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5" r:id="rId1"/>
  </p:sldMasterIdLst>
  <p:sldIdLst>
    <p:sldId id="256" r:id="rId2"/>
    <p:sldId id="257" r:id="rId3"/>
    <p:sldId id="258" r:id="rId4"/>
    <p:sldId id="259" r:id="rId5"/>
    <p:sldId id="260" r:id="rId6"/>
    <p:sldId id="347" r:id="rId7"/>
    <p:sldId id="346" r:id="rId8"/>
    <p:sldId id="371" r:id="rId9"/>
    <p:sldId id="373" r:id="rId10"/>
    <p:sldId id="353" r:id="rId11"/>
    <p:sldId id="348" r:id="rId12"/>
    <p:sldId id="350" r:id="rId13"/>
    <p:sldId id="271" r:id="rId14"/>
    <p:sldId id="263" r:id="rId15"/>
    <p:sldId id="264" r:id="rId16"/>
    <p:sldId id="265" r:id="rId17"/>
    <p:sldId id="266" r:id="rId18"/>
    <p:sldId id="354" r:id="rId19"/>
    <p:sldId id="355" r:id="rId20"/>
    <p:sldId id="356" r:id="rId21"/>
    <p:sldId id="358" r:id="rId22"/>
    <p:sldId id="359" r:id="rId23"/>
    <p:sldId id="360" r:id="rId24"/>
    <p:sldId id="361" r:id="rId25"/>
    <p:sldId id="362" r:id="rId26"/>
    <p:sldId id="357" r:id="rId27"/>
    <p:sldId id="363" r:id="rId28"/>
    <p:sldId id="364" r:id="rId29"/>
    <p:sldId id="365" r:id="rId30"/>
    <p:sldId id="367" r:id="rId31"/>
    <p:sldId id="369" r:id="rId32"/>
    <p:sldId id="272" r:id="rId33"/>
    <p:sldId id="268" r:id="rId34"/>
    <p:sldId id="270" r:id="rId35"/>
    <p:sldId id="269" r:id="rId36"/>
    <p:sldId id="336" r:id="rId37"/>
    <p:sldId id="374" r:id="rId38"/>
    <p:sldId id="273" r:id="rId39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033" autoAdjust="0"/>
  </p:normalViewPr>
  <p:slideViewPr>
    <p:cSldViewPr>
      <p:cViewPr varScale="1">
        <p:scale>
          <a:sx n="67" d="100"/>
          <a:sy n="67" d="100"/>
        </p:scale>
        <p:origin x="147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0685C-DD3B-41DD-92FD-58A2F5E9B19B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9F70-5D8F-4E1F-BF56-96E4FF99A3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86431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0685C-DD3B-41DD-92FD-58A2F5E9B19B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9F70-5D8F-4E1F-BF56-96E4FF99A3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52128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0685C-DD3B-41DD-92FD-58A2F5E9B19B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9F70-5D8F-4E1F-BF56-96E4FF99A3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808342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17649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54530" y="3765449"/>
            <a:ext cx="5449871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0685C-DD3B-41DD-92FD-58A2F5E9B19B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9F70-5D8F-4E1F-BF56-96E4FF99A330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TextBox 8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722529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0685C-DD3B-41DD-92FD-58A2F5E9B19B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9F70-5D8F-4E1F-BF56-96E4FF99A3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353884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0685C-DD3B-41DD-92FD-58A2F5E9B19B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9F70-5D8F-4E1F-BF56-96E4FF99A3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545043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0685C-DD3B-41DD-92FD-58A2F5E9B19B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9F70-5D8F-4E1F-BF56-96E4FF99A3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993587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0685C-DD3B-41DD-92FD-58A2F5E9B19B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9F70-5D8F-4E1F-BF56-96E4FF99A3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69571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0685C-DD3B-41DD-92FD-58A2F5E9B19B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9F70-5D8F-4E1F-BF56-96E4FF99A3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0394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0685C-DD3B-41DD-92FD-58A2F5E9B19B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9F70-5D8F-4E1F-BF56-96E4FF99A3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46283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0685C-DD3B-41DD-92FD-58A2F5E9B19B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9F70-5D8F-4E1F-BF56-96E4FF99A3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56472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0685C-DD3B-41DD-92FD-58A2F5E9B19B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9F70-5D8F-4E1F-BF56-96E4FF99A3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50624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0685C-DD3B-41DD-92FD-58A2F5E9B19B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9F70-5D8F-4E1F-BF56-96E4FF99A3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7487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0685C-DD3B-41DD-92FD-58A2F5E9B19B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9F70-5D8F-4E1F-BF56-96E4FF99A3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76290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0685C-DD3B-41DD-92FD-58A2F5E9B19B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9F70-5D8F-4E1F-BF56-96E4FF99A3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79235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0685C-DD3B-41DD-92FD-58A2F5E9B19B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9F70-5D8F-4E1F-BF56-96E4FF99A3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88105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0685C-DD3B-41DD-92FD-58A2F5E9B19B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9F70-5D8F-4E1F-BF56-96E4FF99A3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09445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73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66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1000"/>
                </a:schemeClr>
              </a:gs>
              <a:gs pos="75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8000"/>
                </a:schemeClr>
              </a:gs>
              <a:gs pos="72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270685C-DD3B-41DD-92FD-58A2F5E9B19B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19F70-5D8F-4E1F-BF56-96E4FF99A3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2813570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  <p:sldLayoutId id="2147483827" r:id="rId12"/>
    <p:sldLayoutId id="2147483828" r:id="rId13"/>
    <p:sldLayoutId id="2147483829" r:id="rId14"/>
    <p:sldLayoutId id="2147483830" r:id="rId15"/>
    <p:sldLayoutId id="2147483831" r:id="rId16"/>
    <p:sldLayoutId id="214748383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ndusef.gob.mx/" TargetMode="External"/><Relationship Id="rId2" Type="http://schemas.openxmlformats.org/officeDocument/2006/relationships/hyperlink" Target="https://es.slideshare.net/jorgemanriquechavez/contabilidad-en-odontologa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obertoespinosa.es/2013/09/17/segmentacion-de-mercado-concepto-y-enfoque/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-77787" y="-1786228"/>
            <a:ext cx="9066212" cy="6878624"/>
          </a:xfrm>
        </p:spPr>
        <p:txBody>
          <a:bodyPr>
            <a:noAutofit/>
          </a:bodyPr>
          <a:lstStyle/>
          <a:p>
            <a:pPr algn="ctr"/>
            <a:br>
              <a:rPr lang="es-MX" sz="4000" b="1" dirty="0">
                <a:solidFill>
                  <a:srgbClr val="92D050"/>
                </a:solidFill>
                <a:latin typeface="+mn-lt"/>
              </a:rPr>
            </a:br>
            <a:br>
              <a:rPr lang="es-MX" sz="4000" b="1" dirty="0">
                <a:solidFill>
                  <a:srgbClr val="92D050"/>
                </a:solidFill>
                <a:latin typeface="+mn-lt"/>
              </a:rPr>
            </a:br>
            <a:r>
              <a:rPr lang="es-MX" sz="4000" b="1" dirty="0">
                <a:solidFill>
                  <a:srgbClr val="92D050"/>
                </a:solidFill>
                <a:latin typeface="+mn-lt"/>
              </a:rPr>
              <a:t>Unidad III</a:t>
            </a:r>
            <a:br>
              <a:rPr lang="es-MX" sz="4000" b="1" dirty="0">
                <a:solidFill>
                  <a:srgbClr val="92D050"/>
                </a:solidFill>
                <a:latin typeface="+mn-lt"/>
              </a:rPr>
            </a:br>
            <a:r>
              <a:rPr lang="es-MX" sz="3600" b="1" dirty="0">
                <a:solidFill>
                  <a:srgbClr val="92D050"/>
                </a:solidFill>
                <a:latin typeface="+mn-lt"/>
              </a:rPr>
              <a:t>El consultorio dental como empresa</a:t>
            </a:r>
            <a:br>
              <a:rPr lang="es-MX" sz="3600" b="1" dirty="0">
                <a:solidFill>
                  <a:srgbClr val="92D050"/>
                </a:solidFill>
                <a:latin typeface="+mn-lt"/>
              </a:rPr>
            </a:br>
            <a:br>
              <a:rPr lang="es-MX" sz="3600" b="1" dirty="0">
                <a:solidFill>
                  <a:srgbClr val="92D050"/>
                </a:solidFill>
                <a:latin typeface="+mn-lt"/>
              </a:rPr>
            </a:br>
            <a:r>
              <a:rPr lang="es-MX" sz="3200" b="1" dirty="0">
                <a:solidFill>
                  <a:srgbClr val="92D050"/>
                </a:solidFill>
                <a:latin typeface="+mn-lt"/>
              </a:rPr>
              <a:t>Análisis de costos en los servicios de Odontología</a:t>
            </a:r>
          </a:p>
        </p:txBody>
      </p:sp>
      <p:sp>
        <p:nvSpPr>
          <p:cNvPr id="4" name="AutoShape 2" descr="Resultado de imagen para analisis de cost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5" name="AutoShape 4" descr="Resultado de imagen para analisis de costo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7" name="6 Imagen" descr="http://www.uaemex.mx/fquimica/posgrados/CQ/images/Escudo%20UAEM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212924"/>
            <a:ext cx="1656184" cy="1440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A079C050-B05B-44BE-9C97-C9367A984E3B}"/>
              </a:ext>
            </a:extLst>
          </p:cNvPr>
          <p:cNvSpPr txBox="1"/>
          <p:nvPr/>
        </p:nvSpPr>
        <p:spPr>
          <a:xfrm>
            <a:off x="4880483" y="5498608"/>
            <a:ext cx="38164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400" dirty="0"/>
              <a:t>M. en B. Lucía Mónica Álvarez Sánchez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1964159" y="943893"/>
            <a:ext cx="48245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/>
              <a:t>Facultad de Odontología</a:t>
            </a:r>
          </a:p>
          <a:p>
            <a:r>
              <a:rPr lang="es-MX" sz="2000" b="1" dirty="0"/>
              <a:t>Licenciatura de Cirujano Dentista</a:t>
            </a:r>
          </a:p>
          <a:p>
            <a:r>
              <a:rPr lang="es-MX" sz="2000" b="1" dirty="0"/>
              <a:t>Ergonomía y administración </a:t>
            </a:r>
          </a:p>
        </p:txBody>
      </p:sp>
    </p:spTree>
    <p:extLst>
      <p:ext uri="{BB962C8B-B14F-4D97-AF65-F5344CB8AC3E}">
        <p14:creationId xmlns:p14="http://schemas.microsoft.com/office/powerpoint/2010/main" val="7521080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Tipos de activos: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5456" y="1628800"/>
            <a:ext cx="7944975" cy="4195481"/>
          </a:xfrm>
        </p:spPr>
        <p:txBody>
          <a:bodyPr/>
          <a:lstStyle/>
          <a:p>
            <a:r>
              <a:rPr lang="es-MX" b="1" dirty="0"/>
              <a:t>Activo no corriente</a:t>
            </a:r>
            <a:r>
              <a:rPr lang="es-MX" dirty="0"/>
              <a:t> o </a:t>
            </a:r>
            <a:r>
              <a:rPr lang="es-MX" b="1" dirty="0"/>
              <a:t>activo fijo</a:t>
            </a:r>
            <a:r>
              <a:rPr lang="es-MX" dirty="0"/>
              <a:t>: bienes y derechos adquiridos con intención de que permanezcan en la empresa durante más de un año. </a:t>
            </a:r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r>
              <a:rPr lang="es-MX" b="1" dirty="0"/>
              <a:t>Activo corriente</a:t>
            </a:r>
            <a:r>
              <a:rPr lang="es-MX" dirty="0"/>
              <a:t> o </a:t>
            </a:r>
            <a:r>
              <a:rPr lang="es-MX" b="1" dirty="0"/>
              <a:t>activo circulante</a:t>
            </a:r>
            <a:r>
              <a:rPr lang="es-MX" dirty="0"/>
              <a:t>: bienes y derechos adquiridos con intención de que permanezcan menos de un año.</a:t>
            </a:r>
          </a:p>
          <a:p>
            <a:endParaRPr lang="es-MX" dirty="0"/>
          </a:p>
        </p:txBody>
      </p:sp>
      <p:pic>
        <p:nvPicPr>
          <p:cNvPr id="4" name="Picture 4" descr="Resultado de imagen para instrumental  dent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6407" y="2548790"/>
            <a:ext cx="2232248" cy="1289974"/>
          </a:xfrm>
          <a:prstGeom prst="rect">
            <a:avLst/>
          </a:prstGeom>
          <a:noFill/>
          <a:ln w="381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2" descr="Resultado de imagen para materiales dental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2052" name="Picture 4" descr="Resultado de imagen para materiales dentales 3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0405" y="5053869"/>
            <a:ext cx="2176002" cy="1351413"/>
          </a:xfrm>
          <a:prstGeom prst="rect">
            <a:avLst/>
          </a:prstGeom>
          <a:noFill/>
          <a:ln w="381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10439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Pasivos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15339" y="1700808"/>
            <a:ext cx="6711654" cy="4195481"/>
          </a:xfrm>
        </p:spPr>
        <p:txBody>
          <a:bodyPr>
            <a:normAutofit/>
          </a:bodyPr>
          <a:lstStyle/>
          <a:p>
            <a:r>
              <a:rPr lang="es-MX" sz="2400" dirty="0"/>
              <a:t>El </a:t>
            </a:r>
            <a:r>
              <a:rPr lang="es-MX" sz="2400" b="1" dirty="0"/>
              <a:t>pasivo son las deudas que la micro empresa posee</a:t>
            </a:r>
            <a:r>
              <a:rPr lang="es-MX" sz="2400" dirty="0"/>
              <a:t>, se recogen las obligaciones y representa lo que se debe a terceros. </a:t>
            </a:r>
          </a:p>
        </p:txBody>
      </p:sp>
      <p:pic>
        <p:nvPicPr>
          <p:cNvPr id="3078" name="Picture 6" descr="Resultado de imagen para pago de salari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159985"/>
            <a:ext cx="2736304" cy="2736304"/>
          </a:xfrm>
          <a:prstGeom prst="rect">
            <a:avLst/>
          </a:prstGeom>
          <a:noFill/>
          <a:ln w="381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56544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Tipos de pasivos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84710" y="1628800"/>
            <a:ext cx="5311426" cy="4495110"/>
          </a:xfrm>
        </p:spPr>
        <p:txBody>
          <a:bodyPr/>
          <a:lstStyle/>
          <a:p>
            <a:r>
              <a:rPr lang="es-MX" sz="2400" dirty="0"/>
              <a:t>Pasivo no exigible: fondos propios propiedad de los titulares del capital.</a:t>
            </a:r>
          </a:p>
          <a:p>
            <a:endParaRPr lang="es-MX" sz="2400" dirty="0"/>
          </a:p>
          <a:p>
            <a:r>
              <a:rPr lang="es-MX" sz="2400" dirty="0"/>
              <a:t>Pasivo exigible: deudas que la empresa posee frente a terceros y deben devolverse a proveedores, bancos u otros acreedores</a:t>
            </a:r>
            <a:r>
              <a:rPr lang="es-MX" dirty="0"/>
              <a:t>.</a:t>
            </a:r>
          </a:p>
        </p:txBody>
      </p:sp>
      <p:pic>
        <p:nvPicPr>
          <p:cNvPr id="4098" name="Picture 2" descr="Imagen relacionad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564904"/>
            <a:ext cx="3096344" cy="2261917"/>
          </a:xfrm>
          <a:prstGeom prst="rect">
            <a:avLst/>
          </a:prstGeom>
          <a:noFill/>
          <a:ln w="5715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87952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4171914"/>
              </p:ext>
            </p:extLst>
          </p:nvPr>
        </p:nvGraphicFramePr>
        <p:xfrm>
          <a:off x="539552" y="620688"/>
          <a:ext cx="8136905" cy="585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844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52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489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ACTIVO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PASIVO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59561">
                <a:tc>
                  <a:txBody>
                    <a:bodyPr/>
                    <a:lstStyle/>
                    <a:p>
                      <a:r>
                        <a:rPr lang="es-MX" b="1" dirty="0"/>
                        <a:t>Circulante: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s-MX" dirty="0"/>
                        <a:t>Caja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s-MX" dirty="0"/>
                        <a:t>Bancos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s-MX" dirty="0"/>
                        <a:t>Clientes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s-MX" dirty="0"/>
                        <a:t>Almacén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b="1" dirty="0"/>
                        <a:t>Circulante: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s-MX" b="0" dirty="0"/>
                        <a:t>Proveedores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s-MX" b="0" dirty="0"/>
                        <a:t>Impuestos</a:t>
                      </a:r>
                      <a:r>
                        <a:rPr lang="es-MX" b="0" baseline="0" dirty="0"/>
                        <a:t> por pagar </a:t>
                      </a:r>
                      <a:endParaRPr lang="es-MX" b="0" dirty="0"/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endParaRPr lang="es-MX" b="1" dirty="0"/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endParaRPr lang="es-MX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33229">
                <a:tc>
                  <a:txBody>
                    <a:bodyPr/>
                    <a:lstStyle/>
                    <a:p>
                      <a:r>
                        <a:rPr lang="es-MX" b="1" dirty="0"/>
                        <a:t>Fijo: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s-MX" b="0" dirty="0"/>
                        <a:t>Equipo dental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s-MX" b="0" dirty="0"/>
                        <a:t>Equipo de oficina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s-MX" b="0" dirty="0"/>
                        <a:t>Papelería y artículos de escritorio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s-MX" b="0" dirty="0"/>
                        <a:t>Propaganda y publicidad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b="1" dirty="0"/>
                        <a:t>Créditos diferidos: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s-MX" b="0" dirty="0"/>
                        <a:t>Rentas cobradas por adelantado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s-MX" b="0" dirty="0"/>
                        <a:t>Intereses cobrados anticipadamente 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endParaRPr lang="es-MX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19352">
                <a:tc>
                  <a:txBody>
                    <a:bodyPr/>
                    <a:lstStyle/>
                    <a:p>
                      <a:r>
                        <a:rPr lang="es-MX" b="1" dirty="0"/>
                        <a:t>Cargos diferidos: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s-MX" b="0" dirty="0"/>
                        <a:t>Primas de seguro adelantadas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s-MX" b="0" dirty="0"/>
                        <a:t>Gastos de instalación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s-MX" b="0" dirty="0"/>
                        <a:t>Rentas anticipadas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s-MX" b="0" dirty="0"/>
                        <a:t>Intereses pagados por anticipado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endParaRPr lang="es-MX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b="1" dirty="0"/>
                        <a:t>Capital: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s-MX" b="0" dirty="0"/>
                        <a:t>Gastos de administración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s-MX" b="0" dirty="0"/>
                        <a:t>Otros gastos y productos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s-MX" b="0" dirty="0"/>
                        <a:t>Impuesto sobre la renta (ISR)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s-MX" b="0" dirty="0"/>
                        <a:t>Pérdidas y ganancias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endParaRPr lang="es-MX" b="0" dirty="0"/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endParaRPr lang="es-MX" b="0" dirty="0"/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endParaRPr lang="es-MX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21864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Análisis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04505" y="1556792"/>
            <a:ext cx="6711654" cy="4195481"/>
          </a:xfrm>
        </p:spPr>
        <p:txBody>
          <a:bodyPr/>
          <a:lstStyle/>
          <a:p>
            <a:pPr algn="just"/>
            <a:r>
              <a:rPr lang="es-MX" dirty="0"/>
              <a:t>Para entender mejor como se deben establecer los costos de nuestros servicios.  se muestra a continuación un ejemplo con algunos gastos que se obtienen al abrir un consultorio.</a:t>
            </a:r>
          </a:p>
        </p:txBody>
      </p:sp>
      <p:pic>
        <p:nvPicPr>
          <p:cNvPr id="8194" name="Picture 2" descr="Resultado de imagen para consultorio denta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551639"/>
            <a:ext cx="4176464" cy="2765276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7694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576" y="404664"/>
            <a:ext cx="7024744" cy="1143000"/>
          </a:xfrm>
        </p:spPr>
        <p:txBody>
          <a:bodyPr>
            <a:normAutofit/>
          </a:bodyPr>
          <a:lstStyle/>
          <a:p>
            <a:r>
              <a:rPr lang="es-MX" dirty="0"/>
              <a:t>Integración de los gastos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67321" y="1916832"/>
            <a:ext cx="6777317" cy="4129684"/>
          </a:xfrm>
        </p:spPr>
        <p:txBody>
          <a:bodyPr>
            <a:normAutofit/>
          </a:bodyPr>
          <a:lstStyle/>
          <a:p>
            <a:pPr algn="just"/>
            <a:r>
              <a:rPr lang="es-MX" sz="1900" dirty="0"/>
              <a:t>Los costos que se muestran a continuación son de tratamientos básicos y se basaron en el cálculo de gastos estándares de luz, renta, agua y otros:</a:t>
            </a:r>
          </a:p>
          <a:p>
            <a:pPr algn="just"/>
            <a:r>
              <a:rPr lang="es-MX" dirty="0"/>
              <a:t>Luz:  $700.00 bimestral (350 AL MES)</a:t>
            </a:r>
          </a:p>
          <a:p>
            <a:pPr algn="just"/>
            <a:r>
              <a:rPr lang="es-MX" dirty="0"/>
              <a:t>Agua: $3,500.00 anual (291.66 AL MES)</a:t>
            </a:r>
          </a:p>
          <a:p>
            <a:pPr algn="just"/>
            <a:r>
              <a:rPr lang="es-MX" dirty="0"/>
              <a:t>Renta: $2,000.00 mensual</a:t>
            </a:r>
          </a:p>
          <a:p>
            <a:pPr algn="just"/>
            <a:r>
              <a:rPr lang="es-MX" dirty="0"/>
              <a:t>Depreciaciones: $5,000.00 mensuales aprox.</a:t>
            </a:r>
          </a:p>
          <a:p>
            <a:pPr algn="just"/>
            <a:r>
              <a:rPr lang="es-MX" dirty="0"/>
              <a:t>Otros gastos (papelería, materiales, etc.): </a:t>
            </a:r>
          </a:p>
          <a:p>
            <a:pPr marL="0" indent="0" algn="just">
              <a:buNone/>
            </a:pPr>
            <a:r>
              <a:rPr lang="es-MX" dirty="0"/>
              <a:t>     $3, 000.00 mensuales.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860206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908720"/>
            <a:ext cx="7055380" cy="1400530"/>
          </a:xfrm>
        </p:spPr>
        <p:txBody>
          <a:bodyPr>
            <a:noAutofit/>
          </a:bodyPr>
          <a:lstStyle/>
          <a:p>
            <a:pPr algn="just"/>
            <a:r>
              <a:rPr lang="es-MX" sz="3600" dirty="0"/>
              <a:t>Inversión total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77534" y="1848486"/>
            <a:ext cx="8388932" cy="4195481"/>
          </a:xfrm>
        </p:spPr>
        <p:txBody>
          <a:bodyPr>
            <a:normAutofit/>
          </a:bodyPr>
          <a:lstStyle/>
          <a:p>
            <a:pPr algn="just"/>
            <a:r>
              <a:rPr lang="es-MX" sz="2400" b="1" dirty="0">
                <a:solidFill>
                  <a:srgbClr val="92D050"/>
                </a:solidFill>
              </a:rPr>
              <a:t>Si se toma en cuenta una inversión aproximada de $200, 000.00 atribuido a la compra de unidad, compresor, muebles y adecuación de las instalaciones</a:t>
            </a:r>
            <a:r>
              <a:rPr lang="es-MX" sz="2400" dirty="0"/>
              <a:t> y se planea tener la recuperación total de esa inversión en dos años se debería tener un aproximado de $8, 333. 33 de ingresos por mes más la cobertura de los gastos anteriormente mencionados que son $10,641.66; la utilidad mensual </a:t>
            </a:r>
            <a:r>
              <a:rPr lang="es-MX" sz="2400" b="1" dirty="0"/>
              <a:t>debe cubrir estos gastos.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360640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268760"/>
            <a:ext cx="7920880" cy="5139933"/>
          </a:xfrm>
        </p:spPr>
        <p:txBody>
          <a:bodyPr>
            <a:normAutofit/>
          </a:bodyPr>
          <a:lstStyle/>
          <a:p>
            <a:pPr algn="just"/>
            <a:r>
              <a:rPr lang="es-MX" sz="2400" dirty="0"/>
              <a:t>La inversión total por mes sería (sin contar con auxiliar u otros empleados que generen pago de sueldos): </a:t>
            </a:r>
          </a:p>
          <a:p>
            <a:pPr marL="0" indent="0" algn="ctr">
              <a:buNone/>
            </a:pPr>
            <a:r>
              <a:rPr lang="es-MX" sz="3200" dirty="0"/>
              <a:t>     </a:t>
            </a:r>
            <a:r>
              <a:rPr lang="es-MX" sz="3200" b="1" dirty="0">
                <a:solidFill>
                  <a:srgbClr val="92D050"/>
                </a:solidFill>
              </a:rPr>
              <a:t>$18, 974. 99 mensuales.</a:t>
            </a:r>
          </a:p>
          <a:p>
            <a:pPr marL="0" indent="0" algn="ctr">
              <a:buNone/>
            </a:pPr>
            <a:endParaRPr lang="es-MX" dirty="0"/>
          </a:p>
        </p:txBody>
      </p:sp>
      <p:pic>
        <p:nvPicPr>
          <p:cNvPr id="4" name="Picture 2" descr="Resultado de imagen para caricaturas de instalaciones  del consultorio dent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0671" y="3429000"/>
            <a:ext cx="2714625" cy="1685926"/>
          </a:xfrm>
          <a:prstGeom prst="rect">
            <a:avLst/>
          </a:prstGeom>
          <a:noFill/>
          <a:ln w="38100">
            <a:solidFill>
              <a:srgbClr val="92D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36450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611560" y="1021917"/>
            <a:ext cx="7344816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b="1" dirty="0"/>
              <a:t>Ejemplo: </a:t>
            </a:r>
            <a:r>
              <a:rPr lang="es-MX" sz="2400" dirty="0"/>
              <a:t> tratamientos básicos de operatoria dental desglosando en partes los materiales que se utilizan estimados en el tiempo de duración:</a:t>
            </a:r>
          </a:p>
          <a:p>
            <a:pPr algn="just"/>
            <a:endParaRPr lang="es-MX" dirty="0"/>
          </a:p>
        </p:txBody>
      </p:sp>
      <p:sp>
        <p:nvSpPr>
          <p:cNvPr id="5" name="Rectángulo 4"/>
          <p:cNvSpPr/>
          <p:nvPr/>
        </p:nvSpPr>
        <p:spPr>
          <a:xfrm>
            <a:off x="728127" y="3050708"/>
            <a:ext cx="4572000" cy="221599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es-MX" b="1" dirty="0">
              <a:solidFill>
                <a:srgbClr val="92D050"/>
              </a:solidFill>
            </a:endParaRPr>
          </a:p>
          <a:p>
            <a:pPr algn="just"/>
            <a:r>
              <a:rPr lang="es-MX" sz="2000" b="1" dirty="0">
                <a:solidFill>
                  <a:srgbClr val="92D050"/>
                </a:solidFill>
              </a:rPr>
              <a:t>Si un juego de hidróxido de calcio en pasta cuesta $100.00 y nos rinde para 10 cavidades, los cien pesos se dividen entre10 cavidades teniendo una inversión por cavidad de diez pesos.  </a:t>
            </a:r>
            <a:endParaRPr lang="es-MX" sz="2000" dirty="0"/>
          </a:p>
        </p:txBody>
      </p:sp>
      <p:pic>
        <p:nvPicPr>
          <p:cNvPr id="6150" name="Picture 6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3266" y="2877133"/>
            <a:ext cx="3048000" cy="1571626"/>
          </a:xfrm>
          <a:prstGeom prst="rect">
            <a:avLst/>
          </a:prstGeom>
          <a:noFill/>
          <a:ln w="381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/>
          <p:cNvSpPr txBox="1"/>
          <p:nvPr/>
        </p:nvSpPr>
        <p:spPr>
          <a:xfrm>
            <a:off x="1169210" y="5518761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$ 100.00 </a:t>
            </a:r>
          </a:p>
        </p:txBody>
      </p:sp>
      <p:sp>
        <p:nvSpPr>
          <p:cNvPr id="9" name="División 8"/>
          <p:cNvSpPr/>
          <p:nvPr/>
        </p:nvSpPr>
        <p:spPr>
          <a:xfrm>
            <a:off x="2293238" y="5488593"/>
            <a:ext cx="504056" cy="347490"/>
          </a:xfrm>
          <a:prstGeom prst="mathDivid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CuadroTexto 9"/>
          <p:cNvSpPr txBox="1"/>
          <p:nvPr/>
        </p:nvSpPr>
        <p:spPr>
          <a:xfrm>
            <a:off x="3058715" y="5477672"/>
            <a:ext cx="1830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10 cavidades</a:t>
            </a:r>
          </a:p>
        </p:txBody>
      </p:sp>
      <p:sp>
        <p:nvSpPr>
          <p:cNvPr id="11" name="Igual que 10"/>
          <p:cNvSpPr/>
          <p:nvPr/>
        </p:nvSpPr>
        <p:spPr>
          <a:xfrm>
            <a:off x="5191238" y="5499514"/>
            <a:ext cx="504056" cy="34749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6152005" y="5213335"/>
            <a:ext cx="1202679" cy="92333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s-MX" dirty="0"/>
              <a:t>$ 10.00 por cavidad</a:t>
            </a:r>
          </a:p>
        </p:txBody>
      </p:sp>
    </p:spTree>
    <p:extLst>
      <p:ext uri="{BB962C8B-B14F-4D97-AF65-F5344CB8AC3E}">
        <p14:creationId xmlns:p14="http://schemas.microsoft.com/office/powerpoint/2010/main" val="9734154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41248" y="485438"/>
            <a:ext cx="7975722" cy="1400530"/>
          </a:xfrm>
        </p:spPr>
        <p:txBody>
          <a:bodyPr/>
          <a:lstStyle/>
          <a:p>
            <a:r>
              <a:rPr lang="es-MX" dirty="0"/>
              <a:t>Detalle de gastos por cada procedimiento clínico…</a:t>
            </a:r>
          </a:p>
        </p:txBody>
      </p:sp>
      <p:pic>
        <p:nvPicPr>
          <p:cNvPr id="7198" name="Picture 30" descr="Resultado de imagen para tÃ©cnicas de anestesia en odontologÃ­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060848"/>
            <a:ext cx="2178943" cy="1640518"/>
          </a:xfrm>
          <a:prstGeom prst="rect">
            <a:avLst/>
          </a:prstGeom>
          <a:noFill/>
          <a:ln w="381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02" name="Picture 34" descr="Resultado de imagen para restauraciÃ³n con resin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105015"/>
            <a:ext cx="2345060" cy="1461535"/>
          </a:xfrm>
          <a:prstGeom prst="rect">
            <a:avLst/>
          </a:prstGeom>
          <a:noFill/>
          <a:ln w="381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AutoShape 36" descr="Resultado de imagen para restauraciÃ³n con resin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7206" name="Picture 38" descr="Resultado de imagen para preparaciÃ³n de cavidad clase IV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082235"/>
            <a:ext cx="2913493" cy="1300667"/>
          </a:xfrm>
          <a:prstGeom prst="rect">
            <a:avLst/>
          </a:prstGeom>
          <a:noFill/>
          <a:ln w="381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12" name="Picture 44" descr="Resultado de imagen para obturaciÃ³n de cavidad clase IV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5498" y="4293352"/>
            <a:ext cx="2332802" cy="1084859"/>
          </a:xfrm>
          <a:prstGeom prst="rect">
            <a:avLst/>
          </a:prstGeom>
          <a:noFill/>
          <a:ln w="381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50085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2662519"/>
            <a:ext cx="7920764" cy="4195481"/>
          </a:xfrm>
        </p:spPr>
        <p:txBody>
          <a:bodyPr>
            <a:normAutofit/>
          </a:bodyPr>
          <a:lstStyle/>
          <a:p>
            <a:pPr algn="just"/>
            <a:r>
              <a:rPr lang="es-MX" dirty="0"/>
              <a:t>La contabilidad de costos es una técnica de la contabilidad que se encarga de la obtención del costo unitario de productos o servicios a ofrecer por parte de una empresa. </a:t>
            </a:r>
          </a:p>
          <a:p>
            <a:pPr marL="0" indent="0" algn="ctr">
              <a:buNone/>
            </a:pPr>
            <a:r>
              <a:rPr lang="es-MX" b="1" dirty="0"/>
              <a:t>COSTO:</a:t>
            </a:r>
          </a:p>
          <a:p>
            <a:pPr algn="just"/>
            <a:r>
              <a:rPr lang="es-MX" b="1" dirty="0">
                <a:solidFill>
                  <a:srgbClr val="92D050"/>
                </a:solidFill>
              </a:rPr>
              <a:t>“es la suma de esfuerzos y recursos que se han invertido para producir algo”</a:t>
            </a:r>
          </a:p>
          <a:p>
            <a:pPr marL="68580" indent="0" algn="just">
              <a:buNone/>
            </a:pPr>
            <a:endParaRPr lang="es-MX" dirty="0"/>
          </a:p>
        </p:txBody>
      </p:sp>
      <p:pic>
        <p:nvPicPr>
          <p:cNvPr id="2050" name="Picture 2" descr="Resultado de imagen para analisis de cost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0011" y="836712"/>
            <a:ext cx="2686050" cy="1695451"/>
          </a:xfrm>
          <a:prstGeom prst="rect">
            <a:avLst/>
          </a:prstGeom>
          <a:noFill/>
          <a:ln w="38100">
            <a:solidFill>
              <a:srgbClr val="92D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62397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Tasa de uso </a:t>
            </a:r>
          </a:p>
        </p:txBody>
      </p:sp>
      <p:pic>
        <p:nvPicPr>
          <p:cNvPr id="8194" name="Picture 2" descr="Imagen relacionada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027" r="-503"/>
          <a:stretch/>
        </p:blipFill>
        <p:spPr bwMode="auto">
          <a:xfrm>
            <a:off x="1115615" y="1853248"/>
            <a:ext cx="6963433" cy="3952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05353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Rendimiento de los materiales dentales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83645" y="2209801"/>
            <a:ext cx="6680644" cy="4195481"/>
          </a:xfrm>
        </p:spPr>
        <p:txBody>
          <a:bodyPr>
            <a:normAutofit/>
          </a:bodyPr>
          <a:lstStyle/>
          <a:p>
            <a:r>
              <a:rPr lang="es-MX" sz="2400" dirty="0"/>
              <a:t>Cantidad que se requiere para la elaboración o realización de cierta actividad considerando el coeficiente de desperdicio el cual depende del material a utilizar. </a:t>
            </a:r>
          </a:p>
        </p:txBody>
      </p:sp>
      <p:pic>
        <p:nvPicPr>
          <p:cNvPr id="9218" name="Picture 2" descr="Resultado de imagen para exceso de material en la toma de impresiones dentales con alginato 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82" t="14521" r="29813"/>
          <a:stretch/>
        </p:blipFill>
        <p:spPr bwMode="auto">
          <a:xfrm>
            <a:off x="5580112" y="4077072"/>
            <a:ext cx="1440161" cy="1800225"/>
          </a:xfrm>
          <a:prstGeom prst="rect">
            <a:avLst/>
          </a:prstGeom>
          <a:noFill/>
          <a:ln w="381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34626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Rendimiento de instrumental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56573" y="2276872"/>
            <a:ext cx="6711654" cy="4195481"/>
          </a:xfrm>
        </p:spPr>
        <p:txBody>
          <a:bodyPr/>
          <a:lstStyle/>
          <a:p>
            <a:r>
              <a:rPr lang="es-MX" dirty="0"/>
              <a:t>Máximo número de veces que puede ser empleado para realizar cierta actividad o intervención sin que se altere su estructura, forma y función.</a:t>
            </a:r>
          </a:p>
        </p:txBody>
      </p:sp>
      <p:pic>
        <p:nvPicPr>
          <p:cNvPr id="10242" name="Picture 2" descr="Resultado de imagen para instrumental  dental gastad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6446" y="3861048"/>
            <a:ext cx="2619375" cy="1743076"/>
          </a:xfrm>
          <a:prstGeom prst="rect">
            <a:avLst/>
          </a:prstGeom>
          <a:noFill/>
          <a:ln w="381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59263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Ingresos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3118" y="1628800"/>
            <a:ext cx="7416708" cy="1664107"/>
          </a:xfrm>
        </p:spPr>
        <p:txBody>
          <a:bodyPr>
            <a:normAutofit/>
          </a:bodyPr>
          <a:lstStyle/>
          <a:p>
            <a:r>
              <a:rPr lang="es-MX" dirty="0"/>
              <a:t>Flujos de dinero a favor de la empresa producto de ventas, donaciones o </a:t>
            </a:r>
            <a:r>
              <a:rPr lang="es-MX" b="1" dirty="0"/>
              <a:t>servicios prestados. </a:t>
            </a:r>
          </a:p>
          <a:p>
            <a:r>
              <a:rPr lang="es-MX" b="1" dirty="0"/>
              <a:t>A los ingresos se deberán restar los costos y los gastos.</a:t>
            </a:r>
          </a:p>
          <a:p>
            <a:endParaRPr lang="es-MX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A1C49770-AFBB-4DA1-B4A5-730595975D92}"/>
              </a:ext>
            </a:extLst>
          </p:cNvPr>
          <p:cNvSpPr/>
          <p:nvPr/>
        </p:nvSpPr>
        <p:spPr>
          <a:xfrm>
            <a:off x="3726234" y="3268660"/>
            <a:ext cx="4572000" cy="923330"/>
          </a:xfrm>
          <a:prstGeom prst="rect">
            <a:avLst/>
          </a:prstGeom>
          <a:solidFill>
            <a:schemeClr val="accent1"/>
          </a:solidFill>
        </p:spPr>
        <p:txBody>
          <a:bodyPr>
            <a:spAutoFit/>
          </a:bodyPr>
          <a:lstStyle/>
          <a:p>
            <a:r>
              <a:rPr lang="es-MX" dirty="0"/>
              <a:t>COSTOS: egresos directamente relacionados a la producción de bienes y servicios.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9D64DFE5-38C8-46BF-88DD-6CF56C5F3E5C}"/>
              </a:ext>
            </a:extLst>
          </p:cNvPr>
          <p:cNvSpPr/>
          <p:nvPr/>
        </p:nvSpPr>
        <p:spPr>
          <a:xfrm>
            <a:off x="899592" y="4770531"/>
            <a:ext cx="4572000" cy="923330"/>
          </a:xfrm>
          <a:prstGeom prst="rect">
            <a:avLst/>
          </a:prstGeom>
          <a:solidFill>
            <a:schemeClr val="accent1"/>
          </a:solidFill>
        </p:spPr>
        <p:txBody>
          <a:bodyPr>
            <a:spAutoFit/>
          </a:bodyPr>
          <a:lstStyle/>
          <a:p>
            <a:r>
              <a:rPr lang="es-MX" dirty="0"/>
              <a:t>GASTOS: egresos indirectamente relacionados a la producción de bienes y servicios.</a:t>
            </a:r>
          </a:p>
        </p:txBody>
      </p:sp>
    </p:spTree>
    <p:extLst>
      <p:ext uri="{BB962C8B-B14F-4D97-AF65-F5344CB8AC3E}">
        <p14:creationId xmlns:p14="http://schemas.microsoft.com/office/powerpoint/2010/main" val="35426866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Depreciación/ amortización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09798" y="3459704"/>
            <a:ext cx="4572000" cy="2951828"/>
          </a:xfrm>
        </p:spPr>
        <p:txBody>
          <a:bodyPr/>
          <a:lstStyle/>
          <a:p>
            <a:r>
              <a:rPr lang="es-MX" dirty="0"/>
              <a:t>En caso de bienes tangibles como la unidad o instrumental se llama </a:t>
            </a:r>
            <a:r>
              <a:rPr lang="es-MX" b="1" dirty="0"/>
              <a:t>depreciación.</a:t>
            </a:r>
          </a:p>
          <a:p>
            <a:r>
              <a:rPr lang="es-MX" dirty="0"/>
              <a:t>En caso de bienes intangibles como las marcas se llama </a:t>
            </a:r>
            <a:r>
              <a:rPr lang="es-MX" b="1" dirty="0"/>
              <a:t>amortización. </a:t>
            </a:r>
          </a:p>
        </p:txBody>
      </p:sp>
      <p:pic>
        <p:nvPicPr>
          <p:cNvPr id="3074" name="Picture 2" descr="Resultado de imagen para equipos dentales antiguos">
            <a:extLst>
              <a:ext uri="{FF2B5EF4-FFF2-40B4-BE49-F238E27FC236}">
                <a16:creationId xmlns:a16="http://schemas.microsoft.com/office/drawing/2014/main" id="{A2171007-7F1D-43BA-A1E8-283ACFCB92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714512"/>
            <a:ext cx="3527276" cy="2580481"/>
          </a:xfrm>
          <a:prstGeom prst="rect">
            <a:avLst/>
          </a:prstGeom>
          <a:noFill/>
          <a:ln w="381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9B51B9C3-B26C-4F34-B641-63DBAB857CDD}"/>
              </a:ext>
            </a:extLst>
          </p:cNvPr>
          <p:cNvSpPr/>
          <p:nvPr/>
        </p:nvSpPr>
        <p:spPr>
          <a:xfrm>
            <a:off x="2286000" y="2108056"/>
            <a:ext cx="4572000" cy="923330"/>
          </a:xfrm>
          <a:prstGeom prst="rect">
            <a:avLst/>
          </a:prstGeom>
          <a:solidFill>
            <a:schemeClr val="accent1"/>
          </a:solidFill>
        </p:spPr>
        <p:txBody>
          <a:bodyPr>
            <a:spAutoFit/>
          </a:bodyPr>
          <a:lstStyle/>
          <a:p>
            <a:r>
              <a:rPr lang="es-MX" b="1" dirty="0"/>
              <a:t>Desgaste físico de un bien que se da por razones de su uso o por cambios tecnológicos.</a:t>
            </a:r>
          </a:p>
        </p:txBody>
      </p:sp>
    </p:spTree>
    <p:extLst>
      <p:ext uri="{BB962C8B-B14F-4D97-AF65-F5344CB8AC3E}">
        <p14:creationId xmlns:p14="http://schemas.microsoft.com/office/powerpoint/2010/main" val="40943637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Ejemplo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Una computadora dura 4 años dado los cambios tecnológicos:</a:t>
            </a:r>
          </a:p>
          <a:p>
            <a:endParaRPr lang="es-MX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6409918"/>
              </p:ext>
            </p:extLst>
          </p:nvPr>
        </p:nvGraphicFramePr>
        <p:xfrm>
          <a:off x="740666" y="3068960"/>
          <a:ext cx="7575636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51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20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año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año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año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año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Total</a:t>
                      </a:r>
                      <a:r>
                        <a:rPr lang="es-MX" baseline="0" dirty="0"/>
                        <a:t> 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Costo activo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$5000.00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$5000.00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Depreciación gasto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$1250.00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$1250.00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$1250.00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$1250.00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$5000.00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99727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Cálculo de ganancias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11560" y="1556792"/>
            <a:ext cx="7200684" cy="4195481"/>
          </a:xfrm>
        </p:spPr>
        <p:txBody>
          <a:bodyPr>
            <a:normAutofit/>
          </a:bodyPr>
          <a:lstStyle/>
          <a:p>
            <a:r>
              <a:rPr lang="es-MX" sz="2400" dirty="0"/>
              <a:t>GANANCIA: resultado positivo que se ha obtenido durante un periodo cuando los ingresos han sido por importes superiores a los gastos. </a:t>
            </a:r>
          </a:p>
          <a:p>
            <a:r>
              <a:rPr lang="es-MX" sz="2400" dirty="0"/>
              <a:t>PÉRDIDA: resultado negativo que se ha obtenido durante un periodo cuando los ingresos han sido menores que los gastos. </a:t>
            </a:r>
          </a:p>
        </p:txBody>
      </p:sp>
      <p:pic>
        <p:nvPicPr>
          <p:cNvPr id="4098" name="Picture 2" descr="Resultado de imagen para ganancias y perdidas">
            <a:extLst>
              <a:ext uri="{FF2B5EF4-FFF2-40B4-BE49-F238E27FC236}">
                <a16:creationId xmlns:a16="http://schemas.microsoft.com/office/drawing/2014/main" id="{02E59F11-E68F-477A-84C6-1782D85E641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83"/>
          <a:stretch/>
        </p:blipFill>
        <p:spPr bwMode="auto">
          <a:xfrm>
            <a:off x="3851920" y="4653137"/>
            <a:ext cx="2362200" cy="1752146"/>
          </a:xfrm>
          <a:prstGeom prst="rect">
            <a:avLst/>
          </a:prstGeom>
          <a:noFill/>
          <a:ln w="381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32649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Cálculo de ganancias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7700" y="2052925"/>
            <a:ext cx="7488716" cy="4544427"/>
          </a:xfrm>
        </p:spPr>
        <p:txBody>
          <a:bodyPr>
            <a:normAutofit/>
          </a:bodyPr>
          <a:lstStyle/>
          <a:p>
            <a:r>
              <a:rPr lang="es-MX" dirty="0"/>
              <a:t>Se deben enfrentar los ingresos con los gastos:</a:t>
            </a:r>
          </a:p>
          <a:p>
            <a:endParaRPr lang="es-MX" dirty="0"/>
          </a:p>
          <a:p>
            <a:pPr marL="0" indent="0" algn="ctr">
              <a:buNone/>
            </a:pPr>
            <a:r>
              <a:rPr lang="es-MX" sz="2800" dirty="0"/>
              <a:t>Ingresos</a:t>
            </a:r>
            <a:r>
              <a:rPr lang="es-MX" dirty="0"/>
              <a:t>             </a:t>
            </a:r>
            <a:r>
              <a:rPr lang="es-MX" sz="2800" dirty="0"/>
              <a:t>costos (gastos) </a:t>
            </a:r>
            <a:r>
              <a:rPr lang="es-MX" dirty="0"/>
              <a:t> </a:t>
            </a:r>
          </a:p>
          <a:p>
            <a:pPr marL="0" indent="0" algn="ctr">
              <a:buNone/>
            </a:pPr>
            <a:r>
              <a:rPr lang="es-MX" sz="2800" u="sng" dirty="0"/>
              <a:t>situación económica </a:t>
            </a:r>
          </a:p>
          <a:p>
            <a:pPr marL="0" indent="0" algn="ctr">
              <a:buNone/>
            </a:pPr>
            <a:endParaRPr lang="es-MX" sz="2800" u="sng" dirty="0"/>
          </a:p>
          <a:p>
            <a:r>
              <a:rPr lang="es-MX" dirty="0"/>
              <a:t>Si los ingresos son mayores a los gastos = utilidad </a:t>
            </a:r>
          </a:p>
          <a:p>
            <a:r>
              <a:rPr lang="es-MX" dirty="0"/>
              <a:t>Si los ingresos son menores a los gastos = pérdida </a:t>
            </a:r>
          </a:p>
          <a:p>
            <a:endParaRPr lang="es-MX" dirty="0"/>
          </a:p>
        </p:txBody>
      </p:sp>
      <p:sp>
        <p:nvSpPr>
          <p:cNvPr id="6" name="Signo menos 5">
            <a:extLst>
              <a:ext uri="{FF2B5EF4-FFF2-40B4-BE49-F238E27FC236}">
                <a16:creationId xmlns:a16="http://schemas.microsoft.com/office/drawing/2014/main" id="{C374F96B-9148-4EAB-8B74-B47331F1834C}"/>
              </a:ext>
            </a:extLst>
          </p:cNvPr>
          <p:cNvSpPr/>
          <p:nvPr/>
        </p:nvSpPr>
        <p:spPr>
          <a:xfrm>
            <a:off x="3724368" y="3176972"/>
            <a:ext cx="576064" cy="72008"/>
          </a:xfrm>
          <a:prstGeom prst="mathMinus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Es igual a 6">
            <a:extLst>
              <a:ext uri="{FF2B5EF4-FFF2-40B4-BE49-F238E27FC236}">
                <a16:creationId xmlns:a16="http://schemas.microsoft.com/office/drawing/2014/main" id="{B28BF8F8-A7BB-4EFD-9691-4E871AB46E2F}"/>
              </a:ext>
            </a:extLst>
          </p:cNvPr>
          <p:cNvSpPr/>
          <p:nvPr/>
        </p:nvSpPr>
        <p:spPr>
          <a:xfrm>
            <a:off x="7197100" y="2996952"/>
            <a:ext cx="936104" cy="504056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627500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Aspectos a considerar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4476" y="1484784"/>
            <a:ext cx="6484757" cy="435654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2400" dirty="0"/>
              <a:t>SEGMENTACIÓN DE MERCADO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sz="2400" dirty="0"/>
              <a:t>Área geográfica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sz="2400" dirty="0"/>
              <a:t>Variables demográficas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sz="2400" dirty="0"/>
              <a:t>Nivel socioeconómico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sz="2400" dirty="0"/>
              <a:t>Variables psicográficas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sz="2400" dirty="0"/>
              <a:t>Estilo de vida</a:t>
            </a:r>
          </a:p>
        </p:txBody>
      </p:sp>
      <p:pic>
        <p:nvPicPr>
          <p:cNvPr id="5122" name="Picture 2" descr="Imagen relacionada">
            <a:extLst>
              <a:ext uri="{FF2B5EF4-FFF2-40B4-BE49-F238E27FC236}">
                <a16:creationId xmlns:a16="http://schemas.microsoft.com/office/drawing/2014/main" id="{ABB6A007-B789-406B-A790-64B5CC4F8C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2400" y="3933056"/>
            <a:ext cx="4710265" cy="2645599"/>
          </a:xfrm>
          <a:prstGeom prst="rect">
            <a:avLst/>
          </a:prstGeom>
          <a:noFill/>
          <a:ln w="381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99342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1BACD5-7CD3-414C-B280-FAA2D2FA35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836712"/>
            <a:ext cx="7055380" cy="1400530"/>
          </a:xfrm>
        </p:spPr>
        <p:txBody>
          <a:bodyPr/>
          <a:lstStyle/>
          <a:p>
            <a:r>
              <a:rPr lang="es-MX" dirty="0"/>
              <a:t>Niveles socioeconómicos</a:t>
            </a:r>
          </a:p>
        </p:txBody>
      </p:sp>
      <p:pic>
        <p:nvPicPr>
          <p:cNvPr id="6146" name="Picture 2" descr="Resultado de imagen para niveles socioeconÃ³micos">
            <a:extLst>
              <a:ext uri="{FF2B5EF4-FFF2-40B4-BE49-F238E27FC236}">
                <a16:creationId xmlns:a16="http://schemas.microsoft.com/office/drawing/2014/main" id="{82212812-BF16-42C0-BE6B-6711B88A345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8" t="398" r="4463" b="13194"/>
          <a:stretch/>
        </p:blipFill>
        <p:spPr bwMode="auto">
          <a:xfrm>
            <a:off x="1287656" y="1844824"/>
            <a:ext cx="6307276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7560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Clasificación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6470" y="2420888"/>
            <a:ext cx="7592536" cy="41997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/>
              <a:t>Se tienen tres tipos de costos:</a:t>
            </a:r>
          </a:p>
          <a:p>
            <a:r>
              <a:rPr lang="es-MX" dirty="0"/>
              <a:t>Costo de inversión</a:t>
            </a:r>
          </a:p>
          <a:p>
            <a:r>
              <a:rPr lang="es-MX" dirty="0">
                <a:solidFill>
                  <a:schemeClr val="tx1"/>
                </a:solidFill>
              </a:rPr>
              <a:t>Costo de desplazamiento </a:t>
            </a:r>
          </a:p>
          <a:p>
            <a:r>
              <a:rPr lang="es-MX" dirty="0">
                <a:solidFill>
                  <a:schemeClr val="tx1"/>
                </a:solidFill>
              </a:rPr>
              <a:t>Costo incurrido</a:t>
            </a:r>
          </a:p>
        </p:txBody>
      </p:sp>
      <p:sp>
        <p:nvSpPr>
          <p:cNvPr id="4" name="AutoShape 2" descr="Resultado de imagen para costos de inversió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5" name="AutoShape 4" descr="Resultado de imagen para costos de inversión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3078" name="Picture 6" descr="Resultado de imagen para costos de inversió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9227" y="1844824"/>
            <a:ext cx="2400267" cy="1800200"/>
          </a:xfrm>
          <a:prstGeom prst="rect">
            <a:avLst/>
          </a:prstGeom>
          <a:noFill/>
          <a:ln w="38100">
            <a:solidFill>
              <a:srgbClr val="92D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ángulo 5"/>
          <p:cNvSpPr/>
          <p:nvPr/>
        </p:nvSpPr>
        <p:spPr>
          <a:xfrm>
            <a:off x="3419872" y="5013176"/>
            <a:ext cx="4572000" cy="923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>
            <a:spAutoFit/>
          </a:bodyPr>
          <a:lstStyle/>
          <a:p>
            <a:pPr algn="just"/>
            <a:r>
              <a:rPr lang="es-MX" dirty="0"/>
              <a:t>El que nos corresponde es el primero puesto que nuestra empresa es de </a:t>
            </a:r>
            <a:r>
              <a:rPr lang="es-MX" b="1" u="sng" dirty="0"/>
              <a:t>servicios.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643361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Título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P</a:t>
            </a:r>
            <a:r>
              <a:rPr lang="es-MX" dirty="0"/>
              <a:t>recio</a:t>
            </a:r>
            <a:endParaRPr dirty="0"/>
          </a:p>
        </p:txBody>
      </p:sp>
      <p:sp>
        <p:nvSpPr>
          <p:cNvPr id="150" name="Marcador de contenido 2"/>
          <p:cNvSpPr txBox="1">
            <a:spLocks noGrp="1"/>
          </p:cNvSpPr>
          <p:nvPr>
            <p:ph type="body" idx="1"/>
          </p:nvPr>
        </p:nvSpPr>
        <p:spPr>
          <a:xfrm>
            <a:off x="827700" y="2052925"/>
            <a:ext cx="7632732" cy="4195481"/>
          </a:xfrm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rPr sz="2400" dirty="0" err="1"/>
              <a:t>Determinar</a:t>
            </a:r>
            <a:r>
              <a:rPr sz="2400" dirty="0"/>
              <a:t> el </a:t>
            </a:r>
            <a:r>
              <a:rPr sz="2400" dirty="0" err="1"/>
              <a:t>precio</a:t>
            </a:r>
            <a:r>
              <a:rPr sz="2400" dirty="0"/>
              <a:t> con la </a:t>
            </a:r>
            <a:r>
              <a:rPr sz="2400" dirty="0" err="1"/>
              <a:t>competencia</a:t>
            </a:r>
            <a:r>
              <a:rPr lang="es-MX" sz="2400" dirty="0"/>
              <a:t>: r</a:t>
            </a:r>
            <a:r>
              <a:rPr sz="2400" dirty="0" err="1"/>
              <a:t>educir</a:t>
            </a:r>
            <a:r>
              <a:rPr sz="2400" dirty="0"/>
              <a:t> entre un 5 y 10% </a:t>
            </a:r>
            <a:r>
              <a:rPr sz="2400" dirty="0" err="1"/>
              <a:t>todos</a:t>
            </a:r>
            <a:r>
              <a:rPr sz="2400" dirty="0"/>
              <a:t> los </a:t>
            </a:r>
            <a:r>
              <a:rPr sz="2400" dirty="0" err="1"/>
              <a:t>precios</a:t>
            </a:r>
            <a:r>
              <a:rPr sz="2400" dirty="0"/>
              <a:t> del </a:t>
            </a:r>
            <a:r>
              <a:rPr sz="2400" dirty="0" err="1"/>
              <a:t>catálogo</a:t>
            </a:r>
            <a:r>
              <a:rPr sz="2400" dirty="0"/>
              <a:t> de </a:t>
            </a:r>
            <a:r>
              <a:rPr sz="2400" dirty="0" err="1"/>
              <a:t>productos</a:t>
            </a:r>
            <a:r>
              <a:rPr sz="2400" dirty="0"/>
              <a:t> en </a:t>
            </a:r>
            <a:r>
              <a:rPr sz="2400" dirty="0" err="1"/>
              <a:t>comparación</a:t>
            </a:r>
            <a:r>
              <a:rPr sz="2400" dirty="0"/>
              <a:t> con los de la o las </a:t>
            </a:r>
            <a:r>
              <a:rPr sz="2400" dirty="0" err="1"/>
              <a:t>competencias</a:t>
            </a:r>
            <a:r>
              <a:rPr sz="2400" dirty="0"/>
              <a:t> </a:t>
            </a:r>
            <a:r>
              <a:rPr sz="2400" dirty="0" err="1"/>
              <a:t>más</a:t>
            </a:r>
            <a:r>
              <a:rPr sz="2400" dirty="0"/>
              <a:t> </a:t>
            </a:r>
            <a:r>
              <a:rPr sz="2400" dirty="0" err="1"/>
              <a:t>cercanas</a:t>
            </a:r>
            <a:r>
              <a:rPr sz="2400" dirty="0"/>
              <a:t>.</a:t>
            </a:r>
          </a:p>
          <a:p>
            <a:endParaRPr sz="2400" i="1" dirty="0"/>
          </a:p>
          <a:p>
            <a:endParaRPr sz="2400" i="1" dirty="0"/>
          </a:p>
        </p:txBody>
      </p:sp>
      <p:pic>
        <p:nvPicPr>
          <p:cNvPr id="7170" name="Picture 2" descr="Resultado de imagen para precios en odontologÃ­a">
            <a:extLst>
              <a:ext uri="{FF2B5EF4-FFF2-40B4-BE49-F238E27FC236}">
                <a16:creationId xmlns:a16="http://schemas.microsoft.com/office/drawing/2014/main" id="{A84F264E-9B67-45B3-8308-023D7F6528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4353" y="4293096"/>
            <a:ext cx="3019425" cy="1514475"/>
          </a:xfrm>
          <a:prstGeom prst="rect">
            <a:avLst/>
          </a:prstGeom>
          <a:noFill/>
          <a:ln w="381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52962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Título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P</a:t>
            </a:r>
            <a:r>
              <a:rPr lang="es-MX" dirty="0"/>
              <a:t>recio medio</a:t>
            </a:r>
            <a:endParaRPr dirty="0"/>
          </a:p>
        </p:txBody>
      </p:sp>
      <p:sp>
        <p:nvSpPr>
          <p:cNvPr id="153" name="Marcador de contenido 2"/>
          <p:cNvSpPr txBox="1">
            <a:spLocks noGrp="1"/>
          </p:cNvSpPr>
          <p:nvPr>
            <p:ph type="body" idx="1"/>
          </p:nvPr>
        </p:nvSpPr>
        <p:spPr>
          <a:xfrm>
            <a:off x="611560" y="1340768"/>
            <a:ext cx="7200900" cy="4541497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lnSpc>
                <a:spcPct val="75200"/>
              </a:lnSpc>
              <a:buNone/>
              <a:defRPr sz="1700"/>
            </a:pPr>
            <a:endParaRPr sz="2400" dirty="0"/>
          </a:p>
          <a:p>
            <a:pPr marL="0" indent="0" algn="just">
              <a:lnSpc>
                <a:spcPct val="75200"/>
              </a:lnSpc>
              <a:buSzTx/>
              <a:buNone/>
              <a:defRPr sz="1700"/>
            </a:pPr>
            <a:r>
              <a:rPr lang="es-MX" sz="2400" dirty="0"/>
              <a:t>1. </a:t>
            </a:r>
            <a:r>
              <a:rPr sz="2400" dirty="0" err="1"/>
              <a:t>Usar</a:t>
            </a:r>
            <a:r>
              <a:rPr sz="2400" dirty="0"/>
              <a:t> </a:t>
            </a:r>
            <a:r>
              <a:rPr sz="2400" dirty="0" err="1"/>
              <a:t>como</a:t>
            </a:r>
            <a:r>
              <a:rPr sz="2400" dirty="0"/>
              <a:t> </a:t>
            </a:r>
            <a:r>
              <a:rPr sz="2400" dirty="0" err="1"/>
              <a:t>referencia</a:t>
            </a:r>
            <a:r>
              <a:rPr sz="2400" dirty="0"/>
              <a:t> la </a:t>
            </a:r>
            <a:r>
              <a:rPr sz="2400" dirty="0" err="1"/>
              <a:t>competencia</a:t>
            </a:r>
            <a:r>
              <a:rPr sz="2400" dirty="0"/>
              <a:t> </a:t>
            </a:r>
            <a:r>
              <a:rPr sz="2400" dirty="0" err="1"/>
              <a:t>geográfica</a:t>
            </a:r>
            <a:r>
              <a:rPr sz="2400" dirty="0"/>
              <a:t> </a:t>
            </a:r>
            <a:r>
              <a:rPr sz="2400" dirty="0" err="1"/>
              <a:t>más</a:t>
            </a:r>
            <a:r>
              <a:rPr sz="2400" dirty="0"/>
              <a:t> </a:t>
            </a:r>
            <a:r>
              <a:rPr sz="2400" dirty="0" err="1"/>
              <a:t>cerca</a:t>
            </a:r>
            <a:r>
              <a:rPr lang="es-MX" sz="2400" dirty="0" err="1"/>
              <a:t>na</a:t>
            </a:r>
            <a:r>
              <a:rPr sz="2400" dirty="0"/>
              <a:t>, y la </a:t>
            </a:r>
            <a:r>
              <a:rPr sz="2400" dirty="0" err="1"/>
              <a:t>más</a:t>
            </a:r>
            <a:r>
              <a:rPr sz="2400" dirty="0"/>
              <a:t> </a:t>
            </a:r>
            <a:r>
              <a:rPr sz="2400" dirty="0" err="1"/>
              <a:t>cara</a:t>
            </a:r>
            <a:r>
              <a:rPr sz="2400" dirty="0"/>
              <a:t> de la zona (sin </a:t>
            </a:r>
            <a:r>
              <a:rPr sz="2400" dirty="0" err="1"/>
              <a:t>importar</a:t>
            </a:r>
            <a:r>
              <a:rPr sz="2400" dirty="0"/>
              <a:t> la </a:t>
            </a:r>
            <a:r>
              <a:rPr sz="2400" dirty="0" err="1"/>
              <a:t>diferencia</a:t>
            </a:r>
            <a:r>
              <a:rPr sz="2400" dirty="0"/>
              <a:t> de </a:t>
            </a:r>
            <a:r>
              <a:rPr sz="2400" dirty="0" err="1"/>
              <a:t>distancia</a:t>
            </a:r>
            <a:r>
              <a:rPr sz="2400" dirty="0"/>
              <a:t>)</a:t>
            </a:r>
            <a:r>
              <a:rPr lang="es-MX" sz="2400" dirty="0"/>
              <a:t>.</a:t>
            </a:r>
            <a:endParaRPr sz="2400" dirty="0"/>
          </a:p>
          <a:p>
            <a:pPr marL="0" indent="0" algn="just">
              <a:lnSpc>
                <a:spcPct val="75200"/>
              </a:lnSpc>
              <a:buSzTx/>
              <a:buNone/>
              <a:defRPr sz="1700"/>
            </a:pPr>
            <a:r>
              <a:rPr lang="es-MX" sz="2400" dirty="0"/>
              <a:t>2. </a:t>
            </a:r>
            <a:r>
              <a:rPr sz="2400" dirty="0" err="1"/>
              <a:t>Determinar</a:t>
            </a:r>
            <a:r>
              <a:rPr sz="2400" dirty="0"/>
              <a:t> los </a:t>
            </a:r>
            <a:r>
              <a:rPr sz="2400" dirty="0" err="1"/>
              <a:t>precios</a:t>
            </a:r>
            <a:r>
              <a:rPr sz="2400" dirty="0"/>
              <a:t> del </a:t>
            </a:r>
            <a:r>
              <a:rPr sz="2400" dirty="0" err="1"/>
              <a:t>límite</a:t>
            </a:r>
            <a:r>
              <a:rPr sz="2400" dirty="0"/>
              <a:t> superior </a:t>
            </a:r>
            <a:r>
              <a:rPr sz="2400" dirty="0" err="1"/>
              <a:t>menos</a:t>
            </a:r>
            <a:r>
              <a:rPr sz="2400" dirty="0"/>
              <a:t> el </a:t>
            </a:r>
            <a:r>
              <a:rPr sz="2400" dirty="0" err="1"/>
              <a:t>límite</a:t>
            </a:r>
            <a:r>
              <a:rPr sz="2400" dirty="0"/>
              <a:t> del </a:t>
            </a:r>
            <a:r>
              <a:rPr sz="2400" dirty="0" err="1"/>
              <a:t>consultorio</a:t>
            </a:r>
            <a:r>
              <a:rPr sz="2400" dirty="0"/>
              <a:t> </a:t>
            </a:r>
            <a:r>
              <a:rPr sz="2400" dirty="0" err="1"/>
              <a:t>más</a:t>
            </a:r>
            <a:r>
              <a:rPr sz="2400" dirty="0"/>
              <a:t> </a:t>
            </a:r>
            <a:r>
              <a:rPr sz="2400" dirty="0" err="1"/>
              <a:t>cerca</a:t>
            </a:r>
            <a:r>
              <a:rPr sz="2400" dirty="0"/>
              <a:t>, y el </a:t>
            </a:r>
            <a:r>
              <a:rPr sz="2400" dirty="0" err="1"/>
              <a:t>resultado</a:t>
            </a:r>
            <a:r>
              <a:rPr sz="2400" dirty="0"/>
              <a:t> es </a:t>
            </a:r>
            <a:r>
              <a:rPr sz="2400" dirty="0" err="1"/>
              <a:t>igual</a:t>
            </a:r>
            <a:r>
              <a:rPr sz="2400" dirty="0"/>
              <a:t> al </a:t>
            </a:r>
            <a:r>
              <a:rPr sz="2400" dirty="0" err="1"/>
              <a:t>margen</a:t>
            </a:r>
            <a:r>
              <a:rPr sz="2400" dirty="0"/>
              <a:t> de </a:t>
            </a:r>
            <a:r>
              <a:rPr sz="2400" dirty="0" err="1"/>
              <a:t>determinación</a:t>
            </a:r>
            <a:r>
              <a:rPr sz="2400" dirty="0"/>
              <a:t> de </a:t>
            </a:r>
            <a:r>
              <a:rPr sz="2400" dirty="0" err="1"/>
              <a:t>precio</a:t>
            </a:r>
            <a:r>
              <a:rPr lang="es-MX" sz="2400" dirty="0"/>
              <a:t>.</a:t>
            </a:r>
            <a:endParaRPr sz="2400" dirty="0"/>
          </a:p>
          <a:p>
            <a:pPr marL="0" indent="0" algn="just">
              <a:lnSpc>
                <a:spcPct val="75200"/>
              </a:lnSpc>
              <a:buSzTx/>
              <a:buNone/>
              <a:defRPr sz="1700"/>
            </a:pPr>
            <a:r>
              <a:rPr sz="2400" dirty="0" err="1"/>
              <a:t>Ejemplo</a:t>
            </a:r>
            <a:r>
              <a:rPr sz="2400" dirty="0"/>
              <a:t>:</a:t>
            </a:r>
          </a:p>
          <a:p>
            <a:pPr marL="0" indent="0" algn="just">
              <a:lnSpc>
                <a:spcPct val="75200"/>
              </a:lnSpc>
              <a:buSzTx/>
              <a:buNone/>
              <a:defRPr sz="1700"/>
            </a:pPr>
            <a:r>
              <a:rPr sz="2400" dirty="0" err="1"/>
              <a:t>Consultorio</a:t>
            </a:r>
            <a:r>
              <a:rPr lang="es-MX" sz="2400" dirty="0"/>
              <a:t> </a:t>
            </a:r>
            <a:r>
              <a:rPr sz="2400" dirty="0"/>
              <a:t>1:  a 3 km de </a:t>
            </a:r>
            <a:r>
              <a:rPr sz="2400" dirty="0" err="1"/>
              <a:t>distancia</a:t>
            </a:r>
            <a:r>
              <a:rPr sz="2400" dirty="0"/>
              <a:t>, </a:t>
            </a:r>
            <a:r>
              <a:rPr sz="2400" dirty="0" err="1"/>
              <a:t>endopostes</a:t>
            </a:r>
            <a:r>
              <a:rPr sz="2400" dirty="0"/>
              <a:t> $1980.00</a:t>
            </a:r>
          </a:p>
          <a:p>
            <a:pPr marL="0" indent="0" algn="just">
              <a:lnSpc>
                <a:spcPct val="75200"/>
              </a:lnSpc>
              <a:buSzTx/>
              <a:buNone/>
              <a:defRPr sz="1700"/>
            </a:pPr>
            <a:r>
              <a:rPr sz="2400" dirty="0" err="1"/>
              <a:t>Consultorio</a:t>
            </a:r>
            <a:r>
              <a:rPr lang="es-MX" sz="2400" dirty="0"/>
              <a:t> </a:t>
            </a:r>
            <a:r>
              <a:rPr sz="2400" dirty="0"/>
              <a:t>2: </a:t>
            </a:r>
            <a:r>
              <a:rPr lang="es-MX" sz="2400" dirty="0"/>
              <a:t>(</a:t>
            </a:r>
            <a:r>
              <a:rPr sz="2400" dirty="0"/>
              <a:t>el </a:t>
            </a:r>
            <a:r>
              <a:rPr sz="2400" dirty="0" err="1"/>
              <a:t>más</a:t>
            </a:r>
            <a:r>
              <a:rPr sz="2400" dirty="0"/>
              <a:t> </a:t>
            </a:r>
            <a:r>
              <a:rPr sz="2400" dirty="0" err="1"/>
              <a:t>costoso</a:t>
            </a:r>
            <a:r>
              <a:rPr sz="2400" dirty="0"/>
              <a:t> de la zona</a:t>
            </a:r>
            <a:r>
              <a:rPr lang="es-MX" sz="2400" dirty="0"/>
              <a:t>) e</a:t>
            </a:r>
            <a:r>
              <a:rPr sz="2400" dirty="0" err="1"/>
              <a:t>ndopostes</a:t>
            </a:r>
            <a:r>
              <a:rPr sz="2400" dirty="0"/>
              <a:t> $2,600.00</a:t>
            </a:r>
          </a:p>
          <a:p>
            <a:pPr marL="0" indent="0" algn="ctr">
              <a:lnSpc>
                <a:spcPct val="75200"/>
              </a:lnSpc>
              <a:buSzTx/>
              <a:buNone/>
              <a:defRPr sz="1700"/>
            </a:pPr>
            <a:r>
              <a:rPr lang="es-MX" sz="2400" dirty="0"/>
              <a:t>M</a:t>
            </a:r>
            <a:r>
              <a:rPr sz="2400" dirty="0" err="1"/>
              <a:t>argen</a:t>
            </a:r>
            <a:r>
              <a:rPr sz="2400" dirty="0"/>
              <a:t>= 2,600-1980=620</a:t>
            </a:r>
          </a:p>
          <a:p>
            <a:pPr marL="0" indent="0" algn="just">
              <a:lnSpc>
                <a:spcPct val="75200"/>
              </a:lnSpc>
              <a:buSzTx/>
              <a:buNone/>
              <a:defRPr sz="1700"/>
            </a:pPr>
            <a:r>
              <a:rPr sz="2400" b="1" dirty="0">
                <a:solidFill>
                  <a:schemeClr val="accent1"/>
                </a:solidFill>
              </a:rPr>
              <a:t>PRECIO </a:t>
            </a:r>
            <a:r>
              <a:rPr lang="es-MX" sz="2400" b="1" dirty="0">
                <a:solidFill>
                  <a:schemeClr val="accent1"/>
                </a:solidFill>
              </a:rPr>
              <a:t>medio</a:t>
            </a:r>
            <a:r>
              <a:rPr sz="2400" dirty="0"/>
              <a:t>: $1,990.00, $2090.00, $2190.00…</a:t>
            </a:r>
          </a:p>
        </p:txBody>
      </p:sp>
    </p:spTree>
    <p:extLst>
      <p:ext uri="{BB962C8B-B14F-4D97-AF65-F5344CB8AC3E}">
        <p14:creationId xmlns:p14="http://schemas.microsoft.com/office/powerpoint/2010/main" val="197367947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Costos de tratamientos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8742267"/>
              </p:ext>
            </p:extLst>
          </p:nvPr>
        </p:nvGraphicFramePr>
        <p:xfrm>
          <a:off x="827088" y="2052638"/>
          <a:ext cx="7561336" cy="4312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03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903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903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903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RESTAURACIÓN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COSTO MATERIAL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COSTO AL PACIENTE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GANANCIA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Amalgama</a:t>
                      </a:r>
                      <a:r>
                        <a:rPr lang="es-MX" baseline="0" dirty="0"/>
                        <a:t>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$ 100.00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$ 350.00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$ 250.00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Resina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$ 200.00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$ 500.00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$ 300.00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Incrustación metálica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$ 400.00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$ 700.00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$ 300.00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Incrustación estética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$ 600.00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$ 950.00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$ 350.00</a:t>
                      </a:r>
                    </a:p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Consulta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$ </a:t>
                      </a:r>
                      <a:r>
                        <a:rPr lang="es-MX" baseline="0" dirty="0"/>
                        <a:t> 50</a:t>
                      </a:r>
                      <a:r>
                        <a:rPr lang="es-MX" dirty="0"/>
                        <a:t>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$ 100.00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$ 50.00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Tratamiento preventivo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$ 150.00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$ 300.00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$ 150.00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Prescripción farmacológica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$ 50.00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$ 100.00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$ 50.00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414562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196752"/>
            <a:ext cx="8208912" cy="5328592"/>
          </a:xfrm>
        </p:spPr>
        <p:txBody>
          <a:bodyPr/>
          <a:lstStyle/>
          <a:p>
            <a:pPr algn="just"/>
            <a:r>
              <a:rPr lang="es-MX" dirty="0"/>
              <a:t>Teniendo un presupuesto de por lo menos un tratamiento diario de cada tipo, se obtendría una ganancia de:</a:t>
            </a:r>
          </a:p>
          <a:p>
            <a:pPr marL="0" indent="0" algn="ctr">
              <a:buNone/>
            </a:pPr>
            <a:r>
              <a:rPr lang="es-MX" dirty="0"/>
              <a:t>      </a:t>
            </a:r>
            <a:r>
              <a:rPr lang="es-MX" b="1" dirty="0"/>
              <a:t>$1, 425. 00 por día</a:t>
            </a:r>
            <a:r>
              <a:rPr lang="es-MX" dirty="0"/>
              <a:t> </a:t>
            </a:r>
          </a:p>
          <a:p>
            <a:pPr marL="68580" indent="0" algn="ctr">
              <a:buNone/>
            </a:pPr>
            <a:endParaRPr lang="es-MX" dirty="0"/>
          </a:p>
          <a:p>
            <a:pPr marL="0" indent="0" algn="ctr">
              <a:buNone/>
            </a:pPr>
            <a:r>
              <a:rPr lang="es-MX" dirty="0"/>
              <a:t>      multiplicados por 30 días correspondientes en promedio a un        mes se tendría una utilidad (ganancia) de </a:t>
            </a:r>
            <a:r>
              <a:rPr lang="es-MX" b="1" dirty="0">
                <a:solidFill>
                  <a:srgbClr val="92D050"/>
                </a:solidFill>
              </a:rPr>
              <a:t>$42, 750. 00 </a:t>
            </a:r>
          </a:p>
          <a:p>
            <a:pPr marL="68580" indent="0" algn="just">
              <a:buNone/>
            </a:pPr>
            <a:endParaRPr lang="es-MX" dirty="0"/>
          </a:p>
          <a:p>
            <a:pPr marL="0" indent="0" algn="just">
              <a:buNone/>
            </a:pPr>
            <a:r>
              <a:rPr lang="es-MX" dirty="0"/>
              <a:t>       a los cuales se restarían los gastos de </a:t>
            </a:r>
            <a:r>
              <a:rPr lang="es-MX" b="1" dirty="0"/>
              <a:t>$18, 974. 99 </a:t>
            </a:r>
            <a:r>
              <a:rPr lang="es-MX" dirty="0"/>
              <a:t>mensuales</a:t>
            </a:r>
          </a:p>
          <a:p>
            <a:pPr marL="68580" indent="0" algn="just">
              <a:buNone/>
            </a:pPr>
            <a:r>
              <a:rPr lang="es-MX" dirty="0"/>
              <a:t> </a:t>
            </a:r>
          </a:p>
          <a:p>
            <a:pPr algn="just"/>
            <a:r>
              <a:rPr lang="es-MX" b="1" dirty="0">
                <a:solidFill>
                  <a:srgbClr val="92D050"/>
                </a:solidFill>
              </a:rPr>
              <a:t>lo que nos da por resultado una utilidad neta mensual de: </a:t>
            </a:r>
          </a:p>
          <a:p>
            <a:pPr marL="0" indent="0" algn="ctr">
              <a:buNone/>
            </a:pPr>
            <a:r>
              <a:rPr lang="es-MX" b="1" u="sng" dirty="0">
                <a:solidFill>
                  <a:srgbClr val="92D050"/>
                </a:solidFill>
              </a:rPr>
              <a:t>$23, 775. 01.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9362094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41248" y="1340768"/>
            <a:ext cx="8208912" cy="5904656"/>
          </a:xfrm>
        </p:spPr>
        <p:txBody>
          <a:bodyPr/>
          <a:lstStyle/>
          <a:p>
            <a:pPr algn="just"/>
            <a:r>
              <a:rPr lang="es-MX" b="1" dirty="0"/>
              <a:t> Los gastos indirectos mencionados anteriormente se incluyen en la parte de otros gastos, con los cual se solventan de buena forma los costos que genera llevar a cabo un buen servicio para nuestros pacientes, además de obtener una remuneración considerable por el trabajo  profesional odontológico.</a:t>
            </a:r>
            <a:endParaRPr lang="es-MX" dirty="0"/>
          </a:p>
          <a:p>
            <a:endParaRPr lang="es-MX" dirty="0"/>
          </a:p>
        </p:txBody>
      </p:sp>
      <p:sp>
        <p:nvSpPr>
          <p:cNvPr id="4" name="AutoShape 2" descr="Resultado de imagen para obligaciones fiscal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5" name="AutoShape 4" descr="Resultado de imagen para obligaciones fiscale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0246" name="Picture 6" descr="Resultado de imagen para obligaciones fiscal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933056"/>
            <a:ext cx="5981700" cy="219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094480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0375" y="1196752"/>
            <a:ext cx="8208912" cy="5832648"/>
          </a:xfrm>
        </p:spPr>
        <p:txBody>
          <a:bodyPr/>
          <a:lstStyle/>
          <a:p>
            <a:pPr algn="just"/>
            <a:r>
              <a:rPr lang="es-MX" dirty="0"/>
              <a:t>Cabe mencionar que los costos y ganancias pueden variar al incrementar la oferta de servicios y la frecuencia en que estos se presenten en el consultorio. </a:t>
            </a:r>
          </a:p>
          <a:p>
            <a:pPr algn="just"/>
            <a:r>
              <a:rPr lang="es-MX" dirty="0"/>
              <a:t>Las obligaciones fiscales también influyen en el costo de los servicios pues éstas están muy propensas a variaciones por lo que se recomienda estar bien informado y al pendiente de ellas.</a:t>
            </a:r>
          </a:p>
        </p:txBody>
      </p:sp>
      <p:sp>
        <p:nvSpPr>
          <p:cNvPr id="4" name="AutoShape 2" descr="Resultado de imagen para obligaciones fiscal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5" name="AutoShape 4" descr="Resultado de imagen para obligaciones fiscale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6" name="AutoShape 6" descr="Resultado de imagen para obligaciones fiscales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9224" name="Picture 8" descr="Resultado de imagen para obligaciones fiscale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141626"/>
            <a:ext cx="3168352" cy="2022465"/>
          </a:xfrm>
          <a:prstGeom prst="rect">
            <a:avLst/>
          </a:prstGeom>
          <a:noFill/>
          <a:ln w="38100">
            <a:solidFill>
              <a:srgbClr val="92D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419124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Título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s-MX" dirty="0"/>
              <a:t>Respaldo profesional</a:t>
            </a:r>
          </a:p>
        </p:txBody>
      </p:sp>
      <p:sp>
        <p:nvSpPr>
          <p:cNvPr id="297" name="Marcador de contenido 2"/>
          <p:cNvSpPr txBox="1">
            <a:spLocks noGrp="1"/>
          </p:cNvSpPr>
          <p:nvPr>
            <p:ph type="body" idx="1"/>
          </p:nvPr>
        </p:nvSpPr>
        <p:spPr>
          <a:xfrm>
            <a:off x="827700" y="2052925"/>
            <a:ext cx="7055380" cy="4195481"/>
          </a:xfrm>
          <a:prstGeom prst="rect">
            <a:avLst/>
          </a:prstGeom>
        </p:spPr>
        <p:txBody>
          <a:bodyPr/>
          <a:lstStyle/>
          <a:p>
            <a:r>
              <a:rPr lang="es-MX" dirty="0"/>
              <a:t>Abogado</a:t>
            </a:r>
          </a:p>
          <a:p>
            <a:r>
              <a:rPr lang="es-MX" dirty="0"/>
              <a:t>Mercadólogo</a:t>
            </a:r>
          </a:p>
          <a:p>
            <a:r>
              <a:rPr lang="es-MX" dirty="0"/>
              <a:t>Diseñador gráfico</a:t>
            </a:r>
          </a:p>
          <a:p>
            <a:r>
              <a:rPr lang="es-MX" dirty="0"/>
              <a:t>Contador</a:t>
            </a:r>
          </a:p>
          <a:p>
            <a:r>
              <a:rPr lang="es-MX" dirty="0"/>
              <a:t>Ingeniero en sistemas, Licenciado en informática administrativa</a:t>
            </a:r>
          </a:p>
          <a:p>
            <a:r>
              <a:rPr lang="es-MX" dirty="0"/>
              <a:t>Administrador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6516838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E3BB449-DAC8-4D73-8D8E-45771D7D28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Referencias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917A61F-65C2-4A0B-9AA2-1B4E805B95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60" y="1693994"/>
            <a:ext cx="7488716" cy="4688443"/>
          </a:xfrm>
        </p:spPr>
        <p:txBody>
          <a:bodyPr>
            <a:normAutofit fontScale="85000" lnSpcReduction="20000"/>
          </a:bodyPr>
          <a:lstStyle/>
          <a:p>
            <a:r>
              <a:rPr lang="es-MX" sz="2200" dirty="0"/>
              <a:t>Ayala E., Manrique J</a:t>
            </a:r>
            <a:r>
              <a:rPr lang="es-MX" sz="2200" b="1" dirty="0"/>
              <a:t>. </a:t>
            </a:r>
            <a:r>
              <a:rPr lang="es-MX" sz="2200" b="1" i="1" dirty="0"/>
              <a:t>Contabilidad en odontología. Conceptos básicos de contabilidad</a:t>
            </a:r>
            <a:r>
              <a:rPr lang="es-MX" sz="2200" dirty="0"/>
              <a:t>. Universidad peruana Cayetano Heredia, Facultad de estomatología, unidad de posgrado y especialización. Marzo 2017. </a:t>
            </a:r>
            <a:r>
              <a:rPr lang="es-MX" sz="2200" dirty="0">
                <a:hlinkClick r:id="rId2"/>
              </a:rPr>
              <a:t>https://es.slideshare.net/jorgemanriquechavez/contabilidad-en-odontologa</a:t>
            </a:r>
            <a:endParaRPr lang="es-MX" sz="2200" dirty="0"/>
          </a:p>
          <a:p>
            <a:pPr algn="just"/>
            <a:r>
              <a:rPr lang="es-MX" sz="2200" dirty="0"/>
              <a:t>CONDUSEF. </a:t>
            </a:r>
            <a:r>
              <a:rPr lang="es-MX" sz="2200" dirty="0">
                <a:hlinkClick r:id="rId3"/>
              </a:rPr>
              <a:t>http://www.condusef.gob.mx</a:t>
            </a:r>
            <a:endParaRPr lang="es-MX" sz="2200" dirty="0"/>
          </a:p>
          <a:p>
            <a:pPr fontAlgn="ctr"/>
            <a:r>
              <a:rPr lang="es-MX" sz="2200" dirty="0"/>
              <a:t>Espinoza R. </a:t>
            </a:r>
            <a:r>
              <a:rPr lang="es-MX" sz="2200" b="1" i="1" dirty="0"/>
              <a:t>Segmentación de mercado</a:t>
            </a:r>
            <a:r>
              <a:rPr lang="es-MX" sz="2200" i="1" dirty="0"/>
              <a:t>. </a:t>
            </a:r>
            <a:r>
              <a:rPr lang="es-MX" sz="2200" dirty="0"/>
              <a:t>Estrategia, marketing. Septiembre 2013. </a:t>
            </a:r>
            <a:r>
              <a:rPr lang="es-MX" sz="2200" dirty="0">
                <a:hlinkClick r:id="rId4"/>
              </a:rPr>
              <a:t>https://robertoespinosa.es/2013/09/17/segmentacion-de-mercado-concepto-y-enfoque/</a:t>
            </a:r>
            <a:endParaRPr lang="es-MX" sz="2200" dirty="0"/>
          </a:p>
          <a:p>
            <a:pPr fontAlgn="ctr"/>
            <a:r>
              <a:rPr lang="es-MX" sz="2200" dirty="0"/>
              <a:t>Urbano S. </a:t>
            </a:r>
            <a:r>
              <a:rPr lang="es-MX" sz="2200" b="1" i="1" dirty="0"/>
              <a:t>Cómo realizar un Informe Financiero</a:t>
            </a:r>
            <a:r>
              <a:rPr lang="es-MX" sz="2200" i="1" dirty="0"/>
              <a:t>? </a:t>
            </a:r>
            <a:r>
              <a:rPr lang="es-MX" sz="2200" dirty="0"/>
              <a:t>Noviembre 2016. https://www.economiafinanzas.com › Negocios › Empresas</a:t>
            </a:r>
          </a:p>
          <a:p>
            <a:pPr fontAlgn="ctr"/>
            <a:endParaRPr lang="es-MX" sz="2200" dirty="0"/>
          </a:p>
          <a:p>
            <a:pPr marL="0" indent="0">
              <a:buNone/>
            </a:pPr>
            <a:br>
              <a:rPr lang="es-MX" sz="2200" dirty="0"/>
            </a:br>
            <a:endParaRPr lang="es-MX" sz="2200" dirty="0"/>
          </a:p>
          <a:p>
            <a:pPr algn="just"/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8754789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8BFBD3-B4EC-49D2-A8A0-556101B99A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576" y="808146"/>
            <a:ext cx="7055380" cy="1400530"/>
          </a:xfrm>
        </p:spPr>
        <p:txBody>
          <a:bodyPr/>
          <a:lstStyle/>
          <a:p>
            <a:r>
              <a:rPr lang="es-MX" dirty="0"/>
              <a:t>Gracias por su atención</a:t>
            </a:r>
          </a:p>
        </p:txBody>
      </p:sp>
      <p:pic>
        <p:nvPicPr>
          <p:cNvPr id="1028" name="Picture 4" descr="Resultado de imagen para frases de Ã©xito profesional">
            <a:extLst>
              <a:ext uri="{FF2B5EF4-FFF2-40B4-BE49-F238E27FC236}">
                <a16:creationId xmlns:a16="http://schemas.microsoft.com/office/drawing/2014/main" id="{D671BA6A-3546-4B55-9020-3D06A66A1D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39" y="2245916"/>
            <a:ext cx="3960439" cy="4159365"/>
          </a:xfrm>
          <a:prstGeom prst="rect">
            <a:avLst/>
          </a:prstGeom>
          <a:noFill/>
          <a:ln w="38100">
            <a:solidFill>
              <a:srgbClr val="92D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Resultado de imagen para muelitas felices">
            <a:extLst>
              <a:ext uri="{FF2B5EF4-FFF2-40B4-BE49-F238E27FC236}">
                <a16:creationId xmlns:a16="http://schemas.microsoft.com/office/drawing/2014/main" id="{A47F0BBF-98BE-4D9F-8E51-CBA9334B36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077072"/>
            <a:ext cx="918989" cy="918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51821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96852" y="348577"/>
            <a:ext cx="7055380" cy="1400530"/>
          </a:xfrm>
        </p:spPr>
        <p:txBody>
          <a:bodyPr/>
          <a:lstStyle/>
          <a:p>
            <a:r>
              <a:rPr lang="es-MX" dirty="0"/>
              <a:t>Costo total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496691"/>
            <a:ext cx="7920764" cy="4195481"/>
          </a:xfrm>
        </p:spPr>
        <p:txBody>
          <a:bodyPr>
            <a:normAutofit/>
          </a:bodyPr>
          <a:lstStyle/>
          <a:p>
            <a:pPr algn="just"/>
            <a:r>
              <a:rPr lang="es-MX" dirty="0"/>
              <a:t>Representa toda la inversión necesaria para fabricar y vender un artículo o servicio.</a:t>
            </a:r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r>
              <a:rPr lang="es-MX" dirty="0"/>
              <a:t>Componentes específicos:</a:t>
            </a:r>
          </a:p>
          <a:p>
            <a:pPr marL="0" indent="0" algn="just">
              <a:buNone/>
            </a:pPr>
            <a:endParaRPr lang="es-MX" dirty="0"/>
          </a:p>
          <a:p>
            <a:pPr marL="457200" indent="-457200" algn="just">
              <a:buFont typeface="+mj-lt"/>
              <a:buAutoNum type="arabicPeriod"/>
            </a:pPr>
            <a:r>
              <a:rPr lang="es-MX" b="1" dirty="0">
                <a:solidFill>
                  <a:srgbClr val="92D050"/>
                </a:solidFill>
              </a:rPr>
              <a:t>Material e instrumental</a:t>
            </a:r>
            <a:r>
              <a:rPr lang="es-MX" b="1" dirty="0"/>
              <a:t> 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MX" b="1" dirty="0">
                <a:solidFill>
                  <a:srgbClr val="92D050"/>
                </a:solidFill>
              </a:rPr>
              <a:t>Sueldos y salarios 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MX" b="1" dirty="0">
                <a:solidFill>
                  <a:srgbClr val="92D050"/>
                </a:solidFill>
              </a:rPr>
              <a:t>Gastos indirectos</a:t>
            </a:r>
            <a:endParaRPr lang="es-MX" dirty="0"/>
          </a:p>
        </p:txBody>
      </p:sp>
      <p:pic>
        <p:nvPicPr>
          <p:cNvPr id="1026" name="Picture 2" descr="Imagen relacionada">
            <a:extLst>
              <a:ext uri="{FF2B5EF4-FFF2-40B4-BE49-F238E27FC236}">
                <a16:creationId xmlns:a16="http://schemas.microsoft.com/office/drawing/2014/main" id="{3F31D0B3-7898-4CE1-9415-C2A6565E11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946894"/>
            <a:ext cx="6460260" cy="2562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46985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/>
              <a:t>Inversión al abrir un consultorio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81907" y="2209800"/>
            <a:ext cx="8136904" cy="4195481"/>
          </a:xfrm>
        </p:spPr>
        <p:txBody>
          <a:bodyPr>
            <a:normAutofit/>
          </a:bodyPr>
          <a:lstStyle/>
          <a:p>
            <a:pPr algn="just"/>
            <a:r>
              <a:rPr lang="es-MX" dirty="0"/>
              <a:t>Para lograr una buena integración de la inversión deberá  recurrirse a los activos con los que se cuenta y posteriormente hacer la suma de todos ellos.</a:t>
            </a:r>
          </a:p>
          <a:p>
            <a:pPr algn="just"/>
            <a:endParaRPr lang="es-MX" dirty="0"/>
          </a:p>
        </p:txBody>
      </p:sp>
      <p:pic>
        <p:nvPicPr>
          <p:cNvPr id="5122" name="Picture 2" descr="Resultado de imagen para gastos indirecto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53" t="15421" r="12547" b="14382"/>
          <a:stretch/>
        </p:blipFill>
        <p:spPr bwMode="auto">
          <a:xfrm>
            <a:off x="1343750" y="3866206"/>
            <a:ext cx="2341418" cy="1537855"/>
          </a:xfrm>
          <a:prstGeom prst="rect">
            <a:avLst/>
          </a:prstGeom>
          <a:noFill/>
          <a:ln w="38100">
            <a:solidFill>
              <a:srgbClr val="92D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Resultado de imagen para gastos indirectos">
            <a:extLst>
              <a:ext uri="{FF2B5EF4-FFF2-40B4-BE49-F238E27FC236}">
                <a16:creationId xmlns:a16="http://schemas.microsoft.com/office/drawing/2014/main" id="{312F2BAC-D4E3-4369-8710-414EA061BA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9527" y="3573016"/>
            <a:ext cx="4248472" cy="2124236"/>
          </a:xfrm>
          <a:prstGeom prst="rect">
            <a:avLst/>
          </a:prstGeom>
          <a:noFill/>
          <a:ln w="38100">
            <a:solidFill>
              <a:srgbClr val="92D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31259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Informe financiero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29890" y="2201776"/>
            <a:ext cx="6884219" cy="1376075"/>
          </a:xfrm>
        </p:spPr>
        <p:txBody>
          <a:bodyPr/>
          <a:lstStyle/>
          <a:p>
            <a:pPr marL="0" indent="0">
              <a:buNone/>
            </a:pPr>
            <a:r>
              <a:rPr lang="es-MX" dirty="0"/>
              <a:t>También llamado balance general,  refleja la situación del patrimonio de una empresa en un momento determinado y está compuesto por: </a:t>
            </a:r>
          </a:p>
        </p:txBody>
      </p:sp>
      <p:sp>
        <p:nvSpPr>
          <p:cNvPr id="5" name="Flecha abajo 4"/>
          <p:cNvSpPr/>
          <p:nvPr/>
        </p:nvSpPr>
        <p:spPr>
          <a:xfrm rot="1923389">
            <a:off x="2753200" y="3290419"/>
            <a:ext cx="792088" cy="12428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Flecha abajo 5"/>
          <p:cNvSpPr/>
          <p:nvPr/>
        </p:nvSpPr>
        <p:spPr>
          <a:xfrm rot="19535630">
            <a:off x="4405219" y="3280838"/>
            <a:ext cx="792088" cy="126198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Rectángulo redondeado 10"/>
          <p:cNvSpPr/>
          <p:nvPr/>
        </p:nvSpPr>
        <p:spPr>
          <a:xfrm>
            <a:off x="1572844" y="4656224"/>
            <a:ext cx="1368152" cy="6933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b="1" dirty="0"/>
              <a:t>activos</a:t>
            </a:r>
          </a:p>
        </p:txBody>
      </p:sp>
      <p:sp>
        <p:nvSpPr>
          <p:cNvPr id="12" name="Rectángulo redondeado 11"/>
          <p:cNvSpPr/>
          <p:nvPr/>
        </p:nvSpPr>
        <p:spPr>
          <a:xfrm>
            <a:off x="5103730" y="4543516"/>
            <a:ext cx="1368152" cy="6933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b="1" dirty="0"/>
              <a:t>pasivos</a:t>
            </a:r>
          </a:p>
        </p:txBody>
      </p:sp>
    </p:spTree>
    <p:extLst>
      <p:ext uri="{BB962C8B-B14F-4D97-AF65-F5344CB8AC3E}">
        <p14:creationId xmlns:p14="http://schemas.microsoft.com/office/powerpoint/2010/main" val="15307228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Activos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284448" y="1705176"/>
            <a:ext cx="4575584" cy="4551163"/>
          </a:xfrm>
        </p:spPr>
        <p:txBody>
          <a:bodyPr>
            <a:normAutofit/>
          </a:bodyPr>
          <a:lstStyle/>
          <a:p>
            <a:r>
              <a:rPr lang="es-MX" sz="2400" dirty="0"/>
              <a:t>El </a:t>
            </a:r>
            <a:r>
              <a:rPr lang="es-MX" sz="2400" b="1" dirty="0"/>
              <a:t>activo es el conjunto de bienes, derechos y otros recursos de que dispone una empresa</a:t>
            </a:r>
            <a:r>
              <a:rPr lang="es-MX" sz="2400" dirty="0"/>
              <a:t>, ya sean tangibles o intangibles, de los que es probable que la empresa obtenga beneficios económicos en el futuro. </a:t>
            </a:r>
          </a:p>
        </p:txBody>
      </p:sp>
      <p:pic>
        <p:nvPicPr>
          <p:cNvPr id="1026" name="Picture 2" descr="Resultado de imagen para unidad dent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705176"/>
            <a:ext cx="2880320" cy="1916723"/>
          </a:xfrm>
          <a:prstGeom prst="rect">
            <a:avLst/>
          </a:prstGeom>
          <a:noFill/>
          <a:ln w="381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n relacionada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7" r="32190" b="11284"/>
          <a:stretch/>
        </p:blipFill>
        <p:spPr bwMode="auto">
          <a:xfrm>
            <a:off x="5430515" y="4111027"/>
            <a:ext cx="1539091" cy="1656184"/>
          </a:xfrm>
          <a:prstGeom prst="rect">
            <a:avLst/>
          </a:prstGeom>
          <a:noFill/>
          <a:ln w="381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975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Título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 err="1"/>
              <a:t>Inversión</a:t>
            </a:r>
            <a:r>
              <a:rPr dirty="0"/>
              <a:t> </a:t>
            </a:r>
            <a:r>
              <a:rPr lang="es-MX" dirty="0"/>
              <a:t>en imagen </a:t>
            </a:r>
            <a:endParaRPr dirty="0"/>
          </a:p>
        </p:txBody>
      </p:sp>
      <p:sp>
        <p:nvSpPr>
          <p:cNvPr id="256" name="Marcador de contenido 2"/>
          <p:cNvSpPr txBox="1">
            <a:spLocks noGrp="1"/>
          </p:cNvSpPr>
          <p:nvPr>
            <p:ph type="body" idx="1"/>
          </p:nvPr>
        </p:nvSpPr>
        <p:spPr>
          <a:xfrm>
            <a:off x="3906878" y="1719921"/>
            <a:ext cx="4752412" cy="4685361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  <a:defRPr sz="2800" b="1"/>
            </a:pPr>
            <a:r>
              <a:rPr dirty="0" err="1"/>
              <a:t>Logotipo</a:t>
            </a:r>
            <a:r>
              <a:rPr dirty="0"/>
              <a:t> </a:t>
            </a:r>
          </a:p>
          <a:p>
            <a:pPr marL="0" indent="0" algn="just">
              <a:buSzTx/>
              <a:buNone/>
            </a:pPr>
            <a:r>
              <a:rPr dirty="0"/>
              <a:t>Le </a:t>
            </a:r>
            <a:r>
              <a:rPr dirty="0" err="1"/>
              <a:t>brinda</a:t>
            </a:r>
            <a:r>
              <a:rPr dirty="0"/>
              <a:t> </a:t>
            </a:r>
            <a:r>
              <a:rPr dirty="0" err="1"/>
              <a:t>formalidad</a:t>
            </a:r>
            <a:r>
              <a:rPr dirty="0"/>
              <a:t>, </a:t>
            </a:r>
            <a:r>
              <a:rPr dirty="0" err="1"/>
              <a:t>seriedad</a:t>
            </a:r>
            <a:r>
              <a:rPr dirty="0"/>
              <a:t> y </a:t>
            </a:r>
            <a:r>
              <a:rPr dirty="0" err="1"/>
              <a:t>confianza</a:t>
            </a:r>
            <a:r>
              <a:rPr dirty="0"/>
              <a:t> a los </a:t>
            </a:r>
            <a:r>
              <a:rPr dirty="0" err="1"/>
              <a:t>clientes</a:t>
            </a:r>
            <a:r>
              <a:rPr lang="es-MX" dirty="0"/>
              <a:t>.</a:t>
            </a:r>
            <a:endParaRPr dirty="0"/>
          </a:p>
          <a:p>
            <a:pPr marL="0" indent="0" algn="just">
              <a:buSzTx/>
              <a:buNone/>
            </a:pPr>
            <a:endParaRPr sz="1500" dirty="0"/>
          </a:p>
          <a:p>
            <a:pPr marL="0" indent="0">
              <a:buSzTx/>
              <a:buNone/>
              <a:defRPr sz="2800" b="1"/>
            </a:pPr>
            <a:r>
              <a:rPr dirty="0" err="1"/>
              <a:t>Diseño</a:t>
            </a:r>
            <a:r>
              <a:rPr dirty="0"/>
              <a:t> </a:t>
            </a:r>
            <a:r>
              <a:rPr dirty="0" err="1"/>
              <a:t>corporativo</a:t>
            </a:r>
            <a:endParaRPr dirty="0"/>
          </a:p>
          <a:p>
            <a:pPr marL="0" indent="0" algn="just">
              <a:buSzTx/>
              <a:buNone/>
            </a:pPr>
            <a:r>
              <a:rPr dirty="0"/>
              <a:t>Folders, </a:t>
            </a:r>
            <a:r>
              <a:rPr dirty="0" err="1"/>
              <a:t>bolígrafos</a:t>
            </a:r>
            <a:r>
              <a:rPr dirty="0"/>
              <a:t> hojas </a:t>
            </a:r>
            <a:r>
              <a:rPr dirty="0" err="1"/>
              <a:t>membretadas</a:t>
            </a:r>
            <a:r>
              <a:rPr dirty="0"/>
              <a:t>, </a:t>
            </a:r>
            <a:r>
              <a:rPr dirty="0" err="1"/>
              <a:t>plantillas</a:t>
            </a:r>
            <a:r>
              <a:rPr dirty="0"/>
              <a:t> </a:t>
            </a:r>
            <a:r>
              <a:rPr dirty="0" err="1"/>
              <a:t>en</a:t>
            </a:r>
            <a:r>
              <a:rPr dirty="0"/>
              <a:t> el </a:t>
            </a:r>
            <a:r>
              <a:rPr dirty="0" err="1"/>
              <a:t>correo</a:t>
            </a:r>
            <a:r>
              <a:rPr dirty="0"/>
              <a:t> </a:t>
            </a:r>
            <a:r>
              <a:rPr dirty="0" err="1"/>
              <a:t>electrónico</a:t>
            </a:r>
            <a:r>
              <a:rPr dirty="0"/>
              <a:t>, </a:t>
            </a:r>
            <a:r>
              <a:rPr dirty="0" err="1"/>
              <a:t>señalética</a:t>
            </a:r>
            <a:r>
              <a:rPr dirty="0"/>
              <a:t> con el logo, </a:t>
            </a:r>
            <a:r>
              <a:rPr dirty="0" err="1"/>
              <a:t>vasos</a:t>
            </a:r>
            <a:r>
              <a:rPr dirty="0"/>
              <a:t> y</a:t>
            </a:r>
            <a:r>
              <a:rPr lang="es-MX" dirty="0"/>
              <a:t> </a:t>
            </a:r>
            <a:r>
              <a:rPr dirty="0"/>
              <a:t>dress code.</a:t>
            </a:r>
          </a:p>
        </p:txBody>
      </p:sp>
      <p:pic>
        <p:nvPicPr>
          <p:cNvPr id="2050" name="Picture 2" descr="Resultado de imagen para logotipos  en odontologia">
            <a:extLst>
              <a:ext uri="{FF2B5EF4-FFF2-40B4-BE49-F238E27FC236}">
                <a16:creationId xmlns:a16="http://schemas.microsoft.com/office/drawing/2014/main" id="{12965E6B-4F16-42D2-B89B-D98BB6C569C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9" t="3451" b="6392"/>
          <a:stretch/>
        </p:blipFill>
        <p:spPr bwMode="auto">
          <a:xfrm>
            <a:off x="368333" y="2060848"/>
            <a:ext cx="3528276" cy="3402364"/>
          </a:xfrm>
          <a:prstGeom prst="rect">
            <a:avLst/>
          </a:prstGeom>
          <a:noFill/>
          <a:ln w="381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76380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Título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¿Por </a:t>
            </a:r>
            <a:r>
              <a:rPr dirty="0" err="1"/>
              <a:t>qué</a:t>
            </a:r>
            <a:r>
              <a:rPr dirty="0"/>
              <a:t> es </a:t>
            </a:r>
            <a:r>
              <a:rPr dirty="0" err="1"/>
              <a:t>importante</a:t>
            </a:r>
            <a:r>
              <a:rPr dirty="0"/>
              <a:t> </a:t>
            </a:r>
            <a:r>
              <a:rPr dirty="0" err="1"/>
              <a:t>invertir</a:t>
            </a:r>
            <a:r>
              <a:rPr dirty="0"/>
              <a:t> </a:t>
            </a:r>
            <a:r>
              <a:rPr dirty="0" err="1"/>
              <a:t>en</a:t>
            </a:r>
            <a:r>
              <a:rPr dirty="0"/>
              <a:t> el </a:t>
            </a:r>
            <a:r>
              <a:rPr dirty="0" err="1"/>
              <a:t>registro</a:t>
            </a:r>
            <a:r>
              <a:rPr dirty="0"/>
              <a:t> de </a:t>
            </a:r>
            <a:r>
              <a:rPr dirty="0" err="1"/>
              <a:t>marca</a:t>
            </a:r>
            <a:r>
              <a:rPr dirty="0"/>
              <a:t> y slogan?</a:t>
            </a:r>
          </a:p>
        </p:txBody>
      </p:sp>
      <p:sp>
        <p:nvSpPr>
          <p:cNvPr id="276" name="Marcador de contenido 2"/>
          <p:cNvSpPr txBox="1">
            <a:spLocks noGrp="1"/>
          </p:cNvSpPr>
          <p:nvPr>
            <p:ph type="body" idx="1"/>
          </p:nvPr>
        </p:nvSpPr>
        <p:spPr>
          <a:xfrm>
            <a:off x="886094" y="3212976"/>
            <a:ext cx="7371811" cy="4195481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sz="2400" dirty="0" err="1"/>
              <a:t>Porque</a:t>
            </a:r>
            <a:r>
              <a:rPr sz="2400" dirty="0"/>
              <a:t> </a:t>
            </a:r>
            <a:r>
              <a:rPr sz="2400" dirty="0" err="1"/>
              <a:t>nadie</a:t>
            </a:r>
            <a:r>
              <a:rPr sz="2400" dirty="0"/>
              <a:t> </a:t>
            </a:r>
            <a:r>
              <a:rPr sz="2400" dirty="0" err="1"/>
              <a:t>puede</a:t>
            </a:r>
            <a:r>
              <a:rPr sz="2400" dirty="0"/>
              <a:t> </a:t>
            </a:r>
            <a:r>
              <a:rPr sz="2400" dirty="0" err="1"/>
              <a:t>copiar</a:t>
            </a:r>
            <a:r>
              <a:rPr sz="2400" dirty="0"/>
              <a:t> </a:t>
            </a:r>
            <a:r>
              <a:rPr lang="es-MX" sz="2400" dirty="0"/>
              <a:t>el</a:t>
            </a:r>
            <a:r>
              <a:rPr sz="2400" dirty="0"/>
              <a:t> </a:t>
            </a:r>
            <a:r>
              <a:rPr sz="2400" dirty="0" err="1"/>
              <a:t>nombre</a:t>
            </a:r>
            <a:r>
              <a:rPr lang="es-MX" sz="2400" dirty="0"/>
              <a:t>, </a:t>
            </a:r>
            <a:endParaRPr sz="2400" dirty="0"/>
          </a:p>
          <a:p>
            <a:r>
              <a:rPr lang="es-MX" sz="2400" dirty="0"/>
              <a:t>p</a:t>
            </a:r>
            <a:r>
              <a:rPr sz="2400" dirty="0" err="1"/>
              <a:t>orque</a:t>
            </a:r>
            <a:r>
              <a:rPr sz="2400" dirty="0"/>
              <a:t> </a:t>
            </a:r>
            <a:r>
              <a:rPr lang="es-MX" sz="2400" dirty="0"/>
              <a:t>se </a:t>
            </a:r>
            <a:r>
              <a:rPr sz="2400" dirty="0"/>
              <a:t>genera </a:t>
            </a:r>
            <a:r>
              <a:rPr sz="2400" dirty="0" err="1"/>
              <a:t>posicionamiento</a:t>
            </a:r>
            <a:r>
              <a:rPr sz="2400" dirty="0"/>
              <a:t> de </a:t>
            </a:r>
            <a:r>
              <a:rPr sz="2400" dirty="0" err="1"/>
              <a:t>mercado</a:t>
            </a:r>
            <a:r>
              <a:rPr lang="es-MX" sz="2400" dirty="0"/>
              <a:t> y </a:t>
            </a:r>
            <a:endParaRPr sz="2400" dirty="0"/>
          </a:p>
          <a:p>
            <a:r>
              <a:rPr lang="es-MX" sz="2400" dirty="0"/>
              <a:t>p</a:t>
            </a:r>
            <a:r>
              <a:rPr sz="2400" dirty="0" err="1"/>
              <a:t>orque</a:t>
            </a:r>
            <a:r>
              <a:rPr sz="2400" dirty="0"/>
              <a:t> </a:t>
            </a:r>
            <a:r>
              <a:rPr sz="2400" dirty="0" err="1"/>
              <a:t>si</a:t>
            </a:r>
            <a:r>
              <a:rPr sz="2400" dirty="0"/>
              <a:t> </a:t>
            </a:r>
            <a:r>
              <a:rPr lang="es-MX" sz="2400" dirty="0"/>
              <a:t>se </a:t>
            </a:r>
            <a:r>
              <a:rPr sz="2400" dirty="0" err="1"/>
              <a:t>quiere</a:t>
            </a:r>
            <a:r>
              <a:rPr sz="2400" dirty="0"/>
              <a:t> </a:t>
            </a:r>
            <a:r>
              <a:rPr sz="2400" dirty="0" err="1"/>
              <a:t>abrir</a:t>
            </a:r>
            <a:r>
              <a:rPr sz="2400" dirty="0"/>
              <a:t> </a:t>
            </a:r>
            <a:r>
              <a:rPr sz="2400" dirty="0" err="1"/>
              <a:t>más</a:t>
            </a:r>
            <a:r>
              <a:rPr sz="2400" dirty="0"/>
              <a:t> </a:t>
            </a:r>
            <a:r>
              <a:rPr sz="2400" dirty="0" err="1"/>
              <a:t>consultorios</a:t>
            </a:r>
            <a:r>
              <a:rPr sz="2400" dirty="0"/>
              <a:t> </a:t>
            </a:r>
            <a:r>
              <a:rPr lang="es-MX" sz="2400" dirty="0"/>
              <a:t>se cuenta con el respaldo jurídico de la </a:t>
            </a:r>
            <a:r>
              <a:rPr sz="2400" dirty="0"/>
              <a:t> </a:t>
            </a:r>
            <a:r>
              <a:rPr sz="2400" dirty="0" err="1"/>
              <a:t>marca</a:t>
            </a:r>
            <a:r>
              <a:rPr lang="es-MX" sz="2400" dirty="0"/>
              <a:t>, </a:t>
            </a:r>
            <a:r>
              <a:rPr sz="2400" dirty="0"/>
              <a:t> </a:t>
            </a:r>
            <a:r>
              <a:rPr sz="2400" dirty="0" err="1"/>
              <a:t>además</a:t>
            </a:r>
            <a:r>
              <a:rPr sz="2400" dirty="0"/>
              <a:t> de que se </a:t>
            </a:r>
            <a:r>
              <a:rPr sz="2400" dirty="0" err="1"/>
              <a:t>vuelve</a:t>
            </a:r>
            <a:r>
              <a:rPr sz="2400" dirty="0"/>
              <a:t> </a:t>
            </a:r>
            <a:r>
              <a:rPr sz="2400" dirty="0" err="1"/>
              <a:t>reconocida</a:t>
            </a:r>
            <a:r>
              <a:rPr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357144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899</TotalTime>
  <Words>1525</Words>
  <Application>Microsoft Office PowerPoint</Application>
  <PresentationFormat>Presentación en pantalla (4:3)</PresentationFormat>
  <Paragraphs>222</Paragraphs>
  <Slides>38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38</vt:i4>
      </vt:variant>
    </vt:vector>
  </HeadingPairs>
  <TitlesOfParts>
    <vt:vector size="43" baseType="lpstr">
      <vt:lpstr>Arial</vt:lpstr>
      <vt:lpstr>Century Gothic</vt:lpstr>
      <vt:lpstr>Wingdings</vt:lpstr>
      <vt:lpstr>Wingdings 3</vt:lpstr>
      <vt:lpstr>Ion</vt:lpstr>
      <vt:lpstr>  Unidad III El consultorio dental como empresa  Análisis de costos en los servicios de Odontología</vt:lpstr>
      <vt:lpstr>Presentación de PowerPoint</vt:lpstr>
      <vt:lpstr>Clasificación</vt:lpstr>
      <vt:lpstr>Costo total</vt:lpstr>
      <vt:lpstr>Inversión al abrir un consultorio</vt:lpstr>
      <vt:lpstr>Informe financiero </vt:lpstr>
      <vt:lpstr>Activos</vt:lpstr>
      <vt:lpstr>Inversión en imagen </vt:lpstr>
      <vt:lpstr>¿Por qué es importante invertir en el registro de marca y slogan?</vt:lpstr>
      <vt:lpstr>Tipos de activos:</vt:lpstr>
      <vt:lpstr>Pasivos</vt:lpstr>
      <vt:lpstr>Tipos de pasivos</vt:lpstr>
      <vt:lpstr>Presentación de PowerPoint</vt:lpstr>
      <vt:lpstr>Análisis</vt:lpstr>
      <vt:lpstr>Integración de los gastos</vt:lpstr>
      <vt:lpstr>Inversión total</vt:lpstr>
      <vt:lpstr>Presentación de PowerPoint</vt:lpstr>
      <vt:lpstr>Presentación de PowerPoint</vt:lpstr>
      <vt:lpstr>Detalle de gastos por cada procedimiento clínico…</vt:lpstr>
      <vt:lpstr>Tasa de uso </vt:lpstr>
      <vt:lpstr>Rendimiento de los materiales dentales </vt:lpstr>
      <vt:lpstr>Rendimiento de instrumental</vt:lpstr>
      <vt:lpstr>Ingresos </vt:lpstr>
      <vt:lpstr>Depreciación/ amortización </vt:lpstr>
      <vt:lpstr>Ejemplo</vt:lpstr>
      <vt:lpstr>Cálculo de ganancias </vt:lpstr>
      <vt:lpstr>Cálculo de ganancias </vt:lpstr>
      <vt:lpstr>Aspectos a considerar </vt:lpstr>
      <vt:lpstr>Niveles socioeconómicos</vt:lpstr>
      <vt:lpstr>Precio</vt:lpstr>
      <vt:lpstr>Precio medio</vt:lpstr>
      <vt:lpstr>Costos de tratamientos</vt:lpstr>
      <vt:lpstr>Presentación de PowerPoint</vt:lpstr>
      <vt:lpstr>Presentación de PowerPoint</vt:lpstr>
      <vt:lpstr>Presentación de PowerPoint</vt:lpstr>
      <vt:lpstr>Respaldo profesional</vt:lpstr>
      <vt:lpstr>Referencias </vt:lpstr>
      <vt:lpstr>Gracias por su atención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ANÁLISIS DE COSTOS EN LOS SERVICIOS DE ODONTOLOGIA</dc:title>
  <dc:creator>DOCJES</dc:creator>
  <cp:lastModifiedBy>Lucy</cp:lastModifiedBy>
  <cp:revision>88</cp:revision>
  <dcterms:created xsi:type="dcterms:W3CDTF">2017-06-30T01:48:58Z</dcterms:created>
  <dcterms:modified xsi:type="dcterms:W3CDTF">2018-09-29T03:22:03Z</dcterms:modified>
</cp:coreProperties>
</file>