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1" r:id="rId1"/>
  </p:sldMasterIdLst>
  <p:sldIdLst>
    <p:sldId id="257" r:id="rId2"/>
    <p:sldId id="258" r:id="rId3"/>
    <p:sldId id="259" r:id="rId4"/>
    <p:sldId id="260" r:id="rId5"/>
    <p:sldId id="261" r:id="rId6"/>
    <p:sldId id="262" r:id="rId7"/>
    <p:sldId id="263" r:id="rId8"/>
    <p:sldId id="264"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514686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509A250-FF31-4206-8172-F9D3106AACB1}" type="datetimeFigureOut">
              <a:rPr lang="en-US" smtClean="0"/>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8674442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4" name="Date Placeholder 3"/>
          <p:cNvSpPr>
            <a:spLocks noGrp="1"/>
          </p:cNvSpPr>
          <p:nvPr>
            <p:ph type="dt" sz="half" idx="10"/>
          </p:nvPr>
        </p:nvSpPr>
        <p:spPr/>
        <p:txBody>
          <a:bodyPr/>
          <a:lstStyle/>
          <a:p>
            <a:fld id="{4509A250-FF31-4206-8172-F9D3106AACB1}" type="datetimeFigureOut">
              <a:rPr lang="en-US" smtClean="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4604043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a:t>Haga clic para modificar el estilo de título del patrón</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4" name="Date Placeholder 3"/>
          <p:cNvSpPr>
            <a:spLocks noGrp="1"/>
          </p:cNvSpPr>
          <p:nvPr>
            <p:ph type="dt" sz="half" idx="10"/>
          </p:nvPr>
        </p:nvSpPr>
        <p:spPr/>
        <p:txBody>
          <a:bodyPr/>
          <a:lstStyle/>
          <a:p>
            <a:fld id="{4AAD347D-5ACD-4C99-B74B-A9C85AD731AF}" type="datetimeFigureOut">
              <a:rPr lang="en-US" smtClean="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77380876"/>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509A250-FF31-4206-8172-F9D3106AACB1}" type="datetimeFigureOut">
              <a:rPr lang="en-US" smtClean="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4728431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smtClean="0"/>
              <a:t>9/28/2018</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700007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smtClean="0"/>
              <a:t>9/28/2018</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4942253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5223573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451440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322436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9796027F-7875-4030-9381-8BD8C4F21935}" type="datetimeFigureOut">
              <a:rPr lang="en-US" smtClean="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465693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984942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t>9/28/2018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42724984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smtClean="0"/>
              <a:t>9/28/2018</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8847371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smtClean="0"/>
              <a:t>9/28/2018</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530508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7" name="Date Placeholder 4"/>
          <p:cNvSpPr>
            <a:spLocks noGrp="1"/>
          </p:cNvSpPr>
          <p:nvPr>
            <p:ph type="dt" sz="half" idx="10"/>
          </p:nvPr>
        </p:nvSpPr>
        <p:spPr/>
        <p:txBody>
          <a:bodyPr/>
          <a:lstStyle/>
          <a:p>
            <a:fld id="{4509A250-FF31-4206-8172-F9D3106AACB1}" type="datetimeFigureOut">
              <a:rPr lang="en-US" smtClean="0"/>
              <a:t>9/28/2018</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5425715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509A250-FF31-4206-8172-F9D3106AACB1}" type="datetimeFigureOut">
              <a:rPr lang="en-US" smtClean="0"/>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548864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smtClean="0"/>
              <a:t>9/28/2018</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401397463"/>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46213" y="-1786228"/>
            <a:ext cx="9066212" cy="6878624"/>
          </a:xfrm>
        </p:spPr>
        <p:txBody>
          <a:bodyPr>
            <a:noAutofit/>
          </a:bodyPr>
          <a:lstStyle/>
          <a:p>
            <a:pPr algn="ctr"/>
            <a:br>
              <a:rPr lang="es-MX" sz="4000" b="1" dirty="0">
                <a:solidFill>
                  <a:srgbClr val="92D050"/>
                </a:solidFill>
                <a:latin typeface="+mn-lt"/>
              </a:rPr>
            </a:br>
            <a:br>
              <a:rPr lang="es-MX" sz="4000" b="1" dirty="0">
                <a:solidFill>
                  <a:srgbClr val="92D050"/>
                </a:solidFill>
                <a:latin typeface="+mn-lt"/>
              </a:rPr>
            </a:br>
            <a:r>
              <a:rPr lang="es-MX" sz="4000" b="1" dirty="0">
                <a:solidFill>
                  <a:srgbClr val="92D050"/>
                </a:solidFill>
                <a:latin typeface="+mn-lt"/>
              </a:rPr>
              <a:t>Unidad III</a:t>
            </a:r>
            <a:br>
              <a:rPr lang="es-MX" sz="4000" b="1" dirty="0">
                <a:solidFill>
                  <a:srgbClr val="92D050"/>
                </a:solidFill>
                <a:latin typeface="+mn-lt"/>
              </a:rPr>
            </a:br>
            <a:r>
              <a:rPr lang="es-MX" sz="3600" b="1" dirty="0">
                <a:solidFill>
                  <a:srgbClr val="92D050"/>
                </a:solidFill>
                <a:latin typeface="+mn-lt"/>
              </a:rPr>
              <a:t>El consultorio dental como empresa</a:t>
            </a:r>
            <a:br>
              <a:rPr lang="es-MX" sz="3600" b="1" dirty="0">
                <a:solidFill>
                  <a:srgbClr val="92D050"/>
                </a:solidFill>
                <a:latin typeface="+mn-lt"/>
              </a:rPr>
            </a:br>
            <a:br>
              <a:rPr lang="es-MX" sz="3600" b="1" dirty="0">
                <a:solidFill>
                  <a:srgbClr val="92D050"/>
                </a:solidFill>
                <a:latin typeface="+mn-lt"/>
              </a:rPr>
            </a:br>
            <a:r>
              <a:rPr lang="es-MX" sz="3600" b="1" dirty="0">
                <a:solidFill>
                  <a:srgbClr val="92D050"/>
                </a:solidFill>
                <a:latin typeface="+mn-lt"/>
              </a:rPr>
              <a:t>“</a:t>
            </a:r>
            <a:r>
              <a:rPr lang="es-MX" sz="3200" b="1" dirty="0">
                <a:solidFill>
                  <a:srgbClr val="92D050"/>
                </a:solidFill>
                <a:latin typeface="+mn-lt"/>
              </a:rPr>
              <a:t>Análisis de costos en los servicios de Odontología”</a:t>
            </a:r>
          </a:p>
        </p:txBody>
      </p:sp>
      <p:sp>
        <p:nvSpPr>
          <p:cNvPr id="4" name="AutoShape 2" descr="Resultado de imagen para analisis de costos"/>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Resultado de imagen para analisis de costos"/>
          <p:cNvSpPr>
            <a:spLocks noChangeAspect="1" noChangeArrowheads="1"/>
          </p:cNvSpPr>
          <p:nvPr/>
        </p:nvSpPr>
        <p:spPr bwMode="auto">
          <a:xfrm>
            <a:off x="1831975" y="79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 name="6 Imagen" descr="http://www.uaemex.mx/fquimica/posgrados/CQ/images/Escudo%20UAEM.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8121" y="389926"/>
            <a:ext cx="1656184" cy="1440160"/>
          </a:xfrm>
          <a:prstGeom prst="rect">
            <a:avLst/>
          </a:prstGeom>
          <a:ln>
            <a:noFill/>
          </a:ln>
          <a:effectLst>
            <a:outerShdw blurRad="292100" dist="139700" dir="2700000" algn="tl" rotWithShape="0">
              <a:srgbClr val="333333">
                <a:alpha val="65000"/>
              </a:srgbClr>
            </a:outerShdw>
          </a:effectLst>
        </p:spPr>
      </p:pic>
      <p:sp>
        <p:nvSpPr>
          <p:cNvPr id="10" name="CuadroTexto 9">
            <a:extLst>
              <a:ext uri="{FF2B5EF4-FFF2-40B4-BE49-F238E27FC236}">
                <a16:creationId xmlns:a16="http://schemas.microsoft.com/office/drawing/2014/main" id="{A079C050-B05B-44BE-9C97-C9367A984E3B}"/>
              </a:ext>
            </a:extLst>
          </p:cNvPr>
          <p:cNvSpPr txBox="1"/>
          <p:nvPr/>
        </p:nvSpPr>
        <p:spPr>
          <a:xfrm>
            <a:off x="6404483" y="5498609"/>
            <a:ext cx="3816424" cy="830997"/>
          </a:xfrm>
          <a:prstGeom prst="rect">
            <a:avLst/>
          </a:prstGeom>
          <a:noFill/>
        </p:spPr>
        <p:txBody>
          <a:bodyPr wrap="square" rtlCol="0">
            <a:spAutoFit/>
          </a:bodyPr>
          <a:lstStyle/>
          <a:p>
            <a:pPr algn="r"/>
            <a:r>
              <a:rPr lang="es-MX" sz="2400" dirty="0"/>
              <a:t>M. en B. Lucía Mónica Álvarez Sánchez</a:t>
            </a:r>
          </a:p>
        </p:txBody>
      </p:sp>
      <p:sp>
        <p:nvSpPr>
          <p:cNvPr id="9" name="CuadroTexto 8"/>
          <p:cNvSpPr txBox="1"/>
          <p:nvPr/>
        </p:nvSpPr>
        <p:spPr>
          <a:xfrm>
            <a:off x="3683732" y="617983"/>
            <a:ext cx="4824536" cy="1631216"/>
          </a:xfrm>
          <a:prstGeom prst="rect">
            <a:avLst/>
          </a:prstGeom>
          <a:noFill/>
        </p:spPr>
        <p:txBody>
          <a:bodyPr wrap="square" rtlCol="0">
            <a:spAutoFit/>
          </a:bodyPr>
          <a:lstStyle/>
          <a:p>
            <a:r>
              <a:rPr lang="es-MX" sz="2000" b="1" dirty="0"/>
              <a:t>Facultad de Odontología</a:t>
            </a:r>
          </a:p>
          <a:p>
            <a:r>
              <a:rPr lang="es-MX" sz="2000" b="1" dirty="0"/>
              <a:t>Licenciatura de Cirujano Dentista</a:t>
            </a:r>
          </a:p>
          <a:p>
            <a:r>
              <a:rPr lang="es-MX" sz="2000" b="1" dirty="0"/>
              <a:t>Evaluación de medios educativos</a:t>
            </a:r>
          </a:p>
          <a:p>
            <a:r>
              <a:rPr lang="es-MX" sz="2000" b="1" dirty="0"/>
              <a:t>Ergonomía y administración </a:t>
            </a:r>
          </a:p>
          <a:p>
            <a:r>
              <a:rPr lang="es-MX" sz="2000" b="1" dirty="0"/>
              <a:t>JUSTIFICACIÓN ACADÉMICA </a:t>
            </a:r>
          </a:p>
        </p:txBody>
      </p:sp>
    </p:spTree>
    <p:extLst>
      <p:ext uri="{BB962C8B-B14F-4D97-AF65-F5344CB8AC3E}">
        <p14:creationId xmlns:p14="http://schemas.microsoft.com/office/powerpoint/2010/main" val="752108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C64EDF23-A253-4211-886B-FE1D601C3631}"/>
              </a:ext>
            </a:extLst>
          </p:cNvPr>
          <p:cNvGraphicFramePr>
            <a:graphicFrameLocks noGrp="1"/>
          </p:cNvGraphicFramePr>
          <p:nvPr>
            <p:extLst>
              <p:ext uri="{D42A27DB-BD31-4B8C-83A1-F6EECF244321}">
                <p14:modId xmlns:p14="http://schemas.microsoft.com/office/powerpoint/2010/main" val="3996557203"/>
              </p:ext>
            </p:extLst>
          </p:nvPr>
        </p:nvGraphicFramePr>
        <p:xfrm>
          <a:off x="1563757" y="1342518"/>
          <a:ext cx="8132417" cy="4942840"/>
        </p:xfrm>
        <a:graphic>
          <a:graphicData uri="http://schemas.openxmlformats.org/drawingml/2006/table">
            <a:tbl>
              <a:tblPr firstRow="1" bandRow="1">
                <a:tableStyleId>{5C22544A-7EE6-4342-B048-85BDC9FD1C3A}</a:tableStyleId>
              </a:tblPr>
              <a:tblGrid>
                <a:gridCol w="4068417">
                  <a:extLst>
                    <a:ext uri="{9D8B030D-6E8A-4147-A177-3AD203B41FA5}">
                      <a16:colId xmlns:a16="http://schemas.microsoft.com/office/drawing/2014/main" val="3550762146"/>
                    </a:ext>
                  </a:extLst>
                </a:gridCol>
                <a:gridCol w="4064000">
                  <a:extLst>
                    <a:ext uri="{9D8B030D-6E8A-4147-A177-3AD203B41FA5}">
                      <a16:colId xmlns:a16="http://schemas.microsoft.com/office/drawing/2014/main" val="2501805575"/>
                    </a:ext>
                  </a:extLst>
                </a:gridCol>
              </a:tblGrid>
              <a:tr h="370840">
                <a:tc>
                  <a:txBody>
                    <a:bodyPr/>
                    <a:lstStyle/>
                    <a:p>
                      <a:r>
                        <a:rPr lang="es-MX" dirty="0"/>
                        <a:t>ELABORACIÓN DE MEDIO EDUCATIVO:</a:t>
                      </a:r>
                    </a:p>
                  </a:txBody>
                  <a:tcPr/>
                </a:tc>
                <a:tc>
                  <a:txBody>
                    <a:bodyPr/>
                    <a:lstStyle/>
                    <a:p>
                      <a:r>
                        <a:rPr lang="es-MX" dirty="0"/>
                        <a:t>Sólo visión proyectable</a:t>
                      </a:r>
                    </a:p>
                  </a:txBody>
                  <a:tcPr/>
                </a:tc>
                <a:extLst>
                  <a:ext uri="{0D108BD9-81ED-4DB2-BD59-A6C34878D82A}">
                    <a16:rowId xmlns:a16="http://schemas.microsoft.com/office/drawing/2014/main" val="2055294816"/>
                  </a:ext>
                </a:extLst>
              </a:tr>
              <a:tr h="370840">
                <a:tc>
                  <a:txBody>
                    <a:bodyPr/>
                    <a:lstStyle/>
                    <a:p>
                      <a:r>
                        <a:rPr lang="es-MX" dirty="0"/>
                        <a:t>TÍTULO DE MATERIAL PARA LA UNIDAD DE APRENDIZAJE:</a:t>
                      </a:r>
                    </a:p>
                  </a:txBody>
                  <a:tcPr/>
                </a:tc>
                <a:tc>
                  <a:txBody>
                    <a:bodyPr/>
                    <a:lstStyle/>
                    <a:p>
                      <a:r>
                        <a:rPr lang="es-MX" dirty="0"/>
                        <a:t>Ergonomía y administración, unidad III “El consultorio dental como empresa”, subtema “Análisis de costos en los servicios de Odontología”</a:t>
                      </a:r>
                    </a:p>
                  </a:txBody>
                  <a:tcPr/>
                </a:tc>
                <a:extLst>
                  <a:ext uri="{0D108BD9-81ED-4DB2-BD59-A6C34878D82A}">
                    <a16:rowId xmlns:a16="http://schemas.microsoft.com/office/drawing/2014/main" val="3337858501"/>
                  </a:ext>
                </a:extLst>
              </a:tr>
              <a:tr h="370840">
                <a:tc>
                  <a:txBody>
                    <a:bodyPr/>
                    <a:lstStyle/>
                    <a:p>
                      <a:r>
                        <a:rPr lang="es-MX" dirty="0"/>
                        <a:t>NOMBRE DEL PROGRAMA EDUCATIVO:</a:t>
                      </a:r>
                    </a:p>
                  </a:txBody>
                  <a:tcPr/>
                </a:tc>
                <a:tc>
                  <a:txBody>
                    <a:bodyPr/>
                    <a:lstStyle/>
                    <a:p>
                      <a:r>
                        <a:rPr lang="es-MX" dirty="0"/>
                        <a:t>Cirujano Dentista</a:t>
                      </a:r>
                    </a:p>
                  </a:txBody>
                  <a:tcPr/>
                </a:tc>
                <a:extLst>
                  <a:ext uri="{0D108BD9-81ED-4DB2-BD59-A6C34878D82A}">
                    <a16:rowId xmlns:a16="http://schemas.microsoft.com/office/drawing/2014/main" val="3186353472"/>
                  </a:ext>
                </a:extLst>
              </a:tr>
              <a:tr h="370840">
                <a:tc>
                  <a:txBody>
                    <a:bodyPr/>
                    <a:lstStyle/>
                    <a:p>
                      <a:r>
                        <a:rPr lang="es-MX" dirty="0"/>
                        <a:t>ESPACIO ACADÉMICO DONDE SE IMPARTE LA UNIDAD DE APRENDIZAJE:</a:t>
                      </a:r>
                    </a:p>
                  </a:txBody>
                  <a:tcPr/>
                </a:tc>
                <a:tc>
                  <a:txBody>
                    <a:bodyPr/>
                    <a:lstStyle/>
                    <a:p>
                      <a:r>
                        <a:rPr lang="es-MX" dirty="0"/>
                        <a:t>Facultad de Odontología </a:t>
                      </a:r>
                    </a:p>
                  </a:txBody>
                  <a:tcPr/>
                </a:tc>
                <a:extLst>
                  <a:ext uri="{0D108BD9-81ED-4DB2-BD59-A6C34878D82A}">
                    <a16:rowId xmlns:a16="http://schemas.microsoft.com/office/drawing/2014/main" val="2937708285"/>
                  </a:ext>
                </a:extLst>
              </a:tr>
              <a:tr h="370840">
                <a:tc>
                  <a:txBody>
                    <a:bodyPr/>
                    <a:lstStyle/>
                    <a:p>
                      <a:r>
                        <a:rPr lang="es-MX" dirty="0"/>
                        <a:t>NOMBRE DEL RESPONSABLE DE LA ELABORACIÓN DEL MEDIO EDUCATIVO:</a:t>
                      </a:r>
                    </a:p>
                  </a:txBody>
                  <a:tcPr/>
                </a:tc>
                <a:tc>
                  <a:txBody>
                    <a:bodyPr/>
                    <a:lstStyle/>
                    <a:p>
                      <a:r>
                        <a:rPr lang="es-MX" dirty="0"/>
                        <a:t>M. en B. Lucía Mónica Álvarez Sánchez.</a:t>
                      </a:r>
                    </a:p>
                  </a:txBody>
                  <a:tcPr/>
                </a:tc>
                <a:extLst>
                  <a:ext uri="{0D108BD9-81ED-4DB2-BD59-A6C34878D82A}">
                    <a16:rowId xmlns:a16="http://schemas.microsoft.com/office/drawing/2014/main" val="3691992385"/>
                  </a:ext>
                </a:extLst>
              </a:tr>
              <a:tr h="370840">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400375102"/>
                  </a:ext>
                </a:extLst>
              </a:tr>
            </a:tbl>
          </a:graphicData>
        </a:graphic>
      </p:graphicFrame>
    </p:spTree>
    <p:extLst>
      <p:ext uri="{BB962C8B-B14F-4D97-AF65-F5344CB8AC3E}">
        <p14:creationId xmlns:p14="http://schemas.microsoft.com/office/powerpoint/2010/main" val="2496949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BBF511BF-0980-48D0-B138-38AD6A7145D2}"/>
              </a:ext>
            </a:extLst>
          </p:cNvPr>
          <p:cNvGraphicFramePr>
            <a:graphicFrameLocks noGrp="1"/>
          </p:cNvGraphicFramePr>
          <p:nvPr>
            <p:ph idx="1"/>
            <p:extLst>
              <p:ext uri="{D42A27DB-BD31-4B8C-83A1-F6EECF244321}">
                <p14:modId xmlns:p14="http://schemas.microsoft.com/office/powerpoint/2010/main" val="925263968"/>
              </p:ext>
            </p:extLst>
          </p:nvPr>
        </p:nvGraphicFramePr>
        <p:xfrm>
          <a:off x="1434617" y="2187368"/>
          <a:ext cx="8947150" cy="2961640"/>
        </p:xfrm>
        <a:graphic>
          <a:graphicData uri="http://schemas.openxmlformats.org/drawingml/2006/table">
            <a:tbl>
              <a:tblPr firstRow="1" bandRow="1">
                <a:tableStyleId>{5C22544A-7EE6-4342-B048-85BDC9FD1C3A}</a:tableStyleId>
              </a:tblPr>
              <a:tblGrid>
                <a:gridCol w="4473575">
                  <a:extLst>
                    <a:ext uri="{9D8B030D-6E8A-4147-A177-3AD203B41FA5}">
                      <a16:colId xmlns:a16="http://schemas.microsoft.com/office/drawing/2014/main" val="3653782916"/>
                    </a:ext>
                  </a:extLst>
                </a:gridCol>
                <a:gridCol w="4473575">
                  <a:extLst>
                    <a:ext uri="{9D8B030D-6E8A-4147-A177-3AD203B41FA5}">
                      <a16:colId xmlns:a16="http://schemas.microsoft.com/office/drawing/2014/main" val="3802493067"/>
                    </a:ext>
                  </a:extLst>
                </a:gridCol>
              </a:tblGrid>
              <a:tr h="0">
                <a:tc>
                  <a:txBody>
                    <a:bodyPr/>
                    <a:lstStyle/>
                    <a:p>
                      <a:r>
                        <a:rPr lang="es-MX" dirty="0"/>
                        <a:t>ÁREA DE DOCENCIA: </a:t>
                      </a:r>
                    </a:p>
                  </a:txBody>
                  <a:tcPr/>
                </a:tc>
                <a:tc>
                  <a:txBody>
                    <a:bodyPr/>
                    <a:lstStyle/>
                    <a:p>
                      <a:r>
                        <a:rPr lang="es-MX" dirty="0"/>
                        <a:t>Investigación y formación básica</a:t>
                      </a:r>
                    </a:p>
                  </a:txBody>
                  <a:tcPr/>
                </a:tc>
                <a:extLst>
                  <a:ext uri="{0D108BD9-81ED-4DB2-BD59-A6C34878D82A}">
                    <a16:rowId xmlns:a16="http://schemas.microsoft.com/office/drawing/2014/main" val="2060860976"/>
                  </a:ext>
                </a:extLst>
              </a:tr>
              <a:tr h="370840">
                <a:tc>
                  <a:txBody>
                    <a:bodyPr/>
                    <a:lstStyle/>
                    <a:p>
                      <a:r>
                        <a:rPr lang="es-MX" dirty="0"/>
                        <a:t>UNIDAD DE APRENDIZAJE: </a:t>
                      </a:r>
                    </a:p>
                  </a:txBody>
                  <a:tcPr/>
                </a:tc>
                <a:tc>
                  <a:txBody>
                    <a:bodyPr/>
                    <a:lstStyle/>
                    <a:p>
                      <a:r>
                        <a:rPr lang="es-MX" dirty="0"/>
                        <a:t>Ergonomía y administración</a:t>
                      </a:r>
                    </a:p>
                  </a:txBody>
                  <a:tcPr/>
                </a:tc>
                <a:extLst>
                  <a:ext uri="{0D108BD9-81ED-4DB2-BD59-A6C34878D82A}">
                    <a16:rowId xmlns:a16="http://schemas.microsoft.com/office/drawing/2014/main" val="271773737"/>
                  </a:ext>
                </a:extLst>
              </a:tr>
              <a:tr h="370840">
                <a:tc>
                  <a:txBody>
                    <a:bodyPr/>
                    <a:lstStyle/>
                    <a:p>
                      <a:r>
                        <a:rPr lang="es-MX" dirty="0"/>
                        <a:t>SEMESTRE: </a:t>
                      </a:r>
                    </a:p>
                  </a:txBody>
                  <a:tcPr/>
                </a:tc>
                <a:tc>
                  <a:txBody>
                    <a:bodyPr/>
                    <a:lstStyle/>
                    <a:p>
                      <a:r>
                        <a:rPr lang="es-MX" dirty="0"/>
                        <a:t>Cuarto </a:t>
                      </a:r>
                    </a:p>
                  </a:txBody>
                  <a:tcPr/>
                </a:tc>
                <a:extLst>
                  <a:ext uri="{0D108BD9-81ED-4DB2-BD59-A6C34878D82A}">
                    <a16:rowId xmlns:a16="http://schemas.microsoft.com/office/drawing/2014/main" val="3756294499"/>
                  </a:ext>
                </a:extLst>
              </a:tr>
              <a:tr h="370840">
                <a:tc>
                  <a:txBody>
                    <a:bodyPr/>
                    <a:lstStyle/>
                    <a:p>
                      <a:r>
                        <a:rPr lang="es-MX" dirty="0"/>
                        <a:t>CRÉDITOS: </a:t>
                      </a:r>
                    </a:p>
                  </a:txBody>
                  <a:tcPr/>
                </a:tc>
                <a:tc>
                  <a:txBody>
                    <a:bodyPr/>
                    <a:lstStyle/>
                    <a:p>
                      <a:r>
                        <a:rPr lang="es-MX" dirty="0"/>
                        <a:t>4</a:t>
                      </a:r>
                    </a:p>
                  </a:txBody>
                  <a:tcPr/>
                </a:tc>
                <a:extLst>
                  <a:ext uri="{0D108BD9-81ED-4DB2-BD59-A6C34878D82A}">
                    <a16:rowId xmlns:a16="http://schemas.microsoft.com/office/drawing/2014/main" val="3010275459"/>
                  </a:ext>
                </a:extLst>
              </a:tr>
              <a:tr h="370840">
                <a:tc>
                  <a:txBody>
                    <a:bodyPr/>
                    <a:lstStyle/>
                    <a:p>
                      <a:r>
                        <a:rPr lang="es-MX" dirty="0"/>
                        <a:t>TIPO DE CURSO:</a:t>
                      </a:r>
                    </a:p>
                  </a:txBody>
                  <a:tcPr/>
                </a:tc>
                <a:tc>
                  <a:txBody>
                    <a:bodyPr/>
                    <a:lstStyle/>
                    <a:p>
                      <a:r>
                        <a:rPr lang="es-MX" dirty="0"/>
                        <a:t>Obligatorio</a:t>
                      </a:r>
                    </a:p>
                  </a:txBody>
                  <a:tcPr/>
                </a:tc>
                <a:extLst>
                  <a:ext uri="{0D108BD9-81ED-4DB2-BD59-A6C34878D82A}">
                    <a16:rowId xmlns:a16="http://schemas.microsoft.com/office/drawing/2014/main" val="1447609517"/>
                  </a:ext>
                </a:extLst>
              </a:tr>
              <a:tr h="370840">
                <a:tc>
                  <a:txBody>
                    <a:bodyPr/>
                    <a:lstStyle/>
                    <a:p>
                      <a:r>
                        <a:rPr lang="es-MX" dirty="0"/>
                        <a:t>NÚCLEO DE FORMACIÓN: </a:t>
                      </a:r>
                    </a:p>
                  </a:txBody>
                  <a:tcPr/>
                </a:tc>
                <a:tc>
                  <a:txBody>
                    <a:bodyPr/>
                    <a:lstStyle/>
                    <a:p>
                      <a:r>
                        <a:rPr lang="es-MX" dirty="0"/>
                        <a:t>Básica</a:t>
                      </a:r>
                    </a:p>
                  </a:txBody>
                  <a:tcPr/>
                </a:tc>
                <a:extLst>
                  <a:ext uri="{0D108BD9-81ED-4DB2-BD59-A6C34878D82A}">
                    <a16:rowId xmlns:a16="http://schemas.microsoft.com/office/drawing/2014/main" val="114595938"/>
                  </a:ext>
                </a:extLst>
              </a:tr>
              <a:tr h="370840">
                <a:tc>
                  <a:txBody>
                    <a:bodyPr/>
                    <a:lstStyle/>
                    <a:p>
                      <a:r>
                        <a:rPr lang="es-MX" dirty="0"/>
                        <a:t>MODALIDAD: </a:t>
                      </a:r>
                    </a:p>
                  </a:txBody>
                  <a:tcPr/>
                </a:tc>
                <a:tc>
                  <a:txBody>
                    <a:bodyPr/>
                    <a:lstStyle/>
                    <a:p>
                      <a:r>
                        <a:rPr lang="es-MX" dirty="0"/>
                        <a:t>A distancia </a:t>
                      </a:r>
                    </a:p>
                  </a:txBody>
                  <a:tcPr/>
                </a:tc>
                <a:extLst>
                  <a:ext uri="{0D108BD9-81ED-4DB2-BD59-A6C34878D82A}">
                    <a16:rowId xmlns:a16="http://schemas.microsoft.com/office/drawing/2014/main" val="3182143475"/>
                  </a:ext>
                </a:extLst>
              </a:tr>
              <a:tr h="370840">
                <a:tc>
                  <a:txBody>
                    <a:bodyPr/>
                    <a:lstStyle/>
                    <a:p>
                      <a:r>
                        <a:rPr lang="es-MX" dirty="0"/>
                        <a:t>TOTAL DE HORAS: </a:t>
                      </a:r>
                    </a:p>
                  </a:txBody>
                  <a:tcPr/>
                </a:tc>
                <a:tc>
                  <a:txBody>
                    <a:bodyPr/>
                    <a:lstStyle/>
                    <a:p>
                      <a:r>
                        <a:rPr lang="es-MX" dirty="0"/>
                        <a:t>4</a:t>
                      </a:r>
                    </a:p>
                  </a:txBody>
                  <a:tcPr/>
                </a:tc>
                <a:extLst>
                  <a:ext uri="{0D108BD9-81ED-4DB2-BD59-A6C34878D82A}">
                    <a16:rowId xmlns:a16="http://schemas.microsoft.com/office/drawing/2014/main" val="1272339638"/>
                  </a:ext>
                </a:extLst>
              </a:tr>
            </a:tbl>
          </a:graphicData>
        </a:graphic>
      </p:graphicFrame>
    </p:spTree>
    <p:extLst>
      <p:ext uri="{BB962C8B-B14F-4D97-AF65-F5344CB8AC3E}">
        <p14:creationId xmlns:p14="http://schemas.microsoft.com/office/powerpoint/2010/main" val="29432079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FD64EC-4328-400D-B060-D804A70FA993}"/>
              </a:ext>
            </a:extLst>
          </p:cNvPr>
          <p:cNvSpPr>
            <a:spLocks noGrp="1"/>
          </p:cNvSpPr>
          <p:nvPr>
            <p:ph type="title"/>
          </p:nvPr>
        </p:nvSpPr>
        <p:spPr/>
        <p:txBody>
          <a:bodyPr/>
          <a:lstStyle/>
          <a:p>
            <a:r>
              <a:rPr lang="es-MX" dirty="0"/>
              <a:t>Propósito de la Unidad de aprendizaje</a:t>
            </a:r>
            <a:br>
              <a:rPr lang="es-MX" dirty="0"/>
            </a:br>
            <a:endParaRPr lang="es-MX" dirty="0"/>
          </a:p>
        </p:txBody>
      </p:sp>
      <p:sp>
        <p:nvSpPr>
          <p:cNvPr id="5" name="CuadroTexto 4">
            <a:extLst>
              <a:ext uri="{FF2B5EF4-FFF2-40B4-BE49-F238E27FC236}">
                <a16:creationId xmlns:a16="http://schemas.microsoft.com/office/drawing/2014/main" id="{6CE9389F-1221-4114-AC82-82189F2CB0A4}"/>
              </a:ext>
            </a:extLst>
          </p:cNvPr>
          <p:cNvSpPr txBox="1"/>
          <p:nvPr/>
        </p:nvSpPr>
        <p:spPr>
          <a:xfrm>
            <a:off x="848139" y="2703443"/>
            <a:ext cx="10018644" cy="1938992"/>
          </a:xfrm>
          <a:prstGeom prst="rect">
            <a:avLst/>
          </a:prstGeom>
          <a:noFill/>
        </p:spPr>
        <p:txBody>
          <a:bodyPr wrap="square" rtlCol="0">
            <a:spAutoFit/>
          </a:bodyPr>
          <a:lstStyle/>
          <a:p>
            <a:r>
              <a:rPr lang="es-MX" sz="2400" dirty="0"/>
              <a:t>El discente será capaz de aplicar metodología ergonómica para organizar su área óptima de trabajo clínico y evitar riesgos ocupacionales del cirujano Dentista, planificar su futuro consultorio dental con base en la administración empresarial y poder así proyectar su vida laboral en el mediano y largo plazo.</a:t>
            </a:r>
          </a:p>
        </p:txBody>
      </p:sp>
    </p:spTree>
    <p:extLst>
      <p:ext uri="{BB962C8B-B14F-4D97-AF65-F5344CB8AC3E}">
        <p14:creationId xmlns:p14="http://schemas.microsoft.com/office/powerpoint/2010/main" val="19353863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200861-8683-4007-B51A-3B00284886FD}"/>
              </a:ext>
            </a:extLst>
          </p:cNvPr>
          <p:cNvSpPr>
            <a:spLocks noGrp="1"/>
          </p:cNvSpPr>
          <p:nvPr>
            <p:ph type="title"/>
          </p:nvPr>
        </p:nvSpPr>
        <p:spPr/>
        <p:txBody>
          <a:bodyPr/>
          <a:lstStyle/>
          <a:p>
            <a:r>
              <a:rPr lang="es-MX" dirty="0"/>
              <a:t>Competencias profesionales</a:t>
            </a:r>
          </a:p>
        </p:txBody>
      </p:sp>
      <p:sp>
        <p:nvSpPr>
          <p:cNvPr id="3" name="Marcador de contenido 2">
            <a:extLst>
              <a:ext uri="{FF2B5EF4-FFF2-40B4-BE49-F238E27FC236}">
                <a16:creationId xmlns:a16="http://schemas.microsoft.com/office/drawing/2014/main" id="{61BC4A40-1A34-4C76-B0AD-C4C07FBD54B1}"/>
              </a:ext>
            </a:extLst>
          </p:cNvPr>
          <p:cNvSpPr>
            <a:spLocks noGrp="1"/>
          </p:cNvSpPr>
          <p:nvPr>
            <p:ph idx="1"/>
          </p:nvPr>
        </p:nvSpPr>
        <p:spPr/>
        <p:txBody>
          <a:bodyPr>
            <a:normAutofit fontScale="85000" lnSpcReduction="20000"/>
          </a:bodyPr>
          <a:lstStyle/>
          <a:p>
            <a:pPr lvl="0"/>
            <a:r>
              <a:rPr lang="es-ES" dirty="0"/>
              <a:t>Planear y diseñar con base en principios ergonómicos y administrativos el establecimiento de un consultorio dental como una empresa.</a:t>
            </a:r>
            <a:endParaRPr lang="es-MX" dirty="0"/>
          </a:p>
          <a:p>
            <a:pPr lvl="0"/>
            <a:r>
              <a:rPr lang="es-ES" dirty="0"/>
              <a:t>Habilidad para ejecutar la técnica a cuatro manos.</a:t>
            </a:r>
            <a:endParaRPr lang="es-MX" dirty="0"/>
          </a:p>
          <a:p>
            <a:pPr lvl="0"/>
            <a:r>
              <a:rPr lang="es-ES" dirty="0"/>
              <a:t>Habilidad para ajustar el banquillo a su altura antropométrica.</a:t>
            </a:r>
            <a:endParaRPr lang="es-MX" dirty="0"/>
          </a:p>
          <a:p>
            <a:pPr lvl="0"/>
            <a:r>
              <a:rPr lang="es-ES" dirty="0"/>
              <a:t>Capacidad para organizar su tiempo laboral.</a:t>
            </a:r>
            <a:endParaRPr lang="es-MX" dirty="0"/>
          </a:p>
          <a:p>
            <a:pPr lvl="0"/>
            <a:r>
              <a:rPr lang="es-ES" dirty="0"/>
              <a:t>Capacidad para identificar las características de un servicio médico de calidad (eficiente, eficaz y productivo).</a:t>
            </a:r>
            <a:endParaRPr lang="es-MX" dirty="0"/>
          </a:p>
          <a:p>
            <a:pPr lvl="0"/>
            <a:r>
              <a:rPr lang="es-ES" dirty="0"/>
              <a:t>Identificar factores de riesgo en la práctica odontológica.</a:t>
            </a:r>
            <a:endParaRPr lang="es-MX" dirty="0"/>
          </a:p>
          <a:p>
            <a:pPr lvl="0"/>
            <a:r>
              <a:rPr lang="es-ES" dirty="0"/>
              <a:t>Diseñar mobiliario de acuerdo a medidas antropométricas.</a:t>
            </a:r>
            <a:endParaRPr lang="es-MX" dirty="0"/>
          </a:p>
          <a:p>
            <a:pPr lvl="0"/>
            <a:r>
              <a:rPr lang="es-ES" dirty="0"/>
              <a:t>Identificar materiales y condiciones para un ambiente laboral óptimo.</a:t>
            </a:r>
            <a:endParaRPr lang="es-MX" dirty="0"/>
          </a:p>
          <a:p>
            <a:pPr lvl="0"/>
            <a:r>
              <a:rPr lang="es-ES" dirty="0"/>
              <a:t>Proyectar o prospectar su vida profesional y laboral en el mediano y largo plazo.</a:t>
            </a:r>
            <a:endParaRPr lang="es-MX" dirty="0"/>
          </a:p>
          <a:p>
            <a:r>
              <a:rPr lang="es-ES" dirty="0"/>
              <a:t>Aplicar las </a:t>
            </a:r>
            <a:r>
              <a:rPr lang="es-ES" dirty="0" err="1"/>
              <a:t>micropausas</a:t>
            </a:r>
            <a:r>
              <a:rPr lang="es-ES" dirty="0"/>
              <a:t>, la gimnasia laboral y otras técnicas para prevenir enfermedades ocupacionales.</a:t>
            </a:r>
            <a:endParaRPr lang="es-MX" dirty="0"/>
          </a:p>
        </p:txBody>
      </p:sp>
    </p:spTree>
    <p:extLst>
      <p:ext uri="{BB962C8B-B14F-4D97-AF65-F5344CB8AC3E}">
        <p14:creationId xmlns:p14="http://schemas.microsoft.com/office/powerpoint/2010/main" val="3740417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CBC1AF1-55E1-4FB7-AD41-C90B8758A05F}"/>
              </a:ext>
            </a:extLst>
          </p:cNvPr>
          <p:cNvSpPr>
            <a:spLocks noGrp="1"/>
          </p:cNvSpPr>
          <p:nvPr>
            <p:ph type="title"/>
          </p:nvPr>
        </p:nvSpPr>
        <p:spPr/>
        <p:txBody>
          <a:bodyPr/>
          <a:lstStyle/>
          <a:p>
            <a:r>
              <a:rPr lang="es-MX" dirty="0"/>
              <a:t>Contribución al perfil de egreso</a:t>
            </a:r>
          </a:p>
        </p:txBody>
      </p:sp>
      <p:sp>
        <p:nvSpPr>
          <p:cNvPr id="3" name="Marcador de contenido 2">
            <a:extLst>
              <a:ext uri="{FF2B5EF4-FFF2-40B4-BE49-F238E27FC236}">
                <a16:creationId xmlns:a16="http://schemas.microsoft.com/office/drawing/2014/main" id="{670BCCAB-E226-4501-A86B-CE7EE7FC1C1A}"/>
              </a:ext>
            </a:extLst>
          </p:cNvPr>
          <p:cNvSpPr>
            <a:spLocks noGrp="1"/>
          </p:cNvSpPr>
          <p:nvPr>
            <p:ph idx="1"/>
          </p:nvPr>
        </p:nvSpPr>
        <p:spPr/>
        <p:txBody>
          <a:bodyPr/>
          <a:lstStyle/>
          <a:p>
            <a:r>
              <a:rPr lang="es-MX" sz="2400" dirty="0"/>
              <a:t>Iniciar su práctica cotidiana con los nuevos avances científicos e innovaciones, planear desde el punto de vista ergonómico y administrativo su área de trabajo.</a:t>
            </a:r>
          </a:p>
          <a:p>
            <a:endParaRPr lang="es-MX" dirty="0"/>
          </a:p>
        </p:txBody>
      </p:sp>
    </p:spTree>
    <p:extLst>
      <p:ext uri="{BB962C8B-B14F-4D97-AF65-F5344CB8AC3E}">
        <p14:creationId xmlns:p14="http://schemas.microsoft.com/office/powerpoint/2010/main" val="30032863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DA322D-9843-44D3-9356-58E4336EE292}"/>
              </a:ext>
            </a:extLst>
          </p:cNvPr>
          <p:cNvSpPr>
            <a:spLocks noGrp="1"/>
          </p:cNvSpPr>
          <p:nvPr>
            <p:ph type="title"/>
          </p:nvPr>
        </p:nvSpPr>
        <p:spPr/>
        <p:txBody>
          <a:bodyPr/>
          <a:lstStyle/>
          <a:p>
            <a:r>
              <a:rPr lang="es-MX" dirty="0"/>
              <a:t>Justificación académica </a:t>
            </a:r>
          </a:p>
        </p:txBody>
      </p:sp>
      <p:sp>
        <p:nvSpPr>
          <p:cNvPr id="3" name="Marcador de contenido 2">
            <a:extLst>
              <a:ext uri="{FF2B5EF4-FFF2-40B4-BE49-F238E27FC236}">
                <a16:creationId xmlns:a16="http://schemas.microsoft.com/office/drawing/2014/main" id="{334907B2-D7BC-428B-9746-AED5EC8D69F0}"/>
              </a:ext>
            </a:extLst>
          </p:cNvPr>
          <p:cNvSpPr>
            <a:spLocks noGrp="1"/>
          </p:cNvSpPr>
          <p:nvPr>
            <p:ph idx="1"/>
          </p:nvPr>
        </p:nvSpPr>
        <p:spPr/>
        <p:txBody>
          <a:bodyPr>
            <a:normAutofit lnSpcReduction="10000"/>
          </a:bodyPr>
          <a:lstStyle/>
          <a:p>
            <a:pPr algn="just"/>
            <a:r>
              <a:rPr lang="es-MX" sz="2400" dirty="0"/>
              <a:t>El presente medio educativo se realizó para ser usado en el cuarto periodo en la unidad de aprendizaje de ergonomía y administración y en la unidad  de competencia III “El consultorio dental como empresa” con el subtema “ Análisis de costos en los servicios de Odontología”</a:t>
            </a:r>
          </a:p>
          <a:p>
            <a:pPr algn="just"/>
            <a:r>
              <a:rPr lang="es-MX" sz="2400" dirty="0"/>
              <a:t>El objetivo del diseño de este material didáctico sólo visión proyectable, es servir como recurso de apoyo en las clases magistrales para desarrollar en el alumno el dominio de aprendizajes conceptuales (teóricos) de la unidad de aprendizaje.</a:t>
            </a:r>
          </a:p>
          <a:p>
            <a:endParaRPr lang="es-MX" dirty="0"/>
          </a:p>
        </p:txBody>
      </p:sp>
    </p:spTree>
    <p:extLst>
      <p:ext uri="{BB962C8B-B14F-4D97-AF65-F5344CB8AC3E}">
        <p14:creationId xmlns:p14="http://schemas.microsoft.com/office/powerpoint/2010/main" val="38472176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5DFB3A-584B-4A8C-BE64-AAC4A72B923F}"/>
              </a:ext>
            </a:extLst>
          </p:cNvPr>
          <p:cNvSpPr>
            <a:spLocks noGrp="1"/>
          </p:cNvSpPr>
          <p:nvPr>
            <p:ph type="title"/>
          </p:nvPr>
        </p:nvSpPr>
        <p:spPr/>
        <p:txBody>
          <a:bodyPr/>
          <a:lstStyle/>
          <a:p>
            <a:r>
              <a:rPr lang="es-MX" dirty="0"/>
              <a:t>Gracias por su atención</a:t>
            </a:r>
          </a:p>
        </p:txBody>
      </p:sp>
      <p:pic>
        <p:nvPicPr>
          <p:cNvPr id="5" name="Picture 4" descr="Resultado de imagen para frases de Ã©xito profesional">
            <a:extLst>
              <a:ext uri="{FF2B5EF4-FFF2-40B4-BE49-F238E27FC236}">
                <a16:creationId xmlns:a16="http://schemas.microsoft.com/office/drawing/2014/main" id="{2E769BF1-7555-46C0-8400-15AE5F5D37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4378" y="1853248"/>
            <a:ext cx="3960439" cy="4159365"/>
          </a:xfrm>
          <a:prstGeom prst="rect">
            <a:avLst/>
          </a:prstGeom>
          <a:noFill/>
          <a:ln w="38100">
            <a:solidFill>
              <a:srgbClr val="92D050"/>
            </a:solidFill>
          </a:ln>
          <a:extLst>
            <a:ext uri="{909E8E84-426E-40DD-AFC4-6F175D3DCCD1}">
              <a14:hiddenFill xmlns:a14="http://schemas.microsoft.com/office/drawing/2010/main">
                <a:solidFill>
                  <a:srgbClr val="FFFFFF"/>
                </a:solidFill>
              </a14:hiddenFill>
            </a:ext>
          </a:extLst>
        </p:spPr>
      </p:pic>
      <p:pic>
        <p:nvPicPr>
          <p:cNvPr id="8" name="Picture 8" descr="Resultado de imagen para muelitas felices">
            <a:extLst>
              <a:ext uri="{FF2B5EF4-FFF2-40B4-BE49-F238E27FC236}">
                <a16:creationId xmlns:a16="http://schemas.microsoft.com/office/drawing/2014/main" id="{EC1B4355-27E7-4F10-B323-3FB384DEC87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15102" y="3706011"/>
            <a:ext cx="918989" cy="918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49732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docProps/app.xml><?xml version="1.0" encoding="utf-8"?>
<Properties xmlns="http://schemas.openxmlformats.org/officeDocument/2006/extended-properties" xmlns:vt="http://schemas.openxmlformats.org/officeDocument/2006/docPropsVTypes">
  <Template>Ion</Template>
  <TotalTime>30</TotalTime>
  <Words>451</Words>
  <Application>Microsoft Office PowerPoint</Application>
  <PresentationFormat>Panorámica</PresentationFormat>
  <Paragraphs>52</Paragraphs>
  <Slides>8</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8</vt:i4>
      </vt:variant>
    </vt:vector>
  </HeadingPairs>
  <TitlesOfParts>
    <vt:vector size="12" baseType="lpstr">
      <vt:lpstr>Arial</vt:lpstr>
      <vt:lpstr>Century Gothic</vt:lpstr>
      <vt:lpstr>Wingdings 3</vt:lpstr>
      <vt:lpstr>Ion</vt:lpstr>
      <vt:lpstr>  Unidad III El consultorio dental como empresa  “Análisis de costos en los servicios de Odontología”</vt:lpstr>
      <vt:lpstr>Presentación de PowerPoint</vt:lpstr>
      <vt:lpstr>Presentación de PowerPoint</vt:lpstr>
      <vt:lpstr>Propósito de la Unidad de aprendizaje </vt:lpstr>
      <vt:lpstr>Competencias profesionales</vt:lpstr>
      <vt:lpstr>Contribución al perfil de egreso</vt:lpstr>
      <vt:lpstr>Justificación académica </vt:lpstr>
      <vt:lpstr>Gracias por su atención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III El consultorio dental como empresa  Análisis de costos en los servicios de Odontología</dc:title>
  <dc:creator>Lucy</dc:creator>
  <cp:lastModifiedBy>Lucy</cp:lastModifiedBy>
  <cp:revision>6</cp:revision>
  <dcterms:created xsi:type="dcterms:W3CDTF">2018-09-29T03:23:11Z</dcterms:created>
  <dcterms:modified xsi:type="dcterms:W3CDTF">2018-09-29T03:53:56Z</dcterms:modified>
</cp:coreProperties>
</file>