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45" d="100"/>
          <a:sy n="45" d="100"/>
        </p:scale>
        <p:origin x="-1236"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66BC9B2-3D8A-754E-9ACD-37A3439ABC71}" type="datetimeFigureOut">
              <a:rPr lang="es-ES" smtClean="0"/>
              <a:t>29/09/2018</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88058E-67B1-FD41-AB41-3C1F364077F2}" type="slidenum">
              <a:rPr lang="es-ES" smtClean="0"/>
              <a:t>‹Nº›</a:t>
            </a:fld>
            <a:endParaRPr lang="es-ES"/>
          </a:p>
        </p:txBody>
      </p:sp>
    </p:spTree>
    <p:extLst>
      <p:ext uri="{BB962C8B-B14F-4D97-AF65-F5344CB8AC3E}">
        <p14:creationId xmlns:p14="http://schemas.microsoft.com/office/powerpoint/2010/main" val="111828976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8288058E-67B1-FD41-AB41-3C1F364077F2}" type="slidenum">
              <a:rPr lang="es-ES" smtClean="0"/>
              <a:t>3</a:t>
            </a:fld>
            <a:endParaRPr lang="es-ES"/>
          </a:p>
        </p:txBody>
      </p:sp>
    </p:spTree>
    <p:extLst>
      <p:ext uri="{BB962C8B-B14F-4D97-AF65-F5344CB8AC3E}">
        <p14:creationId xmlns:p14="http://schemas.microsoft.com/office/powerpoint/2010/main" val="38988224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8288058E-67B1-FD41-AB41-3C1F364077F2}" type="slidenum">
              <a:rPr lang="es-ES" smtClean="0"/>
              <a:t>10</a:t>
            </a:fld>
            <a:endParaRPr lang="es-ES"/>
          </a:p>
        </p:txBody>
      </p:sp>
    </p:spTree>
    <p:extLst>
      <p:ext uri="{BB962C8B-B14F-4D97-AF65-F5344CB8AC3E}">
        <p14:creationId xmlns:p14="http://schemas.microsoft.com/office/powerpoint/2010/main" val="30654909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s-ES_tradnl" smtClean="0"/>
              <a:t>Clic para editar título</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dirty="0"/>
          </a:p>
        </p:txBody>
      </p:sp>
      <p:sp>
        <p:nvSpPr>
          <p:cNvPr id="4" name="Date Placeholder 3"/>
          <p:cNvSpPr>
            <a:spLocks noGrp="1"/>
          </p:cNvSpPr>
          <p:nvPr>
            <p:ph type="dt" sz="half" idx="10"/>
          </p:nvPr>
        </p:nvSpPr>
        <p:spPr/>
        <p:txBody>
          <a:bodyPr/>
          <a:lstStyle/>
          <a:p>
            <a:fld id="{F7B09A76-7CD4-D547-B666-AD5A87075395}" type="datetimeFigureOut">
              <a:rPr lang="es-ES" smtClean="0"/>
              <a:t>29/09/2018</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4BDCDE7D-EC97-6941-9A80-129967CFADFC}" type="slidenum">
              <a:rPr lang="es-ES" smtClean="0"/>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s-ES_tradnl" smtClean="0"/>
              <a:t>Clic para editar título</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F7B09A76-7CD4-D547-B666-AD5A87075395}" type="datetimeFigureOut">
              <a:rPr lang="es-ES" smtClean="0"/>
              <a:t>29/09/2018</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4BDCDE7D-EC97-6941-9A80-129967CFADFC}" type="slidenum">
              <a:rPr lang="es-ES" smtClean="0"/>
              <a:t>‹Nº›</a:t>
            </a:fld>
            <a:endParaRPr lang="es-E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Vertical Text Placeholder 2"/>
          <p:cNvSpPr>
            <a:spLocks noGrp="1"/>
          </p:cNvSpPr>
          <p:nvPr>
            <p:ph type="body" orient="vert" idx="1"/>
          </p:nvPr>
        </p:nvSpPr>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F7B09A76-7CD4-D547-B666-AD5A87075395}" type="datetimeFigureOut">
              <a:rPr lang="es-ES" smtClean="0"/>
              <a:t>29/09/2018</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4BDCDE7D-EC97-6941-9A80-129967CFADFC}" type="slidenum">
              <a:rPr lang="es-ES" smtClean="0"/>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s-ES_tradnl" smtClean="0"/>
              <a:t>Clic para editar título</a:t>
            </a:r>
            <a:endParaRPr/>
          </a:p>
        </p:txBody>
      </p:sp>
      <p:sp>
        <p:nvSpPr>
          <p:cNvPr id="3" name="Vertical Text Placeholder 2"/>
          <p:cNvSpPr>
            <a:spLocks noGrp="1"/>
          </p:cNvSpPr>
          <p:nvPr>
            <p:ph type="body" orient="vert" idx="1"/>
          </p:nvPr>
        </p:nvSpPr>
        <p:spPr>
          <a:xfrm>
            <a:off x="549274" y="368301"/>
            <a:ext cx="6689726" cy="5575300"/>
          </a:xfrm>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F7B09A76-7CD4-D547-B666-AD5A87075395}" type="datetimeFigureOut">
              <a:rPr lang="es-ES" smtClean="0"/>
              <a:t>29/09/2018</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4BDCDE7D-EC97-6941-9A80-129967CFADFC}"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idx="1"/>
          </p:nvPr>
        </p:nvSpPr>
        <p:spPr/>
        <p:txBody>
          <a:bodyPr/>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F7B09A76-7CD4-D547-B666-AD5A87075395}" type="datetimeFigureOut">
              <a:rPr lang="es-ES" smtClean="0"/>
              <a:t>29/09/2018</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4BDCDE7D-EC97-6941-9A80-129967CFADFC}"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iapositiva de título con imagen">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s-ES_tradnl" smtClean="0"/>
              <a:t>Clic para editar título</a:t>
            </a:r>
            <a:endParaRPr dirty="0"/>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dirty="0"/>
          </a:p>
        </p:txBody>
      </p:sp>
      <p:sp>
        <p:nvSpPr>
          <p:cNvPr id="4" name="Date Placeholder 3"/>
          <p:cNvSpPr>
            <a:spLocks noGrp="1"/>
          </p:cNvSpPr>
          <p:nvPr>
            <p:ph type="dt" sz="half" idx="10"/>
          </p:nvPr>
        </p:nvSpPr>
        <p:spPr/>
        <p:txBody>
          <a:bodyPr/>
          <a:lstStyle/>
          <a:p>
            <a:fld id="{F7B09A76-7CD4-D547-B666-AD5A87075395}" type="datetimeFigureOut">
              <a:rPr lang="es-ES" smtClean="0"/>
              <a:t>29/09/2018</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4BDCDE7D-EC97-6941-9A80-129967CFADFC}" type="slidenum">
              <a:rPr lang="es-ES" smtClean="0"/>
              <a:t>‹Nº›</a:t>
            </a:fld>
            <a:endParaRPr lang="es-ES"/>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s-ES_tradnl" smtClean="0"/>
              <a:t>Clic para editar título</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p:txBody>
          <a:bodyPr/>
          <a:lstStyle/>
          <a:p>
            <a:fld id="{F7B09A76-7CD4-D547-B666-AD5A87075395}" type="datetimeFigureOut">
              <a:rPr lang="es-ES" smtClean="0"/>
              <a:t>29/09/2018</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4BDCDE7D-EC97-6941-9A80-129967CFADFC}"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s-ES_tradnl" smtClean="0"/>
              <a:t>Clic para editar título</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F7B09A76-7CD4-D547-B666-AD5A87075395}" type="datetimeFigureOut">
              <a:rPr lang="es-ES" smtClean="0"/>
              <a:t>29/09/2018</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4BDCDE7D-EC97-6941-9A80-129967CFADFC}"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s-ES_tradnl" smtClean="0"/>
              <a:t>Clic para editar título</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7" name="Date Placeholder 6"/>
          <p:cNvSpPr>
            <a:spLocks noGrp="1"/>
          </p:cNvSpPr>
          <p:nvPr>
            <p:ph type="dt" sz="half" idx="10"/>
          </p:nvPr>
        </p:nvSpPr>
        <p:spPr/>
        <p:txBody>
          <a:bodyPr/>
          <a:lstStyle/>
          <a:p>
            <a:fld id="{F7B09A76-7CD4-D547-B666-AD5A87075395}" type="datetimeFigureOut">
              <a:rPr lang="es-ES" smtClean="0"/>
              <a:t>29/09/2018</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4BDCDE7D-EC97-6941-9A80-129967CFADFC}"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Date Placeholder 2"/>
          <p:cNvSpPr>
            <a:spLocks noGrp="1"/>
          </p:cNvSpPr>
          <p:nvPr>
            <p:ph type="dt" sz="half" idx="10"/>
          </p:nvPr>
        </p:nvSpPr>
        <p:spPr/>
        <p:txBody>
          <a:bodyPr/>
          <a:lstStyle/>
          <a:p>
            <a:fld id="{F7B09A76-7CD4-D547-B666-AD5A87075395}" type="datetimeFigureOut">
              <a:rPr lang="es-ES" smtClean="0"/>
              <a:t>29/09/2018</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4BDCDE7D-EC97-6941-9A80-129967CFADFC}"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B09A76-7CD4-D547-B666-AD5A87075395}" type="datetimeFigureOut">
              <a:rPr lang="es-ES" smtClean="0"/>
              <a:t>29/09/2018</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4BDCDE7D-EC97-6941-9A80-129967CFADFC}"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s-ES_tradnl" smtClean="0"/>
              <a:t>Clic para editar título</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F7B09A76-7CD4-D547-B666-AD5A87075395}" type="datetimeFigureOut">
              <a:rPr lang="es-ES" smtClean="0"/>
              <a:t>29/09/2018</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4BDCDE7D-EC97-6941-9A80-129967CFADFC}" type="slidenum">
              <a:rPr lang="es-ES" smtClean="0"/>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es-ES_tradnl" smtClean="0"/>
              <a:t>Clic para editar título</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fld id="{F7B09A76-7CD4-D547-B666-AD5A87075395}" type="datetimeFigureOut">
              <a:rPr lang="es-ES" smtClean="0"/>
              <a:t>29/09/2018</a:t>
            </a:fld>
            <a:endParaRPr lang="es-ES"/>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endParaRPr lang="es-ES"/>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4BDCDE7D-EC97-6941-9A80-129967CFADFC}"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5.xml"/><Relationship Id="rId4" Type="http://schemas.openxmlformats.org/officeDocument/2006/relationships/image" Target="../media/image13.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 Id="rId6" Type="http://schemas.openxmlformats.org/officeDocument/2006/relationships/image" Target="../media/image8.jpg"/><Relationship Id="rId5" Type="http://schemas.openxmlformats.org/officeDocument/2006/relationships/image" Target="../media/image7.jpg"/><Relationship Id="rId4" Type="http://schemas.openxmlformats.org/officeDocument/2006/relationships/image" Target="../media/image6.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322921" y="1607674"/>
            <a:ext cx="6498158" cy="1724867"/>
          </a:xfrm>
        </p:spPr>
        <p:txBody>
          <a:bodyPr/>
          <a:lstStyle/>
          <a:p>
            <a:r>
              <a:rPr lang="es-ES" dirty="0" smtClean="0"/>
              <a:t>¿De qué hablamos?</a:t>
            </a:r>
            <a:br>
              <a:rPr lang="es-ES" dirty="0" smtClean="0"/>
            </a:br>
            <a:r>
              <a:rPr lang="es-ES" dirty="0" smtClean="0"/>
              <a:t>Unidad 1</a:t>
            </a:r>
            <a:endParaRPr lang="es-ES" dirty="0"/>
          </a:p>
        </p:txBody>
      </p:sp>
      <p:sp>
        <p:nvSpPr>
          <p:cNvPr id="3" name="Subtítulo 2"/>
          <p:cNvSpPr>
            <a:spLocks noGrp="1"/>
          </p:cNvSpPr>
          <p:nvPr>
            <p:ph type="subTitle" idx="1"/>
          </p:nvPr>
        </p:nvSpPr>
        <p:spPr>
          <a:xfrm>
            <a:off x="1322920" y="3757332"/>
            <a:ext cx="6498159" cy="916641"/>
          </a:xfrm>
        </p:spPr>
        <p:txBody>
          <a:bodyPr/>
          <a:lstStyle/>
          <a:p>
            <a:r>
              <a:rPr lang="es-ES" dirty="0" smtClean="0"/>
              <a:t>                 </a:t>
            </a:r>
            <a:r>
              <a:rPr lang="es-ES" sz="2400" b="1" dirty="0" smtClean="0"/>
              <a:t>Pensamiento filosófico y corporeidad en la danza</a:t>
            </a:r>
            <a:endParaRPr lang="es-ES" sz="2400" b="1" dirty="0"/>
          </a:p>
        </p:txBody>
      </p:sp>
    </p:spTree>
    <p:extLst>
      <p:ext uri="{BB962C8B-B14F-4D97-AF65-F5344CB8AC3E}">
        <p14:creationId xmlns:p14="http://schemas.microsoft.com/office/powerpoint/2010/main" val="26169738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49275" y="107576"/>
            <a:ext cx="8042276" cy="866341"/>
          </a:xfrm>
        </p:spPr>
        <p:txBody>
          <a:bodyPr/>
          <a:lstStyle/>
          <a:p>
            <a:r>
              <a:rPr lang="es-ES" sz="4000" dirty="0" smtClean="0"/>
              <a:t>El cuerpo representado</a:t>
            </a:r>
            <a:endParaRPr lang="es-ES" sz="4000" dirty="0"/>
          </a:p>
        </p:txBody>
      </p:sp>
      <p:sp>
        <p:nvSpPr>
          <p:cNvPr id="3" name="Marcador de contenido 2"/>
          <p:cNvSpPr>
            <a:spLocks noGrp="1"/>
          </p:cNvSpPr>
          <p:nvPr>
            <p:ph idx="1"/>
          </p:nvPr>
        </p:nvSpPr>
        <p:spPr>
          <a:xfrm>
            <a:off x="549274" y="973916"/>
            <a:ext cx="8225909" cy="5884083"/>
          </a:xfrm>
        </p:spPr>
        <p:txBody>
          <a:bodyPr/>
          <a:lstStyle/>
          <a:p>
            <a:r>
              <a:rPr lang="es-MX" dirty="0"/>
              <a:t>S</a:t>
            </a:r>
            <a:r>
              <a:rPr lang="es-MX" dirty="0" smtClean="0"/>
              <a:t>ólo </a:t>
            </a:r>
            <a:r>
              <a:rPr lang="es-MX" dirty="0"/>
              <a:t>consideramos al cuerpo de acuerdo a sus </a:t>
            </a:r>
            <a:r>
              <a:rPr lang="es-MX" dirty="0" smtClean="0"/>
              <a:t>representaciones. </a:t>
            </a:r>
            <a:endParaRPr lang="es-ES" dirty="0"/>
          </a:p>
          <a:p>
            <a:r>
              <a:rPr lang="es-MX" dirty="0"/>
              <a:t>Toda representación hace referencia a un </a:t>
            </a:r>
            <a:r>
              <a:rPr lang="es-MX" dirty="0" smtClean="0"/>
              <a:t>objeto:</a:t>
            </a:r>
          </a:p>
          <a:p>
            <a:pPr marL="0" indent="0">
              <a:lnSpc>
                <a:spcPct val="60000"/>
              </a:lnSpc>
              <a:buNone/>
            </a:pPr>
            <a:r>
              <a:rPr lang="es-MX" sz="1800" dirty="0"/>
              <a:t>H</a:t>
            </a:r>
            <a:r>
              <a:rPr lang="es-MX" sz="1800" dirty="0" smtClean="0"/>
              <a:t>umano: </a:t>
            </a:r>
            <a:r>
              <a:rPr lang="es-MX" sz="1800" dirty="0"/>
              <a:t>la figura del </a:t>
            </a:r>
            <a:r>
              <a:rPr lang="es-MX" sz="1800" dirty="0" smtClean="0"/>
              <a:t>bailarín </a:t>
            </a:r>
          </a:p>
          <a:p>
            <a:pPr marL="0" indent="0">
              <a:lnSpc>
                <a:spcPct val="60000"/>
              </a:lnSpc>
              <a:buNone/>
            </a:pPr>
            <a:r>
              <a:rPr lang="es-MX" sz="1800" dirty="0" smtClean="0"/>
              <a:t>Social: ¿cómo </a:t>
            </a:r>
            <a:r>
              <a:rPr lang="es-MX" sz="1800" dirty="0"/>
              <a:t>son los hombres </a:t>
            </a:r>
            <a:endParaRPr lang="es-MX" sz="1800" dirty="0" smtClean="0"/>
          </a:p>
          <a:p>
            <a:pPr marL="0" indent="0">
              <a:lnSpc>
                <a:spcPct val="60000"/>
              </a:lnSpc>
              <a:buNone/>
            </a:pPr>
            <a:r>
              <a:rPr lang="es-MX" sz="1800" dirty="0" smtClean="0"/>
              <a:t>que </a:t>
            </a:r>
            <a:r>
              <a:rPr lang="es-MX" sz="1800" dirty="0"/>
              <a:t>bailan ballet </a:t>
            </a:r>
            <a:r>
              <a:rPr lang="es-MX" sz="1800" dirty="0" smtClean="0"/>
              <a:t>clásico? </a:t>
            </a:r>
          </a:p>
          <a:p>
            <a:pPr marL="0" indent="0">
              <a:lnSpc>
                <a:spcPct val="60000"/>
              </a:lnSpc>
              <a:buNone/>
            </a:pPr>
            <a:r>
              <a:rPr lang="es-MX" sz="1800" dirty="0"/>
              <a:t>I</a:t>
            </a:r>
            <a:r>
              <a:rPr lang="es-MX" sz="1800" dirty="0" smtClean="0"/>
              <a:t>deal: el arte, ser virtuoso, etc.</a:t>
            </a:r>
          </a:p>
          <a:p>
            <a:pPr marL="0" indent="0">
              <a:lnSpc>
                <a:spcPct val="60000"/>
              </a:lnSpc>
              <a:buNone/>
            </a:pPr>
            <a:r>
              <a:rPr lang="es-MX" sz="1800" dirty="0" smtClean="0"/>
              <a:t>Material : </a:t>
            </a:r>
            <a:r>
              <a:rPr lang="es-MX" sz="1800" dirty="0"/>
              <a:t>el leotardo, las </a:t>
            </a:r>
            <a:r>
              <a:rPr lang="es-MX" sz="1800" dirty="0" smtClean="0"/>
              <a:t>zapatillas.</a:t>
            </a:r>
            <a:endParaRPr lang="es-ES" sz="1800" dirty="0"/>
          </a:p>
        </p:txBody>
      </p:sp>
      <p:pic>
        <p:nvPicPr>
          <p:cNvPr id="5" name="Imagen 4" descr="2-6.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77961" y="2463437"/>
            <a:ext cx="1861089" cy="2253377"/>
          </a:xfrm>
          <a:prstGeom prst="rect">
            <a:avLst/>
          </a:prstGeom>
        </p:spPr>
      </p:pic>
      <p:pic>
        <p:nvPicPr>
          <p:cNvPr id="6" name="Imagen 5" descr="2-7.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51340" y="4315789"/>
            <a:ext cx="2942312" cy="2451927"/>
          </a:xfrm>
          <a:prstGeom prst="rect">
            <a:avLst/>
          </a:prstGeom>
        </p:spPr>
      </p:pic>
    </p:spTree>
    <p:extLst>
      <p:ext uri="{BB962C8B-B14F-4D97-AF65-F5344CB8AC3E}">
        <p14:creationId xmlns:p14="http://schemas.microsoft.com/office/powerpoint/2010/main" val="20991434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49275" y="107576"/>
            <a:ext cx="8042276" cy="713570"/>
          </a:xfrm>
        </p:spPr>
        <p:txBody>
          <a:bodyPr/>
          <a:lstStyle/>
          <a:p>
            <a:r>
              <a:rPr lang="es-ES" sz="2400" dirty="0" smtClean="0"/>
              <a:t>Danza: vivencia representada</a:t>
            </a:r>
            <a:endParaRPr lang="es-ES" sz="2400" dirty="0"/>
          </a:p>
        </p:txBody>
      </p:sp>
      <p:sp>
        <p:nvSpPr>
          <p:cNvPr id="3" name="Marcador de contenido 2"/>
          <p:cNvSpPr>
            <a:spLocks noGrp="1"/>
          </p:cNvSpPr>
          <p:nvPr>
            <p:ph idx="1"/>
          </p:nvPr>
        </p:nvSpPr>
        <p:spPr>
          <a:xfrm>
            <a:off x="549274" y="1600201"/>
            <a:ext cx="8311847" cy="4343400"/>
          </a:xfrm>
        </p:spPr>
        <p:txBody>
          <a:bodyPr>
            <a:normAutofit/>
          </a:bodyPr>
          <a:lstStyle/>
          <a:p>
            <a:r>
              <a:rPr lang="es-MX" sz="1800" dirty="0"/>
              <a:t>La construcción de representaciones acerca de un objeto es realizada por los sujetos en relación con otros sujetos, dentro de un marco de relaciones humanas en contextos específicos. Esto tiene lugar con base en anclajes constituidos por los repertorios de significaciones y por las categorías de conocimiento o de práctica que se tienen.</a:t>
            </a:r>
            <a:r>
              <a:rPr lang="es-MX" dirty="0"/>
              <a:t> </a:t>
            </a:r>
            <a:endParaRPr lang="es-MX" dirty="0" smtClean="0"/>
          </a:p>
          <a:p>
            <a:r>
              <a:rPr lang="es-MX" sz="1800" dirty="0"/>
              <a:t>L</a:t>
            </a:r>
            <a:r>
              <a:rPr lang="es-MX" sz="1800" dirty="0" smtClean="0"/>
              <a:t>as </a:t>
            </a:r>
            <a:r>
              <a:rPr lang="es-MX" sz="1800" dirty="0"/>
              <a:t>experiencias, a la vez que están forjadas y cargadas de significado de acuerdo a representaciones, pueden tener el efecto de crear o transformar </a:t>
            </a:r>
            <a:r>
              <a:rPr lang="es-MX" sz="1800" dirty="0" smtClean="0"/>
              <a:t>representaciones.</a:t>
            </a:r>
          </a:p>
          <a:p>
            <a:r>
              <a:rPr lang="es-MX" sz="1800" dirty="0"/>
              <a:t>En la experiencia cotidiana, el cuerpo es vivido, sentido e interpretado con la mediación de representaciones que son codificadas socialmente. Aún algo tan íntimo como la experiencia del propio cuerpo se construye en relación con representaciones de un grupo social (Mora, en Citro, 2010: 220). </a:t>
            </a:r>
          </a:p>
          <a:p>
            <a:endParaRPr lang="es-ES" sz="1800" dirty="0"/>
          </a:p>
        </p:txBody>
      </p:sp>
    </p:spTree>
    <p:extLst>
      <p:ext uri="{BB962C8B-B14F-4D97-AF65-F5344CB8AC3E}">
        <p14:creationId xmlns:p14="http://schemas.microsoft.com/office/powerpoint/2010/main" val="26185107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49275" y="107576"/>
            <a:ext cx="8042276" cy="923630"/>
          </a:xfrm>
          <a:solidFill>
            <a:srgbClr val="FF4040"/>
          </a:solidFill>
        </p:spPr>
        <p:txBody>
          <a:bodyPr/>
          <a:lstStyle/>
          <a:p>
            <a:r>
              <a:rPr lang="es-ES" dirty="0" smtClean="0"/>
              <a:t>Cuerpo disciplinado</a:t>
            </a:r>
            <a:endParaRPr lang="es-ES" dirty="0"/>
          </a:p>
        </p:txBody>
      </p:sp>
      <p:sp>
        <p:nvSpPr>
          <p:cNvPr id="3" name="Marcador de contenido 2"/>
          <p:cNvSpPr>
            <a:spLocks noGrp="1"/>
          </p:cNvSpPr>
          <p:nvPr>
            <p:ph sz="half" idx="1"/>
          </p:nvPr>
        </p:nvSpPr>
        <p:spPr>
          <a:xfrm>
            <a:off x="549275" y="1031206"/>
            <a:ext cx="3840480" cy="4912395"/>
          </a:xfrm>
        </p:spPr>
        <p:txBody>
          <a:bodyPr>
            <a:normAutofit fontScale="85000" lnSpcReduction="20000"/>
          </a:bodyPr>
          <a:lstStyle/>
          <a:p>
            <a:r>
              <a:rPr lang="es-MX" dirty="0"/>
              <a:t>G</a:t>
            </a:r>
            <a:r>
              <a:rPr lang="es-MX" dirty="0" smtClean="0"/>
              <a:t>ama </a:t>
            </a:r>
            <a:r>
              <a:rPr lang="es-MX" dirty="0"/>
              <a:t>de normatividades que se imprimen en los cuerpos, en los individuos de toda </a:t>
            </a:r>
            <a:r>
              <a:rPr lang="es-MX" dirty="0" smtClean="0"/>
              <a:t>sociedad.</a:t>
            </a:r>
          </a:p>
          <a:p>
            <a:r>
              <a:rPr lang="es-MX" dirty="0" smtClean="0"/>
              <a:t> </a:t>
            </a:r>
            <a:r>
              <a:rPr lang="es-MX" dirty="0"/>
              <a:t>T</a:t>
            </a:r>
            <a:r>
              <a:rPr lang="es-MX" dirty="0" smtClean="0"/>
              <a:t>ecnología </a:t>
            </a:r>
            <a:r>
              <a:rPr lang="es-MX" dirty="0"/>
              <a:t>corporal </a:t>
            </a:r>
            <a:r>
              <a:rPr lang="es-MX" dirty="0" smtClean="0"/>
              <a:t>individualizante:  </a:t>
            </a:r>
          </a:p>
          <a:p>
            <a:pPr>
              <a:buFont typeface="Wingdings" charset="2"/>
              <a:buChar char="u"/>
            </a:pPr>
            <a:r>
              <a:rPr lang="es-MX" dirty="0" smtClean="0"/>
              <a:t>cuerpos </a:t>
            </a:r>
            <a:r>
              <a:rPr lang="es-MX" dirty="0"/>
              <a:t>dóciles y fragmentados </a:t>
            </a:r>
            <a:endParaRPr lang="es-MX" dirty="0" smtClean="0"/>
          </a:p>
          <a:p>
            <a:pPr>
              <a:buFont typeface="Wingdings" charset="2"/>
              <a:buChar char="u"/>
            </a:pPr>
            <a:r>
              <a:rPr lang="es-MX" dirty="0"/>
              <a:t>vigilancia y </a:t>
            </a:r>
            <a:r>
              <a:rPr lang="es-MX" dirty="0" smtClean="0"/>
              <a:t>control</a:t>
            </a:r>
          </a:p>
          <a:p>
            <a:pPr>
              <a:buFont typeface="Wingdings" charset="2"/>
              <a:buChar char="u"/>
            </a:pPr>
            <a:r>
              <a:rPr lang="es-MX" dirty="0" smtClean="0"/>
              <a:t>intensificación </a:t>
            </a:r>
            <a:r>
              <a:rPr lang="es-MX" dirty="0"/>
              <a:t>del </a:t>
            </a:r>
            <a:r>
              <a:rPr lang="es-MX" dirty="0" smtClean="0"/>
              <a:t>rendimiento</a:t>
            </a:r>
            <a:endParaRPr lang="es-MX" dirty="0"/>
          </a:p>
          <a:p>
            <a:pPr>
              <a:buFont typeface="Wingdings" charset="2"/>
              <a:buChar char="u"/>
            </a:pPr>
            <a:r>
              <a:rPr lang="es-MX" dirty="0" smtClean="0"/>
              <a:t> multiplicación </a:t>
            </a:r>
            <a:r>
              <a:rPr lang="es-MX" dirty="0"/>
              <a:t>de capacidades </a:t>
            </a:r>
          </a:p>
          <a:p>
            <a:pPr>
              <a:buFont typeface="Wingdings" charset="2"/>
              <a:buChar char="u"/>
            </a:pPr>
            <a:r>
              <a:rPr lang="es-MX" dirty="0" smtClean="0"/>
              <a:t>mayor </a:t>
            </a:r>
            <a:r>
              <a:rPr lang="es-MX" dirty="0"/>
              <a:t>utilidad de los cuerpos, es decir, de los individuos </a:t>
            </a:r>
            <a:endParaRPr lang="es-MX" dirty="0" smtClean="0"/>
          </a:p>
          <a:p>
            <a:pPr marL="0" indent="0" algn="ctr">
              <a:buNone/>
            </a:pPr>
            <a:r>
              <a:rPr lang="es-MX" i="1" dirty="0"/>
              <a:t>U</a:t>
            </a:r>
            <a:r>
              <a:rPr lang="es-MX" i="1" dirty="0" smtClean="0"/>
              <a:t>na </a:t>
            </a:r>
            <a:r>
              <a:rPr lang="es-MX" i="1" dirty="0"/>
              <a:t>cada vez más perfecta articulación cuerpo-</a:t>
            </a:r>
            <a:r>
              <a:rPr lang="es-MX" i="1" dirty="0" smtClean="0"/>
              <a:t>objeto </a:t>
            </a:r>
            <a:endParaRPr lang="es-MX" i="1" dirty="0"/>
          </a:p>
          <a:p>
            <a:pPr marL="0" indent="0">
              <a:buNone/>
            </a:pPr>
            <a:endParaRPr lang="es-ES" dirty="0"/>
          </a:p>
        </p:txBody>
      </p:sp>
      <p:sp>
        <p:nvSpPr>
          <p:cNvPr id="4" name="Marcador de contenido 3"/>
          <p:cNvSpPr>
            <a:spLocks noGrp="1"/>
          </p:cNvSpPr>
          <p:nvPr>
            <p:ph sz="half" idx="2"/>
          </p:nvPr>
        </p:nvSpPr>
        <p:spPr>
          <a:xfrm>
            <a:off x="4751071" y="1107592"/>
            <a:ext cx="3840480" cy="5480671"/>
          </a:xfrm>
          <a:solidFill>
            <a:srgbClr val="FF4040"/>
          </a:solidFill>
        </p:spPr>
        <p:txBody>
          <a:bodyPr>
            <a:normAutofit fontScale="85000" lnSpcReduction="20000"/>
          </a:bodyPr>
          <a:lstStyle/>
          <a:p>
            <a:r>
              <a:rPr lang="es-ES" dirty="0" smtClean="0"/>
              <a:t>Foucault:</a:t>
            </a:r>
          </a:p>
          <a:p>
            <a:pPr marL="0" indent="0">
              <a:buNone/>
            </a:pPr>
            <a:r>
              <a:rPr lang="es-ES" dirty="0" smtClean="0"/>
              <a:t>Cuerpos dóciles</a:t>
            </a:r>
          </a:p>
          <a:p>
            <a:pPr marL="0" indent="0">
              <a:buNone/>
            </a:pPr>
            <a:r>
              <a:rPr lang="es-ES" dirty="0" smtClean="0"/>
              <a:t>Hombre máquina (siglo XVIII)</a:t>
            </a:r>
          </a:p>
          <a:p>
            <a:pPr marL="0" indent="0">
              <a:buNone/>
            </a:pPr>
            <a:r>
              <a:rPr lang="es-ES" dirty="0" err="1" smtClean="0"/>
              <a:t>Disciplinamiento</a:t>
            </a:r>
            <a:r>
              <a:rPr lang="es-ES" dirty="0" smtClean="0"/>
              <a:t>, vigilancia y control:</a:t>
            </a:r>
          </a:p>
          <a:p>
            <a:pPr marL="0" indent="0" algn="ctr">
              <a:buNone/>
            </a:pPr>
            <a:r>
              <a:rPr lang="es-MX" i="1" dirty="0"/>
              <a:t>control minucioso sobre las operaciones del cuerpo llamadas disciplinas </a:t>
            </a:r>
            <a:endParaRPr lang="es-MX" i="1" dirty="0" smtClean="0"/>
          </a:p>
          <a:p>
            <a:pPr marL="0" indent="0" algn="ctr">
              <a:buNone/>
            </a:pPr>
            <a:r>
              <a:rPr lang="es-MX" dirty="0"/>
              <a:t>Son entonces “Cuerpos que se consumen y se planifican, que se miden y se comparan, cuerpos a los que se les piden algunas certezas mediante intervenciones cada vez más profundas y definitivas” (Parrini, 2012: 17). </a:t>
            </a:r>
            <a:endParaRPr lang="es-MX" dirty="0" smtClean="0"/>
          </a:p>
          <a:p>
            <a:r>
              <a:rPr lang="es-MX" dirty="0" smtClean="0"/>
              <a:t>El </a:t>
            </a:r>
            <a:r>
              <a:rPr lang="es-MX" i="1" dirty="0" smtClean="0"/>
              <a:t>corps du ballet</a:t>
            </a:r>
            <a:endParaRPr lang="es-ES" i="1" dirty="0"/>
          </a:p>
          <a:p>
            <a:r>
              <a:rPr lang="es-ES" dirty="0" smtClean="0"/>
              <a:t>La seriación</a:t>
            </a:r>
          </a:p>
          <a:p>
            <a:r>
              <a:rPr lang="es-ES" dirty="0" smtClean="0"/>
              <a:t>Repetición/ensayos</a:t>
            </a:r>
            <a:endParaRPr lang="es-ES" dirty="0"/>
          </a:p>
        </p:txBody>
      </p:sp>
    </p:spTree>
    <p:extLst>
      <p:ext uri="{BB962C8B-B14F-4D97-AF65-F5344CB8AC3E}">
        <p14:creationId xmlns:p14="http://schemas.microsoft.com/office/powerpoint/2010/main" val="5356777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49275" y="107576"/>
            <a:ext cx="8042276" cy="284917"/>
          </a:xfrm>
          <a:solidFill>
            <a:schemeClr val="accent6"/>
          </a:solidFill>
        </p:spPr>
        <p:txBody>
          <a:bodyPr/>
          <a:lstStyle/>
          <a:p>
            <a:endParaRPr lang="es-ES" dirty="0"/>
          </a:p>
        </p:txBody>
      </p:sp>
      <p:sp>
        <p:nvSpPr>
          <p:cNvPr id="3" name="Marcador de contenido 2"/>
          <p:cNvSpPr>
            <a:spLocks noGrp="1"/>
          </p:cNvSpPr>
          <p:nvPr>
            <p:ph sz="half" idx="1"/>
          </p:nvPr>
        </p:nvSpPr>
        <p:spPr>
          <a:xfrm>
            <a:off x="549275" y="1600201"/>
            <a:ext cx="3840480" cy="3603572"/>
          </a:xfrm>
          <a:solidFill>
            <a:schemeClr val="tx2">
              <a:lumMod val="50000"/>
              <a:lumOff val="50000"/>
            </a:schemeClr>
          </a:solidFill>
        </p:spPr>
        <p:txBody>
          <a:bodyPr/>
          <a:lstStyle/>
          <a:p>
            <a:r>
              <a:rPr lang="es-MX" dirty="0"/>
              <a:t>los dispositivos disciplinarios construyen sujetos y los atraviesan, pero de una manera </a:t>
            </a:r>
            <a:r>
              <a:rPr lang="es-MX" dirty="0" smtClean="0"/>
              <a:t>parcial:</a:t>
            </a:r>
          </a:p>
          <a:p>
            <a:pPr marL="0" indent="0">
              <a:buNone/>
            </a:pPr>
            <a:r>
              <a:rPr lang="es-MX" dirty="0" smtClean="0"/>
              <a:t>CUERPO         HERRAMIENTA</a:t>
            </a:r>
          </a:p>
          <a:p>
            <a:pPr marL="0" indent="0" algn="ctr">
              <a:buNone/>
            </a:pPr>
            <a:r>
              <a:rPr lang="es-MX" dirty="0" smtClean="0"/>
              <a:t> LA DANZA permite </a:t>
            </a:r>
            <a:r>
              <a:rPr lang="es-MX" dirty="0"/>
              <a:t>visibilizar la producción de subjetividades desde el cuerpo en disciplina </a:t>
            </a:r>
            <a:endParaRPr lang="es-ES" dirty="0"/>
          </a:p>
        </p:txBody>
      </p:sp>
      <p:sp>
        <p:nvSpPr>
          <p:cNvPr id="4" name="Marcador de contenido 3"/>
          <p:cNvSpPr>
            <a:spLocks noGrp="1"/>
          </p:cNvSpPr>
          <p:nvPr>
            <p:ph sz="half" idx="2"/>
          </p:nvPr>
        </p:nvSpPr>
        <p:spPr>
          <a:xfrm>
            <a:off x="4751071" y="1040754"/>
            <a:ext cx="3840480" cy="5576153"/>
          </a:xfrm>
          <a:solidFill>
            <a:srgbClr val="FF4040"/>
          </a:solidFill>
        </p:spPr>
        <p:txBody>
          <a:bodyPr/>
          <a:lstStyle/>
          <a:p>
            <a:r>
              <a:rPr lang="es-MX" dirty="0"/>
              <a:t>La individualidad de ese cuerpo disciplinado es una individualidad orgánica y, a la vez, combinatoria, ya que cronológicamente, debe ajustar su cuerpo a </a:t>
            </a:r>
            <a:r>
              <a:rPr lang="es-MX" i="1" dirty="0"/>
              <a:t>los otros</a:t>
            </a:r>
            <a:r>
              <a:rPr lang="es-MX" dirty="0"/>
              <a:t> cuerpos, es el </a:t>
            </a:r>
            <a:r>
              <a:rPr lang="es-MX" i="1" dirty="0"/>
              <a:t>corps du ballet</a:t>
            </a:r>
            <a:r>
              <a:rPr lang="es-MX" dirty="0"/>
              <a:t>.</a:t>
            </a:r>
          </a:p>
          <a:p>
            <a:endParaRPr lang="es-ES" dirty="0"/>
          </a:p>
        </p:txBody>
      </p:sp>
      <p:pic>
        <p:nvPicPr>
          <p:cNvPr id="5" name="Imagen 4" descr="2-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039" y="392493"/>
            <a:ext cx="4478706" cy="1105560"/>
          </a:xfrm>
          <a:prstGeom prst="rect">
            <a:avLst/>
          </a:prstGeom>
        </p:spPr>
      </p:pic>
      <p:pic>
        <p:nvPicPr>
          <p:cNvPr id="6" name="Imagen 5" descr="2-9.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4972" y="3758364"/>
            <a:ext cx="2673614" cy="1973879"/>
          </a:xfrm>
          <a:prstGeom prst="rect">
            <a:avLst/>
          </a:prstGeom>
        </p:spPr>
      </p:pic>
      <p:pic>
        <p:nvPicPr>
          <p:cNvPr id="7" name="Imagen 6" descr="2-10.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47270" y="5289706"/>
            <a:ext cx="2266623" cy="1479971"/>
          </a:xfrm>
          <a:prstGeom prst="rect">
            <a:avLst/>
          </a:prstGeom>
        </p:spPr>
      </p:pic>
    </p:spTree>
    <p:extLst>
      <p:ext uri="{BB962C8B-B14F-4D97-AF65-F5344CB8AC3E}">
        <p14:creationId xmlns:p14="http://schemas.microsoft.com/office/powerpoint/2010/main" val="25372924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t>El cuerpo como construcción cultural</a:t>
            </a:r>
            <a:endParaRPr lang="es-MX" dirty="0"/>
          </a:p>
        </p:txBody>
      </p:sp>
      <p:sp>
        <p:nvSpPr>
          <p:cNvPr id="3" name="2 Subtítulo"/>
          <p:cNvSpPr>
            <a:spLocks noGrp="1"/>
          </p:cNvSpPr>
          <p:nvPr>
            <p:ph type="subTitle" idx="1"/>
          </p:nvPr>
        </p:nvSpPr>
        <p:spPr/>
        <p:txBody>
          <a:bodyPr>
            <a:normAutofit/>
          </a:bodyPr>
          <a:lstStyle/>
          <a:p>
            <a:r>
              <a:rPr lang="es-MX" sz="2800" b="1" dirty="0" smtClean="0"/>
              <a:t>Cristina </a:t>
            </a:r>
            <a:r>
              <a:rPr lang="es-MX" sz="2800" b="1" dirty="0" err="1" smtClean="0"/>
              <a:t>Micieli</a:t>
            </a:r>
            <a:endParaRPr lang="es-MX" sz="2800" b="1" dirty="0"/>
          </a:p>
        </p:txBody>
      </p:sp>
    </p:spTree>
    <p:extLst>
      <p:ext uri="{BB962C8B-B14F-4D97-AF65-F5344CB8AC3E}">
        <p14:creationId xmlns:p14="http://schemas.microsoft.com/office/powerpoint/2010/main" val="33761420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49275" y="350874"/>
            <a:ext cx="8042276" cy="1297172"/>
          </a:xfrm>
        </p:spPr>
        <p:txBody>
          <a:bodyPr/>
          <a:lstStyle/>
          <a:p>
            <a:r>
              <a:rPr lang="es-MX" sz="3200" dirty="0" smtClean="0"/>
              <a:t>Semejanza:</a:t>
            </a:r>
            <a:br>
              <a:rPr lang="es-MX" sz="3200" dirty="0" smtClean="0"/>
            </a:br>
            <a:r>
              <a:rPr lang="es-MX" sz="2400" dirty="0" smtClean="0"/>
              <a:t>microcosmos-cuerpo humano</a:t>
            </a:r>
            <a:br>
              <a:rPr lang="es-MX" sz="2400" dirty="0" smtClean="0"/>
            </a:br>
            <a:r>
              <a:rPr lang="es-MX" sz="2400" dirty="0" smtClean="0"/>
              <a:t>macrocosmos- mundo circundante</a:t>
            </a:r>
            <a:endParaRPr lang="es-MX" sz="2400" dirty="0"/>
          </a:p>
        </p:txBody>
      </p:sp>
      <p:sp>
        <p:nvSpPr>
          <p:cNvPr id="3" name="2 Marcador de contenido"/>
          <p:cNvSpPr>
            <a:spLocks noGrp="1"/>
          </p:cNvSpPr>
          <p:nvPr>
            <p:ph idx="1"/>
          </p:nvPr>
        </p:nvSpPr>
        <p:spPr>
          <a:xfrm>
            <a:off x="276446" y="1807534"/>
            <a:ext cx="8633637" cy="4593265"/>
          </a:xfrm>
        </p:spPr>
        <p:txBody>
          <a:bodyPr>
            <a:normAutofit lnSpcReduction="10000"/>
          </a:bodyPr>
          <a:lstStyle/>
          <a:p>
            <a:pPr marL="0" indent="0">
              <a:buNone/>
            </a:pPr>
            <a:r>
              <a:rPr lang="es-MX" dirty="0" smtClean="0"/>
              <a:t>Maurice </a:t>
            </a:r>
            <a:r>
              <a:rPr lang="es-MX" dirty="0"/>
              <a:t>Merleau Ponty (1993) plantea que el cuerpo es el medio que </a:t>
            </a:r>
            <a:r>
              <a:rPr lang="es-MX" dirty="0" smtClean="0"/>
              <a:t>permite la </a:t>
            </a:r>
            <a:r>
              <a:rPr lang="es-MX" dirty="0"/>
              <a:t>conciencia del mundo, ya que a este último vivimos reduciéndolo a </a:t>
            </a:r>
            <a:r>
              <a:rPr lang="es-MX" dirty="0" smtClean="0"/>
              <a:t>las posibilidades </a:t>
            </a:r>
            <a:r>
              <a:rPr lang="es-MX" dirty="0"/>
              <a:t>de nuestro cuerpo. Cualquier transformación del cuerpo </a:t>
            </a:r>
            <a:r>
              <a:rPr lang="es-MX" dirty="0" smtClean="0"/>
              <a:t>redefine lo </a:t>
            </a:r>
            <a:r>
              <a:rPr lang="es-MX" dirty="0"/>
              <a:t>que percibimos y lo que podemos conocer. La visión del cuerpo </a:t>
            </a:r>
            <a:r>
              <a:rPr lang="es-MX" dirty="0" smtClean="0"/>
              <a:t>participa en la génesis </a:t>
            </a:r>
            <a:r>
              <a:rPr lang="es-MX" dirty="0"/>
              <a:t>del </a:t>
            </a:r>
            <a:r>
              <a:rPr lang="es-MX" dirty="0" smtClean="0"/>
              <a:t>mundo.</a:t>
            </a:r>
          </a:p>
          <a:p>
            <a:pPr marL="0" indent="0">
              <a:buNone/>
            </a:pPr>
            <a:r>
              <a:rPr lang="es-MX" dirty="0"/>
              <a:t>Cada sociedad elabora, a partir </a:t>
            </a:r>
            <a:r>
              <a:rPr lang="es-MX" dirty="0" smtClean="0"/>
              <a:t>de una </a:t>
            </a:r>
            <a:r>
              <a:rPr lang="es-MX" dirty="0"/>
              <a:t>determinada cosmovisión, sus propias representaciones y saberes sobre </a:t>
            </a:r>
            <a:r>
              <a:rPr lang="es-MX" dirty="0" smtClean="0"/>
              <a:t>el </a:t>
            </a:r>
            <a:r>
              <a:rPr lang="es-MX" dirty="0"/>
              <a:t>cuerpo. Entonces, el cuerpo será abordado no como realidad constante e </a:t>
            </a:r>
            <a:r>
              <a:rPr lang="es-MX" dirty="0" smtClean="0"/>
              <a:t>inmutable, sino </a:t>
            </a:r>
            <a:r>
              <a:rPr lang="es-MX" dirty="0"/>
              <a:t>como constructo cultural. La visión del cuerpo pertenece a </a:t>
            </a:r>
            <a:r>
              <a:rPr lang="es-MX" dirty="0" smtClean="0"/>
              <a:t>un momento </a:t>
            </a:r>
            <a:r>
              <a:rPr lang="es-MX" dirty="0"/>
              <a:t>histórico específico y cambia a la par de éste.</a:t>
            </a:r>
          </a:p>
        </p:txBody>
      </p:sp>
    </p:spTree>
    <p:extLst>
      <p:ext uri="{BB962C8B-B14F-4D97-AF65-F5344CB8AC3E}">
        <p14:creationId xmlns:p14="http://schemas.microsoft.com/office/powerpoint/2010/main" val="36535767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49275" y="107576"/>
            <a:ext cx="8042276" cy="232666"/>
          </a:xfrm>
          <a:solidFill>
            <a:schemeClr val="accent2"/>
          </a:solidFill>
        </p:spPr>
        <p:txBody>
          <a:bodyPr/>
          <a:lstStyle/>
          <a:p>
            <a:endParaRPr lang="es-MX" dirty="0"/>
          </a:p>
        </p:txBody>
      </p:sp>
      <p:sp>
        <p:nvSpPr>
          <p:cNvPr id="3" name="2 Marcador de contenido"/>
          <p:cNvSpPr>
            <a:spLocks noGrp="1"/>
          </p:cNvSpPr>
          <p:nvPr>
            <p:ph sz="half" idx="1"/>
          </p:nvPr>
        </p:nvSpPr>
        <p:spPr>
          <a:xfrm>
            <a:off x="549275" y="340242"/>
            <a:ext cx="4104611" cy="6273209"/>
          </a:xfrm>
          <a:solidFill>
            <a:schemeClr val="tx2">
              <a:lumMod val="25000"/>
              <a:lumOff val="75000"/>
            </a:schemeClr>
          </a:solidFill>
        </p:spPr>
        <p:txBody>
          <a:bodyPr>
            <a:normAutofit lnSpcReduction="10000"/>
          </a:bodyPr>
          <a:lstStyle/>
          <a:p>
            <a:pPr marL="0" indent="0">
              <a:buNone/>
            </a:pPr>
            <a:r>
              <a:rPr lang="es-MX" dirty="0" smtClean="0"/>
              <a:t>A partir </a:t>
            </a:r>
            <a:r>
              <a:rPr lang="es-MX" dirty="0"/>
              <a:t>del Renacimiento, </a:t>
            </a:r>
            <a:r>
              <a:rPr lang="es-MX" dirty="0" smtClean="0"/>
              <a:t>se inicia una </a:t>
            </a:r>
            <a:r>
              <a:rPr lang="es-MX" dirty="0"/>
              <a:t>transición de una cultura </a:t>
            </a:r>
            <a:r>
              <a:rPr lang="es-MX" dirty="0" err="1"/>
              <a:t>quirográfica</a:t>
            </a:r>
            <a:r>
              <a:rPr lang="es-MX" dirty="0"/>
              <a:t> a otra tipográfica, y un cambio </a:t>
            </a:r>
            <a:r>
              <a:rPr lang="es-MX" dirty="0" smtClean="0"/>
              <a:t>en la </a:t>
            </a:r>
            <a:r>
              <a:rPr lang="es-MX" dirty="0"/>
              <a:t>jerarquía de los sentidos, donde se pasa de privilegiar el oído y el tacto </a:t>
            </a:r>
            <a:r>
              <a:rPr lang="es-MX" dirty="0" smtClean="0"/>
              <a:t>a enfatizar </a:t>
            </a:r>
            <a:r>
              <a:rPr lang="es-MX" dirty="0"/>
              <a:t>la vista. Este énfasis en la visualidad va a signar, posteriormente, </a:t>
            </a:r>
            <a:r>
              <a:rPr lang="es-MX" dirty="0" smtClean="0"/>
              <a:t>al sujeto moderno, </a:t>
            </a:r>
            <a:r>
              <a:rPr lang="es-MX" dirty="0"/>
              <a:t>el cuerpo se va a pensar a partir de un </a:t>
            </a:r>
            <a:r>
              <a:rPr lang="es-MX" dirty="0" smtClean="0"/>
              <a:t>orden epistémico </a:t>
            </a:r>
            <a:r>
              <a:rPr lang="es-MX" dirty="0"/>
              <a:t>de la analogía, en proporción y en relación con el cielo, la tierra, </a:t>
            </a:r>
            <a:r>
              <a:rPr lang="es-MX" dirty="0" smtClean="0"/>
              <a:t>los animales</a:t>
            </a:r>
            <a:r>
              <a:rPr lang="es-MX" dirty="0"/>
              <a:t>, las plantas, los metales. Se multiplican las semejanzas entre el </a:t>
            </a:r>
            <a:r>
              <a:rPr lang="es-MX" dirty="0" smtClean="0"/>
              <a:t>cuerpo humano </a:t>
            </a:r>
            <a:r>
              <a:rPr lang="es-MX" dirty="0"/>
              <a:t>(microcosmos) y el mundo que habita (macrocosmos). El </a:t>
            </a:r>
            <a:r>
              <a:rPr lang="es-MX" dirty="0" smtClean="0"/>
              <a:t>universo (mundo </a:t>
            </a:r>
            <a:r>
              <a:rPr lang="es-MX" dirty="0"/>
              <a:t>mayor) es concebido como organismo, y el hombre (mundo menor) </a:t>
            </a:r>
            <a:r>
              <a:rPr lang="es-MX" dirty="0" smtClean="0"/>
              <a:t>se piensa </a:t>
            </a:r>
            <a:r>
              <a:rPr lang="es-MX" dirty="0"/>
              <a:t>como compendio del universo.</a:t>
            </a:r>
          </a:p>
        </p:txBody>
      </p:sp>
      <p:sp>
        <p:nvSpPr>
          <p:cNvPr id="4" name="3 Marcador de contenido"/>
          <p:cNvSpPr>
            <a:spLocks noGrp="1"/>
          </p:cNvSpPr>
          <p:nvPr>
            <p:ph sz="half" idx="2"/>
          </p:nvPr>
        </p:nvSpPr>
        <p:spPr>
          <a:xfrm>
            <a:off x="4751071" y="510363"/>
            <a:ext cx="4073952" cy="5433238"/>
          </a:xfrm>
        </p:spPr>
        <p:txBody>
          <a:bodyPr>
            <a:normAutofit lnSpcReduction="10000"/>
          </a:bodyPr>
          <a:lstStyle/>
          <a:p>
            <a:r>
              <a:rPr lang="es-MX" dirty="0" smtClean="0"/>
              <a:t>Rafael </a:t>
            </a:r>
            <a:r>
              <a:rPr lang="es-MX" dirty="0" err="1" smtClean="0"/>
              <a:t>Sanzio</a:t>
            </a:r>
            <a:r>
              <a:rPr lang="es-MX" dirty="0" smtClean="0"/>
              <a:t> (Juan Bautista)</a:t>
            </a:r>
          </a:p>
          <a:p>
            <a:endParaRPr lang="es-MX" dirty="0"/>
          </a:p>
          <a:p>
            <a:endParaRPr lang="es-MX" dirty="0"/>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33508" y="1020726"/>
            <a:ext cx="4130498" cy="4922875"/>
          </a:xfrm>
          <a:prstGeom prst="rect">
            <a:avLst/>
          </a:prstGeom>
        </p:spPr>
      </p:pic>
    </p:spTree>
    <p:extLst>
      <p:ext uri="{BB962C8B-B14F-4D97-AF65-F5344CB8AC3E}">
        <p14:creationId xmlns:p14="http://schemas.microsoft.com/office/powerpoint/2010/main" val="37890584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49275" y="107576"/>
            <a:ext cx="8042276" cy="232666"/>
          </a:xfrm>
          <a:solidFill>
            <a:schemeClr val="tx2">
              <a:lumMod val="25000"/>
              <a:lumOff val="75000"/>
            </a:schemeClr>
          </a:solidFill>
        </p:spPr>
        <p:txBody>
          <a:bodyPr/>
          <a:lstStyle/>
          <a:p>
            <a:endParaRPr lang="es-MX" dirty="0"/>
          </a:p>
        </p:txBody>
      </p:sp>
      <p:sp>
        <p:nvSpPr>
          <p:cNvPr id="3" name="2 Marcador de contenido"/>
          <p:cNvSpPr>
            <a:spLocks noGrp="1"/>
          </p:cNvSpPr>
          <p:nvPr>
            <p:ph sz="half" idx="1"/>
          </p:nvPr>
        </p:nvSpPr>
        <p:spPr>
          <a:xfrm>
            <a:off x="297712" y="340242"/>
            <a:ext cx="4092043" cy="5603359"/>
          </a:xfrm>
        </p:spPr>
        <p:txBody>
          <a:bodyPr>
            <a:normAutofit fontScale="92500" lnSpcReduction="10000"/>
          </a:bodyPr>
          <a:lstStyle/>
          <a:p>
            <a:r>
              <a:rPr lang="es-MX" dirty="0" smtClean="0"/>
              <a:t>Rafael </a:t>
            </a:r>
            <a:r>
              <a:rPr lang="es-MX" dirty="0" err="1" smtClean="0"/>
              <a:t>Sanzio</a:t>
            </a:r>
            <a:r>
              <a:rPr lang="es-MX" dirty="0" smtClean="0"/>
              <a:t> (Sagrada familia)</a:t>
            </a:r>
          </a:p>
          <a:p>
            <a:pPr marL="0" indent="0">
              <a:buNone/>
            </a:pPr>
            <a:endParaRPr lang="es-MX" dirty="0"/>
          </a:p>
        </p:txBody>
      </p:sp>
      <p:sp>
        <p:nvSpPr>
          <p:cNvPr id="4" name="3 Marcador de contenido"/>
          <p:cNvSpPr>
            <a:spLocks noGrp="1"/>
          </p:cNvSpPr>
          <p:nvPr>
            <p:ph sz="half" idx="2"/>
          </p:nvPr>
        </p:nvSpPr>
        <p:spPr>
          <a:xfrm>
            <a:off x="4751070" y="340242"/>
            <a:ext cx="4095217" cy="6103088"/>
          </a:xfrm>
          <a:solidFill>
            <a:schemeClr val="tx2">
              <a:lumMod val="25000"/>
              <a:lumOff val="75000"/>
            </a:schemeClr>
          </a:solidFill>
        </p:spPr>
        <p:txBody>
          <a:bodyPr>
            <a:normAutofit fontScale="92500" lnSpcReduction="10000"/>
          </a:bodyPr>
          <a:lstStyle/>
          <a:p>
            <a:pPr marL="0" indent="0">
              <a:buNone/>
            </a:pPr>
            <a:r>
              <a:rPr lang="es-MX" dirty="0"/>
              <a:t>No se da una división tajante entre cuerpo y alma, ya que lo material se concibe animado por fuerzas vitales y lo espiritual deviene corpóreo. </a:t>
            </a:r>
          </a:p>
          <a:p>
            <a:pPr marL="0" indent="0">
              <a:buNone/>
            </a:pPr>
            <a:r>
              <a:rPr lang="es-MX" dirty="0"/>
              <a:t>No hay, en consecuencia, una escisión entre cuerpo y alma, entre cuerpo y mundo, entre hombre y cosmos.</a:t>
            </a:r>
          </a:p>
          <a:p>
            <a:pPr marL="0" indent="0">
              <a:buNone/>
            </a:pPr>
            <a:r>
              <a:rPr lang="es-MX" dirty="0" smtClean="0"/>
              <a:t>“El </a:t>
            </a:r>
            <a:r>
              <a:rPr lang="es-MX" dirty="0"/>
              <a:t>cuerpo del hombre es siempre </a:t>
            </a:r>
            <a:r>
              <a:rPr lang="es-MX" dirty="0" smtClean="0"/>
              <a:t>la mitad </a:t>
            </a:r>
            <a:r>
              <a:rPr lang="es-MX" dirty="0"/>
              <a:t>posible de un atlas </a:t>
            </a:r>
            <a:r>
              <a:rPr lang="es-MX" dirty="0" smtClean="0"/>
              <a:t>universal” </a:t>
            </a:r>
            <a:r>
              <a:rPr lang="es-MX" dirty="0"/>
              <a:t>(</a:t>
            </a:r>
            <a:r>
              <a:rPr lang="es-MX" dirty="0" smtClean="0"/>
              <a:t>Foucault).</a:t>
            </a:r>
          </a:p>
          <a:p>
            <a:pPr marL="0" indent="0">
              <a:buNone/>
            </a:pPr>
            <a:r>
              <a:rPr lang="es-MX" dirty="0"/>
              <a:t>Los inventores y artistas, dice </a:t>
            </a:r>
            <a:r>
              <a:rPr lang="es-MX" dirty="0" smtClean="0"/>
              <a:t>Leonardo, </a:t>
            </a:r>
            <a:r>
              <a:rPr lang="es-MX" dirty="0"/>
              <a:t>en tanto mediadores o </a:t>
            </a:r>
            <a:r>
              <a:rPr lang="es-MX" dirty="0" smtClean="0"/>
              <a:t>in</a:t>
            </a:r>
            <a:r>
              <a:rPr lang="es-MX" dirty="0"/>
              <a:t>térpretes entre la naturaleza y los hombres, son capaces de develar el </a:t>
            </a:r>
            <a:r>
              <a:rPr lang="es-MX" i="1" dirty="0" err="1"/>
              <a:t>telos</a:t>
            </a:r>
            <a:r>
              <a:rPr lang="es-MX" i="1" dirty="0"/>
              <a:t> </a:t>
            </a:r>
            <a:r>
              <a:rPr lang="es-MX" dirty="0"/>
              <a:t>de </a:t>
            </a:r>
            <a:r>
              <a:rPr lang="es-MX" dirty="0" smtClean="0"/>
              <a:t>la naturaleza</a:t>
            </a:r>
            <a:r>
              <a:rPr lang="es-MX" dirty="0"/>
              <a:t>. El artista conoce el lenguaje de la naturaleza, por ello debe </a:t>
            </a:r>
            <a:r>
              <a:rPr lang="es-MX" dirty="0" smtClean="0"/>
              <a:t>recordar las </a:t>
            </a:r>
            <a:r>
              <a:rPr lang="es-MX" dirty="0"/>
              <a:t>reglas y métodos a utilizar, si desea imitar el arte de las cosas.</a:t>
            </a:r>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2171" y="1020727"/>
            <a:ext cx="3901291" cy="4922874"/>
          </a:xfrm>
          <a:prstGeom prst="rect">
            <a:avLst/>
          </a:prstGeom>
        </p:spPr>
      </p:pic>
    </p:spTree>
    <p:extLst>
      <p:ext uri="{BB962C8B-B14F-4D97-AF65-F5344CB8AC3E}">
        <p14:creationId xmlns:p14="http://schemas.microsoft.com/office/powerpoint/2010/main" val="32892820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49275" y="107576"/>
            <a:ext cx="8042276" cy="828089"/>
          </a:xfrm>
          <a:solidFill>
            <a:schemeClr val="accent1">
              <a:lumMod val="50000"/>
            </a:schemeClr>
          </a:solidFill>
        </p:spPr>
        <p:txBody>
          <a:bodyPr/>
          <a:lstStyle/>
          <a:p>
            <a:r>
              <a:rPr lang="es-MX" dirty="0" smtClean="0"/>
              <a:t>Teoría de las proporciones</a:t>
            </a:r>
            <a:endParaRPr lang="es-MX" dirty="0"/>
          </a:p>
        </p:txBody>
      </p:sp>
      <p:sp>
        <p:nvSpPr>
          <p:cNvPr id="3" name="2 Marcador de contenido"/>
          <p:cNvSpPr>
            <a:spLocks noGrp="1"/>
          </p:cNvSpPr>
          <p:nvPr>
            <p:ph idx="1"/>
          </p:nvPr>
        </p:nvSpPr>
        <p:spPr>
          <a:xfrm>
            <a:off x="340242" y="935665"/>
            <a:ext cx="8506045" cy="5401340"/>
          </a:xfrm>
        </p:spPr>
        <p:txBody>
          <a:bodyPr>
            <a:normAutofit/>
          </a:bodyPr>
          <a:lstStyle/>
          <a:p>
            <a:pPr marL="0" indent="0">
              <a:buNone/>
            </a:pPr>
            <a:r>
              <a:rPr lang="es-MX" dirty="0" smtClean="0"/>
              <a:t> </a:t>
            </a:r>
            <a:r>
              <a:rPr lang="es-MX" dirty="0"/>
              <a:t>E</a:t>
            </a:r>
            <a:r>
              <a:rPr lang="es-MX" dirty="0" smtClean="0"/>
              <a:t>ra </a:t>
            </a:r>
            <a:r>
              <a:rPr lang="es-MX" dirty="0"/>
              <a:t>expresión de la armonía preestablecida entre </a:t>
            </a:r>
            <a:r>
              <a:rPr lang="es-MX" dirty="0" smtClean="0"/>
              <a:t>micro y </a:t>
            </a:r>
            <a:r>
              <a:rPr lang="es-MX" dirty="0"/>
              <a:t>macrocosmos, radicaba, asimismo, el fundamento racional de la belleza. </a:t>
            </a:r>
            <a:r>
              <a:rPr lang="es-MX" dirty="0" smtClean="0"/>
              <a:t>De esta </a:t>
            </a:r>
            <a:r>
              <a:rPr lang="es-MX" dirty="0"/>
              <a:t>manera, el Renacimiento fundió la interpretación cosmológica de la </a:t>
            </a:r>
            <a:r>
              <a:rPr lang="es-MX" dirty="0" smtClean="0"/>
              <a:t>teoría de </a:t>
            </a:r>
            <a:r>
              <a:rPr lang="es-MX" dirty="0"/>
              <a:t>las proporciones con la noción clásica de simetría, entendida como </a:t>
            </a:r>
            <a:r>
              <a:rPr lang="es-MX" dirty="0" smtClean="0"/>
              <a:t>principio fundamental </a:t>
            </a:r>
            <a:r>
              <a:rPr lang="es-MX" dirty="0"/>
              <a:t>de la perfección estética. </a:t>
            </a:r>
            <a:endParaRPr lang="es-MX" dirty="0" smtClean="0"/>
          </a:p>
          <a:p>
            <a:pPr marL="0" indent="0">
              <a:buNone/>
            </a:pPr>
            <a:r>
              <a:rPr lang="es-MX" dirty="0" smtClean="0"/>
              <a:t>Tal </a:t>
            </a:r>
            <a:r>
              <a:rPr lang="es-MX" dirty="0"/>
              <a:t>vez, la teoría de las </a:t>
            </a:r>
            <a:r>
              <a:rPr lang="es-MX" dirty="0" smtClean="0"/>
              <a:t>proporcione </a:t>
            </a:r>
            <a:r>
              <a:rPr lang="es-MX" dirty="0" err="1" smtClean="0"/>
              <a:t>sera</a:t>
            </a:r>
            <a:r>
              <a:rPr lang="es-MX" dirty="0" smtClean="0"/>
              <a:t> </a:t>
            </a:r>
            <a:r>
              <a:rPr lang="es-MX" dirty="0"/>
              <a:t>valiosa al pensamiento renacentista porque parecía, al ser matemática </a:t>
            </a:r>
            <a:r>
              <a:rPr lang="es-MX" dirty="0" smtClean="0"/>
              <a:t>y metafísica </a:t>
            </a:r>
            <a:r>
              <a:rPr lang="es-MX" dirty="0"/>
              <a:t>al mismo tiempo, satisfacer las exigencias espirituales de la </a:t>
            </a:r>
            <a:r>
              <a:rPr lang="es-MX" dirty="0" smtClean="0"/>
              <a:t>época.</a:t>
            </a:r>
            <a:r>
              <a:rPr lang="es-MX" dirty="0"/>
              <a:t> </a:t>
            </a:r>
            <a:r>
              <a:rPr lang="es-MX" dirty="0" smtClean="0"/>
              <a:t>En </a:t>
            </a:r>
            <a:r>
              <a:rPr lang="es-MX" dirty="0"/>
              <a:t>Leonardo, las proporciones del cuerpo humano eran la encarnación </a:t>
            </a:r>
            <a:r>
              <a:rPr lang="es-MX" dirty="0" smtClean="0"/>
              <a:t>visual, y</a:t>
            </a:r>
            <a:r>
              <a:rPr lang="es-MX" dirty="0"/>
              <a:t>, por ende, tenían un carácter similar —aunque más noble—, a la armonía </a:t>
            </a:r>
            <a:r>
              <a:rPr lang="es-MX" dirty="0" smtClean="0"/>
              <a:t>de las </a:t>
            </a:r>
            <a:r>
              <a:rPr lang="es-MX" dirty="0"/>
              <a:t>voces en el canto.</a:t>
            </a:r>
          </a:p>
        </p:txBody>
      </p:sp>
    </p:spTree>
    <p:extLst>
      <p:ext uri="{BB962C8B-B14F-4D97-AF65-F5344CB8AC3E}">
        <p14:creationId xmlns:p14="http://schemas.microsoft.com/office/powerpoint/2010/main" val="28085561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76448" y="107576"/>
            <a:ext cx="8569840" cy="1336956"/>
          </a:xfrm>
          <a:solidFill>
            <a:schemeClr val="accent1">
              <a:lumMod val="50000"/>
            </a:schemeClr>
          </a:solidFill>
        </p:spPr>
        <p:txBody>
          <a:bodyPr/>
          <a:lstStyle/>
          <a:p>
            <a:pPr algn="l"/>
            <a:r>
              <a:rPr lang="es-MX" sz="2400" dirty="0"/>
              <a:t>La obra de </a:t>
            </a:r>
            <a:r>
              <a:rPr lang="es-MX" sz="2400" dirty="0" smtClean="0"/>
              <a:t>Leonardo </a:t>
            </a:r>
            <a:r>
              <a:rPr lang="es-MX" sz="2400" dirty="0"/>
              <a:t>puede considerarse como un ejemplo</a:t>
            </a:r>
            <a:br>
              <a:rPr lang="es-MX" sz="2400" dirty="0"/>
            </a:br>
            <a:r>
              <a:rPr lang="es-MX" sz="2400" dirty="0"/>
              <a:t>de </a:t>
            </a:r>
            <a:r>
              <a:rPr lang="es-MX" sz="2400" dirty="0" err="1"/>
              <a:t>corporización</a:t>
            </a:r>
            <a:r>
              <a:rPr lang="es-MX" sz="2400" dirty="0"/>
              <a:t> de lo espiritual y espiritualización de lo corpóreo.</a:t>
            </a:r>
          </a:p>
        </p:txBody>
      </p:sp>
      <p:pic>
        <p:nvPicPr>
          <p:cNvPr id="5" name="4 Marcador de contenido"/>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67833" y="1940245"/>
            <a:ext cx="4040372" cy="3815667"/>
          </a:xfrm>
        </p:spPr>
      </p:pic>
      <p:sp>
        <p:nvSpPr>
          <p:cNvPr id="4" name="3 Marcador de contenido"/>
          <p:cNvSpPr>
            <a:spLocks noGrp="1"/>
          </p:cNvSpPr>
          <p:nvPr>
            <p:ph sz="half" idx="2"/>
          </p:nvPr>
        </p:nvSpPr>
        <p:spPr>
          <a:xfrm>
            <a:off x="4751070" y="1600200"/>
            <a:ext cx="4095217" cy="5034515"/>
          </a:xfrm>
        </p:spPr>
        <p:txBody>
          <a:bodyPr>
            <a:normAutofit fontScale="85000" lnSpcReduction="10000"/>
          </a:bodyPr>
          <a:lstStyle/>
          <a:p>
            <a:pPr marL="0" indent="0">
              <a:buNone/>
            </a:pPr>
            <a:r>
              <a:rPr lang="es-MX" dirty="0"/>
              <a:t>Todo lo que es, </a:t>
            </a:r>
            <a:r>
              <a:rPr lang="es-MX" dirty="0" smtClean="0"/>
              <a:t>pasa por </a:t>
            </a:r>
            <a:r>
              <a:rPr lang="es-MX" dirty="0"/>
              <a:t>los sentidos. </a:t>
            </a:r>
            <a:r>
              <a:rPr lang="es-MX" dirty="0" smtClean="0"/>
              <a:t> </a:t>
            </a:r>
            <a:r>
              <a:rPr lang="es-MX" dirty="0"/>
              <a:t>lo que percibe el ojo es, en sí mismo, espiritual, </a:t>
            </a:r>
            <a:r>
              <a:rPr lang="es-MX" dirty="0" smtClean="0"/>
              <a:t>cuando logramos </a:t>
            </a:r>
            <a:r>
              <a:rPr lang="es-MX" dirty="0"/>
              <a:t>captarlo en su esencia. Es decir que en el mundo de los sentidos </a:t>
            </a:r>
            <a:r>
              <a:rPr lang="es-MX" dirty="0" smtClean="0"/>
              <a:t>se verifica </a:t>
            </a:r>
            <a:r>
              <a:rPr lang="es-MX" dirty="0"/>
              <a:t>un permanente desarrollo por encima del mundo sensible, aunque </a:t>
            </a:r>
            <a:r>
              <a:rPr lang="es-MX" dirty="0" smtClean="0"/>
              <a:t>nunca fuera </a:t>
            </a:r>
            <a:r>
              <a:rPr lang="es-MX" dirty="0"/>
              <a:t>de él. Y a la inversa: todo lo espiritual, para que sea tal, debe </a:t>
            </a:r>
            <a:r>
              <a:rPr lang="es-MX" dirty="0" smtClean="0"/>
              <a:t>transformarse en </a:t>
            </a:r>
            <a:r>
              <a:rPr lang="es-MX" dirty="0"/>
              <a:t>superficie</a:t>
            </a:r>
            <a:r>
              <a:rPr lang="es-MX" dirty="0" smtClean="0"/>
              <a:t>.</a:t>
            </a:r>
          </a:p>
          <a:p>
            <a:pPr marL="0" indent="0">
              <a:buNone/>
            </a:pPr>
            <a:r>
              <a:rPr lang="es-MX" dirty="0"/>
              <a:t>Leonardo descubrió las proporciones del cuerpo humano </a:t>
            </a:r>
            <a:r>
              <a:rPr lang="es-MX" dirty="0" smtClean="0"/>
              <a:t>y su </a:t>
            </a:r>
            <a:r>
              <a:rPr lang="es-MX" dirty="0"/>
              <a:t>mensurabilidad en términos matemáticos, e intentó establecer un canon </a:t>
            </a:r>
            <a:r>
              <a:rPr lang="es-MX" dirty="0" smtClean="0"/>
              <a:t>con ayuda </a:t>
            </a:r>
            <a:r>
              <a:rPr lang="es-MX" dirty="0"/>
              <a:t>de un compás y de una escuadra.</a:t>
            </a:r>
          </a:p>
          <a:p>
            <a:pPr marL="0" indent="0">
              <a:buNone/>
            </a:pPr>
            <a:r>
              <a:rPr lang="es-MX" dirty="0"/>
              <a:t>El canon de la figura humana dibujado y precisado por Leonardo halló </a:t>
            </a:r>
            <a:r>
              <a:rPr lang="es-MX" dirty="0" smtClean="0"/>
              <a:t>eco en </a:t>
            </a:r>
            <a:r>
              <a:rPr lang="es-MX" dirty="0"/>
              <a:t>numerosas obras de la época.</a:t>
            </a:r>
          </a:p>
        </p:txBody>
      </p:sp>
    </p:spTree>
    <p:extLst>
      <p:ext uri="{BB962C8B-B14F-4D97-AF65-F5344CB8AC3E}">
        <p14:creationId xmlns:p14="http://schemas.microsoft.com/office/powerpoint/2010/main" val="41997049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49275" y="107576"/>
            <a:ext cx="8042276" cy="312275"/>
          </a:xfrm>
          <a:solidFill>
            <a:schemeClr val="tx2">
              <a:lumMod val="50000"/>
              <a:lumOff val="50000"/>
            </a:schemeClr>
          </a:solidFill>
        </p:spPr>
        <p:txBody>
          <a:bodyPr/>
          <a:lstStyle/>
          <a:p>
            <a:endParaRPr lang="es-ES" dirty="0"/>
          </a:p>
        </p:txBody>
      </p:sp>
      <p:sp>
        <p:nvSpPr>
          <p:cNvPr id="3" name="Marcador de contenido 2"/>
          <p:cNvSpPr>
            <a:spLocks noGrp="1"/>
          </p:cNvSpPr>
          <p:nvPr>
            <p:ph idx="1"/>
          </p:nvPr>
        </p:nvSpPr>
        <p:spPr>
          <a:xfrm>
            <a:off x="549274" y="797716"/>
            <a:ext cx="8256253" cy="5145885"/>
          </a:xfrm>
        </p:spPr>
        <p:txBody>
          <a:bodyPr/>
          <a:lstStyle/>
          <a:p>
            <a:r>
              <a:rPr lang="es-ES" dirty="0" smtClean="0"/>
              <a:t>Cuerpo              Construcción socio-cultural</a:t>
            </a:r>
          </a:p>
          <a:p>
            <a:r>
              <a:rPr lang="es-ES" dirty="0" smtClean="0"/>
              <a:t>Lenguaje         Representación         Corporalidad</a:t>
            </a:r>
          </a:p>
          <a:p>
            <a:endParaRPr lang="es-ES" dirty="0"/>
          </a:p>
          <a:p>
            <a:r>
              <a:rPr lang="es-ES" dirty="0" smtClean="0"/>
              <a:t>CUERPO:</a:t>
            </a:r>
          </a:p>
          <a:p>
            <a:pPr>
              <a:buFont typeface="Wingdings" charset="2"/>
              <a:buChar char="u"/>
            </a:pPr>
            <a:r>
              <a:rPr lang="es-ES" dirty="0"/>
              <a:t> </a:t>
            </a:r>
            <a:r>
              <a:rPr lang="es-ES" dirty="0" smtClean="0"/>
              <a:t>Símbolo compartido, significación </a:t>
            </a:r>
          </a:p>
          <a:p>
            <a:pPr>
              <a:buFont typeface="Wingdings" charset="2"/>
              <a:buChar char="u"/>
            </a:pPr>
            <a:r>
              <a:rPr lang="es-ES" dirty="0" smtClean="0"/>
              <a:t>Lugar de inscripción (discursos sociales): </a:t>
            </a:r>
            <a:r>
              <a:rPr lang="es-ES" dirty="0" err="1" smtClean="0"/>
              <a:t>disciplinamiento</a:t>
            </a:r>
            <a:r>
              <a:rPr lang="es-ES" dirty="0" smtClean="0"/>
              <a:t>, control, vigilancia, normalización). </a:t>
            </a:r>
          </a:p>
          <a:p>
            <a:pPr>
              <a:buFont typeface="Wingdings" charset="2"/>
              <a:buChar char="u"/>
            </a:pPr>
            <a:r>
              <a:rPr lang="es-ES" dirty="0" smtClean="0"/>
              <a:t>Carácter activo, transformador (central en prácticas de: oposición, resistencia, creatividad, etc.).         </a:t>
            </a:r>
          </a:p>
          <a:p>
            <a:endParaRPr lang="es-ES" dirty="0"/>
          </a:p>
        </p:txBody>
      </p:sp>
      <p:sp>
        <p:nvSpPr>
          <p:cNvPr id="4" name="Flecha derecha 3"/>
          <p:cNvSpPr/>
          <p:nvPr/>
        </p:nvSpPr>
        <p:spPr>
          <a:xfrm>
            <a:off x="2166098" y="881687"/>
            <a:ext cx="978408" cy="4846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Flecha izquierda y derecha 4"/>
          <p:cNvSpPr/>
          <p:nvPr/>
        </p:nvSpPr>
        <p:spPr>
          <a:xfrm>
            <a:off x="5373576" y="1405106"/>
            <a:ext cx="829126" cy="484632"/>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Flecha izquierda y derecha 5"/>
          <p:cNvSpPr/>
          <p:nvPr/>
        </p:nvSpPr>
        <p:spPr>
          <a:xfrm>
            <a:off x="2293434" y="1474931"/>
            <a:ext cx="851072" cy="484632"/>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92935800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49275" y="107576"/>
            <a:ext cx="8042276" cy="934415"/>
          </a:xfrm>
        </p:spPr>
        <p:txBody>
          <a:bodyPr/>
          <a:lstStyle/>
          <a:p>
            <a:r>
              <a:rPr lang="es-MX" dirty="0" smtClean="0"/>
              <a:t>Alberti: belleza y armonía</a:t>
            </a:r>
            <a:endParaRPr lang="es-MX" dirty="0"/>
          </a:p>
        </p:txBody>
      </p:sp>
      <p:sp>
        <p:nvSpPr>
          <p:cNvPr id="3" name="2 Marcador de contenido"/>
          <p:cNvSpPr>
            <a:spLocks noGrp="1"/>
          </p:cNvSpPr>
          <p:nvPr>
            <p:ph idx="1"/>
          </p:nvPr>
        </p:nvSpPr>
        <p:spPr>
          <a:xfrm>
            <a:off x="549275" y="1041991"/>
            <a:ext cx="8042276" cy="4901610"/>
          </a:xfrm>
        </p:spPr>
        <p:txBody>
          <a:bodyPr>
            <a:normAutofit/>
          </a:bodyPr>
          <a:lstStyle/>
          <a:p>
            <a:pPr marL="0" indent="0">
              <a:buNone/>
            </a:pPr>
            <a:r>
              <a:rPr lang="es-MX" dirty="0"/>
              <a:t>Toda creación humana, </a:t>
            </a:r>
            <a:r>
              <a:rPr lang="es-MX" dirty="0" smtClean="0"/>
              <a:t>responde </a:t>
            </a:r>
            <a:r>
              <a:rPr lang="es-MX" dirty="0"/>
              <a:t>a las «leyes de la </a:t>
            </a:r>
            <a:r>
              <a:rPr lang="es-MX" dirty="0" smtClean="0"/>
              <a:t>belleza» como </a:t>
            </a:r>
            <a:r>
              <a:rPr lang="es-MX" dirty="0"/>
              <a:t>algo divino</a:t>
            </a:r>
            <a:r>
              <a:rPr lang="es-MX" dirty="0" smtClean="0"/>
              <a:t>. Concepto neoplatónico</a:t>
            </a:r>
            <a:r>
              <a:rPr lang="es-MX" dirty="0"/>
              <a:t>, </a:t>
            </a:r>
            <a:r>
              <a:rPr lang="es-MX" dirty="0" smtClean="0"/>
              <a:t>cuya definición </a:t>
            </a:r>
            <a:r>
              <a:rPr lang="es-MX" dirty="0"/>
              <a:t>más conocida es como un </a:t>
            </a:r>
            <a:r>
              <a:rPr lang="es-MX" dirty="0" smtClean="0"/>
              <a:t>todo totalmente </a:t>
            </a:r>
            <a:r>
              <a:rPr lang="es-MX" dirty="0"/>
              <a:t>armónico al que no se le puede agregar y quitar nada; </a:t>
            </a:r>
            <a:r>
              <a:rPr lang="es-MX" dirty="0" smtClean="0"/>
              <a:t>cambiarlo implicaría </a:t>
            </a:r>
            <a:r>
              <a:rPr lang="es-MX" dirty="0"/>
              <a:t>destruirlo</a:t>
            </a:r>
            <a:r>
              <a:rPr lang="es-MX" dirty="0" smtClean="0"/>
              <a:t>.: «</a:t>
            </a:r>
            <a:r>
              <a:rPr lang="es-MX" dirty="0"/>
              <a:t>Todas las cosas se conocen por comparación, pues </a:t>
            </a:r>
            <a:r>
              <a:rPr lang="es-MX" dirty="0" smtClean="0"/>
              <a:t>la comparación </a:t>
            </a:r>
            <a:r>
              <a:rPr lang="es-MX" dirty="0"/>
              <a:t>contiene dentro de sí una fuerza que, de inmediato, demuestra </a:t>
            </a:r>
            <a:r>
              <a:rPr lang="es-MX" dirty="0" smtClean="0"/>
              <a:t>en los </a:t>
            </a:r>
            <a:r>
              <a:rPr lang="es-MX" dirty="0"/>
              <a:t>objetos lo que es más o menos </a:t>
            </a:r>
            <a:r>
              <a:rPr lang="es-MX" dirty="0" smtClean="0"/>
              <a:t>igual.</a:t>
            </a:r>
          </a:p>
          <a:p>
            <a:pPr marL="0" indent="0">
              <a:buNone/>
            </a:pPr>
            <a:r>
              <a:rPr lang="es-MX" dirty="0"/>
              <a:t>P</a:t>
            </a:r>
            <a:r>
              <a:rPr lang="es-MX" dirty="0" smtClean="0"/>
              <a:t>rofundiza </a:t>
            </a:r>
            <a:r>
              <a:rPr lang="es-MX" dirty="0"/>
              <a:t>en la investigación de la estética para proporcionarle al artista </a:t>
            </a:r>
            <a:r>
              <a:rPr lang="es-MX" dirty="0" smtClean="0"/>
              <a:t>un nuevo </a:t>
            </a:r>
            <a:r>
              <a:rPr lang="es-MX" dirty="0"/>
              <a:t>medio para observar los movimientos y determinar los límites de la </a:t>
            </a:r>
            <a:r>
              <a:rPr lang="es-MX" dirty="0" smtClean="0"/>
              <a:t>acción en </a:t>
            </a:r>
            <a:r>
              <a:rPr lang="es-MX" dirty="0"/>
              <a:t>la figura humana.</a:t>
            </a:r>
          </a:p>
        </p:txBody>
      </p:sp>
    </p:spTree>
    <p:extLst>
      <p:ext uri="{BB962C8B-B14F-4D97-AF65-F5344CB8AC3E}">
        <p14:creationId xmlns:p14="http://schemas.microsoft.com/office/powerpoint/2010/main" val="333478417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1">
              <a:lumMod val="50000"/>
            </a:schemeClr>
          </a:solidFill>
        </p:spPr>
        <p:txBody>
          <a:bodyPr/>
          <a:lstStyle/>
          <a:p>
            <a:r>
              <a:rPr lang="es-MX" sz="2800" dirty="0" smtClean="0"/>
              <a:t>Las emociones del alma se manifiestan a través del cuerpo y se traducen en expresiones</a:t>
            </a:r>
            <a:endParaRPr lang="es-MX" sz="2800" dirty="0"/>
          </a:p>
        </p:txBody>
      </p:sp>
      <p:sp>
        <p:nvSpPr>
          <p:cNvPr id="3" name="2 Marcador de contenido"/>
          <p:cNvSpPr>
            <a:spLocks noGrp="1"/>
          </p:cNvSpPr>
          <p:nvPr>
            <p:ph sz="half" idx="1"/>
          </p:nvPr>
        </p:nvSpPr>
        <p:spPr>
          <a:xfrm>
            <a:off x="382772" y="1600200"/>
            <a:ext cx="4006983" cy="2844209"/>
          </a:xfrm>
        </p:spPr>
        <p:txBody>
          <a:bodyPr>
            <a:normAutofit fontScale="92500" lnSpcReduction="20000"/>
          </a:bodyPr>
          <a:lstStyle/>
          <a:p>
            <a:pPr marL="0" indent="0">
              <a:buNone/>
            </a:pPr>
            <a:r>
              <a:rPr lang="es-MX" dirty="0"/>
              <a:t>Los cuerpos deben armonizar entre sí en la </a:t>
            </a:r>
            <a:r>
              <a:rPr lang="es-MX" i="1" dirty="0" err="1"/>
              <a:t>istoria</a:t>
            </a:r>
            <a:r>
              <a:rPr lang="es-MX" dirty="0"/>
              <a:t>, tanto en </a:t>
            </a:r>
            <a:r>
              <a:rPr lang="es-MX" dirty="0" smtClean="0"/>
              <a:t>dimensiones como </a:t>
            </a:r>
            <a:r>
              <a:rPr lang="es-MX" dirty="0"/>
              <a:t>en función. </a:t>
            </a:r>
            <a:r>
              <a:rPr lang="es-MX" dirty="0" smtClean="0"/>
              <a:t>Por </a:t>
            </a:r>
            <a:r>
              <a:rPr lang="es-MX" dirty="0"/>
              <a:t>estas razones, todos los cuerpos deben corresponder en </a:t>
            </a:r>
            <a:r>
              <a:rPr lang="es-MX" dirty="0" smtClean="0"/>
              <a:t>tamaño y </a:t>
            </a:r>
            <a:r>
              <a:rPr lang="es-MX" dirty="0"/>
              <a:t>en función a lo que está sucediendo en la </a:t>
            </a:r>
            <a:r>
              <a:rPr lang="es-MX" dirty="0" smtClean="0"/>
              <a:t>h</a:t>
            </a:r>
            <a:r>
              <a:rPr lang="es-MX" i="1" dirty="0" smtClean="0"/>
              <a:t>istoria.</a:t>
            </a:r>
          </a:p>
          <a:p>
            <a:pPr marL="0" indent="0">
              <a:buNone/>
            </a:pPr>
            <a:r>
              <a:rPr lang="es-MX" dirty="0" smtClean="0"/>
              <a:t>Las emociones </a:t>
            </a:r>
            <a:r>
              <a:rPr lang="es-MX" dirty="0"/>
              <a:t>básicas, fundamentales, sólo pueden expresarse a través </a:t>
            </a:r>
            <a:r>
              <a:rPr lang="es-MX" dirty="0" smtClean="0"/>
              <a:t>de actitudes simples (tristeza, dolor, alegría).</a:t>
            </a:r>
            <a:endParaRPr lang="es-MX" dirty="0"/>
          </a:p>
        </p:txBody>
      </p:sp>
      <p:sp>
        <p:nvSpPr>
          <p:cNvPr id="4" name="3 Marcador de contenido"/>
          <p:cNvSpPr>
            <a:spLocks noGrp="1"/>
          </p:cNvSpPr>
          <p:nvPr>
            <p:ph sz="half" idx="2"/>
          </p:nvPr>
        </p:nvSpPr>
        <p:spPr>
          <a:xfrm>
            <a:off x="4593265" y="1600201"/>
            <a:ext cx="3998286" cy="5055780"/>
          </a:xfrm>
        </p:spPr>
        <p:txBody>
          <a:bodyPr>
            <a:normAutofit fontScale="92500" lnSpcReduction="20000"/>
          </a:bodyPr>
          <a:lstStyle/>
          <a:p>
            <a:r>
              <a:rPr lang="es-MX" dirty="0"/>
              <a:t>«Los movimientos de las personas son tan diferentes </a:t>
            </a:r>
            <a:r>
              <a:rPr lang="es-MX" dirty="0" smtClean="0"/>
              <a:t>como los </a:t>
            </a:r>
            <a:r>
              <a:rPr lang="es-MX" dirty="0"/>
              <a:t>estados de ánimo que suscitan en sus almas, y cada uno de ellos las </a:t>
            </a:r>
            <a:r>
              <a:rPr lang="es-MX" dirty="0" smtClean="0"/>
              <a:t>mueve en </a:t>
            </a:r>
            <a:r>
              <a:rPr lang="es-MX" dirty="0"/>
              <a:t>distinto grado</a:t>
            </a:r>
            <a:r>
              <a:rPr lang="es-MX" dirty="0" smtClean="0"/>
              <a:t>».</a:t>
            </a:r>
          </a:p>
          <a:p>
            <a:r>
              <a:rPr lang="es-MX" dirty="0"/>
              <a:t>«Lo feo junto a lo bello, lo grande junto a lo pequeño, el </a:t>
            </a:r>
            <a:r>
              <a:rPr lang="es-MX" dirty="0" smtClean="0"/>
              <a:t>anciano junto </a:t>
            </a:r>
            <a:r>
              <a:rPr lang="es-MX" dirty="0"/>
              <a:t>al joven, lo fuerte junto a lo débil: hay que alternar y confrontar </a:t>
            </a:r>
            <a:r>
              <a:rPr lang="es-MX" dirty="0" smtClean="0"/>
              <a:t>estos extremos </a:t>
            </a:r>
            <a:r>
              <a:rPr lang="es-MX" dirty="0"/>
              <a:t>tanto como sea posible»</a:t>
            </a:r>
            <a:endParaRPr lang="es-MX" dirty="0" smtClean="0"/>
          </a:p>
          <a:p>
            <a:r>
              <a:rPr lang="es-MX" dirty="0"/>
              <a:t>Leonardo investigó ámbitos que permanecían, hasta entonces, velados </a:t>
            </a:r>
            <a:r>
              <a:rPr lang="es-MX" dirty="0" smtClean="0"/>
              <a:t>para casi </a:t>
            </a:r>
            <a:r>
              <a:rPr lang="es-MX" dirty="0"/>
              <a:t>todo el mundo, por ejemplo, el cuerpo humano y sus funciones.</a:t>
            </a:r>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5709" y="4584050"/>
            <a:ext cx="3934046" cy="2071931"/>
          </a:xfrm>
          <a:prstGeom prst="rect">
            <a:avLst/>
          </a:prstGeom>
        </p:spPr>
      </p:pic>
    </p:spTree>
    <p:extLst>
      <p:ext uri="{BB962C8B-B14F-4D97-AF65-F5344CB8AC3E}">
        <p14:creationId xmlns:p14="http://schemas.microsoft.com/office/powerpoint/2010/main" val="239332661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49275" y="107576"/>
            <a:ext cx="8042276" cy="168871"/>
          </a:xfrm>
          <a:solidFill>
            <a:schemeClr val="accent1">
              <a:lumMod val="50000"/>
            </a:schemeClr>
          </a:solidFill>
        </p:spPr>
        <p:txBody>
          <a:bodyPr/>
          <a:lstStyle/>
          <a:p>
            <a:endParaRPr lang="es-MX" dirty="0"/>
          </a:p>
        </p:txBody>
      </p:sp>
      <p:sp>
        <p:nvSpPr>
          <p:cNvPr id="3" name="2 Marcador de contenido"/>
          <p:cNvSpPr>
            <a:spLocks noGrp="1"/>
          </p:cNvSpPr>
          <p:nvPr>
            <p:ph sz="half" idx="1"/>
          </p:nvPr>
        </p:nvSpPr>
        <p:spPr>
          <a:xfrm>
            <a:off x="361507" y="276448"/>
            <a:ext cx="4028248" cy="6230678"/>
          </a:xfrm>
        </p:spPr>
        <p:txBody>
          <a:bodyPr>
            <a:normAutofit/>
          </a:bodyPr>
          <a:lstStyle/>
          <a:p>
            <a:r>
              <a:rPr lang="es-MX" dirty="0"/>
              <a:t>El artista no puede ser artista verdadero sin ser científico, sin penetrar </a:t>
            </a:r>
            <a:r>
              <a:rPr lang="es-MX" dirty="0" smtClean="0"/>
              <a:t>con su </a:t>
            </a:r>
            <a:r>
              <a:rPr lang="es-MX" dirty="0"/>
              <a:t>análisis en los secretos de la naturaleza, sin comprender las razones </a:t>
            </a:r>
            <a:r>
              <a:rPr lang="es-MX" dirty="0" smtClean="0"/>
              <a:t>que operan </a:t>
            </a:r>
            <a:r>
              <a:rPr lang="es-MX" dirty="0"/>
              <a:t>en ella y descubrir las leyes de necesidad por las cuales ella produce </a:t>
            </a:r>
            <a:r>
              <a:rPr lang="es-MX" dirty="0" smtClean="0"/>
              <a:t>sus efectos.</a:t>
            </a:r>
          </a:p>
          <a:p>
            <a:r>
              <a:rPr lang="es-MX" i="1" dirty="0"/>
              <a:t>Leda y el cisne </a:t>
            </a:r>
            <a:r>
              <a:rPr lang="es-MX" dirty="0"/>
              <a:t>parece el trasunto pictórico </a:t>
            </a:r>
            <a:r>
              <a:rPr lang="es-MX" dirty="0" smtClean="0"/>
              <a:t>de estas </a:t>
            </a:r>
            <a:r>
              <a:rPr lang="es-MX" dirty="0"/>
              <a:t>investigaciones: la figura femenina simboliza la fecundidad y la </a:t>
            </a:r>
            <a:r>
              <a:rPr lang="es-MX" dirty="0" smtClean="0"/>
              <a:t>naturaleza, que </a:t>
            </a:r>
            <a:r>
              <a:rPr lang="es-MX" dirty="0"/>
              <a:t>muestra su dinamismo y su pujanza en los niños Cástor y Pólux que </a:t>
            </a:r>
            <a:r>
              <a:rPr lang="es-MX" dirty="0" smtClean="0"/>
              <a:t>salen del </a:t>
            </a:r>
            <a:r>
              <a:rPr lang="es-MX" dirty="0"/>
              <a:t>huevo y, sobre todo, en las plantas que Leonardo pintó en dicha obra.</a:t>
            </a:r>
          </a:p>
        </p:txBody>
      </p:sp>
      <p:pic>
        <p:nvPicPr>
          <p:cNvPr id="5" name="4 Marcador de contenido"/>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591545" y="467833"/>
            <a:ext cx="4346734" cy="5699051"/>
          </a:xfrm>
        </p:spPr>
      </p:pic>
    </p:spTree>
    <p:extLst>
      <p:ext uri="{BB962C8B-B14F-4D97-AF65-F5344CB8AC3E}">
        <p14:creationId xmlns:p14="http://schemas.microsoft.com/office/powerpoint/2010/main" val="32749586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49275" y="107576"/>
            <a:ext cx="8042276" cy="211401"/>
          </a:xfrm>
          <a:solidFill>
            <a:schemeClr val="accent1">
              <a:lumMod val="50000"/>
            </a:schemeClr>
          </a:solidFill>
        </p:spPr>
        <p:txBody>
          <a:bodyPr/>
          <a:lstStyle/>
          <a:p>
            <a:endParaRPr lang="es-MX" dirty="0"/>
          </a:p>
        </p:txBody>
      </p:sp>
      <p:sp>
        <p:nvSpPr>
          <p:cNvPr id="3" name="2 Marcador de contenido"/>
          <p:cNvSpPr>
            <a:spLocks noGrp="1"/>
          </p:cNvSpPr>
          <p:nvPr>
            <p:ph idx="1"/>
          </p:nvPr>
        </p:nvSpPr>
        <p:spPr>
          <a:xfrm>
            <a:off x="549275" y="489098"/>
            <a:ext cx="8339544" cy="6188149"/>
          </a:xfrm>
        </p:spPr>
        <p:txBody>
          <a:bodyPr>
            <a:normAutofit fontScale="92500" lnSpcReduction="20000"/>
          </a:bodyPr>
          <a:lstStyle/>
          <a:p>
            <a:r>
              <a:rPr lang="es-MX" dirty="0"/>
              <a:t>El eje de este trabajo ha sido el cuerpo en tanto categoría histórico-social. </a:t>
            </a:r>
            <a:r>
              <a:rPr lang="es-MX" dirty="0" smtClean="0"/>
              <a:t>No sólo </a:t>
            </a:r>
            <a:r>
              <a:rPr lang="es-MX" dirty="0"/>
              <a:t>hemos buscado pensar la percepción, sino al cuerpo como </a:t>
            </a:r>
            <a:r>
              <a:rPr lang="es-MX" dirty="0" smtClean="0"/>
              <a:t>históricamente determinados. En </a:t>
            </a:r>
            <a:r>
              <a:rPr lang="es-MX" dirty="0"/>
              <a:t>efecto, el cuerpo parece algo evidente, pero nunca es un dato </a:t>
            </a:r>
            <a:r>
              <a:rPr lang="es-MX" dirty="0" smtClean="0"/>
              <a:t>indiscutible, sino </a:t>
            </a:r>
            <a:r>
              <a:rPr lang="es-MX" dirty="0"/>
              <a:t>el efecto de una construcción social y cultural.</a:t>
            </a:r>
          </a:p>
          <a:p>
            <a:r>
              <a:rPr lang="es-MX" dirty="0"/>
              <a:t>Las representaciones del cuerpo y los saberes acerca del mismo son </a:t>
            </a:r>
            <a:r>
              <a:rPr lang="es-MX" dirty="0" smtClean="0"/>
              <a:t>tributarios de </a:t>
            </a:r>
            <a:r>
              <a:rPr lang="es-MX" dirty="0"/>
              <a:t>un estado social, de una visión del mundo y, dentro de esta última, </a:t>
            </a:r>
            <a:r>
              <a:rPr lang="es-MX" dirty="0" smtClean="0"/>
              <a:t>de una </a:t>
            </a:r>
            <a:r>
              <a:rPr lang="es-MX" dirty="0"/>
              <a:t>definición de la persona. El cuerpo es una construcción simbólica, no </a:t>
            </a:r>
            <a:r>
              <a:rPr lang="es-MX" dirty="0" smtClean="0"/>
              <a:t>una realidad </a:t>
            </a:r>
            <a:r>
              <a:rPr lang="es-MX" dirty="0"/>
              <a:t>en sí misma.</a:t>
            </a:r>
          </a:p>
          <a:p>
            <a:r>
              <a:rPr lang="es-MX" dirty="0"/>
              <a:t>En este sentido, las representaciones sociales le asignan al cuerpo una </a:t>
            </a:r>
            <a:r>
              <a:rPr lang="es-MX" dirty="0" smtClean="0"/>
              <a:t>posición determinada </a:t>
            </a:r>
            <a:r>
              <a:rPr lang="es-MX" dirty="0"/>
              <a:t>dentro del simbolismo general de la sociedad. Sirven para </a:t>
            </a:r>
            <a:r>
              <a:rPr lang="es-MX" dirty="0" smtClean="0"/>
              <a:t>nombrar las </a:t>
            </a:r>
            <a:r>
              <a:rPr lang="es-MX" dirty="0"/>
              <a:t>diferentes partes que lo componen y las funciones que cumplen, hacen </a:t>
            </a:r>
            <a:r>
              <a:rPr lang="es-MX" dirty="0" smtClean="0"/>
              <a:t>explícitas sus </a:t>
            </a:r>
            <a:r>
              <a:rPr lang="es-MX" dirty="0"/>
              <a:t>relaciones, penetran el interior invisible del cuerpo para depositar </a:t>
            </a:r>
            <a:r>
              <a:rPr lang="es-MX" dirty="0" smtClean="0"/>
              <a:t>allí imágenes</a:t>
            </a:r>
            <a:r>
              <a:rPr lang="es-MX" dirty="0"/>
              <a:t>, le otorgan una ubicación en el cosmos y en la ecología de la </a:t>
            </a:r>
            <a:r>
              <a:rPr lang="es-MX" dirty="0" smtClean="0"/>
              <a:t>comunidad humana</a:t>
            </a:r>
            <a:r>
              <a:rPr lang="es-MX" dirty="0"/>
              <a:t>. Este saber aplicado al cuerpo es, en primer término, cultural.</a:t>
            </a:r>
          </a:p>
        </p:txBody>
      </p:sp>
    </p:spTree>
    <p:extLst>
      <p:ext uri="{BB962C8B-B14F-4D97-AF65-F5344CB8AC3E}">
        <p14:creationId xmlns:p14="http://schemas.microsoft.com/office/powerpoint/2010/main" val="298861343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ES" dirty="0" smtClean="0"/>
              <a:t>La Poética del Cuerpo</a:t>
            </a:r>
            <a:endParaRPr lang="es-ES" dirty="0"/>
          </a:p>
        </p:txBody>
      </p:sp>
      <p:sp>
        <p:nvSpPr>
          <p:cNvPr id="3" name="Subtítulo 2"/>
          <p:cNvSpPr>
            <a:spLocks noGrp="1"/>
          </p:cNvSpPr>
          <p:nvPr>
            <p:ph type="subTitle" idx="1"/>
          </p:nvPr>
        </p:nvSpPr>
        <p:spPr/>
        <p:txBody>
          <a:bodyPr>
            <a:normAutofit/>
          </a:bodyPr>
          <a:lstStyle/>
          <a:p>
            <a:r>
              <a:rPr lang="es-ES" sz="3600" b="1" dirty="0" smtClean="0">
                <a:latin typeface="Avenir Black Oblique"/>
                <a:cs typeface="Avenir Black Oblique"/>
              </a:rPr>
              <a:t>Margarita Baz</a:t>
            </a:r>
            <a:endParaRPr lang="es-ES" sz="3600" b="1" dirty="0">
              <a:latin typeface="Avenir Black Oblique"/>
              <a:cs typeface="Avenir Black Oblique"/>
            </a:endParaRPr>
          </a:p>
        </p:txBody>
      </p:sp>
    </p:spTree>
    <p:extLst>
      <p:ext uri="{BB962C8B-B14F-4D97-AF65-F5344CB8AC3E}">
        <p14:creationId xmlns:p14="http://schemas.microsoft.com/office/powerpoint/2010/main" val="20222572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49275" y="107576"/>
            <a:ext cx="8042276" cy="652479"/>
          </a:xfrm>
        </p:spPr>
        <p:txBody>
          <a:bodyPr/>
          <a:lstStyle/>
          <a:p>
            <a:r>
              <a:rPr lang="es-ES" sz="4000" dirty="0" smtClean="0"/>
              <a:t>Cuerpo</a:t>
            </a:r>
            <a:endParaRPr lang="es-ES" sz="4000" dirty="0"/>
          </a:p>
        </p:txBody>
      </p:sp>
      <p:sp>
        <p:nvSpPr>
          <p:cNvPr id="3" name="Marcador de contenido 2"/>
          <p:cNvSpPr>
            <a:spLocks noGrp="1"/>
          </p:cNvSpPr>
          <p:nvPr>
            <p:ph idx="1"/>
          </p:nvPr>
        </p:nvSpPr>
        <p:spPr>
          <a:xfrm>
            <a:off x="549275" y="760055"/>
            <a:ext cx="8042276" cy="5183546"/>
          </a:xfrm>
        </p:spPr>
        <p:txBody>
          <a:bodyPr>
            <a:normAutofit fontScale="70000" lnSpcReduction="20000"/>
          </a:bodyPr>
          <a:lstStyle/>
          <a:p>
            <a:pPr>
              <a:lnSpc>
                <a:spcPct val="130000"/>
              </a:lnSpc>
            </a:pPr>
            <a:r>
              <a:rPr lang="es-ES" dirty="0"/>
              <a:t>El uso corriente de la palabra </a:t>
            </a:r>
            <a:r>
              <a:rPr lang="es-ES" dirty="0" smtClean="0"/>
              <a:t>cuerpo reiterado </a:t>
            </a:r>
            <a:r>
              <a:rPr lang="es-ES" dirty="0"/>
              <a:t>por el </a:t>
            </a:r>
            <a:r>
              <a:rPr lang="es-ES" dirty="0" smtClean="0"/>
              <a:t>Nuevo Diccionario </a:t>
            </a:r>
            <a:r>
              <a:rPr lang="es-ES" dirty="0"/>
              <a:t>Larousse y el Diccionario </a:t>
            </a:r>
            <a:r>
              <a:rPr lang="es-ES" dirty="0" smtClean="0"/>
              <a:t>Porrúa </a:t>
            </a:r>
            <a:r>
              <a:rPr lang="es-ES" dirty="0"/>
              <a:t>de la Lengua </a:t>
            </a:r>
            <a:r>
              <a:rPr lang="es-ES" dirty="0" smtClean="0"/>
              <a:t>Española remite </a:t>
            </a:r>
            <a:r>
              <a:rPr lang="es-ES" dirty="0"/>
              <a:t>a la idea de materia </a:t>
            </a:r>
            <a:r>
              <a:rPr lang="es-ES" dirty="0" smtClean="0"/>
              <a:t>orgánica</a:t>
            </a:r>
            <a:r>
              <a:rPr lang="es-ES" dirty="0"/>
              <a:t>, perceptible y </a:t>
            </a:r>
            <a:r>
              <a:rPr lang="es-ES" dirty="0" smtClean="0"/>
              <a:t>mensurable (noción </a:t>
            </a:r>
            <a:r>
              <a:rPr lang="es-ES" dirty="0"/>
              <a:t>extensible a toda sustancia que ocupa un espacio y por </a:t>
            </a:r>
            <a:r>
              <a:rPr lang="es-ES" dirty="0" smtClean="0"/>
              <a:t>lo mismo </a:t>
            </a:r>
            <a:r>
              <a:rPr lang="es-ES" dirty="0"/>
              <a:t>posee tres dimensiones). Concebida como "parte </a:t>
            </a:r>
            <a:r>
              <a:rPr lang="es-ES" dirty="0" smtClean="0"/>
              <a:t>material de </a:t>
            </a:r>
            <a:r>
              <a:rPr lang="es-ES" dirty="0"/>
              <a:t>un ser animado" remite por </a:t>
            </a:r>
            <a:r>
              <a:rPr lang="es-ES" dirty="0" smtClean="0"/>
              <a:t>definición </a:t>
            </a:r>
            <a:r>
              <a:rPr lang="es-ES" dirty="0"/>
              <a:t>a un dualismo cuerpo-</a:t>
            </a:r>
            <a:r>
              <a:rPr lang="es-ES" dirty="0" smtClean="0"/>
              <a:t>alma que </a:t>
            </a:r>
            <a:r>
              <a:rPr lang="es-ES" dirty="0"/>
              <a:t>tiene un arraigo muy profundo en nuestra </a:t>
            </a:r>
            <a:r>
              <a:rPr lang="es-ES" dirty="0" smtClean="0"/>
              <a:t>tradición </a:t>
            </a:r>
            <a:r>
              <a:rPr lang="es-ES" dirty="0"/>
              <a:t>cultural</a:t>
            </a:r>
            <a:r>
              <a:rPr lang="es-ES" dirty="0" smtClean="0"/>
              <a:t>.</a:t>
            </a:r>
          </a:p>
          <a:p>
            <a:r>
              <a:rPr lang="es-ES" dirty="0" smtClean="0"/>
              <a:t>Grecia: Desprecio al cuerpo (prisión del alma).</a:t>
            </a:r>
          </a:p>
          <a:p>
            <a:r>
              <a:rPr lang="es-ES" dirty="0" smtClean="0"/>
              <a:t>Edad Media: Alma inmortal de origen divino vs. Cuerpo indeseable, animal y proclive a tentaciones y excesos.</a:t>
            </a:r>
          </a:p>
          <a:p>
            <a:r>
              <a:rPr lang="es-ES" sz="2900" dirty="0" smtClean="0"/>
              <a:t>Oriente vs. Occidente</a:t>
            </a:r>
          </a:p>
          <a:p>
            <a:r>
              <a:rPr lang="es-ES" sz="2900" dirty="0"/>
              <a:t>Res </a:t>
            </a:r>
            <a:r>
              <a:rPr lang="es-ES" sz="2900" dirty="0" err="1"/>
              <a:t>cogitans</a:t>
            </a:r>
            <a:r>
              <a:rPr lang="es-ES" sz="2900" dirty="0"/>
              <a:t> y res extensa: dos substancias y una evidencia</a:t>
            </a:r>
            <a:endParaRPr lang="es-ES" sz="2900" dirty="0" smtClean="0"/>
          </a:p>
          <a:p>
            <a:pPr marL="0" indent="0">
              <a:buNone/>
            </a:pPr>
            <a:r>
              <a:rPr lang="es-ES" sz="2900" dirty="0"/>
              <a:t> </a:t>
            </a:r>
            <a:r>
              <a:rPr lang="es-ES" sz="2900" dirty="0" smtClean="0"/>
              <a:t>              </a:t>
            </a:r>
            <a:endParaRPr lang="es-ES" sz="2900" dirty="0"/>
          </a:p>
        </p:txBody>
      </p:sp>
    </p:spTree>
    <p:extLst>
      <p:ext uri="{BB962C8B-B14F-4D97-AF65-F5344CB8AC3E}">
        <p14:creationId xmlns:p14="http://schemas.microsoft.com/office/powerpoint/2010/main" val="28477698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49275" y="107576"/>
            <a:ext cx="8042276" cy="1102512"/>
          </a:xfrm>
          <a:solidFill>
            <a:schemeClr val="accent4">
              <a:lumMod val="40000"/>
              <a:lumOff val="60000"/>
            </a:schemeClr>
          </a:solidFill>
        </p:spPr>
        <p:txBody>
          <a:bodyPr/>
          <a:lstStyle/>
          <a:p>
            <a:pPr>
              <a:lnSpc>
                <a:spcPct val="80000"/>
              </a:lnSpc>
            </a:pPr>
            <a:r>
              <a:rPr lang="es-ES" sz="2000" dirty="0"/>
              <a:t>P</a:t>
            </a:r>
            <a:r>
              <a:rPr lang="es-ES" sz="2000" dirty="0" smtClean="0"/>
              <a:t>odemos </a:t>
            </a:r>
            <a:r>
              <a:rPr lang="es-ES" sz="2000" dirty="0"/>
              <a:t>entender la </a:t>
            </a:r>
            <a:r>
              <a:rPr lang="es-ES" sz="2000" dirty="0" smtClean="0"/>
              <a:t>expresión </a:t>
            </a:r>
            <a:r>
              <a:rPr lang="es-ES" sz="2000" i="1" dirty="0"/>
              <a:t>experiencia </a:t>
            </a:r>
            <a:r>
              <a:rPr lang="es-ES" sz="2000" i="1" dirty="0" smtClean="0"/>
              <a:t>del cuerpo</a:t>
            </a:r>
            <a:r>
              <a:rPr lang="es-ES" sz="2000" dirty="0"/>
              <a:t>, </a:t>
            </a:r>
            <a:r>
              <a:rPr lang="es-ES" sz="2000" dirty="0" smtClean="0"/>
              <a:t>como:</a:t>
            </a:r>
            <a:br>
              <a:rPr lang="es-ES" sz="2000" dirty="0" smtClean="0"/>
            </a:br>
            <a:r>
              <a:rPr lang="es-ES" sz="2000" dirty="0" smtClean="0"/>
              <a:t> la actualización </a:t>
            </a:r>
            <a:r>
              <a:rPr lang="es-ES" sz="2000" dirty="0"/>
              <a:t>del vinculo</a:t>
            </a:r>
            <a:r>
              <a:rPr lang="es-ES" dirty="0"/>
              <a:t> </a:t>
            </a:r>
            <a:r>
              <a:rPr lang="es-ES" sz="2000" dirty="0"/>
              <a:t>con nuestra imagen o</a:t>
            </a:r>
            <a:br>
              <a:rPr lang="es-ES" sz="2000" dirty="0"/>
            </a:br>
            <a:r>
              <a:rPr lang="es-ES" sz="2000" dirty="0"/>
              <a:t>esquema corporal.</a:t>
            </a:r>
          </a:p>
        </p:txBody>
      </p:sp>
      <p:sp>
        <p:nvSpPr>
          <p:cNvPr id="3" name="Marcador de contenido 2"/>
          <p:cNvSpPr>
            <a:spLocks noGrp="1"/>
          </p:cNvSpPr>
          <p:nvPr>
            <p:ph sz="half" idx="1"/>
          </p:nvPr>
        </p:nvSpPr>
        <p:spPr/>
        <p:txBody>
          <a:bodyPr>
            <a:normAutofit lnSpcReduction="10000"/>
          </a:bodyPr>
          <a:lstStyle/>
          <a:p>
            <a:pPr marL="0" indent="0">
              <a:buNone/>
            </a:pPr>
            <a:r>
              <a:rPr lang="es-ES" dirty="0"/>
              <a:t>E</a:t>
            </a:r>
            <a:r>
              <a:rPr lang="es-ES" dirty="0" smtClean="0"/>
              <a:t>ntendemos </a:t>
            </a:r>
            <a:r>
              <a:rPr lang="es-ES" dirty="0"/>
              <a:t>por imagen corporal </a:t>
            </a:r>
            <a:r>
              <a:rPr lang="es-ES" dirty="0" smtClean="0"/>
              <a:t>una representación </a:t>
            </a:r>
            <a:r>
              <a:rPr lang="es-ES" dirty="0"/>
              <a:t>(en parte consciente y preconsciente y en </a:t>
            </a:r>
            <a:r>
              <a:rPr lang="es-ES" dirty="0" smtClean="0"/>
              <a:t>parte inconsciente</a:t>
            </a:r>
            <a:r>
              <a:rPr lang="es-ES" dirty="0"/>
              <a:t>) del cuerpo propio, que tiende a adoptar una </a:t>
            </a:r>
            <a:r>
              <a:rPr lang="es-ES" dirty="0" smtClean="0"/>
              <a:t>estructura como </a:t>
            </a:r>
            <a:r>
              <a:rPr lang="es-ES" dirty="0"/>
              <a:t>unidad, y es construida desde la vida pulsional (que </a:t>
            </a:r>
            <a:r>
              <a:rPr lang="es-ES" dirty="0" smtClean="0"/>
              <a:t>arma una anatomía </a:t>
            </a:r>
            <a:r>
              <a:rPr lang="es-ES" dirty="0" err="1" smtClean="0"/>
              <a:t>fantasmática</a:t>
            </a:r>
            <a:r>
              <a:rPr lang="es-ES" dirty="0"/>
              <a:t>) y desde la experiencia perceptual </a:t>
            </a:r>
            <a:r>
              <a:rPr lang="es-ES" dirty="0" smtClean="0"/>
              <a:t>y cultural </a:t>
            </a:r>
            <a:r>
              <a:rPr lang="es-ES" dirty="0"/>
              <a:t>(mediadas por la </a:t>
            </a:r>
            <a:r>
              <a:rPr lang="es-ES" dirty="0" smtClean="0"/>
              <a:t>dinámica </a:t>
            </a:r>
            <a:r>
              <a:rPr lang="es-ES" dirty="0"/>
              <a:t>libidinal), estando sujeta a </a:t>
            </a:r>
            <a:r>
              <a:rPr lang="es-ES" dirty="0" smtClean="0"/>
              <a:t>un proceso </a:t>
            </a:r>
            <a:r>
              <a:rPr lang="es-ES" dirty="0"/>
              <a:t>permanente de </a:t>
            </a:r>
            <a:r>
              <a:rPr lang="es-ES" dirty="0" smtClean="0"/>
              <a:t>transformación</a:t>
            </a:r>
            <a:r>
              <a:rPr lang="es-ES" dirty="0"/>
              <a:t>.</a:t>
            </a:r>
          </a:p>
        </p:txBody>
      </p:sp>
      <p:pic>
        <p:nvPicPr>
          <p:cNvPr id="5" name="Marcador de contenido 4" descr="281a938561cf6a14884dd0e088eb26c4_narcisismo-loc02-1156-577-c.jpg"/>
          <p:cNvPicPr>
            <a:picLocks noGrp="1" noChangeAspect="1"/>
          </p:cNvPicPr>
          <p:nvPr>
            <p:ph sz="half" idx="2"/>
          </p:nvPr>
        </p:nvPicPr>
        <p:blipFill>
          <a:blip r:embed="rId2">
            <a:extLst>
              <a:ext uri="{28A0092B-C50C-407E-A947-70E740481C1C}">
                <a14:useLocalDpi xmlns:a14="http://schemas.microsoft.com/office/drawing/2010/main" val="0"/>
              </a:ext>
            </a:extLst>
          </a:blip>
          <a:srcRect l="27935" r="27935"/>
          <a:stretch>
            <a:fillRect/>
          </a:stretch>
        </p:blipFill>
        <p:spPr/>
      </p:pic>
    </p:spTree>
    <p:extLst>
      <p:ext uri="{BB962C8B-B14F-4D97-AF65-F5344CB8AC3E}">
        <p14:creationId xmlns:p14="http://schemas.microsoft.com/office/powerpoint/2010/main" val="29531494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49275" y="107576"/>
            <a:ext cx="8042276" cy="632478"/>
          </a:xfrm>
        </p:spPr>
        <p:txBody>
          <a:bodyPr/>
          <a:lstStyle/>
          <a:p>
            <a:r>
              <a:rPr lang="es-ES" dirty="0" smtClean="0"/>
              <a:t>Primer parcial:</a:t>
            </a:r>
            <a:endParaRPr lang="es-ES" dirty="0"/>
          </a:p>
        </p:txBody>
      </p:sp>
      <p:sp>
        <p:nvSpPr>
          <p:cNvPr id="3" name="Marcador de contenido 2"/>
          <p:cNvSpPr>
            <a:spLocks noGrp="1"/>
          </p:cNvSpPr>
          <p:nvPr>
            <p:ph idx="1"/>
          </p:nvPr>
        </p:nvSpPr>
        <p:spPr>
          <a:xfrm>
            <a:off x="549275" y="900066"/>
            <a:ext cx="8042276" cy="5043535"/>
          </a:xfrm>
        </p:spPr>
        <p:txBody>
          <a:bodyPr/>
          <a:lstStyle/>
          <a:p>
            <a:pPr marL="0" indent="0">
              <a:buNone/>
            </a:pPr>
            <a:r>
              <a:rPr lang="es-ES" dirty="0" smtClean="0"/>
              <a:t>Por equipo </a:t>
            </a:r>
          </a:p>
          <a:p>
            <a:pPr marL="0" indent="0">
              <a:buNone/>
            </a:pPr>
            <a:r>
              <a:rPr lang="es-ES" dirty="0" smtClean="0"/>
              <a:t>Mapa mental</a:t>
            </a:r>
          </a:p>
          <a:p>
            <a:pPr marL="0" indent="0">
              <a:buNone/>
            </a:pPr>
            <a:r>
              <a:rPr lang="es-ES" dirty="0" smtClean="0"/>
              <a:t>Performance</a:t>
            </a:r>
          </a:p>
          <a:p>
            <a:pPr marL="0" indent="0">
              <a:buNone/>
            </a:pPr>
            <a:r>
              <a:rPr lang="es-ES" smtClean="0"/>
              <a:t>Lecturas Unidad 1</a:t>
            </a:r>
            <a:endParaRPr lang="es-ES" dirty="0"/>
          </a:p>
        </p:txBody>
      </p:sp>
    </p:spTree>
    <p:extLst>
      <p:ext uri="{BB962C8B-B14F-4D97-AF65-F5344CB8AC3E}">
        <p14:creationId xmlns:p14="http://schemas.microsoft.com/office/powerpoint/2010/main" val="17527719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65293" y="254523"/>
            <a:ext cx="8042276" cy="469719"/>
          </a:xfrm>
          <a:solidFill>
            <a:schemeClr val="accent1"/>
          </a:solidFill>
        </p:spPr>
        <p:txBody>
          <a:bodyPr/>
          <a:lstStyle/>
          <a:p>
            <a:r>
              <a:rPr lang="es-ES" sz="2800" dirty="0" smtClean="0">
                <a:solidFill>
                  <a:srgbClr val="FFFFFF"/>
                </a:solidFill>
              </a:rPr>
              <a:t>MÁS ALLÁ DEL DUALISMO</a:t>
            </a:r>
            <a:endParaRPr lang="es-ES" sz="2800" dirty="0">
              <a:solidFill>
                <a:srgbClr val="FFFFFF"/>
              </a:solidFill>
            </a:endParaRPr>
          </a:p>
        </p:txBody>
      </p:sp>
      <p:sp>
        <p:nvSpPr>
          <p:cNvPr id="3" name="Marcador de contenido 2"/>
          <p:cNvSpPr>
            <a:spLocks noGrp="1"/>
          </p:cNvSpPr>
          <p:nvPr>
            <p:ph sz="half" idx="1"/>
          </p:nvPr>
        </p:nvSpPr>
        <p:spPr>
          <a:xfrm>
            <a:off x="269593" y="724242"/>
            <a:ext cx="4568592" cy="5888407"/>
          </a:xfrm>
          <a:solidFill>
            <a:schemeClr val="tx1"/>
          </a:solidFill>
          <a:ln>
            <a:solidFill>
              <a:schemeClr val="bg1"/>
            </a:solidFill>
          </a:ln>
        </p:spPr>
        <p:txBody>
          <a:bodyPr>
            <a:normAutofit lnSpcReduction="10000"/>
          </a:bodyPr>
          <a:lstStyle/>
          <a:p>
            <a:pPr marL="0" indent="0" algn="ctr">
              <a:buNone/>
            </a:pPr>
            <a:r>
              <a:rPr lang="es-ES" dirty="0" smtClean="0">
                <a:solidFill>
                  <a:srgbClr val="FFFFFF"/>
                </a:solidFill>
              </a:rPr>
              <a:t>El ser</a:t>
            </a:r>
          </a:p>
          <a:p>
            <a:pPr marL="0" indent="0" algn="ctr">
              <a:buNone/>
            </a:pPr>
            <a:r>
              <a:rPr lang="es-ES" dirty="0" smtClean="0">
                <a:solidFill>
                  <a:schemeClr val="bg1"/>
                </a:solidFill>
              </a:rPr>
              <a:t>Cuerpo   </a:t>
            </a:r>
            <a:r>
              <a:rPr lang="es-ES" dirty="0" smtClean="0"/>
              <a:t>                     </a:t>
            </a:r>
            <a:r>
              <a:rPr lang="es-ES" dirty="0" smtClean="0">
                <a:solidFill>
                  <a:srgbClr val="FFFFFF"/>
                </a:solidFill>
              </a:rPr>
              <a:t>Alma-Mente</a:t>
            </a:r>
          </a:p>
          <a:p>
            <a:pPr marL="0" indent="0" algn="ctr">
              <a:buNone/>
            </a:pPr>
            <a:endParaRPr lang="es-ES" dirty="0">
              <a:solidFill>
                <a:srgbClr val="FFFFFF"/>
              </a:solidFill>
            </a:endParaRPr>
          </a:p>
          <a:p>
            <a:pPr marL="0" indent="0" algn="ctr">
              <a:buNone/>
            </a:pPr>
            <a:r>
              <a:rPr lang="es-ES" dirty="0" smtClean="0">
                <a:solidFill>
                  <a:srgbClr val="FFFFFF"/>
                </a:solidFill>
              </a:rPr>
              <a:t>VS.</a:t>
            </a:r>
          </a:p>
          <a:p>
            <a:pPr marL="0" indent="0" algn="ctr">
              <a:buNone/>
            </a:pPr>
            <a:endParaRPr lang="es-ES" dirty="0">
              <a:solidFill>
                <a:srgbClr val="FFFFFF"/>
              </a:solidFill>
            </a:endParaRPr>
          </a:p>
          <a:p>
            <a:pPr marL="0" indent="0" algn="ctr">
              <a:buNone/>
            </a:pPr>
            <a:endParaRPr lang="es-ES" dirty="0" smtClean="0">
              <a:solidFill>
                <a:srgbClr val="FFFFFF"/>
              </a:solidFill>
            </a:endParaRPr>
          </a:p>
          <a:p>
            <a:pPr marL="0" indent="0">
              <a:buNone/>
            </a:pPr>
            <a:r>
              <a:rPr lang="es-ES" dirty="0" smtClean="0">
                <a:solidFill>
                  <a:srgbClr val="FFFFFF"/>
                </a:solidFill>
              </a:rPr>
              <a:t>Material                        Inmaterial</a:t>
            </a:r>
          </a:p>
          <a:p>
            <a:pPr marL="0" indent="0">
              <a:buNone/>
            </a:pPr>
            <a:r>
              <a:rPr lang="es-ES" dirty="0" smtClean="0">
                <a:solidFill>
                  <a:srgbClr val="FFFFFF"/>
                </a:solidFill>
              </a:rPr>
              <a:t>Terrenal                        Divina</a:t>
            </a:r>
          </a:p>
          <a:p>
            <a:pPr marL="0" indent="0">
              <a:buNone/>
            </a:pPr>
            <a:r>
              <a:rPr lang="es-ES" dirty="0" smtClean="0">
                <a:solidFill>
                  <a:srgbClr val="FFFFFF"/>
                </a:solidFill>
              </a:rPr>
              <a:t>Imperfecto                    Perfecta</a:t>
            </a:r>
          </a:p>
          <a:p>
            <a:pPr marL="0" indent="0">
              <a:buNone/>
            </a:pPr>
            <a:r>
              <a:rPr lang="es-ES" dirty="0" smtClean="0">
                <a:solidFill>
                  <a:srgbClr val="FFFFFF"/>
                </a:solidFill>
              </a:rPr>
              <a:t>Sensación                   Sensibilidad</a:t>
            </a:r>
          </a:p>
          <a:p>
            <a:pPr marL="0" indent="0">
              <a:buNone/>
            </a:pPr>
            <a:r>
              <a:rPr lang="es-ES" dirty="0" smtClean="0">
                <a:solidFill>
                  <a:srgbClr val="FFFFFF"/>
                </a:solidFill>
              </a:rPr>
              <a:t>Pasión                          Razón</a:t>
            </a:r>
          </a:p>
          <a:p>
            <a:pPr marL="0" indent="0">
              <a:buNone/>
            </a:pPr>
            <a:r>
              <a:rPr lang="es-ES" dirty="0" smtClean="0">
                <a:solidFill>
                  <a:srgbClr val="FFFFFF"/>
                </a:solidFill>
              </a:rPr>
              <a:t>Mortal                            Eterna</a:t>
            </a:r>
          </a:p>
          <a:p>
            <a:pPr marL="0" indent="0">
              <a:buNone/>
            </a:pPr>
            <a:endParaRPr lang="es-ES" dirty="0" smtClean="0">
              <a:solidFill>
                <a:srgbClr val="FFFFFF"/>
              </a:solidFill>
            </a:endParaRPr>
          </a:p>
        </p:txBody>
      </p:sp>
      <p:pic>
        <p:nvPicPr>
          <p:cNvPr id="6" name="Marcador de contenido 5" descr="anatomía.jpg"/>
          <p:cNvPicPr>
            <a:picLocks noGrp="1" noChangeAspect="1"/>
          </p:cNvPicPr>
          <p:nvPr>
            <p:ph sz="half" idx="2"/>
          </p:nvPr>
        </p:nvPicPr>
        <p:blipFill>
          <a:blip r:embed="rId3">
            <a:extLst>
              <a:ext uri="{28A0092B-C50C-407E-A947-70E740481C1C}">
                <a14:useLocalDpi xmlns:a14="http://schemas.microsoft.com/office/drawing/2010/main" val="0"/>
              </a:ext>
            </a:extLst>
          </a:blip>
          <a:srcRect l="14635" r="14635"/>
          <a:stretch>
            <a:fillRect/>
          </a:stretch>
        </p:blipFill>
        <p:spPr>
          <a:xfrm>
            <a:off x="269593" y="1747148"/>
            <a:ext cx="1410299" cy="1594981"/>
          </a:xfrm>
        </p:spPr>
      </p:pic>
      <p:sp>
        <p:nvSpPr>
          <p:cNvPr id="5" name="Flecha izquierda y derecha 4"/>
          <p:cNvSpPr/>
          <p:nvPr/>
        </p:nvSpPr>
        <p:spPr>
          <a:xfrm>
            <a:off x="1784844" y="1115569"/>
            <a:ext cx="1216152" cy="484632"/>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7" name="Imagen 6" descr="maxresdefault.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48262" y="1920817"/>
            <a:ext cx="2089923" cy="1175582"/>
          </a:xfrm>
          <a:prstGeom prst="rect">
            <a:avLst/>
          </a:prstGeom>
        </p:spPr>
      </p:pic>
      <p:sp>
        <p:nvSpPr>
          <p:cNvPr id="8" name="CuadroTexto 7"/>
          <p:cNvSpPr txBox="1"/>
          <p:nvPr/>
        </p:nvSpPr>
        <p:spPr>
          <a:xfrm>
            <a:off x="4985119" y="839701"/>
            <a:ext cx="3547399" cy="6186310"/>
          </a:xfrm>
          <a:prstGeom prst="rect">
            <a:avLst/>
          </a:prstGeom>
          <a:noFill/>
        </p:spPr>
        <p:txBody>
          <a:bodyPr wrap="square" rtlCol="0">
            <a:spAutoFit/>
          </a:bodyPr>
          <a:lstStyle/>
          <a:p>
            <a:pPr algn="ctr"/>
            <a:r>
              <a:rPr lang="es-ES" dirty="0" smtClean="0"/>
              <a:t>Nietzsche</a:t>
            </a:r>
          </a:p>
          <a:p>
            <a:pPr algn="ctr"/>
            <a:endParaRPr lang="es-ES" dirty="0"/>
          </a:p>
          <a:p>
            <a:pPr marL="285750" indent="-285750">
              <a:buFont typeface="Arial"/>
              <a:buChar char="•"/>
            </a:pPr>
            <a:r>
              <a:rPr lang="es-ES" dirty="0" smtClean="0"/>
              <a:t>El lenguaje del arte</a:t>
            </a:r>
          </a:p>
          <a:p>
            <a:pPr marL="285750" indent="-285750">
              <a:buFont typeface="Arial"/>
              <a:buChar char="•"/>
            </a:pPr>
            <a:r>
              <a:rPr lang="es-ES" dirty="0" smtClean="0"/>
              <a:t>El lenguaje de la vida</a:t>
            </a:r>
          </a:p>
          <a:p>
            <a:pPr marL="285750" indent="-285750">
              <a:buFont typeface="Arial"/>
              <a:buChar char="•"/>
            </a:pPr>
            <a:r>
              <a:rPr lang="es-ES" dirty="0" smtClean="0"/>
              <a:t>El lenguaje de la ambivalencia</a:t>
            </a:r>
          </a:p>
          <a:p>
            <a:pPr marL="285750" indent="-285750">
              <a:buFont typeface="Arial"/>
              <a:buChar char="•"/>
            </a:pPr>
            <a:r>
              <a:rPr lang="es-ES" dirty="0" smtClean="0"/>
              <a:t>El lenguaje de la imaginación:</a:t>
            </a:r>
          </a:p>
          <a:p>
            <a:pPr algn="ctr"/>
            <a:r>
              <a:rPr lang="es-ES" dirty="0" smtClean="0"/>
              <a:t>Metáfora</a:t>
            </a:r>
          </a:p>
          <a:p>
            <a:pPr algn="ctr"/>
            <a:r>
              <a:rPr lang="es-ES" dirty="0" smtClean="0"/>
              <a:t>Alusión</a:t>
            </a:r>
          </a:p>
          <a:p>
            <a:pPr algn="ctr"/>
            <a:r>
              <a:rPr lang="es-ES" dirty="0" smtClean="0"/>
              <a:t>Ironía</a:t>
            </a:r>
          </a:p>
          <a:p>
            <a:pPr algn="ctr"/>
            <a:r>
              <a:rPr lang="es-ES" dirty="0" smtClean="0"/>
              <a:t>Movimiento</a:t>
            </a:r>
          </a:p>
          <a:p>
            <a:pPr algn="ctr"/>
            <a:r>
              <a:rPr lang="es-ES" dirty="0" smtClean="0"/>
              <a:t>Creación</a:t>
            </a:r>
          </a:p>
          <a:p>
            <a:pPr algn="ctr"/>
            <a:endParaRPr lang="es-ES" dirty="0"/>
          </a:p>
          <a:p>
            <a:pPr algn="ctr"/>
            <a:r>
              <a:rPr lang="es-ES" dirty="0" smtClean="0"/>
              <a:t>UN NUEVO SENTIDO A LAS PALABRAS</a:t>
            </a:r>
          </a:p>
          <a:p>
            <a:pPr algn="ctr"/>
            <a:r>
              <a:rPr lang="es-ES" dirty="0" smtClean="0"/>
              <a:t>ACCIÓN TRANSFORMADORA DEL SUJETO A TRAVÉS DE LA EXPERIENCIA DEL MOVIMIENTO = </a:t>
            </a:r>
            <a:r>
              <a:rPr lang="es-ES" dirty="0" smtClean="0">
                <a:solidFill>
                  <a:schemeClr val="accent6"/>
                </a:solidFill>
              </a:rPr>
              <a:t>POTENCIA</a:t>
            </a:r>
          </a:p>
          <a:p>
            <a:pPr algn="ctr"/>
            <a:endParaRPr lang="es-ES" dirty="0" smtClean="0"/>
          </a:p>
          <a:p>
            <a:pPr marL="285750" indent="-285750">
              <a:buFont typeface="Arial"/>
              <a:buChar char="•"/>
            </a:pPr>
            <a:endParaRPr lang="es-ES" dirty="0"/>
          </a:p>
        </p:txBody>
      </p:sp>
    </p:spTree>
    <p:extLst>
      <p:ext uri="{BB962C8B-B14F-4D97-AF65-F5344CB8AC3E}">
        <p14:creationId xmlns:p14="http://schemas.microsoft.com/office/powerpoint/2010/main" val="15614662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49275" y="107576"/>
            <a:ext cx="8042276" cy="480215"/>
          </a:xfrm>
        </p:spPr>
        <p:txBody>
          <a:bodyPr/>
          <a:lstStyle/>
          <a:p>
            <a:pPr algn="l"/>
            <a:r>
              <a:rPr lang="es-ES" sz="2800" dirty="0" smtClean="0"/>
              <a:t>MERLEAU-PONTY                JUDITH BUTLER</a:t>
            </a:r>
            <a:endParaRPr lang="es-ES" sz="2800" dirty="0"/>
          </a:p>
        </p:txBody>
      </p:sp>
      <p:sp>
        <p:nvSpPr>
          <p:cNvPr id="3" name="Marcador de contenido 2"/>
          <p:cNvSpPr>
            <a:spLocks noGrp="1"/>
          </p:cNvSpPr>
          <p:nvPr>
            <p:ph sz="half" idx="1"/>
          </p:nvPr>
        </p:nvSpPr>
        <p:spPr>
          <a:xfrm>
            <a:off x="549275" y="682258"/>
            <a:ext cx="3840480" cy="5261343"/>
          </a:xfrm>
          <a:solidFill>
            <a:srgbClr val="2C7C9F"/>
          </a:solidFill>
        </p:spPr>
        <p:txBody>
          <a:bodyPr/>
          <a:lstStyle/>
          <a:p>
            <a:r>
              <a:rPr lang="es-ES" b="1" dirty="0" smtClean="0"/>
              <a:t>OPOSICIÓN:</a:t>
            </a:r>
          </a:p>
          <a:p>
            <a:pPr marL="0" indent="0">
              <a:buNone/>
            </a:pPr>
            <a:r>
              <a:rPr lang="es-ES" b="1" dirty="0"/>
              <a:t> </a:t>
            </a:r>
            <a:r>
              <a:rPr lang="es-ES" b="1" dirty="0" smtClean="0"/>
              <a:t>Objeto        VS.       Sujeto</a:t>
            </a:r>
            <a:endParaRPr lang="es-ES" b="1" dirty="0"/>
          </a:p>
          <a:p>
            <a:pPr marL="0" indent="0">
              <a:buNone/>
            </a:pPr>
            <a:r>
              <a:rPr lang="es-ES" b="1" dirty="0" smtClean="0"/>
              <a:t>Acabado?</a:t>
            </a:r>
          </a:p>
          <a:p>
            <a:pPr marL="0" indent="0">
              <a:buNone/>
            </a:pPr>
            <a:r>
              <a:rPr lang="es-ES" b="1" dirty="0" smtClean="0"/>
              <a:t>Abarcable?</a:t>
            </a:r>
          </a:p>
          <a:p>
            <a:pPr marL="0" indent="0">
              <a:buNone/>
            </a:pPr>
            <a:r>
              <a:rPr lang="es-ES" b="1" dirty="0" smtClean="0"/>
              <a:t>Predecible?</a:t>
            </a:r>
          </a:p>
          <a:p>
            <a:pPr marL="0" indent="0">
              <a:buNone/>
            </a:pPr>
            <a:r>
              <a:rPr lang="es-ES" b="1" dirty="0" smtClean="0"/>
              <a:t>CONCIENCIA ENCARNADA</a:t>
            </a:r>
          </a:p>
          <a:p>
            <a:pPr marL="0" indent="0">
              <a:buNone/>
            </a:pPr>
            <a:r>
              <a:rPr lang="es-ES" b="1" dirty="0" smtClean="0"/>
              <a:t>Dos aspectos reversibles e inseparables.</a:t>
            </a:r>
          </a:p>
          <a:p>
            <a:pPr marL="0" indent="0">
              <a:buNone/>
            </a:pPr>
            <a:r>
              <a:rPr lang="es-ES" b="1" dirty="0" smtClean="0"/>
              <a:t>El saber previo del cuerpo.</a:t>
            </a:r>
            <a:endParaRPr lang="es-ES" b="1" dirty="0"/>
          </a:p>
          <a:p>
            <a:pPr marL="0" indent="0">
              <a:buNone/>
            </a:pPr>
            <a:r>
              <a:rPr lang="es-ES" b="1" dirty="0" smtClean="0"/>
              <a:t>La experiencia perceptiva es PRE-OBJETIVA</a:t>
            </a:r>
            <a:endParaRPr lang="es-ES" dirty="0"/>
          </a:p>
        </p:txBody>
      </p:sp>
      <p:sp>
        <p:nvSpPr>
          <p:cNvPr id="4" name="Marcador de contenido 3"/>
          <p:cNvSpPr>
            <a:spLocks noGrp="1"/>
          </p:cNvSpPr>
          <p:nvPr>
            <p:ph sz="half" idx="2"/>
          </p:nvPr>
        </p:nvSpPr>
        <p:spPr>
          <a:xfrm>
            <a:off x="4751070" y="829205"/>
            <a:ext cx="4159410" cy="5114396"/>
          </a:xfrm>
          <a:solidFill>
            <a:schemeClr val="tx2">
              <a:lumMod val="50000"/>
              <a:lumOff val="50000"/>
            </a:schemeClr>
          </a:solidFill>
        </p:spPr>
        <p:txBody>
          <a:bodyPr/>
          <a:lstStyle/>
          <a:p>
            <a:r>
              <a:rPr lang="es-ES" dirty="0" smtClean="0"/>
              <a:t>CORPORALIDAD</a:t>
            </a:r>
          </a:p>
          <a:p>
            <a:r>
              <a:rPr lang="es-ES" dirty="0" smtClean="0"/>
              <a:t>MATERIA</a:t>
            </a:r>
          </a:p>
          <a:p>
            <a:r>
              <a:rPr lang="es-ES" dirty="0" smtClean="0"/>
              <a:t>REPRESENTACIÓN</a:t>
            </a:r>
          </a:p>
          <a:p>
            <a:pPr marL="0" indent="0">
              <a:buNone/>
            </a:pPr>
            <a:r>
              <a:rPr lang="es-ES" dirty="0" smtClean="0"/>
              <a:t>“No hay naturaleza independiente de nuestras concepciones culturales”.</a:t>
            </a:r>
          </a:p>
          <a:p>
            <a:r>
              <a:rPr lang="es-ES" dirty="0" smtClean="0"/>
              <a:t>La capacidad que tiene el discurso de producir lo que nombra (reiteración).</a:t>
            </a:r>
          </a:p>
          <a:p>
            <a:r>
              <a:rPr lang="es-ES" dirty="0" smtClean="0"/>
              <a:t>El ser= agente </a:t>
            </a:r>
            <a:r>
              <a:rPr lang="es-ES" dirty="0" err="1" smtClean="0"/>
              <a:t>performativo</a:t>
            </a:r>
            <a:endParaRPr lang="es-ES" dirty="0" smtClean="0"/>
          </a:p>
          <a:p>
            <a:pPr marL="0" indent="0">
              <a:buNone/>
            </a:pPr>
            <a:r>
              <a:rPr lang="es-ES" dirty="0" smtClean="0"/>
              <a:t>IDENTIDAD      IDENTIFICACIÓN</a:t>
            </a:r>
            <a:endParaRPr lang="es-ES" dirty="0"/>
          </a:p>
        </p:txBody>
      </p:sp>
    </p:spTree>
    <p:extLst>
      <p:ext uri="{BB962C8B-B14F-4D97-AF65-F5344CB8AC3E}">
        <p14:creationId xmlns:p14="http://schemas.microsoft.com/office/powerpoint/2010/main" val="862885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49275" y="107576"/>
            <a:ext cx="8042276" cy="1256939"/>
          </a:xfrm>
        </p:spPr>
        <p:txBody>
          <a:bodyPr/>
          <a:lstStyle/>
          <a:p>
            <a:r>
              <a:rPr lang="es-ES" sz="3600" dirty="0" smtClean="0"/>
              <a:t>LA CENTRALIDAD DE LO CORPORAL</a:t>
            </a:r>
            <a:endParaRPr lang="es-ES" sz="3600" dirty="0"/>
          </a:p>
        </p:txBody>
      </p:sp>
      <p:sp>
        <p:nvSpPr>
          <p:cNvPr id="3" name="Marcador de contenido 2"/>
          <p:cNvSpPr>
            <a:spLocks noGrp="1"/>
          </p:cNvSpPr>
          <p:nvPr>
            <p:ph idx="1"/>
          </p:nvPr>
        </p:nvSpPr>
        <p:spPr>
          <a:xfrm>
            <a:off x="549275" y="1364515"/>
            <a:ext cx="8287738" cy="4579086"/>
          </a:xfrm>
          <a:solidFill>
            <a:schemeClr val="tx2">
              <a:lumMod val="75000"/>
              <a:lumOff val="25000"/>
            </a:schemeClr>
          </a:solidFill>
        </p:spPr>
        <p:txBody>
          <a:bodyPr/>
          <a:lstStyle/>
          <a:p>
            <a:r>
              <a:rPr lang="es-ES" dirty="0" smtClean="0">
                <a:solidFill>
                  <a:schemeClr val="bg1"/>
                </a:solidFill>
              </a:rPr>
              <a:t>REVALORIZAR EL CUERPO</a:t>
            </a:r>
          </a:p>
          <a:p>
            <a:r>
              <a:rPr lang="es-ES" dirty="0" smtClean="0">
                <a:solidFill>
                  <a:schemeClr val="bg1"/>
                </a:solidFill>
              </a:rPr>
              <a:t>EL CONOCIMIENTO CORPORIZADO</a:t>
            </a:r>
          </a:p>
          <a:p>
            <a:r>
              <a:rPr lang="es-ES" dirty="0" smtClean="0">
                <a:solidFill>
                  <a:schemeClr val="bg1"/>
                </a:solidFill>
              </a:rPr>
              <a:t>SOLO: Blanco, masculino, occidental, cristiano, universitario, intelectual, de clase media alta?</a:t>
            </a:r>
            <a:endParaRPr lang="es-ES" dirty="0">
              <a:solidFill>
                <a:schemeClr val="bg1"/>
              </a:solidFill>
            </a:endParaRPr>
          </a:p>
          <a:p>
            <a:r>
              <a:rPr lang="es-ES" dirty="0" smtClean="0">
                <a:solidFill>
                  <a:schemeClr val="bg1"/>
                </a:solidFill>
              </a:rPr>
              <a:t>La comprensión del FENÓMENO HUMANO</a:t>
            </a:r>
          </a:p>
          <a:p>
            <a:r>
              <a:rPr lang="es-ES" dirty="0" smtClean="0">
                <a:solidFill>
                  <a:schemeClr val="bg1"/>
                </a:solidFill>
              </a:rPr>
              <a:t>El CUERPO = </a:t>
            </a:r>
            <a:r>
              <a:rPr lang="es-ES" i="1" dirty="0" smtClean="0">
                <a:solidFill>
                  <a:schemeClr val="bg1"/>
                </a:solidFill>
              </a:rPr>
              <a:t>LOCUS</a:t>
            </a:r>
            <a:r>
              <a:rPr lang="es-ES" dirty="0" smtClean="0">
                <a:solidFill>
                  <a:schemeClr val="bg1"/>
                </a:solidFill>
              </a:rPr>
              <a:t> DE CONOCIMIENTO a través de la EXPERIENCIA CORPORAL !!!</a:t>
            </a:r>
          </a:p>
          <a:p>
            <a:pPr marL="0" indent="0" algn="ctr">
              <a:buNone/>
            </a:pPr>
            <a:r>
              <a:rPr lang="es-ES" dirty="0" smtClean="0">
                <a:solidFill>
                  <a:schemeClr val="accent6"/>
                </a:solidFill>
              </a:rPr>
              <a:t>SUJETO             OBJETO</a:t>
            </a:r>
            <a:endParaRPr lang="es-ES" dirty="0">
              <a:solidFill>
                <a:schemeClr val="accent6"/>
              </a:solidFill>
            </a:endParaRPr>
          </a:p>
        </p:txBody>
      </p:sp>
      <p:sp>
        <p:nvSpPr>
          <p:cNvPr id="4" name="Flecha izquierda y derecha 3"/>
          <p:cNvSpPr/>
          <p:nvPr/>
        </p:nvSpPr>
        <p:spPr>
          <a:xfrm>
            <a:off x="4135134" y="5206150"/>
            <a:ext cx="1069867" cy="484632"/>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8747935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ES" sz="3200" dirty="0" smtClean="0"/>
              <a:t>Binomios y oposiciones en la corporeidad y corporalidad en la danza</a:t>
            </a:r>
            <a:endParaRPr lang="es-ES" sz="3200" dirty="0"/>
          </a:p>
        </p:txBody>
      </p:sp>
      <p:sp>
        <p:nvSpPr>
          <p:cNvPr id="3" name="Subtítulo 2"/>
          <p:cNvSpPr>
            <a:spLocks noGrp="1"/>
          </p:cNvSpPr>
          <p:nvPr>
            <p:ph type="subTitle" idx="1"/>
          </p:nvPr>
        </p:nvSpPr>
        <p:spPr/>
        <p:txBody>
          <a:bodyPr/>
          <a:lstStyle/>
          <a:p>
            <a:r>
              <a:rPr lang="es-ES" dirty="0" smtClean="0"/>
              <a:t>UA: Pensamiento filosófico y corporeidad en la Danza</a:t>
            </a:r>
            <a:endParaRPr lang="es-ES" dirty="0"/>
          </a:p>
        </p:txBody>
      </p:sp>
    </p:spTree>
    <p:extLst>
      <p:ext uri="{BB962C8B-B14F-4D97-AF65-F5344CB8AC3E}">
        <p14:creationId xmlns:p14="http://schemas.microsoft.com/office/powerpoint/2010/main" val="30802374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49275" y="107576"/>
            <a:ext cx="8042276" cy="1028661"/>
          </a:xfrm>
          <a:solidFill>
            <a:schemeClr val="accent2">
              <a:lumMod val="60000"/>
              <a:lumOff val="40000"/>
            </a:schemeClr>
          </a:solidFill>
        </p:spPr>
        <p:txBody>
          <a:bodyPr/>
          <a:lstStyle/>
          <a:p>
            <a:r>
              <a:rPr lang="es-ES" sz="2400" dirty="0" smtClean="0">
                <a:solidFill>
                  <a:schemeClr val="bg1"/>
                </a:solidFill>
              </a:rPr>
              <a:t>Relación: cuerpo/</a:t>
            </a:r>
            <a:r>
              <a:rPr lang="es-ES" sz="2400" i="1" dirty="0" smtClean="0">
                <a:solidFill>
                  <a:schemeClr val="bg1"/>
                </a:solidFill>
              </a:rPr>
              <a:t>yo</a:t>
            </a:r>
            <a:br>
              <a:rPr lang="es-ES" sz="2400" i="1" dirty="0" smtClean="0">
                <a:solidFill>
                  <a:schemeClr val="bg1"/>
                </a:solidFill>
              </a:rPr>
            </a:br>
            <a:r>
              <a:rPr lang="es-ES" sz="2000" dirty="0" smtClean="0">
                <a:solidFill>
                  <a:schemeClr val="bg1"/>
                </a:solidFill>
              </a:rPr>
              <a:t>Posesión: “tengo mi cuerpo” Identidad: “soy mi cuerpo”             </a:t>
            </a:r>
            <a:endParaRPr lang="es-ES" sz="2000" dirty="0">
              <a:solidFill>
                <a:schemeClr val="bg1"/>
              </a:solidFill>
            </a:endParaRPr>
          </a:p>
        </p:txBody>
      </p:sp>
      <p:sp>
        <p:nvSpPr>
          <p:cNvPr id="3" name="Marcador de contenido 2"/>
          <p:cNvSpPr>
            <a:spLocks noGrp="1"/>
          </p:cNvSpPr>
          <p:nvPr>
            <p:ph idx="1"/>
          </p:nvPr>
        </p:nvSpPr>
        <p:spPr>
          <a:xfrm>
            <a:off x="276910" y="1308104"/>
            <a:ext cx="8584211" cy="5308804"/>
          </a:xfrm>
        </p:spPr>
        <p:txBody>
          <a:bodyPr>
            <a:normAutofit lnSpcReduction="10000"/>
          </a:bodyPr>
          <a:lstStyle/>
          <a:p>
            <a:pPr marL="0" indent="0">
              <a:buNone/>
            </a:pPr>
            <a:r>
              <a:rPr lang="es-ES" dirty="0" smtClean="0"/>
              <a:t>Subjetividades  vs. Imaginario social</a:t>
            </a:r>
          </a:p>
          <a:p>
            <a:pPr marL="0" indent="0">
              <a:buNone/>
            </a:pPr>
            <a:r>
              <a:rPr lang="es-ES" dirty="0" smtClean="0"/>
              <a:t>PENSAR EL CUERPO</a:t>
            </a:r>
          </a:p>
          <a:p>
            <a:r>
              <a:rPr lang="es-MX" dirty="0"/>
              <a:t>L</a:t>
            </a:r>
            <a:r>
              <a:rPr lang="es-MX" dirty="0" smtClean="0"/>
              <a:t>a </a:t>
            </a:r>
            <a:r>
              <a:rPr lang="es-MX" dirty="0"/>
              <a:t>condición social no es un producto directo del cuerpo, por el contrario: la corporeidad es un efecto de la condición </a:t>
            </a:r>
            <a:r>
              <a:rPr lang="es-MX" dirty="0" smtClean="0"/>
              <a:t>social:</a:t>
            </a:r>
          </a:p>
          <a:p>
            <a:pPr marL="0" indent="0">
              <a:buNone/>
            </a:pPr>
            <a:r>
              <a:rPr lang="es-MX" dirty="0"/>
              <a:t> </a:t>
            </a:r>
            <a:r>
              <a:rPr lang="es-MX" dirty="0" smtClean="0"/>
              <a:t>   Variabilidad de culturas y grupos</a:t>
            </a:r>
          </a:p>
          <a:p>
            <a:pPr marL="0" indent="0">
              <a:buNone/>
            </a:pPr>
            <a:r>
              <a:rPr lang="es-MX" dirty="0"/>
              <a:t> </a:t>
            </a:r>
            <a:r>
              <a:rPr lang="es-MX" dirty="0" smtClean="0"/>
              <a:t>                                                               </a:t>
            </a:r>
            <a:r>
              <a:rPr lang="es-MX" dirty="0" smtClean="0">
                <a:solidFill>
                  <a:schemeClr val="accent6"/>
                </a:solidFill>
              </a:rPr>
              <a:t>Caracterización</a:t>
            </a:r>
          </a:p>
          <a:p>
            <a:pPr marL="0" indent="0">
              <a:buNone/>
            </a:pPr>
            <a:r>
              <a:rPr lang="es-MX" dirty="0" smtClean="0"/>
              <a:t>    </a:t>
            </a:r>
          </a:p>
          <a:p>
            <a:pPr marL="0" indent="0">
              <a:buNone/>
            </a:pPr>
            <a:endParaRPr lang="es-MX" dirty="0" smtClean="0"/>
          </a:p>
          <a:p>
            <a:pPr marL="0" indent="0">
              <a:buNone/>
            </a:pPr>
            <a:r>
              <a:rPr lang="es-MX" dirty="0" smtClean="0"/>
              <a:t>Lugar en la Historia</a:t>
            </a:r>
            <a:endParaRPr lang="es-MX" dirty="0"/>
          </a:p>
          <a:p>
            <a:endParaRPr lang="es-ES" dirty="0"/>
          </a:p>
        </p:txBody>
      </p:sp>
      <p:sp>
        <p:nvSpPr>
          <p:cNvPr id="4" name="Flecha a la derecha con muesca 3"/>
          <p:cNvSpPr/>
          <p:nvPr/>
        </p:nvSpPr>
        <p:spPr>
          <a:xfrm>
            <a:off x="4651276" y="4245462"/>
            <a:ext cx="978408" cy="484632"/>
          </a:xfrm>
          <a:prstGeom prst="notch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5" name="Imagen 4" descr="present. 2-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9237" y="4325527"/>
            <a:ext cx="2100697" cy="1403966"/>
          </a:xfrm>
          <a:prstGeom prst="rect">
            <a:avLst/>
          </a:prstGeom>
        </p:spPr>
      </p:pic>
      <p:pic>
        <p:nvPicPr>
          <p:cNvPr id="6" name="Imagen 5" descr="presentación 2-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48146" y="5027510"/>
            <a:ext cx="2043405" cy="1169849"/>
          </a:xfrm>
          <a:prstGeom prst="rect">
            <a:avLst/>
          </a:prstGeom>
        </p:spPr>
      </p:pic>
      <p:pic>
        <p:nvPicPr>
          <p:cNvPr id="7" name="Imagen 6" descr="presentación 2-3.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44968" y="4530243"/>
            <a:ext cx="2219065" cy="1240865"/>
          </a:xfrm>
          <a:prstGeom prst="rect">
            <a:avLst/>
          </a:prstGeom>
        </p:spPr>
      </p:pic>
      <p:pic>
        <p:nvPicPr>
          <p:cNvPr id="8" name="Imagen 7" descr="presentación 2-4.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91300" y="4926743"/>
            <a:ext cx="845537" cy="1270616"/>
          </a:xfrm>
          <a:prstGeom prst="rect">
            <a:avLst/>
          </a:prstGeom>
        </p:spPr>
      </p:pic>
      <p:pic>
        <p:nvPicPr>
          <p:cNvPr id="9" name="Imagen 8" descr="2-5.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48439" y="4455461"/>
            <a:ext cx="1372918" cy="1144098"/>
          </a:xfrm>
          <a:prstGeom prst="rect">
            <a:avLst/>
          </a:prstGeom>
        </p:spPr>
      </p:pic>
    </p:spTree>
    <p:extLst>
      <p:ext uri="{BB962C8B-B14F-4D97-AF65-F5344CB8AC3E}">
        <p14:creationId xmlns:p14="http://schemas.microsoft.com/office/powerpoint/2010/main" val="18856831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49275" y="821146"/>
            <a:ext cx="8042276" cy="66838"/>
          </a:xfrm>
          <a:solidFill>
            <a:schemeClr val="accent6"/>
          </a:solidFill>
        </p:spPr>
        <p:txBody>
          <a:bodyPr/>
          <a:lstStyle/>
          <a:p>
            <a:r>
              <a:rPr lang="es-ES" sz="2400" dirty="0" smtClean="0"/>
              <a:t>Corporeidad y Cuerpo vivido</a:t>
            </a:r>
            <a:r>
              <a:rPr lang="es-ES" sz="3200" dirty="0" smtClean="0"/>
              <a:t/>
            </a:r>
            <a:br>
              <a:rPr lang="es-ES" sz="3200" dirty="0" smtClean="0"/>
            </a:br>
            <a:endParaRPr lang="es-ES" sz="3200" dirty="0"/>
          </a:p>
        </p:txBody>
      </p:sp>
      <p:sp>
        <p:nvSpPr>
          <p:cNvPr id="3" name="Marcador de contenido 2"/>
          <p:cNvSpPr>
            <a:spLocks noGrp="1"/>
          </p:cNvSpPr>
          <p:nvPr>
            <p:ph idx="1"/>
          </p:nvPr>
        </p:nvSpPr>
        <p:spPr>
          <a:xfrm>
            <a:off x="549275" y="1050302"/>
            <a:ext cx="8042276" cy="5413833"/>
          </a:xfrm>
        </p:spPr>
        <p:txBody>
          <a:bodyPr>
            <a:normAutofit fontScale="92500"/>
          </a:bodyPr>
          <a:lstStyle/>
          <a:p>
            <a:pPr marL="0" indent="0" algn="ctr">
              <a:buNone/>
            </a:pPr>
            <a:r>
              <a:rPr lang="es-MX" sz="1800" i="1" dirty="0"/>
              <a:t>El hombre no es el producto de su cuerpo, él mismo produce las cualidades de su cuerpo en su interacción con los otros y en su inmersión en el campo simbólico. La corporeidad se construye socialmente (Le Breton, 2002: 19).</a:t>
            </a:r>
          </a:p>
          <a:p>
            <a:r>
              <a:rPr lang="es-ES" i="1" dirty="0" err="1" smtClean="0"/>
              <a:t>Habitus</a:t>
            </a:r>
            <a:r>
              <a:rPr lang="es-ES" dirty="0" smtClean="0"/>
              <a:t> cultural</a:t>
            </a:r>
          </a:p>
          <a:p>
            <a:r>
              <a:rPr lang="es-ES" dirty="0" smtClean="0"/>
              <a:t>Técnicas corporales: </a:t>
            </a:r>
          </a:p>
          <a:p>
            <a:pPr marL="0" lvl="0" indent="0">
              <a:buNone/>
            </a:pPr>
            <a:r>
              <a:rPr lang="es-MX" sz="2100" dirty="0"/>
              <a:t>Según el sexo: ya que según las definiciones sociales del hombre y de la mujer, implican una corporalidad codificada de diferentes maneras.</a:t>
            </a:r>
          </a:p>
          <a:p>
            <a:pPr marL="0" lvl="0" indent="0">
              <a:buNone/>
            </a:pPr>
            <a:r>
              <a:rPr lang="es-MX" sz="2100" dirty="0"/>
              <a:t>Según la edad: distinguiendo las técnicas de la infancia, de la adolescencia y de la adultez.</a:t>
            </a:r>
          </a:p>
          <a:p>
            <a:pPr marL="0" lvl="0" indent="0">
              <a:buNone/>
            </a:pPr>
            <a:r>
              <a:rPr lang="es-MX" sz="2100" dirty="0"/>
              <a:t>Según el rendimiento: cuando se piensa el cuerpo en relación con la destreza, la habilidad.</a:t>
            </a:r>
          </a:p>
          <a:p>
            <a:pPr marL="0" lvl="0" indent="0">
              <a:buNone/>
            </a:pPr>
            <a:r>
              <a:rPr lang="es-MX" sz="2100" dirty="0"/>
              <a:t>Según sus formas de transmisión: ya que la corporalidad se aprende, es decir, se produce y reproduce.</a:t>
            </a:r>
          </a:p>
          <a:p>
            <a:pPr marL="0" indent="0">
              <a:buNone/>
            </a:pPr>
            <a:endParaRPr lang="es-ES" dirty="0"/>
          </a:p>
        </p:txBody>
      </p:sp>
    </p:spTree>
    <p:extLst>
      <p:ext uri="{BB962C8B-B14F-4D97-AF65-F5344CB8AC3E}">
        <p14:creationId xmlns:p14="http://schemas.microsoft.com/office/powerpoint/2010/main" val="20926205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49275" y="107576"/>
            <a:ext cx="8042276" cy="914082"/>
          </a:xfrm>
          <a:solidFill>
            <a:srgbClr val="C00000"/>
          </a:solidFill>
        </p:spPr>
        <p:txBody>
          <a:bodyPr/>
          <a:lstStyle/>
          <a:p>
            <a:r>
              <a:rPr lang="es-MX" sz="1800" dirty="0" smtClean="0">
                <a:solidFill>
                  <a:schemeClr val="bg1"/>
                </a:solidFill>
              </a:rPr>
              <a:t>El cuerpo </a:t>
            </a:r>
            <a:r>
              <a:rPr lang="es-MX" sz="1800" dirty="0">
                <a:solidFill>
                  <a:schemeClr val="bg1"/>
                </a:solidFill>
              </a:rPr>
              <a:t>como el escenario de la construcción del </a:t>
            </a:r>
            <a:r>
              <a:rPr lang="es-MX" sz="1800" dirty="0" smtClean="0">
                <a:solidFill>
                  <a:schemeClr val="bg1"/>
                </a:solidFill>
              </a:rPr>
              <a:t>sujeto</a:t>
            </a:r>
            <a:r>
              <a:rPr lang="es-MX" sz="1800" dirty="0">
                <a:solidFill>
                  <a:schemeClr val="bg1"/>
                </a:solidFill>
              </a:rPr>
              <a:t/>
            </a:r>
            <a:br>
              <a:rPr lang="es-MX" sz="1800" dirty="0">
                <a:solidFill>
                  <a:schemeClr val="bg1"/>
                </a:solidFill>
              </a:rPr>
            </a:br>
            <a:endParaRPr lang="es-ES" sz="1800" dirty="0">
              <a:solidFill>
                <a:schemeClr val="bg1"/>
              </a:solidFill>
            </a:endParaRPr>
          </a:p>
        </p:txBody>
      </p:sp>
      <p:sp>
        <p:nvSpPr>
          <p:cNvPr id="3" name="Marcador de contenido 2"/>
          <p:cNvSpPr>
            <a:spLocks noGrp="1"/>
          </p:cNvSpPr>
          <p:nvPr>
            <p:ph sz="half" idx="1"/>
          </p:nvPr>
        </p:nvSpPr>
        <p:spPr>
          <a:xfrm>
            <a:off x="644761" y="1556358"/>
            <a:ext cx="3840480" cy="4845557"/>
          </a:xfrm>
        </p:spPr>
        <p:txBody>
          <a:bodyPr>
            <a:normAutofit/>
          </a:bodyPr>
          <a:lstStyle/>
          <a:p>
            <a:r>
              <a:rPr lang="es-ES" dirty="0" smtClean="0"/>
              <a:t>Condiciones fisiológicas</a:t>
            </a:r>
            <a:endParaRPr lang="es-ES" dirty="0"/>
          </a:p>
          <a:p>
            <a:r>
              <a:rPr lang="es-ES" dirty="0" smtClean="0"/>
              <a:t>Material (objetivo)</a:t>
            </a:r>
          </a:p>
          <a:p>
            <a:pPr marL="0" indent="0" algn="ctr">
              <a:buNone/>
            </a:pPr>
            <a:r>
              <a:rPr lang="es-MX" i="1" dirty="0"/>
              <a:t>P</a:t>
            </a:r>
            <a:r>
              <a:rPr lang="es-MX" i="1" dirty="0" smtClean="0"/>
              <a:t>ara </a:t>
            </a:r>
            <a:r>
              <a:rPr lang="es-MX" i="1" dirty="0"/>
              <a:t>conocer nuestro cuerpo tenemos que vivirlo </a:t>
            </a:r>
            <a:r>
              <a:rPr lang="es-MX" dirty="0" smtClean="0"/>
              <a:t>(</a:t>
            </a:r>
            <a:r>
              <a:rPr lang="es-MX" dirty="0"/>
              <a:t>Merleau Ponty, 1993: 19</a:t>
            </a:r>
            <a:r>
              <a:rPr lang="es-MX" dirty="0" smtClean="0"/>
              <a:t>):</a:t>
            </a:r>
          </a:p>
          <a:p>
            <a:r>
              <a:rPr lang="es-MX" dirty="0" smtClean="0"/>
              <a:t>Conciencia corporizada</a:t>
            </a:r>
            <a:endParaRPr lang="es-MX" dirty="0"/>
          </a:p>
          <a:p>
            <a:pPr marL="0" indent="0" algn="ctr">
              <a:buNone/>
            </a:pPr>
            <a:r>
              <a:rPr lang="es-MX" sz="1800" i="1" dirty="0"/>
              <a:t>En el Ballet Clásico, frecuentemente se habla del control del cuerpo pero esta noción no se limita al cuerpo/objeto, sino que abarca al sujeto que vive dicho </a:t>
            </a:r>
            <a:r>
              <a:rPr lang="es-MX" sz="1800" i="1" dirty="0" smtClean="0"/>
              <a:t>cuerpo</a:t>
            </a:r>
            <a:endParaRPr lang="es-MX" sz="1800" i="1" dirty="0"/>
          </a:p>
          <a:p>
            <a:pPr marL="0" indent="0" algn="ctr">
              <a:buNone/>
            </a:pPr>
            <a:endParaRPr lang="es-ES" i="1" dirty="0"/>
          </a:p>
        </p:txBody>
      </p:sp>
      <p:sp>
        <p:nvSpPr>
          <p:cNvPr id="4" name="Marcador de contenido 3"/>
          <p:cNvSpPr>
            <a:spLocks noGrp="1"/>
          </p:cNvSpPr>
          <p:nvPr>
            <p:ph sz="half" idx="2"/>
          </p:nvPr>
        </p:nvSpPr>
        <p:spPr>
          <a:xfrm>
            <a:off x="4751071" y="1098044"/>
            <a:ext cx="3840480" cy="5442478"/>
          </a:xfrm>
          <a:solidFill>
            <a:schemeClr val="accent2">
              <a:lumMod val="60000"/>
              <a:lumOff val="40000"/>
            </a:schemeClr>
          </a:solidFill>
        </p:spPr>
        <p:txBody>
          <a:bodyPr>
            <a:normAutofit/>
          </a:bodyPr>
          <a:lstStyle/>
          <a:p>
            <a:r>
              <a:rPr lang="es-ES" dirty="0" smtClean="0"/>
              <a:t>Condiciones psicológicas</a:t>
            </a:r>
          </a:p>
          <a:p>
            <a:r>
              <a:rPr lang="es-ES" dirty="0" smtClean="0"/>
              <a:t>Conciencia</a:t>
            </a:r>
          </a:p>
          <a:p>
            <a:pPr marL="0" indent="0" algn="ctr">
              <a:buNone/>
            </a:pPr>
            <a:r>
              <a:rPr lang="es-ES" sz="1700" i="1" dirty="0" smtClean="0"/>
              <a:t>La condición humana es corporal</a:t>
            </a:r>
            <a:r>
              <a:rPr lang="es-MX" sz="1700" dirty="0"/>
              <a:t>, </a:t>
            </a:r>
            <a:r>
              <a:rPr lang="es-MX" sz="1700" i="1" dirty="0"/>
              <a:t>en el cuerpo se desarrolla y se experimenta la vida. Toda acción que se despliega en la vida cotidiana implica la intervención del cuerpo, y con la mediación del cuerpo, percibido constantemente el aquí y el ahora, el ser se inserta activamente en un espacio social y cultural dado. Todos y todas, desde la percepción cotidiana,  al mismo tiempo somos y tenemos un cuerpo.</a:t>
            </a:r>
          </a:p>
          <a:p>
            <a:pPr marL="0" indent="0" algn="ctr">
              <a:buNone/>
            </a:pPr>
            <a:endParaRPr lang="es-ES" i="1" dirty="0"/>
          </a:p>
        </p:txBody>
      </p:sp>
    </p:spTree>
    <p:extLst>
      <p:ext uri="{BB962C8B-B14F-4D97-AF65-F5344CB8AC3E}">
        <p14:creationId xmlns:p14="http://schemas.microsoft.com/office/powerpoint/2010/main" val="259755635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isa">
  <a:themeElements>
    <a:clrScheme name="Brisa">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isa">
      <a:majorFont>
        <a:latin typeface="News Gothic MT"/>
        <a:ea typeface=""/>
        <a:cs typeface=""/>
        <a:font script="Jpan" typeface="ＭＳ Ｐゴシック"/>
        <a:font script="Hans" typeface="宋体"/>
        <a:font script="Hant" typeface="新細明體"/>
      </a:majorFont>
      <a:minorFont>
        <a:latin typeface="News Gothic MT"/>
        <a:ea typeface=""/>
        <a:cs typeface=""/>
        <a:font script="Jpan" typeface="ＭＳ Ｐゴシック"/>
        <a:font script="Hans" typeface="宋体"/>
        <a:font script="Hant" typeface="新細明體"/>
      </a:minorFont>
    </a:fontScheme>
    <a:fmtScheme name="Brisa">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Brisa.thmx</Template>
  <TotalTime>601</TotalTime>
  <Words>2453</Words>
  <Application>Microsoft Office PowerPoint</Application>
  <PresentationFormat>Presentación en pantalla (4:3)</PresentationFormat>
  <Paragraphs>173</Paragraphs>
  <Slides>27</Slides>
  <Notes>2</Notes>
  <HiddenSlides>0</HiddenSlides>
  <MMClips>0</MMClips>
  <ScaleCrop>false</ScaleCrop>
  <HeadingPairs>
    <vt:vector size="4" baseType="variant">
      <vt:variant>
        <vt:lpstr>Tema</vt:lpstr>
      </vt:variant>
      <vt:variant>
        <vt:i4>1</vt:i4>
      </vt:variant>
      <vt:variant>
        <vt:lpstr>Títulos de diapositiva</vt:lpstr>
      </vt:variant>
      <vt:variant>
        <vt:i4>27</vt:i4>
      </vt:variant>
    </vt:vector>
  </HeadingPairs>
  <TitlesOfParts>
    <vt:vector size="28" baseType="lpstr">
      <vt:lpstr>Brisa</vt:lpstr>
      <vt:lpstr>¿De qué hablamos? Unidad 1</vt:lpstr>
      <vt:lpstr>Presentación de PowerPoint</vt:lpstr>
      <vt:lpstr>MÁS ALLÁ DEL DUALISMO</vt:lpstr>
      <vt:lpstr>MERLEAU-PONTY                JUDITH BUTLER</vt:lpstr>
      <vt:lpstr>LA CENTRALIDAD DE LO CORPORAL</vt:lpstr>
      <vt:lpstr>Binomios y oposiciones en la corporeidad y corporalidad en la danza</vt:lpstr>
      <vt:lpstr>Relación: cuerpo/yo Posesión: “tengo mi cuerpo” Identidad: “soy mi cuerpo”             </vt:lpstr>
      <vt:lpstr>Corporeidad y Cuerpo vivido </vt:lpstr>
      <vt:lpstr>El cuerpo como el escenario de la construcción del sujeto </vt:lpstr>
      <vt:lpstr>El cuerpo representado</vt:lpstr>
      <vt:lpstr>Danza: vivencia representada</vt:lpstr>
      <vt:lpstr>Cuerpo disciplinado</vt:lpstr>
      <vt:lpstr>Presentación de PowerPoint</vt:lpstr>
      <vt:lpstr>El cuerpo como construcción cultural</vt:lpstr>
      <vt:lpstr>Semejanza: microcosmos-cuerpo humano macrocosmos- mundo circundante</vt:lpstr>
      <vt:lpstr>Presentación de PowerPoint</vt:lpstr>
      <vt:lpstr>Presentación de PowerPoint</vt:lpstr>
      <vt:lpstr>Teoría de las proporciones</vt:lpstr>
      <vt:lpstr>La obra de Leonardo puede considerarse como un ejemplo de corporización de lo espiritual y espiritualización de lo corpóreo.</vt:lpstr>
      <vt:lpstr>Alberti: belleza y armonía</vt:lpstr>
      <vt:lpstr>Las emociones del alma se manifiestan a través del cuerpo y se traducen en expresiones</vt:lpstr>
      <vt:lpstr>Presentación de PowerPoint</vt:lpstr>
      <vt:lpstr>Presentación de PowerPoint</vt:lpstr>
      <vt:lpstr>La Poética del Cuerpo</vt:lpstr>
      <vt:lpstr>Cuerpo</vt:lpstr>
      <vt:lpstr>Podemos entender la expresión experiencia del cuerpo, como:  la actualización del vinculo con nuestra imagen o esquema corporal.</vt:lpstr>
      <vt:lpstr>Primer parcial:</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 qué hablamos? </dc:title>
  <dc:creator>uaemex</dc:creator>
  <cp:lastModifiedBy>Isabel</cp:lastModifiedBy>
  <cp:revision>42</cp:revision>
  <dcterms:created xsi:type="dcterms:W3CDTF">2018-08-16T15:03:46Z</dcterms:created>
  <dcterms:modified xsi:type="dcterms:W3CDTF">2018-09-29T05:58:49Z</dcterms:modified>
</cp:coreProperties>
</file>