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38"/>
  </p:notesMasterIdLst>
  <p:sldIdLst>
    <p:sldId id="274" r:id="rId2"/>
    <p:sldId id="275" r:id="rId3"/>
    <p:sldId id="276" r:id="rId4"/>
    <p:sldId id="277" r:id="rId5"/>
    <p:sldId id="278" r:id="rId6"/>
    <p:sldId id="279" r:id="rId7"/>
    <p:sldId id="257" r:id="rId8"/>
    <p:sldId id="258" r:id="rId9"/>
    <p:sldId id="259" r:id="rId10"/>
    <p:sldId id="293" r:id="rId11"/>
    <p:sldId id="260" r:id="rId12"/>
    <p:sldId id="261" r:id="rId13"/>
    <p:sldId id="290" r:id="rId14"/>
    <p:sldId id="262" r:id="rId15"/>
    <p:sldId id="280" r:id="rId16"/>
    <p:sldId id="282" r:id="rId17"/>
    <p:sldId id="281" r:id="rId18"/>
    <p:sldId id="291" r:id="rId19"/>
    <p:sldId id="292" r:id="rId20"/>
    <p:sldId id="283" r:id="rId21"/>
    <p:sldId id="264" r:id="rId22"/>
    <p:sldId id="284" r:id="rId23"/>
    <p:sldId id="288" r:id="rId24"/>
    <p:sldId id="289" r:id="rId25"/>
    <p:sldId id="265" r:id="rId26"/>
    <p:sldId id="266" r:id="rId27"/>
    <p:sldId id="285" r:id="rId28"/>
    <p:sldId id="267" r:id="rId29"/>
    <p:sldId id="286" r:id="rId30"/>
    <p:sldId id="268" r:id="rId31"/>
    <p:sldId id="269" r:id="rId32"/>
    <p:sldId id="270" r:id="rId33"/>
    <p:sldId id="271" r:id="rId34"/>
    <p:sldId id="272" r:id="rId35"/>
    <p:sldId id="273" r:id="rId36"/>
    <p:sldId id="287" r:id="rId3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sorterViewPr>
    <p:cViewPr>
      <p:scale>
        <a:sx n="100" d="100"/>
        <a:sy n="100" d="100"/>
      </p:scale>
      <p:origin x="0" y="-64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5CB845-FA51-420B-93E7-C14EFF3DEF1D}" type="datetimeFigureOut">
              <a:rPr lang="es-ES" smtClean="0"/>
              <a:t>24/09/2018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EE91E8-62DF-4F69-AF31-9C2009A5D122}" type="slidenum">
              <a:rPr lang="es-ES" smtClean="0"/>
              <a:t>‹Nº›</a:t>
            </a:fld>
            <a:endParaRPr lang="es-ES"/>
          </a:p>
        </p:txBody>
      </p:sp>
    </p:spTree>
    <p:extLst>
      <p:ext uri="{BB962C8B-B14F-4D97-AF65-F5344CB8AC3E}">
        <p14:creationId xmlns:p14="http://schemas.microsoft.com/office/powerpoint/2010/main" val="2127648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ln/>
        </p:spPr>
        <p:txBody>
          <a:bodyPr/>
          <a:lstStyle/>
          <a:p>
            <a:endParaRPr lang="es-MX" dirty="0" smtClean="0">
              <a:latin typeface="Arial" charset="0"/>
            </a:endParaRPr>
          </a:p>
        </p:txBody>
      </p:sp>
      <p:sp>
        <p:nvSpPr>
          <p:cNvPr id="101380" name="3 Marcador de número de diapositiva"/>
          <p:cNvSpPr>
            <a:spLocks noGrp="1"/>
          </p:cNvSpPr>
          <p:nvPr>
            <p:ph type="sldNum" sz="quarter" idx="5"/>
          </p:nvPr>
        </p:nvSpPr>
        <p:spPr>
          <a:noFill/>
        </p:spPr>
        <p:txBody>
          <a:bodyPr/>
          <a:lstStyle/>
          <a:p>
            <a:fld id="{43EA5CFB-FB2B-4EC8-91AF-00E1821FCA0C}" type="slidenum">
              <a:rPr lang="es-ES" smtClean="0">
                <a:latin typeface="Arial" charset="0"/>
              </a:rPr>
              <a:pPr/>
              <a:t>1</a:t>
            </a:fld>
            <a:endParaRPr lang="es-ES" smtClean="0">
              <a:latin typeface="Arial" charset="0"/>
            </a:endParaRPr>
          </a:p>
        </p:txBody>
      </p:sp>
    </p:spTree>
    <p:extLst>
      <p:ext uri="{BB962C8B-B14F-4D97-AF65-F5344CB8AC3E}">
        <p14:creationId xmlns:p14="http://schemas.microsoft.com/office/powerpoint/2010/main" val="2960237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6027A1E4-EC44-4A8F-A940-24B2109632EB}" type="slidenum">
              <a:rPr lang="es-ES" smtClean="0">
                <a:latin typeface="Arial" charset="0"/>
              </a:rPr>
              <a:pPr/>
              <a:t>25</a:t>
            </a:fld>
            <a:endParaRPr lang="es-ES" smtClean="0">
              <a:latin typeface="Arial"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r>
              <a:rPr lang="es-ES" smtClean="0">
                <a:latin typeface="Arial" charset="0"/>
              </a:rPr>
              <a:t>Lindhe, Jan.- Periodoncia Clínica. Edit. Médica panamericana. Edición, 1996</a:t>
            </a:r>
          </a:p>
        </p:txBody>
      </p:sp>
    </p:spTree>
    <p:extLst>
      <p:ext uri="{BB962C8B-B14F-4D97-AF65-F5344CB8AC3E}">
        <p14:creationId xmlns:p14="http://schemas.microsoft.com/office/powerpoint/2010/main" val="598066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2FEE24C6-0AFF-404D-86C8-9C83FB503F9F}" type="slidenum">
              <a:rPr lang="es-ES" smtClean="0">
                <a:latin typeface="Arial" charset="0"/>
              </a:rPr>
              <a:pPr/>
              <a:t>30</a:t>
            </a:fld>
            <a:endParaRPr lang="es-ES" smtClean="0">
              <a:latin typeface="Arial" charset="0"/>
            </a:endParaRP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r>
              <a:rPr lang="es-MX" smtClean="0">
                <a:latin typeface="Arial" charset="0"/>
              </a:rPr>
              <a:t>Odontología Preventiva Primaria, norman O. Harris, Franklin García-Godoy, 1a. Edición, Editorial Manual moderno, 2001; p. 102,106.</a:t>
            </a:r>
          </a:p>
          <a:p>
            <a:pPr eaLnBrk="1" hangingPunct="1"/>
            <a:endParaRPr lang="es-MX" smtClean="0">
              <a:latin typeface="Arial" charset="0"/>
            </a:endParaRPr>
          </a:p>
          <a:p>
            <a:pPr eaLnBrk="1" hangingPunct="1"/>
            <a:r>
              <a:rPr lang="es-MX" smtClean="0">
                <a:latin typeface="Arial" charset="0"/>
              </a:rPr>
              <a:t>Odontología Preventiva Primaria, norman O. Harris, Franklin García-Godoy, 1a. Edición, Editorial Manual moderno, 2001; p. 102,106</a:t>
            </a:r>
            <a:endParaRPr lang="es-ES" smtClean="0">
              <a:latin typeface="Arial" charset="0"/>
            </a:endParaRPr>
          </a:p>
        </p:txBody>
      </p:sp>
    </p:spTree>
    <p:extLst>
      <p:ext uri="{BB962C8B-B14F-4D97-AF65-F5344CB8AC3E}">
        <p14:creationId xmlns:p14="http://schemas.microsoft.com/office/powerpoint/2010/main" val="4217507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16070606-BE92-493A-914C-ED106C6030F3}" type="slidenum">
              <a:rPr lang="es-ES" smtClean="0">
                <a:latin typeface="Arial" charset="0"/>
              </a:rPr>
              <a:pPr/>
              <a:t>32</a:t>
            </a:fld>
            <a:endParaRPr lang="es-ES" smtClean="0">
              <a:latin typeface="Arial"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r>
              <a:rPr lang="es-MX" smtClean="0">
                <a:latin typeface="Arial" charset="0"/>
              </a:rPr>
              <a:t>Odontología Preventiva Primaria, norman O. Harris, Franklin García-Godoy, 1a. Edición, Editorial Manual moderno, 2001; p. 94</a:t>
            </a:r>
            <a:endParaRPr lang="es-ES" smtClean="0">
              <a:latin typeface="Arial" charset="0"/>
            </a:endParaRPr>
          </a:p>
        </p:txBody>
      </p:sp>
    </p:spTree>
    <p:extLst>
      <p:ext uri="{BB962C8B-B14F-4D97-AF65-F5344CB8AC3E}">
        <p14:creationId xmlns:p14="http://schemas.microsoft.com/office/powerpoint/2010/main" val="362666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2</a:t>
            </a:fld>
            <a:endParaRPr lang="es-MX"/>
          </a:p>
        </p:txBody>
      </p:sp>
    </p:spTree>
    <p:extLst>
      <p:ext uri="{BB962C8B-B14F-4D97-AF65-F5344CB8AC3E}">
        <p14:creationId xmlns:p14="http://schemas.microsoft.com/office/powerpoint/2010/main" val="294375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000" dirty="0" smtClean="0"/>
              <a:t>Datos relevantes de la unidad de aprendizaje de Clínica de Operatoria Dental II de acuerdo a su ubicación en</a:t>
            </a:r>
            <a:r>
              <a:rPr lang="es-MX" sz="1000" baseline="0" dirty="0" smtClean="0"/>
              <a:t> el mapa curricular de la Licenciatura de Cirujano Dentista.</a:t>
            </a:r>
            <a:endParaRPr lang="es-MX" sz="1000" dirty="0"/>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3</a:t>
            </a:fld>
            <a:endParaRPr lang="es-MX"/>
          </a:p>
        </p:txBody>
      </p:sp>
    </p:spTree>
    <p:extLst>
      <p:ext uri="{BB962C8B-B14F-4D97-AF65-F5344CB8AC3E}">
        <p14:creationId xmlns:p14="http://schemas.microsoft.com/office/powerpoint/2010/main" val="1231625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 catedrático hará énfasis en el contenido del objetivo de</a:t>
            </a:r>
            <a:r>
              <a:rPr lang="es-MX" baseline="0" dirty="0" smtClean="0"/>
              <a:t> la unidad de aprendizaje para lograr se cumplan las competencias contenidas en la misma.</a:t>
            </a:r>
            <a:endParaRPr lang="es-MX" dirty="0"/>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4</a:t>
            </a:fld>
            <a:endParaRPr lang="es-MX"/>
          </a:p>
        </p:txBody>
      </p:sp>
    </p:spTree>
    <p:extLst>
      <p:ext uri="{BB962C8B-B14F-4D97-AF65-F5344CB8AC3E}">
        <p14:creationId xmlns:p14="http://schemas.microsoft.com/office/powerpoint/2010/main" val="2010960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Como todas las unidades de aprendizaje que conforma el plan de estudios de la carrera de Cirujano Dentista ésta también tiene una importante participación en el perfil de egreso del alumno y se encuentra descrita en la presente diapositiva.</a:t>
            </a:r>
            <a:endParaRPr lang="es-MX" dirty="0"/>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5</a:t>
            </a:fld>
            <a:endParaRPr lang="es-MX"/>
          </a:p>
        </p:txBody>
      </p:sp>
    </p:spTree>
    <p:extLst>
      <p:ext uri="{BB962C8B-B14F-4D97-AF65-F5344CB8AC3E}">
        <p14:creationId xmlns:p14="http://schemas.microsoft.com/office/powerpoint/2010/main" val="359863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Unidades de competencia que conforman el programa de la unidad de aprendizaje de Clínica de Operatoria Dental II de 6º. semestre</a:t>
            </a:r>
            <a:endParaRPr lang="es-MX" dirty="0"/>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6</a:t>
            </a:fld>
            <a:endParaRPr lang="es-MX"/>
          </a:p>
        </p:txBody>
      </p:sp>
    </p:spTree>
    <p:extLst>
      <p:ext uri="{BB962C8B-B14F-4D97-AF65-F5344CB8AC3E}">
        <p14:creationId xmlns:p14="http://schemas.microsoft.com/office/powerpoint/2010/main" val="3694433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84A7C599-D690-4C23-82A2-FB79EECB323D}" type="slidenum">
              <a:rPr lang="es-ES" smtClean="0">
                <a:latin typeface="Arial" charset="0"/>
              </a:rPr>
              <a:pPr/>
              <a:t>11</a:t>
            </a:fld>
            <a:endParaRPr lang="es-ES" smtClean="0">
              <a:latin typeface="Arial"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r>
              <a:rPr lang="es-MX" smtClean="0">
                <a:latin typeface="Arial" charset="0"/>
              </a:rPr>
              <a:t>Odontologia Preventiva Primaria, norman O. Harris, Franklin García-Godoy, 1a. Edición, Editorial Manual moderno, 2001; p. 62</a:t>
            </a:r>
          </a:p>
        </p:txBody>
      </p:sp>
    </p:spTree>
    <p:extLst>
      <p:ext uri="{BB962C8B-B14F-4D97-AF65-F5344CB8AC3E}">
        <p14:creationId xmlns:p14="http://schemas.microsoft.com/office/powerpoint/2010/main" val="421869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0EF9CCD4-7E37-4DDD-89E6-3574756D8664}" type="slidenum">
              <a:rPr lang="es-ES" smtClean="0">
                <a:latin typeface="Arial" charset="0"/>
              </a:rPr>
              <a:pPr/>
              <a:t>14</a:t>
            </a:fld>
            <a:endParaRPr lang="es-ES" smtClean="0">
              <a:latin typeface="Arial"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r>
              <a:rPr lang="es-MX" smtClean="0">
                <a:latin typeface="Arial" charset="0"/>
              </a:rPr>
              <a:t>Odontologia Preventiva Primaria, norman O. Harris, Franklin García-Godoy, 1a. Edición, Editorial Manual moderno, 2001; p. 86</a:t>
            </a:r>
          </a:p>
          <a:p>
            <a:pPr eaLnBrk="1" hangingPunct="1"/>
            <a:endParaRPr lang="es-MX" smtClean="0">
              <a:latin typeface="Arial" charset="0"/>
            </a:endParaRPr>
          </a:p>
        </p:txBody>
      </p:sp>
    </p:spTree>
    <p:extLst>
      <p:ext uri="{BB962C8B-B14F-4D97-AF65-F5344CB8AC3E}">
        <p14:creationId xmlns:p14="http://schemas.microsoft.com/office/powerpoint/2010/main" val="913781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56959BEB-B469-475F-85B2-4BF23D860EF0}" type="slidenum">
              <a:rPr lang="es-ES" smtClean="0">
                <a:latin typeface="Arial" charset="0"/>
              </a:rPr>
              <a:pPr/>
              <a:t>21</a:t>
            </a:fld>
            <a:endParaRPr lang="es-ES" smtClean="0">
              <a:latin typeface="Arial" charset="0"/>
            </a:endParaRPr>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r>
              <a:rPr lang="es-MX" smtClean="0">
                <a:latin typeface="Arial" charset="0"/>
              </a:rPr>
              <a:t>Odontologia Preventiva Primaria, norman O. Harris, Franklin García-Godoy, 1a. Edición, Editorial Manual moderno, 2001</a:t>
            </a:r>
            <a:endParaRPr lang="es-ES" smtClean="0">
              <a:latin typeface="Arial" charset="0"/>
            </a:endParaRPr>
          </a:p>
        </p:txBody>
      </p:sp>
    </p:spTree>
    <p:extLst>
      <p:ext uri="{BB962C8B-B14F-4D97-AF65-F5344CB8AC3E}">
        <p14:creationId xmlns:p14="http://schemas.microsoft.com/office/powerpoint/2010/main" val="578371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816216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46525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76F5291-058A-4FDF-8963-D24D2CA60A5A}" type="slidenum">
              <a:rPr lang="es-ES" smtClean="0"/>
              <a:t>‹Nº›</a:t>
            </a:fld>
            <a:endParaRPr lang="es-E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28791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1906777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76F5291-058A-4FDF-8963-D24D2CA60A5A}" type="slidenum">
              <a:rPr lang="es-ES" smtClean="0"/>
              <a:t>‹Nº›</a:t>
            </a:fld>
            <a:endParaRPr lang="es-E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8059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3914295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3948457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2019216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fld id="{401EE0E9-C48D-4042-A929-920D5B168B66}" type="datetime1">
              <a:rPr lang="es-MX" smtClean="0"/>
              <a:pPr>
                <a:defRPr/>
              </a:pPr>
              <a:t>24/09/2018</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AC71DEA-FB02-4FD8-9207-2DC956F57C99}" type="slidenum">
              <a:rPr lang="es-ES"/>
              <a:pPr>
                <a:defRPr/>
              </a:pPr>
              <a:t>‹Nº›</a:t>
            </a:fld>
            <a:endParaRPr lang="es-ES"/>
          </a:p>
        </p:txBody>
      </p:sp>
    </p:spTree>
    <p:extLst>
      <p:ext uri="{BB962C8B-B14F-4D97-AF65-F5344CB8AC3E}">
        <p14:creationId xmlns:p14="http://schemas.microsoft.com/office/powerpoint/2010/main" val="1530293384"/>
      </p:ext>
    </p:extLst>
  </p:cSld>
  <p:clrMapOvr>
    <a:masterClrMapping/>
  </p:clrMapOvr>
  <p:transition>
    <p:wheel spokes="2"/>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6197600" y="1600200"/>
            <a:ext cx="53848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6197600" y="3938589"/>
            <a:ext cx="53848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4"/>
          <p:cNvSpPr>
            <a:spLocks noGrp="1" noChangeArrowheads="1"/>
          </p:cNvSpPr>
          <p:nvPr>
            <p:ph type="dt" sz="half" idx="10"/>
          </p:nvPr>
        </p:nvSpPr>
        <p:spPr>
          <a:ln/>
        </p:spPr>
        <p:txBody>
          <a:bodyPr/>
          <a:lstStyle>
            <a:lvl1pPr>
              <a:defRPr/>
            </a:lvl1pPr>
          </a:lstStyle>
          <a:p>
            <a:pPr>
              <a:defRPr/>
            </a:pPr>
            <a:fld id="{6B127539-0F47-42E7-94D7-55DF7E4A064E}" type="datetime1">
              <a:rPr lang="es-MX" smtClean="0"/>
              <a:pPr>
                <a:defRPr/>
              </a:pPr>
              <a:t>24/09/2018</a:t>
            </a:fld>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80DB9952-D009-466C-981C-6B688379ABF3}" type="slidenum">
              <a:rPr lang="es-ES"/>
              <a:pPr>
                <a:defRPr/>
              </a:pPr>
              <a:t>‹Nº›</a:t>
            </a:fld>
            <a:endParaRPr lang="es-ES"/>
          </a:p>
        </p:txBody>
      </p:sp>
    </p:spTree>
    <p:extLst>
      <p:ext uri="{BB962C8B-B14F-4D97-AF65-F5344CB8AC3E}">
        <p14:creationId xmlns:p14="http://schemas.microsoft.com/office/powerpoint/2010/main" val="1131135500"/>
      </p:ext>
    </p:extLst>
  </p:cSld>
  <p:clrMapOvr>
    <a:masterClrMapping/>
  </p:clrMapOvr>
  <p:transition>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364271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B082261-34ED-4596-8476-50EC1F3D796D}" type="datetimeFigureOut">
              <a:rPr lang="es-ES" smtClean="0"/>
              <a:t>24/09/2018</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3386312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1050712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B082261-34ED-4596-8476-50EC1F3D796D}" type="datetimeFigureOut">
              <a:rPr lang="es-ES" smtClean="0"/>
              <a:t>24/09/2018</a:t>
            </a:fld>
            <a:endParaRPr lang="es-ES"/>
          </a:p>
        </p:txBody>
      </p:sp>
      <p:sp>
        <p:nvSpPr>
          <p:cNvPr id="8" name="Footer Placeholder 7"/>
          <p:cNvSpPr>
            <a:spLocks noGrp="1"/>
          </p:cNvSpPr>
          <p:nvPr>
            <p:ph type="ftr" sz="quarter" idx="11"/>
          </p:nvPr>
        </p:nvSpPr>
        <p:spPr/>
        <p:txBody>
          <a:bodyPr/>
          <a:lstStyle/>
          <a:p>
            <a:endParaRPr lang="es-E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641381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B082261-34ED-4596-8476-50EC1F3D796D}" type="datetimeFigureOut">
              <a:rPr lang="es-ES" smtClean="0"/>
              <a:t>24/09/2018</a:t>
            </a:fld>
            <a:endParaRPr lang="es-ES"/>
          </a:p>
        </p:txBody>
      </p:sp>
      <p:sp>
        <p:nvSpPr>
          <p:cNvPr id="4" name="Footer Placeholder 3"/>
          <p:cNvSpPr>
            <a:spLocks noGrp="1"/>
          </p:cNvSpPr>
          <p:nvPr>
            <p:ph type="ftr" sz="quarter" idx="11"/>
          </p:nvPr>
        </p:nvSpPr>
        <p:spPr/>
        <p:txBody>
          <a:bodyPr/>
          <a:lstStyle/>
          <a:p>
            <a:endParaRPr lang="es-E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226132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082261-34ED-4596-8476-50EC1F3D796D}" type="datetimeFigureOut">
              <a:rPr lang="es-ES" smtClean="0"/>
              <a:t>24/09/2018</a:t>
            </a:fld>
            <a:endParaRPr lang="es-ES"/>
          </a:p>
        </p:txBody>
      </p:sp>
      <p:sp>
        <p:nvSpPr>
          <p:cNvPr id="3" name="Footer Placeholder 2"/>
          <p:cNvSpPr>
            <a:spLocks noGrp="1"/>
          </p:cNvSpPr>
          <p:nvPr>
            <p:ph type="ftr" sz="quarter" idx="11"/>
          </p:nvPr>
        </p:nvSpPr>
        <p:spPr/>
        <p:txBody>
          <a:bodyPr/>
          <a:lstStyle/>
          <a:p>
            <a:endParaRPr lang="es-E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1423247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992541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082261-34ED-4596-8476-50EC1F3D796D}" type="datetimeFigureOut">
              <a:rPr lang="es-ES" smtClean="0"/>
              <a:t>24/09/2018</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76F5291-058A-4FDF-8963-D24D2CA60A5A}" type="slidenum">
              <a:rPr lang="es-ES" smtClean="0"/>
              <a:t>‹Nº›</a:t>
            </a:fld>
            <a:endParaRPr lang="es-ES"/>
          </a:p>
        </p:txBody>
      </p:sp>
    </p:spTree>
    <p:extLst>
      <p:ext uri="{BB962C8B-B14F-4D97-AF65-F5344CB8AC3E}">
        <p14:creationId xmlns:p14="http://schemas.microsoft.com/office/powerpoint/2010/main" val="1354085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082261-34ED-4596-8476-50EC1F3D796D}" type="datetimeFigureOut">
              <a:rPr lang="es-ES" smtClean="0"/>
              <a:t>24/09/2018</a:t>
            </a:fld>
            <a:endParaRPr lang="es-E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76F5291-058A-4FDF-8963-D24D2CA60A5A}" type="slidenum">
              <a:rPr lang="es-ES" smtClean="0"/>
              <a:t>‹Nº›</a:t>
            </a:fld>
            <a:endParaRPr lang="es-ES"/>
          </a:p>
        </p:txBody>
      </p:sp>
    </p:spTree>
    <p:extLst>
      <p:ext uri="{BB962C8B-B14F-4D97-AF65-F5344CB8AC3E}">
        <p14:creationId xmlns:p14="http://schemas.microsoft.com/office/powerpoint/2010/main" val="4058558939"/>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19.emf"/></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18.xml"/><Relationship Id="rId4" Type="http://schemas.openxmlformats.org/officeDocument/2006/relationships/image" Target="../media/image28.emf"/></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slide" Target="slide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5" name="Rectangle 5"/>
          <p:cNvSpPr>
            <a:spLocks noGrp="1" noChangeArrowheads="1"/>
          </p:cNvSpPr>
          <p:nvPr>
            <p:ph type="ctrTitle"/>
          </p:nvPr>
        </p:nvSpPr>
        <p:spPr>
          <a:xfrm>
            <a:off x="2208213" y="1628775"/>
            <a:ext cx="7772400" cy="571500"/>
          </a:xfrm>
        </p:spPr>
        <p:txBody>
          <a:bodyPr>
            <a:normAutofit fontScale="90000"/>
          </a:bodyPr>
          <a:lstStyle/>
          <a:p>
            <a:pPr algn="ctr" eaLnBrk="1" hangingPunct="1"/>
            <a:r>
              <a:rPr lang="es-ES" sz="1400" b="1" dirty="0">
                <a:solidFill>
                  <a:srgbClr val="006600"/>
                </a:solidFill>
              </a:rPr>
              <a:t>UNIVERSIDAD AUTONOMA DEL ESTADO DE MEXICO</a:t>
            </a:r>
            <a:br>
              <a:rPr lang="es-ES" sz="1400" b="1" dirty="0">
                <a:solidFill>
                  <a:srgbClr val="006600"/>
                </a:solidFill>
              </a:rPr>
            </a:br>
            <a:r>
              <a:rPr lang="es-ES" sz="1400" b="1" dirty="0">
                <a:solidFill>
                  <a:srgbClr val="006600"/>
                </a:solidFill>
              </a:rPr>
              <a:t/>
            </a:r>
            <a:br>
              <a:rPr lang="es-ES" sz="1400" b="1" dirty="0">
                <a:solidFill>
                  <a:srgbClr val="006600"/>
                </a:solidFill>
              </a:rPr>
            </a:br>
            <a:r>
              <a:rPr lang="es-ES" sz="1800" b="1" dirty="0">
                <a:solidFill>
                  <a:srgbClr val="006600"/>
                </a:solidFill>
              </a:rPr>
              <a:t>CLINICA DE OPERATORIA DENTAL II</a:t>
            </a:r>
          </a:p>
        </p:txBody>
      </p:sp>
      <p:sp>
        <p:nvSpPr>
          <p:cNvPr id="215046" name="Rectangle 6"/>
          <p:cNvSpPr>
            <a:spLocks noGrp="1" noChangeArrowheads="1"/>
          </p:cNvSpPr>
          <p:nvPr>
            <p:ph type="subTitle" idx="1"/>
          </p:nvPr>
        </p:nvSpPr>
        <p:spPr>
          <a:xfrm>
            <a:off x="1524001" y="1000125"/>
            <a:ext cx="8893175" cy="571500"/>
          </a:xfrm>
        </p:spPr>
        <p:txBody>
          <a:bodyPr/>
          <a:lstStyle/>
          <a:p>
            <a:pPr algn="ctr" eaLnBrk="1" hangingPunct="1">
              <a:defRPr/>
            </a:pPr>
            <a:r>
              <a:rPr lang="es-ES" sz="2000" b="1" dirty="0">
                <a:solidFill>
                  <a:srgbClr val="006600"/>
                </a:solidFill>
                <a:latin typeface="+mj-lt"/>
              </a:rPr>
              <a:t>FACULTAD DE ODONTOLOGIA</a:t>
            </a:r>
          </a:p>
        </p:txBody>
      </p:sp>
      <p:pic>
        <p:nvPicPr>
          <p:cNvPr id="6148" name="Picture 5" descr="C:\Users\USUARIO\Documents\FOTOS PARA DRA FLOR\F5 - 48.JPG"/>
          <p:cNvPicPr>
            <a:picLocks noChangeAspect="1" noChangeArrowheads="1"/>
          </p:cNvPicPr>
          <p:nvPr/>
        </p:nvPicPr>
        <p:blipFill>
          <a:blip r:embed="rId3" cstate="print"/>
          <a:srcRect/>
          <a:stretch>
            <a:fillRect/>
          </a:stretch>
        </p:blipFill>
        <p:spPr bwMode="auto">
          <a:xfrm>
            <a:off x="6238876" y="2643188"/>
            <a:ext cx="3267075" cy="3071812"/>
          </a:xfrm>
          <a:prstGeom prst="rect">
            <a:avLst/>
          </a:prstGeom>
          <a:noFill/>
          <a:ln w="9525">
            <a:noFill/>
            <a:miter lim="800000"/>
            <a:headEnd/>
            <a:tailEnd/>
          </a:ln>
        </p:spPr>
      </p:pic>
      <p:pic>
        <p:nvPicPr>
          <p:cNvPr id="6149" name="Picture 6" descr="C:\Users\USUARIO\Documents\FOTOS PARA DRA FLOR\F5 - 47.JPG"/>
          <p:cNvPicPr>
            <a:picLocks noChangeAspect="1" noChangeArrowheads="1"/>
          </p:cNvPicPr>
          <p:nvPr/>
        </p:nvPicPr>
        <p:blipFill>
          <a:blip r:embed="rId4" cstate="print"/>
          <a:srcRect/>
          <a:stretch>
            <a:fillRect/>
          </a:stretch>
        </p:blipFill>
        <p:spPr bwMode="auto">
          <a:xfrm>
            <a:off x="2809876" y="2643188"/>
            <a:ext cx="3286125" cy="3071812"/>
          </a:xfrm>
          <a:prstGeom prst="rect">
            <a:avLst/>
          </a:prstGeom>
          <a:noFill/>
          <a:ln w="9525">
            <a:noFill/>
            <a:miter lim="800000"/>
            <a:headEnd/>
            <a:tailEnd/>
          </a:ln>
        </p:spPr>
      </p:pic>
      <p:sp>
        <p:nvSpPr>
          <p:cNvPr id="6" name="Rectangle 6"/>
          <p:cNvSpPr txBox="1">
            <a:spLocks noChangeArrowheads="1"/>
          </p:cNvSpPr>
          <p:nvPr/>
        </p:nvSpPr>
        <p:spPr>
          <a:xfrm>
            <a:off x="1955371" y="6031872"/>
            <a:ext cx="8893175" cy="5715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ctr">
              <a:defRPr/>
            </a:pPr>
            <a:r>
              <a:rPr lang="es-ES" sz="2000" b="1" dirty="0" smtClean="0">
                <a:solidFill>
                  <a:srgbClr val="C00000"/>
                </a:solidFill>
                <a:latin typeface="+mj-lt"/>
              </a:rPr>
              <a:t>M. EN R.I. MARIA FLORINDA VILCHIS GARCIA</a:t>
            </a:r>
            <a:endParaRPr lang="es-ES" sz="2000" b="1" dirty="0">
              <a:solidFill>
                <a:srgbClr val="C00000"/>
              </a:solidFill>
              <a:latin typeface="+mj-lt"/>
            </a:endParaRPr>
          </a:p>
        </p:txBody>
      </p:sp>
    </p:spTree>
    <p:extLst>
      <p:ext uri="{BB962C8B-B14F-4D97-AF65-F5344CB8AC3E}">
        <p14:creationId xmlns:p14="http://schemas.microsoft.com/office/powerpoint/2010/main" val="2007872665"/>
      </p:ext>
    </p:extLst>
  </p:cSld>
  <p:clrMapOvr>
    <a:masterClrMapping/>
  </p:clrMapOvr>
  <p:transition advClick="0" advTm="1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15045"/>
                                        </p:tgtEl>
                                        <p:attrNameLst>
                                          <p:attrName>style.visibility</p:attrName>
                                        </p:attrNameLst>
                                      </p:cBhvr>
                                      <p:to>
                                        <p:strVal val="visible"/>
                                      </p:to>
                                    </p:set>
                                    <p:animEffect transition="in" filter="wheel(4)">
                                      <p:cBhvr>
                                        <p:cTn id="7" dur="1000"/>
                                        <p:tgtEl>
                                          <p:spTgt spid="215045"/>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15046">
                                            <p:txEl>
                                              <p:pRg st="0" end="0"/>
                                            </p:txEl>
                                          </p:spTgt>
                                        </p:tgtEl>
                                        <p:attrNameLst>
                                          <p:attrName>style.visibility</p:attrName>
                                        </p:attrNameLst>
                                      </p:cBhvr>
                                      <p:to>
                                        <p:strVal val="visible"/>
                                      </p:to>
                                    </p:set>
                                    <p:animEffect transition="in" filter="fade">
                                      <p:cBhvr>
                                        <p:cTn id="11" dur="1000"/>
                                        <p:tgtEl>
                                          <p:spTgt spid="215046">
                                            <p:txEl>
                                              <p:pRg st="0" end="0"/>
                                            </p:txEl>
                                          </p:spTgt>
                                        </p:tgtEl>
                                      </p:cBhvr>
                                    </p:animEffect>
                                    <p:anim calcmode="lin" valueType="num">
                                      <p:cBhvr>
                                        <p:cTn id="12" dur="1000" fill="hold"/>
                                        <p:tgtEl>
                                          <p:spTgt spid="215046">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15046">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1000"/>
                                        <p:tgtEl>
                                          <p:spTgt spid="6">
                                            <p:txEl>
                                              <p:pRg st="0" end="0"/>
                                            </p:txEl>
                                          </p:spTgt>
                                        </p:tgtEl>
                                      </p:cBhvr>
                                    </p:animEffect>
                                    <p:anim calcmode="lin" valueType="num">
                                      <p:cBhvr>
                                        <p:cTn id="1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5" grpId="0"/>
      <p:bldP spid="215046" grpId="0" build="p"/>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614970" y="3153454"/>
            <a:ext cx="8915399" cy="1468800"/>
          </a:xfrm>
        </p:spPr>
        <p:txBody>
          <a:bodyPr>
            <a:normAutofit fontScale="90000"/>
          </a:bodyPr>
          <a:lstStyle/>
          <a:p>
            <a:pPr algn="ctr"/>
            <a:r>
              <a:rPr lang="es-ES" dirty="0"/>
              <a:t>Promover </a:t>
            </a:r>
            <a:r>
              <a:rPr lang="es-ES" dirty="0" smtClean="0"/>
              <a:t>hábitos </a:t>
            </a:r>
            <a:r>
              <a:rPr lang="es-ES" dirty="0"/>
              <a:t>de higiene en cada paciente en </a:t>
            </a:r>
            <a:r>
              <a:rPr lang="es-ES" dirty="0" smtClean="0"/>
              <a:t>relación </a:t>
            </a:r>
            <a:r>
              <a:rPr lang="es-ES" dirty="0"/>
              <a:t>a placa dentobacteriana para mantener la salud oral del paciente</a:t>
            </a:r>
          </a:p>
        </p:txBody>
      </p:sp>
    </p:spTree>
    <p:extLst>
      <p:ext uri="{BB962C8B-B14F-4D97-AF65-F5344CB8AC3E}">
        <p14:creationId xmlns:p14="http://schemas.microsoft.com/office/powerpoint/2010/main" val="1504225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992313" y="404813"/>
            <a:ext cx="8229600" cy="1143000"/>
          </a:xfrm>
        </p:spPr>
        <p:txBody>
          <a:bodyPr/>
          <a:lstStyle/>
          <a:p>
            <a:pPr algn="ctr" eaLnBrk="1" hangingPunct="1"/>
            <a:r>
              <a:rPr lang="es-ES" sz="2000" b="1" dirty="0">
                <a:latin typeface="Maiandra GD" pitchFamily="34" charset="0"/>
              </a:rPr>
              <a:t> </a:t>
            </a:r>
            <a:r>
              <a:rPr lang="es-ES" sz="2000" b="1" dirty="0">
                <a:solidFill>
                  <a:srgbClr val="FF0000"/>
                </a:solidFill>
              </a:rPr>
              <a:t>HIGIENE BUCAL</a:t>
            </a:r>
            <a:r>
              <a:rPr lang="es-ES" sz="2000" b="1" dirty="0">
                <a:solidFill>
                  <a:srgbClr val="006600"/>
                </a:solidFill>
              </a:rPr>
              <a:t/>
            </a:r>
            <a:br>
              <a:rPr lang="es-ES" sz="2000" b="1" dirty="0">
                <a:solidFill>
                  <a:srgbClr val="006600"/>
                </a:solidFill>
              </a:rPr>
            </a:br>
            <a:r>
              <a:rPr lang="es-ES" sz="2000" b="1" dirty="0">
                <a:solidFill>
                  <a:srgbClr val="006600"/>
                </a:solidFill>
              </a:rPr>
              <a:t/>
            </a:r>
            <a:br>
              <a:rPr lang="es-ES" sz="2000" b="1" dirty="0">
                <a:solidFill>
                  <a:srgbClr val="006600"/>
                </a:solidFill>
              </a:rPr>
            </a:br>
            <a:r>
              <a:rPr lang="es-ES" sz="1600" b="1" dirty="0"/>
              <a:t>CEPILLOS DENTALES</a:t>
            </a:r>
            <a:endParaRPr lang="es-MX" sz="1600" b="1" dirty="0"/>
          </a:p>
        </p:txBody>
      </p:sp>
      <p:sp>
        <p:nvSpPr>
          <p:cNvPr id="82947" name="Rectangle 3"/>
          <p:cNvSpPr>
            <a:spLocks noGrp="1" noChangeArrowheads="1"/>
          </p:cNvSpPr>
          <p:nvPr>
            <p:ph type="body" sz="half" idx="1"/>
          </p:nvPr>
        </p:nvSpPr>
        <p:spPr>
          <a:xfrm>
            <a:off x="2933678" y="2326783"/>
            <a:ext cx="4819404" cy="2338923"/>
          </a:xfrm>
        </p:spPr>
        <p:txBody>
          <a:bodyPr>
            <a:normAutofit/>
          </a:bodyPr>
          <a:lstStyle/>
          <a:p>
            <a:pPr algn="ctr" eaLnBrk="1" hangingPunct="1">
              <a:lnSpc>
                <a:spcPct val="150000"/>
              </a:lnSpc>
              <a:buFont typeface="Wingdings" pitchFamily="2" charset="2"/>
              <a:buNone/>
              <a:defRPr/>
            </a:pPr>
            <a:r>
              <a:rPr lang="es-MX" dirty="0">
                <a:solidFill>
                  <a:schemeClr val="tx1"/>
                </a:solidFill>
                <a:latin typeface="+mj-lt"/>
              </a:rPr>
              <a:t>El cepillo dental manual consta de una cabeza con cerdas y un mango, éstos varían en tamaño, forma, textura y diseño.</a:t>
            </a:r>
          </a:p>
          <a:p>
            <a:pPr algn="just" eaLnBrk="1" hangingPunct="1">
              <a:lnSpc>
                <a:spcPct val="150000"/>
              </a:lnSpc>
              <a:buFont typeface="Wingdings" pitchFamily="2" charset="2"/>
              <a:buNone/>
              <a:defRPr/>
            </a:pPr>
            <a:endParaRPr lang="es-MX" sz="2000" dirty="0">
              <a:solidFill>
                <a:schemeClr val="tx1"/>
              </a:solidFill>
              <a:latin typeface="Maiandra GD" pitchFamily="34" charset="0"/>
            </a:endParaRPr>
          </a:p>
          <a:p>
            <a:pPr algn="just" eaLnBrk="1" hangingPunct="1">
              <a:lnSpc>
                <a:spcPct val="150000"/>
              </a:lnSpc>
              <a:buFont typeface="Wingdings" pitchFamily="2" charset="2"/>
              <a:buNone/>
              <a:defRPr/>
            </a:pPr>
            <a:endParaRPr lang="es-MX" sz="2000" dirty="0">
              <a:solidFill>
                <a:schemeClr val="tx1"/>
              </a:solidFill>
              <a:latin typeface="Maiandra GD" pitchFamily="34" charset="0"/>
            </a:endParaRPr>
          </a:p>
        </p:txBody>
      </p:sp>
      <p:pic>
        <p:nvPicPr>
          <p:cNvPr id="84996" name="Picture 4" descr="cepillodental"/>
          <p:cNvPicPr>
            <a:picLocks noGrp="1" noChangeAspect="1" noChangeArrowheads="1"/>
          </p:cNvPicPr>
          <p:nvPr>
            <p:ph sz="half" idx="2"/>
          </p:nvPr>
        </p:nvPicPr>
        <p:blipFill>
          <a:blip r:embed="rId3" cstate="print"/>
          <a:srcRect/>
          <a:stretch>
            <a:fillRect/>
          </a:stretch>
        </p:blipFill>
        <p:spPr>
          <a:xfrm>
            <a:off x="8304840" y="2468452"/>
            <a:ext cx="3311525" cy="2305050"/>
          </a:xfrm>
          <a:noFill/>
          <a:ln w="73025" cmpd="dbl">
            <a:solidFill>
              <a:srgbClr val="FF0000"/>
            </a:solidFill>
          </a:ln>
        </p:spPr>
      </p:pic>
      <p:sp>
        <p:nvSpPr>
          <p:cNvPr id="8" name="7 Marcador de número de diapositiva"/>
          <p:cNvSpPr>
            <a:spLocks noGrp="1"/>
          </p:cNvSpPr>
          <p:nvPr>
            <p:ph type="sldNum" sz="quarter" idx="12"/>
          </p:nvPr>
        </p:nvSpPr>
        <p:spPr/>
        <p:txBody>
          <a:bodyPr/>
          <a:lstStyle/>
          <a:p>
            <a:pPr>
              <a:defRPr/>
            </a:pPr>
            <a:fld id="{CAC71DEA-FB02-4FD8-9207-2DC956F57C99}" type="slidenum">
              <a:rPr lang="es-ES" smtClean="0"/>
              <a:pPr>
                <a:defRPr/>
              </a:pPr>
              <a:t>11</a:t>
            </a:fld>
            <a:endParaRPr lang="es-ES"/>
          </a:p>
        </p:txBody>
      </p:sp>
    </p:spTree>
    <p:extLst>
      <p:ext uri="{BB962C8B-B14F-4D97-AF65-F5344CB8AC3E}">
        <p14:creationId xmlns:p14="http://schemas.microsoft.com/office/powerpoint/2010/main" val="2411426924"/>
      </p:ext>
    </p:extLst>
  </p:cSld>
  <p:clrMapOvr>
    <a:masterClrMapping/>
  </p:clrMapOvr>
  <p:transition advClick="0">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952625" y="214313"/>
            <a:ext cx="8229600" cy="1143000"/>
          </a:xfrm>
        </p:spPr>
        <p:txBody>
          <a:bodyPr/>
          <a:lstStyle/>
          <a:p>
            <a:pPr eaLnBrk="1" hangingPunct="1"/>
            <a:r>
              <a:rPr lang="es-ES" b="1" smtClean="0">
                <a:latin typeface="Maiandra GD" pitchFamily="34" charset="0"/>
              </a:rPr>
              <a:t> </a:t>
            </a:r>
            <a:endParaRPr lang="es-ES" sz="2000" b="1">
              <a:solidFill>
                <a:srgbClr val="006600"/>
              </a:solidFill>
            </a:endParaRPr>
          </a:p>
        </p:txBody>
      </p:sp>
      <p:sp>
        <p:nvSpPr>
          <p:cNvPr id="86019" name="Rectangle 3"/>
          <p:cNvSpPr>
            <a:spLocks noGrp="1" noChangeArrowheads="1"/>
          </p:cNvSpPr>
          <p:nvPr>
            <p:ph type="body" sz="half" idx="1"/>
          </p:nvPr>
        </p:nvSpPr>
        <p:spPr>
          <a:xfrm>
            <a:off x="3318670" y="597763"/>
            <a:ext cx="8002587" cy="950050"/>
          </a:xfrm>
        </p:spPr>
        <p:txBody>
          <a:bodyPr>
            <a:normAutofit/>
          </a:bodyPr>
          <a:lstStyle/>
          <a:p>
            <a:pPr algn="ctr" eaLnBrk="1" hangingPunct="1">
              <a:buFontTx/>
              <a:buNone/>
            </a:pPr>
            <a:r>
              <a:rPr lang="es-ES" sz="2400" b="1" dirty="0" smtClean="0">
                <a:solidFill>
                  <a:srgbClr val="FF0000"/>
                </a:solidFill>
              </a:rPr>
              <a:t>Selección de un </a:t>
            </a:r>
            <a:r>
              <a:rPr lang="es-ES" sz="2400" b="1" dirty="0">
                <a:solidFill>
                  <a:srgbClr val="FF0000"/>
                </a:solidFill>
              </a:rPr>
              <a:t>cepillo dental adecuado</a:t>
            </a:r>
          </a:p>
          <a:p>
            <a:pPr eaLnBrk="1" hangingPunct="1">
              <a:buClr>
                <a:schemeClr val="tx1"/>
              </a:buClr>
              <a:buFont typeface="Wingdings" pitchFamily="2" charset="2"/>
              <a:buNone/>
            </a:pPr>
            <a:endParaRPr lang="es-ES" sz="2800" dirty="0">
              <a:solidFill>
                <a:srgbClr val="FF0000"/>
              </a:solidFill>
            </a:endParaRPr>
          </a:p>
          <a:p>
            <a:pPr eaLnBrk="1" hangingPunct="1">
              <a:buClr>
                <a:schemeClr val="tx1"/>
              </a:buClr>
              <a:buFont typeface="Wingdings" pitchFamily="2" charset="2"/>
              <a:buNone/>
            </a:pPr>
            <a:endParaRPr lang="es-ES" sz="2800" dirty="0">
              <a:solidFill>
                <a:srgbClr val="FF0000"/>
              </a:solidFill>
            </a:endParaRPr>
          </a:p>
          <a:p>
            <a:pPr eaLnBrk="1" hangingPunct="1">
              <a:buClr>
                <a:schemeClr val="tx1"/>
              </a:buClr>
            </a:pPr>
            <a:endParaRPr lang="es-ES" sz="2800" dirty="0">
              <a:solidFill>
                <a:srgbClr val="FF0000"/>
              </a:solidFill>
            </a:endParaRPr>
          </a:p>
        </p:txBody>
      </p:sp>
      <p:pic>
        <p:nvPicPr>
          <p:cNvPr id="86021" name="Picture 5" descr="cepillos2"/>
          <p:cNvPicPr>
            <a:picLocks noGrp="1" noChangeAspect="1" noChangeArrowheads="1"/>
          </p:cNvPicPr>
          <p:nvPr>
            <p:ph sz="quarter" idx="2"/>
          </p:nvPr>
        </p:nvPicPr>
        <p:blipFill>
          <a:blip r:embed="rId2" cstate="print"/>
          <a:srcRect/>
          <a:stretch>
            <a:fillRect/>
          </a:stretch>
        </p:blipFill>
        <p:spPr>
          <a:xfrm>
            <a:off x="1919289" y="2349500"/>
            <a:ext cx="2232025" cy="1893888"/>
          </a:xfrm>
          <a:noFill/>
          <a:ln w="38100" cmpd="dbl">
            <a:solidFill>
              <a:schemeClr val="tx2"/>
            </a:solidFill>
          </a:ln>
        </p:spPr>
      </p:pic>
      <p:pic>
        <p:nvPicPr>
          <p:cNvPr id="86020" name="Picture 4"/>
          <p:cNvPicPr>
            <a:picLocks noGrp="1" noChangeAspect="1" noChangeArrowheads="1"/>
          </p:cNvPicPr>
          <p:nvPr>
            <p:ph sz="quarter" idx="3"/>
          </p:nvPr>
        </p:nvPicPr>
        <p:blipFill>
          <a:blip r:embed="rId3" cstate="print"/>
          <a:srcRect/>
          <a:stretch>
            <a:fillRect/>
          </a:stretch>
        </p:blipFill>
        <p:spPr>
          <a:xfrm>
            <a:off x="2855913" y="404813"/>
            <a:ext cx="1008062" cy="1008062"/>
          </a:xfrm>
          <a:noFill/>
        </p:spPr>
      </p:pic>
      <p:pic>
        <p:nvPicPr>
          <p:cNvPr id="86024" name="Picture 8" descr="cepillos7"/>
          <p:cNvPicPr>
            <a:picLocks noChangeAspect="1" noChangeArrowheads="1"/>
          </p:cNvPicPr>
          <p:nvPr/>
        </p:nvPicPr>
        <p:blipFill>
          <a:blip r:embed="rId4" cstate="print"/>
          <a:srcRect/>
          <a:stretch>
            <a:fillRect/>
          </a:stretch>
        </p:blipFill>
        <p:spPr bwMode="auto">
          <a:xfrm>
            <a:off x="3143251" y="4652964"/>
            <a:ext cx="2016125" cy="1792287"/>
          </a:xfrm>
          <a:prstGeom prst="rect">
            <a:avLst/>
          </a:prstGeom>
          <a:noFill/>
          <a:ln w="38100" cmpd="dbl">
            <a:solidFill>
              <a:schemeClr val="tx2"/>
            </a:solidFill>
            <a:miter lim="800000"/>
            <a:headEnd/>
            <a:tailEnd/>
          </a:ln>
        </p:spPr>
      </p:pic>
      <p:pic>
        <p:nvPicPr>
          <p:cNvPr id="1026" name="Picture 2" descr="Resultado de imagen para cepillo de dient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0647" y="4541500"/>
            <a:ext cx="3591620" cy="2020286"/>
          </a:xfrm>
          <a:prstGeom prst="rect">
            <a:avLst/>
          </a:prstGeom>
          <a:noFill/>
          <a:ln w="25400" cmpd="dbl">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Resultado de imagen para cepillo de dient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4655" y="2608701"/>
            <a:ext cx="2445308" cy="1375486"/>
          </a:xfrm>
          <a:prstGeom prst="rect">
            <a:avLst/>
          </a:prstGeom>
          <a:noFill/>
          <a:ln w="25400" cmpd="dbl">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Resultado de imagen para cepillo de dient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06457" y="2451278"/>
            <a:ext cx="2545679" cy="1690331"/>
          </a:xfrm>
          <a:prstGeom prst="rect">
            <a:avLst/>
          </a:prstGeom>
          <a:noFill/>
          <a:ln w="25400" cmpd="dbl">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967837"/>
      </p:ext>
    </p:extLst>
  </p:cSld>
  <p:clrMapOvr>
    <a:masterClrMapping/>
  </p:clrMapOvr>
  <p:transition advClick="0">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ES" dirty="0" smtClean="0">
                <a:solidFill>
                  <a:srgbClr val="FF0000"/>
                </a:solidFill>
              </a:rPr>
              <a:t>Cepillos Dentales para niños</a:t>
            </a:r>
            <a:endParaRPr lang="es-ES" dirty="0">
              <a:solidFill>
                <a:srgbClr val="FF0000"/>
              </a:solidFill>
            </a:endParaRPr>
          </a:p>
        </p:txBody>
      </p:sp>
      <p:pic>
        <p:nvPicPr>
          <p:cNvPr id="3074" name="Picture 2" descr="Resultado de imagen para cepillos dentales para ni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654" y="1264555"/>
            <a:ext cx="6076950" cy="456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496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847850" y="549275"/>
            <a:ext cx="8229600" cy="1143000"/>
          </a:xfrm>
        </p:spPr>
        <p:txBody>
          <a:bodyPr>
            <a:normAutofit/>
          </a:bodyPr>
          <a:lstStyle/>
          <a:p>
            <a:pPr algn="ctr" eaLnBrk="1" hangingPunct="1"/>
            <a:r>
              <a:rPr lang="es-MX" sz="2800" b="1" dirty="0">
                <a:solidFill>
                  <a:srgbClr val="FF0000"/>
                </a:solidFill>
              </a:rPr>
              <a:t>DENTRIFICOS</a:t>
            </a:r>
          </a:p>
        </p:txBody>
      </p:sp>
      <p:sp>
        <p:nvSpPr>
          <p:cNvPr id="84995" name="Rectangle 3"/>
          <p:cNvSpPr>
            <a:spLocks noGrp="1" noChangeArrowheads="1"/>
          </p:cNvSpPr>
          <p:nvPr>
            <p:ph type="body" sz="half" idx="1"/>
          </p:nvPr>
        </p:nvSpPr>
        <p:spPr>
          <a:xfrm>
            <a:off x="2153900" y="2279561"/>
            <a:ext cx="5573423" cy="2809238"/>
          </a:xfrm>
        </p:spPr>
        <p:txBody>
          <a:bodyPr>
            <a:normAutofit/>
          </a:bodyPr>
          <a:lstStyle/>
          <a:p>
            <a:pPr algn="just" eaLnBrk="1" hangingPunct="1">
              <a:lnSpc>
                <a:spcPct val="150000"/>
              </a:lnSpc>
              <a:buFont typeface="Wingdings" pitchFamily="2" charset="2"/>
              <a:buNone/>
              <a:defRPr/>
            </a:pPr>
            <a:r>
              <a:rPr lang="es-MX" sz="2000" b="1" dirty="0">
                <a:solidFill>
                  <a:schemeClr val="tx1"/>
                </a:solidFill>
                <a:latin typeface="+mj-lt"/>
              </a:rPr>
              <a:t>Mezcla utilizada sobre el diente junto con un cepillo dental tiene la capacidad de anti-caries al facilitar la remineralización de las lesiones cariosas incipientes</a:t>
            </a:r>
            <a:r>
              <a:rPr lang="es-MX" b="1" dirty="0">
                <a:solidFill>
                  <a:schemeClr val="tx1"/>
                </a:solidFill>
                <a:latin typeface="+mj-lt"/>
              </a:rPr>
              <a:t>.</a:t>
            </a:r>
          </a:p>
        </p:txBody>
      </p:sp>
      <p:sp>
        <p:nvSpPr>
          <p:cNvPr id="8" name="7 Marcador de número de diapositiva"/>
          <p:cNvSpPr>
            <a:spLocks noGrp="1"/>
          </p:cNvSpPr>
          <p:nvPr>
            <p:ph type="sldNum" sz="quarter" idx="12"/>
          </p:nvPr>
        </p:nvSpPr>
        <p:spPr/>
        <p:txBody>
          <a:bodyPr/>
          <a:lstStyle/>
          <a:p>
            <a:pPr>
              <a:defRPr/>
            </a:pPr>
            <a:fld id="{CAC71DEA-FB02-4FD8-9207-2DC956F57C99}" type="slidenum">
              <a:rPr lang="es-ES" smtClean="0"/>
              <a:pPr>
                <a:defRPr/>
              </a:pPr>
              <a:t>14</a:t>
            </a:fld>
            <a:endParaRPr lang="es-ES"/>
          </a:p>
        </p:txBody>
      </p:sp>
      <p:pic>
        <p:nvPicPr>
          <p:cNvPr id="7" name="Picture 2" descr="Resultado de imagen para tipos de pasta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6187" y="1964867"/>
            <a:ext cx="3686456" cy="2881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017418"/>
      </p:ext>
    </p:extLst>
  </p:cSld>
  <p:clrMapOvr>
    <a:masterClrMapping/>
  </p:clrMapOvr>
  <p:transition advClick="0">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dirty="0" smtClean="0">
                <a:solidFill>
                  <a:srgbClr val="FF0000"/>
                </a:solidFill>
              </a:rPr>
              <a:t>Tipos de pastas dentales</a:t>
            </a:r>
            <a:endParaRPr lang="es-ES" dirty="0">
              <a:solidFill>
                <a:srgbClr val="FF0000"/>
              </a:solidFill>
            </a:endParaRPr>
          </a:p>
        </p:txBody>
      </p:sp>
      <p:sp>
        <p:nvSpPr>
          <p:cNvPr id="6" name="Marcador de contenido 5"/>
          <p:cNvSpPr>
            <a:spLocks noGrp="1"/>
          </p:cNvSpPr>
          <p:nvPr>
            <p:ph idx="1"/>
          </p:nvPr>
        </p:nvSpPr>
        <p:spPr>
          <a:xfrm>
            <a:off x="4757112" y="1554374"/>
            <a:ext cx="7434888" cy="3777622"/>
          </a:xfrm>
        </p:spPr>
        <p:txBody>
          <a:bodyPr>
            <a:normAutofit/>
          </a:bodyPr>
          <a:lstStyle/>
          <a:p>
            <a:pPr algn="ctr"/>
            <a:r>
              <a:rPr lang="es-ES" sz="2400" dirty="0" smtClean="0">
                <a:solidFill>
                  <a:schemeClr val="tx1"/>
                </a:solidFill>
              </a:rPr>
              <a:t>Pasta Anti-Caries</a:t>
            </a:r>
          </a:p>
          <a:p>
            <a:pPr algn="ctr"/>
            <a:r>
              <a:rPr lang="es-ES" sz="2400" dirty="0" smtClean="0">
                <a:solidFill>
                  <a:schemeClr val="tx1"/>
                </a:solidFill>
              </a:rPr>
              <a:t>Pasta </a:t>
            </a:r>
            <a:r>
              <a:rPr lang="es-ES" sz="2400" dirty="0">
                <a:solidFill>
                  <a:schemeClr val="tx1"/>
                </a:solidFill>
              </a:rPr>
              <a:t>para Dientes Sensibles </a:t>
            </a:r>
            <a:endParaRPr lang="es-ES" sz="2400" dirty="0" smtClean="0">
              <a:solidFill>
                <a:schemeClr val="tx1"/>
              </a:solidFill>
            </a:endParaRPr>
          </a:p>
          <a:p>
            <a:pPr algn="ctr"/>
            <a:r>
              <a:rPr lang="es-ES" sz="2400" dirty="0" smtClean="0">
                <a:solidFill>
                  <a:schemeClr val="tx1"/>
                </a:solidFill>
              </a:rPr>
              <a:t>Pasta </a:t>
            </a:r>
            <a:r>
              <a:rPr lang="es-ES" sz="2400" dirty="0">
                <a:solidFill>
                  <a:schemeClr val="tx1"/>
                </a:solidFill>
              </a:rPr>
              <a:t>Anti-Sarro </a:t>
            </a:r>
            <a:endParaRPr lang="es-ES" sz="2400" dirty="0" smtClean="0">
              <a:solidFill>
                <a:schemeClr val="tx1"/>
              </a:solidFill>
            </a:endParaRPr>
          </a:p>
          <a:p>
            <a:pPr algn="ctr"/>
            <a:r>
              <a:rPr lang="es-ES" sz="2400" dirty="0" smtClean="0">
                <a:solidFill>
                  <a:schemeClr val="tx1"/>
                </a:solidFill>
              </a:rPr>
              <a:t>Pasta </a:t>
            </a:r>
            <a:r>
              <a:rPr lang="es-ES" sz="2400" dirty="0">
                <a:solidFill>
                  <a:schemeClr val="tx1"/>
                </a:solidFill>
              </a:rPr>
              <a:t>Blanqueadora </a:t>
            </a:r>
            <a:endParaRPr lang="es-ES" sz="2400" dirty="0" smtClean="0">
              <a:solidFill>
                <a:schemeClr val="tx1"/>
              </a:solidFill>
            </a:endParaRPr>
          </a:p>
          <a:p>
            <a:pPr algn="ctr"/>
            <a:r>
              <a:rPr lang="es-ES" sz="2400" dirty="0" smtClean="0">
                <a:solidFill>
                  <a:schemeClr val="tx1"/>
                </a:solidFill>
              </a:rPr>
              <a:t>Pasta </a:t>
            </a:r>
            <a:r>
              <a:rPr lang="es-ES" sz="2400" dirty="0">
                <a:solidFill>
                  <a:schemeClr val="tx1"/>
                </a:solidFill>
              </a:rPr>
              <a:t>Fluorada</a:t>
            </a:r>
          </a:p>
        </p:txBody>
      </p:sp>
      <p:pic>
        <p:nvPicPr>
          <p:cNvPr id="3076" name="Picture 4" descr="Resultado de imagen para tipos de pasta den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958875" y="2547264"/>
            <a:ext cx="4880065" cy="2524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394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30229" t="13535" b="16244"/>
          <a:stretch/>
        </p:blipFill>
        <p:spPr>
          <a:xfrm>
            <a:off x="2459864" y="476518"/>
            <a:ext cx="8577329" cy="6102960"/>
          </a:xfrm>
          <a:prstGeom prst="rect">
            <a:avLst/>
          </a:prstGeom>
        </p:spPr>
      </p:pic>
    </p:spTree>
    <p:extLst>
      <p:ext uri="{BB962C8B-B14F-4D97-AF65-F5344CB8AC3E}">
        <p14:creationId xmlns:p14="http://schemas.microsoft.com/office/powerpoint/2010/main" val="3393861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2950" t="30586" r="17788"/>
          <a:stretch/>
        </p:blipFill>
        <p:spPr bwMode="auto">
          <a:xfrm>
            <a:off x="2550016" y="901522"/>
            <a:ext cx="9251721" cy="455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7243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FF0000"/>
                </a:solidFill>
              </a:rPr>
              <a:t>Pastas dentales para niños</a:t>
            </a:r>
            <a:endParaRPr lang="es-ES" dirty="0">
              <a:solidFill>
                <a:srgbClr val="FF0000"/>
              </a:solidFill>
            </a:endParaRPr>
          </a:p>
        </p:txBody>
      </p:sp>
      <p:pic>
        <p:nvPicPr>
          <p:cNvPr id="4098" name="Picture 2" descr="Resultado de imagen para pastas dentales para ni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5135" y="1497370"/>
            <a:ext cx="6076950" cy="456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824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solidFill>
                  <a:srgbClr val="FF0000"/>
                </a:solidFill>
              </a:rPr>
              <a:t>Cantidad de pasta </a:t>
            </a:r>
            <a:r>
              <a:rPr lang="es-ES" smtClean="0">
                <a:solidFill>
                  <a:srgbClr val="FF0000"/>
                </a:solidFill>
              </a:rPr>
              <a:t>para niños</a:t>
            </a:r>
            <a:endParaRPr lang="es-ES">
              <a:solidFill>
                <a:srgbClr val="FF0000"/>
              </a:solidFill>
            </a:endParaRPr>
          </a:p>
        </p:txBody>
      </p:sp>
      <p:pic>
        <p:nvPicPr>
          <p:cNvPr id="5122" name="Picture 2" descr="Resultado de imagen para pastas dentales para ni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3626" y="2133801"/>
            <a:ext cx="6143625" cy="3457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196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2 Marcador de contenido"/>
          <p:cNvSpPr>
            <a:spLocks noGrp="1"/>
          </p:cNvSpPr>
          <p:nvPr>
            <p:ph idx="1"/>
          </p:nvPr>
        </p:nvSpPr>
        <p:spPr>
          <a:xfrm>
            <a:off x="2537696" y="1335110"/>
            <a:ext cx="8915400" cy="3777622"/>
          </a:xfrm>
        </p:spPr>
        <p:txBody>
          <a:bodyPr/>
          <a:lstStyle/>
          <a:p>
            <a:pPr algn="ctr">
              <a:buFontTx/>
              <a:buNone/>
            </a:pPr>
            <a:r>
              <a:rPr lang="es-MX" b="1" dirty="0">
                <a:solidFill>
                  <a:srgbClr val="C00000"/>
                </a:solidFill>
              </a:rPr>
              <a:t>   MATERIAL DIDACTICO</a:t>
            </a:r>
          </a:p>
          <a:p>
            <a:endParaRPr lang="es-MX" b="1" dirty="0">
              <a:solidFill>
                <a:srgbClr val="C00000"/>
              </a:solidFill>
            </a:endParaRPr>
          </a:p>
          <a:p>
            <a:pPr>
              <a:buFontTx/>
              <a:buNone/>
            </a:pPr>
            <a:r>
              <a:rPr lang="es-MX" sz="2400" b="1" dirty="0">
                <a:solidFill>
                  <a:srgbClr val="C00000"/>
                </a:solidFill>
              </a:rPr>
              <a:t>   AUTOR:</a:t>
            </a:r>
          </a:p>
          <a:p>
            <a:endParaRPr lang="es-MX" sz="2400" b="1" dirty="0">
              <a:solidFill>
                <a:srgbClr val="C00000"/>
              </a:solidFill>
            </a:endParaRPr>
          </a:p>
          <a:p>
            <a:pPr algn="ctr">
              <a:buFontTx/>
              <a:buNone/>
            </a:pPr>
            <a:r>
              <a:rPr lang="es-MX" sz="2400" b="1" dirty="0">
                <a:solidFill>
                  <a:srgbClr val="C00000"/>
                </a:solidFill>
              </a:rPr>
              <a:t>   MARIA FLORINDA VILCHIS GARCIA</a:t>
            </a:r>
          </a:p>
        </p:txBody>
      </p:sp>
    </p:spTree>
    <p:extLst>
      <p:ext uri="{BB962C8B-B14F-4D97-AF65-F5344CB8AC3E}">
        <p14:creationId xmlns:p14="http://schemas.microsoft.com/office/powerpoint/2010/main" val="385860929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FF0000"/>
                </a:solidFill>
              </a:rPr>
              <a:t>Técnica de cepillado</a:t>
            </a:r>
            <a:endParaRPr lang="es-ES" dirty="0">
              <a:solidFill>
                <a:srgbClr val="FF0000"/>
              </a:solidFill>
            </a:endParaRPr>
          </a:p>
        </p:txBody>
      </p:sp>
      <p:sp>
        <p:nvSpPr>
          <p:cNvPr id="3" name="Marcador de contenido 2"/>
          <p:cNvSpPr>
            <a:spLocks noGrp="1"/>
          </p:cNvSpPr>
          <p:nvPr>
            <p:ph idx="1"/>
          </p:nvPr>
        </p:nvSpPr>
        <p:spPr>
          <a:xfrm>
            <a:off x="2589212" y="2133600"/>
            <a:ext cx="8915400" cy="1485363"/>
          </a:xfrm>
        </p:spPr>
        <p:txBody>
          <a:bodyPr>
            <a:normAutofit/>
          </a:bodyPr>
          <a:lstStyle/>
          <a:p>
            <a:pPr algn="just"/>
            <a:r>
              <a:rPr lang="es-ES" sz="2400" dirty="0" smtClean="0">
                <a:solidFill>
                  <a:schemeClr val="tx1"/>
                </a:solidFill>
              </a:rPr>
              <a:t>Es el método de higiene que permite remover la placa dentobacteriana de los dientes para prevenir problemas de caries dental y periodontales.</a:t>
            </a:r>
            <a:endParaRPr lang="es-ES" sz="2400" dirty="0">
              <a:solidFill>
                <a:schemeClr val="tx1"/>
              </a:solidFill>
            </a:endParaRPr>
          </a:p>
        </p:txBody>
      </p:sp>
      <p:pic>
        <p:nvPicPr>
          <p:cNvPr id="6146" name="Picture 2" descr="Resultado de imagen para definicion de tecnica de cepill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9577" y="3618963"/>
            <a:ext cx="3902299" cy="2844343"/>
          </a:xfrm>
          <a:prstGeom prst="rect">
            <a:avLst/>
          </a:prstGeom>
          <a:noFill/>
          <a:ln w="25400" cmpd="dbl">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597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524000" y="549275"/>
            <a:ext cx="8229600" cy="1143000"/>
          </a:xfrm>
        </p:spPr>
        <p:txBody>
          <a:bodyPr>
            <a:normAutofit/>
          </a:bodyPr>
          <a:lstStyle/>
          <a:p>
            <a:pPr eaLnBrk="1" hangingPunct="1">
              <a:buClr>
                <a:schemeClr val="hlink"/>
              </a:buClr>
              <a:buFont typeface="Wingdings" pitchFamily="2" charset="2"/>
              <a:buNone/>
            </a:pPr>
            <a:r>
              <a:rPr lang="es-ES" sz="2400" b="1" dirty="0">
                <a:solidFill>
                  <a:srgbClr val="FF0000"/>
                </a:solidFill>
              </a:rPr>
              <a:t>     TECNICA DE CEPILLADO</a:t>
            </a:r>
          </a:p>
        </p:txBody>
      </p:sp>
      <p:sp>
        <p:nvSpPr>
          <p:cNvPr id="87043" name="Rectangle 3"/>
          <p:cNvSpPr>
            <a:spLocks noGrp="1" noChangeArrowheads="1"/>
          </p:cNvSpPr>
          <p:nvPr>
            <p:ph type="body" sz="half" idx="1"/>
          </p:nvPr>
        </p:nvSpPr>
        <p:spPr>
          <a:xfrm>
            <a:off x="2024064" y="2071688"/>
            <a:ext cx="7390392" cy="2075309"/>
          </a:xfrm>
        </p:spPr>
        <p:txBody>
          <a:bodyPr>
            <a:normAutofit/>
          </a:bodyPr>
          <a:lstStyle/>
          <a:p>
            <a:pPr algn="just" eaLnBrk="1" hangingPunct="1">
              <a:buFont typeface="Wingdings" pitchFamily="2" charset="2"/>
              <a:buChar char="ü"/>
              <a:defRPr/>
            </a:pPr>
            <a:r>
              <a:rPr lang="es-ES" sz="2000" dirty="0">
                <a:solidFill>
                  <a:schemeClr val="tx1"/>
                </a:solidFill>
                <a:latin typeface="+mj-lt"/>
              </a:rPr>
              <a:t>Coloque el cepillo en forma horizontal ejerza un suave movimiento de arriba-</a:t>
            </a:r>
            <a:r>
              <a:rPr lang="es-ES" sz="2000" dirty="0" err="1">
                <a:solidFill>
                  <a:schemeClr val="tx1"/>
                </a:solidFill>
                <a:latin typeface="+mj-lt"/>
              </a:rPr>
              <a:t>abajo,abajo</a:t>
            </a:r>
            <a:r>
              <a:rPr lang="es-ES" sz="2000" dirty="0">
                <a:solidFill>
                  <a:schemeClr val="tx1"/>
                </a:solidFill>
                <a:latin typeface="+mj-lt"/>
              </a:rPr>
              <a:t>-arriba para los dientes anteriores y movimientos de adelante hacia atrás en dientes posteriores , sin que los filamentos se desplacen de la posición inicial.</a:t>
            </a:r>
          </a:p>
          <a:p>
            <a:pPr algn="just" eaLnBrk="1" hangingPunct="1">
              <a:buFont typeface="Wingdings" pitchFamily="2" charset="2"/>
              <a:buChar char="ü"/>
              <a:defRPr/>
            </a:pPr>
            <a:endParaRPr lang="es-ES" sz="2000" dirty="0">
              <a:solidFill>
                <a:schemeClr val="tx1"/>
              </a:solidFill>
              <a:latin typeface="+mj-lt"/>
            </a:endParaRPr>
          </a:p>
        </p:txBody>
      </p:sp>
      <p:pic>
        <p:nvPicPr>
          <p:cNvPr id="89095" name="Picture 7"/>
          <p:cNvPicPr>
            <a:picLocks noGrp="1" noChangeAspect="1" noChangeArrowheads="1"/>
          </p:cNvPicPr>
          <p:nvPr>
            <p:ph sz="half" idx="2"/>
          </p:nvPr>
        </p:nvPicPr>
        <p:blipFill>
          <a:blip r:embed="rId3" cstate="print"/>
          <a:srcRect/>
          <a:stretch>
            <a:fillRect/>
          </a:stretch>
        </p:blipFill>
        <p:spPr>
          <a:xfrm>
            <a:off x="3353495" y="3666356"/>
            <a:ext cx="2403362" cy="2262138"/>
          </a:xfrm>
          <a:noFill/>
          <a:ln w="38100" cmpd="dbl">
            <a:solidFill>
              <a:schemeClr val="tx2"/>
            </a:solidFill>
          </a:ln>
        </p:spPr>
      </p:pic>
      <p:sp>
        <p:nvSpPr>
          <p:cNvPr id="11" name="10 Marcador de número de diapositiva"/>
          <p:cNvSpPr>
            <a:spLocks noGrp="1"/>
          </p:cNvSpPr>
          <p:nvPr>
            <p:ph type="sldNum" sz="quarter" idx="12"/>
          </p:nvPr>
        </p:nvSpPr>
        <p:spPr/>
        <p:txBody>
          <a:bodyPr/>
          <a:lstStyle/>
          <a:p>
            <a:pPr>
              <a:defRPr/>
            </a:pPr>
            <a:fld id="{CAC71DEA-FB02-4FD8-9207-2DC956F57C99}" type="slidenum">
              <a:rPr lang="es-ES" smtClean="0"/>
              <a:pPr>
                <a:defRPr/>
              </a:pPr>
              <a:t>21</a:t>
            </a:fld>
            <a:endParaRPr lang="es-ES"/>
          </a:p>
        </p:txBody>
      </p:sp>
      <p:pic>
        <p:nvPicPr>
          <p:cNvPr id="89092" name="Picture 4"/>
          <p:cNvPicPr>
            <a:picLocks noGrp="1" noChangeAspect="1" noChangeArrowheads="1"/>
          </p:cNvPicPr>
          <p:nvPr>
            <p:ph sz="quarter" idx="4294967295"/>
          </p:nvPr>
        </p:nvPicPr>
        <p:blipFill>
          <a:blip r:embed="rId4" cstate="print"/>
          <a:srcRect t="1740" r="632"/>
          <a:stretch>
            <a:fillRect/>
          </a:stretch>
        </p:blipFill>
        <p:spPr>
          <a:xfrm>
            <a:off x="6574129" y="3787776"/>
            <a:ext cx="2497066" cy="2140718"/>
          </a:xfrm>
          <a:noFill/>
          <a:ln w="38100" cmpd="dbl">
            <a:solidFill>
              <a:schemeClr val="tx2"/>
            </a:solidFill>
          </a:ln>
        </p:spPr>
      </p:pic>
    </p:spTree>
    <p:extLst>
      <p:ext uri="{BB962C8B-B14F-4D97-AF65-F5344CB8AC3E}">
        <p14:creationId xmlns:p14="http://schemas.microsoft.com/office/powerpoint/2010/main" val="1595070062"/>
      </p:ext>
    </p:extLst>
  </p:cSld>
  <p:clrMapOvr>
    <a:masterClrMapping/>
  </p:clrMapOvr>
  <p:transition advClick="0">
    <p:wheel spokes="2"/>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2589212" y="1721476"/>
            <a:ext cx="8915400" cy="2116428"/>
          </a:xfrm>
        </p:spPr>
        <p:txBody>
          <a:bodyPr/>
          <a:lstStyle/>
          <a:p>
            <a:pPr algn="just">
              <a:buFont typeface="Wingdings" pitchFamily="2" charset="2"/>
              <a:buChar char="ü"/>
              <a:defRPr/>
            </a:pPr>
            <a:r>
              <a:rPr lang="es-ES" dirty="0">
                <a:solidFill>
                  <a:schemeClr val="tx1"/>
                </a:solidFill>
              </a:rPr>
              <a:t>Coloque el cepillo verticalmente para cepillar la cara interna de los dientes superiores e inferiores.</a:t>
            </a:r>
          </a:p>
          <a:p>
            <a:pPr algn="just">
              <a:buFont typeface="Wingdings" pitchFamily="2" charset="2"/>
              <a:buChar char="ü"/>
              <a:defRPr/>
            </a:pPr>
            <a:endParaRPr lang="es-ES" dirty="0">
              <a:solidFill>
                <a:schemeClr val="tx1"/>
              </a:solidFill>
            </a:endParaRPr>
          </a:p>
          <a:p>
            <a:pPr algn="just">
              <a:buFont typeface="Wingdings" pitchFamily="2" charset="2"/>
              <a:buChar char="ü"/>
              <a:defRPr/>
            </a:pPr>
            <a:r>
              <a:rPr lang="es-ES" dirty="0">
                <a:solidFill>
                  <a:schemeClr val="tx1"/>
                </a:solidFill>
              </a:rPr>
              <a:t>Cepille la superficie de masticación con un movimiento de adelante hacia atrás y circular. No olvide cepillar el paladar y la lengua para completar la higiene bucal </a:t>
            </a:r>
          </a:p>
          <a:p>
            <a:pPr marL="0" indent="0">
              <a:buNone/>
            </a:pPr>
            <a:endParaRPr lang="es-ES" dirty="0">
              <a:solidFill>
                <a:schemeClr val="tx1"/>
              </a:solidFill>
            </a:endParaRPr>
          </a:p>
        </p:txBody>
      </p:sp>
      <p:sp>
        <p:nvSpPr>
          <p:cNvPr id="7" name="Rectangle 2"/>
          <p:cNvSpPr>
            <a:spLocks noGrp="1" noChangeArrowheads="1"/>
          </p:cNvSpPr>
          <p:nvPr>
            <p:ph type="title"/>
          </p:nvPr>
        </p:nvSpPr>
        <p:spPr/>
        <p:txBody>
          <a:bodyPr>
            <a:normAutofit/>
          </a:bodyPr>
          <a:lstStyle/>
          <a:p>
            <a:pPr eaLnBrk="1" hangingPunct="1">
              <a:buClr>
                <a:schemeClr val="hlink"/>
              </a:buClr>
              <a:buFont typeface="Wingdings" pitchFamily="2" charset="2"/>
              <a:buNone/>
            </a:pPr>
            <a:r>
              <a:rPr lang="es-ES" sz="2400" b="1" dirty="0">
                <a:solidFill>
                  <a:srgbClr val="FF0000"/>
                </a:solidFill>
              </a:rPr>
              <a:t>     TECNICA DE CEPILLADO</a:t>
            </a:r>
          </a:p>
        </p:txBody>
      </p:sp>
      <p:pic>
        <p:nvPicPr>
          <p:cNvPr id="8" name="Picture 6" descr="higienadental"/>
          <p:cNvPicPr>
            <a:picLocks noChangeAspect="1" noChangeArrowheads="1"/>
          </p:cNvPicPr>
          <p:nvPr/>
        </p:nvPicPr>
        <p:blipFill>
          <a:blip r:embed="rId2" cstate="print"/>
          <a:srcRect/>
          <a:stretch>
            <a:fillRect/>
          </a:stretch>
        </p:blipFill>
        <p:spPr bwMode="auto">
          <a:xfrm>
            <a:off x="3636829" y="4041575"/>
            <a:ext cx="2480636" cy="2170556"/>
          </a:xfrm>
          <a:prstGeom prst="rect">
            <a:avLst/>
          </a:prstGeom>
          <a:noFill/>
          <a:ln w="38100" cmpd="dbl">
            <a:solidFill>
              <a:schemeClr val="tx2"/>
            </a:solidFill>
            <a:miter lim="800000"/>
            <a:headEnd/>
            <a:tailEnd/>
          </a:ln>
        </p:spPr>
      </p:pic>
      <p:pic>
        <p:nvPicPr>
          <p:cNvPr id="9" name="Picture 5"/>
          <p:cNvPicPr>
            <a:picLocks noChangeAspect="1" noChangeArrowheads="1"/>
          </p:cNvPicPr>
          <p:nvPr/>
        </p:nvPicPr>
        <p:blipFill>
          <a:blip r:embed="rId3" cstate="print"/>
          <a:srcRect r="1408"/>
          <a:stretch>
            <a:fillRect/>
          </a:stretch>
        </p:blipFill>
        <p:spPr>
          <a:xfrm>
            <a:off x="7459395" y="4041575"/>
            <a:ext cx="2682931" cy="2170556"/>
          </a:xfrm>
          <a:prstGeom prst="rect">
            <a:avLst/>
          </a:prstGeom>
          <a:noFill/>
          <a:ln w="38100" cmpd="dbl">
            <a:solidFill>
              <a:schemeClr val="tx2"/>
            </a:solidFill>
          </a:ln>
        </p:spPr>
      </p:pic>
    </p:spTree>
    <p:extLst>
      <p:ext uri="{BB962C8B-B14F-4D97-AF65-F5344CB8AC3E}">
        <p14:creationId xmlns:p14="http://schemas.microsoft.com/office/powerpoint/2010/main" val="4230320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25048" y="2002149"/>
            <a:ext cx="4266685" cy="3806222"/>
          </a:xfrm>
        </p:spPr>
        <p:txBody>
          <a:bodyPr/>
          <a:lstStyle/>
          <a:p>
            <a:pPr algn="ctr"/>
            <a:r>
              <a:rPr lang="es-ES" dirty="0" smtClean="0">
                <a:solidFill>
                  <a:srgbClr val="FF0000"/>
                </a:solidFill>
              </a:rPr>
              <a:t>Técnica de cepillado para niños</a:t>
            </a:r>
            <a:endParaRPr lang="es-ES" dirty="0">
              <a:solidFill>
                <a:srgbClr val="FF0000"/>
              </a:solidFill>
            </a:endParaRPr>
          </a:p>
        </p:txBody>
      </p:sp>
      <p:pic>
        <p:nvPicPr>
          <p:cNvPr id="1026" name="Picture 2" descr="Resultado de imagen para tecnica de cepillado para ni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225" y="412831"/>
            <a:ext cx="3588935" cy="6174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071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tecnica de cepillado para ni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9289" y="329410"/>
            <a:ext cx="4634203" cy="6528590"/>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txBox="1">
            <a:spLocks/>
          </p:cNvSpPr>
          <p:nvPr/>
        </p:nvSpPr>
        <p:spPr>
          <a:xfrm>
            <a:off x="2665927" y="2233969"/>
            <a:ext cx="4266685" cy="3806222"/>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mtClean="0">
                <a:solidFill>
                  <a:srgbClr val="FF0000"/>
                </a:solidFill>
              </a:rPr>
              <a:t>Técnica de cepillado para niños</a:t>
            </a:r>
            <a:endParaRPr lang="es-ES" dirty="0">
              <a:solidFill>
                <a:srgbClr val="FF0000"/>
              </a:solidFill>
            </a:endParaRPr>
          </a:p>
        </p:txBody>
      </p:sp>
    </p:spTree>
    <p:extLst>
      <p:ext uri="{BB962C8B-B14F-4D97-AF65-F5344CB8AC3E}">
        <p14:creationId xmlns:p14="http://schemas.microsoft.com/office/powerpoint/2010/main" val="3081383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992313" y="836613"/>
            <a:ext cx="8229600" cy="1143000"/>
          </a:xfrm>
        </p:spPr>
        <p:txBody>
          <a:bodyPr>
            <a:normAutofit/>
          </a:bodyPr>
          <a:lstStyle/>
          <a:p>
            <a:pPr eaLnBrk="1" hangingPunct="1"/>
            <a:r>
              <a:rPr lang="es-ES" sz="2400" b="1">
                <a:solidFill>
                  <a:srgbClr val="FF0000"/>
                </a:solidFill>
              </a:rPr>
              <a:t>CEPILLO ELECTRICO</a:t>
            </a:r>
          </a:p>
        </p:txBody>
      </p:sp>
      <p:sp>
        <p:nvSpPr>
          <p:cNvPr id="88067" name="Rectangle 3"/>
          <p:cNvSpPr>
            <a:spLocks noGrp="1" noChangeArrowheads="1"/>
          </p:cNvSpPr>
          <p:nvPr>
            <p:ph type="body" sz="half" idx="1"/>
          </p:nvPr>
        </p:nvSpPr>
        <p:spPr>
          <a:xfrm>
            <a:off x="2249487" y="1760113"/>
            <a:ext cx="8653159" cy="4495800"/>
          </a:xfrm>
        </p:spPr>
        <p:txBody>
          <a:bodyPr>
            <a:normAutofit/>
          </a:bodyPr>
          <a:lstStyle/>
          <a:p>
            <a:pPr algn="just" eaLnBrk="1" hangingPunct="1">
              <a:buFont typeface="Wingdings" pitchFamily="2" charset="2"/>
              <a:buChar char="Ø"/>
              <a:defRPr/>
            </a:pPr>
            <a:r>
              <a:rPr lang="es-ES" sz="2000" dirty="0">
                <a:solidFill>
                  <a:schemeClr val="tx1"/>
                </a:solidFill>
                <a:latin typeface="+mj-lt"/>
              </a:rPr>
              <a:t>El cepillo eléctrico permite una mejor remoción de placa bacteriana debido a su cabeza rotatorio oscilante. Este cabezal se adapta a la forma de cada diente y permite limpiar  en profundidad todas las superficies dentales, especialmente en las zonas interdentales y </a:t>
            </a:r>
            <a:r>
              <a:rPr lang="es-ES" sz="2000" dirty="0" err="1">
                <a:solidFill>
                  <a:schemeClr val="tx1"/>
                </a:solidFill>
                <a:latin typeface="+mj-lt"/>
              </a:rPr>
              <a:t>subgingivales</a:t>
            </a:r>
            <a:r>
              <a:rPr lang="es-ES" sz="2000" dirty="0">
                <a:solidFill>
                  <a:schemeClr val="tx1"/>
                </a:solidFill>
                <a:latin typeface="+mj-lt"/>
              </a:rPr>
              <a:t>.</a:t>
            </a:r>
          </a:p>
        </p:txBody>
      </p:sp>
      <p:sp>
        <p:nvSpPr>
          <p:cNvPr id="8" name="7 Marcador de número de diapositiva"/>
          <p:cNvSpPr>
            <a:spLocks noGrp="1"/>
          </p:cNvSpPr>
          <p:nvPr>
            <p:ph type="sldNum" sz="quarter" idx="12"/>
          </p:nvPr>
        </p:nvSpPr>
        <p:spPr/>
        <p:txBody>
          <a:bodyPr/>
          <a:lstStyle/>
          <a:p>
            <a:pPr>
              <a:defRPr/>
            </a:pPr>
            <a:fld id="{CAC71DEA-FB02-4FD8-9207-2DC956F57C99}" type="slidenum">
              <a:rPr lang="es-ES" smtClean="0"/>
              <a:pPr>
                <a:defRPr/>
              </a:pPr>
              <a:t>25</a:t>
            </a:fld>
            <a:endParaRPr lang="es-ES"/>
          </a:p>
        </p:txBody>
      </p:sp>
      <p:pic>
        <p:nvPicPr>
          <p:cNvPr id="7170" name="Picture 2" descr="Resultado de imagen para cepillo electrico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6544" y="3463546"/>
            <a:ext cx="2192486" cy="2484818"/>
          </a:xfrm>
          <a:prstGeom prst="rect">
            <a:avLst/>
          </a:prstGeom>
          <a:noFill/>
          <a:ln w="25400" cmpd="dbl">
            <a:solidFill>
              <a:schemeClr val="tx1"/>
            </a:solidFill>
          </a:ln>
          <a:extLst>
            <a:ext uri="{909E8E84-426E-40DD-AFC4-6F175D3DCCD1}">
              <a14:hiddenFill xmlns:a14="http://schemas.microsoft.com/office/drawing/2010/main">
                <a:solidFill>
                  <a:srgbClr val="FFFFFF"/>
                </a:solidFill>
              </a14:hiddenFill>
            </a:ext>
          </a:extLst>
        </p:spPr>
      </p:pic>
      <p:pic>
        <p:nvPicPr>
          <p:cNvPr id="7172" name="Picture 4" descr="Resultado de imagen para cepillo electrico den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6992" y="3392062"/>
            <a:ext cx="3465936" cy="346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214640"/>
      </p:ext>
    </p:extLst>
  </p:cSld>
  <p:clrMapOvr>
    <a:masterClrMapping/>
  </p:clrMapOvr>
  <p:transition advClick="0">
    <p:wheel spokes="2"/>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024063" y="928688"/>
            <a:ext cx="8229600" cy="1143000"/>
          </a:xfrm>
        </p:spPr>
        <p:txBody>
          <a:bodyPr>
            <a:normAutofit/>
          </a:bodyPr>
          <a:lstStyle/>
          <a:p>
            <a:pPr eaLnBrk="1" hangingPunct="1"/>
            <a:r>
              <a:rPr lang="es-ES" sz="2400" b="1" dirty="0">
                <a:solidFill>
                  <a:srgbClr val="FF0000"/>
                </a:solidFill>
              </a:rPr>
              <a:t>USO DEL CEPILLO ELECTRICO</a:t>
            </a:r>
          </a:p>
        </p:txBody>
      </p:sp>
      <p:sp>
        <p:nvSpPr>
          <p:cNvPr id="89091" name="Rectangle 3"/>
          <p:cNvSpPr>
            <a:spLocks noGrp="1" noChangeArrowheads="1"/>
          </p:cNvSpPr>
          <p:nvPr>
            <p:ph type="body" sz="half" idx="1"/>
          </p:nvPr>
        </p:nvSpPr>
        <p:spPr>
          <a:xfrm>
            <a:off x="1992312" y="1916113"/>
            <a:ext cx="8954729" cy="968755"/>
          </a:xfrm>
        </p:spPr>
        <p:txBody>
          <a:bodyPr>
            <a:normAutofit lnSpcReduction="10000"/>
          </a:bodyPr>
          <a:lstStyle/>
          <a:p>
            <a:pPr algn="just" eaLnBrk="1" hangingPunct="1">
              <a:buFont typeface="Wingdings" pitchFamily="2" charset="2"/>
              <a:buChar char="Ø"/>
              <a:defRPr/>
            </a:pPr>
            <a:r>
              <a:rPr lang="es-ES" sz="2000" dirty="0">
                <a:solidFill>
                  <a:schemeClr val="tx1"/>
                </a:solidFill>
                <a:latin typeface="+mj-lt"/>
              </a:rPr>
              <a:t>Coloque el cepillo en forma horizontal. Ejerza un suave movimiento de adelante hacia atrás sin que los filamentos se desplacen de la posición inicial.</a:t>
            </a:r>
          </a:p>
        </p:txBody>
      </p:sp>
      <p:pic>
        <p:nvPicPr>
          <p:cNvPr id="91140" name="Picture 4"/>
          <p:cNvPicPr>
            <a:picLocks noGrp="1" noChangeAspect="1" noChangeArrowheads="1"/>
          </p:cNvPicPr>
          <p:nvPr>
            <p:ph sz="quarter" idx="2"/>
          </p:nvPr>
        </p:nvPicPr>
        <p:blipFill>
          <a:blip r:embed="rId2" cstate="print"/>
          <a:srcRect t="3166" r="3835" b="2303"/>
          <a:stretch>
            <a:fillRect/>
          </a:stretch>
        </p:blipFill>
        <p:spPr>
          <a:xfrm>
            <a:off x="4943475" y="3068639"/>
            <a:ext cx="2592388" cy="2098675"/>
          </a:xfrm>
          <a:noFill/>
          <a:ln w="38100" cmpd="dbl">
            <a:solidFill>
              <a:schemeClr val="tx2"/>
            </a:solidFill>
          </a:ln>
        </p:spPr>
      </p:pic>
      <p:pic>
        <p:nvPicPr>
          <p:cNvPr id="91141" name="Picture 5"/>
          <p:cNvPicPr>
            <a:picLocks noGrp="1" noChangeAspect="1" noChangeArrowheads="1"/>
          </p:cNvPicPr>
          <p:nvPr>
            <p:ph sz="quarter" idx="3"/>
          </p:nvPr>
        </p:nvPicPr>
        <p:blipFill>
          <a:blip r:embed="rId3" cstate="print"/>
          <a:srcRect r="1433" b="2461"/>
          <a:stretch>
            <a:fillRect/>
          </a:stretch>
        </p:blipFill>
        <p:spPr>
          <a:xfrm>
            <a:off x="7824789" y="3068638"/>
            <a:ext cx="2592387" cy="2082800"/>
          </a:xfrm>
          <a:noFill/>
          <a:ln w="38100" cmpd="dbl">
            <a:solidFill>
              <a:schemeClr val="tx2"/>
            </a:solidFill>
          </a:ln>
        </p:spPr>
      </p:pic>
      <p:sp>
        <p:nvSpPr>
          <p:cNvPr id="10" name="9 Marcador de número de diapositiva"/>
          <p:cNvSpPr>
            <a:spLocks noGrp="1"/>
          </p:cNvSpPr>
          <p:nvPr>
            <p:ph type="sldNum" sz="quarter" idx="12"/>
          </p:nvPr>
        </p:nvSpPr>
        <p:spPr/>
        <p:txBody>
          <a:bodyPr/>
          <a:lstStyle/>
          <a:p>
            <a:pPr>
              <a:defRPr/>
            </a:pPr>
            <a:fld id="{80DB9952-D009-466C-981C-6B688379ABF3}" type="slidenum">
              <a:rPr lang="es-ES" smtClean="0"/>
              <a:pPr>
                <a:defRPr/>
              </a:pPr>
              <a:t>26</a:t>
            </a:fld>
            <a:endParaRPr lang="es-ES"/>
          </a:p>
        </p:txBody>
      </p:sp>
      <p:pic>
        <p:nvPicPr>
          <p:cNvPr id="91142" name="Picture 6"/>
          <p:cNvPicPr>
            <a:picLocks noChangeAspect="1" noChangeArrowheads="1"/>
          </p:cNvPicPr>
          <p:nvPr/>
        </p:nvPicPr>
        <p:blipFill>
          <a:blip r:embed="rId4" cstate="print"/>
          <a:srcRect l="1396" t="3249" r="3337"/>
          <a:stretch>
            <a:fillRect/>
          </a:stretch>
        </p:blipFill>
        <p:spPr bwMode="auto">
          <a:xfrm>
            <a:off x="1992314" y="3068639"/>
            <a:ext cx="2663825" cy="2135187"/>
          </a:xfrm>
          <a:prstGeom prst="rect">
            <a:avLst/>
          </a:prstGeom>
          <a:noFill/>
          <a:ln w="38100" cmpd="dbl">
            <a:solidFill>
              <a:schemeClr val="tx2"/>
            </a:solidFill>
            <a:miter lim="800000"/>
            <a:headEnd/>
            <a:tailEnd/>
          </a:ln>
        </p:spPr>
      </p:pic>
    </p:spTree>
    <p:extLst>
      <p:ext uri="{BB962C8B-B14F-4D97-AF65-F5344CB8AC3E}">
        <p14:creationId xmlns:p14="http://schemas.microsoft.com/office/powerpoint/2010/main" val="960834188"/>
      </p:ext>
    </p:extLst>
  </p:cSld>
  <p:clrMapOvr>
    <a:masterClrMapping/>
  </p:clrMapOvr>
  <p:transition advClick="0">
    <p:wheel spokes="2"/>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cepillo electrico dental"/>
          <p:cNvPicPr>
            <a:picLocks noChangeAspect="1" noChangeArrowheads="1"/>
          </p:cNvPicPr>
          <p:nvPr/>
        </p:nvPicPr>
        <p:blipFill rotWithShape="1">
          <a:blip r:embed="rId2">
            <a:extLst>
              <a:ext uri="{28A0092B-C50C-407E-A947-70E740481C1C}">
                <a14:useLocalDpi xmlns:a14="http://schemas.microsoft.com/office/drawing/2010/main" val="0"/>
              </a:ext>
            </a:extLst>
          </a:blip>
          <a:srcRect b="15648"/>
          <a:stretch/>
        </p:blipFill>
        <p:spPr bwMode="auto">
          <a:xfrm>
            <a:off x="2731350" y="1135599"/>
            <a:ext cx="6694002" cy="423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5489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524000" y="357188"/>
            <a:ext cx="6985000" cy="1143000"/>
          </a:xfrm>
        </p:spPr>
        <p:txBody>
          <a:bodyPr/>
          <a:lstStyle/>
          <a:p>
            <a:pPr eaLnBrk="1" hangingPunct="1"/>
            <a:r>
              <a:rPr lang="es-ES" sz="1800" b="1" dirty="0">
                <a:solidFill>
                  <a:srgbClr val="FF0000"/>
                </a:solidFill>
              </a:rPr>
              <a:t>TECNICA DE CEPILLADO PARA PACIENTES  CON APARATOS DE ORTODONCIA</a:t>
            </a:r>
          </a:p>
        </p:txBody>
      </p:sp>
      <p:sp>
        <p:nvSpPr>
          <p:cNvPr id="90115" name="Rectangle 3"/>
          <p:cNvSpPr>
            <a:spLocks noGrp="1" noChangeArrowheads="1"/>
          </p:cNvSpPr>
          <p:nvPr>
            <p:ph type="body" sz="half" idx="1"/>
          </p:nvPr>
        </p:nvSpPr>
        <p:spPr>
          <a:xfrm>
            <a:off x="1847851" y="1773238"/>
            <a:ext cx="8468126" cy="2051787"/>
          </a:xfrm>
        </p:spPr>
        <p:txBody>
          <a:bodyPr>
            <a:normAutofit/>
          </a:bodyPr>
          <a:lstStyle/>
          <a:p>
            <a:pPr algn="just" eaLnBrk="1" hangingPunct="1">
              <a:lnSpc>
                <a:spcPct val="80000"/>
              </a:lnSpc>
              <a:buFont typeface="Wingdings" pitchFamily="2" charset="2"/>
              <a:buChar char="Ø"/>
              <a:defRPr/>
            </a:pPr>
            <a:r>
              <a:rPr lang="es-ES" dirty="0">
                <a:solidFill>
                  <a:schemeClr val="tx1"/>
                </a:solidFill>
                <a:latin typeface="+mj-lt"/>
              </a:rPr>
              <a:t>Coloque el cepillo en forma horizontal, en un ángulo de 45</a:t>
            </a:r>
            <a:r>
              <a:rPr lang="es-ES" baseline="30000" dirty="0">
                <a:solidFill>
                  <a:schemeClr val="tx1"/>
                </a:solidFill>
                <a:latin typeface="+mj-lt"/>
              </a:rPr>
              <a:t>o</a:t>
            </a:r>
            <a:r>
              <a:rPr lang="es-ES" dirty="0">
                <a:solidFill>
                  <a:schemeClr val="tx1"/>
                </a:solidFill>
                <a:latin typeface="+mj-lt"/>
              </a:rPr>
              <a:t>. Ejerza un suave movimiento de adelante hacia atrás sin que los filamentos se desplacen de la posición inicial.</a:t>
            </a:r>
          </a:p>
          <a:p>
            <a:pPr marL="0" indent="0" algn="just" eaLnBrk="1" hangingPunct="1">
              <a:lnSpc>
                <a:spcPct val="80000"/>
              </a:lnSpc>
              <a:buNone/>
              <a:defRPr/>
            </a:pPr>
            <a:endParaRPr lang="es-ES" dirty="0">
              <a:solidFill>
                <a:schemeClr val="tx1"/>
              </a:solidFill>
              <a:latin typeface="+mj-lt"/>
            </a:endParaRPr>
          </a:p>
          <a:p>
            <a:pPr algn="just" eaLnBrk="1" hangingPunct="1">
              <a:lnSpc>
                <a:spcPct val="80000"/>
              </a:lnSpc>
              <a:buFont typeface="Wingdings" pitchFamily="2" charset="2"/>
              <a:buChar char="Ø"/>
              <a:defRPr/>
            </a:pPr>
            <a:r>
              <a:rPr lang="es-ES" dirty="0">
                <a:solidFill>
                  <a:schemeClr val="tx1"/>
                </a:solidFill>
                <a:latin typeface="+mj-lt"/>
              </a:rPr>
              <a:t>Gire 90</a:t>
            </a:r>
            <a:r>
              <a:rPr lang="es-ES" baseline="30000" dirty="0">
                <a:solidFill>
                  <a:schemeClr val="tx1"/>
                </a:solidFill>
                <a:latin typeface="+mj-lt"/>
              </a:rPr>
              <a:t>o </a:t>
            </a:r>
            <a:r>
              <a:rPr lang="es-ES" dirty="0">
                <a:solidFill>
                  <a:schemeClr val="tx1"/>
                </a:solidFill>
                <a:latin typeface="+mj-lt"/>
              </a:rPr>
              <a:t>el cepillo colocándolo encima de los </a:t>
            </a:r>
            <a:r>
              <a:rPr lang="es-ES" dirty="0" err="1">
                <a:solidFill>
                  <a:schemeClr val="tx1"/>
                </a:solidFill>
                <a:latin typeface="+mj-lt"/>
              </a:rPr>
              <a:t>brackets</a:t>
            </a:r>
            <a:r>
              <a:rPr lang="es-ES" dirty="0">
                <a:solidFill>
                  <a:schemeClr val="tx1"/>
                </a:solidFill>
                <a:latin typeface="+mj-lt"/>
              </a:rPr>
              <a:t>, para limpiar la superficie superior e inferior de los mismos.</a:t>
            </a:r>
          </a:p>
          <a:p>
            <a:pPr algn="just" eaLnBrk="1" hangingPunct="1">
              <a:lnSpc>
                <a:spcPct val="80000"/>
              </a:lnSpc>
              <a:buFont typeface="Wingdings" pitchFamily="2" charset="2"/>
              <a:buChar char="Ø"/>
              <a:defRPr/>
            </a:pPr>
            <a:endParaRPr lang="es-ES" dirty="0">
              <a:solidFill>
                <a:schemeClr val="tx1"/>
              </a:solidFill>
              <a:latin typeface="+mj-lt"/>
            </a:endParaRPr>
          </a:p>
          <a:p>
            <a:pPr algn="just" eaLnBrk="1" hangingPunct="1">
              <a:lnSpc>
                <a:spcPct val="80000"/>
              </a:lnSpc>
              <a:buFont typeface="Wingdings" pitchFamily="2" charset="2"/>
              <a:buChar char="Ø"/>
              <a:defRPr/>
            </a:pPr>
            <a:endParaRPr lang="es-ES" dirty="0">
              <a:solidFill>
                <a:schemeClr val="tx1"/>
              </a:solidFill>
              <a:latin typeface="+mj-lt"/>
            </a:endParaRPr>
          </a:p>
        </p:txBody>
      </p:sp>
      <p:pic>
        <p:nvPicPr>
          <p:cNvPr id="92164" name="Picture 4"/>
          <p:cNvPicPr>
            <a:picLocks noGrp="1" noChangeAspect="1" noChangeArrowheads="1"/>
          </p:cNvPicPr>
          <p:nvPr>
            <p:ph sz="quarter" idx="2"/>
          </p:nvPr>
        </p:nvPicPr>
        <p:blipFill>
          <a:blip r:embed="rId2" cstate="print"/>
          <a:srcRect t="1216" r="3050"/>
          <a:stretch>
            <a:fillRect/>
          </a:stretch>
        </p:blipFill>
        <p:spPr>
          <a:xfrm rot="10800000">
            <a:off x="6514899" y="3755231"/>
            <a:ext cx="2152129" cy="2104656"/>
          </a:xfrm>
          <a:noFill/>
          <a:ln w="38100" cmpd="dbl">
            <a:solidFill>
              <a:schemeClr val="tx2"/>
            </a:solidFill>
          </a:ln>
        </p:spPr>
      </p:pic>
      <p:pic>
        <p:nvPicPr>
          <p:cNvPr id="92165" name="Picture 5"/>
          <p:cNvPicPr>
            <a:picLocks noGrp="1" noChangeAspect="1" noChangeArrowheads="1"/>
          </p:cNvPicPr>
          <p:nvPr>
            <p:ph sz="quarter" idx="3"/>
          </p:nvPr>
        </p:nvPicPr>
        <p:blipFill>
          <a:blip r:embed="rId3" cstate="print"/>
          <a:srcRect t="2431" r="1543"/>
          <a:stretch>
            <a:fillRect/>
          </a:stretch>
        </p:blipFill>
        <p:spPr>
          <a:xfrm rot="10800000">
            <a:off x="2454173" y="3825025"/>
            <a:ext cx="2104947" cy="2083666"/>
          </a:xfrm>
          <a:noFill/>
          <a:ln w="38100" cmpd="dbl">
            <a:solidFill>
              <a:schemeClr val="tx2"/>
            </a:solidFill>
          </a:ln>
        </p:spPr>
      </p:pic>
      <p:sp>
        <p:nvSpPr>
          <p:cNvPr id="10" name="9 Marcador de número de diapositiva"/>
          <p:cNvSpPr>
            <a:spLocks noGrp="1"/>
          </p:cNvSpPr>
          <p:nvPr>
            <p:ph type="sldNum" sz="quarter" idx="12"/>
          </p:nvPr>
        </p:nvSpPr>
        <p:spPr/>
        <p:txBody>
          <a:bodyPr/>
          <a:lstStyle/>
          <a:p>
            <a:pPr>
              <a:defRPr/>
            </a:pPr>
            <a:fld id="{80DB9952-D009-466C-981C-6B688379ABF3}" type="slidenum">
              <a:rPr lang="es-ES" smtClean="0"/>
              <a:pPr>
                <a:defRPr/>
              </a:pPr>
              <a:t>28</a:t>
            </a:fld>
            <a:endParaRPr lang="es-ES"/>
          </a:p>
        </p:txBody>
      </p:sp>
    </p:spTree>
    <p:extLst>
      <p:ext uri="{BB962C8B-B14F-4D97-AF65-F5344CB8AC3E}">
        <p14:creationId xmlns:p14="http://schemas.microsoft.com/office/powerpoint/2010/main" val="2369335843"/>
      </p:ext>
    </p:extLst>
  </p:cSld>
  <p:clrMapOvr>
    <a:masterClrMapping/>
  </p:clrMapOvr>
  <p:transition advClick="0">
    <p:wheel spokes="2"/>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077770" y="533958"/>
            <a:ext cx="8911687" cy="1280890"/>
          </a:xfrm>
        </p:spPr>
        <p:txBody>
          <a:bodyPr>
            <a:normAutofit/>
          </a:bodyPr>
          <a:lstStyle/>
          <a:p>
            <a:pPr eaLnBrk="1" hangingPunct="1"/>
            <a:r>
              <a:rPr lang="es-ES" sz="2800" b="1" dirty="0">
                <a:solidFill>
                  <a:srgbClr val="FF0000"/>
                </a:solidFill>
              </a:rPr>
              <a:t>TECNICA DE CEPILLADO PARA PACIENTES  CON APARATOS DE ORTODONCIA</a:t>
            </a:r>
          </a:p>
        </p:txBody>
      </p:sp>
      <p:sp>
        <p:nvSpPr>
          <p:cNvPr id="7" name="Marcador de contenido 6"/>
          <p:cNvSpPr>
            <a:spLocks noGrp="1"/>
          </p:cNvSpPr>
          <p:nvPr>
            <p:ph idx="1"/>
          </p:nvPr>
        </p:nvSpPr>
        <p:spPr>
          <a:xfrm>
            <a:off x="2589212" y="2133600"/>
            <a:ext cx="8915400" cy="1356575"/>
          </a:xfrm>
        </p:spPr>
        <p:txBody>
          <a:bodyPr>
            <a:normAutofit/>
          </a:bodyPr>
          <a:lstStyle/>
          <a:p>
            <a:pPr algn="just"/>
            <a:r>
              <a:rPr lang="es-ES" sz="2000" dirty="0">
                <a:solidFill>
                  <a:schemeClr val="tx1"/>
                </a:solidFill>
              </a:rPr>
              <a:t>Termine con un cepillo interdental. Entre las caras del </a:t>
            </a:r>
            <a:r>
              <a:rPr lang="es-ES" sz="2000" dirty="0" err="1">
                <a:solidFill>
                  <a:schemeClr val="tx1"/>
                </a:solidFill>
              </a:rPr>
              <a:t>brackets</a:t>
            </a:r>
            <a:r>
              <a:rPr lang="es-ES" sz="2000" dirty="0">
                <a:solidFill>
                  <a:schemeClr val="tx1"/>
                </a:solidFill>
              </a:rPr>
              <a:t> que se miran entre si y en los espacios pequeños donde el cepillo no puede ingresar</a:t>
            </a:r>
          </a:p>
          <a:p>
            <a:pPr algn="just"/>
            <a:endParaRPr lang="es-ES" sz="2000" dirty="0">
              <a:solidFill>
                <a:schemeClr val="tx1"/>
              </a:solidFill>
            </a:endParaRPr>
          </a:p>
        </p:txBody>
      </p:sp>
      <p:pic>
        <p:nvPicPr>
          <p:cNvPr id="8" name="Picture 6"/>
          <p:cNvPicPr>
            <a:picLocks noChangeAspect="1" noChangeArrowheads="1"/>
          </p:cNvPicPr>
          <p:nvPr/>
        </p:nvPicPr>
        <p:blipFill>
          <a:blip r:embed="rId2" cstate="print"/>
          <a:srcRect r="1984"/>
          <a:stretch>
            <a:fillRect/>
          </a:stretch>
        </p:blipFill>
        <p:spPr bwMode="auto">
          <a:xfrm rot="10800000">
            <a:off x="4820701" y="3490174"/>
            <a:ext cx="2507378" cy="2528293"/>
          </a:xfrm>
          <a:prstGeom prst="rect">
            <a:avLst/>
          </a:prstGeom>
          <a:noFill/>
          <a:ln w="38100" cmpd="dbl">
            <a:solidFill>
              <a:schemeClr val="tx2"/>
            </a:solidFill>
            <a:miter lim="800000"/>
            <a:headEnd/>
            <a:tailEnd/>
          </a:ln>
        </p:spPr>
      </p:pic>
    </p:spTree>
    <p:extLst>
      <p:ext uri="{BB962C8B-B14F-4D97-AF65-F5344CB8AC3E}">
        <p14:creationId xmlns:p14="http://schemas.microsoft.com/office/powerpoint/2010/main" val="3408979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1813462" y="523094"/>
            <a:ext cx="8713788" cy="935037"/>
          </a:xfrm>
        </p:spPr>
        <p:txBody>
          <a:bodyPr/>
          <a:lstStyle/>
          <a:p>
            <a:pPr eaLnBrk="1" hangingPunct="1"/>
            <a:r>
              <a:rPr lang="es-ES" sz="2000" b="1" dirty="0">
                <a:solidFill>
                  <a:srgbClr val="006600"/>
                </a:solidFill>
              </a:rPr>
              <a:t>PROGRAMA EDUCATIVO</a:t>
            </a:r>
            <a:r>
              <a:rPr lang="es-ES" sz="2400" b="1" dirty="0">
                <a:solidFill>
                  <a:srgbClr val="006600"/>
                </a:solidFill>
              </a:rPr>
              <a:t>: </a:t>
            </a:r>
            <a:r>
              <a:rPr lang="es-ES" sz="2000" b="1" dirty="0"/>
              <a:t>LICENCIATURA  DE CIRUJANO DENTISTA</a:t>
            </a:r>
          </a:p>
        </p:txBody>
      </p:sp>
      <p:sp>
        <p:nvSpPr>
          <p:cNvPr id="8195" name="Rectangle 5"/>
          <p:cNvSpPr>
            <a:spLocks noGrp="1" noChangeArrowheads="1"/>
          </p:cNvSpPr>
          <p:nvPr>
            <p:ph type="subTitle" idx="1"/>
          </p:nvPr>
        </p:nvSpPr>
        <p:spPr>
          <a:xfrm>
            <a:off x="1703388" y="1989139"/>
            <a:ext cx="8424862" cy="4103687"/>
          </a:xfrm>
        </p:spPr>
        <p:txBody>
          <a:bodyPr/>
          <a:lstStyle/>
          <a:p>
            <a:pPr eaLnBrk="1" hangingPunct="1">
              <a:lnSpc>
                <a:spcPct val="90000"/>
              </a:lnSpc>
            </a:pPr>
            <a:r>
              <a:rPr lang="es-ES" sz="2000" b="1" dirty="0">
                <a:solidFill>
                  <a:srgbClr val="006600"/>
                </a:solidFill>
              </a:rPr>
              <a:t>AREA DE DOCENCIA</a:t>
            </a:r>
            <a:r>
              <a:rPr lang="es-ES" sz="2000" b="1" dirty="0">
                <a:solidFill>
                  <a:schemeClr val="tx2"/>
                </a:solidFill>
              </a:rPr>
              <a:t>: </a:t>
            </a:r>
            <a:r>
              <a:rPr lang="es-ES" sz="2000" b="1" dirty="0">
                <a:solidFill>
                  <a:schemeClr val="tx1"/>
                </a:solidFill>
              </a:rPr>
              <a:t>REHABILITACION ODONTOLOGICA</a:t>
            </a:r>
          </a:p>
          <a:p>
            <a:pPr eaLnBrk="1" hangingPunct="1">
              <a:lnSpc>
                <a:spcPct val="90000"/>
              </a:lnSpc>
            </a:pPr>
            <a:endParaRPr lang="es-ES" sz="2000" b="1" dirty="0">
              <a:solidFill>
                <a:schemeClr val="hlink"/>
              </a:solidFill>
            </a:endParaRPr>
          </a:p>
          <a:p>
            <a:pPr eaLnBrk="1" hangingPunct="1">
              <a:lnSpc>
                <a:spcPct val="90000"/>
              </a:lnSpc>
            </a:pPr>
            <a:r>
              <a:rPr lang="es-ES" sz="2000" b="1" dirty="0">
                <a:solidFill>
                  <a:srgbClr val="006600"/>
                </a:solidFill>
              </a:rPr>
              <a:t>UNIDAD DE APRENDIZAJE: </a:t>
            </a:r>
            <a:r>
              <a:rPr lang="es-ES" sz="2000" b="1" dirty="0">
                <a:solidFill>
                  <a:schemeClr val="tx1"/>
                </a:solidFill>
              </a:rPr>
              <a:t>CLINICA DE OPERATORIA DENTAL II</a:t>
            </a:r>
          </a:p>
          <a:p>
            <a:pPr eaLnBrk="1" hangingPunct="1">
              <a:lnSpc>
                <a:spcPct val="90000"/>
              </a:lnSpc>
            </a:pPr>
            <a:endParaRPr lang="es-ES" sz="2000" b="1" dirty="0">
              <a:solidFill>
                <a:schemeClr val="tx2"/>
              </a:solidFill>
            </a:endParaRPr>
          </a:p>
          <a:p>
            <a:pPr eaLnBrk="1" hangingPunct="1">
              <a:lnSpc>
                <a:spcPct val="90000"/>
              </a:lnSpc>
            </a:pPr>
            <a:endParaRPr lang="es-ES" sz="2000" b="1" dirty="0">
              <a:solidFill>
                <a:schemeClr val="tx2"/>
              </a:solidFill>
            </a:endParaRPr>
          </a:p>
          <a:p>
            <a:pPr eaLnBrk="1" hangingPunct="1">
              <a:lnSpc>
                <a:spcPct val="90000"/>
              </a:lnSpc>
            </a:pPr>
            <a:r>
              <a:rPr lang="es-ES" sz="2000" b="1" dirty="0">
                <a:solidFill>
                  <a:srgbClr val="006600"/>
                </a:solidFill>
              </a:rPr>
              <a:t>CLAVE: </a:t>
            </a:r>
            <a:r>
              <a:rPr lang="es-ES" sz="2000" b="1" dirty="0">
                <a:solidFill>
                  <a:schemeClr val="tx1"/>
                </a:solidFill>
              </a:rPr>
              <a:t>L40032</a:t>
            </a:r>
          </a:p>
          <a:p>
            <a:pPr eaLnBrk="1" hangingPunct="1">
              <a:lnSpc>
                <a:spcPct val="90000"/>
              </a:lnSpc>
            </a:pPr>
            <a:endParaRPr lang="es-ES" sz="2000" b="1" dirty="0">
              <a:solidFill>
                <a:schemeClr val="tx2"/>
              </a:solidFill>
            </a:endParaRPr>
          </a:p>
          <a:p>
            <a:pPr eaLnBrk="1" hangingPunct="1">
              <a:lnSpc>
                <a:spcPct val="90000"/>
              </a:lnSpc>
            </a:pPr>
            <a:r>
              <a:rPr lang="es-ES" sz="2000" b="1" dirty="0">
                <a:solidFill>
                  <a:srgbClr val="006600"/>
                </a:solidFill>
              </a:rPr>
              <a:t>TIPO: </a:t>
            </a:r>
            <a:r>
              <a:rPr lang="es-ES" sz="2000" b="1" dirty="0">
                <a:solidFill>
                  <a:schemeClr val="tx1"/>
                </a:solidFill>
              </a:rPr>
              <a:t>CLINICA</a:t>
            </a:r>
          </a:p>
          <a:p>
            <a:pPr eaLnBrk="1" hangingPunct="1">
              <a:lnSpc>
                <a:spcPct val="90000"/>
              </a:lnSpc>
            </a:pPr>
            <a:endParaRPr lang="es-ES" sz="2000" b="1" dirty="0">
              <a:solidFill>
                <a:schemeClr val="tx2"/>
              </a:solidFill>
            </a:endParaRPr>
          </a:p>
          <a:p>
            <a:pPr eaLnBrk="1" hangingPunct="1">
              <a:lnSpc>
                <a:spcPct val="90000"/>
              </a:lnSpc>
            </a:pPr>
            <a:r>
              <a:rPr lang="es-ES" sz="2000" b="1" dirty="0">
                <a:solidFill>
                  <a:srgbClr val="006600"/>
                </a:solidFill>
              </a:rPr>
              <a:t>CARACTER</a:t>
            </a:r>
            <a:r>
              <a:rPr lang="es-ES" sz="2000" b="1" dirty="0">
                <a:solidFill>
                  <a:schemeClr val="tx2"/>
                </a:solidFill>
              </a:rPr>
              <a:t>: </a:t>
            </a:r>
            <a:r>
              <a:rPr lang="es-ES" sz="2000" b="1" dirty="0">
                <a:solidFill>
                  <a:schemeClr val="tx1"/>
                </a:solidFill>
              </a:rPr>
              <a:t>OBLIGATORIO</a:t>
            </a:r>
          </a:p>
          <a:p>
            <a:pPr eaLnBrk="1" hangingPunct="1">
              <a:lnSpc>
                <a:spcPct val="90000"/>
              </a:lnSpc>
            </a:pPr>
            <a:endParaRPr lang="es-ES" sz="2000" b="1" dirty="0">
              <a:solidFill>
                <a:schemeClr val="tx2"/>
              </a:solidFill>
            </a:endParaRPr>
          </a:p>
          <a:p>
            <a:pPr eaLnBrk="1" hangingPunct="1">
              <a:lnSpc>
                <a:spcPct val="90000"/>
              </a:lnSpc>
            </a:pPr>
            <a:endParaRPr lang="es-ES" sz="2000" b="1" dirty="0">
              <a:solidFill>
                <a:schemeClr val="tx2"/>
              </a:solidFill>
            </a:endParaRPr>
          </a:p>
        </p:txBody>
      </p:sp>
    </p:spTree>
    <p:extLst>
      <p:ext uri="{BB962C8B-B14F-4D97-AF65-F5344CB8AC3E}">
        <p14:creationId xmlns:p14="http://schemas.microsoft.com/office/powerpoint/2010/main" val="214520505"/>
      </p:ext>
    </p:extLst>
  </p:cSld>
  <p:clrMapOvr>
    <a:masterClrMapping/>
  </p:clrMapOvr>
  <p:transition advClick="0" advTm="2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body" sz="half" idx="1"/>
          </p:nvPr>
        </p:nvSpPr>
        <p:spPr>
          <a:xfrm>
            <a:off x="2717443" y="1152907"/>
            <a:ext cx="8036416" cy="2079690"/>
          </a:xfrm>
        </p:spPr>
        <p:txBody>
          <a:bodyPr>
            <a:normAutofit/>
          </a:bodyPr>
          <a:lstStyle/>
          <a:p>
            <a:pPr algn="ctr" eaLnBrk="1" hangingPunct="1">
              <a:buFont typeface="Wingdings" pitchFamily="2" charset="2"/>
              <a:buNone/>
              <a:defRPr/>
            </a:pPr>
            <a:r>
              <a:rPr lang="es-MX" sz="2000" b="1" dirty="0">
                <a:solidFill>
                  <a:srgbClr val="FF0000"/>
                </a:solidFill>
                <a:latin typeface="+mj-lt"/>
              </a:rPr>
              <a:t>HILO DENTAL</a:t>
            </a:r>
            <a:r>
              <a:rPr lang="es-MX" sz="2000" dirty="0">
                <a:solidFill>
                  <a:srgbClr val="FF0000"/>
                </a:solidFill>
                <a:latin typeface="+mj-lt"/>
              </a:rPr>
              <a:t> </a:t>
            </a:r>
          </a:p>
          <a:p>
            <a:pPr algn="ctr" eaLnBrk="1" hangingPunct="1">
              <a:buFont typeface="Wingdings" pitchFamily="2" charset="2"/>
              <a:buNone/>
              <a:defRPr/>
            </a:pPr>
            <a:endParaRPr lang="es-MX" sz="2000" dirty="0"/>
          </a:p>
          <a:p>
            <a:pPr algn="ctr" eaLnBrk="1" hangingPunct="1">
              <a:buFont typeface="Wingdings" pitchFamily="2" charset="2"/>
              <a:buNone/>
              <a:defRPr/>
            </a:pPr>
            <a:r>
              <a:rPr lang="es-MX" sz="2000" dirty="0">
                <a:solidFill>
                  <a:schemeClr val="tx1"/>
                </a:solidFill>
                <a:latin typeface="+mj-lt"/>
              </a:rPr>
              <a:t>Es el mas eficaz aditamento para remover la placa y los detritus alimenticios cuando la papila interdental llena la abertura del espacio interdental</a:t>
            </a:r>
            <a:r>
              <a:rPr lang="es-MX" sz="1600" dirty="0">
                <a:solidFill>
                  <a:schemeClr val="tx2"/>
                </a:solidFill>
                <a:latin typeface="+mj-lt"/>
              </a:rPr>
              <a:t>.</a:t>
            </a:r>
            <a:endParaRPr lang="es-ES" sz="1600" dirty="0">
              <a:solidFill>
                <a:schemeClr val="tx2"/>
              </a:solidFill>
              <a:latin typeface="+mj-lt"/>
            </a:endParaRPr>
          </a:p>
        </p:txBody>
      </p:sp>
      <p:sp>
        <p:nvSpPr>
          <p:cNvPr id="7" name="6 Marcador de número de diapositiva"/>
          <p:cNvSpPr>
            <a:spLocks noGrp="1"/>
          </p:cNvSpPr>
          <p:nvPr>
            <p:ph type="sldNum" sz="quarter" idx="12"/>
          </p:nvPr>
        </p:nvSpPr>
        <p:spPr/>
        <p:txBody>
          <a:bodyPr/>
          <a:lstStyle/>
          <a:p>
            <a:pPr>
              <a:defRPr/>
            </a:pPr>
            <a:fld id="{CAC71DEA-FB02-4FD8-9207-2DC956F57C99}" type="slidenum">
              <a:rPr lang="es-ES" smtClean="0"/>
              <a:pPr>
                <a:defRPr/>
              </a:pPr>
              <a:t>30</a:t>
            </a:fld>
            <a:endParaRPr lang="es-ES"/>
          </a:p>
        </p:txBody>
      </p:sp>
      <p:pic>
        <p:nvPicPr>
          <p:cNvPr id="9218" name="Picture 2" descr="Resultado de imagen para tecnica de hilo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840" y="3742340"/>
            <a:ext cx="3541690" cy="256025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tecnica de hilo den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7288" y="3736593"/>
            <a:ext cx="3419274" cy="2355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524777"/>
      </p:ext>
    </p:extLst>
  </p:cSld>
  <p:clrMapOvr>
    <a:masterClrMapping/>
  </p:clrMapOvr>
  <p:transition advClick="0">
    <p:wheel spokes="2"/>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body" sz="half" idx="1"/>
          </p:nvPr>
        </p:nvSpPr>
        <p:spPr>
          <a:xfrm>
            <a:off x="2566988" y="1500188"/>
            <a:ext cx="8663389" cy="3097570"/>
          </a:xfrm>
        </p:spPr>
        <p:txBody>
          <a:bodyPr>
            <a:normAutofit/>
          </a:bodyPr>
          <a:lstStyle/>
          <a:p>
            <a:pPr algn="just" eaLnBrk="1" hangingPunct="1">
              <a:buFont typeface="Wingdings" pitchFamily="2" charset="2"/>
              <a:buChar char="Ø"/>
              <a:defRPr/>
            </a:pPr>
            <a:r>
              <a:rPr lang="es-ES" dirty="0">
                <a:solidFill>
                  <a:schemeClr val="tx1"/>
                </a:solidFill>
                <a:latin typeface="+mj-lt"/>
              </a:rPr>
              <a:t>Tome aproximadamente 50 cm. de hilo y enrolle las puntas en sus dedos medios.</a:t>
            </a:r>
          </a:p>
          <a:p>
            <a:pPr algn="just" eaLnBrk="1" hangingPunct="1">
              <a:buFont typeface="Wingdings" pitchFamily="2" charset="2"/>
              <a:buChar char="Ø"/>
              <a:defRPr/>
            </a:pPr>
            <a:endParaRPr lang="es-ES" dirty="0">
              <a:solidFill>
                <a:schemeClr val="tx1"/>
              </a:solidFill>
              <a:latin typeface="+mj-lt"/>
            </a:endParaRPr>
          </a:p>
          <a:p>
            <a:pPr algn="just" eaLnBrk="1" hangingPunct="1">
              <a:buFont typeface="Wingdings" pitchFamily="2" charset="2"/>
              <a:buChar char="Ø"/>
              <a:defRPr/>
            </a:pPr>
            <a:r>
              <a:rPr lang="es-ES" dirty="0">
                <a:solidFill>
                  <a:schemeClr val="tx1"/>
                </a:solidFill>
                <a:latin typeface="+mj-lt"/>
              </a:rPr>
              <a:t>Utilice los dedos pulgares para deslizar el hilo entre los dientes. Introduzca suavemente el hilo dental entre los dientes hasta que el hilo llegue al borde de las encías.</a:t>
            </a:r>
          </a:p>
          <a:p>
            <a:pPr algn="just" eaLnBrk="1" hangingPunct="1">
              <a:buFont typeface="Wingdings" pitchFamily="2" charset="2"/>
              <a:buChar char="Ø"/>
              <a:defRPr/>
            </a:pPr>
            <a:endParaRPr lang="es-ES" dirty="0">
              <a:solidFill>
                <a:schemeClr val="tx1"/>
              </a:solidFill>
              <a:latin typeface="+mj-lt"/>
            </a:endParaRPr>
          </a:p>
          <a:p>
            <a:pPr algn="just" eaLnBrk="1" hangingPunct="1">
              <a:buFont typeface="Wingdings" pitchFamily="2" charset="2"/>
              <a:buChar char="Ø"/>
              <a:defRPr/>
            </a:pPr>
            <a:r>
              <a:rPr lang="es-ES" dirty="0">
                <a:solidFill>
                  <a:schemeClr val="tx1"/>
                </a:solidFill>
                <a:latin typeface="+mj-lt"/>
              </a:rPr>
              <a:t>Mueva el hilo hacia arriba y abajo en cada diente para remover la placa </a:t>
            </a:r>
            <a:r>
              <a:rPr lang="es-ES" dirty="0" err="1">
                <a:solidFill>
                  <a:schemeClr val="tx1"/>
                </a:solidFill>
                <a:latin typeface="+mj-lt"/>
              </a:rPr>
              <a:t>dentobacteriana</a:t>
            </a:r>
            <a:endParaRPr lang="es-ES" dirty="0">
              <a:solidFill>
                <a:schemeClr val="tx1"/>
              </a:solidFill>
              <a:latin typeface="+mj-lt"/>
            </a:endParaRPr>
          </a:p>
        </p:txBody>
      </p:sp>
      <p:pic>
        <p:nvPicPr>
          <p:cNvPr id="94211" name="Picture 4"/>
          <p:cNvPicPr>
            <a:picLocks noGrp="1" noChangeAspect="1" noChangeArrowheads="1"/>
          </p:cNvPicPr>
          <p:nvPr>
            <p:ph sz="quarter" idx="2"/>
          </p:nvPr>
        </p:nvPicPr>
        <p:blipFill>
          <a:blip r:embed="rId2" cstate="print"/>
          <a:srcRect/>
          <a:stretch>
            <a:fillRect/>
          </a:stretch>
        </p:blipFill>
        <p:spPr>
          <a:xfrm>
            <a:off x="2566988" y="4941888"/>
            <a:ext cx="6985000" cy="1439862"/>
          </a:xfrm>
          <a:noFill/>
          <a:ln w="38100" cmpd="dbl">
            <a:solidFill>
              <a:schemeClr val="tx2"/>
            </a:solidFill>
          </a:ln>
        </p:spPr>
      </p:pic>
      <p:sp>
        <p:nvSpPr>
          <p:cNvPr id="9" name="8 Marcador de número de diapositiva"/>
          <p:cNvSpPr>
            <a:spLocks noGrp="1"/>
          </p:cNvSpPr>
          <p:nvPr>
            <p:ph type="sldNum" sz="quarter" idx="12"/>
          </p:nvPr>
        </p:nvSpPr>
        <p:spPr/>
        <p:txBody>
          <a:bodyPr/>
          <a:lstStyle/>
          <a:p>
            <a:pPr>
              <a:defRPr/>
            </a:pPr>
            <a:fld id="{80DB9952-D009-466C-981C-6B688379ABF3}" type="slidenum">
              <a:rPr lang="es-ES" smtClean="0"/>
              <a:pPr>
                <a:defRPr/>
              </a:pPr>
              <a:t>31</a:t>
            </a:fld>
            <a:endParaRPr lang="es-ES"/>
          </a:p>
        </p:txBody>
      </p:sp>
      <p:sp>
        <p:nvSpPr>
          <p:cNvPr id="8" name="7 CuadroTexto"/>
          <p:cNvSpPr txBox="1"/>
          <p:nvPr/>
        </p:nvSpPr>
        <p:spPr>
          <a:xfrm>
            <a:off x="3186985" y="802692"/>
            <a:ext cx="1810018" cy="461665"/>
          </a:xfrm>
          <a:prstGeom prst="rect">
            <a:avLst/>
          </a:prstGeom>
          <a:noFill/>
        </p:spPr>
        <p:txBody>
          <a:bodyPr wrap="square">
            <a:spAutoFit/>
          </a:bodyPr>
          <a:lstStyle/>
          <a:p>
            <a:pPr>
              <a:defRPr/>
            </a:pPr>
            <a:r>
              <a:rPr lang="es-MX" sz="2400" b="1" dirty="0">
                <a:solidFill>
                  <a:srgbClr val="FF0000"/>
                </a:solidFill>
                <a:latin typeface="+mj-lt"/>
              </a:rPr>
              <a:t>TECNICA</a:t>
            </a:r>
          </a:p>
        </p:txBody>
      </p:sp>
    </p:spTree>
    <p:extLst>
      <p:ext uri="{BB962C8B-B14F-4D97-AF65-F5344CB8AC3E}">
        <p14:creationId xmlns:p14="http://schemas.microsoft.com/office/powerpoint/2010/main" val="4079250007"/>
      </p:ext>
    </p:extLst>
  </p:cSld>
  <p:clrMapOvr>
    <a:masterClrMapping/>
  </p:clrMapOvr>
  <p:transition advClick="0">
    <p:wheel spokes="2"/>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body" sz="half" idx="1"/>
          </p:nvPr>
        </p:nvSpPr>
        <p:spPr>
          <a:xfrm>
            <a:off x="1966557" y="684213"/>
            <a:ext cx="9096396" cy="1881187"/>
          </a:xfrm>
        </p:spPr>
        <p:txBody>
          <a:bodyPr>
            <a:normAutofit/>
          </a:bodyPr>
          <a:lstStyle/>
          <a:p>
            <a:pPr marL="533400" indent="-533400" algn="ctr">
              <a:buNone/>
              <a:defRPr/>
            </a:pPr>
            <a:r>
              <a:rPr lang="es-ES_tradnl" sz="2000" b="1" dirty="0" smtClean="0">
                <a:solidFill>
                  <a:srgbClr val="FF0000"/>
                </a:solidFill>
                <a:latin typeface="+mj-lt"/>
              </a:rPr>
              <a:t>ENJUAGUES BUCALES</a:t>
            </a:r>
          </a:p>
          <a:p>
            <a:pPr marL="533400" indent="-533400" algn="just">
              <a:buNone/>
              <a:defRPr/>
            </a:pPr>
            <a:r>
              <a:rPr lang="es-MX" dirty="0" smtClean="0">
                <a:solidFill>
                  <a:schemeClr val="tx1"/>
                </a:solidFill>
              </a:rPr>
              <a:t>Para </a:t>
            </a:r>
            <a:r>
              <a:rPr lang="es-MX" dirty="0">
                <a:solidFill>
                  <a:schemeClr val="tx1"/>
                </a:solidFill>
              </a:rPr>
              <a:t>motivar la mejoría en la higiene oral, el odontólogo debe informar a los pacientes que el mal aliento puede ser generado por la putrefacción microbiana dentro de la boca.</a:t>
            </a:r>
          </a:p>
          <a:p>
            <a:pPr marL="533400" indent="-533400" algn="just">
              <a:buNone/>
              <a:defRPr/>
            </a:pPr>
            <a:endParaRPr lang="es-ES_tradnl" dirty="0">
              <a:solidFill>
                <a:schemeClr val="tx1"/>
              </a:solidFill>
            </a:endParaRPr>
          </a:p>
        </p:txBody>
      </p:sp>
      <p:pic>
        <p:nvPicPr>
          <p:cNvPr id="95235" name="Picture 3" descr="Enjuague Bucal Antibacterial Oral-B de 16 oz."/>
          <p:cNvPicPr>
            <a:picLocks noGrp="1" noChangeAspect="1" noChangeArrowheads="1"/>
          </p:cNvPicPr>
          <p:nvPr>
            <p:ph sz="quarter" idx="2"/>
          </p:nvPr>
        </p:nvPicPr>
        <p:blipFill>
          <a:blip r:embed="rId3" cstate="print"/>
          <a:srcRect/>
          <a:stretch>
            <a:fillRect/>
          </a:stretch>
        </p:blipFill>
        <p:spPr>
          <a:xfrm>
            <a:off x="2063750" y="2565400"/>
            <a:ext cx="2185988" cy="2171700"/>
          </a:xfrm>
          <a:ln w="38100" cmpd="dbl">
            <a:solidFill>
              <a:schemeClr val="tx2"/>
            </a:solidFill>
          </a:ln>
        </p:spPr>
      </p:pic>
      <p:pic>
        <p:nvPicPr>
          <p:cNvPr id="95238" name="Picture 6" descr="scope_prod"/>
          <p:cNvPicPr>
            <a:picLocks noGrp="1" noChangeAspect="1" noChangeArrowheads="1"/>
          </p:cNvPicPr>
          <p:nvPr>
            <p:ph sz="quarter" idx="3"/>
          </p:nvPr>
        </p:nvPicPr>
        <p:blipFill>
          <a:blip r:embed="rId4" cstate="print"/>
          <a:srcRect/>
          <a:stretch>
            <a:fillRect/>
          </a:stretch>
        </p:blipFill>
        <p:spPr>
          <a:xfrm>
            <a:off x="7680325" y="2565400"/>
            <a:ext cx="2368550" cy="2173288"/>
          </a:xfrm>
          <a:noFill/>
          <a:ln w="38100" cmpd="dbl">
            <a:solidFill>
              <a:schemeClr val="tx2"/>
            </a:solidFill>
          </a:ln>
        </p:spPr>
      </p:pic>
      <p:sp>
        <p:nvSpPr>
          <p:cNvPr id="11" name="10 Marcador de número de diapositiva"/>
          <p:cNvSpPr>
            <a:spLocks noGrp="1"/>
          </p:cNvSpPr>
          <p:nvPr>
            <p:ph type="sldNum" sz="quarter" idx="12"/>
          </p:nvPr>
        </p:nvSpPr>
        <p:spPr/>
        <p:txBody>
          <a:bodyPr/>
          <a:lstStyle/>
          <a:p>
            <a:pPr>
              <a:defRPr/>
            </a:pPr>
            <a:fld id="{80DB9952-D009-466C-981C-6B688379ABF3}" type="slidenum">
              <a:rPr lang="es-ES" smtClean="0"/>
              <a:pPr>
                <a:defRPr/>
              </a:pPr>
              <a:t>32</a:t>
            </a:fld>
            <a:endParaRPr lang="es-ES"/>
          </a:p>
        </p:txBody>
      </p:sp>
      <p:pic>
        <p:nvPicPr>
          <p:cNvPr id="95237" name="Picture 5" descr="Listerine"/>
          <p:cNvPicPr>
            <a:picLocks noGrp="1" noChangeAspect="1" noChangeArrowheads="1"/>
          </p:cNvPicPr>
          <p:nvPr>
            <p:ph sz="half" idx="4294967295"/>
          </p:nvPr>
        </p:nvPicPr>
        <p:blipFill>
          <a:blip r:embed="rId5" cstate="print"/>
          <a:srcRect/>
          <a:stretch>
            <a:fillRect/>
          </a:stretch>
        </p:blipFill>
        <p:spPr>
          <a:xfrm>
            <a:off x="4881563" y="2565400"/>
            <a:ext cx="2008188" cy="2159000"/>
          </a:xfrm>
          <a:noFill/>
          <a:ln w="38100" cmpd="dbl">
            <a:solidFill>
              <a:schemeClr val="tx2"/>
            </a:solidFill>
          </a:ln>
        </p:spPr>
      </p:pic>
      <p:sp>
        <p:nvSpPr>
          <p:cNvPr id="299012" name="AutoShape 4"/>
          <p:cNvSpPr>
            <a:spLocks noChangeArrowheads="1"/>
          </p:cNvSpPr>
          <p:nvPr/>
        </p:nvSpPr>
        <p:spPr bwMode="auto">
          <a:xfrm>
            <a:off x="2279650" y="1071563"/>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pic>
        <p:nvPicPr>
          <p:cNvPr id="95239" name="Picture 7" descr="Peridex"/>
          <p:cNvPicPr>
            <a:picLocks noChangeAspect="1" noChangeArrowheads="1"/>
          </p:cNvPicPr>
          <p:nvPr/>
        </p:nvPicPr>
        <p:blipFill>
          <a:blip r:embed="rId6" cstate="print"/>
          <a:srcRect/>
          <a:stretch>
            <a:fillRect/>
          </a:stretch>
        </p:blipFill>
        <p:spPr bwMode="auto">
          <a:xfrm>
            <a:off x="3575050" y="5013326"/>
            <a:ext cx="1727200" cy="1584325"/>
          </a:xfrm>
          <a:prstGeom prst="rect">
            <a:avLst/>
          </a:prstGeom>
          <a:noFill/>
          <a:ln w="38100" cmpd="dbl">
            <a:solidFill>
              <a:schemeClr val="tx2"/>
            </a:solidFill>
            <a:miter lim="800000"/>
            <a:headEnd/>
            <a:tailEnd/>
          </a:ln>
        </p:spPr>
      </p:pic>
      <p:pic>
        <p:nvPicPr>
          <p:cNvPr id="95240" name="Picture 8" descr="COLUTORIO CLORHERIXIDINA LACER"/>
          <p:cNvPicPr>
            <a:picLocks noChangeAspect="1" noChangeArrowheads="1"/>
          </p:cNvPicPr>
          <p:nvPr/>
        </p:nvPicPr>
        <p:blipFill>
          <a:blip r:embed="rId7" cstate="print"/>
          <a:srcRect/>
          <a:stretch>
            <a:fillRect/>
          </a:stretch>
        </p:blipFill>
        <p:spPr bwMode="auto">
          <a:xfrm>
            <a:off x="6383339" y="5013326"/>
            <a:ext cx="1728787" cy="1585913"/>
          </a:xfrm>
          <a:prstGeom prst="rect">
            <a:avLst/>
          </a:prstGeom>
          <a:noFill/>
          <a:ln w="38100" cmpd="dbl">
            <a:solidFill>
              <a:schemeClr val="tx2"/>
            </a:solidFill>
            <a:miter lim="800000"/>
            <a:headEnd/>
            <a:tailEnd/>
          </a:ln>
        </p:spPr>
      </p:pic>
    </p:spTree>
    <p:extLst>
      <p:ext uri="{BB962C8B-B14F-4D97-AF65-F5344CB8AC3E}">
        <p14:creationId xmlns:p14="http://schemas.microsoft.com/office/powerpoint/2010/main" val="1248756085"/>
      </p:ext>
    </p:extLst>
  </p:cSld>
  <p:clrMapOvr>
    <a:masterClrMapping/>
  </p:clrMapOvr>
  <p:transition advClick="0">
    <p:wheel spokes="2"/>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ctrTitle"/>
          </p:nvPr>
        </p:nvSpPr>
        <p:spPr>
          <a:xfrm>
            <a:off x="2209800" y="2316164"/>
            <a:ext cx="7772400" cy="1470025"/>
          </a:xfrm>
        </p:spPr>
        <p:txBody>
          <a:bodyPr>
            <a:normAutofit/>
          </a:bodyPr>
          <a:lstStyle/>
          <a:p>
            <a:pPr eaLnBrk="1" hangingPunct="1"/>
            <a:r>
              <a:rPr lang="es-ES" sz="4400" b="1" dirty="0">
                <a:solidFill>
                  <a:srgbClr val="FF0000"/>
                </a:solidFill>
              </a:rPr>
              <a:t>BIBLIOGRAFIA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33</a:t>
            </a:fld>
            <a:endParaRPr lang="es-MX"/>
          </a:p>
        </p:txBody>
      </p:sp>
    </p:spTree>
    <p:extLst>
      <p:ext uri="{BB962C8B-B14F-4D97-AF65-F5344CB8AC3E}">
        <p14:creationId xmlns:p14="http://schemas.microsoft.com/office/powerpoint/2010/main" val="1270023858"/>
      </p:ext>
    </p:extLst>
  </p:cSld>
  <p:clrMapOvr>
    <a:masterClrMapping/>
  </p:clrMapOvr>
  <p:transition advClick="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301058"/>
                                        </p:tgtEl>
                                      </p:cBhvr>
                                    </p:animEffect>
                                    <p:animScale>
                                      <p:cBhvr>
                                        <p:cTn id="7" dur="250" autoRev="1" fill="hold"/>
                                        <p:tgtEl>
                                          <p:spTgt spid="30105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2024063" y="714375"/>
            <a:ext cx="8229600" cy="850900"/>
          </a:xfrm>
        </p:spPr>
        <p:txBody>
          <a:bodyPr/>
          <a:lstStyle/>
          <a:p>
            <a:pPr eaLnBrk="1" hangingPunct="1"/>
            <a:r>
              <a:rPr lang="es-ES" sz="2000" dirty="0">
                <a:solidFill>
                  <a:srgbClr val="FF0000"/>
                </a:solidFill>
              </a:rPr>
              <a:t>BASICA</a:t>
            </a:r>
          </a:p>
        </p:txBody>
      </p:sp>
      <p:sp>
        <p:nvSpPr>
          <p:cNvPr id="97283" name="Rectangle 3"/>
          <p:cNvSpPr>
            <a:spLocks noGrp="1" noChangeArrowheads="1"/>
          </p:cNvSpPr>
          <p:nvPr>
            <p:ph idx="1"/>
          </p:nvPr>
        </p:nvSpPr>
        <p:spPr>
          <a:xfrm>
            <a:off x="2238376" y="1571625"/>
            <a:ext cx="8605635" cy="4713288"/>
          </a:xfrm>
        </p:spPr>
        <p:txBody>
          <a:bodyPr>
            <a:normAutofit/>
          </a:bodyPr>
          <a:lstStyle/>
          <a:p>
            <a:pPr marL="609600" indent="-609600" algn="just">
              <a:lnSpc>
                <a:spcPct val="80000"/>
              </a:lnSpc>
              <a:buFontTx/>
              <a:buAutoNum type="arabicPeriod"/>
            </a:pPr>
            <a:r>
              <a:rPr lang="es-ES" sz="1600" dirty="0" err="1">
                <a:solidFill>
                  <a:schemeClr val="tx1"/>
                </a:solidFill>
              </a:rPr>
              <a:t>Baum</a:t>
            </a:r>
            <a:r>
              <a:rPr lang="es-ES" sz="1600" dirty="0">
                <a:solidFill>
                  <a:schemeClr val="tx1"/>
                </a:solidFill>
              </a:rPr>
              <a:t> Ll., Philips RW., </a:t>
            </a:r>
            <a:r>
              <a:rPr lang="es-ES" sz="1600" dirty="0" err="1">
                <a:solidFill>
                  <a:schemeClr val="tx1"/>
                </a:solidFill>
              </a:rPr>
              <a:t>Lund</a:t>
            </a:r>
            <a:r>
              <a:rPr lang="es-ES" sz="1600" dirty="0">
                <a:solidFill>
                  <a:schemeClr val="tx1"/>
                </a:solidFill>
              </a:rPr>
              <a:t> M. R.., tratado de operatoria Dental,3ª Edición, Editorial McGraw-Hill Interamericana, 1996,USA.</a:t>
            </a:r>
          </a:p>
          <a:p>
            <a:pPr marL="609600" indent="-609600" algn="just">
              <a:lnSpc>
                <a:spcPct val="80000"/>
              </a:lnSpc>
              <a:buFontTx/>
              <a:buAutoNum type="arabicPeriod"/>
            </a:pPr>
            <a:endParaRPr lang="es-ES" sz="1600" dirty="0">
              <a:solidFill>
                <a:schemeClr val="tx1"/>
              </a:solidFill>
            </a:endParaRPr>
          </a:p>
          <a:p>
            <a:pPr marL="609600" indent="-609600" algn="just">
              <a:lnSpc>
                <a:spcPct val="80000"/>
              </a:lnSpc>
              <a:buFontTx/>
              <a:buAutoNum type="arabicPeriod"/>
            </a:pPr>
            <a:r>
              <a:rPr lang="es-ES" sz="1600" dirty="0">
                <a:solidFill>
                  <a:schemeClr val="tx1"/>
                </a:solidFill>
              </a:rPr>
              <a:t>Carranza-Newman. </a:t>
            </a:r>
            <a:r>
              <a:rPr lang="es-ES" sz="1600" dirty="0" err="1">
                <a:solidFill>
                  <a:schemeClr val="tx1"/>
                </a:solidFill>
              </a:rPr>
              <a:t>Periodontología</a:t>
            </a:r>
            <a:r>
              <a:rPr lang="es-ES" sz="1600" dirty="0">
                <a:solidFill>
                  <a:schemeClr val="tx1"/>
                </a:solidFill>
              </a:rPr>
              <a:t> Clínica. Edición 8ª. Editorial McGraw-Hill interamericana 1998.</a:t>
            </a:r>
          </a:p>
          <a:p>
            <a:pPr marL="609600" indent="-609600" algn="just">
              <a:lnSpc>
                <a:spcPct val="80000"/>
              </a:lnSpc>
              <a:buFontTx/>
              <a:buAutoNum type="arabicPeriod"/>
            </a:pPr>
            <a:endParaRPr lang="es-ES" sz="1600" dirty="0">
              <a:solidFill>
                <a:schemeClr val="tx1"/>
              </a:solidFill>
            </a:endParaRPr>
          </a:p>
          <a:p>
            <a:pPr marL="609600" indent="-609600" algn="just">
              <a:lnSpc>
                <a:spcPct val="80000"/>
              </a:lnSpc>
              <a:buFontTx/>
              <a:buAutoNum type="arabicPeriod"/>
            </a:pPr>
            <a:r>
              <a:rPr lang="es-ES" sz="1600" dirty="0">
                <a:solidFill>
                  <a:schemeClr val="tx1"/>
                </a:solidFill>
              </a:rPr>
              <a:t>Barrancos  </a:t>
            </a:r>
            <a:r>
              <a:rPr lang="es-ES" sz="1600" dirty="0" err="1">
                <a:solidFill>
                  <a:schemeClr val="tx1"/>
                </a:solidFill>
              </a:rPr>
              <a:t>Mj</a:t>
            </a:r>
            <a:r>
              <a:rPr lang="es-ES" sz="1600" dirty="0">
                <a:solidFill>
                  <a:schemeClr val="tx1"/>
                </a:solidFill>
              </a:rPr>
              <a:t>. Operatoria dental, 3ª edición, editorial panamericana, 2002, Buenos Aires Argentina.</a:t>
            </a:r>
          </a:p>
          <a:p>
            <a:pPr marL="609600" indent="-609600" algn="just">
              <a:lnSpc>
                <a:spcPct val="80000"/>
              </a:lnSpc>
              <a:buFontTx/>
              <a:buAutoNum type="arabicPeriod"/>
            </a:pPr>
            <a:endParaRPr lang="es-ES" sz="1600" dirty="0">
              <a:solidFill>
                <a:schemeClr val="tx1"/>
              </a:solidFill>
            </a:endParaRPr>
          </a:p>
          <a:p>
            <a:pPr marL="609600" indent="-609600" algn="just">
              <a:lnSpc>
                <a:spcPct val="80000"/>
              </a:lnSpc>
              <a:buFontTx/>
              <a:buAutoNum type="arabicPeriod"/>
            </a:pPr>
            <a:r>
              <a:rPr lang="es-ES" sz="1600" dirty="0" err="1">
                <a:solidFill>
                  <a:schemeClr val="tx1"/>
                </a:solidFill>
              </a:rPr>
              <a:t>Anusavice</a:t>
            </a:r>
            <a:r>
              <a:rPr lang="es-ES" sz="1600" dirty="0">
                <a:solidFill>
                  <a:schemeClr val="tx1"/>
                </a:solidFill>
              </a:rPr>
              <a:t> J. K, La ciencia de los materiales dentales de Philips, 10ª edición, editorial Mc Graw-Hill  interamericana, 1998, USA.</a:t>
            </a:r>
          </a:p>
          <a:p>
            <a:pPr marL="609600" indent="-609600" algn="just">
              <a:lnSpc>
                <a:spcPct val="80000"/>
              </a:lnSpc>
              <a:buFontTx/>
              <a:buAutoNum type="arabicPeriod"/>
            </a:pPr>
            <a:endParaRPr lang="es-ES" sz="1600" dirty="0">
              <a:solidFill>
                <a:schemeClr val="tx1"/>
              </a:solidFill>
            </a:endParaRPr>
          </a:p>
          <a:p>
            <a:pPr marL="609600" indent="-609600" algn="just">
              <a:lnSpc>
                <a:spcPct val="80000"/>
              </a:lnSpc>
              <a:buFontTx/>
              <a:buAutoNum type="arabicPeriod"/>
            </a:pPr>
            <a:r>
              <a:rPr lang="es-ES" sz="1600" dirty="0">
                <a:solidFill>
                  <a:schemeClr val="tx1"/>
                </a:solidFill>
              </a:rPr>
              <a:t>Schwartz </a:t>
            </a:r>
            <a:r>
              <a:rPr lang="es-ES" sz="1600" dirty="0" err="1">
                <a:solidFill>
                  <a:schemeClr val="tx1"/>
                </a:solidFill>
              </a:rPr>
              <a:t>Rs</a:t>
            </a:r>
            <a:r>
              <a:rPr lang="es-ES" sz="1600" dirty="0">
                <a:solidFill>
                  <a:schemeClr val="tx1"/>
                </a:solidFill>
              </a:rPr>
              <a:t>., Summit J.B., </a:t>
            </a:r>
            <a:r>
              <a:rPr lang="es-ES" sz="1600" dirty="0" err="1">
                <a:solidFill>
                  <a:schemeClr val="tx1"/>
                </a:solidFill>
              </a:rPr>
              <a:t>Robbins</a:t>
            </a:r>
            <a:r>
              <a:rPr lang="es-ES" sz="1600" dirty="0">
                <a:solidFill>
                  <a:schemeClr val="tx1"/>
                </a:solidFill>
              </a:rPr>
              <a:t> J. W., Fundamentos en Odontología Operatoria, un logro contemporáneo,1ª edición, 1999, editorial Actualidades Médicas Odontológicas Latinoamericana, USA. </a:t>
            </a: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34</a:t>
            </a:fld>
            <a:endParaRPr lang="es-MX"/>
          </a:p>
        </p:txBody>
      </p:sp>
    </p:spTree>
    <p:extLst>
      <p:ext uri="{BB962C8B-B14F-4D97-AF65-F5344CB8AC3E}">
        <p14:creationId xmlns:p14="http://schemas.microsoft.com/office/powerpoint/2010/main" val="3770200039"/>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122867" y="787782"/>
            <a:ext cx="8229600" cy="922337"/>
          </a:xfrm>
        </p:spPr>
        <p:txBody>
          <a:bodyPr/>
          <a:lstStyle/>
          <a:p>
            <a:pPr eaLnBrk="1" hangingPunct="1"/>
            <a:r>
              <a:rPr lang="es-ES" sz="2000" dirty="0">
                <a:solidFill>
                  <a:srgbClr val="FF0000"/>
                </a:solidFill>
              </a:rPr>
              <a:t>COMPLEMENTARIA</a:t>
            </a:r>
          </a:p>
        </p:txBody>
      </p:sp>
      <p:sp>
        <p:nvSpPr>
          <p:cNvPr id="96259" name="Rectangle 3"/>
          <p:cNvSpPr>
            <a:spLocks noGrp="1" noChangeArrowheads="1"/>
          </p:cNvSpPr>
          <p:nvPr>
            <p:ph idx="1"/>
          </p:nvPr>
        </p:nvSpPr>
        <p:spPr>
          <a:xfrm>
            <a:off x="2832481" y="1931026"/>
            <a:ext cx="7882741" cy="3967498"/>
          </a:xfrm>
        </p:spPr>
        <p:txBody>
          <a:bodyPr>
            <a:normAutofit/>
          </a:bodyPr>
          <a:lstStyle/>
          <a:p>
            <a:pPr marL="609600" indent="-609600" algn="just">
              <a:lnSpc>
                <a:spcPct val="80000"/>
              </a:lnSpc>
              <a:buFontTx/>
              <a:buAutoNum type="arabicPeriod"/>
              <a:defRPr/>
            </a:pPr>
            <a:r>
              <a:rPr lang="es-ES" sz="1600" dirty="0" err="1">
                <a:solidFill>
                  <a:schemeClr val="tx1"/>
                </a:solidFill>
                <a:latin typeface="+mj-lt"/>
              </a:rPr>
              <a:t>Baratieri</a:t>
            </a:r>
            <a:r>
              <a:rPr lang="es-ES" sz="1600" dirty="0">
                <a:solidFill>
                  <a:schemeClr val="tx1"/>
                </a:solidFill>
                <a:latin typeface="+mj-lt"/>
              </a:rPr>
              <a:t>.-Operatoria dental. Ed. Quinta </a:t>
            </a:r>
            <a:r>
              <a:rPr lang="es-ES" sz="1600" dirty="0" err="1">
                <a:solidFill>
                  <a:schemeClr val="tx1"/>
                </a:solidFill>
                <a:latin typeface="+mj-lt"/>
              </a:rPr>
              <a:t>Escencia</a:t>
            </a:r>
            <a:r>
              <a:rPr lang="es-ES" sz="1600" dirty="0">
                <a:solidFill>
                  <a:schemeClr val="tx1"/>
                </a:solidFill>
                <a:latin typeface="+mj-lt"/>
              </a:rPr>
              <a:t>. ed. 1ª. </a:t>
            </a:r>
          </a:p>
          <a:p>
            <a:pPr marL="609600" indent="-609600" algn="just">
              <a:lnSpc>
                <a:spcPct val="80000"/>
              </a:lnSpc>
              <a:buFontTx/>
              <a:buAutoNum type="arabicPeriod"/>
              <a:defRPr/>
            </a:pPr>
            <a:endParaRPr lang="es-ES" sz="1600" dirty="0">
              <a:solidFill>
                <a:schemeClr val="tx1"/>
              </a:solidFill>
              <a:latin typeface="+mj-lt"/>
            </a:endParaRPr>
          </a:p>
          <a:p>
            <a:pPr marL="609600" indent="-609600" algn="just">
              <a:lnSpc>
                <a:spcPct val="80000"/>
              </a:lnSpc>
              <a:buFontTx/>
              <a:buAutoNum type="arabicPeriod"/>
              <a:defRPr/>
            </a:pPr>
            <a:r>
              <a:rPr lang="es-ES" sz="1600" dirty="0">
                <a:solidFill>
                  <a:schemeClr val="tx1"/>
                </a:solidFill>
                <a:latin typeface="+mj-lt"/>
              </a:rPr>
              <a:t>Esquivel A. y. </a:t>
            </a:r>
            <a:r>
              <a:rPr lang="es-ES" sz="1600" dirty="0" err="1">
                <a:solidFill>
                  <a:schemeClr val="tx1"/>
                </a:solidFill>
                <a:latin typeface="+mj-lt"/>
              </a:rPr>
              <a:t>m.,p</a:t>
            </a:r>
            <a:r>
              <a:rPr lang="es-ES" sz="1600" dirty="0">
                <a:solidFill>
                  <a:schemeClr val="tx1"/>
                </a:solidFill>
                <a:latin typeface="+mj-lt"/>
              </a:rPr>
              <a:t>. c. d.; g. E. G., p. c. d. Consentimiento informado en odontología, Facultad de Odontología UAEM, Abril 2005.</a:t>
            </a:r>
          </a:p>
          <a:p>
            <a:pPr marL="609600" indent="-609600" algn="just">
              <a:lnSpc>
                <a:spcPct val="80000"/>
              </a:lnSpc>
              <a:buFontTx/>
              <a:buAutoNum type="arabicPeriod"/>
              <a:defRPr/>
            </a:pPr>
            <a:endParaRPr lang="es-ES" sz="1600" dirty="0">
              <a:solidFill>
                <a:schemeClr val="tx1"/>
              </a:solidFill>
              <a:latin typeface="+mj-lt"/>
            </a:endParaRPr>
          </a:p>
          <a:p>
            <a:pPr marL="609600" indent="-609600" algn="just">
              <a:lnSpc>
                <a:spcPct val="80000"/>
              </a:lnSpc>
              <a:buFontTx/>
              <a:buAutoNum type="arabicPeriod"/>
              <a:defRPr/>
            </a:pPr>
            <a:r>
              <a:rPr lang="es-ES" sz="1600" dirty="0" err="1">
                <a:solidFill>
                  <a:schemeClr val="tx1"/>
                </a:solidFill>
                <a:latin typeface="+mj-lt"/>
              </a:rPr>
              <a:t>Giglio</a:t>
            </a:r>
            <a:r>
              <a:rPr lang="es-ES" sz="1600" dirty="0">
                <a:solidFill>
                  <a:schemeClr val="tx1"/>
                </a:solidFill>
                <a:latin typeface="+mj-lt"/>
              </a:rPr>
              <a:t> Máximo J, </a:t>
            </a:r>
            <a:r>
              <a:rPr lang="es-ES" sz="1600" dirty="0" err="1">
                <a:solidFill>
                  <a:schemeClr val="tx1"/>
                </a:solidFill>
                <a:latin typeface="+mj-lt"/>
              </a:rPr>
              <a:t>Nicolosi</a:t>
            </a:r>
            <a:r>
              <a:rPr lang="es-ES" sz="1600" dirty="0">
                <a:solidFill>
                  <a:schemeClr val="tx1"/>
                </a:solidFill>
                <a:latin typeface="+mj-lt"/>
              </a:rPr>
              <a:t> Liliana N. </a:t>
            </a:r>
            <a:r>
              <a:rPr lang="es-ES" sz="1600" dirty="0" err="1">
                <a:solidFill>
                  <a:schemeClr val="tx1"/>
                </a:solidFill>
                <a:latin typeface="+mj-lt"/>
              </a:rPr>
              <a:t>Semiológia</a:t>
            </a:r>
            <a:r>
              <a:rPr lang="es-ES" sz="1600" dirty="0">
                <a:solidFill>
                  <a:schemeClr val="tx1"/>
                </a:solidFill>
                <a:latin typeface="+mj-lt"/>
              </a:rPr>
              <a:t> en Practica de Odontología. Ed. McGraw-Hill, Interamericana 2002.</a:t>
            </a:r>
          </a:p>
          <a:p>
            <a:pPr marL="609600" indent="-609600" algn="just">
              <a:lnSpc>
                <a:spcPct val="80000"/>
              </a:lnSpc>
              <a:buFontTx/>
              <a:buAutoNum type="arabicPeriod"/>
              <a:defRPr/>
            </a:pPr>
            <a:endParaRPr lang="es-ES" sz="1600" dirty="0">
              <a:solidFill>
                <a:schemeClr val="tx1"/>
              </a:solidFill>
              <a:latin typeface="+mj-lt"/>
            </a:endParaRPr>
          </a:p>
          <a:p>
            <a:pPr marL="609600" indent="-609600" algn="just">
              <a:lnSpc>
                <a:spcPct val="80000"/>
              </a:lnSpc>
              <a:buFontTx/>
              <a:buAutoNum type="arabicPeriod"/>
              <a:defRPr/>
            </a:pPr>
            <a:r>
              <a:rPr lang="es-ES" sz="1600" dirty="0" err="1">
                <a:solidFill>
                  <a:schemeClr val="tx1"/>
                </a:solidFill>
                <a:latin typeface="+mj-lt"/>
              </a:rPr>
              <a:t>Sapp</a:t>
            </a:r>
            <a:r>
              <a:rPr lang="es-ES" sz="1600" dirty="0">
                <a:solidFill>
                  <a:schemeClr val="tx1"/>
                </a:solidFill>
                <a:latin typeface="+mj-lt"/>
              </a:rPr>
              <a:t> Philips J, </a:t>
            </a:r>
            <a:r>
              <a:rPr lang="es-ES" sz="1600" dirty="0" err="1">
                <a:solidFill>
                  <a:schemeClr val="tx1"/>
                </a:solidFill>
                <a:latin typeface="+mj-lt"/>
              </a:rPr>
              <a:t>Evarsole</a:t>
            </a:r>
            <a:r>
              <a:rPr lang="es-ES" sz="1600" dirty="0">
                <a:solidFill>
                  <a:schemeClr val="tx1"/>
                </a:solidFill>
                <a:latin typeface="+mj-lt"/>
              </a:rPr>
              <a:t> R. Lewis, </a:t>
            </a:r>
            <a:r>
              <a:rPr lang="es-ES" sz="1600" dirty="0" err="1">
                <a:solidFill>
                  <a:schemeClr val="tx1"/>
                </a:solidFill>
                <a:latin typeface="+mj-lt"/>
              </a:rPr>
              <a:t>Wysock</a:t>
            </a:r>
            <a:r>
              <a:rPr lang="es-ES" sz="1600" dirty="0">
                <a:solidFill>
                  <a:schemeClr val="tx1"/>
                </a:solidFill>
                <a:latin typeface="+mj-lt"/>
              </a:rPr>
              <a:t> P. George. Patología Oral y Maxilofacial Contemporánea. Ed. </a:t>
            </a:r>
            <a:r>
              <a:rPr lang="es-ES" sz="1600" dirty="0" err="1">
                <a:solidFill>
                  <a:schemeClr val="tx1"/>
                </a:solidFill>
                <a:latin typeface="+mj-lt"/>
              </a:rPr>
              <a:t>Harcourt</a:t>
            </a:r>
            <a:r>
              <a:rPr lang="es-ES" sz="1600" dirty="0">
                <a:solidFill>
                  <a:schemeClr val="tx1"/>
                </a:solidFill>
                <a:latin typeface="+mj-lt"/>
              </a:rPr>
              <a:t>.</a:t>
            </a:r>
          </a:p>
          <a:p>
            <a:pPr marL="609600" indent="-609600" algn="just">
              <a:lnSpc>
                <a:spcPct val="80000"/>
              </a:lnSpc>
              <a:buFontTx/>
              <a:buAutoNum type="arabicPeriod"/>
              <a:defRPr/>
            </a:pPr>
            <a:endParaRPr lang="es-ES" sz="1600" dirty="0">
              <a:solidFill>
                <a:schemeClr val="tx1"/>
              </a:solidFill>
              <a:latin typeface="+mj-lt"/>
            </a:endParaRPr>
          </a:p>
          <a:p>
            <a:pPr marL="609600" indent="-609600" algn="just">
              <a:lnSpc>
                <a:spcPct val="80000"/>
              </a:lnSpc>
              <a:buFontTx/>
              <a:buAutoNum type="arabicPeriod"/>
              <a:defRPr/>
            </a:pPr>
            <a:r>
              <a:rPr lang="es-ES" sz="1600" dirty="0">
                <a:solidFill>
                  <a:schemeClr val="tx1"/>
                </a:solidFill>
                <a:latin typeface="+mj-lt"/>
              </a:rPr>
              <a:t>Norma Oficial Mexicana para la prevención y control de enfermedades bucales NOM-013-SSA2-2005</a:t>
            </a:r>
          </a:p>
          <a:p>
            <a:pPr marL="609600" indent="-609600">
              <a:lnSpc>
                <a:spcPct val="80000"/>
              </a:lnSpc>
              <a:buFontTx/>
              <a:buAutoNum type="arabicPeriod"/>
              <a:defRPr/>
            </a:pPr>
            <a:endParaRPr lang="es-ES" sz="2400" dirty="0">
              <a:solidFill>
                <a:schemeClr val="tx1"/>
              </a:solidFill>
              <a:latin typeface="Maiandra GD" pitchFamily="34" charset="0"/>
            </a:endParaRP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35</a:t>
            </a:fld>
            <a:endParaRPr lang="es-MX"/>
          </a:p>
        </p:txBody>
      </p:sp>
    </p:spTree>
    <p:extLst>
      <p:ext uri="{BB962C8B-B14F-4D97-AF65-F5344CB8AC3E}">
        <p14:creationId xmlns:p14="http://schemas.microsoft.com/office/powerpoint/2010/main" val="298856171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a:xfrm>
            <a:off x="3167064" y="928688"/>
            <a:ext cx="7638311" cy="5649912"/>
          </a:xfrm>
        </p:spPr>
        <p:txBody>
          <a:bodyPr/>
          <a:lstStyle/>
          <a:p>
            <a:pPr marL="609600" indent="-609600" algn="just">
              <a:lnSpc>
                <a:spcPct val="80000"/>
              </a:lnSpc>
              <a:buFontTx/>
              <a:buAutoNum type="arabicPeriod" startAt="6"/>
              <a:defRPr/>
            </a:pPr>
            <a:r>
              <a:rPr lang="es-ES" sz="1400" dirty="0">
                <a:solidFill>
                  <a:schemeClr val="tx1"/>
                </a:solidFill>
                <a:latin typeface="+mj-lt"/>
              </a:rPr>
              <a:t>Harris Norman O. </a:t>
            </a:r>
            <a:r>
              <a:rPr lang="es-ES" sz="1400" dirty="0" err="1">
                <a:solidFill>
                  <a:schemeClr val="tx1"/>
                </a:solidFill>
                <a:latin typeface="+mj-lt"/>
              </a:rPr>
              <a:t>Garcia</a:t>
            </a:r>
            <a:r>
              <a:rPr lang="es-ES" sz="1400" dirty="0">
                <a:solidFill>
                  <a:schemeClr val="tx1"/>
                </a:solidFill>
                <a:latin typeface="+mj-lt"/>
              </a:rPr>
              <a:t> Godoy Franklin. Odontología Preventiva Primaria. Ed. El Manual moderno S. A. de C. V. 2001.</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Bhaskar</a:t>
            </a:r>
            <a:r>
              <a:rPr lang="es-ES" sz="1400" dirty="0">
                <a:solidFill>
                  <a:schemeClr val="tx1"/>
                </a:solidFill>
                <a:latin typeface="+mj-lt"/>
              </a:rPr>
              <a:t> S.N. Patología Bucal, ed. 6ª. Ed. El ateneo.</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Walton-Torabinejad</a:t>
            </a:r>
            <a:r>
              <a:rPr lang="es-ES" sz="1400" dirty="0">
                <a:solidFill>
                  <a:schemeClr val="tx1"/>
                </a:solidFill>
                <a:latin typeface="+mj-lt"/>
              </a:rPr>
              <a:t>. Endodoncia. Principios y Practica, ed. 2ª, Ed. Mc </a:t>
            </a:r>
            <a:r>
              <a:rPr lang="es-ES" sz="1400" dirty="0" err="1">
                <a:solidFill>
                  <a:schemeClr val="tx1"/>
                </a:solidFill>
                <a:latin typeface="+mj-lt"/>
              </a:rPr>
              <a:t>Graw</a:t>
            </a:r>
            <a:r>
              <a:rPr lang="es-ES" sz="1400" dirty="0">
                <a:solidFill>
                  <a:schemeClr val="tx1"/>
                </a:solidFill>
                <a:latin typeface="+mj-lt"/>
              </a:rPr>
              <a:t>-Hill, Interamericana 1996.</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a:solidFill>
                  <a:schemeClr val="tx1"/>
                </a:solidFill>
                <a:latin typeface="+mj-lt"/>
              </a:rPr>
              <a:t>Castellanos S.J. L. Díaz G. I. </a:t>
            </a:r>
            <a:r>
              <a:rPr lang="es-ES" sz="1400" dirty="0" err="1">
                <a:solidFill>
                  <a:schemeClr val="tx1"/>
                </a:solidFill>
                <a:latin typeface="+mj-lt"/>
              </a:rPr>
              <a:t>m.,Gay</a:t>
            </a:r>
            <a:r>
              <a:rPr lang="es-ES" sz="1400" dirty="0">
                <a:solidFill>
                  <a:schemeClr val="tx1"/>
                </a:solidFill>
                <a:latin typeface="+mj-lt"/>
              </a:rPr>
              <a:t>. Z. O. Medicina en Odontología. Manejo de pacientes con enfermedades sistémicas, 2ª ed., 2002, Ed. Manual moderno.</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Friedrich</a:t>
            </a:r>
            <a:r>
              <a:rPr lang="es-ES" sz="1400" dirty="0">
                <a:solidFill>
                  <a:schemeClr val="tx1"/>
                </a:solidFill>
                <a:latin typeface="+mj-lt"/>
              </a:rPr>
              <a:t> A </a:t>
            </a:r>
            <a:r>
              <a:rPr lang="es-ES" sz="1400" dirty="0" err="1">
                <a:solidFill>
                  <a:schemeClr val="tx1"/>
                </a:solidFill>
                <a:latin typeface="+mj-lt"/>
              </a:rPr>
              <a:t>Pasler</a:t>
            </a:r>
            <a:r>
              <a:rPr lang="es-ES" sz="1400" dirty="0">
                <a:solidFill>
                  <a:schemeClr val="tx1"/>
                </a:solidFill>
                <a:latin typeface="+mj-lt"/>
              </a:rPr>
              <a:t>.- Radiología, Atlas de radiología clínica. Ed. </a:t>
            </a:r>
            <a:r>
              <a:rPr lang="es-ES" sz="1400" dirty="0" err="1">
                <a:solidFill>
                  <a:schemeClr val="tx1"/>
                </a:solidFill>
                <a:latin typeface="+mj-lt"/>
              </a:rPr>
              <a:t>Masson</a:t>
            </a:r>
            <a:r>
              <a:rPr lang="es-ES" sz="1400" dirty="0">
                <a:solidFill>
                  <a:schemeClr val="tx1"/>
                </a:solidFill>
                <a:latin typeface="+mj-lt"/>
              </a:rPr>
              <a:t>-SALVAT odontología. Ed. 1992.</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Lindhe</a:t>
            </a:r>
            <a:r>
              <a:rPr lang="es-ES" sz="1400" dirty="0">
                <a:solidFill>
                  <a:schemeClr val="tx1"/>
                </a:solidFill>
                <a:latin typeface="+mj-lt"/>
              </a:rPr>
              <a:t>, </a:t>
            </a:r>
            <a:r>
              <a:rPr lang="es-ES" sz="1400" dirty="0" err="1">
                <a:solidFill>
                  <a:schemeClr val="tx1"/>
                </a:solidFill>
                <a:latin typeface="+mj-lt"/>
              </a:rPr>
              <a:t>Jan</a:t>
            </a:r>
            <a:r>
              <a:rPr lang="es-ES" sz="1400" dirty="0">
                <a:solidFill>
                  <a:schemeClr val="tx1"/>
                </a:solidFill>
                <a:latin typeface="+mj-lt"/>
              </a:rPr>
              <a:t>.- </a:t>
            </a:r>
            <a:r>
              <a:rPr lang="es-ES" sz="1400" dirty="0" err="1">
                <a:solidFill>
                  <a:schemeClr val="tx1"/>
                </a:solidFill>
                <a:latin typeface="+mj-lt"/>
              </a:rPr>
              <a:t>Periodoncia</a:t>
            </a:r>
            <a:r>
              <a:rPr lang="es-ES" sz="1400" dirty="0">
                <a:solidFill>
                  <a:schemeClr val="tx1"/>
                </a:solidFill>
                <a:latin typeface="+mj-lt"/>
              </a:rPr>
              <a:t> Clínica. Ed. Médica Panamericana. ED. 1996.</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Cova</a:t>
            </a:r>
            <a:r>
              <a:rPr lang="es-ES" sz="1400" dirty="0">
                <a:solidFill>
                  <a:schemeClr val="tx1"/>
                </a:solidFill>
                <a:latin typeface="+mj-lt"/>
              </a:rPr>
              <a:t> N. J. L. Biomateriales Dentales, Ed. AMOLCA, 1ª ed., 2004, Colombia.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36</a:t>
            </a:fld>
            <a:endParaRPr lang="es-MX"/>
          </a:p>
        </p:txBody>
      </p:sp>
    </p:spTree>
    <p:extLst>
      <p:ext uri="{BB962C8B-B14F-4D97-AF65-F5344CB8AC3E}">
        <p14:creationId xmlns:p14="http://schemas.microsoft.com/office/powerpoint/2010/main" val="3891260900"/>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1774825" y="922339"/>
            <a:ext cx="8713788" cy="935037"/>
          </a:xfrm>
        </p:spPr>
        <p:txBody>
          <a:bodyPr>
            <a:normAutofit fontScale="90000"/>
          </a:bodyPr>
          <a:lstStyle/>
          <a:p>
            <a:pPr eaLnBrk="1" hangingPunct="1"/>
            <a:r>
              <a:rPr lang="es-ES" sz="2000" dirty="0">
                <a:solidFill>
                  <a:srgbClr val="006600"/>
                </a:solidFill>
              </a:rPr>
              <a:t/>
            </a:r>
            <a:br>
              <a:rPr lang="es-ES" sz="2000" dirty="0">
                <a:solidFill>
                  <a:srgbClr val="006600"/>
                </a:solidFill>
              </a:rPr>
            </a:br>
            <a:r>
              <a:rPr lang="es-ES" sz="2000" dirty="0">
                <a:solidFill>
                  <a:srgbClr val="006600"/>
                </a:solidFill>
              </a:rPr>
              <a:t/>
            </a:r>
            <a:br>
              <a:rPr lang="es-ES" sz="2000" dirty="0">
                <a:solidFill>
                  <a:srgbClr val="006600"/>
                </a:solidFill>
              </a:rPr>
            </a:br>
            <a:r>
              <a:rPr lang="es-ES" sz="2000" dirty="0">
                <a:solidFill>
                  <a:srgbClr val="006600"/>
                </a:solidFill>
              </a:rPr>
              <a:t/>
            </a:r>
            <a:br>
              <a:rPr lang="es-ES" sz="2000" dirty="0">
                <a:solidFill>
                  <a:srgbClr val="006600"/>
                </a:solidFill>
              </a:rPr>
            </a:br>
            <a:r>
              <a:rPr lang="es-ES" sz="2000" dirty="0">
                <a:solidFill>
                  <a:srgbClr val="006600"/>
                </a:solidFill>
              </a:rPr>
              <a:t/>
            </a:r>
            <a:br>
              <a:rPr lang="es-ES" sz="2000" dirty="0">
                <a:solidFill>
                  <a:srgbClr val="006600"/>
                </a:solidFill>
              </a:rPr>
            </a:br>
            <a:r>
              <a:rPr lang="es-ES" sz="2200" b="1" dirty="0">
                <a:solidFill>
                  <a:srgbClr val="006600"/>
                </a:solidFill>
              </a:rPr>
              <a:t>OBJETIVO</a:t>
            </a:r>
            <a:endParaRPr lang="es-ES" sz="2200" b="1" dirty="0"/>
          </a:p>
        </p:txBody>
      </p:sp>
      <p:sp>
        <p:nvSpPr>
          <p:cNvPr id="9219" name="Rectangle 5"/>
          <p:cNvSpPr>
            <a:spLocks noGrp="1" noChangeArrowheads="1"/>
          </p:cNvSpPr>
          <p:nvPr>
            <p:ph type="subTitle" idx="1"/>
          </p:nvPr>
        </p:nvSpPr>
        <p:spPr>
          <a:xfrm>
            <a:off x="3000375" y="1989139"/>
            <a:ext cx="8101214" cy="4103687"/>
          </a:xfrm>
        </p:spPr>
        <p:txBody>
          <a:bodyPr>
            <a:normAutofit/>
          </a:bodyPr>
          <a:lstStyle/>
          <a:p>
            <a:pPr algn="just" eaLnBrk="1" hangingPunct="1">
              <a:lnSpc>
                <a:spcPct val="90000"/>
              </a:lnSpc>
            </a:pPr>
            <a:endParaRPr lang="es-ES" b="1" dirty="0">
              <a:solidFill>
                <a:schemeClr val="tx2"/>
              </a:solidFill>
            </a:endParaRPr>
          </a:p>
          <a:p>
            <a:pPr algn="just" eaLnBrk="1" hangingPunct="1">
              <a:lnSpc>
                <a:spcPct val="90000"/>
              </a:lnSpc>
            </a:pPr>
            <a:endParaRPr lang="es-ES" b="1" dirty="0">
              <a:solidFill>
                <a:schemeClr val="tx2"/>
              </a:solidFill>
            </a:endParaRPr>
          </a:p>
          <a:p>
            <a:pPr algn="just">
              <a:lnSpc>
                <a:spcPct val="150000"/>
              </a:lnSpc>
            </a:pPr>
            <a:r>
              <a:rPr lang="es-ES" sz="2000" b="1" dirty="0" smtClean="0">
                <a:solidFill>
                  <a:schemeClr val="accent1">
                    <a:lumMod val="75000"/>
                  </a:schemeClr>
                </a:solidFill>
              </a:rPr>
              <a:t>Que </a:t>
            </a:r>
            <a:r>
              <a:rPr lang="es-ES" sz="2000" b="1" dirty="0">
                <a:solidFill>
                  <a:schemeClr val="accent1">
                    <a:lumMod val="75000"/>
                  </a:schemeClr>
                </a:solidFill>
              </a:rPr>
              <a:t>el futuro Cirujano Dentista desarrolle habilidades psicomotrices basadas en las experiencias clínicas por medio de la atención a los pacientes que requieran tratamiento preventivos y restaurativos.</a:t>
            </a:r>
            <a:endParaRPr lang="es-ES" sz="2800" b="1" dirty="0">
              <a:solidFill>
                <a:schemeClr val="accent1">
                  <a:lumMod val="75000"/>
                </a:schemeClr>
              </a:solidFill>
            </a:endParaRPr>
          </a:p>
          <a:p>
            <a:pPr eaLnBrk="1" hangingPunct="1">
              <a:lnSpc>
                <a:spcPct val="90000"/>
              </a:lnSpc>
            </a:pPr>
            <a:endParaRPr lang="es-ES" sz="2800" b="1" dirty="0">
              <a:solidFill>
                <a:schemeClr val="tx2"/>
              </a:solidFill>
            </a:endParaRPr>
          </a:p>
        </p:txBody>
      </p:sp>
    </p:spTree>
    <p:extLst>
      <p:ext uri="{BB962C8B-B14F-4D97-AF65-F5344CB8AC3E}">
        <p14:creationId xmlns:p14="http://schemas.microsoft.com/office/powerpoint/2010/main" val="674203372"/>
      </p:ext>
    </p:extLst>
  </p:cSld>
  <p:clrMapOvr>
    <a:masterClrMapping/>
  </p:clrMapOvr>
  <p:transition advClick="0" advTm="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ctrTitle"/>
          </p:nvPr>
        </p:nvSpPr>
        <p:spPr>
          <a:xfrm>
            <a:off x="2631281" y="826552"/>
            <a:ext cx="7000875" cy="935037"/>
          </a:xfrm>
        </p:spPr>
        <p:txBody>
          <a:bodyPr/>
          <a:lstStyle/>
          <a:p>
            <a:pPr eaLnBrk="1" hangingPunct="1"/>
            <a:r>
              <a:rPr lang="es-ES" sz="2000" b="1" dirty="0">
                <a:solidFill>
                  <a:srgbClr val="006600"/>
                </a:solidFill>
              </a:rPr>
              <a:t>CONTRIBUCIÓN DE LA UNIDAD DE APRENDIZAJE AL PERFIL DE EGRESO</a:t>
            </a:r>
            <a:endParaRPr lang="es-ES" sz="2000" b="1" dirty="0"/>
          </a:p>
        </p:txBody>
      </p:sp>
      <p:sp>
        <p:nvSpPr>
          <p:cNvPr id="10243" name="Rectangle 5"/>
          <p:cNvSpPr>
            <a:spLocks noGrp="1" noChangeArrowheads="1"/>
          </p:cNvSpPr>
          <p:nvPr>
            <p:ph type="subTitle" idx="1"/>
          </p:nvPr>
        </p:nvSpPr>
        <p:spPr>
          <a:xfrm>
            <a:off x="3452811" y="2477696"/>
            <a:ext cx="8266964" cy="2416969"/>
          </a:xfrm>
        </p:spPr>
        <p:txBody>
          <a:bodyPr/>
          <a:lstStyle/>
          <a:p>
            <a:pPr algn="just" eaLnBrk="1" hangingPunct="1">
              <a:lnSpc>
                <a:spcPct val="150000"/>
              </a:lnSpc>
            </a:pPr>
            <a:r>
              <a:rPr lang="es-ES" sz="1600" b="1" dirty="0">
                <a:solidFill>
                  <a:schemeClr val="tx1"/>
                </a:solidFill>
              </a:rPr>
              <a:t>La unidad de aprendizaje, Clínica de Operatoria Dental II contribuye a la formación del futuro odontólogo en la elaboración y aplicación de procedimientos: preventivo, restaurativo y de rehabilitación bucal del individuo respetando la norma nacional e internacional de salud. </a:t>
            </a:r>
          </a:p>
          <a:p>
            <a:pPr eaLnBrk="1" hangingPunct="1">
              <a:lnSpc>
                <a:spcPct val="90000"/>
              </a:lnSpc>
            </a:pPr>
            <a:endParaRPr lang="es-ES" sz="2000" b="1" dirty="0">
              <a:solidFill>
                <a:schemeClr val="tx1"/>
              </a:solidFill>
            </a:endParaRPr>
          </a:p>
          <a:p>
            <a:pPr eaLnBrk="1" hangingPunct="1">
              <a:lnSpc>
                <a:spcPct val="90000"/>
              </a:lnSpc>
            </a:pPr>
            <a:endParaRPr lang="es-ES" sz="2000" b="1" dirty="0">
              <a:solidFill>
                <a:schemeClr val="tx1"/>
              </a:solidFill>
            </a:endParaRPr>
          </a:p>
        </p:txBody>
      </p:sp>
    </p:spTree>
    <p:extLst>
      <p:ext uri="{BB962C8B-B14F-4D97-AF65-F5344CB8AC3E}">
        <p14:creationId xmlns:p14="http://schemas.microsoft.com/office/powerpoint/2010/main" val="32417165"/>
      </p:ext>
    </p:extLst>
  </p:cSld>
  <p:clrMapOvr>
    <a:masterClrMapping/>
  </p:clrMapOvr>
  <p:transition advClick="0" advTm="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ubTitle" idx="1"/>
          </p:nvPr>
        </p:nvSpPr>
        <p:spPr>
          <a:xfrm>
            <a:off x="2095500" y="785814"/>
            <a:ext cx="8243888" cy="523875"/>
          </a:xfrm>
        </p:spPr>
        <p:txBody>
          <a:bodyPr/>
          <a:lstStyle/>
          <a:p>
            <a:pPr eaLnBrk="1" hangingPunct="1">
              <a:defRPr/>
            </a:pPr>
            <a:r>
              <a:rPr lang="es-ES" sz="2000" b="1" dirty="0">
                <a:solidFill>
                  <a:srgbClr val="006600"/>
                </a:solidFill>
                <a:latin typeface="+mj-lt"/>
              </a:rPr>
              <a:t>CLINICA DE OPERATORIA DENTAL II</a:t>
            </a:r>
          </a:p>
        </p:txBody>
      </p:sp>
      <p:grpSp>
        <p:nvGrpSpPr>
          <p:cNvPr id="2" name="Group 12"/>
          <p:cNvGrpSpPr>
            <a:grpSpLocks/>
          </p:cNvGrpSpPr>
          <p:nvPr/>
        </p:nvGrpSpPr>
        <p:grpSpPr bwMode="auto">
          <a:xfrm>
            <a:off x="1993901" y="1785939"/>
            <a:ext cx="3960813" cy="720725"/>
            <a:chOff x="1791" y="2296"/>
            <a:chExt cx="2404" cy="454"/>
          </a:xfrm>
          <a:solidFill>
            <a:srgbClr val="FFFF00"/>
          </a:solidFill>
        </p:grpSpPr>
        <p:sp>
          <p:nvSpPr>
            <p:cNvPr id="11283" name="Oval 11">
              <a:hlinkClick r:id="rId3" action="ppaction://hlinksldjump"/>
            </p:cNvPr>
            <p:cNvSpPr>
              <a:spLocks noChangeArrowheads="1"/>
            </p:cNvSpPr>
            <p:nvPr/>
          </p:nvSpPr>
          <p:spPr bwMode="auto">
            <a:xfrm>
              <a:off x="1791" y="2296"/>
              <a:ext cx="2404" cy="454"/>
            </a:xfrm>
            <a:prstGeom prst="ellipse">
              <a:avLst/>
            </a:prstGeom>
            <a:grpFill/>
            <a:ln w="9525">
              <a:solidFill>
                <a:schemeClr val="tx1"/>
              </a:solidFill>
              <a:round/>
              <a:headEnd/>
              <a:tailEnd/>
            </a:ln>
          </p:spPr>
          <p:txBody>
            <a:bodyPr wrap="none" anchor="ctr"/>
            <a:lstStyle/>
            <a:p>
              <a:endParaRPr lang="es-MX"/>
            </a:p>
          </p:txBody>
        </p:sp>
        <p:sp>
          <p:nvSpPr>
            <p:cNvPr id="8212" name="Text Box 8">
              <a:hlinkClick r:id="rId3" action="ppaction://hlinksldjump" highlightClick="1"/>
            </p:cNvPr>
            <p:cNvSpPr txBox="1">
              <a:spLocks noChangeArrowheads="1"/>
            </p:cNvSpPr>
            <p:nvPr/>
          </p:nvSpPr>
          <p:spPr bwMode="auto">
            <a:xfrm>
              <a:off x="2096" y="2378"/>
              <a:ext cx="1744" cy="252"/>
            </a:xfrm>
            <a:prstGeom prst="rect">
              <a:avLst/>
            </a:prstGeom>
            <a:grpFill/>
            <a:ln w="9525">
              <a:noFill/>
              <a:miter lim="800000"/>
              <a:headEnd/>
              <a:tailEnd/>
            </a:ln>
          </p:spPr>
          <p:txBody>
            <a:bodyPr wrap="none">
              <a:spAutoFit/>
            </a:bodyPr>
            <a:lstStyle/>
            <a:p>
              <a:pPr>
                <a:defRPr/>
              </a:pPr>
              <a:r>
                <a:rPr lang="es-ES" u="sng" dirty="0">
                  <a:latin typeface="+mj-lt"/>
                </a:rPr>
                <a:t>UNIDAD DE COMPETENCIA  </a:t>
              </a:r>
              <a:r>
                <a:rPr lang="es-ES" sz="2000" u="sng" dirty="0">
                  <a:latin typeface="+mj-lt"/>
                </a:rPr>
                <a:t>I</a:t>
              </a:r>
            </a:p>
          </p:txBody>
        </p:sp>
      </p:grpSp>
      <p:grpSp>
        <p:nvGrpSpPr>
          <p:cNvPr id="3" name="Group 13"/>
          <p:cNvGrpSpPr>
            <a:grpSpLocks/>
          </p:cNvGrpSpPr>
          <p:nvPr/>
        </p:nvGrpSpPr>
        <p:grpSpPr bwMode="auto">
          <a:xfrm>
            <a:off x="6527800" y="1773239"/>
            <a:ext cx="4286250" cy="720725"/>
            <a:chOff x="1790" y="2288"/>
            <a:chExt cx="2700" cy="454"/>
          </a:xfrm>
        </p:grpSpPr>
        <p:sp>
          <p:nvSpPr>
            <p:cNvPr id="11281" name="Oval 14"/>
            <p:cNvSpPr>
              <a:spLocks noChangeArrowheads="1"/>
            </p:cNvSpPr>
            <p:nvPr/>
          </p:nvSpPr>
          <p:spPr bwMode="auto">
            <a:xfrm>
              <a:off x="1790" y="2288"/>
              <a:ext cx="2404" cy="454"/>
            </a:xfrm>
            <a:prstGeom prst="ellipse">
              <a:avLst/>
            </a:prstGeom>
            <a:solidFill>
              <a:srgbClr val="5AC471"/>
            </a:solidFill>
            <a:ln w="9525">
              <a:solidFill>
                <a:schemeClr val="tx1"/>
              </a:solidFill>
              <a:round/>
              <a:headEnd/>
              <a:tailEnd/>
            </a:ln>
          </p:spPr>
          <p:txBody>
            <a:bodyPr wrap="none" anchor="ctr"/>
            <a:lstStyle/>
            <a:p>
              <a:endParaRPr lang="es-MX"/>
            </a:p>
          </p:txBody>
        </p:sp>
        <p:sp>
          <p:nvSpPr>
            <p:cNvPr id="8210" name="Text Box 15">
              <a:hlinkClick r:id="rId4" action="ppaction://hlinksldjump" highlightClick="1"/>
              <a:hlinkHover r:id="" action="ppaction://noaction" highlightClick="1"/>
            </p:cNvPr>
            <p:cNvSpPr txBox="1">
              <a:spLocks noChangeArrowheads="1"/>
            </p:cNvSpPr>
            <p:nvPr/>
          </p:nvSpPr>
          <p:spPr bwMode="auto">
            <a:xfrm>
              <a:off x="1972" y="2378"/>
              <a:ext cx="2518" cy="252"/>
            </a:xfrm>
            <a:prstGeom prst="rect">
              <a:avLst/>
            </a:prstGeom>
            <a:noFill/>
            <a:ln w="9525">
              <a:noFill/>
              <a:miter lim="800000"/>
              <a:headEnd/>
              <a:tailEnd/>
            </a:ln>
          </p:spPr>
          <p:txBody>
            <a:bodyPr>
              <a:spAutoFit/>
            </a:bodyPr>
            <a:lstStyle/>
            <a:p>
              <a:pPr>
                <a:defRPr/>
              </a:pPr>
              <a:r>
                <a:rPr lang="es-ES" u="sng" dirty="0">
                  <a:solidFill>
                    <a:schemeClr val="bg1"/>
                  </a:solidFill>
                  <a:latin typeface="+mj-lt"/>
                </a:rPr>
                <a:t>UNIDAD DE COMPETENCIA </a:t>
              </a:r>
              <a:r>
                <a:rPr lang="es-ES" sz="2000" u="sng" dirty="0">
                  <a:solidFill>
                    <a:schemeClr val="bg1"/>
                  </a:solidFill>
                  <a:latin typeface="+mj-lt"/>
                </a:rPr>
                <a:t>II</a:t>
              </a:r>
            </a:p>
          </p:txBody>
        </p:sp>
      </p:grpSp>
      <p:grpSp>
        <p:nvGrpSpPr>
          <p:cNvPr id="4" name="Group 16"/>
          <p:cNvGrpSpPr>
            <a:grpSpLocks/>
          </p:cNvGrpSpPr>
          <p:nvPr/>
        </p:nvGrpSpPr>
        <p:grpSpPr bwMode="auto">
          <a:xfrm>
            <a:off x="1920876" y="3370264"/>
            <a:ext cx="4196855" cy="649287"/>
            <a:chOff x="1791" y="2296"/>
            <a:chExt cx="2517" cy="454"/>
          </a:xfrm>
        </p:grpSpPr>
        <p:sp>
          <p:nvSpPr>
            <p:cNvPr id="11279" name="Oval 17"/>
            <p:cNvSpPr>
              <a:spLocks noChangeArrowheads="1"/>
            </p:cNvSpPr>
            <p:nvPr/>
          </p:nvSpPr>
          <p:spPr bwMode="auto">
            <a:xfrm>
              <a:off x="1791" y="2296"/>
              <a:ext cx="2404" cy="454"/>
            </a:xfrm>
            <a:prstGeom prst="ellipse">
              <a:avLst/>
            </a:prstGeom>
            <a:solidFill>
              <a:srgbClr val="FF6600"/>
            </a:solidFill>
            <a:ln w="9525">
              <a:solidFill>
                <a:schemeClr val="tx1"/>
              </a:solidFill>
              <a:round/>
              <a:headEnd/>
              <a:tailEnd/>
            </a:ln>
          </p:spPr>
          <p:txBody>
            <a:bodyPr wrap="none" anchor="ctr"/>
            <a:lstStyle/>
            <a:p>
              <a:endParaRPr lang="es-MX"/>
            </a:p>
          </p:txBody>
        </p:sp>
        <p:sp>
          <p:nvSpPr>
            <p:cNvPr id="8208" name="Text Box 18">
              <a:hlinkClick r:id="" action="ppaction://noaction"/>
            </p:cNvPr>
            <p:cNvSpPr txBox="1">
              <a:spLocks noChangeArrowheads="1"/>
            </p:cNvSpPr>
            <p:nvPr/>
          </p:nvSpPr>
          <p:spPr bwMode="auto">
            <a:xfrm>
              <a:off x="2049" y="2387"/>
              <a:ext cx="2259" cy="280"/>
            </a:xfrm>
            <a:prstGeom prst="rect">
              <a:avLst/>
            </a:prstGeom>
            <a:noFill/>
            <a:ln w="9525">
              <a:noFill/>
              <a:miter lim="800000"/>
              <a:headEnd/>
              <a:tailEnd/>
            </a:ln>
          </p:spPr>
          <p:txBody>
            <a:bodyPr>
              <a:spAutoFit/>
            </a:bodyPr>
            <a:lstStyle/>
            <a:p>
              <a:pPr>
                <a:defRPr/>
              </a:pPr>
              <a:r>
                <a:rPr lang="es-ES" u="sng" dirty="0">
                  <a:solidFill>
                    <a:schemeClr val="bg1"/>
                  </a:solidFill>
                  <a:latin typeface="+mj-lt"/>
                </a:rPr>
                <a:t>UNIDAD DE COMPETENCIA  </a:t>
              </a:r>
              <a:r>
                <a:rPr lang="es-ES" sz="2000" u="sng" dirty="0">
                  <a:solidFill>
                    <a:schemeClr val="bg1"/>
                  </a:solidFill>
                  <a:latin typeface="+mj-lt"/>
                </a:rPr>
                <a:t>III</a:t>
              </a:r>
            </a:p>
          </p:txBody>
        </p:sp>
      </p:grpSp>
      <p:grpSp>
        <p:nvGrpSpPr>
          <p:cNvPr id="5" name="Group 19"/>
          <p:cNvGrpSpPr>
            <a:grpSpLocks/>
          </p:cNvGrpSpPr>
          <p:nvPr/>
        </p:nvGrpSpPr>
        <p:grpSpPr bwMode="auto">
          <a:xfrm>
            <a:off x="6529389" y="3370264"/>
            <a:ext cx="3887787" cy="719137"/>
            <a:chOff x="1791" y="2296"/>
            <a:chExt cx="2404" cy="454"/>
          </a:xfrm>
        </p:grpSpPr>
        <p:sp>
          <p:nvSpPr>
            <p:cNvPr id="11277" name="Oval 20"/>
            <p:cNvSpPr>
              <a:spLocks noChangeArrowheads="1"/>
            </p:cNvSpPr>
            <p:nvPr/>
          </p:nvSpPr>
          <p:spPr bwMode="auto">
            <a:xfrm>
              <a:off x="1791" y="2296"/>
              <a:ext cx="2404" cy="454"/>
            </a:xfrm>
            <a:prstGeom prst="ellipse">
              <a:avLst/>
            </a:prstGeom>
            <a:solidFill>
              <a:srgbClr val="33CCCC"/>
            </a:solidFill>
            <a:ln w="9525">
              <a:solidFill>
                <a:schemeClr val="tx1"/>
              </a:solidFill>
              <a:round/>
              <a:headEnd/>
              <a:tailEnd/>
            </a:ln>
          </p:spPr>
          <p:txBody>
            <a:bodyPr wrap="none" anchor="ctr"/>
            <a:lstStyle/>
            <a:p>
              <a:endParaRPr lang="es-MX"/>
            </a:p>
          </p:txBody>
        </p:sp>
        <p:sp>
          <p:nvSpPr>
            <p:cNvPr id="8206" name="Text Box 21">
              <a:hlinkClick r:id="" action="ppaction://noaction"/>
            </p:cNvPr>
            <p:cNvSpPr txBox="1">
              <a:spLocks noChangeArrowheads="1"/>
            </p:cNvSpPr>
            <p:nvPr/>
          </p:nvSpPr>
          <p:spPr bwMode="auto">
            <a:xfrm>
              <a:off x="1968" y="2379"/>
              <a:ext cx="1848" cy="253"/>
            </a:xfrm>
            <a:prstGeom prst="rect">
              <a:avLst/>
            </a:prstGeom>
            <a:noFill/>
            <a:ln w="9525">
              <a:noFill/>
              <a:miter lim="800000"/>
              <a:headEnd/>
              <a:tailEnd/>
            </a:ln>
          </p:spPr>
          <p:txBody>
            <a:bodyPr wrap="none">
              <a:spAutoFit/>
            </a:bodyPr>
            <a:lstStyle/>
            <a:p>
              <a:pPr>
                <a:defRPr/>
              </a:pPr>
              <a:r>
                <a:rPr lang="es-ES" u="sng" dirty="0">
                  <a:solidFill>
                    <a:srgbClr val="000000"/>
                  </a:solidFill>
                  <a:latin typeface="+mj-lt"/>
                </a:rPr>
                <a:t>UNIDAD DE COMPETENCIA  </a:t>
              </a:r>
              <a:r>
                <a:rPr lang="es-ES" sz="2000" u="sng" dirty="0">
                  <a:solidFill>
                    <a:srgbClr val="000000"/>
                  </a:solidFill>
                  <a:latin typeface="+mj-lt"/>
                </a:rPr>
                <a:t>IV</a:t>
              </a:r>
            </a:p>
          </p:txBody>
        </p:sp>
      </p:grpSp>
      <p:grpSp>
        <p:nvGrpSpPr>
          <p:cNvPr id="7" name="Group 28"/>
          <p:cNvGrpSpPr>
            <a:grpSpLocks/>
          </p:cNvGrpSpPr>
          <p:nvPr/>
        </p:nvGrpSpPr>
        <p:grpSpPr bwMode="auto">
          <a:xfrm>
            <a:off x="5369819" y="4965701"/>
            <a:ext cx="3806825" cy="865188"/>
            <a:chOff x="3001" y="3475"/>
            <a:chExt cx="2398" cy="545"/>
          </a:xfrm>
        </p:grpSpPr>
        <p:sp>
          <p:nvSpPr>
            <p:cNvPr id="11273" name="Oval 26"/>
            <p:cNvSpPr>
              <a:spLocks noChangeArrowheads="1"/>
            </p:cNvSpPr>
            <p:nvPr/>
          </p:nvSpPr>
          <p:spPr bwMode="auto">
            <a:xfrm>
              <a:off x="3001" y="3566"/>
              <a:ext cx="2398" cy="454"/>
            </a:xfrm>
            <a:prstGeom prst="ellipse">
              <a:avLst/>
            </a:prstGeom>
            <a:solidFill>
              <a:srgbClr val="FFCC99"/>
            </a:solidFill>
            <a:ln w="9525">
              <a:solidFill>
                <a:schemeClr val="tx1"/>
              </a:solidFill>
              <a:round/>
              <a:headEnd/>
              <a:tailEnd/>
            </a:ln>
          </p:spPr>
          <p:txBody>
            <a:bodyPr wrap="none" anchor="ctr"/>
            <a:lstStyle/>
            <a:p>
              <a:endParaRPr lang="es-MX"/>
            </a:p>
          </p:txBody>
        </p:sp>
        <p:sp>
          <p:nvSpPr>
            <p:cNvPr id="8202" name="Text Box 27">
              <a:hlinkClick r:id="" action="ppaction://noaction"/>
            </p:cNvPr>
            <p:cNvSpPr txBox="1">
              <a:spLocks noChangeArrowheads="1"/>
            </p:cNvSpPr>
            <p:nvPr/>
          </p:nvSpPr>
          <p:spPr bwMode="auto">
            <a:xfrm>
              <a:off x="3606" y="3475"/>
              <a:ext cx="1374" cy="442"/>
            </a:xfrm>
            <a:prstGeom prst="rect">
              <a:avLst/>
            </a:prstGeom>
            <a:noFill/>
            <a:ln w="9525">
              <a:noFill/>
              <a:miter lim="800000"/>
              <a:headEnd/>
              <a:tailEnd/>
            </a:ln>
          </p:spPr>
          <p:txBody>
            <a:bodyPr>
              <a:spAutoFit/>
            </a:bodyPr>
            <a:lstStyle/>
            <a:p>
              <a:pPr>
                <a:defRPr/>
              </a:pPr>
              <a:r>
                <a:rPr lang="es-ES" sz="2000" dirty="0">
                  <a:solidFill>
                    <a:schemeClr val="bg2"/>
                  </a:solidFill>
                  <a:latin typeface="+mj-lt"/>
                </a:rPr>
                <a:t>                         </a:t>
              </a:r>
              <a:r>
                <a:rPr lang="es-ES" sz="2000" u="sng" dirty="0">
                  <a:solidFill>
                    <a:srgbClr val="581B71"/>
                  </a:solidFill>
                  <a:latin typeface="+mj-lt"/>
                </a:rPr>
                <a:t>BIBLIOGRAFIA</a:t>
              </a:r>
            </a:p>
          </p:txBody>
        </p:sp>
      </p:grpSp>
    </p:spTree>
    <p:extLst>
      <p:ext uri="{BB962C8B-B14F-4D97-AF65-F5344CB8AC3E}">
        <p14:creationId xmlns:p14="http://schemas.microsoft.com/office/powerpoint/2010/main" val="1560925424"/>
      </p:ext>
    </p:extLst>
  </p:cSld>
  <p:clrMapOvr>
    <a:masterClrMapping/>
  </p:clrMapOvr>
  <p:transition advClick="0">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5" name="Rectangle 3"/>
          <p:cNvSpPr>
            <a:spLocks noChangeArrowheads="1"/>
          </p:cNvSpPr>
          <p:nvPr/>
        </p:nvSpPr>
        <p:spPr bwMode="auto">
          <a:xfrm>
            <a:off x="3026401" y="2854080"/>
            <a:ext cx="7315200" cy="792162"/>
          </a:xfrm>
          <a:prstGeom prst="rect">
            <a:avLst/>
          </a:prstGeom>
          <a:noFill/>
          <a:ln w="9525">
            <a:noFill/>
            <a:miter lim="800000"/>
            <a:headEnd/>
            <a:tailEnd/>
          </a:ln>
        </p:spPr>
        <p:txBody>
          <a:bodyPr anchor="b"/>
          <a:lstStyle/>
          <a:p>
            <a:pPr algn="ctr">
              <a:defRPr/>
            </a:pPr>
            <a:r>
              <a:rPr lang="de-DE" b="1" dirty="0">
                <a:latin typeface="Maiandra GD" pitchFamily="34" charset="0"/>
              </a:rPr>
              <a:t/>
            </a:r>
            <a:br>
              <a:rPr lang="de-DE" b="1" dirty="0">
                <a:latin typeface="Maiandra GD" pitchFamily="34" charset="0"/>
              </a:rPr>
            </a:br>
            <a:r>
              <a:rPr lang="de-DE" sz="2000" b="1" dirty="0">
                <a:latin typeface="Maiandra GD" pitchFamily="34" charset="0"/>
              </a:rPr>
              <a:t> </a:t>
            </a:r>
            <a:r>
              <a:rPr lang="de-DE" sz="2000" b="1" dirty="0">
                <a:latin typeface="+mj-lt"/>
              </a:rPr>
              <a:t>PROMOVER HÁBITOS DE HIGIENE EN CADA PACIENTE</a:t>
            </a:r>
          </a:p>
        </p:txBody>
      </p:sp>
      <p:sp>
        <p:nvSpPr>
          <p:cNvPr id="279556" name="Rectangle 4"/>
          <p:cNvSpPr>
            <a:spLocks noChangeArrowheads="1"/>
          </p:cNvSpPr>
          <p:nvPr/>
        </p:nvSpPr>
        <p:spPr bwMode="auto">
          <a:xfrm>
            <a:off x="3563088" y="1201962"/>
            <a:ext cx="6611221" cy="584775"/>
          </a:xfrm>
          <a:prstGeom prst="rect">
            <a:avLst/>
          </a:prstGeom>
          <a:noFill/>
          <a:ln w="9525" algn="ctr">
            <a:noFill/>
            <a:miter lim="800000"/>
            <a:headEnd/>
            <a:tailEnd/>
          </a:ln>
        </p:spPr>
        <p:txBody>
          <a:bodyPr wrap="square">
            <a:spAutoFit/>
          </a:bodyPr>
          <a:lstStyle/>
          <a:p>
            <a:pPr algn="ctr"/>
            <a:r>
              <a:rPr lang="de-DE" sz="3200" dirty="0">
                <a:solidFill>
                  <a:srgbClr val="FF0000"/>
                </a:solidFill>
              </a:rPr>
              <a:t>UNIDAD DE COMPETENCIA V</a:t>
            </a:r>
          </a:p>
        </p:txBody>
      </p:sp>
    </p:spTree>
    <p:extLst>
      <p:ext uri="{BB962C8B-B14F-4D97-AF65-F5344CB8AC3E}">
        <p14:creationId xmlns:p14="http://schemas.microsoft.com/office/powerpoint/2010/main" val="924537053"/>
      </p:ext>
    </p:extLst>
  </p:cSld>
  <p:clrMapOvr>
    <a:masterClrMapping/>
  </p:clrMapOvr>
  <p:transition advClick="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279556"/>
                                        </p:tgtEl>
                                      </p:cBhvr>
                                    </p:animEffect>
                                    <p:animScale>
                                      <p:cBhvr>
                                        <p:cTn id="7" dur="250" autoRev="1" fill="hold"/>
                                        <p:tgtEl>
                                          <p:spTgt spid="279556"/>
                                        </p:tgtEl>
                                      </p:cBhvr>
                                      <p:by x="105000" y="105000"/>
                                    </p:animScale>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279555"/>
                                        </p:tgtEl>
                                        <p:attrNameLst>
                                          <p:attrName>style.visibility</p:attrName>
                                        </p:attrNameLst>
                                      </p:cBhvr>
                                      <p:to>
                                        <p:strVal val="visible"/>
                                      </p:to>
                                    </p:set>
                                    <p:anim calcmode="discrete" valueType="clr">
                                      <p:cBhvr override="childStyle">
                                        <p:cTn id="11" dur="80"/>
                                        <p:tgtEl>
                                          <p:spTgt spid="279555"/>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79555"/>
                                        </p:tgtEl>
                                        <p:attrNameLst>
                                          <p:attrName>fillcolor</p:attrName>
                                        </p:attrNameLst>
                                      </p:cBhvr>
                                      <p:tavLst>
                                        <p:tav tm="0">
                                          <p:val>
                                            <p:clrVal>
                                              <a:schemeClr val="accent2"/>
                                            </p:clrVal>
                                          </p:val>
                                        </p:tav>
                                        <p:tav tm="50000">
                                          <p:val>
                                            <p:clrVal>
                                              <a:schemeClr val="hlink"/>
                                            </p:clrVal>
                                          </p:val>
                                        </p:tav>
                                      </p:tavLst>
                                    </p:anim>
                                    <p:set>
                                      <p:cBhvr>
                                        <p:cTn id="13" dur="80"/>
                                        <p:tgtEl>
                                          <p:spTgt spid="27955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5" grpId="0"/>
      <p:bldP spid="2795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idx="1"/>
          </p:nvPr>
        </p:nvSpPr>
        <p:spPr>
          <a:xfrm>
            <a:off x="3738562" y="1857376"/>
            <a:ext cx="7079691" cy="3743325"/>
          </a:xfrm>
        </p:spPr>
        <p:txBody>
          <a:bodyPr>
            <a:normAutofit/>
          </a:bodyPr>
          <a:lstStyle/>
          <a:p>
            <a:pPr eaLnBrk="1" hangingPunct="1">
              <a:buFont typeface="Wingdings" pitchFamily="2" charset="2"/>
              <a:buNone/>
              <a:defRPr/>
            </a:pPr>
            <a:r>
              <a:rPr lang="de-DE" sz="2800" b="1" dirty="0">
                <a:solidFill>
                  <a:srgbClr val="006600"/>
                </a:solidFill>
                <a:latin typeface="+mj-lt"/>
              </a:rPr>
              <a:t>Conocimientos:</a:t>
            </a:r>
          </a:p>
          <a:p>
            <a:pPr eaLnBrk="1" hangingPunct="1">
              <a:buFont typeface="Wingdings" pitchFamily="2" charset="2"/>
              <a:buNone/>
              <a:defRPr/>
            </a:pPr>
            <a:r>
              <a:rPr lang="de-DE" dirty="0">
                <a:solidFill>
                  <a:schemeClr val="tx1"/>
                </a:solidFill>
                <a:latin typeface="+mj-lt"/>
              </a:rPr>
              <a:t>Conocer los medios para la prevención bucal</a:t>
            </a:r>
          </a:p>
          <a:p>
            <a:pPr eaLnBrk="1" hangingPunct="1">
              <a:buFont typeface="Wingdings" pitchFamily="2" charset="2"/>
              <a:buNone/>
              <a:defRPr/>
            </a:pPr>
            <a:endParaRPr lang="de-DE" sz="2400" b="1" dirty="0">
              <a:latin typeface="+mj-lt"/>
            </a:endParaRPr>
          </a:p>
          <a:p>
            <a:pPr eaLnBrk="1" hangingPunct="1">
              <a:buFont typeface="Wingdings" pitchFamily="2" charset="2"/>
              <a:buNone/>
              <a:defRPr/>
            </a:pPr>
            <a:r>
              <a:rPr lang="de-DE" sz="2800" b="1" dirty="0">
                <a:solidFill>
                  <a:srgbClr val="006600"/>
                </a:solidFill>
                <a:latin typeface="+mj-lt"/>
              </a:rPr>
              <a:t>Estrategias didácticas:</a:t>
            </a:r>
          </a:p>
          <a:p>
            <a:pPr eaLnBrk="1" hangingPunct="1">
              <a:buFont typeface="Wingdings" pitchFamily="2" charset="2"/>
              <a:buNone/>
              <a:defRPr/>
            </a:pPr>
            <a:r>
              <a:rPr lang="de-DE" dirty="0">
                <a:solidFill>
                  <a:schemeClr val="tx1"/>
                </a:solidFill>
                <a:latin typeface="+mj-lt"/>
              </a:rPr>
              <a:t>Asesoría, supervisión individual y demostración clínica</a:t>
            </a:r>
          </a:p>
          <a:p>
            <a:pPr eaLnBrk="1" hangingPunct="1">
              <a:buFont typeface="Wingdings" pitchFamily="2" charset="2"/>
              <a:buNone/>
              <a:defRPr/>
            </a:pPr>
            <a:endParaRPr lang="de-DE" sz="2400" dirty="0" smtClean="0">
              <a:solidFill>
                <a:schemeClr val="tx1"/>
              </a:solidFill>
              <a:latin typeface="Maiandra GD" pitchFamily="34" charset="0"/>
            </a:endParaRPr>
          </a:p>
          <a:p>
            <a:pPr eaLnBrk="1" hangingPunct="1">
              <a:buFont typeface="Wingdings" pitchFamily="2" charset="2"/>
              <a:buNone/>
              <a:defRPr/>
            </a:pPr>
            <a:endParaRPr lang="es-ES" sz="2400" dirty="0"/>
          </a:p>
        </p:txBody>
      </p:sp>
      <p:sp>
        <p:nvSpPr>
          <p:cNvPr id="280579" name="AutoShape 3"/>
          <p:cNvSpPr>
            <a:spLocks noChangeArrowheads="1"/>
          </p:cNvSpPr>
          <p:nvPr/>
        </p:nvSpPr>
        <p:spPr bwMode="auto">
          <a:xfrm>
            <a:off x="2208213" y="765175"/>
            <a:ext cx="7924800" cy="863600"/>
          </a:xfrm>
          <a:prstGeom prst="roundRect">
            <a:avLst>
              <a:gd name="adj" fmla="val 50000"/>
            </a:avLst>
          </a:prstGeom>
          <a:noFill/>
          <a:ln w="9525">
            <a:noFill/>
            <a:round/>
            <a:headEnd/>
            <a:tailEnd/>
          </a:ln>
          <a:effectLst/>
        </p:spPr>
        <p:txBody>
          <a:bodyPr anchor="b"/>
          <a:lstStyle/>
          <a:p>
            <a:pPr>
              <a:defRPr/>
            </a:pPr>
            <a:r>
              <a:rPr lang="de-DE" sz="4000" dirty="0">
                <a:solidFill>
                  <a:schemeClr val="tx2"/>
                </a:solidFill>
                <a:effectLst>
                  <a:outerShdw blurRad="38100" dist="38100" dir="2700000" algn="tl">
                    <a:srgbClr val="000000"/>
                  </a:outerShdw>
                </a:effectLst>
                <a:latin typeface="Arial" pitchFamily="34" charset="0"/>
              </a:rPr>
              <a:t/>
            </a:r>
            <a:br>
              <a:rPr lang="de-DE" sz="4000" dirty="0">
                <a:solidFill>
                  <a:schemeClr val="tx2"/>
                </a:solidFill>
                <a:effectLst>
                  <a:outerShdw blurRad="38100" dist="38100" dir="2700000" algn="tl">
                    <a:srgbClr val="000000"/>
                  </a:outerShdw>
                </a:effectLst>
                <a:latin typeface="Arial" pitchFamily="34" charset="0"/>
              </a:rPr>
            </a:br>
            <a:endParaRPr lang="de-DE" dirty="0">
              <a:solidFill>
                <a:schemeClr val="tx2"/>
              </a:solidFill>
              <a:latin typeface="Maiandra GD" pitchFamily="34" charset="0"/>
            </a:endParaRPr>
          </a:p>
        </p:txBody>
      </p:sp>
    </p:spTree>
    <p:extLst>
      <p:ext uri="{BB962C8B-B14F-4D97-AF65-F5344CB8AC3E}">
        <p14:creationId xmlns:p14="http://schemas.microsoft.com/office/powerpoint/2010/main" val="13801002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idx="1"/>
          </p:nvPr>
        </p:nvSpPr>
        <p:spPr>
          <a:xfrm>
            <a:off x="2056862" y="1883133"/>
            <a:ext cx="9096241" cy="2547200"/>
          </a:xfrm>
        </p:spPr>
        <p:txBody>
          <a:bodyPr/>
          <a:lstStyle/>
          <a:p>
            <a:pPr algn="ctr" eaLnBrk="1" hangingPunct="1">
              <a:buFont typeface="Wingdings" pitchFamily="2" charset="2"/>
              <a:buNone/>
              <a:defRPr/>
            </a:pPr>
            <a:r>
              <a:rPr lang="de-DE" sz="2000" b="1" dirty="0">
                <a:solidFill>
                  <a:srgbClr val="006600"/>
                </a:solidFill>
              </a:rPr>
              <a:t>Criterios de Desempeño para la   Evaluacion </a:t>
            </a:r>
            <a:r>
              <a:rPr lang="de-DE" sz="2000" b="1" dirty="0" smtClean="0">
                <a:solidFill>
                  <a:srgbClr val="006600"/>
                </a:solidFill>
              </a:rPr>
              <a:t>IV</a:t>
            </a:r>
            <a:endParaRPr lang="de-DE" sz="2000" b="1" dirty="0">
              <a:solidFill>
                <a:srgbClr val="006600"/>
              </a:solidFill>
            </a:endParaRPr>
          </a:p>
          <a:p>
            <a:pPr eaLnBrk="1" hangingPunct="1">
              <a:buFont typeface="Wingdings" pitchFamily="2" charset="2"/>
              <a:buNone/>
              <a:defRPr/>
            </a:pPr>
            <a:endParaRPr lang="de-DE" b="1" dirty="0" smtClean="0">
              <a:solidFill>
                <a:schemeClr val="hlink"/>
              </a:solidFill>
              <a:latin typeface="Maiandra GD" pitchFamily="34" charset="0"/>
            </a:endParaRPr>
          </a:p>
          <a:p>
            <a:pPr algn="ctr" eaLnBrk="1" hangingPunct="1">
              <a:buFont typeface="Wingdings" pitchFamily="2" charset="2"/>
              <a:buNone/>
              <a:defRPr/>
            </a:pPr>
            <a:r>
              <a:rPr lang="de-DE" sz="2000" b="1" dirty="0" smtClean="0">
                <a:solidFill>
                  <a:schemeClr val="tx1"/>
                </a:solidFill>
                <a:latin typeface="Maiandra GD" pitchFamily="34" charset="0"/>
              </a:rPr>
              <a:t>    </a:t>
            </a:r>
            <a:r>
              <a:rPr lang="de-DE" sz="1600" b="1" dirty="0">
                <a:solidFill>
                  <a:schemeClr val="tx1"/>
                </a:solidFill>
                <a:latin typeface="+mj-lt"/>
              </a:rPr>
              <a:t>MANEJAR LA MOTIVACIÓN Y ORIENTACIÓN PARA LA PRESERVACIÓN DE LA SALUD BUCAL EN EL PACIENTE</a:t>
            </a:r>
          </a:p>
          <a:p>
            <a:pPr eaLnBrk="1" hangingPunct="1">
              <a:buFont typeface="Wingdings" pitchFamily="2" charset="2"/>
              <a:buNone/>
              <a:defRPr/>
            </a:pPr>
            <a:endParaRPr lang="de-DE" dirty="0" smtClean="0">
              <a:solidFill>
                <a:schemeClr val="tx2"/>
              </a:solidFill>
              <a:latin typeface="Maiandra GD" pitchFamily="34" charset="0"/>
            </a:endParaRPr>
          </a:p>
          <a:p>
            <a:pPr eaLnBrk="1" hangingPunct="1">
              <a:buFont typeface="Wingdings" pitchFamily="2" charset="2"/>
              <a:buNone/>
              <a:defRPr/>
            </a:pPr>
            <a:endParaRPr lang="es-ES" dirty="0"/>
          </a:p>
        </p:txBody>
      </p:sp>
    </p:spTree>
    <p:extLst>
      <p:ext uri="{BB962C8B-B14F-4D97-AF65-F5344CB8AC3E}">
        <p14:creationId xmlns:p14="http://schemas.microsoft.com/office/powerpoint/2010/main" val="841551885"/>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131</TotalTime>
  <Words>1427</Words>
  <Application>Microsoft Office PowerPoint</Application>
  <PresentationFormat>Panorámica</PresentationFormat>
  <Paragraphs>161</Paragraphs>
  <Slides>36</Slides>
  <Notes>12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36</vt:i4>
      </vt:variant>
    </vt:vector>
  </HeadingPairs>
  <TitlesOfParts>
    <vt:vector size="43" baseType="lpstr">
      <vt:lpstr>Arial</vt:lpstr>
      <vt:lpstr>Calibri</vt:lpstr>
      <vt:lpstr>Century Gothic</vt:lpstr>
      <vt:lpstr>Maiandra GD</vt:lpstr>
      <vt:lpstr>Wingdings</vt:lpstr>
      <vt:lpstr>Wingdings 3</vt:lpstr>
      <vt:lpstr>Espiral</vt:lpstr>
      <vt:lpstr>UNIVERSIDAD AUTONOMA DEL ESTADO DE MEXICO  CLINICA DE OPERATORIA DENTAL II</vt:lpstr>
      <vt:lpstr>Presentación de PowerPoint</vt:lpstr>
      <vt:lpstr>PROGRAMA EDUCATIVO: LICENCIATURA  DE CIRUJANO DENTISTA</vt:lpstr>
      <vt:lpstr>    OBJETIVO</vt:lpstr>
      <vt:lpstr>CONTRIBUCIÓN DE LA UNIDAD DE APRENDIZAJE AL PERFIL DE EGRESO</vt:lpstr>
      <vt:lpstr>Presentación de PowerPoint</vt:lpstr>
      <vt:lpstr>Presentación de PowerPoint</vt:lpstr>
      <vt:lpstr>Presentación de PowerPoint</vt:lpstr>
      <vt:lpstr>Presentación de PowerPoint</vt:lpstr>
      <vt:lpstr>Promover hábitos de higiene en cada paciente en relación a placa dentobacteriana para mantener la salud oral del paciente</vt:lpstr>
      <vt:lpstr> HIGIENE BUCAL  CEPILLOS DENTALES</vt:lpstr>
      <vt:lpstr> </vt:lpstr>
      <vt:lpstr>Cepillos Dentales para niños</vt:lpstr>
      <vt:lpstr>DENTRIFICOS</vt:lpstr>
      <vt:lpstr>Tipos de pastas dentales</vt:lpstr>
      <vt:lpstr>Presentación de PowerPoint</vt:lpstr>
      <vt:lpstr>Presentación de PowerPoint</vt:lpstr>
      <vt:lpstr>Pastas dentales para niños</vt:lpstr>
      <vt:lpstr>Cantidad de pasta para niños</vt:lpstr>
      <vt:lpstr>Técnica de cepillado</vt:lpstr>
      <vt:lpstr>     TECNICA DE CEPILLADO</vt:lpstr>
      <vt:lpstr>     TECNICA DE CEPILLADO</vt:lpstr>
      <vt:lpstr>Técnica de cepillado para niños</vt:lpstr>
      <vt:lpstr>Presentación de PowerPoint</vt:lpstr>
      <vt:lpstr>CEPILLO ELECTRICO</vt:lpstr>
      <vt:lpstr>USO DEL CEPILLO ELECTRICO</vt:lpstr>
      <vt:lpstr>Presentación de PowerPoint</vt:lpstr>
      <vt:lpstr>TECNICA DE CEPILLADO PARA PACIENTES  CON APARATOS DE ORTODONCIA</vt:lpstr>
      <vt:lpstr>TECNICA DE CEPILLADO PARA PACIENTES  CON APARATOS DE ORTODONCIA</vt:lpstr>
      <vt:lpstr>Presentación de PowerPoint</vt:lpstr>
      <vt:lpstr>Presentación de PowerPoint</vt:lpstr>
      <vt:lpstr>Presentación de PowerPoint</vt:lpstr>
      <vt:lpstr>BIBLIOGRAFIA</vt:lpstr>
      <vt:lpstr>BASICA</vt:lpstr>
      <vt:lpstr>COMPLEMENTARIA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  CLINICA DE OPERATORIA DENTAL II</dc:title>
  <dc:creator>Usuario1</dc:creator>
  <cp:lastModifiedBy>Usuario1</cp:lastModifiedBy>
  <cp:revision>19</cp:revision>
  <dcterms:created xsi:type="dcterms:W3CDTF">2018-09-07T20:25:53Z</dcterms:created>
  <dcterms:modified xsi:type="dcterms:W3CDTF">2018-09-24T22:18:52Z</dcterms:modified>
</cp:coreProperties>
</file>