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4.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57" r:id="rId1"/>
  </p:sldMasterIdLst>
  <p:notesMasterIdLst>
    <p:notesMasterId r:id="rId48"/>
  </p:notesMasterIdLst>
  <p:sldIdLst>
    <p:sldId id="303" r:id="rId2"/>
    <p:sldId id="304" r:id="rId3"/>
    <p:sldId id="307" r:id="rId4"/>
    <p:sldId id="305" r:id="rId5"/>
    <p:sldId id="306" r:id="rId6"/>
    <p:sldId id="288" r:id="rId7"/>
    <p:sldId id="287" r:id="rId8"/>
    <p:sldId id="257" r:id="rId9"/>
    <p:sldId id="289" r:id="rId10"/>
    <p:sldId id="267" r:id="rId11"/>
    <p:sldId id="290" r:id="rId12"/>
    <p:sldId id="271" r:id="rId13"/>
    <p:sldId id="295" r:id="rId14"/>
    <p:sldId id="272" r:id="rId15"/>
    <p:sldId id="269" r:id="rId16"/>
    <p:sldId id="301" r:id="rId17"/>
    <p:sldId id="264" r:id="rId18"/>
    <p:sldId id="302" r:id="rId19"/>
    <p:sldId id="292" r:id="rId20"/>
    <p:sldId id="296" r:id="rId21"/>
    <p:sldId id="297" r:id="rId22"/>
    <p:sldId id="298" r:id="rId23"/>
    <p:sldId id="299" r:id="rId24"/>
    <p:sldId id="300" r:id="rId25"/>
    <p:sldId id="266" r:id="rId26"/>
    <p:sldId id="260"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9" r:id="rId4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4624F6-BDD7-445B-AD53-AB484DB051E8}">
  <a:tblStyle styleId="{424624F6-BDD7-445B-AD53-AB484DB051E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72" autoAdjust="0"/>
    <p:restoredTop sz="93700"/>
  </p:normalViewPr>
  <p:slideViewPr>
    <p:cSldViewPr snapToGrid="0">
      <p:cViewPr varScale="1">
        <p:scale>
          <a:sx n="130" d="100"/>
          <a:sy n="130" d="100"/>
        </p:scale>
        <p:origin x="138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am%20Martinez\Downloads\graficas-cecili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am%20Martinez\Downloads\graficas-cecili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am%20Martinez\Downloads\graficas-cecili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PRINCIPAL\Desktop\Evidencia%20AFOR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PRINCIPAL\Desktop\Evidencia%20AFORE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KENIA%20CANALES\Desktop\Osvaldo-dato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PRINCIPAL\Desktop\Evidencia%20AFOR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37300432987277"/>
          <c:y val="0.16196247842560538"/>
          <c:w val="0.84379741545045728"/>
          <c:h val="0.72341146072694218"/>
        </c:manualLayout>
      </c:layout>
      <c:lineChart>
        <c:grouping val="standard"/>
        <c:varyColors val="0"/>
        <c:ser>
          <c:idx val="0"/>
          <c:order val="0"/>
          <c:tx>
            <c:strRef>
              <c:f>'[graficas-cecilia.xlsx]Hoja1'!$T$3</c:f>
              <c:strCache>
                <c:ptCount val="1"/>
                <c:pt idx="0">
                  <c:v>B.p. HyM S.prim</c:v>
                </c:pt>
              </c:strCache>
            </c:strRef>
          </c:tx>
          <c:spPr>
            <a:ln w="22225" cap="rnd">
              <a:solidFill>
                <a:schemeClr val="accent6"/>
              </a:solidFill>
              <a:round/>
            </a:ln>
            <a:effectLst/>
          </c:spPr>
          <c:marker>
            <c:symbol val="none"/>
          </c:marker>
          <c:dLbls>
            <c:dLbl>
              <c:idx val="0"/>
              <c:layout>
                <c:manualLayout>
                  <c:x val="3.9292730844793712E-2"/>
                  <c:y val="0"/>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Punto más alto de desigualdad laboral</a:t>
                    </a:r>
                  </a:p>
                </c:rich>
              </c:tx>
              <c:spPr>
                <a:noFill/>
                <a:ln>
                  <a:solidFill>
                    <a:schemeClr val="tx1"/>
                  </a:solidFill>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7A8-49AA-B266-92BDB78F9E16}"/>
                </c:ext>
              </c:extLst>
            </c:dLbl>
            <c:dLbl>
              <c:idx val="1"/>
              <c:delete val="1"/>
              <c:extLst>
                <c:ext xmlns:c15="http://schemas.microsoft.com/office/drawing/2012/chart" uri="{CE6537A1-D6FC-4f65-9D91-7224C49458BB}"/>
                <c:ext xmlns:c16="http://schemas.microsoft.com/office/drawing/2014/chart" uri="{C3380CC4-5D6E-409C-BE32-E72D297353CC}">
                  <c16:uniqueId val="{00000001-07A8-49AA-B266-92BDB78F9E16}"/>
                </c:ext>
              </c:extLst>
            </c:dLbl>
            <c:dLbl>
              <c:idx val="2"/>
              <c:delete val="1"/>
              <c:extLst>
                <c:ext xmlns:c15="http://schemas.microsoft.com/office/drawing/2012/chart" uri="{CE6537A1-D6FC-4f65-9D91-7224C49458BB}"/>
                <c:ext xmlns:c16="http://schemas.microsoft.com/office/drawing/2014/chart" uri="{C3380CC4-5D6E-409C-BE32-E72D297353CC}">
                  <c16:uniqueId val="{00000002-07A8-49AA-B266-92BDB78F9E16}"/>
                </c:ext>
              </c:extLst>
            </c:dLbl>
            <c:dLbl>
              <c:idx val="3"/>
              <c:layout>
                <c:manualLayout>
                  <c:x val="-0.2544517770030289"/>
                  <c:y val="0.19918458798357069"/>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Disminución de la brecha debido a factores socio-económicos</a:t>
                    </a:r>
                  </a:p>
                </c:rich>
              </c:tx>
              <c:spPr>
                <a:noFill/>
                <a:ln>
                  <a:solidFill>
                    <a:schemeClr val="tx1"/>
                  </a:solidFill>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15:layout>
                    <c:manualLayout>
                      <c:w val="0.30918133640938189"/>
                      <c:h val="0.17053872157030953"/>
                    </c:manualLayout>
                  </c15:layout>
                </c:ext>
                <c:ext xmlns:c16="http://schemas.microsoft.com/office/drawing/2014/chart" uri="{C3380CC4-5D6E-409C-BE32-E72D297353CC}">
                  <c16:uniqueId val="{00000003-07A8-49AA-B266-92BDB78F9E16}"/>
                </c:ext>
              </c:extLst>
            </c:dLbl>
            <c:dLbl>
              <c:idx val="4"/>
              <c:layout>
                <c:manualLayout>
                  <c:x val="-2.7573766654964308E-2"/>
                  <c:y val="-0.13155427555991298"/>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latin typeface="Times New Roman" panose="02020603050405020304" pitchFamily="18" charset="0"/>
                        <a:cs typeface="Times New Roman" panose="02020603050405020304" pitchFamily="18" charset="0"/>
                      </a:rPr>
                      <a:t>Incremento de la brecha a causa de la gran recesión</a:t>
                    </a:r>
                  </a:p>
                </c:rich>
              </c:tx>
              <c:spPr>
                <a:noFill/>
                <a:ln>
                  <a:solidFill>
                    <a:schemeClr val="tx1"/>
                  </a:solidFill>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15:layout>
                    <c:manualLayout>
                      <c:w val="0.1940102312051758"/>
                      <c:h val="0.22136666768793978"/>
                    </c:manualLayout>
                  </c15:layout>
                </c:ext>
                <c:ext xmlns:c16="http://schemas.microsoft.com/office/drawing/2014/chart" uri="{C3380CC4-5D6E-409C-BE32-E72D297353CC}">
                  <c16:uniqueId val="{00000004-07A8-49AA-B266-92BDB78F9E16}"/>
                </c:ext>
              </c:extLst>
            </c:dLbl>
            <c:dLbl>
              <c:idx val="5"/>
              <c:layout>
                <c:manualLayout>
                  <c:x val="-6.0248841809693893E-2"/>
                  <c:y val="0.28088644399346319"/>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latin typeface="Times New Roman" panose="02020603050405020304" pitchFamily="18" charset="0"/>
                        <a:cs typeface="Times New Roman" panose="02020603050405020304" pitchFamily="18" charset="0"/>
                      </a:rPr>
                      <a:t>Vuelve a decrecer la brecha por cambios en la reforma laboral</a:t>
                    </a:r>
                  </a:p>
                </c:rich>
              </c:tx>
              <c:spPr>
                <a:noFill/>
                <a:ln>
                  <a:solidFill>
                    <a:schemeClr val="dk1"/>
                  </a:solidFill>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15:layout>
                    <c:manualLayout>
                      <c:w val="0.28375913201932557"/>
                      <c:h val="0.15404802026205869"/>
                    </c:manualLayout>
                  </c15:layout>
                </c:ext>
                <c:ext xmlns:c16="http://schemas.microsoft.com/office/drawing/2014/chart" uri="{C3380CC4-5D6E-409C-BE32-E72D297353CC}">
                  <c16:uniqueId val="{00000005-07A8-49AA-B266-92BDB78F9E16}"/>
                </c:ext>
              </c:extLst>
            </c:dLbl>
            <c:dLbl>
              <c:idx val="6"/>
              <c:delete val="1"/>
              <c:extLst>
                <c:ext xmlns:c15="http://schemas.microsoft.com/office/drawing/2012/chart" uri="{CE6537A1-D6FC-4f65-9D91-7224C49458BB}"/>
                <c:ext xmlns:c16="http://schemas.microsoft.com/office/drawing/2014/chart" uri="{C3380CC4-5D6E-409C-BE32-E72D297353CC}">
                  <c16:uniqueId val="{00000006-07A8-49AA-B266-92BDB78F9E16}"/>
                </c:ext>
              </c:extLst>
            </c:dLbl>
            <c:dLbl>
              <c:idx val="7"/>
              <c:delete val="1"/>
              <c:extLst>
                <c:ext xmlns:c15="http://schemas.microsoft.com/office/drawing/2012/chart" uri="{CE6537A1-D6FC-4f65-9D91-7224C49458BB}"/>
                <c:ext xmlns:c16="http://schemas.microsoft.com/office/drawing/2014/chart" uri="{C3380CC4-5D6E-409C-BE32-E72D297353CC}">
                  <c16:uniqueId val="{00000007-07A8-49AA-B266-92BDB78F9E16}"/>
                </c:ext>
              </c:extLst>
            </c:dLbl>
            <c:dLbl>
              <c:idx val="8"/>
              <c:delete val="1"/>
              <c:extLst>
                <c:ext xmlns:c15="http://schemas.microsoft.com/office/drawing/2012/chart" uri="{CE6537A1-D6FC-4f65-9D91-7224C49458BB}"/>
                <c:ext xmlns:c16="http://schemas.microsoft.com/office/drawing/2014/chart" uri="{C3380CC4-5D6E-409C-BE32-E72D297353CC}">
                  <c16:uniqueId val="{00000008-07A8-49AA-B266-92BDB78F9E16}"/>
                </c:ext>
              </c:extLst>
            </c:dLbl>
            <c:dLbl>
              <c:idx val="9"/>
              <c:layout>
                <c:manualLayout>
                  <c:x val="-3.3694966931393545E-2"/>
                  <c:y val="-0.20105829183803381"/>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latin typeface="Times New Roman" panose="02020603050405020304" pitchFamily="18" charset="0"/>
                        <a:cs typeface="Times New Roman" panose="02020603050405020304" pitchFamily="18" charset="0"/>
                      </a:rPr>
                      <a:t>Puntos crecientes debido a los efectos no esperados de la reforma laboral</a:t>
                    </a:r>
                  </a:p>
                </c:rich>
              </c:tx>
              <c:spPr>
                <a:solidFill>
                  <a:schemeClr val="lt1"/>
                </a:solidFill>
                <a:ln w="12700" cap="flat" cmpd="sng" algn="ctr">
                  <a:solidFill>
                    <a:schemeClr val="dk1"/>
                  </a:solidFill>
                  <a:prstDash val="solid"/>
                  <a:miter lim="800000"/>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15:layout>
                    <c:manualLayout>
                      <c:w val="0.27059314241770732"/>
                      <c:h val="0.22182542357302615"/>
                    </c:manualLayout>
                  </c15:layout>
                </c:ext>
                <c:ext xmlns:c16="http://schemas.microsoft.com/office/drawing/2014/chart" uri="{C3380CC4-5D6E-409C-BE32-E72D297353CC}">
                  <c16:uniqueId val="{00000009-07A8-49AA-B266-92BDB78F9E16}"/>
                </c:ext>
              </c:extLst>
            </c:dLbl>
            <c:dLbl>
              <c:idx val="10"/>
              <c:delete val="1"/>
              <c:extLst>
                <c:ext xmlns:c15="http://schemas.microsoft.com/office/drawing/2012/chart" uri="{CE6537A1-D6FC-4f65-9D91-7224C49458BB}"/>
                <c:ext xmlns:c16="http://schemas.microsoft.com/office/drawing/2014/chart" uri="{C3380CC4-5D6E-409C-BE32-E72D297353CC}">
                  <c16:uniqueId val="{0000000A-07A8-49AA-B266-92BDB78F9E16}"/>
                </c:ext>
              </c:extLst>
            </c:dLbl>
            <c:dLbl>
              <c:idx val="11"/>
              <c:layout>
                <c:manualLayout>
                  <c:x val="-3.7017403079392178E-2"/>
                  <c:y val="0.12780742874066811"/>
                </c:manualLayout>
              </c:layout>
              <c:tx>
                <c:rich>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r>
                      <a:rPr lang="en-US" sz="1000">
                        <a:latin typeface="Times New Roman" panose="02020603050405020304" pitchFamily="18" charset="0"/>
                        <a:cs typeface="Times New Roman" panose="02020603050405020304" pitchFamily="18" charset="0"/>
                      </a:rPr>
                      <a:t>Punto más bajo de desigualdad laboral</a:t>
                    </a:r>
                  </a:p>
                </c:rich>
              </c:tx>
              <c:spPr>
                <a:noFill/>
                <a:ln>
                  <a:solidFill>
                    <a:schemeClr val="dk1"/>
                  </a:solidFill>
                </a:ln>
                <a:effectLst/>
              </c:spPr>
              <c:txPr>
                <a:bodyPr rot="0" spcFirstLastPara="1" vertOverflow="ellipsis" vert="horz" wrap="square" anchor="ctr" anchorCtr="1"/>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extLst>
                <c:ext xmlns:c15="http://schemas.microsoft.com/office/drawing/2012/chart" uri="{CE6537A1-D6FC-4f65-9D91-7224C49458BB}">
                  <c15:layout>
                    <c:manualLayout>
                      <c:w val="0.18479830148619952"/>
                      <c:h val="0.13488975356679636"/>
                    </c:manualLayout>
                  </c15:layout>
                </c:ext>
                <c:ext xmlns:c16="http://schemas.microsoft.com/office/drawing/2014/chart" uri="{C3380CC4-5D6E-409C-BE32-E72D297353CC}">
                  <c16:uniqueId val="{0000000B-07A8-49AA-B266-92BDB78F9E1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noFill/>
                    </a:ln>
                    <a:solidFill>
                      <a:schemeClr val="dk1"/>
                    </a:solidFill>
                    <a:latin typeface="+mn-lt"/>
                    <a:ea typeface="+mn-ea"/>
                    <a:cs typeface="+mn-cs"/>
                  </a:defRPr>
                </a:pPr>
                <a:endParaRPr lang="es-MX"/>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2700">
                      <a:solidFill>
                        <a:schemeClr val="tx1"/>
                      </a:solidFill>
                      <a:headEnd type="triangle"/>
                      <a:tailEnd type="none"/>
                    </a:ln>
                    <a:effectLst/>
                  </c:spPr>
                </c15:leaderLines>
              </c:ext>
            </c:extLst>
          </c:dLbls>
          <c:trendline>
            <c:spPr>
              <a:ln w="19050" cap="rnd">
                <a:solidFill>
                  <a:schemeClr val="accent6"/>
                </a:solidFill>
                <a:prstDash val="sysDash"/>
              </a:ln>
              <a:effectLst/>
            </c:spPr>
            <c:trendlineType val="linear"/>
            <c:dispRSqr val="0"/>
            <c:dispEq val="0"/>
          </c:trendline>
          <c:cat>
            <c:numRef>
              <c:f>'[graficas-cecilia.xlsx]Hoja1'!$A$4:$A$15</c:f>
              <c:numCache>
                <c:formatCode>General</c:formatCode>
                <c:ptCount val="12"/>
                <c:pt idx="0">
                  <c:v>2005</c:v>
                </c:pt>
                <c:pt idx="1">
                  <c:v>2006</c:v>
                </c:pt>
                <c:pt idx="2">
                  <c:v>2007</c:v>
                </c:pt>
                <c:pt idx="3">
                  <c:v>2008</c:v>
                </c:pt>
                <c:pt idx="4">
                  <c:v>2009</c:v>
                </c:pt>
                <c:pt idx="5">
                  <c:v>2010</c:v>
                </c:pt>
                <c:pt idx="6">
                  <c:v>2011</c:v>
                </c:pt>
                <c:pt idx="7">
                  <c:v>2012</c:v>
                </c:pt>
                <c:pt idx="8">
                  <c:v>2013</c:v>
                </c:pt>
                <c:pt idx="9">
                  <c:v>2014</c:v>
                </c:pt>
                <c:pt idx="10">
                  <c:v>2015</c:v>
                </c:pt>
                <c:pt idx="11">
                  <c:v>2016</c:v>
                </c:pt>
              </c:numCache>
            </c:numRef>
          </c:cat>
          <c:val>
            <c:numRef>
              <c:f>'[graficas-cecilia.xlsx]Hoja1'!$T$4:$T$15</c:f>
              <c:numCache>
                <c:formatCode>General</c:formatCode>
                <c:ptCount val="12"/>
                <c:pt idx="0">
                  <c:v>13.801052700887652</c:v>
                </c:pt>
                <c:pt idx="1">
                  <c:v>13.404090990515019</c:v>
                </c:pt>
                <c:pt idx="2">
                  <c:v>12.899907025211235</c:v>
                </c:pt>
                <c:pt idx="3">
                  <c:v>13.141475700856869</c:v>
                </c:pt>
                <c:pt idx="4">
                  <c:v>13.412602832322689</c:v>
                </c:pt>
                <c:pt idx="5">
                  <c:v>13.194452276748633</c:v>
                </c:pt>
                <c:pt idx="6">
                  <c:v>12.646778948736769</c:v>
                </c:pt>
                <c:pt idx="7">
                  <c:v>13.161202201524754</c:v>
                </c:pt>
                <c:pt idx="8">
                  <c:v>13.057900227695063</c:v>
                </c:pt>
                <c:pt idx="9">
                  <c:v>13.179858479938707</c:v>
                </c:pt>
                <c:pt idx="10">
                  <c:v>12.672352685431411</c:v>
                </c:pt>
                <c:pt idx="11">
                  <c:v>12.625818000466062</c:v>
                </c:pt>
              </c:numCache>
            </c:numRef>
          </c:val>
          <c:smooth val="0"/>
          <c:extLst>
            <c:ext xmlns:c16="http://schemas.microsoft.com/office/drawing/2014/chart" uri="{C3380CC4-5D6E-409C-BE32-E72D297353CC}">
              <c16:uniqueId val="{0000000D-07A8-49AA-B266-92BDB78F9E16}"/>
            </c:ext>
          </c:extLst>
        </c:ser>
        <c:dLbls>
          <c:showLegendKey val="0"/>
          <c:showVal val="0"/>
          <c:showCatName val="0"/>
          <c:showSerName val="0"/>
          <c:showPercent val="0"/>
          <c:showBubbleSize val="0"/>
        </c:dLbls>
        <c:smooth val="0"/>
        <c:axId val="98571392"/>
        <c:axId val="98572928"/>
      </c:lineChart>
      <c:catAx>
        <c:axId val="98571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ln>
                  <a:noFill/>
                </a:ln>
                <a:solidFill>
                  <a:schemeClr val="dk1"/>
                </a:solidFill>
                <a:latin typeface="+mn-lt"/>
                <a:ea typeface="+mn-ea"/>
                <a:cs typeface="+mn-cs"/>
              </a:defRPr>
            </a:pPr>
            <a:endParaRPr lang="es-MX"/>
          </a:p>
        </c:txPr>
        <c:crossAx val="98572928"/>
        <c:crosses val="autoZero"/>
        <c:auto val="1"/>
        <c:lblAlgn val="ctr"/>
        <c:lblOffset val="100"/>
        <c:noMultiLvlLbl val="0"/>
      </c:catAx>
      <c:valAx>
        <c:axId val="98572928"/>
        <c:scaling>
          <c:orientation val="minMax"/>
        </c:scaling>
        <c:delete val="0"/>
        <c:axPos val="l"/>
        <c:title>
          <c:tx>
            <c:rich>
              <a:bodyPr rot="-5400000" spcFirstLastPara="1" vertOverflow="ellipsis" vert="horz" wrap="square" anchor="ctr" anchorCtr="1"/>
              <a:lstStyle/>
              <a:p>
                <a:pPr>
                  <a:defRPr sz="900" b="0" i="0" u="none" strike="noStrike" kern="1200" cap="all" baseline="0">
                    <a:ln>
                      <a:noFill/>
                    </a:ln>
                    <a:solidFill>
                      <a:schemeClr val="dk1"/>
                    </a:solidFill>
                    <a:latin typeface="+mn-lt"/>
                    <a:ea typeface="+mn-ea"/>
                    <a:cs typeface="+mn-cs"/>
                  </a:defRPr>
                </a:pPr>
                <a:r>
                  <a:rPr lang="es-MX" sz="1000" cap="none">
                    <a:solidFill>
                      <a:sysClr val="windowText" lastClr="000000"/>
                    </a:solidFill>
                    <a:latin typeface="Times New Roman" panose="02020603050405020304" pitchFamily="18" charset="0"/>
                    <a:cs typeface="Times New Roman" panose="02020603050405020304" pitchFamily="18" charset="0"/>
                  </a:rPr>
                  <a:t>Brecha  de participación económica hombres y mujeres sector primario (%)</a:t>
                </a:r>
                <a:endParaRPr lang="es-MX" sz="10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1.2738853503184714E-2"/>
              <c:y val="0.10525976081783553"/>
            </c:manualLayout>
          </c:layout>
          <c:overlay val="0"/>
          <c:spPr>
            <a:noFill/>
            <a:ln>
              <a:noFill/>
            </a:ln>
            <a:effectLst/>
          </c:spPr>
          <c:txPr>
            <a:bodyPr rot="-5400000" spcFirstLastPara="1" vertOverflow="ellipsis" vert="horz" wrap="square" anchor="ctr" anchorCtr="1"/>
            <a:lstStyle/>
            <a:p>
              <a:pPr>
                <a:defRPr sz="900" b="0" i="0" u="none" strike="noStrike" kern="1200" cap="all" baseline="0">
                  <a:ln>
                    <a:noFill/>
                  </a:ln>
                  <a:solidFill>
                    <a:schemeClr val="dk1"/>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800" b="0" i="0" u="none" strike="noStrike" kern="1200" baseline="0">
                <a:ln>
                  <a:noFill/>
                </a:ln>
                <a:solidFill>
                  <a:schemeClr val="dk1"/>
                </a:solidFill>
                <a:latin typeface="+mn-lt"/>
                <a:ea typeface="+mn-ea"/>
                <a:cs typeface="+mn-cs"/>
              </a:defRPr>
            </a:pPr>
            <a:endParaRPr lang="es-MX"/>
          </a:p>
        </c:txPr>
        <c:crossAx val="98571392"/>
        <c:crosses val="autoZero"/>
        <c:crossBetween val="between"/>
      </c:valAx>
      <c:spPr>
        <a:noFill/>
        <a:ln>
          <a:noFill/>
        </a:ln>
        <a:effectLst/>
      </c:spPr>
    </c:plotArea>
    <c:plotVisOnly val="1"/>
    <c:dispBlanksAs val="zero"/>
    <c:showDLblsOverMax val="0"/>
  </c:chart>
  <c:spPr>
    <a:solidFill>
      <a:schemeClr val="bg1"/>
    </a:solidFill>
    <a:ln w="9525" cap="flat" cmpd="thickThin" algn="ctr">
      <a:solidFill>
        <a:schemeClr val="tx1"/>
      </a:solidFill>
      <a:round/>
    </a:ln>
    <a:effectLst/>
  </c:spPr>
  <c:txPr>
    <a:bodyPr/>
    <a:lstStyle/>
    <a:p>
      <a:pPr>
        <a:defRPr>
          <a:ln>
            <a:noFill/>
          </a:ln>
          <a:solidFill>
            <a:schemeClr val="dk1"/>
          </a:solidFill>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372619031758086"/>
          <c:y val="0.13107344632768361"/>
          <c:w val="0.84340860945681284"/>
          <c:h val="0.77755095867253876"/>
        </c:manualLayout>
      </c:layout>
      <c:lineChart>
        <c:grouping val="standard"/>
        <c:varyColors val="0"/>
        <c:ser>
          <c:idx val="2"/>
          <c:order val="0"/>
          <c:tx>
            <c:strRef>
              <c:f>'[graficas-cecilia.xlsx]Hoja1'!$V$3</c:f>
              <c:strCache>
                <c:ptCount val="1"/>
                <c:pt idx="0">
                  <c:v>B.p. HyM S.terc</c:v>
                </c:pt>
              </c:strCache>
            </c:strRef>
          </c:tx>
          <c:spPr>
            <a:ln w="22225" cap="rnd">
              <a:solidFill>
                <a:schemeClr val="accent4"/>
              </a:solidFill>
              <a:round/>
            </a:ln>
            <a:effectLst/>
          </c:spPr>
          <c:marker>
            <c:symbol val="none"/>
          </c:marker>
          <c:dLbls>
            <c:dLbl>
              <c:idx val="0"/>
              <c:layout>
                <c:manualLayout>
                  <c:x val="-3.835307388606881E-2"/>
                  <c:y val="-0.10847457627118644"/>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Punto más alto de la brecha </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62-4ECE-9795-96B074AD900C}"/>
                </c:ext>
              </c:extLst>
            </c:dLbl>
            <c:dLbl>
              <c:idx val="1"/>
              <c:delete val="1"/>
              <c:extLst>
                <c:ext xmlns:c15="http://schemas.microsoft.com/office/drawing/2012/chart" uri="{CE6537A1-D6FC-4f65-9D91-7224C49458BB}"/>
                <c:ext xmlns:c16="http://schemas.microsoft.com/office/drawing/2014/chart" uri="{C3380CC4-5D6E-409C-BE32-E72D297353CC}">
                  <c16:uniqueId val="{00000001-3262-4ECE-9795-96B074AD900C}"/>
                </c:ext>
              </c:extLst>
            </c:dLbl>
            <c:dLbl>
              <c:idx val="2"/>
              <c:delete val="1"/>
              <c:extLst>
                <c:ext xmlns:c15="http://schemas.microsoft.com/office/drawing/2012/chart" uri="{CE6537A1-D6FC-4f65-9D91-7224C49458BB}"/>
                <c:ext xmlns:c16="http://schemas.microsoft.com/office/drawing/2014/chart" uri="{C3380CC4-5D6E-409C-BE32-E72D297353CC}">
                  <c16:uniqueId val="{00000002-3262-4ECE-9795-96B074AD900C}"/>
                </c:ext>
              </c:extLst>
            </c:dLbl>
            <c:dLbl>
              <c:idx val="3"/>
              <c:layout>
                <c:manualLayout>
                  <c:x val="-2.14326001128032E-2"/>
                  <c:y val="-0.12429360736687575"/>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Incremento</a:t>
                    </a:r>
                    <a:r>
                      <a:rPr lang="en-US" sz="1000" baseline="0">
                        <a:solidFill>
                          <a:sysClr val="windowText" lastClr="000000"/>
                        </a:solidFill>
                        <a:latin typeface="Times New Roman" panose="02020603050405020304" pitchFamily="18" charset="0"/>
                        <a:cs typeface="Times New Roman" panose="02020603050405020304" pitchFamily="18" charset="0"/>
                      </a:rPr>
                      <a:t> de la brecha por cuestiones demográficas</a:t>
                    </a:r>
                    <a:endParaRPr lang="en-US" sz="1000">
                      <a:solidFill>
                        <a:sysClr val="windowText" lastClr="000000"/>
                      </a:solidFill>
                      <a:latin typeface="Times New Roman" panose="02020603050405020304" pitchFamily="18" charset="0"/>
                      <a:cs typeface="Times New Roman" panose="02020603050405020304" pitchFamily="18" charset="0"/>
                    </a:endParaRPr>
                  </a:p>
                </c:rich>
              </c:tx>
              <c:spPr>
                <a:noFill/>
                <a:ln>
                  <a:solidFill>
                    <a:schemeClr val="tx1"/>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24164692611393118"/>
                      <c:h val="0.20318661862182477"/>
                    </c:manualLayout>
                  </c15:layout>
                </c:ext>
                <c:ext xmlns:c16="http://schemas.microsoft.com/office/drawing/2014/chart" uri="{C3380CC4-5D6E-409C-BE32-E72D297353CC}">
                  <c16:uniqueId val="{00000003-3262-4ECE-9795-96B074AD900C}"/>
                </c:ext>
              </c:extLst>
            </c:dLbl>
            <c:dLbl>
              <c:idx val="4"/>
              <c:layout>
                <c:manualLayout>
                  <c:x val="-0.24365482233502542"/>
                  <c:y val="4.9717514124293788E-2"/>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Caída</a:t>
                    </a:r>
                    <a:r>
                      <a:rPr lang="en-US" sz="1000" baseline="0">
                        <a:solidFill>
                          <a:sysClr val="windowText" lastClr="000000"/>
                        </a:solidFill>
                        <a:latin typeface="Times New Roman" panose="02020603050405020304" pitchFamily="18" charset="0"/>
                        <a:cs typeface="Times New Roman" panose="02020603050405020304" pitchFamily="18" charset="0"/>
                      </a:rPr>
                      <a:t> de la brecha por la gran recesión</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262-4ECE-9795-96B074AD900C}"/>
                </c:ext>
              </c:extLst>
            </c:dLbl>
            <c:dLbl>
              <c:idx val="5"/>
              <c:layout>
                <c:manualLayout>
                  <c:x val="2.8200878443493973E-2"/>
                  <c:y val="-0.10847457627118644"/>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Punto de crecimiento</a:t>
                    </a:r>
                  </a:p>
                </c:rich>
              </c:tx>
              <c:spPr>
                <a:noFill/>
                <a:ln>
                  <a:solidFill>
                    <a:schemeClr val="tx1"/>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1809588268471517"/>
                      <c:h val="0.1807909604519774"/>
                    </c:manualLayout>
                  </c15:layout>
                </c:ext>
                <c:ext xmlns:c16="http://schemas.microsoft.com/office/drawing/2014/chart" uri="{C3380CC4-5D6E-409C-BE32-E72D297353CC}">
                  <c16:uniqueId val="{00000005-3262-4ECE-9795-96B074AD900C}"/>
                </c:ext>
              </c:extLst>
            </c:dLbl>
            <c:dLbl>
              <c:idx val="6"/>
              <c:delete val="1"/>
              <c:extLst>
                <c:ext xmlns:c15="http://schemas.microsoft.com/office/drawing/2012/chart" uri="{CE6537A1-D6FC-4f65-9D91-7224C49458BB}"/>
                <c:ext xmlns:c16="http://schemas.microsoft.com/office/drawing/2014/chart" uri="{C3380CC4-5D6E-409C-BE32-E72D297353CC}">
                  <c16:uniqueId val="{00000006-3262-4ECE-9795-96B074AD900C}"/>
                </c:ext>
              </c:extLst>
            </c:dLbl>
            <c:dLbl>
              <c:idx val="7"/>
              <c:delete val="1"/>
              <c:extLst>
                <c:ext xmlns:c15="http://schemas.microsoft.com/office/drawing/2012/chart" uri="{CE6537A1-D6FC-4f65-9D91-7224C49458BB}"/>
                <c:ext xmlns:c16="http://schemas.microsoft.com/office/drawing/2014/chart" uri="{C3380CC4-5D6E-409C-BE32-E72D297353CC}">
                  <c16:uniqueId val="{00000007-3262-4ECE-9795-96B074AD900C}"/>
                </c:ext>
              </c:extLst>
            </c:dLbl>
            <c:dLbl>
              <c:idx val="8"/>
              <c:layout>
                <c:manualLayout>
                  <c:x val="-0.23011844331641293"/>
                  <c:y val="0.13107344632768364"/>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Disminución</a:t>
                    </a:r>
                    <a:r>
                      <a:rPr lang="en-US" sz="1000" baseline="0">
                        <a:solidFill>
                          <a:sysClr val="windowText" lastClr="000000"/>
                        </a:solidFill>
                        <a:latin typeface="Times New Roman" panose="02020603050405020304" pitchFamily="18" charset="0"/>
                        <a:cs typeface="Times New Roman" panose="02020603050405020304" pitchFamily="18" charset="0"/>
                      </a:rPr>
                      <a:t> por causas de la reforma laboral</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15:layout>
                    <c:manualLayout>
                      <c:w val="0.20735476593344615"/>
                      <c:h val="0.16949152542372883"/>
                    </c:manualLayout>
                  </c15:layout>
                </c:ext>
                <c:ext xmlns:c16="http://schemas.microsoft.com/office/drawing/2014/chart" uri="{C3380CC4-5D6E-409C-BE32-E72D297353CC}">
                  <c16:uniqueId val="{00000008-3262-4ECE-9795-96B074AD900C}"/>
                </c:ext>
              </c:extLst>
            </c:dLbl>
            <c:dLbl>
              <c:idx val="9"/>
              <c:layout>
                <c:manualLayout>
                  <c:x val="-2.3688663282572079E-2"/>
                  <c:y val="-0.1423727034120735"/>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Vuelve a crecer la brecha por cambios en la reforma</a:t>
                    </a:r>
                  </a:p>
                </c:rich>
              </c:tx>
              <c:spPr>
                <a:noFill/>
                <a:ln>
                  <a:solidFill>
                    <a:schemeClr val="tx1"/>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22615914127485334"/>
                      <c:h val="0.20318661862182477"/>
                    </c:manualLayout>
                  </c15:layout>
                </c:ext>
                <c:ext xmlns:c16="http://schemas.microsoft.com/office/drawing/2014/chart" uri="{C3380CC4-5D6E-409C-BE32-E72D297353CC}">
                  <c16:uniqueId val="{00000009-3262-4ECE-9795-96B074AD900C}"/>
                </c:ext>
              </c:extLst>
            </c:dLbl>
            <c:dLbl>
              <c:idx val="10"/>
              <c:delete val="1"/>
              <c:extLst>
                <c:ext xmlns:c15="http://schemas.microsoft.com/office/drawing/2012/chart" uri="{CE6537A1-D6FC-4f65-9D91-7224C49458BB}"/>
                <c:ext xmlns:c16="http://schemas.microsoft.com/office/drawing/2014/chart" uri="{C3380CC4-5D6E-409C-BE32-E72D297353CC}">
                  <c16:uniqueId val="{0000000A-3262-4ECE-9795-96B074AD900C}"/>
                </c:ext>
              </c:extLst>
            </c:dLbl>
            <c:dLbl>
              <c:idx val="11"/>
              <c:layout>
                <c:manualLayout>
                  <c:x val="-6.0913705583756347E-2"/>
                  <c:y val="0.12203389830508475"/>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Punto más bajo de la brecha</a:t>
                    </a:r>
                  </a:p>
                </c:rich>
              </c:tx>
              <c:showLegendKey val="0"/>
              <c:showVal val="1"/>
              <c:showCatName val="0"/>
              <c:showSerName val="0"/>
              <c:showPercent val="0"/>
              <c:showBubbleSize val="0"/>
              <c:extLst>
                <c:ext xmlns:c15="http://schemas.microsoft.com/office/drawing/2012/chart" uri="{CE6537A1-D6FC-4f65-9D91-7224C49458BB}">
                  <c15:layout>
                    <c:manualLayout>
                      <c:w val="0.193141567963903"/>
                      <c:h val="0.11751412429378531"/>
                    </c:manualLayout>
                  </c15:layout>
                </c:ext>
                <c:ext xmlns:c16="http://schemas.microsoft.com/office/drawing/2014/chart" uri="{C3380CC4-5D6E-409C-BE32-E72D297353CC}">
                  <c16:uniqueId val="{0000000B-3262-4ECE-9795-96B074AD900C}"/>
                </c:ext>
              </c:extLst>
            </c:dLbl>
            <c:spPr>
              <a:noFill/>
              <a:ln>
                <a:solidFill>
                  <a:schemeClr val="tx1"/>
                </a:solid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solidFill>
                      <a:headEnd type="triangle"/>
                    </a:ln>
                    <a:effectLst/>
                  </c:spPr>
                </c15:leaderLines>
              </c:ext>
            </c:extLst>
          </c:dLbls>
          <c:trendline>
            <c:spPr>
              <a:ln w="19050" cap="rnd">
                <a:solidFill>
                  <a:schemeClr val="accent4"/>
                </a:solidFill>
                <a:prstDash val="sysDash"/>
              </a:ln>
              <a:effectLst/>
            </c:spPr>
            <c:trendlineType val="linear"/>
            <c:dispRSqr val="0"/>
            <c:dispEq val="0"/>
          </c:trendline>
          <c:cat>
            <c:numRef>
              <c:f>'[graficas-cecilia.xlsx]Hoja1'!$A$4:$A$15</c:f>
              <c:numCache>
                <c:formatCode>General</c:formatCode>
                <c:ptCount val="12"/>
                <c:pt idx="0">
                  <c:v>2005</c:v>
                </c:pt>
                <c:pt idx="1">
                  <c:v>2006</c:v>
                </c:pt>
                <c:pt idx="2">
                  <c:v>2007</c:v>
                </c:pt>
                <c:pt idx="3">
                  <c:v>2008</c:v>
                </c:pt>
                <c:pt idx="4">
                  <c:v>2009</c:v>
                </c:pt>
                <c:pt idx="5">
                  <c:v>2010</c:v>
                </c:pt>
                <c:pt idx="6">
                  <c:v>2011</c:v>
                </c:pt>
                <c:pt idx="7">
                  <c:v>2012</c:v>
                </c:pt>
                <c:pt idx="8">
                  <c:v>2013</c:v>
                </c:pt>
                <c:pt idx="9">
                  <c:v>2014</c:v>
                </c:pt>
                <c:pt idx="10">
                  <c:v>2015</c:v>
                </c:pt>
                <c:pt idx="11">
                  <c:v>2016</c:v>
                </c:pt>
              </c:numCache>
            </c:numRef>
          </c:cat>
          <c:val>
            <c:numRef>
              <c:f>'[graficas-cecilia.xlsx]Hoja1'!$V$4:$V$15</c:f>
              <c:numCache>
                <c:formatCode>General</c:formatCode>
                <c:ptCount val="12"/>
                <c:pt idx="0">
                  <c:v>8.0506509966637978</c:v>
                </c:pt>
                <c:pt idx="1">
                  <c:v>7.4426658232442193</c:v>
                </c:pt>
                <c:pt idx="2">
                  <c:v>7.3763411759647219</c:v>
                </c:pt>
                <c:pt idx="3">
                  <c:v>7.5789050863357694</c:v>
                </c:pt>
                <c:pt idx="4">
                  <c:v>5.6587936397317904</c:v>
                </c:pt>
                <c:pt idx="5">
                  <c:v>6.0345345860188253</c:v>
                </c:pt>
                <c:pt idx="6">
                  <c:v>5.095948134496993</c:v>
                </c:pt>
                <c:pt idx="7">
                  <c:v>4.8092832557695004</c:v>
                </c:pt>
                <c:pt idx="8">
                  <c:v>4.7365498272741249</c:v>
                </c:pt>
                <c:pt idx="9">
                  <c:v>5.3441620373670986</c:v>
                </c:pt>
                <c:pt idx="10">
                  <c:v>4.3534850320375469</c:v>
                </c:pt>
                <c:pt idx="11">
                  <c:v>4.5398424479757935</c:v>
                </c:pt>
              </c:numCache>
            </c:numRef>
          </c:val>
          <c:smooth val="0"/>
          <c:extLst>
            <c:ext xmlns:c16="http://schemas.microsoft.com/office/drawing/2014/chart" uri="{C3380CC4-5D6E-409C-BE32-E72D297353CC}">
              <c16:uniqueId val="{0000000D-3262-4ECE-9795-96B074AD900C}"/>
            </c:ext>
          </c:extLst>
        </c:ser>
        <c:dLbls>
          <c:showLegendKey val="0"/>
          <c:showVal val="0"/>
          <c:showCatName val="0"/>
          <c:showSerName val="0"/>
          <c:showPercent val="0"/>
          <c:showBubbleSize val="0"/>
        </c:dLbls>
        <c:smooth val="0"/>
        <c:axId val="98727040"/>
        <c:axId val="98728576"/>
      </c:lineChart>
      <c:catAx>
        <c:axId val="98727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MX"/>
          </a:p>
        </c:txPr>
        <c:crossAx val="98728576"/>
        <c:crosses val="autoZero"/>
        <c:auto val="1"/>
        <c:lblAlgn val="ctr"/>
        <c:lblOffset val="100"/>
        <c:noMultiLvlLbl val="0"/>
      </c:catAx>
      <c:valAx>
        <c:axId val="98728576"/>
        <c:scaling>
          <c:orientation val="minMax"/>
          <c:min val="3"/>
        </c:scaling>
        <c:delete val="0"/>
        <c:axPos val="l"/>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s-MX" sz="1000" cap="none">
                    <a:solidFill>
                      <a:sysClr val="windowText" lastClr="000000"/>
                    </a:solidFill>
                    <a:latin typeface="Times New Roman" panose="02020603050405020304" pitchFamily="18" charset="0"/>
                    <a:cs typeface="Times New Roman" panose="02020603050405020304" pitchFamily="18" charset="0"/>
                  </a:rPr>
                  <a:t>Brecha</a:t>
                </a:r>
                <a:r>
                  <a:rPr lang="es-MX" sz="1000" cap="none" baseline="0">
                    <a:solidFill>
                      <a:sysClr val="windowText" lastClr="000000"/>
                    </a:solidFill>
                    <a:latin typeface="Times New Roman" panose="02020603050405020304" pitchFamily="18" charset="0"/>
                    <a:cs typeface="Times New Roman" panose="02020603050405020304" pitchFamily="18" charset="0"/>
                  </a:rPr>
                  <a:t> de participación hombres y mujeres sector terciario (%)</a:t>
                </a:r>
                <a:endParaRPr lang="es-MX" sz="1000" cap="none">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6.7681895093062603E-3"/>
              <c:y val="0.17089977312158014"/>
            </c:manualLayout>
          </c:layout>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98727040"/>
        <c:crosses val="autoZero"/>
        <c:crossBetween val="between"/>
      </c:valAx>
      <c:spPr>
        <a:noFill/>
        <a:ln>
          <a:noFill/>
        </a:ln>
        <a:effectLst/>
      </c:spPr>
    </c:plotArea>
    <c:plotVisOnly val="1"/>
    <c:dispBlanksAs val="zero"/>
    <c:showDLblsOverMax val="0"/>
  </c:chart>
  <c:spPr>
    <a:solidFill>
      <a:schemeClr val="lt1"/>
    </a:solidFill>
    <a:ln w="9525" cap="flat" cmpd="sng" algn="ctr">
      <a:solidFill>
        <a:sysClr val="windowText" lastClr="000000"/>
      </a:solidFill>
      <a:round/>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19106220993898"/>
          <c:y val="0.12975391498881431"/>
          <c:w val="0.84478480799037181"/>
          <c:h val="0.77475734996212708"/>
        </c:manualLayout>
      </c:layout>
      <c:lineChart>
        <c:grouping val="standard"/>
        <c:varyColors val="0"/>
        <c:ser>
          <c:idx val="3"/>
          <c:order val="0"/>
          <c:tx>
            <c:strRef>
              <c:f>'[graficas-cecilia.xlsx]Hoja1'!$W$3</c:f>
              <c:strCache>
                <c:ptCount val="1"/>
                <c:pt idx="0">
                  <c:v>B.p. HyM S.informal</c:v>
                </c:pt>
              </c:strCache>
            </c:strRef>
          </c:tx>
          <c:spPr>
            <a:ln w="22225" cap="rnd">
              <a:solidFill>
                <a:schemeClr val="accent6">
                  <a:lumMod val="60000"/>
                </a:schemeClr>
              </a:solidFill>
              <a:round/>
            </a:ln>
            <a:effectLst/>
          </c:spPr>
          <c:marker>
            <c:symbol val="none"/>
          </c:marker>
          <c:dLbls>
            <c:dLbl>
              <c:idx val="0"/>
              <c:layout>
                <c:manualLayout>
                  <c:x val="-2.6490066225165584E-2"/>
                  <c:y val="-0.11185682326621924"/>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Punto más alto de desigualdad laboral</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F21-46C5-8449-17D1BA7DE806}"/>
                </c:ext>
              </c:extLst>
            </c:dLbl>
            <c:dLbl>
              <c:idx val="1"/>
              <c:layout>
                <c:manualLayout>
                  <c:x val="-0.10588925970346422"/>
                  <c:y val="0.12080536912751678"/>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Disminuye</a:t>
                    </a:r>
                    <a:r>
                      <a:rPr lang="en-US" sz="1000" baseline="0">
                        <a:solidFill>
                          <a:sysClr val="windowText" lastClr="000000"/>
                        </a:solidFill>
                        <a:latin typeface="Times New Roman" panose="02020603050405020304" pitchFamily="18" charset="0"/>
                        <a:cs typeface="Times New Roman" panose="02020603050405020304" pitchFamily="18" charset="0"/>
                      </a:rPr>
                      <a:t> por aspectos demográficos</a:t>
                    </a:r>
                    <a:endParaRPr lang="en-US" sz="1000">
                      <a:solidFill>
                        <a:sysClr val="windowText" lastClr="000000"/>
                      </a:solidFill>
                      <a:latin typeface="Times New Roman" panose="02020603050405020304" pitchFamily="18" charset="0"/>
                      <a:cs typeface="Times New Roman" panose="02020603050405020304" pitchFamily="18" charset="0"/>
                    </a:endParaRPr>
                  </a:p>
                </c:rich>
              </c:tx>
              <c:spPr>
                <a:noFill/>
                <a:ln>
                  <a:solidFill>
                    <a:sysClr val="windowText" lastClr="000000"/>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22613634388416676"/>
                      <c:h val="0.12507847592876395"/>
                    </c:manualLayout>
                  </c15:layout>
                </c:ext>
                <c:ext xmlns:c16="http://schemas.microsoft.com/office/drawing/2014/chart" uri="{C3380CC4-5D6E-409C-BE32-E72D297353CC}">
                  <c16:uniqueId val="{00000001-2F21-46C5-8449-17D1BA7DE806}"/>
                </c:ext>
              </c:extLst>
            </c:dLbl>
            <c:dLbl>
              <c:idx val="2"/>
              <c:delete val="1"/>
              <c:extLst>
                <c:ext xmlns:c15="http://schemas.microsoft.com/office/drawing/2012/chart" uri="{CE6537A1-D6FC-4f65-9D91-7224C49458BB}"/>
                <c:ext xmlns:c16="http://schemas.microsoft.com/office/drawing/2014/chart" uri="{C3380CC4-5D6E-409C-BE32-E72D297353CC}">
                  <c16:uniqueId val="{00000002-2F21-46C5-8449-17D1BA7DE806}"/>
                </c:ext>
              </c:extLst>
            </c:dLbl>
            <c:dLbl>
              <c:idx val="3"/>
              <c:layout>
                <c:manualLayout>
                  <c:x val="-3.293146303731901E-2"/>
                  <c:y val="-0.24832232380348429"/>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Tiene</a:t>
                    </a:r>
                    <a:r>
                      <a:rPr lang="en-US" sz="1000" baseline="0">
                        <a:solidFill>
                          <a:sysClr val="windowText" lastClr="000000"/>
                        </a:solidFill>
                        <a:latin typeface="Times New Roman" panose="02020603050405020304" pitchFamily="18" charset="0"/>
                        <a:cs typeface="Times New Roman" panose="02020603050405020304" pitchFamily="18" charset="0"/>
                      </a:rPr>
                      <a:t> una pequeña elevación por la gran recesión</a:t>
                    </a:r>
                    <a:endParaRPr lang="en-US" sz="1000">
                      <a:solidFill>
                        <a:sysClr val="windowText" lastClr="000000"/>
                      </a:solidFill>
                      <a:latin typeface="Times New Roman" panose="02020603050405020304" pitchFamily="18" charset="0"/>
                      <a:cs typeface="Times New Roman" panose="02020603050405020304" pitchFamily="18" charset="0"/>
                    </a:endParaRPr>
                  </a:p>
                </c:rich>
              </c:tx>
              <c:spPr>
                <a:noFill/>
                <a:ln>
                  <a:solidFill>
                    <a:sysClr val="windowText" lastClr="000000"/>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25449062244702858"/>
                      <c:h val="0.21008966161109052"/>
                    </c:manualLayout>
                  </c15:layout>
                </c:ext>
                <c:ext xmlns:c16="http://schemas.microsoft.com/office/drawing/2014/chart" uri="{C3380CC4-5D6E-409C-BE32-E72D297353CC}">
                  <c16:uniqueId val="{00000003-2F21-46C5-8449-17D1BA7DE806}"/>
                </c:ext>
              </c:extLst>
            </c:dLbl>
            <c:dLbl>
              <c:idx val="4"/>
              <c:delete val="1"/>
              <c:extLst>
                <c:ext xmlns:c15="http://schemas.microsoft.com/office/drawing/2012/chart" uri="{CE6537A1-D6FC-4f65-9D91-7224C49458BB}"/>
                <c:ext xmlns:c16="http://schemas.microsoft.com/office/drawing/2014/chart" uri="{C3380CC4-5D6E-409C-BE32-E72D297353CC}">
                  <c16:uniqueId val="{00000004-2F21-46C5-8449-17D1BA7DE806}"/>
                </c:ext>
              </c:extLst>
            </c:dLbl>
            <c:dLbl>
              <c:idx val="5"/>
              <c:delete val="1"/>
              <c:extLst>
                <c:ext xmlns:c15="http://schemas.microsoft.com/office/drawing/2012/chart" uri="{CE6537A1-D6FC-4f65-9D91-7224C49458BB}"/>
                <c:ext xmlns:c16="http://schemas.microsoft.com/office/drawing/2014/chart" uri="{C3380CC4-5D6E-409C-BE32-E72D297353CC}">
                  <c16:uniqueId val="{00000005-2F21-46C5-8449-17D1BA7DE806}"/>
                </c:ext>
              </c:extLst>
            </c:dLbl>
            <c:dLbl>
              <c:idx val="6"/>
              <c:layout>
                <c:manualLayout>
                  <c:x val="-0.26053797083311614"/>
                  <c:y val="0.13870246085011187"/>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Tendencia</a:t>
                    </a:r>
                    <a:r>
                      <a:rPr lang="en-US" sz="1000" baseline="0">
                        <a:solidFill>
                          <a:sysClr val="windowText" lastClr="000000"/>
                        </a:solidFill>
                        <a:latin typeface="Times New Roman" panose="02020603050405020304" pitchFamily="18" charset="0"/>
                        <a:cs typeface="Times New Roman" panose="02020603050405020304" pitchFamily="18" charset="0"/>
                      </a:rPr>
                      <a:t> a la baja por la reforma laboral</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F21-46C5-8449-17D1BA7DE806}"/>
                </c:ext>
              </c:extLst>
            </c:dLbl>
            <c:dLbl>
              <c:idx val="7"/>
              <c:layout>
                <c:manualLayout>
                  <c:x val="-9.4922737306843349E-2"/>
                  <c:y val="0.11633109619686785"/>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Punto</a:t>
                    </a:r>
                    <a:r>
                      <a:rPr lang="en-US" sz="1000" baseline="0">
                        <a:solidFill>
                          <a:sysClr val="windowText" lastClr="000000"/>
                        </a:solidFill>
                        <a:latin typeface="Times New Roman" panose="02020603050405020304" pitchFamily="18" charset="0"/>
                        <a:cs typeface="Times New Roman" panose="02020603050405020304" pitchFamily="18" charset="0"/>
                      </a:rPr>
                      <a:t> más bajo de desigualdad laboral</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15:layout>
                    <c:manualLayout>
                      <c:w val="0.19434878587196469"/>
                      <c:h val="0.116331096196868"/>
                    </c:manualLayout>
                  </c15:layout>
                </c:ext>
                <c:ext xmlns:c16="http://schemas.microsoft.com/office/drawing/2014/chart" uri="{C3380CC4-5D6E-409C-BE32-E72D297353CC}">
                  <c16:uniqueId val="{00000007-2F21-46C5-8449-17D1BA7DE806}"/>
                </c:ext>
              </c:extLst>
            </c:dLbl>
            <c:dLbl>
              <c:idx val="8"/>
              <c:delete val="1"/>
              <c:extLst>
                <c:ext xmlns:c15="http://schemas.microsoft.com/office/drawing/2012/chart" uri="{CE6537A1-D6FC-4f65-9D91-7224C49458BB}"/>
                <c:ext xmlns:c16="http://schemas.microsoft.com/office/drawing/2014/chart" uri="{C3380CC4-5D6E-409C-BE32-E72D297353CC}">
                  <c16:uniqueId val="{00000008-2F21-46C5-8449-17D1BA7DE806}"/>
                </c:ext>
              </c:extLst>
            </c:dLbl>
            <c:dLbl>
              <c:idx val="9"/>
              <c:layout>
                <c:manualLayout>
                  <c:x val="-0.20845422467886887"/>
                  <c:y val="-0.15659955257270694"/>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Crece</a:t>
                    </a:r>
                    <a:r>
                      <a:rPr lang="en-US" sz="1000" baseline="0">
                        <a:solidFill>
                          <a:sysClr val="windowText" lastClr="000000"/>
                        </a:solidFill>
                        <a:latin typeface="Times New Roman" panose="02020603050405020304" pitchFamily="18" charset="0"/>
                        <a:cs typeface="Times New Roman" panose="02020603050405020304" pitchFamily="18" charset="0"/>
                      </a:rPr>
                      <a:t> la brecha por algunos cambios en la reforma</a:t>
                    </a:r>
                    <a:endParaRPr lang="en-US" sz="1000">
                      <a:solidFill>
                        <a:sysClr val="windowText" lastClr="000000"/>
                      </a:solidFill>
                      <a:latin typeface="Times New Roman" panose="02020603050405020304" pitchFamily="18" charset="0"/>
                      <a:cs typeface="Times New Roman" panose="02020603050405020304" pitchFamily="18" charset="0"/>
                    </a:endParaRPr>
                  </a:p>
                </c:rich>
              </c:tx>
              <c:spPr>
                <a:noFill/>
                <a:ln>
                  <a:solidFill>
                    <a:sysClr val="windowText" lastClr="000000"/>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15:layout>
                    <c:manualLayout>
                      <c:w val="0.20109558325076915"/>
                      <c:h val="0.22351248040303687"/>
                    </c:manualLayout>
                  </c15:layout>
                </c:ext>
                <c:ext xmlns:c16="http://schemas.microsoft.com/office/drawing/2014/chart" uri="{C3380CC4-5D6E-409C-BE32-E72D297353CC}">
                  <c16:uniqueId val="{00000009-2F21-46C5-8449-17D1BA7DE806}"/>
                </c:ext>
              </c:extLst>
            </c:dLbl>
            <c:dLbl>
              <c:idx val="10"/>
              <c:layout>
                <c:manualLayout>
                  <c:x val="-1.9867549668874173E-2"/>
                  <c:y val="0.10738255033557047"/>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Decrece por</a:t>
                    </a:r>
                    <a:r>
                      <a:rPr lang="en-US" sz="1000" baseline="0">
                        <a:solidFill>
                          <a:sysClr val="windowText" lastClr="000000"/>
                        </a:solidFill>
                        <a:latin typeface="Times New Roman" panose="02020603050405020304" pitchFamily="18" charset="0"/>
                        <a:cs typeface="Times New Roman" panose="02020603050405020304" pitchFamily="18" charset="0"/>
                      </a:rPr>
                      <a:t> una mayor inclusión femenina</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F21-46C5-8449-17D1BA7DE806}"/>
                </c:ext>
              </c:extLst>
            </c:dLbl>
            <c:dLbl>
              <c:idx val="11"/>
              <c:layout>
                <c:manualLayout>
                  <c:x val="-2.2269211381689871E-2"/>
                  <c:y val="-0.26845637583892618"/>
                </c:manualLayout>
              </c:layout>
              <c:tx>
                <c:rich>
                  <a:bodyPr/>
                  <a:lstStyle/>
                  <a:p>
                    <a:r>
                      <a:rPr lang="en-US" sz="1000">
                        <a:solidFill>
                          <a:sysClr val="windowText" lastClr="000000"/>
                        </a:solidFill>
                        <a:latin typeface="Times New Roman" panose="02020603050405020304" pitchFamily="18" charset="0"/>
                        <a:cs typeface="Times New Roman" panose="02020603050405020304" pitchFamily="18" charset="0"/>
                      </a:rPr>
                      <a:t>Crece dada una mayor inserción en el</a:t>
                    </a:r>
                    <a:r>
                      <a:rPr lang="en-US" sz="1000" baseline="0">
                        <a:solidFill>
                          <a:sysClr val="windowText" lastClr="000000"/>
                        </a:solidFill>
                        <a:latin typeface="Times New Roman" panose="02020603050405020304" pitchFamily="18" charset="0"/>
                        <a:cs typeface="Times New Roman" panose="02020603050405020304" pitchFamily="18" charset="0"/>
                      </a:rPr>
                      <a:t> prim</a:t>
                    </a:r>
                    <a:r>
                      <a:rPr lang="en-US" sz="1000">
                        <a:solidFill>
                          <a:sysClr val="windowText" lastClr="000000"/>
                        </a:solidFill>
                        <a:latin typeface="Times New Roman" panose="02020603050405020304" pitchFamily="18" charset="0"/>
                        <a:cs typeface="Times New Roman" panose="02020603050405020304" pitchFamily="18" charset="0"/>
                      </a:rPr>
                      <a:t>er</a:t>
                    </a:r>
                    <a:r>
                      <a:rPr lang="en-US" sz="1000" baseline="0">
                        <a:solidFill>
                          <a:sysClr val="windowText" lastClr="000000"/>
                        </a:solidFill>
                        <a:latin typeface="Times New Roman" panose="02020603050405020304" pitchFamily="18" charset="0"/>
                        <a:cs typeface="Times New Roman" panose="02020603050405020304" pitchFamily="18" charset="0"/>
                      </a:rPr>
                      <a:t> sector</a:t>
                    </a:r>
                    <a:endParaRPr lang="en-US" sz="1000">
                      <a:solidFill>
                        <a:sysClr val="windowText" lastClr="000000"/>
                      </a:solidFill>
                      <a:latin typeface="Times New Roman" panose="02020603050405020304" pitchFamily="18" charset="0"/>
                      <a:cs typeface="Times New Roman" panose="02020603050405020304" pitchFamily="18" charset="0"/>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F21-46C5-8449-17D1BA7DE806}"/>
                </c:ext>
              </c:extLst>
            </c:dLbl>
            <c:spPr>
              <a:noFill/>
              <a:ln>
                <a:solidFill>
                  <a:sysClr val="windowText" lastClr="000000"/>
                </a:solid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solidFill>
                      <a:headEnd type="triangle"/>
                    </a:ln>
                    <a:effectLst/>
                  </c:spPr>
                </c15:leaderLines>
              </c:ext>
            </c:extLst>
          </c:dLbls>
          <c:trendline>
            <c:spPr>
              <a:ln w="19050" cap="rnd">
                <a:solidFill>
                  <a:schemeClr val="accent6">
                    <a:lumMod val="60000"/>
                  </a:schemeClr>
                </a:solidFill>
                <a:prstDash val="sysDash"/>
              </a:ln>
              <a:effectLst/>
            </c:spPr>
            <c:trendlineType val="linear"/>
            <c:dispRSqr val="0"/>
            <c:dispEq val="0"/>
          </c:trendline>
          <c:cat>
            <c:numRef>
              <c:f>'[graficas-cecilia.xlsx]Hoja1'!$A$4:$A$15</c:f>
              <c:numCache>
                <c:formatCode>General</c:formatCode>
                <c:ptCount val="12"/>
                <c:pt idx="0">
                  <c:v>2005</c:v>
                </c:pt>
                <c:pt idx="1">
                  <c:v>2006</c:v>
                </c:pt>
                <c:pt idx="2">
                  <c:v>2007</c:v>
                </c:pt>
                <c:pt idx="3">
                  <c:v>2008</c:v>
                </c:pt>
                <c:pt idx="4">
                  <c:v>2009</c:v>
                </c:pt>
                <c:pt idx="5">
                  <c:v>2010</c:v>
                </c:pt>
                <c:pt idx="6">
                  <c:v>2011</c:v>
                </c:pt>
                <c:pt idx="7">
                  <c:v>2012</c:v>
                </c:pt>
                <c:pt idx="8">
                  <c:v>2013</c:v>
                </c:pt>
                <c:pt idx="9">
                  <c:v>2014</c:v>
                </c:pt>
                <c:pt idx="10">
                  <c:v>2015</c:v>
                </c:pt>
                <c:pt idx="11">
                  <c:v>2016</c:v>
                </c:pt>
              </c:numCache>
            </c:numRef>
          </c:cat>
          <c:val>
            <c:numRef>
              <c:f>'[graficas-cecilia.xlsx]Hoja1'!$W$4:$W$15</c:f>
              <c:numCache>
                <c:formatCode>General</c:formatCode>
                <c:ptCount val="12"/>
                <c:pt idx="0">
                  <c:v>9.9604023689077295</c:v>
                </c:pt>
                <c:pt idx="1">
                  <c:v>8.855488589538469</c:v>
                </c:pt>
                <c:pt idx="2">
                  <c:v>8.8975501886002668</c:v>
                </c:pt>
                <c:pt idx="3">
                  <c:v>8.8102597212808487</c:v>
                </c:pt>
                <c:pt idx="4">
                  <c:v>7.8647080411076757</c:v>
                </c:pt>
                <c:pt idx="5">
                  <c:v>7.6924060516719184</c:v>
                </c:pt>
                <c:pt idx="6">
                  <c:v>7.7908042612016342</c:v>
                </c:pt>
                <c:pt idx="7">
                  <c:v>7.0421915880742336</c:v>
                </c:pt>
                <c:pt idx="8">
                  <c:v>7.4647736912683307</c:v>
                </c:pt>
                <c:pt idx="9">
                  <c:v>8.0079820988746029</c:v>
                </c:pt>
                <c:pt idx="10">
                  <c:v>7.2105113442107704</c:v>
                </c:pt>
                <c:pt idx="11">
                  <c:v>8.244074822602963</c:v>
                </c:pt>
              </c:numCache>
            </c:numRef>
          </c:val>
          <c:smooth val="0"/>
          <c:extLst>
            <c:ext xmlns:c16="http://schemas.microsoft.com/office/drawing/2014/chart" uri="{C3380CC4-5D6E-409C-BE32-E72D297353CC}">
              <c16:uniqueId val="{0000000D-2F21-46C5-8449-17D1BA7DE806}"/>
            </c:ext>
          </c:extLst>
        </c:ser>
        <c:dLbls>
          <c:showLegendKey val="0"/>
          <c:showVal val="0"/>
          <c:showCatName val="0"/>
          <c:showSerName val="0"/>
          <c:showPercent val="0"/>
          <c:showBubbleSize val="0"/>
        </c:dLbls>
        <c:smooth val="0"/>
        <c:axId val="81316864"/>
        <c:axId val="98775808"/>
      </c:lineChart>
      <c:catAx>
        <c:axId val="8131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MX"/>
          </a:p>
        </c:txPr>
        <c:crossAx val="98775808"/>
        <c:crosses val="autoZero"/>
        <c:auto val="1"/>
        <c:lblAlgn val="ctr"/>
        <c:lblOffset val="100"/>
        <c:noMultiLvlLbl val="0"/>
      </c:catAx>
      <c:valAx>
        <c:axId val="98775808"/>
        <c:scaling>
          <c:orientation val="minMax"/>
          <c:min val="6"/>
        </c:scaling>
        <c:delete val="0"/>
        <c:axPos val="l"/>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s-MX" sz="1000" cap="none">
                    <a:solidFill>
                      <a:sysClr val="windowText" lastClr="000000"/>
                    </a:solidFill>
                    <a:latin typeface="Times New Roman" panose="02020603050405020304" pitchFamily="18" charset="0"/>
                    <a:cs typeface="Times New Roman" panose="02020603050405020304" pitchFamily="18" charset="0"/>
                  </a:rPr>
                  <a:t>Brecha</a:t>
                </a:r>
                <a:r>
                  <a:rPr lang="es-MX" sz="1000" cap="none" baseline="0">
                    <a:solidFill>
                      <a:sysClr val="windowText" lastClr="000000"/>
                    </a:solidFill>
                    <a:latin typeface="Times New Roman" panose="02020603050405020304" pitchFamily="18" charset="0"/>
                    <a:cs typeface="Times New Roman" panose="02020603050405020304" pitchFamily="18" charset="0"/>
                  </a:rPr>
                  <a:t>  de participación económica hombres y mujeres sector informal (%)</a:t>
                </a:r>
                <a:endParaRPr lang="es-MX" sz="1000" cap="none">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1.3166814413099023E-2"/>
              <c:y val="0.16610333104335109"/>
            </c:manualLayout>
          </c:layout>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81316864"/>
        <c:crosses val="autoZero"/>
        <c:crossBetween val="between"/>
      </c:valAx>
      <c:spPr>
        <a:noFill/>
        <a:ln>
          <a:noFill/>
        </a:ln>
        <a:effectLst/>
      </c:spPr>
    </c:plotArea>
    <c:plotVisOnly val="1"/>
    <c:dispBlanksAs val="zero"/>
    <c:showDLblsOverMax val="0"/>
  </c:chart>
  <c:spPr>
    <a:solidFill>
      <a:schemeClr val="lt1"/>
    </a:solidFill>
    <a:ln w="9525" cap="flat" cmpd="sng" algn="ctr">
      <a:solidFill>
        <a:sysClr val="windowText" lastClr="000000"/>
      </a:solidFill>
      <a:round/>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15875" cap="rnd" cmpd="sng" algn="ctr">
              <a:solidFill>
                <a:schemeClr val="accent6"/>
              </a:solidFill>
              <a:round/>
            </a:ln>
            <a:effectLst/>
          </c:spPr>
          <c:marker>
            <c:symbol val="none"/>
          </c:marker>
          <c:cat>
            <c:numRef>
              <c:f>cuentas_administradas_afores!$E$9:$GO$9</c:f>
              <c:numCache>
                <c:formatCode>mmm\-yy</c:formatCode>
                <c:ptCount val="193"/>
                <c:pt idx="0">
                  <c:v>35765</c:v>
                </c:pt>
                <c:pt idx="1">
                  <c:v>35796</c:v>
                </c:pt>
                <c:pt idx="2">
                  <c:v>35827</c:v>
                </c:pt>
                <c:pt idx="3">
                  <c:v>35855</c:v>
                </c:pt>
                <c:pt idx="4">
                  <c:v>35886</c:v>
                </c:pt>
                <c:pt idx="5">
                  <c:v>35916</c:v>
                </c:pt>
                <c:pt idx="6">
                  <c:v>35947</c:v>
                </c:pt>
                <c:pt idx="7">
                  <c:v>35977</c:v>
                </c:pt>
                <c:pt idx="8">
                  <c:v>36008</c:v>
                </c:pt>
                <c:pt idx="9">
                  <c:v>36039</c:v>
                </c:pt>
                <c:pt idx="10">
                  <c:v>36069</c:v>
                </c:pt>
                <c:pt idx="11">
                  <c:v>36100</c:v>
                </c:pt>
                <c:pt idx="12">
                  <c:v>36130</c:v>
                </c:pt>
                <c:pt idx="13">
                  <c:v>36161</c:v>
                </c:pt>
                <c:pt idx="14">
                  <c:v>36192</c:v>
                </c:pt>
                <c:pt idx="15">
                  <c:v>36220</c:v>
                </c:pt>
                <c:pt idx="16">
                  <c:v>36251</c:v>
                </c:pt>
                <c:pt idx="17">
                  <c:v>36281</c:v>
                </c:pt>
                <c:pt idx="18">
                  <c:v>36312</c:v>
                </c:pt>
                <c:pt idx="19">
                  <c:v>36342</c:v>
                </c:pt>
                <c:pt idx="20">
                  <c:v>36373</c:v>
                </c:pt>
                <c:pt idx="21">
                  <c:v>36404</c:v>
                </c:pt>
                <c:pt idx="22">
                  <c:v>36434</c:v>
                </c:pt>
                <c:pt idx="23">
                  <c:v>36465</c:v>
                </c:pt>
                <c:pt idx="24">
                  <c:v>36495</c:v>
                </c:pt>
                <c:pt idx="25">
                  <c:v>36526</c:v>
                </c:pt>
                <c:pt idx="26">
                  <c:v>36557</c:v>
                </c:pt>
                <c:pt idx="27">
                  <c:v>36586</c:v>
                </c:pt>
                <c:pt idx="28">
                  <c:v>36617</c:v>
                </c:pt>
                <c:pt idx="29">
                  <c:v>36647</c:v>
                </c:pt>
                <c:pt idx="30">
                  <c:v>36678</c:v>
                </c:pt>
                <c:pt idx="31">
                  <c:v>36708</c:v>
                </c:pt>
                <c:pt idx="32">
                  <c:v>36739</c:v>
                </c:pt>
                <c:pt idx="33">
                  <c:v>36770</c:v>
                </c:pt>
                <c:pt idx="34">
                  <c:v>36800</c:v>
                </c:pt>
                <c:pt idx="35">
                  <c:v>36831</c:v>
                </c:pt>
                <c:pt idx="36">
                  <c:v>36861</c:v>
                </c:pt>
                <c:pt idx="37">
                  <c:v>36892</c:v>
                </c:pt>
                <c:pt idx="38">
                  <c:v>36923</c:v>
                </c:pt>
                <c:pt idx="39">
                  <c:v>36951</c:v>
                </c:pt>
                <c:pt idx="40">
                  <c:v>36982</c:v>
                </c:pt>
                <c:pt idx="41">
                  <c:v>37012</c:v>
                </c:pt>
                <c:pt idx="42">
                  <c:v>37043</c:v>
                </c:pt>
                <c:pt idx="43">
                  <c:v>37073</c:v>
                </c:pt>
                <c:pt idx="44">
                  <c:v>37104</c:v>
                </c:pt>
                <c:pt idx="45">
                  <c:v>37135</c:v>
                </c:pt>
                <c:pt idx="46">
                  <c:v>37165</c:v>
                </c:pt>
                <c:pt idx="47">
                  <c:v>37196</c:v>
                </c:pt>
                <c:pt idx="48">
                  <c:v>37226</c:v>
                </c:pt>
                <c:pt idx="49">
                  <c:v>37257</c:v>
                </c:pt>
                <c:pt idx="50">
                  <c:v>37288</c:v>
                </c:pt>
                <c:pt idx="51">
                  <c:v>37316</c:v>
                </c:pt>
                <c:pt idx="52">
                  <c:v>37347</c:v>
                </c:pt>
                <c:pt idx="53">
                  <c:v>37377</c:v>
                </c:pt>
                <c:pt idx="54">
                  <c:v>37408</c:v>
                </c:pt>
                <c:pt idx="55">
                  <c:v>37438</c:v>
                </c:pt>
                <c:pt idx="56">
                  <c:v>37469</c:v>
                </c:pt>
                <c:pt idx="57">
                  <c:v>37500</c:v>
                </c:pt>
                <c:pt idx="58">
                  <c:v>37530</c:v>
                </c:pt>
                <c:pt idx="59">
                  <c:v>37561</c:v>
                </c:pt>
                <c:pt idx="60">
                  <c:v>37591</c:v>
                </c:pt>
                <c:pt idx="61">
                  <c:v>37622</c:v>
                </c:pt>
                <c:pt idx="62">
                  <c:v>37653</c:v>
                </c:pt>
                <c:pt idx="63">
                  <c:v>37681</c:v>
                </c:pt>
                <c:pt idx="64">
                  <c:v>37712</c:v>
                </c:pt>
                <c:pt idx="65">
                  <c:v>37742</c:v>
                </c:pt>
                <c:pt idx="66">
                  <c:v>37773</c:v>
                </c:pt>
                <c:pt idx="67">
                  <c:v>37803</c:v>
                </c:pt>
                <c:pt idx="68">
                  <c:v>37834</c:v>
                </c:pt>
                <c:pt idx="69">
                  <c:v>37865</c:v>
                </c:pt>
                <c:pt idx="70">
                  <c:v>37895</c:v>
                </c:pt>
                <c:pt idx="71">
                  <c:v>37926</c:v>
                </c:pt>
                <c:pt idx="72">
                  <c:v>37956</c:v>
                </c:pt>
                <c:pt idx="73">
                  <c:v>37987</c:v>
                </c:pt>
                <c:pt idx="74">
                  <c:v>38018</c:v>
                </c:pt>
                <c:pt idx="75">
                  <c:v>38047</c:v>
                </c:pt>
                <c:pt idx="76">
                  <c:v>38078</c:v>
                </c:pt>
                <c:pt idx="77">
                  <c:v>38108</c:v>
                </c:pt>
                <c:pt idx="78">
                  <c:v>38139</c:v>
                </c:pt>
                <c:pt idx="79">
                  <c:v>38169</c:v>
                </c:pt>
                <c:pt idx="80">
                  <c:v>38200</c:v>
                </c:pt>
                <c:pt idx="81">
                  <c:v>38231</c:v>
                </c:pt>
                <c:pt idx="82">
                  <c:v>38261</c:v>
                </c:pt>
                <c:pt idx="83">
                  <c:v>38292</c:v>
                </c:pt>
                <c:pt idx="84">
                  <c:v>38322</c:v>
                </c:pt>
                <c:pt idx="85">
                  <c:v>38353</c:v>
                </c:pt>
                <c:pt idx="86">
                  <c:v>38384</c:v>
                </c:pt>
                <c:pt idx="87">
                  <c:v>38412</c:v>
                </c:pt>
                <c:pt idx="88">
                  <c:v>38443</c:v>
                </c:pt>
                <c:pt idx="89">
                  <c:v>38473</c:v>
                </c:pt>
                <c:pt idx="90">
                  <c:v>38504</c:v>
                </c:pt>
                <c:pt idx="91">
                  <c:v>38534</c:v>
                </c:pt>
                <c:pt idx="92">
                  <c:v>38565</c:v>
                </c:pt>
                <c:pt idx="93">
                  <c:v>38596</c:v>
                </c:pt>
                <c:pt idx="94">
                  <c:v>38626</c:v>
                </c:pt>
                <c:pt idx="95">
                  <c:v>38657</c:v>
                </c:pt>
                <c:pt idx="96">
                  <c:v>38687</c:v>
                </c:pt>
                <c:pt idx="97">
                  <c:v>38718</c:v>
                </c:pt>
                <c:pt idx="98">
                  <c:v>38749</c:v>
                </c:pt>
                <c:pt idx="99">
                  <c:v>38777</c:v>
                </c:pt>
                <c:pt idx="100">
                  <c:v>38808</c:v>
                </c:pt>
                <c:pt idx="101">
                  <c:v>38838</c:v>
                </c:pt>
                <c:pt idx="102">
                  <c:v>38869</c:v>
                </c:pt>
                <c:pt idx="103">
                  <c:v>38899</c:v>
                </c:pt>
                <c:pt idx="104">
                  <c:v>38930</c:v>
                </c:pt>
                <c:pt idx="105">
                  <c:v>38961</c:v>
                </c:pt>
                <c:pt idx="106">
                  <c:v>38991</c:v>
                </c:pt>
                <c:pt idx="107">
                  <c:v>39022</c:v>
                </c:pt>
                <c:pt idx="108">
                  <c:v>39052</c:v>
                </c:pt>
                <c:pt idx="109">
                  <c:v>39083</c:v>
                </c:pt>
                <c:pt idx="110">
                  <c:v>39114</c:v>
                </c:pt>
                <c:pt idx="111">
                  <c:v>39142</c:v>
                </c:pt>
                <c:pt idx="112">
                  <c:v>39173</c:v>
                </c:pt>
                <c:pt idx="113">
                  <c:v>39203</c:v>
                </c:pt>
                <c:pt idx="114">
                  <c:v>39234</c:v>
                </c:pt>
                <c:pt idx="115">
                  <c:v>39264</c:v>
                </c:pt>
                <c:pt idx="116">
                  <c:v>39295</c:v>
                </c:pt>
                <c:pt idx="117">
                  <c:v>39326</c:v>
                </c:pt>
                <c:pt idx="118">
                  <c:v>39356</c:v>
                </c:pt>
                <c:pt idx="119">
                  <c:v>39387</c:v>
                </c:pt>
                <c:pt idx="120">
                  <c:v>39417</c:v>
                </c:pt>
                <c:pt idx="121">
                  <c:v>39448</c:v>
                </c:pt>
                <c:pt idx="122">
                  <c:v>39479</c:v>
                </c:pt>
                <c:pt idx="123">
                  <c:v>39508</c:v>
                </c:pt>
                <c:pt idx="124">
                  <c:v>39539</c:v>
                </c:pt>
                <c:pt idx="125">
                  <c:v>39569</c:v>
                </c:pt>
                <c:pt idx="126">
                  <c:v>39600</c:v>
                </c:pt>
                <c:pt idx="127">
                  <c:v>39630</c:v>
                </c:pt>
                <c:pt idx="128">
                  <c:v>39661</c:v>
                </c:pt>
                <c:pt idx="129">
                  <c:v>39692</c:v>
                </c:pt>
                <c:pt idx="130">
                  <c:v>39722</c:v>
                </c:pt>
                <c:pt idx="131">
                  <c:v>39753</c:v>
                </c:pt>
                <c:pt idx="132">
                  <c:v>39783</c:v>
                </c:pt>
                <c:pt idx="133">
                  <c:v>39814</c:v>
                </c:pt>
                <c:pt idx="134">
                  <c:v>39845</c:v>
                </c:pt>
                <c:pt idx="135">
                  <c:v>39873</c:v>
                </c:pt>
                <c:pt idx="136">
                  <c:v>39904</c:v>
                </c:pt>
                <c:pt idx="137">
                  <c:v>39934</c:v>
                </c:pt>
                <c:pt idx="138">
                  <c:v>39965</c:v>
                </c:pt>
                <c:pt idx="139">
                  <c:v>39995</c:v>
                </c:pt>
                <c:pt idx="140">
                  <c:v>40026</c:v>
                </c:pt>
                <c:pt idx="141">
                  <c:v>40057</c:v>
                </c:pt>
                <c:pt idx="142">
                  <c:v>40087</c:v>
                </c:pt>
                <c:pt idx="143">
                  <c:v>40118</c:v>
                </c:pt>
                <c:pt idx="144">
                  <c:v>40148</c:v>
                </c:pt>
                <c:pt idx="145">
                  <c:v>40179</c:v>
                </c:pt>
                <c:pt idx="146">
                  <c:v>40210</c:v>
                </c:pt>
                <c:pt idx="147">
                  <c:v>40238</c:v>
                </c:pt>
                <c:pt idx="148">
                  <c:v>40269</c:v>
                </c:pt>
                <c:pt idx="149">
                  <c:v>40299</c:v>
                </c:pt>
                <c:pt idx="150">
                  <c:v>40330</c:v>
                </c:pt>
                <c:pt idx="151">
                  <c:v>40360</c:v>
                </c:pt>
                <c:pt idx="152">
                  <c:v>40391</c:v>
                </c:pt>
                <c:pt idx="153">
                  <c:v>40422</c:v>
                </c:pt>
                <c:pt idx="154">
                  <c:v>40452</c:v>
                </c:pt>
                <c:pt idx="155">
                  <c:v>40483</c:v>
                </c:pt>
                <c:pt idx="156">
                  <c:v>40513</c:v>
                </c:pt>
                <c:pt idx="157">
                  <c:v>40544</c:v>
                </c:pt>
                <c:pt idx="158">
                  <c:v>40575</c:v>
                </c:pt>
                <c:pt idx="159">
                  <c:v>40603</c:v>
                </c:pt>
                <c:pt idx="160">
                  <c:v>40634</c:v>
                </c:pt>
                <c:pt idx="161">
                  <c:v>40664</c:v>
                </c:pt>
                <c:pt idx="162">
                  <c:v>40695</c:v>
                </c:pt>
                <c:pt idx="163">
                  <c:v>40725</c:v>
                </c:pt>
                <c:pt idx="164">
                  <c:v>40756</c:v>
                </c:pt>
                <c:pt idx="165">
                  <c:v>40787</c:v>
                </c:pt>
                <c:pt idx="166">
                  <c:v>40817</c:v>
                </c:pt>
                <c:pt idx="167">
                  <c:v>40848</c:v>
                </c:pt>
                <c:pt idx="168">
                  <c:v>40878</c:v>
                </c:pt>
                <c:pt idx="169">
                  <c:v>40909</c:v>
                </c:pt>
                <c:pt idx="170">
                  <c:v>40940</c:v>
                </c:pt>
                <c:pt idx="171">
                  <c:v>40969</c:v>
                </c:pt>
                <c:pt idx="172">
                  <c:v>41000</c:v>
                </c:pt>
                <c:pt idx="173">
                  <c:v>41030</c:v>
                </c:pt>
                <c:pt idx="174">
                  <c:v>41061</c:v>
                </c:pt>
                <c:pt idx="175">
                  <c:v>41091</c:v>
                </c:pt>
                <c:pt idx="176">
                  <c:v>41122</c:v>
                </c:pt>
                <c:pt idx="177">
                  <c:v>41153</c:v>
                </c:pt>
                <c:pt idx="178">
                  <c:v>41183</c:v>
                </c:pt>
                <c:pt idx="179">
                  <c:v>41214</c:v>
                </c:pt>
                <c:pt idx="180">
                  <c:v>41244</c:v>
                </c:pt>
                <c:pt idx="181">
                  <c:v>41275</c:v>
                </c:pt>
                <c:pt idx="182">
                  <c:v>41306</c:v>
                </c:pt>
                <c:pt idx="183">
                  <c:v>41334</c:v>
                </c:pt>
                <c:pt idx="184">
                  <c:v>41365</c:v>
                </c:pt>
                <c:pt idx="185">
                  <c:v>41395</c:v>
                </c:pt>
                <c:pt idx="186">
                  <c:v>41426</c:v>
                </c:pt>
                <c:pt idx="187">
                  <c:v>41456</c:v>
                </c:pt>
                <c:pt idx="188">
                  <c:v>41487</c:v>
                </c:pt>
                <c:pt idx="189">
                  <c:v>41518</c:v>
                </c:pt>
                <c:pt idx="190">
                  <c:v>41548</c:v>
                </c:pt>
                <c:pt idx="191">
                  <c:v>41579</c:v>
                </c:pt>
                <c:pt idx="192">
                  <c:v>41609</c:v>
                </c:pt>
              </c:numCache>
            </c:numRef>
          </c:cat>
          <c:val>
            <c:numRef>
              <c:f>cuentas_administradas_afores!$E$10:$GO$10</c:f>
              <c:numCache>
                <c:formatCode>#,##0</c:formatCode>
                <c:ptCount val="193"/>
                <c:pt idx="0">
                  <c:v>11188114</c:v>
                </c:pt>
                <c:pt idx="1">
                  <c:v>11442460</c:v>
                </c:pt>
                <c:pt idx="2">
                  <c:v>11691783</c:v>
                </c:pt>
                <c:pt idx="3">
                  <c:v>11919048</c:v>
                </c:pt>
                <c:pt idx="4">
                  <c:v>12112151</c:v>
                </c:pt>
                <c:pt idx="5">
                  <c:v>12451369</c:v>
                </c:pt>
                <c:pt idx="6">
                  <c:v>12666348</c:v>
                </c:pt>
                <c:pt idx="7">
                  <c:v>12857491</c:v>
                </c:pt>
                <c:pt idx="8">
                  <c:v>13073950</c:v>
                </c:pt>
                <c:pt idx="9">
                  <c:v>13305606</c:v>
                </c:pt>
                <c:pt idx="10">
                  <c:v>13483219</c:v>
                </c:pt>
                <c:pt idx="11">
                  <c:v>13679521</c:v>
                </c:pt>
                <c:pt idx="12">
                  <c:v>13827674</c:v>
                </c:pt>
                <c:pt idx="13">
                  <c:v>13939284</c:v>
                </c:pt>
                <c:pt idx="14">
                  <c:v>14061713</c:v>
                </c:pt>
                <c:pt idx="15">
                  <c:v>14209678</c:v>
                </c:pt>
                <c:pt idx="16">
                  <c:v>14332468</c:v>
                </c:pt>
                <c:pt idx="17">
                  <c:v>14463125</c:v>
                </c:pt>
                <c:pt idx="18">
                  <c:v>14622225</c:v>
                </c:pt>
                <c:pt idx="19">
                  <c:v>14750729</c:v>
                </c:pt>
                <c:pt idx="20">
                  <c:v>14874710</c:v>
                </c:pt>
                <c:pt idx="21">
                  <c:v>14988807</c:v>
                </c:pt>
                <c:pt idx="22">
                  <c:v>15229617</c:v>
                </c:pt>
                <c:pt idx="23">
                  <c:v>15460088</c:v>
                </c:pt>
                <c:pt idx="24">
                  <c:v>15594503</c:v>
                </c:pt>
                <c:pt idx="25">
                  <c:v>15711801</c:v>
                </c:pt>
                <c:pt idx="26">
                  <c:v>15872994</c:v>
                </c:pt>
                <c:pt idx="27">
                  <c:v>16049884</c:v>
                </c:pt>
                <c:pt idx="28">
                  <c:v>16198106</c:v>
                </c:pt>
                <c:pt idx="29">
                  <c:v>16380131</c:v>
                </c:pt>
                <c:pt idx="30">
                  <c:v>16574262</c:v>
                </c:pt>
                <c:pt idx="31">
                  <c:v>16776209</c:v>
                </c:pt>
                <c:pt idx="32">
                  <c:v>16998074</c:v>
                </c:pt>
                <c:pt idx="33">
                  <c:v>17193889</c:v>
                </c:pt>
                <c:pt idx="34">
                  <c:v>17424421</c:v>
                </c:pt>
                <c:pt idx="35">
                  <c:v>17619851</c:v>
                </c:pt>
                <c:pt idx="36">
                  <c:v>17844956</c:v>
                </c:pt>
                <c:pt idx="37">
                  <c:v>18018358</c:v>
                </c:pt>
                <c:pt idx="38">
                  <c:v>18221289</c:v>
                </c:pt>
                <c:pt idx="39">
                  <c:v>18444190</c:v>
                </c:pt>
                <c:pt idx="40">
                  <c:v>18657474</c:v>
                </c:pt>
                <c:pt idx="41">
                  <c:v>18865906</c:v>
                </c:pt>
                <c:pt idx="42">
                  <c:v>25555664</c:v>
                </c:pt>
                <c:pt idx="43">
                  <c:v>25665592</c:v>
                </c:pt>
                <c:pt idx="44">
                  <c:v>26297659</c:v>
                </c:pt>
                <c:pt idx="45">
                  <c:v>26353396</c:v>
                </c:pt>
                <c:pt idx="46">
                  <c:v>26417113</c:v>
                </c:pt>
                <c:pt idx="47">
                  <c:v>26471301</c:v>
                </c:pt>
                <c:pt idx="48">
                  <c:v>26518534</c:v>
                </c:pt>
                <c:pt idx="49">
                  <c:v>26563779</c:v>
                </c:pt>
                <c:pt idx="50">
                  <c:v>26617597</c:v>
                </c:pt>
                <c:pt idx="51">
                  <c:v>26673487</c:v>
                </c:pt>
                <c:pt idx="52">
                  <c:v>26781656</c:v>
                </c:pt>
                <c:pt idx="53">
                  <c:v>26864118</c:v>
                </c:pt>
                <c:pt idx="54">
                  <c:v>28044152</c:v>
                </c:pt>
                <c:pt idx="55">
                  <c:v>28103660</c:v>
                </c:pt>
                <c:pt idx="56">
                  <c:v>28440091</c:v>
                </c:pt>
                <c:pt idx="57">
                  <c:v>28473237</c:v>
                </c:pt>
                <c:pt idx="58">
                  <c:v>28957999</c:v>
                </c:pt>
                <c:pt idx="59">
                  <c:v>28993141</c:v>
                </c:pt>
                <c:pt idx="60">
                  <c:v>29421202</c:v>
                </c:pt>
                <c:pt idx="61">
                  <c:v>29445479</c:v>
                </c:pt>
                <c:pt idx="62">
                  <c:v>29481343</c:v>
                </c:pt>
                <c:pt idx="63">
                  <c:v>29521534</c:v>
                </c:pt>
                <c:pt idx="64">
                  <c:v>29838499</c:v>
                </c:pt>
                <c:pt idx="65">
                  <c:v>29881323</c:v>
                </c:pt>
                <c:pt idx="66">
                  <c:v>30381477</c:v>
                </c:pt>
                <c:pt idx="67">
                  <c:v>30422432</c:v>
                </c:pt>
                <c:pt idx="68">
                  <c:v>30709836</c:v>
                </c:pt>
                <c:pt idx="69">
                  <c:v>30743849</c:v>
                </c:pt>
                <c:pt idx="70">
                  <c:v>31092042</c:v>
                </c:pt>
                <c:pt idx="71">
                  <c:v>31125849</c:v>
                </c:pt>
                <c:pt idx="72">
                  <c:v>31398282</c:v>
                </c:pt>
                <c:pt idx="73">
                  <c:v>31426755</c:v>
                </c:pt>
                <c:pt idx="74">
                  <c:v>31679490</c:v>
                </c:pt>
                <c:pt idx="75">
                  <c:v>31717670</c:v>
                </c:pt>
                <c:pt idx="76">
                  <c:v>31996885</c:v>
                </c:pt>
                <c:pt idx="77">
                  <c:v>32031742</c:v>
                </c:pt>
                <c:pt idx="78">
                  <c:v>32321677</c:v>
                </c:pt>
                <c:pt idx="79">
                  <c:v>32367888</c:v>
                </c:pt>
                <c:pt idx="80">
                  <c:v>32640583</c:v>
                </c:pt>
                <c:pt idx="81">
                  <c:v>32677176</c:v>
                </c:pt>
                <c:pt idx="82">
                  <c:v>32994395</c:v>
                </c:pt>
                <c:pt idx="83">
                  <c:v>33030556</c:v>
                </c:pt>
                <c:pt idx="84">
                  <c:v>33316492</c:v>
                </c:pt>
                <c:pt idx="85">
                  <c:v>33339598</c:v>
                </c:pt>
                <c:pt idx="86">
                  <c:v>33540371</c:v>
                </c:pt>
                <c:pt idx="87">
                  <c:v>33575745</c:v>
                </c:pt>
                <c:pt idx="88">
                  <c:v>33899434</c:v>
                </c:pt>
                <c:pt idx="89">
                  <c:v>33937051</c:v>
                </c:pt>
                <c:pt idx="90">
                  <c:v>34213150</c:v>
                </c:pt>
                <c:pt idx="91">
                  <c:v>34257928</c:v>
                </c:pt>
                <c:pt idx="92">
                  <c:v>34565903</c:v>
                </c:pt>
                <c:pt idx="93">
                  <c:v>34602331</c:v>
                </c:pt>
                <c:pt idx="94">
                  <c:v>34927764</c:v>
                </c:pt>
                <c:pt idx="95">
                  <c:v>34967132</c:v>
                </c:pt>
                <c:pt idx="96">
                  <c:v>35276317</c:v>
                </c:pt>
                <c:pt idx="97">
                  <c:v>35306045</c:v>
                </c:pt>
                <c:pt idx="98">
                  <c:v>35587103</c:v>
                </c:pt>
                <c:pt idx="99">
                  <c:v>35632207</c:v>
                </c:pt>
                <c:pt idx="100">
                  <c:v>35899418</c:v>
                </c:pt>
                <c:pt idx="101">
                  <c:v>35947996</c:v>
                </c:pt>
                <c:pt idx="102">
                  <c:v>36284959</c:v>
                </c:pt>
                <c:pt idx="103">
                  <c:v>36331453</c:v>
                </c:pt>
                <c:pt idx="104">
                  <c:v>36408467</c:v>
                </c:pt>
                <c:pt idx="105">
                  <c:v>36460550</c:v>
                </c:pt>
                <c:pt idx="106">
                  <c:v>37039473</c:v>
                </c:pt>
                <c:pt idx="107">
                  <c:v>37081626</c:v>
                </c:pt>
                <c:pt idx="108">
                  <c:v>37412717</c:v>
                </c:pt>
                <c:pt idx="109">
                  <c:v>37449996</c:v>
                </c:pt>
                <c:pt idx="110">
                  <c:v>37705260</c:v>
                </c:pt>
                <c:pt idx="111">
                  <c:v>37741058</c:v>
                </c:pt>
                <c:pt idx="112">
                  <c:v>37279060</c:v>
                </c:pt>
                <c:pt idx="113">
                  <c:v>37216514</c:v>
                </c:pt>
                <c:pt idx="114">
                  <c:v>37524004</c:v>
                </c:pt>
                <c:pt idx="115">
                  <c:v>37503446</c:v>
                </c:pt>
                <c:pt idx="116">
                  <c:v>37823169</c:v>
                </c:pt>
                <c:pt idx="117">
                  <c:v>37841408</c:v>
                </c:pt>
                <c:pt idx="118">
                  <c:v>38206738</c:v>
                </c:pt>
                <c:pt idx="119">
                  <c:v>38222595</c:v>
                </c:pt>
                <c:pt idx="120">
                  <c:v>38562999</c:v>
                </c:pt>
                <c:pt idx="121">
                  <c:v>38578810</c:v>
                </c:pt>
                <c:pt idx="122">
                  <c:v>38836186</c:v>
                </c:pt>
                <c:pt idx="123">
                  <c:v>38844760</c:v>
                </c:pt>
                <c:pt idx="124">
                  <c:v>38875624</c:v>
                </c:pt>
                <c:pt idx="125">
                  <c:v>38888922</c:v>
                </c:pt>
                <c:pt idx="126">
                  <c:v>38908929</c:v>
                </c:pt>
                <c:pt idx="127">
                  <c:v>38935675</c:v>
                </c:pt>
                <c:pt idx="128">
                  <c:v>38965238</c:v>
                </c:pt>
                <c:pt idx="129">
                  <c:v>38987711</c:v>
                </c:pt>
                <c:pt idx="130">
                  <c:v>39016892</c:v>
                </c:pt>
                <c:pt idx="131">
                  <c:v>39039660</c:v>
                </c:pt>
                <c:pt idx="132">
                  <c:v>39292455</c:v>
                </c:pt>
                <c:pt idx="133">
                  <c:v>39315344</c:v>
                </c:pt>
                <c:pt idx="134">
                  <c:v>39337699</c:v>
                </c:pt>
                <c:pt idx="135">
                  <c:v>39366101</c:v>
                </c:pt>
                <c:pt idx="136">
                  <c:v>39386560</c:v>
                </c:pt>
                <c:pt idx="137">
                  <c:v>39393936</c:v>
                </c:pt>
                <c:pt idx="138">
                  <c:v>39424816</c:v>
                </c:pt>
                <c:pt idx="139">
                  <c:v>39461458</c:v>
                </c:pt>
                <c:pt idx="140">
                  <c:v>39503419</c:v>
                </c:pt>
                <c:pt idx="141">
                  <c:v>39549974</c:v>
                </c:pt>
                <c:pt idx="142">
                  <c:v>39597764</c:v>
                </c:pt>
                <c:pt idx="143">
                  <c:v>39880077</c:v>
                </c:pt>
                <c:pt idx="144">
                  <c:v>39891316</c:v>
                </c:pt>
                <c:pt idx="145">
                  <c:v>40396101</c:v>
                </c:pt>
                <c:pt idx="146">
                  <c:v>40562465</c:v>
                </c:pt>
                <c:pt idx="147">
                  <c:v>40604792</c:v>
                </c:pt>
                <c:pt idx="148">
                  <c:v>40672954</c:v>
                </c:pt>
                <c:pt idx="149">
                  <c:v>40720625</c:v>
                </c:pt>
                <c:pt idx="150">
                  <c:v>40770919</c:v>
                </c:pt>
                <c:pt idx="151">
                  <c:v>40932227</c:v>
                </c:pt>
                <c:pt idx="152">
                  <c:v>41006315</c:v>
                </c:pt>
                <c:pt idx="153">
                  <c:v>41079539</c:v>
                </c:pt>
                <c:pt idx="154">
                  <c:v>41122931</c:v>
                </c:pt>
                <c:pt idx="155">
                  <c:v>41190521</c:v>
                </c:pt>
                <c:pt idx="156">
                  <c:v>41236121</c:v>
                </c:pt>
                <c:pt idx="157">
                  <c:v>41300201</c:v>
                </c:pt>
                <c:pt idx="158">
                  <c:v>41348429</c:v>
                </c:pt>
                <c:pt idx="159">
                  <c:v>41947057</c:v>
                </c:pt>
                <c:pt idx="160">
                  <c:v>42023188</c:v>
                </c:pt>
                <c:pt idx="161">
                  <c:v>42084822</c:v>
                </c:pt>
                <c:pt idx="162">
                  <c:v>42137924</c:v>
                </c:pt>
                <c:pt idx="163">
                  <c:v>42194327</c:v>
                </c:pt>
                <c:pt idx="164">
                  <c:v>42243467</c:v>
                </c:pt>
                <c:pt idx="165">
                  <c:v>42343332</c:v>
                </c:pt>
                <c:pt idx="166">
                  <c:v>42371312</c:v>
                </c:pt>
                <c:pt idx="167">
                  <c:v>42455501</c:v>
                </c:pt>
                <c:pt idx="168">
                  <c:v>42512267</c:v>
                </c:pt>
                <c:pt idx="169">
                  <c:v>46551279</c:v>
                </c:pt>
                <c:pt idx="170">
                  <c:v>46802986</c:v>
                </c:pt>
                <c:pt idx="171">
                  <c:v>46835556</c:v>
                </c:pt>
                <c:pt idx="172">
                  <c:v>47122119</c:v>
                </c:pt>
                <c:pt idx="173">
                  <c:v>47157639</c:v>
                </c:pt>
                <c:pt idx="174">
                  <c:v>47427554</c:v>
                </c:pt>
                <c:pt idx="175">
                  <c:v>47467898</c:v>
                </c:pt>
                <c:pt idx="176">
                  <c:v>47764103</c:v>
                </c:pt>
                <c:pt idx="177">
                  <c:v>47804583</c:v>
                </c:pt>
                <c:pt idx="178">
                  <c:v>48143886</c:v>
                </c:pt>
                <c:pt idx="179">
                  <c:v>48187400</c:v>
                </c:pt>
                <c:pt idx="180">
                  <c:v>48530475</c:v>
                </c:pt>
                <c:pt idx="181">
                  <c:v>48564532</c:v>
                </c:pt>
                <c:pt idx="182">
                  <c:v>48825653</c:v>
                </c:pt>
                <c:pt idx="183">
                  <c:v>48863460</c:v>
                </c:pt>
                <c:pt idx="184">
                  <c:v>49159053</c:v>
                </c:pt>
                <c:pt idx="185">
                  <c:v>49202305</c:v>
                </c:pt>
                <c:pt idx="186">
                  <c:v>49491013</c:v>
                </c:pt>
                <c:pt idx="187">
                  <c:v>49542370</c:v>
                </c:pt>
                <c:pt idx="188">
                  <c:v>49809101</c:v>
                </c:pt>
                <c:pt idx="189">
                  <c:v>49857853</c:v>
                </c:pt>
                <c:pt idx="190">
                  <c:v>50284004</c:v>
                </c:pt>
                <c:pt idx="191">
                  <c:v>50337303</c:v>
                </c:pt>
                <c:pt idx="192">
                  <c:v>50878419</c:v>
                </c:pt>
              </c:numCache>
            </c:numRef>
          </c:val>
          <c:smooth val="0"/>
          <c:extLst>
            <c:ext xmlns:c16="http://schemas.microsoft.com/office/drawing/2014/chart" uri="{C3380CC4-5D6E-409C-BE32-E72D297353CC}">
              <c16:uniqueId val="{00000000-41FA-442D-B32C-B93F2B3E6CDA}"/>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35345664"/>
        <c:axId val="135347200"/>
      </c:lineChart>
      <c:dateAx>
        <c:axId val="135345664"/>
        <c:scaling>
          <c:orientation val="minMax"/>
        </c:scaling>
        <c:delete val="0"/>
        <c:axPos val="b"/>
        <c:numFmt formatCode="mmm\-yy" sourceLinked="1"/>
        <c:majorTickMark val="none"/>
        <c:minorTickMark val="none"/>
        <c:tickLblPos val="nextTo"/>
        <c:spPr>
          <a:noFill/>
          <a:ln w="9525" cap="flat" cmpd="sng" algn="ctr">
            <a:solidFill>
              <a:schemeClr val="dk1">
                <a:lumMod val="15000"/>
                <a:lumOff val="85000"/>
              </a:schemeClr>
            </a:solidFill>
            <a:round/>
          </a:ln>
          <a:effectLst/>
        </c:spPr>
        <c:txPr>
          <a:bodyPr rot="-60000000" vert="horz"/>
          <a:lstStyle/>
          <a:p>
            <a:pPr>
              <a:defRPr/>
            </a:pPr>
            <a:endParaRPr lang="es-MX"/>
          </a:p>
        </c:txPr>
        <c:crossAx val="135347200"/>
        <c:crosses val="autoZero"/>
        <c:auto val="1"/>
        <c:lblOffset val="100"/>
        <c:baseTimeUnit val="months"/>
      </c:dateAx>
      <c:valAx>
        <c:axId val="135347200"/>
        <c:scaling>
          <c:orientation val="minMax"/>
          <c:min val="10000000"/>
        </c:scaling>
        <c:delete val="0"/>
        <c:axPos val="l"/>
        <c:numFmt formatCode="#,##0" sourceLinked="1"/>
        <c:majorTickMark val="none"/>
        <c:minorTickMark val="none"/>
        <c:tickLblPos val="nextTo"/>
        <c:spPr>
          <a:noFill/>
          <a:ln>
            <a:noFill/>
          </a:ln>
          <a:effectLst/>
        </c:spPr>
        <c:txPr>
          <a:bodyPr rot="-60000000" vert="horz"/>
          <a:lstStyle/>
          <a:p>
            <a:pPr>
              <a:defRPr/>
            </a:pPr>
            <a:endParaRPr lang="es-MX"/>
          </a:p>
        </c:txPr>
        <c:crossAx val="135345664"/>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gap"/>
    <c:showDLblsOverMax val="0"/>
  </c:chart>
  <c:spPr>
    <a:solidFill>
      <a:schemeClr val="lt1"/>
    </a:solidFill>
    <a:ln w="12700" cap="flat" cmpd="sng" algn="ctr">
      <a:solidFill>
        <a:schemeClr val="accent6"/>
      </a:solidFill>
      <a:prstDash val="solid"/>
    </a:ln>
    <a:effectLst/>
  </c:spPr>
  <c:txPr>
    <a:bodyPr/>
    <a:lstStyle/>
    <a:p>
      <a:pPr>
        <a:defRPr>
          <a:solidFill>
            <a:schemeClr val="dk1"/>
          </a:solidFill>
          <a:latin typeface="+mn-lt"/>
          <a:ea typeface="+mn-ea"/>
          <a:cs typeface="+mn-cs"/>
        </a:defRPr>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col"/>
        <c:grouping val="clustered"/>
        <c:varyColors val="0"/>
        <c:ser>
          <c:idx val="0"/>
          <c:order val="0"/>
          <c:invertIfNegative val="0"/>
          <c:cat>
            <c:numRef>
              <c:f>'Comisiones_historicas '!$E$9:$EB$9</c:f>
              <c:numCache>
                <c:formatCode>mmm\-yy</c:formatCode>
                <c:ptCount val="128"/>
                <c:pt idx="0">
                  <c:v>35612</c:v>
                </c:pt>
                <c:pt idx="1">
                  <c:v>35643</c:v>
                </c:pt>
                <c:pt idx="2">
                  <c:v>35674</c:v>
                </c:pt>
                <c:pt idx="3">
                  <c:v>35704</c:v>
                </c:pt>
                <c:pt idx="4">
                  <c:v>35735</c:v>
                </c:pt>
                <c:pt idx="5">
                  <c:v>35765</c:v>
                </c:pt>
                <c:pt idx="6">
                  <c:v>35796</c:v>
                </c:pt>
                <c:pt idx="7">
                  <c:v>35827</c:v>
                </c:pt>
                <c:pt idx="8">
                  <c:v>35855</c:v>
                </c:pt>
                <c:pt idx="9">
                  <c:v>35886</c:v>
                </c:pt>
                <c:pt idx="10">
                  <c:v>35916</c:v>
                </c:pt>
                <c:pt idx="11">
                  <c:v>35947</c:v>
                </c:pt>
                <c:pt idx="12">
                  <c:v>35977</c:v>
                </c:pt>
                <c:pt idx="13">
                  <c:v>36008</c:v>
                </c:pt>
                <c:pt idx="14">
                  <c:v>36039</c:v>
                </c:pt>
                <c:pt idx="15">
                  <c:v>36069</c:v>
                </c:pt>
                <c:pt idx="16">
                  <c:v>36100</c:v>
                </c:pt>
                <c:pt idx="17">
                  <c:v>36130</c:v>
                </c:pt>
                <c:pt idx="18">
                  <c:v>36161</c:v>
                </c:pt>
                <c:pt idx="19">
                  <c:v>36192</c:v>
                </c:pt>
                <c:pt idx="20">
                  <c:v>36220</c:v>
                </c:pt>
                <c:pt idx="21">
                  <c:v>36251</c:v>
                </c:pt>
                <c:pt idx="22">
                  <c:v>36281</c:v>
                </c:pt>
                <c:pt idx="23">
                  <c:v>36312</c:v>
                </c:pt>
                <c:pt idx="24">
                  <c:v>36342</c:v>
                </c:pt>
                <c:pt idx="25">
                  <c:v>36373</c:v>
                </c:pt>
                <c:pt idx="26">
                  <c:v>36404</c:v>
                </c:pt>
                <c:pt idx="27">
                  <c:v>36434</c:v>
                </c:pt>
                <c:pt idx="28">
                  <c:v>36465</c:v>
                </c:pt>
                <c:pt idx="29">
                  <c:v>36495</c:v>
                </c:pt>
                <c:pt idx="30">
                  <c:v>36526</c:v>
                </c:pt>
                <c:pt idx="31">
                  <c:v>36557</c:v>
                </c:pt>
                <c:pt idx="32">
                  <c:v>36586</c:v>
                </c:pt>
                <c:pt idx="33">
                  <c:v>36617</c:v>
                </c:pt>
                <c:pt idx="34">
                  <c:v>36647</c:v>
                </c:pt>
                <c:pt idx="35">
                  <c:v>36678</c:v>
                </c:pt>
                <c:pt idx="36">
                  <c:v>36708</c:v>
                </c:pt>
                <c:pt idx="37">
                  <c:v>36739</c:v>
                </c:pt>
                <c:pt idx="38">
                  <c:v>36770</c:v>
                </c:pt>
                <c:pt idx="39">
                  <c:v>36800</c:v>
                </c:pt>
                <c:pt idx="40">
                  <c:v>36831</c:v>
                </c:pt>
                <c:pt idx="41">
                  <c:v>36861</c:v>
                </c:pt>
                <c:pt idx="42">
                  <c:v>36892</c:v>
                </c:pt>
                <c:pt idx="43">
                  <c:v>36923</c:v>
                </c:pt>
                <c:pt idx="44">
                  <c:v>36951</c:v>
                </c:pt>
                <c:pt idx="45">
                  <c:v>36982</c:v>
                </c:pt>
                <c:pt idx="46">
                  <c:v>37012</c:v>
                </c:pt>
                <c:pt idx="47">
                  <c:v>37043</c:v>
                </c:pt>
                <c:pt idx="48">
                  <c:v>37073</c:v>
                </c:pt>
                <c:pt idx="49">
                  <c:v>37104</c:v>
                </c:pt>
                <c:pt idx="50">
                  <c:v>37135</c:v>
                </c:pt>
                <c:pt idx="51">
                  <c:v>37165</c:v>
                </c:pt>
                <c:pt idx="52">
                  <c:v>37196</c:v>
                </c:pt>
                <c:pt idx="53">
                  <c:v>37226</c:v>
                </c:pt>
                <c:pt idx="54">
                  <c:v>37257</c:v>
                </c:pt>
                <c:pt idx="55">
                  <c:v>37288</c:v>
                </c:pt>
                <c:pt idx="56">
                  <c:v>37316</c:v>
                </c:pt>
                <c:pt idx="57">
                  <c:v>37347</c:v>
                </c:pt>
                <c:pt idx="58">
                  <c:v>37377</c:v>
                </c:pt>
                <c:pt idx="59">
                  <c:v>37408</c:v>
                </c:pt>
                <c:pt idx="60">
                  <c:v>37438</c:v>
                </c:pt>
                <c:pt idx="61">
                  <c:v>37469</c:v>
                </c:pt>
                <c:pt idx="62">
                  <c:v>37500</c:v>
                </c:pt>
                <c:pt idx="63">
                  <c:v>37530</c:v>
                </c:pt>
                <c:pt idx="64">
                  <c:v>37561</c:v>
                </c:pt>
                <c:pt idx="65">
                  <c:v>37591</c:v>
                </c:pt>
                <c:pt idx="66">
                  <c:v>37622</c:v>
                </c:pt>
                <c:pt idx="67">
                  <c:v>37653</c:v>
                </c:pt>
                <c:pt idx="68">
                  <c:v>37681</c:v>
                </c:pt>
                <c:pt idx="69">
                  <c:v>37712</c:v>
                </c:pt>
                <c:pt idx="70">
                  <c:v>37742</c:v>
                </c:pt>
                <c:pt idx="71">
                  <c:v>37773</c:v>
                </c:pt>
                <c:pt idx="72">
                  <c:v>37803</c:v>
                </c:pt>
                <c:pt idx="73">
                  <c:v>37834</c:v>
                </c:pt>
                <c:pt idx="74">
                  <c:v>37865</c:v>
                </c:pt>
                <c:pt idx="75">
                  <c:v>37895</c:v>
                </c:pt>
                <c:pt idx="76">
                  <c:v>37926</c:v>
                </c:pt>
                <c:pt idx="77">
                  <c:v>37956</c:v>
                </c:pt>
                <c:pt idx="78">
                  <c:v>37987</c:v>
                </c:pt>
                <c:pt idx="79">
                  <c:v>38018</c:v>
                </c:pt>
                <c:pt idx="80">
                  <c:v>38047</c:v>
                </c:pt>
                <c:pt idx="81">
                  <c:v>38078</c:v>
                </c:pt>
                <c:pt idx="82">
                  <c:v>38108</c:v>
                </c:pt>
                <c:pt idx="83">
                  <c:v>38139</c:v>
                </c:pt>
                <c:pt idx="84">
                  <c:v>38169</c:v>
                </c:pt>
                <c:pt idx="85">
                  <c:v>38200</c:v>
                </c:pt>
                <c:pt idx="86">
                  <c:v>38231</c:v>
                </c:pt>
                <c:pt idx="87">
                  <c:v>38261</c:v>
                </c:pt>
                <c:pt idx="88">
                  <c:v>38292</c:v>
                </c:pt>
                <c:pt idx="89">
                  <c:v>38322</c:v>
                </c:pt>
                <c:pt idx="90">
                  <c:v>38353</c:v>
                </c:pt>
                <c:pt idx="91">
                  <c:v>38384</c:v>
                </c:pt>
                <c:pt idx="92">
                  <c:v>38412</c:v>
                </c:pt>
                <c:pt idx="93">
                  <c:v>38443</c:v>
                </c:pt>
                <c:pt idx="94">
                  <c:v>38473</c:v>
                </c:pt>
                <c:pt idx="95">
                  <c:v>38504</c:v>
                </c:pt>
                <c:pt idx="96">
                  <c:v>38534</c:v>
                </c:pt>
                <c:pt idx="97">
                  <c:v>38565</c:v>
                </c:pt>
                <c:pt idx="98">
                  <c:v>38596</c:v>
                </c:pt>
                <c:pt idx="99">
                  <c:v>38626</c:v>
                </c:pt>
                <c:pt idx="100">
                  <c:v>38657</c:v>
                </c:pt>
                <c:pt idx="101">
                  <c:v>38687</c:v>
                </c:pt>
                <c:pt idx="102">
                  <c:v>38718</c:v>
                </c:pt>
                <c:pt idx="103">
                  <c:v>38749</c:v>
                </c:pt>
                <c:pt idx="104">
                  <c:v>38777</c:v>
                </c:pt>
                <c:pt idx="105">
                  <c:v>38808</c:v>
                </c:pt>
                <c:pt idx="106">
                  <c:v>38838</c:v>
                </c:pt>
                <c:pt idx="107">
                  <c:v>38869</c:v>
                </c:pt>
                <c:pt idx="108">
                  <c:v>38899</c:v>
                </c:pt>
                <c:pt idx="109">
                  <c:v>38930</c:v>
                </c:pt>
                <c:pt idx="110">
                  <c:v>38961</c:v>
                </c:pt>
                <c:pt idx="111">
                  <c:v>38991</c:v>
                </c:pt>
                <c:pt idx="112">
                  <c:v>39022</c:v>
                </c:pt>
                <c:pt idx="113">
                  <c:v>39052</c:v>
                </c:pt>
                <c:pt idx="114">
                  <c:v>39083</c:v>
                </c:pt>
                <c:pt idx="115">
                  <c:v>39114</c:v>
                </c:pt>
                <c:pt idx="116">
                  <c:v>39142</c:v>
                </c:pt>
                <c:pt idx="117">
                  <c:v>39173</c:v>
                </c:pt>
                <c:pt idx="118">
                  <c:v>39203</c:v>
                </c:pt>
                <c:pt idx="119">
                  <c:v>39234</c:v>
                </c:pt>
                <c:pt idx="120">
                  <c:v>39264</c:v>
                </c:pt>
                <c:pt idx="121">
                  <c:v>39295</c:v>
                </c:pt>
                <c:pt idx="122">
                  <c:v>39326</c:v>
                </c:pt>
                <c:pt idx="123">
                  <c:v>39356</c:v>
                </c:pt>
                <c:pt idx="124">
                  <c:v>39387</c:v>
                </c:pt>
                <c:pt idx="125">
                  <c:v>39417</c:v>
                </c:pt>
                <c:pt idx="126">
                  <c:v>39448</c:v>
                </c:pt>
                <c:pt idx="127">
                  <c:v>39479</c:v>
                </c:pt>
              </c:numCache>
            </c:numRef>
          </c:cat>
          <c:val>
            <c:numRef>
              <c:f>'Comisiones_historicas '!$E$8:$EB$8</c:f>
              <c:numCache>
                <c:formatCode>#,##0.00</c:formatCode>
                <c:ptCount val="128"/>
                <c:pt idx="0">
                  <c:v>24.11532041666667</c:v>
                </c:pt>
                <c:pt idx="1">
                  <c:v>24.11532041666667</c:v>
                </c:pt>
                <c:pt idx="2">
                  <c:v>24.11532041666667</c:v>
                </c:pt>
                <c:pt idx="3">
                  <c:v>24.11532041666667</c:v>
                </c:pt>
                <c:pt idx="4">
                  <c:v>24.11532041666667</c:v>
                </c:pt>
                <c:pt idx="5">
                  <c:v>24.11532041666667</c:v>
                </c:pt>
                <c:pt idx="6">
                  <c:v>24.114653750000002</c:v>
                </c:pt>
                <c:pt idx="7">
                  <c:v>24.114653750000002</c:v>
                </c:pt>
                <c:pt idx="8">
                  <c:v>24.114653750000002</c:v>
                </c:pt>
                <c:pt idx="9">
                  <c:v>24.431651666666671</c:v>
                </c:pt>
                <c:pt idx="10">
                  <c:v>24.431651666666671</c:v>
                </c:pt>
                <c:pt idx="11">
                  <c:v>24.431651666666671</c:v>
                </c:pt>
                <c:pt idx="12">
                  <c:v>24.431651666666671</c:v>
                </c:pt>
                <c:pt idx="13">
                  <c:v>24.425068333333336</c:v>
                </c:pt>
                <c:pt idx="14">
                  <c:v>24.388880333333333</c:v>
                </c:pt>
                <c:pt idx="15">
                  <c:v>24.388880333333333</c:v>
                </c:pt>
                <c:pt idx="16">
                  <c:v>24.388880333333333</c:v>
                </c:pt>
                <c:pt idx="17">
                  <c:v>24.388880333333333</c:v>
                </c:pt>
                <c:pt idx="18">
                  <c:v>24.388130333333333</c:v>
                </c:pt>
                <c:pt idx="19">
                  <c:v>24.388130333333333</c:v>
                </c:pt>
                <c:pt idx="20">
                  <c:v>25.200277777777782</c:v>
                </c:pt>
                <c:pt idx="21">
                  <c:v>25.200277777777782</c:v>
                </c:pt>
                <c:pt idx="22">
                  <c:v>25.200277777777782</c:v>
                </c:pt>
                <c:pt idx="23">
                  <c:v>25.200277777777782</c:v>
                </c:pt>
                <c:pt idx="24">
                  <c:v>26.015925222222222</c:v>
                </c:pt>
                <c:pt idx="25">
                  <c:v>25.963309888888887</c:v>
                </c:pt>
                <c:pt idx="26">
                  <c:v>25.963309888888887</c:v>
                </c:pt>
                <c:pt idx="27">
                  <c:v>25.963309888888887</c:v>
                </c:pt>
                <c:pt idx="28">
                  <c:v>25.963309888888887</c:v>
                </c:pt>
                <c:pt idx="29">
                  <c:v>25.963309888888887</c:v>
                </c:pt>
                <c:pt idx="30">
                  <c:v>25.963059888888885</c:v>
                </c:pt>
                <c:pt idx="31">
                  <c:v>25.963059888888885</c:v>
                </c:pt>
                <c:pt idx="32">
                  <c:v>25.963059888888885</c:v>
                </c:pt>
                <c:pt idx="33">
                  <c:v>25.963059888888885</c:v>
                </c:pt>
                <c:pt idx="34">
                  <c:v>26.413160333333334</c:v>
                </c:pt>
                <c:pt idx="35">
                  <c:v>26.413160333333334</c:v>
                </c:pt>
                <c:pt idx="36">
                  <c:v>26.322690222222221</c:v>
                </c:pt>
                <c:pt idx="37">
                  <c:v>26.322690222222221</c:v>
                </c:pt>
                <c:pt idx="38">
                  <c:v>26.322690222222221</c:v>
                </c:pt>
                <c:pt idx="39">
                  <c:v>26.322690222222221</c:v>
                </c:pt>
                <c:pt idx="40">
                  <c:v>26.322690222222221</c:v>
                </c:pt>
                <c:pt idx="41">
                  <c:v>26.322690222222221</c:v>
                </c:pt>
                <c:pt idx="42">
                  <c:v>26.322690222222221</c:v>
                </c:pt>
                <c:pt idx="43">
                  <c:v>26.322690222222221</c:v>
                </c:pt>
                <c:pt idx="44">
                  <c:v>26.322690222222221</c:v>
                </c:pt>
                <c:pt idx="45">
                  <c:v>26.322690222222221</c:v>
                </c:pt>
                <c:pt idx="46">
                  <c:v>26.322690222222221</c:v>
                </c:pt>
                <c:pt idx="47">
                  <c:v>26.322690222222221</c:v>
                </c:pt>
                <c:pt idx="48">
                  <c:v>26.322690222222221</c:v>
                </c:pt>
                <c:pt idx="49">
                  <c:v>26.322690222222221</c:v>
                </c:pt>
                <c:pt idx="50">
                  <c:v>26.322690222222221</c:v>
                </c:pt>
                <c:pt idx="51">
                  <c:v>26.322690222222221</c:v>
                </c:pt>
                <c:pt idx="52">
                  <c:v>26.322690222222221</c:v>
                </c:pt>
                <c:pt idx="53">
                  <c:v>26.322690222222221</c:v>
                </c:pt>
                <c:pt idx="54">
                  <c:v>26.141750111111115</c:v>
                </c:pt>
                <c:pt idx="55">
                  <c:v>26.141750111111115</c:v>
                </c:pt>
                <c:pt idx="56">
                  <c:v>26.141750111111115</c:v>
                </c:pt>
                <c:pt idx="57">
                  <c:v>26.141750111111115</c:v>
                </c:pt>
                <c:pt idx="58">
                  <c:v>26.141750111111115</c:v>
                </c:pt>
                <c:pt idx="59">
                  <c:v>26.141750111111115</c:v>
                </c:pt>
                <c:pt idx="60">
                  <c:v>26.141750111111115</c:v>
                </c:pt>
                <c:pt idx="61">
                  <c:v>26.141750111111115</c:v>
                </c:pt>
                <c:pt idx="62">
                  <c:v>26.141750111111115</c:v>
                </c:pt>
                <c:pt idx="63">
                  <c:v>25.870339888888893</c:v>
                </c:pt>
                <c:pt idx="64">
                  <c:v>25.870339888888893</c:v>
                </c:pt>
                <c:pt idx="65">
                  <c:v>25.870339888888893</c:v>
                </c:pt>
                <c:pt idx="66">
                  <c:v>25.777369888888884</c:v>
                </c:pt>
                <c:pt idx="67">
                  <c:v>25.777369888888884</c:v>
                </c:pt>
                <c:pt idx="68">
                  <c:v>25.333709415151517</c:v>
                </c:pt>
                <c:pt idx="69">
                  <c:v>24.600061363636364</c:v>
                </c:pt>
                <c:pt idx="70">
                  <c:v>24.600061363636364</c:v>
                </c:pt>
                <c:pt idx="71">
                  <c:v>24.600061363636364</c:v>
                </c:pt>
                <c:pt idx="72">
                  <c:v>24.600061363636364</c:v>
                </c:pt>
                <c:pt idx="73">
                  <c:v>23.081442500000001</c:v>
                </c:pt>
                <c:pt idx="74">
                  <c:v>23.081442500000001</c:v>
                </c:pt>
                <c:pt idx="75">
                  <c:v>23.081442500000001</c:v>
                </c:pt>
                <c:pt idx="76">
                  <c:v>23.081442500000001</c:v>
                </c:pt>
                <c:pt idx="77">
                  <c:v>23.081442500000001</c:v>
                </c:pt>
                <c:pt idx="78">
                  <c:v>23.078109166666668</c:v>
                </c:pt>
                <c:pt idx="79">
                  <c:v>23.077775833333334</c:v>
                </c:pt>
                <c:pt idx="80">
                  <c:v>23.077775833333334</c:v>
                </c:pt>
                <c:pt idx="81">
                  <c:v>23.077775833333334</c:v>
                </c:pt>
                <c:pt idx="82">
                  <c:v>23.077775833333334</c:v>
                </c:pt>
                <c:pt idx="83">
                  <c:v>22.691266948717949</c:v>
                </c:pt>
                <c:pt idx="84">
                  <c:v>22.666059871794868</c:v>
                </c:pt>
                <c:pt idx="85">
                  <c:v>22.666059871794868</c:v>
                </c:pt>
                <c:pt idx="86">
                  <c:v>22.666059871794868</c:v>
                </c:pt>
                <c:pt idx="87">
                  <c:v>22.666059871794868</c:v>
                </c:pt>
                <c:pt idx="88">
                  <c:v>22.666059871794868</c:v>
                </c:pt>
                <c:pt idx="89">
                  <c:v>22.666059871794868</c:v>
                </c:pt>
                <c:pt idx="90">
                  <c:v>22.663226538461533</c:v>
                </c:pt>
                <c:pt idx="91">
                  <c:v>22.212019399999999</c:v>
                </c:pt>
                <c:pt idx="92">
                  <c:v>22.212019399999999</c:v>
                </c:pt>
                <c:pt idx="93">
                  <c:v>22.113711733333332</c:v>
                </c:pt>
                <c:pt idx="94">
                  <c:v>22.113711733333332</c:v>
                </c:pt>
                <c:pt idx="95">
                  <c:v>22.113545066666664</c:v>
                </c:pt>
                <c:pt idx="96">
                  <c:v>22.113545066666664</c:v>
                </c:pt>
                <c:pt idx="97">
                  <c:v>21.916929666666665</c:v>
                </c:pt>
                <c:pt idx="98">
                  <c:v>21.916096333333332</c:v>
                </c:pt>
                <c:pt idx="99">
                  <c:v>21.916096333333332</c:v>
                </c:pt>
                <c:pt idx="100">
                  <c:v>21.916096333333332</c:v>
                </c:pt>
                <c:pt idx="101">
                  <c:v>21.182884812499996</c:v>
                </c:pt>
                <c:pt idx="102">
                  <c:v>20.368987395833337</c:v>
                </c:pt>
                <c:pt idx="103">
                  <c:v>19.561663624999998</c:v>
                </c:pt>
                <c:pt idx="104">
                  <c:v>19.541182875000001</c:v>
                </c:pt>
                <c:pt idx="105">
                  <c:v>19.155060117647057</c:v>
                </c:pt>
                <c:pt idx="106">
                  <c:v>19.155060117647057</c:v>
                </c:pt>
                <c:pt idx="107">
                  <c:v>19.155060117647057</c:v>
                </c:pt>
                <c:pt idx="108">
                  <c:v>19.155060117647057</c:v>
                </c:pt>
                <c:pt idx="109">
                  <c:v>18.993891166666668</c:v>
                </c:pt>
                <c:pt idx="110">
                  <c:v>18.984788555555554</c:v>
                </c:pt>
                <c:pt idx="111">
                  <c:v>18.966583444444446</c:v>
                </c:pt>
                <c:pt idx="112">
                  <c:v>18.270634749999996</c:v>
                </c:pt>
                <c:pt idx="113">
                  <c:v>18.003409476190477</c:v>
                </c:pt>
                <c:pt idx="114">
                  <c:v>17.986138428571426</c:v>
                </c:pt>
                <c:pt idx="115">
                  <c:v>17.016509333333332</c:v>
                </c:pt>
                <c:pt idx="116">
                  <c:v>17.016509333333332</c:v>
                </c:pt>
                <c:pt idx="117">
                  <c:v>16.067672285714284</c:v>
                </c:pt>
                <c:pt idx="118">
                  <c:v>15.622119809523806</c:v>
                </c:pt>
                <c:pt idx="119">
                  <c:v>15.286625333333332</c:v>
                </c:pt>
                <c:pt idx="120">
                  <c:v>15.286625333333332</c:v>
                </c:pt>
                <c:pt idx="121">
                  <c:v>15.278739809523806</c:v>
                </c:pt>
                <c:pt idx="122">
                  <c:v>15.278739809523806</c:v>
                </c:pt>
                <c:pt idx="123">
                  <c:v>14.882692190476185</c:v>
                </c:pt>
                <c:pt idx="124">
                  <c:v>14.882692190476185</c:v>
                </c:pt>
                <c:pt idx="125">
                  <c:v>14.882692190476185</c:v>
                </c:pt>
                <c:pt idx="126">
                  <c:v>15.041653999999998</c:v>
                </c:pt>
                <c:pt idx="127">
                  <c:v>15.056218111111113</c:v>
                </c:pt>
              </c:numCache>
            </c:numRef>
          </c:val>
          <c:extLst>
            <c:ext xmlns:c16="http://schemas.microsoft.com/office/drawing/2014/chart" uri="{C3380CC4-5D6E-409C-BE32-E72D297353CC}">
              <c16:uniqueId val="{00000000-9170-4CA7-9363-008FBEE3F7A2}"/>
            </c:ext>
          </c:extLst>
        </c:ser>
        <c:dLbls>
          <c:showLegendKey val="0"/>
          <c:showVal val="0"/>
          <c:showCatName val="0"/>
          <c:showSerName val="0"/>
          <c:showPercent val="0"/>
          <c:showBubbleSize val="0"/>
        </c:dLbls>
        <c:gapWidth val="219"/>
        <c:overlap val="-27"/>
        <c:axId val="135569408"/>
        <c:axId val="135570944"/>
      </c:barChart>
      <c:dateAx>
        <c:axId val="135569408"/>
        <c:scaling>
          <c:orientation val="minMax"/>
        </c:scaling>
        <c:delete val="0"/>
        <c:axPos val="b"/>
        <c:numFmt formatCode="mmm\-yy" sourceLinked="1"/>
        <c:majorTickMark val="none"/>
        <c:minorTickMark val="none"/>
        <c:tickLblPos val="nextTo"/>
        <c:txPr>
          <a:bodyPr rot="-60000000" vert="horz"/>
          <a:lstStyle/>
          <a:p>
            <a:pPr>
              <a:defRPr/>
            </a:pPr>
            <a:endParaRPr lang="es-MX"/>
          </a:p>
        </c:txPr>
        <c:crossAx val="135570944"/>
        <c:crosses val="autoZero"/>
        <c:auto val="1"/>
        <c:lblOffset val="100"/>
        <c:baseTimeUnit val="months"/>
      </c:dateAx>
      <c:valAx>
        <c:axId val="135570944"/>
        <c:scaling>
          <c:orientation val="minMax"/>
          <c:min val="12"/>
        </c:scaling>
        <c:delete val="0"/>
        <c:axPos val="l"/>
        <c:majorGridlines/>
        <c:numFmt formatCode="#,##0.00" sourceLinked="1"/>
        <c:majorTickMark val="none"/>
        <c:minorTickMark val="none"/>
        <c:tickLblPos val="nextTo"/>
        <c:txPr>
          <a:bodyPr rot="-60000000" vert="horz"/>
          <a:lstStyle/>
          <a:p>
            <a:pPr>
              <a:defRPr/>
            </a:pPr>
            <a:endParaRPr lang="es-MX"/>
          </a:p>
        </c:txPr>
        <c:crossAx val="135569408"/>
        <c:crosses val="autoZero"/>
        <c:crossBetween val="between"/>
      </c:valAx>
    </c:plotArea>
    <c:plotVisOnly val="1"/>
    <c:dispBlanksAs val="gap"/>
    <c:showDLblsOverMax val="0"/>
  </c:chart>
  <c:txPr>
    <a:bodyPr/>
    <a:lstStyle/>
    <a:p>
      <a:pPr>
        <a:defRPr sz="1800"/>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4"/>
    </mc:Choice>
    <mc:Fallback>
      <c:style val="24"/>
    </mc:Fallback>
  </mc:AlternateContent>
  <c:chart>
    <c:autoTitleDeleted val="1"/>
    <c:plotArea>
      <c:layout/>
      <c:lineChart>
        <c:grouping val="standard"/>
        <c:varyColors val="0"/>
        <c:ser>
          <c:idx val="0"/>
          <c:order val="0"/>
          <c:tx>
            <c:v>Rendimiento Promedio de las Siafores</c:v>
          </c:tx>
          <c:spPr>
            <a:ln w="22225"/>
          </c:spPr>
          <c:marker>
            <c:symbol val="none"/>
          </c:marker>
          <c:cat>
            <c:numRef>
              <c:f>Rendimientos_bolsa_basi_nomi_hi!$E$10:$IG$10</c:f>
              <c:numCache>
                <c:formatCode>mmm\-yy</c:formatCode>
                <c:ptCount val="237"/>
                <c:pt idx="0">
                  <c:v>35977</c:v>
                </c:pt>
                <c:pt idx="1">
                  <c:v>36008</c:v>
                </c:pt>
                <c:pt idx="2">
                  <c:v>36039</c:v>
                </c:pt>
                <c:pt idx="3">
                  <c:v>36069</c:v>
                </c:pt>
                <c:pt idx="4">
                  <c:v>36100</c:v>
                </c:pt>
                <c:pt idx="5">
                  <c:v>36130</c:v>
                </c:pt>
                <c:pt idx="6">
                  <c:v>36161</c:v>
                </c:pt>
                <c:pt idx="7">
                  <c:v>36192</c:v>
                </c:pt>
                <c:pt idx="8">
                  <c:v>36220</c:v>
                </c:pt>
                <c:pt idx="9">
                  <c:v>36251</c:v>
                </c:pt>
                <c:pt idx="10">
                  <c:v>36281</c:v>
                </c:pt>
                <c:pt idx="11">
                  <c:v>36312</c:v>
                </c:pt>
                <c:pt idx="12">
                  <c:v>36342</c:v>
                </c:pt>
                <c:pt idx="13">
                  <c:v>36373</c:v>
                </c:pt>
                <c:pt idx="14">
                  <c:v>36404</c:v>
                </c:pt>
                <c:pt idx="15">
                  <c:v>36434</c:v>
                </c:pt>
                <c:pt idx="16">
                  <c:v>36465</c:v>
                </c:pt>
                <c:pt idx="17">
                  <c:v>36495</c:v>
                </c:pt>
                <c:pt idx="18">
                  <c:v>36526</c:v>
                </c:pt>
                <c:pt idx="19">
                  <c:v>36557</c:v>
                </c:pt>
                <c:pt idx="20">
                  <c:v>36586</c:v>
                </c:pt>
                <c:pt idx="21">
                  <c:v>36617</c:v>
                </c:pt>
                <c:pt idx="22">
                  <c:v>36647</c:v>
                </c:pt>
                <c:pt idx="23">
                  <c:v>36678</c:v>
                </c:pt>
                <c:pt idx="24">
                  <c:v>36708</c:v>
                </c:pt>
                <c:pt idx="25">
                  <c:v>36739</c:v>
                </c:pt>
                <c:pt idx="26">
                  <c:v>36770</c:v>
                </c:pt>
                <c:pt idx="27">
                  <c:v>36800</c:v>
                </c:pt>
                <c:pt idx="28">
                  <c:v>36831</c:v>
                </c:pt>
                <c:pt idx="29">
                  <c:v>36861</c:v>
                </c:pt>
                <c:pt idx="30">
                  <c:v>36892</c:v>
                </c:pt>
                <c:pt idx="31">
                  <c:v>36923</c:v>
                </c:pt>
                <c:pt idx="32">
                  <c:v>36951</c:v>
                </c:pt>
                <c:pt idx="33">
                  <c:v>36982</c:v>
                </c:pt>
                <c:pt idx="34">
                  <c:v>37012</c:v>
                </c:pt>
                <c:pt idx="35">
                  <c:v>37043</c:v>
                </c:pt>
                <c:pt idx="36">
                  <c:v>37073</c:v>
                </c:pt>
                <c:pt idx="37">
                  <c:v>37104</c:v>
                </c:pt>
                <c:pt idx="38">
                  <c:v>37135</c:v>
                </c:pt>
                <c:pt idx="39">
                  <c:v>37165</c:v>
                </c:pt>
                <c:pt idx="40">
                  <c:v>37196</c:v>
                </c:pt>
                <c:pt idx="41">
                  <c:v>37226</c:v>
                </c:pt>
                <c:pt idx="42">
                  <c:v>37257</c:v>
                </c:pt>
                <c:pt idx="43">
                  <c:v>37288</c:v>
                </c:pt>
                <c:pt idx="44">
                  <c:v>37316</c:v>
                </c:pt>
                <c:pt idx="45">
                  <c:v>37347</c:v>
                </c:pt>
                <c:pt idx="46">
                  <c:v>37377</c:v>
                </c:pt>
                <c:pt idx="47">
                  <c:v>37408</c:v>
                </c:pt>
                <c:pt idx="48">
                  <c:v>37438</c:v>
                </c:pt>
                <c:pt idx="49">
                  <c:v>37469</c:v>
                </c:pt>
                <c:pt idx="50">
                  <c:v>37500</c:v>
                </c:pt>
                <c:pt idx="51">
                  <c:v>37530</c:v>
                </c:pt>
                <c:pt idx="52">
                  <c:v>37561</c:v>
                </c:pt>
                <c:pt idx="53">
                  <c:v>37591</c:v>
                </c:pt>
                <c:pt idx="54">
                  <c:v>37622</c:v>
                </c:pt>
                <c:pt idx="55">
                  <c:v>37653</c:v>
                </c:pt>
                <c:pt idx="56">
                  <c:v>37681</c:v>
                </c:pt>
                <c:pt idx="57">
                  <c:v>37712</c:v>
                </c:pt>
                <c:pt idx="58">
                  <c:v>37742</c:v>
                </c:pt>
                <c:pt idx="59">
                  <c:v>37773</c:v>
                </c:pt>
                <c:pt idx="60">
                  <c:v>37803</c:v>
                </c:pt>
                <c:pt idx="61">
                  <c:v>37834</c:v>
                </c:pt>
                <c:pt idx="62">
                  <c:v>37865</c:v>
                </c:pt>
                <c:pt idx="63">
                  <c:v>37895</c:v>
                </c:pt>
                <c:pt idx="64">
                  <c:v>37926</c:v>
                </c:pt>
                <c:pt idx="65">
                  <c:v>37956</c:v>
                </c:pt>
                <c:pt idx="66">
                  <c:v>37987</c:v>
                </c:pt>
                <c:pt idx="67">
                  <c:v>38018</c:v>
                </c:pt>
                <c:pt idx="68">
                  <c:v>38047</c:v>
                </c:pt>
                <c:pt idx="69">
                  <c:v>38078</c:v>
                </c:pt>
                <c:pt idx="70">
                  <c:v>38108</c:v>
                </c:pt>
                <c:pt idx="71">
                  <c:v>38139</c:v>
                </c:pt>
                <c:pt idx="72">
                  <c:v>38169</c:v>
                </c:pt>
                <c:pt idx="73">
                  <c:v>38200</c:v>
                </c:pt>
                <c:pt idx="74">
                  <c:v>38231</c:v>
                </c:pt>
                <c:pt idx="75">
                  <c:v>38261</c:v>
                </c:pt>
                <c:pt idx="76">
                  <c:v>38292</c:v>
                </c:pt>
                <c:pt idx="77">
                  <c:v>38322</c:v>
                </c:pt>
                <c:pt idx="78">
                  <c:v>38353</c:v>
                </c:pt>
                <c:pt idx="79">
                  <c:v>38384</c:v>
                </c:pt>
                <c:pt idx="80">
                  <c:v>38412</c:v>
                </c:pt>
                <c:pt idx="81">
                  <c:v>38443</c:v>
                </c:pt>
                <c:pt idx="82">
                  <c:v>38473</c:v>
                </c:pt>
                <c:pt idx="83">
                  <c:v>38504</c:v>
                </c:pt>
                <c:pt idx="84">
                  <c:v>38534</c:v>
                </c:pt>
                <c:pt idx="85">
                  <c:v>38565</c:v>
                </c:pt>
                <c:pt idx="86">
                  <c:v>38596</c:v>
                </c:pt>
                <c:pt idx="87">
                  <c:v>38626</c:v>
                </c:pt>
                <c:pt idx="88">
                  <c:v>38657</c:v>
                </c:pt>
                <c:pt idx="89">
                  <c:v>38687</c:v>
                </c:pt>
                <c:pt idx="90">
                  <c:v>38718</c:v>
                </c:pt>
                <c:pt idx="91">
                  <c:v>38749</c:v>
                </c:pt>
                <c:pt idx="92">
                  <c:v>38777</c:v>
                </c:pt>
                <c:pt idx="93">
                  <c:v>38808</c:v>
                </c:pt>
                <c:pt idx="94">
                  <c:v>38838</c:v>
                </c:pt>
                <c:pt idx="95">
                  <c:v>38869</c:v>
                </c:pt>
                <c:pt idx="96">
                  <c:v>38899</c:v>
                </c:pt>
                <c:pt idx="97">
                  <c:v>38930</c:v>
                </c:pt>
                <c:pt idx="98">
                  <c:v>38961</c:v>
                </c:pt>
                <c:pt idx="99">
                  <c:v>38991</c:v>
                </c:pt>
                <c:pt idx="100">
                  <c:v>39022</c:v>
                </c:pt>
                <c:pt idx="101">
                  <c:v>39052</c:v>
                </c:pt>
                <c:pt idx="102">
                  <c:v>39083</c:v>
                </c:pt>
                <c:pt idx="103">
                  <c:v>39114</c:v>
                </c:pt>
                <c:pt idx="104">
                  <c:v>39142</c:v>
                </c:pt>
                <c:pt idx="105">
                  <c:v>39173</c:v>
                </c:pt>
                <c:pt idx="106">
                  <c:v>39203</c:v>
                </c:pt>
                <c:pt idx="107">
                  <c:v>39234</c:v>
                </c:pt>
                <c:pt idx="108">
                  <c:v>39264</c:v>
                </c:pt>
                <c:pt idx="109">
                  <c:v>39295</c:v>
                </c:pt>
                <c:pt idx="110">
                  <c:v>39326</c:v>
                </c:pt>
                <c:pt idx="111">
                  <c:v>39356</c:v>
                </c:pt>
                <c:pt idx="112">
                  <c:v>39387</c:v>
                </c:pt>
                <c:pt idx="113">
                  <c:v>39417</c:v>
                </c:pt>
                <c:pt idx="114">
                  <c:v>39448</c:v>
                </c:pt>
                <c:pt idx="115">
                  <c:v>39479</c:v>
                </c:pt>
                <c:pt idx="116">
                  <c:v>39508</c:v>
                </c:pt>
                <c:pt idx="117">
                  <c:v>39539</c:v>
                </c:pt>
                <c:pt idx="118">
                  <c:v>39569</c:v>
                </c:pt>
                <c:pt idx="119">
                  <c:v>39600</c:v>
                </c:pt>
                <c:pt idx="120">
                  <c:v>39630</c:v>
                </c:pt>
                <c:pt idx="121">
                  <c:v>39661</c:v>
                </c:pt>
                <c:pt idx="122">
                  <c:v>39692</c:v>
                </c:pt>
                <c:pt idx="123">
                  <c:v>39722</c:v>
                </c:pt>
                <c:pt idx="124">
                  <c:v>39753</c:v>
                </c:pt>
                <c:pt idx="125">
                  <c:v>39783</c:v>
                </c:pt>
                <c:pt idx="126">
                  <c:v>39814</c:v>
                </c:pt>
                <c:pt idx="127">
                  <c:v>39845</c:v>
                </c:pt>
                <c:pt idx="128">
                  <c:v>39873</c:v>
                </c:pt>
                <c:pt idx="129">
                  <c:v>39904</c:v>
                </c:pt>
                <c:pt idx="130">
                  <c:v>39934</c:v>
                </c:pt>
                <c:pt idx="131">
                  <c:v>39965</c:v>
                </c:pt>
                <c:pt idx="132">
                  <c:v>39995</c:v>
                </c:pt>
                <c:pt idx="133">
                  <c:v>40026</c:v>
                </c:pt>
                <c:pt idx="134">
                  <c:v>40057</c:v>
                </c:pt>
                <c:pt idx="135">
                  <c:v>40087</c:v>
                </c:pt>
                <c:pt idx="136">
                  <c:v>40118</c:v>
                </c:pt>
                <c:pt idx="137">
                  <c:v>40148</c:v>
                </c:pt>
                <c:pt idx="138">
                  <c:v>40179</c:v>
                </c:pt>
                <c:pt idx="139">
                  <c:v>40210</c:v>
                </c:pt>
                <c:pt idx="140">
                  <c:v>40238</c:v>
                </c:pt>
                <c:pt idx="141">
                  <c:v>40269</c:v>
                </c:pt>
                <c:pt idx="142">
                  <c:v>40299</c:v>
                </c:pt>
                <c:pt idx="143">
                  <c:v>40330</c:v>
                </c:pt>
                <c:pt idx="144">
                  <c:v>40360</c:v>
                </c:pt>
                <c:pt idx="145">
                  <c:v>40391</c:v>
                </c:pt>
                <c:pt idx="146">
                  <c:v>40422</c:v>
                </c:pt>
                <c:pt idx="147">
                  <c:v>40452</c:v>
                </c:pt>
                <c:pt idx="148">
                  <c:v>40483</c:v>
                </c:pt>
                <c:pt idx="149">
                  <c:v>40513</c:v>
                </c:pt>
                <c:pt idx="150">
                  <c:v>40544</c:v>
                </c:pt>
                <c:pt idx="151">
                  <c:v>40575</c:v>
                </c:pt>
                <c:pt idx="152">
                  <c:v>40603</c:v>
                </c:pt>
                <c:pt idx="153">
                  <c:v>40634</c:v>
                </c:pt>
                <c:pt idx="154">
                  <c:v>40664</c:v>
                </c:pt>
                <c:pt idx="155">
                  <c:v>40695</c:v>
                </c:pt>
                <c:pt idx="156">
                  <c:v>40725</c:v>
                </c:pt>
                <c:pt idx="157">
                  <c:v>40756</c:v>
                </c:pt>
                <c:pt idx="158">
                  <c:v>40787</c:v>
                </c:pt>
                <c:pt idx="159">
                  <c:v>40817</c:v>
                </c:pt>
                <c:pt idx="160">
                  <c:v>40848</c:v>
                </c:pt>
                <c:pt idx="161">
                  <c:v>40878</c:v>
                </c:pt>
                <c:pt idx="162">
                  <c:v>40909</c:v>
                </c:pt>
                <c:pt idx="163">
                  <c:v>40940</c:v>
                </c:pt>
                <c:pt idx="164">
                  <c:v>40969</c:v>
                </c:pt>
                <c:pt idx="165">
                  <c:v>41000</c:v>
                </c:pt>
                <c:pt idx="166">
                  <c:v>41030</c:v>
                </c:pt>
                <c:pt idx="167">
                  <c:v>41061</c:v>
                </c:pt>
                <c:pt idx="168">
                  <c:v>41091</c:v>
                </c:pt>
                <c:pt idx="169">
                  <c:v>41122</c:v>
                </c:pt>
                <c:pt idx="170">
                  <c:v>41153</c:v>
                </c:pt>
                <c:pt idx="171">
                  <c:v>41183</c:v>
                </c:pt>
                <c:pt idx="172">
                  <c:v>41214</c:v>
                </c:pt>
                <c:pt idx="173">
                  <c:v>41244</c:v>
                </c:pt>
                <c:pt idx="174">
                  <c:v>41275</c:v>
                </c:pt>
                <c:pt idx="175">
                  <c:v>41306</c:v>
                </c:pt>
                <c:pt idx="176">
                  <c:v>41334</c:v>
                </c:pt>
                <c:pt idx="177">
                  <c:v>41365</c:v>
                </c:pt>
                <c:pt idx="178">
                  <c:v>41395</c:v>
                </c:pt>
                <c:pt idx="179">
                  <c:v>41426</c:v>
                </c:pt>
                <c:pt idx="180">
                  <c:v>41456</c:v>
                </c:pt>
                <c:pt idx="181">
                  <c:v>41487</c:v>
                </c:pt>
                <c:pt idx="182">
                  <c:v>41518</c:v>
                </c:pt>
                <c:pt idx="183">
                  <c:v>41548</c:v>
                </c:pt>
                <c:pt idx="184">
                  <c:v>41579</c:v>
                </c:pt>
                <c:pt idx="185">
                  <c:v>41609</c:v>
                </c:pt>
                <c:pt idx="186">
                  <c:v>41640</c:v>
                </c:pt>
                <c:pt idx="187">
                  <c:v>41671</c:v>
                </c:pt>
                <c:pt idx="188">
                  <c:v>41699</c:v>
                </c:pt>
                <c:pt idx="189">
                  <c:v>41730</c:v>
                </c:pt>
                <c:pt idx="190">
                  <c:v>41760</c:v>
                </c:pt>
                <c:pt idx="191">
                  <c:v>41791</c:v>
                </c:pt>
                <c:pt idx="192">
                  <c:v>41821</c:v>
                </c:pt>
                <c:pt idx="193">
                  <c:v>41852</c:v>
                </c:pt>
                <c:pt idx="194">
                  <c:v>41883</c:v>
                </c:pt>
                <c:pt idx="195">
                  <c:v>41913</c:v>
                </c:pt>
                <c:pt idx="196">
                  <c:v>41944</c:v>
                </c:pt>
                <c:pt idx="197">
                  <c:v>41974</c:v>
                </c:pt>
                <c:pt idx="198">
                  <c:v>42005</c:v>
                </c:pt>
                <c:pt idx="199">
                  <c:v>42036</c:v>
                </c:pt>
                <c:pt idx="200">
                  <c:v>42064</c:v>
                </c:pt>
                <c:pt idx="201">
                  <c:v>42095</c:v>
                </c:pt>
                <c:pt idx="202">
                  <c:v>42125</c:v>
                </c:pt>
                <c:pt idx="203">
                  <c:v>42156</c:v>
                </c:pt>
                <c:pt idx="204">
                  <c:v>42186</c:v>
                </c:pt>
                <c:pt idx="205">
                  <c:v>42217</c:v>
                </c:pt>
                <c:pt idx="206">
                  <c:v>42248</c:v>
                </c:pt>
                <c:pt idx="207">
                  <c:v>42278</c:v>
                </c:pt>
                <c:pt idx="208">
                  <c:v>42309</c:v>
                </c:pt>
                <c:pt idx="209">
                  <c:v>42339</c:v>
                </c:pt>
                <c:pt idx="210">
                  <c:v>42370</c:v>
                </c:pt>
                <c:pt idx="211">
                  <c:v>42401</c:v>
                </c:pt>
                <c:pt idx="212">
                  <c:v>42430</c:v>
                </c:pt>
                <c:pt idx="213">
                  <c:v>42461</c:v>
                </c:pt>
                <c:pt idx="214">
                  <c:v>42491</c:v>
                </c:pt>
                <c:pt idx="215">
                  <c:v>42522</c:v>
                </c:pt>
                <c:pt idx="216">
                  <c:v>42552</c:v>
                </c:pt>
                <c:pt idx="217">
                  <c:v>42583</c:v>
                </c:pt>
                <c:pt idx="218">
                  <c:v>42614</c:v>
                </c:pt>
                <c:pt idx="219">
                  <c:v>42644</c:v>
                </c:pt>
                <c:pt idx="220">
                  <c:v>42675</c:v>
                </c:pt>
                <c:pt idx="221">
                  <c:v>42705</c:v>
                </c:pt>
                <c:pt idx="222">
                  <c:v>42736</c:v>
                </c:pt>
                <c:pt idx="223">
                  <c:v>42767</c:v>
                </c:pt>
                <c:pt idx="224">
                  <c:v>42795</c:v>
                </c:pt>
                <c:pt idx="225">
                  <c:v>42826</c:v>
                </c:pt>
                <c:pt idx="226">
                  <c:v>42856</c:v>
                </c:pt>
                <c:pt idx="227">
                  <c:v>42887</c:v>
                </c:pt>
                <c:pt idx="228">
                  <c:v>42917</c:v>
                </c:pt>
                <c:pt idx="229">
                  <c:v>42948</c:v>
                </c:pt>
                <c:pt idx="230">
                  <c:v>42979</c:v>
                </c:pt>
                <c:pt idx="231">
                  <c:v>43009</c:v>
                </c:pt>
                <c:pt idx="232">
                  <c:v>43040</c:v>
                </c:pt>
                <c:pt idx="233">
                  <c:v>43070</c:v>
                </c:pt>
                <c:pt idx="234">
                  <c:v>43101</c:v>
                </c:pt>
                <c:pt idx="235">
                  <c:v>43132</c:v>
                </c:pt>
                <c:pt idx="236">
                  <c:v>43160</c:v>
                </c:pt>
              </c:numCache>
            </c:numRef>
          </c:cat>
          <c:val>
            <c:numRef>
              <c:f>Rendimientos_bolsa_basi_nomi_hi!$E$11:$IG$11</c:f>
              <c:numCache>
                <c:formatCode>#,##0.00</c:formatCode>
                <c:ptCount val="237"/>
                <c:pt idx="0">
                  <c:v>20.466899999999999</c:v>
                </c:pt>
                <c:pt idx="1">
                  <c:v>19.2485</c:v>
                </c:pt>
                <c:pt idx="2">
                  <c:v>19.042400000000001</c:v>
                </c:pt>
                <c:pt idx="3">
                  <c:v>20.926100000000002</c:v>
                </c:pt>
                <c:pt idx="4">
                  <c:v>22.072700000000001</c:v>
                </c:pt>
                <c:pt idx="5">
                  <c:v>23.8597</c:v>
                </c:pt>
                <c:pt idx="6">
                  <c:v>23.813400000000001</c:v>
                </c:pt>
                <c:pt idx="7">
                  <c:v>24.728999999999999</c:v>
                </c:pt>
                <c:pt idx="8">
                  <c:v>25.2212</c:v>
                </c:pt>
                <c:pt idx="9">
                  <c:v>25.154199999999999</c:v>
                </c:pt>
                <c:pt idx="10">
                  <c:v>24.9937</c:v>
                </c:pt>
                <c:pt idx="11">
                  <c:v>24.935400000000001</c:v>
                </c:pt>
                <c:pt idx="12">
                  <c:v>24.833100000000002</c:v>
                </c:pt>
                <c:pt idx="13">
                  <c:v>24.6526</c:v>
                </c:pt>
                <c:pt idx="14">
                  <c:v>24.586500000000001</c:v>
                </c:pt>
                <c:pt idx="15">
                  <c:v>24.7484</c:v>
                </c:pt>
                <c:pt idx="16">
                  <c:v>25.004300000000001</c:v>
                </c:pt>
                <c:pt idx="17">
                  <c:v>25.037199999999999</c:v>
                </c:pt>
                <c:pt idx="18">
                  <c:v>24.863</c:v>
                </c:pt>
                <c:pt idx="19">
                  <c:v>24.8871</c:v>
                </c:pt>
                <c:pt idx="20">
                  <c:v>24.735299999999999</c:v>
                </c:pt>
                <c:pt idx="21">
                  <c:v>24.417899999999999</c:v>
                </c:pt>
                <c:pt idx="22">
                  <c:v>23.395700000000001</c:v>
                </c:pt>
                <c:pt idx="23">
                  <c:v>23.0915</c:v>
                </c:pt>
                <c:pt idx="24">
                  <c:v>23.5124</c:v>
                </c:pt>
                <c:pt idx="25">
                  <c:v>23.173200000000001</c:v>
                </c:pt>
                <c:pt idx="26">
                  <c:v>22.9772</c:v>
                </c:pt>
                <c:pt idx="27">
                  <c:v>22.699100000000001</c:v>
                </c:pt>
                <c:pt idx="28">
                  <c:v>22.686199999999999</c:v>
                </c:pt>
                <c:pt idx="29">
                  <c:v>22.586400000000001</c:v>
                </c:pt>
                <c:pt idx="30">
                  <c:v>22.361699999999999</c:v>
                </c:pt>
                <c:pt idx="31">
                  <c:v>22.330300000000001</c:v>
                </c:pt>
                <c:pt idx="32">
                  <c:v>22.1769</c:v>
                </c:pt>
                <c:pt idx="33">
                  <c:v>22.3278</c:v>
                </c:pt>
                <c:pt idx="34">
                  <c:v>22.541599999999999</c:v>
                </c:pt>
                <c:pt idx="35">
                  <c:v>22.4602</c:v>
                </c:pt>
                <c:pt idx="36">
                  <c:v>22.108699999999999</c:v>
                </c:pt>
                <c:pt idx="37">
                  <c:v>21.806999999999999</c:v>
                </c:pt>
                <c:pt idx="38">
                  <c:v>21.360299999999999</c:v>
                </c:pt>
                <c:pt idx="39">
                  <c:v>21.484300000000001</c:v>
                </c:pt>
                <c:pt idx="40">
                  <c:v>21.378299999999999</c:v>
                </c:pt>
                <c:pt idx="41">
                  <c:v>21.366800000000001</c:v>
                </c:pt>
                <c:pt idx="42">
                  <c:v>21.3841</c:v>
                </c:pt>
                <c:pt idx="43">
                  <c:v>21.263400000000001</c:v>
                </c:pt>
                <c:pt idx="44">
                  <c:v>21.048999999999999</c:v>
                </c:pt>
                <c:pt idx="45">
                  <c:v>20.967500000000001</c:v>
                </c:pt>
                <c:pt idx="46">
                  <c:v>20.6068</c:v>
                </c:pt>
                <c:pt idx="47">
                  <c:v>20.142199999999999</c:v>
                </c:pt>
                <c:pt idx="48">
                  <c:v>19.940799999999999</c:v>
                </c:pt>
                <c:pt idx="49">
                  <c:v>19.844000000000001</c:v>
                </c:pt>
                <c:pt idx="50">
                  <c:v>19.438600000000001</c:v>
                </c:pt>
                <c:pt idx="51">
                  <c:v>19.277100000000001</c:v>
                </c:pt>
                <c:pt idx="52">
                  <c:v>19.322299999999998</c:v>
                </c:pt>
                <c:pt idx="53">
                  <c:v>19.326599999999999</c:v>
                </c:pt>
                <c:pt idx="54">
                  <c:v>19.0105</c:v>
                </c:pt>
                <c:pt idx="55">
                  <c:v>18.893699999999999</c:v>
                </c:pt>
                <c:pt idx="56">
                  <c:v>18.8963</c:v>
                </c:pt>
                <c:pt idx="57">
                  <c:v>18.989799999999999</c:v>
                </c:pt>
                <c:pt idx="58">
                  <c:v>18.972200000000001</c:v>
                </c:pt>
                <c:pt idx="59">
                  <c:v>18.867799999999999</c:v>
                </c:pt>
                <c:pt idx="60">
                  <c:v>18.553799999999999</c:v>
                </c:pt>
                <c:pt idx="61">
                  <c:v>18.450600000000001</c:v>
                </c:pt>
                <c:pt idx="62">
                  <c:v>18.424299999999999</c:v>
                </c:pt>
                <c:pt idx="63">
                  <c:v>18.313099999999999</c:v>
                </c:pt>
                <c:pt idx="64">
                  <c:v>18.098199999999999</c:v>
                </c:pt>
                <c:pt idx="65">
                  <c:v>17.9102</c:v>
                </c:pt>
                <c:pt idx="66">
                  <c:v>17.894400000000001</c:v>
                </c:pt>
                <c:pt idx="67">
                  <c:v>17.706099999999999</c:v>
                </c:pt>
                <c:pt idx="68">
                  <c:v>17.570900000000002</c:v>
                </c:pt>
                <c:pt idx="69">
                  <c:v>17.176100000000002</c:v>
                </c:pt>
                <c:pt idx="70">
                  <c:v>16.974799999999998</c:v>
                </c:pt>
                <c:pt idx="71">
                  <c:v>16.7058</c:v>
                </c:pt>
                <c:pt idx="72">
                  <c:v>16.667300000000001</c:v>
                </c:pt>
                <c:pt idx="73">
                  <c:v>16.5944</c:v>
                </c:pt>
                <c:pt idx="74">
                  <c:v>16.578099999999999</c:v>
                </c:pt>
                <c:pt idx="75">
                  <c:v>16.522500000000001</c:v>
                </c:pt>
                <c:pt idx="76">
                  <c:v>16.383500000000002</c:v>
                </c:pt>
                <c:pt idx="77">
                  <c:v>16.352699999999999</c:v>
                </c:pt>
                <c:pt idx="78">
                  <c:v>16.230499999999999</c:v>
                </c:pt>
                <c:pt idx="79">
                  <c:v>16.108599999999999</c:v>
                </c:pt>
                <c:pt idx="80">
                  <c:v>15.9581</c:v>
                </c:pt>
                <c:pt idx="81">
                  <c:v>15.847899999999999</c:v>
                </c:pt>
                <c:pt idx="82">
                  <c:v>15.885</c:v>
                </c:pt>
                <c:pt idx="83">
                  <c:v>15.8782</c:v>
                </c:pt>
                <c:pt idx="84">
                  <c:v>15.834300000000001</c:v>
                </c:pt>
                <c:pt idx="85">
                  <c:v>15.8377</c:v>
                </c:pt>
                <c:pt idx="86">
                  <c:v>15.8908</c:v>
                </c:pt>
                <c:pt idx="87">
                  <c:v>15.750999999999999</c:v>
                </c:pt>
                <c:pt idx="88">
                  <c:v>15.7172</c:v>
                </c:pt>
                <c:pt idx="89">
                  <c:v>15.752700000000001</c:v>
                </c:pt>
                <c:pt idx="90">
                  <c:v>15.7417</c:v>
                </c:pt>
                <c:pt idx="91">
                  <c:v>15.7531</c:v>
                </c:pt>
                <c:pt idx="92">
                  <c:v>15.5219</c:v>
                </c:pt>
                <c:pt idx="93">
                  <c:v>15.4716</c:v>
                </c:pt>
                <c:pt idx="94">
                  <c:v>15.1556</c:v>
                </c:pt>
                <c:pt idx="95">
                  <c:v>15.065200000000001</c:v>
                </c:pt>
                <c:pt idx="96">
                  <c:v>15.1454</c:v>
                </c:pt>
                <c:pt idx="97">
                  <c:v>15.2294</c:v>
                </c:pt>
                <c:pt idx="98">
                  <c:v>15.182399999999999</c:v>
                </c:pt>
                <c:pt idx="99">
                  <c:v>15.2294</c:v>
                </c:pt>
                <c:pt idx="100">
                  <c:v>15.2729</c:v>
                </c:pt>
                <c:pt idx="101">
                  <c:v>15.439399999999999</c:v>
                </c:pt>
                <c:pt idx="102">
                  <c:v>15.162100000000001</c:v>
                </c:pt>
                <c:pt idx="103">
                  <c:v>15.070499999999999</c:v>
                </c:pt>
                <c:pt idx="104">
                  <c:v>15.295</c:v>
                </c:pt>
                <c:pt idx="105">
                  <c:v>15.2454</c:v>
                </c:pt>
                <c:pt idx="106">
                  <c:v>15.234400000000001</c:v>
                </c:pt>
                <c:pt idx="107">
                  <c:v>15.0528</c:v>
                </c:pt>
                <c:pt idx="108">
                  <c:v>14.969900000000001</c:v>
                </c:pt>
                <c:pt idx="109">
                  <c:v>14.7729</c:v>
                </c:pt>
                <c:pt idx="110">
                  <c:v>14.7483</c:v>
                </c:pt>
                <c:pt idx="111">
                  <c:v>14.734500000000001</c:v>
                </c:pt>
                <c:pt idx="112">
                  <c:v>14.502800000000001</c:v>
                </c:pt>
                <c:pt idx="113">
                  <c:v>14.408300000000001</c:v>
                </c:pt>
                <c:pt idx="114">
                  <c:v>14.410500000000001</c:v>
                </c:pt>
                <c:pt idx="115">
                  <c:v>14.4521</c:v>
                </c:pt>
                <c:pt idx="116">
                  <c:v>14.3643</c:v>
                </c:pt>
                <c:pt idx="117">
                  <c:v>14.143599999999999</c:v>
                </c:pt>
                <c:pt idx="118">
                  <c:v>14.0258</c:v>
                </c:pt>
                <c:pt idx="119">
                  <c:v>13.3773</c:v>
                </c:pt>
                <c:pt idx="120">
                  <c:v>13.393599999999999</c:v>
                </c:pt>
                <c:pt idx="121">
                  <c:v>13.5235</c:v>
                </c:pt>
                <c:pt idx="122">
                  <c:v>13.255599999999999</c:v>
                </c:pt>
                <c:pt idx="123">
                  <c:v>12.823</c:v>
                </c:pt>
                <c:pt idx="124">
                  <c:v>12.509399999999999</c:v>
                </c:pt>
                <c:pt idx="125">
                  <c:v>13.037699999999999</c:v>
                </c:pt>
                <c:pt idx="126">
                  <c:v>13.0808</c:v>
                </c:pt>
                <c:pt idx="127">
                  <c:v>12.572800000000001</c:v>
                </c:pt>
                <c:pt idx="128">
                  <c:v>12.8893</c:v>
                </c:pt>
                <c:pt idx="129">
                  <c:v>12.992000000000001</c:v>
                </c:pt>
                <c:pt idx="130">
                  <c:v>12.8239</c:v>
                </c:pt>
                <c:pt idx="131">
                  <c:v>12.745100000000001</c:v>
                </c:pt>
                <c:pt idx="132">
                  <c:v>12.799200000000001</c:v>
                </c:pt>
                <c:pt idx="133">
                  <c:v>12.7851</c:v>
                </c:pt>
                <c:pt idx="134">
                  <c:v>12.8383</c:v>
                </c:pt>
                <c:pt idx="135">
                  <c:v>12.8245</c:v>
                </c:pt>
                <c:pt idx="136">
                  <c:v>12.8338</c:v>
                </c:pt>
                <c:pt idx="137">
                  <c:v>12.84</c:v>
                </c:pt>
                <c:pt idx="138">
                  <c:v>12.775</c:v>
                </c:pt>
                <c:pt idx="139">
                  <c:v>12.823399999999999</c:v>
                </c:pt>
                <c:pt idx="140">
                  <c:v>12.8238</c:v>
                </c:pt>
                <c:pt idx="141">
                  <c:v>12.8096</c:v>
                </c:pt>
                <c:pt idx="142">
                  <c:v>12.7197</c:v>
                </c:pt>
                <c:pt idx="143">
                  <c:v>12.8291</c:v>
                </c:pt>
                <c:pt idx="144">
                  <c:v>12.9512</c:v>
                </c:pt>
                <c:pt idx="145">
                  <c:v>12.9214</c:v>
                </c:pt>
                <c:pt idx="146">
                  <c:v>13.018000000000001</c:v>
                </c:pt>
                <c:pt idx="147">
                  <c:v>13.069699999999999</c:v>
                </c:pt>
                <c:pt idx="148">
                  <c:v>12.724500000000001</c:v>
                </c:pt>
                <c:pt idx="149">
                  <c:v>12.6706</c:v>
                </c:pt>
                <c:pt idx="150">
                  <c:v>12.4893</c:v>
                </c:pt>
                <c:pt idx="151">
                  <c:v>12.3916</c:v>
                </c:pt>
                <c:pt idx="152">
                  <c:v>12.3078</c:v>
                </c:pt>
                <c:pt idx="153">
                  <c:v>12.3909</c:v>
                </c:pt>
                <c:pt idx="154">
                  <c:v>12.397600000000001</c:v>
                </c:pt>
                <c:pt idx="155">
                  <c:v>12.331099999999999</c:v>
                </c:pt>
                <c:pt idx="156">
                  <c:v>12.3925</c:v>
                </c:pt>
                <c:pt idx="157">
                  <c:v>12.4481</c:v>
                </c:pt>
                <c:pt idx="158">
                  <c:v>12.2257</c:v>
                </c:pt>
                <c:pt idx="159">
                  <c:v>12.400399999999999</c:v>
                </c:pt>
                <c:pt idx="160">
                  <c:v>12.1623</c:v>
                </c:pt>
                <c:pt idx="161">
                  <c:v>12.1677</c:v>
                </c:pt>
                <c:pt idx="162">
                  <c:v>12.3156</c:v>
                </c:pt>
                <c:pt idx="163">
                  <c:v>12.215299999999999</c:v>
                </c:pt>
                <c:pt idx="164">
                  <c:v>12.158899999999999</c:v>
                </c:pt>
                <c:pt idx="165">
                  <c:v>12.184100000000001</c:v>
                </c:pt>
                <c:pt idx="166">
                  <c:v>12.1031</c:v>
                </c:pt>
                <c:pt idx="167">
                  <c:v>12.2325</c:v>
                </c:pt>
                <c:pt idx="168">
                  <c:v>12.4124</c:v>
                </c:pt>
                <c:pt idx="169">
                  <c:v>12.2758</c:v>
                </c:pt>
                <c:pt idx="170">
                  <c:v>12.321199999999999</c:v>
                </c:pt>
                <c:pt idx="171">
                  <c:v>12.2133</c:v>
                </c:pt>
                <c:pt idx="172">
                  <c:v>12.158799999999999</c:v>
                </c:pt>
                <c:pt idx="173">
                  <c:v>12.218299999999999</c:v>
                </c:pt>
                <c:pt idx="174">
                  <c:v>12.2806</c:v>
                </c:pt>
                <c:pt idx="175">
                  <c:v>12.248699999999999</c:v>
                </c:pt>
                <c:pt idx="176">
                  <c:v>12.2768</c:v>
                </c:pt>
                <c:pt idx="177">
                  <c:v>12.3825</c:v>
                </c:pt>
                <c:pt idx="178">
                  <c:v>12.021599999999999</c:v>
                </c:pt>
                <c:pt idx="179">
                  <c:v>11.718999999999999</c:v>
                </c:pt>
                <c:pt idx="180">
                  <c:v>11.7094</c:v>
                </c:pt>
                <c:pt idx="181">
                  <c:v>11.5968</c:v>
                </c:pt>
                <c:pt idx="182">
                  <c:v>11.709300000000001</c:v>
                </c:pt>
                <c:pt idx="183">
                  <c:v>11.6896</c:v>
                </c:pt>
                <c:pt idx="184">
                  <c:v>11.6373</c:v>
                </c:pt>
                <c:pt idx="185">
                  <c:v>11.5943</c:v>
                </c:pt>
                <c:pt idx="186">
                  <c:v>11.460100000000001</c:v>
                </c:pt>
                <c:pt idx="187">
                  <c:v>11.5161</c:v>
                </c:pt>
                <c:pt idx="188">
                  <c:v>11.511900000000001</c:v>
                </c:pt>
                <c:pt idx="189">
                  <c:v>11.4758</c:v>
                </c:pt>
                <c:pt idx="190">
                  <c:v>11.584899999999999</c:v>
                </c:pt>
                <c:pt idx="191">
                  <c:v>11.618600000000001</c:v>
                </c:pt>
                <c:pt idx="192">
                  <c:v>11.588200000000001</c:v>
                </c:pt>
                <c:pt idx="193">
                  <c:v>11.5779</c:v>
                </c:pt>
                <c:pt idx="194">
                  <c:v>11.409000000000001</c:v>
                </c:pt>
                <c:pt idx="195">
                  <c:v>11.4261</c:v>
                </c:pt>
                <c:pt idx="196">
                  <c:v>11.4674</c:v>
                </c:pt>
                <c:pt idx="197">
                  <c:v>11.417899999999999</c:v>
                </c:pt>
                <c:pt idx="198">
                  <c:v>11.4931</c:v>
                </c:pt>
                <c:pt idx="199">
                  <c:v>11.432499999999999</c:v>
                </c:pt>
                <c:pt idx="200">
                  <c:v>11.289899999999999</c:v>
                </c:pt>
                <c:pt idx="201">
                  <c:v>11.2912</c:v>
                </c:pt>
                <c:pt idx="202">
                  <c:v>11.260300000000001</c:v>
                </c:pt>
                <c:pt idx="203">
                  <c:v>11.157400000000001</c:v>
                </c:pt>
                <c:pt idx="204">
                  <c:v>11.1554</c:v>
                </c:pt>
                <c:pt idx="205">
                  <c:v>11.042</c:v>
                </c:pt>
                <c:pt idx="206">
                  <c:v>10.9161</c:v>
                </c:pt>
                <c:pt idx="207">
                  <c:v>11.0169</c:v>
                </c:pt>
                <c:pt idx="208">
                  <c:v>10.9602</c:v>
                </c:pt>
                <c:pt idx="209">
                  <c:v>10.848699999999999</c:v>
                </c:pt>
                <c:pt idx="210">
                  <c:v>10.759399999999999</c:v>
                </c:pt>
                <c:pt idx="211">
                  <c:v>10.726800000000001</c:v>
                </c:pt>
                <c:pt idx="212">
                  <c:v>10.7959</c:v>
                </c:pt>
                <c:pt idx="213">
                  <c:v>10.788</c:v>
                </c:pt>
                <c:pt idx="214">
                  <c:v>10.6982</c:v>
                </c:pt>
                <c:pt idx="215">
                  <c:v>10.7164</c:v>
                </c:pt>
                <c:pt idx="216">
                  <c:v>10.7767</c:v>
                </c:pt>
                <c:pt idx="217">
                  <c:v>10.7645</c:v>
                </c:pt>
                <c:pt idx="218">
                  <c:v>10.71</c:v>
                </c:pt>
                <c:pt idx="219">
                  <c:v>10.624700000000001</c:v>
                </c:pt>
                <c:pt idx="220">
                  <c:v>10.426299999999999</c:v>
                </c:pt>
                <c:pt idx="221">
                  <c:v>10.423400000000001</c:v>
                </c:pt>
                <c:pt idx="222">
                  <c:v>10.4208</c:v>
                </c:pt>
                <c:pt idx="223">
                  <c:v>10.4236</c:v>
                </c:pt>
                <c:pt idx="224">
                  <c:v>10.450100000000001</c:v>
                </c:pt>
                <c:pt idx="225">
                  <c:v>10.431900000000001</c:v>
                </c:pt>
                <c:pt idx="226">
                  <c:v>10.390599999999999</c:v>
                </c:pt>
                <c:pt idx="227">
                  <c:v>10.4312</c:v>
                </c:pt>
                <c:pt idx="228">
                  <c:v>10.408899999999999</c:v>
                </c:pt>
                <c:pt idx="229">
                  <c:v>10.4032</c:v>
                </c:pt>
                <c:pt idx="230">
                  <c:v>10.4062</c:v>
                </c:pt>
                <c:pt idx="231">
                  <c:v>10.3635</c:v>
                </c:pt>
                <c:pt idx="232">
                  <c:v>10.342000000000001</c:v>
                </c:pt>
                <c:pt idx="233">
                  <c:v>10.3284</c:v>
                </c:pt>
                <c:pt idx="234">
                  <c:v>10.3293</c:v>
                </c:pt>
                <c:pt idx="235">
                  <c:v>10.2568</c:v>
                </c:pt>
                <c:pt idx="236">
                  <c:v>10.2311</c:v>
                </c:pt>
              </c:numCache>
            </c:numRef>
          </c:val>
          <c:smooth val="0"/>
          <c:extLst>
            <c:ext xmlns:c16="http://schemas.microsoft.com/office/drawing/2014/chart" uri="{C3380CC4-5D6E-409C-BE32-E72D297353CC}">
              <c16:uniqueId val="{00000000-F2DA-48CE-8B3D-1A2D10F8EA6E}"/>
            </c:ext>
          </c:extLst>
        </c:ser>
        <c:dLbls>
          <c:showLegendKey val="0"/>
          <c:showVal val="0"/>
          <c:showCatName val="0"/>
          <c:showSerName val="0"/>
          <c:showPercent val="0"/>
          <c:showBubbleSize val="0"/>
        </c:dLbls>
        <c:smooth val="0"/>
        <c:axId val="135744896"/>
        <c:axId val="135746688"/>
      </c:lineChart>
      <c:dateAx>
        <c:axId val="135744896"/>
        <c:scaling>
          <c:orientation val="minMax"/>
        </c:scaling>
        <c:delete val="0"/>
        <c:axPos val="b"/>
        <c:numFmt formatCode="mmm\-yy" sourceLinked="1"/>
        <c:majorTickMark val="none"/>
        <c:minorTickMark val="none"/>
        <c:tickLblPos val="nextTo"/>
        <c:txPr>
          <a:bodyPr rot="-60000000" vert="horz"/>
          <a:lstStyle/>
          <a:p>
            <a:pPr>
              <a:defRPr sz="900"/>
            </a:pPr>
            <a:endParaRPr lang="es-MX"/>
          </a:p>
        </c:txPr>
        <c:crossAx val="135746688"/>
        <c:crosses val="autoZero"/>
        <c:auto val="1"/>
        <c:lblOffset val="100"/>
        <c:baseTimeUnit val="months"/>
      </c:dateAx>
      <c:valAx>
        <c:axId val="135746688"/>
        <c:scaling>
          <c:orientation val="minMax"/>
          <c:max val="27"/>
          <c:min val="9"/>
        </c:scaling>
        <c:delete val="0"/>
        <c:axPos val="l"/>
        <c:majorGridlines/>
        <c:numFmt formatCode="#,##0.0" sourceLinked="0"/>
        <c:majorTickMark val="none"/>
        <c:minorTickMark val="none"/>
        <c:tickLblPos val="nextTo"/>
        <c:txPr>
          <a:bodyPr rot="-60000000" vert="horz"/>
          <a:lstStyle/>
          <a:p>
            <a:pPr>
              <a:defRPr/>
            </a:pPr>
            <a:endParaRPr lang="es-MX"/>
          </a:p>
        </c:txPr>
        <c:crossAx val="135744896"/>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Utilidad Total de las Afores</c:v>
          </c:tx>
          <c:spPr>
            <a:ln w="22225" cap="rnd" cmpd="sng" algn="ctr">
              <a:solidFill>
                <a:schemeClr val="accent6"/>
              </a:solidFill>
              <a:round/>
            </a:ln>
            <a:effectLst/>
          </c:spPr>
          <c:marker>
            <c:symbol val="none"/>
          </c:marker>
          <c:trendline>
            <c:spPr>
              <a:ln w="12700"/>
            </c:spPr>
            <c:trendlineType val="poly"/>
            <c:order val="4"/>
            <c:dispRSqr val="0"/>
            <c:dispEq val="0"/>
          </c:trendline>
          <c:cat>
            <c:numRef>
              <c:f>Estado_resultados_afores_totale!$F$9:$FM$9</c:f>
              <c:numCache>
                <c:formatCode>mmm\-yy</c:formatCode>
                <c:ptCount val="164"/>
                <c:pt idx="0">
                  <c:v>36130</c:v>
                </c:pt>
                <c:pt idx="1">
                  <c:v>36373</c:v>
                </c:pt>
                <c:pt idx="2">
                  <c:v>36404</c:v>
                </c:pt>
                <c:pt idx="3">
                  <c:v>36434</c:v>
                </c:pt>
                <c:pt idx="4">
                  <c:v>36465</c:v>
                </c:pt>
                <c:pt idx="5">
                  <c:v>36495</c:v>
                </c:pt>
                <c:pt idx="6">
                  <c:v>36526</c:v>
                </c:pt>
                <c:pt idx="7">
                  <c:v>36557</c:v>
                </c:pt>
                <c:pt idx="8">
                  <c:v>36586</c:v>
                </c:pt>
                <c:pt idx="9">
                  <c:v>36617</c:v>
                </c:pt>
                <c:pt idx="10">
                  <c:v>36647</c:v>
                </c:pt>
                <c:pt idx="11">
                  <c:v>36678</c:v>
                </c:pt>
                <c:pt idx="12">
                  <c:v>36708</c:v>
                </c:pt>
                <c:pt idx="13">
                  <c:v>36739</c:v>
                </c:pt>
                <c:pt idx="14">
                  <c:v>36770</c:v>
                </c:pt>
                <c:pt idx="15">
                  <c:v>36800</c:v>
                </c:pt>
                <c:pt idx="16">
                  <c:v>36831</c:v>
                </c:pt>
                <c:pt idx="17">
                  <c:v>36861</c:v>
                </c:pt>
                <c:pt idx="18">
                  <c:v>36892</c:v>
                </c:pt>
                <c:pt idx="19">
                  <c:v>36923</c:v>
                </c:pt>
                <c:pt idx="20">
                  <c:v>36951</c:v>
                </c:pt>
                <c:pt idx="21">
                  <c:v>36982</c:v>
                </c:pt>
                <c:pt idx="22">
                  <c:v>37012</c:v>
                </c:pt>
                <c:pt idx="23">
                  <c:v>37043</c:v>
                </c:pt>
                <c:pt idx="24">
                  <c:v>37073</c:v>
                </c:pt>
                <c:pt idx="25">
                  <c:v>37104</c:v>
                </c:pt>
                <c:pt idx="26">
                  <c:v>37135</c:v>
                </c:pt>
                <c:pt idx="27">
                  <c:v>37165</c:v>
                </c:pt>
                <c:pt idx="28">
                  <c:v>37196</c:v>
                </c:pt>
                <c:pt idx="29">
                  <c:v>37226</c:v>
                </c:pt>
                <c:pt idx="30">
                  <c:v>37257</c:v>
                </c:pt>
                <c:pt idx="31">
                  <c:v>37288</c:v>
                </c:pt>
                <c:pt idx="32">
                  <c:v>37316</c:v>
                </c:pt>
                <c:pt idx="33">
                  <c:v>37347</c:v>
                </c:pt>
                <c:pt idx="34">
                  <c:v>37377</c:v>
                </c:pt>
                <c:pt idx="35">
                  <c:v>37408</c:v>
                </c:pt>
                <c:pt idx="36">
                  <c:v>37438</c:v>
                </c:pt>
                <c:pt idx="37">
                  <c:v>37469</c:v>
                </c:pt>
                <c:pt idx="38">
                  <c:v>37500</c:v>
                </c:pt>
                <c:pt idx="39">
                  <c:v>37530</c:v>
                </c:pt>
                <c:pt idx="40">
                  <c:v>37561</c:v>
                </c:pt>
                <c:pt idx="41">
                  <c:v>37591</c:v>
                </c:pt>
                <c:pt idx="42">
                  <c:v>37622</c:v>
                </c:pt>
                <c:pt idx="43">
                  <c:v>37653</c:v>
                </c:pt>
                <c:pt idx="44">
                  <c:v>37681</c:v>
                </c:pt>
                <c:pt idx="45">
                  <c:v>37712</c:v>
                </c:pt>
                <c:pt idx="46">
                  <c:v>37742</c:v>
                </c:pt>
                <c:pt idx="47">
                  <c:v>37773</c:v>
                </c:pt>
                <c:pt idx="48">
                  <c:v>37803</c:v>
                </c:pt>
                <c:pt idx="49">
                  <c:v>37834</c:v>
                </c:pt>
                <c:pt idx="50">
                  <c:v>37865</c:v>
                </c:pt>
                <c:pt idx="51">
                  <c:v>37895</c:v>
                </c:pt>
                <c:pt idx="52">
                  <c:v>37926</c:v>
                </c:pt>
                <c:pt idx="53">
                  <c:v>37956</c:v>
                </c:pt>
                <c:pt idx="54">
                  <c:v>37987</c:v>
                </c:pt>
                <c:pt idx="55">
                  <c:v>38018</c:v>
                </c:pt>
                <c:pt idx="56">
                  <c:v>38047</c:v>
                </c:pt>
                <c:pt idx="57">
                  <c:v>38078</c:v>
                </c:pt>
                <c:pt idx="58">
                  <c:v>38108</c:v>
                </c:pt>
                <c:pt idx="59">
                  <c:v>38139</c:v>
                </c:pt>
                <c:pt idx="60">
                  <c:v>38169</c:v>
                </c:pt>
                <c:pt idx="61">
                  <c:v>38200</c:v>
                </c:pt>
                <c:pt idx="62">
                  <c:v>38231</c:v>
                </c:pt>
                <c:pt idx="63">
                  <c:v>38261</c:v>
                </c:pt>
                <c:pt idx="64">
                  <c:v>38292</c:v>
                </c:pt>
                <c:pt idx="65">
                  <c:v>38322</c:v>
                </c:pt>
                <c:pt idx="66">
                  <c:v>38353</c:v>
                </c:pt>
                <c:pt idx="67">
                  <c:v>38384</c:v>
                </c:pt>
                <c:pt idx="68">
                  <c:v>38412</c:v>
                </c:pt>
                <c:pt idx="69">
                  <c:v>38443</c:v>
                </c:pt>
                <c:pt idx="70">
                  <c:v>38473</c:v>
                </c:pt>
                <c:pt idx="71">
                  <c:v>38504</c:v>
                </c:pt>
                <c:pt idx="72">
                  <c:v>38534</c:v>
                </c:pt>
                <c:pt idx="73">
                  <c:v>38565</c:v>
                </c:pt>
                <c:pt idx="74">
                  <c:v>38596</c:v>
                </c:pt>
                <c:pt idx="75">
                  <c:v>38626</c:v>
                </c:pt>
                <c:pt idx="76">
                  <c:v>38657</c:v>
                </c:pt>
                <c:pt idx="77">
                  <c:v>38687</c:v>
                </c:pt>
                <c:pt idx="78">
                  <c:v>38718</c:v>
                </c:pt>
                <c:pt idx="79">
                  <c:v>38749</c:v>
                </c:pt>
                <c:pt idx="80">
                  <c:v>38777</c:v>
                </c:pt>
                <c:pt idx="81">
                  <c:v>38808</c:v>
                </c:pt>
                <c:pt idx="82">
                  <c:v>38838</c:v>
                </c:pt>
                <c:pt idx="83">
                  <c:v>38869</c:v>
                </c:pt>
                <c:pt idx="84">
                  <c:v>38899</c:v>
                </c:pt>
                <c:pt idx="85">
                  <c:v>38930</c:v>
                </c:pt>
                <c:pt idx="86">
                  <c:v>38961</c:v>
                </c:pt>
                <c:pt idx="87">
                  <c:v>38991</c:v>
                </c:pt>
                <c:pt idx="88">
                  <c:v>39022</c:v>
                </c:pt>
                <c:pt idx="89">
                  <c:v>39052</c:v>
                </c:pt>
                <c:pt idx="90">
                  <c:v>39083</c:v>
                </c:pt>
                <c:pt idx="91">
                  <c:v>39114</c:v>
                </c:pt>
                <c:pt idx="92">
                  <c:v>39142</c:v>
                </c:pt>
                <c:pt idx="93">
                  <c:v>39173</c:v>
                </c:pt>
                <c:pt idx="94">
                  <c:v>39203</c:v>
                </c:pt>
                <c:pt idx="95">
                  <c:v>39234</c:v>
                </c:pt>
                <c:pt idx="96">
                  <c:v>39264</c:v>
                </c:pt>
                <c:pt idx="97">
                  <c:v>39295</c:v>
                </c:pt>
                <c:pt idx="98">
                  <c:v>39326</c:v>
                </c:pt>
                <c:pt idx="99">
                  <c:v>39356</c:v>
                </c:pt>
                <c:pt idx="100">
                  <c:v>39387</c:v>
                </c:pt>
                <c:pt idx="101">
                  <c:v>39417</c:v>
                </c:pt>
                <c:pt idx="102">
                  <c:v>39448</c:v>
                </c:pt>
                <c:pt idx="103">
                  <c:v>39479</c:v>
                </c:pt>
                <c:pt idx="104">
                  <c:v>39508</c:v>
                </c:pt>
                <c:pt idx="105">
                  <c:v>39539</c:v>
                </c:pt>
                <c:pt idx="106">
                  <c:v>39569</c:v>
                </c:pt>
                <c:pt idx="107">
                  <c:v>39600</c:v>
                </c:pt>
                <c:pt idx="108">
                  <c:v>39630</c:v>
                </c:pt>
                <c:pt idx="109">
                  <c:v>39661</c:v>
                </c:pt>
                <c:pt idx="110">
                  <c:v>39692</c:v>
                </c:pt>
                <c:pt idx="111">
                  <c:v>39722</c:v>
                </c:pt>
                <c:pt idx="112">
                  <c:v>39753</c:v>
                </c:pt>
                <c:pt idx="113">
                  <c:v>39783</c:v>
                </c:pt>
                <c:pt idx="114">
                  <c:v>39814</c:v>
                </c:pt>
                <c:pt idx="115">
                  <c:v>39845</c:v>
                </c:pt>
                <c:pt idx="116">
                  <c:v>39873</c:v>
                </c:pt>
                <c:pt idx="117">
                  <c:v>39904</c:v>
                </c:pt>
                <c:pt idx="118">
                  <c:v>39934</c:v>
                </c:pt>
                <c:pt idx="119">
                  <c:v>39965</c:v>
                </c:pt>
                <c:pt idx="120">
                  <c:v>39995</c:v>
                </c:pt>
                <c:pt idx="121">
                  <c:v>40026</c:v>
                </c:pt>
                <c:pt idx="122">
                  <c:v>40057</c:v>
                </c:pt>
                <c:pt idx="123">
                  <c:v>40087</c:v>
                </c:pt>
                <c:pt idx="124">
                  <c:v>40118</c:v>
                </c:pt>
                <c:pt idx="125">
                  <c:v>40148</c:v>
                </c:pt>
                <c:pt idx="126">
                  <c:v>40179</c:v>
                </c:pt>
                <c:pt idx="127">
                  <c:v>40210</c:v>
                </c:pt>
                <c:pt idx="128">
                  <c:v>40238</c:v>
                </c:pt>
                <c:pt idx="129">
                  <c:v>40269</c:v>
                </c:pt>
                <c:pt idx="130">
                  <c:v>40299</c:v>
                </c:pt>
                <c:pt idx="131">
                  <c:v>40330</c:v>
                </c:pt>
                <c:pt idx="132">
                  <c:v>40360</c:v>
                </c:pt>
                <c:pt idx="133">
                  <c:v>40391</c:v>
                </c:pt>
                <c:pt idx="134">
                  <c:v>40422</c:v>
                </c:pt>
                <c:pt idx="135">
                  <c:v>40452</c:v>
                </c:pt>
                <c:pt idx="136">
                  <c:v>40483</c:v>
                </c:pt>
                <c:pt idx="137">
                  <c:v>40513</c:v>
                </c:pt>
                <c:pt idx="138">
                  <c:v>40544</c:v>
                </c:pt>
                <c:pt idx="139">
                  <c:v>40575</c:v>
                </c:pt>
                <c:pt idx="140">
                  <c:v>40603</c:v>
                </c:pt>
                <c:pt idx="141">
                  <c:v>40634</c:v>
                </c:pt>
                <c:pt idx="142">
                  <c:v>40664</c:v>
                </c:pt>
                <c:pt idx="143">
                  <c:v>40695</c:v>
                </c:pt>
                <c:pt idx="144">
                  <c:v>40725</c:v>
                </c:pt>
                <c:pt idx="145">
                  <c:v>40756</c:v>
                </c:pt>
                <c:pt idx="146">
                  <c:v>40787</c:v>
                </c:pt>
                <c:pt idx="147">
                  <c:v>40817</c:v>
                </c:pt>
                <c:pt idx="148">
                  <c:v>40848</c:v>
                </c:pt>
                <c:pt idx="149">
                  <c:v>40878</c:v>
                </c:pt>
                <c:pt idx="150">
                  <c:v>40909</c:v>
                </c:pt>
                <c:pt idx="151">
                  <c:v>40940</c:v>
                </c:pt>
                <c:pt idx="152">
                  <c:v>40969</c:v>
                </c:pt>
                <c:pt idx="153">
                  <c:v>41000</c:v>
                </c:pt>
                <c:pt idx="154">
                  <c:v>41030</c:v>
                </c:pt>
                <c:pt idx="155">
                  <c:v>41061</c:v>
                </c:pt>
                <c:pt idx="156">
                  <c:v>41091</c:v>
                </c:pt>
                <c:pt idx="157">
                  <c:v>41122</c:v>
                </c:pt>
                <c:pt idx="158">
                  <c:v>41153</c:v>
                </c:pt>
                <c:pt idx="159">
                  <c:v>41183</c:v>
                </c:pt>
                <c:pt idx="160">
                  <c:v>41214</c:v>
                </c:pt>
                <c:pt idx="161">
                  <c:v>41244</c:v>
                </c:pt>
                <c:pt idx="162">
                  <c:v>41275</c:v>
                </c:pt>
                <c:pt idx="163">
                  <c:v>41306</c:v>
                </c:pt>
              </c:numCache>
            </c:numRef>
          </c:cat>
          <c:val>
            <c:numRef>
              <c:f>Estado_resultados_afores_totale!$F$10:$FM$10</c:f>
              <c:numCache>
                <c:formatCode>#,##0.0</c:formatCode>
                <c:ptCount val="164"/>
                <c:pt idx="0">
                  <c:v>326777.75199999998</c:v>
                </c:pt>
                <c:pt idx="1">
                  <c:v>1189662.017</c:v>
                </c:pt>
                <c:pt idx="2">
                  <c:v>1644648.7039999999</c:v>
                </c:pt>
                <c:pt idx="3">
                  <c:v>1648754.78</c:v>
                </c:pt>
                <c:pt idx="4">
                  <c:v>1996727.4350000001</c:v>
                </c:pt>
                <c:pt idx="5">
                  <c:v>1816564.5090000001</c:v>
                </c:pt>
                <c:pt idx="6">
                  <c:v>521118.06300000002</c:v>
                </c:pt>
                <c:pt idx="7">
                  <c:v>368506.84399999998</c:v>
                </c:pt>
                <c:pt idx="8">
                  <c:v>927115.446</c:v>
                </c:pt>
                <c:pt idx="9">
                  <c:v>718464.89</c:v>
                </c:pt>
                <c:pt idx="10">
                  <c:v>1272520.9169999999</c:v>
                </c:pt>
                <c:pt idx="11">
                  <c:v>1119161.851</c:v>
                </c:pt>
                <c:pt idx="12">
                  <c:v>1846039.6769999999</c:v>
                </c:pt>
                <c:pt idx="13">
                  <c:v>1644667.4369999999</c:v>
                </c:pt>
                <c:pt idx="14">
                  <c:v>2252125.1129999999</c:v>
                </c:pt>
                <c:pt idx="15">
                  <c:v>1999516.6850000001</c:v>
                </c:pt>
                <c:pt idx="16">
                  <c:v>2573266.3539999998</c:v>
                </c:pt>
                <c:pt idx="17">
                  <c:v>2321647.051</c:v>
                </c:pt>
                <c:pt idx="18">
                  <c:v>635863.68700000003</c:v>
                </c:pt>
                <c:pt idx="19">
                  <c:v>455146.77100000001</c:v>
                </c:pt>
                <c:pt idx="20">
                  <c:v>1111180.409</c:v>
                </c:pt>
                <c:pt idx="21">
                  <c:v>951151.196</c:v>
                </c:pt>
                <c:pt idx="22">
                  <c:v>1693079.08</c:v>
                </c:pt>
                <c:pt idx="23">
                  <c:v>1540728.115</c:v>
                </c:pt>
                <c:pt idx="24">
                  <c:v>2203126.4410000001</c:v>
                </c:pt>
                <c:pt idx="25">
                  <c:v>2082598.2069999999</c:v>
                </c:pt>
                <c:pt idx="26">
                  <c:v>2694225.878</c:v>
                </c:pt>
                <c:pt idx="27">
                  <c:v>2607552.4309999999</c:v>
                </c:pt>
                <c:pt idx="28">
                  <c:v>3319846.0019999999</c:v>
                </c:pt>
                <c:pt idx="29">
                  <c:v>3135991.47</c:v>
                </c:pt>
                <c:pt idx="30">
                  <c:v>755284.68099999998</c:v>
                </c:pt>
                <c:pt idx="31">
                  <c:v>551024.54700000002</c:v>
                </c:pt>
                <c:pt idx="32">
                  <c:v>1265361.4750000001</c:v>
                </c:pt>
                <c:pt idx="33">
                  <c:v>1174488.351</c:v>
                </c:pt>
                <c:pt idx="34">
                  <c:v>1896209.5319999999</c:v>
                </c:pt>
                <c:pt idx="35">
                  <c:v>1749228.74</c:v>
                </c:pt>
                <c:pt idx="36">
                  <c:v>2536842.2050000001</c:v>
                </c:pt>
                <c:pt idx="37">
                  <c:v>2477569.0959999999</c:v>
                </c:pt>
                <c:pt idx="38">
                  <c:v>3229447.7390000001</c:v>
                </c:pt>
                <c:pt idx="39">
                  <c:v>3166375.915</c:v>
                </c:pt>
                <c:pt idx="40">
                  <c:v>3965130.577</c:v>
                </c:pt>
                <c:pt idx="41">
                  <c:v>3821067.85</c:v>
                </c:pt>
                <c:pt idx="42">
                  <c:v>783844.21900000004</c:v>
                </c:pt>
                <c:pt idx="43">
                  <c:v>686802.95019999996</c:v>
                </c:pt>
                <c:pt idx="44">
                  <c:v>1465572.9</c:v>
                </c:pt>
                <c:pt idx="45">
                  <c:v>1431858.7849999999</c:v>
                </c:pt>
                <c:pt idx="46">
                  <c:v>2318551.8810000001</c:v>
                </c:pt>
                <c:pt idx="47">
                  <c:v>2287956.5410000002</c:v>
                </c:pt>
                <c:pt idx="48">
                  <c:v>3074421.6609999998</c:v>
                </c:pt>
                <c:pt idx="49">
                  <c:v>2935691.35</c:v>
                </c:pt>
                <c:pt idx="50">
                  <c:v>3886332.94</c:v>
                </c:pt>
                <c:pt idx="51">
                  <c:v>3750178.4219999998</c:v>
                </c:pt>
                <c:pt idx="52">
                  <c:v>4545600.0109999999</c:v>
                </c:pt>
                <c:pt idx="53">
                  <c:v>4474747.3210000005</c:v>
                </c:pt>
                <c:pt idx="54">
                  <c:v>884418.24809999997</c:v>
                </c:pt>
                <c:pt idx="55">
                  <c:v>610545.85270000005</c:v>
                </c:pt>
                <c:pt idx="56">
                  <c:v>1501170.183</c:v>
                </c:pt>
                <c:pt idx="57">
                  <c:v>1262618.1200000001</c:v>
                </c:pt>
                <c:pt idx="58">
                  <c:v>2157839.3480000002</c:v>
                </c:pt>
                <c:pt idx="59">
                  <c:v>1929688.112</c:v>
                </c:pt>
                <c:pt idx="60">
                  <c:v>2826969.6179999998</c:v>
                </c:pt>
                <c:pt idx="61">
                  <c:v>2701977.9210000001</c:v>
                </c:pt>
                <c:pt idx="62">
                  <c:v>3612845.7</c:v>
                </c:pt>
                <c:pt idx="63">
                  <c:v>3443969.1129999999</c:v>
                </c:pt>
                <c:pt idx="64">
                  <c:v>4269751.892</c:v>
                </c:pt>
                <c:pt idx="65">
                  <c:v>3964904.4210000001</c:v>
                </c:pt>
                <c:pt idx="66">
                  <c:v>821782.18460000004</c:v>
                </c:pt>
                <c:pt idx="67">
                  <c:v>759359.38300000003</c:v>
                </c:pt>
                <c:pt idx="68">
                  <c:v>1654678.733</c:v>
                </c:pt>
                <c:pt idx="69">
                  <c:v>1388948.8659999999</c:v>
                </c:pt>
                <c:pt idx="70">
                  <c:v>2426848.1490000002</c:v>
                </c:pt>
                <c:pt idx="71">
                  <c:v>2270685.852</c:v>
                </c:pt>
                <c:pt idx="72">
                  <c:v>3072586.3169999998</c:v>
                </c:pt>
                <c:pt idx="73">
                  <c:v>2924440.7489999998</c:v>
                </c:pt>
                <c:pt idx="74">
                  <c:v>3889775.47</c:v>
                </c:pt>
                <c:pt idx="75">
                  <c:v>3547062.9470000002</c:v>
                </c:pt>
                <c:pt idx="76">
                  <c:v>4248590.0480000004</c:v>
                </c:pt>
                <c:pt idx="77">
                  <c:v>3961437.852</c:v>
                </c:pt>
                <c:pt idx="78">
                  <c:v>794079.23589999997</c:v>
                </c:pt>
                <c:pt idx="79">
                  <c:v>551403.18550000002</c:v>
                </c:pt>
                <c:pt idx="80">
                  <c:v>1085220.568</c:v>
                </c:pt>
                <c:pt idx="81">
                  <c:v>893218.92139999999</c:v>
                </c:pt>
                <c:pt idx="82">
                  <c:v>1584588.5859999999</c:v>
                </c:pt>
                <c:pt idx="83">
                  <c:v>1242306.058</c:v>
                </c:pt>
                <c:pt idx="84">
                  <c:v>1785552.02</c:v>
                </c:pt>
                <c:pt idx="85">
                  <c:v>1792791.8829999999</c:v>
                </c:pt>
                <c:pt idx="86">
                  <c:v>2471741.179</c:v>
                </c:pt>
                <c:pt idx="87">
                  <c:v>2057551.5419999999</c:v>
                </c:pt>
                <c:pt idx="88">
                  <c:v>2664497.4759999998</c:v>
                </c:pt>
                <c:pt idx="89">
                  <c:v>2344545.801</c:v>
                </c:pt>
                <c:pt idx="90">
                  <c:v>422563.69650000002</c:v>
                </c:pt>
                <c:pt idx="91">
                  <c:v>149392.00169999999</c:v>
                </c:pt>
                <c:pt idx="92">
                  <c:v>759089.26789999998</c:v>
                </c:pt>
                <c:pt idx="93">
                  <c:v>617957.40709999995</c:v>
                </c:pt>
                <c:pt idx="94">
                  <c:v>1218654.06</c:v>
                </c:pt>
                <c:pt idx="95">
                  <c:v>980816.59</c:v>
                </c:pt>
                <c:pt idx="96">
                  <c:v>1466729.5649999999</c:v>
                </c:pt>
                <c:pt idx="97">
                  <c:v>1451694.798</c:v>
                </c:pt>
                <c:pt idx="98">
                  <c:v>1748862.915</c:v>
                </c:pt>
                <c:pt idx="99">
                  <c:v>1918970.51</c:v>
                </c:pt>
                <c:pt idx="100">
                  <c:v>2075329.378</c:v>
                </c:pt>
                <c:pt idx="101">
                  <c:v>2283830.7140000002</c:v>
                </c:pt>
                <c:pt idx="102">
                  <c:v>371538.46480000002</c:v>
                </c:pt>
                <c:pt idx="103">
                  <c:v>661685.69030000002</c:v>
                </c:pt>
                <c:pt idx="104">
                  <c:v>845477.40969999996</c:v>
                </c:pt>
                <c:pt idx="105">
                  <c:v>1035670.26</c:v>
                </c:pt>
                <c:pt idx="106">
                  <c:v>1242446.06491</c:v>
                </c:pt>
                <c:pt idx="107">
                  <c:v>1014444.09575</c:v>
                </c:pt>
                <c:pt idx="108">
                  <c:v>1239020.41924</c:v>
                </c:pt>
                <c:pt idx="109">
                  <c:v>1684594.1102700001</c:v>
                </c:pt>
                <c:pt idx="110">
                  <c:v>1647788.61207</c:v>
                </c:pt>
                <c:pt idx="111">
                  <c:v>1492034.85932</c:v>
                </c:pt>
                <c:pt idx="112">
                  <c:v>1428435.8471299999</c:v>
                </c:pt>
                <c:pt idx="113">
                  <c:v>2317172.57938</c:v>
                </c:pt>
                <c:pt idx="114">
                  <c:v>481168.89199999999</c:v>
                </c:pt>
                <c:pt idx="115">
                  <c:v>337614.14614999999</c:v>
                </c:pt>
                <c:pt idx="116">
                  <c:v>790460.78850999998</c:v>
                </c:pt>
                <c:pt idx="117">
                  <c:v>1392315.49306</c:v>
                </c:pt>
                <c:pt idx="118">
                  <c:v>1656879.0933300001</c:v>
                </c:pt>
                <c:pt idx="119">
                  <c:v>1964418.2081200001</c:v>
                </c:pt>
                <c:pt idx="120">
                  <c:v>2429127.1450700001</c:v>
                </c:pt>
                <c:pt idx="121">
                  <c:v>2862320.1608299999</c:v>
                </c:pt>
                <c:pt idx="122">
                  <c:v>3357116.0483300001</c:v>
                </c:pt>
                <c:pt idx="123">
                  <c:v>3857990.9220500002</c:v>
                </c:pt>
                <c:pt idx="124">
                  <c:v>4342508.1303399997</c:v>
                </c:pt>
                <c:pt idx="125">
                  <c:v>4887315.0586700002</c:v>
                </c:pt>
                <c:pt idx="126">
                  <c:v>414230.19169000001</c:v>
                </c:pt>
                <c:pt idx="127">
                  <c:v>871320.22791999998</c:v>
                </c:pt>
                <c:pt idx="128">
                  <c:v>1575456.2506800001</c:v>
                </c:pt>
                <c:pt idx="129">
                  <c:v>2068858.6883400001</c:v>
                </c:pt>
                <c:pt idx="130">
                  <c:v>2488638.3476399998</c:v>
                </c:pt>
                <c:pt idx="131">
                  <c:v>3188024.8467199998</c:v>
                </c:pt>
                <c:pt idx="132">
                  <c:v>3914761.9888300002</c:v>
                </c:pt>
                <c:pt idx="133">
                  <c:v>4512163.07498</c:v>
                </c:pt>
                <c:pt idx="134">
                  <c:v>5229472.0596399996</c:v>
                </c:pt>
                <c:pt idx="135">
                  <c:v>5980952.6582800001</c:v>
                </c:pt>
                <c:pt idx="136">
                  <c:v>6198261</c:v>
                </c:pt>
                <c:pt idx="137">
                  <c:v>6736974.6890099999</c:v>
                </c:pt>
                <c:pt idx="138">
                  <c:v>384891.23892999999</c:v>
                </c:pt>
                <c:pt idx="139">
                  <c:v>890318.09516000003</c:v>
                </c:pt>
                <c:pt idx="140">
                  <c:v>1334303.83672</c:v>
                </c:pt>
                <c:pt idx="141">
                  <c:v>2391917.7130499999</c:v>
                </c:pt>
                <c:pt idx="142">
                  <c:v>3346546.8884100001</c:v>
                </c:pt>
                <c:pt idx="143">
                  <c:v>3919738.0319500002</c:v>
                </c:pt>
                <c:pt idx="144">
                  <c:v>4680963.9179999996</c:v>
                </c:pt>
                <c:pt idx="145">
                  <c:v>5571657.0241200002</c:v>
                </c:pt>
                <c:pt idx="146">
                  <c:v>5766569</c:v>
                </c:pt>
                <c:pt idx="147">
                  <c:v>7017837.6181800002</c:v>
                </c:pt>
                <c:pt idx="148">
                  <c:v>7457638.8168500001</c:v>
                </c:pt>
                <c:pt idx="149">
                  <c:v>7912913.7920000004</c:v>
                </c:pt>
                <c:pt idx="150">
                  <c:v>861919.55793000001</c:v>
                </c:pt>
                <c:pt idx="151">
                  <c:v>1317852.69655</c:v>
                </c:pt>
                <c:pt idx="152">
                  <c:v>2189406.94196</c:v>
                </c:pt>
                <c:pt idx="153">
                  <c:v>2974707.2344499999</c:v>
                </c:pt>
                <c:pt idx="154">
                  <c:v>3622405.2384899999</c:v>
                </c:pt>
                <c:pt idx="155">
                  <c:v>4709809.17545</c:v>
                </c:pt>
                <c:pt idx="156">
                  <c:v>6009045.8527800003</c:v>
                </c:pt>
                <c:pt idx="157">
                  <c:v>6679860.7430800004</c:v>
                </c:pt>
                <c:pt idx="158">
                  <c:v>7598353.9595799996</c:v>
                </c:pt>
                <c:pt idx="159">
                  <c:v>8314290.5943099996</c:v>
                </c:pt>
                <c:pt idx="160">
                  <c:v>8871651.0217300002</c:v>
                </c:pt>
                <c:pt idx="161">
                  <c:v>9881177.7798999995</c:v>
                </c:pt>
                <c:pt idx="162">
                  <c:v>1184757.1019600001</c:v>
                </c:pt>
                <c:pt idx="163">
                  <c:v>1973184.4751800001</c:v>
                </c:pt>
              </c:numCache>
            </c:numRef>
          </c:val>
          <c:smooth val="0"/>
          <c:extLst>
            <c:ext xmlns:c16="http://schemas.microsoft.com/office/drawing/2014/chart" uri="{C3380CC4-5D6E-409C-BE32-E72D297353CC}">
              <c16:uniqueId val="{00000000-197D-4C3D-BB95-AB5136F13BEA}"/>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135817088"/>
        <c:axId val="135818624"/>
      </c:lineChart>
      <c:dateAx>
        <c:axId val="135817088"/>
        <c:scaling>
          <c:orientation val="minMax"/>
        </c:scaling>
        <c:delete val="0"/>
        <c:axPos val="b"/>
        <c:numFmt formatCode="mmm\-yy"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es-MX"/>
          </a:p>
        </c:txPr>
        <c:crossAx val="135818624"/>
        <c:crosses val="autoZero"/>
        <c:auto val="1"/>
        <c:lblOffset val="100"/>
        <c:baseTimeUnit val="months"/>
      </c:dateAx>
      <c:valAx>
        <c:axId val="135818624"/>
        <c:scaling>
          <c:orientation val="minMax"/>
          <c:max val="10000000"/>
          <c:min val="20000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spc="20" baseline="0">
                <a:solidFill>
                  <a:schemeClr val="dk1">
                    <a:lumMod val="65000"/>
                    <a:lumOff val="35000"/>
                  </a:schemeClr>
                </a:solidFill>
                <a:latin typeface="+mn-lt"/>
                <a:ea typeface="+mn-ea"/>
                <a:cs typeface="+mn-cs"/>
              </a:defRPr>
            </a:pPr>
            <a:endParaRPr lang="es-MX"/>
          </a:p>
        </c:txPr>
        <c:crossAx val="135817088"/>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s-MX"/>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31C900-E65C-4E80-9D4E-5EE1E15FAA92}" type="doc">
      <dgm:prSet loTypeId="urn:microsoft.com/office/officeart/2005/8/layout/chevron1" loCatId="process" qsTypeId="urn:microsoft.com/office/officeart/2005/8/quickstyle/simple5" qsCatId="simple" csTypeId="urn:microsoft.com/office/officeart/2005/8/colors/accent1_2" csCatId="accent1" phldr="1"/>
      <dgm:spPr/>
      <dgm:t>
        <a:bodyPr/>
        <a:lstStyle/>
        <a:p>
          <a:endParaRPr lang="es-MX"/>
        </a:p>
      </dgm:t>
    </dgm:pt>
    <dgm:pt modelId="{DE7EDAB3-B255-4F92-856E-DDCD904B303E}">
      <dgm:prSet phldrT="[Texto]" custT="1"/>
      <dgm:spPr/>
      <dgm:t>
        <a:bodyPr/>
        <a:lstStyle/>
        <a:p>
          <a:r>
            <a:rPr lang="es-MX" sz="1400" dirty="0">
              <a:latin typeface="Muli"/>
            </a:rPr>
            <a:t>Años 50´s</a:t>
          </a:r>
        </a:p>
      </dgm:t>
    </dgm:pt>
    <dgm:pt modelId="{7922B065-8C21-46EA-838F-85923340A25A}" type="parTrans" cxnId="{3E3F1762-4134-4840-B1B9-3E9ACF5A00D4}">
      <dgm:prSet/>
      <dgm:spPr/>
      <dgm:t>
        <a:bodyPr/>
        <a:lstStyle/>
        <a:p>
          <a:endParaRPr lang="es-MX"/>
        </a:p>
      </dgm:t>
    </dgm:pt>
    <dgm:pt modelId="{F470CC94-5ECD-4AB9-9620-886F64C74D03}" type="sibTrans" cxnId="{3E3F1762-4134-4840-B1B9-3E9ACF5A00D4}">
      <dgm:prSet/>
      <dgm:spPr/>
      <dgm:t>
        <a:bodyPr/>
        <a:lstStyle/>
        <a:p>
          <a:endParaRPr lang="es-MX"/>
        </a:p>
      </dgm:t>
    </dgm:pt>
    <dgm:pt modelId="{ECAB6B14-5D6C-41C9-A268-71173421EE9E}">
      <dgm:prSet phldrT="[Texto]" custT="1"/>
      <dgm:spPr/>
      <dgm:t>
        <a:bodyPr/>
        <a:lstStyle/>
        <a:p>
          <a:pPr algn="just"/>
          <a:r>
            <a:rPr lang="es-MX" sz="1200" dirty="0">
              <a:solidFill>
                <a:schemeClr val="accent1">
                  <a:lumMod val="75000"/>
                </a:schemeClr>
              </a:solidFill>
              <a:latin typeface="Muli"/>
            </a:rPr>
            <a:t>Primeros cambios que marcaron el rumbo de la inclusión de la mujer al mercado laboral: proceso de tercerización y aumento en el grado de escolaridad.</a:t>
          </a:r>
        </a:p>
      </dgm:t>
    </dgm:pt>
    <dgm:pt modelId="{239EA7DC-EAFE-405A-87C3-93604D0839B5}" type="parTrans" cxnId="{6C344345-89FC-4669-8996-FEDF4F937B05}">
      <dgm:prSet/>
      <dgm:spPr/>
      <dgm:t>
        <a:bodyPr/>
        <a:lstStyle/>
        <a:p>
          <a:endParaRPr lang="es-MX"/>
        </a:p>
      </dgm:t>
    </dgm:pt>
    <dgm:pt modelId="{C0DA637A-7D36-4E4C-997F-7221E4B396EB}" type="sibTrans" cxnId="{6C344345-89FC-4669-8996-FEDF4F937B05}">
      <dgm:prSet/>
      <dgm:spPr/>
      <dgm:t>
        <a:bodyPr/>
        <a:lstStyle/>
        <a:p>
          <a:endParaRPr lang="es-MX"/>
        </a:p>
      </dgm:t>
    </dgm:pt>
    <dgm:pt modelId="{CA95DA57-06B3-4C6D-8CD9-8D78E5A4ECA9}">
      <dgm:prSet phldrT="[Texto]" custT="1"/>
      <dgm:spPr/>
      <dgm:t>
        <a:bodyPr/>
        <a:lstStyle/>
        <a:p>
          <a:r>
            <a:rPr lang="es-MX" sz="1400" dirty="0">
              <a:latin typeface="Muli"/>
            </a:rPr>
            <a:t>Años 90´s</a:t>
          </a:r>
        </a:p>
      </dgm:t>
    </dgm:pt>
    <dgm:pt modelId="{16A86C54-2A2F-4188-A60D-15739B80A890}" type="parTrans" cxnId="{7F75FFCE-062A-4249-A0D2-89D3C76DF356}">
      <dgm:prSet/>
      <dgm:spPr/>
      <dgm:t>
        <a:bodyPr/>
        <a:lstStyle/>
        <a:p>
          <a:endParaRPr lang="es-MX"/>
        </a:p>
      </dgm:t>
    </dgm:pt>
    <dgm:pt modelId="{ABFE4E06-EE60-4049-A46F-AC0140C91531}" type="sibTrans" cxnId="{7F75FFCE-062A-4249-A0D2-89D3C76DF356}">
      <dgm:prSet/>
      <dgm:spPr/>
      <dgm:t>
        <a:bodyPr/>
        <a:lstStyle/>
        <a:p>
          <a:endParaRPr lang="es-MX"/>
        </a:p>
      </dgm:t>
    </dgm:pt>
    <dgm:pt modelId="{FBE15D6E-B3C4-43A2-90F7-3C5D7F730162}">
      <dgm:prSet phldrT="[Texto]" custT="1"/>
      <dgm:spPr/>
      <dgm:t>
        <a:bodyPr/>
        <a:lstStyle/>
        <a:p>
          <a:pPr algn="just"/>
          <a:r>
            <a:rPr lang="es-MX" sz="1200" dirty="0">
              <a:solidFill>
                <a:schemeClr val="accent1">
                  <a:lumMod val="75000"/>
                </a:schemeClr>
              </a:solidFill>
              <a:latin typeface="Muli"/>
            </a:rPr>
            <a:t>La participación femenina se incorpora en actividades económicas, no sólo del hogar.</a:t>
          </a:r>
        </a:p>
      </dgm:t>
    </dgm:pt>
    <dgm:pt modelId="{865E1AB7-F64F-4B08-9C8E-3D96E644A277}" type="parTrans" cxnId="{FB9DCEE5-AADF-4130-90DF-72433DBD3AC5}">
      <dgm:prSet/>
      <dgm:spPr/>
      <dgm:t>
        <a:bodyPr/>
        <a:lstStyle/>
        <a:p>
          <a:endParaRPr lang="es-MX"/>
        </a:p>
      </dgm:t>
    </dgm:pt>
    <dgm:pt modelId="{F9CB2FEF-102E-469D-850B-6EF9F2FCF0AB}" type="sibTrans" cxnId="{FB9DCEE5-AADF-4130-90DF-72433DBD3AC5}">
      <dgm:prSet/>
      <dgm:spPr/>
      <dgm:t>
        <a:bodyPr/>
        <a:lstStyle/>
        <a:p>
          <a:endParaRPr lang="es-MX"/>
        </a:p>
      </dgm:t>
    </dgm:pt>
    <dgm:pt modelId="{E4A0E50C-00F9-4CF2-B30F-37817BCBC048}">
      <dgm:prSet phldrT="[Texto]" custT="1"/>
      <dgm:spPr/>
      <dgm:t>
        <a:bodyPr/>
        <a:lstStyle/>
        <a:p>
          <a:pPr algn="just"/>
          <a:r>
            <a:rPr lang="es-MX" sz="1200" dirty="0">
              <a:solidFill>
                <a:schemeClr val="accent1">
                  <a:lumMod val="75000"/>
                </a:schemeClr>
              </a:solidFill>
              <a:latin typeface="Muli"/>
            </a:rPr>
            <a:t>Las mujeres representaban el 23.3% de la PEA.</a:t>
          </a:r>
        </a:p>
      </dgm:t>
    </dgm:pt>
    <dgm:pt modelId="{14268E3E-A91A-4C92-969B-D3C297CC6A1C}" type="parTrans" cxnId="{9A66A7F6-DBC4-479A-A0D0-26596B7A4C3D}">
      <dgm:prSet/>
      <dgm:spPr/>
      <dgm:t>
        <a:bodyPr/>
        <a:lstStyle/>
        <a:p>
          <a:endParaRPr lang="es-MX"/>
        </a:p>
      </dgm:t>
    </dgm:pt>
    <dgm:pt modelId="{59644660-AA23-42EF-8DAA-FFCE480CA1BC}" type="sibTrans" cxnId="{9A66A7F6-DBC4-479A-A0D0-26596B7A4C3D}">
      <dgm:prSet/>
      <dgm:spPr/>
      <dgm:t>
        <a:bodyPr/>
        <a:lstStyle/>
        <a:p>
          <a:endParaRPr lang="es-MX"/>
        </a:p>
      </dgm:t>
    </dgm:pt>
    <dgm:pt modelId="{D3FB0022-AF1F-4CAE-A496-86FDD3200720}">
      <dgm:prSet phldrT="[Texto]" custT="1"/>
      <dgm:spPr/>
      <dgm:t>
        <a:bodyPr/>
        <a:lstStyle/>
        <a:p>
          <a:r>
            <a:rPr lang="es-MX" sz="1400" dirty="0">
              <a:latin typeface="Muli"/>
            </a:rPr>
            <a:t>2016</a:t>
          </a:r>
        </a:p>
      </dgm:t>
    </dgm:pt>
    <dgm:pt modelId="{A1F7A3C6-E7CA-46D8-82C4-371704553161}" type="parTrans" cxnId="{D5C2538D-7DDE-42B3-B82F-5535A82778A1}">
      <dgm:prSet/>
      <dgm:spPr/>
      <dgm:t>
        <a:bodyPr/>
        <a:lstStyle/>
        <a:p>
          <a:endParaRPr lang="es-MX"/>
        </a:p>
      </dgm:t>
    </dgm:pt>
    <dgm:pt modelId="{D1C503C8-E86E-48C7-BEF8-2C5621252ECE}" type="sibTrans" cxnId="{D5C2538D-7DDE-42B3-B82F-5535A82778A1}">
      <dgm:prSet/>
      <dgm:spPr/>
      <dgm:t>
        <a:bodyPr/>
        <a:lstStyle/>
        <a:p>
          <a:endParaRPr lang="es-MX"/>
        </a:p>
      </dgm:t>
    </dgm:pt>
    <dgm:pt modelId="{7F85A278-0DE5-46F2-BA4F-7F690B553FD7}">
      <dgm:prSet phldrT="[Texto]" custT="1"/>
      <dgm:spPr/>
      <dgm:t>
        <a:bodyPr/>
        <a:lstStyle/>
        <a:p>
          <a:pPr algn="just"/>
          <a:r>
            <a:rPr lang="es-MX" sz="1200" dirty="0">
              <a:solidFill>
                <a:schemeClr val="accent1">
                  <a:lumMod val="75000"/>
                </a:schemeClr>
              </a:solidFill>
              <a:latin typeface="Muli"/>
            </a:rPr>
            <a:t>Resultado de la transición demográfica.</a:t>
          </a:r>
        </a:p>
      </dgm:t>
    </dgm:pt>
    <dgm:pt modelId="{2CCE780A-53E8-4033-9168-14B38739CC75}" type="parTrans" cxnId="{6EED13AC-EF5F-4157-8126-9DAE81273A87}">
      <dgm:prSet/>
      <dgm:spPr/>
      <dgm:t>
        <a:bodyPr/>
        <a:lstStyle/>
        <a:p>
          <a:endParaRPr lang="es-MX"/>
        </a:p>
      </dgm:t>
    </dgm:pt>
    <dgm:pt modelId="{1860E0E8-FF9B-4786-93E7-95C448EC40EC}" type="sibTrans" cxnId="{6EED13AC-EF5F-4157-8126-9DAE81273A87}">
      <dgm:prSet/>
      <dgm:spPr/>
      <dgm:t>
        <a:bodyPr/>
        <a:lstStyle/>
        <a:p>
          <a:endParaRPr lang="es-MX"/>
        </a:p>
      </dgm:t>
    </dgm:pt>
    <dgm:pt modelId="{34AD70B2-85CD-4AAE-8F76-B1981DC6195D}">
      <dgm:prSet phldrT="[Texto]" custT="1"/>
      <dgm:spPr/>
      <dgm:t>
        <a:bodyPr/>
        <a:lstStyle/>
        <a:p>
          <a:r>
            <a:rPr lang="es-MX" sz="1400" dirty="0">
              <a:latin typeface="Muli"/>
            </a:rPr>
            <a:t>Años 80¨s</a:t>
          </a:r>
        </a:p>
      </dgm:t>
    </dgm:pt>
    <dgm:pt modelId="{91AF6AEC-D323-4E1A-8C03-74EAF8F55C41}" type="parTrans" cxnId="{72B9CE64-887F-471C-86E8-884860006001}">
      <dgm:prSet/>
      <dgm:spPr/>
      <dgm:t>
        <a:bodyPr/>
        <a:lstStyle/>
        <a:p>
          <a:endParaRPr lang="es-MX"/>
        </a:p>
      </dgm:t>
    </dgm:pt>
    <dgm:pt modelId="{08166160-EEB7-4AB0-81A7-77336F892D0B}" type="sibTrans" cxnId="{72B9CE64-887F-471C-86E8-884860006001}">
      <dgm:prSet/>
      <dgm:spPr/>
      <dgm:t>
        <a:bodyPr/>
        <a:lstStyle/>
        <a:p>
          <a:endParaRPr lang="es-MX"/>
        </a:p>
      </dgm:t>
    </dgm:pt>
    <dgm:pt modelId="{AD8B44F4-72DD-4709-9FE6-B3E264BB721A}">
      <dgm:prSet phldrT="[Texto]" custT="1"/>
      <dgm:spPr/>
      <dgm:t>
        <a:bodyPr/>
        <a:lstStyle/>
        <a:p>
          <a:pPr algn="just"/>
          <a:r>
            <a:rPr lang="es-MX" sz="1200" dirty="0">
              <a:solidFill>
                <a:schemeClr val="accent1">
                  <a:lumMod val="75000"/>
                </a:schemeClr>
              </a:solidFill>
              <a:latin typeface="Muli"/>
            </a:rPr>
            <a:t>Aumento de la PEA femenina gracias a los procesos de restructuración económica</a:t>
          </a:r>
        </a:p>
      </dgm:t>
    </dgm:pt>
    <dgm:pt modelId="{78527CAC-4CA4-441D-94FC-F97C741BB704}" type="parTrans" cxnId="{C3AE0A7B-B13D-4CBA-9797-DB12921B8603}">
      <dgm:prSet/>
      <dgm:spPr/>
      <dgm:t>
        <a:bodyPr/>
        <a:lstStyle/>
        <a:p>
          <a:endParaRPr lang="es-MX"/>
        </a:p>
      </dgm:t>
    </dgm:pt>
    <dgm:pt modelId="{326912FF-142C-44AF-9ED3-DC05EC45DCC9}" type="sibTrans" cxnId="{C3AE0A7B-B13D-4CBA-9797-DB12921B8603}">
      <dgm:prSet/>
      <dgm:spPr/>
      <dgm:t>
        <a:bodyPr/>
        <a:lstStyle/>
        <a:p>
          <a:endParaRPr lang="es-MX"/>
        </a:p>
      </dgm:t>
    </dgm:pt>
    <dgm:pt modelId="{67EF3928-A5FC-4F1F-804F-9C1E24D42A38}">
      <dgm:prSet phldrT="[Texto]" custT="1"/>
      <dgm:spPr/>
      <dgm:t>
        <a:bodyPr/>
        <a:lstStyle/>
        <a:p>
          <a:pPr algn="just"/>
          <a:r>
            <a:rPr lang="es-MX" sz="1200" dirty="0">
              <a:solidFill>
                <a:schemeClr val="accent1">
                  <a:lumMod val="75000"/>
                </a:schemeClr>
              </a:solidFill>
              <a:latin typeface="Muli"/>
            </a:rPr>
            <a:t>Incorporación laboral de las mujeres de clase más baja.</a:t>
          </a:r>
        </a:p>
      </dgm:t>
    </dgm:pt>
    <dgm:pt modelId="{0DCBF6CA-0B4B-4F50-BEBB-16BB6859320A}" type="parTrans" cxnId="{CC8776DA-B672-47BB-AE54-659560C5EA62}">
      <dgm:prSet/>
      <dgm:spPr/>
      <dgm:t>
        <a:bodyPr/>
        <a:lstStyle/>
        <a:p>
          <a:endParaRPr lang="es-MX"/>
        </a:p>
      </dgm:t>
    </dgm:pt>
    <dgm:pt modelId="{5E31002F-4639-43B3-B67B-2458C3210120}" type="sibTrans" cxnId="{CC8776DA-B672-47BB-AE54-659560C5EA62}">
      <dgm:prSet/>
      <dgm:spPr/>
      <dgm:t>
        <a:bodyPr/>
        <a:lstStyle/>
        <a:p>
          <a:endParaRPr lang="es-MX"/>
        </a:p>
      </dgm:t>
    </dgm:pt>
    <dgm:pt modelId="{D62EB92A-D37F-4793-A2EA-005DA17EB730}">
      <dgm:prSet phldrT="[Texto]" custT="1"/>
      <dgm:spPr/>
      <dgm:t>
        <a:bodyPr/>
        <a:lstStyle/>
        <a:p>
          <a:pPr algn="just"/>
          <a:r>
            <a:rPr lang="es-MX" sz="1200" dirty="0">
              <a:solidFill>
                <a:schemeClr val="accent1">
                  <a:lumMod val="75000"/>
                </a:schemeClr>
              </a:solidFill>
              <a:latin typeface="Muli"/>
            </a:rPr>
            <a:t>Se logró la incorporación de las mujeres al trabajo.</a:t>
          </a:r>
        </a:p>
      </dgm:t>
    </dgm:pt>
    <dgm:pt modelId="{2FC3E320-6031-4C68-9520-92ADCC8EFEF3}" type="sibTrans" cxnId="{E115392D-485B-46A7-820A-E2713491B0DC}">
      <dgm:prSet/>
      <dgm:spPr/>
      <dgm:t>
        <a:bodyPr/>
        <a:lstStyle/>
        <a:p>
          <a:endParaRPr lang="es-MX"/>
        </a:p>
      </dgm:t>
    </dgm:pt>
    <dgm:pt modelId="{751C59A4-4DAF-454E-98A8-2D95BD8E6D33}" type="parTrans" cxnId="{E115392D-485B-46A7-820A-E2713491B0DC}">
      <dgm:prSet/>
      <dgm:spPr/>
      <dgm:t>
        <a:bodyPr/>
        <a:lstStyle/>
        <a:p>
          <a:endParaRPr lang="es-MX"/>
        </a:p>
      </dgm:t>
    </dgm:pt>
    <dgm:pt modelId="{25968106-B453-4C9E-B38F-2B476852A04C}">
      <dgm:prSet phldrT="[Texto]" custT="1"/>
      <dgm:spPr/>
      <dgm:t>
        <a:bodyPr/>
        <a:lstStyle/>
        <a:p>
          <a:r>
            <a:rPr lang="es-MX" sz="1400" dirty="0">
              <a:latin typeface="Muli"/>
            </a:rPr>
            <a:t>Década 70´s</a:t>
          </a:r>
        </a:p>
      </dgm:t>
    </dgm:pt>
    <dgm:pt modelId="{C481D1FA-5FD6-440D-A0C8-548014B72106}" type="sibTrans" cxnId="{EE5BD803-4156-4FE7-A193-055104A80FB0}">
      <dgm:prSet/>
      <dgm:spPr/>
      <dgm:t>
        <a:bodyPr/>
        <a:lstStyle/>
        <a:p>
          <a:endParaRPr lang="es-MX"/>
        </a:p>
      </dgm:t>
    </dgm:pt>
    <dgm:pt modelId="{7357C87D-378E-4E18-A072-FD9CD17FC8E5}" type="parTrans" cxnId="{EE5BD803-4156-4FE7-A193-055104A80FB0}">
      <dgm:prSet/>
      <dgm:spPr/>
      <dgm:t>
        <a:bodyPr/>
        <a:lstStyle/>
        <a:p>
          <a:endParaRPr lang="es-MX"/>
        </a:p>
      </dgm:t>
    </dgm:pt>
    <dgm:pt modelId="{AB624473-99C0-4B8F-8D8C-4BEBD396A2A1}" type="pres">
      <dgm:prSet presAssocID="{9F31C900-E65C-4E80-9D4E-5EE1E15FAA92}" presName="Name0" presStyleCnt="0">
        <dgm:presLayoutVars>
          <dgm:dir/>
          <dgm:animLvl val="lvl"/>
          <dgm:resizeHandles val="exact"/>
        </dgm:presLayoutVars>
      </dgm:prSet>
      <dgm:spPr/>
    </dgm:pt>
    <dgm:pt modelId="{76327234-79EA-47B7-81D1-ED9AE75736E5}" type="pres">
      <dgm:prSet presAssocID="{DE7EDAB3-B255-4F92-856E-DDCD904B303E}" presName="composite" presStyleCnt="0"/>
      <dgm:spPr/>
    </dgm:pt>
    <dgm:pt modelId="{BD343BEB-43D1-4166-BE50-EA98EACF0691}" type="pres">
      <dgm:prSet presAssocID="{DE7EDAB3-B255-4F92-856E-DDCD904B303E}" presName="parTx" presStyleLbl="node1" presStyleIdx="0" presStyleCnt="5">
        <dgm:presLayoutVars>
          <dgm:chMax val="0"/>
          <dgm:chPref val="0"/>
          <dgm:bulletEnabled val="1"/>
        </dgm:presLayoutVars>
      </dgm:prSet>
      <dgm:spPr/>
    </dgm:pt>
    <dgm:pt modelId="{06013E69-64D7-445D-B85D-7563A3E00D37}" type="pres">
      <dgm:prSet presAssocID="{DE7EDAB3-B255-4F92-856E-DDCD904B303E}" presName="desTx" presStyleLbl="revTx" presStyleIdx="0" presStyleCnt="5">
        <dgm:presLayoutVars>
          <dgm:bulletEnabled val="1"/>
        </dgm:presLayoutVars>
      </dgm:prSet>
      <dgm:spPr/>
    </dgm:pt>
    <dgm:pt modelId="{FB7F871C-C1C4-45CE-9D63-A0CEF71551CC}" type="pres">
      <dgm:prSet presAssocID="{F470CC94-5ECD-4AB9-9620-886F64C74D03}" presName="space" presStyleCnt="0"/>
      <dgm:spPr/>
    </dgm:pt>
    <dgm:pt modelId="{D0175158-6589-47FF-9285-27D1BAA6CBD0}" type="pres">
      <dgm:prSet presAssocID="{25968106-B453-4C9E-B38F-2B476852A04C}" presName="composite" presStyleCnt="0"/>
      <dgm:spPr/>
    </dgm:pt>
    <dgm:pt modelId="{013D4FFC-8C64-49DC-9C08-00D2C431176E}" type="pres">
      <dgm:prSet presAssocID="{25968106-B453-4C9E-B38F-2B476852A04C}" presName="parTx" presStyleLbl="node1" presStyleIdx="1" presStyleCnt="5">
        <dgm:presLayoutVars>
          <dgm:chMax val="0"/>
          <dgm:chPref val="0"/>
          <dgm:bulletEnabled val="1"/>
        </dgm:presLayoutVars>
      </dgm:prSet>
      <dgm:spPr/>
    </dgm:pt>
    <dgm:pt modelId="{A85D6458-07CA-4C10-A00F-694EB7E0720F}" type="pres">
      <dgm:prSet presAssocID="{25968106-B453-4C9E-B38F-2B476852A04C}" presName="desTx" presStyleLbl="revTx" presStyleIdx="1" presStyleCnt="5">
        <dgm:presLayoutVars>
          <dgm:bulletEnabled val="1"/>
        </dgm:presLayoutVars>
      </dgm:prSet>
      <dgm:spPr/>
    </dgm:pt>
    <dgm:pt modelId="{F09535EA-8E18-4EA4-AB67-E6AD0B080715}" type="pres">
      <dgm:prSet presAssocID="{C481D1FA-5FD6-440D-A0C8-548014B72106}" presName="space" presStyleCnt="0"/>
      <dgm:spPr/>
    </dgm:pt>
    <dgm:pt modelId="{6134D1D9-EF56-4DBA-A5B5-E851D5337866}" type="pres">
      <dgm:prSet presAssocID="{34AD70B2-85CD-4AAE-8F76-B1981DC6195D}" presName="composite" presStyleCnt="0"/>
      <dgm:spPr/>
    </dgm:pt>
    <dgm:pt modelId="{D786A374-5036-445B-ABA5-72602D419E94}" type="pres">
      <dgm:prSet presAssocID="{34AD70B2-85CD-4AAE-8F76-B1981DC6195D}" presName="parTx" presStyleLbl="node1" presStyleIdx="2" presStyleCnt="5">
        <dgm:presLayoutVars>
          <dgm:chMax val="0"/>
          <dgm:chPref val="0"/>
          <dgm:bulletEnabled val="1"/>
        </dgm:presLayoutVars>
      </dgm:prSet>
      <dgm:spPr/>
    </dgm:pt>
    <dgm:pt modelId="{9384E9E4-56C6-479D-B617-F033AE26FF88}" type="pres">
      <dgm:prSet presAssocID="{34AD70B2-85CD-4AAE-8F76-B1981DC6195D}" presName="desTx" presStyleLbl="revTx" presStyleIdx="2" presStyleCnt="5">
        <dgm:presLayoutVars>
          <dgm:bulletEnabled val="1"/>
        </dgm:presLayoutVars>
      </dgm:prSet>
      <dgm:spPr/>
    </dgm:pt>
    <dgm:pt modelId="{B65B3A26-ADC3-42E1-B290-FB9CAA688AF0}" type="pres">
      <dgm:prSet presAssocID="{08166160-EEB7-4AB0-81A7-77336F892D0B}" presName="space" presStyleCnt="0"/>
      <dgm:spPr/>
    </dgm:pt>
    <dgm:pt modelId="{5C472915-5104-4797-AE23-7FE82E3E5B08}" type="pres">
      <dgm:prSet presAssocID="{CA95DA57-06B3-4C6D-8CD9-8D78E5A4ECA9}" presName="composite" presStyleCnt="0"/>
      <dgm:spPr/>
    </dgm:pt>
    <dgm:pt modelId="{C31E7AB1-90DA-4989-ACF6-7919B08AE05E}" type="pres">
      <dgm:prSet presAssocID="{CA95DA57-06B3-4C6D-8CD9-8D78E5A4ECA9}" presName="parTx" presStyleLbl="node1" presStyleIdx="3" presStyleCnt="5">
        <dgm:presLayoutVars>
          <dgm:chMax val="0"/>
          <dgm:chPref val="0"/>
          <dgm:bulletEnabled val="1"/>
        </dgm:presLayoutVars>
      </dgm:prSet>
      <dgm:spPr/>
    </dgm:pt>
    <dgm:pt modelId="{33457251-8FE2-42C3-882E-5AE3899CFBDE}" type="pres">
      <dgm:prSet presAssocID="{CA95DA57-06B3-4C6D-8CD9-8D78E5A4ECA9}" presName="desTx" presStyleLbl="revTx" presStyleIdx="3" presStyleCnt="5">
        <dgm:presLayoutVars>
          <dgm:bulletEnabled val="1"/>
        </dgm:presLayoutVars>
      </dgm:prSet>
      <dgm:spPr/>
    </dgm:pt>
    <dgm:pt modelId="{18D10F2A-2FD8-485D-8F45-8471D3CC7D3D}" type="pres">
      <dgm:prSet presAssocID="{ABFE4E06-EE60-4049-A46F-AC0140C91531}" presName="space" presStyleCnt="0"/>
      <dgm:spPr/>
    </dgm:pt>
    <dgm:pt modelId="{B4951BAC-B9DF-4D9E-A7EB-DBC05E9D880B}" type="pres">
      <dgm:prSet presAssocID="{D3FB0022-AF1F-4CAE-A496-86FDD3200720}" presName="composite" presStyleCnt="0"/>
      <dgm:spPr/>
    </dgm:pt>
    <dgm:pt modelId="{5B7D2A2C-927F-473E-80B2-94E422AF4FC7}" type="pres">
      <dgm:prSet presAssocID="{D3FB0022-AF1F-4CAE-A496-86FDD3200720}" presName="parTx" presStyleLbl="node1" presStyleIdx="4" presStyleCnt="5">
        <dgm:presLayoutVars>
          <dgm:chMax val="0"/>
          <dgm:chPref val="0"/>
          <dgm:bulletEnabled val="1"/>
        </dgm:presLayoutVars>
      </dgm:prSet>
      <dgm:spPr/>
    </dgm:pt>
    <dgm:pt modelId="{42918F7B-EEEE-4BF1-8DED-AB0CBA6D7C54}" type="pres">
      <dgm:prSet presAssocID="{D3FB0022-AF1F-4CAE-A496-86FDD3200720}" presName="desTx" presStyleLbl="revTx" presStyleIdx="4" presStyleCnt="5">
        <dgm:presLayoutVars>
          <dgm:bulletEnabled val="1"/>
        </dgm:presLayoutVars>
      </dgm:prSet>
      <dgm:spPr/>
    </dgm:pt>
  </dgm:ptLst>
  <dgm:cxnLst>
    <dgm:cxn modelId="{EE5BD803-4156-4FE7-A193-055104A80FB0}" srcId="{9F31C900-E65C-4E80-9D4E-5EE1E15FAA92}" destId="{25968106-B453-4C9E-B38F-2B476852A04C}" srcOrd="1" destOrd="0" parTransId="{7357C87D-378E-4E18-A072-FD9CD17FC8E5}" sibTransId="{C481D1FA-5FD6-440D-A0C8-548014B72106}"/>
    <dgm:cxn modelId="{D4CEBA19-77D1-4B01-A6E0-E4C3CB8B0B00}" type="presOf" srcId="{E4A0E50C-00F9-4CF2-B30F-37817BCBC048}" destId="{42918F7B-EEEE-4BF1-8DED-AB0CBA6D7C54}" srcOrd="0" destOrd="0" presId="urn:microsoft.com/office/officeart/2005/8/layout/chevron1"/>
    <dgm:cxn modelId="{5B0EC71C-D4F6-4F10-B635-E283176218EE}" type="presOf" srcId="{25968106-B453-4C9E-B38F-2B476852A04C}" destId="{013D4FFC-8C64-49DC-9C08-00D2C431176E}" srcOrd="0" destOrd="0" presId="urn:microsoft.com/office/officeart/2005/8/layout/chevron1"/>
    <dgm:cxn modelId="{BD6B6F27-7075-46F0-B46E-82310A3DF1E6}" type="presOf" srcId="{AD8B44F4-72DD-4709-9FE6-B3E264BB721A}" destId="{9384E9E4-56C6-479D-B617-F033AE26FF88}" srcOrd="0" destOrd="0" presId="urn:microsoft.com/office/officeart/2005/8/layout/chevron1"/>
    <dgm:cxn modelId="{E115392D-485B-46A7-820A-E2713491B0DC}" srcId="{25968106-B453-4C9E-B38F-2B476852A04C}" destId="{D62EB92A-D37F-4793-A2EA-005DA17EB730}" srcOrd="0" destOrd="0" parTransId="{751C59A4-4DAF-454E-98A8-2D95BD8E6D33}" sibTransId="{2FC3E320-6031-4C68-9520-92ADCC8EFEF3}"/>
    <dgm:cxn modelId="{14D48F44-DFD8-46BF-8151-2C6EF1F4FB6A}" type="presOf" srcId="{67EF3928-A5FC-4F1F-804F-9C1E24D42A38}" destId="{33457251-8FE2-42C3-882E-5AE3899CFBDE}" srcOrd="0" destOrd="1" presId="urn:microsoft.com/office/officeart/2005/8/layout/chevron1"/>
    <dgm:cxn modelId="{6C344345-89FC-4669-8996-FEDF4F937B05}" srcId="{DE7EDAB3-B255-4F92-856E-DDCD904B303E}" destId="{ECAB6B14-5D6C-41C9-A268-71173421EE9E}" srcOrd="0" destOrd="0" parTransId="{239EA7DC-EAFE-405A-87C3-93604D0839B5}" sibTransId="{C0DA637A-7D36-4E4C-997F-7221E4B396EB}"/>
    <dgm:cxn modelId="{AB8E304E-5D42-40E0-9C89-2756B5F87FD0}" type="presOf" srcId="{9F31C900-E65C-4E80-9D4E-5EE1E15FAA92}" destId="{AB624473-99C0-4B8F-8D8C-4BEBD396A2A1}" srcOrd="0" destOrd="0" presId="urn:microsoft.com/office/officeart/2005/8/layout/chevron1"/>
    <dgm:cxn modelId="{9CA7145A-9591-4B72-AD5C-75DBE639EA84}" type="presOf" srcId="{D3FB0022-AF1F-4CAE-A496-86FDD3200720}" destId="{5B7D2A2C-927F-473E-80B2-94E422AF4FC7}" srcOrd="0" destOrd="0" presId="urn:microsoft.com/office/officeart/2005/8/layout/chevron1"/>
    <dgm:cxn modelId="{29A04D5E-BC8A-4299-B8EF-5C7DFDE63BD7}" type="presOf" srcId="{ECAB6B14-5D6C-41C9-A268-71173421EE9E}" destId="{06013E69-64D7-445D-B85D-7563A3E00D37}" srcOrd="0" destOrd="0" presId="urn:microsoft.com/office/officeart/2005/8/layout/chevron1"/>
    <dgm:cxn modelId="{3E3F1762-4134-4840-B1B9-3E9ACF5A00D4}" srcId="{9F31C900-E65C-4E80-9D4E-5EE1E15FAA92}" destId="{DE7EDAB3-B255-4F92-856E-DDCD904B303E}" srcOrd="0" destOrd="0" parTransId="{7922B065-8C21-46EA-838F-85923340A25A}" sibTransId="{F470CC94-5ECD-4AB9-9620-886F64C74D03}"/>
    <dgm:cxn modelId="{72B9CE64-887F-471C-86E8-884860006001}" srcId="{9F31C900-E65C-4E80-9D4E-5EE1E15FAA92}" destId="{34AD70B2-85CD-4AAE-8F76-B1981DC6195D}" srcOrd="2" destOrd="0" parTransId="{91AF6AEC-D323-4E1A-8C03-74EAF8F55C41}" sibTransId="{08166160-EEB7-4AB0-81A7-77336F892D0B}"/>
    <dgm:cxn modelId="{C3AE0A7B-B13D-4CBA-9797-DB12921B8603}" srcId="{34AD70B2-85CD-4AAE-8F76-B1981DC6195D}" destId="{AD8B44F4-72DD-4709-9FE6-B3E264BB721A}" srcOrd="0" destOrd="0" parTransId="{78527CAC-4CA4-441D-94FC-F97C741BB704}" sibTransId="{326912FF-142C-44AF-9ED3-DC05EC45DCC9}"/>
    <dgm:cxn modelId="{D5C2538D-7DDE-42B3-B82F-5535A82778A1}" srcId="{9F31C900-E65C-4E80-9D4E-5EE1E15FAA92}" destId="{D3FB0022-AF1F-4CAE-A496-86FDD3200720}" srcOrd="4" destOrd="0" parTransId="{A1F7A3C6-E7CA-46D8-82C4-371704553161}" sibTransId="{D1C503C8-E86E-48C7-BEF8-2C5621252ECE}"/>
    <dgm:cxn modelId="{6F8CC795-1FA5-4A30-9043-0642430B1333}" type="presOf" srcId="{7F85A278-0DE5-46F2-BA4F-7F690B553FD7}" destId="{42918F7B-EEEE-4BF1-8DED-AB0CBA6D7C54}" srcOrd="0" destOrd="1" presId="urn:microsoft.com/office/officeart/2005/8/layout/chevron1"/>
    <dgm:cxn modelId="{6EED13AC-EF5F-4157-8126-9DAE81273A87}" srcId="{D3FB0022-AF1F-4CAE-A496-86FDD3200720}" destId="{7F85A278-0DE5-46F2-BA4F-7F690B553FD7}" srcOrd="1" destOrd="0" parTransId="{2CCE780A-53E8-4033-9168-14B38739CC75}" sibTransId="{1860E0E8-FF9B-4786-93E7-95C448EC40EC}"/>
    <dgm:cxn modelId="{77F1FCB6-FCBF-4D56-95FE-5F1EF6E2894F}" type="presOf" srcId="{34AD70B2-85CD-4AAE-8F76-B1981DC6195D}" destId="{D786A374-5036-445B-ABA5-72602D419E94}" srcOrd="0" destOrd="0" presId="urn:microsoft.com/office/officeart/2005/8/layout/chevron1"/>
    <dgm:cxn modelId="{A5FA3BC8-778B-4A8C-9ACF-7B494FE5CC35}" type="presOf" srcId="{DE7EDAB3-B255-4F92-856E-DDCD904B303E}" destId="{BD343BEB-43D1-4166-BE50-EA98EACF0691}" srcOrd="0" destOrd="0" presId="urn:microsoft.com/office/officeart/2005/8/layout/chevron1"/>
    <dgm:cxn modelId="{7F75FFCE-062A-4249-A0D2-89D3C76DF356}" srcId="{9F31C900-E65C-4E80-9D4E-5EE1E15FAA92}" destId="{CA95DA57-06B3-4C6D-8CD9-8D78E5A4ECA9}" srcOrd="3" destOrd="0" parTransId="{16A86C54-2A2F-4188-A60D-15739B80A890}" sibTransId="{ABFE4E06-EE60-4049-A46F-AC0140C91531}"/>
    <dgm:cxn modelId="{115BA9CF-2594-41A6-A919-0193309099B3}" type="presOf" srcId="{D62EB92A-D37F-4793-A2EA-005DA17EB730}" destId="{A85D6458-07CA-4C10-A00F-694EB7E0720F}" srcOrd="0" destOrd="0" presId="urn:microsoft.com/office/officeart/2005/8/layout/chevron1"/>
    <dgm:cxn modelId="{CC8776DA-B672-47BB-AE54-659560C5EA62}" srcId="{CA95DA57-06B3-4C6D-8CD9-8D78E5A4ECA9}" destId="{67EF3928-A5FC-4F1F-804F-9C1E24D42A38}" srcOrd="1" destOrd="0" parTransId="{0DCBF6CA-0B4B-4F50-BEBB-16BB6859320A}" sibTransId="{5E31002F-4639-43B3-B67B-2458C3210120}"/>
    <dgm:cxn modelId="{0BC842E4-817B-40FB-A6D3-BBCFF8E66F4A}" type="presOf" srcId="{FBE15D6E-B3C4-43A2-90F7-3C5D7F730162}" destId="{33457251-8FE2-42C3-882E-5AE3899CFBDE}" srcOrd="0" destOrd="0" presId="urn:microsoft.com/office/officeart/2005/8/layout/chevron1"/>
    <dgm:cxn modelId="{FB9DCEE5-AADF-4130-90DF-72433DBD3AC5}" srcId="{CA95DA57-06B3-4C6D-8CD9-8D78E5A4ECA9}" destId="{FBE15D6E-B3C4-43A2-90F7-3C5D7F730162}" srcOrd="0" destOrd="0" parTransId="{865E1AB7-F64F-4B08-9C8E-3D96E644A277}" sibTransId="{F9CB2FEF-102E-469D-850B-6EF9F2FCF0AB}"/>
    <dgm:cxn modelId="{1E1612EE-5DF3-4AD7-B499-7B106F317CDB}" type="presOf" srcId="{CA95DA57-06B3-4C6D-8CD9-8D78E5A4ECA9}" destId="{C31E7AB1-90DA-4989-ACF6-7919B08AE05E}" srcOrd="0" destOrd="0" presId="urn:microsoft.com/office/officeart/2005/8/layout/chevron1"/>
    <dgm:cxn modelId="{9A66A7F6-DBC4-479A-A0D0-26596B7A4C3D}" srcId="{D3FB0022-AF1F-4CAE-A496-86FDD3200720}" destId="{E4A0E50C-00F9-4CF2-B30F-37817BCBC048}" srcOrd="0" destOrd="0" parTransId="{14268E3E-A91A-4C92-969B-D3C297CC6A1C}" sibTransId="{59644660-AA23-42EF-8DAA-FFCE480CA1BC}"/>
    <dgm:cxn modelId="{D42CE5FB-B816-4988-9B74-00CA2C88EC56}" type="presParOf" srcId="{AB624473-99C0-4B8F-8D8C-4BEBD396A2A1}" destId="{76327234-79EA-47B7-81D1-ED9AE75736E5}" srcOrd="0" destOrd="0" presId="urn:microsoft.com/office/officeart/2005/8/layout/chevron1"/>
    <dgm:cxn modelId="{770B8274-2976-4BD0-AF69-F78ECAF9A441}" type="presParOf" srcId="{76327234-79EA-47B7-81D1-ED9AE75736E5}" destId="{BD343BEB-43D1-4166-BE50-EA98EACF0691}" srcOrd="0" destOrd="0" presId="urn:microsoft.com/office/officeart/2005/8/layout/chevron1"/>
    <dgm:cxn modelId="{CCBA94CA-C672-4B1A-B475-F1428BD18A41}" type="presParOf" srcId="{76327234-79EA-47B7-81D1-ED9AE75736E5}" destId="{06013E69-64D7-445D-B85D-7563A3E00D37}" srcOrd="1" destOrd="0" presId="urn:microsoft.com/office/officeart/2005/8/layout/chevron1"/>
    <dgm:cxn modelId="{2287C943-1F63-478C-A1C5-8D6504A2EB57}" type="presParOf" srcId="{AB624473-99C0-4B8F-8D8C-4BEBD396A2A1}" destId="{FB7F871C-C1C4-45CE-9D63-A0CEF71551CC}" srcOrd="1" destOrd="0" presId="urn:microsoft.com/office/officeart/2005/8/layout/chevron1"/>
    <dgm:cxn modelId="{E67FE68D-996A-4252-A318-8FBD628E12DC}" type="presParOf" srcId="{AB624473-99C0-4B8F-8D8C-4BEBD396A2A1}" destId="{D0175158-6589-47FF-9285-27D1BAA6CBD0}" srcOrd="2" destOrd="0" presId="urn:microsoft.com/office/officeart/2005/8/layout/chevron1"/>
    <dgm:cxn modelId="{BCDCCEC7-7EDC-42AA-885D-79F22F47E266}" type="presParOf" srcId="{D0175158-6589-47FF-9285-27D1BAA6CBD0}" destId="{013D4FFC-8C64-49DC-9C08-00D2C431176E}" srcOrd="0" destOrd="0" presId="urn:microsoft.com/office/officeart/2005/8/layout/chevron1"/>
    <dgm:cxn modelId="{0740E65D-133C-4336-BBFE-C3F2855EEC09}" type="presParOf" srcId="{D0175158-6589-47FF-9285-27D1BAA6CBD0}" destId="{A85D6458-07CA-4C10-A00F-694EB7E0720F}" srcOrd="1" destOrd="0" presId="urn:microsoft.com/office/officeart/2005/8/layout/chevron1"/>
    <dgm:cxn modelId="{4E99E4BD-15FE-4729-BEBB-E4105E605164}" type="presParOf" srcId="{AB624473-99C0-4B8F-8D8C-4BEBD396A2A1}" destId="{F09535EA-8E18-4EA4-AB67-E6AD0B080715}" srcOrd="3" destOrd="0" presId="urn:microsoft.com/office/officeart/2005/8/layout/chevron1"/>
    <dgm:cxn modelId="{88F49E01-7882-410F-9BB5-DA9DBDCDAC73}" type="presParOf" srcId="{AB624473-99C0-4B8F-8D8C-4BEBD396A2A1}" destId="{6134D1D9-EF56-4DBA-A5B5-E851D5337866}" srcOrd="4" destOrd="0" presId="urn:microsoft.com/office/officeart/2005/8/layout/chevron1"/>
    <dgm:cxn modelId="{2F309E80-EB5E-437C-B503-552FCEED9F13}" type="presParOf" srcId="{6134D1D9-EF56-4DBA-A5B5-E851D5337866}" destId="{D786A374-5036-445B-ABA5-72602D419E94}" srcOrd="0" destOrd="0" presId="urn:microsoft.com/office/officeart/2005/8/layout/chevron1"/>
    <dgm:cxn modelId="{3BC94BD2-24D5-4F43-BC7B-403C18EBE34B}" type="presParOf" srcId="{6134D1D9-EF56-4DBA-A5B5-E851D5337866}" destId="{9384E9E4-56C6-479D-B617-F033AE26FF88}" srcOrd="1" destOrd="0" presId="urn:microsoft.com/office/officeart/2005/8/layout/chevron1"/>
    <dgm:cxn modelId="{4F15A20D-6645-421E-A9E1-C8A56C03172D}" type="presParOf" srcId="{AB624473-99C0-4B8F-8D8C-4BEBD396A2A1}" destId="{B65B3A26-ADC3-42E1-B290-FB9CAA688AF0}" srcOrd="5" destOrd="0" presId="urn:microsoft.com/office/officeart/2005/8/layout/chevron1"/>
    <dgm:cxn modelId="{CB8CE5B3-0C1A-4376-9F75-9474FF33B02F}" type="presParOf" srcId="{AB624473-99C0-4B8F-8D8C-4BEBD396A2A1}" destId="{5C472915-5104-4797-AE23-7FE82E3E5B08}" srcOrd="6" destOrd="0" presId="urn:microsoft.com/office/officeart/2005/8/layout/chevron1"/>
    <dgm:cxn modelId="{A12ABEC7-2993-4BB4-95B1-248295C91968}" type="presParOf" srcId="{5C472915-5104-4797-AE23-7FE82E3E5B08}" destId="{C31E7AB1-90DA-4989-ACF6-7919B08AE05E}" srcOrd="0" destOrd="0" presId="urn:microsoft.com/office/officeart/2005/8/layout/chevron1"/>
    <dgm:cxn modelId="{FD1A0CAF-60CD-492A-90D2-5588B4BB78A7}" type="presParOf" srcId="{5C472915-5104-4797-AE23-7FE82E3E5B08}" destId="{33457251-8FE2-42C3-882E-5AE3899CFBDE}" srcOrd="1" destOrd="0" presId="urn:microsoft.com/office/officeart/2005/8/layout/chevron1"/>
    <dgm:cxn modelId="{7D09EA7A-8CF9-4F12-B8EF-E28B66A11EF3}" type="presParOf" srcId="{AB624473-99C0-4B8F-8D8C-4BEBD396A2A1}" destId="{18D10F2A-2FD8-485D-8F45-8471D3CC7D3D}" srcOrd="7" destOrd="0" presId="urn:microsoft.com/office/officeart/2005/8/layout/chevron1"/>
    <dgm:cxn modelId="{01EA2908-C58F-41BF-B54F-AF92D66DF8FB}" type="presParOf" srcId="{AB624473-99C0-4B8F-8D8C-4BEBD396A2A1}" destId="{B4951BAC-B9DF-4D9E-A7EB-DBC05E9D880B}" srcOrd="8" destOrd="0" presId="urn:microsoft.com/office/officeart/2005/8/layout/chevron1"/>
    <dgm:cxn modelId="{E23413EF-C568-4480-BB4F-3E8F96EAD410}" type="presParOf" srcId="{B4951BAC-B9DF-4D9E-A7EB-DBC05E9D880B}" destId="{5B7D2A2C-927F-473E-80B2-94E422AF4FC7}" srcOrd="0" destOrd="0" presId="urn:microsoft.com/office/officeart/2005/8/layout/chevron1"/>
    <dgm:cxn modelId="{72E0318F-9649-4FD6-8DDB-15630890483E}" type="presParOf" srcId="{B4951BAC-B9DF-4D9E-A7EB-DBC05E9D880B}" destId="{42918F7B-EEEE-4BF1-8DED-AB0CBA6D7C54}"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7F4E71-67D1-4C2F-BCCD-7A21CCFD09FE}" type="doc">
      <dgm:prSet loTypeId="urn:microsoft.com/office/officeart/2005/8/layout/arrow4" loCatId="process" qsTypeId="urn:microsoft.com/office/officeart/2005/8/quickstyle/simple2" qsCatId="simple" csTypeId="urn:microsoft.com/office/officeart/2005/8/colors/accent3_3" csCatId="accent3" phldr="1"/>
      <dgm:spPr/>
      <dgm:t>
        <a:bodyPr/>
        <a:lstStyle/>
        <a:p>
          <a:endParaRPr lang="es-ES"/>
        </a:p>
      </dgm:t>
    </dgm:pt>
    <dgm:pt modelId="{B98D790E-4427-4FE4-A72B-AA444C504975}">
      <dgm:prSet phldrT="[Texto]"/>
      <dgm:spPr/>
      <dgm:t>
        <a:bodyPr/>
        <a:lstStyle/>
        <a:p>
          <a:r>
            <a:rPr lang="es-ES" dirty="0"/>
            <a:t>Sistema de reparto </a:t>
          </a:r>
        </a:p>
      </dgm:t>
    </dgm:pt>
    <dgm:pt modelId="{EF0CDCE6-40CA-45F6-B743-105EA27626E2}" type="parTrans" cxnId="{6E0F1178-1FC7-4899-A213-5C26C4D60455}">
      <dgm:prSet/>
      <dgm:spPr/>
      <dgm:t>
        <a:bodyPr/>
        <a:lstStyle/>
        <a:p>
          <a:endParaRPr lang="es-ES"/>
        </a:p>
      </dgm:t>
    </dgm:pt>
    <dgm:pt modelId="{A71038D6-8635-47CF-9165-C08713563164}" type="sibTrans" cxnId="{6E0F1178-1FC7-4899-A213-5C26C4D60455}">
      <dgm:prSet/>
      <dgm:spPr/>
      <dgm:t>
        <a:bodyPr/>
        <a:lstStyle/>
        <a:p>
          <a:endParaRPr lang="es-ES"/>
        </a:p>
      </dgm:t>
    </dgm:pt>
    <dgm:pt modelId="{98A3EC89-BDED-410E-9BD2-F56A946E472C}">
      <dgm:prSet phldrT="[Texto]"/>
      <dgm:spPr/>
      <dgm:t>
        <a:bodyPr/>
        <a:lstStyle/>
        <a:p>
          <a:r>
            <a:rPr lang="es-ES" dirty="0"/>
            <a:t>Sistema de capitalización individual </a:t>
          </a:r>
        </a:p>
      </dgm:t>
    </dgm:pt>
    <dgm:pt modelId="{FA9AD305-7F40-429E-8E8C-30E905E3D7FC}" type="parTrans" cxnId="{A0E01D12-2910-4066-BEA2-12DD6BA8D18B}">
      <dgm:prSet/>
      <dgm:spPr/>
      <dgm:t>
        <a:bodyPr/>
        <a:lstStyle/>
        <a:p>
          <a:endParaRPr lang="es-ES"/>
        </a:p>
      </dgm:t>
    </dgm:pt>
    <dgm:pt modelId="{D40A7BF1-EEF1-43A6-92EA-060C353A667F}" type="sibTrans" cxnId="{A0E01D12-2910-4066-BEA2-12DD6BA8D18B}">
      <dgm:prSet/>
      <dgm:spPr/>
      <dgm:t>
        <a:bodyPr/>
        <a:lstStyle/>
        <a:p>
          <a:endParaRPr lang="es-ES"/>
        </a:p>
      </dgm:t>
    </dgm:pt>
    <dgm:pt modelId="{C1E62447-B60B-4F45-92C6-EA3A15AEBC5B}" type="pres">
      <dgm:prSet presAssocID="{4D7F4E71-67D1-4C2F-BCCD-7A21CCFD09FE}" presName="compositeShape" presStyleCnt="0">
        <dgm:presLayoutVars>
          <dgm:chMax val="2"/>
          <dgm:dir/>
          <dgm:resizeHandles val="exact"/>
        </dgm:presLayoutVars>
      </dgm:prSet>
      <dgm:spPr/>
    </dgm:pt>
    <dgm:pt modelId="{024DD2E6-2F42-4B19-BB6B-C3B918EB983D}" type="pres">
      <dgm:prSet presAssocID="{B98D790E-4427-4FE4-A72B-AA444C504975}" presName="upArrow" presStyleLbl="node1" presStyleIdx="0" presStyleCnt="2"/>
      <dgm:spPr/>
    </dgm:pt>
    <dgm:pt modelId="{6E9A129F-DF21-45C8-9D8D-97F0D653A812}" type="pres">
      <dgm:prSet presAssocID="{B98D790E-4427-4FE4-A72B-AA444C504975}" presName="upArrowText" presStyleLbl="revTx" presStyleIdx="0" presStyleCnt="2">
        <dgm:presLayoutVars>
          <dgm:chMax val="0"/>
          <dgm:bulletEnabled val="1"/>
        </dgm:presLayoutVars>
      </dgm:prSet>
      <dgm:spPr/>
    </dgm:pt>
    <dgm:pt modelId="{46A1B617-CDB3-4BCB-9780-447AD8BBAFAB}" type="pres">
      <dgm:prSet presAssocID="{98A3EC89-BDED-410E-9BD2-F56A946E472C}" presName="downArrow" presStyleLbl="node1" presStyleIdx="1" presStyleCnt="2"/>
      <dgm:spPr/>
    </dgm:pt>
    <dgm:pt modelId="{26136A61-6298-45CE-BA1A-2E39DCB187F0}" type="pres">
      <dgm:prSet presAssocID="{98A3EC89-BDED-410E-9BD2-F56A946E472C}" presName="downArrowText" presStyleLbl="revTx" presStyleIdx="1" presStyleCnt="2">
        <dgm:presLayoutVars>
          <dgm:chMax val="0"/>
          <dgm:bulletEnabled val="1"/>
        </dgm:presLayoutVars>
      </dgm:prSet>
      <dgm:spPr/>
    </dgm:pt>
  </dgm:ptLst>
  <dgm:cxnLst>
    <dgm:cxn modelId="{A0E01D12-2910-4066-BEA2-12DD6BA8D18B}" srcId="{4D7F4E71-67D1-4C2F-BCCD-7A21CCFD09FE}" destId="{98A3EC89-BDED-410E-9BD2-F56A946E472C}" srcOrd="1" destOrd="0" parTransId="{FA9AD305-7F40-429E-8E8C-30E905E3D7FC}" sibTransId="{D40A7BF1-EEF1-43A6-92EA-060C353A667F}"/>
    <dgm:cxn modelId="{69875E3E-32A3-443D-9203-E6D474483275}" type="presOf" srcId="{B98D790E-4427-4FE4-A72B-AA444C504975}" destId="{6E9A129F-DF21-45C8-9D8D-97F0D653A812}" srcOrd="0" destOrd="0" presId="urn:microsoft.com/office/officeart/2005/8/layout/arrow4"/>
    <dgm:cxn modelId="{233B1D47-112E-4A40-A29E-A6D63A830A3F}" type="presOf" srcId="{4D7F4E71-67D1-4C2F-BCCD-7A21CCFD09FE}" destId="{C1E62447-B60B-4F45-92C6-EA3A15AEBC5B}" srcOrd="0" destOrd="0" presId="urn:microsoft.com/office/officeart/2005/8/layout/arrow4"/>
    <dgm:cxn modelId="{6E0F1178-1FC7-4899-A213-5C26C4D60455}" srcId="{4D7F4E71-67D1-4C2F-BCCD-7A21CCFD09FE}" destId="{B98D790E-4427-4FE4-A72B-AA444C504975}" srcOrd="0" destOrd="0" parTransId="{EF0CDCE6-40CA-45F6-B743-105EA27626E2}" sibTransId="{A71038D6-8635-47CF-9165-C08713563164}"/>
    <dgm:cxn modelId="{A574B2E5-5698-4BDC-A131-17E5D46E97AB}" type="presOf" srcId="{98A3EC89-BDED-410E-9BD2-F56A946E472C}" destId="{26136A61-6298-45CE-BA1A-2E39DCB187F0}" srcOrd="0" destOrd="0" presId="urn:microsoft.com/office/officeart/2005/8/layout/arrow4"/>
    <dgm:cxn modelId="{47E8930C-D046-461B-95C8-1339801D92C8}" type="presParOf" srcId="{C1E62447-B60B-4F45-92C6-EA3A15AEBC5B}" destId="{024DD2E6-2F42-4B19-BB6B-C3B918EB983D}" srcOrd="0" destOrd="0" presId="urn:microsoft.com/office/officeart/2005/8/layout/arrow4"/>
    <dgm:cxn modelId="{9A1F7DF4-333B-469A-AA5E-23E8DB2F1E8F}" type="presParOf" srcId="{C1E62447-B60B-4F45-92C6-EA3A15AEBC5B}" destId="{6E9A129F-DF21-45C8-9D8D-97F0D653A812}" srcOrd="1" destOrd="0" presId="urn:microsoft.com/office/officeart/2005/8/layout/arrow4"/>
    <dgm:cxn modelId="{2910ECAF-80CB-42E5-89D3-D585F9F2E85C}" type="presParOf" srcId="{C1E62447-B60B-4F45-92C6-EA3A15AEBC5B}" destId="{46A1B617-CDB3-4BCB-9780-447AD8BBAFAB}" srcOrd="2" destOrd="0" presId="urn:microsoft.com/office/officeart/2005/8/layout/arrow4"/>
    <dgm:cxn modelId="{2A065EBF-4FAA-487F-87EF-6D5574197E47}" type="presParOf" srcId="{C1E62447-B60B-4F45-92C6-EA3A15AEBC5B}" destId="{26136A61-6298-45CE-BA1A-2E39DCB187F0}"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ACF8B8-E2D0-40B2-9E4B-05A891272C7A}" type="doc">
      <dgm:prSet loTypeId="urn:microsoft.com/office/officeart/2005/8/layout/hProcess4" loCatId="process" qsTypeId="urn:microsoft.com/office/officeart/2005/8/quickstyle/3d1" qsCatId="3D" csTypeId="urn:microsoft.com/office/officeart/2005/8/colors/accent1_2" csCatId="accent1" phldr="1"/>
      <dgm:spPr/>
      <dgm:t>
        <a:bodyPr/>
        <a:lstStyle/>
        <a:p>
          <a:endParaRPr lang="es-MX"/>
        </a:p>
      </dgm:t>
    </dgm:pt>
    <dgm:pt modelId="{1DBDBA8E-7523-4AF2-B7E7-D63FAA923E94}">
      <dgm:prSet phldrT="[Text]"/>
      <dgm:spPr/>
      <dgm:t>
        <a:bodyPr/>
        <a:lstStyle/>
        <a:p>
          <a:r>
            <a:rPr lang="es-MX" dirty="0"/>
            <a:t>Sistema de reparto</a:t>
          </a:r>
        </a:p>
      </dgm:t>
    </dgm:pt>
    <dgm:pt modelId="{6F80A1D2-1689-402D-9E3F-915D225363CF}" type="parTrans" cxnId="{09B9E9B7-663E-4386-BDA9-82545DE1AAFA}">
      <dgm:prSet/>
      <dgm:spPr/>
      <dgm:t>
        <a:bodyPr/>
        <a:lstStyle/>
        <a:p>
          <a:endParaRPr lang="es-MX"/>
        </a:p>
      </dgm:t>
    </dgm:pt>
    <dgm:pt modelId="{54D65016-99B0-4AD6-A32E-0265B2FABBC8}" type="sibTrans" cxnId="{09B9E9B7-663E-4386-BDA9-82545DE1AAFA}">
      <dgm:prSet/>
      <dgm:spPr/>
      <dgm:t>
        <a:bodyPr/>
        <a:lstStyle/>
        <a:p>
          <a:endParaRPr lang="es-MX"/>
        </a:p>
      </dgm:t>
    </dgm:pt>
    <dgm:pt modelId="{4AB0D8B2-1B4A-4FFA-B27B-97E760EF1F79}">
      <dgm:prSet phldrT="[Text]"/>
      <dgm:spPr/>
      <dgm:t>
        <a:bodyPr/>
        <a:lstStyle/>
        <a:p>
          <a:r>
            <a:rPr lang="es-MX" dirty="0"/>
            <a:t>Sistema de beneficios definidos con base en un fondo colectivo </a:t>
          </a:r>
        </a:p>
      </dgm:t>
    </dgm:pt>
    <dgm:pt modelId="{0B1B37DC-7E5A-41A4-A7EA-950D8C151A0A}" type="parTrans" cxnId="{B317836D-F554-4CE4-ABE9-18A6E17993C9}">
      <dgm:prSet/>
      <dgm:spPr/>
      <dgm:t>
        <a:bodyPr/>
        <a:lstStyle/>
        <a:p>
          <a:endParaRPr lang="es-MX"/>
        </a:p>
      </dgm:t>
    </dgm:pt>
    <dgm:pt modelId="{20357DCD-F0D0-4089-9C76-B96093EAEF51}" type="sibTrans" cxnId="{B317836D-F554-4CE4-ABE9-18A6E17993C9}">
      <dgm:prSet/>
      <dgm:spPr/>
      <dgm:t>
        <a:bodyPr/>
        <a:lstStyle/>
        <a:p>
          <a:endParaRPr lang="es-MX"/>
        </a:p>
      </dgm:t>
    </dgm:pt>
    <dgm:pt modelId="{D4F75AD3-5FAC-4405-88EC-1EC8CCB50611}">
      <dgm:prSet phldrT="[Text]"/>
      <dgm:spPr/>
      <dgm:t>
        <a:bodyPr/>
        <a:lstStyle/>
        <a:p>
          <a:r>
            <a:rPr lang="es-MX" dirty="0"/>
            <a:t>Sistema de capitalización individual</a:t>
          </a:r>
        </a:p>
      </dgm:t>
    </dgm:pt>
    <dgm:pt modelId="{FEFE18AF-CC4F-4988-80B6-5B4963A532D6}" type="parTrans" cxnId="{4C588FFD-D669-4A48-BA43-A0800DB63821}">
      <dgm:prSet/>
      <dgm:spPr/>
      <dgm:t>
        <a:bodyPr/>
        <a:lstStyle/>
        <a:p>
          <a:endParaRPr lang="es-MX"/>
        </a:p>
      </dgm:t>
    </dgm:pt>
    <dgm:pt modelId="{7BA74D73-45EC-49E2-A5D0-35273D028290}" type="sibTrans" cxnId="{4C588FFD-D669-4A48-BA43-A0800DB63821}">
      <dgm:prSet/>
      <dgm:spPr/>
      <dgm:t>
        <a:bodyPr/>
        <a:lstStyle/>
        <a:p>
          <a:endParaRPr lang="es-MX"/>
        </a:p>
      </dgm:t>
    </dgm:pt>
    <dgm:pt modelId="{9F50E3F8-93E7-4F81-8491-593EDD8CF271}">
      <dgm:prSet phldrT="[Text]"/>
      <dgm:spPr/>
      <dgm:t>
        <a:bodyPr/>
        <a:lstStyle/>
        <a:p>
          <a:r>
            <a:rPr lang="es-MX" dirty="0"/>
            <a:t>Sistema de contribución definida.</a:t>
          </a:r>
        </a:p>
      </dgm:t>
    </dgm:pt>
    <dgm:pt modelId="{1CBA7D7D-4D01-4F46-B533-E54D24144389}" type="parTrans" cxnId="{E6FCF55C-B372-4A2D-9197-3DE977D106A5}">
      <dgm:prSet/>
      <dgm:spPr/>
      <dgm:t>
        <a:bodyPr/>
        <a:lstStyle/>
        <a:p>
          <a:endParaRPr lang="es-MX"/>
        </a:p>
      </dgm:t>
    </dgm:pt>
    <dgm:pt modelId="{21373FA9-BDCC-408D-A02F-61FC25817B3D}" type="sibTrans" cxnId="{E6FCF55C-B372-4A2D-9197-3DE977D106A5}">
      <dgm:prSet/>
      <dgm:spPr/>
      <dgm:t>
        <a:bodyPr/>
        <a:lstStyle/>
        <a:p>
          <a:endParaRPr lang="es-MX"/>
        </a:p>
      </dgm:t>
    </dgm:pt>
    <dgm:pt modelId="{CD940C25-3A12-406B-8DB3-39650B904E98}">
      <dgm:prSet phldrT="[Text]"/>
      <dgm:spPr/>
      <dgm:t>
        <a:bodyPr/>
        <a:lstStyle/>
        <a:p>
          <a:r>
            <a:rPr lang="es-MX" dirty="0"/>
            <a:t>Cuentas individuales para los trabajadores del IMSS</a:t>
          </a:r>
        </a:p>
      </dgm:t>
    </dgm:pt>
    <dgm:pt modelId="{FEA1D6BA-3C1D-4B8F-A8E0-C97A034EE3F3}" type="parTrans" cxnId="{5715A839-7BF5-487E-AA82-3A5A39276D4E}">
      <dgm:prSet/>
      <dgm:spPr/>
      <dgm:t>
        <a:bodyPr/>
        <a:lstStyle/>
        <a:p>
          <a:endParaRPr lang="es-MX"/>
        </a:p>
      </dgm:t>
    </dgm:pt>
    <dgm:pt modelId="{9404D01F-364A-4E78-B794-2B45A064AB5B}" type="sibTrans" cxnId="{5715A839-7BF5-487E-AA82-3A5A39276D4E}">
      <dgm:prSet/>
      <dgm:spPr/>
      <dgm:t>
        <a:bodyPr/>
        <a:lstStyle/>
        <a:p>
          <a:endParaRPr lang="es-MX"/>
        </a:p>
      </dgm:t>
    </dgm:pt>
    <dgm:pt modelId="{810FD858-3FE0-4006-B83C-891015349327}">
      <dgm:prSet phldrT="[Text]"/>
      <dgm:spPr/>
      <dgm:t>
        <a:bodyPr/>
        <a:lstStyle/>
        <a:p>
          <a:r>
            <a:rPr lang="es-MX" dirty="0"/>
            <a:t>Objetivos de la reforma</a:t>
          </a:r>
        </a:p>
      </dgm:t>
    </dgm:pt>
    <dgm:pt modelId="{8B6EA3D3-FFF7-400E-931E-4C892C48939B}" type="parTrans" cxnId="{1AE2B3F8-2DDD-44DB-85B5-CFDB1980157E}">
      <dgm:prSet/>
      <dgm:spPr/>
      <dgm:t>
        <a:bodyPr/>
        <a:lstStyle/>
        <a:p>
          <a:endParaRPr lang="es-MX"/>
        </a:p>
      </dgm:t>
    </dgm:pt>
    <dgm:pt modelId="{2EBF8334-49F8-40C9-8A36-2961DE17E878}" type="sibTrans" cxnId="{1AE2B3F8-2DDD-44DB-85B5-CFDB1980157E}">
      <dgm:prSet/>
      <dgm:spPr/>
      <dgm:t>
        <a:bodyPr/>
        <a:lstStyle/>
        <a:p>
          <a:endParaRPr lang="es-MX"/>
        </a:p>
      </dgm:t>
    </dgm:pt>
    <dgm:pt modelId="{640165C3-02F4-42DE-ABD4-C9491AA108A9}">
      <dgm:prSet phldrT="[Text]"/>
      <dgm:spPr/>
      <dgm:t>
        <a:bodyPr/>
        <a:lstStyle/>
        <a:p>
          <a:r>
            <a:rPr lang="es-MX" dirty="0"/>
            <a:t>Viabilidad financiera al sistema de ahorro para el retiro.</a:t>
          </a:r>
        </a:p>
      </dgm:t>
    </dgm:pt>
    <dgm:pt modelId="{2E639692-BCEF-4A33-8A78-C7E1E53F5743}" type="parTrans" cxnId="{268FE9FF-7CAD-419C-BC0B-20CF0C68812F}">
      <dgm:prSet/>
      <dgm:spPr/>
      <dgm:t>
        <a:bodyPr/>
        <a:lstStyle/>
        <a:p>
          <a:endParaRPr lang="es-MX"/>
        </a:p>
      </dgm:t>
    </dgm:pt>
    <dgm:pt modelId="{9207A408-9DC5-4504-B266-E9EBEC92E8D0}" type="sibTrans" cxnId="{268FE9FF-7CAD-419C-BC0B-20CF0C68812F}">
      <dgm:prSet/>
      <dgm:spPr/>
      <dgm:t>
        <a:bodyPr/>
        <a:lstStyle/>
        <a:p>
          <a:endParaRPr lang="es-MX"/>
        </a:p>
      </dgm:t>
    </dgm:pt>
    <dgm:pt modelId="{CBE2E34B-C3CE-463B-952E-CB7D3B5C8585}">
      <dgm:prSet phldrT="[Text]"/>
      <dgm:spPr/>
      <dgm:t>
        <a:bodyPr/>
        <a:lstStyle/>
        <a:p>
          <a:r>
            <a:rPr lang="es-MX" dirty="0"/>
            <a:t>Incrementar la cobertura </a:t>
          </a:r>
        </a:p>
      </dgm:t>
    </dgm:pt>
    <dgm:pt modelId="{3C347AB8-0822-49EA-9F42-91238576666A}" type="parTrans" cxnId="{8F42482F-9313-4956-A8C8-A95C25D53895}">
      <dgm:prSet/>
      <dgm:spPr/>
      <dgm:t>
        <a:bodyPr/>
        <a:lstStyle/>
        <a:p>
          <a:endParaRPr lang="es-MX"/>
        </a:p>
      </dgm:t>
    </dgm:pt>
    <dgm:pt modelId="{EF042EE7-76F0-4D5B-8C42-D211A2555396}" type="sibTrans" cxnId="{8F42482F-9313-4956-A8C8-A95C25D53895}">
      <dgm:prSet/>
      <dgm:spPr/>
      <dgm:t>
        <a:bodyPr/>
        <a:lstStyle/>
        <a:p>
          <a:endParaRPr lang="es-MX"/>
        </a:p>
      </dgm:t>
    </dgm:pt>
    <dgm:pt modelId="{BB84E719-C028-4B78-97B7-5AC4A9AB74EA}" type="pres">
      <dgm:prSet presAssocID="{F6ACF8B8-E2D0-40B2-9E4B-05A891272C7A}" presName="Name0" presStyleCnt="0">
        <dgm:presLayoutVars>
          <dgm:dir/>
          <dgm:animLvl val="lvl"/>
          <dgm:resizeHandles val="exact"/>
        </dgm:presLayoutVars>
      </dgm:prSet>
      <dgm:spPr/>
    </dgm:pt>
    <dgm:pt modelId="{25FEEBEB-11C5-4CC5-BFAE-2185C1A0C5D6}" type="pres">
      <dgm:prSet presAssocID="{F6ACF8B8-E2D0-40B2-9E4B-05A891272C7A}" presName="tSp" presStyleCnt="0"/>
      <dgm:spPr/>
    </dgm:pt>
    <dgm:pt modelId="{9955F0DC-0438-4436-95D5-39602CFD2BA4}" type="pres">
      <dgm:prSet presAssocID="{F6ACF8B8-E2D0-40B2-9E4B-05A891272C7A}" presName="bSp" presStyleCnt="0"/>
      <dgm:spPr/>
    </dgm:pt>
    <dgm:pt modelId="{BB921B14-26F4-4423-8979-C1FC618C6F7E}" type="pres">
      <dgm:prSet presAssocID="{F6ACF8B8-E2D0-40B2-9E4B-05A891272C7A}" presName="process" presStyleCnt="0"/>
      <dgm:spPr/>
    </dgm:pt>
    <dgm:pt modelId="{7C92B5CD-5350-43C2-8804-1D01C96B0184}" type="pres">
      <dgm:prSet presAssocID="{1DBDBA8E-7523-4AF2-B7E7-D63FAA923E94}" presName="composite1" presStyleCnt="0"/>
      <dgm:spPr/>
    </dgm:pt>
    <dgm:pt modelId="{8C4C1383-C7C5-475B-BCC8-CA3B484399A9}" type="pres">
      <dgm:prSet presAssocID="{1DBDBA8E-7523-4AF2-B7E7-D63FAA923E94}" presName="dummyNode1" presStyleLbl="node1" presStyleIdx="0" presStyleCnt="3"/>
      <dgm:spPr/>
    </dgm:pt>
    <dgm:pt modelId="{532C2FD3-55AE-4DB3-8A00-DC3517B062C9}" type="pres">
      <dgm:prSet presAssocID="{1DBDBA8E-7523-4AF2-B7E7-D63FAA923E94}" presName="childNode1" presStyleLbl="bgAcc1" presStyleIdx="0" presStyleCnt="3" custLinFactNeighborX="-14095" custLinFactNeighborY="754">
        <dgm:presLayoutVars>
          <dgm:bulletEnabled val="1"/>
        </dgm:presLayoutVars>
      </dgm:prSet>
      <dgm:spPr/>
    </dgm:pt>
    <dgm:pt modelId="{F646D911-D7E4-40FA-96B4-913B2BE97A12}" type="pres">
      <dgm:prSet presAssocID="{1DBDBA8E-7523-4AF2-B7E7-D63FAA923E94}" presName="childNode1tx" presStyleLbl="bgAcc1" presStyleIdx="0" presStyleCnt="3">
        <dgm:presLayoutVars>
          <dgm:bulletEnabled val="1"/>
        </dgm:presLayoutVars>
      </dgm:prSet>
      <dgm:spPr/>
    </dgm:pt>
    <dgm:pt modelId="{0E1222F0-FA35-4B8B-A303-4C573D05195B}" type="pres">
      <dgm:prSet presAssocID="{1DBDBA8E-7523-4AF2-B7E7-D63FAA923E94}" presName="parentNode1" presStyleLbl="node1" presStyleIdx="0" presStyleCnt="3">
        <dgm:presLayoutVars>
          <dgm:chMax val="1"/>
          <dgm:bulletEnabled val="1"/>
        </dgm:presLayoutVars>
      </dgm:prSet>
      <dgm:spPr/>
    </dgm:pt>
    <dgm:pt modelId="{57E5DA25-54C5-466E-984E-9FB97BC00654}" type="pres">
      <dgm:prSet presAssocID="{1DBDBA8E-7523-4AF2-B7E7-D63FAA923E94}" presName="connSite1" presStyleCnt="0"/>
      <dgm:spPr/>
    </dgm:pt>
    <dgm:pt modelId="{CB1C6258-B804-4E19-8724-DDFD4EDAF16E}" type="pres">
      <dgm:prSet presAssocID="{54D65016-99B0-4AD6-A32E-0265B2FABBC8}" presName="Name9" presStyleLbl="sibTrans2D1" presStyleIdx="0" presStyleCnt="2"/>
      <dgm:spPr/>
    </dgm:pt>
    <dgm:pt modelId="{88220EE7-8B1E-45A4-9D46-93FB641343BA}" type="pres">
      <dgm:prSet presAssocID="{D4F75AD3-5FAC-4405-88EC-1EC8CCB50611}" presName="composite2" presStyleCnt="0"/>
      <dgm:spPr/>
    </dgm:pt>
    <dgm:pt modelId="{6FAF38EF-7398-4355-9EA0-40B0CBE63C6A}" type="pres">
      <dgm:prSet presAssocID="{D4F75AD3-5FAC-4405-88EC-1EC8CCB50611}" presName="dummyNode2" presStyleLbl="node1" presStyleIdx="0" presStyleCnt="3"/>
      <dgm:spPr/>
    </dgm:pt>
    <dgm:pt modelId="{180FE45D-2BCF-49D7-B02C-68A53A8BE4E8}" type="pres">
      <dgm:prSet presAssocID="{D4F75AD3-5FAC-4405-88EC-1EC8CCB50611}" presName="childNode2" presStyleLbl="bgAcc1" presStyleIdx="1" presStyleCnt="3">
        <dgm:presLayoutVars>
          <dgm:bulletEnabled val="1"/>
        </dgm:presLayoutVars>
      </dgm:prSet>
      <dgm:spPr/>
    </dgm:pt>
    <dgm:pt modelId="{82C87403-7907-4AF1-AD2C-01AF9BAB72D3}" type="pres">
      <dgm:prSet presAssocID="{D4F75AD3-5FAC-4405-88EC-1EC8CCB50611}" presName="childNode2tx" presStyleLbl="bgAcc1" presStyleIdx="1" presStyleCnt="3">
        <dgm:presLayoutVars>
          <dgm:bulletEnabled val="1"/>
        </dgm:presLayoutVars>
      </dgm:prSet>
      <dgm:spPr/>
    </dgm:pt>
    <dgm:pt modelId="{5BC3364F-9E1C-4AF4-B293-A24CAB63E12B}" type="pres">
      <dgm:prSet presAssocID="{D4F75AD3-5FAC-4405-88EC-1EC8CCB50611}" presName="parentNode2" presStyleLbl="node1" presStyleIdx="1" presStyleCnt="3" custLinFactNeighborX="1474" custLinFactNeighborY="-5559">
        <dgm:presLayoutVars>
          <dgm:chMax val="0"/>
          <dgm:bulletEnabled val="1"/>
        </dgm:presLayoutVars>
      </dgm:prSet>
      <dgm:spPr/>
    </dgm:pt>
    <dgm:pt modelId="{364092BC-C868-4A50-A8E6-802D3704998B}" type="pres">
      <dgm:prSet presAssocID="{D4F75AD3-5FAC-4405-88EC-1EC8CCB50611}" presName="connSite2" presStyleCnt="0"/>
      <dgm:spPr/>
    </dgm:pt>
    <dgm:pt modelId="{B68FCDDD-E85B-4F92-B84C-B9E3E9F68982}" type="pres">
      <dgm:prSet presAssocID="{7BA74D73-45EC-49E2-A5D0-35273D028290}" presName="Name18" presStyleLbl="sibTrans2D1" presStyleIdx="1" presStyleCnt="2"/>
      <dgm:spPr/>
    </dgm:pt>
    <dgm:pt modelId="{0BB37452-07C2-4896-9F1A-2B11AC600375}" type="pres">
      <dgm:prSet presAssocID="{810FD858-3FE0-4006-B83C-891015349327}" presName="composite1" presStyleCnt="0"/>
      <dgm:spPr/>
    </dgm:pt>
    <dgm:pt modelId="{AE9CA695-F2B3-4978-948F-777023F95B5A}" type="pres">
      <dgm:prSet presAssocID="{810FD858-3FE0-4006-B83C-891015349327}" presName="dummyNode1" presStyleLbl="node1" presStyleIdx="1" presStyleCnt="3"/>
      <dgm:spPr/>
    </dgm:pt>
    <dgm:pt modelId="{2C9ED3CA-147F-4FFB-850C-804313484068}" type="pres">
      <dgm:prSet presAssocID="{810FD858-3FE0-4006-B83C-891015349327}" presName="childNode1" presStyleLbl="bgAcc1" presStyleIdx="2" presStyleCnt="3">
        <dgm:presLayoutVars>
          <dgm:bulletEnabled val="1"/>
        </dgm:presLayoutVars>
      </dgm:prSet>
      <dgm:spPr/>
    </dgm:pt>
    <dgm:pt modelId="{C9D72C0C-140B-4252-83BF-0071F9330D6D}" type="pres">
      <dgm:prSet presAssocID="{810FD858-3FE0-4006-B83C-891015349327}" presName="childNode1tx" presStyleLbl="bgAcc1" presStyleIdx="2" presStyleCnt="3">
        <dgm:presLayoutVars>
          <dgm:bulletEnabled val="1"/>
        </dgm:presLayoutVars>
      </dgm:prSet>
      <dgm:spPr/>
    </dgm:pt>
    <dgm:pt modelId="{4E11AEFE-DB1B-4926-B754-3FD5539E3FEB}" type="pres">
      <dgm:prSet presAssocID="{810FD858-3FE0-4006-B83C-891015349327}" presName="parentNode1" presStyleLbl="node1" presStyleIdx="2" presStyleCnt="3">
        <dgm:presLayoutVars>
          <dgm:chMax val="1"/>
          <dgm:bulletEnabled val="1"/>
        </dgm:presLayoutVars>
      </dgm:prSet>
      <dgm:spPr/>
    </dgm:pt>
    <dgm:pt modelId="{C6ED9971-2B66-47F9-9097-F05F077A08F9}" type="pres">
      <dgm:prSet presAssocID="{810FD858-3FE0-4006-B83C-891015349327}" presName="connSite1" presStyleCnt="0"/>
      <dgm:spPr/>
    </dgm:pt>
  </dgm:ptLst>
  <dgm:cxnLst>
    <dgm:cxn modelId="{2794EB20-FFFD-4C43-A525-A1663193CA4A}" type="presOf" srcId="{CD940C25-3A12-406B-8DB3-39650B904E98}" destId="{82C87403-7907-4AF1-AD2C-01AF9BAB72D3}" srcOrd="1" destOrd="1" presId="urn:microsoft.com/office/officeart/2005/8/layout/hProcess4"/>
    <dgm:cxn modelId="{3E542E27-C9FB-4E9F-BBBB-A9DDB78EC3A9}" type="presOf" srcId="{F6ACF8B8-E2D0-40B2-9E4B-05A891272C7A}" destId="{BB84E719-C028-4B78-97B7-5AC4A9AB74EA}" srcOrd="0" destOrd="0" presId="urn:microsoft.com/office/officeart/2005/8/layout/hProcess4"/>
    <dgm:cxn modelId="{3A032B29-D708-4644-8BCC-6DE768738531}" type="presOf" srcId="{7BA74D73-45EC-49E2-A5D0-35273D028290}" destId="{B68FCDDD-E85B-4F92-B84C-B9E3E9F68982}" srcOrd="0" destOrd="0" presId="urn:microsoft.com/office/officeart/2005/8/layout/hProcess4"/>
    <dgm:cxn modelId="{8F42482F-9313-4956-A8C8-A95C25D53895}" srcId="{810FD858-3FE0-4006-B83C-891015349327}" destId="{CBE2E34B-C3CE-463B-952E-CB7D3B5C8585}" srcOrd="1" destOrd="0" parTransId="{3C347AB8-0822-49EA-9F42-91238576666A}" sibTransId="{EF042EE7-76F0-4D5B-8C42-D211A2555396}"/>
    <dgm:cxn modelId="{74FA0F37-C523-4DD2-96D6-ABF0F349F4D7}" type="presOf" srcId="{640165C3-02F4-42DE-ABD4-C9491AA108A9}" destId="{2C9ED3CA-147F-4FFB-850C-804313484068}" srcOrd="0" destOrd="0" presId="urn:microsoft.com/office/officeart/2005/8/layout/hProcess4"/>
    <dgm:cxn modelId="{5715A839-7BF5-487E-AA82-3A5A39276D4E}" srcId="{D4F75AD3-5FAC-4405-88EC-1EC8CCB50611}" destId="{CD940C25-3A12-406B-8DB3-39650B904E98}" srcOrd="1" destOrd="0" parTransId="{FEA1D6BA-3C1D-4B8F-A8E0-C97A034EE3F3}" sibTransId="{9404D01F-364A-4E78-B794-2B45A064AB5B}"/>
    <dgm:cxn modelId="{BEE94B43-F204-465E-A51F-A79F369A8D7D}" type="presOf" srcId="{9F50E3F8-93E7-4F81-8491-593EDD8CF271}" destId="{82C87403-7907-4AF1-AD2C-01AF9BAB72D3}" srcOrd="1" destOrd="0" presId="urn:microsoft.com/office/officeart/2005/8/layout/hProcess4"/>
    <dgm:cxn modelId="{E6FCF55C-B372-4A2D-9197-3DE977D106A5}" srcId="{D4F75AD3-5FAC-4405-88EC-1EC8CCB50611}" destId="{9F50E3F8-93E7-4F81-8491-593EDD8CF271}" srcOrd="0" destOrd="0" parTransId="{1CBA7D7D-4D01-4F46-B533-E54D24144389}" sibTransId="{21373FA9-BDCC-408D-A02F-61FC25817B3D}"/>
    <dgm:cxn modelId="{B317836D-F554-4CE4-ABE9-18A6E17993C9}" srcId="{1DBDBA8E-7523-4AF2-B7E7-D63FAA923E94}" destId="{4AB0D8B2-1B4A-4FFA-B27B-97E760EF1F79}" srcOrd="0" destOrd="0" parTransId="{0B1B37DC-7E5A-41A4-A7EA-950D8C151A0A}" sibTransId="{20357DCD-F0D0-4089-9C76-B96093EAEF51}"/>
    <dgm:cxn modelId="{0F4D3673-A462-4B35-A7EB-CDADAB9B1E5C}" type="presOf" srcId="{54D65016-99B0-4AD6-A32E-0265B2FABBC8}" destId="{CB1C6258-B804-4E19-8724-DDFD4EDAF16E}" srcOrd="0" destOrd="0" presId="urn:microsoft.com/office/officeart/2005/8/layout/hProcess4"/>
    <dgm:cxn modelId="{21BB9E7B-6DF6-47C8-B759-68D0870F7192}" type="presOf" srcId="{D4F75AD3-5FAC-4405-88EC-1EC8CCB50611}" destId="{5BC3364F-9E1C-4AF4-B293-A24CAB63E12B}" srcOrd="0" destOrd="0" presId="urn:microsoft.com/office/officeart/2005/8/layout/hProcess4"/>
    <dgm:cxn modelId="{0185B58F-D547-43C0-BF90-03EC2E454C87}" type="presOf" srcId="{640165C3-02F4-42DE-ABD4-C9491AA108A9}" destId="{C9D72C0C-140B-4252-83BF-0071F9330D6D}" srcOrd="1" destOrd="0" presId="urn:microsoft.com/office/officeart/2005/8/layout/hProcess4"/>
    <dgm:cxn modelId="{B95D4D93-3380-4A2D-8FCE-4CEC0546C7EC}" type="presOf" srcId="{4AB0D8B2-1B4A-4FFA-B27B-97E760EF1F79}" destId="{F646D911-D7E4-40FA-96B4-913B2BE97A12}" srcOrd="1" destOrd="0" presId="urn:microsoft.com/office/officeart/2005/8/layout/hProcess4"/>
    <dgm:cxn modelId="{6E7B68A8-1634-4199-B438-51E1D5F74AEB}" type="presOf" srcId="{CBE2E34B-C3CE-463B-952E-CB7D3B5C8585}" destId="{C9D72C0C-140B-4252-83BF-0071F9330D6D}" srcOrd="1" destOrd="1" presId="urn:microsoft.com/office/officeart/2005/8/layout/hProcess4"/>
    <dgm:cxn modelId="{D1F368B0-426C-44E5-9161-D4FBC502D0B9}" type="presOf" srcId="{CBE2E34B-C3CE-463B-952E-CB7D3B5C8585}" destId="{2C9ED3CA-147F-4FFB-850C-804313484068}" srcOrd="0" destOrd="1" presId="urn:microsoft.com/office/officeart/2005/8/layout/hProcess4"/>
    <dgm:cxn modelId="{09B9E9B7-663E-4386-BDA9-82545DE1AAFA}" srcId="{F6ACF8B8-E2D0-40B2-9E4B-05A891272C7A}" destId="{1DBDBA8E-7523-4AF2-B7E7-D63FAA923E94}" srcOrd="0" destOrd="0" parTransId="{6F80A1D2-1689-402D-9E3F-915D225363CF}" sibTransId="{54D65016-99B0-4AD6-A32E-0265B2FABBC8}"/>
    <dgm:cxn modelId="{01DCABBF-6AB7-4B61-98D0-9DEAE76B9780}" type="presOf" srcId="{CD940C25-3A12-406B-8DB3-39650B904E98}" destId="{180FE45D-2BCF-49D7-B02C-68A53A8BE4E8}" srcOrd="0" destOrd="1" presId="urn:microsoft.com/office/officeart/2005/8/layout/hProcess4"/>
    <dgm:cxn modelId="{8FDE00DD-319C-4A9B-B31F-C33FB0D5CE03}" type="presOf" srcId="{4AB0D8B2-1B4A-4FFA-B27B-97E760EF1F79}" destId="{532C2FD3-55AE-4DB3-8A00-DC3517B062C9}" srcOrd="0" destOrd="0" presId="urn:microsoft.com/office/officeart/2005/8/layout/hProcess4"/>
    <dgm:cxn modelId="{892E63E9-9113-41C5-9D8E-E56F2465E5EC}" type="presOf" srcId="{810FD858-3FE0-4006-B83C-891015349327}" destId="{4E11AEFE-DB1B-4926-B754-3FD5539E3FEB}" srcOrd="0" destOrd="0" presId="urn:microsoft.com/office/officeart/2005/8/layout/hProcess4"/>
    <dgm:cxn modelId="{E0A535EC-F274-4C19-BAEE-24E9F77BE67C}" type="presOf" srcId="{1DBDBA8E-7523-4AF2-B7E7-D63FAA923E94}" destId="{0E1222F0-FA35-4B8B-A303-4C573D05195B}" srcOrd="0" destOrd="0" presId="urn:microsoft.com/office/officeart/2005/8/layout/hProcess4"/>
    <dgm:cxn modelId="{1AE2B3F8-2DDD-44DB-85B5-CFDB1980157E}" srcId="{F6ACF8B8-E2D0-40B2-9E4B-05A891272C7A}" destId="{810FD858-3FE0-4006-B83C-891015349327}" srcOrd="2" destOrd="0" parTransId="{8B6EA3D3-FFF7-400E-931E-4C892C48939B}" sibTransId="{2EBF8334-49F8-40C9-8A36-2961DE17E878}"/>
    <dgm:cxn modelId="{2E387FFC-0560-4388-BFE8-BBAD3C86D92C}" type="presOf" srcId="{9F50E3F8-93E7-4F81-8491-593EDD8CF271}" destId="{180FE45D-2BCF-49D7-B02C-68A53A8BE4E8}" srcOrd="0" destOrd="0" presId="urn:microsoft.com/office/officeart/2005/8/layout/hProcess4"/>
    <dgm:cxn modelId="{4C588FFD-D669-4A48-BA43-A0800DB63821}" srcId="{F6ACF8B8-E2D0-40B2-9E4B-05A891272C7A}" destId="{D4F75AD3-5FAC-4405-88EC-1EC8CCB50611}" srcOrd="1" destOrd="0" parTransId="{FEFE18AF-CC4F-4988-80B6-5B4963A532D6}" sibTransId="{7BA74D73-45EC-49E2-A5D0-35273D028290}"/>
    <dgm:cxn modelId="{268FE9FF-7CAD-419C-BC0B-20CF0C68812F}" srcId="{810FD858-3FE0-4006-B83C-891015349327}" destId="{640165C3-02F4-42DE-ABD4-C9491AA108A9}" srcOrd="0" destOrd="0" parTransId="{2E639692-BCEF-4A33-8A78-C7E1E53F5743}" sibTransId="{9207A408-9DC5-4504-B266-E9EBEC92E8D0}"/>
    <dgm:cxn modelId="{76360662-F62C-4F6C-AB42-4C33A814C8F3}" type="presParOf" srcId="{BB84E719-C028-4B78-97B7-5AC4A9AB74EA}" destId="{25FEEBEB-11C5-4CC5-BFAE-2185C1A0C5D6}" srcOrd="0" destOrd="0" presId="urn:microsoft.com/office/officeart/2005/8/layout/hProcess4"/>
    <dgm:cxn modelId="{96EE832B-F25A-4494-8C89-3AE2A8248413}" type="presParOf" srcId="{BB84E719-C028-4B78-97B7-5AC4A9AB74EA}" destId="{9955F0DC-0438-4436-95D5-39602CFD2BA4}" srcOrd="1" destOrd="0" presId="urn:microsoft.com/office/officeart/2005/8/layout/hProcess4"/>
    <dgm:cxn modelId="{B21FB721-5647-40EF-AB1D-2F18930559D3}" type="presParOf" srcId="{BB84E719-C028-4B78-97B7-5AC4A9AB74EA}" destId="{BB921B14-26F4-4423-8979-C1FC618C6F7E}" srcOrd="2" destOrd="0" presId="urn:microsoft.com/office/officeart/2005/8/layout/hProcess4"/>
    <dgm:cxn modelId="{E93FA06F-AF85-4668-A303-DABFED645AAB}" type="presParOf" srcId="{BB921B14-26F4-4423-8979-C1FC618C6F7E}" destId="{7C92B5CD-5350-43C2-8804-1D01C96B0184}" srcOrd="0" destOrd="0" presId="urn:microsoft.com/office/officeart/2005/8/layout/hProcess4"/>
    <dgm:cxn modelId="{CFBB2008-0AD7-4ABA-B4A1-9AFF8DB2692D}" type="presParOf" srcId="{7C92B5CD-5350-43C2-8804-1D01C96B0184}" destId="{8C4C1383-C7C5-475B-BCC8-CA3B484399A9}" srcOrd="0" destOrd="0" presId="urn:microsoft.com/office/officeart/2005/8/layout/hProcess4"/>
    <dgm:cxn modelId="{160DADFD-D5AD-4718-81E2-4570020FEE6C}" type="presParOf" srcId="{7C92B5CD-5350-43C2-8804-1D01C96B0184}" destId="{532C2FD3-55AE-4DB3-8A00-DC3517B062C9}" srcOrd="1" destOrd="0" presId="urn:microsoft.com/office/officeart/2005/8/layout/hProcess4"/>
    <dgm:cxn modelId="{9B504199-7E5B-4907-BE08-B0BFAA74BB4E}" type="presParOf" srcId="{7C92B5CD-5350-43C2-8804-1D01C96B0184}" destId="{F646D911-D7E4-40FA-96B4-913B2BE97A12}" srcOrd="2" destOrd="0" presId="urn:microsoft.com/office/officeart/2005/8/layout/hProcess4"/>
    <dgm:cxn modelId="{25829FC7-3758-4C52-A858-3D8BCD4AD252}" type="presParOf" srcId="{7C92B5CD-5350-43C2-8804-1D01C96B0184}" destId="{0E1222F0-FA35-4B8B-A303-4C573D05195B}" srcOrd="3" destOrd="0" presId="urn:microsoft.com/office/officeart/2005/8/layout/hProcess4"/>
    <dgm:cxn modelId="{59CC3600-CC3A-4C0F-918A-DE4569CA1D93}" type="presParOf" srcId="{7C92B5CD-5350-43C2-8804-1D01C96B0184}" destId="{57E5DA25-54C5-466E-984E-9FB97BC00654}" srcOrd="4" destOrd="0" presId="urn:microsoft.com/office/officeart/2005/8/layout/hProcess4"/>
    <dgm:cxn modelId="{800948A3-1039-43FF-8329-1B8015F6DE24}" type="presParOf" srcId="{BB921B14-26F4-4423-8979-C1FC618C6F7E}" destId="{CB1C6258-B804-4E19-8724-DDFD4EDAF16E}" srcOrd="1" destOrd="0" presId="urn:microsoft.com/office/officeart/2005/8/layout/hProcess4"/>
    <dgm:cxn modelId="{153B8E90-CDA7-4B10-B414-799384D6ADB7}" type="presParOf" srcId="{BB921B14-26F4-4423-8979-C1FC618C6F7E}" destId="{88220EE7-8B1E-45A4-9D46-93FB641343BA}" srcOrd="2" destOrd="0" presId="urn:microsoft.com/office/officeart/2005/8/layout/hProcess4"/>
    <dgm:cxn modelId="{1293BAD7-4B9E-478F-90AA-CCF982EB255A}" type="presParOf" srcId="{88220EE7-8B1E-45A4-9D46-93FB641343BA}" destId="{6FAF38EF-7398-4355-9EA0-40B0CBE63C6A}" srcOrd="0" destOrd="0" presId="urn:microsoft.com/office/officeart/2005/8/layout/hProcess4"/>
    <dgm:cxn modelId="{B5A18EF3-7B2C-4402-AD22-99949733A2D9}" type="presParOf" srcId="{88220EE7-8B1E-45A4-9D46-93FB641343BA}" destId="{180FE45D-2BCF-49D7-B02C-68A53A8BE4E8}" srcOrd="1" destOrd="0" presId="urn:microsoft.com/office/officeart/2005/8/layout/hProcess4"/>
    <dgm:cxn modelId="{0B2C712A-4548-42B2-804E-4EB10825BAD1}" type="presParOf" srcId="{88220EE7-8B1E-45A4-9D46-93FB641343BA}" destId="{82C87403-7907-4AF1-AD2C-01AF9BAB72D3}" srcOrd="2" destOrd="0" presId="urn:microsoft.com/office/officeart/2005/8/layout/hProcess4"/>
    <dgm:cxn modelId="{BCB7C0F1-384C-4D90-8E1E-F37066AE440F}" type="presParOf" srcId="{88220EE7-8B1E-45A4-9D46-93FB641343BA}" destId="{5BC3364F-9E1C-4AF4-B293-A24CAB63E12B}" srcOrd="3" destOrd="0" presId="urn:microsoft.com/office/officeart/2005/8/layout/hProcess4"/>
    <dgm:cxn modelId="{44D0239E-738F-4B66-82A5-6A18223299F6}" type="presParOf" srcId="{88220EE7-8B1E-45A4-9D46-93FB641343BA}" destId="{364092BC-C868-4A50-A8E6-802D3704998B}" srcOrd="4" destOrd="0" presId="urn:microsoft.com/office/officeart/2005/8/layout/hProcess4"/>
    <dgm:cxn modelId="{4D9E7311-E117-46C7-A666-4A717FA40509}" type="presParOf" srcId="{BB921B14-26F4-4423-8979-C1FC618C6F7E}" destId="{B68FCDDD-E85B-4F92-B84C-B9E3E9F68982}" srcOrd="3" destOrd="0" presId="urn:microsoft.com/office/officeart/2005/8/layout/hProcess4"/>
    <dgm:cxn modelId="{AA7AD27C-EEA6-4345-AFCA-2FD9D9ED0BFF}" type="presParOf" srcId="{BB921B14-26F4-4423-8979-C1FC618C6F7E}" destId="{0BB37452-07C2-4896-9F1A-2B11AC600375}" srcOrd="4" destOrd="0" presId="urn:microsoft.com/office/officeart/2005/8/layout/hProcess4"/>
    <dgm:cxn modelId="{04253F8F-15F3-4D2C-8290-FC51281C96CA}" type="presParOf" srcId="{0BB37452-07C2-4896-9F1A-2B11AC600375}" destId="{AE9CA695-F2B3-4978-948F-777023F95B5A}" srcOrd="0" destOrd="0" presId="urn:microsoft.com/office/officeart/2005/8/layout/hProcess4"/>
    <dgm:cxn modelId="{383DC56E-7502-44E8-82AB-A72205DAFC61}" type="presParOf" srcId="{0BB37452-07C2-4896-9F1A-2B11AC600375}" destId="{2C9ED3CA-147F-4FFB-850C-804313484068}" srcOrd="1" destOrd="0" presId="urn:microsoft.com/office/officeart/2005/8/layout/hProcess4"/>
    <dgm:cxn modelId="{0389F4C1-9E57-4DA3-B9CD-D4DCD4E3CDE8}" type="presParOf" srcId="{0BB37452-07C2-4896-9F1A-2B11AC600375}" destId="{C9D72C0C-140B-4252-83BF-0071F9330D6D}" srcOrd="2" destOrd="0" presId="urn:microsoft.com/office/officeart/2005/8/layout/hProcess4"/>
    <dgm:cxn modelId="{BA88B004-127F-4D96-850E-07119527E47F}" type="presParOf" srcId="{0BB37452-07C2-4896-9F1A-2B11AC600375}" destId="{4E11AEFE-DB1B-4926-B754-3FD5539E3FEB}" srcOrd="3" destOrd="0" presId="urn:microsoft.com/office/officeart/2005/8/layout/hProcess4"/>
    <dgm:cxn modelId="{1C415DAE-84CA-4D3A-A170-D14380999E9E}" type="presParOf" srcId="{0BB37452-07C2-4896-9F1A-2B11AC600375}" destId="{C6ED9971-2B66-47F9-9097-F05F077A08F9}"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7E65DE-3519-46C4-960D-428BE7ECD3A1}"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s-ES"/>
        </a:p>
      </dgm:t>
    </dgm:pt>
    <dgm:pt modelId="{42DD5107-C863-4183-BFB4-DCF3CA2B669A}">
      <dgm:prSet phldrT="[Texto]" phldr="1"/>
      <dgm:spPr/>
      <dgm:t>
        <a:bodyPr/>
        <a:lstStyle/>
        <a:p>
          <a:endParaRPr lang="es-ES" dirty="0"/>
        </a:p>
      </dgm:t>
    </dgm:pt>
    <dgm:pt modelId="{EC14EB08-0C0D-4935-AE5D-C91905540CD0}" type="parTrans" cxnId="{D9C070B3-DAEC-497A-975E-D3F39E9B6BB3}">
      <dgm:prSet/>
      <dgm:spPr/>
      <dgm:t>
        <a:bodyPr/>
        <a:lstStyle/>
        <a:p>
          <a:endParaRPr lang="es-ES"/>
        </a:p>
      </dgm:t>
    </dgm:pt>
    <dgm:pt modelId="{77747F6B-71EE-4095-8FCC-2B927C0F6497}" type="sibTrans" cxnId="{D9C070B3-DAEC-497A-975E-D3F39E9B6BB3}">
      <dgm:prSet/>
      <dgm:spPr/>
      <dgm:t>
        <a:bodyPr/>
        <a:lstStyle/>
        <a:p>
          <a:endParaRPr lang="es-ES"/>
        </a:p>
      </dgm:t>
    </dgm:pt>
    <dgm:pt modelId="{0118E9D8-1383-4246-845D-71BCF8052A4C}">
      <dgm:prSet phldrT="[Texto]"/>
      <dgm:spPr/>
      <dgm:t>
        <a:bodyPr/>
        <a:lstStyle/>
        <a:p>
          <a:r>
            <a:rPr lang="es-MX" dirty="0"/>
            <a:t>El nuevo régimen obligatorio pasa de 21 seguros de la Ley actual a 4 seguros</a:t>
          </a:r>
          <a:endParaRPr lang="es-ES" dirty="0"/>
        </a:p>
      </dgm:t>
    </dgm:pt>
    <dgm:pt modelId="{A1D34E0A-5827-4173-ACB3-4DBC41C2EAE8}" type="parTrans" cxnId="{5BA304EF-EBE3-4819-B31F-CD18838ED38A}">
      <dgm:prSet/>
      <dgm:spPr/>
      <dgm:t>
        <a:bodyPr/>
        <a:lstStyle/>
        <a:p>
          <a:endParaRPr lang="es-ES"/>
        </a:p>
      </dgm:t>
    </dgm:pt>
    <dgm:pt modelId="{6272054D-BCA6-4C72-A758-14A799CF07A8}" type="sibTrans" cxnId="{5BA304EF-EBE3-4819-B31F-CD18838ED38A}">
      <dgm:prSet/>
      <dgm:spPr/>
      <dgm:t>
        <a:bodyPr/>
        <a:lstStyle/>
        <a:p>
          <a:endParaRPr lang="es-ES"/>
        </a:p>
      </dgm:t>
    </dgm:pt>
    <dgm:pt modelId="{3AAB9F39-5AF1-439D-923E-E291CA55DEED}">
      <dgm:prSet phldrT="[Texto]" phldr="1"/>
      <dgm:spPr/>
      <dgm:t>
        <a:bodyPr/>
        <a:lstStyle/>
        <a:p>
          <a:endParaRPr lang="es-ES" dirty="0"/>
        </a:p>
      </dgm:t>
    </dgm:pt>
    <dgm:pt modelId="{FF241E32-D8B1-4010-8C63-F20B37F1322F}" type="parTrans" cxnId="{E9A0E7E3-52BE-40D8-A2F1-2B1BD45BE681}">
      <dgm:prSet/>
      <dgm:spPr/>
      <dgm:t>
        <a:bodyPr/>
        <a:lstStyle/>
        <a:p>
          <a:endParaRPr lang="es-ES"/>
        </a:p>
      </dgm:t>
    </dgm:pt>
    <dgm:pt modelId="{DBF60A69-A7FE-44E7-BA86-7D771F0910DA}" type="sibTrans" cxnId="{E9A0E7E3-52BE-40D8-A2F1-2B1BD45BE681}">
      <dgm:prSet/>
      <dgm:spPr/>
      <dgm:t>
        <a:bodyPr/>
        <a:lstStyle/>
        <a:p>
          <a:endParaRPr lang="es-ES"/>
        </a:p>
      </dgm:t>
    </dgm:pt>
    <dgm:pt modelId="{FBC83EE4-487F-4394-955B-903064FDC0D4}">
      <dgm:prSet phldrT="[Texto]"/>
      <dgm:spPr/>
      <dgm:t>
        <a:bodyPr/>
        <a:lstStyle/>
        <a:p>
          <a:r>
            <a:rPr lang="es-MX" dirty="0"/>
            <a:t>Se migra del sistema de reparto a un sistema de cuentas </a:t>
          </a:r>
          <a:r>
            <a:rPr lang="es-ES" dirty="0"/>
            <a:t>individuales. </a:t>
          </a:r>
        </a:p>
      </dgm:t>
    </dgm:pt>
    <dgm:pt modelId="{9F40332C-B40A-4B9B-BB32-149DD24E1719}" type="parTrans" cxnId="{95F85EF7-4EA8-44D8-90DE-426BF00EB506}">
      <dgm:prSet/>
      <dgm:spPr/>
      <dgm:t>
        <a:bodyPr/>
        <a:lstStyle/>
        <a:p>
          <a:endParaRPr lang="es-ES"/>
        </a:p>
      </dgm:t>
    </dgm:pt>
    <dgm:pt modelId="{9AD39201-D823-4DEA-84D1-A67B22C9BA1F}" type="sibTrans" cxnId="{95F85EF7-4EA8-44D8-90DE-426BF00EB506}">
      <dgm:prSet/>
      <dgm:spPr/>
      <dgm:t>
        <a:bodyPr/>
        <a:lstStyle/>
        <a:p>
          <a:endParaRPr lang="es-ES"/>
        </a:p>
      </dgm:t>
    </dgm:pt>
    <dgm:pt modelId="{932F1AE4-C2A0-45D8-ACF2-14EC3ACA63C3}">
      <dgm:prSet phldrT="[Texto]"/>
      <dgm:spPr/>
      <dgm:t>
        <a:bodyPr/>
        <a:lstStyle/>
        <a:p>
          <a:r>
            <a:rPr lang="es-MX" dirty="0"/>
            <a:t>Se crea un órgano público que administre las pensiones: PENSIONISSSTE, como </a:t>
          </a:r>
          <a:r>
            <a:rPr lang="es-ES" dirty="0"/>
            <a:t>órgano público desconcentrado del Instituto. </a:t>
          </a:r>
        </a:p>
      </dgm:t>
    </dgm:pt>
    <dgm:pt modelId="{E98A4DB2-C7F0-428C-8AB4-0F1AFFF0877A}" type="parTrans" cxnId="{FB6BCC01-5132-4ED0-AB79-282F91487528}">
      <dgm:prSet/>
      <dgm:spPr/>
      <dgm:t>
        <a:bodyPr/>
        <a:lstStyle/>
        <a:p>
          <a:endParaRPr lang="es-ES"/>
        </a:p>
      </dgm:t>
    </dgm:pt>
    <dgm:pt modelId="{937332DD-79B0-4D7A-B48E-C03C9FE6EFAC}" type="sibTrans" cxnId="{FB6BCC01-5132-4ED0-AB79-282F91487528}">
      <dgm:prSet/>
      <dgm:spPr/>
      <dgm:t>
        <a:bodyPr/>
        <a:lstStyle/>
        <a:p>
          <a:endParaRPr lang="es-ES"/>
        </a:p>
      </dgm:t>
    </dgm:pt>
    <dgm:pt modelId="{A86A86FA-A223-4829-98D6-A3D6CD2A4FE4}">
      <dgm:prSet phldrT="[Texto]"/>
      <dgm:spPr/>
      <dgm:t>
        <a:bodyPr/>
        <a:lstStyle/>
        <a:p>
          <a:endParaRPr lang="es-ES" dirty="0"/>
        </a:p>
      </dgm:t>
    </dgm:pt>
    <dgm:pt modelId="{A9017A7F-8676-4CAF-BD2B-CF6431B3B6E5}" type="parTrans" cxnId="{EF004A8C-24DD-4C41-8C97-5A2A4599C354}">
      <dgm:prSet/>
      <dgm:spPr/>
      <dgm:t>
        <a:bodyPr/>
        <a:lstStyle/>
        <a:p>
          <a:endParaRPr lang="es-ES"/>
        </a:p>
      </dgm:t>
    </dgm:pt>
    <dgm:pt modelId="{D6E549BA-8DA9-40B9-9AD0-3B35B4520084}" type="sibTrans" cxnId="{EF004A8C-24DD-4C41-8C97-5A2A4599C354}">
      <dgm:prSet/>
      <dgm:spPr/>
      <dgm:t>
        <a:bodyPr/>
        <a:lstStyle/>
        <a:p>
          <a:endParaRPr lang="es-ES"/>
        </a:p>
      </dgm:t>
    </dgm:pt>
    <dgm:pt modelId="{0E6628D5-9932-49E6-B2EF-C37EFB8421EB}">
      <dgm:prSet phldrT="[Texto]"/>
      <dgm:spPr/>
      <dgm:t>
        <a:bodyPr/>
        <a:lstStyle/>
        <a:p>
          <a:r>
            <a:rPr lang="es-MX" dirty="0"/>
            <a:t>Modificación en la pensión retiro en edad avanzada y vejez.</a:t>
          </a:r>
          <a:endParaRPr lang="es-ES" dirty="0"/>
        </a:p>
      </dgm:t>
    </dgm:pt>
    <dgm:pt modelId="{1E80115D-726B-4B3A-80C7-CF5C717E08B1}" type="parTrans" cxnId="{2B6A878A-46C4-4C9A-9391-521CF03049A6}">
      <dgm:prSet/>
      <dgm:spPr/>
      <dgm:t>
        <a:bodyPr/>
        <a:lstStyle/>
        <a:p>
          <a:endParaRPr lang="es-ES"/>
        </a:p>
      </dgm:t>
    </dgm:pt>
    <dgm:pt modelId="{E73089DA-9CD1-4CEC-9A08-7FE83AC41645}" type="sibTrans" cxnId="{2B6A878A-46C4-4C9A-9391-521CF03049A6}">
      <dgm:prSet/>
      <dgm:spPr/>
      <dgm:t>
        <a:bodyPr/>
        <a:lstStyle/>
        <a:p>
          <a:endParaRPr lang="es-ES"/>
        </a:p>
      </dgm:t>
    </dgm:pt>
    <dgm:pt modelId="{71600316-00F2-4B64-BF4B-9EA95B19C7A1}">
      <dgm:prSet phldrT="[Texto]"/>
      <dgm:spPr/>
      <dgm:t>
        <a:bodyPr/>
        <a:lstStyle/>
        <a:p>
          <a:endParaRPr lang="es-ES" dirty="0"/>
        </a:p>
      </dgm:t>
    </dgm:pt>
    <dgm:pt modelId="{FB9300ED-321F-4C46-8A67-5F9035874FC9}" type="parTrans" cxnId="{FBFDFA4F-5D58-4476-B496-10A62EB812F4}">
      <dgm:prSet/>
      <dgm:spPr/>
      <dgm:t>
        <a:bodyPr/>
        <a:lstStyle/>
        <a:p>
          <a:endParaRPr lang="es-ES"/>
        </a:p>
      </dgm:t>
    </dgm:pt>
    <dgm:pt modelId="{BC8B029D-2B2A-4FAF-BF08-6ACD2EB032B1}" type="sibTrans" cxnId="{FBFDFA4F-5D58-4476-B496-10A62EB812F4}">
      <dgm:prSet/>
      <dgm:spPr/>
      <dgm:t>
        <a:bodyPr/>
        <a:lstStyle/>
        <a:p>
          <a:endParaRPr lang="es-ES"/>
        </a:p>
      </dgm:t>
    </dgm:pt>
    <dgm:pt modelId="{F1A68391-2298-4189-96A5-CD7F2D482BD9}" type="pres">
      <dgm:prSet presAssocID="{847E65DE-3519-46C4-960D-428BE7ECD3A1}" presName="linearFlow" presStyleCnt="0">
        <dgm:presLayoutVars>
          <dgm:dir/>
          <dgm:animLvl val="lvl"/>
          <dgm:resizeHandles val="exact"/>
        </dgm:presLayoutVars>
      </dgm:prSet>
      <dgm:spPr/>
    </dgm:pt>
    <dgm:pt modelId="{2E7297E7-BA99-4043-BE49-0BA547CB3956}" type="pres">
      <dgm:prSet presAssocID="{42DD5107-C863-4183-BFB4-DCF3CA2B669A}" presName="composite" presStyleCnt="0"/>
      <dgm:spPr/>
    </dgm:pt>
    <dgm:pt modelId="{4CD8A018-867F-4D35-842E-34DB5E8B5365}" type="pres">
      <dgm:prSet presAssocID="{42DD5107-C863-4183-BFB4-DCF3CA2B669A}" presName="parentText" presStyleLbl="alignNode1" presStyleIdx="0" presStyleCnt="4">
        <dgm:presLayoutVars>
          <dgm:chMax val="1"/>
          <dgm:bulletEnabled val="1"/>
        </dgm:presLayoutVars>
      </dgm:prSet>
      <dgm:spPr/>
    </dgm:pt>
    <dgm:pt modelId="{293EA62B-AFFB-45E3-9C94-9EEEA3ACD8C4}" type="pres">
      <dgm:prSet presAssocID="{42DD5107-C863-4183-BFB4-DCF3CA2B669A}" presName="descendantText" presStyleLbl="alignAcc1" presStyleIdx="0" presStyleCnt="4">
        <dgm:presLayoutVars>
          <dgm:bulletEnabled val="1"/>
        </dgm:presLayoutVars>
      </dgm:prSet>
      <dgm:spPr/>
    </dgm:pt>
    <dgm:pt modelId="{AEF27E4C-ACED-4CA5-B091-C0A0F4ADECAA}" type="pres">
      <dgm:prSet presAssocID="{77747F6B-71EE-4095-8FCC-2B927C0F6497}" presName="sp" presStyleCnt="0"/>
      <dgm:spPr/>
    </dgm:pt>
    <dgm:pt modelId="{F833A924-A570-4917-955C-FDBCF5913C6B}" type="pres">
      <dgm:prSet presAssocID="{3AAB9F39-5AF1-439D-923E-E291CA55DEED}" presName="composite" presStyleCnt="0"/>
      <dgm:spPr/>
    </dgm:pt>
    <dgm:pt modelId="{EDDB2CB9-EEE8-4DDA-87D6-63597F53D148}" type="pres">
      <dgm:prSet presAssocID="{3AAB9F39-5AF1-439D-923E-E291CA55DEED}" presName="parentText" presStyleLbl="alignNode1" presStyleIdx="1" presStyleCnt="4" custLinFactNeighborX="-97065" custLinFactNeighborY="-2912">
        <dgm:presLayoutVars>
          <dgm:chMax val="1"/>
          <dgm:bulletEnabled val="1"/>
        </dgm:presLayoutVars>
      </dgm:prSet>
      <dgm:spPr/>
    </dgm:pt>
    <dgm:pt modelId="{03974EE7-3FD2-4434-936B-EB8F2FF4320D}" type="pres">
      <dgm:prSet presAssocID="{3AAB9F39-5AF1-439D-923E-E291CA55DEED}" presName="descendantText" presStyleLbl="alignAcc1" presStyleIdx="1" presStyleCnt="4">
        <dgm:presLayoutVars>
          <dgm:bulletEnabled val="1"/>
        </dgm:presLayoutVars>
      </dgm:prSet>
      <dgm:spPr/>
    </dgm:pt>
    <dgm:pt modelId="{6FA4C42F-4946-40C8-BDF2-03D7EDF9E339}" type="pres">
      <dgm:prSet presAssocID="{DBF60A69-A7FE-44E7-BA86-7D771F0910DA}" presName="sp" presStyleCnt="0"/>
      <dgm:spPr/>
    </dgm:pt>
    <dgm:pt modelId="{FD393CE9-E588-4490-AB6D-9761C1035B02}" type="pres">
      <dgm:prSet presAssocID="{A86A86FA-A223-4829-98D6-A3D6CD2A4FE4}" presName="composite" presStyleCnt="0"/>
      <dgm:spPr/>
    </dgm:pt>
    <dgm:pt modelId="{94FA4EE9-2650-4436-A10E-3F65D444847C}" type="pres">
      <dgm:prSet presAssocID="{A86A86FA-A223-4829-98D6-A3D6CD2A4FE4}" presName="parentText" presStyleLbl="alignNode1" presStyleIdx="2" presStyleCnt="4">
        <dgm:presLayoutVars>
          <dgm:chMax val="1"/>
          <dgm:bulletEnabled val="1"/>
        </dgm:presLayoutVars>
      </dgm:prSet>
      <dgm:spPr/>
    </dgm:pt>
    <dgm:pt modelId="{8AF67E63-0F2C-4662-8A5E-62055F59A2AD}" type="pres">
      <dgm:prSet presAssocID="{A86A86FA-A223-4829-98D6-A3D6CD2A4FE4}" presName="descendantText" presStyleLbl="alignAcc1" presStyleIdx="2" presStyleCnt="4">
        <dgm:presLayoutVars>
          <dgm:bulletEnabled val="1"/>
        </dgm:presLayoutVars>
      </dgm:prSet>
      <dgm:spPr/>
    </dgm:pt>
    <dgm:pt modelId="{3B44651E-EA05-4B67-AFD0-08CC21707EE9}" type="pres">
      <dgm:prSet presAssocID="{D6E549BA-8DA9-40B9-9AD0-3B35B4520084}" presName="sp" presStyleCnt="0"/>
      <dgm:spPr/>
    </dgm:pt>
    <dgm:pt modelId="{CD3A7765-DF36-4905-8D89-FA600623DDB3}" type="pres">
      <dgm:prSet presAssocID="{71600316-00F2-4B64-BF4B-9EA95B19C7A1}" presName="composite" presStyleCnt="0"/>
      <dgm:spPr/>
    </dgm:pt>
    <dgm:pt modelId="{5CF07155-4B01-4C09-99FB-7B152C4F3FDD}" type="pres">
      <dgm:prSet presAssocID="{71600316-00F2-4B64-BF4B-9EA95B19C7A1}" presName="parentText" presStyleLbl="alignNode1" presStyleIdx="3" presStyleCnt="4">
        <dgm:presLayoutVars>
          <dgm:chMax val="1"/>
          <dgm:bulletEnabled val="1"/>
        </dgm:presLayoutVars>
      </dgm:prSet>
      <dgm:spPr/>
    </dgm:pt>
    <dgm:pt modelId="{0465904E-E403-4CC8-9100-3F27F8B0B704}" type="pres">
      <dgm:prSet presAssocID="{71600316-00F2-4B64-BF4B-9EA95B19C7A1}" presName="descendantText" presStyleLbl="alignAcc1" presStyleIdx="3" presStyleCnt="4">
        <dgm:presLayoutVars>
          <dgm:bulletEnabled val="1"/>
        </dgm:presLayoutVars>
      </dgm:prSet>
      <dgm:spPr/>
    </dgm:pt>
  </dgm:ptLst>
  <dgm:cxnLst>
    <dgm:cxn modelId="{FB6BCC01-5132-4ED0-AB79-282F91487528}" srcId="{A86A86FA-A223-4829-98D6-A3D6CD2A4FE4}" destId="{932F1AE4-C2A0-45D8-ACF2-14EC3ACA63C3}" srcOrd="0" destOrd="0" parTransId="{E98A4DB2-C7F0-428C-8AB4-0F1AFFF0877A}" sibTransId="{937332DD-79B0-4D7A-B48E-C03C9FE6EFAC}"/>
    <dgm:cxn modelId="{99231218-EA89-4A6D-8F27-1A9926608401}" type="presOf" srcId="{A86A86FA-A223-4829-98D6-A3D6CD2A4FE4}" destId="{94FA4EE9-2650-4436-A10E-3F65D444847C}" srcOrd="0" destOrd="0" presId="urn:microsoft.com/office/officeart/2005/8/layout/chevron2"/>
    <dgm:cxn modelId="{FBFDFA4F-5D58-4476-B496-10A62EB812F4}" srcId="{847E65DE-3519-46C4-960D-428BE7ECD3A1}" destId="{71600316-00F2-4B64-BF4B-9EA95B19C7A1}" srcOrd="3" destOrd="0" parTransId="{FB9300ED-321F-4C46-8A67-5F9035874FC9}" sibTransId="{BC8B029D-2B2A-4FAF-BF08-6ACD2EB032B1}"/>
    <dgm:cxn modelId="{9775A353-C0F9-4998-94C9-05ED1D6547FC}" type="presOf" srcId="{3AAB9F39-5AF1-439D-923E-E291CA55DEED}" destId="{EDDB2CB9-EEE8-4DDA-87D6-63597F53D148}" srcOrd="0" destOrd="0" presId="urn:microsoft.com/office/officeart/2005/8/layout/chevron2"/>
    <dgm:cxn modelId="{2B6A878A-46C4-4C9A-9391-521CF03049A6}" srcId="{71600316-00F2-4B64-BF4B-9EA95B19C7A1}" destId="{0E6628D5-9932-49E6-B2EF-C37EFB8421EB}" srcOrd="0" destOrd="0" parTransId="{1E80115D-726B-4B3A-80C7-CF5C717E08B1}" sibTransId="{E73089DA-9CD1-4CEC-9A08-7FE83AC41645}"/>
    <dgm:cxn modelId="{EF004A8C-24DD-4C41-8C97-5A2A4599C354}" srcId="{847E65DE-3519-46C4-960D-428BE7ECD3A1}" destId="{A86A86FA-A223-4829-98D6-A3D6CD2A4FE4}" srcOrd="2" destOrd="0" parTransId="{A9017A7F-8676-4CAF-BD2B-CF6431B3B6E5}" sibTransId="{D6E549BA-8DA9-40B9-9AD0-3B35B4520084}"/>
    <dgm:cxn modelId="{78FF049A-D885-474B-8453-058003C2E42A}" type="presOf" srcId="{71600316-00F2-4B64-BF4B-9EA95B19C7A1}" destId="{5CF07155-4B01-4C09-99FB-7B152C4F3FDD}" srcOrd="0" destOrd="0" presId="urn:microsoft.com/office/officeart/2005/8/layout/chevron2"/>
    <dgm:cxn modelId="{E823FA9D-49FA-4882-8169-10E235BF0BD1}" type="presOf" srcId="{932F1AE4-C2A0-45D8-ACF2-14EC3ACA63C3}" destId="{8AF67E63-0F2C-4662-8A5E-62055F59A2AD}" srcOrd="0" destOrd="0" presId="urn:microsoft.com/office/officeart/2005/8/layout/chevron2"/>
    <dgm:cxn modelId="{D9C070B3-DAEC-497A-975E-D3F39E9B6BB3}" srcId="{847E65DE-3519-46C4-960D-428BE7ECD3A1}" destId="{42DD5107-C863-4183-BFB4-DCF3CA2B669A}" srcOrd="0" destOrd="0" parTransId="{EC14EB08-0C0D-4935-AE5D-C91905540CD0}" sibTransId="{77747F6B-71EE-4095-8FCC-2B927C0F6497}"/>
    <dgm:cxn modelId="{2CA826CD-C499-4D77-81CA-B590C4425B8E}" type="presOf" srcId="{847E65DE-3519-46C4-960D-428BE7ECD3A1}" destId="{F1A68391-2298-4189-96A5-CD7F2D482BD9}" srcOrd="0" destOrd="0" presId="urn:microsoft.com/office/officeart/2005/8/layout/chevron2"/>
    <dgm:cxn modelId="{8A1D5ACD-31B0-46C2-97BA-9617A05B95F4}" type="presOf" srcId="{42DD5107-C863-4183-BFB4-DCF3CA2B669A}" destId="{4CD8A018-867F-4D35-842E-34DB5E8B5365}" srcOrd="0" destOrd="0" presId="urn:microsoft.com/office/officeart/2005/8/layout/chevron2"/>
    <dgm:cxn modelId="{553A2BD9-3854-4ECB-91DE-04A1F9CF424D}" type="presOf" srcId="{FBC83EE4-487F-4394-955B-903064FDC0D4}" destId="{03974EE7-3FD2-4434-936B-EB8F2FF4320D}" srcOrd="0" destOrd="0" presId="urn:microsoft.com/office/officeart/2005/8/layout/chevron2"/>
    <dgm:cxn modelId="{E9A0E7E3-52BE-40D8-A2F1-2B1BD45BE681}" srcId="{847E65DE-3519-46C4-960D-428BE7ECD3A1}" destId="{3AAB9F39-5AF1-439D-923E-E291CA55DEED}" srcOrd="1" destOrd="0" parTransId="{FF241E32-D8B1-4010-8C63-F20B37F1322F}" sibTransId="{DBF60A69-A7FE-44E7-BA86-7D771F0910DA}"/>
    <dgm:cxn modelId="{08C7FEEE-0312-471B-9569-71133425047B}" type="presOf" srcId="{0E6628D5-9932-49E6-B2EF-C37EFB8421EB}" destId="{0465904E-E403-4CC8-9100-3F27F8B0B704}" srcOrd="0" destOrd="0" presId="urn:microsoft.com/office/officeart/2005/8/layout/chevron2"/>
    <dgm:cxn modelId="{5BA304EF-EBE3-4819-B31F-CD18838ED38A}" srcId="{42DD5107-C863-4183-BFB4-DCF3CA2B669A}" destId="{0118E9D8-1383-4246-845D-71BCF8052A4C}" srcOrd="0" destOrd="0" parTransId="{A1D34E0A-5827-4173-ACB3-4DBC41C2EAE8}" sibTransId="{6272054D-BCA6-4C72-A758-14A799CF07A8}"/>
    <dgm:cxn modelId="{95F85EF7-4EA8-44D8-90DE-426BF00EB506}" srcId="{3AAB9F39-5AF1-439D-923E-E291CA55DEED}" destId="{FBC83EE4-487F-4394-955B-903064FDC0D4}" srcOrd="0" destOrd="0" parTransId="{9F40332C-B40A-4B9B-BB32-149DD24E1719}" sibTransId="{9AD39201-D823-4DEA-84D1-A67B22C9BA1F}"/>
    <dgm:cxn modelId="{C98B3BF9-4420-4E15-B84F-F774010F094A}" type="presOf" srcId="{0118E9D8-1383-4246-845D-71BCF8052A4C}" destId="{293EA62B-AFFB-45E3-9C94-9EEEA3ACD8C4}" srcOrd="0" destOrd="0" presId="urn:microsoft.com/office/officeart/2005/8/layout/chevron2"/>
    <dgm:cxn modelId="{E4AE80B4-8C37-4CDB-82A9-DB13D01C925E}" type="presParOf" srcId="{F1A68391-2298-4189-96A5-CD7F2D482BD9}" destId="{2E7297E7-BA99-4043-BE49-0BA547CB3956}" srcOrd="0" destOrd="0" presId="urn:microsoft.com/office/officeart/2005/8/layout/chevron2"/>
    <dgm:cxn modelId="{FA182969-C56E-4CAB-83DD-C3E22E58F9C1}" type="presParOf" srcId="{2E7297E7-BA99-4043-BE49-0BA547CB3956}" destId="{4CD8A018-867F-4D35-842E-34DB5E8B5365}" srcOrd="0" destOrd="0" presId="urn:microsoft.com/office/officeart/2005/8/layout/chevron2"/>
    <dgm:cxn modelId="{64A39058-16A8-4807-A23F-E8A47DF59103}" type="presParOf" srcId="{2E7297E7-BA99-4043-BE49-0BA547CB3956}" destId="{293EA62B-AFFB-45E3-9C94-9EEEA3ACD8C4}" srcOrd="1" destOrd="0" presId="urn:microsoft.com/office/officeart/2005/8/layout/chevron2"/>
    <dgm:cxn modelId="{04ECBFC8-6E6D-46AF-888F-7B8841BBB4F6}" type="presParOf" srcId="{F1A68391-2298-4189-96A5-CD7F2D482BD9}" destId="{AEF27E4C-ACED-4CA5-B091-C0A0F4ADECAA}" srcOrd="1" destOrd="0" presId="urn:microsoft.com/office/officeart/2005/8/layout/chevron2"/>
    <dgm:cxn modelId="{1F733DB3-9583-4CDE-BE92-55B05A3AD4A7}" type="presParOf" srcId="{F1A68391-2298-4189-96A5-CD7F2D482BD9}" destId="{F833A924-A570-4917-955C-FDBCF5913C6B}" srcOrd="2" destOrd="0" presId="urn:microsoft.com/office/officeart/2005/8/layout/chevron2"/>
    <dgm:cxn modelId="{3EB22646-B8F9-48DD-9435-097380CBB22C}" type="presParOf" srcId="{F833A924-A570-4917-955C-FDBCF5913C6B}" destId="{EDDB2CB9-EEE8-4DDA-87D6-63597F53D148}" srcOrd="0" destOrd="0" presId="urn:microsoft.com/office/officeart/2005/8/layout/chevron2"/>
    <dgm:cxn modelId="{3A99AB19-D34B-4EFB-95CB-D2CC0192C4B6}" type="presParOf" srcId="{F833A924-A570-4917-955C-FDBCF5913C6B}" destId="{03974EE7-3FD2-4434-936B-EB8F2FF4320D}" srcOrd="1" destOrd="0" presId="urn:microsoft.com/office/officeart/2005/8/layout/chevron2"/>
    <dgm:cxn modelId="{EE66E917-10DC-410A-B0D4-F1C5E2EEB0C1}" type="presParOf" srcId="{F1A68391-2298-4189-96A5-CD7F2D482BD9}" destId="{6FA4C42F-4946-40C8-BDF2-03D7EDF9E339}" srcOrd="3" destOrd="0" presId="urn:microsoft.com/office/officeart/2005/8/layout/chevron2"/>
    <dgm:cxn modelId="{A51370C3-92BC-41E5-B669-347C411933DF}" type="presParOf" srcId="{F1A68391-2298-4189-96A5-CD7F2D482BD9}" destId="{FD393CE9-E588-4490-AB6D-9761C1035B02}" srcOrd="4" destOrd="0" presId="urn:microsoft.com/office/officeart/2005/8/layout/chevron2"/>
    <dgm:cxn modelId="{419A3677-E6A0-4762-9E90-FAB7C3210DD5}" type="presParOf" srcId="{FD393CE9-E588-4490-AB6D-9761C1035B02}" destId="{94FA4EE9-2650-4436-A10E-3F65D444847C}" srcOrd="0" destOrd="0" presId="urn:microsoft.com/office/officeart/2005/8/layout/chevron2"/>
    <dgm:cxn modelId="{5FC830B3-DA2D-4FE1-BFA6-FB98CA73D3DB}" type="presParOf" srcId="{FD393CE9-E588-4490-AB6D-9761C1035B02}" destId="{8AF67E63-0F2C-4662-8A5E-62055F59A2AD}" srcOrd="1" destOrd="0" presId="urn:microsoft.com/office/officeart/2005/8/layout/chevron2"/>
    <dgm:cxn modelId="{ACD7807C-648F-45FF-BC24-33D7F2F84C51}" type="presParOf" srcId="{F1A68391-2298-4189-96A5-CD7F2D482BD9}" destId="{3B44651E-EA05-4B67-AFD0-08CC21707EE9}" srcOrd="5" destOrd="0" presId="urn:microsoft.com/office/officeart/2005/8/layout/chevron2"/>
    <dgm:cxn modelId="{D95588FF-73AF-4C18-95E2-19617AD1EC0A}" type="presParOf" srcId="{F1A68391-2298-4189-96A5-CD7F2D482BD9}" destId="{CD3A7765-DF36-4905-8D89-FA600623DDB3}" srcOrd="6" destOrd="0" presId="urn:microsoft.com/office/officeart/2005/8/layout/chevron2"/>
    <dgm:cxn modelId="{81FC7EAC-1F2E-49FF-8E9B-8969CF964F88}" type="presParOf" srcId="{CD3A7765-DF36-4905-8D89-FA600623DDB3}" destId="{5CF07155-4B01-4C09-99FB-7B152C4F3FDD}" srcOrd="0" destOrd="0" presId="urn:microsoft.com/office/officeart/2005/8/layout/chevron2"/>
    <dgm:cxn modelId="{F641AF83-DBA1-4C07-97E9-8FD9FCD64219}" type="presParOf" srcId="{CD3A7765-DF36-4905-8D89-FA600623DDB3}" destId="{0465904E-E403-4CC8-9100-3F27F8B0B70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13525D-E1EF-4A8D-A321-5BF53CE06B7F}"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s-MX"/>
        </a:p>
      </dgm:t>
    </dgm:pt>
    <dgm:pt modelId="{6513EF11-B785-4BC6-8F66-14000E619645}">
      <dgm:prSet phldrT="[Texto]"/>
      <dgm:spPr/>
      <dgm:t>
        <a:bodyPr/>
        <a:lstStyle/>
        <a:p>
          <a:r>
            <a:rPr lang="es-ES" dirty="0"/>
            <a:t>Utilidad de las Afores </a:t>
          </a:r>
          <a:endParaRPr lang="es-MX" dirty="0"/>
        </a:p>
      </dgm:t>
    </dgm:pt>
    <dgm:pt modelId="{903E06A3-3630-4A63-9125-4C2B9E7F960E}" type="parTrans" cxnId="{0A6A6E71-050C-4E70-B972-9D67B8A0EBD8}">
      <dgm:prSet/>
      <dgm:spPr/>
      <dgm:t>
        <a:bodyPr/>
        <a:lstStyle/>
        <a:p>
          <a:endParaRPr lang="es-MX"/>
        </a:p>
      </dgm:t>
    </dgm:pt>
    <dgm:pt modelId="{D31B911C-194C-48C8-8280-E598206CD3A9}" type="sibTrans" cxnId="{0A6A6E71-050C-4E70-B972-9D67B8A0EBD8}">
      <dgm:prSet/>
      <dgm:spPr/>
      <dgm:t>
        <a:bodyPr/>
        <a:lstStyle/>
        <a:p>
          <a:endParaRPr lang="es-MX"/>
        </a:p>
      </dgm:t>
    </dgm:pt>
    <dgm:pt modelId="{D9050BAE-43F7-4C4A-94B3-34981A3B7219}">
      <dgm:prSet phldrT="[Texto]"/>
      <dgm:spPr/>
      <dgm:t>
        <a:bodyPr/>
        <a:lstStyle/>
        <a:p>
          <a:r>
            <a:rPr lang="es-ES" dirty="0"/>
            <a:t>Ingresos totales de las Afores</a:t>
          </a:r>
          <a:endParaRPr lang="es-MX" dirty="0"/>
        </a:p>
      </dgm:t>
    </dgm:pt>
    <dgm:pt modelId="{C8FE7F66-254A-40B3-83BE-DE2CF7317561}" type="parTrans" cxnId="{4A2CFBD0-B040-4571-8997-F93D7FEE8592}">
      <dgm:prSet/>
      <dgm:spPr/>
      <dgm:t>
        <a:bodyPr/>
        <a:lstStyle/>
        <a:p>
          <a:endParaRPr lang="es-MX"/>
        </a:p>
      </dgm:t>
    </dgm:pt>
    <dgm:pt modelId="{1194A946-A176-425E-8E65-46EFB2022820}" type="sibTrans" cxnId="{4A2CFBD0-B040-4571-8997-F93D7FEE8592}">
      <dgm:prSet/>
      <dgm:spPr/>
      <dgm:t>
        <a:bodyPr/>
        <a:lstStyle/>
        <a:p>
          <a:endParaRPr lang="es-MX"/>
        </a:p>
      </dgm:t>
    </dgm:pt>
    <dgm:pt modelId="{C1F288A5-F5FF-4158-B2DB-877714CBA7E8}">
      <dgm:prSet phldrT="[Texto]"/>
      <dgm:spPr/>
      <dgm:t>
        <a:bodyPr/>
        <a:lstStyle/>
        <a:p>
          <a:r>
            <a:rPr lang="es-ES" dirty="0"/>
            <a:t>Comisiones a los trabajadores</a:t>
          </a:r>
          <a:endParaRPr lang="es-MX" dirty="0"/>
        </a:p>
      </dgm:t>
    </dgm:pt>
    <dgm:pt modelId="{C315A33B-986D-438D-9F26-32743D29E069}" type="parTrans" cxnId="{7D423C50-FAD1-49B2-B0E9-2FC6F8CFCEE6}">
      <dgm:prSet/>
      <dgm:spPr/>
      <dgm:t>
        <a:bodyPr/>
        <a:lstStyle/>
        <a:p>
          <a:endParaRPr lang="es-MX"/>
        </a:p>
      </dgm:t>
    </dgm:pt>
    <dgm:pt modelId="{759AACBF-A139-40A2-8973-33385BC30CBD}" type="sibTrans" cxnId="{7D423C50-FAD1-49B2-B0E9-2FC6F8CFCEE6}">
      <dgm:prSet/>
      <dgm:spPr/>
      <dgm:t>
        <a:bodyPr/>
        <a:lstStyle/>
        <a:p>
          <a:endParaRPr lang="es-MX"/>
        </a:p>
      </dgm:t>
    </dgm:pt>
    <dgm:pt modelId="{505457E8-8622-446A-8311-3DA87AD55F66}">
      <dgm:prSet phldrT="[Texto]"/>
      <dgm:spPr/>
      <dgm:t>
        <a:bodyPr/>
        <a:lstStyle/>
        <a:p>
          <a:r>
            <a:rPr lang="es-ES" dirty="0"/>
            <a:t>Costos totales de las Afores</a:t>
          </a:r>
          <a:endParaRPr lang="es-MX" dirty="0"/>
        </a:p>
      </dgm:t>
    </dgm:pt>
    <dgm:pt modelId="{446B9B7A-AF94-4A38-B499-B3166DECB308}" type="parTrans" cxnId="{FCFFAD7F-0FF6-4D2E-960F-2FA4E530B554}">
      <dgm:prSet/>
      <dgm:spPr/>
      <dgm:t>
        <a:bodyPr/>
        <a:lstStyle/>
        <a:p>
          <a:endParaRPr lang="es-MX"/>
        </a:p>
      </dgm:t>
    </dgm:pt>
    <dgm:pt modelId="{E2F097D6-74F6-4A69-BD55-284077D611B6}" type="sibTrans" cxnId="{FCFFAD7F-0FF6-4D2E-960F-2FA4E530B554}">
      <dgm:prSet/>
      <dgm:spPr/>
      <dgm:t>
        <a:bodyPr/>
        <a:lstStyle/>
        <a:p>
          <a:endParaRPr lang="es-MX"/>
        </a:p>
      </dgm:t>
    </dgm:pt>
    <dgm:pt modelId="{1D022B1B-3869-4207-B30B-A5BE72C4C2AF}">
      <dgm:prSet phldrT="[Texto]"/>
      <dgm:spPr/>
      <dgm:t>
        <a:bodyPr/>
        <a:lstStyle/>
        <a:p>
          <a:r>
            <a:rPr lang="es-ES" dirty="0"/>
            <a:t>Rendimiento neto ofrecido a los trabajadores </a:t>
          </a:r>
          <a:endParaRPr lang="es-MX" dirty="0"/>
        </a:p>
      </dgm:t>
    </dgm:pt>
    <dgm:pt modelId="{435B6E5D-7DEC-40C0-928C-B79AD72ADCE6}" type="parTrans" cxnId="{09047257-87F5-49D8-BE77-E17581FA3794}">
      <dgm:prSet/>
      <dgm:spPr/>
      <dgm:t>
        <a:bodyPr/>
        <a:lstStyle/>
        <a:p>
          <a:endParaRPr lang="es-MX"/>
        </a:p>
      </dgm:t>
    </dgm:pt>
    <dgm:pt modelId="{AFE36540-5907-4635-A52F-2E16587F70ED}" type="sibTrans" cxnId="{09047257-87F5-49D8-BE77-E17581FA3794}">
      <dgm:prSet/>
      <dgm:spPr/>
      <dgm:t>
        <a:bodyPr/>
        <a:lstStyle/>
        <a:p>
          <a:endParaRPr lang="es-MX"/>
        </a:p>
      </dgm:t>
    </dgm:pt>
    <dgm:pt modelId="{5275293E-69E6-450E-8D21-E4BEBB0D7E9E}">
      <dgm:prSet phldrT="[Texto]"/>
      <dgm:spPr/>
      <dgm:t>
        <a:bodyPr/>
        <a:lstStyle/>
        <a:p>
          <a:r>
            <a:rPr lang="es-ES" dirty="0"/>
            <a:t>Gastos comerciales</a:t>
          </a:r>
          <a:endParaRPr lang="es-MX" dirty="0"/>
        </a:p>
      </dgm:t>
    </dgm:pt>
    <dgm:pt modelId="{229E104E-404F-4BDB-976D-CE7159ED5493}" type="parTrans" cxnId="{09DA50A7-DB60-4CB9-919B-A92AA5802854}">
      <dgm:prSet/>
      <dgm:spPr/>
      <dgm:t>
        <a:bodyPr/>
        <a:lstStyle/>
        <a:p>
          <a:endParaRPr lang="es-MX"/>
        </a:p>
      </dgm:t>
    </dgm:pt>
    <dgm:pt modelId="{1D9C1016-3279-4387-B43A-A6AC0E32D21D}" type="sibTrans" cxnId="{09DA50A7-DB60-4CB9-919B-A92AA5802854}">
      <dgm:prSet/>
      <dgm:spPr/>
      <dgm:t>
        <a:bodyPr/>
        <a:lstStyle/>
        <a:p>
          <a:endParaRPr lang="es-MX"/>
        </a:p>
      </dgm:t>
    </dgm:pt>
    <dgm:pt modelId="{3C2F7065-7382-4A7F-ADE4-E589F4898A8C}" type="pres">
      <dgm:prSet presAssocID="{4913525D-E1EF-4A8D-A321-5BF53CE06B7F}" presName="diagram" presStyleCnt="0">
        <dgm:presLayoutVars>
          <dgm:chPref val="1"/>
          <dgm:dir/>
          <dgm:animOne val="branch"/>
          <dgm:animLvl val="lvl"/>
          <dgm:resizeHandles val="exact"/>
        </dgm:presLayoutVars>
      </dgm:prSet>
      <dgm:spPr/>
    </dgm:pt>
    <dgm:pt modelId="{5D98B725-A995-478B-9D87-2DAF13FEDE65}" type="pres">
      <dgm:prSet presAssocID="{6513EF11-B785-4BC6-8F66-14000E619645}" presName="root1" presStyleCnt="0"/>
      <dgm:spPr/>
    </dgm:pt>
    <dgm:pt modelId="{9E6DA96D-C354-4775-85D4-0E45AF4BAEE8}" type="pres">
      <dgm:prSet presAssocID="{6513EF11-B785-4BC6-8F66-14000E619645}" presName="LevelOneTextNode" presStyleLbl="node0" presStyleIdx="0" presStyleCnt="1">
        <dgm:presLayoutVars>
          <dgm:chPref val="3"/>
        </dgm:presLayoutVars>
      </dgm:prSet>
      <dgm:spPr/>
    </dgm:pt>
    <dgm:pt modelId="{D5A68647-63B4-45F1-AA6B-D71EBC12ABCE}" type="pres">
      <dgm:prSet presAssocID="{6513EF11-B785-4BC6-8F66-14000E619645}" presName="level2hierChild" presStyleCnt="0"/>
      <dgm:spPr/>
    </dgm:pt>
    <dgm:pt modelId="{ADB5D4BD-C2AA-498F-ABC3-DA2CEBA8D61C}" type="pres">
      <dgm:prSet presAssocID="{C8FE7F66-254A-40B3-83BE-DE2CF7317561}" presName="conn2-1" presStyleLbl="parChTrans1D2" presStyleIdx="0" presStyleCnt="2"/>
      <dgm:spPr/>
    </dgm:pt>
    <dgm:pt modelId="{F80FA7D4-98BF-4214-AE1F-35F94AA54728}" type="pres">
      <dgm:prSet presAssocID="{C8FE7F66-254A-40B3-83BE-DE2CF7317561}" presName="connTx" presStyleLbl="parChTrans1D2" presStyleIdx="0" presStyleCnt="2"/>
      <dgm:spPr/>
    </dgm:pt>
    <dgm:pt modelId="{00DA3F79-F5DC-4B4E-B16A-5E55008D97D6}" type="pres">
      <dgm:prSet presAssocID="{D9050BAE-43F7-4C4A-94B3-34981A3B7219}" presName="root2" presStyleCnt="0"/>
      <dgm:spPr/>
    </dgm:pt>
    <dgm:pt modelId="{2D9690B7-A75E-473A-9C01-3F00854B0244}" type="pres">
      <dgm:prSet presAssocID="{D9050BAE-43F7-4C4A-94B3-34981A3B7219}" presName="LevelTwoTextNode" presStyleLbl="node2" presStyleIdx="0" presStyleCnt="2">
        <dgm:presLayoutVars>
          <dgm:chPref val="3"/>
        </dgm:presLayoutVars>
      </dgm:prSet>
      <dgm:spPr/>
    </dgm:pt>
    <dgm:pt modelId="{954D21F6-D551-4534-86BA-80FF42AC0A1B}" type="pres">
      <dgm:prSet presAssocID="{D9050BAE-43F7-4C4A-94B3-34981A3B7219}" presName="level3hierChild" presStyleCnt="0"/>
      <dgm:spPr/>
    </dgm:pt>
    <dgm:pt modelId="{02CF53D7-6B9D-45A1-9473-CE0AB16D0878}" type="pres">
      <dgm:prSet presAssocID="{C315A33B-986D-438D-9F26-32743D29E069}" presName="conn2-1" presStyleLbl="parChTrans1D3" presStyleIdx="0" presStyleCnt="3"/>
      <dgm:spPr/>
    </dgm:pt>
    <dgm:pt modelId="{9267204F-DEBC-4D39-B8FE-B0AAF35AF968}" type="pres">
      <dgm:prSet presAssocID="{C315A33B-986D-438D-9F26-32743D29E069}" presName="connTx" presStyleLbl="parChTrans1D3" presStyleIdx="0" presStyleCnt="3"/>
      <dgm:spPr/>
    </dgm:pt>
    <dgm:pt modelId="{C867AD11-2D6D-418D-9AE2-8788525CAE1B}" type="pres">
      <dgm:prSet presAssocID="{C1F288A5-F5FF-4158-B2DB-877714CBA7E8}" presName="root2" presStyleCnt="0"/>
      <dgm:spPr/>
    </dgm:pt>
    <dgm:pt modelId="{E8F4E843-3EFC-468B-8AAB-18EC7E03E152}" type="pres">
      <dgm:prSet presAssocID="{C1F288A5-F5FF-4158-B2DB-877714CBA7E8}" presName="LevelTwoTextNode" presStyleLbl="node3" presStyleIdx="0" presStyleCnt="3">
        <dgm:presLayoutVars>
          <dgm:chPref val="3"/>
        </dgm:presLayoutVars>
      </dgm:prSet>
      <dgm:spPr/>
    </dgm:pt>
    <dgm:pt modelId="{F102E7A1-BE9F-4A25-BFD9-4339BBE1B3A7}" type="pres">
      <dgm:prSet presAssocID="{C1F288A5-F5FF-4158-B2DB-877714CBA7E8}" presName="level3hierChild" presStyleCnt="0"/>
      <dgm:spPr/>
    </dgm:pt>
    <dgm:pt modelId="{C0FDE2BF-EBC9-4CD9-B8D1-8A5BBE3FCEC2}" type="pres">
      <dgm:prSet presAssocID="{446B9B7A-AF94-4A38-B499-B3166DECB308}" presName="conn2-1" presStyleLbl="parChTrans1D2" presStyleIdx="1" presStyleCnt="2"/>
      <dgm:spPr/>
    </dgm:pt>
    <dgm:pt modelId="{D4C086CD-8298-4E55-B390-2C6244D0EE07}" type="pres">
      <dgm:prSet presAssocID="{446B9B7A-AF94-4A38-B499-B3166DECB308}" presName="connTx" presStyleLbl="parChTrans1D2" presStyleIdx="1" presStyleCnt="2"/>
      <dgm:spPr/>
    </dgm:pt>
    <dgm:pt modelId="{69F4A982-1D11-4DC1-88D1-34951A152CA4}" type="pres">
      <dgm:prSet presAssocID="{505457E8-8622-446A-8311-3DA87AD55F66}" presName="root2" presStyleCnt="0"/>
      <dgm:spPr/>
    </dgm:pt>
    <dgm:pt modelId="{845575D6-AE9C-4BBB-8781-5EDF0A906D15}" type="pres">
      <dgm:prSet presAssocID="{505457E8-8622-446A-8311-3DA87AD55F66}" presName="LevelTwoTextNode" presStyleLbl="node2" presStyleIdx="1" presStyleCnt="2">
        <dgm:presLayoutVars>
          <dgm:chPref val="3"/>
        </dgm:presLayoutVars>
      </dgm:prSet>
      <dgm:spPr/>
    </dgm:pt>
    <dgm:pt modelId="{CFF7BBC5-4D38-43DB-B404-DE9EA9EFF1DC}" type="pres">
      <dgm:prSet presAssocID="{505457E8-8622-446A-8311-3DA87AD55F66}" presName="level3hierChild" presStyleCnt="0"/>
      <dgm:spPr/>
    </dgm:pt>
    <dgm:pt modelId="{171DAF92-A618-4192-9E04-1673AD5DB15B}" type="pres">
      <dgm:prSet presAssocID="{435B6E5D-7DEC-40C0-928C-B79AD72ADCE6}" presName="conn2-1" presStyleLbl="parChTrans1D3" presStyleIdx="1" presStyleCnt="3"/>
      <dgm:spPr/>
    </dgm:pt>
    <dgm:pt modelId="{8AE1DEBA-2347-4320-A7BA-37CBFEC32D9B}" type="pres">
      <dgm:prSet presAssocID="{435B6E5D-7DEC-40C0-928C-B79AD72ADCE6}" presName="connTx" presStyleLbl="parChTrans1D3" presStyleIdx="1" presStyleCnt="3"/>
      <dgm:spPr/>
    </dgm:pt>
    <dgm:pt modelId="{E4F646BF-973D-42FC-A18D-4B7324C5ACFB}" type="pres">
      <dgm:prSet presAssocID="{1D022B1B-3869-4207-B30B-A5BE72C4C2AF}" presName="root2" presStyleCnt="0"/>
      <dgm:spPr/>
    </dgm:pt>
    <dgm:pt modelId="{7C71E19F-D478-479C-AFE5-68B1CB3599BC}" type="pres">
      <dgm:prSet presAssocID="{1D022B1B-3869-4207-B30B-A5BE72C4C2AF}" presName="LevelTwoTextNode" presStyleLbl="node3" presStyleIdx="1" presStyleCnt="3">
        <dgm:presLayoutVars>
          <dgm:chPref val="3"/>
        </dgm:presLayoutVars>
      </dgm:prSet>
      <dgm:spPr/>
    </dgm:pt>
    <dgm:pt modelId="{73F0886F-6051-4552-8A60-82DD3263AB7D}" type="pres">
      <dgm:prSet presAssocID="{1D022B1B-3869-4207-B30B-A5BE72C4C2AF}" presName="level3hierChild" presStyleCnt="0"/>
      <dgm:spPr/>
    </dgm:pt>
    <dgm:pt modelId="{DC2CB18F-9148-40F1-873C-2F3021C0091A}" type="pres">
      <dgm:prSet presAssocID="{229E104E-404F-4BDB-976D-CE7159ED5493}" presName="conn2-1" presStyleLbl="parChTrans1D3" presStyleIdx="2" presStyleCnt="3"/>
      <dgm:spPr/>
    </dgm:pt>
    <dgm:pt modelId="{06B73F80-3606-4C09-8684-07C5BAE7C327}" type="pres">
      <dgm:prSet presAssocID="{229E104E-404F-4BDB-976D-CE7159ED5493}" presName="connTx" presStyleLbl="parChTrans1D3" presStyleIdx="2" presStyleCnt="3"/>
      <dgm:spPr/>
    </dgm:pt>
    <dgm:pt modelId="{0728DA69-1E4B-4F62-A33C-02463B445043}" type="pres">
      <dgm:prSet presAssocID="{5275293E-69E6-450E-8D21-E4BEBB0D7E9E}" presName="root2" presStyleCnt="0"/>
      <dgm:spPr/>
    </dgm:pt>
    <dgm:pt modelId="{62AC11CB-1631-40EA-A92C-C543E1651C27}" type="pres">
      <dgm:prSet presAssocID="{5275293E-69E6-450E-8D21-E4BEBB0D7E9E}" presName="LevelTwoTextNode" presStyleLbl="node3" presStyleIdx="2" presStyleCnt="3">
        <dgm:presLayoutVars>
          <dgm:chPref val="3"/>
        </dgm:presLayoutVars>
      </dgm:prSet>
      <dgm:spPr/>
    </dgm:pt>
    <dgm:pt modelId="{ADF729D8-8FD6-4476-B22F-94A22501FDE0}" type="pres">
      <dgm:prSet presAssocID="{5275293E-69E6-450E-8D21-E4BEBB0D7E9E}" presName="level3hierChild" presStyleCnt="0"/>
      <dgm:spPr/>
    </dgm:pt>
  </dgm:ptLst>
  <dgm:cxnLst>
    <dgm:cxn modelId="{E212980E-8E95-4876-ADAD-EA5B9D9A7C88}" type="presOf" srcId="{446B9B7A-AF94-4A38-B499-B3166DECB308}" destId="{D4C086CD-8298-4E55-B390-2C6244D0EE07}" srcOrd="1" destOrd="0" presId="urn:microsoft.com/office/officeart/2005/8/layout/hierarchy2"/>
    <dgm:cxn modelId="{8B1F5523-3ACC-46BD-99AE-9656915D2DA7}" type="presOf" srcId="{C315A33B-986D-438D-9F26-32743D29E069}" destId="{02CF53D7-6B9D-45A1-9473-CE0AB16D0878}" srcOrd="0" destOrd="0" presId="urn:microsoft.com/office/officeart/2005/8/layout/hierarchy2"/>
    <dgm:cxn modelId="{7E549923-62A5-459A-9291-2DE3B035307B}" type="presOf" srcId="{C8FE7F66-254A-40B3-83BE-DE2CF7317561}" destId="{ADB5D4BD-C2AA-498F-ABC3-DA2CEBA8D61C}" srcOrd="0" destOrd="0" presId="urn:microsoft.com/office/officeart/2005/8/layout/hierarchy2"/>
    <dgm:cxn modelId="{1974BB2E-D9E6-42C6-9564-811406D17886}" type="presOf" srcId="{435B6E5D-7DEC-40C0-928C-B79AD72ADCE6}" destId="{171DAF92-A618-4192-9E04-1673AD5DB15B}" srcOrd="0" destOrd="0" presId="urn:microsoft.com/office/officeart/2005/8/layout/hierarchy2"/>
    <dgm:cxn modelId="{F7ADA638-7515-49D0-AFD1-B96FA484278F}" type="presOf" srcId="{D9050BAE-43F7-4C4A-94B3-34981A3B7219}" destId="{2D9690B7-A75E-473A-9C01-3F00854B0244}" srcOrd="0" destOrd="0" presId="urn:microsoft.com/office/officeart/2005/8/layout/hierarchy2"/>
    <dgm:cxn modelId="{4097A23A-2FEF-43ED-B0BA-E69A4BF6563B}" type="presOf" srcId="{435B6E5D-7DEC-40C0-928C-B79AD72ADCE6}" destId="{8AE1DEBA-2347-4320-A7BA-37CBFEC32D9B}" srcOrd="1" destOrd="0" presId="urn:microsoft.com/office/officeart/2005/8/layout/hierarchy2"/>
    <dgm:cxn modelId="{E3D2AD3E-A37A-4748-B204-7BE220EDC4C8}" type="presOf" srcId="{C1F288A5-F5FF-4158-B2DB-877714CBA7E8}" destId="{E8F4E843-3EFC-468B-8AAB-18EC7E03E152}" srcOrd="0" destOrd="0" presId="urn:microsoft.com/office/officeart/2005/8/layout/hierarchy2"/>
    <dgm:cxn modelId="{4728A245-14A8-4690-ADA8-27241209F997}" type="presOf" srcId="{1D022B1B-3869-4207-B30B-A5BE72C4C2AF}" destId="{7C71E19F-D478-479C-AFE5-68B1CB3599BC}" srcOrd="0" destOrd="0" presId="urn:microsoft.com/office/officeart/2005/8/layout/hierarchy2"/>
    <dgm:cxn modelId="{F282F745-1DFB-4A47-8D50-1BB4CAE86AFE}" type="presOf" srcId="{4913525D-E1EF-4A8D-A321-5BF53CE06B7F}" destId="{3C2F7065-7382-4A7F-ADE4-E589F4898A8C}" srcOrd="0" destOrd="0" presId="urn:microsoft.com/office/officeart/2005/8/layout/hierarchy2"/>
    <dgm:cxn modelId="{7D423C50-FAD1-49B2-B0E9-2FC6F8CFCEE6}" srcId="{D9050BAE-43F7-4C4A-94B3-34981A3B7219}" destId="{C1F288A5-F5FF-4158-B2DB-877714CBA7E8}" srcOrd="0" destOrd="0" parTransId="{C315A33B-986D-438D-9F26-32743D29E069}" sibTransId="{759AACBF-A139-40A2-8973-33385BC30CBD}"/>
    <dgm:cxn modelId="{09047257-87F5-49D8-BE77-E17581FA3794}" srcId="{505457E8-8622-446A-8311-3DA87AD55F66}" destId="{1D022B1B-3869-4207-B30B-A5BE72C4C2AF}" srcOrd="0" destOrd="0" parTransId="{435B6E5D-7DEC-40C0-928C-B79AD72ADCE6}" sibTransId="{AFE36540-5907-4635-A52F-2E16587F70ED}"/>
    <dgm:cxn modelId="{0A6A6E71-050C-4E70-B972-9D67B8A0EBD8}" srcId="{4913525D-E1EF-4A8D-A321-5BF53CE06B7F}" destId="{6513EF11-B785-4BC6-8F66-14000E619645}" srcOrd="0" destOrd="0" parTransId="{903E06A3-3630-4A63-9125-4C2B9E7F960E}" sibTransId="{D31B911C-194C-48C8-8280-E598206CD3A9}"/>
    <dgm:cxn modelId="{FCFFAD7F-0FF6-4D2E-960F-2FA4E530B554}" srcId="{6513EF11-B785-4BC6-8F66-14000E619645}" destId="{505457E8-8622-446A-8311-3DA87AD55F66}" srcOrd="1" destOrd="0" parTransId="{446B9B7A-AF94-4A38-B499-B3166DECB308}" sibTransId="{E2F097D6-74F6-4A69-BD55-284077D611B6}"/>
    <dgm:cxn modelId="{4E889C80-201E-4737-B5CC-E789EAC19ACC}" type="presOf" srcId="{C315A33B-986D-438D-9F26-32743D29E069}" destId="{9267204F-DEBC-4D39-B8FE-B0AAF35AF968}" srcOrd="1" destOrd="0" presId="urn:microsoft.com/office/officeart/2005/8/layout/hierarchy2"/>
    <dgm:cxn modelId="{33D02088-48FE-4C9A-A8E7-555223D2C321}" type="presOf" srcId="{6513EF11-B785-4BC6-8F66-14000E619645}" destId="{9E6DA96D-C354-4775-85D4-0E45AF4BAEE8}" srcOrd="0" destOrd="0" presId="urn:microsoft.com/office/officeart/2005/8/layout/hierarchy2"/>
    <dgm:cxn modelId="{E19786A0-A1D0-4A38-8E92-8B46B70798C7}" type="presOf" srcId="{505457E8-8622-446A-8311-3DA87AD55F66}" destId="{845575D6-AE9C-4BBB-8781-5EDF0A906D15}" srcOrd="0" destOrd="0" presId="urn:microsoft.com/office/officeart/2005/8/layout/hierarchy2"/>
    <dgm:cxn modelId="{09DA50A7-DB60-4CB9-919B-A92AA5802854}" srcId="{505457E8-8622-446A-8311-3DA87AD55F66}" destId="{5275293E-69E6-450E-8D21-E4BEBB0D7E9E}" srcOrd="1" destOrd="0" parTransId="{229E104E-404F-4BDB-976D-CE7159ED5493}" sibTransId="{1D9C1016-3279-4387-B43A-A6AC0E32D21D}"/>
    <dgm:cxn modelId="{73A6CDB2-E4F4-46B3-891A-EE032B7D5BD0}" type="presOf" srcId="{5275293E-69E6-450E-8D21-E4BEBB0D7E9E}" destId="{62AC11CB-1631-40EA-A92C-C543E1651C27}" srcOrd="0" destOrd="0" presId="urn:microsoft.com/office/officeart/2005/8/layout/hierarchy2"/>
    <dgm:cxn modelId="{4A2CFBD0-B040-4571-8997-F93D7FEE8592}" srcId="{6513EF11-B785-4BC6-8F66-14000E619645}" destId="{D9050BAE-43F7-4C4A-94B3-34981A3B7219}" srcOrd="0" destOrd="0" parTransId="{C8FE7F66-254A-40B3-83BE-DE2CF7317561}" sibTransId="{1194A946-A176-425E-8E65-46EFB2022820}"/>
    <dgm:cxn modelId="{94B720DB-D432-46B8-A1A9-7DAC8165F288}" type="presOf" srcId="{229E104E-404F-4BDB-976D-CE7159ED5493}" destId="{06B73F80-3606-4C09-8684-07C5BAE7C327}" srcOrd="1" destOrd="0" presId="urn:microsoft.com/office/officeart/2005/8/layout/hierarchy2"/>
    <dgm:cxn modelId="{3DC260ED-855B-44C3-87F4-788F60C8372B}" type="presOf" srcId="{446B9B7A-AF94-4A38-B499-B3166DECB308}" destId="{C0FDE2BF-EBC9-4CD9-B8D1-8A5BBE3FCEC2}" srcOrd="0" destOrd="0" presId="urn:microsoft.com/office/officeart/2005/8/layout/hierarchy2"/>
    <dgm:cxn modelId="{90CD14F6-117D-4BAB-934F-7A079EAD6890}" type="presOf" srcId="{C8FE7F66-254A-40B3-83BE-DE2CF7317561}" destId="{F80FA7D4-98BF-4214-AE1F-35F94AA54728}" srcOrd="1" destOrd="0" presId="urn:microsoft.com/office/officeart/2005/8/layout/hierarchy2"/>
    <dgm:cxn modelId="{24158DFB-DD00-4A5A-B560-C0890E973597}" type="presOf" srcId="{229E104E-404F-4BDB-976D-CE7159ED5493}" destId="{DC2CB18F-9148-40F1-873C-2F3021C0091A}" srcOrd="0" destOrd="0" presId="urn:microsoft.com/office/officeart/2005/8/layout/hierarchy2"/>
    <dgm:cxn modelId="{6557AA31-5D0A-425B-A5B8-EE6545417AB5}" type="presParOf" srcId="{3C2F7065-7382-4A7F-ADE4-E589F4898A8C}" destId="{5D98B725-A995-478B-9D87-2DAF13FEDE65}" srcOrd="0" destOrd="0" presId="urn:microsoft.com/office/officeart/2005/8/layout/hierarchy2"/>
    <dgm:cxn modelId="{5B00C1AA-5544-46E5-9A0B-741F5A93299F}" type="presParOf" srcId="{5D98B725-A995-478B-9D87-2DAF13FEDE65}" destId="{9E6DA96D-C354-4775-85D4-0E45AF4BAEE8}" srcOrd="0" destOrd="0" presId="urn:microsoft.com/office/officeart/2005/8/layout/hierarchy2"/>
    <dgm:cxn modelId="{119E351C-73F6-47FB-960E-3D223750C2BB}" type="presParOf" srcId="{5D98B725-A995-478B-9D87-2DAF13FEDE65}" destId="{D5A68647-63B4-45F1-AA6B-D71EBC12ABCE}" srcOrd="1" destOrd="0" presId="urn:microsoft.com/office/officeart/2005/8/layout/hierarchy2"/>
    <dgm:cxn modelId="{6488E003-5032-476F-80D3-B8A180EF6A49}" type="presParOf" srcId="{D5A68647-63B4-45F1-AA6B-D71EBC12ABCE}" destId="{ADB5D4BD-C2AA-498F-ABC3-DA2CEBA8D61C}" srcOrd="0" destOrd="0" presId="urn:microsoft.com/office/officeart/2005/8/layout/hierarchy2"/>
    <dgm:cxn modelId="{A94B2AF2-355D-481D-A7F0-40722EBAB344}" type="presParOf" srcId="{ADB5D4BD-C2AA-498F-ABC3-DA2CEBA8D61C}" destId="{F80FA7D4-98BF-4214-AE1F-35F94AA54728}" srcOrd="0" destOrd="0" presId="urn:microsoft.com/office/officeart/2005/8/layout/hierarchy2"/>
    <dgm:cxn modelId="{E296DA7D-3228-462D-A6D2-BD378C83E2A8}" type="presParOf" srcId="{D5A68647-63B4-45F1-AA6B-D71EBC12ABCE}" destId="{00DA3F79-F5DC-4B4E-B16A-5E55008D97D6}" srcOrd="1" destOrd="0" presId="urn:microsoft.com/office/officeart/2005/8/layout/hierarchy2"/>
    <dgm:cxn modelId="{ABACD5DE-95AB-4399-92CD-10E941E99F83}" type="presParOf" srcId="{00DA3F79-F5DC-4B4E-B16A-5E55008D97D6}" destId="{2D9690B7-A75E-473A-9C01-3F00854B0244}" srcOrd="0" destOrd="0" presId="urn:microsoft.com/office/officeart/2005/8/layout/hierarchy2"/>
    <dgm:cxn modelId="{071E4418-06D9-4262-A18F-2741D5AA24F5}" type="presParOf" srcId="{00DA3F79-F5DC-4B4E-B16A-5E55008D97D6}" destId="{954D21F6-D551-4534-86BA-80FF42AC0A1B}" srcOrd="1" destOrd="0" presId="urn:microsoft.com/office/officeart/2005/8/layout/hierarchy2"/>
    <dgm:cxn modelId="{E7E299E0-4ED0-4540-921E-BBB61CB6BB49}" type="presParOf" srcId="{954D21F6-D551-4534-86BA-80FF42AC0A1B}" destId="{02CF53D7-6B9D-45A1-9473-CE0AB16D0878}" srcOrd="0" destOrd="0" presId="urn:microsoft.com/office/officeart/2005/8/layout/hierarchy2"/>
    <dgm:cxn modelId="{C36197F4-C9A2-4DFA-B0DA-A50B05C5179D}" type="presParOf" srcId="{02CF53D7-6B9D-45A1-9473-CE0AB16D0878}" destId="{9267204F-DEBC-4D39-B8FE-B0AAF35AF968}" srcOrd="0" destOrd="0" presId="urn:microsoft.com/office/officeart/2005/8/layout/hierarchy2"/>
    <dgm:cxn modelId="{FF46F533-91DE-4BD8-A1C7-62DFE4BFDB84}" type="presParOf" srcId="{954D21F6-D551-4534-86BA-80FF42AC0A1B}" destId="{C867AD11-2D6D-418D-9AE2-8788525CAE1B}" srcOrd="1" destOrd="0" presId="urn:microsoft.com/office/officeart/2005/8/layout/hierarchy2"/>
    <dgm:cxn modelId="{82793196-6AA7-4FFA-8BC5-810364C1FAF8}" type="presParOf" srcId="{C867AD11-2D6D-418D-9AE2-8788525CAE1B}" destId="{E8F4E843-3EFC-468B-8AAB-18EC7E03E152}" srcOrd="0" destOrd="0" presId="urn:microsoft.com/office/officeart/2005/8/layout/hierarchy2"/>
    <dgm:cxn modelId="{21623F8A-A638-4C8E-9C0D-2C2094738063}" type="presParOf" srcId="{C867AD11-2D6D-418D-9AE2-8788525CAE1B}" destId="{F102E7A1-BE9F-4A25-BFD9-4339BBE1B3A7}" srcOrd="1" destOrd="0" presId="urn:microsoft.com/office/officeart/2005/8/layout/hierarchy2"/>
    <dgm:cxn modelId="{ACD0D977-5F68-460A-8085-ED79A2586333}" type="presParOf" srcId="{D5A68647-63B4-45F1-AA6B-D71EBC12ABCE}" destId="{C0FDE2BF-EBC9-4CD9-B8D1-8A5BBE3FCEC2}" srcOrd="2" destOrd="0" presId="urn:microsoft.com/office/officeart/2005/8/layout/hierarchy2"/>
    <dgm:cxn modelId="{B8EB3262-236B-4C21-8A9F-35EB825E39FE}" type="presParOf" srcId="{C0FDE2BF-EBC9-4CD9-B8D1-8A5BBE3FCEC2}" destId="{D4C086CD-8298-4E55-B390-2C6244D0EE07}" srcOrd="0" destOrd="0" presId="urn:microsoft.com/office/officeart/2005/8/layout/hierarchy2"/>
    <dgm:cxn modelId="{1935B32B-6AF2-4E26-AD08-099EBE9E76C3}" type="presParOf" srcId="{D5A68647-63B4-45F1-AA6B-D71EBC12ABCE}" destId="{69F4A982-1D11-4DC1-88D1-34951A152CA4}" srcOrd="3" destOrd="0" presId="urn:microsoft.com/office/officeart/2005/8/layout/hierarchy2"/>
    <dgm:cxn modelId="{7BB9A7EB-9CE3-4BC8-8BA4-E0C51843EA07}" type="presParOf" srcId="{69F4A982-1D11-4DC1-88D1-34951A152CA4}" destId="{845575D6-AE9C-4BBB-8781-5EDF0A906D15}" srcOrd="0" destOrd="0" presId="urn:microsoft.com/office/officeart/2005/8/layout/hierarchy2"/>
    <dgm:cxn modelId="{4CC27DD7-B0F4-41CC-B307-7B9E357A9F55}" type="presParOf" srcId="{69F4A982-1D11-4DC1-88D1-34951A152CA4}" destId="{CFF7BBC5-4D38-43DB-B404-DE9EA9EFF1DC}" srcOrd="1" destOrd="0" presId="urn:microsoft.com/office/officeart/2005/8/layout/hierarchy2"/>
    <dgm:cxn modelId="{D321A519-5E2B-4DDB-8063-8223EABC8D9D}" type="presParOf" srcId="{CFF7BBC5-4D38-43DB-B404-DE9EA9EFF1DC}" destId="{171DAF92-A618-4192-9E04-1673AD5DB15B}" srcOrd="0" destOrd="0" presId="urn:microsoft.com/office/officeart/2005/8/layout/hierarchy2"/>
    <dgm:cxn modelId="{5A098C55-E835-49FD-BEB8-86FB5A62CF4D}" type="presParOf" srcId="{171DAF92-A618-4192-9E04-1673AD5DB15B}" destId="{8AE1DEBA-2347-4320-A7BA-37CBFEC32D9B}" srcOrd="0" destOrd="0" presId="urn:microsoft.com/office/officeart/2005/8/layout/hierarchy2"/>
    <dgm:cxn modelId="{10678994-FFFB-4039-AF7F-68D56334755D}" type="presParOf" srcId="{CFF7BBC5-4D38-43DB-B404-DE9EA9EFF1DC}" destId="{E4F646BF-973D-42FC-A18D-4B7324C5ACFB}" srcOrd="1" destOrd="0" presId="urn:microsoft.com/office/officeart/2005/8/layout/hierarchy2"/>
    <dgm:cxn modelId="{E3505A03-5430-46E2-89C3-7C0D7A4ED82F}" type="presParOf" srcId="{E4F646BF-973D-42FC-A18D-4B7324C5ACFB}" destId="{7C71E19F-D478-479C-AFE5-68B1CB3599BC}" srcOrd="0" destOrd="0" presId="urn:microsoft.com/office/officeart/2005/8/layout/hierarchy2"/>
    <dgm:cxn modelId="{6C93030B-8AA4-45FB-B53F-16EEAE8F8FBD}" type="presParOf" srcId="{E4F646BF-973D-42FC-A18D-4B7324C5ACFB}" destId="{73F0886F-6051-4552-8A60-82DD3263AB7D}" srcOrd="1" destOrd="0" presId="urn:microsoft.com/office/officeart/2005/8/layout/hierarchy2"/>
    <dgm:cxn modelId="{F75C02DD-70E0-4C92-ABF8-3027B81DFEC2}" type="presParOf" srcId="{CFF7BBC5-4D38-43DB-B404-DE9EA9EFF1DC}" destId="{DC2CB18F-9148-40F1-873C-2F3021C0091A}" srcOrd="2" destOrd="0" presId="urn:microsoft.com/office/officeart/2005/8/layout/hierarchy2"/>
    <dgm:cxn modelId="{A17C2B41-682C-4724-BE38-B071E06CE99D}" type="presParOf" srcId="{DC2CB18F-9148-40F1-873C-2F3021C0091A}" destId="{06B73F80-3606-4C09-8684-07C5BAE7C327}" srcOrd="0" destOrd="0" presId="urn:microsoft.com/office/officeart/2005/8/layout/hierarchy2"/>
    <dgm:cxn modelId="{03C2915D-C723-45FA-B1D7-59963224A804}" type="presParOf" srcId="{CFF7BBC5-4D38-43DB-B404-DE9EA9EFF1DC}" destId="{0728DA69-1E4B-4F62-A33C-02463B445043}" srcOrd="3" destOrd="0" presId="urn:microsoft.com/office/officeart/2005/8/layout/hierarchy2"/>
    <dgm:cxn modelId="{3D226BFD-54DA-4940-B63B-8F22F425BC8C}" type="presParOf" srcId="{0728DA69-1E4B-4F62-A33C-02463B445043}" destId="{62AC11CB-1631-40EA-A92C-C543E1651C27}" srcOrd="0" destOrd="0" presId="urn:microsoft.com/office/officeart/2005/8/layout/hierarchy2"/>
    <dgm:cxn modelId="{C12C3419-BE57-4B9E-AFCD-9C6CA84696CD}" type="presParOf" srcId="{0728DA69-1E4B-4F62-A33C-02463B445043}" destId="{ADF729D8-8FD6-4476-B22F-94A22501FDE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E50190-BCFA-4620-B1EE-37FF34D5E4E0}" type="doc">
      <dgm:prSet loTypeId="urn:microsoft.com/office/officeart/2008/layout/IncreasingCircleProcess" loCatId="list" qsTypeId="urn:microsoft.com/office/officeart/2005/8/quickstyle/3d3" qsCatId="3D" csTypeId="urn:microsoft.com/office/officeart/2005/8/colors/colorful3" csCatId="colorful" phldr="1"/>
      <dgm:spPr/>
      <dgm:t>
        <a:bodyPr/>
        <a:lstStyle/>
        <a:p>
          <a:endParaRPr lang="es-MX"/>
        </a:p>
      </dgm:t>
    </dgm:pt>
    <dgm:pt modelId="{38AD45D7-F327-4097-AF78-F7F10C5E5C16}">
      <dgm:prSet phldrT="[Texto]"/>
      <dgm:spPr/>
      <dgm:t>
        <a:bodyPr/>
        <a:lstStyle/>
        <a:p>
          <a:r>
            <a:rPr lang="es-ES" b="1" dirty="0"/>
            <a:t>Trabajadores Registrados</a:t>
          </a:r>
          <a:endParaRPr lang="es-MX" b="1" dirty="0"/>
        </a:p>
      </dgm:t>
    </dgm:pt>
    <dgm:pt modelId="{2094B172-055D-4E41-91D8-48670D10FA19}" type="parTrans" cxnId="{8209E4A9-0490-4618-9C11-9B0C1ACCBA8D}">
      <dgm:prSet/>
      <dgm:spPr/>
      <dgm:t>
        <a:bodyPr/>
        <a:lstStyle/>
        <a:p>
          <a:endParaRPr lang="es-MX"/>
        </a:p>
      </dgm:t>
    </dgm:pt>
    <dgm:pt modelId="{187FEAD7-6885-4E93-937A-D0515881F42F}" type="sibTrans" cxnId="{8209E4A9-0490-4618-9C11-9B0C1ACCBA8D}">
      <dgm:prSet/>
      <dgm:spPr/>
      <dgm:t>
        <a:bodyPr/>
        <a:lstStyle/>
        <a:p>
          <a:endParaRPr lang="es-MX"/>
        </a:p>
      </dgm:t>
    </dgm:pt>
    <dgm:pt modelId="{4526457E-B825-492B-8B24-B4AC986156C4}">
      <dgm:prSet phldrT="[Texto]"/>
      <dgm:spPr/>
      <dgm:t>
        <a:bodyPr/>
        <a:lstStyle/>
        <a:p>
          <a:r>
            <a:rPr lang="es-ES" dirty="0"/>
            <a:t>Trabajadores IMSS</a:t>
          </a:r>
          <a:endParaRPr lang="es-MX" dirty="0"/>
        </a:p>
      </dgm:t>
    </dgm:pt>
    <dgm:pt modelId="{2E3D50C8-850C-408B-89B0-513DFFB6CC2F}" type="parTrans" cxnId="{6B2414C1-0057-46F1-AAD4-B81014571848}">
      <dgm:prSet/>
      <dgm:spPr/>
      <dgm:t>
        <a:bodyPr/>
        <a:lstStyle/>
        <a:p>
          <a:endParaRPr lang="es-MX"/>
        </a:p>
      </dgm:t>
    </dgm:pt>
    <dgm:pt modelId="{A3709EC7-9368-4DD0-8A86-EB243F0BDE7D}" type="sibTrans" cxnId="{6B2414C1-0057-46F1-AAD4-B81014571848}">
      <dgm:prSet/>
      <dgm:spPr/>
      <dgm:t>
        <a:bodyPr/>
        <a:lstStyle/>
        <a:p>
          <a:endParaRPr lang="es-MX"/>
        </a:p>
      </dgm:t>
    </dgm:pt>
    <dgm:pt modelId="{2A1A6B74-750E-4EBD-8EEF-79DF27909E84}">
      <dgm:prSet phldrT="[Texto]"/>
      <dgm:spPr/>
      <dgm:t>
        <a:bodyPr/>
        <a:lstStyle/>
        <a:p>
          <a:r>
            <a:rPr lang="es-ES" dirty="0"/>
            <a:t>Trabajadores ISSSTE</a:t>
          </a:r>
          <a:endParaRPr lang="es-MX" dirty="0"/>
        </a:p>
      </dgm:t>
    </dgm:pt>
    <dgm:pt modelId="{44A891A5-AE95-4199-86AF-78BB3E4774AA}" type="parTrans" cxnId="{9F204C84-B8A3-44C0-AC95-DDAFC9CECCEE}">
      <dgm:prSet/>
      <dgm:spPr/>
      <dgm:t>
        <a:bodyPr/>
        <a:lstStyle/>
        <a:p>
          <a:endParaRPr lang="es-MX"/>
        </a:p>
      </dgm:t>
    </dgm:pt>
    <dgm:pt modelId="{47BC87F0-3455-4AF6-8FA1-D1A9D05A21D3}" type="sibTrans" cxnId="{9F204C84-B8A3-44C0-AC95-DDAFC9CECCEE}">
      <dgm:prSet/>
      <dgm:spPr/>
      <dgm:t>
        <a:bodyPr/>
        <a:lstStyle/>
        <a:p>
          <a:endParaRPr lang="es-MX"/>
        </a:p>
      </dgm:t>
    </dgm:pt>
    <dgm:pt modelId="{479DD6D9-530F-46C0-B066-328C171E1B90}">
      <dgm:prSet phldrT="[Texto]"/>
      <dgm:spPr/>
      <dgm:t>
        <a:bodyPr/>
        <a:lstStyle/>
        <a:p>
          <a:r>
            <a:rPr lang="es-ES" dirty="0"/>
            <a:t>Trabajadores Independientes</a:t>
          </a:r>
          <a:endParaRPr lang="es-MX" dirty="0"/>
        </a:p>
      </dgm:t>
    </dgm:pt>
    <dgm:pt modelId="{E81D2D63-22C0-47C9-9BDA-4C2C39F6D0A1}" type="parTrans" cxnId="{1ECE8C21-7C6B-412D-A31F-0CA520280C6E}">
      <dgm:prSet/>
      <dgm:spPr/>
      <dgm:t>
        <a:bodyPr/>
        <a:lstStyle/>
        <a:p>
          <a:endParaRPr lang="es-MX"/>
        </a:p>
      </dgm:t>
    </dgm:pt>
    <dgm:pt modelId="{C9FF8B3F-B65C-495A-B888-397686515BE0}" type="sibTrans" cxnId="{1ECE8C21-7C6B-412D-A31F-0CA520280C6E}">
      <dgm:prSet/>
      <dgm:spPr/>
      <dgm:t>
        <a:bodyPr/>
        <a:lstStyle/>
        <a:p>
          <a:endParaRPr lang="es-MX"/>
        </a:p>
      </dgm:t>
    </dgm:pt>
    <dgm:pt modelId="{837A2764-FB53-44C3-8B4A-88AB52773D8E}">
      <dgm:prSet phldrT="[Texto]"/>
      <dgm:spPr/>
      <dgm:t>
        <a:bodyPr/>
        <a:lstStyle/>
        <a:p>
          <a:r>
            <a:rPr lang="es-ES" b="1" dirty="0"/>
            <a:t>Trabajadores Asignados </a:t>
          </a:r>
          <a:endParaRPr lang="es-MX" b="1" dirty="0"/>
        </a:p>
      </dgm:t>
    </dgm:pt>
    <dgm:pt modelId="{4CD267A2-E736-46C9-90D6-C987EB168E0C}" type="parTrans" cxnId="{001F091D-F131-4CD9-A761-2C86E4718DFE}">
      <dgm:prSet/>
      <dgm:spPr/>
      <dgm:t>
        <a:bodyPr/>
        <a:lstStyle/>
        <a:p>
          <a:endParaRPr lang="es-MX"/>
        </a:p>
      </dgm:t>
    </dgm:pt>
    <dgm:pt modelId="{D7A6F6F1-86CA-45C5-B1FD-287E105748D5}" type="sibTrans" cxnId="{001F091D-F131-4CD9-A761-2C86E4718DFE}">
      <dgm:prSet/>
      <dgm:spPr/>
      <dgm:t>
        <a:bodyPr/>
        <a:lstStyle/>
        <a:p>
          <a:endParaRPr lang="es-MX"/>
        </a:p>
      </dgm:t>
    </dgm:pt>
    <dgm:pt modelId="{6E269148-5FA0-4DF7-A336-C34A3B8B8A60}">
      <dgm:prSet phldrT="[Texto]"/>
      <dgm:spPr/>
      <dgm:t>
        <a:bodyPr/>
        <a:lstStyle/>
        <a:p>
          <a:r>
            <a:rPr lang="es-ES" dirty="0"/>
            <a:t>Trabajadores con recursos depositados en Siefores</a:t>
          </a:r>
          <a:endParaRPr lang="es-MX" dirty="0"/>
        </a:p>
      </dgm:t>
    </dgm:pt>
    <dgm:pt modelId="{446655DA-E6C2-4FD6-A495-941326298934}" type="parTrans" cxnId="{E8D56E6A-1189-43E8-92A8-D6F33B2FAC31}">
      <dgm:prSet/>
      <dgm:spPr/>
      <dgm:t>
        <a:bodyPr/>
        <a:lstStyle/>
        <a:p>
          <a:endParaRPr lang="es-MX"/>
        </a:p>
      </dgm:t>
    </dgm:pt>
    <dgm:pt modelId="{040F4AA3-A101-4C35-8EF9-1F9123CBB741}" type="sibTrans" cxnId="{E8D56E6A-1189-43E8-92A8-D6F33B2FAC31}">
      <dgm:prSet/>
      <dgm:spPr/>
      <dgm:t>
        <a:bodyPr/>
        <a:lstStyle/>
        <a:p>
          <a:endParaRPr lang="es-MX"/>
        </a:p>
      </dgm:t>
    </dgm:pt>
    <dgm:pt modelId="{6F98EAF9-17B5-41B9-879E-FE30C50505FE}">
      <dgm:prSet phldrT="[Texto]"/>
      <dgm:spPr/>
      <dgm:t>
        <a:bodyPr/>
        <a:lstStyle/>
        <a:p>
          <a:r>
            <a:rPr lang="es-ES" dirty="0"/>
            <a:t>Trabajadores con recursos depositados en Banco de México</a:t>
          </a:r>
          <a:endParaRPr lang="es-MX" dirty="0"/>
        </a:p>
      </dgm:t>
    </dgm:pt>
    <dgm:pt modelId="{ED64551E-E938-418B-B459-67032D801623}" type="parTrans" cxnId="{80A6C506-727A-404A-B906-600BF5F7E35C}">
      <dgm:prSet/>
      <dgm:spPr/>
      <dgm:t>
        <a:bodyPr/>
        <a:lstStyle/>
        <a:p>
          <a:endParaRPr lang="es-MX"/>
        </a:p>
      </dgm:t>
    </dgm:pt>
    <dgm:pt modelId="{8BD4CA30-8F4E-4AB9-9580-48F361810A20}" type="sibTrans" cxnId="{80A6C506-727A-404A-B906-600BF5F7E35C}">
      <dgm:prSet/>
      <dgm:spPr/>
      <dgm:t>
        <a:bodyPr/>
        <a:lstStyle/>
        <a:p>
          <a:endParaRPr lang="es-MX"/>
        </a:p>
      </dgm:t>
    </dgm:pt>
    <dgm:pt modelId="{63D65FBA-1D10-482D-9964-EF31C13F4DA3}" type="pres">
      <dgm:prSet presAssocID="{F5E50190-BCFA-4620-B1EE-37FF34D5E4E0}" presName="Name0" presStyleCnt="0">
        <dgm:presLayoutVars>
          <dgm:chMax val="7"/>
          <dgm:chPref val="7"/>
          <dgm:dir/>
          <dgm:animOne val="branch"/>
          <dgm:animLvl val="lvl"/>
        </dgm:presLayoutVars>
      </dgm:prSet>
      <dgm:spPr/>
    </dgm:pt>
    <dgm:pt modelId="{CF68FE51-5B11-4290-B912-DFDA7C555B73}" type="pres">
      <dgm:prSet presAssocID="{38AD45D7-F327-4097-AF78-F7F10C5E5C16}" presName="composite" presStyleCnt="0"/>
      <dgm:spPr/>
    </dgm:pt>
    <dgm:pt modelId="{147CEA54-A7C5-46E4-95D4-2AE4DCED4BE8}" type="pres">
      <dgm:prSet presAssocID="{38AD45D7-F327-4097-AF78-F7F10C5E5C16}" presName="BackAccent" presStyleLbl="bgShp" presStyleIdx="0" presStyleCnt="2"/>
      <dgm:spPr/>
    </dgm:pt>
    <dgm:pt modelId="{FD5FD8FF-E3D0-4C7E-A1E5-7B20975D9EB9}" type="pres">
      <dgm:prSet presAssocID="{38AD45D7-F327-4097-AF78-F7F10C5E5C16}" presName="Accent" presStyleLbl="alignNode1" presStyleIdx="0" presStyleCnt="2"/>
      <dgm:spPr/>
    </dgm:pt>
    <dgm:pt modelId="{DDB1A993-2808-4932-ABC5-DFE851F1DBD4}" type="pres">
      <dgm:prSet presAssocID="{38AD45D7-F327-4097-AF78-F7F10C5E5C16}" presName="Child" presStyleLbl="revTx" presStyleIdx="0" presStyleCnt="4">
        <dgm:presLayoutVars>
          <dgm:chMax val="0"/>
          <dgm:chPref val="0"/>
          <dgm:bulletEnabled val="1"/>
        </dgm:presLayoutVars>
      </dgm:prSet>
      <dgm:spPr/>
    </dgm:pt>
    <dgm:pt modelId="{A9472AB4-D6D8-40E7-B5FD-0B2DE9E1CB20}" type="pres">
      <dgm:prSet presAssocID="{38AD45D7-F327-4097-AF78-F7F10C5E5C16}" presName="Parent" presStyleLbl="revTx" presStyleIdx="1" presStyleCnt="4">
        <dgm:presLayoutVars>
          <dgm:chMax val="1"/>
          <dgm:chPref val="1"/>
          <dgm:bulletEnabled val="1"/>
        </dgm:presLayoutVars>
      </dgm:prSet>
      <dgm:spPr/>
    </dgm:pt>
    <dgm:pt modelId="{90011D88-081C-46BC-B804-87F1639606A7}" type="pres">
      <dgm:prSet presAssocID="{187FEAD7-6885-4E93-937A-D0515881F42F}" presName="sibTrans" presStyleCnt="0"/>
      <dgm:spPr/>
    </dgm:pt>
    <dgm:pt modelId="{53689B10-DB86-42F6-B98C-81C6DCD7A2D5}" type="pres">
      <dgm:prSet presAssocID="{837A2764-FB53-44C3-8B4A-88AB52773D8E}" presName="composite" presStyleCnt="0"/>
      <dgm:spPr/>
    </dgm:pt>
    <dgm:pt modelId="{48AF8D50-D56D-40C7-AFCA-1DF721BC93B3}" type="pres">
      <dgm:prSet presAssocID="{837A2764-FB53-44C3-8B4A-88AB52773D8E}" presName="BackAccent" presStyleLbl="bgShp" presStyleIdx="1" presStyleCnt="2"/>
      <dgm:spPr/>
    </dgm:pt>
    <dgm:pt modelId="{96068DAE-0D29-4B2F-90C2-195A5B13CAF6}" type="pres">
      <dgm:prSet presAssocID="{837A2764-FB53-44C3-8B4A-88AB52773D8E}" presName="Accent" presStyleLbl="alignNode1" presStyleIdx="1" presStyleCnt="2"/>
      <dgm:spPr/>
    </dgm:pt>
    <dgm:pt modelId="{3FA2E9DB-0DAB-4E67-8375-7206FAA3CB23}" type="pres">
      <dgm:prSet presAssocID="{837A2764-FB53-44C3-8B4A-88AB52773D8E}" presName="Child" presStyleLbl="revTx" presStyleIdx="2" presStyleCnt="4">
        <dgm:presLayoutVars>
          <dgm:chMax val="0"/>
          <dgm:chPref val="0"/>
          <dgm:bulletEnabled val="1"/>
        </dgm:presLayoutVars>
      </dgm:prSet>
      <dgm:spPr/>
    </dgm:pt>
    <dgm:pt modelId="{F941DE8B-5427-4C59-B00F-C6DF8037BE64}" type="pres">
      <dgm:prSet presAssocID="{837A2764-FB53-44C3-8B4A-88AB52773D8E}" presName="Parent" presStyleLbl="revTx" presStyleIdx="3" presStyleCnt="4">
        <dgm:presLayoutVars>
          <dgm:chMax val="1"/>
          <dgm:chPref val="1"/>
          <dgm:bulletEnabled val="1"/>
        </dgm:presLayoutVars>
      </dgm:prSet>
      <dgm:spPr/>
    </dgm:pt>
  </dgm:ptLst>
  <dgm:cxnLst>
    <dgm:cxn modelId="{88E35B03-EFAB-4867-BAFB-53DDC8C7B845}" type="presOf" srcId="{38AD45D7-F327-4097-AF78-F7F10C5E5C16}" destId="{A9472AB4-D6D8-40E7-B5FD-0B2DE9E1CB20}" srcOrd="0" destOrd="0" presId="urn:microsoft.com/office/officeart/2008/layout/IncreasingCircleProcess"/>
    <dgm:cxn modelId="{80A6C506-727A-404A-B906-600BF5F7E35C}" srcId="{837A2764-FB53-44C3-8B4A-88AB52773D8E}" destId="{6F98EAF9-17B5-41B9-879E-FE30C50505FE}" srcOrd="1" destOrd="0" parTransId="{ED64551E-E938-418B-B459-67032D801623}" sibTransId="{8BD4CA30-8F4E-4AB9-9580-48F361810A20}"/>
    <dgm:cxn modelId="{D10DCB0F-6CC5-4D8E-A1F7-7700E0E9E266}" type="presOf" srcId="{F5E50190-BCFA-4620-B1EE-37FF34D5E4E0}" destId="{63D65FBA-1D10-482D-9964-EF31C13F4DA3}" srcOrd="0" destOrd="0" presId="urn:microsoft.com/office/officeart/2008/layout/IncreasingCircleProcess"/>
    <dgm:cxn modelId="{001F091D-F131-4CD9-A761-2C86E4718DFE}" srcId="{F5E50190-BCFA-4620-B1EE-37FF34D5E4E0}" destId="{837A2764-FB53-44C3-8B4A-88AB52773D8E}" srcOrd="1" destOrd="0" parTransId="{4CD267A2-E736-46C9-90D6-C987EB168E0C}" sibTransId="{D7A6F6F1-86CA-45C5-B1FD-287E105748D5}"/>
    <dgm:cxn modelId="{1ECE8C21-7C6B-412D-A31F-0CA520280C6E}" srcId="{38AD45D7-F327-4097-AF78-F7F10C5E5C16}" destId="{479DD6D9-530F-46C0-B066-328C171E1B90}" srcOrd="2" destOrd="0" parTransId="{E81D2D63-22C0-47C9-9BDA-4C2C39F6D0A1}" sibTransId="{C9FF8B3F-B65C-495A-B888-397686515BE0}"/>
    <dgm:cxn modelId="{334A972B-8409-4A80-9E96-318B2942471D}" type="presOf" srcId="{837A2764-FB53-44C3-8B4A-88AB52773D8E}" destId="{F941DE8B-5427-4C59-B00F-C6DF8037BE64}" srcOrd="0" destOrd="0" presId="urn:microsoft.com/office/officeart/2008/layout/IncreasingCircleProcess"/>
    <dgm:cxn modelId="{942A4A4B-62B8-4865-97B7-16CD4BA6212B}" type="presOf" srcId="{2A1A6B74-750E-4EBD-8EEF-79DF27909E84}" destId="{DDB1A993-2808-4932-ABC5-DFE851F1DBD4}" srcOrd="0" destOrd="1" presId="urn:microsoft.com/office/officeart/2008/layout/IncreasingCircleProcess"/>
    <dgm:cxn modelId="{F4762D58-92B8-4C35-BB98-B2176C026130}" type="presOf" srcId="{479DD6D9-530F-46C0-B066-328C171E1B90}" destId="{DDB1A993-2808-4932-ABC5-DFE851F1DBD4}" srcOrd="0" destOrd="2" presId="urn:microsoft.com/office/officeart/2008/layout/IncreasingCircleProcess"/>
    <dgm:cxn modelId="{D123555A-D180-4B91-9ED0-91F4F5E1D31A}" type="presOf" srcId="{6F98EAF9-17B5-41B9-879E-FE30C50505FE}" destId="{3FA2E9DB-0DAB-4E67-8375-7206FAA3CB23}" srcOrd="0" destOrd="1" presId="urn:microsoft.com/office/officeart/2008/layout/IncreasingCircleProcess"/>
    <dgm:cxn modelId="{E8D56E6A-1189-43E8-92A8-D6F33B2FAC31}" srcId="{837A2764-FB53-44C3-8B4A-88AB52773D8E}" destId="{6E269148-5FA0-4DF7-A336-C34A3B8B8A60}" srcOrd="0" destOrd="0" parTransId="{446655DA-E6C2-4FD6-A495-941326298934}" sibTransId="{040F4AA3-A101-4C35-8EF9-1F9123CBB741}"/>
    <dgm:cxn modelId="{9F204C84-B8A3-44C0-AC95-DDAFC9CECCEE}" srcId="{38AD45D7-F327-4097-AF78-F7F10C5E5C16}" destId="{2A1A6B74-750E-4EBD-8EEF-79DF27909E84}" srcOrd="1" destOrd="0" parTransId="{44A891A5-AE95-4199-86AF-78BB3E4774AA}" sibTransId="{47BC87F0-3455-4AF6-8FA1-D1A9D05A21D3}"/>
    <dgm:cxn modelId="{8209E4A9-0490-4618-9C11-9B0C1ACCBA8D}" srcId="{F5E50190-BCFA-4620-B1EE-37FF34D5E4E0}" destId="{38AD45D7-F327-4097-AF78-F7F10C5E5C16}" srcOrd="0" destOrd="0" parTransId="{2094B172-055D-4E41-91D8-48670D10FA19}" sibTransId="{187FEAD7-6885-4E93-937A-D0515881F42F}"/>
    <dgm:cxn modelId="{6B2414C1-0057-46F1-AAD4-B81014571848}" srcId="{38AD45D7-F327-4097-AF78-F7F10C5E5C16}" destId="{4526457E-B825-492B-8B24-B4AC986156C4}" srcOrd="0" destOrd="0" parTransId="{2E3D50C8-850C-408B-89B0-513DFFB6CC2F}" sibTransId="{A3709EC7-9368-4DD0-8A86-EB243F0BDE7D}"/>
    <dgm:cxn modelId="{661463CD-7E0F-4BB7-8DE5-B2AABAA0D894}" type="presOf" srcId="{4526457E-B825-492B-8B24-B4AC986156C4}" destId="{DDB1A993-2808-4932-ABC5-DFE851F1DBD4}" srcOrd="0" destOrd="0" presId="urn:microsoft.com/office/officeart/2008/layout/IncreasingCircleProcess"/>
    <dgm:cxn modelId="{3960B7F5-E41A-4F9D-A7B4-D5146C6A70AC}" type="presOf" srcId="{6E269148-5FA0-4DF7-A336-C34A3B8B8A60}" destId="{3FA2E9DB-0DAB-4E67-8375-7206FAA3CB23}" srcOrd="0" destOrd="0" presId="urn:microsoft.com/office/officeart/2008/layout/IncreasingCircleProcess"/>
    <dgm:cxn modelId="{596EC294-6C7E-4F63-AA36-96E701A0865E}" type="presParOf" srcId="{63D65FBA-1D10-482D-9964-EF31C13F4DA3}" destId="{CF68FE51-5B11-4290-B912-DFDA7C555B73}" srcOrd="0" destOrd="0" presId="urn:microsoft.com/office/officeart/2008/layout/IncreasingCircleProcess"/>
    <dgm:cxn modelId="{19A36C7F-691C-4FBE-B105-1CB8D6320ABF}" type="presParOf" srcId="{CF68FE51-5B11-4290-B912-DFDA7C555B73}" destId="{147CEA54-A7C5-46E4-95D4-2AE4DCED4BE8}" srcOrd="0" destOrd="0" presId="urn:microsoft.com/office/officeart/2008/layout/IncreasingCircleProcess"/>
    <dgm:cxn modelId="{1D369138-FB89-4B25-9E2F-9300FFD50263}" type="presParOf" srcId="{CF68FE51-5B11-4290-B912-DFDA7C555B73}" destId="{FD5FD8FF-E3D0-4C7E-A1E5-7B20975D9EB9}" srcOrd="1" destOrd="0" presId="urn:microsoft.com/office/officeart/2008/layout/IncreasingCircleProcess"/>
    <dgm:cxn modelId="{7CC64977-4EEA-41F2-B6C8-6F27DA7AA284}" type="presParOf" srcId="{CF68FE51-5B11-4290-B912-DFDA7C555B73}" destId="{DDB1A993-2808-4932-ABC5-DFE851F1DBD4}" srcOrd="2" destOrd="0" presId="urn:microsoft.com/office/officeart/2008/layout/IncreasingCircleProcess"/>
    <dgm:cxn modelId="{353C829F-45DA-4BA3-B60A-A31F24AED82C}" type="presParOf" srcId="{CF68FE51-5B11-4290-B912-DFDA7C555B73}" destId="{A9472AB4-D6D8-40E7-B5FD-0B2DE9E1CB20}" srcOrd="3" destOrd="0" presId="urn:microsoft.com/office/officeart/2008/layout/IncreasingCircleProcess"/>
    <dgm:cxn modelId="{6D4A9CF1-BD56-4A94-916F-89A4883BCF1D}" type="presParOf" srcId="{63D65FBA-1D10-482D-9964-EF31C13F4DA3}" destId="{90011D88-081C-46BC-B804-87F1639606A7}" srcOrd="1" destOrd="0" presId="urn:microsoft.com/office/officeart/2008/layout/IncreasingCircleProcess"/>
    <dgm:cxn modelId="{DF8D3FA7-F69C-4459-B069-66E3790534F5}" type="presParOf" srcId="{63D65FBA-1D10-482D-9964-EF31C13F4DA3}" destId="{53689B10-DB86-42F6-B98C-81C6DCD7A2D5}" srcOrd="2" destOrd="0" presId="urn:microsoft.com/office/officeart/2008/layout/IncreasingCircleProcess"/>
    <dgm:cxn modelId="{8457FAC3-FF8D-4AD4-909A-5A75228BED1F}" type="presParOf" srcId="{53689B10-DB86-42F6-B98C-81C6DCD7A2D5}" destId="{48AF8D50-D56D-40C7-AFCA-1DF721BC93B3}" srcOrd="0" destOrd="0" presId="urn:microsoft.com/office/officeart/2008/layout/IncreasingCircleProcess"/>
    <dgm:cxn modelId="{E2F14F41-9C6F-4CA0-AF43-8282BEBB544C}" type="presParOf" srcId="{53689B10-DB86-42F6-B98C-81C6DCD7A2D5}" destId="{96068DAE-0D29-4B2F-90C2-195A5B13CAF6}" srcOrd="1" destOrd="0" presId="urn:microsoft.com/office/officeart/2008/layout/IncreasingCircleProcess"/>
    <dgm:cxn modelId="{6C7C870B-5B8D-43D7-8A30-EFAE6B011F58}" type="presParOf" srcId="{53689B10-DB86-42F6-B98C-81C6DCD7A2D5}" destId="{3FA2E9DB-0DAB-4E67-8375-7206FAA3CB23}" srcOrd="2" destOrd="0" presId="urn:microsoft.com/office/officeart/2008/layout/IncreasingCircleProcess"/>
    <dgm:cxn modelId="{A309B4A7-4956-4B90-8AA2-D51B0B391A9C}" type="presParOf" srcId="{53689B10-DB86-42F6-B98C-81C6DCD7A2D5}" destId="{F941DE8B-5427-4C59-B00F-C6DF8037BE64}"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36AB1CF-6065-42C2-B9EE-2B46F86254F1}" type="doc">
      <dgm:prSet loTypeId="urn:microsoft.com/office/officeart/2005/8/layout/process3" loCatId="process" qsTypeId="urn:microsoft.com/office/officeart/2005/8/quickstyle/3d1" qsCatId="3D" csTypeId="urn:microsoft.com/office/officeart/2005/8/colors/accent1_2" csCatId="accent1" phldr="1"/>
      <dgm:spPr/>
      <dgm:t>
        <a:bodyPr/>
        <a:lstStyle/>
        <a:p>
          <a:endParaRPr lang="es-MX"/>
        </a:p>
      </dgm:t>
    </dgm:pt>
    <dgm:pt modelId="{3F058986-F435-4E5F-B92B-EFE54C5C6205}">
      <dgm:prSet phldrT="[Text]"/>
      <dgm:spPr/>
      <dgm:t>
        <a:bodyPr/>
        <a:lstStyle/>
        <a:p>
          <a:r>
            <a:rPr lang="es-MX" dirty="0"/>
            <a:t>Comisiones sobre saldo</a:t>
          </a:r>
        </a:p>
      </dgm:t>
    </dgm:pt>
    <dgm:pt modelId="{7387DB47-780D-4741-BF28-AFBA8B055EAD}" type="parTrans" cxnId="{2078D899-1DC6-4F1B-B2DC-C565FF00DD1A}">
      <dgm:prSet/>
      <dgm:spPr/>
      <dgm:t>
        <a:bodyPr/>
        <a:lstStyle/>
        <a:p>
          <a:endParaRPr lang="es-MX"/>
        </a:p>
      </dgm:t>
    </dgm:pt>
    <dgm:pt modelId="{E0186146-9B72-456C-9A08-EA434227E4F1}" type="sibTrans" cxnId="{2078D899-1DC6-4F1B-B2DC-C565FF00DD1A}">
      <dgm:prSet/>
      <dgm:spPr/>
      <dgm:t>
        <a:bodyPr/>
        <a:lstStyle/>
        <a:p>
          <a:endParaRPr lang="es-MX"/>
        </a:p>
      </dgm:t>
    </dgm:pt>
    <dgm:pt modelId="{4DD0E925-E55F-4AAD-81D8-39F9B5297234}">
      <dgm:prSet phldrT="[Text]"/>
      <dgm:spPr/>
      <dgm:t>
        <a:bodyPr/>
        <a:lstStyle/>
        <a:p>
          <a:r>
            <a:rPr lang="es-MX" dirty="0"/>
            <a:t>Se aplican al total de los recursos por las AFORES al final de cada año</a:t>
          </a:r>
        </a:p>
      </dgm:t>
    </dgm:pt>
    <dgm:pt modelId="{8F279482-2F23-4FE2-B3B1-7DC68A5EEDF2}" type="parTrans" cxnId="{C72B550A-77B4-422A-8946-992C8206E768}">
      <dgm:prSet/>
      <dgm:spPr/>
      <dgm:t>
        <a:bodyPr/>
        <a:lstStyle/>
        <a:p>
          <a:endParaRPr lang="es-MX"/>
        </a:p>
      </dgm:t>
    </dgm:pt>
    <dgm:pt modelId="{E5E1D80D-B690-44AE-A9C3-6EE1D46EFC20}" type="sibTrans" cxnId="{C72B550A-77B4-422A-8946-992C8206E768}">
      <dgm:prSet/>
      <dgm:spPr/>
      <dgm:t>
        <a:bodyPr/>
        <a:lstStyle/>
        <a:p>
          <a:endParaRPr lang="es-MX"/>
        </a:p>
      </dgm:t>
    </dgm:pt>
    <dgm:pt modelId="{FD4E2CC3-A15F-4172-8715-C218E86440A3}">
      <dgm:prSet phldrT="[Text]"/>
      <dgm:spPr/>
      <dgm:t>
        <a:bodyPr/>
        <a:lstStyle/>
        <a:p>
          <a:r>
            <a:rPr lang="es-MX" dirty="0"/>
            <a:t>Comisiones de flujo</a:t>
          </a:r>
        </a:p>
      </dgm:t>
    </dgm:pt>
    <dgm:pt modelId="{8E14CABF-1A78-48FC-8E83-E363103CF4AF}" type="parTrans" cxnId="{CF6870FA-9338-4CA0-B604-B4D3E9D9DC58}">
      <dgm:prSet/>
      <dgm:spPr/>
      <dgm:t>
        <a:bodyPr/>
        <a:lstStyle/>
        <a:p>
          <a:endParaRPr lang="es-MX"/>
        </a:p>
      </dgm:t>
    </dgm:pt>
    <dgm:pt modelId="{699CFBAA-BFD5-4042-A39C-C6198B2119E4}" type="sibTrans" cxnId="{CF6870FA-9338-4CA0-B604-B4D3E9D9DC58}">
      <dgm:prSet/>
      <dgm:spPr/>
      <dgm:t>
        <a:bodyPr/>
        <a:lstStyle/>
        <a:p>
          <a:endParaRPr lang="es-MX"/>
        </a:p>
      </dgm:t>
    </dgm:pt>
    <dgm:pt modelId="{91384BFD-F93B-4A46-8E70-D673AE08B815}">
      <dgm:prSet phldrT="[Text]"/>
      <dgm:spPr/>
      <dgm:t>
        <a:bodyPr/>
        <a:lstStyle/>
        <a:p>
          <a:r>
            <a:rPr lang="es-MX" dirty="0"/>
            <a:t>Se cobran únicamente sobre las aportaciones al Seguro de Retiro, Cesantía de edad avanzada y vejez</a:t>
          </a:r>
        </a:p>
      </dgm:t>
    </dgm:pt>
    <dgm:pt modelId="{CA3417CC-CEB2-4BDE-B253-DD715C6069AF}" type="parTrans" cxnId="{909F32B7-9575-4520-A401-1AEA92178ADC}">
      <dgm:prSet/>
      <dgm:spPr/>
      <dgm:t>
        <a:bodyPr/>
        <a:lstStyle/>
        <a:p>
          <a:endParaRPr lang="es-MX"/>
        </a:p>
      </dgm:t>
    </dgm:pt>
    <dgm:pt modelId="{4E62D663-594F-4C72-B606-8A3DD79BBA26}" type="sibTrans" cxnId="{909F32B7-9575-4520-A401-1AEA92178ADC}">
      <dgm:prSet/>
      <dgm:spPr/>
      <dgm:t>
        <a:bodyPr/>
        <a:lstStyle/>
        <a:p>
          <a:endParaRPr lang="es-MX"/>
        </a:p>
      </dgm:t>
    </dgm:pt>
    <dgm:pt modelId="{EC07298F-2153-4851-BEBB-8B11BEC64F70}">
      <dgm:prSet phldrT="[Text]"/>
      <dgm:spPr/>
      <dgm:t>
        <a:bodyPr/>
        <a:lstStyle/>
        <a:p>
          <a:r>
            <a:rPr lang="es-MX" dirty="0"/>
            <a:t>Comisión por cuota fija</a:t>
          </a:r>
        </a:p>
      </dgm:t>
    </dgm:pt>
    <dgm:pt modelId="{4570C3D5-3231-41C9-AD43-32BB70C1DA70}" type="parTrans" cxnId="{2B20BA72-472D-4AD7-8C8A-767E0AF06AA9}">
      <dgm:prSet/>
      <dgm:spPr/>
      <dgm:t>
        <a:bodyPr/>
        <a:lstStyle/>
        <a:p>
          <a:endParaRPr lang="es-MX"/>
        </a:p>
      </dgm:t>
    </dgm:pt>
    <dgm:pt modelId="{A224761A-132A-4155-900D-37108ADDC927}" type="sibTrans" cxnId="{2B20BA72-472D-4AD7-8C8A-767E0AF06AA9}">
      <dgm:prSet/>
      <dgm:spPr/>
      <dgm:t>
        <a:bodyPr/>
        <a:lstStyle/>
        <a:p>
          <a:endParaRPr lang="es-MX"/>
        </a:p>
      </dgm:t>
    </dgm:pt>
    <dgm:pt modelId="{C262FC63-62C3-4490-8E75-51581038D73D}">
      <dgm:prSet phldrT="[Text]"/>
      <dgm:spPr/>
      <dgm:t>
        <a:bodyPr/>
        <a:lstStyle/>
        <a:p>
          <a:r>
            <a:rPr lang="es-MX" dirty="0"/>
            <a:t>Las administradoras están autorizadas para cobrarla por concepto  de entrega de estados de cuenta , entre otros.</a:t>
          </a:r>
        </a:p>
      </dgm:t>
    </dgm:pt>
    <dgm:pt modelId="{AE48BB42-AC39-47C7-B241-CD402900A4F8}" type="parTrans" cxnId="{668109F2-E16E-4D32-A334-CBFB99595BD1}">
      <dgm:prSet/>
      <dgm:spPr/>
      <dgm:t>
        <a:bodyPr/>
        <a:lstStyle/>
        <a:p>
          <a:endParaRPr lang="es-MX"/>
        </a:p>
      </dgm:t>
    </dgm:pt>
    <dgm:pt modelId="{B9720106-55BB-4070-85E5-A3106511091A}" type="sibTrans" cxnId="{668109F2-E16E-4D32-A334-CBFB99595BD1}">
      <dgm:prSet/>
      <dgm:spPr/>
      <dgm:t>
        <a:bodyPr/>
        <a:lstStyle/>
        <a:p>
          <a:endParaRPr lang="es-MX"/>
        </a:p>
      </dgm:t>
    </dgm:pt>
    <dgm:pt modelId="{50D3E166-4F34-4ADC-9B57-2CF42B6BB3CF}" type="pres">
      <dgm:prSet presAssocID="{336AB1CF-6065-42C2-B9EE-2B46F86254F1}" presName="linearFlow" presStyleCnt="0">
        <dgm:presLayoutVars>
          <dgm:dir/>
          <dgm:animLvl val="lvl"/>
          <dgm:resizeHandles val="exact"/>
        </dgm:presLayoutVars>
      </dgm:prSet>
      <dgm:spPr/>
    </dgm:pt>
    <dgm:pt modelId="{9795AB60-D18A-49A0-B280-AF24093B6903}" type="pres">
      <dgm:prSet presAssocID="{3F058986-F435-4E5F-B92B-EFE54C5C6205}" presName="composite" presStyleCnt="0"/>
      <dgm:spPr/>
    </dgm:pt>
    <dgm:pt modelId="{B3D58F55-9CDD-431C-90CB-9E10C433AB8F}" type="pres">
      <dgm:prSet presAssocID="{3F058986-F435-4E5F-B92B-EFE54C5C6205}" presName="parTx" presStyleLbl="node1" presStyleIdx="0" presStyleCnt="3">
        <dgm:presLayoutVars>
          <dgm:chMax val="0"/>
          <dgm:chPref val="0"/>
          <dgm:bulletEnabled val="1"/>
        </dgm:presLayoutVars>
      </dgm:prSet>
      <dgm:spPr/>
    </dgm:pt>
    <dgm:pt modelId="{4EA60B54-66DA-437A-888F-2C39600F009A}" type="pres">
      <dgm:prSet presAssocID="{3F058986-F435-4E5F-B92B-EFE54C5C6205}" presName="parSh" presStyleLbl="node1" presStyleIdx="0" presStyleCnt="3"/>
      <dgm:spPr/>
    </dgm:pt>
    <dgm:pt modelId="{C50C7542-5121-4AF9-83D2-A81664AEF68F}" type="pres">
      <dgm:prSet presAssocID="{3F058986-F435-4E5F-B92B-EFE54C5C6205}" presName="desTx" presStyleLbl="fgAcc1" presStyleIdx="0" presStyleCnt="3">
        <dgm:presLayoutVars>
          <dgm:bulletEnabled val="1"/>
        </dgm:presLayoutVars>
      </dgm:prSet>
      <dgm:spPr/>
    </dgm:pt>
    <dgm:pt modelId="{9BAA5686-8DE5-4D88-8B4F-8BA9AE17B51F}" type="pres">
      <dgm:prSet presAssocID="{E0186146-9B72-456C-9A08-EA434227E4F1}" presName="sibTrans" presStyleLbl="sibTrans2D1" presStyleIdx="0" presStyleCnt="2"/>
      <dgm:spPr/>
    </dgm:pt>
    <dgm:pt modelId="{0EFECA38-F445-4425-B120-EBC6DF272441}" type="pres">
      <dgm:prSet presAssocID="{E0186146-9B72-456C-9A08-EA434227E4F1}" presName="connTx" presStyleLbl="sibTrans2D1" presStyleIdx="0" presStyleCnt="2"/>
      <dgm:spPr/>
    </dgm:pt>
    <dgm:pt modelId="{5482F06A-1582-46C1-8622-1344967BECA4}" type="pres">
      <dgm:prSet presAssocID="{FD4E2CC3-A15F-4172-8715-C218E86440A3}" presName="composite" presStyleCnt="0"/>
      <dgm:spPr/>
    </dgm:pt>
    <dgm:pt modelId="{4CF80429-0952-4E56-A59D-CF2A930C4969}" type="pres">
      <dgm:prSet presAssocID="{FD4E2CC3-A15F-4172-8715-C218E86440A3}" presName="parTx" presStyleLbl="node1" presStyleIdx="0" presStyleCnt="3">
        <dgm:presLayoutVars>
          <dgm:chMax val="0"/>
          <dgm:chPref val="0"/>
          <dgm:bulletEnabled val="1"/>
        </dgm:presLayoutVars>
      </dgm:prSet>
      <dgm:spPr/>
    </dgm:pt>
    <dgm:pt modelId="{F1305C76-4840-41BE-A53D-B86CDC3F1240}" type="pres">
      <dgm:prSet presAssocID="{FD4E2CC3-A15F-4172-8715-C218E86440A3}" presName="parSh" presStyleLbl="node1" presStyleIdx="1" presStyleCnt="3"/>
      <dgm:spPr/>
    </dgm:pt>
    <dgm:pt modelId="{29B6DF8B-E6AA-46FE-82B9-1CA3EBF7AB64}" type="pres">
      <dgm:prSet presAssocID="{FD4E2CC3-A15F-4172-8715-C218E86440A3}" presName="desTx" presStyleLbl="fgAcc1" presStyleIdx="1" presStyleCnt="3">
        <dgm:presLayoutVars>
          <dgm:bulletEnabled val="1"/>
        </dgm:presLayoutVars>
      </dgm:prSet>
      <dgm:spPr/>
    </dgm:pt>
    <dgm:pt modelId="{DA8708B5-A82E-4C4A-B61D-FEA9447681E7}" type="pres">
      <dgm:prSet presAssocID="{699CFBAA-BFD5-4042-A39C-C6198B2119E4}" presName="sibTrans" presStyleLbl="sibTrans2D1" presStyleIdx="1" presStyleCnt="2"/>
      <dgm:spPr/>
    </dgm:pt>
    <dgm:pt modelId="{4F248A69-BAB8-44A4-8E7A-364519EF4A10}" type="pres">
      <dgm:prSet presAssocID="{699CFBAA-BFD5-4042-A39C-C6198B2119E4}" presName="connTx" presStyleLbl="sibTrans2D1" presStyleIdx="1" presStyleCnt="2"/>
      <dgm:spPr/>
    </dgm:pt>
    <dgm:pt modelId="{9FAAB9E5-BC24-46C8-A00C-E0CBDF240C71}" type="pres">
      <dgm:prSet presAssocID="{EC07298F-2153-4851-BEBB-8B11BEC64F70}" presName="composite" presStyleCnt="0"/>
      <dgm:spPr/>
    </dgm:pt>
    <dgm:pt modelId="{A52C28C9-8F9D-4794-AF08-5F67EC4E796F}" type="pres">
      <dgm:prSet presAssocID="{EC07298F-2153-4851-BEBB-8B11BEC64F70}" presName="parTx" presStyleLbl="node1" presStyleIdx="1" presStyleCnt="3">
        <dgm:presLayoutVars>
          <dgm:chMax val="0"/>
          <dgm:chPref val="0"/>
          <dgm:bulletEnabled val="1"/>
        </dgm:presLayoutVars>
      </dgm:prSet>
      <dgm:spPr/>
    </dgm:pt>
    <dgm:pt modelId="{9368E520-15F7-439D-B0D6-070E3B0F5E31}" type="pres">
      <dgm:prSet presAssocID="{EC07298F-2153-4851-BEBB-8B11BEC64F70}" presName="parSh" presStyleLbl="node1" presStyleIdx="2" presStyleCnt="3"/>
      <dgm:spPr/>
    </dgm:pt>
    <dgm:pt modelId="{8107DD41-14BC-4C09-9F49-0041005D9CC3}" type="pres">
      <dgm:prSet presAssocID="{EC07298F-2153-4851-BEBB-8B11BEC64F70}" presName="desTx" presStyleLbl="fgAcc1" presStyleIdx="2" presStyleCnt="3">
        <dgm:presLayoutVars>
          <dgm:bulletEnabled val="1"/>
        </dgm:presLayoutVars>
      </dgm:prSet>
      <dgm:spPr/>
    </dgm:pt>
  </dgm:ptLst>
  <dgm:cxnLst>
    <dgm:cxn modelId="{C72B550A-77B4-422A-8946-992C8206E768}" srcId="{3F058986-F435-4E5F-B92B-EFE54C5C6205}" destId="{4DD0E925-E55F-4AAD-81D8-39F9B5297234}" srcOrd="0" destOrd="0" parTransId="{8F279482-2F23-4FE2-B3B1-7DC68A5EEDF2}" sibTransId="{E5E1D80D-B690-44AE-A9C3-6EE1D46EFC20}"/>
    <dgm:cxn modelId="{75740026-235C-4C65-A120-491CE311F6AF}" type="presOf" srcId="{C262FC63-62C3-4490-8E75-51581038D73D}" destId="{8107DD41-14BC-4C09-9F49-0041005D9CC3}" srcOrd="0" destOrd="0" presId="urn:microsoft.com/office/officeart/2005/8/layout/process3"/>
    <dgm:cxn modelId="{02EE1048-0CBB-4736-B13D-DC127C208047}" type="presOf" srcId="{E0186146-9B72-456C-9A08-EA434227E4F1}" destId="{0EFECA38-F445-4425-B120-EBC6DF272441}" srcOrd="1" destOrd="0" presId="urn:microsoft.com/office/officeart/2005/8/layout/process3"/>
    <dgm:cxn modelId="{9788E34C-8ED8-4B91-86F6-1D190CE80313}" type="presOf" srcId="{4DD0E925-E55F-4AAD-81D8-39F9B5297234}" destId="{C50C7542-5121-4AF9-83D2-A81664AEF68F}" srcOrd="0" destOrd="0" presId="urn:microsoft.com/office/officeart/2005/8/layout/process3"/>
    <dgm:cxn modelId="{88B8C652-3B4F-4662-AACF-E0D5831D2AF8}" type="presOf" srcId="{3F058986-F435-4E5F-B92B-EFE54C5C6205}" destId="{B3D58F55-9CDD-431C-90CB-9E10C433AB8F}" srcOrd="0" destOrd="0" presId="urn:microsoft.com/office/officeart/2005/8/layout/process3"/>
    <dgm:cxn modelId="{4C5F4961-CA89-452E-958F-C6A9C15E9DDF}" type="presOf" srcId="{FD4E2CC3-A15F-4172-8715-C218E86440A3}" destId="{F1305C76-4840-41BE-A53D-B86CDC3F1240}" srcOrd="1" destOrd="0" presId="urn:microsoft.com/office/officeart/2005/8/layout/process3"/>
    <dgm:cxn modelId="{3D09FC63-78D0-40B5-B775-62A1CC6B1050}" type="presOf" srcId="{FD4E2CC3-A15F-4172-8715-C218E86440A3}" destId="{4CF80429-0952-4E56-A59D-CF2A930C4969}" srcOrd="0" destOrd="0" presId="urn:microsoft.com/office/officeart/2005/8/layout/process3"/>
    <dgm:cxn modelId="{2B20BA72-472D-4AD7-8C8A-767E0AF06AA9}" srcId="{336AB1CF-6065-42C2-B9EE-2B46F86254F1}" destId="{EC07298F-2153-4851-BEBB-8B11BEC64F70}" srcOrd="2" destOrd="0" parTransId="{4570C3D5-3231-41C9-AD43-32BB70C1DA70}" sibTransId="{A224761A-132A-4155-900D-37108ADDC927}"/>
    <dgm:cxn modelId="{75C37D7D-07F8-4738-B1E6-CD1DDA84FACF}" type="presOf" srcId="{699CFBAA-BFD5-4042-A39C-C6198B2119E4}" destId="{4F248A69-BAB8-44A4-8E7A-364519EF4A10}" srcOrd="1" destOrd="0" presId="urn:microsoft.com/office/officeart/2005/8/layout/process3"/>
    <dgm:cxn modelId="{DCB3BF93-5DD1-4F93-90F9-CD175A8E3776}" type="presOf" srcId="{EC07298F-2153-4851-BEBB-8B11BEC64F70}" destId="{A52C28C9-8F9D-4794-AF08-5F67EC4E796F}" srcOrd="0" destOrd="0" presId="urn:microsoft.com/office/officeart/2005/8/layout/process3"/>
    <dgm:cxn modelId="{2078D899-1DC6-4F1B-B2DC-C565FF00DD1A}" srcId="{336AB1CF-6065-42C2-B9EE-2B46F86254F1}" destId="{3F058986-F435-4E5F-B92B-EFE54C5C6205}" srcOrd="0" destOrd="0" parTransId="{7387DB47-780D-4741-BF28-AFBA8B055EAD}" sibTransId="{E0186146-9B72-456C-9A08-EA434227E4F1}"/>
    <dgm:cxn modelId="{5F751B9D-442E-4800-A413-DC99C2539B30}" type="presOf" srcId="{3F058986-F435-4E5F-B92B-EFE54C5C6205}" destId="{4EA60B54-66DA-437A-888F-2C39600F009A}" srcOrd="1" destOrd="0" presId="urn:microsoft.com/office/officeart/2005/8/layout/process3"/>
    <dgm:cxn modelId="{DD5DF9A5-0802-4C25-8CD9-D61DC128F17D}" type="presOf" srcId="{91384BFD-F93B-4A46-8E70-D673AE08B815}" destId="{29B6DF8B-E6AA-46FE-82B9-1CA3EBF7AB64}" srcOrd="0" destOrd="0" presId="urn:microsoft.com/office/officeart/2005/8/layout/process3"/>
    <dgm:cxn modelId="{909F32B7-9575-4520-A401-1AEA92178ADC}" srcId="{FD4E2CC3-A15F-4172-8715-C218E86440A3}" destId="{91384BFD-F93B-4A46-8E70-D673AE08B815}" srcOrd="0" destOrd="0" parTransId="{CA3417CC-CEB2-4BDE-B253-DD715C6069AF}" sibTransId="{4E62D663-594F-4C72-B606-8A3DD79BBA26}"/>
    <dgm:cxn modelId="{95EE02C9-9732-4F29-999C-50922876F402}" type="presOf" srcId="{EC07298F-2153-4851-BEBB-8B11BEC64F70}" destId="{9368E520-15F7-439D-B0D6-070E3B0F5E31}" srcOrd="1" destOrd="0" presId="urn:microsoft.com/office/officeart/2005/8/layout/process3"/>
    <dgm:cxn modelId="{F5E152D4-3728-4F40-A62B-9529E6F46E4A}" type="presOf" srcId="{E0186146-9B72-456C-9A08-EA434227E4F1}" destId="{9BAA5686-8DE5-4D88-8B4F-8BA9AE17B51F}" srcOrd="0" destOrd="0" presId="urn:microsoft.com/office/officeart/2005/8/layout/process3"/>
    <dgm:cxn modelId="{420E03DD-9960-4CF0-A8D2-2E78B7600B00}" type="presOf" srcId="{699CFBAA-BFD5-4042-A39C-C6198B2119E4}" destId="{DA8708B5-A82E-4C4A-B61D-FEA9447681E7}" srcOrd="0" destOrd="0" presId="urn:microsoft.com/office/officeart/2005/8/layout/process3"/>
    <dgm:cxn modelId="{0DFBE8E9-AAD0-47B6-8EA5-C41BAAA11964}" type="presOf" srcId="{336AB1CF-6065-42C2-B9EE-2B46F86254F1}" destId="{50D3E166-4F34-4ADC-9B57-2CF42B6BB3CF}" srcOrd="0" destOrd="0" presId="urn:microsoft.com/office/officeart/2005/8/layout/process3"/>
    <dgm:cxn modelId="{668109F2-E16E-4D32-A334-CBFB99595BD1}" srcId="{EC07298F-2153-4851-BEBB-8B11BEC64F70}" destId="{C262FC63-62C3-4490-8E75-51581038D73D}" srcOrd="0" destOrd="0" parTransId="{AE48BB42-AC39-47C7-B241-CD402900A4F8}" sibTransId="{B9720106-55BB-4070-85E5-A3106511091A}"/>
    <dgm:cxn modelId="{CF6870FA-9338-4CA0-B604-B4D3E9D9DC58}" srcId="{336AB1CF-6065-42C2-B9EE-2B46F86254F1}" destId="{FD4E2CC3-A15F-4172-8715-C218E86440A3}" srcOrd="1" destOrd="0" parTransId="{8E14CABF-1A78-48FC-8E83-E363103CF4AF}" sibTransId="{699CFBAA-BFD5-4042-A39C-C6198B2119E4}"/>
    <dgm:cxn modelId="{839C9E7F-8565-42C6-8709-E3C4B938CAD2}" type="presParOf" srcId="{50D3E166-4F34-4ADC-9B57-2CF42B6BB3CF}" destId="{9795AB60-D18A-49A0-B280-AF24093B6903}" srcOrd="0" destOrd="0" presId="urn:microsoft.com/office/officeart/2005/8/layout/process3"/>
    <dgm:cxn modelId="{F9B697EB-0F7E-4BDA-B726-87BCD5AA33FF}" type="presParOf" srcId="{9795AB60-D18A-49A0-B280-AF24093B6903}" destId="{B3D58F55-9CDD-431C-90CB-9E10C433AB8F}" srcOrd="0" destOrd="0" presId="urn:microsoft.com/office/officeart/2005/8/layout/process3"/>
    <dgm:cxn modelId="{F17CBF6A-D83A-4368-BCEE-00F655841DB1}" type="presParOf" srcId="{9795AB60-D18A-49A0-B280-AF24093B6903}" destId="{4EA60B54-66DA-437A-888F-2C39600F009A}" srcOrd="1" destOrd="0" presId="urn:microsoft.com/office/officeart/2005/8/layout/process3"/>
    <dgm:cxn modelId="{3318C9A5-18F6-4521-B231-CEF7E0A0EBDF}" type="presParOf" srcId="{9795AB60-D18A-49A0-B280-AF24093B6903}" destId="{C50C7542-5121-4AF9-83D2-A81664AEF68F}" srcOrd="2" destOrd="0" presId="urn:microsoft.com/office/officeart/2005/8/layout/process3"/>
    <dgm:cxn modelId="{04A2F631-A7C0-4925-8627-B481E4393FCF}" type="presParOf" srcId="{50D3E166-4F34-4ADC-9B57-2CF42B6BB3CF}" destId="{9BAA5686-8DE5-4D88-8B4F-8BA9AE17B51F}" srcOrd="1" destOrd="0" presId="urn:microsoft.com/office/officeart/2005/8/layout/process3"/>
    <dgm:cxn modelId="{C93DC1D3-328B-431C-A58B-59825B34EA76}" type="presParOf" srcId="{9BAA5686-8DE5-4D88-8B4F-8BA9AE17B51F}" destId="{0EFECA38-F445-4425-B120-EBC6DF272441}" srcOrd="0" destOrd="0" presId="urn:microsoft.com/office/officeart/2005/8/layout/process3"/>
    <dgm:cxn modelId="{47000284-B343-4A49-A57B-72BCFD7D6C39}" type="presParOf" srcId="{50D3E166-4F34-4ADC-9B57-2CF42B6BB3CF}" destId="{5482F06A-1582-46C1-8622-1344967BECA4}" srcOrd="2" destOrd="0" presId="urn:microsoft.com/office/officeart/2005/8/layout/process3"/>
    <dgm:cxn modelId="{5F8F68D6-8D3B-484D-83F2-49E0E48C8782}" type="presParOf" srcId="{5482F06A-1582-46C1-8622-1344967BECA4}" destId="{4CF80429-0952-4E56-A59D-CF2A930C4969}" srcOrd="0" destOrd="0" presId="urn:microsoft.com/office/officeart/2005/8/layout/process3"/>
    <dgm:cxn modelId="{31DA306E-30CD-41EC-81E0-9F419B50B06E}" type="presParOf" srcId="{5482F06A-1582-46C1-8622-1344967BECA4}" destId="{F1305C76-4840-41BE-A53D-B86CDC3F1240}" srcOrd="1" destOrd="0" presId="urn:microsoft.com/office/officeart/2005/8/layout/process3"/>
    <dgm:cxn modelId="{89B9065B-90F3-4DBB-9BED-9476E9EEFD7B}" type="presParOf" srcId="{5482F06A-1582-46C1-8622-1344967BECA4}" destId="{29B6DF8B-E6AA-46FE-82B9-1CA3EBF7AB64}" srcOrd="2" destOrd="0" presId="urn:microsoft.com/office/officeart/2005/8/layout/process3"/>
    <dgm:cxn modelId="{D02C7483-30E7-40A2-8323-25141108B80F}" type="presParOf" srcId="{50D3E166-4F34-4ADC-9B57-2CF42B6BB3CF}" destId="{DA8708B5-A82E-4C4A-B61D-FEA9447681E7}" srcOrd="3" destOrd="0" presId="urn:microsoft.com/office/officeart/2005/8/layout/process3"/>
    <dgm:cxn modelId="{B7FE8DB1-E203-4C04-8F66-888977B80D22}" type="presParOf" srcId="{DA8708B5-A82E-4C4A-B61D-FEA9447681E7}" destId="{4F248A69-BAB8-44A4-8E7A-364519EF4A10}" srcOrd="0" destOrd="0" presId="urn:microsoft.com/office/officeart/2005/8/layout/process3"/>
    <dgm:cxn modelId="{9B981472-6B7E-4D88-A797-D7AC5FD43267}" type="presParOf" srcId="{50D3E166-4F34-4ADC-9B57-2CF42B6BB3CF}" destId="{9FAAB9E5-BC24-46C8-A00C-E0CBDF240C71}" srcOrd="4" destOrd="0" presId="urn:microsoft.com/office/officeart/2005/8/layout/process3"/>
    <dgm:cxn modelId="{5A07B4C2-BDDC-4412-AE2F-929444FCBD0B}" type="presParOf" srcId="{9FAAB9E5-BC24-46C8-A00C-E0CBDF240C71}" destId="{A52C28C9-8F9D-4794-AF08-5F67EC4E796F}" srcOrd="0" destOrd="0" presId="urn:microsoft.com/office/officeart/2005/8/layout/process3"/>
    <dgm:cxn modelId="{45C609E6-7553-4486-832A-56FA2BC43181}" type="presParOf" srcId="{9FAAB9E5-BC24-46C8-A00C-E0CBDF240C71}" destId="{9368E520-15F7-439D-B0D6-070E3B0F5E31}" srcOrd="1" destOrd="0" presId="urn:microsoft.com/office/officeart/2005/8/layout/process3"/>
    <dgm:cxn modelId="{B150FD10-7AAD-4CF8-B618-9D5A8ACDD8B7}" type="presParOf" srcId="{9FAAB9E5-BC24-46C8-A00C-E0CBDF240C71}" destId="{8107DD41-14BC-4C09-9F49-0041005D9CC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43BEB-43D1-4166-BE50-EA98EACF0691}">
      <dsp:nvSpPr>
        <dsp:cNvPr id="0" name=""/>
        <dsp:cNvSpPr/>
      </dsp:nvSpPr>
      <dsp:spPr>
        <a:xfrm>
          <a:off x="124" y="718366"/>
          <a:ext cx="1549374" cy="619749"/>
        </a:xfrm>
        <a:prstGeom prst="chevron">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Muli"/>
            </a:rPr>
            <a:t>Años 50´s</a:t>
          </a:r>
        </a:p>
      </dsp:txBody>
      <dsp:txXfrm>
        <a:off x="309999" y="718366"/>
        <a:ext cx="929625" cy="619749"/>
      </dsp:txXfrm>
    </dsp:sp>
    <dsp:sp modelId="{06013E69-64D7-445D-B85D-7563A3E00D37}">
      <dsp:nvSpPr>
        <dsp:cNvPr id="0" name=""/>
        <dsp:cNvSpPr/>
      </dsp:nvSpPr>
      <dsp:spPr>
        <a:xfrm>
          <a:off x="124" y="1415585"/>
          <a:ext cx="1239499" cy="170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Primeros cambios que marcaron el rumbo de la inclusión de la mujer al mercado laboral: proceso de tercerización y aumento en el grado de escolaridad.</a:t>
          </a:r>
        </a:p>
      </dsp:txBody>
      <dsp:txXfrm>
        <a:off x="124" y="1415585"/>
        <a:ext cx="1239499" cy="1703226"/>
      </dsp:txXfrm>
    </dsp:sp>
    <dsp:sp modelId="{013D4FFC-8C64-49DC-9C08-00D2C431176E}">
      <dsp:nvSpPr>
        <dsp:cNvPr id="0" name=""/>
        <dsp:cNvSpPr/>
      </dsp:nvSpPr>
      <dsp:spPr>
        <a:xfrm>
          <a:off x="1333498" y="718366"/>
          <a:ext cx="1549374" cy="619749"/>
        </a:xfrm>
        <a:prstGeom prst="chevron">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Muli"/>
            </a:rPr>
            <a:t>Década 70´s</a:t>
          </a:r>
        </a:p>
      </dsp:txBody>
      <dsp:txXfrm>
        <a:off x="1643373" y="718366"/>
        <a:ext cx="929625" cy="619749"/>
      </dsp:txXfrm>
    </dsp:sp>
    <dsp:sp modelId="{A85D6458-07CA-4C10-A00F-694EB7E0720F}">
      <dsp:nvSpPr>
        <dsp:cNvPr id="0" name=""/>
        <dsp:cNvSpPr/>
      </dsp:nvSpPr>
      <dsp:spPr>
        <a:xfrm>
          <a:off x="1333498" y="1415585"/>
          <a:ext cx="1239499" cy="170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Se logró la incorporación de las mujeres al trabajo.</a:t>
          </a:r>
        </a:p>
      </dsp:txBody>
      <dsp:txXfrm>
        <a:off x="1333498" y="1415585"/>
        <a:ext cx="1239499" cy="1703226"/>
      </dsp:txXfrm>
    </dsp:sp>
    <dsp:sp modelId="{D786A374-5036-445B-ABA5-72602D419E94}">
      <dsp:nvSpPr>
        <dsp:cNvPr id="0" name=""/>
        <dsp:cNvSpPr/>
      </dsp:nvSpPr>
      <dsp:spPr>
        <a:xfrm>
          <a:off x="2666873" y="718366"/>
          <a:ext cx="1549374" cy="619749"/>
        </a:xfrm>
        <a:prstGeom prst="chevron">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Muli"/>
            </a:rPr>
            <a:t>Años 80¨s</a:t>
          </a:r>
        </a:p>
      </dsp:txBody>
      <dsp:txXfrm>
        <a:off x="2976748" y="718366"/>
        <a:ext cx="929625" cy="619749"/>
      </dsp:txXfrm>
    </dsp:sp>
    <dsp:sp modelId="{9384E9E4-56C6-479D-B617-F033AE26FF88}">
      <dsp:nvSpPr>
        <dsp:cNvPr id="0" name=""/>
        <dsp:cNvSpPr/>
      </dsp:nvSpPr>
      <dsp:spPr>
        <a:xfrm>
          <a:off x="2666873" y="1415585"/>
          <a:ext cx="1239499" cy="170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Aumento de la PEA femenina gracias a los procesos de restructuración económica</a:t>
          </a:r>
        </a:p>
      </dsp:txBody>
      <dsp:txXfrm>
        <a:off x="2666873" y="1415585"/>
        <a:ext cx="1239499" cy="1703226"/>
      </dsp:txXfrm>
    </dsp:sp>
    <dsp:sp modelId="{C31E7AB1-90DA-4989-ACF6-7919B08AE05E}">
      <dsp:nvSpPr>
        <dsp:cNvPr id="0" name=""/>
        <dsp:cNvSpPr/>
      </dsp:nvSpPr>
      <dsp:spPr>
        <a:xfrm>
          <a:off x="4000247" y="718366"/>
          <a:ext cx="1549374" cy="619749"/>
        </a:xfrm>
        <a:prstGeom prst="chevron">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Muli"/>
            </a:rPr>
            <a:t>Años 90´s</a:t>
          </a:r>
        </a:p>
      </dsp:txBody>
      <dsp:txXfrm>
        <a:off x="4310122" y="718366"/>
        <a:ext cx="929625" cy="619749"/>
      </dsp:txXfrm>
    </dsp:sp>
    <dsp:sp modelId="{33457251-8FE2-42C3-882E-5AE3899CFBDE}">
      <dsp:nvSpPr>
        <dsp:cNvPr id="0" name=""/>
        <dsp:cNvSpPr/>
      </dsp:nvSpPr>
      <dsp:spPr>
        <a:xfrm>
          <a:off x="4000247" y="1415585"/>
          <a:ext cx="1239499" cy="170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La participación femenina se incorpora en actividades económicas, no sólo del hogar.</a:t>
          </a:r>
        </a:p>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Incorporación laboral de las mujeres de clase más baja.</a:t>
          </a:r>
        </a:p>
      </dsp:txBody>
      <dsp:txXfrm>
        <a:off x="4000247" y="1415585"/>
        <a:ext cx="1239499" cy="1703226"/>
      </dsp:txXfrm>
    </dsp:sp>
    <dsp:sp modelId="{5B7D2A2C-927F-473E-80B2-94E422AF4FC7}">
      <dsp:nvSpPr>
        <dsp:cNvPr id="0" name=""/>
        <dsp:cNvSpPr/>
      </dsp:nvSpPr>
      <dsp:spPr>
        <a:xfrm>
          <a:off x="5333622" y="718366"/>
          <a:ext cx="1549374" cy="619749"/>
        </a:xfrm>
        <a:prstGeom prst="chevron">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Muli"/>
            </a:rPr>
            <a:t>2016</a:t>
          </a:r>
        </a:p>
      </dsp:txBody>
      <dsp:txXfrm>
        <a:off x="5643497" y="718366"/>
        <a:ext cx="929625" cy="619749"/>
      </dsp:txXfrm>
    </dsp:sp>
    <dsp:sp modelId="{42918F7B-EEEE-4BF1-8DED-AB0CBA6D7C54}">
      <dsp:nvSpPr>
        <dsp:cNvPr id="0" name=""/>
        <dsp:cNvSpPr/>
      </dsp:nvSpPr>
      <dsp:spPr>
        <a:xfrm>
          <a:off x="5333622" y="1415585"/>
          <a:ext cx="1239499" cy="1703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Las mujeres representaban el 23.3% de la PEA.</a:t>
          </a:r>
        </a:p>
        <a:p>
          <a:pPr marL="114300" lvl="1" indent="-114300" algn="just" defTabSz="533400">
            <a:lnSpc>
              <a:spcPct val="90000"/>
            </a:lnSpc>
            <a:spcBef>
              <a:spcPct val="0"/>
            </a:spcBef>
            <a:spcAft>
              <a:spcPct val="15000"/>
            </a:spcAft>
            <a:buChar char="•"/>
          </a:pPr>
          <a:r>
            <a:rPr lang="es-MX" sz="1200" kern="1200" dirty="0">
              <a:solidFill>
                <a:schemeClr val="accent1">
                  <a:lumMod val="75000"/>
                </a:schemeClr>
              </a:solidFill>
              <a:latin typeface="Muli"/>
            </a:rPr>
            <a:t>Resultado de la transición demográfica.</a:t>
          </a:r>
        </a:p>
      </dsp:txBody>
      <dsp:txXfrm>
        <a:off x="5333622" y="1415585"/>
        <a:ext cx="1239499" cy="17032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4DD2E6-2F42-4B19-BB6B-C3B918EB983D}">
      <dsp:nvSpPr>
        <dsp:cNvPr id="0" name=""/>
        <dsp:cNvSpPr/>
      </dsp:nvSpPr>
      <dsp:spPr>
        <a:xfrm>
          <a:off x="43891" y="0"/>
          <a:ext cx="1950720" cy="1463040"/>
        </a:xfrm>
        <a:prstGeom prst="upArrow">
          <a:avLst/>
        </a:prstGeom>
        <a:solidFill>
          <a:schemeClr val="accent3">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E9A129F-DF21-45C8-9D8D-97F0D653A812}">
      <dsp:nvSpPr>
        <dsp:cNvPr id="0" name=""/>
        <dsp:cNvSpPr/>
      </dsp:nvSpPr>
      <dsp:spPr>
        <a:xfrm>
          <a:off x="2053132" y="0"/>
          <a:ext cx="3413760" cy="146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48" tIns="0" rIns="206248" bIns="206248" numCol="1" spcCol="1270" anchor="ctr" anchorCtr="0">
          <a:noAutofit/>
        </a:bodyPr>
        <a:lstStyle/>
        <a:p>
          <a:pPr marL="0" lvl="0" indent="0" algn="l" defTabSz="1289050">
            <a:lnSpc>
              <a:spcPct val="90000"/>
            </a:lnSpc>
            <a:spcBef>
              <a:spcPct val="0"/>
            </a:spcBef>
            <a:spcAft>
              <a:spcPct val="35000"/>
            </a:spcAft>
            <a:buNone/>
          </a:pPr>
          <a:r>
            <a:rPr lang="es-ES" sz="2900" kern="1200" dirty="0"/>
            <a:t>Sistema de reparto </a:t>
          </a:r>
        </a:p>
      </dsp:txBody>
      <dsp:txXfrm>
        <a:off x="2053132" y="0"/>
        <a:ext cx="3413760" cy="1463040"/>
      </dsp:txXfrm>
    </dsp:sp>
    <dsp:sp modelId="{46A1B617-CDB3-4BCB-9780-447AD8BBAFAB}">
      <dsp:nvSpPr>
        <dsp:cNvPr id="0" name=""/>
        <dsp:cNvSpPr/>
      </dsp:nvSpPr>
      <dsp:spPr>
        <a:xfrm>
          <a:off x="629107" y="1584959"/>
          <a:ext cx="1950720" cy="1463040"/>
        </a:xfrm>
        <a:prstGeom prst="downArrow">
          <a:avLst/>
        </a:prstGeom>
        <a:solidFill>
          <a:schemeClr val="accent3">
            <a:shade val="80000"/>
            <a:hueOff val="-389915"/>
            <a:satOff val="6828"/>
            <a:lumOff val="2579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26136A61-6298-45CE-BA1A-2E39DCB187F0}">
      <dsp:nvSpPr>
        <dsp:cNvPr id="0" name=""/>
        <dsp:cNvSpPr/>
      </dsp:nvSpPr>
      <dsp:spPr>
        <a:xfrm>
          <a:off x="2638348" y="1584959"/>
          <a:ext cx="3413760" cy="146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48" tIns="0" rIns="206248" bIns="206248" numCol="1" spcCol="1270" anchor="ctr" anchorCtr="0">
          <a:noAutofit/>
        </a:bodyPr>
        <a:lstStyle/>
        <a:p>
          <a:pPr marL="0" lvl="0" indent="0" algn="l" defTabSz="1289050">
            <a:lnSpc>
              <a:spcPct val="90000"/>
            </a:lnSpc>
            <a:spcBef>
              <a:spcPct val="0"/>
            </a:spcBef>
            <a:spcAft>
              <a:spcPct val="35000"/>
            </a:spcAft>
            <a:buNone/>
          </a:pPr>
          <a:r>
            <a:rPr lang="es-ES" sz="2900" kern="1200" dirty="0"/>
            <a:t>Sistema de capitalización individual </a:t>
          </a:r>
        </a:p>
      </dsp:txBody>
      <dsp:txXfrm>
        <a:off x="2638348" y="1584959"/>
        <a:ext cx="3413760" cy="1463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2C2FD3-55AE-4DB3-8A00-DC3517B062C9}">
      <dsp:nvSpPr>
        <dsp:cNvPr id="0" name=""/>
        <dsp:cNvSpPr/>
      </dsp:nvSpPr>
      <dsp:spPr>
        <a:xfrm>
          <a:off x="0" y="990290"/>
          <a:ext cx="1642318" cy="135456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s-MX" sz="1200" kern="1200" dirty="0"/>
            <a:t>Sistema de beneficios definidos con base en un fondo colectivo </a:t>
          </a:r>
        </a:p>
      </dsp:txBody>
      <dsp:txXfrm>
        <a:off x="31172" y="1021462"/>
        <a:ext cx="1579974" cy="1001960"/>
      </dsp:txXfrm>
    </dsp:sp>
    <dsp:sp modelId="{CB1C6258-B804-4E19-8724-DDFD4EDAF16E}">
      <dsp:nvSpPr>
        <dsp:cNvPr id="0" name=""/>
        <dsp:cNvSpPr/>
      </dsp:nvSpPr>
      <dsp:spPr>
        <a:xfrm>
          <a:off x="930915" y="1327581"/>
          <a:ext cx="1774404" cy="1774404"/>
        </a:xfrm>
        <a:prstGeom prst="leftCircularArrow">
          <a:avLst>
            <a:gd name="adj1" fmla="val 2949"/>
            <a:gd name="adj2" fmla="val 361110"/>
            <a:gd name="adj3" fmla="val 2136621"/>
            <a:gd name="adj4" fmla="val 9024489"/>
            <a:gd name="adj5" fmla="val 3440"/>
          </a:avLst>
        </a:prstGeom>
        <a:gradFill rotWithShape="0">
          <a:gsLst>
            <a:gs pos="0">
              <a:schemeClr val="accent1">
                <a:tint val="60000"/>
                <a:hueOff val="0"/>
                <a:satOff val="0"/>
                <a:lumOff val="0"/>
                <a:alphaOff val="0"/>
                <a:tint val="96000"/>
                <a:lumMod val="102000"/>
              </a:schemeClr>
            </a:gs>
            <a:gs pos="100000">
              <a:schemeClr val="accent1">
                <a:tint val="60000"/>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E1222F0-FA35-4B8B-A303-4C573D05195B}">
      <dsp:nvSpPr>
        <dsp:cNvPr id="0" name=""/>
        <dsp:cNvSpPr/>
      </dsp:nvSpPr>
      <dsp:spPr>
        <a:xfrm>
          <a:off x="366004" y="2044381"/>
          <a:ext cx="1459838" cy="58052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MX" sz="1200" kern="1200" dirty="0"/>
            <a:t>Sistema de reparto</a:t>
          </a:r>
        </a:p>
      </dsp:txBody>
      <dsp:txXfrm>
        <a:off x="383007" y="2061384"/>
        <a:ext cx="1425832" cy="546523"/>
      </dsp:txXfrm>
    </dsp:sp>
    <dsp:sp modelId="{180FE45D-2BCF-49D7-B02C-68A53A8BE4E8}">
      <dsp:nvSpPr>
        <dsp:cNvPr id="0" name=""/>
        <dsp:cNvSpPr/>
      </dsp:nvSpPr>
      <dsp:spPr>
        <a:xfrm>
          <a:off x="2074986" y="980076"/>
          <a:ext cx="1642318" cy="135456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s-MX" sz="1200" kern="1200" dirty="0"/>
            <a:t>Sistema de contribución definida.</a:t>
          </a:r>
        </a:p>
        <a:p>
          <a:pPr marL="114300" lvl="1" indent="-114300" algn="l" defTabSz="533400">
            <a:lnSpc>
              <a:spcPct val="90000"/>
            </a:lnSpc>
            <a:spcBef>
              <a:spcPct val="0"/>
            </a:spcBef>
            <a:spcAft>
              <a:spcPct val="15000"/>
            </a:spcAft>
            <a:buChar char="•"/>
          </a:pPr>
          <a:r>
            <a:rPr lang="es-MX" sz="1200" kern="1200" dirty="0"/>
            <a:t>Cuentas individuales para los trabajadores del IMSS</a:t>
          </a:r>
        </a:p>
      </dsp:txBody>
      <dsp:txXfrm>
        <a:off x="2106158" y="1301513"/>
        <a:ext cx="1579974" cy="1001960"/>
      </dsp:txXfrm>
    </dsp:sp>
    <dsp:sp modelId="{B68FCDDD-E85B-4F92-B84C-B9E3E9F68982}">
      <dsp:nvSpPr>
        <dsp:cNvPr id="0" name=""/>
        <dsp:cNvSpPr/>
      </dsp:nvSpPr>
      <dsp:spPr>
        <a:xfrm>
          <a:off x="3004952" y="149565"/>
          <a:ext cx="1959883" cy="1959883"/>
        </a:xfrm>
        <a:prstGeom prst="circularArrow">
          <a:avLst>
            <a:gd name="adj1" fmla="val 2670"/>
            <a:gd name="adj2" fmla="val 324809"/>
            <a:gd name="adj3" fmla="val 19568779"/>
            <a:gd name="adj4" fmla="val 12644609"/>
            <a:gd name="adj5" fmla="val 3114"/>
          </a:avLst>
        </a:prstGeom>
        <a:gradFill rotWithShape="0">
          <a:gsLst>
            <a:gs pos="0">
              <a:schemeClr val="accent1">
                <a:tint val="60000"/>
                <a:hueOff val="0"/>
                <a:satOff val="0"/>
                <a:lumOff val="0"/>
                <a:alphaOff val="0"/>
                <a:tint val="96000"/>
                <a:lumMod val="102000"/>
              </a:schemeClr>
            </a:gs>
            <a:gs pos="100000">
              <a:schemeClr val="accent1">
                <a:tint val="60000"/>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BC3364F-9E1C-4AF4-B293-A24CAB63E12B}">
      <dsp:nvSpPr>
        <dsp:cNvPr id="0" name=""/>
        <dsp:cNvSpPr/>
      </dsp:nvSpPr>
      <dsp:spPr>
        <a:xfrm>
          <a:off x="2461464" y="657540"/>
          <a:ext cx="1459838" cy="58052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MX" sz="1200" kern="1200" dirty="0"/>
            <a:t>Sistema de capitalización individual</a:t>
          </a:r>
        </a:p>
      </dsp:txBody>
      <dsp:txXfrm>
        <a:off x="2478467" y="674543"/>
        <a:ext cx="1425832" cy="546523"/>
      </dsp:txXfrm>
    </dsp:sp>
    <dsp:sp modelId="{2C9ED3CA-147F-4FFB-850C-804313484068}">
      <dsp:nvSpPr>
        <dsp:cNvPr id="0" name=""/>
        <dsp:cNvSpPr/>
      </dsp:nvSpPr>
      <dsp:spPr>
        <a:xfrm>
          <a:off x="4148928" y="980076"/>
          <a:ext cx="1642318" cy="135456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s-MX" sz="1200" kern="1200" dirty="0"/>
            <a:t>Viabilidad financiera al sistema de ahorro para el retiro.</a:t>
          </a:r>
        </a:p>
        <a:p>
          <a:pPr marL="114300" lvl="1" indent="-114300" algn="l" defTabSz="533400">
            <a:lnSpc>
              <a:spcPct val="90000"/>
            </a:lnSpc>
            <a:spcBef>
              <a:spcPct val="0"/>
            </a:spcBef>
            <a:spcAft>
              <a:spcPct val="15000"/>
            </a:spcAft>
            <a:buChar char="•"/>
          </a:pPr>
          <a:r>
            <a:rPr lang="es-MX" sz="1200" kern="1200" dirty="0"/>
            <a:t>Incrementar la cobertura </a:t>
          </a:r>
        </a:p>
      </dsp:txBody>
      <dsp:txXfrm>
        <a:off x="4180100" y="1011248"/>
        <a:ext cx="1579974" cy="1001960"/>
      </dsp:txXfrm>
    </dsp:sp>
    <dsp:sp modelId="{4E11AEFE-DB1B-4926-B754-3FD5539E3FEB}">
      <dsp:nvSpPr>
        <dsp:cNvPr id="0" name=""/>
        <dsp:cNvSpPr/>
      </dsp:nvSpPr>
      <dsp:spPr>
        <a:xfrm>
          <a:off x="4513888" y="2044381"/>
          <a:ext cx="1459838" cy="58052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MX" sz="1200" kern="1200" dirty="0"/>
            <a:t>Objetivos de la reforma</a:t>
          </a:r>
        </a:p>
      </dsp:txBody>
      <dsp:txXfrm>
        <a:off x="4530891" y="2061384"/>
        <a:ext cx="1425832" cy="5465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8A018-867F-4D35-842E-34DB5E8B5365}">
      <dsp:nvSpPr>
        <dsp:cNvPr id="0" name=""/>
        <dsp:cNvSpPr/>
      </dsp:nvSpPr>
      <dsp:spPr>
        <a:xfrm rot="5400000">
          <a:off x="-160576" y="163378"/>
          <a:ext cx="1070512" cy="749359"/>
        </a:xfrm>
        <a:prstGeom prst="chevron">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endParaRPr lang="es-ES" sz="1900" kern="1200" dirty="0"/>
        </a:p>
      </dsp:txBody>
      <dsp:txXfrm rot="-5400000">
        <a:off x="1" y="377482"/>
        <a:ext cx="749359" cy="321153"/>
      </dsp:txXfrm>
    </dsp:sp>
    <dsp:sp modelId="{293EA62B-AFFB-45E3-9C94-9EEEA3ACD8C4}">
      <dsp:nvSpPr>
        <dsp:cNvPr id="0" name=""/>
        <dsp:cNvSpPr/>
      </dsp:nvSpPr>
      <dsp:spPr>
        <a:xfrm rot="5400000">
          <a:off x="3912962" y="-3160802"/>
          <a:ext cx="695833" cy="7023040"/>
        </a:xfrm>
        <a:prstGeom prst="round2Same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El nuevo régimen obligatorio pasa de 21 seguros de la Ley actual a 4 seguros</a:t>
          </a:r>
          <a:endParaRPr lang="es-ES" sz="1800" kern="1200" dirty="0"/>
        </a:p>
      </dsp:txBody>
      <dsp:txXfrm rot="-5400000">
        <a:off x="749359" y="36769"/>
        <a:ext cx="6989072" cy="627897"/>
      </dsp:txXfrm>
    </dsp:sp>
    <dsp:sp modelId="{EDDB2CB9-EEE8-4DDA-87D6-63597F53D148}">
      <dsp:nvSpPr>
        <dsp:cNvPr id="0" name=""/>
        <dsp:cNvSpPr/>
      </dsp:nvSpPr>
      <dsp:spPr>
        <a:xfrm rot="5400000">
          <a:off x="-160576" y="1053365"/>
          <a:ext cx="1070512" cy="749359"/>
        </a:xfrm>
        <a:prstGeom prst="chevron">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endParaRPr lang="es-ES" sz="1900" kern="1200" dirty="0"/>
        </a:p>
      </dsp:txBody>
      <dsp:txXfrm rot="-5400000">
        <a:off x="1" y="1267469"/>
        <a:ext cx="749359" cy="321153"/>
      </dsp:txXfrm>
    </dsp:sp>
    <dsp:sp modelId="{03974EE7-3FD2-4434-936B-EB8F2FF4320D}">
      <dsp:nvSpPr>
        <dsp:cNvPr id="0" name=""/>
        <dsp:cNvSpPr/>
      </dsp:nvSpPr>
      <dsp:spPr>
        <a:xfrm rot="5400000">
          <a:off x="3912962" y="-2239641"/>
          <a:ext cx="695833" cy="7023040"/>
        </a:xfrm>
        <a:prstGeom prst="round2Same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Se migra del sistema de reparto a un sistema de cuentas </a:t>
          </a:r>
          <a:r>
            <a:rPr lang="es-ES" sz="1800" kern="1200" dirty="0"/>
            <a:t>individuales. </a:t>
          </a:r>
        </a:p>
      </dsp:txBody>
      <dsp:txXfrm rot="-5400000">
        <a:off x="749359" y="957930"/>
        <a:ext cx="6989072" cy="627897"/>
      </dsp:txXfrm>
    </dsp:sp>
    <dsp:sp modelId="{94FA4EE9-2650-4436-A10E-3F65D444847C}">
      <dsp:nvSpPr>
        <dsp:cNvPr id="0" name=""/>
        <dsp:cNvSpPr/>
      </dsp:nvSpPr>
      <dsp:spPr>
        <a:xfrm rot="5400000">
          <a:off x="-160576" y="2005699"/>
          <a:ext cx="1070512" cy="749359"/>
        </a:xfrm>
        <a:prstGeom prst="chevron">
          <a:avLst/>
        </a:prstGeom>
        <a:solidFill>
          <a:schemeClr val="accent4">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endParaRPr lang="es-ES" sz="2100" kern="1200" dirty="0"/>
        </a:p>
      </dsp:txBody>
      <dsp:txXfrm rot="-5400000">
        <a:off x="1" y="2219803"/>
        <a:ext cx="749359" cy="321153"/>
      </dsp:txXfrm>
    </dsp:sp>
    <dsp:sp modelId="{8AF67E63-0F2C-4662-8A5E-62055F59A2AD}">
      <dsp:nvSpPr>
        <dsp:cNvPr id="0" name=""/>
        <dsp:cNvSpPr/>
      </dsp:nvSpPr>
      <dsp:spPr>
        <a:xfrm rot="5400000">
          <a:off x="3912962" y="-1318480"/>
          <a:ext cx="695833" cy="7023040"/>
        </a:xfrm>
        <a:prstGeom prst="round2SameRect">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Se crea un órgano público que administre las pensiones: PENSIONISSSTE, como </a:t>
          </a:r>
          <a:r>
            <a:rPr lang="es-ES" sz="1800" kern="1200" dirty="0"/>
            <a:t>órgano público desconcentrado del Instituto. </a:t>
          </a:r>
        </a:p>
      </dsp:txBody>
      <dsp:txXfrm rot="-5400000">
        <a:off x="749359" y="1879091"/>
        <a:ext cx="6989072" cy="627897"/>
      </dsp:txXfrm>
    </dsp:sp>
    <dsp:sp modelId="{5CF07155-4B01-4C09-99FB-7B152C4F3FDD}">
      <dsp:nvSpPr>
        <dsp:cNvPr id="0" name=""/>
        <dsp:cNvSpPr/>
      </dsp:nvSpPr>
      <dsp:spPr>
        <a:xfrm rot="5400000">
          <a:off x="-160576" y="2926860"/>
          <a:ext cx="1070512" cy="749359"/>
        </a:xfrm>
        <a:prstGeom prst="chevron">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endParaRPr lang="es-ES" sz="2100" kern="1200" dirty="0"/>
        </a:p>
      </dsp:txBody>
      <dsp:txXfrm rot="-5400000">
        <a:off x="1" y="3140964"/>
        <a:ext cx="749359" cy="321153"/>
      </dsp:txXfrm>
    </dsp:sp>
    <dsp:sp modelId="{0465904E-E403-4CC8-9100-3F27F8B0B704}">
      <dsp:nvSpPr>
        <dsp:cNvPr id="0" name=""/>
        <dsp:cNvSpPr/>
      </dsp:nvSpPr>
      <dsp:spPr>
        <a:xfrm rot="5400000">
          <a:off x="3912962" y="-397320"/>
          <a:ext cx="695833" cy="7023040"/>
        </a:xfrm>
        <a:prstGeom prst="round2SameRect">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a:t>Modificación en la pensión retiro en edad avanzada y vejez.</a:t>
          </a:r>
          <a:endParaRPr lang="es-ES" sz="1800" kern="1200" dirty="0"/>
        </a:p>
      </dsp:txBody>
      <dsp:txXfrm rot="-5400000">
        <a:off x="749359" y="2800251"/>
        <a:ext cx="6989072" cy="6278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DA96D-C354-4775-85D4-0E45AF4BAEE8}">
      <dsp:nvSpPr>
        <dsp:cNvPr id="0" name=""/>
        <dsp:cNvSpPr/>
      </dsp:nvSpPr>
      <dsp:spPr>
        <a:xfrm>
          <a:off x="322385" y="619799"/>
          <a:ext cx="1434534" cy="717267"/>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Utilidad de las Afores </a:t>
          </a:r>
          <a:endParaRPr lang="es-MX" sz="1500" kern="1200" dirty="0"/>
        </a:p>
      </dsp:txBody>
      <dsp:txXfrm>
        <a:off x="343393" y="640807"/>
        <a:ext cx="1392518" cy="675251"/>
      </dsp:txXfrm>
    </dsp:sp>
    <dsp:sp modelId="{ADB5D4BD-C2AA-498F-ABC3-DA2CEBA8D61C}">
      <dsp:nvSpPr>
        <dsp:cNvPr id="0" name=""/>
        <dsp:cNvSpPr/>
      </dsp:nvSpPr>
      <dsp:spPr>
        <a:xfrm rot="18770822">
          <a:off x="1621931" y="641865"/>
          <a:ext cx="843789" cy="54492"/>
        </a:xfrm>
        <a:custGeom>
          <a:avLst/>
          <a:gdLst/>
          <a:ahLst/>
          <a:cxnLst/>
          <a:rect l="0" t="0" r="0" b="0"/>
          <a:pathLst>
            <a:path>
              <a:moveTo>
                <a:pt x="0" y="27246"/>
              </a:moveTo>
              <a:lnTo>
                <a:pt x="843789" y="27246"/>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022731" y="648017"/>
        <a:ext cx="42189" cy="42189"/>
      </dsp:txXfrm>
    </dsp:sp>
    <dsp:sp modelId="{2D9690B7-A75E-473A-9C01-3F00854B0244}">
      <dsp:nvSpPr>
        <dsp:cNvPr id="0" name=""/>
        <dsp:cNvSpPr/>
      </dsp:nvSpPr>
      <dsp:spPr>
        <a:xfrm>
          <a:off x="2330732" y="1156"/>
          <a:ext cx="1434534" cy="717267"/>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Ingresos totales de las Afores</a:t>
          </a:r>
          <a:endParaRPr lang="es-MX" sz="1500" kern="1200" dirty="0"/>
        </a:p>
      </dsp:txBody>
      <dsp:txXfrm>
        <a:off x="2351740" y="22164"/>
        <a:ext cx="1392518" cy="675251"/>
      </dsp:txXfrm>
    </dsp:sp>
    <dsp:sp modelId="{02CF53D7-6B9D-45A1-9473-CE0AB16D0878}">
      <dsp:nvSpPr>
        <dsp:cNvPr id="0" name=""/>
        <dsp:cNvSpPr/>
      </dsp:nvSpPr>
      <dsp:spPr>
        <a:xfrm>
          <a:off x="3765267" y="332544"/>
          <a:ext cx="573813" cy="54492"/>
        </a:xfrm>
        <a:custGeom>
          <a:avLst/>
          <a:gdLst/>
          <a:ahLst/>
          <a:cxnLst/>
          <a:rect l="0" t="0" r="0" b="0"/>
          <a:pathLst>
            <a:path>
              <a:moveTo>
                <a:pt x="0" y="27246"/>
              </a:moveTo>
              <a:lnTo>
                <a:pt x="573813" y="27246"/>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37828" y="345445"/>
        <a:ext cx="28690" cy="28690"/>
      </dsp:txXfrm>
    </dsp:sp>
    <dsp:sp modelId="{E8F4E843-3EFC-468B-8AAB-18EC7E03E152}">
      <dsp:nvSpPr>
        <dsp:cNvPr id="0" name=""/>
        <dsp:cNvSpPr/>
      </dsp:nvSpPr>
      <dsp:spPr>
        <a:xfrm>
          <a:off x="4339080" y="1156"/>
          <a:ext cx="1434534" cy="71726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Comisiones a los trabajadores</a:t>
          </a:r>
          <a:endParaRPr lang="es-MX" sz="1500" kern="1200" dirty="0"/>
        </a:p>
      </dsp:txBody>
      <dsp:txXfrm>
        <a:off x="4360088" y="22164"/>
        <a:ext cx="1392518" cy="675251"/>
      </dsp:txXfrm>
    </dsp:sp>
    <dsp:sp modelId="{C0FDE2BF-EBC9-4CD9-B8D1-8A5BBE3FCEC2}">
      <dsp:nvSpPr>
        <dsp:cNvPr id="0" name=""/>
        <dsp:cNvSpPr/>
      </dsp:nvSpPr>
      <dsp:spPr>
        <a:xfrm rot="2829178">
          <a:off x="1621931" y="1260508"/>
          <a:ext cx="843789" cy="54492"/>
        </a:xfrm>
        <a:custGeom>
          <a:avLst/>
          <a:gdLst/>
          <a:ahLst/>
          <a:cxnLst/>
          <a:rect l="0" t="0" r="0" b="0"/>
          <a:pathLst>
            <a:path>
              <a:moveTo>
                <a:pt x="0" y="27246"/>
              </a:moveTo>
              <a:lnTo>
                <a:pt x="843789" y="27246"/>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022731" y="1266659"/>
        <a:ext cx="42189" cy="42189"/>
      </dsp:txXfrm>
    </dsp:sp>
    <dsp:sp modelId="{845575D6-AE9C-4BBB-8781-5EDF0A906D15}">
      <dsp:nvSpPr>
        <dsp:cNvPr id="0" name=""/>
        <dsp:cNvSpPr/>
      </dsp:nvSpPr>
      <dsp:spPr>
        <a:xfrm>
          <a:off x="2330732" y="1238442"/>
          <a:ext cx="1434534" cy="717267"/>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Costos totales de las Afores</a:t>
          </a:r>
          <a:endParaRPr lang="es-MX" sz="1500" kern="1200" dirty="0"/>
        </a:p>
      </dsp:txBody>
      <dsp:txXfrm>
        <a:off x="2351740" y="1259450"/>
        <a:ext cx="1392518" cy="675251"/>
      </dsp:txXfrm>
    </dsp:sp>
    <dsp:sp modelId="{171DAF92-A618-4192-9E04-1673AD5DB15B}">
      <dsp:nvSpPr>
        <dsp:cNvPr id="0" name=""/>
        <dsp:cNvSpPr/>
      </dsp:nvSpPr>
      <dsp:spPr>
        <a:xfrm rot="19457599">
          <a:off x="3698847" y="1363615"/>
          <a:ext cx="706653" cy="54492"/>
        </a:xfrm>
        <a:custGeom>
          <a:avLst/>
          <a:gdLst/>
          <a:ahLst/>
          <a:cxnLst/>
          <a:rect l="0" t="0" r="0" b="0"/>
          <a:pathLst>
            <a:path>
              <a:moveTo>
                <a:pt x="0" y="27246"/>
              </a:moveTo>
              <a:lnTo>
                <a:pt x="706653" y="27246"/>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34507" y="1373195"/>
        <a:ext cx="35332" cy="35332"/>
      </dsp:txXfrm>
    </dsp:sp>
    <dsp:sp modelId="{7C71E19F-D478-479C-AFE5-68B1CB3599BC}">
      <dsp:nvSpPr>
        <dsp:cNvPr id="0" name=""/>
        <dsp:cNvSpPr/>
      </dsp:nvSpPr>
      <dsp:spPr>
        <a:xfrm>
          <a:off x="4339080" y="826013"/>
          <a:ext cx="1434534" cy="71726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Rendimiento neto ofrecido a los trabajadores </a:t>
          </a:r>
          <a:endParaRPr lang="es-MX" sz="1500" kern="1200" dirty="0"/>
        </a:p>
      </dsp:txBody>
      <dsp:txXfrm>
        <a:off x="4360088" y="847021"/>
        <a:ext cx="1392518" cy="675251"/>
      </dsp:txXfrm>
    </dsp:sp>
    <dsp:sp modelId="{DC2CB18F-9148-40F1-873C-2F3021C0091A}">
      <dsp:nvSpPr>
        <dsp:cNvPr id="0" name=""/>
        <dsp:cNvSpPr/>
      </dsp:nvSpPr>
      <dsp:spPr>
        <a:xfrm rot="2142401">
          <a:off x="3698847" y="1776044"/>
          <a:ext cx="706653" cy="54492"/>
        </a:xfrm>
        <a:custGeom>
          <a:avLst/>
          <a:gdLst/>
          <a:ahLst/>
          <a:cxnLst/>
          <a:rect l="0" t="0" r="0" b="0"/>
          <a:pathLst>
            <a:path>
              <a:moveTo>
                <a:pt x="0" y="27246"/>
              </a:moveTo>
              <a:lnTo>
                <a:pt x="706653" y="27246"/>
              </a:lnTo>
            </a:path>
          </a:pathLst>
        </a:cu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34507" y="1785623"/>
        <a:ext cx="35332" cy="35332"/>
      </dsp:txXfrm>
    </dsp:sp>
    <dsp:sp modelId="{62AC11CB-1631-40EA-A92C-C543E1651C27}">
      <dsp:nvSpPr>
        <dsp:cNvPr id="0" name=""/>
        <dsp:cNvSpPr/>
      </dsp:nvSpPr>
      <dsp:spPr>
        <a:xfrm>
          <a:off x="4339080" y="1650871"/>
          <a:ext cx="1434534" cy="71726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Gastos comerciales</a:t>
          </a:r>
          <a:endParaRPr lang="es-MX" sz="1500" kern="1200" dirty="0"/>
        </a:p>
      </dsp:txBody>
      <dsp:txXfrm>
        <a:off x="4360088" y="1671879"/>
        <a:ext cx="1392518" cy="67525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7CEA54-A7C5-46E4-95D4-2AE4DCED4BE8}">
      <dsp:nvSpPr>
        <dsp:cNvPr id="0" name=""/>
        <dsp:cNvSpPr/>
      </dsp:nvSpPr>
      <dsp:spPr>
        <a:xfrm>
          <a:off x="548639" y="0"/>
          <a:ext cx="585216" cy="585216"/>
        </a:xfrm>
        <a:prstGeom prst="ellipse">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D5FD8FF-E3D0-4C7E-A1E5-7B20975D9EB9}">
      <dsp:nvSpPr>
        <dsp:cNvPr id="0" name=""/>
        <dsp:cNvSpPr/>
      </dsp:nvSpPr>
      <dsp:spPr>
        <a:xfrm>
          <a:off x="607161" y="58521"/>
          <a:ext cx="468172" cy="468172"/>
        </a:xfrm>
        <a:prstGeom prst="chord">
          <a:avLst>
            <a:gd name="adj1" fmla="val 0"/>
            <a:gd name="adj2" fmla="val 10800000"/>
          </a:avLst>
        </a:prstGeom>
        <a:solidFill>
          <a:schemeClr val="accent3">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DB1A993-2808-4932-ABC5-DFE851F1DBD4}">
      <dsp:nvSpPr>
        <dsp:cNvPr id="0" name=""/>
        <dsp:cNvSpPr/>
      </dsp:nvSpPr>
      <dsp:spPr>
        <a:xfrm>
          <a:off x="1255776" y="585216"/>
          <a:ext cx="1731264" cy="2462784"/>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t" anchorCtr="0">
          <a:noAutofit/>
        </a:bodyPr>
        <a:lstStyle/>
        <a:p>
          <a:pPr marL="0" lvl="0" indent="0" algn="l" defTabSz="755650">
            <a:lnSpc>
              <a:spcPct val="90000"/>
            </a:lnSpc>
            <a:spcBef>
              <a:spcPct val="0"/>
            </a:spcBef>
            <a:spcAft>
              <a:spcPct val="35000"/>
            </a:spcAft>
            <a:buNone/>
          </a:pPr>
          <a:r>
            <a:rPr lang="es-ES" sz="1700" kern="1200" dirty="0"/>
            <a:t>Trabajadores IMSS</a:t>
          </a:r>
          <a:endParaRPr lang="es-MX" sz="1700" kern="1200" dirty="0"/>
        </a:p>
        <a:p>
          <a:pPr marL="0" lvl="0" indent="0" algn="l" defTabSz="755650">
            <a:lnSpc>
              <a:spcPct val="90000"/>
            </a:lnSpc>
            <a:spcBef>
              <a:spcPct val="0"/>
            </a:spcBef>
            <a:spcAft>
              <a:spcPct val="35000"/>
            </a:spcAft>
            <a:buNone/>
          </a:pPr>
          <a:r>
            <a:rPr lang="es-ES" sz="1700" kern="1200" dirty="0"/>
            <a:t>Trabajadores ISSSTE</a:t>
          </a:r>
          <a:endParaRPr lang="es-MX" sz="1700" kern="1200" dirty="0"/>
        </a:p>
        <a:p>
          <a:pPr marL="0" lvl="0" indent="0" algn="l" defTabSz="755650">
            <a:lnSpc>
              <a:spcPct val="90000"/>
            </a:lnSpc>
            <a:spcBef>
              <a:spcPct val="0"/>
            </a:spcBef>
            <a:spcAft>
              <a:spcPct val="35000"/>
            </a:spcAft>
            <a:buNone/>
          </a:pPr>
          <a:r>
            <a:rPr lang="es-ES" sz="1700" kern="1200" dirty="0"/>
            <a:t>Trabajadores Independientes</a:t>
          </a:r>
          <a:endParaRPr lang="es-MX" sz="1700" kern="1200" dirty="0"/>
        </a:p>
      </dsp:txBody>
      <dsp:txXfrm>
        <a:off x="1255776" y="585216"/>
        <a:ext cx="1731264" cy="2462784"/>
      </dsp:txXfrm>
    </dsp:sp>
    <dsp:sp modelId="{A9472AB4-D6D8-40E7-B5FD-0B2DE9E1CB20}">
      <dsp:nvSpPr>
        <dsp:cNvPr id="0" name=""/>
        <dsp:cNvSpPr/>
      </dsp:nvSpPr>
      <dsp:spPr>
        <a:xfrm>
          <a:off x="1255776" y="0"/>
          <a:ext cx="1731264" cy="585216"/>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marL="0" lvl="0" indent="0" algn="l" defTabSz="755650">
            <a:lnSpc>
              <a:spcPct val="90000"/>
            </a:lnSpc>
            <a:spcBef>
              <a:spcPct val="0"/>
            </a:spcBef>
            <a:spcAft>
              <a:spcPct val="35000"/>
            </a:spcAft>
            <a:buNone/>
          </a:pPr>
          <a:r>
            <a:rPr lang="es-ES" sz="1700" b="1" kern="1200" dirty="0"/>
            <a:t>Trabajadores Registrados</a:t>
          </a:r>
          <a:endParaRPr lang="es-MX" sz="1700" b="1" kern="1200" dirty="0"/>
        </a:p>
      </dsp:txBody>
      <dsp:txXfrm>
        <a:off x="1255776" y="0"/>
        <a:ext cx="1731264" cy="585216"/>
      </dsp:txXfrm>
    </dsp:sp>
    <dsp:sp modelId="{48AF8D50-D56D-40C7-AFCA-1DF721BC93B3}">
      <dsp:nvSpPr>
        <dsp:cNvPr id="0" name=""/>
        <dsp:cNvSpPr/>
      </dsp:nvSpPr>
      <dsp:spPr>
        <a:xfrm>
          <a:off x="3108960" y="0"/>
          <a:ext cx="585216" cy="585216"/>
        </a:xfrm>
        <a:prstGeom prst="ellipse">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96068DAE-0D29-4B2F-90C2-195A5B13CAF6}">
      <dsp:nvSpPr>
        <dsp:cNvPr id="0" name=""/>
        <dsp:cNvSpPr/>
      </dsp:nvSpPr>
      <dsp:spPr>
        <a:xfrm>
          <a:off x="3167481" y="58521"/>
          <a:ext cx="468172" cy="468172"/>
        </a:xfrm>
        <a:prstGeom prst="chord">
          <a:avLst>
            <a:gd name="adj1" fmla="val 16200000"/>
            <a:gd name="adj2" fmla="val 16200000"/>
          </a:avLst>
        </a:prstGeom>
        <a:solidFill>
          <a:schemeClr val="accent3">
            <a:hueOff val="-1737030"/>
            <a:satOff val="-8474"/>
            <a:lumOff val="-294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FA2E9DB-0DAB-4E67-8375-7206FAA3CB23}">
      <dsp:nvSpPr>
        <dsp:cNvPr id="0" name=""/>
        <dsp:cNvSpPr/>
      </dsp:nvSpPr>
      <dsp:spPr>
        <a:xfrm>
          <a:off x="3816096" y="585216"/>
          <a:ext cx="1731264" cy="2462784"/>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t" anchorCtr="0">
          <a:noAutofit/>
        </a:bodyPr>
        <a:lstStyle/>
        <a:p>
          <a:pPr marL="0" lvl="0" indent="0" algn="l" defTabSz="755650">
            <a:lnSpc>
              <a:spcPct val="90000"/>
            </a:lnSpc>
            <a:spcBef>
              <a:spcPct val="0"/>
            </a:spcBef>
            <a:spcAft>
              <a:spcPct val="35000"/>
            </a:spcAft>
            <a:buNone/>
          </a:pPr>
          <a:r>
            <a:rPr lang="es-ES" sz="1700" kern="1200" dirty="0"/>
            <a:t>Trabajadores con recursos depositados en Siefores</a:t>
          </a:r>
          <a:endParaRPr lang="es-MX" sz="1700" kern="1200" dirty="0"/>
        </a:p>
        <a:p>
          <a:pPr marL="0" lvl="0" indent="0" algn="l" defTabSz="755650">
            <a:lnSpc>
              <a:spcPct val="90000"/>
            </a:lnSpc>
            <a:spcBef>
              <a:spcPct val="0"/>
            </a:spcBef>
            <a:spcAft>
              <a:spcPct val="35000"/>
            </a:spcAft>
            <a:buNone/>
          </a:pPr>
          <a:r>
            <a:rPr lang="es-ES" sz="1700" kern="1200" dirty="0"/>
            <a:t>Trabajadores con recursos depositados en Banco de México</a:t>
          </a:r>
          <a:endParaRPr lang="es-MX" sz="1700" kern="1200" dirty="0"/>
        </a:p>
      </dsp:txBody>
      <dsp:txXfrm>
        <a:off x="3816096" y="585216"/>
        <a:ext cx="1731264" cy="2462784"/>
      </dsp:txXfrm>
    </dsp:sp>
    <dsp:sp modelId="{F941DE8B-5427-4C59-B00F-C6DF8037BE64}">
      <dsp:nvSpPr>
        <dsp:cNvPr id="0" name=""/>
        <dsp:cNvSpPr/>
      </dsp:nvSpPr>
      <dsp:spPr>
        <a:xfrm>
          <a:off x="3816096" y="0"/>
          <a:ext cx="1731264" cy="585216"/>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marL="0" lvl="0" indent="0" algn="l" defTabSz="755650">
            <a:lnSpc>
              <a:spcPct val="90000"/>
            </a:lnSpc>
            <a:spcBef>
              <a:spcPct val="0"/>
            </a:spcBef>
            <a:spcAft>
              <a:spcPct val="35000"/>
            </a:spcAft>
            <a:buNone/>
          </a:pPr>
          <a:r>
            <a:rPr lang="es-ES" sz="1700" b="1" kern="1200" dirty="0"/>
            <a:t>Trabajadores Asignados </a:t>
          </a:r>
          <a:endParaRPr lang="es-MX" sz="1700" b="1" kern="1200" dirty="0"/>
        </a:p>
      </dsp:txBody>
      <dsp:txXfrm>
        <a:off x="3816096" y="0"/>
        <a:ext cx="1731264" cy="5852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60B54-66DA-437A-888F-2C39600F009A}">
      <dsp:nvSpPr>
        <dsp:cNvPr id="0" name=""/>
        <dsp:cNvSpPr/>
      </dsp:nvSpPr>
      <dsp:spPr>
        <a:xfrm>
          <a:off x="3482" y="387271"/>
          <a:ext cx="1583464" cy="76797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s-MX" sz="1300" kern="1200" dirty="0"/>
            <a:t>Comisiones sobre saldo</a:t>
          </a:r>
        </a:p>
      </dsp:txBody>
      <dsp:txXfrm>
        <a:off x="3482" y="387271"/>
        <a:ext cx="1583464" cy="511986"/>
      </dsp:txXfrm>
    </dsp:sp>
    <dsp:sp modelId="{C50C7542-5121-4AF9-83D2-A81664AEF68F}">
      <dsp:nvSpPr>
        <dsp:cNvPr id="0" name=""/>
        <dsp:cNvSpPr/>
      </dsp:nvSpPr>
      <dsp:spPr>
        <a:xfrm>
          <a:off x="327806" y="899257"/>
          <a:ext cx="1583464" cy="210476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s-MX" sz="1300" kern="1200" dirty="0"/>
            <a:t>Se aplican al total de los recursos por las AFORES al final de cada año</a:t>
          </a:r>
        </a:p>
      </dsp:txBody>
      <dsp:txXfrm>
        <a:off x="374184" y="945635"/>
        <a:ext cx="1490708" cy="2012010"/>
      </dsp:txXfrm>
    </dsp:sp>
    <dsp:sp modelId="{9BAA5686-8DE5-4D88-8B4F-8BA9AE17B51F}">
      <dsp:nvSpPr>
        <dsp:cNvPr id="0" name=""/>
        <dsp:cNvSpPr/>
      </dsp:nvSpPr>
      <dsp:spPr>
        <a:xfrm>
          <a:off x="1826994" y="446146"/>
          <a:ext cx="508900" cy="394236"/>
        </a:xfrm>
        <a:prstGeom prst="rightArrow">
          <a:avLst>
            <a:gd name="adj1" fmla="val 60000"/>
            <a:gd name="adj2" fmla="val 50000"/>
          </a:avLst>
        </a:prstGeom>
        <a:gradFill rotWithShape="0">
          <a:gsLst>
            <a:gs pos="0">
              <a:schemeClr val="accent1">
                <a:tint val="60000"/>
                <a:hueOff val="0"/>
                <a:satOff val="0"/>
                <a:lumOff val="0"/>
                <a:alphaOff val="0"/>
                <a:tint val="96000"/>
                <a:lumMod val="102000"/>
              </a:schemeClr>
            </a:gs>
            <a:gs pos="100000">
              <a:schemeClr val="accent1">
                <a:tint val="60000"/>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1826994" y="524993"/>
        <a:ext cx="390629" cy="236542"/>
      </dsp:txXfrm>
    </dsp:sp>
    <dsp:sp modelId="{F1305C76-4840-41BE-A53D-B86CDC3F1240}">
      <dsp:nvSpPr>
        <dsp:cNvPr id="0" name=""/>
        <dsp:cNvSpPr/>
      </dsp:nvSpPr>
      <dsp:spPr>
        <a:xfrm>
          <a:off x="2547137" y="387271"/>
          <a:ext cx="1583464" cy="76797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s-MX" sz="1300" kern="1200" dirty="0"/>
            <a:t>Comisiones de flujo</a:t>
          </a:r>
        </a:p>
      </dsp:txBody>
      <dsp:txXfrm>
        <a:off x="2547137" y="387271"/>
        <a:ext cx="1583464" cy="511986"/>
      </dsp:txXfrm>
    </dsp:sp>
    <dsp:sp modelId="{29B6DF8B-E6AA-46FE-82B9-1CA3EBF7AB64}">
      <dsp:nvSpPr>
        <dsp:cNvPr id="0" name=""/>
        <dsp:cNvSpPr/>
      </dsp:nvSpPr>
      <dsp:spPr>
        <a:xfrm>
          <a:off x="2871461" y="899257"/>
          <a:ext cx="1583464" cy="210476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s-MX" sz="1300" kern="1200" dirty="0"/>
            <a:t>Se cobran únicamente sobre las aportaciones al Seguro de Retiro, Cesantía de edad avanzada y vejez</a:t>
          </a:r>
        </a:p>
      </dsp:txBody>
      <dsp:txXfrm>
        <a:off x="2917839" y="945635"/>
        <a:ext cx="1490708" cy="2012010"/>
      </dsp:txXfrm>
    </dsp:sp>
    <dsp:sp modelId="{DA8708B5-A82E-4C4A-B61D-FEA9447681E7}">
      <dsp:nvSpPr>
        <dsp:cNvPr id="0" name=""/>
        <dsp:cNvSpPr/>
      </dsp:nvSpPr>
      <dsp:spPr>
        <a:xfrm>
          <a:off x="4370649" y="446146"/>
          <a:ext cx="508900" cy="394236"/>
        </a:xfrm>
        <a:prstGeom prst="rightArrow">
          <a:avLst>
            <a:gd name="adj1" fmla="val 60000"/>
            <a:gd name="adj2" fmla="val 50000"/>
          </a:avLst>
        </a:prstGeom>
        <a:gradFill rotWithShape="0">
          <a:gsLst>
            <a:gs pos="0">
              <a:schemeClr val="accent1">
                <a:tint val="60000"/>
                <a:hueOff val="0"/>
                <a:satOff val="0"/>
                <a:lumOff val="0"/>
                <a:alphaOff val="0"/>
                <a:tint val="96000"/>
                <a:lumMod val="102000"/>
              </a:schemeClr>
            </a:gs>
            <a:gs pos="100000">
              <a:schemeClr val="accent1">
                <a:tint val="60000"/>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4370649" y="524993"/>
        <a:ext cx="390629" cy="236542"/>
      </dsp:txXfrm>
    </dsp:sp>
    <dsp:sp modelId="{9368E520-15F7-439D-B0D6-070E3B0F5E31}">
      <dsp:nvSpPr>
        <dsp:cNvPr id="0" name=""/>
        <dsp:cNvSpPr/>
      </dsp:nvSpPr>
      <dsp:spPr>
        <a:xfrm>
          <a:off x="5090791" y="387271"/>
          <a:ext cx="1583464" cy="767979"/>
        </a:xfrm>
        <a:prstGeom prst="roundRect">
          <a:avLst>
            <a:gd name="adj" fmla="val 10000"/>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s-MX" sz="1300" kern="1200" dirty="0"/>
            <a:t>Comisión por cuota fija</a:t>
          </a:r>
        </a:p>
      </dsp:txBody>
      <dsp:txXfrm>
        <a:off x="5090791" y="387271"/>
        <a:ext cx="1583464" cy="511986"/>
      </dsp:txXfrm>
    </dsp:sp>
    <dsp:sp modelId="{8107DD41-14BC-4C09-9F49-0041005D9CC3}">
      <dsp:nvSpPr>
        <dsp:cNvPr id="0" name=""/>
        <dsp:cNvSpPr/>
      </dsp:nvSpPr>
      <dsp:spPr>
        <a:xfrm>
          <a:off x="5415115" y="899257"/>
          <a:ext cx="1583464" cy="210476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s-MX" sz="1300" kern="1200" dirty="0"/>
            <a:t>Las administradoras están autorizadas para cobrarla por concepto  de entrega de estados de cuenta , entre otros.</a:t>
          </a:r>
        </a:p>
      </dsp:txBody>
      <dsp:txXfrm>
        <a:off x="5461493" y="945635"/>
        <a:ext cx="1490708" cy="201201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1821873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4" name="Shape 39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60951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111987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9" name="Shape 3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715963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4" name="Shape 3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066740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4" name="Shape 2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813456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360F6F3-413B-4452-A76A-F772FC6743DF}" type="slidenum">
              <a:rPr lang="es-MX" smtClean="0"/>
              <a:t>39</a:t>
            </a:fld>
            <a:endParaRPr lang="es-MX"/>
          </a:p>
        </p:txBody>
      </p:sp>
    </p:spTree>
    <p:extLst>
      <p:ext uri="{BB962C8B-B14F-4D97-AF65-F5344CB8AC3E}">
        <p14:creationId xmlns:p14="http://schemas.microsoft.com/office/powerpoint/2010/main" val="2816446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910723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9" name="Shape 34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429596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13979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502925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409575" y="-3572"/>
            <a:ext cx="3761184" cy="514707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035052"/>
            <a:ext cx="6430967" cy="1962149"/>
          </a:xfrm>
        </p:spPr>
        <p:txBody>
          <a:bodyPr anchor="b">
            <a:normAutofit/>
          </a:bodyPr>
          <a:lstStyle>
            <a:lvl1pPr algn="r">
              <a:defRPr sz="45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386533" y="2997200"/>
            <a:ext cx="5240734" cy="1041401"/>
          </a:xfrm>
        </p:spPr>
        <p:txBody>
          <a:bodyPr anchor="t">
            <a:normAutofit/>
          </a:bodyPr>
          <a:lstStyle>
            <a:lvl1pPr marL="0" indent="0" algn="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9/26/18</a:t>
            </a:fld>
            <a:endParaRPr lang="en-US" dirty="0"/>
          </a:p>
        </p:txBody>
      </p:sp>
      <p:sp>
        <p:nvSpPr>
          <p:cNvPr id="5" name="Footer Placeholder 4"/>
          <p:cNvSpPr>
            <a:spLocks noGrp="1"/>
          </p:cNvSpPr>
          <p:nvPr>
            <p:ph type="ftr" sz="quarter" idx="11"/>
          </p:nvPr>
        </p:nvSpPr>
        <p:spPr>
          <a:xfrm>
            <a:off x="3999309" y="4412457"/>
            <a:ext cx="3243033" cy="273844"/>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1387531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4" y="3549649"/>
            <a:ext cx="7514033" cy="425054"/>
          </a:xfrm>
        </p:spPr>
        <p:txBody>
          <a:bodyPr anchor="b">
            <a:normAutofit/>
          </a:bodyPr>
          <a:lstStyle>
            <a:lvl1pPr algn="ctr">
              <a:defRPr sz="1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509" y="699084"/>
            <a:ext cx="6169458" cy="237373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234" y="3974702"/>
            <a:ext cx="7514033" cy="370284"/>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97445973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3" cy="2286000"/>
          </a:xfrm>
        </p:spPr>
        <p:txBody>
          <a:bodyPr anchor="ctr">
            <a:normAutofit/>
          </a:bodyPr>
          <a:lstStyle>
            <a:lvl1pPr algn="ctr">
              <a:defRPr sz="2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3257550"/>
            <a:ext cx="7514035"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80120520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827609" y="2571749"/>
            <a:ext cx="6399611" cy="285750"/>
          </a:xfrm>
        </p:spPr>
        <p:txBody>
          <a:bodyPr anchor="ctr">
            <a:normAutofit/>
          </a:bodyPr>
          <a:lstStyle>
            <a:lvl1pPr marL="0" indent="0">
              <a:buFontTx/>
              <a:buNone/>
              <a:defRPr sz="135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1113234" y="3257550"/>
            <a:ext cx="7514033"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56677950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235" y="2481436"/>
            <a:ext cx="7514032" cy="1101600"/>
          </a:xfrm>
        </p:spPr>
        <p:txBody>
          <a:bodyPr anchor="b">
            <a:normAutofit/>
          </a:bodyPr>
          <a:lstStyle>
            <a:lvl1pPr algn="r">
              <a:defRPr sz="2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3583036"/>
            <a:ext cx="7514033"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5347905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5" y="2914650"/>
            <a:ext cx="7514033" cy="666750"/>
          </a:xfrm>
        </p:spPr>
        <p:txBody>
          <a:bodyPr vert="horz" lIns="91440" tIns="45720" rIns="91440" bIns="45720" rtlCol="0" anchor="b">
            <a:normAutofit/>
          </a:bodyPr>
          <a:lstStyle>
            <a:lvl1pPr algn="r">
              <a:buNone/>
              <a:defRPr lang="en-US" sz="18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1113234" y="3581400"/>
            <a:ext cx="7514033" cy="762000"/>
          </a:xfrm>
        </p:spPr>
        <p:txBody>
          <a:bodyPr anchor="t">
            <a:norm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82338090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4" cy="2045494"/>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4" y="2628900"/>
            <a:ext cx="7514035" cy="628650"/>
          </a:xfrm>
        </p:spPr>
        <p:txBody>
          <a:bodyPr vert="horz" lIns="91440" tIns="45720" rIns="91440" bIns="45720" rtlCol="0" anchor="b">
            <a:normAutofit/>
          </a:bodyPr>
          <a:lstStyle>
            <a:lvl1pPr>
              <a:buNone/>
              <a:defRPr lang="en-US" sz="21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1113234" y="3257550"/>
            <a:ext cx="7514035" cy="108585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49611298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8107203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514350"/>
            <a:ext cx="1327777" cy="38290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234" y="514350"/>
            <a:ext cx="6014807" cy="3829050"/>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38311859"/>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131"/>
        <p:cNvGrpSpPr/>
        <p:nvPr/>
      </p:nvGrpSpPr>
      <p:grpSpPr>
        <a:xfrm>
          <a:off x="0" y="0"/>
          <a:ext cx="0" cy="0"/>
          <a:chOff x="0" y="0"/>
          <a:chExt cx="0" cy="0"/>
        </a:xfrm>
      </p:grpSpPr>
      <p:sp>
        <p:nvSpPr>
          <p:cNvPr id="134" name="Shape 134"/>
          <p:cNvSpPr txBox="1">
            <a:spLocks noGrp="1"/>
          </p:cNvSpPr>
          <p:nvPr>
            <p:ph type="title"/>
          </p:nvPr>
        </p:nvSpPr>
        <p:spPr>
          <a:xfrm>
            <a:off x="1842475" y="1197075"/>
            <a:ext cx="4441800" cy="621900"/>
          </a:xfrm>
          <a:prstGeom prst="rect">
            <a:avLst/>
          </a:prstGeom>
        </p:spPr>
        <p:txBody>
          <a:bodyPr spcFirstLastPara="1" wrap="square" lIns="91425" tIns="91425" rIns="91425" bIns="91425" anchor="b" anchorCtr="0"/>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5" name="Shape 135"/>
          <p:cNvSpPr txBox="1">
            <a:spLocks noGrp="1"/>
          </p:cNvSpPr>
          <p:nvPr>
            <p:ph type="body" idx="1"/>
          </p:nvPr>
        </p:nvSpPr>
        <p:spPr>
          <a:xfrm>
            <a:off x="1842475" y="1818975"/>
            <a:ext cx="1431300" cy="3107100"/>
          </a:xfrm>
          <a:prstGeom prst="rect">
            <a:avLst/>
          </a:prstGeom>
        </p:spPr>
        <p:txBody>
          <a:bodyPr spcFirstLastPara="1" wrap="square" lIns="91425" tIns="91425" rIns="91425" bIns="91425" anchor="t" anchorCtr="0"/>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36" name="Shape 136"/>
          <p:cNvSpPr txBox="1">
            <a:spLocks noGrp="1"/>
          </p:cNvSpPr>
          <p:nvPr>
            <p:ph type="body" idx="2"/>
          </p:nvPr>
        </p:nvSpPr>
        <p:spPr>
          <a:xfrm>
            <a:off x="3347475" y="1818975"/>
            <a:ext cx="1431300" cy="3107100"/>
          </a:xfrm>
          <a:prstGeom prst="rect">
            <a:avLst/>
          </a:prstGeom>
        </p:spPr>
        <p:txBody>
          <a:bodyPr spcFirstLastPara="1" wrap="square" lIns="91425" tIns="91425" rIns="91425" bIns="91425" anchor="t" anchorCtr="0"/>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37" name="Shape 137"/>
          <p:cNvSpPr txBox="1">
            <a:spLocks noGrp="1"/>
          </p:cNvSpPr>
          <p:nvPr>
            <p:ph type="body" idx="3"/>
          </p:nvPr>
        </p:nvSpPr>
        <p:spPr>
          <a:xfrm>
            <a:off x="4852474" y="1818975"/>
            <a:ext cx="1431300" cy="3107100"/>
          </a:xfrm>
          <a:prstGeom prst="rect">
            <a:avLst/>
          </a:prstGeom>
        </p:spPr>
        <p:txBody>
          <a:bodyPr spcFirstLastPara="1" wrap="square" lIns="91425" tIns="91425" rIns="91425" bIns="91425" anchor="t" anchorCtr="0"/>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extLst>
      <p:ext uri="{BB962C8B-B14F-4D97-AF65-F5344CB8AC3E}">
        <p14:creationId xmlns:p14="http://schemas.microsoft.com/office/powerpoint/2010/main" val="4254745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67"/>
        <p:cNvGrpSpPr/>
        <p:nvPr/>
      </p:nvGrpSpPr>
      <p:grpSpPr>
        <a:xfrm>
          <a:off x="0" y="0"/>
          <a:ext cx="0" cy="0"/>
          <a:chOff x="0" y="0"/>
          <a:chExt cx="0" cy="0"/>
        </a:xfrm>
      </p:grpSpPr>
      <p:sp>
        <p:nvSpPr>
          <p:cNvPr id="170" name="Shape 170"/>
          <p:cNvSpPr txBox="1">
            <a:spLocks noGrp="1"/>
          </p:cNvSpPr>
          <p:nvPr>
            <p:ph type="body" idx="1"/>
          </p:nvPr>
        </p:nvSpPr>
        <p:spPr>
          <a:xfrm>
            <a:off x="1375225" y="3953400"/>
            <a:ext cx="1990500" cy="820200"/>
          </a:xfrm>
          <a:prstGeom prst="rect">
            <a:avLst/>
          </a:prstGeom>
        </p:spPr>
        <p:txBody>
          <a:bodyPr spcFirstLastPara="1" wrap="square" lIns="91425" tIns="91425" rIns="91425" bIns="91425" anchor="t" anchorCtr="0"/>
          <a:lstStyle>
            <a:lvl1pPr marL="457200" lvl="0" indent="-228600">
              <a:spcBef>
                <a:spcPts val="360"/>
              </a:spcBef>
              <a:spcAft>
                <a:spcPts val="0"/>
              </a:spcAft>
              <a:buSzPts val="1400"/>
              <a:buNone/>
              <a:defRPr sz="1400"/>
            </a:lvl1pPr>
          </a:lstStyle>
          <a:p>
            <a:endParaRPr/>
          </a:p>
        </p:txBody>
      </p:sp>
    </p:spTree>
    <p:extLst>
      <p:ext uri="{BB962C8B-B14F-4D97-AF65-F5344CB8AC3E}">
        <p14:creationId xmlns:p14="http://schemas.microsoft.com/office/powerpoint/2010/main" val="1610582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13893" y="4400349"/>
            <a:ext cx="413375" cy="273844"/>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56679933"/>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4">
  <p:cSld name="Blank 4">
    <p:spTree>
      <p:nvGrpSpPr>
        <p:cNvPr id="1" name="Shape 244"/>
        <p:cNvGrpSpPr/>
        <p:nvPr/>
      </p:nvGrpSpPr>
      <p:grpSpPr>
        <a:xfrm>
          <a:off x="0" y="0"/>
          <a:ext cx="0" cy="0"/>
          <a:chOff x="0" y="0"/>
          <a:chExt cx="0" cy="0"/>
        </a:xfrm>
      </p:grpSpPr>
    </p:spTree>
    <p:extLst>
      <p:ext uri="{BB962C8B-B14F-4D97-AF65-F5344CB8AC3E}">
        <p14:creationId xmlns:p14="http://schemas.microsoft.com/office/powerpoint/2010/main" val="191281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37"/>
        <p:cNvGrpSpPr/>
        <p:nvPr/>
      </p:nvGrpSpPr>
      <p:grpSpPr>
        <a:xfrm>
          <a:off x="0" y="0"/>
          <a:ext cx="0" cy="0"/>
          <a:chOff x="0" y="0"/>
          <a:chExt cx="0" cy="0"/>
        </a:xfrm>
      </p:grpSpPr>
      <p:sp>
        <p:nvSpPr>
          <p:cNvPr id="60" name="Shape 60"/>
          <p:cNvSpPr txBox="1">
            <a:spLocks noGrp="1"/>
          </p:cNvSpPr>
          <p:nvPr>
            <p:ph type="ctrTitle"/>
          </p:nvPr>
        </p:nvSpPr>
        <p:spPr>
          <a:xfrm>
            <a:off x="2014575" y="1583350"/>
            <a:ext cx="5114700" cy="1159800"/>
          </a:xfrm>
          <a:prstGeom prst="rect">
            <a:avLst/>
          </a:prstGeom>
        </p:spPr>
        <p:txBody>
          <a:bodyPr spcFirstLastPara="1" wrap="square" lIns="91425" tIns="91425" rIns="91425" bIns="91425" anchor="b" anchorCtr="0"/>
          <a:lstStyle>
            <a:lvl1pPr lvl="0" algn="ctr" rtl="0">
              <a:spcBef>
                <a:spcPts val="0"/>
              </a:spcBef>
              <a:spcAft>
                <a:spcPts val="0"/>
              </a:spcAft>
              <a:buClr>
                <a:srgbClr val="4D778A"/>
              </a:buClr>
              <a:buSzPts val="1800"/>
              <a:buNone/>
              <a:defRPr sz="1800">
                <a:solidFill>
                  <a:srgbClr val="4D778A"/>
                </a:solidFill>
              </a:defRPr>
            </a:lvl1pPr>
            <a:lvl2pPr lvl="1" algn="ctr" rtl="0">
              <a:spcBef>
                <a:spcPts val="0"/>
              </a:spcBef>
              <a:spcAft>
                <a:spcPts val="0"/>
              </a:spcAft>
              <a:buClr>
                <a:srgbClr val="4D778A"/>
              </a:buClr>
              <a:buSzPts val="1800"/>
              <a:buNone/>
              <a:defRPr sz="1800">
                <a:solidFill>
                  <a:srgbClr val="4D778A"/>
                </a:solidFill>
              </a:defRPr>
            </a:lvl2pPr>
            <a:lvl3pPr lvl="2" algn="ctr" rtl="0">
              <a:spcBef>
                <a:spcPts val="0"/>
              </a:spcBef>
              <a:spcAft>
                <a:spcPts val="0"/>
              </a:spcAft>
              <a:buClr>
                <a:srgbClr val="4D778A"/>
              </a:buClr>
              <a:buSzPts val="1800"/>
              <a:buNone/>
              <a:defRPr sz="1800">
                <a:solidFill>
                  <a:srgbClr val="4D778A"/>
                </a:solidFill>
              </a:defRPr>
            </a:lvl3pPr>
            <a:lvl4pPr lvl="3" algn="ctr" rtl="0">
              <a:spcBef>
                <a:spcPts val="0"/>
              </a:spcBef>
              <a:spcAft>
                <a:spcPts val="0"/>
              </a:spcAft>
              <a:buClr>
                <a:srgbClr val="4D778A"/>
              </a:buClr>
              <a:buSzPts val="1800"/>
              <a:buNone/>
              <a:defRPr sz="1800">
                <a:solidFill>
                  <a:srgbClr val="4D778A"/>
                </a:solidFill>
              </a:defRPr>
            </a:lvl4pPr>
            <a:lvl5pPr lvl="4" algn="ctr" rtl="0">
              <a:spcBef>
                <a:spcPts val="0"/>
              </a:spcBef>
              <a:spcAft>
                <a:spcPts val="0"/>
              </a:spcAft>
              <a:buClr>
                <a:srgbClr val="4D778A"/>
              </a:buClr>
              <a:buSzPts val="1800"/>
              <a:buNone/>
              <a:defRPr sz="1800">
                <a:solidFill>
                  <a:srgbClr val="4D778A"/>
                </a:solidFill>
              </a:defRPr>
            </a:lvl5pPr>
            <a:lvl6pPr lvl="5" algn="ctr" rtl="0">
              <a:spcBef>
                <a:spcPts val="0"/>
              </a:spcBef>
              <a:spcAft>
                <a:spcPts val="0"/>
              </a:spcAft>
              <a:buClr>
                <a:srgbClr val="4D778A"/>
              </a:buClr>
              <a:buSzPts val="1800"/>
              <a:buNone/>
              <a:defRPr sz="1800">
                <a:solidFill>
                  <a:srgbClr val="4D778A"/>
                </a:solidFill>
              </a:defRPr>
            </a:lvl6pPr>
            <a:lvl7pPr lvl="6" algn="ctr" rtl="0">
              <a:spcBef>
                <a:spcPts val="0"/>
              </a:spcBef>
              <a:spcAft>
                <a:spcPts val="0"/>
              </a:spcAft>
              <a:buClr>
                <a:srgbClr val="4D778A"/>
              </a:buClr>
              <a:buSzPts val="1800"/>
              <a:buNone/>
              <a:defRPr sz="1800">
                <a:solidFill>
                  <a:srgbClr val="4D778A"/>
                </a:solidFill>
              </a:defRPr>
            </a:lvl7pPr>
            <a:lvl8pPr lvl="7" algn="ctr" rtl="0">
              <a:spcBef>
                <a:spcPts val="0"/>
              </a:spcBef>
              <a:spcAft>
                <a:spcPts val="0"/>
              </a:spcAft>
              <a:buClr>
                <a:srgbClr val="4D778A"/>
              </a:buClr>
              <a:buSzPts val="1800"/>
              <a:buNone/>
              <a:defRPr sz="1800">
                <a:solidFill>
                  <a:srgbClr val="4D778A"/>
                </a:solidFill>
              </a:defRPr>
            </a:lvl8pPr>
            <a:lvl9pPr lvl="8" algn="ctr" rtl="0">
              <a:spcBef>
                <a:spcPts val="0"/>
              </a:spcBef>
              <a:spcAft>
                <a:spcPts val="0"/>
              </a:spcAft>
              <a:buClr>
                <a:srgbClr val="4D778A"/>
              </a:buClr>
              <a:buSzPts val="1800"/>
              <a:buNone/>
              <a:defRPr sz="1800">
                <a:solidFill>
                  <a:srgbClr val="4D778A"/>
                </a:solidFill>
              </a:defRPr>
            </a:lvl9pPr>
          </a:lstStyle>
          <a:p>
            <a:endParaRPr/>
          </a:p>
        </p:txBody>
      </p:sp>
      <p:sp>
        <p:nvSpPr>
          <p:cNvPr id="61" name="Shape 61"/>
          <p:cNvSpPr txBox="1">
            <a:spLocks noGrp="1"/>
          </p:cNvSpPr>
          <p:nvPr>
            <p:ph type="subTitle" idx="1"/>
          </p:nvPr>
        </p:nvSpPr>
        <p:spPr>
          <a:xfrm>
            <a:off x="2014575" y="2611454"/>
            <a:ext cx="5114700" cy="784800"/>
          </a:xfrm>
          <a:prstGeom prst="rect">
            <a:avLst/>
          </a:prstGeom>
        </p:spPr>
        <p:txBody>
          <a:bodyPr spcFirstLastPara="1" wrap="square" lIns="91425" tIns="91425" rIns="91425" bIns="91425" anchor="t" anchorCtr="0"/>
          <a:lstStyle>
            <a:lvl1pPr lvl="0" algn="ctr" rtl="0">
              <a:spcBef>
                <a:spcPts val="0"/>
              </a:spcBef>
              <a:spcAft>
                <a:spcPts val="0"/>
              </a:spcAft>
              <a:buClr>
                <a:srgbClr val="7198A9"/>
              </a:buClr>
              <a:buSzPts val="1400"/>
              <a:buNone/>
              <a:defRPr sz="1400">
                <a:solidFill>
                  <a:srgbClr val="7198A9"/>
                </a:solidFill>
              </a:defRPr>
            </a:lvl1pPr>
            <a:lvl2pPr lvl="1" algn="ctr" rtl="0">
              <a:spcBef>
                <a:spcPts val="0"/>
              </a:spcBef>
              <a:spcAft>
                <a:spcPts val="0"/>
              </a:spcAft>
              <a:buClr>
                <a:srgbClr val="7198A9"/>
              </a:buClr>
              <a:buSzPts val="1400"/>
              <a:buNone/>
              <a:defRPr sz="1400">
                <a:solidFill>
                  <a:srgbClr val="7198A9"/>
                </a:solidFill>
              </a:defRPr>
            </a:lvl2pPr>
            <a:lvl3pPr lvl="2" algn="ctr" rtl="0">
              <a:spcBef>
                <a:spcPts val="0"/>
              </a:spcBef>
              <a:spcAft>
                <a:spcPts val="0"/>
              </a:spcAft>
              <a:buClr>
                <a:srgbClr val="7198A9"/>
              </a:buClr>
              <a:buSzPts val="1400"/>
              <a:buNone/>
              <a:defRPr sz="1400">
                <a:solidFill>
                  <a:srgbClr val="7198A9"/>
                </a:solidFill>
              </a:defRPr>
            </a:lvl3pPr>
            <a:lvl4pPr lvl="3" algn="ctr" rtl="0">
              <a:spcBef>
                <a:spcPts val="0"/>
              </a:spcBef>
              <a:spcAft>
                <a:spcPts val="0"/>
              </a:spcAft>
              <a:buClr>
                <a:srgbClr val="7198A9"/>
              </a:buClr>
              <a:buSzPts val="1400"/>
              <a:buNone/>
              <a:defRPr sz="1400">
                <a:solidFill>
                  <a:srgbClr val="7198A9"/>
                </a:solidFill>
              </a:defRPr>
            </a:lvl4pPr>
            <a:lvl5pPr lvl="4" algn="ctr" rtl="0">
              <a:spcBef>
                <a:spcPts val="0"/>
              </a:spcBef>
              <a:spcAft>
                <a:spcPts val="0"/>
              </a:spcAft>
              <a:buClr>
                <a:srgbClr val="7198A9"/>
              </a:buClr>
              <a:buSzPts val="1400"/>
              <a:buNone/>
              <a:defRPr sz="1400">
                <a:solidFill>
                  <a:srgbClr val="7198A9"/>
                </a:solidFill>
              </a:defRPr>
            </a:lvl5pPr>
            <a:lvl6pPr lvl="5" algn="ctr" rtl="0">
              <a:spcBef>
                <a:spcPts val="0"/>
              </a:spcBef>
              <a:spcAft>
                <a:spcPts val="0"/>
              </a:spcAft>
              <a:buClr>
                <a:srgbClr val="7198A9"/>
              </a:buClr>
              <a:buSzPts val="1400"/>
              <a:buNone/>
              <a:defRPr sz="1400">
                <a:solidFill>
                  <a:srgbClr val="7198A9"/>
                </a:solidFill>
              </a:defRPr>
            </a:lvl6pPr>
            <a:lvl7pPr lvl="6" algn="ctr" rtl="0">
              <a:spcBef>
                <a:spcPts val="0"/>
              </a:spcBef>
              <a:spcAft>
                <a:spcPts val="0"/>
              </a:spcAft>
              <a:buClr>
                <a:srgbClr val="7198A9"/>
              </a:buClr>
              <a:buSzPts val="1400"/>
              <a:buNone/>
              <a:defRPr sz="1400">
                <a:solidFill>
                  <a:srgbClr val="7198A9"/>
                </a:solidFill>
              </a:defRPr>
            </a:lvl7pPr>
            <a:lvl8pPr lvl="7" algn="ctr" rtl="0">
              <a:spcBef>
                <a:spcPts val="0"/>
              </a:spcBef>
              <a:spcAft>
                <a:spcPts val="0"/>
              </a:spcAft>
              <a:buClr>
                <a:srgbClr val="7198A9"/>
              </a:buClr>
              <a:buSzPts val="1400"/>
              <a:buNone/>
              <a:defRPr sz="1400">
                <a:solidFill>
                  <a:srgbClr val="7198A9"/>
                </a:solidFill>
              </a:defRPr>
            </a:lvl8pPr>
            <a:lvl9pPr lvl="8" algn="ctr" rtl="0">
              <a:spcBef>
                <a:spcPts val="0"/>
              </a:spcBef>
              <a:spcAft>
                <a:spcPts val="0"/>
              </a:spcAft>
              <a:buClr>
                <a:srgbClr val="7198A9"/>
              </a:buClr>
              <a:buSzPts val="1400"/>
              <a:buNone/>
              <a:defRPr sz="1400">
                <a:solidFill>
                  <a:srgbClr val="7198A9"/>
                </a:solidFill>
              </a:defRPr>
            </a:lvl9pPr>
          </a:lstStyle>
          <a:p>
            <a:endParaRPr/>
          </a:p>
        </p:txBody>
      </p:sp>
    </p:spTree>
    <p:extLst>
      <p:ext uri="{BB962C8B-B14F-4D97-AF65-F5344CB8AC3E}">
        <p14:creationId xmlns:p14="http://schemas.microsoft.com/office/powerpoint/2010/main" val="1836427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2">
  <p:cSld name="Blank 2">
    <p:spTree>
      <p:nvGrpSpPr>
        <p:cNvPr id="1" name="Shape 206"/>
        <p:cNvGrpSpPr/>
        <p:nvPr/>
      </p:nvGrpSpPr>
      <p:grpSpPr>
        <a:xfrm>
          <a:off x="0" y="0"/>
          <a:ext cx="0" cy="0"/>
          <a:chOff x="0" y="0"/>
          <a:chExt cx="0" cy="0"/>
        </a:xfrm>
      </p:grpSpPr>
    </p:spTree>
    <p:extLst>
      <p:ext uri="{BB962C8B-B14F-4D97-AF65-F5344CB8AC3E}">
        <p14:creationId xmlns:p14="http://schemas.microsoft.com/office/powerpoint/2010/main" val="36301276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63"/>
        <p:cNvGrpSpPr/>
        <p:nvPr/>
      </p:nvGrpSpPr>
      <p:grpSpPr>
        <a:xfrm>
          <a:off x="0" y="0"/>
          <a:ext cx="0" cy="0"/>
          <a:chOff x="0" y="0"/>
          <a:chExt cx="0" cy="0"/>
        </a:xfrm>
      </p:grpSpPr>
      <p:sp>
        <p:nvSpPr>
          <p:cNvPr id="68" name="Shape 68"/>
          <p:cNvSpPr txBox="1">
            <a:spLocks noGrp="1"/>
          </p:cNvSpPr>
          <p:nvPr>
            <p:ph type="body" idx="1"/>
          </p:nvPr>
        </p:nvSpPr>
        <p:spPr>
          <a:xfrm>
            <a:off x="2901375" y="2161800"/>
            <a:ext cx="3341400" cy="819900"/>
          </a:xfrm>
          <a:prstGeom prst="rect">
            <a:avLst/>
          </a:prstGeom>
        </p:spPr>
        <p:txBody>
          <a:bodyPr spcFirstLastPara="1" wrap="square" lIns="91425" tIns="91425" rIns="91425" bIns="91425" anchor="ctr" anchorCtr="0"/>
          <a:lstStyle>
            <a:lvl1pPr marL="457200" lvl="0" indent="-330200" algn="ctr" rtl="0">
              <a:spcBef>
                <a:spcPts val="600"/>
              </a:spcBef>
              <a:spcAft>
                <a:spcPts val="0"/>
              </a:spcAft>
              <a:buSzPts val="1600"/>
              <a:buFont typeface="Arvo"/>
              <a:buChar char="■"/>
              <a:defRPr i="1">
                <a:latin typeface="Arvo"/>
                <a:ea typeface="Arvo"/>
                <a:cs typeface="Arvo"/>
                <a:sym typeface="Arvo"/>
              </a:defRPr>
            </a:lvl1pPr>
            <a:lvl2pPr marL="914400" lvl="1" indent="-330200" algn="ctr" rtl="0">
              <a:spcBef>
                <a:spcPts val="0"/>
              </a:spcBef>
              <a:spcAft>
                <a:spcPts val="0"/>
              </a:spcAft>
              <a:buSzPts val="1600"/>
              <a:buFont typeface="Arvo"/>
              <a:buChar char="□"/>
              <a:defRPr i="1">
                <a:latin typeface="Arvo"/>
                <a:ea typeface="Arvo"/>
                <a:cs typeface="Arvo"/>
                <a:sym typeface="Arvo"/>
              </a:defRPr>
            </a:lvl2pPr>
            <a:lvl3pPr marL="1371600" lvl="2" indent="-330200" algn="ctr" rtl="0">
              <a:spcBef>
                <a:spcPts val="0"/>
              </a:spcBef>
              <a:spcAft>
                <a:spcPts val="0"/>
              </a:spcAft>
              <a:buSzPts val="1600"/>
              <a:buFont typeface="Arvo"/>
              <a:buChar char="▫"/>
              <a:defRPr i="1">
                <a:latin typeface="Arvo"/>
                <a:ea typeface="Arvo"/>
                <a:cs typeface="Arvo"/>
                <a:sym typeface="Arvo"/>
              </a:defRPr>
            </a:lvl3pPr>
            <a:lvl4pPr marL="1828800" lvl="3" indent="-330200" algn="ctr" rtl="0">
              <a:spcBef>
                <a:spcPts val="0"/>
              </a:spcBef>
              <a:spcAft>
                <a:spcPts val="0"/>
              </a:spcAft>
              <a:buSzPts val="1600"/>
              <a:buFont typeface="Arvo"/>
              <a:buChar char="▫"/>
              <a:defRPr i="1">
                <a:latin typeface="Arvo"/>
                <a:ea typeface="Arvo"/>
                <a:cs typeface="Arvo"/>
                <a:sym typeface="Arvo"/>
              </a:defRPr>
            </a:lvl4pPr>
            <a:lvl5pPr marL="2286000" lvl="4" indent="-330200" algn="ctr" rtl="0">
              <a:spcBef>
                <a:spcPts val="0"/>
              </a:spcBef>
              <a:spcAft>
                <a:spcPts val="0"/>
              </a:spcAft>
              <a:buSzPts val="1600"/>
              <a:buFont typeface="Arvo"/>
              <a:buChar char="○"/>
              <a:defRPr i="1">
                <a:latin typeface="Arvo"/>
                <a:ea typeface="Arvo"/>
                <a:cs typeface="Arvo"/>
                <a:sym typeface="Arvo"/>
              </a:defRPr>
            </a:lvl5pPr>
            <a:lvl6pPr marL="2743200" lvl="5" indent="-330200" algn="ctr" rtl="0">
              <a:spcBef>
                <a:spcPts val="0"/>
              </a:spcBef>
              <a:spcAft>
                <a:spcPts val="0"/>
              </a:spcAft>
              <a:buSzPts val="1600"/>
              <a:buFont typeface="Arvo"/>
              <a:buChar char="■"/>
              <a:defRPr i="1">
                <a:latin typeface="Arvo"/>
                <a:ea typeface="Arvo"/>
                <a:cs typeface="Arvo"/>
                <a:sym typeface="Arvo"/>
              </a:defRPr>
            </a:lvl6pPr>
            <a:lvl7pPr marL="3200400" lvl="6" indent="-330200" algn="ctr" rtl="0">
              <a:spcBef>
                <a:spcPts val="0"/>
              </a:spcBef>
              <a:spcAft>
                <a:spcPts val="0"/>
              </a:spcAft>
              <a:buSzPts val="1600"/>
              <a:buFont typeface="Arvo"/>
              <a:buChar char="●"/>
              <a:defRPr i="1">
                <a:latin typeface="Arvo"/>
                <a:ea typeface="Arvo"/>
                <a:cs typeface="Arvo"/>
                <a:sym typeface="Arvo"/>
              </a:defRPr>
            </a:lvl7pPr>
            <a:lvl8pPr marL="3657600" lvl="7" indent="-330200" algn="ctr" rtl="0">
              <a:spcBef>
                <a:spcPts val="0"/>
              </a:spcBef>
              <a:spcAft>
                <a:spcPts val="0"/>
              </a:spcAft>
              <a:buSzPts val="1600"/>
              <a:buFont typeface="Arvo"/>
              <a:buChar char="○"/>
              <a:defRPr i="1">
                <a:latin typeface="Arvo"/>
                <a:ea typeface="Arvo"/>
                <a:cs typeface="Arvo"/>
                <a:sym typeface="Arvo"/>
              </a:defRPr>
            </a:lvl8pPr>
            <a:lvl9pPr marL="4114800" lvl="8" indent="-330200" algn="ctr">
              <a:spcBef>
                <a:spcPts val="0"/>
              </a:spcBef>
              <a:spcAft>
                <a:spcPts val="0"/>
              </a:spcAft>
              <a:buSzPts val="1600"/>
              <a:buFont typeface="Arvo"/>
              <a:buChar char="■"/>
              <a:defRPr i="1">
                <a:latin typeface="Arvo"/>
                <a:ea typeface="Arvo"/>
                <a:cs typeface="Arvo"/>
                <a:sym typeface="Arvo"/>
              </a:defRPr>
            </a:lvl9pPr>
          </a:lstStyle>
          <a:p>
            <a:endParaRPr/>
          </a:p>
        </p:txBody>
      </p:sp>
    </p:spTree>
    <p:extLst>
      <p:ext uri="{BB962C8B-B14F-4D97-AF65-F5344CB8AC3E}">
        <p14:creationId xmlns:p14="http://schemas.microsoft.com/office/powerpoint/2010/main" val="40377946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3">
  <p:cSld name="Blank 3">
    <p:spTree>
      <p:nvGrpSpPr>
        <p:cNvPr id="1" name="Shape 226"/>
        <p:cNvGrpSpPr/>
        <p:nvPr/>
      </p:nvGrpSpPr>
      <p:grpSpPr>
        <a:xfrm>
          <a:off x="0" y="0"/>
          <a:ext cx="0" cy="0"/>
          <a:chOff x="0" y="0"/>
          <a:chExt cx="0" cy="0"/>
        </a:xfrm>
      </p:grpSpPr>
    </p:spTree>
    <p:extLst>
      <p:ext uri="{BB962C8B-B14F-4D97-AF65-F5344CB8AC3E}">
        <p14:creationId xmlns:p14="http://schemas.microsoft.com/office/powerpoint/2010/main" val="107876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9210" y="2000249"/>
            <a:ext cx="6698060" cy="1582787"/>
          </a:xfrm>
        </p:spPr>
        <p:txBody>
          <a:bodyPr anchor="b"/>
          <a:lstStyle>
            <a:lvl1pPr algn="r">
              <a:defRPr sz="3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29209" y="3583036"/>
            <a:ext cx="6698061"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9/26/18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468016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13234" y="514351"/>
            <a:ext cx="7514035" cy="131444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13235" y="2000250"/>
            <a:ext cx="3671291" cy="234315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55975" y="2000250"/>
            <a:ext cx="3671292" cy="234315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9/26/18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84377165"/>
      </p:ext>
    </p:extLst>
  </p:cSld>
  <p:clrMapOvr>
    <a:masterClrMapping/>
  </p:clrMapOvr>
  <p:hf sldNum="0"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134" y="1993900"/>
            <a:ext cx="3455391"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1113233"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0366" y="2000250"/>
            <a:ext cx="3466903"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955975"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9/26/18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653554401"/>
      </p:ext>
    </p:extLst>
  </p:cSld>
  <p:clrMapOvr>
    <a:masterClrMapping/>
  </p:clrMapOvr>
  <p:hf sldNum="0"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9/26/18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6001051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9/26/18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0167143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234" y="1200150"/>
            <a:ext cx="2661841" cy="1028700"/>
          </a:xfrm>
        </p:spPr>
        <p:txBody>
          <a:bodyPr anchor="b">
            <a:normAutofit/>
          </a:bodyPr>
          <a:lstStyle>
            <a:lvl1pPr algn="ctr">
              <a:defRPr sz="18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6525" y="514350"/>
            <a:ext cx="4680743" cy="3829051"/>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234" y="2228850"/>
            <a:ext cx="2661841" cy="1371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9/26/18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52665898"/>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043" y="1314449"/>
            <a:ext cx="4069619" cy="1028700"/>
          </a:xfrm>
        </p:spPr>
        <p:txBody>
          <a:bodyPr anchor="b">
            <a:normAutofit/>
          </a:bodyPr>
          <a:lstStyle>
            <a:lvl1pPr algn="ctr">
              <a:defRPr sz="21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6011" y="685800"/>
            <a:ext cx="2460731" cy="3429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043" y="2343149"/>
            <a:ext cx="4069619" cy="13716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9/26/18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3550630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13109" y="0"/>
            <a:ext cx="1827610" cy="51435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514351"/>
            <a:ext cx="7514035" cy="1314449"/>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3" y="2000250"/>
            <a:ext cx="7514035" cy="2343151"/>
          </a:xfrm>
          <a:prstGeom prst="rect">
            <a:avLst/>
          </a:prstGeom>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99492" y="4412457"/>
            <a:ext cx="857250"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48A87A34-81AB-432B-8DAE-1953F412C126}" type="datetimeFigureOut">
              <a:rPr lang="en-US" smtClean="0"/>
              <a:pPr/>
              <a:t>9/26/18</a:t>
            </a:fld>
            <a:endParaRPr lang="en-US" dirty="0"/>
          </a:p>
        </p:txBody>
      </p:sp>
      <p:sp>
        <p:nvSpPr>
          <p:cNvPr id="5" name="Footer Placeholder 4"/>
          <p:cNvSpPr>
            <a:spLocks noGrp="1"/>
          </p:cNvSpPr>
          <p:nvPr>
            <p:ph type="ftr" sz="quarter" idx="3"/>
          </p:nvPr>
        </p:nvSpPr>
        <p:spPr>
          <a:xfrm>
            <a:off x="1929210" y="4412457"/>
            <a:ext cx="5313133" cy="273844"/>
          </a:xfrm>
          <a:prstGeom prst="rect">
            <a:avLst/>
          </a:prstGeom>
        </p:spPr>
        <p:txBody>
          <a:bodyPr vert="horz" lIns="91440" tIns="45720" rIns="91440" bIns="45720" rtlCol="0" anchor="ctr"/>
          <a:lstStyle>
            <a:lvl1pPr algn="l">
              <a:defRPr sz="75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13893" y="4412457"/>
            <a:ext cx="413375"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3937991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6" r:id="rId18"/>
    <p:sldLayoutId id="2147483777" r:id="rId19"/>
    <p:sldLayoutId id="2147483778" r:id="rId20"/>
    <p:sldLayoutId id="2147483779" r:id="rId21"/>
    <p:sldLayoutId id="2147483780" r:id="rId22"/>
    <p:sldLayoutId id="2147483781" r:id="rId23"/>
    <p:sldLayoutId id="2147483782" r:id="rId24"/>
  </p:sldLayoutIdLst>
  <p:transition>
    <p:fade thruBlk="1"/>
  </p:transition>
  <p:hf sldNum="0" hdr="0" ftr="0" dt="0"/>
  <p:txStyles>
    <p:titleStyle>
      <a:lvl1pPr algn="ctr" defTabSz="342900" rtl="0" eaLnBrk="1" latinLnBrk="0" hangingPunct="1">
        <a:spcBef>
          <a:spcPct val="0"/>
        </a:spcBef>
        <a:buNone/>
        <a:defRPr sz="3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557213" indent="-214313" algn="l" defTabSz="342900" rtl="0" eaLnBrk="1" latinLnBrk="0" hangingPunct="1">
        <a:spcBef>
          <a:spcPct val="20000"/>
        </a:spcBef>
        <a:spcAft>
          <a:spcPts val="450"/>
        </a:spcAft>
        <a:buClr>
          <a:schemeClr val="accent1">
            <a:lumMod val="75000"/>
          </a:schemeClr>
        </a:buClr>
        <a:buSzPct val="145000"/>
        <a:buFont typeface="Arial"/>
        <a:buChar char="•"/>
        <a:defRPr sz="1500" kern="1200" cap="none">
          <a:solidFill>
            <a:schemeClr val="tx1"/>
          </a:solidFill>
          <a:effectLst/>
          <a:latin typeface="+mn-lt"/>
          <a:ea typeface="+mn-ea"/>
          <a:cs typeface="+mn-cs"/>
        </a:defRPr>
      </a:lvl2pPr>
      <a:lvl3pPr marL="900113" indent="-214313" algn="l" defTabSz="342900" rtl="0" eaLnBrk="1" latinLnBrk="0" hangingPunct="1">
        <a:spcBef>
          <a:spcPct val="20000"/>
        </a:spcBef>
        <a:spcAft>
          <a:spcPts val="450"/>
        </a:spcAft>
        <a:buClr>
          <a:schemeClr val="accent1">
            <a:lumMod val="75000"/>
          </a:schemeClr>
        </a:buClr>
        <a:buSzPct val="145000"/>
        <a:buFont typeface="Arial"/>
        <a:buChar char="•"/>
        <a:defRPr sz="1350" kern="1200" cap="none">
          <a:solidFill>
            <a:schemeClr val="tx1"/>
          </a:solidFill>
          <a:effectLst/>
          <a:latin typeface="+mn-lt"/>
          <a:ea typeface="+mn-ea"/>
          <a:cs typeface="+mn-cs"/>
        </a:defRPr>
      </a:lvl3pPr>
      <a:lvl4pPr marL="1157288" indent="-128588" algn="l" defTabSz="342900" rtl="0" eaLnBrk="1" latinLnBrk="0" hangingPunct="1">
        <a:spcBef>
          <a:spcPct val="20000"/>
        </a:spcBef>
        <a:spcAft>
          <a:spcPts val="45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1500188" indent="-128588"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5pPr>
      <a:lvl6pPr marL="18859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28.png"/><Relationship Id="rId4" Type="http://schemas.openxmlformats.org/officeDocument/2006/relationships/diagramLayout" Target="../diagrams/layout6.xml"/><Relationship Id="rId9" Type="http://schemas.openxmlformats.org/officeDocument/2006/relationships/image" Target="../media/image27.jpeg"/></Relationships>
</file>

<file path=ppt/slides/_rels/slide3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899592" y="2301720"/>
            <a:ext cx="7416824" cy="1984542"/>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b="1" i="0" u="none" strike="noStrike" kern="1200" cap="none" spc="0" normalizeH="0" baseline="0" noProof="0" dirty="0">
              <a:ln>
                <a:noFill/>
              </a:ln>
              <a:solidFill>
                <a:schemeClr val="accent2">
                  <a:lumMod val="50000"/>
                </a:schemeClr>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s-MX" sz="2000" b="1" i="0" u="sng" strike="noStrike" kern="1200" cap="none" spc="0" normalizeH="0" baseline="0" noProof="0" dirty="0">
                <a:ln>
                  <a:noFill/>
                </a:ln>
                <a:solidFill>
                  <a:schemeClr val="accent2">
                    <a:lumMod val="50000"/>
                  </a:schemeClr>
                </a:solidFill>
                <a:effectLst/>
                <a:uLnTx/>
                <a:uFillTx/>
                <a:latin typeface="Times New Roman" pitchFamily="18" charset="0"/>
                <a:ea typeface="+mn-ea"/>
                <a:cs typeface="Times New Roman" pitchFamily="18" charset="0"/>
              </a:rPr>
              <a:t>LICENCIATURA</a:t>
            </a:r>
            <a:r>
              <a:rPr kumimoji="0" lang="es-MX" sz="2000" b="1" i="0" u="none" strike="noStrike" kern="1200" cap="none" spc="0" normalizeH="0" baseline="0" noProof="0" dirty="0">
                <a:ln>
                  <a:noFill/>
                </a:ln>
                <a:solidFill>
                  <a:schemeClr val="accent2">
                    <a:lumMod val="50000"/>
                  </a:schemeClr>
                </a:solidFill>
                <a:effectLst/>
                <a:uLnTx/>
                <a:uFillTx/>
                <a:latin typeface="Times New Roman" pitchFamily="18" charset="0"/>
                <a:ea typeface="+mn-ea"/>
                <a:cs typeface="Times New Roman" pitchFamily="18" charset="0"/>
              </a:rPr>
              <a:t>: </a:t>
            </a:r>
            <a:r>
              <a:rPr lang="es-MX" sz="2000" b="1" dirty="0">
                <a:solidFill>
                  <a:schemeClr val="accent2">
                    <a:lumMod val="50000"/>
                  </a:schemeClr>
                </a:solidFill>
                <a:latin typeface="Times New Roman" pitchFamily="18" charset="0"/>
                <a:cs typeface="Times New Roman" pitchFamily="18" charset="0"/>
              </a:rPr>
              <a:t>Economía</a:t>
            </a:r>
          </a:p>
          <a:p>
            <a:pPr marL="342900" marR="0" lvl="0" indent="-342900" algn="l" defTabSz="914400" rtl="0" eaLnBrk="1" fontAlgn="auto" latinLnBrk="0" hangingPunct="1">
              <a:lnSpc>
                <a:spcPct val="100000"/>
              </a:lnSpc>
              <a:spcBef>
                <a:spcPct val="20000"/>
              </a:spcBef>
              <a:spcAft>
                <a:spcPts val="0"/>
              </a:spcAft>
              <a:buClrTx/>
              <a:buSzTx/>
              <a:tabLst/>
              <a:defRPr/>
            </a:pPr>
            <a:r>
              <a:rPr lang="es-MX" sz="1500" b="1" u="sng" noProof="0" dirty="0">
                <a:solidFill>
                  <a:schemeClr val="accent2">
                    <a:lumMod val="50000"/>
                  </a:schemeClr>
                </a:solidFill>
                <a:latin typeface="Times New Roman" pitchFamily="18" charset="0"/>
                <a:cs typeface="Times New Roman" pitchFamily="18" charset="0"/>
              </a:rPr>
              <a:t>UNIDAD DE APRENDIZAJE:</a:t>
            </a:r>
            <a:r>
              <a:rPr lang="es-MX" sz="1500" b="1" noProof="0" dirty="0">
                <a:solidFill>
                  <a:schemeClr val="accent2">
                    <a:lumMod val="50000"/>
                  </a:schemeClr>
                </a:solidFill>
                <a:latin typeface="Times New Roman" pitchFamily="18" charset="0"/>
                <a:cs typeface="Times New Roman" pitchFamily="18" charset="0"/>
              </a:rPr>
              <a:t> Economía mexicana.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2400" b="1" u="sng" noProof="0" dirty="0">
              <a:solidFill>
                <a:schemeClr val="accent2">
                  <a:lumMod val="50000"/>
                </a:schemeClr>
              </a:solidFill>
              <a:latin typeface="Times New Roman" pitchFamily="18" charset="0"/>
              <a:cs typeface="Times New Roman" pitchFamily="18" charset="0"/>
            </a:endParaRPr>
          </a:p>
          <a:p>
            <a:pPr defTabSz="0"/>
            <a:r>
              <a:rPr lang="es-MX" sz="1400" b="1" dirty="0">
                <a:solidFill>
                  <a:schemeClr val="accent2">
                    <a:lumMod val="50000"/>
                  </a:schemeClr>
                </a:solidFill>
              </a:rPr>
              <a:t>	</a:t>
            </a:r>
            <a:r>
              <a:rPr lang="es-MX" sz="1500" b="1" dirty="0">
                <a:solidFill>
                  <a:schemeClr val="accent2">
                    <a:lumMod val="50000"/>
                  </a:schemeClr>
                </a:solidFill>
                <a:latin typeface="Times New Roman" panose="02020603050405020304" pitchFamily="18" charset="0"/>
                <a:cs typeface="Times New Roman" panose="02020603050405020304" pitchFamily="18" charset="0"/>
              </a:rPr>
              <a:t>Tema 4. Reformas económicas y transición hacia el cambio estructural de la economía mexicana en la década de los años noventa.</a:t>
            </a:r>
            <a:endParaRPr lang="es-MX" sz="1500" dirty="0">
              <a:solidFill>
                <a:schemeClr val="accent2">
                  <a:lumMod val="50000"/>
                </a:schemeClr>
              </a:solidFill>
              <a:latin typeface="Times New Roman" panose="02020603050405020304" pitchFamily="18" charset="0"/>
              <a:cs typeface="Times New Roman" panose="02020603050405020304" pitchFamily="18" charset="0"/>
            </a:endParaRPr>
          </a:p>
          <a:p>
            <a:pPr defTabSz="0"/>
            <a:r>
              <a:rPr lang="es-MX" b="1" dirty="0">
                <a:ln w="1905"/>
                <a:solidFill>
                  <a:schemeClr val="accent2">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sym typeface="Arvo"/>
              </a:rPr>
              <a:t>.</a:t>
            </a:r>
            <a:endParaRPr lang="es-MX" b="1" dirty="0">
              <a:ln w="1905"/>
              <a:solidFill>
                <a:schemeClr val="accent2">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defTabSz="0"/>
            <a:endParaRPr lang="es-MX"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1" i="0" u="sng" strike="noStrike" kern="1200" cap="none" spc="0" normalizeH="0" baseline="0" noProof="0" dirty="0">
              <a:ln>
                <a:noFill/>
              </a:ln>
              <a:solidFill>
                <a:schemeClr val="accent2">
                  <a:lumMod val="50000"/>
                </a:schemeClr>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1" i="0" u="sng" strike="noStrike" kern="1200" cap="none" spc="0" normalizeH="0" baseline="0" noProof="0" dirty="0">
              <a:ln>
                <a:noFill/>
              </a:ln>
              <a:solidFill>
                <a:schemeClr val="accent2">
                  <a:lumMod val="50000"/>
                </a:schemeClr>
              </a:solidFill>
              <a:effectLst/>
              <a:uLnTx/>
              <a:uFillTx/>
              <a:latin typeface="Times New Roman" pitchFamily="18" charset="0"/>
              <a:ea typeface="+mn-ea"/>
              <a:cs typeface="Times New Roman" pitchFamily="18" charset="0"/>
            </a:endParaRPr>
          </a:p>
        </p:txBody>
      </p:sp>
      <p:sp>
        <p:nvSpPr>
          <p:cNvPr id="5" name="1 Título"/>
          <p:cNvSpPr txBox="1">
            <a:spLocks/>
          </p:cNvSpPr>
          <p:nvPr/>
        </p:nvSpPr>
        <p:spPr>
          <a:xfrm>
            <a:off x="0" y="4393419"/>
            <a:ext cx="7851648" cy="642942"/>
          </a:xfrm>
          <a:prstGeom prst="rect">
            <a:avLst/>
          </a:prstGeom>
        </p:spPr>
        <p:txBody>
          <a:bodyPr vert="horz" lIns="91440" tIns="45720" rIns="91440" bIns="45720" rtlCol="0" anchor="ctr">
            <a:normAutofit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1600" b="1" dirty="0">
                <a:solidFill>
                  <a:schemeClr val="accent2">
                    <a:lumMod val="50000"/>
                  </a:schemeClr>
                </a:solidFill>
                <a:latin typeface="Times New Roman" pitchFamily="18" charset="0"/>
                <a:ea typeface="+mj-ea"/>
                <a:cs typeface="Times New Roman" pitchFamily="18" charset="0"/>
              </a:rPr>
              <a:t>ELABORADO POR: Sergio Miranda González</a:t>
            </a:r>
          </a:p>
          <a:p>
            <a:pPr marL="0" marR="0" lvl="0" indent="0" algn="r" defTabSz="914400" rtl="0" eaLnBrk="1" fontAlgn="auto" latinLnBrk="0" hangingPunct="1">
              <a:lnSpc>
                <a:spcPct val="100000"/>
              </a:lnSpc>
              <a:spcBef>
                <a:spcPct val="0"/>
              </a:spcBef>
              <a:spcAft>
                <a:spcPts val="0"/>
              </a:spcAft>
              <a:buClrTx/>
              <a:buSzTx/>
              <a:buFontTx/>
              <a:buNone/>
              <a:tabLst/>
              <a:defRPr/>
            </a:pPr>
            <a:endParaRPr lang="es-MX" sz="1200" b="1" dirty="0">
              <a:solidFill>
                <a:schemeClr val="accent2">
                  <a:lumMod val="50000"/>
                </a:schemeClr>
              </a:solidFill>
              <a:latin typeface="Times New Roman" pitchFamily="18" charset="0"/>
              <a:ea typeface="+mj-ea"/>
              <a:cs typeface="Times New Roman" pitchFamily="18" charset="0"/>
            </a:endParaRPr>
          </a:p>
          <a:p>
            <a:pPr marL="0" marR="0" lvl="0" indent="0" algn="r" defTabSz="914400" rtl="0" eaLnBrk="1" fontAlgn="auto" latinLnBrk="0" hangingPunct="1">
              <a:lnSpc>
                <a:spcPct val="100000"/>
              </a:lnSpc>
              <a:spcBef>
                <a:spcPct val="0"/>
              </a:spcBef>
              <a:spcAft>
                <a:spcPts val="0"/>
              </a:spcAft>
              <a:buClrTx/>
              <a:buSzTx/>
              <a:buFontTx/>
              <a:buNone/>
              <a:tabLst/>
              <a:defRPr/>
            </a:pPr>
            <a:r>
              <a:rPr lang="es-MX" sz="1200" b="1" dirty="0">
                <a:solidFill>
                  <a:schemeClr val="accent2">
                    <a:lumMod val="50000"/>
                  </a:schemeClr>
                </a:solidFill>
                <a:latin typeface="Times New Roman" pitchFamily="18" charset="0"/>
                <a:ea typeface="+mj-ea"/>
                <a:cs typeface="Times New Roman" pitchFamily="18" charset="0"/>
              </a:rPr>
              <a:t>Septiembre 2018 </a:t>
            </a:r>
            <a:endParaRPr kumimoji="0" lang="es-MX" sz="12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endParaRPr>
          </a:p>
        </p:txBody>
      </p:sp>
      <p:pic>
        <p:nvPicPr>
          <p:cNvPr id="7" name="Picture 2" descr="G:\uaemescudo.png"/>
          <p:cNvPicPr>
            <a:picLocks noChangeAspect="1" noChangeArrowheads="1"/>
          </p:cNvPicPr>
          <p:nvPr/>
        </p:nvPicPr>
        <p:blipFill>
          <a:blip r:embed="rId3" cstate="print"/>
          <a:srcRect/>
          <a:stretch>
            <a:fillRect/>
          </a:stretch>
        </p:blipFill>
        <p:spPr bwMode="auto">
          <a:xfrm>
            <a:off x="1376892" y="656931"/>
            <a:ext cx="1343034" cy="883575"/>
          </a:xfrm>
          <a:prstGeom prst="rect">
            <a:avLst/>
          </a:prstGeom>
          <a:noFill/>
        </p:spPr>
      </p:pic>
      <p:pic>
        <p:nvPicPr>
          <p:cNvPr id="8" name="Picture 3" descr="G:\escudoeco.jpg"/>
          <p:cNvPicPr>
            <a:picLocks noChangeAspect="1" noChangeArrowheads="1"/>
          </p:cNvPicPr>
          <p:nvPr/>
        </p:nvPicPr>
        <p:blipFill>
          <a:blip r:embed="rId4" cstate="print"/>
          <a:srcRect/>
          <a:stretch>
            <a:fillRect/>
          </a:stretch>
        </p:blipFill>
        <p:spPr bwMode="auto">
          <a:xfrm>
            <a:off x="6613039" y="676939"/>
            <a:ext cx="1238609" cy="843558"/>
          </a:xfrm>
          <a:prstGeom prst="rect">
            <a:avLst/>
          </a:prstGeom>
          <a:noFill/>
        </p:spPr>
      </p:pic>
      <p:sp>
        <p:nvSpPr>
          <p:cNvPr id="9" name="1 Título"/>
          <p:cNvSpPr txBox="1">
            <a:spLocks/>
          </p:cNvSpPr>
          <p:nvPr/>
        </p:nvSpPr>
        <p:spPr>
          <a:xfrm>
            <a:off x="683568" y="1653648"/>
            <a:ext cx="8143900" cy="594066"/>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0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rPr>
              <a:t>MATERIAL AUDIOVISUAL DIAPOSITIVAS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0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rPr>
              <a:t>“Incorporación del trabajo femenino y el sistema de pensiones</a:t>
            </a:r>
            <a:r>
              <a:rPr kumimoji="0" lang="es-MX" sz="2400" b="1" i="0" u="none" strike="noStrike" kern="1200" cap="none" spc="0" normalizeH="0" noProof="0" dirty="0">
                <a:ln>
                  <a:noFill/>
                </a:ln>
                <a:solidFill>
                  <a:schemeClr val="accent2">
                    <a:lumMod val="50000"/>
                  </a:schemeClr>
                </a:solidFill>
                <a:effectLst/>
                <a:uLnTx/>
                <a:uFillTx/>
                <a:latin typeface="Times New Roman" pitchFamily="18" charset="0"/>
                <a:ea typeface="+mj-ea"/>
                <a:cs typeface="Times New Roman" pitchFamily="18" charset="0"/>
              </a:rPr>
              <a:t>”</a:t>
            </a:r>
            <a:endParaRPr kumimoji="0" lang="es-MX" sz="24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endParaRPr>
          </a:p>
        </p:txBody>
      </p:sp>
      <p:sp>
        <p:nvSpPr>
          <p:cNvPr id="10" name="1 Título"/>
          <p:cNvSpPr txBox="1">
            <a:spLocks/>
          </p:cNvSpPr>
          <p:nvPr/>
        </p:nvSpPr>
        <p:spPr>
          <a:xfrm>
            <a:off x="1835696" y="897564"/>
            <a:ext cx="5544616" cy="642942"/>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2000" b="1" dirty="0">
                <a:solidFill>
                  <a:schemeClr val="accent2">
                    <a:lumMod val="50000"/>
                  </a:schemeClr>
                </a:solidFill>
                <a:latin typeface="Times New Roman" pitchFamily="18" charset="0"/>
                <a:ea typeface="+mj-ea"/>
                <a:cs typeface="Times New Roman" pitchFamily="18" charset="0"/>
              </a:rPr>
              <a:t>UNIVERSIDAD AUTONOMA DEL ESTADO </a:t>
            </a:r>
          </a:p>
          <a:p>
            <a:pPr marL="0" marR="0" lvl="0" indent="0" algn="ctr" defTabSz="914400" rtl="0" eaLnBrk="1" fontAlgn="auto" latinLnBrk="0" hangingPunct="1">
              <a:lnSpc>
                <a:spcPct val="100000"/>
              </a:lnSpc>
              <a:spcBef>
                <a:spcPct val="0"/>
              </a:spcBef>
              <a:spcAft>
                <a:spcPts val="0"/>
              </a:spcAft>
              <a:buClrTx/>
              <a:buSzTx/>
              <a:buFontTx/>
              <a:buNone/>
              <a:tabLst/>
              <a:defRPr/>
            </a:pPr>
            <a:r>
              <a:rPr lang="es-MX" sz="2000" b="1" dirty="0">
                <a:solidFill>
                  <a:schemeClr val="accent2">
                    <a:lumMod val="50000"/>
                  </a:schemeClr>
                </a:solidFill>
                <a:latin typeface="Times New Roman" pitchFamily="18" charset="0"/>
                <a:ea typeface="+mj-ea"/>
                <a:cs typeface="Times New Roman" pitchFamily="18" charset="0"/>
              </a:rPr>
              <a:t>DE MEXICO</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0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rPr>
              <a:t>Facultad de Economía</a:t>
            </a:r>
          </a:p>
        </p:txBody>
      </p:sp>
    </p:spTree>
    <p:extLst>
      <p:ext uri="{BB962C8B-B14F-4D97-AF65-F5344CB8AC3E}">
        <p14:creationId xmlns:p14="http://schemas.microsoft.com/office/powerpoint/2010/main" val="272644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p:nvPr/>
        </p:nvSpPr>
        <p:spPr>
          <a:xfrm>
            <a:off x="4098930" y="1662545"/>
            <a:ext cx="1768510" cy="2739506"/>
          </a:xfrm>
          <a:prstGeom prst="rect">
            <a:avLst/>
          </a:prstGeom>
          <a:solidFill>
            <a:srgbClr val="7198A9"/>
          </a:solidFill>
          <a:ln>
            <a:noFill/>
          </a:ln>
        </p:spPr>
        <p:txBody>
          <a:bodyPr spcFirstLastPara="1" wrap="square" lIns="91425" tIns="91425" rIns="91425" bIns="91425" anchor="ctr" anchorCtr="0">
            <a:noAutofit/>
          </a:bodyPr>
          <a:lstStyle/>
          <a:p>
            <a:pPr lvl="0" algn="just"/>
            <a:r>
              <a:rPr lang="es-US" sz="1400" dirty="0">
                <a:solidFill>
                  <a:srgbClr val="FFFFFF"/>
                </a:solidFill>
                <a:latin typeface="Muli"/>
                <a:ea typeface="Muli"/>
                <a:cs typeface="Muli"/>
                <a:sym typeface="Muli"/>
              </a:rPr>
              <a:t>Inserción laboral</a:t>
            </a:r>
          </a:p>
          <a:p>
            <a:pPr lvl="0" algn="just"/>
            <a:r>
              <a:rPr lang="es-US" sz="1400" dirty="0">
                <a:solidFill>
                  <a:srgbClr val="FFFFFF"/>
                </a:solidFill>
                <a:latin typeface="Muli"/>
                <a:ea typeface="Muli"/>
                <a:cs typeface="Muli"/>
                <a:sym typeface="Muli"/>
              </a:rPr>
              <a:t>Se refiere a aquellas acciones que buscan incorporar al mercado laboral a aquellas personas que tienen dificultades o se encuentran en situación de riesgo de exclusión (Gabarda, 2017).</a:t>
            </a:r>
          </a:p>
        </p:txBody>
      </p:sp>
      <p:sp>
        <p:nvSpPr>
          <p:cNvPr id="354" name="Shape 354"/>
          <p:cNvSpPr/>
          <p:nvPr/>
        </p:nvSpPr>
        <p:spPr>
          <a:xfrm flipH="1">
            <a:off x="6146440" y="1862215"/>
            <a:ext cx="2370304" cy="2500442"/>
          </a:xfrm>
          <a:prstGeom prst="rightArrowCallout">
            <a:avLst>
              <a:gd name="adj1" fmla="val 10256"/>
              <a:gd name="adj2" fmla="val 11286"/>
              <a:gd name="adj3" fmla="val 11589"/>
              <a:gd name="adj4" fmla="val 82278"/>
            </a:avLst>
          </a:prstGeom>
          <a:solidFill>
            <a:srgbClr val="CEDBE0"/>
          </a:solidFill>
          <a:ln>
            <a:noFill/>
          </a:ln>
        </p:spPr>
        <p:txBody>
          <a:bodyPr spcFirstLastPara="1" wrap="square" lIns="91425" tIns="91425" rIns="91425" bIns="91425" anchor="ctr" anchorCtr="0">
            <a:noAutofit/>
          </a:bodyPr>
          <a:lstStyle/>
          <a:p>
            <a:pPr lvl="0" algn="just"/>
            <a:r>
              <a:rPr lang="es-US" sz="1400" dirty="0">
                <a:solidFill>
                  <a:srgbClr val="4D778A"/>
                </a:solidFill>
                <a:latin typeface="Muli"/>
                <a:ea typeface="Muli"/>
                <a:cs typeface="Muli"/>
                <a:sym typeface="Muli"/>
              </a:rPr>
              <a:t>La incorporación de la mujer en el mercado de trabajo forma  parte del crecimiento y estabilidad económica del país.</a:t>
            </a:r>
            <a:endParaRPr sz="1400" dirty="0">
              <a:solidFill>
                <a:srgbClr val="4D778A"/>
              </a:solidFill>
              <a:latin typeface="Muli"/>
              <a:ea typeface="Muli"/>
              <a:cs typeface="Muli"/>
              <a:sym typeface="Muli"/>
            </a:endParaRPr>
          </a:p>
        </p:txBody>
      </p:sp>
      <p:sp>
        <p:nvSpPr>
          <p:cNvPr id="352" name="Shape 352"/>
          <p:cNvSpPr txBox="1">
            <a:spLocks noGrp="1"/>
          </p:cNvSpPr>
          <p:nvPr>
            <p:ph type="title"/>
          </p:nvPr>
        </p:nvSpPr>
        <p:spPr>
          <a:xfrm>
            <a:off x="1431310" y="283338"/>
            <a:ext cx="7298019" cy="995010"/>
          </a:xfrm>
          <a:prstGeom prst="rect">
            <a:avLst/>
          </a:prstGeom>
        </p:spPr>
        <p:txBody>
          <a:bodyPr spcFirstLastPara="1" wrap="square" lIns="91425" tIns="91425" rIns="91425" bIns="91425" anchor="b" anchorCtr="0">
            <a:noAutofit/>
          </a:bodyPr>
          <a:lstStyle/>
          <a:p>
            <a:pPr lvl="0"/>
            <a:r>
              <a:rPr lang="es-MX" sz="2400" b="1" i="1" dirty="0">
                <a:solidFill>
                  <a:srgbClr val="4D778A"/>
                </a:solidFill>
                <a:latin typeface="Muli"/>
                <a:sym typeface="Muli"/>
              </a:rPr>
              <a:t>2.1 </a:t>
            </a:r>
            <a:r>
              <a:rPr lang="es-US" sz="2400" b="1" i="1" dirty="0">
                <a:solidFill>
                  <a:srgbClr val="4D778A"/>
                </a:solidFill>
                <a:latin typeface="Muli"/>
                <a:sym typeface="Muli"/>
              </a:rPr>
              <a:t>Conceptualización De La Incorporación Laboral Y La Participación De La Mujer En México</a:t>
            </a:r>
            <a:endParaRPr sz="2400" i="1" dirty="0"/>
          </a:p>
        </p:txBody>
      </p:sp>
      <p:sp>
        <p:nvSpPr>
          <p:cNvPr id="353" name="Shape 353"/>
          <p:cNvSpPr/>
          <p:nvPr/>
        </p:nvSpPr>
        <p:spPr>
          <a:xfrm>
            <a:off x="1522484" y="1901609"/>
            <a:ext cx="2297446" cy="2421653"/>
          </a:xfrm>
          <a:prstGeom prst="rightArrowCallout">
            <a:avLst>
              <a:gd name="adj1" fmla="val 10256"/>
              <a:gd name="adj2" fmla="val 11286"/>
              <a:gd name="adj3" fmla="val 11589"/>
              <a:gd name="adj4" fmla="val 82278"/>
            </a:avLst>
          </a:prstGeom>
          <a:solidFill>
            <a:srgbClr val="EDC67B"/>
          </a:solidFill>
          <a:ln>
            <a:noFill/>
          </a:ln>
        </p:spPr>
        <p:txBody>
          <a:bodyPr spcFirstLastPara="1" wrap="square" lIns="91425" tIns="91425" rIns="91425" bIns="91425" anchor="ctr" anchorCtr="0">
            <a:noAutofit/>
          </a:bodyPr>
          <a:lstStyle/>
          <a:p>
            <a:pPr lvl="0" algn="just"/>
            <a:r>
              <a:rPr lang="es-US" sz="1400" dirty="0">
                <a:solidFill>
                  <a:srgbClr val="4D778A"/>
                </a:solidFill>
                <a:latin typeface="Muli"/>
                <a:ea typeface="Muli"/>
                <a:cs typeface="Muli"/>
                <a:sym typeface="Muli"/>
              </a:rPr>
              <a:t>El crecimiento económico, la creación de empleo y la inclusión, son conceptos estrechamente relacionados.</a:t>
            </a:r>
          </a:p>
          <a:p>
            <a:pPr lvl="0" algn="just"/>
            <a:endParaRPr lang="es-US" sz="1400" dirty="0">
              <a:solidFill>
                <a:srgbClr val="4D778A"/>
              </a:solidFill>
              <a:latin typeface="Muli"/>
              <a:ea typeface="Muli"/>
              <a:cs typeface="Muli"/>
              <a:sym typeface="Mul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052623" y="85737"/>
            <a:ext cx="4559300" cy="622300"/>
          </a:xfrm>
        </p:spPr>
        <p:txBody>
          <a:bodyPr>
            <a:noAutofit/>
          </a:bodyPr>
          <a:lstStyle/>
          <a:p>
            <a:r>
              <a:rPr lang="es-MX" sz="1800" b="1" i="1" dirty="0">
                <a:solidFill>
                  <a:srgbClr val="4D778A"/>
                </a:solidFill>
                <a:latin typeface="Muli"/>
                <a:sym typeface="Muli"/>
              </a:rPr>
              <a:t>2.1 </a:t>
            </a:r>
            <a:r>
              <a:rPr lang="es-US" sz="1800" b="1" i="1" dirty="0">
                <a:solidFill>
                  <a:srgbClr val="4D778A"/>
                </a:solidFill>
                <a:latin typeface="Muli"/>
                <a:sym typeface="Muli"/>
              </a:rPr>
              <a:t>Conceptualización De La Incorporación Laboral Y La Participación De La Mujer En México</a:t>
            </a:r>
            <a:endParaRPr lang="es-MX" sz="1800" i="1" dirty="0"/>
          </a:p>
        </p:txBody>
      </p:sp>
      <p:sp>
        <p:nvSpPr>
          <p:cNvPr id="4" name="Marcador de texto 3"/>
          <p:cNvSpPr>
            <a:spLocks noGrp="1"/>
          </p:cNvSpPr>
          <p:nvPr>
            <p:ph type="body" idx="4294967295"/>
          </p:nvPr>
        </p:nvSpPr>
        <p:spPr>
          <a:xfrm>
            <a:off x="332195" y="1117356"/>
            <a:ext cx="4100513" cy="3562350"/>
          </a:xfrm>
        </p:spPr>
        <p:txBody>
          <a:bodyPr/>
          <a:lstStyle/>
          <a:p>
            <a:pPr marL="514350" indent="-285750" algn="just">
              <a:buFont typeface="Arial" panose="020B0604020202020204" pitchFamily="34" charset="0"/>
              <a:buChar char="•"/>
            </a:pPr>
            <a:r>
              <a:rPr lang="es-MX" sz="1200" dirty="0"/>
              <a:t>México ha registrado un incremento sostenido en la tasa de participación de las mujeres en el empleo.</a:t>
            </a:r>
          </a:p>
          <a:p>
            <a:pPr marL="514350" indent="-285750" algn="just">
              <a:buFont typeface="Arial" panose="020B0604020202020204" pitchFamily="34" charset="0"/>
              <a:buChar char="•"/>
            </a:pPr>
            <a:r>
              <a:rPr lang="es-MX" sz="1200" dirty="0"/>
              <a:t>Las mujeres realizan una contribución sustancial al bienestar económico al aportar grandes cantidades de trabajo no remunerado.</a:t>
            </a:r>
          </a:p>
          <a:p>
            <a:pPr marL="514350" indent="-285750" algn="just">
              <a:buFont typeface="Arial" panose="020B0604020202020204" pitchFamily="34" charset="0"/>
              <a:buChar char="•"/>
            </a:pPr>
            <a:r>
              <a:rPr lang="es-MX" sz="1200" dirty="0"/>
              <a:t>Las oportunidades de desarrollo laboral y económico, en la mujer, resultan desfavorables o muy limitantes.</a:t>
            </a:r>
          </a:p>
          <a:p>
            <a:pPr marL="514350" indent="-285750" algn="just">
              <a:buFont typeface="Arial" panose="020B0604020202020204" pitchFamily="34" charset="0"/>
              <a:buChar char="•"/>
            </a:pPr>
            <a:r>
              <a:rPr lang="es-MX" sz="1200" dirty="0"/>
              <a:t>Existe una serie de elementos de carácter institucional, económico y de distribución (número de horas trabajadas, edad, experiencia, sector en el que se trabaja, profesión, etc.) que ayudan a explicar las diferencias salariales entre hombres y mujeres.</a:t>
            </a:r>
          </a:p>
          <a:p>
            <a:pPr marL="514350" indent="-285750">
              <a:buFont typeface="Arial" panose="020B0604020202020204" pitchFamily="34" charset="0"/>
              <a:buChar char="•"/>
            </a:pPr>
            <a:endParaRPr lang="es-MX" sz="1200" dirty="0"/>
          </a:p>
        </p:txBody>
      </p:sp>
      <p:pic>
        <p:nvPicPr>
          <p:cNvPr id="3" name="Imagen 2"/>
          <p:cNvPicPr>
            <a:picLocks noChangeAspect="1"/>
          </p:cNvPicPr>
          <p:nvPr/>
        </p:nvPicPr>
        <p:blipFill>
          <a:blip r:embed="rId2"/>
          <a:stretch>
            <a:fillRect/>
          </a:stretch>
        </p:blipFill>
        <p:spPr>
          <a:xfrm>
            <a:off x="4559298" y="1431100"/>
            <a:ext cx="4584589" cy="2934863"/>
          </a:xfrm>
          <a:prstGeom prst="rect">
            <a:avLst/>
          </a:prstGeom>
        </p:spPr>
      </p:pic>
      <p:sp>
        <p:nvSpPr>
          <p:cNvPr id="5" name="CuadroTexto 4"/>
          <p:cNvSpPr txBox="1"/>
          <p:nvPr/>
        </p:nvSpPr>
        <p:spPr>
          <a:xfrm>
            <a:off x="4711293" y="1142656"/>
            <a:ext cx="4280598" cy="276999"/>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MX" sz="1200" b="1" dirty="0">
                <a:solidFill>
                  <a:schemeClr val="accent1">
                    <a:lumMod val="75000"/>
                  </a:schemeClr>
                </a:solidFill>
                <a:latin typeface="Muli"/>
              </a:rPr>
              <a:t>Gráfica 1. PEA femenina en México, 2005- 2016</a:t>
            </a:r>
          </a:p>
        </p:txBody>
      </p:sp>
      <p:sp>
        <p:nvSpPr>
          <p:cNvPr id="6" name="CuadroTexto 5"/>
          <p:cNvSpPr txBox="1"/>
          <p:nvPr/>
        </p:nvSpPr>
        <p:spPr>
          <a:xfrm>
            <a:off x="4559299" y="4310231"/>
            <a:ext cx="4584589" cy="461665"/>
          </a:xfrm>
          <a:prstGeom prst="rect">
            <a:avLst/>
          </a:prstGeom>
          <a:noFill/>
        </p:spPr>
        <p:txBody>
          <a:bodyPr wrap="square" rtlCol="0">
            <a:spAutoFit/>
          </a:bodyPr>
          <a:lstStyle/>
          <a:p>
            <a:r>
              <a:rPr lang="es-MX" sz="1200" dirty="0">
                <a:solidFill>
                  <a:schemeClr val="accent1">
                    <a:lumMod val="75000"/>
                  </a:schemeClr>
                </a:solidFill>
                <a:latin typeface="Muli"/>
              </a:rPr>
              <a:t>Fuente: elaboración propia con datos de la Encuesta Nacional De Ocupación Y Empleo (ENOE), 2005-2016.</a:t>
            </a:r>
          </a:p>
        </p:txBody>
      </p:sp>
    </p:spTree>
    <p:extLst>
      <p:ext uri="{BB962C8B-B14F-4D97-AF65-F5344CB8AC3E}">
        <p14:creationId xmlns:p14="http://schemas.microsoft.com/office/powerpoint/2010/main" val="1298353195"/>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7" name="Shape 387"/>
          <p:cNvSpPr txBox="1">
            <a:spLocks noGrp="1"/>
          </p:cNvSpPr>
          <p:nvPr>
            <p:ph type="body" idx="1"/>
          </p:nvPr>
        </p:nvSpPr>
        <p:spPr>
          <a:xfrm>
            <a:off x="2729340" y="1183172"/>
            <a:ext cx="4142519" cy="819900"/>
          </a:xfrm>
          <a:prstGeom prst="rect">
            <a:avLst/>
          </a:prstGeom>
        </p:spPr>
        <p:txBody>
          <a:bodyPr spcFirstLastPara="1" wrap="square" lIns="91425" tIns="91425" rIns="91425" bIns="91425" anchor="t" anchorCtr="0">
            <a:noAutofit/>
          </a:bodyPr>
          <a:lstStyle/>
          <a:p>
            <a:pPr marL="0" lvl="0" indent="0">
              <a:buNone/>
            </a:pPr>
            <a:r>
              <a:rPr lang="es-MX" sz="1400" i="0" dirty="0">
                <a:solidFill>
                  <a:schemeClr val="accent1">
                    <a:lumMod val="75000"/>
                  </a:schemeClr>
                </a:solidFill>
                <a:latin typeface="Muli"/>
              </a:rPr>
              <a:t>La mujer se ha integrado al mercado laboral en un marco de desprotección, informalidad e inequidad salarial</a:t>
            </a:r>
            <a:endParaRPr sz="1400" i="0" dirty="0">
              <a:solidFill>
                <a:schemeClr val="accent1">
                  <a:lumMod val="75000"/>
                </a:schemeClr>
              </a:solidFill>
              <a:latin typeface="Muli"/>
            </a:endParaRPr>
          </a:p>
        </p:txBody>
      </p:sp>
      <p:sp>
        <p:nvSpPr>
          <p:cNvPr id="388" name="Shape 388"/>
          <p:cNvSpPr txBox="1">
            <a:spLocks noGrp="1"/>
          </p:cNvSpPr>
          <p:nvPr>
            <p:ph type="ctrTitle" idx="4294967295"/>
          </p:nvPr>
        </p:nvSpPr>
        <p:spPr>
          <a:xfrm>
            <a:off x="3163119" y="3060527"/>
            <a:ext cx="3192463" cy="1306513"/>
          </a:xfrm>
          <a:prstGeom prst="rect">
            <a:avLst/>
          </a:prstGeom>
        </p:spPr>
        <p:txBody>
          <a:bodyPr spcFirstLastPara="1" wrap="square" lIns="91425" tIns="91425" rIns="91425" bIns="91425" anchor="b" anchorCtr="0">
            <a:noAutofit/>
          </a:bodyPr>
          <a:lstStyle/>
          <a:p>
            <a:pPr lvl="0" algn="ctr"/>
            <a:r>
              <a:rPr lang="es-MX" sz="1600" b="1" dirty="0">
                <a:latin typeface="Muli"/>
              </a:rPr>
              <a:t>51% de los trabajadores por cuenta propia en el sector informal son mujeres</a:t>
            </a:r>
            <a:endParaRPr sz="1600" b="1" dirty="0">
              <a:solidFill>
                <a:srgbClr val="37A9DD"/>
              </a:solidFill>
            </a:endParaRPr>
          </a:p>
        </p:txBody>
      </p:sp>
      <p:sp>
        <p:nvSpPr>
          <p:cNvPr id="390" name="Shape 390"/>
          <p:cNvSpPr txBox="1">
            <a:spLocks noGrp="1"/>
          </p:cNvSpPr>
          <p:nvPr>
            <p:ph type="ctrTitle" idx="4294967295"/>
          </p:nvPr>
        </p:nvSpPr>
        <p:spPr>
          <a:xfrm>
            <a:off x="3204367" y="2110289"/>
            <a:ext cx="3192463" cy="895350"/>
          </a:xfrm>
          <a:prstGeom prst="rect">
            <a:avLst/>
          </a:prstGeom>
        </p:spPr>
        <p:txBody>
          <a:bodyPr spcFirstLastPara="1" wrap="square" lIns="91425" tIns="91425" rIns="91425" bIns="91425" anchor="b" anchorCtr="0">
            <a:noAutofit/>
          </a:bodyPr>
          <a:lstStyle/>
          <a:p>
            <a:pPr lvl="0" algn="ctr"/>
            <a:r>
              <a:rPr lang="es-MX" sz="1400" dirty="0">
                <a:latin typeface="Muli"/>
              </a:rPr>
              <a:t>Según el Centro de Investigación de la mujer en la Alta Dirección, 2013:</a:t>
            </a:r>
            <a:endParaRPr sz="1400" dirty="0">
              <a:solidFill>
                <a:srgbClr val="37A9DD"/>
              </a:solidFill>
              <a:latin typeface="Muli"/>
            </a:endParaRPr>
          </a:p>
        </p:txBody>
      </p:sp>
      <p:sp>
        <p:nvSpPr>
          <p:cNvPr id="2" name="Rectángulo 1"/>
          <p:cNvSpPr/>
          <p:nvPr/>
        </p:nvSpPr>
        <p:spPr>
          <a:xfrm>
            <a:off x="1783582" y="198990"/>
            <a:ext cx="5425292" cy="646331"/>
          </a:xfrm>
          <a:prstGeom prst="rect">
            <a:avLst/>
          </a:prstGeom>
        </p:spPr>
        <p:txBody>
          <a:bodyPr wrap="square">
            <a:spAutoFit/>
          </a:bodyPr>
          <a:lstStyle/>
          <a:p>
            <a:r>
              <a:rPr lang="es-MX" b="1" i="1" dirty="0">
                <a:solidFill>
                  <a:schemeClr val="accent1">
                    <a:lumMod val="75000"/>
                  </a:schemeClr>
                </a:solidFill>
                <a:latin typeface="Muli"/>
                <a:sym typeface="Muli"/>
              </a:rPr>
              <a:t>2.1 </a:t>
            </a:r>
            <a:r>
              <a:rPr lang="es-US" b="1" i="1" dirty="0">
                <a:solidFill>
                  <a:schemeClr val="accent1">
                    <a:lumMod val="75000"/>
                  </a:schemeClr>
                </a:solidFill>
                <a:latin typeface="Muli"/>
                <a:sym typeface="Muli"/>
              </a:rPr>
              <a:t>Conceptualización De La Incorporación Laboral Y La Participación De La Mujer En México</a:t>
            </a:r>
            <a:endParaRPr lang="es-MX" i="1" dirty="0">
              <a:solidFill>
                <a:schemeClr val="accent1">
                  <a:lumMod val="75000"/>
                </a:schemeClr>
              </a:solidFill>
            </a:endParaRPr>
          </a:p>
        </p:txBody>
      </p:sp>
      <p:sp>
        <p:nvSpPr>
          <p:cNvPr id="4" name="Flecha: hacia abajo 3">
            <a:extLst>
              <a:ext uri="{FF2B5EF4-FFF2-40B4-BE49-F238E27FC236}">
                <a16:creationId xmlns:a16="http://schemas.microsoft.com/office/drawing/2014/main" id="{3D3FAD56-7DBE-4AF0-848C-625AD948F53B}"/>
              </a:ext>
            </a:extLst>
          </p:cNvPr>
          <p:cNvSpPr/>
          <p:nvPr/>
        </p:nvSpPr>
        <p:spPr>
          <a:xfrm>
            <a:off x="4572000" y="2007521"/>
            <a:ext cx="457200" cy="5002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abajo 4">
            <a:extLst>
              <a:ext uri="{FF2B5EF4-FFF2-40B4-BE49-F238E27FC236}">
                <a16:creationId xmlns:a16="http://schemas.microsoft.com/office/drawing/2014/main" id="{326E5500-C99C-434E-AFD0-B2DD3FA68E22}"/>
              </a:ext>
            </a:extLst>
          </p:cNvPr>
          <p:cNvSpPr/>
          <p:nvPr/>
        </p:nvSpPr>
        <p:spPr>
          <a:xfrm>
            <a:off x="4572000" y="3005639"/>
            <a:ext cx="457200" cy="5002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1174402" y="140326"/>
            <a:ext cx="7969598" cy="696174"/>
          </a:xfrm>
          <a:prstGeom prst="rect">
            <a:avLst/>
          </a:prstGeom>
        </p:spPr>
        <p:txBody>
          <a:bodyPr spcFirstLastPara="1" wrap="square" lIns="91425" tIns="91425" rIns="91425" bIns="91425" anchor="t" anchorCtr="0">
            <a:noAutofit/>
          </a:bodyPr>
          <a:lstStyle/>
          <a:p>
            <a:pPr lvl="0"/>
            <a:r>
              <a:rPr lang="en" sz="2400" b="1" i="1" dirty="0">
                <a:latin typeface="Muli"/>
              </a:rPr>
              <a:t>2.2 </a:t>
            </a:r>
            <a:r>
              <a:rPr lang="es-US" sz="2400" b="1" i="1" dirty="0">
                <a:latin typeface="Muli"/>
              </a:rPr>
              <a:t>Panorama Normativo Enfocado A La Incorporación De La Mujer En México (Ley Federal Del Trabajo)</a:t>
            </a:r>
            <a:br>
              <a:rPr lang="es-US" dirty="0"/>
            </a:br>
            <a:r>
              <a:rPr lang="en" dirty="0"/>
              <a:t> </a:t>
            </a:r>
            <a:endParaRPr dirty="0"/>
          </a:p>
        </p:txBody>
      </p:sp>
      <p:sp>
        <p:nvSpPr>
          <p:cNvPr id="249" name="Shape 249"/>
          <p:cNvSpPr txBox="1">
            <a:spLocks noGrp="1"/>
          </p:cNvSpPr>
          <p:nvPr>
            <p:ph type="sldNum" sz="quarter"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13</a:t>
            </a:fld>
            <a:endParaRPr/>
          </a:p>
        </p:txBody>
      </p:sp>
      <p:grpSp>
        <p:nvGrpSpPr>
          <p:cNvPr id="250" name="Shape 250"/>
          <p:cNvGrpSpPr/>
          <p:nvPr/>
        </p:nvGrpSpPr>
        <p:grpSpPr>
          <a:xfrm>
            <a:off x="2263482" y="962561"/>
            <a:ext cx="4271950" cy="4177226"/>
            <a:chOff x="3618600" y="537300"/>
            <a:chExt cx="4271950" cy="4256550"/>
          </a:xfrm>
        </p:grpSpPr>
        <p:sp>
          <p:nvSpPr>
            <p:cNvPr id="251" name="Shape 251"/>
            <p:cNvSpPr/>
            <p:nvPr/>
          </p:nvSpPr>
          <p:spPr>
            <a:xfrm>
              <a:off x="3680275" y="537300"/>
              <a:ext cx="1906800" cy="1906800"/>
            </a:xfrm>
            <a:prstGeom prst="ellipse">
              <a:avLst/>
            </a:prstGeom>
            <a:solidFill>
              <a:srgbClr val="FF9900"/>
            </a:solidFill>
            <a:ln>
              <a:noFill/>
            </a:ln>
          </p:spPr>
          <p:txBody>
            <a:bodyPr spcFirstLastPara="1" wrap="square" lIns="91425" tIns="91425" rIns="91425" bIns="91425" anchor="ctr" anchorCtr="0">
              <a:noAutofit/>
            </a:bodyPr>
            <a:lstStyle/>
            <a:p>
              <a:pPr lvl="0" algn="ctr"/>
              <a:r>
                <a:rPr lang="es-MX" sz="1200" dirty="0">
                  <a:latin typeface="Muli"/>
                </a:rPr>
                <a:t>Artículos 6 y 17</a:t>
              </a:r>
            </a:p>
            <a:p>
              <a:pPr lvl="0" algn="ctr"/>
              <a:r>
                <a:rPr lang="es-MX" sz="1200" dirty="0">
                  <a:latin typeface="Muli"/>
                </a:rPr>
                <a:t>Contiene las normas aplicables a las relaciones de trabajo en México</a:t>
              </a:r>
              <a:endParaRPr sz="1200" dirty="0">
                <a:solidFill>
                  <a:srgbClr val="FFFFFF"/>
                </a:solidFill>
                <a:latin typeface="Muli"/>
                <a:ea typeface="Nunito Sans"/>
                <a:cs typeface="Nunito Sans"/>
                <a:sym typeface="Nunito Sans"/>
              </a:endParaRPr>
            </a:p>
          </p:txBody>
        </p:sp>
        <p:sp>
          <p:nvSpPr>
            <p:cNvPr id="252" name="Shape 252"/>
            <p:cNvSpPr/>
            <p:nvPr/>
          </p:nvSpPr>
          <p:spPr>
            <a:xfrm>
              <a:off x="5983750" y="537300"/>
              <a:ext cx="1906800" cy="1906800"/>
            </a:xfrm>
            <a:prstGeom prst="ellipse">
              <a:avLst/>
            </a:prstGeom>
            <a:solidFill>
              <a:srgbClr val="F670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200" dirty="0">
                <a:solidFill>
                  <a:srgbClr val="FFFFFF"/>
                </a:solidFill>
                <a:latin typeface="Muli"/>
                <a:ea typeface="Nunito Sans"/>
                <a:cs typeface="Nunito Sans"/>
                <a:sym typeface="Nunito Sans"/>
              </a:endParaRPr>
            </a:p>
            <a:p>
              <a:pPr lvl="0" algn="ctr">
                <a:buClr>
                  <a:schemeClr val="dk1"/>
                </a:buClr>
                <a:buSzPts val="1100"/>
              </a:pPr>
              <a:r>
                <a:rPr lang="es-MX" sz="1200" dirty="0">
                  <a:latin typeface="Muli"/>
                </a:rPr>
                <a:t>El artículo 133, fracción I, prohíbe la discriminación</a:t>
              </a:r>
              <a:endParaRPr sz="1200" dirty="0">
                <a:solidFill>
                  <a:srgbClr val="FFFFFF"/>
                </a:solidFill>
                <a:latin typeface="Muli"/>
                <a:ea typeface="Nunito Sans"/>
                <a:cs typeface="Nunito Sans"/>
                <a:sym typeface="Nunito Sans"/>
              </a:endParaRPr>
            </a:p>
          </p:txBody>
        </p:sp>
        <p:sp>
          <p:nvSpPr>
            <p:cNvPr id="253" name="Shape 253"/>
            <p:cNvSpPr/>
            <p:nvPr/>
          </p:nvSpPr>
          <p:spPr>
            <a:xfrm>
              <a:off x="3618600" y="2887050"/>
              <a:ext cx="1906800" cy="1906800"/>
            </a:xfrm>
            <a:prstGeom prst="ellipse">
              <a:avLst/>
            </a:prstGeom>
            <a:solidFill>
              <a:srgbClr val="CC412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dirty="0">
                <a:solidFill>
                  <a:srgbClr val="FFFFFF"/>
                </a:solidFill>
                <a:latin typeface="Nunito Sans"/>
                <a:ea typeface="Nunito Sans"/>
                <a:cs typeface="Nunito Sans"/>
                <a:sym typeface="Nunito Sans"/>
              </a:endParaRPr>
            </a:p>
            <a:p>
              <a:pPr marL="0" lvl="0" indent="0" algn="ctr" rtl="0">
                <a:spcBef>
                  <a:spcPts val="0"/>
                </a:spcBef>
                <a:spcAft>
                  <a:spcPts val="0"/>
                </a:spcAft>
                <a:buNone/>
              </a:pPr>
              <a:endParaRPr sz="1200" dirty="0">
                <a:solidFill>
                  <a:srgbClr val="FFFFFF"/>
                </a:solidFill>
                <a:latin typeface="Muli"/>
                <a:ea typeface="Nunito Sans"/>
                <a:cs typeface="Nunito Sans"/>
                <a:sym typeface="Nunito Sans"/>
              </a:endParaRPr>
            </a:p>
            <a:p>
              <a:pPr lvl="0" algn="ctr"/>
              <a:r>
                <a:rPr lang="es-MX" sz="1200" dirty="0">
                  <a:latin typeface="Muli"/>
                </a:rPr>
                <a:t>Artículo 3o.</a:t>
              </a:r>
            </a:p>
            <a:p>
              <a:pPr lvl="0" algn="ctr"/>
              <a:r>
                <a:rPr lang="es-MX" sz="1200" dirty="0">
                  <a:latin typeface="Muli"/>
                </a:rPr>
                <a:t> establece la igualdad en las relaciones de trabajo</a:t>
              </a:r>
            </a:p>
            <a:p>
              <a:pPr lvl="0" algn="ctr"/>
              <a:endParaRPr sz="1000" dirty="0">
                <a:solidFill>
                  <a:srgbClr val="FFFFFF"/>
                </a:solidFill>
                <a:latin typeface="Nunito Sans"/>
                <a:ea typeface="Nunito Sans"/>
                <a:cs typeface="Nunito Sans"/>
                <a:sym typeface="Nunito Sans"/>
              </a:endParaRPr>
            </a:p>
          </p:txBody>
        </p:sp>
        <p:sp>
          <p:nvSpPr>
            <p:cNvPr id="254" name="Shape 254"/>
            <p:cNvSpPr/>
            <p:nvPr/>
          </p:nvSpPr>
          <p:spPr>
            <a:xfrm>
              <a:off x="5983750" y="2887050"/>
              <a:ext cx="1906800" cy="1906800"/>
            </a:xfrm>
            <a:prstGeom prst="ellipse">
              <a:avLst/>
            </a:prstGeom>
            <a:solidFill>
              <a:srgbClr val="ED003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dirty="0">
                <a:solidFill>
                  <a:srgbClr val="FFFFFF"/>
                </a:solidFill>
                <a:latin typeface="Nunito Sans"/>
                <a:ea typeface="Nunito Sans"/>
                <a:cs typeface="Nunito Sans"/>
                <a:sym typeface="Nunito Sans"/>
              </a:endParaRPr>
            </a:p>
            <a:p>
              <a:pPr marL="0" lvl="0" indent="0" algn="ctr" rtl="0">
                <a:spcBef>
                  <a:spcPts val="0"/>
                </a:spcBef>
                <a:spcAft>
                  <a:spcPts val="0"/>
                </a:spcAft>
                <a:buNone/>
              </a:pPr>
              <a:endParaRPr sz="1000" dirty="0">
                <a:solidFill>
                  <a:srgbClr val="FFFFFF"/>
                </a:solidFill>
                <a:latin typeface="Nunito Sans"/>
                <a:ea typeface="Nunito Sans"/>
                <a:cs typeface="Nunito Sans"/>
                <a:sym typeface="Nunito Sans"/>
              </a:endParaRPr>
            </a:p>
            <a:p>
              <a:pPr lvl="0" algn="ctr"/>
              <a:r>
                <a:rPr lang="es-MX" sz="1200" dirty="0">
                  <a:latin typeface="Muli"/>
                </a:rPr>
                <a:t>Artículo 164</a:t>
              </a:r>
            </a:p>
            <a:p>
              <a:pPr lvl="0" algn="ctr"/>
              <a:r>
                <a:rPr lang="es-MX" sz="1200" dirty="0">
                  <a:latin typeface="Muli"/>
                </a:rPr>
                <a:t>Se reafirma la igualdad </a:t>
              </a:r>
              <a:endParaRPr sz="1200" dirty="0">
                <a:solidFill>
                  <a:srgbClr val="FFFFFF"/>
                </a:solidFill>
                <a:latin typeface="Muli"/>
                <a:ea typeface="Nunito Sans"/>
                <a:cs typeface="Nunito Sans"/>
                <a:sym typeface="Nunito Sans"/>
              </a:endParaRPr>
            </a:p>
          </p:txBody>
        </p:sp>
      </p:grpSp>
      <p:sp>
        <p:nvSpPr>
          <p:cNvPr id="255" name="Shape 255"/>
          <p:cNvSpPr/>
          <p:nvPr/>
        </p:nvSpPr>
        <p:spPr>
          <a:xfrm>
            <a:off x="3432300" y="2105000"/>
            <a:ext cx="2106600" cy="2106600"/>
          </a:xfrm>
          <a:prstGeom prst="ellipse">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dirty="0">
                <a:solidFill>
                  <a:schemeClr val="accent1">
                    <a:lumMod val="75000"/>
                  </a:schemeClr>
                </a:solidFill>
                <a:latin typeface="Muli"/>
                <a:ea typeface="Nunito Sans"/>
                <a:cs typeface="Nunito Sans"/>
                <a:sym typeface="Nunito Sans"/>
              </a:rPr>
              <a:t>LEY FEDERAL DEL TRABAJO</a:t>
            </a:r>
            <a:endParaRPr dirty="0">
              <a:solidFill>
                <a:schemeClr val="accent1">
                  <a:lumMod val="75000"/>
                </a:schemeClr>
              </a:solidFill>
              <a:latin typeface="Muli"/>
              <a:ea typeface="Nunito Sans"/>
              <a:cs typeface="Nunito Sans"/>
              <a:sym typeface="Nunito Sans"/>
            </a:endParaRPr>
          </a:p>
        </p:txBody>
      </p:sp>
      <p:sp>
        <p:nvSpPr>
          <p:cNvPr id="256" name="Shape 256"/>
          <p:cNvSpPr/>
          <p:nvPr/>
        </p:nvSpPr>
        <p:spPr>
          <a:xfrm>
            <a:off x="3584603" y="2214038"/>
            <a:ext cx="1829100" cy="1829100"/>
          </a:xfrm>
          <a:prstGeom prst="donut">
            <a:avLst>
              <a:gd name="adj" fmla="val 11468"/>
            </a:avLst>
          </a:prstGeom>
          <a:solidFill>
            <a:srgbClr val="EFEFE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57" name="Shape 257"/>
          <p:cNvGrpSpPr/>
          <p:nvPr/>
        </p:nvGrpSpPr>
        <p:grpSpPr>
          <a:xfrm>
            <a:off x="6789409" y="3442823"/>
            <a:ext cx="304009" cy="326513"/>
            <a:chOff x="616425" y="2329600"/>
            <a:chExt cx="361700" cy="388475"/>
          </a:xfrm>
        </p:grpSpPr>
        <p:sp>
          <p:nvSpPr>
            <p:cNvPr id="258" name="Shape 258"/>
            <p:cNvSpPr/>
            <p:nvPr/>
          </p:nvSpPr>
          <p:spPr>
            <a:xfrm>
              <a:off x="616425" y="2329600"/>
              <a:ext cx="361700" cy="388475"/>
            </a:xfrm>
            <a:custGeom>
              <a:avLst/>
              <a:gdLst/>
              <a:ahLst/>
              <a:cxnLst/>
              <a:rect l="0" t="0" r="0" b="0"/>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9" name="Shape 259"/>
            <p:cNvSpPr/>
            <p:nvPr/>
          </p:nvSpPr>
          <p:spPr>
            <a:xfrm>
              <a:off x="704725" y="2545750"/>
              <a:ext cx="185125" cy="25"/>
            </a:xfrm>
            <a:custGeom>
              <a:avLst/>
              <a:gdLst/>
              <a:ahLst/>
              <a:cxnLst/>
              <a:rect l="0" t="0" r="0" b="0"/>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0" name="Shape 260"/>
            <p:cNvSpPr/>
            <p:nvPr/>
          </p:nvSpPr>
          <p:spPr>
            <a:xfrm>
              <a:off x="811875" y="2626125"/>
              <a:ext cx="31075" cy="31075"/>
            </a:xfrm>
            <a:custGeom>
              <a:avLst/>
              <a:gdLst/>
              <a:ahLst/>
              <a:cxnLst/>
              <a:rect l="0" t="0" r="0" b="0"/>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1" name="Shape 261"/>
            <p:cNvSpPr/>
            <p:nvPr/>
          </p:nvSpPr>
          <p:spPr>
            <a:xfrm>
              <a:off x="751000" y="2568275"/>
              <a:ext cx="54200" cy="53600"/>
            </a:xfrm>
            <a:custGeom>
              <a:avLst/>
              <a:gdLst/>
              <a:ahLst/>
              <a:cxnLst/>
              <a:rect l="0" t="0" r="0" b="0"/>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2" name="Shape 262"/>
            <p:cNvSpPr/>
            <p:nvPr/>
          </p:nvSpPr>
          <p:spPr>
            <a:xfrm>
              <a:off x="769875" y="2662650"/>
              <a:ext cx="23775" cy="23775"/>
            </a:xfrm>
            <a:custGeom>
              <a:avLst/>
              <a:gdLst/>
              <a:ahLst/>
              <a:cxnLst/>
              <a:rect l="0" t="0" r="0" b="0"/>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3" name="Shape 263"/>
            <p:cNvSpPr/>
            <p:nvPr/>
          </p:nvSpPr>
          <p:spPr>
            <a:xfrm>
              <a:off x="799700" y="2503125"/>
              <a:ext cx="24375" cy="23775"/>
            </a:xfrm>
            <a:custGeom>
              <a:avLst/>
              <a:gdLst/>
              <a:ahLst/>
              <a:cxnLst/>
              <a:rect l="0" t="0" r="0" b="0"/>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4" name="Shape 264"/>
            <p:cNvSpPr/>
            <p:nvPr/>
          </p:nvSpPr>
          <p:spPr>
            <a:xfrm>
              <a:off x="766825" y="2388050"/>
              <a:ext cx="60925" cy="25"/>
            </a:xfrm>
            <a:custGeom>
              <a:avLst/>
              <a:gdLst/>
              <a:ahLst/>
              <a:cxnLst/>
              <a:rect l="0" t="0" r="0" b="0"/>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5" name="Shape 265"/>
            <p:cNvSpPr/>
            <p:nvPr/>
          </p:nvSpPr>
          <p:spPr>
            <a:xfrm>
              <a:off x="769875" y="2456250"/>
              <a:ext cx="31075" cy="31075"/>
            </a:xfrm>
            <a:custGeom>
              <a:avLst/>
              <a:gdLst/>
              <a:ahLst/>
              <a:cxnLst/>
              <a:rect l="0" t="0" r="0" b="0"/>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66" name="Shape 266"/>
          <p:cNvGrpSpPr/>
          <p:nvPr/>
        </p:nvGrpSpPr>
        <p:grpSpPr>
          <a:xfrm>
            <a:off x="4411981" y="3472329"/>
            <a:ext cx="397136" cy="305017"/>
            <a:chOff x="568950" y="3686775"/>
            <a:chExt cx="472500" cy="362900"/>
          </a:xfrm>
        </p:grpSpPr>
        <p:sp>
          <p:nvSpPr>
            <p:cNvPr id="267" name="Shape 267"/>
            <p:cNvSpPr/>
            <p:nvPr/>
          </p:nvSpPr>
          <p:spPr>
            <a:xfrm>
              <a:off x="568950" y="3686775"/>
              <a:ext cx="472500" cy="362900"/>
            </a:xfrm>
            <a:custGeom>
              <a:avLst/>
              <a:gdLst/>
              <a:ahLst/>
              <a:cxnLst/>
              <a:rect l="0" t="0" r="0" b="0"/>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8" name="Shape 268"/>
            <p:cNvSpPr/>
            <p:nvPr/>
          </p:nvSpPr>
          <p:spPr>
            <a:xfrm>
              <a:off x="645650" y="3820725"/>
              <a:ext cx="34125" cy="34125"/>
            </a:xfrm>
            <a:custGeom>
              <a:avLst/>
              <a:gdLst/>
              <a:ahLst/>
              <a:cxnLst/>
              <a:rect l="0" t="0" r="0" b="0"/>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9" name="Shape 269"/>
            <p:cNvSpPr/>
            <p:nvPr/>
          </p:nvSpPr>
          <p:spPr>
            <a:xfrm>
              <a:off x="747950" y="3753750"/>
              <a:ext cx="85275" cy="12200"/>
            </a:xfrm>
            <a:custGeom>
              <a:avLst/>
              <a:gdLst/>
              <a:ahLst/>
              <a:cxnLst/>
              <a:rect l="0" t="0" r="0" b="0"/>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70" name="Shape 270"/>
          <p:cNvGrpSpPr/>
          <p:nvPr/>
        </p:nvGrpSpPr>
        <p:grpSpPr>
          <a:xfrm>
            <a:off x="6775077" y="1071253"/>
            <a:ext cx="332670" cy="332670"/>
            <a:chOff x="6649150" y="309350"/>
            <a:chExt cx="395800" cy="395800"/>
          </a:xfrm>
        </p:grpSpPr>
        <p:sp>
          <p:nvSpPr>
            <p:cNvPr id="271" name="Shape 271"/>
            <p:cNvSpPr/>
            <p:nvPr/>
          </p:nvSpPr>
          <p:spPr>
            <a:xfrm>
              <a:off x="6649150" y="309350"/>
              <a:ext cx="395800" cy="395800"/>
            </a:xfrm>
            <a:custGeom>
              <a:avLst/>
              <a:gdLst/>
              <a:ahLst/>
              <a:cxnLst/>
              <a:rect l="0" t="0" r="0" b="0"/>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2" name="Shape 272"/>
            <p:cNvSpPr/>
            <p:nvPr/>
          </p:nvSpPr>
          <p:spPr>
            <a:xfrm>
              <a:off x="6673500" y="333700"/>
              <a:ext cx="347100" cy="347100"/>
            </a:xfrm>
            <a:custGeom>
              <a:avLst/>
              <a:gdLst/>
              <a:ahLst/>
              <a:cxnLst/>
              <a:rect l="0" t="0" r="0" b="0"/>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Shape 273"/>
            <p:cNvSpPr/>
            <p:nvPr/>
          </p:nvSpPr>
          <p:spPr>
            <a:xfrm>
              <a:off x="6848850" y="397625"/>
              <a:ext cx="54825" cy="169300"/>
            </a:xfrm>
            <a:custGeom>
              <a:avLst/>
              <a:gdLst/>
              <a:ahLst/>
              <a:cxnLst/>
              <a:rect l="0" t="0" r="0" b="0"/>
              <a:pathLst>
                <a:path w="2193" h="6772" fill="none" extrusionOk="0">
                  <a:moveTo>
                    <a:pt x="1" y="1"/>
                  </a:moveTo>
                  <a:lnTo>
                    <a:pt x="1" y="4580"/>
                  </a:lnTo>
                  <a:lnTo>
                    <a:pt x="2193" y="67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Shape 274"/>
            <p:cNvSpPr/>
            <p:nvPr/>
          </p:nvSpPr>
          <p:spPr>
            <a:xfrm>
              <a:off x="6847025" y="333700"/>
              <a:ext cx="25" cy="29250"/>
            </a:xfrm>
            <a:custGeom>
              <a:avLst/>
              <a:gdLst/>
              <a:ahLst/>
              <a:cxnLst/>
              <a:rect l="0" t="0" r="0" b="0"/>
              <a:pathLst>
                <a:path w="1" h="1170" fill="none" extrusionOk="0">
                  <a:moveTo>
                    <a:pt x="1" y="1170"/>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Shape 275"/>
            <p:cNvSpPr/>
            <p:nvPr/>
          </p:nvSpPr>
          <p:spPr>
            <a:xfrm>
              <a:off x="6760575" y="356850"/>
              <a:ext cx="25" cy="25"/>
            </a:xfrm>
            <a:custGeom>
              <a:avLst/>
              <a:gdLst/>
              <a:ahLst/>
              <a:cxnLst/>
              <a:rect l="0" t="0" r="0" b="0"/>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6" name="Shape 276"/>
            <p:cNvSpPr/>
            <p:nvPr/>
          </p:nvSpPr>
          <p:spPr>
            <a:xfrm>
              <a:off x="6760575" y="356850"/>
              <a:ext cx="14025" cy="24975"/>
            </a:xfrm>
            <a:custGeom>
              <a:avLst/>
              <a:gdLst/>
              <a:ahLst/>
              <a:cxnLst/>
              <a:rect l="0" t="0" r="0" b="0"/>
              <a:pathLst>
                <a:path w="561" h="999" fill="none" extrusionOk="0">
                  <a:moveTo>
                    <a:pt x="1" y="0"/>
                  </a:moveTo>
                  <a:lnTo>
                    <a:pt x="561"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7" name="Shape 277"/>
            <p:cNvSpPr/>
            <p:nvPr/>
          </p:nvSpPr>
          <p:spPr>
            <a:xfrm>
              <a:off x="6696650" y="420775"/>
              <a:ext cx="25" cy="25"/>
            </a:xfrm>
            <a:custGeom>
              <a:avLst/>
              <a:gdLst/>
              <a:ahLst/>
              <a:cxnLst/>
              <a:rect l="0" t="0" r="0" b="0"/>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8" name="Shape 278"/>
            <p:cNvSpPr/>
            <p:nvPr/>
          </p:nvSpPr>
          <p:spPr>
            <a:xfrm>
              <a:off x="6696650" y="420775"/>
              <a:ext cx="24975" cy="14025"/>
            </a:xfrm>
            <a:custGeom>
              <a:avLst/>
              <a:gdLst/>
              <a:ahLst/>
              <a:cxnLst/>
              <a:rect l="0" t="0" r="0" b="0"/>
              <a:pathLst>
                <a:path w="999" h="561" fill="none" extrusionOk="0">
                  <a:moveTo>
                    <a:pt x="0" y="0"/>
                  </a:moveTo>
                  <a:lnTo>
                    <a:pt x="999" y="5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9" name="Shape 279"/>
            <p:cNvSpPr/>
            <p:nvPr/>
          </p:nvSpPr>
          <p:spPr>
            <a:xfrm>
              <a:off x="6673500" y="507225"/>
              <a:ext cx="29250" cy="25"/>
            </a:xfrm>
            <a:custGeom>
              <a:avLst/>
              <a:gdLst/>
              <a:ahLst/>
              <a:cxnLst/>
              <a:rect l="0" t="0" r="0" b="0"/>
              <a:pathLst>
                <a:path w="1170" h="1" fill="none" extrusionOk="0">
                  <a:moveTo>
                    <a:pt x="1" y="1"/>
                  </a:moveTo>
                  <a:lnTo>
                    <a:pt x="117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0" name="Shape 280"/>
            <p:cNvSpPr/>
            <p:nvPr/>
          </p:nvSpPr>
          <p:spPr>
            <a:xfrm>
              <a:off x="6696650" y="593700"/>
              <a:ext cx="25" cy="25"/>
            </a:xfrm>
            <a:custGeom>
              <a:avLst/>
              <a:gdLst/>
              <a:ahLst/>
              <a:cxnLst/>
              <a:rect l="0" t="0" r="0" b="0"/>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1" name="Shape 281"/>
            <p:cNvSpPr/>
            <p:nvPr/>
          </p:nvSpPr>
          <p:spPr>
            <a:xfrm>
              <a:off x="6696650" y="579700"/>
              <a:ext cx="24975" cy="14025"/>
            </a:xfrm>
            <a:custGeom>
              <a:avLst/>
              <a:gdLst/>
              <a:ahLst/>
              <a:cxnLst/>
              <a:rect l="0" t="0" r="0" b="0"/>
              <a:pathLst>
                <a:path w="999" h="561" fill="none" extrusionOk="0">
                  <a:moveTo>
                    <a:pt x="0" y="560"/>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2" name="Shape 282"/>
            <p:cNvSpPr/>
            <p:nvPr/>
          </p:nvSpPr>
          <p:spPr>
            <a:xfrm>
              <a:off x="6760575" y="632675"/>
              <a:ext cx="14025" cy="24975"/>
            </a:xfrm>
            <a:custGeom>
              <a:avLst/>
              <a:gdLst/>
              <a:ahLst/>
              <a:cxnLst/>
              <a:rect l="0" t="0" r="0" b="0"/>
              <a:pathLst>
                <a:path w="561" h="999" fill="none" extrusionOk="0">
                  <a:moveTo>
                    <a:pt x="1" y="999"/>
                  </a:moveTo>
                  <a:lnTo>
                    <a:pt x="56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3" name="Shape 283"/>
            <p:cNvSpPr/>
            <p:nvPr/>
          </p:nvSpPr>
          <p:spPr>
            <a:xfrm>
              <a:off x="6760575" y="657625"/>
              <a:ext cx="25" cy="25"/>
            </a:xfrm>
            <a:custGeom>
              <a:avLst/>
              <a:gdLst/>
              <a:ahLst/>
              <a:cxnLst/>
              <a:rect l="0" t="0" r="0" b="0"/>
              <a:pathLst>
                <a:path w="1" h="1" fill="none" extrusionOk="0">
                  <a:moveTo>
                    <a:pt x="1"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4" name="Shape 284"/>
            <p:cNvSpPr/>
            <p:nvPr/>
          </p:nvSpPr>
          <p:spPr>
            <a:xfrm>
              <a:off x="6847025" y="651550"/>
              <a:ext cx="25" cy="29250"/>
            </a:xfrm>
            <a:custGeom>
              <a:avLst/>
              <a:gdLst/>
              <a:ahLst/>
              <a:cxnLst/>
              <a:rect l="0" t="0" r="0" b="0"/>
              <a:pathLst>
                <a:path w="1" h="1170" fill="none" extrusionOk="0">
                  <a:moveTo>
                    <a:pt x="1" y="0"/>
                  </a:moveTo>
                  <a:lnTo>
                    <a:pt x="1" y="116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5" name="Shape 285"/>
            <p:cNvSpPr/>
            <p:nvPr/>
          </p:nvSpPr>
          <p:spPr>
            <a:xfrm>
              <a:off x="6919500" y="632675"/>
              <a:ext cx="14025" cy="24975"/>
            </a:xfrm>
            <a:custGeom>
              <a:avLst/>
              <a:gdLst/>
              <a:ahLst/>
              <a:cxnLst/>
              <a:rect l="0" t="0" r="0" b="0"/>
              <a:pathLst>
                <a:path w="561" h="999" fill="none" extrusionOk="0">
                  <a:moveTo>
                    <a:pt x="560" y="999"/>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6" name="Shape 286"/>
            <p:cNvSpPr/>
            <p:nvPr/>
          </p:nvSpPr>
          <p:spPr>
            <a:xfrm>
              <a:off x="6933500" y="657625"/>
              <a:ext cx="25" cy="25"/>
            </a:xfrm>
            <a:custGeom>
              <a:avLst/>
              <a:gdLst/>
              <a:ahLst/>
              <a:cxnLst/>
              <a:rect l="0" t="0" r="0" b="0"/>
              <a:pathLst>
                <a:path w="1" h="1" fill="none" extrusionOk="0">
                  <a:moveTo>
                    <a:pt x="0"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7" name="Shape 287"/>
            <p:cNvSpPr/>
            <p:nvPr/>
          </p:nvSpPr>
          <p:spPr>
            <a:xfrm>
              <a:off x="6972475" y="579700"/>
              <a:ext cx="24975" cy="14025"/>
            </a:xfrm>
            <a:custGeom>
              <a:avLst/>
              <a:gdLst/>
              <a:ahLst/>
              <a:cxnLst/>
              <a:rect l="0" t="0" r="0" b="0"/>
              <a:pathLst>
                <a:path w="999" h="561" fill="none" extrusionOk="0">
                  <a:moveTo>
                    <a:pt x="999" y="56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8" name="Shape 288"/>
            <p:cNvSpPr/>
            <p:nvPr/>
          </p:nvSpPr>
          <p:spPr>
            <a:xfrm>
              <a:off x="6997425" y="593700"/>
              <a:ext cx="25" cy="25"/>
            </a:xfrm>
            <a:custGeom>
              <a:avLst/>
              <a:gdLst/>
              <a:ahLst/>
              <a:cxnLst/>
              <a:rect l="0" t="0" r="0" b="0"/>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9" name="Shape 289"/>
            <p:cNvSpPr/>
            <p:nvPr/>
          </p:nvSpPr>
          <p:spPr>
            <a:xfrm>
              <a:off x="6991350" y="507225"/>
              <a:ext cx="29250" cy="25"/>
            </a:xfrm>
            <a:custGeom>
              <a:avLst/>
              <a:gdLst/>
              <a:ahLst/>
              <a:cxnLst/>
              <a:rect l="0" t="0" r="0" b="0"/>
              <a:pathLst>
                <a:path w="1170" h="1" fill="none" extrusionOk="0">
                  <a:moveTo>
                    <a:pt x="116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0" name="Shape 290"/>
            <p:cNvSpPr/>
            <p:nvPr/>
          </p:nvSpPr>
          <p:spPr>
            <a:xfrm>
              <a:off x="6972475" y="420775"/>
              <a:ext cx="24975" cy="14025"/>
            </a:xfrm>
            <a:custGeom>
              <a:avLst/>
              <a:gdLst/>
              <a:ahLst/>
              <a:cxnLst/>
              <a:rect l="0" t="0" r="0" b="0"/>
              <a:pathLst>
                <a:path w="999" h="561" fill="none" extrusionOk="0">
                  <a:moveTo>
                    <a:pt x="0" y="561"/>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1" name="Shape 291"/>
            <p:cNvSpPr/>
            <p:nvPr/>
          </p:nvSpPr>
          <p:spPr>
            <a:xfrm>
              <a:off x="6997425" y="420775"/>
              <a:ext cx="25" cy="25"/>
            </a:xfrm>
            <a:custGeom>
              <a:avLst/>
              <a:gdLst/>
              <a:ahLst/>
              <a:cxnLst/>
              <a:rect l="0" t="0" r="0" b="0"/>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2" name="Shape 292"/>
            <p:cNvSpPr/>
            <p:nvPr/>
          </p:nvSpPr>
          <p:spPr>
            <a:xfrm>
              <a:off x="6919500" y="356850"/>
              <a:ext cx="14025" cy="24975"/>
            </a:xfrm>
            <a:custGeom>
              <a:avLst/>
              <a:gdLst/>
              <a:ahLst/>
              <a:cxnLst/>
              <a:rect l="0" t="0" r="0" b="0"/>
              <a:pathLst>
                <a:path w="561" h="999" fill="none" extrusionOk="0">
                  <a:moveTo>
                    <a:pt x="560" y="0"/>
                  </a:move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3" name="Shape 293"/>
            <p:cNvSpPr/>
            <p:nvPr/>
          </p:nvSpPr>
          <p:spPr>
            <a:xfrm>
              <a:off x="6933500" y="356850"/>
              <a:ext cx="25" cy="25"/>
            </a:xfrm>
            <a:custGeom>
              <a:avLst/>
              <a:gdLst/>
              <a:ahLst/>
              <a:cxnLst/>
              <a:rect l="0" t="0" r="0" b="0"/>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94" name="Shape 294"/>
          <p:cNvGrpSpPr/>
          <p:nvPr/>
        </p:nvGrpSpPr>
        <p:grpSpPr>
          <a:xfrm>
            <a:off x="4502566" y="1066399"/>
            <a:ext cx="215966" cy="342399"/>
            <a:chOff x="6718575" y="2318625"/>
            <a:chExt cx="256950" cy="407375"/>
          </a:xfrm>
        </p:grpSpPr>
        <p:sp>
          <p:nvSpPr>
            <p:cNvPr id="295" name="Shape 295"/>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6" name="Shape 296"/>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7" name="Shape 297"/>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8" name="Shape 298"/>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9" name="Shape 299"/>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0" name="Shape 300"/>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1" name="Shape 301"/>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2" name="Shape 302"/>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 name="CuadroTexto 2"/>
          <p:cNvSpPr txBox="1"/>
          <p:nvPr/>
        </p:nvSpPr>
        <p:spPr>
          <a:xfrm>
            <a:off x="6960912" y="1816082"/>
            <a:ext cx="2100105" cy="1200329"/>
          </a:xfrm>
          <a:prstGeom prst="rect">
            <a:avLst/>
          </a:prstGeom>
          <a:noFill/>
        </p:spPr>
        <p:txBody>
          <a:bodyPr wrap="square" rtlCol="0">
            <a:spAutoFit/>
          </a:bodyPr>
          <a:lstStyle/>
          <a:p>
            <a:pPr algn="just"/>
            <a:r>
              <a:rPr lang="es-US" sz="1200" b="1" dirty="0">
                <a:latin typeface="Muli"/>
              </a:rPr>
              <a:t>Con la reforma de la Ley Federal del Trabajo se estipulan del articulo 164 al 172, los derechos que la mujer posee dentro del ámbito laboral</a:t>
            </a:r>
            <a:endParaRPr lang="es-MX" sz="1200" b="1" dirty="0">
              <a:latin typeface="Muli"/>
            </a:endParaRPr>
          </a:p>
        </p:txBody>
      </p:sp>
    </p:spTree>
    <p:extLst>
      <p:ext uri="{BB962C8B-B14F-4D97-AF65-F5344CB8AC3E}">
        <p14:creationId xmlns:p14="http://schemas.microsoft.com/office/powerpoint/2010/main" val="2527087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Shape 397"/>
          <p:cNvSpPr/>
          <p:nvPr/>
        </p:nvSpPr>
        <p:spPr>
          <a:xfrm>
            <a:off x="5259275" y="1651220"/>
            <a:ext cx="1701300" cy="1662179"/>
          </a:xfrm>
          <a:prstGeom prst="rightArrowCallout">
            <a:avLst>
              <a:gd name="adj1" fmla="val 10256"/>
              <a:gd name="adj2" fmla="val 11286"/>
              <a:gd name="adj3" fmla="val 11589"/>
              <a:gd name="adj4" fmla="val 82278"/>
            </a:avLst>
          </a:prstGeom>
          <a:solidFill>
            <a:srgbClr val="4D778A"/>
          </a:solidFill>
          <a:ln>
            <a:noFill/>
          </a:ln>
        </p:spPr>
        <p:txBody>
          <a:bodyPr spcFirstLastPara="1" wrap="square" lIns="91425" tIns="91425" rIns="91425" bIns="91425" anchor="ctr" anchorCtr="0">
            <a:noAutofit/>
          </a:bodyPr>
          <a:lstStyle/>
          <a:p>
            <a:pPr lvl="0" algn="ctr"/>
            <a:r>
              <a:rPr lang="es-US" sz="1200" dirty="0">
                <a:solidFill>
                  <a:srgbClr val="CEDBE0"/>
                </a:solidFill>
                <a:latin typeface="Muli"/>
                <a:ea typeface="Muli"/>
                <a:cs typeface="Muli"/>
                <a:sym typeface="Muli"/>
              </a:rPr>
              <a:t>Elemento central para garantizar el desarrollo sostenible y la integración económica</a:t>
            </a:r>
            <a:r>
              <a:rPr lang="en" sz="1200" dirty="0">
                <a:solidFill>
                  <a:srgbClr val="CEDBE0"/>
                </a:solidFill>
                <a:latin typeface="Muli"/>
                <a:ea typeface="Muli"/>
                <a:cs typeface="Muli"/>
                <a:sym typeface="Muli"/>
              </a:rPr>
              <a:t>.</a:t>
            </a:r>
          </a:p>
        </p:txBody>
      </p:sp>
      <p:sp>
        <p:nvSpPr>
          <p:cNvPr id="398" name="Shape 398"/>
          <p:cNvSpPr/>
          <p:nvPr/>
        </p:nvSpPr>
        <p:spPr>
          <a:xfrm>
            <a:off x="3034076" y="1605147"/>
            <a:ext cx="1701300" cy="1662179"/>
          </a:xfrm>
          <a:prstGeom prst="rightArrowCallout">
            <a:avLst>
              <a:gd name="adj1" fmla="val 10256"/>
              <a:gd name="adj2" fmla="val 11286"/>
              <a:gd name="adj3" fmla="val 11589"/>
              <a:gd name="adj4" fmla="val 82278"/>
            </a:avLst>
          </a:prstGeom>
          <a:solidFill>
            <a:srgbClr val="7198A9"/>
          </a:solidFill>
          <a:ln>
            <a:noFill/>
          </a:ln>
        </p:spPr>
        <p:txBody>
          <a:bodyPr spcFirstLastPara="1" wrap="square" lIns="91425" tIns="91425" rIns="91425" bIns="91425" anchor="ctr" anchorCtr="0">
            <a:noAutofit/>
          </a:bodyPr>
          <a:lstStyle/>
          <a:p>
            <a:pPr lvl="0" algn="ctr"/>
            <a:r>
              <a:rPr lang="es-US" sz="1200" dirty="0">
                <a:solidFill>
                  <a:srgbClr val="CEDBE0"/>
                </a:solidFill>
                <a:latin typeface="Muli"/>
                <a:ea typeface="Muli"/>
                <a:cs typeface="Muli"/>
                <a:sym typeface="Muli"/>
              </a:rPr>
              <a:t>Se declara el concepto de trabajo decente de la OIT</a:t>
            </a:r>
            <a:endParaRPr sz="1200" dirty="0">
              <a:solidFill>
                <a:srgbClr val="CEDBE0"/>
              </a:solidFill>
              <a:latin typeface="Muli"/>
              <a:ea typeface="Muli"/>
              <a:cs typeface="Muli"/>
              <a:sym typeface="Muli"/>
            </a:endParaRPr>
          </a:p>
        </p:txBody>
      </p:sp>
      <p:sp>
        <p:nvSpPr>
          <p:cNvPr id="399" name="Shape 399"/>
          <p:cNvSpPr/>
          <p:nvPr/>
        </p:nvSpPr>
        <p:spPr>
          <a:xfrm>
            <a:off x="934956" y="1605146"/>
            <a:ext cx="1822007" cy="1662179"/>
          </a:xfrm>
          <a:prstGeom prst="rightArrowCallout">
            <a:avLst>
              <a:gd name="adj1" fmla="val 10256"/>
              <a:gd name="adj2" fmla="val 11286"/>
              <a:gd name="adj3" fmla="val 11589"/>
              <a:gd name="adj4" fmla="val 82278"/>
            </a:avLst>
          </a:prstGeom>
          <a:solidFill>
            <a:srgbClr val="CEDBE0"/>
          </a:solidFill>
          <a:ln>
            <a:noFill/>
          </a:ln>
        </p:spPr>
        <p:txBody>
          <a:bodyPr spcFirstLastPara="1" wrap="square" lIns="91425" tIns="91425" rIns="91425" bIns="91425" anchor="ctr" anchorCtr="0">
            <a:noAutofit/>
          </a:bodyPr>
          <a:lstStyle/>
          <a:p>
            <a:pPr lvl="0" algn="ctr"/>
            <a:r>
              <a:rPr lang="es-US" sz="1200" dirty="0">
                <a:solidFill>
                  <a:srgbClr val="4D778A"/>
                </a:solidFill>
                <a:latin typeface="Muli"/>
                <a:ea typeface="Muli"/>
                <a:cs typeface="Muli"/>
                <a:sym typeface="Muli"/>
              </a:rPr>
              <a:t>Entre los grandes avances de México en materia laboral femenina, resalta la XIV Conferencia Interamericana de Ministros del Trabajo (Septiembre, 2005)</a:t>
            </a:r>
          </a:p>
        </p:txBody>
      </p:sp>
      <p:sp>
        <p:nvSpPr>
          <p:cNvPr id="6" name="Shape 366"/>
          <p:cNvSpPr txBox="1">
            <a:spLocks/>
          </p:cNvSpPr>
          <p:nvPr/>
        </p:nvSpPr>
        <p:spPr>
          <a:xfrm>
            <a:off x="1964250" y="144139"/>
            <a:ext cx="6590051" cy="98291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1pPr>
            <a:lvl2pPr marR="0" lvl="1"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2pPr>
            <a:lvl3pPr marR="0" lvl="2"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3pPr>
            <a:lvl4pPr marR="0" lvl="3"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4pPr>
            <a:lvl5pPr marR="0" lvl="4"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5pPr>
            <a:lvl6pPr marR="0" lvl="5"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6pPr>
            <a:lvl7pPr marR="0" lvl="6"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7pPr>
            <a:lvl8pPr marR="0" lvl="7"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8pPr>
            <a:lvl9pPr marR="0" lvl="8" algn="l" rtl="0">
              <a:lnSpc>
                <a:spcPct val="100000"/>
              </a:lnSpc>
              <a:spcBef>
                <a:spcPts val="0"/>
              </a:spcBef>
              <a:spcAft>
                <a:spcPts val="0"/>
              </a:spcAft>
              <a:buClr>
                <a:srgbClr val="7198A9"/>
              </a:buClr>
              <a:buSzPts val="1400"/>
              <a:buFont typeface="Arvo"/>
              <a:buNone/>
              <a:defRPr sz="1400" b="0" i="0" u="none" strike="noStrike" cap="none">
                <a:solidFill>
                  <a:srgbClr val="7198A9"/>
                </a:solidFill>
                <a:latin typeface="Arvo"/>
                <a:ea typeface="Arvo"/>
                <a:cs typeface="Arvo"/>
                <a:sym typeface="Arvo"/>
              </a:defRPr>
            </a:lvl9pPr>
          </a:lstStyle>
          <a:p>
            <a:r>
              <a:rPr lang="es-US" sz="2000" b="1" i="1">
                <a:latin typeface="Muli"/>
              </a:rPr>
              <a:t>2.3 La Incorporación De La Mujer En México Respecto Al Contexto Internacional 2005-2016</a:t>
            </a:r>
            <a:endParaRPr lang="es-US" sz="2000" i="1" dirty="0">
              <a:latin typeface="Muli"/>
            </a:endParaRPr>
          </a:p>
        </p:txBody>
      </p:sp>
      <p:sp>
        <p:nvSpPr>
          <p:cNvPr id="3" name="Rectángulo 2"/>
          <p:cNvSpPr/>
          <p:nvPr/>
        </p:nvSpPr>
        <p:spPr>
          <a:xfrm>
            <a:off x="7111609" y="1605147"/>
            <a:ext cx="1399592" cy="17543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sz="1200" dirty="0">
                <a:latin typeface="Muli"/>
                <a:ea typeface="Calibri" panose="020F0502020204030204" pitchFamily="34" charset="0"/>
                <a:cs typeface="Segoe UI Semibold" panose="020B0702040204020203" pitchFamily="34" charset="0"/>
              </a:rPr>
              <a:t>Se afirma la importancia de la igualdad laboral con el fin de promover la participación plena de las mujeres en el mercado laboral </a:t>
            </a:r>
            <a:endParaRPr lang="es-MX" sz="1200" dirty="0">
              <a:latin typeface="Muli"/>
              <a:cs typeface="Segoe UI Semibold" panose="020B0702040204020203"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p:nvPr/>
        </p:nvSpPr>
        <p:spPr>
          <a:xfrm>
            <a:off x="1960503" y="1387300"/>
            <a:ext cx="6500057" cy="3107053"/>
          </a:xfrm>
          <a:custGeom>
            <a:avLst/>
            <a:gdLst/>
            <a:ahLst/>
            <a:cxnLst/>
            <a:rect l="0" t="0" r="0" b="0"/>
            <a:pathLst>
              <a:path w="285750" h="136125" extrusionOk="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CEDBE0"/>
          </a:solidFill>
          <a:ln>
            <a:noFill/>
          </a:ln>
          <a:effectLst>
            <a:softEdge rad="3175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6" name="Shape 366"/>
          <p:cNvSpPr txBox="1">
            <a:spLocks noGrp="1"/>
          </p:cNvSpPr>
          <p:nvPr>
            <p:ph type="title" idx="4294967295"/>
          </p:nvPr>
        </p:nvSpPr>
        <p:spPr>
          <a:xfrm>
            <a:off x="1116420" y="586987"/>
            <a:ext cx="7793664" cy="622300"/>
          </a:xfrm>
          <a:prstGeom prst="rect">
            <a:avLst/>
          </a:prstGeom>
        </p:spPr>
        <p:txBody>
          <a:bodyPr spcFirstLastPara="1" wrap="square" lIns="91425" tIns="91425" rIns="91425" bIns="91425" anchor="b" anchorCtr="0">
            <a:noAutofit/>
          </a:bodyPr>
          <a:lstStyle/>
          <a:p>
            <a:pPr lvl="0"/>
            <a:r>
              <a:rPr lang="es-US" sz="2400" b="1" i="1" dirty="0">
                <a:latin typeface="Muli"/>
              </a:rPr>
              <a:t>2.3 La Incorporación De La Mujer En México Respecto Al Contexto Internacional 2005-2016</a:t>
            </a:r>
            <a:endParaRPr sz="2400" i="1" dirty="0">
              <a:latin typeface="Muli"/>
            </a:endParaRPr>
          </a:p>
        </p:txBody>
      </p:sp>
      <p:sp>
        <p:nvSpPr>
          <p:cNvPr id="2" name="CuadroTexto 1"/>
          <p:cNvSpPr txBox="1"/>
          <p:nvPr/>
        </p:nvSpPr>
        <p:spPr>
          <a:xfrm>
            <a:off x="1581658" y="1387300"/>
            <a:ext cx="6067008" cy="3508653"/>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sz="1400" dirty="0">
                <a:solidFill>
                  <a:schemeClr val="accent1">
                    <a:lumMod val="75000"/>
                  </a:schemeClr>
                </a:solidFill>
                <a:latin typeface="Muli"/>
              </a:rPr>
              <a:t>Los resultados socioeconómicos para las mujeres en México hasta 2016, indican que en materia laboral femenina el país se encuentra rezagada en comparación a los países de la OCDE.</a:t>
            </a:r>
          </a:p>
          <a:p>
            <a:pPr algn="just">
              <a:lnSpc>
                <a:spcPct val="150000"/>
              </a:lnSpc>
            </a:pPr>
            <a:endParaRPr lang="es-MX" sz="1400" dirty="0">
              <a:solidFill>
                <a:schemeClr val="accent1">
                  <a:lumMod val="75000"/>
                </a:schemeClr>
              </a:solidFill>
              <a:latin typeface="Muli"/>
            </a:endParaRPr>
          </a:p>
          <a:p>
            <a:pPr marL="285750" indent="-285750" algn="just">
              <a:lnSpc>
                <a:spcPct val="150000"/>
              </a:lnSpc>
              <a:buFont typeface="Arial" panose="020B0604020202020204" pitchFamily="34" charset="0"/>
              <a:buChar char="•"/>
            </a:pPr>
            <a:r>
              <a:rPr lang="es-MX" sz="1400" dirty="0">
                <a:solidFill>
                  <a:schemeClr val="accent1">
                    <a:lumMod val="75000"/>
                  </a:schemeClr>
                </a:solidFill>
                <a:latin typeface="Muli"/>
              </a:rPr>
              <a:t>México tiene la tasa más baja en cuanto a la participación de la mujer en el mercado laboral.</a:t>
            </a:r>
          </a:p>
          <a:p>
            <a:pPr algn="just">
              <a:lnSpc>
                <a:spcPct val="150000"/>
              </a:lnSpc>
            </a:pPr>
            <a:endParaRPr lang="es-MX" sz="1400" dirty="0">
              <a:solidFill>
                <a:schemeClr val="accent1">
                  <a:lumMod val="75000"/>
                </a:schemeClr>
              </a:solidFill>
              <a:latin typeface="Muli"/>
            </a:endParaRPr>
          </a:p>
          <a:p>
            <a:pPr marL="285750" indent="-285750" algn="just">
              <a:lnSpc>
                <a:spcPct val="150000"/>
              </a:lnSpc>
              <a:buFont typeface="Arial" panose="020B0604020202020204" pitchFamily="34" charset="0"/>
              <a:buChar char="•"/>
            </a:pPr>
            <a:r>
              <a:rPr lang="es-MX" sz="1400" dirty="0">
                <a:solidFill>
                  <a:schemeClr val="accent1">
                    <a:lumMod val="75000"/>
                  </a:schemeClr>
                </a:solidFill>
                <a:latin typeface="Muli"/>
              </a:rPr>
              <a:t>Solo el 47% de las mexicanas en edad productiva son parte de la fuerza de trabajo en comparación con el 67% promedio de la OCDE y niveles alrededor de 60% en Chile, Brasil, Colombia y Perú.</a:t>
            </a:r>
          </a:p>
          <a:p>
            <a:pPr marL="285750" indent="-285750">
              <a:buFont typeface="Arial" panose="020B0604020202020204" pitchFamily="34" charset="0"/>
              <a:buChar char="•"/>
            </a:pPr>
            <a:endParaRPr lang="es-MX" sz="1200" dirty="0">
              <a:latin typeface="Mul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25815" y="141004"/>
            <a:ext cx="6659880" cy="784830"/>
          </a:xfrm>
          <a:prstGeom prst="rect">
            <a:avLst/>
          </a:prstGeom>
          <a:noFill/>
        </p:spPr>
        <p:txBody>
          <a:bodyPr wrap="square" rtlCol="0">
            <a:spAutoFit/>
          </a:bodyPr>
          <a:lstStyle/>
          <a:p>
            <a:pPr algn="just"/>
            <a:r>
              <a:rPr lang="es-MX" sz="1500" dirty="0">
                <a:solidFill>
                  <a:schemeClr val="accent1">
                    <a:lumMod val="75000"/>
                  </a:schemeClr>
                </a:solidFill>
                <a:latin typeface="Muli"/>
              </a:rPr>
              <a:t>La brecha de género en la participación laboral entre hombres y mujeres en México en 2014 era del 35% en comparación con el 21% en Brasil y el 17% en el promedio de la OCDE.</a:t>
            </a:r>
          </a:p>
        </p:txBody>
      </p:sp>
      <p:pic>
        <p:nvPicPr>
          <p:cNvPr id="1026" name="Picture 2" descr="https://scontent.fmex10-1.fna.fbcdn.net/v/t1.15752-9/32643282_1300013050143139_4825295426619965440_n.png?_nc_cat=0&amp;_nc_eui2=AeE5ME10_vgYDHGbVpBvEtw2Y3aTYJyn4n5rCQKws7P_IBO06dFC9wVwYQCkI4e37vPBoer5iDmKwkrMb483GNMPsG-48e2SZllPJZcr9GZstQ&amp;oh=a51f4bb874489c09cb73e73f078b3f3e&amp;oe=5B975CD5"/>
          <p:cNvPicPr>
            <a:picLocks noChangeAspect="1" noChangeArrowheads="1"/>
          </p:cNvPicPr>
          <p:nvPr/>
        </p:nvPicPr>
        <p:blipFill rotWithShape="1">
          <a:blip r:embed="rId2">
            <a:extLst>
              <a:ext uri="{28A0092B-C50C-407E-A947-70E740481C1C}">
                <a14:useLocalDpi xmlns:a14="http://schemas.microsoft.com/office/drawing/2010/main" val="0"/>
              </a:ext>
            </a:extLst>
          </a:blip>
          <a:srcRect l="48473" t="17074" r="35099" b="34834"/>
          <a:stretch/>
        </p:blipFill>
        <p:spPr bwMode="auto">
          <a:xfrm>
            <a:off x="8077200" y="1533990"/>
            <a:ext cx="665062" cy="34609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s://scontent.fmex10-1.fna.fbcdn.net/v/t1.15752-9/32643282_1300013050143139_4825295426619965440_n.png?_nc_cat=0&amp;_nc_eui2=AeE5ME10_vgYDHGbVpBvEtw2Y3aTYJyn4n5rCQKws7P_IBO06dFC9wVwYQCkI4e37vPBoer5iDmKwkrMb483GNMPsG-48e2SZllPJZcr9GZstQ&amp;oh=a51f4bb874489c09cb73e73f078b3f3e&amp;oe=5B975CD5"/>
          <p:cNvPicPr>
            <a:picLocks noChangeAspect="1" noChangeArrowheads="1"/>
          </p:cNvPicPr>
          <p:nvPr/>
        </p:nvPicPr>
        <p:blipFill rotWithShape="1">
          <a:blip r:embed="rId2">
            <a:extLst>
              <a:ext uri="{28A0092B-C50C-407E-A947-70E740481C1C}">
                <a14:useLocalDpi xmlns:a14="http://schemas.microsoft.com/office/drawing/2010/main" val="0"/>
              </a:ext>
            </a:extLst>
          </a:blip>
          <a:srcRect l="3053" t="17074" r="82361" b="34834"/>
          <a:stretch/>
        </p:blipFill>
        <p:spPr bwMode="auto">
          <a:xfrm>
            <a:off x="7486720" y="1533990"/>
            <a:ext cx="590480" cy="3460954"/>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7251700" y="973712"/>
            <a:ext cx="1651000" cy="584775"/>
          </a:xfrm>
          <a:prstGeom prst="rect">
            <a:avLst/>
          </a:prstGeom>
          <a:noFill/>
        </p:spPr>
        <p:txBody>
          <a:bodyPr wrap="square" rtlCol="0">
            <a:spAutoFit/>
          </a:bodyPr>
          <a:lstStyle/>
          <a:p>
            <a:pPr algn="ctr"/>
            <a:r>
              <a:rPr lang="es-MX" sz="1600" dirty="0"/>
              <a:t>Países miembros de la ODCE</a:t>
            </a:r>
          </a:p>
        </p:txBody>
      </p:sp>
      <p:pic>
        <p:nvPicPr>
          <p:cNvPr id="7" name="Imagen 6"/>
          <p:cNvPicPr>
            <a:picLocks noChangeAspect="1"/>
          </p:cNvPicPr>
          <p:nvPr/>
        </p:nvPicPr>
        <p:blipFill rotWithShape="1">
          <a:blip r:embed="rId3"/>
          <a:srcRect l="26977" t="23759" r="12190" b="12616"/>
          <a:stretch/>
        </p:blipFill>
        <p:spPr>
          <a:xfrm>
            <a:off x="270164" y="973712"/>
            <a:ext cx="6821098" cy="4021232"/>
          </a:xfrm>
          <a:prstGeom prst="rect">
            <a:avLst/>
          </a:prstGeom>
        </p:spPr>
      </p:pic>
      <p:pic>
        <p:nvPicPr>
          <p:cNvPr id="10" name="Imagen 9"/>
          <p:cNvPicPr>
            <a:picLocks noChangeAspect="1"/>
          </p:cNvPicPr>
          <p:nvPr/>
        </p:nvPicPr>
        <p:blipFill rotWithShape="1">
          <a:blip r:embed="rId4"/>
          <a:srcRect l="46279" t="26862" r="29070" b="60935"/>
          <a:stretch/>
        </p:blipFill>
        <p:spPr>
          <a:xfrm>
            <a:off x="3455582" y="4442055"/>
            <a:ext cx="2254102" cy="627320"/>
          </a:xfrm>
          <a:prstGeom prst="rect">
            <a:avLst/>
          </a:prstGeom>
        </p:spPr>
      </p:pic>
    </p:spTree>
    <p:extLst>
      <p:ext uri="{BB962C8B-B14F-4D97-AF65-F5344CB8AC3E}">
        <p14:creationId xmlns:p14="http://schemas.microsoft.com/office/powerpoint/2010/main" val="3668033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title"/>
          </p:nvPr>
        </p:nvSpPr>
        <p:spPr>
          <a:xfrm>
            <a:off x="-290154" y="377521"/>
            <a:ext cx="5299537" cy="621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s-MX" sz="1200" b="1" dirty="0">
                <a:latin typeface="Muli"/>
              </a:rPr>
              <a:t>E</a:t>
            </a:r>
            <a:r>
              <a:rPr lang="en" sz="1200" b="1" dirty="0">
                <a:latin typeface="Muli"/>
              </a:rPr>
              <a:t>l trabajo no remunerado en*:</a:t>
            </a:r>
            <a:endParaRPr sz="1200" b="1" dirty="0">
              <a:latin typeface="Muli"/>
            </a:endParaRPr>
          </a:p>
        </p:txBody>
      </p:sp>
      <p:sp>
        <p:nvSpPr>
          <p:cNvPr id="4" name="CuadroTexto 3"/>
          <p:cNvSpPr txBox="1"/>
          <p:nvPr/>
        </p:nvSpPr>
        <p:spPr>
          <a:xfrm>
            <a:off x="4665296" y="4799425"/>
            <a:ext cx="5174901" cy="276999"/>
          </a:xfrm>
          <a:prstGeom prst="rect">
            <a:avLst/>
          </a:prstGeom>
          <a:noFill/>
        </p:spPr>
        <p:txBody>
          <a:bodyPr wrap="square" rtlCol="0">
            <a:spAutoFit/>
          </a:bodyPr>
          <a:lstStyle/>
          <a:p>
            <a:r>
              <a:rPr lang="es-MX" sz="1200" dirty="0">
                <a:solidFill>
                  <a:schemeClr val="accent1">
                    <a:lumMod val="75000"/>
                  </a:schemeClr>
                </a:solidFill>
                <a:latin typeface="Muli"/>
              </a:rPr>
              <a:t>*estimaciones realizadas por la CEPAL (2017)</a:t>
            </a:r>
            <a:endParaRPr lang="es-MX" sz="1200" dirty="0"/>
          </a:p>
        </p:txBody>
      </p:sp>
      <p:sp>
        <p:nvSpPr>
          <p:cNvPr id="5" name="CuadroTexto 4"/>
          <p:cNvSpPr txBox="1"/>
          <p:nvPr/>
        </p:nvSpPr>
        <p:spPr>
          <a:xfrm>
            <a:off x="1213629" y="4337760"/>
            <a:ext cx="7236449" cy="461665"/>
          </a:xfrm>
          <a:prstGeom prst="rect">
            <a:avLst/>
          </a:prstGeom>
          <a:noFill/>
        </p:spPr>
        <p:txBody>
          <a:bodyPr wrap="square" rtlCol="0">
            <a:spAutoFit/>
          </a:bodyPr>
          <a:lstStyle/>
          <a:p>
            <a:pPr marL="285750" indent="-285750" algn="just">
              <a:buFont typeface="Arial" panose="020B0604020202020204" pitchFamily="34" charset="0"/>
              <a:buChar char="•"/>
            </a:pPr>
            <a:r>
              <a:rPr lang="es-MX" sz="1200" dirty="0">
                <a:solidFill>
                  <a:schemeClr val="accent1">
                    <a:lumMod val="75000"/>
                  </a:schemeClr>
                </a:solidFill>
                <a:latin typeface="Muli"/>
              </a:rPr>
              <a:t>Datos de la CEPAL (2017), revelan que si el trabajo no remunerado tuviera precio de mercado, una quinta parte de la riqueza del país se estaría generando en los hogares principalmente por mujeres.  </a:t>
            </a:r>
          </a:p>
        </p:txBody>
      </p:sp>
      <p:sp>
        <p:nvSpPr>
          <p:cNvPr id="8" name="Rectángulo 7"/>
          <p:cNvSpPr/>
          <p:nvPr/>
        </p:nvSpPr>
        <p:spPr>
          <a:xfrm>
            <a:off x="1575136" y="132749"/>
            <a:ext cx="6707627" cy="584775"/>
          </a:xfrm>
          <a:prstGeom prst="rect">
            <a:avLst/>
          </a:prstGeom>
        </p:spPr>
        <p:txBody>
          <a:bodyPr wrap="square">
            <a:spAutoFit/>
          </a:bodyPr>
          <a:lstStyle/>
          <a:p>
            <a:pPr algn="ctr"/>
            <a:r>
              <a:rPr lang="es-US" sz="1600" b="1" i="1" dirty="0">
                <a:solidFill>
                  <a:srgbClr val="7198A9"/>
                </a:solidFill>
                <a:latin typeface="Muli"/>
                <a:sym typeface="Arvo"/>
              </a:rPr>
              <a:t>2.3 La Incorporación De La Mujer En México Respecto Al Contexto Internacional 2005-2016</a:t>
            </a:r>
            <a:endParaRPr lang="es-MX" sz="1600" dirty="0"/>
          </a:p>
        </p:txBody>
      </p:sp>
      <p:pic>
        <p:nvPicPr>
          <p:cNvPr id="9" name="Imagen 8"/>
          <p:cNvPicPr>
            <a:picLocks noChangeAspect="1"/>
          </p:cNvPicPr>
          <p:nvPr/>
        </p:nvPicPr>
        <p:blipFill rotWithShape="1">
          <a:blip r:embed="rId3"/>
          <a:srcRect l="34303" t="24380" r="16394" b="11092"/>
          <a:stretch/>
        </p:blipFill>
        <p:spPr>
          <a:xfrm>
            <a:off x="2094615" y="999421"/>
            <a:ext cx="4796731" cy="331735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US" sz="3200" b="1" i="1" dirty="0"/>
              <a:t>2.4 Tasa De Participación Económica Femenina En México, 2005-2016</a:t>
            </a:r>
            <a:br>
              <a:rPr lang="es-MX" sz="3200" i="1" dirty="0"/>
            </a:b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113233" y="1969427"/>
                <a:ext cx="7514035" cy="2343151"/>
              </a:xfrm>
            </p:spPr>
            <p:txBody>
              <a:bodyPr/>
              <a:lstStyle/>
              <a:p>
                <a14:m>
                  <m:oMath xmlns:m="http://schemas.openxmlformats.org/officeDocument/2006/math">
                    <m:r>
                      <a:rPr lang="es-MX" sz="2000" i="1" smtClean="0">
                        <a:ln w="0"/>
                        <a:effectLst>
                          <a:outerShdw blurRad="38100" dist="19050" dir="2700000" algn="tl" rotWithShape="0">
                            <a:schemeClr val="dk1">
                              <a:alpha val="40000"/>
                            </a:schemeClr>
                          </a:outerShdw>
                        </a:effectLst>
                        <a:latin typeface="Cambria Math" panose="02040503050406030204" pitchFamily="18" charset="0"/>
                      </a:rPr>
                      <m:t>𝑻𝒂𝒔𝒂</m:t>
                    </m:r>
                    <m:r>
                      <a:rPr lang="es-MX" sz="2000" i="1" smtClean="0">
                        <a:ln w="0"/>
                        <a:effectLst>
                          <a:outerShdw blurRad="38100" dist="19050" dir="2700000" algn="tl" rotWithShape="0">
                            <a:schemeClr val="dk1">
                              <a:alpha val="40000"/>
                            </a:schemeClr>
                          </a:outerShdw>
                        </a:effectLst>
                        <a:latin typeface="Cambria Math" panose="02040503050406030204" pitchFamily="18" charset="0"/>
                      </a:rPr>
                      <m:t> </m:t>
                    </m:r>
                    <m:r>
                      <a:rPr lang="es-MX" sz="2000" i="1" smtClean="0">
                        <a:ln w="0"/>
                        <a:effectLst>
                          <a:outerShdw blurRad="38100" dist="19050" dir="2700000" algn="tl" rotWithShape="0">
                            <a:schemeClr val="dk1">
                              <a:alpha val="40000"/>
                            </a:schemeClr>
                          </a:outerShdw>
                        </a:effectLst>
                        <a:latin typeface="Cambria Math" panose="02040503050406030204" pitchFamily="18" charset="0"/>
                      </a:rPr>
                      <m:t>𝒅𝒆</m:t>
                    </m:r>
                    <m:r>
                      <a:rPr lang="es-MX" sz="2000" i="1" smtClean="0">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𝒑𝒂𝒓𝒕𝒊𝒄𝒊𝒑𝒂𝒄𝒊</m:t>
                    </m:r>
                    <m:r>
                      <a:rPr lang="es-MX" sz="2000" i="1">
                        <a:ln w="0"/>
                        <a:effectLst>
                          <a:outerShdw blurRad="38100" dist="19050" dir="2700000" algn="tl" rotWithShape="0">
                            <a:schemeClr val="dk1">
                              <a:alpha val="40000"/>
                            </a:schemeClr>
                          </a:outerShdw>
                        </a:effectLst>
                        <a:latin typeface="Cambria Math" panose="02040503050406030204" pitchFamily="18" charset="0"/>
                      </a:rPr>
                      <m:t>ó</m:t>
                    </m:r>
                    <m:r>
                      <a:rPr lang="es-MX" sz="2000" i="1">
                        <a:ln w="0"/>
                        <a:effectLst>
                          <a:outerShdw blurRad="38100" dist="19050" dir="2700000" algn="tl" rotWithShape="0">
                            <a:schemeClr val="dk1">
                              <a:alpha val="40000"/>
                            </a:schemeClr>
                          </a:outerShdw>
                        </a:effectLst>
                        <a:latin typeface="Cambria Math" panose="02040503050406030204" pitchFamily="18" charset="0"/>
                      </a:rPr>
                      <m:t>𝒏</m:t>
                    </m:r>
                    <m:r>
                      <a:rPr lang="es-MX" sz="2000" i="1">
                        <a:ln w="0"/>
                        <a:effectLst>
                          <a:outerShdw blurRad="38100" dist="19050" dir="2700000" algn="tl" rotWithShape="0">
                            <a:schemeClr val="dk1">
                              <a:alpha val="40000"/>
                            </a:schemeClr>
                          </a:outerShdw>
                        </a:effectLst>
                        <a:latin typeface="Cambria Math" panose="02040503050406030204" pitchFamily="18" charset="0"/>
                      </a:rPr>
                      <m:t>=</m:t>
                    </m:r>
                    <m:f>
                      <m:fPr>
                        <m:ctrlPr>
                          <a:rPr lang="es-MX" sz="2000" i="1">
                            <a:ln w="0"/>
                            <a:effectLst>
                              <a:outerShdw blurRad="38100" dist="19050" dir="2700000" algn="tl" rotWithShape="0">
                                <a:schemeClr val="dk1">
                                  <a:alpha val="40000"/>
                                </a:schemeClr>
                              </a:outerShdw>
                            </a:effectLst>
                            <a:latin typeface="Cambria Math" panose="02040503050406030204" pitchFamily="18" charset="0"/>
                          </a:rPr>
                        </m:ctrlPr>
                      </m:fPr>
                      <m:num>
                        <m:r>
                          <a:rPr lang="es-MX" sz="2000" i="1">
                            <a:ln w="0"/>
                            <a:effectLst>
                              <a:outerShdw blurRad="38100" dist="19050" dir="2700000" algn="tl" rotWithShape="0">
                                <a:schemeClr val="dk1">
                                  <a:alpha val="40000"/>
                                </a:schemeClr>
                              </a:outerShdw>
                            </a:effectLst>
                            <a:latin typeface="Cambria Math" panose="02040503050406030204" pitchFamily="18" charset="0"/>
                          </a:rPr>
                          <m:t>𝑷𝑬𝑨</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𝟏𝟓</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𝒂</m:t>
                        </m:r>
                        <m:r>
                          <a:rPr lang="es-MX" sz="2000" i="1">
                            <a:ln w="0"/>
                            <a:effectLst>
                              <a:outerShdw blurRad="38100" dist="19050" dir="2700000" algn="tl" rotWithShape="0">
                                <a:schemeClr val="dk1">
                                  <a:alpha val="40000"/>
                                </a:schemeClr>
                              </a:outerShdw>
                            </a:effectLst>
                            <a:latin typeface="Cambria Math" panose="02040503050406030204" pitchFamily="18" charset="0"/>
                          </a:rPr>
                          <m:t>ñ</m:t>
                        </m:r>
                        <m:r>
                          <a:rPr lang="es-MX" sz="2000" i="1">
                            <a:ln w="0"/>
                            <a:effectLst>
                              <a:outerShdw blurRad="38100" dist="19050" dir="2700000" algn="tl" rotWithShape="0">
                                <a:schemeClr val="dk1">
                                  <a:alpha val="40000"/>
                                </a:schemeClr>
                              </a:outerShdw>
                            </a:effectLst>
                            <a:latin typeface="Cambria Math" panose="02040503050406030204" pitchFamily="18" charset="0"/>
                          </a:rPr>
                          <m:t>𝒐𝒔</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𝒚</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𝒎</m:t>
                        </m:r>
                        <m:r>
                          <a:rPr lang="es-MX" sz="2000" i="1">
                            <a:ln w="0"/>
                            <a:effectLst>
                              <a:outerShdw blurRad="38100" dist="19050" dir="2700000" algn="tl" rotWithShape="0">
                                <a:schemeClr val="dk1">
                                  <a:alpha val="40000"/>
                                </a:schemeClr>
                              </a:outerShdw>
                            </a:effectLst>
                            <a:latin typeface="Cambria Math" panose="02040503050406030204" pitchFamily="18" charset="0"/>
                          </a:rPr>
                          <m:t>á</m:t>
                        </m:r>
                        <m:r>
                          <a:rPr lang="es-MX" sz="2000" i="1">
                            <a:ln w="0"/>
                            <a:effectLst>
                              <a:outerShdw blurRad="38100" dist="19050" dir="2700000" algn="tl" rotWithShape="0">
                                <a:schemeClr val="dk1">
                                  <a:alpha val="40000"/>
                                </a:schemeClr>
                              </a:outerShdw>
                            </a:effectLst>
                            <a:latin typeface="Cambria Math" panose="02040503050406030204" pitchFamily="18" charset="0"/>
                          </a:rPr>
                          <m:t>𝒔</m:t>
                        </m:r>
                      </m:num>
                      <m:den>
                        <m:r>
                          <a:rPr lang="es-MX" sz="2000" i="1">
                            <a:ln w="0"/>
                            <a:effectLst>
                              <a:outerShdw blurRad="38100" dist="19050" dir="2700000" algn="tl" rotWithShape="0">
                                <a:schemeClr val="dk1">
                                  <a:alpha val="40000"/>
                                </a:schemeClr>
                              </a:outerShdw>
                            </a:effectLst>
                            <a:latin typeface="Cambria Math" panose="02040503050406030204" pitchFamily="18" charset="0"/>
                          </a:rPr>
                          <m:t>𝑷𝒐𝒃𝒍𝒂𝒄𝒊</m:t>
                        </m:r>
                        <m:r>
                          <a:rPr lang="es-MX" sz="2000" i="1">
                            <a:ln w="0"/>
                            <a:effectLst>
                              <a:outerShdw blurRad="38100" dist="19050" dir="2700000" algn="tl" rotWithShape="0">
                                <a:schemeClr val="dk1">
                                  <a:alpha val="40000"/>
                                </a:schemeClr>
                              </a:outerShdw>
                            </a:effectLst>
                            <a:latin typeface="Cambria Math" panose="02040503050406030204" pitchFamily="18" charset="0"/>
                          </a:rPr>
                          <m:t>ó</m:t>
                        </m:r>
                        <m:r>
                          <a:rPr lang="es-MX" sz="2000" i="1">
                            <a:ln w="0"/>
                            <a:effectLst>
                              <a:outerShdw blurRad="38100" dist="19050" dir="2700000" algn="tl" rotWithShape="0">
                                <a:schemeClr val="dk1">
                                  <a:alpha val="40000"/>
                                </a:schemeClr>
                              </a:outerShdw>
                            </a:effectLst>
                            <a:latin typeface="Cambria Math" panose="02040503050406030204" pitchFamily="18" charset="0"/>
                          </a:rPr>
                          <m:t>𝒏</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𝒕𝒐𝒕𝒂𝒍</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𝒅𝒆</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𝟏𝟓</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𝒂</m:t>
                        </m:r>
                        <m:r>
                          <a:rPr lang="es-MX" sz="2000" i="1">
                            <a:ln w="0"/>
                            <a:effectLst>
                              <a:outerShdw blurRad="38100" dist="19050" dir="2700000" algn="tl" rotWithShape="0">
                                <a:schemeClr val="dk1">
                                  <a:alpha val="40000"/>
                                </a:schemeClr>
                              </a:outerShdw>
                            </a:effectLst>
                            <a:latin typeface="Cambria Math" panose="02040503050406030204" pitchFamily="18" charset="0"/>
                          </a:rPr>
                          <m:t>ñ</m:t>
                        </m:r>
                        <m:r>
                          <a:rPr lang="es-MX" sz="2000" i="1">
                            <a:ln w="0"/>
                            <a:effectLst>
                              <a:outerShdw blurRad="38100" dist="19050" dir="2700000" algn="tl" rotWithShape="0">
                                <a:schemeClr val="dk1">
                                  <a:alpha val="40000"/>
                                </a:schemeClr>
                              </a:outerShdw>
                            </a:effectLst>
                            <a:latin typeface="Cambria Math" panose="02040503050406030204" pitchFamily="18" charset="0"/>
                          </a:rPr>
                          <m:t>𝒐𝒔</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𝒚</m:t>
                        </m:r>
                        <m:r>
                          <a:rPr lang="es-MX" sz="2000" i="1">
                            <a:ln w="0"/>
                            <a:effectLst>
                              <a:outerShdw blurRad="38100" dist="19050" dir="2700000" algn="tl" rotWithShape="0">
                                <a:schemeClr val="dk1">
                                  <a:alpha val="40000"/>
                                </a:schemeClr>
                              </a:outerShdw>
                            </a:effectLst>
                            <a:latin typeface="Cambria Math" panose="02040503050406030204" pitchFamily="18" charset="0"/>
                          </a:rPr>
                          <m:t> </m:t>
                        </m:r>
                        <m:r>
                          <a:rPr lang="es-MX" sz="2000" i="1">
                            <a:ln w="0"/>
                            <a:effectLst>
                              <a:outerShdw blurRad="38100" dist="19050" dir="2700000" algn="tl" rotWithShape="0">
                                <a:schemeClr val="dk1">
                                  <a:alpha val="40000"/>
                                </a:schemeClr>
                              </a:outerShdw>
                            </a:effectLst>
                            <a:latin typeface="Cambria Math" panose="02040503050406030204" pitchFamily="18" charset="0"/>
                          </a:rPr>
                          <m:t>𝒎</m:t>
                        </m:r>
                        <m:r>
                          <a:rPr lang="es-MX" sz="2000" i="1">
                            <a:ln w="0"/>
                            <a:effectLst>
                              <a:outerShdw blurRad="38100" dist="19050" dir="2700000" algn="tl" rotWithShape="0">
                                <a:schemeClr val="dk1">
                                  <a:alpha val="40000"/>
                                </a:schemeClr>
                              </a:outerShdw>
                            </a:effectLst>
                            <a:latin typeface="Cambria Math" panose="02040503050406030204" pitchFamily="18" charset="0"/>
                          </a:rPr>
                          <m:t>á</m:t>
                        </m:r>
                        <m:r>
                          <a:rPr lang="es-MX" sz="2000" i="1">
                            <a:ln w="0"/>
                            <a:effectLst>
                              <a:outerShdw blurRad="38100" dist="19050" dir="2700000" algn="tl" rotWithShape="0">
                                <a:schemeClr val="dk1">
                                  <a:alpha val="40000"/>
                                </a:schemeClr>
                              </a:outerShdw>
                            </a:effectLst>
                            <a:latin typeface="Cambria Math" panose="02040503050406030204" pitchFamily="18" charset="0"/>
                          </a:rPr>
                          <m:t>𝒔</m:t>
                        </m:r>
                      </m:den>
                    </m:f>
                    <m:r>
                      <a:rPr lang="es-MX" sz="2000" i="1">
                        <a:ln w="0"/>
                        <a:effectLst>
                          <a:outerShdw blurRad="38100" dist="19050" dir="2700000" algn="tl" rotWithShape="0">
                            <a:schemeClr val="dk1">
                              <a:alpha val="40000"/>
                            </a:schemeClr>
                          </a:outerShdw>
                        </a:effectLst>
                        <a:latin typeface="Cambria Math" panose="02040503050406030204" pitchFamily="18" charset="0"/>
                      </a:rPr>
                      <m:t>∗</m:t>
                    </m:r>
                    <m:r>
                      <a:rPr lang="es-MX" sz="2000" i="1">
                        <a:ln w="0"/>
                        <a:effectLst>
                          <a:outerShdw blurRad="38100" dist="19050" dir="2700000" algn="tl" rotWithShape="0">
                            <a:schemeClr val="dk1">
                              <a:alpha val="40000"/>
                            </a:schemeClr>
                          </a:outerShdw>
                        </a:effectLst>
                        <a:latin typeface="Cambria Math" panose="02040503050406030204" pitchFamily="18" charset="0"/>
                      </a:rPr>
                      <m:t>𝟏𝟎𝟎</m:t>
                    </m:r>
                  </m:oMath>
                </a14:m>
                <a:endParaRPr lang="es-MX" sz="2000" dirty="0">
                  <a:ln w="0"/>
                  <a:effectLst>
                    <a:outerShdw blurRad="38100" dist="19050" dir="2700000" algn="tl" rotWithShape="0">
                      <a:schemeClr val="dk1">
                        <a:alpha val="40000"/>
                      </a:schemeClr>
                    </a:outerShdw>
                  </a:effectLst>
                </a:endParaRPr>
              </a:p>
              <a:p>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113233" y="1969427"/>
                <a:ext cx="7514035" cy="2343151"/>
              </a:xfrm>
              <a:blipFill rotWithShape="0">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197341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250568" y="563904"/>
            <a:ext cx="6134520" cy="4339650"/>
          </a:xfrm>
          <a:prstGeom prst="rect">
            <a:avLst/>
          </a:prstGeom>
        </p:spPr>
        <p:txBody>
          <a:bodyPr wrap="square">
            <a:spAutoFit/>
          </a:bodyPr>
          <a:lstStyle/>
          <a:p>
            <a:pPr algn="ctr"/>
            <a:r>
              <a:rPr lang="es-US" sz="1200" b="1" dirty="0">
                <a:solidFill>
                  <a:schemeClr val="accent1">
                    <a:lumMod val="75000"/>
                  </a:schemeClr>
                </a:solidFill>
                <a:latin typeface="Muli"/>
              </a:rPr>
              <a:t>Gráfico 2. Tasa de participación femenina en México, periodo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Fuente: Elaboración propia con base en datos del (ENOE, 2016)</a:t>
            </a:r>
          </a:p>
        </p:txBody>
      </p:sp>
      <p:pic>
        <p:nvPicPr>
          <p:cNvPr id="4" name="Imagen 3">
            <a:extLst>
              <a:ext uri="{FF2B5EF4-FFF2-40B4-BE49-F238E27FC236}">
                <a16:creationId xmlns:a16="http://schemas.microsoft.com/office/drawing/2014/main" id="{FC71430B-D7DF-4D5B-9805-FBA650BE7F3A}"/>
              </a:ext>
            </a:extLst>
          </p:cNvPr>
          <p:cNvPicPr/>
          <p:nvPr/>
        </p:nvPicPr>
        <p:blipFill rotWithShape="1">
          <a:blip r:embed="rId2"/>
          <a:srcRect l="26646" t="34716" r="27189" b="29664"/>
          <a:stretch/>
        </p:blipFill>
        <p:spPr bwMode="auto">
          <a:xfrm>
            <a:off x="1748472" y="871870"/>
            <a:ext cx="6332272" cy="37077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41418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783221" y="257452"/>
            <a:ext cx="7851648" cy="632228"/>
          </a:xfrm>
          <a:prstGeom prst="rect">
            <a:avLst/>
          </a:prstGeom>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a:ln>
                  <a:noFill/>
                </a:ln>
                <a:effectLst/>
                <a:uLnTx/>
                <a:uFillTx/>
                <a:latin typeface="Times New Roman" pitchFamily="18" charset="0"/>
                <a:ea typeface="+mj-ea"/>
                <a:cs typeface="Times New Roman" pitchFamily="18" charset="0"/>
              </a:rPr>
              <a:t>GUIA EXPLICATIVA PARA EL EMPLEO DE ESTE MATERIAL</a:t>
            </a:r>
          </a:p>
        </p:txBody>
      </p:sp>
      <p:sp>
        <p:nvSpPr>
          <p:cNvPr id="5" name="2 Subtítulo"/>
          <p:cNvSpPr txBox="1">
            <a:spLocks/>
          </p:cNvSpPr>
          <p:nvPr/>
        </p:nvSpPr>
        <p:spPr>
          <a:xfrm>
            <a:off x="214282" y="1125131"/>
            <a:ext cx="7854696" cy="182166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1" i="0" u="sng"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1" i="0" u="sng"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1" i="0" u="sng"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endParaRPr>
          </a:p>
        </p:txBody>
      </p:sp>
      <p:sp>
        <p:nvSpPr>
          <p:cNvPr id="6" name="1 Título"/>
          <p:cNvSpPr txBox="1">
            <a:spLocks/>
          </p:cNvSpPr>
          <p:nvPr/>
        </p:nvSpPr>
        <p:spPr>
          <a:xfrm>
            <a:off x="285720" y="4286262"/>
            <a:ext cx="7851648" cy="632228"/>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endParaRPr kumimoji="0" lang="es-MX" sz="2000" b="1" i="0" u="none" strike="noStrike" kern="1200" cap="none" spc="0" normalizeH="0" baseline="0" noProof="0" dirty="0">
              <a:ln>
                <a:noFill/>
              </a:ln>
              <a:solidFill>
                <a:schemeClr val="accent4">
                  <a:lumMod val="75000"/>
                </a:schemeClr>
              </a:solidFill>
              <a:effectLst/>
              <a:uLnTx/>
              <a:uFillTx/>
              <a:latin typeface="Times New Roman" pitchFamily="18" charset="0"/>
              <a:ea typeface="+mj-ea"/>
              <a:cs typeface="Times New Roman" pitchFamily="18" charset="0"/>
            </a:endParaRPr>
          </a:p>
        </p:txBody>
      </p:sp>
      <p:sp>
        <p:nvSpPr>
          <p:cNvPr id="8" name="7 Rectángulo"/>
          <p:cNvSpPr/>
          <p:nvPr/>
        </p:nvSpPr>
        <p:spPr>
          <a:xfrm>
            <a:off x="848127" y="896841"/>
            <a:ext cx="7786742" cy="3911231"/>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just">
              <a:defRPr/>
            </a:pPr>
            <a:r>
              <a:rPr lang="es-MX" sz="1600" b="1" dirty="0">
                <a:solidFill>
                  <a:srgbClr val="000000"/>
                </a:solidFill>
                <a:latin typeface="Times New Roman" pitchFamily="18" charset="0"/>
                <a:cs typeface="Times New Roman" pitchFamily="18" charset="0"/>
              </a:rPr>
              <a:t>Este material busca introducir al estudiante en el an</a:t>
            </a:r>
            <a:r>
              <a:rPr lang="es-ES" sz="1600" b="1" dirty="0" err="1">
                <a:solidFill>
                  <a:srgbClr val="000000"/>
                </a:solidFill>
                <a:latin typeface="Times New Roman" pitchFamily="18" charset="0"/>
                <a:cs typeface="Times New Roman" pitchFamily="18" charset="0"/>
              </a:rPr>
              <a:t>álisis</a:t>
            </a:r>
            <a:r>
              <a:rPr lang="es-ES" sz="1600" b="1" dirty="0">
                <a:solidFill>
                  <a:srgbClr val="000000"/>
                </a:solidFill>
                <a:latin typeface="Times New Roman" pitchFamily="18" charset="0"/>
                <a:cs typeface="Times New Roman" pitchFamily="18" charset="0"/>
              </a:rPr>
              <a:t> de uno de los cambios estructurales de la economía mexicana, como es el tema del empleo y fondos de pensiones individuales.</a:t>
            </a:r>
          </a:p>
          <a:p>
            <a:pPr algn="just">
              <a:defRPr/>
            </a:pPr>
            <a:endParaRPr lang="es-MX" sz="1600" b="1" dirty="0">
              <a:solidFill>
                <a:srgbClr val="000000"/>
              </a:solidFill>
              <a:latin typeface="Times New Roman" pitchFamily="18" charset="0"/>
              <a:cs typeface="Times New Roman" pitchFamily="18" charset="0"/>
            </a:endParaRPr>
          </a:p>
          <a:p>
            <a:pPr algn="just">
              <a:defRPr/>
            </a:pPr>
            <a:r>
              <a:rPr lang="es-MX" sz="1600" b="1" dirty="0">
                <a:solidFill>
                  <a:srgbClr val="000000"/>
                </a:solidFill>
                <a:latin typeface="Times New Roman" pitchFamily="18" charset="0"/>
                <a:cs typeface="Times New Roman" pitchFamily="18" charset="0"/>
              </a:rPr>
              <a:t>El conocimiento acerca de </a:t>
            </a:r>
            <a:r>
              <a:rPr lang="es-ES" sz="1600" b="1" dirty="0">
                <a:solidFill>
                  <a:srgbClr val="000000"/>
                </a:solidFill>
                <a:latin typeface="Times New Roman" pitchFamily="18" charset="0"/>
                <a:cs typeface="Times New Roman" pitchFamily="18" charset="0"/>
              </a:rPr>
              <a:t>este componente del cambio estructural es vital para entender las rigideces que tiene la economía mexicana en cuanto a la creación de empleos y las perspectivas de retiro laboral bajo un nuevo esquema de cuentas individuales para los trabajadores en  México. También permite comprender el valioso papel que tiene esta en la generación de divisas como componente importante del ahorro externo.</a:t>
            </a:r>
            <a:endParaRPr lang="es-ES_tradnl" sz="1600" b="1" dirty="0">
              <a:solidFill>
                <a:srgbClr val="000000"/>
              </a:solidFill>
              <a:latin typeface="Times New Roman" charset="0"/>
              <a:ea typeface="Times New Roman" charset="0"/>
              <a:cs typeface="Times New Roman" charset="0"/>
            </a:endParaRPr>
          </a:p>
          <a:p>
            <a:pPr algn="just">
              <a:defRPr/>
            </a:pPr>
            <a:endParaRPr lang="es-MX" sz="1600" b="1" dirty="0">
              <a:solidFill>
                <a:srgbClr val="000000"/>
              </a:solidFill>
              <a:latin typeface="Times New Roman" charset="0"/>
              <a:ea typeface="Times New Roman" charset="0"/>
              <a:cs typeface="Times New Roman" charset="0"/>
            </a:endParaRPr>
          </a:p>
          <a:p>
            <a:pPr algn="just">
              <a:defRPr/>
            </a:pPr>
            <a:r>
              <a:rPr lang="es-MX" sz="1600" b="1" dirty="0">
                <a:solidFill>
                  <a:srgbClr val="000000"/>
                </a:solidFill>
                <a:latin typeface="Times New Roman" pitchFamily="18" charset="0"/>
                <a:cs typeface="Times New Roman" pitchFamily="18" charset="0"/>
              </a:rPr>
              <a:t>Este material será utilizado en Power Point versión Office  en la versión 97- 2003 o superior y requiere de una computadora que tenga mínimo 512 mb de memoria RAM dicho programa y un video proyector o televisión de pantalla plana.</a:t>
            </a:r>
          </a:p>
          <a:p>
            <a:pPr algn="just">
              <a:defRPr/>
            </a:pPr>
            <a:r>
              <a:rPr lang="es-MX" sz="1600" b="1" dirty="0">
                <a:solidFill>
                  <a:srgbClr val="000000"/>
                </a:solidFill>
                <a:latin typeface="Times New Roman" pitchFamily="18" charset="0"/>
                <a:cs typeface="Times New Roman" pitchFamily="18" charset="0"/>
              </a:rPr>
              <a:t>Este material contiene 46 diapositivas.</a:t>
            </a:r>
          </a:p>
        </p:txBody>
      </p:sp>
    </p:spTree>
    <p:extLst>
      <p:ext uri="{BB962C8B-B14F-4D97-AF65-F5344CB8AC3E}">
        <p14:creationId xmlns:p14="http://schemas.microsoft.com/office/powerpoint/2010/main" val="1753237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4294967295"/>
          </p:nvPr>
        </p:nvSpPr>
        <p:spPr>
          <a:xfrm>
            <a:off x="1477926" y="145056"/>
            <a:ext cx="6098531" cy="820738"/>
          </a:xfrm>
        </p:spPr>
        <p:txBody>
          <a:bodyPr/>
          <a:lstStyle/>
          <a:p>
            <a:r>
              <a:rPr lang="es-US" sz="1400" b="1" i="1" dirty="0"/>
              <a:t>2.4 Tasa De Participación Económica Femenina En México, 2005-2016</a:t>
            </a:r>
            <a:endParaRPr lang="es-MX" sz="1400" i="1" dirty="0"/>
          </a:p>
          <a:p>
            <a:endParaRPr lang="es-MX" dirty="0"/>
          </a:p>
        </p:txBody>
      </p:sp>
      <p:sp>
        <p:nvSpPr>
          <p:cNvPr id="3" name="Rectángulo 2"/>
          <p:cNvSpPr/>
          <p:nvPr/>
        </p:nvSpPr>
        <p:spPr>
          <a:xfrm>
            <a:off x="1377156" y="965794"/>
            <a:ext cx="5732584" cy="3600986"/>
          </a:xfrm>
          <a:prstGeom prst="rect">
            <a:avLst/>
          </a:prstGeom>
        </p:spPr>
        <p:txBody>
          <a:bodyPr wrap="square">
            <a:spAutoFit/>
          </a:bodyPr>
          <a:lstStyle/>
          <a:p>
            <a:pPr algn="ctr"/>
            <a:r>
              <a:rPr lang="es-US" sz="1200" b="1" dirty="0">
                <a:solidFill>
                  <a:schemeClr val="accent1">
                    <a:lumMod val="75000"/>
                  </a:schemeClr>
                </a:solidFill>
                <a:latin typeface="Muli"/>
              </a:rPr>
              <a:t>Gráfico 3. Brecha de la tasa de participación económica entre hombres y mujeres, periodo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Fuente: Elaboración propia con base en datos del (ENOE, 2016)</a:t>
            </a:r>
          </a:p>
        </p:txBody>
      </p:sp>
      <p:pic>
        <p:nvPicPr>
          <p:cNvPr id="4" name="Imagen 3"/>
          <p:cNvPicPr>
            <a:picLocks noChangeAspect="1"/>
          </p:cNvPicPr>
          <p:nvPr/>
        </p:nvPicPr>
        <p:blipFill>
          <a:blip r:embed="rId2"/>
          <a:stretch>
            <a:fillRect/>
          </a:stretch>
        </p:blipFill>
        <p:spPr>
          <a:xfrm>
            <a:off x="1262131" y="1406769"/>
            <a:ext cx="6314326" cy="2924071"/>
          </a:xfrm>
          <a:prstGeom prst="rect">
            <a:avLst/>
          </a:prstGeom>
        </p:spPr>
      </p:pic>
    </p:spTree>
    <p:extLst>
      <p:ext uri="{BB962C8B-B14F-4D97-AF65-F5344CB8AC3E}">
        <p14:creationId xmlns:p14="http://schemas.microsoft.com/office/powerpoint/2010/main" val="2949139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45996" y="273375"/>
            <a:ext cx="7795652" cy="646331"/>
          </a:xfrm>
          <a:prstGeom prst="rect">
            <a:avLst/>
          </a:prstGeom>
          <a:noFill/>
        </p:spPr>
        <p:txBody>
          <a:bodyPr wrap="square" rtlCol="0">
            <a:spAutoFit/>
          </a:bodyPr>
          <a:lstStyle/>
          <a:p>
            <a:r>
              <a:rPr lang="es-US" b="1" i="1" dirty="0">
                <a:solidFill>
                  <a:srgbClr val="7198A9"/>
                </a:solidFill>
                <a:latin typeface="Muli"/>
                <a:sym typeface="Arvo"/>
              </a:rPr>
              <a:t>2.5 Tasa De Participación Económica Femenina Por Sectores En México, 2005-2016 </a:t>
            </a:r>
            <a:endParaRPr lang="es-US" b="1" i="1" dirty="0">
              <a:latin typeface="Muli"/>
            </a:endParaRPr>
          </a:p>
        </p:txBody>
      </p:sp>
      <p:sp>
        <p:nvSpPr>
          <p:cNvPr id="3" name="CuadroTexto 2"/>
          <p:cNvSpPr txBox="1"/>
          <p:nvPr/>
        </p:nvSpPr>
        <p:spPr>
          <a:xfrm>
            <a:off x="3129192" y="1283149"/>
            <a:ext cx="5707463" cy="3508653"/>
          </a:xfrm>
          <a:prstGeom prst="rect">
            <a:avLst/>
          </a:prstGeom>
          <a:noFill/>
        </p:spPr>
        <p:txBody>
          <a:bodyPr wrap="square" rtlCol="0">
            <a:spAutoFit/>
          </a:bodyPr>
          <a:lstStyle/>
          <a:p>
            <a:pPr algn="ctr"/>
            <a:r>
              <a:rPr lang="es-US" sz="1200" b="1" dirty="0">
                <a:solidFill>
                  <a:schemeClr val="accent1">
                    <a:lumMod val="75000"/>
                  </a:schemeClr>
                </a:solidFill>
                <a:latin typeface="Muli"/>
              </a:rPr>
              <a:t>Gráfico 4. Brecha de participación económica hombres y mujeres sector primario,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r>
              <a:rPr lang="es-US" sz="1200" b="1" dirty="0">
                <a:solidFill>
                  <a:schemeClr val="accent1">
                    <a:lumMod val="75000"/>
                  </a:schemeClr>
                </a:solidFill>
                <a:latin typeface="Muli"/>
              </a:rPr>
              <a:t>Fuente: elaboración propia con datos de la ENOE (2005-2016)</a:t>
            </a:r>
          </a:p>
        </p:txBody>
      </p:sp>
      <p:pic>
        <p:nvPicPr>
          <p:cNvPr id="5" name="Imagen 4"/>
          <p:cNvPicPr>
            <a:picLocks noChangeAspect="1"/>
          </p:cNvPicPr>
          <p:nvPr/>
        </p:nvPicPr>
        <p:blipFill>
          <a:blip r:embed="rId2"/>
          <a:stretch>
            <a:fillRect/>
          </a:stretch>
        </p:blipFill>
        <p:spPr>
          <a:xfrm>
            <a:off x="0" y="1805978"/>
            <a:ext cx="2867031" cy="200346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aphicFrame>
        <p:nvGraphicFramePr>
          <p:cNvPr id="6" name="Gráfico 5">
            <a:extLst>
              <a:ext uri="{FF2B5EF4-FFF2-40B4-BE49-F238E27FC236}">
                <a16:creationId xmlns:a16="http://schemas.microsoft.com/office/drawing/2014/main" id="{00000000-0008-0000-0000-000004000000}"/>
              </a:ext>
            </a:extLst>
          </p:cNvPr>
          <p:cNvGraphicFramePr/>
          <p:nvPr>
            <p:extLst>
              <p:ext uri="{D42A27DB-BD31-4B8C-83A1-F6EECF244321}">
                <p14:modId xmlns:p14="http://schemas.microsoft.com/office/powerpoint/2010/main" val="3586918222"/>
              </p:ext>
            </p:extLst>
          </p:nvPr>
        </p:nvGraphicFramePr>
        <p:xfrm>
          <a:off x="2873904" y="1805978"/>
          <a:ext cx="5981700" cy="24479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55583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78308" y="236072"/>
            <a:ext cx="7167980" cy="646331"/>
          </a:xfrm>
          <a:prstGeom prst="rect">
            <a:avLst/>
          </a:prstGeom>
        </p:spPr>
        <p:txBody>
          <a:bodyPr wrap="square">
            <a:spAutoFit/>
          </a:bodyPr>
          <a:lstStyle/>
          <a:p>
            <a:r>
              <a:rPr lang="es-US" b="1" i="1" dirty="0">
                <a:solidFill>
                  <a:srgbClr val="7198A9"/>
                </a:solidFill>
                <a:latin typeface="Muli"/>
                <a:sym typeface="Arvo"/>
              </a:rPr>
              <a:t>2.5 Tasa De Participación Económica Femenina Por Sectores En México, 2005-2016</a:t>
            </a:r>
            <a:endParaRPr lang="es-US" b="1" i="1" dirty="0">
              <a:latin typeface="Muli"/>
            </a:endParaRPr>
          </a:p>
        </p:txBody>
      </p:sp>
      <p:sp>
        <p:nvSpPr>
          <p:cNvPr id="7" name="Rectángulo 6"/>
          <p:cNvSpPr/>
          <p:nvPr/>
        </p:nvSpPr>
        <p:spPr>
          <a:xfrm>
            <a:off x="3220695" y="1183784"/>
            <a:ext cx="5400989" cy="3600986"/>
          </a:xfrm>
          <a:prstGeom prst="rect">
            <a:avLst/>
          </a:prstGeom>
        </p:spPr>
        <p:txBody>
          <a:bodyPr wrap="square">
            <a:spAutoFit/>
          </a:bodyPr>
          <a:lstStyle/>
          <a:p>
            <a:pPr algn="ctr"/>
            <a:r>
              <a:rPr lang="es-US" sz="1200" b="1" dirty="0">
                <a:solidFill>
                  <a:schemeClr val="accent1">
                    <a:lumMod val="75000"/>
                  </a:schemeClr>
                </a:solidFill>
                <a:latin typeface="Muli"/>
              </a:rPr>
              <a:t>Gráfico 5. Brecha de participación económica hombres y mujeres sector secundario,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Fuente: elaboración propia con datos de la ENOE (2005-2016)</a:t>
            </a:r>
          </a:p>
        </p:txBody>
      </p:sp>
      <p:pic>
        <p:nvPicPr>
          <p:cNvPr id="8" name="Imagen 7"/>
          <p:cNvPicPr>
            <a:picLocks noChangeAspect="1"/>
          </p:cNvPicPr>
          <p:nvPr/>
        </p:nvPicPr>
        <p:blipFill>
          <a:blip r:embed="rId2"/>
          <a:stretch>
            <a:fillRect/>
          </a:stretch>
        </p:blipFill>
        <p:spPr>
          <a:xfrm>
            <a:off x="3323437" y="1707669"/>
            <a:ext cx="5383235" cy="2697054"/>
          </a:xfrm>
          <a:prstGeom prst="rect">
            <a:avLst/>
          </a:prstGeom>
        </p:spPr>
      </p:pic>
      <p:pic>
        <p:nvPicPr>
          <p:cNvPr id="2" name="Imagen 1"/>
          <p:cNvPicPr>
            <a:picLocks noChangeAspect="1"/>
          </p:cNvPicPr>
          <p:nvPr/>
        </p:nvPicPr>
        <p:blipFill>
          <a:blip r:embed="rId3"/>
          <a:stretch>
            <a:fillRect/>
          </a:stretch>
        </p:blipFill>
        <p:spPr>
          <a:xfrm>
            <a:off x="105310" y="1707669"/>
            <a:ext cx="2978832" cy="229925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077036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81129" y="255128"/>
            <a:ext cx="7118322" cy="646331"/>
          </a:xfrm>
          <a:prstGeom prst="rect">
            <a:avLst/>
          </a:prstGeom>
        </p:spPr>
        <p:txBody>
          <a:bodyPr wrap="square">
            <a:spAutoFit/>
          </a:bodyPr>
          <a:lstStyle/>
          <a:p>
            <a:r>
              <a:rPr lang="es-US" b="1" i="1" dirty="0">
                <a:solidFill>
                  <a:srgbClr val="7198A9"/>
                </a:solidFill>
                <a:latin typeface="Muli"/>
                <a:sym typeface="Arvo"/>
              </a:rPr>
              <a:t>2.5 Tasa De Participación Económica Femenina Por Sectores En México, 2005-2016</a:t>
            </a:r>
            <a:endParaRPr lang="es-MX" b="1" i="1" dirty="0">
              <a:latin typeface="Muli"/>
            </a:endParaRPr>
          </a:p>
        </p:txBody>
      </p:sp>
      <p:sp>
        <p:nvSpPr>
          <p:cNvPr id="3" name="Rectángulo 2"/>
          <p:cNvSpPr/>
          <p:nvPr/>
        </p:nvSpPr>
        <p:spPr>
          <a:xfrm>
            <a:off x="3056334" y="1177147"/>
            <a:ext cx="5843117" cy="3785652"/>
          </a:xfrm>
          <a:prstGeom prst="rect">
            <a:avLst/>
          </a:prstGeom>
        </p:spPr>
        <p:txBody>
          <a:bodyPr wrap="square">
            <a:spAutoFit/>
          </a:bodyPr>
          <a:lstStyle/>
          <a:p>
            <a:pPr algn="ctr"/>
            <a:r>
              <a:rPr lang="es-US" sz="1200" b="1" dirty="0">
                <a:solidFill>
                  <a:schemeClr val="accent1">
                    <a:lumMod val="75000"/>
                  </a:schemeClr>
                </a:solidFill>
                <a:latin typeface="Muli"/>
              </a:rPr>
              <a:t>Gráfico 6. Brecha de participación económica hombres y mujeres sector terciario,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r>
              <a:rPr lang="es-US" sz="1200" b="1" dirty="0">
                <a:solidFill>
                  <a:schemeClr val="accent1">
                    <a:lumMod val="75000"/>
                  </a:schemeClr>
                </a:solidFill>
                <a:latin typeface="Muli"/>
              </a:rPr>
              <a:t>Fuente: elaboración propia con datos de la ENOE (2005-2016)</a:t>
            </a:r>
          </a:p>
        </p:txBody>
      </p:sp>
      <p:pic>
        <p:nvPicPr>
          <p:cNvPr id="5" name="Imagen 4"/>
          <p:cNvPicPr>
            <a:picLocks noChangeAspect="1"/>
          </p:cNvPicPr>
          <p:nvPr/>
        </p:nvPicPr>
        <p:blipFill>
          <a:blip r:embed="rId2"/>
          <a:stretch>
            <a:fillRect/>
          </a:stretch>
        </p:blipFill>
        <p:spPr>
          <a:xfrm>
            <a:off x="0" y="1972638"/>
            <a:ext cx="3419080" cy="19493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aphicFrame>
        <p:nvGraphicFramePr>
          <p:cNvPr id="7" name="Gráfico 6">
            <a:extLst>
              <a:ext uri="{FF2B5EF4-FFF2-40B4-BE49-F238E27FC236}">
                <a16:creationId xmlns:a16="http://schemas.microsoft.com/office/drawing/2014/main" id="{00000000-0008-0000-0000-000004000000}"/>
              </a:ext>
            </a:extLst>
          </p:cNvPr>
          <p:cNvGraphicFramePr/>
          <p:nvPr>
            <p:extLst>
              <p:ext uri="{D42A27DB-BD31-4B8C-83A1-F6EECF244321}">
                <p14:modId xmlns:p14="http://schemas.microsoft.com/office/powerpoint/2010/main" val="3656072737"/>
              </p:ext>
            </p:extLst>
          </p:nvPr>
        </p:nvGraphicFramePr>
        <p:xfrm>
          <a:off x="3270176" y="1665035"/>
          <a:ext cx="5629275" cy="2809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44004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72620" y="291525"/>
            <a:ext cx="7971380" cy="369332"/>
          </a:xfrm>
          <a:prstGeom prst="rect">
            <a:avLst/>
          </a:prstGeom>
        </p:spPr>
        <p:txBody>
          <a:bodyPr wrap="square">
            <a:spAutoFit/>
          </a:bodyPr>
          <a:lstStyle/>
          <a:p>
            <a:r>
              <a:rPr lang="es-US" b="1" i="1" dirty="0">
                <a:solidFill>
                  <a:srgbClr val="7198A9"/>
                </a:solidFill>
                <a:latin typeface="Muli"/>
                <a:sym typeface="Arvo"/>
              </a:rPr>
              <a:t>2.5 Tasa De Participación Económica Femenina Por Sectores En México, 2005-2016</a:t>
            </a:r>
            <a:endParaRPr lang="es-MX" b="1" i="1" dirty="0">
              <a:latin typeface="Muli"/>
            </a:endParaRPr>
          </a:p>
        </p:txBody>
      </p:sp>
      <p:sp>
        <p:nvSpPr>
          <p:cNvPr id="3" name="Rectángulo 2"/>
          <p:cNvSpPr/>
          <p:nvPr/>
        </p:nvSpPr>
        <p:spPr>
          <a:xfrm>
            <a:off x="3034602" y="881656"/>
            <a:ext cx="6109398" cy="3970318"/>
          </a:xfrm>
          <a:prstGeom prst="rect">
            <a:avLst/>
          </a:prstGeom>
        </p:spPr>
        <p:txBody>
          <a:bodyPr wrap="square">
            <a:spAutoFit/>
          </a:bodyPr>
          <a:lstStyle/>
          <a:p>
            <a:pPr algn="ctr"/>
            <a:r>
              <a:rPr lang="es-US" sz="1200" b="1" dirty="0">
                <a:solidFill>
                  <a:schemeClr val="accent1">
                    <a:lumMod val="75000"/>
                  </a:schemeClr>
                </a:solidFill>
                <a:latin typeface="Muli"/>
              </a:rPr>
              <a:t>Gráfico 7. Brecha de participación económica hombres y mujeres sector informal, 2005-2016</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 </a:t>
            </a: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endParaRPr lang="es-US" sz="1200" b="1" dirty="0">
              <a:solidFill>
                <a:schemeClr val="accent1">
                  <a:lumMod val="75000"/>
                </a:schemeClr>
              </a:solidFill>
              <a:latin typeface="Muli"/>
            </a:endParaRPr>
          </a:p>
          <a:p>
            <a:pPr algn="ctr"/>
            <a:r>
              <a:rPr lang="es-US" sz="1200" b="1" dirty="0">
                <a:solidFill>
                  <a:schemeClr val="accent1">
                    <a:lumMod val="75000"/>
                  </a:schemeClr>
                </a:solidFill>
                <a:latin typeface="Muli"/>
              </a:rPr>
              <a:t>Fuente: elaboración propia con datos de la ENOE (2005-2016) </a:t>
            </a:r>
          </a:p>
        </p:txBody>
      </p:sp>
      <p:pic>
        <p:nvPicPr>
          <p:cNvPr id="5" name="Imagen 4"/>
          <p:cNvPicPr>
            <a:picLocks noChangeAspect="1"/>
          </p:cNvPicPr>
          <p:nvPr/>
        </p:nvPicPr>
        <p:blipFill>
          <a:blip r:embed="rId2"/>
          <a:stretch>
            <a:fillRect/>
          </a:stretch>
        </p:blipFill>
        <p:spPr>
          <a:xfrm>
            <a:off x="80471" y="1787703"/>
            <a:ext cx="2954131" cy="19212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6" name="Gráfico 5">
            <a:extLst>
              <a:ext uri="{FF2B5EF4-FFF2-40B4-BE49-F238E27FC236}">
                <a16:creationId xmlns:a16="http://schemas.microsoft.com/office/drawing/2014/main" id="{00000000-0008-0000-0000-000004000000}"/>
              </a:ext>
            </a:extLst>
          </p:cNvPr>
          <p:cNvGraphicFramePr/>
          <p:nvPr>
            <p:extLst>
              <p:ext uri="{D42A27DB-BD31-4B8C-83A1-F6EECF244321}">
                <p14:modId xmlns:p14="http://schemas.microsoft.com/office/powerpoint/2010/main" val="804130312"/>
              </p:ext>
            </p:extLst>
          </p:nvPr>
        </p:nvGraphicFramePr>
        <p:xfrm>
          <a:off x="3232850" y="1447590"/>
          <a:ext cx="5753100" cy="2838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83081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345"/>
        <p:cNvGrpSpPr/>
        <p:nvPr/>
      </p:nvGrpSpPr>
      <p:grpSpPr>
        <a:xfrm>
          <a:off x="0" y="0"/>
          <a:ext cx="0" cy="0"/>
          <a:chOff x="0" y="0"/>
          <a:chExt cx="0" cy="0"/>
        </a:xfrm>
      </p:grpSpPr>
      <p:sp>
        <p:nvSpPr>
          <p:cNvPr id="346" name="Shape 346"/>
          <p:cNvSpPr/>
          <p:nvPr/>
        </p:nvSpPr>
        <p:spPr>
          <a:xfrm>
            <a:off x="6156156" y="2299615"/>
            <a:ext cx="2806974" cy="2463304"/>
          </a:xfrm>
          <a:prstGeom prst="rect">
            <a:avLst/>
          </a:prstGeom>
          <a:solidFill>
            <a:srgbClr val="7198A9">
              <a:alpha val="411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s-MX" b="1" dirty="0">
                <a:solidFill>
                  <a:schemeClr val="accent1">
                    <a:lumMod val="75000"/>
                  </a:schemeClr>
                </a:solidFill>
                <a:latin typeface="Muli"/>
                <a:ea typeface="Arvo"/>
                <a:cs typeface="Arvo"/>
                <a:sym typeface="Arvo"/>
              </a:rPr>
              <a:t>3. CONCLUSIONES</a:t>
            </a:r>
            <a:endParaRPr b="1" dirty="0">
              <a:solidFill>
                <a:schemeClr val="accent1">
                  <a:lumMod val="75000"/>
                </a:schemeClr>
              </a:solidFill>
              <a:latin typeface="Mul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useBgFill="1">
        <p:nvSpPr>
          <p:cNvPr id="286" name="Shape 286"/>
          <p:cNvSpPr txBox="1">
            <a:spLocks noGrp="1"/>
          </p:cNvSpPr>
          <p:nvPr>
            <p:ph type="body" idx="1"/>
          </p:nvPr>
        </p:nvSpPr>
        <p:spPr>
          <a:xfrm>
            <a:off x="1055077" y="753627"/>
            <a:ext cx="7053942" cy="3714098"/>
          </a:xfrm>
          <a:prstGeom prst="rect">
            <a:avLst/>
          </a:prstGeom>
        </p:spPr>
        <p:txBody>
          <a:bodyPr spcFirstLastPara="1" wrap="square" lIns="91425" tIns="91425" rIns="91425" bIns="91425" anchor="ctr" anchorCtr="0">
            <a:noAutofit/>
          </a:bodyPr>
          <a:lstStyle/>
          <a:p>
            <a:pPr marL="171450" indent="-171450"/>
            <a:r>
              <a:rPr lang="es-MX" sz="1200" i="0" dirty="0">
                <a:latin typeface="Muli"/>
                <a:ea typeface="Calibri" panose="020F0502020204030204" pitchFamily="34" charset="0"/>
              </a:rPr>
              <a:t> </a:t>
            </a:r>
          </a:p>
          <a:p>
            <a:pPr marL="171450" indent="-171450"/>
            <a:endParaRPr lang="es-MX" sz="1200" i="0" dirty="0">
              <a:latin typeface="Muli"/>
              <a:ea typeface="Calibri" panose="020F0502020204030204" pitchFamily="34" charset="0"/>
            </a:endParaRPr>
          </a:p>
          <a:p>
            <a:pPr marL="171450" indent="-171450"/>
            <a:endParaRPr lang="es-MX" sz="1200" i="0" dirty="0">
              <a:latin typeface="Muli"/>
              <a:ea typeface="Calibri" panose="020F0502020204030204" pitchFamily="34" charset="0"/>
            </a:endParaRPr>
          </a:p>
          <a:p>
            <a:pPr marL="171450" indent="-171450"/>
            <a:endParaRPr lang="es-MX" sz="1200" i="0" dirty="0">
              <a:latin typeface="Muli"/>
              <a:ea typeface="Calibri" panose="020F0502020204030204" pitchFamily="34" charset="0"/>
            </a:endParaRPr>
          </a:p>
          <a:p>
            <a:pPr marL="0" indent="0">
              <a:buNone/>
            </a:pPr>
            <a:endParaRPr lang="es-MX" sz="1200" i="0" dirty="0">
              <a:latin typeface="Muli"/>
              <a:ea typeface="Calibri" panose="020F0502020204030204" pitchFamily="34" charset="0"/>
            </a:endParaRPr>
          </a:p>
          <a:p>
            <a:pPr marL="171450" indent="-171450" algn="l"/>
            <a:endParaRPr lang="es-MX" sz="1200" i="0" dirty="0">
              <a:latin typeface="Muli"/>
              <a:ea typeface="Calibri" panose="020F0502020204030204" pitchFamily="34" charset="0"/>
            </a:endParaRPr>
          </a:p>
          <a:p>
            <a:pPr marL="171450" indent="-171450" algn="l"/>
            <a:endParaRPr lang="es-MX" sz="1200" i="0" dirty="0">
              <a:latin typeface="Muli"/>
              <a:ea typeface="Calibri" panose="020F0502020204030204" pitchFamily="34" charset="0"/>
            </a:endParaRPr>
          </a:p>
          <a:p>
            <a:pPr marL="171450" indent="-171450" algn="l"/>
            <a:endParaRPr lang="es-MX" sz="1200" i="0" dirty="0">
              <a:latin typeface="Muli"/>
              <a:ea typeface="Calibri" panose="020F0502020204030204" pitchFamily="34" charset="0"/>
            </a:endParaRPr>
          </a:p>
          <a:p>
            <a:pPr marL="171450" indent="-171450" algn="l"/>
            <a:endParaRPr lang="es-MX" sz="1200" i="0" dirty="0">
              <a:latin typeface="Muli"/>
              <a:ea typeface="Calibri" panose="020F0502020204030204" pitchFamily="34" charset="0"/>
            </a:endParaRPr>
          </a:p>
          <a:p>
            <a:pPr marL="171450" indent="-171450" algn="l"/>
            <a:endParaRPr lang="es-MX" sz="1200" i="0" dirty="0">
              <a:latin typeface="Muli"/>
              <a:ea typeface="Calibri" panose="020F0502020204030204" pitchFamily="34" charset="0"/>
            </a:endParaRPr>
          </a:p>
          <a:p>
            <a:pPr marL="171450" indent="-171450" algn="just"/>
            <a:r>
              <a:rPr lang="es-MX" sz="1200" i="0" dirty="0">
                <a:latin typeface="Muli"/>
                <a:ea typeface="Calibri" panose="020F0502020204030204" pitchFamily="34" charset="0"/>
              </a:rPr>
              <a:t>La mujer ha tenido una evolución favorable en el proceso de incorporación laboral al incorporarse cada vez más una mayor proporción de mujeres al mercado de trabajo.</a:t>
            </a:r>
          </a:p>
          <a:p>
            <a:pPr marL="171450" indent="-171450" algn="just"/>
            <a:r>
              <a:rPr lang="es-US" sz="1200" i="0" dirty="0">
                <a:latin typeface="Muli"/>
                <a:ea typeface="Calibri" panose="020F0502020204030204" pitchFamily="34" charset="0"/>
              </a:rPr>
              <a:t>El sector informal es el que más acapara PEA y es donde se encuentran laborando casi la misma cantidad de hombres y mujeres.</a:t>
            </a:r>
            <a:endParaRPr lang="es-MX" sz="1200" i="0" dirty="0">
              <a:latin typeface="Muli"/>
              <a:ea typeface="Calibri" panose="020F0502020204030204" pitchFamily="34" charset="0"/>
            </a:endParaRPr>
          </a:p>
          <a:p>
            <a:pPr marL="171450" indent="-171450" algn="just"/>
            <a:r>
              <a:rPr lang="es-US" sz="1200" i="0" dirty="0">
                <a:latin typeface="Muli"/>
                <a:ea typeface="Calibri" panose="020F0502020204030204" pitchFamily="34" charset="0"/>
              </a:rPr>
              <a:t>No se cumple la hipótesis de este trabajo, sin embargo, existe una brecha grande de participación de la mujer en el sector primario y secundario respecto a los hombres.</a:t>
            </a:r>
          </a:p>
          <a:p>
            <a:pPr marL="171450" indent="-171450" algn="just"/>
            <a:r>
              <a:rPr lang="es-US" sz="1200" i="0" dirty="0">
                <a:latin typeface="Muli"/>
                <a:ea typeface="Calibri" panose="020F0502020204030204" pitchFamily="34" charset="0"/>
              </a:rPr>
              <a:t>Es fundamental incorporar a la mujer en todos los sectores económicos. De continuar así, se limita la productividad en esos sectores de la economía (primario y secundario) que son pioneras del crecimiento.</a:t>
            </a:r>
          </a:p>
          <a:p>
            <a:pPr marL="171450" indent="-171450" algn="just"/>
            <a:r>
              <a:rPr lang="es-US" sz="1200" i="0" dirty="0">
                <a:latin typeface="Muli"/>
                <a:ea typeface="Calibri" panose="020F0502020204030204" pitchFamily="34" charset="0"/>
              </a:rPr>
              <a:t>Se requiere seguir diseñando y aplicando políticas públicas que impulsen la incorporación laboral igualitaria.</a:t>
            </a:r>
            <a:endParaRPr lang="es-MX" sz="1200" i="0" dirty="0">
              <a:latin typeface="Muli"/>
              <a:ea typeface="Calibri" panose="020F0502020204030204" pitchFamily="34" charset="0"/>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lang="es-MX" sz="1200" i="0" dirty="0">
              <a:latin typeface="Muli"/>
            </a:endParaRPr>
          </a:p>
          <a:p>
            <a:pPr marL="0" indent="0">
              <a:buNone/>
            </a:pPr>
            <a:endParaRPr sz="1200" i="0" dirty="0">
              <a:latin typeface="Muli"/>
            </a:endParaRPr>
          </a:p>
        </p:txBody>
      </p:sp>
      <p:sp>
        <p:nvSpPr>
          <p:cNvPr id="2" name="Rectángulo 1"/>
          <p:cNvSpPr/>
          <p:nvPr/>
        </p:nvSpPr>
        <p:spPr>
          <a:xfrm>
            <a:off x="2901375" y="367999"/>
            <a:ext cx="1880643" cy="307777"/>
          </a:xfrm>
          <a:prstGeom prst="rect">
            <a:avLst/>
          </a:prstGeom>
        </p:spPr>
        <p:txBody>
          <a:bodyPr wrap="none">
            <a:spAutoFit/>
          </a:bodyPr>
          <a:lstStyle/>
          <a:p>
            <a:pPr>
              <a:spcBef>
                <a:spcPts val="600"/>
              </a:spcBef>
              <a:buClr>
                <a:srgbClr val="CEDBE0"/>
              </a:buClr>
              <a:buSzPts val="1400"/>
            </a:pPr>
            <a:r>
              <a:rPr lang="es-US" b="1" dirty="0">
                <a:solidFill>
                  <a:schemeClr val="accent1">
                    <a:lumMod val="75000"/>
                  </a:schemeClr>
                </a:solidFill>
                <a:latin typeface="Muli"/>
                <a:sym typeface="Muli"/>
              </a:rPr>
              <a:t>3. CONCLUSIONES</a:t>
            </a:r>
            <a:endParaRPr lang="es-MX" b="1" dirty="0">
              <a:solidFill>
                <a:schemeClr val="accent1">
                  <a:lumMod val="75000"/>
                </a:schemeClr>
              </a:solidFill>
              <a:latin typeface="Muli"/>
              <a:sym typeface="Mul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MX" dirty="0"/>
              <a:t>1. Introducción</a:t>
            </a:r>
          </a:p>
        </p:txBody>
      </p:sp>
      <p:sp>
        <p:nvSpPr>
          <p:cNvPr id="3" name="Content Placeholder 2"/>
          <p:cNvSpPr>
            <a:spLocks noGrp="1"/>
          </p:cNvSpPr>
          <p:nvPr>
            <p:ph idx="1"/>
          </p:nvPr>
        </p:nvSpPr>
        <p:spPr>
          <a:xfrm>
            <a:off x="1113233" y="1828800"/>
            <a:ext cx="7514035" cy="2514601"/>
          </a:xfrm>
        </p:spPr>
        <p:txBody>
          <a:bodyPr>
            <a:normAutofit fontScale="47500" lnSpcReduction="20000"/>
          </a:bodyPr>
          <a:lstStyle/>
          <a:p>
            <a:r>
              <a:rPr lang="es-MX" sz="2800" dirty="0">
                <a:latin typeface="Arial Black" panose="020B0A04020102020204" pitchFamily="34" charset="0"/>
              </a:rPr>
              <a:t>Objetivo General</a:t>
            </a:r>
          </a:p>
          <a:p>
            <a:pPr marL="274320" lvl="1" indent="0" algn="just">
              <a:buNone/>
            </a:pPr>
            <a:r>
              <a:rPr lang="es-MX" sz="1800" b="1" dirty="0">
                <a:latin typeface="Arial" panose="020B0604020202020204" pitchFamily="34" charset="0"/>
                <a:cs typeface="Arial" panose="020B0604020202020204" pitchFamily="34" charset="0"/>
              </a:rPr>
              <a:t>Analizar la evolución de las utilidades netas de las AFORES de pasar de un sistema de reparto al sistema de capitalización individual.</a:t>
            </a:r>
            <a:r>
              <a:rPr lang="es-MX" sz="3300" b="1" dirty="0">
                <a:latin typeface="Arial" panose="020B0604020202020204" pitchFamily="34" charset="0"/>
                <a:cs typeface="Arial" panose="020B0604020202020204" pitchFamily="34" charset="0"/>
              </a:rPr>
              <a:t> </a:t>
            </a:r>
          </a:p>
          <a:p>
            <a:pPr marL="274320" lvl="1" indent="0" algn="just">
              <a:buNone/>
            </a:pPr>
            <a:endParaRPr lang="es-MX" sz="2600" dirty="0"/>
          </a:p>
          <a:p>
            <a:pPr marL="731520" lvl="1" indent="-457200" algn="just"/>
            <a:r>
              <a:rPr lang="es-MX" sz="2600" b="1" dirty="0">
                <a:latin typeface="Arial Black" panose="020B0A04020102020204" pitchFamily="34" charset="0"/>
              </a:rPr>
              <a:t>Objetivo especifico</a:t>
            </a:r>
          </a:p>
          <a:p>
            <a:pPr marL="274320" lvl="1" indent="0" algn="just">
              <a:buNone/>
            </a:pPr>
            <a:r>
              <a:rPr lang="es-MX" sz="2100" b="1" dirty="0">
                <a:latin typeface="Arial" panose="020B0604020202020204" pitchFamily="34" charset="0"/>
                <a:cs typeface="Arial" panose="020B0604020202020204" pitchFamily="34" charset="0"/>
              </a:rPr>
              <a:t>Analizar los ingresos totales y costos totales de las AFORES.</a:t>
            </a:r>
          </a:p>
          <a:p>
            <a:pPr marL="274320" lvl="1" indent="0" algn="just">
              <a:buNone/>
            </a:pPr>
            <a:endParaRPr lang="es-MX" sz="2600" dirty="0">
              <a:latin typeface="Arial Black" panose="020B0A04020102020204" pitchFamily="34" charset="0"/>
            </a:endParaRPr>
          </a:p>
          <a:p>
            <a:pPr marL="731520" lvl="1" indent="-457200" algn="just"/>
            <a:r>
              <a:rPr lang="es-MX" sz="2800" dirty="0">
                <a:latin typeface="Arial Black" panose="020B0A04020102020204" pitchFamily="34" charset="0"/>
              </a:rPr>
              <a:t>Hipótesis</a:t>
            </a:r>
            <a:r>
              <a:rPr lang="es-MX" dirty="0">
                <a:latin typeface="Arial Black" panose="020B0A04020102020204" pitchFamily="34" charset="0"/>
              </a:rPr>
              <a:t> </a:t>
            </a:r>
          </a:p>
          <a:p>
            <a:pPr marL="274320" lvl="1" indent="0" algn="just">
              <a:buNone/>
            </a:pPr>
            <a:r>
              <a:rPr lang="es-MX" sz="2100" b="1" dirty="0">
                <a:latin typeface="Arial" panose="020B0604020202020204" pitchFamily="34" charset="0"/>
                <a:cs typeface="Arial" panose="020B0604020202020204" pitchFamily="34" charset="0"/>
              </a:rPr>
              <a:t>“Las utilidades netas de las AFORES se han incrementado a pesar de sus altos gastos comerciales, esto radica en que las comisiones sean mayores que los rendimientos que ofrece”. 						</a:t>
            </a:r>
          </a:p>
          <a:p>
            <a:pPr marL="0" indent="0">
              <a:buNone/>
            </a:pPr>
            <a:endParaRPr lang="es-MX"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303498"/>
            <a:ext cx="2051720" cy="1103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6455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8"/>
            <a:ext cx="8229600" cy="475562"/>
          </a:xfrm>
        </p:spPr>
        <p:txBody>
          <a:bodyPr>
            <a:normAutofit fontScale="90000"/>
          </a:bodyPr>
          <a:lstStyle/>
          <a:p>
            <a:r>
              <a:rPr lang="es-MX" dirty="0"/>
              <a:t>Contenido</a:t>
            </a:r>
          </a:p>
        </p:txBody>
      </p:sp>
      <p:sp>
        <p:nvSpPr>
          <p:cNvPr id="3" name="Marcador de contenido 2"/>
          <p:cNvSpPr>
            <a:spLocks noGrp="1"/>
          </p:cNvSpPr>
          <p:nvPr>
            <p:ph idx="1"/>
          </p:nvPr>
        </p:nvSpPr>
        <p:spPr>
          <a:xfrm>
            <a:off x="1381991" y="639977"/>
            <a:ext cx="8229600" cy="4158462"/>
          </a:xfrm>
        </p:spPr>
        <p:txBody>
          <a:bodyPr>
            <a:normAutofit fontScale="77500" lnSpcReduction="20000"/>
          </a:bodyPr>
          <a:lstStyle/>
          <a:p>
            <a:pPr marL="0" lvl="0" indent="0">
              <a:buNone/>
            </a:pPr>
            <a:r>
              <a:rPr lang="es-MX" b="1" dirty="0">
                <a:latin typeface="Arial" panose="020B0604020202020204" pitchFamily="34" charset="0"/>
                <a:cs typeface="Arial" panose="020B0604020202020204" pitchFamily="34" charset="0"/>
              </a:rPr>
              <a:t>1. Introducción</a:t>
            </a:r>
            <a:endParaRPr lang="es-MX" sz="2800" b="1" dirty="0">
              <a:latin typeface="Arial" panose="020B0604020202020204" pitchFamily="34" charset="0"/>
              <a:cs typeface="Arial" panose="020B0604020202020204" pitchFamily="34" charset="0"/>
            </a:endParaRPr>
          </a:p>
          <a:p>
            <a:pPr marL="0" lvl="0" indent="0">
              <a:buNone/>
            </a:pPr>
            <a:r>
              <a:rPr lang="es-MX" b="1" dirty="0">
                <a:latin typeface="Arial" panose="020B0604020202020204" pitchFamily="34" charset="0"/>
                <a:cs typeface="Arial" panose="020B0604020202020204" pitchFamily="34" charset="0"/>
              </a:rPr>
              <a:t>2. Antecedentes de las Afores en México</a:t>
            </a:r>
            <a:endParaRPr lang="es-MX" sz="28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2.1 Seguridad social </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2.2 SAR</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2.3 Reforma del IMSS de 1997 </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2.4 Reforma del ISSSTE 2007 </a:t>
            </a:r>
            <a:endParaRPr lang="es-MX" sz="2400" b="1" dirty="0">
              <a:latin typeface="Arial" panose="020B0604020202020204" pitchFamily="34" charset="0"/>
              <a:cs typeface="Arial" panose="020B0604020202020204" pitchFamily="34" charset="0"/>
            </a:endParaRPr>
          </a:p>
          <a:p>
            <a:pPr marL="0" lvl="0" indent="0">
              <a:buNone/>
            </a:pPr>
            <a:r>
              <a:rPr lang="es-MX" b="1" dirty="0">
                <a:latin typeface="Arial" panose="020B0604020202020204" pitchFamily="34" charset="0"/>
                <a:cs typeface="Arial" panose="020B0604020202020204" pitchFamily="34" charset="0"/>
              </a:rPr>
              <a:t>3. El negocio de las Afores </a:t>
            </a:r>
            <a:endParaRPr lang="es-MX" sz="28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3.1 Evolución de las Afores y el número de Afiliados</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3.2 Cuentas administradas por las Afores </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3.3 Ingresos Totales de las Afores y las comisiones a los trabajadores </a:t>
            </a:r>
            <a:endParaRPr lang="es-MX" sz="24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3.4 Costos Totales de las Afores </a:t>
            </a:r>
            <a:endParaRPr lang="es-MX" sz="2400" b="1" dirty="0">
              <a:latin typeface="Arial" panose="020B0604020202020204" pitchFamily="34" charset="0"/>
              <a:cs typeface="Arial" panose="020B0604020202020204" pitchFamily="34" charset="0"/>
            </a:endParaRPr>
          </a:p>
          <a:p>
            <a:pPr marL="548640" lvl="2" indent="0">
              <a:buNone/>
            </a:pPr>
            <a:r>
              <a:rPr lang="es-MX" b="1" dirty="0">
                <a:latin typeface="Arial" panose="020B0604020202020204" pitchFamily="34" charset="0"/>
                <a:cs typeface="Arial" panose="020B0604020202020204" pitchFamily="34" charset="0"/>
              </a:rPr>
              <a:t>3.4.1 Rendimiento Neto ofrecido a los trabajadores</a:t>
            </a:r>
            <a:endParaRPr lang="es-MX" sz="2000" b="1" dirty="0">
              <a:latin typeface="Arial" panose="020B0604020202020204" pitchFamily="34" charset="0"/>
              <a:cs typeface="Arial" panose="020B0604020202020204" pitchFamily="34" charset="0"/>
            </a:endParaRPr>
          </a:p>
          <a:p>
            <a:pPr marL="548640" lvl="2" indent="0">
              <a:buNone/>
            </a:pPr>
            <a:r>
              <a:rPr lang="es-MX" b="1" dirty="0">
                <a:latin typeface="Arial" panose="020B0604020202020204" pitchFamily="34" charset="0"/>
                <a:cs typeface="Arial" panose="020B0604020202020204" pitchFamily="34" charset="0"/>
              </a:rPr>
              <a:t>3.4.2 Gastos comerciales</a:t>
            </a:r>
            <a:endParaRPr lang="es-MX" sz="2000" b="1" dirty="0">
              <a:latin typeface="Arial" panose="020B0604020202020204" pitchFamily="34" charset="0"/>
              <a:cs typeface="Arial" panose="020B0604020202020204" pitchFamily="34" charset="0"/>
            </a:endParaRPr>
          </a:p>
          <a:p>
            <a:pPr marL="274320" lvl="1" indent="0">
              <a:buNone/>
            </a:pPr>
            <a:r>
              <a:rPr lang="es-MX" b="1" dirty="0">
                <a:latin typeface="Arial" panose="020B0604020202020204" pitchFamily="34" charset="0"/>
                <a:cs typeface="Arial" panose="020B0604020202020204" pitchFamily="34" charset="0"/>
              </a:rPr>
              <a:t>3.5 Utilidad de las Afores</a:t>
            </a:r>
            <a:endParaRPr lang="es-MX" sz="2400" b="1" dirty="0">
              <a:latin typeface="Arial" panose="020B0604020202020204" pitchFamily="34" charset="0"/>
              <a:cs typeface="Arial" panose="020B0604020202020204" pitchFamily="34" charset="0"/>
            </a:endParaRPr>
          </a:p>
          <a:p>
            <a:pPr marL="0" lvl="0" indent="0">
              <a:buNone/>
            </a:pPr>
            <a:r>
              <a:rPr lang="es-MX" b="1" dirty="0">
                <a:latin typeface="Arial" panose="020B0604020202020204" pitchFamily="34" charset="0"/>
                <a:cs typeface="Arial" panose="020B0604020202020204" pitchFamily="34" charset="0"/>
              </a:rPr>
              <a:t>4. Conclusiones </a:t>
            </a:r>
            <a:endParaRPr lang="es-MX" sz="2800" b="1" dirty="0">
              <a:latin typeface="Arial" panose="020B0604020202020204" pitchFamily="34" charset="0"/>
              <a:cs typeface="Arial" panose="020B0604020202020204" pitchFamily="34" charset="0"/>
            </a:endParaRPr>
          </a:p>
          <a:p>
            <a:pPr marL="0" lvl="0" indent="0">
              <a:buNone/>
            </a:pPr>
            <a:r>
              <a:rPr lang="es-MX" b="1" dirty="0">
                <a:latin typeface="Arial" panose="020B0604020202020204" pitchFamily="34" charset="0"/>
                <a:cs typeface="Arial" panose="020B0604020202020204" pitchFamily="34" charset="0"/>
              </a:rPr>
              <a:t>5. Bibliografía</a:t>
            </a:r>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41500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7000"/>
            <a:lum/>
          </a:blip>
          <a:srcRect/>
          <a:stretch>
            <a:fillRect t="-24000" b="-2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98597" y="1140768"/>
            <a:ext cx="7772400" cy="3888432"/>
          </a:xfrm>
        </p:spPr>
        <p:txBody>
          <a:bodyPr vert="horz">
            <a:prstTxWarp prst="textInflateBottom">
              <a:avLst/>
            </a:prstTxWarp>
            <a:scene3d>
              <a:camera prst="orthographicFront"/>
              <a:lightRig rig="threePt" dir="t"/>
            </a:scene3d>
            <a:sp3d extrusionH="57150">
              <a:bevelT w="38100" h="38100" prst="angle"/>
            </a:sp3d>
          </a:bodyPr>
          <a:lstStyle/>
          <a:p>
            <a:pPr algn="ctr"/>
            <a:r>
              <a:rPr lang="es-MX" b="1" cap="all" dirty="0">
                <a:ln w="9000" cmpd="sng">
                  <a:solidFill>
                    <a:srgbClr val="FF0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2. Antecedentes de las Afores en México</a:t>
            </a:r>
          </a:p>
        </p:txBody>
      </p:sp>
    </p:spTree>
    <p:extLst>
      <p:ext uri="{BB962C8B-B14F-4D97-AF65-F5344CB8AC3E}">
        <p14:creationId xmlns:p14="http://schemas.microsoft.com/office/powerpoint/2010/main" val="91450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3000"/>
            <a:lum/>
          </a:blip>
          <a:srcRect/>
          <a:stretch>
            <a:fillRect l="-2000" r="-2000"/>
          </a:stretch>
        </a:blipFill>
        <a:effectLst/>
      </p:bgPr>
    </p:bg>
    <p:spTree>
      <p:nvGrpSpPr>
        <p:cNvPr id="1" name=""/>
        <p:cNvGrpSpPr/>
        <p:nvPr/>
      </p:nvGrpSpPr>
      <p:grpSpPr>
        <a:xfrm>
          <a:off x="0" y="0"/>
          <a:ext cx="0" cy="0"/>
          <a:chOff x="0" y="0"/>
          <a:chExt cx="0" cy="0"/>
        </a:xfrm>
      </p:grpSpPr>
      <p:sp>
        <p:nvSpPr>
          <p:cNvPr id="6" name="5 Rectángulo"/>
          <p:cNvSpPr/>
          <p:nvPr/>
        </p:nvSpPr>
        <p:spPr>
          <a:xfrm>
            <a:off x="2691245" y="1039091"/>
            <a:ext cx="4821383" cy="2400299"/>
          </a:xfrm>
          <a:prstGeom prst="rect">
            <a:avLst/>
          </a:prstGeom>
        </p:spPr>
        <p:txBody>
          <a:bodyPr>
            <a:prstTxWarp prst="textStop">
              <a:avLst/>
            </a:prstTxWarp>
            <a:spAutoFit/>
          </a:bodyPr>
          <a:lstStyle/>
          <a:p>
            <a:pPr algn="ctr"/>
            <a:r>
              <a:rPr lang="es-MX"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sym typeface="Arvo"/>
              </a:rPr>
              <a:t>SALARIOS, EMPLEO Y DESOCUPACIÓN EN MÉXICO</a:t>
            </a:r>
            <a:endParaRPr lang="es-MX"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endParaRPr>
          </a:p>
        </p:txBody>
      </p:sp>
    </p:spTree>
    <p:extLst>
      <p:ext uri="{BB962C8B-B14F-4D97-AF65-F5344CB8AC3E}">
        <p14:creationId xmlns:p14="http://schemas.microsoft.com/office/powerpoint/2010/main" val="3906919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722269" y="752225"/>
            <a:ext cx="7746322" cy="4109708"/>
          </a:xfrm>
        </p:spPr>
        <p:txBody>
          <a:bodyPr/>
          <a:lstStyle/>
          <a:p>
            <a:pPr marL="0" indent="0" algn="ctr">
              <a:buNone/>
            </a:pPr>
            <a:r>
              <a:rPr lang="es-MX" b="1" dirty="0"/>
              <a:t>2.1 Seguridad Social  </a:t>
            </a:r>
          </a:p>
          <a:p>
            <a:pPr marL="0" indent="0">
              <a:buNone/>
            </a:pPr>
            <a:endParaRPr lang="es-MX" dirty="0"/>
          </a:p>
          <a:p>
            <a:pPr marL="274320" lvl="1" indent="0" algn="just">
              <a:buNone/>
            </a:pPr>
            <a:r>
              <a:rPr lang="es-MX" dirty="0"/>
              <a:t>La seguridad social se refiere principalmente a un campo de bienestar social relacionado con la protección social o cobertura de las necesidades socialmente reconocidas, como salud, vejez o discapacidades (</a:t>
            </a:r>
            <a:r>
              <a:rPr lang="es-MX" dirty="0" err="1"/>
              <a:t>CEFP</a:t>
            </a:r>
            <a:r>
              <a:rPr lang="es-MX" dirty="0"/>
              <a:t>, 2013). </a:t>
            </a:r>
          </a:p>
        </p:txBody>
      </p:sp>
      <p:pic>
        <p:nvPicPr>
          <p:cNvPr id="1026" name="Picture 2" descr="Resultado de imagen para seguridad soc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627" y="356436"/>
            <a:ext cx="4968552" cy="1517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3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573528"/>
            <a:ext cx="7772400" cy="4055622"/>
          </a:xfrm>
        </p:spPr>
        <p:txBody>
          <a:bodyPr/>
          <a:lstStyle/>
          <a:p>
            <a:pPr marL="0" indent="0" algn="ctr">
              <a:buNone/>
            </a:pPr>
            <a:r>
              <a:rPr lang="es-MX" b="1" dirty="0"/>
              <a:t>2.2 SAR</a:t>
            </a:r>
            <a:endParaRPr lang="es-MX" sz="2800" b="1" dirty="0"/>
          </a:p>
          <a:p>
            <a:pPr marL="0" indent="0">
              <a:buNone/>
            </a:pPr>
            <a:endParaRPr lang="es-MX" dirty="0"/>
          </a:p>
        </p:txBody>
      </p:sp>
      <p:graphicFrame>
        <p:nvGraphicFramePr>
          <p:cNvPr id="4" name="Diagrama 3"/>
          <p:cNvGraphicFramePr/>
          <p:nvPr>
            <p:extLst>
              <p:ext uri="{D42A27DB-BD31-4B8C-83A1-F6EECF244321}">
                <p14:modId xmlns:p14="http://schemas.microsoft.com/office/powerpoint/2010/main" val="3318886225"/>
              </p:ext>
            </p:extLst>
          </p:nvPr>
        </p:nvGraphicFramePr>
        <p:xfrm>
          <a:off x="1524000" y="1047750"/>
          <a:ext cx="6096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0556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943" y="3502294"/>
            <a:ext cx="28575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Diagram 3"/>
          <p:cNvGraphicFramePr/>
          <p:nvPr>
            <p:extLst>
              <p:ext uri="{D42A27DB-BD31-4B8C-83A1-F6EECF244321}">
                <p14:modId xmlns:p14="http://schemas.microsoft.com/office/powerpoint/2010/main" val="2654258924"/>
              </p:ext>
            </p:extLst>
          </p:nvPr>
        </p:nvGraphicFramePr>
        <p:xfrm>
          <a:off x="2175002" y="809282"/>
          <a:ext cx="5974772" cy="33147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Rectángulo"/>
          <p:cNvSpPr/>
          <p:nvPr/>
        </p:nvSpPr>
        <p:spPr>
          <a:xfrm>
            <a:off x="2576842" y="439950"/>
            <a:ext cx="3129703" cy="369332"/>
          </a:xfrm>
          <a:prstGeom prst="rect">
            <a:avLst/>
          </a:prstGeom>
        </p:spPr>
        <p:txBody>
          <a:bodyPr wrap="none">
            <a:spAutoFit/>
          </a:bodyPr>
          <a:lstStyle/>
          <a:p>
            <a:pPr algn="ctr"/>
            <a:r>
              <a:rPr lang="es-MX" b="1" dirty="0"/>
              <a:t>2.3 Reforma del IMSS de 1997</a:t>
            </a:r>
            <a:endParaRPr lang="es-MX" dirty="0"/>
          </a:p>
        </p:txBody>
      </p:sp>
    </p:spTree>
    <p:extLst>
      <p:ext uri="{BB962C8B-B14F-4D97-AF65-F5344CB8AC3E}">
        <p14:creationId xmlns:p14="http://schemas.microsoft.com/office/powerpoint/2010/main" val="35326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AA4A3794-D4C2-485E-9E33-18B7321E2258}"/>
              </a:ext>
            </a:extLst>
          </p:cNvPr>
          <p:cNvGraphicFramePr/>
          <p:nvPr>
            <p:extLst>
              <p:ext uri="{D42A27DB-BD31-4B8C-83A1-F6EECF244321}">
                <p14:modId xmlns:p14="http://schemas.microsoft.com/office/powerpoint/2010/main" val="3113511997"/>
              </p:ext>
            </p:extLst>
          </p:nvPr>
        </p:nvGraphicFramePr>
        <p:xfrm>
          <a:off x="1184564" y="799942"/>
          <a:ext cx="7772400" cy="38395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3058661" y="173821"/>
            <a:ext cx="3754041" cy="369332"/>
          </a:xfrm>
          <a:prstGeom prst="rect">
            <a:avLst/>
          </a:prstGeom>
        </p:spPr>
        <p:txBody>
          <a:bodyPr wrap="none">
            <a:spAutoFit/>
          </a:bodyPr>
          <a:lstStyle/>
          <a:p>
            <a:pPr algn="ctr"/>
            <a:r>
              <a:rPr lang="es-MX" b="1" dirty="0"/>
              <a:t>2.3 Reforma a la ley del ISSSTE 2007</a:t>
            </a:r>
            <a:endParaRPr lang="es-MX" dirty="0"/>
          </a:p>
        </p:txBody>
      </p:sp>
    </p:spTree>
    <p:extLst>
      <p:ext uri="{BB962C8B-B14F-4D97-AF65-F5344CB8AC3E}">
        <p14:creationId xmlns:p14="http://schemas.microsoft.com/office/powerpoint/2010/main" val="42806123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519522"/>
            <a:ext cx="7772400" cy="648072"/>
          </a:xfrm>
        </p:spPr>
        <p:txBody>
          <a:bodyPr/>
          <a:lstStyle/>
          <a:p>
            <a:r>
              <a:rPr lang="es-MX" dirty="0"/>
              <a:t>3. El negocio de las Afores </a:t>
            </a:r>
          </a:p>
        </p:txBody>
      </p:sp>
      <p:graphicFrame>
        <p:nvGraphicFramePr>
          <p:cNvPr id="3" name="Diagrama 2"/>
          <p:cNvGraphicFramePr/>
          <p:nvPr>
            <p:extLst>
              <p:ext uri="{D42A27DB-BD31-4B8C-83A1-F6EECF244321}">
                <p14:modId xmlns:p14="http://schemas.microsoft.com/office/powerpoint/2010/main" val="819734139"/>
              </p:ext>
            </p:extLst>
          </p:nvPr>
        </p:nvGraphicFramePr>
        <p:xfrm>
          <a:off x="1454874" y="1644985"/>
          <a:ext cx="6096000" cy="2369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757401" y="1275606"/>
            <a:ext cx="6984776" cy="369332"/>
          </a:xfrm>
          <a:prstGeom prst="rect">
            <a:avLst/>
          </a:prstGeom>
          <a:noFill/>
        </p:spPr>
        <p:txBody>
          <a:bodyPr wrap="square" rtlCol="0">
            <a:spAutoFit/>
          </a:bodyPr>
          <a:lstStyle/>
          <a:p>
            <a:r>
              <a:rPr lang="es-ES" dirty="0"/>
              <a:t>Para este trabajo se toma en cuenta la siguiente estructura:  </a:t>
            </a:r>
            <a:endParaRPr lang="es-MX" dirty="0"/>
          </a:p>
        </p:txBody>
      </p:sp>
      <p:sp>
        <p:nvSpPr>
          <p:cNvPr id="5" name="CuadroTexto 4"/>
          <p:cNvSpPr txBox="1"/>
          <p:nvPr/>
        </p:nvSpPr>
        <p:spPr>
          <a:xfrm>
            <a:off x="909801" y="3752913"/>
            <a:ext cx="6984776" cy="307777"/>
          </a:xfrm>
          <a:prstGeom prst="rect">
            <a:avLst/>
          </a:prstGeom>
          <a:noFill/>
        </p:spPr>
        <p:txBody>
          <a:bodyPr wrap="square" rtlCol="0">
            <a:spAutoFit/>
          </a:bodyPr>
          <a:lstStyle/>
          <a:p>
            <a:r>
              <a:rPr lang="es-ES" sz="1400" dirty="0"/>
              <a:t>Fuente: Elaboración propia con adaptación propia.  </a:t>
            </a:r>
            <a:endParaRPr lang="es-MX" sz="1400" dirty="0"/>
          </a:p>
        </p:txBody>
      </p:sp>
    </p:spTree>
    <p:extLst>
      <p:ext uri="{BB962C8B-B14F-4D97-AF65-F5344CB8AC3E}">
        <p14:creationId xmlns:p14="http://schemas.microsoft.com/office/powerpoint/2010/main" val="2775081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572909" y="877026"/>
            <a:ext cx="8496944" cy="4266474"/>
          </a:xfrm>
          <a:prstGeom prst="rect">
            <a:avLst/>
          </a:prstGeom>
        </p:spPr>
      </p:pic>
      <p:sp>
        <p:nvSpPr>
          <p:cNvPr id="4" name="3 Rectángulo"/>
          <p:cNvSpPr/>
          <p:nvPr/>
        </p:nvSpPr>
        <p:spPr>
          <a:xfrm>
            <a:off x="2535381" y="221310"/>
            <a:ext cx="4572000" cy="646331"/>
          </a:xfrm>
          <a:prstGeom prst="rect">
            <a:avLst/>
          </a:prstGeom>
        </p:spPr>
        <p:txBody>
          <a:bodyPr>
            <a:spAutoFit/>
          </a:bodyPr>
          <a:lstStyle/>
          <a:p>
            <a:pPr algn="ctr"/>
            <a:r>
              <a:rPr lang="es-MX" b="1" dirty="0"/>
              <a:t>3.1 Evolución de las Afores y el número de Afiliados</a:t>
            </a:r>
          </a:p>
        </p:txBody>
      </p:sp>
    </p:spTree>
    <p:extLst>
      <p:ext uri="{BB962C8B-B14F-4D97-AF65-F5344CB8AC3E}">
        <p14:creationId xmlns:p14="http://schemas.microsoft.com/office/powerpoint/2010/main" val="11299982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trabajad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910" y="2916228"/>
            <a:ext cx="6227914" cy="20921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a 1"/>
          <p:cNvGraphicFramePr/>
          <p:nvPr>
            <p:extLst>
              <p:ext uri="{D42A27DB-BD31-4B8C-83A1-F6EECF244321}">
                <p14:modId xmlns:p14="http://schemas.microsoft.com/office/powerpoint/2010/main" val="1256135971"/>
              </p:ext>
            </p:extLst>
          </p:nvPr>
        </p:nvGraphicFramePr>
        <p:xfrm>
          <a:off x="2028516" y="656659"/>
          <a:ext cx="6096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34" name="Picture 10" descr="Resultado de imagen para IMS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0133903">
            <a:off x="580985" y="1289217"/>
            <a:ext cx="792088" cy="76172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ultado de imagen para issst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247353">
            <a:off x="235675" y="2225841"/>
            <a:ext cx="1713076" cy="75753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n relacionad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907386">
            <a:off x="7256994" y="3370886"/>
            <a:ext cx="1357135" cy="101785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744186" y="236166"/>
            <a:ext cx="4190634" cy="369332"/>
          </a:xfrm>
          <a:prstGeom prst="rect">
            <a:avLst/>
          </a:prstGeom>
        </p:spPr>
        <p:txBody>
          <a:bodyPr wrap="none">
            <a:spAutoFit/>
          </a:bodyPr>
          <a:lstStyle/>
          <a:p>
            <a:pPr algn="ctr"/>
            <a:r>
              <a:rPr lang="es-MX" b="1" dirty="0"/>
              <a:t>3.2 Cuentas administradas por las Afores</a:t>
            </a:r>
          </a:p>
        </p:txBody>
      </p:sp>
    </p:spTree>
    <p:extLst>
      <p:ext uri="{BB962C8B-B14F-4D97-AF65-F5344CB8AC3E}">
        <p14:creationId xmlns:p14="http://schemas.microsoft.com/office/powerpoint/2010/main" val="3894649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249492"/>
            <a:ext cx="7772400" cy="372072"/>
          </a:xfrm>
        </p:spPr>
        <p:txBody>
          <a:bodyPr>
            <a:normAutofit fontScale="90000"/>
          </a:bodyPr>
          <a:lstStyle/>
          <a:p>
            <a:pPr lvl="0" algn="ctr">
              <a:spcBef>
                <a:spcPts val="1200"/>
              </a:spcBef>
            </a:pPr>
            <a:r>
              <a:rPr lang="es-MX" sz="2000" dirty="0">
                <a:solidFill>
                  <a:prstClr val="black"/>
                </a:solidFill>
                <a:latin typeface="Bookman Old Style" panose="02050604050505020204"/>
              </a:rPr>
              <a:t>  3.2 Cuentas administradas por las Afores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78483074"/>
              </p:ext>
            </p:extLst>
          </p:nvPr>
        </p:nvGraphicFramePr>
        <p:xfrm>
          <a:off x="827584" y="1120405"/>
          <a:ext cx="7272808" cy="2693483"/>
        </p:xfrm>
        <a:graphic>
          <a:graphicData uri="http://schemas.openxmlformats.org/drawingml/2006/chart">
            <c:chart xmlns:c="http://schemas.openxmlformats.org/drawingml/2006/chart" xmlns:r="http://schemas.openxmlformats.org/officeDocument/2006/relationships" r:id="rId2"/>
          </a:graphicData>
        </a:graphic>
      </p:graphicFrame>
      <p:sp>
        <p:nvSpPr>
          <p:cNvPr id="5" name="CuadroTexto 4"/>
          <p:cNvSpPr txBox="1"/>
          <p:nvPr/>
        </p:nvSpPr>
        <p:spPr>
          <a:xfrm>
            <a:off x="685800" y="638653"/>
            <a:ext cx="7772400" cy="584775"/>
          </a:xfrm>
          <a:prstGeom prst="rect">
            <a:avLst/>
          </a:prstGeom>
          <a:noFill/>
        </p:spPr>
        <p:txBody>
          <a:bodyPr wrap="square" rtlCol="0">
            <a:spAutoFit/>
          </a:bodyPr>
          <a:lstStyle/>
          <a:p>
            <a:r>
              <a:rPr lang="es-MX" sz="1600" dirty="0"/>
              <a:t>Gráfica 1. Evolución de las cuentas totales administradas por las afores 1997 - 2013 (número de cuentas)</a:t>
            </a:r>
          </a:p>
        </p:txBody>
      </p:sp>
      <p:sp>
        <p:nvSpPr>
          <p:cNvPr id="6" name="CuadroTexto 5"/>
          <p:cNvSpPr txBox="1"/>
          <p:nvPr/>
        </p:nvSpPr>
        <p:spPr>
          <a:xfrm>
            <a:off x="1907704" y="1221601"/>
            <a:ext cx="1440160" cy="138499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s-ES" sz="1400" dirty="0"/>
              <a:t>Incorporación de mas de 6 millones de cuentas de trabajadores asignados  </a:t>
            </a:r>
            <a:endParaRPr lang="es-MX" sz="1400" dirty="0"/>
          </a:p>
        </p:txBody>
      </p:sp>
      <p:sp>
        <p:nvSpPr>
          <p:cNvPr id="7" name="CuadroTexto 6"/>
          <p:cNvSpPr txBox="1"/>
          <p:nvPr/>
        </p:nvSpPr>
        <p:spPr>
          <a:xfrm>
            <a:off x="5436096" y="2409733"/>
            <a:ext cx="2448272" cy="95410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s-ES" sz="1400" dirty="0"/>
              <a:t>La Consar considera cuentas que se encontraban pendientes de asignar a una institución privada</a:t>
            </a:r>
            <a:endParaRPr lang="es-MX" sz="1400" dirty="0"/>
          </a:p>
        </p:txBody>
      </p:sp>
      <p:sp>
        <p:nvSpPr>
          <p:cNvPr id="8" name="Flecha doblada 7"/>
          <p:cNvSpPr/>
          <p:nvPr/>
        </p:nvSpPr>
        <p:spPr>
          <a:xfrm rot="16200000">
            <a:off x="2506507" y="2309616"/>
            <a:ext cx="602596" cy="504058"/>
          </a:xfrm>
          <a:prstGeom prst="bentArrow">
            <a:avLst>
              <a:gd name="adj1" fmla="val 25000"/>
              <a:gd name="adj2" fmla="val 25251"/>
              <a:gd name="adj3" fmla="val 25000"/>
              <a:gd name="adj4" fmla="val 43750"/>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solidFill>
                <a:schemeClr val="tx1"/>
              </a:solidFill>
            </a:endParaRPr>
          </a:p>
        </p:txBody>
      </p:sp>
      <p:sp>
        <p:nvSpPr>
          <p:cNvPr id="9" name="Flecha doblada 8"/>
          <p:cNvSpPr/>
          <p:nvPr/>
        </p:nvSpPr>
        <p:spPr>
          <a:xfrm rot="5400000">
            <a:off x="7074278" y="1815668"/>
            <a:ext cx="756085" cy="432048"/>
          </a:xfrm>
          <a:prstGeom prst="bentArrow">
            <a:avLst>
              <a:gd name="adj1" fmla="val 25000"/>
              <a:gd name="adj2" fmla="val 25251"/>
              <a:gd name="adj3" fmla="val 25000"/>
              <a:gd name="adj4" fmla="val 43750"/>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solidFill>
                <a:schemeClr val="tx1"/>
              </a:solidFill>
            </a:endParaRPr>
          </a:p>
        </p:txBody>
      </p:sp>
      <p:sp>
        <p:nvSpPr>
          <p:cNvPr id="10" name="CuadroTexto 9"/>
          <p:cNvSpPr txBox="1"/>
          <p:nvPr/>
        </p:nvSpPr>
        <p:spPr>
          <a:xfrm>
            <a:off x="829816" y="3813888"/>
            <a:ext cx="3670176" cy="261610"/>
          </a:xfrm>
          <a:prstGeom prst="rect">
            <a:avLst/>
          </a:prstGeom>
          <a:noFill/>
        </p:spPr>
        <p:txBody>
          <a:bodyPr wrap="square" rtlCol="0">
            <a:spAutoFit/>
          </a:bodyPr>
          <a:lstStyle/>
          <a:p>
            <a:r>
              <a:rPr lang="es-MX" sz="1100" b="1" dirty="0"/>
              <a:t>Fuente: Elaboración Propia con datos del Consar</a:t>
            </a:r>
          </a:p>
        </p:txBody>
      </p:sp>
      <p:sp>
        <p:nvSpPr>
          <p:cNvPr id="11" name="Pentágono 10"/>
          <p:cNvSpPr/>
          <p:nvPr/>
        </p:nvSpPr>
        <p:spPr>
          <a:xfrm>
            <a:off x="829816" y="4010096"/>
            <a:ext cx="2736304" cy="864096"/>
          </a:xfrm>
          <a:prstGeom prst="homePlate">
            <a:avLst/>
          </a:prstGeom>
          <a:effectLst>
            <a:outerShdw blurRad="76200" dir="18900000" sy="23000" kx="-1200000" algn="bl" rotWithShape="0">
              <a:prstClr val="black">
                <a:alpha val="20000"/>
              </a:prstClr>
            </a:outerShdw>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s-ES" sz="1300" b="1" dirty="0">
                <a:solidFill>
                  <a:schemeClr val="tx1"/>
                </a:solidFill>
              </a:rPr>
              <a:t>Diciembre 2017, las Afores administraban mas de </a:t>
            </a:r>
            <a:r>
              <a:rPr lang="es-ES" sz="1600" b="1" dirty="0">
                <a:solidFill>
                  <a:schemeClr val="tx1"/>
                </a:solidFill>
              </a:rPr>
              <a:t>60 millones</a:t>
            </a:r>
            <a:r>
              <a:rPr lang="es-ES" sz="1300" b="1" dirty="0">
                <a:solidFill>
                  <a:schemeClr val="tx1"/>
                </a:solidFill>
              </a:rPr>
              <a:t> cuentas individuales  </a:t>
            </a:r>
            <a:endParaRPr lang="es-MX" sz="1300" b="1" dirty="0">
              <a:solidFill>
                <a:schemeClr val="tx1"/>
              </a:solidFill>
            </a:endParaRPr>
          </a:p>
        </p:txBody>
      </p:sp>
      <p:sp>
        <p:nvSpPr>
          <p:cNvPr id="12" name="Cheurón 11"/>
          <p:cNvSpPr/>
          <p:nvPr/>
        </p:nvSpPr>
        <p:spPr>
          <a:xfrm>
            <a:off x="3566120" y="4010096"/>
            <a:ext cx="2013992" cy="864096"/>
          </a:xfrm>
          <a:prstGeom prst="chevron">
            <a:avLst/>
          </a:prstGeom>
          <a:effectLst>
            <a:outerShdw blurRad="76200" dir="18900000" sy="23000" kx="-1200000" algn="bl" rotWithShape="0">
              <a:prstClr val="black">
                <a:alpha val="20000"/>
              </a:prstClr>
            </a:outerShdw>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s-ES" sz="2300" b="1" dirty="0">
                <a:solidFill>
                  <a:schemeClr val="tx1"/>
                </a:solidFill>
              </a:rPr>
              <a:t>67%</a:t>
            </a:r>
            <a:r>
              <a:rPr lang="es-ES" b="1" dirty="0">
                <a:solidFill>
                  <a:schemeClr val="tx1"/>
                </a:solidFill>
              </a:rPr>
              <a:t> </a:t>
            </a:r>
            <a:r>
              <a:rPr lang="es-ES" sz="1200" b="1" dirty="0">
                <a:solidFill>
                  <a:schemeClr val="tx1"/>
                </a:solidFill>
              </a:rPr>
              <a:t>Activas</a:t>
            </a:r>
            <a:r>
              <a:rPr lang="es-ES" sz="1100" dirty="0">
                <a:solidFill>
                  <a:schemeClr val="tx1"/>
                </a:solidFill>
              </a:rPr>
              <a:t> </a:t>
            </a:r>
            <a:endParaRPr lang="es-MX" sz="1100" dirty="0">
              <a:solidFill>
                <a:schemeClr val="tx1"/>
              </a:solidFill>
            </a:endParaRPr>
          </a:p>
        </p:txBody>
      </p:sp>
      <p:sp>
        <p:nvSpPr>
          <p:cNvPr id="14" name="Cheurón 13"/>
          <p:cNvSpPr/>
          <p:nvPr/>
        </p:nvSpPr>
        <p:spPr>
          <a:xfrm>
            <a:off x="5580112" y="4010096"/>
            <a:ext cx="2520280" cy="864096"/>
          </a:xfrm>
          <a:prstGeom prst="chevron">
            <a:avLst/>
          </a:prstGeom>
          <a:effectLst>
            <a:outerShdw blurRad="76200" dir="18900000" sy="23000" kx="-1200000" algn="bl" rotWithShape="0">
              <a:prstClr val="black">
                <a:alpha val="20000"/>
              </a:prstClr>
            </a:outerShdw>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s-ES" sz="1400" b="1" dirty="0">
                <a:solidFill>
                  <a:schemeClr val="tx1"/>
                </a:solidFill>
              </a:rPr>
              <a:t>Aprox. </a:t>
            </a:r>
            <a:r>
              <a:rPr lang="es-ES" b="1" dirty="0">
                <a:solidFill>
                  <a:schemeClr val="tx1"/>
                </a:solidFill>
              </a:rPr>
              <a:t>40</a:t>
            </a:r>
            <a:r>
              <a:rPr lang="es-ES" sz="1400" b="1" dirty="0">
                <a:solidFill>
                  <a:schemeClr val="tx1"/>
                </a:solidFill>
              </a:rPr>
              <a:t> </a:t>
            </a:r>
            <a:r>
              <a:rPr lang="es-ES" sz="1600" b="1" dirty="0">
                <a:solidFill>
                  <a:schemeClr val="tx1"/>
                </a:solidFill>
              </a:rPr>
              <a:t>millones</a:t>
            </a:r>
            <a:r>
              <a:rPr lang="es-ES" sz="1400" b="1" dirty="0">
                <a:solidFill>
                  <a:schemeClr val="tx1"/>
                </a:solidFill>
              </a:rPr>
              <a:t> 201 mil cuentas </a:t>
            </a:r>
            <a:endParaRPr lang="es-MX" sz="1400" dirty="0">
              <a:solidFill>
                <a:schemeClr val="tx1"/>
              </a:solidFill>
            </a:endParaRPr>
          </a:p>
        </p:txBody>
      </p:sp>
    </p:spTree>
    <p:extLst>
      <p:ext uri="{BB962C8B-B14F-4D97-AF65-F5344CB8AC3E}">
        <p14:creationId xmlns:p14="http://schemas.microsoft.com/office/powerpoint/2010/main" val="3758217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264459203"/>
              </p:ext>
            </p:extLst>
          </p:nvPr>
        </p:nvGraphicFramePr>
        <p:xfrm>
          <a:off x="1423553" y="1974272"/>
          <a:ext cx="7002063" cy="3391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2462646" y="18607"/>
            <a:ext cx="4572000" cy="2585323"/>
          </a:xfrm>
          <a:prstGeom prst="rect">
            <a:avLst/>
          </a:prstGeom>
        </p:spPr>
        <p:txBody>
          <a:bodyPr>
            <a:spAutoFit/>
          </a:bodyPr>
          <a:lstStyle/>
          <a:p>
            <a:pPr algn="ctr"/>
            <a:r>
              <a:rPr lang="es-MX" b="1" dirty="0"/>
              <a:t>3.3 Ingresos Totales de las Afores y las comisiones a los trabajadores </a:t>
            </a:r>
          </a:p>
          <a:p>
            <a:r>
              <a:rPr lang="es-MX" dirty="0"/>
              <a:t>Las comisiones juegan un papel fundamental, pues Ladrón de Guevara (2009) menciona que la fuente más grande de los ingresos que tienen las Afores, son las comisiones que cobran al trabajador por administrar e invertir sus ahorros.</a:t>
            </a:r>
          </a:p>
          <a:p>
            <a:endParaRPr lang="es-MX" dirty="0"/>
          </a:p>
        </p:txBody>
      </p:sp>
    </p:spTree>
    <p:extLst>
      <p:ext uri="{BB962C8B-B14F-4D97-AF65-F5344CB8AC3E}">
        <p14:creationId xmlns:p14="http://schemas.microsoft.com/office/powerpoint/2010/main" val="34364048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786" y="712847"/>
            <a:ext cx="7772400" cy="426078"/>
          </a:xfrm>
        </p:spPr>
        <p:txBody>
          <a:bodyPr>
            <a:noAutofit/>
          </a:bodyPr>
          <a:lstStyle/>
          <a:p>
            <a:pPr algn="just"/>
            <a:r>
              <a:rPr lang="es-MX" sz="2400" dirty="0"/>
              <a:t>Promedio de las comisiones cobradas por las AFORES en julio de 1997- enero 2008 (porcentaje).</a:t>
            </a:r>
            <a:br>
              <a:rPr lang="es-MX" sz="4400" dirty="0"/>
            </a:br>
            <a:endParaRPr lang="es-MX" sz="4400" dirty="0"/>
          </a:p>
        </p:txBody>
      </p:sp>
      <p:sp>
        <p:nvSpPr>
          <p:cNvPr id="3" name="Content Placeholder 2"/>
          <p:cNvSpPr>
            <a:spLocks noGrp="1"/>
          </p:cNvSpPr>
          <p:nvPr>
            <p:ph idx="1"/>
          </p:nvPr>
        </p:nvSpPr>
        <p:spPr>
          <a:xfrm>
            <a:off x="539552" y="3759882"/>
            <a:ext cx="7772400" cy="491226"/>
          </a:xfrm>
        </p:spPr>
        <p:txBody>
          <a:bodyPr>
            <a:normAutofit fontScale="25000" lnSpcReduction="20000"/>
          </a:bodyPr>
          <a:lstStyle/>
          <a:p>
            <a:endParaRPr lang="es-MX" dirty="0"/>
          </a:p>
          <a:p>
            <a:endParaRPr lang="es-MX" dirty="0"/>
          </a:p>
          <a:p>
            <a:endParaRPr lang="es-MX" dirty="0"/>
          </a:p>
          <a:p>
            <a:endParaRPr lang="es-MX" dirty="0"/>
          </a:p>
          <a:p>
            <a:pPr marL="0" indent="0">
              <a:buNone/>
            </a:pPr>
            <a:r>
              <a:rPr lang="es-MX" sz="4800" b="1" dirty="0"/>
              <a:t>Fuente: Elaboración propia con datos de la CONSAR</a:t>
            </a:r>
            <a:r>
              <a:rPr lang="es-MX" dirty="0"/>
              <a:t>.</a:t>
            </a:r>
          </a:p>
          <a:p>
            <a:endParaRPr lang="es-MX" dirty="0"/>
          </a:p>
        </p:txBody>
      </p:sp>
      <p:graphicFrame>
        <p:nvGraphicFramePr>
          <p:cNvPr id="4" name="Gráfico 3"/>
          <p:cNvGraphicFramePr/>
          <p:nvPr>
            <p:extLst/>
          </p:nvPr>
        </p:nvGraphicFramePr>
        <p:xfrm>
          <a:off x="611560" y="1275606"/>
          <a:ext cx="7920880" cy="29703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84643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673450"/>
            <a:ext cx="8358246" cy="35897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lvl="0" algn="just">
              <a:spcBef>
                <a:spcPts val="600"/>
              </a:spcBef>
              <a:buClr>
                <a:srgbClr val="CEDBE0"/>
              </a:buClr>
              <a:buSzPts val="1400"/>
            </a:pPr>
            <a:r>
              <a:rPr lang="es-MX" sz="1200" b="1" dirty="0">
                <a:solidFill>
                  <a:schemeClr val="tx1"/>
                </a:solidFill>
                <a:latin typeface="Arial" panose="020B0604020202020204" pitchFamily="34" charset="0"/>
                <a:cs typeface="Arial" panose="020B0604020202020204" pitchFamily="34" charset="0"/>
                <a:sym typeface="Muli"/>
              </a:rPr>
              <a:t>1. Marco contextual: un panorama general de la incorporación de la mujer en el sector laboral a través del tiempo.</a:t>
            </a:r>
          </a:p>
          <a:p>
            <a:pPr lvl="0" algn="just">
              <a:spcBef>
                <a:spcPts val="600"/>
              </a:spcBef>
              <a:buClr>
                <a:srgbClr val="CEDBE0"/>
              </a:buClr>
              <a:buSzPts val="1400"/>
            </a:pPr>
            <a:r>
              <a:rPr lang="es-MX" sz="1200" b="1" dirty="0">
                <a:solidFill>
                  <a:schemeClr val="tx1"/>
                </a:solidFill>
                <a:latin typeface="Arial" panose="020B0604020202020204" pitchFamily="34" charset="0"/>
                <a:cs typeface="Arial" panose="020B0604020202020204" pitchFamily="34" charset="0"/>
                <a:sym typeface="Muli"/>
              </a:rPr>
              <a:t>2. Incorporación de la mujer al mercado laboral 2005- 2016</a:t>
            </a:r>
          </a:p>
          <a:p>
            <a:pPr lvl="0"/>
            <a:r>
              <a:rPr lang="es-MX" sz="1200" b="1" dirty="0">
                <a:solidFill>
                  <a:schemeClr val="tx1"/>
                </a:solidFill>
                <a:latin typeface="Arial" panose="020B0604020202020204" pitchFamily="34" charset="0"/>
                <a:cs typeface="Arial" panose="020B0604020202020204" pitchFamily="34" charset="0"/>
              </a:rPr>
              <a:t>1. Introducción</a:t>
            </a:r>
          </a:p>
          <a:p>
            <a:pPr lvl="0"/>
            <a:r>
              <a:rPr lang="es-MX" sz="1200" b="1" dirty="0">
                <a:latin typeface="Arial" panose="020B0604020202020204" pitchFamily="34" charset="0"/>
                <a:cs typeface="Arial" panose="020B0604020202020204" pitchFamily="34" charset="0"/>
              </a:rPr>
              <a:t>2. Antecedentes de las Afores en México</a:t>
            </a:r>
          </a:p>
          <a:p>
            <a:pPr marL="274320" lvl="1" indent="0">
              <a:buNone/>
            </a:pPr>
            <a:r>
              <a:rPr lang="es-MX" sz="1200" b="1" dirty="0">
                <a:latin typeface="Arial" panose="020B0604020202020204" pitchFamily="34" charset="0"/>
                <a:cs typeface="Arial" panose="020B0604020202020204" pitchFamily="34" charset="0"/>
              </a:rPr>
              <a:t>2.1 Seguridad social </a:t>
            </a:r>
          </a:p>
          <a:p>
            <a:pPr marL="274320" lvl="1" indent="0">
              <a:buNone/>
            </a:pPr>
            <a:r>
              <a:rPr lang="es-MX" sz="1200" b="1" dirty="0">
                <a:latin typeface="Arial" panose="020B0604020202020204" pitchFamily="34" charset="0"/>
                <a:cs typeface="Arial" panose="020B0604020202020204" pitchFamily="34" charset="0"/>
              </a:rPr>
              <a:t>2.2 SAR</a:t>
            </a:r>
          </a:p>
          <a:p>
            <a:pPr marL="274320" lvl="1" indent="0">
              <a:buNone/>
            </a:pPr>
            <a:r>
              <a:rPr lang="es-MX" sz="1200" b="1" dirty="0">
                <a:latin typeface="Arial" panose="020B0604020202020204" pitchFamily="34" charset="0"/>
                <a:cs typeface="Arial" panose="020B0604020202020204" pitchFamily="34" charset="0"/>
              </a:rPr>
              <a:t>2.3 Reforma del IMSS de 1997 </a:t>
            </a:r>
          </a:p>
          <a:p>
            <a:pPr marL="274320" lvl="1" indent="0">
              <a:buNone/>
            </a:pPr>
            <a:r>
              <a:rPr lang="es-MX" sz="1200" b="1" dirty="0">
                <a:latin typeface="Arial" panose="020B0604020202020204" pitchFamily="34" charset="0"/>
                <a:cs typeface="Arial" panose="020B0604020202020204" pitchFamily="34" charset="0"/>
              </a:rPr>
              <a:t>2.4 Reforma del ISSSTE 2007 </a:t>
            </a:r>
          </a:p>
          <a:p>
            <a:pPr lvl="0"/>
            <a:r>
              <a:rPr lang="es-MX" sz="1200" b="1" dirty="0">
                <a:latin typeface="Arial" panose="020B0604020202020204" pitchFamily="34" charset="0"/>
                <a:cs typeface="Arial" panose="020B0604020202020204" pitchFamily="34" charset="0"/>
              </a:rPr>
              <a:t>3. El negocio de las Afores </a:t>
            </a:r>
          </a:p>
          <a:p>
            <a:pPr marL="274320" lvl="1" indent="0">
              <a:buNone/>
            </a:pPr>
            <a:r>
              <a:rPr lang="es-MX" sz="1200" b="1" dirty="0">
                <a:latin typeface="Arial" panose="020B0604020202020204" pitchFamily="34" charset="0"/>
                <a:cs typeface="Arial" panose="020B0604020202020204" pitchFamily="34" charset="0"/>
              </a:rPr>
              <a:t>3.1 Evolución de las Afores y el número de Afiliados</a:t>
            </a:r>
          </a:p>
          <a:p>
            <a:pPr marL="274320" lvl="1" indent="0">
              <a:buNone/>
            </a:pPr>
            <a:r>
              <a:rPr lang="es-MX" sz="1200" b="1" dirty="0">
                <a:latin typeface="Arial" panose="020B0604020202020204" pitchFamily="34" charset="0"/>
                <a:cs typeface="Arial" panose="020B0604020202020204" pitchFamily="34" charset="0"/>
              </a:rPr>
              <a:t>3.2 Cuentas administradas por las Afores </a:t>
            </a:r>
          </a:p>
          <a:p>
            <a:pPr marL="274320" lvl="1" indent="0">
              <a:buNone/>
            </a:pPr>
            <a:r>
              <a:rPr lang="es-MX" sz="1200" b="1" dirty="0">
                <a:latin typeface="Arial" panose="020B0604020202020204" pitchFamily="34" charset="0"/>
                <a:cs typeface="Arial" panose="020B0604020202020204" pitchFamily="34" charset="0"/>
              </a:rPr>
              <a:t>3.3 Ingresos Totales de las Afores y las comisiones a los trabajadores </a:t>
            </a:r>
          </a:p>
          <a:p>
            <a:pPr marL="274320" lvl="1" indent="0">
              <a:buNone/>
            </a:pPr>
            <a:r>
              <a:rPr lang="es-MX" sz="1200" b="1" dirty="0">
                <a:latin typeface="Arial" panose="020B0604020202020204" pitchFamily="34" charset="0"/>
                <a:cs typeface="Arial" panose="020B0604020202020204" pitchFamily="34" charset="0"/>
              </a:rPr>
              <a:t>3.4 Costos Totales de las Afores </a:t>
            </a:r>
          </a:p>
          <a:p>
            <a:pPr marL="548640" lvl="2" indent="0">
              <a:buNone/>
            </a:pPr>
            <a:r>
              <a:rPr lang="es-MX" sz="1200" b="1" dirty="0">
                <a:latin typeface="Arial" panose="020B0604020202020204" pitchFamily="34" charset="0"/>
                <a:cs typeface="Arial" panose="020B0604020202020204" pitchFamily="34" charset="0"/>
              </a:rPr>
              <a:t>3.4.1 Rendimiento Neto ofrecido a los trabajadores</a:t>
            </a:r>
          </a:p>
          <a:p>
            <a:pPr marL="548640" lvl="2" indent="0">
              <a:buNone/>
            </a:pPr>
            <a:r>
              <a:rPr lang="es-MX" sz="1200" b="1" dirty="0">
                <a:latin typeface="Arial" panose="020B0604020202020204" pitchFamily="34" charset="0"/>
                <a:cs typeface="Arial" panose="020B0604020202020204" pitchFamily="34" charset="0"/>
              </a:rPr>
              <a:t>3.4.2 Gastos comerciales</a:t>
            </a:r>
          </a:p>
          <a:p>
            <a:pPr marL="274320" lvl="1" indent="0">
              <a:buNone/>
            </a:pPr>
            <a:r>
              <a:rPr lang="es-MX" sz="1200" b="1" dirty="0">
                <a:latin typeface="Arial" panose="020B0604020202020204" pitchFamily="34" charset="0"/>
                <a:cs typeface="Arial" panose="020B0604020202020204" pitchFamily="34" charset="0"/>
              </a:rPr>
              <a:t>3.5 Utilidad de las Afores</a:t>
            </a:r>
            <a:r>
              <a:rPr lang="es-MX" sz="1200" b="1" dirty="0">
                <a:solidFill>
                  <a:srgbClr val="4D778A"/>
                </a:solidFill>
                <a:latin typeface="Arial" panose="020B0604020202020204" pitchFamily="34" charset="0"/>
                <a:cs typeface="Arial" panose="020B0604020202020204" pitchFamily="34" charset="0"/>
                <a:sym typeface="Muli"/>
              </a:rPr>
              <a:t>.</a:t>
            </a:r>
            <a:endParaRPr lang="es-MX" sz="1200" b="1" dirty="0">
              <a:latin typeface="Arial" panose="020B0604020202020204" pitchFamily="34" charset="0"/>
              <a:cs typeface="Arial" panose="020B0604020202020204" pitchFamily="34" charset="0"/>
            </a:endParaRPr>
          </a:p>
        </p:txBody>
      </p:sp>
      <p:sp>
        <p:nvSpPr>
          <p:cNvPr id="5" name="5 Título"/>
          <p:cNvSpPr>
            <a:spLocks noGrp="1"/>
          </p:cNvSpPr>
          <p:nvPr>
            <p:ph type="title" idx="4294967295"/>
          </p:nvPr>
        </p:nvSpPr>
        <p:spPr>
          <a:xfrm>
            <a:off x="914400" y="-10391"/>
            <a:ext cx="8229600" cy="704850"/>
          </a:xfrm>
        </p:spPr>
        <p:txBody>
          <a:bodyPr>
            <a:normAutofit/>
          </a:bodyPr>
          <a:lstStyle/>
          <a:p>
            <a:pPr algn="l"/>
            <a:r>
              <a:rPr lang="es-MX" b="1" dirty="0">
                <a:latin typeface="Times New Roman" pitchFamily="18" charset="0"/>
                <a:cs typeface="Times New Roman" pitchFamily="18" charset="0"/>
              </a:rPr>
              <a:t>Índice temático:</a:t>
            </a:r>
          </a:p>
        </p:txBody>
      </p:sp>
    </p:spTree>
    <p:extLst>
      <p:ext uri="{BB962C8B-B14F-4D97-AF65-F5344CB8AC3E}">
        <p14:creationId xmlns:p14="http://schemas.microsoft.com/office/powerpoint/2010/main" val="3768338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7364" y="0"/>
            <a:ext cx="7772400" cy="4271646"/>
          </a:xfrm>
        </p:spPr>
        <p:txBody>
          <a:bodyPr/>
          <a:lstStyle/>
          <a:p>
            <a:pPr marL="0" indent="0">
              <a:buNone/>
            </a:pPr>
            <a:r>
              <a:rPr lang="es-MX" b="1" dirty="0"/>
              <a:t>3.4 Costos Totales de las Afores</a:t>
            </a:r>
          </a:p>
          <a:p>
            <a:pPr marL="0" indent="0" algn="ctr">
              <a:buNone/>
            </a:pPr>
            <a:r>
              <a:rPr lang="es-MX" b="1" dirty="0"/>
              <a:t>3.4.1 Rendimiento Neto ofrecido a los trabajadores</a:t>
            </a:r>
            <a:endParaRPr lang="es-MX" dirty="0">
              <a:latin typeface="Times New Roman" pitchFamily="18" charset="0"/>
              <a:ea typeface="Calibri" pitchFamily="34" charset="0"/>
              <a:cs typeface="Times New Roman" pitchFamily="18" charset="0"/>
            </a:endParaRPr>
          </a:p>
          <a:p>
            <a:pPr marL="0" lvl="0" indent="0" algn="ctr">
              <a:buNone/>
            </a:pPr>
            <a:r>
              <a:rPr lang="es-MX" dirty="0">
                <a:latin typeface="Times New Roman" pitchFamily="18" charset="0"/>
                <a:ea typeface="Calibri" pitchFamily="34" charset="0"/>
                <a:cs typeface="Times New Roman" pitchFamily="18" charset="0"/>
              </a:rPr>
              <a:t>Gr</a:t>
            </a:r>
            <a:r>
              <a:rPr lang="es-MX" dirty="0">
                <a:latin typeface="Calibri"/>
                <a:ea typeface="Calibri" pitchFamily="34" charset="0"/>
                <a:cs typeface="Times New Roman" pitchFamily="18" charset="0"/>
              </a:rPr>
              <a:t>á</a:t>
            </a:r>
            <a:r>
              <a:rPr lang="es-MX" dirty="0">
                <a:latin typeface="Times New Roman" pitchFamily="18" charset="0"/>
                <a:ea typeface="Calibri" pitchFamily="34" charset="0"/>
                <a:cs typeface="Times New Roman" pitchFamily="18" charset="0"/>
              </a:rPr>
              <a:t>fica 3: Rendimiento promedio ofrecido por las </a:t>
            </a:r>
            <a:r>
              <a:rPr lang="es-MX" dirty="0" err="1">
                <a:latin typeface="Times New Roman" pitchFamily="18" charset="0"/>
                <a:ea typeface="Calibri" pitchFamily="34" charset="0"/>
                <a:cs typeface="Times New Roman" pitchFamily="18" charset="0"/>
              </a:rPr>
              <a:t>Siefores</a:t>
            </a:r>
            <a:r>
              <a:rPr lang="es-MX" dirty="0">
                <a:latin typeface="Times New Roman" pitchFamily="18" charset="0"/>
                <a:ea typeface="Calibri" pitchFamily="34" charset="0"/>
                <a:cs typeface="Times New Roman" pitchFamily="18" charset="0"/>
              </a:rPr>
              <a:t> (Porcentaje)   </a:t>
            </a:r>
            <a:endParaRPr lang="es-MX" sz="100" dirty="0">
              <a:latin typeface="Arial" pitchFamily="34" charset="0"/>
              <a:cs typeface="Arial" pitchFamily="34" charset="0"/>
            </a:endParaRPr>
          </a:p>
          <a:p>
            <a:pPr marL="0" indent="0" algn="ctr">
              <a:buNone/>
            </a:pPr>
            <a:endParaRPr lang="es-MX" sz="6000" b="1" dirty="0"/>
          </a:p>
        </p:txBody>
      </p:sp>
      <p:graphicFrame>
        <p:nvGraphicFramePr>
          <p:cNvPr id="4" name="3 Gráfico"/>
          <p:cNvGraphicFramePr/>
          <p:nvPr>
            <p:extLst>
              <p:ext uri="{D42A27DB-BD31-4B8C-83A1-F6EECF244321}">
                <p14:modId xmlns:p14="http://schemas.microsoft.com/office/powerpoint/2010/main" val="3220467051"/>
              </p:ext>
            </p:extLst>
          </p:nvPr>
        </p:nvGraphicFramePr>
        <p:xfrm>
          <a:off x="1157908" y="2192482"/>
          <a:ext cx="6480720" cy="1846861"/>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3"/>
          <p:cNvSpPr>
            <a:spLocks noChangeArrowheads="1"/>
          </p:cNvSpPr>
          <p:nvPr/>
        </p:nvSpPr>
        <p:spPr bwMode="auto">
          <a:xfrm>
            <a:off x="3850742" y="4192487"/>
            <a:ext cx="33842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Fuente: Elaboraci</a:t>
            </a:r>
            <a:r>
              <a:rPr kumimoji="0" lang="es-MX" sz="1200" b="0" i="0" u="none" strike="noStrike" cap="none" normalizeH="0" baseline="0" dirty="0">
                <a:ln>
                  <a:noFill/>
                </a:ln>
                <a:solidFill>
                  <a:schemeClr val="tx1"/>
                </a:solidFill>
                <a:effectLst/>
                <a:latin typeface="Calibri"/>
                <a:ea typeface="Calibri" pitchFamily="34" charset="0"/>
                <a:cs typeface="Times New Roman" pitchFamily="18" charset="0"/>
              </a:rPr>
              <a:t>ó</a:t>
            </a:r>
            <a:r>
              <a:rPr kumimoji="0" lang="es-MX"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 propia con datos del CONSAR</a:t>
            </a:r>
            <a:endParaRPr kumimoji="0" lang="es-MX"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131171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357504"/>
            <a:ext cx="7772400" cy="4271646"/>
          </a:xfrm>
        </p:spPr>
        <p:txBody>
          <a:bodyPr/>
          <a:lstStyle/>
          <a:p>
            <a:pPr marL="0" indent="0" algn="ctr">
              <a:buNone/>
            </a:pPr>
            <a:r>
              <a:rPr lang="es-MX" b="1" dirty="0"/>
              <a:t>3.4.2 Gastos comerciales</a:t>
            </a:r>
          </a:p>
          <a:p>
            <a:pPr marL="0" indent="0" algn="ctr">
              <a:buNone/>
            </a:pPr>
            <a:endParaRPr lang="es-MX" b="1" dirty="0"/>
          </a:p>
        </p:txBody>
      </p:sp>
      <p:pic>
        <p:nvPicPr>
          <p:cNvPr id="2" name="Imagen 1">
            <a:extLst>
              <a:ext uri="{FF2B5EF4-FFF2-40B4-BE49-F238E27FC236}">
                <a16:creationId xmlns:a16="http://schemas.microsoft.com/office/drawing/2014/main" id="{2EE325CF-4636-42A2-8B57-CFB93FF772BB}"/>
              </a:ext>
            </a:extLst>
          </p:cNvPr>
          <p:cNvPicPr>
            <a:picLocks noChangeAspect="1"/>
          </p:cNvPicPr>
          <p:nvPr/>
        </p:nvPicPr>
        <p:blipFill>
          <a:blip r:embed="rId2"/>
          <a:stretch>
            <a:fillRect/>
          </a:stretch>
        </p:blipFill>
        <p:spPr>
          <a:xfrm>
            <a:off x="1023821" y="1059583"/>
            <a:ext cx="7096359" cy="2851880"/>
          </a:xfrm>
          <a:prstGeom prst="rect">
            <a:avLst/>
          </a:prstGeom>
        </p:spPr>
      </p:pic>
      <p:sp>
        <p:nvSpPr>
          <p:cNvPr id="4" name="Rectángulo 3">
            <a:extLst>
              <a:ext uri="{FF2B5EF4-FFF2-40B4-BE49-F238E27FC236}">
                <a16:creationId xmlns:a16="http://schemas.microsoft.com/office/drawing/2014/main" id="{7C4D2810-1335-4F5D-A1B9-BEE2EFBCB617}"/>
              </a:ext>
            </a:extLst>
          </p:cNvPr>
          <p:cNvSpPr/>
          <p:nvPr/>
        </p:nvSpPr>
        <p:spPr>
          <a:xfrm>
            <a:off x="1187624" y="3911462"/>
            <a:ext cx="2466637" cy="369332"/>
          </a:xfrm>
          <a:prstGeom prst="rect">
            <a:avLst/>
          </a:prstGeom>
        </p:spPr>
        <p:txBody>
          <a:bodyPr wrap="none">
            <a:spAutoFit/>
          </a:bodyPr>
          <a:lstStyle/>
          <a:p>
            <a:r>
              <a:rPr lang="es-MX" dirty="0"/>
              <a:t>Fuente: CONSAR (2018)</a:t>
            </a:r>
          </a:p>
        </p:txBody>
      </p:sp>
    </p:spTree>
    <p:extLst>
      <p:ext uri="{BB962C8B-B14F-4D97-AF65-F5344CB8AC3E}">
        <p14:creationId xmlns:p14="http://schemas.microsoft.com/office/powerpoint/2010/main" val="34717116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3625" y="109105"/>
            <a:ext cx="7514035" cy="1314449"/>
          </a:xfrm>
        </p:spPr>
        <p:txBody>
          <a:bodyPr>
            <a:normAutofit/>
          </a:bodyPr>
          <a:lstStyle/>
          <a:p>
            <a:r>
              <a:rPr lang="es-MX" sz="2400" dirty="0"/>
              <a:t>Desglose de la comisión en  costos y gastos</a:t>
            </a:r>
          </a:p>
        </p:txBody>
      </p:sp>
      <p:pic>
        <p:nvPicPr>
          <p:cNvPr id="4" name="Marcador de contenido 3"/>
          <p:cNvPicPr>
            <a:picLocks noGrp="1" noChangeAspect="1"/>
          </p:cNvPicPr>
          <p:nvPr>
            <p:ph idx="1"/>
          </p:nvPr>
        </p:nvPicPr>
        <p:blipFill rotWithShape="1">
          <a:blip r:embed="rId2"/>
          <a:srcRect b="6450"/>
          <a:stretch/>
        </p:blipFill>
        <p:spPr>
          <a:xfrm>
            <a:off x="971601" y="1329612"/>
            <a:ext cx="6935891" cy="2808312"/>
          </a:xfrm>
          <a:prstGeom prst="rect">
            <a:avLst/>
          </a:prstGeom>
        </p:spPr>
      </p:pic>
      <p:sp>
        <p:nvSpPr>
          <p:cNvPr id="5" name="CuadroTexto 4"/>
          <p:cNvSpPr txBox="1"/>
          <p:nvPr/>
        </p:nvSpPr>
        <p:spPr>
          <a:xfrm>
            <a:off x="1403648" y="4245936"/>
            <a:ext cx="5832648" cy="507831"/>
          </a:xfrm>
          <a:prstGeom prst="rect">
            <a:avLst/>
          </a:prstGeom>
          <a:noFill/>
        </p:spPr>
        <p:txBody>
          <a:bodyPr wrap="square" rtlCol="0">
            <a:spAutoFit/>
          </a:bodyPr>
          <a:lstStyle/>
          <a:p>
            <a:pPr marL="0" marR="0" lvl="0" indent="0" algn="just" defTabSz="457200" rtl="0" eaLnBrk="1" fontAlgn="auto" latinLnBrk="0" hangingPunct="1">
              <a:lnSpc>
                <a:spcPct val="150000"/>
              </a:lnSpc>
              <a:spcBef>
                <a:spcPts val="0"/>
              </a:spcBef>
              <a:spcAft>
                <a:spcPts val="800"/>
              </a:spcAft>
              <a:buClrTx/>
              <a:buSzTx/>
              <a:buFontTx/>
              <a:buNone/>
              <a:tabLst/>
              <a:defRPr/>
            </a:pPr>
            <a:r>
              <a:rPr kumimoji="0" lang="es-MX" sz="18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Fuente: CONSAR (2018)</a:t>
            </a:r>
            <a:endParaRPr kumimoji="0" lang="es-MX" sz="18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34616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303498"/>
            <a:ext cx="7772400" cy="4325652"/>
          </a:xfrm>
        </p:spPr>
        <p:txBody>
          <a:bodyPr/>
          <a:lstStyle/>
          <a:p>
            <a:pPr marL="0" indent="0" algn="ctr">
              <a:buNone/>
            </a:pPr>
            <a:r>
              <a:rPr lang="es-MX" b="1" dirty="0"/>
              <a:t>3.5 Utilidad de las Afores</a:t>
            </a:r>
          </a:p>
          <a:p>
            <a:pPr marL="0" indent="0" algn="ctr">
              <a:buNone/>
            </a:pPr>
            <a:endParaRPr lang="es-MX" b="1" dirty="0"/>
          </a:p>
          <a:p>
            <a:pPr marL="0" indent="0" algn="ctr">
              <a:buNone/>
            </a:pPr>
            <a:r>
              <a:rPr lang="es-MX" sz="6000" b="1" dirty="0"/>
              <a:t> </a:t>
            </a:r>
          </a:p>
        </p:txBody>
      </p:sp>
      <p:graphicFrame>
        <p:nvGraphicFramePr>
          <p:cNvPr id="4" name="Gráfico 3"/>
          <p:cNvGraphicFramePr/>
          <p:nvPr>
            <p:extLst>
              <p:ext uri="{D42A27DB-BD31-4B8C-83A1-F6EECF244321}">
                <p14:modId xmlns:p14="http://schemas.microsoft.com/office/powerpoint/2010/main" val="251242556"/>
              </p:ext>
            </p:extLst>
          </p:nvPr>
        </p:nvGraphicFramePr>
        <p:xfrm>
          <a:off x="827584" y="902562"/>
          <a:ext cx="7272250" cy="2214246"/>
        </p:xfrm>
        <a:graphic>
          <a:graphicData uri="http://schemas.openxmlformats.org/drawingml/2006/chart">
            <c:chart xmlns:c="http://schemas.openxmlformats.org/drawingml/2006/chart" xmlns:r="http://schemas.openxmlformats.org/officeDocument/2006/relationships" r:id="rId2"/>
          </a:graphicData>
        </a:graphic>
      </p:graphicFrame>
      <p:sp>
        <p:nvSpPr>
          <p:cNvPr id="5" name="CuadroTexto 4"/>
          <p:cNvSpPr txBox="1"/>
          <p:nvPr/>
        </p:nvSpPr>
        <p:spPr>
          <a:xfrm>
            <a:off x="973832" y="458257"/>
            <a:ext cx="7772400" cy="338554"/>
          </a:xfrm>
          <a:prstGeom prst="rect">
            <a:avLst/>
          </a:prstGeom>
          <a:noFill/>
        </p:spPr>
        <p:txBody>
          <a:bodyPr wrap="square" rtlCol="0">
            <a:spAutoFit/>
          </a:bodyPr>
          <a:lstStyle/>
          <a:p>
            <a:r>
              <a:rPr lang="es-MX" sz="1600" b="1" dirty="0">
                <a:latin typeface="Arial" panose="020B0604020202020204" pitchFamily="34" charset="0"/>
                <a:cs typeface="Arial" panose="020B0604020202020204" pitchFamily="34" charset="0"/>
              </a:rPr>
              <a:t>Gráfica 5: Evolución de utilidades neta de las 11 afores (precios reales)    </a:t>
            </a:r>
          </a:p>
        </p:txBody>
      </p:sp>
      <p:sp>
        <p:nvSpPr>
          <p:cNvPr id="6" name="CuadroTexto 5"/>
          <p:cNvSpPr txBox="1"/>
          <p:nvPr/>
        </p:nvSpPr>
        <p:spPr>
          <a:xfrm>
            <a:off x="838200" y="3289943"/>
            <a:ext cx="7772400" cy="1384995"/>
          </a:xfrm>
          <a:prstGeom prst="rect">
            <a:avLst/>
          </a:prstGeom>
          <a:noFill/>
        </p:spPr>
        <p:txBody>
          <a:bodyPr wrap="square" rtlCol="0">
            <a:spAutoFit/>
          </a:bodyPr>
          <a:lstStyle/>
          <a:p>
            <a:r>
              <a:rPr lang="es-MX" sz="1400" b="1" dirty="0">
                <a:latin typeface="Arial" panose="020B0604020202020204" pitchFamily="34" charset="0"/>
                <a:cs typeface="Arial" panose="020B0604020202020204" pitchFamily="34" charset="0"/>
              </a:rPr>
              <a:t>Los altos costos y los bajos rendimientos ofrecidos a los trabajadores, han sido causa de un estancamiento financiero durante los años de 1997 y el 2006 (Colmenares, 2012).</a:t>
            </a:r>
          </a:p>
          <a:p>
            <a:endParaRPr lang="es-MX" sz="1400" b="1" dirty="0">
              <a:latin typeface="Arial" panose="020B0604020202020204" pitchFamily="34" charset="0"/>
              <a:cs typeface="Arial" panose="020B0604020202020204" pitchFamily="34" charset="0"/>
            </a:endParaRPr>
          </a:p>
          <a:p>
            <a:r>
              <a:rPr lang="es-MX" sz="1400" b="1" dirty="0">
                <a:latin typeface="Arial" panose="020B0604020202020204" pitchFamily="34" charset="0"/>
                <a:cs typeface="Arial" panose="020B0604020202020204" pitchFamily="34" charset="0"/>
              </a:rPr>
              <a:t>Por otra parte las caídas pronunciadas de las utilidades (véase en gráfica 5) se deben a que las AFORES convierten las utilidades en parte del capital al invertir los recursos en diferentes instrumentos como renta fija, variable tanto nacional como internacional.</a:t>
            </a:r>
          </a:p>
        </p:txBody>
      </p:sp>
      <p:cxnSp>
        <p:nvCxnSpPr>
          <p:cNvPr id="8" name="Conector recto 7"/>
          <p:cNvCxnSpPr/>
          <p:nvPr/>
        </p:nvCxnSpPr>
        <p:spPr>
          <a:xfrm>
            <a:off x="5724128" y="1775162"/>
            <a:ext cx="0" cy="86409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5364088" y="1048326"/>
            <a:ext cx="1224136" cy="954107"/>
          </a:xfrm>
          <a:prstGeom prst="rect">
            <a:avLst/>
          </a:prstGeom>
          <a:noFill/>
          <a:ln w="28575">
            <a:solidFill>
              <a:srgbClr val="FF0000"/>
            </a:solidFill>
          </a:ln>
        </p:spPr>
        <p:txBody>
          <a:bodyPr wrap="square" rtlCol="0">
            <a:spAutoFit/>
          </a:bodyPr>
          <a:lstStyle/>
          <a:p>
            <a:r>
              <a:rPr lang="es-MX" sz="1400" dirty="0"/>
              <a:t>Reforma a la ley del ISSSTE en el 2007.</a:t>
            </a:r>
          </a:p>
        </p:txBody>
      </p:sp>
      <p:sp>
        <p:nvSpPr>
          <p:cNvPr id="11" name="Flecha izquierda 10"/>
          <p:cNvSpPr/>
          <p:nvPr/>
        </p:nvSpPr>
        <p:spPr>
          <a:xfrm>
            <a:off x="4860032" y="1059582"/>
            <a:ext cx="432048" cy="16201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907704" y="1046080"/>
            <a:ext cx="2880320" cy="738664"/>
          </a:xfrm>
          <a:prstGeom prst="rect">
            <a:avLst/>
          </a:prstGeom>
          <a:noFill/>
          <a:ln w="28575">
            <a:solidFill>
              <a:srgbClr val="FF0000"/>
            </a:solidFill>
          </a:ln>
        </p:spPr>
        <p:txBody>
          <a:bodyPr wrap="square" rtlCol="0">
            <a:spAutoFit/>
          </a:bodyPr>
          <a:lstStyle/>
          <a:p>
            <a:r>
              <a:rPr lang="es-MX" sz="1400" dirty="0"/>
              <a:t>Las comisiones se establecieron como porcentaje de los fondos administrados.</a:t>
            </a:r>
          </a:p>
        </p:txBody>
      </p:sp>
    </p:spTree>
    <p:extLst>
      <p:ext uri="{BB962C8B-B14F-4D97-AF65-F5344CB8AC3E}">
        <p14:creationId xmlns:p14="http://schemas.microsoft.com/office/powerpoint/2010/main" val="804974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4955" y="263986"/>
            <a:ext cx="7658100" cy="4374486"/>
          </a:xfrm>
        </p:spPr>
        <p:txBody>
          <a:bodyPr anchor="ctr">
            <a:normAutofit fontScale="47500" lnSpcReduction="20000"/>
          </a:bodyPr>
          <a:lstStyle/>
          <a:p>
            <a:pPr marL="0" indent="0" algn="ctr">
              <a:buNone/>
            </a:pPr>
            <a:r>
              <a:rPr lang="es-MX" sz="4200" b="1" dirty="0"/>
              <a:t>4. Conclusiones </a:t>
            </a:r>
          </a:p>
          <a:p>
            <a:pPr marL="0" indent="0" algn="just">
              <a:buNone/>
            </a:pPr>
            <a:r>
              <a:rPr lang="es-MX" sz="3500" dirty="0"/>
              <a:t>Las AFORES se han consolidado como una de las empresas que más rentabilidad generan, siendo sus principales fuentes de ingresos las comisiones que cobran a los trabajadores derivados de sus altos gastos comerciales que presentan las misma.</a:t>
            </a:r>
          </a:p>
          <a:p>
            <a:pPr marL="0" indent="0" algn="just">
              <a:buNone/>
            </a:pPr>
            <a:r>
              <a:rPr lang="es-MX" sz="3500" dirty="0"/>
              <a:t>Las utilidades netas de las AFORES han ido en aumento a pesar de que la </a:t>
            </a:r>
            <a:r>
              <a:rPr lang="es-MX" sz="3500" dirty="0" err="1"/>
              <a:t>CONSAR</a:t>
            </a:r>
            <a:r>
              <a:rPr lang="es-MX" sz="3500" dirty="0"/>
              <a:t> ha incentivado la competitividad para que de esta manera se reduzcan las comisiones, que si bien han disminuido pero de igual forma los rendimientos, haciendo abismal la brecha entre las comisiones y rendimientos, beneficiando solamente a las AFORES y no a los trabajadores.</a:t>
            </a:r>
          </a:p>
          <a:p>
            <a:pPr marL="0" indent="0" algn="just">
              <a:buNone/>
            </a:pPr>
            <a:r>
              <a:rPr lang="es-MX" sz="3500" dirty="0"/>
              <a:t>Finalmente si se quiere conocer el rendimiento real ofrecido por las AFORES, se tiene que contrastar con el nivel de la inflación, de acuerdo con INEGI (2018) la inflación se situó en 6.77% para el año 2017 y el rendimiento proporcionado por la afores fue de 5.94% (</a:t>
            </a:r>
            <a:r>
              <a:rPr lang="es-MX" sz="3500" dirty="0" err="1"/>
              <a:t>CONSAR</a:t>
            </a:r>
            <a:r>
              <a:rPr lang="es-MX" sz="3500" dirty="0"/>
              <a:t>, 2018), en el mismo año. Lo que nos indica que el rendimiento ofrecido por las mismas es una minusvalía dado que no genera rendimientos reales para ese año. </a:t>
            </a:r>
          </a:p>
        </p:txBody>
      </p:sp>
    </p:spTree>
    <p:extLst>
      <p:ext uri="{BB962C8B-B14F-4D97-AF65-F5344CB8AC3E}">
        <p14:creationId xmlns:p14="http://schemas.microsoft.com/office/powerpoint/2010/main" val="25015835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2193708"/>
            <a:ext cx="7772400" cy="756084"/>
          </a:xfrm>
        </p:spPr>
        <p:txBody>
          <a:bodyPr anchor="ctr">
            <a:normAutofit lnSpcReduction="10000"/>
          </a:bodyPr>
          <a:lstStyle/>
          <a:p>
            <a:pPr marL="0" indent="0" algn="ctr">
              <a:buNone/>
            </a:pPr>
            <a:r>
              <a:rPr lang="es-MX" sz="4200" b="1" dirty="0"/>
              <a:t>5. Bibliografía</a:t>
            </a:r>
          </a:p>
          <a:p>
            <a:pPr marL="0" indent="0">
              <a:buNone/>
            </a:pPr>
            <a:endParaRPr lang="es-MX" sz="4200" dirty="0"/>
          </a:p>
        </p:txBody>
      </p:sp>
    </p:spTree>
    <p:extLst>
      <p:ext uri="{BB962C8B-B14F-4D97-AF65-F5344CB8AC3E}">
        <p14:creationId xmlns:p14="http://schemas.microsoft.com/office/powerpoint/2010/main" val="2952041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7A89F20-A8BC-254C-9FCF-D52E85B26BD1}"/>
              </a:ext>
            </a:extLst>
          </p:cNvPr>
          <p:cNvSpPr>
            <a:spLocks noGrp="1"/>
          </p:cNvSpPr>
          <p:nvPr>
            <p:ph idx="1"/>
          </p:nvPr>
        </p:nvSpPr>
        <p:spPr>
          <a:xfrm>
            <a:off x="513466" y="171450"/>
            <a:ext cx="8630534" cy="4823337"/>
          </a:xfrm>
        </p:spPr>
        <p:txBody>
          <a:bodyPr>
            <a:normAutofit fontScale="70000" lnSpcReduction="20000"/>
          </a:bodyPr>
          <a:lstStyle/>
          <a:p>
            <a:pPr algn="just"/>
            <a:r>
              <a:rPr lang="es-MX" dirty="0"/>
              <a:t>Abramo, L. &amp;. (2006). </a:t>
            </a:r>
            <a:r>
              <a:rPr lang="es-MX" i="1" dirty="0"/>
              <a:t>Trabajo decente y equidad de género en América Latina. .</a:t>
            </a:r>
            <a:r>
              <a:rPr lang="es-MX" dirty="0"/>
              <a:t> Santiago de Chile: LAIS ABRAMO.</a:t>
            </a:r>
          </a:p>
          <a:p>
            <a:pPr algn="just"/>
            <a:r>
              <a:rPr lang="es-MX" dirty="0"/>
              <a:t>Aguayo E., L. N. (2011). </a:t>
            </a:r>
            <a:r>
              <a:rPr lang="es-MX" i="1" dirty="0"/>
              <a:t>Participación femenina en la actividad económica. Doble jornada femenina y bajos salarios.</a:t>
            </a:r>
            <a:r>
              <a:rPr lang="es-MX" dirty="0"/>
              <a:t> Santa Catarina: Brasil.</a:t>
            </a:r>
          </a:p>
          <a:p>
            <a:pPr algn="just"/>
            <a:r>
              <a:rPr lang="es-MX" dirty="0"/>
              <a:t>Barcenas, A. (2017). </a:t>
            </a:r>
            <a:r>
              <a:rPr lang="es-MX" i="1" dirty="0"/>
              <a:t>Mercado laboral, la llave de las mujeres en América Latina y el Caribe.</a:t>
            </a:r>
            <a:r>
              <a:rPr lang="es-MX" dirty="0"/>
              <a:t> Obtenido de https://www.cepal.org/es/articulos/2017-mercado-laboral-la-llave-igualdad-mujeres-america-latina</a:t>
            </a:r>
          </a:p>
          <a:p>
            <a:pPr algn="just"/>
            <a:r>
              <a:rPr lang="es-MX" dirty="0"/>
              <a:t>Barrios, A. B. (2016). Participación femenina en el mercado laboral de México al primer trimestre de 2016. </a:t>
            </a:r>
            <a:r>
              <a:rPr lang="es-MX" i="1" dirty="0"/>
              <a:t>ECONOMÍA ACTUAL</a:t>
            </a:r>
            <a:r>
              <a:rPr lang="es-MX" dirty="0"/>
              <a:t>, 41-45.</a:t>
            </a:r>
          </a:p>
          <a:p>
            <a:pPr algn="just"/>
            <a:r>
              <a:rPr lang="es-MX" dirty="0"/>
              <a:t>Cámara de Diputados del H. Cogreso de la Unión. (2017). </a:t>
            </a:r>
            <a:r>
              <a:rPr lang="es-MX" i="1" dirty="0"/>
              <a:t>Constitución Política de los Estados Unidos Mexicanos.</a:t>
            </a:r>
            <a:r>
              <a:rPr lang="es-MX" dirty="0"/>
              <a:t> México: Diario Oficial de la Federación. Obtenido de http://www.diputados.gob.mx/LeyesBiblio/pdf/1_150917.pdf</a:t>
            </a:r>
          </a:p>
          <a:p>
            <a:pPr algn="just"/>
            <a:r>
              <a:rPr lang="es-MX" dirty="0"/>
              <a:t>Cámara de diputados Del H. Congreso de la Unión. (2015). </a:t>
            </a:r>
            <a:r>
              <a:rPr lang="es-MX" i="1" dirty="0"/>
              <a:t>Ley Federal del Trabajo.</a:t>
            </a:r>
            <a:r>
              <a:rPr lang="es-MX" dirty="0"/>
              <a:t> Obtenido de http://www.diputados.gob.mx/LeyesBiblio/pdf/125_120615.pdf</a:t>
            </a:r>
          </a:p>
          <a:p>
            <a:pPr algn="just"/>
            <a:r>
              <a:rPr lang="es-MX" dirty="0"/>
              <a:t>CEPAL. (2017). </a:t>
            </a:r>
            <a:r>
              <a:rPr lang="es-MX" i="1" dirty="0"/>
              <a:t>Tasa de participación laboral femenina.</a:t>
            </a:r>
            <a:r>
              <a:rPr lang="es-MX" dirty="0"/>
              <a:t> Obtenido de https://www.cepal.org/es/comunicados/cepal-tasa-participacion-laboral-femenina-se-ha-estancado-torno-al-53-la-region</a:t>
            </a:r>
          </a:p>
          <a:p>
            <a:pPr algn="just"/>
            <a:r>
              <a:rPr lang="es-MX" dirty="0"/>
              <a:t>Chávez Hoyos, M. (2010). </a:t>
            </a:r>
            <a:r>
              <a:rPr lang="es-MX" i="1" dirty="0"/>
              <a:t>TRABAJO FEMENINO: LAS NUEVAS DESIGUALDADES.</a:t>
            </a:r>
            <a:r>
              <a:rPr lang="es-MX" dirty="0"/>
              <a:t> México: Alma Chapoy.</a:t>
            </a:r>
          </a:p>
          <a:p>
            <a:pPr algn="just"/>
            <a:r>
              <a:rPr lang="es-MX" dirty="0"/>
              <a:t>Dirección, C. d. (2013). </a:t>
            </a:r>
            <a:r>
              <a:rPr lang="es-MX" i="1" dirty="0"/>
              <a:t>Estadísticas sobre mujeres y empresarias en México</a:t>
            </a:r>
            <a:r>
              <a:rPr lang="es-MX" dirty="0"/>
              <a:t>. Obtenido de IPADE: http://ipade.mx/wp-content/uploads/2017/04/Estadisticas_sobre_mujeres_y_empresarias_en_Mexico.pdf</a:t>
            </a:r>
          </a:p>
          <a:p>
            <a:pPr algn="just"/>
            <a:r>
              <a:rPr lang="es-MX" dirty="0"/>
              <a:t>ENOE. (2016). </a:t>
            </a:r>
            <a:r>
              <a:rPr lang="es-MX" i="1" dirty="0"/>
              <a:t>Población femenina ocupada en el periodo 2005-2016.</a:t>
            </a:r>
            <a:r>
              <a:rPr lang="es-MX" dirty="0"/>
              <a:t> México: Encesta Nacional de Ocupación y Empleo.</a:t>
            </a:r>
          </a:p>
          <a:p>
            <a:pPr algn="just"/>
            <a:r>
              <a:rPr lang="es-MX" dirty="0"/>
              <a:t>Friguglietti, C. (2015). </a:t>
            </a:r>
            <a:r>
              <a:rPr lang="es-MX" i="1" dirty="0"/>
              <a:t>Las mujeres en el espacio laboral de América Latina.</a:t>
            </a:r>
            <a:r>
              <a:rPr lang="es-MX" dirty="0"/>
              <a:t> Obtenido de https://www.cronista.com/columnistas/Las-mujeres-en-el-espacio-laboral-de-America-Latina-20151117-0042.html</a:t>
            </a:r>
          </a:p>
          <a:p>
            <a:pPr marL="0" indent="0">
              <a:buNone/>
            </a:pPr>
            <a:endParaRPr lang="es-MX" dirty="0"/>
          </a:p>
        </p:txBody>
      </p:sp>
    </p:spTree>
    <p:extLst>
      <p:ext uri="{BB962C8B-B14F-4D97-AF65-F5344CB8AC3E}">
        <p14:creationId xmlns:p14="http://schemas.microsoft.com/office/powerpoint/2010/main" val="712403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1329612"/>
            <a:ext cx="8358246" cy="3618402"/>
          </a:xfrm>
          <a:prstGeom prst="rect">
            <a:avLst/>
          </a:prstGeom>
          <a:solidFill>
            <a:schemeClr val="accent3">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5" name="5 Título"/>
          <p:cNvSpPr>
            <a:spLocks noGrp="1"/>
          </p:cNvSpPr>
          <p:nvPr>
            <p:ph type="title"/>
          </p:nvPr>
        </p:nvSpPr>
        <p:spPr>
          <a:xfrm>
            <a:off x="500034" y="375032"/>
            <a:ext cx="8229600" cy="704838"/>
          </a:xfrm>
        </p:spPr>
        <p:txBody>
          <a:bodyPr>
            <a:normAutofit/>
          </a:bodyPr>
          <a:lstStyle/>
          <a:p>
            <a:r>
              <a:rPr lang="es-MX" b="1" dirty="0">
                <a:latin typeface="Times New Roman" pitchFamily="18" charset="0"/>
                <a:cs typeface="Times New Roman" pitchFamily="18" charset="0"/>
              </a:rPr>
              <a:t>OBJETIVO</a:t>
            </a:r>
          </a:p>
        </p:txBody>
      </p:sp>
      <p:sp>
        <p:nvSpPr>
          <p:cNvPr id="6" name="6 Marcador de contenido"/>
          <p:cNvSpPr>
            <a:spLocks noGrp="1"/>
          </p:cNvSpPr>
          <p:nvPr>
            <p:ph idx="1"/>
          </p:nvPr>
        </p:nvSpPr>
        <p:spPr>
          <a:xfrm>
            <a:off x="457200" y="1339444"/>
            <a:ext cx="8229600" cy="3554564"/>
          </a:xfrm>
        </p:spPr>
        <p:style>
          <a:lnRef idx="2">
            <a:schemeClr val="dk1"/>
          </a:lnRef>
          <a:fillRef idx="1">
            <a:schemeClr val="lt1"/>
          </a:fillRef>
          <a:effectRef idx="0">
            <a:schemeClr val="dk1"/>
          </a:effectRef>
          <a:fontRef idx="minor">
            <a:schemeClr val="dk1"/>
          </a:fontRef>
        </p:style>
        <p:txBody>
          <a:bodyPr>
            <a:noAutofit/>
          </a:bodyPr>
          <a:lstStyle/>
          <a:p>
            <a:pPr marL="0" algn="just">
              <a:buNone/>
            </a:pPr>
            <a:r>
              <a:rPr lang="es-MX" sz="2200" dirty="0">
                <a:latin typeface="Times New Roman" pitchFamily="18" charset="0"/>
                <a:cs typeface="Times New Roman" pitchFamily="18" charset="0"/>
              </a:rPr>
              <a:t>Este material da una panorámica de los cambios estructurales en el mercado larboral en México, haciendo énfasis en la incorporación de la mujer al campo laboral. También presenta con detalle los aspectos centrales referidos al sistema de pensiones de cuentas individuales para los trabajadores en México y las implicaciones económico – financieras en lo referente al ahorro individual a largo plazo para los trabajadores. Ambos temas se entrelazan porque da elementos para ver como las reformas en el mercado laboral y en el sistema de pensiones plantean un panorama de mayor precarización de las trabajadores mexicanos.</a:t>
            </a:r>
          </a:p>
        </p:txBody>
      </p:sp>
      <p:pic>
        <p:nvPicPr>
          <p:cNvPr id="7" name="6 Imagen" descr="gen033"/>
          <p:cNvPicPr/>
          <p:nvPr/>
        </p:nvPicPr>
        <p:blipFill>
          <a:blip r:embed="rId3" cstate="print"/>
          <a:srcRect/>
          <a:stretch>
            <a:fillRect/>
          </a:stretch>
        </p:blipFill>
        <p:spPr bwMode="auto">
          <a:xfrm>
            <a:off x="7164288" y="195486"/>
            <a:ext cx="1584176" cy="864096"/>
          </a:xfrm>
          <a:prstGeom prst="rect">
            <a:avLst/>
          </a:prstGeom>
          <a:noFill/>
          <a:ln w="9525">
            <a:noFill/>
            <a:miter lim="800000"/>
            <a:headEnd/>
            <a:tailEnd/>
          </a:ln>
        </p:spPr>
      </p:pic>
    </p:spTree>
    <p:extLst>
      <p:ext uri="{BB962C8B-B14F-4D97-AF65-F5344CB8AC3E}">
        <p14:creationId xmlns:p14="http://schemas.microsoft.com/office/powerpoint/2010/main" val="510556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1190817" y="0"/>
            <a:ext cx="4081030" cy="820200"/>
          </a:xfrm>
        </p:spPr>
        <p:txBody>
          <a:bodyPr/>
          <a:lstStyle/>
          <a:p>
            <a:r>
              <a:rPr lang="es-MX" b="1" dirty="0"/>
              <a:t>ESTRUCTURA DEL CONTENIDO:</a:t>
            </a:r>
          </a:p>
        </p:txBody>
      </p:sp>
      <p:sp>
        <p:nvSpPr>
          <p:cNvPr id="7" name="CuadroTexto 6"/>
          <p:cNvSpPr txBox="1"/>
          <p:nvPr/>
        </p:nvSpPr>
        <p:spPr>
          <a:xfrm>
            <a:off x="1837391" y="594285"/>
            <a:ext cx="6115792" cy="3585597"/>
          </a:xfrm>
          <a:prstGeom prst="rect">
            <a:avLst/>
          </a:prstGeom>
          <a:noFill/>
        </p:spPr>
        <p:txBody>
          <a:bodyPr wrap="square" rtlCol="0">
            <a:spAutoFit/>
          </a:bodyPr>
          <a:lstStyle/>
          <a:p>
            <a:pPr lvl="0" algn="just">
              <a:spcBef>
                <a:spcPts val="600"/>
              </a:spcBef>
              <a:buClr>
                <a:srgbClr val="CEDBE0"/>
              </a:buClr>
              <a:buSzPts val="1400"/>
            </a:pPr>
            <a:r>
              <a:rPr lang="es-MX" sz="1200" b="1" dirty="0">
                <a:latin typeface="Muli"/>
                <a:sym typeface="Muli"/>
              </a:rPr>
              <a:t>1. MARCO CONTEXTUAL: </a:t>
            </a:r>
            <a:r>
              <a:rPr lang="es-MX" sz="1200" dirty="0">
                <a:latin typeface="Muli"/>
                <a:sym typeface="Muli"/>
              </a:rPr>
              <a:t>da un panorama general de la incorporación de la mujer en el sector laboral a través del tiempo.</a:t>
            </a:r>
          </a:p>
          <a:p>
            <a:pPr lvl="0" algn="just">
              <a:spcBef>
                <a:spcPts val="600"/>
              </a:spcBef>
              <a:buClr>
                <a:srgbClr val="CEDBE0"/>
              </a:buClr>
              <a:buSzPts val="1400"/>
            </a:pPr>
            <a:r>
              <a:rPr lang="es-MX" sz="1200" b="1" dirty="0">
                <a:latin typeface="Muli"/>
                <a:sym typeface="Muli"/>
              </a:rPr>
              <a:t>2. INCORPORACIÓN DE LA MUJER AL MERCADO LABORAL 2005- 2016</a:t>
            </a:r>
          </a:p>
          <a:p>
            <a:pPr marL="171450" lvl="0" indent="-171450" algn="just">
              <a:spcBef>
                <a:spcPts val="600"/>
              </a:spcBef>
              <a:buClr>
                <a:srgbClr val="CEDBE0"/>
              </a:buClr>
              <a:buSzPts val="1400"/>
              <a:buFont typeface="Arial" panose="020B0604020202020204" pitchFamily="34" charset="0"/>
              <a:buChar char="•"/>
            </a:pPr>
            <a:r>
              <a:rPr lang="es-MX" sz="1200" b="1" i="1" dirty="0">
                <a:latin typeface="Muli"/>
                <a:sym typeface="Muli"/>
              </a:rPr>
              <a:t>2.1 </a:t>
            </a:r>
            <a:r>
              <a:rPr lang="es-US" sz="1200" b="1" i="1" dirty="0">
                <a:latin typeface="Muli"/>
                <a:sym typeface="Muli"/>
              </a:rPr>
              <a:t>Conceptualización De La Incorporación Laboral Y La Participación De La Mujer En México</a:t>
            </a:r>
            <a:r>
              <a:rPr lang="es-MX" sz="1200" b="1" i="1" dirty="0">
                <a:latin typeface="Muli"/>
                <a:sym typeface="Muli"/>
              </a:rPr>
              <a:t>: </a:t>
            </a:r>
            <a:r>
              <a:rPr lang="es-MX" sz="1200" dirty="0">
                <a:latin typeface="Muli"/>
                <a:sym typeface="Muli"/>
              </a:rPr>
              <a:t>referente al proceso de incorporación al mercado de trabajo femenino.</a:t>
            </a:r>
          </a:p>
          <a:p>
            <a:pPr marL="171450" indent="-171450" algn="just">
              <a:spcBef>
                <a:spcPts val="600"/>
              </a:spcBef>
              <a:buClr>
                <a:srgbClr val="CEDBE0"/>
              </a:buClr>
              <a:buSzPts val="1400"/>
              <a:buFont typeface="Arial" panose="020B0604020202020204" pitchFamily="34" charset="0"/>
              <a:buChar char="•"/>
            </a:pPr>
            <a:r>
              <a:rPr lang="es-US" sz="1200" b="1" i="1" dirty="0">
                <a:latin typeface="Muli"/>
                <a:sym typeface="Muli"/>
              </a:rPr>
              <a:t>2.2 Panorama Normativo Enfocado A La Incorporación De La Mujer En México (Ley Federal Del Trabajo):</a:t>
            </a:r>
            <a:r>
              <a:rPr lang="es-MX" sz="1200" b="1" i="1" dirty="0">
                <a:latin typeface="Muli"/>
                <a:sym typeface="Muli"/>
              </a:rPr>
              <a:t> </a:t>
            </a:r>
            <a:r>
              <a:rPr lang="es-MX" sz="1200" dirty="0">
                <a:latin typeface="Muli"/>
                <a:sym typeface="Muli"/>
              </a:rPr>
              <a:t>se dan a conocer las normas que protegen a la mujer en el contexto laboral.</a:t>
            </a:r>
          </a:p>
          <a:p>
            <a:pPr marL="171450" lvl="0" indent="-171450" algn="just">
              <a:spcBef>
                <a:spcPts val="600"/>
              </a:spcBef>
              <a:buClr>
                <a:srgbClr val="CEDBE0"/>
              </a:buClr>
              <a:buSzPts val="1400"/>
              <a:buFont typeface="Arial" panose="020B0604020202020204" pitchFamily="34" charset="0"/>
              <a:buChar char="•"/>
            </a:pPr>
            <a:r>
              <a:rPr lang="es-US" sz="1200" b="1" i="1" dirty="0">
                <a:latin typeface="Muli"/>
                <a:sym typeface="Muli"/>
              </a:rPr>
              <a:t>2.3 La Incorporación De La Mujer En México Respecto Al Contexto Internacional 2005-2016: </a:t>
            </a:r>
            <a:r>
              <a:rPr lang="es-US" sz="1200" dirty="0">
                <a:latin typeface="Muli"/>
                <a:sym typeface="Muli"/>
              </a:rPr>
              <a:t>se hace una breve comparación del mercado laboral femenino en México en comparación con otras economías del mundo.</a:t>
            </a:r>
          </a:p>
          <a:p>
            <a:pPr marL="171450" indent="-171450" algn="just">
              <a:spcBef>
                <a:spcPts val="600"/>
              </a:spcBef>
              <a:buClr>
                <a:srgbClr val="CEDBE0"/>
              </a:buClr>
              <a:buSzPts val="1400"/>
              <a:buFont typeface="Arial" panose="020B0604020202020204" pitchFamily="34" charset="0"/>
              <a:buChar char="•"/>
            </a:pPr>
            <a:r>
              <a:rPr lang="es-US" sz="1200" b="1" i="1" dirty="0">
                <a:latin typeface="Muli"/>
                <a:sym typeface="Muli"/>
              </a:rPr>
              <a:t>2.4 Tasa De Participación Económica Femenina En México, 2005-2016: </a:t>
            </a:r>
            <a:r>
              <a:rPr lang="es-MX" sz="1200" dirty="0">
                <a:latin typeface="Muli"/>
                <a:sym typeface="Muli"/>
              </a:rPr>
              <a:t>permite conocer la evolución de la participación femenina así como la brecha de participación entre hombres y mujeres.</a:t>
            </a:r>
          </a:p>
          <a:p>
            <a:pPr marL="171450" indent="-171450" algn="just">
              <a:spcBef>
                <a:spcPts val="600"/>
              </a:spcBef>
              <a:buClr>
                <a:srgbClr val="CEDBE0"/>
              </a:buClr>
              <a:buSzPts val="1400"/>
              <a:buFont typeface="Arial" panose="020B0604020202020204" pitchFamily="34" charset="0"/>
              <a:buChar char="•"/>
            </a:pPr>
            <a:r>
              <a:rPr lang="es-US" sz="1200" b="1" i="1" dirty="0">
                <a:latin typeface="Muli"/>
                <a:sym typeface="Muli"/>
              </a:rPr>
              <a:t>2.5 Tasa De Participación Económica Femenina Por Sectores En México, 2005-2016: </a:t>
            </a:r>
            <a:r>
              <a:rPr lang="es-US" sz="1200" dirty="0">
                <a:latin typeface="Muli"/>
                <a:sym typeface="Muli"/>
              </a:rPr>
              <a:t>hace un análisis de los tres sectores económicos así como el sector informal.</a:t>
            </a:r>
          </a:p>
          <a:p>
            <a:pPr algn="just">
              <a:spcBef>
                <a:spcPts val="600"/>
              </a:spcBef>
              <a:buClr>
                <a:srgbClr val="CEDBE0"/>
              </a:buClr>
              <a:buSzPts val="1400"/>
            </a:pPr>
            <a:r>
              <a:rPr lang="es-US" sz="1200" b="1" dirty="0">
                <a:latin typeface="Muli"/>
                <a:sym typeface="Muli"/>
              </a:rPr>
              <a:t>3. CONCLUSIONES.</a:t>
            </a:r>
            <a:endParaRPr lang="es-MX" sz="1200" b="1" dirty="0">
              <a:latin typeface="Muli"/>
              <a:sym typeface="Muli"/>
            </a:endParaRPr>
          </a:p>
        </p:txBody>
      </p:sp>
    </p:spTree>
    <p:extLst>
      <p:ext uri="{BB962C8B-B14F-4D97-AF65-F5344CB8AC3E}">
        <p14:creationId xmlns:p14="http://schemas.microsoft.com/office/powerpoint/2010/main" val="153336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47687" y="483643"/>
            <a:ext cx="4441299" cy="621900"/>
          </a:xfrm>
        </p:spPr>
        <p:txBody>
          <a:bodyPr>
            <a:normAutofit/>
          </a:bodyPr>
          <a:lstStyle/>
          <a:p>
            <a:r>
              <a:rPr lang="es-MX" sz="2400" b="1" dirty="0">
                <a:latin typeface="Muli"/>
              </a:rPr>
              <a:t>Objetivo:</a:t>
            </a:r>
          </a:p>
        </p:txBody>
      </p:sp>
      <p:sp>
        <p:nvSpPr>
          <p:cNvPr id="5" name="Marcador de texto 4"/>
          <p:cNvSpPr>
            <a:spLocks noGrp="1"/>
          </p:cNvSpPr>
          <p:nvPr>
            <p:ph type="body" idx="1"/>
          </p:nvPr>
        </p:nvSpPr>
        <p:spPr>
          <a:xfrm>
            <a:off x="1792195" y="1306269"/>
            <a:ext cx="2552281" cy="2109931"/>
          </a:xfrm>
        </p:spPr>
        <p:style>
          <a:lnRef idx="2">
            <a:schemeClr val="accent1"/>
          </a:lnRef>
          <a:fillRef idx="1">
            <a:schemeClr val="lt1"/>
          </a:fillRef>
          <a:effectRef idx="0">
            <a:schemeClr val="accent1"/>
          </a:effectRef>
          <a:fontRef idx="minor">
            <a:schemeClr val="dk1"/>
          </a:fontRef>
        </p:style>
        <p:txBody>
          <a:bodyPr/>
          <a:lstStyle/>
          <a:p>
            <a:pPr algn="just"/>
            <a:r>
              <a:rPr lang="es-MX" b="1" dirty="0"/>
              <a:t>Conocer el impacto de la incorporación de la mujer al mercado laboral</a:t>
            </a:r>
            <a:r>
              <a:rPr lang="es-MX" dirty="0"/>
              <a:t> en la economía mexicana para el periodo 2005-2016 </a:t>
            </a:r>
            <a:r>
              <a:rPr lang="es-MX" b="1" dirty="0"/>
              <a:t>a través del análisis de la tasa de participación económica femenina. </a:t>
            </a:r>
          </a:p>
        </p:txBody>
      </p:sp>
      <p:sp>
        <p:nvSpPr>
          <p:cNvPr id="6" name="Marcador de texto 5"/>
          <p:cNvSpPr>
            <a:spLocks noGrp="1"/>
          </p:cNvSpPr>
          <p:nvPr>
            <p:ph type="body" idx="2"/>
          </p:nvPr>
        </p:nvSpPr>
        <p:spPr>
          <a:xfrm>
            <a:off x="5165526" y="2064692"/>
            <a:ext cx="3083470" cy="2150124"/>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es-MX" dirty="0"/>
              <a:t>La incorporación de la mujer al mercado laboral </a:t>
            </a:r>
            <a:r>
              <a:rPr lang="es-MX" b="1" dirty="0"/>
              <a:t>no ha tenido un impacto</a:t>
            </a:r>
            <a:r>
              <a:rPr lang="es-MX" dirty="0"/>
              <a:t> en la economía mexicana en </a:t>
            </a:r>
            <a:r>
              <a:rPr lang="es-MX" b="1" dirty="0"/>
              <a:t>función de la tasa de participación económica femenina</a:t>
            </a:r>
            <a:r>
              <a:rPr lang="es-MX" dirty="0"/>
              <a:t>, </a:t>
            </a:r>
            <a:r>
              <a:rPr lang="es-MX" b="1" dirty="0"/>
              <a:t>porque no ha incorporado a este género de forma equitativa respecto al hombre en los diferentes sectores económicos</a:t>
            </a:r>
            <a:r>
              <a:rPr lang="es-MX" dirty="0"/>
              <a:t>, </a:t>
            </a:r>
            <a:r>
              <a:rPr lang="es-MX" b="1" dirty="0"/>
              <a:t>teniendo un rezago de participación de la mujer en el sector primario y secundario.  </a:t>
            </a:r>
          </a:p>
        </p:txBody>
      </p:sp>
      <p:sp>
        <p:nvSpPr>
          <p:cNvPr id="8" name="Rectángulo 7"/>
          <p:cNvSpPr/>
          <p:nvPr/>
        </p:nvSpPr>
        <p:spPr>
          <a:xfrm>
            <a:off x="6199836" y="1431229"/>
            <a:ext cx="1700155" cy="461665"/>
          </a:xfrm>
          <a:prstGeom prst="rect">
            <a:avLst/>
          </a:prstGeom>
        </p:spPr>
        <p:txBody>
          <a:bodyPr wrap="square">
            <a:spAutoFit/>
          </a:bodyPr>
          <a:lstStyle/>
          <a:p>
            <a:r>
              <a:rPr lang="es-MX" sz="2400" b="1" dirty="0">
                <a:solidFill>
                  <a:srgbClr val="7198A9"/>
                </a:solidFill>
                <a:latin typeface="Muli"/>
                <a:sym typeface="Arvo"/>
              </a:rPr>
              <a:t>Hipótesis: </a:t>
            </a:r>
            <a:endParaRPr lang="es-MX" sz="2400" b="1" dirty="0">
              <a:latin typeface="Muli"/>
            </a:endParaRPr>
          </a:p>
        </p:txBody>
      </p:sp>
    </p:spTree>
    <p:extLst>
      <p:ext uri="{BB962C8B-B14F-4D97-AF65-F5344CB8AC3E}">
        <p14:creationId xmlns:p14="http://schemas.microsoft.com/office/powerpoint/2010/main" val="2762493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idx="4294967295"/>
          </p:nvPr>
        </p:nvSpPr>
        <p:spPr>
          <a:xfrm>
            <a:off x="1041991" y="387837"/>
            <a:ext cx="4946650" cy="523875"/>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b="1" dirty="0">
                <a:latin typeface="Muli"/>
              </a:rPr>
              <a:t>1. Marco Contextual</a:t>
            </a:r>
            <a:endParaRPr b="1" dirty="0">
              <a:latin typeface="Muli"/>
            </a:endParaRPr>
          </a:p>
        </p:txBody>
      </p:sp>
      <p:graphicFrame>
        <p:nvGraphicFramePr>
          <p:cNvPr id="3" name="Diagrama 2"/>
          <p:cNvGraphicFramePr/>
          <p:nvPr>
            <p:extLst>
              <p:ext uri="{D42A27DB-BD31-4B8C-83A1-F6EECF244321}">
                <p14:modId xmlns:p14="http://schemas.microsoft.com/office/powerpoint/2010/main" val="2827981122"/>
              </p:ext>
            </p:extLst>
          </p:nvPr>
        </p:nvGraphicFramePr>
        <p:xfrm>
          <a:off x="1593365" y="911712"/>
          <a:ext cx="6883121" cy="38371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2052083" y="583889"/>
            <a:ext cx="5598187" cy="1117319"/>
          </a:xfrm>
        </p:spPr>
        <p:txBody>
          <a:bodyPr>
            <a:normAutofit/>
          </a:bodyPr>
          <a:lstStyle/>
          <a:p>
            <a:r>
              <a:rPr lang="es-MX" sz="2400" b="1" dirty="0">
                <a:latin typeface="Muli"/>
                <a:sym typeface="Muli"/>
              </a:rPr>
              <a:t>2. INCORPORACIÓN DE LA MUJER AL MERCADO LABORAL 2005- 2016</a:t>
            </a:r>
            <a:endParaRPr lang="es-MX" sz="3200" dirty="0"/>
          </a:p>
        </p:txBody>
      </p:sp>
      <p:pic>
        <p:nvPicPr>
          <p:cNvPr id="2" name="Imagen 1">
            <a:extLst>
              <a:ext uri="{FF2B5EF4-FFF2-40B4-BE49-F238E27FC236}">
                <a16:creationId xmlns:a16="http://schemas.microsoft.com/office/drawing/2014/main" id="{BD116AF5-8314-49ED-A68F-18BC863E9507}"/>
              </a:ext>
            </a:extLst>
          </p:cNvPr>
          <p:cNvPicPr>
            <a:picLocks noChangeAspect="1"/>
          </p:cNvPicPr>
          <p:nvPr/>
        </p:nvPicPr>
        <p:blipFill>
          <a:blip r:embed="rId2"/>
          <a:stretch>
            <a:fillRect/>
          </a:stretch>
        </p:blipFill>
        <p:spPr>
          <a:xfrm>
            <a:off x="3380266" y="2148124"/>
            <a:ext cx="3190653" cy="2611704"/>
          </a:xfrm>
          <a:prstGeom prst="rect">
            <a:avLst/>
          </a:prstGeom>
        </p:spPr>
      </p:pic>
    </p:spTree>
    <p:extLst>
      <p:ext uri="{BB962C8B-B14F-4D97-AF65-F5344CB8AC3E}">
        <p14:creationId xmlns:p14="http://schemas.microsoft.com/office/powerpoint/2010/main" val="19226285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11802</TotalTime>
  <Words>3474</Words>
  <Application>Microsoft Macintosh PowerPoint</Application>
  <PresentationFormat>Presentación en pantalla (16:9)</PresentationFormat>
  <Paragraphs>417</Paragraphs>
  <Slides>46</Slides>
  <Notes>15</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46</vt:i4>
      </vt:variant>
    </vt:vector>
  </HeadingPairs>
  <TitlesOfParts>
    <vt:vector size="58" baseType="lpstr">
      <vt:lpstr>Arial</vt:lpstr>
      <vt:lpstr>Arial Black</vt:lpstr>
      <vt:lpstr>Arvo</vt:lpstr>
      <vt:lpstr>Bookman Old Style</vt:lpstr>
      <vt:lpstr>Calibri</vt:lpstr>
      <vt:lpstr>Cambria Math</vt:lpstr>
      <vt:lpstr>Corbel</vt:lpstr>
      <vt:lpstr>Muli</vt:lpstr>
      <vt:lpstr>Nunito Sans</vt:lpstr>
      <vt:lpstr>Segoe UI Semibold</vt:lpstr>
      <vt:lpstr>Times New Roman</vt:lpstr>
      <vt:lpstr>Parallax</vt:lpstr>
      <vt:lpstr>Presentación de PowerPoint</vt:lpstr>
      <vt:lpstr>Presentación de PowerPoint</vt:lpstr>
      <vt:lpstr>Presentación de PowerPoint</vt:lpstr>
      <vt:lpstr>Índice temático:</vt:lpstr>
      <vt:lpstr>OBJETIVO</vt:lpstr>
      <vt:lpstr>Presentación de PowerPoint</vt:lpstr>
      <vt:lpstr>Objetivo:</vt:lpstr>
      <vt:lpstr>1. Marco Contextual</vt:lpstr>
      <vt:lpstr>2. INCORPORACIÓN DE LA MUJER AL MERCADO LABORAL 2005- 2016</vt:lpstr>
      <vt:lpstr>2.1 Conceptualización De La Incorporación Laboral Y La Participación De La Mujer En México</vt:lpstr>
      <vt:lpstr>2.1 Conceptualización De La Incorporación Laboral Y La Participación De La Mujer En México</vt:lpstr>
      <vt:lpstr>51% de los trabajadores por cuenta propia en el sector informal son mujeres</vt:lpstr>
      <vt:lpstr>2.2 Panorama Normativo Enfocado A La Incorporación De La Mujer En México (Ley Federal Del Trabajo)  </vt:lpstr>
      <vt:lpstr>Presentación de PowerPoint</vt:lpstr>
      <vt:lpstr>2.3 La Incorporación De La Mujer En México Respecto Al Contexto Internacional 2005-2016</vt:lpstr>
      <vt:lpstr>Presentación de PowerPoint</vt:lpstr>
      <vt:lpstr>El trabajo no remunerado en*:</vt:lpstr>
      <vt:lpstr>2.4 Tasa De Participación Económica Femenina En México, 2005-2016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 Introducción</vt:lpstr>
      <vt:lpstr>Contenido</vt:lpstr>
      <vt:lpstr>2. Antecedentes de las Afores en México</vt:lpstr>
      <vt:lpstr>Presentación de PowerPoint</vt:lpstr>
      <vt:lpstr>Presentación de PowerPoint</vt:lpstr>
      <vt:lpstr>Presentación de PowerPoint</vt:lpstr>
      <vt:lpstr>Presentación de PowerPoint</vt:lpstr>
      <vt:lpstr>3. El negocio de las Afores </vt:lpstr>
      <vt:lpstr>Presentación de PowerPoint</vt:lpstr>
      <vt:lpstr>Presentación de PowerPoint</vt:lpstr>
      <vt:lpstr>  3.2 Cuentas administradas por las Afores</vt:lpstr>
      <vt:lpstr>Presentación de PowerPoint</vt:lpstr>
      <vt:lpstr>Promedio de las comisiones cobradas por las AFORES en julio de 1997- enero 2008 (porcentaje). </vt:lpstr>
      <vt:lpstr>Presentación de PowerPoint</vt:lpstr>
      <vt:lpstr>Presentación de PowerPoint</vt:lpstr>
      <vt:lpstr>Desglose de la comisión en  costos y gastos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Alumno</dc:creator>
  <cp:lastModifiedBy>Sergio Miranda</cp:lastModifiedBy>
  <cp:revision>74</cp:revision>
  <dcterms:modified xsi:type="dcterms:W3CDTF">2018-09-26T23:56:19Z</dcterms:modified>
</cp:coreProperties>
</file>