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comment1.xml" ContentType="application/vnd.openxmlformats-officedocument.presentationml.comment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4.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5.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67"/>
  </p:notesMasterIdLst>
  <p:handoutMasterIdLst>
    <p:handoutMasterId r:id="rId68"/>
  </p:handoutMasterIdLst>
  <p:sldIdLst>
    <p:sldId id="256" r:id="rId2"/>
    <p:sldId id="340" r:id="rId3"/>
    <p:sldId id="339" r:id="rId4"/>
    <p:sldId id="338" r:id="rId5"/>
    <p:sldId id="269" r:id="rId6"/>
    <p:sldId id="273" r:id="rId7"/>
    <p:sldId id="301" r:id="rId8"/>
    <p:sldId id="303" r:id="rId9"/>
    <p:sldId id="274" r:id="rId10"/>
    <p:sldId id="275" r:id="rId11"/>
    <p:sldId id="268" r:id="rId12"/>
    <p:sldId id="276" r:id="rId13"/>
    <p:sldId id="277" r:id="rId14"/>
    <p:sldId id="278" r:id="rId15"/>
    <p:sldId id="279" r:id="rId16"/>
    <p:sldId id="280" r:id="rId17"/>
    <p:sldId id="290" r:id="rId18"/>
    <p:sldId id="291" r:id="rId19"/>
    <p:sldId id="292" r:id="rId20"/>
    <p:sldId id="260" r:id="rId21"/>
    <p:sldId id="294" r:id="rId22"/>
    <p:sldId id="295" r:id="rId23"/>
    <p:sldId id="296" r:id="rId24"/>
    <p:sldId id="297" r:id="rId25"/>
    <p:sldId id="281" r:id="rId26"/>
    <p:sldId id="282" r:id="rId27"/>
    <p:sldId id="283" r:id="rId28"/>
    <p:sldId id="284" r:id="rId29"/>
    <p:sldId id="261" r:id="rId30"/>
    <p:sldId id="306" r:id="rId31"/>
    <p:sldId id="310" r:id="rId32"/>
    <p:sldId id="312" r:id="rId33"/>
    <p:sldId id="311" r:id="rId34"/>
    <p:sldId id="313" r:id="rId35"/>
    <p:sldId id="314" r:id="rId36"/>
    <p:sldId id="285" r:id="rId37"/>
    <p:sldId id="305" r:id="rId38"/>
    <p:sldId id="309" r:id="rId39"/>
    <p:sldId id="308" r:id="rId40"/>
    <p:sldId id="299" r:id="rId41"/>
    <p:sldId id="288" r:id="rId42"/>
    <p:sldId id="289" r:id="rId43"/>
    <p:sldId id="315" r:id="rId44"/>
    <p:sldId id="316" r:id="rId45"/>
    <p:sldId id="317" r:id="rId46"/>
    <p:sldId id="318" r:id="rId47"/>
    <p:sldId id="319" r:id="rId48"/>
    <p:sldId id="320" r:id="rId49"/>
    <p:sldId id="321" r:id="rId50"/>
    <p:sldId id="322" r:id="rId51"/>
    <p:sldId id="323" r:id="rId52"/>
    <p:sldId id="324" r:id="rId53"/>
    <p:sldId id="325" r:id="rId54"/>
    <p:sldId id="326" r:id="rId55"/>
    <p:sldId id="327" r:id="rId56"/>
    <p:sldId id="328" r:id="rId57"/>
    <p:sldId id="329" r:id="rId58"/>
    <p:sldId id="330" r:id="rId59"/>
    <p:sldId id="331" r:id="rId60"/>
    <p:sldId id="332" r:id="rId61"/>
    <p:sldId id="333" r:id="rId62"/>
    <p:sldId id="334" r:id="rId63"/>
    <p:sldId id="335" r:id="rId64"/>
    <p:sldId id="336" r:id="rId65"/>
    <p:sldId id="337" r:id="rId66"/>
  </p:sldIdLst>
  <p:sldSz cx="12192000"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diana192@gmail.com" initials="g" lastIdx="3"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CC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 xmlns:p1710="http://schemas.microsoft.com/office/powerpoint/2017/10/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Estilo temático 2 - Énfasis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Estilo temático 2 - Énfasis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172" autoAdjust="0"/>
    <p:restoredTop sz="93700" autoAdjust="0"/>
  </p:normalViewPr>
  <p:slideViewPr>
    <p:cSldViewPr>
      <p:cViewPr varScale="1">
        <p:scale>
          <a:sx n="97" d="100"/>
          <a:sy n="97" d="100"/>
        </p:scale>
        <p:origin x="1424" y="200"/>
      </p:cViewPr>
      <p:guideLst>
        <p:guide orient="horz" pos="2160"/>
        <p:guide pos="3840"/>
      </p:guideLst>
    </p:cSldViewPr>
  </p:slideViewPr>
  <p:notesTextViewPr>
    <p:cViewPr>
      <p:scale>
        <a:sx n="1" d="1"/>
        <a:sy n="1" d="1"/>
      </p:scale>
      <p:origin x="0" y="0"/>
    </p:cViewPr>
  </p:notesTextViewPr>
  <p:notesViewPr>
    <p:cSldViewPr showGuides="1">
      <p:cViewPr varScale="1">
        <p:scale>
          <a:sx n="88" d="100"/>
          <a:sy n="88" d="100"/>
        </p:scale>
        <p:origin x="3060" y="10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Hoja_de_c_lculo_de_Microsoft_Excel.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package" Target="../embeddings/Hoja_de_c_lculo_de_Microsoft_Excel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Hoja_de_c_lculo_de_Microsoft_Excel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Hoja1!$B$1</c:f>
              <c:strCache>
                <c:ptCount val="1"/>
                <c:pt idx="0">
                  <c:v>Ventas</c:v>
                </c:pt>
              </c:strCache>
            </c:strRef>
          </c:tx>
          <c:dPt>
            <c:idx val="0"/>
            <c:bubble3D val="0"/>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sp3d/>
            </c:spPr>
            <c:extLst>
              <c:ext xmlns:c16="http://schemas.microsoft.com/office/drawing/2014/chart" uri="{C3380CC4-5D6E-409C-BE32-E72D297353CC}">
                <c16:uniqueId val="{00000001-CAA7-4422-BC7D-EC05F289C4CB}"/>
              </c:ext>
            </c:extLst>
          </c:dPt>
          <c:dPt>
            <c:idx val="1"/>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sp3d/>
            </c:spPr>
            <c:extLst>
              <c:ext xmlns:c16="http://schemas.microsoft.com/office/drawing/2014/chart" uri="{C3380CC4-5D6E-409C-BE32-E72D297353CC}">
                <c16:uniqueId val="{00000003-CAA7-4422-BC7D-EC05F289C4CB}"/>
              </c:ext>
            </c:extLst>
          </c:dPt>
          <c:dLbls>
            <c:dLbl>
              <c:idx val="0"/>
              <c:tx>
                <c:rich>
                  <a:bodyPr/>
                  <a:lstStyle/>
                  <a:p>
                    <a:r>
                      <a:rPr lang="en-US" sz="2400" b="1" dirty="0"/>
                      <a:t>15%</a:t>
                    </a:r>
                    <a:endParaRPr lang="en-US" sz="2400" b="1" baseline="0" dirty="0"/>
                  </a:p>
                </c:rich>
              </c:tx>
              <c:dLblPos val="outEnd"/>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CAA7-4422-BC7D-EC05F289C4CB}"/>
                </c:ext>
              </c:extLst>
            </c:dLbl>
            <c:dLbl>
              <c:idx val="1"/>
              <c:tx>
                <c:rich>
                  <a:bodyPr rot="0" spcFirstLastPara="1" vertOverflow="ellipsis" vert="horz" wrap="square" lIns="38100" tIns="19050" rIns="38100" bIns="19050" anchor="ctr" anchorCtr="1">
                    <a:spAutoFit/>
                  </a:bodyPr>
                  <a:lstStyle/>
                  <a:p>
                    <a:pPr>
                      <a:defRPr lang="es-ES" sz="2400" b="1" i="0" u="none" strike="noStrike" kern="1200" baseline="0">
                        <a:solidFill>
                          <a:schemeClr val="tx2"/>
                        </a:solidFill>
                        <a:latin typeface="+mn-lt"/>
                        <a:ea typeface="+mn-ea"/>
                        <a:cs typeface="+mn-cs"/>
                      </a:defRPr>
                    </a:pPr>
                    <a:r>
                      <a:rPr lang="en-US" sz="2400" b="1" dirty="0"/>
                      <a:t>85%</a:t>
                    </a:r>
                    <a:endParaRPr lang="en-US" sz="2400" b="1" baseline="0" dirty="0"/>
                  </a:p>
                </c:rich>
              </c:tx>
              <c:spPr>
                <a:noFill/>
                <a:ln>
                  <a:noFill/>
                </a:ln>
                <a:effectLst/>
              </c:spPr>
              <c:txPr>
                <a:bodyPr rot="0" spcFirstLastPara="1" vertOverflow="ellipsis" vert="horz" wrap="square" lIns="38100" tIns="19050" rIns="38100" bIns="19050" anchor="ctr" anchorCtr="1">
                  <a:spAutoFit/>
                </a:bodyPr>
                <a:lstStyle/>
                <a:p>
                  <a:pPr>
                    <a:defRPr lang="es-ES" sz="2400" b="1" i="0" u="none" strike="noStrike" kern="1200" baseline="0">
                      <a:solidFill>
                        <a:schemeClr val="tx2"/>
                      </a:solidFill>
                      <a:latin typeface="+mn-lt"/>
                      <a:ea typeface="+mn-ea"/>
                      <a:cs typeface="+mn-cs"/>
                    </a:defRPr>
                  </a:pPr>
                  <a:endParaRPr lang="es-MX"/>
                </a:p>
              </c:txPr>
              <c:dLblPos val="outEnd"/>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CAA7-4422-BC7D-EC05F289C4CB}"/>
                </c:ext>
              </c:extLst>
            </c:dLbl>
            <c:spPr>
              <a:noFill/>
              <a:ln>
                <a:noFill/>
              </a:ln>
              <a:effectLst/>
            </c:spPr>
            <c:txPr>
              <a:bodyPr rot="0" spcFirstLastPara="1" vertOverflow="ellipsis" vert="horz" wrap="square" lIns="38100" tIns="19050" rIns="38100" bIns="19050" anchor="ctr" anchorCtr="1">
                <a:spAutoFit/>
              </a:bodyPr>
              <a:lstStyle/>
              <a:p>
                <a:pPr>
                  <a:defRPr lang="es-ES" sz="1197" b="0" i="0" u="none" strike="noStrike" kern="1200" baseline="0">
                    <a:solidFill>
                      <a:schemeClr val="tx2"/>
                    </a:solidFill>
                    <a:latin typeface="+mn-lt"/>
                    <a:ea typeface="+mn-ea"/>
                    <a:cs typeface="+mn-cs"/>
                  </a:defRPr>
                </a:pPr>
                <a:endParaRPr lang="es-MX"/>
              </a:p>
            </c:txPr>
            <c:dLblPos val="outEnd"/>
            <c:showLegendKey val="0"/>
            <c:showVal val="1"/>
            <c:showCatName val="1"/>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Hoja1!$A$2:$A$3</c:f>
              <c:strCache>
                <c:ptCount val="2"/>
                <c:pt idx="0">
                  <c:v>CRÉDITO MIPYMES</c:v>
                </c:pt>
                <c:pt idx="1">
                  <c:v>CRÉDITO OTROS SECTORES</c:v>
                </c:pt>
              </c:strCache>
            </c:strRef>
          </c:cat>
          <c:val>
            <c:numRef>
              <c:f>Hoja1!$B$2:$B$3</c:f>
              <c:numCache>
                <c:formatCode>0%</c:formatCode>
                <c:ptCount val="2"/>
                <c:pt idx="0">
                  <c:v>0.15</c:v>
                </c:pt>
                <c:pt idx="1">
                  <c:v>0.85</c:v>
                </c:pt>
              </c:numCache>
            </c:numRef>
          </c:val>
          <c:extLst>
            <c:ext xmlns:c16="http://schemas.microsoft.com/office/drawing/2014/chart" uri="{C3380CC4-5D6E-409C-BE32-E72D297353CC}">
              <c16:uniqueId val="{00000004-CAA7-4422-BC7D-EC05F289C4CB}"/>
            </c:ext>
          </c:extLst>
        </c:ser>
        <c:dLbls>
          <c:showLegendKey val="0"/>
          <c:showVal val="0"/>
          <c:showCatName val="0"/>
          <c:showSerName val="0"/>
          <c:showPercent val="1"/>
          <c:showBubbleSize val="0"/>
          <c:showLeaderLines val="1"/>
        </c:dLbls>
      </c:pie3DChart>
      <c:spPr>
        <a:noFill/>
        <a:ln>
          <a:noFill/>
        </a:ln>
        <a:effectLst/>
      </c:spPr>
    </c:plotArea>
    <c:legend>
      <c:legendPos val="b"/>
      <c:layout>
        <c:manualLayout>
          <c:xMode val="edge"/>
          <c:yMode val="edge"/>
          <c:x val="0.19069235834958587"/>
          <c:y val="0.90276829462099173"/>
          <c:w val="0.618615156657633"/>
          <c:h val="9.7231705379008215E-2"/>
        </c:manualLayout>
      </c:layout>
      <c:overlay val="0"/>
      <c:spPr>
        <a:noFill/>
        <a:ln>
          <a:noFill/>
        </a:ln>
        <a:effectLst/>
      </c:spPr>
      <c:txPr>
        <a:bodyPr rot="0" spcFirstLastPara="1" vertOverflow="ellipsis" vert="horz" wrap="square" anchor="ctr" anchorCtr="1"/>
        <a:lstStyle/>
        <a:p>
          <a:pPr>
            <a:defRPr lang="es-ES" sz="1197" b="0" i="0" u="none" strike="noStrike" kern="1200" baseline="0">
              <a:solidFill>
                <a:schemeClr val="tx2"/>
              </a:solidFill>
              <a:latin typeface="+mn-lt"/>
              <a:ea typeface="+mn-ea"/>
              <a:cs typeface="+mn-cs"/>
            </a:defRPr>
          </a:pPr>
          <a:endParaRPr lang="es-MX"/>
        </a:p>
      </c:txPr>
    </c:legend>
    <c:plotVisOnly val="1"/>
    <c:dispBlanksAs val="zero"/>
    <c:showDLblsOverMax val="0"/>
  </c:chart>
  <c:spPr>
    <a:noFill/>
    <a:ln>
      <a:noFill/>
    </a:ln>
    <a:effectLst/>
  </c:spPr>
  <c:txPr>
    <a:bodyPr/>
    <a:lstStyle/>
    <a:p>
      <a:pPr>
        <a:defRPr/>
      </a:pPr>
      <a:endParaRPr lang="es-MX"/>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Hoja1!$B$1</c:f>
              <c:strCache>
                <c:ptCount val="1"/>
                <c:pt idx="0">
                  <c:v>Serie 1</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es-ES" sz="1197" b="0" i="0" u="none" strike="noStrike" kern="1200" baseline="0">
                    <a:solidFill>
                      <a:schemeClr val="tx1">
                        <a:lumMod val="75000"/>
                        <a:lumOff val="25000"/>
                      </a:schemeClr>
                    </a:solidFill>
                    <a:latin typeface="+mn-lt"/>
                    <a:ea typeface="+mn-ea"/>
                    <a:cs typeface="+mn-cs"/>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Hoja1!$A$2:$A$5</c:f>
              <c:strCache>
                <c:ptCount val="4"/>
                <c:pt idx="0">
                  <c:v>México</c:v>
                </c:pt>
                <c:pt idx="1">
                  <c:v>China</c:v>
                </c:pt>
                <c:pt idx="2">
                  <c:v>Estados Unidos</c:v>
                </c:pt>
                <c:pt idx="3">
                  <c:v>España, Brasil Y Argentina</c:v>
                </c:pt>
              </c:strCache>
            </c:strRef>
          </c:cat>
          <c:val>
            <c:numRef>
              <c:f>Hoja1!$B$2:$B$5</c:f>
              <c:numCache>
                <c:formatCode>0%</c:formatCode>
                <c:ptCount val="4"/>
                <c:pt idx="0">
                  <c:v>0.32000000000000012</c:v>
                </c:pt>
                <c:pt idx="1">
                  <c:v>8.0000000000000029E-2</c:v>
                </c:pt>
                <c:pt idx="2">
                  <c:v>9.0000000000000024E-2</c:v>
                </c:pt>
                <c:pt idx="3">
                  <c:v>0.15000000000000005</c:v>
                </c:pt>
              </c:numCache>
            </c:numRef>
          </c:val>
          <c:extLst>
            <c:ext xmlns:c16="http://schemas.microsoft.com/office/drawing/2014/chart" uri="{C3380CC4-5D6E-409C-BE32-E72D297353CC}">
              <c16:uniqueId val="{00000000-373E-4276-91AF-8BA06565F8EE}"/>
            </c:ext>
          </c:extLst>
        </c:ser>
        <c:dLbls>
          <c:showLegendKey val="0"/>
          <c:showVal val="1"/>
          <c:showCatName val="0"/>
          <c:showSerName val="0"/>
          <c:showPercent val="0"/>
          <c:showBubbleSize val="0"/>
        </c:dLbls>
        <c:gapWidth val="219"/>
        <c:overlap val="-27"/>
        <c:axId val="62726144"/>
        <c:axId val="62728832"/>
      </c:barChart>
      <c:catAx>
        <c:axId val="627261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s-ES" sz="1197" b="0" i="0" u="none" strike="noStrike" kern="1200" baseline="0">
                <a:solidFill>
                  <a:schemeClr val="tx1">
                    <a:lumMod val="65000"/>
                    <a:lumOff val="35000"/>
                  </a:schemeClr>
                </a:solidFill>
                <a:latin typeface="+mn-lt"/>
                <a:ea typeface="+mn-ea"/>
                <a:cs typeface="+mn-cs"/>
              </a:defRPr>
            </a:pPr>
            <a:endParaRPr lang="es-MX"/>
          </a:p>
        </c:txPr>
        <c:crossAx val="62728832"/>
        <c:crosses val="autoZero"/>
        <c:auto val="1"/>
        <c:lblAlgn val="ctr"/>
        <c:lblOffset val="100"/>
        <c:noMultiLvlLbl val="0"/>
      </c:catAx>
      <c:valAx>
        <c:axId val="6272883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lang="es-ES" sz="1197" b="0" i="0" u="none" strike="noStrike" kern="1200" baseline="0">
                <a:solidFill>
                  <a:schemeClr val="tx1">
                    <a:lumMod val="65000"/>
                    <a:lumOff val="35000"/>
                  </a:schemeClr>
                </a:solidFill>
                <a:latin typeface="+mn-lt"/>
                <a:ea typeface="+mn-ea"/>
                <a:cs typeface="+mn-cs"/>
              </a:defRPr>
            </a:pPr>
            <a:endParaRPr lang="es-MX"/>
          </a:p>
        </c:txPr>
        <c:crossAx val="627261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Hoja1!$B$1</c:f>
              <c:strCache>
                <c:ptCount val="1"/>
                <c:pt idx="0">
                  <c:v>Ventas</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0800" dist="38100" dir="5400000" sy="96000" rotWithShape="0">
                  <a:srgbClr val="000000">
                    <a:alpha val="54000"/>
                  </a:srgbClr>
                </a:outerShdw>
              </a:effectLst>
              <a:sp3d/>
            </c:spPr>
            <c:extLst>
              <c:ext xmlns:c16="http://schemas.microsoft.com/office/drawing/2014/chart" uri="{C3380CC4-5D6E-409C-BE32-E72D297353CC}">
                <c16:uniqueId val="{00000001-D8B3-4695-94F4-4F894CBD938D}"/>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0800" dist="38100" dir="5400000" sy="96000" rotWithShape="0">
                  <a:srgbClr val="000000">
                    <a:alpha val="54000"/>
                  </a:srgbClr>
                </a:outerShdw>
              </a:effectLst>
              <a:sp3d/>
            </c:spPr>
            <c:extLst>
              <c:ext xmlns:c16="http://schemas.microsoft.com/office/drawing/2014/chart" uri="{C3380CC4-5D6E-409C-BE32-E72D297353CC}">
                <c16:uniqueId val="{00000003-D8B3-4695-94F4-4F894CBD938D}"/>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0800" dist="38100" dir="5400000" sy="96000" rotWithShape="0">
                  <a:srgbClr val="000000">
                    <a:alpha val="54000"/>
                  </a:srgbClr>
                </a:outerShdw>
              </a:effectLst>
              <a:sp3d/>
            </c:spPr>
            <c:extLst>
              <c:ext xmlns:c16="http://schemas.microsoft.com/office/drawing/2014/chart" uri="{C3380CC4-5D6E-409C-BE32-E72D297353CC}">
                <c16:uniqueId val="{00000005-D8B3-4695-94F4-4F894CBD938D}"/>
              </c:ext>
            </c:extLst>
          </c:dPt>
          <c:dLbls>
            <c:dLbl>
              <c:idx val="0"/>
              <c:layout>
                <c:manualLayout>
                  <c:x val="-8.5522063798515215E-3"/>
                  <c:y val="-7.7661093581797597E-2"/>
                </c:manualLayout>
              </c:layout>
              <c:spPr>
                <a:noFill/>
                <a:ln>
                  <a:noFill/>
                </a:ln>
                <a:effectLst/>
              </c:spPr>
              <c:txPr>
                <a:bodyPr rot="0" spcFirstLastPara="1" vertOverflow="ellipsis" vert="horz" wrap="square" lIns="38100" tIns="19050" rIns="38100" bIns="19050" anchor="ctr" anchorCtr="1">
                  <a:spAutoFit/>
                </a:bodyPr>
                <a:lstStyle/>
                <a:p>
                  <a:pPr>
                    <a:defRPr lang="es-ES" sz="1800" b="0" i="0" u="none" strike="noStrike" kern="1200" baseline="0">
                      <a:solidFill>
                        <a:schemeClr val="tx2"/>
                      </a:solidFill>
                      <a:latin typeface="+mn-lt"/>
                      <a:ea typeface="+mn-ea"/>
                      <a:cs typeface="+mn-cs"/>
                    </a:defRPr>
                  </a:pPr>
                  <a:endParaRPr lang="es-MX"/>
                </a:p>
              </c:txPr>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8B3-4695-94F4-4F894CBD938D}"/>
                </c:ext>
              </c:extLst>
            </c:dLbl>
            <c:dLbl>
              <c:idx val="1"/>
              <c:layout>
                <c:manualLayout>
                  <c:x val="-7.4193406978783127E-2"/>
                  <c:y val="-0.15217897549237319"/>
                </c:manualLayout>
              </c:layout>
              <c:spPr>
                <a:noFill/>
                <a:ln>
                  <a:noFill/>
                </a:ln>
                <a:effectLst/>
              </c:spPr>
              <c:txPr>
                <a:bodyPr rot="0" spcFirstLastPara="1" vertOverflow="ellipsis" vert="horz" wrap="square" lIns="38100" tIns="19050" rIns="38100" bIns="19050" anchor="ctr" anchorCtr="1">
                  <a:spAutoFit/>
                </a:bodyPr>
                <a:lstStyle/>
                <a:p>
                  <a:pPr>
                    <a:defRPr lang="es-ES" sz="1600" b="1" i="0" u="none" strike="noStrike" kern="1200" baseline="0">
                      <a:solidFill>
                        <a:schemeClr val="tx2"/>
                      </a:solidFill>
                      <a:latin typeface="+mn-lt"/>
                      <a:ea typeface="+mn-ea"/>
                      <a:cs typeface="+mn-cs"/>
                    </a:defRPr>
                  </a:pPr>
                  <a:endParaRPr lang="es-MX"/>
                </a:p>
              </c:txPr>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D8B3-4695-94F4-4F894CBD938D}"/>
                </c:ext>
              </c:extLst>
            </c:dLbl>
            <c:dLbl>
              <c:idx val="2"/>
              <c:layout>
                <c:manualLayout>
                  <c:x val="-1.7547139238739975E-2"/>
                  <c:y val="-3.9260780717507264E-2"/>
                </c:manualLayout>
              </c:layout>
              <c:spPr>
                <a:noFill/>
                <a:ln>
                  <a:noFill/>
                </a:ln>
                <a:effectLst/>
              </c:spPr>
              <c:txPr>
                <a:bodyPr rot="0" spcFirstLastPara="1" vertOverflow="ellipsis" vert="horz" wrap="square" lIns="38100" tIns="19050" rIns="38100" bIns="19050" anchor="ctr" anchorCtr="1">
                  <a:spAutoFit/>
                </a:bodyPr>
                <a:lstStyle/>
                <a:p>
                  <a:pPr>
                    <a:defRPr lang="es-ES" sz="1600" b="1" i="0" u="none" strike="noStrike" kern="1200" baseline="0">
                      <a:solidFill>
                        <a:schemeClr val="tx2"/>
                      </a:solidFill>
                      <a:latin typeface="+mn-lt"/>
                      <a:ea typeface="+mn-ea"/>
                      <a:cs typeface="+mn-cs"/>
                    </a:defRPr>
                  </a:pPr>
                  <a:endParaRPr lang="es-MX"/>
                </a:p>
              </c:txPr>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D8B3-4695-94F4-4F894CBD938D}"/>
                </c:ext>
              </c:extLst>
            </c:dLbl>
            <c:spPr>
              <a:noFill/>
              <a:ln>
                <a:noFill/>
              </a:ln>
              <a:effectLst/>
            </c:spPr>
            <c:txPr>
              <a:bodyPr rot="0" spcFirstLastPara="1" vertOverflow="ellipsis" vert="horz" wrap="square" lIns="38100" tIns="19050" rIns="38100" bIns="19050" anchor="ctr" anchorCtr="1">
                <a:spAutoFit/>
              </a:bodyPr>
              <a:lstStyle/>
              <a:p>
                <a:pPr>
                  <a:defRPr lang="es-ES" sz="1197" b="1" i="0" u="none" strike="noStrike" kern="1200" baseline="0">
                    <a:solidFill>
                      <a:schemeClr val="tx2"/>
                    </a:solidFill>
                    <a:latin typeface="+mn-lt"/>
                    <a:ea typeface="+mn-ea"/>
                    <a:cs typeface="+mn-cs"/>
                  </a:defRPr>
                </a:pPr>
                <a:endParaRPr lang="es-MX"/>
              </a:p>
            </c:txPr>
            <c:dLblPos val="bestFit"/>
            <c:showLegendKey val="0"/>
            <c:showVal val="1"/>
            <c:showCatName val="0"/>
            <c:showSerName val="0"/>
            <c:showPercent val="0"/>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Hoja1!$A$2:$A$4</c:f>
              <c:strCache>
                <c:ptCount val="3"/>
                <c:pt idx="0">
                  <c:v>Riesgo Crediticio</c:v>
                </c:pt>
                <c:pt idx="1">
                  <c:v>Gasto Administrativo y Ganancia Económica</c:v>
                </c:pt>
                <c:pt idx="2">
                  <c:v>Costo de Fondeo </c:v>
                </c:pt>
              </c:strCache>
            </c:strRef>
          </c:cat>
          <c:val>
            <c:numRef>
              <c:f>Hoja1!$B$2:$B$4</c:f>
              <c:numCache>
                <c:formatCode>0%</c:formatCode>
                <c:ptCount val="3"/>
                <c:pt idx="0">
                  <c:v>0.44</c:v>
                </c:pt>
                <c:pt idx="1">
                  <c:v>0.38000000000000012</c:v>
                </c:pt>
                <c:pt idx="2">
                  <c:v>0.18000000000000005</c:v>
                </c:pt>
              </c:numCache>
            </c:numRef>
          </c:val>
          <c:extLst>
            <c:ext xmlns:c16="http://schemas.microsoft.com/office/drawing/2014/chart" uri="{C3380CC4-5D6E-409C-BE32-E72D297353CC}">
              <c16:uniqueId val="{00000006-D8B3-4695-94F4-4F894CBD938D}"/>
            </c:ext>
          </c:extLst>
        </c:ser>
        <c:dLbls>
          <c:showLegendKey val="0"/>
          <c:showVal val="0"/>
          <c:showCatName val="0"/>
          <c:showSerName val="0"/>
          <c:showPercent val="0"/>
          <c:showBubbleSize val="0"/>
          <c:showLeaderLines val="1"/>
        </c:dLbls>
      </c:pie3DChart>
      <c:spPr>
        <a:noFill/>
        <a:ln>
          <a:noFill/>
        </a:ln>
        <a:effectLst/>
      </c:spPr>
    </c:plotArea>
    <c:legend>
      <c:legendPos val="b"/>
      <c:layout>
        <c:manualLayout>
          <c:xMode val="edge"/>
          <c:yMode val="edge"/>
          <c:x val="4.9999977048912465E-2"/>
          <c:y val="0.87669427372301945"/>
          <c:w val="0.89999993114673749"/>
          <c:h val="0.10595978701371903"/>
        </c:manualLayout>
      </c:layout>
      <c:overlay val="0"/>
      <c:spPr>
        <a:noFill/>
        <a:ln>
          <a:noFill/>
        </a:ln>
        <a:effectLst/>
      </c:spPr>
      <c:txPr>
        <a:bodyPr rot="0" spcFirstLastPara="1" vertOverflow="ellipsis" vert="horz" wrap="square" anchor="ctr" anchorCtr="1"/>
        <a:lstStyle/>
        <a:p>
          <a:pPr>
            <a:defRPr lang="es-ES" sz="1400" b="0" i="0" u="none" strike="noStrike" kern="1200" baseline="0">
              <a:solidFill>
                <a:schemeClr val="tx2"/>
              </a:solidFill>
              <a:latin typeface="+mn-lt"/>
              <a:ea typeface="+mn-ea"/>
              <a:cs typeface="+mn-cs"/>
            </a:defRPr>
          </a:pPr>
          <a:endParaRPr lang="es-MX"/>
        </a:p>
      </c:txPr>
    </c:legend>
    <c:plotVisOnly val="1"/>
    <c:dispBlanksAs val="zero"/>
    <c:showDLblsOverMax val="0"/>
  </c:chart>
  <c:spPr>
    <a:noFill/>
    <a:ln>
      <a:noFill/>
    </a:ln>
    <a:effectLst/>
  </c:spPr>
  <c:txPr>
    <a:bodyPr/>
    <a:lstStyle/>
    <a:p>
      <a:pPr>
        <a:defRPr/>
      </a:pPr>
      <a:endParaRPr lang="es-MX"/>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1"/>
    <c:plotArea>
      <c:layout>
        <c:manualLayout>
          <c:layoutTarget val="inner"/>
          <c:xMode val="edge"/>
          <c:yMode val="edge"/>
          <c:x val="8.1037262667913071E-2"/>
          <c:y val="3.6290872774058618E-2"/>
          <c:w val="0.47730046979918039"/>
          <c:h val="0.9637091272259416"/>
        </c:manualLayout>
      </c:layout>
      <c:pieChart>
        <c:varyColors val="1"/>
        <c:ser>
          <c:idx val="0"/>
          <c:order val="0"/>
          <c:dLbls>
            <c:dLbl>
              <c:idx val="0"/>
              <c:tx>
                <c:rich>
                  <a:bodyPr/>
                  <a:lstStyle/>
                  <a:p>
                    <a:r>
                      <a:rPr lang="en-US" sz="2800" b="1"/>
                      <a:t>28.4%</a:t>
                    </a:r>
                    <a:endParaRPr lang="en-US"/>
                  </a:p>
                </c:rich>
              </c:tx>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0-075C-3147-97E2-14688526DC70}"/>
                </c:ext>
              </c:extLst>
            </c:dLbl>
            <c:dLbl>
              <c:idx val="1"/>
              <c:tx>
                <c:rich>
                  <a:bodyPr/>
                  <a:lstStyle/>
                  <a:p>
                    <a:r>
                      <a:rPr lang="en-US" sz="2800" b="1"/>
                      <a:t>18.6%</a:t>
                    </a:r>
                    <a:endParaRPr lang="en-US"/>
                  </a:p>
                </c:rich>
              </c:tx>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075C-3147-97E2-14688526DC70}"/>
                </c:ext>
              </c:extLst>
            </c:dLbl>
            <c:dLbl>
              <c:idx val="3"/>
              <c:tx>
                <c:rich>
                  <a:bodyPr/>
                  <a:lstStyle/>
                  <a:p>
                    <a:r>
                      <a:rPr lang="en-US" sz="2800" b="1"/>
                      <a:t>11.4%</a:t>
                    </a:r>
                    <a:endParaRPr lang="en-US"/>
                  </a:p>
                </c:rich>
              </c:tx>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2-075C-3147-97E2-14688526DC70}"/>
                </c:ext>
              </c:extLst>
            </c:dLbl>
            <c:dLbl>
              <c:idx val="4"/>
              <c:tx>
                <c:rich>
                  <a:bodyPr/>
                  <a:lstStyle/>
                  <a:p>
                    <a:r>
                      <a:rPr lang="en-US" sz="2800" b="1"/>
                      <a:t>25.1%</a:t>
                    </a:r>
                    <a:endParaRPr lang="en-US"/>
                  </a:p>
                </c:rich>
              </c:tx>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075C-3147-97E2-14688526DC70}"/>
                </c:ext>
              </c:extLst>
            </c:dLbl>
            <c:dLbl>
              <c:idx val="5"/>
              <c:tx>
                <c:rich>
                  <a:bodyPr/>
                  <a:lstStyle/>
                  <a:p>
                    <a:r>
                      <a:rPr lang="en-US" sz="2800" b="1"/>
                      <a:t>10.6%</a:t>
                    </a:r>
                    <a:endParaRPr lang="en-US"/>
                  </a:p>
                </c:rich>
              </c:tx>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4-075C-3147-97E2-14688526DC70}"/>
                </c:ext>
              </c:extLst>
            </c:dLbl>
            <c:spPr>
              <a:noFill/>
              <a:ln>
                <a:noFill/>
              </a:ln>
              <a:effectLst/>
            </c:spPr>
            <c:txPr>
              <a:bodyPr/>
              <a:lstStyle/>
              <a:p>
                <a:pPr>
                  <a:defRPr lang="es-ES" sz="2800" b="1"/>
                </a:pPr>
                <a:endParaRPr lang="es-MX"/>
              </a:p>
            </c:txPr>
            <c:showLegendKey val="0"/>
            <c:showVal val="0"/>
            <c:showCatName val="0"/>
            <c:showSerName val="0"/>
            <c:showPercent val="1"/>
            <c:showBubbleSize val="0"/>
            <c:showLeaderLines val="1"/>
            <c:extLst>
              <c:ext xmlns:c15="http://schemas.microsoft.com/office/drawing/2012/chart" uri="{CE6537A1-D6FC-4f65-9D91-7224C49458BB}"/>
            </c:extLst>
          </c:dLbls>
          <c:cat>
            <c:strRef>
              <c:f>Hoja1!$B$2:$G$2</c:f>
              <c:strCache>
                <c:ptCount val="6"/>
                <c:pt idx="0">
                  <c:v>Temor a la inseguridad</c:v>
                </c:pt>
                <c:pt idx="1">
                  <c:v>Complicaciones administrativas</c:v>
                </c:pt>
                <c:pt idx="2">
                  <c:v>Trámites más costosos</c:v>
                </c:pt>
                <c:pt idx="3">
                  <c:v>Paga más impuestos</c:v>
                </c:pt>
                <c:pt idx="4">
                  <c:v>Satisfecho con su empresa</c:v>
                </c:pt>
                <c:pt idx="5">
                  <c:v>Otras razones</c:v>
                </c:pt>
              </c:strCache>
            </c:strRef>
          </c:cat>
          <c:val>
            <c:numRef>
              <c:f>Hoja1!$B$3:$G$3</c:f>
              <c:numCache>
                <c:formatCode>#,##0</c:formatCode>
                <c:ptCount val="6"/>
                <c:pt idx="0">
                  <c:v>165271</c:v>
                </c:pt>
                <c:pt idx="1">
                  <c:v>108090</c:v>
                </c:pt>
                <c:pt idx="2">
                  <c:v>35029</c:v>
                </c:pt>
                <c:pt idx="3">
                  <c:v>61917</c:v>
                </c:pt>
                <c:pt idx="4">
                  <c:v>145918</c:v>
                </c:pt>
                <c:pt idx="5">
                  <c:v>66272</c:v>
                </c:pt>
              </c:numCache>
            </c:numRef>
          </c:val>
          <c:extLst>
            <c:ext xmlns:c16="http://schemas.microsoft.com/office/drawing/2014/chart" uri="{C3380CC4-5D6E-409C-BE32-E72D297353CC}">
              <c16:uniqueId val="{00000005-075C-3147-97E2-14688526DC70}"/>
            </c:ext>
          </c:extLst>
        </c:ser>
        <c:dLbls>
          <c:showLegendKey val="0"/>
          <c:showVal val="0"/>
          <c:showCatName val="0"/>
          <c:showSerName val="0"/>
          <c:showPercent val="1"/>
          <c:showBubbleSize val="0"/>
          <c:showLeaderLines val="1"/>
        </c:dLbls>
        <c:firstSliceAng val="0"/>
      </c:pieChart>
    </c:plotArea>
    <c:legend>
      <c:legendPos val="r"/>
      <c:layout>
        <c:manualLayout>
          <c:xMode val="edge"/>
          <c:yMode val="edge"/>
          <c:x val="0.62970029161657237"/>
          <c:y val="0.11667997808259892"/>
          <c:w val="0.33590809442970615"/>
          <c:h val="0.77733906462418612"/>
        </c:manualLayout>
      </c:layout>
      <c:overlay val="0"/>
      <c:txPr>
        <a:bodyPr/>
        <a:lstStyle/>
        <a:p>
          <a:pPr>
            <a:defRPr lang="es-ES" sz="1800">
              <a:latin typeface="Times New Roman" pitchFamily="18" charset="0"/>
              <a:cs typeface="Times New Roman" pitchFamily="18" charset="0"/>
            </a:defRPr>
          </a:pPr>
          <a:endParaRPr lang="es-MX"/>
        </a:p>
      </c:txPr>
    </c:legend>
    <c:plotVisOnly val="1"/>
    <c:dispBlanksAs val="zero"/>
    <c:showDLblsOverMax val="0"/>
  </c:chart>
  <c:spPr>
    <a:ln>
      <a:no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Hoja1!$A$75</c:f>
              <c:strCache>
                <c:ptCount val="1"/>
                <c:pt idx="0">
                  <c:v>Sin Financiamiento</c:v>
                </c:pt>
              </c:strCache>
            </c:strRef>
          </c:tx>
          <c:invertIfNegative val="0"/>
          <c:dLbls>
            <c:spPr>
              <a:noFill/>
              <a:ln>
                <a:noFill/>
              </a:ln>
              <a:effectLst/>
            </c:spPr>
            <c:txPr>
              <a:bodyPr/>
              <a:lstStyle/>
              <a:p>
                <a:pPr>
                  <a:defRPr lang="es-ES"/>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Hoja1!$B$74:$D$74</c:f>
              <c:strCache>
                <c:ptCount val="3"/>
                <c:pt idx="0">
                  <c:v>Micro</c:v>
                </c:pt>
                <c:pt idx="1">
                  <c:v>Pequeña</c:v>
                </c:pt>
                <c:pt idx="2">
                  <c:v>Mediana</c:v>
                </c:pt>
              </c:strCache>
            </c:strRef>
          </c:cat>
          <c:val>
            <c:numRef>
              <c:f>Hoja1!$B$75:$D$75</c:f>
              <c:numCache>
                <c:formatCode>General</c:formatCode>
                <c:ptCount val="3"/>
                <c:pt idx="0">
                  <c:v>89.4</c:v>
                </c:pt>
                <c:pt idx="1">
                  <c:v>72.2</c:v>
                </c:pt>
                <c:pt idx="2">
                  <c:v>60.2</c:v>
                </c:pt>
              </c:numCache>
            </c:numRef>
          </c:val>
          <c:extLst>
            <c:ext xmlns:c16="http://schemas.microsoft.com/office/drawing/2014/chart" uri="{C3380CC4-5D6E-409C-BE32-E72D297353CC}">
              <c16:uniqueId val="{00000000-FD5E-3948-9E65-A50719D534A1}"/>
            </c:ext>
          </c:extLst>
        </c:ser>
        <c:ser>
          <c:idx val="1"/>
          <c:order val="1"/>
          <c:tx>
            <c:strRef>
              <c:f>Hoja1!$A$76</c:f>
              <c:strCache>
                <c:ptCount val="1"/>
                <c:pt idx="0">
                  <c:v>Con Financiamiento</c:v>
                </c:pt>
              </c:strCache>
            </c:strRef>
          </c:tx>
          <c:invertIfNegative val="0"/>
          <c:dLbls>
            <c:spPr>
              <a:noFill/>
              <a:ln>
                <a:noFill/>
              </a:ln>
              <a:effectLst/>
            </c:spPr>
            <c:txPr>
              <a:bodyPr/>
              <a:lstStyle/>
              <a:p>
                <a:pPr>
                  <a:defRPr lang="es-ES"/>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Hoja1!$B$74:$D$74</c:f>
              <c:strCache>
                <c:ptCount val="3"/>
                <c:pt idx="0">
                  <c:v>Micro</c:v>
                </c:pt>
                <c:pt idx="1">
                  <c:v>Pequeña</c:v>
                </c:pt>
                <c:pt idx="2">
                  <c:v>Mediana</c:v>
                </c:pt>
              </c:strCache>
            </c:strRef>
          </c:cat>
          <c:val>
            <c:numRef>
              <c:f>Hoja1!$B$76:$D$76</c:f>
              <c:numCache>
                <c:formatCode>General</c:formatCode>
                <c:ptCount val="3"/>
                <c:pt idx="0">
                  <c:v>10.6</c:v>
                </c:pt>
                <c:pt idx="1">
                  <c:v>27.8</c:v>
                </c:pt>
                <c:pt idx="2">
                  <c:v>39.800000000000004</c:v>
                </c:pt>
              </c:numCache>
            </c:numRef>
          </c:val>
          <c:extLst>
            <c:ext xmlns:c16="http://schemas.microsoft.com/office/drawing/2014/chart" uri="{C3380CC4-5D6E-409C-BE32-E72D297353CC}">
              <c16:uniqueId val="{00000001-FD5E-3948-9E65-A50719D534A1}"/>
            </c:ext>
          </c:extLst>
        </c:ser>
        <c:dLbls>
          <c:showLegendKey val="0"/>
          <c:showVal val="1"/>
          <c:showCatName val="0"/>
          <c:showSerName val="0"/>
          <c:showPercent val="0"/>
          <c:showBubbleSize val="0"/>
        </c:dLbls>
        <c:gapWidth val="95"/>
        <c:overlap val="100"/>
        <c:axId val="140035200"/>
        <c:axId val="140051584"/>
      </c:barChart>
      <c:catAx>
        <c:axId val="140035200"/>
        <c:scaling>
          <c:orientation val="minMax"/>
        </c:scaling>
        <c:delete val="0"/>
        <c:axPos val="b"/>
        <c:numFmt formatCode="General" sourceLinked="0"/>
        <c:majorTickMark val="none"/>
        <c:minorTickMark val="none"/>
        <c:tickLblPos val="nextTo"/>
        <c:txPr>
          <a:bodyPr/>
          <a:lstStyle/>
          <a:p>
            <a:pPr>
              <a:defRPr lang="es-ES"/>
            </a:pPr>
            <a:endParaRPr lang="es-MX"/>
          </a:p>
        </c:txPr>
        <c:crossAx val="140051584"/>
        <c:crosses val="autoZero"/>
        <c:auto val="1"/>
        <c:lblAlgn val="ctr"/>
        <c:lblOffset val="100"/>
        <c:noMultiLvlLbl val="0"/>
      </c:catAx>
      <c:valAx>
        <c:axId val="140051584"/>
        <c:scaling>
          <c:orientation val="minMax"/>
        </c:scaling>
        <c:delete val="1"/>
        <c:axPos val="l"/>
        <c:numFmt formatCode="General" sourceLinked="1"/>
        <c:majorTickMark val="none"/>
        <c:minorTickMark val="none"/>
        <c:tickLblPos val="nextTo"/>
        <c:crossAx val="140035200"/>
        <c:crosses val="autoZero"/>
        <c:crossBetween val="between"/>
      </c:valAx>
    </c:plotArea>
    <c:legend>
      <c:legendPos val="t"/>
      <c:overlay val="0"/>
      <c:txPr>
        <a:bodyPr/>
        <a:lstStyle/>
        <a:p>
          <a:pPr>
            <a:defRPr lang="es-ES"/>
          </a:pPr>
          <a:endParaRPr lang="es-MX"/>
        </a:p>
      </c:txPr>
    </c:legend>
    <c:plotVisOnly val="1"/>
    <c:dispBlanksAs val="gap"/>
    <c:showDLblsOverMax val="0"/>
  </c:chart>
  <c:spPr>
    <a:ln>
      <a:noFill/>
    </a:ln>
  </c:spPr>
  <c:txPr>
    <a:bodyPr/>
    <a:lstStyle/>
    <a:p>
      <a:pPr>
        <a:defRPr sz="2000" b="1"/>
      </a:pPr>
      <a:endParaRPr lang="es-MX"/>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spc="100" baseline="0">
                <a:solidFill>
                  <a:schemeClr val="accent1">
                    <a:lumMod val="75000"/>
                  </a:schemeClr>
                </a:solidFill>
                <a:effectLst>
                  <a:outerShdw blurRad="50800" dist="38100" dir="5400000" algn="t" rotWithShape="0">
                    <a:prstClr val="black">
                      <a:alpha val="40000"/>
                    </a:prstClr>
                  </a:outerShdw>
                </a:effectLst>
                <a:latin typeface="+mn-lt"/>
                <a:ea typeface="+mn-ea"/>
                <a:cs typeface="+mn-cs"/>
              </a:defRPr>
            </a:pPr>
            <a:r>
              <a:rPr lang="es-MX">
                <a:solidFill>
                  <a:schemeClr val="accent1">
                    <a:lumMod val="75000"/>
                  </a:schemeClr>
                </a:solidFill>
              </a:rPr>
              <a:t>Créditos de consumo/Cartera vencida</a:t>
            </a:r>
          </a:p>
        </c:rich>
      </c:tx>
      <c:overlay val="0"/>
      <c:spPr>
        <a:noFill/>
        <a:ln>
          <a:noFill/>
        </a:ln>
        <a:effectLst/>
      </c:spPr>
    </c:title>
    <c:autoTitleDeleted val="0"/>
    <c:plotArea>
      <c:layout/>
      <c:barChart>
        <c:barDir val="bar"/>
        <c:grouping val="clustered"/>
        <c:varyColors val="0"/>
        <c:ser>
          <c:idx val="0"/>
          <c:order val="0"/>
          <c:tx>
            <c:strRef>
              <c:f>Hoja1!$A$3</c:f>
              <c:strCache>
                <c:ptCount val="1"/>
                <c:pt idx="0">
                  <c:v>2013</c:v>
                </c:pt>
              </c:strCache>
            </c:strRef>
          </c:tx>
          <c:spPr>
            <a:gradFill rotWithShape="1">
              <a:gsLst>
                <a:gs pos="0">
                  <a:schemeClr val="accent1">
                    <a:tint val="94000"/>
                    <a:satMod val="100000"/>
                    <a:lumMod val="104000"/>
                  </a:schemeClr>
                </a:gs>
                <a:gs pos="69000">
                  <a:schemeClr val="accent1">
                    <a:shade val="86000"/>
                    <a:satMod val="130000"/>
                    <a:lumMod val="102000"/>
                  </a:schemeClr>
                </a:gs>
                <a:gs pos="100000">
                  <a:schemeClr val="accent1">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c:spPr>
          <c:invertIfNegative val="0"/>
          <c:cat>
            <c:strRef>
              <c:f>Hoja1!$B$2:$G$2</c:f>
              <c:strCache>
                <c:ptCount val="6"/>
                <c:pt idx="0">
                  <c:v>Tarjeta de credito </c:v>
                </c:pt>
                <c:pt idx="1">
                  <c:v>Personales</c:v>
                </c:pt>
                <c:pt idx="2">
                  <c:v>Nómina</c:v>
                </c:pt>
                <c:pt idx="3">
                  <c:v>Automotriz</c:v>
                </c:pt>
                <c:pt idx="4">
                  <c:v>Adquisición de bienes muebles</c:v>
                </c:pt>
                <c:pt idx="5">
                  <c:v>Otros</c:v>
                </c:pt>
              </c:strCache>
            </c:strRef>
          </c:cat>
          <c:val>
            <c:numRef>
              <c:f>Hoja1!$B$3:$G$3</c:f>
              <c:numCache>
                <c:formatCode>General</c:formatCode>
                <c:ptCount val="6"/>
                <c:pt idx="0">
                  <c:v>17448</c:v>
                </c:pt>
                <c:pt idx="1">
                  <c:v>10050</c:v>
                </c:pt>
                <c:pt idx="2">
                  <c:v>7331</c:v>
                </c:pt>
                <c:pt idx="3">
                  <c:v>1552</c:v>
                </c:pt>
                <c:pt idx="4">
                  <c:v>464</c:v>
                </c:pt>
                <c:pt idx="5">
                  <c:v>1268</c:v>
                </c:pt>
              </c:numCache>
            </c:numRef>
          </c:val>
          <c:extLst>
            <c:ext xmlns:c16="http://schemas.microsoft.com/office/drawing/2014/chart" uri="{C3380CC4-5D6E-409C-BE32-E72D297353CC}">
              <c16:uniqueId val="{00000000-8C87-6C42-8133-D5ED58AA701B}"/>
            </c:ext>
          </c:extLst>
        </c:ser>
        <c:ser>
          <c:idx val="1"/>
          <c:order val="1"/>
          <c:tx>
            <c:strRef>
              <c:f>Hoja1!$A$4</c:f>
              <c:strCache>
                <c:ptCount val="1"/>
                <c:pt idx="0">
                  <c:v>2014</c:v>
                </c:pt>
              </c:strCache>
            </c:strRef>
          </c:tx>
          <c:spPr>
            <a:gradFill rotWithShape="1">
              <a:gsLst>
                <a:gs pos="0">
                  <a:schemeClr val="accent3">
                    <a:tint val="94000"/>
                    <a:satMod val="100000"/>
                    <a:lumMod val="104000"/>
                  </a:schemeClr>
                </a:gs>
                <a:gs pos="69000">
                  <a:schemeClr val="accent3">
                    <a:shade val="86000"/>
                    <a:satMod val="130000"/>
                    <a:lumMod val="102000"/>
                  </a:schemeClr>
                </a:gs>
                <a:gs pos="100000">
                  <a:schemeClr val="accent3">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c:spPr>
          <c:invertIfNegative val="0"/>
          <c:cat>
            <c:strRef>
              <c:f>Hoja1!$B$2:$G$2</c:f>
              <c:strCache>
                <c:ptCount val="6"/>
                <c:pt idx="0">
                  <c:v>Tarjeta de credito </c:v>
                </c:pt>
                <c:pt idx="1">
                  <c:v>Personales</c:v>
                </c:pt>
                <c:pt idx="2">
                  <c:v>Nómina</c:v>
                </c:pt>
                <c:pt idx="3">
                  <c:v>Automotriz</c:v>
                </c:pt>
                <c:pt idx="4">
                  <c:v>Adquisición de bienes muebles</c:v>
                </c:pt>
                <c:pt idx="5">
                  <c:v>Otros</c:v>
                </c:pt>
              </c:strCache>
            </c:strRef>
          </c:cat>
          <c:val>
            <c:numRef>
              <c:f>Hoja1!$B$4:$G$4</c:f>
              <c:numCache>
                <c:formatCode>General</c:formatCode>
                <c:ptCount val="6"/>
                <c:pt idx="0">
                  <c:v>16137</c:v>
                </c:pt>
                <c:pt idx="1">
                  <c:v>8689</c:v>
                </c:pt>
                <c:pt idx="2">
                  <c:v>5661</c:v>
                </c:pt>
                <c:pt idx="3">
                  <c:v>1285</c:v>
                </c:pt>
                <c:pt idx="4">
                  <c:v>458</c:v>
                </c:pt>
                <c:pt idx="5">
                  <c:v>1091</c:v>
                </c:pt>
              </c:numCache>
            </c:numRef>
          </c:val>
          <c:extLst>
            <c:ext xmlns:c16="http://schemas.microsoft.com/office/drawing/2014/chart" uri="{C3380CC4-5D6E-409C-BE32-E72D297353CC}">
              <c16:uniqueId val="{00000001-8C87-6C42-8133-D5ED58AA701B}"/>
            </c:ext>
          </c:extLst>
        </c:ser>
        <c:ser>
          <c:idx val="2"/>
          <c:order val="2"/>
          <c:tx>
            <c:strRef>
              <c:f>Hoja1!$A$5</c:f>
              <c:strCache>
                <c:ptCount val="1"/>
                <c:pt idx="0">
                  <c:v>2015</c:v>
                </c:pt>
              </c:strCache>
            </c:strRef>
          </c:tx>
          <c:spPr>
            <a:gradFill rotWithShape="1">
              <a:gsLst>
                <a:gs pos="0">
                  <a:schemeClr val="accent5">
                    <a:tint val="94000"/>
                    <a:satMod val="100000"/>
                    <a:lumMod val="104000"/>
                  </a:schemeClr>
                </a:gs>
                <a:gs pos="69000">
                  <a:schemeClr val="accent5">
                    <a:shade val="86000"/>
                    <a:satMod val="130000"/>
                    <a:lumMod val="102000"/>
                  </a:schemeClr>
                </a:gs>
                <a:gs pos="100000">
                  <a:schemeClr val="accent5">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c:spPr>
          <c:invertIfNegative val="0"/>
          <c:cat>
            <c:strRef>
              <c:f>Hoja1!$B$2:$G$2</c:f>
              <c:strCache>
                <c:ptCount val="6"/>
                <c:pt idx="0">
                  <c:v>Tarjeta de credito </c:v>
                </c:pt>
                <c:pt idx="1">
                  <c:v>Personales</c:v>
                </c:pt>
                <c:pt idx="2">
                  <c:v>Nómina</c:v>
                </c:pt>
                <c:pt idx="3">
                  <c:v>Automotriz</c:v>
                </c:pt>
                <c:pt idx="4">
                  <c:v>Adquisición de bienes muebles</c:v>
                </c:pt>
                <c:pt idx="5">
                  <c:v>Otros</c:v>
                </c:pt>
              </c:strCache>
            </c:strRef>
          </c:cat>
          <c:val>
            <c:numRef>
              <c:f>Hoja1!$B$5:$G$5</c:f>
              <c:numCache>
                <c:formatCode>General</c:formatCode>
                <c:ptCount val="6"/>
                <c:pt idx="0">
                  <c:v>16613</c:v>
                </c:pt>
                <c:pt idx="1">
                  <c:v>11278</c:v>
                </c:pt>
                <c:pt idx="2">
                  <c:v>5069</c:v>
                </c:pt>
                <c:pt idx="3">
                  <c:v>1312</c:v>
                </c:pt>
                <c:pt idx="4">
                  <c:v>322</c:v>
                </c:pt>
                <c:pt idx="5">
                  <c:v>1638</c:v>
                </c:pt>
              </c:numCache>
            </c:numRef>
          </c:val>
          <c:extLst>
            <c:ext xmlns:c16="http://schemas.microsoft.com/office/drawing/2014/chart" uri="{C3380CC4-5D6E-409C-BE32-E72D297353CC}">
              <c16:uniqueId val="{00000002-8C87-6C42-8133-D5ED58AA701B}"/>
            </c:ext>
          </c:extLst>
        </c:ser>
        <c:ser>
          <c:idx val="3"/>
          <c:order val="3"/>
          <c:tx>
            <c:strRef>
              <c:f>Hoja1!$A$6</c:f>
              <c:strCache>
                <c:ptCount val="1"/>
                <c:pt idx="0">
                  <c:v>2016</c:v>
                </c:pt>
              </c:strCache>
            </c:strRef>
          </c:tx>
          <c:spPr>
            <a:gradFill rotWithShape="1">
              <a:gsLst>
                <a:gs pos="0">
                  <a:schemeClr val="accent1">
                    <a:lumMod val="60000"/>
                    <a:tint val="94000"/>
                    <a:satMod val="100000"/>
                    <a:lumMod val="104000"/>
                  </a:schemeClr>
                </a:gs>
                <a:gs pos="69000">
                  <a:schemeClr val="accent1">
                    <a:lumMod val="60000"/>
                    <a:shade val="86000"/>
                    <a:satMod val="130000"/>
                    <a:lumMod val="102000"/>
                  </a:schemeClr>
                </a:gs>
                <a:gs pos="100000">
                  <a:schemeClr val="accent1">
                    <a:lumMod val="6000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c:spPr>
          <c:invertIfNegative val="0"/>
          <c:cat>
            <c:strRef>
              <c:f>Hoja1!$B$2:$G$2</c:f>
              <c:strCache>
                <c:ptCount val="6"/>
                <c:pt idx="0">
                  <c:v>Tarjeta de credito </c:v>
                </c:pt>
                <c:pt idx="1">
                  <c:v>Personales</c:v>
                </c:pt>
                <c:pt idx="2">
                  <c:v>Nómina</c:v>
                </c:pt>
                <c:pt idx="3">
                  <c:v>Automotriz</c:v>
                </c:pt>
                <c:pt idx="4">
                  <c:v>Adquisición de bienes muebles</c:v>
                </c:pt>
                <c:pt idx="5">
                  <c:v>Otros</c:v>
                </c:pt>
              </c:strCache>
            </c:strRef>
          </c:cat>
          <c:val>
            <c:numRef>
              <c:f>Hoja1!$B$6:$G$6</c:f>
              <c:numCache>
                <c:formatCode>General</c:formatCode>
                <c:ptCount val="6"/>
                <c:pt idx="0">
                  <c:v>14578</c:v>
                </c:pt>
                <c:pt idx="1">
                  <c:v>9868</c:v>
                </c:pt>
                <c:pt idx="2">
                  <c:v>5746</c:v>
                </c:pt>
                <c:pt idx="3">
                  <c:v>1451</c:v>
                </c:pt>
                <c:pt idx="4">
                  <c:v>184</c:v>
                </c:pt>
                <c:pt idx="5">
                  <c:v>1896</c:v>
                </c:pt>
              </c:numCache>
            </c:numRef>
          </c:val>
          <c:extLst>
            <c:ext xmlns:c16="http://schemas.microsoft.com/office/drawing/2014/chart" uri="{C3380CC4-5D6E-409C-BE32-E72D297353CC}">
              <c16:uniqueId val="{00000003-8C87-6C42-8133-D5ED58AA701B}"/>
            </c:ext>
          </c:extLst>
        </c:ser>
        <c:ser>
          <c:idx val="4"/>
          <c:order val="4"/>
          <c:tx>
            <c:strRef>
              <c:f>Hoja1!$A$7</c:f>
              <c:strCache>
                <c:ptCount val="1"/>
                <c:pt idx="0">
                  <c:v>2017</c:v>
                </c:pt>
              </c:strCache>
            </c:strRef>
          </c:tx>
          <c:spPr>
            <a:gradFill rotWithShape="1">
              <a:gsLst>
                <a:gs pos="0">
                  <a:schemeClr val="accent3">
                    <a:lumMod val="60000"/>
                    <a:tint val="94000"/>
                    <a:satMod val="100000"/>
                    <a:lumMod val="104000"/>
                  </a:schemeClr>
                </a:gs>
                <a:gs pos="69000">
                  <a:schemeClr val="accent3">
                    <a:lumMod val="60000"/>
                    <a:shade val="86000"/>
                    <a:satMod val="130000"/>
                    <a:lumMod val="102000"/>
                  </a:schemeClr>
                </a:gs>
                <a:gs pos="100000">
                  <a:schemeClr val="accent3">
                    <a:lumMod val="6000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c:spPr>
          <c:invertIfNegative val="0"/>
          <c:cat>
            <c:strRef>
              <c:f>Hoja1!$B$2:$G$2</c:f>
              <c:strCache>
                <c:ptCount val="6"/>
                <c:pt idx="0">
                  <c:v>Tarjeta de credito </c:v>
                </c:pt>
                <c:pt idx="1">
                  <c:v>Personales</c:v>
                </c:pt>
                <c:pt idx="2">
                  <c:v>Nómina</c:v>
                </c:pt>
                <c:pt idx="3">
                  <c:v>Automotriz</c:v>
                </c:pt>
                <c:pt idx="4">
                  <c:v>Adquisición de bienes muebles</c:v>
                </c:pt>
                <c:pt idx="5">
                  <c:v>Otros</c:v>
                </c:pt>
              </c:strCache>
            </c:strRef>
          </c:cat>
          <c:val>
            <c:numRef>
              <c:f>Hoja1!$B$7:$G$7</c:f>
              <c:numCache>
                <c:formatCode>General</c:formatCode>
                <c:ptCount val="6"/>
                <c:pt idx="0">
                  <c:v>13362</c:v>
                </c:pt>
                <c:pt idx="1">
                  <c:v>7718</c:v>
                </c:pt>
                <c:pt idx="2">
                  <c:v>4828</c:v>
                </c:pt>
                <c:pt idx="3">
                  <c:v>1243</c:v>
                </c:pt>
                <c:pt idx="4">
                  <c:v>92</c:v>
                </c:pt>
                <c:pt idx="5">
                  <c:v>1316</c:v>
                </c:pt>
              </c:numCache>
            </c:numRef>
          </c:val>
          <c:extLst>
            <c:ext xmlns:c16="http://schemas.microsoft.com/office/drawing/2014/chart" uri="{C3380CC4-5D6E-409C-BE32-E72D297353CC}">
              <c16:uniqueId val="{00000004-8C87-6C42-8133-D5ED58AA701B}"/>
            </c:ext>
          </c:extLst>
        </c:ser>
        <c:dLbls>
          <c:showLegendKey val="0"/>
          <c:showVal val="0"/>
          <c:showCatName val="0"/>
          <c:showSerName val="0"/>
          <c:showPercent val="0"/>
          <c:showBubbleSize val="0"/>
        </c:dLbls>
        <c:gapWidth val="115"/>
        <c:overlap val="-20"/>
        <c:axId val="166449920"/>
        <c:axId val="166452224"/>
      </c:barChart>
      <c:catAx>
        <c:axId val="166449920"/>
        <c:scaling>
          <c:orientation val="minMax"/>
        </c:scaling>
        <c:delete val="0"/>
        <c:axPos val="l"/>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accent1">
                    <a:lumMod val="75000"/>
                  </a:schemeClr>
                </a:solidFill>
                <a:latin typeface="+mn-lt"/>
                <a:ea typeface="+mn-ea"/>
                <a:cs typeface="+mn-cs"/>
              </a:defRPr>
            </a:pPr>
            <a:endParaRPr lang="es-MX"/>
          </a:p>
        </c:txPr>
        <c:crossAx val="166452224"/>
        <c:crosses val="autoZero"/>
        <c:auto val="1"/>
        <c:lblAlgn val="ctr"/>
        <c:lblOffset val="100"/>
        <c:noMultiLvlLbl val="0"/>
      </c:catAx>
      <c:valAx>
        <c:axId val="166452224"/>
        <c:scaling>
          <c:orientation val="minMax"/>
        </c:scaling>
        <c:delete val="0"/>
        <c:axPos val="b"/>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accent1">
                    <a:lumMod val="75000"/>
                  </a:schemeClr>
                </a:solidFill>
                <a:latin typeface="+mn-lt"/>
                <a:ea typeface="+mn-ea"/>
                <a:cs typeface="+mn-cs"/>
              </a:defRPr>
            </a:pPr>
            <a:endParaRPr lang="es-MX"/>
          </a:p>
        </c:txPr>
        <c:crossAx val="1664499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accent1">
                  <a:lumMod val="75000"/>
                </a:schemeClr>
              </a:solidFill>
              <a:latin typeface="+mn-lt"/>
              <a:ea typeface="+mn-ea"/>
              <a:cs typeface="+mn-cs"/>
            </a:defRPr>
          </a:pPr>
          <a:endParaRPr lang="es-MX"/>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s-MX"/>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cap="all" spc="150" baseline="0">
                <a:solidFill>
                  <a:schemeClr val="tx1">
                    <a:lumMod val="50000"/>
                    <a:lumOff val="50000"/>
                  </a:schemeClr>
                </a:solidFill>
                <a:latin typeface="+mn-lt"/>
                <a:ea typeface="+mn-ea"/>
                <a:cs typeface="+mn-cs"/>
              </a:defRPr>
            </a:pPr>
            <a:r>
              <a:rPr lang="en-US"/>
              <a:t>Crédito</a:t>
            </a:r>
          </a:p>
        </c:rich>
      </c:tx>
      <c:overlay val="0"/>
      <c:spPr>
        <a:noFill/>
        <a:ln>
          <a:noFill/>
        </a:ln>
        <a:effectLst/>
      </c:spPr>
    </c:title>
    <c:autoTitleDeleted val="0"/>
    <c:view3D>
      <c:rotX val="10"/>
      <c:rotY val="0"/>
      <c:depthPercent val="100"/>
      <c:rAngAx val="0"/>
    </c:view3D>
    <c:floor>
      <c:thickness val="0"/>
      <c:spPr>
        <a:solidFill>
          <a:schemeClr val="lt1"/>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Hoja1!$B$1</c:f>
              <c:strCache>
                <c:ptCount val="1"/>
                <c:pt idx="0">
                  <c:v>Crédito</c:v>
                </c:pt>
              </c:strCache>
            </c:strRef>
          </c:tx>
          <c:spPr>
            <a:pattFill prst="ltDnDiag">
              <a:fgClr>
                <a:schemeClr val="accent1"/>
              </a:fgClr>
              <a:bgClr>
                <a:schemeClr val="accent1">
                  <a:lumMod val="20000"/>
                  <a:lumOff val="80000"/>
                </a:schemeClr>
              </a:bgClr>
            </a:pattFill>
            <a:ln>
              <a:solidFill>
                <a:schemeClr val="accent1"/>
              </a:solidFill>
            </a:ln>
            <a:effectLst/>
            <a:sp3d>
              <a:contourClr>
                <a:schemeClr val="accent1"/>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Hoja1!$A$2:$A$10</c:f>
              <c:strCache>
                <c:ptCount val="9"/>
                <c:pt idx="0">
                  <c:v>Ingresos insuficientes o variables.</c:v>
                </c:pt>
                <c:pt idx="1">
                  <c:v>Desinterés, no necesidad</c:v>
                </c:pt>
                <c:pt idx="2">
                  <c:v>No le gusta endeudarse</c:v>
                </c:pt>
                <c:pt idx="3">
                  <c:v>cree que lo van a rechazar</c:v>
                </c:pt>
                <c:pt idx="4">
                  <c:v>Cree que no cumple los requisitos</c:v>
                </c:pt>
                <c:pt idx="5">
                  <c:v>Desconfianza o cree que el servicio es malo</c:v>
                </c:pt>
                <c:pt idx="6">
                  <c:v>Intereses o comisiones altas</c:v>
                </c:pt>
                <c:pt idx="7">
                  <c:v>La sucursal esta lejos o no hay</c:v>
                </c:pt>
                <c:pt idx="8">
                  <c:v>Otro</c:v>
                </c:pt>
              </c:strCache>
            </c:strRef>
          </c:cat>
          <c:val>
            <c:numRef>
              <c:f>Hoja1!$B$2:$B$10</c:f>
              <c:numCache>
                <c:formatCode>0%</c:formatCode>
                <c:ptCount val="9"/>
                <c:pt idx="0" formatCode="General">
                  <c:v>0</c:v>
                </c:pt>
                <c:pt idx="1">
                  <c:v>0.19</c:v>
                </c:pt>
                <c:pt idx="2">
                  <c:v>0.4</c:v>
                </c:pt>
                <c:pt idx="3">
                  <c:v>0.02</c:v>
                </c:pt>
                <c:pt idx="4">
                  <c:v>0.33</c:v>
                </c:pt>
                <c:pt idx="5">
                  <c:v>0.05</c:v>
                </c:pt>
                <c:pt idx="6">
                  <c:v>0.14000000000000001</c:v>
                </c:pt>
                <c:pt idx="7">
                  <c:v>0.02</c:v>
                </c:pt>
                <c:pt idx="8">
                  <c:v>7.0000000000000007E-2</c:v>
                </c:pt>
              </c:numCache>
            </c:numRef>
          </c:val>
          <c:extLst>
            <c:ext xmlns:c16="http://schemas.microsoft.com/office/drawing/2014/chart" uri="{C3380CC4-5D6E-409C-BE32-E72D297353CC}">
              <c16:uniqueId val="{00000000-98B1-CD48-B69A-614CA51603B5}"/>
            </c:ext>
          </c:extLst>
        </c:ser>
        <c:dLbls>
          <c:showLegendKey val="0"/>
          <c:showVal val="1"/>
          <c:showCatName val="0"/>
          <c:showSerName val="0"/>
          <c:showPercent val="0"/>
          <c:showBubbleSize val="0"/>
        </c:dLbls>
        <c:gapWidth val="160"/>
        <c:gapDepth val="0"/>
        <c:shape val="box"/>
        <c:axId val="79164160"/>
        <c:axId val="79166848"/>
        <c:axId val="0"/>
      </c:bar3DChart>
      <c:catAx>
        <c:axId val="7916416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79166848"/>
        <c:crosses val="autoZero"/>
        <c:auto val="1"/>
        <c:lblAlgn val="ctr"/>
        <c:lblOffset val="100"/>
        <c:noMultiLvlLbl val="0"/>
      </c:catAx>
      <c:valAx>
        <c:axId val="79166848"/>
        <c:scaling>
          <c:orientation val="minMax"/>
        </c:scaling>
        <c:delete val="0"/>
        <c:axPos val="l"/>
        <c:title>
          <c:tx>
            <c:rich>
              <a:bodyPr rot="-5400000" spcFirstLastPara="1" vertOverflow="ellipsis" vert="horz" wrap="square" anchor="ctr" anchorCtr="1"/>
              <a:lstStyle/>
              <a:p>
                <a:pPr>
                  <a:defRPr sz="1197" b="1" i="0" u="none" strike="noStrike" kern="1200" baseline="0">
                    <a:solidFill>
                      <a:schemeClr val="tx1">
                        <a:lumMod val="65000"/>
                        <a:lumOff val="35000"/>
                      </a:schemeClr>
                    </a:solidFill>
                    <a:latin typeface="+mn-lt"/>
                    <a:ea typeface="+mn-ea"/>
                    <a:cs typeface="+mn-cs"/>
                  </a:defRPr>
                </a:pPr>
                <a:r>
                  <a:rPr lang="es-MX"/>
                  <a:t>% de población encuestada</a:t>
                </a:r>
              </a:p>
            </c:rich>
          </c:tx>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791641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MX"/>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31"/>
    </mc:Choice>
    <mc:Fallback>
      <c:style val="31"/>
    </mc:Fallback>
  </mc:AlternateContent>
  <c:chart>
    <c:autoTitleDeleted val="1"/>
    <c:plotArea>
      <c:layout/>
      <c:barChart>
        <c:barDir val="col"/>
        <c:grouping val="clustered"/>
        <c:varyColors val="0"/>
        <c:ser>
          <c:idx val="0"/>
          <c:order val="0"/>
          <c:invertIfNegative val="0"/>
          <c:dLbls>
            <c:spPr>
              <a:noFill/>
              <a:ln>
                <a:noFill/>
              </a:ln>
              <a:effectLst/>
            </c:spPr>
            <c:txPr>
              <a:bodyPr rot="0" vert="horz"/>
              <a:lstStyle/>
              <a:p>
                <a:pPr>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accent1">
                          <a:lumMod val="60000"/>
                          <a:lumOff val="40000"/>
                        </a:schemeClr>
                      </a:solidFill>
                    </a:ln>
                    <a:effectLst/>
                  </c:spPr>
                </c15:leaderLines>
              </c:ext>
            </c:extLst>
          </c:dLbls>
          <c:cat>
            <c:strRef>
              <c:f>Hoja1!$B$16:$B$20</c:f>
              <c:strCache>
                <c:ptCount val="5"/>
                <c:pt idx="0">
                  <c:v>Intereres muy altos</c:v>
                </c:pt>
                <c:pt idx="1">
                  <c:v>No se quiere volver a endeudar </c:v>
                </c:pt>
                <c:pt idx="2">
                  <c:v>Ya no lo necesita</c:v>
                </c:pt>
                <c:pt idx="3">
                  <c:v>Presento una mala experiencia con la intitucion financiera </c:v>
                </c:pt>
                <c:pt idx="4">
                  <c:v>Otras razones </c:v>
                </c:pt>
              </c:strCache>
            </c:strRef>
          </c:cat>
          <c:val>
            <c:numRef>
              <c:f>Hoja1!$C$16:$C$20</c:f>
              <c:numCache>
                <c:formatCode>0%</c:formatCode>
                <c:ptCount val="5"/>
                <c:pt idx="0">
                  <c:v>0.28999999999999998</c:v>
                </c:pt>
                <c:pt idx="1">
                  <c:v>0.25</c:v>
                </c:pt>
                <c:pt idx="2">
                  <c:v>0.23</c:v>
                </c:pt>
                <c:pt idx="3">
                  <c:v>0.2</c:v>
                </c:pt>
                <c:pt idx="4">
                  <c:v>0.15</c:v>
                </c:pt>
              </c:numCache>
            </c:numRef>
          </c:val>
          <c:extLst>
            <c:ext xmlns:c16="http://schemas.microsoft.com/office/drawing/2014/chart" uri="{C3380CC4-5D6E-409C-BE32-E72D297353CC}">
              <c16:uniqueId val="{00000000-B6F4-8C44-9C5A-4C056BE4A539}"/>
            </c:ext>
          </c:extLst>
        </c:ser>
        <c:dLbls>
          <c:dLblPos val="outEnd"/>
          <c:showLegendKey val="0"/>
          <c:showVal val="1"/>
          <c:showCatName val="0"/>
          <c:showSerName val="0"/>
          <c:showPercent val="0"/>
          <c:showBubbleSize val="0"/>
        </c:dLbls>
        <c:gapWidth val="269"/>
        <c:overlap val="-20"/>
        <c:axId val="110993408"/>
        <c:axId val="110996096"/>
      </c:barChart>
      <c:catAx>
        <c:axId val="110993408"/>
        <c:scaling>
          <c:orientation val="minMax"/>
        </c:scaling>
        <c:delete val="0"/>
        <c:axPos val="b"/>
        <c:majorGridlines/>
        <c:numFmt formatCode="General" sourceLinked="1"/>
        <c:majorTickMark val="none"/>
        <c:minorTickMark val="none"/>
        <c:tickLblPos val="nextTo"/>
        <c:txPr>
          <a:bodyPr rot="-60000000" vert="horz"/>
          <a:lstStyle/>
          <a:p>
            <a:pPr>
              <a:defRPr/>
            </a:pPr>
            <a:endParaRPr lang="es-MX"/>
          </a:p>
        </c:txPr>
        <c:crossAx val="110996096"/>
        <c:crosses val="autoZero"/>
        <c:auto val="1"/>
        <c:lblAlgn val="ctr"/>
        <c:lblOffset val="100"/>
        <c:noMultiLvlLbl val="0"/>
      </c:catAx>
      <c:valAx>
        <c:axId val="110996096"/>
        <c:scaling>
          <c:orientation val="minMax"/>
        </c:scaling>
        <c:delete val="0"/>
        <c:axPos val="l"/>
        <c:numFmt formatCode="0%" sourceLinked="1"/>
        <c:majorTickMark val="none"/>
        <c:minorTickMark val="none"/>
        <c:tickLblPos val="nextTo"/>
        <c:txPr>
          <a:bodyPr rot="-60000000" vert="horz"/>
          <a:lstStyle/>
          <a:p>
            <a:pPr>
              <a:defRPr/>
            </a:pPr>
            <a:endParaRPr lang="es-MX"/>
          </a:p>
        </c:txPr>
        <c:crossAx val="110993408"/>
        <c:crosses val="autoZero"/>
        <c:crossBetween val="between"/>
      </c:valAx>
    </c:plotArea>
    <c:plotVisOnly val="1"/>
    <c:dispBlanksAs val="gap"/>
    <c:showDLblsOverMax val="0"/>
  </c:chart>
  <c:txPr>
    <a:bodyPr/>
    <a:lstStyle/>
    <a:p>
      <a:pPr>
        <a:defRPr sz="1800"/>
      </a:pPr>
      <a:endParaRPr lang="es-MX"/>
    </a:p>
  </c:txPr>
  <c:externalData r:id="rId1">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6">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66">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omments/comment1.xml><?xml version="1.0" encoding="utf-8"?>
<p:cmLst xmlns:a="http://schemas.openxmlformats.org/drawingml/2006/main" xmlns:r="http://schemas.openxmlformats.org/officeDocument/2006/relationships" xmlns:p="http://schemas.openxmlformats.org/presentationml/2006/main">
  <p:cm authorId="1" dt="2018-05-19T23:30:40.617" idx="3">
    <p:pos x="4624" y="505"/>
    <p:text>Copartimos la Hipótesis de Ramírez (2005)</p:text>
    <p:extLst>
      <p:ext uri="{C676402C-5697-4E1C-873F-D02D1690AC5C}">
        <p15:threadingInfo xmlns:p15="http://schemas.microsoft.com/office/powerpoint/2012/main" timeZoneBias="300"/>
      </p:ext>
    </p:extLst>
  </p:cm>
</p:cmLst>
</file>

<file path=ppt/diagrams/_rels/data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wired.it/economia/lavoro/2016/03/09/aziende-pagano/" TargetMode="External"/><Relationship Id="rId1" Type="http://schemas.openxmlformats.org/officeDocument/2006/relationships/image" Target="../media/image5.jpeg"/><Relationship Id="rId4" Type="http://schemas.openxmlformats.org/officeDocument/2006/relationships/hyperlink" Target="https://cibertareas.info/constitucion-de-1917-constituciones-de-mexico.html" TargetMode="External"/></Relationships>
</file>

<file path=ppt/diagrams/_rels/drawing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wired.it/economia/lavoro/2016/03/09/aziende-pagano/" TargetMode="External"/><Relationship Id="rId1" Type="http://schemas.openxmlformats.org/officeDocument/2006/relationships/image" Target="../media/image5.jpeg"/><Relationship Id="rId4" Type="http://schemas.openxmlformats.org/officeDocument/2006/relationships/hyperlink" Target="https://cibertareas.info/constitucion-de-1917-constituciones-de-mexico.html" TargetMode="Externa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FDF2A6-A9E2-42D9-BC8B-E10CE32D84F4}" type="doc">
      <dgm:prSet loTypeId="urn:microsoft.com/office/officeart/2008/layout/NameandTitleOrganizationalChart" loCatId="hierarchy" qsTypeId="urn:microsoft.com/office/officeart/2005/8/quickstyle/simple1" qsCatId="simple" csTypeId="urn:microsoft.com/office/officeart/2005/8/colors/colorful4" csCatId="colorful" phldr="1"/>
      <dgm:spPr/>
      <dgm:t>
        <a:bodyPr/>
        <a:lstStyle/>
        <a:p>
          <a:endParaRPr lang="es-MX"/>
        </a:p>
      </dgm:t>
    </dgm:pt>
    <dgm:pt modelId="{416C5DB1-EF0A-4516-8F19-AE1CF49B219E}">
      <dgm:prSet phldrT="[Texto]"/>
      <dgm:spPr/>
      <dgm:t>
        <a:bodyPr/>
        <a:lstStyle/>
        <a:p>
          <a:r>
            <a:rPr lang="es-MX" dirty="0"/>
            <a:t>Reforma Financiera 2013</a:t>
          </a:r>
        </a:p>
      </dgm:t>
    </dgm:pt>
    <dgm:pt modelId="{B5D8A4B1-E18F-4A93-B198-839387CE14E9}" type="parTrans" cxnId="{381AA80C-C036-432F-AF1B-FEDB8C640BAA}">
      <dgm:prSet/>
      <dgm:spPr/>
      <dgm:t>
        <a:bodyPr/>
        <a:lstStyle/>
        <a:p>
          <a:endParaRPr lang="es-MX"/>
        </a:p>
      </dgm:t>
    </dgm:pt>
    <dgm:pt modelId="{ACFC6F91-83F9-4464-8509-77A1F47A1374}" type="sibTrans" cxnId="{381AA80C-C036-432F-AF1B-FEDB8C640BAA}">
      <dgm:prSet/>
      <dgm:spPr/>
      <dgm:t>
        <a:bodyPr/>
        <a:lstStyle/>
        <a:p>
          <a:r>
            <a:rPr lang="es-MX" dirty="0"/>
            <a:t>8 de mayo 2013 </a:t>
          </a:r>
        </a:p>
      </dgm:t>
    </dgm:pt>
    <dgm:pt modelId="{561CE359-B336-436D-8E51-5AB6E6C7FD73}" type="asst">
      <dgm:prSet phldrT="[Texto]"/>
      <dgm:spPr/>
      <dgm:t>
        <a:bodyPr/>
        <a:lstStyle/>
        <a:p>
          <a:r>
            <a:rPr lang="es-MX" dirty="0"/>
            <a:t>Mayor acceso al crédito y que sea más barato </a:t>
          </a:r>
        </a:p>
      </dgm:t>
    </dgm:pt>
    <dgm:pt modelId="{94EB99BD-B582-440F-82EE-5C355438843C}" type="parTrans" cxnId="{6B04AE93-65EB-4BF1-A0EE-F03DC3E3CC6D}">
      <dgm:prSet/>
      <dgm:spPr/>
      <dgm:t>
        <a:bodyPr/>
        <a:lstStyle/>
        <a:p>
          <a:endParaRPr lang="es-MX"/>
        </a:p>
      </dgm:t>
    </dgm:pt>
    <dgm:pt modelId="{40786373-4323-4613-BF61-3433FB9B6E1C}" type="sibTrans" cxnId="{6B04AE93-65EB-4BF1-A0EE-F03DC3E3CC6D}">
      <dgm:prSet/>
      <dgm:spPr/>
      <dgm:t>
        <a:bodyPr/>
        <a:lstStyle/>
        <a:p>
          <a:r>
            <a:rPr lang="es-MX" dirty="0"/>
            <a:t>Idea central </a:t>
          </a:r>
        </a:p>
      </dgm:t>
    </dgm:pt>
    <dgm:pt modelId="{62C5FBE5-E794-4A63-8543-43DF641A4198}">
      <dgm:prSet phldrT="[Texto]"/>
      <dgm:spPr/>
      <dgm:t>
        <a:bodyPr/>
        <a:lstStyle/>
        <a:p>
          <a:r>
            <a:rPr lang="es-MX" dirty="0"/>
            <a:t>Cambios en la regulación financiera </a:t>
          </a:r>
        </a:p>
      </dgm:t>
    </dgm:pt>
    <dgm:pt modelId="{6AE0E958-4F2A-4A00-9B01-0167CA628B63}" type="parTrans" cxnId="{A1BB863D-4D6F-4B3E-8B6B-816B3F7F3898}">
      <dgm:prSet/>
      <dgm:spPr/>
      <dgm:t>
        <a:bodyPr/>
        <a:lstStyle/>
        <a:p>
          <a:endParaRPr lang="es-MX"/>
        </a:p>
      </dgm:t>
    </dgm:pt>
    <dgm:pt modelId="{BF0C0989-FBD2-4F52-9476-51E3DD6ED532}" type="sibTrans" cxnId="{A1BB863D-4D6F-4B3E-8B6B-816B3F7F3898}">
      <dgm:prSet/>
      <dgm:spPr/>
      <dgm:t>
        <a:bodyPr/>
        <a:lstStyle/>
        <a:p>
          <a:endParaRPr lang="es-MX"/>
        </a:p>
      </dgm:t>
    </dgm:pt>
    <dgm:pt modelId="{80A1576A-865E-473D-A9C6-890DF06D13BC}">
      <dgm:prSet phldrT="[Texto]"/>
      <dgm:spPr/>
      <dgm:t>
        <a:bodyPr/>
        <a:lstStyle/>
        <a:p>
          <a:r>
            <a:rPr lang="es-MX" dirty="0"/>
            <a:t>Aumento en la captación de prestamos </a:t>
          </a:r>
        </a:p>
      </dgm:t>
    </dgm:pt>
    <dgm:pt modelId="{1C7BFAB4-03F8-476B-B08A-923A1876BA85}" type="parTrans" cxnId="{008EF2AA-E317-4D52-9B92-A75358D025AC}">
      <dgm:prSet/>
      <dgm:spPr/>
      <dgm:t>
        <a:bodyPr/>
        <a:lstStyle/>
        <a:p>
          <a:endParaRPr lang="es-MX"/>
        </a:p>
      </dgm:t>
    </dgm:pt>
    <dgm:pt modelId="{FB559751-5B03-43DB-8D71-592778EF796E}" type="sibTrans" cxnId="{008EF2AA-E317-4D52-9B92-A75358D025AC}">
      <dgm:prSet/>
      <dgm:spPr/>
      <dgm:t>
        <a:bodyPr/>
        <a:lstStyle/>
        <a:p>
          <a:endParaRPr lang="es-MX"/>
        </a:p>
      </dgm:t>
    </dgm:pt>
    <dgm:pt modelId="{8E2DD9C6-65CE-4562-AB9C-A95B1CE56804}">
      <dgm:prSet phldrT="[Texto]"/>
      <dgm:spPr/>
      <dgm:t>
        <a:bodyPr/>
        <a:lstStyle/>
        <a:p>
          <a:r>
            <a:rPr lang="es-MX" dirty="0"/>
            <a:t>Reducir los márgenes de intermediación </a:t>
          </a:r>
        </a:p>
      </dgm:t>
    </dgm:pt>
    <dgm:pt modelId="{A69081AC-447B-496A-965B-D88187B081FD}" type="parTrans" cxnId="{115054FE-9CBD-4701-BA44-BDA0873F7C58}">
      <dgm:prSet/>
      <dgm:spPr/>
      <dgm:t>
        <a:bodyPr/>
        <a:lstStyle/>
        <a:p>
          <a:endParaRPr lang="es-MX"/>
        </a:p>
      </dgm:t>
    </dgm:pt>
    <dgm:pt modelId="{613C6ECB-BB52-42BF-BA4D-F88EC9E8A30F}" type="sibTrans" cxnId="{115054FE-9CBD-4701-BA44-BDA0873F7C58}">
      <dgm:prSet/>
      <dgm:spPr/>
      <dgm:t>
        <a:bodyPr/>
        <a:lstStyle/>
        <a:p>
          <a:endParaRPr lang="es-MX"/>
        </a:p>
      </dgm:t>
    </dgm:pt>
    <dgm:pt modelId="{846D49E3-41C8-40D2-8A73-0D96796343D5}" type="pres">
      <dgm:prSet presAssocID="{66FDF2A6-A9E2-42D9-BC8B-E10CE32D84F4}" presName="hierChild1" presStyleCnt="0">
        <dgm:presLayoutVars>
          <dgm:orgChart val="1"/>
          <dgm:chPref val="1"/>
          <dgm:dir/>
          <dgm:animOne val="branch"/>
          <dgm:animLvl val="lvl"/>
          <dgm:resizeHandles/>
        </dgm:presLayoutVars>
      </dgm:prSet>
      <dgm:spPr/>
    </dgm:pt>
    <dgm:pt modelId="{777C7251-F1AF-4FB7-AA2C-424D0E3CF0F6}" type="pres">
      <dgm:prSet presAssocID="{416C5DB1-EF0A-4516-8F19-AE1CF49B219E}" presName="hierRoot1" presStyleCnt="0">
        <dgm:presLayoutVars>
          <dgm:hierBranch val="init"/>
        </dgm:presLayoutVars>
      </dgm:prSet>
      <dgm:spPr/>
    </dgm:pt>
    <dgm:pt modelId="{497F3054-88F4-4D46-B7E0-3E8A4C8333F1}" type="pres">
      <dgm:prSet presAssocID="{416C5DB1-EF0A-4516-8F19-AE1CF49B219E}" presName="rootComposite1" presStyleCnt="0"/>
      <dgm:spPr/>
    </dgm:pt>
    <dgm:pt modelId="{4AB8C2B9-9B01-41D5-BE0D-B9C2E028E50F}" type="pres">
      <dgm:prSet presAssocID="{416C5DB1-EF0A-4516-8F19-AE1CF49B219E}" presName="rootText1" presStyleLbl="node0" presStyleIdx="0" presStyleCnt="1">
        <dgm:presLayoutVars>
          <dgm:chMax/>
          <dgm:chPref val="3"/>
        </dgm:presLayoutVars>
      </dgm:prSet>
      <dgm:spPr/>
    </dgm:pt>
    <dgm:pt modelId="{45D1F0A8-B34D-4C7A-AC45-79F844FFCA55}" type="pres">
      <dgm:prSet presAssocID="{416C5DB1-EF0A-4516-8F19-AE1CF49B219E}" presName="titleText1" presStyleLbl="fgAcc0" presStyleIdx="0" presStyleCnt="1" custAng="10800000" custFlipVert="1" custScaleY="119115">
        <dgm:presLayoutVars>
          <dgm:chMax val="0"/>
          <dgm:chPref val="0"/>
        </dgm:presLayoutVars>
      </dgm:prSet>
      <dgm:spPr/>
    </dgm:pt>
    <dgm:pt modelId="{E0BB7533-F5EB-42E0-98D6-70DAD5A8EAF1}" type="pres">
      <dgm:prSet presAssocID="{416C5DB1-EF0A-4516-8F19-AE1CF49B219E}" presName="rootConnector1" presStyleLbl="node1" presStyleIdx="0" presStyleCnt="3"/>
      <dgm:spPr/>
    </dgm:pt>
    <dgm:pt modelId="{141BFB31-1A60-464E-9FDB-5850D485D43B}" type="pres">
      <dgm:prSet presAssocID="{416C5DB1-EF0A-4516-8F19-AE1CF49B219E}" presName="hierChild2" presStyleCnt="0"/>
      <dgm:spPr/>
    </dgm:pt>
    <dgm:pt modelId="{F5E45069-F90F-44F4-8B64-ECD2D64ECB92}" type="pres">
      <dgm:prSet presAssocID="{6AE0E958-4F2A-4A00-9B01-0167CA628B63}" presName="Name37" presStyleLbl="parChTrans1D2" presStyleIdx="0" presStyleCnt="4"/>
      <dgm:spPr/>
    </dgm:pt>
    <dgm:pt modelId="{F0A55658-9D01-4549-A450-0913A3559D62}" type="pres">
      <dgm:prSet presAssocID="{62C5FBE5-E794-4A63-8543-43DF641A4198}" presName="hierRoot2" presStyleCnt="0">
        <dgm:presLayoutVars>
          <dgm:hierBranch val="init"/>
        </dgm:presLayoutVars>
      </dgm:prSet>
      <dgm:spPr/>
    </dgm:pt>
    <dgm:pt modelId="{4D2BB422-A4BF-436D-AE02-49D1EB00341A}" type="pres">
      <dgm:prSet presAssocID="{62C5FBE5-E794-4A63-8543-43DF641A4198}" presName="rootComposite" presStyleCnt="0"/>
      <dgm:spPr/>
    </dgm:pt>
    <dgm:pt modelId="{88810BE5-1AE7-41D6-ADFE-9C7DAC949BE0}" type="pres">
      <dgm:prSet presAssocID="{62C5FBE5-E794-4A63-8543-43DF641A4198}" presName="rootText" presStyleLbl="node1" presStyleIdx="0" presStyleCnt="3">
        <dgm:presLayoutVars>
          <dgm:chMax/>
          <dgm:chPref val="3"/>
        </dgm:presLayoutVars>
      </dgm:prSet>
      <dgm:spPr/>
    </dgm:pt>
    <dgm:pt modelId="{2D7B74BC-9BFD-4A5D-A88D-97E28841407B}" type="pres">
      <dgm:prSet presAssocID="{62C5FBE5-E794-4A63-8543-43DF641A4198}" presName="titleText2" presStyleLbl="fgAcc1" presStyleIdx="0" presStyleCnt="3" custScaleY="10674">
        <dgm:presLayoutVars>
          <dgm:chMax val="0"/>
          <dgm:chPref val="0"/>
        </dgm:presLayoutVars>
      </dgm:prSet>
      <dgm:spPr/>
    </dgm:pt>
    <dgm:pt modelId="{BA5D49D7-285A-4D8B-947D-E5B96D3F42C5}" type="pres">
      <dgm:prSet presAssocID="{62C5FBE5-E794-4A63-8543-43DF641A4198}" presName="rootConnector" presStyleLbl="node2" presStyleIdx="0" presStyleCnt="0"/>
      <dgm:spPr/>
    </dgm:pt>
    <dgm:pt modelId="{AAED63B1-140D-402A-8EA8-21F295D4E88C}" type="pres">
      <dgm:prSet presAssocID="{62C5FBE5-E794-4A63-8543-43DF641A4198}" presName="hierChild4" presStyleCnt="0"/>
      <dgm:spPr/>
    </dgm:pt>
    <dgm:pt modelId="{457A334F-DA2B-492F-B1D6-B9066ECEF6BB}" type="pres">
      <dgm:prSet presAssocID="{62C5FBE5-E794-4A63-8543-43DF641A4198}" presName="hierChild5" presStyleCnt="0"/>
      <dgm:spPr/>
    </dgm:pt>
    <dgm:pt modelId="{998E5930-960D-4A80-9EBE-3BA25F5660B6}" type="pres">
      <dgm:prSet presAssocID="{1C7BFAB4-03F8-476B-B08A-923A1876BA85}" presName="Name37" presStyleLbl="parChTrans1D2" presStyleIdx="1" presStyleCnt="4"/>
      <dgm:spPr/>
    </dgm:pt>
    <dgm:pt modelId="{E00CE524-63D0-41BD-8365-4B0B940A4924}" type="pres">
      <dgm:prSet presAssocID="{80A1576A-865E-473D-A9C6-890DF06D13BC}" presName="hierRoot2" presStyleCnt="0">
        <dgm:presLayoutVars>
          <dgm:hierBranch val="init"/>
        </dgm:presLayoutVars>
      </dgm:prSet>
      <dgm:spPr/>
    </dgm:pt>
    <dgm:pt modelId="{276731ED-073A-4988-BEF5-8BD03358CE34}" type="pres">
      <dgm:prSet presAssocID="{80A1576A-865E-473D-A9C6-890DF06D13BC}" presName="rootComposite" presStyleCnt="0"/>
      <dgm:spPr/>
    </dgm:pt>
    <dgm:pt modelId="{85A0EF44-BEF7-483D-B779-A3361B537DE8}" type="pres">
      <dgm:prSet presAssocID="{80A1576A-865E-473D-A9C6-890DF06D13BC}" presName="rootText" presStyleLbl="node1" presStyleIdx="1" presStyleCnt="3">
        <dgm:presLayoutVars>
          <dgm:chMax/>
          <dgm:chPref val="3"/>
        </dgm:presLayoutVars>
      </dgm:prSet>
      <dgm:spPr/>
    </dgm:pt>
    <dgm:pt modelId="{6053D16C-1879-4F75-B522-61B9B72B343B}" type="pres">
      <dgm:prSet presAssocID="{80A1576A-865E-473D-A9C6-890DF06D13BC}" presName="titleText2" presStyleLbl="fgAcc1" presStyleIdx="1" presStyleCnt="3" custFlipVert="0" custScaleY="10674">
        <dgm:presLayoutVars>
          <dgm:chMax val="0"/>
          <dgm:chPref val="0"/>
        </dgm:presLayoutVars>
      </dgm:prSet>
      <dgm:spPr/>
    </dgm:pt>
    <dgm:pt modelId="{78D54FB8-A10E-4F5F-BE71-0940C0ABC3D3}" type="pres">
      <dgm:prSet presAssocID="{80A1576A-865E-473D-A9C6-890DF06D13BC}" presName="rootConnector" presStyleLbl="node2" presStyleIdx="0" presStyleCnt="0"/>
      <dgm:spPr/>
    </dgm:pt>
    <dgm:pt modelId="{644C70DE-E731-4ADA-9E3B-C609BA35F5CE}" type="pres">
      <dgm:prSet presAssocID="{80A1576A-865E-473D-A9C6-890DF06D13BC}" presName="hierChild4" presStyleCnt="0"/>
      <dgm:spPr/>
    </dgm:pt>
    <dgm:pt modelId="{6489D746-10B6-47E9-8CBB-1930F944EB92}" type="pres">
      <dgm:prSet presAssocID="{80A1576A-865E-473D-A9C6-890DF06D13BC}" presName="hierChild5" presStyleCnt="0"/>
      <dgm:spPr/>
    </dgm:pt>
    <dgm:pt modelId="{CF3F43D2-A66B-46BB-854A-2671F8DFFD48}" type="pres">
      <dgm:prSet presAssocID="{A69081AC-447B-496A-965B-D88187B081FD}" presName="Name37" presStyleLbl="parChTrans1D2" presStyleIdx="2" presStyleCnt="4"/>
      <dgm:spPr/>
    </dgm:pt>
    <dgm:pt modelId="{8E822523-6840-4859-875F-2FF0E35C5A5F}" type="pres">
      <dgm:prSet presAssocID="{8E2DD9C6-65CE-4562-AB9C-A95B1CE56804}" presName="hierRoot2" presStyleCnt="0">
        <dgm:presLayoutVars>
          <dgm:hierBranch val="init"/>
        </dgm:presLayoutVars>
      </dgm:prSet>
      <dgm:spPr/>
    </dgm:pt>
    <dgm:pt modelId="{58F8D8DA-F743-4A24-BE35-60C13EF18C02}" type="pres">
      <dgm:prSet presAssocID="{8E2DD9C6-65CE-4562-AB9C-A95B1CE56804}" presName="rootComposite" presStyleCnt="0"/>
      <dgm:spPr/>
    </dgm:pt>
    <dgm:pt modelId="{D600F772-1B62-4E94-945B-3B17C72A1997}" type="pres">
      <dgm:prSet presAssocID="{8E2DD9C6-65CE-4562-AB9C-A95B1CE56804}" presName="rootText" presStyleLbl="node1" presStyleIdx="2" presStyleCnt="3">
        <dgm:presLayoutVars>
          <dgm:chMax/>
          <dgm:chPref val="3"/>
        </dgm:presLayoutVars>
      </dgm:prSet>
      <dgm:spPr/>
    </dgm:pt>
    <dgm:pt modelId="{3E6EDD01-DFC0-4B8A-980C-92BAC1ABDB76}" type="pres">
      <dgm:prSet presAssocID="{8E2DD9C6-65CE-4562-AB9C-A95B1CE56804}" presName="titleText2" presStyleLbl="fgAcc1" presStyleIdx="2" presStyleCnt="3" custScaleY="10674">
        <dgm:presLayoutVars>
          <dgm:chMax val="0"/>
          <dgm:chPref val="0"/>
        </dgm:presLayoutVars>
      </dgm:prSet>
      <dgm:spPr/>
    </dgm:pt>
    <dgm:pt modelId="{D8448B14-CC85-4B63-B088-0DE8C6F468A2}" type="pres">
      <dgm:prSet presAssocID="{8E2DD9C6-65CE-4562-AB9C-A95B1CE56804}" presName="rootConnector" presStyleLbl="node2" presStyleIdx="0" presStyleCnt="0"/>
      <dgm:spPr/>
    </dgm:pt>
    <dgm:pt modelId="{7B9946BC-F2C0-4A7E-B6B3-24C07673BA43}" type="pres">
      <dgm:prSet presAssocID="{8E2DD9C6-65CE-4562-AB9C-A95B1CE56804}" presName="hierChild4" presStyleCnt="0"/>
      <dgm:spPr/>
    </dgm:pt>
    <dgm:pt modelId="{584F33C4-17BD-4209-AAEC-483CFFEB69CD}" type="pres">
      <dgm:prSet presAssocID="{8E2DD9C6-65CE-4562-AB9C-A95B1CE56804}" presName="hierChild5" presStyleCnt="0"/>
      <dgm:spPr/>
    </dgm:pt>
    <dgm:pt modelId="{F3A8619A-2389-4A3A-83FE-9CA8966D95D8}" type="pres">
      <dgm:prSet presAssocID="{416C5DB1-EF0A-4516-8F19-AE1CF49B219E}" presName="hierChild3" presStyleCnt="0"/>
      <dgm:spPr/>
    </dgm:pt>
    <dgm:pt modelId="{D443E293-D3A8-42D3-AB35-1CE250495E71}" type="pres">
      <dgm:prSet presAssocID="{94EB99BD-B582-440F-82EE-5C355438843C}" presName="Name96" presStyleLbl="parChTrans1D2" presStyleIdx="3" presStyleCnt="4"/>
      <dgm:spPr/>
    </dgm:pt>
    <dgm:pt modelId="{6646C19F-3165-4184-820B-2C04246C797E}" type="pres">
      <dgm:prSet presAssocID="{561CE359-B336-436D-8E51-5AB6E6C7FD73}" presName="hierRoot3" presStyleCnt="0">
        <dgm:presLayoutVars>
          <dgm:hierBranch val="init"/>
        </dgm:presLayoutVars>
      </dgm:prSet>
      <dgm:spPr/>
    </dgm:pt>
    <dgm:pt modelId="{99435450-ED02-4E0E-9E8A-BE61A4AC7883}" type="pres">
      <dgm:prSet presAssocID="{561CE359-B336-436D-8E51-5AB6E6C7FD73}" presName="rootComposite3" presStyleCnt="0"/>
      <dgm:spPr/>
    </dgm:pt>
    <dgm:pt modelId="{3F8A447F-13B4-44DB-B147-921C294D1204}" type="pres">
      <dgm:prSet presAssocID="{561CE359-B336-436D-8E51-5AB6E6C7FD73}" presName="rootText3" presStyleLbl="asst1" presStyleIdx="0" presStyleCnt="1">
        <dgm:presLayoutVars>
          <dgm:chPref val="3"/>
        </dgm:presLayoutVars>
      </dgm:prSet>
      <dgm:spPr/>
    </dgm:pt>
    <dgm:pt modelId="{5160837A-36D3-4A88-8AF2-48970804D400}" type="pres">
      <dgm:prSet presAssocID="{561CE359-B336-436D-8E51-5AB6E6C7FD73}" presName="titleText3" presStyleLbl="fgAcc2" presStyleIdx="0" presStyleCnt="1">
        <dgm:presLayoutVars>
          <dgm:chMax val="0"/>
          <dgm:chPref val="0"/>
        </dgm:presLayoutVars>
      </dgm:prSet>
      <dgm:spPr/>
    </dgm:pt>
    <dgm:pt modelId="{524E623F-1403-4382-B940-9601CEA0F1DA}" type="pres">
      <dgm:prSet presAssocID="{561CE359-B336-436D-8E51-5AB6E6C7FD73}" presName="rootConnector3" presStyleLbl="asst1" presStyleIdx="0" presStyleCnt="1"/>
      <dgm:spPr/>
    </dgm:pt>
    <dgm:pt modelId="{247E70A4-8421-4CE5-AFC6-63B49F04F1CB}" type="pres">
      <dgm:prSet presAssocID="{561CE359-B336-436D-8E51-5AB6E6C7FD73}" presName="hierChild6" presStyleCnt="0"/>
      <dgm:spPr/>
    </dgm:pt>
    <dgm:pt modelId="{11DA029E-C7C8-4E18-8202-FA9BF840BA64}" type="pres">
      <dgm:prSet presAssocID="{561CE359-B336-436D-8E51-5AB6E6C7FD73}" presName="hierChild7" presStyleCnt="0"/>
      <dgm:spPr/>
    </dgm:pt>
  </dgm:ptLst>
  <dgm:cxnLst>
    <dgm:cxn modelId="{381AA80C-C036-432F-AF1B-FEDB8C640BAA}" srcId="{66FDF2A6-A9E2-42D9-BC8B-E10CE32D84F4}" destId="{416C5DB1-EF0A-4516-8F19-AE1CF49B219E}" srcOrd="0" destOrd="0" parTransId="{B5D8A4B1-E18F-4A93-B198-839387CE14E9}" sibTransId="{ACFC6F91-83F9-4464-8509-77A1F47A1374}"/>
    <dgm:cxn modelId="{096A1E22-954A-40A1-B4B8-63D3B817581A}" type="presOf" srcId="{62C5FBE5-E794-4A63-8543-43DF641A4198}" destId="{88810BE5-1AE7-41D6-ADFE-9C7DAC949BE0}" srcOrd="0" destOrd="0" presId="urn:microsoft.com/office/officeart/2008/layout/NameandTitleOrganizationalChart"/>
    <dgm:cxn modelId="{8F6C4230-F4AF-4D8A-BD7B-F7701693287E}" type="presOf" srcId="{561CE359-B336-436D-8E51-5AB6E6C7FD73}" destId="{3F8A447F-13B4-44DB-B147-921C294D1204}" srcOrd="0" destOrd="0" presId="urn:microsoft.com/office/officeart/2008/layout/NameandTitleOrganizationalChart"/>
    <dgm:cxn modelId="{8B6B2032-316D-4EB7-B5B6-D333DA86F71D}" type="presOf" srcId="{416C5DB1-EF0A-4516-8F19-AE1CF49B219E}" destId="{E0BB7533-F5EB-42E0-98D6-70DAD5A8EAF1}" srcOrd="1" destOrd="0" presId="urn:microsoft.com/office/officeart/2008/layout/NameandTitleOrganizationalChart"/>
    <dgm:cxn modelId="{CF83A53B-3B48-490A-9737-B36B387EF87A}" type="presOf" srcId="{66FDF2A6-A9E2-42D9-BC8B-E10CE32D84F4}" destId="{846D49E3-41C8-40D2-8A73-0D96796343D5}" srcOrd="0" destOrd="0" presId="urn:microsoft.com/office/officeart/2008/layout/NameandTitleOrganizationalChart"/>
    <dgm:cxn modelId="{A1BB863D-4D6F-4B3E-8B6B-816B3F7F3898}" srcId="{416C5DB1-EF0A-4516-8F19-AE1CF49B219E}" destId="{62C5FBE5-E794-4A63-8543-43DF641A4198}" srcOrd="1" destOrd="0" parTransId="{6AE0E958-4F2A-4A00-9B01-0167CA628B63}" sibTransId="{BF0C0989-FBD2-4F52-9476-51E3DD6ED532}"/>
    <dgm:cxn modelId="{8C77E23F-7034-467A-9260-FF1779C9F273}" type="presOf" srcId="{416C5DB1-EF0A-4516-8F19-AE1CF49B219E}" destId="{4AB8C2B9-9B01-41D5-BE0D-B9C2E028E50F}" srcOrd="0" destOrd="0" presId="urn:microsoft.com/office/officeart/2008/layout/NameandTitleOrganizationalChart"/>
    <dgm:cxn modelId="{FA8E0344-44B9-4E44-83CE-33CD2C191B8C}" type="presOf" srcId="{ACFC6F91-83F9-4464-8509-77A1F47A1374}" destId="{45D1F0A8-B34D-4C7A-AC45-79F844FFCA55}" srcOrd="0" destOrd="0" presId="urn:microsoft.com/office/officeart/2008/layout/NameandTitleOrganizationalChart"/>
    <dgm:cxn modelId="{F1768B4D-8ABB-4740-BECB-C53E2CAEAC9B}" type="presOf" srcId="{BF0C0989-FBD2-4F52-9476-51E3DD6ED532}" destId="{2D7B74BC-9BFD-4A5D-A88D-97E28841407B}" srcOrd="0" destOrd="0" presId="urn:microsoft.com/office/officeart/2008/layout/NameandTitleOrganizationalChart"/>
    <dgm:cxn modelId="{BFA82857-E93E-4E19-9EE0-A7890DD01281}" type="presOf" srcId="{40786373-4323-4613-BF61-3433FB9B6E1C}" destId="{5160837A-36D3-4A88-8AF2-48970804D400}" srcOrd="0" destOrd="0" presId="urn:microsoft.com/office/officeart/2008/layout/NameandTitleOrganizationalChart"/>
    <dgm:cxn modelId="{71129D61-FB13-428E-999C-5E3EF8766315}" type="presOf" srcId="{1C7BFAB4-03F8-476B-B08A-923A1876BA85}" destId="{998E5930-960D-4A80-9EBE-3BA25F5660B6}" srcOrd="0" destOrd="0" presId="urn:microsoft.com/office/officeart/2008/layout/NameandTitleOrganizationalChart"/>
    <dgm:cxn modelId="{065DA574-8EC6-4047-8219-DD9340062011}" type="presOf" srcId="{80A1576A-865E-473D-A9C6-890DF06D13BC}" destId="{85A0EF44-BEF7-483D-B779-A3361B537DE8}" srcOrd="0" destOrd="0" presId="urn:microsoft.com/office/officeart/2008/layout/NameandTitleOrganizationalChart"/>
    <dgm:cxn modelId="{EA0E6F7C-2B61-4821-80FE-DB302A67E530}" type="presOf" srcId="{80A1576A-865E-473D-A9C6-890DF06D13BC}" destId="{78D54FB8-A10E-4F5F-BE71-0940C0ABC3D3}" srcOrd="1" destOrd="0" presId="urn:microsoft.com/office/officeart/2008/layout/NameandTitleOrganizationalChart"/>
    <dgm:cxn modelId="{318D3690-29DA-47DA-BAEA-911BF6E2833C}" type="presOf" srcId="{561CE359-B336-436D-8E51-5AB6E6C7FD73}" destId="{524E623F-1403-4382-B940-9601CEA0F1DA}" srcOrd="1" destOrd="0" presId="urn:microsoft.com/office/officeart/2008/layout/NameandTitleOrganizationalChart"/>
    <dgm:cxn modelId="{6B04AE93-65EB-4BF1-A0EE-F03DC3E3CC6D}" srcId="{416C5DB1-EF0A-4516-8F19-AE1CF49B219E}" destId="{561CE359-B336-436D-8E51-5AB6E6C7FD73}" srcOrd="0" destOrd="0" parTransId="{94EB99BD-B582-440F-82EE-5C355438843C}" sibTransId="{40786373-4323-4613-BF61-3433FB9B6E1C}"/>
    <dgm:cxn modelId="{0A01F999-9F1A-45EB-BAEA-7046A3587686}" type="presOf" srcId="{8E2DD9C6-65CE-4562-AB9C-A95B1CE56804}" destId="{D8448B14-CC85-4B63-B088-0DE8C6F468A2}" srcOrd="1" destOrd="0" presId="urn:microsoft.com/office/officeart/2008/layout/NameandTitleOrganizationalChart"/>
    <dgm:cxn modelId="{0ABF6B9B-1A61-4E86-AF1D-9F070CB796FF}" type="presOf" srcId="{FB559751-5B03-43DB-8D71-592778EF796E}" destId="{6053D16C-1879-4F75-B522-61B9B72B343B}" srcOrd="0" destOrd="0" presId="urn:microsoft.com/office/officeart/2008/layout/NameandTitleOrganizationalChart"/>
    <dgm:cxn modelId="{C6B896A1-5B86-447B-9502-7B4824971002}" type="presOf" srcId="{62C5FBE5-E794-4A63-8543-43DF641A4198}" destId="{BA5D49D7-285A-4D8B-947D-E5B96D3F42C5}" srcOrd="1" destOrd="0" presId="urn:microsoft.com/office/officeart/2008/layout/NameandTitleOrganizationalChart"/>
    <dgm:cxn modelId="{008EF2AA-E317-4D52-9B92-A75358D025AC}" srcId="{416C5DB1-EF0A-4516-8F19-AE1CF49B219E}" destId="{80A1576A-865E-473D-A9C6-890DF06D13BC}" srcOrd="2" destOrd="0" parTransId="{1C7BFAB4-03F8-476B-B08A-923A1876BA85}" sibTransId="{FB559751-5B03-43DB-8D71-592778EF796E}"/>
    <dgm:cxn modelId="{F57937C7-5534-4CAF-ACBE-2021E2D8418F}" type="presOf" srcId="{A69081AC-447B-496A-965B-D88187B081FD}" destId="{CF3F43D2-A66B-46BB-854A-2671F8DFFD48}" srcOrd="0" destOrd="0" presId="urn:microsoft.com/office/officeart/2008/layout/NameandTitleOrganizationalChart"/>
    <dgm:cxn modelId="{D453FFDD-CFC3-4929-BC21-AACC04E8CFA1}" type="presOf" srcId="{94EB99BD-B582-440F-82EE-5C355438843C}" destId="{D443E293-D3A8-42D3-AB35-1CE250495E71}" srcOrd="0" destOrd="0" presId="urn:microsoft.com/office/officeart/2008/layout/NameandTitleOrganizationalChart"/>
    <dgm:cxn modelId="{883689EA-6514-466A-A45C-DEB479B237D8}" type="presOf" srcId="{6AE0E958-4F2A-4A00-9B01-0167CA628B63}" destId="{F5E45069-F90F-44F4-8B64-ECD2D64ECB92}" srcOrd="0" destOrd="0" presId="urn:microsoft.com/office/officeart/2008/layout/NameandTitleOrganizationalChart"/>
    <dgm:cxn modelId="{115054FE-9CBD-4701-BA44-BDA0873F7C58}" srcId="{416C5DB1-EF0A-4516-8F19-AE1CF49B219E}" destId="{8E2DD9C6-65CE-4562-AB9C-A95B1CE56804}" srcOrd="3" destOrd="0" parTransId="{A69081AC-447B-496A-965B-D88187B081FD}" sibTransId="{613C6ECB-BB52-42BF-BA4D-F88EC9E8A30F}"/>
    <dgm:cxn modelId="{7E15C5FE-17C0-4D1D-B76E-30AA2DA296BE}" type="presOf" srcId="{8E2DD9C6-65CE-4562-AB9C-A95B1CE56804}" destId="{D600F772-1B62-4E94-945B-3B17C72A1997}" srcOrd="0" destOrd="0" presId="urn:microsoft.com/office/officeart/2008/layout/NameandTitleOrganizationalChart"/>
    <dgm:cxn modelId="{ECCBF5FF-B527-4F29-9285-91A6864E3865}" type="presOf" srcId="{613C6ECB-BB52-42BF-BA4D-F88EC9E8A30F}" destId="{3E6EDD01-DFC0-4B8A-980C-92BAC1ABDB76}" srcOrd="0" destOrd="0" presId="urn:microsoft.com/office/officeart/2008/layout/NameandTitleOrganizationalChart"/>
    <dgm:cxn modelId="{745D400A-6269-407B-B754-A6BC9A391C90}" type="presParOf" srcId="{846D49E3-41C8-40D2-8A73-0D96796343D5}" destId="{777C7251-F1AF-4FB7-AA2C-424D0E3CF0F6}" srcOrd="0" destOrd="0" presId="urn:microsoft.com/office/officeart/2008/layout/NameandTitleOrganizationalChart"/>
    <dgm:cxn modelId="{ACB3C313-562B-47F1-8875-299470C443AF}" type="presParOf" srcId="{777C7251-F1AF-4FB7-AA2C-424D0E3CF0F6}" destId="{497F3054-88F4-4D46-B7E0-3E8A4C8333F1}" srcOrd="0" destOrd="0" presId="urn:microsoft.com/office/officeart/2008/layout/NameandTitleOrganizationalChart"/>
    <dgm:cxn modelId="{2F6AD808-0666-4247-BE81-9DBD728EB14A}" type="presParOf" srcId="{497F3054-88F4-4D46-B7E0-3E8A4C8333F1}" destId="{4AB8C2B9-9B01-41D5-BE0D-B9C2E028E50F}" srcOrd="0" destOrd="0" presId="urn:microsoft.com/office/officeart/2008/layout/NameandTitleOrganizationalChart"/>
    <dgm:cxn modelId="{9E697996-8D9F-4AE6-BEB6-B41A1BE64917}" type="presParOf" srcId="{497F3054-88F4-4D46-B7E0-3E8A4C8333F1}" destId="{45D1F0A8-B34D-4C7A-AC45-79F844FFCA55}" srcOrd="1" destOrd="0" presId="urn:microsoft.com/office/officeart/2008/layout/NameandTitleOrganizationalChart"/>
    <dgm:cxn modelId="{204BCF30-97F7-430D-B88C-2D0404C6621D}" type="presParOf" srcId="{497F3054-88F4-4D46-B7E0-3E8A4C8333F1}" destId="{E0BB7533-F5EB-42E0-98D6-70DAD5A8EAF1}" srcOrd="2" destOrd="0" presId="urn:microsoft.com/office/officeart/2008/layout/NameandTitleOrganizationalChart"/>
    <dgm:cxn modelId="{B2B6F6D8-D5D5-4163-8B7C-978052FC2D04}" type="presParOf" srcId="{777C7251-F1AF-4FB7-AA2C-424D0E3CF0F6}" destId="{141BFB31-1A60-464E-9FDB-5850D485D43B}" srcOrd="1" destOrd="0" presId="urn:microsoft.com/office/officeart/2008/layout/NameandTitleOrganizationalChart"/>
    <dgm:cxn modelId="{D7FE282B-6D7C-4754-874B-00B654AA5EAB}" type="presParOf" srcId="{141BFB31-1A60-464E-9FDB-5850D485D43B}" destId="{F5E45069-F90F-44F4-8B64-ECD2D64ECB92}" srcOrd="0" destOrd="0" presId="urn:microsoft.com/office/officeart/2008/layout/NameandTitleOrganizationalChart"/>
    <dgm:cxn modelId="{CB9F5545-6EE1-480F-9887-269F951528FC}" type="presParOf" srcId="{141BFB31-1A60-464E-9FDB-5850D485D43B}" destId="{F0A55658-9D01-4549-A450-0913A3559D62}" srcOrd="1" destOrd="0" presId="urn:microsoft.com/office/officeart/2008/layout/NameandTitleOrganizationalChart"/>
    <dgm:cxn modelId="{7FD92ADC-E9CF-4BBA-9142-34514614374F}" type="presParOf" srcId="{F0A55658-9D01-4549-A450-0913A3559D62}" destId="{4D2BB422-A4BF-436D-AE02-49D1EB00341A}" srcOrd="0" destOrd="0" presId="urn:microsoft.com/office/officeart/2008/layout/NameandTitleOrganizationalChart"/>
    <dgm:cxn modelId="{A5156107-B0AE-4A95-81D8-41ED15FC1045}" type="presParOf" srcId="{4D2BB422-A4BF-436D-AE02-49D1EB00341A}" destId="{88810BE5-1AE7-41D6-ADFE-9C7DAC949BE0}" srcOrd="0" destOrd="0" presId="urn:microsoft.com/office/officeart/2008/layout/NameandTitleOrganizationalChart"/>
    <dgm:cxn modelId="{5FE81948-133B-46DC-AEAE-17C0079D448A}" type="presParOf" srcId="{4D2BB422-A4BF-436D-AE02-49D1EB00341A}" destId="{2D7B74BC-9BFD-4A5D-A88D-97E28841407B}" srcOrd="1" destOrd="0" presId="urn:microsoft.com/office/officeart/2008/layout/NameandTitleOrganizationalChart"/>
    <dgm:cxn modelId="{DF89CCB2-8085-4333-9251-CF9BA672F09F}" type="presParOf" srcId="{4D2BB422-A4BF-436D-AE02-49D1EB00341A}" destId="{BA5D49D7-285A-4D8B-947D-E5B96D3F42C5}" srcOrd="2" destOrd="0" presId="urn:microsoft.com/office/officeart/2008/layout/NameandTitleOrganizationalChart"/>
    <dgm:cxn modelId="{52FEF51E-8600-420E-B34D-2B65B7448EF8}" type="presParOf" srcId="{F0A55658-9D01-4549-A450-0913A3559D62}" destId="{AAED63B1-140D-402A-8EA8-21F295D4E88C}" srcOrd="1" destOrd="0" presId="urn:microsoft.com/office/officeart/2008/layout/NameandTitleOrganizationalChart"/>
    <dgm:cxn modelId="{9DBD7320-47C7-4EF0-9472-051A9CF9EBEB}" type="presParOf" srcId="{F0A55658-9D01-4549-A450-0913A3559D62}" destId="{457A334F-DA2B-492F-B1D6-B9066ECEF6BB}" srcOrd="2" destOrd="0" presId="urn:microsoft.com/office/officeart/2008/layout/NameandTitleOrganizationalChart"/>
    <dgm:cxn modelId="{9D1AEEC7-EC37-4BB5-AFBE-A1478537BB0C}" type="presParOf" srcId="{141BFB31-1A60-464E-9FDB-5850D485D43B}" destId="{998E5930-960D-4A80-9EBE-3BA25F5660B6}" srcOrd="2" destOrd="0" presId="urn:microsoft.com/office/officeart/2008/layout/NameandTitleOrganizationalChart"/>
    <dgm:cxn modelId="{86A116D5-FA21-4E60-AC67-F064F526867B}" type="presParOf" srcId="{141BFB31-1A60-464E-9FDB-5850D485D43B}" destId="{E00CE524-63D0-41BD-8365-4B0B940A4924}" srcOrd="3" destOrd="0" presId="urn:microsoft.com/office/officeart/2008/layout/NameandTitleOrganizationalChart"/>
    <dgm:cxn modelId="{23E83D8E-60E9-4F3E-AF4E-DB49AEE56AAA}" type="presParOf" srcId="{E00CE524-63D0-41BD-8365-4B0B940A4924}" destId="{276731ED-073A-4988-BEF5-8BD03358CE34}" srcOrd="0" destOrd="0" presId="urn:microsoft.com/office/officeart/2008/layout/NameandTitleOrganizationalChart"/>
    <dgm:cxn modelId="{923EA99B-953B-4796-A23A-68DF55107539}" type="presParOf" srcId="{276731ED-073A-4988-BEF5-8BD03358CE34}" destId="{85A0EF44-BEF7-483D-B779-A3361B537DE8}" srcOrd="0" destOrd="0" presId="urn:microsoft.com/office/officeart/2008/layout/NameandTitleOrganizationalChart"/>
    <dgm:cxn modelId="{9687A7B7-4979-46CC-8740-A7A3FAE11173}" type="presParOf" srcId="{276731ED-073A-4988-BEF5-8BD03358CE34}" destId="{6053D16C-1879-4F75-B522-61B9B72B343B}" srcOrd="1" destOrd="0" presId="urn:microsoft.com/office/officeart/2008/layout/NameandTitleOrganizationalChart"/>
    <dgm:cxn modelId="{C1FC556E-1C5A-4C47-9860-FB5342D5A898}" type="presParOf" srcId="{276731ED-073A-4988-BEF5-8BD03358CE34}" destId="{78D54FB8-A10E-4F5F-BE71-0940C0ABC3D3}" srcOrd="2" destOrd="0" presId="urn:microsoft.com/office/officeart/2008/layout/NameandTitleOrganizationalChart"/>
    <dgm:cxn modelId="{7F164E35-1723-4CF9-B5B3-59FB4921D797}" type="presParOf" srcId="{E00CE524-63D0-41BD-8365-4B0B940A4924}" destId="{644C70DE-E731-4ADA-9E3B-C609BA35F5CE}" srcOrd="1" destOrd="0" presId="urn:microsoft.com/office/officeart/2008/layout/NameandTitleOrganizationalChart"/>
    <dgm:cxn modelId="{D751B3DF-198B-41C8-8BF2-ECBE2589D865}" type="presParOf" srcId="{E00CE524-63D0-41BD-8365-4B0B940A4924}" destId="{6489D746-10B6-47E9-8CBB-1930F944EB92}" srcOrd="2" destOrd="0" presId="urn:microsoft.com/office/officeart/2008/layout/NameandTitleOrganizationalChart"/>
    <dgm:cxn modelId="{D6C2B487-800F-4FF1-916C-E66450E4C273}" type="presParOf" srcId="{141BFB31-1A60-464E-9FDB-5850D485D43B}" destId="{CF3F43D2-A66B-46BB-854A-2671F8DFFD48}" srcOrd="4" destOrd="0" presId="urn:microsoft.com/office/officeart/2008/layout/NameandTitleOrganizationalChart"/>
    <dgm:cxn modelId="{A8D46757-479D-43FA-8D7B-6C8180CC5E1F}" type="presParOf" srcId="{141BFB31-1A60-464E-9FDB-5850D485D43B}" destId="{8E822523-6840-4859-875F-2FF0E35C5A5F}" srcOrd="5" destOrd="0" presId="urn:microsoft.com/office/officeart/2008/layout/NameandTitleOrganizationalChart"/>
    <dgm:cxn modelId="{6598D53C-FDDA-40B9-96D7-ECB128B57174}" type="presParOf" srcId="{8E822523-6840-4859-875F-2FF0E35C5A5F}" destId="{58F8D8DA-F743-4A24-BE35-60C13EF18C02}" srcOrd="0" destOrd="0" presId="urn:microsoft.com/office/officeart/2008/layout/NameandTitleOrganizationalChart"/>
    <dgm:cxn modelId="{DBD92CC3-183B-421A-AC06-2738F32D7C6D}" type="presParOf" srcId="{58F8D8DA-F743-4A24-BE35-60C13EF18C02}" destId="{D600F772-1B62-4E94-945B-3B17C72A1997}" srcOrd="0" destOrd="0" presId="urn:microsoft.com/office/officeart/2008/layout/NameandTitleOrganizationalChart"/>
    <dgm:cxn modelId="{6AABED2C-1B58-4449-9754-A91E6D6B9E1D}" type="presParOf" srcId="{58F8D8DA-F743-4A24-BE35-60C13EF18C02}" destId="{3E6EDD01-DFC0-4B8A-980C-92BAC1ABDB76}" srcOrd="1" destOrd="0" presId="urn:microsoft.com/office/officeart/2008/layout/NameandTitleOrganizationalChart"/>
    <dgm:cxn modelId="{93A2785C-EBD0-43C9-8C99-E44CC577AD6E}" type="presParOf" srcId="{58F8D8DA-F743-4A24-BE35-60C13EF18C02}" destId="{D8448B14-CC85-4B63-B088-0DE8C6F468A2}" srcOrd="2" destOrd="0" presId="urn:microsoft.com/office/officeart/2008/layout/NameandTitleOrganizationalChart"/>
    <dgm:cxn modelId="{91865F98-BB68-467B-9497-898197B4B593}" type="presParOf" srcId="{8E822523-6840-4859-875F-2FF0E35C5A5F}" destId="{7B9946BC-F2C0-4A7E-B6B3-24C07673BA43}" srcOrd="1" destOrd="0" presId="urn:microsoft.com/office/officeart/2008/layout/NameandTitleOrganizationalChart"/>
    <dgm:cxn modelId="{CC4510E2-2AED-435F-9E74-EE49B1007F59}" type="presParOf" srcId="{8E822523-6840-4859-875F-2FF0E35C5A5F}" destId="{584F33C4-17BD-4209-AAEC-483CFFEB69CD}" srcOrd="2" destOrd="0" presId="urn:microsoft.com/office/officeart/2008/layout/NameandTitleOrganizationalChart"/>
    <dgm:cxn modelId="{EAA8241C-78AB-4410-8BCF-ECE943F90D4C}" type="presParOf" srcId="{777C7251-F1AF-4FB7-AA2C-424D0E3CF0F6}" destId="{F3A8619A-2389-4A3A-83FE-9CA8966D95D8}" srcOrd="2" destOrd="0" presId="urn:microsoft.com/office/officeart/2008/layout/NameandTitleOrganizationalChart"/>
    <dgm:cxn modelId="{F4667093-FA1D-464D-A3EB-3B956EBEE733}" type="presParOf" srcId="{F3A8619A-2389-4A3A-83FE-9CA8966D95D8}" destId="{D443E293-D3A8-42D3-AB35-1CE250495E71}" srcOrd="0" destOrd="0" presId="urn:microsoft.com/office/officeart/2008/layout/NameandTitleOrganizationalChart"/>
    <dgm:cxn modelId="{62C490D0-9270-43E3-B9A4-1C0743A9A24D}" type="presParOf" srcId="{F3A8619A-2389-4A3A-83FE-9CA8966D95D8}" destId="{6646C19F-3165-4184-820B-2C04246C797E}" srcOrd="1" destOrd="0" presId="urn:microsoft.com/office/officeart/2008/layout/NameandTitleOrganizationalChart"/>
    <dgm:cxn modelId="{60A823C1-7097-497D-AECB-0604611EE88F}" type="presParOf" srcId="{6646C19F-3165-4184-820B-2C04246C797E}" destId="{99435450-ED02-4E0E-9E8A-BE61A4AC7883}" srcOrd="0" destOrd="0" presId="urn:microsoft.com/office/officeart/2008/layout/NameandTitleOrganizationalChart"/>
    <dgm:cxn modelId="{D4BD2BE8-E51B-4D23-97E5-8CDFAB8F20DE}" type="presParOf" srcId="{99435450-ED02-4E0E-9E8A-BE61A4AC7883}" destId="{3F8A447F-13B4-44DB-B147-921C294D1204}" srcOrd="0" destOrd="0" presId="urn:microsoft.com/office/officeart/2008/layout/NameandTitleOrganizationalChart"/>
    <dgm:cxn modelId="{1D2724B0-4B80-4ACA-9C18-A972D1AAAA0B}" type="presParOf" srcId="{99435450-ED02-4E0E-9E8A-BE61A4AC7883}" destId="{5160837A-36D3-4A88-8AF2-48970804D400}" srcOrd="1" destOrd="0" presId="urn:microsoft.com/office/officeart/2008/layout/NameandTitleOrganizationalChart"/>
    <dgm:cxn modelId="{C4555E94-17E0-429C-85F7-804FD2ABC1D2}" type="presParOf" srcId="{99435450-ED02-4E0E-9E8A-BE61A4AC7883}" destId="{524E623F-1403-4382-B940-9601CEA0F1DA}" srcOrd="2" destOrd="0" presId="urn:microsoft.com/office/officeart/2008/layout/NameandTitleOrganizationalChart"/>
    <dgm:cxn modelId="{EB08F7FA-10E2-46F4-B35B-D1B804B12AC2}" type="presParOf" srcId="{6646C19F-3165-4184-820B-2C04246C797E}" destId="{247E70A4-8421-4CE5-AFC6-63B49F04F1CB}" srcOrd="1" destOrd="0" presId="urn:microsoft.com/office/officeart/2008/layout/NameandTitleOrganizationalChart"/>
    <dgm:cxn modelId="{B8A203F4-A008-4F2A-A32B-875E077124D0}" type="presParOf" srcId="{6646C19F-3165-4184-820B-2C04246C797E}" destId="{11DA029E-C7C8-4E18-8202-FA9BF840BA64}" srcOrd="2" destOrd="0" presId="urn:microsoft.com/office/officeart/2008/layout/NameandTitleOrganizational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D0FD5D1-4014-4726-9568-651E22E2C93B}" type="doc">
      <dgm:prSet loTypeId="urn:microsoft.com/office/officeart/2008/layout/LinedList" loCatId="hierarchy" qsTypeId="urn:microsoft.com/office/officeart/2005/8/quickstyle/simple2" qsCatId="simple" csTypeId="urn:microsoft.com/office/officeart/2005/8/colors/colorful5" csCatId="colorful" phldr="1"/>
      <dgm:spPr/>
      <dgm:t>
        <a:bodyPr/>
        <a:lstStyle/>
        <a:p>
          <a:endParaRPr lang="es-MX"/>
        </a:p>
      </dgm:t>
    </dgm:pt>
    <dgm:pt modelId="{70760ABA-A87A-40A7-A47B-A50D33EFF339}">
      <dgm:prSet phldrT="[Texto]"/>
      <dgm:spPr/>
      <dgm:t>
        <a:bodyPr/>
        <a:lstStyle/>
        <a:p>
          <a:pPr algn="just"/>
          <a:r>
            <a:rPr lang="es-MX" dirty="0">
              <a:latin typeface="+mj-lt"/>
              <a:cs typeface="Times New Roman" panose="02020603050405020304" pitchFamily="18" charset="0"/>
            </a:rPr>
            <a:t>1. Variables macroeconómicas (crisis y recesiones económicas, principalmente)</a:t>
          </a:r>
        </a:p>
      </dgm:t>
    </dgm:pt>
    <dgm:pt modelId="{EED4C04F-2EEF-4A58-816D-394358452072}" type="parTrans" cxnId="{15232340-C282-4A89-80FA-F4338D70909E}">
      <dgm:prSet/>
      <dgm:spPr/>
      <dgm:t>
        <a:bodyPr/>
        <a:lstStyle/>
        <a:p>
          <a:endParaRPr lang="es-MX"/>
        </a:p>
      </dgm:t>
    </dgm:pt>
    <dgm:pt modelId="{4F31E918-1751-4824-8A68-529AE2C47BF1}" type="sibTrans" cxnId="{15232340-C282-4A89-80FA-F4338D70909E}">
      <dgm:prSet/>
      <dgm:spPr/>
      <dgm:t>
        <a:bodyPr/>
        <a:lstStyle/>
        <a:p>
          <a:endParaRPr lang="es-MX"/>
        </a:p>
      </dgm:t>
    </dgm:pt>
    <dgm:pt modelId="{2105DABC-E16D-4FF4-8E1A-C1D6843E2993}">
      <dgm:prSet phldrT="[Texto]"/>
      <dgm:spPr/>
      <dgm:t>
        <a:bodyPr/>
        <a:lstStyle/>
        <a:p>
          <a:pPr algn="just"/>
          <a:r>
            <a:rPr lang="es-MX" dirty="0">
              <a:latin typeface="+mj-lt"/>
            </a:rPr>
            <a:t> </a:t>
          </a:r>
          <a:r>
            <a:rPr lang="es-MX" dirty="0">
              <a:latin typeface="+mj-lt"/>
              <a:cs typeface="Times New Roman" panose="02020603050405020304" pitchFamily="18" charset="0"/>
            </a:rPr>
            <a:t>2. Costos de transacción </a:t>
          </a:r>
        </a:p>
      </dgm:t>
    </dgm:pt>
    <dgm:pt modelId="{3CA2A2E5-9FE3-4435-8765-F80C2AD01937}" type="parTrans" cxnId="{145C47BE-FB9F-4D8F-918C-B79C5B5E9DB7}">
      <dgm:prSet/>
      <dgm:spPr/>
      <dgm:t>
        <a:bodyPr/>
        <a:lstStyle/>
        <a:p>
          <a:endParaRPr lang="es-MX"/>
        </a:p>
      </dgm:t>
    </dgm:pt>
    <dgm:pt modelId="{201C0818-0A6E-4A06-AF54-AED5C766A5D3}" type="sibTrans" cxnId="{145C47BE-FB9F-4D8F-918C-B79C5B5E9DB7}">
      <dgm:prSet/>
      <dgm:spPr/>
      <dgm:t>
        <a:bodyPr/>
        <a:lstStyle/>
        <a:p>
          <a:endParaRPr lang="es-MX"/>
        </a:p>
      </dgm:t>
    </dgm:pt>
    <dgm:pt modelId="{8DBE3CD8-1D75-4F17-8855-706B996457AE}">
      <dgm:prSet phldrT="[Texto]"/>
      <dgm:spPr/>
      <dgm:t>
        <a:bodyPr/>
        <a:lstStyle/>
        <a:p>
          <a:pPr algn="just"/>
          <a:r>
            <a:rPr lang="es-MX" dirty="0">
              <a:latin typeface="+mj-lt"/>
            </a:rPr>
            <a:t>3. </a:t>
          </a:r>
          <a:r>
            <a:rPr lang="es-MX" dirty="0">
              <a:latin typeface="+mj-lt"/>
              <a:cs typeface="Times New Roman" panose="02020603050405020304" pitchFamily="18" charset="0"/>
            </a:rPr>
            <a:t>Información insuficiente o de deficiente calidad</a:t>
          </a:r>
        </a:p>
      </dgm:t>
    </dgm:pt>
    <dgm:pt modelId="{CE77C655-C90D-488C-BA96-C84B5F8E38EA}" type="parTrans" cxnId="{5F2739B0-6CD6-4B95-AD86-CFF6D0D06CEE}">
      <dgm:prSet/>
      <dgm:spPr/>
      <dgm:t>
        <a:bodyPr/>
        <a:lstStyle/>
        <a:p>
          <a:endParaRPr lang="es-MX"/>
        </a:p>
      </dgm:t>
    </dgm:pt>
    <dgm:pt modelId="{B8627D6C-655E-4AB1-9EAA-C7C0B3F22CB1}" type="sibTrans" cxnId="{5F2739B0-6CD6-4B95-AD86-CFF6D0D06CEE}">
      <dgm:prSet/>
      <dgm:spPr/>
      <dgm:t>
        <a:bodyPr/>
        <a:lstStyle/>
        <a:p>
          <a:endParaRPr lang="es-MX"/>
        </a:p>
      </dgm:t>
    </dgm:pt>
    <dgm:pt modelId="{C56EC45D-8669-41AD-BE14-1BFA6A981B36}">
      <dgm:prSet phldrT="[Texto]"/>
      <dgm:spPr/>
      <dgm:t>
        <a:bodyPr/>
        <a:lstStyle/>
        <a:p>
          <a:pPr algn="just"/>
          <a:r>
            <a:rPr lang="es-MX" dirty="0"/>
            <a:t> </a:t>
          </a:r>
          <a:r>
            <a:rPr lang="es-MX" dirty="0">
              <a:latin typeface="+mj-lt"/>
            </a:rPr>
            <a:t>4. </a:t>
          </a:r>
          <a:r>
            <a:rPr lang="es-MX" dirty="0">
              <a:latin typeface="+mj-lt"/>
              <a:cs typeface="Times New Roman" panose="02020603050405020304" pitchFamily="18" charset="0"/>
            </a:rPr>
            <a:t>Factores culturales (la falta de cultura financiera y la cultura de no pago)</a:t>
          </a:r>
        </a:p>
      </dgm:t>
    </dgm:pt>
    <dgm:pt modelId="{A771EAD8-8D9D-4111-BF26-683DC2B21622}" type="parTrans" cxnId="{73911D86-4522-44E5-A3B1-C98F3C14F1E0}">
      <dgm:prSet/>
      <dgm:spPr/>
      <dgm:t>
        <a:bodyPr/>
        <a:lstStyle/>
        <a:p>
          <a:endParaRPr lang="es-MX"/>
        </a:p>
      </dgm:t>
    </dgm:pt>
    <dgm:pt modelId="{1FE36145-5CEE-4214-BB39-D0A4779FA100}" type="sibTrans" cxnId="{73911D86-4522-44E5-A3B1-C98F3C14F1E0}">
      <dgm:prSet/>
      <dgm:spPr/>
      <dgm:t>
        <a:bodyPr/>
        <a:lstStyle/>
        <a:p>
          <a:endParaRPr lang="es-MX"/>
        </a:p>
      </dgm:t>
    </dgm:pt>
    <dgm:pt modelId="{E851A4BC-8C13-4F8D-A903-CF41DB9E9D9C}">
      <dgm:prSet phldrT="[Texto]"/>
      <dgm:spPr/>
      <dgm:t>
        <a:bodyPr/>
        <a:lstStyle/>
        <a:p>
          <a:pPr algn="just"/>
          <a:endParaRPr lang="es-MX" dirty="0">
            <a:latin typeface="+mj-lt"/>
            <a:cs typeface="Times New Roman" panose="02020603050405020304" pitchFamily="18" charset="0"/>
          </a:endParaRPr>
        </a:p>
      </dgm:t>
    </dgm:pt>
    <dgm:pt modelId="{1082CF9D-3149-449B-BEB3-2E742BBEEB6B}" type="parTrans" cxnId="{9992663B-DC96-42F7-88BD-48F1F2D6A86D}">
      <dgm:prSet/>
      <dgm:spPr/>
      <dgm:t>
        <a:bodyPr/>
        <a:lstStyle/>
        <a:p>
          <a:endParaRPr lang="es-MX"/>
        </a:p>
      </dgm:t>
    </dgm:pt>
    <dgm:pt modelId="{4EB5AF87-CBE0-4ADE-B2D6-FD9F709899E5}" type="sibTrans" cxnId="{9992663B-DC96-42F7-88BD-48F1F2D6A86D}">
      <dgm:prSet/>
      <dgm:spPr/>
      <dgm:t>
        <a:bodyPr/>
        <a:lstStyle/>
        <a:p>
          <a:endParaRPr lang="es-MX"/>
        </a:p>
      </dgm:t>
    </dgm:pt>
    <dgm:pt modelId="{7A6E4DF2-678C-4FFA-8D37-CDCA357D16EB}">
      <dgm:prSet phldrT="[Texto]" custT="1"/>
      <dgm:spPr/>
      <dgm:t>
        <a:bodyPr/>
        <a:lstStyle/>
        <a:p>
          <a:pPr algn="ctr"/>
          <a:endParaRPr lang="es-MX" sz="2500" dirty="0"/>
        </a:p>
        <a:p>
          <a:pPr algn="ctr"/>
          <a:endParaRPr lang="es-MX" sz="2500" dirty="0"/>
        </a:p>
        <a:p>
          <a:pPr algn="ctr"/>
          <a:endParaRPr lang="es-MX" sz="2400" dirty="0">
            <a:solidFill>
              <a:schemeClr val="tx1"/>
            </a:solidFill>
            <a:latin typeface="+mj-lt"/>
            <a:cs typeface="Times New Roman" panose="02020603050405020304" pitchFamily="18" charset="0"/>
          </a:endParaRPr>
        </a:p>
        <a:p>
          <a:pPr algn="ctr"/>
          <a:endParaRPr lang="es-MX" sz="2400" dirty="0">
            <a:solidFill>
              <a:schemeClr val="tx1"/>
            </a:solidFill>
            <a:latin typeface="+mj-lt"/>
            <a:cs typeface="Times New Roman" panose="02020603050405020304" pitchFamily="18" charset="0"/>
          </a:endParaRPr>
        </a:p>
        <a:p>
          <a:pPr algn="ctr"/>
          <a:r>
            <a:rPr lang="es-MX" sz="2400" dirty="0">
              <a:solidFill>
                <a:schemeClr val="tx1"/>
              </a:solidFill>
              <a:latin typeface="+mj-lt"/>
              <a:cs typeface="Times New Roman" panose="02020603050405020304" pitchFamily="18" charset="0"/>
            </a:rPr>
            <a:t>Factores que obstaculizan el crédito a las MiPymes</a:t>
          </a:r>
        </a:p>
      </dgm:t>
    </dgm:pt>
    <dgm:pt modelId="{4BC0C4FE-5B80-42D7-83A4-4ECFF2D11763}" type="sibTrans" cxnId="{E8DA329B-2C0C-41EB-A596-237044F19575}">
      <dgm:prSet/>
      <dgm:spPr/>
      <dgm:t>
        <a:bodyPr/>
        <a:lstStyle/>
        <a:p>
          <a:endParaRPr lang="es-MX"/>
        </a:p>
      </dgm:t>
    </dgm:pt>
    <dgm:pt modelId="{9FA70E8C-D110-4E2C-B792-7D2A41786A63}" type="parTrans" cxnId="{E8DA329B-2C0C-41EB-A596-237044F19575}">
      <dgm:prSet/>
      <dgm:spPr/>
      <dgm:t>
        <a:bodyPr/>
        <a:lstStyle/>
        <a:p>
          <a:endParaRPr lang="es-MX"/>
        </a:p>
      </dgm:t>
    </dgm:pt>
    <dgm:pt modelId="{D32A2E4D-2C94-4311-A4F0-9A9FAF4DF51D}" type="pres">
      <dgm:prSet presAssocID="{ED0FD5D1-4014-4726-9568-651E22E2C93B}" presName="vert0" presStyleCnt="0">
        <dgm:presLayoutVars>
          <dgm:dir/>
          <dgm:animOne val="branch"/>
          <dgm:animLvl val="lvl"/>
        </dgm:presLayoutVars>
      </dgm:prSet>
      <dgm:spPr/>
    </dgm:pt>
    <dgm:pt modelId="{F7FC8428-5E3E-4260-B980-389CA969047F}" type="pres">
      <dgm:prSet presAssocID="{7A6E4DF2-678C-4FFA-8D37-CDCA357D16EB}" presName="thickLine" presStyleLbl="alignNode1" presStyleIdx="0" presStyleCnt="1"/>
      <dgm:spPr/>
    </dgm:pt>
    <dgm:pt modelId="{0B0D19D5-DA5A-4B87-A9FC-644E7DB94345}" type="pres">
      <dgm:prSet presAssocID="{7A6E4DF2-678C-4FFA-8D37-CDCA357D16EB}" presName="horz1" presStyleCnt="0"/>
      <dgm:spPr/>
    </dgm:pt>
    <dgm:pt modelId="{1326D16B-C3F8-416D-B6B9-1138425F9EF6}" type="pres">
      <dgm:prSet presAssocID="{7A6E4DF2-678C-4FFA-8D37-CDCA357D16EB}" presName="tx1" presStyleLbl="revTx" presStyleIdx="0" presStyleCnt="6"/>
      <dgm:spPr/>
    </dgm:pt>
    <dgm:pt modelId="{2879D7F1-0908-490F-8D06-615FC142DE70}" type="pres">
      <dgm:prSet presAssocID="{7A6E4DF2-678C-4FFA-8D37-CDCA357D16EB}" presName="vert1" presStyleCnt="0"/>
      <dgm:spPr/>
    </dgm:pt>
    <dgm:pt modelId="{A01FCE14-B92F-467C-BED6-5F7184151DB4}" type="pres">
      <dgm:prSet presAssocID="{70760ABA-A87A-40A7-A47B-A50D33EFF339}" presName="vertSpace2a" presStyleCnt="0"/>
      <dgm:spPr/>
    </dgm:pt>
    <dgm:pt modelId="{B7DEBC29-8E87-44B8-8D71-DEFFDF6D12FB}" type="pres">
      <dgm:prSet presAssocID="{70760ABA-A87A-40A7-A47B-A50D33EFF339}" presName="horz2" presStyleCnt="0"/>
      <dgm:spPr/>
    </dgm:pt>
    <dgm:pt modelId="{4E7DF315-1AAF-4AAD-B32C-197D6908958A}" type="pres">
      <dgm:prSet presAssocID="{70760ABA-A87A-40A7-A47B-A50D33EFF339}" presName="horzSpace2" presStyleCnt="0"/>
      <dgm:spPr/>
    </dgm:pt>
    <dgm:pt modelId="{2228326A-AF6E-460D-8839-50B31948597D}" type="pres">
      <dgm:prSet presAssocID="{70760ABA-A87A-40A7-A47B-A50D33EFF339}" presName="tx2" presStyleLbl="revTx" presStyleIdx="1" presStyleCnt="6"/>
      <dgm:spPr/>
    </dgm:pt>
    <dgm:pt modelId="{BCDDA0B6-AAD9-4F58-91C6-9921C218D706}" type="pres">
      <dgm:prSet presAssocID="{70760ABA-A87A-40A7-A47B-A50D33EFF339}" presName="vert2" presStyleCnt="0"/>
      <dgm:spPr/>
    </dgm:pt>
    <dgm:pt modelId="{5BB4DC6F-4740-493D-966E-7341C3485264}" type="pres">
      <dgm:prSet presAssocID="{70760ABA-A87A-40A7-A47B-A50D33EFF339}" presName="thinLine2b" presStyleLbl="callout" presStyleIdx="0" presStyleCnt="5"/>
      <dgm:spPr/>
    </dgm:pt>
    <dgm:pt modelId="{9E99B7B1-1B85-4382-A179-12B776A51531}" type="pres">
      <dgm:prSet presAssocID="{70760ABA-A87A-40A7-A47B-A50D33EFF339}" presName="vertSpace2b" presStyleCnt="0"/>
      <dgm:spPr/>
    </dgm:pt>
    <dgm:pt modelId="{D45A88F4-E03F-4700-A2D5-D9AF5767D74C}" type="pres">
      <dgm:prSet presAssocID="{2105DABC-E16D-4FF4-8E1A-C1D6843E2993}" presName="horz2" presStyleCnt="0"/>
      <dgm:spPr/>
    </dgm:pt>
    <dgm:pt modelId="{18E87480-C0C4-45EA-BF24-7328B6FE52D5}" type="pres">
      <dgm:prSet presAssocID="{2105DABC-E16D-4FF4-8E1A-C1D6843E2993}" presName="horzSpace2" presStyleCnt="0"/>
      <dgm:spPr/>
    </dgm:pt>
    <dgm:pt modelId="{ED1EFADF-D816-4E5F-87B3-8ED435959888}" type="pres">
      <dgm:prSet presAssocID="{2105DABC-E16D-4FF4-8E1A-C1D6843E2993}" presName="tx2" presStyleLbl="revTx" presStyleIdx="2" presStyleCnt="6"/>
      <dgm:spPr/>
    </dgm:pt>
    <dgm:pt modelId="{66662D80-7303-4313-93FB-2DEA2A59B0A0}" type="pres">
      <dgm:prSet presAssocID="{2105DABC-E16D-4FF4-8E1A-C1D6843E2993}" presName="vert2" presStyleCnt="0"/>
      <dgm:spPr/>
    </dgm:pt>
    <dgm:pt modelId="{637C8FBB-1679-411D-A919-4FF9DE042146}" type="pres">
      <dgm:prSet presAssocID="{2105DABC-E16D-4FF4-8E1A-C1D6843E2993}" presName="thinLine2b" presStyleLbl="callout" presStyleIdx="1" presStyleCnt="5"/>
      <dgm:spPr/>
    </dgm:pt>
    <dgm:pt modelId="{DA0C438C-FC19-48EE-954A-4A144BB1012C}" type="pres">
      <dgm:prSet presAssocID="{2105DABC-E16D-4FF4-8E1A-C1D6843E2993}" presName="vertSpace2b" presStyleCnt="0"/>
      <dgm:spPr/>
    </dgm:pt>
    <dgm:pt modelId="{7DC2C38C-60CD-4870-A95D-F3C361823339}" type="pres">
      <dgm:prSet presAssocID="{8DBE3CD8-1D75-4F17-8855-706B996457AE}" presName="horz2" presStyleCnt="0"/>
      <dgm:spPr/>
    </dgm:pt>
    <dgm:pt modelId="{63A178F0-1366-4854-8E32-F9D55F092931}" type="pres">
      <dgm:prSet presAssocID="{8DBE3CD8-1D75-4F17-8855-706B996457AE}" presName="horzSpace2" presStyleCnt="0"/>
      <dgm:spPr/>
    </dgm:pt>
    <dgm:pt modelId="{7BB6C71D-14E1-4B0A-A9CA-446A34362A17}" type="pres">
      <dgm:prSet presAssocID="{8DBE3CD8-1D75-4F17-8855-706B996457AE}" presName="tx2" presStyleLbl="revTx" presStyleIdx="3" presStyleCnt="6"/>
      <dgm:spPr/>
    </dgm:pt>
    <dgm:pt modelId="{59F74218-2302-4360-AD9F-B9CC7EF9ECB0}" type="pres">
      <dgm:prSet presAssocID="{8DBE3CD8-1D75-4F17-8855-706B996457AE}" presName="vert2" presStyleCnt="0"/>
      <dgm:spPr/>
    </dgm:pt>
    <dgm:pt modelId="{EFEF785C-1E65-4A4F-A4A6-6AD10F8FB0EF}" type="pres">
      <dgm:prSet presAssocID="{8DBE3CD8-1D75-4F17-8855-706B996457AE}" presName="thinLine2b" presStyleLbl="callout" presStyleIdx="2" presStyleCnt="5"/>
      <dgm:spPr/>
    </dgm:pt>
    <dgm:pt modelId="{2E8DBEB6-F3C7-40AD-BD11-9E9E894C3A09}" type="pres">
      <dgm:prSet presAssocID="{8DBE3CD8-1D75-4F17-8855-706B996457AE}" presName="vertSpace2b" presStyleCnt="0"/>
      <dgm:spPr/>
    </dgm:pt>
    <dgm:pt modelId="{A8BDCBA6-7067-48C1-9094-550DECF4E89F}" type="pres">
      <dgm:prSet presAssocID="{C56EC45D-8669-41AD-BE14-1BFA6A981B36}" presName="horz2" presStyleCnt="0"/>
      <dgm:spPr/>
    </dgm:pt>
    <dgm:pt modelId="{B2A2D922-6DD2-4381-B465-48564CED18F0}" type="pres">
      <dgm:prSet presAssocID="{C56EC45D-8669-41AD-BE14-1BFA6A981B36}" presName="horzSpace2" presStyleCnt="0"/>
      <dgm:spPr/>
    </dgm:pt>
    <dgm:pt modelId="{E992D830-CD41-4114-9D92-228F3069F001}" type="pres">
      <dgm:prSet presAssocID="{C56EC45D-8669-41AD-BE14-1BFA6A981B36}" presName="tx2" presStyleLbl="revTx" presStyleIdx="4" presStyleCnt="6"/>
      <dgm:spPr/>
    </dgm:pt>
    <dgm:pt modelId="{B20FF849-5B71-4E3F-A710-0E235513791D}" type="pres">
      <dgm:prSet presAssocID="{C56EC45D-8669-41AD-BE14-1BFA6A981B36}" presName="vert2" presStyleCnt="0"/>
      <dgm:spPr/>
    </dgm:pt>
    <dgm:pt modelId="{E5C5A461-D121-47E8-843C-42508E1538B0}" type="pres">
      <dgm:prSet presAssocID="{C56EC45D-8669-41AD-BE14-1BFA6A981B36}" presName="thinLine2b" presStyleLbl="callout" presStyleIdx="3" presStyleCnt="5"/>
      <dgm:spPr/>
    </dgm:pt>
    <dgm:pt modelId="{5B45F28A-FEA5-40F9-9FBF-380385BC289B}" type="pres">
      <dgm:prSet presAssocID="{C56EC45D-8669-41AD-BE14-1BFA6A981B36}" presName="vertSpace2b" presStyleCnt="0"/>
      <dgm:spPr/>
    </dgm:pt>
    <dgm:pt modelId="{F1B2EFFC-F6C0-495D-97F1-690B2A244F07}" type="pres">
      <dgm:prSet presAssocID="{E851A4BC-8C13-4F8D-A903-CF41DB9E9D9C}" presName="horz2" presStyleCnt="0"/>
      <dgm:spPr/>
    </dgm:pt>
    <dgm:pt modelId="{9971A24F-7181-44C0-B178-6F738EE4BE0B}" type="pres">
      <dgm:prSet presAssocID="{E851A4BC-8C13-4F8D-A903-CF41DB9E9D9C}" presName="horzSpace2" presStyleCnt="0"/>
      <dgm:spPr/>
    </dgm:pt>
    <dgm:pt modelId="{5BF4D5D2-A694-4626-A321-B9274856A6C0}" type="pres">
      <dgm:prSet presAssocID="{E851A4BC-8C13-4F8D-A903-CF41DB9E9D9C}" presName="tx2" presStyleLbl="revTx" presStyleIdx="5" presStyleCnt="6"/>
      <dgm:spPr/>
    </dgm:pt>
    <dgm:pt modelId="{2390BE78-69CD-4EB6-9888-F554E2C3B7F7}" type="pres">
      <dgm:prSet presAssocID="{E851A4BC-8C13-4F8D-A903-CF41DB9E9D9C}" presName="vert2" presStyleCnt="0"/>
      <dgm:spPr/>
    </dgm:pt>
    <dgm:pt modelId="{DC64650A-A628-45D5-A84F-1D4883569E31}" type="pres">
      <dgm:prSet presAssocID="{E851A4BC-8C13-4F8D-A903-CF41DB9E9D9C}" presName="thinLine2b" presStyleLbl="callout" presStyleIdx="4" presStyleCnt="5"/>
      <dgm:spPr/>
    </dgm:pt>
    <dgm:pt modelId="{7623ADB9-0264-4FFC-BC8B-5527C3F56163}" type="pres">
      <dgm:prSet presAssocID="{E851A4BC-8C13-4F8D-A903-CF41DB9E9D9C}" presName="vertSpace2b" presStyleCnt="0"/>
      <dgm:spPr/>
    </dgm:pt>
  </dgm:ptLst>
  <dgm:cxnLst>
    <dgm:cxn modelId="{773ECE03-87EC-47F7-B195-CBC61617995D}" type="presOf" srcId="{2105DABC-E16D-4FF4-8E1A-C1D6843E2993}" destId="{ED1EFADF-D816-4E5F-87B3-8ED435959888}" srcOrd="0" destOrd="0" presId="urn:microsoft.com/office/officeart/2008/layout/LinedList"/>
    <dgm:cxn modelId="{DB65D520-C133-41C1-9DBB-D3B977A0EE58}" type="presOf" srcId="{8DBE3CD8-1D75-4F17-8855-706B996457AE}" destId="{7BB6C71D-14E1-4B0A-A9CA-446A34362A17}" srcOrd="0" destOrd="0" presId="urn:microsoft.com/office/officeart/2008/layout/LinedList"/>
    <dgm:cxn modelId="{9992663B-DC96-42F7-88BD-48F1F2D6A86D}" srcId="{7A6E4DF2-678C-4FFA-8D37-CDCA357D16EB}" destId="{E851A4BC-8C13-4F8D-A903-CF41DB9E9D9C}" srcOrd="4" destOrd="0" parTransId="{1082CF9D-3149-449B-BEB3-2E742BBEEB6B}" sibTransId="{4EB5AF87-CBE0-4ADE-B2D6-FD9F709899E5}"/>
    <dgm:cxn modelId="{03E4293D-AD90-4917-A8A4-B7C86298BAC7}" type="presOf" srcId="{7A6E4DF2-678C-4FFA-8D37-CDCA357D16EB}" destId="{1326D16B-C3F8-416D-B6B9-1138425F9EF6}" srcOrd="0" destOrd="0" presId="urn:microsoft.com/office/officeart/2008/layout/LinedList"/>
    <dgm:cxn modelId="{15232340-C282-4A89-80FA-F4338D70909E}" srcId="{7A6E4DF2-678C-4FFA-8D37-CDCA357D16EB}" destId="{70760ABA-A87A-40A7-A47B-A50D33EFF339}" srcOrd="0" destOrd="0" parTransId="{EED4C04F-2EEF-4A58-816D-394358452072}" sibTransId="{4F31E918-1751-4824-8A68-529AE2C47BF1}"/>
    <dgm:cxn modelId="{BA9D166C-B933-4908-886C-8BE6288C0DFC}" type="presOf" srcId="{C56EC45D-8669-41AD-BE14-1BFA6A981B36}" destId="{E992D830-CD41-4114-9D92-228F3069F001}" srcOrd="0" destOrd="0" presId="urn:microsoft.com/office/officeart/2008/layout/LinedList"/>
    <dgm:cxn modelId="{73911D86-4522-44E5-A3B1-C98F3C14F1E0}" srcId="{7A6E4DF2-678C-4FFA-8D37-CDCA357D16EB}" destId="{C56EC45D-8669-41AD-BE14-1BFA6A981B36}" srcOrd="3" destOrd="0" parTransId="{A771EAD8-8D9D-4111-BF26-683DC2B21622}" sibTransId="{1FE36145-5CEE-4214-BB39-D0A4779FA100}"/>
    <dgm:cxn modelId="{E8DA329B-2C0C-41EB-A596-237044F19575}" srcId="{ED0FD5D1-4014-4726-9568-651E22E2C93B}" destId="{7A6E4DF2-678C-4FFA-8D37-CDCA357D16EB}" srcOrd="0" destOrd="0" parTransId="{9FA70E8C-D110-4E2C-B792-7D2A41786A63}" sibTransId="{4BC0C4FE-5B80-42D7-83A4-4ECFF2D11763}"/>
    <dgm:cxn modelId="{5B17C7AC-B96D-4A7C-AB0A-C5D4971383CE}" type="presOf" srcId="{E851A4BC-8C13-4F8D-A903-CF41DB9E9D9C}" destId="{5BF4D5D2-A694-4626-A321-B9274856A6C0}" srcOrd="0" destOrd="0" presId="urn:microsoft.com/office/officeart/2008/layout/LinedList"/>
    <dgm:cxn modelId="{5F2739B0-6CD6-4B95-AD86-CFF6D0D06CEE}" srcId="{7A6E4DF2-678C-4FFA-8D37-CDCA357D16EB}" destId="{8DBE3CD8-1D75-4F17-8855-706B996457AE}" srcOrd="2" destOrd="0" parTransId="{CE77C655-C90D-488C-BA96-C84B5F8E38EA}" sibTransId="{B8627D6C-655E-4AB1-9EAA-C7C0B3F22CB1}"/>
    <dgm:cxn modelId="{145C47BE-FB9F-4D8F-918C-B79C5B5E9DB7}" srcId="{7A6E4DF2-678C-4FFA-8D37-CDCA357D16EB}" destId="{2105DABC-E16D-4FF4-8E1A-C1D6843E2993}" srcOrd="1" destOrd="0" parTransId="{3CA2A2E5-9FE3-4435-8765-F80C2AD01937}" sibTransId="{201C0818-0A6E-4A06-AF54-AED5C766A5D3}"/>
    <dgm:cxn modelId="{5601A9BF-790B-4415-9FE0-2E15F5CFD877}" type="presOf" srcId="{ED0FD5D1-4014-4726-9568-651E22E2C93B}" destId="{D32A2E4D-2C94-4311-A4F0-9A9FAF4DF51D}" srcOrd="0" destOrd="0" presId="urn:microsoft.com/office/officeart/2008/layout/LinedList"/>
    <dgm:cxn modelId="{A131AAF5-9D1B-4708-AC5F-C85B0361051D}" type="presOf" srcId="{70760ABA-A87A-40A7-A47B-A50D33EFF339}" destId="{2228326A-AF6E-460D-8839-50B31948597D}" srcOrd="0" destOrd="0" presId="urn:microsoft.com/office/officeart/2008/layout/LinedList"/>
    <dgm:cxn modelId="{A123C802-D23F-4418-9333-32E50AEAEA7F}" type="presParOf" srcId="{D32A2E4D-2C94-4311-A4F0-9A9FAF4DF51D}" destId="{F7FC8428-5E3E-4260-B980-389CA969047F}" srcOrd="0" destOrd="0" presId="urn:microsoft.com/office/officeart/2008/layout/LinedList"/>
    <dgm:cxn modelId="{6777205D-16D0-4182-88D1-60F1D8C274E5}" type="presParOf" srcId="{D32A2E4D-2C94-4311-A4F0-9A9FAF4DF51D}" destId="{0B0D19D5-DA5A-4B87-A9FC-644E7DB94345}" srcOrd="1" destOrd="0" presId="urn:microsoft.com/office/officeart/2008/layout/LinedList"/>
    <dgm:cxn modelId="{1B98776F-3D34-49E3-9D95-90F4757394AF}" type="presParOf" srcId="{0B0D19D5-DA5A-4B87-A9FC-644E7DB94345}" destId="{1326D16B-C3F8-416D-B6B9-1138425F9EF6}" srcOrd="0" destOrd="0" presId="urn:microsoft.com/office/officeart/2008/layout/LinedList"/>
    <dgm:cxn modelId="{3CE0810D-05A9-466D-85CC-30EF22EB844D}" type="presParOf" srcId="{0B0D19D5-DA5A-4B87-A9FC-644E7DB94345}" destId="{2879D7F1-0908-490F-8D06-615FC142DE70}" srcOrd="1" destOrd="0" presId="urn:microsoft.com/office/officeart/2008/layout/LinedList"/>
    <dgm:cxn modelId="{CC4D4F50-4125-4E38-9563-339B4C8602E3}" type="presParOf" srcId="{2879D7F1-0908-490F-8D06-615FC142DE70}" destId="{A01FCE14-B92F-467C-BED6-5F7184151DB4}" srcOrd="0" destOrd="0" presId="urn:microsoft.com/office/officeart/2008/layout/LinedList"/>
    <dgm:cxn modelId="{0C16F506-66D0-404D-BC6F-0F5D26672076}" type="presParOf" srcId="{2879D7F1-0908-490F-8D06-615FC142DE70}" destId="{B7DEBC29-8E87-44B8-8D71-DEFFDF6D12FB}" srcOrd="1" destOrd="0" presId="urn:microsoft.com/office/officeart/2008/layout/LinedList"/>
    <dgm:cxn modelId="{7E888333-3230-45E7-97DA-47BD83F711CF}" type="presParOf" srcId="{B7DEBC29-8E87-44B8-8D71-DEFFDF6D12FB}" destId="{4E7DF315-1AAF-4AAD-B32C-197D6908958A}" srcOrd="0" destOrd="0" presId="urn:microsoft.com/office/officeart/2008/layout/LinedList"/>
    <dgm:cxn modelId="{B6F6C6C8-8CD0-40A2-8807-41A92008195C}" type="presParOf" srcId="{B7DEBC29-8E87-44B8-8D71-DEFFDF6D12FB}" destId="{2228326A-AF6E-460D-8839-50B31948597D}" srcOrd="1" destOrd="0" presId="urn:microsoft.com/office/officeart/2008/layout/LinedList"/>
    <dgm:cxn modelId="{3A59E996-15D0-4543-8845-D814A598D972}" type="presParOf" srcId="{B7DEBC29-8E87-44B8-8D71-DEFFDF6D12FB}" destId="{BCDDA0B6-AAD9-4F58-91C6-9921C218D706}" srcOrd="2" destOrd="0" presId="urn:microsoft.com/office/officeart/2008/layout/LinedList"/>
    <dgm:cxn modelId="{FF4E3966-3E93-4063-A112-B2103F8F0998}" type="presParOf" srcId="{2879D7F1-0908-490F-8D06-615FC142DE70}" destId="{5BB4DC6F-4740-493D-966E-7341C3485264}" srcOrd="2" destOrd="0" presId="urn:microsoft.com/office/officeart/2008/layout/LinedList"/>
    <dgm:cxn modelId="{CD9F3721-495D-4741-B124-3D2F10EED2BB}" type="presParOf" srcId="{2879D7F1-0908-490F-8D06-615FC142DE70}" destId="{9E99B7B1-1B85-4382-A179-12B776A51531}" srcOrd="3" destOrd="0" presId="urn:microsoft.com/office/officeart/2008/layout/LinedList"/>
    <dgm:cxn modelId="{BCD4935B-9EA5-4E6E-BD56-DF52D2C245B7}" type="presParOf" srcId="{2879D7F1-0908-490F-8D06-615FC142DE70}" destId="{D45A88F4-E03F-4700-A2D5-D9AF5767D74C}" srcOrd="4" destOrd="0" presId="urn:microsoft.com/office/officeart/2008/layout/LinedList"/>
    <dgm:cxn modelId="{0A8D81E3-363E-4E94-AA6C-F16126A22BC0}" type="presParOf" srcId="{D45A88F4-E03F-4700-A2D5-D9AF5767D74C}" destId="{18E87480-C0C4-45EA-BF24-7328B6FE52D5}" srcOrd="0" destOrd="0" presId="urn:microsoft.com/office/officeart/2008/layout/LinedList"/>
    <dgm:cxn modelId="{7DD3E639-1380-4362-A6E0-31E0EC62B9CC}" type="presParOf" srcId="{D45A88F4-E03F-4700-A2D5-D9AF5767D74C}" destId="{ED1EFADF-D816-4E5F-87B3-8ED435959888}" srcOrd="1" destOrd="0" presId="urn:microsoft.com/office/officeart/2008/layout/LinedList"/>
    <dgm:cxn modelId="{23E1F3A6-5DE7-469A-B264-ADCA21F449DD}" type="presParOf" srcId="{D45A88F4-E03F-4700-A2D5-D9AF5767D74C}" destId="{66662D80-7303-4313-93FB-2DEA2A59B0A0}" srcOrd="2" destOrd="0" presId="urn:microsoft.com/office/officeart/2008/layout/LinedList"/>
    <dgm:cxn modelId="{954C7E39-3797-407C-97B5-D52E69CE103B}" type="presParOf" srcId="{2879D7F1-0908-490F-8D06-615FC142DE70}" destId="{637C8FBB-1679-411D-A919-4FF9DE042146}" srcOrd="5" destOrd="0" presId="urn:microsoft.com/office/officeart/2008/layout/LinedList"/>
    <dgm:cxn modelId="{CD002F1C-08C8-4607-A28A-6D9D964FCDE1}" type="presParOf" srcId="{2879D7F1-0908-490F-8D06-615FC142DE70}" destId="{DA0C438C-FC19-48EE-954A-4A144BB1012C}" srcOrd="6" destOrd="0" presId="urn:microsoft.com/office/officeart/2008/layout/LinedList"/>
    <dgm:cxn modelId="{BE1A847E-E70D-4448-945C-3CF866ACAC65}" type="presParOf" srcId="{2879D7F1-0908-490F-8D06-615FC142DE70}" destId="{7DC2C38C-60CD-4870-A95D-F3C361823339}" srcOrd="7" destOrd="0" presId="urn:microsoft.com/office/officeart/2008/layout/LinedList"/>
    <dgm:cxn modelId="{E9DDD950-6264-4030-8F7B-E191BEB77978}" type="presParOf" srcId="{7DC2C38C-60CD-4870-A95D-F3C361823339}" destId="{63A178F0-1366-4854-8E32-F9D55F092931}" srcOrd="0" destOrd="0" presId="urn:microsoft.com/office/officeart/2008/layout/LinedList"/>
    <dgm:cxn modelId="{F212D608-870A-4AFA-A7A0-577A3E746533}" type="presParOf" srcId="{7DC2C38C-60CD-4870-A95D-F3C361823339}" destId="{7BB6C71D-14E1-4B0A-A9CA-446A34362A17}" srcOrd="1" destOrd="0" presId="urn:microsoft.com/office/officeart/2008/layout/LinedList"/>
    <dgm:cxn modelId="{EB3B8942-3447-4654-96C6-8057871ADA09}" type="presParOf" srcId="{7DC2C38C-60CD-4870-A95D-F3C361823339}" destId="{59F74218-2302-4360-AD9F-B9CC7EF9ECB0}" srcOrd="2" destOrd="0" presId="urn:microsoft.com/office/officeart/2008/layout/LinedList"/>
    <dgm:cxn modelId="{DABC6C79-F2F8-4289-800B-16C4FF3DF38A}" type="presParOf" srcId="{2879D7F1-0908-490F-8D06-615FC142DE70}" destId="{EFEF785C-1E65-4A4F-A4A6-6AD10F8FB0EF}" srcOrd="8" destOrd="0" presId="urn:microsoft.com/office/officeart/2008/layout/LinedList"/>
    <dgm:cxn modelId="{98DD0D57-974E-4970-9EAE-B6BAC57C9DF7}" type="presParOf" srcId="{2879D7F1-0908-490F-8D06-615FC142DE70}" destId="{2E8DBEB6-F3C7-40AD-BD11-9E9E894C3A09}" srcOrd="9" destOrd="0" presId="urn:microsoft.com/office/officeart/2008/layout/LinedList"/>
    <dgm:cxn modelId="{F0B50981-3470-4BEC-922F-71BE7D64FA43}" type="presParOf" srcId="{2879D7F1-0908-490F-8D06-615FC142DE70}" destId="{A8BDCBA6-7067-48C1-9094-550DECF4E89F}" srcOrd="10" destOrd="0" presId="urn:microsoft.com/office/officeart/2008/layout/LinedList"/>
    <dgm:cxn modelId="{73E3FDF8-30F0-4C5C-8DFB-3670EDBD6A7B}" type="presParOf" srcId="{A8BDCBA6-7067-48C1-9094-550DECF4E89F}" destId="{B2A2D922-6DD2-4381-B465-48564CED18F0}" srcOrd="0" destOrd="0" presId="urn:microsoft.com/office/officeart/2008/layout/LinedList"/>
    <dgm:cxn modelId="{57592F3A-12E2-475D-AA1C-6B5CFD1149D5}" type="presParOf" srcId="{A8BDCBA6-7067-48C1-9094-550DECF4E89F}" destId="{E992D830-CD41-4114-9D92-228F3069F001}" srcOrd="1" destOrd="0" presId="urn:microsoft.com/office/officeart/2008/layout/LinedList"/>
    <dgm:cxn modelId="{359960D0-B80E-49B9-80D7-36A8C55E50F3}" type="presParOf" srcId="{A8BDCBA6-7067-48C1-9094-550DECF4E89F}" destId="{B20FF849-5B71-4E3F-A710-0E235513791D}" srcOrd="2" destOrd="0" presId="urn:microsoft.com/office/officeart/2008/layout/LinedList"/>
    <dgm:cxn modelId="{95DFC97F-0748-4FBA-AEF9-A35A71DC5F0E}" type="presParOf" srcId="{2879D7F1-0908-490F-8D06-615FC142DE70}" destId="{E5C5A461-D121-47E8-843C-42508E1538B0}" srcOrd="11" destOrd="0" presId="urn:microsoft.com/office/officeart/2008/layout/LinedList"/>
    <dgm:cxn modelId="{0DCDBAA4-F63F-4562-903A-7C0706F1A1EA}" type="presParOf" srcId="{2879D7F1-0908-490F-8D06-615FC142DE70}" destId="{5B45F28A-FEA5-40F9-9FBF-380385BC289B}" srcOrd="12" destOrd="0" presId="urn:microsoft.com/office/officeart/2008/layout/LinedList"/>
    <dgm:cxn modelId="{F7301615-34BF-4757-9823-5CB8DF06B0D9}" type="presParOf" srcId="{2879D7F1-0908-490F-8D06-615FC142DE70}" destId="{F1B2EFFC-F6C0-495D-97F1-690B2A244F07}" srcOrd="13" destOrd="0" presId="urn:microsoft.com/office/officeart/2008/layout/LinedList"/>
    <dgm:cxn modelId="{7A9A7CFE-BA55-4BF5-B4A3-045E67953790}" type="presParOf" srcId="{F1B2EFFC-F6C0-495D-97F1-690B2A244F07}" destId="{9971A24F-7181-44C0-B178-6F738EE4BE0B}" srcOrd="0" destOrd="0" presId="urn:microsoft.com/office/officeart/2008/layout/LinedList"/>
    <dgm:cxn modelId="{473E6D8A-77AF-4523-947C-A6183F8172FB}" type="presParOf" srcId="{F1B2EFFC-F6C0-495D-97F1-690B2A244F07}" destId="{5BF4D5D2-A694-4626-A321-B9274856A6C0}" srcOrd="1" destOrd="0" presId="urn:microsoft.com/office/officeart/2008/layout/LinedList"/>
    <dgm:cxn modelId="{88771F37-31F4-446F-B3E2-DCF955C1A0F8}" type="presParOf" srcId="{F1B2EFFC-F6C0-495D-97F1-690B2A244F07}" destId="{2390BE78-69CD-4EB6-9888-F554E2C3B7F7}" srcOrd="2" destOrd="0" presId="urn:microsoft.com/office/officeart/2008/layout/LinedList"/>
    <dgm:cxn modelId="{E39F3AFE-802B-4255-8793-F0045775B708}" type="presParOf" srcId="{2879D7F1-0908-490F-8D06-615FC142DE70}" destId="{DC64650A-A628-45D5-A84F-1D4883569E31}" srcOrd="14" destOrd="0" presId="urn:microsoft.com/office/officeart/2008/layout/LinedList"/>
    <dgm:cxn modelId="{066DABDC-6364-4F8E-8048-6C1872A39343}" type="presParOf" srcId="{2879D7F1-0908-490F-8D06-615FC142DE70}" destId="{7623ADB9-0264-4FFC-BC8B-5527C3F56163}" srcOrd="15"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7C996CA-5903-4217-8238-38484DC0327B}" type="doc">
      <dgm:prSet loTypeId="urn:microsoft.com/office/officeart/2005/8/layout/hierarchy1" loCatId="hierarchy" qsTypeId="urn:microsoft.com/office/officeart/2005/8/quickstyle/3d4" qsCatId="3D" csTypeId="urn:microsoft.com/office/officeart/2005/8/colors/colorful2" csCatId="colorful" phldr="1"/>
      <dgm:spPr/>
      <dgm:t>
        <a:bodyPr/>
        <a:lstStyle/>
        <a:p>
          <a:endParaRPr lang="es-MX"/>
        </a:p>
      </dgm:t>
    </dgm:pt>
    <dgm:pt modelId="{48473AEB-953E-4923-AD3C-85E484D4FCA3}">
      <dgm:prSet phldrT="[Texto]" custT="1"/>
      <dgm:spPr/>
      <dgm:t>
        <a:bodyPr/>
        <a:lstStyle/>
        <a:p>
          <a:r>
            <a:rPr lang="es-MX" sz="1300" dirty="0"/>
            <a:t> </a:t>
          </a:r>
          <a:r>
            <a:rPr lang="es-MX" sz="2000" dirty="0"/>
            <a:t>“Selección adversa” </a:t>
          </a:r>
        </a:p>
      </dgm:t>
    </dgm:pt>
    <dgm:pt modelId="{4223B006-AB2D-497D-8B26-B61E6273C1C8}" type="parTrans" cxnId="{55F2F6AA-F070-42E4-9DDD-8C173207AE71}">
      <dgm:prSet/>
      <dgm:spPr/>
      <dgm:t>
        <a:bodyPr/>
        <a:lstStyle/>
        <a:p>
          <a:endParaRPr lang="es-MX"/>
        </a:p>
      </dgm:t>
    </dgm:pt>
    <dgm:pt modelId="{8E353081-CC6D-401F-B469-6C128FA60843}" type="sibTrans" cxnId="{55F2F6AA-F070-42E4-9DDD-8C173207AE71}">
      <dgm:prSet/>
      <dgm:spPr/>
      <dgm:t>
        <a:bodyPr/>
        <a:lstStyle/>
        <a:p>
          <a:endParaRPr lang="es-MX"/>
        </a:p>
      </dgm:t>
    </dgm:pt>
    <dgm:pt modelId="{578CDA41-4D66-41CA-BB75-1826D725921B}">
      <dgm:prSet phldrT="[Texto]" custT="1"/>
      <dgm:spPr/>
      <dgm:t>
        <a:bodyPr/>
        <a:lstStyle/>
        <a:p>
          <a:r>
            <a:rPr lang="es-MX" sz="1800" dirty="0"/>
            <a:t>Proyectos </a:t>
          </a:r>
          <a:r>
            <a:rPr lang="es-MX" sz="1800" b="1" dirty="0"/>
            <a:t>“buenos”</a:t>
          </a:r>
        </a:p>
      </dgm:t>
    </dgm:pt>
    <dgm:pt modelId="{90DDF8F5-65FF-4519-823F-D459D66B44C0}" type="parTrans" cxnId="{322FDFC1-80CA-4148-8031-9BFD18392468}">
      <dgm:prSet/>
      <dgm:spPr/>
      <dgm:t>
        <a:bodyPr/>
        <a:lstStyle/>
        <a:p>
          <a:endParaRPr lang="es-MX"/>
        </a:p>
      </dgm:t>
    </dgm:pt>
    <dgm:pt modelId="{86D67A7A-ACC1-4E48-9BC8-7B51ADEE4E76}" type="sibTrans" cxnId="{322FDFC1-80CA-4148-8031-9BFD18392468}">
      <dgm:prSet/>
      <dgm:spPr/>
      <dgm:t>
        <a:bodyPr/>
        <a:lstStyle/>
        <a:p>
          <a:endParaRPr lang="es-MX"/>
        </a:p>
      </dgm:t>
    </dgm:pt>
    <dgm:pt modelId="{B53F7D07-4952-4BF8-AFE1-A4A49AAEB97B}">
      <dgm:prSet phldrT="[Texto]" custT="1"/>
      <dgm:spPr/>
      <dgm:t>
        <a:bodyPr/>
        <a:lstStyle/>
        <a:p>
          <a:r>
            <a:rPr lang="es-MX" sz="1300" dirty="0"/>
            <a:t> </a:t>
          </a:r>
          <a:r>
            <a:rPr lang="es-MX" sz="2000" dirty="0"/>
            <a:t>Proyectos </a:t>
          </a:r>
          <a:r>
            <a:rPr lang="es-MX" sz="2000" b="1" dirty="0"/>
            <a:t>“malos”</a:t>
          </a:r>
        </a:p>
      </dgm:t>
    </dgm:pt>
    <dgm:pt modelId="{22BDEA32-8ABA-47A6-A9CF-CA5267359F04}" type="parTrans" cxnId="{1F327DDE-9D65-4D42-98BB-4641067C2DAF}">
      <dgm:prSet/>
      <dgm:spPr/>
      <dgm:t>
        <a:bodyPr/>
        <a:lstStyle/>
        <a:p>
          <a:endParaRPr lang="es-MX"/>
        </a:p>
      </dgm:t>
    </dgm:pt>
    <dgm:pt modelId="{33AAFA3C-4C5D-4E03-B971-A5906CE7F4E5}" type="sibTrans" cxnId="{1F327DDE-9D65-4D42-98BB-4641067C2DAF}">
      <dgm:prSet/>
      <dgm:spPr/>
      <dgm:t>
        <a:bodyPr/>
        <a:lstStyle/>
        <a:p>
          <a:endParaRPr lang="es-MX"/>
        </a:p>
      </dgm:t>
    </dgm:pt>
    <dgm:pt modelId="{A3E9C34C-18D8-4B03-92BA-13707A94B103}">
      <dgm:prSet phldrT="[Texto]" custT="1"/>
      <dgm:spPr/>
      <dgm:t>
        <a:bodyPr/>
        <a:lstStyle/>
        <a:p>
          <a:r>
            <a:rPr lang="es-MX" sz="2000" dirty="0"/>
            <a:t>“Riesgo moral”</a:t>
          </a:r>
        </a:p>
      </dgm:t>
    </dgm:pt>
    <dgm:pt modelId="{B7C77569-78B2-4C7F-B58C-9AD0CF48E401}" type="parTrans" cxnId="{31D9D503-3EDE-4A7E-971F-DF40FF1F2788}">
      <dgm:prSet/>
      <dgm:spPr/>
      <dgm:t>
        <a:bodyPr/>
        <a:lstStyle/>
        <a:p>
          <a:endParaRPr lang="es-MX"/>
        </a:p>
      </dgm:t>
    </dgm:pt>
    <dgm:pt modelId="{0D37635D-568F-498E-8AA7-C925F410DDE5}" type="sibTrans" cxnId="{31D9D503-3EDE-4A7E-971F-DF40FF1F2788}">
      <dgm:prSet/>
      <dgm:spPr/>
      <dgm:t>
        <a:bodyPr/>
        <a:lstStyle/>
        <a:p>
          <a:endParaRPr lang="es-MX"/>
        </a:p>
      </dgm:t>
    </dgm:pt>
    <dgm:pt modelId="{BD8950C4-C64B-416D-8A52-AA9C37C9350C}">
      <dgm:prSet phldrT="[Texto]" custT="1"/>
      <dgm:spPr/>
      <dgm:t>
        <a:bodyPr/>
        <a:lstStyle/>
        <a:p>
          <a:pPr algn="ctr"/>
          <a:r>
            <a:rPr lang="es-MX" sz="1800" dirty="0"/>
            <a:t>Dificultades para </a:t>
          </a:r>
          <a:r>
            <a:rPr lang="es-MX" sz="1800" b="1" dirty="0"/>
            <a:t>proveer incentivos </a:t>
          </a:r>
          <a:r>
            <a:rPr lang="es-MX" sz="1800" dirty="0"/>
            <a:t>distribución eficiente del  </a:t>
          </a:r>
          <a:r>
            <a:rPr lang="es-MX" sz="1800" b="1" dirty="0"/>
            <a:t>riesgo</a:t>
          </a:r>
        </a:p>
      </dgm:t>
    </dgm:pt>
    <dgm:pt modelId="{64A16724-4DD0-4F29-B46E-FE5525CC1635}" type="parTrans" cxnId="{DD679C20-9485-4673-A883-C5D8DE859543}">
      <dgm:prSet/>
      <dgm:spPr/>
      <dgm:t>
        <a:bodyPr/>
        <a:lstStyle/>
        <a:p>
          <a:endParaRPr lang="es-MX"/>
        </a:p>
      </dgm:t>
    </dgm:pt>
    <dgm:pt modelId="{C830423E-D4C9-4148-860C-5387D56DD7DA}" type="sibTrans" cxnId="{DD679C20-9485-4673-A883-C5D8DE859543}">
      <dgm:prSet/>
      <dgm:spPr/>
      <dgm:t>
        <a:bodyPr/>
        <a:lstStyle/>
        <a:p>
          <a:endParaRPr lang="es-MX"/>
        </a:p>
      </dgm:t>
    </dgm:pt>
    <dgm:pt modelId="{6646D52F-D5FC-42F8-9625-BB660DDDB25F}">
      <dgm:prSet phldrT="[Texto]"/>
      <dgm:spPr>
        <a:solidFill>
          <a:schemeClr val="bg1">
            <a:alpha val="90000"/>
          </a:schemeClr>
        </a:solidFill>
        <a:ln>
          <a:solidFill>
            <a:schemeClr val="bg1"/>
          </a:solidFill>
        </a:ln>
      </dgm:spPr>
      <dgm:t>
        <a:bodyPr/>
        <a:lstStyle/>
        <a:p>
          <a:r>
            <a:rPr lang="es-MX" dirty="0"/>
            <a:t> Distribución asimétrica </a:t>
          </a:r>
        </a:p>
      </dgm:t>
    </dgm:pt>
    <dgm:pt modelId="{1C6695DD-0943-4CE5-B2D8-273D4995A8C5}" type="sibTrans" cxnId="{4B1440C0-19C8-4239-A272-63BDE43BAD1F}">
      <dgm:prSet/>
      <dgm:spPr/>
      <dgm:t>
        <a:bodyPr/>
        <a:lstStyle/>
        <a:p>
          <a:endParaRPr lang="es-MX"/>
        </a:p>
      </dgm:t>
    </dgm:pt>
    <dgm:pt modelId="{EAEC580E-DFC1-48D3-AF78-27279E5A2FFB}" type="parTrans" cxnId="{4B1440C0-19C8-4239-A272-63BDE43BAD1F}">
      <dgm:prSet/>
      <dgm:spPr/>
      <dgm:t>
        <a:bodyPr/>
        <a:lstStyle/>
        <a:p>
          <a:endParaRPr lang="es-MX"/>
        </a:p>
      </dgm:t>
    </dgm:pt>
    <dgm:pt modelId="{2A418D6A-8D54-41AE-B3CB-5ED762BAA2B1}" type="pres">
      <dgm:prSet presAssocID="{F7C996CA-5903-4217-8238-38484DC0327B}" presName="hierChild1" presStyleCnt="0">
        <dgm:presLayoutVars>
          <dgm:chPref val="1"/>
          <dgm:dir/>
          <dgm:animOne val="branch"/>
          <dgm:animLvl val="lvl"/>
          <dgm:resizeHandles/>
        </dgm:presLayoutVars>
      </dgm:prSet>
      <dgm:spPr/>
    </dgm:pt>
    <dgm:pt modelId="{515FA2DD-0589-4B54-8198-3A387ADFCAA6}" type="pres">
      <dgm:prSet presAssocID="{6646D52F-D5FC-42F8-9625-BB660DDDB25F}" presName="hierRoot1" presStyleCnt="0"/>
      <dgm:spPr/>
    </dgm:pt>
    <dgm:pt modelId="{0613CF0E-4E3E-454B-9F7B-2CA503741354}" type="pres">
      <dgm:prSet presAssocID="{6646D52F-D5FC-42F8-9625-BB660DDDB25F}" presName="composite" presStyleCnt="0"/>
      <dgm:spPr/>
    </dgm:pt>
    <dgm:pt modelId="{7B7BF75F-2668-43BA-BBC7-6F342979FE55}" type="pres">
      <dgm:prSet presAssocID="{6646D52F-D5FC-42F8-9625-BB660DDDB25F}" presName="background" presStyleLbl="node0" presStyleIdx="0" presStyleCnt="1"/>
      <dgm:spPr>
        <a:solidFill>
          <a:schemeClr val="bg1"/>
        </a:solidFill>
      </dgm:spPr>
    </dgm:pt>
    <dgm:pt modelId="{FE45580A-DB61-448C-A7C9-4FD605BCAD3B}" type="pres">
      <dgm:prSet presAssocID="{6646D52F-D5FC-42F8-9625-BB660DDDB25F}" presName="text" presStyleLbl="fgAcc0" presStyleIdx="0" presStyleCnt="1">
        <dgm:presLayoutVars>
          <dgm:chPref val="3"/>
        </dgm:presLayoutVars>
      </dgm:prSet>
      <dgm:spPr/>
    </dgm:pt>
    <dgm:pt modelId="{E1C96B5F-F68E-4958-8D62-AC5B6728D3F7}" type="pres">
      <dgm:prSet presAssocID="{6646D52F-D5FC-42F8-9625-BB660DDDB25F}" presName="hierChild2" presStyleCnt="0"/>
      <dgm:spPr/>
    </dgm:pt>
    <dgm:pt modelId="{4AAA4215-C026-4ACB-BE8D-5FD99A7A8372}" type="pres">
      <dgm:prSet presAssocID="{4223B006-AB2D-497D-8B26-B61E6273C1C8}" presName="Name10" presStyleLbl="parChTrans1D2" presStyleIdx="0" presStyleCnt="2"/>
      <dgm:spPr/>
    </dgm:pt>
    <dgm:pt modelId="{DC67BCFB-BC5D-4BC8-850E-4A91AA4CE142}" type="pres">
      <dgm:prSet presAssocID="{48473AEB-953E-4923-AD3C-85E484D4FCA3}" presName="hierRoot2" presStyleCnt="0"/>
      <dgm:spPr/>
    </dgm:pt>
    <dgm:pt modelId="{A05973FC-38BA-4972-8F6C-29A2CC8DF55A}" type="pres">
      <dgm:prSet presAssocID="{48473AEB-953E-4923-AD3C-85E484D4FCA3}" presName="composite2" presStyleCnt="0"/>
      <dgm:spPr/>
    </dgm:pt>
    <dgm:pt modelId="{83999DE8-6FA2-4C2F-BF8C-7CD6C8BA1BB1}" type="pres">
      <dgm:prSet presAssocID="{48473AEB-953E-4923-AD3C-85E484D4FCA3}" presName="background2" presStyleLbl="node2" presStyleIdx="0" presStyleCnt="2"/>
      <dgm:spPr/>
    </dgm:pt>
    <dgm:pt modelId="{7264F96A-F467-482A-86DD-E27179C16056}" type="pres">
      <dgm:prSet presAssocID="{48473AEB-953E-4923-AD3C-85E484D4FCA3}" presName="text2" presStyleLbl="fgAcc2" presStyleIdx="0" presStyleCnt="2" custScaleX="117460">
        <dgm:presLayoutVars>
          <dgm:chPref val="3"/>
        </dgm:presLayoutVars>
      </dgm:prSet>
      <dgm:spPr/>
    </dgm:pt>
    <dgm:pt modelId="{B914868C-885F-4EDC-8285-478929A86251}" type="pres">
      <dgm:prSet presAssocID="{48473AEB-953E-4923-AD3C-85E484D4FCA3}" presName="hierChild3" presStyleCnt="0"/>
      <dgm:spPr/>
    </dgm:pt>
    <dgm:pt modelId="{C8182DAB-423B-4AEB-BF9A-2ADA144546BD}" type="pres">
      <dgm:prSet presAssocID="{90DDF8F5-65FF-4519-823F-D459D66B44C0}" presName="Name17" presStyleLbl="parChTrans1D3" presStyleIdx="0" presStyleCnt="3"/>
      <dgm:spPr/>
    </dgm:pt>
    <dgm:pt modelId="{F7EE3CCC-2681-4485-A357-C6238C56FF4A}" type="pres">
      <dgm:prSet presAssocID="{578CDA41-4D66-41CA-BB75-1826D725921B}" presName="hierRoot3" presStyleCnt="0"/>
      <dgm:spPr/>
    </dgm:pt>
    <dgm:pt modelId="{88ED2489-4405-4DCD-99EF-7C22758C25D0}" type="pres">
      <dgm:prSet presAssocID="{578CDA41-4D66-41CA-BB75-1826D725921B}" presName="composite3" presStyleCnt="0"/>
      <dgm:spPr/>
    </dgm:pt>
    <dgm:pt modelId="{4371955D-8BB3-4A4E-AB8E-3ED4CEB07AB0}" type="pres">
      <dgm:prSet presAssocID="{578CDA41-4D66-41CA-BB75-1826D725921B}" presName="background3" presStyleLbl="node3" presStyleIdx="0" presStyleCnt="3"/>
      <dgm:spPr/>
    </dgm:pt>
    <dgm:pt modelId="{1877AACD-9686-4E6B-958D-AA51FF363965}" type="pres">
      <dgm:prSet presAssocID="{578CDA41-4D66-41CA-BB75-1826D725921B}" presName="text3" presStyleLbl="fgAcc3" presStyleIdx="0" presStyleCnt="3" custScaleY="99201">
        <dgm:presLayoutVars>
          <dgm:chPref val="3"/>
        </dgm:presLayoutVars>
      </dgm:prSet>
      <dgm:spPr/>
    </dgm:pt>
    <dgm:pt modelId="{997BDA95-48CA-43BC-A5D4-394746E76483}" type="pres">
      <dgm:prSet presAssocID="{578CDA41-4D66-41CA-BB75-1826D725921B}" presName="hierChild4" presStyleCnt="0"/>
      <dgm:spPr/>
    </dgm:pt>
    <dgm:pt modelId="{E05CCA32-F4EF-48C2-90FC-353BA0AA4732}" type="pres">
      <dgm:prSet presAssocID="{22BDEA32-8ABA-47A6-A9CF-CA5267359F04}" presName="Name17" presStyleLbl="parChTrans1D3" presStyleIdx="1" presStyleCnt="3"/>
      <dgm:spPr/>
    </dgm:pt>
    <dgm:pt modelId="{93812332-6FED-4505-8CBF-765007A04E64}" type="pres">
      <dgm:prSet presAssocID="{B53F7D07-4952-4BF8-AFE1-A4A49AAEB97B}" presName="hierRoot3" presStyleCnt="0"/>
      <dgm:spPr/>
    </dgm:pt>
    <dgm:pt modelId="{E0DC78D8-F156-4F44-B512-0729FB7A41D2}" type="pres">
      <dgm:prSet presAssocID="{B53F7D07-4952-4BF8-AFE1-A4A49AAEB97B}" presName="composite3" presStyleCnt="0"/>
      <dgm:spPr/>
    </dgm:pt>
    <dgm:pt modelId="{2E592003-973A-4D64-9E06-F5C9502D467B}" type="pres">
      <dgm:prSet presAssocID="{B53F7D07-4952-4BF8-AFE1-A4A49AAEB97B}" presName="background3" presStyleLbl="node3" presStyleIdx="1" presStyleCnt="3"/>
      <dgm:spPr/>
    </dgm:pt>
    <dgm:pt modelId="{7354CD71-CF8F-4EE7-9528-0D001EFDAB2A}" type="pres">
      <dgm:prSet presAssocID="{B53F7D07-4952-4BF8-AFE1-A4A49AAEB97B}" presName="text3" presStyleLbl="fgAcc3" presStyleIdx="1" presStyleCnt="3">
        <dgm:presLayoutVars>
          <dgm:chPref val="3"/>
        </dgm:presLayoutVars>
      </dgm:prSet>
      <dgm:spPr/>
    </dgm:pt>
    <dgm:pt modelId="{7B49061D-0FF7-4274-BF3F-D60C38A7FBE1}" type="pres">
      <dgm:prSet presAssocID="{B53F7D07-4952-4BF8-AFE1-A4A49AAEB97B}" presName="hierChild4" presStyleCnt="0"/>
      <dgm:spPr/>
    </dgm:pt>
    <dgm:pt modelId="{30E80D73-F56B-4B45-B5CF-A305525DC44B}" type="pres">
      <dgm:prSet presAssocID="{B7C77569-78B2-4C7F-B58C-9AD0CF48E401}" presName="Name10" presStyleLbl="parChTrans1D2" presStyleIdx="1" presStyleCnt="2"/>
      <dgm:spPr/>
    </dgm:pt>
    <dgm:pt modelId="{A0457650-8A28-4833-ACD5-0CDFC9951A0F}" type="pres">
      <dgm:prSet presAssocID="{A3E9C34C-18D8-4B03-92BA-13707A94B103}" presName="hierRoot2" presStyleCnt="0"/>
      <dgm:spPr/>
    </dgm:pt>
    <dgm:pt modelId="{82D007DE-C637-439A-8B58-977EB1D6D02F}" type="pres">
      <dgm:prSet presAssocID="{A3E9C34C-18D8-4B03-92BA-13707A94B103}" presName="composite2" presStyleCnt="0"/>
      <dgm:spPr/>
    </dgm:pt>
    <dgm:pt modelId="{DF2DE9B3-2D73-47B0-872B-25B5EDD0D8CB}" type="pres">
      <dgm:prSet presAssocID="{A3E9C34C-18D8-4B03-92BA-13707A94B103}" presName="background2" presStyleLbl="node2" presStyleIdx="1" presStyleCnt="2"/>
      <dgm:spPr/>
    </dgm:pt>
    <dgm:pt modelId="{DCD30B6F-DD3E-4760-B5E2-BA07F4EF33C5}" type="pres">
      <dgm:prSet presAssocID="{A3E9C34C-18D8-4B03-92BA-13707A94B103}" presName="text2" presStyleLbl="fgAcc2" presStyleIdx="1" presStyleCnt="2" custScaleX="102921">
        <dgm:presLayoutVars>
          <dgm:chPref val="3"/>
        </dgm:presLayoutVars>
      </dgm:prSet>
      <dgm:spPr/>
    </dgm:pt>
    <dgm:pt modelId="{AF2AD43D-0344-4084-B588-A5EB2D932621}" type="pres">
      <dgm:prSet presAssocID="{A3E9C34C-18D8-4B03-92BA-13707A94B103}" presName="hierChild3" presStyleCnt="0"/>
      <dgm:spPr/>
    </dgm:pt>
    <dgm:pt modelId="{93B552C5-1568-4032-827B-5F6458FED211}" type="pres">
      <dgm:prSet presAssocID="{64A16724-4DD0-4F29-B46E-FE5525CC1635}" presName="Name17" presStyleLbl="parChTrans1D3" presStyleIdx="2" presStyleCnt="3"/>
      <dgm:spPr/>
    </dgm:pt>
    <dgm:pt modelId="{4DFA77D4-09A5-4634-8DA6-259E76BC726A}" type="pres">
      <dgm:prSet presAssocID="{BD8950C4-C64B-416D-8A52-AA9C37C9350C}" presName="hierRoot3" presStyleCnt="0"/>
      <dgm:spPr/>
    </dgm:pt>
    <dgm:pt modelId="{842BFC5A-FC29-44DD-B91F-F47AD86DF889}" type="pres">
      <dgm:prSet presAssocID="{BD8950C4-C64B-416D-8A52-AA9C37C9350C}" presName="composite3" presStyleCnt="0"/>
      <dgm:spPr/>
    </dgm:pt>
    <dgm:pt modelId="{9CF60093-12CC-4E73-B082-1F3355B1D959}" type="pres">
      <dgm:prSet presAssocID="{BD8950C4-C64B-416D-8A52-AA9C37C9350C}" presName="background3" presStyleLbl="node3" presStyleIdx="2" presStyleCnt="3"/>
      <dgm:spPr/>
    </dgm:pt>
    <dgm:pt modelId="{DE3F761A-5365-4F74-A935-1DE2A846EE8C}" type="pres">
      <dgm:prSet presAssocID="{BD8950C4-C64B-416D-8A52-AA9C37C9350C}" presName="text3" presStyleLbl="fgAcc3" presStyleIdx="2" presStyleCnt="3" custScaleX="196607" custScaleY="111913" custLinFactNeighborX="-1487" custLinFactNeighborY="-12954">
        <dgm:presLayoutVars>
          <dgm:chPref val="3"/>
        </dgm:presLayoutVars>
      </dgm:prSet>
      <dgm:spPr/>
    </dgm:pt>
    <dgm:pt modelId="{12FFE47A-3BFF-4849-9282-B512F0289EA6}" type="pres">
      <dgm:prSet presAssocID="{BD8950C4-C64B-416D-8A52-AA9C37C9350C}" presName="hierChild4" presStyleCnt="0"/>
      <dgm:spPr/>
    </dgm:pt>
  </dgm:ptLst>
  <dgm:cxnLst>
    <dgm:cxn modelId="{31D9D503-3EDE-4A7E-971F-DF40FF1F2788}" srcId="{6646D52F-D5FC-42F8-9625-BB660DDDB25F}" destId="{A3E9C34C-18D8-4B03-92BA-13707A94B103}" srcOrd="1" destOrd="0" parTransId="{B7C77569-78B2-4C7F-B58C-9AD0CF48E401}" sibTransId="{0D37635D-568F-498E-8AA7-C925F410DDE5}"/>
    <dgm:cxn modelId="{E3BB3C17-F564-4937-B140-4B23DBFACFB1}" type="presOf" srcId="{F7C996CA-5903-4217-8238-38484DC0327B}" destId="{2A418D6A-8D54-41AE-B3CB-5ED762BAA2B1}" srcOrd="0" destOrd="0" presId="urn:microsoft.com/office/officeart/2005/8/layout/hierarchy1"/>
    <dgm:cxn modelId="{DD679C20-9485-4673-A883-C5D8DE859543}" srcId="{A3E9C34C-18D8-4B03-92BA-13707A94B103}" destId="{BD8950C4-C64B-416D-8A52-AA9C37C9350C}" srcOrd="0" destOrd="0" parTransId="{64A16724-4DD0-4F29-B46E-FE5525CC1635}" sibTransId="{C830423E-D4C9-4148-860C-5387D56DD7DA}"/>
    <dgm:cxn modelId="{8A9E5E3B-685F-4647-A284-39D70EBEA733}" type="presOf" srcId="{A3E9C34C-18D8-4B03-92BA-13707A94B103}" destId="{DCD30B6F-DD3E-4760-B5E2-BA07F4EF33C5}" srcOrd="0" destOrd="0" presId="urn:microsoft.com/office/officeart/2005/8/layout/hierarchy1"/>
    <dgm:cxn modelId="{2A16BE43-4024-4FF6-A2C4-A6DAE90607D2}" type="presOf" srcId="{B53F7D07-4952-4BF8-AFE1-A4A49AAEB97B}" destId="{7354CD71-CF8F-4EE7-9528-0D001EFDAB2A}" srcOrd="0" destOrd="0" presId="urn:microsoft.com/office/officeart/2005/8/layout/hierarchy1"/>
    <dgm:cxn modelId="{331AF14D-8BEF-4871-8411-CD8B1878120C}" type="presOf" srcId="{BD8950C4-C64B-416D-8A52-AA9C37C9350C}" destId="{DE3F761A-5365-4F74-A935-1DE2A846EE8C}" srcOrd="0" destOrd="0" presId="urn:microsoft.com/office/officeart/2005/8/layout/hierarchy1"/>
    <dgm:cxn modelId="{90934965-3EFD-495D-80AF-1CE9E3A47625}" type="presOf" srcId="{22BDEA32-8ABA-47A6-A9CF-CA5267359F04}" destId="{E05CCA32-F4EF-48C2-90FC-353BA0AA4732}" srcOrd="0" destOrd="0" presId="urn:microsoft.com/office/officeart/2005/8/layout/hierarchy1"/>
    <dgm:cxn modelId="{DF41D966-932F-45D5-B2D7-8E7894942055}" type="presOf" srcId="{48473AEB-953E-4923-AD3C-85E484D4FCA3}" destId="{7264F96A-F467-482A-86DD-E27179C16056}" srcOrd="0" destOrd="0" presId="urn:microsoft.com/office/officeart/2005/8/layout/hierarchy1"/>
    <dgm:cxn modelId="{DBB1FB7E-FF11-4764-8C55-1D12C90FF999}" type="presOf" srcId="{6646D52F-D5FC-42F8-9625-BB660DDDB25F}" destId="{FE45580A-DB61-448C-A7C9-4FD605BCAD3B}" srcOrd="0" destOrd="0" presId="urn:microsoft.com/office/officeart/2005/8/layout/hierarchy1"/>
    <dgm:cxn modelId="{18B53A8C-36C2-4510-AF10-6AA54488B350}" type="presOf" srcId="{4223B006-AB2D-497D-8B26-B61E6273C1C8}" destId="{4AAA4215-C026-4ACB-BE8D-5FD99A7A8372}" srcOrd="0" destOrd="0" presId="urn:microsoft.com/office/officeart/2005/8/layout/hierarchy1"/>
    <dgm:cxn modelId="{55F2F6AA-F070-42E4-9DDD-8C173207AE71}" srcId="{6646D52F-D5FC-42F8-9625-BB660DDDB25F}" destId="{48473AEB-953E-4923-AD3C-85E484D4FCA3}" srcOrd="0" destOrd="0" parTransId="{4223B006-AB2D-497D-8B26-B61E6273C1C8}" sibTransId="{8E353081-CC6D-401F-B469-6C128FA60843}"/>
    <dgm:cxn modelId="{4B1440C0-19C8-4239-A272-63BDE43BAD1F}" srcId="{F7C996CA-5903-4217-8238-38484DC0327B}" destId="{6646D52F-D5FC-42F8-9625-BB660DDDB25F}" srcOrd="0" destOrd="0" parTransId="{EAEC580E-DFC1-48D3-AF78-27279E5A2FFB}" sibTransId="{1C6695DD-0943-4CE5-B2D8-273D4995A8C5}"/>
    <dgm:cxn modelId="{322FDFC1-80CA-4148-8031-9BFD18392468}" srcId="{48473AEB-953E-4923-AD3C-85E484D4FCA3}" destId="{578CDA41-4D66-41CA-BB75-1826D725921B}" srcOrd="0" destOrd="0" parTransId="{90DDF8F5-65FF-4519-823F-D459D66B44C0}" sibTransId="{86D67A7A-ACC1-4E48-9BC8-7B51ADEE4E76}"/>
    <dgm:cxn modelId="{815225CB-AA1B-4B3A-A0FB-1E0B0D151420}" type="presOf" srcId="{64A16724-4DD0-4F29-B46E-FE5525CC1635}" destId="{93B552C5-1568-4032-827B-5F6458FED211}" srcOrd="0" destOrd="0" presId="urn:microsoft.com/office/officeart/2005/8/layout/hierarchy1"/>
    <dgm:cxn modelId="{63A111D5-5C7B-4A68-BD04-966A869928A7}" type="presOf" srcId="{B7C77569-78B2-4C7F-B58C-9AD0CF48E401}" destId="{30E80D73-F56B-4B45-B5CF-A305525DC44B}" srcOrd="0" destOrd="0" presId="urn:microsoft.com/office/officeart/2005/8/layout/hierarchy1"/>
    <dgm:cxn modelId="{59D481DD-DE42-40C2-8042-08D0DE0887B1}" type="presOf" srcId="{90DDF8F5-65FF-4519-823F-D459D66B44C0}" destId="{C8182DAB-423B-4AEB-BF9A-2ADA144546BD}" srcOrd="0" destOrd="0" presId="urn:microsoft.com/office/officeart/2005/8/layout/hierarchy1"/>
    <dgm:cxn modelId="{1F327DDE-9D65-4D42-98BB-4641067C2DAF}" srcId="{48473AEB-953E-4923-AD3C-85E484D4FCA3}" destId="{B53F7D07-4952-4BF8-AFE1-A4A49AAEB97B}" srcOrd="1" destOrd="0" parTransId="{22BDEA32-8ABA-47A6-A9CF-CA5267359F04}" sibTransId="{33AAFA3C-4C5D-4E03-B971-A5906CE7F4E5}"/>
    <dgm:cxn modelId="{F72F86E7-AC48-4D34-B0A7-3F88E656C868}" type="presOf" srcId="{578CDA41-4D66-41CA-BB75-1826D725921B}" destId="{1877AACD-9686-4E6B-958D-AA51FF363965}" srcOrd="0" destOrd="0" presId="urn:microsoft.com/office/officeart/2005/8/layout/hierarchy1"/>
    <dgm:cxn modelId="{42A52246-718B-4CA8-9592-11D801E8004A}" type="presParOf" srcId="{2A418D6A-8D54-41AE-B3CB-5ED762BAA2B1}" destId="{515FA2DD-0589-4B54-8198-3A387ADFCAA6}" srcOrd="0" destOrd="0" presId="urn:microsoft.com/office/officeart/2005/8/layout/hierarchy1"/>
    <dgm:cxn modelId="{92919653-9FAF-4B5C-9653-7AD34934FD65}" type="presParOf" srcId="{515FA2DD-0589-4B54-8198-3A387ADFCAA6}" destId="{0613CF0E-4E3E-454B-9F7B-2CA503741354}" srcOrd="0" destOrd="0" presId="urn:microsoft.com/office/officeart/2005/8/layout/hierarchy1"/>
    <dgm:cxn modelId="{511CA6D9-21F3-4EB9-B350-570DF08C74B3}" type="presParOf" srcId="{0613CF0E-4E3E-454B-9F7B-2CA503741354}" destId="{7B7BF75F-2668-43BA-BBC7-6F342979FE55}" srcOrd="0" destOrd="0" presId="urn:microsoft.com/office/officeart/2005/8/layout/hierarchy1"/>
    <dgm:cxn modelId="{9E5829E8-4623-4257-B46E-028C70A4563F}" type="presParOf" srcId="{0613CF0E-4E3E-454B-9F7B-2CA503741354}" destId="{FE45580A-DB61-448C-A7C9-4FD605BCAD3B}" srcOrd="1" destOrd="0" presId="urn:microsoft.com/office/officeart/2005/8/layout/hierarchy1"/>
    <dgm:cxn modelId="{F6B7D22B-2003-4CB6-9AF6-A3C9E9FB77D6}" type="presParOf" srcId="{515FA2DD-0589-4B54-8198-3A387ADFCAA6}" destId="{E1C96B5F-F68E-4958-8D62-AC5B6728D3F7}" srcOrd="1" destOrd="0" presId="urn:microsoft.com/office/officeart/2005/8/layout/hierarchy1"/>
    <dgm:cxn modelId="{A6ADD96B-3544-4D91-BD13-118022CF8BA8}" type="presParOf" srcId="{E1C96B5F-F68E-4958-8D62-AC5B6728D3F7}" destId="{4AAA4215-C026-4ACB-BE8D-5FD99A7A8372}" srcOrd="0" destOrd="0" presId="urn:microsoft.com/office/officeart/2005/8/layout/hierarchy1"/>
    <dgm:cxn modelId="{109279E7-B027-4668-B072-57B5C23F0D6C}" type="presParOf" srcId="{E1C96B5F-F68E-4958-8D62-AC5B6728D3F7}" destId="{DC67BCFB-BC5D-4BC8-850E-4A91AA4CE142}" srcOrd="1" destOrd="0" presId="urn:microsoft.com/office/officeart/2005/8/layout/hierarchy1"/>
    <dgm:cxn modelId="{C4E6EA21-4F35-491F-9207-A69870A4CA68}" type="presParOf" srcId="{DC67BCFB-BC5D-4BC8-850E-4A91AA4CE142}" destId="{A05973FC-38BA-4972-8F6C-29A2CC8DF55A}" srcOrd="0" destOrd="0" presId="urn:microsoft.com/office/officeart/2005/8/layout/hierarchy1"/>
    <dgm:cxn modelId="{26CEEB40-9E57-409A-9921-277CCB374001}" type="presParOf" srcId="{A05973FC-38BA-4972-8F6C-29A2CC8DF55A}" destId="{83999DE8-6FA2-4C2F-BF8C-7CD6C8BA1BB1}" srcOrd="0" destOrd="0" presId="urn:microsoft.com/office/officeart/2005/8/layout/hierarchy1"/>
    <dgm:cxn modelId="{662DA5F6-FE1B-4E49-96A7-29CB354FA739}" type="presParOf" srcId="{A05973FC-38BA-4972-8F6C-29A2CC8DF55A}" destId="{7264F96A-F467-482A-86DD-E27179C16056}" srcOrd="1" destOrd="0" presId="urn:microsoft.com/office/officeart/2005/8/layout/hierarchy1"/>
    <dgm:cxn modelId="{AA33606F-B42F-469B-98E0-6F4B6F5542A4}" type="presParOf" srcId="{DC67BCFB-BC5D-4BC8-850E-4A91AA4CE142}" destId="{B914868C-885F-4EDC-8285-478929A86251}" srcOrd="1" destOrd="0" presId="urn:microsoft.com/office/officeart/2005/8/layout/hierarchy1"/>
    <dgm:cxn modelId="{B5691A9B-2161-4FFF-8773-310EC43C3E71}" type="presParOf" srcId="{B914868C-885F-4EDC-8285-478929A86251}" destId="{C8182DAB-423B-4AEB-BF9A-2ADA144546BD}" srcOrd="0" destOrd="0" presId="urn:microsoft.com/office/officeart/2005/8/layout/hierarchy1"/>
    <dgm:cxn modelId="{27EFF410-9A08-40DE-8496-B96227E86156}" type="presParOf" srcId="{B914868C-885F-4EDC-8285-478929A86251}" destId="{F7EE3CCC-2681-4485-A357-C6238C56FF4A}" srcOrd="1" destOrd="0" presId="urn:microsoft.com/office/officeart/2005/8/layout/hierarchy1"/>
    <dgm:cxn modelId="{03285858-81FE-42D2-80D8-D2D280A931E8}" type="presParOf" srcId="{F7EE3CCC-2681-4485-A357-C6238C56FF4A}" destId="{88ED2489-4405-4DCD-99EF-7C22758C25D0}" srcOrd="0" destOrd="0" presId="urn:microsoft.com/office/officeart/2005/8/layout/hierarchy1"/>
    <dgm:cxn modelId="{5E66F978-4E93-4B98-A056-697D535E0F87}" type="presParOf" srcId="{88ED2489-4405-4DCD-99EF-7C22758C25D0}" destId="{4371955D-8BB3-4A4E-AB8E-3ED4CEB07AB0}" srcOrd="0" destOrd="0" presId="urn:microsoft.com/office/officeart/2005/8/layout/hierarchy1"/>
    <dgm:cxn modelId="{76906F39-BB40-41D0-B58E-8C5CADDD2E69}" type="presParOf" srcId="{88ED2489-4405-4DCD-99EF-7C22758C25D0}" destId="{1877AACD-9686-4E6B-958D-AA51FF363965}" srcOrd="1" destOrd="0" presId="urn:microsoft.com/office/officeart/2005/8/layout/hierarchy1"/>
    <dgm:cxn modelId="{4E7312F1-C093-4A82-8745-01AC7CB4D4F0}" type="presParOf" srcId="{F7EE3CCC-2681-4485-A357-C6238C56FF4A}" destId="{997BDA95-48CA-43BC-A5D4-394746E76483}" srcOrd="1" destOrd="0" presId="urn:microsoft.com/office/officeart/2005/8/layout/hierarchy1"/>
    <dgm:cxn modelId="{AD49EEBF-FA89-4F47-928F-D4B0B00045A2}" type="presParOf" srcId="{B914868C-885F-4EDC-8285-478929A86251}" destId="{E05CCA32-F4EF-48C2-90FC-353BA0AA4732}" srcOrd="2" destOrd="0" presId="urn:microsoft.com/office/officeart/2005/8/layout/hierarchy1"/>
    <dgm:cxn modelId="{FE18FBAF-EA86-4102-9961-41FB1AAB692A}" type="presParOf" srcId="{B914868C-885F-4EDC-8285-478929A86251}" destId="{93812332-6FED-4505-8CBF-765007A04E64}" srcOrd="3" destOrd="0" presId="urn:microsoft.com/office/officeart/2005/8/layout/hierarchy1"/>
    <dgm:cxn modelId="{BF9F18C6-C5AB-4473-AD36-32056B3FC4B7}" type="presParOf" srcId="{93812332-6FED-4505-8CBF-765007A04E64}" destId="{E0DC78D8-F156-4F44-B512-0729FB7A41D2}" srcOrd="0" destOrd="0" presId="urn:microsoft.com/office/officeart/2005/8/layout/hierarchy1"/>
    <dgm:cxn modelId="{A14C042C-0D5F-4E22-989B-DE9E6C721120}" type="presParOf" srcId="{E0DC78D8-F156-4F44-B512-0729FB7A41D2}" destId="{2E592003-973A-4D64-9E06-F5C9502D467B}" srcOrd="0" destOrd="0" presId="urn:microsoft.com/office/officeart/2005/8/layout/hierarchy1"/>
    <dgm:cxn modelId="{574FE58F-0F89-4A94-BE63-E3F4D02EDF0B}" type="presParOf" srcId="{E0DC78D8-F156-4F44-B512-0729FB7A41D2}" destId="{7354CD71-CF8F-4EE7-9528-0D001EFDAB2A}" srcOrd="1" destOrd="0" presId="urn:microsoft.com/office/officeart/2005/8/layout/hierarchy1"/>
    <dgm:cxn modelId="{D72DD590-3C2C-4AA0-A30E-24B347EBBAE6}" type="presParOf" srcId="{93812332-6FED-4505-8CBF-765007A04E64}" destId="{7B49061D-0FF7-4274-BF3F-D60C38A7FBE1}" srcOrd="1" destOrd="0" presId="urn:microsoft.com/office/officeart/2005/8/layout/hierarchy1"/>
    <dgm:cxn modelId="{1ADE4ED9-AAC0-4555-B513-1B3A8E03DEC6}" type="presParOf" srcId="{E1C96B5F-F68E-4958-8D62-AC5B6728D3F7}" destId="{30E80D73-F56B-4B45-B5CF-A305525DC44B}" srcOrd="2" destOrd="0" presId="urn:microsoft.com/office/officeart/2005/8/layout/hierarchy1"/>
    <dgm:cxn modelId="{CD6230DC-3ADD-4B69-A7E3-794049B7054B}" type="presParOf" srcId="{E1C96B5F-F68E-4958-8D62-AC5B6728D3F7}" destId="{A0457650-8A28-4833-ACD5-0CDFC9951A0F}" srcOrd="3" destOrd="0" presId="urn:microsoft.com/office/officeart/2005/8/layout/hierarchy1"/>
    <dgm:cxn modelId="{7F4AA174-B5F5-4B46-A9CA-8419AADF01F7}" type="presParOf" srcId="{A0457650-8A28-4833-ACD5-0CDFC9951A0F}" destId="{82D007DE-C637-439A-8B58-977EB1D6D02F}" srcOrd="0" destOrd="0" presId="urn:microsoft.com/office/officeart/2005/8/layout/hierarchy1"/>
    <dgm:cxn modelId="{B4496A9F-E618-4A5F-98C8-C7D087252C4F}" type="presParOf" srcId="{82D007DE-C637-439A-8B58-977EB1D6D02F}" destId="{DF2DE9B3-2D73-47B0-872B-25B5EDD0D8CB}" srcOrd="0" destOrd="0" presId="urn:microsoft.com/office/officeart/2005/8/layout/hierarchy1"/>
    <dgm:cxn modelId="{E03B565A-A224-47B6-A752-A32C3FE19D51}" type="presParOf" srcId="{82D007DE-C637-439A-8B58-977EB1D6D02F}" destId="{DCD30B6F-DD3E-4760-B5E2-BA07F4EF33C5}" srcOrd="1" destOrd="0" presId="urn:microsoft.com/office/officeart/2005/8/layout/hierarchy1"/>
    <dgm:cxn modelId="{B9E1EC58-5B8E-41C6-AC46-57E1BBEF7376}" type="presParOf" srcId="{A0457650-8A28-4833-ACD5-0CDFC9951A0F}" destId="{AF2AD43D-0344-4084-B588-A5EB2D932621}" srcOrd="1" destOrd="0" presId="urn:microsoft.com/office/officeart/2005/8/layout/hierarchy1"/>
    <dgm:cxn modelId="{8A79FE45-D4B9-4E11-8FE1-0D6D58B434D5}" type="presParOf" srcId="{AF2AD43D-0344-4084-B588-A5EB2D932621}" destId="{93B552C5-1568-4032-827B-5F6458FED211}" srcOrd="0" destOrd="0" presId="urn:microsoft.com/office/officeart/2005/8/layout/hierarchy1"/>
    <dgm:cxn modelId="{587CB6D0-B998-49E6-B449-4D3CDE451293}" type="presParOf" srcId="{AF2AD43D-0344-4084-B588-A5EB2D932621}" destId="{4DFA77D4-09A5-4634-8DA6-259E76BC726A}" srcOrd="1" destOrd="0" presId="urn:microsoft.com/office/officeart/2005/8/layout/hierarchy1"/>
    <dgm:cxn modelId="{8F41FE1B-C3F2-47D3-8DDA-91DE9BD54B1C}" type="presParOf" srcId="{4DFA77D4-09A5-4634-8DA6-259E76BC726A}" destId="{842BFC5A-FC29-44DD-B91F-F47AD86DF889}" srcOrd="0" destOrd="0" presId="urn:microsoft.com/office/officeart/2005/8/layout/hierarchy1"/>
    <dgm:cxn modelId="{313F4E34-1EFB-4B75-AB39-303BD4BA28BC}" type="presParOf" srcId="{842BFC5A-FC29-44DD-B91F-F47AD86DF889}" destId="{9CF60093-12CC-4E73-B082-1F3355B1D959}" srcOrd="0" destOrd="0" presId="urn:microsoft.com/office/officeart/2005/8/layout/hierarchy1"/>
    <dgm:cxn modelId="{AA7AC951-DE8F-449F-93E9-2D7B4AF98FC1}" type="presParOf" srcId="{842BFC5A-FC29-44DD-B91F-F47AD86DF889}" destId="{DE3F761A-5365-4F74-A935-1DE2A846EE8C}" srcOrd="1" destOrd="0" presId="urn:microsoft.com/office/officeart/2005/8/layout/hierarchy1"/>
    <dgm:cxn modelId="{E45E3783-CA5F-4549-9CD3-350BBE862738}" type="presParOf" srcId="{4DFA77D4-09A5-4634-8DA6-259E76BC726A}" destId="{12FFE47A-3BFF-4849-9282-B512F0289EA6}"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58911E1-8F33-4814-A624-4DECBCC011B1}" type="doc">
      <dgm:prSet loTypeId="urn:microsoft.com/office/officeart/2005/8/layout/hProcess9" loCatId="process" qsTypeId="urn:microsoft.com/office/officeart/2005/8/quickstyle/3d4" qsCatId="3D" csTypeId="urn:microsoft.com/office/officeart/2005/8/colors/colorful2" csCatId="colorful" phldr="1"/>
      <dgm:spPr/>
      <dgm:t>
        <a:bodyPr/>
        <a:lstStyle/>
        <a:p>
          <a:endParaRPr lang="es-MX"/>
        </a:p>
      </dgm:t>
    </dgm:pt>
    <dgm:pt modelId="{B4B45A0B-5BDF-42A6-A245-0D5D6520ECC6}">
      <dgm:prSet phldrT="[Texto]"/>
      <dgm:spPr/>
      <dgm:t>
        <a:bodyPr/>
        <a:lstStyle/>
        <a:p>
          <a:r>
            <a:rPr lang="es-MX" b="1" dirty="0"/>
            <a:t>Aspectos que destacan las causas:</a:t>
          </a:r>
        </a:p>
      </dgm:t>
    </dgm:pt>
    <dgm:pt modelId="{DC0662E4-EB1E-4F92-B808-E90F19E25439}" type="parTrans" cxnId="{0F32C123-1761-4F38-8108-4DABFAE6C42D}">
      <dgm:prSet/>
      <dgm:spPr/>
      <dgm:t>
        <a:bodyPr/>
        <a:lstStyle/>
        <a:p>
          <a:endParaRPr lang="es-MX"/>
        </a:p>
      </dgm:t>
    </dgm:pt>
    <dgm:pt modelId="{4E671236-E601-46D7-B58D-8B9D31C98A66}" type="sibTrans" cxnId="{0F32C123-1761-4F38-8108-4DABFAE6C42D}">
      <dgm:prSet/>
      <dgm:spPr/>
      <dgm:t>
        <a:bodyPr/>
        <a:lstStyle/>
        <a:p>
          <a:endParaRPr lang="es-MX"/>
        </a:p>
      </dgm:t>
    </dgm:pt>
    <dgm:pt modelId="{88C46DD1-B38B-4816-9760-5AB7AC97DA4D}">
      <dgm:prSet phldrT="[Texto]"/>
      <dgm:spPr/>
      <dgm:t>
        <a:bodyPr/>
        <a:lstStyle/>
        <a:p>
          <a:r>
            <a:rPr lang="es-MX" b="1" dirty="0"/>
            <a:t>Escasa disponibilidad de información </a:t>
          </a:r>
        </a:p>
      </dgm:t>
    </dgm:pt>
    <dgm:pt modelId="{09267CF8-1D54-411F-A190-7BE13E15DC4E}" type="parTrans" cxnId="{1B12EFE3-CB36-45DE-BA1A-79838D116ABF}">
      <dgm:prSet/>
      <dgm:spPr/>
      <dgm:t>
        <a:bodyPr/>
        <a:lstStyle/>
        <a:p>
          <a:endParaRPr lang="es-MX"/>
        </a:p>
      </dgm:t>
    </dgm:pt>
    <dgm:pt modelId="{2CCF81AC-2E64-417B-A39E-EFD9EAC6EB90}" type="sibTrans" cxnId="{1B12EFE3-CB36-45DE-BA1A-79838D116ABF}">
      <dgm:prSet/>
      <dgm:spPr/>
      <dgm:t>
        <a:bodyPr/>
        <a:lstStyle/>
        <a:p>
          <a:endParaRPr lang="es-MX"/>
        </a:p>
      </dgm:t>
    </dgm:pt>
    <dgm:pt modelId="{37999598-E7BA-4BC5-9164-52D8610B8416}">
      <dgm:prSet phldrT="[Texto]"/>
      <dgm:spPr/>
      <dgm:t>
        <a:bodyPr/>
        <a:lstStyle/>
        <a:p>
          <a:r>
            <a:rPr lang="es-MX" b="1" dirty="0">
              <a:solidFill>
                <a:schemeClr val="bg2"/>
              </a:solidFill>
            </a:rPr>
            <a:t>Distribución asimétrica </a:t>
          </a:r>
        </a:p>
      </dgm:t>
    </dgm:pt>
    <dgm:pt modelId="{6A298138-6A27-419B-8D08-3D50849B66D2}" type="parTrans" cxnId="{57750992-3823-476C-808D-1F7F6FB51BD3}">
      <dgm:prSet/>
      <dgm:spPr/>
      <dgm:t>
        <a:bodyPr/>
        <a:lstStyle/>
        <a:p>
          <a:endParaRPr lang="es-MX"/>
        </a:p>
      </dgm:t>
    </dgm:pt>
    <dgm:pt modelId="{A1EE425E-77CC-41D9-A56E-9C10EB010574}" type="sibTrans" cxnId="{57750992-3823-476C-808D-1F7F6FB51BD3}">
      <dgm:prSet/>
      <dgm:spPr/>
      <dgm:t>
        <a:bodyPr/>
        <a:lstStyle/>
        <a:p>
          <a:endParaRPr lang="es-MX"/>
        </a:p>
      </dgm:t>
    </dgm:pt>
    <dgm:pt modelId="{3717BB51-3388-4413-AD34-1602125DF785}" type="pres">
      <dgm:prSet presAssocID="{D58911E1-8F33-4814-A624-4DECBCC011B1}" presName="CompostProcess" presStyleCnt="0">
        <dgm:presLayoutVars>
          <dgm:dir/>
          <dgm:resizeHandles val="exact"/>
        </dgm:presLayoutVars>
      </dgm:prSet>
      <dgm:spPr/>
    </dgm:pt>
    <dgm:pt modelId="{2BE66BDF-F4BC-4BCB-ADC4-32D804045871}" type="pres">
      <dgm:prSet presAssocID="{D58911E1-8F33-4814-A624-4DECBCC011B1}" presName="arrow" presStyleLbl="bgShp" presStyleIdx="0" presStyleCnt="1" custLinFactNeighborX="-1512" custLinFactNeighborY="-576"/>
      <dgm:spPr/>
    </dgm:pt>
    <dgm:pt modelId="{EB24DCE1-C248-4834-AFE8-FCF7AB19D5B5}" type="pres">
      <dgm:prSet presAssocID="{D58911E1-8F33-4814-A624-4DECBCC011B1}" presName="linearProcess" presStyleCnt="0"/>
      <dgm:spPr/>
    </dgm:pt>
    <dgm:pt modelId="{C3395A6F-DA74-4A0E-836A-AA7E78C99708}" type="pres">
      <dgm:prSet presAssocID="{B4B45A0B-5BDF-42A6-A245-0D5D6520ECC6}" presName="textNode" presStyleLbl="node1" presStyleIdx="0" presStyleCnt="3" custScaleX="104348" custScaleY="250000" custLinFactNeighborX="49991" custLinFactNeighborY="-1439">
        <dgm:presLayoutVars>
          <dgm:bulletEnabled val="1"/>
        </dgm:presLayoutVars>
      </dgm:prSet>
      <dgm:spPr/>
    </dgm:pt>
    <dgm:pt modelId="{DDDC9545-67C1-408A-85F4-CA59BF1A6C7B}" type="pres">
      <dgm:prSet presAssocID="{4E671236-E601-46D7-B58D-8B9D31C98A66}" presName="sibTrans" presStyleCnt="0"/>
      <dgm:spPr/>
    </dgm:pt>
    <dgm:pt modelId="{71B32897-C68A-42A3-B2A1-122F9A4ECF33}" type="pres">
      <dgm:prSet presAssocID="{88C46DD1-B38B-4816-9760-5AB7AC97DA4D}" presName="textNode" presStyleLbl="node1" presStyleIdx="1" presStyleCnt="3" custLinFactNeighborX="-92554" custLinFactNeighborY="-3119">
        <dgm:presLayoutVars>
          <dgm:bulletEnabled val="1"/>
        </dgm:presLayoutVars>
      </dgm:prSet>
      <dgm:spPr/>
    </dgm:pt>
    <dgm:pt modelId="{E3D0167D-C1F0-425E-9A56-2FB5218BE26F}" type="pres">
      <dgm:prSet presAssocID="{2CCF81AC-2E64-417B-A39E-EFD9EAC6EB90}" presName="sibTrans" presStyleCnt="0"/>
      <dgm:spPr/>
    </dgm:pt>
    <dgm:pt modelId="{384D011F-4D97-4FA5-B864-DCE8195A3F21}" type="pres">
      <dgm:prSet presAssocID="{37999598-E7BA-4BC5-9164-52D8610B8416}" presName="textNode" presStyleLbl="node1" presStyleIdx="2" presStyleCnt="3" custScaleY="118160" custLinFactX="-1324" custLinFactNeighborX="-100000" custLinFactNeighborY="-6659">
        <dgm:presLayoutVars>
          <dgm:bulletEnabled val="1"/>
        </dgm:presLayoutVars>
      </dgm:prSet>
      <dgm:spPr/>
    </dgm:pt>
  </dgm:ptLst>
  <dgm:cxnLst>
    <dgm:cxn modelId="{0F32C123-1761-4F38-8108-4DABFAE6C42D}" srcId="{D58911E1-8F33-4814-A624-4DECBCC011B1}" destId="{B4B45A0B-5BDF-42A6-A245-0D5D6520ECC6}" srcOrd="0" destOrd="0" parTransId="{DC0662E4-EB1E-4F92-B808-E90F19E25439}" sibTransId="{4E671236-E601-46D7-B58D-8B9D31C98A66}"/>
    <dgm:cxn modelId="{40F2A639-E2A5-484E-B503-63A766F5DCDB}" type="presOf" srcId="{37999598-E7BA-4BC5-9164-52D8610B8416}" destId="{384D011F-4D97-4FA5-B864-DCE8195A3F21}" srcOrd="0" destOrd="0" presId="urn:microsoft.com/office/officeart/2005/8/layout/hProcess9"/>
    <dgm:cxn modelId="{6ED90875-ACC7-4176-9FA2-0825DB70A075}" type="presOf" srcId="{D58911E1-8F33-4814-A624-4DECBCC011B1}" destId="{3717BB51-3388-4413-AD34-1602125DF785}" srcOrd="0" destOrd="0" presId="urn:microsoft.com/office/officeart/2005/8/layout/hProcess9"/>
    <dgm:cxn modelId="{57750992-3823-476C-808D-1F7F6FB51BD3}" srcId="{D58911E1-8F33-4814-A624-4DECBCC011B1}" destId="{37999598-E7BA-4BC5-9164-52D8610B8416}" srcOrd="2" destOrd="0" parTransId="{6A298138-6A27-419B-8D08-3D50849B66D2}" sibTransId="{A1EE425E-77CC-41D9-A56E-9C10EB010574}"/>
    <dgm:cxn modelId="{D4529E9E-33C3-43CE-88D0-3B622DC18B72}" type="presOf" srcId="{88C46DD1-B38B-4816-9760-5AB7AC97DA4D}" destId="{71B32897-C68A-42A3-B2A1-122F9A4ECF33}" srcOrd="0" destOrd="0" presId="urn:microsoft.com/office/officeart/2005/8/layout/hProcess9"/>
    <dgm:cxn modelId="{284586C6-C928-4454-8FB5-5A72EC4C08DA}" type="presOf" srcId="{B4B45A0B-5BDF-42A6-A245-0D5D6520ECC6}" destId="{C3395A6F-DA74-4A0E-836A-AA7E78C99708}" srcOrd="0" destOrd="0" presId="urn:microsoft.com/office/officeart/2005/8/layout/hProcess9"/>
    <dgm:cxn modelId="{1B12EFE3-CB36-45DE-BA1A-79838D116ABF}" srcId="{D58911E1-8F33-4814-A624-4DECBCC011B1}" destId="{88C46DD1-B38B-4816-9760-5AB7AC97DA4D}" srcOrd="1" destOrd="0" parTransId="{09267CF8-1D54-411F-A190-7BE13E15DC4E}" sibTransId="{2CCF81AC-2E64-417B-A39E-EFD9EAC6EB90}"/>
    <dgm:cxn modelId="{EE67693B-A288-4544-8F44-EEE0E13BEAA2}" type="presParOf" srcId="{3717BB51-3388-4413-AD34-1602125DF785}" destId="{2BE66BDF-F4BC-4BCB-ADC4-32D804045871}" srcOrd="0" destOrd="0" presId="urn:microsoft.com/office/officeart/2005/8/layout/hProcess9"/>
    <dgm:cxn modelId="{24E85E86-0C7F-4ED4-8EF6-6FA3B4E7EC49}" type="presParOf" srcId="{3717BB51-3388-4413-AD34-1602125DF785}" destId="{EB24DCE1-C248-4834-AFE8-FCF7AB19D5B5}" srcOrd="1" destOrd="0" presId="urn:microsoft.com/office/officeart/2005/8/layout/hProcess9"/>
    <dgm:cxn modelId="{8F3E741D-1619-41A1-9692-F6B0FA3C094D}" type="presParOf" srcId="{EB24DCE1-C248-4834-AFE8-FCF7AB19D5B5}" destId="{C3395A6F-DA74-4A0E-836A-AA7E78C99708}" srcOrd="0" destOrd="0" presId="urn:microsoft.com/office/officeart/2005/8/layout/hProcess9"/>
    <dgm:cxn modelId="{BA2F532F-C15A-49C7-8C65-E97B49717490}" type="presParOf" srcId="{EB24DCE1-C248-4834-AFE8-FCF7AB19D5B5}" destId="{DDDC9545-67C1-408A-85F4-CA59BF1A6C7B}" srcOrd="1" destOrd="0" presId="urn:microsoft.com/office/officeart/2005/8/layout/hProcess9"/>
    <dgm:cxn modelId="{234969F0-1AF9-4D2B-93EC-111187AE5982}" type="presParOf" srcId="{EB24DCE1-C248-4834-AFE8-FCF7AB19D5B5}" destId="{71B32897-C68A-42A3-B2A1-122F9A4ECF33}" srcOrd="2" destOrd="0" presId="urn:microsoft.com/office/officeart/2005/8/layout/hProcess9"/>
    <dgm:cxn modelId="{CA945951-B88E-4411-8AEE-6EEE601490E3}" type="presParOf" srcId="{EB24DCE1-C248-4834-AFE8-FCF7AB19D5B5}" destId="{E3D0167D-C1F0-425E-9A56-2FB5218BE26F}" srcOrd="3" destOrd="0" presId="urn:microsoft.com/office/officeart/2005/8/layout/hProcess9"/>
    <dgm:cxn modelId="{7C01707C-0E15-45CE-ACC6-D3F9BFDF5D7E}" type="presParOf" srcId="{EB24DCE1-C248-4834-AFE8-FCF7AB19D5B5}" destId="{384D011F-4D97-4FA5-B864-DCE8195A3F21}" srcOrd="4" destOrd="0" presId="urn:microsoft.com/office/officeart/2005/8/layout/hProcess9"/>
  </dgm:cxnLst>
  <dgm:bg/>
  <dgm:whole>
    <a:ln>
      <a:solidFill>
        <a:schemeClr val="bg1"/>
      </a:solidFill>
    </a:ln>
  </dgm:whole>
  <dgm:extLst>
    <a:ext uri="http://schemas.microsoft.com/office/drawing/2008/diagram">
      <dsp:dataModelExt xmlns:dsp="http://schemas.microsoft.com/office/drawing/2008/diagram" relId="rId1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AAD4DE9-FBB2-4FB8-BBB7-C7008F25FA82}" type="doc">
      <dgm:prSet loTypeId="urn:microsoft.com/office/officeart/2005/8/layout/rings+Icon" loCatId="officeonline" qsTypeId="urn:microsoft.com/office/officeart/2005/8/quickstyle/simple5" qsCatId="simple" csTypeId="urn:microsoft.com/office/officeart/2005/8/colors/colorful2" csCatId="colorful" phldr="1"/>
      <dgm:spPr/>
    </dgm:pt>
    <dgm:pt modelId="{AF60D01E-E7BB-4D12-B167-3F2E23B543F3}">
      <dgm:prSet phldrT="[Texto]" custT="1"/>
      <dgm:spPr/>
      <dgm:t>
        <a:bodyPr/>
        <a:lstStyle/>
        <a:p>
          <a:r>
            <a:rPr lang="es-MX" sz="2600" dirty="0">
              <a:latin typeface="Arial" pitchFamily="34" charset="0"/>
              <a:cs typeface="Arial" pitchFamily="34" charset="0"/>
            </a:rPr>
            <a:t>El conocimiento sobre los programas de apoyo. </a:t>
          </a:r>
        </a:p>
      </dgm:t>
    </dgm:pt>
    <dgm:pt modelId="{478CC25D-3FAC-429F-A9CB-0FB14E807360}" type="parTrans" cxnId="{335D7D78-FD90-4B0B-A96C-3671B6019261}">
      <dgm:prSet/>
      <dgm:spPr/>
      <dgm:t>
        <a:bodyPr/>
        <a:lstStyle/>
        <a:p>
          <a:endParaRPr lang="es-MX"/>
        </a:p>
      </dgm:t>
    </dgm:pt>
    <dgm:pt modelId="{072EFA98-1D15-46CE-8802-192FEF8794E2}" type="sibTrans" cxnId="{335D7D78-FD90-4B0B-A96C-3671B6019261}">
      <dgm:prSet/>
      <dgm:spPr/>
      <dgm:t>
        <a:bodyPr/>
        <a:lstStyle/>
        <a:p>
          <a:endParaRPr lang="es-MX"/>
        </a:p>
      </dgm:t>
    </dgm:pt>
    <dgm:pt modelId="{7B1ADEEE-B4ED-4A74-881A-113D312C0FA8}">
      <dgm:prSet phldrT="[Texto]" custT="1"/>
      <dgm:spPr/>
      <dgm:t>
        <a:bodyPr/>
        <a:lstStyle/>
        <a:p>
          <a:r>
            <a:rPr lang="es-MX" sz="2600" dirty="0">
              <a:latin typeface="Arial" pitchFamily="34" charset="0"/>
              <a:cs typeface="Arial" pitchFamily="34" charset="0"/>
            </a:rPr>
            <a:t>El  acceso al crédito.</a:t>
          </a:r>
        </a:p>
      </dgm:t>
    </dgm:pt>
    <dgm:pt modelId="{B2D205C4-42BF-4428-9AFE-A16BB8AD26C1}" type="parTrans" cxnId="{BE183B9A-FE3D-4785-8FB0-E04506D1BF6D}">
      <dgm:prSet/>
      <dgm:spPr/>
      <dgm:t>
        <a:bodyPr/>
        <a:lstStyle/>
        <a:p>
          <a:endParaRPr lang="es-MX"/>
        </a:p>
      </dgm:t>
    </dgm:pt>
    <dgm:pt modelId="{67FA5071-7641-4530-BADC-409CCFE77E8A}" type="sibTrans" cxnId="{BE183B9A-FE3D-4785-8FB0-E04506D1BF6D}">
      <dgm:prSet/>
      <dgm:spPr/>
      <dgm:t>
        <a:bodyPr/>
        <a:lstStyle/>
        <a:p>
          <a:endParaRPr lang="es-MX"/>
        </a:p>
      </dgm:t>
    </dgm:pt>
    <dgm:pt modelId="{C530E41F-6EBF-4884-AE86-6169B729F684}">
      <dgm:prSet phldrT="[Texto]" custT="1"/>
      <dgm:spPr/>
      <dgm:t>
        <a:bodyPr/>
        <a:lstStyle/>
        <a:p>
          <a:r>
            <a:rPr lang="es-MX" sz="2600" dirty="0">
              <a:latin typeface="Arial" pitchFamily="34" charset="0"/>
              <a:cs typeface="Arial" pitchFamily="34" charset="0"/>
            </a:rPr>
            <a:t>La obtención de apoyos gubernamentales.</a:t>
          </a:r>
          <a:endParaRPr lang="es-MX" sz="2600" dirty="0"/>
        </a:p>
      </dgm:t>
    </dgm:pt>
    <dgm:pt modelId="{3FE9CC18-C413-4D54-B100-17257553DC82}" type="parTrans" cxnId="{8D392F98-7E1D-48B7-873D-B748B588B1C1}">
      <dgm:prSet/>
      <dgm:spPr/>
      <dgm:t>
        <a:bodyPr/>
        <a:lstStyle/>
        <a:p>
          <a:endParaRPr lang="es-MX"/>
        </a:p>
      </dgm:t>
    </dgm:pt>
    <dgm:pt modelId="{571A5111-2B8D-4ED6-BF08-AC3608190A43}" type="sibTrans" cxnId="{8D392F98-7E1D-48B7-873D-B748B588B1C1}">
      <dgm:prSet/>
      <dgm:spPr/>
      <dgm:t>
        <a:bodyPr/>
        <a:lstStyle/>
        <a:p>
          <a:endParaRPr lang="es-MX"/>
        </a:p>
      </dgm:t>
    </dgm:pt>
    <dgm:pt modelId="{F3D67928-3417-435A-8BDD-54626FA2C582}" type="pres">
      <dgm:prSet presAssocID="{EAAD4DE9-FBB2-4FB8-BBB7-C7008F25FA82}" presName="Name0" presStyleCnt="0">
        <dgm:presLayoutVars>
          <dgm:chMax val="7"/>
          <dgm:dir/>
          <dgm:resizeHandles val="exact"/>
        </dgm:presLayoutVars>
      </dgm:prSet>
      <dgm:spPr/>
    </dgm:pt>
    <dgm:pt modelId="{8DA9583F-2CEC-4D16-B7F8-B6ED6E3EC515}" type="pres">
      <dgm:prSet presAssocID="{EAAD4DE9-FBB2-4FB8-BBB7-C7008F25FA82}" presName="ellipse1" presStyleLbl="vennNode1" presStyleIdx="0" presStyleCnt="3" custScaleX="140981" custLinFactNeighborX="-535">
        <dgm:presLayoutVars>
          <dgm:bulletEnabled val="1"/>
        </dgm:presLayoutVars>
      </dgm:prSet>
      <dgm:spPr/>
    </dgm:pt>
    <dgm:pt modelId="{436822E1-8B5B-457D-B0A9-F0BEE8A04D76}" type="pres">
      <dgm:prSet presAssocID="{EAAD4DE9-FBB2-4FB8-BBB7-C7008F25FA82}" presName="ellipse2" presStyleLbl="vennNode1" presStyleIdx="1" presStyleCnt="3" custScaleX="122056" custLinFactNeighborX="10161" custLinFactNeighborY="528">
        <dgm:presLayoutVars>
          <dgm:bulletEnabled val="1"/>
        </dgm:presLayoutVars>
      </dgm:prSet>
      <dgm:spPr/>
    </dgm:pt>
    <dgm:pt modelId="{DAE36C3C-AC03-4666-9863-9CB5278268F4}" type="pres">
      <dgm:prSet presAssocID="{EAAD4DE9-FBB2-4FB8-BBB7-C7008F25FA82}" presName="ellipse3" presStyleLbl="vennNode1" presStyleIdx="2" presStyleCnt="3" custScaleX="163871" custScaleY="99181" custLinFactNeighborX="15060">
        <dgm:presLayoutVars>
          <dgm:bulletEnabled val="1"/>
        </dgm:presLayoutVars>
      </dgm:prSet>
      <dgm:spPr/>
    </dgm:pt>
  </dgm:ptLst>
  <dgm:cxnLst>
    <dgm:cxn modelId="{5C7D4A02-841C-4666-B0AF-685EB3544BC5}" type="presOf" srcId="{AF60D01E-E7BB-4D12-B167-3F2E23B543F3}" destId="{8DA9583F-2CEC-4D16-B7F8-B6ED6E3EC515}" srcOrd="0" destOrd="0" presId="urn:microsoft.com/office/officeart/2005/8/layout/rings+Icon"/>
    <dgm:cxn modelId="{A73D9D56-EB8F-4EA8-8361-E1A4CE7345E5}" type="presOf" srcId="{C530E41F-6EBF-4884-AE86-6169B729F684}" destId="{DAE36C3C-AC03-4666-9863-9CB5278268F4}" srcOrd="0" destOrd="0" presId="urn:microsoft.com/office/officeart/2005/8/layout/rings+Icon"/>
    <dgm:cxn modelId="{5800F163-F117-486F-8367-69D8BC990073}" type="presOf" srcId="{EAAD4DE9-FBB2-4FB8-BBB7-C7008F25FA82}" destId="{F3D67928-3417-435A-8BDD-54626FA2C582}" srcOrd="0" destOrd="0" presId="urn:microsoft.com/office/officeart/2005/8/layout/rings+Icon"/>
    <dgm:cxn modelId="{335D7D78-FD90-4B0B-A96C-3671B6019261}" srcId="{EAAD4DE9-FBB2-4FB8-BBB7-C7008F25FA82}" destId="{AF60D01E-E7BB-4D12-B167-3F2E23B543F3}" srcOrd="0" destOrd="0" parTransId="{478CC25D-3FAC-429F-A9CB-0FB14E807360}" sibTransId="{072EFA98-1D15-46CE-8802-192FEF8794E2}"/>
    <dgm:cxn modelId="{8D392F98-7E1D-48B7-873D-B748B588B1C1}" srcId="{EAAD4DE9-FBB2-4FB8-BBB7-C7008F25FA82}" destId="{C530E41F-6EBF-4884-AE86-6169B729F684}" srcOrd="2" destOrd="0" parTransId="{3FE9CC18-C413-4D54-B100-17257553DC82}" sibTransId="{571A5111-2B8D-4ED6-BF08-AC3608190A43}"/>
    <dgm:cxn modelId="{BE183B9A-FE3D-4785-8FB0-E04506D1BF6D}" srcId="{EAAD4DE9-FBB2-4FB8-BBB7-C7008F25FA82}" destId="{7B1ADEEE-B4ED-4A74-881A-113D312C0FA8}" srcOrd="1" destOrd="0" parTransId="{B2D205C4-42BF-4428-9AFE-A16BB8AD26C1}" sibTransId="{67FA5071-7641-4530-BADC-409CCFE77E8A}"/>
    <dgm:cxn modelId="{629591D7-116E-4407-A2D1-F2F301F5850D}" type="presOf" srcId="{7B1ADEEE-B4ED-4A74-881A-113D312C0FA8}" destId="{436822E1-8B5B-457D-B0A9-F0BEE8A04D76}" srcOrd="0" destOrd="0" presId="urn:microsoft.com/office/officeart/2005/8/layout/rings+Icon"/>
    <dgm:cxn modelId="{99D81D04-3067-4E09-94B1-9407452D0BE6}" type="presParOf" srcId="{F3D67928-3417-435A-8BDD-54626FA2C582}" destId="{8DA9583F-2CEC-4D16-B7F8-B6ED6E3EC515}" srcOrd="0" destOrd="0" presId="urn:microsoft.com/office/officeart/2005/8/layout/rings+Icon"/>
    <dgm:cxn modelId="{E9642D50-BD13-41E8-837B-7B6A9786821D}" type="presParOf" srcId="{F3D67928-3417-435A-8BDD-54626FA2C582}" destId="{436822E1-8B5B-457D-B0A9-F0BEE8A04D76}" srcOrd="1" destOrd="0" presId="urn:microsoft.com/office/officeart/2005/8/layout/rings+Icon"/>
    <dgm:cxn modelId="{93B9AF19-7CCE-408C-9AED-34D4C9E91585}" type="presParOf" srcId="{F3D67928-3417-435A-8BDD-54626FA2C582}" destId="{DAE36C3C-AC03-4666-9863-9CB5278268F4}" srcOrd="2" destOrd="0" presId="urn:microsoft.com/office/officeart/2005/8/layout/rings+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E63547B-2244-4FCB-B52F-DDAF8DA555E8}" type="doc">
      <dgm:prSet loTypeId="urn:microsoft.com/office/officeart/2008/layout/HorizontalMultiLevelHierarchy" loCatId="hierarchy" qsTypeId="urn:microsoft.com/office/officeart/2005/8/quickstyle/3d4" qsCatId="3D" csTypeId="urn:microsoft.com/office/officeart/2005/8/colors/colorful4" csCatId="colorful" phldr="1"/>
      <dgm:spPr/>
      <dgm:t>
        <a:bodyPr/>
        <a:lstStyle/>
        <a:p>
          <a:endParaRPr lang="es-MX"/>
        </a:p>
      </dgm:t>
    </dgm:pt>
    <dgm:pt modelId="{A641B7F2-F1B2-4F81-837F-C08B6C8EE3AE}">
      <dgm:prSet phldrT="[Texto]"/>
      <dgm:spPr/>
      <dgm:t>
        <a:bodyPr/>
        <a:lstStyle/>
        <a:p>
          <a:r>
            <a:rPr lang="es-MX"/>
            <a:t>ASPECTOS POSITIVOS </a:t>
          </a:r>
        </a:p>
      </dgm:t>
    </dgm:pt>
    <dgm:pt modelId="{90CC105A-0CDD-4EA7-91F0-2EB5B1D4C63C}" type="parTrans" cxnId="{F306938A-5185-4C36-8775-F1462ABDDD17}">
      <dgm:prSet/>
      <dgm:spPr/>
      <dgm:t>
        <a:bodyPr/>
        <a:lstStyle/>
        <a:p>
          <a:endParaRPr lang="es-MX"/>
        </a:p>
      </dgm:t>
    </dgm:pt>
    <dgm:pt modelId="{6DEDA0F9-6694-4FE6-A56B-A4785A2CE273}" type="sibTrans" cxnId="{F306938A-5185-4C36-8775-F1462ABDDD17}">
      <dgm:prSet/>
      <dgm:spPr/>
      <dgm:t>
        <a:bodyPr/>
        <a:lstStyle/>
        <a:p>
          <a:endParaRPr lang="es-MX"/>
        </a:p>
      </dgm:t>
    </dgm:pt>
    <dgm:pt modelId="{77B04BDA-C14E-4338-A979-A484F2CEA3F3}">
      <dgm:prSet phldrT="[Texto]" custT="1"/>
      <dgm:spPr/>
      <dgm:t>
        <a:bodyPr/>
        <a:lstStyle/>
        <a:p>
          <a:r>
            <a:rPr lang="es-MX" sz="1800" dirty="0">
              <a:latin typeface="Arial" pitchFamily="34" charset="0"/>
              <a:cs typeface="Arial" pitchFamily="34" charset="0"/>
            </a:rPr>
            <a:t>El número de MiPymes con financiamiento ha crecido 33%  desde el año  2010 al 2016, lo cual significa un crecimiento promedio anual de 5%.</a:t>
          </a:r>
        </a:p>
      </dgm:t>
    </dgm:pt>
    <dgm:pt modelId="{490E7B06-6455-4467-A794-6DB5CB1F52C0}" type="parTrans" cxnId="{6534E66D-DB08-4BF3-8A92-4719392B1BF6}">
      <dgm:prSet/>
      <dgm:spPr/>
      <dgm:t>
        <a:bodyPr/>
        <a:lstStyle/>
        <a:p>
          <a:endParaRPr lang="es-MX"/>
        </a:p>
      </dgm:t>
    </dgm:pt>
    <dgm:pt modelId="{C6F44D8E-1442-401F-887B-B8EC6F94F81B}" type="sibTrans" cxnId="{6534E66D-DB08-4BF3-8A92-4719392B1BF6}">
      <dgm:prSet/>
      <dgm:spPr/>
      <dgm:t>
        <a:bodyPr/>
        <a:lstStyle/>
        <a:p>
          <a:endParaRPr lang="es-MX"/>
        </a:p>
      </dgm:t>
    </dgm:pt>
    <dgm:pt modelId="{EA03B16A-DB80-4552-841D-C6CD92A5E2DA}">
      <dgm:prSet phldrT="[Texto]" custT="1"/>
      <dgm:spPr/>
      <dgm:t>
        <a:bodyPr/>
        <a:lstStyle/>
        <a:p>
          <a:r>
            <a:rPr lang="es-MX" sz="1800" dirty="0">
              <a:latin typeface="Arial" pitchFamily="34" charset="0"/>
              <a:cs typeface="Arial" pitchFamily="34" charset="0"/>
            </a:rPr>
            <a:t>El monto de financiamiento otorgado a éstas ha crecido en 130%, lo cual implicó un aumento promedio anual de 15%.</a:t>
          </a:r>
        </a:p>
      </dgm:t>
    </dgm:pt>
    <dgm:pt modelId="{1A788A80-CB1B-4B00-95CE-39818F7B1EE8}" type="parTrans" cxnId="{D5AF0103-CF9F-44BD-8E1A-D8836ACEC284}">
      <dgm:prSet/>
      <dgm:spPr/>
      <dgm:t>
        <a:bodyPr/>
        <a:lstStyle/>
        <a:p>
          <a:endParaRPr lang="es-MX"/>
        </a:p>
      </dgm:t>
    </dgm:pt>
    <dgm:pt modelId="{DBDF9BB4-8FEB-4EBB-A86C-680B2F565055}" type="sibTrans" cxnId="{D5AF0103-CF9F-44BD-8E1A-D8836ACEC284}">
      <dgm:prSet/>
      <dgm:spPr/>
      <dgm:t>
        <a:bodyPr/>
        <a:lstStyle/>
        <a:p>
          <a:endParaRPr lang="es-MX"/>
        </a:p>
      </dgm:t>
    </dgm:pt>
    <dgm:pt modelId="{40CAE6F0-87DD-4729-92AE-255F2CD03729}">
      <dgm:prSet phldrT="[Texto]" custT="1"/>
      <dgm:spPr/>
      <dgm:t>
        <a:bodyPr/>
        <a:lstStyle/>
        <a:p>
          <a:r>
            <a:rPr lang="es-MX" sz="1800" dirty="0">
              <a:latin typeface="Arial" pitchFamily="34" charset="0"/>
              <a:cs typeface="Arial" pitchFamily="34" charset="0"/>
            </a:rPr>
            <a:t>La tasa de interés a la que se contratan los créditos se redujo en el mismo período, especialmente para las microempresas</a:t>
          </a:r>
          <a:r>
            <a:rPr lang="es-MX" sz="1000" dirty="0"/>
            <a:t>. </a:t>
          </a:r>
        </a:p>
        <a:p>
          <a:endParaRPr lang="es-MX" sz="1000" dirty="0"/>
        </a:p>
      </dgm:t>
    </dgm:pt>
    <dgm:pt modelId="{C8B708F6-DC67-44E7-A8C8-0711A474018E}" type="parTrans" cxnId="{F7309E84-2B13-4DA8-A90F-DFF718570004}">
      <dgm:prSet/>
      <dgm:spPr/>
      <dgm:t>
        <a:bodyPr/>
        <a:lstStyle/>
        <a:p>
          <a:endParaRPr lang="es-MX"/>
        </a:p>
      </dgm:t>
    </dgm:pt>
    <dgm:pt modelId="{255B64EC-4C7C-465F-A0AF-562817F95454}" type="sibTrans" cxnId="{F7309E84-2B13-4DA8-A90F-DFF718570004}">
      <dgm:prSet/>
      <dgm:spPr/>
      <dgm:t>
        <a:bodyPr/>
        <a:lstStyle/>
        <a:p>
          <a:endParaRPr lang="es-MX"/>
        </a:p>
      </dgm:t>
    </dgm:pt>
    <dgm:pt modelId="{E2BA2F48-1CA9-4799-8268-6EE580A597A1}" type="pres">
      <dgm:prSet presAssocID="{3E63547B-2244-4FCB-B52F-DDAF8DA555E8}" presName="Name0" presStyleCnt="0">
        <dgm:presLayoutVars>
          <dgm:chPref val="1"/>
          <dgm:dir/>
          <dgm:animOne val="branch"/>
          <dgm:animLvl val="lvl"/>
          <dgm:resizeHandles val="exact"/>
        </dgm:presLayoutVars>
      </dgm:prSet>
      <dgm:spPr/>
    </dgm:pt>
    <dgm:pt modelId="{201F5E59-C630-4E8D-B56F-9F34D4DFDE29}" type="pres">
      <dgm:prSet presAssocID="{A641B7F2-F1B2-4F81-837F-C08B6C8EE3AE}" presName="root1" presStyleCnt="0"/>
      <dgm:spPr/>
    </dgm:pt>
    <dgm:pt modelId="{9FB1250B-48C2-4CE0-A8F3-66C481FD9237}" type="pres">
      <dgm:prSet presAssocID="{A641B7F2-F1B2-4F81-837F-C08B6C8EE3AE}" presName="LevelOneTextNode" presStyleLbl="node0" presStyleIdx="0" presStyleCnt="1">
        <dgm:presLayoutVars>
          <dgm:chPref val="3"/>
        </dgm:presLayoutVars>
      </dgm:prSet>
      <dgm:spPr/>
    </dgm:pt>
    <dgm:pt modelId="{96272A94-3EB6-42A3-8557-D8B810F3A6DE}" type="pres">
      <dgm:prSet presAssocID="{A641B7F2-F1B2-4F81-837F-C08B6C8EE3AE}" presName="level2hierChild" presStyleCnt="0"/>
      <dgm:spPr/>
    </dgm:pt>
    <dgm:pt modelId="{A8AC4054-9AC4-4958-B4D9-11756587820A}" type="pres">
      <dgm:prSet presAssocID="{490E7B06-6455-4467-A794-6DB5CB1F52C0}" presName="conn2-1" presStyleLbl="parChTrans1D2" presStyleIdx="0" presStyleCnt="3"/>
      <dgm:spPr/>
    </dgm:pt>
    <dgm:pt modelId="{1F91A4EB-2213-405B-BA19-EAC40260DBC8}" type="pres">
      <dgm:prSet presAssocID="{490E7B06-6455-4467-A794-6DB5CB1F52C0}" presName="connTx" presStyleLbl="parChTrans1D2" presStyleIdx="0" presStyleCnt="3"/>
      <dgm:spPr/>
    </dgm:pt>
    <dgm:pt modelId="{B16FA51C-A1EE-4745-8936-E169ED5F93D1}" type="pres">
      <dgm:prSet presAssocID="{77B04BDA-C14E-4338-A979-A484F2CEA3F3}" presName="root2" presStyleCnt="0"/>
      <dgm:spPr/>
    </dgm:pt>
    <dgm:pt modelId="{4CE1EF83-E9E1-459C-B2E0-90582EC1BC02}" type="pres">
      <dgm:prSet presAssocID="{77B04BDA-C14E-4338-A979-A484F2CEA3F3}" presName="LevelTwoTextNode" presStyleLbl="node2" presStyleIdx="0" presStyleCnt="3" custScaleX="139584" custScaleY="188596">
        <dgm:presLayoutVars>
          <dgm:chPref val="3"/>
        </dgm:presLayoutVars>
      </dgm:prSet>
      <dgm:spPr/>
    </dgm:pt>
    <dgm:pt modelId="{751EBB72-1A72-4F19-91ED-2347D069765F}" type="pres">
      <dgm:prSet presAssocID="{77B04BDA-C14E-4338-A979-A484F2CEA3F3}" presName="level3hierChild" presStyleCnt="0"/>
      <dgm:spPr/>
    </dgm:pt>
    <dgm:pt modelId="{D63DC84E-E58E-4940-A869-C5F3F0139746}" type="pres">
      <dgm:prSet presAssocID="{1A788A80-CB1B-4B00-95CE-39818F7B1EE8}" presName="conn2-1" presStyleLbl="parChTrans1D2" presStyleIdx="1" presStyleCnt="3"/>
      <dgm:spPr/>
    </dgm:pt>
    <dgm:pt modelId="{5906D9C0-0141-473F-8659-9AC682288A56}" type="pres">
      <dgm:prSet presAssocID="{1A788A80-CB1B-4B00-95CE-39818F7B1EE8}" presName="connTx" presStyleLbl="parChTrans1D2" presStyleIdx="1" presStyleCnt="3"/>
      <dgm:spPr/>
    </dgm:pt>
    <dgm:pt modelId="{422D1F36-A493-469D-9C87-A34FF4917DD2}" type="pres">
      <dgm:prSet presAssocID="{EA03B16A-DB80-4552-841D-C6CD92A5E2DA}" presName="root2" presStyleCnt="0"/>
      <dgm:spPr/>
    </dgm:pt>
    <dgm:pt modelId="{F594D601-41F3-4266-B962-22313A93C06A}" type="pres">
      <dgm:prSet presAssocID="{EA03B16A-DB80-4552-841D-C6CD92A5E2DA}" presName="LevelTwoTextNode" presStyleLbl="node2" presStyleIdx="1" presStyleCnt="3" custScaleX="143405" custScaleY="187093">
        <dgm:presLayoutVars>
          <dgm:chPref val="3"/>
        </dgm:presLayoutVars>
      </dgm:prSet>
      <dgm:spPr/>
    </dgm:pt>
    <dgm:pt modelId="{CBE5E592-95BC-4B95-9DDB-51F8E02E91A4}" type="pres">
      <dgm:prSet presAssocID="{EA03B16A-DB80-4552-841D-C6CD92A5E2DA}" presName="level3hierChild" presStyleCnt="0"/>
      <dgm:spPr/>
    </dgm:pt>
    <dgm:pt modelId="{6459A33F-4B62-4CAC-8F17-6B236FE52499}" type="pres">
      <dgm:prSet presAssocID="{C8B708F6-DC67-44E7-A8C8-0711A474018E}" presName="conn2-1" presStyleLbl="parChTrans1D2" presStyleIdx="2" presStyleCnt="3"/>
      <dgm:spPr/>
    </dgm:pt>
    <dgm:pt modelId="{CB03F2F1-06E8-4395-8356-040EE1A59104}" type="pres">
      <dgm:prSet presAssocID="{C8B708F6-DC67-44E7-A8C8-0711A474018E}" presName="connTx" presStyleLbl="parChTrans1D2" presStyleIdx="2" presStyleCnt="3"/>
      <dgm:spPr/>
    </dgm:pt>
    <dgm:pt modelId="{C5385C83-2AD9-49DB-B85C-3F1FD3684017}" type="pres">
      <dgm:prSet presAssocID="{40CAE6F0-87DD-4729-92AE-255F2CD03729}" presName="root2" presStyleCnt="0"/>
      <dgm:spPr/>
    </dgm:pt>
    <dgm:pt modelId="{FB4C7970-E638-4777-B8DB-A4CEE226820F}" type="pres">
      <dgm:prSet presAssocID="{40CAE6F0-87DD-4729-92AE-255F2CD03729}" presName="LevelTwoTextNode" presStyleLbl="node2" presStyleIdx="2" presStyleCnt="3" custScaleX="145543" custScaleY="152690">
        <dgm:presLayoutVars>
          <dgm:chPref val="3"/>
        </dgm:presLayoutVars>
      </dgm:prSet>
      <dgm:spPr/>
    </dgm:pt>
    <dgm:pt modelId="{884B0935-E10F-4BB0-8544-4D73F591BA38}" type="pres">
      <dgm:prSet presAssocID="{40CAE6F0-87DD-4729-92AE-255F2CD03729}" presName="level3hierChild" presStyleCnt="0"/>
      <dgm:spPr/>
    </dgm:pt>
  </dgm:ptLst>
  <dgm:cxnLst>
    <dgm:cxn modelId="{D5AF0103-CF9F-44BD-8E1A-D8836ACEC284}" srcId="{A641B7F2-F1B2-4F81-837F-C08B6C8EE3AE}" destId="{EA03B16A-DB80-4552-841D-C6CD92A5E2DA}" srcOrd="1" destOrd="0" parTransId="{1A788A80-CB1B-4B00-95CE-39818F7B1EE8}" sibTransId="{DBDF9BB4-8FEB-4EBB-A86C-680B2F565055}"/>
    <dgm:cxn modelId="{58CD960F-E92E-4691-9625-9B19186BB9BA}" type="presOf" srcId="{40CAE6F0-87DD-4729-92AE-255F2CD03729}" destId="{FB4C7970-E638-4777-B8DB-A4CEE226820F}" srcOrd="0" destOrd="0" presId="urn:microsoft.com/office/officeart/2008/layout/HorizontalMultiLevelHierarchy"/>
    <dgm:cxn modelId="{5BC9D520-C97F-4B74-816F-47669D590257}" type="presOf" srcId="{1A788A80-CB1B-4B00-95CE-39818F7B1EE8}" destId="{D63DC84E-E58E-4940-A869-C5F3F0139746}" srcOrd="0" destOrd="0" presId="urn:microsoft.com/office/officeart/2008/layout/HorizontalMultiLevelHierarchy"/>
    <dgm:cxn modelId="{ADEB8139-6E6B-4001-A132-904DD09E033A}" type="presOf" srcId="{EA03B16A-DB80-4552-841D-C6CD92A5E2DA}" destId="{F594D601-41F3-4266-B962-22313A93C06A}" srcOrd="0" destOrd="0" presId="urn:microsoft.com/office/officeart/2008/layout/HorizontalMultiLevelHierarchy"/>
    <dgm:cxn modelId="{C8FF9841-69D0-40AF-BA48-A5B69BA333B9}" type="presOf" srcId="{C8B708F6-DC67-44E7-A8C8-0711A474018E}" destId="{6459A33F-4B62-4CAC-8F17-6B236FE52499}" srcOrd="0" destOrd="0" presId="urn:microsoft.com/office/officeart/2008/layout/HorizontalMultiLevelHierarchy"/>
    <dgm:cxn modelId="{C382B043-C416-456F-8FAE-C053B95DA48E}" type="presOf" srcId="{490E7B06-6455-4467-A794-6DB5CB1F52C0}" destId="{1F91A4EB-2213-405B-BA19-EAC40260DBC8}" srcOrd="1" destOrd="0" presId="urn:microsoft.com/office/officeart/2008/layout/HorizontalMultiLevelHierarchy"/>
    <dgm:cxn modelId="{3E30E157-5B80-45F0-AB0D-13DB80DC2178}" type="presOf" srcId="{77B04BDA-C14E-4338-A979-A484F2CEA3F3}" destId="{4CE1EF83-E9E1-459C-B2E0-90582EC1BC02}" srcOrd="0" destOrd="0" presId="urn:microsoft.com/office/officeart/2008/layout/HorizontalMultiLevelHierarchy"/>
    <dgm:cxn modelId="{6534E66D-DB08-4BF3-8A92-4719392B1BF6}" srcId="{A641B7F2-F1B2-4F81-837F-C08B6C8EE3AE}" destId="{77B04BDA-C14E-4338-A979-A484F2CEA3F3}" srcOrd="0" destOrd="0" parTransId="{490E7B06-6455-4467-A794-6DB5CB1F52C0}" sibTransId="{C6F44D8E-1442-401F-887B-B8EC6F94F81B}"/>
    <dgm:cxn modelId="{4B44B578-879D-4280-A882-D804B6A8DB51}" type="presOf" srcId="{A641B7F2-F1B2-4F81-837F-C08B6C8EE3AE}" destId="{9FB1250B-48C2-4CE0-A8F3-66C481FD9237}" srcOrd="0" destOrd="0" presId="urn:microsoft.com/office/officeart/2008/layout/HorizontalMultiLevelHierarchy"/>
    <dgm:cxn modelId="{F7309E84-2B13-4DA8-A90F-DFF718570004}" srcId="{A641B7F2-F1B2-4F81-837F-C08B6C8EE3AE}" destId="{40CAE6F0-87DD-4729-92AE-255F2CD03729}" srcOrd="2" destOrd="0" parTransId="{C8B708F6-DC67-44E7-A8C8-0711A474018E}" sibTransId="{255B64EC-4C7C-465F-A0AF-562817F95454}"/>
    <dgm:cxn modelId="{F306938A-5185-4C36-8775-F1462ABDDD17}" srcId="{3E63547B-2244-4FCB-B52F-DDAF8DA555E8}" destId="{A641B7F2-F1B2-4F81-837F-C08B6C8EE3AE}" srcOrd="0" destOrd="0" parTransId="{90CC105A-0CDD-4EA7-91F0-2EB5B1D4C63C}" sibTransId="{6DEDA0F9-6694-4FE6-A56B-A4785A2CE273}"/>
    <dgm:cxn modelId="{9ECF4695-642A-4A3C-86B9-AFE5FFA7EC21}" type="presOf" srcId="{490E7B06-6455-4467-A794-6DB5CB1F52C0}" destId="{A8AC4054-9AC4-4958-B4D9-11756587820A}" srcOrd="0" destOrd="0" presId="urn:microsoft.com/office/officeart/2008/layout/HorizontalMultiLevelHierarchy"/>
    <dgm:cxn modelId="{152521B0-A39E-4E51-A871-B1C9A40CE095}" type="presOf" srcId="{3E63547B-2244-4FCB-B52F-DDAF8DA555E8}" destId="{E2BA2F48-1CA9-4799-8268-6EE580A597A1}" srcOrd="0" destOrd="0" presId="urn:microsoft.com/office/officeart/2008/layout/HorizontalMultiLevelHierarchy"/>
    <dgm:cxn modelId="{DBD868D2-A365-4072-984B-2DD6A73682E8}" type="presOf" srcId="{1A788A80-CB1B-4B00-95CE-39818F7B1EE8}" destId="{5906D9C0-0141-473F-8659-9AC682288A56}" srcOrd="1" destOrd="0" presId="urn:microsoft.com/office/officeart/2008/layout/HorizontalMultiLevelHierarchy"/>
    <dgm:cxn modelId="{5D04F8E1-41E6-4E95-AB61-43AD81FF02CC}" type="presOf" srcId="{C8B708F6-DC67-44E7-A8C8-0711A474018E}" destId="{CB03F2F1-06E8-4395-8356-040EE1A59104}" srcOrd="1" destOrd="0" presId="urn:microsoft.com/office/officeart/2008/layout/HorizontalMultiLevelHierarchy"/>
    <dgm:cxn modelId="{A88373E8-5C1A-486D-804A-E39EA34E2E96}" type="presParOf" srcId="{E2BA2F48-1CA9-4799-8268-6EE580A597A1}" destId="{201F5E59-C630-4E8D-B56F-9F34D4DFDE29}" srcOrd="0" destOrd="0" presId="urn:microsoft.com/office/officeart/2008/layout/HorizontalMultiLevelHierarchy"/>
    <dgm:cxn modelId="{F4FDD05D-C5A9-4DD5-9DD9-E51A5045A369}" type="presParOf" srcId="{201F5E59-C630-4E8D-B56F-9F34D4DFDE29}" destId="{9FB1250B-48C2-4CE0-A8F3-66C481FD9237}" srcOrd="0" destOrd="0" presId="urn:microsoft.com/office/officeart/2008/layout/HorizontalMultiLevelHierarchy"/>
    <dgm:cxn modelId="{F5A46F6E-C8F1-4A2B-9328-0ED200AC478B}" type="presParOf" srcId="{201F5E59-C630-4E8D-B56F-9F34D4DFDE29}" destId="{96272A94-3EB6-42A3-8557-D8B810F3A6DE}" srcOrd="1" destOrd="0" presId="urn:microsoft.com/office/officeart/2008/layout/HorizontalMultiLevelHierarchy"/>
    <dgm:cxn modelId="{AA67EA73-2915-45C6-AEA5-577940563D54}" type="presParOf" srcId="{96272A94-3EB6-42A3-8557-D8B810F3A6DE}" destId="{A8AC4054-9AC4-4958-B4D9-11756587820A}" srcOrd="0" destOrd="0" presId="urn:microsoft.com/office/officeart/2008/layout/HorizontalMultiLevelHierarchy"/>
    <dgm:cxn modelId="{D76B2AF8-59F0-492A-BCA3-86CABBCF87A7}" type="presParOf" srcId="{A8AC4054-9AC4-4958-B4D9-11756587820A}" destId="{1F91A4EB-2213-405B-BA19-EAC40260DBC8}" srcOrd="0" destOrd="0" presId="urn:microsoft.com/office/officeart/2008/layout/HorizontalMultiLevelHierarchy"/>
    <dgm:cxn modelId="{F5E7B578-6F56-460C-B3BD-244E19963F67}" type="presParOf" srcId="{96272A94-3EB6-42A3-8557-D8B810F3A6DE}" destId="{B16FA51C-A1EE-4745-8936-E169ED5F93D1}" srcOrd="1" destOrd="0" presId="urn:microsoft.com/office/officeart/2008/layout/HorizontalMultiLevelHierarchy"/>
    <dgm:cxn modelId="{282B674B-1DF8-43CD-B9B6-125B64FE385B}" type="presParOf" srcId="{B16FA51C-A1EE-4745-8936-E169ED5F93D1}" destId="{4CE1EF83-E9E1-459C-B2E0-90582EC1BC02}" srcOrd="0" destOrd="0" presId="urn:microsoft.com/office/officeart/2008/layout/HorizontalMultiLevelHierarchy"/>
    <dgm:cxn modelId="{ED60AC5F-F03F-4EE5-AC06-E970A1298486}" type="presParOf" srcId="{B16FA51C-A1EE-4745-8936-E169ED5F93D1}" destId="{751EBB72-1A72-4F19-91ED-2347D069765F}" srcOrd="1" destOrd="0" presId="urn:microsoft.com/office/officeart/2008/layout/HorizontalMultiLevelHierarchy"/>
    <dgm:cxn modelId="{4CD07B6B-E0E9-428F-8AF5-E22815E64D75}" type="presParOf" srcId="{96272A94-3EB6-42A3-8557-D8B810F3A6DE}" destId="{D63DC84E-E58E-4940-A869-C5F3F0139746}" srcOrd="2" destOrd="0" presId="urn:microsoft.com/office/officeart/2008/layout/HorizontalMultiLevelHierarchy"/>
    <dgm:cxn modelId="{6191931B-083C-4ED2-8FAC-61E92FE3FEBC}" type="presParOf" srcId="{D63DC84E-E58E-4940-A869-C5F3F0139746}" destId="{5906D9C0-0141-473F-8659-9AC682288A56}" srcOrd="0" destOrd="0" presId="urn:microsoft.com/office/officeart/2008/layout/HorizontalMultiLevelHierarchy"/>
    <dgm:cxn modelId="{DABB4BB0-DF15-4920-93F2-98E0960AD27B}" type="presParOf" srcId="{96272A94-3EB6-42A3-8557-D8B810F3A6DE}" destId="{422D1F36-A493-469D-9C87-A34FF4917DD2}" srcOrd="3" destOrd="0" presId="urn:microsoft.com/office/officeart/2008/layout/HorizontalMultiLevelHierarchy"/>
    <dgm:cxn modelId="{70D3CC4E-BAB2-4821-A743-B7FB33630595}" type="presParOf" srcId="{422D1F36-A493-469D-9C87-A34FF4917DD2}" destId="{F594D601-41F3-4266-B962-22313A93C06A}" srcOrd="0" destOrd="0" presId="urn:microsoft.com/office/officeart/2008/layout/HorizontalMultiLevelHierarchy"/>
    <dgm:cxn modelId="{7EC4D5D8-81AB-4246-935F-55D408AD8539}" type="presParOf" srcId="{422D1F36-A493-469D-9C87-A34FF4917DD2}" destId="{CBE5E592-95BC-4B95-9DDB-51F8E02E91A4}" srcOrd="1" destOrd="0" presId="urn:microsoft.com/office/officeart/2008/layout/HorizontalMultiLevelHierarchy"/>
    <dgm:cxn modelId="{442BBE39-62D4-4F70-83DC-8D9ECA9B5077}" type="presParOf" srcId="{96272A94-3EB6-42A3-8557-D8B810F3A6DE}" destId="{6459A33F-4B62-4CAC-8F17-6B236FE52499}" srcOrd="4" destOrd="0" presId="urn:microsoft.com/office/officeart/2008/layout/HorizontalMultiLevelHierarchy"/>
    <dgm:cxn modelId="{96632F34-B97F-4DDF-AF1F-C55D9066B0AD}" type="presParOf" srcId="{6459A33F-4B62-4CAC-8F17-6B236FE52499}" destId="{CB03F2F1-06E8-4395-8356-040EE1A59104}" srcOrd="0" destOrd="0" presId="urn:microsoft.com/office/officeart/2008/layout/HorizontalMultiLevelHierarchy"/>
    <dgm:cxn modelId="{4A3B1110-C392-45AC-A45D-333388B74F63}" type="presParOf" srcId="{96272A94-3EB6-42A3-8557-D8B810F3A6DE}" destId="{C5385C83-2AD9-49DB-B85C-3F1FD3684017}" srcOrd="5" destOrd="0" presId="urn:microsoft.com/office/officeart/2008/layout/HorizontalMultiLevelHierarchy"/>
    <dgm:cxn modelId="{2FC7C731-387D-466C-84E1-018A22DD041C}" type="presParOf" srcId="{C5385C83-2AD9-49DB-B85C-3F1FD3684017}" destId="{FB4C7970-E638-4777-B8DB-A4CEE226820F}" srcOrd="0" destOrd="0" presId="urn:microsoft.com/office/officeart/2008/layout/HorizontalMultiLevelHierarchy"/>
    <dgm:cxn modelId="{36D52381-A16C-4345-BE06-B65EE4E5A080}" type="presParOf" srcId="{C5385C83-2AD9-49DB-B85C-3F1FD3684017}" destId="{884B0935-E10F-4BB0-8544-4D73F591BA38}"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2A2F05C9-20FD-40A6-8B6C-C21D85971E1A}" type="doc">
      <dgm:prSet loTypeId="urn:microsoft.com/office/officeart/2005/8/layout/process1" loCatId="process" qsTypeId="urn:microsoft.com/office/officeart/2005/8/quickstyle/3d5" qsCatId="3D" csTypeId="urn:microsoft.com/office/officeart/2005/8/colors/accent1_2" csCatId="accent1" phldr="1"/>
      <dgm:spPr/>
    </dgm:pt>
    <dgm:pt modelId="{4A2877E2-FB7D-49FE-BF01-1E2563A10868}">
      <dgm:prSet phldrT="[Texto]" custT="1"/>
      <dgm:spPr/>
      <dgm:t>
        <a:bodyPr/>
        <a:lstStyle/>
        <a:p>
          <a:r>
            <a:rPr lang="es-MX" sz="1800" dirty="0">
              <a:solidFill>
                <a:schemeClr val="accent1">
                  <a:lumMod val="50000"/>
                </a:schemeClr>
              </a:solidFill>
            </a:rPr>
            <a:t>Trueque</a:t>
          </a:r>
          <a:r>
            <a:rPr lang="es-MX" sz="1800" dirty="0"/>
            <a:t>.</a:t>
          </a:r>
        </a:p>
      </dgm:t>
    </dgm:pt>
    <dgm:pt modelId="{002B279D-84D6-4795-8B75-3430591D1EF4}" type="parTrans" cxnId="{F54966AF-DBEA-40BE-B20B-C4A88F02B677}">
      <dgm:prSet/>
      <dgm:spPr/>
      <dgm:t>
        <a:bodyPr/>
        <a:lstStyle/>
        <a:p>
          <a:endParaRPr lang="es-MX" sz="1800"/>
        </a:p>
      </dgm:t>
    </dgm:pt>
    <dgm:pt modelId="{3FB976CE-1A9B-4E50-A03F-C218D802BCB8}" type="sibTrans" cxnId="{F54966AF-DBEA-40BE-B20B-C4A88F02B677}">
      <dgm:prSet custT="1"/>
      <dgm:spPr/>
      <dgm:t>
        <a:bodyPr/>
        <a:lstStyle/>
        <a:p>
          <a:endParaRPr lang="es-MX" sz="1800"/>
        </a:p>
      </dgm:t>
    </dgm:pt>
    <dgm:pt modelId="{9FB23393-946D-40ED-91F2-31CF18D22097}">
      <dgm:prSet phldrT="[Texto]" custT="1"/>
      <dgm:spPr/>
      <dgm:t>
        <a:bodyPr/>
        <a:lstStyle/>
        <a:p>
          <a:r>
            <a:rPr lang="es-MX" sz="1800" dirty="0">
              <a:solidFill>
                <a:schemeClr val="accent1">
                  <a:lumMod val="50000"/>
                </a:schemeClr>
              </a:solidFill>
            </a:rPr>
            <a:t>Productos fijos</a:t>
          </a:r>
          <a:r>
            <a:rPr lang="es-MX" sz="1800" dirty="0"/>
            <a:t>.</a:t>
          </a:r>
        </a:p>
      </dgm:t>
    </dgm:pt>
    <dgm:pt modelId="{2B26C387-AA1C-4F95-B3E6-B8DA8A78A8AE}" type="parTrans" cxnId="{24E176DA-BCD1-4ED2-BF55-BA4469399975}">
      <dgm:prSet/>
      <dgm:spPr/>
      <dgm:t>
        <a:bodyPr/>
        <a:lstStyle/>
        <a:p>
          <a:endParaRPr lang="es-MX" sz="1800"/>
        </a:p>
      </dgm:t>
    </dgm:pt>
    <dgm:pt modelId="{CE76C5B4-2789-4C63-B206-224EE6BC4D5C}" type="sibTrans" cxnId="{24E176DA-BCD1-4ED2-BF55-BA4469399975}">
      <dgm:prSet custT="1"/>
      <dgm:spPr/>
      <dgm:t>
        <a:bodyPr/>
        <a:lstStyle/>
        <a:p>
          <a:endParaRPr lang="es-MX" sz="1800"/>
        </a:p>
      </dgm:t>
    </dgm:pt>
    <dgm:pt modelId="{CDF4E2CF-3F27-4FA5-91CA-13E9E7B7FCF2}">
      <dgm:prSet phldrT="[Texto]" custT="1"/>
      <dgm:spPr/>
      <dgm:t>
        <a:bodyPr/>
        <a:lstStyle/>
        <a:p>
          <a:r>
            <a:rPr lang="es-MX" sz="1800" dirty="0">
              <a:solidFill>
                <a:schemeClr val="accent1">
                  <a:lumMod val="50000"/>
                </a:schemeClr>
              </a:solidFill>
            </a:rPr>
            <a:t>Moneda</a:t>
          </a:r>
          <a:r>
            <a:rPr lang="es-MX" sz="1800" dirty="0"/>
            <a:t> </a:t>
          </a:r>
          <a:r>
            <a:rPr lang="es-MX" sz="1800" dirty="0">
              <a:solidFill>
                <a:schemeClr val="accent1">
                  <a:lumMod val="50000"/>
                </a:schemeClr>
              </a:solidFill>
            </a:rPr>
            <a:t>acuñada</a:t>
          </a:r>
          <a:r>
            <a:rPr lang="es-MX" sz="1800" dirty="0"/>
            <a:t>.</a:t>
          </a:r>
        </a:p>
      </dgm:t>
    </dgm:pt>
    <dgm:pt modelId="{FAA5405B-12D2-4568-B2A1-684CD8083CB5}" type="parTrans" cxnId="{12C7EBD2-743C-4476-9B02-079575D0DFA2}">
      <dgm:prSet/>
      <dgm:spPr/>
      <dgm:t>
        <a:bodyPr/>
        <a:lstStyle/>
        <a:p>
          <a:endParaRPr lang="es-MX" sz="1800"/>
        </a:p>
      </dgm:t>
    </dgm:pt>
    <dgm:pt modelId="{B0F9E0D2-3B46-45E4-AD54-1596270DAC7D}" type="sibTrans" cxnId="{12C7EBD2-743C-4476-9B02-079575D0DFA2}">
      <dgm:prSet custT="1"/>
      <dgm:spPr/>
      <dgm:t>
        <a:bodyPr/>
        <a:lstStyle/>
        <a:p>
          <a:endParaRPr lang="es-MX" sz="1800"/>
        </a:p>
      </dgm:t>
    </dgm:pt>
    <dgm:pt modelId="{ADD21571-63AF-4037-AA8F-8D49E6A9A490}">
      <dgm:prSet custT="1"/>
      <dgm:spPr/>
      <dgm:t>
        <a:bodyPr/>
        <a:lstStyle/>
        <a:p>
          <a:r>
            <a:rPr lang="es-MX" sz="1800" dirty="0">
              <a:solidFill>
                <a:schemeClr val="accent1">
                  <a:lumMod val="50000"/>
                </a:schemeClr>
              </a:solidFill>
            </a:rPr>
            <a:t>Billetes</a:t>
          </a:r>
          <a:r>
            <a:rPr lang="es-MX" sz="1800" dirty="0"/>
            <a:t>.</a:t>
          </a:r>
        </a:p>
      </dgm:t>
    </dgm:pt>
    <dgm:pt modelId="{08C02529-0CCD-4977-8616-E6EFC22B50B9}" type="parTrans" cxnId="{E0AEEF54-80E8-4E1F-8C38-77A55333BBBA}">
      <dgm:prSet/>
      <dgm:spPr/>
      <dgm:t>
        <a:bodyPr/>
        <a:lstStyle/>
        <a:p>
          <a:endParaRPr lang="es-MX" sz="1800"/>
        </a:p>
      </dgm:t>
    </dgm:pt>
    <dgm:pt modelId="{F1CB9B21-5FDB-4DF8-955A-8201CA1E3231}" type="sibTrans" cxnId="{E0AEEF54-80E8-4E1F-8C38-77A55333BBBA}">
      <dgm:prSet custT="1"/>
      <dgm:spPr/>
      <dgm:t>
        <a:bodyPr/>
        <a:lstStyle/>
        <a:p>
          <a:endParaRPr lang="es-MX" sz="1800"/>
        </a:p>
      </dgm:t>
    </dgm:pt>
    <dgm:pt modelId="{00878022-F0E3-483D-BC9D-ED12CF0FCE07}">
      <dgm:prSet custT="1"/>
      <dgm:spPr/>
      <dgm:t>
        <a:bodyPr/>
        <a:lstStyle/>
        <a:p>
          <a:r>
            <a:rPr lang="es-MX" sz="1800" dirty="0">
              <a:solidFill>
                <a:schemeClr val="accent1">
                  <a:lumMod val="50000"/>
                </a:schemeClr>
              </a:solidFill>
            </a:rPr>
            <a:t>Bancos/respaldo</a:t>
          </a:r>
          <a:r>
            <a:rPr lang="es-MX" sz="1800" dirty="0"/>
            <a:t> </a:t>
          </a:r>
          <a:r>
            <a:rPr lang="es-MX" sz="1800" dirty="0">
              <a:solidFill>
                <a:schemeClr val="accent1">
                  <a:lumMod val="50000"/>
                </a:schemeClr>
              </a:solidFill>
            </a:rPr>
            <a:t>en</a:t>
          </a:r>
          <a:r>
            <a:rPr lang="es-MX" sz="1800" dirty="0"/>
            <a:t> </a:t>
          </a:r>
          <a:r>
            <a:rPr lang="es-MX" sz="1800" dirty="0">
              <a:solidFill>
                <a:schemeClr val="accent1">
                  <a:lumMod val="50000"/>
                </a:schemeClr>
              </a:solidFill>
            </a:rPr>
            <a:t>oro</a:t>
          </a:r>
          <a:r>
            <a:rPr lang="es-MX" sz="1800" dirty="0"/>
            <a:t>.</a:t>
          </a:r>
        </a:p>
      </dgm:t>
    </dgm:pt>
    <dgm:pt modelId="{1D1B068B-5393-435A-ABD9-710B70F7758B}" type="parTrans" cxnId="{FC5336DD-74D5-4A6F-A461-4AB6EB6585D9}">
      <dgm:prSet/>
      <dgm:spPr/>
      <dgm:t>
        <a:bodyPr/>
        <a:lstStyle/>
        <a:p>
          <a:endParaRPr lang="es-MX" sz="1800"/>
        </a:p>
      </dgm:t>
    </dgm:pt>
    <dgm:pt modelId="{6CC9BF97-11B0-453A-9717-CB96161C15DD}" type="sibTrans" cxnId="{FC5336DD-74D5-4A6F-A461-4AB6EB6585D9}">
      <dgm:prSet custT="1"/>
      <dgm:spPr/>
      <dgm:t>
        <a:bodyPr/>
        <a:lstStyle/>
        <a:p>
          <a:endParaRPr lang="es-MX" sz="1800"/>
        </a:p>
      </dgm:t>
    </dgm:pt>
    <dgm:pt modelId="{4C622E4D-ADD3-446E-AF3D-F17D391C4D8A}">
      <dgm:prSet custT="1"/>
      <dgm:spPr/>
      <dgm:t>
        <a:bodyPr/>
        <a:lstStyle/>
        <a:p>
          <a:r>
            <a:rPr lang="es-MX" sz="1800" dirty="0">
              <a:solidFill>
                <a:schemeClr val="accent1">
                  <a:lumMod val="50000"/>
                </a:schemeClr>
              </a:solidFill>
            </a:rPr>
            <a:t>Dólar.</a:t>
          </a:r>
        </a:p>
      </dgm:t>
    </dgm:pt>
    <dgm:pt modelId="{3D91CA68-2B4B-47DC-A7A2-263AF36C28E1}" type="parTrans" cxnId="{F3C757E6-809D-4DFE-B9AE-B14A47B6B4E1}">
      <dgm:prSet/>
      <dgm:spPr/>
      <dgm:t>
        <a:bodyPr/>
        <a:lstStyle/>
        <a:p>
          <a:endParaRPr lang="es-MX" sz="1800"/>
        </a:p>
      </dgm:t>
    </dgm:pt>
    <dgm:pt modelId="{9A3584C8-FE07-40AE-8CF8-34F98C0EEE4F}" type="sibTrans" cxnId="{F3C757E6-809D-4DFE-B9AE-B14A47B6B4E1}">
      <dgm:prSet custT="1"/>
      <dgm:spPr/>
      <dgm:t>
        <a:bodyPr/>
        <a:lstStyle/>
        <a:p>
          <a:endParaRPr lang="es-MX" sz="1800"/>
        </a:p>
      </dgm:t>
    </dgm:pt>
    <dgm:pt modelId="{CD80B83A-EE92-473F-B515-6A152CF6347E}">
      <dgm:prSet custT="1"/>
      <dgm:spPr/>
      <dgm:t>
        <a:bodyPr/>
        <a:lstStyle/>
        <a:p>
          <a:r>
            <a:rPr lang="es-MX" sz="1800" dirty="0">
              <a:solidFill>
                <a:schemeClr val="accent1">
                  <a:lumMod val="50000"/>
                </a:schemeClr>
              </a:solidFill>
            </a:rPr>
            <a:t>Acuerdo </a:t>
          </a:r>
          <a:r>
            <a:rPr lang="es-MX" sz="1800" dirty="0" err="1">
              <a:solidFill>
                <a:schemeClr val="accent1">
                  <a:lumMod val="50000"/>
                </a:schemeClr>
              </a:solidFill>
            </a:rPr>
            <a:t>Bretton</a:t>
          </a:r>
          <a:r>
            <a:rPr lang="es-MX" sz="1800" dirty="0">
              <a:solidFill>
                <a:schemeClr val="accent1">
                  <a:lumMod val="50000"/>
                </a:schemeClr>
              </a:solidFill>
            </a:rPr>
            <a:t> Woods</a:t>
          </a:r>
        </a:p>
      </dgm:t>
    </dgm:pt>
    <dgm:pt modelId="{DA1DAD0C-18BE-415E-84A3-45C1352E0BC8}" type="parTrans" cxnId="{71E86BEA-07F3-483A-A7CB-3DC89982533A}">
      <dgm:prSet/>
      <dgm:spPr/>
      <dgm:t>
        <a:bodyPr/>
        <a:lstStyle/>
        <a:p>
          <a:endParaRPr lang="es-MX" sz="1800"/>
        </a:p>
      </dgm:t>
    </dgm:pt>
    <dgm:pt modelId="{6E417149-510E-4A3B-895C-AFDC96A2F2EA}" type="sibTrans" cxnId="{71E86BEA-07F3-483A-A7CB-3DC89982533A}">
      <dgm:prSet custT="1"/>
      <dgm:spPr/>
      <dgm:t>
        <a:bodyPr/>
        <a:lstStyle/>
        <a:p>
          <a:endParaRPr lang="es-MX" sz="1800"/>
        </a:p>
      </dgm:t>
    </dgm:pt>
    <dgm:pt modelId="{11B2D814-10BB-4A18-8A34-278FCC6F6151}">
      <dgm:prSet custT="1"/>
      <dgm:spPr/>
      <dgm:t>
        <a:bodyPr/>
        <a:lstStyle/>
        <a:p>
          <a:r>
            <a:rPr lang="es-MX" sz="1800" dirty="0">
              <a:solidFill>
                <a:schemeClr val="accent1">
                  <a:lumMod val="50000"/>
                </a:schemeClr>
              </a:solidFill>
            </a:rPr>
            <a:t>Surgimiento</a:t>
          </a:r>
          <a:r>
            <a:rPr lang="es-MX" sz="1800" dirty="0"/>
            <a:t> </a:t>
          </a:r>
          <a:r>
            <a:rPr lang="es-MX" sz="1800" dirty="0">
              <a:solidFill>
                <a:schemeClr val="accent1">
                  <a:lumMod val="50000"/>
                </a:schemeClr>
              </a:solidFill>
            </a:rPr>
            <a:t>dinero</a:t>
          </a:r>
          <a:r>
            <a:rPr lang="es-MX" sz="1800" dirty="0"/>
            <a:t> </a:t>
          </a:r>
          <a:r>
            <a:rPr lang="es-MX" sz="1800" dirty="0">
              <a:solidFill>
                <a:schemeClr val="accent1">
                  <a:lumMod val="50000"/>
                </a:schemeClr>
              </a:solidFill>
            </a:rPr>
            <a:t>electrónico</a:t>
          </a:r>
          <a:r>
            <a:rPr lang="es-MX" sz="1800" dirty="0"/>
            <a:t>.</a:t>
          </a:r>
        </a:p>
      </dgm:t>
    </dgm:pt>
    <dgm:pt modelId="{D6FDDC21-7E1B-4048-8EF9-22115AE91678}" type="parTrans" cxnId="{C591BFAF-56D2-495C-A3A2-93E271E3ABF1}">
      <dgm:prSet/>
      <dgm:spPr/>
      <dgm:t>
        <a:bodyPr/>
        <a:lstStyle/>
        <a:p>
          <a:endParaRPr lang="es-MX" sz="1800"/>
        </a:p>
      </dgm:t>
    </dgm:pt>
    <dgm:pt modelId="{957CD1E8-B3FB-4ADA-8E2A-C299E1B07564}" type="sibTrans" cxnId="{C591BFAF-56D2-495C-A3A2-93E271E3ABF1}">
      <dgm:prSet/>
      <dgm:spPr/>
      <dgm:t>
        <a:bodyPr/>
        <a:lstStyle/>
        <a:p>
          <a:endParaRPr lang="es-MX" sz="1800"/>
        </a:p>
      </dgm:t>
    </dgm:pt>
    <dgm:pt modelId="{CF9AAD1A-106A-4E65-AD25-9C22C42F8124}" type="pres">
      <dgm:prSet presAssocID="{2A2F05C9-20FD-40A6-8B6C-C21D85971E1A}" presName="Name0" presStyleCnt="0">
        <dgm:presLayoutVars>
          <dgm:dir/>
          <dgm:resizeHandles val="exact"/>
        </dgm:presLayoutVars>
      </dgm:prSet>
      <dgm:spPr/>
    </dgm:pt>
    <dgm:pt modelId="{31FE89BB-A0BC-4572-AC51-9EA58C3AAF50}" type="pres">
      <dgm:prSet presAssocID="{4A2877E2-FB7D-49FE-BF01-1E2563A10868}" presName="node" presStyleLbl="node1" presStyleIdx="0" presStyleCnt="8" custLinFactNeighborX="-2397" custLinFactNeighborY="-1869">
        <dgm:presLayoutVars>
          <dgm:bulletEnabled val="1"/>
        </dgm:presLayoutVars>
      </dgm:prSet>
      <dgm:spPr/>
    </dgm:pt>
    <dgm:pt modelId="{468DF54F-B92F-446D-88F8-764FB84862D2}" type="pres">
      <dgm:prSet presAssocID="{3FB976CE-1A9B-4E50-A03F-C218D802BCB8}" presName="sibTrans" presStyleLbl="sibTrans2D1" presStyleIdx="0" presStyleCnt="7"/>
      <dgm:spPr/>
    </dgm:pt>
    <dgm:pt modelId="{557F4758-CBBD-403C-8C0E-0F4BD867C670}" type="pres">
      <dgm:prSet presAssocID="{3FB976CE-1A9B-4E50-A03F-C218D802BCB8}" presName="connectorText" presStyleLbl="sibTrans2D1" presStyleIdx="0" presStyleCnt="7"/>
      <dgm:spPr/>
    </dgm:pt>
    <dgm:pt modelId="{B2FF8305-B876-42B0-BB0F-AD5DFE60CBB7}" type="pres">
      <dgm:prSet presAssocID="{9FB23393-946D-40ED-91F2-31CF18D22097}" presName="node" presStyleLbl="node1" presStyleIdx="1" presStyleCnt="8">
        <dgm:presLayoutVars>
          <dgm:bulletEnabled val="1"/>
        </dgm:presLayoutVars>
      </dgm:prSet>
      <dgm:spPr/>
    </dgm:pt>
    <dgm:pt modelId="{270B0C44-1734-4C04-BBE5-2B762AA434A5}" type="pres">
      <dgm:prSet presAssocID="{CE76C5B4-2789-4C63-B206-224EE6BC4D5C}" presName="sibTrans" presStyleLbl="sibTrans2D1" presStyleIdx="1" presStyleCnt="7"/>
      <dgm:spPr/>
    </dgm:pt>
    <dgm:pt modelId="{A2A5433F-91B2-43C2-816B-8C89F198EA70}" type="pres">
      <dgm:prSet presAssocID="{CE76C5B4-2789-4C63-B206-224EE6BC4D5C}" presName="connectorText" presStyleLbl="sibTrans2D1" presStyleIdx="1" presStyleCnt="7"/>
      <dgm:spPr/>
    </dgm:pt>
    <dgm:pt modelId="{570B7A44-D0CE-4932-A0C7-3AE0B6A0E40E}" type="pres">
      <dgm:prSet presAssocID="{CDF4E2CF-3F27-4FA5-91CA-13E9E7B7FCF2}" presName="node" presStyleLbl="node1" presStyleIdx="2" presStyleCnt="8">
        <dgm:presLayoutVars>
          <dgm:bulletEnabled val="1"/>
        </dgm:presLayoutVars>
      </dgm:prSet>
      <dgm:spPr/>
    </dgm:pt>
    <dgm:pt modelId="{48B2B5F9-EBC4-4048-9FF5-D52A83306D8F}" type="pres">
      <dgm:prSet presAssocID="{B0F9E0D2-3B46-45E4-AD54-1596270DAC7D}" presName="sibTrans" presStyleLbl="sibTrans2D1" presStyleIdx="2" presStyleCnt="7"/>
      <dgm:spPr/>
    </dgm:pt>
    <dgm:pt modelId="{D3206A66-7DC1-4ADE-A4D7-AD6592203E46}" type="pres">
      <dgm:prSet presAssocID="{B0F9E0D2-3B46-45E4-AD54-1596270DAC7D}" presName="connectorText" presStyleLbl="sibTrans2D1" presStyleIdx="2" presStyleCnt="7"/>
      <dgm:spPr/>
    </dgm:pt>
    <dgm:pt modelId="{D5F78D7F-1847-4C92-8314-10E9D5C30169}" type="pres">
      <dgm:prSet presAssocID="{ADD21571-63AF-4037-AA8F-8D49E6A9A490}" presName="node" presStyleLbl="node1" presStyleIdx="3" presStyleCnt="8">
        <dgm:presLayoutVars>
          <dgm:bulletEnabled val="1"/>
        </dgm:presLayoutVars>
      </dgm:prSet>
      <dgm:spPr/>
    </dgm:pt>
    <dgm:pt modelId="{CC1501B3-980F-4184-BFA1-0D9EDC36B4A9}" type="pres">
      <dgm:prSet presAssocID="{F1CB9B21-5FDB-4DF8-955A-8201CA1E3231}" presName="sibTrans" presStyleLbl="sibTrans2D1" presStyleIdx="3" presStyleCnt="7"/>
      <dgm:spPr/>
    </dgm:pt>
    <dgm:pt modelId="{8E2AF2AC-DB59-455F-B639-70FFAD25613A}" type="pres">
      <dgm:prSet presAssocID="{F1CB9B21-5FDB-4DF8-955A-8201CA1E3231}" presName="connectorText" presStyleLbl="sibTrans2D1" presStyleIdx="3" presStyleCnt="7"/>
      <dgm:spPr/>
    </dgm:pt>
    <dgm:pt modelId="{D36786AA-F781-4877-84C5-91659B77DE5B}" type="pres">
      <dgm:prSet presAssocID="{00878022-F0E3-483D-BC9D-ED12CF0FCE07}" presName="node" presStyleLbl="node1" presStyleIdx="4" presStyleCnt="8">
        <dgm:presLayoutVars>
          <dgm:bulletEnabled val="1"/>
        </dgm:presLayoutVars>
      </dgm:prSet>
      <dgm:spPr/>
    </dgm:pt>
    <dgm:pt modelId="{1C60709C-3E16-40CE-81B4-CAAAAEEF4E6F}" type="pres">
      <dgm:prSet presAssocID="{6CC9BF97-11B0-453A-9717-CB96161C15DD}" presName="sibTrans" presStyleLbl="sibTrans2D1" presStyleIdx="4" presStyleCnt="7"/>
      <dgm:spPr/>
    </dgm:pt>
    <dgm:pt modelId="{0C295818-18CE-4306-AB1E-2A2C6B2B261D}" type="pres">
      <dgm:prSet presAssocID="{6CC9BF97-11B0-453A-9717-CB96161C15DD}" presName="connectorText" presStyleLbl="sibTrans2D1" presStyleIdx="4" presStyleCnt="7"/>
      <dgm:spPr/>
    </dgm:pt>
    <dgm:pt modelId="{F40A6D57-9D83-464F-B388-FAA732FBE77F}" type="pres">
      <dgm:prSet presAssocID="{4C622E4D-ADD3-446E-AF3D-F17D391C4D8A}" presName="node" presStyleLbl="node1" presStyleIdx="5" presStyleCnt="8">
        <dgm:presLayoutVars>
          <dgm:bulletEnabled val="1"/>
        </dgm:presLayoutVars>
      </dgm:prSet>
      <dgm:spPr/>
    </dgm:pt>
    <dgm:pt modelId="{A173D8FD-E203-4A9A-93F2-CB890E429CCF}" type="pres">
      <dgm:prSet presAssocID="{9A3584C8-FE07-40AE-8CF8-34F98C0EEE4F}" presName="sibTrans" presStyleLbl="sibTrans2D1" presStyleIdx="5" presStyleCnt="7"/>
      <dgm:spPr/>
    </dgm:pt>
    <dgm:pt modelId="{C660DC75-CA8F-4329-8D7C-E122271E99E7}" type="pres">
      <dgm:prSet presAssocID="{9A3584C8-FE07-40AE-8CF8-34F98C0EEE4F}" presName="connectorText" presStyleLbl="sibTrans2D1" presStyleIdx="5" presStyleCnt="7"/>
      <dgm:spPr/>
    </dgm:pt>
    <dgm:pt modelId="{CF053FF3-FD66-4575-9416-DE659A58D7B7}" type="pres">
      <dgm:prSet presAssocID="{CD80B83A-EE92-473F-B515-6A152CF6347E}" presName="node" presStyleLbl="node1" presStyleIdx="6" presStyleCnt="8">
        <dgm:presLayoutVars>
          <dgm:bulletEnabled val="1"/>
        </dgm:presLayoutVars>
      </dgm:prSet>
      <dgm:spPr/>
    </dgm:pt>
    <dgm:pt modelId="{146117B4-26B9-4F6A-95CB-6D305695A8A7}" type="pres">
      <dgm:prSet presAssocID="{6E417149-510E-4A3B-895C-AFDC96A2F2EA}" presName="sibTrans" presStyleLbl="sibTrans2D1" presStyleIdx="6" presStyleCnt="7"/>
      <dgm:spPr/>
    </dgm:pt>
    <dgm:pt modelId="{5CCD3DEC-B02A-4265-959B-0E570400A629}" type="pres">
      <dgm:prSet presAssocID="{6E417149-510E-4A3B-895C-AFDC96A2F2EA}" presName="connectorText" presStyleLbl="sibTrans2D1" presStyleIdx="6" presStyleCnt="7"/>
      <dgm:spPr/>
    </dgm:pt>
    <dgm:pt modelId="{415AF118-133D-4EB5-A27A-E88CB2E4D308}" type="pres">
      <dgm:prSet presAssocID="{11B2D814-10BB-4A18-8A34-278FCC6F6151}" presName="node" presStyleLbl="node1" presStyleIdx="7" presStyleCnt="8">
        <dgm:presLayoutVars>
          <dgm:bulletEnabled val="1"/>
        </dgm:presLayoutVars>
      </dgm:prSet>
      <dgm:spPr/>
    </dgm:pt>
  </dgm:ptLst>
  <dgm:cxnLst>
    <dgm:cxn modelId="{AE9CD109-DD27-4BA3-A7E4-2834E42BB66B}" type="presOf" srcId="{3FB976CE-1A9B-4E50-A03F-C218D802BCB8}" destId="{557F4758-CBBD-403C-8C0E-0F4BD867C670}" srcOrd="1" destOrd="0" presId="urn:microsoft.com/office/officeart/2005/8/layout/process1"/>
    <dgm:cxn modelId="{28489D0C-48AE-4EA6-9740-3C6352BB92D1}" type="presOf" srcId="{CE76C5B4-2789-4C63-B206-224EE6BC4D5C}" destId="{A2A5433F-91B2-43C2-816B-8C89F198EA70}" srcOrd="1" destOrd="0" presId="urn:microsoft.com/office/officeart/2005/8/layout/process1"/>
    <dgm:cxn modelId="{75A52817-922A-4043-8531-68F0C0F6E957}" type="presOf" srcId="{6E417149-510E-4A3B-895C-AFDC96A2F2EA}" destId="{146117B4-26B9-4F6A-95CB-6D305695A8A7}" srcOrd="0" destOrd="0" presId="urn:microsoft.com/office/officeart/2005/8/layout/process1"/>
    <dgm:cxn modelId="{11858618-5328-4BB6-9ADC-5B46B505AD20}" type="presOf" srcId="{CDF4E2CF-3F27-4FA5-91CA-13E9E7B7FCF2}" destId="{570B7A44-D0CE-4932-A0C7-3AE0B6A0E40E}" srcOrd="0" destOrd="0" presId="urn:microsoft.com/office/officeart/2005/8/layout/process1"/>
    <dgm:cxn modelId="{058BCC3B-B72A-4B4E-92A5-E6F4D972E50D}" type="presOf" srcId="{4A2877E2-FB7D-49FE-BF01-1E2563A10868}" destId="{31FE89BB-A0BC-4572-AC51-9EA58C3AAF50}" srcOrd="0" destOrd="0" presId="urn:microsoft.com/office/officeart/2005/8/layout/process1"/>
    <dgm:cxn modelId="{06DE584C-9F63-46E0-A70D-E8807C44DB22}" type="presOf" srcId="{CD80B83A-EE92-473F-B515-6A152CF6347E}" destId="{CF053FF3-FD66-4575-9416-DE659A58D7B7}" srcOrd="0" destOrd="0" presId="urn:microsoft.com/office/officeart/2005/8/layout/process1"/>
    <dgm:cxn modelId="{E0AEEF54-80E8-4E1F-8C38-77A55333BBBA}" srcId="{2A2F05C9-20FD-40A6-8B6C-C21D85971E1A}" destId="{ADD21571-63AF-4037-AA8F-8D49E6A9A490}" srcOrd="3" destOrd="0" parTransId="{08C02529-0CCD-4977-8616-E6EFC22B50B9}" sibTransId="{F1CB9B21-5FDB-4DF8-955A-8201CA1E3231}"/>
    <dgm:cxn modelId="{47250E5B-1FEA-4867-A131-B138A76A9A0D}" type="presOf" srcId="{F1CB9B21-5FDB-4DF8-955A-8201CA1E3231}" destId="{CC1501B3-980F-4184-BFA1-0D9EDC36B4A9}" srcOrd="0" destOrd="0" presId="urn:microsoft.com/office/officeart/2005/8/layout/process1"/>
    <dgm:cxn modelId="{FA7CE46A-2DAD-4A64-926B-1A89B9B594B9}" type="presOf" srcId="{00878022-F0E3-483D-BC9D-ED12CF0FCE07}" destId="{D36786AA-F781-4877-84C5-91659B77DE5B}" srcOrd="0" destOrd="0" presId="urn:microsoft.com/office/officeart/2005/8/layout/process1"/>
    <dgm:cxn modelId="{0DEAE06D-6663-4313-AF0B-85193AAB3380}" type="presOf" srcId="{6CC9BF97-11B0-453A-9717-CB96161C15DD}" destId="{0C295818-18CE-4306-AB1E-2A2C6B2B261D}" srcOrd="1" destOrd="0" presId="urn:microsoft.com/office/officeart/2005/8/layout/process1"/>
    <dgm:cxn modelId="{7640FF76-80C3-4EC7-81AF-6B16FCB8E5C3}" type="presOf" srcId="{4C622E4D-ADD3-446E-AF3D-F17D391C4D8A}" destId="{F40A6D57-9D83-464F-B388-FAA732FBE77F}" srcOrd="0" destOrd="0" presId="urn:microsoft.com/office/officeart/2005/8/layout/process1"/>
    <dgm:cxn modelId="{0A936B95-78CE-4A21-AD0D-2A3E05BBB855}" type="presOf" srcId="{F1CB9B21-5FDB-4DF8-955A-8201CA1E3231}" destId="{8E2AF2AC-DB59-455F-B639-70FFAD25613A}" srcOrd="1" destOrd="0" presId="urn:microsoft.com/office/officeart/2005/8/layout/process1"/>
    <dgm:cxn modelId="{ACC9E19E-F2BE-431A-9A56-824EF497087C}" type="presOf" srcId="{CE76C5B4-2789-4C63-B206-224EE6BC4D5C}" destId="{270B0C44-1734-4C04-BBE5-2B762AA434A5}" srcOrd="0" destOrd="0" presId="urn:microsoft.com/office/officeart/2005/8/layout/process1"/>
    <dgm:cxn modelId="{FB50E6A9-9F21-43B6-8099-A0D60A618AC8}" type="presOf" srcId="{2A2F05C9-20FD-40A6-8B6C-C21D85971E1A}" destId="{CF9AAD1A-106A-4E65-AD25-9C22C42F8124}" srcOrd="0" destOrd="0" presId="urn:microsoft.com/office/officeart/2005/8/layout/process1"/>
    <dgm:cxn modelId="{7DDFD9AD-69A0-45F4-AB26-E551D36C29B6}" type="presOf" srcId="{9FB23393-946D-40ED-91F2-31CF18D22097}" destId="{B2FF8305-B876-42B0-BB0F-AD5DFE60CBB7}" srcOrd="0" destOrd="0" presId="urn:microsoft.com/office/officeart/2005/8/layout/process1"/>
    <dgm:cxn modelId="{F54966AF-DBEA-40BE-B20B-C4A88F02B677}" srcId="{2A2F05C9-20FD-40A6-8B6C-C21D85971E1A}" destId="{4A2877E2-FB7D-49FE-BF01-1E2563A10868}" srcOrd="0" destOrd="0" parTransId="{002B279D-84D6-4795-8B75-3430591D1EF4}" sibTransId="{3FB976CE-1A9B-4E50-A03F-C218D802BCB8}"/>
    <dgm:cxn modelId="{C591BFAF-56D2-495C-A3A2-93E271E3ABF1}" srcId="{2A2F05C9-20FD-40A6-8B6C-C21D85971E1A}" destId="{11B2D814-10BB-4A18-8A34-278FCC6F6151}" srcOrd="7" destOrd="0" parTransId="{D6FDDC21-7E1B-4048-8EF9-22115AE91678}" sibTransId="{957CD1E8-B3FB-4ADA-8E2A-C299E1B07564}"/>
    <dgm:cxn modelId="{63A39AC0-79DB-4001-B1CD-EB7B79F79CDB}" type="presOf" srcId="{9A3584C8-FE07-40AE-8CF8-34F98C0EEE4F}" destId="{C660DC75-CA8F-4329-8D7C-E122271E99E7}" srcOrd="1" destOrd="0" presId="urn:microsoft.com/office/officeart/2005/8/layout/process1"/>
    <dgm:cxn modelId="{034C7CD2-D679-4DDA-AC67-63782202B7D5}" type="presOf" srcId="{9A3584C8-FE07-40AE-8CF8-34F98C0EEE4F}" destId="{A173D8FD-E203-4A9A-93F2-CB890E429CCF}" srcOrd="0" destOrd="0" presId="urn:microsoft.com/office/officeart/2005/8/layout/process1"/>
    <dgm:cxn modelId="{12C7EBD2-743C-4476-9B02-079575D0DFA2}" srcId="{2A2F05C9-20FD-40A6-8B6C-C21D85971E1A}" destId="{CDF4E2CF-3F27-4FA5-91CA-13E9E7B7FCF2}" srcOrd="2" destOrd="0" parTransId="{FAA5405B-12D2-4568-B2A1-684CD8083CB5}" sibTransId="{B0F9E0D2-3B46-45E4-AD54-1596270DAC7D}"/>
    <dgm:cxn modelId="{24E176DA-BCD1-4ED2-BF55-BA4469399975}" srcId="{2A2F05C9-20FD-40A6-8B6C-C21D85971E1A}" destId="{9FB23393-946D-40ED-91F2-31CF18D22097}" srcOrd="1" destOrd="0" parTransId="{2B26C387-AA1C-4F95-B3E6-B8DA8A78A8AE}" sibTransId="{CE76C5B4-2789-4C63-B206-224EE6BC4D5C}"/>
    <dgm:cxn modelId="{FC5336DD-74D5-4A6F-A461-4AB6EB6585D9}" srcId="{2A2F05C9-20FD-40A6-8B6C-C21D85971E1A}" destId="{00878022-F0E3-483D-BC9D-ED12CF0FCE07}" srcOrd="4" destOrd="0" parTransId="{1D1B068B-5393-435A-ABD9-710B70F7758B}" sibTransId="{6CC9BF97-11B0-453A-9717-CB96161C15DD}"/>
    <dgm:cxn modelId="{9B56F6E0-3C47-463B-873E-502B7AB1F2CF}" type="presOf" srcId="{ADD21571-63AF-4037-AA8F-8D49E6A9A490}" destId="{D5F78D7F-1847-4C92-8314-10E9D5C30169}" srcOrd="0" destOrd="0" presId="urn:microsoft.com/office/officeart/2005/8/layout/process1"/>
    <dgm:cxn modelId="{C47D36E3-3777-44A5-90DE-A79E9797D2F4}" type="presOf" srcId="{3FB976CE-1A9B-4E50-A03F-C218D802BCB8}" destId="{468DF54F-B92F-446D-88F8-764FB84862D2}" srcOrd="0" destOrd="0" presId="urn:microsoft.com/office/officeart/2005/8/layout/process1"/>
    <dgm:cxn modelId="{4B80C9E4-8D0E-43A1-9190-E12D0A5EAA44}" type="presOf" srcId="{11B2D814-10BB-4A18-8A34-278FCC6F6151}" destId="{415AF118-133D-4EB5-A27A-E88CB2E4D308}" srcOrd="0" destOrd="0" presId="urn:microsoft.com/office/officeart/2005/8/layout/process1"/>
    <dgm:cxn modelId="{F3C757E6-809D-4DFE-B9AE-B14A47B6B4E1}" srcId="{2A2F05C9-20FD-40A6-8B6C-C21D85971E1A}" destId="{4C622E4D-ADD3-446E-AF3D-F17D391C4D8A}" srcOrd="5" destOrd="0" parTransId="{3D91CA68-2B4B-47DC-A7A2-263AF36C28E1}" sibTransId="{9A3584C8-FE07-40AE-8CF8-34F98C0EEE4F}"/>
    <dgm:cxn modelId="{E6105BE9-8F09-412B-8A2B-BAD26ACC3693}" type="presOf" srcId="{6E417149-510E-4A3B-895C-AFDC96A2F2EA}" destId="{5CCD3DEC-B02A-4265-959B-0E570400A629}" srcOrd="1" destOrd="0" presId="urn:microsoft.com/office/officeart/2005/8/layout/process1"/>
    <dgm:cxn modelId="{71E86BEA-07F3-483A-A7CB-3DC89982533A}" srcId="{2A2F05C9-20FD-40A6-8B6C-C21D85971E1A}" destId="{CD80B83A-EE92-473F-B515-6A152CF6347E}" srcOrd="6" destOrd="0" parTransId="{DA1DAD0C-18BE-415E-84A3-45C1352E0BC8}" sibTransId="{6E417149-510E-4A3B-895C-AFDC96A2F2EA}"/>
    <dgm:cxn modelId="{EE52F9F0-5CDA-42A2-BABA-A3E251338888}" type="presOf" srcId="{B0F9E0D2-3B46-45E4-AD54-1596270DAC7D}" destId="{48B2B5F9-EBC4-4048-9FF5-D52A83306D8F}" srcOrd="0" destOrd="0" presId="urn:microsoft.com/office/officeart/2005/8/layout/process1"/>
    <dgm:cxn modelId="{7D6BC0FA-49CE-478A-A385-A9CA4E69E3C6}" type="presOf" srcId="{6CC9BF97-11B0-453A-9717-CB96161C15DD}" destId="{1C60709C-3E16-40CE-81B4-CAAAAEEF4E6F}" srcOrd="0" destOrd="0" presId="urn:microsoft.com/office/officeart/2005/8/layout/process1"/>
    <dgm:cxn modelId="{DB46E1FF-7EA5-4B37-9386-D70F5FB71EBD}" type="presOf" srcId="{B0F9E0D2-3B46-45E4-AD54-1596270DAC7D}" destId="{D3206A66-7DC1-4ADE-A4D7-AD6592203E46}" srcOrd="1" destOrd="0" presId="urn:microsoft.com/office/officeart/2005/8/layout/process1"/>
    <dgm:cxn modelId="{D53D90DB-C6E3-45BF-818A-F6D4F5B5AA7D}" type="presParOf" srcId="{CF9AAD1A-106A-4E65-AD25-9C22C42F8124}" destId="{31FE89BB-A0BC-4572-AC51-9EA58C3AAF50}" srcOrd="0" destOrd="0" presId="urn:microsoft.com/office/officeart/2005/8/layout/process1"/>
    <dgm:cxn modelId="{B00FEAFD-771E-4B75-8A4B-69CF2EF0AC5A}" type="presParOf" srcId="{CF9AAD1A-106A-4E65-AD25-9C22C42F8124}" destId="{468DF54F-B92F-446D-88F8-764FB84862D2}" srcOrd="1" destOrd="0" presId="urn:microsoft.com/office/officeart/2005/8/layout/process1"/>
    <dgm:cxn modelId="{F752AB26-E498-41ED-AAFF-772CF5D121F8}" type="presParOf" srcId="{468DF54F-B92F-446D-88F8-764FB84862D2}" destId="{557F4758-CBBD-403C-8C0E-0F4BD867C670}" srcOrd="0" destOrd="0" presId="urn:microsoft.com/office/officeart/2005/8/layout/process1"/>
    <dgm:cxn modelId="{FA8B3DF3-7945-4A1C-A0CC-9ABB42C85D9C}" type="presParOf" srcId="{CF9AAD1A-106A-4E65-AD25-9C22C42F8124}" destId="{B2FF8305-B876-42B0-BB0F-AD5DFE60CBB7}" srcOrd="2" destOrd="0" presId="urn:microsoft.com/office/officeart/2005/8/layout/process1"/>
    <dgm:cxn modelId="{A635DCF3-3730-42DA-81A5-5DBFED8FA8F5}" type="presParOf" srcId="{CF9AAD1A-106A-4E65-AD25-9C22C42F8124}" destId="{270B0C44-1734-4C04-BBE5-2B762AA434A5}" srcOrd="3" destOrd="0" presId="urn:microsoft.com/office/officeart/2005/8/layout/process1"/>
    <dgm:cxn modelId="{89ED4E42-F182-41CA-B2DB-2F4C9C04C1A8}" type="presParOf" srcId="{270B0C44-1734-4C04-BBE5-2B762AA434A5}" destId="{A2A5433F-91B2-43C2-816B-8C89F198EA70}" srcOrd="0" destOrd="0" presId="urn:microsoft.com/office/officeart/2005/8/layout/process1"/>
    <dgm:cxn modelId="{A78F1C7E-C1FD-4DE8-B07E-54DAECBAA26A}" type="presParOf" srcId="{CF9AAD1A-106A-4E65-AD25-9C22C42F8124}" destId="{570B7A44-D0CE-4932-A0C7-3AE0B6A0E40E}" srcOrd="4" destOrd="0" presId="urn:microsoft.com/office/officeart/2005/8/layout/process1"/>
    <dgm:cxn modelId="{932B2096-30FE-4961-90E9-337AB1211A8C}" type="presParOf" srcId="{CF9AAD1A-106A-4E65-AD25-9C22C42F8124}" destId="{48B2B5F9-EBC4-4048-9FF5-D52A83306D8F}" srcOrd="5" destOrd="0" presId="urn:microsoft.com/office/officeart/2005/8/layout/process1"/>
    <dgm:cxn modelId="{B579A590-2835-4394-9C73-01D5E702F8A2}" type="presParOf" srcId="{48B2B5F9-EBC4-4048-9FF5-D52A83306D8F}" destId="{D3206A66-7DC1-4ADE-A4D7-AD6592203E46}" srcOrd="0" destOrd="0" presId="urn:microsoft.com/office/officeart/2005/8/layout/process1"/>
    <dgm:cxn modelId="{9945EC58-C5E9-4389-A663-1EE29F21E4C3}" type="presParOf" srcId="{CF9AAD1A-106A-4E65-AD25-9C22C42F8124}" destId="{D5F78D7F-1847-4C92-8314-10E9D5C30169}" srcOrd="6" destOrd="0" presId="urn:microsoft.com/office/officeart/2005/8/layout/process1"/>
    <dgm:cxn modelId="{3FAD36D3-4883-4F67-A2DB-8BD167963399}" type="presParOf" srcId="{CF9AAD1A-106A-4E65-AD25-9C22C42F8124}" destId="{CC1501B3-980F-4184-BFA1-0D9EDC36B4A9}" srcOrd="7" destOrd="0" presId="urn:microsoft.com/office/officeart/2005/8/layout/process1"/>
    <dgm:cxn modelId="{E9064AA7-43E6-4DE4-B742-E241AB07A09E}" type="presParOf" srcId="{CC1501B3-980F-4184-BFA1-0D9EDC36B4A9}" destId="{8E2AF2AC-DB59-455F-B639-70FFAD25613A}" srcOrd="0" destOrd="0" presId="urn:microsoft.com/office/officeart/2005/8/layout/process1"/>
    <dgm:cxn modelId="{4C846FEC-847B-4EB0-BBF5-8A8247F16DD7}" type="presParOf" srcId="{CF9AAD1A-106A-4E65-AD25-9C22C42F8124}" destId="{D36786AA-F781-4877-84C5-91659B77DE5B}" srcOrd="8" destOrd="0" presId="urn:microsoft.com/office/officeart/2005/8/layout/process1"/>
    <dgm:cxn modelId="{337500A5-7773-4414-B6AC-0B643A193600}" type="presParOf" srcId="{CF9AAD1A-106A-4E65-AD25-9C22C42F8124}" destId="{1C60709C-3E16-40CE-81B4-CAAAAEEF4E6F}" srcOrd="9" destOrd="0" presId="urn:microsoft.com/office/officeart/2005/8/layout/process1"/>
    <dgm:cxn modelId="{30D59A1F-932F-4717-B18A-0970AD932612}" type="presParOf" srcId="{1C60709C-3E16-40CE-81B4-CAAAAEEF4E6F}" destId="{0C295818-18CE-4306-AB1E-2A2C6B2B261D}" srcOrd="0" destOrd="0" presId="urn:microsoft.com/office/officeart/2005/8/layout/process1"/>
    <dgm:cxn modelId="{8C6F8CF1-ACA4-4BBA-B619-E0D597D9AC89}" type="presParOf" srcId="{CF9AAD1A-106A-4E65-AD25-9C22C42F8124}" destId="{F40A6D57-9D83-464F-B388-FAA732FBE77F}" srcOrd="10" destOrd="0" presId="urn:microsoft.com/office/officeart/2005/8/layout/process1"/>
    <dgm:cxn modelId="{4BC2F394-3D7E-4CCE-BDEE-FF4B82D8CE2D}" type="presParOf" srcId="{CF9AAD1A-106A-4E65-AD25-9C22C42F8124}" destId="{A173D8FD-E203-4A9A-93F2-CB890E429CCF}" srcOrd="11" destOrd="0" presId="urn:microsoft.com/office/officeart/2005/8/layout/process1"/>
    <dgm:cxn modelId="{6A063DC9-6DD7-47C0-B44F-A95C1A3DB8B0}" type="presParOf" srcId="{A173D8FD-E203-4A9A-93F2-CB890E429CCF}" destId="{C660DC75-CA8F-4329-8D7C-E122271E99E7}" srcOrd="0" destOrd="0" presId="urn:microsoft.com/office/officeart/2005/8/layout/process1"/>
    <dgm:cxn modelId="{0EB042EF-DFA6-4313-BEDE-1EE722B9A75F}" type="presParOf" srcId="{CF9AAD1A-106A-4E65-AD25-9C22C42F8124}" destId="{CF053FF3-FD66-4575-9416-DE659A58D7B7}" srcOrd="12" destOrd="0" presId="urn:microsoft.com/office/officeart/2005/8/layout/process1"/>
    <dgm:cxn modelId="{9BABAD8C-6B70-4C1B-8A7E-E104C790B98A}" type="presParOf" srcId="{CF9AAD1A-106A-4E65-AD25-9C22C42F8124}" destId="{146117B4-26B9-4F6A-95CB-6D305695A8A7}" srcOrd="13" destOrd="0" presId="urn:microsoft.com/office/officeart/2005/8/layout/process1"/>
    <dgm:cxn modelId="{F1DF77AE-5242-4119-AB1A-5F9D2A9BEE58}" type="presParOf" srcId="{146117B4-26B9-4F6A-95CB-6D305695A8A7}" destId="{5CCD3DEC-B02A-4265-959B-0E570400A629}" srcOrd="0" destOrd="0" presId="urn:microsoft.com/office/officeart/2005/8/layout/process1"/>
    <dgm:cxn modelId="{55EBF3C5-16ED-4264-AA28-7C1E2231CCFE}" type="presParOf" srcId="{CF9AAD1A-106A-4E65-AD25-9C22C42F8124}" destId="{415AF118-133D-4EB5-A27A-E88CB2E4D308}" srcOrd="1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AE05B8DB-7472-4A2D-AA27-EC42D28FF228}" type="doc">
      <dgm:prSet loTypeId="urn:microsoft.com/office/officeart/2005/8/layout/orgChart1" loCatId="hierarchy" qsTypeId="urn:microsoft.com/office/officeart/2005/8/quickstyle/simple2" qsCatId="simple" csTypeId="urn:microsoft.com/office/officeart/2005/8/colors/accent1_4" csCatId="accent1" phldr="1"/>
      <dgm:spPr/>
      <dgm:t>
        <a:bodyPr/>
        <a:lstStyle/>
        <a:p>
          <a:endParaRPr lang="es-MX"/>
        </a:p>
      </dgm:t>
    </dgm:pt>
    <dgm:pt modelId="{666F006F-8BF1-4471-8C92-B3F982726301}">
      <dgm:prSet phldrT="[Texto]" custT="1"/>
      <dgm:spPr/>
      <dgm:t>
        <a:bodyPr/>
        <a:lstStyle/>
        <a:p>
          <a:r>
            <a:rPr lang="es-MX" sz="1400" b="1">
              <a:latin typeface="Arial" panose="020B0604020202020204" pitchFamily="34" charset="0"/>
              <a:cs typeface="Arial" panose="020B0604020202020204" pitchFamily="34" charset="0"/>
            </a:rPr>
            <a:t>Modalidades de los créditos </a:t>
          </a:r>
        </a:p>
      </dgm:t>
    </dgm:pt>
    <dgm:pt modelId="{42760E9C-E5B1-47B7-840C-F00710C05100}" type="parTrans" cxnId="{75228703-B0BF-4EC8-AED9-6A7EA111624F}">
      <dgm:prSet/>
      <dgm:spPr/>
      <dgm:t>
        <a:bodyPr/>
        <a:lstStyle/>
        <a:p>
          <a:endParaRPr lang="es-MX"/>
        </a:p>
      </dgm:t>
    </dgm:pt>
    <dgm:pt modelId="{05D51076-8680-4D93-9671-39AB56DCBEAF}" type="sibTrans" cxnId="{75228703-B0BF-4EC8-AED9-6A7EA111624F}">
      <dgm:prSet/>
      <dgm:spPr/>
      <dgm:t>
        <a:bodyPr/>
        <a:lstStyle/>
        <a:p>
          <a:endParaRPr lang="es-MX"/>
        </a:p>
      </dgm:t>
    </dgm:pt>
    <dgm:pt modelId="{512DF8C5-1444-4100-B23C-EE8A0BF837EC}">
      <dgm:prSet phldrT="[Texto]" custT="1"/>
      <dgm:spPr/>
      <dgm:t>
        <a:bodyPr/>
        <a:lstStyle/>
        <a:p>
          <a:r>
            <a:rPr lang="es-MX" sz="1200">
              <a:latin typeface="Arial" panose="020B0604020202020204" pitchFamily="34" charset="0"/>
              <a:cs typeface="Arial" panose="020B0604020202020204" pitchFamily="34" charset="0"/>
            </a:rPr>
            <a:t>Crédito simple: Se dispone del dinero en una sola exhibición y se utiliza para adquirir cualquier bien o servicio, mientras el pago del importe total se realiza en una o varias amortizaciones.</a:t>
          </a:r>
        </a:p>
      </dgm:t>
    </dgm:pt>
    <dgm:pt modelId="{CDA6A25E-A8E0-4D22-A8B5-D1F86296EC1B}" type="parTrans" cxnId="{E1BC73D3-2D72-4BA1-ABEB-F7373D5085A6}">
      <dgm:prSet/>
      <dgm:spPr/>
      <dgm:t>
        <a:bodyPr/>
        <a:lstStyle/>
        <a:p>
          <a:endParaRPr lang="es-MX"/>
        </a:p>
      </dgm:t>
    </dgm:pt>
    <dgm:pt modelId="{7A719887-1389-48F6-AC2A-18D8A36A01AB}" type="sibTrans" cxnId="{E1BC73D3-2D72-4BA1-ABEB-F7373D5085A6}">
      <dgm:prSet/>
      <dgm:spPr/>
      <dgm:t>
        <a:bodyPr/>
        <a:lstStyle/>
        <a:p>
          <a:endParaRPr lang="es-MX"/>
        </a:p>
      </dgm:t>
    </dgm:pt>
    <dgm:pt modelId="{06F82BD5-600D-494D-B2CA-45448671B03E}">
      <dgm:prSet phldrT="[Texto]" custT="1"/>
      <dgm:spPr/>
      <dgm:t>
        <a:bodyPr/>
        <a:lstStyle/>
        <a:p>
          <a:r>
            <a:rPr lang="es-MX" sz="1200">
              <a:latin typeface="Arial" panose="020B0604020202020204" pitchFamily="34" charset="0"/>
              <a:cs typeface="Arial" panose="020B0604020202020204" pitchFamily="34" charset="0"/>
            </a:rPr>
            <a:t>Crédito en cuenta corriente: (El caso de las tarjetas de crédito), se le otorga al cliente una línea de crédito.</a:t>
          </a:r>
        </a:p>
      </dgm:t>
    </dgm:pt>
    <dgm:pt modelId="{DB594636-0333-4304-88ED-B5ABEC7CFE26}" type="parTrans" cxnId="{6DF977FE-D8F6-48EA-89DA-F32F0EADA509}">
      <dgm:prSet/>
      <dgm:spPr/>
      <dgm:t>
        <a:bodyPr/>
        <a:lstStyle/>
        <a:p>
          <a:endParaRPr lang="es-MX"/>
        </a:p>
      </dgm:t>
    </dgm:pt>
    <dgm:pt modelId="{79DFF346-427F-4D8E-9807-83955BC283F7}" type="sibTrans" cxnId="{6DF977FE-D8F6-48EA-89DA-F32F0EADA509}">
      <dgm:prSet/>
      <dgm:spPr/>
      <dgm:t>
        <a:bodyPr/>
        <a:lstStyle/>
        <a:p>
          <a:endParaRPr lang="es-MX"/>
        </a:p>
      </dgm:t>
    </dgm:pt>
    <dgm:pt modelId="{5992593A-EBDB-45D7-9EB1-BB450B8D4BAE}" type="pres">
      <dgm:prSet presAssocID="{AE05B8DB-7472-4A2D-AA27-EC42D28FF228}" presName="hierChild1" presStyleCnt="0">
        <dgm:presLayoutVars>
          <dgm:orgChart val="1"/>
          <dgm:chPref val="1"/>
          <dgm:dir/>
          <dgm:animOne val="branch"/>
          <dgm:animLvl val="lvl"/>
          <dgm:resizeHandles/>
        </dgm:presLayoutVars>
      </dgm:prSet>
      <dgm:spPr/>
    </dgm:pt>
    <dgm:pt modelId="{FC15DEDD-8D53-45F1-8C7B-95AD32BE7141}" type="pres">
      <dgm:prSet presAssocID="{666F006F-8BF1-4471-8C92-B3F982726301}" presName="hierRoot1" presStyleCnt="0">
        <dgm:presLayoutVars>
          <dgm:hierBranch val="init"/>
        </dgm:presLayoutVars>
      </dgm:prSet>
      <dgm:spPr/>
    </dgm:pt>
    <dgm:pt modelId="{D40DF55A-5023-4CD9-9A7E-A4309855410B}" type="pres">
      <dgm:prSet presAssocID="{666F006F-8BF1-4471-8C92-B3F982726301}" presName="rootComposite1" presStyleCnt="0"/>
      <dgm:spPr/>
    </dgm:pt>
    <dgm:pt modelId="{CE17B7D2-4A33-4C46-B0E2-61371A52904D}" type="pres">
      <dgm:prSet presAssocID="{666F006F-8BF1-4471-8C92-B3F982726301}" presName="rootText1" presStyleLbl="node0" presStyleIdx="0" presStyleCnt="1" custScaleY="22294">
        <dgm:presLayoutVars>
          <dgm:chPref val="3"/>
        </dgm:presLayoutVars>
      </dgm:prSet>
      <dgm:spPr/>
    </dgm:pt>
    <dgm:pt modelId="{2A0EF6AB-E3B4-490E-B6B4-C904B224FF45}" type="pres">
      <dgm:prSet presAssocID="{666F006F-8BF1-4471-8C92-B3F982726301}" presName="rootConnector1" presStyleLbl="node1" presStyleIdx="0" presStyleCnt="0"/>
      <dgm:spPr/>
    </dgm:pt>
    <dgm:pt modelId="{EAE1850C-6E54-43EB-8C46-DECB8C06F482}" type="pres">
      <dgm:prSet presAssocID="{666F006F-8BF1-4471-8C92-B3F982726301}" presName="hierChild2" presStyleCnt="0"/>
      <dgm:spPr/>
    </dgm:pt>
    <dgm:pt modelId="{7540AB53-248F-48EB-83B7-7D339EAF5D74}" type="pres">
      <dgm:prSet presAssocID="{CDA6A25E-A8E0-4D22-A8B5-D1F86296EC1B}" presName="Name37" presStyleLbl="parChTrans1D2" presStyleIdx="0" presStyleCnt="2"/>
      <dgm:spPr/>
    </dgm:pt>
    <dgm:pt modelId="{71C02E8C-21DD-4B98-ADAD-D9FF96E4CECC}" type="pres">
      <dgm:prSet presAssocID="{512DF8C5-1444-4100-B23C-EE8A0BF837EC}" presName="hierRoot2" presStyleCnt="0">
        <dgm:presLayoutVars>
          <dgm:hierBranch val="init"/>
        </dgm:presLayoutVars>
      </dgm:prSet>
      <dgm:spPr/>
    </dgm:pt>
    <dgm:pt modelId="{17963422-3C84-4133-8544-1FB3C33D1D57}" type="pres">
      <dgm:prSet presAssocID="{512DF8C5-1444-4100-B23C-EE8A0BF837EC}" presName="rootComposite" presStyleCnt="0"/>
      <dgm:spPr/>
    </dgm:pt>
    <dgm:pt modelId="{7BC57C1F-F7E1-4B05-BDE8-E349147D88D9}" type="pres">
      <dgm:prSet presAssocID="{512DF8C5-1444-4100-B23C-EE8A0BF837EC}" presName="rootText" presStyleLbl="node2" presStyleIdx="0" presStyleCnt="2" custScaleY="93859">
        <dgm:presLayoutVars>
          <dgm:chPref val="3"/>
        </dgm:presLayoutVars>
      </dgm:prSet>
      <dgm:spPr/>
    </dgm:pt>
    <dgm:pt modelId="{D620D8F8-F3A1-41AE-9EE9-B1CC782F6E3A}" type="pres">
      <dgm:prSet presAssocID="{512DF8C5-1444-4100-B23C-EE8A0BF837EC}" presName="rootConnector" presStyleLbl="node2" presStyleIdx="0" presStyleCnt="2"/>
      <dgm:spPr/>
    </dgm:pt>
    <dgm:pt modelId="{36B33928-6524-4263-A858-E41AEF5E91FF}" type="pres">
      <dgm:prSet presAssocID="{512DF8C5-1444-4100-B23C-EE8A0BF837EC}" presName="hierChild4" presStyleCnt="0"/>
      <dgm:spPr/>
    </dgm:pt>
    <dgm:pt modelId="{7233F44D-7D15-4C99-BAFB-AA59C23C1B4F}" type="pres">
      <dgm:prSet presAssocID="{512DF8C5-1444-4100-B23C-EE8A0BF837EC}" presName="hierChild5" presStyleCnt="0"/>
      <dgm:spPr/>
    </dgm:pt>
    <dgm:pt modelId="{6FAE0949-3682-40C7-BD69-FCD3E6EB9CEF}" type="pres">
      <dgm:prSet presAssocID="{DB594636-0333-4304-88ED-B5ABEC7CFE26}" presName="Name37" presStyleLbl="parChTrans1D2" presStyleIdx="1" presStyleCnt="2"/>
      <dgm:spPr/>
    </dgm:pt>
    <dgm:pt modelId="{BC6C7FA1-FF33-48FD-BE81-06E8B4ED3BED}" type="pres">
      <dgm:prSet presAssocID="{06F82BD5-600D-494D-B2CA-45448671B03E}" presName="hierRoot2" presStyleCnt="0">
        <dgm:presLayoutVars>
          <dgm:hierBranch val="init"/>
        </dgm:presLayoutVars>
      </dgm:prSet>
      <dgm:spPr/>
    </dgm:pt>
    <dgm:pt modelId="{F0302CA9-1152-402A-8DFE-841CE428510F}" type="pres">
      <dgm:prSet presAssocID="{06F82BD5-600D-494D-B2CA-45448671B03E}" presName="rootComposite" presStyleCnt="0"/>
      <dgm:spPr/>
    </dgm:pt>
    <dgm:pt modelId="{312FF178-0B31-4BDE-B70B-255498D3AAD8}" type="pres">
      <dgm:prSet presAssocID="{06F82BD5-600D-494D-B2CA-45448671B03E}" presName="rootText" presStyleLbl="node2" presStyleIdx="1" presStyleCnt="2" custScaleY="70827">
        <dgm:presLayoutVars>
          <dgm:chPref val="3"/>
        </dgm:presLayoutVars>
      </dgm:prSet>
      <dgm:spPr/>
    </dgm:pt>
    <dgm:pt modelId="{CA4279B1-6F7C-4C21-8C77-83B277E2D401}" type="pres">
      <dgm:prSet presAssocID="{06F82BD5-600D-494D-B2CA-45448671B03E}" presName="rootConnector" presStyleLbl="node2" presStyleIdx="1" presStyleCnt="2"/>
      <dgm:spPr/>
    </dgm:pt>
    <dgm:pt modelId="{012B3276-2F34-4E8B-B0F9-407383D6A3DB}" type="pres">
      <dgm:prSet presAssocID="{06F82BD5-600D-494D-B2CA-45448671B03E}" presName="hierChild4" presStyleCnt="0"/>
      <dgm:spPr/>
    </dgm:pt>
    <dgm:pt modelId="{7A50E6A0-868B-4C44-8597-56FC5437081B}" type="pres">
      <dgm:prSet presAssocID="{06F82BD5-600D-494D-B2CA-45448671B03E}" presName="hierChild5" presStyleCnt="0"/>
      <dgm:spPr/>
    </dgm:pt>
    <dgm:pt modelId="{BB373379-5D4D-407E-8DD0-AA34DAFAB5D9}" type="pres">
      <dgm:prSet presAssocID="{666F006F-8BF1-4471-8C92-B3F982726301}" presName="hierChild3" presStyleCnt="0"/>
      <dgm:spPr/>
    </dgm:pt>
  </dgm:ptLst>
  <dgm:cxnLst>
    <dgm:cxn modelId="{75228703-B0BF-4EC8-AED9-6A7EA111624F}" srcId="{AE05B8DB-7472-4A2D-AA27-EC42D28FF228}" destId="{666F006F-8BF1-4471-8C92-B3F982726301}" srcOrd="0" destOrd="0" parTransId="{42760E9C-E5B1-47B7-840C-F00710C05100}" sibTransId="{05D51076-8680-4D93-9671-39AB56DCBEAF}"/>
    <dgm:cxn modelId="{66EDE016-1E0D-4B11-A380-F75CDE476C41}" type="presOf" srcId="{AE05B8DB-7472-4A2D-AA27-EC42D28FF228}" destId="{5992593A-EBDB-45D7-9EB1-BB450B8D4BAE}" srcOrd="0" destOrd="0" presId="urn:microsoft.com/office/officeart/2005/8/layout/orgChart1"/>
    <dgm:cxn modelId="{75EF2C51-2EF2-46B1-86D3-CE704FEB31F8}" type="presOf" srcId="{666F006F-8BF1-4471-8C92-B3F982726301}" destId="{CE17B7D2-4A33-4C46-B0E2-61371A52904D}" srcOrd="0" destOrd="0" presId="urn:microsoft.com/office/officeart/2005/8/layout/orgChart1"/>
    <dgm:cxn modelId="{0B4F6758-B6ED-4C74-A309-11CF3D844E38}" type="presOf" srcId="{CDA6A25E-A8E0-4D22-A8B5-D1F86296EC1B}" destId="{7540AB53-248F-48EB-83B7-7D339EAF5D74}" srcOrd="0" destOrd="0" presId="urn:microsoft.com/office/officeart/2005/8/layout/orgChart1"/>
    <dgm:cxn modelId="{4C0F8F5B-EABE-46F6-BCC7-E14BC439BC64}" type="presOf" srcId="{512DF8C5-1444-4100-B23C-EE8A0BF837EC}" destId="{7BC57C1F-F7E1-4B05-BDE8-E349147D88D9}" srcOrd="0" destOrd="0" presId="urn:microsoft.com/office/officeart/2005/8/layout/orgChart1"/>
    <dgm:cxn modelId="{ED1A045E-FBA2-4708-A891-EB6D24BE28A9}" type="presOf" srcId="{512DF8C5-1444-4100-B23C-EE8A0BF837EC}" destId="{D620D8F8-F3A1-41AE-9EE9-B1CC782F6E3A}" srcOrd="1" destOrd="0" presId="urn:microsoft.com/office/officeart/2005/8/layout/orgChart1"/>
    <dgm:cxn modelId="{6A469367-B98B-4DDC-A221-D78E5F8CA2A8}" type="presOf" srcId="{06F82BD5-600D-494D-B2CA-45448671B03E}" destId="{CA4279B1-6F7C-4C21-8C77-83B277E2D401}" srcOrd="1" destOrd="0" presId="urn:microsoft.com/office/officeart/2005/8/layout/orgChart1"/>
    <dgm:cxn modelId="{5F1A9686-4706-4DEF-992B-8A8F87874096}" type="presOf" srcId="{DB594636-0333-4304-88ED-B5ABEC7CFE26}" destId="{6FAE0949-3682-40C7-BD69-FCD3E6EB9CEF}" srcOrd="0" destOrd="0" presId="urn:microsoft.com/office/officeart/2005/8/layout/orgChart1"/>
    <dgm:cxn modelId="{383CF9A5-52EA-40B8-A5C5-D4C5BC3A8F56}" type="presOf" srcId="{666F006F-8BF1-4471-8C92-B3F982726301}" destId="{2A0EF6AB-E3B4-490E-B6B4-C904B224FF45}" srcOrd="1" destOrd="0" presId="urn:microsoft.com/office/officeart/2005/8/layout/orgChart1"/>
    <dgm:cxn modelId="{DDCCBCA7-37F9-4615-A475-7ED3A6C3A047}" type="presOf" srcId="{06F82BD5-600D-494D-B2CA-45448671B03E}" destId="{312FF178-0B31-4BDE-B70B-255498D3AAD8}" srcOrd="0" destOrd="0" presId="urn:microsoft.com/office/officeart/2005/8/layout/orgChart1"/>
    <dgm:cxn modelId="{E1BC73D3-2D72-4BA1-ABEB-F7373D5085A6}" srcId="{666F006F-8BF1-4471-8C92-B3F982726301}" destId="{512DF8C5-1444-4100-B23C-EE8A0BF837EC}" srcOrd="0" destOrd="0" parTransId="{CDA6A25E-A8E0-4D22-A8B5-D1F86296EC1B}" sibTransId="{7A719887-1389-48F6-AC2A-18D8A36A01AB}"/>
    <dgm:cxn modelId="{6DF977FE-D8F6-48EA-89DA-F32F0EADA509}" srcId="{666F006F-8BF1-4471-8C92-B3F982726301}" destId="{06F82BD5-600D-494D-B2CA-45448671B03E}" srcOrd="1" destOrd="0" parTransId="{DB594636-0333-4304-88ED-B5ABEC7CFE26}" sibTransId="{79DFF346-427F-4D8E-9807-83955BC283F7}"/>
    <dgm:cxn modelId="{6C6CA1A2-826E-41C7-A863-EED0A2C4FB75}" type="presParOf" srcId="{5992593A-EBDB-45D7-9EB1-BB450B8D4BAE}" destId="{FC15DEDD-8D53-45F1-8C7B-95AD32BE7141}" srcOrd="0" destOrd="0" presId="urn:microsoft.com/office/officeart/2005/8/layout/orgChart1"/>
    <dgm:cxn modelId="{BE56EF0E-A7AF-4D4A-BD5F-5583E14E576A}" type="presParOf" srcId="{FC15DEDD-8D53-45F1-8C7B-95AD32BE7141}" destId="{D40DF55A-5023-4CD9-9A7E-A4309855410B}" srcOrd="0" destOrd="0" presId="urn:microsoft.com/office/officeart/2005/8/layout/orgChart1"/>
    <dgm:cxn modelId="{708FDC0B-AC97-4E47-87C5-B786F6F270AA}" type="presParOf" srcId="{D40DF55A-5023-4CD9-9A7E-A4309855410B}" destId="{CE17B7D2-4A33-4C46-B0E2-61371A52904D}" srcOrd="0" destOrd="0" presId="urn:microsoft.com/office/officeart/2005/8/layout/orgChart1"/>
    <dgm:cxn modelId="{009EA382-6009-4DDE-9A69-E2E4275C047A}" type="presParOf" srcId="{D40DF55A-5023-4CD9-9A7E-A4309855410B}" destId="{2A0EF6AB-E3B4-490E-B6B4-C904B224FF45}" srcOrd="1" destOrd="0" presId="urn:microsoft.com/office/officeart/2005/8/layout/orgChart1"/>
    <dgm:cxn modelId="{AF8114E8-3A55-4258-BD41-68BE44953014}" type="presParOf" srcId="{FC15DEDD-8D53-45F1-8C7B-95AD32BE7141}" destId="{EAE1850C-6E54-43EB-8C46-DECB8C06F482}" srcOrd="1" destOrd="0" presId="urn:microsoft.com/office/officeart/2005/8/layout/orgChart1"/>
    <dgm:cxn modelId="{69EE6DF9-1F87-45B5-BAB6-E3B0B5F06354}" type="presParOf" srcId="{EAE1850C-6E54-43EB-8C46-DECB8C06F482}" destId="{7540AB53-248F-48EB-83B7-7D339EAF5D74}" srcOrd="0" destOrd="0" presId="urn:microsoft.com/office/officeart/2005/8/layout/orgChart1"/>
    <dgm:cxn modelId="{48D4FA49-6D53-4DE3-BEF6-098D7A5B7890}" type="presParOf" srcId="{EAE1850C-6E54-43EB-8C46-DECB8C06F482}" destId="{71C02E8C-21DD-4B98-ADAD-D9FF96E4CECC}" srcOrd="1" destOrd="0" presId="urn:microsoft.com/office/officeart/2005/8/layout/orgChart1"/>
    <dgm:cxn modelId="{CDDE692F-B716-44D6-8395-F67355CFF0FB}" type="presParOf" srcId="{71C02E8C-21DD-4B98-ADAD-D9FF96E4CECC}" destId="{17963422-3C84-4133-8544-1FB3C33D1D57}" srcOrd="0" destOrd="0" presId="urn:microsoft.com/office/officeart/2005/8/layout/orgChart1"/>
    <dgm:cxn modelId="{5EA51B11-7A91-411B-8719-211A17FB0CB9}" type="presParOf" srcId="{17963422-3C84-4133-8544-1FB3C33D1D57}" destId="{7BC57C1F-F7E1-4B05-BDE8-E349147D88D9}" srcOrd="0" destOrd="0" presId="urn:microsoft.com/office/officeart/2005/8/layout/orgChart1"/>
    <dgm:cxn modelId="{EF9EE9E3-ADBC-4263-A9DE-9DFFFD9C17D7}" type="presParOf" srcId="{17963422-3C84-4133-8544-1FB3C33D1D57}" destId="{D620D8F8-F3A1-41AE-9EE9-B1CC782F6E3A}" srcOrd="1" destOrd="0" presId="urn:microsoft.com/office/officeart/2005/8/layout/orgChart1"/>
    <dgm:cxn modelId="{E6C44C6B-2AB3-4D60-8FC7-0469DC59D37A}" type="presParOf" srcId="{71C02E8C-21DD-4B98-ADAD-D9FF96E4CECC}" destId="{36B33928-6524-4263-A858-E41AEF5E91FF}" srcOrd="1" destOrd="0" presId="urn:microsoft.com/office/officeart/2005/8/layout/orgChart1"/>
    <dgm:cxn modelId="{6B21EEF9-4DA5-411C-90D2-EB79B76F4831}" type="presParOf" srcId="{71C02E8C-21DD-4B98-ADAD-D9FF96E4CECC}" destId="{7233F44D-7D15-4C99-BAFB-AA59C23C1B4F}" srcOrd="2" destOrd="0" presId="urn:microsoft.com/office/officeart/2005/8/layout/orgChart1"/>
    <dgm:cxn modelId="{46DBAEAF-3039-4786-A9C1-0B7FDAB4D0A6}" type="presParOf" srcId="{EAE1850C-6E54-43EB-8C46-DECB8C06F482}" destId="{6FAE0949-3682-40C7-BD69-FCD3E6EB9CEF}" srcOrd="2" destOrd="0" presId="urn:microsoft.com/office/officeart/2005/8/layout/orgChart1"/>
    <dgm:cxn modelId="{386F931A-C170-49E9-83CC-879236E97018}" type="presParOf" srcId="{EAE1850C-6E54-43EB-8C46-DECB8C06F482}" destId="{BC6C7FA1-FF33-48FD-BE81-06E8B4ED3BED}" srcOrd="3" destOrd="0" presId="urn:microsoft.com/office/officeart/2005/8/layout/orgChart1"/>
    <dgm:cxn modelId="{0C28A0CE-1C4C-4E81-8770-C0368BA677E8}" type="presParOf" srcId="{BC6C7FA1-FF33-48FD-BE81-06E8B4ED3BED}" destId="{F0302CA9-1152-402A-8DFE-841CE428510F}" srcOrd="0" destOrd="0" presId="urn:microsoft.com/office/officeart/2005/8/layout/orgChart1"/>
    <dgm:cxn modelId="{069D96CE-7BBC-4DB7-83DB-C668F6A37296}" type="presParOf" srcId="{F0302CA9-1152-402A-8DFE-841CE428510F}" destId="{312FF178-0B31-4BDE-B70B-255498D3AAD8}" srcOrd="0" destOrd="0" presId="urn:microsoft.com/office/officeart/2005/8/layout/orgChart1"/>
    <dgm:cxn modelId="{EB27A238-52F0-4406-98BC-320B4A10C216}" type="presParOf" srcId="{F0302CA9-1152-402A-8DFE-841CE428510F}" destId="{CA4279B1-6F7C-4C21-8C77-83B277E2D401}" srcOrd="1" destOrd="0" presId="urn:microsoft.com/office/officeart/2005/8/layout/orgChart1"/>
    <dgm:cxn modelId="{84D0B11F-AA99-4807-9895-6E9C8A0F328E}" type="presParOf" srcId="{BC6C7FA1-FF33-48FD-BE81-06E8B4ED3BED}" destId="{012B3276-2F34-4E8B-B0F9-407383D6A3DB}" srcOrd="1" destOrd="0" presId="urn:microsoft.com/office/officeart/2005/8/layout/orgChart1"/>
    <dgm:cxn modelId="{2D717A36-BC9D-4EDD-8426-31BC295957F6}" type="presParOf" srcId="{BC6C7FA1-FF33-48FD-BE81-06E8B4ED3BED}" destId="{7A50E6A0-868B-4C44-8597-56FC5437081B}" srcOrd="2" destOrd="0" presId="urn:microsoft.com/office/officeart/2005/8/layout/orgChart1"/>
    <dgm:cxn modelId="{E66CF008-D3A7-45F1-ADFF-A92FF4696FE5}" type="presParOf" srcId="{FC15DEDD-8D53-45F1-8C7B-95AD32BE7141}" destId="{BB373379-5D4D-407E-8DD0-AA34DAFAB5D9}"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DF25D66F-D6CC-4E7E-BBBC-8C6AD819C763}" type="doc">
      <dgm:prSet loTypeId="urn:microsoft.com/office/officeart/2005/8/layout/chevron1" loCatId="process" qsTypeId="urn:microsoft.com/office/officeart/2005/8/quickstyle/simple2" qsCatId="simple" csTypeId="urn:microsoft.com/office/officeart/2005/8/colors/accent1_2" csCatId="accent1" phldr="1"/>
      <dgm:spPr/>
    </dgm:pt>
    <dgm:pt modelId="{790B8E14-5697-4D5D-B53A-DDB133B4505B}">
      <dgm:prSet phldrT="[Texto]"/>
      <dgm:spPr/>
      <dgm:t>
        <a:bodyPr>
          <a:scene3d>
            <a:camera prst="orthographicFront"/>
            <a:lightRig rig="threePt" dir="t"/>
          </a:scene3d>
          <a:sp3d extrusionH="57150">
            <a:bevelT h="25400" prst="softRound"/>
          </a:sp3d>
        </a:bodyPr>
        <a:lstStyle/>
        <a:p>
          <a:r>
            <a:rPr lang="es-MX" b="1" dirty="0">
              <a:solidFill>
                <a:schemeClr val="bg1"/>
              </a:solidFill>
              <a:effectLst>
                <a:innerShdw blurRad="63500" dist="50800" dir="18900000">
                  <a:prstClr val="black">
                    <a:alpha val="50000"/>
                  </a:prstClr>
                </a:innerShdw>
              </a:effectLst>
              <a:latin typeface="Arial" panose="020B0604020202020204" pitchFamily="34" charset="0"/>
              <a:cs typeface="Arial" panose="020B0604020202020204" pitchFamily="34" charset="0"/>
            </a:rPr>
            <a:t>Imitación de actitudes interculturales.</a:t>
          </a:r>
        </a:p>
      </dgm:t>
    </dgm:pt>
    <dgm:pt modelId="{FDA2C6D3-3C6E-4D7F-AB21-1F498ED099EE}" type="parTrans" cxnId="{23B879CC-8E4F-475A-B5DB-7B564CCB168F}">
      <dgm:prSet/>
      <dgm:spPr/>
      <dgm:t>
        <a:bodyPr/>
        <a:lstStyle/>
        <a:p>
          <a:endParaRPr lang="es-MX">
            <a:effectLst>
              <a:innerShdw blurRad="63500" dist="50800" dir="18900000">
                <a:prstClr val="black">
                  <a:alpha val="50000"/>
                </a:prstClr>
              </a:innerShdw>
            </a:effectLst>
          </a:endParaRPr>
        </a:p>
      </dgm:t>
    </dgm:pt>
    <dgm:pt modelId="{048FF358-DD02-4BAE-8360-4CB8CCCD81A3}" type="sibTrans" cxnId="{23B879CC-8E4F-475A-B5DB-7B564CCB168F}">
      <dgm:prSet/>
      <dgm:spPr/>
      <dgm:t>
        <a:bodyPr/>
        <a:lstStyle/>
        <a:p>
          <a:endParaRPr lang="es-MX">
            <a:effectLst>
              <a:innerShdw blurRad="63500" dist="50800" dir="18900000">
                <a:prstClr val="black">
                  <a:alpha val="50000"/>
                </a:prstClr>
              </a:innerShdw>
            </a:effectLst>
          </a:endParaRPr>
        </a:p>
      </dgm:t>
    </dgm:pt>
    <dgm:pt modelId="{29416C71-6D82-4A70-AFF3-A82E44C7225C}">
      <dgm:prSet phldrT="[Texto]"/>
      <dgm:spPr/>
      <dgm:t>
        <a:bodyPr>
          <a:scene3d>
            <a:camera prst="orthographicFront"/>
            <a:lightRig rig="threePt" dir="t"/>
          </a:scene3d>
          <a:sp3d extrusionH="57150">
            <a:bevelT h="25400" prst="softRound"/>
          </a:sp3d>
        </a:bodyPr>
        <a:lstStyle/>
        <a:p>
          <a:r>
            <a:rPr lang="es-MX" b="1" dirty="0">
              <a:solidFill>
                <a:schemeClr val="bg1"/>
              </a:solidFill>
              <a:effectLst>
                <a:innerShdw blurRad="63500" dist="50800" dir="18900000">
                  <a:prstClr val="black">
                    <a:alpha val="50000"/>
                  </a:prstClr>
                </a:innerShdw>
              </a:effectLst>
              <a:latin typeface="Arial" panose="020B0604020202020204" pitchFamily="34" charset="0"/>
              <a:cs typeface="Arial" panose="020B0604020202020204" pitchFamily="34" charset="0"/>
            </a:rPr>
            <a:t>Consumismo</a:t>
          </a:r>
          <a:r>
            <a:rPr lang="es-MX" dirty="0">
              <a:effectLst>
                <a:innerShdw blurRad="63500" dist="50800" dir="18900000">
                  <a:prstClr val="black">
                    <a:alpha val="50000"/>
                  </a:prstClr>
                </a:innerShdw>
              </a:effectLst>
            </a:rPr>
            <a:t>.</a:t>
          </a:r>
        </a:p>
      </dgm:t>
    </dgm:pt>
    <dgm:pt modelId="{EDA65FA8-30FE-44B9-8649-34291F34DF16}" type="parTrans" cxnId="{19BCEB25-C882-4760-A5FF-E97708F2CE78}">
      <dgm:prSet/>
      <dgm:spPr/>
      <dgm:t>
        <a:bodyPr/>
        <a:lstStyle/>
        <a:p>
          <a:endParaRPr lang="es-MX">
            <a:effectLst>
              <a:innerShdw blurRad="63500" dist="50800" dir="18900000">
                <a:prstClr val="black">
                  <a:alpha val="50000"/>
                </a:prstClr>
              </a:innerShdw>
            </a:effectLst>
          </a:endParaRPr>
        </a:p>
      </dgm:t>
    </dgm:pt>
    <dgm:pt modelId="{DAD5BB7E-FCDB-47FF-88D9-E2794AAD9C8E}" type="sibTrans" cxnId="{19BCEB25-C882-4760-A5FF-E97708F2CE78}">
      <dgm:prSet/>
      <dgm:spPr/>
      <dgm:t>
        <a:bodyPr/>
        <a:lstStyle/>
        <a:p>
          <a:endParaRPr lang="es-MX">
            <a:effectLst>
              <a:innerShdw blurRad="63500" dist="50800" dir="18900000">
                <a:prstClr val="black">
                  <a:alpha val="50000"/>
                </a:prstClr>
              </a:innerShdw>
            </a:effectLst>
          </a:endParaRPr>
        </a:p>
      </dgm:t>
    </dgm:pt>
    <dgm:pt modelId="{F3F55F72-967D-48FF-A961-8B5E69349FB6}">
      <dgm:prSet phldrT="[Texto]"/>
      <dgm:spPr/>
      <dgm:t>
        <a:bodyPr>
          <a:scene3d>
            <a:camera prst="orthographicFront"/>
            <a:lightRig rig="threePt" dir="t"/>
          </a:scene3d>
          <a:sp3d extrusionH="57150">
            <a:bevelT h="25400" prst="softRound"/>
          </a:sp3d>
        </a:bodyPr>
        <a:lstStyle/>
        <a:p>
          <a:r>
            <a:rPr lang="es-MX" b="1" dirty="0">
              <a:solidFill>
                <a:schemeClr val="bg1"/>
              </a:solidFill>
              <a:effectLst>
                <a:innerShdw blurRad="63500" dist="50800" dir="18900000">
                  <a:prstClr val="black">
                    <a:alpha val="50000"/>
                  </a:prstClr>
                </a:innerShdw>
              </a:effectLst>
              <a:latin typeface="Arial" panose="020B0604020202020204" pitchFamily="34" charset="0"/>
              <a:cs typeface="Arial" panose="020B0604020202020204" pitchFamily="34" charset="0"/>
            </a:rPr>
            <a:t>Impacto en la ideología de la sociedad.</a:t>
          </a:r>
        </a:p>
      </dgm:t>
    </dgm:pt>
    <dgm:pt modelId="{9B337055-1D5D-4132-80C1-6A37621CC393}" type="parTrans" cxnId="{6DCD8358-26AD-43BA-A50C-34E7158DD7BD}">
      <dgm:prSet/>
      <dgm:spPr/>
      <dgm:t>
        <a:bodyPr/>
        <a:lstStyle/>
        <a:p>
          <a:endParaRPr lang="es-MX">
            <a:effectLst>
              <a:innerShdw blurRad="63500" dist="50800" dir="18900000">
                <a:prstClr val="black">
                  <a:alpha val="50000"/>
                </a:prstClr>
              </a:innerShdw>
            </a:effectLst>
          </a:endParaRPr>
        </a:p>
      </dgm:t>
    </dgm:pt>
    <dgm:pt modelId="{294C9802-CCE0-40C5-BB05-301794BFB19D}" type="sibTrans" cxnId="{6DCD8358-26AD-43BA-A50C-34E7158DD7BD}">
      <dgm:prSet/>
      <dgm:spPr/>
      <dgm:t>
        <a:bodyPr/>
        <a:lstStyle/>
        <a:p>
          <a:endParaRPr lang="es-MX">
            <a:effectLst>
              <a:innerShdw blurRad="63500" dist="50800" dir="18900000">
                <a:prstClr val="black">
                  <a:alpha val="50000"/>
                </a:prstClr>
              </a:innerShdw>
            </a:effectLst>
          </a:endParaRPr>
        </a:p>
      </dgm:t>
    </dgm:pt>
    <dgm:pt modelId="{101410B5-1EB3-439E-B420-7B8CB03ED721}">
      <dgm:prSet/>
      <dgm:spPr/>
      <dgm:t>
        <a:bodyPr>
          <a:scene3d>
            <a:camera prst="orthographicFront"/>
            <a:lightRig rig="threePt" dir="t"/>
          </a:scene3d>
          <a:sp3d extrusionH="57150">
            <a:bevelT h="25400" prst="softRound"/>
          </a:sp3d>
        </a:bodyPr>
        <a:lstStyle/>
        <a:p>
          <a:r>
            <a:rPr lang="es-MX" b="1" dirty="0">
              <a:solidFill>
                <a:schemeClr val="bg1"/>
              </a:solidFill>
              <a:effectLst>
                <a:innerShdw blurRad="63500" dist="50800" dir="18900000">
                  <a:prstClr val="black">
                    <a:alpha val="50000"/>
                  </a:prstClr>
                </a:innerShdw>
              </a:effectLst>
              <a:latin typeface="Arial" panose="020B0604020202020204" pitchFamily="34" charset="0"/>
              <a:cs typeface="Arial" panose="020B0604020202020204" pitchFamily="34" charset="0"/>
            </a:rPr>
            <a:t>Incremento del intercambio comercial internacional a través de tratados</a:t>
          </a:r>
          <a:r>
            <a:rPr lang="es-MX" dirty="0">
              <a:solidFill>
                <a:schemeClr val="bg1"/>
              </a:solidFill>
              <a:effectLst>
                <a:innerShdw blurRad="63500" dist="50800" dir="18900000">
                  <a:prstClr val="black">
                    <a:alpha val="50000"/>
                  </a:prstClr>
                </a:innerShdw>
              </a:effectLst>
            </a:rPr>
            <a:t>.</a:t>
          </a:r>
        </a:p>
      </dgm:t>
    </dgm:pt>
    <dgm:pt modelId="{D6335268-BB55-4D5F-8725-3C529297010F}" type="parTrans" cxnId="{3F324553-342D-4803-8D1B-BD8D29C3FE13}">
      <dgm:prSet/>
      <dgm:spPr/>
      <dgm:t>
        <a:bodyPr/>
        <a:lstStyle/>
        <a:p>
          <a:endParaRPr lang="es-MX">
            <a:effectLst>
              <a:innerShdw blurRad="63500" dist="50800" dir="18900000">
                <a:prstClr val="black">
                  <a:alpha val="50000"/>
                </a:prstClr>
              </a:innerShdw>
            </a:effectLst>
          </a:endParaRPr>
        </a:p>
      </dgm:t>
    </dgm:pt>
    <dgm:pt modelId="{AF1B6BA9-A9CB-4719-A07C-E72A40E4C4ED}" type="sibTrans" cxnId="{3F324553-342D-4803-8D1B-BD8D29C3FE13}">
      <dgm:prSet/>
      <dgm:spPr/>
      <dgm:t>
        <a:bodyPr/>
        <a:lstStyle/>
        <a:p>
          <a:endParaRPr lang="es-MX">
            <a:effectLst>
              <a:innerShdw blurRad="63500" dist="50800" dir="18900000">
                <a:prstClr val="black">
                  <a:alpha val="50000"/>
                </a:prstClr>
              </a:innerShdw>
            </a:effectLst>
          </a:endParaRPr>
        </a:p>
      </dgm:t>
    </dgm:pt>
    <dgm:pt modelId="{2E51A90D-51E3-4DED-A250-EAF6E4AFCCBB}" type="pres">
      <dgm:prSet presAssocID="{DF25D66F-D6CC-4E7E-BBBC-8C6AD819C763}" presName="Name0" presStyleCnt="0">
        <dgm:presLayoutVars>
          <dgm:dir/>
          <dgm:animLvl val="lvl"/>
          <dgm:resizeHandles val="exact"/>
        </dgm:presLayoutVars>
      </dgm:prSet>
      <dgm:spPr/>
    </dgm:pt>
    <dgm:pt modelId="{C0F73C65-70F5-4E61-A9A1-45A9D136A204}" type="pres">
      <dgm:prSet presAssocID="{101410B5-1EB3-439E-B420-7B8CB03ED721}" presName="parTxOnly" presStyleLbl="node1" presStyleIdx="0" presStyleCnt="4">
        <dgm:presLayoutVars>
          <dgm:chMax val="0"/>
          <dgm:chPref val="0"/>
          <dgm:bulletEnabled val="1"/>
        </dgm:presLayoutVars>
      </dgm:prSet>
      <dgm:spPr/>
    </dgm:pt>
    <dgm:pt modelId="{7883D209-8083-42B1-9E42-5A8655B2B4AE}" type="pres">
      <dgm:prSet presAssocID="{AF1B6BA9-A9CB-4719-A07C-E72A40E4C4ED}" presName="parTxOnlySpace" presStyleCnt="0"/>
      <dgm:spPr/>
    </dgm:pt>
    <dgm:pt modelId="{7083F1DD-0EEA-402C-9D2F-9C1EC32F8A2D}" type="pres">
      <dgm:prSet presAssocID="{790B8E14-5697-4D5D-B53A-DDB133B4505B}" presName="parTxOnly" presStyleLbl="node1" presStyleIdx="1" presStyleCnt="4">
        <dgm:presLayoutVars>
          <dgm:chMax val="0"/>
          <dgm:chPref val="0"/>
          <dgm:bulletEnabled val="1"/>
        </dgm:presLayoutVars>
      </dgm:prSet>
      <dgm:spPr/>
    </dgm:pt>
    <dgm:pt modelId="{CE537982-DBFC-4751-9BCB-4D7714975DBF}" type="pres">
      <dgm:prSet presAssocID="{048FF358-DD02-4BAE-8360-4CB8CCCD81A3}" presName="parTxOnlySpace" presStyleCnt="0"/>
      <dgm:spPr/>
    </dgm:pt>
    <dgm:pt modelId="{B0A6598F-B5D9-410D-87FF-FE9E069764ED}" type="pres">
      <dgm:prSet presAssocID="{29416C71-6D82-4A70-AFF3-A82E44C7225C}" presName="parTxOnly" presStyleLbl="node1" presStyleIdx="2" presStyleCnt="4">
        <dgm:presLayoutVars>
          <dgm:chMax val="0"/>
          <dgm:chPref val="0"/>
          <dgm:bulletEnabled val="1"/>
        </dgm:presLayoutVars>
      </dgm:prSet>
      <dgm:spPr/>
    </dgm:pt>
    <dgm:pt modelId="{7D1992CC-91AB-4FEE-BF82-126F562A4447}" type="pres">
      <dgm:prSet presAssocID="{DAD5BB7E-FCDB-47FF-88D9-E2794AAD9C8E}" presName="parTxOnlySpace" presStyleCnt="0"/>
      <dgm:spPr/>
    </dgm:pt>
    <dgm:pt modelId="{93640685-87F6-413C-9960-1C3250ABB57F}" type="pres">
      <dgm:prSet presAssocID="{F3F55F72-967D-48FF-A961-8B5E69349FB6}" presName="parTxOnly" presStyleLbl="node1" presStyleIdx="3" presStyleCnt="4">
        <dgm:presLayoutVars>
          <dgm:chMax val="0"/>
          <dgm:chPref val="0"/>
          <dgm:bulletEnabled val="1"/>
        </dgm:presLayoutVars>
      </dgm:prSet>
      <dgm:spPr/>
    </dgm:pt>
  </dgm:ptLst>
  <dgm:cxnLst>
    <dgm:cxn modelId="{19BCEB25-C882-4760-A5FF-E97708F2CE78}" srcId="{DF25D66F-D6CC-4E7E-BBBC-8C6AD819C763}" destId="{29416C71-6D82-4A70-AFF3-A82E44C7225C}" srcOrd="2" destOrd="0" parTransId="{EDA65FA8-30FE-44B9-8649-34291F34DF16}" sibTransId="{DAD5BB7E-FCDB-47FF-88D9-E2794AAD9C8E}"/>
    <dgm:cxn modelId="{CA596639-54DA-4CF0-BD1A-03F6137D62F7}" type="presOf" srcId="{101410B5-1EB3-439E-B420-7B8CB03ED721}" destId="{C0F73C65-70F5-4E61-A9A1-45A9D136A204}" srcOrd="0" destOrd="0" presId="urn:microsoft.com/office/officeart/2005/8/layout/chevron1"/>
    <dgm:cxn modelId="{3F324553-342D-4803-8D1B-BD8D29C3FE13}" srcId="{DF25D66F-D6CC-4E7E-BBBC-8C6AD819C763}" destId="{101410B5-1EB3-439E-B420-7B8CB03ED721}" srcOrd="0" destOrd="0" parTransId="{D6335268-BB55-4D5F-8725-3C529297010F}" sibTransId="{AF1B6BA9-A9CB-4719-A07C-E72A40E4C4ED}"/>
    <dgm:cxn modelId="{6DCD8358-26AD-43BA-A50C-34E7158DD7BD}" srcId="{DF25D66F-D6CC-4E7E-BBBC-8C6AD819C763}" destId="{F3F55F72-967D-48FF-A961-8B5E69349FB6}" srcOrd="3" destOrd="0" parTransId="{9B337055-1D5D-4132-80C1-6A37621CC393}" sibTransId="{294C9802-CCE0-40C5-BB05-301794BFB19D}"/>
    <dgm:cxn modelId="{FDD83B5A-D9E6-4C51-9A5D-101A30B9EFED}" type="presOf" srcId="{F3F55F72-967D-48FF-A961-8B5E69349FB6}" destId="{93640685-87F6-413C-9960-1C3250ABB57F}" srcOrd="0" destOrd="0" presId="urn:microsoft.com/office/officeart/2005/8/layout/chevron1"/>
    <dgm:cxn modelId="{814743A1-EBEE-41FC-905F-ACC6BEB14CA8}" type="presOf" srcId="{790B8E14-5697-4D5D-B53A-DDB133B4505B}" destId="{7083F1DD-0EEA-402C-9D2F-9C1EC32F8A2D}" srcOrd="0" destOrd="0" presId="urn:microsoft.com/office/officeart/2005/8/layout/chevron1"/>
    <dgm:cxn modelId="{463240AC-76B1-4E19-AB94-CE92423B3D86}" type="presOf" srcId="{DF25D66F-D6CC-4E7E-BBBC-8C6AD819C763}" destId="{2E51A90D-51E3-4DED-A250-EAF6E4AFCCBB}" srcOrd="0" destOrd="0" presId="urn:microsoft.com/office/officeart/2005/8/layout/chevron1"/>
    <dgm:cxn modelId="{4CAADAB4-6AFF-4D02-B59A-A9EA71D02052}" type="presOf" srcId="{29416C71-6D82-4A70-AFF3-A82E44C7225C}" destId="{B0A6598F-B5D9-410D-87FF-FE9E069764ED}" srcOrd="0" destOrd="0" presId="urn:microsoft.com/office/officeart/2005/8/layout/chevron1"/>
    <dgm:cxn modelId="{23B879CC-8E4F-475A-B5DB-7B564CCB168F}" srcId="{DF25D66F-D6CC-4E7E-BBBC-8C6AD819C763}" destId="{790B8E14-5697-4D5D-B53A-DDB133B4505B}" srcOrd="1" destOrd="0" parTransId="{FDA2C6D3-3C6E-4D7F-AB21-1F498ED099EE}" sibTransId="{048FF358-DD02-4BAE-8360-4CB8CCCD81A3}"/>
    <dgm:cxn modelId="{DD20A310-5DFF-40DC-8426-1587DF0427E6}" type="presParOf" srcId="{2E51A90D-51E3-4DED-A250-EAF6E4AFCCBB}" destId="{C0F73C65-70F5-4E61-A9A1-45A9D136A204}" srcOrd="0" destOrd="0" presId="urn:microsoft.com/office/officeart/2005/8/layout/chevron1"/>
    <dgm:cxn modelId="{190796A8-A53E-4C6B-91FD-30A1A6F9EC91}" type="presParOf" srcId="{2E51A90D-51E3-4DED-A250-EAF6E4AFCCBB}" destId="{7883D209-8083-42B1-9E42-5A8655B2B4AE}" srcOrd="1" destOrd="0" presId="urn:microsoft.com/office/officeart/2005/8/layout/chevron1"/>
    <dgm:cxn modelId="{704E752B-9CAD-4CFE-8E1A-BF7DD42CA2AF}" type="presParOf" srcId="{2E51A90D-51E3-4DED-A250-EAF6E4AFCCBB}" destId="{7083F1DD-0EEA-402C-9D2F-9C1EC32F8A2D}" srcOrd="2" destOrd="0" presId="urn:microsoft.com/office/officeart/2005/8/layout/chevron1"/>
    <dgm:cxn modelId="{FB8157E4-91CB-44C7-A415-8405A7623499}" type="presParOf" srcId="{2E51A90D-51E3-4DED-A250-EAF6E4AFCCBB}" destId="{CE537982-DBFC-4751-9BCB-4D7714975DBF}" srcOrd="3" destOrd="0" presId="urn:microsoft.com/office/officeart/2005/8/layout/chevron1"/>
    <dgm:cxn modelId="{03C7D8B7-1F2B-45A8-A0B2-F9322E8B40A6}" type="presParOf" srcId="{2E51A90D-51E3-4DED-A250-EAF6E4AFCCBB}" destId="{B0A6598F-B5D9-410D-87FF-FE9E069764ED}" srcOrd="4" destOrd="0" presId="urn:microsoft.com/office/officeart/2005/8/layout/chevron1"/>
    <dgm:cxn modelId="{D0F6D93C-4A51-4D9C-A419-077D5276BE94}" type="presParOf" srcId="{2E51A90D-51E3-4DED-A250-EAF6E4AFCCBB}" destId="{7D1992CC-91AB-4FEE-BF82-126F562A4447}" srcOrd="5" destOrd="0" presId="urn:microsoft.com/office/officeart/2005/8/layout/chevron1"/>
    <dgm:cxn modelId="{5C321555-2E49-4F95-97F6-BBEACC5FAB71}" type="presParOf" srcId="{2E51A90D-51E3-4DED-A250-EAF6E4AFCCBB}" destId="{93640685-87F6-413C-9960-1C3250ABB57F}" srcOrd="6"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407B5FB1-33AA-4172-BCE8-F38F5E32ECD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MX"/>
        </a:p>
      </dgm:t>
    </dgm:pt>
    <dgm:pt modelId="{B97A003C-7ED8-4C49-B528-E3D4BDFE2BE2}">
      <dgm:prSet phldrT="[Texto]"/>
      <dgm:spPr/>
      <dgm:t>
        <a:bodyPr/>
        <a:lstStyle/>
        <a:p>
          <a:r>
            <a:rPr lang="es-MX" dirty="0"/>
            <a:t>Características</a:t>
          </a:r>
        </a:p>
      </dgm:t>
    </dgm:pt>
    <dgm:pt modelId="{C26D2569-F686-443F-BAE5-CD5986A73A66}" type="parTrans" cxnId="{FFF55F37-1D85-40BE-9E90-B773513FA6A7}">
      <dgm:prSet/>
      <dgm:spPr/>
      <dgm:t>
        <a:bodyPr/>
        <a:lstStyle/>
        <a:p>
          <a:endParaRPr lang="es-MX"/>
        </a:p>
      </dgm:t>
    </dgm:pt>
    <dgm:pt modelId="{4730E780-695A-49DA-96AF-F87F9F8C439F}" type="sibTrans" cxnId="{FFF55F37-1D85-40BE-9E90-B773513FA6A7}">
      <dgm:prSet/>
      <dgm:spPr/>
      <dgm:t>
        <a:bodyPr/>
        <a:lstStyle/>
        <a:p>
          <a:endParaRPr lang="es-MX"/>
        </a:p>
      </dgm:t>
    </dgm:pt>
    <dgm:pt modelId="{CE63F300-A79B-46DB-B6F1-8C3015BC3F2C}">
      <dgm:prSet phldrT="[Texto]"/>
      <dgm:spPr/>
      <dgm:t>
        <a:bodyPr/>
        <a:lstStyle/>
        <a:p>
          <a:r>
            <a:rPr lang="es-MX" dirty="0"/>
            <a:t>Medio de pago con cierto financiamiento automático.</a:t>
          </a:r>
        </a:p>
      </dgm:t>
    </dgm:pt>
    <dgm:pt modelId="{AFB9C525-CCD3-40C3-8F66-F9B1BEFD5EC6}" type="parTrans" cxnId="{29E43F9D-9577-4CD1-8457-34C64C582F43}">
      <dgm:prSet/>
      <dgm:spPr/>
      <dgm:t>
        <a:bodyPr/>
        <a:lstStyle/>
        <a:p>
          <a:endParaRPr lang="es-MX"/>
        </a:p>
      </dgm:t>
    </dgm:pt>
    <dgm:pt modelId="{AD6D30FA-E193-4D6E-9090-29CA3FD396E2}" type="sibTrans" cxnId="{29E43F9D-9577-4CD1-8457-34C64C582F43}">
      <dgm:prSet/>
      <dgm:spPr/>
      <dgm:t>
        <a:bodyPr/>
        <a:lstStyle/>
        <a:p>
          <a:endParaRPr lang="es-MX"/>
        </a:p>
      </dgm:t>
    </dgm:pt>
    <dgm:pt modelId="{FF16E8A4-DBB5-414C-AAE3-06C42C04D08C}">
      <dgm:prSet phldrT="[Texto]"/>
      <dgm:spPr/>
      <dgm:t>
        <a:bodyPr/>
        <a:lstStyle/>
        <a:p>
          <a:r>
            <a:rPr lang="es-MX" dirty="0"/>
            <a:t>Funciones</a:t>
          </a:r>
        </a:p>
      </dgm:t>
    </dgm:pt>
    <dgm:pt modelId="{A3E060D4-745C-4ED8-A681-2467D0C9ECDE}" type="parTrans" cxnId="{F4AE0A15-1DB2-4750-934F-6853257FB219}">
      <dgm:prSet/>
      <dgm:spPr/>
      <dgm:t>
        <a:bodyPr/>
        <a:lstStyle/>
        <a:p>
          <a:endParaRPr lang="es-MX"/>
        </a:p>
      </dgm:t>
    </dgm:pt>
    <dgm:pt modelId="{EDC9A122-A8BA-49E2-AB72-2C24ACA75849}" type="sibTrans" cxnId="{F4AE0A15-1DB2-4750-934F-6853257FB219}">
      <dgm:prSet/>
      <dgm:spPr/>
      <dgm:t>
        <a:bodyPr/>
        <a:lstStyle/>
        <a:p>
          <a:endParaRPr lang="es-MX"/>
        </a:p>
      </dgm:t>
    </dgm:pt>
    <dgm:pt modelId="{84E19E29-9664-4BDE-AC08-42309E38C458}">
      <dgm:prSet phldrT="[Texto]"/>
      <dgm:spPr/>
      <dgm:t>
        <a:bodyPr/>
        <a:lstStyle/>
        <a:p>
          <a:endParaRPr lang="es-MX" dirty="0"/>
        </a:p>
      </dgm:t>
    </dgm:pt>
    <dgm:pt modelId="{5F3D9CD1-FBD0-4541-98E4-8C3C3DFE5F62}" type="parTrans" cxnId="{AD784837-EEBD-47A3-98B2-7938BAEC48BF}">
      <dgm:prSet/>
      <dgm:spPr/>
      <dgm:t>
        <a:bodyPr/>
        <a:lstStyle/>
        <a:p>
          <a:endParaRPr lang="es-MX"/>
        </a:p>
      </dgm:t>
    </dgm:pt>
    <dgm:pt modelId="{235BAEC7-6496-418B-9AAE-7DE546EC31A2}" type="sibTrans" cxnId="{AD784837-EEBD-47A3-98B2-7938BAEC48BF}">
      <dgm:prSet/>
      <dgm:spPr/>
      <dgm:t>
        <a:bodyPr/>
        <a:lstStyle/>
        <a:p>
          <a:endParaRPr lang="es-MX"/>
        </a:p>
      </dgm:t>
    </dgm:pt>
    <dgm:pt modelId="{67D6AC81-E9F2-43EB-9354-66AE1D440208}">
      <dgm:prSet/>
      <dgm:spPr/>
      <dgm:t>
        <a:bodyPr/>
        <a:lstStyle/>
        <a:p>
          <a:r>
            <a:rPr lang="es-MX" dirty="0"/>
            <a:t>Crédito quirografario. </a:t>
          </a:r>
        </a:p>
      </dgm:t>
    </dgm:pt>
    <dgm:pt modelId="{A4DD6D04-9F29-491C-8E48-E680FB6F45E5}" type="parTrans" cxnId="{E47DDDCA-8041-4813-9308-16A3E49381AA}">
      <dgm:prSet/>
      <dgm:spPr/>
      <dgm:t>
        <a:bodyPr/>
        <a:lstStyle/>
        <a:p>
          <a:endParaRPr lang="es-MX"/>
        </a:p>
      </dgm:t>
    </dgm:pt>
    <dgm:pt modelId="{B095137A-5801-48A5-A700-49AB46E97450}" type="sibTrans" cxnId="{E47DDDCA-8041-4813-9308-16A3E49381AA}">
      <dgm:prSet/>
      <dgm:spPr/>
      <dgm:t>
        <a:bodyPr/>
        <a:lstStyle/>
        <a:p>
          <a:endParaRPr lang="es-MX"/>
        </a:p>
      </dgm:t>
    </dgm:pt>
    <dgm:pt modelId="{D75B5D9D-B75D-47F0-B515-E802A5A69FD0}">
      <dgm:prSet/>
      <dgm:spPr/>
      <dgm:t>
        <a:bodyPr/>
        <a:lstStyle/>
        <a:p>
          <a:r>
            <a:rPr lang="es-MX" dirty="0"/>
            <a:t>Tienen un acreditado, con capacidad de hacer uso según lo necesite.</a:t>
          </a:r>
        </a:p>
      </dgm:t>
    </dgm:pt>
    <dgm:pt modelId="{569D5A37-8550-40C8-9CB7-A2D9D827C451}" type="parTrans" cxnId="{624D6857-B570-4229-9D0D-21091FB16278}">
      <dgm:prSet/>
      <dgm:spPr/>
      <dgm:t>
        <a:bodyPr/>
        <a:lstStyle/>
        <a:p>
          <a:endParaRPr lang="es-MX"/>
        </a:p>
      </dgm:t>
    </dgm:pt>
    <dgm:pt modelId="{85BC4F3E-2448-44E3-B83E-104201983ACF}" type="sibTrans" cxnId="{624D6857-B570-4229-9D0D-21091FB16278}">
      <dgm:prSet/>
      <dgm:spPr/>
      <dgm:t>
        <a:bodyPr/>
        <a:lstStyle/>
        <a:p>
          <a:endParaRPr lang="es-MX"/>
        </a:p>
      </dgm:t>
    </dgm:pt>
    <dgm:pt modelId="{1A0DC33B-22A0-414C-9F24-19ECFD0B6645}">
      <dgm:prSet/>
      <dgm:spPr/>
      <dgm:t>
        <a:bodyPr/>
        <a:lstStyle/>
        <a:p>
          <a:r>
            <a:rPr lang="es-MX" dirty="0"/>
            <a:t>Tienen un acreditado que cada que realiza compras se ve obligado a reembolsar la cantidad estipulada de éstas, así como los intereses pactados.</a:t>
          </a:r>
        </a:p>
      </dgm:t>
    </dgm:pt>
    <dgm:pt modelId="{B25DB5CA-45DD-4A54-9548-88CD9CF6A559}" type="parTrans" cxnId="{0CF29626-9D42-442F-96FE-115914BAAF50}">
      <dgm:prSet/>
      <dgm:spPr/>
      <dgm:t>
        <a:bodyPr/>
        <a:lstStyle/>
        <a:p>
          <a:endParaRPr lang="es-MX"/>
        </a:p>
      </dgm:t>
    </dgm:pt>
    <dgm:pt modelId="{B66F41F0-F7CC-474C-A890-5C25F39D96AD}" type="sibTrans" cxnId="{0CF29626-9D42-442F-96FE-115914BAAF50}">
      <dgm:prSet/>
      <dgm:spPr/>
      <dgm:t>
        <a:bodyPr/>
        <a:lstStyle/>
        <a:p>
          <a:endParaRPr lang="es-MX"/>
        </a:p>
      </dgm:t>
    </dgm:pt>
    <dgm:pt modelId="{72DCD25A-D3A2-4BEA-94BB-D0EB7A095A16}">
      <dgm:prSet/>
      <dgm:spPr/>
      <dgm:t>
        <a:bodyPr/>
        <a:lstStyle/>
        <a:p>
          <a:r>
            <a:rPr lang="es-MX" dirty="0"/>
            <a:t>Habilitar al usuario con el fin de que pueda realizar compras en todos los establecimientos adheridos al sistema y vinculados con la tarjeta.</a:t>
          </a:r>
        </a:p>
      </dgm:t>
    </dgm:pt>
    <dgm:pt modelId="{2AD0FCBD-857F-4993-8462-8AC08F641638}" type="parTrans" cxnId="{630C7517-3E89-44D3-9ACF-EE6DE4CA7D1D}">
      <dgm:prSet/>
      <dgm:spPr/>
      <dgm:t>
        <a:bodyPr/>
        <a:lstStyle/>
        <a:p>
          <a:endParaRPr lang="es-MX"/>
        </a:p>
      </dgm:t>
    </dgm:pt>
    <dgm:pt modelId="{0E85959A-C64D-4ED1-99E1-94128C42A09E}" type="sibTrans" cxnId="{630C7517-3E89-44D3-9ACF-EE6DE4CA7D1D}">
      <dgm:prSet/>
      <dgm:spPr/>
      <dgm:t>
        <a:bodyPr/>
        <a:lstStyle/>
        <a:p>
          <a:endParaRPr lang="es-MX"/>
        </a:p>
      </dgm:t>
    </dgm:pt>
    <dgm:pt modelId="{F57CF570-4C36-4BBD-9274-3B31DE2A441D}">
      <dgm:prSet/>
      <dgm:spPr/>
      <dgm:t>
        <a:bodyPr/>
        <a:lstStyle/>
        <a:p>
          <a:r>
            <a:rPr lang="es-MX" dirty="0"/>
            <a:t>Como medio de pago.</a:t>
          </a:r>
        </a:p>
      </dgm:t>
    </dgm:pt>
    <dgm:pt modelId="{B5EBB5E2-0F9D-4DB7-8384-73C2D9142C52}" type="parTrans" cxnId="{F9A0A522-216C-4203-895C-CDD1E7954640}">
      <dgm:prSet/>
      <dgm:spPr/>
      <dgm:t>
        <a:bodyPr/>
        <a:lstStyle/>
        <a:p>
          <a:endParaRPr lang="es-MX"/>
        </a:p>
      </dgm:t>
    </dgm:pt>
    <dgm:pt modelId="{1AD475ED-CA14-48D1-9099-7DE1CCCC3E75}" type="sibTrans" cxnId="{F9A0A522-216C-4203-895C-CDD1E7954640}">
      <dgm:prSet/>
      <dgm:spPr/>
      <dgm:t>
        <a:bodyPr/>
        <a:lstStyle/>
        <a:p>
          <a:endParaRPr lang="es-MX"/>
        </a:p>
      </dgm:t>
    </dgm:pt>
    <dgm:pt modelId="{E9EADD33-E71E-4D36-ACBB-8CD0FED7856C}">
      <dgm:prSet/>
      <dgm:spPr/>
      <dgm:t>
        <a:bodyPr/>
        <a:lstStyle/>
        <a:p>
          <a:r>
            <a:rPr lang="es-MX" dirty="0"/>
            <a:t>Como garantía de pago.</a:t>
          </a:r>
        </a:p>
      </dgm:t>
    </dgm:pt>
    <dgm:pt modelId="{2C4D58F1-57CF-47E8-A3EA-638A9C2FB00A}" type="parTrans" cxnId="{0B14D764-29F2-4130-A9FA-E972E0E2F201}">
      <dgm:prSet/>
      <dgm:spPr/>
      <dgm:t>
        <a:bodyPr/>
        <a:lstStyle/>
        <a:p>
          <a:endParaRPr lang="es-MX"/>
        </a:p>
      </dgm:t>
    </dgm:pt>
    <dgm:pt modelId="{89DC1B9F-1510-4F03-963B-6F9D425D4043}" type="sibTrans" cxnId="{0B14D764-29F2-4130-A9FA-E972E0E2F201}">
      <dgm:prSet/>
      <dgm:spPr/>
      <dgm:t>
        <a:bodyPr/>
        <a:lstStyle/>
        <a:p>
          <a:endParaRPr lang="es-MX"/>
        </a:p>
      </dgm:t>
    </dgm:pt>
    <dgm:pt modelId="{DCC0F1C3-5401-4888-8669-87F05F163CCC}">
      <dgm:prSet/>
      <dgm:spPr/>
      <dgm:t>
        <a:bodyPr/>
        <a:lstStyle/>
        <a:p>
          <a:r>
            <a:rPr lang="es-MX" dirty="0"/>
            <a:t>Incentivador de ventas.</a:t>
          </a:r>
        </a:p>
      </dgm:t>
    </dgm:pt>
    <dgm:pt modelId="{ADF16376-760C-4025-928C-698FE61888E6}" type="parTrans" cxnId="{DFF028E6-F4E2-4620-AFB9-36D9EBFB9B35}">
      <dgm:prSet/>
      <dgm:spPr/>
      <dgm:t>
        <a:bodyPr/>
        <a:lstStyle/>
        <a:p>
          <a:endParaRPr lang="es-MX"/>
        </a:p>
      </dgm:t>
    </dgm:pt>
    <dgm:pt modelId="{7332F9A5-677B-4349-855A-A04DA92D589D}" type="sibTrans" cxnId="{DFF028E6-F4E2-4620-AFB9-36D9EBFB9B35}">
      <dgm:prSet/>
      <dgm:spPr/>
      <dgm:t>
        <a:bodyPr/>
        <a:lstStyle/>
        <a:p>
          <a:endParaRPr lang="es-MX"/>
        </a:p>
      </dgm:t>
    </dgm:pt>
    <dgm:pt modelId="{257A3539-9E69-4421-85A6-A62368AEF3DA}">
      <dgm:prSet/>
      <dgm:spPr/>
      <dgm:t>
        <a:bodyPr/>
        <a:lstStyle/>
        <a:p>
          <a:r>
            <a:rPr lang="es-MX" dirty="0"/>
            <a:t>Crédito </a:t>
          </a:r>
          <a:r>
            <a:rPr lang="es-MX" dirty="0" err="1"/>
            <a:t>revolvente</a:t>
          </a:r>
          <a:r>
            <a:rPr lang="es-MX" dirty="0"/>
            <a:t>.</a:t>
          </a:r>
        </a:p>
      </dgm:t>
    </dgm:pt>
    <dgm:pt modelId="{851EF5C7-6CF1-4FD9-9D13-E3F32C1E9F31}" type="parTrans" cxnId="{E37DC785-C3F3-45CB-94BF-ED9A49CE9B75}">
      <dgm:prSet/>
      <dgm:spPr/>
      <dgm:t>
        <a:bodyPr/>
        <a:lstStyle/>
        <a:p>
          <a:endParaRPr lang="es-MX"/>
        </a:p>
      </dgm:t>
    </dgm:pt>
    <dgm:pt modelId="{E422B005-D370-4D43-892D-15F87F7D08A4}" type="sibTrans" cxnId="{E37DC785-C3F3-45CB-94BF-ED9A49CE9B75}">
      <dgm:prSet/>
      <dgm:spPr/>
      <dgm:t>
        <a:bodyPr/>
        <a:lstStyle/>
        <a:p>
          <a:endParaRPr lang="es-MX"/>
        </a:p>
      </dgm:t>
    </dgm:pt>
    <dgm:pt modelId="{26951C29-2ED0-4CE1-BFB9-1C20030FC58E}">
      <dgm:prSet/>
      <dgm:spPr/>
      <dgm:t>
        <a:bodyPr/>
        <a:lstStyle/>
        <a:p>
          <a:r>
            <a:rPr lang="es-MX" dirty="0"/>
            <a:t>Proporcionar formas de créditos grupales a organizaciones.</a:t>
          </a:r>
        </a:p>
      </dgm:t>
    </dgm:pt>
    <dgm:pt modelId="{56721A7A-A7A5-4F6F-BDE5-4C5A513623CC}" type="parTrans" cxnId="{3D266D55-95DB-4A48-838F-FCE08B463657}">
      <dgm:prSet/>
      <dgm:spPr/>
      <dgm:t>
        <a:bodyPr/>
        <a:lstStyle/>
        <a:p>
          <a:endParaRPr lang="es-MX"/>
        </a:p>
      </dgm:t>
    </dgm:pt>
    <dgm:pt modelId="{C84D4E0A-C28F-4A82-BB03-98C8906AB844}" type="sibTrans" cxnId="{3D266D55-95DB-4A48-838F-FCE08B463657}">
      <dgm:prSet/>
      <dgm:spPr/>
      <dgm:t>
        <a:bodyPr/>
        <a:lstStyle/>
        <a:p>
          <a:endParaRPr lang="es-MX"/>
        </a:p>
      </dgm:t>
    </dgm:pt>
    <dgm:pt modelId="{FC6ACCBB-F238-4D8D-8F5E-0902DEF5ADD6}" type="pres">
      <dgm:prSet presAssocID="{407B5FB1-33AA-4172-BCE8-F38F5E32ECD2}" presName="Name0" presStyleCnt="0">
        <dgm:presLayoutVars>
          <dgm:dir/>
          <dgm:animLvl val="lvl"/>
          <dgm:resizeHandles val="exact"/>
        </dgm:presLayoutVars>
      </dgm:prSet>
      <dgm:spPr/>
    </dgm:pt>
    <dgm:pt modelId="{0381F299-9381-434F-A371-0FC446A847DC}" type="pres">
      <dgm:prSet presAssocID="{B97A003C-7ED8-4C49-B528-E3D4BDFE2BE2}" presName="composite" presStyleCnt="0"/>
      <dgm:spPr/>
    </dgm:pt>
    <dgm:pt modelId="{B9900E3B-0753-4098-B643-39A69C89A4A9}" type="pres">
      <dgm:prSet presAssocID="{B97A003C-7ED8-4C49-B528-E3D4BDFE2BE2}" presName="parTx" presStyleLbl="alignNode1" presStyleIdx="0" presStyleCnt="2">
        <dgm:presLayoutVars>
          <dgm:chMax val="0"/>
          <dgm:chPref val="0"/>
          <dgm:bulletEnabled val="1"/>
        </dgm:presLayoutVars>
      </dgm:prSet>
      <dgm:spPr/>
    </dgm:pt>
    <dgm:pt modelId="{5D9754B2-D743-475C-AC25-AB246F9803AE}" type="pres">
      <dgm:prSet presAssocID="{B97A003C-7ED8-4C49-B528-E3D4BDFE2BE2}" presName="desTx" presStyleLbl="alignAccFollowNode1" presStyleIdx="0" presStyleCnt="2" custLinFactNeighborX="-14">
        <dgm:presLayoutVars>
          <dgm:bulletEnabled val="1"/>
        </dgm:presLayoutVars>
      </dgm:prSet>
      <dgm:spPr/>
    </dgm:pt>
    <dgm:pt modelId="{080620FF-FD8C-485C-AB24-DFEF8B1B8E7F}" type="pres">
      <dgm:prSet presAssocID="{4730E780-695A-49DA-96AF-F87F9F8C439F}" presName="space" presStyleCnt="0"/>
      <dgm:spPr/>
    </dgm:pt>
    <dgm:pt modelId="{01A7F327-3BA6-4493-8BEC-335D293422ED}" type="pres">
      <dgm:prSet presAssocID="{FF16E8A4-DBB5-414C-AAE3-06C42C04D08C}" presName="composite" presStyleCnt="0"/>
      <dgm:spPr/>
    </dgm:pt>
    <dgm:pt modelId="{8BDBAB53-F88B-44DD-917C-9678945B4AB8}" type="pres">
      <dgm:prSet presAssocID="{FF16E8A4-DBB5-414C-AAE3-06C42C04D08C}" presName="parTx" presStyleLbl="alignNode1" presStyleIdx="1" presStyleCnt="2">
        <dgm:presLayoutVars>
          <dgm:chMax val="0"/>
          <dgm:chPref val="0"/>
          <dgm:bulletEnabled val="1"/>
        </dgm:presLayoutVars>
      </dgm:prSet>
      <dgm:spPr/>
    </dgm:pt>
    <dgm:pt modelId="{5AF6EC38-4DCE-42AC-84BA-A1625ABE9E84}" type="pres">
      <dgm:prSet presAssocID="{FF16E8A4-DBB5-414C-AAE3-06C42C04D08C}" presName="desTx" presStyleLbl="alignAccFollowNode1" presStyleIdx="1" presStyleCnt="2">
        <dgm:presLayoutVars>
          <dgm:bulletEnabled val="1"/>
        </dgm:presLayoutVars>
      </dgm:prSet>
      <dgm:spPr/>
    </dgm:pt>
  </dgm:ptLst>
  <dgm:cxnLst>
    <dgm:cxn modelId="{8813DB00-E48D-41C5-AF7F-B28FD92700C1}" type="presOf" srcId="{FF16E8A4-DBB5-414C-AAE3-06C42C04D08C}" destId="{8BDBAB53-F88B-44DD-917C-9678945B4AB8}" srcOrd="0" destOrd="0" presId="urn:microsoft.com/office/officeart/2005/8/layout/hList1"/>
    <dgm:cxn modelId="{46408B13-FC42-4415-87A8-DD23AD92AA64}" type="presOf" srcId="{67D6AC81-E9F2-43EB-9354-66AE1D440208}" destId="{5D9754B2-D743-475C-AC25-AB246F9803AE}" srcOrd="0" destOrd="1" presId="urn:microsoft.com/office/officeart/2005/8/layout/hList1"/>
    <dgm:cxn modelId="{F4AE0A15-1DB2-4750-934F-6853257FB219}" srcId="{407B5FB1-33AA-4172-BCE8-F38F5E32ECD2}" destId="{FF16E8A4-DBB5-414C-AAE3-06C42C04D08C}" srcOrd="1" destOrd="0" parTransId="{A3E060D4-745C-4ED8-A681-2467D0C9ECDE}" sibTransId="{EDC9A122-A8BA-49E2-AB72-2C24ACA75849}"/>
    <dgm:cxn modelId="{630C7517-3E89-44D3-9ACF-EE6DE4CA7D1D}" srcId="{84E19E29-9664-4BDE-AC08-42309E38C458}" destId="{72DCD25A-D3A2-4BEA-94BB-D0EB7A095A16}" srcOrd="0" destOrd="0" parTransId="{2AD0FCBD-857F-4993-8462-8AC08F641638}" sibTransId="{0E85959A-C64D-4ED1-99E1-94128C42A09E}"/>
    <dgm:cxn modelId="{F9A0A522-216C-4203-895C-CDD1E7954640}" srcId="{84E19E29-9664-4BDE-AC08-42309E38C458}" destId="{F57CF570-4C36-4BBD-9274-3B31DE2A441D}" srcOrd="1" destOrd="0" parTransId="{B5EBB5E2-0F9D-4DB7-8384-73C2D9142C52}" sibTransId="{1AD475ED-CA14-48D1-9099-7DE1CCCC3E75}"/>
    <dgm:cxn modelId="{AFC8B922-2610-46F8-AD43-46968A2C4E56}" type="presOf" srcId="{407B5FB1-33AA-4172-BCE8-F38F5E32ECD2}" destId="{FC6ACCBB-F238-4D8D-8F5E-0902DEF5ADD6}" srcOrd="0" destOrd="0" presId="urn:microsoft.com/office/officeart/2005/8/layout/hList1"/>
    <dgm:cxn modelId="{0CF29626-9D42-442F-96FE-115914BAAF50}" srcId="{B97A003C-7ED8-4C49-B528-E3D4BDFE2BE2}" destId="{1A0DC33B-22A0-414C-9F24-19ECFD0B6645}" srcOrd="4" destOrd="0" parTransId="{B25DB5CA-45DD-4A54-9548-88CD9CF6A559}" sibTransId="{B66F41F0-F7CC-474C-A890-5C25F39D96AD}"/>
    <dgm:cxn modelId="{7F04B526-758B-4488-BB49-61E3D8396218}" type="presOf" srcId="{72DCD25A-D3A2-4BEA-94BB-D0EB7A095A16}" destId="{5AF6EC38-4DCE-42AC-84BA-A1625ABE9E84}" srcOrd="0" destOrd="1" presId="urn:microsoft.com/office/officeart/2005/8/layout/hList1"/>
    <dgm:cxn modelId="{CD428A34-15C7-4AD0-9E2B-2B9921FBC9C3}" type="presOf" srcId="{CE63F300-A79B-46DB-B6F1-8C3015BC3F2C}" destId="{5D9754B2-D743-475C-AC25-AB246F9803AE}" srcOrd="0" destOrd="0" presId="urn:microsoft.com/office/officeart/2005/8/layout/hList1"/>
    <dgm:cxn modelId="{AD784837-EEBD-47A3-98B2-7938BAEC48BF}" srcId="{FF16E8A4-DBB5-414C-AAE3-06C42C04D08C}" destId="{84E19E29-9664-4BDE-AC08-42309E38C458}" srcOrd="0" destOrd="0" parTransId="{5F3D9CD1-FBD0-4541-98E4-8C3C3DFE5F62}" sibTransId="{235BAEC7-6496-418B-9AAE-7DE546EC31A2}"/>
    <dgm:cxn modelId="{FFF55F37-1D85-40BE-9E90-B773513FA6A7}" srcId="{407B5FB1-33AA-4172-BCE8-F38F5E32ECD2}" destId="{B97A003C-7ED8-4C49-B528-E3D4BDFE2BE2}" srcOrd="0" destOrd="0" parTransId="{C26D2569-F686-443F-BAE5-CD5986A73A66}" sibTransId="{4730E780-695A-49DA-96AF-F87F9F8C439F}"/>
    <dgm:cxn modelId="{53299143-88D1-4E98-8DF4-27E6957EF859}" type="presOf" srcId="{F57CF570-4C36-4BBD-9274-3B31DE2A441D}" destId="{5AF6EC38-4DCE-42AC-84BA-A1625ABE9E84}" srcOrd="0" destOrd="2" presId="urn:microsoft.com/office/officeart/2005/8/layout/hList1"/>
    <dgm:cxn modelId="{3D266D55-95DB-4A48-838F-FCE08B463657}" srcId="{84E19E29-9664-4BDE-AC08-42309E38C458}" destId="{26951C29-2ED0-4CE1-BFB9-1C20030FC58E}" srcOrd="4" destOrd="0" parTransId="{56721A7A-A7A5-4F6F-BDE5-4C5A513623CC}" sibTransId="{C84D4E0A-C28F-4A82-BB03-98C8906AB844}"/>
    <dgm:cxn modelId="{624D6857-B570-4229-9D0D-21091FB16278}" srcId="{B97A003C-7ED8-4C49-B528-E3D4BDFE2BE2}" destId="{D75B5D9D-B75D-47F0-B515-E802A5A69FD0}" srcOrd="3" destOrd="0" parTransId="{569D5A37-8550-40C8-9CB7-A2D9D827C451}" sibTransId="{85BC4F3E-2448-44E3-B83E-104201983ACF}"/>
    <dgm:cxn modelId="{503DB664-8F03-4E98-AEAE-3C25AAD4B274}" type="presOf" srcId="{E9EADD33-E71E-4D36-ACBB-8CD0FED7856C}" destId="{5AF6EC38-4DCE-42AC-84BA-A1625ABE9E84}" srcOrd="0" destOrd="3" presId="urn:microsoft.com/office/officeart/2005/8/layout/hList1"/>
    <dgm:cxn modelId="{0B14D764-29F2-4130-A9FA-E972E0E2F201}" srcId="{84E19E29-9664-4BDE-AC08-42309E38C458}" destId="{E9EADD33-E71E-4D36-ACBB-8CD0FED7856C}" srcOrd="2" destOrd="0" parTransId="{2C4D58F1-57CF-47E8-A3EA-638A9C2FB00A}" sibTransId="{89DC1B9F-1510-4F03-963B-6F9D425D4043}"/>
    <dgm:cxn modelId="{E37DC785-C3F3-45CB-94BF-ED9A49CE9B75}" srcId="{B97A003C-7ED8-4C49-B528-E3D4BDFE2BE2}" destId="{257A3539-9E69-4421-85A6-A62368AEF3DA}" srcOrd="2" destOrd="0" parTransId="{851EF5C7-6CF1-4FD9-9D13-E3F32C1E9F31}" sibTransId="{E422B005-D370-4D43-892D-15F87F7D08A4}"/>
    <dgm:cxn modelId="{B0FED186-FCC5-4535-B2A8-D98091F8C65A}" type="presOf" srcId="{DCC0F1C3-5401-4888-8669-87F05F163CCC}" destId="{5AF6EC38-4DCE-42AC-84BA-A1625ABE9E84}" srcOrd="0" destOrd="4" presId="urn:microsoft.com/office/officeart/2005/8/layout/hList1"/>
    <dgm:cxn modelId="{8E74E887-6B2D-45CE-9244-6C0E02727348}" type="presOf" srcId="{1A0DC33B-22A0-414C-9F24-19ECFD0B6645}" destId="{5D9754B2-D743-475C-AC25-AB246F9803AE}" srcOrd="0" destOrd="4" presId="urn:microsoft.com/office/officeart/2005/8/layout/hList1"/>
    <dgm:cxn modelId="{29E43F9D-9577-4CD1-8457-34C64C582F43}" srcId="{B97A003C-7ED8-4C49-B528-E3D4BDFE2BE2}" destId="{CE63F300-A79B-46DB-B6F1-8C3015BC3F2C}" srcOrd="0" destOrd="0" parTransId="{AFB9C525-CCD3-40C3-8F66-F9B1BEFD5EC6}" sibTransId="{AD6D30FA-E193-4D6E-9090-29CA3FD396E2}"/>
    <dgm:cxn modelId="{FE3462B1-17DC-47EA-A125-3C79970123DD}" type="presOf" srcId="{D75B5D9D-B75D-47F0-B515-E802A5A69FD0}" destId="{5D9754B2-D743-475C-AC25-AB246F9803AE}" srcOrd="0" destOrd="3" presId="urn:microsoft.com/office/officeart/2005/8/layout/hList1"/>
    <dgm:cxn modelId="{E47DDDCA-8041-4813-9308-16A3E49381AA}" srcId="{B97A003C-7ED8-4C49-B528-E3D4BDFE2BE2}" destId="{67D6AC81-E9F2-43EB-9354-66AE1D440208}" srcOrd="1" destOrd="0" parTransId="{A4DD6D04-9F29-491C-8E48-E680FB6F45E5}" sibTransId="{B095137A-5801-48A5-A700-49AB46E97450}"/>
    <dgm:cxn modelId="{36E7C2DB-E65E-425E-B42E-DE301F1A5471}" type="presOf" srcId="{26951C29-2ED0-4CE1-BFB9-1C20030FC58E}" destId="{5AF6EC38-4DCE-42AC-84BA-A1625ABE9E84}" srcOrd="0" destOrd="5" presId="urn:microsoft.com/office/officeart/2005/8/layout/hList1"/>
    <dgm:cxn modelId="{DFF028E6-F4E2-4620-AFB9-36D9EBFB9B35}" srcId="{84E19E29-9664-4BDE-AC08-42309E38C458}" destId="{DCC0F1C3-5401-4888-8669-87F05F163CCC}" srcOrd="3" destOrd="0" parTransId="{ADF16376-760C-4025-928C-698FE61888E6}" sibTransId="{7332F9A5-677B-4349-855A-A04DA92D589D}"/>
    <dgm:cxn modelId="{E9D0E8EB-FA5D-46B4-95AF-745B6EBEA4D8}" type="presOf" srcId="{84E19E29-9664-4BDE-AC08-42309E38C458}" destId="{5AF6EC38-4DCE-42AC-84BA-A1625ABE9E84}" srcOrd="0" destOrd="0" presId="urn:microsoft.com/office/officeart/2005/8/layout/hList1"/>
    <dgm:cxn modelId="{74EE5DEC-6026-44E6-9D1E-4A8C5AA3C5E5}" type="presOf" srcId="{257A3539-9E69-4421-85A6-A62368AEF3DA}" destId="{5D9754B2-D743-475C-AC25-AB246F9803AE}" srcOrd="0" destOrd="2" presId="urn:microsoft.com/office/officeart/2005/8/layout/hList1"/>
    <dgm:cxn modelId="{F17328ED-E431-4F12-A577-F704C81793F8}" type="presOf" srcId="{B97A003C-7ED8-4C49-B528-E3D4BDFE2BE2}" destId="{B9900E3B-0753-4098-B643-39A69C89A4A9}" srcOrd="0" destOrd="0" presId="urn:microsoft.com/office/officeart/2005/8/layout/hList1"/>
    <dgm:cxn modelId="{FA565D04-2DA4-49B4-9461-7B0A48E29FF2}" type="presParOf" srcId="{FC6ACCBB-F238-4D8D-8F5E-0902DEF5ADD6}" destId="{0381F299-9381-434F-A371-0FC446A847DC}" srcOrd="0" destOrd="0" presId="urn:microsoft.com/office/officeart/2005/8/layout/hList1"/>
    <dgm:cxn modelId="{E5444C77-7C36-4131-B4D6-93599AFAEA41}" type="presParOf" srcId="{0381F299-9381-434F-A371-0FC446A847DC}" destId="{B9900E3B-0753-4098-B643-39A69C89A4A9}" srcOrd="0" destOrd="0" presId="urn:microsoft.com/office/officeart/2005/8/layout/hList1"/>
    <dgm:cxn modelId="{6D0A21A7-C35C-459D-B95D-E137578F61F7}" type="presParOf" srcId="{0381F299-9381-434F-A371-0FC446A847DC}" destId="{5D9754B2-D743-475C-AC25-AB246F9803AE}" srcOrd="1" destOrd="0" presId="urn:microsoft.com/office/officeart/2005/8/layout/hList1"/>
    <dgm:cxn modelId="{812642F7-24A8-4FC7-B2D8-601DCF2F401A}" type="presParOf" srcId="{FC6ACCBB-F238-4D8D-8F5E-0902DEF5ADD6}" destId="{080620FF-FD8C-485C-AB24-DFEF8B1B8E7F}" srcOrd="1" destOrd="0" presId="urn:microsoft.com/office/officeart/2005/8/layout/hList1"/>
    <dgm:cxn modelId="{F8044398-1472-4FC9-81BC-83305ED76866}" type="presParOf" srcId="{FC6ACCBB-F238-4D8D-8F5E-0902DEF5ADD6}" destId="{01A7F327-3BA6-4493-8BEC-335D293422ED}" srcOrd="2" destOrd="0" presId="urn:microsoft.com/office/officeart/2005/8/layout/hList1"/>
    <dgm:cxn modelId="{9E5224AC-D4CA-4DD2-B657-DD67B9247DC3}" type="presParOf" srcId="{01A7F327-3BA6-4493-8BEC-335D293422ED}" destId="{8BDBAB53-F88B-44DD-917C-9678945B4AB8}" srcOrd="0" destOrd="0" presId="urn:microsoft.com/office/officeart/2005/8/layout/hList1"/>
    <dgm:cxn modelId="{9D133D93-E91C-43A1-A10E-7440EED46AE2}" type="presParOf" srcId="{01A7F327-3BA6-4493-8BEC-335D293422ED}" destId="{5AF6EC38-4DCE-42AC-84BA-A1625ABE9E84}"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60032562-E58B-4129-8D2A-7C391803F6EA}" type="doc">
      <dgm:prSet loTypeId="urn:microsoft.com/office/officeart/2005/8/layout/hChevron3" loCatId="process" qsTypeId="urn:microsoft.com/office/officeart/2005/8/quickstyle/3d4" qsCatId="3D" csTypeId="urn:microsoft.com/office/officeart/2005/8/colors/accent1_2" csCatId="accent1" phldr="1"/>
      <dgm:spPr/>
    </dgm:pt>
    <dgm:pt modelId="{2CE8D3BA-670D-48CA-BAD6-E27D2063C1F5}">
      <dgm:prSet phldrT="[Texto]"/>
      <dgm:spPr/>
      <dgm:t>
        <a:bodyPr/>
        <a:lstStyle/>
        <a:p>
          <a:r>
            <a:rPr lang="es-MX" dirty="0"/>
            <a:t>Nación deudora con el sector extranjero.</a:t>
          </a:r>
        </a:p>
      </dgm:t>
    </dgm:pt>
    <dgm:pt modelId="{C1E448F0-57F0-4AA7-B674-B2C85E9926B3}" type="parTrans" cxnId="{0982E218-5C84-4865-ADE6-70D7A83DF2A0}">
      <dgm:prSet/>
      <dgm:spPr/>
      <dgm:t>
        <a:bodyPr/>
        <a:lstStyle/>
        <a:p>
          <a:endParaRPr lang="es-MX"/>
        </a:p>
      </dgm:t>
    </dgm:pt>
    <dgm:pt modelId="{D490F710-F6DD-40DE-B339-5977442227A4}" type="sibTrans" cxnId="{0982E218-5C84-4865-ADE6-70D7A83DF2A0}">
      <dgm:prSet/>
      <dgm:spPr/>
      <dgm:t>
        <a:bodyPr/>
        <a:lstStyle/>
        <a:p>
          <a:endParaRPr lang="es-MX"/>
        </a:p>
      </dgm:t>
    </dgm:pt>
    <dgm:pt modelId="{D93B2718-0A58-4C04-B9C4-20C28D5514A4}">
      <dgm:prSet phldrT="[Texto]"/>
      <dgm:spPr/>
      <dgm:t>
        <a:bodyPr/>
        <a:lstStyle/>
        <a:p>
          <a:r>
            <a:rPr lang="es-MX" dirty="0"/>
            <a:t>Visión negativa de los créditos.</a:t>
          </a:r>
        </a:p>
      </dgm:t>
    </dgm:pt>
    <dgm:pt modelId="{B0CBA9E7-9DC4-4D65-B4D1-256C9EBA856E}" type="parTrans" cxnId="{5F1E7F44-8758-46C4-B4C9-222A97E221F7}">
      <dgm:prSet/>
      <dgm:spPr/>
      <dgm:t>
        <a:bodyPr/>
        <a:lstStyle/>
        <a:p>
          <a:endParaRPr lang="es-MX"/>
        </a:p>
      </dgm:t>
    </dgm:pt>
    <dgm:pt modelId="{2137DFCA-86CB-4D06-B575-F87478EF4A0A}" type="sibTrans" cxnId="{5F1E7F44-8758-46C4-B4C9-222A97E221F7}">
      <dgm:prSet/>
      <dgm:spPr/>
      <dgm:t>
        <a:bodyPr/>
        <a:lstStyle/>
        <a:p>
          <a:endParaRPr lang="es-MX"/>
        </a:p>
      </dgm:t>
    </dgm:pt>
    <dgm:pt modelId="{C7B9C07F-D876-4AB0-BD6D-714988FAD4A5}">
      <dgm:prSet phldrT="[Texto]"/>
      <dgm:spPr/>
      <dgm:t>
        <a:bodyPr/>
        <a:lstStyle/>
        <a:p>
          <a:r>
            <a:rPr lang="es-MX" dirty="0"/>
            <a:t>Adquisición de deudas impagables.</a:t>
          </a:r>
        </a:p>
      </dgm:t>
    </dgm:pt>
    <dgm:pt modelId="{C912E663-BDDB-4CDF-BB63-CCBD7F8A8E24}" type="parTrans" cxnId="{8C175C8E-E6B3-44A3-9CBD-F8D2EE908D2B}">
      <dgm:prSet/>
      <dgm:spPr/>
      <dgm:t>
        <a:bodyPr/>
        <a:lstStyle/>
        <a:p>
          <a:endParaRPr lang="es-MX"/>
        </a:p>
      </dgm:t>
    </dgm:pt>
    <dgm:pt modelId="{275F59EA-3DEE-4F47-861E-B171DAB12235}" type="sibTrans" cxnId="{8C175C8E-E6B3-44A3-9CBD-F8D2EE908D2B}">
      <dgm:prSet/>
      <dgm:spPr/>
      <dgm:t>
        <a:bodyPr/>
        <a:lstStyle/>
        <a:p>
          <a:endParaRPr lang="es-MX"/>
        </a:p>
      </dgm:t>
    </dgm:pt>
    <dgm:pt modelId="{41F9B919-264B-492F-9E66-937BA64196CC}">
      <dgm:prSet/>
      <dgm:spPr/>
      <dgm:t>
        <a:bodyPr/>
        <a:lstStyle/>
        <a:p>
          <a:r>
            <a:rPr lang="es-MX" dirty="0"/>
            <a:t>Malas costumbres de pago desde edades tempranas.</a:t>
          </a:r>
        </a:p>
      </dgm:t>
    </dgm:pt>
    <dgm:pt modelId="{00F82528-BA9B-4487-8E64-6BA4F3CDC2AA}" type="parTrans" cxnId="{603D8EDB-AE29-44C4-AFEE-EB96C45B01AB}">
      <dgm:prSet/>
      <dgm:spPr/>
      <dgm:t>
        <a:bodyPr/>
        <a:lstStyle/>
        <a:p>
          <a:endParaRPr lang="es-MX"/>
        </a:p>
      </dgm:t>
    </dgm:pt>
    <dgm:pt modelId="{AF152C0E-BAFD-4192-BD35-9CE87DCDD87B}" type="sibTrans" cxnId="{603D8EDB-AE29-44C4-AFEE-EB96C45B01AB}">
      <dgm:prSet/>
      <dgm:spPr/>
      <dgm:t>
        <a:bodyPr/>
        <a:lstStyle/>
        <a:p>
          <a:endParaRPr lang="es-MX"/>
        </a:p>
      </dgm:t>
    </dgm:pt>
    <dgm:pt modelId="{6E1DC831-D344-49F6-897A-C88F2964F89D}" type="pres">
      <dgm:prSet presAssocID="{60032562-E58B-4129-8D2A-7C391803F6EA}" presName="Name0" presStyleCnt="0">
        <dgm:presLayoutVars>
          <dgm:dir/>
          <dgm:resizeHandles val="exact"/>
        </dgm:presLayoutVars>
      </dgm:prSet>
      <dgm:spPr/>
    </dgm:pt>
    <dgm:pt modelId="{54420C82-14FB-419C-A7E8-65FAD33F451A}" type="pres">
      <dgm:prSet presAssocID="{2CE8D3BA-670D-48CA-BAD6-E27D2063C1F5}" presName="parTxOnly" presStyleLbl="node1" presStyleIdx="0" presStyleCnt="4" custLinFactNeighborX="11455" custLinFactNeighborY="-955">
        <dgm:presLayoutVars>
          <dgm:bulletEnabled val="1"/>
        </dgm:presLayoutVars>
      </dgm:prSet>
      <dgm:spPr/>
    </dgm:pt>
    <dgm:pt modelId="{DE922053-5C96-420E-A6F0-F5569495171E}" type="pres">
      <dgm:prSet presAssocID="{D490F710-F6DD-40DE-B339-5977442227A4}" presName="parSpace" presStyleCnt="0"/>
      <dgm:spPr/>
    </dgm:pt>
    <dgm:pt modelId="{FDF5FE16-7987-4F40-B018-4D1C7E5A9F58}" type="pres">
      <dgm:prSet presAssocID="{D93B2718-0A58-4C04-B9C4-20C28D5514A4}" presName="parTxOnly" presStyleLbl="node1" presStyleIdx="1" presStyleCnt="4" custLinFactNeighborX="6460" custLinFactNeighborY="-1077">
        <dgm:presLayoutVars>
          <dgm:bulletEnabled val="1"/>
        </dgm:presLayoutVars>
      </dgm:prSet>
      <dgm:spPr/>
    </dgm:pt>
    <dgm:pt modelId="{8AE0746B-3CA4-4821-9D27-40DBE6AEA033}" type="pres">
      <dgm:prSet presAssocID="{2137DFCA-86CB-4D06-B575-F87478EF4A0A}" presName="parSpace" presStyleCnt="0"/>
      <dgm:spPr/>
    </dgm:pt>
    <dgm:pt modelId="{A242E116-116B-4CEA-9D3D-8F808C0FA322}" type="pres">
      <dgm:prSet presAssocID="{C7B9C07F-D876-4AB0-BD6D-714988FAD4A5}" presName="parTxOnly" presStyleLbl="node1" presStyleIdx="2" presStyleCnt="4">
        <dgm:presLayoutVars>
          <dgm:bulletEnabled val="1"/>
        </dgm:presLayoutVars>
      </dgm:prSet>
      <dgm:spPr/>
    </dgm:pt>
    <dgm:pt modelId="{492D6720-866D-45E6-95D8-F1068AD20A4F}" type="pres">
      <dgm:prSet presAssocID="{275F59EA-3DEE-4F47-861E-B171DAB12235}" presName="parSpace" presStyleCnt="0"/>
      <dgm:spPr/>
    </dgm:pt>
    <dgm:pt modelId="{7B576793-9211-4BDB-9C57-1C1F1F120AFC}" type="pres">
      <dgm:prSet presAssocID="{41F9B919-264B-492F-9E66-937BA64196CC}" presName="parTxOnly" presStyleLbl="node1" presStyleIdx="3" presStyleCnt="4">
        <dgm:presLayoutVars>
          <dgm:bulletEnabled val="1"/>
        </dgm:presLayoutVars>
      </dgm:prSet>
      <dgm:spPr/>
    </dgm:pt>
  </dgm:ptLst>
  <dgm:cxnLst>
    <dgm:cxn modelId="{0982E218-5C84-4865-ADE6-70D7A83DF2A0}" srcId="{60032562-E58B-4129-8D2A-7C391803F6EA}" destId="{2CE8D3BA-670D-48CA-BAD6-E27D2063C1F5}" srcOrd="0" destOrd="0" parTransId="{C1E448F0-57F0-4AA7-B674-B2C85E9926B3}" sibTransId="{D490F710-F6DD-40DE-B339-5977442227A4}"/>
    <dgm:cxn modelId="{5F1E7F44-8758-46C4-B4C9-222A97E221F7}" srcId="{60032562-E58B-4129-8D2A-7C391803F6EA}" destId="{D93B2718-0A58-4C04-B9C4-20C28D5514A4}" srcOrd="1" destOrd="0" parTransId="{B0CBA9E7-9DC4-4D65-B4D1-256C9EBA856E}" sibTransId="{2137DFCA-86CB-4D06-B575-F87478EF4A0A}"/>
    <dgm:cxn modelId="{C622BD6B-D1F1-4DF1-A32F-CF0C85175DA2}" type="presOf" srcId="{C7B9C07F-D876-4AB0-BD6D-714988FAD4A5}" destId="{A242E116-116B-4CEA-9D3D-8F808C0FA322}" srcOrd="0" destOrd="0" presId="urn:microsoft.com/office/officeart/2005/8/layout/hChevron3"/>
    <dgm:cxn modelId="{8C175C8E-E6B3-44A3-9CBD-F8D2EE908D2B}" srcId="{60032562-E58B-4129-8D2A-7C391803F6EA}" destId="{C7B9C07F-D876-4AB0-BD6D-714988FAD4A5}" srcOrd="2" destOrd="0" parTransId="{C912E663-BDDB-4CDF-BB63-CCBD7F8A8E24}" sibTransId="{275F59EA-3DEE-4F47-861E-B171DAB12235}"/>
    <dgm:cxn modelId="{54993E93-32CD-4275-AD05-7CCC154B1DFF}" type="presOf" srcId="{D93B2718-0A58-4C04-B9C4-20C28D5514A4}" destId="{FDF5FE16-7987-4F40-B018-4D1C7E5A9F58}" srcOrd="0" destOrd="0" presId="urn:microsoft.com/office/officeart/2005/8/layout/hChevron3"/>
    <dgm:cxn modelId="{83EA9C9B-F843-43C0-9962-4A3D94CAA5AC}" type="presOf" srcId="{41F9B919-264B-492F-9E66-937BA64196CC}" destId="{7B576793-9211-4BDB-9C57-1C1F1F120AFC}" srcOrd="0" destOrd="0" presId="urn:microsoft.com/office/officeart/2005/8/layout/hChevron3"/>
    <dgm:cxn modelId="{640DF2B9-4D20-411A-99A6-1DB82A4BDD94}" type="presOf" srcId="{60032562-E58B-4129-8D2A-7C391803F6EA}" destId="{6E1DC831-D344-49F6-897A-C88F2964F89D}" srcOrd="0" destOrd="0" presId="urn:microsoft.com/office/officeart/2005/8/layout/hChevron3"/>
    <dgm:cxn modelId="{603D8EDB-AE29-44C4-AFEE-EB96C45B01AB}" srcId="{60032562-E58B-4129-8D2A-7C391803F6EA}" destId="{41F9B919-264B-492F-9E66-937BA64196CC}" srcOrd="3" destOrd="0" parTransId="{00F82528-BA9B-4487-8E64-6BA4F3CDC2AA}" sibTransId="{AF152C0E-BAFD-4192-BD35-9CE87DCDD87B}"/>
    <dgm:cxn modelId="{895F6DE4-09C1-48C3-8085-A31DEACDFE0E}" type="presOf" srcId="{2CE8D3BA-670D-48CA-BAD6-E27D2063C1F5}" destId="{54420C82-14FB-419C-A7E8-65FAD33F451A}" srcOrd="0" destOrd="0" presId="urn:microsoft.com/office/officeart/2005/8/layout/hChevron3"/>
    <dgm:cxn modelId="{EF8CB9F4-5521-4B13-A261-14B0DCF850DF}" type="presParOf" srcId="{6E1DC831-D344-49F6-897A-C88F2964F89D}" destId="{54420C82-14FB-419C-A7E8-65FAD33F451A}" srcOrd="0" destOrd="0" presId="urn:microsoft.com/office/officeart/2005/8/layout/hChevron3"/>
    <dgm:cxn modelId="{D3235E0B-A274-4BC0-8423-F9DD56D078B1}" type="presParOf" srcId="{6E1DC831-D344-49F6-897A-C88F2964F89D}" destId="{DE922053-5C96-420E-A6F0-F5569495171E}" srcOrd="1" destOrd="0" presId="urn:microsoft.com/office/officeart/2005/8/layout/hChevron3"/>
    <dgm:cxn modelId="{37095062-291D-44B7-9C64-58640D416052}" type="presParOf" srcId="{6E1DC831-D344-49F6-897A-C88F2964F89D}" destId="{FDF5FE16-7987-4F40-B018-4D1C7E5A9F58}" srcOrd="2" destOrd="0" presId="urn:microsoft.com/office/officeart/2005/8/layout/hChevron3"/>
    <dgm:cxn modelId="{4FDC53BE-0132-4800-A0C6-CE0D09EC19DF}" type="presParOf" srcId="{6E1DC831-D344-49F6-897A-C88F2964F89D}" destId="{8AE0746B-3CA4-4821-9D27-40DBE6AEA033}" srcOrd="3" destOrd="0" presId="urn:microsoft.com/office/officeart/2005/8/layout/hChevron3"/>
    <dgm:cxn modelId="{E59C0F04-44E6-4D09-9591-62AE40E573A0}" type="presParOf" srcId="{6E1DC831-D344-49F6-897A-C88F2964F89D}" destId="{A242E116-116B-4CEA-9D3D-8F808C0FA322}" srcOrd="4" destOrd="0" presId="urn:microsoft.com/office/officeart/2005/8/layout/hChevron3"/>
    <dgm:cxn modelId="{B4A2DDD1-B8B4-4B04-A310-E45521037D90}" type="presParOf" srcId="{6E1DC831-D344-49F6-897A-C88F2964F89D}" destId="{492D6720-866D-45E6-95D8-F1068AD20A4F}" srcOrd="5" destOrd="0" presId="urn:microsoft.com/office/officeart/2005/8/layout/hChevron3"/>
    <dgm:cxn modelId="{72CF0E36-3FC3-48B0-8B3D-2FA4D0ABC882}" type="presParOf" srcId="{6E1DC831-D344-49F6-897A-C88F2964F89D}" destId="{7B576793-9211-4BDB-9C57-1C1F1F120AFC}" srcOrd="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4C53BC1-2375-4207-852F-34BC1F7E8EF8}" type="doc">
      <dgm:prSet loTypeId="urn:microsoft.com/office/officeart/2005/8/layout/orgChart1" loCatId="hierarchy" qsTypeId="urn:microsoft.com/office/officeart/2005/8/quickstyle/3d4" qsCatId="3D" csTypeId="urn:microsoft.com/office/officeart/2005/8/colors/accent3_4" csCatId="accent3" phldr="1"/>
      <dgm:spPr/>
      <dgm:t>
        <a:bodyPr/>
        <a:lstStyle/>
        <a:p>
          <a:endParaRPr lang="es-MX"/>
        </a:p>
      </dgm:t>
    </dgm:pt>
    <dgm:pt modelId="{96CEF221-99B6-4061-997E-65C476867E83}">
      <dgm:prSet phldrT="[Texto]"/>
      <dgm:spPr/>
      <dgm:t>
        <a:bodyPr/>
        <a:lstStyle/>
        <a:p>
          <a:r>
            <a:rPr lang="es-MX" dirty="0"/>
            <a:t>(18 de julio de 1990)</a:t>
          </a:r>
        </a:p>
      </dgm:t>
    </dgm:pt>
    <dgm:pt modelId="{D4647C71-A0A4-48D8-B8FE-0D463CEDDF39}" type="parTrans" cxnId="{7E168D4D-9163-4EA7-A041-91B8B05A9501}">
      <dgm:prSet/>
      <dgm:spPr/>
      <dgm:t>
        <a:bodyPr/>
        <a:lstStyle/>
        <a:p>
          <a:endParaRPr lang="es-MX"/>
        </a:p>
      </dgm:t>
    </dgm:pt>
    <dgm:pt modelId="{4DDFF32F-D2B4-4E03-B915-23E68E58B555}" type="sibTrans" cxnId="{7E168D4D-9163-4EA7-A041-91B8B05A9501}">
      <dgm:prSet/>
      <dgm:spPr/>
      <dgm:t>
        <a:bodyPr/>
        <a:lstStyle/>
        <a:p>
          <a:endParaRPr lang="es-MX"/>
        </a:p>
      </dgm:t>
    </dgm:pt>
    <dgm:pt modelId="{69283E08-F1B4-47A0-B03E-F10BAA96507F}">
      <dgm:prSet phldrT="[Texto]"/>
      <dgm:spPr/>
      <dgm:t>
        <a:bodyPr/>
        <a:lstStyle/>
        <a:p>
          <a:r>
            <a:rPr lang="es-MX" dirty="0"/>
            <a:t>Ley de Instituciones de Crédito (LIC)</a:t>
          </a:r>
        </a:p>
        <a:p>
          <a:r>
            <a:rPr lang="es-MX" dirty="0"/>
            <a:t>(VIGENTE)</a:t>
          </a:r>
        </a:p>
      </dgm:t>
    </dgm:pt>
    <dgm:pt modelId="{8B39F635-AC31-401B-B8D9-8C7453BB4043}" type="parTrans" cxnId="{CBDBC091-7CA1-4933-8DC5-A449BE324E24}">
      <dgm:prSet/>
      <dgm:spPr/>
      <dgm:t>
        <a:bodyPr/>
        <a:lstStyle/>
        <a:p>
          <a:endParaRPr lang="es-MX"/>
        </a:p>
      </dgm:t>
    </dgm:pt>
    <dgm:pt modelId="{2FB8CE50-88BF-456A-AC89-6DC31890C602}" type="sibTrans" cxnId="{CBDBC091-7CA1-4933-8DC5-A449BE324E24}">
      <dgm:prSet/>
      <dgm:spPr/>
      <dgm:t>
        <a:bodyPr/>
        <a:lstStyle/>
        <a:p>
          <a:endParaRPr lang="es-MX"/>
        </a:p>
      </dgm:t>
    </dgm:pt>
    <dgm:pt modelId="{89A462E3-7C4A-42B8-9E57-7A081ED500F1}">
      <dgm:prSet phldrT="[Texto]"/>
      <dgm:spPr/>
      <dgm:t>
        <a:bodyPr/>
        <a:lstStyle/>
        <a:p>
          <a:r>
            <a:rPr lang="es-MX" dirty="0"/>
            <a:t>Ley para Regular las Agrupaciones Financieras (LRAF)</a:t>
          </a:r>
        </a:p>
        <a:p>
          <a:r>
            <a:rPr lang="es-MX" dirty="0"/>
            <a:t>(se abrogó el 10 de enero de 2014)</a:t>
          </a:r>
        </a:p>
      </dgm:t>
    </dgm:pt>
    <dgm:pt modelId="{76D0B8BD-2B35-42B3-A1A0-CD2FF82723D3}" type="parTrans" cxnId="{88292A7D-B421-4B36-AF4D-13FDBB9664EB}">
      <dgm:prSet/>
      <dgm:spPr/>
      <dgm:t>
        <a:bodyPr/>
        <a:lstStyle/>
        <a:p>
          <a:endParaRPr lang="es-MX"/>
        </a:p>
      </dgm:t>
    </dgm:pt>
    <dgm:pt modelId="{0845B870-5F25-4817-8B16-1229DAE7DA7D}" type="sibTrans" cxnId="{88292A7D-B421-4B36-AF4D-13FDBB9664EB}">
      <dgm:prSet/>
      <dgm:spPr/>
      <dgm:t>
        <a:bodyPr/>
        <a:lstStyle/>
        <a:p>
          <a:endParaRPr lang="es-MX"/>
        </a:p>
      </dgm:t>
    </dgm:pt>
    <dgm:pt modelId="{826D3850-3D54-4E68-B029-AAF733551DFE}">
      <dgm:prSet/>
      <dgm:spPr/>
      <dgm:t>
        <a:bodyPr/>
        <a:lstStyle/>
        <a:p>
          <a:r>
            <a:rPr lang="es-MX" dirty="0"/>
            <a:t>Tiene por objeto regular las bases de organización de las Sociedades Controladoras y el funcionamiento de los Grupos Financieros,  buscando la protección de los intereses de quienes celebren operaciones con las entidades financieras integrantes de dichos Grupos Financieros.</a:t>
          </a:r>
        </a:p>
      </dgm:t>
    </dgm:pt>
    <dgm:pt modelId="{74A91755-BFD5-49A5-9110-EA9D8EB230F7}" type="parTrans" cxnId="{862528BF-5FEF-4BE6-A528-F25FFA75F30D}">
      <dgm:prSet/>
      <dgm:spPr/>
      <dgm:t>
        <a:bodyPr/>
        <a:lstStyle/>
        <a:p>
          <a:endParaRPr lang="es-MX"/>
        </a:p>
      </dgm:t>
    </dgm:pt>
    <dgm:pt modelId="{38F7DB16-F898-48D1-8DC9-2DE31960CD03}" type="sibTrans" cxnId="{862528BF-5FEF-4BE6-A528-F25FFA75F30D}">
      <dgm:prSet/>
      <dgm:spPr/>
      <dgm:t>
        <a:bodyPr/>
        <a:lstStyle/>
        <a:p>
          <a:endParaRPr lang="es-MX"/>
        </a:p>
      </dgm:t>
    </dgm:pt>
    <dgm:pt modelId="{4DDC7C9D-0708-4246-B33E-F36D50A4444E}">
      <dgm:prSet custT="1"/>
      <dgm:spPr/>
      <dgm:t>
        <a:bodyPr/>
        <a:lstStyle/>
        <a:p>
          <a:pPr algn="ctr"/>
          <a:r>
            <a:rPr lang="es-MX" sz="1600" dirty="0"/>
            <a:t>Instrumento que tiene por objeto regular el servicio de la banca y el crédito;  la protección de los intereses del público; y los términos en que el Estado ejercerá la rectoría financiera del Sistema Bancario Mexicano</a:t>
          </a:r>
        </a:p>
      </dgm:t>
    </dgm:pt>
    <dgm:pt modelId="{0273AAEA-BED9-4BDA-B851-44FF0950BA0D}" type="parTrans" cxnId="{DB6901BC-46DE-4529-A8F0-6C48F3DF8811}">
      <dgm:prSet/>
      <dgm:spPr/>
      <dgm:t>
        <a:bodyPr/>
        <a:lstStyle/>
        <a:p>
          <a:endParaRPr lang="es-MX"/>
        </a:p>
      </dgm:t>
    </dgm:pt>
    <dgm:pt modelId="{448521A3-5A58-4F09-AEFB-6ABAC8D5BCFC}" type="sibTrans" cxnId="{DB6901BC-46DE-4529-A8F0-6C48F3DF8811}">
      <dgm:prSet/>
      <dgm:spPr/>
      <dgm:t>
        <a:bodyPr/>
        <a:lstStyle/>
        <a:p>
          <a:endParaRPr lang="es-MX"/>
        </a:p>
      </dgm:t>
    </dgm:pt>
    <dgm:pt modelId="{F0305EDC-98A5-44B2-AAE8-F49C770B9CCB}" type="pres">
      <dgm:prSet presAssocID="{C4C53BC1-2375-4207-852F-34BC1F7E8EF8}" presName="hierChild1" presStyleCnt="0">
        <dgm:presLayoutVars>
          <dgm:orgChart val="1"/>
          <dgm:chPref val="1"/>
          <dgm:dir/>
          <dgm:animOne val="branch"/>
          <dgm:animLvl val="lvl"/>
          <dgm:resizeHandles/>
        </dgm:presLayoutVars>
      </dgm:prSet>
      <dgm:spPr/>
    </dgm:pt>
    <dgm:pt modelId="{E57CC029-7AFC-49BA-B5C9-B04981C6DBB6}" type="pres">
      <dgm:prSet presAssocID="{96CEF221-99B6-4061-997E-65C476867E83}" presName="hierRoot1" presStyleCnt="0">
        <dgm:presLayoutVars>
          <dgm:hierBranch val="init"/>
        </dgm:presLayoutVars>
      </dgm:prSet>
      <dgm:spPr/>
    </dgm:pt>
    <dgm:pt modelId="{0B82A680-6231-42F7-86F6-A58E99AF4A7A}" type="pres">
      <dgm:prSet presAssocID="{96CEF221-99B6-4061-997E-65C476867E83}" presName="rootComposite1" presStyleCnt="0"/>
      <dgm:spPr/>
    </dgm:pt>
    <dgm:pt modelId="{59A3F44E-955E-4FE4-8C76-E07365C3F6E9}" type="pres">
      <dgm:prSet presAssocID="{96CEF221-99B6-4061-997E-65C476867E83}" presName="rootText1" presStyleLbl="node0" presStyleIdx="0" presStyleCnt="1">
        <dgm:presLayoutVars>
          <dgm:chPref val="3"/>
        </dgm:presLayoutVars>
      </dgm:prSet>
      <dgm:spPr/>
    </dgm:pt>
    <dgm:pt modelId="{10E7A5A2-7E4A-4306-9E58-BCA36184A14A}" type="pres">
      <dgm:prSet presAssocID="{96CEF221-99B6-4061-997E-65C476867E83}" presName="rootConnector1" presStyleLbl="node1" presStyleIdx="0" presStyleCnt="0"/>
      <dgm:spPr/>
    </dgm:pt>
    <dgm:pt modelId="{BE9162E3-C48C-4AD9-A08F-CD0ACB40DE15}" type="pres">
      <dgm:prSet presAssocID="{96CEF221-99B6-4061-997E-65C476867E83}" presName="hierChild2" presStyleCnt="0"/>
      <dgm:spPr/>
    </dgm:pt>
    <dgm:pt modelId="{519979C3-22C0-45F9-B5EF-C8BA1ECDD575}" type="pres">
      <dgm:prSet presAssocID="{8B39F635-AC31-401B-B8D9-8C7453BB4043}" presName="Name37" presStyleLbl="parChTrans1D2" presStyleIdx="0" presStyleCnt="2"/>
      <dgm:spPr/>
    </dgm:pt>
    <dgm:pt modelId="{9F18462F-FE7B-4935-A996-D9641C1DCB55}" type="pres">
      <dgm:prSet presAssocID="{69283E08-F1B4-47A0-B03E-F10BAA96507F}" presName="hierRoot2" presStyleCnt="0">
        <dgm:presLayoutVars>
          <dgm:hierBranch val="init"/>
        </dgm:presLayoutVars>
      </dgm:prSet>
      <dgm:spPr/>
    </dgm:pt>
    <dgm:pt modelId="{41614B56-B7DF-43DB-99CA-97C9E5540A57}" type="pres">
      <dgm:prSet presAssocID="{69283E08-F1B4-47A0-B03E-F10BAA96507F}" presName="rootComposite" presStyleCnt="0"/>
      <dgm:spPr/>
    </dgm:pt>
    <dgm:pt modelId="{F4EE6E23-411A-4E51-A71D-C6DAEDBDBABA}" type="pres">
      <dgm:prSet presAssocID="{69283E08-F1B4-47A0-B03E-F10BAA96507F}" presName="rootText" presStyleLbl="node2" presStyleIdx="0" presStyleCnt="2" custScaleX="133998" custScaleY="71820">
        <dgm:presLayoutVars>
          <dgm:chPref val="3"/>
        </dgm:presLayoutVars>
      </dgm:prSet>
      <dgm:spPr/>
    </dgm:pt>
    <dgm:pt modelId="{84B5C481-3540-4DAC-A125-936DD74974B4}" type="pres">
      <dgm:prSet presAssocID="{69283E08-F1B4-47A0-B03E-F10BAA96507F}" presName="rootConnector" presStyleLbl="node2" presStyleIdx="0" presStyleCnt="2"/>
      <dgm:spPr/>
    </dgm:pt>
    <dgm:pt modelId="{C6F9D7EE-F5E6-4CF3-896D-C63FB78C0F26}" type="pres">
      <dgm:prSet presAssocID="{69283E08-F1B4-47A0-B03E-F10BAA96507F}" presName="hierChild4" presStyleCnt="0"/>
      <dgm:spPr/>
    </dgm:pt>
    <dgm:pt modelId="{D6DAA61D-B302-470B-B3EF-F6607071E02C}" type="pres">
      <dgm:prSet presAssocID="{0273AAEA-BED9-4BDA-B851-44FF0950BA0D}" presName="Name37" presStyleLbl="parChTrans1D3" presStyleIdx="0" presStyleCnt="2"/>
      <dgm:spPr/>
    </dgm:pt>
    <dgm:pt modelId="{21D76D68-871E-481A-B511-9E17BFC71259}" type="pres">
      <dgm:prSet presAssocID="{4DDC7C9D-0708-4246-B33E-F36D50A4444E}" presName="hierRoot2" presStyleCnt="0">
        <dgm:presLayoutVars>
          <dgm:hierBranch val="init"/>
        </dgm:presLayoutVars>
      </dgm:prSet>
      <dgm:spPr/>
    </dgm:pt>
    <dgm:pt modelId="{665CA072-ED89-473F-8A07-A57DC86B08FF}" type="pres">
      <dgm:prSet presAssocID="{4DDC7C9D-0708-4246-B33E-F36D50A4444E}" presName="rootComposite" presStyleCnt="0"/>
      <dgm:spPr/>
    </dgm:pt>
    <dgm:pt modelId="{A34D719E-19DF-498A-8E8E-341F4F4A1444}" type="pres">
      <dgm:prSet presAssocID="{4DDC7C9D-0708-4246-B33E-F36D50A4444E}" presName="rootText" presStyleLbl="node3" presStyleIdx="0" presStyleCnt="2" custScaleX="154328" custScaleY="165511">
        <dgm:presLayoutVars>
          <dgm:chPref val="3"/>
        </dgm:presLayoutVars>
      </dgm:prSet>
      <dgm:spPr/>
    </dgm:pt>
    <dgm:pt modelId="{7670BAA8-5D36-4598-91C8-49BB3902CE00}" type="pres">
      <dgm:prSet presAssocID="{4DDC7C9D-0708-4246-B33E-F36D50A4444E}" presName="rootConnector" presStyleLbl="node3" presStyleIdx="0" presStyleCnt="2"/>
      <dgm:spPr/>
    </dgm:pt>
    <dgm:pt modelId="{DFFF9A95-C512-402A-AD62-FA8738537F3E}" type="pres">
      <dgm:prSet presAssocID="{4DDC7C9D-0708-4246-B33E-F36D50A4444E}" presName="hierChild4" presStyleCnt="0"/>
      <dgm:spPr/>
    </dgm:pt>
    <dgm:pt modelId="{D37517EF-3F3E-4CC2-BE3E-D6CE296114FE}" type="pres">
      <dgm:prSet presAssocID="{4DDC7C9D-0708-4246-B33E-F36D50A4444E}" presName="hierChild5" presStyleCnt="0"/>
      <dgm:spPr/>
    </dgm:pt>
    <dgm:pt modelId="{F3F5A920-1C5A-4968-880D-CCCC264F515E}" type="pres">
      <dgm:prSet presAssocID="{69283E08-F1B4-47A0-B03E-F10BAA96507F}" presName="hierChild5" presStyleCnt="0"/>
      <dgm:spPr/>
    </dgm:pt>
    <dgm:pt modelId="{A75C2B33-8F1C-44A3-A948-C5A36D2C87C7}" type="pres">
      <dgm:prSet presAssocID="{76D0B8BD-2B35-42B3-A1A0-CD2FF82723D3}" presName="Name37" presStyleLbl="parChTrans1D2" presStyleIdx="1" presStyleCnt="2"/>
      <dgm:spPr/>
    </dgm:pt>
    <dgm:pt modelId="{3AE86EE2-0012-454D-A4E4-89EEEE2A9203}" type="pres">
      <dgm:prSet presAssocID="{89A462E3-7C4A-42B8-9E57-7A081ED500F1}" presName="hierRoot2" presStyleCnt="0">
        <dgm:presLayoutVars>
          <dgm:hierBranch val="init"/>
        </dgm:presLayoutVars>
      </dgm:prSet>
      <dgm:spPr/>
    </dgm:pt>
    <dgm:pt modelId="{0FC10689-360B-47C0-810C-451A8EF485AB}" type="pres">
      <dgm:prSet presAssocID="{89A462E3-7C4A-42B8-9E57-7A081ED500F1}" presName="rootComposite" presStyleCnt="0"/>
      <dgm:spPr/>
    </dgm:pt>
    <dgm:pt modelId="{46F49AF9-68D5-4C49-8D6B-1D5406C6D8FE}" type="pres">
      <dgm:prSet presAssocID="{89A462E3-7C4A-42B8-9E57-7A081ED500F1}" presName="rootText" presStyleLbl="node2" presStyleIdx="1" presStyleCnt="2" custScaleX="145363">
        <dgm:presLayoutVars>
          <dgm:chPref val="3"/>
        </dgm:presLayoutVars>
      </dgm:prSet>
      <dgm:spPr/>
    </dgm:pt>
    <dgm:pt modelId="{5D31BD6A-3046-47C4-B10F-824AA291F774}" type="pres">
      <dgm:prSet presAssocID="{89A462E3-7C4A-42B8-9E57-7A081ED500F1}" presName="rootConnector" presStyleLbl="node2" presStyleIdx="1" presStyleCnt="2"/>
      <dgm:spPr/>
    </dgm:pt>
    <dgm:pt modelId="{BBF62673-5C67-407B-8C8F-3D6AC8D19268}" type="pres">
      <dgm:prSet presAssocID="{89A462E3-7C4A-42B8-9E57-7A081ED500F1}" presName="hierChild4" presStyleCnt="0"/>
      <dgm:spPr/>
    </dgm:pt>
    <dgm:pt modelId="{015FBB77-F66B-424F-91F7-4AA11E1389AB}" type="pres">
      <dgm:prSet presAssocID="{74A91755-BFD5-49A5-9110-EA9D8EB230F7}" presName="Name37" presStyleLbl="parChTrans1D3" presStyleIdx="1" presStyleCnt="2"/>
      <dgm:spPr/>
    </dgm:pt>
    <dgm:pt modelId="{C81287F1-F1F5-4167-BB38-52B56476AC9D}" type="pres">
      <dgm:prSet presAssocID="{826D3850-3D54-4E68-B029-AAF733551DFE}" presName="hierRoot2" presStyleCnt="0">
        <dgm:presLayoutVars>
          <dgm:hierBranch val="init"/>
        </dgm:presLayoutVars>
      </dgm:prSet>
      <dgm:spPr/>
    </dgm:pt>
    <dgm:pt modelId="{9D17FC5C-201A-418D-BA36-2BC016E9AE23}" type="pres">
      <dgm:prSet presAssocID="{826D3850-3D54-4E68-B029-AAF733551DFE}" presName="rootComposite" presStyleCnt="0"/>
      <dgm:spPr/>
    </dgm:pt>
    <dgm:pt modelId="{2E0302EF-B649-4144-94B0-ECA574E9D506}" type="pres">
      <dgm:prSet presAssocID="{826D3850-3D54-4E68-B029-AAF733551DFE}" presName="rootText" presStyleLbl="node3" presStyleIdx="1" presStyleCnt="2" custScaleX="224141" custScaleY="137121">
        <dgm:presLayoutVars>
          <dgm:chPref val="3"/>
        </dgm:presLayoutVars>
      </dgm:prSet>
      <dgm:spPr/>
    </dgm:pt>
    <dgm:pt modelId="{0DD8B773-FB24-4E3C-A881-C18596B76048}" type="pres">
      <dgm:prSet presAssocID="{826D3850-3D54-4E68-B029-AAF733551DFE}" presName="rootConnector" presStyleLbl="node3" presStyleIdx="1" presStyleCnt="2"/>
      <dgm:spPr/>
    </dgm:pt>
    <dgm:pt modelId="{9D2BC729-5206-4BCB-811B-5B72CC21A999}" type="pres">
      <dgm:prSet presAssocID="{826D3850-3D54-4E68-B029-AAF733551DFE}" presName="hierChild4" presStyleCnt="0"/>
      <dgm:spPr/>
    </dgm:pt>
    <dgm:pt modelId="{CA20F6DB-6CD5-4D6B-B1EB-5D2A307BA24D}" type="pres">
      <dgm:prSet presAssocID="{826D3850-3D54-4E68-B029-AAF733551DFE}" presName="hierChild5" presStyleCnt="0"/>
      <dgm:spPr/>
    </dgm:pt>
    <dgm:pt modelId="{61900DAA-FA07-4C40-A483-399F0F0DF91C}" type="pres">
      <dgm:prSet presAssocID="{89A462E3-7C4A-42B8-9E57-7A081ED500F1}" presName="hierChild5" presStyleCnt="0"/>
      <dgm:spPr/>
    </dgm:pt>
    <dgm:pt modelId="{F799A344-031F-4CA3-9B14-47E6ADCFFAB6}" type="pres">
      <dgm:prSet presAssocID="{96CEF221-99B6-4061-997E-65C476867E83}" presName="hierChild3" presStyleCnt="0"/>
      <dgm:spPr/>
    </dgm:pt>
  </dgm:ptLst>
  <dgm:cxnLst>
    <dgm:cxn modelId="{4794D709-091D-4C2C-9599-3961FC4475BD}" type="presOf" srcId="{0273AAEA-BED9-4BDA-B851-44FF0950BA0D}" destId="{D6DAA61D-B302-470B-B3EF-F6607071E02C}" srcOrd="0" destOrd="0" presId="urn:microsoft.com/office/officeart/2005/8/layout/orgChart1"/>
    <dgm:cxn modelId="{AF426135-DFD2-4603-80D0-9EFF5C31410C}" type="presOf" srcId="{89A462E3-7C4A-42B8-9E57-7A081ED500F1}" destId="{5D31BD6A-3046-47C4-B10F-824AA291F774}" srcOrd="1" destOrd="0" presId="urn:microsoft.com/office/officeart/2005/8/layout/orgChart1"/>
    <dgm:cxn modelId="{A9076D3B-AF02-4B41-BA9E-DFF767922EF8}" type="presOf" srcId="{69283E08-F1B4-47A0-B03E-F10BAA96507F}" destId="{84B5C481-3540-4DAC-A125-936DD74974B4}" srcOrd="1" destOrd="0" presId="urn:microsoft.com/office/officeart/2005/8/layout/orgChart1"/>
    <dgm:cxn modelId="{DC68C048-8F7E-49C7-BD32-431D3AD14A56}" type="presOf" srcId="{826D3850-3D54-4E68-B029-AAF733551DFE}" destId="{0DD8B773-FB24-4E3C-A881-C18596B76048}" srcOrd="1" destOrd="0" presId="urn:microsoft.com/office/officeart/2005/8/layout/orgChart1"/>
    <dgm:cxn modelId="{708D5C49-D999-4A78-A649-1B1C3C43E16C}" type="presOf" srcId="{4DDC7C9D-0708-4246-B33E-F36D50A4444E}" destId="{A34D719E-19DF-498A-8E8E-341F4F4A1444}" srcOrd="0" destOrd="0" presId="urn:microsoft.com/office/officeart/2005/8/layout/orgChart1"/>
    <dgm:cxn modelId="{7E168D4D-9163-4EA7-A041-91B8B05A9501}" srcId="{C4C53BC1-2375-4207-852F-34BC1F7E8EF8}" destId="{96CEF221-99B6-4061-997E-65C476867E83}" srcOrd="0" destOrd="0" parTransId="{D4647C71-A0A4-48D8-B8FE-0D463CEDDF39}" sibTransId="{4DDFF32F-D2B4-4E03-B915-23E68E58B555}"/>
    <dgm:cxn modelId="{31CBAE6B-455D-4B65-865D-33D0B77DD0E0}" type="presOf" srcId="{96CEF221-99B6-4061-997E-65C476867E83}" destId="{10E7A5A2-7E4A-4306-9E58-BCA36184A14A}" srcOrd="1" destOrd="0" presId="urn:microsoft.com/office/officeart/2005/8/layout/orgChart1"/>
    <dgm:cxn modelId="{0DA0FC70-D524-48BA-BE5D-EAA420BFC647}" type="presOf" srcId="{69283E08-F1B4-47A0-B03E-F10BAA96507F}" destId="{F4EE6E23-411A-4E51-A71D-C6DAEDBDBABA}" srcOrd="0" destOrd="0" presId="urn:microsoft.com/office/officeart/2005/8/layout/orgChart1"/>
    <dgm:cxn modelId="{88292A7D-B421-4B36-AF4D-13FDBB9664EB}" srcId="{96CEF221-99B6-4061-997E-65C476867E83}" destId="{89A462E3-7C4A-42B8-9E57-7A081ED500F1}" srcOrd="1" destOrd="0" parTransId="{76D0B8BD-2B35-42B3-A1A0-CD2FF82723D3}" sibTransId="{0845B870-5F25-4817-8B16-1229DAE7DA7D}"/>
    <dgm:cxn modelId="{8C6C0985-172F-49CE-AC68-9B9E540488FB}" type="presOf" srcId="{826D3850-3D54-4E68-B029-AAF733551DFE}" destId="{2E0302EF-B649-4144-94B0-ECA574E9D506}" srcOrd="0" destOrd="0" presId="urn:microsoft.com/office/officeart/2005/8/layout/orgChart1"/>
    <dgm:cxn modelId="{FA3F4A8B-4577-4233-98B1-846A557013A5}" type="presOf" srcId="{8B39F635-AC31-401B-B8D9-8C7453BB4043}" destId="{519979C3-22C0-45F9-B5EF-C8BA1ECDD575}" srcOrd="0" destOrd="0" presId="urn:microsoft.com/office/officeart/2005/8/layout/orgChart1"/>
    <dgm:cxn modelId="{CBDBC091-7CA1-4933-8DC5-A449BE324E24}" srcId="{96CEF221-99B6-4061-997E-65C476867E83}" destId="{69283E08-F1B4-47A0-B03E-F10BAA96507F}" srcOrd="0" destOrd="0" parTransId="{8B39F635-AC31-401B-B8D9-8C7453BB4043}" sibTransId="{2FB8CE50-88BF-456A-AC89-6DC31890C602}"/>
    <dgm:cxn modelId="{8547AD93-80D1-475D-BAE5-46A8D888D45E}" type="presOf" srcId="{74A91755-BFD5-49A5-9110-EA9D8EB230F7}" destId="{015FBB77-F66B-424F-91F7-4AA11E1389AB}" srcOrd="0" destOrd="0" presId="urn:microsoft.com/office/officeart/2005/8/layout/orgChart1"/>
    <dgm:cxn modelId="{BCFCB297-7DA7-4D14-A51E-081A704DE3E3}" type="presOf" srcId="{76D0B8BD-2B35-42B3-A1A0-CD2FF82723D3}" destId="{A75C2B33-8F1C-44A3-A948-C5A36D2C87C7}" srcOrd="0" destOrd="0" presId="urn:microsoft.com/office/officeart/2005/8/layout/orgChart1"/>
    <dgm:cxn modelId="{02AEDF99-9109-4F80-9907-2409F1C51273}" type="presOf" srcId="{4DDC7C9D-0708-4246-B33E-F36D50A4444E}" destId="{7670BAA8-5D36-4598-91C8-49BB3902CE00}" srcOrd="1" destOrd="0" presId="urn:microsoft.com/office/officeart/2005/8/layout/orgChart1"/>
    <dgm:cxn modelId="{1DD4EDA0-3633-4B92-B272-AA3AA5B01307}" type="presOf" srcId="{96CEF221-99B6-4061-997E-65C476867E83}" destId="{59A3F44E-955E-4FE4-8C76-E07365C3F6E9}" srcOrd="0" destOrd="0" presId="urn:microsoft.com/office/officeart/2005/8/layout/orgChart1"/>
    <dgm:cxn modelId="{DB6901BC-46DE-4529-A8F0-6C48F3DF8811}" srcId="{69283E08-F1B4-47A0-B03E-F10BAA96507F}" destId="{4DDC7C9D-0708-4246-B33E-F36D50A4444E}" srcOrd="0" destOrd="0" parTransId="{0273AAEA-BED9-4BDA-B851-44FF0950BA0D}" sibTransId="{448521A3-5A58-4F09-AEFB-6ABAC8D5BCFC}"/>
    <dgm:cxn modelId="{862528BF-5FEF-4BE6-A528-F25FFA75F30D}" srcId="{89A462E3-7C4A-42B8-9E57-7A081ED500F1}" destId="{826D3850-3D54-4E68-B029-AAF733551DFE}" srcOrd="0" destOrd="0" parTransId="{74A91755-BFD5-49A5-9110-EA9D8EB230F7}" sibTransId="{38F7DB16-F898-48D1-8DC9-2DE31960CD03}"/>
    <dgm:cxn modelId="{91BC24FA-9AD1-4D98-AA91-08DF3F8D45AD}" type="presOf" srcId="{C4C53BC1-2375-4207-852F-34BC1F7E8EF8}" destId="{F0305EDC-98A5-44B2-AAE8-F49C770B9CCB}" srcOrd="0" destOrd="0" presId="urn:microsoft.com/office/officeart/2005/8/layout/orgChart1"/>
    <dgm:cxn modelId="{C117ACFB-B37C-4525-8777-DD3EF28DD00D}" type="presOf" srcId="{89A462E3-7C4A-42B8-9E57-7A081ED500F1}" destId="{46F49AF9-68D5-4C49-8D6B-1D5406C6D8FE}" srcOrd="0" destOrd="0" presId="urn:microsoft.com/office/officeart/2005/8/layout/orgChart1"/>
    <dgm:cxn modelId="{17045385-1D38-46B3-8F58-435F377DEA72}" type="presParOf" srcId="{F0305EDC-98A5-44B2-AAE8-F49C770B9CCB}" destId="{E57CC029-7AFC-49BA-B5C9-B04981C6DBB6}" srcOrd="0" destOrd="0" presId="urn:microsoft.com/office/officeart/2005/8/layout/orgChart1"/>
    <dgm:cxn modelId="{A362AC59-AF5A-49EE-919D-510FC682BAF4}" type="presParOf" srcId="{E57CC029-7AFC-49BA-B5C9-B04981C6DBB6}" destId="{0B82A680-6231-42F7-86F6-A58E99AF4A7A}" srcOrd="0" destOrd="0" presId="urn:microsoft.com/office/officeart/2005/8/layout/orgChart1"/>
    <dgm:cxn modelId="{73375359-CFCA-4821-A377-8E3130F75620}" type="presParOf" srcId="{0B82A680-6231-42F7-86F6-A58E99AF4A7A}" destId="{59A3F44E-955E-4FE4-8C76-E07365C3F6E9}" srcOrd="0" destOrd="0" presId="urn:microsoft.com/office/officeart/2005/8/layout/orgChart1"/>
    <dgm:cxn modelId="{42879FD3-6B98-4BCA-8349-B92D9A8E3436}" type="presParOf" srcId="{0B82A680-6231-42F7-86F6-A58E99AF4A7A}" destId="{10E7A5A2-7E4A-4306-9E58-BCA36184A14A}" srcOrd="1" destOrd="0" presId="urn:microsoft.com/office/officeart/2005/8/layout/orgChart1"/>
    <dgm:cxn modelId="{8A8384CF-2FDE-44EF-96F3-DFFACEE779C8}" type="presParOf" srcId="{E57CC029-7AFC-49BA-B5C9-B04981C6DBB6}" destId="{BE9162E3-C48C-4AD9-A08F-CD0ACB40DE15}" srcOrd="1" destOrd="0" presId="urn:microsoft.com/office/officeart/2005/8/layout/orgChart1"/>
    <dgm:cxn modelId="{4CE45D0D-87BB-40BC-A8E7-B738237E6B2E}" type="presParOf" srcId="{BE9162E3-C48C-4AD9-A08F-CD0ACB40DE15}" destId="{519979C3-22C0-45F9-B5EF-C8BA1ECDD575}" srcOrd="0" destOrd="0" presId="urn:microsoft.com/office/officeart/2005/8/layout/orgChart1"/>
    <dgm:cxn modelId="{C2541DEA-1362-483B-983A-110330604C99}" type="presParOf" srcId="{BE9162E3-C48C-4AD9-A08F-CD0ACB40DE15}" destId="{9F18462F-FE7B-4935-A996-D9641C1DCB55}" srcOrd="1" destOrd="0" presId="urn:microsoft.com/office/officeart/2005/8/layout/orgChart1"/>
    <dgm:cxn modelId="{34AA8591-9B67-4225-8287-E489FCC817F9}" type="presParOf" srcId="{9F18462F-FE7B-4935-A996-D9641C1DCB55}" destId="{41614B56-B7DF-43DB-99CA-97C9E5540A57}" srcOrd="0" destOrd="0" presId="urn:microsoft.com/office/officeart/2005/8/layout/orgChart1"/>
    <dgm:cxn modelId="{67BEC2A5-FCC8-4676-B7C9-D4299FCD3EC3}" type="presParOf" srcId="{41614B56-B7DF-43DB-99CA-97C9E5540A57}" destId="{F4EE6E23-411A-4E51-A71D-C6DAEDBDBABA}" srcOrd="0" destOrd="0" presId="urn:microsoft.com/office/officeart/2005/8/layout/orgChart1"/>
    <dgm:cxn modelId="{EC2D1401-7404-4856-86EC-3E770D5D535C}" type="presParOf" srcId="{41614B56-B7DF-43DB-99CA-97C9E5540A57}" destId="{84B5C481-3540-4DAC-A125-936DD74974B4}" srcOrd="1" destOrd="0" presId="urn:microsoft.com/office/officeart/2005/8/layout/orgChart1"/>
    <dgm:cxn modelId="{3AC6C725-A5EC-4E91-BF3B-EB83C9DD3B67}" type="presParOf" srcId="{9F18462F-FE7B-4935-A996-D9641C1DCB55}" destId="{C6F9D7EE-F5E6-4CF3-896D-C63FB78C0F26}" srcOrd="1" destOrd="0" presId="urn:microsoft.com/office/officeart/2005/8/layout/orgChart1"/>
    <dgm:cxn modelId="{035782AC-61EF-4305-9431-C569AD034DB2}" type="presParOf" srcId="{C6F9D7EE-F5E6-4CF3-896D-C63FB78C0F26}" destId="{D6DAA61D-B302-470B-B3EF-F6607071E02C}" srcOrd="0" destOrd="0" presId="urn:microsoft.com/office/officeart/2005/8/layout/orgChart1"/>
    <dgm:cxn modelId="{26503E64-FDAD-43DB-9D76-3D0F05A33F26}" type="presParOf" srcId="{C6F9D7EE-F5E6-4CF3-896D-C63FB78C0F26}" destId="{21D76D68-871E-481A-B511-9E17BFC71259}" srcOrd="1" destOrd="0" presId="urn:microsoft.com/office/officeart/2005/8/layout/orgChart1"/>
    <dgm:cxn modelId="{6DEFC2C7-AFA6-4A84-8F36-8FB10C6FF0BA}" type="presParOf" srcId="{21D76D68-871E-481A-B511-9E17BFC71259}" destId="{665CA072-ED89-473F-8A07-A57DC86B08FF}" srcOrd="0" destOrd="0" presId="urn:microsoft.com/office/officeart/2005/8/layout/orgChart1"/>
    <dgm:cxn modelId="{7336F91B-DFFB-4236-9852-F06303352A6E}" type="presParOf" srcId="{665CA072-ED89-473F-8A07-A57DC86B08FF}" destId="{A34D719E-19DF-498A-8E8E-341F4F4A1444}" srcOrd="0" destOrd="0" presId="urn:microsoft.com/office/officeart/2005/8/layout/orgChart1"/>
    <dgm:cxn modelId="{182D20D4-5DC3-4AD3-9D9B-5173BCF43147}" type="presParOf" srcId="{665CA072-ED89-473F-8A07-A57DC86B08FF}" destId="{7670BAA8-5D36-4598-91C8-49BB3902CE00}" srcOrd="1" destOrd="0" presId="urn:microsoft.com/office/officeart/2005/8/layout/orgChart1"/>
    <dgm:cxn modelId="{1FEDCDA2-A0DD-4CCD-A23A-981194E00B70}" type="presParOf" srcId="{21D76D68-871E-481A-B511-9E17BFC71259}" destId="{DFFF9A95-C512-402A-AD62-FA8738537F3E}" srcOrd="1" destOrd="0" presId="urn:microsoft.com/office/officeart/2005/8/layout/orgChart1"/>
    <dgm:cxn modelId="{3A60661E-D96A-4752-8A11-C9977815E449}" type="presParOf" srcId="{21D76D68-871E-481A-B511-9E17BFC71259}" destId="{D37517EF-3F3E-4CC2-BE3E-D6CE296114FE}" srcOrd="2" destOrd="0" presId="urn:microsoft.com/office/officeart/2005/8/layout/orgChart1"/>
    <dgm:cxn modelId="{3B18C0B3-AE6E-40FC-8C31-6DE5011ED8CF}" type="presParOf" srcId="{9F18462F-FE7B-4935-A996-D9641C1DCB55}" destId="{F3F5A920-1C5A-4968-880D-CCCC264F515E}" srcOrd="2" destOrd="0" presId="urn:microsoft.com/office/officeart/2005/8/layout/orgChart1"/>
    <dgm:cxn modelId="{108F0450-3732-4294-AC35-D0EE7AA563CE}" type="presParOf" srcId="{BE9162E3-C48C-4AD9-A08F-CD0ACB40DE15}" destId="{A75C2B33-8F1C-44A3-A948-C5A36D2C87C7}" srcOrd="2" destOrd="0" presId="urn:microsoft.com/office/officeart/2005/8/layout/orgChart1"/>
    <dgm:cxn modelId="{9DC3377E-60AF-4BE0-90A9-6A608AC4D61F}" type="presParOf" srcId="{BE9162E3-C48C-4AD9-A08F-CD0ACB40DE15}" destId="{3AE86EE2-0012-454D-A4E4-89EEEE2A9203}" srcOrd="3" destOrd="0" presId="urn:microsoft.com/office/officeart/2005/8/layout/orgChart1"/>
    <dgm:cxn modelId="{2501C54B-9245-47B8-B2A4-8A5D05CF46B2}" type="presParOf" srcId="{3AE86EE2-0012-454D-A4E4-89EEEE2A9203}" destId="{0FC10689-360B-47C0-810C-451A8EF485AB}" srcOrd="0" destOrd="0" presId="urn:microsoft.com/office/officeart/2005/8/layout/orgChart1"/>
    <dgm:cxn modelId="{9D141947-53DD-4B80-9994-A4D2D6452A8C}" type="presParOf" srcId="{0FC10689-360B-47C0-810C-451A8EF485AB}" destId="{46F49AF9-68D5-4C49-8D6B-1D5406C6D8FE}" srcOrd="0" destOrd="0" presId="urn:microsoft.com/office/officeart/2005/8/layout/orgChart1"/>
    <dgm:cxn modelId="{D166C96F-1541-4F47-873F-CD81D37DF05A}" type="presParOf" srcId="{0FC10689-360B-47C0-810C-451A8EF485AB}" destId="{5D31BD6A-3046-47C4-B10F-824AA291F774}" srcOrd="1" destOrd="0" presId="urn:microsoft.com/office/officeart/2005/8/layout/orgChart1"/>
    <dgm:cxn modelId="{0511FE8F-147A-4F79-BB02-FA6C5FE21CF9}" type="presParOf" srcId="{3AE86EE2-0012-454D-A4E4-89EEEE2A9203}" destId="{BBF62673-5C67-407B-8C8F-3D6AC8D19268}" srcOrd="1" destOrd="0" presId="urn:microsoft.com/office/officeart/2005/8/layout/orgChart1"/>
    <dgm:cxn modelId="{601A0E9D-FDE5-4C8D-8D39-5F74FCE0322B}" type="presParOf" srcId="{BBF62673-5C67-407B-8C8F-3D6AC8D19268}" destId="{015FBB77-F66B-424F-91F7-4AA11E1389AB}" srcOrd="0" destOrd="0" presId="urn:microsoft.com/office/officeart/2005/8/layout/orgChart1"/>
    <dgm:cxn modelId="{EAA1FC54-20A1-459C-8A38-88710F1D0A9E}" type="presParOf" srcId="{BBF62673-5C67-407B-8C8F-3D6AC8D19268}" destId="{C81287F1-F1F5-4167-BB38-52B56476AC9D}" srcOrd="1" destOrd="0" presId="urn:microsoft.com/office/officeart/2005/8/layout/orgChart1"/>
    <dgm:cxn modelId="{22A24AF7-61AD-4CCD-B9AC-EAC41C773272}" type="presParOf" srcId="{C81287F1-F1F5-4167-BB38-52B56476AC9D}" destId="{9D17FC5C-201A-418D-BA36-2BC016E9AE23}" srcOrd="0" destOrd="0" presId="urn:microsoft.com/office/officeart/2005/8/layout/orgChart1"/>
    <dgm:cxn modelId="{1CF987C4-8A03-4050-A983-6BB7C3B64A61}" type="presParOf" srcId="{9D17FC5C-201A-418D-BA36-2BC016E9AE23}" destId="{2E0302EF-B649-4144-94B0-ECA574E9D506}" srcOrd="0" destOrd="0" presId="urn:microsoft.com/office/officeart/2005/8/layout/orgChart1"/>
    <dgm:cxn modelId="{48171847-7CEF-47C5-A888-878E950007BC}" type="presParOf" srcId="{9D17FC5C-201A-418D-BA36-2BC016E9AE23}" destId="{0DD8B773-FB24-4E3C-A881-C18596B76048}" srcOrd="1" destOrd="0" presId="urn:microsoft.com/office/officeart/2005/8/layout/orgChart1"/>
    <dgm:cxn modelId="{2D735768-4040-4566-A7F5-F7129768BDB6}" type="presParOf" srcId="{C81287F1-F1F5-4167-BB38-52B56476AC9D}" destId="{9D2BC729-5206-4BCB-811B-5B72CC21A999}" srcOrd="1" destOrd="0" presId="urn:microsoft.com/office/officeart/2005/8/layout/orgChart1"/>
    <dgm:cxn modelId="{03DCD09B-F027-4AB5-A8A2-0D6276416BED}" type="presParOf" srcId="{C81287F1-F1F5-4167-BB38-52B56476AC9D}" destId="{CA20F6DB-6CD5-4D6B-B1EB-5D2A307BA24D}" srcOrd="2" destOrd="0" presId="urn:microsoft.com/office/officeart/2005/8/layout/orgChart1"/>
    <dgm:cxn modelId="{BD441B95-9AD6-4F3F-93D2-7CFE8481FDB7}" type="presParOf" srcId="{3AE86EE2-0012-454D-A4E4-89EEEE2A9203}" destId="{61900DAA-FA07-4C40-A483-399F0F0DF91C}" srcOrd="2" destOrd="0" presId="urn:microsoft.com/office/officeart/2005/8/layout/orgChart1"/>
    <dgm:cxn modelId="{3C3BF31A-5567-4CED-9B45-567EBDA1E1B4}" type="presParOf" srcId="{E57CC029-7AFC-49BA-B5C9-B04981C6DBB6}" destId="{F799A344-031F-4CA3-9B14-47E6ADCFFAB6}"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364D3E26-7D8C-43A7-902B-BC1C9F3A48F6}" type="doc">
      <dgm:prSet loTypeId="urn:microsoft.com/office/officeart/2005/8/layout/vList5" loCatId="list" qsTypeId="urn:microsoft.com/office/officeart/2005/8/quickstyle/3d3" qsCatId="3D" csTypeId="urn:microsoft.com/office/officeart/2005/8/colors/accent1_2" csCatId="accent1" phldr="1"/>
      <dgm:spPr/>
      <dgm:t>
        <a:bodyPr/>
        <a:lstStyle/>
        <a:p>
          <a:endParaRPr lang="es-MX"/>
        </a:p>
      </dgm:t>
    </dgm:pt>
    <dgm:pt modelId="{5834651E-A780-412D-9719-4D41260B85E9}">
      <dgm:prSet phldrT="[Texto]"/>
      <dgm:spPr/>
      <dgm:t>
        <a:bodyPr/>
        <a:lstStyle/>
        <a:p>
          <a:r>
            <a:rPr lang="es-MX" dirty="0"/>
            <a:t>Crédito formal</a:t>
          </a:r>
        </a:p>
      </dgm:t>
    </dgm:pt>
    <dgm:pt modelId="{3D4B8D9E-B65E-4F65-B079-527FDEFF0247}" type="parTrans" cxnId="{033038EB-8475-4D30-994D-9D5BB8403266}">
      <dgm:prSet/>
      <dgm:spPr/>
      <dgm:t>
        <a:bodyPr/>
        <a:lstStyle/>
        <a:p>
          <a:endParaRPr lang="es-MX"/>
        </a:p>
      </dgm:t>
    </dgm:pt>
    <dgm:pt modelId="{B6B86C71-9992-4419-BCB8-D520E0529C46}" type="sibTrans" cxnId="{033038EB-8475-4D30-994D-9D5BB8403266}">
      <dgm:prSet/>
      <dgm:spPr/>
      <dgm:t>
        <a:bodyPr/>
        <a:lstStyle/>
        <a:p>
          <a:endParaRPr lang="es-MX"/>
        </a:p>
      </dgm:t>
    </dgm:pt>
    <dgm:pt modelId="{1DCB548C-1EA1-40A5-98CE-AF6ACB525017}">
      <dgm:prSet phldrT="[Texto]"/>
      <dgm:spPr/>
      <dgm:t>
        <a:bodyPr/>
        <a:lstStyle/>
        <a:p>
          <a:pPr algn="just"/>
          <a:r>
            <a:rPr lang="es-MX" dirty="0"/>
            <a:t>Se destina principalmente a la compra de una casa en el caso de crédito hipotecario. </a:t>
          </a:r>
        </a:p>
      </dgm:t>
    </dgm:pt>
    <dgm:pt modelId="{BCD4034A-4201-4760-9EBD-69D2B49D57BB}" type="parTrans" cxnId="{864C7ADF-2106-4EA2-9F75-FD04CBD06911}">
      <dgm:prSet/>
      <dgm:spPr/>
      <dgm:t>
        <a:bodyPr/>
        <a:lstStyle/>
        <a:p>
          <a:endParaRPr lang="es-MX"/>
        </a:p>
      </dgm:t>
    </dgm:pt>
    <dgm:pt modelId="{84B02ECE-E0CD-49B4-BB29-E847A87DE04A}" type="sibTrans" cxnId="{864C7ADF-2106-4EA2-9F75-FD04CBD06911}">
      <dgm:prSet/>
      <dgm:spPr/>
      <dgm:t>
        <a:bodyPr/>
        <a:lstStyle/>
        <a:p>
          <a:endParaRPr lang="es-MX"/>
        </a:p>
      </dgm:t>
    </dgm:pt>
    <dgm:pt modelId="{C9D3E98C-D0AC-4523-A024-A49771CD31DB}">
      <dgm:prSet phldrT="[Texto]"/>
      <dgm:spPr/>
      <dgm:t>
        <a:bodyPr/>
        <a:lstStyle/>
        <a:p>
          <a:pPr algn="just"/>
          <a:r>
            <a:rPr lang="es-MX" dirty="0"/>
            <a:t>Seguido por el de gastos personales con el uso de créditos personales, tarjeta de crédito o crédito de nómina.</a:t>
          </a:r>
        </a:p>
      </dgm:t>
    </dgm:pt>
    <dgm:pt modelId="{9D2DB06E-1334-4A63-8F7F-D0BC51344805}" type="parTrans" cxnId="{FA9D743A-D76A-4A33-ABE0-7925B3BDCCDD}">
      <dgm:prSet/>
      <dgm:spPr/>
      <dgm:t>
        <a:bodyPr/>
        <a:lstStyle/>
        <a:p>
          <a:endParaRPr lang="es-MX"/>
        </a:p>
      </dgm:t>
    </dgm:pt>
    <dgm:pt modelId="{3A17307B-6641-4025-B7DA-04CC2C5656F7}" type="sibTrans" cxnId="{FA9D743A-D76A-4A33-ABE0-7925B3BDCCDD}">
      <dgm:prSet/>
      <dgm:spPr/>
      <dgm:t>
        <a:bodyPr/>
        <a:lstStyle/>
        <a:p>
          <a:endParaRPr lang="es-MX"/>
        </a:p>
      </dgm:t>
    </dgm:pt>
    <dgm:pt modelId="{F991F0A5-92C6-4631-8A7E-DB2FDC4044A9}">
      <dgm:prSet phldrT="[Texto]"/>
      <dgm:spPr/>
      <dgm:t>
        <a:bodyPr/>
        <a:lstStyle/>
        <a:p>
          <a:pPr algn="just"/>
          <a:r>
            <a:rPr lang="es-MX" dirty="0"/>
            <a:t>En menor proporción la población obtiene un crédito con el objetivo de dirigirlo a la inversión en un negocio, así como a emergencias o imprevistos.</a:t>
          </a:r>
        </a:p>
      </dgm:t>
    </dgm:pt>
    <dgm:pt modelId="{624831DE-FE03-4B68-B4A2-716BFB0B2912}" type="parTrans" cxnId="{BDFDF8DB-4463-4AB7-9CE0-A02F509574BB}">
      <dgm:prSet/>
      <dgm:spPr/>
      <dgm:t>
        <a:bodyPr/>
        <a:lstStyle/>
        <a:p>
          <a:endParaRPr lang="es-MX"/>
        </a:p>
      </dgm:t>
    </dgm:pt>
    <dgm:pt modelId="{3748650D-5592-4ABF-BEF4-C6A62BE40B5B}" type="sibTrans" cxnId="{BDFDF8DB-4463-4AB7-9CE0-A02F509574BB}">
      <dgm:prSet/>
      <dgm:spPr/>
      <dgm:t>
        <a:bodyPr/>
        <a:lstStyle/>
        <a:p>
          <a:endParaRPr lang="es-MX"/>
        </a:p>
      </dgm:t>
    </dgm:pt>
    <dgm:pt modelId="{DB89FD88-B989-46BC-BD75-98F4156D7CB9}" type="pres">
      <dgm:prSet presAssocID="{364D3E26-7D8C-43A7-902B-BC1C9F3A48F6}" presName="Name0" presStyleCnt="0">
        <dgm:presLayoutVars>
          <dgm:dir/>
          <dgm:animLvl val="lvl"/>
          <dgm:resizeHandles val="exact"/>
        </dgm:presLayoutVars>
      </dgm:prSet>
      <dgm:spPr/>
    </dgm:pt>
    <dgm:pt modelId="{5A8D912E-904C-4EB9-ADE8-C45FC3436CCA}" type="pres">
      <dgm:prSet presAssocID="{5834651E-A780-412D-9719-4D41260B85E9}" presName="linNode" presStyleCnt="0"/>
      <dgm:spPr/>
    </dgm:pt>
    <dgm:pt modelId="{C27287DC-D85C-433A-9D6C-CF4BC2EE71E2}" type="pres">
      <dgm:prSet presAssocID="{5834651E-A780-412D-9719-4D41260B85E9}" presName="parentText" presStyleLbl="node1" presStyleIdx="0" presStyleCnt="1" custScaleX="69927">
        <dgm:presLayoutVars>
          <dgm:chMax val="1"/>
          <dgm:bulletEnabled val="1"/>
        </dgm:presLayoutVars>
      </dgm:prSet>
      <dgm:spPr/>
    </dgm:pt>
    <dgm:pt modelId="{E92F35C4-5D79-4B89-BBC0-9BACD0E42AB8}" type="pres">
      <dgm:prSet presAssocID="{5834651E-A780-412D-9719-4D41260B85E9}" presName="descendantText" presStyleLbl="alignAccFollowNode1" presStyleIdx="0" presStyleCnt="1" custScaleX="111340">
        <dgm:presLayoutVars>
          <dgm:bulletEnabled val="1"/>
        </dgm:presLayoutVars>
      </dgm:prSet>
      <dgm:spPr/>
    </dgm:pt>
  </dgm:ptLst>
  <dgm:cxnLst>
    <dgm:cxn modelId="{CE7E4228-BDEF-46AD-8E3F-207FFCBE5A18}" type="presOf" srcId="{C9D3E98C-D0AC-4523-A024-A49771CD31DB}" destId="{E92F35C4-5D79-4B89-BBC0-9BACD0E42AB8}" srcOrd="0" destOrd="1" presId="urn:microsoft.com/office/officeart/2005/8/layout/vList5"/>
    <dgm:cxn modelId="{FA9D743A-D76A-4A33-ABE0-7925B3BDCCDD}" srcId="{5834651E-A780-412D-9719-4D41260B85E9}" destId="{C9D3E98C-D0AC-4523-A024-A49771CD31DB}" srcOrd="1" destOrd="0" parTransId="{9D2DB06E-1334-4A63-8F7F-D0BC51344805}" sibTransId="{3A17307B-6641-4025-B7DA-04CC2C5656F7}"/>
    <dgm:cxn modelId="{1559DC49-7BAF-4BE7-825D-F45B8D2FD488}" type="presOf" srcId="{364D3E26-7D8C-43A7-902B-BC1C9F3A48F6}" destId="{DB89FD88-B989-46BC-BD75-98F4156D7CB9}" srcOrd="0" destOrd="0" presId="urn:microsoft.com/office/officeart/2005/8/layout/vList5"/>
    <dgm:cxn modelId="{726CFB7C-F3FD-4106-A2DD-6885C8C2D376}" type="presOf" srcId="{F991F0A5-92C6-4631-8A7E-DB2FDC4044A9}" destId="{E92F35C4-5D79-4B89-BBC0-9BACD0E42AB8}" srcOrd="0" destOrd="2" presId="urn:microsoft.com/office/officeart/2005/8/layout/vList5"/>
    <dgm:cxn modelId="{889B16B4-D08D-493E-90ED-6EE18F41B235}" type="presOf" srcId="{1DCB548C-1EA1-40A5-98CE-AF6ACB525017}" destId="{E92F35C4-5D79-4B89-BBC0-9BACD0E42AB8}" srcOrd="0" destOrd="0" presId="urn:microsoft.com/office/officeart/2005/8/layout/vList5"/>
    <dgm:cxn modelId="{DC5B40CB-44FC-4F03-A76D-0A9592719EF0}" type="presOf" srcId="{5834651E-A780-412D-9719-4D41260B85E9}" destId="{C27287DC-D85C-433A-9D6C-CF4BC2EE71E2}" srcOrd="0" destOrd="0" presId="urn:microsoft.com/office/officeart/2005/8/layout/vList5"/>
    <dgm:cxn modelId="{BDFDF8DB-4463-4AB7-9CE0-A02F509574BB}" srcId="{5834651E-A780-412D-9719-4D41260B85E9}" destId="{F991F0A5-92C6-4631-8A7E-DB2FDC4044A9}" srcOrd="2" destOrd="0" parTransId="{624831DE-FE03-4B68-B4A2-716BFB0B2912}" sibTransId="{3748650D-5592-4ABF-BEF4-C6A62BE40B5B}"/>
    <dgm:cxn modelId="{864C7ADF-2106-4EA2-9F75-FD04CBD06911}" srcId="{5834651E-A780-412D-9719-4D41260B85E9}" destId="{1DCB548C-1EA1-40A5-98CE-AF6ACB525017}" srcOrd="0" destOrd="0" parTransId="{BCD4034A-4201-4760-9EBD-69D2B49D57BB}" sibTransId="{84B02ECE-E0CD-49B4-BB29-E847A87DE04A}"/>
    <dgm:cxn modelId="{033038EB-8475-4D30-994D-9D5BB8403266}" srcId="{364D3E26-7D8C-43A7-902B-BC1C9F3A48F6}" destId="{5834651E-A780-412D-9719-4D41260B85E9}" srcOrd="0" destOrd="0" parTransId="{3D4B8D9E-B65E-4F65-B079-527FDEFF0247}" sibTransId="{B6B86C71-9992-4419-BCB8-D520E0529C46}"/>
    <dgm:cxn modelId="{A3D4F667-662D-4113-8FBA-05944DDD5E22}" type="presParOf" srcId="{DB89FD88-B989-46BC-BD75-98F4156D7CB9}" destId="{5A8D912E-904C-4EB9-ADE8-C45FC3436CCA}" srcOrd="0" destOrd="0" presId="urn:microsoft.com/office/officeart/2005/8/layout/vList5"/>
    <dgm:cxn modelId="{FF290937-29D5-4F3F-AD6D-0BB0E7A0D670}" type="presParOf" srcId="{5A8D912E-904C-4EB9-ADE8-C45FC3436CCA}" destId="{C27287DC-D85C-433A-9D6C-CF4BC2EE71E2}" srcOrd="0" destOrd="0" presId="urn:microsoft.com/office/officeart/2005/8/layout/vList5"/>
    <dgm:cxn modelId="{1F9F8041-348B-4208-95AE-71BC0E9EF647}" type="presParOf" srcId="{5A8D912E-904C-4EB9-ADE8-C45FC3436CCA}" destId="{E92F35C4-5D79-4B89-BBC0-9BACD0E42AB8}"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F622B1C2-E461-4DAA-B959-58DA7910E866}" type="doc">
      <dgm:prSet loTypeId="urn:microsoft.com/office/officeart/2005/8/layout/process4" loCatId="list" qsTypeId="urn:microsoft.com/office/officeart/2005/8/quickstyle/3d3" qsCatId="3D" csTypeId="urn:microsoft.com/office/officeart/2005/8/colors/colorful3" csCatId="colorful" phldr="1"/>
      <dgm:spPr/>
      <dgm:t>
        <a:bodyPr/>
        <a:lstStyle/>
        <a:p>
          <a:endParaRPr lang="es-MX"/>
        </a:p>
      </dgm:t>
    </dgm:pt>
    <dgm:pt modelId="{320F4D30-B743-49DF-922C-60CF0D519A2E}">
      <dgm:prSet phldrT="[Text]"/>
      <dgm:spPr/>
      <dgm:t>
        <a:bodyPr/>
        <a:lstStyle/>
        <a:p>
          <a:r>
            <a:rPr lang="es-MX" b="1" dirty="0"/>
            <a:t>Funciones de la </a:t>
          </a:r>
          <a:r>
            <a:rPr lang="es-MX" b="1" dirty="0" err="1"/>
            <a:t>Condusef</a:t>
          </a:r>
          <a:endParaRPr lang="es-MX" b="1" dirty="0"/>
        </a:p>
      </dgm:t>
    </dgm:pt>
    <dgm:pt modelId="{28ADF705-91C2-4FF0-AD3A-ACDC698048C1}" type="parTrans" cxnId="{57836D5D-C182-40DE-994F-4E96527A3A11}">
      <dgm:prSet/>
      <dgm:spPr/>
      <dgm:t>
        <a:bodyPr/>
        <a:lstStyle/>
        <a:p>
          <a:endParaRPr lang="es-MX"/>
        </a:p>
      </dgm:t>
    </dgm:pt>
    <dgm:pt modelId="{8DF58AB7-E49F-4150-B1F1-A7443BBF7B63}" type="sibTrans" cxnId="{57836D5D-C182-40DE-994F-4E96527A3A11}">
      <dgm:prSet/>
      <dgm:spPr/>
      <dgm:t>
        <a:bodyPr/>
        <a:lstStyle/>
        <a:p>
          <a:endParaRPr lang="es-MX"/>
        </a:p>
      </dgm:t>
    </dgm:pt>
    <dgm:pt modelId="{1B6465BA-BE61-4A04-A43D-FA7010FFEBE3}">
      <dgm:prSet phldrT="[Text]" custT="1"/>
      <dgm:spPr/>
      <dgm:t>
        <a:bodyPr/>
        <a:lstStyle/>
        <a:p>
          <a:r>
            <a:rPr lang="es-MX" sz="1800"/>
            <a:t>Funciones Preventivas</a:t>
          </a:r>
        </a:p>
      </dgm:t>
    </dgm:pt>
    <dgm:pt modelId="{92027759-32C1-4500-B926-652B5242873A}" type="parTrans" cxnId="{164A031E-82D3-444F-B082-615463DC6415}">
      <dgm:prSet/>
      <dgm:spPr/>
      <dgm:t>
        <a:bodyPr/>
        <a:lstStyle/>
        <a:p>
          <a:endParaRPr lang="es-MX"/>
        </a:p>
      </dgm:t>
    </dgm:pt>
    <dgm:pt modelId="{F73A266A-4DC2-4C89-BACB-B7D69ACCEEAC}" type="sibTrans" cxnId="{164A031E-82D3-444F-B082-615463DC6415}">
      <dgm:prSet/>
      <dgm:spPr/>
      <dgm:t>
        <a:bodyPr/>
        <a:lstStyle/>
        <a:p>
          <a:endParaRPr lang="es-MX"/>
        </a:p>
      </dgm:t>
    </dgm:pt>
    <dgm:pt modelId="{D26C1448-AA74-44D0-ACBE-A90A135037E4}">
      <dgm:prSet phldrT="[Text]" custT="1"/>
      <dgm:spPr/>
      <dgm:t>
        <a:bodyPr/>
        <a:lstStyle/>
        <a:p>
          <a:r>
            <a:rPr lang="es-MX" sz="1800"/>
            <a:t>Funciones Correctivas</a:t>
          </a:r>
        </a:p>
      </dgm:t>
    </dgm:pt>
    <dgm:pt modelId="{3206D067-F658-4E49-A7D0-3A15DBD8CC2C}" type="parTrans" cxnId="{F6F39517-39E2-4D6F-8961-E60A1873870F}">
      <dgm:prSet/>
      <dgm:spPr/>
      <dgm:t>
        <a:bodyPr/>
        <a:lstStyle/>
        <a:p>
          <a:endParaRPr lang="es-MX"/>
        </a:p>
      </dgm:t>
    </dgm:pt>
    <dgm:pt modelId="{F7AD5CA2-9ED1-4F7E-9B17-3AF7473713E7}" type="sibTrans" cxnId="{F6F39517-39E2-4D6F-8961-E60A1873870F}">
      <dgm:prSet/>
      <dgm:spPr/>
      <dgm:t>
        <a:bodyPr/>
        <a:lstStyle/>
        <a:p>
          <a:endParaRPr lang="es-MX"/>
        </a:p>
      </dgm:t>
    </dgm:pt>
    <dgm:pt modelId="{D1D7A7DB-02BF-49B0-8467-1795C12B3D09}">
      <dgm:prSet phldrT="[Text]" custT="1"/>
      <dgm:spPr/>
      <dgm:t>
        <a:bodyPr/>
        <a:lstStyle/>
        <a:p>
          <a:r>
            <a:rPr lang="es-MX" sz="1400" dirty="0">
              <a:latin typeface="Arial" panose="020B0604020202020204" pitchFamily="34" charset="0"/>
              <a:cs typeface="Arial" panose="020B0604020202020204" pitchFamily="34" charset="0"/>
            </a:rPr>
            <a:t>*Promover la cultura financiera (por medio de cursos, eventos, etc.)</a:t>
          </a:r>
        </a:p>
        <a:p>
          <a:r>
            <a:rPr lang="es-MX" sz="1400" dirty="0">
              <a:latin typeface="Arial" panose="020B0604020202020204" pitchFamily="34" charset="0"/>
              <a:cs typeface="Arial" panose="020B0604020202020204" pitchFamily="34" charset="0"/>
            </a:rPr>
            <a:t>*Asesorar a los usuarios.</a:t>
          </a:r>
        </a:p>
        <a:p>
          <a:r>
            <a:rPr lang="es-MX" sz="1400" dirty="0">
              <a:latin typeface="Arial" panose="020B0604020202020204" pitchFamily="34" charset="0"/>
              <a:cs typeface="Arial" panose="020B0604020202020204" pitchFamily="34" charset="0"/>
            </a:rPr>
            <a:t>*Divulgar información financiera clara y efectiva (Dar a conocer términos y condiciones).</a:t>
          </a:r>
        </a:p>
        <a:p>
          <a:r>
            <a:rPr lang="es-MX" sz="1400" dirty="0">
              <a:latin typeface="Arial" panose="020B0604020202020204" pitchFamily="34" charset="0"/>
              <a:cs typeface="Arial" panose="020B0604020202020204" pitchFamily="34" charset="0"/>
            </a:rPr>
            <a:t>*</a:t>
          </a:r>
          <a:r>
            <a:rPr lang="es-MX" sz="1400" dirty="0" err="1">
              <a:latin typeface="Arial" panose="020B0604020202020204" pitchFamily="34" charset="0"/>
              <a:cs typeface="Arial" panose="020B0604020202020204" pitchFamily="34" charset="0"/>
            </a:rPr>
            <a:t>Condusef</a:t>
          </a:r>
          <a:r>
            <a:rPr lang="es-MX" sz="1400" dirty="0">
              <a:latin typeface="Arial" panose="020B0604020202020204" pitchFamily="34" charset="0"/>
              <a:cs typeface="Arial" panose="020B0604020202020204" pitchFamily="34" charset="0"/>
            </a:rPr>
            <a:t> es un órgano regulador y supervisor.</a:t>
          </a:r>
        </a:p>
        <a:p>
          <a:r>
            <a:rPr lang="es-MX" sz="1400" dirty="0">
              <a:latin typeface="Arial" panose="020B0604020202020204" pitchFamily="34" charset="0"/>
              <a:cs typeface="Arial" panose="020B0604020202020204" pitchFamily="34" charset="0"/>
            </a:rPr>
            <a:t>(A </a:t>
          </a:r>
          <a:r>
            <a:rPr lang="es-MX" sz="1400" dirty="0" err="1">
              <a:latin typeface="Arial" panose="020B0604020202020204" pitchFamily="34" charset="0"/>
              <a:cs typeface="Arial" panose="020B0604020202020204" pitchFamily="34" charset="0"/>
            </a:rPr>
            <a:t>traves</a:t>
          </a:r>
          <a:r>
            <a:rPr lang="es-MX" sz="1400" dirty="0">
              <a:latin typeface="Arial" panose="020B0604020202020204" pitchFamily="34" charset="0"/>
              <a:cs typeface="Arial" panose="020B0604020202020204" pitchFamily="34" charset="0"/>
            </a:rPr>
            <a:t> de la promoción y </a:t>
          </a:r>
          <a:r>
            <a:rPr lang="es-MX" sz="1400" dirty="0" err="1">
              <a:latin typeface="Arial" panose="020B0604020202020204" pitchFamily="34" charset="0"/>
              <a:cs typeface="Arial" panose="020B0604020202020204" pitchFamily="34" charset="0"/>
            </a:rPr>
            <a:t>difución</a:t>
          </a:r>
          <a:r>
            <a:rPr lang="es-MX" sz="1400" dirty="0">
              <a:latin typeface="Arial" panose="020B0604020202020204" pitchFamily="34" charset="0"/>
              <a:cs typeface="Arial" panose="020B0604020202020204" pitchFamily="34" charset="0"/>
            </a:rPr>
            <a:t> de la educación y transparencia financiera para que los usuarios tomen decisiones informadas sobre beneficios, costos y riesgos, etc.</a:t>
          </a:r>
        </a:p>
      </dgm:t>
    </dgm:pt>
    <dgm:pt modelId="{1B8F6678-7268-4EC7-94D0-8BB0FB893C5A}" type="sibTrans" cxnId="{0BD9C69B-06F6-4012-BF3E-D79E529E83B7}">
      <dgm:prSet/>
      <dgm:spPr/>
      <dgm:t>
        <a:bodyPr/>
        <a:lstStyle/>
        <a:p>
          <a:endParaRPr lang="es-MX"/>
        </a:p>
      </dgm:t>
    </dgm:pt>
    <dgm:pt modelId="{93DEF787-802B-4322-99EF-29CB934D9E24}" type="parTrans" cxnId="{0BD9C69B-06F6-4012-BF3E-D79E529E83B7}">
      <dgm:prSet/>
      <dgm:spPr/>
      <dgm:t>
        <a:bodyPr/>
        <a:lstStyle/>
        <a:p>
          <a:endParaRPr lang="es-MX"/>
        </a:p>
      </dgm:t>
    </dgm:pt>
    <dgm:pt modelId="{CFBF4335-6B1B-45D8-8B53-D350543497D5}">
      <dgm:prSet phldrT="[Text]" custT="1"/>
      <dgm:spPr/>
      <dgm:t>
        <a:bodyPr/>
        <a:lstStyle/>
        <a:p>
          <a:r>
            <a:rPr lang="es-MX" sz="1400" dirty="0">
              <a:latin typeface="Arial" panose="020B0604020202020204" pitchFamily="34" charset="0"/>
              <a:cs typeface="Arial" panose="020B0604020202020204" pitchFamily="34" charset="0"/>
            </a:rPr>
            <a:t>*Proteger los intereses de los usuarios frente a las instituciones financieras.</a:t>
          </a:r>
        </a:p>
        <a:p>
          <a:r>
            <a:rPr lang="es-MX" sz="1400" dirty="0">
              <a:latin typeface="Arial" panose="020B0604020202020204" pitchFamily="34" charset="0"/>
              <a:cs typeface="Arial" panose="020B0604020202020204" pitchFamily="34" charset="0"/>
            </a:rPr>
            <a:t>*Proporciona atención para la resolución de errores, inconformidades y disputas entre usuarios e instituciones financieras, a </a:t>
          </a:r>
          <a:r>
            <a:rPr lang="es-MX" sz="1400" dirty="0" err="1">
              <a:latin typeface="Arial" panose="020B0604020202020204" pitchFamily="34" charset="0"/>
              <a:cs typeface="Arial" panose="020B0604020202020204" pitchFamily="34" charset="0"/>
            </a:rPr>
            <a:t>traves</a:t>
          </a:r>
          <a:r>
            <a:rPr lang="es-MX" sz="1400" dirty="0">
              <a:latin typeface="Arial" panose="020B0604020202020204" pitchFamily="34" charset="0"/>
              <a:cs typeface="Arial" panose="020B0604020202020204" pitchFamily="34" charset="0"/>
            </a:rPr>
            <a:t> de un "proceso de atención".</a:t>
          </a:r>
        </a:p>
        <a:p>
          <a:r>
            <a:rPr lang="es-MX" sz="1400" dirty="0">
              <a:latin typeface="Arial" panose="020B0604020202020204" pitchFamily="34" charset="0"/>
              <a:cs typeface="Arial" panose="020B0604020202020204" pitchFamily="34" charset="0"/>
            </a:rPr>
            <a:t>*Defender los derechos de los usuarios.</a:t>
          </a:r>
        </a:p>
        <a:p>
          <a:r>
            <a:rPr lang="es-MX" sz="1400" dirty="0">
              <a:latin typeface="Arial" panose="020B0604020202020204" pitchFamily="34" charset="0"/>
              <a:cs typeface="Arial" panose="020B0604020202020204" pitchFamily="34" charset="0"/>
            </a:rPr>
            <a:t>*Procurar equidad entre los usuarios e instituciones.</a:t>
          </a:r>
        </a:p>
        <a:p>
          <a:r>
            <a:rPr lang="es-MX" sz="1400" dirty="0">
              <a:latin typeface="Arial" panose="020B0604020202020204" pitchFamily="34" charset="0"/>
              <a:cs typeface="Arial" panose="020B0604020202020204" pitchFamily="34" charset="0"/>
            </a:rPr>
            <a:t>Fortalecer la seguridad </a:t>
          </a:r>
          <a:r>
            <a:rPr lang="es-MX" sz="1400" dirty="0" err="1">
              <a:latin typeface="Arial" panose="020B0604020202020204" pitchFamily="34" charset="0"/>
              <a:cs typeface="Arial" panose="020B0604020202020204" pitchFamily="34" charset="0"/>
            </a:rPr>
            <a:t>juridica</a:t>
          </a:r>
          <a:r>
            <a:rPr lang="es-MX" sz="1400" dirty="0">
              <a:latin typeface="Arial" panose="020B0604020202020204" pitchFamily="34" charset="0"/>
              <a:cs typeface="Arial" panose="020B0604020202020204" pitchFamily="34" charset="0"/>
            </a:rPr>
            <a:t> de operaciones financieras.</a:t>
          </a:r>
        </a:p>
      </dgm:t>
    </dgm:pt>
    <dgm:pt modelId="{F20F5346-1723-49A2-8CF6-41A01F89E25C}" type="sibTrans" cxnId="{09D426CA-597D-4EF9-8E40-B9E7CCE040F6}">
      <dgm:prSet/>
      <dgm:spPr/>
      <dgm:t>
        <a:bodyPr/>
        <a:lstStyle/>
        <a:p>
          <a:endParaRPr lang="es-MX"/>
        </a:p>
      </dgm:t>
    </dgm:pt>
    <dgm:pt modelId="{000B15F0-D417-4403-8E1C-29E9710BAA9B}" type="parTrans" cxnId="{09D426CA-597D-4EF9-8E40-B9E7CCE040F6}">
      <dgm:prSet/>
      <dgm:spPr/>
      <dgm:t>
        <a:bodyPr/>
        <a:lstStyle/>
        <a:p>
          <a:endParaRPr lang="es-MX"/>
        </a:p>
      </dgm:t>
    </dgm:pt>
    <dgm:pt modelId="{645AFA14-3EF5-4D28-84EB-D82FDB2D6BF6}">
      <dgm:prSet phldrT="[Text]" phldr="1"/>
      <dgm:spPr/>
      <dgm:t>
        <a:bodyPr/>
        <a:lstStyle/>
        <a:p>
          <a:endParaRPr lang="es-MX"/>
        </a:p>
      </dgm:t>
    </dgm:pt>
    <dgm:pt modelId="{28B8BA39-30B7-420D-9953-EAEF49BF2091}" type="sibTrans" cxnId="{54B1818C-8352-4CA8-896F-EC5D37F64E42}">
      <dgm:prSet/>
      <dgm:spPr/>
      <dgm:t>
        <a:bodyPr/>
        <a:lstStyle/>
        <a:p>
          <a:endParaRPr lang="es-MX"/>
        </a:p>
      </dgm:t>
    </dgm:pt>
    <dgm:pt modelId="{686D8506-4015-4A15-B8C1-9DC79DF663AC}" type="parTrans" cxnId="{54B1818C-8352-4CA8-896F-EC5D37F64E42}">
      <dgm:prSet/>
      <dgm:spPr/>
      <dgm:t>
        <a:bodyPr/>
        <a:lstStyle/>
        <a:p>
          <a:endParaRPr lang="es-MX"/>
        </a:p>
      </dgm:t>
    </dgm:pt>
    <dgm:pt modelId="{C4B956EB-3C36-41F9-96D6-F5A8582693B9}" type="pres">
      <dgm:prSet presAssocID="{F622B1C2-E461-4DAA-B959-58DA7910E866}" presName="Name0" presStyleCnt="0">
        <dgm:presLayoutVars>
          <dgm:dir/>
          <dgm:animLvl val="lvl"/>
          <dgm:resizeHandles val="exact"/>
        </dgm:presLayoutVars>
      </dgm:prSet>
      <dgm:spPr/>
    </dgm:pt>
    <dgm:pt modelId="{34314538-B7D9-47C9-839A-ADF904B3E346}" type="pres">
      <dgm:prSet presAssocID="{645AFA14-3EF5-4D28-84EB-D82FDB2D6BF6}" presName="boxAndChildren" presStyleCnt="0"/>
      <dgm:spPr/>
    </dgm:pt>
    <dgm:pt modelId="{292B37CE-9B10-4CEA-A450-8694FF348B3F}" type="pres">
      <dgm:prSet presAssocID="{645AFA14-3EF5-4D28-84EB-D82FDB2D6BF6}" presName="parentTextBox" presStyleLbl="node1" presStyleIdx="0" presStyleCnt="2"/>
      <dgm:spPr/>
    </dgm:pt>
    <dgm:pt modelId="{05D66BF1-4548-4F9F-8242-30BE81F75540}" type="pres">
      <dgm:prSet presAssocID="{645AFA14-3EF5-4D28-84EB-D82FDB2D6BF6}" presName="entireBox" presStyleLbl="node1" presStyleIdx="0" presStyleCnt="2" custScaleY="49938" custLinFactY="-54212" custLinFactNeighborX="14" custLinFactNeighborY="-100000"/>
      <dgm:spPr/>
    </dgm:pt>
    <dgm:pt modelId="{AD0096BD-0958-4A18-A139-74AD6FACBC4C}" type="pres">
      <dgm:prSet presAssocID="{645AFA14-3EF5-4D28-84EB-D82FDB2D6BF6}" presName="descendantBox" presStyleCnt="0"/>
      <dgm:spPr/>
    </dgm:pt>
    <dgm:pt modelId="{ECFC8F72-158E-4D30-B24D-5ECB97C135CB}" type="pres">
      <dgm:prSet presAssocID="{D1D7A7DB-02BF-49B0-8467-1795C12B3D09}" presName="childTextBox" presStyleLbl="fgAccFollowNode1" presStyleIdx="0" presStyleCnt="4" custScaleY="666573" custLinFactNeighborX="944" custLinFactNeighborY="-3209">
        <dgm:presLayoutVars>
          <dgm:bulletEnabled val="1"/>
        </dgm:presLayoutVars>
      </dgm:prSet>
      <dgm:spPr/>
    </dgm:pt>
    <dgm:pt modelId="{096453FE-D736-420A-8C83-73691BE9C4CB}" type="pres">
      <dgm:prSet presAssocID="{CFBF4335-6B1B-45D8-8B53-D350543497D5}" presName="childTextBox" presStyleLbl="fgAccFollowNode1" presStyleIdx="1" presStyleCnt="4" custScaleY="677758" custLinFactNeighborX="118" custLinFactNeighborY="4257">
        <dgm:presLayoutVars>
          <dgm:bulletEnabled val="1"/>
        </dgm:presLayoutVars>
      </dgm:prSet>
      <dgm:spPr/>
    </dgm:pt>
    <dgm:pt modelId="{348F7771-C59D-419A-B024-6545F7D67E3F}" type="pres">
      <dgm:prSet presAssocID="{8DF58AB7-E49F-4150-B1F1-A7443BBF7B63}" presName="sp" presStyleCnt="0"/>
      <dgm:spPr/>
    </dgm:pt>
    <dgm:pt modelId="{38E05AB0-EF51-4C47-A8C5-560684C0A474}" type="pres">
      <dgm:prSet presAssocID="{320F4D30-B743-49DF-922C-60CF0D519A2E}" presName="arrowAndChildren" presStyleCnt="0"/>
      <dgm:spPr/>
    </dgm:pt>
    <dgm:pt modelId="{A9D27CE9-98D9-4806-97DB-479680F02544}" type="pres">
      <dgm:prSet presAssocID="{320F4D30-B743-49DF-922C-60CF0D519A2E}" presName="parentTextArrow" presStyleLbl="node1" presStyleIdx="0" presStyleCnt="2"/>
      <dgm:spPr/>
    </dgm:pt>
    <dgm:pt modelId="{1151B8EF-5C5B-4F0B-A8D7-A5D7045E6666}" type="pres">
      <dgm:prSet presAssocID="{320F4D30-B743-49DF-922C-60CF0D519A2E}" presName="arrow" presStyleLbl="node1" presStyleIdx="1" presStyleCnt="2"/>
      <dgm:spPr/>
    </dgm:pt>
    <dgm:pt modelId="{F74A4C0C-B5F1-4FDA-8041-1884CDA3D131}" type="pres">
      <dgm:prSet presAssocID="{320F4D30-B743-49DF-922C-60CF0D519A2E}" presName="descendantArrow" presStyleCnt="0"/>
      <dgm:spPr/>
    </dgm:pt>
    <dgm:pt modelId="{5E222DBD-AFE7-4A23-9684-61E43F0D96CB}" type="pres">
      <dgm:prSet presAssocID="{1B6465BA-BE61-4A04-A43D-FA7010FFEBE3}" presName="childTextArrow" presStyleLbl="fgAccFollowNode1" presStyleIdx="2" presStyleCnt="4" custScaleY="109259">
        <dgm:presLayoutVars>
          <dgm:bulletEnabled val="1"/>
        </dgm:presLayoutVars>
      </dgm:prSet>
      <dgm:spPr/>
    </dgm:pt>
    <dgm:pt modelId="{49C94CF1-D646-4CE4-9757-4701309D900B}" type="pres">
      <dgm:prSet presAssocID="{D26C1448-AA74-44D0-ACBE-A90A135037E4}" presName="childTextArrow" presStyleLbl="fgAccFollowNode1" presStyleIdx="3" presStyleCnt="4" custScaleY="109258" custLinFactNeighborX="0">
        <dgm:presLayoutVars>
          <dgm:bulletEnabled val="1"/>
        </dgm:presLayoutVars>
      </dgm:prSet>
      <dgm:spPr/>
    </dgm:pt>
  </dgm:ptLst>
  <dgm:cxnLst>
    <dgm:cxn modelId="{DD8E5306-E73F-444E-BD69-DC5380FAEF39}" type="presOf" srcId="{320F4D30-B743-49DF-922C-60CF0D519A2E}" destId="{A9D27CE9-98D9-4806-97DB-479680F02544}" srcOrd="0" destOrd="0" presId="urn:microsoft.com/office/officeart/2005/8/layout/process4"/>
    <dgm:cxn modelId="{4698450A-18E4-4EA5-95E5-8D9BAAE8F4DA}" type="presOf" srcId="{F622B1C2-E461-4DAA-B959-58DA7910E866}" destId="{C4B956EB-3C36-41F9-96D6-F5A8582693B9}" srcOrd="0" destOrd="0" presId="urn:microsoft.com/office/officeart/2005/8/layout/process4"/>
    <dgm:cxn modelId="{F6F39517-39E2-4D6F-8961-E60A1873870F}" srcId="{320F4D30-B743-49DF-922C-60CF0D519A2E}" destId="{D26C1448-AA74-44D0-ACBE-A90A135037E4}" srcOrd="1" destOrd="0" parTransId="{3206D067-F658-4E49-A7D0-3A15DBD8CC2C}" sibTransId="{F7AD5CA2-9ED1-4F7E-9B17-3AF7473713E7}"/>
    <dgm:cxn modelId="{164A031E-82D3-444F-B082-615463DC6415}" srcId="{320F4D30-B743-49DF-922C-60CF0D519A2E}" destId="{1B6465BA-BE61-4A04-A43D-FA7010FFEBE3}" srcOrd="0" destOrd="0" parTransId="{92027759-32C1-4500-B926-652B5242873A}" sibTransId="{F73A266A-4DC2-4C89-BACB-B7D69ACCEEAC}"/>
    <dgm:cxn modelId="{AE514D1E-FF09-4E62-B616-45938D6F5861}" type="presOf" srcId="{645AFA14-3EF5-4D28-84EB-D82FDB2D6BF6}" destId="{292B37CE-9B10-4CEA-A450-8694FF348B3F}" srcOrd="0" destOrd="0" presId="urn:microsoft.com/office/officeart/2005/8/layout/process4"/>
    <dgm:cxn modelId="{B59F5D21-F170-4ED6-9279-FFD7116EBB1F}" type="presOf" srcId="{D1D7A7DB-02BF-49B0-8467-1795C12B3D09}" destId="{ECFC8F72-158E-4D30-B24D-5ECB97C135CB}" srcOrd="0" destOrd="0" presId="urn:microsoft.com/office/officeart/2005/8/layout/process4"/>
    <dgm:cxn modelId="{861ECB45-6D0C-44B1-BB37-833542F288DC}" type="presOf" srcId="{CFBF4335-6B1B-45D8-8B53-D350543497D5}" destId="{096453FE-D736-420A-8C83-73691BE9C4CB}" srcOrd="0" destOrd="0" presId="urn:microsoft.com/office/officeart/2005/8/layout/process4"/>
    <dgm:cxn modelId="{57836D5D-C182-40DE-994F-4E96527A3A11}" srcId="{F622B1C2-E461-4DAA-B959-58DA7910E866}" destId="{320F4D30-B743-49DF-922C-60CF0D519A2E}" srcOrd="0" destOrd="0" parTransId="{28ADF705-91C2-4FF0-AD3A-ACDC698048C1}" sibTransId="{8DF58AB7-E49F-4150-B1F1-A7443BBF7B63}"/>
    <dgm:cxn modelId="{54B1818C-8352-4CA8-896F-EC5D37F64E42}" srcId="{F622B1C2-E461-4DAA-B959-58DA7910E866}" destId="{645AFA14-3EF5-4D28-84EB-D82FDB2D6BF6}" srcOrd="1" destOrd="0" parTransId="{686D8506-4015-4A15-B8C1-9DC79DF663AC}" sibTransId="{28B8BA39-30B7-420D-9953-EAEF49BF2091}"/>
    <dgm:cxn modelId="{0BD9C69B-06F6-4012-BF3E-D79E529E83B7}" srcId="{645AFA14-3EF5-4D28-84EB-D82FDB2D6BF6}" destId="{D1D7A7DB-02BF-49B0-8467-1795C12B3D09}" srcOrd="0" destOrd="0" parTransId="{93DEF787-802B-4322-99EF-29CB934D9E24}" sibTransId="{1B8F6678-7268-4EC7-94D0-8BB0FB893C5A}"/>
    <dgm:cxn modelId="{8B8891AF-C0E0-43C9-A522-3A4BE66DB2F9}" type="presOf" srcId="{645AFA14-3EF5-4D28-84EB-D82FDB2D6BF6}" destId="{05D66BF1-4548-4F9F-8242-30BE81F75540}" srcOrd="1" destOrd="0" presId="urn:microsoft.com/office/officeart/2005/8/layout/process4"/>
    <dgm:cxn modelId="{952B4EC2-B383-4A5A-8FA4-474006F837AC}" type="presOf" srcId="{320F4D30-B743-49DF-922C-60CF0D519A2E}" destId="{1151B8EF-5C5B-4F0B-A8D7-A5D7045E6666}" srcOrd="1" destOrd="0" presId="urn:microsoft.com/office/officeart/2005/8/layout/process4"/>
    <dgm:cxn modelId="{FDDCE5C4-2F58-4C27-AD4B-5F56A4E39C25}" type="presOf" srcId="{1B6465BA-BE61-4A04-A43D-FA7010FFEBE3}" destId="{5E222DBD-AFE7-4A23-9684-61E43F0D96CB}" srcOrd="0" destOrd="0" presId="urn:microsoft.com/office/officeart/2005/8/layout/process4"/>
    <dgm:cxn modelId="{F9CC8EC5-9931-4400-9A70-E3817A62B50B}" type="presOf" srcId="{D26C1448-AA74-44D0-ACBE-A90A135037E4}" destId="{49C94CF1-D646-4CE4-9757-4701309D900B}" srcOrd="0" destOrd="0" presId="urn:microsoft.com/office/officeart/2005/8/layout/process4"/>
    <dgm:cxn modelId="{09D426CA-597D-4EF9-8E40-B9E7CCE040F6}" srcId="{645AFA14-3EF5-4D28-84EB-D82FDB2D6BF6}" destId="{CFBF4335-6B1B-45D8-8B53-D350543497D5}" srcOrd="1" destOrd="0" parTransId="{000B15F0-D417-4403-8E1C-29E9710BAA9B}" sibTransId="{F20F5346-1723-49A2-8CF6-41A01F89E25C}"/>
    <dgm:cxn modelId="{4572A0B5-67AF-45DA-AA4A-E37613D75165}" type="presParOf" srcId="{C4B956EB-3C36-41F9-96D6-F5A8582693B9}" destId="{34314538-B7D9-47C9-839A-ADF904B3E346}" srcOrd="0" destOrd="0" presId="urn:microsoft.com/office/officeart/2005/8/layout/process4"/>
    <dgm:cxn modelId="{FE1DB6F6-9A16-44A3-AE6B-1163CC50B07E}" type="presParOf" srcId="{34314538-B7D9-47C9-839A-ADF904B3E346}" destId="{292B37CE-9B10-4CEA-A450-8694FF348B3F}" srcOrd="0" destOrd="0" presId="urn:microsoft.com/office/officeart/2005/8/layout/process4"/>
    <dgm:cxn modelId="{F2A47FF3-8C76-44D1-946D-9C17657F15D9}" type="presParOf" srcId="{34314538-B7D9-47C9-839A-ADF904B3E346}" destId="{05D66BF1-4548-4F9F-8242-30BE81F75540}" srcOrd="1" destOrd="0" presId="urn:microsoft.com/office/officeart/2005/8/layout/process4"/>
    <dgm:cxn modelId="{A68A962B-F581-4C9D-8384-DD6DBA5A3FEF}" type="presParOf" srcId="{34314538-B7D9-47C9-839A-ADF904B3E346}" destId="{AD0096BD-0958-4A18-A139-74AD6FACBC4C}" srcOrd="2" destOrd="0" presId="urn:microsoft.com/office/officeart/2005/8/layout/process4"/>
    <dgm:cxn modelId="{A9A30F27-F7C5-484E-8D94-635DAD4945B2}" type="presParOf" srcId="{AD0096BD-0958-4A18-A139-74AD6FACBC4C}" destId="{ECFC8F72-158E-4D30-B24D-5ECB97C135CB}" srcOrd="0" destOrd="0" presId="urn:microsoft.com/office/officeart/2005/8/layout/process4"/>
    <dgm:cxn modelId="{EF1FD707-599C-45E6-AC85-D2723B135836}" type="presParOf" srcId="{AD0096BD-0958-4A18-A139-74AD6FACBC4C}" destId="{096453FE-D736-420A-8C83-73691BE9C4CB}" srcOrd="1" destOrd="0" presId="urn:microsoft.com/office/officeart/2005/8/layout/process4"/>
    <dgm:cxn modelId="{8D2D9C40-BE9A-4E2C-B94A-019F104F8C8E}" type="presParOf" srcId="{C4B956EB-3C36-41F9-96D6-F5A8582693B9}" destId="{348F7771-C59D-419A-B024-6545F7D67E3F}" srcOrd="1" destOrd="0" presId="urn:microsoft.com/office/officeart/2005/8/layout/process4"/>
    <dgm:cxn modelId="{69B90566-70A2-41F0-89AC-E656E9E3C5C4}" type="presParOf" srcId="{C4B956EB-3C36-41F9-96D6-F5A8582693B9}" destId="{38E05AB0-EF51-4C47-A8C5-560684C0A474}" srcOrd="2" destOrd="0" presId="urn:microsoft.com/office/officeart/2005/8/layout/process4"/>
    <dgm:cxn modelId="{ABD45C86-C261-4D2B-AA52-8457A42B3E00}" type="presParOf" srcId="{38E05AB0-EF51-4C47-A8C5-560684C0A474}" destId="{A9D27CE9-98D9-4806-97DB-479680F02544}" srcOrd="0" destOrd="0" presId="urn:microsoft.com/office/officeart/2005/8/layout/process4"/>
    <dgm:cxn modelId="{BCE6C773-F2F9-46FA-B2C9-CEE85354D9E3}" type="presParOf" srcId="{38E05AB0-EF51-4C47-A8C5-560684C0A474}" destId="{1151B8EF-5C5B-4F0B-A8D7-A5D7045E6666}" srcOrd="1" destOrd="0" presId="urn:microsoft.com/office/officeart/2005/8/layout/process4"/>
    <dgm:cxn modelId="{FA52F205-C65E-4F25-BB14-50F60A480CF3}" type="presParOf" srcId="{38E05AB0-EF51-4C47-A8C5-560684C0A474}" destId="{F74A4C0C-B5F1-4FDA-8041-1884CDA3D131}" srcOrd="2" destOrd="0" presId="urn:microsoft.com/office/officeart/2005/8/layout/process4"/>
    <dgm:cxn modelId="{CF1C3890-AA00-4AA6-9A25-30364010DF8F}" type="presParOf" srcId="{F74A4C0C-B5F1-4FDA-8041-1884CDA3D131}" destId="{5E222DBD-AFE7-4A23-9684-61E43F0D96CB}" srcOrd="0" destOrd="0" presId="urn:microsoft.com/office/officeart/2005/8/layout/process4"/>
    <dgm:cxn modelId="{909CEC55-7D7D-4455-94ED-0D34DF62B695}" type="presParOf" srcId="{F74A4C0C-B5F1-4FDA-8041-1884CDA3D131}" destId="{49C94CF1-D646-4CE4-9757-4701309D900B}"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0E943C9-B991-435F-B3DF-2B6636788355}" type="doc">
      <dgm:prSet loTypeId="urn:microsoft.com/office/officeart/2005/8/layout/hList7#1" loCatId="list" qsTypeId="urn:microsoft.com/office/officeart/2005/8/quickstyle/3d4" qsCatId="3D" csTypeId="urn:microsoft.com/office/officeart/2005/8/colors/colorful4" csCatId="colorful" phldr="1"/>
      <dgm:spPr/>
      <dgm:t>
        <a:bodyPr/>
        <a:lstStyle/>
        <a:p>
          <a:endParaRPr lang="es-MX"/>
        </a:p>
      </dgm:t>
    </dgm:pt>
    <dgm:pt modelId="{314807D4-AE9C-4553-8902-C03F9D95B32F}">
      <dgm:prSet phldrT="[Texto]"/>
      <dgm:spPr/>
      <dgm:t>
        <a:bodyPr/>
        <a:lstStyle/>
        <a:p>
          <a:r>
            <a:rPr lang="es-MX" dirty="0"/>
            <a:t>1993</a:t>
          </a:r>
        </a:p>
      </dgm:t>
    </dgm:pt>
    <dgm:pt modelId="{50A0D5D8-93FD-4D5F-9C9C-145383FA13FA}" type="parTrans" cxnId="{DF6390C9-7011-4850-9AF0-22F513394402}">
      <dgm:prSet/>
      <dgm:spPr/>
      <dgm:t>
        <a:bodyPr/>
        <a:lstStyle/>
        <a:p>
          <a:endParaRPr lang="es-MX"/>
        </a:p>
      </dgm:t>
    </dgm:pt>
    <dgm:pt modelId="{1AD09F1C-FFB6-4A35-A157-A7199979E2A0}" type="sibTrans" cxnId="{DF6390C9-7011-4850-9AF0-22F513394402}">
      <dgm:prSet/>
      <dgm:spPr/>
      <dgm:t>
        <a:bodyPr/>
        <a:lstStyle/>
        <a:p>
          <a:endParaRPr lang="es-MX"/>
        </a:p>
      </dgm:t>
    </dgm:pt>
    <dgm:pt modelId="{6B9A3DC7-0C00-4D0F-80F4-95BA0C79806A}">
      <dgm:prSet phldrT="[Texto]"/>
      <dgm:spPr/>
      <dgm:t>
        <a:bodyPr/>
        <a:lstStyle/>
        <a:p>
          <a:pPr algn="just"/>
          <a:r>
            <a:rPr lang="es-MX" dirty="0">
              <a:latin typeface="Times New Roman" panose="02020603050405020304" pitchFamily="18" charset="0"/>
              <a:cs typeface="Times New Roman" panose="02020603050405020304" pitchFamily="18" charset="0"/>
            </a:rPr>
            <a:t>Estableció la restricción hasta 30 o 49% a la participación extranjera en el sector financiero</a:t>
          </a:r>
          <a:r>
            <a:rPr lang="es-MX" dirty="0"/>
            <a:t>.</a:t>
          </a:r>
        </a:p>
      </dgm:t>
    </dgm:pt>
    <dgm:pt modelId="{9DD9B3D2-2569-47BD-A39A-92BD496EA6A2}" type="parTrans" cxnId="{3E03EA67-120A-4AC3-AA67-F750B98B40BC}">
      <dgm:prSet/>
      <dgm:spPr/>
      <dgm:t>
        <a:bodyPr/>
        <a:lstStyle/>
        <a:p>
          <a:endParaRPr lang="es-MX"/>
        </a:p>
      </dgm:t>
    </dgm:pt>
    <dgm:pt modelId="{DC6764B5-9A6C-4BC1-A76D-B06AD8E2F209}" type="sibTrans" cxnId="{3E03EA67-120A-4AC3-AA67-F750B98B40BC}">
      <dgm:prSet/>
      <dgm:spPr/>
      <dgm:t>
        <a:bodyPr/>
        <a:lstStyle/>
        <a:p>
          <a:endParaRPr lang="es-MX"/>
        </a:p>
      </dgm:t>
    </dgm:pt>
    <dgm:pt modelId="{25F28895-AF2E-4A49-9566-EA4F5850D219}">
      <dgm:prSet phldrT="[Texto]"/>
      <dgm:spPr/>
      <dgm:t>
        <a:bodyPr/>
        <a:lstStyle/>
        <a:p>
          <a:r>
            <a:rPr lang="es-MX" dirty="0"/>
            <a:t>2013</a:t>
          </a:r>
        </a:p>
      </dgm:t>
    </dgm:pt>
    <dgm:pt modelId="{72748D5C-BDBA-4757-88BE-F273EEA830B9}" type="parTrans" cxnId="{A5C401CF-7BC2-4AD6-B6D2-49BBEBE618E3}">
      <dgm:prSet/>
      <dgm:spPr/>
      <dgm:t>
        <a:bodyPr/>
        <a:lstStyle/>
        <a:p>
          <a:endParaRPr lang="es-MX"/>
        </a:p>
      </dgm:t>
    </dgm:pt>
    <dgm:pt modelId="{7EABFA5A-025B-4436-B2D9-440992FD2FFA}" type="sibTrans" cxnId="{A5C401CF-7BC2-4AD6-B6D2-49BBEBE618E3}">
      <dgm:prSet/>
      <dgm:spPr/>
      <dgm:t>
        <a:bodyPr/>
        <a:lstStyle/>
        <a:p>
          <a:endParaRPr lang="es-MX"/>
        </a:p>
      </dgm:t>
    </dgm:pt>
    <dgm:pt modelId="{59D8A7ED-6BA7-4663-8CB6-D9120CE569C3}">
      <dgm:prSet phldrT="[Texto]"/>
      <dgm:spPr/>
      <dgm:t>
        <a:bodyPr/>
        <a:lstStyle/>
        <a:p>
          <a:pPr algn="just"/>
          <a:r>
            <a:rPr lang="es-MX" dirty="0">
              <a:latin typeface="Times New Roman" panose="02020603050405020304" pitchFamily="18" charset="0"/>
              <a:cs typeface="Times New Roman" panose="02020603050405020304" pitchFamily="18" charset="0"/>
            </a:rPr>
            <a:t>Estas limitaciones quedaron totalmente disueltas </a:t>
          </a:r>
          <a:r>
            <a:rPr lang="es-MX">
              <a:latin typeface="Times New Roman" panose="02020603050405020304" pitchFamily="18" charset="0"/>
              <a:cs typeface="Times New Roman" panose="02020603050405020304" pitchFamily="18" charset="0"/>
            </a:rPr>
            <a:t>con las </a:t>
          </a:r>
          <a:r>
            <a:rPr lang="es-MX" dirty="0">
              <a:latin typeface="Times New Roman" panose="02020603050405020304" pitchFamily="18" charset="0"/>
              <a:cs typeface="Times New Roman" panose="02020603050405020304" pitchFamily="18" charset="0"/>
            </a:rPr>
            <a:t>reformas</a:t>
          </a:r>
          <a:r>
            <a:rPr lang="es-MX" dirty="0"/>
            <a:t>. </a:t>
          </a:r>
        </a:p>
      </dgm:t>
    </dgm:pt>
    <dgm:pt modelId="{C423CDFF-0615-4E11-8788-0E09278AB51B}" type="parTrans" cxnId="{81763214-E619-4C55-8A80-D62AD99574BD}">
      <dgm:prSet/>
      <dgm:spPr/>
      <dgm:t>
        <a:bodyPr/>
        <a:lstStyle/>
        <a:p>
          <a:endParaRPr lang="es-MX"/>
        </a:p>
      </dgm:t>
    </dgm:pt>
    <dgm:pt modelId="{003326D1-68C1-48CE-B4C3-4F68B47882B4}" type="sibTrans" cxnId="{81763214-E619-4C55-8A80-D62AD99574BD}">
      <dgm:prSet/>
      <dgm:spPr/>
      <dgm:t>
        <a:bodyPr/>
        <a:lstStyle/>
        <a:p>
          <a:endParaRPr lang="es-MX"/>
        </a:p>
      </dgm:t>
    </dgm:pt>
    <dgm:pt modelId="{0C4B74BC-5E25-4562-BB99-0F5FD68D05BF}" type="pres">
      <dgm:prSet presAssocID="{F0E943C9-B991-435F-B3DF-2B6636788355}" presName="Name0" presStyleCnt="0">
        <dgm:presLayoutVars>
          <dgm:dir/>
          <dgm:resizeHandles val="exact"/>
        </dgm:presLayoutVars>
      </dgm:prSet>
      <dgm:spPr/>
    </dgm:pt>
    <dgm:pt modelId="{0720BA02-77EF-490F-B7DF-081AD70306BF}" type="pres">
      <dgm:prSet presAssocID="{F0E943C9-B991-435F-B3DF-2B6636788355}" presName="fgShape" presStyleLbl="fgShp" presStyleIdx="0" presStyleCnt="1"/>
      <dgm:spPr/>
    </dgm:pt>
    <dgm:pt modelId="{AFBC8578-F85C-44DC-AC9F-83BBE1A2FCE6}" type="pres">
      <dgm:prSet presAssocID="{F0E943C9-B991-435F-B3DF-2B6636788355}" presName="linComp" presStyleCnt="0"/>
      <dgm:spPr/>
    </dgm:pt>
    <dgm:pt modelId="{3523B19B-3948-4272-95A8-950804438836}" type="pres">
      <dgm:prSet presAssocID="{314807D4-AE9C-4553-8902-C03F9D95B32F}" presName="compNode" presStyleCnt="0"/>
      <dgm:spPr/>
    </dgm:pt>
    <dgm:pt modelId="{8DBE223C-98A4-4C5A-AC81-EEDEA0D8F4F3}" type="pres">
      <dgm:prSet presAssocID="{314807D4-AE9C-4553-8902-C03F9D95B32F}" presName="bkgdShape" presStyleLbl="node1" presStyleIdx="0" presStyleCnt="2"/>
      <dgm:spPr/>
    </dgm:pt>
    <dgm:pt modelId="{AE250B74-7CE4-4FEB-8212-E8258C359ED4}" type="pres">
      <dgm:prSet presAssocID="{314807D4-AE9C-4553-8902-C03F9D95B32F}" presName="nodeTx" presStyleLbl="node1" presStyleIdx="0" presStyleCnt="2">
        <dgm:presLayoutVars>
          <dgm:bulletEnabled val="1"/>
        </dgm:presLayoutVars>
      </dgm:prSet>
      <dgm:spPr/>
    </dgm:pt>
    <dgm:pt modelId="{E2E260A7-BF23-47E9-B992-45CC7B69C9FD}" type="pres">
      <dgm:prSet presAssocID="{314807D4-AE9C-4553-8902-C03F9D95B32F}" presName="invisiNode" presStyleLbl="node1" presStyleIdx="0" presStyleCnt="2"/>
      <dgm:spPr/>
    </dgm:pt>
    <dgm:pt modelId="{A5BC88E0-EC19-416D-BD1A-6D79F5FF4647}" type="pres">
      <dgm:prSet presAssocID="{314807D4-AE9C-4553-8902-C03F9D95B32F}" presName="imagNode" presStyleLbl="fgImgPlace1" presStyleIdx="0" presStyleCnt="2"/>
      <dgm:spPr>
        <a:blipFill>
          <a:blip xmlns:r="http://schemas.openxmlformats.org/officeDocument/2006/relationships" r:embed="rId1">
            <a:extLst>
              <a:ext uri="{837473B0-CC2E-450A-ABE3-18F120FF3D39}">
                <a1611:picAttrSrcUrl xmlns:a1611="http://schemas.microsoft.com/office/drawing/2016/11/main" r:id="rId2"/>
              </a:ext>
            </a:extLst>
          </a:blip>
          <a:srcRect/>
          <a:stretch>
            <a:fillRect l="-40000" r="-40000"/>
          </a:stretch>
        </a:blipFill>
      </dgm:spPr>
    </dgm:pt>
    <dgm:pt modelId="{FF3BB54C-9829-474D-80AE-15506088B6A2}" type="pres">
      <dgm:prSet presAssocID="{1AD09F1C-FFB6-4A35-A157-A7199979E2A0}" presName="sibTrans" presStyleLbl="sibTrans2D1" presStyleIdx="0" presStyleCnt="0"/>
      <dgm:spPr/>
    </dgm:pt>
    <dgm:pt modelId="{DE24DCBB-B473-451E-9683-601910712888}" type="pres">
      <dgm:prSet presAssocID="{25F28895-AF2E-4A49-9566-EA4F5850D219}" presName="compNode" presStyleCnt="0"/>
      <dgm:spPr/>
    </dgm:pt>
    <dgm:pt modelId="{6819F824-8CE6-43CC-A399-9580F9FEDE0B}" type="pres">
      <dgm:prSet presAssocID="{25F28895-AF2E-4A49-9566-EA4F5850D219}" presName="bkgdShape" presStyleLbl="node1" presStyleIdx="1" presStyleCnt="2"/>
      <dgm:spPr/>
    </dgm:pt>
    <dgm:pt modelId="{3376AC13-E49B-413F-8E2A-5A98228F53A4}" type="pres">
      <dgm:prSet presAssocID="{25F28895-AF2E-4A49-9566-EA4F5850D219}" presName="nodeTx" presStyleLbl="node1" presStyleIdx="1" presStyleCnt="2">
        <dgm:presLayoutVars>
          <dgm:bulletEnabled val="1"/>
        </dgm:presLayoutVars>
      </dgm:prSet>
      <dgm:spPr/>
    </dgm:pt>
    <dgm:pt modelId="{699A8BB9-1E13-4472-808C-0BC3D23FA548}" type="pres">
      <dgm:prSet presAssocID="{25F28895-AF2E-4A49-9566-EA4F5850D219}" presName="invisiNode" presStyleLbl="node1" presStyleIdx="1" presStyleCnt="2"/>
      <dgm:spPr/>
    </dgm:pt>
    <dgm:pt modelId="{97AFE8E7-FE60-460F-87E7-7442CC775ED5}" type="pres">
      <dgm:prSet presAssocID="{25F28895-AF2E-4A49-9566-EA4F5850D219}" presName="imagNode" presStyleLbl="fgImgPlace1" presStyleIdx="1" presStyleCnt="2"/>
      <dgm:spPr>
        <a:blipFill>
          <a:blip xmlns:r="http://schemas.openxmlformats.org/officeDocument/2006/relationships"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l="-17000" r="-17000"/>
          </a:stretch>
        </a:blipFill>
      </dgm:spPr>
    </dgm:pt>
  </dgm:ptLst>
  <dgm:cxnLst>
    <dgm:cxn modelId="{81763214-E619-4C55-8A80-D62AD99574BD}" srcId="{25F28895-AF2E-4A49-9566-EA4F5850D219}" destId="{59D8A7ED-6BA7-4663-8CB6-D9120CE569C3}" srcOrd="0" destOrd="0" parTransId="{C423CDFF-0615-4E11-8788-0E09278AB51B}" sibTransId="{003326D1-68C1-48CE-B4C3-4F68B47882B4}"/>
    <dgm:cxn modelId="{303C9B2A-779C-4741-B76A-144767AB8F88}" type="presOf" srcId="{314807D4-AE9C-4553-8902-C03F9D95B32F}" destId="{AE250B74-7CE4-4FEB-8212-E8258C359ED4}" srcOrd="1" destOrd="0" presId="urn:microsoft.com/office/officeart/2005/8/layout/hList7#1"/>
    <dgm:cxn modelId="{4F4E2057-CC71-4701-9753-F213623DC362}" type="presOf" srcId="{25F28895-AF2E-4A49-9566-EA4F5850D219}" destId="{3376AC13-E49B-413F-8E2A-5A98228F53A4}" srcOrd="1" destOrd="0" presId="urn:microsoft.com/office/officeart/2005/8/layout/hList7#1"/>
    <dgm:cxn modelId="{3E03EA67-120A-4AC3-AA67-F750B98B40BC}" srcId="{314807D4-AE9C-4553-8902-C03F9D95B32F}" destId="{6B9A3DC7-0C00-4D0F-80F4-95BA0C79806A}" srcOrd="0" destOrd="0" parTransId="{9DD9B3D2-2569-47BD-A39A-92BD496EA6A2}" sibTransId="{DC6764B5-9A6C-4BC1-A76D-B06AD8E2F209}"/>
    <dgm:cxn modelId="{C1422D68-9350-4BE4-90FE-582BC303DF31}" type="presOf" srcId="{F0E943C9-B991-435F-B3DF-2B6636788355}" destId="{0C4B74BC-5E25-4562-BB99-0F5FD68D05BF}" srcOrd="0" destOrd="0" presId="urn:microsoft.com/office/officeart/2005/8/layout/hList7#1"/>
    <dgm:cxn modelId="{E7BA2077-9918-4DFA-955B-EB1E0A28FD72}" type="presOf" srcId="{59D8A7ED-6BA7-4663-8CB6-D9120CE569C3}" destId="{6819F824-8CE6-43CC-A399-9580F9FEDE0B}" srcOrd="0" destOrd="1" presId="urn:microsoft.com/office/officeart/2005/8/layout/hList7#1"/>
    <dgm:cxn modelId="{34946386-003B-42B8-AAF6-D5E1C3C5827C}" type="presOf" srcId="{314807D4-AE9C-4553-8902-C03F9D95B32F}" destId="{8DBE223C-98A4-4C5A-AC81-EEDEA0D8F4F3}" srcOrd="0" destOrd="0" presId="urn:microsoft.com/office/officeart/2005/8/layout/hList7#1"/>
    <dgm:cxn modelId="{7728989E-53EA-4F42-B46E-7371D97E5B53}" type="presOf" srcId="{6B9A3DC7-0C00-4D0F-80F4-95BA0C79806A}" destId="{AE250B74-7CE4-4FEB-8212-E8258C359ED4}" srcOrd="1" destOrd="1" presId="urn:microsoft.com/office/officeart/2005/8/layout/hList7#1"/>
    <dgm:cxn modelId="{DF6390C9-7011-4850-9AF0-22F513394402}" srcId="{F0E943C9-B991-435F-B3DF-2B6636788355}" destId="{314807D4-AE9C-4553-8902-C03F9D95B32F}" srcOrd="0" destOrd="0" parTransId="{50A0D5D8-93FD-4D5F-9C9C-145383FA13FA}" sibTransId="{1AD09F1C-FFB6-4A35-A157-A7199979E2A0}"/>
    <dgm:cxn modelId="{A5C401CF-7BC2-4AD6-B6D2-49BBEBE618E3}" srcId="{F0E943C9-B991-435F-B3DF-2B6636788355}" destId="{25F28895-AF2E-4A49-9566-EA4F5850D219}" srcOrd="1" destOrd="0" parTransId="{72748D5C-BDBA-4757-88BE-F273EEA830B9}" sibTransId="{7EABFA5A-025B-4436-B2D9-440992FD2FFA}"/>
    <dgm:cxn modelId="{64092DD6-8010-458B-956E-67A5E11AC9B9}" type="presOf" srcId="{25F28895-AF2E-4A49-9566-EA4F5850D219}" destId="{6819F824-8CE6-43CC-A399-9580F9FEDE0B}" srcOrd="0" destOrd="0" presId="urn:microsoft.com/office/officeart/2005/8/layout/hList7#1"/>
    <dgm:cxn modelId="{83A7E6E1-0E39-4F14-B299-11B84704AB95}" type="presOf" srcId="{1AD09F1C-FFB6-4A35-A157-A7199979E2A0}" destId="{FF3BB54C-9829-474D-80AE-15506088B6A2}" srcOrd="0" destOrd="0" presId="urn:microsoft.com/office/officeart/2005/8/layout/hList7#1"/>
    <dgm:cxn modelId="{844D61E7-FF2A-4B47-BD37-F69649ECBDBB}" type="presOf" srcId="{59D8A7ED-6BA7-4663-8CB6-D9120CE569C3}" destId="{3376AC13-E49B-413F-8E2A-5A98228F53A4}" srcOrd="1" destOrd="1" presId="urn:microsoft.com/office/officeart/2005/8/layout/hList7#1"/>
    <dgm:cxn modelId="{732DC0F4-1ABA-45B7-A386-F43603F8E5F9}" type="presOf" srcId="{6B9A3DC7-0C00-4D0F-80F4-95BA0C79806A}" destId="{8DBE223C-98A4-4C5A-AC81-EEDEA0D8F4F3}" srcOrd="0" destOrd="1" presId="urn:microsoft.com/office/officeart/2005/8/layout/hList7#1"/>
    <dgm:cxn modelId="{0696A1AF-0CC0-4476-BF84-3131704596ED}" type="presParOf" srcId="{0C4B74BC-5E25-4562-BB99-0F5FD68D05BF}" destId="{0720BA02-77EF-490F-B7DF-081AD70306BF}" srcOrd="0" destOrd="0" presId="urn:microsoft.com/office/officeart/2005/8/layout/hList7#1"/>
    <dgm:cxn modelId="{5A2D10DC-04E3-4F15-A579-2F1A4F8F7C64}" type="presParOf" srcId="{0C4B74BC-5E25-4562-BB99-0F5FD68D05BF}" destId="{AFBC8578-F85C-44DC-AC9F-83BBE1A2FCE6}" srcOrd="1" destOrd="0" presId="urn:microsoft.com/office/officeart/2005/8/layout/hList7#1"/>
    <dgm:cxn modelId="{5AB6370C-E512-45D7-BE22-2D518706E711}" type="presParOf" srcId="{AFBC8578-F85C-44DC-AC9F-83BBE1A2FCE6}" destId="{3523B19B-3948-4272-95A8-950804438836}" srcOrd="0" destOrd="0" presId="urn:microsoft.com/office/officeart/2005/8/layout/hList7#1"/>
    <dgm:cxn modelId="{6F7DB741-4680-4A44-9A10-FBB8C6635008}" type="presParOf" srcId="{3523B19B-3948-4272-95A8-950804438836}" destId="{8DBE223C-98A4-4C5A-AC81-EEDEA0D8F4F3}" srcOrd="0" destOrd="0" presId="urn:microsoft.com/office/officeart/2005/8/layout/hList7#1"/>
    <dgm:cxn modelId="{5EDA7719-C6B3-4644-B0BE-64A147562695}" type="presParOf" srcId="{3523B19B-3948-4272-95A8-950804438836}" destId="{AE250B74-7CE4-4FEB-8212-E8258C359ED4}" srcOrd="1" destOrd="0" presId="urn:microsoft.com/office/officeart/2005/8/layout/hList7#1"/>
    <dgm:cxn modelId="{086D86B5-7398-487E-87F9-450B97BC9001}" type="presParOf" srcId="{3523B19B-3948-4272-95A8-950804438836}" destId="{E2E260A7-BF23-47E9-B992-45CC7B69C9FD}" srcOrd="2" destOrd="0" presId="urn:microsoft.com/office/officeart/2005/8/layout/hList7#1"/>
    <dgm:cxn modelId="{872E9560-0882-41A7-88BE-CAA6AE0700F2}" type="presParOf" srcId="{3523B19B-3948-4272-95A8-950804438836}" destId="{A5BC88E0-EC19-416D-BD1A-6D79F5FF4647}" srcOrd="3" destOrd="0" presId="urn:microsoft.com/office/officeart/2005/8/layout/hList7#1"/>
    <dgm:cxn modelId="{B58885BA-B29B-4A50-BDFC-547FE1EC34DB}" type="presParOf" srcId="{AFBC8578-F85C-44DC-AC9F-83BBE1A2FCE6}" destId="{FF3BB54C-9829-474D-80AE-15506088B6A2}" srcOrd="1" destOrd="0" presId="urn:microsoft.com/office/officeart/2005/8/layout/hList7#1"/>
    <dgm:cxn modelId="{92CF9593-FCD0-48EF-81D3-83AB197DD01A}" type="presParOf" srcId="{AFBC8578-F85C-44DC-AC9F-83BBE1A2FCE6}" destId="{DE24DCBB-B473-451E-9683-601910712888}" srcOrd="2" destOrd="0" presId="urn:microsoft.com/office/officeart/2005/8/layout/hList7#1"/>
    <dgm:cxn modelId="{FA3DACC7-685D-439B-BB26-126DEA93585F}" type="presParOf" srcId="{DE24DCBB-B473-451E-9683-601910712888}" destId="{6819F824-8CE6-43CC-A399-9580F9FEDE0B}" srcOrd="0" destOrd="0" presId="urn:microsoft.com/office/officeart/2005/8/layout/hList7#1"/>
    <dgm:cxn modelId="{B8111C3B-A9AB-4F90-8639-914828D49E0E}" type="presParOf" srcId="{DE24DCBB-B473-451E-9683-601910712888}" destId="{3376AC13-E49B-413F-8E2A-5A98228F53A4}" srcOrd="1" destOrd="0" presId="urn:microsoft.com/office/officeart/2005/8/layout/hList7#1"/>
    <dgm:cxn modelId="{BC33657C-7C73-4E29-B39D-12BEC7085BE0}" type="presParOf" srcId="{DE24DCBB-B473-451E-9683-601910712888}" destId="{699A8BB9-1E13-4472-808C-0BC3D23FA548}" srcOrd="2" destOrd="0" presId="urn:microsoft.com/office/officeart/2005/8/layout/hList7#1"/>
    <dgm:cxn modelId="{E4AD9A9E-9A0E-42A4-977E-1C2F610F2206}" type="presParOf" srcId="{DE24DCBB-B473-451E-9683-601910712888}" destId="{97AFE8E7-FE60-460F-87E7-7442CC775ED5}" srcOrd="3" destOrd="0" presId="urn:microsoft.com/office/officeart/2005/8/layout/hList7#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A613EE4-C2FA-4CBA-A4B4-1B066315434A}" type="doc">
      <dgm:prSet loTypeId="urn:microsoft.com/office/officeart/2005/8/layout/equation1" loCatId="process" qsTypeId="urn:microsoft.com/office/officeart/2005/8/quickstyle/3d4" qsCatId="3D" csTypeId="urn:microsoft.com/office/officeart/2005/8/colors/colorful2" csCatId="colorful" phldr="1"/>
      <dgm:spPr/>
      <dgm:t>
        <a:bodyPr/>
        <a:lstStyle/>
        <a:p>
          <a:endParaRPr lang="es-MX"/>
        </a:p>
      </dgm:t>
    </dgm:pt>
    <dgm:pt modelId="{8788FACC-D4C6-41B6-8AC9-1F29F73195A1}">
      <dgm:prSet phldrT="[Texto]"/>
      <dgm:spPr/>
      <dgm:t>
        <a:bodyPr/>
        <a:lstStyle/>
        <a:p>
          <a:r>
            <a:rPr lang="es-MX" dirty="0"/>
            <a:t>   97.4%  micro </a:t>
          </a:r>
        </a:p>
      </dgm:t>
    </dgm:pt>
    <dgm:pt modelId="{7036DD8E-C1CB-4523-8488-681F922E7442}" type="parTrans" cxnId="{304108C2-CA4F-4042-9DBE-430BB8DBB4FE}">
      <dgm:prSet/>
      <dgm:spPr/>
      <dgm:t>
        <a:bodyPr/>
        <a:lstStyle/>
        <a:p>
          <a:endParaRPr lang="es-MX"/>
        </a:p>
      </dgm:t>
    </dgm:pt>
    <dgm:pt modelId="{2DD4BE9A-293D-486B-A281-6C2B1F77FB28}" type="sibTrans" cxnId="{304108C2-CA4F-4042-9DBE-430BB8DBB4FE}">
      <dgm:prSet/>
      <dgm:spPr/>
      <dgm:t>
        <a:bodyPr/>
        <a:lstStyle/>
        <a:p>
          <a:endParaRPr lang="es-MX"/>
        </a:p>
      </dgm:t>
    </dgm:pt>
    <dgm:pt modelId="{F972175C-9FD0-477A-A72B-F5C696DD0B79}">
      <dgm:prSet phldrT="[Texto]"/>
      <dgm:spPr/>
      <dgm:t>
        <a:bodyPr/>
        <a:lstStyle/>
        <a:p>
          <a:r>
            <a:rPr lang="es-MX" dirty="0"/>
            <a:t>0.4% medianas</a:t>
          </a:r>
        </a:p>
      </dgm:t>
    </dgm:pt>
    <dgm:pt modelId="{152EC960-FADE-46A7-9F22-CD035D44FC39}" type="parTrans" cxnId="{7A41385A-8272-4939-AC24-14EAEDB3E84B}">
      <dgm:prSet/>
      <dgm:spPr/>
      <dgm:t>
        <a:bodyPr/>
        <a:lstStyle/>
        <a:p>
          <a:endParaRPr lang="es-MX"/>
        </a:p>
      </dgm:t>
    </dgm:pt>
    <dgm:pt modelId="{B7875FB8-7C9B-47F3-93E8-48E10539252A}" type="sibTrans" cxnId="{7A41385A-8272-4939-AC24-14EAEDB3E84B}">
      <dgm:prSet/>
      <dgm:spPr/>
      <dgm:t>
        <a:bodyPr/>
        <a:lstStyle/>
        <a:p>
          <a:endParaRPr lang="es-MX"/>
        </a:p>
      </dgm:t>
    </dgm:pt>
    <dgm:pt modelId="{BB4C3F72-C7FE-4EDF-8FCE-23719BF42672}">
      <dgm:prSet phldrT="[Texto]"/>
      <dgm:spPr/>
      <dgm:t>
        <a:bodyPr/>
        <a:lstStyle/>
        <a:p>
          <a:r>
            <a:rPr lang="es-MX" dirty="0"/>
            <a:t>  0.2% grandes </a:t>
          </a:r>
        </a:p>
      </dgm:t>
    </dgm:pt>
    <dgm:pt modelId="{7CCF8AE4-A63A-4C7B-933C-22E14EEBF791}" type="parTrans" cxnId="{A14B0814-25C4-4774-9F66-81B455FF3BD3}">
      <dgm:prSet/>
      <dgm:spPr/>
      <dgm:t>
        <a:bodyPr/>
        <a:lstStyle/>
        <a:p>
          <a:endParaRPr lang="es-MX"/>
        </a:p>
      </dgm:t>
    </dgm:pt>
    <dgm:pt modelId="{7393EB23-BFE6-4FD1-91EA-925848227DB2}" type="sibTrans" cxnId="{A14B0814-25C4-4774-9F66-81B455FF3BD3}">
      <dgm:prSet/>
      <dgm:spPr/>
      <dgm:t>
        <a:bodyPr/>
        <a:lstStyle/>
        <a:p>
          <a:endParaRPr lang="es-MX"/>
        </a:p>
      </dgm:t>
    </dgm:pt>
    <dgm:pt modelId="{D8ABC784-E1F7-4022-842A-EF060F5E0568}">
      <dgm:prSet phldrT="[Texto]"/>
      <dgm:spPr/>
      <dgm:t>
        <a:bodyPr/>
        <a:lstStyle/>
        <a:p>
          <a:r>
            <a:rPr lang="es-MX" dirty="0"/>
            <a:t>4.1 millones de empresas </a:t>
          </a:r>
        </a:p>
      </dgm:t>
    </dgm:pt>
    <dgm:pt modelId="{38988096-44E7-41B3-BB69-6F6D7F5D4955}" type="parTrans" cxnId="{FAE91F91-2A6D-4DD0-A790-C4710132672A}">
      <dgm:prSet/>
      <dgm:spPr/>
      <dgm:t>
        <a:bodyPr/>
        <a:lstStyle/>
        <a:p>
          <a:endParaRPr lang="es-MX"/>
        </a:p>
      </dgm:t>
    </dgm:pt>
    <dgm:pt modelId="{6E0A3863-644C-489F-AB80-EB889938E5D0}" type="sibTrans" cxnId="{FAE91F91-2A6D-4DD0-A790-C4710132672A}">
      <dgm:prSet/>
      <dgm:spPr/>
      <dgm:t>
        <a:bodyPr/>
        <a:lstStyle/>
        <a:p>
          <a:endParaRPr lang="es-MX"/>
        </a:p>
      </dgm:t>
    </dgm:pt>
    <dgm:pt modelId="{B741F879-D9F2-4D43-87EB-370D4566D8F8}">
      <dgm:prSet phldrT="[Texto]"/>
      <dgm:spPr/>
      <dgm:t>
        <a:bodyPr/>
        <a:lstStyle/>
        <a:p>
          <a:r>
            <a:rPr lang="es-MX" dirty="0"/>
            <a:t>2% pequeñas</a:t>
          </a:r>
        </a:p>
      </dgm:t>
    </dgm:pt>
    <dgm:pt modelId="{CA483FAE-A5CE-4194-8E7E-C452265905D6}" type="sibTrans" cxnId="{7E951C88-9E72-47A5-88B9-816660C095EC}">
      <dgm:prSet/>
      <dgm:spPr/>
      <dgm:t>
        <a:bodyPr/>
        <a:lstStyle/>
        <a:p>
          <a:endParaRPr lang="es-MX"/>
        </a:p>
      </dgm:t>
    </dgm:pt>
    <dgm:pt modelId="{35655426-34E3-44D6-A0F8-3D5BFE06CC14}" type="parTrans" cxnId="{7E951C88-9E72-47A5-88B9-816660C095EC}">
      <dgm:prSet/>
      <dgm:spPr/>
      <dgm:t>
        <a:bodyPr/>
        <a:lstStyle/>
        <a:p>
          <a:endParaRPr lang="es-MX"/>
        </a:p>
      </dgm:t>
    </dgm:pt>
    <dgm:pt modelId="{BE23B4ED-1CD8-4DF9-A078-1418C99A412F}" type="pres">
      <dgm:prSet presAssocID="{9A613EE4-C2FA-4CBA-A4B4-1B066315434A}" presName="linearFlow" presStyleCnt="0">
        <dgm:presLayoutVars>
          <dgm:dir/>
          <dgm:resizeHandles val="exact"/>
        </dgm:presLayoutVars>
      </dgm:prSet>
      <dgm:spPr/>
    </dgm:pt>
    <dgm:pt modelId="{1FAF6A2D-BE07-4126-8A91-00A2B621502C}" type="pres">
      <dgm:prSet presAssocID="{8788FACC-D4C6-41B6-8AC9-1F29F73195A1}" presName="node" presStyleLbl="node1" presStyleIdx="0" presStyleCnt="5">
        <dgm:presLayoutVars>
          <dgm:bulletEnabled val="1"/>
        </dgm:presLayoutVars>
      </dgm:prSet>
      <dgm:spPr/>
    </dgm:pt>
    <dgm:pt modelId="{DD1B4121-3694-4C29-9354-D48968B4BE43}" type="pres">
      <dgm:prSet presAssocID="{2DD4BE9A-293D-486B-A281-6C2B1F77FB28}" presName="spacerL" presStyleCnt="0"/>
      <dgm:spPr/>
    </dgm:pt>
    <dgm:pt modelId="{A4FF82EB-CD47-4143-A591-5395F7412A38}" type="pres">
      <dgm:prSet presAssocID="{2DD4BE9A-293D-486B-A281-6C2B1F77FB28}" presName="sibTrans" presStyleLbl="sibTrans2D1" presStyleIdx="0" presStyleCnt="4"/>
      <dgm:spPr/>
    </dgm:pt>
    <dgm:pt modelId="{34D28D70-D20E-4833-805D-AA6A37D6CA2E}" type="pres">
      <dgm:prSet presAssocID="{2DD4BE9A-293D-486B-A281-6C2B1F77FB28}" presName="spacerR" presStyleCnt="0"/>
      <dgm:spPr/>
    </dgm:pt>
    <dgm:pt modelId="{E247B1F7-149E-432D-AD93-37739D51EF18}" type="pres">
      <dgm:prSet presAssocID="{B741F879-D9F2-4D43-87EB-370D4566D8F8}" presName="node" presStyleLbl="node1" presStyleIdx="1" presStyleCnt="5">
        <dgm:presLayoutVars>
          <dgm:bulletEnabled val="1"/>
        </dgm:presLayoutVars>
      </dgm:prSet>
      <dgm:spPr/>
    </dgm:pt>
    <dgm:pt modelId="{03092FB4-E4DB-44BD-ADD0-8B2A9EE7057E}" type="pres">
      <dgm:prSet presAssocID="{CA483FAE-A5CE-4194-8E7E-C452265905D6}" presName="spacerL" presStyleCnt="0"/>
      <dgm:spPr/>
    </dgm:pt>
    <dgm:pt modelId="{D67F75EF-92C5-414E-A0C9-4F59766057F3}" type="pres">
      <dgm:prSet presAssocID="{CA483FAE-A5CE-4194-8E7E-C452265905D6}" presName="sibTrans" presStyleLbl="sibTrans2D1" presStyleIdx="1" presStyleCnt="4"/>
      <dgm:spPr/>
    </dgm:pt>
    <dgm:pt modelId="{AA722C68-A193-44B7-AC10-48FE070D03CA}" type="pres">
      <dgm:prSet presAssocID="{CA483FAE-A5CE-4194-8E7E-C452265905D6}" presName="spacerR" presStyleCnt="0"/>
      <dgm:spPr/>
    </dgm:pt>
    <dgm:pt modelId="{21D2CB11-3FD2-44C4-9BDB-CC50D3D976D8}" type="pres">
      <dgm:prSet presAssocID="{F972175C-9FD0-477A-A72B-F5C696DD0B79}" presName="node" presStyleLbl="node1" presStyleIdx="2" presStyleCnt="5">
        <dgm:presLayoutVars>
          <dgm:bulletEnabled val="1"/>
        </dgm:presLayoutVars>
      </dgm:prSet>
      <dgm:spPr/>
    </dgm:pt>
    <dgm:pt modelId="{9D7C032A-0270-4D6A-9A58-717E2506C608}" type="pres">
      <dgm:prSet presAssocID="{B7875FB8-7C9B-47F3-93E8-48E10539252A}" presName="spacerL" presStyleCnt="0"/>
      <dgm:spPr/>
    </dgm:pt>
    <dgm:pt modelId="{BFE7F9F6-EF2E-4B43-8C39-4380E65D99A8}" type="pres">
      <dgm:prSet presAssocID="{B7875FB8-7C9B-47F3-93E8-48E10539252A}" presName="sibTrans" presStyleLbl="sibTrans2D1" presStyleIdx="2" presStyleCnt="4"/>
      <dgm:spPr/>
    </dgm:pt>
    <dgm:pt modelId="{9A185163-3CDC-471A-8CFA-2A76CBAE0080}" type="pres">
      <dgm:prSet presAssocID="{B7875FB8-7C9B-47F3-93E8-48E10539252A}" presName="spacerR" presStyleCnt="0"/>
      <dgm:spPr/>
    </dgm:pt>
    <dgm:pt modelId="{DD2760B2-758E-4C96-A299-B4D288B2D7B5}" type="pres">
      <dgm:prSet presAssocID="{BB4C3F72-C7FE-4EDF-8FCE-23719BF42672}" presName="node" presStyleLbl="node1" presStyleIdx="3" presStyleCnt="5">
        <dgm:presLayoutVars>
          <dgm:bulletEnabled val="1"/>
        </dgm:presLayoutVars>
      </dgm:prSet>
      <dgm:spPr/>
    </dgm:pt>
    <dgm:pt modelId="{B322D2C7-B410-46AB-8E3E-1FED77CE8D78}" type="pres">
      <dgm:prSet presAssocID="{7393EB23-BFE6-4FD1-91EA-925848227DB2}" presName="spacerL" presStyleCnt="0"/>
      <dgm:spPr/>
    </dgm:pt>
    <dgm:pt modelId="{67781486-75A6-4C3D-B831-294AF4410FE7}" type="pres">
      <dgm:prSet presAssocID="{7393EB23-BFE6-4FD1-91EA-925848227DB2}" presName="sibTrans" presStyleLbl="sibTrans2D1" presStyleIdx="3" presStyleCnt="4"/>
      <dgm:spPr/>
    </dgm:pt>
    <dgm:pt modelId="{EC33A495-320A-4C3F-BC1E-B99DD45232E9}" type="pres">
      <dgm:prSet presAssocID="{7393EB23-BFE6-4FD1-91EA-925848227DB2}" presName="spacerR" presStyleCnt="0"/>
      <dgm:spPr/>
    </dgm:pt>
    <dgm:pt modelId="{82ECF0EA-8891-40F2-9349-40FA4070D5D0}" type="pres">
      <dgm:prSet presAssocID="{D8ABC784-E1F7-4022-842A-EF060F5E0568}" presName="node" presStyleLbl="node1" presStyleIdx="4" presStyleCnt="5">
        <dgm:presLayoutVars>
          <dgm:bulletEnabled val="1"/>
        </dgm:presLayoutVars>
      </dgm:prSet>
      <dgm:spPr/>
    </dgm:pt>
  </dgm:ptLst>
  <dgm:cxnLst>
    <dgm:cxn modelId="{A14B0814-25C4-4774-9F66-81B455FF3BD3}" srcId="{9A613EE4-C2FA-4CBA-A4B4-1B066315434A}" destId="{BB4C3F72-C7FE-4EDF-8FCE-23719BF42672}" srcOrd="3" destOrd="0" parTransId="{7CCF8AE4-A63A-4C7B-933C-22E14EEBF791}" sibTransId="{7393EB23-BFE6-4FD1-91EA-925848227DB2}"/>
    <dgm:cxn modelId="{76355445-4DB9-4E71-BFE5-8786DE9ED44E}" type="presOf" srcId="{CA483FAE-A5CE-4194-8E7E-C452265905D6}" destId="{D67F75EF-92C5-414E-A0C9-4F59766057F3}" srcOrd="0" destOrd="0" presId="urn:microsoft.com/office/officeart/2005/8/layout/equation1"/>
    <dgm:cxn modelId="{7A41385A-8272-4939-AC24-14EAEDB3E84B}" srcId="{9A613EE4-C2FA-4CBA-A4B4-1B066315434A}" destId="{F972175C-9FD0-477A-A72B-F5C696DD0B79}" srcOrd="2" destOrd="0" parTransId="{152EC960-FADE-46A7-9F22-CD035D44FC39}" sibTransId="{B7875FB8-7C9B-47F3-93E8-48E10539252A}"/>
    <dgm:cxn modelId="{0EDB865E-7C3F-4155-8D42-D9814C3CFEF3}" type="presOf" srcId="{B7875FB8-7C9B-47F3-93E8-48E10539252A}" destId="{BFE7F9F6-EF2E-4B43-8C39-4380E65D99A8}" srcOrd="0" destOrd="0" presId="urn:microsoft.com/office/officeart/2005/8/layout/equation1"/>
    <dgm:cxn modelId="{13482062-9AC9-485E-97F1-BD6FD4EBB5B8}" type="presOf" srcId="{9A613EE4-C2FA-4CBA-A4B4-1B066315434A}" destId="{BE23B4ED-1CD8-4DF9-A078-1418C99A412F}" srcOrd="0" destOrd="0" presId="urn:microsoft.com/office/officeart/2005/8/layout/equation1"/>
    <dgm:cxn modelId="{4570EE68-A27F-455F-8724-C5E174F1CEF2}" type="presOf" srcId="{BB4C3F72-C7FE-4EDF-8FCE-23719BF42672}" destId="{DD2760B2-758E-4C96-A299-B4D288B2D7B5}" srcOrd="0" destOrd="0" presId="urn:microsoft.com/office/officeart/2005/8/layout/equation1"/>
    <dgm:cxn modelId="{CB600C6A-6527-4845-A399-4BC84A24C33F}" type="presOf" srcId="{8788FACC-D4C6-41B6-8AC9-1F29F73195A1}" destId="{1FAF6A2D-BE07-4126-8A91-00A2B621502C}" srcOrd="0" destOrd="0" presId="urn:microsoft.com/office/officeart/2005/8/layout/equation1"/>
    <dgm:cxn modelId="{2688DF6D-770C-4B6E-9574-BA229B9161C0}" type="presOf" srcId="{2DD4BE9A-293D-486B-A281-6C2B1F77FB28}" destId="{A4FF82EB-CD47-4143-A591-5395F7412A38}" srcOrd="0" destOrd="0" presId="urn:microsoft.com/office/officeart/2005/8/layout/equation1"/>
    <dgm:cxn modelId="{7E951C88-9E72-47A5-88B9-816660C095EC}" srcId="{9A613EE4-C2FA-4CBA-A4B4-1B066315434A}" destId="{B741F879-D9F2-4D43-87EB-370D4566D8F8}" srcOrd="1" destOrd="0" parTransId="{35655426-34E3-44D6-A0F8-3D5BFE06CC14}" sibTransId="{CA483FAE-A5CE-4194-8E7E-C452265905D6}"/>
    <dgm:cxn modelId="{FAE91F91-2A6D-4DD0-A790-C4710132672A}" srcId="{9A613EE4-C2FA-4CBA-A4B4-1B066315434A}" destId="{D8ABC784-E1F7-4022-842A-EF060F5E0568}" srcOrd="4" destOrd="0" parTransId="{38988096-44E7-41B3-BB69-6F6D7F5D4955}" sibTransId="{6E0A3863-644C-489F-AB80-EB889938E5D0}"/>
    <dgm:cxn modelId="{F8B64FA9-6972-418F-8412-E757E22AFD34}" type="presOf" srcId="{D8ABC784-E1F7-4022-842A-EF060F5E0568}" destId="{82ECF0EA-8891-40F2-9349-40FA4070D5D0}" srcOrd="0" destOrd="0" presId="urn:microsoft.com/office/officeart/2005/8/layout/equation1"/>
    <dgm:cxn modelId="{304108C2-CA4F-4042-9DBE-430BB8DBB4FE}" srcId="{9A613EE4-C2FA-4CBA-A4B4-1B066315434A}" destId="{8788FACC-D4C6-41B6-8AC9-1F29F73195A1}" srcOrd="0" destOrd="0" parTransId="{7036DD8E-C1CB-4523-8488-681F922E7442}" sibTransId="{2DD4BE9A-293D-486B-A281-6C2B1F77FB28}"/>
    <dgm:cxn modelId="{D65F8DD6-FB26-4B05-96F3-B92CB5F1ADB4}" type="presOf" srcId="{7393EB23-BFE6-4FD1-91EA-925848227DB2}" destId="{67781486-75A6-4C3D-B831-294AF4410FE7}" srcOrd="0" destOrd="0" presId="urn:microsoft.com/office/officeart/2005/8/layout/equation1"/>
    <dgm:cxn modelId="{59BBAEE7-AFB0-4ADC-AA7B-2D8C10F845AE}" type="presOf" srcId="{B741F879-D9F2-4D43-87EB-370D4566D8F8}" destId="{E247B1F7-149E-432D-AD93-37739D51EF18}" srcOrd="0" destOrd="0" presId="urn:microsoft.com/office/officeart/2005/8/layout/equation1"/>
    <dgm:cxn modelId="{5708A8EE-4E8B-499F-9C02-577DBBA6C91C}" type="presOf" srcId="{F972175C-9FD0-477A-A72B-F5C696DD0B79}" destId="{21D2CB11-3FD2-44C4-9BDB-CC50D3D976D8}" srcOrd="0" destOrd="0" presId="urn:microsoft.com/office/officeart/2005/8/layout/equation1"/>
    <dgm:cxn modelId="{C53C4C1B-E69D-4903-833A-75721C18069E}" type="presParOf" srcId="{BE23B4ED-1CD8-4DF9-A078-1418C99A412F}" destId="{1FAF6A2D-BE07-4126-8A91-00A2B621502C}" srcOrd="0" destOrd="0" presId="urn:microsoft.com/office/officeart/2005/8/layout/equation1"/>
    <dgm:cxn modelId="{30008583-C503-4B6A-AA74-A653450882AE}" type="presParOf" srcId="{BE23B4ED-1CD8-4DF9-A078-1418C99A412F}" destId="{DD1B4121-3694-4C29-9354-D48968B4BE43}" srcOrd="1" destOrd="0" presId="urn:microsoft.com/office/officeart/2005/8/layout/equation1"/>
    <dgm:cxn modelId="{742C3A6F-1171-4E50-ADEC-16959B357F42}" type="presParOf" srcId="{BE23B4ED-1CD8-4DF9-A078-1418C99A412F}" destId="{A4FF82EB-CD47-4143-A591-5395F7412A38}" srcOrd="2" destOrd="0" presId="urn:microsoft.com/office/officeart/2005/8/layout/equation1"/>
    <dgm:cxn modelId="{E7C58C23-101B-4D4F-AC51-29D4A3D3AAD2}" type="presParOf" srcId="{BE23B4ED-1CD8-4DF9-A078-1418C99A412F}" destId="{34D28D70-D20E-4833-805D-AA6A37D6CA2E}" srcOrd="3" destOrd="0" presId="urn:microsoft.com/office/officeart/2005/8/layout/equation1"/>
    <dgm:cxn modelId="{9CD9AE2D-2A83-4488-B711-26C85DFECA48}" type="presParOf" srcId="{BE23B4ED-1CD8-4DF9-A078-1418C99A412F}" destId="{E247B1F7-149E-432D-AD93-37739D51EF18}" srcOrd="4" destOrd="0" presId="urn:microsoft.com/office/officeart/2005/8/layout/equation1"/>
    <dgm:cxn modelId="{49C4B95E-8037-482F-9316-CFC2A21E3AD7}" type="presParOf" srcId="{BE23B4ED-1CD8-4DF9-A078-1418C99A412F}" destId="{03092FB4-E4DB-44BD-ADD0-8B2A9EE7057E}" srcOrd="5" destOrd="0" presId="urn:microsoft.com/office/officeart/2005/8/layout/equation1"/>
    <dgm:cxn modelId="{8DEA10D3-BF19-45E7-9628-28135C64FAA4}" type="presParOf" srcId="{BE23B4ED-1CD8-4DF9-A078-1418C99A412F}" destId="{D67F75EF-92C5-414E-A0C9-4F59766057F3}" srcOrd="6" destOrd="0" presId="urn:microsoft.com/office/officeart/2005/8/layout/equation1"/>
    <dgm:cxn modelId="{BD9947E1-8780-420D-9BEF-68F3F334FBE3}" type="presParOf" srcId="{BE23B4ED-1CD8-4DF9-A078-1418C99A412F}" destId="{AA722C68-A193-44B7-AC10-48FE070D03CA}" srcOrd="7" destOrd="0" presId="urn:microsoft.com/office/officeart/2005/8/layout/equation1"/>
    <dgm:cxn modelId="{B5A578D6-F9B3-4B9B-80BB-64CFF1B02ADE}" type="presParOf" srcId="{BE23B4ED-1CD8-4DF9-A078-1418C99A412F}" destId="{21D2CB11-3FD2-44C4-9BDB-CC50D3D976D8}" srcOrd="8" destOrd="0" presId="urn:microsoft.com/office/officeart/2005/8/layout/equation1"/>
    <dgm:cxn modelId="{142DD39E-1B7F-4310-99FB-42BBD35BB1A8}" type="presParOf" srcId="{BE23B4ED-1CD8-4DF9-A078-1418C99A412F}" destId="{9D7C032A-0270-4D6A-9A58-717E2506C608}" srcOrd="9" destOrd="0" presId="urn:microsoft.com/office/officeart/2005/8/layout/equation1"/>
    <dgm:cxn modelId="{28C73143-6553-4F5A-827A-EBAA48B1C7C9}" type="presParOf" srcId="{BE23B4ED-1CD8-4DF9-A078-1418C99A412F}" destId="{BFE7F9F6-EF2E-4B43-8C39-4380E65D99A8}" srcOrd="10" destOrd="0" presId="urn:microsoft.com/office/officeart/2005/8/layout/equation1"/>
    <dgm:cxn modelId="{45F706B3-77F6-4231-9980-57C5AF686015}" type="presParOf" srcId="{BE23B4ED-1CD8-4DF9-A078-1418C99A412F}" destId="{9A185163-3CDC-471A-8CFA-2A76CBAE0080}" srcOrd="11" destOrd="0" presId="urn:microsoft.com/office/officeart/2005/8/layout/equation1"/>
    <dgm:cxn modelId="{8292F23D-EB8F-4BBD-BCFB-3F013511AAA9}" type="presParOf" srcId="{BE23B4ED-1CD8-4DF9-A078-1418C99A412F}" destId="{DD2760B2-758E-4C96-A299-B4D288B2D7B5}" srcOrd="12" destOrd="0" presId="urn:microsoft.com/office/officeart/2005/8/layout/equation1"/>
    <dgm:cxn modelId="{BB64B743-F398-4424-AA04-A587742CC693}" type="presParOf" srcId="{BE23B4ED-1CD8-4DF9-A078-1418C99A412F}" destId="{B322D2C7-B410-46AB-8E3E-1FED77CE8D78}" srcOrd="13" destOrd="0" presId="urn:microsoft.com/office/officeart/2005/8/layout/equation1"/>
    <dgm:cxn modelId="{9DD82CF5-681E-428D-887A-74E3704735F3}" type="presParOf" srcId="{BE23B4ED-1CD8-4DF9-A078-1418C99A412F}" destId="{67781486-75A6-4C3D-B831-294AF4410FE7}" srcOrd="14" destOrd="0" presId="urn:microsoft.com/office/officeart/2005/8/layout/equation1"/>
    <dgm:cxn modelId="{165766E8-71AA-40F3-B316-AE6731A34BB9}" type="presParOf" srcId="{BE23B4ED-1CD8-4DF9-A078-1418C99A412F}" destId="{EC33A495-320A-4C3F-BC1E-B99DD45232E9}" srcOrd="15" destOrd="0" presId="urn:microsoft.com/office/officeart/2005/8/layout/equation1"/>
    <dgm:cxn modelId="{D0FAE73E-269D-4749-83DC-9480CC3EE0D1}" type="presParOf" srcId="{BE23B4ED-1CD8-4DF9-A078-1418C99A412F}" destId="{82ECF0EA-8891-40F2-9349-40FA4070D5D0}" srcOrd="16" destOrd="0" presId="urn:microsoft.com/office/officeart/2005/8/layout/equation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15A5F49-1797-4789-86AF-8E005BA5DAE0}" type="doc">
      <dgm:prSet loTypeId="urn:microsoft.com/office/officeart/2005/8/layout/arrow2" loCatId="process" qsTypeId="urn:microsoft.com/office/officeart/2005/8/quickstyle/simple1" qsCatId="simple" csTypeId="urn:microsoft.com/office/officeart/2005/8/colors/colorful3" csCatId="colorful" phldr="1"/>
      <dgm:spPr/>
    </dgm:pt>
    <dgm:pt modelId="{9F427EBB-A83E-4E0B-B071-E7041BA841D1}">
      <dgm:prSet phldrT="[Texto]"/>
      <dgm:spPr/>
      <dgm:t>
        <a:bodyPr/>
        <a:lstStyle/>
        <a:p>
          <a:r>
            <a:rPr lang="es-MX" dirty="0"/>
            <a:t>25% crédito destinado de la </a:t>
          </a:r>
          <a:r>
            <a:rPr lang="es-MX"/>
            <a:t>banca multiple  </a:t>
          </a:r>
          <a:endParaRPr lang="es-MX" dirty="0"/>
        </a:p>
      </dgm:t>
    </dgm:pt>
    <dgm:pt modelId="{04C4E14A-4F42-48A8-B754-7569AA7D20C2}" type="parTrans" cxnId="{19E9BA2A-25F0-4FC2-AB2A-D25E3814CEB4}">
      <dgm:prSet/>
      <dgm:spPr/>
      <dgm:t>
        <a:bodyPr/>
        <a:lstStyle/>
        <a:p>
          <a:endParaRPr lang="es-MX"/>
        </a:p>
      </dgm:t>
    </dgm:pt>
    <dgm:pt modelId="{81043628-D2D4-4E98-9CB6-C1882BF0C60C}" type="sibTrans" cxnId="{19E9BA2A-25F0-4FC2-AB2A-D25E3814CEB4}">
      <dgm:prSet/>
      <dgm:spPr/>
      <dgm:t>
        <a:bodyPr/>
        <a:lstStyle/>
        <a:p>
          <a:endParaRPr lang="es-MX"/>
        </a:p>
      </dgm:t>
    </dgm:pt>
    <dgm:pt modelId="{8F70121E-13E1-4C08-9286-BF21ED91FEAC}">
      <dgm:prSet phldrT="[Texto]"/>
      <dgm:spPr/>
      <dgm:t>
        <a:bodyPr/>
        <a:lstStyle/>
        <a:p>
          <a:r>
            <a:rPr lang="es-MX" dirty="0"/>
            <a:t> creció 33% de  2010 a 2016 </a:t>
          </a:r>
        </a:p>
      </dgm:t>
    </dgm:pt>
    <dgm:pt modelId="{01C43050-C78D-49FB-BBBA-75E3D95F0EF1}" type="parTrans" cxnId="{5D976861-F3E9-4890-BE39-6C2CAFC0C5E7}">
      <dgm:prSet/>
      <dgm:spPr/>
      <dgm:t>
        <a:bodyPr/>
        <a:lstStyle/>
        <a:p>
          <a:endParaRPr lang="es-MX"/>
        </a:p>
      </dgm:t>
    </dgm:pt>
    <dgm:pt modelId="{2C391AF4-4D5D-4281-820A-159398647584}" type="sibTrans" cxnId="{5D976861-F3E9-4890-BE39-6C2CAFC0C5E7}">
      <dgm:prSet/>
      <dgm:spPr/>
      <dgm:t>
        <a:bodyPr/>
        <a:lstStyle/>
        <a:p>
          <a:endParaRPr lang="es-MX"/>
        </a:p>
      </dgm:t>
    </dgm:pt>
    <dgm:pt modelId="{1B0388D5-CC66-4888-8639-F132BBE2F400}">
      <dgm:prSet phldrT="[Texto]"/>
      <dgm:spPr/>
      <dgm:t>
        <a:bodyPr/>
        <a:lstStyle/>
        <a:p>
          <a:r>
            <a:rPr lang="es-MX" dirty="0"/>
            <a:t>5% anual </a:t>
          </a:r>
        </a:p>
      </dgm:t>
    </dgm:pt>
    <dgm:pt modelId="{2C13AF4C-89D7-43EE-9F87-6894E7AB851B}" type="parTrans" cxnId="{2FDD6864-646A-49C6-A6AA-B36E67C73B87}">
      <dgm:prSet/>
      <dgm:spPr/>
      <dgm:t>
        <a:bodyPr/>
        <a:lstStyle/>
        <a:p>
          <a:endParaRPr lang="es-MX"/>
        </a:p>
      </dgm:t>
    </dgm:pt>
    <dgm:pt modelId="{E866A16D-49FA-4A9E-A9BC-1DF184D3D167}" type="sibTrans" cxnId="{2FDD6864-646A-49C6-A6AA-B36E67C73B87}">
      <dgm:prSet/>
      <dgm:spPr/>
      <dgm:t>
        <a:bodyPr/>
        <a:lstStyle/>
        <a:p>
          <a:endParaRPr lang="es-MX"/>
        </a:p>
      </dgm:t>
    </dgm:pt>
    <dgm:pt modelId="{2D5AB56F-6F0E-46CA-AF12-8C58BDA43F8A}" type="pres">
      <dgm:prSet presAssocID="{315A5F49-1797-4789-86AF-8E005BA5DAE0}" presName="arrowDiagram" presStyleCnt="0">
        <dgm:presLayoutVars>
          <dgm:chMax val="5"/>
          <dgm:dir/>
          <dgm:resizeHandles val="exact"/>
        </dgm:presLayoutVars>
      </dgm:prSet>
      <dgm:spPr/>
    </dgm:pt>
    <dgm:pt modelId="{2965DCC4-BD13-4E78-8ACD-5E251E73474A}" type="pres">
      <dgm:prSet presAssocID="{315A5F49-1797-4789-86AF-8E005BA5DAE0}" presName="arrow" presStyleLbl="bgShp" presStyleIdx="0" presStyleCnt="1"/>
      <dgm:spPr/>
    </dgm:pt>
    <dgm:pt modelId="{88052E38-ABDF-48FC-837A-16B3D9BCF26F}" type="pres">
      <dgm:prSet presAssocID="{315A5F49-1797-4789-86AF-8E005BA5DAE0}" presName="arrowDiagram3" presStyleCnt="0"/>
      <dgm:spPr/>
    </dgm:pt>
    <dgm:pt modelId="{250A545B-ABF1-45C0-9404-8A81B3227FB8}" type="pres">
      <dgm:prSet presAssocID="{9F427EBB-A83E-4E0B-B071-E7041BA841D1}" presName="bullet3a" presStyleLbl="node1" presStyleIdx="0" presStyleCnt="3"/>
      <dgm:spPr/>
    </dgm:pt>
    <dgm:pt modelId="{C8D45A4B-2530-4A2A-9B1B-5113DD0EA244}" type="pres">
      <dgm:prSet presAssocID="{9F427EBB-A83E-4E0B-B071-E7041BA841D1}" presName="textBox3a" presStyleLbl="revTx" presStyleIdx="0" presStyleCnt="3">
        <dgm:presLayoutVars>
          <dgm:bulletEnabled val="1"/>
        </dgm:presLayoutVars>
      </dgm:prSet>
      <dgm:spPr/>
    </dgm:pt>
    <dgm:pt modelId="{E712DE6B-6733-491B-AF7E-45B46FB0CF0A}" type="pres">
      <dgm:prSet presAssocID="{8F70121E-13E1-4C08-9286-BF21ED91FEAC}" presName="bullet3b" presStyleLbl="node1" presStyleIdx="1" presStyleCnt="3"/>
      <dgm:spPr/>
    </dgm:pt>
    <dgm:pt modelId="{7B811C79-0CAB-49F7-B9E5-E2DB28F5CA87}" type="pres">
      <dgm:prSet presAssocID="{8F70121E-13E1-4C08-9286-BF21ED91FEAC}" presName="textBox3b" presStyleLbl="revTx" presStyleIdx="1" presStyleCnt="3" custLinFactNeighborY="6739">
        <dgm:presLayoutVars>
          <dgm:bulletEnabled val="1"/>
        </dgm:presLayoutVars>
      </dgm:prSet>
      <dgm:spPr/>
    </dgm:pt>
    <dgm:pt modelId="{F6C89741-126B-4F91-8FAD-14C156335B01}" type="pres">
      <dgm:prSet presAssocID="{1B0388D5-CC66-4888-8639-F132BBE2F400}" presName="bullet3c" presStyleLbl="node1" presStyleIdx="2" presStyleCnt="3"/>
      <dgm:spPr/>
    </dgm:pt>
    <dgm:pt modelId="{30D7E9A4-323B-4863-986D-17337B26DEE6}" type="pres">
      <dgm:prSet presAssocID="{1B0388D5-CC66-4888-8639-F132BBE2F400}" presName="textBox3c" presStyleLbl="revTx" presStyleIdx="2" presStyleCnt="3">
        <dgm:presLayoutVars>
          <dgm:bulletEnabled val="1"/>
        </dgm:presLayoutVars>
      </dgm:prSet>
      <dgm:spPr/>
    </dgm:pt>
  </dgm:ptLst>
  <dgm:cxnLst>
    <dgm:cxn modelId="{19E9BA2A-25F0-4FC2-AB2A-D25E3814CEB4}" srcId="{315A5F49-1797-4789-86AF-8E005BA5DAE0}" destId="{9F427EBB-A83E-4E0B-B071-E7041BA841D1}" srcOrd="0" destOrd="0" parTransId="{04C4E14A-4F42-48A8-B754-7569AA7D20C2}" sibTransId="{81043628-D2D4-4E98-9CB6-C1882BF0C60C}"/>
    <dgm:cxn modelId="{3F8D9E5B-53B3-4E19-83B0-1E5E157FD826}" type="presOf" srcId="{8F70121E-13E1-4C08-9286-BF21ED91FEAC}" destId="{7B811C79-0CAB-49F7-B9E5-E2DB28F5CA87}" srcOrd="0" destOrd="0" presId="urn:microsoft.com/office/officeart/2005/8/layout/arrow2"/>
    <dgm:cxn modelId="{5D976861-F3E9-4890-BE39-6C2CAFC0C5E7}" srcId="{315A5F49-1797-4789-86AF-8E005BA5DAE0}" destId="{8F70121E-13E1-4C08-9286-BF21ED91FEAC}" srcOrd="1" destOrd="0" parTransId="{01C43050-C78D-49FB-BBBA-75E3D95F0EF1}" sibTransId="{2C391AF4-4D5D-4281-820A-159398647584}"/>
    <dgm:cxn modelId="{2FDD6864-646A-49C6-A6AA-B36E67C73B87}" srcId="{315A5F49-1797-4789-86AF-8E005BA5DAE0}" destId="{1B0388D5-CC66-4888-8639-F132BBE2F400}" srcOrd="2" destOrd="0" parTransId="{2C13AF4C-89D7-43EE-9F87-6894E7AB851B}" sibTransId="{E866A16D-49FA-4A9E-A9BC-1DF184D3D167}"/>
    <dgm:cxn modelId="{B4B6E87C-23DE-44FF-9186-978971FAB871}" type="presOf" srcId="{315A5F49-1797-4789-86AF-8E005BA5DAE0}" destId="{2D5AB56F-6F0E-46CA-AF12-8C58BDA43F8A}" srcOrd="0" destOrd="0" presId="urn:microsoft.com/office/officeart/2005/8/layout/arrow2"/>
    <dgm:cxn modelId="{A91488AF-6602-4D93-AF7E-E5C2B162CA7C}" type="presOf" srcId="{9F427EBB-A83E-4E0B-B071-E7041BA841D1}" destId="{C8D45A4B-2530-4A2A-9B1B-5113DD0EA244}" srcOrd="0" destOrd="0" presId="urn:microsoft.com/office/officeart/2005/8/layout/arrow2"/>
    <dgm:cxn modelId="{77CAB4BB-B82D-4EBE-BA95-FF5CD19C9F6A}" type="presOf" srcId="{1B0388D5-CC66-4888-8639-F132BBE2F400}" destId="{30D7E9A4-323B-4863-986D-17337B26DEE6}" srcOrd="0" destOrd="0" presId="urn:microsoft.com/office/officeart/2005/8/layout/arrow2"/>
    <dgm:cxn modelId="{1D5B8ABE-DC8F-4C11-9340-E6403F4817EC}" type="presParOf" srcId="{2D5AB56F-6F0E-46CA-AF12-8C58BDA43F8A}" destId="{2965DCC4-BD13-4E78-8ACD-5E251E73474A}" srcOrd="0" destOrd="0" presId="urn:microsoft.com/office/officeart/2005/8/layout/arrow2"/>
    <dgm:cxn modelId="{36C6C11F-85FA-47FB-AFCC-8C8B10E78ED0}" type="presParOf" srcId="{2D5AB56F-6F0E-46CA-AF12-8C58BDA43F8A}" destId="{88052E38-ABDF-48FC-837A-16B3D9BCF26F}" srcOrd="1" destOrd="0" presId="urn:microsoft.com/office/officeart/2005/8/layout/arrow2"/>
    <dgm:cxn modelId="{A0910381-2FCD-4624-A8B5-3DF2704F9117}" type="presParOf" srcId="{88052E38-ABDF-48FC-837A-16B3D9BCF26F}" destId="{250A545B-ABF1-45C0-9404-8A81B3227FB8}" srcOrd="0" destOrd="0" presId="urn:microsoft.com/office/officeart/2005/8/layout/arrow2"/>
    <dgm:cxn modelId="{886B2951-525B-4B59-85C0-DE59FF52FB89}" type="presParOf" srcId="{88052E38-ABDF-48FC-837A-16B3D9BCF26F}" destId="{C8D45A4B-2530-4A2A-9B1B-5113DD0EA244}" srcOrd="1" destOrd="0" presId="urn:microsoft.com/office/officeart/2005/8/layout/arrow2"/>
    <dgm:cxn modelId="{68312A5E-41B3-46A3-A584-490F98C180BF}" type="presParOf" srcId="{88052E38-ABDF-48FC-837A-16B3D9BCF26F}" destId="{E712DE6B-6733-491B-AF7E-45B46FB0CF0A}" srcOrd="2" destOrd="0" presId="urn:microsoft.com/office/officeart/2005/8/layout/arrow2"/>
    <dgm:cxn modelId="{43A2ED67-9A0E-42C2-8F75-B3DB9C5C4B47}" type="presParOf" srcId="{88052E38-ABDF-48FC-837A-16B3D9BCF26F}" destId="{7B811C79-0CAB-49F7-B9E5-E2DB28F5CA87}" srcOrd="3" destOrd="0" presId="urn:microsoft.com/office/officeart/2005/8/layout/arrow2"/>
    <dgm:cxn modelId="{4D898C47-CC2B-4709-8932-4B86A5A7441B}" type="presParOf" srcId="{88052E38-ABDF-48FC-837A-16B3D9BCF26F}" destId="{F6C89741-126B-4F91-8FAD-14C156335B01}" srcOrd="4" destOrd="0" presId="urn:microsoft.com/office/officeart/2005/8/layout/arrow2"/>
    <dgm:cxn modelId="{C8AEE8EF-0068-4B98-A69D-64227E4C3A2F}" type="presParOf" srcId="{88052E38-ABDF-48FC-837A-16B3D9BCF26F}" destId="{30D7E9A4-323B-4863-986D-17337B26DEE6}"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9EF3A7B-FDCD-40D2-81B1-237CE0AD474B}" type="doc">
      <dgm:prSet loTypeId="urn:microsoft.com/office/officeart/2005/8/layout/arrow2" loCatId="process" qsTypeId="urn:microsoft.com/office/officeart/2005/8/quickstyle/3d5" qsCatId="3D" csTypeId="urn:microsoft.com/office/officeart/2005/8/colors/colorful4" csCatId="colorful" phldr="1"/>
      <dgm:spPr/>
    </dgm:pt>
    <dgm:pt modelId="{F08A4E9E-496A-4E68-953C-F30D41101206}">
      <dgm:prSet phldrT="[Texto]"/>
      <dgm:spPr/>
      <dgm:t>
        <a:bodyPr/>
        <a:lstStyle/>
        <a:p>
          <a:r>
            <a:rPr lang="es-MX" dirty="0"/>
            <a:t>258 mil </a:t>
          </a:r>
        </a:p>
      </dgm:t>
    </dgm:pt>
    <dgm:pt modelId="{7205EDAE-B7BB-429C-8247-EA77AF834646}" type="parTrans" cxnId="{FE351FBD-4613-49D4-9AA7-5F46205D2D62}">
      <dgm:prSet/>
      <dgm:spPr/>
      <dgm:t>
        <a:bodyPr/>
        <a:lstStyle/>
        <a:p>
          <a:endParaRPr lang="es-MX"/>
        </a:p>
      </dgm:t>
    </dgm:pt>
    <dgm:pt modelId="{2EE29DCD-D812-4C83-A17D-E7A25DF33155}" type="sibTrans" cxnId="{FE351FBD-4613-49D4-9AA7-5F46205D2D62}">
      <dgm:prSet/>
      <dgm:spPr/>
      <dgm:t>
        <a:bodyPr/>
        <a:lstStyle/>
        <a:p>
          <a:endParaRPr lang="es-MX"/>
        </a:p>
      </dgm:t>
    </dgm:pt>
    <dgm:pt modelId="{427452C9-0409-4058-A071-AE49EC5EA455}">
      <dgm:prSet phldrT="[Texto]"/>
      <dgm:spPr/>
      <dgm:t>
        <a:bodyPr/>
        <a:lstStyle/>
        <a:p>
          <a:r>
            <a:rPr lang="es-MX" dirty="0"/>
            <a:t>344 mil </a:t>
          </a:r>
        </a:p>
      </dgm:t>
    </dgm:pt>
    <dgm:pt modelId="{97DCD9FF-3303-4E90-ADDE-37ED87905CD2}" type="parTrans" cxnId="{08D22A6C-86EA-4BFD-8B87-3FDFD1877F30}">
      <dgm:prSet/>
      <dgm:spPr/>
      <dgm:t>
        <a:bodyPr/>
        <a:lstStyle/>
        <a:p>
          <a:endParaRPr lang="es-MX"/>
        </a:p>
      </dgm:t>
    </dgm:pt>
    <dgm:pt modelId="{92F98C91-E4DD-46BC-97C8-211D44941160}" type="sibTrans" cxnId="{08D22A6C-86EA-4BFD-8B87-3FDFD1877F30}">
      <dgm:prSet/>
      <dgm:spPr/>
      <dgm:t>
        <a:bodyPr/>
        <a:lstStyle/>
        <a:p>
          <a:endParaRPr lang="es-MX"/>
        </a:p>
      </dgm:t>
    </dgm:pt>
    <dgm:pt modelId="{3DFEAC4A-9D45-4C81-94F1-9E77E8E2F14A}">
      <dgm:prSet phldrT="[Texto]"/>
      <dgm:spPr/>
      <dgm:t>
        <a:bodyPr/>
        <a:lstStyle/>
        <a:p>
          <a:r>
            <a:rPr lang="es-MX" dirty="0"/>
            <a:t>33% </a:t>
          </a:r>
        </a:p>
      </dgm:t>
    </dgm:pt>
    <dgm:pt modelId="{90776055-A25B-4D8E-B382-BAF708700E76}" type="parTrans" cxnId="{E5336E04-7680-477C-9CDF-0A0A6C3B1C01}">
      <dgm:prSet/>
      <dgm:spPr/>
      <dgm:t>
        <a:bodyPr/>
        <a:lstStyle/>
        <a:p>
          <a:endParaRPr lang="es-MX"/>
        </a:p>
      </dgm:t>
    </dgm:pt>
    <dgm:pt modelId="{0B9A8CCE-5EC1-48AC-BBCE-1D0BD15A067E}" type="sibTrans" cxnId="{E5336E04-7680-477C-9CDF-0A0A6C3B1C01}">
      <dgm:prSet/>
      <dgm:spPr/>
      <dgm:t>
        <a:bodyPr/>
        <a:lstStyle/>
        <a:p>
          <a:endParaRPr lang="es-MX"/>
        </a:p>
      </dgm:t>
    </dgm:pt>
    <dgm:pt modelId="{F650E148-0A8B-4932-88F9-3AC2BBA561CE}" type="pres">
      <dgm:prSet presAssocID="{29EF3A7B-FDCD-40D2-81B1-237CE0AD474B}" presName="arrowDiagram" presStyleCnt="0">
        <dgm:presLayoutVars>
          <dgm:chMax val="5"/>
          <dgm:dir/>
          <dgm:resizeHandles val="exact"/>
        </dgm:presLayoutVars>
      </dgm:prSet>
      <dgm:spPr/>
    </dgm:pt>
    <dgm:pt modelId="{9A5D657F-A144-47DB-99FB-9006DAC4B841}" type="pres">
      <dgm:prSet presAssocID="{29EF3A7B-FDCD-40D2-81B1-237CE0AD474B}" presName="arrow" presStyleLbl="bgShp" presStyleIdx="0" presStyleCnt="1"/>
      <dgm:spPr/>
    </dgm:pt>
    <dgm:pt modelId="{567E7240-346B-4043-96F0-B7178DF1B848}" type="pres">
      <dgm:prSet presAssocID="{29EF3A7B-FDCD-40D2-81B1-237CE0AD474B}" presName="arrowDiagram3" presStyleCnt="0"/>
      <dgm:spPr/>
    </dgm:pt>
    <dgm:pt modelId="{3BE9A749-E395-4BCE-A2BF-99D6EB814719}" type="pres">
      <dgm:prSet presAssocID="{F08A4E9E-496A-4E68-953C-F30D41101206}" presName="bullet3a" presStyleLbl="node1" presStyleIdx="0" presStyleCnt="3"/>
      <dgm:spPr/>
    </dgm:pt>
    <dgm:pt modelId="{259900B5-BF9D-4C02-B1D7-DD752748639E}" type="pres">
      <dgm:prSet presAssocID="{F08A4E9E-496A-4E68-953C-F30D41101206}" presName="textBox3a" presStyleLbl="revTx" presStyleIdx="0" presStyleCnt="3">
        <dgm:presLayoutVars>
          <dgm:bulletEnabled val="1"/>
        </dgm:presLayoutVars>
      </dgm:prSet>
      <dgm:spPr/>
    </dgm:pt>
    <dgm:pt modelId="{2A7E64D9-BB6B-45EA-930C-7FBBDD3150F7}" type="pres">
      <dgm:prSet presAssocID="{427452C9-0409-4058-A071-AE49EC5EA455}" presName="bullet3b" presStyleLbl="node1" presStyleIdx="1" presStyleCnt="3"/>
      <dgm:spPr/>
    </dgm:pt>
    <dgm:pt modelId="{E42E841E-BD0D-4040-B7F7-513FABCA6328}" type="pres">
      <dgm:prSet presAssocID="{427452C9-0409-4058-A071-AE49EC5EA455}" presName="textBox3b" presStyleLbl="revTx" presStyleIdx="1" presStyleCnt="3">
        <dgm:presLayoutVars>
          <dgm:bulletEnabled val="1"/>
        </dgm:presLayoutVars>
      </dgm:prSet>
      <dgm:spPr/>
    </dgm:pt>
    <dgm:pt modelId="{08AF622A-9243-47B6-A62A-F0432D2FCAFC}" type="pres">
      <dgm:prSet presAssocID="{3DFEAC4A-9D45-4C81-94F1-9E77E8E2F14A}" presName="bullet3c" presStyleLbl="node1" presStyleIdx="2" presStyleCnt="3"/>
      <dgm:spPr/>
    </dgm:pt>
    <dgm:pt modelId="{8555F6E2-D201-4F09-857B-CA9B11D0BD87}" type="pres">
      <dgm:prSet presAssocID="{3DFEAC4A-9D45-4C81-94F1-9E77E8E2F14A}" presName="textBox3c" presStyleLbl="revTx" presStyleIdx="2" presStyleCnt="3">
        <dgm:presLayoutVars>
          <dgm:bulletEnabled val="1"/>
        </dgm:presLayoutVars>
      </dgm:prSet>
      <dgm:spPr/>
    </dgm:pt>
  </dgm:ptLst>
  <dgm:cxnLst>
    <dgm:cxn modelId="{E5336E04-7680-477C-9CDF-0A0A6C3B1C01}" srcId="{29EF3A7B-FDCD-40D2-81B1-237CE0AD474B}" destId="{3DFEAC4A-9D45-4C81-94F1-9E77E8E2F14A}" srcOrd="2" destOrd="0" parTransId="{90776055-A25B-4D8E-B382-BAF708700E76}" sibTransId="{0B9A8CCE-5EC1-48AC-BBCE-1D0BD15A067E}"/>
    <dgm:cxn modelId="{F64FBC59-018B-4B67-8542-6B9FA83E52C2}" type="presOf" srcId="{3DFEAC4A-9D45-4C81-94F1-9E77E8E2F14A}" destId="{8555F6E2-D201-4F09-857B-CA9B11D0BD87}" srcOrd="0" destOrd="0" presId="urn:microsoft.com/office/officeart/2005/8/layout/arrow2"/>
    <dgm:cxn modelId="{08D22A6C-86EA-4BFD-8B87-3FDFD1877F30}" srcId="{29EF3A7B-FDCD-40D2-81B1-237CE0AD474B}" destId="{427452C9-0409-4058-A071-AE49EC5EA455}" srcOrd="1" destOrd="0" parTransId="{97DCD9FF-3303-4E90-ADDE-37ED87905CD2}" sibTransId="{92F98C91-E4DD-46BC-97C8-211D44941160}"/>
    <dgm:cxn modelId="{82A21790-9D6C-462A-89D3-40503AF1FF26}" type="presOf" srcId="{427452C9-0409-4058-A071-AE49EC5EA455}" destId="{E42E841E-BD0D-4040-B7F7-513FABCA6328}" srcOrd="0" destOrd="0" presId="urn:microsoft.com/office/officeart/2005/8/layout/arrow2"/>
    <dgm:cxn modelId="{FE351FBD-4613-49D4-9AA7-5F46205D2D62}" srcId="{29EF3A7B-FDCD-40D2-81B1-237CE0AD474B}" destId="{F08A4E9E-496A-4E68-953C-F30D41101206}" srcOrd="0" destOrd="0" parTransId="{7205EDAE-B7BB-429C-8247-EA77AF834646}" sibTransId="{2EE29DCD-D812-4C83-A17D-E7A25DF33155}"/>
    <dgm:cxn modelId="{D95B3AF1-414C-4947-AC22-47EBDE16B903}" type="presOf" srcId="{29EF3A7B-FDCD-40D2-81B1-237CE0AD474B}" destId="{F650E148-0A8B-4932-88F9-3AC2BBA561CE}" srcOrd="0" destOrd="0" presId="urn:microsoft.com/office/officeart/2005/8/layout/arrow2"/>
    <dgm:cxn modelId="{DAF125F6-97F5-4353-86C4-D80A92822BA6}" type="presOf" srcId="{F08A4E9E-496A-4E68-953C-F30D41101206}" destId="{259900B5-BF9D-4C02-B1D7-DD752748639E}" srcOrd="0" destOrd="0" presId="urn:microsoft.com/office/officeart/2005/8/layout/arrow2"/>
    <dgm:cxn modelId="{E5F6214B-189F-4EB8-9711-148EDB179A4F}" type="presParOf" srcId="{F650E148-0A8B-4932-88F9-3AC2BBA561CE}" destId="{9A5D657F-A144-47DB-99FB-9006DAC4B841}" srcOrd="0" destOrd="0" presId="urn:microsoft.com/office/officeart/2005/8/layout/arrow2"/>
    <dgm:cxn modelId="{7B5ED6ED-D20F-434C-B140-3B9F7C592D86}" type="presParOf" srcId="{F650E148-0A8B-4932-88F9-3AC2BBA561CE}" destId="{567E7240-346B-4043-96F0-B7178DF1B848}" srcOrd="1" destOrd="0" presId="urn:microsoft.com/office/officeart/2005/8/layout/arrow2"/>
    <dgm:cxn modelId="{742E4DF3-E348-4E65-85BA-57B72AC4FFF1}" type="presParOf" srcId="{567E7240-346B-4043-96F0-B7178DF1B848}" destId="{3BE9A749-E395-4BCE-A2BF-99D6EB814719}" srcOrd="0" destOrd="0" presId="urn:microsoft.com/office/officeart/2005/8/layout/arrow2"/>
    <dgm:cxn modelId="{9DB2EC13-8BB1-4B6C-8B89-7AAABE350E48}" type="presParOf" srcId="{567E7240-346B-4043-96F0-B7178DF1B848}" destId="{259900B5-BF9D-4C02-B1D7-DD752748639E}" srcOrd="1" destOrd="0" presId="urn:microsoft.com/office/officeart/2005/8/layout/arrow2"/>
    <dgm:cxn modelId="{B1CDB308-C97A-4DD3-B4FB-7BBDE3EEED09}" type="presParOf" srcId="{567E7240-346B-4043-96F0-B7178DF1B848}" destId="{2A7E64D9-BB6B-45EA-930C-7FBBDD3150F7}" srcOrd="2" destOrd="0" presId="urn:microsoft.com/office/officeart/2005/8/layout/arrow2"/>
    <dgm:cxn modelId="{A9CF8EEE-E6A2-4644-BA78-1513D65B0927}" type="presParOf" srcId="{567E7240-346B-4043-96F0-B7178DF1B848}" destId="{E42E841E-BD0D-4040-B7F7-513FABCA6328}" srcOrd="3" destOrd="0" presId="urn:microsoft.com/office/officeart/2005/8/layout/arrow2"/>
    <dgm:cxn modelId="{F56ACAE8-DEFE-42C4-B39C-C6EF330BA165}" type="presParOf" srcId="{567E7240-346B-4043-96F0-B7178DF1B848}" destId="{08AF622A-9243-47B6-A62A-F0432D2FCAFC}" srcOrd="4" destOrd="0" presId="urn:microsoft.com/office/officeart/2005/8/layout/arrow2"/>
    <dgm:cxn modelId="{DADC857E-DAC1-4DCF-A949-6E9E69FD107F}" type="presParOf" srcId="{567E7240-346B-4043-96F0-B7178DF1B848}" destId="{8555F6E2-D201-4F09-857B-CA9B11D0BD87}"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6817FDD-7D54-4914-87C3-FA513D583552}" type="doc">
      <dgm:prSet loTypeId="urn:microsoft.com/office/officeart/2005/8/layout/funnel1" loCatId="relationship" qsTypeId="urn:microsoft.com/office/officeart/2005/8/quickstyle/simple1" qsCatId="simple" csTypeId="urn:microsoft.com/office/officeart/2005/8/colors/colorful4" csCatId="colorful" phldr="1"/>
      <dgm:spPr/>
      <dgm:t>
        <a:bodyPr/>
        <a:lstStyle/>
        <a:p>
          <a:endParaRPr lang="es-MX"/>
        </a:p>
      </dgm:t>
    </dgm:pt>
    <dgm:pt modelId="{C2770725-8D76-4E0A-9F6E-73FA17FFC544}">
      <dgm:prSet phldrT="[Texto]"/>
      <dgm:spPr/>
      <dgm:t>
        <a:bodyPr/>
        <a:lstStyle/>
        <a:p>
          <a:r>
            <a:rPr lang="es-MX" dirty="0"/>
            <a:t>Empresas </a:t>
          </a:r>
        </a:p>
      </dgm:t>
    </dgm:pt>
    <dgm:pt modelId="{87F320B8-E6C2-463A-9F67-0CF29320CA7A}" type="parTrans" cxnId="{AC7EBB45-A39C-4768-835C-FABD5D503E2B}">
      <dgm:prSet/>
      <dgm:spPr/>
      <dgm:t>
        <a:bodyPr/>
        <a:lstStyle/>
        <a:p>
          <a:endParaRPr lang="es-MX"/>
        </a:p>
      </dgm:t>
    </dgm:pt>
    <dgm:pt modelId="{B584AF4F-A24A-4493-9A36-763E3675EE89}" type="sibTrans" cxnId="{AC7EBB45-A39C-4768-835C-FABD5D503E2B}">
      <dgm:prSet/>
      <dgm:spPr/>
      <dgm:t>
        <a:bodyPr/>
        <a:lstStyle/>
        <a:p>
          <a:endParaRPr lang="es-MX"/>
        </a:p>
      </dgm:t>
    </dgm:pt>
    <dgm:pt modelId="{B1D64A03-00BA-494B-967A-D4BB637B580A}">
      <dgm:prSet phldrT="[Texto]"/>
      <dgm:spPr/>
      <dgm:t>
        <a:bodyPr/>
        <a:lstStyle/>
        <a:p>
          <a:r>
            <a:rPr lang="es-MX" dirty="0"/>
            <a:t>344 mil empresas </a:t>
          </a:r>
        </a:p>
      </dgm:t>
    </dgm:pt>
    <dgm:pt modelId="{8626A696-FA08-48CF-B284-6891670258AA}" type="parTrans" cxnId="{0DD1B0C1-78A3-4977-B118-DB2528320127}">
      <dgm:prSet/>
      <dgm:spPr/>
      <dgm:t>
        <a:bodyPr/>
        <a:lstStyle/>
        <a:p>
          <a:endParaRPr lang="es-MX"/>
        </a:p>
      </dgm:t>
    </dgm:pt>
    <dgm:pt modelId="{2AC8789E-50EF-47BA-8C34-BE913E586D23}" type="sibTrans" cxnId="{0DD1B0C1-78A3-4977-B118-DB2528320127}">
      <dgm:prSet/>
      <dgm:spPr/>
      <dgm:t>
        <a:bodyPr/>
        <a:lstStyle/>
        <a:p>
          <a:endParaRPr lang="es-MX"/>
        </a:p>
      </dgm:t>
    </dgm:pt>
    <dgm:pt modelId="{53E3DD2B-435C-4849-87F6-BCAB86E01D69}">
      <dgm:prSet phldrT="[Texto]"/>
      <dgm:spPr/>
      <dgm:t>
        <a:bodyPr/>
        <a:lstStyle/>
        <a:p>
          <a:r>
            <a:rPr lang="es-MX" dirty="0"/>
            <a:t>Crecieron 33%</a:t>
          </a:r>
        </a:p>
      </dgm:t>
    </dgm:pt>
    <dgm:pt modelId="{67777B58-2E24-4216-A59A-06AF0A59DF5D}" type="parTrans" cxnId="{818A3294-BEFF-4A8E-8596-DBF728CA5092}">
      <dgm:prSet/>
      <dgm:spPr/>
      <dgm:t>
        <a:bodyPr/>
        <a:lstStyle/>
        <a:p>
          <a:endParaRPr lang="es-MX"/>
        </a:p>
      </dgm:t>
    </dgm:pt>
    <dgm:pt modelId="{62C9724C-EFC8-467D-B844-46C5BCE41920}" type="sibTrans" cxnId="{818A3294-BEFF-4A8E-8596-DBF728CA5092}">
      <dgm:prSet/>
      <dgm:spPr/>
      <dgm:t>
        <a:bodyPr/>
        <a:lstStyle/>
        <a:p>
          <a:endParaRPr lang="es-MX"/>
        </a:p>
      </dgm:t>
    </dgm:pt>
    <dgm:pt modelId="{E1F502C7-B5F0-4612-B1FF-B1800011C288}">
      <dgm:prSet phldrT="[Texto]"/>
      <dgm:spPr/>
      <dgm:t>
        <a:bodyPr/>
        <a:lstStyle/>
        <a:p>
          <a:r>
            <a:rPr lang="es-MX" dirty="0"/>
            <a:t>8% con financiamiento</a:t>
          </a:r>
        </a:p>
      </dgm:t>
    </dgm:pt>
    <dgm:pt modelId="{BD8D019C-95EE-4B62-B54F-83CA3E4B90E5}" type="parTrans" cxnId="{1522422C-B6D2-4DF7-AAE5-6A5DC07605F6}">
      <dgm:prSet/>
      <dgm:spPr/>
      <dgm:t>
        <a:bodyPr/>
        <a:lstStyle/>
        <a:p>
          <a:endParaRPr lang="es-MX"/>
        </a:p>
      </dgm:t>
    </dgm:pt>
    <dgm:pt modelId="{41740A7F-F752-49BF-872D-17BE99A80C45}" type="sibTrans" cxnId="{1522422C-B6D2-4DF7-AAE5-6A5DC07605F6}">
      <dgm:prSet/>
      <dgm:spPr/>
      <dgm:t>
        <a:bodyPr/>
        <a:lstStyle/>
        <a:p>
          <a:endParaRPr lang="es-MX"/>
        </a:p>
      </dgm:t>
    </dgm:pt>
    <dgm:pt modelId="{2485065F-2784-422A-B900-8317FFECFB30}" type="pres">
      <dgm:prSet presAssocID="{C6817FDD-7D54-4914-87C3-FA513D583552}" presName="Name0" presStyleCnt="0">
        <dgm:presLayoutVars>
          <dgm:chMax val="4"/>
          <dgm:resizeHandles val="exact"/>
        </dgm:presLayoutVars>
      </dgm:prSet>
      <dgm:spPr/>
    </dgm:pt>
    <dgm:pt modelId="{06AAE55F-705B-49A9-8646-807D162AFF20}" type="pres">
      <dgm:prSet presAssocID="{C6817FDD-7D54-4914-87C3-FA513D583552}" presName="ellipse" presStyleLbl="trBgShp" presStyleIdx="0" presStyleCnt="1"/>
      <dgm:spPr/>
    </dgm:pt>
    <dgm:pt modelId="{21AFE965-C797-40D9-A6ED-7C2D59AD308C}" type="pres">
      <dgm:prSet presAssocID="{C6817FDD-7D54-4914-87C3-FA513D583552}" presName="arrow1" presStyleLbl="fgShp" presStyleIdx="0" presStyleCnt="1"/>
      <dgm:spPr/>
    </dgm:pt>
    <dgm:pt modelId="{B17B6BA2-E98F-4340-95ED-5DD18909EB9E}" type="pres">
      <dgm:prSet presAssocID="{C6817FDD-7D54-4914-87C3-FA513D583552}" presName="rectangle" presStyleLbl="revTx" presStyleIdx="0" presStyleCnt="1">
        <dgm:presLayoutVars>
          <dgm:bulletEnabled val="1"/>
        </dgm:presLayoutVars>
      </dgm:prSet>
      <dgm:spPr/>
    </dgm:pt>
    <dgm:pt modelId="{1B337112-EE58-4D1C-BF0B-8F29CA297162}" type="pres">
      <dgm:prSet presAssocID="{B1D64A03-00BA-494B-967A-D4BB637B580A}" presName="item1" presStyleLbl="node1" presStyleIdx="0" presStyleCnt="3">
        <dgm:presLayoutVars>
          <dgm:bulletEnabled val="1"/>
        </dgm:presLayoutVars>
      </dgm:prSet>
      <dgm:spPr/>
    </dgm:pt>
    <dgm:pt modelId="{EC2D44A4-0A3A-4F3E-9D83-A3BAD691C513}" type="pres">
      <dgm:prSet presAssocID="{53E3DD2B-435C-4849-87F6-BCAB86E01D69}" presName="item2" presStyleLbl="node1" presStyleIdx="1" presStyleCnt="3">
        <dgm:presLayoutVars>
          <dgm:bulletEnabled val="1"/>
        </dgm:presLayoutVars>
      </dgm:prSet>
      <dgm:spPr/>
    </dgm:pt>
    <dgm:pt modelId="{A07745B9-88F9-45D8-9A81-D171A42AEC59}" type="pres">
      <dgm:prSet presAssocID="{E1F502C7-B5F0-4612-B1FF-B1800011C288}" presName="item3" presStyleLbl="node1" presStyleIdx="2" presStyleCnt="3">
        <dgm:presLayoutVars>
          <dgm:bulletEnabled val="1"/>
        </dgm:presLayoutVars>
      </dgm:prSet>
      <dgm:spPr/>
    </dgm:pt>
    <dgm:pt modelId="{EDB10E16-14B0-48B1-B259-F514130659A5}" type="pres">
      <dgm:prSet presAssocID="{C6817FDD-7D54-4914-87C3-FA513D583552}" presName="funnel" presStyleLbl="trAlignAcc1" presStyleIdx="0" presStyleCnt="1"/>
      <dgm:spPr/>
    </dgm:pt>
  </dgm:ptLst>
  <dgm:cxnLst>
    <dgm:cxn modelId="{2C77E604-866A-471B-960B-EBD6D923C073}" type="presOf" srcId="{53E3DD2B-435C-4849-87F6-BCAB86E01D69}" destId="{1B337112-EE58-4D1C-BF0B-8F29CA297162}" srcOrd="0" destOrd="0" presId="urn:microsoft.com/office/officeart/2005/8/layout/funnel1"/>
    <dgm:cxn modelId="{1522422C-B6D2-4DF7-AAE5-6A5DC07605F6}" srcId="{C6817FDD-7D54-4914-87C3-FA513D583552}" destId="{E1F502C7-B5F0-4612-B1FF-B1800011C288}" srcOrd="3" destOrd="0" parTransId="{BD8D019C-95EE-4B62-B54F-83CA3E4B90E5}" sibTransId="{41740A7F-F752-49BF-872D-17BE99A80C45}"/>
    <dgm:cxn modelId="{9334E23A-92C3-4311-A442-8AE701F3B43A}" type="presOf" srcId="{C6817FDD-7D54-4914-87C3-FA513D583552}" destId="{2485065F-2784-422A-B900-8317FFECFB30}" srcOrd="0" destOrd="0" presId="urn:microsoft.com/office/officeart/2005/8/layout/funnel1"/>
    <dgm:cxn modelId="{AC7EBB45-A39C-4768-835C-FABD5D503E2B}" srcId="{C6817FDD-7D54-4914-87C3-FA513D583552}" destId="{C2770725-8D76-4E0A-9F6E-73FA17FFC544}" srcOrd="0" destOrd="0" parTransId="{87F320B8-E6C2-463A-9F67-0CF29320CA7A}" sibTransId="{B584AF4F-A24A-4493-9A36-763E3675EE89}"/>
    <dgm:cxn modelId="{798BEB49-7032-405F-A78E-80DE0CD90967}" type="presOf" srcId="{E1F502C7-B5F0-4612-B1FF-B1800011C288}" destId="{B17B6BA2-E98F-4340-95ED-5DD18909EB9E}" srcOrd="0" destOrd="0" presId="urn:microsoft.com/office/officeart/2005/8/layout/funnel1"/>
    <dgm:cxn modelId="{3F8E3F65-DF84-4F33-BC62-FE97CCB93776}" type="presOf" srcId="{C2770725-8D76-4E0A-9F6E-73FA17FFC544}" destId="{A07745B9-88F9-45D8-9A81-D171A42AEC59}" srcOrd="0" destOrd="0" presId="urn:microsoft.com/office/officeart/2005/8/layout/funnel1"/>
    <dgm:cxn modelId="{32206769-4118-42C1-BBDD-EF558B57DF04}" type="presOf" srcId="{B1D64A03-00BA-494B-967A-D4BB637B580A}" destId="{EC2D44A4-0A3A-4F3E-9D83-A3BAD691C513}" srcOrd="0" destOrd="0" presId="urn:microsoft.com/office/officeart/2005/8/layout/funnel1"/>
    <dgm:cxn modelId="{818A3294-BEFF-4A8E-8596-DBF728CA5092}" srcId="{C6817FDD-7D54-4914-87C3-FA513D583552}" destId="{53E3DD2B-435C-4849-87F6-BCAB86E01D69}" srcOrd="2" destOrd="0" parTransId="{67777B58-2E24-4216-A59A-06AF0A59DF5D}" sibTransId="{62C9724C-EFC8-467D-B844-46C5BCE41920}"/>
    <dgm:cxn modelId="{0DD1B0C1-78A3-4977-B118-DB2528320127}" srcId="{C6817FDD-7D54-4914-87C3-FA513D583552}" destId="{B1D64A03-00BA-494B-967A-D4BB637B580A}" srcOrd="1" destOrd="0" parTransId="{8626A696-FA08-48CF-B284-6891670258AA}" sibTransId="{2AC8789E-50EF-47BA-8C34-BE913E586D23}"/>
    <dgm:cxn modelId="{1E7AF58A-554F-4ACB-A75B-82ED6040119B}" type="presParOf" srcId="{2485065F-2784-422A-B900-8317FFECFB30}" destId="{06AAE55F-705B-49A9-8646-807D162AFF20}" srcOrd="0" destOrd="0" presId="urn:microsoft.com/office/officeart/2005/8/layout/funnel1"/>
    <dgm:cxn modelId="{48C97EA8-9AAB-4919-B3FC-6DB022E1CABD}" type="presParOf" srcId="{2485065F-2784-422A-B900-8317FFECFB30}" destId="{21AFE965-C797-40D9-A6ED-7C2D59AD308C}" srcOrd="1" destOrd="0" presId="urn:microsoft.com/office/officeart/2005/8/layout/funnel1"/>
    <dgm:cxn modelId="{7EE9B7C0-18D6-4887-99FD-9ACC98CB3ADE}" type="presParOf" srcId="{2485065F-2784-422A-B900-8317FFECFB30}" destId="{B17B6BA2-E98F-4340-95ED-5DD18909EB9E}" srcOrd="2" destOrd="0" presId="urn:microsoft.com/office/officeart/2005/8/layout/funnel1"/>
    <dgm:cxn modelId="{C54D0EB3-5708-4B12-AD61-122AAF305665}" type="presParOf" srcId="{2485065F-2784-422A-B900-8317FFECFB30}" destId="{1B337112-EE58-4D1C-BF0B-8F29CA297162}" srcOrd="3" destOrd="0" presId="urn:microsoft.com/office/officeart/2005/8/layout/funnel1"/>
    <dgm:cxn modelId="{F913BF9A-B383-431E-BDD7-E20682EA9089}" type="presParOf" srcId="{2485065F-2784-422A-B900-8317FFECFB30}" destId="{EC2D44A4-0A3A-4F3E-9D83-A3BAD691C513}" srcOrd="4" destOrd="0" presId="urn:microsoft.com/office/officeart/2005/8/layout/funnel1"/>
    <dgm:cxn modelId="{D399A5DC-6094-40FE-AA75-753C0712F07A}" type="presParOf" srcId="{2485065F-2784-422A-B900-8317FFECFB30}" destId="{A07745B9-88F9-45D8-9A81-D171A42AEC59}" srcOrd="5" destOrd="0" presId="urn:microsoft.com/office/officeart/2005/8/layout/funnel1"/>
    <dgm:cxn modelId="{4E3BEE20-B5D3-44DC-B629-ED35AAA6B9C8}" type="presParOf" srcId="{2485065F-2784-422A-B900-8317FFECFB30}" destId="{EDB10E16-14B0-48B1-B259-F514130659A5}"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EFB202A-8611-4DDC-831D-D12EB67B6CF7}" type="doc">
      <dgm:prSet loTypeId="urn:microsoft.com/office/officeart/2005/8/layout/process4" loCatId="process" qsTypeId="urn:microsoft.com/office/officeart/2005/8/quickstyle/simple4" qsCatId="simple" csTypeId="urn:microsoft.com/office/officeart/2005/8/colors/accent1_1" csCatId="accent1" phldr="1"/>
      <dgm:spPr/>
      <dgm:t>
        <a:bodyPr rtlCol="0"/>
        <a:lstStyle/>
        <a:p>
          <a:pPr rtl="0"/>
          <a:endParaRPr lang="en-US"/>
        </a:p>
      </dgm:t>
    </dgm:pt>
    <dgm:pt modelId="{11888A7B-1E89-45E6-84F4-EF92B26189CD}">
      <dgm:prSet phldrT="[Text]"/>
      <dgm:spPr/>
      <dgm:t>
        <a:bodyPr rtlCol="0"/>
        <a:lstStyle/>
        <a:p>
          <a:pPr rtl="0"/>
          <a:r>
            <a:rPr lang="es" noProof="0" dirty="0">
              <a:latin typeface="Cambria Math" panose="02040503050406030204" pitchFamily="18" charset="0"/>
              <a:ea typeface="Cambria Math" panose="02040503050406030204" pitchFamily="18" charset="0"/>
            </a:rPr>
            <a:t>↑</a:t>
          </a:r>
          <a:r>
            <a:rPr lang="es-MX" noProof="0" dirty="0">
              <a:latin typeface="Cambria Math" panose="02040503050406030204" pitchFamily="18" charset="0"/>
              <a:ea typeface="Cambria Math" panose="02040503050406030204" pitchFamily="18" charset="0"/>
            </a:rPr>
            <a:t> 130% </a:t>
          </a:r>
          <a:endParaRPr lang="es" noProof="0" dirty="0"/>
        </a:p>
      </dgm:t>
    </dgm:pt>
    <dgm:pt modelId="{6043087E-917B-44BC-97F8-41385FD50DC3}" type="parTrans" cxnId="{5376348D-4465-4E2E-9DB8-EA1F5276717B}">
      <dgm:prSet/>
      <dgm:spPr/>
      <dgm:t>
        <a:bodyPr rtlCol="0"/>
        <a:lstStyle/>
        <a:p>
          <a:pPr rtl="0"/>
          <a:endParaRPr lang="en-US"/>
        </a:p>
      </dgm:t>
    </dgm:pt>
    <dgm:pt modelId="{438F37F5-E676-4BB5-A241-95D895E1B43F}" type="sibTrans" cxnId="{5376348D-4465-4E2E-9DB8-EA1F5276717B}">
      <dgm:prSet/>
      <dgm:spPr/>
      <dgm:t>
        <a:bodyPr rtlCol="0"/>
        <a:lstStyle/>
        <a:p>
          <a:pPr rtl="0"/>
          <a:endParaRPr lang="en-US"/>
        </a:p>
      </dgm:t>
    </dgm:pt>
    <dgm:pt modelId="{712EDDD5-F1C9-457B-A81D-F94868058B44}">
      <dgm:prSet phldrT="[Text]"/>
      <dgm:spPr/>
      <dgm:t>
        <a:bodyPr rtlCol="0"/>
        <a:lstStyle/>
        <a:p>
          <a:pPr rtl="0"/>
          <a:r>
            <a:rPr lang="es" noProof="0" dirty="0"/>
            <a:t>15% anual promedio </a:t>
          </a:r>
        </a:p>
      </dgm:t>
    </dgm:pt>
    <dgm:pt modelId="{5E2CC1CB-7E12-4298-9BE5-B8F6683E4161}" type="parTrans" cxnId="{392AE56A-6939-469F-BFEC-2DEEC6ABC100}">
      <dgm:prSet/>
      <dgm:spPr/>
      <dgm:t>
        <a:bodyPr rtlCol="0"/>
        <a:lstStyle/>
        <a:p>
          <a:pPr rtl="0"/>
          <a:endParaRPr lang="en-US"/>
        </a:p>
      </dgm:t>
    </dgm:pt>
    <dgm:pt modelId="{630DB5C2-135D-425B-B7D5-1F5FFE12BF3B}" type="sibTrans" cxnId="{392AE56A-6939-469F-BFEC-2DEEC6ABC100}">
      <dgm:prSet/>
      <dgm:spPr/>
      <dgm:t>
        <a:bodyPr rtlCol="0"/>
        <a:lstStyle/>
        <a:p>
          <a:pPr rtl="0"/>
          <a:endParaRPr lang="en-US"/>
        </a:p>
      </dgm:t>
    </dgm:pt>
    <dgm:pt modelId="{1987945F-3807-45A5-B054-1A7D31BB5FF3}">
      <dgm:prSet phldrT="[Text]"/>
      <dgm:spPr/>
      <dgm:t>
        <a:bodyPr rtlCol="0"/>
        <a:lstStyle/>
        <a:p>
          <a:pPr rtl="0"/>
          <a:r>
            <a:rPr lang="es-MX" noProof="0" dirty="0"/>
            <a:t>C</a:t>
          </a:r>
          <a:r>
            <a:rPr lang="es" noProof="0" dirty="0"/>
            <a:t>recimiento de la economía PIB 3%</a:t>
          </a:r>
        </a:p>
      </dgm:t>
    </dgm:pt>
    <dgm:pt modelId="{CCBD6BCD-F44E-43EF-A7CC-6D4C9DCC5957}" type="parTrans" cxnId="{BD5DFF42-A1BB-4A8E-A289-A8A6D792C069}">
      <dgm:prSet/>
      <dgm:spPr/>
      <dgm:t>
        <a:bodyPr/>
        <a:lstStyle/>
        <a:p>
          <a:endParaRPr lang="es-MX"/>
        </a:p>
      </dgm:t>
    </dgm:pt>
    <dgm:pt modelId="{D77F654B-1FDF-4211-A7C2-27F70D2B4209}" type="sibTrans" cxnId="{BD5DFF42-A1BB-4A8E-A289-A8A6D792C069}">
      <dgm:prSet/>
      <dgm:spPr/>
      <dgm:t>
        <a:bodyPr/>
        <a:lstStyle/>
        <a:p>
          <a:endParaRPr lang="es-MX"/>
        </a:p>
      </dgm:t>
    </dgm:pt>
    <dgm:pt modelId="{C2F66969-1493-476A-B13F-54F773160D90}">
      <dgm:prSet phldrT="[Text]"/>
      <dgm:spPr/>
      <dgm:t>
        <a:bodyPr rtlCol="0"/>
        <a:lstStyle/>
        <a:p>
          <a:pPr rtl="0"/>
          <a:r>
            <a:rPr lang="es" noProof="0" dirty="0"/>
            <a:t> </a:t>
          </a:r>
          <a:r>
            <a:rPr lang="es" noProof="0" dirty="0">
              <a:latin typeface="Cambria Math" panose="02040503050406030204" pitchFamily="18" charset="0"/>
              <a:ea typeface="Cambria Math" panose="02040503050406030204" pitchFamily="18" charset="0"/>
            </a:rPr>
            <a:t>↓ tasas  de intéres </a:t>
          </a:r>
          <a:endParaRPr lang="es" noProof="0" dirty="0"/>
        </a:p>
      </dgm:t>
    </dgm:pt>
    <dgm:pt modelId="{F0C2995A-E015-4F4D-A89D-C88C4D12CBF2}" type="parTrans" cxnId="{CCBD1DDD-A6B5-4287-9B1F-CDEF2815DB9F}">
      <dgm:prSet/>
      <dgm:spPr/>
    </dgm:pt>
    <dgm:pt modelId="{C580C0F1-2C68-48C4-A98D-62F39BD3ADD2}" type="sibTrans" cxnId="{CCBD1DDD-A6B5-4287-9B1F-CDEF2815DB9F}">
      <dgm:prSet/>
      <dgm:spPr/>
    </dgm:pt>
    <dgm:pt modelId="{812F39FC-2D1E-4DD1-A1A6-C7F9287A4AAB}" type="pres">
      <dgm:prSet presAssocID="{2EFB202A-8611-4DDC-831D-D12EB67B6CF7}" presName="Name0" presStyleCnt="0">
        <dgm:presLayoutVars>
          <dgm:dir/>
          <dgm:animLvl val="lvl"/>
          <dgm:resizeHandles val="exact"/>
        </dgm:presLayoutVars>
      </dgm:prSet>
      <dgm:spPr/>
    </dgm:pt>
    <dgm:pt modelId="{FF32FEF6-427A-4319-BDC0-E560F6A32FE3}" type="pres">
      <dgm:prSet presAssocID="{C2F66969-1493-476A-B13F-54F773160D90}" presName="boxAndChildren" presStyleCnt="0"/>
      <dgm:spPr/>
    </dgm:pt>
    <dgm:pt modelId="{F8B89F6A-5961-4C15-A1A3-36A1F9E66056}" type="pres">
      <dgm:prSet presAssocID="{C2F66969-1493-476A-B13F-54F773160D90}" presName="parentTextBox" presStyleLbl="node1" presStyleIdx="0" presStyleCnt="4"/>
      <dgm:spPr/>
    </dgm:pt>
    <dgm:pt modelId="{A69F41D3-DE42-4D37-AAD9-8E6574B6AD4E}" type="pres">
      <dgm:prSet presAssocID="{D77F654B-1FDF-4211-A7C2-27F70D2B4209}" presName="sp" presStyleCnt="0"/>
      <dgm:spPr/>
    </dgm:pt>
    <dgm:pt modelId="{19A780D4-9688-410E-8CE8-88B56ADBBF40}" type="pres">
      <dgm:prSet presAssocID="{1987945F-3807-45A5-B054-1A7D31BB5FF3}" presName="arrowAndChildren" presStyleCnt="0"/>
      <dgm:spPr/>
    </dgm:pt>
    <dgm:pt modelId="{CA86098D-9C4D-4D8C-83AD-BED8C27C1A7F}" type="pres">
      <dgm:prSet presAssocID="{1987945F-3807-45A5-B054-1A7D31BB5FF3}" presName="parentTextArrow" presStyleLbl="node1" presStyleIdx="1" presStyleCnt="4"/>
      <dgm:spPr/>
    </dgm:pt>
    <dgm:pt modelId="{7FB80134-CA62-4591-A6BE-C119FEAC14B6}" type="pres">
      <dgm:prSet presAssocID="{630DB5C2-135D-425B-B7D5-1F5FFE12BF3B}" presName="sp" presStyleCnt="0"/>
      <dgm:spPr/>
    </dgm:pt>
    <dgm:pt modelId="{C4866045-B43B-429F-851C-E58098BA6DB8}" type="pres">
      <dgm:prSet presAssocID="{712EDDD5-F1C9-457B-A81D-F94868058B44}" presName="arrowAndChildren" presStyleCnt="0"/>
      <dgm:spPr/>
    </dgm:pt>
    <dgm:pt modelId="{D5473CBC-EEC3-408A-B4A6-07882F253A8B}" type="pres">
      <dgm:prSet presAssocID="{712EDDD5-F1C9-457B-A81D-F94868058B44}" presName="parentTextArrow" presStyleLbl="node1" presStyleIdx="2" presStyleCnt="4"/>
      <dgm:spPr/>
    </dgm:pt>
    <dgm:pt modelId="{FE4F3FD3-FEDA-44E5-9944-1FF6BBD0F9E2}" type="pres">
      <dgm:prSet presAssocID="{438F37F5-E676-4BB5-A241-95D895E1B43F}" presName="sp" presStyleCnt="0"/>
      <dgm:spPr/>
    </dgm:pt>
    <dgm:pt modelId="{1C274FFF-1754-4900-887F-DFF5156E0B8D}" type="pres">
      <dgm:prSet presAssocID="{11888A7B-1E89-45E6-84F4-EF92B26189CD}" presName="arrowAndChildren" presStyleCnt="0"/>
      <dgm:spPr/>
    </dgm:pt>
    <dgm:pt modelId="{32FA43B7-34B4-4881-9A79-E3EDEC9D4CBF}" type="pres">
      <dgm:prSet presAssocID="{11888A7B-1E89-45E6-84F4-EF92B26189CD}" presName="parentTextArrow" presStyleLbl="node1" presStyleIdx="3" presStyleCnt="4"/>
      <dgm:spPr/>
    </dgm:pt>
  </dgm:ptLst>
  <dgm:cxnLst>
    <dgm:cxn modelId="{79EE9E02-BFF5-41D3-86F8-33470970BFCE}" type="presOf" srcId="{2EFB202A-8611-4DDC-831D-D12EB67B6CF7}" destId="{812F39FC-2D1E-4DD1-A1A6-C7F9287A4AAB}" srcOrd="0" destOrd="0" presId="urn:microsoft.com/office/officeart/2005/8/layout/process4"/>
    <dgm:cxn modelId="{7F224040-8093-400B-ADA5-470167A9FA3B}" type="presOf" srcId="{1987945F-3807-45A5-B054-1A7D31BB5FF3}" destId="{CA86098D-9C4D-4D8C-83AD-BED8C27C1A7F}" srcOrd="0" destOrd="0" presId="urn:microsoft.com/office/officeart/2005/8/layout/process4"/>
    <dgm:cxn modelId="{BD5DFF42-A1BB-4A8E-A289-A8A6D792C069}" srcId="{2EFB202A-8611-4DDC-831D-D12EB67B6CF7}" destId="{1987945F-3807-45A5-B054-1A7D31BB5FF3}" srcOrd="2" destOrd="0" parTransId="{CCBD6BCD-F44E-43EF-A7CC-6D4C9DCC5957}" sibTransId="{D77F654B-1FDF-4211-A7C2-27F70D2B4209}"/>
    <dgm:cxn modelId="{B2E3875C-D3F8-41A4-A6EA-DD49F61576A0}" type="presOf" srcId="{11888A7B-1E89-45E6-84F4-EF92B26189CD}" destId="{32FA43B7-34B4-4881-9A79-E3EDEC9D4CBF}" srcOrd="0" destOrd="0" presId="urn:microsoft.com/office/officeart/2005/8/layout/process4"/>
    <dgm:cxn modelId="{392AE56A-6939-469F-BFEC-2DEEC6ABC100}" srcId="{2EFB202A-8611-4DDC-831D-D12EB67B6CF7}" destId="{712EDDD5-F1C9-457B-A81D-F94868058B44}" srcOrd="1" destOrd="0" parTransId="{5E2CC1CB-7E12-4298-9BE5-B8F6683E4161}" sibTransId="{630DB5C2-135D-425B-B7D5-1F5FFE12BF3B}"/>
    <dgm:cxn modelId="{4D111F6B-0B5C-40A7-BA86-973E36B2D8F2}" type="presOf" srcId="{712EDDD5-F1C9-457B-A81D-F94868058B44}" destId="{D5473CBC-EEC3-408A-B4A6-07882F253A8B}" srcOrd="0" destOrd="0" presId="urn:microsoft.com/office/officeart/2005/8/layout/process4"/>
    <dgm:cxn modelId="{0BDAF486-2D85-482F-BF69-F3D8FCCCE84F}" type="presOf" srcId="{C2F66969-1493-476A-B13F-54F773160D90}" destId="{F8B89F6A-5961-4C15-A1A3-36A1F9E66056}" srcOrd="0" destOrd="0" presId="urn:microsoft.com/office/officeart/2005/8/layout/process4"/>
    <dgm:cxn modelId="{5376348D-4465-4E2E-9DB8-EA1F5276717B}" srcId="{2EFB202A-8611-4DDC-831D-D12EB67B6CF7}" destId="{11888A7B-1E89-45E6-84F4-EF92B26189CD}" srcOrd="0" destOrd="0" parTransId="{6043087E-917B-44BC-97F8-41385FD50DC3}" sibTransId="{438F37F5-E676-4BB5-A241-95D895E1B43F}"/>
    <dgm:cxn modelId="{CCBD1DDD-A6B5-4287-9B1F-CDEF2815DB9F}" srcId="{2EFB202A-8611-4DDC-831D-D12EB67B6CF7}" destId="{C2F66969-1493-476A-B13F-54F773160D90}" srcOrd="3" destOrd="0" parTransId="{F0C2995A-E015-4F4D-A89D-C88C4D12CBF2}" sibTransId="{C580C0F1-2C68-48C4-A98D-62F39BD3ADD2}"/>
    <dgm:cxn modelId="{2B3B9BA8-808D-4F53-A907-814A475CA173}" type="presParOf" srcId="{812F39FC-2D1E-4DD1-A1A6-C7F9287A4AAB}" destId="{FF32FEF6-427A-4319-BDC0-E560F6A32FE3}" srcOrd="0" destOrd="0" presId="urn:microsoft.com/office/officeart/2005/8/layout/process4"/>
    <dgm:cxn modelId="{D2559A23-CD66-49CB-AA64-388AC0056A3F}" type="presParOf" srcId="{FF32FEF6-427A-4319-BDC0-E560F6A32FE3}" destId="{F8B89F6A-5961-4C15-A1A3-36A1F9E66056}" srcOrd="0" destOrd="0" presId="urn:microsoft.com/office/officeart/2005/8/layout/process4"/>
    <dgm:cxn modelId="{5A81492D-B308-4F13-A016-959DF99FED9D}" type="presParOf" srcId="{812F39FC-2D1E-4DD1-A1A6-C7F9287A4AAB}" destId="{A69F41D3-DE42-4D37-AAD9-8E6574B6AD4E}" srcOrd="1" destOrd="0" presId="urn:microsoft.com/office/officeart/2005/8/layout/process4"/>
    <dgm:cxn modelId="{DC00BE96-9228-4D55-8B4B-1907BFE46DCB}" type="presParOf" srcId="{812F39FC-2D1E-4DD1-A1A6-C7F9287A4AAB}" destId="{19A780D4-9688-410E-8CE8-88B56ADBBF40}" srcOrd="2" destOrd="0" presId="urn:microsoft.com/office/officeart/2005/8/layout/process4"/>
    <dgm:cxn modelId="{ABF5D158-56ED-4394-8DBB-618A1A1E74C8}" type="presParOf" srcId="{19A780D4-9688-410E-8CE8-88B56ADBBF40}" destId="{CA86098D-9C4D-4D8C-83AD-BED8C27C1A7F}" srcOrd="0" destOrd="0" presId="urn:microsoft.com/office/officeart/2005/8/layout/process4"/>
    <dgm:cxn modelId="{6D5A561E-9AED-4BD0-B61C-B210C294197C}" type="presParOf" srcId="{812F39FC-2D1E-4DD1-A1A6-C7F9287A4AAB}" destId="{7FB80134-CA62-4591-A6BE-C119FEAC14B6}" srcOrd="3" destOrd="0" presId="urn:microsoft.com/office/officeart/2005/8/layout/process4"/>
    <dgm:cxn modelId="{8AA3D574-35B2-4F26-9753-43647056D5BB}" type="presParOf" srcId="{812F39FC-2D1E-4DD1-A1A6-C7F9287A4AAB}" destId="{C4866045-B43B-429F-851C-E58098BA6DB8}" srcOrd="4" destOrd="0" presId="urn:microsoft.com/office/officeart/2005/8/layout/process4"/>
    <dgm:cxn modelId="{8142E2F1-4232-4A86-BD16-A2EE21EFADF1}" type="presParOf" srcId="{C4866045-B43B-429F-851C-E58098BA6DB8}" destId="{D5473CBC-EEC3-408A-B4A6-07882F253A8B}" srcOrd="0" destOrd="0" presId="urn:microsoft.com/office/officeart/2005/8/layout/process4"/>
    <dgm:cxn modelId="{F78D174D-E461-4213-AEEB-72932703ABFC}" type="presParOf" srcId="{812F39FC-2D1E-4DD1-A1A6-C7F9287A4AAB}" destId="{FE4F3FD3-FEDA-44E5-9944-1FF6BBD0F9E2}" srcOrd="5" destOrd="0" presId="urn:microsoft.com/office/officeart/2005/8/layout/process4"/>
    <dgm:cxn modelId="{D11F7181-D05C-4ACC-A34B-6E9511FBE167}" type="presParOf" srcId="{812F39FC-2D1E-4DD1-A1A6-C7F9287A4AAB}" destId="{1C274FFF-1754-4900-887F-DFF5156E0B8D}" srcOrd="6" destOrd="0" presId="urn:microsoft.com/office/officeart/2005/8/layout/process4"/>
    <dgm:cxn modelId="{36469A82-1901-415F-8126-6D77E61422EC}" type="presParOf" srcId="{1C274FFF-1754-4900-887F-DFF5156E0B8D}" destId="{32FA43B7-34B4-4881-9A79-E3EDEC9D4CBF}"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A00FFC2-8E0F-42CD-A6EF-60ABE9D81A95}" type="doc">
      <dgm:prSet loTypeId="urn:microsoft.com/office/officeart/2005/8/layout/bProcess2" loCatId="process" qsTypeId="urn:microsoft.com/office/officeart/2005/8/quickstyle/3d4" qsCatId="3D" csTypeId="urn:microsoft.com/office/officeart/2005/8/colors/colorful1#1" csCatId="colorful" phldr="1"/>
      <dgm:spPr/>
      <dgm:t>
        <a:bodyPr/>
        <a:lstStyle/>
        <a:p>
          <a:endParaRPr lang="es-MX"/>
        </a:p>
      </dgm:t>
    </dgm:pt>
    <dgm:pt modelId="{89292C0D-BD5C-46E5-850E-4462B293A208}">
      <dgm:prSet phldrT="[Texto]"/>
      <dgm:spPr/>
      <dgm:t>
        <a:bodyPr/>
        <a:lstStyle/>
        <a:p>
          <a:r>
            <a:rPr lang="es-MX" dirty="0"/>
            <a:t>Problemas</a:t>
          </a:r>
        </a:p>
      </dgm:t>
    </dgm:pt>
    <dgm:pt modelId="{A1414760-D7CE-4C8D-B1D0-C03BDABF2957}" type="parTrans" cxnId="{C46C1E03-8BA2-46C4-91CA-1E108FC6BB32}">
      <dgm:prSet/>
      <dgm:spPr/>
      <dgm:t>
        <a:bodyPr/>
        <a:lstStyle/>
        <a:p>
          <a:endParaRPr lang="es-MX"/>
        </a:p>
      </dgm:t>
    </dgm:pt>
    <dgm:pt modelId="{B0D6EAC3-C64A-46B9-B6A8-7C474890A394}" type="sibTrans" cxnId="{C46C1E03-8BA2-46C4-91CA-1E108FC6BB32}">
      <dgm:prSet/>
      <dgm:spPr/>
      <dgm:t>
        <a:bodyPr/>
        <a:lstStyle/>
        <a:p>
          <a:endParaRPr lang="es-MX"/>
        </a:p>
      </dgm:t>
    </dgm:pt>
    <dgm:pt modelId="{5BD5C3DB-929A-4034-B753-C26901DA84DC}">
      <dgm:prSet phldrT="[Texto]"/>
      <dgm:spPr/>
      <dgm:t>
        <a:bodyPr/>
        <a:lstStyle/>
        <a:p>
          <a:r>
            <a:rPr lang="es-MX" dirty="0"/>
            <a:t>1. Falta de acceso al financiamiento</a:t>
          </a:r>
        </a:p>
      </dgm:t>
    </dgm:pt>
    <dgm:pt modelId="{33F89303-3CE2-4C4F-8891-BAC576406B51}" type="parTrans" cxnId="{30F2DD49-7272-4990-88EB-31FEDECBA22A}">
      <dgm:prSet/>
      <dgm:spPr/>
      <dgm:t>
        <a:bodyPr/>
        <a:lstStyle/>
        <a:p>
          <a:endParaRPr lang="es-MX"/>
        </a:p>
      </dgm:t>
    </dgm:pt>
    <dgm:pt modelId="{47260EC0-D95F-41E5-9D8A-8F29EBCDC754}" type="sibTrans" cxnId="{30F2DD49-7272-4990-88EB-31FEDECBA22A}">
      <dgm:prSet/>
      <dgm:spPr/>
      <dgm:t>
        <a:bodyPr/>
        <a:lstStyle/>
        <a:p>
          <a:endParaRPr lang="es-MX"/>
        </a:p>
      </dgm:t>
    </dgm:pt>
    <dgm:pt modelId="{35758CF5-FCAE-4850-BFAD-45C9F1F3E45D}">
      <dgm:prSet phldrT="[Texto]"/>
      <dgm:spPr/>
      <dgm:t>
        <a:bodyPr/>
        <a:lstStyle/>
        <a:p>
          <a:r>
            <a:rPr lang="es-MX" dirty="0"/>
            <a:t>2.  La competencia de empresas informales</a:t>
          </a:r>
        </a:p>
      </dgm:t>
    </dgm:pt>
    <dgm:pt modelId="{05F5BB34-B419-4A03-AF87-6EE246841615}" type="parTrans" cxnId="{491AA84C-B0A8-48B6-802B-2BF01C632736}">
      <dgm:prSet/>
      <dgm:spPr/>
      <dgm:t>
        <a:bodyPr/>
        <a:lstStyle/>
        <a:p>
          <a:endParaRPr lang="es-MX"/>
        </a:p>
      </dgm:t>
    </dgm:pt>
    <dgm:pt modelId="{14FD9E6E-623A-46D3-9CF5-9AAFC64050F5}" type="sibTrans" cxnId="{491AA84C-B0A8-48B6-802B-2BF01C632736}">
      <dgm:prSet/>
      <dgm:spPr/>
      <dgm:t>
        <a:bodyPr/>
        <a:lstStyle/>
        <a:p>
          <a:endParaRPr lang="es-MX"/>
        </a:p>
      </dgm:t>
    </dgm:pt>
    <dgm:pt modelId="{E61DD26B-F02A-4A97-8203-6A1934822498}">
      <dgm:prSet phldrT="[Texto]"/>
      <dgm:spPr/>
      <dgm:t>
        <a:bodyPr/>
        <a:lstStyle/>
        <a:p>
          <a:r>
            <a:rPr lang="es-MX" dirty="0"/>
            <a:t>3. Baja demanda de sus productos</a:t>
          </a:r>
        </a:p>
      </dgm:t>
    </dgm:pt>
    <dgm:pt modelId="{3EDAA82B-4CC9-4505-8846-1C5A45219DBA}" type="parTrans" cxnId="{E7EC2C23-610B-45E4-A4A4-755E771C9D72}">
      <dgm:prSet/>
      <dgm:spPr/>
      <dgm:t>
        <a:bodyPr/>
        <a:lstStyle/>
        <a:p>
          <a:endParaRPr lang="es-MX"/>
        </a:p>
      </dgm:t>
    </dgm:pt>
    <dgm:pt modelId="{22283F76-2F0B-4466-A0D5-39842DC87A55}" type="sibTrans" cxnId="{E7EC2C23-610B-45E4-A4A4-755E771C9D72}">
      <dgm:prSet/>
      <dgm:spPr/>
      <dgm:t>
        <a:bodyPr/>
        <a:lstStyle/>
        <a:p>
          <a:endParaRPr lang="es-MX"/>
        </a:p>
      </dgm:t>
    </dgm:pt>
    <dgm:pt modelId="{9A982270-A133-4A80-B22F-876CB2C5EFF2}">
      <dgm:prSet phldrT="[Texto]"/>
      <dgm:spPr/>
      <dgm:t>
        <a:bodyPr/>
        <a:lstStyle/>
        <a:p>
          <a:r>
            <a:rPr lang="es-MX" dirty="0"/>
            <a:t>4. Exceso de trámites y altos impuestos</a:t>
          </a:r>
        </a:p>
      </dgm:t>
    </dgm:pt>
    <dgm:pt modelId="{795481BC-8494-45CC-BCF0-EFBFC07DCBFB}" type="parTrans" cxnId="{17B567EB-3714-4959-98FD-CF3CFD305CEA}">
      <dgm:prSet/>
      <dgm:spPr/>
      <dgm:t>
        <a:bodyPr/>
        <a:lstStyle/>
        <a:p>
          <a:endParaRPr lang="es-MX"/>
        </a:p>
      </dgm:t>
    </dgm:pt>
    <dgm:pt modelId="{D9ECBC65-5622-41EF-9D6A-C025E035BF85}" type="sibTrans" cxnId="{17B567EB-3714-4959-98FD-CF3CFD305CEA}">
      <dgm:prSet/>
      <dgm:spPr/>
      <dgm:t>
        <a:bodyPr/>
        <a:lstStyle/>
        <a:p>
          <a:endParaRPr lang="es-MX"/>
        </a:p>
      </dgm:t>
    </dgm:pt>
    <dgm:pt modelId="{4E423365-BA34-4410-962D-8169ECEB3D70}" type="pres">
      <dgm:prSet presAssocID="{8A00FFC2-8E0F-42CD-A6EF-60ABE9D81A95}" presName="diagram" presStyleCnt="0">
        <dgm:presLayoutVars>
          <dgm:dir/>
          <dgm:resizeHandles/>
        </dgm:presLayoutVars>
      </dgm:prSet>
      <dgm:spPr/>
    </dgm:pt>
    <dgm:pt modelId="{38FF0ED3-9A92-47C9-A18B-49001D59624A}" type="pres">
      <dgm:prSet presAssocID="{89292C0D-BD5C-46E5-850E-4462B293A208}" presName="firstNode" presStyleLbl="node1" presStyleIdx="0" presStyleCnt="5">
        <dgm:presLayoutVars>
          <dgm:bulletEnabled val="1"/>
        </dgm:presLayoutVars>
      </dgm:prSet>
      <dgm:spPr/>
    </dgm:pt>
    <dgm:pt modelId="{604A2326-8993-4C6C-986B-8CBAD06A07F5}" type="pres">
      <dgm:prSet presAssocID="{B0D6EAC3-C64A-46B9-B6A8-7C474890A394}" presName="sibTrans" presStyleLbl="sibTrans2D1" presStyleIdx="0" presStyleCnt="4"/>
      <dgm:spPr/>
    </dgm:pt>
    <dgm:pt modelId="{C6546992-416D-4B61-ACCD-E4EBB444B942}" type="pres">
      <dgm:prSet presAssocID="{5BD5C3DB-929A-4034-B753-C26901DA84DC}" presName="middleNode" presStyleCnt="0"/>
      <dgm:spPr/>
    </dgm:pt>
    <dgm:pt modelId="{4220BDF2-BDD1-48DE-A54C-1427CB1E4161}" type="pres">
      <dgm:prSet presAssocID="{5BD5C3DB-929A-4034-B753-C26901DA84DC}" presName="padding" presStyleLbl="node1" presStyleIdx="0" presStyleCnt="5"/>
      <dgm:spPr/>
    </dgm:pt>
    <dgm:pt modelId="{0CD97CD7-2512-4EAB-97D6-D3A7C75B5234}" type="pres">
      <dgm:prSet presAssocID="{5BD5C3DB-929A-4034-B753-C26901DA84DC}" presName="shape" presStyleLbl="node1" presStyleIdx="1" presStyleCnt="5" custScaleX="148690" custScaleY="134496">
        <dgm:presLayoutVars>
          <dgm:bulletEnabled val="1"/>
        </dgm:presLayoutVars>
      </dgm:prSet>
      <dgm:spPr/>
    </dgm:pt>
    <dgm:pt modelId="{32321F51-1DCB-4C55-A73D-5E96057E6F97}" type="pres">
      <dgm:prSet presAssocID="{47260EC0-D95F-41E5-9D8A-8F29EBCDC754}" presName="sibTrans" presStyleLbl="sibTrans2D1" presStyleIdx="1" presStyleCnt="4"/>
      <dgm:spPr/>
    </dgm:pt>
    <dgm:pt modelId="{9B4FB4DD-2923-468C-880C-A64120A82F60}" type="pres">
      <dgm:prSet presAssocID="{35758CF5-FCAE-4850-BFAD-45C9F1F3E45D}" presName="middleNode" presStyleCnt="0"/>
      <dgm:spPr/>
    </dgm:pt>
    <dgm:pt modelId="{6A0FEFBD-4D63-4303-BD93-63053A5FAEF4}" type="pres">
      <dgm:prSet presAssocID="{35758CF5-FCAE-4850-BFAD-45C9F1F3E45D}" presName="padding" presStyleLbl="node1" presStyleIdx="1" presStyleCnt="5"/>
      <dgm:spPr/>
    </dgm:pt>
    <dgm:pt modelId="{8E7D32C5-81CF-48C3-8456-EA067D1EE5F7}" type="pres">
      <dgm:prSet presAssocID="{35758CF5-FCAE-4850-BFAD-45C9F1F3E45D}" presName="shape" presStyleLbl="node1" presStyleIdx="2" presStyleCnt="5" custScaleX="152912" custScaleY="130551">
        <dgm:presLayoutVars>
          <dgm:bulletEnabled val="1"/>
        </dgm:presLayoutVars>
      </dgm:prSet>
      <dgm:spPr/>
    </dgm:pt>
    <dgm:pt modelId="{E82B6410-DE28-401A-8A5A-E821AA85D149}" type="pres">
      <dgm:prSet presAssocID="{14FD9E6E-623A-46D3-9CF5-9AAFC64050F5}" presName="sibTrans" presStyleLbl="sibTrans2D1" presStyleIdx="2" presStyleCnt="4" custLinFactNeighborX="12725" custLinFactNeighborY="-27651"/>
      <dgm:spPr/>
    </dgm:pt>
    <dgm:pt modelId="{8521C3C5-8019-4B5C-8534-7BB161395518}" type="pres">
      <dgm:prSet presAssocID="{E61DD26B-F02A-4A97-8203-6A1934822498}" presName="middleNode" presStyleCnt="0"/>
      <dgm:spPr/>
    </dgm:pt>
    <dgm:pt modelId="{A6E86FBE-5E9D-40E9-9656-3BE8C9935ED7}" type="pres">
      <dgm:prSet presAssocID="{E61DD26B-F02A-4A97-8203-6A1934822498}" presName="padding" presStyleLbl="node1" presStyleIdx="2" presStyleCnt="5"/>
      <dgm:spPr/>
    </dgm:pt>
    <dgm:pt modelId="{AA351DB5-5BA3-413E-83DB-C5D910C01C4B}" type="pres">
      <dgm:prSet presAssocID="{E61DD26B-F02A-4A97-8203-6A1934822498}" presName="shape" presStyleLbl="node1" presStyleIdx="3" presStyleCnt="5" custScaleX="142717" custScaleY="121335">
        <dgm:presLayoutVars>
          <dgm:bulletEnabled val="1"/>
        </dgm:presLayoutVars>
      </dgm:prSet>
      <dgm:spPr/>
    </dgm:pt>
    <dgm:pt modelId="{38B86D92-FE8D-497C-9E04-5869CECD06B4}" type="pres">
      <dgm:prSet presAssocID="{22283F76-2F0B-4466-A0D5-39842DC87A55}" presName="sibTrans" presStyleLbl="sibTrans2D1" presStyleIdx="3" presStyleCnt="4"/>
      <dgm:spPr/>
    </dgm:pt>
    <dgm:pt modelId="{A70351C8-F3A3-45EA-8F0B-7ECEE1A41152}" type="pres">
      <dgm:prSet presAssocID="{9A982270-A133-4A80-B22F-876CB2C5EFF2}" presName="lastNode" presStyleLbl="node1" presStyleIdx="4" presStyleCnt="5">
        <dgm:presLayoutVars>
          <dgm:bulletEnabled val="1"/>
        </dgm:presLayoutVars>
      </dgm:prSet>
      <dgm:spPr/>
    </dgm:pt>
  </dgm:ptLst>
  <dgm:cxnLst>
    <dgm:cxn modelId="{C46C1E03-8BA2-46C4-91CA-1E108FC6BB32}" srcId="{8A00FFC2-8E0F-42CD-A6EF-60ABE9D81A95}" destId="{89292C0D-BD5C-46E5-850E-4462B293A208}" srcOrd="0" destOrd="0" parTransId="{A1414760-D7CE-4C8D-B1D0-C03BDABF2957}" sibTransId="{B0D6EAC3-C64A-46B9-B6A8-7C474890A394}"/>
    <dgm:cxn modelId="{F0B68D03-2C8D-4D48-83B3-BDAB07D0DFA3}" type="presOf" srcId="{B0D6EAC3-C64A-46B9-B6A8-7C474890A394}" destId="{604A2326-8993-4C6C-986B-8CBAD06A07F5}" srcOrd="0" destOrd="0" presId="urn:microsoft.com/office/officeart/2005/8/layout/bProcess2"/>
    <dgm:cxn modelId="{E7EC2C23-610B-45E4-A4A4-755E771C9D72}" srcId="{8A00FFC2-8E0F-42CD-A6EF-60ABE9D81A95}" destId="{E61DD26B-F02A-4A97-8203-6A1934822498}" srcOrd="3" destOrd="0" parTransId="{3EDAA82B-4CC9-4505-8846-1C5A45219DBA}" sibTransId="{22283F76-2F0B-4466-A0D5-39842DC87A55}"/>
    <dgm:cxn modelId="{30F2DD49-7272-4990-88EB-31FEDECBA22A}" srcId="{8A00FFC2-8E0F-42CD-A6EF-60ABE9D81A95}" destId="{5BD5C3DB-929A-4034-B753-C26901DA84DC}" srcOrd="1" destOrd="0" parTransId="{33F89303-3CE2-4C4F-8891-BAC576406B51}" sibTransId="{47260EC0-D95F-41E5-9D8A-8F29EBCDC754}"/>
    <dgm:cxn modelId="{491AA84C-B0A8-48B6-802B-2BF01C632736}" srcId="{8A00FFC2-8E0F-42CD-A6EF-60ABE9D81A95}" destId="{35758CF5-FCAE-4850-BFAD-45C9F1F3E45D}" srcOrd="2" destOrd="0" parTransId="{05F5BB34-B419-4A03-AF87-6EE246841615}" sibTransId="{14FD9E6E-623A-46D3-9CF5-9AAFC64050F5}"/>
    <dgm:cxn modelId="{2A869054-25DE-498F-B519-E9C30F5E0D74}" type="presOf" srcId="{5BD5C3DB-929A-4034-B753-C26901DA84DC}" destId="{0CD97CD7-2512-4EAB-97D6-D3A7C75B5234}" srcOrd="0" destOrd="0" presId="urn:microsoft.com/office/officeart/2005/8/layout/bProcess2"/>
    <dgm:cxn modelId="{EAD37B60-11E4-40F6-AE8A-A8C04C00B444}" type="presOf" srcId="{E61DD26B-F02A-4A97-8203-6A1934822498}" destId="{AA351DB5-5BA3-413E-83DB-C5D910C01C4B}" srcOrd="0" destOrd="0" presId="urn:microsoft.com/office/officeart/2005/8/layout/bProcess2"/>
    <dgm:cxn modelId="{692EDF6A-DDC1-44EC-9866-481171FF3639}" type="presOf" srcId="{47260EC0-D95F-41E5-9D8A-8F29EBCDC754}" destId="{32321F51-1DCB-4C55-A73D-5E96057E6F97}" srcOrd="0" destOrd="0" presId="urn:microsoft.com/office/officeart/2005/8/layout/bProcess2"/>
    <dgm:cxn modelId="{A5D6669A-BD4E-4310-B558-2C1F56E62C78}" type="presOf" srcId="{89292C0D-BD5C-46E5-850E-4462B293A208}" destId="{38FF0ED3-9A92-47C9-A18B-49001D59624A}" srcOrd="0" destOrd="0" presId="urn:microsoft.com/office/officeart/2005/8/layout/bProcess2"/>
    <dgm:cxn modelId="{7D4AB5BA-7FA7-486C-93FE-06D9D6A8B4C7}" type="presOf" srcId="{22283F76-2F0B-4466-A0D5-39842DC87A55}" destId="{38B86D92-FE8D-497C-9E04-5869CECD06B4}" srcOrd="0" destOrd="0" presId="urn:microsoft.com/office/officeart/2005/8/layout/bProcess2"/>
    <dgm:cxn modelId="{5E8BB3C3-0591-40D4-A4D5-6F0133FAD22E}" type="presOf" srcId="{9A982270-A133-4A80-B22F-876CB2C5EFF2}" destId="{A70351C8-F3A3-45EA-8F0B-7ECEE1A41152}" srcOrd="0" destOrd="0" presId="urn:microsoft.com/office/officeart/2005/8/layout/bProcess2"/>
    <dgm:cxn modelId="{06D204D9-424B-4090-8D6B-30C95285A40A}" type="presOf" srcId="{14FD9E6E-623A-46D3-9CF5-9AAFC64050F5}" destId="{E82B6410-DE28-401A-8A5A-E821AA85D149}" srcOrd="0" destOrd="0" presId="urn:microsoft.com/office/officeart/2005/8/layout/bProcess2"/>
    <dgm:cxn modelId="{17B567EB-3714-4959-98FD-CF3CFD305CEA}" srcId="{8A00FFC2-8E0F-42CD-A6EF-60ABE9D81A95}" destId="{9A982270-A133-4A80-B22F-876CB2C5EFF2}" srcOrd="4" destOrd="0" parTransId="{795481BC-8494-45CC-BCF0-EFBFC07DCBFB}" sibTransId="{D9ECBC65-5622-41EF-9D6A-C025E035BF85}"/>
    <dgm:cxn modelId="{E486A9F3-C1CB-4C9D-9FFB-4A82C3A39D38}" type="presOf" srcId="{8A00FFC2-8E0F-42CD-A6EF-60ABE9D81A95}" destId="{4E423365-BA34-4410-962D-8169ECEB3D70}" srcOrd="0" destOrd="0" presId="urn:microsoft.com/office/officeart/2005/8/layout/bProcess2"/>
    <dgm:cxn modelId="{38336CF5-35BE-4162-B642-C84A2C777FA9}" type="presOf" srcId="{35758CF5-FCAE-4850-BFAD-45C9F1F3E45D}" destId="{8E7D32C5-81CF-48C3-8456-EA067D1EE5F7}" srcOrd="0" destOrd="0" presId="urn:microsoft.com/office/officeart/2005/8/layout/bProcess2"/>
    <dgm:cxn modelId="{E985CB0D-72C9-45A6-88CF-C6792A497B42}" type="presParOf" srcId="{4E423365-BA34-4410-962D-8169ECEB3D70}" destId="{38FF0ED3-9A92-47C9-A18B-49001D59624A}" srcOrd="0" destOrd="0" presId="urn:microsoft.com/office/officeart/2005/8/layout/bProcess2"/>
    <dgm:cxn modelId="{A3167FEB-06DA-437E-B16D-81E6AEF615E6}" type="presParOf" srcId="{4E423365-BA34-4410-962D-8169ECEB3D70}" destId="{604A2326-8993-4C6C-986B-8CBAD06A07F5}" srcOrd="1" destOrd="0" presId="urn:microsoft.com/office/officeart/2005/8/layout/bProcess2"/>
    <dgm:cxn modelId="{854ADD69-DABA-4C3F-A3C4-D427C68C3147}" type="presParOf" srcId="{4E423365-BA34-4410-962D-8169ECEB3D70}" destId="{C6546992-416D-4B61-ACCD-E4EBB444B942}" srcOrd="2" destOrd="0" presId="urn:microsoft.com/office/officeart/2005/8/layout/bProcess2"/>
    <dgm:cxn modelId="{B71AE0FB-A0E0-4E40-A05F-F76D8FCAEA31}" type="presParOf" srcId="{C6546992-416D-4B61-ACCD-E4EBB444B942}" destId="{4220BDF2-BDD1-48DE-A54C-1427CB1E4161}" srcOrd="0" destOrd="0" presId="urn:microsoft.com/office/officeart/2005/8/layout/bProcess2"/>
    <dgm:cxn modelId="{833C1C0C-8B86-45E4-A24F-275ECF095230}" type="presParOf" srcId="{C6546992-416D-4B61-ACCD-E4EBB444B942}" destId="{0CD97CD7-2512-4EAB-97D6-D3A7C75B5234}" srcOrd="1" destOrd="0" presId="urn:microsoft.com/office/officeart/2005/8/layout/bProcess2"/>
    <dgm:cxn modelId="{B815B94D-DC18-472C-8EF8-BCD46E7853C7}" type="presParOf" srcId="{4E423365-BA34-4410-962D-8169ECEB3D70}" destId="{32321F51-1DCB-4C55-A73D-5E96057E6F97}" srcOrd="3" destOrd="0" presId="urn:microsoft.com/office/officeart/2005/8/layout/bProcess2"/>
    <dgm:cxn modelId="{C1595D24-8364-4BF4-BD4F-3CE2FD492FF8}" type="presParOf" srcId="{4E423365-BA34-4410-962D-8169ECEB3D70}" destId="{9B4FB4DD-2923-468C-880C-A64120A82F60}" srcOrd="4" destOrd="0" presId="urn:microsoft.com/office/officeart/2005/8/layout/bProcess2"/>
    <dgm:cxn modelId="{717918A2-99FC-4332-B9C3-804642B20C12}" type="presParOf" srcId="{9B4FB4DD-2923-468C-880C-A64120A82F60}" destId="{6A0FEFBD-4D63-4303-BD93-63053A5FAEF4}" srcOrd="0" destOrd="0" presId="urn:microsoft.com/office/officeart/2005/8/layout/bProcess2"/>
    <dgm:cxn modelId="{A51402AF-0A54-48CC-9B31-87721E49D921}" type="presParOf" srcId="{9B4FB4DD-2923-468C-880C-A64120A82F60}" destId="{8E7D32C5-81CF-48C3-8456-EA067D1EE5F7}" srcOrd="1" destOrd="0" presId="urn:microsoft.com/office/officeart/2005/8/layout/bProcess2"/>
    <dgm:cxn modelId="{4ED31627-A8FF-4FEC-ADB8-1836A51609C1}" type="presParOf" srcId="{4E423365-BA34-4410-962D-8169ECEB3D70}" destId="{E82B6410-DE28-401A-8A5A-E821AA85D149}" srcOrd="5" destOrd="0" presId="urn:microsoft.com/office/officeart/2005/8/layout/bProcess2"/>
    <dgm:cxn modelId="{98767A92-FCC6-45BE-AE07-D2F2A054F259}" type="presParOf" srcId="{4E423365-BA34-4410-962D-8169ECEB3D70}" destId="{8521C3C5-8019-4B5C-8534-7BB161395518}" srcOrd="6" destOrd="0" presId="urn:microsoft.com/office/officeart/2005/8/layout/bProcess2"/>
    <dgm:cxn modelId="{CC4E7BB0-64DF-4542-8093-CF93507A85DC}" type="presParOf" srcId="{8521C3C5-8019-4B5C-8534-7BB161395518}" destId="{A6E86FBE-5E9D-40E9-9656-3BE8C9935ED7}" srcOrd="0" destOrd="0" presId="urn:microsoft.com/office/officeart/2005/8/layout/bProcess2"/>
    <dgm:cxn modelId="{7076A98A-CF92-4D52-BAE3-1868976E420B}" type="presParOf" srcId="{8521C3C5-8019-4B5C-8534-7BB161395518}" destId="{AA351DB5-5BA3-413E-83DB-C5D910C01C4B}" srcOrd="1" destOrd="0" presId="urn:microsoft.com/office/officeart/2005/8/layout/bProcess2"/>
    <dgm:cxn modelId="{397F7B03-976F-4870-AAD9-372052BBCBE0}" type="presParOf" srcId="{4E423365-BA34-4410-962D-8169ECEB3D70}" destId="{38B86D92-FE8D-497C-9E04-5869CECD06B4}" srcOrd="7" destOrd="0" presId="urn:microsoft.com/office/officeart/2005/8/layout/bProcess2"/>
    <dgm:cxn modelId="{B73FBF6B-0358-402A-ACE0-28315963019E}" type="presParOf" srcId="{4E423365-BA34-4410-962D-8169ECEB3D70}" destId="{A70351C8-F3A3-45EA-8F0B-7ECEE1A41152}" srcOrd="8" destOrd="0" presId="urn:microsoft.com/office/officeart/2005/8/layout/b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43E293-D3A8-42D3-AB35-1CE250495E71}">
      <dsp:nvSpPr>
        <dsp:cNvPr id="0" name=""/>
        <dsp:cNvSpPr/>
      </dsp:nvSpPr>
      <dsp:spPr>
        <a:xfrm>
          <a:off x="4700436" y="1306928"/>
          <a:ext cx="431154" cy="1450192"/>
        </a:xfrm>
        <a:custGeom>
          <a:avLst/>
          <a:gdLst/>
          <a:ahLst/>
          <a:cxnLst/>
          <a:rect l="0" t="0" r="0" b="0"/>
          <a:pathLst>
            <a:path>
              <a:moveTo>
                <a:pt x="431154" y="0"/>
              </a:moveTo>
              <a:lnTo>
                <a:pt x="431154" y="1450192"/>
              </a:lnTo>
              <a:lnTo>
                <a:pt x="0" y="1450192"/>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F3F43D2-A66B-46BB-854A-2671F8DFFD48}">
      <dsp:nvSpPr>
        <dsp:cNvPr id="0" name=""/>
        <dsp:cNvSpPr/>
      </dsp:nvSpPr>
      <dsp:spPr>
        <a:xfrm>
          <a:off x="5131590" y="1306928"/>
          <a:ext cx="3386488" cy="2858750"/>
        </a:xfrm>
        <a:custGeom>
          <a:avLst/>
          <a:gdLst/>
          <a:ahLst/>
          <a:cxnLst/>
          <a:rect l="0" t="0" r="0" b="0"/>
          <a:pathLst>
            <a:path>
              <a:moveTo>
                <a:pt x="0" y="0"/>
              </a:moveTo>
              <a:lnTo>
                <a:pt x="0" y="2553804"/>
              </a:lnTo>
              <a:lnTo>
                <a:pt x="3386488" y="2553804"/>
              </a:lnTo>
              <a:lnTo>
                <a:pt x="3386488" y="285875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98E5930-960D-4A80-9EBE-3BA25F5660B6}">
      <dsp:nvSpPr>
        <dsp:cNvPr id="0" name=""/>
        <dsp:cNvSpPr/>
      </dsp:nvSpPr>
      <dsp:spPr>
        <a:xfrm>
          <a:off x="5085870" y="1306928"/>
          <a:ext cx="91440" cy="2858750"/>
        </a:xfrm>
        <a:custGeom>
          <a:avLst/>
          <a:gdLst/>
          <a:ahLst/>
          <a:cxnLst/>
          <a:rect l="0" t="0" r="0" b="0"/>
          <a:pathLst>
            <a:path>
              <a:moveTo>
                <a:pt x="45720" y="0"/>
              </a:moveTo>
              <a:lnTo>
                <a:pt x="45720" y="285875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5E45069-F90F-44F4-8B64-ECD2D64ECB92}">
      <dsp:nvSpPr>
        <dsp:cNvPr id="0" name=""/>
        <dsp:cNvSpPr/>
      </dsp:nvSpPr>
      <dsp:spPr>
        <a:xfrm>
          <a:off x="1745102" y="1306928"/>
          <a:ext cx="3386488" cy="2858750"/>
        </a:xfrm>
        <a:custGeom>
          <a:avLst/>
          <a:gdLst/>
          <a:ahLst/>
          <a:cxnLst/>
          <a:rect l="0" t="0" r="0" b="0"/>
          <a:pathLst>
            <a:path>
              <a:moveTo>
                <a:pt x="3386488" y="0"/>
              </a:moveTo>
              <a:lnTo>
                <a:pt x="3386488" y="2553804"/>
              </a:lnTo>
              <a:lnTo>
                <a:pt x="0" y="2553804"/>
              </a:lnTo>
              <a:lnTo>
                <a:pt x="0" y="285875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AB8C2B9-9B01-41D5-BE0D-B9C2E028E50F}">
      <dsp:nvSpPr>
        <dsp:cNvPr id="0" name=""/>
        <dsp:cNvSpPr/>
      </dsp:nvSpPr>
      <dsp:spPr>
        <a:xfrm>
          <a:off x="3869500" y="20"/>
          <a:ext cx="2524180" cy="1306908"/>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84419" numCol="1" spcCol="1270" anchor="ctr" anchorCtr="0">
          <a:noAutofit/>
        </a:bodyPr>
        <a:lstStyle/>
        <a:p>
          <a:pPr marL="0" lvl="0" indent="0" algn="ctr" defTabSz="1155700">
            <a:lnSpc>
              <a:spcPct val="90000"/>
            </a:lnSpc>
            <a:spcBef>
              <a:spcPct val="0"/>
            </a:spcBef>
            <a:spcAft>
              <a:spcPct val="35000"/>
            </a:spcAft>
            <a:buNone/>
          </a:pPr>
          <a:r>
            <a:rPr lang="es-MX" sz="2600" kern="1200" dirty="0"/>
            <a:t>Reforma Financiera 2013</a:t>
          </a:r>
        </a:p>
      </dsp:txBody>
      <dsp:txXfrm>
        <a:off x="3869500" y="20"/>
        <a:ext cx="2524180" cy="1306908"/>
      </dsp:txXfrm>
    </dsp:sp>
    <dsp:sp modelId="{45D1F0A8-B34D-4C7A-AC45-79F844FFCA55}">
      <dsp:nvSpPr>
        <dsp:cNvPr id="0" name=""/>
        <dsp:cNvSpPr/>
      </dsp:nvSpPr>
      <dsp:spPr>
        <a:xfrm rot="10800000" flipV="1">
          <a:off x="4374336" y="974868"/>
          <a:ext cx="2271762" cy="518908"/>
        </a:xfrm>
        <a:prstGeom prst="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8420" tIns="14605" rIns="58420" bIns="14605" numCol="1" spcCol="1270" anchor="ctr" anchorCtr="0">
          <a:noAutofit/>
        </a:bodyPr>
        <a:lstStyle/>
        <a:p>
          <a:pPr marL="0" lvl="0" indent="0" algn="r" defTabSz="1022350">
            <a:lnSpc>
              <a:spcPct val="90000"/>
            </a:lnSpc>
            <a:spcBef>
              <a:spcPct val="0"/>
            </a:spcBef>
            <a:spcAft>
              <a:spcPct val="35000"/>
            </a:spcAft>
            <a:buNone/>
          </a:pPr>
          <a:r>
            <a:rPr lang="es-MX" sz="2300" kern="1200" dirty="0"/>
            <a:t>8 de mayo 2013 </a:t>
          </a:r>
        </a:p>
      </dsp:txBody>
      <dsp:txXfrm rot="-10800000">
        <a:off x="4374336" y="974868"/>
        <a:ext cx="2271762" cy="518908"/>
      </dsp:txXfrm>
    </dsp:sp>
    <dsp:sp modelId="{88810BE5-1AE7-41D6-ADFE-9C7DAC949BE0}">
      <dsp:nvSpPr>
        <dsp:cNvPr id="0" name=""/>
        <dsp:cNvSpPr/>
      </dsp:nvSpPr>
      <dsp:spPr>
        <a:xfrm>
          <a:off x="483012" y="4165679"/>
          <a:ext cx="2524180" cy="1306908"/>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84419" numCol="1" spcCol="1270" anchor="ctr" anchorCtr="0">
          <a:noAutofit/>
        </a:bodyPr>
        <a:lstStyle/>
        <a:p>
          <a:pPr marL="0" lvl="0" indent="0" algn="ctr" defTabSz="1155700">
            <a:lnSpc>
              <a:spcPct val="90000"/>
            </a:lnSpc>
            <a:spcBef>
              <a:spcPct val="0"/>
            </a:spcBef>
            <a:spcAft>
              <a:spcPct val="35000"/>
            </a:spcAft>
            <a:buNone/>
          </a:pPr>
          <a:r>
            <a:rPr lang="es-MX" sz="2600" kern="1200" dirty="0"/>
            <a:t>Cambios en la regulación financiera </a:t>
          </a:r>
        </a:p>
      </dsp:txBody>
      <dsp:txXfrm>
        <a:off x="483012" y="4165679"/>
        <a:ext cx="2524180" cy="1306908"/>
      </dsp:txXfrm>
    </dsp:sp>
    <dsp:sp modelId="{2D7B74BC-9BFD-4A5D-A88D-97E28841407B}">
      <dsp:nvSpPr>
        <dsp:cNvPr id="0" name=""/>
        <dsp:cNvSpPr/>
      </dsp:nvSpPr>
      <dsp:spPr>
        <a:xfrm>
          <a:off x="987848" y="5376731"/>
          <a:ext cx="2271762" cy="46499"/>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3175" rIns="12700" bIns="3175" numCol="1" spcCol="1270" anchor="ctr" anchorCtr="0">
          <a:noAutofit/>
        </a:bodyPr>
        <a:lstStyle/>
        <a:p>
          <a:pPr marL="0" lvl="0" indent="0" algn="r" defTabSz="222250">
            <a:lnSpc>
              <a:spcPct val="90000"/>
            </a:lnSpc>
            <a:spcBef>
              <a:spcPct val="0"/>
            </a:spcBef>
            <a:spcAft>
              <a:spcPct val="35000"/>
            </a:spcAft>
            <a:buNone/>
          </a:pPr>
          <a:endParaRPr lang="es-MX" sz="500" kern="1200"/>
        </a:p>
      </dsp:txBody>
      <dsp:txXfrm>
        <a:off x="987848" y="5376731"/>
        <a:ext cx="2271762" cy="46499"/>
      </dsp:txXfrm>
    </dsp:sp>
    <dsp:sp modelId="{85A0EF44-BEF7-483D-B779-A3361B537DE8}">
      <dsp:nvSpPr>
        <dsp:cNvPr id="0" name=""/>
        <dsp:cNvSpPr/>
      </dsp:nvSpPr>
      <dsp:spPr>
        <a:xfrm>
          <a:off x="3869500" y="4165679"/>
          <a:ext cx="2524180" cy="1306908"/>
        </a:xfrm>
        <a:prstGeom prst="rect">
          <a:avLst/>
        </a:prstGeom>
        <a:solidFill>
          <a:schemeClr val="accent4">
            <a:hueOff val="-724736"/>
            <a:satOff val="5447"/>
            <a:lumOff val="254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84419" numCol="1" spcCol="1270" anchor="ctr" anchorCtr="0">
          <a:noAutofit/>
        </a:bodyPr>
        <a:lstStyle/>
        <a:p>
          <a:pPr marL="0" lvl="0" indent="0" algn="ctr" defTabSz="1155700">
            <a:lnSpc>
              <a:spcPct val="90000"/>
            </a:lnSpc>
            <a:spcBef>
              <a:spcPct val="0"/>
            </a:spcBef>
            <a:spcAft>
              <a:spcPct val="35000"/>
            </a:spcAft>
            <a:buNone/>
          </a:pPr>
          <a:r>
            <a:rPr lang="es-MX" sz="2600" kern="1200" dirty="0"/>
            <a:t>Aumento en la captación de prestamos </a:t>
          </a:r>
        </a:p>
      </dsp:txBody>
      <dsp:txXfrm>
        <a:off x="3869500" y="4165679"/>
        <a:ext cx="2524180" cy="1306908"/>
      </dsp:txXfrm>
    </dsp:sp>
    <dsp:sp modelId="{6053D16C-1879-4F75-B522-61B9B72B343B}">
      <dsp:nvSpPr>
        <dsp:cNvPr id="0" name=""/>
        <dsp:cNvSpPr/>
      </dsp:nvSpPr>
      <dsp:spPr>
        <a:xfrm>
          <a:off x="4374336" y="5376731"/>
          <a:ext cx="2271762" cy="46499"/>
        </a:xfrm>
        <a:prstGeom prst="rect">
          <a:avLst/>
        </a:prstGeom>
        <a:solidFill>
          <a:schemeClr val="lt1">
            <a:alpha val="90000"/>
            <a:hueOff val="0"/>
            <a:satOff val="0"/>
            <a:lumOff val="0"/>
            <a:alphaOff val="0"/>
          </a:schemeClr>
        </a:solidFill>
        <a:ln w="12700" cap="flat" cmpd="sng" algn="ctr">
          <a:solidFill>
            <a:schemeClr val="accent4">
              <a:hueOff val="-724736"/>
              <a:satOff val="5447"/>
              <a:lumOff val="254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3175" rIns="12700" bIns="3175" numCol="1" spcCol="1270" anchor="ctr" anchorCtr="0">
          <a:noAutofit/>
        </a:bodyPr>
        <a:lstStyle/>
        <a:p>
          <a:pPr marL="0" lvl="0" indent="0" algn="r" defTabSz="222250">
            <a:lnSpc>
              <a:spcPct val="90000"/>
            </a:lnSpc>
            <a:spcBef>
              <a:spcPct val="0"/>
            </a:spcBef>
            <a:spcAft>
              <a:spcPct val="35000"/>
            </a:spcAft>
            <a:buNone/>
          </a:pPr>
          <a:endParaRPr lang="es-MX" sz="500" kern="1200"/>
        </a:p>
      </dsp:txBody>
      <dsp:txXfrm>
        <a:off x="4374336" y="5376731"/>
        <a:ext cx="2271762" cy="46499"/>
      </dsp:txXfrm>
    </dsp:sp>
    <dsp:sp modelId="{D600F772-1B62-4E94-945B-3B17C72A1997}">
      <dsp:nvSpPr>
        <dsp:cNvPr id="0" name=""/>
        <dsp:cNvSpPr/>
      </dsp:nvSpPr>
      <dsp:spPr>
        <a:xfrm>
          <a:off x="7255989" y="4165679"/>
          <a:ext cx="2524180" cy="1306908"/>
        </a:xfrm>
        <a:prstGeom prst="rect">
          <a:avLst/>
        </a:prstGeom>
        <a:solidFill>
          <a:schemeClr val="accent4">
            <a:hueOff val="-1449473"/>
            <a:satOff val="10894"/>
            <a:lumOff val="509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84419" numCol="1" spcCol="1270" anchor="ctr" anchorCtr="0">
          <a:noAutofit/>
        </a:bodyPr>
        <a:lstStyle/>
        <a:p>
          <a:pPr marL="0" lvl="0" indent="0" algn="ctr" defTabSz="1155700">
            <a:lnSpc>
              <a:spcPct val="90000"/>
            </a:lnSpc>
            <a:spcBef>
              <a:spcPct val="0"/>
            </a:spcBef>
            <a:spcAft>
              <a:spcPct val="35000"/>
            </a:spcAft>
            <a:buNone/>
          </a:pPr>
          <a:r>
            <a:rPr lang="es-MX" sz="2600" kern="1200" dirty="0"/>
            <a:t>Reducir los márgenes de intermediación </a:t>
          </a:r>
        </a:p>
      </dsp:txBody>
      <dsp:txXfrm>
        <a:off x="7255989" y="4165679"/>
        <a:ext cx="2524180" cy="1306908"/>
      </dsp:txXfrm>
    </dsp:sp>
    <dsp:sp modelId="{3E6EDD01-DFC0-4B8A-980C-92BAC1ABDB76}">
      <dsp:nvSpPr>
        <dsp:cNvPr id="0" name=""/>
        <dsp:cNvSpPr/>
      </dsp:nvSpPr>
      <dsp:spPr>
        <a:xfrm>
          <a:off x="7760825" y="5376731"/>
          <a:ext cx="2271762" cy="46499"/>
        </a:xfrm>
        <a:prstGeom prst="rect">
          <a:avLst/>
        </a:prstGeom>
        <a:solidFill>
          <a:schemeClr val="lt1">
            <a:alpha val="90000"/>
            <a:hueOff val="0"/>
            <a:satOff val="0"/>
            <a:lumOff val="0"/>
            <a:alphaOff val="0"/>
          </a:schemeClr>
        </a:solidFill>
        <a:ln w="12700" cap="flat" cmpd="sng" algn="ctr">
          <a:solidFill>
            <a:schemeClr val="accent4">
              <a:hueOff val="-1449473"/>
              <a:satOff val="10894"/>
              <a:lumOff val="509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700" tIns="3175" rIns="12700" bIns="3175" numCol="1" spcCol="1270" anchor="ctr" anchorCtr="0">
          <a:noAutofit/>
        </a:bodyPr>
        <a:lstStyle/>
        <a:p>
          <a:pPr marL="0" lvl="0" indent="0" algn="r" defTabSz="222250">
            <a:lnSpc>
              <a:spcPct val="90000"/>
            </a:lnSpc>
            <a:spcBef>
              <a:spcPct val="0"/>
            </a:spcBef>
            <a:spcAft>
              <a:spcPct val="35000"/>
            </a:spcAft>
            <a:buNone/>
          </a:pPr>
          <a:endParaRPr lang="es-MX" sz="500" kern="1200"/>
        </a:p>
      </dsp:txBody>
      <dsp:txXfrm>
        <a:off x="7760825" y="5376731"/>
        <a:ext cx="2271762" cy="46499"/>
      </dsp:txXfrm>
    </dsp:sp>
    <dsp:sp modelId="{3F8A447F-13B4-44DB-B147-921C294D1204}">
      <dsp:nvSpPr>
        <dsp:cNvPr id="0" name=""/>
        <dsp:cNvSpPr/>
      </dsp:nvSpPr>
      <dsp:spPr>
        <a:xfrm>
          <a:off x="2176256" y="2103667"/>
          <a:ext cx="2524180" cy="1306908"/>
        </a:xfrm>
        <a:prstGeom prst="rect">
          <a:avLst/>
        </a:prstGeom>
        <a:solidFill>
          <a:schemeClr val="accent5">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84419" numCol="1" spcCol="1270" anchor="ctr" anchorCtr="0">
          <a:noAutofit/>
        </a:bodyPr>
        <a:lstStyle/>
        <a:p>
          <a:pPr marL="0" lvl="0" indent="0" algn="ctr" defTabSz="1155700">
            <a:lnSpc>
              <a:spcPct val="90000"/>
            </a:lnSpc>
            <a:spcBef>
              <a:spcPct val="0"/>
            </a:spcBef>
            <a:spcAft>
              <a:spcPct val="35000"/>
            </a:spcAft>
            <a:buNone/>
          </a:pPr>
          <a:r>
            <a:rPr lang="es-MX" sz="2600" kern="1200" dirty="0"/>
            <a:t>Mayor acceso al crédito y que sea más barato </a:t>
          </a:r>
        </a:p>
      </dsp:txBody>
      <dsp:txXfrm>
        <a:off x="2176256" y="2103667"/>
        <a:ext cx="2524180" cy="1306908"/>
      </dsp:txXfrm>
    </dsp:sp>
    <dsp:sp modelId="{5160837A-36D3-4A88-8AF2-48970804D400}">
      <dsp:nvSpPr>
        <dsp:cNvPr id="0" name=""/>
        <dsp:cNvSpPr/>
      </dsp:nvSpPr>
      <dsp:spPr>
        <a:xfrm>
          <a:off x="2681092" y="3120152"/>
          <a:ext cx="2271762" cy="435636"/>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6040" tIns="16510" rIns="66040" bIns="16510" numCol="1" spcCol="1270" anchor="ctr" anchorCtr="0">
          <a:noAutofit/>
        </a:bodyPr>
        <a:lstStyle/>
        <a:p>
          <a:pPr marL="0" lvl="0" indent="0" algn="r" defTabSz="1155700">
            <a:lnSpc>
              <a:spcPct val="90000"/>
            </a:lnSpc>
            <a:spcBef>
              <a:spcPct val="0"/>
            </a:spcBef>
            <a:spcAft>
              <a:spcPct val="35000"/>
            </a:spcAft>
            <a:buNone/>
          </a:pPr>
          <a:r>
            <a:rPr lang="es-MX" sz="2600" kern="1200" dirty="0"/>
            <a:t>Idea central </a:t>
          </a:r>
        </a:p>
      </dsp:txBody>
      <dsp:txXfrm>
        <a:off x="2681092" y="3120152"/>
        <a:ext cx="2271762" cy="43563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FC8428-5E3E-4260-B980-389CA969047F}">
      <dsp:nvSpPr>
        <dsp:cNvPr id="0" name=""/>
        <dsp:cNvSpPr/>
      </dsp:nvSpPr>
      <dsp:spPr>
        <a:xfrm>
          <a:off x="0" y="0"/>
          <a:ext cx="10515600"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1326D16B-C3F8-416D-B6B9-1138425F9EF6}">
      <dsp:nvSpPr>
        <dsp:cNvPr id="0" name=""/>
        <dsp:cNvSpPr/>
      </dsp:nvSpPr>
      <dsp:spPr>
        <a:xfrm>
          <a:off x="0" y="0"/>
          <a:ext cx="2103120" cy="57721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ctr" defTabSz="1111250">
            <a:lnSpc>
              <a:spcPct val="90000"/>
            </a:lnSpc>
            <a:spcBef>
              <a:spcPct val="0"/>
            </a:spcBef>
            <a:spcAft>
              <a:spcPct val="35000"/>
            </a:spcAft>
            <a:buNone/>
          </a:pPr>
          <a:endParaRPr lang="es-MX" sz="2500" kern="1200" dirty="0"/>
        </a:p>
        <a:p>
          <a:pPr marL="0" lvl="0" indent="0" algn="ctr" defTabSz="1111250">
            <a:lnSpc>
              <a:spcPct val="90000"/>
            </a:lnSpc>
            <a:spcBef>
              <a:spcPct val="0"/>
            </a:spcBef>
            <a:spcAft>
              <a:spcPct val="35000"/>
            </a:spcAft>
            <a:buNone/>
          </a:pPr>
          <a:endParaRPr lang="es-MX" sz="2500" kern="1200" dirty="0"/>
        </a:p>
        <a:p>
          <a:pPr marL="0" lvl="0" indent="0" algn="ctr" defTabSz="1111250">
            <a:lnSpc>
              <a:spcPct val="90000"/>
            </a:lnSpc>
            <a:spcBef>
              <a:spcPct val="0"/>
            </a:spcBef>
            <a:spcAft>
              <a:spcPct val="35000"/>
            </a:spcAft>
            <a:buNone/>
          </a:pPr>
          <a:endParaRPr lang="es-MX" sz="2400" kern="1200" dirty="0">
            <a:solidFill>
              <a:schemeClr val="tx1"/>
            </a:solidFill>
            <a:latin typeface="+mj-lt"/>
            <a:cs typeface="Times New Roman" panose="02020603050405020304" pitchFamily="18" charset="0"/>
          </a:endParaRPr>
        </a:p>
        <a:p>
          <a:pPr marL="0" lvl="0" indent="0" algn="ctr" defTabSz="1111250">
            <a:lnSpc>
              <a:spcPct val="90000"/>
            </a:lnSpc>
            <a:spcBef>
              <a:spcPct val="0"/>
            </a:spcBef>
            <a:spcAft>
              <a:spcPct val="35000"/>
            </a:spcAft>
            <a:buNone/>
          </a:pPr>
          <a:endParaRPr lang="es-MX" sz="2400" kern="1200" dirty="0">
            <a:solidFill>
              <a:schemeClr val="tx1"/>
            </a:solidFill>
            <a:latin typeface="+mj-lt"/>
            <a:cs typeface="Times New Roman" panose="02020603050405020304" pitchFamily="18" charset="0"/>
          </a:endParaRPr>
        </a:p>
        <a:p>
          <a:pPr marL="0" lvl="0" indent="0" algn="ctr" defTabSz="1111250">
            <a:lnSpc>
              <a:spcPct val="90000"/>
            </a:lnSpc>
            <a:spcBef>
              <a:spcPct val="0"/>
            </a:spcBef>
            <a:spcAft>
              <a:spcPct val="35000"/>
            </a:spcAft>
            <a:buNone/>
          </a:pPr>
          <a:r>
            <a:rPr lang="es-MX" sz="2400" kern="1200" dirty="0">
              <a:solidFill>
                <a:schemeClr val="tx1"/>
              </a:solidFill>
              <a:latin typeface="+mj-lt"/>
              <a:cs typeface="Times New Roman" panose="02020603050405020304" pitchFamily="18" charset="0"/>
            </a:rPr>
            <a:t>Factores que obstaculizan el crédito a las MiPymes</a:t>
          </a:r>
        </a:p>
      </dsp:txBody>
      <dsp:txXfrm>
        <a:off x="0" y="0"/>
        <a:ext cx="2103120" cy="5772150"/>
      </dsp:txXfrm>
    </dsp:sp>
    <dsp:sp modelId="{2228326A-AF6E-460D-8839-50B31948597D}">
      <dsp:nvSpPr>
        <dsp:cNvPr id="0" name=""/>
        <dsp:cNvSpPr/>
      </dsp:nvSpPr>
      <dsp:spPr>
        <a:xfrm>
          <a:off x="2260854" y="54395"/>
          <a:ext cx="8254746" cy="10879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just" defTabSz="1333500">
            <a:lnSpc>
              <a:spcPct val="90000"/>
            </a:lnSpc>
            <a:spcBef>
              <a:spcPct val="0"/>
            </a:spcBef>
            <a:spcAft>
              <a:spcPct val="35000"/>
            </a:spcAft>
            <a:buNone/>
          </a:pPr>
          <a:r>
            <a:rPr lang="es-MX" sz="3000" kern="1200" dirty="0">
              <a:latin typeface="+mj-lt"/>
              <a:cs typeface="Times New Roman" panose="02020603050405020304" pitchFamily="18" charset="0"/>
            </a:rPr>
            <a:t>1. Variables macroeconómicas (crisis y recesiones económicas, principalmente)</a:t>
          </a:r>
        </a:p>
      </dsp:txBody>
      <dsp:txXfrm>
        <a:off x="2260854" y="54395"/>
        <a:ext cx="8254746" cy="1087914"/>
      </dsp:txXfrm>
    </dsp:sp>
    <dsp:sp modelId="{5BB4DC6F-4740-493D-966E-7341C3485264}">
      <dsp:nvSpPr>
        <dsp:cNvPr id="0" name=""/>
        <dsp:cNvSpPr/>
      </dsp:nvSpPr>
      <dsp:spPr>
        <a:xfrm>
          <a:off x="2103120" y="1142310"/>
          <a:ext cx="8412480" cy="0"/>
        </a:xfrm>
        <a:prstGeom prst="line">
          <a:avLst/>
        </a:prstGeom>
        <a:solidFill>
          <a:schemeClr val="accent5">
            <a:hueOff val="0"/>
            <a:satOff val="0"/>
            <a:lumOff val="0"/>
            <a:alphaOff val="0"/>
          </a:schemeClr>
        </a:solidFill>
        <a:ln w="12700" cap="flat" cmpd="sng" algn="ctr">
          <a:solidFill>
            <a:schemeClr val="accent5">
              <a:tint val="50000"/>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dsp:style>
    </dsp:sp>
    <dsp:sp modelId="{ED1EFADF-D816-4E5F-87B3-8ED435959888}">
      <dsp:nvSpPr>
        <dsp:cNvPr id="0" name=""/>
        <dsp:cNvSpPr/>
      </dsp:nvSpPr>
      <dsp:spPr>
        <a:xfrm>
          <a:off x="2260854" y="1196706"/>
          <a:ext cx="8254746" cy="10879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just" defTabSz="1333500">
            <a:lnSpc>
              <a:spcPct val="90000"/>
            </a:lnSpc>
            <a:spcBef>
              <a:spcPct val="0"/>
            </a:spcBef>
            <a:spcAft>
              <a:spcPct val="35000"/>
            </a:spcAft>
            <a:buNone/>
          </a:pPr>
          <a:r>
            <a:rPr lang="es-MX" sz="3000" kern="1200" dirty="0">
              <a:latin typeface="+mj-lt"/>
            </a:rPr>
            <a:t> </a:t>
          </a:r>
          <a:r>
            <a:rPr lang="es-MX" sz="3000" kern="1200" dirty="0">
              <a:latin typeface="+mj-lt"/>
              <a:cs typeface="Times New Roman" panose="02020603050405020304" pitchFamily="18" charset="0"/>
            </a:rPr>
            <a:t>2. Costos de transacción </a:t>
          </a:r>
        </a:p>
      </dsp:txBody>
      <dsp:txXfrm>
        <a:off x="2260854" y="1196706"/>
        <a:ext cx="8254746" cy="1087914"/>
      </dsp:txXfrm>
    </dsp:sp>
    <dsp:sp modelId="{637C8FBB-1679-411D-A919-4FF9DE042146}">
      <dsp:nvSpPr>
        <dsp:cNvPr id="0" name=""/>
        <dsp:cNvSpPr/>
      </dsp:nvSpPr>
      <dsp:spPr>
        <a:xfrm>
          <a:off x="2103120" y="2284621"/>
          <a:ext cx="8412480" cy="0"/>
        </a:xfrm>
        <a:prstGeom prst="line">
          <a:avLst/>
        </a:prstGeom>
        <a:solidFill>
          <a:schemeClr val="accent5">
            <a:hueOff val="0"/>
            <a:satOff val="0"/>
            <a:lumOff val="0"/>
            <a:alphaOff val="0"/>
          </a:schemeClr>
        </a:solidFill>
        <a:ln w="12700" cap="flat" cmpd="sng" algn="ctr">
          <a:solidFill>
            <a:schemeClr val="accent5">
              <a:tint val="50000"/>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dsp:style>
    </dsp:sp>
    <dsp:sp modelId="{7BB6C71D-14E1-4B0A-A9CA-446A34362A17}">
      <dsp:nvSpPr>
        <dsp:cNvPr id="0" name=""/>
        <dsp:cNvSpPr/>
      </dsp:nvSpPr>
      <dsp:spPr>
        <a:xfrm>
          <a:off x="2260854" y="2339017"/>
          <a:ext cx="8254746" cy="10879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just" defTabSz="1333500">
            <a:lnSpc>
              <a:spcPct val="90000"/>
            </a:lnSpc>
            <a:spcBef>
              <a:spcPct val="0"/>
            </a:spcBef>
            <a:spcAft>
              <a:spcPct val="35000"/>
            </a:spcAft>
            <a:buNone/>
          </a:pPr>
          <a:r>
            <a:rPr lang="es-MX" sz="3000" kern="1200" dirty="0">
              <a:latin typeface="+mj-lt"/>
            </a:rPr>
            <a:t>3. </a:t>
          </a:r>
          <a:r>
            <a:rPr lang="es-MX" sz="3000" kern="1200" dirty="0">
              <a:latin typeface="+mj-lt"/>
              <a:cs typeface="Times New Roman" panose="02020603050405020304" pitchFamily="18" charset="0"/>
            </a:rPr>
            <a:t>Información insuficiente o de deficiente calidad</a:t>
          </a:r>
        </a:p>
      </dsp:txBody>
      <dsp:txXfrm>
        <a:off x="2260854" y="2339017"/>
        <a:ext cx="8254746" cy="1087914"/>
      </dsp:txXfrm>
    </dsp:sp>
    <dsp:sp modelId="{EFEF785C-1E65-4A4F-A4A6-6AD10F8FB0EF}">
      <dsp:nvSpPr>
        <dsp:cNvPr id="0" name=""/>
        <dsp:cNvSpPr/>
      </dsp:nvSpPr>
      <dsp:spPr>
        <a:xfrm>
          <a:off x="2103120" y="3426932"/>
          <a:ext cx="8412480" cy="0"/>
        </a:xfrm>
        <a:prstGeom prst="line">
          <a:avLst/>
        </a:prstGeom>
        <a:solidFill>
          <a:schemeClr val="accent5">
            <a:hueOff val="0"/>
            <a:satOff val="0"/>
            <a:lumOff val="0"/>
            <a:alphaOff val="0"/>
          </a:schemeClr>
        </a:solidFill>
        <a:ln w="12700" cap="flat" cmpd="sng" algn="ctr">
          <a:solidFill>
            <a:schemeClr val="accent5">
              <a:tint val="50000"/>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dsp:style>
    </dsp:sp>
    <dsp:sp modelId="{E992D830-CD41-4114-9D92-228F3069F001}">
      <dsp:nvSpPr>
        <dsp:cNvPr id="0" name=""/>
        <dsp:cNvSpPr/>
      </dsp:nvSpPr>
      <dsp:spPr>
        <a:xfrm>
          <a:off x="2260854" y="3481327"/>
          <a:ext cx="8254746" cy="10879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just" defTabSz="1333500">
            <a:lnSpc>
              <a:spcPct val="90000"/>
            </a:lnSpc>
            <a:spcBef>
              <a:spcPct val="0"/>
            </a:spcBef>
            <a:spcAft>
              <a:spcPct val="35000"/>
            </a:spcAft>
            <a:buNone/>
          </a:pPr>
          <a:r>
            <a:rPr lang="es-MX" sz="3000" kern="1200" dirty="0"/>
            <a:t> </a:t>
          </a:r>
          <a:r>
            <a:rPr lang="es-MX" sz="3000" kern="1200" dirty="0">
              <a:latin typeface="+mj-lt"/>
            </a:rPr>
            <a:t>4. </a:t>
          </a:r>
          <a:r>
            <a:rPr lang="es-MX" sz="3000" kern="1200" dirty="0">
              <a:latin typeface="+mj-lt"/>
              <a:cs typeface="Times New Roman" panose="02020603050405020304" pitchFamily="18" charset="0"/>
            </a:rPr>
            <a:t>Factores culturales (la falta de cultura financiera y la cultura de no pago)</a:t>
          </a:r>
        </a:p>
      </dsp:txBody>
      <dsp:txXfrm>
        <a:off x="2260854" y="3481327"/>
        <a:ext cx="8254746" cy="1087914"/>
      </dsp:txXfrm>
    </dsp:sp>
    <dsp:sp modelId="{E5C5A461-D121-47E8-843C-42508E1538B0}">
      <dsp:nvSpPr>
        <dsp:cNvPr id="0" name=""/>
        <dsp:cNvSpPr/>
      </dsp:nvSpPr>
      <dsp:spPr>
        <a:xfrm>
          <a:off x="2103120" y="4569242"/>
          <a:ext cx="8412480" cy="0"/>
        </a:xfrm>
        <a:prstGeom prst="line">
          <a:avLst/>
        </a:prstGeom>
        <a:solidFill>
          <a:schemeClr val="accent5">
            <a:hueOff val="0"/>
            <a:satOff val="0"/>
            <a:lumOff val="0"/>
            <a:alphaOff val="0"/>
          </a:schemeClr>
        </a:solidFill>
        <a:ln w="12700" cap="flat" cmpd="sng" algn="ctr">
          <a:solidFill>
            <a:schemeClr val="accent5">
              <a:tint val="50000"/>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dsp:style>
    </dsp:sp>
    <dsp:sp modelId="{5BF4D5D2-A694-4626-A321-B9274856A6C0}">
      <dsp:nvSpPr>
        <dsp:cNvPr id="0" name=""/>
        <dsp:cNvSpPr/>
      </dsp:nvSpPr>
      <dsp:spPr>
        <a:xfrm>
          <a:off x="2260854" y="4623638"/>
          <a:ext cx="8254746" cy="10879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just" defTabSz="1333500">
            <a:lnSpc>
              <a:spcPct val="90000"/>
            </a:lnSpc>
            <a:spcBef>
              <a:spcPct val="0"/>
            </a:spcBef>
            <a:spcAft>
              <a:spcPct val="35000"/>
            </a:spcAft>
            <a:buNone/>
          </a:pPr>
          <a:endParaRPr lang="es-MX" sz="3000" kern="1200" dirty="0">
            <a:latin typeface="+mj-lt"/>
            <a:cs typeface="Times New Roman" panose="02020603050405020304" pitchFamily="18" charset="0"/>
          </a:endParaRPr>
        </a:p>
      </dsp:txBody>
      <dsp:txXfrm>
        <a:off x="2260854" y="4623638"/>
        <a:ext cx="8254746" cy="1087914"/>
      </dsp:txXfrm>
    </dsp:sp>
    <dsp:sp modelId="{DC64650A-A628-45D5-A84F-1D4883569E31}">
      <dsp:nvSpPr>
        <dsp:cNvPr id="0" name=""/>
        <dsp:cNvSpPr/>
      </dsp:nvSpPr>
      <dsp:spPr>
        <a:xfrm>
          <a:off x="2103120" y="5711553"/>
          <a:ext cx="8412480" cy="0"/>
        </a:xfrm>
        <a:prstGeom prst="line">
          <a:avLst/>
        </a:prstGeom>
        <a:solidFill>
          <a:schemeClr val="accent5">
            <a:hueOff val="0"/>
            <a:satOff val="0"/>
            <a:lumOff val="0"/>
            <a:alphaOff val="0"/>
          </a:schemeClr>
        </a:solidFill>
        <a:ln w="12700" cap="flat" cmpd="sng" algn="ctr">
          <a:solidFill>
            <a:schemeClr val="accent5">
              <a:tint val="50000"/>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B552C5-1568-4032-827B-5F6458FED211}">
      <dsp:nvSpPr>
        <dsp:cNvPr id="0" name=""/>
        <dsp:cNvSpPr/>
      </dsp:nvSpPr>
      <dsp:spPr>
        <a:xfrm>
          <a:off x="7072446" y="3749581"/>
          <a:ext cx="91440" cy="434906"/>
        </a:xfrm>
        <a:custGeom>
          <a:avLst/>
          <a:gdLst/>
          <a:ahLst/>
          <a:cxnLst/>
          <a:rect l="0" t="0" r="0" b="0"/>
          <a:pathLst>
            <a:path>
              <a:moveTo>
                <a:pt x="76725" y="0"/>
              </a:moveTo>
              <a:lnTo>
                <a:pt x="76725" y="241742"/>
              </a:lnTo>
              <a:lnTo>
                <a:pt x="45720" y="241742"/>
              </a:lnTo>
              <a:lnTo>
                <a:pt x="45720" y="434906"/>
              </a:lnTo>
            </a:path>
          </a:pathLst>
        </a:custGeom>
        <a:noFill/>
        <a:ln w="12700" cap="flat" cmpd="sng" algn="ctr">
          <a:solidFill>
            <a:schemeClr val="accent4">
              <a:hueOff val="0"/>
              <a:satOff val="0"/>
              <a:lumOff val="0"/>
              <a:alphaOff val="0"/>
            </a:schemeClr>
          </a:solidFill>
          <a:prstDash val="solid"/>
          <a:miter lim="800000"/>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 modelId="{30E80D73-F56B-4B45-B5CF-A305525DC44B}">
      <dsp:nvSpPr>
        <dsp:cNvPr id="0" name=""/>
        <dsp:cNvSpPr/>
      </dsp:nvSpPr>
      <dsp:spPr>
        <a:xfrm>
          <a:off x="4658421" y="1819101"/>
          <a:ext cx="2490750" cy="606424"/>
        </a:xfrm>
        <a:custGeom>
          <a:avLst/>
          <a:gdLst/>
          <a:ahLst/>
          <a:cxnLst/>
          <a:rect l="0" t="0" r="0" b="0"/>
          <a:pathLst>
            <a:path>
              <a:moveTo>
                <a:pt x="0" y="0"/>
              </a:moveTo>
              <a:lnTo>
                <a:pt x="0" y="413260"/>
              </a:lnTo>
              <a:lnTo>
                <a:pt x="2490750" y="413260"/>
              </a:lnTo>
              <a:lnTo>
                <a:pt x="2490750" y="606424"/>
              </a:lnTo>
            </a:path>
          </a:pathLst>
        </a:custGeom>
        <a:noFill/>
        <a:ln w="12700" cap="flat" cmpd="sng" algn="ctr">
          <a:solidFill>
            <a:schemeClr val="accent3">
              <a:hueOff val="0"/>
              <a:satOff val="0"/>
              <a:lumOff val="0"/>
              <a:alphaOff val="0"/>
            </a:schemeClr>
          </a:solidFill>
          <a:prstDash val="solid"/>
          <a:miter lim="800000"/>
        </a:ln>
        <a:effectLst/>
        <a:sp3d z="-40000" prstMaterial="matte"/>
      </dsp:spPr>
      <dsp:style>
        <a:lnRef idx="2">
          <a:scrgbClr r="0" g="0" b="0"/>
        </a:lnRef>
        <a:fillRef idx="0">
          <a:scrgbClr r="0" g="0" b="0"/>
        </a:fillRef>
        <a:effectRef idx="0">
          <a:scrgbClr r="0" g="0" b="0"/>
        </a:effectRef>
        <a:fontRef idx="minor"/>
      </dsp:style>
    </dsp:sp>
    <dsp:sp modelId="{E05CCA32-F4EF-48C2-90FC-353BA0AA4732}">
      <dsp:nvSpPr>
        <dsp:cNvPr id="0" name=""/>
        <dsp:cNvSpPr/>
      </dsp:nvSpPr>
      <dsp:spPr>
        <a:xfrm>
          <a:off x="2319249" y="3749581"/>
          <a:ext cx="1274244" cy="606424"/>
        </a:xfrm>
        <a:custGeom>
          <a:avLst/>
          <a:gdLst/>
          <a:ahLst/>
          <a:cxnLst/>
          <a:rect l="0" t="0" r="0" b="0"/>
          <a:pathLst>
            <a:path>
              <a:moveTo>
                <a:pt x="0" y="0"/>
              </a:moveTo>
              <a:lnTo>
                <a:pt x="0" y="413260"/>
              </a:lnTo>
              <a:lnTo>
                <a:pt x="1274244" y="413260"/>
              </a:lnTo>
              <a:lnTo>
                <a:pt x="1274244" y="606424"/>
              </a:lnTo>
            </a:path>
          </a:pathLst>
        </a:custGeom>
        <a:noFill/>
        <a:ln w="12700" cap="flat" cmpd="sng" algn="ctr">
          <a:solidFill>
            <a:schemeClr val="accent4">
              <a:hueOff val="0"/>
              <a:satOff val="0"/>
              <a:lumOff val="0"/>
              <a:alphaOff val="0"/>
            </a:schemeClr>
          </a:solidFill>
          <a:prstDash val="solid"/>
          <a:miter lim="800000"/>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 modelId="{C8182DAB-423B-4AEB-BF9A-2ADA144546BD}">
      <dsp:nvSpPr>
        <dsp:cNvPr id="0" name=""/>
        <dsp:cNvSpPr/>
      </dsp:nvSpPr>
      <dsp:spPr>
        <a:xfrm>
          <a:off x="1045005" y="3749581"/>
          <a:ext cx="1274244" cy="606424"/>
        </a:xfrm>
        <a:custGeom>
          <a:avLst/>
          <a:gdLst/>
          <a:ahLst/>
          <a:cxnLst/>
          <a:rect l="0" t="0" r="0" b="0"/>
          <a:pathLst>
            <a:path>
              <a:moveTo>
                <a:pt x="1274244" y="0"/>
              </a:moveTo>
              <a:lnTo>
                <a:pt x="1274244" y="413260"/>
              </a:lnTo>
              <a:lnTo>
                <a:pt x="0" y="413260"/>
              </a:lnTo>
              <a:lnTo>
                <a:pt x="0" y="606424"/>
              </a:lnTo>
            </a:path>
          </a:pathLst>
        </a:custGeom>
        <a:noFill/>
        <a:ln w="12700" cap="flat" cmpd="sng" algn="ctr">
          <a:solidFill>
            <a:schemeClr val="accent4">
              <a:hueOff val="0"/>
              <a:satOff val="0"/>
              <a:lumOff val="0"/>
              <a:alphaOff val="0"/>
            </a:schemeClr>
          </a:solidFill>
          <a:prstDash val="solid"/>
          <a:miter lim="800000"/>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 modelId="{4AAA4215-C026-4ACB-BE8D-5FD99A7A8372}">
      <dsp:nvSpPr>
        <dsp:cNvPr id="0" name=""/>
        <dsp:cNvSpPr/>
      </dsp:nvSpPr>
      <dsp:spPr>
        <a:xfrm>
          <a:off x="2319249" y="1819101"/>
          <a:ext cx="2339172" cy="606424"/>
        </a:xfrm>
        <a:custGeom>
          <a:avLst/>
          <a:gdLst/>
          <a:ahLst/>
          <a:cxnLst/>
          <a:rect l="0" t="0" r="0" b="0"/>
          <a:pathLst>
            <a:path>
              <a:moveTo>
                <a:pt x="2339172" y="0"/>
              </a:moveTo>
              <a:lnTo>
                <a:pt x="2339172" y="413260"/>
              </a:lnTo>
              <a:lnTo>
                <a:pt x="0" y="413260"/>
              </a:lnTo>
              <a:lnTo>
                <a:pt x="0" y="606424"/>
              </a:lnTo>
            </a:path>
          </a:pathLst>
        </a:custGeom>
        <a:noFill/>
        <a:ln w="12700" cap="flat" cmpd="sng" algn="ctr">
          <a:solidFill>
            <a:schemeClr val="accent3">
              <a:hueOff val="0"/>
              <a:satOff val="0"/>
              <a:lumOff val="0"/>
              <a:alphaOff val="0"/>
            </a:schemeClr>
          </a:solidFill>
          <a:prstDash val="solid"/>
          <a:miter lim="800000"/>
        </a:ln>
        <a:effectLst/>
        <a:sp3d z="-40000" prstMaterial="matte"/>
      </dsp:spPr>
      <dsp:style>
        <a:lnRef idx="2">
          <a:scrgbClr r="0" g="0" b="0"/>
        </a:lnRef>
        <a:fillRef idx="0">
          <a:scrgbClr r="0" g="0" b="0"/>
        </a:fillRef>
        <a:effectRef idx="0">
          <a:scrgbClr r="0" g="0" b="0"/>
        </a:effectRef>
        <a:fontRef idx="minor"/>
      </dsp:style>
    </dsp:sp>
    <dsp:sp modelId="{7B7BF75F-2668-43BA-BBC7-6F342979FE55}">
      <dsp:nvSpPr>
        <dsp:cNvPr id="0" name=""/>
        <dsp:cNvSpPr/>
      </dsp:nvSpPr>
      <dsp:spPr>
        <a:xfrm>
          <a:off x="3615858" y="495045"/>
          <a:ext cx="2085127" cy="1324055"/>
        </a:xfrm>
        <a:prstGeom prst="roundRect">
          <a:avLst>
            <a:gd name="adj" fmla="val 10000"/>
          </a:avLst>
        </a:prstGeom>
        <a:solidFill>
          <a:schemeClr val="bg1"/>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FE45580A-DB61-448C-A7C9-4FD605BCAD3B}">
      <dsp:nvSpPr>
        <dsp:cNvPr id="0" name=""/>
        <dsp:cNvSpPr/>
      </dsp:nvSpPr>
      <dsp:spPr>
        <a:xfrm>
          <a:off x="3847539" y="715142"/>
          <a:ext cx="2085127" cy="1324055"/>
        </a:xfrm>
        <a:prstGeom prst="roundRect">
          <a:avLst>
            <a:gd name="adj" fmla="val 10000"/>
          </a:avLst>
        </a:prstGeom>
        <a:solidFill>
          <a:schemeClr val="bg1">
            <a:alpha val="90000"/>
          </a:schemeClr>
        </a:solidFill>
        <a:ln w="6350" cap="flat" cmpd="sng" algn="ctr">
          <a:solidFill>
            <a:schemeClr val="bg1"/>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MX" sz="2400" kern="1200" dirty="0"/>
            <a:t> Distribución asimétrica </a:t>
          </a:r>
        </a:p>
      </dsp:txBody>
      <dsp:txXfrm>
        <a:off x="3886319" y="753922"/>
        <a:ext cx="2007567" cy="1246495"/>
      </dsp:txXfrm>
    </dsp:sp>
    <dsp:sp modelId="{83999DE8-6FA2-4C2F-BF8C-7CD6C8BA1BB1}">
      <dsp:nvSpPr>
        <dsp:cNvPr id="0" name=""/>
        <dsp:cNvSpPr/>
      </dsp:nvSpPr>
      <dsp:spPr>
        <a:xfrm>
          <a:off x="1094654" y="2425525"/>
          <a:ext cx="2449190" cy="1324055"/>
        </a:xfrm>
        <a:prstGeom prst="roundRect">
          <a:avLst>
            <a:gd name="adj" fmla="val 1000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7264F96A-F467-482A-86DD-E27179C16056}">
      <dsp:nvSpPr>
        <dsp:cNvPr id="0" name=""/>
        <dsp:cNvSpPr/>
      </dsp:nvSpPr>
      <dsp:spPr>
        <a:xfrm>
          <a:off x="1326335" y="2645622"/>
          <a:ext cx="2449190" cy="1324055"/>
        </a:xfrm>
        <a:prstGeom prst="roundRect">
          <a:avLst>
            <a:gd name="adj" fmla="val 10000"/>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MX" sz="1300" kern="1200" dirty="0"/>
            <a:t> </a:t>
          </a:r>
          <a:r>
            <a:rPr lang="es-MX" sz="2000" kern="1200" dirty="0"/>
            <a:t>“Selección adversa” </a:t>
          </a:r>
        </a:p>
      </dsp:txBody>
      <dsp:txXfrm>
        <a:off x="1365115" y="2684402"/>
        <a:ext cx="2371630" cy="1246495"/>
      </dsp:txXfrm>
    </dsp:sp>
    <dsp:sp modelId="{4371955D-8BB3-4A4E-AB8E-3ED4CEB07AB0}">
      <dsp:nvSpPr>
        <dsp:cNvPr id="0" name=""/>
        <dsp:cNvSpPr/>
      </dsp:nvSpPr>
      <dsp:spPr>
        <a:xfrm>
          <a:off x="2441" y="4356006"/>
          <a:ext cx="2085127" cy="1313476"/>
        </a:xfrm>
        <a:prstGeom prst="roundRect">
          <a:avLst>
            <a:gd name="adj" fmla="val 1000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1877AACD-9686-4E6B-958D-AA51FF363965}">
      <dsp:nvSpPr>
        <dsp:cNvPr id="0" name=""/>
        <dsp:cNvSpPr/>
      </dsp:nvSpPr>
      <dsp:spPr>
        <a:xfrm>
          <a:off x="234122" y="4576102"/>
          <a:ext cx="2085127" cy="1313476"/>
        </a:xfrm>
        <a:prstGeom prst="roundRect">
          <a:avLst>
            <a:gd name="adj" fmla="val 10000"/>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t>Proyectos </a:t>
          </a:r>
          <a:r>
            <a:rPr lang="es-MX" sz="1800" b="1" kern="1200" dirty="0"/>
            <a:t>“buenos”</a:t>
          </a:r>
        </a:p>
      </dsp:txBody>
      <dsp:txXfrm>
        <a:off x="272592" y="4614572"/>
        <a:ext cx="2008187" cy="1236536"/>
      </dsp:txXfrm>
    </dsp:sp>
    <dsp:sp modelId="{2E592003-973A-4D64-9E06-F5C9502D467B}">
      <dsp:nvSpPr>
        <dsp:cNvPr id="0" name=""/>
        <dsp:cNvSpPr/>
      </dsp:nvSpPr>
      <dsp:spPr>
        <a:xfrm>
          <a:off x="2550930" y="4356006"/>
          <a:ext cx="2085127" cy="1324055"/>
        </a:xfrm>
        <a:prstGeom prst="roundRect">
          <a:avLst>
            <a:gd name="adj" fmla="val 1000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7354CD71-CF8F-4EE7-9528-0D001EFDAB2A}">
      <dsp:nvSpPr>
        <dsp:cNvPr id="0" name=""/>
        <dsp:cNvSpPr/>
      </dsp:nvSpPr>
      <dsp:spPr>
        <a:xfrm>
          <a:off x="2782611" y="4576102"/>
          <a:ext cx="2085127" cy="1324055"/>
        </a:xfrm>
        <a:prstGeom prst="roundRect">
          <a:avLst>
            <a:gd name="adj" fmla="val 10000"/>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MX" sz="1300" kern="1200" dirty="0"/>
            <a:t> </a:t>
          </a:r>
          <a:r>
            <a:rPr lang="es-MX" sz="2000" kern="1200" dirty="0"/>
            <a:t>Proyectos </a:t>
          </a:r>
          <a:r>
            <a:rPr lang="es-MX" sz="2000" b="1" kern="1200" dirty="0"/>
            <a:t>“malos”</a:t>
          </a:r>
        </a:p>
      </dsp:txBody>
      <dsp:txXfrm>
        <a:off x="2821391" y="4614882"/>
        <a:ext cx="2007567" cy="1246495"/>
      </dsp:txXfrm>
    </dsp:sp>
    <dsp:sp modelId="{DF2DE9B3-2D73-47B0-872B-25B5EDD0D8CB}">
      <dsp:nvSpPr>
        <dsp:cNvPr id="0" name=""/>
        <dsp:cNvSpPr/>
      </dsp:nvSpPr>
      <dsp:spPr>
        <a:xfrm>
          <a:off x="6076155" y="2425525"/>
          <a:ext cx="2146033" cy="1324055"/>
        </a:xfrm>
        <a:prstGeom prst="roundRect">
          <a:avLst>
            <a:gd name="adj" fmla="val 1000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DCD30B6F-DD3E-4760-B5E2-BA07F4EF33C5}">
      <dsp:nvSpPr>
        <dsp:cNvPr id="0" name=""/>
        <dsp:cNvSpPr/>
      </dsp:nvSpPr>
      <dsp:spPr>
        <a:xfrm>
          <a:off x="6307836" y="2645622"/>
          <a:ext cx="2146033" cy="1324055"/>
        </a:xfrm>
        <a:prstGeom prst="roundRect">
          <a:avLst>
            <a:gd name="adj" fmla="val 10000"/>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MX" sz="2000" kern="1200" dirty="0"/>
            <a:t>“Riesgo moral”</a:t>
          </a:r>
        </a:p>
      </dsp:txBody>
      <dsp:txXfrm>
        <a:off x="6346616" y="2684402"/>
        <a:ext cx="2068473" cy="1246495"/>
      </dsp:txXfrm>
    </dsp:sp>
    <dsp:sp modelId="{9CF60093-12CC-4E73-B082-1F3355B1D959}">
      <dsp:nvSpPr>
        <dsp:cNvPr id="0" name=""/>
        <dsp:cNvSpPr/>
      </dsp:nvSpPr>
      <dsp:spPr>
        <a:xfrm>
          <a:off x="5068413" y="4184488"/>
          <a:ext cx="4099506" cy="1481790"/>
        </a:xfrm>
        <a:prstGeom prst="roundRect">
          <a:avLst>
            <a:gd name="adj" fmla="val 1000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DE3F761A-5365-4F74-A935-1DE2A846EE8C}">
      <dsp:nvSpPr>
        <dsp:cNvPr id="0" name=""/>
        <dsp:cNvSpPr/>
      </dsp:nvSpPr>
      <dsp:spPr>
        <a:xfrm>
          <a:off x="5300094" y="4404584"/>
          <a:ext cx="4099506" cy="1481790"/>
        </a:xfrm>
        <a:prstGeom prst="roundRect">
          <a:avLst>
            <a:gd name="adj" fmla="val 10000"/>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t>Dificultades para </a:t>
          </a:r>
          <a:r>
            <a:rPr lang="es-MX" sz="1800" b="1" kern="1200" dirty="0"/>
            <a:t>proveer incentivos </a:t>
          </a:r>
          <a:r>
            <a:rPr lang="es-MX" sz="1800" kern="1200" dirty="0"/>
            <a:t>distribución eficiente del  </a:t>
          </a:r>
          <a:r>
            <a:rPr lang="es-MX" sz="1800" b="1" kern="1200" dirty="0"/>
            <a:t>riesgo</a:t>
          </a:r>
        </a:p>
      </dsp:txBody>
      <dsp:txXfrm>
        <a:off x="5343494" y="4447984"/>
        <a:ext cx="4012706" cy="139499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E66BDF-F4BC-4BCB-ADC4-32D804045871}">
      <dsp:nvSpPr>
        <dsp:cNvPr id="0" name=""/>
        <dsp:cNvSpPr/>
      </dsp:nvSpPr>
      <dsp:spPr>
        <a:xfrm>
          <a:off x="576067" y="0"/>
          <a:ext cx="7878894" cy="2852936"/>
        </a:xfrm>
        <a:prstGeom prst="rightArrow">
          <a:avLst/>
        </a:prstGeom>
        <a:solidFill>
          <a:schemeClr val="accent2">
            <a:tint val="4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C3395A6F-DA74-4A0E-836A-AA7E78C99708}">
      <dsp:nvSpPr>
        <dsp:cNvPr id="0" name=""/>
        <dsp:cNvSpPr/>
      </dsp:nvSpPr>
      <dsp:spPr>
        <a:xfrm>
          <a:off x="329335" y="0"/>
          <a:ext cx="2901694" cy="2852936"/>
        </a:xfrm>
        <a:prstGeom prst="roundRect">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b="1" kern="1200" dirty="0"/>
            <a:t>Aspectos que destacan las causas:</a:t>
          </a:r>
        </a:p>
      </dsp:txBody>
      <dsp:txXfrm>
        <a:off x="468604" y="139269"/>
        <a:ext cx="2623156" cy="2574398"/>
      </dsp:txXfrm>
    </dsp:sp>
    <dsp:sp modelId="{71B32897-C68A-42A3-B2A1-122F9A4ECF33}">
      <dsp:nvSpPr>
        <dsp:cNvPr id="0" name=""/>
        <dsp:cNvSpPr/>
      </dsp:nvSpPr>
      <dsp:spPr>
        <a:xfrm>
          <a:off x="3168352" y="820287"/>
          <a:ext cx="2780786" cy="1141174"/>
        </a:xfrm>
        <a:prstGeom prst="roundRect">
          <a:avLst/>
        </a:prstGeom>
        <a:solidFill>
          <a:schemeClr val="accent2">
            <a:hueOff val="-3934109"/>
            <a:satOff val="-700"/>
            <a:lumOff val="-6667"/>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b="1" kern="1200" dirty="0"/>
            <a:t>Escasa disponibilidad de información </a:t>
          </a:r>
        </a:p>
      </dsp:txBody>
      <dsp:txXfrm>
        <a:off x="3224060" y="875995"/>
        <a:ext cx="2669370" cy="1029758"/>
      </dsp:txXfrm>
    </dsp:sp>
    <dsp:sp modelId="{384D011F-4D97-4FA5-B864-DCE8195A3F21}">
      <dsp:nvSpPr>
        <dsp:cNvPr id="0" name=""/>
        <dsp:cNvSpPr/>
      </dsp:nvSpPr>
      <dsp:spPr>
        <a:xfrm>
          <a:off x="6048673" y="676271"/>
          <a:ext cx="2780786" cy="1348411"/>
        </a:xfrm>
        <a:prstGeom prst="roundRect">
          <a:avLst/>
        </a:prstGeom>
        <a:solidFill>
          <a:schemeClr val="accent2">
            <a:hueOff val="-7868219"/>
            <a:satOff val="-1400"/>
            <a:lumOff val="-13333"/>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b="1" kern="1200" dirty="0">
              <a:solidFill>
                <a:schemeClr val="bg2"/>
              </a:solidFill>
            </a:rPr>
            <a:t>Distribución asimétrica </a:t>
          </a:r>
        </a:p>
      </dsp:txBody>
      <dsp:txXfrm>
        <a:off x="6114497" y="742095"/>
        <a:ext cx="2649138" cy="121676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A9583F-2CEC-4D16-B7F8-B6ED6E3EC515}">
      <dsp:nvSpPr>
        <dsp:cNvPr id="0" name=""/>
        <dsp:cNvSpPr/>
      </dsp:nvSpPr>
      <dsp:spPr>
        <a:xfrm>
          <a:off x="1911562" y="0"/>
          <a:ext cx="3680175" cy="2610367"/>
        </a:xfrm>
        <a:prstGeom prst="ellipse">
          <a:avLst/>
        </a:prstGeom>
        <a:gradFill rotWithShape="0">
          <a:gsLst>
            <a:gs pos="0">
              <a:schemeClr val="accent2">
                <a:alpha val="50000"/>
                <a:hueOff val="0"/>
                <a:satOff val="0"/>
                <a:lumOff val="0"/>
                <a:alphaOff val="0"/>
                <a:satMod val="103000"/>
                <a:lumMod val="102000"/>
                <a:tint val="94000"/>
              </a:schemeClr>
            </a:gs>
            <a:gs pos="50000">
              <a:schemeClr val="accent2">
                <a:alpha val="50000"/>
                <a:hueOff val="0"/>
                <a:satOff val="0"/>
                <a:lumOff val="0"/>
                <a:alphaOff val="0"/>
                <a:satMod val="110000"/>
                <a:lumMod val="100000"/>
                <a:shade val="100000"/>
              </a:schemeClr>
            </a:gs>
            <a:gs pos="100000">
              <a:schemeClr val="accent2">
                <a:alpha val="5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tx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s-MX" sz="2600" kern="1200" dirty="0">
              <a:latin typeface="Arial" pitchFamily="34" charset="0"/>
              <a:cs typeface="Arial" pitchFamily="34" charset="0"/>
            </a:rPr>
            <a:t>El conocimiento sobre los programas de apoyo. </a:t>
          </a:r>
        </a:p>
      </dsp:txBody>
      <dsp:txXfrm>
        <a:off x="2450511" y="382279"/>
        <a:ext cx="2602277" cy="1845809"/>
      </dsp:txXfrm>
    </dsp:sp>
    <dsp:sp modelId="{436822E1-8B5B-457D-B0A9-F0BEE8A04D76}">
      <dsp:nvSpPr>
        <dsp:cNvPr id="0" name=""/>
        <dsp:cNvSpPr/>
      </dsp:nvSpPr>
      <dsp:spPr>
        <a:xfrm>
          <a:off x="3781379" y="1740970"/>
          <a:ext cx="3186155" cy="2610367"/>
        </a:xfrm>
        <a:prstGeom prst="ellipse">
          <a:avLst/>
        </a:prstGeom>
        <a:gradFill rotWithShape="0">
          <a:gsLst>
            <a:gs pos="0">
              <a:schemeClr val="accent2">
                <a:alpha val="50000"/>
                <a:hueOff val="-3934109"/>
                <a:satOff val="-700"/>
                <a:lumOff val="-6667"/>
                <a:alphaOff val="0"/>
                <a:satMod val="103000"/>
                <a:lumMod val="102000"/>
                <a:tint val="94000"/>
              </a:schemeClr>
            </a:gs>
            <a:gs pos="50000">
              <a:schemeClr val="accent2">
                <a:alpha val="50000"/>
                <a:hueOff val="-3934109"/>
                <a:satOff val="-700"/>
                <a:lumOff val="-6667"/>
                <a:alphaOff val="0"/>
                <a:satMod val="110000"/>
                <a:lumMod val="100000"/>
                <a:shade val="100000"/>
              </a:schemeClr>
            </a:gs>
            <a:gs pos="100000">
              <a:schemeClr val="accent2">
                <a:alpha val="50000"/>
                <a:hueOff val="-3934109"/>
                <a:satOff val="-700"/>
                <a:lumOff val="-6667"/>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tx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s-MX" sz="2600" kern="1200" dirty="0">
              <a:latin typeface="Arial" pitchFamily="34" charset="0"/>
              <a:cs typeface="Arial" pitchFamily="34" charset="0"/>
            </a:rPr>
            <a:t>El  acceso al crédito.</a:t>
          </a:r>
        </a:p>
      </dsp:txBody>
      <dsp:txXfrm>
        <a:off x="4247981" y="2123249"/>
        <a:ext cx="2252951" cy="1845809"/>
      </dsp:txXfrm>
    </dsp:sp>
    <dsp:sp modelId="{DAE36C3C-AC03-4666-9863-9CB5278268F4}">
      <dsp:nvSpPr>
        <dsp:cNvPr id="0" name=""/>
        <dsp:cNvSpPr/>
      </dsp:nvSpPr>
      <dsp:spPr>
        <a:xfrm>
          <a:off x="4705502" y="10689"/>
          <a:ext cx="4277696" cy="2588988"/>
        </a:xfrm>
        <a:prstGeom prst="ellipse">
          <a:avLst/>
        </a:prstGeom>
        <a:gradFill rotWithShape="0">
          <a:gsLst>
            <a:gs pos="0">
              <a:schemeClr val="accent2">
                <a:alpha val="50000"/>
                <a:hueOff val="-7868219"/>
                <a:satOff val="-1400"/>
                <a:lumOff val="-13333"/>
                <a:alphaOff val="0"/>
                <a:satMod val="103000"/>
                <a:lumMod val="102000"/>
                <a:tint val="94000"/>
              </a:schemeClr>
            </a:gs>
            <a:gs pos="50000">
              <a:schemeClr val="accent2">
                <a:alpha val="50000"/>
                <a:hueOff val="-7868219"/>
                <a:satOff val="-1400"/>
                <a:lumOff val="-13333"/>
                <a:alphaOff val="0"/>
                <a:satMod val="110000"/>
                <a:lumMod val="100000"/>
                <a:shade val="100000"/>
              </a:schemeClr>
            </a:gs>
            <a:gs pos="100000">
              <a:schemeClr val="accent2">
                <a:alpha val="50000"/>
                <a:hueOff val="-7868219"/>
                <a:satOff val="-1400"/>
                <a:lumOff val="-13333"/>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tx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s-MX" sz="2600" kern="1200" dirty="0">
              <a:latin typeface="Arial" pitchFamily="34" charset="0"/>
              <a:cs typeface="Arial" pitchFamily="34" charset="0"/>
            </a:rPr>
            <a:t>La obtención de apoyos gubernamentales.</a:t>
          </a:r>
          <a:endParaRPr lang="es-MX" sz="2600" kern="1200" dirty="0"/>
        </a:p>
      </dsp:txBody>
      <dsp:txXfrm>
        <a:off x="5331956" y="389838"/>
        <a:ext cx="3024788" cy="183069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59A33F-4B62-4CAC-8F17-6B236FE52499}">
      <dsp:nvSpPr>
        <dsp:cNvPr id="0" name=""/>
        <dsp:cNvSpPr/>
      </dsp:nvSpPr>
      <dsp:spPr>
        <a:xfrm>
          <a:off x="3408145" y="3030165"/>
          <a:ext cx="686086" cy="2226064"/>
        </a:xfrm>
        <a:custGeom>
          <a:avLst/>
          <a:gdLst/>
          <a:ahLst/>
          <a:cxnLst/>
          <a:rect l="0" t="0" r="0" b="0"/>
          <a:pathLst>
            <a:path>
              <a:moveTo>
                <a:pt x="0" y="0"/>
              </a:moveTo>
              <a:lnTo>
                <a:pt x="343043" y="0"/>
              </a:lnTo>
              <a:lnTo>
                <a:pt x="343043" y="2226064"/>
              </a:lnTo>
              <a:lnTo>
                <a:pt x="686086" y="2226064"/>
              </a:lnTo>
            </a:path>
          </a:pathLst>
        </a:custGeom>
        <a:noFill/>
        <a:ln w="12700" cap="flat" cmpd="sng" algn="ctr">
          <a:solidFill>
            <a:schemeClr val="accent5">
              <a:hueOff val="0"/>
              <a:satOff val="0"/>
              <a:lumOff val="0"/>
              <a:alphaOff val="0"/>
            </a:schemeClr>
          </a:solidFill>
          <a:prstDash val="solid"/>
          <a:miter lim="800000"/>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55600">
            <a:lnSpc>
              <a:spcPct val="90000"/>
            </a:lnSpc>
            <a:spcBef>
              <a:spcPct val="0"/>
            </a:spcBef>
            <a:spcAft>
              <a:spcPct val="35000"/>
            </a:spcAft>
            <a:buNone/>
          </a:pPr>
          <a:endParaRPr lang="es-MX" sz="800" kern="1200"/>
        </a:p>
      </dsp:txBody>
      <dsp:txXfrm>
        <a:off x="3692954" y="4084962"/>
        <a:ext cx="116469" cy="116469"/>
      </dsp:txXfrm>
    </dsp:sp>
    <dsp:sp modelId="{D63DC84E-E58E-4940-A869-C5F3F0139746}">
      <dsp:nvSpPr>
        <dsp:cNvPr id="0" name=""/>
        <dsp:cNvSpPr/>
      </dsp:nvSpPr>
      <dsp:spPr>
        <a:xfrm>
          <a:off x="3408145" y="3030165"/>
          <a:ext cx="686086" cy="187764"/>
        </a:xfrm>
        <a:custGeom>
          <a:avLst/>
          <a:gdLst/>
          <a:ahLst/>
          <a:cxnLst/>
          <a:rect l="0" t="0" r="0" b="0"/>
          <a:pathLst>
            <a:path>
              <a:moveTo>
                <a:pt x="0" y="0"/>
              </a:moveTo>
              <a:lnTo>
                <a:pt x="343043" y="0"/>
              </a:lnTo>
              <a:lnTo>
                <a:pt x="343043" y="187764"/>
              </a:lnTo>
              <a:lnTo>
                <a:pt x="686086" y="187764"/>
              </a:lnTo>
            </a:path>
          </a:pathLst>
        </a:custGeom>
        <a:noFill/>
        <a:ln w="12700" cap="flat" cmpd="sng" algn="ctr">
          <a:solidFill>
            <a:schemeClr val="accent5">
              <a:hueOff val="0"/>
              <a:satOff val="0"/>
              <a:lumOff val="0"/>
              <a:alphaOff val="0"/>
            </a:schemeClr>
          </a:solidFill>
          <a:prstDash val="solid"/>
          <a:miter lim="800000"/>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3733406" y="3106264"/>
        <a:ext cx="35565" cy="35565"/>
      </dsp:txXfrm>
    </dsp:sp>
    <dsp:sp modelId="{A8AC4054-9AC4-4958-B4D9-11756587820A}">
      <dsp:nvSpPr>
        <dsp:cNvPr id="0" name=""/>
        <dsp:cNvSpPr/>
      </dsp:nvSpPr>
      <dsp:spPr>
        <a:xfrm>
          <a:off x="3408145" y="991864"/>
          <a:ext cx="686086" cy="2038300"/>
        </a:xfrm>
        <a:custGeom>
          <a:avLst/>
          <a:gdLst/>
          <a:ahLst/>
          <a:cxnLst/>
          <a:rect l="0" t="0" r="0" b="0"/>
          <a:pathLst>
            <a:path>
              <a:moveTo>
                <a:pt x="0" y="2038300"/>
              </a:moveTo>
              <a:lnTo>
                <a:pt x="343043" y="2038300"/>
              </a:lnTo>
              <a:lnTo>
                <a:pt x="343043" y="0"/>
              </a:lnTo>
              <a:lnTo>
                <a:pt x="686086" y="0"/>
              </a:lnTo>
            </a:path>
          </a:pathLst>
        </a:custGeom>
        <a:noFill/>
        <a:ln w="12700" cap="flat" cmpd="sng" algn="ctr">
          <a:solidFill>
            <a:schemeClr val="accent5">
              <a:hueOff val="0"/>
              <a:satOff val="0"/>
              <a:lumOff val="0"/>
              <a:alphaOff val="0"/>
            </a:schemeClr>
          </a:solidFill>
          <a:prstDash val="solid"/>
          <a:miter lim="800000"/>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es-MX" sz="700" kern="1200"/>
        </a:p>
      </dsp:txBody>
      <dsp:txXfrm>
        <a:off x="3697422" y="1957248"/>
        <a:ext cx="107533" cy="107533"/>
      </dsp:txXfrm>
    </dsp:sp>
    <dsp:sp modelId="{9FB1250B-48C2-4CE0-A8F3-66C481FD9237}">
      <dsp:nvSpPr>
        <dsp:cNvPr id="0" name=""/>
        <dsp:cNvSpPr/>
      </dsp:nvSpPr>
      <dsp:spPr>
        <a:xfrm rot="16200000">
          <a:off x="132938" y="2507233"/>
          <a:ext cx="5504549" cy="1045864"/>
        </a:xfrm>
        <a:prstGeom prst="rect">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3495" tIns="23495" rIns="23495" bIns="23495" numCol="1" spcCol="1270" anchor="ctr" anchorCtr="0">
          <a:noAutofit/>
        </a:bodyPr>
        <a:lstStyle/>
        <a:p>
          <a:pPr marL="0" lvl="0" indent="0" algn="ctr" defTabSz="1644650">
            <a:lnSpc>
              <a:spcPct val="90000"/>
            </a:lnSpc>
            <a:spcBef>
              <a:spcPct val="0"/>
            </a:spcBef>
            <a:spcAft>
              <a:spcPct val="35000"/>
            </a:spcAft>
            <a:buNone/>
          </a:pPr>
          <a:r>
            <a:rPr lang="es-MX" sz="3700" kern="1200"/>
            <a:t>ASPECTOS POSITIVOS </a:t>
          </a:r>
        </a:p>
      </dsp:txBody>
      <dsp:txXfrm>
        <a:off x="132938" y="2507233"/>
        <a:ext cx="5504549" cy="1045864"/>
      </dsp:txXfrm>
    </dsp:sp>
    <dsp:sp modelId="{4CE1EF83-E9E1-459C-B2E0-90582EC1BC02}">
      <dsp:nvSpPr>
        <dsp:cNvPr id="0" name=""/>
        <dsp:cNvSpPr/>
      </dsp:nvSpPr>
      <dsp:spPr>
        <a:xfrm>
          <a:off x="4094232" y="5635"/>
          <a:ext cx="4788338" cy="1972458"/>
        </a:xfrm>
        <a:prstGeom prst="rect">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latin typeface="Arial" pitchFamily="34" charset="0"/>
              <a:cs typeface="Arial" pitchFamily="34" charset="0"/>
            </a:rPr>
            <a:t>El número de MiPymes con financiamiento ha crecido 33%  desde el año  2010 al 2016, lo cual significa un crecimiento promedio anual de 5%.</a:t>
          </a:r>
        </a:p>
      </dsp:txBody>
      <dsp:txXfrm>
        <a:off x="4094232" y="5635"/>
        <a:ext cx="4788338" cy="1972458"/>
      </dsp:txXfrm>
    </dsp:sp>
    <dsp:sp modelId="{F594D601-41F3-4266-B962-22313A93C06A}">
      <dsp:nvSpPr>
        <dsp:cNvPr id="0" name=""/>
        <dsp:cNvSpPr/>
      </dsp:nvSpPr>
      <dsp:spPr>
        <a:xfrm>
          <a:off x="4094232" y="2239560"/>
          <a:ext cx="4919415" cy="1956738"/>
        </a:xfrm>
        <a:prstGeom prst="rect">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latin typeface="Arial" pitchFamily="34" charset="0"/>
              <a:cs typeface="Arial" pitchFamily="34" charset="0"/>
            </a:rPr>
            <a:t>El monto de financiamiento otorgado a éstas ha crecido en 130%, lo cual implicó un aumento promedio anual de 15%.</a:t>
          </a:r>
        </a:p>
      </dsp:txBody>
      <dsp:txXfrm>
        <a:off x="4094232" y="2239560"/>
        <a:ext cx="4919415" cy="1956738"/>
      </dsp:txXfrm>
    </dsp:sp>
    <dsp:sp modelId="{FB4C7970-E638-4777-B8DB-A4CEE226820F}">
      <dsp:nvSpPr>
        <dsp:cNvPr id="0" name=""/>
        <dsp:cNvSpPr/>
      </dsp:nvSpPr>
      <dsp:spPr>
        <a:xfrm>
          <a:off x="4094232" y="4457765"/>
          <a:ext cx="4992757" cy="1596930"/>
        </a:xfrm>
        <a:prstGeom prst="rect">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latin typeface="Arial" pitchFamily="34" charset="0"/>
              <a:cs typeface="Arial" pitchFamily="34" charset="0"/>
            </a:rPr>
            <a:t>La tasa de interés a la que se contratan los créditos se redujo en el mismo período, especialmente para las microempresas</a:t>
          </a:r>
          <a:r>
            <a:rPr lang="es-MX" sz="1000" kern="1200" dirty="0"/>
            <a:t>. </a:t>
          </a:r>
        </a:p>
        <a:p>
          <a:pPr marL="0" lvl="0" indent="0" algn="ctr" defTabSz="800100">
            <a:lnSpc>
              <a:spcPct val="90000"/>
            </a:lnSpc>
            <a:spcBef>
              <a:spcPct val="0"/>
            </a:spcBef>
            <a:spcAft>
              <a:spcPct val="35000"/>
            </a:spcAft>
            <a:buNone/>
          </a:pPr>
          <a:endParaRPr lang="es-MX" sz="1000" kern="1200" dirty="0"/>
        </a:p>
      </dsp:txBody>
      <dsp:txXfrm>
        <a:off x="4094232" y="4457765"/>
        <a:ext cx="4992757" cy="159693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FE89BB-A0BC-4572-AC51-9EA58C3AAF50}">
      <dsp:nvSpPr>
        <dsp:cNvPr id="0" name=""/>
        <dsp:cNvSpPr/>
      </dsp:nvSpPr>
      <dsp:spPr>
        <a:xfrm>
          <a:off x="0" y="1949235"/>
          <a:ext cx="1155587" cy="1450014"/>
        </a:xfrm>
        <a:prstGeom prst="roundRect">
          <a:avLst>
            <a:gd name="adj" fmla="val 10000"/>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chemeClr val="accent1">
                  <a:lumMod val="50000"/>
                </a:schemeClr>
              </a:solidFill>
            </a:rPr>
            <a:t>Trueque</a:t>
          </a:r>
          <a:r>
            <a:rPr lang="es-MX" sz="1800" kern="1200" dirty="0"/>
            <a:t>.</a:t>
          </a:r>
        </a:p>
      </dsp:txBody>
      <dsp:txXfrm>
        <a:off x="33846" y="1983081"/>
        <a:ext cx="1087895" cy="1382322"/>
      </dsp:txXfrm>
    </dsp:sp>
    <dsp:sp modelId="{468DF54F-B92F-446D-88F8-764FB84862D2}">
      <dsp:nvSpPr>
        <dsp:cNvPr id="0" name=""/>
        <dsp:cNvSpPr/>
      </dsp:nvSpPr>
      <dsp:spPr>
        <a:xfrm rot="57215">
          <a:off x="1273722" y="2544618"/>
          <a:ext cx="250516" cy="286585"/>
        </a:xfrm>
        <a:prstGeom prst="rightArrow">
          <a:avLst>
            <a:gd name="adj1" fmla="val 60000"/>
            <a:gd name="adj2" fmla="val 50000"/>
          </a:avLst>
        </a:prstGeom>
        <a:solidFill>
          <a:schemeClr val="accent1">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s-MX" sz="1800" kern="1200"/>
        </a:p>
      </dsp:txBody>
      <dsp:txXfrm>
        <a:off x="1273727" y="2601310"/>
        <a:ext cx="175361" cy="171951"/>
      </dsp:txXfrm>
    </dsp:sp>
    <dsp:sp modelId="{B2FF8305-B876-42B0-BB0F-AD5DFE60CBB7}">
      <dsp:nvSpPr>
        <dsp:cNvPr id="0" name=""/>
        <dsp:cNvSpPr/>
      </dsp:nvSpPr>
      <dsp:spPr>
        <a:xfrm>
          <a:off x="1628195" y="1976336"/>
          <a:ext cx="1155587" cy="1450014"/>
        </a:xfrm>
        <a:prstGeom prst="roundRect">
          <a:avLst>
            <a:gd name="adj" fmla="val 10000"/>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chemeClr val="accent1">
                  <a:lumMod val="50000"/>
                </a:schemeClr>
              </a:solidFill>
            </a:rPr>
            <a:t>Productos fijos</a:t>
          </a:r>
          <a:r>
            <a:rPr lang="es-MX" sz="1800" kern="1200" dirty="0"/>
            <a:t>.</a:t>
          </a:r>
        </a:p>
      </dsp:txBody>
      <dsp:txXfrm>
        <a:off x="1662041" y="2010182"/>
        <a:ext cx="1087895" cy="1382322"/>
      </dsp:txXfrm>
    </dsp:sp>
    <dsp:sp modelId="{270B0C44-1734-4C04-BBE5-2B762AA434A5}">
      <dsp:nvSpPr>
        <dsp:cNvPr id="0" name=""/>
        <dsp:cNvSpPr/>
      </dsp:nvSpPr>
      <dsp:spPr>
        <a:xfrm>
          <a:off x="2899342" y="2558050"/>
          <a:ext cx="244984" cy="286585"/>
        </a:xfrm>
        <a:prstGeom prst="rightArrow">
          <a:avLst>
            <a:gd name="adj1" fmla="val 60000"/>
            <a:gd name="adj2" fmla="val 50000"/>
          </a:avLst>
        </a:prstGeom>
        <a:solidFill>
          <a:schemeClr val="accent1">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s-MX" sz="1800" kern="1200"/>
        </a:p>
      </dsp:txBody>
      <dsp:txXfrm>
        <a:off x="2899342" y="2615367"/>
        <a:ext cx="171489" cy="171951"/>
      </dsp:txXfrm>
    </dsp:sp>
    <dsp:sp modelId="{570B7A44-D0CE-4932-A0C7-3AE0B6A0E40E}">
      <dsp:nvSpPr>
        <dsp:cNvPr id="0" name=""/>
        <dsp:cNvSpPr/>
      </dsp:nvSpPr>
      <dsp:spPr>
        <a:xfrm>
          <a:off x="3246018" y="1976336"/>
          <a:ext cx="1155587" cy="1450014"/>
        </a:xfrm>
        <a:prstGeom prst="roundRect">
          <a:avLst>
            <a:gd name="adj" fmla="val 10000"/>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chemeClr val="accent1">
                  <a:lumMod val="50000"/>
                </a:schemeClr>
              </a:solidFill>
            </a:rPr>
            <a:t>Moneda</a:t>
          </a:r>
          <a:r>
            <a:rPr lang="es-MX" sz="1800" kern="1200" dirty="0"/>
            <a:t> </a:t>
          </a:r>
          <a:r>
            <a:rPr lang="es-MX" sz="1800" kern="1200" dirty="0">
              <a:solidFill>
                <a:schemeClr val="accent1">
                  <a:lumMod val="50000"/>
                </a:schemeClr>
              </a:solidFill>
            </a:rPr>
            <a:t>acuñada</a:t>
          </a:r>
          <a:r>
            <a:rPr lang="es-MX" sz="1800" kern="1200" dirty="0"/>
            <a:t>.</a:t>
          </a:r>
        </a:p>
      </dsp:txBody>
      <dsp:txXfrm>
        <a:off x="3279864" y="2010182"/>
        <a:ext cx="1087895" cy="1382322"/>
      </dsp:txXfrm>
    </dsp:sp>
    <dsp:sp modelId="{48B2B5F9-EBC4-4048-9FF5-D52A83306D8F}">
      <dsp:nvSpPr>
        <dsp:cNvPr id="0" name=""/>
        <dsp:cNvSpPr/>
      </dsp:nvSpPr>
      <dsp:spPr>
        <a:xfrm>
          <a:off x="4517164" y="2558050"/>
          <a:ext cx="244984" cy="286585"/>
        </a:xfrm>
        <a:prstGeom prst="rightArrow">
          <a:avLst>
            <a:gd name="adj1" fmla="val 60000"/>
            <a:gd name="adj2" fmla="val 50000"/>
          </a:avLst>
        </a:prstGeom>
        <a:solidFill>
          <a:schemeClr val="accent1">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s-MX" sz="1800" kern="1200"/>
        </a:p>
      </dsp:txBody>
      <dsp:txXfrm>
        <a:off x="4517164" y="2615367"/>
        <a:ext cx="171489" cy="171951"/>
      </dsp:txXfrm>
    </dsp:sp>
    <dsp:sp modelId="{D5F78D7F-1847-4C92-8314-10E9D5C30169}">
      <dsp:nvSpPr>
        <dsp:cNvPr id="0" name=""/>
        <dsp:cNvSpPr/>
      </dsp:nvSpPr>
      <dsp:spPr>
        <a:xfrm>
          <a:off x="4863841" y="1976336"/>
          <a:ext cx="1155587" cy="1450014"/>
        </a:xfrm>
        <a:prstGeom prst="roundRect">
          <a:avLst>
            <a:gd name="adj" fmla="val 10000"/>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chemeClr val="accent1">
                  <a:lumMod val="50000"/>
                </a:schemeClr>
              </a:solidFill>
            </a:rPr>
            <a:t>Billetes</a:t>
          </a:r>
          <a:r>
            <a:rPr lang="es-MX" sz="1800" kern="1200" dirty="0"/>
            <a:t>.</a:t>
          </a:r>
        </a:p>
      </dsp:txBody>
      <dsp:txXfrm>
        <a:off x="4897687" y="2010182"/>
        <a:ext cx="1087895" cy="1382322"/>
      </dsp:txXfrm>
    </dsp:sp>
    <dsp:sp modelId="{CC1501B3-980F-4184-BFA1-0D9EDC36B4A9}">
      <dsp:nvSpPr>
        <dsp:cNvPr id="0" name=""/>
        <dsp:cNvSpPr/>
      </dsp:nvSpPr>
      <dsp:spPr>
        <a:xfrm>
          <a:off x="6134987" y="2558050"/>
          <a:ext cx="244984" cy="286585"/>
        </a:xfrm>
        <a:prstGeom prst="rightArrow">
          <a:avLst>
            <a:gd name="adj1" fmla="val 60000"/>
            <a:gd name="adj2" fmla="val 50000"/>
          </a:avLst>
        </a:prstGeom>
        <a:solidFill>
          <a:schemeClr val="accent1">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s-MX" sz="1800" kern="1200"/>
        </a:p>
      </dsp:txBody>
      <dsp:txXfrm>
        <a:off x="6134987" y="2615367"/>
        <a:ext cx="171489" cy="171951"/>
      </dsp:txXfrm>
    </dsp:sp>
    <dsp:sp modelId="{D36786AA-F781-4877-84C5-91659B77DE5B}">
      <dsp:nvSpPr>
        <dsp:cNvPr id="0" name=""/>
        <dsp:cNvSpPr/>
      </dsp:nvSpPr>
      <dsp:spPr>
        <a:xfrm>
          <a:off x="6481664" y="1976336"/>
          <a:ext cx="1155587" cy="1450014"/>
        </a:xfrm>
        <a:prstGeom prst="roundRect">
          <a:avLst>
            <a:gd name="adj" fmla="val 10000"/>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chemeClr val="accent1">
                  <a:lumMod val="50000"/>
                </a:schemeClr>
              </a:solidFill>
            </a:rPr>
            <a:t>Bancos/respaldo</a:t>
          </a:r>
          <a:r>
            <a:rPr lang="es-MX" sz="1800" kern="1200" dirty="0"/>
            <a:t> </a:t>
          </a:r>
          <a:r>
            <a:rPr lang="es-MX" sz="1800" kern="1200" dirty="0">
              <a:solidFill>
                <a:schemeClr val="accent1">
                  <a:lumMod val="50000"/>
                </a:schemeClr>
              </a:solidFill>
            </a:rPr>
            <a:t>en</a:t>
          </a:r>
          <a:r>
            <a:rPr lang="es-MX" sz="1800" kern="1200" dirty="0"/>
            <a:t> </a:t>
          </a:r>
          <a:r>
            <a:rPr lang="es-MX" sz="1800" kern="1200" dirty="0">
              <a:solidFill>
                <a:schemeClr val="accent1">
                  <a:lumMod val="50000"/>
                </a:schemeClr>
              </a:solidFill>
            </a:rPr>
            <a:t>oro</a:t>
          </a:r>
          <a:r>
            <a:rPr lang="es-MX" sz="1800" kern="1200" dirty="0"/>
            <a:t>.</a:t>
          </a:r>
        </a:p>
      </dsp:txBody>
      <dsp:txXfrm>
        <a:off x="6515510" y="2010182"/>
        <a:ext cx="1087895" cy="1382322"/>
      </dsp:txXfrm>
    </dsp:sp>
    <dsp:sp modelId="{1C60709C-3E16-40CE-81B4-CAAAAEEF4E6F}">
      <dsp:nvSpPr>
        <dsp:cNvPr id="0" name=""/>
        <dsp:cNvSpPr/>
      </dsp:nvSpPr>
      <dsp:spPr>
        <a:xfrm>
          <a:off x="7752810" y="2558050"/>
          <a:ext cx="244984" cy="286585"/>
        </a:xfrm>
        <a:prstGeom prst="rightArrow">
          <a:avLst>
            <a:gd name="adj1" fmla="val 60000"/>
            <a:gd name="adj2" fmla="val 50000"/>
          </a:avLst>
        </a:prstGeom>
        <a:solidFill>
          <a:schemeClr val="accent1">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s-MX" sz="1800" kern="1200"/>
        </a:p>
      </dsp:txBody>
      <dsp:txXfrm>
        <a:off x="7752810" y="2615367"/>
        <a:ext cx="171489" cy="171951"/>
      </dsp:txXfrm>
    </dsp:sp>
    <dsp:sp modelId="{F40A6D57-9D83-464F-B388-FAA732FBE77F}">
      <dsp:nvSpPr>
        <dsp:cNvPr id="0" name=""/>
        <dsp:cNvSpPr/>
      </dsp:nvSpPr>
      <dsp:spPr>
        <a:xfrm>
          <a:off x="8099486" y="1976336"/>
          <a:ext cx="1155587" cy="1450014"/>
        </a:xfrm>
        <a:prstGeom prst="roundRect">
          <a:avLst>
            <a:gd name="adj" fmla="val 10000"/>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chemeClr val="accent1">
                  <a:lumMod val="50000"/>
                </a:schemeClr>
              </a:solidFill>
            </a:rPr>
            <a:t>Dólar.</a:t>
          </a:r>
        </a:p>
      </dsp:txBody>
      <dsp:txXfrm>
        <a:off x="8133332" y="2010182"/>
        <a:ext cx="1087895" cy="1382322"/>
      </dsp:txXfrm>
    </dsp:sp>
    <dsp:sp modelId="{A173D8FD-E203-4A9A-93F2-CB890E429CCF}">
      <dsp:nvSpPr>
        <dsp:cNvPr id="0" name=""/>
        <dsp:cNvSpPr/>
      </dsp:nvSpPr>
      <dsp:spPr>
        <a:xfrm>
          <a:off x="9370633" y="2558050"/>
          <a:ext cx="244984" cy="286585"/>
        </a:xfrm>
        <a:prstGeom prst="rightArrow">
          <a:avLst>
            <a:gd name="adj1" fmla="val 60000"/>
            <a:gd name="adj2" fmla="val 50000"/>
          </a:avLst>
        </a:prstGeom>
        <a:solidFill>
          <a:schemeClr val="accent1">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s-MX" sz="1800" kern="1200"/>
        </a:p>
      </dsp:txBody>
      <dsp:txXfrm>
        <a:off x="9370633" y="2615367"/>
        <a:ext cx="171489" cy="171951"/>
      </dsp:txXfrm>
    </dsp:sp>
    <dsp:sp modelId="{CF053FF3-FD66-4575-9416-DE659A58D7B7}">
      <dsp:nvSpPr>
        <dsp:cNvPr id="0" name=""/>
        <dsp:cNvSpPr/>
      </dsp:nvSpPr>
      <dsp:spPr>
        <a:xfrm>
          <a:off x="9717309" y="1976336"/>
          <a:ext cx="1155587" cy="1450014"/>
        </a:xfrm>
        <a:prstGeom prst="roundRect">
          <a:avLst>
            <a:gd name="adj" fmla="val 10000"/>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chemeClr val="accent1">
                  <a:lumMod val="50000"/>
                </a:schemeClr>
              </a:solidFill>
            </a:rPr>
            <a:t>Acuerdo </a:t>
          </a:r>
          <a:r>
            <a:rPr lang="es-MX" sz="1800" kern="1200" dirty="0" err="1">
              <a:solidFill>
                <a:schemeClr val="accent1">
                  <a:lumMod val="50000"/>
                </a:schemeClr>
              </a:solidFill>
            </a:rPr>
            <a:t>Bretton</a:t>
          </a:r>
          <a:r>
            <a:rPr lang="es-MX" sz="1800" kern="1200" dirty="0">
              <a:solidFill>
                <a:schemeClr val="accent1">
                  <a:lumMod val="50000"/>
                </a:schemeClr>
              </a:solidFill>
            </a:rPr>
            <a:t> Woods</a:t>
          </a:r>
        </a:p>
      </dsp:txBody>
      <dsp:txXfrm>
        <a:off x="9751155" y="2010182"/>
        <a:ext cx="1087895" cy="1382322"/>
      </dsp:txXfrm>
    </dsp:sp>
    <dsp:sp modelId="{146117B4-26B9-4F6A-95CB-6D305695A8A7}">
      <dsp:nvSpPr>
        <dsp:cNvPr id="0" name=""/>
        <dsp:cNvSpPr/>
      </dsp:nvSpPr>
      <dsp:spPr>
        <a:xfrm>
          <a:off x="10988456" y="2558050"/>
          <a:ext cx="244984" cy="286585"/>
        </a:xfrm>
        <a:prstGeom prst="rightArrow">
          <a:avLst>
            <a:gd name="adj1" fmla="val 60000"/>
            <a:gd name="adj2" fmla="val 50000"/>
          </a:avLst>
        </a:prstGeom>
        <a:solidFill>
          <a:schemeClr val="accent1">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s-MX" sz="1800" kern="1200"/>
        </a:p>
      </dsp:txBody>
      <dsp:txXfrm>
        <a:off x="10988456" y="2615367"/>
        <a:ext cx="171489" cy="171951"/>
      </dsp:txXfrm>
    </dsp:sp>
    <dsp:sp modelId="{415AF118-133D-4EB5-A27A-E88CB2E4D308}">
      <dsp:nvSpPr>
        <dsp:cNvPr id="0" name=""/>
        <dsp:cNvSpPr/>
      </dsp:nvSpPr>
      <dsp:spPr>
        <a:xfrm>
          <a:off x="11335132" y="1976336"/>
          <a:ext cx="1155587" cy="1450014"/>
        </a:xfrm>
        <a:prstGeom prst="roundRect">
          <a:avLst>
            <a:gd name="adj" fmla="val 10000"/>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chemeClr val="accent1">
                  <a:lumMod val="50000"/>
                </a:schemeClr>
              </a:solidFill>
            </a:rPr>
            <a:t>Surgimiento</a:t>
          </a:r>
          <a:r>
            <a:rPr lang="es-MX" sz="1800" kern="1200" dirty="0"/>
            <a:t> </a:t>
          </a:r>
          <a:r>
            <a:rPr lang="es-MX" sz="1800" kern="1200" dirty="0">
              <a:solidFill>
                <a:schemeClr val="accent1">
                  <a:lumMod val="50000"/>
                </a:schemeClr>
              </a:solidFill>
            </a:rPr>
            <a:t>dinero</a:t>
          </a:r>
          <a:r>
            <a:rPr lang="es-MX" sz="1800" kern="1200" dirty="0"/>
            <a:t> </a:t>
          </a:r>
          <a:r>
            <a:rPr lang="es-MX" sz="1800" kern="1200" dirty="0">
              <a:solidFill>
                <a:schemeClr val="accent1">
                  <a:lumMod val="50000"/>
                </a:schemeClr>
              </a:solidFill>
            </a:rPr>
            <a:t>electrónico</a:t>
          </a:r>
          <a:r>
            <a:rPr lang="es-MX" sz="1800" kern="1200" dirty="0"/>
            <a:t>.</a:t>
          </a:r>
        </a:p>
      </dsp:txBody>
      <dsp:txXfrm>
        <a:off x="11368978" y="2010182"/>
        <a:ext cx="1087895" cy="138232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AE0949-3682-40C7-BD69-FCD3E6EB9CEF}">
      <dsp:nvSpPr>
        <dsp:cNvPr id="0" name=""/>
        <dsp:cNvSpPr/>
      </dsp:nvSpPr>
      <dsp:spPr>
        <a:xfrm>
          <a:off x="3928056" y="556016"/>
          <a:ext cx="2149618" cy="746148"/>
        </a:xfrm>
        <a:custGeom>
          <a:avLst/>
          <a:gdLst/>
          <a:ahLst/>
          <a:cxnLst/>
          <a:rect l="0" t="0" r="0" b="0"/>
          <a:pathLst>
            <a:path>
              <a:moveTo>
                <a:pt x="0" y="0"/>
              </a:moveTo>
              <a:lnTo>
                <a:pt x="0" y="373074"/>
              </a:lnTo>
              <a:lnTo>
                <a:pt x="2149618" y="373074"/>
              </a:lnTo>
              <a:lnTo>
                <a:pt x="2149618" y="746148"/>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540AB53-248F-48EB-83B7-7D339EAF5D74}">
      <dsp:nvSpPr>
        <dsp:cNvPr id="0" name=""/>
        <dsp:cNvSpPr/>
      </dsp:nvSpPr>
      <dsp:spPr>
        <a:xfrm>
          <a:off x="1778437" y="556016"/>
          <a:ext cx="2149618" cy="746148"/>
        </a:xfrm>
        <a:custGeom>
          <a:avLst/>
          <a:gdLst/>
          <a:ahLst/>
          <a:cxnLst/>
          <a:rect l="0" t="0" r="0" b="0"/>
          <a:pathLst>
            <a:path>
              <a:moveTo>
                <a:pt x="2149618" y="0"/>
              </a:moveTo>
              <a:lnTo>
                <a:pt x="2149618" y="373074"/>
              </a:lnTo>
              <a:lnTo>
                <a:pt x="0" y="373074"/>
              </a:lnTo>
              <a:lnTo>
                <a:pt x="0" y="746148"/>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E17B7D2-4A33-4C46-B0E2-61371A52904D}">
      <dsp:nvSpPr>
        <dsp:cNvPr id="0" name=""/>
        <dsp:cNvSpPr/>
      </dsp:nvSpPr>
      <dsp:spPr>
        <a:xfrm>
          <a:off x="2151512" y="159954"/>
          <a:ext cx="3553087" cy="396062"/>
        </a:xfrm>
        <a:prstGeom prst="rect">
          <a:avLst/>
        </a:prstGeom>
        <a:solidFill>
          <a:schemeClr val="accent1">
            <a:shade val="6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MX" sz="1400" b="1" kern="1200">
              <a:latin typeface="Arial" panose="020B0604020202020204" pitchFamily="34" charset="0"/>
              <a:cs typeface="Arial" panose="020B0604020202020204" pitchFamily="34" charset="0"/>
            </a:rPr>
            <a:t>Modalidades de los créditos </a:t>
          </a:r>
        </a:p>
      </dsp:txBody>
      <dsp:txXfrm>
        <a:off x="2151512" y="159954"/>
        <a:ext cx="3553087" cy="396062"/>
      </dsp:txXfrm>
    </dsp:sp>
    <dsp:sp modelId="{7BC57C1F-F7E1-4B05-BDE8-E349147D88D9}">
      <dsp:nvSpPr>
        <dsp:cNvPr id="0" name=""/>
        <dsp:cNvSpPr/>
      </dsp:nvSpPr>
      <dsp:spPr>
        <a:xfrm>
          <a:off x="1894" y="1302165"/>
          <a:ext cx="3553087" cy="1667446"/>
        </a:xfrm>
        <a:prstGeom prst="rect">
          <a:avLst/>
        </a:prstGeom>
        <a:solidFill>
          <a:schemeClr val="accent1">
            <a:shade val="8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MX" sz="1200" kern="1200">
              <a:latin typeface="Arial" panose="020B0604020202020204" pitchFamily="34" charset="0"/>
              <a:cs typeface="Arial" panose="020B0604020202020204" pitchFamily="34" charset="0"/>
            </a:rPr>
            <a:t>Crédito simple: Se dispone del dinero en una sola exhibición y se utiliza para adquirir cualquier bien o servicio, mientras el pago del importe total se realiza en una o varias amortizaciones.</a:t>
          </a:r>
        </a:p>
      </dsp:txBody>
      <dsp:txXfrm>
        <a:off x="1894" y="1302165"/>
        <a:ext cx="3553087" cy="1667446"/>
      </dsp:txXfrm>
    </dsp:sp>
    <dsp:sp modelId="{312FF178-0B31-4BDE-B70B-255498D3AAD8}">
      <dsp:nvSpPr>
        <dsp:cNvPr id="0" name=""/>
        <dsp:cNvSpPr/>
      </dsp:nvSpPr>
      <dsp:spPr>
        <a:xfrm>
          <a:off x="4301130" y="1302165"/>
          <a:ext cx="3553087" cy="1258272"/>
        </a:xfrm>
        <a:prstGeom prst="rect">
          <a:avLst/>
        </a:prstGeom>
        <a:solidFill>
          <a:schemeClr val="accent1">
            <a:shade val="8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MX" sz="1200" kern="1200">
              <a:latin typeface="Arial" panose="020B0604020202020204" pitchFamily="34" charset="0"/>
              <a:cs typeface="Arial" panose="020B0604020202020204" pitchFamily="34" charset="0"/>
            </a:rPr>
            <a:t>Crédito en cuenta corriente: (El caso de las tarjetas de crédito), se le otorga al cliente una línea de crédito.</a:t>
          </a:r>
        </a:p>
      </dsp:txBody>
      <dsp:txXfrm>
        <a:off x="4301130" y="1302165"/>
        <a:ext cx="3553087" cy="1258272"/>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F73C65-70F5-4E61-A9A1-45A9D136A204}">
      <dsp:nvSpPr>
        <dsp:cNvPr id="0" name=""/>
        <dsp:cNvSpPr/>
      </dsp:nvSpPr>
      <dsp:spPr>
        <a:xfrm>
          <a:off x="4934" y="1423612"/>
          <a:ext cx="2872454" cy="1148981"/>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6007" tIns="18669" rIns="18669" bIns="18669" numCol="1" spcCol="1270" anchor="ctr" anchorCtr="0">
          <a:noAutofit/>
          <a:scene3d>
            <a:camera prst="orthographicFront"/>
            <a:lightRig rig="threePt" dir="t"/>
          </a:scene3d>
          <a:sp3d extrusionH="57150">
            <a:bevelT h="25400" prst="softRound"/>
          </a:sp3d>
        </a:bodyPr>
        <a:lstStyle/>
        <a:p>
          <a:pPr marL="0" lvl="0" indent="0" algn="ctr" defTabSz="622300">
            <a:lnSpc>
              <a:spcPct val="90000"/>
            </a:lnSpc>
            <a:spcBef>
              <a:spcPct val="0"/>
            </a:spcBef>
            <a:spcAft>
              <a:spcPct val="35000"/>
            </a:spcAft>
            <a:buNone/>
          </a:pPr>
          <a:r>
            <a:rPr lang="es-MX" sz="1400" b="1" kern="1200" dirty="0">
              <a:solidFill>
                <a:schemeClr val="bg1"/>
              </a:solidFill>
              <a:effectLst>
                <a:innerShdw blurRad="63500" dist="50800" dir="18900000">
                  <a:prstClr val="black">
                    <a:alpha val="50000"/>
                  </a:prstClr>
                </a:innerShdw>
              </a:effectLst>
              <a:latin typeface="Arial" panose="020B0604020202020204" pitchFamily="34" charset="0"/>
              <a:cs typeface="Arial" panose="020B0604020202020204" pitchFamily="34" charset="0"/>
            </a:rPr>
            <a:t>Incremento del intercambio comercial internacional a través de tratados</a:t>
          </a:r>
          <a:r>
            <a:rPr lang="es-MX" sz="1400" kern="1200" dirty="0">
              <a:solidFill>
                <a:schemeClr val="bg1"/>
              </a:solidFill>
              <a:effectLst>
                <a:innerShdw blurRad="63500" dist="50800" dir="18900000">
                  <a:prstClr val="black">
                    <a:alpha val="50000"/>
                  </a:prstClr>
                </a:innerShdw>
              </a:effectLst>
            </a:rPr>
            <a:t>.</a:t>
          </a:r>
        </a:p>
      </dsp:txBody>
      <dsp:txXfrm>
        <a:off x="579425" y="1423612"/>
        <a:ext cx="1723473" cy="1148981"/>
      </dsp:txXfrm>
    </dsp:sp>
    <dsp:sp modelId="{7083F1DD-0EEA-402C-9D2F-9C1EC32F8A2D}">
      <dsp:nvSpPr>
        <dsp:cNvPr id="0" name=""/>
        <dsp:cNvSpPr/>
      </dsp:nvSpPr>
      <dsp:spPr>
        <a:xfrm>
          <a:off x="2590143" y="1423612"/>
          <a:ext cx="2872454" cy="1148981"/>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6007" tIns="18669" rIns="18669" bIns="18669" numCol="1" spcCol="1270" anchor="ctr" anchorCtr="0">
          <a:noAutofit/>
          <a:scene3d>
            <a:camera prst="orthographicFront"/>
            <a:lightRig rig="threePt" dir="t"/>
          </a:scene3d>
          <a:sp3d extrusionH="57150">
            <a:bevelT h="25400" prst="softRound"/>
          </a:sp3d>
        </a:bodyPr>
        <a:lstStyle/>
        <a:p>
          <a:pPr marL="0" lvl="0" indent="0" algn="ctr" defTabSz="622300">
            <a:lnSpc>
              <a:spcPct val="90000"/>
            </a:lnSpc>
            <a:spcBef>
              <a:spcPct val="0"/>
            </a:spcBef>
            <a:spcAft>
              <a:spcPct val="35000"/>
            </a:spcAft>
            <a:buNone/>
          </a:pPr>
          <a:r>
            <a:rPr lang="es-MX" sz="1400" b="1" kern="1200" dirty="0">
              <a:solidFill>
                <a:schemeClr val="bg1"/>
              </a:solidFill>
              <a:effectLst>
                <a:innerShdw blurRad="63500" dist="50800" dir="18900000">
                  <a:prstClr val="black">
                    <a:alpha val="50000"/>
                  </a:prstClr>
                </a:innerShdw>
              </a:effectLst>
              <a:latin typeface="Arial" panose="020B0604020202020204" pitchFamily="34" charset="0"/>
              <a:cs typeface="Arial" panose="020B0604020202020204" pitchFamily="34" charset="0"/>
            </a:rPr>
            <a:t>Imitación de actitudes interculturales.</a:t>
          </a:r>
        </a:p>
      </dsp:txBody>
      <dsp:txXfrm>
        <a:off x="3164634" y="1423612"/>
        <a:ext cx="1723473" cy="1148981"/>
      </dsp:txXfrm>
    </dsp:sp>
    <dsp:sp modelId="{B0A6598F-B5D9-410D-87FF-FE9E069764ED}">
      <dsp:nvSpPr>
        <dsp:cNvPr id="0" name=""/>
        <dsp:cNvSpPr/>
      </dsp:nvSpPr>
      <dsp:spPr>
        <a:xfrm>
          <a:off x="5175351" y="1423612"/>
          <a:ext cx="2872454" cy="1148981"/>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6007" tIns="18669" rIns="18669" bIns="18669" numCol="1" spcCol="1270" anchor="ctr" anchorCtr="0">
          <a:noAutofit/>
          <a:scene3d>
            <a:camera prst="orthographicFront"/>
            <a:lightRig rig="threePt" dir="t"/>
          </a:scene3d>
          <a:sp3d extrusionH="57150">
            <a:bevelT h="25400" prst="softRound"/>
          </a:sp3d>
        </a:bodyPr>
        <a:lstStyle/>
        <a:p>
          <a:pPr marL="0" lvl="0" indent="0" algn="ctr" defTabSz="622300">
            <a:lnSpc>
              <a:spcPct val="90000"/>
            </a:lnSpc>
            <a:spcBef>
              <a:spcPct val="0"/>
            </a:spcBef>
            <a:spcAft>
              <a:spcPct val="35000"/>
            </a:spcAft>
            <a:buNone/>
          </a:pPr>
          <a:r>
            <a:rPr lang="es-MX" sz="1400" b="1" kern="1200" dirty="0">
              <a:solidFill>
                <a:schemeClr val="bg1"/>
              </a:solidFill>
              <a:effectLst>
                <a:innerShdw blurRad="63500" dist="50800" dir="18900000">
                  <a:prstClr val="black">
                    <a:alpha val="50000"/>
                  </a:prstClr>
                </a:innerShdw>
              </a:effectLst>
              <a:latin typeface="Arial" panose="020B0604020202020204" pitchFamily="34" charset="0"/>
              <a:cs typeface="Arial" panose="020B0604020202020204" pitchFamily="34" charset="0"/>
            </a:rPr>
            <a:t>Consumismo</a:t>
          </a:r>
          <a:r>
            <a:rPr lang="es-MX" sz="1400" kern="1200" dirty="0">
              <a:effectLst>
                <a:innerShdw blurRad="63500" dist="50800" dir="18900000">
                  <a:prstClr val="black">
                    <a:alpha val="50000"/>
                  </a:prstClr>
                </a:innerShdw>
              </a:effectLst>
            </a:rPr>
            <a:t>.</a:t>
          </a:r>
        </a:p>
      </dsp:txBody>
      <dsp:txXfrm>
        <a:off x="5749842" y="1423612"/>
        <a:ext cx="1723473" cy="1148981"/>
      </dsp:txXfrm>
    </dsp:sp>
    <dsp:sp modelId="{93640685-87F6-413C-9960-1C3250ABB57F}">
      <dsp:nvSpPr>
        <dsp:cNvPr id="0" name=""/>
        <dsp:cNvSpPr/>
      </dsp:nvSpPr>
      <dsp:spPr>
        <a:xfrm>
          <a:off x="7760560" y="1423612"/>
          <a:ext cx="2872454" cy="1148981"/>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6007" tIns="18669" rIns="18669" bIns="18669" numCol="1" spcCol="1270" anchor="ctr" anchorCtr="0">
          <a:noAutofit/>
          <a:scene3d>
            <a:camera prst="orthographicFront"/>
            <a:lightRig rig="threePt" dir="t"/>
          </a:scene3d>
          <a:sp3d extrusionH="57150">
            <a:bevelT h="25400" prst="softRound"/>
          </a:sp3d>
        </a:bodyPr>
        <a:lstStyle/>
        <a:p>
          <a:pPr marL="0" lvl="0" indent="0" algn="ctr" defTabSz="622300">
            <a:lnSpc>
              <a:spcPct val="90000"/>
            </a:lnSpc>
            <a:spcBef>
              <a:spcPct val="0"/>
            </a:spcBef>
            <a:spcAft>
              <a:spcPct val="35000"/>
            </a:spcAft>
            <a:buNone/>
          </a:pPr>
          <a:r>
            <a:rPr lang="es-MX" sz="1400" b="1" kern="1200" dirty="0">
              <a:solidFill>
                <a:schemeClr val="bg1"/>
              </a:solidFill>
              <a:effectLst>
                <a:innerShdw blurRad="63500" dist="50800" dir="18900000">
                  <a:prstClr val="black">
                    <a:alpha val="50000"/>
                  </a:prstClr>
                </a:innerShdw>
              </a:effectLst>
              <a:latin typeface="Arial" panose="020B0604020202020204" pitchFamily="34" charset="0"/>
              <a:cs typeface="Arial" panose="020B0604020202020204" pitchFamily="34" charset="0"/>
            </a:rPr>
            <a:t>Impacto en la ideología de la sociedad.</a:t>
          </a:r>
        </a:p>
      </dsp:txBody>
      <dsp:txXfrm>
        <a:off x="8335051" y="1423612"/>
        <a:ext cx="1723473" cy="1148981"/>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900E3B-0753-4098-B643-39A69C89A4A9}">
      <dsp:nvSpPr>
        <dsp:cNvPr id="0" name=""/>
        <dsp:cNvSpPr/>
      </dsp:nvSpPr>
      <dsp:spPr>
        <a:xfrm>
          <a:off x="56" y="206912"/>
          <a:ext cx="5412283" cy="604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s-MX" sz="2100" kern="1200" dirty="0"/>
            <a:t>Características</a:t>
          </a:r>
        </a:p>
      </dsp:txBody>
      <dsp:txXfrm>
        <a:off x="56" y="206912"/>
        <a:ext cx="5412283" cy="604800"/>
      </dsp:txXfrm>
    </dsp:sp>
    <dsp:sp modelId="{5D9754B2-D743-475C-AC25-AB246F9803AE}">
      <dsp:nvSpPr>
        <dsp:cNvPr id="0" name=""/>
        <dsp:cNvSpPr/>
      </dsp:nvSpPr>
      <dsp:spPr>
        <a:xfrm>
          <a:off x="0" y="811712"/>
          <a:ext cx="5412283" cy="3507337"/>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s-MX" sz="2100" kern="1200" dirty="0"/>
            <a:t>Medio de pago con cierto financiamiento automático.</a:t>
          </a:r>
        </a:p>
        <a:p>
          <a:pPr marL="228600" lvl="1" indent="-228600" algn="l" defTabSz="933450">
            <a:lnSpc>
              <a:spcPct val="90000"/>
            </a:lnSpc>
            <a:spcBef>
              <a:spcPct val="0"/>
            </a:spcBef>
            <a:spcAft>
              <a:spcPct val="15000"/>
            </a:spcAft>
            <a:buChar char="•"/>
          </a:pPr>
          <a:r>
            <a:rPr lang="es-MX" sz="2100" kern="1200" dirty="0"/>
            <a:t>Crédito quirografario. </a:t>
          </a:r>
        </a:p>
        <a:p>
          <a:pPr marL="228600" lvl="1" indent="-228600" algn="l" defTabSz="933450">
            <a:lnSpc>
              <a:spcPct val="90000"/>
            </a:lnSpc>
            <a:spcBef>
              <a:spcPct val="0"/>
            </a:spcBef>
            <a:spcAft>
              <a:spcPct val="15000"/>
            </a:spcAft>
            <a:buChar char="•"/>
          </a:pPr>
          <a:r>
            <a:rPr lang="es-MX" sz="2100" kern="1200" dirty="0"/>
            <a:t>Crédito </a:t>
          </a:r>
          <a:r>
            <a:rPr lang="es-MX" sz="2100" kern="1200" dirty="0" err="1"/>
            <a:t>revolvente</a:t>
          </a:r>
          <a:r>
            <a:rPr lang="es-MX" sz="2100" kern="1200" dirty="0"/>
            <a:t>.</a:t>
          </a:r>
        </a:p>
        <a:p>
          <a:pPr marL="228600" lvl="1" indent="-228600" algn="l" defTabSz="933450">
            <a:lnSpc>
              <a:spcPct val="90000"/>
            </a:lnSpc>
            <a:spcBef>
              <a:spcPct val="0"/>
            </a:spcBef>
            <a:spcAft>
              <a:spcPct val="15000"/>
            </a:spcAft>
            <a:buChar char="•"/>
          </a:pPr>
          <a:r>
            <a:rPr lang="es-MX" sz="2100" kern="1200" dirty="0"/>
            <a:t>Tienen un acreditado, con capacidad de hacer uso según lo necesite.</a:t>
          </a:r>
        </a:p>
        <a:p>
          <a:pPr marL="228600" lvl="1" indent="-228600" algn="l" defTabSz="933450">
            <a:lnSpc>
              <a:spcPct val="90000"/>
            </a:lnSpc>
            <a:spcBef>
              <a:spcPct val="0"/>
            </a:spcBef>
            <a:spcAft>
              <a:spcPct val="15000"/>
            </a:spcAft>
            <a:buChar char="•"/>
          </a:pPr>
          <a:r>
            <a:rPr lang="es-MX" sz="2100" kern="1200" dirty="0"/>
            <a:t>Tienen un acreditado que cada que realiza compras se ve obligado a reembolsar la cantidad estipulada de éstas, así como los intereses pactados.</a:t>
          </a:r>
        </a:p>
      </dsp:txBody>
      <dsp:txXfrm>
        <a:off x="0" y="811712"/>
        <a:ext cx="5412283" cy="3507337"/>
      </dsp:txXfrm>
    </dsp:sp>
    <dsp:sp modelId="{8BDBAB53-F88B-44DD-917C-9678945B4AB8}">
      <dsp:nvSpPr>
        <dsp:cNvPr id="0" name=""/>
        <dsp:cNvSpPr/>
      </dsp:nvSpPr>
      <dsp:spPr>
        <a:xfrm>
          <a:off x="6170059" y="206912"/>
          <a:ext cx="5412283" cy="604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s-MX" sz="2100" kern="1200" dirty="0"/>
            <a:t>Funciones</a:t>
          </a:r>
        </a:p>
      </dsp:txBody>
      <dsp:txXfrm>
        <a:off x="6170059" y="206912"/>
        <a:ext cx="5412283" cy="604800"/>
      </dsp:txXfrm>
    </dsp:sp>
    <dsp:sp modelId="{5AF6EC38-4DCE-42AC-84BA-A1625ABE9E84}">
      <dsp:nvSpPr>
        <dsp:cNvPr id="0" name=""/>
        <dsp:cNvSpPr/>
      </dsp:nvSpPr>
      <dsp:spPr>
        <a:xfrm>
          <a:off x="6170059" y="811712"/>
          <a:ext cx="5412283" cy="3507337"/>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endParaRPr lang="es-MX" sz="2100" kern="1200" dirty="0"/>
        </a:p>
        <a:p>
          <a:pPr marL="457200" lvl="2" indent="-228600" algn="l" defTabSz="933450">
            <a:lnSpc>
              <a:spcPct val="90000"/>
            </a:lnSpc>
            <a:spcBef>
              <a:spcPct val="0"/>
            </a:spcBef>
            <a:spcAft>
              <a:spcPct val="15000"/>
            </a:spcAft>
            <a:buChar char="•"/>
          </a:pPr>
          <a:r>
            <a:rPr lang="es-MX" sz="2100" kern="1200" dirty="0"/>
            <a:t>Habilitar al usuario con el fin de que pueda realizar compras en todos los establecimientos adheridos al sistema y vinculados con la tarjeta.</a:t>
          </a:r>
        </a:p>
        <a:p>
          <a:pPr marL="457200" lvl="2" indent="-228600" algn="l" defTabSz="933450">
            <a:lnSpc>
              <a:spcPct val="90000"/>
            </a:lnSpc>
            <a:spcBef>
              <a:spcPct val="0"/>
            </a:spcBef>
            <a:spcAft>
              <a:spcPct val="15000"/>
            </a:spcAft>
            <a:buChar char="•"/>
          </a:pPr>
          <a:r>
            <a:rPr lang="es-MX" sz="2100" kern="1200" dirty="0"/>
            <a:t>Como medio de pago.</a:t>
          </a:r>
        </a:p>
        <a:p>
          <a:pPr marL="457200" lvl="2" indent="-228600" algn="l" defTabSz="933450">
            <a:lnSpc>
              <a:spcPct val="90000"/>
            </a:lnSpc>
            <a:spcBef>
              <a:spcPct val="0"/>
            </a:spcBef>
            <a:spcAft>
              <a:spcPct val="15000"/>
            </a:spcAft>
            <a:buChar char="•"/>
          </a:pPr>
          <a:r>
            <a:rPr lang="es-MX" sz="2100" kern="1200" dirty="0"/>
            <a:t>Como garantía de pago.</a:t>
          </a:r>
        </a:p>
        <a:p>
          <a:pPr marL="457200" lvl="2" indent="-228600" algn="l" defTabSz="933450">
            <a:lnSpc>
              <a:spcPct val="90000"/>
            </a:lnSpc>
            <a:spcBef>
              <a:spcPct val="0"/>
            </a:spcBef>
            <a:spcAft>
              <a:spcPct val="15000"/>
            </a:spcAft>
            <a:buChar char="•"/>
          </a:pPr>
          <a:r>
            <a:rPr lang="es-MX" sz="2100" kern="1200" dirty="0"/>
            <a:t>Incentivador de ventas.</a:t>
          </a:r>
        </a:p>
        <a:p>
          <a:pPr marL="457200" lvl="2" indent="-228600" algn="l" defTabSz="933450">
            <a:lnSpc>
              <a:spcPct val="90000"/>
            </a:lnSpc>
            <a:spcBef>
              <a:spcPct val="0"/>
            </a:spcBef>
            <a:spcAft>
              <a:spcPct val="15000"/>
            </a:spcAft>
            <a:buChar char="•"/>
          </a:pPr>
          <a:r>
            <a:rPr lang="es-MX" sz="2100" kern="1200" dirty="0"/>
            <a:t>Proporcionar formas de créditos grupales a organizaciones.</a:t>
          </a:r>
        </a:p>
      </dsp:txBody>
      <dsp:txXfrm>
        <a:off x="6170059" y="811712"/>
        <a:ext cx="5412283" cy="3507337"/>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420C82-14FB-419C-A7E8-65FAD33F451A}">
      <dsp:nvSpPr>
        <dsp:cNvPr id="0" name=""/>
        <dsp:cNvSpPr/>
      </dsp:nvSpPr>
      <dsp:spPr>
        <a:xfrm>
          <a:off x="83694" y="1323096"/>
          <a:ext cx="3500873" cy="1400349"/>
        </a:xfrm>
        <a:prstGeom prst="homePlat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6012" tIns="48006" rIns="24003" bIns="48006" numCol="1" spcCol="1270" anchor="ctr" anchorCtr="0">
          <a:noAutofit/>
        </a:bodyPr>
        <a:lstStyle/>
        <a:p>
          <a:pPr marL="0" lvl="0" indent="0" algn="ctr" defTabSz="800100">
            <a:lnSpc>
              <a:spcPct val="90000"/>
            </a:lnSpc>
            <a:spcBef>
              <a:spcPct val="0"/>
            </a:spcBef>
            <a:spcAft>
              <a:spcPct val="35000"/>
            </a:spcAft>
            <a:buNone/>
          </a:pPr>
          <a:r>
            <a:rPr lang="es-MX" sz="1800" kern="1200" dirty="0"/>
            <a:t>Nación deudora con el sector extranjero.</a:t>
          </a:r>
        </a:p>
      </dsp:txBody>
      <dsp:txXfrm>
        <a:off x="83694" y="1323096"/>
        <a:ext cx="3150786" cy="1400349"/>
      </dsp:txXfrm>
    </dsp:sp>
    <dsp:sp modelId="{FDF5FE16-7987-4F40-B018-4D1C7E5A9F58}">
      <dsp:nvSpPr>
        <dsp:cNvPr id="0" name=""/>
        <dsp:cNvSpPr/>
      </dsp:nvSpPr>
      <dsp:spPr>
        <a:xfrm>
          <a:off x="2849418" y="1321387"/>
          <a:ext cx="3500873" cy="1400349"/>
        </a:xfrm>
        <a:prstGeom prst="chevron">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ctr" defTabSz="800100">
            <a:lnSpc>
              <a:spcPct val="90000"/>
            </a:lnSpc>
            <a:spcBef>
              <a:spcPct val="0"/>
            </a:spcBef>
            <a:spcAft>
              <a:spcPct val="35000"/>
            </a:spcAft>
            <a:buNone/>
          </a:pPr>
          <a:r>
            <a:rPr lang="es-MX" sz="1800" kern="1200" dirty="0"/>
            <a:t>Visión negativa de los créditos.</a:t>
          </a:r>
        </a:p>
      </dsp:txBody>
      <dsp:txXfrm>
        <a:off x="3549593" y="1321387"/>
        <a:ext cx="2100524" cy="1400349"/>
      </dsp:txXfrm>
    </dsp:sp>
    <dsp:sp modelId="{A242E116-116B-4CEA-9D3D-8F808C0FA322}">
      <dsp:nvSpPr>
        <dsp:cNvPr id="0" name=""/>
        <dsp:cNvSpPr/>
      </dsp:nvSpPr>
      <dsp:spPr>
        <a:xfrm>
          <a:off x="5604886" y="1336469"/>
          <a:ext cx="3500873" cy="1400349"/>
        </a:xfrm>
        <a:prstGeom prst="chevron">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ctr" defTabSz="800100">
            <a:lnSpc>
              <a:spcPct val="90000"/>
            </a:lnSpc>
            <a:spcBef>
              <a:spcPct val="0"/>
            </a:spcBef>
            <a:spcAft>
              <a:spcPct val="35000"/>
            </a:spcAft>
            <a:buNone/>
          </a:pPr>
          <a:r>
            <a:rPr lang="es-MX" sz="1800" kern="1200" dirty="0"/>
            <a:t>Adquisición de deudas impagables.</a:t>
          </a:r>
        </a:p>
      </dsp:txBody>
      <dsp:txXfrm>
        <a:off x="6305061" y="1336469"/>
        <a:ext cx="2100524" cy="1400349"/>
      </dsp:txXfrm>
    </dsp:sp>
    <dsp:sp modelId="{7B576793-9211-4BDB-9C57-1C1F1F120AFC}">
      <dsp:nvSpPr>
        <dsp:cNvPr id="0" name=""/>
        <dsp:cNvSpPr/>
      </dsp:nvSpPr>
      <dsp:spPr>
        <a:xfrm>
          <a:off x="8405584" y="1336469"/>
          <a:ext cx="3500873" cy="1400349"/>
        </a:xfrm>
        <a:prstGeom prst="chevron">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ctr" defTabSz="800100">
            <a:lnSpc>
              <a:spcPct val="90000"/>
            </a:lnSpc>
            <a:spcBef>
              <a:spcPct val="0"/>
            </a:spcBef>
            <a:spcAft>
              <a:spcPct val="35000"/>
            </a:spcAft>
            <a:buNone/>
          </a:pPr>
          <a:r>
            <a:rPr lang="es-MX" sz="1800" kern="1200" dirty="0"/>
            <a:t>Malas costumbres de pago desde edades tempranas.</a:t>
          </a:r>
        </a:p>
      </dsp:txBody>
      <dsp:txXfrm>
        <a:off x="9105759" y="1336469"/>
        <a:ext cx="2100524" cy="140034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5FBB77-F66B-424F-91F7-4AA11E1389AB}">
      <dsp:nvSpPr>
        <dsp:cNvPr id="0" name=""/>
        <dsp:cNvSpPr/>
      </dsp:nvSpPr>
      <dsp:spPr>
        <a:xfrm>
          <a:off x="4791397" y="3677243"/>
          <a:ext cx="557912" cy="1414460"/>
        </a:xfrm>
        <a:custGeom>
          <a:avLst/>
          <a:gdLst/>
          <a:ahLst/>
          <a:cxnLst/>
          <a:rect l="0" t="0" r="0" b="0"/>
          <a:pathLst>
            <a:path>
              <a:moveTo>
                <a:pt x="0" y="0"/>
              </a:moveTo>
              <a:lnTo>
                <a:pt x="0" y="1414460"/>
              </a:lnTo>
              <a:lnTo>
                <a:pt x="557912" y="1414460"/>
              </a:lnTo>
            </a:path>
          </a:pathLst>
        </a:custGeom>
        <a:noFill/>
        <a:ln w="12700" cap="flat" cmpd="sng" algn="ctr">
          <a:solidFill>
            <a:schemeClr val="accent3">
              <a:tint val="70000"/>
              <a:hueOff val="0"/>
              <a:satOff val="0"/>
              <a:lumOff val="0"/>
              <a:alphaOff val="0"/>
            </a:schemeClr>
          </a:solidFill>
          <a:prstDash val="solid"/>
          <a:miter lim="800000"/>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 modelId="{A75C2B33-8F1C-44A3-A948-C5A36D2C87C7}">
      <dsp:nvSpPr>
        <dsp:cNvPr id="0" name=""/>
        <dsp:cNvSpPr/>
      </dsp:nvSpPr>
      <dsp:spPr>
        <a:xfrm>
          <a:off x="4072446" y="1860559"/>
          <a:ext cx="2206717" cy="537328"/>
        </a:xfrm>
        <a:custGeom>
          <a:avLst/>
          <a:gdLst/>
          <a:ahLst/>
          <a:cxnLst/>
          <a:rect l="0" t="0" r="0" b="0"/>
          <a:pathLst>
            <a:path>
              <a:moveTo>
                <a:pt x="0" y="0"/>
              </a:moveTo>
              <a:lnTo>
                <a:pt x="0" y="268664"/>
              </a:lnTo>
              <a:lnTo>
                <a:pt x="2206717" y="268664"/>
              </a:lnTo>
              <a:lnTo>
                <a:pt x="2206717" y="537328"/>
              </a:lnTo>
            </a:path>
          </a:pathLst>
        </a:custGeom>
        <a:noFill/>
        <a:ln w="12700" cap="flat" cmpd="sng" algn="ctr">
          <a:solidFill>
            <a:schemeClr val="accent3">
              <a:tint val="90000"/>
              <a:hueOff val="0"/>
              <a:satOff val="0"/>
              <a:lumOff val="0"/>
              <a:alphaOff val="0"/>
            </a:schemeClr>
          </a:solidFill>
          <a:prstDash val="solid"/>
          <a:miter lim="800000"/>
        </a:ln>
        <a:effectLst/>
        <a:sp3d z="-40000" prstMaterial="matte"/>
      </dsp:spPr>
      <dsp:style>
        <a:lnRef idx="2">
          <a:scrgbClr r="0" g="0" b="0"/>
        </a:lnRef>
        <a:fillRef idx="0">
          <a:scrgbClr r="0" g="0" b="0"/>
        </a:fillRef>
        <a:effectRef idx="0">
          <a:scrgbClr r="0" g="0" b="0"/>
        </a:effectRef>
        <a:fontRef idx="minor"/>
      </dsp:style>
    </dsp:sp>
    <dsp:sp modelId="{D6DAA61D-B302-470B-B3EF-F6607071E02C}">
      <dsp:nvSpPr>
        <dsp:cNvPr id="0" name=""/>
        <dsp:cNvSpPr/>
      </dsp:nvSpPr>
      <dsp:spPr>
        <a:xfrm>
          <a:off x="348883" y="3316721"/>
          <a:ext cx="514292" cy="1596065"/>
        </a:xfrm>
        <a:custGeom>
          <a:avLst/>
          <a:gdLst/>
          <a:ahLst/>
          <a:cxnLst/>
          <a:rect l="0" t="0" r="0" b="0"/>
          <a:pathLst>
            <a:path>
              <a:moveTo>
                <a:pt x="0" y="0"/>
              </a:moveTo>
              <a:lnTo>
                <a:pt x="0" y="1596065"/>
              </a:lnTo>
              <a:lnTo>
                <a:pt x="514292" y="1596065"/>
              </a:lnTo>
            </a:path>
          </a:pathLst>
        </a:custGeom>
        <a:noFill/>
        <a:ln w="12700" cap="flat" cmpd="sng" algn="ctr">
          <a:solidFill>
            <a:schemeClr val="accent3">
              <a:tint val="70000"/>
              <a:hueOff val="0"/>
              <a:satOff val="0"/>
              <a:lumOff val="0"/>
              <a:alphaOff val="0"/>
            </a:schemeClr>
          </a:solidFill>
          <a:prstDash val="solid"/>
          <a:miter lim="800000"/>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 modelId="{519979C3-22C0-45F9-B5EF-C8BA1ECDD575}">
      <dsp:nvSpPr>
        <dsp:cNvPr id="0" name=""/>
        <dsp:cNvSpPr/>
      </dsp:nvSpPr>
      <dsp:spPr>
        <a:xfrm>
          <a:off x="1720330" y="1860559"/>
          <a:ext cx="2352115" cy="537328"/>
        </a:xfrm>
        <a:custGeom>
          <a:avLst/>
          <a:gdLst/>
          <a:ahLst/>
          <a:cxnLst/>
          <a:rect l="0" t="0" r="0" b="0"/>
          <a:pathLst>
            <a:path>
              <a:moveTo>
                <a:pt x="2352115" y="0"/>
              </a:moveTo>
              <a:lnTo>
                <a:pt x="2352115" y="268664"/>
              </a:lnTo>
              <a:lnTo>
                <a:pt x="0" y="268664"/>
              </a:lnTo>
              <a:lnTo>
                <a:pt x="0" y="537328"/>
              </a:lnTo>
            </a:path>
          </a:pathLst>
        </a:custGeom>
        <a:noFill/>
        <a:ln w="12700" cap="flat" cmpd="sng" algn="ctr">
          <a:solidFill>
            <a:schemeClr val="accent3">
              <a:tint val="90000"/>
              <a:hueOff val="0"/>
              <a:satOff val="0"/>
              <a:lumOff val="0"/>
              <a:alphaOff val="0"/>
            </a:schemeClr>
          </a:solidFill>
          <a:prstDash val="solid"/>
          <a:miter lim="800000"/>
        </a:ln>
        <a:effectLst/>
        <a:sp3d z="-40000" prstMaterial="matte"/>
      </dsp:spPr>
      <dsp:style>
        <a:lnRef idx="2">
          <a:scrgbClr r="0" g="0" b="0"/>
        </a:lnRef>
        <a:fillRef idx="0">
          <a:scrgbClr r="0" g="0" b="0"/>
        </a:fillRef>
        <a:effectRef idx="0">
          <a:scrgbClr r="0" g="0" b="0"/>
        </a:effectRef>
        <a:fontRef idx="minor"/>
      </dsp:style>
    </dsp:sp>
    <dsp:sp modelId="{59A3F44E-955E-4FE4-8C76-E07365C3F6E9}">
      <dsp:nvSpPr>
        <dsp:cNvPr id="0" name=""/>
        <dsp:cNvSpPr/>
      </dsp:nvSpPr>
      <dsp:spPr>
        <a:xfrm>
          <a:off x="2793092" y="581205"/>
          <a:ext cx="2558709" cy="1279354"/>
        </a:xfrm>
        <a:prstGeom prst="rect">
          <a:avLst/>
        </a:prstGeom>
        <a:solidFill>
          <a:schemeClr val="accent3">
            <a:shade val="6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t>(18 de julio de 1990)</a:t>
          </a:r>
        </a:p>
      </dsp:txBody>
      <dsp:txXfrm>
        <a:off x="2793092" y="581205"/>
        <a:ext cx="2558709" cy="1279354"/>
      </dsp:txXfrm>
    </dsp:sp>
    <dsp:sp modelId="{F4EE6E23-411A-4E51-A71D-C6DAEDBDBABA}">
      <dsp:nvSpPr>
        <dsp:cNvPr id="0" name=""/>
        <dsp:cNvSpPr/>
      </dsp:nvSpPr>
      <dsp:spPr>
        <a:xfrm>
          <a:off x="6021" y="2397888"/>
          <a:ext cx="3428619" cy="918832"/>
        </a:xfrm>
        <a:prstGeom prst="rect">
          <a:avLst/>
        </a:prstGeom>
        <a:solidFill>
          <a:schemeClr val="accent3">
            <a:shade val="8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t>Ley de Instituciones de Crédito (LIC)</a:t>
          </a:r>
        </a:p>
        <a:p>
          <a:pPr marL="0" lvl="0" indent="0" algn="ctr" defTabSz="800100">
            <a:lnSpc>
              <a:spcPct val="90000"/>
            </a:lnSpc>
            <a:spcBef>
              <a:spcPct val="0"/>
            </a:spcBef>
            <a:spcAft>
              <a:spcPct val="35000"/>
            </a:spcAft>
            <a:buNone/>
          </a:pPr>
          <a:r>
            <a:rPr lang="es-MX" sz="1800" kern="1200" dirty="0"/>
            <a:t>(VIGENTE)</a:t>
          </a:r>
        </a:p>
      </dsp:txBody>
      <dsp:txXfrm>
        <a:off x="6021" y="2397888"/>
        <a:ext cx="3428619" cy="918832"/>
      </dsp:txXfrm>
    </dsp:sp>
    <dsp:sp modelId="{A34D719E-19DF-498A-8E8E-341F4F4A1444}">
      <dsp:nvSpPr>
        <dsp:cNvPr id="0" name=""/>
        <dsp:cNvSpPr/>
      </dsp:nvSpPr>
      <dsp:spPr>
        <a:xfrm>
          <a:off x="863176" y="3854050"/>
          <a:ext cx="3948804" cy="2117472"/>
        </a:xfrm>
        <a:prstGeom prst="rect">
          <a:avLst/>
        </a:prstGeom>
        <a:solidFill>
          <a:schemeClr val="accent3">
            <a:tint val="99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MX" sz="1600" kern="1200" dirty="0"/>
            <a:t>Instrumento que tiene por objeto regular el servicio de la banca y el crédito;  la protección de los intereses del público; y los términos en que el Estado ejercerá la rectoría financiera del Sistema Bancario Mexicano</a:t>
          </a:r>
        </a:p>
      </dsp:txBody>
      <dsp:txXfrm>
        <a:off x="863176" y="3854050"/>
        <a:ext cx="3948804" cy="2117472"/>
      </dsp:txXfrm>
    </dsp:sp>
    <dsp:sp modelId="{46F49AF9-68D5-4C49-8D6B-1D5406C6D8FE}">
      <dsp:nvSpPr>
        <dsp:cNvPr id="0" name=""/>
        <dsp:cNvSpPr/>
      </dsp:nvSpPr>
      <dsp:spPr>
        <a:xfrm>
          <a:off x="4419455" y="2397888"/>
          <a:ext cx="3719416" cy="1279354"/>
        </a:xfrm>
        <a:prstGeom prst="rect">
          <a:avLst/>
        </a:prstGeom>
        <a:solidFill>
          <a:schemeClr val="accent3">
            <a:shade val="8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t>Ley para Regular las Agrupaciones Financieras (LRAF)</a:t>
          </a:r>
        </a:p>
        <a:p>
          <a:pPr marL="0" lvl="0" indent="0" algn="ctr" defTabSz="800100">
            <a:lnSpc>
              <a:spcPct val="90000"/>
            </a:lnSpc>
            <a:spcBef>
              <a:spcPct val="0"/>
            </a:spcBef>
            <a:spcAft>
              <a:spcPct val="35000"/>
            </a:spcAft>
            <a:buNone/>
          </a:pPr>
          <a:r>
            <a:rPr lang="es-MX" sz="1800" kern="1200" dirty="0"/>
            <a:t>(se abrogó el 10 de enero de 2014)</a:t>
          </a:r>
        </a:p>
      </dsp:txBody>
      <dsp:txXfrm>
        <a:off x="4419455" y="2397888"/>
        <a:ext cx="3719416" cy="1279354"/>
      </dsp:txXfrm>
    </dsp:sp>
    <dsp:sp modelId="{2E0302EF-B649-4144-94B0-ECA574E9D506}">
      <dsp:nvSpPr>
        <dsp:cNvPr id="0" name=""/>
        <dsp:cNvSpPr/>
      </dsp:nvSpPr>
      <dsp:spPr>
        <a:xfrm>
          <a:off x="5349310" y="4214572"/>
          <a:ext cx="5735116" cy="1754263"/>
        </a:xfrm>
        <a:prstGeom prst="rect">
          <a:avLst/>
        </a:prstGeom>
        <a:solidFill>
          <a:schemeClr val="accent3">
            <a:tint val="99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t>Tiene por objeto regular las bases de organización de las Sociedades Controladoras y el funcionamiento de los Grupos Financieros,  buscando la protección de los intereses de quienes celebren operaciones con las entidades financieras integrantes de dichos Grupos Financieros.</a:t>
          </a:r>
        </a:p>
      </dsp:txBody>
      <dsp:txXfrm>
        <a:off x="5349310" y="4214572"/>
        <a:ext cx="5735116" cy="1754263"/>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2F35C4-5D79-4B89-BBC0-9BACD0E42AB8}">
      <dsp:nvSpPr>
        <dsp:cNvPr id="0" name=""/>
        <dsp:cNvSpPr/>
      </dsp:nvSpPr>
      <dsp:spPr>
        <a:xfrm rot="5400000">
          <a:off x="5056531" y="-1909467"/>
          <a:ext cx="2847124" cy="7377841"/>
        </a:xfrm>
        <a:prstGeom prst="round2SameRect">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just" defTabSz="933450">
            <a:lnSpc>
              <a:spcPct val="90000"/>
            </a:lnSpc>
            <a:spcBef>
              <a:spcPct val="0"/>
            </a:spcBef>
            <a:spcAft>
              <a:spcPct val="15000"/>
            </a:spcAft>
            <a:buChar char="•"/>
          </a:pPr>
          <a:r>
            <a:rPr lang="es-MX" sz="2100" kern="1200" dirty="0"/>
            <a:t>Se destina principalmente a la compra de una casa en el caso de crédito hipotecario. </a:t>
          </a:r>
        </a:p>
        <a:p>
          <a:pPr marL="228600" lvl="1" indent="-228600" algn="just" defTabSz="933450">
            <a:lnSpc>
              <a:spcPct val="90000"/>
            </a:lnSpc>
            <a:spcBef>
              <a:spcPct val="0"/>
            </a:spcBef>
            <a:spcAft>
              <a:spcPct val="15000"/>
            </a:spcAft>
            <a:buChar char="•"/>
          </a:pPr>
          <a:r>
            <a:rPr lang="es-MX" sz="2100" kern="1200" dirty="0"/>
            <a:t>Seguido por el de gastos personales con el uso de créditos personales, tarjeta de crédito o crédito de nómina.</a:t>
          </a:r>
        </a:p>
        <a:p>
          <a:pPr marL="228600" lvl="1" indent="-228600" algn="just" defTabSz="933450">
            <a:lnSpc>
              <a:spcPct val="90000"/>
            </a:lnSpc>
            <a:spcBef>
              <a:spcPct val="0"/>
            </a:spcBef>
            <a:spcAft>
              <a:spcPct val="15000"/>
            </a:spcAft>
            <a:buChar char="•"/>
          </a:pPr>
          <a:r>
            <a:rPr lang="es-MX" sz="2100" kern="1200" dirty="0"/>
            <a:t>En menor proporción la población obtiene un crédito con el objetivo de dirigirlo a la inversión en un negocio, así como a emergencias o imprevistos.</a:t>
          </a:r>
        </a:p>
      </dsp:txBody>
      <dsp:txXfrm rot="-5400000">
        <a:off x="2791173" y="494876"/>
        <a:ext cx="7238856" cy="2569154"/>
      </dsp:txXfrm>
    </dsp:sp>
    <dsp:sp modelId="{C27287DC-D85C-433A-9D6C-CF4BC2EE71E2}">
      <dsp:nvSpPr>
        <dsp:cNvPr id="0" name=""/>
        <dsp:cNvSpPr/>
      </dsp:nvSpPr>
      <dsp:spPr>
        <a:xfrm>
          <a:off x="184746" y="0"/>
          <a:ext cx="2606426" cy="3558906"/>
        </a:xfrm>
        <a:prstGeom prst="round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None/>
          </a:pPr>
          <a:r>
            <a:rPr lang="es-MX" sz="4500" kern="1200" dirty="0"/>
            <a:t>Crédito formal</a:t>
          </a:r>
        </a:p>
      </dsp:txBody>
      <dsp:txXfrm>
        <a:off x="311981" y="127235"/>
        <a:ext cx="2351956" cy="3304436"/>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D66BF1-4548-4F9F-8242-30BE81F75540}">
      <dsp:nvSpPr>
        <dsp:cNvPr id="0" name=""/>
        <dsp:cNvSpPr/>
      </dsp:nvSpPr>
      <dsp:spPr>
        <a:xfrm>
          <a:off x="0" y="965714"/>
          <a:ext cx="10353675" cy="462959"/>
        </a:xfrm>
        <a:prstGeom prst="rect">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endParaRPr lang="es-MX" sz="800" kern="1200"/>
        </a:p>
      </dsp:txBody>
      <dsp:txXfrm>
        <a:off x="0" y="965714"/>
        <a:ext cx="10353675" cy="249998"/>
      </dsp:txXfrm>
    </dsp:sp>
    <dsp:sp modelId="{ECFC8F72-158E-4D30-B24D-5ECB97C135CB}">
      <dsp:nvSpPr>
        <dsp:cNvPr id="0" name=""/>
        <dsp:cNvSpPr/>
      </dsp:nvSpPr>
      <dsp:spPr>
        <a:xfrm>
          <a:off x="53877" y="1423622"/>
          <a:ext cx="5171781" cy="2842612"/>
        </a:xfrm>
        <a:prstGeom prst="rect">
          <a:avLst/>
        </a:prstGeom>
        <a:solidFill>
          <a:schemeClr val="accent3">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s-MX" sz="1400" kern="1200" dirty="0">
              <a:latin typeface="Arial" panose="020B0604020202020204" pitchFamily="34" charset="0"/>
              <a:cs typeface="Arial" panose="020B0604020202020204" pitchFamily="34" charset="0"/>
            </a:rPr>
            <a:t>*Promover la cultura financiera (por medio de cursos, eventos, etc.)</a:t>
          </a:r>
        </a:p>
        <a:p>
          <a:pPr marL="0" lvl="0" indent="0" algn="ctr" defTabSz="622300">
            <a:lnSpc>
              <a:spcPct val="90000"/>
            </a:lnSpc>
            <a:spcBef>
              <a:spcPct val="0"/>
            </a:spcBef>
            <a:spcAft>
              <a:spcPct val="35000"/>
            </a:spcAft>
            <a:buNone/>
          </a:pPr>
          <a:r>
            <a:rPr lang="es-MX" sz="1400" kern="1200" dirty="0">
              <a:latin typeface="Arial" panose="020B0604020202020204" pitchFamily="34" charset="0"/>
              <a:cs typeface="Arial" panose="020B0604020202020204" pitchFamily="34" charset="0"/>
            </a:rPr>
            <a:t>*Asesorar a los usuarios.</a:t>
          </a:r>
        </a:p>
        <a:p>
          <a:pPr marL="0" lvl="0" indent="0" algn="ctr" defTabSz="622300">
            <a:lnSpc>
              <a:spcPct val="90000"/>
            </a:lnSpc>
            <a:spcBef>
              <a:spcPct val="0"/>
            </a:spcBef>
            <a:spcAft>
              <a:spcPct val="35000"/>
            </a:spcAft>
            <a:buNone/>
          </a:pPr>
          <a:r>
            <a:rPr lang="es-MX" sz="1400" kern="1200" dirty="0">
              <a:latin typeface="Arial" panose="020B0604020202020204" pitchFamily="34" charset="0"/>
              <a:cs typeface="Arial" panose="020B0604020202020204" pitchFamily="34" charset="0"/>
            </a:rPr>
            <a:t>*Divulgar información financiera clara y efectiva (Dar a conocer términos y condiciones).</a:t>
          </a:r>
        </a:p>
        <a:p>
          <a:pPr marL="0" lvl="0" indent="0" algn="ctr" defTabSz="622300">
            <a:lnSpc>
              <a:spcPct val="90000"/>
            </a:lnSpc>
            <a:spcBef>
              <a:spcPct val="0"/>
            </a:spcBef>
            <a:spcAft>
              <a:spcPct val="35000"/>
            </a:spcAft>
            <a:buNone/>
          </a:pPr>
          <a:r>
            <a:rPr lang="es-MX" sz="1400" kern="1200" dirty="0">
              <a:latin typeface="Arial" panose="020B0604020202020204" pitchFamily="34" charset="0"/>
              <a:cs typeface="Arial" panose="020B0604020202020204" pitchFamily="34" charset="0"/>
            </a:rPr>
            <a:t>*</a:t>
          </a:r>
          <a:r>
            <a:rPr lang="es-MX" sz="1400" kern="1200" dirty="0" err="1">
              <a:latin typeface="Arial" panose="020B0604020202020204" pitchFamily="34" charset="0"/>
              <a:cs typeface="Arial" panose="020B0604020202020204" pitchFamily="34" charset="0"/>
            </a:rPr>
            <a:t>Condusef</a:t>
          </a:r>
          <a:r>
            <a:rPr lang="es-MX" sz="1400" kern="1200" dirty="0">
              <a:latin typeface="Arial" panose="020B0604020202020204" pitchFamily="34" charset="0"/>
              <a:cs typeface="Arial" panose="020B0604020202020204" pitchFamily="34" charset="0"/>
            </a:rPr>
            <a:t> es un órgano regulador y supervisor.</a:t>
          </a:r>
        </a:p>
        <a:p>
          <a:pPr marL="0" lvl="0" indent="0" algn="ctr" defTabSz="622300">
            <a:lnSpc>
              <a:spcPct val="90000"/>
            </a:lnSpc>
            <a:spcBef>
              <a:spcPct val="0"/>
            </a:spcBef>
            <a:spcAft>
              <a:spcPct val="35000"/>
            </a:spcAft>
            <a:buNone/>
          </a:pPr>
          <a:r>
            <a:rPr lang="es-MX" sz="1400" kern="1200" dirty="0">
              <a:latin typeface="Arial" panose="020B0604020202020204" pitchFamily="34" charset="0"/>
              <a:cs typeface="Arial" panose="020B0604020202020204" pitchFamily="34" charset="0"/>
            </a:rPr>
            <a:t>(A </a:t>
          </a:r>
          <a:r>
            <a:rPr lang="es-MX" sz="1400" kern="1200" dirty="0" err="1">
              <a:latin typeface="Arial" panose="020B0604020202020204" pitchFamily="34" charset="0"/>
              <a:cs typeface="Arial" panose="020B0604020202020204" pitchFamily="34" charset="0"/>
            </a:rPr>
            <a:t>traves</a:t>
          </a:r>
          <a:r>
            <a:rPr lang="es-MX" sz="1400" kern="1200" dirty="0">
              <a:latin typeface="Arial" panose="020B0604020202020204" pitchFamily="34" charset="0"/>
              <a:cs typeface="Arial" panose="020B0604020202020204" pitchFamily="34" charset="0"/>
            </a:rPr>
            <a:t> de la promoción y </a:t>
          </a:r>
          <a:r>
            <a:rPr lang="es-MX" sz="1400" kern="1200" dirty="0" err="1">
              <a:latin typeface="Arial" panose="020B0604020202020204" pitchFamily="34" charset="0"/>
              <a:cs typeface="Arial" panose="020B0604020202020204" pitchFamily="34" charset="0"/>
            </a:rPr>
            <a:t>difución</a:t>
          </a:r>
          <a:r>
            <a:rPr lang="es-MX" sz="1400" kern="1200" dirty="0">
              <a:latin typeface="Arial" panose="020B0604020202020204" pitchFamily="34" charset="0"/>
              <a:cs typeface="Arial" panose="020B0604020202020204" pitchFamily="34" charset="0"/>
            </a:rPr>
            <a:t> de la educación y transparencia financiera para que los usuarios tomen decisiones informadas sobre beneficios, costos y riesgos, etc.</a:t>
          </a:r>
        </a:p>
      </dsp:txBody>
      <dsp:txXfrm>
        <a:off x="53877" y="1423622"/>
        <a:ext cx="5171781" cy="2842612"/>
      </dsp:txXfrm>
    </dsp:sp>
    <dsp:sp modelId="{096453FE-D736-420A-8C83-73691BE9C4CB}">
      <dsp:nvSpPr>
        <dsp:cNvPr id="0" name=""/>
        <dsp:cNvSpPr/>
      </dsp:nvSpPr>
      <dsp:spPr>
        <a:xfrm>
          <a:off x="5181893" y="1414989"/>
          <a:ext cx="5171781" cy="2890310"/>
        </a:xfrm>
        <a:prstGeom prst="rect">
          <a:avLst/>
        </a:prstGeom>
        <a:solidFill>
          <a:schemeClr val="accent3">
            <a:tint val="40000"/>
            <a:alpha val="90000"/>
            <a:hueOff val="-888482"/>
            <a:satOff val="7749"/>
            <a:lumOff val="728"/>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s-MX" sz="1400" kern="1200" dirty="0">
              <a:latin typeface="Arial" panose="020B0604020202020204" pitchFamily="34" charset="0"/>
              <a:cs typeface="Arial" panose="020B0604020202020204" pitchFamily="34" charset="0"/>
            </a:rPr>
            <a:t>*Proteger los intereses de los usuarios frente a las instituciones financieras.</a:t>
          </a:r>
        </a:p>
        <a:p>
          <a:pPr marL="0" lvl="0" indent="0" algn="ctr" defTabSz="622300">
            <a:lnSpc>
              <a:spcPct val="90000"/>
            </a:lnSpc>
            <a:spcBef>
              <a:spcPct val="0"/>
            </a:spcBef>
            <a:spcAft>
              <a:spcPct val="35000"/>
            </a:spcAft>
            <a:buNone/>
          </a:pPr>
          <a:r>
            <a:rPr lang="es-MX" sz="1400" kern="1200" dirty="0">
              <a:latin typeface="Arial" panose="020B0604020202020204" pitchFamily="34" charset="0"/>
              <a:cs typeface="Arial" panose="020B0604020202020204" pitchFamily="34" charset="0"/>
            </a:rPr>
            <a:t>*Proporciona atención para la resolución de errores, inconformidades y disputas entre usuarios e instituciones financieras, a </a:t>
          </a:r>
          <a:r>
            <a:rPr lang="es-MX" sz="1400" kern="1200" dirty="0" err="1">
              <a:latin typeface="Arial" panose="020B0604020202020204" pitchFamily="34" charset="0"/>
              <a:cs typeface="Arial" panose="020B0604020202020204" pitchFamily="34" charset="0"/>
            </a:rPr>
            <a:t>traves</a:t>
          </a:r>
          <a:r>
            <a:rPr lang="es-MX" sz="1400" kern="1200" dirty="0">
              <a:latin typeface="Arial" panose="020B0604020202020204" pitchFamily="34" charset="0"/>
              <a:cs typeface="Arial" panose="020B0604020202020204" pitchFamily="34" charset="0"/>
            </a:rPr>
            <a:t> de un "proceso de atención".</a:t>
          </a:r>
        </a:p>
        <a:p>
          <a:pPr marL="0" lvl="0" indent="0" algn="ctr" defTabSz="622300">
            <a:lnSpc>
              <a:spcPct val="90000"/>
            </a:lnSpc>
            <a:spcBef>
              <a:spcPct val="0"/>
            </a:spcBef>
            <a:spcAft>
              <a:spcPct val="35000"/>
            </a:spcAft>
            <a:buNone/>
          </a:pPr>
          <a:r>
            <a:rPr lang="es-MX" sz="1400" kern="1200" dirty="0">
              <a:latin typeface="Arial" panose="020B0604020202020204" pitchFamily="34" charset="0"/>
              <a:cs typeface="Arial" panose="020B0604020202020204" pitchFamily="34" charset="0"/>
            </a:rPr>
            <a:t>*Defender los derechos de los usuarios.</a:t>
          </a:r>
        </a:p>
        <a:p>
          <a:pPr marL="0" lvl="0" indent="0" algn="ctr" defTabSz="622300">
            <a:lnSpc>
              <a:spcPct val="90000"/>
            </a:lnSpc>
            <a:spcBef>
              <a:spcPct val="0"/>
            </a:spcBef>
            <a:spcAft>
              <a:spcPct val="35000"/>
            </a:spcAft>
            <a:buNone/>
          </a:pPr>
          <a:r>
            <a:rPr lang="es-MX" sz="1400" kern="1200" dirty="0">
              <a:latin typeface="Arial" panose="020B0604020202020204" pitchFamily="34" charset="0"/>
              <a:cs typeface="Arial" panose="020B0604020202020204" pitchFamily="34" charset="0"/>
            </a:rPr>
            <a:t>*Procurar equidad entre los usuarios e instituciones.</a:t>
          </a:r>
        </a:p>
        <a:p>
          <a:pPr marL="0" lvl="0" indent="0" algn="ctr" defTabSz="622300">
            <a:lnSpc>
              <a:spcPct val="90000"/>
            </a:lnSpc>
            <a:spcBef>
              <a:spcPct val="0"/>
            </a:spcBef>
            <a:spcAft>
              <a:spcPct val="35000"/>
            </a:spcAft>
            <a:buNone/>
          </a:pPr>
          <a:r>
            <a:rPr lang="es-MX" sz="1400" kern="1200" dirty="0">
              <a:latin typeface="Arial" panose="020B0604020202020204" pitchFamily="34" charset="0"/>
              <a:cs typeface="Arial" panose="020B0604020202020204" pitchFamily="34" charset="0"/>
            </a:rPr>
            <a:t>Fortalecer la seguridad </a:t>
          </a:r>
          <a:r>
            <a:rPr lang="es-MX" sz="1400" kern="1200" dirty="0" err="1">
              <a:latin typeface="Arial" panose="020B0604020202020204" pitchFamily="34" charset="0"/>
              <a:cs typeface="Arial" panose="020B0604020202020204" pitchFamily="34" charset="0"/>
            </a:rPr>
            <a:t>juridica</a:t>
          </a:r>
          <a:r>
            <a:rPr lang="es-MX" sz="1400" kern="1200" dirty="0">
              <a:latin typeface="Arial" panose="020B0604020202020204" pitchFamily="34" charset="0"/>
              <a:cs typeface="Arial" panose="020B0604020202020204" pitchFamily="34" charset="0"/>
            </a:rPr>
            <a:t> de operaciones financieras.</a:t>
          </a:r>
        </a:p>
      </dsp:txBody>
      <dsp:txXfrm>
        <a:off x="5181893" y="1414989"/>
        <a:ext cx="5171781" cy="2890310"/>
      </dsp:txXfrm>
    </dsp:sp>
    <dsp:sp modelId="{1151B8EF-5C5B-4F0B-A8D7-A5D7045E6666}">
      <dsp:nvSpPr>
        <dsp:cNvPr id="0" name=""/>
        <dsp:cNvSpPr/>
      </dsp:nvSpPr>
      <dsp:spPr>
        <a:xfrm rot="10800000">
          <a:off x="0" y="1531"/>
          <a:ext cx="10353675" cy="1425832"/>
        </a:xfrm>
        <a:prstGeom prst="upArrowCallout">
          <a:avLst/>
        </a:prstGeom>
        <a:solidFill>
          <a:schemeClr val="accent3">
            <a:hueOff val="-2138565"/>
            <a:satOff val="26155"/>
            <a:lumOff val="6667"/>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s-MX" sz="1700" b="1" kern="1200" dirty="0"/>
            <a:t>Funciones de la </a:t>
          </a:r>
          <a:r>
            <a:rPr lang="es-MX" sz="1700" b="1" kern="1200" dirty="0" err="1"/>
            <a:t>Condusef</a:t>
          </a:r>
          <a:endParaRPr lang="es-MX" sz="1700" b="1" kern="1200" dirty="0"/>
        </a:p>
      </dsp:txBody>
      <dsp:txXfrm rot="-10800000">
        <a:off x="0" y="1531"/>
        <a:ext cx="10353675" cy="500467"/>
      </dsp:txXfrm>
    </dsp:sp>
    <dsp:sp modelId="{5E222DBD-AFE7-4A23-9684-61E43F0D96CB}">
      <dsp:nvSpPr>
        <dsp:cNvPr id="0" name=""/>
        <dsp:cNvSpPr/>
      </dsp:nvSpPr>
      <dsp:spPr>
        <a:xfrm>
          <a:off x="0" y="482261"/>
          <a:ext cx="5176837" cy="465797"/>
        </a:xfrm>
        <a:prstGeom prst="rect">
          <a:avLst/>
        </a:prstGeom>
        <a:solidFill>
          <a:schemeClr val="accent3">
            <a:tint val="40000"/>
            <a:alpha val="90000"/>
            <a:hueOff val="-1776965"/>
            <a:satOff val="15497"/>
            <a:lumOff val="1457"/>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lang="es-MX" sz="1800" kern="1200"/>
            <a:t>Funciones Preventivas</a:t>
          </a:r>
        </a:p>
      </dsp:txBody>
      <dsp:txXfrm>
        <a:off x="0" y="482261"/>
        <a:ext cx="5176837" cy="465797"/>
      </dsp:txXfrm>
    </dsp:sp>
    <dsp:sp modelId="{49C94CF1-D646-4CE4-9757-4701309D900B}">
      <dsp:nvSpPr>
        <dsp:cNvPr id="0" name=""/>
        <dsp:cNvSpPr/>
      </dsp:nvSpPr>
      <dsp:spPr>
        <a:xfrm>
          <a:off x="5176837" y="482264"/>
          <a:ext cx="5176837" cy="465792"/>
        </a:xfrm>
        <a:prstGeom prst="rect">
          <a:avLst/>
        </a:prstGeom>
        <a:solidFill>
          <a:schemeClr val="accent3">
            <a:tint val="40000"/>
            <a:alpha val="90000"/>
            <a:hueOff val="-2665447"/>
            <a:satOff val="23246"/>
            <a:lumOff val="2185"/>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lang="es-MX" sz="1800" kern="1200"/>
            <a:t>Funciones Correctivas</a:t>
          </a:r>
        </a:p>
      </dsp:txBody>
      <dsp:txXfrm>
        <a:off x="5176837" y="482264"/>
        <a:ext cx="5176837" cy="4657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BE223C-98A4-4C5A-AC81-EEDEA0D8F4F3}">
      <dsp:nvSpPr>
        <dsp:cNvPr id="0" name=""/>
        <dsp:cNvSpPr/>
      </dsp:nvSpPr>
      <dsp:spPr>
        <a:xfrm>
          <a:off x="4518" y="0"/>
          <a:ext cx="5175646" cy="4835525"/>
        </a:xfrm>
        <a:prstGeom prst="roundRect">
          <a:avLst>
            <a:gd name="adj" fmla="val 1000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t" anchorCtr="1">
          <a:noAutofit/>
        </a:bodyPr>
        <a:lstStyle/>
        <a:p>
          <a:pPr marL="0" lvl="0" indent="0" algn="l" defTabSz="1333500">
            <a:lnSpc>
              <a:spcPct val="90000"/>
            </a:lnSpc>
            <a:spcBef>
              <a:spcPct val="0"/>
            </a:spcBef>
            <a:spcAft>
              <a:spcPct val="35000"/>
            </a:spcAft>
            <a:buNone/>
          </a:pPr>
          <a:r>
            <a:rPr lang="es-MX" sz="3000" kern="1200" dirty="0"/>
            <a:t>1993</a:t>
          </a:r>
        </a:p>
        <a:p>
          <a:pPr marL="228600" lvl="1" indent="-228600" algn="just" defTabSz="1022350">
            <a:lnSpc>
              <a:spcPct val="90000"/>
            </a:lnSpc>
            <a:spcBef>
              <a:spcPct val="0"/>
            </a:spcBef>
            <a:spcAft>
              <a:spcPct val="15000"/>
            </a:spcAft>
            <a:buChar char="•"/>
          </a:pPr>
          <a:r>
            <a:rPr lang="es-MX" sz="2300" kern="1200" dirty="0">
              <a:latin typeface="Times New Roman" panose="02020603050405020304" pitchFamily="18" charset="0"/>
              <a:cs typeface="Times New Roman" panose="02020603050405020304" pitchFamily="18" charset="0"/>
            </a:rPr>
            <a:t>Estableció la restricción hasta 30 o 49% a la participación extranjera en el sector financiero</a:t>
          </a:r>
          <a:r>
            <a:rPr lang="es-MX" sz="2300" kern="1200" dirty="0"/>
            <a:t>.</a:t>
          </a:r>
        </a:p>
      </dsp:txBody>
      <dsp:txXfrm>
        <a:off x="4518" y="1934210"/>
        <a:ext cx="5175646" cy="1934210"/>
      </dsp:txXfrm>
    </dsp:sp>
    <dsp:sp modelId="{A5BC88E0-EC19-416D-BD1A-6D79F5FF4647}">
      <dsp:nvSpPr>
        <dsp:cNvPr id="0" name=""/>
        <dsp:cNvSpPr/>
      </dsp:nvSpPr>
      <dsp:spPr>
        <a:xfrm>
          <a:off x="1787226" y="290131"/>
          <a:ext cx="1610229" cy="1610229"/>
        </a:xfrm>
        <a:prstGeom prst="ellipse">
          <a:avLst/>
        </a:prstGeom>
        <a:blipFill>
          <a:blip xmlns:r="http://schemas.openxmlformats.org/officeDocument/2006/relationships" r:embed="rId1">
            <a:extLst>
              <a:ext uri="{837473B0-CC2E-450A-ABE3-18F120FF3D39}">
                <a1611:picAttrSrcUrl xmlns:a1611="http://schemas.microsoft.com/office/drawing/2016/11/main" r:id="rId2"/>
              </a:ext>
            </a:extLst>
          </a:blip>
          <a:srcRect/>
          <a:stretch>
            <a:fillRect l="-40000" r="-40000"/>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6819F824-8CE6-43CC-A399-9580F9FEDE0B}">
      <dsp:nvSpPr>
        <dsp:cNvPr id="0" name=""/>
        <dsp:cNvSpPr/>
      </dsp:nvSpPr>
      <dsp:spPr>
        <a:xfrm>
          <a:off x="5335434" y="0"/>
          <a:ext cx="5175646" cy="4835525"/>
        </a:xfrm>
        <a:prstGeom prst="roundRect">
          <a:avLst>
            <a:gd name="adj" fmla="val 10000"/>
          </a:avLst>
        </a:prstGeom>
        <a:solidFill>
          <a:schemeClr val="accent4">
            <a:hueOff val="-1449473"/>
            <a:satOff val="10894"/>
            <a:lumOff val="5098"/>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t" anchorCtr="1">
          <a:noAutofit/>
        </a:bodyPr>
        <a:lstStyle/>
        <a:p>
          <a:pPr marL="0" lvl="0" indent="0" algn="l" defTabSz="1333500">
            <a:lnSpc>
              <a:spcPct val="90000"/>
            </a:lnSpc>
            <a:spcBef>
              <a:spcPct val="0"/>
            </a:spcBef>
            <a:spcAft>
              <a:spcPct val="35000"/>
            </a:spcAft>
            <a:buNone/>
          </a:pPr>
          <a:r>
            <a:rPr lang="es-MX" sz="3000" kern="1200" dirty="0"/>
            <a:t>2013</a:t>
          </a:r>
        </a:p>
        <a:p>
          <a:pPr marL="228600" lvl="1" indent="-228600" algn="just" defTabSz="1022350">
            <a:lnSpc>
              <a:spcPct val="90000"/>
            </a:lnSpc>
            <a:spcBef>
              <a:spcPct val="0"/>
            </a:spcBef>
            <a:spcAft>
              <a:spcPct val="15000"/>
            </a:spcAft>
            <a:buChar char="•"/>
          </a:pPr>
          <a:r>
            <a:rPr lang="es-MX" sz="2300" kern="1200" dirty="0">
              <a:latin typeface="Times New Roman" panose="02020603050405020304" pitchFamily="18" charset="0"/>
              <a:cs typeface="Times New Roman" panose="02020603050405020304" pitchFamily="18" charset="0"/>
            </a:rPr>
            <a:t>Estas limitaciones quedaron totalmente disueltas </a:t>
          </a:r>
          <a:r>
            <a:rPr lang="es-MX" sz="2300" kern="1200">
              <a:latin typeface="Times New Roman" panose="02020603050405020304" pitchFamily="18" charset="0"/>
              <a:cs typeface="Times New Roman" panose="02020603050405020304" pitchFamily="18" charset="0"/>
            </a:rPr>
            <a:t>con las </a:t>
          </a:r>
          <a:r>
            <a:rPr lang="es-MX" sz="2300" kern="1200" dirty="0">
              <a:latin typeface="Times New Roman" panose="02020603050405020304" pitchFamily="18" charset="0"/>
              <a:cs typeface="Times New Roman" panose="02020603050405020304" pitchFamily="18" charset="0"/>
            </a:rPr>
            <a:t>reformas</a:t>
          </a:r>
          <a:r>
            <a:rPr lang="es-MX" sz="2300" kern="1200" dirty="0"/>
            <a:t>. </a:t>
          </a:r>
        </a:p>
      </dsp:txBody>
      <dsp:txXfrm>
        <a:off x="5335434" y="1934210"/>
        <a:ext cx="5175646" cy="1934210"/>
      </dsp:txXfrm>
    </dsp:sp>
    <dsp:sp modelId="{97AFE8E7-FE60-460F-87E7-7442CC775ED5}">
      <dsp:nvSpPr>
        <dsp:cNvPr id="0" name=""/>
        <dsp:cNvSpPr/>
      </dsp:nvSpPr>
      <dsp:spPr>
        <a:xfrm>
          <a:off x="7118143" y="290131"/>
          <a:ext cx="1610229" cy="1610229"/>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l="-17000" r="-17000"/>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0720BA02-77EF-490F-B7DF-081AD70306BF}">
      <dsp:nvSpPr>
        <dsp:cNvPr id="0" name=""/>
        <dsp:cNvSpPr/>
      </dsp:nvSpPr>
      <dsp:spPr>
        <a:xfrm>
          <a:off x="420623" y="3868420"/>
          <a:ext cx="9674352" cy="725328"/>
        </a:xfrm>
        <a:prstGeom prst="leftRightArrow">
          <a:avLst/>
        </a:prstGeom>
        <a:solidFill>
          <a:schemeClr val="accent4">
            <a:tint val="4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AF6A2D-BE07-4126-8A91-00A2B621502C}">
      <dsp:nvSpPr>
        <dsp:cNvPr id="0" name=""/>
        <dsp:cNvSpPr/>
      </dsp:nvSpPr>
      <dsp:spPr>
        <a:xfrm>
          <a:off x="9749" y="1517160"/>
          <a:ext cx="1317017" cy="1317017"/>
        </a:xfrm>
        <a:prstGeom prst="ellipse">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s-MX" sz="1500" kern="1200" dirty="0"/>
            <a:t>   97.4%  micro </a:t>
          </a:r>
        </a:p>
      </dsp:txBody>
      <dsp:txXfrm>
        <a:off x="202622" y="1710033"/>
        <a:ext cx="931271" cy="931271"/>
      </dsp:txXfrm>
    </dsp:sp>
    <dsp:sp modelId="{A4FF82EB-CD47-4143-A591-5395F7412A38}">
      <dsp:nvSpPr>
        <dsp:cNvPr id="0" name=""/>
        <dsp:cNvSpPr/>
      </dsp:nvSpPr>
      <dsp:spPr>
        <a:xfrm>
          <a:off x="1433708" y="1793733"/>
          <a:ext cx="763870" cy="763870"/>
        </a:xfrm>
        <a:prstGeom prst="mathPlus">
          <a:avLst/>
        </a:prstGeom>
        <a:solidFill>
          <a:schemeClr val="accent2">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s-MX" sz="1200" kern="1200"/>
        </a:p>
      </dsp:txBody>
      <dsp:txXfrm>
        <a:off x="1534959" y="2085837"/>
        <a:ext cx="561368" cy="179662"/>
      </dsp:txXfrm>
    </dsp:sp>
    <dsp:sp modelId="{E247B1F7-149E-432D-AD93-37739D51EF18}">
      <dsp:nvSpPr>
        <dsp:cNvPr id="0" name=""/>
        <dsp:cNvSpPr/>
      </dsp:nvSpPr>
      <dsp:spPr>
        <a:xfrm>
          <a:off x="2304520" y="1517160"/>
          <a:ext cx="1317017" cy="1317017"/>
        </a:xfrm>
        <a:prstGeom prst="ellipse">
          <a:avLst/>
        </a:prstGeom>
        <a:solidFill>
          <a:schemeClr val="accent2">
            <a:hueOff val="-1967055"/>
            <a:satOff val="-350"/>
            <a:lumOff val="-3333"/>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s-MX" sz="1500" kern="1200" dirty="0"/>
            <a:t>2% pequeñas</a:t>
          </a:r>
        </a:p>
      </dsp:txBody>
      <dsp:txXfrm>
        <a:off x="2497393" y="1710033"/>
        <a:ext cx="931271" cy="931271"/>
      </dsp:txXfrm>
    </dsp:sp>
    <dsp:sp modelId="{D67F75EF-92C5-414E-A0C9-4F59766057F3}">
      <dsp:nvSpPr>
        <dsp:cNvPr id="0" name=""/>
        <dsp:cNvSpPr/>
      </dsp:nvSpPr>
      <dsp:spPr>
        <a:xfrm>
          <a:off x="3728479" y="1793733"/>
          <a:ext cx="763870" cy="763870"/>
        </a:xfrm>
        <a:prstGeom prst="mathPlus">
          <a:avLst/>
        </a:prstGeom>
        <a:solidFill>
          <a:schemeClr val="accent2">
            <a:hueOff val="-2622740"/>
            <a:satOff val="-467"/>
            <a:lumOff val="-4444"/>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s-MX" sz="1200" kern="1200"/>
        </a:p>
      </dsp:txBody>
      <dsp:txXfrm>
        <a:off x="3829730" y="2085837"/>
        <a:ext cx="561368" cy="179662"/>
      </dsp:txXfrm>
    </dsp:sp>
    <dsp:sp modelId="{21D2CB11-3FD2-44C4-9BDB-CC50D3D976D8}">
      <dsp:nvSpPr>
        <dsp:cNvPr id="0" name=""/>
        <dsp:cNvSpPr/>
      </dsp:nvSpPr>
      <dsp:spPr>
        <a:xfrm>
          <a:off x="4599291" y="1517160"/>
          <a:ext cx="1317017" cy="1317017"/>
        </a:xfrm>
        <a:prstGeom prst="ellipse">
          <a:avLst/>
        </a:prstGeom>
        <a:solidFill>
          <a:schemeClr val="accent2">
            <a:hueOff val="-3934109"/>
            <a:satOff val="-700"/>
            <a:lumOff val="-6667"/>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s-MX" sz="1500" kern="1200" dirty="0"/>
            <a:t>0.4% medianas</a:t>
          </a:r>
        </a:p>
      </dsp:txBody>
      <dsp:txXfrm>
        <a:off x="4792164" y="1710033"/>
        <a:ext cx="931271" cy="931271"/>
      </dsp:txXfrm>
    </dsp:sp>
    <dsp:sp modelId="{BFE7F9F6-EF2E-4B43-8C39-4380E65D99A8}">
      <dsp:nvSpPr>
        <dsp:cNvPr id="0" name=""/>
        <dsp:cNvSpPr/>
      </dsp:nvSpPr>
      <dsp:spPr>
        <a:xfrm>
          <a:off x="6023250" y="1793733"/>
          <a:ext cx="763870" cy="763870"/>
        </a:xfrm>
        <a:prstGeom prst="mathPlus">
          <a:avLst/>
        </a:prstGeom>
        <a:solidFill>
          <a:schemeClr val="accent2">
            <a:hueOff val="-5245479"/>
            <a:satOff val="-933"/>
            <a:lumOff val="-8889"/>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s-MX" sz="1200" kern="1200"/>
        </a:p>
      </dsp:txBody>
      <dsp:txXfrm>
        <a:off x="6124501" y="2085837"/>
        <a:ext cx="561368" cy="179662"/>
      </dsp:txXfrm>
    </dsp:sp>
    <dsp:sp modelId="{DD2760B2-758E-4C96-A299-B4D288B2D7B5}">
      <dsp:nvSpPr>
        <dsp:cNvPr id="0" name=""/>
        <dsp:cNvSpPr/>
      </dsp:nvSpPr>
      <dsp:spPr>
        <a:xfrm>
          <a:off x="6894062" y="1517160"/>
          <a:ext cx="1317017" cy="1317017"/>
        </a:xfrm>
        <a:prstGeom prst="ellipse">
          <a:avLst/>
        </a:prstGeom>
        <a:solidFill>
          <a:schemeClr val="accent2">
            <a:hueOff val="-5901164"/>
            <a:satOff val="-1050"/>
            <a:lumOff val="-1000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s-MX" sz="1500" kern="1200" dirty="0"/>
            <a:t>  0.2% grandes </a:t>
          </a:r>
        </a:p>
      </dsp:txBody>
      <dsp:txXfrm>
        <a:off x="7086935" y="1710033"/>
        <a:ext cx="931271" cy="931271"/>
      </dsp:txXfrm>
    </dsp:sp>
    <dsp:sp modelId="{67781486-75A6-4C3D-B831-294AF4410FE7}">
      <dsp:nvSpPr>
        <dsp:cNvPr id="0" name=""/>
        <dsp:cNvSpPr/>
      </dsp:nvSpPr>
      <dsp:spPr>
        <a:xfrm>
          <a:off x="8318021" y="1793733"/>
          <a:ext cx="763870" cy="763870"/>
        </a:xfrm>
        <a:prstGeom prst="mathEqual">
          <a:avLst/>
        </a:prstGeom>
        <a:solidFill>
          <a:schemeClr val="accent2">
            <a:hueOff val="-7868219"/>
            <a:satOff val="-1400"/>
            <a:lumOff val="-13333"/>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s-MX" sz="1200" kern="1200"/>
        </a:p>
      </dsp:txBody>
      <dsp:txXfrm>
        <a:off x="8419272" y="1951090"/>
        <a:ext cx="561368" cy="449156"/>
      </dsp:txXfrm>
    </dsp:sp>
    <dsp:sp modelId="{82ECF0EA-8891-40F2-9349-40FA4070D5D0}">
      <dsp:nvSpPr>
        <dsp:cNvPr id="0" name=""/>
        <dsp:cNvSpPr/>
      </dsp:nvSpPr>
      <dsp:spPr>
        <a:xfrm>
          <a:off x="9188833" y="1517160"/>
          <a:ext cx="1317017" cy="1317017"/>
        </a:xfrm>
        <a:prstGeom prst="ellipse">
          <a:avLst/>
        </a:prstGeom>
        <a:solidFill>
          <a:schemeClr val="accent2">
            <a:hueOff val="-7868219"/>
            <a:satOff val="-1400"/>
            <a:lumOff val="-13333"/>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s-MX" sz="1500" kern="1200" dirty="0"/>
            <a:t>4.1 millones de empresas </a:t>
          </a:r>
        </a:p>
      </dsp:txBody>
      <dsp:txXfrm>
        <a:off x="9381706" y="1710033"/>
        <a:ext cx="931271" cy="93127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65DCC4-BD13-4E78-8ACD-5E251E73474A}">
      <dsp:nvSpPr>
        <dsp:cNvPr id="0" name=""/>
        <dsp:cNvSpPr/>
      </dsp:nvSpPr>
      <dsp:spPr>
        <a:xfrm>
          <a:off x="697567" y="0"/>
          <a:ext cx="9120465" cy="5700291"/>
        </a:xfrm>
        <a:prstGeom prst="swooshArrow">
          <a:avLst>
            <a:gd name="adj1" fmla="val 25000"/>
            <a:gd name="adj2" fmla="val 25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0A545B-ABF1-45C0-9404-8A81B3227FB8}">
      <dsp:nvSpPr>
        <dsp:cNvPr id="0" name=""/>
        <dsp:cNvSpPr/>
      </dsp:nvSpPr>
      <dsp:spPr>
        <a:xfrm>
          <a:off x="1855866" y="3934340"/>
          <a:ext cx="237132" cy="237132"/>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8D45A4B-2530-4A2A-9B1B-5113DD0EA244}">
      <dsp:nvSpPr>
        <dsp:cNvPr id="0" name=""/>
        <dsp:cNvSpPr/>
      </dsp:nvSpPr>
      <dsp:spPr>
        <a:xfrm>
          <a:off x="1974432" y="4052906"/>
          <a:ext cx="2125068" cy="1647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651" tIns="0" rIns="0" bIns="0" numCol="1" spcCol="1270" anchor="t" anchorCtr="0">
          <a:noAutofit/>
        </a:bodyPr>
        <a:lstStyle/>
        <a:p>
          <a:pPr marL="0" lvl="0" indent="0" algn="l" defTabSz="1289050">
            <a:lnSpc>
              <a:spcPct val="90000"/>
            </a:lnSpc>
            <a:spcBef>
              <a:spcPct val="0"/>
            </a:spcBef>
            <a:spcAft>
              <a:spcPct val="35000"/>
            </a:spcAft>
            <a:buNone/>
          </a:pPr>
          <a:r>
            <a:rPr lang="es-MX" sz="2900" kern="1200" dirty="0"/>
            <a:t>25% crédito destinado de la </a:t>
          </a:r>
          <a:r>
            <a:rPr lang="es-MX" sz="2900" kern="1200"/>
            <a:t>banca multiple  </a:t>
          </a:r>
          <a:endParaRPr lang="es-MX" sz="2900" kern="1200" dirty="0"/>
        </a:p>
      </dsp:txBody>
      <dsp:txXfrm>
        <a:off x="1974432" y="4052906"/>
        <a:ext cx="2125068" cy="1647384"/>
      </dsp:txXfrm>
    </dsp:sp>
    <dsp:sp modelId="{E712DE6B-6733-491B-AF7E-45B46FB0CF0A}">
      <dsp:nvSpPr>
        <dsp:cNvPr id="0" name=""/>
        <dsp:cNvSpPr/>
      </dsp:nvSpPr>
      <dsp:spPr>
        <a:xfrm>
          <a:off x="3949013" y="2385001"/>
          <a:ext cx="428661" cy="428661"/>
        </a:xfrm>
        <a:prstGeom prst="ellipse">
          <a:avLst/>
        </a:prstGeom>
        <a:solidFill>
          <a:schemeClr val="accent3">
            <a:hueOff val="-1069282"/>
            <a:satOff val="13077"/>
            <a:lumOff val="333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B811C79-0CAB-49F7-B9E5-E2DB28F5CA87}">
      <dsp:nvSpPr>
        <dsp:cNvPr id="0" name=""/>
        <dsp:cNvSpPr/>
      </dsp:nvSpPr>
      <dsp:spPr>
        <a:xfrm>
          <a:off x="4163344" y="2599332"/>
          <a:ext cx="2188911" cy="31009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7139" tIns="0" rIns="0" bIns="0" numCol="1" spcCol="1270" anchor="t" anchorCtr="0">
          <a:noAutofit/>
        </a:bodyPr>
        <a:lstStyle/>
        <a:p>
          <a:pPr marL="0" lvl="0" indent="0" algn="l" defTabSz="1289050">
            <a:lnSpc>
              <a:spcPct val="90000"/>
            </a:lnSpc>
            <a:spcBef>
              <a:spcPct val="0"/>
            </a:spcBef>
            <a:spcAft>
              <a:spcPct val="35000"/>
            </a:spcAft>
            <a:buNone/>
          </a:pPr>
          <a:r>
            <a:rPr lang="es-MX" sz="2900" kern="1200" dirty="0"/>
            <a:t> creció 33% de  2010 a 2016 </a:t>
          </a:r>
        </a:p>
      </dsp:txBody>
      <dsp:txXfrm>
        <a:off x="4163344" y="2599332"/>
        <a:ext cx="2188911" cy="3100958"/>
      </dsp:txXfrm>
    </dsp:sp>
    <dsp:sp modelId="{F6C89741-126B-4F91-8FAD-14C156335B01}">
      <dsp:nvSpPr>
        <dsp:cNvPr id="0" name=""/>
        <dsp:cNvSpPr/>
      </dsp:nvSpPr>
      <dsp:spPr>
        <a:xfrm>
          <a:off x="6466261" y="1442173"/>
          <a:ext cx="592830" cy="592830"/>
        </a:xfrm>
        <a:prstGeom prst="ellipse">
          <a:avLst/>
        </a:prstGeom>
        <a:solidFill>
          <a:schemeClr val="accent3">
            <a:hueOff val="-2138565"/>
            <a:satOff val="26155"/>
            <a:lumOff val="666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0D7E9A4-323B-4863-986D-17337B26DEE6}">
      <dsp:nvSpPr>
        <dsp:cNvPr id="0" name=""/>
        <dsp:cNvSpPr/>
      </dsp:nvSpPr>
      <dsp:spPr>
        <a:xfrm>
          <a:off x="6762676" y="1738588"/>
          <a:ext cx="2188911" cy="39617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4128" tIns="0" rIns="0" bIns="0" numCol="1" spcCol="1270" anchor="t" anchorCtr="0">
          <a:noAutofit/>
        </a:bodyPr>
        <a:lstStyle/>
        <a:p>
          <a:pPr marL="0" lvl="0" indent="0" algn="l" defTabSz="1289050">
            <a:lnSpc>
              <a:spcPct val="90000"/>
            </a:lnSpc>
            <a:spcBef>
              <a:spcPct val="0"/>
            </a:spcBef>
            <a:spcAft>
              <a:spcPct val="35000"/>
            </a:spcAft>
            <a:buNone/>
          </a:pPr>
          <a:r>
            <a:rPr lang="es-MX" sz="2900" kern="1200" dirty="0"/>
            <a:t>5% anual </a:t>
          </a:r>
        </a:p>
      </dsp:txBody>
      <dsp:txXfrm>
        <a:off x="6762676" y="1738588"/>
        <a:ext cx="2188911" cy="396170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5D657F-A144-47DB-99FB-9006DAC4B841}">
      <dsp:nvSpPr>
        <dsp:cNvPr id="0" name=""/>
        <dsp:cNvSpPr/>
      </dsp:nvSpPr>
      <dsp:spPr>
        <a:xfrm>
          <a:off x="2490860" y="0"/>
          <a:ext cx="4883374" cy="3052109"/>
        </a:xfrm>
        <a:prstGeom prst="swooshArrow">
          <a:avLst>
            <a:gd name="adj1" fmla="val 25000"/>
            <a:gd name="adj2" fmla="val 25000"/>
          </a:avLst>
        </a:prstGeom>
        <a:solidFill>
          <a:schemeClr val="accent4">
            <a:tint val="40000"/>
            <a:hueOff val="0"/>
            <a:satOff val="0"/>
            <a:lumOff val="0"/>
            <a:alphaOff val="0"/>
          </a:schemeClr>
        </a:solidFill>
        <a:ln>
          <a:noFill/>
        </a:ln>
        <a:effectLst/>
        <a:sp3d z="-400500" extrusionH="63500" contourW="12700" prstMaterial="matte">
          <a:contourClr>
            <a:schemeClr val="lt1">
              <a:tint val="50000"/>
            </a:schemeClr>
          </a:contourClr>
        </a:sp3d>
      </dsp:spPr>
      <dsp:style>
        <a:lnRef idx="0">
          <a:scrgbClr r="0" g="0" b="0"/>
        </a:lnRef>
        <a:fillRef idx="1">
          <a:scrgbClr r="0" g="0" b="0"/>
        </a:fillRef>
        <a:effectRef idx="0">
          <a:scrgbClr r="0" g="0" b="0"/>
        </a:effectRef>
        <a:fontRef idx="minor"/>
      </dsp:style>
    </dsp:sp>
    <dsp:sp modelId="{3BE9A749-E395-4BCE-A2BF-99D6EB814719}">
      <dsp:nvSpPr>
        <dsp:cNvPr id="0" name=""/>
        <dsp:cNvSpPr/>
      </dsp:nvSpPr>
      <dsp:spPr>
        <a:xfrm>
          <a:off x="3111049" y="2106565"/>
          <a:ext cx="126967" cy="126967"/>
        </a:xfrm>
        <a:prstGeom prst="ellipse">
          <a:avLst/>
        </a:prstGeom>
        <a:solidFill>
          <a:schemeClr val="accent4">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259900B5-BF9D-4C02-B1D7-DD752748639E}">
      <dsp:nvSpPr>
        <dsp:cNvPr id="0" name=""/>
        <dsp:cNvSpPr/>
      </dsp:nvSpPr>
      <dsp:spPr>
        <a:xfrm>
          <a:off x="3174533" y="2170049"/>
          <a:ext cx="1137826" cy="882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7278" tIns="0" rIns="0" bIns="0" numCol="1" spcCol="1270" anchor="t" anchorCtr="0">
          <a:noAutofit/>
        </a:bodyPr>
        <a:lstStyle/>
        <a:p>
          <a:pPr marL="0" lvl="0" indent="0" algn="l" defTabSz="1422400">
            <a:lnSpc>
              <a:spcPct val="90000"/>
            </a:lnSpc>
            <a:spcBef>
              <a:spcPct val="0"/>
            </a:spcBef>
            <a:spcAft>
              <a:spcPct val="35000"/>
            </a:spcAft>
            <a:buNone/>
          </a:pPr>
          <a:r>
            <a:rPr lang="es-MX" sz="3200" kern="1200" dirty="0"/>
            <a:t>258 mil </a:t>
          </a:r>
        </a:p>
      </dsp:txBody>
      <dsp:txXfrm>
        <a:off x="3174533" y="2170049"/>
        <a:ext cx="1137826" cy="882059"/>
      </dsp:txXfrm>
    </dsp:sp>
    <dsp:sp modelId="{2A7E64D9-BB6B-45EA-930C-7FBBDD3150F7}">
      <dsp:nvSpPr>
        <dsp:cNvPr id="0" name=""/>
        <dsp:cNvSpPr/>
      </dsp:nvSpPr>
      <dsp:spPr>
        <a:xfrm>
          <a:off x="4231783" y="1277002"/>
          <a:ext cx="229518" cy="229518"/>
        </a:xfrm>
        <a:prstGeom prst="ellipse">
          <a:avLst/>
        </a:prstGeom>
        <a:solidFill>
          <a:schemeClr val="accent4">
            <a:hueOff val="-724736"/>
            <a:satOff val="5447"/>
            <a:lumOff val="2549"/>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E42E841E-BD0D-4040-B7F7-513FABCA6328}">
      <dsp:nvSpPr>
        <dsp:cNvPr id="0" name=""/>
        <dsp:cNvSpPr/>
      </dsp:nvSpPr>
      <dsp:spPr>
        <a:xfrm>
          <a:off x="4346543" y="1391761"/>
          <a:ext cx="1172009" cy="16603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617" tIns="0" rIns="0" bIns="0" numCol="1" spcCol="1270" anchor="t" anchorCtr="0">
          <a:noAutofit/>
        </a:bodyPr>
        <a:lstStyle/>
        <a:p>
          <a:pPr marL="0" lvl="0" indent="0" algn="l" defTabSz="1422400">
            <a:lnSpc>
              <a:spcPct val="90000"/>
            </a:lnSpc>
            <a:spcBef>
              <a:spcPct val="0"/>
            </a:spcBef>
            <a:spcAft>
              <a:spcPct val="35000"/>
            </a:spcAft>
            <a:buNone/>
          </a:pPr>
          <a:r>
            <a:rPr lang="es-MX" sz="3200" kern="1200" dirty="0"/>
            <a:t>344 mil </a:t>
          </a:r>
        </a:p>
      </dsp:txBody>
      <dsp:txXfrm>
        <a:off x="4346543" y="1391761"/>
        <a:ext cx="1172009" cy="1660347"/>
      </dsp:txXfrm>
    </dsp:sp>
    <dsp:sp modelId="{08AF622A-9243-47B6-A62A-F0432D2FCAFC}">
      <dsp:nvSpPr>
        <dsp:cNvPr id="0" name=""/>
        <dsp:cNvSpPr/>
      </dsp:nvSpPr>
      <dsp:spPr>
        <a:xfrm>
          <a:off x="5579595" y="772183"/>
          <a:ext cx="317419" cy="317419"/>
        </a:xfrm>
        <a:prstGeom prst="ellipse">
          <a:avLst/>
        </a:prstGeom>
        <a:solidFill>
          <a:schemeClr val="accent4">
            <a:hueOff val="-1449473"/>
            <a:satOff val="10894"/>
            <a:lumOff val="5098"/>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8555F6E2-D201-4F09-857B-CA9B11D0BD87}">
      <dsp:nvSpPr>
        <dsp:cNvPr id="0" name=""/>
        <dsp:cNvSpPr/>
      </dsp:nvSpPr>
      <dsp:spPr>
        <a:xfrm>
          <a:off x="5738304" y="930893"/>
          <a:ext cx="1172009" cy="21212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8194" tIns="0" rIns="0" bIns="0" numCol="1" spcCol="1270" anchor="t" anchorCtr="0">
          <a:noAutofit/>
        </a:bodyPr>
        <a:lstStyle/>
        <a:p>
          <a:pPr marL="0" lvl="0" indent="0" algn="l" defTabSz="1422400">
            <a:lnSpc>
              <a:spcPct val="90000"/>
            </a:lnSpc>
            <a:spcBef>
              <a:spcPct val="0"/>
            </a:spcBef>
            <a:spcAft>
              <a:spcPct val="35000"/>
            </a:spcAft>
            <a:buNone/>
          </a:pPr>
          <a:r>
            <a:rPr lang="es-MX" sz="3200" kern="1200" dirty="0"/>
            <a:t>33% </a:t>
          </a:r>
        </a:p>
      </dsp:txBody>
      <dsp:txXfrm>
        <a:off x="5738304" y="930893"/>
        <a:ext cx="1172009" cy="212121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AAE55F-705B-49A9-8646-807D162AFF20}">
      <dsp:nvSpPr>
        <dsp:cNvPr id="0" name=""/>
        <dsp:cNvSpPr/>
      </dsp:nvSpPr>
      <dsp:spPr>
        <a:xfrm>
          <a:off x="3127454" y="214022"/>
          <a:ext cx="4247520" cy="1475108"/>
        </a:xfrm>
        <a:prstGeom prst="ellipse">
          <a:avLst/>
        </a:prstGeom>
        <a:solidFill>
          <a:schemeClr val="accent4">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1AFE965-C797-40D9-A6ED-7C2D59AD308C}">
      <dsp:nvSpPr>
        <dsp:cNvPr id="0" name=""/>
        <dsp:cNvSpPr/>
      </dsp:nvSpPr>
      <dsp:spPr>
        <a:xfrm>
          <a:off x="4846218" y="3826061"/>
          <a:ext cx="823162" cy="526824"/>
        </a:xfrm>
        <a:prstGeom prst="downArrow">
          <a:avLst/>
        </a:prstGeom>
        <a:solidFill>
          <a:schemeClr val="accent4">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17B6BA2-E98F-4340-95ED-5DD18909EB9E}">
      <dsp:nvSpPr>
        <dsp:cNvPr id="0" name=""/>
        <dsp:cNvSpPr/>
      </dsp:nvSpPr>
      <dsp:spPr>
        <a:xfrm>
          <a:off x="3282208" y="4247520"/>
          <a:ext cx="3951182" cy="9877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4912" tIns="184912" rIns="184912" bIns="184912" numCol="1" spcCol="1270" anchor="ctr" anchorCtr="0">
          <a:noAutofit/>
        </a:bodyPr>
        <a:lstStyle/>
        <a:p>
          <a:pPr marL="0" lvl="0" indent="0" algn="ctr" defTabSz="1155700">
            <a:lnSpc>
              <a:spcPct val="90000"/>
            </a:lnSpc>
            <a:spcBef>
              <a:spcPct val="0"/>
            </a:spcBef>
            <a:spcAft>
              <a:spcPct val="35000"/>
            </a:spcAft>
            <a:buNone/>
          </a:pPr>
          <a:r>
            <a:rPr lang="es-MX" sz="2600" kern="1200" dirty="0"/>
            <a:t>8% con financiamiento</a:t>
          </a:r>
        </a:p>
      </dsp:txBody>
      <dsp:txXfrm>
        <a:off x="3282208" y="4247520"/>
        <a:ext cx="3951182" cy="987795"/>
      </dsp:txXfrm>
    </dsp:sp>
    <dsp:sp modelId="{1B337112-EE58-4D1C-BF0B-8F29CA297162}">
      <dsp:nvSpPr>
        <dsp:cNvPr id="0" name=""/>
        <dsp:cNvSpPr/>
      </dsp:nvSpPr>
      <dsp:spPr>
        <a:xfrm>
          <a:off x="4671707" y="1803056"/>
          <a:ext cx="1481693" cy="1481693"/>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s-MX" sz="1700" kern="1200" dirty="0"/>
            <a:t>Crecieron 33%</a:t>
          </a:r>
        </a:p>
      </dsp:txBody>
      <dsp:txXfrm>
        <a:off x="4888696" y="2020045"/>
        <a:ext cx="1047715" cy="1047715"/>
      </dsp:txXfrm>
    </dsp:sp>
    <dsp:sp modelId="{EC2D44A4-0A3A-4F3E-9D83-A3BAD691C513}">
      <dsp:nvSpPr>
        <dsp:cNvPr id="0" name=""/>
        <dsp:cNvSpPr/>
      </dsp:nvSpPr>
      <dsp:spPr>
        <a:xfrm>
          <a:off x="3611474" y="691456"/>
          <a:ext cx="1481693" cy="1481693"/>
        </a:xfrm>
        <a:prstGeom prst="ellipse">
          <a:avLst/>
        </a:prstGeom>
        <a:solidFill>
          <a:schemeClr val="accent4">
            <a:hueOff val="-724736"/>
            <a:satOff val="5447"/>
            <a:lumOff val="254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s-MX" sz="1700" kern="1200" dirty="0"/>
            <a:t>344 mil empresas </a:t>
          </a:r>
        </a:p>
      </dsp:txBody>
      <dsp:txXfrm>
        <a:off x="3828463" y="908445"/>
        <a:ext cx="1047715" cy="1047715"/>
      </dsp:txXfrm>
    </dsp:sp>
    <dsp:sp modelId="{A07745B9-88F9-45D8-9A81-D171A42AEC59}">
      <dsp:nvSpPr>
        <dsp:cNvPr id="0" name=""/>
        <dsp:cNvSpPr/>
      </dsp:nvSpPr>
      <dsp:spPr>
        <a:xfrm>
          <a:off x="5126093" y="333216"/>
          <a:ext cx="1481693" cy="1481693"/>
        </a:xfrm>
        <a:prstGeom prst="ellipse">
          <a:avLst/>
        </a:prstGeom>
        <a:solidFill>
          <a:schemeClr val="accent4">
            <a:hueOff val="-1449473"/>
            <a:satOff val="10894"/>
            <a:lumOff val="509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s-MX" sz="1700" kern="1200" dirty="0"/>
            <a:t>Empresas </a:t>
          </a:r>
        </a:p>
      </dsp:txBody>
      <dsp:txXfrm>
        <a:off x="5343082" y="550205"/>
        <a:ext cx="1047715" cy="1047715"/>
      </dsp:txXfrm>
    </dsp:sp>
    <dsp:sp modelId="{EDB10E16-14B0-48B1-B259-F514130659A5}">
      <dsp:nvSpPr>
        <dsp:cNvPr id="0" name=""/>
        <dsp:cNvSpPr/>
      </dsp:nvSpPr>
      <dsp:spPr>
        <a:xfrm>
          <a:off x="2952943" y="32926"/>
          <a:ext cx="4609712" cy="3687770"/>
        </a:xfrm>
        <a:prstGeom prst="funnel">
          <a:avLst/>
        </a:prstGeom>
        <a:solidFill>
          <a:schemeClr val="lt1">
            <a:alpha val="40000"/>
            <a:hueOff val="0"/>
            <a:satOff val="0"/>
            <a:lumOff val="0"/>
            <a:alphaOff val="0"/>
          </a:schemeClr>
        </a:solidFill>
        <a:ln w="6350" cap="flat" cmpd="sng" algn="ctr">
          <a:solidFill>
            <a:schemeClr val="accent4">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B89F6A-5961-4C15-A1A3-36A1F9E66056}">
      <dsp:nvSpPr>
        <dsp:cNvPr id="0" name=""/>
        <dsp:cNvSpPr/>
      </dsp:nvSpPr>
      <dsp:spPr>
        <a:xfrm>
          <a:off x="0" y="3569039"/>
          <a:ext cx="5029199" cy="7808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156464" rIns="156464" bIns="156464" numCol="1" spcCol="1270" rtlCol="0" anchor="ctr" anchorCtr="0">
          <a:noAutofit/>
        </a:bodyPr>
        <a:lstStyle/>
        <a:p>
          <a:pPr marL="0" lvl="0" indent="0" algn="ctr" defTabSz="977900" rtl="0">
            <a:lnSpc>
              <a:spcPct val="90000"/>
            </a:lnSpc>
            <a:spcBef>
              <a:spcPct val="0"/>
            </a:spcBef>
            <a:spcAft>
              <a:spcPct val="35000"/>
            </a:spcAft>
            <a:buNone/>
          </a:pPr>
          <a:r>
            <a:rPr lang="es" sz="2200" kern="1200" noProof="0" dirty="0"/>
            <a:t> </a:t>
          </a:r>
          <a:r>
            <a:rPr lang="es" sz="2200" kern="1200" noProof="0" dirty="0">
              <a:latin typeface="Cambria Math" panose="02040503050406030204" pitchFamily="18" charset="0"/>
              <a:ea typeface="Cambria Math" panose="02040503050406030204" pitchFamily="18" charset="0"/>
            </a:rPr>
            <a:t>↓ tasas  de intéres </a:t>
          </a:r>
          <a:endParaRPr lang="es" sz="2200" kern="1200" noProof="0" dirty="0"/>
        </a:p>
      </dsp:txBody>
      <dsp:txXfrm>
        <a:off x="0" y="3569039"/>
        <a:ext cx="5029199" cy="780818"/>
      </dsp:txXfrm>
    </dsp:sp>
    <dsp:sp modelId="{CA86098D-9C4D-4D8C-83AD-BED8C27C1A7F}">
      <dsp:nvSpPr>
        <dsp:cNvPr id="0" name=""/>
        <dsp:cNvSpPr/>
      </dsp:nvSpPr>
      <dsp:spPr>
        <a:xfrm rot="10800000">
          <a:off x="0" y="2379853"/>
          <a:ext cx="5029199" cy="1200899"/>
        </a:xfrm>
        <a:prstGeom prst="upArrowCallou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156464" rIns="156464" bIns="156464" numCol="1" spcCol="1270" rtlCol="0" anchor="ctr" anchorCtr="0">
          <a:noAutofit/>
        </a:bodyPr>
        <a:lstStyle/>
        <a:p>
          <a:pPr marL="0" lvl="0" indent="0" algn="ctr" defTabSz="977900" rtl="0">
            <a:lnSpc>
              <a:spcPct val="90000"/>
            </a:lnSpc>
            <a:spcBef>
              <a:spcPct val="0"/>
            </a:spcBef>
            <a:spcAft>
              <a:spcPct val="35000"/>
            </a:spcAft>
            <a:buNone/>
          </a:pPr>
          <a:r>
            <a:rPr lang="es-MX" sz="2200" kern="1200" noProof="0" dirty="0"/>
            <a:t>C</a:t>
          </a:r>
          <a:r>
            <a:rPr lang="es" sz="2200" kern="1200" noProof="0" dirty="0"/>
            <a:t>recimiento de la economía PIB 3%</a:t>
          </a:r>
        </a:p>
      </dsp:txBody>
      <dsp:txXfrm rot="10800000">
        <a:off x="0" y="2379853"/>
        <a:ext cx="5029199" cy="780308"/>
      </dsp:txXfrm>
    </dsp:sp>
    <dsp:sp modelId="{D5473CBC-EEC3-408A-B4A6-07882F253A8B}">
      <dsp:nvSpPr>
        <dsp:cNvPr id="0" name=""/>
        <dsp:cNvSpPr/>
      </dsp:nvSpPr>
      <dsp:spPr>
        <a:xfrm rot="10800000">
          <a:off x="0" y="1190666"/>
          <a:ext cx="5029199" cy="1200899"/>
        </a:xfrm>
        <a:prstGeom prst="upArrowCallou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156464" rIns="156464" bIns="156464" numCol="1" spcCol="1270" rtlCol="0" anchor="ctr" anchorCtr="0">
          <a:noAutofit/>
        </a:bodyPr>
        <a:lstStyle/>
        <a:p>
          <a:pPr marL="0" lvl="0" indent="0" algn="ctr" defTabSz="977900" rtl="0">
            <a:lnSpc>
              <a:spcPct val="90000"/>
            </a:lnSpc>
            <a:spcBef>
              <a:spcPct val="0"/>
            </a:spcBef>
            <a:spcAft>
              <a:spcPct val="35000"/>
            </a:spcAft>
            <a:buNone/>
          </a:pPr>
          <a:r>
            <a:rPr lang="es" sz="2200" kern="1200" noProof="0" dirty="0"/>
            <a:t>15% anual promedio </a:t>
          </a:r>
        </a:p>
      </dsp:txBody>
      <dsp:txXfrm rot="10800000">
        <a:off x="0" y="1190666"/>
        <a:ext cx="5029199" cy="780308"/>
      </dsp:txXfrm>
    </dsp:sp>
    <dsp:sp modelId="{32FA43B7-34B4-4881-9A79-E3EDEC9D4CBF}">
      <dsp:nvSpPr>
        <dsp:cNvPr id="0" name=""/>
        <dsp:cNvSpPr/>
      </dsp:nvSpPr>
      <dsp:spPr>
        <a:xfrm rot="10800000">
          <a:off x="0" y="1479"/>
          <a:ext cx="5029199" cy="1200899"/>
        </a:xfrm>
        <a:prstGeom prst="upArrowCallou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156464" rIns="156464" bIns="156464" numCol="1" spcCol="1270" rtlCol="0" anchor="ctr" anchorCtr="0">
          <a:noAutofit/>
        </a:bodyPr>
        <a:lstStyle/>
        <a:p>
          <a:pPr marL="0" lvl="0" indent="0" algn="ctr" defTabSz="977900" rtl="0">
            <a:lnSpc>
              <a:spcPct val="90000"/>
            </a:lnSpc>
            <a:spcBef>
              <a:spcPct val="0"/>
            </a:spcBef>
            <a:spcAft>
              <a:spcPct val="35000"/>
            </a:spcAft>
            <a:buNone/>
          </a:pPr>
          <a:r>
            <a:rPr lang="es" sz="2200" kern="1200" noProof="0" dirty="0">
              <a:latin typeface="Cambria Math" panose="02040503050406030204" pitchFamily="18" charset="0"/>
              <a:ea typeface="Cambria Math" panose="02040503050406030204" pitchFamily="18" charset="0"/>
            </a:rPr>
            <a:t>↑</a:t>
          </a:r>
          <a:r>
            <a:rPr lang="es-MX" sz="2200" kern="1200" noProof="0" dirty="0">
              <a:latin typeface="Cambria Math" panose="02040503050406030204" pitchFamily="18" charset="0"/>
              <a:ea typeface="Cambria Math" panose="02040503050406030204" pitchFamily="18" charset="0"/>
            </a:rPr>
            <a:t> 130% </a:t>
          </a:r>
          <a:endParaRPr lang="es" sz="2200" kern="1200" noProof="0" dirty="0"/>
        </a:p>
      </dsp:txBody>
      <dsp:txXfrm rot="10800000">
        <a:off x="0" y="1479"/>
        <a:ext cx="5029199" cy="78030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FF0ED3-9A92-47C9-A18B-49001D59624A}">
      <dsp:nvSpPr>
        <dsp:cNvPr id="0" name=""/>
        <dsp:cNvSpPr/>
      </dsp:nvSpPr>
      <dsp:spPr>
        <a:xfrm>
          <a:off x="1096382" y="384"/>
          <a:ext cx="2320570" cy="2320570"/>
        </a:xfrm>
        <a:prstGeom prst="ellipse">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s-MX" sz="2300" kern="1200" dirty="0"/>
            <a:t>Problemas</a:t>
          </a:r>
        </a:p>
      </dsp:txBody>
      <dsp:txXfrm>
        <a:off x="1436222" y="340224"/>
        <a:ext cx="1640890" cy="1640890"/>
      </dsp:txXfrm>
    </dsp:sp>
    <dsp:sp modelId="{604A2326-8993-4C6C-986B-8CBAD06A07F5}">
      <dsp:nvSpPr>
        <dsp:cNvPr id="0" name=""/>
        <dsp:cNvSpPr/>
      </dsp:nvSpPr>
      <dsp:spPr>
        <a:xfrm rot="10800000">
          <a:off x="1850568" y="2553856"/>
          <a:ext cx="812199" cy="493751"/>
        </a:xfrm>
        <a:prstGeom prst="triangle">
          <a:avLst/>
        </a:prstGeom>
        <a:solidFill>
          <a:schemeClr val="accent2">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0CD97CD7-2512-4EAB-97D6-D3A7C75B5234}">
      <dsp:nvSpPr>
        <dsp:cNvPr id="0" name=""/>
        <dsp:cNvSpPr/>
      </dsp:nvSpPr>
      <dsp:spPr>
        <a:xfrm>
          <a:off x="1105941" y="3252561"/>
          <a:ext cx="2301454" cy="2081756"/>
        </a:xfrm>
        <a:prstGeom prst="ellipse">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s-MX" sz="1700" kern="1200" dirty="0"/>
            <a:t>1. Falta de acceso al financiamiento</a:t>
          </a:r>
        </a:p>
      </dsp:txBody>
      <dsp:txXfrm>
        <a:off x="1442981" y="3557427"/>
        <a:ext cx="1627374" cy="1472024"/>
      </dsp:txXfrm>
    </dsp:sp>
    <dsp:sp modelId="{32321F51-1DCB-4C55-A73D-5E96057E6F97}">
      <dsp:nvSpPr>
        <dsp:cNvPr id="0" name=""/>
        <dsp:cNvSpPr/>
      </dsp:nvSpPr>
      <dsp:spPr>
        <a:xfrm rot="5400000">
          <a:off x="3600191" y="4046564"/>
          <a:ext cx="812199" cy="493751"/>
        </a:xfrm>
        <a:prstGeom prst="triangle">
          <a:avLst/>
        </a:prstGeom>
        <a:solidFill>
          <a:schemeClr val="accent3">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8E7D32C5-81CF-48C3-8456-EA067D1EE5F7}">
      <dsp:nvSpPr>
        <dsp:cNvPr id="0" name=""/>
        <dsp:cNvSpPr/>
      </dsp:nvSpPr>
      <dsp:spPr>
        <a:xfrm>
          <a:off x="4577238" y="3283092"/>
          <a:ext cx="2366803" cy="2020695"/>
        </a:xfrm>
        <a:prstGeom prst="ellipse">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s-MX" sz="1700" kern="1200" dirty="0"/>
            <a:t>2.  La competencia de empresas informales</a:t>
          </a:r>
        </a:p>
      </dsp:txBody>
      <dsp:txXfrm>
        <a:off x="4923848" y="3579016"/>
        <a:ext cx="1673583" cy="1428847"/>
      </dsp:txXfrm>
    </dsp:sp>
    <dsp:sp modelId="{E82B6410-DE28-401A-8A5A-E821AA85D149}">
      <dsp:nvSpPr>
        <dsp:cNvPr id="0" name=""/>
        <dsp:cNvSpPr/>
      </dsp:nvSpPr>
      <dsp:spPr>
        <a:xfrm>
          <a:off x="5417370" y="2205962"/>
          <a:ext cx="812199" cy="493751"/>
        </a:xfrm>
        <a:prstGeom prst="triangle">
          <a:avLst/>
        </a:prstGeom>
        <a:solidFill>
          <a:schemeClr val="accent4">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AA351DB5-5BA3-413E-83DB-C5D910C01C4B}">
      <dsp:nvSpPr>
        <dsp:cNvPr id="0" name=""/>
        <dsp:cNvSpPr/>
      </dsp:nvSpPr>
      <dsp:spPr>
        <a:xfrm>
          <a:off x="4656138" y="221646"/>
          <a:ext cx="2209002" cy="1878047"/>
        </a:xfrm>
        <a:prstGeom prst="ellipse">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s-MX" sz="1700" kern="1200" dirty="0"/>
            <a:t>3. Baja demanda de sus productos</a:t>
          </a:r>
        </a:p>
      </dsp:txBody>
      <dsp:txXfrm>
        <a:off x="4979639" y="496680"/>
        <a:ext cx="1562000" cy="1327979"/>
      </dsp:txXfrm>
    </dsp:sp>
    <dsp:sp modelId="{38B86D92-FE8D-497C-9E04-5869CECD06B4}">
      <dsp:nvSpPr>
        <dsp:cNvPr id="0" name=""/>
        <dsp:cNvSpPr/>
      </dsp:nvSpPr>
      <dsp:spPr>
        <a:xfrm rot="5400000">
          <a:off x="7092608" y="913794"/>
          <a:ext cx="812199" cy="493751"/>
        </a:xfrm>
        <a:prstGeom prst="triangle">
          <a:avLst/>
        </a:prstGeom>
        <a:solidFill>
          <a:schemeClr val="accent5">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A70351C8-F3A3-45EA-8F0B-7ECEE1A41152}">
      <dsp:nvSpPr>
        <dsp:cNvPr id="0" name=""/>
        <dsp:cNvSpPr/>
      </dsp:nvSpPr>
      <dsp:spPr>
        <a:xfrm>
          <a:off x="8104326" y="384"/>
          <a:ext cx="2320570" cy="2320570"/>
        </a:xfrm>
        <a:prstGeom prst="ellipse">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s-MX" sz="2300" kern="1200" dirty="0"/>
            <a:t>4. Exceso de trámites y altos impuestos</a:t>
          </a:r>
        </a:p>
      </dsp:txBody>
      <dsp:txXfrm>
        <a:off x="8444166" y="340224"/>
        <a:ext cx="1640890" cy="1640890"/>
      </dsp:txXfrm>
    </dsp:sp>
  </dsp:spTree>
</dsp:drawing>
</file>

<file path=ppt/diagrams/layout1.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3.xml><?xml version="1.0" encoding="utf-8"?>
<dgm:layoutDef xmlns:dgm="http://schemas.openxmlformats.org/drawingml/2006/diagram" xmlns:a="http://schemas.openxmlformats.org/drawingml/2006/main" uniqueId="urn:microsoft.com/office/officeart/2005/8/layout/rings+Icon">
  <dgm:title val="Círculos interconectados"/>
  <dgm:desc val="Se usa para mostrar ideas o conceptos superpuestos o interconectados. Las siete primeras líneas del texto de nivel 1 se corresponden con un círculo. El texto sin usar no aparece, pero sigue estando disponible si cambia de diseño.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layout1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6.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7.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8.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0.2431</cdr:x>
      <cdr:y>0.90349</cdr:y>
    </cdr:from>
    <cdr:to>
      <cdr:x>0.45284</cdr:x>
      <cdr:y>0.95864</cdr:y>
    </cdr:to>
    <cdr:sp macro="" textlink="">
      <cdr:nvSpPr>
        <cdr:cNvPr id="2" name="1 CuadroTexto"/>
        <cdr:cNvSpPr txBox="1"/>
      </cdr:nvSpPr>
      <cdr:spPr>
        <a:xfrm xmlns:a="http://schemas.openxmlformats.org/drawingml/2006/main">
          <a:off x="1919536" y="4718654"/>
          <a:ext cx="1656184" cy="288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s-MX"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dirty="0"/>
          </a:p>
        </p:txBody>
      </p:sp>
      <p:sp>
        <p:nvSpPr>
          <p:cNvPr id="3" name="Marcador de posición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A3352395-1AEB-4317-8FBF-76B3F892E133}" type="datetime1">
              <a:rPr lang="es-ES" smtClean="0"/>
              <a:pPr rtl="0"/>
              <a:t>26/9/18</a:t>
            </a:fld>
            <a:endParaRPr lang="es-ES" dirty="0"/>
          </a:p>
        </p:txBody>
      </p:sp>
      <p:sp>
        <p:nvSpPr>
          <p:cNvPr id="4" name="Marcador de posición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dirty="0"/>
          </a:p>
        </p:txBody>
      </p:sp>
      <p:sp>
        <p:nvSpPr>
          <p:cNvPr id="5" name="Marcador de posición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DB3C20D7-F8F1-4196-9585-26F31AFC85C9}" type="slidenum">
              <a:rPr lang="es-ES" smtClean="0"/>
              <a:pPr rtl="0"/>
              <a:t>‹Nº›</a:t>
            </a:fld>
            <a:endParaRPr lang="es-ES" dirty="0"/>
          </a:p>
        </p:txBody>
      </p:sp>
    </p:spTree>
    <p:extLst>
      <p:ext uri="{BB962C8B-B14F-4D97-AF65-F5344CB8AC3E}">
        <p14:creationId xmlns:p14="http://schemas.microsoft.com/office/powerpoint/2010/main" val="41681621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noProof="0" dirty="0"/>
          </a:p>
        </p:txBody>
      </p:sp>
      <p:sp>
        <p:nvSpPr>
          <p:cNvPr id="3" name="Marcador de posición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F36A53-D1B8-4E48-B2A1-5F9F232D50C8}" type="datetime1">
              <a:rPr lang="es-ES" noProof="0" smtClean="0"/>
              <a:pPr/>
              <a:t>26/9/18</a:t>
            </a:fld>
            <a:endParaRPr lang="es-ES" noProof="0" dirty="0"/>
          </a:p>
        </p:txBody>
      </p:sp>
      <p:sp>
        <p:nvSpPr>
          <p:cNvPr id="4" name="Marcador de posición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posición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osición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noProof="0" dirty="0"/>
          </a:p>
        </p:txBody>
      </p:sp>
      <p:sp>
        <p:nvSpPr>
          <p:cNvPr id="7" name="Marcador de posición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8DAEC444-603B-4F09-9A06-5917518DD901}" type="slidenum">
              <a:rPr lang="es-ES" noProof="0" smtClean="0"/>
              <a:pPr rtl="0"/>
              <a:t>‹Nº›</a:t>
            </a:fld>
            <a:endParaRPr lang="es-ES" noProof="0" dirty="0"/>
          </a:p>
        </p:txBody>
      </p:sp>
    </p:spTree>
    <p:extLst>
      <p:ext uri="{BB962C8B-B14F-4D97-AF65-F5344CB8AC3E}">
        <p14:creationId xmlns:p14="http://schemas.microsoft.com/office/powerpoint/2010/main" val="87425511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endParaRPr lang="es-ES" dirty="0"/>
          </a:p>
        </p:txBody>
      </p:sp>
      <p:sp>
        <p:nvSpPr>
          <p:cNvPr id="4" name="Marcador de número de diapositiva 3"/>
          <p:cNvSpPr>
            <a:spLocks noGrp="1"/>
          </p:cNvSpPr>
          <p:nvPr>
            <p:ph type="sldNum" sz="quarter" idx="10"/>
          </p:nvPr>
        </p:nvSpPr>
        <p:spPr/>
        <p:txBody>
          <a:bodyPr rtlCol="0"/>
          <a:lstStyle/>
          <a:p>
            <a:pPr rtl="0"/>
            <a:fld id="{8DAEC444-603B-4F09-9A06-5917518DD901}" type="slidenum">
              <a:rPr lang="es-ES" smtClean="0"/>
              <a:pPr rtl="0"/>
              <a:t>1</a:t>
            </a:fld>
            <a:endParaRPr lang="es-ES" dirty="0"/>
          </a:p>
        </p:txBody>
      </p:sp>
    </p:spTree>
    <p:extLst>
      <p:ext uri="{BB962C8B-B14F-4D97-AF65-F5344CB8AC3E}">
        <p14:creationId xmlns:p14="http://schemas.microsoft.com/office/powerpoint/2010/main" val="40391545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noProof="0" dirty="0"/>
          </a:p>
        </p:txBody>
      </p:sp>
      <p:sp>
        <p:nvSpPr>
          <p:cNvPr id="4" name="Marcador de número de diapositiva 3"/>
          <p:cNvSpPr>
            <a:spLocks noGrp="1"/>
          </p:cNvSpPr>
          <p:nvPr>
            <p:ph type="sldNum" sz="quarter" idx="10"/>
          </p:nvPr>
        </p:nvSpPr>
        <p:spPr/>
        <p:txBody>
          <a:bodyPr/>
          <a:lstStyle/>
          <a:p>
            <a:pPr rtl="0"/>
            <a:fld id="{8DAEC444-603B-4F09-9A06-5917518DD901}" type="slidenum">
              <a:rPr lang="es-ES" noProof="0" smtClean="0"/>
              <a:pPr rtl="0"/>
              <a:t>20</a:t>
            </a:fld>
            <a:endParaRPr lang="es-ES" noProof="0" dirty="0"/>
          </a:p>
        </p:txBody>
      </p:sp>
    </p:spTree>
    <p:extLst>
      <p:ext uri="{BB962C8B-B14F-4D97-AF65-F5344CB8AC3E}">
        <p14:creationId xmlns:p14="http://schemas.microsoft.com/office/powerpoint/2010/main" val="27218882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pPr rtl="0"/>
            <a:fld id="{8DAEC444-603B-4F09-9A06-5917518DD901}" type="slidenum">
              <a:rPr lang="es-ES" noProof="0" smtClean="0"/>
              <a:pPr rtl="0"/>
              <a:t>24</a:t>
            </a:fld>
            <a:endParaRPr lang="es-ES" noProof="0" dirty="0"/>
          </a:p>
        </p:txBody>
      </p:sp>
    </p:spTree>
    <p:extLst>
      <p:ext uri="{BB962C8B-B14F-4D97-AF65-F5344CB8AC3E}">
        <p14:creationId xmlns:p14="http://schemas.microsoft.com/office/powerpoint/2010/main" val="12140109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rtl="0"/>
            <a:fld id="{8DAEC444-603B-4F09-9A06-5917518DD901}" type="slidenum">
              <a:rPr lang="es-ES" noProof="0" smtClean="0"/>
              <a:pPr rtl="0"/>
              <a:t>29</a:t>
            </a:fld>
            <a:endParaRPr lang="es-ES" noProof="0" dirty="0"/>
          </a:p>
        </p:txBody>
      </p:sp>
    </p:spTree>
    <p:extLst>
      <p:ext uri="{BB962C8B-B14F-4D97-AF65-F5344CB8AC3E}">
        <p14:creationId xmlns:p14="http://schemas.microsoft.com/office/powerpoint/2010/main" val="392260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a:xfrm>
            <a:off x="3884027" y="8684926"/>
            <a:ext cx="2972421" cy="457513"/>
          </a:xfrm>
          <a:prstGeom prst="rect">
            <a:avLst/>
          </a:prstGeom>
        </p:spPr>
        <p:txBody>
          <a:bodyPr lIns="89730" tIns="44865" rIns="89730" bIns="44865"/>
          <a:lstStyle/>
          <a:p>
            <a:fld id="{8CF0D659-8E3C-4717-BC65-000CAD292AA0}" type="slidenum">
              <a:rPr lang="es-MX" smtClean="0"/>
              <a:pPr/>
              <a:t>43</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ctángulo"/>
          <p:cNvSpPr/>
          <p:nvPr/>
        </p:nvSpPr>
        <p:spPr bwMode="invGray">
          <a:xfrm>
            <a:off x="0" y="3936697"/>
            <a:ext cx="12192000" cy="2103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 name="Título 1"/>
          <p:cNvSpPr>
            <a:spLocks noGrp="1"/>
          </p:cNvSpPr>
          <p:nvPr>
            <p:ph type="ctrTitle"/>
          </p:nvPr>
        </p:nvSpPr>
        <p:spPr>
          <a:xfrm>
            <a:off x="838201" y="4114800"/>
            <a:ext cx="10515598" cy="1158446"/>
          </a:xfrm>
        </p:spPr>
        <p:txBody>
          <a:bodyPr rtlCol="0" anchor="b">
            <a:normAutofit/>
          </a:bodyPr>
          <a:lstStyle>
            <a:lvl1pPr algn="l">
              <a:defRPr sz="5200">
                <a:solidFill>
                  <a:schemeClr val="tx1"/>
                </a:solidFill>
              </a:defRPr>
            </a:lvl1pPr>
          </a:lstStyle>
          <a:p>
            <a:pPr rtl="0"/>
            <a:r>
              <a:rPr lang="es-ES" noProof="0"/>
              <a:t>Haga clic para modificar el estilo de título del patrón</a:t>
            </a:r>
            <a:endParaRPr lang="es-ES" noProof="0" dirty="0"/>
          </a:p>
        </p:txBody>
      </p:sp>
      <p:sp>
        <p:nvSpPr>
          <p:cNvPr id="3" name="Subtítulo 2"/>
          <p:cNvSpPr>
            <a:spLocks noGrp="1"/>
          </p:cNvSpPr>
          <p:nvPr>
            <p:ph type="subTitle" idx="1"/>
          </p:nvPr>
        </p:nvSpPr>
        <p:spPr>
          <a:xfrm>
            <a:off x="838201" y="5338170"/>
            <a:ext cx="10515598" cy="474836"/>
          </a:xfrm>
        </p:spPr>
        <p:txBody>
          <a:bodyPr rtlCol="0"/>
          <a:lstStyle>
            <a:lvl1pPr marL="0" indent="0" algn="l">
              <a:spcBef>
                <a:spcPts val="0"/>
              </a:spcBef>
              <a:buNone/>
              <a:defRPr sz="240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s-ES" noProof="0"/>
              <a:t>Haga clic para modificar el estilo de subtítulo del patrón</a:t>
            </a:r>
            <a:endParaRPr lang="es-ES" noProof="0" dirty="0"/>
          </a:p>
        </p:txBody>
      </p:sp>
    </p:spTree>
    <p:extLst>
      <p:ext uri="{BB962C8B-B14F-4D97-AF65-F5344CB8AC3E}">
        <p14:creationId xmlns:p14="http://schemas.microsoft.com/office/powerpoint/2010/main" val="630729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texto vertical 2"/>
          <p:cNvSpPr>
            <a:spLocks noGrp="1"/>
          </p:cNvSpPr>
          <p:nvPr>
            <p:ph type="body" orient="vert" idx="1"/>
          </p:nvPr>
        </p:nvSpPr>
        <p:spPr/>
        <p:txBody>
          <a:bodyPr vert="eaVert" rtlCol="0"/>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5" name="Marcador de posición de pie de página 3"/>
          <p:cNvSpPr>
            <a:spLocks noGrp="1"/>
          </p:cNvSpPr>
          <p:nvPr>
            <p:ph type="ftr" sz="quarter" idx="11"/>
          </p:nvPr>
        </p:nvSpPr>
        <p:spPr/>
        <p:txBody>
          <a:bodyPr rtlCol="0"/>
          <a:lstStyle/>
          <a:p>
            <a:pPr rtl="0"/>
            <a:endParaRPr lang="es-ES" noProof="0" dirty="0"/>
          </a:p>
        </p:txBody>
      </p:sp>
      <p:sp>
        <p:nvSpPr>
          <p:cNvPr id="4" name="Marcador de posición de fecha 4"/>
          <p:cNvSpPr>
            <a:spLocks noGrp="1"/>
          </p:cNvSpPr>
          <p:nvPr>
            <p:ph type="dt" sz="half" idx="10"/>
          </p:nvPr>
        </p:nvSpPr>
        <p:spPr/>
        <p:txBody>
          <a:bodyPr rtlCol="0"/>
          <a:lstStyle>
            <a:lvl1pPr>
              <a:defRPr/>
            </a:lvl1pPr>
          </a:lstStyle>
          <a:p>
            <a:fld id="{0C863A0B-0AB0-4A00-A4B2-3FF1454F4C71}" type="datetime1">
              <a:rPr lang="es-ES" noProof="0" smtClean="0"/>
              <a:pPr/>
              <a:t>26/9/18</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B13333A4-2EF1-4B79-B68C-AB20E66B4822}" type="slidenum">
              <a:rPr lang="es-ES" noProof="0" smtClean="0"/>
              <a:pPr rtl="0"/>
              <a:t>‹Nº›</a:t>
            </a:fld>
            <a:endParaRPr lang="es-ES" noProof="0" dirty="0"/>
          </a:p>
        </p:txBody>
      </p:sp>
    </p:spTree>
    <p:extLst>
      <p:ext uri="{BB962C8B-B14F-4D97-AF65-F5344CB8AC3E}">
        <p14:creationId xmlns:p14="http://schemas.microsoft.com/office/powerpoint/2010/main" val="3787557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9741693" y="365125"/>
            <a:ext cx="1600200" cy="5811838"/>
          </a:xfrm>
        </p:spPr>
        <p:txBody>
          <a:bodyPr vert="eaVert" rtlCol="0"/>
          <a:lstStyle>
            <a:lvl1pPr>
              <a:defRPr/>
            </a:lvl1pPr>
          </a:lstStyle>
          <a:p>
            <a:pPr rtl="0"/>
            <a:r>
              <a:rPr lang="es-ES" noProof="0"/>
              <a:t>Haga clic para modificar el estilo de título del patrón</a:t>
            </a:r>
            <a:endParaRPr lang="es-ES" noProof="0" dirty="0"/>
          </a:p>
        </p:txBody>
      </p:sp>
      <p:sp>
        <p:nvSpPr>
          <p:cNvPr id="3" name="Marcador de posición de texto vertical 2"/>
          <p:cNvSpPr>
            <a:spLocks noGrp="1"/>
          </p:cNvSpPr>
          <p:nvPr>
            <p:ph type="body" orient="vert" idx="1"/>
          </p:nvPr>
        </p:nvSpPr>
        <p:spPr>
          <a:xfrm>
            <a:off x="838200" y="365125"/>
            <a:ext cx="8534400" cy="5811838"/>
          </a:xfrm>
        </p:spPr>
        <p:txBody>
          <a:bodyPr vert="eaVert" rtlCol="0"/>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5" name="Marcador de posición de pie de página 3"/>
          <p:cNvSpPr>
            <a:spLocks noGrp="1"/>
          </p:cNvSpPr>
          <p:nvPr>
            <p:ph type="ftr" sz="quarter" idx="11"/>
          </p:nvPr>
        </p:nvSpPr>
        <p:spPr/>
        <p:txBody>
          <a:bodyPr rtlCol="0"/>
          <a:lstStyle/>
          <a:p>
            <a:pPr rtl="0"/>
            <a:endParaRPr lang="es-ES" noProof="0" dirty="0"/>
          </a:p>
        </p:txBody>
      </p:sp>
      <p:sp>
        <p:nvSpPr>
          <p:cNvPr id="4" name="Marcador de posición de fecha 4"/>
          <p:cNvSpPr>
            <a:spLocks noGrp="1"/>
          </p:cNvSpPr>
          <p:nvPr>
            <p:ph type="dt" sz="half" idx="10"/>
          </p:nvPr>
        </p:nvSpPr>
        <p:spPr/>
        <p:txBody>
          <a:bodyPr rtlCol="0"/>
          <a:lstStyle>
            <a:lvl1pPr>
              <a:defRPr/>
            </a:lvl1pPr>
          </a:lstStyle>
          <a:p>
            <a:fld id="{944B7F50-4B16-4A43-AC5E-B60D726CE620}" type="datetime1">
              <a:rPr lang="es-ES" noProof="0" smtClean="0"/>
              <a:pPr/>
              <a:t>26/9/18</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B13333A4-2EF1-4B79-B68C-AB20E66B4822}" type="slidenum">
              <a:rPr lang="es-ES" noProof="0" smtClean="0"/>
              <a:pPr rtl="0"/>
              <a:t>‹Nº›</a:t>
            </a:fld>
            <a:endParaRPr lang="es-ES" noProof="0" dirty="0"/>
          </a:p>
        </p:txBody>
      </p:sp>
    </p:spTree>
    <p:extLst>
      <p:ext uri="{BB962C8B-B14F-4D97-AF65-F5344CB8AC3E}">
        <p14:creationId xmlns:p14="http://schemas.microsoft.com/office/powerpoint/2010/main" val="770254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contenido 2"/>
          <p:cNvSpPr>
            <a:spLocks noGrp="1"/>
          </p:cNvSpPr>
          <p:nvPr>
            <p:ph idx="1"/>
          </p:nvPr>
        </p:nvSpPr>
        <p:spPr/>
        <p:txBody>
          <a:bodyPr rtlCol="0"/>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5" name="Marcador de posición de pie de página 3"/>
          <p:cNvSpPr>
            <a:spLocks noGrp="1"/>
          </p:cNvSpPr>
          <p:nvPr>
            <p:ph type="ftr" sz="quarter" idx="11"/>
          </p:nvPr>
        </p:nvSpPr>
        <p:spPr/>
        <p:txBody>
          <a:bodyPr rtlCol="0"/>
          <a:lstStyle/>
          <a:p>
            <a:pPr rtl="0"/>
            <a:endParaRPr lang="es-ES" noProof="0" dirty="0"/>
          </a:p>
        </p:txBody>
      </p:sp>
      <p:sp>
        <p:nvSpPr>
          <p:cNvPr id="4" name="Marcador de posición de fecha 4"/>
          <p:cNvSpPr>
            <a:spLocks noGrp="1"/>
          </p:cNvSpPr>
          <p:nvPr>
            <p:ph type="dt" sz="half" idx="10"/>
          </p:nvPr>
        </p:nvSpPr>
        <p:spPr/>
        <p:txBody>
          <a:bodyPr rtlCol="0"/>
          <a:lstStyle/>
          <a:p>
            <a:pPr rtl="0"/>
            <a:fld id="{46F2B14F-3395-4E65-8AC3-52BC76612979}" type="datetime1">
              <a:rPr lang="es-ES" noProof="0" smtClean="0"/>
              <a:pPr rtl="0"/>
              <a:t>26/9/18</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B13333A4-2EF1-4B79-B68C-AB20E66B4822}" type="slidenum">
              <a:rPr lang="es-ES" noProof="0" smtClean="0"/>
              <a:pPr rtl="0"/>
              <a:t>‹Nº›</a:t>
            </a:fld>
            <a:endParaRPr lang="es-ES" noProof="0" dirty="0"/>
          </a:p>
        </p:txBody>
      </p:sp>
    </p:spTree>
    <p:extLst>
      <p:ext uri="{BB962C8B-B14F-4D97-AF65-F5344CB8AC3E}">
        <p14:creationId xmlns:p14="http://schemas.microsoft.com/office/powerpoint/2010/main" val="3215576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Encabezado de secció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ctángulo 6"/>
          <p:cNvSpPr/>
          <p:nvPr/>
        </p:nvSpPr>
        <p:spPr bwMode="ltGray">
          <a:xfrm>
            <a:off x="0" y="3276600"/>
            <a:ext cx="12192000" cy="27632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 name="Título 1"/>
          <p:cNvSpPr>
            <a:spLocks noGrp="1"/>
          </p:cNvSpPr>
          <p:nvPr>
            <p:ph type="title"/>
          </p:nvPr>
        </p:nvSpPr>
        <p:spPr>
          <a:xfrm>
            <a:off x="841248" y="3429000"/>
            <a:ext cx="9601200" cy="1838519"/>
          </a:xfrm>
        </p:spPr>
        <p:txBody>
          <a:bodyPr rtlCol="0" anchor="b">
            <a:normAutofit/>
          </a:bodyPr>
          <a:lstStyle>
            <a:lvl1pPr>
              <a:defRPr sz="5200">
                <a:solidFill>
                  <a:schemeClr val="bg1"/>
                </a:solidFill>
              </a:defRPr>
            </a:lvl1pPr>
          </a:lstStyle>
          <a:p>
            <a:pPr rtl="0"/>
            <a:r>
              <a:rPr lang="es-ES" noProof="0"/>
              <a:t>Haga clic para modificar el estilo de título del patrón</a:t>
            </a:r>
            <a:endParaRPr lang="es-ES" noProof="0" dirty="0"/>
          </a:p>
        </p:txBody>
      </p:sp>
      <p:sp>
        <p:nvSpPr>
          <p:cNvPr id="3" name="Marcador de posición de texto 2"/>
          <p:cNvSpPr>
            <a:spLocks noGrp="1"/>
          </p:cNvSpPr>
          <p:nvPr>
            <p:ph type="body" idx="1"/>
          </p:nvPr>
        </p:nvSpPr>
        <p:spPr>
          <a:xfrm>
            <a:off x="841248" y="5340096"/>
            <a:ext cx="9601200" cy="475488"/>
          </a:xfrm>
        </p:spPr>
        <p:txBody>
          <a:bodyPr rtlCol="0"/>
          <a:lstStyle>
            <a:lvl1pPr marL="0" indent="0">
              <a:spcBef>
                <a:spcPts val="0"/>
              </a:spcBef>
              <a:buNone/>
              <a:defRPr sz="2400">
                <a:solidFill>
                  <a:schemeClr val="bg1"/>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rtl="0"/>
            <a:r>
              <a:rPr lang="es-ES" noProof="0"/>
              <a:t>Editar los estilos de texto del patrón</a:t>
            </a:r>
          </a:p>
        </p:txBody>
      </p:sp>
    </p:spTree>
    <p:extLst>
      <p:ext uri="{BB962C8B-B14F-4D97-AF65-F5344CB8AC3E}">
        <p14:creationId xmlns:p14="http://schemas.microsoft.com/office/powerpoint/2010/main" val="1917355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1145224"/>
          </a:xfrm>
        </p:spPr>
        <p:txBody>
          <a:bodyPr rtlCol="0"/>
          <a:lstStyle/>
          <a:p>
            <a:pPr rtl="0"/>
            <a:r>
              <a:rPr lang="es-ES" noProof="0"/>
              <a:t>Haga clic para modificar el estilo de título del patrón</a:t>
            </a:r>
            <a:endParaRPr lang="es-ES" noProof="0" dirty="0"/>
          </a:p>
        </p:txBody>
      </p:sp>
      <p:sp>
        <p:nvSpPr>
          <p:cNvPr id="3" name="Marcador de posición de contenido 2"/>
          <p:cNvSpPr>
            <a:spLocks noGrp="1"/>
          </p:cNvSpPr>
          <p:nvPr>
            <p:ph sz="half" idx="1"/>
          </p:nvPr>
        </p:nvSpPr>
        <p:spPr>
          <a:xfrm>
            <a:off x="838200" y="1825625"/>
            <a:ext cx="5029200" cy="4351338"/>
          </a:xfrm>
        </p:spPr>
        <p:txBody>
          <a:bodyPr rtlCol="0">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posición de contenido 3"/>
          <p:cNvSpPr>
            <a:spLocks noGrp="1"/>
          </p:cNvSpPr>
          <p:nvPr>
            <p:ph sz="half" idx="2"/>
          </p:nvPr>
        </p:nvSpPr>
        <p:spPr>
          <a:xfrm>
            <a:off x="6324600" y="1825625"/>
            <a:ext cx="5029200" cy="4351338"/>
          </a:xfrm>
        </p:spPr>
        <p:txBody>
          <a:bodyPr rtlCol="0">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6" name="Marcador de posición de pie de página 4"/>
          <p:cNvSpPr>
            <a:spLocks noGrp="1"/>
          </p:cNvSpPr>
          <p:nvPr>
            <p:ph type="ftr" sz="quarter" idx="11"/>
          </p:nvPr>
        </p:nvSpPr>
        <p:spPr/>
        <p:txBody>
          <a:bodyPr rtlCol="0"/>
          <a:lstStyle/>
          <a:p>
            <a:pPr rtl="0"/>
            <a:endParaRPr lang="es-ES" noProof="0" dirty="0"/>
          </a:p>
        </p:txBody>
      </p:sp>
      <p:sp>
        <p:nvSpPr>
          <p:cNvPr id="5" name="Marcador de posición de fecha 5"/>
          <p:cNvSpPr>
            <a:spLocks noGrp="1"/>
          </p:cNvSpPr>
          <p:nvPr>
            <p:ph type="dt" sz="half" idx="10"/>
          </p:nvPr>
        </p:nvSpPr>
        <p:spPr/>
        <p:txBody>
          <a:bodyPr rtlCol="0"/>
          <a:lstStyle/>
          <a:p>
            <a:pPr rtl="0"/>
            <a:fld id="{C4664A15-61A4-40CE-9F54-1A4B860DCEAD}" type="datetime1">
              <a:rPr lang="es-ES" noProof="0" smtClean="0"/>
              <a:pPr rtl="0"/>
              <a:t>26/9/18</a:t>
            </a:fld>
            <a:endParaRPr lang="es-ES" noProof="0" dirty="0"/>
          </a:p>
        </p:txBody>
      </p:sp>
      <p:sp>
        <p:nvSpPr>
          <p:cNvPr id="7" name="Marcador de posición de número de diapositiva 6"/>
          <p:cNvSpPr>
            <a:spLocks noGrp="1"/>
          </p:cNvSpPr>
          <p:nvPr>
            <p:ph type="sldNum" sz="quarter" idx="12"/>
          </p:nvPr>
        </p:nvSpPr>
        <p:spPr/>
        <p:txBody>
          <a:bodyPr rtlCol="0"/>
          <a:lstStyle/>
          <a:p>
            <a:pPr rtl="0"/>
            <a:fld id="{B13333A4-2EF1-4B79-B68C-AB20E66B4822}" type="slidenum">
              <a:rPr lang="es-ES" noProof="0" smtClean="0"/>
              <a:pPr rtl="0"/>
              <a:t>‹Nº›</a:t>
            </a:fld>
            <a:endParaRPr lang="es-ES" noProof="0" dirty="0"/>
          </a:p>
        </p:txBody>
      </p:sp>
    </p:spTree>
    <p:extLst>
      <p:ext uri="{BB962C8B-B14F-4D97-AF65-F5344CB8AC3E}">
        <p14:creationId xmlns:p14="http://schemas.microsoft.com/office/powerpoint/2010/main" val="3963172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texto 2"/>
          <p:cNvSpPr>
            <a:spLocks noGrp="1"/>
          </p:cNvSpPr>
          <p:nvPr>
            <p:ph type="body" idx="1"/>
          </p:nvPr>
        </p:nvSpPr>
        <p:spPr>
          <a:xfrm>
            <a:off x="839788" y="1828800"/>
            <a:ext cx="5029200" cy="685800"/>
          </a:xfrm>
        </p:spPr>
        <p:txBody>
          <a:bodyPr rtlCol="0" anchor="ctr">
            <a:normAutofit/>
          </a:bodyPr>
          <a:lstStyle>
            <a:lvl1pPr marL="0" indent="0">
              <a:spcBef>
                <a:spcPts val="100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Editar los estilos de texto del patrón</a:t>
            </a:r>
          </a:p>
        </p:txBody>
      </p:sp>
      <p:sp>
        <p:nvSpPr>
          <p:cNvPr id="4" name="Marcador de posición de contenido 3"/>
          <p:cNvSpPr>
            <a:spLocks noGrp="1"/>
          </p:cNvSpPr>
          <p:nvPr>
            <p:ph sz="half" idx="2"/>
          </p:nvPr>
        </p:nvSpPr>
        <p:spPr>
          <a:xfrm>
            <a:off x="839788" y="2514600"/>
            <a:ext cx="5029200" cy="3675063"/>
          </a:xfrm>
        </p:spPr>
        <p:txBody>
          <a:bodyPr rtlCol="0">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5" name="Marcador de posición de texto 4"/>
          <p:cNvSpPr>
            <a:spLocks noGrp="1"/>
          </p:cNvSpPr>
          <p:nvPr>
            <p:ph type="body" sz="quarter" idx="3"/>
          </p:nvPr>
        </p:nvSpPr>
        <p:spPr>
          <a:xfrm>
            <a:off x="6326188" y="1828800"/>
            <a:ext cx="5029200" cy="685800"/>
          </a:xfrm>
        </p:spPr>
        <p:txBody>
          <a:bodyPr rtlCol="0" anchor="ctr">
            <a:normAutofit/>
          </a:bodyPr>
          <a:lstStyle>
            <a:lvl1pPr marL="0" indent="0">
              <a:spcBef>
                <a:spcPts val="100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Editar los estilos de texto del patrón</a:t>
            </a:r>
          </a:p>
        </p:txBody>
      </p:sp>
      <p:sp>
        <p:nvSpPr>
          <p:cNvPr id="6" name="Marcador de posición de contenido 5"/>
          <p:cNvSpPr>
            <a:spLocks noGrp="1"/>
          </p:cNvSpPr>
          <p:nvPr>
            <p:ph sz="quarter" idx="4"/>
          </p:nvPr>
        </p:nvSpPr>
        <p:spPr>
          <a:xfrm>
            <a:off x="6326188" y="2514600"/>
            <a:ext cx="5029200" cy="3675063"/>
          </a:xfrm>
        </p:spPr>
        <p:txBody>
          <a:bodyPr rtlCol="0">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8" name="Marcador de posición de pie de página 6"/>
          <p:cNvSpPr>
            <a:spLocks noGrp="1"/>
          </p:cNvSpPr>
          <p:nvPr>
            <p:ph type="ftr" sz="quarter" idx="11"/>
          </p:nvPr>
        </p:nvSpPr>
        <p:spPr/>
        <p:txBody>
          <a:bodyPr rtlCol="0"/>
          <a:lstStyle/>
          <a:p>
            <a:pPr rtl="0"/>
            <a:endParaRPr lang="es-ES" noProof="0" dirty="0"/>
          </a:p>
        </p:txBody>
      </p:sp>
      <p:sp>
        <p:nvSpPr>
          <p:cNvPr id="7" name="Marcador de posición de fecha 7"/>
          <p:cNvSpPr>
            <a:spLocks noGrp="1"/>
          </p:cNvSpPr>
          <p:nvPr>
            <p:ph type="dt" sz="half" idx="10"/>
          </p:nvPr>
        </p:nvSpPr>
        <p:spPr/>
        <p:txBody>
          <a:bodyPr rtlCol="0"/>
          <a:lstStyle/>
          <a:p>
            <a:pPr rtl="0"/>
            <a:fld id="{F5F397B3-1B87-43FA-8C97-E72B844712DC}" type="datetime1">
              <a:rPr lang="es-ES" noProof="0" smtClean="0"/>
              <a:pPr rtl="0"/>
              <a:t>26/9/18</a:t>
            </a:fld>
            <a:endParaRPr lang="es-ES" noProof="0" dirty="0"/>
          </a:p>
        </p:txBody>
      </p:sp>
      <p:sp>
        <p:nvSpPr>
          <p:cNvPr id="9" name="Marcador de posición de número de diapositiva 8"/>
          <p:cNvSpPr>
            <a:spLocks noGrp="1"/>
          </p:cNvSpPr>
          <p:nvPr>
            <p:ph type="sldNum" sz="quarter" idx="12"/>
          </p:nvPr>
        </p:nvSpPr>
        <p:spPr/>
        <p:txBody>
          <a:bodyPr rtlCol="0"/>
          <a:lstStyle/>
          <a:p>
            <a:pPr rtl="0"/>
            <a:fld id="{B13333A4-2EF1-4B79-B68C-AB20E66B4822}" type="slidenum">
              <a:rPr lang="es-ES" noProof="0" smtClean="0"/>
              <a:pPr rtl="0"/>
              <a:t>‹Nº›</a:t>
            </a:fld>
            <a:endParaRPr lang="es-ES" noProof="0" dirty="0"/>
          </a:p>
        </p:txBody>
      </p:sp>
    </p:spTree>
    <p:extLst>
      <p:ext uri="{BB962C8B-B14F-4D97-AF65-F5344CB8AC3E}">
        <p14:creationId xmlns:p14="http://schemas.microsoft.com/office/powerpoint/2010/main" val="1447994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4" name="Marcador de posición de pie de página 2"/>
          <p:cNvSpPr>
            <a:spLocks noGrp="1"/>
          </p:cNvSpPr>
          <p:nvPr>
            <p:ph type="ftr" sz="quarter" idx="11"/>
          </p:nvPr>
        </p:nvSpPr>
        <p:spPr/>
        <p:txBody>
          <a:bodyPr rtlCol="0"/>
          <a:lstStyle/>
          <a:p>
            <a:pPr rtl="0"/>
            <a:endParaRPr lang="es-ES" noProof="0" dirty="0"/>
          </a:p>
        </p:txBody>
      </p:sp>
      <p:sp>
        <p:nvSpPr>
          <p:cNvPr id="3" name="Marcador de posición de fecha 3"/>
          <p:cNvSpPr>
            <a:spLocks noGrp="1"/>
          </p:cNvSpPr>
          <p:nvPr>
            <p:ph type="dt" sz="half" idx="10"/>
          </p:nvPr>
        </p:nvSpPr>
        <p:spPr/>
        <p:txBody>
          <a:bodyPr rtlCol="0"/>
          <a:lstStyle>
            <a:lvl1pPr>
              <a:defRPr/>
            </a:lvl1pPr>
          </a:lstStyle>
          <a:p>
            <a:fld id="{90AC6B63-9EA6-453A-9419-839BA22E14BD}" type="datetime1">
              <a:rPr lang="es-ES" smtClean="0"/>
              <a:pPr/>
              <a:t>26/9/18</a:t>
            </a:fld>
            <a:endParaRPr lang="es-ES" dirty="0"/>
          </a:p>
        </p:txBody>
      </p:sp>
      <p:sp>
        <p:nvSpPr>
          <p:cNvPr id="5" name="Marcador de posición de número de diapositiva 4"/>
          <p:cNvSpPr>
            <a:spLocks noGrp="1"/>
          </p:cNvSpPr>
          <p:nvPr>
            <p:ph type="sldNum" sz="quarter" idx="12"/>
          </p:nvPr>
        </p:nvSpPr>
        <p:spPr/>
        <p:txBody>
          <a:bodyPr rtlCol="0"/>
          <a:lstStyle/>
          <a:p>
            <a:pPr rtl="0"/>
            <a:fld id="{B13333A4-2EF1-4B79-B68C-AB20E66B4822}" type="slidenum">
              <a:rPr lang="es-ES" noProof="0" smtClean="0"/>
              <a:pPr rtl="0"/>
              <a:t>‹Nº›</a:t>
            </a:fld>
            <a:endParaRPr lang="es-ES" noProof="0" dirty="0"/>
          </a:p>
        </p:txBody>
      </p:sp>
    </p:spTree>
    <p:extLst>
      <p:ext uri="{BB962C8B-B14F-4D97-AF65-F5344CB8AC3E}">
        <p14:creationId xmlns:p14="http://schemas.microsoft.com/office/powerpoint/2010/main" val="3956345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3" name="Marcador de pie de página 1"/>
          <p:cNvSpPr>
            <a:spLocks noGrp="1"/>
          </p:cNvSpPr>
          <p:nvPr>
            <p:ph type="ftr" sz="quarter" idx="11"/>
          </p:nvPr>
        </p:nvSpPr>
        <p:spPr/>
        <p:txBody>
          <a:bodyPr rtlCol="0"/>
          <a:lstStyle/>
          <a:p>
            <a:pPr rtl="0"/>
            <a:endParaRPr lang="es-ES" noProof="0" dirty="0"/>
          </a:p>
        </p:txBody>
      </p:sp>
      <p:sp>
        <p:nvSpPr>
          <p:cNvPr id="2" name="Marcador de posición de fecha 2"/>
          <p:cNvSpPr>
            <a:spLocks noGrp="1"/>
          </p:cNvSpPr>
          <p:nvPr>
            <p:ph type="dt" sz="half" idx="10"/>
          </p:nvPr>
        </p:nvSpPr>
        <p:spPr/>
        <p:txBody>
          <a:bodyPr rtlCol="0"/>
          <a:lstStyle>
            <a:lvl1pPr>
              <a:defRPr/>
            </a:lvl1pPr>
          </a:lstStyle>
          <a:p>
            <a:fld id="{56991A91-982D-4D0A-97BA-3C973229C17D}" type="datetime1">
              <a:rPr lang="es-ES" noProof="0" smtClean="0"/>
              <a:pPr/>
              <a:t>26/9/18</a:t>
            </a:fld>
            <a:endParaRPr lang="es-ES" noProof="0" dirty="0"/>
          </a:p>
        </p:txBody>
      </p:sp>
      <p:sp>
        <p:nvSpPr>
          <p:cNvPr id="4" name="Marcador de posición de número de diapositiva 3"/>
          <p:cNvSpPr>
            <a:spLocks noGrp="1"/>
          </p:cNvSpPr>
          <p:nvPr>
            <p:ph type="sldNum" sz="quarter" idx="12"/>
          </p:nvPr>
        </p:nvSpPr>
        <p:spPr/>
        <p:txBody>
          <a:bodyPr rtlCol="0"/>
          <a:lstStyle/>
          <a:p>
            <a:pPr rtl="0"/>
            <a:fld id="{B13333A4-2EF1-4B79-B68C-AB20E66B4822}" type="slidenum">
              <a:rPr lang="es-ES" noProof="0" smtClean="0"/>
              <a:pPr rtl="0"/>
              <a:t>‹Nº›</a:t>
            </a:fld>
            <a:endParaRPr lang="es-ES" noProof="0" dirty="0"/>
          </a:p>
        </p:txBody>
      </p:sp>
    </p:spTree>
    <p:extLst>
      <p:ext uri="{BB962C8B-B14F-4D97-AF65-F5344CB8AC3E}">
        <p14:creationId xmlns:p14="http://schemas.microsoft.com/office/powerpoint/2010/main" val="366730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7924800" y="1524000"/>
            <a:ext cx="3429000" cy="1905000"/>
          </a:xfrm>
        </p:spPr>
        <p:txBody>
          <a:bodyPr rtlCol="0" anchor="b">
            <a:normAutofit/>
          </a:bodyPr>
          <a:lstStyle>
            <a:lvl1pPr>
              <a:defRPr sz="3400"/>
            </a:lvl1pPr>
          </a:lstStyle>
          <a:p>
            <a:pPr rtl="0"/>
            <a:r>
              <a:rPr lang="es-ES" noProof="0"/>
              <a:t>Haga clic para modificar el estilo de título del patrón</a:t>
            </a:r>
            <a:endParaRPr lang="es-ES" noProof="0" dirty="0"/>
          </a:p>
        </p:txBody>
      </p:sp>
      <p:sp>
        <p:nvSpPr>
          <p:cNvPr id="3" name="Marcador de posición de contenido 2"/>
          <p:cNvSpPr>
            <a:spLocks noGrp="1"/>
          </p:cNvSpPr>
          <p:nvPr>
            <p:ph idx="1"/>
          </p:nvPr>
        </p:nvSpPr>
        <p:spPr>
          <a:xfrm>
            <a:off x="838200" y="685800"/>
            <a:ext cx="6400800" cy="5257800"/>
          </a:xfrm>
        </p:spPr>
        <p:txBody>
          <a:bodyPr rtlCol="0">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posición de texto 3"/>
          <p:cNvSpPr>
            <a:spLocks noGrp="1"/>
          </p:cNvSpPr>
          <p:nvPr>
            <p:ph type="body" sz="half" idx="2"/>
          </p:nvPr>
        </p:nvSpPr>
        <p:spPr>
          <a:xfrm>
            <a:off x="7924800" y="3581400"/>
            <a:ext cx="3429000" cy="1828800"/>
          </a:xfrm>
        </p:spPr>
        <p:txBody>
          <a:bodyPr rtlCol="0"/>
          <a:lstStyle>
            <a:lvl1pPr marL="0" indent="0">
              <a:spcBef>
                <a:spcPts val="10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Editar los estilos de texto del patrón</a:t>
            </a:r>
          </a:p>
        </p:txBody>
      </p:sp>
      <p:sp>
        <p:nvSpPr>
          <p:cNvPr id="6" name="Marcador de posición de pie de página 4"/>
          <p:cNvSpPr>
            <a:spLocks noGrp="1"/>
          </p:cNvSpPr>
          <p:nvPr>
            <p:ph type="ftr" sz="quarter" idx="11"/>
          </p:nvPr>
        </p:nvSpPr>
        <p:spPr/>
        <p:txBody>
          <a:bodyPr rtlCol="0"/>
          <a:lstStyle/>
          <a:p>
            <a:pPr rtl="0"/>
            <a:endParaRPr lang="es-ES" noProof="0" dirty="0"/>
          </a:p>
        </p:txBody>
      </p:sp>
      <p:sp>
        <p:nvSpPr>
          <p:cNvPr id="5" name="Marcador de posición de fecha 5"/>
          <p:cNvSpPr>
            <a:spLocks noGrp="1"/>
          </p:cNvSpPr>
          <p:nvPr>
            <p:ph type="dt" sz="half" idx="10"/>
          </p:nvPr>
        </p:nvSpPr>
        <p:spPr/>
        <p:txBody>
          <a:bodyPr rtlCol="0"/>
          <a:lstStyle/>
          <a:p>
            <a:pPr rtl="0"/>
            <a:fld id="{AA2A4C16-5248-430E-B264-231FA6214EAA}" type="datetime1">
              <a:rPr lang="es-ES" noProof="0" smtClean="0"/>
              <a:pPr rtl="0"/>
              <a:t>26/9/18</a:t>
            </a:fld>
            <a:endParaRPr lang="es-ES" noProof="0" dirty="0"/>
          </a:p>
        </p:txBody>
      </p:sp>
      <p:sp>
        <p:nvSpPr>
          <p:cNvPr id="7" name="Marcador de posición de número de diapositiva 6"/>
          <p:cNvSpPr>
            <a:spLocks noGrp="1"/>
          </p:cNvSpPr>
          <p:nvPr>
            <p:ph type="sldNum" sz="quarter" idx="12"/>
          </p:nvPr>
        </p:nvSpPr>
        <p:spPr/>
        <p:txBody>
          <a:bodyPr rtlCol="0"/>
          <a:lstStyle/>
          <a:p>
            <a:pPr rtl="0"/>
            <a:fld id="{B13333A4-2EF1-4B79-B68C-AB20E66B4822}" type="slidenum">
              <a:rPr lang="es-ES" noProof="0" smtClean="0"/>
              <a:pPr rtl="0"/>
              <a:t>‹Nº›</a:t>
            </a:fld>
            <a:endParaRPr lang="es-ES" noProof="0" dirty="0"/>
          </a:p>
        </p:txBody>
      </p:sp>
    </p:spTree>
    <p:extLst>
      <p:ext uri="{BB962C8B-B14F-4D97-AF65-F5344CB8AC3E}">
        <p14:creationId xmlns:p14="http://schemas.microsoft.com/office/powerpoint/2010/main" val="978961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leyenda">
    <p:spTree>
      <p:nvGrpSpPr>
        <p:cNvPr id="1" name=""/>
        <p:cNvGrpSpPr/>
        <p:nvPr/>
      </p:nvGrpSpPr>
      <p:grpSpPr>
        <a:xfrm>
          <a:off x="0" y="0"/>
          <a:ext cx="0" cy="0"/>
          <a:chOff x="0" y="0"/>
          <a:chExt cx="0" cy="0"/>
        </a:xfrm>
      </p:grpSpPr>
      <p:sp>
        <p:nvSpPr>
          <p:cNvPr id="2" name="Título 1"/>
          <p:cNvSpPr>
            <a:spLocks noGrp="1"/>
          </p:cNvSpPr>
          <p:nvPr>
            <p:ph type="title"/>
          </p:nvPr>
        </p:nvSpPr>
        <p:spPr>
          <a:xfrm>
            <a:off x="7924800" y="1527048"/>
            <a:ext cx="3429000" cy="1901952"/>
          </a:xfrm>
        </p:spPr>
        <p:txBody>
          <a:bodyPr rtlCol="0" anchor="b">
            <a:normAutofit/>
          </a:bodyPr>
          <a:lstStyle>
            <a:lvl1pPr>
              <a:defRPr sz="3400"/>
            </a:lvl1pPr>
          </a:lstStyle>
          <a:p>
            <a:pPr rtl="0"/>
            <a:r>
              <a:rPr lang="es-ES" noProof="0"/>
              <a:t>Haga clic para modificar el estilo de título del patrón</a:t>
            </a:r>
            <a:endParaRPr lang="es-ES" noProof="0" dirty="0"/>
          </a:p>
        </p:txBody>
      </p:sp>
      <p:sp>
        <p:nvSpPr>
          <p:cNvPr id="3" name="Marcador de posición de imagen 2" descr="Marcador de posición vacío para agregar una imagen. Haga clic en el marcador de posición y seleccione la imagen que desee agregar"/>
          <p:cNvSpPr>
            <a:spLocks noGrp="1"/>
          </p:cNvSpPr>
          <p:nvPr>
            <p:ph type="pic" idx="1"/>
          </p:nvPr>
        </p:nvSpPr>
        <p:spPr>
          <a:xfrm>
            <a:off x="838198" y="685800"/>
            <a:ext cx="6400800" cy="5257800"/>
          </a:xfrm>
        </p:spPr>
        <p:txBody>
          <a:bodyPr rtlCol="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a:t>Haga clic en el icono para agregar una imagen</a:t>
            </a:r>
            <a:endParaRPr lang="es-ES" noProof="0" dirty="0"/>
          </a:p>
        </p:txBody>
      </p:sp>
      <p:sp>
        <p:nvSpPr>
          <p:cNvPr id="4" name="Marcador de posición de texto 3"/>
          <p:cNvSpPr>
            <a:spLocks noGrp="1"/>
          </p:cNvSpPr>
          <p:nvPr>
            <p:ph type="body" sz="half" idx="2"/>
          </p:nvPr>
        </p:nvSpPr>
        <p:spPr>
          <a:xfrm>
            <a:off x="7924800" y="3581400"/>
            <a:ext cx="3428999" cy="1828800"/>
          </a:xfrm>
        </p:spPr>
        <p:txBody>
          <a:bodyPr rtlCol="0"/>
          <a:lstStyle>
            <a:lvl1pPr marL="0" indent="0">
              <a:spcBef>
                <a:spcPts val="10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Editar los estilos de texto del patrón</a:t>
            </a:r>
          </a:p>
        </p:txBody>
      </p:sp>
      <p:sp>
        <p:nvSpPr>
          <p:cNvPr id="6" name="Marcador de posición de pie de página 4"/>
          <p:cNvSpPr>
            <a:spLocks noGrp="1"/>
          </p:cNvSpPr>
          <p:nvPr>
            <p:ph type="ftr" sz="quarter" idx="11"/>
          </p:nvPr>
        </p:nvSpPr>
        <p:spPr/>
        <p:txBody>
          <a:bodyPr rtlCol="0"/>
          <a:lstStyle/>
          <a:p>
            <a:pPr rtl="0"/>
            <a:endParaRPr lang="es-ES" noProof="0" dirty="0"/>
          </a:p>
        </p:txBody>
      </p:sp>
      <p:sp>
        <p:nvSpPr>
          <p:cNvPr id="5" name="Marcador de posición de fecha 5"/>
          <p:cNvSpPr>
            <a:spLocks noGrp="1"/>
          </p:cNvSpPr>
          <p:nvPr>
            <p:ph type="dt" sz="half" idx="10"/>
          </p:nvPr>
        </p:nvSpPr>
        <p:spPr/>
        <p:txBody>
          <a:bodyPr rtlCol="0"/>
          <a:lstStyle>
            <a:lvl1pPr>
              <a:defRPr/>
            </a:lvl1pPr>
          </a:lstStyle>
          <a:p>
            <a:fld id="{4D8792BC-57D2-4D97-9D81-68C5B807A8FB}" type="datetime1">
              <a:rPr lang="es-ES" noProof="0" smtClean="0"/>
              <a:pPr/>
              <a:t>26/9/18</a:t>
            </a:fld>
            <a:endParaRPr lang="es-ES" noProof="0" dirty="0"/>
          </a:p>
        </p:txBody>
      </p:sp>
      <p:sp>
        <p:nvSpPr>
          <p:cNvPr id="7" name="Marcador de posición de número de diapositiva 6"/>
          <p:cNvSpPr>
            <a:spLocks noGrp="1"/>
          </p:cNvSpPr>
          <p:nvPr>
            <p:ph type="sldNum" sz="quarter" idx="12"/>
          </p:nvPr>
        </p:nvSpPr>
        <p:spPr/>
        <p:txBody>
          <a:bodyPr rtlCol="0"/>
          <a:lstStyle/>
          <a:p>
            <a:pPr rtl="0"/>
            <a:fld id="{B13333A4-2EF1-4B79-B68C-AB20E66B4822}" type="slidenum">
              <a:rPr lang="es-ES" noProof="0" smtClean="0"/>
              <a:pPr rtl="0"/>
              <a:t>‹Nº›</a:t>
            </a:fld>
            <a:endParaRPr lang="es-ES" noProof="0" dirty="0"/>
          </a:p>
        </p:txBody>
      </p:sp>
    </p:spTree>
    <p:extLst>
      <p:ext uri="{BB962C8B-B14F-4D97-AF65-F5344CB8AC3E}">
        <p14:creationId xmlns:p14="http://schemas.microsoft.com/office/powerpoint/2010/main" val="3225279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ángulo 6"/>
          <p:cNvSpPr/>
          <p:nvPr userDrawn="1"/>
        </p:nvSpPr>
        <p:spPr bwMode="invGray">
          <a:xfrm>
            <a:off x="0" y="6492239"/>
            <a:ext cx="12188825" cy="36576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 name="Marcador de posición de título 1"/>
          <p:cNvSpPr>
            <a:spLocks noGrp="1"/>
          </p:cNvSpPr>
          <p:nvPr>
            <p:ph type="title"/>
          </p:nvPr>
        </p:nvSpPr>
        <p:spPr>
          <a:xfrm>
            <a:off x="838200" y="365126"/>
            <a:ext cx="10515600" cy="1145224"/>
          </a:xfrm>
          <a:prstGeom prst="rect">
            <a:avLst/>
          </a:prstGeom>
        </p:spPr>
        <p:txBody>
          <a:bodyPr vert="horz" lIns="91440" tIns="45720" rIns="91440" bIns="45720" rtlCol="0" anchor="b">
            <a:normAutofit/>
          </a:bodyPr>
          <a:lstStyle/>
          <a:p>
            <a:pPr rtl="0"/>
            <a:r>
              <a:rPr lang="es-ES" noProof="0" dirty="0"/>
              <a:t>Haga clic para modificar el estilo de título del patrón</a:t>
            </a:r>
          </a:p>
        </p:txBody>
      </p:sp>
      <p:sp>
        <p:nvSpPr>
          <p:cNvPr id="3" name="Marcador de posición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5" name="Marcador de posición de pie de página 3"/>
          <p:cNvSpPr>
            <a:spLocks noGrp="1"/>
          </p:cNvSpPr>
          <p:nvPr>
            <p:ph type="ftr" sz="quarter" idx="3"/>
          </p:nvPr>
        </p:nvSpPr>
        <p:spPr>
          <a:xfrm>
            <a:off x="381000" y="6549715"/>
            <a:ext cx="8442158" cy="229237"/>
          </a:xfrm>
          <a:prstGeom prst="rect">
            <a:avLst/>
          </a:prstGeom>
        </p:spPr>
        <p:txBody>
          <a:bodyPr vert="horz" lIns="91440" tIns="45720" rIns="91440" bIns="45720" rtlCol="0" anchor="ctr"/>
          <a:lstStyle>
            <a:lvl1pPr algn="l">
              <a:defRPr sz="1100">
                <a:solidFill>
                  <a:schemeClr val="bg1">
                    <a:lumMod val="40000"/>
                    <a:lumOff val="60000"/>
                  </a:schemeClr>
                </a:solidFill>
              </a:defRPr>
            </a:lvl1pPr>
          </a:lstStyle>
          <a:p>
            <a:pPr rtl="0"/>
            <a:endParaRPr lang="es-ES" noProof="0" dirty="0"/>
          </a:p>
        </p:txBody>
      </p:sp>
      <p:sp>
        <p:nvSpPr>
          <p:cNvPr id="4" name="Marcador de posición de fecha 4"/>
          <p:cNvSpPr>
            <a:spLocks noGrp="1"/>
          </p:cNvSpPr>
          <p:nvPr>
            <p:ph type="dt" sz="half" idx="2"/>
          </p:nvPr>
        </p:nvSpPr>
        <p:spPr>
          <a:xfrm>
            <a:off x="9685939" y="6549715"/>
            <a:ext cx="1667860" cy="229237"/>
          </a:xfrm>
          <a:prstGeom prst="rect">
            <a:avLst/>
          </a:prstGeom>
        </p:spPr>
        <p:txBody>
          <a:bodyPr vert="horz" lIns="91440" tIns="45720" rIns="91440" bIns="45720" rtlCol="0" anchor="ctr"/>
          <a:lstStyle>
            <a:lvl1pPr algn="r">
              <a:defRPr sz="1100">
                <a:solidFill>
                  <a:schemeClr val="bg1">
                    <a:lumMod val="40000"/>
                    <a:lumOff val="60000"/>
                  </a:schemeClr>
                </a:solidFill>
              </a:defRPr>
            </a:lvl1pPr>
          </a:lstStyle>
          <a:p>
            <a:fld id="{670DFA3D-F034-4938-9094-D7E14211575F}" type="datetime1">
              <a:rPr lang="es-ES" noProof="0" smtClean="0"/>
              <a:pPr/>
              <a:t>26/9/18</a:t>
            </a:fld>
            <a:endParaRPr lang="es-ES" noProof="0" dirty="0"/>
          </a:p>
        </p:txBody>
      </p:sp>
      <p:sp>
        <p:nvSpPr>
          <p:cNvPr id="6" name="Marcador de posición de número de diapositiva 5"/>
          <p:cNvSpPr>
            <a:spLocks noGrp="1"/>
          </p:cNvSpPr>
          <p:nvPr>
            <p:ph type="sldNum" sz="quarter" idx="4"/>
          </p:nvPr>
        </p:nvSpPr>
        <p:spPr>
          <a:xfrm>
            <a:off x="11353799" y="6549715"/>
            <a:ext cx="446361" cy="229237"/>
          </a:xfrm>
          <a:prstGeom prst="rect">
            <a:avLst/>
          </a:prstGeom>
        </p:spPr>
        <p:txBody>
          <a:bodyPr vert="horz" lIns="91440" tIns="45720" rIns="91440" bIns="45720" rtlCol="0" anchor="ctr"/>
          <a:lstStyle>
            <a:lvl1pPr algn="r">
              <a:defRPr sz="1100">
                <a:solidFill>
                  <a:schemeClr val="bg1">
                    <a:lumMod val="40000"/>
                    <a:lumOff val="60000"/>
                  </a:schemeClr>
                </a:solidFill>
              </a:defRPr>
            </a:lvl1pPr>
          </a:lstStyle>
          <a:p>
            <a:pPr rtl="0"/>
            <a:fld id="{B13333A4-2EF1-4B79-B68C-AB20E66B4822}" type="slidenum">
              <a:rPr lang="es-ES" noProof="0" smtClean="0"/>
              <a:pPr rtl="0"/>
              <a:t>‹Nº›</a:t>
            </a:fld>
            <a:endParaRPr lang="es-ES" noProof="0" dirty="0"/>
          </a:p>
        </p:txBody>
      </p:sp>
    </p:spTree>
    <p:extLst>
      <p:ext uri="{BB962C8B-B14F-4D97-AF65-F5344CB8AC3E}">
        <p14:creationId xmlns:p14="http://schemas.microsoft.com/office/powerpoint/2010/main" val="1155871656"/>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8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90000"/>
        </a:lnSpc>
        <a:spcBef>
          <a:spcPts val="10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182880" algn="l" defTabSz="914400" rtl="0" eaLnBrk="1" latinLnBrk="0" hangingPunct="1">
        <a:lnSpc>
          <a:spcPct val="90000"/>
        </a:lnSpc>
        <a:spcBef>
          <a:spcPts val="800"/>
        </a:spcBef>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6pPr>
      <a:lvl7pPr marL="16002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8pPr>
      <a:lvl9pPr marL="20574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microsoft.com/office/2007/relationships/hdphoto" Target="../media/hdphoto2.wdp"/></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7.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diagramLayout" Target="../diagrams/layout11.xml"/><Relationship Id="rId7" Type="http://schemas.openxmlformats.org/officeDocument/2006/relationships/diagramData" Target="../diagrams/data12.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11" Type="http://schemas.microsoft.com/office/2007/relationships/diagramDrawing" Target="../diagrams/drawing12.xml"/><Relationship Id="rId5" Type="http://schemas.openxmlformats.org/officeDocument/2006/relationships/diagramColors" Target="../diagrams/colors11.xml"/><Relationship Id="rId10" Type="http://schemas.openxmlformats.org/officeDocument/2006/relationships/diagramColors" Target="../diagrams/colors12.xml"/><Relationship Id="rId4" Type="http://schemas.openxmlformats.org/officeDocument/2006/relationships/diagramQuickStyle" Target="../diagrams/quickStyle11.xml"/><Relationship Id="rId9" Type="http://schemas.openxmlformats.org/officeDocument/2006/relationships/diagramQuickStyle" Target="../diagrams/quickStyle12.xml"/></Relationships>
</file>

<file path=ppt/slides/_rels/slide2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slide" Target="slide4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3.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7.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44C9A2A1-D08F-4489-84EF-99770FE24C01}"/>
              </a:ext>
            </a:extLst>
          </p:cNvPr>
          <p:cNvPicPr/>
          <p:nvPr/>
        </p:nvPicPr>
        <p:blipFill rotWithShape="1">
          <a:blip r:embed="rId3">
            <a:extLst>
              <a:ext uri="{28A0092B-C50C-407E-A947-70E740481C1C}">
                <a14:useLocalDpi xmlns:a14="http://schemas.microsoft.com/office/drawing/2010/main" val="0"/>
              </a:ext>
            </a:extLst>
          </a:blip>
          <a:srcRect l="3906" t="45117" r="50390" b="12891"/>
          <a:stretch/>
        </p:blipFill>
        <p:spPr bwMode="auto">
          <a:xfrm>
            <a:off x="191344" y="157870"/>
            <a:ext cx="1440200" cy="14009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a14="http://schemas.microsoft.com/office/drawing/2010/main"/>
            </a:ext>
          </a:extLst>
        </p:spPr>
      </p:pic>
      <p:pic>
        <p:nvPicPr>
          <p:cNvPr id="6" name="Imagen 5">
            <a:extLst>
              <a:ext uri="{FF2B5EF4-FFF2-40B4-BE49-F238E27FC236}">
                <a16:creationId xmlns:a16="http://schemas.microsoft.com/office/drawing/2014/main" id="{EF99E3A9-64AC-4FF9-8A9A-F77169C76625}"/>
              </a:ext>
            </a:extLst>
          </p:cNvPr>
          <p:cNvPicPr/>
          <p:nvPr/>
        </p:nvPicPr>
        <p:blipFill rotWithShape="1">
          <a:blip r:embed="rId4" cstate="print">
            <a:extLst>
              <a:ext uri="{28A0092B-C50C-407E-A947-70E740481C1C}">
                <a14:useLocalDpi xmlns:a14="http://schemas.microsoft.com/office/drawing/2010/main" val="0"/>
              </a:ext>
            </a:extLst>
          </a:blip>
          <a:srcRect l="52532" r="4700"/>
          <a:stretch/>
        </p:blipFill>
        <p:spPr bwMode="auto">
          <a:xfrm>
            <a:off x="10469341" y="157870"/>
            <a:ext cx="1437810" cy="13415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a14="http://schemas.microsoft.com/office/drawing/2010/main"/>
            </a:ext>
          </a:extLst>
        </p:spPr>
      </p:pic>
      <p:sp>
        <p:nvSpPr>
          <p:cNvPr id="5" name="1 Título"/>
          <p:cNvSpPr txBox="1">
            <a:spLocks/>
          </p:cNvSpPr>
          <p:nvPr/>
        </p:nvSpPr>
        <p:spPr>
          <a:xfrm>
            <a:off x="2567608" y="429737"/>
            <a:ext cx="7392821" cy="857256"/>
          </a:xfrm>
          <a:prstGeom prst="rect">
            <a:avLst/>
          </a:prstGeom>
        </p:spPr>
        <p:txBody>
          <a:bodyPr vert="horz" lIns="121917" tIns="60958" rIns="121917" bIns="60958" rtlCol="0" anchor="ctr">
            <a:normAutofit fontScale="70000" lnSpcReduction="20000"/>
          </a:bodyPr>
          <a:lstStyle/>
          <a:p>
            <a:pPr algn="ctr" defTabSz="1219170">
              <a:spcBef>
                <a:spcPct val="0"/>
              </a:spcBef>
              <a:defRPr/>
            </a:pPr>
            <a:r>
              <a:rPr lang="es-MX" sz="2700" dirty="0">
                <a:ln w="18415" cmpd="sng">
                  <a:solidFill>
                    <a:srgbClr val="FFFFFF"/>
                  </a:solidFill>
                  <a:prstDash val="solid"/>
                </a:ln>
                <a:solidFill>
                  <a:schemeClr val="accent5">
                    <a:lumMod val="75000"/>
                  </a:schemeClr>
                </a:solidFill>
                <a:effectLst>
                  <a:glow rad="63500">
                    <a:schemeClr val="accent2">
                      <a:satMod val="175000"/>
                      <a:alpha val="40000"/>
                    </a:schemeClr>
                  </a:glow>
                  <a:outerShdw blurRad="63500" dir="3600000" algn="tl" rotWithShape="0">
                    <a:srgbClr val="000000">
                      <a:alpha val="70000"/>
                    </a:srgbClr>
                  </a:outerShdw>
                </a:effectLst>
                <a:latin typeface="Arial Black" panose="020B0A04020102020204" pitchFamily="34" charset="0"/>
                <a:ea typeface="+mj-ea"/>
                <a:cs typeface="Arial" panose="020B0604020202020204" pitchFamily="34" charset="0"/>
              </a:rPr>
              <a:t>UNIVERSIDAD AUTONOMA DEL ESTADO </a:t>
            </a:r>
          </a:p>
          <a:p>
            <a:pPr algn="ctr" defTabSz="1219170">
              <a:spcBef>
                <a:spcPct val="0"/>
              </a:spcBef>
              <a:defRPr/>
            </a:pPr>
            <a:r>
              <a:rPr lang="es-MX" sz="2700" dirty="0">
                <a:ln w="18415" cmpd="sng">
                  <a:solidFill>
                    <a:srgbClr val="FFFFFF"/>
                  </a:solidFill>
                  <a:prstDash val="solid"/>
                </a:ln>
                <a:solidFill>
                  <a:schemeClr val="accent5">
                    <a:lumMod val="75000"/>
                  </a:schemeClr>
                </a:solidFill>
                <a:effectLst>
                  <a:glow rad="63500">
                    <a:schemeClr val="accent2">
                      <a:satMod val="175000"/>
                      <a:alpha val="40000"/>
                    </a:schemeClr>
                  </a:glow>
                  <a:outerShdw blurRad="63500" dir="3600000" algn="tl" rotWithShape="0">
                    <a:srgbClr val="000000">
                      <a:alpha val="70000"/>
                    </a:srgbClr>
                  </a:outerShdw>
                </a:effectLst>
                <a:latin typeface="Arial Black" panose="020B0A04020102020204" pitchFamily="34" charset="0"/>
                <a:ea typeface="+mj-ea"/>
                <a:cs typeface="Arial" panose="020B0604020202020204" pitchFamily="34" charset="0"/>
              </a:rPr>
              <a:t>DE MEXICO</a:t>
            </a:r>
          </a:p>
          <a:p>
            <a:pPr algn="ctr" defTabSz="1219170">
              <a:spcBef>
                <a:spcPct val="0"/>
              </a:spcBef>
              <a:defRPr/>
            </a:pPr>
            <a:r>
              <a:rPr lang="es-MX" sz="2700" dirty="0">
                <a:ln w="18415" cmpd="sng">
                  <a:solidFill>
                    <a:srgbClr val="FFFFFF"/>
                  </a:solidFill>
                  <a:prstDash val="solid"/>
                </a:ln>
                <a:solidFill>
                  <a:schemeClr val="accent5">
                    <a:lumMod val="75000"/>
                  </a:schemeClr>
                </a:solidFill>
                <a:effectLst>
                  <a:glow rad="63500">
                    <a:schemeClr val="accent2">
                      <a:satMod val="175000"/>
                      <a:alpha val="40000"/>
                    </a:schemeClr>
                  </a:glow>
                  <a:outerShdw blurRad="63500" dir="3600000" algn="tl" rotWithShape="0">
                    <a:srgbClr val="000000">
                      <a:alpha val="70000"/>
                    </a:srgbClr>
                  </a:outerShdw>
                </a:effectLst>
                <a:latin typeface="Arial Black" panose="020B0A04020102020204" pitchFamily="34" charset="0"/>
                <a:ea typeface="+mj-ea"/>
                <a:cs typeface="Arial" panose="020B0604020202020204" pitchFamily="34" charset="0"/>
              </a:rPr>
              <a:t>Facultad de Economía</a:t>
            </a:r>
          </a:p>
        </p:txBody>
      </p:sp>
      <p:sp>
        <p:nvSpPr>
          <p:cNvPr id="7" name="1 Título"/>
          <p:cNvSpPr txBox="1">
            <a:spLocks/>
          </p:cNvSpPr>
          <p:nvPr/>
        </p:nvSpPr>
        <p:spPr>
          <a:xfrm>
            <a:off x="1048618" y="1574707"/>
            <a:ext cx="10858533" cy="792088"/>
          </a:xfrm>
          <a:prstGeom prst="rect">
            <a:avLst/>
          </a:prstGeom>
        </p:spPr>
        <p:txBody>
          <a:bodyPr vert="horz" lIns="121917" tIns="60958" rIns="121917" bIns="60958" rtlCol="0" anchor="ctr">
            <a:normAutofit fontScale="85000" lnSpcReduction="20000"/>
          </a:bodyPr>
          <a:lstStyle/>
          <a:p>
            <a:pPr algn="ctr" defTabSz="1219170">
              <a:spcBef>
                <a:spcPct val="0"/>
              </a:spcBef>
              <a:defRPr/>
            </a:pPr>
            <a:r>
              <a:rPr lang="es-MX" sz="2700" b="1" dirty="0">
                <a:ln w="18415" cmpd="sng">
                  <a:solidFill>
                    <a:srgbClr val="FFFFFF"/>
                  </a:solidFill>
                  <a:prstDash val="solid"/>
                </a:ln>
                <a:solidFill>
                  <a:schemeClr val="accent5">
                    <a:lumMod val="75000"/>
                  </a:schemeClr>
                </a:solidFill>
                <a:effectLst>
                  <a:glow rad="63500">
                    <a:schemeClr val="accent1">
                      <a:satMod val="175000"/>
                      <a:alpha val="40000"/>
                    </a:schemeClr>
                  </a:glow>
                  <a:outerShdw blurRad="63500" dir="3600000" algn="tl" rotWithShape="0">
                    <a:srgbClr val="000000">
                      <a:alpha val="70000"/>
                    </a:srgbClr>
                  </a:outerShdw>
                  <a:reflection blurRad="6350" stA="55000" endA="300" endPos="45500" dir="5400000" sy="-100000" algn="bl" rotWithShape="0"/>
                </a:effectLst>
                <a:latin typeface="Arial Black" panose="020B0A04020102020204" pitchFamily="34" charset="0"/>
                <a:ea typeface="+mj-ea"/>
                <a:cs typeface="Arial" panose="020B0604020202020204" pitchFamily="34" charset="0"/>
              </a:rPr>
              <a:t>MATERIAL AUDIOVISUAL DIAPOSITIVAS</a:t>
            </a:r>
          </a:p>
          <a:p>
            <a:pPr algn="ctr" defTabSz="1219170">
              <a:spcBef>
                <a:spcPct val="0"/>
              </a:spcBef>
              <a:defRPr/>
            </a:pPr>
            <a:r>
              <a:rPr lang="es-MX" sz="2700" b="1" dirty="0">
                <a:ln w="18415" cmpd="sng">
                  <a:solidFill>
                    <a:srgbClr val="FFFFFF"/>
                  </a:solidFill>
                  <a:prstDash val="solid"/>
                </a:ln>
                <a:solidFill>
                  <a:schemeClr val="accent5">
                    <a:lumMod val="75000"/>
                  </a:schemeClr>
                </a:solidFill>
                <a:effectLst>
                  <a:glow rad="63500">
                    <a:schemeClr val="accent1">
                      <a:satMod val="175000"/>
                      <a:alpha val="40000"/>
                    </a:schemeClr>
                  </a:glow>
                  <a:outerShdw blurRad="63500" dir="3600000" algn="tl" rotWithShape="0">
                    <a:srgbClr val="000000">
                      <a:alpha val="70000"/>
                    </a:srgbClr>
                  </a:outerShdw>
                  <a:reflection blurRad="6350" stA="55000" endA="300" endPos="45500" dir="5400000" sy="-100000" algn="bl" rotWithShape="0"/>
                </a:effectLst>
                <a:latin typeface="Arial Black" panose="020B0A04020102020204" pitchFamily="34" charset="0"/>
                <a:ea typeface="+mj-ea"/>
                <a:cs typeface="Arial" panose="020B0604020202020204" pitchFamily="34" charset="0"/>
              </a:rPr>
              <a:t>“Sistema financiero y el crédito para las Mipymes</a:t>
            </a:r>
            <a:r>
              <a:rPr lang="es-MX" sz="3200" b="1" dirty="0">
                <a:solidFill>
                  <a:schemeClr val="accent5">
                    <a:lumMod val="75000"/>
                  </a:schemeClr>
                </a:solidFill>
                <a:latin typeface="Times New Roman" pitchFamily="18" charset="0"/>
                <a:ea typeface="+mj-ea"/>
                <a:cs typeface="Times New Roman" pitchFamily="18" charset="0"/>
              </a:rPr>
              <a:t>”</a:t>
            </a:r>
          </a:p>
        </p:txBody>
      </p:sp>
      <p:sp>
        <p:nvSpPr>
          <p:cNvPr id="8" name="2 Subtítulo"/>
          <p:cNvSpPr txBox="1">
            <a:spLocks/>
          </p:cNvSpPr>
          <p:nvPr/>
        </p:nvSpPr>
        <p:spPr>
          <a:xfrm>
            <a:off x="1631544" y="2396317"/>
            <a:ext cx="9889099" cy="2472843"/>
          </a:xfrm>
          <a:prstGeom prst="rect">
            <a:avLst/>
          </a:prstGeom>
        </p:spPr>
        <p:txBody>
          <a:bodyPr vert="horz" lIns="121917" tIns="60958" rIns="121917" bIns="60958" rtlCol="0">
            <a:normAutofit lnSpcReduction="10000"/>
          </a:bodyPr>
          <a:lstStyle/>
          <a:p>
            <a:pPr marL="457189" indent="-457189" defTabSz="1219170">
              <a:spcBef>
                <a:spcPct val="20000"/>
              </a:spcBef>
              <a:buFont typeface="Arial" pitchFamily="34" charset="0"/>
              <a:buChar char="•"/>
              <a:defRPr/>
            </a:pPr>
            <a:endParaRPr lang="es-MX" b="1" dirty="0">
              <a:solidFill>
                <a:schemeClr val="accent2">
                  <a:lumMod val="50000"/>
                </a:schemeClr>
              </a:solidFill>
              <a:latin typeface="Times New Roman" pitchFamily="18" charset="0"/>
              <a:cs typeface="Times New Roman" pitchFamily="18" charset="0"/>
            </a:endParaRPr>
          </a:p>
          <a:p>
            <a:pPr marL="457189" indent="-457189" defTabSz="1219170">
              <a:spcBef>
                <a:spcPct val="20000"/>
              </a:spcBef>
              <a:defRPr/>
            </a:pPr>
            <a:r>
              <a:rPr lang="es-MX" sz="2700" u="sng" dirty="0">
                <a:ln w="18415" cmpd="sng">
                  <a:solidFill>
                    <a:srgbClr val="FFFFFF"/>
                  </a:solidFill>
                  <a:prstDash val="solid"/>
                </a:ln>
                <a:solidFill>
                  <a:schemeClr val="accent5">
                    <a:lumMod val="75000"/>
                  </a:schemeClr>
                </a:solidFill>
                <a:effectLst>
                  <a:glow rad="63500">
                    <a:schemeClr val="accent2">
                      <a:satMod val="175000"/>
                      <a:alpha val="40000"/>
                    </a:schemeClr>
                  </a:glow>
                  <a:outerShdw blurRad="63500" dir="3600000" algn="tl" rotWithShape="0">
                    <a:srgbClr val="000000">
                      <a:alpha val="70000"/>
                    </a:srgbClr>
                  </a:outerShdw>
                </a:effectLst>
                <a:latin typeface="Arial Black" panose="020B0A04020102020204" pitchFamily="34" charset="0"/>
                <a:cs typeface="Times New Roman" pitchFamily="18" charset="0"/>
              </a:rPr>
              <a:t>LICENCIATURA</a:t>
            </a:r>
            <a:r>
              <a:rPr lang="es-MX" sz="2700" dirty="0">
                <a:ln w="18415" cmpd="sng">
                  <a:solidFill>
                    <a:srgbClr val="FFFFFF"/>
                  </a:solidFill>
                  <a:prstDash val="solid"/>
                </a:ln>
                <a:solidFill>
                  <a:schemeClr val="accent5">
                    <a:lumMod val="75000"/>
                  </a:schemeClr>
                </a:solidFill>
                <a:effectLst>
                  <a:glow rad="63500">
                    <a:schemeClr val="accent2">
                      <a:satMod val="175000"/>
                      <a:alpha val="40000"/>
                    </a:schemeClr>
                  </a:glow>
                  <a:outerShdw blurRad="63500" dir="3600000" algn="tl" rotWithShape="0">
                    <a:srgbClr val="000000">
                      <a:alpha val="70000"/>
                    </a:srgbClr>
                  </a:outerShdw>
                </a:effectLst>
                <a:latin typeface="Arial Black" panose="020B0A04020102020204" pitchFamily="34" charset="0"/>
                <a:cs typeface="Times New Roman" pitchFamily="18" charset="0"/>
              </a:rPr>
              <a:t>: Relaciones  Económicas Internacionales</a:t>
            </a:r>
          </a:p>
          <a:p>
            <a:pPr marL="457189" indent="-457189" defTabSz="1219170">
              <a:spcBef>
                <a:spcPct val="20000"/>
              </a:spcBef>
              <a:defRPr/>
            </a:pPr>
            <a:r>
              <a:rPr lang="es-MX" sz="2000" u="sng" dirty="0">
                <a:ln w="18415" cmpd="sng">
                  <a:solidFill>
                    <a:srgbClr val="FFFFFF"/>
                  </a:solidFill>
                  <a:prstDash val="solid"/>
                </a:ln>
                <a:solidFill>
                  <a:schemeClr val="accent5">
                    <a:lumMod val="75000"/>
                  </a:schemeClr>
                </a:solidFill>
                <a:effectLst>
                  <a:glow rad="63500">
                    <a:schemeClr val="accent2">
                      <a:satMod val="175000"/>
                      <a:alpha val="40000"/>
                    </a:schemeClr>
                  </a:glow>
                  <a:outerShdw blurRad="63500" dir="3600000" algn="tl" rotWithShape="0">
                    <a:srgbClr val="000000">
                      <a:alpha val="70000"/>
                    </a:srgbClr>
                  </a:outerShdw>
                </a:effectLst>
                <a:latin typeface="Arial Black" panose="020B0A04020102020204" pitchFamily="34" charset="0"/>
                <a:cs typeface="Times New Roman" pitchFamily="18" charset="0"/>
              </a:rPr>
              <a:t>UNIDAD DE APRENDIZAJE:  Mercados Financieros</a:t>
            </a:r>
          </a:p>
          <a:p>
            <a:pPr marL="457189" indent="-457189" defTabSz="1219170">
              <a:spcBef>
                <a:spcPct val="20000"/>
              </a:spcBef>
              <a:buFont typeface="Arial" pitchFamily="34" charset="0"/>
              <a:buChar char="•"/>
              <a:defRPr/>
            </a:pPr>
            <a:endParaRPr lang="es-MX" sz="3200" u="sng" dirty="0">
              <a:ln w="18415" cmpd="sng">
                <a:solidFill>
                  <a:srgbClr val="FFFFFF"/>
                </a:solidFill>
                <a:prstDash val="solid"/>
              </a:ln>
              <a:solidFill>
                <a:schemeClr val="bg2"/>
              </a:solidFill>
              <a:effectLst>
                <a:glow rad="63500">
                  <a:schemeClr val="accent2">
                    <a:satMod val="175000"/>
                    <a:alpha val="40000"/>
                  </a:schemeClr>
                </a:glow>
                <a:outerShdw blurRad="63500" dir="3600000" algn="tl" rotWithShape="0">
                  <a:srgbClr val="000000">
                    <a:alpha val="70000"/>
                  </a:srgbClr>
                </a:outerShdw>
              </a:effectLst>
              <a:latin typeface="Arial Black" panose="020B0A04020102020204" pitchFamily="34" charset="0"/>
              <a:cs typeface="Times New Roman" pitchFamily="18" charset="0"/>
            </a:endParaRPr>
          </a:p>
          <a:p>
            <a:pPr defTabSz="0"/>
            <a:r>
              <a:rPr lang="es-MX" sz="1900" dirty="0">
                <a:ln w="18415" cmpd="sng">
                  <a:solidFill>
                    <a:srgbClr val="FFFFFF"/>
                  </a:solidFill>
                  <a:prstDash val="solid"/>
                </a:ln>
                <a:solidFill>
                  <a:srgbClr val="FFFFFF"/>
                </a:solidFill>
                <a:effectLst>
                  <a:glow rad="63500">
                    <a:schemeClr val="accent2">
                      <a:satMod val="175000"/>
                      <a:alpha val="40000"/>
                    </a:schemeClr>
                  </a:glow>
                  <a:outerShdw blurRad="63500" dir="3600000" algn="tl" rotWithShape="0">
                    <a:srgbClr val="000000">
                      <a:alpha val="70000"/>
                    </a:srgbClr>
                  </a:outerShdw>
                </a:effectLst>
                <a:latin typeface="Arial Black" panose="020B0A04020102020204" pitchFamily="34" charset="0"/>
              </a:rPr>
              <a:t>	</a:t>
            </a:r>
            <a:r>
              <a:rPr lang="es-MX" dirty="0">
                <a:ln w="18415" cmpd="sng">
                  <a:solidFill>
                    <a:srgbClr val="FFFFFF"/>
                  </a:solidFill>
                  <a:prstDash val="solid"/>
                </a:ln>
                <a:solidFill>
                  <a:srgbClr val="FFFFFF"/>
                </a:solidFill>
                <a:effectLst>
                  <a:glow rad="63500">
                    <a:schemeClr val="accent2">
                      <a:satMod val="175000"/>
                      <a:alpha val="40000"/>
                    </a:schemeClr>
                  </a:glow>
                  <a:outerShdw blurRad="63500" dir="3600000" algn="tl" rotWithShape="0">
                    <a:srgbClr val="000000">
                      <a:alpha val="70000"/>
                    </a:srgbClr>
                  </a:outerShdw>
                </a:effectLst>
                <a:latin typeface="Arial Black" panose="020B0A04020102020204" pitchFamily="34" charset="0"/>
              </a:rPr>
              <a:t>Tema I: </a:t>
            </a:r>
            <a:r>
              <a:rPr lang="es-MX" b="1" dirty="0">
                <a:latin typeface="Arial" panose="020B0604020202020204" pitchFamily="34" charset="0"/>
                <a:cs typeface="Arial" panose="020B0604020202020204" pitchFamily="34" charset="0"/>
              </a:rPr>
              <a:t>Sistema financiero mexicano</a:t>
            </a:r>
            <a:endParaRPr lang="es-MX" b="1" dirty="0">
              <a:ln w="18415" cmpd="sng">
                <a:solidFill>
                  <a:srgbClr val="FFFFFF"/>
                </a:solidFill>
                <a:prstDash val="solid"/>
              </a:ln>
              <a:solidFill>
                <a:srgbClr val="FFFFFF"/>
              </a:solidFill>
              <a:effectLst>
                <a:glow rad="63500">
                  <a:schemeClr val="accent2">
                    <a:satMod val="175000"/>
                    <a:alpha val="40000"/>
                  </a:schemeClr>
                </a:glow>
                <a:outerShdw blurRad="63500" dir="3600000" algn="tl" rotWithShape="0">
                  <a:srgbClr val="000000">
                    <a:alpha val="70000"/>
                  </a:srgbClr>
                </a:outerShdw>
              </a:effectLst>
              <a:latin typeface="Arial" panose="020B0604020202020204" pitchFamily="34" charset="0"/>
              <a:cs typeface="Arial" panose="020B0604020202020204" pitchFamily="34" charset="0"/>
            </a:endParaRPr>
          </a:p>
          <a:p>
            <a:pPr marL="457189" indent="-457189" defTabSz="1219170">
              <a:spcBef>
                <a:spcPct val="20000"/>
              </a:spcBef>
              <a:buFont typeface="Arial" pitchFamily="34" charset="0"/>
              <a:buChar char="•"/>
              <a:defRPr/>
            </a:pPr>
            <a:endParaRPr lang="es-MX" sz="4300" b="1" u="sng" dirty="0">
              <a:solidFill>
                <a:schemeClr val="accent2">
                  <a:lumMod val="50000"/>
                </a:schemeClr>
              </a:solidFill>
              <a:latin typeface="Times New Roman" pitchFamily="18" charset="0"/>
              <a:cs typeface="Times New Roman" pitchFamily="18" charset="0"/>
            </a:endParaRPr>
          </a:p>
          <a:p>
            <a:pPr marL="457189" indent="-457189" defTabSz="1219170">
              <a:spcBef>
                <a:spcPct val="20000"/>
              </a:spcBef>
              <a:defRPr/>
            </a:pPr>
            <a:endParaRPr lang="es-MX" sz="4300" b="1" u="sng" dirty="0">
              <a:solidFill>
                <a:schemeClr val="accent2">
                  <a:lumMod val="50000"/>
                </a:schemeClr>
              </a:solidFill>
              <a:latin typeface="Times New Roman" pitchFamily="18" charset="0"/>
              <a:cs typeface="Times New Roman" pitchFamily="18" charset="0"/>
            </a:endParaRPr>
          </a:p>
        </p:txBody>
      </p:sp>
      <p:sp>
        <p:nvSpPr>
          <p:cNvPr id="9" name="1 Título"/>
          <p:cNvSpPr txBox="1">
            <a:spLocks/>
          </p:cNvSpPr>
          <p:nvPr/>
        </p:nvSpPr>
        <p:spPr>
          <a:xfrm>
            <a:off x="1341661" y="5042373"/>
            <a:ext cx="10468864" cy="857256"/>
          </a:xfrm>
          <a:prstGeom prst="rect">
            <a:avLst/>
          </a:prstGeom>
        </p:spPr>
        <p:txBody>
          <a:bodyPr vert="horz" lIns="121917" tIns="60958" rIns="121917" bIns="60958" rtlCol="0" anchor="ctr">
            <a:normAutofit fontScale="92500" lnSpcReduction="20000"/>
          </a:bodyPr>
          <a:lstStyle/>
          <a:p>
            <a:pPr algn="r" defTabSz="1219170">
              <a:spcBef>
                <a:spcPct val="0"/>
              </a:spcBef>
              <a:defRPr/>
            </a:pPr>
            <a:r>
              <a:rPr lang="es-MX" sz="19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panose="020B0A04020102020204" pitchFamily="34" charset="0"/>
                <a:ea typeface="+mj-ea"/>
                <a:cs typeface="Times New Roman" pitchFamily="18" charset="0"/>
              </a:rPr>
              <a:t>ELABORADO POR: Sergio Miranda González</a:t>
            </a:r>
          </a:p>
          <a:p>
            <a:pPr algn="r" defTabSz="1219170">
              <a:spcBef>
                <a:spcPct val="0"/>
              </a:spcBef>
              <a:defRPr/>
            </a:pPr>
            <a:endParaRPr lang="es-MX" sz="19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panose="020B0A04020102020204" pitchFamily="34" charset="0"/>
              <a:ea typeface="+mj-ea"/>
              <a:cs typeface="Times New Roman" pitchFamily="18" charset="0"/>
            </a:endParaRPr>
          </a:p>
          <a:p>
            <a:pPr algn="r" defTabSz="1219170">
              <a:spcBef>
                <a:spcPct val="0"/>
              </a:spcBef>
              <a:defRPr/>
            </a:pPr>
            <a:r>
              <a:rPr lang="es-MX" sz="19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panose="020B0A04020102020204" pitchFamily="34" charset="0"/>
                <a:ea typeface="+mj-ea"/>
                <a:cs typeface="Times New Roman" pitchFamily="18" charset="0"/>
              </a:rPr>
              <a:t>Septiembre, 2018</a:t>
            </a:r>
          </a:p>
          <a:p>
            <a:pPr algn="r" defTabSz="1219170">
              <a:spcBef>
                <a:spcPct val="0"/>
              </a:spcBef>
              <a:defRPr/>
            </a:pPr>
            <a:endParaRPr lang="es-MX" sz="1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panose="020B0A04020102020204" pitchFamily="34" charset="0"/>
              <a:ea typeface="+mj-ea"/>
              <a:cs typeface="Times New Roman" pitchFamily="18" charset="0"/>
            </a:endParaRPr>
          </a:p>
        </p:txBody>
      </p:sp>
    </p:spTree>
    <p:extLst>
      <p:ext uri="{BB962C8B-B14F-4D97-AF65-F5344CB8AC3E}">
        <p14:creationId xmlns:p14="http://schemas.microsoft.com/office/powerpoint/2010/main" val="2142729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6F4F842E-EF5D-4441-9033-E6A14F128F3F}"/>
              </a:ext>
            </a:extLst>
          </p:cNvPr>
          <p:cNvSpPr>
            <a:spLocks noGrp="1"/>
          </p:cNvSpPr>
          <p:nvPr>
            <p:ph type="title"/>
          </p:nvPr>
        </p:nvSpPr>
        <p:spPr>
          <a:xfrm>
            <a:off x="855862" y="385571"/>
            <a:ext cx="10515600" cy="590931"/>
          </a:xfrm>
          <a:prstGeom prst="rect">
            <a:avLst/>
          </a:prstGeom>
        </p:spPr>
        <p:txBody>
          <a:bodyPr wrap="square">
            <a:spAutoFit/>
          </a:bodyPr>
          <a:lstStyle/>
          <a:p>
            <a:pPr algn="ctr"/>
            <a:r>
              <a:rPr lang="es-MX" sz="3600" dirty="0">
                <a:solidFill>
                  <a:schemeClr val="accent3">
                    <a:lumMod val="60000"/>
                    <a:lumOff val="40000"/>
                  </a:schemeClr>
                </a:solidFill>
                <a:ea typeface="Calibri" panose="020F0502020204030204" pitchFamily="34" charset="0"/>
                <a:cs typeface="Times New Roman" panose="02020603050405020304" pitchFamily="18" charset="0"/>
              </a:rPr>
              <a:t>Ley de Inversión Extranjera</a:t>
            </a:r>
            <a:r>
              <a:rPr lang="es-MX" sz="3600" dirty="0">
                <a:solidFill>
                  <a:schemeClr val="accent3">
                    <a:lumMod val="60000"/>
                    <a:lumOff val="40000"/>
                  </a:schemeClr>
                </a:solidFill>
                <a:effectLst/>
                <a:ea typeface="Calibri" panose="020F0502020204030204" pitchFamily="34" charset="0"/>
              </a:rPr>
              <a:t> </a:t>
            </a:r>
            <a:endParaRPr lang="es-MX" sz="3600" dirty="0">
              <a:solidFill>
                <a:schemeClr val="accent3">
                  <a:lumMod val="60000"/>
                  <a:lumOff val="40000"/>
                </a:schemeClr>
              </a:solidFill>
              <a:cs typeface="Times New Roman" panose="02020603050405020304" pitchFamily="18" charset="0"/>
            </a:endParaRPr>
          </a:p>
        </p:txBody>
      </p:sp>
      <p:graphicFrame>
        <p:nvGraphicFramePr>
          <p:cNvPr id="5" name="Marcador de contenido 3">
            <a:extLst>
              <a:ext uri="{FF2B5EF4-FFF2-40B4-BE49-F238E27FC236}">
                <a16:creationId xmlns:a16="http://schemas.microsoft.com/office/drawing/2014/main" id="{F5DF8C23-15E2-4ECE-94DB-E138C9161B40}"/>
              </a:ext>
            </a:extLst>
          </p:cNvPr>
          <p:cNvGraphicFramePr>
            <a:graphicFrameLocks noGrp="1"/>
          </p:cNvGraphicFramePr>
          <p:nvPr>
            <p:ph idx="1"/>
            <p:extLst>
              <p:ext uri="{D42A27DB-BD31-4B8C-83A1-F6EECF244321}">
                <p14:modId xmlns:p14="http://schemas.microsoft.com/office/powerpoint/2010/main" val="3934291000"/>
              </p:ext>
            </p:extLst>
          </p:nvPr>
        </p:nvGraphicFramePr>
        <p:xfrm>
          <a:off x="838200" y="1341438"/>
          <a:ext cx="10515600" cy="4835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46393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6660E46B-D240-4C8C-86D9-0B6843C531F3}"/>
              </a:ext>
            </a:extLst>
          </p:cNvPr>
          <p:cNvSpPr>
            <a:spLocks noGrp="1"/>
          </p:cNvSpPr>
          <p:nvPr>
            <p:ph type="title"/>
          </p:nvPr>
        </p:nvSpPr>
        <p:spPr>
          <a:xfrm>
            <a:off x="551384" y="3645024"/>
            <a:ext cx="10945216" cy="1838519"/>
          </a:xfrm>
        </p:spPr>
        <p:txBody>
          <a:bodyPr>
            <a:normAutofit/>
          </a:bodyPr>
          <a:lstStyle/>
          <a:p>
            <a:pPr algn="ctr"/>
            <a:r>
              <a:rPr lang="es-MX" sz="6700" b="1" dirty="0"/>
              <a:t>1. Introducción </a:t>
            </a:r>
            <a:br>
              <a:rPr lang="es-MX" sz="6000" b="1" dirty="0"/>
            </a:br>
            <a:endParaRPr lang="es-MX" sz="2200" dirty="0"/>
          </a:p>
        </p:txBody>
      </p:sp>
    </p:spTree>
    <p:extLst>
      <p:ext uri="{BB962C8B-B14F-4D97-AF65-F5344CB8AC3E}">
        <p14:creationId xmlns:p14="http://schemas.microsoft.com/office/powerpoint/2010/main" val="1482817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020D0C-39EA-4E8B-9775-4BE55946EAC6}"/>
              </a:ext>
            </a:extLst>
          </p:cNvPr>
          <p:cNvSpPr>
            <a:spLocks noGrp="1"/>
          </p:cNvSpPr>
          <p:nvPr>
            <p:ph type="title"/>
          </p:nvPr>
        </p:nvSpPr>
        <p:spPr>
          <a:xfrm>
            <a:off x="253618" y="164513"/>
            <a:ext cx="11531014" cy="731838"/>
          </a:xfrm>
        </p:spPr>
        <p:txBody>
          <a:bodyPr>
            <a:normAutofit fontScale="90000"/>
          </a:bodyPr>
          <a:lstStyle/>
          <a:p>
            <a:pPr algn="ctr"/>
            <a:r>
              <a:rPr lang="es-MX" b="1" dirty="0">
                <a:solidFill>
                  <a:schemeClr val="accent3">
                    <a:lumMod val="60000"/>
                    <a:lumOff val="40000"/>
                  </a:schemeClr>
                </a:solidFill>
                <a:cs typeface="Times New Roman" panose="02020603050405020304" pitchFamily="18" charset="0"/>
              </a:rPr>
              <a:t>Créditos que la Banca comercial destina a las MiPymes</a:t>
            </a:r>
            <a:endParaRPr lang="es-MX" b="1" dirty="0">
              <a:solidFill>
                <a:schemeClr val="accent3">
                  <a:lumMod val="60000"/>
                  <a:lumOff val="40000"/>
                </a:schemeClr>
              </a:solidFill>
            </a:endParaRPr>
          </a:p>
        </p:txBody>
      </p:sp>
      <p:graphicFrame>
        <p:nvGraphicFramePr>
          <p:cNvPr id="4" name="Marcador de contenido 6">
            <a:extLst>
              <a:ext uri="{FF2B5EF4-FFF2-40B4-BE49-F238E27FC236}">
                <a16:creationId xmlns:a16="http://schemas.microsoft.com/office/drawing/2014/main" id="{62DD2DD5-3C97-41B5-9437-51A72DCA8343}"/>
              </a:ext>
            </a:extLst>
          </p:cNvPr>
          <p:cNvGraphicFramePr>
            <a:graphicFrameLocks noGrp="1"/>
          </p:cNvGraphicFramePr>
          <p:nvPr>
            <p:ph idx="1"/>
            <p:extLst>
              <p:ext uri="{D42A27DB-BD31-4B8C-83A1-F6EECF244321}">
                <p14:modId xmlns:p14="http://schemas.microsoft.com/office/powerpoint/2010/main" val="2595243586"/>
              </p:ext>
            </p:extLst>
          </p:nvPr>
        </p:nvGraphicFramePr>
        <p:xfrm>
          <a:off x="0" y="1014602"/>
          <a:ext cx="7896200" cy="5222710"/>
        </p:xfrm>
        <a:graphic>
          <a:graphicData uri="http://schemas.openxmlformats.org/drawingml/2006/chart">
            <c:chart xmlns:c="http://schemas.openxmlformats.org/drawingml/2006/chart" xmlns:r="http://schemas.openxmlformats.org/officeDocument/2006/relationships" r:id="rId2"/>
          </a:graphicData>
        </a:graphic>
      </p:graphicFrame>
      <p:sp>
        <p:nvSpPr>
          <p:cNvPr id="5" name="Marcador de contenido 7">
            <a:extLst>
              <a:ext uri="{FF2B5EF4-FFF2-40B4-BE49-F238E27FC236}">
                <a16:creationId xmlns:a16="http://schemas.microsoft.com/office/drawing/2014/main" id="{04DCF2A4-9D01-4EFD-8F93-B4ED0516CAB7}"/>
              </a:ext>
            </a:extLst>
          </p:cNvPr>
          <p:cNvSpPr txBox="1">
            <a:spLocks/>
          </p:cNvSpPr>
          <p:nvPr/>
        </p:nvSpPr>
        <p:spPr>
          <a:xfrm>
            <a:off x="7104112" y="1826986"/>
            <a:ext cx="4926912" cy="3416320"/>
          </a:xfrm>
          <a:prstGeom prst="rect">
            <a:avLst/>
          </a:prstGeom>
        </p:spPr>
        <p:txBody>
          <a:bodyPr wrap="square">
            <a:spAutoFit/>
          </a:bodyPr>
          <a:lstStyle>
            <a:lvl1pPr marL="228600" indent="-228600" algn="l" defTabSz="914400" rtl="0" eaLnBrk="1" latinLnBrk="0" hangingPunct="1">
              <a:lnSpc>
                <a:spcPct val="90000"/>
              </a:lnSpc>
              <a:spcBef>
                <a:spcPts val="18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90000"/>
              </a:lnSpc>
              <a:spcBef>
                <a:spcPts val="10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182880" algn="l" defTabSz="914400" rtl="0" eaLnBrk="1" latinLnBrk="0" hangingPunct="1">
              <a:lnSpc>
                <a:spcPct val="90000"/>
              </a:lnSpc>
              <a:spcBef>
                <a:spcPts val="800"/>
              </a:spcBef>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6pPr>
            <a:lvl7pPr marL="16002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8pPr>
            <a:lvl9pPr marL="20574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9pPr>
          </a:lstStyle>
          <a:p>
            <a:pPr algn="ctr"/>
            <a:r>
              <a:rPr lang="es-MX" b="1" dirty="0">
                <a:latin typeface="+mj-lt"/>
                <a:ea typeface="Calibri" panose="020F0502020204030204" pitchFamily="34" charset="0"/>
                <a:cs typeface="Times New Roman" panose="02020603050405020304" pitchFamily="18" charset="0"/>
              </a:rPr>
              <a:t>Razones principales por la insuficiencia de créditos:</a:t>
            </a:r>
          </a:p>
          <a:p>
            <a:pPr marL="457200" indent="-457200">
              <a:lnSpc>
                <a:spcPct val="100000"/>
              </a:lnSpc>
              <a:buFont typeface="+mj-lt"/>
              <a:buAutoNum type="arabicPeriod"/>
            </a:pPr>
            <a:r>
              <a:rPr lang="es-MX" dirty="0">
                <a:latin typeface="+mj-lt"/>
                <a:ea typeface="Calibri" panose="020F0502020204030204" pitchFamily="34" charset="0"/>
                <a:cs typeface="Times New Roman" panose="02020603050405020304" pitchFamily="18" charset="0"/>
              </a:rPr>
              <a:t>Falta de protección legal suficiente; </a:t>
            </a:r>
          </a:p>
          <a:p>
            <a:pPr marL="457200" indent="-457200">
              <a:lnSpc>
                <a:spcPct val="100000"/>
              </a:lnSpc>
              <a:buFont typeface="+mj-lt"/>
              <a:buAutoNum type="arabicPeriod"/>
            </a:pPr>
            <a:r>
              <a:rPr lang="es-MX" dirty="0">
                <a:latin typeface="+mj-lt"/>
                <a:ea typeface="Calibri" panose="020F0502020204030204" pitchFamily="34" charset="0"/>
                <a:cs typeface="Times New Roman" panose="02020603050405020304" pitchFamily="18" charset="0"/>
              </a:rPr>
              <a:t>Factores macroeconómicos;</a:t>
            </a:r>
          </a:p>
          <a:p>
            <a:pPr marL="457200" indent="-457200">
              <a:lnSpc>
                <a:spcPct val="100000"/>
              </a:lnSpc>
              <a:buFont typeface="+mj-lt"/>
              <a:buAutoNum type="arabicPeriod"/>
            </a:pPr>
            <a:r>
              <a:rPr lang="es-MX" dirty="0">
                <a:latin typeface="+mj-lt"/>
                <a:ea typeface="Calibri" panose="020F0502020204030204" pitchFamily="34" charset="0"/>
                <a:cs typeface="Times New Roman" panose="02020603050405020304" pitchFamily="18" charset="0"/>
              </a:rPr>
              <a:t>Problemas de información asimétrica; </a:t>
            </a:r>
          </a:p>
          <a:p>
            <a:pPr marL="457200" indent="-457200">
              <a:lnSpc>
                <a:spcPct val="100000"/>
              </a:lnSpc>
              <a:buFont typeface="+mj-lt"/>
              <a:buAutoNum type="arabicPeriod"/>
            </a:pPr>
            <a:r>
              <a:rPr lang="es-MX" dirty="0">
                <a:latin typeface="+mj-lt"/>
                <a:ea typeface="Calibri" panose="020F0502020204030204" pitchFamily="34" charset="0"/>
                <a:cs typeface="Times New Roman" panose="02020603050405020304" pitchFamily="18" charset="0"/>
              </a:rPr>
              <a:t>Cuestiones culturales y regulatorias.</a:t>
            </a:r>
            <a:endParaRPr lang="es-MX" dirty="0">
              <a:latin typeface="+mj-lt"/>
              <a:cs typeface="Times New Roman" panose="02020603050405020304" pitchFamily="18" charset="0"/>
            </a:endParaRPr>
          </a:p>
        </p:txBody>
      </p:sp>
      <p:sp>
        <p:nvSpPr>
          <p:cNvPr id="6" name="Rectángulo 5">
            <a:extLst>
              <a:ext uri="{FF2B5EF4-FFF2-40B4-BE49-F238E27FC236}">
                <a16:creationId xmlns:a16="http://schemas.microsoft.com/office/drawing/2014/main" id="{0867A2B2-38A3-4659-A15E-897D3DD7385E}"/>
              </a:ext>
            </a:extLst>
          </p:cNvPr>
          <p:cNvSpPr/>
          <p:nvPr/>
        </p:nvSpPr>
        <p:spPr>
          <a:xfrm>
            <a:off x="257385" y="6453336"/>
            <a:ext cx="8218646" cy="261610"/>
          </a:xfrm>
          <a:prstGeom prst="rect">
            <a:avLst/>
          </a:prstGeom>
        </p:spPr>
        <p:txBody>
          <a:bodyPr wrap="square">
            <a:spAutoFit/>
          </a:bodyPr>
          <a:lstStyle/>
          <a:p>
            <a:r>
              <a:rPr lang="es-MX" sz="1100" dirty="0">
                <a:latin typeface="Arial" panose="020B0604020202020204" pitchFamily="34" charset="0"/>
                <a:ea typeface="Calibri" panose="020F0502020204030204" pitchFamily="34" charset="0"/>
              </a:rPr>
              <a:t>Fuente: Elaboración propia de los autores con información de la </a:t>
            </a:r>
            <a:r>
              <a:rPr lang="es-MX" sz="1100" dirty="0">
                <a:effectLst/>
                <a:latin typeface="Arial" panose="020B0604020202020204" pitchFamily="34" charset="0"/>
                <a:ea typeface="Calibri" panose="020F0502020204030204" pitchFamily="34" charset="0"/>
              </a:rPr>
              <a:t>Comisión Nacional Bancaria y de Valores (CNBV) </a:t>
            </a:r>
            <a:endParaRPr lang="es-MX" sz="1100" dirty="0"/>
          </a:p>
        </p:txBody>
      </p:sp>
    </p:spTree>
    <p:extLst>
      <p:ext uri="{BB962C8B-B14F-4D97-AF65-F5344CB8AC3E}">
        <p14:creationId xmlns:p14="http://schemas.microsoft.com/office/powerpoint/2010/main" val="1591578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9A02F9E4-F22A-4087-878B-C99112FD2C95}"/>
              </a:ext>
            </a:extLst>
          </p:cNvPr>
          <p:cNvSpPr>
            <a:spLocks noGrp="1"/>
          </p:cNvSpPr>
          <p:nvPr>
            <p:ph type="title"/>
          </p:nvPr>
        </p:nvSpPr>
        <p:spPr>
          <a:xfrm>
            <a:off x="838200" y="116632"/>
            <a:ext cx="10515600" cy="1145224"/>
          </a:xfrm>
        </p:spPr>
        <p:txBody>
          <a:bodyPr anchor="ctr">
            <a:normAutofit/>
          </a:bodyPr>
          <a:lstStyle/>
          <a:p>
            <a:pPr algn="ctr"/>
            <a:r>
              <a:rPr lang="es-MX" dirty="0">
                <a:latin typeface="Times New Roman" panose="02020603050405020304" pitchFamily="18" charset="0"/>
                <a:cs typeface="Times New Roman" panose="02020603050405020304" pitchFamily="18" charset="0"/>
              </a:rPr>
              <a:t>Recuperación de  un crédito en México </a:t>
            </a:r>
            <a:br>
              <a:rPr lang="es-MX" dirty="0"/>
            </a:br>
            <a:r>
              <a:rPr lang="es-MX" sz="2800" dirty="0">
                <a:latin typeface="Times New Roman" panose="02020603050405020304" pitchFamily="18" charset="0"/>
                <a:cs typeface="Times New Roman" panose="02020603050405020304" pitchFamily="18" charset="0"/>
              </a:rPr>
              <a:t>(Porcentaje de recursos utilizados de la deuda total</a:t>
            </a:r>
            <a:r>
              <a:rPr lang="es-MX" dirty="0"/>
              <a:t>)</a:t>
            </a:r>
          </a:p>
        </p:txBody>
      </p:sp>
      <p:graphicFrame>
        <p:nvGraphicFramePr>
          <p:cNvPr id="5" name="Marcador de contenido 4">
            <a:extLst>
              <a:ext uri="{FF2B5EF4-FFF2-40B4-BE49-F238E27FC236}">
                <a16:creationId xmlns:a16="http://schemas.microsoft.com/office/drawing/2014/main" id="{A4DFA69B-DC1E-4C5C-B88B-A9A7D8A769C0}"/>
              </a:ext>
            </a:extLst>
          </p:cNvPr>
          <p:cNvGraphicFramePr>
            <a:graphicFrameLocks noGrp="1"/>
          </p:cNvGraphicFramePr>
          <p:nvPr>
            <p:ph idx="1"/>
            <p:extLst>
              <p:ext uri="{D42A27DB-BD31-4B8C-83A1-F6EECF244321}">
                <p14:modId xmlns:p14="http://schemas.microsoft.com/office/powerpoint/2010/main" val="1426320352"/>
              </p:ext>
            </p:extLst>
          </p:nvPr>
        </p:nvGraphicFramePr>
        <p:xfrm>
          <a:off x="838200" y="1281095"/>
          <a:ext cx="10515600" cy="4351338"/>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ángulo 5">
            <a:extLst>
              <a:ext uri="{FF2B5EF4-FFF2-40B4-BE49-F238E27FC236}">
                <a16:creationId xmlns:a16="http://schemas.microsoft.com/office/drawing/2014/main" id="{0867A2B2-38A3-4659-A15E-897D3DD7385E}"/>
              </a:ext>
            </a:extLst>
          </p:cNvPr>
          <p:cNvSpPr/>
          <p:nvPr/>
        </p:nvSpPr>
        <p:spPr>
          <a:xfrm>
            <a:off x="1991544" y="6453336"/>
            <a:ext cx="8650694" cy="261610"/>
          </a:xfrm>
          <a:prstGeom prst="rect">
            <a:avLst/>
          </a:prstGeom>
        </p:spPr>
        <p:txBody>
          <a:bodyPr wrap="square">
            <a:spAutoFit/>
          </a:bodyPr>
          <a:lstStyle/>
          <a:p>
            <a:pPr algn="ctr"/>
            <a:r>
              <a:rPr lang="es-MX" sz="1100" dirty="0">
                <a:latin typeface="Arial" panose="020B0604020202020204" pitchFamily="34" charset="0"/>
                <a:ea typeface="Calibri" panose="020F0502020204030204" pitchFamily="34" charset="0"/>
              </a:rPr>
              <a:t>Fuente: Elaboración propia  de los autores con información del Instituto Mexicano para la Competitividad (IMCO)</a:t>
            </a:r>
            <a:endParaRPr lang="es-MX" sz="1100" dirty="0"/>
          </a:p>
        </p:txBody>
      </p:sp>
    </p:spTree>
    <p:extLst>
      <p:ext uri="{BB962C8B-B14F-4D97-AF65-F5344CB8AC3E}">
        <p14:creationId xmlns:p14="http://schemas.microsoft.com/office/powerpoint/2010/main" val="3357998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43A573-6EA2-4F5B-A955-8936AB737E10}"/>
              </a:ext>
            </a:extLst>
          </p:cNvPr>
          <p:cNvSpPr>
            <a:spLocks noGrp="1"/>
          </p:cNvSpPr>
          <p:nvPr>
            <p:ph type="title"/>
          </p:nvPr>
        </p:nvSpPr>
        <p:spPr>
          <a:xfrm>
            <a:off x="335360" y="0"/>
            <a:ext cx="11018440" cy="908720"/>
          </a:xfrm>
        </p:spPr>
        <p:txBody>
          <a:bodyPr/>
          <a:lstStyle/>
          <a:p>
            <a:pPr algn="ctr"/>
            <a:r>
              <a:rPr lang="es-MX" b="1" dirty="0">
                <a:solidFill>
                  <a:schemeClr val="tx1">
                    <a:lumMod val="95000"/>
                    <a:lumOff val="5000"/>
                  </a:schemeClr>
                </a:solidFill>
                <a:cs typeface="Times New Roman" panose="02020603050405020304" pitchFamily="18" charset="0"/>
              </a:rPr>
              <a:t>Composición del costo de un crédito en México</a:t>
            </a:r>
            <a:endParaRPr lang="es-MX" b="1" dirty="0"/>
          </a:p>
        </p:txBody>
      </p:sp>
      <p:graphicFrame>
        <p:nvGraphicFramePr>
          <p:cNvPr id="4" name="Marcador de contenido 13">
            <a:extLst>
              <a:ext uri="{FF2B5EF4-FFF2-40B4-BE49-F238E27FC236}">
                <a16:creationId xmlns:a16="http://schemas.microsoft.com/office/drawing/2014/main" id="{59F9AD10-057F-4F5F-A1C1-9BCE9519AB1D}"/>
              </a:ext>
            </a:extLst>
          </p:cNvPr>
          <p:cNvGraphicFramePr>
            <a:graphicFrameLocks noGrp="1"/>
          </p:cNvGraphicFramePr>
          <p:nvPr>
            <p:ph idx="1"/>
            <p:extLst>
              <p:ext uri="{D42A27DB-BD31-4B8C-83A1-F6EECF244321}">
                <p14:modId xmlns:p14="http://schemas.microsoft.com/office/powerpoint/2010/main" val="1922965302"/>
              </p:ext>
            </p:extLst>
          </p:nvPr>
        </p:nvGraphicFramePr>
        <p:xfrm>
          <a:off x="8151" y="1308298"/>
          <a:ext cx="8714184" cy="4392959"/>
        </p:xfrm>
        <a:graphic>
          <a:graphicData uri="http://schemas.openxmlformats.org/drawingml/2006/chart">
            <c:chart xmlns:c="http://schemas.openxmlformats.org/drawingml/2006/chart" xmlns:r="http://schemas.openxmlformats.org/officeDocument/2006/relationships" r:id="rId2"/>
          </a:graphicData>
        </a:graphic>
      </p:graphicFrame>
      <p:sp>
        <p:nvSpPr>
          <p:cNvPr id="6" name="Marcador de contenido 6">
            <a:extLst>
              <a:ext uri="{FF2B5EF4-FFF2-40B4-BE49-F238E27FC236}">
                <a16:creationId xmlns:a16="http://schemas.microsoft.com/office/drawing/2014/main" id="{2555AEAA-9FD2-463A-896F-FD116DB3EB82}"/>
              </a:ext>
            </a:extLst>
          </p:cNvPr>
          <p:cNvSpPr txBox="1">
            <a:spLocks/>
          </p:cNvSpPr>
          <p:nvPr/>
        </p:nvSpPr>
        <p:spPr>
          <a:xfrm>
            <a:off x="8216755" y="1988840"/>
            <a:ext cx="3644736" cy="2031325"/>
          </a:xfrm>
          <a:prstGeom prst="rect">
            <a:avLst/>
          </a:prstGeom>
        </p:spPr>
        <p:txBody>
          <a:bodyPr wrap="square">
            <a:spAutoFit/>
          </a:bodyPr>
          <a:lstStyle>
            <a:lvl1pPr marL="228600" indent="-228600" algn="l" defTabSz="914400" rtl="0" eaLnBrk="1" latinLnBrk="0" hangingPunct="1">
              <a:lnSpc>
                <a:spcPct val="90000"/>
              </a:lnSpc>
              <a:spcBef>
                <a:spcPts val="18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90000"/>
              </a:lnSpc>
              <a:spcBef>
                <a:spcPts val="10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182880" algn="l" defTabSz="914400" rtl="0" eaLnBrk="1" latinLnBrk="0" hangingPunct="1">
              <a:lnSpc>
                <a:spcPct val="90000"/>
              </a:lnSpc>
              <a:spcBef>
                <a:spcPts val="800"/>
              </a:spcBef>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6pPr>
            <a:lvl7pPr marL="16002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8pPr>
            <a:lvl9pPr marL="20574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9pPr>
          </a:lstStyle>
          <a:p>
            <a:pPr marL="0" indent="0" algn="just">
              <a:buNone/>
            </a:pPr>
            <a:r>
              <a:rPr lang="es-MX" dirty="0">
                <a:solidFill>
                  <a:schemeClr val="accent3">
                    <a:lumMod val="20000"/>
                    <a:lumOff val="80000"/>
                  </a:schemeClr>
                </a:solidFill>
                <a:latin typeface="+mj-lt"/>
                <a:ea typeface="Calibri" panose="020F0502020204030204" pitchFamily="34" charset="0"/>
                <a:cs typeface="Times New Roman" panose="02020603050405020304" pitchFamily="18" charset="0"/>
              </a:rPr>
              <a:t>La utilidad  que se obtiene por la intermediación financiera es mayor que la que presentaban los bancos de inversión previo a la crisis de 2008-2009, y que eran de entre 20 y 25%. </a:t>
            </a:r>
            <a:endParaRPr lang="es-MX" dirty="0">
              <a:solidFill>
                <a:schemeClr val="accent3">
                  <a:lumMod val="20000"/>
                  <a:lumOff val="80000"/>
                </a:schemeClr>
              </a:solidFill>
              <a:latin typeface="+mj-lt"/>
              <a:cs typeface="Times New Roman" panose="02020603050405020304" pitchFamily="18" charset="0"/>
            </a:endParaRPr>
          </a:p>
        </p:txBody>
      </p:sp>
      <p:sp>
        <p:nvSpPr>
          <p:cNvPr id="7" name="Rectángulo 6">
            <a:extLst>
              <a:ext uri="{FF2B5EF4-FFF2-40B4-BE49-F238E27FC236}">
                <a16:creationId xmlns:a16="http://schemas.microsoft.com/office/drawing/2014/main" id="{D0A461EA-E732-48DF-BB1F-5C067D4F9A5C}"/>
              </a:ext>
            </a:extLst>
          </p:cNvPr>
          <p:cNvSpPr/>
          <p:nvPr/>
        </p:nvSpPr>
        <p:spPr>
          <a:xfrm>
            <a:off x="1199456" y="6453336"/>
            <a:ext cx="6264696" cy="276999"/>
          </a:xfrm>
          <a:prstGeom prst="rect">
            <a:avLst/>
          </a:prstGeom>
        </p:spPr>
        <p:txBody>
          <a:bodyPr wrap="square">
            <a:spAutoFit/>
          </a:bodyPr>
          <a:lstStyle/>
          <a:p>
            <a:r>
              <a:rPr lang="es-MX" sz="1200" dirty="0">
                <a:latin typeface="Arial" panose="020B0604020202020204" pitchFamily="34" charset="0"/>
                <a:ea typeface="Calibri" panose="020F0502020204030204" pitchFamily="34" charset="0"/>
              </a:rPr>
              <a:t>Fuente: Elaboración  propia de los autores con datos del Banco de México. </a:t>
            </a:r>
            <a:r>
              <a:rPr lang="es-MX" sz="1200" dirty="0">
                <a:effectLst/>
                <a:latin typeface="Arial" panose="020B0604020202020204" pitchFamily="34" charset="0"/>
                <a:ea typeface="Calibri" panose="020F0502020204030204" pitchFamily="34" charset="0"/>
              </a:rPr>
              <a:t> </a:t>
            </a:r>
            <a:endParaRPr lang="es-MX" sz="1200" dirty="0"/>
          </a:p>
        </p:txBody>
      </p:sp>
    </p:spTree>
    <p:extLst>
      <p:ext uri="{BB962C8B-B14F-4D97-AF65-F5344CB8AC3E}">
        <p14:creationId xmlns:p14="http://schemas.microsoft.com/office/powerpoint/2010/main" val="4029246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0FFC0F-B47C-4348-9B22-1BF2CA75A24A}"/>
              </a:ext>
            </a:extLst>
          </p:cNvPr>
          <p:cNvSpPr>
            <a:spLocks noGrp="1"/>
          </p:cNvSpPr>
          <p:nvPr>
            <p:ph type="title"/>
          </p:nvPr>
        </p:nvSpPr>
        <p:spPr>
          <a:xfrm>
            <a:off x="623392" y="3573016"/>
            <a:ext cx="11089232" cy="1838519"/>
          </a:xfrm>
        </p:spPr>
        <p:txBody>
          <a:bodyPr>
            <a:normAutofit fontScale="90000"/>
          </a:bodyPr>
          <a:lstStyle/>
          <a:p>
            <a:pPr algn="ctr"/>
            <a:r>
              <a:rPr lang="es-MX" sz="5400" b="1" dirty="0">
                <a:cs typeface="Times New Roman" panose="02020603050405020304" pitchFamily="18" charset="0"/>
              </a:rPr>
              <a:t>3. Importancia de las MiPymes en México y sus barreras de crecimiento </a:t>
            </a:r>
            <a:endParaRPr lang="es-MX" b="1" dirty="0"/>
          </a:p>
        </p:txBody>
      </p:sp>
    </p:spTree>
    <p:extLst>
      <p:ext uri="{BB962C8B-B14F-4D97-AF65-F5344CB8AC3E}">
        <p14:creationId xmlns:p14="http://schemas.microsoft.com/office/powerpoint/2010/main" val="2162025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id="{EDAC1885-FA32-461A-8D25-C475616D6F9B}"/>
              </a:ext>
            </a:extLst>
          </p:cNvPr>
          <p:cNvGraphicFramePr>
            <a:graphicFrameLocks noGrp="1"/>
          </p:cNvGraphicFramePr>
          <p:nvPr>
            <p:ph idx="1"/>
            <p:extLst>
              <p:ext uri="{D42A27DB-BD31-4B8C-83A1-F6EECF244321}">
                <p14:modId xmlns:p14="http://schemas.microsoft.com/office/powerpoint/2010/main" val="2347036267"/>
              </p:ext>
            </p:extLst>
          </p:nvPr>
        </p:nvGraphicFramePr>
        <p:xfrm>
          <a:off x="838200" y="980728"/>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CuadroTexto"/>
          <p:cNvSpPr txBox="1"/>
          <p:nvPr/>
        </p:nvSpPr>
        <p:spPr>
          <a:xfrm>
            <a:off x="623392" y="692696"/>
            <a:ext cx="10657184" cy="830997"/>
          </a:xfrm>
          <a:prstGeom prst="rect">
            <a:avLst/>
          </a:prstGeom>
          <a:noFill/>
        </p:spPr>
        <p:txBody>
          <a:bodyPr wrap="square" rtlCol="0">
            <a:spAutoFit/>
          </a:bodyPr>
          <a:lstStyle/>
          <a:p>
            <a:pPr algn="just"/>
            <a:r>
              <a:rPr lang="es-MX" sz="2400" b="1" dirty="0"/>
              <a:t>De acuerdo con la Encuesta Nacional sobre Productividad y Competitividad (	ENAPROCE) registraron: </a:t>
            </a:r>
          </a:p>
        </p:txBody>
      </p:sp>
      <p:sp>
        <p:nvSpPr>
          <p:cNvPr id="5" name="Rectángulo 6">
            <a:extLst>
              <a:ext uri="{FF2B5EF4-FFF2-40B4-BE49-F238E27FC236}">
                <a16:creationId xmlns:a16="http://schemas.microsoft.com/office/drawing/2014/main" id="{D0A461EA-E732-48DF-BB1F-5C067D4F9A5C}"/>
              </a:ext>
            </a:extLst>
          </p:cNvPr>
          <p:cNvSpPr/>
          <p:nvPr/>
        </p:nvSpPr>
        <p:spPr>
          <a:xfrm>
            <a:off x="2351584" y="6539424"/>
            <a:ext cx="6264696" cy="276999"/>
          </a:xfrm>
          <a:prstGeom prst="rect">
            <a:avLst/>
          </a:prstGeom>
        </p:spPr>
        <p:txBody>
          <a:bodyPr wrap="square">
            <a:spAutoFit/>
          </a:bodyPr>
          <a:lstStyle/>
          <a:p>
            <a:r>
              <a:rPr lang="es-MX" sz="1200" dirty="0">
                <a:latin typeface="Arial" panose="020B0604020202020204" pitchFamily="34" charset="0"/>
                <a:ea typeface="Calibri" panose="020F0502020204030204" pitchFamily="34" charset="0"/>
              </a:rPr>
              <a:t>Fuente: Elaboración propia de los autores con información de INEGI</a:t>
            </a:r>
            <a:endParaRPr lang="es-MX" sz="1200" dirty="0"/>
          </a:p>
        </p:txBody>
      </p:sp>
    </p:spTree>
    <p:extLst>
      <p:ext uri="{BB962C8B-B14F-4D97-AF65-F5344CB8AC3E}">
        <p14:creationId xmlns:p14="http://schemas.microsoft.com/office/powerpoint/2010/main" val="4176268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id="{551792B2-725B-4ADD-B880-332E683A614F}"/>
              </a:ext>
            </a:extLst>
          </p:cNvPr>
          <p:cNvGraphicFramePr>
            <a:graphicFrameLocks noGrp="1"/>
          </p:cNvGraphicFramePr>
          <p:nvPr>
            <p:ph idx="1"/>
            <p:extLst>
              <p:ext uri="{D42A27DB-BD31-4B8C-83A1-F6EECF244321}">
                <p14:modId xmlns:p14="http://schemas.microsoft.com/office/powerpoint/2010/main" val="1501882298"/>
              </p:ext>
            </p:extLst>
          </p:nvPr>
        </p:nvGraphicFramePr>
        <p:xfrm>
          <a:off x="838200" y="476672"/>
          <a:ext cx="10515600" cy="57002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6">
            <a:extLst>
              <a:ext uri="{FF2B5EF4-FFF2-40B4-BE49-F238E27FC236}">
                <a16:creationId xmlns:a16="http://schemas.microsoft.com/office/drawing/2014/main" id="{D0A461EA-E732-48DF-BB1F-5C067D4F9A5C}"/>
              </a:ext>
            </a:extLst>
          </p:cNvPr>
          <p:cNvSpPr/>
          <p:nvPr/>
        </p:nvSpPr>
        <p:spPr>
          <a:xfrm>
            <a:off x="2899444" y="6572016"/>
            <a:ext cx="7128792" cy="276999"/>
          </a:xfrm>
          <a:prstGeom prst="rect">
            <a:avLst/>
          </a:prstGeom>
        </p:spPr>
        <p:txBody>
          <a:bodyPr wrap="square">
            <a:spAutoFit/>
          </a:bodyPr>
          <a:lstStyle/>
          <a:p>
            <a:r>
              <a:rPr lang="es-MX" sz="1200" dirty="0">
                <a:latin typeface="Arial" panose="020B0604020202020204" pitchFamily="34" charset="0"/>
                <a:ea typeface="Calibri" panose="020F0502020204030204" pitchFamily="34" charset="0"/>
              </a:rPr>
              <a:t>Fuente: Elaboración de los autores con datos de CNBV</a:t>
            </a:r>
            <a:endParaRPr lang="es-MX" sz="1200" dirty="0"/>
          </a:p>
        </p:txBody>
      </p:sp>
      <p:sp>
        <p:nvSpPr>
          <p:cNvPr id="2" name="1 CuadroTexto"/>
          <p:cNvSpPr txBox="1"/>
          <p:nvPr/>
        </p:nvSpPr>
        <p:spPr>
          <a:xfrm>
            <a:off x="-67686" y="387919"/>
            <a:ext cx="9912424" cy="1015663"/>
          </a:xfrm>
          <a:prstGeom prst="rect">
            <a:avLst/>
          </a:prstGeom>
          <a:noFill/>
        </p:spPr>
        <p:txBody>
          <a:bodyPr wrap="square" rtlCol="0">
            <a:spAutoFit/>
          </a:bodyPr>
          <a:lstStyle/>
          <a:p>
            <a:r>
              <a:rPr lang="es-MX" sz="2000" b="1" dirty="0"/>
              <a:t>De acuerdo con los Reportes regulatorios de la Comisión Nacional Bancaria y de Valores (CNBV): número de empresas que obtuvo un crédito: </a:t>
            </a:r>
          </a:p>
        </p:txBody>
      </p:sp>
    </p:spTree>
    <p:extLst>
      <p:ext uri="{BB962C8B-B14F-4D97-AF65-F5344CB8AC3E}">
        <p14:creationId xmlns:p14="http://schemas.microsoft.com/office/powerpoint/2010/main" val="195981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id="{FA29C72C-B0E5-482E-ADD5-429364BCB410}"/>
              </a:ext>
            </a:extLst>
          </p:cNvPr>
          <p:cNvGraphicFramePr>
            <a:graphicFrameLocks noGrp="1"/>
          </p:cNvGraphicFramePr>
          <p:nvPr>
            <p:ph idx="1"/>
            <p:extLst>
              <p:ext uri="{D42A27DB-BD31-4B8C-83A1-F6EECF244321}">
                <p14:modId xmlns:p14="http://schemas.microsoft.com/office/powerpoint/2010/main" val="4149607190"/>
              </p:ext>
            </p:extLst>
          </p:nvPr>
        </p:nvGraphicFramePr>
        <p:xfrm>
          <a:off x="2917270" y="1757322"/>
          <a:ext cx="8426151" cy="1010920"/>
        </p:xfrm>
        <a:graphic>
          <a:graphicData uri="http://schemas.openxmlformats.org/drawingml/2006/table">
            <a:tbl>
              <a:tblPr firstRow="1" bandRow="1">
                <a:tableStyleId>{ED083AE6-46FA-4A59-8FB0-9F97EB10719F}</a:tableStyleId>
              </a:tblPr>
              <a:tblGrid>
                <a:gridCol w="2808717">
                  <a:extLst>
                    <a:ext uri="{9D8B030D-6E8A-4147-A177-3AD203B41FA5}">
                      <a16:colId xmlns:a16="http://schemas.microsoft.com/office/drawing/2014/main" val="2912743119"/>
                    </a:ext>
                  </a:extLst>
                </a:gridCol>
                <a:gridCol w="2808717">
                  <a:extLst>
                    <a:ext uri="{9D8B030D-6E8A-4147-A177-3AD203B41FA5}">
                      <a16:colId xmlns:a16="http://schemas.microsoft.com/office/drawing/2014/main" val="2770374652"/>
                    </a:ext>
                  </a:extLst>
                </a:gridCol>
                <a:gridCol w="2808717">
                  <a:extLst>
                    <a:ext uri="{9D8B030D-6E8A-4147-A177-3AD203B41FA5}">
                      <a16:colId xmlns:a16="http://schemas.microsoft.com/office/drawing/2014/main" val="2059761833"/>
                    </a:ext>
                  </a:extLst>
                </a:gridCol>
              </a:tblGrid>
              <a:tr h="370840">
                <a:tc>
                  <a:txBody>
                    <a:bodyPr/>
                    <a:lstStyle/>
                    <a:p>
                      <a:r>
                        <a:rPr lang="es-MX" dirty="0"/>
                        <a:t>Grandes </a:t>
                      </a:r>
                    </a:p>
                  </a:txBody>
                  <a:tcPr/>
                </a:tc>
                <a:tc>
                  <a:txBody>
                    <a:bodyPr/>
                    <a:lstStyle/>
                    <a:p>
                      <a:r>
                        <a:rPr lang="es-MX" dirty="0"/>
                        <a:t>Medianas</a:t>
                      </a:r>
                    </a:p>
                  </a:txBody>
                  <a:tcPr/>
                </a:tc>
                <a:tc>
                  <a:txBody>
                    <a:bodyPr/>
                    <a:lstStyle/>
                    <a:p>
                      <a:r>
                        <a:rPr lang="es-MX" dirty="0"/>
                        <a:t>Pequeñas</a:t>
                      </a:r>
                    </a:p>
                  </a:txBody>
                  <a:tcPr/>
                </a:tc>
                <a:extLst>
                  <a:ext uri="{0D108BD9-81ED-4DB2-BD59-A6C34878D82A}">
                    <a16:rowId xmlns:a16="http://schemas.microsoft.com/office/drawing/2014/main" val="242189689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36% (4200 a 5800 empresas)</a:t>
                      </a:r>
                    </a:p>
                  </a:txBody>
                  <a:tcPr/>
                </a:tc>
                <a:tc>
                  <a:txBody>
                    <a:bodyPr/>
                    <a:lstStyle/>
                    <a:p>
                      <a:r>
                        <a:rPr lang="es-MX" dirty="0"/>
                        <a:t>25% (</a:t>
                      </a:r>
                      <a:r>
                        <a:rPr lang="pt-BR" dirty="0"/>
                        <a:t>209 mil a 262 mil empresas)</a:t>
                      </a:r>
                      <a:endParaRPr lang="es-MX" dirty="0"/>
                    </a:p>
                  </a:txBody>
                  <a:tcPr/>
                </a:tc>
                <a:tc>
                  <a:txBody>
                    <a:bodyPr/>
                    <a:lstStyle/>
                    <a:p>
                      <a:r>
                        <a:rPr lang="es-MX" dirty="0"/>
                        <a:t>76% (44 a 78 mil empresas)</a:t>
                      </a:r>
                    </a:p>
                  </a:txBody>
                  <a:tcPr/>
                </a:tc>
                <a:extLst>
                  <a:ext uri="{0D108BD9-81ED-4DB2-BD59-A6C34878D82A}">
                    <a16:rowId xmlns:a16="http://schemas.microsoft.com/office/drawing/2014/main" val="2540020487"/>
                  </a:ext>
                </a:extLst>
              </a:tr>
            </a:tbl>
          </a:graphicData>
        </a:graphic>
      </p:graphicFrame>
      <p:sp>
        <p:nvSpPr>
          <p:cNvPr id="5" name="Rectángulo 4">
            <a:extLst>
              <a:ext uri="{FF2B5EF4-FFF2-40B4-BE49-F238E27FC236}">
                <a16:creationId xmlns:a16="http://schemas.microsoft.com/office/drawing/2014/main" id="{5FB6EF54-85E5-4BB3-A22A-0934B9D361F2}"/>
              </a:ext>
            </a:extLst>
          </p:cNvPr>
          <p:cNvSpPr/>
          <p:nvPr/>
        </p:nvSpPr>
        <p:spPr>
          <a:xfrm>
            <a:off x="974983" y="1825625"/>
            <a:ext cx="1944216" cy="741680"/>
          </a:xfrm>
          <a:prstGeom prst="rect">
            <a:avLst/>
          </a:prstGeom>
          <a:noFill/>
          <a:ln>
            <a:noFill/>
          </a:ln>
        </p:spPr>
        <p:style>
          <a:lnRef idx="0">
            <a:scrgbClr r="0" g="0" b="0"/>
          </a:lnRef>
          <a:fillRef idx="0">
            <a:scrgbClr r="0" g="0" b="0"/>
          </a:fillRef>
          <a:effectRef idx="0">
            <a:scrgbClr r="0" g="0" b="0"/>
          </a:effectRef>
          <a:fontRef idx="minor">
            <a:schemeClr val="accent4"/>
          </a:fontRef>
        </p:style>
        <p:txBody>
          <a:bodyPr rtlCol="0" anchor="ctr"/>
          <a:lstStyle/>
          <a:p>
            <a:pPr algn="ctr"/>
            <a:r>
              <a:rPr lang="es-MX" sz="2400" dirty="0"/>
              <a:t>Crecimiento con AF</a:t>
            </a:r>
          </a:p>
        </p:txBody>
      </p:sp>
      <p:sp>
        <p:nvSpPr>
          <p:cNvPr id="6" name="Rectángulo 5">
            <a:extLst>
              <a:ext uri="{FF2B5EF4-FFF2-40B4-BE49-F238E27FC236}">
                <a16:creationId xmlns:a16="http://schemas.microsoft.com/office/drawing/2014/main" id="{D6534D53-5AA1-49DA-9D3A-31A6C6E5B6C2}"/>
              </a:ext>
            </a:extLst>
          </p:cNvPr>
          <p:cNvSpPr/>
          <p:nvPr/>
        </p:nvSpPr>
        <p:spPr>
          <a:xfrm>
            <a:off x="263352" y="260648"/>
            <a:ext cx="7689926" cy="461665"/>
          </a:xfrm>
          <a:prstGeom prst="rect">
            <a:avLst/>
          </a:prstGeom>
        </p:spPr>
        <p:txBody>
          <a:bodyPr wrap="none">
            <a:spAutoFit/>
          </a:bodyPr>
          <a:lstStyle/>
          <a:p>
            <a:r>
              <a:rPr lang="es-MX" dirty="0"/>
              <a:t> </a:t>
            </a:r>
            <a:r>
              <a:rPr lang="es-MX" sz="2400" b="1" dirty="0"/>
              <a:t>Financiamiento que se destinó a  las MiPymes </a:t>
            </a:r>
            <a:endParaRPr lang="es-MX" b="1" dirty="0"/>
          </a:p>
        </p:txBody>
      </p:sp>
      <p:sp>
        <p:nvSpPr>
          <p:cNvPr id="7" name="Rectángulo 6">
            <a:extLst>
              <a:ext uri="{FF2B5EF4-FFF2-40B4-BE49-F238E27FC236}">
                <a16:creationId xmlns:a16="http://schemas.microsoft.com/office/drawing/2014/main" id="{AC8124AF-6DA6-44DE-9506-0A8AD43C3BB8}"/>
              </a:ext>
            </a:extLst>
          </p:cNvPr>
          <p:cNvSpPr/>
          <p:nvPr/>
        </p:nvSpPr>
        <p:spPr>
          <a:xfrm>
            <a:off x="2917270" y="2784513"/>
            <a:ext cx="7368480" cy="369332"/>
          </a:xfrm>
          <a:prstGeom prst="rect">
            <a:avLst/>
          </a:prstGeom>
        </p:spPr>
        <p:txBody>
          <a:bodyPr wrap="square">
            <a:spAutoFit/>
          </a:bodyPr>
          <a:lstStyle/>
          <a:p>
            <a:r>
              <a:rPr lang="es-MX" sz="1200" dirty="0"/>
              <a:t>Fuente: Elaboración de los autores con información de CNBV 2017</a:t>
            </a:r>
            <a:r>
              <a:rPr lang="es-MX" dirty="0"/>
              <a:t>. </a:t>
            </a:r>
          </a:p>
        </p:txBody>
      </p:sp>
      <p:graphicFrame>
        <p:nvGraphicFramePr>
          <p:cNvPr id="8" name="Diagrama 7">
            <a:extLst>
              <a:ext uri="{FF2B5EF4-FFF2-40B4-BE49-F238E27FC236}">
                <a16:creationId xmlns:a16="http://schemas.microsoft.com/office/drawing/2014/main" id="{52DBE175-1424-4B98-A954-CC32BC04907D}"/>
              </a:ext>
            </a:extLst>
          </p:cNvPr>
          <p:cNvGraphicFramePr/>
          <p:nvPr>
            <p:extLst>
              <p:ext uri="{D42A27DB-BD31-4B8C-83A1-F6EECF244321}">
                <p14:modId xmlns:p14="http://schemas.microsoft.com/office/powerpoint/2010/main" val="525357219"/>
              </p:ext>
            </p:extLst>
          </p:nvPr>
        </p:nvGraphicFramePr>
        <p:xfrm>
          <a:off x="1199456" y="2969179"/>
          <a:ext cx="9865096" cy="30521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40214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id="{BF5EEB49-0F56-440D-A9E0-858F067B4BB2}"/>
              </a:ext>
            </a:extLst>
          </p:cNvPr>
          <p:cNvGraphicFramePr>
            <a:graphicFrameLocks noGrp="1"/>
          </p:cNvGraphicFramePr>
          <p:nvPr>
            <p:ph idx="1"/>
            <p:extLst>
              <p:ext uri="{D42A27DB-BD31-4B8C-83A1-F6EECF244321}">
                <p14:modId xmlns:p14="http://schemas.microsoft.com/office/powerpoint/2010/main" val="2231980573"/>
              </p:ext>
            </p:extLst>
          </p:nvPr>
        </p:nvGraphicFramePr>
        <p:xfrm>
          <a:off x="838200" y="908720"/>
          <a:ext cx="10515600" cy="52682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a:extLst>
              <a:ext uri="{FF2B5EF4-FFF2-40B4-BE49-F238E27FC236}">
                <a16:creationId xmlns:a16="http://schemas.microsoft.com/office/drawing/2014/main" id="{88E21C81-ECE1-40D2-80DC-FDFC2CA73C29}"/>
              </a:ext>
            </a:extLst>
          </p:cNvPr>
          <p:cNvSpPr/>
          <p:nvPr/>
        </p:nvSpPr>
        <p:spPr>
          <a:xfrm>
            <a:off x="335360" y="250524"/>
            <a:ext cx="6096000" cy="707886"/>
          </a:xfrm>
          <a:prstGeom prst="rect">
            <a:avLst/>
          </a:prstGeom>
        </p:spPr>
        <p:txBody>
          <a:bodyPr>
            <a:spAutoFit/>
          </a:bodyPr>
          <a:lstStyle/>
          <a:p>
            <a:r>
              <a:rPr lang="es-MX" sz="2000" b="1" dirty="0"/>
              <a:t>344 mil de un universo 4.1 millones obtuvo financiamiento en 2016, es decir 8%</a:t>
            </a:r>
          </a:p>
        </p:txBody>
      </p:sp>
      <p:sp>
        <p:nvSpPr>
          <p:cNvPr id="6" name="Rectángulo 5">
            <a:extLst>
              <a:ext uri="{FF2B5EF4-FFF2-40B4-BE49-F238E27FC236}">
                <a16:creationId xmlns:a16="http://schemas.microsoft.com/office/drawing/2014/main" id="{9F63D3CC-0882-4537-9078-3F8E4553D716}"/>
              </a:ext>
            </a:extLst>
          </p:cNvPr>
          <p:cNvSpPr/>
          <p:nvPr/>
        </p:nvSpPr>
        <p:spPr>
          <a:xfrm>
            <a:off x="7329772" y="5976908"/>
            <a:ext cx="4862228" cy="400110"/>
          </a:xfrm>
          <a:prstGeom prst="rect">
            <a:avLst/>
          </a:prstGeom>
        </p:spPr>
        <p:txBody>
          <a:bodyPr wrap="none">
            <a:spAutoFit/>
          </a:bodyPr>
          <a:lstStyle/>
          <a:p>
            <a:r>
              <a:rPr lang="es-MX" sz="2000" dirty="0"/>
              <a:t>56% de las grandes si tuvo acceso a uno</a:t>
            </a:r>
          </a:p>
        </p:txBody>
      </p:sp>
    </p:spTree>
    <p:extLst>
      <p:ext uri="{BB962C8B-B14F-4D97-AF65-F5344CB8AC3E}">
        <p14:creationId xmlns:p14="http://schemas.microsoft.com/office/powerpoint/2010/main" val="1494700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a:extLst>
              <a:ext uri="{FF2B5EF4-FFF2-40B4-BE49-F238E27FC236}">
                <a16:creationId xmlns:a16="http://schemas.microsoft.com/office/drawing/2014/main" id="{7CF7B7BE-C534-9846-AF18-EF9D3801140E}"/>
              </a:ext>
            </a:extLst>
          </p:cNvPr>
          <p:cNvSpPr txBox="1">
            <a:spLocks/>
          </p:cNvSpPr>
          <p:nvPr/>
        </p:nvSpPr>
        <p:spPr>
          <a:xfrm>
            <a:off x="1615491" y="248981"/>
            <a:ext cx="9089021" cy="842962"/>
          </a:xfrm>
          <a:prstGeom prst="rect">
            <a:avLst/>
          </a:prstGeom>
        </p:spPr>
        <p:txBody>
          <a:bodyPr anchor="ctr">
            <a:normAutofit fontScale="62500" lnSpcReduction="20000"/>
          </a:bodyPr>
          <a:lstStyle/>
          <a:p>
            <a:pPr algn="ctr">
              <a:defRPr/>
            </a:pPr>
            <a:r>
              <a:rPr lang="es-MX" sz="4400" b="1" dirty="0">
                <a:latin typeface="Times New Roman" pitchFamily="18" charset="0"/>
                <a:cs typeface="Times New Roman" pitchFamily="18" charset="0"/>
              </a:rPr>
              <a:t>GUIA EXPLICATIVA PARA EL EMPLEO DE ESTE MATERIAL</a:t>
            </a:r>
          </a:p>
        </p:txBody>
      </p:sp>
      <p:sp>
        <p:nvSpPr>
          <p:cNvPr id="6" name="2 Subtítulo">
            <a:extLst>
              <a:ext uri="{FF2B5EF4-FFF2-40B4-BE49-F238E27FC236}">
                <a16:creationId xmlns:a16="http://schemas.microsoft.com/office/drawing/2014/main" id="{6D2B2416-4577-0443-95B3-BA6D83AAF192}"/>
              </a:ext>
            </a:extLst>
          </p:cNvPr>
          <p:cNvSpPr txBox="1">
            <a:spLocks/>
          </p:cNvSpPr>
          <p:nvPr/>
        </p:nvSpPr>
        <p:spPr bwMode="auto">
          <a:xfrm>
            <a:off x="1615491" y="1606296"/>
            <a:ext cx="5891213"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20000"/>
              </a:spcBef>
              <a:buFont typeface="Arial" panose="020B0604020202020204" pitchFamily="34" charset="0"/>
              <a:buChar char="•"/>
            </a:pPr>
            <a:endParaRPr lang="es-MX" altLang="es-MX" sz="3200" b="1" u="sng">
              <a:solidFill>
                <a:srgbClr val="FFFFFF"/>
              </a:solidFill>
              <a:latin typeface="Times New Roman" panose="02020603050405020304" pitchFamily="18" charset="0"/>
              <a:cs typeface="Times New Roman" panose="02020603050405020304" pitchFamily="18" charset="0"/>
            </a:endParaRPr>
          </a:p>
          <a:p>
            <a:pPr eaLnBrk="1" hangingPunct="1">
              <a:spcBef>
                <a:spcPct val="20000"/>
              </a:spcBef>
              <a:buFont typeface="Arial" panose="020B0604020202020204" pitchFamily="34" charset="0"/>
              <a:buChar char="•"/>
            </a:pPr>
            <a:endParaRPr lang="es-MX" altLang="es-MX" sz="3200" b="1" u="sng">
              <a:solidFill>
                <a:srgbClr val="FFFFFF"/>
              </a:solidFill>
              <a:latin typeface="Times New Roman" panose="02020603050405020304" pitchFamily="18" charset="0"/>
              <a:cs typeface="Times New Roman" panose="02020603050405020304" pitchFamily="18" charset="0"/>
            </a:endParaRPr>
          </a:p>
          <a:p>
            <a:pPr eaLnBrk="1" hangingPunct="1">
              <a:spcBef>
                <a:spcPct val="20000"/>
              </a:spcBef>
              <a:buFont typeface="Arial" panose="020B0604020202020204" pitchFamily="34" charset="0"/>
              <a:buChar char="•"/>
            </a:pPr>
            <a:endParaRPr lang="es-MX" altLang="es-MX" sz="3200" b="1" u="sng">
              <a:solidFill>
                <a:srgbClr val="FFFFFF"/>
              </a:solidFill>
              <a:latin typeface="Times New Roman" panose="02020603050405020304" pitchFamily="18" charset="0"/>
              <a:cs typeface="Times New Roman" panose="02020603050405020304" pitchFamily="18" charset="0"/>
            </a:endParaRPr>
          </a:p>
        </p:txBody>
      </p:sp>
      <p:sp>
        <p:nvSpPr>
          <p:cNvPr id="7" name="1 Título">
            <a:extLst>
              <a:ext uri="{FF2B5EF4-FFF2-40B4-BE49-F238E27FC236}">
                <a16:creationId xmlns:a16="http://schemas.microsoft.com/office/drawing/2014/main" id="{F14C5735-FA4B-6046-BF41-670137086973}"/>
              </a:ext>
            </a:extLst>
          </p:cNvPr>
          <p:cNvSpPr txBox="1">
            <a:spLocks/>
          </p:cNvSpPr>
          <p:nvPr/>
        </p:nvSpPr>
        <p:spPr>
          <a:xfrm>
            <a:off x="1669065" y="5821106"/>
            <a:ext cx="5888831" cy="842962"/>
          </a:xfrm>
          <a:prstGeom prst="rect">
            <a:avLst/>
          </a:prstGeom>
        </p:spPr>
        <p:txBody>
          <a:bodyPr anchor="ctr">
            <a:normAutofit/>
          </a:bodyPr>
          <a:lstStyle/>
          <a:p>
            <a:pPr algn="r">
              <a:defRPr/>
            </a:pPr>
            <a:r>
              <a:rPr lang="es-MX" sz="2000" b="1" dirty="0">
                <a:solidFill>
                  <a:srgbClr val="9CA383">
                    <a:lumMod val="75000"/>
                  </a:srgbClr>
                </a:solidFill>
                <a:latin typeface="Times New Roman" pitchFamily="18" charset="0"/>
                <a:cs typeface="Times New Roman" pitchFamily="18" charset="0"/>
              </a:rPr>
              <a:t>SERGIO MIRANDA GONZÁLEZ </a:t>
            </a:r>
          </a:p>
        </p:txBody>
      </p:sp>
      <p:sp>
        <p:nvSpPr>
          <p:cNvPr id="8" name="6 Rectángulo">
            <a:extLst>
              <a:ext uri="{FF2B5EF4-FFF2-40B4-BE49-F238E27FC236}">
                <a16:creationId xmlns:a16="http://schemas.microsoft.com/office/drawing/2014/main" id="{8022916A-D757-6345-B1AA-DB120DEF8B07}"/>
              </a:ext>
            </a:extLst>
          </p:cNvPr>
          <p:cNvSpPr/>
          <p:nvPr/>
        </p:nvSpPr>
        <p:spPr>
          <a:xfrm>
            <a:off x="1615491" y="1340768"/>
            <a:ext cx="9161029" cy="5214938"/>
          </a:xfrm>
          <a:prstGeom prst="rect">
            <a:avLst/>
          </a:prstGeom>
          <a:ln w="38100">
            <a:solidFill>
              <a:schemeClr val="accent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s-MX">
              <a:solidFill>
                <a:srgbClr val="000000"/>
              </a:solidFill>
            </a:endParaRPr>
          </a:p>
        </p:txBody>
      </p:sp>
      <p:sp>
        <p:nvSpPr>
          <p:cNvPr id="9" name="6 Marcador de contenido">
            <a:extLst>
              <a:ext uri="{FF2B5EF4-FFF2-40B4-BE49-F238E27FC236}">
                <a16:creationId xmlns:a16="http://schemas.microsoft.com/office/drawing/2014/main" id="{AE4D2421-31A6-8740-8E0D-D409E11E0944}"/>
              </a:ext>
            </a:extLst>
          </p:cNvPr>
          <p:cNvSpPr txBox="1">
            <a:spLocks/>
          </p:cNvSpPr>
          <p:nvPr/>
        </p:nvSpPr>
        <p:spPr>
          <a:xfrm>
            <a:off x="1797650" y="1463418"/>
            <a:ext cx="8690837" cy="4929188"/>
          </a:xfrm>
          <a:prstGeom prst="rect">
            <a:avLst/>
          </a:prstGeom>
        </p:spPr>
        <p:txBody>
          <a:bodyPr>
            <a:normAutofit lnSpcReduction="1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algn="just">
              <a:buFont typeface="Wingdings 2" panose="05020102010507070707" pitchFamily="18" charset="2"/>
              <a:buNone/>
              <a:defRPr/>
            </a:pPr>
            <a:r>
              <a:rPr lang="es-MX" sz="1900" b="1" dirty="0">
                <a:solidFill>
                  <a:srgbClr val="000000"/>
                </a:solidFill>
                <a:latin typeface="Times New Roman" pitchFamily="18" charset="0"/>
                <a:cs typeface="Times New Roman" pitchFamily="18" charset="0"/>
              </a:rPr>
              <a:t>Este material </a:t>
            </a:r>
            <a:r>
              <a:rPr lang="es-ES" sz="1900" b="1" dirty="0">
                <a:solidFill>
                  <a:srgbClr val="000000"/>
                </a:solidFill>
                <a:latin typeface="Times New Roman" pitchFamily="18" charset="0"/>
                <a:cs typeface="Times New Roman" pitchFamily="18" charset="0"/>
              </a:rPr>
              <a:t>pretende que el alumno analice el contenido e implicaciones que tiene la reforma financiera aprobada en el año de 2013 y sus nuevas funciones que tendrá sobre el sistema financiera mexicano, especialmente sobre el sector empresarial de las pequeñas y medianas empresas.</a:t>
            </a:r>
          </a:p>
          <a:p>
            <a:pPr marL="0" algn="just">
              <a:buFont typeface="Wingdings 2" panose="05020102010507070707" pitchFamily="18" charset="2"/>
              <a:buNone/>
              <a:defRPr/>
            </a:pPr>
            <a:endParaRPr lang="es-MX" sz="1900" b="1" dirty="0">
              <a:solidFill>
                <a:srgbClr val="000000"/>
              </a:solidFill>
              <a:latin typeface="Times New Roman" pitchFamily="18" charset="0"/>
              <a:cs typeface="Times New Roman" pitchFamily="18" charset="0"/>
            </a:endParaRPr>
          </a:p>
          <a:p>
            <a:pPr marL="0" algn="just">
              <a:buFont typeface="Wingdings 2" panose="05020102010507070707" pitchFamily="18" charset="2"/>
              <a:buNone/>
              <a:defRPr/>
            </a:pPr>
            <a:r>
              <a:rPr lang="es-ES" sz="1900" b="1" dirty="0">
                <a:solidFill>
                  <a:srgbClr val="000000"/>
                </a:solidFill>
                <a:latin typeface="Times New Roman" pitchFamily="18" charset="0"/>
                <a:cs typeface="Times New Roman" pitchFamily="18" charset="0"/>
              </a:rPr>
              <a:t>La importancia fundamental que tienen las micro, pequeñas y medianas empresas en México, en cuanto a representar el 95 por ciento de unidades productivas y generar el 85 por ciento de empleos en México, hace necesario poner especial interés en los objetivos que tiene el nuevo marco regulatorio de la reforma financiera en cuanto impulsar el financiamiento a este sector estratégico del crecimiento económico.</a:t>
            </a:r>
            <a:endParaRPr lang="es-ES_tradnl" sz="2000" b="1" dirty="0">
              <a:solidFill>
                <a:srgbClr val="000000"/>
              </a:solidFill>
              <a:latin typeface="Times New Roman" charset="0"/>
              <a:ea typeface="Times New Roman" charset="0"/>
              <a:cs typeface="Times New Roman" charset="0"/>
            </a:endParaRPr>
          </a:p>
          <a:p>
            <a:pPr marL="0" algn="just">
              <a:buFont typeface="Wingdings 2" panose="05020102010507070707" pitchFamily="18" charset="2"/>
              <a:buNone/>
              <a:defRPr/>
            </a:pPr>
            <a:endParaRPr lang="es-MX" sz="1900" b="1" dirty="0">
              <a:solidFill>
                <a:srgbClr val="000000"/>
              </a:solidFill>
              <a:latin typeface="Times New Roman" charset="0"/>
              <a:ea typeface="Times New Roman" charset="0"/>
              <a:cs typeface="Times New Roman" charset="0"/>
            </a:endParaRPr>
          </a:p>
          <a:p>
            <a:pPr marL="0" algn="just">
              <a:buFont typeface="Wingdings 2" panose="05020102010507070707" pitchFamily="18" charset="2"/>
              <a:buNone/>
              <a:defRPr/>
            </a:pPr>
            <a:r>
              <a:rPr lang="es-MX" sz="1900" b="1" dirty="0">
                <a:solidFill>
                  <a:srgbClr val="000000"/>
                </a:solidFill>
                <a:latin typeface="Times New Roman" pitchFamily="18" charset="0"/>
                <a:cs typeface="Times New Roman" pitchFamily="18" charset="0"/>
              </a:rPr>
              <a:t>Este material será utilizado en </a:t>
            </a:r>
            <a:r>
              <a:rPr lang="es-MX" sz="1900" b="1" dirty="0" err="1">
                <a:solidFill>
                  <a:srgbClr val="000000"/>
                </a:solidFill>
                <a:latin typeface="Times New Roman" pitchFamily="18" charset="0"/>
                <a:cs typeface="Times New Roman" pitchFamily="18" charset="0"/>
              </a:rPr>
              <a:t>Power</a:t>
            </a:r>
            <a:r>
              <a:rPr lang="es-MX" sz="1900" b="1" dirty="0">
                <a:solidFill>
                  <a:srgbClr val="000000"/>
                </a:solidFill>
                <a:latin typeface="Times New Roman" pitchFamily="18" charset="0"/>
                <a:cs typeface="Times New Roman" pitchFamily="18" charset="0"/>
              </a:rPr>
              <a:t> Point versión Office  en la versión 97- 2003 o superior y requiere de una computadora que tenga mínimo 512 </a:t>
            </a:r>
            <a:r>
              <a:rPr lang="es-MX" sz="1900" b="1" dirty="0" err="1">
                <a:solidFill>
                  <a:srgbClr val="000000"/>
                </a:solidFill>
                <a:latin typeface="Times New Roman" pitchFamily="18" charset="0"/>
                <a:cs typeface="Times New Roman" pitchFamily="18" charset="0"/>
              </a:rPr>
              <a:t>mb</a:t>
            </a:r>
            <a:r>
              <a:rPr lang="es-MX" sz="1900" b="1" dirty="0">
                <a:solidFill>
                  <a:srgbClr val="000000"/>
                </a:solidFill>
                <a:latin typeface="Times New Roman" pitchFamily="18" charset="0"/>
                <a:cs typeface="Times New Roman" pitchFamily="18" charset="0"/>
              </a:rPr>
              <a:t> de memoria RAM dicho programa y un video proyector o televisión de pantalla plana.</a:t>
            </a:r>
          </a:p>
          <a:p>
            <a:pPr marL="0" algn="just">
              <a:buFont typeface="Wingdings 2" panose="05020102010507070707" pitchFamily="18" charset="2"/>
              <a:buNone/>
              <a:defRPr/>
            </a:pPr>
            <a:r>
              <a:rPr lang="es-MX" sz="1900" b="1" dirty="0">
                <a:solidFill>
                  <a:srgbClr val="000000"/>
                </a:solidFill>
                <a:latin typeface="Times New Roman" pitchFamily="18" charset="0"/>
                <a:cs typeface="Times New Roman" pitchFamily="18" charset="0"/>
              </a:rPr>
              <a:t>Este material </a:t>
            </a:r>
            <a:r>
              <a:rPr lang="es-MX" sz="1900" b="1">
                <a:solidFill>
                  <a:srgbClr val="000000"/>
                </a:solidFill>
                <a:latin typeface="Times New Roman" pitchFamily="18" charset="0"/>
                <a:cs typeface="Times New Roman" pitchFamily="18" charset="0"/>
              </a:rPr>
              <a:t>contiene 65 </a:t>
            </a:r>
            <a:r>
              <a:rPr lang="es-MX" sz="1900" b="1" dirty="0">
                <a:solidFill>
                  <a:srgbClr val="000000"/>
                </a:solidFill>
                <a:latin typeface="Times New Roman" pitchFamily="18" charset="0"/>
                <a:cs typeface="Times New Roman" pitchFamily="18" charset="0"/>
              </a:rPr>
              <a:t>diapositivas.</a:t>
            </a:r>
          </a:p>
          <a:p>
            <a:pPr marL="0">
              <a:defRPr/>
            </a:pPr>
            <a:endParaRPr lang="es-MX" dirty="0">
              <a:solidFill>
                <a:srgbClr val="000000">
                  <a:lumMod val="50000"/>
                  <a:lumOff val="50000"/>
                </a:srgbClr>
              </a:solidFill>
            </a:endParaRPr>
          </a:p>
        </p:txBody>
      </p:sp>
    </p:spTree>
    <p:extLst>
      <p:ext uri="{BB962C8B-B14F-4D97-AF65-F5344CB8AC3E}">
        <p14:creationId xmlns:p14="http://schemas.microsoft.com/office/powerpoint/2010/main" val="2734943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r>
              <a:rPr lang="es-MX" dirty="0"/>
              <a:t>El monto de financiamiento de las MiPymes de 2010 a 2016 </a:t>
            </a:r>
            <a:endParaRPr lang="es-ES" dirty="0"/>
          </a:p>
        </p:txBody>
      </p:sp>
      <p:graphicFrame>
        <p:nvGraphicFramePr>
          <p:cNvPr id="6" name="Marcador de posición de contenido 2" descr="Proceso segmentado en el que se muestran 4 tareas organizadas una debajo de la otra y se usan tres flechas que apuntan hacia abajo para indicar la progresión del primer paso al segundo y del segundo al tercero."/>
          <p:cNvGraphicFramePr>
            <a:graphicFrameLocks noGrp="1"/>
          </p:cNvGraphicFramePr>
          <p:nvPr>
            <p:ph sz="half" idx="2"/>
            <p:extLst>
              <p:ext uri="{D42A27DB-BD31-4B8C-83A1-F6EECF244321}">
                <p14:modId xmlns:p14="http://schemas.microsoft.com/office/powerpoint/2010/main" val="726318531"/>
              </p:ext>
            </p:extLst>
          </p:nvPr>
        </p:nvGraphicFramePr>
        <p:xfrm>
          <a:off x="6324600" y="1825625"/>
          <a:ext cx="50292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6 Marcador de contenido"/>
          <p:cNvSpPr>
            <a:spLocks noGrp="1"/>
          </p:cNvSpPr>
          <p:nvPr>
            <p:ph sz="half" idx="1"/>
          </p:nvPr>
        </p:nvSpPr>
        <p:spPr/>
        <p:txBody>
          <a:bodyPr/>
          <a:lstStyle/>
          <a:p>
            <a:endParaRPr lang="es-MX"/>
          </a:p>
        </p:txBody>
      </p:sp>
    </p:spTree>
    <p:extLst>
      <p:ext uri="{BB962C8B-B14F-4D97-AF65-F5344CB8AC3E}">
        <p14:creationId xmlns:p14="http://schemas.microsoft.com/office/powerpoint/2010/main" val="2426022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2016FCE-6761-4FE5-AEC3-DCB999D694D2}"/>
              </a:ext>
            </a:extLst>
          </p:cNvPr>
          <p:cNvSpPr>
            <a:spLocks noGrp="1"/>
          </p:cNvSpPr>
          <p:nvPr>
            <p:ph type="title"/>
          </p:nvPr>
        </p:nvSpPr>
        <p:spPr>
          <a:xfrm>
            <a:off x="838200" y="365126"/>
            <a:ext cx="10515600" cy="673638"/>
          </a:xfrm>
        </p:spPr>
        <p:txBody>
          <a:bodyPr/>
          <a:lstStyle/>
          <a:p>
            <a:pPr algn="ctr"/>
            <a:r>
              <a:rPr lang="es-MX" dirty="0"/>
              <a:t>Problemas para crecer</a:t>
            </a:r>
          </a:p>
        </p:txBody>
      </p:sp>
      <p:graphicFrame>
        <p:nvGraphicFramePr>
          <p:cNvPr id="6" name="Marcador de contenido 5">
            <a:extLst>
              <a:ext uri="{FF2B5EF4-FFF2-40B4-BE49-F238E27FC236}">
                <a16:creationId xmlns:a16="http://schemas.microsoft.com/office/drawing/2014/main" id="{499A0174-A2EF-4488-A8D3-83E28FFFA2AE}"/>
              </a:ext>
            </a:extLst>
          </p:cNvPr>
          <p:cNvGraphicFramePr>
            <a:graphicFrameLocks noGrp="1"/>
          </p:cNvGraphicFramePr>
          <p:nvPr>
            <p:ph idx="1"/>
            <p:extLst>
              <p:ext uri="{D42A27DB-BD31-4B8C-83A1-F6EECF244321}">
                <p14:modId xmlns:p14="http://schemas.microsoft.com/office/powerpoint/2010/main" val="4240272681"/>
              </p:ext>
            </p:extLst>
          </p:nvPr>
        </p:nvGraphicFramePr>
        <p:xfrm>
          <a:off x="263352" y="1038764"/>
          <a:ext cx="11521280" cy="54541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8160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a:extLst>
              <a:ext uri="{FF2B5EF4-FFF2-40B4-BE49-F238E27FC236}">
                <a16:creationId xmlns:a16="http://schemas.microsoft.com/office/drawing/2014/main" id="{E1C88029-A911-4A29-A25C-3238A693D198}"/>
              </a:ext>
            </a:extLst>
          </p:cNvPr>
          <p:cNvPicPr>
            <a:picLocks noGrp="1" noChangeAspect="1"/>
          </p:cNvPicPr>
          <p:nvPr>
            <p:ph idx="1"/>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Lst>
          </a:blip>
          <a:srcRect l="24405" t="48681" r="29867" b="19666"/>
          <a:stretch/>
        </p:blipFill>
        <p:spPr>
          <a:xfrm>
            <a:off x="1559496" y="1214422"/>
            <a:ext cx="6264696" cy="42308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Rectángulo 4">
            <a:extLst>
              <a:ext uri="{FF2B5EF4-FFF2-40B4-BE49-F238E27FC236}">
                <a16:creationId xmlns:a16="http://schemas.microsoft.com/office/drawing/2014/main" id="{1905D88B-43B4-4291-BD42-B5D6D313B128}"/>
              </a:ext>
            </a:extLst>
          </p:cNvPr>
          <p:cNvSpPr/>
          <p:nvPr/>
        </p:nvSpPr>
        <p:spPr>
          <a:xfrm>
            <a:off x="191344" y="750"/>
            <a:ext cx="10873208" cy="864096"/>
          </a:xfrm>
          <a:prstGeom prst="rect">
            <a:avLst/>
          </a:prstGeom>
          <a:noFill/>
          <a:ln w="952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r>
              <a:rPr lang="es-MX" sz="2800" b="1" dirty="0"/>
              <a:t>Barreras percibidas para el crecimiento de los negocios</a:t>
            </a:r>
          </a:p>
        </p:txBody>
      </p:sp>
      <p:sp>
        <p:nvSpPr>
          <p:cNvPr id="6" name="Rectángulo 5">
            <a:extLst>
              <a:ext uri="{FF2B5EF4-FFF2-40B4-BE49-F238E27FC236}">
                <a16:creationId xmlns:a16="http://schemas.microsoft.com/office/drawing/2014/main" id="{9480C9EC-FE9D-491C-A051-B927F363ECA7}"/>
              </a:ext>
            </a:extLst>
          </p:cNvPr>
          <p:cNvSpPr/>
          <p:nvPr/>
        </p:nvSpPr>
        <p:spPr>
          <a:xfrm>
            <a:off x="1263378" y="6519446"/>
            <a:ext cx="9225110" cy="338554"/>
          </a:xfrm>
          <a:prstGeom prst="rect">
            <a:avLst/>
          </a:prstGeom>
        </p:spPr>
        <p:txBody>
          <a:bodyPr wrap="square">
            <a:spAutoFit/>
          </a:bodyPr>
          <a:lstStyle/>
          <a:p>
            <a:r>
              <a:rPr lang="es-MX" sz="1600" dirty="0"/>
              <a:t>Fuente: Recuperada de la encuesta elaborada por ENAPROCE, 2015</a:t>
            </a:r>
          </a:p>
        </p:txBody>
      </p:sp>
      <p:sp>
        <p:nvSpPr>
          <p:cNvPr id="7" name="6 Rectángulo"/>
          <p:cNvSpPr/>
          <p:nvPr/>
        </p:nvSpPr>
        <p:spPr>
          <a:xfrm>
            <a:off x="8810644" y="1214422"/>
            <a:ext cx="3071834" cy="3970318"/>
          </a:xfrm>
          <a:prstGeom prst="rect">
            <a:avLst/>
          </a:prstGeom>
        </p:spPr>
        <p:txBody>
          <a:bodyPr wrap="square">
            <a:spAutoFit/>
          </a:bodyPr>
          <a:lstStyle/>
          <a:p>
            <a:pPr algn="just"/>
            <a:r>
              <a:rPr lang="es-MX" b="1" dirty="0"/>
              <a:t>Nota: La opción de Otros problemas incluye La baja calidad de las materias primas, de la mano de obra y de la infraestructura, Dificultad para el cálculo de impuestos, Costos de energía y de las telecomunicaciones, y Problemas para localizar al personal adecuado. </a:t>
            </a:r>
          </a:p>
        </p:txBody>
      </p:sp>
    </p:spTree>
    <p:extLst>
      <p:ext uri="{BB962C8B-B14F-4D97-AF65-F5344CB8AC3E}">
        <p14:creationId xmlns:p14="http://schemas.microsoft.com/office/powerpoint/2010/main" val="815025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6DC4232-4125-47BE-841C-7595461969D1}"/>
              </a:ext>
            </a:extLst>
          </p:cNvPr>
          <p:cNvSpPr>
            <a:spLocks noGrp="1"/>
          </p:cNvSpPr>
          <p:nvPr>
            <p:ph type="title"/>
          </p:nvPr>
        </p:nvSpPr>
        <p:spPr>
          <a:xfrm>
            <a:off x="838200" y="365126"/>
            <a:ext cx="10515600" cy="1551706"/>
          </a:xfrm>
        </p:spPr>
        <p:txBody>
          <a:bodyPr>
            <a:noAutofit/>
          </a:bodyPr>
          <a:lstStyle/>
          <a:p>
            <a:pPr algn="just"/>
            <a:r>
              <a:rPr lang="es-MX" sz="2800" dirty="0"/>
              <a:t>Los programas gubernamentales son importantes para atender a los sectores sub-atendidos por parte del sistema financiero, como son las MiPyme</a:t>
            </a:r>
          </a:p>
        </p:txBody>
      </p:sp>
      <p:sp>
        <p:nvSpPr>
          <p:cNvPr id="3" name="Marcador de contenido 2">
            <a:extLst>
              <a:ext uri="{FF2B5EF4-FFF2-40B4-BE49-F238E27FC236}">
                <a16:creationId xmlns:a16="http://schemas.microsoft.com/office/drawing/2014/main" id="{0F20823A-5950-4552-92A6-29F9C8EA2A10}"/>
              </a:ext>
            </a:extLst>
          </p:cNvPr>
          <p:cNvSpPr>
            <a:spLocks noGrp="1"/>
          </p:cNvSpPr>
          <p:nvPr>
            <p:ph idx="1"/>
          </p:nvPr>
        </p:nvSpPr>
        <p:spPr>
          <a:xfrm>
            <a:off x="839416" y="2348880"/>
            <a:ext cx="10515600" cy="3672408"/>
          </a:xfrm>
        </p:spPr>
        <p:txBody>
          <a:bodyPr>
            <a:normAutofit/>
          </a:bodyPr>
          <a:lstStyle/>
          <a:p>
            <a:pPr algn="just"/>
            <a:r>
              <a:rPr lang="es-MX" sz="2400" dirty="0"/>
              <a:t>60% de microempresas que solicitaron apoyo durante 2014 lo obtuvo. </a:t>
            </a:r>
          </a:p>
        </p:txBody>
      </p:sp>
      <p:sp>
        <p:nvSpPr>
          <p:cNvPr id="4" name="Rectángulo 3">
            <a:extLst>
              <a:ext uri="{FF2B5EF4-FFF2-40B4-BE49-F238E27FC236}">
                <a16:creationId xmlns:a16="http://schemas.microsoft.com/office/drawing/2014/main" id="{8574AFEF-42D4-4CA1-890C-6B2AABCB6E63}"/>
              </a:ext>
            </a:extLst>
          </p:cNvPr>
          <p:cNvSpPr/>
          <p:nvPr/>
        </p:nvSpPr>
        <p:spPr>
          <a:xfrm>
            <a:off x="1271464" y="3861048"/>
            <a:ext cx="1728192" cy="1214728"/>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dirty="0"/>
              <a:t>68% pequeñas empresas</a:t>
            </a:r>
          </a:p>
        </p:txBody>
      </p:sp>
      <p:sp>
        <p:nvSpPr>
          <p:cNvPr id="5" name="Rectángulo 4">
            <a:extLst>
              <a:ext uri="{FF2B5EF4-FFF2-40B4-BE49-F238E27FC236}">
                <a16:creationId xmlns:a16="http://schemas.microsoft.com/office/drawing/2014/main" id="{BCB0EB4C-8915-4ACF-A35C-BDB7AF08AA73}"/>
              </a:ext>
            </a:extLst>
          </p:cNvPr>
          <p:cNvSpPr/>
          <p:nvPr/>
        </p:nvSpPr>
        <p:spPr>
          <a:xfrm rot="10800000" flipV="1">
            <a:off x="6311498" y="3861048"/>
            <a:ext cx="1871682" cy="1214728"/>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MX" dirty="0"/>
              <a:t>3% de las micro </a:t>
            </a:r>
          </a:p>
        </p:txBody>
      </p:sp>
      <p:sp>
        <p:nvSpPr>
          <p:cNvPr id="6" name="Rectángulo 5">
            <a:extLst>
              <a:ext uri="{FF2B5EF4-FFF2-40B4-BE49-F238E27FC236}">
                <a16:creationId xmlns:a16="http://schemas.microsoft.com/office/drawing/2014/main" id="{2B416F6F-4FCF-4244-B377-9D91F184A0F4}"/>
              </a:ext>
            </a:extLst>
          </p:cNvPr>
          <p:cNvSpPr/>
          <p:nvPr/>
        </p:nvSpPr>
        <p:spPr>
          <a:xfrm>
            <a:off x="3719736" y="3861048"/>
            <a:ext cx="1871682" cy="1214728"/>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MX" dirty="0"/>
              <a:t>76% medianas empresas </a:t>
            </a:r>
          </a:p>
        </p:txBody>
      </p:sp>
    </p:spTree>
    <p:extLst>
      <p:ext uri="{BB962C8B-B14F-4D97-AF65-F5344CB8AC3E}">
        <p14:creationId xmlns:p14="http://schemas.microsoft.com/office/powerpoint/2010/main" val="3896904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a:extLst>
              <a:ext uri="{FF2B5EF4-FFF2-40B4-BE49-F238E27FC236}">
                <a16:creationId xmlns:a16="http://schemas.microsoft.com/office/drawing/2014/main" id="{E22A4F63-4E10-4F6A-A155-E615955531FB}"/>
              </a:ext>
            </a:extLst>
          </p:cNvPr>
          <p:cNvPicPr>
            <a:picLocks noGrp="1" noChangeAspect="1"/>
          </p:cNvPicPr>
          <p:nvPr>
            <p:ph idx="1"/>
          </p:nvPr>
        </p:nvPicPr>
        <p:blipFill rotWithShape="1">
          <a:blip r:embed="rId3">
            <a:extLst>
              <a:ext uri="{BEBA8EAE-BF5A-486C-A8C5-ECC9F3942E4B}">
                <a14:imgProps xmlns:a14="http://schemas.microsoft.com/office/drawing/2010/main">
                  <a14:imgLayer r:embed="rId4">
                    <a14:imgEffect>
                      <a14:sharpenSoften amount="50000"/>
                    </a14:imgEffect>
                    <a14:imgEffect>
                      <a14:saturation sat="200000"/>
                    </a14:imgEffect>
                  </a14:imgLayer>
                </a14:imgProps>
              </a:ext>
            </a:extLst>
          </a:blip>
          <a:srcRect l="19607" t="49093" r="27102" b="19497"/>
          <a:stretch/>
        </p:blipFill>
        <p:spPr>
          <a:xfrm>
            <a:off x="335360" y="1340768"/>
            <a:ext cx="8189532" cy="42484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Rectángulo 4">
            <a:extLst>
              <a:ext uri="{FF2B5EF4-FFF2-40B4-BE49-F238E27FC236}">
                <a16:creationId xmlns:a16="http://schemas.microsoft.com/office/drawing/2014/main" id="{A7F68F97-C3DC-4CD0-B457-57EA06BB05F5}"/>
              </a:ext>
            </a:extLst>
          </p:cNvPr>
          <p:cNvSpPr/>
          <p:nvPr/>
        </p:nvSpPr>
        <p:spPr>
          <a:xfrm>
            <a:off x="1691547" y="287070"/>
            <a:ext cx="8170827" cy="523220"/>
          </a:xfrm>
          <a:prstGeom prst="rect">
            <a:avLst/>
          </a:prstGeom>
        </p:spPr>
        <p:txBody>
          <a:bodyPr wrap="none">
            <a:spAutoFit/>
          </a:bodyPr>
          <a:lstStyle/>
          <a:p>
            <a:r>
              <a:rPr lang="es-MX" sz="2800" dirty="0"/>
              <a:t>Razones para no solicitar apoyo gubernamental </a:t>
            </a:r>
          </a:p>
        </p:txBody>
      </p:sp>
      <p:sp>
        <p:nvSpPr>
          <p:cNvPr id="6" name="Rectángulo 5">
            <a:extLst>
              <a:ext uri="{FF2B5EF4-FFF2-40B4-BE49-F238E27FC236}">
                <a16:creationId xmlns:a16="http://schemas.microsoft.com/office/drawing/2014/main" id="{58FFD628-E8A7-4C65-8AC8-2CDB8417BDD5}"/>
              </a:ext>
            </a:extLst>
          </p:cNvPr>
          <p:cNvSpPr/>
          <p:nvPr/>
        </p:nvSpPr>
        <p:spPr>
          <a:xfrm>
            <a:off x="1847527" y="6490441"/>
            <a:ext cx="7387169" cy="338554"/>
          </a:xfrm>
          <a:prstGeom prst="rect">
            <a:avLst/>
          </a:prstGeom>
        </p:spPr>
        <p:txBody>
          <a:bodyPr wrap="square">
            <a:spAutoFit/>
          </a:bodyPr>
          <a:lstStyle/>
          <a:p>
            <a:r>
              <a:rPr lang="es-MX" sz="1600" dirty="0"/>
              <a:t>Fuente: Recuperada de la encuesta elaborada por ENAPROCE, 2015</a:t>
            </a:r>
          </a:p>
        </p:txBody>
      </p:sp>
      <p:sp>
        <p:nvSpPr>
          <p:cNvPr id="7" name="6 Rectángulo"/>
          <p:cNvSpPr/>
          <p:nvPr/>
        </p:nvSpPr>
        <p:spPr>
          <a:xfrm>
            <a:off x="8524892" y="2000240"/>
            <a:ext cx="3095668" cy="1754326"/>
          </a:xfrm>
          <a:prstGeom prst="rect">
            <a:avLst/>
          </a:prstGeom>
        </p:spPr>
        <p:txBody>
          <a:bodyPr wrap="square">
            <a:spAutoFit/>
          </a:bodyPr>
          <a:lstStyle/>
          <a:p>
            <a:pPr algn="just"/>
            <a:r>
              <a:rPr lang="es-MX" dirty="0"/>
              <a:t>“Las </a:t>
            </a:r>
            <a:r>
              <a:rPr lang="es-MX" dirty="0" err="1"/>
              <a:t>MiPymes</a:t>
            </a:r>
            <a:r>
              <a:rPr lang="es-MX" dirty="0"/>
              <a:t> desconocen los financiamientos o apoyos otorgados por organismos federativos es por eso su bajo crecimiento y alta tasa de mortalidad” </a:t>
            </a:r>
          </a:p>
        </p:txBody>
      </p:sp>
    </p:spTree>
    <p:extLst>
      <p:ext uri="{BB962C8B-B14F-4D97-AF65-F5344CB8AC3E}">
        <p14:creationId xmlns:p14="http://schemas.microsoft.com/office/powerpoint/2010/main" val="1608778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CE1AD73-5BBE-4D2F-AEE7-9E005A90EB28}"/>
              </a:ext>
            </a:extLst>
          </p:cNvPr>
          <p:cNvSpPr>
            <a:spLocks noGrp="1"/>
          </p:cNvSpPr>
          <p:nvPr>
            <p:ph type="title"/>
          </p:nvPr>
        </p:nvSpPr>
        <p:spPr>
          <a:xfrm>
            <a:off x="839416" y="3573016"/>
            <a:ext cx="9601200" cy="1910527"/>
          </a:xfrm>
        </p:spPr>
        <p:txBody>
          <a:bodyPr>
            <a:normAutofit fontScale="90000"/>
          </a:bodyPr>
          <a:lstStyle/>
          <a:p>
            <a:pPr algn="ctr"/>
            <a:r>
              <a:rPr lang="es-MX" sz="5400" b="1" dirty="0">
                <a:latin typeface="Times New Roman" panose="02020603050405020304" pitchFamily="18" charset="0"/>
                <a:cs typeface="Times New Roman" panose="02020603050405020304" pitchFamily="18" charset="0"/>
              </a:rPr>
              <a:t>4</a:t>
            </a:r>
            <a:r>
              <a:rPr lang="es-MX" sz="5300" b="1" dirty="0">
                <a:cs typeface="Times New Roman" panose="02020603050405020304" pitchFamily="18" charset="0"/>
              </a:rPr>
              <a:t>.Causas y Efectos del difícil  acceso al financiamiento para las MiPymes</a:t>
            </a:r>
            <a:endParaRPr lang="es-MX" b="1" dirty="0"/>
          </a:p>
        </p:txBody>
      </p:sp>
    </p:spTree>
    <p:extLst>
      <p:ext uri="{BB962C8B-B14F-4D97-AF65-F5344CB8AC3E}">
        <p14:creationId xmlns:p14="http://schemas.microsoft.com/office/powerpoint/2010/main" val="456875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4 Marcador de contenido">
            <a:extLst>
              <a:ext uri="{FF2B5EF4-FFF2-40B4-BE49-F238E27FC236}">
                <a16:creationId xmlns:a16="http://schemas.microsoft.com/office/drawing/2014/main" id="{6753D80E-D791-4478-8E37-29CCC948433E}"/>
              </a:ext>
            </a:extLst>
          </p:cNvPr>
          <p:cNvGraphicFramePr>
            <a:graphicFrameLocks noGrp="1"/>
          </p:cNvGraphicFramePr>
          <p:nvPr>
            <p:ph idx="1"/>
            <p:extLst>
              <p:ext uri="{D42A27DB-BD31-4B8C-83A1-F6EECF244321}">
                <p14:modId xmlns:p14="http://schemas.microsoft.com/office/powerpoint/2010/main" val="3582546890"/>
              </p:ext>
            </p:extLst>
          </p:nvPr>
        </p:nvGraphicFramePr>
        <p:xfrm>
          <a:off x="838200" y="333375"/>
          <a:ext cx="10515600" cy="57721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68585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5 Diagrama">
            <a:extLst>
              <a:ext uri="{FF2B5EF4-FFF2-40B4-BE49-F238E27FC236}">
                <a16:creationId xmlns:a16="http://schemas.microsoft.com/office/drawing/2014/main" id="{46DA3E39-E204-4738-B6CB-D8C21F1D2696}"/>
              </a:ext>
            </a:extLst>
          </p:cNvPr>
          <p:cNvGraphicFramePr>
            <a:graphicFrameLocks noGrp="1"/>
          </p:cNvGraphicFramePr>
          <p:nvPr>
            <p:ph idx="1"/>
            <p:extLst>
              <p:ext uri="{D42A27DB-BD31-4B8C-83A1-F6EECF244321}">
                <p14:modId xmlns:p14="http://schemas.microsoft.com/office/powerpoint/2010/main" val="34997519"/>
              </p:ext>
            </p:extLst>
          </p:nvPr>
        </p:nvGraphicFramePr>
        <p:xfrm>
          <a:off x="2758952" y="116632"/>
          <a:ext cx="9433048" cy="65529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12 Marcador de contenido">
            <a:extLst>
              <a:ext uri="{FF2B5EF4-FFF2-40B4-BE49-F238E27FC236}">
                <a16:creationId xmlns:a16="http://schemas.microsoft.com/office/drawing/2014/main" id="{A3590038-667B-4D87-9EE0-06A22F3454CD}"/>
              </a:ext>
            </a:extLst>
          </p:cNvPr>
          <p:cNvGraphicFramePr>
            <a:graphicFrameLocks/>
          </p:cNvGraphicFramePr>
          <p:nvPr>
            <p:extLst>
              <p:ext uri="{D42A27DB-BD31-4B8C-83A1-F6EECF244321}">
                <p14:modId xmlns:p14="http://schemas.microsoft.com/office/powerpoint/2010/main" val="2265460926"/>
              </p:ext>
            </p:extLst>
          </p:nvPr>
        </p:nvGraphicFramePr>
        <p:xfrm>
          <a:off x="695400" y="16424"/>
          <a:ext cx="9269288" cy="285293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269320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95AC2085-1CBC-445B-8709-C25EABD4FF12}"/>
              </a:ext>
            </a:extLst>
          </p:cNvPr>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91344" y="0"/>
            <a:ext cx="1166529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8330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996952"/>
            <a:ext cx="12192000" cy="2664296"/>
          </a:xfrm>
        </p:spPr>
        <p:txBody>
          <a:bodyPr rtlCol="0">
            <a:normAutofit/>
          </a:bodyPr>
          <a:lstStyle/>
          <a:p>
            <a:pPr algn="just"/>
            <a:r>
              <a:rPr lang="es-MX" sz="4000" b="1" dirty="0"/>
              <a:t>5. </a:t>
            </a:r>
            <a:r>
              <a:rPr lang="es-MX" sz="4400" b="1" dirty="0"/>
              <a:t>Resultados del análisis de la Reforma Financiera 2013 y el difícil acceso al financiamiento para las MiPymes  </a:t>
            </a:r>
            <a:endParaRPr lang="es-ES" sz="4400" b="1" dirty="0"/>
          </a:p>
        </p:txBody>
      </p:sp>
    </p:spTree>
    <p:extLst>
      <p:ext uri="{BB962C8B-B14F-4D97-AF65-F5344CB8AC3E}">
        <p14:creationId xmlns:p14="http://schemas.microsoft.com/office/powerpoint/2010/main" val="1783796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33BB6A95-8EA9-3C49-A120-98310A3FFFA7}"/>
              </a:ext>
            </a:extLst>
          </p:cNvPr>
          <p:cNvSpPr>
            <a:spLocks noGrp="1"/>
          </p:cNvSpPr>
          <p:nvPr>
            <p:ph type="title"/>
          </p:nvPr>
        </p:nvSpPr>
        <p:spPr>
          <a:xfrm>
            <a:off x="623392" y="188640"/>
            <a:ext cx="10515600" cy="1145224"/>
          </a:xfrm>
        </p:spPr>
        <p:txBody>
          <a:bodyPr rtlCol="0">
            <a:normAutofit/>
          </a:bodyPr>
          <a:lstStyle/>
          <a:p>
            <a:pPr algn="just" rtl="0"/>
            <a:r>
              <a:rPr lang="es-ES" sz="3600" b="1" dirty="0" err="1"/>
              <a:t>Indice</a:t>
            </a:r>
            <a:r>
              <a:rPr lang="es-ES" sz="3600" b="1" dirty="0"/>
              <a:t> </a:t>
            </a:r>
          </a:p>
        </p:txBody>
      </p:sp>
      <p:sp>
        <p:nvSpPr>
          <p:cNvPr id="5" name="Marcador de posición de contenido 2">
            <a:extLst>
              <a:ext uri="{FF2B5EF4-FFF2-40B4-BE49-F238E27FC236}">
                <a16:creationId xmlns:a16="http://schemas.microsoft.com/office/drawing/2014/main" id="{51319A66-3CE8-6F4C-BBE4-4F3C9AAD1407}"/>
              </a:ext>
            </a:extLst>
          </p:cNvPr>
          <p:cNvSpPr>
            <a:spLocks noGrp="1"/>
          </p:cNvSpPr>
          <p:nvPr>
            <p:ph idx="1"/>
          </p:nvPr>
        </p:nvSpPr>
        <p:spPr>
          <a:xfrm>
            <a:off x="838200" y="1556792"/>
            <a:ext cx="10515600" cy="4620171"/>
          </a:xfrm>
        </p:spPr>
        <p:txBody>
          <a:bodyPr rtlCol="0">
            <a:normAutofit lnSpcReduction="10000"/>
          </a:bodyPr>
          <a:lstStyle/>
          <a:p>
            <a:pPr marL="514350" indent="-514350" algn="just">
              <a:buFont typeface="+mj-lt"/>
              <a:buAutoNum type="arabicPeriod"/>
            </a:pPr>
            <a:r>
              <a:rPr lang="en-US" sz="2400" b="1" dirty="0">
                <a:cs typeface="Times New Roman" panose="02020603050405020304" pitchFamily="18" charset="0"/>
              </a:rPr>
              <a:t>Introducción </a:t>
            </a:r>
          </a:p>
          <a:p>
            <a:pPr marL="514350" indent="-514350" algn="just">
              <a:buFont typeface="+mj-lt"/>
              <a:buAutoNum type="arabicPeriod"/>
            </a:pPr>
            <a:r>
              <a:rPr lang="en-US" sz="2400" b="1" dirty="0">
                <a:cs typeface="Times New Roman" panose="02020603050405020304" pitchFamily="18" charset="0"/>
              </a:rPr>
              <a:t>Antecedentes </a:t>
            </a:r>
            <a:r>
              <a:rPr lang="es-MX" sz="2400" b="1" dirty="0">
                <a:cs typeface="Times New Roman" panose="02020603050405020304" pitchFamily="18" charset="0"/>
              </a:rPr>
              <a:t>de la Reforma Financiera 2013 </a:t>
            </a:r>
          </a:p>
          <a:p>
            <a:pPr marL="514350" indent="-514350" algn="just">
              <a:buFont typeface="+mj-lt"/>
              <a:buAutoNum type="arabicPeriod"/>
            </a:pPr>
            <a:r>
              <a:rPr lang="es-MX" sz="2400" b="1" dirty="0">
                <a:cs typeface="Times New Roman" panose="02020603050405020304" pitchFamily="18" charset="0"/>
              </a:rPr>
              <a:t>Importancia de las MiPymes en México y sus barreras de Crecimiento </a:t>
            </a:r>
            <a:endParaRPr lang="en-US" sz="2400" b="1" dirty="0">
              <a:cs typeface="Times New Roman" panose="02020603050405020304" pitchFamily="18" charset="0"/>
            </a:endParaRPr>
          </a:p>
          <a:p>
            <a:pPr marL="514350" indent="-514350" algn="just">
              <a:buFont typeface="+mj-lt"/>
              <a:buAutoNum type="arabicPeriod"/>
            </a:pPr>
            <a:r>
              <a:rPr lang="es-MX" sz="2400" b="1" dirty="0">
                <a:cs typeface="Times New Roman" panose="02020603050405020304" pitchFamily="18" charset="0"/>
              </a:rPr>
              <a:t>Causas y efectos del difícil  acceso al financiamiento para las MiPymes </a:t>
            </a:r>
          </a:p>
          <a:p>
            <a:pPr marL="514350" indent="-514350" algn="just">
              <a:buFont typeface="+mj-lt"/>
              <a:buAutoNum type="arabicPeriod"/>
            </a:pPr>
            <a:r>
              <a:rPr lang="en-US" sz="2400" b="1" dirty="0" err="1">
                <a:cs typeface="Times New Roman" panose="02020603050405020304" pitchFamily="18" charset="0"/>
              </a:rPr>
              <a:t>Resultados</a:t>
            </a:r>
            <a:r>
              <a:rPr lang="en-US" sz="2400" b="1" dirty="0">
                <a:cs typeface="Times New Roman" panose="02020603050405020304" pitchFamily="18" charset="0"/>
              </a:rPr>
              <a:t> </a:t>
            </a:r>
          </a:p>
          <a:p>
            <a:pPr marL="514350" indent="-514350" algn="just">
              <a:buFont typeface="+mj-lt"/>
              <a:buAutoNum type="arabicPeriod"/>
            </a:pPr>
            <a:r>
              <a:rPr lang="es-MX" sz="2400" b="1" dirty="0">
                <a:cs typeface="Times New Roman" panose="02020603050405020304" pitchFamily="18" charset="0"/>
              </a:rPr>
              <a:t>Conclusiones</a:t>
            </a:r>
            <a:r>
              <a:rPr lang="en-US" sz="2400" b="1" dirty="0">
                <a:cs typeface="Times New Roman" panose="02020603050405020304" pitchFamily="18" charset="0"/>
              </a:rPr>
              <a:t> </a:t>
            </a:r>
          </a:p>
          <a:p>
            <a:pPr marL="514350" indent="-514350" algn="just">
              <a:buFont typeface="+mj-lt"/>
              <a:buAutoNum type="arabicPeriod"/>
            </a:pPr>
            <a:r>
              <a:rPr lang="en-US" sz="2400" b="1" dirty="0">
                <a:cs typeface="Times New Roman" panose="02020603050405020304" pitchFamily="18" charset="0"/>
              </a:rPr>
              <a:t>Bibliografía </a:t>
            </a:r>
          </a:p>
          <a:p>
            <a:pPr marL="514350" indent="-514350" algn="just">
              <a:buFont typeface="+mj-lt"/>
              <a:buAutoNum type="arabicPeriod"/>
            </a:pPr>
            <a:r>
              <a:rPr lang="en-US" sz="2400" b="1" dirty="0">
                <a:cs typeface="Times New Roman" panose="02020603050405020304" pitchFamily="18" charset="0"/>
              </a:rPr>
              <a:t>Anexos </a:t>
            </a:r>
          </a:p>
          <a:p>
            <a:pPr rtl="0"/>
            <a:endParaRPr lang="es-ES" dirty="0"/>
          </a:p>
        </p:txBody>
      </p:sp>
    </p:spTree>
    <p:extLst>
      <p:ext uri="{BB962C8B-B14F-4D97-AF65-F5344CB8AC3E}">
        <p14:creationId xmlns:p14="http://schemas.microsoft.com/office/powerpoint/2010/main" val="4229162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 y="1"/>
            <a:ext cx="12220479" cy="980728"/>
          </a:xfrm>
        </p:spPr>
        <p:txBody>
          <a:bodyPr/>
          <a:lstStyle/>
          <a:p>
            <a:pPr marL="0" indent="0" algn="ctr">
              <a:buNone/>
            </a:pPr>
            <a:r>
              <a:rPr lang="es-MX" b="1" dirty="0"/>
              <a:t>Distribución del número de microempresas sobre el crecimiento de negocios y razones principales por  la que no desean que éstos crezcan</a:t>
            </a:r>
          </a:p>
        </p:txBody>
      </p:sp>
      <p:graphicFrame>
        <p:nvGraphicFramePr>
          <p:cNvPr id="3" name="2 Gráfico"/>
          <p:cNvGraphicFramePr/>
          <p:nvPr>
            <p:extLst>
              <p:ext uri="{D42A27DB-BD31-4B8C-83A1-F6EECF244321}">
                <p14:modId xmlns:p14="http://schemas.microsoft.com/office/powerpoint/2010/main" val="4289986931"/>
              </p:ext>
            </p:extLst>
          </p:nvPr>
        </p:nvGraphicFramePr>
        <p:xfrm>
          <a:off x="191344" y="692696"/>
          <a:ext cx="11305256" cy="5599204"/>
        </p:xfrm>
        <a:graphic>
          <a:graphicData uri="http://schemas.openxmlformats.org/drawingml/2006/chart">
            <c:chart xmlns:c="http://schemas.openxmlformats.org/drawingml/2006/chart" xmlns:r="http://schemas.openxmlformats.org/officeDocument/2006/relationships" r:id="rId2"/>
          </a:graphicData>
        </a:graphic>
      </p:graphicFrame>
      <p:sp>
        <p:nvSpPr>
          <p:cNvPr id="4" name="3 Rectángulo"/>
          <p:cNvSpPr/>
          <p:nvPr/>
        </p:nvSpPr>
        <p:spPr>
          <a:xfrm>
            <a:off x="611030" y="6391339"/>
            <a:ext cx="9289032" cy="369332"/>
          </a:xfrm>
          <a:prstGeom prst="rect">
            <a:avLst/>
          </a:prstGeom>
        </p:spPr>
        <p:txBody>
          <a:bodyPr wrap="square">
            <a:spAutoFit/>
          </a:bodyPr>
          <a:lstStyle/>
          <a:p>
            <a:r>
              <a:rPr lang="es-MX" dirty="0"/>
              <a:t>Fuente: Elaboración propia de los autores con datos del INEGI (ENAPROCE 2015).</a:t>
            </a:r>
          </a:p>
        </p:txBody>
      </p:sp>
    </p:spTree>
    <p:extLst>
      <p:ext uri="{BB962C8B-B14F-4D97-AF65-F5344CB8AC3E}">
        <p14:creationId xmlns:p14="http://schemas.microsoft.com/office/powerpoint/2010/main" val="2590156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799431" y="92024"/>
            <a:ext cx="10153128" cy="646331"/>
          </a:xfrm>
          <a:prstGeom prst="rect">
            <a:avLst/>
          </a:prstGeom>
        </p:spPr>
        <p:txBody>
          <a:bodyPr wrap="square">
            <a:spAutoFit/>
          </a:bodyPr>
          <a:lstStyle/>
          <a:p>
            <a:r>
              <a:rPr lang="es-MX" b="1" dirty="0"/>
              <a:t>Distribución del número de empresas según la causa principal por la que consideran que sus negocios no crecen, por tamaño de empresa.</a:t>
            </a:r>
            <a:endParaRPr lang="es-MX" dirty="0"/>
          </a:p>
        </p:txBody>
      </p:sp>
      <p:pic>
        <p:nvPicPr>
          <p:cNvPr id="5" name="4 Imagen"/>
          <p:cNvPicPr/>
          <p:nvPr/>
        </p:nvPicPr>
        <p:blipFill>
          <a:blip r:embed="rId2"/>
          <a:srcRect l="17142" t="41087" r="36354" b="20846"/>
          <a:stretch>
            <a:fillRect/>
          </a:stretch>
        </p:blipFill>
        <p:spPr bwMode="auto">
          <a:xfrm>
            <a:off x="1191494" y="980728"/>
            <a:ext cx="9369002" cy="43204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5 Rectángulo"/>
          <p:cNvSpPr/>
          <p:nvPr/>
        </p:nvSpPr>
        <p:spPr>
          <a:xfrm>
            <a:off x="1795711" y="6472931"/>
            <a:ext cx="8160568" cy="369332"/>
          </a:xfrm>
          <a:prstGeom prst="rect">
            <a:avLst/>
          </a:prstGeom>
        </p:spPr>
        <p:txBody>
          <a:bodyPr wrap="square">
            <a:spAutoFit/>
          </a:bodyPr>
          <a:lstStyle/>
          <a:p>
            <a:r>
              <a:rPr lang="es-MX" dirty="0"/>
              <a:t>Fuente: Recuperada de la encuesta elaborada por ENAPROCE 2015.</a:t>
            </a:r>
          </a:p>
        </p:txBody>
      </p:sp>
    </p:spTree>
    <p:extLst>
      <p:ext uri="{BB962C8B-B14F-4D97-AF65-F5344CB8AC3E}">
        <p14:creationId xmlns:p14="http://schemas.microsoft.com/office/powerpoint/2010/main" val="4051111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3518" y="22574"/>
            <a:ext cx="11987138" cy="923330"/>
          </a:xfrm>
          <a:prstGeom prst="rect">
            <a:avLst/>
          </a:prstGeom>
        </p:spPr>
        <p:txBody>
          <a:bodyPr wrap="square">
            <a:spAutoFit/>
          </a:bodyPr>
          <a:lstStyle/>
          <a:p>
            <a:pPr algn="just"/>
            <a:r>
              <a:rPr lang="es-MX" b="1" dirty="0"/>
              <a:t>Distribución del número de empresas según la razón principal por la que no les otorgaron financiamiento, por tamaño de empresa.</a:t>
            </a:r>
            <a:endParaRPr lang="es-MX" dirty="0"/>
          </a:p>
          <a:p>
            <a:r>
              <a:rPr lang="es-MX" dirty="0"/>
              <a:t> </a:t>
            </a:r>
          </a:p>
        </p:txBody>
      </p:sp>
      <p:pic>
        <p:nvPicPr>
          <p:cNvPr id="5" name="4 Imagen"/>
          <p:cNvPicPr/>
          <p:nvPr/>
        </p:nvPicPr>
        <p:blipFill>
          <a:blip r:embed="rId2"/>
          <a:srcRect l="12899" t="36556" r="39409" b="31118"/>
          <a:stretch>
            <a:fillRect/>
          </a:stretch>
        </p:blipFill>
        <p:spPr bwMode="auto">
          <a:xfrm>
            <a:off x="2207568" y="945904"/>
            <a:ext cx="7848872" cy="47525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5 Rectángulo"/>
          <p:cNvSpPr/>
          <p:nvPr/>
        </p:nvSpPr>
        <p:spPr>
          <a:xfrm>
            <a:off x="2207568" y="6488668"/>
            <a:ext cx="9073008" cy="369332"/>
          </a:xfrm>
          <a:prstGeom prst="rect">
            <a:avLst/>
          </a:prstGeom>
        </p:spPr>
        <p:txBody>
          <a:bodyPr wrap="square">
            <a:spAutoFit/>
          </a:bodyPr>
          <a:lstStyle/>
          <a:p>
            <a:r>
              <a:rPr lang="es-MX" dirty="0"/>
              <a:t>Fuente: Recuperada de la encuesta elaborada por ENAPROCE 2015.</a:t>
            </a:r>
          </a:p>
        </p:txBody>
      </p:sp>
    </p:spTree>
    <p:extLst>
      <p:ext uri="{BB962C8B-B14F-4D97-AF65-F5344CB8AC3E}">
        <p14:creationId xmlns:p14="http://schemas.microsoft.com/office/powerpoint/2010/main" val="187959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91344" y="116632"/>
            <a:ext cx="11521280" cy="369332"/>
          </a:xfrm>
          <a:prstGeom prst="rect">
            <a:avLst/>
          </a:prstGeom>
        </p:spPr>
        <p:txBody>
          <a:bodyPr wrap="square">
            <a:spAutoFit/>
          </a:bodyPr>
          <a:lstStyle/>
          <a:p>
            <a:pPr algn="ctr"/>
            <a:r>
              <a:rPr lang="es-MX" b="1" dirty="0">
                <a:latin typeface="Arial" pitchFamily="34" charset="0"/>
                <a:cs typeface="Arial" pitchFamily="34" charset="0"/>
              </a:rPr>
              <a:t>Distribución del número de empresas según acceso a financiamiento por tamaño de empresa </a:t>
            </a:r>
            <a:endParaRPr lang="es-MX" dirty="0"/>
          </a:p>
        </p:txBody>
      </p:sp>
      <p:graphicFrame>
        <p:nvGraphicFramePr>
          <p:cNvPr id="5" name="4 Gráfico"/>
          <p:cNvGraphicFramePr/>
          <p:nvPr>
            <p:extLst>
              <p:ext uri="{D42A27DB-BD31-4B8C-83A1-F6EECF244321}">
                <p14:modId xmlns:p14="http://schemas.microsoft.com/office/powerpoint/2010/main" val="310379243"/>
              </p:ext>
            </p:extLst>
          </p:nvPr>
        </p:nvGraphicFramePr>
        <p:xfrm>
          <a:off x="3239344" y="620688"/>
          <a:ext cx="4821981" cy="5544616"/>
        </p:xfrm>
        <a:graphic>
          <a:graphicData uri="http://schemas.openxmlformats.org/drawingml/2006/chart">
            <c:chart xmlns:c="http://schemas.openxmlformats.org/drawingml/2006/chart" xmlns:r="http://schemas.openxmlformats.org/officeDocument/2006/relationships" r:id="rId2"/>
          </a:graphicData>
        </a:graphic>
      </p:graphicFrame>
      <p:sp>
        <p:nvSpPr>
          <p:cNvPr id="6" name="5 Rectángulo"/>
          <p:cNvSpPr/>
          <p:nvPr/>
        </p:nvSpPr>
        <p:spPr>
          <a:xfrm>
            <a:off x="1919536" y="6488668"/>
            <a:ext cx="9289032" cy="369332"/>
          </a:xfrm>
          <a:prstGeom prst="rect">
            <a:avLst/>
          </a:prstGeom>
        </p:spPr>
        <p:txBody>
          <a:bodyPr wrap="square">
            <a:spAutoFit/>
          </a:bodyPr>
          <a:lstStyle/>
          <a:p>
            <a:r>
              <a:rPr lang="es-MX" dirty="0"/>
              <a:t>Fuente: Elaboración propia de los autores con datos del INEGI (ENAPROCE 2015).</a:t>
            </a:r>
          </a:p>
        </p:txBody>
      </p:sp>
    </p:spTree>
    <p:extLst>
      <p:ext uri="{BB962C8B-B14F-4D97-AF65-F5344CB8AC3E}">
        <p14:creationId xmlns:p14="http://schemas.microsoft.com/office/powerpoint/2010/main" val="11130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80A5FDD-DD69-4166-853B-F7EAD4036AFF}"/>
              </a:ext>
            </a:extLst>
          </p:cNvPr>
          <p:cNvSpPr>
            <a:spLocks noGrp="1"/>
          </p:cNvSpPr>
          <p:nvPr>
            <p:ph type="title"/>
          </p:nvPr>
        </p:nvSpPr>
        <p:spPr/>
        <p:txBody>
          <a:bodyPr>
            <a:normAutofit/>
          </a:bodyPr>
          <a:lstStyle/>
          <a:p>
            <a:pPr algn="ctr"/>
            <a:r>
              <a:rPr lang="es-MX" sz="3600" dirty="0">
                <a:cs typeface="Times New Roman" panose="02020603050405020304" pitchFamily="18" charset="0"/>
              </a:rPr>
              <a:t>Principales barreras para el crecimiento de los negocios</a:t>
            </a:r>
            <a:endParaRPr lang="es-MX" sz="3600" dirty="0"/>
          </a:p>
        </p:txBody>
      </p:sp>
      <p:graphicFrame>
        <p:nvGraphicFramePr>
          <p:cNvPr id="4" name="3 Marcador de contenido">
            <a:extLst>
              <a:ext uri="{FF2B5EF4-FFF2-40B4-BE49-F238E27FC236}">
                <a16:creationId xmlns:a16="http://schemas.microsoft.com/office/drawing/2014/main" id="{5FAC337E-9CC0-463F-AD0A-6775BB14EFAA}"/>
              </a:ext>
            </a:extLst>
          </p:cNvPr>
          <p:cNvGraphicFramePr>
            <a:graphicFrameLocks noGrp="1"/>
          </p:cNvGraphicFramePr>
          <p:nvPr>
            <p:ph idx="1"/>
            <p:extLst>
              <p:ext uri="{D42A27DB-BD31-4B8C-83A1-F6EECF244321}">
                <p14:modId xmlns:p14="http://schemas.microsoft.com/office/powerpoint/2010/main" val="2219484780"/>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51087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a:extLst>
              <a:ext uri="{FF2B5EF4-FFF2-40B4-BE49-F238E27FC236}">
                <a16:creationId xmlns:a16="http://schemas.microsoft.com/office/drawing/2014/main" id="{76C17131-590C-49F6-9A1B-20C61AEA3552}"/>
              </a:ext>
            </a:extLst>
          </p:cNvPr>
          <p:cNvGraphicFramePr>
            <a:graphicFrameLocks noGrp="1"/>
          </p:cNvGraphicFramePr>
          <p:nvPr>
            <p:ph idx="1"/>
            <p:extLst>
              <p:ext uri="{D42A27DB-BD31-4B8C-83A1-F6EECF244321}">
                <p14:modId xmlns:p14="http://schemas.microsoft.com/office/powerpoint/2010/main" val="3711610081"/>
              </p:ext>
            </p:extLst>
          </p:nvPr>
        </p:nvGraphicFramePr>
        <p:xfrm>
          <a:off x="263352" y="116632"/>
          <a:ext cx="11449272" cy="60603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6149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522E9EC6-4805-4A71-8350-6C86FC41A40D}"/>
              </a:ext>
            </a:extLst>
          </p:cNvPr>
          <p:cNvSpPr>
            <a:spLocks noGrp="1"/>
          </p:cNvSpPr>
          <p:nvPr>
            <p:ph type="title"/>
          </p:nvPr>
        </p:nvSpPr>
        <p:spPr/>
        <p:txBody>
          <a:bodyPr/>
          <a:lstStyle/>
          <a:p>
            <a:r>
              <a:rPr lang="es-MX" b="1" dirty="0"/>
              <a:t>Conclusiones </a:t>
            </a:r>
          </a:p>
        </p:txBody>
      </p:sp>
      <p:sp>
        <p:nvSpPr>
          <p:cNvPr id="5" name="Marcador de texto 4">
            <a:extLst>
              <a:ext uri="{FF2B5EF4-FFF2-40B4-BE49-F238E27FC236}">
                <a16:creationId xmlns:a16="http://schemas.microsoft.com/office/drawing/2014/main" id="{6CDA7C38-4C37-4968-BBBE-0663EBF2798B}"/>
              </a:ext>
            </a:extLst>
          </p:cNvPr>
          <p:cNvSpPr>
            <a:spLocks noGrp="1"/>
          </p:cNvSpPr>
          <p:nvPr>
            <p:ph type="body" idx="1"/>
          </p:nvPr>
        </p:nvSpPr>
        <p:spPr/>
        <p:txBody>
          <a:bodyPr/>
          <a:lstStyle/>
          <a:p>
            <a:endParaRPr lang="es-MX"/>
          </a:p>
        </p:txBody>
      </p:sp>
    </p:spTree>
    <p:extLst>
      <p:ext uri="{BB962C8B-B14F-4D97-AF65-F5344CB8AC3E}">
        <p14:creationId xmlns:p14="http://schemas.microsoft.com/office/powerpoint/2010/main" val="1576219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07368" y="0"/>
            <a:ext cx="11089232" cy="6309320"/>
          </a:xfrm>
        </p:spPr>
        <p:txBody>
          <a:bodyPr>
            <a:normAutofit/>
          </a:bodyPr>
          <a:lstStyle/>
          <a:p>
            <a:endParaRPr lang="es-MX" dirty="0"/>
          </a:p>
          <a:p>
            <a:pPr algn="just"/>
            <a:r>
              <a:rPr lang="es-MX" dirty="0"/>
              <a:t>La mayoría de las MiPymes siguen sin tener acceso al financiamiento, como consecuencia de ello no pueden tener una consolidación como empresa, obligando al empresario a financiarse el mismo.</a:t>
            </a:r>
          </a:p>
          <a:p>
            <a:pPr algn="just"/>
            <a:r>
              <a:rPr lang="es-MX" dirty="0"/>
              <a:t>Las principales barreras para el crecimiento de los negocios son:</a:t>
            </a:r>
          </a:p>
          <a:p>
            <a:pPr lvl="1" algn="just">
              <a:buFont typeface="Wingdings" panose="05000000000000000000" pitchFamily="2" charset="2"/>
              <a:buChar char="ü"/>
            </a:pPr>
            <a:r>
              <a:rPr lang="es-MX" b="1" dirty="0"/>
              <a:t>El acceso al crédito;</a:t>
            </a:r>
          </a:p>
          <a:p>
            <a:pPr lvl="1" algn="just">
              <a:buFont typeface="Wingdings" panose="05000000000000000000" pitchFamily="2" charset="2"/>
              <a:buChar char="ü"/>
            </a:pPr>
            <a:r>
              <a:rPr lang="es-MX" b="1" dirty="0"/>
              <a:t>Existe elevado riesgo moral;</a:t>
            </a:r>
          </a:p>
          <a:p>
            <a:pPr lvl="1" algn="just">
              <a:buFont typeface="Wingdings" panose="05000000000000000000" pitchFamily="2" charset="2"/>
              <a:buChar char="ü"/>
            </a:pPr>
            <a:r>
              <a:rPr lang="es-MX" b="1" dirty="0"/>
              <a:t>Altas tasas de </a:t>
            </a:r>
            <a:r>
              <a:rPr lang="es-MX" b="1" dirty="0">
                <a:hlinkClick r:id="rId2" action="ppaction://hlinksldjump"/>
              </a:rPr>
              <a:t>interés</a:t>
            </a:r>
            <a:r>
              <a:rPr lang="es-MX" b="1" dirty="0"/>
              <a:t>;</a:t>
            </a:r>
          </a:p>
          <a:p>
            <a:pPr lvl="1" algn="just">
              <a:buFont typeface="Wingdings" panose="05000000000000000000" pitchFamily="2" charset="2"/>
              <a:buChar char="ü"/>
            </a:pPr>
            <a:r>
              <a:rPr lang="es-MX" b="1" dirty="0"/>
              <a:t>No cuentan con suficientes garantías;</a:t>
            </a:r>
          </a:p>
          <a:p>
            <a:pPr lvl="1" algn="just">
              <a:buFont typeface="Wingdings" panose="05000000000000000000" pitchFamily="2" charset="2"/>
              <a:buChar char="ü"/>
            </a:pPr>
            <a:r>
              <a:rPr lang="es-MX" b="1" dirty="0"/>
              <a:t>El conocimiento sobre los programas de apoyo.</a:t>
            </a:r>
          </a:p>
          <a:p>
            <a:pPr lvl="1" algn="just"/>
            <a:endParaRPr lang="es-MX" b="1" dirty="0"/>
          </a:p>
          <a:p>
            <a:pPr lvl="1" algn="just"/>
            <a:r>
              <a:rPr lang="es-MX" dirty="0"/>
              <a:t>Por tanto se valida la hipótesis del poco acceso al financiamiento que tienen las MiPymes, ya que el sistema financiero mexicano las ha clasificado con un alto </a:t>
            </a:r>
            <a:r>
              <a:rPr lang="es-MX" b="1" dirty="0"/>
              <a:t>riesgo crediticio </a:t>
            </a:r>
            <a:r>
              <a:rPr lang="es-MX" dirty="0"/>
              <a:t>y por los </a:t>
            </a:r>
            <a:r>
              <a:rPr lang="es-MX" b="1" dirty="0"/>
              <a:t>excesos trámites burocráticos </a:t>
            </a:r>
            <a:r>
              <a:rPr lang="es-MX" dirty="0"/>
              <a:t>para considerar </a:t>
            </a:r>
            <a:r>
              <a:rPr lang="es-MX" b="1" dirty="0"/>
              <a:t>obtener acceso al financiamiento.</a:t>
            </a:r>
          </a:p>
          <a:p>
            <a:endParaRPr lang="es-MX" dirty="0"/>
          </a:p>
        </p:txBody>
      </p:sp>
    </p:spTree>
    <p:extLst>
      <p:ext uri="{BB962C8B-B14F-4D97-AF65-F5344CB8AC3E}">
        <p14:creationId xmlns:p14="http://schemas.microsoft.com/office/powerpoint/2010/main" val="3665385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A1CC13F-5F0F-4417-9B13-68B54DF2E4E7}"/>
              </a:ext>
            </a:extLst>
          </p:cNvPr>
          <p:cNvSpPr>
            <a:spLocks noGrp="1"/>
          </p:cNvSpPr>
          <p:nvPr>
            <p:ph type="ctrTitle"/>
          </p:nvPr>
        </p:nvSpPr>
        <p:spPr/>
        <p:txBody>
          <a:bodyPr/>
          <a:lstStyle/>
          <a:p>
            <a:pPr algn="ctr"/>
            <a:r>
              <a:rPr lang="es-MX" b="1" dirty="0"/>
              <a:t>Referencias</a:t>
            </a:r>
          </a:p>
        </p:txBody>
      </p:sp>
    </p:spTree>
    <p:extLst>
      <p:ext uri="{BB962C8B-B14F-4D97-AF65-F5344CB8AC3E}">
        <p14:creationId xmlns:p14="http://schemas.microsoft.com/office/powerpoint/2010/main" val="1273407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31561" y="40371"/>
            <a:ext cx="11953328" cy="6555641"/>
          </a:xfrm>
          <a:prstGeom prst="rect">
            <a:avLst/>
          </a:prstGeom>
        </p:spPr>
        <p:txBody>
          <a:bodyPr wrap="square">
            <a:spAutoFit/>
          </a:bodyPr>
          <a:lstStyle/>
          <a:p>
            <a:pPr marL="285750" indent="-285750" algn="just">
              <a:buFont typeface="Wingdings" panose="05000000000000000000" pitchFamily="2" charset="2"/>
              <a:buChar char="ü"/>
            </a:pPr>
            <a:r>
              <a:rPr lang="es-ES" sz="1500" b="1" dirty="0">
                <a:latin typeface="Arial" panose="020B0604020202020204" pitchFamily="34" charset="0"/>
                <a:cs typeface="Arial" panose="020B0604020202020204" pitchFamily="34" charset="0"/>
              </a:rPr>
              <a:t>Banco de México . (2013). </a:t>
            </a:r>
            <a:r>
              <a:rPr lang="es-ES" sz="1500" b="1" i="1" dirty="0">
                <a:latin typeface="Arial" panose="020B0604020202020204" pitchFamily="34" charset="0"/>
                <a:cs typeface="Arial" panose="020B0604020202020204" pitchFamily="34" charset="0"/>
              </a:rPr>
              <a:t>Reporte sobre las condiciones de competencia en el mercado de emisión de tarjetas de crédito.</a:t>
            </a:r>
            <a:r>
              <a:rPr lang="es-ES" sz="1500" b="1" dirty="0">
                <a:latin typeface="Arial" panose="020B0604020202020204" pitchFamily="34" charset="0"/>
                <a:cs typeface="Arial" panose="020B0604020202020204" pitchFamily="34" charset="0"/>
              </a:rPr>
              <a:t> México.</a:t>
            </a:r>
            <a:endParaRPr lang="es-MX" sz="1500" b="1"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ü"/>
            </a:pPr>
            <a:r>
              <a:rPr lang="es-ES" sz="1500" b="1" dirty="0">
                <a:latin typeface="Arial" panose="020B0604020202020204" pitchFamily="34" charset="0"/>
                <a:cs typeface="Arial" panose="020B0604020202020204" pitchFamily="34" charset="0"/>
              </a:rPr>
              <a:t>Banco de México. (Septiembre de 2016). </a:t>
            </a:r>
            <a:r>
              <a:rPr lang="es-ES" sz="1500" b="1" i="1" dirty="0">
                <a:latin typeface="Arial" panose="020B0604020202020204" pitchFamily="34" charset="0"/>
                <a:cs typeface="Arial" panose="020B0604020202020204" pitchFamily="34" charset="0"/>
              </a:rPr>
              <a:t>Indicadores Básicos de Créditos a las Pequeñas y Medianas Empresas.</a:t>
            </a:r>
            <a:r>
              <a:rPr lang="es-ES" sz="1500" b="1" dirty="0">
                <a:latin typeface="Arial" panose="020B0604020202020204" pitchFamily="34" charset="0"/>
                <a:cs typeface="Arial" panose="020B0604020202020204" pitchFamily="34" charset="0"/>
              </a:rPr>
              <a:t> Recuperado el Abril de 2018, de BANXICO: http://www.banxico.org.mx/sistema-financiero/publicaciones/indicadores-basicos-de-creditos-a-las-pequenas-y-m/%7B7B83A3F4-F03B-2022-335B-543C35880590%7D.pdf</a:t>
            </a:r>
            <a:endParaRPr lang="es-MX" sz="1500" b="1"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ü"/>
            </a:pPr>
            <a:r>
              <a:rPr lang="es-ES" sz="1500" b="1" dirty="0">
                <a:latin typeface="Arial" panose="020B0604020202020204" pitchFamily="34" charset="0"/>
                <a:cs typeface="Arial" panose="020B0604020202020204" pitchFamily="34" charset="0"/>
              </a:rPr>
              <a:t>Bleger, L., &amp; </a:t>
            </a:r>
            <a:r>
              <a:rPr lang="es-ES" sz="1500" b="1" dirty="0" err="1">
                <a:latin typeface="Arial" panose="020B0604020202020204" pitchFamily="34" charset="0"/>
                <a:cs typeface="Arial" panose="020B0604020202020204" pitchFamily="34" charset="0"/>
              </a:rPr>
              <a:t>Rozenwurcel</a:t>
            </a:r>
            <a:r>
              <a:rPr lang="es-ES" sz="1500" b="1" dirty="0">
                <a:latin typeface="Arial" panose="020B0604020202020204" pitchFamily="34" charset="0"/>
                <a:cs typeface="Arial" panose="020B0604020202020204" pitchFamily="34" charset="0"/>
              </a:rPr>
              <a:t>, G. (Abril-Junio de 2000). Financiamiento a las </a:t>
            </a:r>
            <a:r>
              <a:rPr lang="es-ES" sz="1500" b="1" dirty="0" err="1">
                <a:latin typeface="Arial" panose="020B0604020202020204" pitchFamily="34" charset="0"/>
                <a:cs typeface="Arial" panose="020B0604020202020204" pitchFamily="34" charset="0"/>
              </a:rPr>
              <a:t>PyMEs</a:t>
            </a:r>
            <a:r>
              <a:rPr lang="es-ES" sz="1500" b="1" dirty="0">
                <a:latin typeface="Arial" panose="020B0604020202020204" pitchFamily="34" charset="0"/>
                <a:cs typeface="Arial" panose="020B0604020202020204" pitchFamily="34" charset="0"/>
              </a:rPr>
              <a:t> y cambio estructural en la Argentina. Un caso sobre fallas de mercado y problemas de información. </a:t>
            </a:r>
            <a:r>
              <a:rPr lang="es-ES" sz="1500" b="1" i="1" dirty="0">
                <a:latin typeface="Arial" panose="020B0604020202020204" pitchFamily="34" charset="0"/>
                <a:cs typeface="Arial" panose="020B0604020202020204" pitchFamily="34" charset="0"/>
              </a:rPr>
              <a:t>Desarrollo Económico, 40</a:t>
            </a:r>
            <a:r>
              <a:rPr lang="es-ES" sz="1500" b="1" dirty="0">
                <a:latin typeface="Arial" panose="020B0604020202020204" pitchFamily="34" charset="0"/>
                <a:cs typeface="Arial" panose="020B0604020202020204" pitchFamily="34" charset="0"/>
              </a:rPr>
              <a:t>(157), 45-71.</a:t>
            </a:r>
            <a:endParaRPr lang="es-MX" sz="1500" b="1"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ü"/>
            </a:pPr>
            <a:r>
              <a:rPr lang="es-ES" sz="1500" b="1" dirty="0">
                <a:latin typeface="Arial" panose="020B0604020202020204" pitchFamily="34" charset="0"/>
                <a:cs typeface="Arial" panose="020B0604020202020204" pitchFamily="34" charset="0"/>
              </a:rPr>
              <a:t>Cámara Mexicana de la Industria de la Construcción . (2015). </a:t>
            </a:r>
            <a:r>
              <a:rPr lang="es-ES" sz="1500" b="1" i="1" dirty="0">
                <a:latin typeface="Arial" panose="020B0604020202020204" pitchFamily="34" charset="0"/>
                <a:cs typeface="Arial" panose="020B0604020202020204" pitchFamily="34" charset="0"/>
              </a:rPr>
              <a:t>FINANCIAMIENTO Y FORTALECIMIENTO DE LAS </a:t>
            </a:r>
            <a:r>
              <a:rPr lang="es-ES" sz="1500" b="1" i="1" dirty="0" err="1">
                <a:latin typeface="Arial" panose="020B0604020202020204" pitchFamily="34" charset="0"/>
                <a:cs typeface="Arial" panose="020B0604020202020204" pitchFamily="34" charset="0"/>
              </a:rPr>
              <a:t>MiPyMEs</a:t>
            </a:r>
            <a:r>
              <a:rPr lang="es-ES" sz="1500" b="1" dirty="0">
                <a:latin typeface="Arial" panose="020B0604020202020204" pitchFamily="34" charset="0"/>
                <a:cs typeface="Arial" panose="020B0604020202020204" pitchFamily="34" charset="0"/>
              </a:rPr>
              <a:t>. Recuperado el Febrero de 2018, de CMIC: http://www.cmic.org.mx/agendaindustria/AGENDA%20FINANCIAMIENTO.pdf</a:t>
            </a:r>
            <a:endParaRPr lang="es-MX" sz="1500" b="1"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ü"/>
            </a:pPr>
            <a:r>
              <a:rPr lang="es-ES" sz="1500" b="1" dirty="0">
                <a:latin typeface="Arial" panose="020B0604020202020204" pitchFamily="34" charset="0"/>
                <a:cs typeface="Arial" panose="020B0604020202020204" pitchFamily="34" charset="0"/>
              </a:rPr>
              <a:t>Comisión Económica para América Latina y el Caribe. (Noviembre de 2011). </a:t>
            </a:r>
            <a:r>
              <a:rPr lang="es-ES" sz="1500" b="1" i="1" dirty="0">
                <a:latin typeface="Arial" panose="020B0604020202020204" pitchFamily="34" charset="0"/>
                <a:cs typeface="Arial" panose="020B0604020202020204" pitchFamily="34" charset="0"/>
              </a:rPr>
              <a:t>Eliminando barreras: El financiamiento a las pymes en América Latina </a:t>
            </a:r>
            <a:r>
              <a:rPr lang="es-ES" sz="1500" b="1" dirty="0">
                <a:latin typeface="Arial" panose="020B0604020202020204" pitchFamily="34" charset="0"/>
                <a:cs typeface="Arial" panose="020B0604020202020204" pitchFamily="34" charset="0"/>
              </a:rPr>
              <a:t>. Recuperado el Febrero de 2018, de CEPAL: http://www20.iadb.org/intal/catalogo/PE/2011/09426.pdf</a:t>
            </a:r>
            <a:endParaRPr lang="es-MX" sz="1500" b="1"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ü"/>
            </a:pPr>
            <a:r>
              <a:rPr lang="es-ES" sz="1500" b="1" dirty="0">
                <a:latin typeface="Arial" panose="020B0604020202020204" pitchFamily="34" charset="0"/>
                <a:cs typeface="Arial" panose="020B0604020202020204" pitchFamily="34" charset="0"/>
              </a:rPr>
              <a:t>Comisión Nacional Bancaria y de Valores . (2013). </a:t>
            </a:r>
            <a:r>
              <a:rPr lang="es-ES" sz="1500" b="1" i="1" dirty="0">
                <a:latin typeface="Arial" panose="020B0604020202020204" pitchFamily="34" charset="0"/>
                <a:cs typeface="Arial" panose="020B0604020202020204" pitchFamily="34" charset="0"/>
              </a:rPr>
              <a:t>Información estadística</a:t>
            </a:r>
            <a:r>
              <a:rPr lang="es-ES" sz="1500" b="1" dirty="0">
                <a:latin typeface="Arial" panose="020B0604020202020204" pitchFamily="34" charset="0"/>
                <a:cs typeface="Arial" panose="020B0604020202020204" pitchFamily="34" charset="0"/>
              </a:rPr>
              <a:t>. Recuperado el Febrero de 2018, de http://www.cnbv.gob.mx/Paginas/Informacion-Estadistica.aspx </a:t>
            </a:r>
            <a:endParaRPr lang="es-MX" sz="1500" b="1"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ü"/>
            </a:pPr>
            <a:r>
              <a:rPr lang="es-ES" sz="1500" b="1" dirty="0">
                <a:latin typeface="Arial" panose="020B0604020202020204" pitchFamily="34" charset="0"/>
                <a:cs typeface="Arial" panose="020B0604020202020204" pitchFamily="34" charset="0"/>
              </a:rPr>
              <a:t>Comisión Nacional Bancaria y de Valores. (2017). </a:t>
            </a:r>
            <a:r>
              <a:rPr lang="es-ES" sz="1500" b="1" i="1" dirty="0">
                <a:latin typeface="Arial" panose="020B0604020202020204" pitchFamily="34" charset="0"/>
                <a:cs typeface="Arial" panose="020B0604020202020204" pitchFamily="34" charset="0"/>
              </a:rPr>
              <a:t>Ahorro Financiero y Financiamiento en México.</a:t>
            </a:r>
            <a:r>
              <a:rPr lang="es-ES" sz="1500" b="1" dirty="0">
                <a:latin typeface="Arial" panose="020B0604020202020204" pitchFamily="34" charset="0"/>
                <a:cs typeface="Arial" panose="020B0604020202020204" pitchFamily="34" charset="0"/>
              </a:rPr>
              <a:t> México: CNBV.</a:t>
            </a:r>
            <a:endParaRPr lang="es-MX" sz="1500" b="1"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ü"/>
            </a:pPr>
            <a:r>
              <a:rPr lang="es-ES" sz="1500" b="1" dirty="0">
                <a:latin typeface="Arial" panose="020B0604020202020204" pitchFamily="34" charset="0"/>
                <a:cs typeface="Arial" panose="020B0604020202020204" pitchFamily="34" charset="0"/>
              </a:rPr>
              <a:t>Consejo Nacional de Inclusión Financiera (CONAIF). (2017). </a:t>
            </a:r>
            <a:r>
              <a:rPr lang="es-ES" sz="1500" b="1" i="1" dirty="0">
                <a:latin typeface="Arial" panose="020B0604020202020204" pitchFamily="34" charset="0"/>
                <a:cs typeface="Arial" panose="020B0604020202020204" pitchFamily="34" charset="0"/>
              </a:rPr>
              <a:t>Reporte Nacional de Inclusión Financiera .</a:t>
            </a:r>
            <a:r>
              <a:rPr lang="es-ES" sz="1500" b="1" dirty="0">
                <a:latin typeface="Arial" panose="020B0604020202020204" pitchFamily="34" charset="0"/>
                <a:cs typeface="Arial" panose="020B0604020202020204" pitchFamily="34" charset="0"/>
              </a:rPr>
              <a:t> México.</a:t>
            </a:r>
            <a:endParaRPr lang="es-MX" sz="1500" b="1"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ü"/>
            </a:pPr>
            <a:r>
              <a:rPr lang="es-ES" sz="1500" b="1" dirty="0">
                <a:latin typeface="Arial" panose="020B0604020202020204" pitchFamily="34" charset="0"/>
                <a:cs typeface="Arial" panose="020B0604020202020204" pitchFamily="34" charset="0"/>
              </a:rPr>
              <a:t>Instituto Mexicano para la Competitividad. (2013). </a:t>
            </a:r>
            <a:r>
              <a:rPr lang="es-ES" sz="1500" b="1" i="1" dirty="0">
                <a:latin typeface="Arial" panose="020B0604020202020204" pitchFamily="34" charset="0"/>
                <a:cs typeface="Arial" panose="020B0604020202020204" pitchFamily="34" charset="0"/>
              </a:rPr>
              <a:t>La Reforma financiera y los Riesgos del Crédito.</a:t>
            </a:r>
            <a:r>
              <a:rPr lang="es-ES" sz="1500" b="1" dirty="0">
                <a:latin typeface="Arial" panose="020B0604020202020204" pitchFamily="34" charset="0"/>
                <a:cs typeface="Arial" panose="020B0604020202020204" pitchFamily="34" charset="0"/>
              </a:rPr>
              <a:t> México, D.F.</a:t>
            </a:r>
            <a:endParaRPr lang="es-MX" sz="1500" b="1"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ü"/>
            </a:pPr>
            <a:r>
              <a:rPr lang="es-ES" sz="1500" b="1" dirty="0">
                <a:latin typeface="Arial" panose="020B0604020202020204" pitchFamily="34" charset="0"/>
                <a:cs typeface="Arial" panose="020B0604020202020204" pitchFamily="34" charset="0"/>
              </a:rPr>
              <a:t>Instituto Nacional de Estadística y Geografía. (2016). </a:t>
            </a:r>
            <a:r>
              <a:rPr lang="es-ES" sz="1500" b="1" i="1" dirty="0">
                <a:latin typeface="Arial" panose="020B0604020202020204" pitchFamily="34" charset="0"/>
                <a:cs typeface="Arial" panose="020B0604020202020204" pitchFamily="34" charset="0"/>
              </a:rPr>
              <a:t>Encuesta (ENAPROCE) Boletín de Prensa.</a:t>
            </a:r>
            <a:r>
              <a:rPr lang="es-ES" sz="1500" b="1" dirty="0">
                <a:latin typeface="Arial" panose="020B0604020202020204" pitchFamily="34" charset="0"/>
                <a:cs typeface="Arial" panose="020B0604020202020204" pitchFamily="34" charset="0"/>
              </a:rPr>
              <a:t> </a:t>
            </a:r>
            <a:r>
              <a:rPr lang="es-ES" sz="1500" b="1" dirty="0" err="1">
                <a:latin typeface="Arial" panose="020B0604020202020204" pitchFamily="34" charset="0"/>
                <a:cs typeface="Arial" panose="020B0604020202020204" pitchFamily="34" charset="0"/>
              </a:rPr>
              <a:t>Mexico</a:t>
            </a:r>
            <a:r>
              <a:rPr lang="es-ES" sz="1500" b="1" dirty="0">
                <a:latin typeface="Arial" panose="020B0604020202020204" pitchFamily="34" charset="0"/>
                <a:cs typeface="Arial" panose="020B0604020202020204" pitchFamily="34" charset="0"/>
              </a:rPr>
              <a:t> : INEGI .</a:t>
            </a:r>
            <a:endParaRPr lang="es-MX" sz="1500" b="1"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ü"/>
            </a:pPr>
            <a:r>
              <a:rPr lang="es-ES" sz="1500" b="1" dirty="0">
                <a:latin typeface="Arial" panose="020B0604020202020204" pitchFamily="34" charset="0"/>
                <a:cs typeface="Arial" panose="020B0604020202020204" pitchFamily="34" charset="0"/>
              </a:rPr>
              <a:t>Padilla Pérez, R., &amp; </a:t>
            </a:r>
            <a:r>
              <a:rPr lang="es-ES" sz="1500" b="1" dirty="0" err="1">
                <a:latin typeface="Arial" panose="020B0604020202020204" pitchFamily="34" charset="0"/>
                <a:cs typeface="Arial" panose="020B0604020202020204" pitchFamily="34" charset="0"/>
              </a:rPr>
              <a:t>Fentom</a:t>
            </a:r>
            <a:r>
              <a:rPr lang="es-ES" sz="1500" b="1" dirty="0">
                <a:latin typeface="Arial" panose="020B0604020202020204" pitchFamily="34" charset="0"/>
                <a:cs typeface="Arial" panose="020B0604020202020204" pitchFamily="34" charset="0"/>
              </a:rPr>
              <a:t>, R. (2013). Financiamiento de la banca comercial para las micro, pequeñas y medianas empresas en México. </a:t>
            </a:r>
            <a:r>
              <a:rPr lang="es-ES" sz="1500" b="1" i="1" dirty="0">
                <a:latin typeface="Arial" panose="020B0604020202020204" pitchFamily="34" charset="0"/>
                <a:cs typeface="Arial" panose="020B0604020202020204" pitchFamily="34" charset="0"/>
              </a:rPr>
              <a:t>CEPAL</a:t>
            </a:r>
            <a:r>
              <a:rPr lang="es-ES" sz="1500" b="1" dirty="0">
                <a:latin typeface="Arial" panose="020B0604020202020204" pitchFamily="34" charset="0"/>
                <a:cs typeface="Arial" panose="020B0604020202020204" pitchFamily="34" charset="0"/>
              </a:rPr>
              <a:t>(111), 7-21.</a:t>
            </a:r>
            <a:endParaRPr lang="es-MX" sz="1500" b="1"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ü"/>
            </a:pPr>
            <a:r>
              <a:rPr lang="es-ES" sz="1500" b="1" dirty="0">
                <a:latin typeface="Arial" panose="020B0604020202020204" pitchFamily="34" charset="0"/>
                <a:cs typeface="Arial" panose="020B0604020202020204" pitchFamily="34" charset="0"/>
              </a:rPr>
              <a:t>Ramírez, R. J. (2005). Financiamiento bursátil de las empresas pequeñas y medianas en México. </a:t>
            </a:r>
            <a:r>
              <a:rPr lang="es-ES" sz="1500" b="1" i="1" dirty="0">
                <a:latin typeface="Arial" panose="020B0604020202020204" pitchFamily="34" charset="0"/>
                <a:cs typeface="Arial" panose="020B0604020202020204" pitchFamily="34" charset="0"/>
              </a:rPr>
              <a:t>Comercio Exterior, 55</a:t>
            </a:r>
            <a:r>
              <a:rPr lang="es-ES" sz="1500" b="1" dirty="0">
                <a:latin typeface="Arial" panose="020B0604020202020204" pitchFamily="34" charset="0"/>
                <a:cs typeface="Arial" panose="020B0604020202020204" pitchFamily="34" charset="0"/>
              </a:rPr>
              <a:t>(4), 308-314.</a:t>
            </a:r>
            <a:endParaRPr lang="es-MX" sz="1500" b="1"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ü"/>
            </a:pPr>
            <a:r>
              <a:rPr lang="es-ES" sz="1500" b="1" dirty="0">
                <a:latin typeface="Arial" panose="020B0604020202020204" pitchFamily="34" charset="0"/>
                <a:cs typeface="Arial" panose="020B0604020202020204" pitchFamily="34" charset="0"/>
              </a:rPr>
              <a:t>Reporte Nacional de Inclusión Financiera</a:t>
            </a:r>
            <a:r>
              <a:rPr lang="es-ES" sz="1500" b="1" i="1" dirty="0">
                <a:latin typeface="Arial" panose="020B0604020202020204" pitchFamily="34" charset="0"/>
                <a:cs typeface="Arial" panose="020B0604020202020204" pitchFamily="34" charset="0"/>
              </a:rPr>
              <a:t>.</a:t>
            </a:r>
            <a:r>
              <a:rPr lang="es-ES" sz="1500" b="1" dirty="0">
                <a:latin typeface="Arial" panose="020B0604020202020204" pitchFamily="34" charset="0"/>
                <a:cs typeface="Arial" panose="020B0604020202020204" pitchFamily="34" charset="0"/>
              </a:rPr>
              <a:t> (2017) México: CONAIF.</a:t>
            </a:r>
            <a:endParaRPr lang="es-MX" sz="1500" b="1"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ü"/>
            </a:pPr>
            <a:r>
              <a:rPr lang="es-ES" sz="1500" b="1" dirty="0">
                <a:latin typeface="Arial" panose="020B0604020202020204" pitchFamily="34" charset="0"/>
                <a:cs typeface="Arial" panose="020B0604020202020204" pitchFamily="34" charset="0"/>
              </a:rPr>
              <a:t>Rodríguez Nava, A., &amp; Dorantes Hernández, P. (2013). La Reciente Reforma Financiera, Transformaciones y Perspectivas. </a:t>
            </a:r>
            <a:r>
              <a:rPr lang="es-ES" sz="1500" b="1" i="1" dirty="0">
                <a:latin typeface="Arial" panose="020B0604020202020204" pitchFamily="34" charset="0"/>
                <a:cs typeface="Arial" panose="020B0604020202020204" pitchFamily="34" charset="0"/>
              </a:rPr>
              <a:t>Economía UNAM</a:t>
            </a:r>
            <a:r>
              <a:rPr lang="es-ES" sz="1500" b="1" dirty="0">
                <a:latin typeface="Arial" panose="020B0604020202020204" pitchFamily="34" charset="0"/>
                <a:cs typeface="Arial" panose="020B0604020202020204" pitchFamily="34" charset="0"/>
              </a:rPr>
              <a:t>.</a:t>
            </a:r>
            <a:endParaRPr lang="es-MX" sz="1500" b="1"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ü"/>
            </a:pPr>
            <a:r>
              <a:rPr lang="es-ES" sz="1500" b="1" dirty="0">
                <a:latin typeface="Arial" panose="020B0604020202020204" pitchFamily="34" charset="0"/>
                <a:cs typeface="Arial" panose="020B0604020202020204" pitchFamily="34" charset="0"/>
              </a:rPr>
              <a:t>Salgado Vega, M., &amp; Miranda González, S. (2013). Reformas Financieras en México y su efecto Limitado sobre la Intermediación Financiera. </a:t>
            </a:r>
            <a:r>
              <a:rPr lang="es-ES" sz="1500" b="1" i="1" dirty="0">
                <a:latin typeface="Arial" panose="020B0604020202020204" pitchFamily="34" charset="0"/>
                <a:cs typeface="Arial" panose="020B0604020202020204" pitchFamily="34" charset="0"/>
              </a:rPr>
              <a:t>Economía Actual, VI</a:t>
            </a:r>
            <a:r>
              <a:rPr lang="es-ES" sz="1500" b="1" dirty="0">
                <a:latin typeface="Arial" panose="020B0604020202020204" pitchFamily="34" charset="0"/>
                <a:cs typeface="Arial" panose="020B0604020202020204" pitchFamily="34" charset="0"/>
              </a:rPr>
              <a:t>(3), 33-36.</a:t>
            </a:r>
            <a:endParaRPr lang="es-MX" sz="1500" b="1"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ü"/>
            </a:pPr>
            <a:r>
              <a:rPr lang="es-ES" sz="1500" b="1" dirty="0">
                <a:latin typeface="Arial" panose="020B0604020202020204" pitchFamily="34" charset="0"/>
                <a:cs typeface="Arial" panose="020B0604020202020204" pitchFamily="34" charset="0"/>
              </a:rPr>
              <a:t>Vera, C., &amp; </a:t>
            </a:r>
            <a:r>
              <a:rPr lang="es-ES" sz="1500" b="1" dirty="0" err="1">
                <a:latin typeface="Arial" panose="020B0604020202020204" pitchFamily="34" charset="0"/>
                <a:cs typeface="Arial" panose="020B0604020202020204" pitchFamily="34" charset="0"/>
              </a:rPr>
              <a:t>Titelman</a:t>
            </a:r>
            <a:r>
              <a:rPr lang="es-ES" sz="1500" b="1" dirty="0">
                <a:latin typeface="Arial" panose="020B0604020202020204" pitchFamily="34" charset="0"/>
                <a:cs typeface="Arial" panose="020B0604020202020204" pitchFamily="34" charset="0"/>
              </a:rPr>
              <a:t>, D. (2013). El sistema financiero en América Latina y el Caribe. </a:t>
            </a:r>
            <a:r>
              <a:rPr lang="es-ES" sz="1500" b="1" i="1" dirty="0">
                <a:latin typeface="Arial" panose="020B0604020202020204" pitchFamily="34" charset="0"/>
                <a:cs typeface="Arial" panose="020B0604020202020204" pitchFamily="34" charset="0"/>
              </a:rPr>
              <a:t>Una caracterización, CEPAL, Serie Financiamiento para el Desarrollo</a:t>
            </a:r>
            <a:r>
              <a:rPr lang="es-ES" sz="1500" b="1" dirty="0">
                <a:latin typeface="Arial" panose="020B0604020202020204" pitchFamily="34" charset="0"/>
                <a:cs typeface="Arial" panose="020B0604020202020204" pitchFamily="34" charset="0"/>
              </a:rPr>
              <a:t>(248).</a:t>
            </a:r>
            <a:endParaRPr lang="es-MX" sz="15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72030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5 Título">
            <a:extLst>
              <a:ext uri="{FF2B5EF4-FFF2-40B4-BE49-F238E27FC236}">
                <a16:creationId xmlns:a16="http://schemas.microsoft.com/office/drawing/2014/main" id="{3C858A91-01CD-5047-B98C-4A58A2FA7B62}"/>
              </a:ext>
            </a:extLst>
          </p:cNvPr>
          <p:cNvSpPr txBox="1">
            <a:spLocks/>
          </p:cNvSpPr>
          <p:nvPr/>
        </p:nvSpPr>
        <p:spPr>
          <a:xfrm>
            <a:off x="2919783" y="404664"/>
            <a:ext cx="6279356" cy="939800"/>
          </a:xfrm>
          <a:prstGeom prst="rect">
            <a:avLst/>
          </a:prstGeom>
        </p:spPr>
        <p:txBody>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defRPr/>
            </a:pPr>
            <a:r>
              <a:rPr lang="es-MX" b="1" dirty="0">
                <a:solidFill>
                  <a:schemeClr val="tx1">
                    <a:lumMod val="95000"/>
                  </a:schemeClr>
                </a:solidFill>
                <a:latin typeface="Times New Roman" pitchFamily="18" charset="0"/>
                <a:cs typeface="Times New Roman" pitchFamily="18" charset="0"/>
              </a:rPr>
              <a:t>OBJETIVOS</a:t>
            </a:r>
          </a:p>
        </p:txBody>
      </p:sp>
      <p:sp>
        <p:nvSpPr>
          <p:cNvPr id="23" name="6 Rectángulo">
            <a:extLst>
              <a:ext uri="{FF2B5EF4-FFF2-40B4-BE49-F238E27FC236}">
                <a16:creationId xmlns:a16="http://schemas.microsoft.com/office/drawing/2014/main" id="{289610B0-4B8B-3446-BA77-BD4077EE7B12}"/>
              </a:ext>
            </a:extLst>
          </p:cNvPr>
          <p:cNvSpPr/>
          <p:nvPr/>
        </p:nvSpPr>
        <p:spPr>
          <a:xfrm>
            <a:off x="982363" y="1511729"/>
            <a:ext cx="10154197" cy="4968875"/>
          </a:xfrm>
          <a:prstGeom prst="rect">
            <a:avLst/>
          </a:prstGeom>
          <a:ln w="38100">
            <a:solidFill>
              <a:schemeClr val="accent1"/>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s-MX">
              <a:solidFill>
                <a:srgbClr val="000000"/>
              </a:solidFill>
            </a:endParaRPr>
          </a:p>
        </p:txBody>
      </p:sp>
      <p:sp>
        <p:nvSpPr>
          <p:cNvPr id="24" name="6 Marcador de contenido">
            <a:extLst>
              <a:ext uri="{FF2B5EF4-FFF2-40B4-BE49-F238E27FC236}">
                <a16:creationId xmlns:a16="http://schemas.microsoft.com/office/drawing/2014/main" id="{DD529B83-7D6A-CA4B-9324-BC6711B3264B}"/>
              </a:ext>
            </a:extLst>
          </p:cNvPr>
          <p:cNvSpPr txBox="1">
            <a:spLocks/>
          </p:cNvSpPr>
          <p:nvPr/>
        </p:nvSpPr>
        <p:spPr>
          <a:xfrm>
            <a:off x="1112108" y="1654607"/>
            <a:ext cx="9376379" cy="4752975"/>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algn="just">
              <a:buFont typeface="Wingdings 2" panose="05020102010507070707" pitchFamily="18" charset="2"/>
              <a:buNone/>
              <a:defRPr/>
            </a:pPr>
            <a:endParaRPr lang="es-MX" dirty="0">
              <a:solidFill>
                <a:srgbClr val="000000">
                  <a:lumMod val="50000"/>
                  <a:lumOff val="50000"/>
                </a:srgbClr>
              </a:solidFill>
              <a:latin typeface="Times New Roman" pitchFamily="18" charset="0"/>
              <a:cs typeface="Times New Roman" pitchFamily="18" charset="0"/>
            </a:endParaRPr>
          </a:p>
          <a:p>
            <a:pPr marL="0" indent="0" algn="just">
              <a:buNone/>
            </a:pPr>
            <a:r>
              <a:rPr lang="es-MX" dirty="0">
                <a:solidFill>
                  <a:srgbClr val="000000"/>
                </a:solidFill>
                <a:latin typeface="Arial" panose="020B0604020202020204" pitchFamily="34" charset="0"/>
                <a:cs typeface="Arial" panose="020B0604020202020204" pitchFamily="34" charset="0"/>
              </a:rPr>
              <a:t>Esta material audiovisual pretende lograr que los estudiantes puedan </a:t>
            </a:r>
            <a:r>
              <a:rPr lang="es-ES" dirty="0">
                <a:solidFill>
                  <a:srgbClr val="000000"/>
                </a:solidFill>
                <a:latin typeface="Arial" panose="020B0604020202020204" pitchFamily="34" charset="0"/>
                <a:cs typeface="Arial" panose="020B0604020202020204" pitchFamily="34" charset="0"/>
              </a:rPr>
              <a:t>dimensionar </a:t>
            </a:r>
            <a:r>
              <a:rPr lang="es-MX" dirty="0">
                <a:solidFill>
                  <a:schemeClr val="bg2"/>
                </a:solidFill>
                <a:latin typeface="Arial" panose="020B0604020202020204" pitchFamily="34" charset="0"/>
                <a:cs typeface="Arial" panose="020B0604020202020204" pitchFamily="34" charset="0"/>
              </a:rPr>
              <a:t>las causas que limitan la obtención de un crédito para las MiPymes;</a:t>
            </a:r>
          </a:p>
          <a:p>
            <a:pPr marL="0" indent="0" algn="just">
              <a:buNone/>
            </a:pPr>
            <a:r>
              <a:rPr lang="es-MX" dirty="0">
                <a:solidFill>
                  <a:schemeClr val="bg2"/>
                </a:solidFill>
                <a:latin typeface="Arial" panose="020B0604020202020204" pitchFamily="34" charset="0"/>
                <a:cs typeface="Arial" panose="020B0604020202020204" pitchFamily="34" charset="0"/>
              </a:rPr>
              <a:t>Exponer el impacto que tiene el  financiamiento de las MiPymes a partir de la Reforma aprobada en el 2013.</a:t>
            </a:r>
          </a:p>
          <a:p>
            <a:pPr marL="0" indent="0" algn="just">
              <a:buNone/>
            </a:pPr>
            <a:r>
              <a:rPr lang="es-MX" dirty="0">
                <a:solidFill>
                  <a:schemeClr val="bg2"/>
                </a:solidFill>
                <a:latin typeface="Arial" panose="020B0604020202020204" pitchFamily="34" charset="0"/>
                <a:cs typeface="Arial" panose="020B0604020202020204" pitchFamily="34" charset="0"/>
              </a:rPr>
              <a:t>Identificar las causas que limitan la obtención de un crédito para las MiPymes.</a:t>
            </a:r>
          </a:p>
          <a:p>
            <a:pPr marL="0" indent="0" algn="just">
              <a:buNone/>
            </a:pPr>
            <a:r>
              <a:rPr lang="es-MX" dirty="0">
                <a:solidFill>
                  <a:schemeClr val="bg2"/>
                </a:solidFill>
                <a:latin typeface="Arial" panose="020B0604020202020204" pitchFamily="34" charset="0"/>
                <a:cs typeface="Arial" panose="020B0604020202020204" pitchFamily="34" charset="0"/>
              </a:rPr>
              <a:t>Exponer el impacto que tiene el  financiamiento de las MiPymes a partir de la Reforma aprobada en el 2013.</a:t>
            </a:r>
          </a:p>
          <a:p>
            <a:pPr marL="0" indent="0" algn="just">
              <a:buNone/>
            </a:pPr>
            <a:endParaRPr lang="es-MX" sz="2000" dirty="0">
              <a:solidFill>
                <a:schemeClr val="bg2"/>
              </a:solidFill>
              <a:latin typeface="Arial" panose="020B0604020202020204" pitchFamily="34" charset="0"/>
              <a:cs typeface="Arial" panose="020B0604020202020204" pitchFamily="34" charset="0"/>
            </a:endParaRPr>
          </a:p>
          <a:p>
            <a:pPr marL="0">
              <a:defRPr/>
            </a:pPr>
            <a:endParaRPr lang="es-MX" dirty="0">
              <a:solidFill>
                <a:srgbClr val="000000">
                  <a:lumMod val="50000"/>
                  <a:lumOff val="50000"/>
                </a:srgbClr>
              </a:solidFill>
            </a:endParaRPr>
          </a:p>
        </p:txBody>
      </p:sp>
    </p:spTree>
    <p:extLst>
      <p:ext uri="{BB962C8B-B14F-4D97-AF65-F5344CB8AC3E}">
        <p14:creationId xmlns:p14="http://schemas.microsoft.com/office/powerpoint/2010/main" val="2734081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A1CC13F-5F0F-4417-9B13-68B54DF2E4E7}"/>
              </a:ext>
            </a:extLst>
          </p:cNvPr>
          <p:cNvSpPr>
            <a:spLocks noGrp="1"/>
          </p:cNvSpPr>
          <p:nvPr>
            <p:ph type="ctrTitle"/>
          </p:nvPr>
        </p:nvSpPr>
        <p:spPr/>
        <p:txBody>
          <a:bodyPr/>
          <a:lstStyle/>
          <a:p>
            <a:pPr algn="ctr"/>
            <a:r>
              <a:rPr lang="es-MX" b="1" dirty="0"/>
              <a:t>Anexos</a:t>
            </a:r>
          </a:p>
        </p:txBody>
      </p:sp>
    </p:spTree>
    <p:extLst>
      <p:ext uri="{BB962C8B-B14F-4D97-AF65-F5344CB8AC3E}">
        <p14:creationId xmlns:p14="http://schemas.microsoft.com/office/powerpoint/2010/main" val="1504819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E7196CF-480B-4D61-B0B6-C1E4E2A6A5A6}"/>
              </a:ext>
            </a:extLst>
          </p:cNvPr>
          <p:cNvSpPr>
            <a:spLocks noGrp="1"/>
          </p:cNvSpPr>
          <p:nvPr>
            <p:ph type="title"/>
          </p:nvPr>
        </p:nvSpPr>
        <p:spPr>
          <a:xfrm>
            <a:off x="863635" y="116632"/>
            <a:ext cx="10515600" cy="829313"/>
          </a:xfrm>
        </p:spPr>
        <p:txBody>
          <a:bodyPr>
            <a:normAutofit/>
          </a:bodyPr>
          <a:lstStyle/>
          <a:p>
            <a:pPr algn="ctr"/>
            <a:r>
              <a:rPr lang="es-MX" sz="4000" dirty="0">
                <a:latin typeface="Times New Roman" panose="02020603050405020304" pitchFamily="18" charset="0"/>
                <a:cs typeface="Times New Roman" panose="02020603050405020304" pitchFamily="18" charset="0"/>
              </a:rPr>
              <a:t>Créditos para inversión otorgados durante el 2016</a:t>
            </a:r>
            <a:r>
              <a:rPr lang="es-MX" sz="4000" dirty="0"/>
              <a:t>. </a:t>
            </a:r>
          </a:p>
        </p:txBody>
      </p:sp>
      <p:sp>
        <p:nvSpPr>
          <p:cNvPr id="3" name="Marcador de contenido 2">
            <a:extLst>
              <a:ext uri="{FF2B5EF4-FFF2-40B4-BE49-F238E27FC236}">
                <a16:creationId xmlns:a16="http://schemas.microsoft.com/office/drawing/2014/main" id="{F7030B38-C5F3-47C4-A164-35DCD6723BD0}"/>
              </a:ext>
            </a:extLst>
          </p:cNvPr>
          <p:cNvSpPr>
            <a:spLocks noGrp="1"/>
          </p:cNvSpPr>
          <p:nvPr>
            <p:ph idx="1"/>
          </p:nvPr>
        </p:nvSpPr>
        <p:spPr>
          <a:xfrm>
            <a:off x="838200" y="945945"/>
            <a:ext cx="10515600" cy="5231018"/>
          </a:xfrm>
        </p:spPr>
        <p:txBody>
          <a:bodyPr/>
          <a:lstStyle/>
          <a:p>
            <a:pPr algn="just"/>
            <a:r>
              <a:rPr lang="es-MX" sz="2800" dirty="0"/>
              <a:t>Las </a:t>
            </a:r>
            <a:r>
              <a:rPr lang="es-MX" sz="2800" dirty="0">
                <a:cs typeface="Times New Roman" panose="02020603050405020304" pitchFamily="18" charset="0"/>
              </a:rPr>
              <a:t>instituciones que otorgaron las tasas de interés promedio ponderado más bajas para créditos destinados a inversión fueron: Banamex (7.6 por ciento), BBVA Bancomer (8.0 por ciento) y Scotiabank (8.2 por ciento). </a:t>
            </a:r>
          </a:p>
          <a:p>
            <a:pPr algn="just"/>
            <a:r>
              <a:rPr lang="es-MX" sz="2800" dirty="0">
                <a:cs typeface="Times New Roman" panose="02020603050405020304" pitchFamily="18" charset="0"/>
              </a:rPr>
              <a:t>Las instituciones que otorgaron más créditos para inversión fueron: </a:t>
            </a:r>
            <a:r>
              <a:rPr lang="es-MX" sz="2800" dirty="0" err="1">
                <a:cs typeface="Times New Roman" panose="02020603050405020304" pitchFamily="18" charset="0"/>
              </a:rPr>
              <a:t>Banregio</a:t>
            </a:r>
            <a:r>
              <a:rPr lang="es-MX" sz="2800" dirty="0">
                <a:cs typeface="Times New Roman" panose="02020603050405020304" pitchFamily="18" charset="0"/>
              </a:rPr>
              <a:t>, Banco del Bajío y Santander. Estas tres instituciones otorgaron el 70.5 por ciento del total de los créditos. </a:t>
            </a:r>
          </a:p>
          <a:p>
            <a:pPr algn="just"/>
            <a:r>
              <a:rPr lang="es-MX" sz="2800" dirty="0">
                <a:cs typeface="Times New Roman" panose="02020603050405020304" pitchFamily="18" charset="0"/>
              </a:rPr>
              <a:t>Las instituciones que otorgaron más saldo fueron: Santander, </a:t>
            </a:r>
            <a:r>
              <a:rPr lang="es-MX" sz="2800" dirty="0" err="1">
                <a:cs typeface="Times New Roman" panose="02020603050405020304" pitchFamily="18" charset="0"/>
              </a:rPr>
              <a:t>Banregio</a:t>
            </a:r>
            <a:r>
              <a:rPr lang="es-MX" sz="2800" dirty="0">
                <a:cs typeface="Times New Roman" panose="02020603050405020304" pitchFamily="18" charset="0"/>
              </a:rPr>
              <a:t> y Banco del Bajío. En total estas instituciones acumularon el 66.3 por ciento del saldo. </a:t>
            </a:r>
          </a:p>
          <a:p>
            <a:endParaRPr lang="es-MX" dirty="0"/>
          </a:p>
        </p:txBody>
      </p:sp>
    </p:spTree>
    <p:extLst>
      <p:ext uri="{BB962C8B-B14F-4D97-AF65-F5344CB8AC3E}">
        <p14:creationId xmlns:p14="http://schemas.microsoft.com/office/powerpoint/2010/main" val="387354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C84FAF-9FC2-470F-9EDF-54C601C6C1F8}"/>
              </a:ext>
            </a:extLst>
          </p:cNvPr>
          <p:cNvSpPr>
            <a:spLocks noGrp="1"/>
          </p:cNvSpPr>
          <p:nvPr>
            <p:ph type="title"/>
          </p:nvPr>
        </p:nvSpPr>
        <p:spPr>
          <a:xfrm>
            <a:off x="838200" y="108425"/>
            <a:ext cx="10515600" cy="1145224"/>
          </a:xfrm>
        </p:spPr>
        <p:txBody>
          <a:bodyPr/>
          <a:lstStyle/>
          <a:p>
            <a:pPr algn="ctr"/>
            <a:r>
              <a:rPr lang="es-MX" sz="3200" dirty="0">
                <a:cs typeface="Times New Roman" panose="02020603050405020304" pitchFamily="18" charset="0"/>
              </a:rPr>
              <a:t>Total de créditos para capital de trabajo otorgados durante el 2016</a:t>
            </a:r>
            <a:endParaRPr lang="es-MX" dirty="0"/>
          </a:p>
        </p:txBody>
      </p:sp>
      <p:sp>
        <p:nvSpPr>
          <p:cNvPr id="3" name="Marcador de contenido 2">
            <a:extLst>
              <a:ext uri="{FF2B5EF4-FFF2-40B4-BE49-F238E27FC236}">
                <a16:creationId xmlns:a16="http://schemas.microsoft.com/office/drawing/2014/main" id="{CC872CF6-3AE7-4237-AF39-08EBAF3A412C}"/>
              </a:ext>
            </a:extLst>
          </p:cNvPr>
          <p:cNvSpPr>
            <a:spLocks noGrp="1"/>
          </p:cNvSpPr>
          <p:nvPr>
            <p:ph idx="1"/>
          </p:nvPr>
        </p:nvSpPr>
        <p:spPr>
          <a:xfrm>
            <a:off x="838200" y="1253649"/>
            <a:ext cx="10515600" cy="4923314"/>
          </a:xfrm>
        </p:spPr>
        <p:txBody>
          <a:bodyPr>
            <a:normAutofit lnSpcReduction="10000"/>
          </a:bodyPr>
          <a:lstStyle/>
          <a:p>
            <a:pPr algn="just"/>
            <a:r>
              <a:rPr lang="es-MX" sz="3000" dirty="0">
                <a:latin typeface="+mj-lt"/>
                <a:cs typeface="Times New Roman" panose="02020603050405020304" pitchFamily="18" charset="0"/>
              </a:rPr>
              <a:t>Las instituciones que otorgaron las tasas de interés promedio ponderado más bajas, fueron: Scotiabank (7.8 por ciento), Banco del Bajío (8.8 por ciento) y Multiva (9.4 por ciento). </a:t>
            </a:r>
          </a:p>
          <a:p>
            <a:pPr algn="just"/>
            <a:r>
              <a:rPr lang="es-MX" sz="3000" dirty="0">
                <a:latin typeface="+mj-lt"/>
                <a:cs typeface="Times New Roman" panose="02020603050405020304" pitchFamily="18" charset="0"/>
              </a:rPr>
              <a:t>Las instituciones que otorgaron más créditos fueron BBVA Bancomer, Banorte y Banco del Bajío, en conjunto estas tres instituciones acumularon el 55.3 por ciento del número de créditos. </a:t>
            </a:r>
          </a:p>
          <a:p>
            <a:pPr algn="just"/>
            <a:r>
              <a:rPr lang="es-MX" sz="3000" dirty="0">
                <a:latin typeface="+mj-lt"/>
                <a:cs typeface="Times New Roman" panose="02020603050405020304" pitchFamily="18" charset="0"/>
              </a:rPr>
              <a:t>Las instituciones que otorgaron más saldo en este destino fueron: BBVA Bancomer, Santander y Banamex, en conjunto acumulan el 61.2 por ciento del saldo total. </a:t>
            </a:r>
          </a:p>
          <a:p>
            <a:endParaRPr lang="es-MX" dirty="0"/>
          </a:p>
        </p:txBody>
      </p:sp>
    </p:spTree>
    <p:extLst>
      <p:ext uri="{BB962C8B-B14F-4D97-AF65-F5344CB8AC3E}">
        <p14:creationId xmlns:p14="http://schemas.microsoft.com/office/powerpoint/2010/main" val="3533300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Subtítulo"/>
          <p:cNvSpPr txBox="1">
            <a:spLocks/>
          </p:cNvSpPr>
          <p:nvPr/>
        </p:nvSpPr>
        <p:spPr>
          <a:xfrm>
            <a:off x="1537808" y="3000740"/>
            <a:ext cx="9889099" cy="2646056"/>
          </a:xfrm>
          <a:prstGeom prst="rect">
            <a:avLst/>
          </a:prstGeom>
        </p:spPr>
        <p:txBody>
          <a:bodyPr vert="horz" lIns="121917" tIns="60958" rIns="121917" bIns="60958" rtlCol="0">
            <a:normAutofit/>
          </a:bodyPr>
          <a:lstStyle/>
          <a:p>
            <a:pPr marL="457189" indent="-457189" defTabSz="1219170">
              <a:spcBef>
                <a:spcPct val="20000"/>
              </a:spcBef>
              <a:buFont typeface="Arial" pitchFamily="34" charset="0"/>
              <a:buChar char="•"/>
              <a:defRPr/>
            </a:pPr>
            <a:endParaRPr lang="es-MX" b="1" dirty="0">
              <a:solidFill>
                <a:schemeClr val="accent2">
                  <a:lumMod val="50000"/>
                </a:schemeClr>
              </a:solidFill>
              <a:latin typeface="Times New Roman" pitchFamily="18" charset="0"/>
              <a:cs typeface="Times New Roman" pitchFamily="18" charset="0"/>
            </a:endParaRPr>
          </a:p>
          <a:p>
            <a:pPr marL="457189" indent="-457189" defTabSz="1219170">
              <a:spcBef>
                <a:spcPct val="20000"/>
              </a:spcBef>
              <a:defRPr/>
            </a:pPr>
            <a:r>
              <a:rPr lang="es-MX" sz="2700" b="1" u="sng" dirty="0">
                <a:latin typeface="Arial" panose="020B0604020202020204" pitchFamily="34" charset="0"/>
                <a:cs typeface="Arial" panose="020B0604020202020204" pitchFamily="34" charset="0"/>
              </a:rPr>
              <a:t>LICENCIATURA</a:t>
            </a:r>
            <a:r>
              <a:rPr lang="es-MX" sz="2700" b="1" dirty="0">
                <a:latin typeface="Arial" panose="020B0604020202020204" pitchFamily="34" charset="0"/>
                <a:cs typeface="Arial" panose="020B0604020202020204" pitchFamily="34" charset="0"/>
              </a:rPr>
              <a:t>: Relaciones Económicas Internacionales</a:t>
            </a:r>
          </a:p>
          <a:p>
            <a:pPr marL="457189" indent="-457189" defTabSz="1219170">
              <a:spcBef>
                <a:spcPct val="20000"/>
              </a:spcBef>
              <a:defRPr/>
            </a:pPr>
            <a:r>
              <a:rPr lang="es-MX" sz="2000" b="1" u="sng" dirty="0">
                <a:latin typeface="Arial" panose="020B0604020202020204" pitchFamily="34" charset="0"/>
                <a:cs typeface="Arial" panose="020B0604020202020204" pitchFamily="34" charset="0"/>
              </a:rPr>
              <a:t>UNIDAD DE APRENDIZAJE: Mercados Financieros</a:t>
            </a:r>
          </a:p>
          <a:p>
            <a:pPr marL="457189" indent="-457189" defTabSz="1219170">
              <a:spcBef>
                <a:spcPct val="20000"/>
              </a:spcBef>
              <a:buFont typeface="Arial" pitchFamily="34" charset="0"/>
              <a:buChar char="•"/>
              <a:defRPr/>
            </a:pPr>
            <a:endParaRPr lang="es-MX" sz="3200" b="1" u="sng" dirty="0">
              <a:latin typeface="Arial" panose="020B0604020202020204" pitchFamily="34" charset="0"/>
              <a:cs typeface="Arial" panose="020B0604020202020204" pitchFamily="34" charset="0"/>
            </a:endParaRPr>
          </a:p>
          <a:p>
            <a:pPr defTabSz="0"/>
            <a:r>
              <a:rPr lang="es-MX" sz="1900" b="1" dirty="0">
                <a:latin typeface="Arial" panose="020B0604020202020204" pitchFamily="34" charset="0"/>
                <a:cs typeface="Arial" panose="020B0604020202020204" pitchFamily="34" charset="0"/>
              </a:rPr>
              <a:t>	</a:t>
            </a:r>
            <a:r>
              <a:rPr lang="es-MX" b="1" dirty="0">
                <a:latin typeface="Arial" panose="020B0604020202020204" pitchFamily="34" charset="0"/>
                <a:cs typeface="Arial" panose="020B0604020202020204" pitchFamily="34" charset="0"/>
              </a:rPr>
              <a:t>Tema I:</a:t>
            </a:r>
          </a:p>
          <a:p>
            <a:pPr marL="457189" indent="-457189" defTabSz="1219170">
              <a:spcBef>
                <a:spcPct val="20000"/>
              </a:spcBef>
              <a:buFont typeface="Arial" pitchFamily="34" charset="0"/>
              <a:buChar char="•"/>
              <a:defRPr/>
            </a:pPr>
            <a:endParaRPr lang="es-MX" sz="4300" b="1" u="sng" dirty="0">
              <a:solidFill>
                <a:schemeClr val="accent2">
                  <a:lumMod val="50000"/>
                </a:schemeClr>
              </a:solidFill>
              <a:latin typeface="Times New Roman" pitchFamily="18" charset="0"/>
              <a:cs typeface="Times New Roman" pitchFamily="18" charset="0"/>
            </a:endParaRPr>
          </a:p>
          <a:p>
            <a:pPr marL="457189" indent="-457189" defTabSz="1219170">
              <a:spcBef>
                <a:spcPct val="20000"/>
              </a:spcBef>
              <a:defRPr/>
            </a:pPr>
            <a:endParaRPr lang="es-MX" sz="4300" b="1" u="sng" dirty="0">
              <a:solidFill>
                <a:schemeClr val="accent2">
                  <a:lumMod val="50000"/>
                </a:schemeClr>
              </a:solidFill>
              <a:latin typeface="Times New Roman" pitchFamily="18" charset="0"/>
              <a:cs typeface="Times New Roman" pitchFamily="18" charset="0"/>
            </a:endParaRPr>
          </a:p>
        </p:txBody>
      </p:sp>
      <p:sp>
        <p:nvSpPr>
          <p:cNvPr id="5" name="1 Título"/>
          <p:cNvSpPr txBox="1">
            <a:spLocks/>
          </p:cNvSpPr>
          <p:nvPr/>
        </p:nvSpPr>
        <p:spPr>
          <a:xfrm>
            <a:off x="0" y="5857892"/>
            <a:ext cx="10468864" cy="857256"/>
          </a:xfrm>
          <a:prstGeom prst="rect">
            <a:avLst/>
          </a:prstGeom>
        </p:spPr>
        <p:txBody>
          <a:bodyPr vert="horz" lIns="121917" tIns="60958" rIns="121917" bIns="60958" rtlCol="0" anchor="ctr">
            <a:normAutofit/>
          </a:bodyPr>
          <a:lstStyle/>
          <a:p>
            <a:pPr algn="r" defTabSz="1219170">
              <a:spcBef>
                <a:spcPct val="0"/>
              </a:spcBef>
              <a:defRPr/>
            </a:pPr>
            <a:r>
              <a:rPr lang="es-MX" sz="2100" b="1" dirty="0">
                <a:latin typeface="Arial" panose="020B0604020202020204" pitchFamily="34" charset="0"/>
                <a:ea typeface="+mj-ea"/>
                <a:cs typeface="Arial" panose="020B0604020202020204" pitchFamily="34" charset="0"/>
              </a:rPr>
              <a:t>ELABORADO POR: Sergio Miranda González</a:t>
            </a:r>
          </a:p>
          <a:p>
            <a:pPr algn="r" defTabSz="1219170">
              <a:spcBef>
                <a:spcPct val="0"/>
              </a:spcBef>
              <a:defRPr/>
            </a:pPr>
            <a:endParaRPr lang="es-MX" sz="1600" b="1" dirty="0">
              <a:solidFill>
                <a:schemeClr val="accent2">
                  <a:lumMod val="50000"/>
                </a:schemeClr>
              </a:solidFill>
              <a:latin typeface="Times New Roman" pitchFamily="18" charset="0"/>
              <a:ea typeface="+mj-ea"/>
              <a:cs typeface="Times New Roman" pitchFamily="18" charset="0"/>
            </a:endParaRPr>
          </a:p>
        </p:txBody>
      </p:sp>
      <p:pic>
        <p:nvPicPr>
          <p:cNvPr id="7" name="Picture 2" descr="G:\uaemescudo.png"/>
          <p:cNvPicPr>
            <a:picLocks noChangeAspect="1" noChangeArrowheads="1"/>
          </p:cNvPicPr>
          <p:nvPr/>
        </p:nvPicPr>
        <p:blipFill>
          <a:blip r:embed="rId3" cstate="print"/>
          <a:srcRect/>
          <a:stretch>
            <a:fillRect/>
          </a:stretch>
        </p:blipFill>
        <p:spPr bwMode="auto">
          <a:xfrm>
            <a:off x="1271464" y="692696"/>
            <a:ext cx="1790712" cy="1178100"/>
          </a:xfrm>
          <a:prstGeom prst="rect">
            <a:avLst/>
          </a:prstGeom>
          <a:noFill/>
        </p:spPr>
      </p:pic>
      <p:pic>
        <p:nvPicPr>
          <p:cNvPr id="8" name="Picture 3" descr="G:\escudoeco.jpg"/>
          <p:cNvPicPr>
            <a:picLocks noChangeAspect="1" noChangeArrowheads="1"/>
          </p:cNvPicPr>
          <p:nvPr/>
        </p:nvPicPr>
        <p:blipFill>
          <a:blip r:embed="rId4" cstate="print"/>
          <a:srcRect/>
          <a:stretch>
            <a:fillRect/>
          </a:stretch>
        </p:blipFill>
        <p:spPr bwMode="auto">
          <a:xfrm>
            <a:off x="9643124" y="824524"/>
            <a:ext cx="1651479" cy="1124744"/>
          </a:xfrm>
          <a:prstGeom prst="rect">
            <a:avLst/>
          </a:prstGeom>
          <a:noFill/>
        </p:spPr>
      </p:pic>
      <p:sp>
        <p:nvSpPr>
          <p:cNvPr id="9" name="1 Título"/>
          <p:cNvSpPr txBox="1">
            <a:spLocks/>
          </p:cNvSpPr>
          <p:nvPr/>
        </p:nvSpPr>
        <p:spPr>
          <a:xfrm>
            <a:off x="911424" y="2204864"/>
            <a:ext cx="10858533" cy="792088"/>
          </a:xfrm>
          <a:prstGeom prst="rect">
            <a:avLst/>
          </a:prstGeom>
        </p:spPr>
        <p:txBody>
          <a:bodyPr vert="horz" lIns="121917" tIns="60958" rIns="121917" bIns="60958" rtlCol="0" anchor="ctr">
            <a:normAutofit fontScale="85000" lnSpcReduction="20000"/>
          </a:bodyPr>
          <a:lstStyle/>
          <a:p>
            <a:pPr algn="ctr" defTabSz="1219170">
              <a:spcBef>
                <a:spcPct val="0"/>
              </a:spcBef>
              <a:defRPr/>
            </a:pPr>
            <a:r>
              <a:rPr lang="es-MX" sz="2700" b="1" dirty="0">
                <a:ln w="18415" cmpd="sng">
                  <a:solidFill>
                    <a:srgbClr val="FFFFFF"/>
                  </a:solidFill>
                  <a:prstDash val="solid"/>
                </a:ln>
                <a:solidFill>
                  <a:srgbClr val="FFFFFF"/>
                </a:solidFill>
                <a:effectLst>
                  <a:glow rad="63500">
                    <a:schemeClr val="accent6">
                      <a:satMod val="175000"/>
                      <a:alpha val="40000"/>
                    </a:schemeClr>
                  </a:glow>
                  <a:outerShdw blurRad="63500" dir="3600000" algn="tl" rotWithShape="0">
                    <a:srgbClr val="000000">
                      <a:alpha val="70000"/>
                    </a:srgbClr>
                  </a:outerShdw>
                </a:effectLst>
                <a:latin typeface="Arial" panose="020B0604020202020204" pitchFamily="34" charset="0"/>
                <a:ea typeface="+mj-ea"/>
                <a:cs typeface="Arial" panose="020B0604020202020204" pitchFamily="34" charset="0"/>
              </a:rPr>
              <a:t>MATERIAL AUDIOVISUAL DIAPOSITIVAS</a:t>
            </a:r>
          </a:p>
          <a:p>
            <a:pPr algn="ctr" defTabSz="1219170">
              <a:spcBef>
                <a:spcPct val="0"/>
              </a:spcBef>
              <a:defRPr/>
            </a:pPr>
            <a:r>
              <a:rPr lang="es-MX" sz="2700" b="1" dirty="0">
                <a:ln w="18415" cmpd="sng">
                  <a:solidFill>
                    <a:srgbClr val="FFFFFF"/>
                  </a:solidFill>
                  <a:prstDash val="solid"/>
                </a:ln>
                <a:solidFill>
                  <a:srgbClr val="FFFFFF"/>
                </a:solidFill>
                <a:effectLst>
                  <a:glow rad="63500">
                    <a:schemeClr val="accent6">
                      <a:satMod val="175000"/>
                      <a:alpha val="40000"/>
                    </a:schemeClr>
                  </a:glow>
                  <a:outerShdw blurRad="63500" dir="3600000" algn="tl" rotWithShape="0">
                    <a:srgbClr val="000000">
                      <a:alpha val="70000"/>
                    </a:srgbClr>
                  </a:outerShdw>
                </a:effectLst>
                <a:latin typeface="Arial" panose="020B0604020202020204" pitchFamily="34" charset="0"/>
                <a:ea typeface="+mj-ea"/>
                <a:cs typeface="Arial" panose="020B0604020202020204" pitchFamily="34" charset="0"/>
              </a:rPr>
              <a:t>“Clasificación y globalización de los mercados financieros</a:t>
            </a:r>
            <a:r>
              <a:rPr lang="es-MX" sz="3200" b="1" dirty="0">
                <a:ln w="18415" cmpd="sng">
                  <a:solidFill>
                    <a:srgbClr val="FFFFFF"/>
                  </a:solidFill>
                  <a:prstDash val="solid"/>
                </a:ln>
                <a:solidFill>
                  <a:srgbClr val="FFFFFF"/>
                </a:solidFill>
                <a:effectLst>
                  <a:glow rad="63500">
                    <a:schemeClr val="accent6">
                      <a:satMod val="175000"/>
                      <a:alpha val="40000"/>
                    </a:schemeClr>
                  </a:glow>
                  <a:outerShdw blurRad="63500" dir="3600000" algn="tl" rotWithShape="0">
                    <a:srgbClr val="000000">
                      <a:alpha val="70000"/>
                    </a:srgbClr>
                  </a:outerShdw>
                </a:effectLst>
                <a:latin typeface="Arial" panose="020B0604020202020204" pitchFamily="34" charset="0"/>
                <a:ea typeface="+mj-ea"/>
                <a:cs typeface="Arial" panose="020B0604020202020204" pitchFamily="34" charset="0"/>
              </a:rPr>
              <a:t>”</a:t>
            </a:r>
          </a:p>
        </p:txBody>
      </p:sp>
      <p:sp>
        <p:nvSpPr>
          <p:cNvPr id="10" name="1 Título"/>
          <p:cNvSpPr txBox="1">
            <a:spLocks/>
          </p:cNvSpPr>
          <p:nvPr/>
        </p:nvSpPr>
        <p:spPr>
          <a:xfrm>
            <a:off x="2447595" y="1196752"/>
            <a:ext cx="7392821" cy="857256"/>
          </a:xfrm>
          <a:prstGeom prst="rect">
            <a:avLst/>
          </a:prstGeom>
        </p:spPr>
        <p:txBody>
          <a:bodyPr vert="horz" lIns="121917" tIns="60958" rIns="121917" bIns="60958" rtlCol="0" anchor="ctr">
            <a:noAutofit/>
          </a:bodyPr>
          <a:lstStyle/>
          <a:p>
            <a:pPr algn="ctr" defTabSz="1219170">
              <a:spcBef>
                <a:spcPct val="0"/>
              </a:spcBef>
              <a:defRPr/>
            </a:pPr>
            <a:r>
              <a:rPr lang="es-MX" sz="2000" b="1" dirty="0">
                <a:ln w="18415" cmpd="sng">
                  <a:solidFill>
                    <a:srgbClr val="FFFFFF"/>
                  </a:solidFill>
                  <a:prstDash val="solid"/>
                </a:ln>
                <a:solidFill>
                  <a:srgbClr val="FFFFFF"/>
                </a:solidFill>
                <a:effectLst>
                  <a:glow rad="63500">
                    <a:schemeClr val="accent2">
                      <a:satMod val="175000"/>
                      <a:alpha val="40000"/>
                    </a:schemeClr>
                  </a:glow>
                  <a:outerShdw blurRad="50800" dist="38100" dir="2700000" algn="tl" rotWithShape="0">
                    <a:prstClr val="black">
                      <a:alpha val="40000"/>
                    </a:prstClr>
                  </a:outerShdw>
                </a:effectLst>
                <a:latin typeface="Arial" panose="020B0604020202020204" pitchFamily="34" charset="0"/>
                <a:ea typeface="+mj-ea"/>
                <a:cs typeface="Arial" panose="020B0604020202020204" pitchFamily="34" charset="0"/>
              </a:rPr>
              <a:t>UNIVERSIDAD AUTONOMA DEL ESTADO </a:t>
            </a:r>
          </a:p>
          <a:p>
            <a:pPr algn="ctr" defTabSz="1219170">
              <a:spcBef>
                <a:spcPct val="0"/>
              </a:spcBef>
              <a:defRPr/>
            </a:pPr>
            <a:r>
              <a:rPr lang="es-MX" sz="2000" b="1" dirty="0">
                <a:ln w="18415" cmpd="sng">
                  <a:solidFill>
                    <a:srgbClr val="FFFFFF"/>
                  </a:solidFill>
                  <a:prstDash val="solid"/>
                </a:ln>
                <a:solidFill>
                  <a:srgbClr val="FFFFFF"/>
                </a:solidFill>
                <a:effectLst>
                  <a:glow rad="63500">
                    <a:schemeClr val="accent2">
                      <a:satMod val="175000"/>
                      <a:alpha val="40000"/>
                    </a:schemeClr>
                  </a:glow>
                  <a:outerShdw blurRad="50800" dist="38100" dir="2700000" algn="tl" rotWithShape="0">
                    <a:prstClr val="black">
                      <a:alpha val="40000"/>
                    </a:prstClr>
                  </a:outerShdw>
                </a:effectLst>
                <a:latin typeface="Arial" panose="020B0604020202020204" pitchFamily="34" charset="0"/>
                <a:ea typeface="+mj-ea"/>
                <a:cs typeface="Arial" panose="020B0604020202020204" pitchFamily="34" charset="0"/>
              </a:rPr>
              <a:t>DE MEXICO</a:t>
            </a:r>
          </a:p>
          <a:p>
            <a:pPr algn="ctr" defTabSz="1219170">
              <a:spcBef>
                <a:spcPct val="0"/>
              </a:spcBef>
              <a:defRPr/>
            </a:pPr>
            <a:r>
              <a:rPr lang="es-MX" sz="2000" b="1" dirty="0">
                <a:ln w="18415" cmpd="sng">
                  <a:solidFill>
                    <a:srgbClr val="FFFFFF"/>
                  </a:solidFill>
                  <a:prstDash val="solid"/>
                </a:ln>
                <a:solidFill>
                  <a:srgbClr val="FFFFFF"/>
                </a:solidFill>
                <a:effectLst>
                  <a:glow rad="63500">
                    <a:schemeClr val="accent2">
                      <a:satMod val="175000"/>
                      <a:alpha val="40000"/>
                    </a:schemeClr>
                  </a:glow>
                  <a:outerShdw blurRad="50800" dist="38100" dir="2700000" algn="tl" rotWithShape="0">
                    <a:prstClr val="black">
                      <a:alpha val="40000"/>
                    </a:prstClr>
                  </a:outerShdw>
                </a:effectLst>
                <a:latin typeface="Arial" panose="020B0604020202020204" pitchFamily="34" charset="0"/>
                <a:ea typeface="+mj-ea"/>
                <a:cs typeface="Arial" panose="020B0604020202020204" pitchFamily="34" charset="0"/>
              </a:rPr>
              <a:t>Facultad de Economía</a:t>
            </a:r>
          </a:p>
        </p:txBody>
      </p:sp>
    </p:spTree>
    <p:extLst>
      <p:ext uri="{BB962C8B-B14F-4D97-AF65-F5344CB8AC3E}">
        <p14:creationId xmlns:p14="http://schemas.microsoft.com/office/powerpoint/2010/main" val="3869726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Introducción</a:t>
            </a:r>
          </a:p>
        </p:txBody>
      </p:sp>
      <p:sp>
        <p:nvSpPr>
          <p:cNvPr id="3" name="Marcador de contenido 2"/>
          <p:cNvSpPr>
            <a:spLocks noGrp="1"/>
          </p:cNvSpPr>
          <p:nvPr>
            <p:ph idx="1"/>
          </p:nvPr>
        </p:nvSpPr>
        <p:spPr>
          <a:xfrm>
            <a:off x="913795" y="2096064"/>
            <a:ext cx="10353762" cy="3944128"/>
          </a:xfrm>
        </p:spPr>
        <p:txBody>
          <a:bodyPr>
            <a:normAutofit/>
          </a:bodyPr>
          <a:lstStyle/>
          <a:p>
            <a:pPr algn="just"/>
            <a:r>
              <a:rPr lang="es-ES" dirty="0">
                <a:solidFill>
                  <a:schemeClr val="accent1">
                    <a:lumMod val="50000"/>
                  </a:schemeClr>
                </a:solidFill>
                <a:effectLst/>
              </a:rPr>
              <a:t>La presente investigación se centra en el análisis de la educación financiera, para demostrar que es una herramienta necesaria a desarrollar en la población mexicana para que la sociedad a través de ella cree una estructura de conocimiento firme tanto en los instrumentos y servicios financieros así como en su uso, para mejorar su uso, elección y aminorar el nivel de endeudamiento existente en la población.</a:t>
            </a:r>
            <a:endParaRPr lang="es-MX" dirty="0">
              <a:solidFill>
                <a:schemeClr val="accent1">
                  <a:lumMod val="50000"/>
                </a:schemeClr>
              </a:solidFill>
              <a:effectLst/>
            </a:endParaRPr>
          </a:p>
        </p:txBody>
      </p:sp>
    </p:spTree>
    <p:extLst>
      <p:ext uri="{BB962C8B-B14F-4D97-AF65-F5344CB8AC3E}">
        <p14:creationId xmlns:p14="http://schemas.microsoft.com/office/powerpoint/2010/main" val="1696981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Objetivo</a:t>
            </a:r>
          </a:p>
        </p:txBody>
      </p:sp>
      <p:sp>
        <p:nvSpPr>
          <p:cNvPr id="3" name="Marcador de contenido 2"/>
          <p:cNvSpPr>
            <a:spLocks noGrp="1"/>
          </p:cNvSpPr>
          <p:nvPr>
            <p:ph idx="1"/>
          </p:nvPr>
        </p:nvSpPr>
        <p:spPr/>
        <p:txBody>
          <a:bodyPr/>
          <a:lstStyle/>
          <a:p>
            <a:r>
              <a:rPr lang="es-MX" dirty="0">
                <a:solidFill>
                  <a:schemeClr val="accent1">
                    <a:lumMod val="50000"/>
                  </a:schemeClr>
                </a:solidFill>
                <a:effectLst/>
              </a:rPr>
              <a:t>Identificar, si la falta de cultura e información financiera, es la causa de las recurrentes problemáticas financieras personales.</a:t>
            </a:r>
          </a:p>
        </p:txBody>
      </p:sp>
    </p:spTree>
    <p:extLst>
      <p:ext uri="{BB962C8B-B14F-4D97-AF65-F5344CB8AC3E}">
        <p14:creationId xmlns:p14="http://schemas.microsoft.com/office/powerpoint/2010/main" val="1747182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Origen del dinero</a:t>
            </a: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1583637960"/>
              </p:ext>
            </p:extLst>
          </p:nvPr>
        </p:nvGraphicFramePr>
        <p:xfrm>
          <a:off x="-103031" y="1300766"/>
          <a:ext cx="12501093" cy="54026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51808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60063" y="3177224"/>
            <a:ext cx="8683348" cy="1143000"/>
          </a:xfrm>
        </p:spPr>
        <p:txBody>
          <a:bodyPr/>
          <a:lstStyle/>
          <a:p>
            <a:r>
              <a:rPr lang="es-MX" dirty="0"/>
              <a:t>¿las tarjetas de crédito son dinero?</a:t>
            </a:r>
          </a:p>
        </p:txBody>
      </p:sp>
      <p:grpSp>
        <p:nvGrpSpPr>
          <p:cNvPr id="5" name="Grupo 4"/>
          <p:cNvGrpSpPr/>
          <p:nvPr/>
        </p:nvGrpSpPr>
        <p:grpSpPr>
          <a:xfrm>
            <a:off x="2060063" y="1301999"/>
            <a:ext cx="8061217" cy="1613615"/>
            <a:chOff x="2060064" y="2095500"/>
            <a:chExt cx="8061217" cy="1613615"/>
          </a:xfrm>
        </p:grpSpPr>
        <p:sp>
          <p:nvSpPr>
            <p:cNvPr id="6" name="Forma 5"/>
            <p:cNvSpPr/>
            <p:nvPr/>
          </p:nvSpPr>
          <p:spPr>
            <a:xfrm>
              <a:off x="2060064" y="2095500"/>
              <a:ext cx="8061217" cy="1613615"/>
            </a:xfrm>
            <a:prstGeom prst="leftRightRibbon">
              <a:avLst/>
            </a:prstGeom>
            <a:ln>
              <a:solidFill>
                <a:schemeClr val="accent1">
                  <a:lumMod val="50000"/>
                </a:schemeClr>
              </a:solidFill>
            </a:ln>
            <a:effectLst>
              <a:glow rad="152400">
                <a:schemeClr val="accent1">
                  <a:lumMod val="50000"/>
                  <a:alpha val="60000"/>
                </a:schemeClr>
              </a:glow>
              <a:outerShdw blurRad="50800" dist="38100" dir="5400000" sy="96000" rotWithShape="0">
                <a:srgbClr val="000000">
                  <a:alpha val="54000"/>
                </a:srgbClr>
              </a:outerShdw>
            </a:effectLst>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shade val="80000"/>
                <a:hueOff val="0"/>
                <a:satOff val="0"/>
                <a:lumOff val="0"/>
                <a:alphaOff val="0"/>
              </a:schemeClr>
            </a:fillRef>
            <a:effectRef idx="2">
              <a:schemeClr val="accent1">
                <a:shade val="80000"/>
                <a:hueOff val="0"/>
                <a:satOff val="0"/>
                <a:lumOff val="0"/>
                <a:alphaOff val="0"/>
              </a:schemeClr>
            </a:effectRef>
            <a:fontRef idx="minor">
              <a:schemeClr val="lt1"/>
            </a:fontRef>
          </p:style>
        </p:sp>
        <p:sp>
          <p:nvSpPr>
            <p:cNvPr id="7" name="Forma libre 6"/>
            <p:cNvSpPr/>
            <p:nvPr/>
          </p:nvSpPr>
          <p:spPr>
            <a:xfrm>
              <a:off x="2733383" y="2377882"/>
              <a:ext cx="2662864" cy="790671"/>
            </a:xfrm>
            <a:custGeom>
              <a:avLst/>
              <a:gdLst>
                <a:gd name="connsiteX0" fmla="*/ 0 w 2662864"/>
                <a:gd name="connsiteY0" fmla="*/ 0 h 790671"/>
                <a:gd name="connsiteX1" fmla="*/ 2662864 w 2662864"/>
                <a:gd name="connsiteY1" fmla="*/ 0 h 790671"/>
                <a:gd name="connsiteX2" fmla="*/ 2662864 w 2662864"/>
                <a:gd name="connsiteY2" fmla="*/ 790671 h 790671"/>
                <a:gd name="connsiteX3" fmla="*/ 0 w 2662864"/>
                <a:gd name="connsiteY3" fmla="*/ 790671 h 790671"/>
                <a:gd name="connsiteX4" fmla="*/ 0 w 2662864"/>
                <a:gd name="connsiteY4" fmla="*/ 0 h 7906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62864" h="790671">
                  <a:moveTo>
                    <a:pt x="0" y="0"/>
                  </a:moveTo>
                  <a:lnTo>
                    <a:pt x="2662864" y="0"/>
                  </a:lnTo>
                  <a:lnTo>
                    <a:pt x="2662864" y="790671"/>
                  </a:lnTo>
                  <a:lnTo>
                    <a:pt x="0" y="790671"/>
                  </a:lnTo>
                  <a:lnTo>
                    <a:pt x="0" y="0"/>
                  </a:lnTo>
                  <a:close/>
                </a:path>
              </a:pathLst>
            </a:custGeom>
            <a:noFill/>
            <a:ln>
              <a:noFill/>
            </a:ln>
            <a:scene3d>
              <a:camera prst="orthographicFront">
                <a:rot lat="0" lon="0" rev="0"/>
              </a:camera>
              <a:lightRig rig="contrasting" dir="t">
                <a:rot lat="0" lon="0" rev="1200000"/>
              </a:lightRig>
            </a:scene3d>
            <a:sp3d/>
          </p:spPr>
          <p:style>
            <a:lnRef idx="0">
              <a:scrgbClr r="0" g="0" b="0"/>
            </a:lnRef>
            <a:fillRef idx="1">
              <a:scrgbClr r="0" g="0" b="0"/>
            </a:fillRef>
            <a:effectRef idx="2">
              <a:schemeClr val="accent1">
                <a:shade val="80000"/>
                <a:hueOff val="0"/>
                <a:satOff val="0"/>
                <a:lumOff val="0"/>
                <a:alphaOff val="0"/>
              </a:schemeClr>
            </a:effectRef>
            <a:fontRef idx="minor">
              <a:schemeClr val="lt1"/>
            </a:fontRef>
          </p:style>
          <p:txBody>
            <a:bodyPr spcFirstLastPara="0" vert="horz" wrap="square" lIns="0" tIns="135128" rIns="0" bIns="144780" numCol="1" spcCol="1270" anchor="ctr" anchorCtr="0">
              <a:noAutofit/>
            </a:bodyPr>
            <a:lstStyle/>
            <a:p>
              <a:pPr lvl="0" algn="ctr" defTabSz="1689100">
                <a:lnSpc>
                  <a:spcPct val="90000"/>
                </a:lnSpc>
                <a:spcBef>
                  <a:spcPct val="0"/>
                </a:spcBef>
                <a:spcAft>
                  <a:spcPct val="35000"/>
                </a:spcAft>
              </a:pPr>
              <a:r>
                <a:rPr lang="es-MX" sz="3800" kern="1200" dirty="0">
                  <a:ln w="12700">
                    <a:solidFill>
                      <a:schemeClr val="accent1">
                        <a:lumMod val="50000"/>
                      </a:schemeClr>
                    </a:solidFill>
                  </a:ln>
                  <a:effectLst>
                    <a:glow rad="101600">
                      <a:schemeClr val="accent6">
                        <a:lumMod val="75000"/>
                        <a:alpha val="60000"/>
                      </a:schemeClr>
                    </a:glow>
                  </a:effectLst>
                </a:rPr>
                <a:t>Crédito</a:t>
              </a:r>
            </a:p>
          </p:txBody>
        </p:sp>
        <p:sp>
          <p:nvSpPr>
            <p:cNvPr id="8" name="Forma libre 7"/>
            <p:cNvSpPr/>
            <p:nvPr/>
          </p:nvSpPr>
          <p:spPr>
            <a:xfrm>
              <a:off x="6775383" y="2636061"/>
              <a:ext cx="2961044" cy="790671"/>
            </a:xfrm>
            <a:custGeom>
              <a:avLst/>
              <a:gdLst>
                <a:gd name="connsiteX0" fmla="*/ 0 w 2961044"/>
                <a:gd name="connsiteY0" fmla="*/ 0 h 790671"/>
                <a:gd name="connsiteX1" fmla="*/ 2961044 w 2961044"/>
                <a:gd name="connsiteY1" fmla="*/ 0 h 790671"/>
                <a:gd name="connsiteX2" fmla="*/ 2961044 w 2961044"/>
                <a:gd name="connsiteY2" fmla="*/ 790671 h 790671"/>
                <a:gd name="connsiteX3" fmla="*/ 0 w 2961044"/>
                <a:gd name="connsiteY3" fmla="*/ 790671 h 790671"/>
                <a:gd name="connsiteX4" fmla="*/ 0 w 2961044"/>
                <a:gd name="connsiteY4" fmla="*/ 0 h 7906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1044" h="790671">
                  <a:moveTo>
                    <a:pt x="0" y="0"/>
                  </a:moveTo>
                  <a:lnTo>
                    <a:pt x="2961044" y="0"/>
                  </a:lnTo>
                  <a:lnTo>
                    <a:pt x="2961044" y="790671"/>
                  </a:lnTo>
                  <a:lnTo>
                    <a:pt x="0" y="790671"/>
                  </a:lnTo>
                  <a:lnTo>
                    <a:pt x="0" y="0"/>
                  </a:lnTo>
                  <a:close/>
                </a:path>
              </a:pathLst>
            </a:custGeom>
            <a:noFill/>
            <a:ln>
              <a:noFill/>
            </a:ln>
            <a:scene3d>
              <a:camera prst="orthographicFront">
                <a:rot lat="0" lon="0" rev="0"/>
              </a:camera>
              <a:lightRig rig="contrasting" dir="t">
                <a:rot lat="0" lon="0" rev="1200000"/>
              </a:lightRig>
            </a:scene3d>
            <a:sp3d/>
          </p:spPr>
          <p:style>
            <a:lnRef idx="0">
              <a:scrgbClr r="0" g="0" b="0"/>
            </a:lnRef>
            <a:fillRef idx="1">
              <a:scrgbClr r="0" g="0" b="0"/>
            </a:fillRef>
            <a:effectRef idx="2">
              <a:schemeClr val="accent1">
                <a:shade val="80000"/>
                <a:hueOff val="0"/>
                <a:satOff val="0"/>
                <a:lumOff val="0"/>
                <a:alphaOff val="0"/>
              </a:schemeClr>
            </a:effectRef>
            <a:fontRef idx="minor">
              <a:schemeClr val="lt1"/>
            </a:fontRef>
          </p:style>
          <p:txBody>
            <a:bodyPr spcFirstLastPara="0" vert="horz" wrap="square" lIns="0" tIns="135128" rIns="0" bIns="144780" numCol="1" spcCol="1270" anchor="ctr" anchorCtr="0">
              <a:noAutofit/>
            </a:bodyPr>
            <a:lstStyle/>
            <a:p>
              <a:pPr lvl="0" algn="ctr" defTabSz="1689100">
                <a:lnSpc>
                  <a:spcPct val="90000"/>
                </a:lnSpc>
                <a:spcBef>
                  <a:spcPct val="0"/>
                </a:spcBef>
                <a:spcAft>
                  <a:spcPct val="35000"/>
                </a:spcAft>
              </a:pPr>
              <a:r>
                <a:rPr lang="es-MX" sz="3800" kern="1200" dirty="0">
                  <a:ln w="12700">
                    <a:solidFill>
                      <a:schemeClr val="accent1">
                        <a:lumMod val="50000"/>
                      </a:schemeClr>
                    </a:solidFill>
                  </a:ln>
                  <a:effectLst>
                    <a:glow rad="101600">
                      <a:schemeClr val="accent6">
                        <a:lumMod val="75000"/>
                        <a:alpha val="60000"/>
                      </a:schemeClr>
                    </a:glow>
                  </a:effectLst>
                </a:rPr>
                <a:t>Dinero</a:t>
              </a:r>
            </a:p>
          </p:txBody>
        </p:sp>
      </p:grpSp>
      <p:sp>
        <p:nvSpPr>
          <p:cNvPr id="9" name="CuadroTexto 8"/>
          <p:cNvSpPr txBox="1"/>
          <p:nvPr/>
        </p:nvSpPr>
        <p:spPr>
          <a:xfrm>
            <a:off x="1745759" y="4763993"/>
            <a:ext cx="8975188" cy="1477328"/>
          </a:xfrm>
          <a:prstGeom prst="rect">
            <a:avLst/>
          </a:prstGeom>
          <a:noFill/>
        </p:spPr>
        <p:txBody>
          <a:bodyPr wrap="square" rtlCol="0">
            <a:spAutoFit/>
          </a:bodyPr>
          <a:lstStyle/>
          <a:p>
            <a:pPr algn="just"/>
            <a:r>
              <a:rPr lang="es-MX" dirty="0">
                <a:solidFill>
                  <a:schemeClr val="accent1">
                    <a:lumMod val="50000"/>
                  </a:schemeClr>
                </a:solidFill>
              </a:rPr>
              <a:t>“A pesar de que el crédito gracias a los avances económicos puede utilizarse como dinero no debe ser considerado como tal, ya que éste es solo un derecho a recibir dinero en el futuro y a su vez, es una obligación de pago del dinero prestado más sus respectivos intereses, sin embargo, se requiere de la existencia de dinero para que pueda existir el crédito de lo contrario sería imposible su utilización”. (</a:t>
            </a:r>
            <a:r>
              <a:rPr lang="es-MX" dirty="0" err="1">
                <a:solidFill>
                  <a:schemeClr val="accent1">
                    <a:lumMod val="50000"/>
                  </a:schemeClr>
                </a:solidFill>
              </a:rPr>
              <a:t>Polavieja</a:t>
            </a:r>
            <a:r>
              <a:rPr lang="es-MX" dirty="0">
                <a:solidFill>
                  <a:schemeClr val="accent1">
                    <a:lumMod val="50000"/>
                  </a:schemeClr>
                </a:solidFill>
              </a:rPr>
              <a:t>, 2011)</a:t>
            </a:r>
          </a:p>
        </p:txBody>
      </p:sp>
      <p:sp>
        <p:nvSpPr>
          <p:cNvPr id="10" name="CuadroTexto 9"/>
          <p:cNvSpPr txBox="1"/>
          <p:nvPr/>
        </p:nvSpPr>
        <p:spPr>
          <a:xfrm>
            <a:off x="5559653" y="2654004"/>
            <a:ext cx="673700" cy="523220"/>
          </a:xfrm>
          <a:prstGeom prst="rect">
            <a:avLst/>
          </a:prstGeom>
          <a:noFill/>
        </p:spPr>
        <p:txBody>
          <a:bodyPr wrap="square" rtlCol="0">
            <a:spAutoFit/>
          </a:bodyPr>
          <a:lstStyle/>
          <a:p>
            <a:r>
              <a:rPr lang="es-MX" sz="2800" b="1" dirty="0"/>
              <a:t>VS</a:t>
            </a:r>
          </a:p>
        </p:txBody>
      </p:sp>
    </p:spTree>
    <p:extLst>
      <p:ext uri="{BB962C8B-B14F-4D97-AF65-F5344CB8AC3E}">
        <p14:creationId xmlns:p14="http://schemas.microsoft.com/office/powerpoint/2010/main" val="2389570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effectLst/>
              </a:rPr>
              <a:t>Las tarjetas de crédito</a:t>
            </a:r>
            <a:endParaRPr lang="es-MX" dirty="0"/>
          </a:p>
        </p:txBody>
      </p:sp>
      <p:sp>
        <p:nvSpPr>
          <p:cNvPr id="3" name="Marcador de contenido 2"/>
          <p:cNvSpPr>
            <a:spLocks noGrp="1"/>
          </p:cNvSpPr>
          <p:nvPr>
            <p:ph idx="1"/>
          </p:nvPr>
        </p:nvSpPr>
        <p:spPr/>
        <p:txBody>
          <a:bodyPr/>
          <a:lstStyle/>
          <a:p>
            <a:r>
              <a:rPr lang="es-MX" dirty="0"/>
              <a:t>Los créditos en cuenta corriente: </a:t>
            </a:r>
            <a:r>
              <a:rPr lang="es-ES" dirty="0">
                <a:effectLst/>
              </a:rPr>
              <a:t>“son aquellos donde se concede al cliente una línea de crédito de la cual podrá disponer en varias ocasiones con la limitante de no exceder el límite de la misma, y de la cual podrá volver a disponer conforme realice pagos al crédito”.</a:t>
            </a:r>
            <a:endParaRPr lang="es-MX" dirty="0"/>
          </a:p>
        </p:txBody>
      </p:sp>
    </p:spTree>
    <p:extLst>
      <p:ext uri="{BB962C8B-B14F-4D97-AF65-F5344CB8AC3E}">
        <p14:creationId xmlns:p14="http://schemas.microsoft.com/office/powerpoint/2010/main" val="925555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95" y="609601"/>
            <a:ext cx="10353761" cy="853440"/>
          </a:xfrm>
        </p:spPr>
        <p:txBody>
          <a:bodyPr>
            <a:normAutofit/>
          </a:bodyPr>
          <a:lstStyle/>
          <a:p>
            <a:r>
              <a:rPr lang="es-MX" dirty="0"/>
              <a:t>El sistema financiero y las tarjetas de crédito</a:t>
            </a:r>
          </a:p>
        </p:txBody>
      </p:sp>
      <p:pic>
        <p:nvPicPr>
          <p:cNvPr id="4" name="Marcador de contenido 3"/>
          <p:cNvPicPr>
            <a:picLocks noGrp="1"/>
          </p:cNvPicPr>
          <p:nvPr>
            <p:ph idx="1"/>
          </p:nvPr>
        </p:nvPicPr>
        <p:blipFill rotWithShape="1">
          <a:blip r:embed="rId2">
            <a:extLst>
              <a:ext uri="{28A0092B-C50C-407E-A947-70E740481C1C}">
                <a14:useLocalDpi xmlns:a14="http://schemas.microsoft.com/office/drawing/2010/main" val="0"/>
              </a:ext>
            </a:extLst>
          </a:blip>
          <a:stretch/>
        </p:blipFill>
        <p:spPr bwMode="auto">
          <a:xfrm>
            <a:off x="2172558" y="1554163"/>
            <a:ext cx="8050083" cy="452596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30916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Marcador de contenido 9">
            <a:extLst>
              <a:ext uri="{FF2B5EF4-FFF2-40B4-BE49-F238E27FC236}">
                <a16:creationId xmlns:a16="http://schemas.microsoft.com/office/drawing/2014/main" id="{95D5318F-C86E-46E3-9189-53259F9A931F}"/>
              </a:ext>
            </a:extLst>
          </p:cNvPr>
          <p:cNvGraphicFramePr>
            <a:graphicFrameLocks noGrp="1"/>
          </p:cNvGraphicFramePr>
          <p:nvPr>
            <p:ph idx="1"/>
            <p:extLst>
              <p:ext uri="{D42A27DB-BD31-4B8C-83A1-F6EECF244321}">
                <p14:modId xmlns:p14="http://schemas.microsoft.com/office/powerpoint/2010/main" val="775448245"/>
              </p:ext>
            </p:extLst>
          </p:nvPr>
        </p:nvGraphicFramePr>
        <p:xfrm>
          <a:off x="838200" y="928670"/>
          <a:ext cx="10515600"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CuadroTexto"/>
          <p:cNvSpPr txBox="1"/>
          <p:nvPr/>
        </p:nvSpPr>
        <p:spPr>
          <a:xfrm>
            <a:off x="551384" y="172441"/>
            <a:ext cx="10297144" cy="584775"/>
          </a:xfrm>
          <a:prstGeom prst="rect">
            <a:avLst/>
          </a:prstGeom>
          <a:noFill/>
        </p:spPr>
        <p:txBody>
          <a:bodyPr wrap="square" rtlCol="0">
            <a:spAutoFit/>
          </a:bodyPr>
          <a:lstStyle/>
          <a:p>
            <a:pPr algn="just"/>
            <a:r>
              <a:rPr lang="es-MX" sz="3200" b="1" dirty="0"/>
              <a:t>Contexto de la Reforma Financiera 2013</a:t>
            </a:r>
          </a:p>
        </p:txBody>
      </p:sp>
    </p:spTree>
    <p:extLst>
      <p:ext uri="{BB962C8B-B14F-4D97-AF65-F5344CB8AC3E}">
        <p14:creationId xmlns:p14="http://schemas.microsoft.com/office/powerpoint/2010/main" val="298878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effectLst/>
              </a:rPr>
              <a:t>Modalidades de los créditos </a:t>
            </a:r>
            <a:endParaRPr lang="es-MX" dirty="0"/>
          </a:p>
        </p:txBody>
      </p:sp>
      <p:graphicFrame>
        <p:nvGraphicFramePr>
          <p:cNvPr id="4" name="Diagrama 3"/>
          <p:cNvGraphicFramePr/>
          <p:nvPr>
            <p:extLst>
              <p:ext uri="{D42A27DB-BD31-4B8C-83A1-F6EECF244321}">
                <p14:modId xmlns:p14="http://schemas.microsoft.com/office/powerpoint/2010/main" val="2507472747"/>
              </p:ext>
            </p:extLst>
          </p:nvPr>
        </p:nvGraphicFramePr>
        <p:xfrm>
          <a:off x="2189409" y="2343955"/>
          <a:ext cx="7856112" cy="31295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8092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t>El impacto de la globalización y el uso de las tarjetas de crédito.</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832805854"/>
              </p:ext>
            </p:extLst>
          </p:nvPr>
        </p:nvGraphicFramePr>
        <p:xfrm>
          <a:off x="914400" y="2095499"/>
          <a:ext cx="10637949" cy="39962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91335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effectLst/>
              </a:rPr>
              <a:t>Características y principales funciones de las tarjetas de crédito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959669194"/>
              </p:ext>
            </p:extLst>
          </p:nvPr>
        </p:nvGraphicFramePr>
        <p:xfrm>
          <a:off x="406400" y="1554163"/>
          <a:ext cx="115824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37410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95" y="609601"/>
            <a:ext cx="10353761" cy="807076"/>
          </a:xfrm>
        </p:spPr>
        <p:txBody>
          <a:bodyPr>
            <a:normAutofit fontScale="90000"/>
          </a:bodyPr>
          <a:lstStyle/>
          <a:p>
            <a:r>
              <a:rPr lang="es-ES" dirty="0">
                <a:effectLst/>
              </a:rPr>
              <a:t>Diferenciación de tarjetas bancarias y departamentales.</a:t>
            </a:r>
            <a:endParaRPr lang="es-MX" dirty="0"/>
          </a:p>
        </p:txBody>
      </p:sp>
      <p:graphicFrame>
        <p:nvGraphicFramePr>
          <p:cNvPr id="12" name="Tabla 11"/>
          <p:cNvGraphicFramePr>
            <a:graphicFrameLocks noGrp="1"/>
          </p:cNvGraphicFramePr>
          <p:nvPr>
            <p:extLst>
              <p:ext uri="{D42A27DB-BD31-4B8C-83A1-F6EECF244321}">
                <p14:modId xmlns:p14="http://schemas.microsoft.com/office/powerpoint/2010/main" val="1433253996"/>
              </p:ext>
            </p:extLst>
          </p:nvPr>
        </p:nvGraphicFramePr>
        <p:xfrm>
          <a:off x="913794" y="1484784"/>
          <a:ext cx="10353761" cy="4936164"/>
        </p:xfrm>
        <a:graphic>
          <a:graphicData uri="http://schemas.openxmlformats.org/drawingml/2006/table">
            <a:tbl>
              <a:tblPr firstRow="1" firstCol="1" bandRow="1">
                <a:tableStyleId>{327F97BB-C833-4FB7-BDE5-3F7075034690}</a:tableStyleId>
              </a:tblPr>
              <a:tblGrid>
                <a:gridCol w="4530992">
                  <a:extLst>
                    <a:ext uri="{9D8B030D-6E8A-4147-A177-3AD203B41FA5}">
                      <a16:colId xmlns:a16="http://schemas.microsoft.com/office/drawing/2014/main" val="20000"/>
                    </a:ext>
                  </a:extLst>
                </a:gridCol>
                <a:gridCol w="5822769">
                  <a:extLst>
                    <a:ext uri="{9D8B030D-6E8A-4147-A177-3AD203B41FA5}">
                      <a16:colId xmlns:a16="http://schemas.microsoft.com/office/drawing/2014/main" val="20001"/>
                    </a:ext>
                  </a:extLst>
                </a:gridCol>
              </a:tblGrid>
              <a:tr h="253339">
                <a:tc gridSpan="2">
                  <a:txBody>
                    <a:bodyPr/>
                    <a:lstStyle/>
                    <a:p>
                      <a:pPr algn="ctr">
                        <a:lnSpc>
                          <a:spcPct val="150000"/>
                        </a:lnSpc>
                        <a:spcAft>
                          <a:spcPts val="0"/>
                        </a:spcAft>
                      </a:pPr>
                      <a:r>
                        <a:rPr lang="es-ES" sz="1600" b="1" dirty="0">
                          <a:ln>
                            <a:solidFill>
                              <a:schemeClr val="accent1">
                                <a:lumMod val="50000"/>
                              </a:schemeClr>
                            </a:solidFill>
                          </a:ln>
                          <a:solidFill>
                            <a:schemeClr val="bg1"/>
                          </a:solidFill>
                          <a:effectLst/>
                          <a:latin typeface="Arial" panose="020B0604020202020204" pitchFamily="34" charset="0"/>
                          <a:cs typeface="Arial" panose="020B0604020202020204" pitchFamily="34" charset="0"/>
                        </a:rPr>
                        <a:t>Tarjetas de crédito bancarias y departamentales</a:t>
                      </a:r>
                      <a:endParaRPr lang="es-MX" sz="1600" b="1" dirty="0">
                        <a:ln>
                          <a:solidFill>
                            <a:schemeClr val="accent1">
                              <a:lumMod val="50000"/>
                            </a:schemeClr>
                          </a:solidFill>
                        </a:ln>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26398" marR="26398" marT="0" marB="0"/>
                </a:tc>
                <a:tc hMerge="1">
                  <a:txBody>
                    <a:bodyPr/>
                    <a:lstStyle/>
                    <a:p>
                      <a:endParaRPr lang="es-MX"/>
                    </a:p>
                  </a:txBody>
                  <a:tcPr/>
                </a:tc>
                <a:extLst>
                  <a:ext uri="{0D108BD9-81ED-4DB2-BD59-A6C34878D82A}">
                    <a16:rowId xmlns:a16="http://schemas.microsoft.com/office/drawing/2014/main" val="10000"/>
                  </a:ext>
                </a:extLst>
              </a:tr>
              <a:tr h="253339">
                <a:tc gridSpan="2">
                  <a:txBody>
                    <a:bodyPr/>
                    <a:lstStyle/>
                    <a:p>
                      <a:pPr algn="ctr">
                        <a:lnSpc>
                          <a:spcPct val="150000"/>
                        </a:lnSpc>
                        <a:spcAft>
                          <a:spcPts val="0"/>
                        </a:spcAft>
                      </a:pPr>
                      <a:r>
                        <a:rPr lang="es-ES" sz="1600" b="1" dirty="0">
                          <a:ln>
                            <a:solidFill>
                              <a:schemeClr val="accent1">
                                <a:lumMod val="50000"/>
                              </a:schemeClr>
                            </a:solidFill>
                          </a:ln>
                          <a:solidFill>
                            <a:schemeClr val="bg1"/>
                          </a:solidFill>
                          <a:effectLst/>
                          <a:latin typeface="Arial" panose="020B0604020202020204" pitchFamily="34" charset="0"/>
                          <a:cs typeface="Arial" panose="020B0604020202020204" pitchFamily="34" charset="0"/>
                        </a:rPr>
                        <a:t>Diferencias</a:t>
                      </a:r>
                      <a:endParaRPr lang="es-MX" sz="1600" b="1" dirty="0">
                        <a:ln>
                          <a:solidFill>
                            <a:schemeClr val="accent1">
                              <a:lumMod val="50000"/>
                            </a:schemeClr>
                          </a:solidFill>
                        </a:ln>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26398" marR="26398" marT="0" marB="0"/>
                </a:tc>
                <a:tc hMerge="1">
                  <a:txBody>
                    <a:bodyPr/>
                    <a:lstStyle/>
                    <a:p>
                      <a:endParaRPr lang="es-MX"/>
                    </a:p>
                  </a:txBody>
                  <a:tcPr/>
                </a:tc>
                <a:extLst>
                  <a:ext uri="{0D108BD9-81ED-4DB2-BD59-A6C34878D82A}">
                    <a16:rowId xmlns:a16="http://schemas.microsoft.com/office/drawing/2014/main" val="10001"/>
                  </a:ext>
                </a:extLst>
              </a:tr>
              <a:tr h="253339">
                <a:tc>
                  <a:txBody>
                    <a:bodyPr/>
                    <a:lstStyle/>
                    <a:p>
                      <a:pPr algn="ctr">
                        <a:lnSpc>
                          <a:spcPct val="150000"/>
                        </a:lnSpc>
                        <a:spcAft>
                          <a:spcPts val="0"/>
                        </a:spcAft>
                      </a:pPr>
                      <a:r>
                        <a:rPr lang="es-ES" sz="1600" b="1">
                          <a:ln>
                            <a:solidFill>
                              <a:schemeClr val="accent1">
                                <a:lumMod val="50000"/>
                              </a:schemeClr>
                            </a:solidFill>
                          </a:ln>
                          <a:solidFill>
                            <a:schemeClr val="bg1"/>
                          </a:solidFill>
                          <a:effectLst/>
                          <a:latin typeface="Arial" panose="020B0604020202020204" pitchFamily="34" charset="0"/>
                          <a:cs typeface="Arial" panose="020B0604020202020204" pitchFamily="34" charset="0"/>
                        </a:rPr>
                        <a:t>Tarjetas de crédito bancarias</a:t>
                      </a:r>
                      <a:endParaRPr lang="es-MX" sz="1600" b="1">
                        <a:ln>
                          <a:solidFill>
                            <a:schemeClr val="accent1">
                              <a:lumMod val="50000"/>
                            </a:schemeClr>
                          </a:solidFill>
                        </a:ln>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26398" marR="26398" marT="0" marB="0"/>
                </a:tc>
                <a:tc>
                  <a:txBody>
                    <a:bodyPr/>
                    <a:lstStyle/>
                    <a:p>
                      <a:pPr algn="ctr">
                        <a:lnSpc>
                          <a:spcPct val="150000"/>
                        </a:lnSpc>
                        <a:spcAft>
                          <a:spcPts val="0"/>
                        </a:spcAft>
                      </a:pPr>
                      <a:r>
                        <a:rPr lang="es-ES" sz="1600" b="1" dirty="0">
                          <a:ln>
                            <a:solidFill>
                              <a:schemeClr val="accent1">
                                <a:lumMod val="50000"/>
                              </a:schemeClr>
                            </a:solidFill>
                          </a:ln>
                          <a:solidFill>
                            <a:schemeClr val="bg1"/>
                          </a:solidFill>
                          <a:effectLst/>
                          <a:latin typeface="Arial" panose="020B0604020202020204" pitchFamily="34" charset="0"/>
                          <a:cs typeface="Arial" panose="020B0604020202020204" pitchFamily="34" charset="0"/>
                        </a:rPr>
                        <a:t>Tarjetas de crédito departamentales</a:t>
                      </a:r>
                      <a:endParaRPr lang="es-MX" sz="1600" b="1" dirty="0">
                        <a:ln>
                          <a:solidFill>
                            <a:schemeClr val="accent1">
                              <a:lumMod val="50000"/>
                            </a:schemeClr>
                          </a:solidFill>
                        </a:ln>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26398" marR="26398" marT="0" marB="0"/>
                </a:tc>
                <a:extLst>
                  <a:ext uri="{0D108BD9-81ED-4DB2-BD59-A6C34878D82A}">
                    <a16:rowId xmlns:a16="http://schemas.microsoft.com/office/drawing/2014/main" val="10002"/>
                  </a:ext>
                </a:extLst>
              </a:tr>
              <a:tr h="2858432">
                <a:tc>
                  <a:txBody>
                    <a:bodyPr/>
                    <a:lstStyle/>
                    <a:p>
                      <a:pPr marL="171450" indent="-171450" algn="just">
                        <a:lnSpc>
                          <a:spcPct val="150000"/>
                        </a:lnSpc>
                        <a:spcAft>
                          <a:spcPts val="0"/>
                        </a:spcAft>
                        <a:buFont typeface="Arial" panose="020B0604020202020204" pitchFamily="34" charset="0"/>
                        <a:buChar char="•"/>
                      </a:pPr>
                      <a:r>
                        <a:rPr lang="es-ES" sz="1200" b="1" dirty="0">
                          <a:ln>
                            <a:noFill/>
                          </a:ln>
                          <a:effectLst/>
                          <a:latin typeface="Arial" panose="020B0604020202020204" pitchFamily="34" charset="0"/>
                          <a:cs typeface="Arial" panose="020B0604020202020204" pitchFamily="34" charset="0"/>
                        </a:rPr>
                        <a:t>Son emitidas por una institución financiera.</a:t>
                      </a:r>
                      <a:endParaRPr lang="es-MX" sz="1200" b="1" dirty="0">
                        <a:ln>
                          <a:noFill/>
                        </a:ln>
                        <a:effectLst/>
                        <a:latin typeface="Arial" panose="020B0604020202020204" pitchFamily="34" charset="0"/>
                        <a:cs typeface="Arial" panose="020B0604020202020204" pitchFamily="34" charset="0"/>
                      </a:endParaRPr>
                    </a:p>
                    <a:p>
                      <a:pPr marL="171450" indent="-171450" algn="just">
                        <a:lnSpc>
                          <a:spcPct val="150000"/>
                        </a:lnSpc>
                        <a:spcAft>
                          <a:spcPts val="0"/>
                        </a:spcAft>
                        <a:buFont typeface="Arial" panose="020B0604020202020204" pitchFamily="34" charset="0"/>
                        <a:buChar char="•"/>
                      </a:pPr>
                      <a:r>
                        <a:rPr lang="es-ES" sz="1200" b="1" dirty="0">
                          <a:ln>
                            <a:noFill/>
                          </a:ln>
                          <a:effectLst/>
                          <a:latin typeface="Arial" panose="020B0604020202020204" pitchFamily="34" charset="0"/>
                          <a:cs typeface="Arial" panose="020B0604020202020204" pitchFamily="34" charset="0"/>
                        </a:rPr>
                        <a:t>Son de aceptación universal al contar con el respaldo de empresas de pago como Visa y MasterCard.</a:t>
                      </a:r>
                      <a:endParaRPr lang="es-MX" sz="1200" b="1" dirty="0">
                        <a:ln>
                          <a:noFill/>
                        </a:ln>
                        <a:effectLst/>
                        <a:latin typeface="Arial" panose="020B0604020202020204" pitchFamily="34" charset="0"/>
                        <a:cs typeface="Arial" panose="020B0604020202020204" pitchFamily="34" charset="0"/>
                      </a:endParaRPr>
                    </a:p>
                    <a:p>
                      <a:pPr marL="171450" indent="-171450" algn="just">
                        <a:lnSpc>
                          <a:spcPct val="150000"/>
                        </a:lnSpc>
                        <a:spcAft>
                          <a:spcPts val="0"/>
                        </a:spcAft>
                        <a:buFont typeface="Arial" panose="020B0604020202020204" pitchFamily="34" charset="0"/>
                        <a:buChar char="•"/>
                      </a:pPr>
                      <a:r>
                        <a:rPr lang="es-ES" sz="1200" b="1" dirty="0">
                          <a:ln>
                            <a:noFill/>
                          </a:ln>
                          <a:effectLst/>
                          <a:latin typeface="Arial" panose="020B0604020202020204" pitchFamily="34" charset="0"/>
                          <a:cs typeface="Arial" panose="020B0604020202020204" pitchFamily="34" charset="0"/>
                        </a:rPr>
                        <a:t>Tasa de interés menor a las tarjetas de crédito departamentales. </a:t>
                      </a:r>
                      <a:endParaRPr lang="es-MX" sz="1200" b="1" dirty="0">
                        <a:ln>
                          <a:noFill/>
                        </a:ln>
                        <a:effectLst/>
                        <a:latin typeface="Arial" panose="020B0604020202020204" pitchFamily="34" charset="0"/>
                        <a:cs typeface="Arial" panose="020B0604020202020204" pitchFamily="34" charset="0"/>
                      </a:endParaRPr>
                    </a:p>
                    <a:p>
                      <a:pPr marL="171450" indent="-171450" algn="just">
                        <a:lnSpc>
                          <a:spcPct val="150000"/>
                        </a:lnSpc>
                        <a:spcAft>
                          <a:spcPts val="0"/>
                        </a:spcAft>
                        <a:buFont typeface="Arial" panose="020B0604020202020204" pitchFamily="34" charset="0"/>
                        <a:buChar char="•"/>
                      </a:pPr>
                      <a:r>
                        <a:rPr lang="es-ES" sz="1200" b="1" dirty="0">
                          <a:ln>
                            <a:noFill/>
                          </a:ln>
                          <a:effectLst/>
                          <a:latin typeface="Arial" panose="020B0604020202020204" pitchFamily="34" charset="0"/>
                          <a:cs typeface="Arial" panose="020B0604020202020204" pitchFamily="34" charset="0"/>
                        </a:rPr>
                        <a:t>Aplican tasas de interés diferenciadas a clientes dependiendo de sus hábitos de pago.</a:t>
                      </a:r>
                      <a:endParaRPr lang="es-MX" sz="1200" b="1" dirty="0">
                        <a:ln>
                          <a:noFill/>
                        </a:ln>
                        <a:effectLst/>
                        <a:latin typeface="Arial" panose="020B0604020202020204" pitchFamily="34" charset="0"/>
                        <a:cs typeface="Arial" panose="020B0604020202020204" pitchFamily="34" charset="0"/>
                      </a:endParaRPr>
                    </a:p>
                    <a:p>
                      <a:pPr marL="171450" indent="-171450" algn="just">
                        <a:lnSpc>
                          <a:spcPct val="150000"/>
                        </a:lnSpc>
                        <a:spcAft>
                          <a:spcPts val="0"/>
                        </a:spcAft>
                        <a:buFont typeface="Arial" panose="020B0604020202020204" pitchFamily="34" charset="0"/>
                        <a:buChar char="•"/>
                      </a:pPr>
                      <a:r>
                        <a:rPr lang="es-ES" sz="1200" b="1" dirty="0">
                          <a:ln>
                            <a:noFill/>
                          </a:ln>
                          <a:effectLst/>
                          <a:latin typeface="Arial" panose="020B0604020202020204" pitchFamily="34" charset="0"/>
                          <a:cs typeface="Arial" panose="020B0604020202020204" pitchFamily="34" charset="0"/>
                        </a:rPr>
                        <a:t>Se debe pagar una anualidad y unas cobran comisiones por reposición en caso de robo o extravió.</a:t>
                      </a:r>
                      <a:endParaRPr lang="es-MX" sz="1200" b="1" dirty="0">
                        <a:ln>
                          <a:noFill/>
                        </a:ln>
                        <a:solidFill>
                          <a:schemeClr val="accent1">
                            <a:lumMod val="50000"/>
                          </a:schemeClr>
                        </a:solidFill>
                        <a:effectLst/>
                        <a:latin typeface="Arial" panose="020B0604020202020204" pitchFamily="34" charset="0"/>
                        <a:ea typeface="Calibri" panose="020F0502020204030204" pitchFamily="34" charset="0"/>
                        <a:cs typeface="Arial" panose="020B0604020202020204" pitchFamily="34" charset="0"/>
                      </a:endParaRPr>
                    </a:p>
                  </a:txBody>
                  <a:tcPr marL="26398" marR="26398" marT="0" marB="0"/>
                </a:tc>
                <a:tc>
                  <a:txBody>
                    <a:bodyPr/>
                    <a:lstStyle/>
                    <a:p>
                      <a:pPr marL="171450" indent="-171450" algn="just">
                        <a:lnSpc>
                          <a:spcPct val="150000"/>
                        </a:lnSpc>
                        <a:spcAft>
                          <a:spcPts val="0"/>
                        </a:spcAft>
                        <a:buFont typeface="Arial" panose="020B0604020202020204" pitchFamily="34" charset="0"/>
                        <a:buChar char="•"/>
                      </a:pPr>
                      <a:r>
                        <a:rPr lang="es-ES" sz="1200" b="1" dirty="0">
                          <a:ln>
                            <a:noFill/>
                          </a:ln>
                          <a:effectLst/>
                          <a:latin typeface="Arial" panose="020B0604020202020204" pitchFamily="34" charset="0"/>
                          <a:cs typeface="Arial" panose="020B0604020202020204" pitchFamily="34" charset="0"/>
                        </a:rPr>
                        <a:t>Son emitidas por tiendas de autoservicio o departamentales.</a:t>
                      </a:r>
                      <a:endParaRPr lang="es-MX" sz="1200" b="1" dirty="0">
                        <a:ln>
                          <a:noFill/>
                        </a:ln>
                        <a:effectLst/>
                        <a:latin typeface="Arial" panose="020B0604020202020204" pitchFamily="34" charset="0"/>
                        <a:cs typeface="Arial" panose="020B0604020202020204" pitchFamily="34" charset="0"/>
                      </a:endParaRPr>
                    </a:p>
                    <a:p>
                      <a:pPr marL="171450" indent="-171450" algn="just">
                        <a:lnSpc>
                          <a:spcPct val="150000"/>
                        </a:lnSpc>
                        <a:spcAft>
                          <a:spcPts val="0"/>
                        </a:spcAft>
                        <a:buFont typeface="Arial" panose="020B0604020202020204" pitchFamily="34" charset="0"/>
                        <a:buChar char="•"/>
                      </a:pPr>
                      <a:r>
                        <a:rPr lang="es-ES" sz="1200" b="1" dirty="0">
                          <a:ln>
                            <a:noFill/>
                          </a:ln>
                          <a:effectLst/>
                          <a:latin typeface="Arial" panose="020B0604020202020204" pitchFamily="34" charset="0"/>
                          <a:cs typeface="Arial" panose="020B0604020202020204" pitchFamily="34" charset="0"/>
                        </a:rPr>
                        <a:t>La aceptación es limitada a su cadena de tiendas o establecimientos asociados. Sin embargo, algunas han constituido bancos propios y emitido tarjetas en asociación con bancos comerciales o por propia cuenta, teniendo como aval a VISA.  </a:t>
                      </a:r>
                      <a:endParaRPr lang="es-MX" sz="1200" b="1" dirty="0">
                        <a:ln>
                          <a:noFill/>
                        </a:ln>
                        <a:effectLst/>
                        <a:latin typeface="Arial" panose="020B0604020202020204" pitchFamily="34" charset="0"/>
                        <a:cs typeface="Arial" panose="020B0604020202020204" pitchFamily="34" charset="0"/>
                      </a:endParaRPr>
                    </a:p>
                    <a:p>
                      <a:pPr marL="171450" indent="-171450" algn="just">
                        <a:lnSpc>
                          <a:spcPct val="150000"/>
                        </a:lnSpc>
                        <a:spcAft>
                          <a:spcPts val="0"/>
                        </a:spcAft>
                        <a:buFont typeface="Arial" panose="020B0604020202020204" pitchFamily="34" charset="0"/>
                        <a:buChar char="•"/>
                      </a:pPr>
                      <a:r>
                        <a:rPr lang="es-ES" sz="1200" b="1" dirty="0">
                          <a:ln>
                            <a:noFill/>
                          </a:ln>
                          <a:effectLst/>
                          <a:latin typeface="Arial" panose="020B0604020202020204" pitchFamily="34" charset="0"/>
                          <a:cs typeface="Arial" panose="020B0604020202020204" pitchFamily="34" charset="0"/>
                        </a:rPr>
                        <a:t>Sus tasas de interés suelen ser más elevadas que las de las bancarias.</a:t>
                      </a:r>
                      <a:endParaRPr lang="es-MX" sz="1200" b="1" dirty="0">
                        <a:ln>
                          <a:noFill/>
                        </a:ln>
                        <a:effectLst/>
                        <a:latin typeface="Arial" panose="020B0604020202020204" pitchFamily="34" charset="0"/>
                        <a:cs typeface="Arial" panose="020B0604020202020204" pitchFamily="34" charset="0"/>
                      </a:endParaRPr>
                    </a:p>
                    <a:p>
                      <a:pPr marL="171450" indent="-171450" algn="just">
                        <a:lnSpc>
                          <a:spcPct val="150000"/>
                        </a:lnSpc>
                        <a:spcAft>
                          <a:spcPts val="0"/>
                        </a:spcAft>
                        <a:buFont typeface="Arial" panose="020B0604020202020204" pitchFamily="34" charset="0"/>
                        <a:buChar char="•"/>
                      </a:pPr>
                      <a:r>
                        <a:rPr lang="es-ES" sz="1200" b="1" dirty="0">
                          <a:ln>
                            <a:noFill/>
                          </a:ln>
                          <a:effectLst/>
                          <a:latin typeface="Arial" panose="020B0604020202020204" pitchFamily="34" charset="0"/>
                          <a:cs typeface="Arial" panose="020B0604020202020204" pitchFamily="34" charset="0"/>
                        </a:rPr>
                        <a:t>No aplican tasas de interés diferenciadas a clientes de acuerdo a sus hábitos de pago.</a:t>
                      </a:r>
                      <a:endParaRPr lang="es-MX" sz="1200" b="1" dirty="0">
                        <a:ln>
                          <a:noFill/>
                        </a:ln>
                        <a:effectLst/>
                        <a:latin typeface="Arial" panose="020B0604020202020204" pitchFamily="34" charset="0"/>
                        <a:cs typeface="Arial" panose="020B0604020202020204" pitchFamily="34" charset="0"/>
                      </a:endParaRPr>
                    </a:p>
                    <a:p>
                      <a:pPr marL="171450" indent="-171450" algn="just">
                        <a:lnSpc>
                          <a:spcPct val="150000"/>
                        </a:lnSpc>
                        <a:spcAft>
                          <a:spcPts val="0"/>
                        </a:spcAft>
                        <a:buFont typeface="Arial" panose="020B0604020202020204" pitchFamily="34" charset="0"/>
                        <a:buChar char="•"/>
                      </a:pPr>
                      <a:r>
                        <a:rPr lang="es-ES" sz="1200" b="1" dirty="0">
                          <a:ln>
                            <a:noFill/>
                          </a:ln>
                          <a:effectLst/>
                          <a:latin typeface="Arial" panose="020B0604020202020204" pitchFamily="34" charset="0"/>
                          <a:cs typeface="Arial" panose="020B0604020202020204" pitchFamily="34" charset="0"/>
                        </a:rPr>
                        <a:t>Por lo regular, los clientes no tienen que pagar anualidad, ni les cobran al reponerla.</a:t>
                      </a:r>
                      <a:endParaRPr lang="es-MX" sz="1200" b="1" dirty="0">
                        <a:ln>
                          <a:noFill/>
                        </a:ln>
                        <a:solidFill>
                          <a:schemeClr val="accent1">
                            <a:lumMod val="50000"/>
                          </a:schemeClr>
                        </a:solidFill>
                        <a:effectLst/>
                        <a:latin typeface="Arial" panose="020B0604020202020204" pitchFamily="34" charset="0"/>
                        <a:ea typeface="Calibri" panose="020F0502020204030204" pitchFamily="34" charset="0"/>
                        <a:cs typeface="Arial" panose="020B0604020202020204" pitchFamily="34" charset="0"/>
                      </a:endParaRPr>
                    </a:p>
                  </a:txBody>
                  <a:tcPr marL="26398" marR="26398" marT="0" marB="0"/>
                </a:tc>
                <a:extLst>
                  <a:ext uri="{0D108BD9-81ED-4DB2-BD59-A6C34878D82A}">
                    <a16:rowId xmlns:a16="http://schemas.microsoft.com/office/drawing/2014/main" val="10003"/>
                  </a:ext>
                </a:extLst>
              </a:tr>
              <a:tr h="257620">
                <a:tc gridSpan="2">
                  <a:txBody>
                    <a:bodyPr/>
                    <a:lstStyle/>
                    <a:p>
                      <a:pPr algn="ctr">
                        <a:lnSpc>
                          <a:spcPct val="150000"/>
                        </a:lnSpc>
                        <a:spcAft>
                          <a:spcPts val="0"/>
                        </a:spcAft>
                      </a:pPr>
                      <a:r>
                        <a:rPr lang="es-ES" sz="1400" dirty="0">
                          <a:ln>
                            <a:solidFill>
                              <a:schemeClr val="accent1">
                                <a:lumMod val="50000"/>
                              </a:schemeClr>
                            </a:solidFill>
                          </a:ln>
                          <a:solidFill>
                            <a:schemeClr val="bg1"/>
                          </a:solidFill>
                          <a:effectLst/>
                          <a:latin typeface="Arial" panose="020B0604020202020204" pitchFamily="34" charset="0"/>
                          <a:cs typeface="Arial" panose="020B0604020202020204" pitchFamily="34" charset="0"/>
                        </a:rPr>
                        <a:t>Similitudes</a:t>
                      </a:r>
                      <a:endParaRPr lang="es-MX" sz="1400" dirty="0">
                        <a:ln>
                          <a:solidFill>
                            <a:schemeClr val="accent1">
                              <a:lumMod val="50000"/>
                            </a:schemeClr>
                          </a:solidFill>
                        </a:ln>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26398" marR="26398" marT="0" marB="0"/>
                </a:tc>
                <a:tc hMerge="1">
                  <a:txBody>
                    <a:bodyPr/>
                    <a:lstStyle/>
                    <a:p>
                      <a:endParaRPr lang="es-MX"/>
                    </a:p>
                  </a:txBody>
                  <a:tcPr/>
                </a:tc>
                <a:extLst>
                  <a:ext uri="{0D108BD9-81ED-4DB2-BD59-A6C34878D82A}">
                    <a16:rowId xmlns:a16="http://schemas.microsoft.com/office/drawing/2014/main" val="10004"/>
                  </a:ext>
                </a:extLst>
              </a:tr>
              <a:tr h="835608">
                <a:tc gridSpan="2">
                  <a:txBody>
                    <a:bodyPr/>
                    <a:lstStyle/>
                    <a:p>
                      <a:pPr algn="just">
                        <a:lnSpc>
                          <a:spcPct val="150000"/>
                        </a:lnSpc>
                        <a:spcAft>
                          <a:spcPts val="0"/>
                        </a:spcAft>
                      </a:pPr>
                      <a:r>
                        <a:rPr lang="es-ES" sz="1200" dirty="0">
                          <a:ln>
                            <a:noFill/>
                          </a:ln>
                          <a:effectLst/>
                        </a:rPr>
                        <a:t>Tanto las TDC comerciales como las bancarias funcionan como medio de pago.</a:t>
                      </a:r>
                      <a:endParaRPr lang="es-MX" sz="1200" dirty="0">
                        <a:ln>
                          <a:noFill/>
                        </a:ln>
                        <a:effectLst/>
                      </a:endParaRPr>
                    </a:p>
                    <a:p>
                      <a:pPr algn="just">
                        <a:lnSpc>
                          <a:spcPct val="150000"/>
                        </a:lnSpc>
                        <a:spcAft>
                          <a:spcPts val="0"/>
                        </a:spcAft>
                      </a:pPr>
                      <a:r>
                        <a:rPr lang="es-ES" sz="1200" dirty="0">
                          <a:ln>
                            <a:noFill/>
                          </a:ln>
                          <a:effectLst/>
                        </a:rPr>
                        <a:t>Ambas manejan promociones exclusivas para sus clientes.</a:t>
                      </a:r>
                    </a:p>
                    <a:p>
                      <a:pPr algn="just">
                        <a:lnSpc>
                          <a:spcPct val="150000"/>
                        </a:lnSpc>
                        <a:spcAft>
                          <a:spcPts val="0"/>
                        </a:spcAft>
                      </a:pPr>
                      <a:r>
                        <a:rPr lang="es-ES" sz="1200" dirty="0">
                          <a:ln>
                            <a:noFill/>
                          </a:ln>
                          <a:effectLst/>
                        </a:rPr>
                        <a:t>Ofrecen la facilidad de adquirir diferentes seguros (casa, auto, vida, médico, etc.).</a:t>
                      </a:r>
                      <a:endParaRPr lang="es-MX" sz="1200" dirty="0">
                        <a:ln>
                          <a:noFill/>
                        </a:ln>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26398" marR="26398" marT="0" marB="0"/>
                </a:tc>
                <a:tc hMerge="1">
                  <a:txBody>
                    <a:bodyPr/>
                    <a:lstStyle/>
                    <a:p>
                      <a:endParaRPr lang="es-MX"/>
                    </a:p>
                  </a:txBody>
                  <a:tcPr/>
                </a:tc>
                <a:extLst>
                  <a:ext uri="{0D108BD9-81ED-4DB2-BD59-A6C34878D82A}">
                    <a16:rowId xmlns:a16="http://schemas.microsoft.com/office/drawing/2014/main" val="10005"/>
                  </a:ext>
                </a:extLst>
              </a:tr>
            </a:tbl>
          </a:graphicData>
        </a:graphic>
      </p:graphicFrame>
      <p:sp>
        <p:nvSpPr>
          <p:cNvPr id="13" name="Rectangle 7"/>
          <p:cNvSpPr>
            <a:spLocks noChangeArrowheads="1"/>
          </p:cNvSpPr>
          <p:nvPr/>
        </p:nvSpPr>
        <p:spPr bwMode="auto">
          <a:xfrm>
            <a:off x="4986338" y="17145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s-MX" altLang="es-MX" sz="1800" b="0" i="0" u="none" strike="noStrike" cap="none" normalizeH="0" baseline="0">
                <a:ln>
                  <a:noFill/>
                </a:ln>
                <a:solidFill>
                  <a:schemeClr val="tx1"/>
                </a:solidFill>
                <a:effectLst/>
                <a:latin typeface="Arial" panose="020B0604020202020204" pitchFamily="34" charset="0"/>
              </a:rPr>
            </a:b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14" name="Rectangle 8"/>
          <p:cNvSpPr>
            <a:spLocks noChangeArrowheads="1"/>
          </p:cNvSpPr>
          <p:nvPr/>
        </p:nvSpPr>
        <p:spPr bwMode="auto">
          <a:xfrm>
            <a:off x="4986338" y="1714500"/>
            <a:ext cx="4022725" cy="9525"/>
          </a:xfrm>
          <a:prstGeom prst="rect">
            <a:avLst/>
          </a:prstGeom>
          <a:solidFill>
            <a:srgbClr val="000000"/>
          </a:solidFill>
          <a:ln w="9525">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Tree>
    <p:extLst>
      <p:ext uri="{BB962C8B-B14F-4D97-AF65-F5344CB8AC3E}">
        <p14:creationId xmlns:p14="http://schemas.microsoft.com/office/powerpoint/2010/main" val="570256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28472" y="662130"/>
            <a:ext cx="10353761" cy="1326321"/>
          </a:xfrm>
        </p:spPr>
        <p:txBody>
          <a:bodyPr/>
          <a:lstStyle/>
          <a:p>
            <a:r>
              <a:rPr lang="es-ES" dirty="0">
                <a:effectLst/>
              </a:rPr>
              <a:t>La cultura mexicana ante el crédito.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620093016"/>
              </p:ext>
            </p:extLst>
          </p:nvPr>
        </p:nvGraphicFramePr>
        <p:xfrm>
          <a:off x="141026" y="1865621"/>
          <a:ext cx="11909947" cy="4073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39032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effectLst/>
              </a:rPr>
              <a:t>Principales usos del crédito y las tarjetas de crédito en México.</a:t>
            </a:r>
            <a:endParaRPr lang="es-MX" dirty="0"/>
          </a:p>
        </p:txBody>
      </p:sp>
      <p:sp>
        <p:nvSpPr>
          <p:cNvPr id="3" name="Marcador de contenido 2"/>
          <p:cNvSpPr>
            <a:spLocks noGrp="1"/>
          </p:cNvSpPr>
          <p:nvPr>
            <p:ph idx="1"/>
          </p:nvPr>
        </p:nvSpPr>
        <p:spPr/>
        <p:txBody>
          <a:bodyPr/>
          <a:lstStyle/>
          <a:p>
            <a:pPr marL="0" indent="0">
              <a:buNone/>
            </a:pPr>
            <a:r>
              <a:rPr lang="es-MX" dirty="0"/>
              <a:t>La población a llegado a involucrar más del 30% de sus recursos para pagar sus créditos.</a:t>
            </a:r>
          </a:p>
          <a:p>
            <a:pPr marL="0" indent="0">
              <a:buNone/>
            </a:pPr>
            <a:endParaRPr lang="es-MX" dirty="0"/>
          </a:p>
          <a:p>
            <a:pPr marL="0" indent="0">
              <a:buNone/>
            </a:pPr>
            <a:endParaRPr lang="es-MX" dirty="0"/>
          </a:p>
        </p:txBody>
      </p:sp>
      <p:graphicFrame>
        <p:nvGraphicFramePr>
          <p:cNvPr id="4" name="Diagrama 3"/>
          <p:cNvGraphicFramePr/>
          <p:nvPr>
            <p:extLst>
              <p:ext uri="{D42A27DB-BD31-4B8C-83A1-F6EECF244321}">
                <p14:modId xmlns:p14="http://schemas.microsoft.com/office/powerpoint/2010/main" val="2719903552"/>
              </p:ext>
            </p:extLst>
          </p:nvPr>
        </p:nvGraphicFramePr>
        <p:xfrm>
          <a:off x="913795" y="2811439"/>
          <a:ext cx="10353761" cy="35589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12464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EL BURO DE CRÉDITO</a:t>
            </a:r>
          </a:p>
        </p:txBody>
      </p:sp>
      <p:sp>
        <p:nvSpPr>
          <p:cNvPr id="3" name="Marcador de contenido 2"/>
          <p:cNvSpPr>
            <a:spLocks noGrp="1"/>
          </p:cNvSpPr>
          <p:nvPr>
            <p:ph idx="1"/>
          </p:nvPr>
        </p:nvSpPr>
        <p:spPr/>
        <p:txBody>
          <a:bodyPr/>
          <a:lstStyle/>
          <a:p>
            <a:r>
              <a:rPr lang="es-MX" dirty="0">
                <a:effectLst/>
              </a:rPr>
              <a:t>El Buró de crédito no es la institución que otorga o niega el crédito sino aquella institución que recopila y proporciona información a las instituciones crediticias para con base en ella decidir si otorgar o negar los créditos.</a:t>
            </a:r>
          </a:p>
          <a:p>
            <a:endParaRPr lang="es-MX" dirty="0"/>
          </a:p>
        </p:txBody>
      </p:sp>
    </p:spTree>
    <p:extLst>
      <p:ext uri="{BB962C8B-B14F-4D97-AF65-F5344CB8AC3E}">
        <p14:creationId xmlns:p14="http://schemas.microsoft.com/office/powerpoint/2010/main" val="3266887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t>NECESIDADES MASLOW y el consumo de la población</a:t>
            </a:r>
          </a:p>
        </p:txBody>
      </p:sp>
      <p:sp>
        <p:nvSpPr>
          <p:cNvPr id="3" name="Marcador de contenido 2"/>
          <p:cNvSpPr>
            <a:spLocks noGrp="1"/>
          </p:cNvSpPr>
          <p:nvPr>
            <p:ph idx="1"/>
          </p:nvPr>
        </p:nvSpPr>
        <p:spPr/>
        <p:txBody>
          <a:bodyPr/>
          <a:lstStyle/>
          <a:p>
            <a:r>
              <a:rPr lang="es-MX" dirty="0"/>
              <a:t>Necesidades básicas </a:t>
            </a:r>
          </a:p>
          <a:p>
            <a:r>
              <a:rPr lang="es-MX" dirty="0"/>
              <a:t>Necesidades de protección </a:t>
            </a:r>
          </a:p>
          <a:p>
            <a:r>
              <a:rPr lang="es-MX" dirty="0"/>
              <a:t>Necesidades de afecto</a:t>
            </a:r>
          </a:p>
          <a:p>
            <a:r>
              <a:rPr lang="es-MX" dirty="0"/>
              <a:t>Necesidades de reconocimiento y </a:t>
            </a:r>
            <a:r>
              <a:rPr lang="es-MX" dirty="0" err="1"/>
              <a:t>autorealización</a:t>
            </a:r>
            <a:endParaRPr lang="es-MX" dirty="0"/>
          </a:p>
        </p:txBody>
      </p:sp>
    </p:spTree>
    <p:extLst>
      <p:ext uri="{BB962C8B-B14F-4D97-AF65-F5344CB8AC3E}">
        <p14:creationId xmlns:p14="http://schemas.microsoft.com/office/powerpoint/2010/main" val="1647468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effectLst/>
              </a:rPr>
              <a:t>Estructura y evolución en los créditos al consumo en México.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799993036"/>
              </p:ext>
            </p:extLst>
          </p:nvPr>
        </p:nvGraphicFramePr>
        <p:xfrm>
          <a:off x="913881" y="2095499"/>
          <a:ext cx="10353675" cy="426435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77942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3432" y="116632"/>
            <a:ext cx="10353761" cy="823415"/>
          </a:xfrm>
        </p:spPr>
        <p:txBody>
          <a:bodyPr>
            <a:normAutofit/>
          </a:bodyPr>
          <a:lstStyle/>
          <a:p>
            <a:r>
              <a:rPr lang="es-MX" dirty="0"/>
              <a:t>Ventajas y desventajas de las tarjetas de crédito.</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544936762"/>
              </p:ext>
            </p:extLst>
          </p:nvPr>
        </p:nvGraphicFramePr>
        <p:xfrm>
          <a:off x="623392" y="1084659"/>
          <a:ext cx="11013743" cy="5636562"/>
        </p:xfrm>
        <a:graphic>
          <a:graphicData uri="http://schemas.openxmlformats.org/drawingml/2006/table">
            <a:tbl>
              <a:tblPr firstRow="1" firstCol="1" bandRow="1">
                <a:tableStyleId>{5C22544A-7EE6-4342-B048-85BDC9FD1C3A}</a:tableStyleId>
              </a:tblPr>
              <a:tblGrid>
                <a:gridCol w="5476928">
                  <a:extLst>
                    <a:ext uri="{9D8B030D-6E8A-4147-A177-3AD203B41FA5}">
                      <a16:colId xmlns:a16="http://schemas.microsoft.com/office/drawing/2014/main" val="20000"/>
                    </a:ext>
                  </a:extLst>
                </a:gridCol>
                <a:gridCol w="5536815">
                  <a:extLst>
                    <a:ext uri="{9D8B030D-6E8A-4147-A177-3AD203B41FA5}">
                      <a16:colId xmlns:a16="http://schemas.microsoft.com/office/drawing/2014/main" val="20001"/>
                    </a:ext>
                  </a:extLst>
                </a:gridCol>
              </a:tblGrid>
              <a:tr h="79032">
                <a:tc gridSpan="2">
                  <a:txBody>
                    <a:bodyPr/>
                    <a:lstStyle/>
                    <a:p>
                      <a:pPr algn="ctr">
                        <a:lnSpc>
                          <a:spcPct val="150000"/>
                        </a:lnSpc>
                        <a:spcAft>
                          <a:spcPts val="0"/>
                        </a:spcAft>
                      </a:pPr>
                      <a:r>
                        <a:rPr lang="es-MX" sz="1100" dirty="0">
                          <a:effectLst/>
                        </a:rPr>
                        <a:t>Ventajas y desventajas de las tarjetas de crédito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116" marR="18116" marT="0" marB="0"/>
                </a:tc>
                <a:tc hMerge="1">
                  <a:txBody>
                    <a:bodyPr/>
                    <a:lstStyle/>
                    <a:p>
                      <a:endParaRPr lang="es-MX"/>
                    </a:p>
                  </a:txBody>
                  <a:tcPr/>
                </a:tc>
                <a:extLst>
                  <a:ext uri="{0D108BD9-81ED-4DB2-BD59-A6C34878D82A}">
                    <a16:rowId xmlns:a16="http://schemas.microsoft.com/office/drawing/2014/main" val="10000"/>
                  </a:ext>
                </a:extLst>
              </a:tr>
              <a:tr h="79032">
                <a:tc>
                  <a:txBody>
                    <a:bodyPr/>
                    <a:lstStyle/>
                    <a:p>
                      <a:pPr algn="ctr">
                        <a:lnSpc>
                          <a:spcPct val="150000"/>
                        </a:lnSpc>
                        <a:spcAft>
                          <a:spcPts val="0"/>
                        </a:spcAft>
                      </a:pPr>
                      <a:r>
                        <a:rPr lang="es-MX" sz="1100" dirty="0">
                          <a:solidFill>
                            <a:schemeClr val="bg1"/>
                          </a:solidFill>
                          <a:effectLst/>
                        </a:rPr>
                        <a:t>Ventajas</a:t>
                      </a:r>
                      <a:endParaRPr lang="es-MX"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8116" marR="18116" marT="0" marB="0"/>
                </a:tc>
                <a:tc>
                  <a:txBody>
                    <a:bodyPr/>
                    <a:lstStyle/>
                    <a:p>
                      <a:pPr algn="ctr">
                        <a:lnSpc>
                          <a:spcPct val="150000"/>
                        </a:lnSpc>
                        <a:spcAft>
                          <a:spcPts val="0"/>
                        </a:spcAft>
                      </a:pPr>
                      <a:r>
                        <a:rPr lang="es-MX" sz="1100" dirty="0">
                          <a:effectLst/>
                        </a:rPr>
                        <a:t>Desventajas</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116" marR="18116" marT="0" marB="0"/>
                </a:tc>
                <a:extLst>
                  <a:ext uri="{0D108BD9-81ED-4DB2-BD59-A6C34878D82A}">
                    <a16:rowId xmlns:a16="http://schemas.microsoft.com/office/drawing/2014/main" val="10001"/>
                  </a:ext>
                </a:extLst>
              </a:tr>
              <a:tr h="316129">
                <a:tc>
                  <a:txBody>
                    <a:bodyPr/>
                    <a:lstStyle/>
                    <a:p>
                      <a:pPr algn="just">
                        <a:lnSpc>
                          <a:spcPct val="150000"/>
                        </a:lnSpc>
                        <a:spcAft>
                          <a:spcPts val="0"/>
                        </a:spcAft>
                      </a:pPr>
                      <a:r>
                        <a:rPr lang="es-MX" sz="1100" dirty="0">
                          <a:solidFill>
                            <a:schemeClr val="bg1"/>
                          </a:solidFill>
                          <a:effectLst/>
                        </a:rPr>
                        <a:t>Permiten realizar compras por internet.</a:t>
                      </a:r>
                      <a:endParaRPr lang="es-MX"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8116" marR="18116" marT="0" marB="0"/>
                </a:tc>
                <a:tc>
                  <a:txBody>
                    <a:bodyPr/>
                    <a:lstStyle/>
                    <a:p>
                      <a:pPr algn="just">
                        <a:lnSpc>
                          <a:spcPct val="150000"/>
                        </a:lnSpc>
                        <a:spcAft>
                          <a:spcPts val="0"/>
                        </a:spcAft>
                      </a:pPr>
                      <a:r>
                        <a:rPr lang="es-MX" sz="1100" dirty="0">
                          <a:effectLst/>
                        </a:rPr>
                        <a:t>Ser erróneamente considerado dinero “extra” provocando endeudamiento.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116" marR="18116" marT="0" marB="0"/>
                </a:tc>
                <a:extLst>
                  <a:ext uri="{0D108BD9-81ED-4DB2-BD59-A6C34878D82A}">
                    <a16:rowId xmlns:a16="http://schemas.microsoft.com/office/drawing/2014/main" val="10002"/>
                  </a:ext>
                </a:extLst>
              </a:tr>
              <a:tr h="474193">
                <a:tc>
                  <a:txBody>
                    <a:bodyPr/>
                    <a:lstStyle/>
                    <a:p>
                      <a:pPr algn="just">
                        <a:lnSpc>
                          <a:spcPct val="150000"/>
                        </a:lnSpc>
                        <a:spcAft>
                          <a:spcPts val="0"/>
                        </a:spcAft>
                      </a:pPr>
                      <a:r>
                        <a:rPr lang="es-MX" sz="1100" dirty="0">
                          <a:solidFill>
                            <a:schemeClr val="bg1"/>
                          </a:solidFill>
                          <a:effectLst/>
                        </a:rPr>
                        <a:t>Se reduce el riesgo de portar dinero en efectivo, ya que en caso de extraviar tu tarjeta de crédito puedes reportarla en tu banco para que la cancelen.</a:t>
                      </a:r>
                      <a:endParaRPr lang="es-MX"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8116" marR="18116" marT="0" marB="0"/>
                </a:tc>
                <a:tc>
                  <a:txBody>
                    <a:bodyPr/>
                    <a:lstStyle/>
                    <a:p>
                      <a:pPr algn="just">
                        <a:lnSpc>
                          <a:spcPct val="150000"/>
                        </a:lnSpc>
                        <a:spcAft>
                          <a:spcPts val="0"/>
                        </a:spcAft>
                      </a:pPr>
                      <a:r>
                        <a:rPr lang="es-MX" sz="1100" dirty="0">
                          <a:effectLst/>
                        </a:rPr>
                        <a:t>Si les roban o pierden la tarjeta, tendrán complicaciones para recuperarla, para lo que se deberá realizar la denuncia correspondiente y en ocasiones pagar cierto monto para su reposición.</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116" marR="18116" marT="0" marB="0"/>
                </a:tc>
                <a:extLst>
                  <a:ext uri="{0D108BD9-81ED-4DB2-BD59-A6C34878D82A}">
                    <a16:rowId xmlns:a16="http://schemas.microsoft.com/office/drawing/2014/main" val="10003"/>
                  </a:ext>
                </a:extLst>
              </a:tr>
              <a:tr h="275713">
                <a:tc>
                  <a:txBody>
                    <a:bodyPr/>
                    <a:lstStyle/>
                    <a:p>
                      <a:pPr algn="just">
                        <a:lnSpc>
                          <a:spcPct val="150000"/>
                        </a:lnSpc>
                        <a:spcAft>
                          <a:spcPts val="0"/>
                        </a:spcAft>
                      </a:pPr>
                      <a:r>
                        <a:rPr lang="es-MX" sz="1100" dirty="0">
                          <a:solidFill>
                            <a:schemeClr val="bg1"/>
                          </a:solidFill>
                          <a:effectLst/>
                        </a:rPr>
                        <a:t>Ayuda en caso de emergencias.</a:t>
                      </a:r>
                      <a:endParaRPr lang="es-MX"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8116" marR="18116" marT="0" marB="0"/>
                </a:tc>
                <a:tc>
                  <a:txBody>
                    <a:bodyPr/>
                    <a:lstStyle/>
                    <a:p>
                      <a:pPr algn="just">
                        <a:lnSpc>
                          <a:spcPct val="150000"/>
                        </a:lnSpc>
                        <a:spcAft>
                          <a:spcPts val="0"/>
                        </a:spcAft>
                      </a:pPr>
                      <a:r>
                        <a:rPr lang="es-MX" sz="1100" dirty="0">
                          <a:effectLst/>
                        </a:rPr>
                        <a:t>Las comisiones por realizar operaciones son a veces elevadas.</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116" marR="18116" marT="0" marB="0"/>
                </a:tc>
                <a:extLst>
                  <a:ext uri="{0D108BD9-81ED-4DB2-BD59-A6C34878D82A}">
                    <a16:rowId xmlns:a16="http://schemas.microsoft.com/office/drawing/2014/main" val="10004"/>
                  </a:ext>
                </a:extLst>
              </a:tr>
              <a:tr h="309833">
                <a:tc>
                  <a:txBody>
                    <a:bodyPr/>
                    <a:lstStyle/>
                    <a:p>
                      <a:pPr algn="just">
                        <a:lnSpc>
                          <a:spcPct val="150000"/>
                        </a:lnSpc>
                        <a:spcAft>
                          <a:spcPts val="0"/>
                        </a:spcAft>
                      </a:pPr>
                      <a:r>
                        <a:rPr lang="es-MX" sz="1100" dirty="0">
                          <a:solidFill>
                            <a:schemeClr val="bg1"/>
                          </a:solidFill>
                          <a:effectLst/>
                        </a:rPr>
                        <a:t>Son de aceptación internacional al estar afiliadas a VISA o MASTERCARD.</a:t>
                      </a:r>
                      <a:endParaRPr lang="es-MX"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8116" marR="18116" marT="0" marB="0"/>
                </a:tc>
                <a:tc>
                  <a:txBody>
                    <a:bodyPr/>
                    <a:lstStyle/>
                    <a:p>
                      <a:pPr algn="just">
                        <a:lnSpc>
                          <a:spcPct val="150000"/>
                        </a:lnSpc>
                        <a:spcAft>
                          <a:spcPts val="0"/>
                        </a:spcAft>
                      </a:pPr>
                      <a:r>
                        <a:rPr lang="es-MX" sz="1100" dirty="0">
                          <a:effectLst/>
                        </a:rPr>
                        <a:t>El no pagar en su totalidad el monto de crédito utilizado durante el mes provoca que se deban pagar intereses que al acumularse complican su pago.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116" marR="18116" marT="0" marB="0"/>
                </a:tc>
                <a:extLst>
                  <a:ext uri="{0D108BD9-81ED-4DB2-BD59-A6C34878D82A}">
                    <a16:rowId xmlns:a16="http://schemas.microsoft.com/office/drawing/2014/main" val="10005"/>
                  </a:ext>
                </a:extLst>
              </a:tr>
              <a:tr h="303009">
                <a:tc>
                  <a:txBody>
                    <a:bodyPr/>
                    <a:lstStyle/>
                    <a:p>
                      <a:pPr algn="just">
                        <a:lnSpc>
                          <a:spcPct val="150000"/>
                        </a:lnSpc>
                        <a:spcAft>
                          <a:spcPts val="0"/>
                        </a:spcAft>
                      </a:pPr>
                      <a:r>
                        <a:rPr lang="es-MX" sz="1100" dirty="0">
                          <a:solidFill>
                            <a:schemeClr val="bg1"/>
                          </a:solidFill>
                          <a:effectLst/>
                        </a:rPr>
                        <a:t>Se puede</a:t>
                      </a:r>
                      <a:r>
                        <a:rPr lang="es-MX" sz="1100" baseline="0" dirty="0">
                          <a:solidFill>
                            <a:schemeClr val="bg1"/>
                          </a:solidFill>
                          <a:effectLst/>
                        </a:rPr>
                        <a:t> tener</a:t>
                      </a:r>
                      <a:r>
                        <a:rPr lang="es-MX" sz="1100" dirty="0">
                          <a:solidFill>
                            <a:schemeClr val="bg1"/>
                          </a:solidFill>
                          <a:effectLst/>
                        </a:rPr>
                        <a:t> acceso a promociones.</a:t>
                      </a:r>
                      <a:endParaRPr lang="es-MX"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8116" marR="18116" marT="0" marB="0"/>
                </a:tc>
                <a:tc>
                  <a:txBody>
                    <a:bodyPr/>
                    <a:lstStyle/>
                    <a:p>
                      <a:pPr algn="just">
                        <a:lnSpc>
                          <a:spcPct val="150000"/>
                        </a:lnSpc>
                        <a:spcAft>
                          <a:spcPts val="0"/>
                        </a:spcAft>
                      </a:pPr>
                      <a:r>
                        <a:rPr lang="es-MX" sz="1100" dirty="0">
                          <a:effectLst/>
                        </a:rPr>
                        <a:t>Si un crédito no se paga a tiempo y se usa de manera irresponsable puede generar un historial crediticio negativo, dificultando solicitar futuros créditos.</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116" marR="18116" marT="0" marB="0"/>
                </a:tc>
                <a:extLst>
                  <a:ext uri="{0D108BD9-81ED-4DB2-BD59-A6C34878D82A}">
                    <a16:rowId xmlns:a16="http://schemas.microsoft.com/office/drawing/2014/main" val="10006"/>
                  </a:ext>
                </a:extLst>
              </a:tr>
              <a:tr h="316129">
                <a:tc>
                  <a:txBody>
                    <a:bodyPr/>
                    <a:lstStyle/>
                    <a:p>
                      <a:pPr algn="just">
                        <a:lnSpc>
                          <a:spcPct val="150000"/>
                        </a:lnSpc>
                        <a:spcAft>
                          <a:spcPts val="0"/>
                        </a:spcAft>
                      </a:pPr>
                      <a:r>
                        <a:rPr lang="es-MX" sz="1100" dirty="0">
                          <a:solidFill>
                            <a:schemeClr val="bg1"/>
                          </a:solidFill>
                          <a:effectLst/>
                        </a:rPr>
                        <a:t>Ofrece la posibilidad de domiciliar los pagos con cargo a la tarjeta de crédito.</a:t>
                      </a:r>
                      <a:endParaRPr lang="es-MX"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8116" marR="18116" marT="0" marB="0"/>
                </a:tc>
                <a:tc rowSpan="7">
                  <a:txBody>
                    <a:bodyPr/>
                    <a:lstStyle/>
                    <a:p>
                      <a:pPr algn="just">
                        <a:lnSpc>
                          <a:spcPct val="150000"/>
                        </a:lnSpc>
                        <a:spcAft>
                          <a:spcPts val="0"/>
                        </a:spcAft>
                      </a:pPr>
                      <a:r>
                        <a:rPr lang="es-MX" sz="1100" dirty="0">
                          <a:effectLst/>
                        </a:rPr>
                        <a:t>Solicitar un crédito sin utilizarlo de manera consiente puede generar deudas</a:t>
                      </a:r>
                      <a:r>
                        <a:rPr lang="es-MX" sz="1100" baseline="0" dirty="0">
                          <a:effectLst/>
                        </a:rPr>
                        <a:t> impagables.</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116" marR="18116" marT="0" marB="0"/>
                </a:tc>
                <a:extLst>
                  <a:ext uri="{0D108BD9-81ED-4DB2-BD59-A6C34878D82A}">
                    <a16:rowId xmlns:a16="http://schemas.microsoft.com/office/drawing/2014/main" val="10007"/>
                  </a:ext>
                </a:extLst>
              </a:tr>
              <a:tr h="158064">
                <a:tc>
                  <a:txBody>
                    <a:bodyPr/>
                    <a:lstStyle/>
                    <a:p>
                      <a:pPr algn="just">
                        <a:lnSpc>
                          <a:spcPct val="150000"/>
                        </a:lnSpc>
                        <a:spcAft>
                          <a:spcPts val="0"/>
                        </a:spcAft>
                      </a:pPr>
                      <a:r>
                        <a:rPr lang="es-MX" sz="1100" dirty="0">
                          <a:solidFill>
                            <a:schemeClr val="bg1"/>
                          </a:solidFill>
                          <a:effectLst/>
                        </a:rPr>
                        <a:t>Algunas tarjetas ofrecen recompensas por cada compra realizada con ellas.</a:t>
                      </a:r>
                      <a:endParaRPr lang="es-MX"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8116" marR="18116" marT="0" marB="0"/>
                </a:tc>
                <a:tc vMerge="1">
                  <a:txBody>
                    <a:bodyPr/>
                    <a:lstStyle/>
                    <a:p>
                      <a:endParaRPr lang="es-MX"/>
                    </a:p>
                  </a:txBody>
                  <a:tcPr/>
                </a:tc>
                <a:extLst>
                  <a:ext uri="{0D108BD9-81ED-4DB2-BD59-A6C34878D82A}">
                    <a16:rowId xmlns:a16="http://schemas.microsoft.com/office/drawing/2014/main" val="10008"/>
                  </a:ext>
                </a:extLst>
              </a:tr>
              <a:tr h="316129">
                <a:tc>
                  <a:txBody>
                    <a:bodyPr/>
                    <a:lstStyle/>
                    <a:p>
                      <a:pPr algn="just">
                        <a:lnSpc>
                          <a:spcPct val="150000"/>
                        </a:lnSpc>
                        <a:spcAft>
                          <a:spcPts val="0"/>
                        </a:spcAft>
                      </a:pPr>
                      <a:r>
                        <a:rPr lang="es-MX" sz="1100" dirty="0">
                          <a:solidFill>
                            <a:schemeClr val="bg1"/>
                          </a:solidFill>
                          <a:effectLst/>
                        </a:rPr>
                        <a:t>Algunas ofrecen contratar seguros u ofrecen asistencia médica y legal en el extranjero.</a:t>
                      </a:r>
                      <a:endParaRPr lang="es-MX"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8116" marR="18116" marT="0" marB="0"/>
                </a:tc>
                <a:tc vMerge="1">
                  <a:txBody>
                    <a:bodyPr/>
                    <a:lstStyle/>
                    <a:p>
                      <a:endParaRPr lang="es-MX"/>
                    </a:p>
                  </a:txBody>
                  <a:tcPr/>
                </a:tc>
                <a:extLst>
                  <a:ext uri="{0D108BD9-81ED-4DB2-BD59-A6C34878D82A}">
                    <a16:rowId xmlns:a16="http://schemas.microsoft.com/office/drawing/2014/main" val="10009"/>
                  </a:ext>
                </a:extLst>
              </a:tr>
              <a:tr h="316129">
                <a:tc>
                  <a:txBody>
                    <a:bodyPr/>
                    <a:lstStyle/>
                    <a:p>
                      <a:pPr algn="just">
                        <a:lnSpc>
                          <a:spcPct val="150000"/>
                        </a:lnSpc>
                        <a:spcAft>
                          <a:spcPts val="0"/>
                        </a:spcAft>
                      </a:pPr>
                      <a:r>
                        <a:rPr lang="es-MX" sz="1100" dirty="0">
                          <a:solidFill>
                            <a:schemeClr val="bg1"/>
                          </a:solidFill>
                          <a:effectLst/>
                        </a:rPr>
                        <a:t>Todas las TDC te cubren de cargos que no reconozcas por robo o extravío.</a:t>
                      </a:r>
                      <a:endParaRPr lang="es-MX"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8116" marR="18116" marT="0" marB="0"/>
                </a:tc>
                <a:tc vMerge="1">
                  <a:txBody>
                    <a:bodyPr/>
                    <a:lstStyle/>
                    <a:p>
                      <a:endParaRPr lang="es-MX"/>
                    </a:p>
                  </a:txBody>
                  <a:tcPr/>
                </a:tc>
                <a:extLst>
                  <a:ext uri="{0D108BD9-81ED-4DB2-BD59-A6C34878D82A}">
                    <a16:rowId xmlns:a16="http://schemas.microsoft.com/office/drawing/2014/main" val="10010"/>
                  </a:ext>
                </a:extLst>
              </a:tr>
              <a:tr h="292906">
                <a:tc>
                  <a:txBody>
                    <a:bodyPr/>
                    <a:lstStyle/>
                    <a:p>
                      <a:pPr algn="just">
                        <a:lnSpc>
                          <a:spcPct val="150000"/>
                        </a:lnSpc>
                        <a:spcAft>
                          <a:spcPts val="0"/>
                        </a:spcAft>
                      </a:pPr>
                      <a:r>
                        <a:rPr lang="es-MX" sz="1100" dirty="0">
                          <a:solidFill>
                            <a:schemeClr val="bg1"/>
                          </a:solidFill>
                          <a:effectLst/>
                        </a:rPr>
                        <a:t>Ayudan a crear historial crediticio, que genera reputación en el mercado de créditos.</a:t>
                      </a:r>
                      <a:endParaRPr lang="es-MX"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8116" marR="18116" marT="0" marB="0"/>
                </a:tc>
                <a:tc vMerge="1">
                  <a:txBody>
                    <a:bodyPr/>
                    <a:lstStyle/>
                    <a:p>
                      <a:endParaRPr lang="es-MX"/>
                    </a:p>
                  </a:txBody>
                  <a:tcPr/>
                </a:tc>
                <a:extLst>
                  <a:ext uri="{0D108BD9-81ED-4DB2-BD59-A6C34878D82A}">
                    <a16:rowId xmlns:a16="http://schemas.microsoft.com/office/drawing/2014/main" val="10011"/>
                  </a:ext>
                </a:extLst>
              </a:tr>
              <a:tr h="316129">
                <a:tc>
                  <a:txBody>
                    <a:bodyPr/>
                    <a:lstStyle/>
                    <a:p>
                      <a:pPr algn="just">
                        <a:lnSpc>
                          <a:spcPct val="150000"/>
                        </a:lnSpc>
                        <a:spcAft>
                          <a:spcPts val="0"/>
                        </a:spcAft>
                      </a:pPr>
                      <a:r>
                        <a:rPr lang="es-MX" sz="1100" dirty="0">
                          <a:solidFill>
                            <a:schemeClr val="bg1"/>
                          </a:solidFill>
                          <a:effectLst/>
                        </a:rPr>
                        <a:t>Ayuda a controlar mejor los gastos al poder revisar en el estado de cuenta hacia donde se dirigieron, y analizar cuáles se pueden dejar de hacer.</a:t>
                      </a:r>
                      <a:endParaRPr lang="es-MX"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8116" marR="18116" marT="0" marB="0"/>
                </a:tc>
                <a:tc vMerge="1">
                  <a:txBody>
                    <a:bodyPr/>
                    <a:lstStyle/>
                    <a:p>
                      <a:endParaRPr lang="es-MX"/>
                    </a:p>
                  </a:txBody>
                  <a:tcPr/>
                </a:tc>
                <a:extLst>
                  <a:ext uri="{0D108BD9-81ED-4DB2-BD59-A6C34878D82A}">
                    <a16:rowId xmlns:a16="http://schemas.microsoft.com/office/drawing/2014/main" val="10012"/>
                  </a:ext>
                </a:extLst>
              </a:tr>
              <a:tr h="158064">
                <a:tc>
                  <a:txBody>
                    <a:bodyPr/>
                    <a:lstStyle/>
                    <a:p>
                      <a:pPr algn="just">
                        <a:lnSpc>
                          <a:spcPct val="150000"/>
                        </a:lnSpc>
                        <a:spcAft>
                          <a:spcPts val="0"/>
                        </a:spcAft>
                      </a:pPr>
                      <a:r>
                        <a:rPr lang="es-MX" sz="1100" dirty="0">
                          <a:solidFill>
                            <a:schemeClr val="bg1"/>
                          </a:solidFill>
                          <a:effectLst/>
                        </a:rPr>
                        <a:t>Préstamo que funciona como apoyo para invertir o emprender negocios.</a:t>
                      </a:r>
                      <a:endParaRPr lang="es-MX"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18116" marR="18116" marT="0" marB="0"/>
                </a:tc>
                <a:tc vMerge="1">
                  <a:txBody>
                    <a:bodyPr/>
                    <a:lstStyle/>
                    <a:p>
                      <a:endParaRPr lang="es-MX"/>
                    </a:p>
                  </a:txBody>
                  <a:tcPr/>
                </a:tc>
                <a:extLst>
                  <a:ext uri="{0D108BD9-81ED-4DB2-BD59-A6C34878D82A}">
                    <a16:rowId xmlns:a16="http://schemas.microsoft.com/office/drawing/2014/main" val="10013"/>
                  </a:ext>
                </a:extLst>
              </a:tr>
            </a:tbl>
          </a:graphicData>
        </a:graphic>
      </p:graphicFrame>
    </p:spTree>
    <p:extLst>
      <p:ext uri="{BB962C8B-B14F-4D97-AF65-F5344CB8AC3E}">
        <p14:creationId xmlns:p14="http://schemas.microsoft.com/office/powerpoint/2010/main" val="4125955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A7E5E9-69E6-4E17-8F12-496E0EAD0B30}"/>
              </a:ext>
            </a:extLst>
          </p:cNvPr>
          <p:cNvSpPr>
            <a:spLocks noGrp="1"/>
          </p:cNvSpPr>
          <p:nvPr>
            <p:ph type="title"/>
          </p:nvPr>
        </p:nvSpPr>
        <p:spPr>
          <a:xfrm>
            <a:off x="1127448" y="3450921"/>
            <a:ext cx="9601200" cy="1838519"/>
          </a:xfrm>
        </p:spPr>
        <p:txBody>
          <a:bodyPr>
            <a:normAutofit/>
          </a:bodyPr>
          <a:lstStyle/>
          <a:p>
            <a:pPr algn="ctr"/>
            <a:r>
              <a:rPr lang="en-US" sz="5400" b="1" cap="all" dirty="0"/>
              <a:t>2</a:t>
            </a:r>
            <a:r>
              <a:rPr lang="en-US" sz="4800" b="1" cap="all" dirty="0"/>
              <a:t>. </a:t>
            </a:r>
            <a:r>
              <a:rPr lang="en-US" sz="5400" b="1" dirty="0"/>
              <a:t>Antecedentes de la </a:t>
            </a:r>
            <a:r>
              <a:rPr lang="en-US" sz="5400" b="1" dirty="0" err="1"/>
              <a:t>Reforma</a:t>
            </a:r>
            <a:r>
              <a:rPr lang="en-US" sz="5400" b="1" dirty="0"/>
              <a:t> </a:t>
            </a:r>
            <a:r>
              <a:rPr lang="en-US" sz="5400" b="1" dirty="0" err="1"/>
              <a:t>Financiera</a:t>
            </a:r>
            <a:r>
              <a:rPr lang="en-US" sz="5400" b="1" dirty="0"/>
              <a:t> 2013 </a:t>
            </a:r>
            <a:endParaRPr lang="es-MX" sz="4400" b="1" dirty="0"/>
          </a:p>
        </p:txBody>
      </p:sp>
    </p:spTree>
    <p:extLst>
      <p:ext uri="{BB962C8B-B14F-4D97-AF65-F5344CB8AC3E}">
        <p14:creationId xmlns:p14="http://schemas.microsoft.com/office/powerpoint/2010/main" val="1095647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effectLst/>
              </a:rPr>
              <a:t>El ingreso del consumidor mexicano.</a:t>
            </a:r>
            <a:endParaRPr lang="es-MX" dirty="0"/>
          </a:p>
        </p:txBody>
      </p:sp>
      <p:sp>
        <p:nvSpPr>
          <p:cNvPr id="3" name="Marcador de contenido 2"/>
          <p:cNvSpPr>
            <a:spLocks noGrp="1"/>
          </p:cNvSpPr>
          <p:nvPr>
            <p:ph idx="1"/>
          </p:nvPr>
        </p:nvSpPr>
        <p:spPr>
          <a:xfrm>
            <a:off x="913795" y="1746913"/>
            <a:ext cx="10353762" cy="4380931"/>
          </a:xfrm>
        </p:spPr>
        <p:txBody>
          <a:bodyPr>
            <a:normAutofit/>
          </a:bodyPr>
          <a:lstStyle/>
          <a:p>
            <a:pPr marL="0" indent="0" algn="just">
              <a:buNone/>
            </a:pPr>
            <a:r>
              <a:rPr lang="es-MX" dirty="0">
                <a:effectLst/>
              </a:rPr>
              <a:t>A pesar del considerado bajo nivel de educación financiera dentro de la población mexicana que la conlleva a un mal uso de los instrumentos financieros, se debe considerar un factor importante dentro del país que podría explicar en cierta proporción el nivel de endeudamiento de la población.</a:t>
            </a:r>
          </a:p>
          <a:p>
            <a:pPr marL="0" indent="0" algn="just">
              <a:buNone/>
            </a:pPr>
            <a:r>
              <a:rPr lang="es-MX" dirty="0">
                <a:effectLst/>
              </a:rPr>
              <a:t>“Esto es, los bajos ingresos en México, encontrándose entre los más bajos del mundo, aunado a un alto nivel de inflación de los precios en el país, trayendo como consecuencia un escaso poder adquisitivo que ha conllevado a que </a:t>
            </a:r>
            <a:r>
              <a:rPr lang="es-ES" dirty="0">
                <a:effectLst/>
              </a:rPr>
              <a:t>el 75% de la población obedezca a un salario insuficiente para satisfacer las necesidades más elementales de una familia”. </a:t>
            </a:r>
            <a:r>
              <a:rPr lang="es-MX" dirty="0">
                <a:effectLst/>
              </a:rPr>
              <a:t>(Soto, 2017)</a:t>
            </a:r>
          </a:p>
          <a:p>
            <a:pPr marL="0" indent="0" algn="just">
              <a:buNone/>
            </a:pPr>
            <a:r>
              <a:rPr lang="es-ES" dirty="0">
                <a:effectLst/>
              </a:rPr>
              <a:t>Resultando como consecuencia un uso desmedido de las TDC, ya que la población recurre a éstas para salir de apuros y satisfacer sus necesidades elementales.</a:t>
            </a:r>
            <a:endParaRPr lang="es-MX" dirty="0">
              <a:effectLst/>
            </a:endParaRPr>
          </a:p>
          <a:p>
            <a:pPr marL="0" indent="0">
              <a:buNone/>
            </a:pPr>
            <a:endParaRPr lang="es-MX" dirty="0"/>
          </a:p>
        </p:txBody>
      </p:sp>
    </p:spTree>
    <p:extLst>
      <p:ext uri="{BB962C8B-B14F-4D97-AF65-F5344CB8AC3E}">
        <p14:creationId xmlns:p14="http://schemas.microsoft.com/office/powerpoint/2010/main" val="1367518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dirty="0">
                <a:effectLst/>
              </a:rPr>
              <a:t>Comparativo de países con salario mínimo más alto dentro de la OCDE con respecto a México, 2016</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44056620"/>
              </p:ext>
            </p:extLst>
          </p:nvPr>
        </p:nvGraphicFramePr>
        <p:xfrm>
          <a:off x="2537137" y="2485622"/>
          <a:ext cx="6941714" cy="3065174"/>
        </p:xfrm>
        <a:graphic>
          <a:graphicData uri="http://schemas.openxmlformats.org/drawingml/2006/table">
            <a:tbl>
              <a:tblPr firstRow="1" firstCol="1" bandRow="1">
                <a:tableStyleId>{5C22544A-7EE6-4342-B048-85BDC9FD1C3A}</a:tableStyleId>
              </a:tblPr>
              <a:tblGrid>
                <a:gridCol w="3470857">
                  <a:extLst>
                    <a:ext uri="{9D8B030D-6E8A-4147-A177-3AD203B41FA5}">
                      <a16:colId xmlns:a16="http://schemas.microsoft.com/office/drawing/2014/main" val="20000"/>
                    </a:ext>
                  </a:extLst>
                </a:gridCol>
                <a:gridCol w="3470857">
                  <a:extLst>
                    <a:ext uri="{9D8B030D-6E8A-4147-A177-3AD203B41FA5}">
                      <a16:colId xmlns:a16="http://schemas.microsoft.com/office/drawing/2014/main" val="20001"/>
                    </a:ext>
                  </a:extLst>
                </a:gridCol>
              </a:tblGrid>
              <a:tr h="437882">
                <a:tc>
                  <a:txBody>
                    <a:bodyPr/>
                    <a:lstStyle/>
                    <a:p>
                      <a:pPr algn="ctr">
                        <a:lnSpc>
                          <a:spcPct val="150000"/>
                        </a:lnSpc>
                        <a:spcAft>
                          <a:spcPts val="0"/>
                        </a:spcAft>
                      </a:pPr>
                      <a:r>
                        <a:rPr lang="es-ES" sz="1200" dirty="0">
                          <a:effectLst/>
                        </a:rPr>
                        <a:t>País</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ES" sz="1200">
                          <a:effectLst/>
                        </a:rPr>
                        <a:t>Salario Mínimo Anual en Dls.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437882">
                <a:tc>
                  <a:txBody>
                    <a:bodyPr/>
                    <a:lstStyle/>
                    <a:p>
                      <a:pPr algn="ctr">
                        <a:lnSpc>
                          <a:spcPct val="150000"/>
                        </a:lnSpc>
                        <a:spcAft>
                          <a:spcPts val="0"/>
                        </a:spcAft>
                      </a:pPr>
                      <a:r>
                        <a:rPr lang="es-ES" sz="1200" dirty="0">
                          <a:effectLst/>
                        </a:rPr>
                        <a:t>Luxemburgo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ES" sz="1200">
                          <a:effectLst/>
                        </a:rPr>
                        <a:t>22,836</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437882">
                <a:tc>
                  <a:txBody>
                    <a:bodyPr/>
                    <a:lstStyle/>
                    <a:p>
                      <a:pPr algn="ctr">
                        <a:lnSpc>
                          <a:spcPct val="150000"/>
                        </a:lnSpc>
                        <a:spcAft>
                          <a:spcPts val="0"/>
                        </a:spcAft>
                      </a:pPr>
                      <a:r>
                        <a:rPr lang="es-ES" sz="1200" dirty="0">
                          <a:effectLst/>
                        </a:rPr>
                        <a:t>Países Bajos</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ES" sz="1200">
                          <a:effectLst/>
                        </a:rPr>
                        <a:t>22,210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437882">
                <a:tc>
                  <a:txBody>
                    <a:bodyPr/>
                    <a:lstStyle/>
                    <a:p>
                      <a:pPr algn="ctr">
                        <a:lnSpc>
                          <a:spcPct val="150000"/>
                        </a:lnSpc>
                        <a:spcAft>
                          <a:spcPts val="0"/>
                        </a:spcAft>
                      </a:pPr>
                      <a:r>
                        <a:rPr lang="es-ES" sz="1200" dirty="0">
                          <a:effectLst/>
                        </a:rPr>
                        <a:t>Australia</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ES" sz="1200">
                          <a:effectLst/>
                        </a:rPr>
                        <a:t>21,967</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437882">
                <a:tc>
                  <a:txBody>
                    <a:bodyPr/>
                    <a:lstStyle/>
                    <a:p>
                      <a:pPr algn="ctr">
                        <a:lnSpc>
                          <a:spcPct val="150000"/>
                        </a:lnSpc>
                        <a:spcAft>
                          <a:spcPts val="0"/>
                        </a:spcAft>
                      </a:pPr>
                      <a:r>
                        <a:rPr lang="es-ES" sz="1200" dirty="0">
                          <a:effectLst/>
                        </a:rPr>
                        <a:t>Bélgica</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ES" sz="1200">
                          <a:effectLst/>
                        </a:rPr>
                        <a:t>21,170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437882">
                <a:tc>
                  <a:txBody>
                    <a:bodyPr/>
                    <a:lstStyle/>
                    <a:p>
                      <a:pPr algn="ctr">
                        <a:lnSpc>
                          <a:spcPct val="150000"/>
                        </a:lnSpc>
                        <a:spcAft>
                          <a:spcPts val="0"/>
                        </a:spcAft>
                      </a:pPr>
                      <a:r>
                        <a:rPr lang="es-ES" sz="1200" dirty="0">
                          <a:effectLst/>
                        </a:rPr>
                        <a:t>Alemania</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ES" sz="1200">
                          <a:effectLst/>
                        </a:rPr>
                        <a:t>20,847</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437882">
                <a:tc>
                  <a:txBody>
                    <a:bodyPr/>
                    <a:lstStyle/>
                    <a:p>
                      <a:pPr algn="ctr">
                        <a:lnSpc>
                          <a:spcPct val="150000"/>
                        </a:lnSpc>
                        <a:spcAft>
                          <a:spcPts val="0"/>
                        </a:spcAft>
                      </a:pPr>
                      <a:r>
                        <a:rPr lang="es-ES" sz="1200" dirty="0">
                          <a:effectLst/>
                        </a:rPr>
                        <a:t>México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ES" sz="1200" dirty="0">
                          <a:effectLst/>
                        </a:rPr>
                        <a:t>1,896</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957632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dirty="0">
                <a:effectLst/>
              </a:rPr>
              <a:t>Razones por las que no se adquieren productos de crédito en México.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112061949"/>
              </p:ext>
            </p:extLst>
          </p:nvPr>
        </p:nvGraphicFramePr>
        <p:xfrm>
          <a:off x="406400" y="1554163"/>
          <a:ext cx="11582400" cy="45259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37180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Razones para dejar de contratar un crédito.</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323695760"/>
              </p:ext>
            </p:extLst>
          </p:nvPr>
        </p:nvGraphicFramePr>
        <p:xfrm>
          <a:off x="406400" y="1554163"/>
          <a:ext cx="11582400" cy="45259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1318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effectLst/>
              </a:rPr>
              <a:t>La propuesta de regulación de la tasa de interés bancaria en el mercado de las tarjetas de credito en México</a:t>
            </a:r>
            <a:endParaRPr lang="es-MX" dirty="0"/>
          </a:p>
        </p:txBody>
      </p:sp>
      <p:sp>
        <p:nvSpPr>
          <p:cNvPr id="3" name="Marcador de contenido 2"/>
          <p:cNvSpPr>
            <a:spLocks noGrp="1"/>
          </p:cNvSpPr>
          <p:nvPr>
            <p:ph idx="1"/>
          </p:nvPr>
        </p:nvSpPr>
        <p:spPr/>
        <p:txBody>
          <a:bodyPr>
            <a:normAutofit/>
          </a:bodyPr>
          <a:lstStyle/>
          <a:p>
            <a:pPr marL="0" indent="0" algn="just">
              <a:buNone/>
            </a:pPr>
            <a:r>
              <a:rPr lang="es-MX" dirty="0">
                <a:solidFill>
                  <a:schemeClr val="accent1">
                    <a:lumMod val="75000"/>
                  </a:schemeClr>
                </a:solidFill>
                <a:effectLst/>
              </a:rPr>
              <a:t>En el año 2009 el Congreso de la Unión analizó la viabilidad de controlar y regular las tasas de las </a:t>
            </a:r>
            <a:r>
              <a:rPr lang="es-MX" b="1" dirty="0">
                <a:solidFill>
                  <a:schemeClr val="accent1">
                    <a:lumMod val="75000"/>
                  </a:schemeClr>
                </a:solidFill>
                <a:effectLst/>
              </a:rPr>
              <a:t>tarjetas de credito.</a:t>
            </a:r>
            <a:endParaRPr lang="es-MX" dirty="0">
              <a:solidFill>
                <a:schemeClr val="accent1">
                  <a:lumMod val="75000"/>
                </a:schemeClr>
              </a:solidFill>
              <a:effectLst/>
            </a:endParaRPr>
          </a:p>
          <a:p>
            <a:pPr marL="0" indent="0" algn="just">
              <a:buNone/>
            </a:pPr>
            <a:r>
              <a:rPr lang="es-MX" dirty="0">
                <a:solidFill>
                  <a:schemeClr val="accent1">
                    <a:lumMod val="75000"/>
                  </a:schemeClr>
                </a:solidFill>
                <a:effectLst/>
              </a:rPr>
              <a:t>Dicha preocupación por parte del Congreso de la Unión es debido a que las tasas de interés que se cobran en las diferentes tarjetas de credito en el mercado son consideradas excesivas además de que ha habido un otorgamiento indiscriminado de tarjetas y llegan a poner en riesgo el ingreso de las familias, el cual cabe resaltar es bajo, en el país, por ello hay un incremento en la cartera vencida.</a:t>
            </a:r>
          </a:p>
          <a:p>
            <a:endParaRPr lang="es-MX" dirty="0"/>
          </a:p>
        </p:txBody>
      </p:sp>
    </p:spTree>
    <p:extLst>
      <p:ext uri="{BB962C8B-B14F-4D97-AF65-F5344CB8AC3E}">
        <p14:creationId xmlns:p14="http://schemas.microsoft.com/office/powerpoint/2010/main" val="2604047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COMISIÓN NACIONAL PARA LA PROTECCIÓN Y DEFENSA DE LOS USUARIOS DE SERVICIOS FINANCIEROS.</a:t>
            </a:r>
          </a:p>
        </p:txBody>
      </p:sp>
      <p:graphicFrame>
        <p:nvGraphicFramePr>
          <p:cNvPr id="4" name="Diagram 21"/>
          <p:cNvGraphicFramePr>
            <a:graphicFrameLocks noGrp="1"/>
          </p:cNvGraphicFramePr>
          <p:nvPr>
            <p:ph idx="1"/>
            <p:extLst>
              <p:ext uri="{D42A27DB-BD31-4B8C-83A1-F6EECF244321}">
                <p14:modId xmlns:p14="http://schemas.microsoft.com/office/powerpoint/2010/main" val="3431665529"/>
              </p:ext>
            </p:extLst>
          </p:nvPr>
        </p:nvGraphicFramePr>
        <p:xfrm>
          <a:off x="914400" y="2095500"/>
          <a:ext cx="10353675" cy="4305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31021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id="{06502470-2675-4F42-99F5-1F5FF18F6174}"/>
              </a:ext>
            </a:extLst>
          </p:cNvPr>
          <p:cNvGraphicFramePr>
            <a:graphicFrameLocks noGrp="1"/>
          </p:cNvGraphicFramePr>
          <p:nvPr>
            <p:ph idx="1"/>
            <p:extLst>
              <p:ext uri="{D42A27DB-BD31-4B8C-83A1-F6EECF244321}">
                <p14:modId xmlns:p14="http://schemas.microsoft.com/office/powerpoint/2010/main" val="1455641309"/>
              </p:ext>
            </p:extLst>
          </p:nvPr>
        </p:nvGraphicFramePr>
        <p:xfrm>
          <a:off x="2279576" y="764704"/>
          <a:ext cx="7922096" cy="4536504"/>
        </p:xfrm>
        <a:graphic>
          <a:graphicData uri="http://schemas.openxmlformats.org/drawingml/2006/table">
            <a:tbl>
              <a:tblPr firstRow="1" bandRow="1">
                <a:tableStyleId>{C083E6E3-FA7D-4D7B-A595-EF9225AFEA82}</a:tableStyleId>
              </a:tblPr>
              <a:tblGrid>
                <a:gridCol w="7922096">
                  <a:extLst>
                    <a:ext uri="{9D8B030D-6E8A-4147-A177-3AD203B41FA5}">
                      <a16:colId xmlns:a16="http://schemas.microsoft.com/office/drawing/2014/main" val="2571534019"/>
                    </a:ext>
                  </a:extLst>
                </a:gridCol>
              </a:tblGrid>
              <a:tr h="122136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3200" dirty="0">
                          <a:effectLst/>
                        </a:rPr>
                        <a:t>Hipótesis </a:t>
                      </a:r>
                    </a:p>
                    <a:p>
                      <a:endParaRPr lang="es-MX" dirty="0"/>
                    </a:p>
                  </a:txBody>
                  <a:tcPr/>
                </a:tc>
                <a:extLst>
                  <a:ext uri="{0D108BD9-81ED-4DB2-BD59-A6C34878D82A}">
                    <a16:rowId xmlns:a16="http://schemas.microsoft.com/office/drawing/2014/main" val="1589475128"/>
                  </a:ext>
                </a:extLst>
              </a:tr>
              <a:tr h="3315137">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2400" dirty="0">
                          <a:effectLst/>
                        </a:rPr>
                        <a:t>El acceso al financiamiento por parte de las MiPymes ha sido deficiente ya que el sistema financiero las ha clasificado como de </a:t>
                      </a:r>
                      <a:r>
                        <a:rPr lang="es-MX" sz="2400" b="1" dirty="0">
                          <a:effectLst/>
                        </a:rPr>
                        <a:t>alto riesgo crediticio</a:t>
                      </a:r>
                      <a:r>
                        <a:rPr lang="es-MX" sz="2400" dirty="0">
                          <a:effectLst/>
                        </a:rPr>
                        <a:t>. Así mismo, la burocracia y el </a:t>
                      </a:r>
                      <a:r>
                        <a:rPr lang="es-MX" sz="2400" b="1" dirty="0">
                          <a:effectLst/>
                        </a:rPr>
                        <a:t>exceso de requisitos </a:t>
                      </a:r>
                      <a:r>
                        <a:rPr lang="es-MX" sz="2400" dirty="0">
                          <a:effectLst/>
                        </a:rPr>
                        <a:t>que se les solicitan tanto de instituciones privadas, son </a:t>
                      </a:r>
                      <a:r>
                        <a:rPr lang="es-MX" sz="2400" b="1" dirty="0">
                          <a:effectLst/>
                        </a:rPr>
                        <a:t>factores que obstaculizan su acceso al crédito.</a:t>
                      </a:r>
                    </a:p>
                    <a:p>
                      <a:endParaRPr lang="es-MX" dirty="0"/>
                    </a:p>
                  </a:txBody>
                  <a:tcPr/>
                </a:tc>
                <a:extLst>
                  <a:ext uri="{0D108BD9-81ED-4DB2-BD59-A6C34878D82A}">
                    <a16:rowId xmlns:a16="http://schemas.microsoft.com/office/drawing/2014/main" val="2441454697"/>
                  </a:ext>
                </a:extLst>
              </a:tr>
            </a:tbl>
          </a:graphicData>
        </a:graphic>
      </p:graphicFrame>
    </p:spTree>
    <p:extLst>
      <p:ext uri="{BB962C8B-B14F-4D97-AF65-F5344CB8AC3E}">
        <p14:creationId xmlns:p14="http://schemas.microsoft.com/office/powerpoint/2010/main" val="2969158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2505318-3AFE-4C9A-8E8B-89C12A32BE9D}"/>
              </a:ext>
            </a:extLst>
          </p:cNvPr>
          <p:cNvSpPr>
            <a:spLocks noGrp="1"/>
          </p:cNvSpPr>
          <p:nvPr>
            <p:ph idx="1"/>
          </p:nvPr>
        </p:nvSpPr>
        <p:spPr>
          <a:xfrm>
            <a:off x="838200" y="908720"/>
            <a:ext cx="10515600" cy="4351338"/>
          </a:xfrm>
        </p:spPr>
        <p:txBody>
          <a:bodyPr>
            <a:normAutofit/>
          </a:bodyPr>
          <a:lstStyle/>
          <a:p>
            <a:pPr algn="ctr"/>
            <a:endParaRPr lang="es-MX" sz="4400" b="1" dirty="0"/>
          </a:p>
          <a:p>
            <a:pPr algn="ctr"/>
            <a:endParaRPr lang="es-MX" sz="4400" b="1" dirty="0"/>
          </a:p>
          <a:p>
            <a:pPr marL="0" indent="0" algn="ctr">
              <a:buNone/>
            </a:pPr>
            <a:r>
              <a:rPr lang="es-MX" sz="4400" b="1" dirty="0"/>
              <a:t>¿Por qué es difícil el acceso al financiamiento para las MiPymes?</a:t>
            </a:r>
          </a:p>
        </p:txBody>
      </p:sp>
    </p:spTree>
    <p:extLst>
      <p:ext uri="{BB962C8B-B14F-4D97-AF65-F5344CB8AC3E}">
        <p14:creationId xmlns:p14="http://schemas.microsoft.com/office/powerpoint/2010/main" val="2042450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id="{1C607E34-538B-4EE9-B22A-595A3DCFA7E4}"/>
              </a:ext>
            </a:extLst>
          </p:cNvPr>
          <p:cNvGraphicFramePr>
            <a:graphicFrameLocks noGrp="1"/>
          </p:cNvGraphicFramePr>
          <p:nvPr>
            <p:ph idx="1"/>
            <p:extLst>
              <p:ext uri="{D42A27DB-BD31-4B8C-83A1-F6EECF244321}">
                <p14:modId xmlns:p14="http://schemas.microsoft.com/office/powerpoint/2010/main" val="588437613"/>
              </p:ext>
            </p:extLst>
          </p:nvPr>
        </p:nvGraphicFramePr>
        <p:xfrm>
          <a:off x="838200" y="71414"/>
          <a:ext cx="11090448" cy="65527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46506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OCETO DE CIUDAD 16X9">
  <a:themeElements>
    <a:clrScheme name="CitySketch">
      <a:dk1>
        <a:srgbClr val="3D372E"/>
      </a:dk1>
      <a:lt1>
        <a:sysClr val="window" lastClr="FFFFFF"/>
      </a:lt1>
      <a:dk2>
        <a:srgbClr val="000000"/>
      </a:dk2>
      <a:lt2>
        <a:srgbClr val="E0ECE1"/>
      </a:lt2>
      <a:accent1>
        <a:srgbClr val="B2D0B4"/>
      </a:accent1>
      <a:accent2>
        <a:srgbClr val="88A5BA"/>
      </a:accent2>
      <a:accent3>
        <a:srgbClr val="909F5F"/>
      </a:accent3>
      <a:accent4>
        <a:srgbClr val="C9A057"/>
      </a:accent4>
      <a:accent5>
        <a:srgbClr val="DA7D60"/>
      </a:accent5>
      <a:accent6>
        <a:srgbClr val="978975"/>
      </a:accent6>
      <a:hlink>
        <a:srgbClr val="C9A057"/>
      </a:hlink>
      <a:folHlink>
        <a:srgbClr val="978975"/>
      </a:folHlink>
    </a:clrScheme>
    <a:fontScheme name="Century Schoolbook">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0525755_TF03031010_TF03031010.potx" id="{6502C5B4-BC1D-4665-B660-4778CE5B702E}" vid="{AC68B619-44AC-48CE-8735-52326BEA3D6C}"/>
    </a:ext>
  </a:extLst>
</a:theme>
</file>

<file path=ppt/theme/theme2.xml><?xml version="1.0" encoding="utf-8"?>
<a:theme xmlns:a="http://schemas.openxmlformats.org/drawingml/2006/main" name="Tema de Office">
  <a:themeElements>
    <a:clrScheme name="CitySketch">
      <a:dk1>
        <a:srgbClr val="3D372E"/>
      </a:dk1>
      <a:lt1>
        <a:sysClr val="window" lastClr="FFFFFF"/>
      </a:lt1>
      <a:dk2>
        <a:srgbClr val="000000"/>
      </a:dk2>
      <a:lt2>
        <a:srgbClr val="E0ECE1"/>
      </a:lt2>
      <a:accent1>
        <a:srgbClr val="B2D0B4"/>
      </a:accent1>
      <a:accent2>
        <a:srgbClr val="88A5BA"/>
      </a:accent2>
      <a:accent3>
        <a:srgbClr val="909F5F"/>
      </a:accent3>
      <a:accent4>
        <a:srgbClr val="C9A057"/>
      </a:accent4>
      <a:accent5>
        <a:srgbClr val="DA7D60"/>
      </a:accent5>
      <a:accent6>
        <a:srgbClr val="978975"/>
      </a:accent6>
      <a:hlink>
        <a:srgbClr val="C9A057"/>
      </a:hlink>
      <a:folHlink>
        <a:srgbClr val="978975"/>
      </a:folHlink>
    </a:clrScheme>
    <a:fontScheme name="Century Schoolbook">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CitySketch">
      <a:dk1>
        <a:srgbClr val="3D372E"/>
      </a:dk1>
      <a:lt1>
        <a:sysClr val="window" lastClr="FFFFFF"/>
      </a:lt1>
      <a:dk2>
        <a:srgbClr val="000000"/>
      </a:dk2>
      <a:lt2>
        <a:srgbClr val="E0ECE1"/>
      </a:lt2>
      <a:accent1>
        <a:srgbClr val="B2D0B4"/>
      </a:accent1>
      <a:accent2>
        <a:srgbClr val="88A5BA"/>
      </a:accent2>
      <a:accent3>
        <a:srgbClr val="909F5F"/>
      </a:accent3>
      <a:accent4>
        <a:srgbClr val="C9A057"/>
      </a:accent4>
      <a:accent5>
        <a:srgbClr val="DA7D60"/>
      </a:accent5>
      <a:accent6>
        <a:srgbClr val="978975"/>
      </a:accent6>
      <a:hlink>
        <a:srgbClr val="C9A057"/>
      </a:hlink>
      <a:folHlink>
        <a:srgbClr val="978975"/>
      </a:folHlink>
    </a:clrScheme>
    <a:fontScheme name="Century Schoolbook">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tf03031010</Template>
  <TotalTime>1004</TotalTime>
  <Words>4075</Words>
  <Application>Microsoft Macintosh PowerPoint</Application>
  <PresentationFormat>Panorámica</PresentationFormat>
  <Paragraphs>371</Paragraphs>
  <Slides>65</Slides>
  <Notes>5</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65</vt:i4>
      </vt:variant>
    </vt:vector>
  </HeadingPairs>
  <TitlesOfParts>
    <vt:vector size="74" baseType="lpstr">
      <vt:lpstr>Arial</vt:lpstr>
      <vt:lpstr>Arial Black</vt:lpstr>
      <vt:lpstr>Calibri</vt:lpstr>
      <vt:lpstr>Cambria Math</vt:lpstr>
      <vt:lpstr>Century Schoolbook</vt:lpstr>
      <vt:lpstr>Times New Roman</vt:lpstr>
      <vt:lpstr>Wingdings</vt:lpstr>
      <vt:lpstr>Wingdings 2</vt:lpstr>
      <vt:lpstr>BOCETO DE CIUDAD 16X9</vt:lpstr>
      <vt:lpstr>Presentación de PowerPoint</vt:lpstr>
      <vt:lpstr>Presentación de PowerPoint</vt:lpstr>
      <vt:lpstr>Indice </vt:lpstr>
      <vt:lpstr>Presentación de PowerPoint</vt:lpstr>
      <vt:lpstr>Presentación de PowerPoint</vt:lpstr>
      <vt:lpstr>2. Antecedentes de la Reforma Financiera 2013 </vt:lpstr>
      <vt:lpstr>Presentación de PowerPoint</vt:lpstr>
      <vt:lpstr>Presentación de PowerPoint</vt:lpstr>
      <vt:lpstr>Presentación de PowerPoint</vt:lpstr>
      <vt:lpstr>Ley de Inversión Extranjera </vt:lpstr>
      <vt:lpstr>1. Introducción  </vt:lpstr>
      <vt:lpstr>Créditos que la Banca comercial destina a las MiPymes</vt:lpstr>
      <vt:lpstr>Recuperación de  un crédito en México  (Porcentaje de recursos utilizados de la deuda total)</vt:lpstr>
      <vt:lpstr>Composición del costo de un crédito en México</vt:lpstr>
      <vt:lpstr>3. Importancia de las MiPymes en México y sus barreras de crecimiento </vt:lpstr>
      <vt:lpstr>Presentación de PowerPoint</vt:lpstr>
      <vt:lpstr>Presentación de PowerPoint</vt:lpstr>
      <vt:lpstr>Presentación de PowerPoint</vt:lpstr>
      <vt:lpstr>Presentación de PowerPoint</vt:lpstr>
      <vt:lpstr>El monto de financiamiento de las MiPymes de 2010 a 2016 </vt:lpstr>
      <vt:lpstr>Problemas para crecer</vt:lpstr>
      <vt:lpstr>Presentación de PowerPoint</vt:lpstr>
      <vt:lpstr>Los programas gubernamentales son importantes para atender a los sectores sub-atendidos por parte del sistema financiero, como son las MiPyme</vt:lpstr>
      <vt:lpstr>Presentación de PowerPoint</vt:lpstr>
      <vt:lpstr>4.Causas y Efectos del difícil  acceso al financiamiento para las MiPymes</vt:lpstr>
      <vt:lpstr>Presentación de PowerPoint</vt:lpstr>
      <vt:lpstr>Presentación de PowerPoint</vt:lpstr>
      <vt:lpstr>Presentación de PowerPoint</vt:lpstr>
      <vt:lpstr>5. Resultados del análisis de la Reforma Financiera 2013 y el difícil acceso al financiamiento para las MiPymes  </vt:lpstr>
      <vt:lpstr>Presentación de PowerPoint</vt:lpstr>
      <vt:lpstr>Presentación de PowerPoint</vt:lpstr>
      <vt:lpstr>Presentación de PowerPoint</vt:lpstr>
      <vt:lpstr>Presentación de PowerPoint</vt:lpstr>
      <vt:lpstr>Principales barreras para el crecimiento de los negocios</vt:lpstr>
      <vt:lpstr>Presentación de PowerPoint</vt:lpstr>
      <vt:lpstr>Conclusiones </vt:lpstr>
      <vt:lpstr>Presentación de PowerPoint</vt:lpstr>
      <vt:lpstr>Referencias</vt:lpstr>
      <vt:lpstr>Presentación de PowerPoint</vt:lpstr>
      <vt:lpstr>Anexos</vt:lpstr>
      <vt:lpstr>Créditos para inversión otorgados durante el 2016. </vt:lpstr>
      <vt:lpstr>Total de créditos para capital de trabajo otorgados durante el 2016</vt:lpstr>
      <vt:lpstr>Presentación de PowerPoint</vt:lpstr>
      <vt:lpstr>Introducción</vt:lpstr>
      <vt:lpstr>Objetivo</vt:lpstr>
      <vt:lpstr>Origen del dinero</vt:lpstr>
      <vt:lpstr>¿las tarjetas de crédito son dinero?</vt:lpstr>
      <vt:lpstr>Las tarjetas de crédito</vt:lpstr>
      <vt:lpstr>El sistema financiero y las tarjetas de crédito</vt:lpstr>
      <vt:lpstr>Modalidades de los créditos </vt:lpstr>
      <vt:lpstr>El impacto de la globalización y el uso de las tarjetas de crédito.</vt:lpstr>
      <vt:lpstr>Características y principales funciones de las tarjetas de crédito </vt:lpstr>
      <vt:lpstr>Diferenciación de tarjetas bancarias y departamentales.</vt:lpstr>
      <vt:lpstr>La cultura mexicana ante el crédito.</vt:lpstr>
      <vt:lpstr>Principales usos del crédito y las tarjetas de crédito en México.</vt:lpstr>
      <vt:lpstr>EL BURO DE CRÉDITO</vt:lpstr>
      <vt:lpstr>NECESIDADES MASLOW y el consumo de la población</vt:lpstr>
      <vt:lpstr>Estructura y evolución en los créditos al consumo en México.</vt:lpstr>
      <vt:lpstr>Ventajas y desventajas de las tarjetas de crédito.</vt:lpstr>
      <vt:lpstr>El ingreso del consumidor mexicano.</vt:lpstr>
      <vt:lpstr>Comparativo de países con salario mínimo más alto dentro de la OCDE con respecto a México, 2016</vt:lpstr>
      <vt:lpstr>Razones por las que no se adquieren productos de crédito en México.</vt:lpstr>
      <vt:lpstr>Razones para dejar de contratar un crédito.</vt:lpstr>
      <vt:lpstr>La propuesta de regulación de la tasa de interés bancaria en el mercado de las tarjetas de credito en México</vt:lpstr>
      <vt:lpstr>COMISIÓN NACIONAL PARA LA PROTECCIÓN Y DEFENSA DE LOS USUARIOS DE SERVICIOS FINANCIEROS.</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gdiana192@gmail.com</dc:creator>
  <cp:lastModifiedBy>Sergio Miranda</cp:lastModifiedBy>
  <cp:revision>67</cp:revision>
  <dcterms:created xsi:type="dcterms:W3CDTF">2018-05-20T03:51:00Z</dcterms:created>
  <dcterms:modified xsi:type="dcterms:W3CDTF">2018-09-27T00:40:27Z</dcterms:modified>
</cp:coreProperties>
</file>