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3" r:id="rId2"/>
    <p:sldId id="318" r:id="rId3"/>
    <p:sldId id="314" r:id="rId4"/>
    <p:sldId id="315" r:id="rId5"/>
    <p:sldId id="316" r:id="rId6"/>
    <p:sldId id="276" r:id="rId7"/>
    <p:sldId id="317" r:id="rId8"/>
    <p:sldId id="278" r:id="rId9"/>
    <p:sldId id="262" r:id="rId10"/>
    <p:sldId id="279" r:id="rId11"/>
    <p:sldId id="257" r:id="rId12"/>
    <p:sldId id="280" r:id="rId13"/>
    <p:sldId id="269" r:id="rId14"/>
    <p:sldId id="281" r:id="rId15"/>
    <p:sldId id="259" r:id="rId16"/>
    <p:sldId id="282" r:id="rId17"/>
    <p:sldId id="283" r:id="rId18"/>
    <p:sldId id="271" r:id="rId19"/>
    <p:sldId id="284" r:id="rId20"/>
    <p:sldId id="272" r:id="rId21"/>
    <p:sldId id="285" r:id="rId22"/>
    <p:sldId id="273" r:id="rId23"/>
    <p:sldId id="286" r:id="rId24"/>
    <p:sldId id="274" r:id="rId25"/>
    <p:sldId id="287" r:id="rId26"/>
    <p:sldId id="275" r:id="rId27"/>
    <p:sldId id="260" r:id="rId28"/>
    <p:sldId id="288" r:id="rId29"/>
    <p:sldId id="289" r:id="rId30"/>
    <p:sldId id="290" r:id="rId31"/>
    <p:sldId id="291" r:id="rId32"/>
    <p:sldId id="292" r:id="rId33"/>
    <p:sldId id="293" r:id="rId34"/>
    <p:sldId id="294" r:id="rId35"/>
    <p:sldId id="295" r:id="rId36"/>
    <p:sldId id="296" r:id="rId37"/>
    <p:sldId id="297" r:id="rId38"/>
    <p:sldId id="298" r:id="rId39"/>
    <p:sldId id="311" r:id="rId40"/>
    <p:sldId id="299" r:id="rId41"/>
    <p:sldId id="301" r:id="rId42"/>
    <p:sldId id="302" r:id="rId43"/>
    <p:sldId id="300" r:id="rId44"/>
    <p:sldId id="303" r:id="rId45"/>
    <p:sldId id="304" r:id="rId46"/>
    <p:sldId id="305" r:id="rId47"/>
    <p:sldId id="306" r:id="rId48"/>
    <p:sldId id="307" r:id="rId49"/>
    <p:sldId id="308" r:id="rId50"/>
    <p:sldId id="309" r:id="rId51"/>
    <p:sldId id="310" r:id="rId52"/>
    <p:sldId id="312" r:id="rId53"/>
    <p:sldId id="319"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172" autoAdjust="0"/>
    <p:restoredTop sz="94660"/>
  </p:normalViewPr>
  <p:slideViewPr>
    <p:cSldViewPr>
      <p:cViewPr varScale="1">
        <p:scale>
          <a:sx n="104" d="100"/>
          <a:sy n="104" d="100"/>
        </p:scale>
        <p:origin x="2144" y="2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C\Downloads\PORTAFOLIO%20(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a:t>RELACIÓN RIESGO-RENDIMIENTO</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scatterChart>
        <c:scatterStyle val="lineMarker"/>
        <c:varyColors val="0"/>
        <c:ser>
          <c:idx val="0"/>
          <c:order val="0"/>
          <c:tx>
            <c:strRef>
              <c:f>'[PORTAFOLIO (2).xlsx]RENDIMIENTOS'!$AA$25</c:f>
              <c:strCache>
                <c:ptCount val="1"/>
                <c:pt idx="0">
                  <c:v>RENDIMIENTO</c:v>
                </c:pt>
              </c:strCache>
            </c:strRef>
          </c:tx>
          <c:spPr>
            <a:ln w="19050" cap="rnd">
              <a:noFill/>
              <a:round/>
            </a:ln>
            <a:effectLst/>
          </c:spPr>
          <c:marker>
            <c:symbol val="circle"/>
            <c:size val="5"/>
            <c:spPr>
              <a:solidFill>
                <a:schemeClr val="accent2"/>
              </a:solidFill>
              <a:ln w="66675">
                <a:solidFill>
                  <a:schemeClr val="accent2"/>
                </a:solidFill>
              </a:ln>
              <a:effectLst/>
            </c:spPr>
          </c:marker>
          <c:dLbls>
            <c:dLbl>
              <c:idx val="0"/>
              <c:tx>
                <c:rich>
                  <a:bodyPr/>
                  <a:lstStyle/>
                  <a:p>
                    <a:r>
                      <a:rPr lang="en-US"/>
                      <a:t>PETROLEO</a:t>
                    </a:r>
                  </a:p>
                </c:rich>
              </c:tx>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FBF-A64A-B99A-40ACB43FF35C}"/>
                </c:ext>
              </c:extLst>
            </c:dLbl>
            <c:dLbl>
              <c:idx val="1"/>
              <c:tx>
                <c:rich>
                  <a:bodyPr/>
                  <a:lstStyle/>
                  <a:p>
                    <a:r>
                      <a:rPr lang="en-US"/>
                      <a:t>EUR</a:t>
                    </a:r>
                  </a:p>
                </c:rich>
              </c:tx>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FBF-A64A-B99A-40ACB43FF35C}"/>
                </c:ext>
              </c:extLst>
            </c:dLbl>
            <c:dLbl>
              <c:idx val="2"/>
              <c:tx>
                <c:rich>
                  <a:bodyPr/>
                  <a:lstStyle/>
                  <a:p>
                    <a:r>
                      <a:rPr lang="en-US"/>
                      <a:t>NASDAQ</a:t>
                    </a:r>
                  </a:p>
                </c:rich>
              </c:tx>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FBF-A64A-B99A-40ACB43FF35C}"/>
                </c:ext>
              </c:extLst>
            </c:dLbl>
            <c:dLbl>
              <c:idx val="3"/>
              <c:layout>
                <c:manualLayout>
                  <c:x val="-3.8233164779636321E-2"/>
                  <c:y val="4.645303738146931E-2"/>
                </c:manualLayout>
              </c:layout>
              <c:tx>
                <c:rich>
                  <a:bodyPr/>
                  <a:lstStyle/>
                  <a:p>
                    <a:r>
                      <a:rPr lang="en-US"/>
                      <a:t>CEMEX</a:t>
                    </a:r>
                  </a:p>
                </c:rich>
              </c:tx>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FBF-A64A-B99A-40ACB43FF35C}"/>
                </c:ext>
              </c:extLst>
            </c:dLbl>
            <c:dLbl>
              <c:idx val="4"/>
              <c:tx>
                <c:rich>
                  <a:bodyPr/>
                  <a:lstStyle/>
                  <a:p>
                    <a:r>
                      <a:rPr lang="en-US"/>
                      <a:t>ORO</a:t>
                    </a:r>
                  </a:p>
                </c:rich>
              </c:tx>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FBF-A64A-B99A-40ACB43FF35C}"/>
                </c:ext>
              </c:extLst>
            </c:dLbl>
            <c:dLbl>
              <c:idx val="5"/>
              <c:tx>
                <c:rich>
                  <a:bodyPr/>
                  <a:lstStyle/>
                  <a:p>
                    <a:r>
                      <a:rPr lang="en-US"/>
                      <a:t>CAFÉ</a:t>
                    </a:r>
                  </a:p>
                </c:rich>
              </c:tx>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FBF-A64A-B99A-40ACB43FF35C}"/>
                </c:ext>
              </c:extLst>
            </c:dLbl>
            <c:dLbl>
              <c:idx val="6"/>
              <c:tx>
                <c:rich>
                  <a:bodyPr/>
                  <a:lstStyle/>
                  <a:p>
                    <a:r>
                      <a:rPr lang="en-US"/>
                      <a:t>BIMBO</a:t>
                    </a:r>
                  </a:p>
                </c:rich>
              </c:tx>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FBF-A64A-B99A-40ACB43FF35C}"/>
                </c:ext>
              </c:extLst>
            </c:dLbl>
            <c:dLbl>
              <c:idx val="7"/>
              <c:tx>
                <c:rich>
                  <a:bodyPr/>
                  <a:lstStyle/>
                  <a:p>
                    <a:r>
                      <a:rPr lang="en-US"/>
                      <a:t>USD</a:t>
                    </a:r>
                  </a:p>
                </c:rich>
              </c:tx>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FBF-A64A-B99A-40ACB43FF35C}"/>
                </c:ext>
              </c:extLst>
            </c:dLbl>
            <c:dLbl>
              <c:idx val="8"/>
              <c:tx>
                <c:rich>
                  <a:bodyPr/>
                  <a:lstStyle/>
                  <a:p>
                    <a:r>
                      <a:rPr lang="en-US"/>
                      <a:t>AMXL</a:t>
                    </a:r>
                  </a:p>
                </c:rich>
              </c:tx>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BFBF-A64A-B99A-40ACB43FF35C}"/>
                </c:ext>
              </c:extLst>
            </c:dLbl>
            <c:dLbl>
              <c:idx val="9"/>
              <c:tx>
                <c:rich>
                  <a:bodyPr/>
                  <a:lstStyle/>
                  <a:p>
                    <a:r>
                      <a:rPr lang="en-US"/>
                      <a:t>APPLE</a:t>
                    </a:r>
                  </a:p>
                </c:rich>
              </c:tx>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BFBF-A64A-B99A-40ACB43FF35C}"/>
                </c:ext>
              </c:extLst>
            </c:dLbl>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'[PORTAFOLIO (2).xlsx]RENDIMIENTOS'!$Z$26:$Z$35</c:f>
              <c:numCache>
                <c:formatCode>0.000%</c:formatCode>
                <c:ptCount val="10"/>
                <c:pt idx="0">
                  <c:v>4.7874724365101748E-2</c:v>
                </c:pt>
                <c:pt idx="1">
                  <c:v>2.0711281569769976E-2</c:v>
                </c:pt>
                <c:pt idx="2">
                  <c:v>2.1227459994862984E-2</c:v>
                </c:pt>
                <c:pt idx="3">
                  <c:v>4.9470463432916188E-2</c:v>
                </c:pt>
                <c:pt idx="4">
                  <c:v>2.0445716513716728E-2</c:v>
                </c:pt>
                <c:pt idx="5">
                  <c:v>3.0462740577641888E-2</c:v>
                </c:pt>
                <c:pt idx="6">
                  <c:v>2.7082020570790091E-2</c:v>
                </c:pt>
                <c:pt idx="7">
                  <c:v>1.7599638013257861E-2</c:v>
                </c:pt>
                <c:pt idx="8">
                  <c:v>3.3807383574612715E-2</c:v>
                </c:pt>
                <c:pt idx="9">
                  <c:v>3.3352777994463324E-2</c:v>
                </c:pt>
              </c:numCache>
            </c:numRef>
          </c:xVal>
          <c:yVal>
            <c:numRef>
              <c:f>'[PORTAFOLIO (2).xlsx]RENDIMIENTOS'!$AA$26:$AA$35</c:f>
              <c:numCache>
                <c:formatCode>0.000%</c:formatCode>
                <c:ptCount val="10"/>
                <c:pt idx="0">
                  <c:v>1.2837708796774306E-3</c:v>
                </c:pt>
                <c:pt idx="1">
                  <c:v>1.7167658352376111E-3</c:v>
                </c:pt>
                <c:pt idx="2">
                  <c:v>2.6831703331452734E-3</c:v>
                </c:pt>
                <c:pt idx="3">
                  <c:v>1.1400562166963308E-3</c:v>
                </c:pt>
                <c:pt idx="4">
                  <c:v>3.0730435826845711E-4</c:v>
                </c:pt>
                <c:pt idx="5">
                  <c:v>1.818199583079461E-4</c:v>
                </c:pt>
                <c:pt idx="6">
                  <c:v>7.7068700657764266E-4</c:v>
                </c:pt>
                <c:pt idx="7">
                  <c:v>1.8520195596898057E-3</c:v>
                </c:pt>
                <c:pt idx="8">
                  <c:v>6.178993210816027E-4</c:v>
                </c:pt>
                <c:pt idx="9">
                  <c:v>2.5717037617238314E-3</c:v>
                </c:pt>
              </c:numCache>
            </c:numRef>
          </c:yVal>
          <c:smooth val="0"/>
          <c:extLst>
            <c:ext xmlns:c16="http://schemas.microsoft.com/office/drawing/2014/chart" uri="{C3380CC4-5D6E-409C-BE32-E72D297353CC}">
              <c16:uniqueId val="{0000000A-BFBF-A64A-B99A-40ACB43FF35C}"/>
            </c:ext>
          </c:extLst>
        </c:ser>
        <c:dLbls>
          <c:dLblPos val="t"/>
          <c:showLegendKey val="0"/>
          <c:showVal val="1"/>
          <c:showCatName val="0"/>
          <c:showSerName val="0"/>
          <c:showPercent val="0"/>
          <c:showBubbleSize val="0"/>
        </c:dLbls>
        <c:axId val="89846528"/>
        <c:axId val="95911936"/>
      </c:scatterChart>
      <c:valAx>
        <c:axId val="8984652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s-MX"/>
                  <a:t>RIESGO</a:t>
                </a:r>
              </a:p>
            </c:rich>
          </c:tx>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s-MX"/>
            </a:p>
          </c:txPr>
        </c:title>
        <c:numFmt formatCode="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s-MX"/>
          </a:p>
        </c:txPr>
        <c:crossAx val="95911936"/>
        <c:crosses val="autoZero"/>
        <c:crossBetween val="midCat"/>
      </c:valAx>
      <c:valAx>
        <c:axId val="959119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s-MX"/>
                  <a:t>RENDIMIENTO</a:t>
                </a:r>
              </a:p>
            </c:rich>
          </c:tx>
          <c:layout>
            <c:manualLayout>
              <c:xMode val="edge"/>
              <c:yMode val="edge"/>
              <c:x val="1.4241210502892745E-2"/>
              <c:y val="0.37437618347845802"/>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s-MX"/>
            </a:p>
          </c:txPr>
        </c:title>
        <c:numFmt formatCode="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s-MX"/>
          </a:p>
        </c:txPr>
        <c:crossAx val="89846528"/>
        <c:crosses val="autoZero"/>
        <c:crossBetween val="midCat"/>
      </c:valAx>
      <c:spPr>
        <a:noFill/>
        <a:ln>
          <a:noFill/>
        </a:ln>
        <a:effectLst/>
      </c:spPr>
    </c:plotArea>
    <c:plotVisOnly val="1"/>
    <c:dispBlanksAs val="gap"/>
    <c:showDLblsOverMax val="0"/>
  </c:chart>
  <c:spPr>
    <a:noFill/>
    <a:ln>
      <a:noFill/>
    </a:ln>
    <a:effectLst/>
  </c:spPr>
  <c:txPr>
    <a:bodyPr/>
    <a:lstStyle/>
    <a:p>
      <a:pPr>
        <a:defRPr sz="2000"/>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4" name="3 Marcador de fecha"/>
          <p:cNvSpPr>
            <a:spLocks noGrp="1"/>
          </p:cNvSpPr>
          <p:nvPr>
            <p:ph type="dt" sz="half" idx="10"/>
          </p:nvPr>
        </p:nvSpPr>
        <p:spPr/>
        <p:txBody>
          <a:bodyPr/>
          <a:lstStyle/>
          <a:p>
            <a:fld id="{CF039201-6D69-4628-A0D6-3DFD0066B059}" type="datetimeFigureOut">
              <a:rPr lang="en-US" smtClean="0"/>
              <a:t>9/28/18</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98234BF0-4DD1-48D4-BC82-1A9FE10ABF69}" type="slidenum">
              <a:rPr lang="en-US" smtClean="0"/>
              <a:t>‹Nº›</a:t>
            </a:fld>
            <a:endParaRPr lang="en-US" dirty="0"/>
          </a:p>
        </p:txBody>
      </p:sp>
    </p:spTree>
    <p:extLst>
      <p:ext uri="{BB962C8B-B14F-4D97-AF65-F5344CB8AC3E}">
        <p14:creationId xmlns:p14="http://schemas.microsoft.com/office/powerpoint/2010/main" val="3676853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fld id="{CF039201-6D69-4628-A0D6-3DFD0066B059}" type="datetimeFigureOut">
              <a:rPr lang="en-US" smtClean="0"/>
              <a:t>9/28/18</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98234BF0-4DD1-48D4-BC82-1A9FE10ABF69}" type="slidenum">
              <a:rPr lang="en-US" smtClean="0"/>
              <a:t>‹Nº›</a:t>
            </a:fld>
            <a:endParaRPr lang="en-US" dirty="0"/>
          </a:p>
        </p:txBody>
      </p:sp>
    </p:spTree>
    <p:extLst>
      <p:ext uri="{BB962C8B-B14F-4D97-AF65-F5344CB8AC3E}">
        <p14:creationId xmlns:p14="http://schemas.microsoft.com/office/powerpoint/2010/main" val="150149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fld id="{CF039201-6D69-4628-A0D6-3DFD0066B059}" type="datetimeFigureOut">
              <a:rPr lang="en-US" smtClean="0"/>
              <a:t>9/28/18</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98234BF0-4DD1-48D4-BC82-1A9FE10ABF69}" type="slidenum">
              <a:rPr lang="en-US" smtClean="0"/>
              <a:t>‹Nº›</a:t>
            </a:fld>
            <a:endParaRPr lang="en-US" dirty="0"/>
          </a:p>
        </p:txBody>
      </p:sp>
    </p:spTree>
    <p:extLst>
      <p:ext uri="{BB962C8B-B14F-4D97-AF65-F5344CB8AC3E}">
        <p14:creationId xmlns:p14="http://schemas.microsoft.com/office/powerpoint/2010/main" val="887731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fld id="{CF039201-6D69-4628-A0D6-3DFD0066B059}" type="datetimeFigureOut">
              <a:rPr lang="en-US" smtClean="0"/>
              <a:t>9/28/18</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98234BF0-4DD1-48D4-BC82-1A9FE10ABF69}" type="slidenum">
              <a:rPr lang="en-US" smtClean="0"/>
              <a:t>‹Nº›</a:t>
            </a:fld>
            <a:endParaRPr lang="en-US" dirty="0"/>
          </a:p>
        </p:txBody>
      </p:sp>
    </p:spTree>
    <p:extLst>
      <p:ext uri="{BB962C8B-B14F-4D97-AF65-F5344CB8AC3E}">
        <p14:creationId xmlns:p14="http://schemas.microsoft.com/office/powerpoint/2010/main" val="433698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CF039201-6D69-4628-A0D6-3DFD0066B059}" type="datetimeFigureOut">
              <a:rPr lang="en-US" smtClean="0"/>
              <a:t>9/28/18</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98234BF0-4DD1-48D4-BC82-1A9FE10ABF69}" type="slidenum">
              <a:rPr lang="en-US" smtClean="0"/>
              <a:t>‹Nº›</a:t>
            </a:fld>
            <a:endParaRPr lang="en-US" dirty="0"/>
          </a:p>
        </p:txBody>
      </p:sp>
    </p:spTree>
    <p:extLst>
      <p:ext uri="{BB962C8B-B14F-4D97-AF65-F5344CB8AC3E}">
        <p14:creationId xmlns:p14="http://schemas.microsoft.com/office/powerpoint/2010/main" val="766215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fecha"/>
          <p:cNvSpPr>
            <a:spLocks noGrp="1"/>
          </p:cNvSpPr>
          <p:nvPr>
            <p:ph type="dt" sz="half" idx="10"/>
          </p:nvPr>
        </p:nvSpPr>
        <p:spPr/>
        <p:txBody>
          <a:bodyPr/>
          <a:lstStyle/>
          <a:p>
            <a:fld id="{CF039201-6D69-4628-A0D6-3DFD0066B059}" type="datetimeFigureOut">
              <a:rPr lang="en-US" smtClean="0"/>
              <a:t>9/28/18</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98234BF0-4DD1-48D4-BC82-1A9FE10ABF69}" type="slidenum">
              <a:rPr lang="en-US" smtClean="0"/>
              <a:t>‹Nº›</a:t>
            </a:fld>
            <a:endParaRPr lang="en-US" dirty="0"/>
          </a:p>
        </p:txBody>
      </p:sp>
    </p:spTree>
    <p:extLst>
      <p:ext uri="{BB962C8B-B14F-4D97-AF65-F5344CB8AC3E}">
        <p14:creationId xmlns:p14="http://schemas.microsoft.com/office/powerpoint/2010/main" val="733143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6 Marcador de fecha"/>
          <p:cNvSpPr>
            <a:spLocks noGrp="1"/>
          </p:cNvSpPr>
          <p:nvPr>
            <p:ph type="dt" sz="half" idx="10"/>
          </p:nvPr>
        </p:nvSpPr>
        <p:spPr/>
        <p:txBody>
          <a:bodyPr/>
          <a:lstStyle/>
          <a:p>
            <a:fld id="{CF039201-6D69-4628-A0D6-3DFD0066B059}" type="datetimeFigureOut">
              <a:rPr lang="en-US" smtClean="0"/>
              <a:t>9/28/18</a:t>
            </a:fld>
            <a:endParaRPr lang="en-US" dirty="0"/>
          </a:p>
        </p:txBody>
      </p:sp>
      <p:sp>
        <p:nvSpPr>
          <p:cNvPr id="8" name="7 Marcador de pie de página"/>
          <p:cNvSpPr>
            <a:spLocks noGrp="1"/>
          </p:cNvSpPr>
          <p:nvPr>
            <p:ph type="ftr" sz="quarter" idx="11"/>
          </p:nvPr>
        </p:nvSpPr>
        <p:spPr/>
        <p:txBody>
          <a:bodyPr/>
          <a:lstStyle/>
          <a:p>
            <a:endParaRPr lang="en-US" dirty="0"/>
          </a:p>
        </p:txBody>
      </p:sp>
      <p:sp>
        <p:nvSpPr>
          <p:cNvPr id="9" name="8 Marcador de número de diapositiva"/>
          <p:cNvSpPr>
            <a:spLocks noGrp="1"/>
          </p:cNvSpPr>
          <p:nvPr>
            <p:ph type="sldNum" sz="quarter" idx="12"/>
          </p:nvPr>
        </p:nvSpPr>
        <p:spPr/>
        <p:txBody>
          <a:bodyPr/>
          <a:lstStyle/>
          <a:p>
            <a:fld id="{98234BF0-4DD1-48D4-BC82-1A9FE10ABF69}" type="slidenum">
              <a:rPr lang="en-US" smtClean="0"/>
              <a:t>‹Nº›</a:t>
            </a:fld>
            <a:endParaRPr lang="en-US" dirty="0"/>
          </a:p>
        </p:txBody>
      </p:sp>
    </p:spTree>
    <p:extLst>
      <p:ext uri="{BB962C8B-B14F-4D97-AF65-F5344CB8AC3E}">
        <p14:creationId xmlns:p14="http://schemas.microsoft.com/office/powerpoint/2010/main" val="3950044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fecha"/>
          <p:cNvSpPr>
            <a:spLocks noGrp="1"/>
          </p:cNvSpPr>
          <p:nvPr>
            <p:ph type="dt" sz="half" idx="10"/>
          </p:nvPr>
        </p:nvSpPr>
        <p:spPr/>
        <p:txBody>
          <a:bodyPr/>
          <a:lstStyle/>
          <a:p>
            <a:fld id="{CF039201-6D69-4628-A0D6-3DFD0066B059}" type="datetimeFigureOut">
              <a:rPr lang="en-US" smtClean="0"/>
              <a:t>9/28/18</a:t>
            </a:fld>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98234BF0-4DD1-48D4-BC82-1A9FE10ABF69}" type="slidenum">
              <a:rPr lang="en-US" smtClean="0"/>
              <a:t>‹Nº›</a:t>
            </a:fld>
            <a:endParaRPr lang="en-US" dirty="0"/>
          </a:p>
        </p:txBody>
      </p:sp>
    </p:spTree>
    <p:extLst>
      <p:ext uri="{BB962C8B-B14F-4D97-AF65-F5344CB8AC3E}">
        <p14:creationId xmlns:p14="http://schemas.microsoft.com/office/powerpoint/2010/main" val="4258830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F039201-6D69-4628-A0D6-3DFD0066B059}" type="datetimeFigureOut">
              <a:rPr lang="en-US" smtClean="0"/>
              <a:t>9/28/18</a:t>
            </a:fld>
            <a:endParaRPr lang="en-US" dirty="0"/>
          </a:p>
        </p:txBody>
      </p:sp>
      <p:sp>
        <p:nvSpPr>
          <p:cNvPr id="3" name="2 Marcador de pie de página"/>
          <p:cNvSpPr>
            <a:spLocks noGrp="1"/>
          </p:cNvSpPr>
          <p:nvPr>
            <p:ph type="ftr" sz="quarter" idx="1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98234BF0-4DD1-48D4-BC82-1A9FE10ABF69}" type="slidenum">
              <a:rPr lang="en-US" smtClean="0"/>
              <a:t>‹Nº›</a:t>
            </a:fld>
            <a:endParaRPr lang="en-US" dirty="0"/>
          </a:p>
        </p:txBody>
      </p:sp>
    </p:spTree>
    <p:extLst>
      <p:ext uri="{BB962C8B-B14F-4D97-AF65-F5344CB8AC3E}">
        <p14:creationId xmlns:p14="http://schemas.microsoft.com/office/powerpoint/2010/main" val="1017301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F039201-6D69-4628-A0D6-3DFD0066B059}" type="datetimeFigureOut">
              <a:rPr lang="en-US" smtClean="0"/>
              <a:t>9/28/18</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98234BF0-4DD1-48D4-BC82-1A9FE10ABF69}" type="slidenum">
              <a:rPr lang="en-US" smtClean="0"/>
              <a:t>‹Nº›</a:t>
            </a:fld>
            <a:endParaRPr lang="en-US" dirty="0"/>
          </a:p>
        </p:txBody>
      </p:sp>
    </p:spTree>
    <p:extLst>
      <p:ext uri="{BB962C8B-B14F-4D97-AF65-F5344CB8AC3E}">
        <p14:creationId xmlns:p14="http://schemas.microsoft.com/office/powerpoint/2010/main" val="1121930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F039201-6D69-4628-A0D6-3DFD0066B059}" type="datetimeFigureOut">
              <a:rPr lang="en-US" smtClean="0"/>
              <a:t>9/28/18</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98234BF0-4DD1-48D4-BC82-1A9FE10ABF69}" type="slidenum">
              <a:rPr lang="en-US" smtClean="0"/>
              <a:t>‹Nº›</a:t>
            </a:fld>
            <a:endParaRPr lang="en-US" dirty="0"/>
          </a:p>
        </p:txBody>
      </p:sp>
    </p:spTree>
    <p:extLst>
      <p:ext uri="{BB962C8B-B14F-4D97-AF65-F5344CB8AC3E}">
        <p14:creationId xmlns:p14="http://schemas.microsoft.com/office/powerpoint/2010/main" val="1464327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039201-6D69-4628-A0D6-3DFD0066B059}" type="datetimeFigureOut">
              <a:rPr lang="en-US" smtClean="0"/>
              <a:t>9/28/18</a:t>
            </a:fld>
            <a:endParaRPr lang="en-U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234BF0-4DD1-48D4-BC82-1A9FE10ABF69}" type="slidenum">
              <a:rPr lang="en-US" smtClean="0"/>
              <a:t>‹Nº›</a:t>
            </a:fld>
            <a:endParaRPr lang="en-US" dirty="0"/>
          </a:p>
        </p:txBody>
      </p:sp>
    </p:spTree>
    <p:extLst>
      <p:ext uri="{BB962C8B-B14F-4D97-AF65-F5344CB8AC3E}">
        <p14:creationId xmlns:p14="http://schemas.microsoft.com/office/powerpoint/2010/main" val="3529040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PORTAFOLIO.xlsx"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PORTAFOLIO.xlsx" TargetMode="Externa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1" descr="Resultado de imagen para uaemex escudo">
            <a:extLst>
              <a:ext uri="{FF2B5EF4-FFF2-40B4-BE49-F238E27FC236}">
                <a16:creationId xmlns:a16="http://schemas.microsoft.com/office/drawing/2014/main" id="{E261323D-3EB6-1144-B5FD-AACE1D7602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263" y="285750"/>
            <a:ext cx="88582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n 2" descr="Resultado de imagen para facultad economia uaemex">
            <a:extLst>
              <a:ext uri="{FF2B5EF4-FFF2-40B4-BE49-F238E27FC236}">
                <a16:creationId xmlns:a16="http://schemas.microsoft.com/office/drawing/2014/main" id="{5BB8A927-81C4-4D45-9F74-A1BCEBB6DD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9250" y="219075"/>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8">
            <a:extLst>
              <a:ext uri="{FF2B5EF4-FFF2-40B4-BE49-F238E27FC236}">
                <a16:creationId xmlns:a16="http://schemas.microsoft.com/office/drawing/2014/main" id="{1AEF5683-526F-3F48-A595-45F1B4D31C29}"/>
              </a:ext>
            </a:extLst>
          </p:cNvPr>
          <p:cNvSpPr>
            <a:spLocks noChangeArrowheads="1"/>
          </p:cNvSpPr>
          <p:nvPr/>
        </p:nvSpPr>
        <p:spPr bwMode="auto">
          <a:xfrm>
            <a:off x="1208088" y="331788"/>
            <a:ext cx="67278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Georgia" panose="02040502050405020303" pitchFamily="18" charset="0"/>
                <a:ea typeface="MS PGothic" panose="020B0600070205080204" pitchFamily="34" charset="-128"/>
              </a:defRPr>
            </a:lvl1pPr>
            <a:lvl2pPr marL="742950" indent="-285750">
              <a:defRPr>
                <a:solidFill>
                  <a:schemeClr val="tx1"/>
                </a:solidFill>
                <a:latin typeface="Georgia" panose="02040502050405020303" pitchFamily="18" charset="0"/>
                <a:ea typeface="MS PGothic" panose="020B0600070205080204" pitchFamily="34" charset="-128"/>
              </a:defRPr>
            </a:lvl2pPr>
            <a:lvl3pPr marL="1143000" indent="-228600">
              <a:defRPr>
                <a:solidFill>
                  <a:schemeClr val="tx1"/>
                </a:solidFill>
                <a:latin typeface="Georgia" panose="02040502050405020303" pitchFamily="18" charset="0"/>
                <a:ea typeface="MS PGothic" panose="020B0600070205080204" pitchFamily="34" charset="-128"/>
              </a:defRPr>
            </a:lvl3pPr>
            <a:lvl4pPr marL="1600200" indent="-228600">
              <a:defRPr>
                <a:solidFill>
                  <a:schemeClr val="tx1"/>
                </a:solidFill>
                <a:latin typeface="Georgia" panose="02040502050405020303" pitchFamily="18" charset="0"/>
                <a:ea typeface="MS PGothic" panose="020B0600070205080204" pitchFamily="34" charset="-128"/>
              </a:defRPr>
            </a:lvl4pPr>
            <a:lvl5pPr marL="2057400" indent="-228600">
              <a:defRPr>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9pPr>
          </a:lstStyle>
          <a:p>
            <a:pPr algn="ctr"/>
            <a:r>
              <a:rPr lang="es-MX" altLang="es-MX" sz="2000" b="1" dirty="0">
                <a:latin typeface="Arial" panose="020B0604020202020204" pitchFamily="34" charset="0"/>
                <a:cs typeface="Arial" panose="020B0604020202020204" pitchFamily="34" charset="0"/>
              </a:rPr>
              <a:t>UNIVERSIDAD AUTONOMA DEL ESTADO DE MEXICO</a:t>
            </a:r>
            <a:endParaRPr lang="es-MX" altLang="es-MX" sz="2000" dirty="0">
              <a:latin typeface="Arial" panose="020B0604020202020204" pitchFamily="34" charset="0"/>
              <a:cs typeface="Arial" panose="020B0604020202020204" pitchFamily="34" charset="0"/>
            </a:endParaRPr>
          </a:p>
          <a:p>
            <a:pPr algn="ctr"/>
            <a:r>
              <a:rPr lang="es-MX" altLang="es-MX" sz="2000" b="1" dirty="0">
                <a:latin typeface="Arial" panose="020B0604020202020204" pitchFamily="34" charset="0"/>
                <a:cs typeface="Arial" panose="020B0604020202020204" pitchFamily="34" charset="0"/>
              </a:rPr>
              <a:t>FACULTAD DE ECONOMIA</a:t>
            </a:r>
            <a:endParaRPr lang="es-MX" altLang="es-MX" sz="2000" dirty="0">
              <a:latin typeface="Arial" panose="020B0604020202020204" pitchFamily="34" charset="0"/>
              <a:cs typeface="Arial" panose="020B0604020202020204" pitchFamily="34" charset="0"/>
            </a:endParaRPr>
          </a:p>
        </p:txBody>
      </p:sp>
      <p:sp>
        <p:nvSpPr>
          <p:cNvPr id="13" name="2 Subtítulo">
            <a:extLst>
              <a:ext uri="{FF2B5EF4-FFF2-40B4-BE49-F238E27FC236}">
                <a16:creationId xmlns:a16="http://schemas.microsoft.com/office/drawing/2014/main" id="{2531208C-6DDE-844E-865D-EF745957A966}"/>
              </a:ext>
            </a:extLst>
          </p:cNvPr>
          <p:cNvSpPr txBox="1">
            <a:spLocks/>
          </p:cNvSpPr>
          <p:nvPr/>
        </p:nvSpPr>
        <p:spPr bwMode="auto">
          <a:xfrm>
            <a:off x="784225" y="3716784"/>
            <a:ext cx="7416800" cy="216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Georgia" panose="02040502050405020303" pitchFamily="18" charset="0"/>
                <a:ea typeface="MS PGothic" panose="020B0600070205080204" pitchFamily="34" charset="-128"/>
              </a:defRPr>
            </a:lvl1pPr>
            <a:lvl2pPr marL="742950" indent="-285750">
              <a:defRPr>
                <a:solidFill>
                  <a:schemeClr val="tx1"/>
                </a:solidFill>
                <a:latin typeface="Georgia" panose="02040502050405020303" pitchFamily="18" charset="0"/>
                <a:ea typeface="MS PGothic" panose="020B0600070205080204" pitchFamily="34" charset="-128"/>
              </a:defRPr>
            </a:lvl2pPr>
            <a:lvl3pPr marL="1143000" indent="-228600">
              <a:defRPr>
                <a:solidFill>
                  <a:schemeClr val="tx1"/>
                </a:solidFill>
                <a:latin typeface="Georgia" panose="02040502050405020303" pitchFamily="18" charset="0"/>
                <a:ea typeface="MS PGothic" panose="020B0600070205080204" pitchFamily="34" charset="-128"/>
              </a:defRPr>
            </a:lvl3pPr>
            <a:lvl4pPr marL="1600200" indent="-228600">
              <a:defRPr>
                <a:solidFill>
                  <a:schemeClr val="tx1"/>
                </a:solidFill>
                <a:latin typeface="Georgia" panose="02040502050405020303" pitchFamily="18" charset="0"/>
                <a:ea typeface="MS PGothic" panose="020B0600070205080204" pitchFamily="34" charset="-128"/>
              </a:defRPr>
            </a:lvl4pPr>
            <a:lvl5pPr marL="2057400" indent="-228600">
              <a:defRPr>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9pPr>
          </a:lstStyle>
          <a:p>
            <a:pPr eaLnBrk="1" hangingPunct="1">
              <a:spcBef>
                <a:spcPct val="20000"/>
              </a:spcBef>
              <a:buFont typeface="Arial" panose="020B0604020202020204" pitchFamily="34" charset="0"/>
              <a:buChar char="•"/>
            </a:pPr>
            <a:endParaRPr lang="es-MX" altLang="es-MX" b="1" dirty="0">
              <a:solidFill>
                <a:srgbClr val="224043"/>
              </a:solidFill>
              <a:latin typeface="Times New Roman" panose="02020603050405020304" pitchFamily="18" charset="0"/>
              <a:cs typeface="Times New Roman" panose="02020603050405020304" pitchFamily="18" charset="0"/>
            </a:endParaRPr>
          </a:p>
          <a:p>
            <a:pPr eaLnBrk="1" hangingPunct="1">
              <a:spcBef>
                <a:spcPct val="20000"/>
              </a:spcBef>
            </a:pPr>
            <a:r>
              <a:rPr lang="es-MX" altLang="es-MX" sz="2000" b="1" u="sng" dirty="0">
                <a:latin typeface="Arial" panose="020B0604020202020204" pitchFamily="34" charset="0"/>
                <a:cs typeface="Arial" panose="020B0604020202020204" pitchFamily="34" charset="0"/>
              </a:rPr>
              <a:t>LICENCIATURA</a:t>
            </a:r>
            <a:r>
              <a:rPr lang="es-MX" altLang="es-MX" sz="2000" b="1" dirty="0">
                <a:latin typeface="Arial" panose="020B0604020202020204" pitchFamily="34" charset="0"/>
                <a:cs typeface="Arial" panose="020B0604020202020204" pitchFamily="34" charset="0"/>
              </a:rPr>
              <a:t>: Negocios Internacionales Bilingúe</a:t>
            </a:r>
            <a:endParaRPr lang="es-MX" altLang="es-MX" sz="1500" b="1" u="sng" dirty="0">
              <a:latin typeface="Arial" panose="020B0604020202020204" pitchFamily="34" charset="0"/>
              <a:cs typeface="Arial" panose="020B0604020202020204" pitchFamily="34" charset="0"/>
            </a:endParaRPr>
          </a:p>
          <a:p>
            <a:pPr eaLnBrk="1" hangingPunct="1">
              <a:spcBef>
                <a:spcPct val="20000"/>
              </a:spcBef>
              <a:buFont typeface="Arial" panose="020B0604020202020204" pitchFamily="34" charset="0"/>
              <a:buChar char="•"/>
            </a:pPr>
            <a:endParaRPr lang="es-MX" altLang="es-MX" sz="2400" b="1" u="sng" dirty="0">
              <a:latin typeface="Arial" panose="020B0604020202020204" pitchFamily="34" charset="0"/>
              <a:cs typeface="Arial" panose="020B0604020202020204" pitchFamily="34" charset="0"/>
            </a:endParaRPr>
          </a:p>
          <a:p>
            <a:r>
              <a:rPr lang="es-MX" altLang="es-MX" sz="1400" b="1" dirty="0">
                <a:latin typeface="Arial" panose="020B0604020202020204" pitchFamily="34" charset="0"/>
                <a:cs typeface="Arial" panose="020B0604020202020204" pitchFamily="34" charset="0"/>
              </a:rPr>
              <a:t>	</a:t>
            </a:r>
            <a:r>
              <a:rPr lang="es-MX" altLang="es-MX" b="1" dirty="0">
                <a:latin typeface="Arial" panose="020B0604020202020204" pitchFamily="34" charset="0"/>
                <a:cs typeface="Arial" panose="020B0604020202020204" pitchFamily="34" charset="0"/>
              </a:rPr>
              <a:t>Tema 5: Mercado Forex</a:t>
            </a:r>
          </a:p>
          <a:p>
            <a:r>
              <a:rPr lang="es-MX" dirty="0"/>
              <a:t>	</a:t>
            </a:r>
            <a:r>
              <a:rPr lang="es-MX" b="1" dirty="0">
                <a:latin typeface="Arial" panose="020B0604020202020204" pitchFamily="34" charset="0"/>
                <a:cs typeface="Arial" panose="020B0604020202020204" pitchFamily="34" charset="0"/>
              </a:rPr>
              <a:t>e) Análisis técnico: velas japonesas, soportes y resistencias, líneas de tendencia, promedios móviles y bandas de bollinger. </a:t>
            </a:r>
            <a:endParaRPr lang="es-MX" sz="3200" b="1" dirty="0">
              <a:latin typeface="Arial" panose="020B0604020202020204" pitchFamily="34" charset="0"/>
              <a:cs typeface="Arial" panose="020B0604020202020204" pitchFamily="34" charset="0"/>
            </a:endParaRPr>
          </a:p>
        </p:txBody>
      </p:sp>
      <p:sp>
        <p:nvSpPr>
          <p:cNvPr id="14" name="1 Título">
            <a:extLst>
              <a:ext uri="{FF2B5EF4-FFF2-40B4-BE49-F238E27FC236}">
                <a16:creationId xmlns:a16="http://schemas.microsoft.com/office/drawing/2014/main" id="{12A68C99-2D53-D64D-8A47-A378BBB7970E}"/>
              </a:ext>
            </a:extLst>
          </p:cNvPr>
          <p:cNvSpPr txBox="1">
            <a:spLocks/>
          </p:cNvSpPr>
          <p:nvPr/>
        </p:nvSpPr>
        <p:spPr>
          <a:xfrm>
            <a:off x="784225" y="2205037"/>
            <a:ext cx="8143875" cy="1474787"/>
          </a:xfrm>
          <a:prstGeom prst="rect">
            <a:avLst/>
          </a:prstGeom>
        </p:spPr>
        <p:txBody>
          <a:bodyPr anchor="ctr">
            <a:normAutofit/>
          </a:bodyPr>
          <a:lstStyle/>
          <a:p>
            <a:pPr algn="ctr" eaLnBrk="1" fontAlgn="auto" hangingPunct="1">
              <a:spcAft>
                <a:spcPts val="0"/>
              </a:spcAft>
              <a:defRPr/>
            </a:pPr>
            <a:r>
              <a:rPr lang="es-MX" sz="2000" b="1" dirty="0">
                <a:latin typeface="Arial" panose="020B0604020202020204" pitchFamily="34" charset="0"/>
                <a:ea typeface="+mj-ea"/>
                <a:cs typeface="Arial" panose="020B0604020202020204" pitchFamily="34" charset="0"/>
              </a:rPr>
              <a:t>MATERIAL AUDIOVISUAL DIAPOSITIVAS</a:t>
            </a:r>
          </a:p>
          <a:p>
            <a:pPr algn="ctr" eaLnBrk="1" fontAlgn="auto" hangingPunct="1">
              <a:spcAft>
                <a:spcPts val="0"/>
              </a:spcAft>
              <a:defRPr/>
            </a:pPr>
            <a:r>
              <a:rPr lang="es-MX" sz="2000" b="1" dirty="0">
                <a:latin typeface="Arial" panose="020B0604020202020204" pitchFamily="34" charset="0"/>
                <a:ea typeface="+mj-ea"/>
                <a:cs typeface="Arial" panose="020B0604020202020204" pitchFamily="34" charset="0"/>
              </a:rPr>
              <a:t>“Tendencias y patrones en gráficas de velas; y portafolio de inversión con divisas</a:t>
            </a:r>
            <a:r>
              <a:rPr lang="es-MX" sz="2400" b="1" dirty="0">
                <a:latin typeface="Arial" panose="020B0604020202020204" pitchFamily="34" charset="0"/>
                <a:ea typeface="+mj-ea"/>
                <a:cs typeface="Arial" panose="020B0604020202020204" pitchFamily="34" charset="0"/>
              </a:rPr>
              <a:t>”</a:t>
            </a:r>
          </a:p>
        </p:txBody>
      </p:sp>
      <p:sp>
        <p:nvSpPr>
          <p:cNvPr id="15" name="1 Título">
            <a:extLst>
              <a:ext uri="{FF2B5EF4-FFF2-40B4-BE49-F238E27FC236}">
                <a16:creationId xmlns:a16="http://schemas.microsoft.com/office/drawing/2014/main" id="{90EE9E3E-A145-E84C-9E48-824C95347650}"/>
              </a:ext>
            </a:extLst>
          </p:cNvPr>
          <p:cNvSpPr txBox="1">
            <a:spLocks/>
          </p:cNvSpPr>
          <p:nvPr/>
        </p:nvSpPr>
        <p:spPr>
          <a:xfrm>
            <a:off x="1858963" y="1196975"/>
            <a:ext cx="5543550" cy="857250"/>
          </a:xfrm>
          <a:prstGeom prst="rect">
            <a:avLst/>
          </a:prstGeom>
        </p:spPr>
        <p:txBody>
          <a:bodyPr anchor="ctr">
            <a:normAutofit fontScale="92500" lnSpcReduction="20000"/>
          </a:bodyPr>
          <a:lstStyle/>
          <a:p>
            <a:pPr algn="ctr" eaLnBrk="1" fontAlgn="auto" hangingPunct="1">
              <a:spcAft>
                <a:spcPts val="0"/>
              </a:spcAft>
              <a:defRPr/>
            </a:pPr>
            <a:r>
              <a:rPr lang="es-MX" sz="2000" b="1" dirty="0">
                <a:latin typeface="Arial" panose="020B0604020202020204" pitchFamily="34" charset="0"/>
                <a:ea typeface="+mj-ea"/>
                <a:cs typeface="Arial" panose="020B0604020202020204" pitchFamily="34" charset="0"/>
              </a:rPr>
              <a:t>UNIVERSIDAD AUTONOMA DEL ESTADO </a:t>
            </a:r>
          </a:p>
          <a:p>
            <a:pPr algn="ctr" eaLnBrk="1" fontAlgn="auto" hangingPunct="1">
              <a:spcAft>
                <a:spcPts val="0"/>
              </a:spcAft>
              <a:defRPr/>
            </a:pPr>
            <a:r>
              <a:rPr lang="es-MX" sz="2000" b="1" dirty="0">
                <a:latin typeface="Arial" panose="020B0604020202020204" pitchFamily="34" charset="0"/>
                <a:ea typeface="+mj-ea"/>
                <a:cs typeface="Arial" panose="020B0604020202020204" pitchFamily="34" charset="0"/>
              </a:rPr>
              <a:t>DE MEXICO</a:t>
            </a:r>
          </a:p>
          <a:p>
            <a:pPr algn="ctr" eaLnBrk="1" fontAlgn="auto" hangingPunct="1">
              <a:spcAft>
                <a:spcPts val="0"/>
              </a:spcAft>
              <a:defRPr/>
            </a:pPr>
            <a:r>
              <a:rPr lang="es-MX" sz="2000" b="1" dirty="0">
                <a:latin typeface="Arial" panose="020B0604020202020204" pitchFamily="34" charset="0"/>
                <a:ea typeface="+mj-ea"/>
                <a:cs typeface="Arial" panose="020B0604020202020204" pitchFamily="34" charset="0"/>
              </a:rPr>
              <a:t>Facultad de Economía</a:t>
            </a:r>
          </a:p>
        </p:txBody>
      </p:sp>
      <p:sp>
        <p:nvSpPr>
          <p:cNvPr id="16" name="1 Título">
            <a:extLst>
              <a:ext uri="{FF2B5EF4-FFF2-40B4-BE49-F238E27FC236}">
                <a16:creationId xmlns:a16="http://schemas.microsoft.com/office/drawing/2014/main" id="{9C2C015E-4A57-AF49-8464-ACA9A31A98F2}"/>
              </a:ext>
            </a:extLst>
          </p:cNvPr>
          <p:cNvSpPr txBox="1">
            <a:spLocks/>
          </p:cNvSpPr>
          <p:nvPr/>
        </p:nvSpPr>
        <p:spPr>
          <a:xfrm>
            <a:off x="930274" y="5877272"/>
            <a:ext cx="7851775" cy="857250"/>
          </a:xfrm>
          <a:prstGeom prst="rect">
            <a:avLst/>
          </a:prstGeom>
        </p:spPr>
        <p:txBody>
          <a:bodyPr anchor="ctr">
            <a:normAutofit/>
          </a:bodyPr>
          <a:lstStyle/>
          <a:p>
            <a:pPr algn="r" eaLnBrk="1" fontAlgn="auto" hangingPunct="1">
              <a:spcAft>
                <a:spcPts val="0"/>
              </a:spcAft>
              <a:defRPr/>
            </a:pPr>
            <a:r>
              <a:rPr lang="es-MX" sz="1600" b="1" dirty="0">
                <a:latin typeface="Times New Roman" pitchFamily="18" charset="0"/>
                <a:ea typeface="+mj-ea"/>
                <a:cs typeface="Times New Roman" pitchFamily="18" charset="0"/>
              </a:rPr>
              <a:t>ELABORADO POR: Sergio Miranda González</a:t>
            </a:r>
          </a:p>
          <a:p>
            <a:pPr algn="r" eaLnBrk="1" fontAlgn="auto" hangingPunct="1">
              <a:spcAft>
                <a:spcPts val="0"/>
              </a:spcAft>
              <a:defRPr/>
            </a:pPr>
            <a:r>
              <a:rPr lang="es-MX" sz="1600" b="1" dirty="0">
                <a:latin typeface="Times New Roman" pitchFamily="18" charset="0"/>
                <a:ea typeface="+mj-ea"/>
                <a:cs typeface="Times New Roman" pitchFamily="18" charset="0"/>
              </a:rPr>
              <a:t>Septiembre de 2018</a:t>
            </a:r>
          </a:p>
          <a:p>
            <a:pPr algn="r" eaLnBrk="1" fontAlgn="auto" hangingPunct="1">
              <a:spcAft>
                <a:spcPts val="0"/>
              </a:spcAft>
              <a:defRPr/>
            </a:pPr>
            <a:endParaRPr lang="es-MX" sz="1200" b="1" dirty="0">
              <a:solidFill>
                <a:schemeClr val="accent2">
                  <a:lumMod val="50000"/>
                </a:schemeClr>
              </a:solidFill>
              <a:latin typeface="Times New Roman" pitchFamily="18" charset="0"/>
              <a:ea typeface="+mj-ea"/>
              <a:cs typeface="Times New Roman" pitchFamily="18" charset="0"/>
            </a:endParaRPr>
          </a:p>
        </p:txBody>
      </p:sp>
    </p:spTree>
    <p:extLst>
      <p:ext uri="{BB962C8B-B14F-4D97-AF65-F5344CB8AC3E}">
        <p14:creationId xmlns:p14="http://schemas.microsoft.com/office/powerpoint/2010/main" val="39052132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3970784" cy="1143000"/>
          </a:xfrm>
        </p:spPr>
        <p:txBody>
          <a:bodyPr>
            <a:normAutofit fontScale="90000"/>
          </a:bodyPr>
          <a:lstStyle/>
          <a:p>
            <a:r>
              <a:rPr lang="es-MX" b="1" dirty="0">
                <a:solidFill>
                  <a:srgbClr val="7030A0"/>
                </a:solidFill>
              </a:rPr>
              <a:t>DOJI STAR BEARISH</a:t>
            </a:r>
          </a:p>
        </p:txBody>
      </p:sp>
      <p:sp>
        <p:nvSpPr>
          <p:cNvPr id="3" name="CuadroTexto 2"/>
          <p:cNvSpPr txBox="1"/>
          <p:nvPr/>
        </p:nvSpPr>
        <p:spPr>
          <a:xfrm>
            <a:off x="5004048" y="338306"/>
            <a:ext cx="3312368"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sz="2000" b="1" dirty="0"/>
              <a:t>PATRÓN : DE CAMBIO</a:t>
            </a:r>
          </a:p>
          <a:p>
            <a:pPr algn="ctr"/>
            <a:r>
              <a:rPr lang="es-MX" sz="2000" b="1" dirty="0"/>
              <a:t>TENDENCIA : BAJISTA</a:t>
            </a:r>
          </a:p>
          <a:p>
            <a:pPr algn="ctr"/>
            <a:r>
              <a:rPr lang="es-MX" sz="2000" b="1" dirty="0"/>
              <a:t>FIABILIDAD : MEDIA</a:t>
            </a:r>
          </a:p>
        </p:txBody>
      </p:sp>
      <p:sp>
        <p:nvSpPr>
          <p:cNvPr id="4" name="Rectángulo 3"/>
          <p:cNvSpPr/>
          <p:nvPr/>
        </p:nvSpPr>
        <p:spPr>
          <a:xfrm>
            <a:off x="630667" y="1808774"/>
            <a:ext cx="7776864" cy="5078313"/>
          </a:xfrm>
          <a:prstGeom prst="rect">
            <a:avLst/>
          </a:prstGeom>
        </p:spPr>
        <p:txBody>
          <a:bodyPr wrap="square">
            <a:spAutoFit/>
          </a:bodyPr>
          <a:lstStyle/>
          <a:p>
            <a:pPr algn="just"/>
            <a:r>
              <a:rPr lang="es-MX" b="1" dirty="0">
                <a:latin typeface="Arial" panose="020B0604020202020204" pitchFamily="34" charset="0"/>
                <a:cs typeface="Arial" panose="020B0604020202020204" pitchFamily="34" charset="0"/>
              </a:rPr>
              <a:t>CARACTERISTICAS</a:t>
            </a:r>
            <a:r>
              <a:rPr lang="es-MX" dirty="0">
                <a:latin typeface="Arial" panose="020B0604020202020204" pitchFamily="34" charset="0"/>
                <a:cs typeface="Arial" panose="020B0604020202020204" pitchFamily="34" charset="0"/>
              </a:rPr>
              <a:t>:</a:t>
            </a:r>
          </a:p>
          <a:p>
            <a:pPr algn="just"/>
            <a:r>
              <a:rPr lang="es-MX" dirty="0">
                <a:latin typeface="Arial" panose="020B0604020202020204" pitchFamily="34" charset="0"/>
                <a:cs typeface="Arial" panose="020B0604020202020204" pitchFamily="34" charset="0"/>
              </a:rPr>
              <a:t>Existe una tendencia previa alcista en el mercado o valor </a:t>
            </a:r>
          </a:p>
          <a:p>
            <a:pPr algn="just"/>
            <a:r>
              <a:rPr lang="es-MX" dirty="0">
                <a:latin typeface="Arial" panose="020B0604020202020204" pitchFamily="34" charset="0"/>
                <a:cs typeface="Arial" panose="020B0604020202020204" pitchFamily="34" charset="0"/>
              </a:rPr>
              <a:t>• Aparece un candlestick largo blanco en el primer día. </a:t>
            </a:r>
          </a:p>
          <a:p>
            <a:pPr algn="just"/>
            <a:r>
              <a:rPr lang="es-MX" dirty="0">
                <a:latin typeface="Arial" panose="020B0604020202020204" pitchFamily="34" charset="0"/>
                <a:cs typeface="Arial" panose="020B0604020202020204" pitchFamily="34" charset="0"/>
              </a:rPr>
              <a:t>• Se forma un Doji con gap al alza en el segundo día. </a:t>
            </a:r>
          </a:p>
          <a:p>
            <a:pPr algn="just"/>
            <a:r>
              <a:rPr lang="es-MX" dirty="0">
                <a:latin typeface="Arial" panose="020B0604020202020204" pitchFamily="34" charset="0"/>
                <a:cs typeface="Arial" panose="020B0604020202020204" pitchFamily="34" charset="0"/>
              </a:rPr>
              <a:t>• Las sombras del Doji no son largas</a:t>
            </a:r>
          </a:p>
          <a:p>
            <a:pPr algn="just"/>
            <a:endParaRPr lang="es-MX" b="1" dirty="0">
              <a:latin typeface="Arial" panose="020B0604020202020204" pitchFamily="34" charset="0"/>
              <a:cs typeface="Arial" panose="020B0604020202020204" pitchFamily="34" charset="0"/>
            </a:endParaRPr>
          </a:p>
          <a:p>
            <a:pPr algn="just"/>
            <a:r>
              <a:rPr lang="es-MX" b="1" dirty="0">
                <a:latin typeface="Arial" panose="020B0604020202020204" pitchFamily="34" charset="0"/>
                <a:cs typeface="Arial" panose="020B0604020202020204" pitchFamily="34" charset="0"/>
              </a:rPr>
              <a:t>SIGNIFICADO:</a:t>
            </a:r>
          </a:p>
          <a:p>
            <a:pPr algn="just"/>
            <a:r>
              <a:rPr lang="es-MX" dirty="0">
                <a:latin typeface="Arial" panose="020B0604020202020204" pitchFamily="34" charset="0"/>
                <a:cs typeface="Arial" panose="020B0604020202020204" pitchFamily="34" charset="0"/>
              </a:rPr>
              <a:t>Lo que  hace es ponernos en  aviso  de  que  otra  figura  más  importante  pudiera  hacer  su  aparición,  es  como  base  para  la  formación por otra pauta de rango mucho más importante y definitiva como cambio de tendencia. </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Indica generalmente un cambio en el sentimiento del mercado.  Las fuerzas alcistas (bullish) tenían el control pero tras la formación del Doji un cambio del control pudiera estar sucediendo por la indecisión que muestra el Doji el cual indica que las fuerzas alcistas (bullish) y las bajistas (bearish) están en equilibrio. </a:t>
            </a:r>
          </a:p>
          <a:p>
            <a:pPr algn="just"/>
            <a:endParaRPr lang="es-MX" dirty="0"/>
          </a:p>
        </p:txBody>
      </p:sp>
    </p:spTree>
    <p:extLst>
      <p:ext uri="{BB962C8B-B14F-4D97-AF65-F5344CB8AC3E}">
        <p14:creationId xmlns:p14="http://schemas.microsoft.com/office/powerpoint/2010/main" val="3016186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8804" t="46885" r="43570" b="10703"/>
          <a:stretch/>
        </p:blipFill>
        <p:spPr bwMode="auto">
          <a:xfrm>
            <a:off x="179512" y="980728"/>
            <a:ext cx="8699972" cy="5516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3815649" y="2409294"/>
            <a:ext cx="1584176" cy="707886"/>
          </a:xfrm>
          <a:prstGeom prst="rect">
            <a:avLst/>
          </a:prstGeom>
          <a:noFill/>
        </p:spPr>
        <p:txBody>
          <a:bodyPr wrap="square" rtlCol="0">
            <a:spAutoFit/>
          </a:bodyPr>
          <a:lstStyle/>
          <a:p>
            <a:pPr algn="ctr"/>
            <a:r>
              <a:rPr lang="es-MX" sz="2000" b="1" dirty="0"/>
              <a:t>DOJI STAR BEARISH</a:t>
            </a:r>
            <a:endParaRPr lang="en-US" sz="2000" b="1" dirty="0"/>
          </a:p>
        </p:txBody>
      </p:sp>
      <p:sp>
        <p:nvSpPr>
          <p:cNvPr id="4" name="3 Elipse"/>
          <p:cNvSpPr/>
          <p:nvPr/>
        </p:nvSpPr>
        <p:spPr>
          <a:xfrm>
            <a:off x="5364088" y="2447746"/>
            <a:ext cx="876859" cy="1374249"/>
          </a:xfrm>
          <a:prstGeom prst="ellipse">
            <a:avLst/>
          </a:prstGeom>
          <a:noFill/>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2875333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3970784" cy="1143000"/>
          </a:xfrm>
        </p:spPr>
        <p:txBody>
          <a:bodyPr>
            <a:normAutofit fontScale="90000"/>
          </a:bodyPr>
          <a:lstStyle/>
          <a:p>
            <a:r>
              <a:rPr lang="es-MX" b="1" dirty="0">
                <a:solidFill>
                  <a:srgbClr val="7030A0"/>
                </a:solidFill>
              </a:rPr>
              <a:t>BIG WHITE CANDLESTICK</a:t>
            </a:r>
          </a:p>
        </p:txBody>
      </p:sp>
      <p:sp>
        <p:nvSpPr>
          <p:cNvPr id="5" name="Rectángulo 4"/>
          <p:cNvSpPr/>
          <p:nvPr/>
        </p:nvSpPr>
        <p:spPr>
          <a:xfrm>
            <a:off x="539552" y="2348880"/>
            <a:ext cx="7776864" cy="3693319"/>
          </a:xfrm>
          <a:prstGeom prst="rect">
            <a:avLst/>
          </a:prstGeom>
        </p:spPr>
        <p:txBody>
          <a:bodyPr wrap="square">
            <a:spAutoFit/>
          </a:bodyPr>
          <a:lstStyle/>
          <a:p>
            <a:pPr algn="just"/>
            <a:r>
              <a:rPr lang="es-MX" b="1" dirty="0">
                <a:latin typeface="Arial" panose="020B0604020202020204" pitchFamily="34" charset="0"/>
                <a:cs typeface="Arial" panose="020B0604020202020204" pitchFamily="34" charset="0"/>
              </a:rPr>
              <a:t>CARACTERISTICAS</a:t>
            </a:r>
            <a:r>
              <a:rPr lang="es-MX"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s-MX" dirty="0">
                <a:latin typeface="Arial" panose="020B0604020202020204" pitchFamily="34" charset="0"/>
                <a:cs typeface="Arial" panose="020B0604020202020204" pitchFamily="34" charset="0"/>
              </a:rPr>
              <a:t>Abre cerca del mínimo y cierra muy cerca del máximo y con una longitud del cuerpo real mucho mayor que las velas blancas habituales que se dan en la dicha serie de precios. </a:t>
            </a:r>
          </a:p>
          <a:p>
            <a:pPr marL="285750" indent="-285750">
              <a:buFont typeface="Arial" panose="020B0604020202020204" pitchFamily="34" charset="0"/>
              <a:buChar char="•"/>
            </a:pPr>
            <a:r>
              <a:rPr lang="es-MX" dirty="0">
                <a:latin typeface="Arial" panose="020B0604020202020204" pitchFamily="34" charset="0"/>
                <a:cs typeface="Arial" panose="020B0604020202020204" pitchFamily="34" charset="0"/>
              </a:rPr>
              <a:t>Para considerar que sea una gran vela blanca se estaría hablando que debería ser   al menos 3 veces superior a la media de las velas blancas habituales. </a:t>
            </a:r>
          </a:p>
          <a:p>
            <a:pPr algn="just"/>
            <a:endParaRPr lang="es-MX" b="1" dirty="0">
              <a:latin typeface="Arial" panose="020B0604020202020204" pitchFamily="34" charset="0"/>
              <a:cs typeface="Arial" panose="020B0604020202020204" pitchFamily="34" charset="0"/>
            </a:endParaRPr>
          </a:p>
          <a:p>
            <a:pPr algn="just"/>
            <a:r>
              <a:rPr lang="es-MX" b="1" dirty="0">
                <a:latin typeface="Arial" panose="020B0604020202020204" pitchFamily="34" charset="0"/>
                <a:cs typeface="Arial" panose="020B0604020202020204" pitchFamily="34" charset="0"/>
              </a:rPr>
              <a:t>SIGNIFICADO:</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en si misma encierra una gran información que nos ayuda a conseguir tomar decisiones sobre el mercado y su desenlace.</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 confirman  soporte   tanto  si  es  un  soporte  de  precios,  ventanas,  figuras previas o líneas de tendencia.</a:t>
            </a:r>
          </a:p>
        </p:txBody>
      </p:sp>
      <p:sp>
        <p:nvSpPr>
          <p:cNvPr id="3" name="CuadroTexto 2"/>
          <p:cNvSpPr txBox="1"/>
          <p:nvPr/>
        </p:nvSpPr>
        <p:spPr>
          <a:xfrm>
            <a:off x="5004048" y="338306"/>
            <a:ext cx="3312368"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sz="2000" b="1" dirty="0"/>
              <a:t>PATRÓN : DE CONFIRMACIÓN</a:t>
            </a:r>
          </a:p>
          <a:p>
            <a:pPr algn="ctr"/>
            <a:r>
              <a:rPr lang="es-MX" sz="2000" b="1" dirty="0"/>
              <a:t>TENDENCIA : ALCISTA</a:t>
            </a:r>
          </a:p>
          <a:p>
            <a:pPr algn="ctr"/>
            <a:r>
              <a:rPr lang="es-MX" sz="2000" b="1" dirty="0"/>
              <a:t>FIABILIDAD : ALTO</a:t>
            </a:r>
          </a:p>
        </p:txBody>
      </p:sp>
    </p:spTree>
    <p:extLst>
      <p:ext uri="{BB962C8B-B14F-4D97-AF65-F5344CB8AC3E}">
        <p14:creationId xmlns:p14="http://schemas.microsoft.com/office/powerpoint/2010/main" val="1090610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901" t="37722" r="38869" b="15675"/>
          <a:stretch/>
        </p:blipFill>
        <p:spPr bwMode="auto">
          <a:xfrm>
            <a:off x="359532" y="772357"/>
            <a:ext cx="8568952" cy="5193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Elipse"/>
          <p:cNvSpPr/>
          <p:nvPr/>
        </p:nvSpPr>
        <p:spPr>
          <a:xfrm>
            <a:off x="5526538" y="3562113"/>
            <a:ext cx="864096" cy="2232248"/>
          </a:xfrm>
          <a:prstGeom prst="ellipse">
            <a:avLst/>
          </a:prstGeom>
          <a:noFill/>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4" name="3 CuadroTexto"/>
          <p:cNvSpPr txBox="1"/>
          <p:nvPr/>
        </p:nvSpPr>
        <p:spPr>
          <a:xfrm>
            <a:off x="6390634" y="5086475"/>
            <a:ext cx="1728192" cy="707886"/>
          </a:xfrm>
          <a:prstGeom prst="rect">
            <a:avLst/>
          </a:prstGeom>
          <a:noFill/>
        </p:spPr>
        <p:txBody>
          <a:bodyPr wrap="square" rtlCol="0">
            <a:spAutoFit/>
          </a:bodyPr>
          <a:lstStyle/>
          <a:p>
            <a:pPr algn="ctr"/>
            <a:r>
              <a:rPr lang="es-MX" sz="2000" b="1" dirty="0"/>
              <a:t>BIG WHITE CANDLESTICK</a:t>
            </a:r>
            <a:endParaRPr lang="en-US" sz="2000" b="1" dirty="0"/>
          </a:p>
        </p:txBody>
      </p:sp>
    </p:spTree>
    <p:extLst>
      <p:ext uri="{BB962C8B-B14F-4D97-AF65-F5344CB8AC3E}">
        <p14:creationId xmlns:p14="http://schemas.microsoft.com/office/powerpoint/2010/main" val="1088550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3970784" cy="1143000"/>
          </a:xfrm>
        </p:spPr>
        <p:txBody>
          <a:bodyPr>
            <a:normAutofit fontScale="90000"/>
          </a:bodyPr>
          <a:lstStyle/>
          <a:p>
            <a:r>
              <a:rPr lang="es-MX" b="1" dirty="0">
                <a:solidFill>
                  <a:srgbClr val="7030A0"/>
                </a:solidFill>
              </a:rPr>
              <a:t>ADVANCE BLOCK BEARISH</a:t>
            </a:r>
          </a:p>
        </p:txBody>
      </p:sp>
      <p:sp>
        <p:nvSpPr>
          <p:cNvPr id="3" name="CuadroTexto 2"/>
          <p:cNvSpPr txBox="1"/>
          <p:nvPr/>
        </p:nvSpPr>
        <p:spPr>
          <a:xfrm>
            <a:off x="5004048" y="338306"/>
            <a:ext cx="3312368"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sz="2000" b="1" dirty="0"/>
              <a:t>PATRÓN : DE CAMBIO</a:t>
            </a:r>
          </a:p>
          <a:p>
            <a:pPr algn="ctr"/>
            <a:r>
              <a:rPr lang="es-MX" sz="2000" b="1" dirty="0"/>
              <a:t>TENDENCIA : BAJISTA</a:t>
            </a:r>
          </a:p>
          <a:p>
            <a:pPr algn="ctr"/>
            <a:r>
              <a:rPr lang="es-MX" sz="2000" b="1" dirty="0"/>
              <a:t>FIABILIDAD : MEDIA</a:t>
            </a:r>
          </a:p>
        </p:txBody>
      </p:sp>
      <p:sp>
        <p:nvSpPr>
          <p:cNvPr id="4" name="Rectángulo 3"/>
          <p:cNvSpPr/>
          <p:nvPr/>
        </p:nvSpPr>
        <p:spPr>
          <a:xfrm>
            <a:off x="107504" y="1484784"/>
            <a:ext cx="8856984" cy="5909310"/>
          </a:xfrm>
          <a:prstGeom prst="rect">
            <a:avLst/>
          </a:prstGeom>
        </p:spPr>
        <p:txBody>
          <a:bodyPr wrap="square">
            <a:spAutoFit/>
          </a:bodyPr>
          <a:lstStyle/>
          <a:p>
            <a:pPr algn="just"/>
            <a:r>
              <a:rPr lang="es-MX" b="1" dirty="0">
                <a:latin typeface="Arial" panose="020B0604020202020204" pitchFamily="34" charset="0"/>
                <a:cs typeface="Arial" panose="020B0604020202020204" pitchFamily="34" charset="0"/>
              </a:rPr>
              <a:t>CARACTERISTICAS</a:t>
            </a:r>
            <a:r>
              <a:rPr lang="es-MX" dirty="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Aparece en una tendencia previa alcista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Aparecen tres velas blancas consecutivas cuyos máximos son cada día más altos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La vela de cada día abre dentro del cuerpo real de la vela del día anterior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El cuerpo real de cada día es perceptiblemente más pequeño que el del día anterior </a:t>
            </a:r>
          </a:p>
          <a:p>
            <a:pPr marL="285750" indent="-285750" algn="just">
              <a:buFont typeface="Arial" panose="020B0604020202020204" pitchFamily="34" charset="0"/>
              <a:buChar char="•"/>
            </a:pPr>
            <a:endParaRPr lang="es-MX" b="1" dirty="0">
              <a:latin typeface="Arial" panose="020B0604020202020204" pitchFamily="34" charset="0"/>
              <a:cs typeface="Arial" panose="020B0604020202020204" pitchFamily="34" charset="0"/>
            </a:endParaRPr>
          </a:p>
          <a:p>
            <a:pPr algn="just"/>
            <a:r>
              <a:rPr lang="es-MX" b="1" dirty="0">
                <a:latin typeface="Arial" panose="020B0604020202020204" pitchFamily="34" charset="0"/>
                <a:cs typeface="Arial" panose="020B0604020202020204" pitchFamily="34" charset="0"/>
              </a:rPr>
              <a:t>SIGNIFICADO:</a:t>
            </a:r>
          </a:p>
          <a:p>
            <a:pPr algn="just"/>
            <a:r>
              <a:rPr lang="es-MX" dirty="0">
                <a:latin typeface="Arial" panose="020B0604020202020204" pitchFamily="34" charset="0"/>
                <a:cs typeface="Arial" panose="020B0604020202020204" pitchFamily="34" charset="0"/>
              </a:rPr>
              <a:t>pauta caracterizada por tres candlesticks blancos largos consecutivos y que van haciendo máximos crecientes durante una tendencia alcista.</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Si los segundos y terceros candlesticks (particularmente el tercero) dan muestras del debilitamiento significa que la subida al estar perdiendo fuelle debemos considerar proteger nuestras posiciones largas. Las señales de debilitamiento son los cuerpos reales blancos cada vez más pequeños o las sombras superiores relativamente más largas en los últimos dos candlesticks. </a:t>
            </a:r>
          </a:p>
          <a:p>
            <a:pPr algn="just"/>
            <a:endParaRPr lang="es-MX" dirty="0"/>
          </a:p>
          <a:p>
            <a:r>
              <a:rPr lang="es-MX" dirty="0">
                <a:latin typeface="Arial" panose="020B0604020202020204" pitchFamily="34" charset="0"/>
                <a:cs typeface="Arial" panose="020B0604020202020204" pitchFamily="34" charset="0"/>
              </a:rPr>
              <a:t>útil para cancelar posiciones largas pero no para adoptar posiciones cortas que establezcan un cambio de tendencia.</a:t>
            </a:r>
          </a:p>
          <a:p>
            <a:pPr algn="just"/>
            <a:endParaRPr lang="es-MX" dirty="0"/>
          </a:p>
          <a:p>
            <a:pPr algn="just"/>
            <a:endParaRPr lang="es-MX"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25285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8773" t="46967" r="43000" b="10001"/>
          <a:stretch/>
        </p:blipFill>
        <p:spPr bwMode="auto">
          <a:xfrm>
            <a:off x="260229" y="688393"/>
            <a:ext cx="8883771" cy="56252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Elipse"/>
          <p:cNvSpPr/>
          <p:nvPr/>
        </p:nvSpPr>
        <p:spPr>
          <a:xfrm>
            <a:off x="3502821" y="2708920"/>
            <a:ext cx="1512168" cy="1584176"/>
          </a:xfrm>
          <a:prstGeom prst="ellipse">
            <a:avLst/>
          </a:prstGeom>
          <a:noFill/>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5" name="4 CuadroTexto"/>
          <p:cNvSpPr txBox="1"/>
          <p:nvPr/>
        </p:nvSpPr>
        <p:spPr>
          <a:xfrm>
            <a:off x="4860032" y="3493546"/>
            <a:ext cx="1584176" cy="1015663"/>
          </a:xfrm>
          <a:prstGeom prst="rect">
            <a:avLst/>
          </a:prstGeom>
          <a:noFill/>
        </p:spPr>
        <p:txBody>
          <a:bodyPr wrap="square" rtlCol="0">
            <a:spAutoFit/>
          </a:bodyPr>
          <a:lstStyle/>
          <a:p>
            <a:pPr algn="ctr"/>
            <a:r>
              <a:rPr lang="es-MX" sz="2000" b="1" dirty="0"/>
              <a:t>ADVANCE BLOCK BEARISH</a:t>
            </a:r>
            <a:endParaRPr lang="en-US" sz="2000" b="1" dirty="0"/>
          </a:p>
        </p:txBody>
      </p:sp>
    </p:spTree>
    <p:extLst>
      <p:ext uri="{BB962C8B-B14F-4D97-AF65-F5344CB8AC3E}">
        <p14:creationId xmlns:p14="http://schemas.microsoft.com/office/powerpoint/2010/main" val="823080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274637"/>
            <a:ext cx="3970784" cy="1143000"/>
          </a:xfrm>
        </p:spPr>
        <p:txBody>
          <a:bodyPr>
            <a:normAutofit fontScale="90000"/>
          </a:bodyPr>
          <a:lstStyle/>
          <a:p>
            <a:r>
              <a:rPr lang="es-MX" b="1" dirty="0">
                <a:solidFill>
                  <a:srgbClr val="7030A0"/>
                </a:solidFill>
              </a:rPr>
              <a:t>THREE BLACK CROWS</a:t>
            </a:r>
          </a:p>
        </p:txBody>
      </p:sp>
      <p:sp>
        <p:nvSpPr>
          <p:cNvPr id="3" name="CuadroTexto 2"/>
          <p:cNvSpPr txBox="1"/>
          <p:nvPr/>
        </p:nvSpPr>
        <p:spPr>
          <a:xfrm>
            <a:off x="3995936" y="338306"/>
            <a:ext cx="4320480"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sz="2000" b="1" dirty="0"/>
              <a:t>PATRÓN : DE CONTINUACIÓN/CAMBIO</a:t>
            </a:r>
          </a:p>
          <a:p>
            <a:pPr algn="ctr"/>
            <a:r>
              <a:rPr lang="es-MX" sz="2000" b="1" dirty="0"/>
              <a:t>TENDENCIA : BAJISTA</a:t>
            </a:r>
          </a:p>
          <a:p>
            <a:pPr algn="ctr"/>
            <a:r>
              <a:rPr lang="es-MX" sz="2000" b="1" dirty="0"/>
              <a:t>FIABILIDAD : ALTO</a:t>
            </a:r>
          </a:p>
        </p:txBody>
      </p:sp>
      <p:sp>
        <p:nvSpPr>
          <p:cNvPr id="5" name="Rectángulo 4"/>
          <p:cNvSpPr/>
          <p:nvPr/>
        </p:nvSpPr>
        <p:spPr>
          <a:xfrm>
            <a:off x="539552" y="2276872"/>
            <a:ext cx="7776864" cy="4247317"/>
          </a:xfrm>
          <a:prstGeom prst="rect">
            <a:avLst/>
          </a:prstGeom>
        </p:spPr>
        <p:txBody>
          <a:bodyPr wrap="square">
            <a:spAutoFit/>
          </a:bodyPr>
          <a:lstStyle/>
          <a:p>
            <a:pPr algn="just"/>
            <a:r>
              <a:rPr lang="es-MX" b="1" dirty="0">
                <a:latin typeface="Arial" panose="020B0604020202020204" pitchFamily="34" charset="0"/>
                <a:cs typeface="Arial" panose="020B0604020202020204" pitchFamily="34" charset="0"/>
              </a:rPr>
              <a:t>CARACTERISTICAS</a:t>
            </a:r>
            <a:r>
              <a:rPr lang="es-MX" dirty="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El mercado se caracteriza por una tendencia previa alcista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Aparecen tres velas largas negras consecutivas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Cada vela cierra en un nuevo mínimo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La apertura de cada vela está dentro del cuerpo del día anterior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Cada día cierra cerca de sus mínimos </a:t>
            </a:r>
          </a:p>
          <a:p>
            <a:pPr algn="just"/>
            <a:endParaRPr lang="es-MX" b="1" dirty="0">
              <a:latin typeface="Arial" panose="020B0604020202020204" pitchFamily="34" charset="0"/>
              <a:cs typeface="Arial" panose="020B0604020202020204" pitchFamily="34" charset="0"/>
            </a:endParaRPr>
          </a:p>
          <a:p>
            <a:pPr algn="just"/>
            <a:r>
              <a:rPr lang="es-MX" b="1" dirty="0">
                <a:latin typeface="Arial" panose="020B0604020202020204" pitchFamily="34" charset="0"/>
                <a:cs typeface="Arial" panose="020B0604020202020204" pitchFamily="34" charset="0"/>
              </a:rPr>
              <a:t>SIGNIFICADO:</a:t>
            </a:r>
          </a:p>
          <a:p>
            <a:pPr algn="just"/>
            <a:r>
              <a:rPr lang="es-MX" dirty="0">
                <a:latin typeface="Arial" panose="020B0604020202020204" pitchFamily="34" charset="0"/>
                <a:cs typeface="Arial" panose="020B0604020202020204" pitchFamily="34" charset="0"/>
              </a:rPr>
              <a:t>Aunque esta pauta tiene mucho potencial Bajista cuando un valor está cerca de niveles altos o resistencias, debe ser mirada con escepticismo si aparece inmediatamente después de un fuerte descenso de los precios. Si se observa a tres cuervos negros en esta situación, puede significar que un suelo esté cerca. Habrá que estar en guardia por si una vela de cambio hiciera su presencia. </a:t>
            </a:r>
          </a:p>
          <a:p>
            <a:pPr algn="just"/>
            <a:endParaRPr lang="es-MX"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37309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3970784" cy="1143000"/>
          </a:xfrm>
        </p:spPr>
        <p:txBody>
          <a:bodyPr>
            <a:normAutofit/>
          </a:bodyPr>
          <a:lstStyle/>
          <a:p>
            <a:r>
              <a:rPr lang="es-MX" b="1" dirty="0">
                <a:solidFill>
                  <a:srgbClr val="7030A0"/>
                </a:solidFill>
              </a:rPr>
              <a:t>SHOOTING STAR</a:t>
            </a:r>
          </a:p>
        </p:txBody>
      </p:sp>
      <p:sp>
        <p:nvSpPr>
          <p:cNvPr id="3" name="CuadroTexto 2"/>
          <p:cNvSpPr txBox="1"/>
          <p:nvPr/>
        </p:nvSpPr>
        <p:spPr>
          <a:xfrm>
            <a:off x="4716016" y="338306"/>
            <a:ext cx="3600400"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sz="2000" b="1" dirty="0"/>
              <a:t>PATRÓN : DE CAMBIO</a:t>
            </a:r>
          </a:p>
          <a:p>
            <a:pPr algn="ctr"/>
            <a:r>
              <a:rPr lang="es-MX" sz="2000" b="1" dirty="0"/>
              <a:t>TENDENCIA : BAJISTA</a:t>
            </a:r>
          </a:p>
          <a:p>
            <a:pPr algn="ctr"/>
            <a:r>
              <a:rPr lang="es-MX" sz="2000" b="1" dirty="0"/>
              <a:t>FIABILIDAD : BAJA / MODERADA</a:t>
            </a:r>
          </a:p>
        </p:txBody>
      </p:sp>
      <p:sp>
        <p:nvSpPr>
          <p:cNvPr id="4" name="Rectángulo 3"/>
          <p:cNvSpPr/>
          <p:nvPr/>
        </p:nvSpPr>
        <p:spPr>
          <a:xfrm>
            <a:off x="457200" y="1988839"/>
            <a:ext cx="8291264" cy="3970318"/>
          </a:xfrm>
          <a:prstGeom prst="rect">
            <a:avLst/>
          </a:prstGeom>
        </p:spPr>
        <p:txBody>
          <a:bodyPr wrap="square">
            <a:spAutoFit/>
          </a:bodyPr>
          <a:lstStyle/>
          <a:p>
            <a:pPr algn="just"/>
            <a:r>
              <a:rPr lang="es-MX" b="1" dirty="0">
                <a:latin typeface="Arial" panose="020B0604020202020204" pitchFamily="34" charset="0"/>
                <a:cs typeface="Arial" panose="020B0604020202020204" pitchFamily="34" charset="0"/>
              </a:rPr>
              <a:t>CARACTERISTICAS</a:t>
            </a:r>
            <a:r>
              <a:rPr lang="es-MX" dirty="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Pequeños cuerpos y gran cola superior.</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Puede no tener o tener una pequeña cola inferior.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El tamaño de la sombra superior debe ser al menos del doble del tamaño que el cuerpo. El color del cuerpo no es importante, sin embargo, in shooting star con cuerpo negro es considerado un poco más bajista que un shooting star con cuerpo blanco. Estos patrones se forman en tendencias alcistas o movimientos alcistas</a:t>
            </a:r>
          </a:p>
          <a:p>
            <a:pPr algn="just"/>
            <a:endParaRPr lang="es-MX" b="1" dirty="0">
              <a:latin typeface="Arial" panose="020B0604020202020204" pitchFamily="34" charset="0"/>
              <a:cs typeface="Arial" panose="020B0604020202020204" pitchFamily="34" charset="0"/>
            </a:endParaRPr>
          </a:p>
          <a:p>
            <a:pPr algn="just"/>
            <a:r>
              <a:rPr lang="es-MX" b="1" dirty="0">
                <a:latin typeface="Arial" panose="020B0604020202020204" pitchFamily="34" charset="0"/>
                <a:cs typeface="Arial" panose="020B0604020202020204" pitchFamily="34" charset="0"/>
              </a:rPr>
              <a:t>SIGNIFICADO:</a:t>
            </a:r>
          </a:p>
          <a:p>
            <a:pPr algn="just"/>
            <a:r>
              <a:rPr lang="es-MX" dirty="0">
                <a:latin typeface="Arial" panose="020B0604020202020204" pitchFamily="34" charset="0"/>
                <a:cs typeface="Arial" panose="020B0604020202020204" pitchFamily="34" charset="0"/>
              </a:rPr>
              <a:t>El valor abre con fuerza sobre el cierre del día anterior siempre en una fuerte tendencia alcista, pero llegado un punto se imponen fuertemente las fuerzas bajistas y perdiendo fuerza el empuje alcista cerrando cerca del punto más bajo.</a:t>
            </a:r>
          </a:p>
        </p:txBody>
      </p:sp>
    </p:spTree>
    <p:extLst>
      <p:ext uri="{BB962C8B-B14F-4D97-AF65-F5344CB8AC3E}">
        <p14:creationId xmlns:p14="http://schemas.microsoft.com/office/powerpoint/2010/main" val="2670923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923" t="37061" r="44462" b="5230"/>
          <a:stretch/>
        </p:blipFill>
        <p:spPr bwMode="auto">
          <a:xfrm>
            <a:off x="395536" y="116632"/>
            <a:ext cx="8485163" cy="674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Elipse"/>
          <p:cNvSpPr/>
          <p:nvPr/>
        </p:nvSpPr>
        <p:spPr>
          <a:xfrm>
            <a:off x="5085401" y="931649"/>
            <a:ext cx="459445" cy="2016224"/>
          </a:xfrm>
          <a:prstGeom prst="ellipse">
            <a:avLst/>
          </a:prstGeom>
          <a:noFill/>
          <a:ln w="57150">
            <a:solidFill>
              <a:schemeClr val="tx1">
                <a:lumMod val="85000"/>
                <a:lumOff val="15000"/>
              </a:schemeClr>
            </a:solidFill>
          </a:ln>
          <a:effectLst>
            <a:innerShdw blurRad="63500" dist="50800" dir="135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sp>
        <p:nvSpPr>
          <p:cNvPr id="6" name="5 CuadroTexto"/>
          <p:cNvSpPr txBox="1"/>
          <p:nvPr/>
        </p:nvSpPr>
        <p:spPr>
          <a:xfrm>
            <a:off x="4638117" y="3184512"/>
            <a:ext cx="1800200" cy="707886"/>
          </a:xfrm>
          <a:prstGeom prst="rect">
            <a:avLst/>
          </a:prstGeom>
          <a:noFill/>
        </p:spPr>
        <p:txBody>
          <a:bodyPr wrap="square" rtlCol="0">
            <a:spAutoFit/>
          </a:bodyPr>
          <a:lstStyle/>
          <a:p>
            <a:pPr algn="ctr"/>
            <a:r>
              <a:rPr lang="es-MX" sz="2000" b="1" dirty="0"/>
              <a:t>SHOOTING STAR</a:t>
            </a:r>
          </a:p>
        </p:txBody>
      </p:sp>
    </p:spTree>
    <p:extLst>
      <p:ext uri="{BB962C8B-B14F-4D97-AF65-F5344CB8AC3E}">
        <p14:creationId xmlns:p14="http://schemas.microsoft.com/office/powerpoint/2010/main" val="4115801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3970784" cy="1143000"/>
          </a:xfrm>
        </p:spPr>
        <p:txBody>
          <a:bodyPr>
            <a:normAutofit/>
          </a:bodyPr>
          <a:lstStyle/>
          <a:p>
            <a:r>
              <a:rPr lang="es-MX" b="1" dirty="0">
                <a:solidFill>
                  <a:srgbClr val="7030A0"/>
                </a:solidFill>
              </a:rPr>
              <a:t>MARUBOZU</a:t>
            </a:r>
          </a:p>
        </p:txBody>
      </p:sp>
      <p:sp>
        <p:nvSpPr>
          <p:cNvPr id="3" name="CuadroTexto 2"/>
          <p:cNvSpPr txBox="1"/>
          <p:nvPr/>
        </p:nvSpPr>
        <p:spPr>
          <a:xfrm>
            <a:off x="5004048" y="338306"/>
            <a:ext cx="3312368" cy="132343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sz="2000" b="1" dirty="0"/>
              <a:t>PATRÓN : DE CONFIRMACIÓN</a:t>
            </a:r>
          </a:p>
          <a:p>
            <a:pPr algn="ctr"/>
            <a:r>
              <a:rPr lang="es-MX" sz="2000" b="1" dirty="0"/>
              <a:t>TENDENCIA : ALCISTA (TORO/OSO)</a:t>
            </a:r>
          </a:p>
          <a:p>
            <a:pPr algn="ctr"/>
            <a:r>
              <a:rPr lang="es-MX" sz="2000" b="1" dirty="0"/>
              <a:t>FIABILIDAD : BAJA</a:t>
            </a:r>
          </a:p>
        </p:txBody>
      </p:sp>
      <p:sp>
        <p:nvSpPr>
          <p:cNvPr id="4" name="Rectángulo 3"/>
          <p:cNvSpPr/>
          <p:nvPr/>
        </p:nvSpPr>
        <p:spPr>
          <a:xfrm>
            <a:off x="686165" y="2564904"/>
            <a:ext cx="7632848" cy="3139321"/>
          </a:xfrm>
          <a:prstGeom prst="rect">
            <a:avLst/>
          </a:prstGeom>
        </p:spPr>
        <p:txBody>
          <a:bodyPr wrap="square">
            <a:spAutoFit/>
          </a:bodyPr>
          <a:lstStyle/>
          <a:p>
            <a:pPr algn="just" fontAlgn="base"/>
            <a:r>
              <a:rPr lang="es-MX" b="1" dirty="0">
                <a:latin typeface="Arial" panose="020B0604020202020204" pitchFamily="34" charset="0"/>
                <a:cs typeface="Arial" panose="020B0604020202020204" pitchFamily="34" charset="0"/>
              </a:rPr>
              <a:t>CARACTERISTICAS</a:t>
            </a:r>
            <a:r>
              <a:rPr lang="es-MX" dirty="0">
                <a:latin typeface="Arial" panose="020B0604020202020204" pitchFamily="34" charset="0"/>
                <a:cs typeface="Arial" panose="020B0604020202020204" pitchFamily="34" charset="0"/>
              </a:rPr>
              <a:t>: </a:t>
            </a:r>
          </a:p>
          <a:p>
            <a:pPr marL="285750" indent="-285750" algn="just" fontAlgn="base">
              <a:buFont typeface="Arial" panose="020B0604020202020204" pitchFamily="34" charset="0"/>
              <a:buChar char="•"/>
            </a:pPr>
            <a:r>
              <a:rPr lang="es-MX" dirty="0">
                <a:latin typeface="Arial" panose="020B0604020202020204" pitchFamily="34" charset="0"/>
                <a:cs typeface="Arial" panose="020B0604020202020204" pitchFamily="34" charset="0"/>
              </a:rPr>
              <a:t>Ausencia de mechas y tiene un gran cuerpo </a:t>
            </a:r>
          </a:p>
          <a:p>
            <a:pPr marL="285750" indent="-285750" algn="just" fontAlgn="base">
              <a:buFont typeface="Arial" panose="020B0604020202020204" pitchFamily="34" charset="0"/>
              <a:buChar char="•"/>
            </a:pPr>
            <a:r>
              <a:rPr lang="es-MX" dirty="0">
                <a:latin typeface="Arial" panose="020B0604020202020204" pitchFamily="34" charset="0"/>
                <a:cs typeface="Arial" panose="020B0604020202020204" pitchFamily="34" charset="0"/>
              </a:rPr>
              <a:t>Es una vela en la que solo vemos su cuerpo y en la que los precios de cierre y de apertura coinciden con los precios máximos y mínimos de la sesión.</a:t>
            </a:r>
          </a:p>
          <a:p>
            <a:pPr algn="just" fontAlgn="base"/>
            <a:endParaRPr lang="es-MX" dirty="0">
              <a:latin typeface="Arial" panose="020B0604020202020204" pitchFamily="34" charset="0"/>
              <a:cs typeface="Arial" panose="020B0604020202020204" pitchFamily="34" charset="0"/>
            </a:endParaRPr>
          </a:p>
          <a:p>
            <a:pPr algn="just" fontAlgn="base"/>
            <a:r>
              <a:rPr lang="es-MX" b="1" dirty="0">
                <a:latin typeface="Arial" panose="020B0604020202020204" pitchFamily="34" charset="0"/>
                <a:cs typeface="Arial" panose="020B0604020202020204" pitchFamily="34" charset="0"/>
              </a:rPr>
              <a:t>SIGNIFICADO</a:t>
            </a:r>
            <a:r>
              <a:rPr lang="es-MX" dirty="0">
                <a:latin typeface="Arial" panose="020B0604020202020204" pitchFamily="34" charset="0"/>
                <a:cs typeface="Arial" panose="020B0604020202020204" pitchFamily="34" charset="0"/>
              </a:rPr>
              <a:t>:</a:t>
            </a:r>
          </a:p>
          <a:p>
            <a:pPr algn="just" fontAlgn="base"/>
            <a:r>
              <a:rPr lang="es-MX" dirty="0">
                <a:latin typeface="Arial" panose="020B0604020202020204" pitchFamily="34" charset="0"/>
                <a:cs typeface="Arial" panose="020B0604020202020204" pitchFamily="34" charset="0"/>
              </a:rPr>
              <a:t>El Marubozu</a:t>
            </a:r>
            <a:r>
              <a:rPr lang="es-MX" b="1" dirty="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verde (alcista) de la grafica anterior, indica que los compradores han controlado el mercado durante toda la sesión, desde el comienzo al final; el precio de apertura coincide con el precio mínimo de la sesión y el precio de cierre con el precio máximo.</a:t>
            </a:r>
          </a:p>
        </p:txBody>
      </p:sp>
    </p:spTree>
    <p:extLst>
      <p:ext uri="{BB962C8B-B14F-4D97-AF65-F5344CB8AC3E}">
        <p14:creationId xmlns:p14="http://schemas.microsoft.com/office/powerpoint/2010/main" val="724246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a:extLst>
              <a:ext uri="{FF2B5EF4-FFF2-40B4-BE49-F238E27FC236}">
                <a16:creationId xmlns:a16="http://schemas.microsoft.com/office/drawing/2014/main" id="{184CA5DE-8380-EC40-BEE8-A95E131BAB40}"/>
              </a:ext>
            </a:extLst>
          </p:cNvPr>
          <p:cNvSpPr txBox="1">
            <a:spLocks/>
          </p:cNvSpPr>
          <p:nvPr/>
        </p:nvSpPr>
        <p:spPr>
          <a:xfrm>
            <a:off x="1591469" y="406401"/>
            <a:ext cx="5888037" cy="842962"/>
          </a:xfrm>
          <a:prstGeom prst="rect">
            <a:avLst/>
          </a:prstGeom>
        </p:spPr>
        <p:txBody>
          <a:bodyPr anchor="ctr">
            <a:normAutofit fontScale="62500" lnSpcReduction="20000"/>
          </a:bodyPr>
          <a:lstStyle/>
          <a:p>
            <a:pPr algn="ctr" fontAlgn="auto">
              <a:spcAft>
                <a:spcPts val="0"/>
              </a:spcAft>
              <a:defRPr/>
            </a:pPr>
            <a:r>
              <a:rPr lang="es-MX" sz="4400" b="1" dirty="0">
                <a:latin typeface="Times New Roman" pitchFamily="18" charset="0"/>
                <a:ea typeface="+mj-ea"/>
                <a:cs typeface="Times New Roman" pitchFamily="18" charset="0"/>
              </a:rPr>
              <a:t>GUIA EXPLICATIVA PARA EL EMPLEO DE ESTE MATERIAL</a:t>
            </a:r>
          </a:p>
        </p:txBody>
      </p:sp>
      <p:sp>
        <p:nvSpPr>
          <p:cNvPr id="5" name="2 Subtítulo">
            <a:extLst>
              <a:ext uri="{FF2B5EF4-FFF2-40B4-BE49-F238E27FC236}">
                <a16:creationId xmlns:a16="http://schemas.microsoft.com/office/drawing/2014/main" id="{ACA2226A-56DC-6D43-8AF6-038C8A633A95}"/>
              </a:ext>
            </a:extLst>
          </p:cNvPr>
          <p:cNvSpPr txBox="1">
            <a:spLocks/>
          </p:cNvSpPr>
          <p:nvPr/>
        </p:nvSpPr>
        <p:spPr bwMode="auto">
          <a:xfrm>
            <a:off x="1616075" y="1606550"/>
            <a:ext cx="5891213"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ts val="300"/>
              </a:spcBef>
              <a:buClr>
                <a:srgbClr val="A04DA3"/>
              </a:buClr>
              <a:buFont typeface="Georgia" panose="02040502050405020303" pitchFamily="18" charset="0"/>
              <a:buChar char="•"/>
              <a:defRPr sz="2800">
                <a:solidFill>
                  <a:schemeClr val="tx1"/>
                </a:solidFill>
                <a:latin typeface="Georgia" panose="02040502050405020303" pitchFamily="18" charset="0"/>
                <a:ea typeface="MS PGothic" panose="020B0600070205080204" pitchFamily="34" charset="-128"/>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ea typeface="MS PGothic" panose="020B0600070205080204" pitchFamily="34" charset="-128"/>
              </a:defRPr>
            </a:lvl2pPr>
            <a:lvl3pPr marL="1143000" indent="-228600">
              <a:spcBef>
                <a:spcPts val="300"/>
              </a:spcBef>
              <a:buClr>
                <a:schemeClr val="accent1"/>
              </a:buClr>
              <a:buFont typeface="Wingdings 2" pitchFamily="2" charset="2"/>
              <a:buChar char=""/>
              <a:defRPr sz="2400">
                <a:solidFill>
                  <a:schemeClr val="accent1"/>
                </a:solidFill>
                <a:latin typeface="Georgia" panose="02040502050405020303" pitchFamily="18" charset="0"/>
                <a:ea typeface="MS PGothic" panose="020B0600070205080204" pitchFamily="34" charset="-128"/>
              </a:defRPr>
            </a:lvl3pPr>
            <a:lvl4pPr marL="1600200" indent="-228600">
              <a:spcBef>
                <a:spcPts val="300"/>
              </a:spcBef>
              <a:buClr>
                <a:schemeClr val="accent1"/>
              </a:buClr>
              <a:buFont typeface="Wingdings 2" pitchFamily="2" charset="2"/>
              <a:buChar char=""/>
              <a:defRPr sz="2200">
                <a:solidFill>
                  <a:schemeClr val="accent1"/>
                </a:solidFill>
                <a:latin typeface="Georgia" panose="02040502050405020303" pitchFamily="18" charset="0"/>
                <a:ea typeface="MS PGothic" panose="020B0600070205080204" pitchFamily="34" charset="-128"/>
              </a:defRPr>
            </a:lvl4pPr>
            <a:lvl5pPr marL="2057400" indent="-228600">
              <a:spcBef>
                <a:spcPts val="300"/>
              </a:spcBef>
              <a:buClr>
                <a:srgbClr val="A04DA3"/>
              </a:buClr>
              <a:buFont typeface="Georgia" panose="02040502050405020303" pitchFamily="18" charset="0"/>
              <a:buChar char="▫"/>
              <a:defRPr sz="2000">
                <a:solidFill>
                  <a:srgbClr val="A04DA3"/>
                </a:solidFill>
                <a:latin typeface="Georgia" panose="02040502050405020303" pitchFamily="18" charset="0"/>
                <a:ea typeface="MS PGothic" panose="020B0600070205080204" pitchFamily="34" charset="-128"/>
              </a:defRPr>
            </a:lvl5pPr>
            <a:lvl6pPr marL="25146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ea typeface="MS PGothic" panose="020B0600070205080204" pitchFamily="34" charset="-128"/>
              </a:defRPr>
            </a:lvl6pPr>
            <a:lvl7pPr marL="29718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ea typeface="MS PGothic" panose="020B0600070205080204" pitchFamily="34" charset="-128"/>
              </a:defRPr>
            </a:lvl7pPr>
            <a:lvl8pPr marL="34290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ea typeface="MS PGothic" panose="020B0600070205080204" pitchFamily="34" charset="-128"/>
              </a:defRPr>
            </a:lvl8pPr>
            <a:lvl9pPr marL="38862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ea typeface="MS PGothic" panose="020B0600070205080204" pitchFamily="34" charset="-128"/>
              </a:defRPr>
            </a:lvl9pPr>
          </a:lstStyle>
          <a:p>
            <a:pPr eaLnBrk="1" hangingPunct="1">
              <a:spcBef>
                <a:spcPct val="20000"/>
              </a:spcBef>
              <a:buClrTx/>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a:p>
            <a:pPr eaLnBrk="1" hangingPunct="1">
              <a:spcBef>
                <a:spcPct val="20000"/>
              </a:spcBef>
              <a:buClrTx/>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a:p>
            <a:pPr eaLnBrk="1" hangingPunct="1">
              <a:spcBef>
                <a:spcPct val="20000"/>
              </a:spcBef>
              <a:buClrTx/>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p:txBody>
      </p:sp>
      <p:sp>
        <p:nvSpPr>
          <p:cNvPr id="6" name="1 Título">
            <a:extLst>
              <a:ext uri="{FF2B5EF4-FFF2-40B4-BE49-F238E27FC236}">
                <a16:creationId xmlns:a16="http://schemas.microsoft.com/office/drawing/2014/main" id="{C98E0E35-1529-BA4B-B9F4-BCED8E955846}"/>
              </a:ext>
            </a:extLst>
          </p:cNvPr>
          <p:cNvSpPr txBox="1">
            <a:spLocks/>
          </p:cNvSpPr>
          <p:nvPr/>
        </p:nvSpPr>
        <p:spPr>
          <a:xfrm>
            <a:off x="1668463" y="5821363"/>
            <a:ext cx="5889625" cy="842962"/>
          </a:xfrm>
          <a:prstGeom prst="rect">
            <a:avLst/>
          </a:prstGeom>
        </p:spPr>
        <p:txBody>
          <a:bodyPr anchor="ctr">
            <a:normAutofit/>
          </a:bodyPr>
          <a:lstStyle/>
          <a:p>
            <a:pPr algn="r" fontAlgn="auto">
              <a:spcAft>
                <a:spcPts val="0"/>
              </a:spcAft>
              <a:defRPr/>
            </a:pPr>
            <a:r>
              <a:rPr lang="es-MX" sz="2000" b="1" dirty="0">
                <a:solidFill>
                  <a:schemeClr val="accent4">
                    <a:lumMod val="75000"/>
                  </a:schemeClr>
                </a:solidFill>
                <a:latin typeface="Times New Roman" pitchFamily="18" charset="0"/>
                <a:ea typeface="+mj-ea"/>
                <a:cs typeface="Times New Roman" pitchFamily="18" charset="0"/>
              </a:rPr>
              <a:t>SERGIO MIRANDA GONZÁLEZ </a:t>
            </a:r>
          </a:p>
        </p:txBody>
      </p:sp>
      <p:sp>
        <p:nvSpPr>
          <p:cNvPr id="7" name="6 Rectángulo">
            <a:extLst>
              <a:ext uri="{FF2B5EF4-FFF2-40B4-BE49-F238E27FC236}">
                <a16:creationId xmlns:a16="http://schemas.microsoft.com/office/drawing/2014/main" id="{903AF2C5-0341-9342-95F3-F8258471F564}"/>
              </a:ext>
            </a:extLst>
          </p:cNvPr>
          <p:cNvSpPr/>
          <p:nvPr/>
        </p:nvSpPr>
        <p:spPr>
          <a:xfrm>
            <a:off x="395288" y="1320800"/>
            <a:ext cx="8280400" cy="5214938"/>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s-MX"/>
          </a:p>
        </p:txBody>
      </p:sp>
      <p:sp>
        <p:nvSpPr>
          <p:cNvPr id="8" name="6 Marcador de contenido">
            <a:extLst>
              <a:ext uri="{FF2B5EF4-FFF2-40B4-BE49-F238E27FC236}">
                <a16:creationId xmlns:a16="http://schemas.microsoft.com/office/drawing/2014/main" id="{AF5623B2-3F19-E645-B2EC-DE546220F091}"/>
              </a:ext>
            </a:extLst>
          </p:cNvPr>
          <p:cNvSpPr txBox="1">
            <a:spLocks noChangeArrowheads="1"/>
          </p:cNvSpPr>
          <p:nvPr/>
        </p:nvSpPr>
        <p:spPr bwMode="auto">
          <a:xfrm>
            <a:off x="611188" y="1463675"/>
            <a:ext cx="7777162" cy="492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342900">
              <a:spcBef>
                <a:spcPts val="300"/>
              </a:spcBef>
              <a:buClr>
                <a:srgbClr val="A04DA3"/>
              </a:buClr>
              <a:buFont typeface="Georgia" panose="02040502050405020303" pitchFamily="18" charset="0"/>
              <a:buChar char="•"/>
              <a:defRPr sz="2800">
                <a:solidFill>
                  <a:schemeClr val="tx1"/>
                </a:solidFill>
                <a:latin typeface="Georgia" panose="02040502050405020303" pitchFamily="18" charset="0"/>
                <a:ea typeface="MS PGothic" panose="020B0600070205080204" pitchFamily="34" charset="-128"/>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ea typeface="MS PGothic" panose="020B0600070205080204" pitchFamily="34" charset="-128"/>
              </a:defRPr>
            </a:lvl2pPr>
            <a:lvl3pPr marL="1143000" indent="-228600">
              <a:spcBef>
                <a:spcPts val="300"/>
              </a:spcBef>
              <a:buClr>
                <a:schemeClr val="accent1"/>
              </a:buClr>
              <a:buFont typeface="Wingdings 2" pitchFamily="2" charset="2"/>
              <a:buChar char=""/>
              <a:defRPr sz="2400">
                <a:solidFill>
                  <a:schemeClr val="accent1"/>
                </a:solidFill>
                <a:latin typeface="Georgia" panose="02040502050405020303" pitchFamily="18" charset="0"/>
                <a:ea typeface="MS PGothic" panose="020B0600070205080204" pitchFamily="34" charset="-128"/>
              </a:defRPr>
            </a:lvl3pPr>
            <a:lvl4pPr marL="1600200" indent="-228600">
              <a:spcBef>
                <a:spcPts val="300"/>
              </a:spcBef>
              <a:buClr>
                <a:schemeClr val="accent1"/>
              </a:buClr>
              <a:buFont typeface="Wingdings 2" pitchFamily="2" charset="2"/>
              <a:buChar char=""/>
              <a:defRPr sz="2200">
                <a:solidFill>
                  <a:schemeClr val="accent1"/>
                </a:solidFill>
                <a:latin typeface="Georgia" panose="02040502050405020303" pitchFamily="18" charset="0"/>
                <a:ea typeface="MS PGothic" panose="020B0600070205080204" pitchFamily="34" charset="-128"/>
              </a:defRPr>
            </a:lvl4pPr>
            <a:lvl5pPr marL="2057400" indent="-228600">
              <a:spcBef>
                <a:spcPts val="300"/>
              </a:spcBef>
              <a:buClr>
                <a:srgbClr val="A04DA3"/>
              </a:buClr>
              <a:buFont typeface="Georgia" panose="02040502050405020303" pitchFamily="18" charset="0"/>
              <a:buChar char="▫"/>
              <a:defRPr sz="2000">
                <a:solidFill>
                  <a:srgbClr val="A04DA3"/>
                </a:solidFill>
                <a:latin typeface="Georgia" panose="02040502050405020303" pitchFamily="18" charset="0"/>
                <a:ea typeface="MS PGothic" panose="020B0600070205080204" pitchFamily="34" charset="-128"/>
              </a:defRPr>
            </a:lvl5pPr>
            <a:lvl6pPr marL="25146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ea typeface="MS PGothic" panose="020B0600070205080204" pitchFamily="34" charset="-128"/>
              </a:defRPr>
            </a:lvl6pPr>
            <a:lvl7pPr marL="29718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ea typeface="MS PGothic" panose="020B0600070205080204" pitchFamily="34" charset="-128"/>
              </a:defRPr>
            </a:lvl7pPr>
            <a:lvl8pPr marL="34290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ea typeface="MS PGothic" panose="020B0600070205080204" pitchFamily="34" charset="-128"/>
              </a:defRPr>
            </a:lvl8pPr>
            <a:lvl9pPr marL="38862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ea typeface="MS PGothic" panose="020B0600070205080204" pitchFamily="34" charset="-128"/>
              </a:defRPr>
            </a:lvl9pPr>
          </a:lstStyle>
          <a:p>
            <a:pPr indent="0">
              <a:buNone/>
            </a:pPr>
            <a:r>
              <a:rPr lang="es-MX" altLang="es-MX" sz="1900" b="1" dirty="0">
                <a:latin typeface="Times New Roman" panose="02020603050405020304" pitchFamily="18" charset="0"/>
                <a:cs typeface="Times New Roman" panose="02020603050405020304" pitchFamily="18" charset="0"/>
              </a:rPr>
              <a:t>Este material busca introducir al estudiante </a:t>
            </a:r>
            <a:r>
              <a:rPr lang="es-ES" altLang="es-MX" sz="1900" b="1" dirty="0">
                <a:latin typeface="Times New Roman" panose="02020603050405020304" pitchFamily="18" charset="0"/>
                <a:cs typeface="Times New Roman" panose="02020603050405020304" pitchFamily="18" charset="0"/>
              </a:rPr>
              <a:t>al conocimiento, interpretación y aplicación en portafolios de inversión de los </a:t>
            </a:r>
            <a:r>
              <a:rPr lang="es-MX" sz="1900" b="1" dirty="0">
                <a:latin typeface="Times New Roman" panose="02020603050405020304" pitchFamily="18" charset="0"/>
                <a:cs typeface="Times New Roman" panose="02020603050405020304" pitchFamily="18" charset="0"/>
              </a:rPr>
              <a:t>gráficos de velas. Representan la situaciòn oferta-demanda mostrando quien va ganando la batalla entre los alcistas y los bajistas. </a:t>
            </a:r>
          </a:p>
          <a:p>
            <a:pPr indent="0">
              <a:buNone/>
            </a:pPr>
            <a:r>
              <a:rPr lang="es-MX" sz="1900" b="1" dirty="0">
                <a:latin typeface="Times New Roman" panose="02020603050405020304" pitchFamily="18" charset="0"/>
                <a:cs typeface="Times New Roman" panose="02020603050405020304" pitchFamily="18" charset="0"/>
              </a:rPr>
              <a:t>Ademàs de mostrar la tendencia del mercado, revelan la fuerza que hay detràs del movimiento.</a:t>
            </a:r>
            <a:br>
              <a:rPr lang="es-MX" sz="1900" b="1" dirty="0">
                <a:latin typeface="Times New Roman" panose="02020603050405020304" pitchFamily="18" charset="0"/>
                <a:cs typeface="Times New Roman" panose="02020603050405020304" pitchFamily="18" charset="0"/>
              </a:rPr>
            </a:br>
            <a:r>
              <a:rPr lang="es-MX" sz="1900" b="1" dirty="0">
                <a:latin typeface="Times New Roman" panose="02020603050405020304" pitchFamily="18" charset="0"/>
                <a:cs typeface="Times New Roman" panose="02020603050405020304" pitchFamily="18" charset="0"/>
              </a:rPr>
              <a:t>Los gráficos de velas dan pistas de cambio o confirmacion de tendencia</a:t>
            </a:r>
            <a:br>
              <a:rPr lang="es-MX" sz="1900" b="1" dirty="0">
                <a:latin typeface="Times New Roman" panose="02020603050405020304" pitchFamily="18" charset="0"/>
                <a:cs typeface="Times New Roman" panose="02020603050405020304" pitchFamily="18" charset="0"/>
              </a:rPr>
            </a:br>
            <a:r>
              <a:rPr lang="es-MX" sz="1900" b="1" dirty="0">
                <a:latin typeface="Times New Roman" panose="02020603050405020304" pitchFamily="18" charset="0"/>
                <a:cs typeface="Times New Roman" panose="02020603050405020304" pitchFamily="18" charset="0"/>
              </a:rPr>
              <a:t>en lapsos de dos o tres sesiones.</a:t>
            </a:r>
            <a:br>
              <a:rPr lang="es-MX" sz="1900" b="1" dirty="0">
                <a:latin typeface="Times New Roman" panose="02020603050405020304" pitchFamily="18" charset="0"/>
                <a:cs typeface="Times New Roman" panose="02020603050405020304" pitchFamily="18" charset="0"/>
              </a:rPr>
            </a:br>
            <a:r>
              <a:rPr lang="es-MX" sz="1900" b="1" dirty="0">
                <a:latin typeface="Times New Roman" panose="02020603050405020304" pitchFamily="18" charset="0"/>
                <a:cs typeface="Times New Roman" panose="02020603050405020304" pitchFamily="18" charset="0"/>
              </a:rPr>
              <a:t>Las velas se pueden combinar con cualquier otra forma de anàlisis técnico. </a:t>
            </a:r>
            <a:endParaRPr lang="es-MX" altLang="es-MX" sz="1900" b="1" dirty="0">
              <a:latin typeface="Times New Roman" panose="02020603050405020304" pitchFamily="18" charset="0"/>
              <a:cs typeface="Times New Roman" panose="02020603050405020304" pitchFamily="18" charset="0"/>
            </a:endParaRPr>
          </a:p>
          <a:p>
            <a:pPr indent="0" algn="just" eaLnBrk="1" hangingPunct="1">
              <a:spcBef>
                <a:spcPct val="20000"/>
              </a:spcBef>
              <a:buClrTx/>
              <a:buNone/>
            </a:pPr>
            <a:r>
              <a:rPr lang="es-MX" altLang="es-MX" sz="1900" b="1" dirty="0">
                <a:latin typeface="Times New Roman" panose="02020603050405020304" pitchFamily="18" charset="0"/>
                <a:cs typeface="Times New Roman" panose="02020603050405020304" pitchFamily="18" charset="0"/>
              </a:rPr>
              <a:t>Este material será utilizado en Power Point versión Office  en la versión 97- 2003 o superior y requiere de una computadora que tenga mínimo 512 mb de memoria RAM dicho programa y un video proyector o televisión de pantalla plana.</a:t>
            </a:r>
          </a:p>
          <a:p>
            <a:pPr algn="just" eaLnBrk="1" hangingPunct="1">
              <a:spcBef>
                <a:spcPct val="20000"/>
              </a:spcBef>
              <a:buClrTx/>
              <a:buFont typeface="Wingdings 2" pitchFamily="2" charset="2"/>
              <a:buNone/>
            </a:pPr>
            <a:r>
              <a:rPr lang="es-MX" altLang="es-MX" sz="1900" b="1" dirty="0">
                <a:latin typeface="Times New Roman" panose="02020603050405020304" pitchFamily="18" charset="0"/>
                <a:cs typeface="Times New Roman" panose="02020603050405020304" pitchFamily="18" charset="0"/>
              </a:rPr>
              <a:t>Este material contiene 80 diapositivas.</a:t>
            </a:r>
          </a:p>
          <a:p>
            <a:pPr eaLnBrk="1" hangingPunct="1">
              <a:spcBef>
                <a:spcPct val="20000"/>
              </a:spcBef>
              <a:buClrTx/>
              <a:buFont typeface="Arial" panose="020B0604020202020204" pitchFamily="34" charset="0"/>
              <a:buChar char="•"/>
            </a:pPr>
            <a:endParaRPr lang="es-MX" altLang="es-MX" sz="2400" dirty="0">
              <a:solidFill>
                <a:srgbClr val="7F7F7F"/>
              </a:solidFill>
              <a:latin typeface="Trebuchet MS" panose="020B0703020202090204" pitchFamily="34" charset="0"/>
              <a:cs typeface="Times New Roman" panose="02020603050405020304" pitchFamily="18" charset="0"/>
            </a:endParaRPr>
          </a:p>
        </p:txBody>
      </p:sp>
    </p:spTree>
    <p:extLst>
      <p:ext uri="{BB962C8B-B14F-4D97-AF65-F5344CB8AC3E}">
        <p14:creationId xmlns:p14="http://schemas.microsoft.com/office/powerpoint/2010/main" val="15041733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709" t="36977" r="44555" b="5182"/>
          <a:stretch/>
        </p:blipFill>
        <p:spPr bwMode="auto">
          <a:xfrm>
            <a:off x="0" y="394792"/>
            <a:ext cx="8114072" cy="648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Elipse"/>
          <p:cNvSpPr/>
          <p:nvPr/>
        </p:nvSpPr>
        <p:spPr>
          <a:xfrm>
            <a:off x="4283968" y="3861048"/>
            <a:ext cx="854751" cy="2757859"/>
          </a:xfrm>
          <a:prstGeom prst="ellipse">
            <a:avLst/>
          </a:prstGeom>
          <a:noFill/>
          <a:ln w="57150">
            <a:solidFill>
              <a:schemeClr val="tx1">
                <a:lumMod val="85000"/>
                <a:lumOff val="15000"/>
              </a:schemeClr>
            </a:solidFill>
          </a:ln>
          <a:effectLst>
            <a:innerShdw blurRad="63500" dist="50800" dir="135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sp>
        <p:nvSpPr>
          <p:cNvPr id="5" name="4 CuadroTexto"/>
          <p:cNvSpPr txBox="1"/>
          <p:nvPr/>
        </p:nvSpPr>
        <p:spPr>
          <a:xfrm>
            <a:off x="5004048" y="5039922"/>
            <a:ext cx="1800200" cy="400110"/>
          </a:xfrm>
          <a:prstGeom prst="rect">
            <a:avLst/>
          </a:prstGeom>
          <a:noFill/>
        </p:spPr>
        <p:txBody>
          <a:bodyPr wrap="square" rtlCol="0">
            <a:spAutoFit/>
          </a:bodyPr>
          <a:lstStyle/>
          <a:p>
            <a:pPr algn="ctr"/>
            <a:r>
              <a:rPr lang="es-MX" sz="2000" b="1" dirty="0"/>
              <a:t>MARUBOZU</a:t>
            </a:r>
          </a:p>
        </p:txBody>
      </p:sp>
    </p:spTree>
    <p:extLst>
      <p:ext uri="{BB962C8B-B14F-4D97-AF65-F5344CB8AC3E}">
        <p14:creationId xmlns:p14="http://schemas.microsoft.com/office/powerpoint/2010/main" val="38561036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3970784" cy="1143000"/>
          </a:xfrm>
        </p:spPr>
        <p:txBody>
          <a:bodyPr>
            <a:normAutofit/>
          </a:bodyPr>
          <a:lstStyle/>
          <a:p>
            <a:r>
              <a:rPr lang="es-MX" b="1" dirty="0">
                <a:solidFill>
                  <a:srgbClr val="7030A0"/>
                </a:solidFill>
              </a:rPr>
              <a:t>HAMMER</a:t>
            </a:r>
          </a:p>
        </p:txBody>
      </p:sp>
      <p:sp>
        <p:nvSpPr>
          <p:cNvPr id="3" name="CuadroTexto 2"/>
          <p:cNvSpPr txBox="1"/>
          <p:nvPr/>
        </p:nvSpPr>
        <p:spPr>
          <a:xfrm>
            <a:off x="4716016" y="338306"/>
            <a:ext cx="3600400" cy="132343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sz="2000" b="1" dirty="0"/>
              <a:t>PATRÓN : DE CAMBIO</a:t>
            </a:r>
          </a:p>
          <a:p>
            <a:pPr algn="ctr"/>
            <a:r>
              <a:rPr lang="es-MX" sz="2000" b="1" dirty="0"/>
              <a:t>TENDENCIA : BAJISTA</a:t>
            </a:r>
          </a:p>
          <a:p>
            <a:pPr algn="ctr"/>
            <a:r>
              <a:rPr lang="es-MX" sz="2000" b="1" dirty="0"/>
              <a:t>TORO / OSO</a:t>
            </a:r>
          </a:p>
          <a:p>
            <a:pPr algn="ctr"/>
            <a:r>
              <a:rPr lang="es-MX" sz="2000" b="1" dirty="0"/>
              <a:t>FIABILIDAD : BAJA / MODERADA</a:t>
            </a:r>
          </a:p>
        </p:txBody>
      </p:sp>
      <p:sp>
        <p:nvSpPr>
          <p:cNvPr id="4" name="Rectángulo 3"/>
          <p:cNvSpPr/>
          <p:nvPr/>
        </p:nvSpPr>
        <p:spPr>
          <a:xfrm>
            <a:off x="323528" y="2060848"/>
            <a:ext cx="8496944" cy="3970318"/>
          </a:xfrm>
          <a:prstGeom prst="rect">
            <a:avLst/>
          </a:prstGeom>
        </p:spPr>
        <p:txBody>
          <a:bodyPr wrap="square">
            <a:spAutoFit/>
          </a:bodyPr>
          <a:lstStyle/>
          <a:p>
            <a:pPr algn="just"/>
            <a:r>
              <a:rPr lang="es-MX" b="1" dirty="0">
                <a:latin typeface="Arial" panose="020B0604020202020204" pitchFamily="34" charset="0"/>
                <a:cs typeface="Arial" panose="020B0604020202020204" pitchFamily="34" charset="0"/>
              </a:rPr>
              <a:t>CARACTERISTICAS</a:t>
            </a:r>
            <a:r>
              <a:rPr lang="es-MX" dirty="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Pequeños cuerpos y gran cola superior.</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Puede no tener o tener una pequeña cola inferior.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El tamaño de la sombra superior debe ser al menos del doble del tamaño que el cuerpo. El color del cuerpo no es importante, sin embargo, in shooting star con cuerpo negro es considerado un poco más bajista que un shooting star con cuerpo blanco. Estos patrones se forman en tendencias alcistas o movimientos alcistas</a:t>
            </a:r>
          </a:p>
          <a:p>
            <a:pPr algn="just"/>
            <a:endParaRPr lang="es-MX" b="1" dirty="0">
              <a:latin typeface="Arial" panose="020B0604020202020204" pitchFamily="34" charset="0"/>
              <a:cs typeface="Arial" panose="020B0604020202020204" pitchFamily="34" charset="0"/>
            </a:endParaRPr>
          </a:p>
          <a:p>
            <a:pPr algn="just"/>
            <a:r>
              <a:rPr lang="es-MX" b="1" dirty="0">
                <a:latin typeface="Arial" panose="020B0604020202020204" pitchFamily="34" charset="0"/>
                <a:cs typeface="Arial" panose="020B0604020202020204" pitchFamily="34" charset="0"/>
              </a:rPr>
              <a:t>SIGNIFICADO:</a:t>
            </a:r>
          </a:p>
          <a:p>
            <a:pPr algn="just"/>
            <a:r>
              <a:rPr lang="es-MX" dirty="0">
                <a:latin typeface="Arial" panose="020B0604020202020204" pitchFamily="34" charset="0"/>
                <a:cs typeface="Arial" panose="020B0604020202020204" pitchFamily="34" charset="0"/>
              </a:rPr>
              <a:t>El valor abre con fuerza sobre el cierre del día anterior siempre en una fuerte tendencia alcista,</a:t>
            </a:r>
          </a:p>
          <a:p>
            <a:pPr algn="just"/>
            <a:r>
              <a:rPr lang="es-MX" dirty="0">
                <a:latin typeface="Arial" panose="020B0604020202020204" pitchFamily="34" charset="0"/>
                <a:cs typeface="Arial" panose="020B0604020202020204" pitchFamily="34" charset="0"/>
              </a:rPr>
              <a:t>pero llegado un punto se imponen fuertemente las fuerzas bajistas y perdiendo fuerza el empuje alcista cerrando cerca del punto más bajo.</a:t>
            </a:r>
          </a:p>
        </p:txBody>
      </p:sp>
    </p:spTree>
    <p:extLst>
      <p:ext uri="{BB962C8B-B14F-4D97-AF65-F5344CB8AC3E}">
        <p14:creationId xmlns:p14="http://schemas.microsoft.com/office/powerpoint/2010/main" val="2068118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693" t="36650" r="44384" b="5778"/>
          <a:stretch/>
        </p:blipFill>
        <p:spPr bwMode="auto">
          <a:xfrm>
            <a:off x="467544" y="5909"/>
            <a:ext cx="8064896" cy="6512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Elipse"/>
          <p:cNvSpPr/>
          <p:nvPr/>
        </p:nvSpPr>
        <p:spPr>
          <a:xfrm>
            <a:off x="4773813" y="4224501"/>
            <a:ext cx="854751" cy="2258268"/>
          </a:xfrm>
          <a:prstGeom prst="ellipse">
            <a:avLst/>
          </a:prstGeom>
          <a:noFill/>
          <a:ln w="57150">
            <a:solidFill>
              <a:schemeClr val="tx1">
                <a:lumMod val="85000"/>
                <a:lumOff val="15000"/>
              </a:schemeClr>
            </a:solidFill>
          </a:ln>
          <a:effectLst>
            <a:innerShdw blurRad="63500" dist="50800" dir="135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sp>
        <p:nvSpPr>
          <p:cNvPr id="4" name="3 CuadroTexto"/>
          <p:cNvSpPr txBox="1"/>
          <p:nvPr/>
        </p:nvSpPr>
        <p:spPr>
          <a:xfrm>
            <a:off x="3203848" y="5353635"/>
            <a:ext cx="1800200" cy="400110"/>
          </a:xfrm>
          <a:prstGeom prst="rect">
            <a:avLst/>
          </a:prstGeom>
          <a:noFill/>
        </p:spPr>
        <p:txBody>
          <a:bodyPr wrap="square" rtlCol="0">
            <a:spAutoFit/>
          </a:bodyPr>
          <a:lstStyle/>
          <a:p>
            <a:pPr algn="ctr"/>
            <a:r>
              <a:rPr lang="es-MX" sz="2000" b="1" dirty="0"/>
              <a:t>HAMMER</a:t>
            </a:r>
          </a:p>
        </p:txBody>
      </p:sp>
    </p:spTree>
    <p:extLst>
      <p:ext uri="{BB962C8B-B14F-4D97-AF65-F5344CB8AC3E}">
        <p14:creationId xmlns:p14="http://schemas.microsoft.com/office/powerpoint/2010/main" val="6701929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3970784" cy="1143000"/>
          </a:xfrm>
        </p:spPr>
        <p:txBody>
          <a:bodyPr>
            <a:normAutofit fontScale="90000"/>
          </a:bodyPr>
          <a:lstStyle/>
          <a:p>
            <a:r>
              <a:rPr lang="es-MX" b="1" dirty="0">
                <a:solidFill>
                  <a:srgbClr val="7030A0"/>
                </a:solidFill>
              </a:rPr>
              <a:t>ENGULFING BULLISH</a:t>
            </a:r>
          </a:p>
        </p:txBody>
      </p:sp>
      <p:sp>
        <p:nvSpPr>
          <p:cNvPr id="3" name="CuadroTexto 2"/>
          <p:cNvSpPr txBox="1"/>
          <p:nvPr/>
        </p:nvSpPr>
        <p:spPr>
          <a:xfrm>
            <a:off x="5004048" y="338306"/>
            <a:ext cx="3312368"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sz="2000" b="1" dirty="0"/>
              <a:t>PATRÓN : DE CAMBIO</a:t>
            </a:r>
          </a:p>
          <a:p>
            <a:pPr algn="ctr"/>
            <a:r>
              <a:rPr lang="es-MX" sz="2000" b="1" dirty="0"/>
              <a:t>TENDENCIA : ALCISTA</a:t>
            </a:r>
          </a:p>
          <a:p>
            <a:pPr algn="ctr"/>
            <a:r>
              <a:rPr lang="es-MX" sz="2000" b="1" dirty="0"/>
              <a:t>FIABILIDAD : ALTA</a:t>
            </a:r>
          </a:p>
        </p:txBody>
      </p:sp>
      <p:sp>
        <p:nvSpPr>
          <p:cNvPr id="4" name="Rectángulo 3"/>
          <p:cNvSpPr/>
          <p:nvPr/>
        </p:nvSpPr>
        <p:spPr>
          <a:xfrm>
            <a:off x="323528" y="2204864"/>
            <a:ext cx="8496944" cy="3970318"/>
          </a:xfrm>
          <a:prstGeom prst="rect">
            <a:avLst/>
          </a:prstGeom>
        </p:spPr>
        <p:txBody>
          <a:bodyPr wrap="square">
            <a:spAutoFit/>
          </a:bodyPr>
          <a:lstStyle/>
          <a:p>
            <a:pPr algn="just"/>
            <a:r>
              <a:rPr lang="es-MX" b="1" dirty="0">
                <a:latin typeface="Arial" panose="020B0604020202020204" pitchFamily="34" charset="0"/>
                <a:cs typeface="Arial" panose="020B0604020202020204" pitchFamily="34" charset="0"/>
              </a:rPr>
              <a:t>CARACTERISTICAS</a:t>
            </a:r>
            <a:r>
              <a:rPr lang="es-MX"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s-MX" dirty="0">
                <a:latin typeface="Arial" panose="020B0604020202020204" pitchFamily="34" charset="0"/>
                <a:cs typeface="Arial" panose="020B0604020202020204" pitchFamily="34" charset="0"/>
              </a:rPr>
              <a:t>Una vela con cuerpo real pequeño negro y otra vela con cuerpo real blanco largo que cubre en su totalidad al cuerpo real negro del día anterior. </a:t>
            </a:r>
          </a:p>
          <a:p>
            <a:pPr marL="285750" indent="-285750">
              <a:buFont typeface="Arial" panose="020B0604020202020204" pitchFamily="34" charset="0"/>
              <a:buChar char="•"/>
            </a:pPr>
            <a:r>
              <a:rPr lang="es-MX" dirty="0">
                <a:latin typeface="Arial" panose="020B0604020202020204" pitchFamily="34" charset="0"/>
                <a:cs typeface="Arial" panose="020B0604020202020204" pitchFamily="34" charset="0"/>
              </a:rPr>
              <a:t>Tendencia previa necesariamente bajista. </a:t>
            </a:r>
          </a:p>
          <a:p>
            <a:pPr algn="just"/>
            <a:endParaRPr lang="es-MX" b="1" dirty="0">
              <a:latin typeface="Arial" panose="020B0604020202020204" pitchFamily="34" charset="0"/>
              <a:cs typeface="Arial" panose="020B0604020202020204" pitchFamily="34" charset="0"/>
            </a:endParaRPr>
          </a:p>
          <a:p>
            <a:pPr algn="just"/>
            <a:r>
              <a:rPr lang="es-MX" b="1" dirty="0">
                <a:latin typeface="Arial" panose="020B0604020202020204" pitchFamily="34" charset="0"/>
                <a:cs typeface="Arial" panose="020B0604020202020204" pitchFamily="34" charset="0"/>
              </a:rPr>
              <a:t>SIGNIFICADO:</a:t>
            </a:r>
          </a:p>
          <a:p>
            <a:r>
              <a:rPr lang="es-MX" dirty="0">
                <a:latin typeface="Arial" panose="020B0604020202020204" pitchFamily="34" charset="0"/>
                <a:cs typeface="Arial" panose="020B0604020202020204" pitchFamily="34" charset="0"/>
              </a:rPr>
              <a:t>Cuanto mayor sea la vela blanca y menor la negra más efectiva será. Para su confirmación es necesario que la vela siguiente cierre por encima del cierre de la vela blanca. </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cuanto más envuelva a la vela negra mejor, pero es suficiente que el cuerpo real blanco cubra al cuerpo real negro del día anterior y la filosofía se entiende con que las sombras fijen máximos crecientes. </a:t>
            </a:r>
          </a:p>
          <a:p>
            <a:endParaRPr lang="es-MX" dirty="0"/>
          </a:p>
        </p:txBody>
      </p:sp>
    </p:spTree>
    <p:extLst>
      <p:ext uri="{BB962C8B-B14F-4D97-AF65-F5344CB8AC3E}">
        <p14:creationId xmlns:p14="http://schemas.microsoft.com/office/powerpoint/2010/main" val="25290027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17347" t="23422" r="38378" b="11610"/>
          <a:stretch/>
        </p:blipFill>
        <p:spPr>
          <a:xfrm>
            <a:off x="179512" y="188639"/>
            <a:ext cx="7704856" cy="6356505"/>
          </a:xfrm>
          <a:prstGeom prst="rect">
            <a:avLst/>
          </a:prstGeom>
        </p:spPr>
      </p:pic>
      <p:sp>
        <p:nvSpPr>
          <p:cNvPr id="3" name="2 Elipse"/>
          <p:cNvSpPr/>
          <p:nvPr/>
        </p:nvSpPr>
        <p:spPr>
          <a:xfrm>
            <a:off x="2195736" y="3212976"/>
            <a:ext cx="854751" cy="2258268"/>
          </a:xfrm>
          <a:prstGeom prst="ellipse">
            <a:avLst/>
          </a:prstGeom>
          <a:noFill/>
          <a:ln w="57150">
            <a:solidFill>
              <a:schemeClr val="tx1">
                <a:lumMod val="85000"/>
                <a:lumOff val="15000"/>
              </a:schemeClr>
            </a:solidFill>
          </a:ln>
          <a:effectLst>
            <a:innerShdw blurRad="63500" dist="50800" dir="135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sp>
        <p:nvSpPr>
          <p:cNvPr id="4" name="3 CuadroTexto"/>
          <p:cNvSpPr txBox="1"/>
          <p:nvPr/>
        </p:nvSpPr>
        <p:spPr>
          <a:xfrm>
            <a:off x="3029757" y="4437112"/>
            <a:ext cx="1800200" cy="707886"/>
          </a:xfrm>
          <a:prstGeom prst="rect">
            <a:avLst/>
          </a:prstGeom>
          <a:noFill/>
        </p:spPr>
        <p:txBody>
          <a:bodyPr wrap="square" rtlCol="0">
            <a:spAutoFit/>
          </a:bodyPr>
          <a:lstStyle/>
          <a:p>
            <a:pPr algn="ctr"/>
            <a:r>
              <a:rPr lang="es-MX" sz="2000" b="1" dirty="0"/>
              <a:t>ENGULFING BULLISH</a:t>
            </a:r>
          </a:p>
        </p:txBody>
      </p:sp>
    </p:spTree>
    <p:extLst>
      <p:ext uri="{BB962C8B-B14F-4D97-AF65-F5344CB8AC3E}">
        <p14:creationId xmlns:p14="http://schemas.microsoft.com/office/powerpoint/2010/main" val="21231484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3970784" cy="1143000"/>
          </a:xfrm>
        </p:spPr>
        <p:txBody>
          <a:bodyPr>
            <a:normAutofit fontScale="90000"/>
          </a:bodyPr>
          <a:lstStyle/>
          <a:p>
            <a:r>
              <a:rPr lang="es-MX" b="1" dirty="0">
                <a:solidFill>
                  <a:srgbClr val="7030A0"/>
                </a:solidFill>
              </a:rPr>
              <a:t>ENGULFING BEARISH</a:t>
            </a:r>
          </a:p>
        </p:txBody>
      </p:sp>
      <p:sp>
        <p:nvSpPr>
          <p:cNvPr id="3" name="CuadroTexto 2"/>
          <p:cNvSpPr txBox="1"/>
          <p:nvPr/>
        </p:nvSpPr>
        <p:spPr>
          <a:xfrm>
            <a:off x="5004048" y="338306"/>
            <a:ext cx="3312368"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sz="2000" b="1" dirty="0"/>
              <a:t>PATRÓN : DE CAMBIO</a:t>
            </a:r>
          </a:p>
          <a:p>
            <a:pPr algn="ctr"/>
            <a:r>
              <a:rPr lang="es-MX" sz="2000" b="1" dirty="0"/>
              <a:t>TENDENCIA : BAJISTA</a:t>
            </a:r>
          </a:p>
          <a:p>
            <a:pPr algn="ctr"/>
            <a:r>
              <a:rPr lang="es-MX" sz="2000" b="1" dirty="0"/>
              <a:t>FIABILIDAD : ALTA</a:t>
            </a:r>
          </a:p>
        </p:txBody>
      </p:sp>
      <p:sp>
        <p:nvSpPr>
          <p:cNvPr id="4" name="Rectángulo 3"/>
          <p:cNvSpPr/>
          <p:nvPr/>
        </p:nvSpPr>
        <p:spPr>
          <a:xfrm>
            <a:off x="323528" y="2204864"/>
            <a:ext cx="8496944" cy="3970318"/>
          </a:xfrm>
          <a:prstGeom prst="rect">
            <a:avLst/>
          </a:prstGeom>
        </p:spPr>
        <p:txBody>
          <a:bodyPr wrap="square">
            <a:spAutoFit/>
          </a:bodyPr>
          <a:lstStyle/>
          <a:p>
            <a:pPr algn="just"/>
            <a:r>
              <a:rPr lang="es-MX" b="1" dirty="0">
                <a:latin typeface="Arial" panose="020B0604020202020204" pitchFamily="34" charset="0"/>
                <a:cs typeface="Arial" panose="020B0604020202020204" pitchFamily="34" charset="0"/>
              </a:rPr>
              <a:t>CARACTERISTICAS</a:t>
            </a:r>
            <a:r>
              <a:rPr lang="es-MX" dirty="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Una vela con cuerpo real pequeño blanco y otra vela con cuerpo real negro largo que cubre en su totalidad al cuerpo real blanco del día anterior.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Tendencia previa necesariamente alcista. </a:t>
            </a:r>
          </a:p>
          <a:p>
            <a:pPr algn="just"/>
            <a:endParaRPr lang="es-MX" b="1" dirty="0">
              <a:latin typeface="Arial" panose="020B0604020202020204" pitchFamily="34" charset="0"/>
              <a:cs typeface="Arial" panose="020B0604020202020204" pitchFamily="34" charset="0"/>
            </a:endParaRPr>
          </a:p>
          <a:p>
            <a:pPr algn="just"/>
            <a:r>
              <a:rPr lang="es-MX" b="1" dirty="0">
                <a:latin typeface="Arial" panose="020B0604020202020204" pitchFamily="34" charset="0"/>
                <a:cs typeface="Arial" panose="020B0604020202020204" pitchFamily="34" charset="0"/>
              </a:rPr>
              <a:t>SIGNIFICADO:</a:t>
            </a:r>
          </a:p>
          <a:p>
            <a:r>
              <a:rPr lang="es-MX" dirty="0">
                <a:latin typeface="Arial" panose="020B0604020202020204" pitchFamily="34" charset="0"/>
                <a:cs typeface="Arial" panose="020B0604020202020204" pitchFamily="34" charset="0"/>
              </a:rPr>
              <a:t>Está claro que cuanto más envuelva a la vela blanca mejor, pero es suficiente que el cuerpo real negro cubra al cuerpo real blanco del día anterior y la filosofía se entiende con que las sombras fijen máximos decrecientes. </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Cuanto mayor sea la vela negra y menor la blanca más efectiva será . Para su confirmación es necesario que la vela siguiente cierre por debajo del cierre de la vela negra. </a:t>
            </a:r>
          </a:p>
          <a:p>
            <a:endParaRPr lang="es-MX" dirty="0"/>
          </a:p>
        </p:txBody>
      </p:sp>
    </p:spTree>
    <p:extLst>
      <p:ext uri="{BB962C8B-B14F-4D97-AF65-F5344CB8AC3E}">
        <p14:creationId xmlns:p14="http://schemas.microsoft.com/office/powerpoint/2010/main" val="39206150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17901" t="23422" r="39485" b="11610"/>
          <a:stretch/>
        </p:blipFill>
        <p:spPr>
          <a:xfrm>
            <a:off x="179512" y="260648"/>
            <a:ext cx="7488832" cy="6418998"/>
          </a:xfrm>
          <a:prstGeom prst="rect">
            <a:avLst/>
          </a:prstGeom>
        </p:spPr>
      </p:pic>
      <p:sp>
        <p:nvSpPr>
          <p:cNvPr id="3" name="2 Elipse"/>
          <p:cNvSpPr/>
          <p:nvPr/>
        </p:nvSpPr>
        <p:spPr>
          <a:xfrm>
            <a:off x="1691680" y="548680"/>
            <a:ext cx="1368152" cy="2520280"/>
          </a:xfrm>
          <a:prstGeom prst="ellipse">
            <a:avLst/>
          </a:prstGeom>
          <a:noFill/>
          <a:ln w="57150">
            <a:solidFill>
              <a:schemeClr val="tx1">
                <a:lumMod val="85000"/>
                <a:lumOff val="15000"/>
              </a:schemeClr>
            </a:solidFill>
          </a:ln>
          <a:effectLst>
            <a:innerShdw blurRad="63500" dist="50800" dir="135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sp>
        <p:nvSpPr>
          <p:cNvPr id="4" name="3 CuadroTexto"/>
          <p:cNvSpPr txBox="1"/>
          <p:nvPr/>
        </p:nvSpPr>
        <p:spPr>
          <a:xfrm>
            <a:off x="2843808" y="836712"/>
            <a:ext cx="1800200" cy="707886"/>
          </a:xfrm>
          <a:prstGeom prst="rect">
            <a:avLst/>
          </a:prstGeom>
          <a:noFill/>
        </p:spPr>
        <p:txBody>
          <a:bodyPr wrap="square" rtlCol="0">
            <a:spAutoFit/>
          </a:bodyPr>
          <a:lstStyle/>
          <a:p>
            <a:pPr algn="ctr"/>
            <a:r>
              <a:rPr lang="es-MX" sz="2000" b="1" dirty="0"/>
              <a:t>ENGULFING BEARISH</a:t>
            </a:r>
          </a:p>
        </p:txBody>
      </p:sp>
    </p:spTree>
    <p:extLst>
      <p:ext uri="{BB962C8B-B14F-4D97-AF65-F5344CB8AC3E}">
        <p14:creationId xmlns:p14="http://schemas.microsoft.com/office/powerpoint/2010/main" val="1472007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129" t="46500" r="43667" b="10519"/>
          <a:stretch/>
        </p:blipFill>
        <p:spPr bwMode="auto">
          <a:xfrm>
            <a:off x="198699" y="836712"/>
            <a:ext cx="8927464" cy="5801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Elipse"/>
          <p:cNvSpPr/>
          <p:nvPr/>
        </p:nvSpPr>
        <p:spPr>
          <a:xfrm>
            <a:off x="4427984" y="1757214"/>
            <a:ext cx="2592288" cy="4552106"/>
          </a:xfrm>
          <a:prstGeom prst="ellipse">
            <a:avLst/>
          </a:prstGeom>
          <a:noFill/>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4" name="3 CuadroTexto"/>
          <p:cNvSpPr txBox="1"/>
          <p:nvPr/>
        </p:nvSpPr>
        <p:spPr>
          <a:xfrm>
            <a:off x="2987824" y="3284984"/>
            <a:ext cx="1584176" cy="1015663"/>
          </a:xfrm>
          <a:prstGeom prst="rect">
            <a:avLst/>
          </a:prstGeom>
          <a:noFill/>
        </p:spPr>
        <p:txBody>
          <a:bodyPr wrap="square" rtlCol="0">
            <a:spAutoFit/>
          </a:bodyPr>
          <a:lstStyle/>
          <a:p>
            <a:pPr algn="ctr"/>
            <a:r>
              <a:rPr lang="es-MX" sz="2000" b="1" dirty="0"/>
              <a:t>THREE BLACK CROWS</a:t>
            </a:r>
            <a:endParaRPr lang="en-US" sz="2000" b="1" dirty="0"/>
          </a:p>
        </p:txBody>
      </p:sp>
    </p:spTree>
    <p:extLst>
      <p:ext uri="{BB962C8B-B14F-4D97-AF65-F5344CB8AC3E}">
        <p14:creationId xmlns:p14="http://schemas.microsoft.com/office/powerpoint/2010/main" val="21477918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D31F5F-A56E-E04F-9C09-B61D2B91FD36}"/>
              </a:ext>
            </a:extLst>
          </p:cNvPr>
          <p:cNvSpPr txBox="1">
            <a:spLocks/>
          </p:cNvSpPr>
          <p:nvPr/>
        </p:nvSpPr>
        <p:spPr>
          <a:xfrm>
            <a:off x="1043608" y="1916833"/>
            <a:ext cx="6815669" cy="792088"/>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i="1">
                <a:effectLst>
                  <a:outerShdw blurRad="38100" dist="19050" dir="2700000" algn="tl">
                    <a:schemeClr val="dk1">
                      <a:alpha val="40000"/>
                    </a:schemeClr>
                  </a:outerShdw>
                </a:effectLst>
              </a:rPr>
              <a:t>PORTAFOLIO DE INVERSION</a:t>
            </a:r>
            <a:endParaRPr lang="es-MX" dirty="0"/>
          </a:p>
        </p:txBody>
      </p:sp>
    </p:spTree>
    <p:extLst>
      <p:ext uri="{BB962C8B-B14F-4D97-AF65-F5344CB8AC3E}">
        <p14:creationId xmlns:p14="http://schemas.microsoft.com/office/powerpoint/2010/main" val="26114158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E8CC2306-1248-2541-B523-263AB24D553D}"/>
              </a:ext>
            </a:extLst>
          </p:cNvPr>
          <p:cNvSpPr/>
          <p:nvPr/>
        </p:nvSpPr>
        <p:spPr>
          <a:xfrm>
            <a:off x="1772295" y="-26905"/>
            <a:ext cx="7745903" cy="830997"/>
          </a:xfrm>
          <a:prstGeom prst="rect">
            <a:avLst/>
          </a:prstGeom>
          <a:noFill/>
        </p:spPr>
        <p:txBody>
          <a:bodyPr wrap="none" lIns="91440" tIns="45720" rIns="91440" bIns="45720">
            <a:spAutoFit/>
          </a:bodyPr>
          <a:lstStyle/>
          <a:p>
            <a:pPr algn="ctr"/>
            <a:r>
              <a:rPr lang="es-ES" sz="4800" b="1" dirty="0">
                <a:ln w="10541" cmpd="sng">
                  <a:solidFill>
                    <a:schemeClr val="accent1">
                      <a:shade val="88000"/>
                      <a:satMod val="110000"/>
                    </a:schemeClr>
                  </a:solidFill>
                  <a:prstDash val="solid"/>
                </a:ln>
                <a:solidFill>
                  <a:srgbClr val="92D050"/>
                </a:solidFill>
              </a:rPr>
              <a:t>TEORÍA DE MARKOWITZ</a:t>
            </a:r>
          </a:p>
        </p:txBody>
      </p:sp>
      <p:pic>
        <p:nvPicPr>
          <p:cNvPr id="3" name="Picture 3">
            <a:extLst>
              <a:ext uri="{FF2B5EF4-FFF2-40B4-BE49-F238E27FC236}">
                <a16:creationId xmlns:a16="http://schemas.microsoft.com/office/drawing/2014/main" id="{2DFC9475-6C10-B54F-AF05-DB349ED012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7683" y="1359292"/>
            <a:ext cx="2989649" cy="3705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1 Rectángulo">
            <a:extLst>
              <a:ext uri="{FF2B5EF4-FFF2-40B4-BE49-F238E27FC236}">
                <a16:creationId xmlns:a16="http://schemas.microsoft.com/office/drawing/2014/main" id="{AF54A2AB-8FCF-3743-8CF7-FB4306DAEB42}"/>
              </a:ext>
            </a:extLst>
          </p:cNvPr>
          <p:cNvSpPr/>
          <p:nvPr/>
        </p:nvSpPr>
        <p:spPr>
          <a:xfrm>
            <a:off x="869647" y="3772572"/>
            <a:ext cx="4572000" cy="369332"/>
          </a:xfrm>
          <a:prstGeom prst="rect">
            <a:avLst/>
          </a:prstGeom>
        </p:spPr>
        <p:txBody>
          <a:bodyPr>
            <a:spAutoFit/>
          </a:bodyPr>
          <a:lstStyle/>
          <a:p>
            <a:pPr algn="just"/>
            <a:r>
              <a:rPr lang="es-MX" dirty="0"/>
              <a:t>.</a:t>
            </a:r>
          </a:p>
        </p:txBody>
      </p:sp>
      <p:pic>
        <p:nvPicPr>
          <p:cNvPr id="5" name="Imagen 4">
            <a:extLst>
              <a:ext uri="{FF2B5EF4-FFF2-40B4-BE49-F238E27FC236}">
                <a16:creationId xmlns:a16="http://schemas.microsoft.com/office/drawing/2014/main" id="{66955D7E-82D6-9A4C-B178-52ED732DEBC3}"/>
              </a:ext>
            </a:extLst>
          </p:cNvPr>
          <p:cNvPicPr>
            <a:picLocks noChangeAspect="1"/>
          </p:cNvPicPr>
          <p:nvPr/>
        </p:nvPicPr>
        <p:blipFill>
          <a:blip r:embed="rId3"/>
          <a:stretch>
            <a:fillRect/>
          </a:stretch>
        </p:blipFill>
        <p:spPr>
          <a:xfrm>
            <a:off x="-345989" y="68899"/>
            <a:ext cx="12192000" cy="6858000"/>
          </a:xfrm>
          <a:prstGeom prst="rect">
            <a:avLst/>
          </a:prstGeom>
        </p:spPr>
      </p:pic>
    </p:spTree>
    <p:extLst>
      <p:ext uri="{BB962C8B-B14F-4D97-AF65-F5344CB8AC3E}">
        <p14:creationId xmlns:p14="http://schemas.microsoft.com/office/powerpoint/2010/main" val="3648764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Rectángulo">
            <a:extLst>
              <a:ext uri="{FF2B5EF4-FFF2-40B4-BE49-F238E27FC236}">
                <a16:creationId xmlns:a16="http://schemas.microsoft.com/office/drawing/2014/main" id="{127786E3-3E41-C54A-BEE4-078E7D3E872E}"/>
              </a:ext>
            </a:extLst>
          </p:cNvPr>
          <p:cNvSpPr/>
          <p:nvPr/>
        </p:nvSpPr>
        <p:spPr>
          <a:xfrm>
            <a:off x="323850" y="1524000"/>
            <a:ext cx="8424863" cy="4968875"/>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a:p>
        </p:txBody>
      </p:sp>
      <p:sp>
        <p:nvSpPr>
          <p:cNvPr id="5" name="5 Título">
            <a:extLst>
              <a:ext uri="{FF2B5EF4-FFF2-40B4-BE49-F238E27FC236}">
                <a16:creationId xmlns:a16="http://schemas.microsoft.com/office/drawing/2014/main" id="{CFB70803-7238-7042-A572-E9E9E4CEEDFE}"/>
              </a:ext>
            </a:extLst>
          </p:cNvPr>
          <p:cNvSpPr txBox="1">
            <a:spLocks/>
          </p:cNvSpPr>
          <p:nvPr/>
        </p:nvSpPr>
        <p:spPr>
          <a:xfrm>
            <a:off x="1647825" y="381000"/>
            <a:ext cx="6280150"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a:solidFill>
                  <a:schemeClr val="tx1"/>
                </a:solidFill>
                <a:latin typeface="Times New Roman" pitchFamily="18" charset="0"/>
                <a:cs typeface="Times New Roman" pitchFamily="18" charset="0"/>
              </a:rPr>
              <a:t>JUSTIFICACIÓN</a:t>
            </a:r>
          </a:p>
        </p:txBody>
      </p:sp>
      <p:sp>
        <p:nvSpPr>
          <p:cNvPr id="6" name="6 Marcador de contenido">
            <a:extLst>
              <a:ext uri="{FF2B5EF4-FFF2-40B4-BE49-F238E27FC236}">
                <a16:creationId xmlns:a16="http://schemas.microsoft.com/office/drawing/2014/main" id="{2022AAAD-C294-C648-8E1B-CC3E9FF33DC4}"/>
              </a:ext>
            </a:extLst>
          </p:cNvPr>
          <p:cNvSpPr txBox="1">
            <a:spLocks/>
          </p:cNvSpPr>
          <p:nvPr/>
        </p:nvSpPr>
        <p:spPr>
          <a:xfrm>
            <a:off x="611188" y="1666875"/>
            <a:ext cx="7921625" cy="4752975"/>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None/>
            </a:pPr>
            <a:r>
              <a:rPr lang="es-MX" b="1" dirty="0">
                <a:solidFill>
                  <a:schemeClr val="tx1"/>
                </a:solidFill>
                <a:latin typeface="Times New Roman" panose="02020603050405020304" pitchFamily="18" charset="0"/>
                <a:cs typeface="Times New Roman" panose="02020603050405020304" pitchFamily="18" charset="0"/>
              </a:rPr>
              <a:t>Las velas japonesas son formas de informaciòn del precio enriquecidas y complejas. Su adecuada lectura exije la identificaciòn de los cuatro elementos esenciales que la construyen en un determinado periodo. </a:t>
            </a:r>
          </a:p>
          <a:p>
            <a:pPr marL="0" indent="0">
              <a:buNone/>
            </a:pPr>
            <a:r>
              <a:rPr lang="es-MX" b="1" dirty="0">
                <a:solidFill>
                  <a:schemeClr val="tx1"/>
                </a:solidFill>
                <a:latin typeface="Times New Roman" panose="02020603050405020304" pitchFamily="18" charset="0"/>
                <a:cs typeface="Times New Roman" panose="02020603050405020304" pitchFamily="18" charset="0"/>
              </a:rPr>
              <a:t>La estrategia de Velas combinadas permite conocer las pautas de velas de tiempos mayores en virtud a periodos màs cortos. En otras palabras, Si usted observa una grafica:dia,</a:t>
            </a:r>
            <a:br>
              <a:rPr lang="es-MX" b="1" dirty="0">
                <a:solidFill>
                  <a:schemeClr val="tx1"/>
                </a:solidFill>
                <a:latin typeface="Times New Roman" panose="02020603050405020304" pitchFamily="18" charset="0"/>
                <a:cs typeface="Times New Roman" panose="02020603050405020304" pitchFamily="18" charset="0"/>
              </a:rPr>
            </a:br>
            <a:r>
              <a:rPr lang="es-MX" b="1" dirty="0">
                <a:solidFill>
                  <a:schemeClr val="tx1"/>
                </a:solidFill>
                <a:latin typeface="Times New Roman" panose="02020603050405020304" pitchFamily="18" charset="0"/>
                <a:cs typeface="Times New Roman" panose="02020603050405020304" pitchFamily="18" charset="0"/>
              </a:rPr>
              <a:t>usted podria obtener señales en la sesion:hora, (y que obviamente son las que componen su grafica de analisis principal) siguiendo el metodo de construccion de velas combinadas que tiene estos 4 pasos: </a:t>
            </a:r>
          </a:p>
          <a:p>
            <a:pPr marL="0" indent="0">
              <a:buNone/>
            </a:pPr>
            <a:r>
              <a:rPr lang="es-MX" b="1" dirty="0">
                <a:solidFill>
                  <a:schemeClr val="tx1"/>
                </a:solidFill>
                <a:latin typeface="Times New Roman" panose="02020603050405020304" pitchFamily="18" charset="0"/>
                <a:cs typeface="Times New Roman" panose="02020603050405020304" pitchFamily="18" charset="0"/>
              </a:rPr>
              <a:t>1.La apertura (A) de la primera sesiòn de la pauta de velas es la apertura de la vela combinada. 2.El maximo (M) de toda la pauta es el maximo de la vela combinada.</a:t>
            </a:r>
            <a:br>
              <a:rPr lang="es-MX" b="1" dirty="0">
                <a:solidFill>
                  <a:schemeClr val="tx1"/>
                </a:solidFill>
                <a:latin typeface="Times New Roman" panose="02020603050405020304" pitchFamily="18" charset="0"/>
                <a:cs typeface="Times New Roman" panose="02020603050405020304" pitchFamily="18" charset="0"/>
              </a:rPr>
            </a:br>
            <a:r>
              <a:rPr lang="es-MX" b="1" dirty="0">
                <a:solidFill>
                  <a:schemeClr val="tx1"/>
                </a:solidFill>
                <a:latin typeface="Times New Roman" panose="02020603050405020304" pitchFamily="18" charset="0"/>
                <a:cs typeface="Times New Roman" panose="02020603050405020304" pitchFamily="18" charset="0"/>
              </a:rPr>
              <a:t>3.El minimo (m) de toda la pauta es el minimo de la vela combinada.</a:t>
            </a:r>
            <a:br>
              <a:rPr lang="es-MX" b="1" dirty="0">
                <a:solidFill>
                  <a:schemeClr val="tx1"/>
                </a:solidFill>
                <a:latin typeface="Times New Roman" panose="02020603050405020304" pitchFamily="18" charset="0"/>
                <a:cs typeface="Times New Roman" panose="02020603050405020304" pitchFamily="18" charset="0"/>
              </a:rPr>
            </a:br>
            <a:r>
              <a:rPr lang="es-MX" b="1" dirty="0">
                <a:solidFill>
                  <a:schemeClr val="tx1"/>
                </a:solidFill>
                <a:latin typeface="Times New Roman" panose="02020603050405020304" pitchFamily="18" charset="0"/>
                <a:cs typeface="Times New Roman" panose="02020603050405020304" pitchFamily="18" charset="0"/>
              </a:rPr>
              <a:t>4.El cierre (C) de la ultima sesiòn de la pauta es el cierre de la vela combinada. </a:t>
            </a:r>
          </a:p>
          <a:p>
            <a:pPr marL="0" indent="0">
              <a:buNone/>
            </a:pPr>
            <a:endParaRPr lang="es-MX" dirty="0">
              <a:solidFill>
                <a:schemeClr val="tx1"/>
              </a:solidFill>
              <a:effectLst/>
            </a:endParaRPr>
          </a:p>
        </p:txBody>
      </p:sp>
    </p:spTree>
    <p:extLst>
      <p:ext uri="{BB962C8B-B14F-4D97-AF65-F5344CB8AC3E}">
        <p14:creationId xmlns:p14="http://schemas.microsoft.com/office/powerpoint/2010/main" val="39755204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9D1D5AC7-F1D6-2E45-BFDC-EF791757C21A}"/>
              </a:ext>
            </a:extLst>
          </p:cNvPr>
          <p:cNvSpPr/>
          <p:nvPr/>
        </p:nvSpPr>
        <p:spPr>
          <a:xfrm>
            <a:off x="405558" y="524702"/>
            <a:ext cx="7567093" cy="4154984"/>
          </a:xfrm>
          <a:prstGeom prst="rect">
            <a:avLst/>
          </a:prstGeom>
        </p:spPr>
        <p:txBody>
          <a:bodyPr wrap="square">
            <a:spAutoFit/>
          </a:bodyPr>
          <a:lstStyle/>
          <a:p>
            <a:pPr algn="just"/>
            <a:r>
              <a:rPr lang="es-MX" sz="2400" dirty="0"/>
              <a:t>En el trabajo de selección de Inversiones, Markowitz demostró que:</a:t>
            </a:r>
          </a:p>
          <a:p>
            <a:pPr algn="just"/>
            <a:endParaRPr lang="es-MX" sz="2400" dirty="0"/>
          </a:p>
          <a:p>
            <a:pPr marL="342900" indent="-342900" algn="just">
              <a:buFont typeface="Arial" panose="020B0604020202020204" pitchFamily="34" charset="0"/>
              <a:buChar char="•"/>
            </a:pPr>
            <a:r>
              <a:rPr lang="es-MX" sz="2400" dirty="0"/>
              <a:t>Los inversores deberían actuar de un modo totalmente diferente.</a:t>
            </a:r>
          </a:p>
          <a:p>
            <a:pPr marL="342900" indent="-342900" algn="just">
              <a:buFont typeface="Arial" panose="020B0604020202020204" pitchFamily="34" charset="0"/>
              <a:buChar char="•"/>
            </a:pPr>
            <a:r>
              <a:rPr lang="es-MX" sz="2400" dirty="0"/>
              <a:t> Los inversores deben optar por portafolios de varios activos en vez que invertir en un solo activo. </a:t>
            </a:r>
          </a:p>
          <a:p>
            <a:pPr marL="342900" indent="-342900" algn="just">
              <a:buFont typeface="Arial" panose="020B0604020202020204" pitchFamily="34" charset="0"/>
              <a:buChar char="•"/>
            </a:pPr>
            <a:r>
              <a:rPr lang="es-MX" sz="2400" dirty="0"/>
              <a:t>Mantener un portafolio de activos (Diversificación) y así un inversor puede reducir el nivel de riesgo al cual esta exponiéndose, mientras que mantiene el nivel esperado de rentabilidad. </a:t>
            </a:r>
          </a:p>
        </p:txBody>
      </p:sp>
      <p:pic>
        <p:nvPicPr>
          <p:cNvPr id="3" name="Picture 2">
            <a:extLst>
              <a:ext uri="{FF2B5EF4-FFF2-40B4-BE49-F238E27FC236}">
                <a16:creationId xmlns:a16="http://schemas.microsoft.com/office/drawing/2014/main" id="{A2A297E9-4183-5140-871A-416F6DE9CB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437112"/>
            <a:ext cx="2998445"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28035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63233449-6B4C-5440-8108-0793DD544477}"/>
              </a:ext>
            </a:extLst>
          </p:cNvPr>
          <p:cNvSpPr/>
          <p:nvPr/>
        </p:nvSpPr>
        <p:spPr>
          <a:xfrm>
            <a:off x="179512" y="404664"/>
            <a:ext cx="8712968" cy="4893647"/>
          </a:xfrm>
          <a:prstGeom prst="rect">
            <a:avLst/>
          </a:prstGeom>
        </p:spPr>
        <p:txBody>
          <a:bodyPr wrap="square">
            <a:spAutoFit/>
          </a:bodyPr>
          <a:lstStyle/>
          <a:p>
            <a:pPr algn="just"/>
            <a:r>
              <a:rPr lang="es-MX" sz="2400" dirty="0"/>
              <a:t>La teoría de la cartera de Markowitz se basa la idea que el comportamiento de un inversor se caracteriza por el grado de aversión al riesgo que tenga y el grado de maximización de utilidades que espera. </a:t>
            </a:r>
          </a:p>
          <a:p>
            <a:pPr algn="just"/>
            <a:endParaRPr lang="es-MX" sz="2400" dirty="0"/>
          </a:p>
          <a:p>
            <a:pPr lvl="0" algn="just"/>
            <a:r>
              <a:rPr lang="es-MX" sz="2400" u="sng" dirty="0"/>
              <a:t>Adversos al riesgo:</a:t>
            </a:r>
            <a:r>
              <a:rPr lang="es-MX" sz="2400" dirty="0"/>
              <a:t> Elegirá una inversión con el menor grado de riesgo.</a:t>
            </a:r>
          </a:p>
          <a:p>
            <a:pPr lvl="0" algn="just"/>
            <a:endParaRPr lang="es-MX" sz="2400" dirty="0"/>
          </a:p>
          <a:p>
            <a:pPr lvl="0" algn="just"/>
            <a:r>
              <a:rPr lang="es-MX" sz="2400" u="sng" dirty="0"/>
              <a:t>Propensos al riesgo:</a:t>
            </a:r>
            <a:r>
              <a:rPr lang="es-MX" sz="2400" dirty="0"/>
              <a:t>  Elegirá una inversión con el mayor grado de riesgo.</a:t>
            </a:r>
          </a:p>
          <a:p>
            <a:pPr lvl="0" algn="just"/>
            <a:endParaRPr lang="es-MX" sz="2400" dirty="0"/>
          </a:p>
          <a:p>
            <a:pPr lvl="0" algn="just"/>
            <a:r>
              <a:rPr lang="es-MX" sz="2400" u="sng" dirty="0"/>
              <a:t>Neutrales al riesgo:</a:t>
            </a:r>
            <a:r>
              <a:rPr lang="es-MX" sz="2400" dirty="0"/>
              <a:t> Se mantendría indiferente si tuviera que elegir entre dos alternativas con el mismo nivel de retorno esperado. </a:t>
            </a:r>
          </a:p>
        </p:txBody>
      </p:sp>
      <p:pic>
        <p:nvPicPr>
          <p:cNvPr id="3" name="Picture 2">
            <a:extLst>
              <a:ext uri="{FF2B5EF4-FFF2-40B4-BE49-F238E27FC236}">
                <a16:creationId xmlns:a16="http://schemas.microsoft.com/office/drawing/2014/main" id="{5C192DAE-9C19-9C45-B090-E088A711C8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315909"/>
            <a:ext cx="2097603" cy="1280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10762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105D900F-405F-A04D-A42A-899B02BE86B5}"/>
              </a:ext>
            </a:extLst>
          </p:cNvPr>
          <p:cNvSpPr/>
          <p:nvPr/>
        </p:nvSpPr>
        <p:spPr>
          <a:xfrm>
            <a:off x="755576" y="188640"/>
            <a:ext cx="8014368" cy="4093428"/>
          </a:xfrm>
          <a:prstGeom prst="rect">
            <a:avLst/>
          </a:prstGeom>
        </p:spPr>
        <p:txBody>
          <a:bodyPr wrap="square">
            <a:spAutoFit/>
          </a:bodyPr>
          <a:lstStyle/>
          <a:p>
            <a:pPr algn="just"/>
            <a:r>
              <a:rPr lang="es-MX" sz="2000" dirty="0"/>
              <a:t>Otros puntos importantes en la selección de portafolio en la teoría de Markowitz está dada por:</a:t>
            </a:r>
          </a:p>
          <a:p>
            <a:pPr algn="just"/>
            <a:endParaRPr lang="es-MX" sz="2000" dirty="0"/>
          </a:p>
          <a:p>
            <a:pPr marL="285750" indent="-285750" algn="just">
              <a:buFont typeface="Wingdings" panose="05000000000000000000" pitchFamily="2" charset="2"/>
              <a:buChar char="ü"/>
            </a:pPr>
            <a:r>
              <a:rPr lang="es-MX" sz="2000" dirty="0"/>
              <a:t>Capacidad de ahorro</a:t>
            </a:r>
          </a:p>
          <a:p>
            <a:pPr marL="285750" indent="-285750" algn="just">
              <a:buFont typeface="Wingdings" panose="05000000000000000000" pitchFamily="2" charset="2"/>
              <a:buChar char="ü"/>
            </a:pPr>
            <a:endParaRPr lang="es-MX" sz="2000" dirty="0"/>
          </a:p>
          <a:p>
            <a:pPr marL="285750" indent="-285750" algn="just">
              <a:buFont typeface="Wingdings" panose="05000000000000000000" pitchFamily="2" charset="2"/>
              <a:buChar char="ü"/>
            </a:pPr>
            <a:r>
              <a:rPr lang="es-MX" sz="2000" dirty="0"/>
              <a:t>Plazo</a:t>
            </a:r>
          </a:p>
          <a:p>
            <a:pPr marL="285750" indent="-285750" algn="just">
              <a:buFont typeface="Wingdings" panose="05000000000000000000" pitchFamily="2" charset="2"/>
              <a:buChar char="ü"/>
            </a:pPr>
            <a:endParaRPr lang="es-MX" sz="2000" dirty="0"/>
          </a:p>
          <a:p>
            <a:pPr marL="285750" indent="-285750" algn="just">
              <a:buFont typeface="Wingdings" panose="05000000000000000000" pitchFamily="2" charset="2"/>
              <a:buChar char="ü"/>
            </a:pPr>
            <a:r>
              <a:rPr lang="es-MX" sz="2000" dirty="0"/>
              <a:t>Riesgo a asumir</a:t>
            </a:r>
          </a:p>
          <a:p>
            <a:pPr lvl="0" algn="just"/>
            <a:endParaRPr lang="es-MX" sz="2000" dirty="0"/>
          </a:p>
          <a:p>
            <a:pPr algn="just"/>
            <a:r>
              <a:rPr lang="es-MX" sz="2000" dirty="0"/>
              <a:t>Tomando en cuenta todos los puntos anteriormente mencionados, es creada una cartera optima con un óptimo de riesgo y rentabilidad, y alcanzando una diversificación para reducir en lo máximo posible dicho riesgo.</a:t>
            </a:r>
          </a:p>
        </p:txBody>
      </p:sp>
      <p:pic>
        <p:nvPicPr>
          <p:cNvPr id="3" name="Picture 2" descr="Resultado de imagen para CARTERA OPTIMA DE INVERSION">
            <a:extLst>
              <a:ext uri="{FF2B5EF4-FFF2-40B4-BE49-F238E27FC236}">
                <a16:creationId xmlns:a16="http://schemas.microsoft.com/office/drawing/2014/main" id="{AC1B71C1-073C-C84D-9477-EDB304CCDD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4077072"/>
            <a:ext cx="5261348" cy="2592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85689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WILLIAM SHARPE">
            <a:extLst>
              <a:ext uri="{FF2B5EF4-FFF2-40B4-BE49-F238E27FC236}">
                <a16:creationId xmlns:a16="http://schemas.microsoft.com/office/drawing/2014/main" id="{6BF0D976-0019-CF48-9FE6-6991D5744D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2564904"/>
            <a:ext cx="3096343" cy="3096344"/>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a:extLst>
              <a:ext uri="{FF2B5EF4-FFF2-40B4-BE49-F238E27FC236}">
                <a16:creationId xmlns:a16="http://schemas.microsoft.com/office/drawing/2014/main" id="{B903B039-04EB-DD4D-9412-B6B07890BC10}"/>
              </a:ext>
            </a:extLst>
          </p:cNvPr>
          <p:cNvSpPr/>
          <p:nvPr/>
        </p:nvSpPr>
        <p:spPr>
          <a:xfrm>
            <a:off x="-12855" y="2220250"/>
            <a:ext cx="5112913" cy="3785652"/>
          </a:xfrm>
          <a:prstGeom prst="rect">
            <a:avLst/>
          </a:prstGeom>
        </p:spPr>
        <p:txBody>
          <a:bodyPr wrap="square">
            <a:spAutoFit/>
          </a:bodyPr>
          <a:lstStyle/>
          <a:p>
            <a:pPr algn="just"/>
            <a:r>
              <a:rPr lang="es-MX" sz="2400" dirty="0"/>
              <a:t>William Forsyth </a:t>
            </a:r>
            <a:r>
              <a:rPr lang="es-MX" sz="2400" dirty="0" err="1"/>
              <a:t>Sharpe</a:t>
            </a:r>
            <a:r>
              <a:rPr lang="es-MX" sz="2400" dirty="0"/>
              <a:t> (Boston 1934-), EE. UU.) Economista estadunidense </a:t>
            </a:r>
          </a:p>
          <a:p>
            <a:pPr algn="just"/>
            <a:endParaRPr lang="es-MX" sz="2400" dirty="0"/>
          </a:p>
          <a:p>
            <a:pPr marL="285750" indent="-285750" algn="just">
              <a:buFont typeface="Arial" panose="020B0604020202020204" pitchFamily="34" charset="0"/>
              <a:buChar char="•"/>
            </a:pPr>
            <a:r>
              <a:rPr lang="es-MX" sz="2400" dirty="0"/>
              <a:t>Destacó en el análisis financiero de carteras de inversiones. En 1990 recibió el premio Nobel de Economía, junto a Markowitz y Miller, por sus trabajos innovadores en el campo de la economía financiera y la financiación empresarial.</a:t>
            </a:r>
          </a:p>
        </p:txBody>
      </p:sp>
      <p:sp>
        <p:nvSpPr>
          <p:cNvPr id="4" name="1 Rectángulo">
            <a:extLst>
              <a:ext uri="{FF2B5EF4-FFF2-40B4-BE49-F238E27FC236}">
                <a16:creationId xmlns:a16="http://schemas.microsoft.com/office/drawing/2014/main" id="{76218311-A199-D74D-AFCD-CCD81A7DA088}"/>
              </a:ext>
            </a:extLst>
          </p:cNvPr>
          <p:cNvSpPr/>
          <p:nvPr/>
        </p:nvSpPr>
        <p:spPr>
          <a:xfrm>
            <a:off x="1547664" y="764704"/>
            <a:ext cx="6327374" cy="830997"/>
          </a:xfrm>
          <a:prstGeom prst="rect">
            <a:avLst/>
          </a:prstGeom>
          <a:noFill/>
        </p:spPr>
        <p:txBody>
          <a:bodyPr wrap="none" lIns="91440" tIns="45720" rIns="91440" bIns="45720">
            <a:spAutoFit/>
          </a:bodyPr>
          <a:lstStyle/>
          <a:p>
            <a:pPr algn="ctr"/>
            <a:r>
              <a:rPr lang="es-ES" sz="4800" b="1" dirty="0">
                <a:ln w="10541" cmpd="sng">
                  <a:solidFill>
                    <a:schemeClr val="accent1">
                      <a:shade val="88000"/>
                      <a:satMod val="110000"/>
                    </a:schemeClr>
                  </a:solidFill>
                  <a:prstDash val="solid"/>
                </a:ln>
                <a:solidFill>
                  <a:srgbClr val="92D050"/>
                </a:solidFill>
              </a:rPr>
              <a:t>TEORÍA DE SHARPE</a:t>
            </a:r>
          </a:p>
        </p:txBody>
      </p:sp>
    </p:spTree>
    <p:extLst>
      <p:ext uri="{BB962C8B-B14F-4D97-AF65-F5344CB8AC3E}">
        <p14:creationId xmlns:p14="http://schemas.microsoft.com/office/powerpoint/2010/main" val="39752793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99FF14C3-1814-F442-B6BD-BC51A5964C54}"/>
              </a:ext>
            </a:extLst>
          </p:cNvPr>
          <p:cNvSpPr/>
          <p:nvPr/>
        </p:nvSpPr>
        <p:spPr>
          <a:xfrm>
            <a:off x="107504" y="353066"/>
            <a:ext cx="5950040" cy="1631216"/>
          </a:xfrm>
          <a:prstGeom prst="rect">
            <a:avLst/>
          </a:prstGeom>
        </p:spPr>
        <p:txBody>
          <a:bodyPr wrap="square">
            <a:spAutoFit/>
          </a:bodyPr>
          <a:lstStyle/>
          <a:p>
            <a:pPr algn="just"/>
            <a:r>
              <a:rPr lang="es-MX" sz="2000" dirty="0"/>
              <a:t>Sharpe amplió su modelo de análisis de teoría del equilibrio a un número mayor de factores y contrastó la similitud de resultados entre ambos modelos. Con estas investigaciones, se construyó el primer modelo del Capital </a:t>
            </a:r>
            <a:r>
              <a:rPr lang="es-MX" sz="2000" dirty="0" err="1"/>
              <a:t>Assets</a:t>
            </a:r>
            <a:r>
              <a:rPr lang="es-MX" sz="2000" dirty="0"/>
              <a:t> </a:t>
            </a:r>
            <a:r>
              <a:rPr lang="es-MX" sz="2000" dirty="0" err="1"/>
              <a:t>Pricing</a:t>
            </a:r>
            <a:r>
              <a:rPr lang="es-MX" sz="2000" dirty="0"/>
              <a:t> </a:t>
            </a:r>
            <a:r>
              <a:rPr lang="es-MX" sz="2000" dirty="0" err="1"/>
              <a:t>Model</a:t>
            </a:r>
            <a:r>
              <a:rPr lang="es-MX" sz="2000" dirty="0"/>
              <a:t> (CAPM).</a:t>
            </a:r>
          </a:p>
        </p:txBody>
      </p:sp>
      <p:pic>
        <p:nvPicPr>
          <p:cNvPr id="3" name="Picture 2" descr="Resultado de imagen para estabilidad economica">
            <a:extLst>
              <a:ext uri="{FF2B5EF4-FFF2-40B4-BE49-F238E27FC236}">
                <a16:creationId xmlns:a16="http://schemas.microsoft.com/office/drawing/2014/main" id="{749EB638-D90E-3E4C-85B7-A025A7B27A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836712"/>
            <a:ext cx="2568535" cy="1737294"/>
          </a:xfrm>
          <a:prstGeom prst="rect">
            <a:avLst/>
          </a:prstGeom>
          <a:noFill/>
          <a:extLst>
            <a:ext uri="{909E8E84-426E-40DD-AFC4-6F175D3DCCD1}">
              <a14:hiddenFill xmlns:a14="http://schemas.microsoft.com/office/drawing/2010/main">
                <a:solidFill>
                  <a:srgbClr val="FFFFFF"/>
                </a:solidFill>
              </a14:hiddenFill>
            </a:ext>
          </a:extLst>
        </p:spPr>
      </p:pic>
      <p:sp>
        <p:nvSpPr>
          <p:cNvPr id="4" name="1 Rectángulo">
            <a:extLst>
              <a:ext uri="{FF2B5EF4-FFF2-40B4-BE49-F238E27FC236}">
                <a16:creationId xmlns:a16="http://schemas.microsoft.com/office/drawing/2014/main" id="{71AE6EF9-006E-DC48-B290-FFEFF7BDB944}"/>
              </a:ext>
            </a:extLst>
          </p:cNvPr>
          <p:cNvSpPr/>
          <p:nvPr/>
        </p:nvSpPr>
        <p:spPr>
          <a:xfrm>
            <a:off x="4427984" y="3068960"/>
            <a:ext cx="4368734" cy="3477875"/>
          </a:xfrm>
          <a:prstGeom prst="rect">
            <a:avLst/>
          </a:prstGeom>
        </p:spPr>
        <p:txBody>
          <a:bodyPr wrap="square">
            <a:spAutoFit/>
          </a:bodyPr>
          <a:lstStyle/>
          <a:p>
            <a:pPr algn="just"/>
            <a:r>
              <a:rPr lang="es-MX" sz="2000" dirty="0"/>
              <a:t>Sharpe establece un modelo de fijación de precios de activos financieros, en el cual un inversionista puede elegir una exposición al riesgo a través de una combinación de valores de renta fija y de renta variable, donde además plantea una regresión lineal entre el rendimiento de un activo y el índice del mercado, a partir de diferentes observaciones con diversas periodicidades.</a:t>
            </a:r>
          </a:p>
        </p:txBody>
      </p:sp>
      <p:pic>
        <p:nvPicPr>
          <p:cNvPr id="5" name="Picture 2" descr="Resultado de imagen para precios">
            <a:extLst>
              <a:ext uri="{FF2B5EF4-FFF2-40B4-BE49-F238E27FC236}">
                <a16:creationId xmlns:a16="http://schemas.microsoft.com/office/drawing/2014/main" id="{6909B4C7-F659-3F47-A683-AD7E7AB762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3347" y="3501008"/>
            <a:ext cx="2469177" cy="1851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7572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EC1CB98E-B158-A04B-8914-5D766BFD79DB}"/>
              </a:ext>
            </a:extLst>
          </p:cNvPr>
          <p:cNvSpPr/>
          <p:nvPr/>
        </p:nvSpPr>
        <p:spPr>
          <a:xfrm>
            <a:off x="1979712" y="404664"/>
            <a:ext cx="5891357" cy="830997"/>
          </a:xfrm>
          <a:prstGeom prst="rect">
            <a:avLst/>
          </a:prstGeom>
          <a:noFill/>
        </p:spPr>
        <p:txBody>
          <a:bodyPr wrap="none" lIns="91440" tIns="45720" rIns="91440" bIns="45720">
            <a:spAutoFit/>
          </a:bodyPr>
          <a:lstStyle/>
          <a:p>
            <a:pPr algn="ctr"/>
            <a:r>
              <a:rPr lang="es-ES" sz="4800" b="1" dirty="0">
                <a:ln w="10541" cmpd="sng">
                  <a:solidFill>
                    <a:schemeClr val="accent1">
                      <a:shade val="88000"/>
                      <a:satMod val="110000"/>
                    </a:schemeClr>
                  </a:solidFill>
                  <a:prstDash val="solid"/>
                </a:ln>
                <a:solidFill>
                  <a:srgbClr val="92D050"/>
                </a:solidFill>
              </a:rPr>
              <a:t>RATIO DE SHARPE</a:t>
            </a:r>
          </a:p>
        </p:txBody>
      </p:sp>
      <p:sp>
        <p:nvSpPr>
          <p:cNvPr id="3" name="2 Rectángulo">
            <a:extLst>
              <a:ext uri="{FF2B5EF4-FFF2-40B4-BE49-F238E27FC236}">
                <a16:creationId xmlns:a16="http://schemas.microsoft.com/office/drawing/2014/main" id="{765B225C-50B6-E747-9B6E-C6D6E2FE0890}"/>
              </a:ext>
            </a:extLst>
          </p:cNvPr>
          <p:cNvSpPr/>
          <p:nvPr/>
        </p:nvSpPr>
        <p:spPr>
          <a:xfrm>
            <a:off x="4283968" y="1700808"/>
            <a:ext cx="4565927" cy="1200329"/>
          </a:xfrm>
          <a:prstGeom prst="rect">
            <a:avLst/>
          </a:prstGeom>
        </p:spPr>
        <p:txBody>
          <a:bodyPr wrap="square">
            <a:spAutoFit/>
          </a:bodyPr>
          <a:lstStyle/>
          <a:p>
            <a:pPr marL="285750" indent="-285750" algn="just">
              <a:buFont typeface="Arial" panose="020B0604020202020204" pitchFamily="34" charset="0"/>
              <a:buChar char="•"/>
            </a:pPr>
            <a:r>
              <a:rPr lang="es-MX" sz="2400" dirty="0"/>
              <a:t>Medida más utilizada para evaluar y comparar carteras de acciones o fondos de inversión.</a:t>
            </a:r>
          </a:p>
        </p:txBody>
      </p:sp>
      <p:sp>
        <p:nvSpPr>
          <p:cNvPr id="4" name="3 Rectángulo">
            <a:extLst>
              <a:ext uri="{FF2B5EF4-FFF2-40B4-BE49-F238E27FC236}">
                <a16:creationId xmlns:a16="http://schemas.microsoft.com/office/drawing/2014/main" id="{958D0503-D4F0-4F40-AE7B-74D0992F43CF}"/>
              </a:ext>
            </a:extLst>
          </p:cNvPr>
          <p:cNvSpPr/>
          <p:nvPr/>
        </p:nvSpPr>
        <p:spPr>
          <a:xfrm>
            <a:off x="4393656" y="3957034"/>
            <a:ext cx="4750344" cy="1569660"/>
          </a:xfrm>
          <a:prstGeom prst="rect">
            <a:avLst/>
          </a:prstGeom>
        </p:spPr>
        <p:txBody>
          <a:bodyPr wrap="square">
            <a:spAutoFit/>
          </a:bodyPr>
          <a:lstStyle/>
          <a:p>
            <a:pPr marL="285750" indent="-285750">
              <a:buFont typeface="Arial" panose="020B0604020202020204" pitchFamily="34" charset="0"/>
              <a:buChar char="•"/>
            </a:pPr>
            <a:r>
              <a:rPr lang="es-MX" sz="2400" dirty="0"/>
              <a:t>Encargado de medir el rendimiento en exceso (o prima de riesgo) por unidad de desviación típica en los activos de inversión.</a:t>
            </a:r>
          </a:p>
        </p:txBody>
      </p:sp>
      <p:pic>
        <p:nvPicPr>
          <p:cNvPr id="5" name="Picture 2" descr="Resultado de imagen para COMPARACION DE PRECIOS">
            <a:extLst>
              <a:ext uri="{FF2B5EF4-FFF2-40B4-BE49-F238E27FC236}">
                <a16:creationId xmlns:a16="http://schemas.microsoft.com/office/drawing/2014/main" id="{F22F9562-5F05-394D-9FD2-B7F9AEF3D4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35582"/>
            <a:ext cx="3964356" cy="2642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36212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43AC6591-FF34-C84F-B5E5-B57E4882E64B}"/>
              </a:ext>
            </a:extLst>
          </p:cNvPr>
          <p:cNvSpPr/>
          <p:nvPr/>
        </p:nvSpPr>
        <p:spPr>
          <a:xfrm>
            <a:off x="179512" y="1052736"/>
            <a:ext cx="4968552" cy="1015663"/>
          </a:xfrm>
          <a:prstGeom prst="rect">
            <a:avLst/>
          </a:prstGeom>
        </p:spPr>
        <p:txBody>
          <a:bodyPr wrap="square">
            <a:spAutoFit/>
          </a:bodyPr>
          <a:lstStyle/>
          <a:p>
            <a:pPr marL="285750" indent="-285750">
              <a:buFont typeface="Arial" panose="020B0604020202020204" pitchFamily="34" charset="0"/>
              <a:buChar char="•"/>
            </a:pPr>
            <a:r>
              <a:rPr lang="es-MX" sz="2000" dirty="0"/>
              <a:t>Representa como la rentabilidad de un activo, cartera o portafolio compensa el riesgo que se asume al invertir en él. </a:t>
            </a:r>
          </a:p>
        </p:txBody>
      </p:sp>
      <p:sp>
        <p:nvSpPr>
          <p:cNvPr id="3" name="2 Rectángulo">
            <a:extLst>
              <a:ext uri="{FF2B5EF4-FFF2-40B4-BE49-F238E27FC236}">
                <a16:creationId xmlns:a16="http://schemas.microsoft.com/office/drawing/2014/main" id="{A61E22A6-E0EC-9E42-97BF-3029087D69C2}"/>
              </a:ext>
            </a:extLst>
          </p:cNvPr>
          <p:cNvSpPr/>
          <p:nvPr/>
        </p:nvSpPr>
        <p:spPr>
          <a:xfrm>
            <a:off x="100088" y="2749529"/>
            <a:ext cx="4687936" cy="1631216"/>
          </a:xfrm>
          <a:prstGeom prst="rect">
            <a:avLst/>
          </a:prstGeom>
        </p:spPr>
        <p:txBody>
          <a:bodyPr wrap="square">
            <a:spAutoFit/>
          </a:bodyPr>
          <a:lstStyle/>
          <a:p>
            <a:pPr marL="285750" indent="-285750" algn="just">
              <a:buFont typeface="Arial" panose="020B0604020202020204" pitchFamily="34" charset="0"/>
              <a:buChar char="•"/>
            </a:pPr>
            <a:r>
              <a:rPr lang="es-MX" sz="2000" dirty="0"/>
              <a:t>Al comparar dos activos frente a un punto de referencia común (índice del mercado), el que tiene un mayor Ratio de Sharpe proporciona una mejor rentabilidad para el mismo riesgo.</a:t>
            </a:r>
          </a:p>
        </p:txBody>
      </p:sp>
      <p:sp>
        <p:nvSpPr>
          <p:cNvPr id="4" name="3 Rectángulo">
            <a:extLst>
              <a:ext uri="{FF2B5EF4-FFF2-40B4-BE49-F238E27FC236}">
                <a16:creationId xmlns:a16="http://schemas.microsoft.com/office/drawing/2014/main" id="{0F3A7095-B92F-D444-AF22-203A99E1B311}"/>
              </a:ext>
            </a:extLst>
          </p:cNvPr>
          <p:cNvSpPr/>
          <p:nvPr/>
        </p:nvSpPr>
        <p:spPr>
          <a:xfrm>
            <a:off x="179513" y="4869661"/>
            <a:ext cx="4536504" cy="1323439"/>
          </a:xfrm>
          <a:prstGeom prst="rect">
            <a:avLst/>
          </a:prstGeom>
        </p:spPr>
        <p:txBody>
          <a:bodyPr wrap="square">
            <a:spAutoFit/>
          </a:bodyPr>
          <a:lstStyle/>
          <a:p>
            <a:pPr marL="285750" indent="-285750" algn="just">
              <a:buFont typeface="Arial" panose="020B0604020202020204" pitchFamily="34" charset="0"/>
              <a:buChar char="•"/>
            </a:pPr>
            <a:r>
              <a:rPr lang="es-MX" sz="2000" dirty="0"/>
              <a:t>Si el ratio de Sharpe es negativo indica que la rentabilidad de la inversión ha sido menor a la rentabilidad de un activo sin riesgo</a:t>
            </a:r>
            <a:r>
              <a:rPr lang="es-MX" dirty="0"/>
              <a:t>. </a:t>
            </a:r>
          </a:p>
        </p:txBody>
      </p:sp>
      <p:pic>
        <p:nvPicPr>
          <p:cNvPr id="5" name="Picture 4" descr="Imagen relacionada">
            <a:extLst>
              <a:ext uri="{FF2B5EF4-FFF2-40B4-BE49-F238E27FC236}">
                <a16:creationId xmlns:a16="http://schemas.microsoft.com/office/drawing/2014/main" id="{5ED49D7F-8E20-1440-BFDB-8A1D1BC5B0F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1772816"/>
            <a:ext cx="3395936" cy="3395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86459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6B7A8809-6C18-8445-9C3F-929859B65926}"/>
              </a:ext>
            </a:extLst>
          </p:cNvPr>
          <p:cNvSpPr/>
          <p:nvPr/>
        </p:nvSpPr>
        <p:spPr>
          <a:xfrm>
            <a:off x="1331640" y="692696"/>
            <a:ext cx="7992888" cy="1015663"/>
          </a:xfrm>
          <a:prstGeom prst="rect">
            <a:avLst/>
          </a:prstGeom>
        </p:spPr>
        <p:txBody>
          <a:bodyPr wrap="square">
            <a:spAutoFit/>
          </a:bodyPr>
          <a:lstStyle/>
          <a:p>
            <a:r>
              <a:rPr lang="es-MX" sz="2000" dirty="0"/>
              <a:t>El ratio de Sharpe se calcula como la rentabilidad anualizada del fondo o cartera menos la rentabilidad libre de riesgo, dividido entre la desviación estándar (desviación típica) del fondo para el mismo período.</a:t>
            </a:r>
          </a:p>
        </p:txBody>
      </p:sp>
      <mc:AlternateContent xmlns:mc="http://schemas.openxmlformats.org/markup-compatibility/2006">
        <mc:Choice xmlns:a14="http://schemas.microsoft.com/office/drawing/2010/main" Requires="a14">
          <p:sp>
            <p:nvSpPr>
              <p:cNvPr id="3" name="2 Rectángulo">
                <a:extLst>
                  <a:ext uri="{FF2B5EF4-FFF2-40B4-BE49-F238E27FC236}">
                    <a16:creationId xmlns:a16="http://schemas.microsoft.com/office/drawing/2014/main" id="{293DB2CE-3FCF-764E-BBE5-607257A9DC47}"/>
                  </a:ext>
                </a:extLst>
              </p:cNvPr>
              <p:cNvSpPr/>
              <p:nvPr/>
            </p:nvSpPr>
            <p:spPr>
              <a:xfrm>
                <a:off x="4543351" y="2132856"/>
                <a:ext cx="1569469" cy="66806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𝑆</m:t>
                          </m:r>
                        </m:e>
                        <m:sub>
                          <m:r>
                            <a:rPr lang="es-MX" i="1">
                              <a:latin typeface="Cambria Math" panose="02040503050406030204" pitchFamily="18" charset="0"/>
                            </a:rPr>
                            <m:t>𝑝</m:t>
                          </m:r>
                        </m:sub>
                      </m:sSub>
                      <m:r>
                        <a:rPr lang="es-MX" i="1">
                          <a:latin typeface="Cambria Math" panose="02040503050406030204" pitchFamily="18" charset="0"/>
                        </a:rPr>
                        <m:t>=</m:t>
                      </m:r>
                      <m:f>
                        <m:fPr>
                          <m:ctrlPr>
                            <a:rPr lang="es-MX" i="1">
                              <a:latin typeface="Cambria Math" panose="02040503050406030204" pitchFamily="18" charset="0"/>
                            </a:rPr>
                          </m:ctrlPr>
                        </m:fPr>
                        <m:num>
                          <m:sSub>
                            <m:sSubPr>
                              <m:ctrlPr>
                                <a:rPr lang="es-MX" i="1">
                                  <a:latin typeface="Cambria Math" panose="02040503050406030204" pitchFamily="18" charset="0"/>
                                </a:rPr>
                              </m:ctrlPr>
                            </m:sSubPr>
                            <m:e>
                              <m:r>
                                <a:rPr lang="es-MX" i="1">
                                  <a:latin typeface="Cambria Math" panose="02040503050406030204" pitchFamily="18" charset="0"/>
                                </a:rPr>
                                <m:t>𝐸</m:t>
                              </m:r>
                            </m:e>
                            <m:sub>
                              <m:r>
                                <a:rPr lang="es-MX" i="1">
                                  <a:latin typeface="Cambria Math" panose="02040503050406030204" pitchFamily="18" charset="0"/>
                                </a:rPr>
                                <m:t>𝑃</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𝑅</m:t>
                              </m:r>
                            </m:e>
                            <m:sub>
                              <m:r>
                                <a:rPr lang="es-MX" i="1">
                                  <a:latin typeface="Cambria Math" panose="02040503050406030204" pitchFamily="18" charset="0"/>
                                </a:rPr>
                                <m:t>𝑓</m:t>
                              </m:r>
                            </m:sub>
                          </m:sSub>
                        </m:num>
                        <m:den>
                          <m:sSub>
                            <m:sSubPr>
                              <m:ctrlPr>
                                <a:rPr lang="es-MX" i="1">
                                  <a:latin typeface="Cambria Math" panose="02040503050406030204" pitchFamily="18" charset="0"/>
                                </a:rPr>
                              </m:ctrlPr>
                            </m:sSubPr>
                            <m:e>
                              <m:r>
                                <a:rPr lang="es-MX" i="1">
                                  <a:latin typeface="Cambria Math" panose="02040503050406030204" pitchFamily="18" charset="0"/>
                                </a:rPr>
                                <m:t>𝜎</m:t>
                              </m:r>
                            </m:e>
                            <m:sub>
                              <m:r>
                                <a:rPr lang="es-MX" i="1">
                                  <a:latin typeface="Cambria Math" panose="02040503050406030204" pitchFamily="18" charset="0"/>
                                </a:rPr>
                                <m:t>𝑃</m:t>
                              </m:r>
                            </m:sub>
                          </m:sSub>
                        </m:den>
                      </m:f>
                    </m:oMath>
                  </m:oMathPara>
                </a14:m>
                <a:endParaRPr lang="es-MX" dirty="0"/>
              </a:p>
            </p:txBody>
          </p:sp>
        </mc:Choice>
        <mc:Fallback>
          <p:sp>
            <p:nvSpPr>
              <p:cNvPr id="3" name="2 Rectángulo">
                <a:extLst>
                  <a:ext uri="{FF2B5EF4-FFF2-40B4-BE49-F238E27FC236}">
                    <a16:creationId xmlns:a16="http://schemas.microsoft.com/office/drawing/2014/main" id="{293DB2CE-3FCF-764E-BBE5-607257A9DC47}"/>
                  </a:ext>
                </a:extLst>
              </p:cNvPr>
              <p:cNvSpPr>
                <a:spLocks noRot="1" noChangeAspect="1" noMove="1" noResize="1" noEditPoints="1" noAdjustHandles="1" noChangeArrowheads="1" noChangeShapeType="1" noTextEdit="1"/>
              </p:cNvSpPr>
              <p:nvPr/>
            </p:nvSpPr>
            <p:spPr>
              <a:xfrm>
                <a:off x="4543351" y="2132856"/>
                <a:ext cx="1569469" cy="668068"/>
              </a:xfrm>
              <a:prstGeom prst="rect">
                <a:avLst/>
              </a:prstGeom>
              <a:blipFill>
                <a:blip r:embed="rId2"/>
                <a:stretch>
                  <a:fillRect/>
                </a:stretch>
              </a:blipFill>
            </p:spPr>
            <p:txBody>
              <a:bodyPr/>
              <a:lstStyle/>
              <a:p>
                <a:r>
                  <a:rPr lang="es-MX">
                    <a:noFill/>
                  </a:rPr>
                  <a:t> </a:t>
                </a:r>
              </a:p>
            </p:txBody>
          </p:sp>
        </mc:Fallback>
      </mc:AlternateContent>
      <p:sp>
        <p:nvSpPr>
          <p:cNvPr id="4" name="3 Rectángulo">
            <a:extLst>
              <a:ext uri="{FF2B5EF4-FFF2-40B4-BE49-F238E27FC236}">
                <a16:creationId xmlns:a16="http://schemas.microsoft.com/office/drawing/2014/main" id="{55AFD265-6F2C-504F-A2A6-28CE9A743266}"/>
              </a:ext>
            </a:extLst>
          </p:cNvPr>
          <p:cNvSpPr/>
          <p:nvPr/>
        </p:nvSpPr>
        <p:spPr>
          <a:xfrm>
            <a:off x="270640" y="3472911"/>
            <a:ext cx="4013328" cy="2862322"/>
          </a:xfrm>
          <a:prstGeom prst="rect">
            <a:avLst/>
          </a:prstGeom>
        </p:spPr>
        <p:txBody>
          <a:bodyPr wrap="square">
            <a:spAutoFit/>
          </a:bodyPr>
          <a:lstStyle/>
          <a:p>
            <a:pPr algn="just"/>
            <a:r>
              <a:rPr lang="es-MX" sz="2000" dirty="0"/>
              <a:t>Supone una medida del rendimiento de una inversión, calculada dividiendo el exceso de rentabilidad (que está por encima del rendimiento de una inversión libre de riesgo) por la cantidad de riesgo adicional que se asume medido como la desviación típica de los rendimientos.</a:t>
            </a:r>
          </a:p>
        </p:txBody>
      </p:sp>
      <p:pic>
        <p:nvPicPr>
          <p:cNvPr id="5" name="Picture 2">
            <a:extLst>
              <a:ext uri="{FF2B5EF4-FFF2-40B4-BE49-F238E27FC236}">
                <a16:creationId xmlns:a16="http://schemas.microsoft.com/office/drawing/2014/main" id="{8BE1AE27-A899-4045-87B8-980F59F6E8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472911"/>
            <a:ext cx="4144611" cy="2830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71787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EDD046-8DF1-E94C-8034-AE46FCD52508}"/>
              </a:ext>
            </a:extLst>
          </p:cNvPr>
          <p:cNvSpPr txBox="1">
            <a:spLocks/>
          </p:cNvSpPr>
          <p:nvPr/>
        </p:nvSpPr>
        <p:spPr>
          <a:xfrm>
            <a:off x="1187624" y="1700808"/>
            <a:ext cx="6815669" cy="151553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i="1" dirty="0">
                <a:effectLst>
                  <a:outerShdw blurRad="38100" dist="19050" dir="2700000" algn="tl">
                    <a:schemeClr val="dk1">
                      <a:alpha val="40000"/>
                    </a:schemeClr>
                  </a:outerShdw>
                </a:effectLst>
              </a:rPr>
              <a:t>PORTAFOLIO DE INVERSIÓN DE 10 ACTIVOS</a:t>
            </a:r>
            <a:endParaRPr lang="es-MX" dirty="0"/>
          </a:p>
        </p:txBody>
      </p:sp>
      <p:sp>
        <p:nvSpPr>
          <p:cNvPr id="3" name="Subtítulo 2">
            <a:extLst>
              <a:ext uri="{FF2B5EF4-FFF2-40B4-BE49-F238E27FC236}">
                <a16:creationId xmlns:a16="http://schemas.microsoft.com/office/drawing/2014/main" id="{79747E33-3B53-6B49-844A-734278B4AC01}"/>
              </a:ext>
            </a:extLst>
          </p:cNvPr>
          <p:cNvSpPr txBox="1">
            <a:spLocks/>
          </p:cNvSpPr>
          <p:nvPr/>
        </p:nvSpPr>
        <p:spPr>
          <a:xfrm>
            <a:off x="1187624" y="3487274"/>
            <a:ext cx="6815669" cy="132080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MX"/>
              <a:t>Perfil de riesgo moderado</a:t>
            </a:r>
            <a:endParaRPr lang="es-MX" dirty="0"/>
          </a:p>
        </p:txBody>
      </p:sp>
    </p:spTree>
    <p:extLst>
      <p:ext uri="{BB962C8B-B14F-4D97-AF65-F5344CB8AC3E}">
        <p14:creationId xmlns:p14="http://schemas.microsoft.com/office/powerpoint/2010/main" val="9897116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75D41B-620A-394E-95B3-20B1ADFC0FA7}"/>
              </a:ext>
            </a:extLst>
          </p:cNvPr>
          <p:cNvSpPr txBox="1">
            <a:spLocks/>
          </p:cNvSpPr>
          <p:nvPr/>
        </p:nvSpPr>
        <p:spPr>
          <a:xfrm>
            <a:off x="0" y="908720"/>
            <a:ext cx="9601196" cy="1303867"/>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a:t>SELECCIÓN DE ACTIVOS</a:t>
            </a:r>
            <a:endParaRPr lang="es-MX" dirty="0"/>
          </a:p>
        </p:txBody>
      </p:sp>
      <p:sp>
        <p:nvSpPr>
          <p:cNvPr id="3" name="Marcador de contenido 2">
            <a:extLst>
              <a:ext uri="{FF2B5EF4-FFF2-40B4-BE49-F238E27FC236}">
                <a16:creationId xmlns:a16="http://schemas.microsoft.com/office/drawing/2014/main" id="{3DEEC0BE-ED6C-9340-B5F8-6589162884F2}"/>
              </a:ext>
            </a:extLst>
          </p:cNvPr>
          <p:cNvSpPr txBox="1">
            <a:spLocks/>
          </p:cNvSpPr>
          <p:nvPr/>
        </p:nvSpPr>
        <p:spPr>
          <a:xfrm>
            <a:off x="-1" y="2483520"/>
            <a:ext cx="9144001" cy="1087789"/>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s-MX" sz="2000" dirty="0"/>
              <a:t>Selección de 10 activos, donde se buscó diversificar los activos entre divisas (2), acciones (4), materias primas (3) e índices (1).</a:t>
            </a:r>
          </a:p>
          <a:p>
            <a:r>
              <a:rPr lang="es-MX" sz="2000" dirty="0"/>
              <a:t>Los activos que fueron seleccionados son listados a continuación.</a:t>
            </a:r>
            <a:br>
              <a:rPr lang="es-MX" sz="2000" dirty="0"/>
            </a:br>
            <a:endParaRPr lang="es-MX" sz="2000" dirty="0"/>
          </a:p>
        </p:txBody>
      </p:sp>
      <p:sp>
        <p:nvSpPr>
          <p:cNvPr id="4" name="CuadroTexto 3">
            <a:extLst>
              <a:ext uri="{FF2B5EF4-FFF2-40B4-BE49-F238E27FC236}">
                <a16:creationId xmlns:a16="http://schemas.microsoft.com/office/drawing/2014/main" id="{44354E59-71E2-E648-9662-11A8A7C983FC}"/>
              </a:ext>
            </a:extLst>
          </p:cNvPr>
          <p:cNvSpPr txBox="1"/>
          <p:nvPr/>
        </p:nvSpPr>
        <p:spPr>
          <a:xfrm>
            <a:off x="803854" y="3645267"/>
            <a:ext cx="8963696" cy="2677656"/>
          </a:xfrm>
          <a:prstGeom prst="rect">
            <a:avLst/>
          </a:prstGeom>
          <a:noFill/>
        </p:spPr>
        <p:txBody>
          <a:bodyPr wrap="square" numCol="3" rtlCol="0">
            <a:spAutoFit/>
          </a:bodyPr>
          <a:lstStyle/>
          <a:p>
            <a:pPr marL="342900" indent="-342900">
              <a:buFont typeface="Arial" panose="020B0604020202020204" pitchFamily="34" charset="0"/>
              <a:buChar char="•"/>
            </a:pPr>
            <a:r>
              <a:rPr lang="es-MX" sz="2400" dirty="0"/>
              <a:t>USD / MXN</a:t>
            </a:r>
          </a:p>
          <a:p>
            <a:pPr lvl="0"/>
            <a:endParaRPr lang="es-MX" sz="2400" dirty="0"/>
          </a:p>
          <a:p>
            <a:pPr marL="342900" lvl="0" indent="-342900">
              <a:buFont typeface="Arial" panose="020B0604020202020204" pitchFamily="34" charset="0"/>
              <a:buChar char="•"/>
            </a:pPr>
            <a:r>
              <a:rPr lang="es-MX" sz="2400" dirty="0"/>
              <a:t>EUR / MXN</a:t>
            </a:r>
          </a:p>
          <a:p>
            <a:pPr lvl="0"/>
            <a:endParaRPr lang="es-MX" sz="2400" dirty="0"/>
          </a:p>
          <a:p>
            <a:pPr marL="342900" lvl="0" indent="-342900">
              <a:buFont typeface="Arial" panose="020B0604020202020204" pitchFamily="34" charset="0"/>
              <a:buChar char="•"/>
            </a:pPr>
            <a:r>
              <a:rPr lang="es-MX" sz="2400" dirty="0"/>
              <a:t>BIMBO</a:t>
            </a:r>
          </a:p>
          <a:p>
            <a:pPr lvl="0"/>
            <a:endParaRPr lang="es-MX" sz="2400" dirty="0"/>
          </a:p>
          <a:p>
            <a:pPr marL="342900" lvl="0" indent="-342900">
              <a:buFont typeface="Arial" panose="020B0604020202020204" pitchFamily="34" charset="0"/>
              <a:buChar char="•"/>
            </a:pPr>
            <a:r>
              <a:rPr lang="es-MX" sz="2400" dirty="0"/>
              <a:t>AMXL</a:t>
            </a:r>
          </a:p>
          <a:p>
            <a:pPr marL="342900" lvl="0" indent="-342900">
              <a:buFont typeface="Arial" panose="020B0604020202020204" pitchFamily="34" charset="0"/>
              <a:buChar char="•"/>
            </a:pPr>
            <a:r>
              <a:rPr lang="es-MX" sz="2400" dirty="0"/>
              <a:t>CEMEX</a:t>
            </a:r>
          </a:p>
          <a:p>
            <a:pPr lvl="0"/>
            <a:endParaRPr lang="es-MX" sz="2400" dirty="0"/>
          </a:p>
          <a:p>
            <a:pPr marL="342900" lvl="0" indent="-342900">
              <a:buFont typeface="Arial" panose="020B0604020202020204" pitchFamily="34" charset="0"/>
              <a:buChar char="•"/>
            </a:pPr>
            <a:r>
              <a:rPr lang="es-MX" sz="2400" dirty="0"/>
              <a:t>APPLE</a:t>
            </a:r>
          </a:p>
          <a:p>
            <a:pPr lvl="0"/>
            <a:endParaRPr lang="es-MX" sz="2400" dirty="0"/>
          </a:p>
          <a:p>
            <a:pPr marL="342900" lvl="0" indent="-342900">
              <a:buFont typeface="Arial" panose="020B0604020202020204" pitchFamily="34" charset="0"/>
              <a:buChar char="•"/>
            </a:pPr>
            <a:r>
              <a:rPr lang="es-MX" sz="2400" dirty="0"/>
              <a:t>Petróleo</a:t>
            </a:r>
          </a:p>
          <a:p>
            <a:pPr lvl="0"/>
            <a:endParaRPr lang="es-MX" sz="2400" dirty="0"/>
          </a:p>
          <a:p>
            <a:pPr marL="342900" lvl="0" indent="-342900">
              <a:buFont typeface="Arial" panose="020B0604020202020204" pitchFamily="34" charset="0"/>
              <a:buChar char="•"/>
            </a:pPr>
            <a:r>
              <a:rPr lang="es-MX" sz="2400" dirty="0"/>
              <a:t>Oro</a:t>
            </a:r>
          </a:p>
          <a:p>
            <a:pPr marL="342900" lvl="0" indent="-342900">
              <a:buFont typeface="Arial" panose="020B0604020202020204" pitchFamily="34" charset="0"/>
              <a:buChar char="•"/>
            </a:pPr>
            <a:r>
              <a:rPr lang="es-MX" sz="2400" dirty="0"/>
              <a:t>Café</a:t>
            </a:r>
          </a:p>
          <a:p>
            <a:pPr lvl="0"/>
            <a:endParaRPr lang="es-MX" sz="2400" dirty="0"/>
          </a:p>
          <a:p>
            <a:pPr marL="342900" lvl="0" indent="-342900">
              <a:buFont typeface="Arial" panose="020B0604020202020204" pitchFamily="34" charset="0"/>
              <a:buChar char="•"/>
            </a:pPr>
            <a:r>
              <a:rPr lang="es-MX" sz="2400" dirty="0"/>
              <a:t>NASDAQ</a:t>
            </a:r>
          </a:p>
          <a:p>
            <a:endParaRPr lang="es-MX" dirty="0"/>
          </a:p>
        </p:txBody>
      </p:sp>
    </p:spTree>
    <p:extLst>
      <p:ext uri="{BB962C8B-B14F-4D97-AF65-F5344CB8AC3E}">
        <p14:creationId xmlns:p14="http://schemas.microsoft.com/office/powerpoint/2010/main" val="1451626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Rectángulo">
            <a:extLst>
              <a:ext uri="{FF2B5EF4-FFF2-40B4-BE49-F238E27FC236}">
                <a16:creationId xmlns:a16="http://schemas.microsoft.com/office/drawing/2014/main" id="{7C3BAD5D-C0B9-1144-A799-9E47CFF63F64}"/>
              </a:ext>
            </a:extLst>
          </p:cNvPr>
          <p:cNvSpPr/>
          <p:nvPr/>
        </p:nvSpPr>
        <p:spPr>
          <a:xfrm>
            <a:off x="539552" y="1412776"/>
            <a:ext cx="8064500" cy="5256584"/>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dirty="0"/>
          </a:p>
        </p:txBody>
      </p:sp>
      <p:sp>
        <p:nvSpPr>
          <p:cNvPr id="5" name="5 Título">
            <a:extLst>
              <a:ext uri="{FF2B5EF4-FFF2-40B4-BE49-F238E27FC236}">
                <a16:creationId xmlns:a16="http://schemas.microsoft.com/office/drawing/2014/main" id="{AAD62A6B-8A15-874E-A893-25F36492C2C2}"/>
              </a:ext>
            </a:extLst>
          </p:cNvPr>
          <p:cNvSpPr txBox="1">
            <a:spLocks/>
          </p:cNvSpPr>
          <p:nvPr/>
        </p:nvSpPr>
        <p:spPr>
          <a:xfrm>
            <a:off x="1425575" y="368300"/>
            <a:ext cx="6280150"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a:solidFill>
                  <a:schemeClr val="tx1"/>
                </a:solidFill>
                <a:latin typeface="Times New Roman" pitchFamily="18" charset="0"/>
                <a:cs typeface="Times New Roman" pitchFamily="18" charset="0"/>
              </a:rPr>
              <a:t>OBJETIVO</a:t>
            </a:r>
          </a:p>
        </p:txBody>
      </p:sp>
      <p:sp>
        <p:nvSpPr>
          <p:cNvPr id="6" name="6 Marcador de contenido">
            <a:extLst>
              <a:ext uri="{FF2B5EF4-FFF2-40B4-BE49-F238E27FC236}">
                <a16:creationId xmlns:a16="http://schemas.microsoft.com/office/drawing/2014/main" id="{082D3A9E-808C-6846-9591-CCC853300FEC}"/>
              </a:ext>
            </a:extLst>
          </p:cNvPr>
          <p:cNvSpPr txBox="1">
            <a:spLocks/>
          </p:cNvSpPr>
          <p:nvPr/>
        </p:nvSpPr>
        <p:spPr>
          <a:xfrm>
            <a:off x="1043608" y="1844823"/>
            <a:ext cx="6819900" cy="4674149"/>
          </a:xfrm>
          <a:prstGeom prst="rect">
            <a:avLst/>
          </a:prstGeom>
        </p:spPr>
        <p:txBody>
          <a:bodyPr>
            <a:normAutofit fontScale="62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a:buFont typeface="Wingdings 2" panose="05020102010507070707" pitchFamily="18" charset="2"/>
              <a:buNone/>
              <a:defRPr/>
            </a:pPr>
            <a:r>
              <a:rPr lang="es-MX" sz="2900" b="1" dirty="0">
                <a:solidFill>
                  <a:schemeClr val="tx1"/>
                </a:solidFill>
                <a:latin typeface="Times New Roman" pitchFamily="18" charset="0"/>
                <a:cs typeface="Times New Roman" pitchFamily="18" charset="0"/>
              </a:rPr>
              <a:t>Esta material audiovisual pretende lograr que los estudiantes </a:t>
            </a:r>
            <a:r>
              <a:rPr lang="es-ES" sz="2900" b="1" dirty="0">
                <a:solidFill>
                  <a:schemeClr val="tx1"/>
                </a:solidFill>
                <a:latin typeface="Times New Roman" pitchFamily="18" charset="0"/>
                <a:cs typeface="Times New Roman" pitchFamily="18" charset="0"/>
              </a:rPr>
              <a:t>la utilidad del análisis gráfico de su utilidad en la toma de decisiones en la construcción de portafolios de inversión en donde haya pares de divisas.</a:t>
            </a:r>
          </a:p>
          <a:p>
            <a:pPr marL="0">
              <a:buFont typeface="Wingdings 2" panose="05020102010507070707" pitchFamily="18" charset="2"/>
              <a:buNone/>
              <a:defRPr/>
            </a:pPr>
            <a:endParaRPr lang="es-MX" sz="2900" b="1" dirty="0">
              <a:solidFill>
                <a:schemeClr val="tx1"/>
              </a:solidFill>
              <a:latin typeface="Times New Roman" pitchFamily="18" charset="0"/>
              <a:cs typeface="Times New Roman" pitchFamily="18" charset="0"/>
            </a:endParaRPr>
          </a:p>
          <a:p>
            <a:pPr marL="0" indent="0">
              <a:buNone/>
            </a:pPr>
            <a:r>
              <a:rPr lang="es-MX" sz="2900" b="1" dirty="0">
                <a:solidFill>
                  <a:schemeClr val="tx1"/>
                </a:solidFill>
                <a:latin typeface="Times New Roman" panose="02020603050405020304" pitchFamily="18" charset="0"/>
                <a:cs typeface="Times New Roman" panose="02020603050405020304" pitchFamily="18" charset="0"/>
              </a:rPr>
              <a:t>El comportamiento de la tendencia</a:t>
            </a:r>
            <a:br>
              <a:rPr lang="es-MX" sz="2900" b="1" dirty="0">
                <a:solidFill>
                  <a:schemeClr val="tx1"/>
                </a:solidFill>
                <a:latin typeface="Times New Roman" panose="02020603050405020304" pitchFamily="18" charset="0"/>
                <a:cs typeface="Times New Roman" panose="02020603050405020304" pitchFamily="18" charset="0"/>
              </a:rPr>
            </a:br>
            <a:r>
              <a:rPr lang="es-MX" sz="2900" b="1" dirty="0">
                <a:solidFill>
                  <a:schemeClr val="tx1"/>
                </a:solidFill>
                <a:latin typeface="Times New Roman" panose="02020603050405020304" pitchFamily="18" charset="0"/>
                <a:cs typeface="Times New Roman" panose="02020603050405020304" pitchFamily="18" charset="0"/>
              </a:rPr>
              <a:t>se ha clasificado en:</a:t>
            </a:r>
            <a:br>
              <a:rPr lang="es-MX" sz="2900" b="1" dirty="0">
                <a:solidFill>
                  <a:schemeClr val="tx1"/>
                </a:solidFill>
                <a:latin typeface="Times New Roman" panose="02020603050405020304" pitchFamily="18" charset="0"/>
                <a:cs typeface="Times New Roman" panose="02020603050405020304" pitchFamily="18" charset="0"/>
              </a:rPr>
            </a:br>
            <a:r>
              <a:rPr lang="es-MX" sz="2900" b="1" dirty="0">
                <a:solidFill>
                  <a:schemeClr val="tx1"/>
                </a:solidFill>
                <a:latin typeface="Times New Roman" panose="02020603050405020304" pitchFamily="18" charset="0"/>
                <a:cs typeface="Times New Roman" panose="02020603050405020304" pitchFamily="18" charset="0"/>
              </a:rPr>
              <a:t>Neutra: Son las que no permiten pronosticar con un margen aceptable de probabilidad el comportamiento futuro del mercado. Por si solas son inadecuadas para abrir posiciones</a:t>
            </a:r>
            <a:br>
              <a:rPr lang="es-MX" sz="2900" b="1" dirty="0">
                <a:solidFill>
                  <a:schemeClr val="tx1"/>
                </a:solidFill>
                <a:latin typeface="Times New Roman" panose="02020603050405020304" pitchFamily="18" charset="0"/>
                <a:cs typeface="Times New Roman" panose="02020603050405020304" pitchFamily="18" charset="0"/>
              </a:rPr>
            </a:br>
            <a:r>
              <a:rPr lang="es-MX" sz="2900" b="1" dirty="0">
                <a:solidFill>
                  <a:schemeClr val="tx1"/>
                </a:solidFill>
                <a:latin typeface="Times New Roman" panose="02020603050405020304" pitchFamily="18" charset="0"/>
                <a:cs typeface="Times New Roman" panose="02020603050405020304" pitchFamily="18" charset="0"/>
              </a:rPr>
              <a:t>pero permiten lecturas del mercado que</a:t>
            </a:r>
            <a:br>
              <a:rPr lang="es-MX" sz="2900" b="1" dirty="0">
                <a:solidFill>
                  <a:schemeClr val="tx1"/>
                </a:solidFill>
                <a:latin typeface="Times New Roman" panose="02020603050405020304" pitchFamily="18" charset="0"/>
                <a:cs typeface="Times New Roman" panose="02020603050405020304" pitchFamily="18" charset="0"/>
              </a:rPr>
            </a:br>
            <a:r>
              <a:rPr lang="es-MX" sz="2900" b="1" dirty="0">
                <a:solidFill>
                  <a:schemeClr val="tx1"/>
                </a:solidFill>
                <a:latin typeface="Times New Roman" panose="02020603050405020304" pitchFamily="18" charset="0"/>
                <a:cs typeface="Times New Roman" panose="02020603050405020304" pitchFamily="18" charset="0"/>
              </a:rPr>
              <a:t>conduzcan a su mantenimiento o el cierre de las</a:t>
            </a:r>
            <a:br>
              <a:rPr lang="es-MX" sz="2900" b="1" dirty="0">
                <a:solidFill>
                  <a:schemeClr val="tx1"/>
                </a:solidFill>
                <a:latin typeface="Times New Roman" panose="02020603050405020304" pitchFamily="18" charset="0"/>
                <a:cs typeface="Times New Roman" panose="02020603050405020304" pitchFamily="18" charset="0"/>
              </a:rPr>
            </a:br>
            <a:r>
              <a:rPr lang="es-MX" sz="2900" b="1" dirty="0">
                <a:solidFill>
                  <a:schemeClr val="tx1"/>
                </a:solidFill>
                <a:latin typeface="Times New Roman" panose="02020603050405020304" pitchFamily="18" charset="0"/>
                <a:cs typeface="Times New Roman" panose="02020603050405020304" pitchFamily="18" charset="0"/>
              </a:rPr>
              <a:t>que esten abiertas.</a:t>
            </a:r>
          </a:p>
          <a:p>
            <a:pPr marL="0" indent="0">
              <a:buNone/>
            </a:pPr>
            <a:br>
              <a:rPr lang="es-MX" sz="2900" b="1" dirty="0">
                <a:solidFill>
                  <a:schemeClr val="tx1"/>
                </a:solidFill>
                <a:latin typeface="Times New Roman" panose="02020603050405020304" pitchFamily="18" charset="0"/>
                <a:cs typeface="Times New Roman" panose="02020603050405020304" pitchFamily="18" charset="0"/>
              </a:rPr>
            </a:br>
            <a:r>
              <a:rPr lang="es-MX" sz="2900" b="1" dirty="0">
                <a:solidFill>
                  <a:schemeClr val="tx1"/>
                </a:solidFill>
                <a:latin typeface="Times New Roman" panose="02020603050405020304" pitchFamily="18" charset="0"/>
                <a:cs typeface="Times New Roman" panose="02020603050405020304" pitchFamily="18" charset="0"/>
              </a:rPr>
              <a:t>Alcistas: Las que incrementan el precio de la</a:t>
            </a:r>
            <a:br>
              <a:rPr lang="es-MX" sz="2900" b="1" dirty="0">
                <a:solidFill>
                  <a:schemeClr val="tx1"/>
                </a:solidFill>
                <a:latin typeface="Times New Roman" panose="02020603050405020304" pitchFamily="18" charset="0"/>
                <a:cs typeface="Times New Roman" panose="02020603050405020304" pitchFamily="18" charset="0"/>
              </a:rPr>
            </a:br>
            <a:r>
              <a:rPr lang="es-MX" sz="2900" b="1" dirty="0">
                <a:solidFill>
                  <a:schemeClr val="tx1"/>
                </a:solidFill>
                <a:latin typeface="Times New Roman" panose="02020603050405020304" pitchFamily="18" charset="0"/>
                <a:cs typeface="Times New Roman" panose="02020603050405020304" pitchFamily="18" charset="0"/>
              </a:rPr>
              <a:t>paridad o instrumento y definen una tendencia en</a:t>
            </a:r>
            <a:br>
              <a:rPr lang="es-MX" sz="2900" b="1" dirty="0">
                <a:solidFill>
                  <a:schemeClr val="tx1"/>
                </a:solidFill>
                <a:latin typeface="Times New Roman" panose="02020603050405020304" pitchFamily="18" charset="0"/>
                <a:cs typeface="Times New Roman" panose="02020603050405020304" pitchFamily="18" charset="0"/>
              </a:rPr>
            </a:br>
            <a:r>
              <a:rPr lang="es-MX" sz="2900" b="1" dirty="0">
                <a:solidFill>
                  <a:schemeClr val="tx1"/>
                </a:solidFill>
                <a:latin typeface="Times New Roman" panose="02020603050405020304" pitchFamily="18" charset="0"/>
                <a:cs typeface="Times New Roman" panose="02020603050405020304" pitchFamily="18" charset="0"/>
              </a:rPr>
              <a:t>el mercado en las que se puede comprar la paridad. Bajistas: Las que decrementan el precio de la paridad o instrumento y definen una tendencia en el mercado en las que se puede vender la paridad. </a:t>
            </a:r>
          </a:p>
        </p:txBody>
      </p:sp>
    </p:spTree>
    <p:extLst>
      <p:ext uri="{BB962C8B-B14F-4D97-AF65-F5344CB8AC3E}">
        <p14:creationId xmlns:p14="http://schemas.microsoft.com/office/powerpoint/2010/main" val="34552595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9F4BC5-5C40-9143-94AE-9D181D8E79A3}"/>
              </a:ext>
            </a:extLst>
          </p:cNvPr>
          <p:cNvSpPr txBox="1">
            <a:spLocks/>
          </p:cNvSpPr>
          <p:nvPr/>
        </p:nvSpPr>
        <p:spPr>
          <a:xfrm>
            <a:off x="107504" y="1052736"/>
            <a:ext cx="8856984" cy="1303867"/>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u="sng"/>
              <a:t>Perfil de inversionista</a:t>
            </a:r>
            <a:endParaRPr lang="es-MX" dirty="0"/>
          </a:p>
        </p:txBody>
      </p:sp>
      <p:sp>
        <p:nvSpPr>
          <p:cNvPr id="3" name="Marcador de contenido 2">
            <a:extLst>
              <a:ext uri="{FF2B5EF4-FFF2-40B4-BE49-F238E27FC236}">
                <a16:creationId xmlns:a16="http://schemas.microsoft.com/office/drawing/2014/main" id="{40805516-0BD3-EF4F-8066-F69B739075E9}"/>
              </a:ext>
            </a:extLst>
          </p:cNvPr>
          <p:cNvSpPr txBox="1">
            <a:spLocks/>
          </p:cNvSpPr>
          <p:nvPr/>
        </p:nvSpPr>
        <p:spPr>
          <a:xfrm>
            <a:off x="107503" y="2627536"/>
            <a:ext cx="8856985" cy="4041824"/>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MX" dirty="0"/>
              <a:t>Los activos fueron seleccionados con finalidad de poder satisfacer el perfil de riesgo deseado.</a:t>
            </a:r>
          </a:p>
          <a:p>
            <a:endParaRPr lang="es-MX" dirty="0"/>
          </a:p>
          <a:p>
            <a:r>
              <a:rPr lang="es-MX" dirty="0"/>
              <a:t>El cual, por definición, es un perfil en el cual los inversionistas están dispuestos a asumir determinados niveles de pérdidas, a cambio de la posibilidad de obtener cierta rentabilidad, normalmente a medio plazo.</a:t>
            </a:r>
          </a:p>
          <a:p>
            <a:endParaRPr lang="es-MX" dirty="0"/>
          </a:p>
          <a:p>
            <a:r>
              <a:rPr lang="es-MX" dirty="0"/>
              <a:t>Esto lo respalda además la selección de acciones, que, aunque pueden ser consideradas como algo riesgosas, se hizo la selección de acciones de empresas que tienen una gran estabilidad, se compenso un poco el riesgo con el índice, y se dejó un poco de riesgo con las materias primas y las divisas.</a:t>
            </a:r>
          </a:p>
        </p:txBody>
      </p:sp>
    </p:spTree>
    <p:extLst>
      <p:ext uri="{BB962C8B-B14F-4D97-AF65-F5344CB8AC3E}">
        <p14:creationId xmlns:p14="http://schemas.microsoft.com/office/powerpoint/2010/main" val="40384777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DB10029D-612E-DA4C-92D0-E54A619C7238}"/>
              </a:ext>
            </a:extLst>
          </p:cNvPr>
          <p:cNvSpPr txBox="1">
            <a:spLocks/>
          </p:cNvSpPr>
          <p:nvPr/>
        </p:nvSpPr>
        <p:spPr>
          <a:xfrm>
            <a:off x="107504" y="116632"/>
            <a:ext cx="8928992" cy="1303867"/>
          </a:xfrm>
          <a:prstGeom prst="rect">
            <a:avLst/>
          </a:prstGeom>
        </p:spPr>
        <p:txBody>
          <a:bodyP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dirty="0"/>
              <a:t>RELACION RIESGO-RENDIMIENTO DE LOS ACTIVOS</a:t>
            </a:r>
          </a:p>
        </p:txBody>
      </p:sp>
      <p:sp>
        <p:nvSpPr>
          <p:cNvPr id="5" name="Marcador de contenido 2">
            <a:extLst>
              <a:ext uri="{FF2B5EF4-FFF2-40B4-BE49-F238E27FC236}">
                <a16:creationId xmlns:a16="http://schemas.microsoft.com/office/drawing/2014/main" id="{4C60D9F2-C326-0540-99B8-3811FD50EA1F}"/>
              </a:ext>
            </a:extLst>
          </p:cNvPr>
          <p:cNvSpPr txBox="1">
            <a:spLocks/>
          </p:cNvSpPr>
          <p:nvPr/>
        </p:nvSpPr>
        <p:spPr>
          <a:xfrm>
            <a:off x="107503" y="1691432"/>
            <a:ext cx="8856985" cy="503064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MX" dirty="0"/>
              <a:t>CONSIDERACIONES: </a:t>
            </a:r>
          </a:p>
          <a:p>
            <a:r>
              <a:rPr lang="es-MX" dirty="0"/>
              <a:t>Intervalo de estudio: 147 semanas (aproximadamente 3 años) para todos los activos, esto es del 04/ene/2015  al 22/oct/2017 </a:t>
            </a:r>
          </a:p>
          <a:p>
            <a:r>
              <a:rPr lang="es-MX" dirty="0"/>
              <a:t>Los rendimientos medios para cada activo se formulan a partir de los rendimientos logarítmicos de los mismos.</a:t>
            </a:r>
          </a:p>
          <a:p>
            <a:r>
              <a:rPr lang="es-MX" dirty="0"/>
              <a:t>Riesgo (desviación estándar) es considerada poblacional, para lograr mayor precisión en los resultados</a:t>
            </a:r>
          </a:p>
        </p:txBody>
      </p:sp>
    </p:spTree>
    <p:extLst>
      <p:ext uri="{BB962C8B-B14F-4D97-AF65-F5344CB8AC3E}">
        <p14:creationId xmlns:p14="http://schemas.microsoft.com/office/powerpoint/2010/main" val="3478318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3BB8B5C-83A5-3044-B211-581CA6D81F6B}"/>
              </a:ext>
            </a:extLst>
          </p:cNvPr>
          <p:cNvPicPr>
            <a:picLocks noChangeAspect="1"/>
          </p:cNvPicPr>
          <p:nvPr/>
        </p:nvPicPr>
        <p:blipFill rotWithShape="1">
          <a:blip r:embed="rId2"/>
          <a:srcRect l="19579" t="27772" r="20536" b="11488"/>
          <a:stretch/>
        </p:blipFill>
        <p:spPr>
          <a:xfrm>
            <a:off x="107504" y="764704"/>
            <a:ext cx="8839241" cy="5616623"/>
          </a:xfrm>
          <a:prstGeom prst="rect">
            <a:avLst/>
          </a:prstGeom>
        </p:spPr>
      </p:pic>
    </p:spTree>
    <p:extLst>
      <p:ext uri="{BB962C8B-B14F-4D97-AF65-F5344CB8AC3E}">
        <p14:creationId xmlns:p14="http://schemas.microsoft.com/office/powerpoint/2010/main" val="9802210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A6C1A66D-3653-124C-9B2B-0DD24E3EEAB7}"/>
              </a:ext>
            </a:extLst>
          </p:cNvPr>
          <p:cNvPicPr>
            <a:picLocks noChangeAspect="1"/>
          </p:cNvPicPr>
          <p:nvPr/>
        </p:nvPicPr>
        <p:blipFill rotWithShape="1">
          <a:blip r:embed="rId2"/>
          <a:srcRect l="7404" t="32350" r="10935" b="25748"/>
          <a:stretch/>
        </p:blipFill>
        <p:spPr>
          <a:xfrm>
            <a:off x="611560" y="1412776"/>
            <a:ext cx="8063211" cy="3766275"/>
          </a:xfrm>
          <a:prstGeom prst="rect">
            <a:avLst/>
          </a:prstGeom>
        </p:spPr>
      </p:pic>
    </p:spTree>
    <p:extLst>
      <p:ext uri="{BB962C8B-B14F-4D97-AF65-F5344CB8AC3E}">
        <p14:creationId xmlns:p14="http://schemas.microsoft.com/office/powerpoint/2010/main" val="34436498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id="{716AB9DB-B29F-DA42-9E9B-035B6A478A48}"/>
              </a:ext>
            </a:extLst>
          </p:cNvPr>
          <p:cNvGraphicFramePr>
            <a:graphicFrameLocks/>
          </p:cNvGraphicFramePr>
          <p:nvPr>
            <p:extLst>
              <p:ext uri="{D42A27DB-BD31-4B8C-83A1-F6EECF244321}">
                <p14:modId xmlns:p14="http://schemas.microsoft.com/office/powerpoint/2010/main" val="2766297120"/>
              </p:ext>
            </p:extLst>
          </p:nvPr>
        </p:nvGraphicFramePr>
        <p:xfrm>
          <a:off x="133359" y="908720"/>
          <a:ext cx="9010641" cy="46186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784716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hlinkClick r:id="rId2" action="ppaction://hlinkfile"/>
            <a:extLst>
              <a:ext uri="{FF2B5EF4-FFF2-40B4-BE49-F238E27FC236}">
                <a16:creationId xmlns:a16="http://schemas.microsoft.com/office/drawing/2014/main" id="{EFEAA564-8795-E84C-8137-71B3518C616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1052736"/>
            <a:ext cx="8820472" cy="4824536"/>
          </a:xfrm>
          <a:prstGeom prst="rect">
            <a:avLst/>
          </a:prstGeom>
          <a:noFill/>
          <a:ln w="19050">
            <a:solidFill>
              <a:schemeClr val="tx1"/>
            </a:solidFill>
          </a:ln>
        </p:spPr>
      </p:pic>
    </p:spTree>
    <p:extLst>
      <p:ext uri="{BB962C8B-B14F-4D97-AF65-F5344CB8AC3E}">
        <p14:creationId xmlns:p14="http://schemas.microsoft.com/office/powerpoint/2010/main" val="31401332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1F69DF-FA34-9F41-8E23-E4ABF9DBDF23}"/>
              </a:ext>
            </a:extLst>
          </p:cNvPr>
          <p:cNvSpPr txBox="1">
            <a:spLocks/>
          </p:cNvSpPr>
          <p:nvPr/>
        </p:nvSpPr>
        <p:spPr>
          <a:xfrm>
            <a:off x="10664" y="980728"/>
            <a:ext cx="9133336" cy="1303867"/>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a:t>PONDERACIONES DE LA CARTERA</a:t>
            </a:r>
            <a:endParaRPr lang="es-MX" dirty="0"/>
          </a:p>
        </p:txBody>
      </p:sp>
      <p:sp>
        <p:nvSpPr>
          <p:cNvPr id="3" name="Marcador de contenido 2">
            <a:extLst>
              <a:ext uri="{FF2B5EF4-FFF2-40B4-BE49-F238E27FC236}">
                <a16:creationId xmlns:a16="http://schemas.microsoft.com/office/drawing/2014/main" id="{06DB1ABA-DA77-2946-8441-D6E761785269}"/>
              </a:ext>
            </a:extLst>
          </p:cNvPr>
          <p:cNvSpPr txBox="1">
            <a:spLocks/>
          </p:cNvSpPr>
          <p:nvPr/>
        </p:nvSpPr>
        <p:spPr>
          <a:xfrm>
            <a:off x="10663" y="2555528"/>
            <a:ext cx="9025833" cy="281768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MX" sz="2000" dirty="0"/>
              <a:t>Fueron trabajados 3 casos diferentes, con variación en las ponderaciones de los activos, donde en todos los casos, la restricción primordial es que la suma de las w sea igual a 1.</a:t>
            </a:r>
          </a:p>
          <a:p>
            <a:r>
              <a:rPr lang="es-MX" sz="2000" u="sng" dirty="0"/>
              <a:t>Caso 1</a:t>
            </a:r>
            <a:endParaRPr lang="es-MX" sz="2000" dirty="0"/>
          </a:p>
          <a:p>
            <a:pPr marL="0" indent="0">
              <a:buFont typeface="Arial" panose="020B0604020202020204" pitchFamily="34" charset="0"/>
              <a:buNone/>
            </a:pPr>
            <a:r>
              <a:rPr lang="es-MX" sz="2000" dirty="0"/>
              <a:t>Se consideró una ponderación de W equitativa donde a cada una de las componentes les correspondía el 0.1 de proporción, arrojando como resultados los siguientes:</a:t>
            </a:r>
          </a:p>
          <a:p>
            <a:endParaRPr lang="es-MX" dirty="0"/>
          </a:p>
        </p:txBody>
      </p:sp>
      <p:graphicFrame>
        <p:nvGraphicFramePr>
          <p:cNvPr id="4" name="Tabla 3">
            <a:extLst>
              <a:ext uri="{FF2B5EF4-FFF2-40B4-BE49-F238E27FC236}">
                <a16:creationId xmlns:a16="http://schemas.microsoft.com/office/drawing/2014/main" id="{57B1B17A-2747-BF4F-89B6-B156C24FC70C}"/>
              </a:ext>
            </a:extLst>
          </p:cNvPr>
          <p:cNvGraphicFramePr>
            <a:graphicFrameLocks noGrp="1"/>
          </p:cNvGraphicFramePr>
          <p:nvPr>
            <p:extLst>
              <p:ext uri="{D42A27DB-BD31-4B8C-83A1-F6EECF244321}">
                <p14:modId xmlns:p14="http://schemas.microsoft.com/office/powerpoint/2010/main" val="3557689405"/>
              </p:ext>
            </p:extLst>
          </p:nvPr>
        </p:nvGraphicFramePr>
        <p:xfrm>
          <a:off x="832241" y="4802449"/>
          <a:ext cx="7490182" cy="1683400"/>
        </p:xfrm>
        <a:graphic>
          <a:graphicData uri="http://schemas.openxmlformats.org/drawingml/2006/table">
            <a:tbl>
              <a:tblPr firstRow="1" firstCol="1" bandRow="1">
                <a:tableStyleId>{5C22544A-7EE6-4342-B048-85BDC9FD1C3A}</a:tableStyleId>
              </a:tblPr>
              <a:tblGrid>
                <a:gridCol w="3745091">
                  <a:extLst>
                    <a:ext uri="{9D8B030D-6E8A-4147-A177-3AD203B41FA5}">
                      <a16:colId xmlns:a16="http://schemas.microsoft.com/office/drawing/2014/main" val="20000"/>
                    </a:ext>
                  </a:extLst>
                </a:gridCol>
                <a:gridCol w="3745091">
                  <a:extLst>
                    <a:ext uri="{9D8B030D-6E8A-4147-A177-3AD203B41FA5}">
                      <a16:colId xmlns:a16="http://schemas.microsoft.com/office/drawing/2014/main" val="20001"/>
                    </a:ext>
                  </a:extLst>
                </a:gridCol>
              </a:tblGrid>
              <a:tr h="420850">
                <a:tc>
                  <a:txBody>
                    <a:bodyPr/>
                    <a:lstStyle/>
                    <a:p>
                      <a:pPr algn="ctr">
                        <a:lnSpc>
                          <a:spcPct val="107000"/>
                        </a:lnSpc>
                        <a:spcAft>
                          <a:spcPts val="0"/>
                        </a:spcAft>
                      </a:pPr>
                      <a:r>
                        <a:rPr lang="es-MX" sz="1800" dirty="0">
                          <a:effectLst/>
                        </a:rPr>
                        <a:t>CONCEPTO</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a:effectLst/>
                        </a:rPr>
                        <a:t>RESULTADO</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20850">
                <a:tc>
                  <a:txBody>
                    <a:bodyPr/>
                    <a:lstStyle/>
                    <a:p>
                      <a:pPr algn="ctr">
                        <a:lnSpc>
                          <a:spcPct val="107000"/>
                        </a:lnSpc>
                        <a:spcAft>
                          <a:spcPts val="0"/>
                        </a:spcAft>
                      </a:pPr>
                      <a:r>
                        <a:rPr lang="es-MX" sz="1800">
                          <a:effectLst/>
                        </a:rPr>
                        <a:t>RENDIMIENTO ESPERADO</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a:effectLst/>
                        </a:rPr>
                        <a:t>0.13%</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420850">
                <a:tc>
                  <a:txBody>
                    <a:bodyPr/>
                    <a:lstStyle/>
                    <a:p>
                      <a:pPr algn="ctr">
                        <a:lnSpc>
                          <a:spcPct val="107000"/>
                        </a:lnSpc>
                        <a:spcAft>
                          <a:spcPts val="0"/>
                        </a:spcAft>
                      </a:pPr>
                      <a:r>
                        <a:rPr lang="es-MX" sz="1800">
                          <a:effectLst/>
                        </a:rPr>
                        <a:t>RIESGO</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a:effectLst/>
                        </a:rPr>
                        <a:t>1.27%</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420850">
                <a:tc>
                  <a:txBody>
                    <a:bodyPr/>
                    <a:lstStyle/>
                    <a:p>
                      <a:pPr algn="ctr">
                        <a:lnSpc>
                          <a:spcPct val="107000"/>
                        </a:lnSpc>
                        <a:spcAft>
                          <a:spcPts val="0"/>
                        </a:spcAft>
                      </a:pPr>
                      <a:r>
                        <a:rPr lang="es-MX" sz="1800">
                          <a:effectLst/>
                        </a:rPr>
                        <a:t>RENDIMIENTO SHARPE</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effectLst/>
                        </a:rPr>
                        <a:t>10.29%</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1150589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4D4F08B-7FF8-5D45-A5D9-3C487CD70EA9}"/>
              </a:ext>
            </a:extLst>
          </p:cNvPr>
          <p:cNvSpPr/>
          <p:nvPr/>
        </p:nvSpPr>
        <p:spPr>
          <a:xfrm>
            <a:off x="0" y="620688"/>
            <a:ext cx="8999692" cy="1655197"/>
          </a:xfrm>
          <a:prstGeom prst="rect">
            <a:avLst/>
          </a:prstGeom>
        </p:spPr>
        <p:txBody>
          <a:bodyPr wrap="square">
            <a:spAutoFit/>
          </a:bodyPr>
          <a:lstStyle/>
          <a:p>
            <a:pPr marL="342900" indent="-342900" algn="just">
              <a:lnSpc>
                <a:spcPct val="107000"/>
              </a:lnSpc>
              <a:spcAft>
                <a:spcPts val="800"/>
              </a:spcAft>
              <a:buFont typeface="Arial" panose="020B0604020202020204" pitchFamily="34" charset="0"/>
              <a:buChar char="•"/>
            </a:pPr>
            <a:r>
              <a:rPr lang="es-MX" u="sng" dirty="0">
                <a:latin typeface="Arial" panose="020B0604020202020204" pitchFamily="34" charset="0"/>
                <a:ea typeface="Times New Roman" panose="02020603050405020304" pitchFamily="18" charset="0"/>
                <a:cs typeface="Arial" panose="020B0604020202020204" pitchFamily="34" charset="0"/>
              </a:rPr>
              <a:t>Caso 2</a:t>
            </a:r>
            <a:endParaRPr lang="es-MX"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s-MX" dirty="0">
                <a:latin typeface="Arial" panose="020B0604020202020204" pitchFamily="34" charset="0"/>
                <a:ea typeface="Times New Roman" panose="02020603050405020304" pitchFamily="18" charset="0"/>
                <a:cs typeface="Arial" panose="020B0604020202020204" pitchFamily="34" charset="0"/>
              </a:rPr>
              <a:t>Con la ayuda de </a:t>
            </a:r>
            <a:r>
              <a:rPr lang="es-MX" dirty="0" err="1">
                <a:latin typeface="Arial" panose="020B0604020202020204" pitchFamily="34" charset="0"/>
                <a:ea typeface="Times New Roman" panose="02020603050405020304" pitchFamily="18" charset="0"/>
                <a:cs typeface="Arial" panose="020B0604020202020204" pitchFamily="34" charset="0"/>
              </a:rPr>
              <a:t>solver</a:t>
            </a:r>
            <a:r>
              <a:rPr lang="es-MX" dirty="0">
                <a:latin typeface="Arial" panose="020B0604020202020204" pitchFamily="34" charset="0"/>
                <a:ea typeface="Times New Roman" panose="02020603050405020304" pitchFamily="18" charset="0"/>
                <a:cs typeface="Arial" panose="020B0604020202020204" pitchFamily="34" charset="0"/>
              </a:rPr>
              <a:t> en el análisis de datos de Excel se modificaron las ponderaciones, bajo la restricción de que estas entre ellas siguieran sumando uno, y donde además la restricción principal seria la maximización de ratio </a:t>
            </a:r>
            <a:r>
              <a:rPr lang="es-MX" dirty="0" err="1">
                <a:latin typeface="Arial" panose="020B0604020202020204" pitchFamily="34" charset="0"/>
                <a:ea typeface="Times New Roman" panose="02020603050405020304" pitchFamily="18" charset="0"/>
                <a:cs typeface="Arial" panose="020B0604020202020204" pitchFamily="34" charset="0"/>
              </a:rPr>
              <a:t>Sharpe</a:t>
            </a:r>
            <a:r>
              <a:rPr lang="es-MX" dirty="0">
                <a:latin typeface="Arial" panose="020B0604020202020204" pitchFamily="34" charset="0"/>
                <a:ea typeface="Times New Roman" panose="02020603050405020304" pitchFamily="18" charset="0"/>
                <a:cs typeface="Arial" panose="020B0604020202020204" pitchFamily="34" charset="0"/>
              </a:rPr>
              <a:t>. Con los siguientes resultados:</a:t>
            </a:r>
            <a:endParaRPr lang="es-MX" dirty="0">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3" name="Tabla 2">
            <a:extLst>
              <a:ext uri="{FF2B5EF4-FFF2-40B4-BE49-F238E27FC236}">
                <a16:creationId xmlns:a16="http://schemas.microsoft.com/office/drawing/2014/main" id="{2D0F573D-C1EE-CE43-829C-81ED857ED187}"/>
              </a:ext>
            </a:extLst>
          </p:cNvPr>
          <p:cNvGraphicFramePr>
            <a:graphicFrameLocks noGrp="1"/>
          </p:cNvGraphicFramePr>
          <p:nvPr>
            <p:extLst>
              <p:ext uri="{D42A27DB-BD31-4B8C-83A1-F6EECF244321}">
                <p14:modId xmlns:p14="http://schemas.microsoft.com/office/powerpoint/2010/main" val="2449962358"/>
              </p:ext>
            </p:extLst>
          </p:nvPr>
        </p:nvGraphicFramePr>
        <p:xfrm>
          <a:off x="1275009" y="2122574"/>
          <a:ext cx="6883376" cy="1159100"/>
        </p:xfrm>
        <a:graphic>
          <a:graphicData uri="http://schemas.openxmlformats.org/drawingml/2006/table">
            <a:tbl>
              <a:tblPr firstRow="1" firstCol="1" bandRow="1">
                <a:tableStyleId>{5C22544A-7EE6-4342-B048-85BDC9FD1C3A}</a:tableStyleId>
              </a:tblPr>
              <a:tblGrid>
                <a:gridCol w="3441688">
                  <a:extLst>
                    <a:ext uri="{9D8B030D-6E8A-4147-A177-3AD203B41FA5}">
                      <a16:colId xmlns:a16="http://schemas.microsoft.com/office/drawing/2014/main" val="20000"/>
                    </a:ext>
                  </a:extLst>
                </a:gridCol>
                <a:gridCol w="3441688">
                  <a:extLst>
                    <a:ext uri="{9D8B030D-6E8A-4147-A177-3AD203B41FA5}">
                      <a16:colId xmlns:a16="http://schemas.microsoft.com/office/drawing/2014/main" val="20001"/>
                    </a:ext>
                  </a:extLst>
                </a:gridCol>
              </a:tblGrid>
              <a:tr h="289775">
                <a:tc>
                  <a:txBody>
                    <a:bodyPr/>
                    <a:lstStyle/>
                    <a:p>
                      <a:pPr algn="ctr">
                        <a:lnSpc>
                          <a:spcPct val="107000"/>
                        </a:lnSpc>
                        <a:spcAft>
                          <a:spcPts val="0"/>
                        </a:spcAft>
                      </a:pPr>
                      <a:r>
                        <a:rPr lang="es-MX" sz="1600">
                          <a:effectLst/>
                        </a:rPr>
                        <a:t>CONCEPTO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a:effectLst/>
                        </a:rPr>
                        <a:t>RESULTADO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89775">
                <a:tc>
                  <a:txBody>
                    <a:bodyPr/>
                    <a:lstStyle/>
                    <a:p>
                      <a:pPr algn="ctr">
                        <a:lnSpc>
                          <a:spcPct val="107000"/>
                        </a:lnSpc>
                        <a:spcAft>
                          <a:spcPts val="0"/>
                        </a:spcAft>
                      </a:pPr>
                      <a:r>
                        <a:rPr lang="es-MX" sz="1600">
                          <a:effectLst/>
                        </a:rPr>
                        <a:t>RENDIMIENTO ESPERADO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a:effectLst/>
                        </a:rPr>
                        <a:t>0.17%</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89775">
                <a:tc>
                  <a:txBody>
                    <a:bodyPr/>
                    <a:lstStyle/>
                    <a:p>
                      <a:pPr algn="ctr">
                        <a:lnSpc>
                          <a:spcPct val="107000"/>
                        </a:lnSpc>
                        <a:spcAft>
                          <a:spcPts val="0"/>
                        </a:spcAft>
                      </a:pPr>
                      <a:r>
                        <a:rPr lang="es-MX" sz="1600">
                          <a:effectLst/>
                        </a:rPr>
                        <a:t>RIESGO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a:effectLst/>
                        </a:rPr>
                        <a:t>0.82%</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89775">
                <a:tc>
                  <a:txBody>
                    <a:bodyPr/>
                    <a:lstStyle/>
                    <a:p>
                      <a:pPr algn="ctr">
                        <a:lnSpc>
                          <a:spcPct val="107000"/>
                        </a:lnSpc>
                        <a:spcAft>
                          <a:spcPts val="0"/>
                        </a:spcAft>
                      </a:pPr>
                      <a:r>
                        <a:rPr lang="es-MX" sz="1600">
                          <a:effectLst/>
                        </a:rPr>
                        <a:t>RENDIMIENTO SHARPE</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rPr>
                        <a:t>21.59%</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sp>
        <p:nvSpPr>
          <p:cNvPr id="4" name="Rectángulo 3">
            <a:extLst>
              <a:ext uri="{FF2B5EF4-FFF2-40B4-BE49-F238E27FC236}">
                <a16:creationId xmlns:a16="http://schemas.microsoft.com/office/drawing/2014/main" id="{4F77D3F1-B16E-A44A-8148-C724A6330E6C}"/>
              </a:ext>
            </a:extLst>
          </p:cNvPr>
          <p:cNvSpPr/>
          <p:nvPr/>
        </p:nvSpPr>
        <p:spPr>
          <a:xfrm>
            <a:off x="64130" y="3350591"/>
            <a:ext cx="8871431" cy="1764394"/>
          </a:xfrm>
          <a:prstGeom prst="rect">
            <a:avLst/>
          </a:prstGeom>
        </p:spPr>
        <p:txBody>
          <a:bodyPr wrap="square">
            <a:spAutoFit/>
          </a:bodyPr>
          <a:lstStyle/>
          <a:p>
            <a:pPr algn="just">
              <a:lnSpc>
                <a:spcPct val="107000"/>
              </a:lnSpc>
              <a:spcAft>
                <a:spcPts val="800"/>
              </a:spcAft>
            </a:pPr>
            <a:r>
              <a:rPr lang="es-MX" u="sng" dirty="0">
                <a:latin typeface="Arial" panose="020B0604020202020204" pitchFamily="34" charset="0"/>
                <a:ea typeface="Times New Roman" panose="02020603050405020304" pitchFamily="18" charset="0"/>
                <a:cs typeface="Times New Roman" panose="02020603050405020304" pitchFamily="18" charset="0"/>
              </a:rPr>
              <a:t>Caso 3</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dirty="0">
                <a:latin typeface="Arial" panose="020B0604020202020204" pitchFamily="34" charset="0"/>
                <a:ea typeface="Times New Roman" panose="02020603050405020304" pitchFamily="18" charset="0"/>
                <a:cs typeface="Times New Roman" panose="02020603050405020304" pitchFamily="18" charset="0"/>
              </a:rPr>
              <a:t>Se volvió a realizar la modificación de las ponderaciones con la ayuda de </a:t>
            </a:r>
            <a:r>
              <a:rPr lang="es-MX" dirty="0" err="1">
                <a:latin typeface="Arial" panose="020B0604020202020204" pitchFamily="34" charset="0"/>
                <a:ea typeface="Times New Roman" panose="02020603050405020304" pitchFamily="18" charset="0"/>
                <a:cs typeface="Times New Roman" panose="02020603050405020304" pitchFamily="18" charset="0"/>
              </a:rPr>
              <a:t>solver</a:t>
            </a:r>
            <a:r>
              <a:rPr lang="es-MX" dirty="0">
                <a:latin typeface="Arial" panose="020B0604020202020204" pitchFamily="34" charset="0"/>
                <a:ea typeface="Times New Roman" panose="02020603050405020304" pitchFamily="18" charset="0"/>
                <a:cs typeface="Times New Roman" panose="02020603050405020304" pitchFamily="18" charset="0"/>
              </a:rPr>
              <a:t>, pero esta vez bajo la restricción principal de minimizar el riesgo, es decir minimizar la desviación estándar del portafolio.</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dirty="0">
                <a:latin typeface="Arial" panose="020B0604020202020204" pitchFamily="34" charset="0"/>
                <a:ea typeface="Times New Roman" panose="02020603050405020304" pitchFamily="18" charset="0"/>
                <a:cs typeface="Times New Roman" panose="02020603050405020304" pitchFamily="18" charset="0"/>
              </a:rPr>
              <a:t>Obteniendo como resultados los siguientes: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Tabla 4">
            <a:extLst>
              <a:ext uri="{FF2B5EF4-FFF2-40B4-BE49-F238E27FC236}">
                <a16:creationId xmlns:a16="http://schemas.microsoft.com/office/drawing/2014/main" id="{B5139B76-7665-6C4D-8BC1-FEAB05FBB6CB}"/>
              </a:ext>
            </a:extLst>
          </p:cNvPr>
          <p:cNvGraphicFramePr>
            <a:graphicFrameLocks noGrp="1"/>
          </p:cNvGraphicFramePr>
          <p:nvPr>
            <p:extLst>
              <p:ext uri="{D42A27DB-BD31-4B8C-83A1-F6EECF244321}">
                <p14:modId xmlns:p14="http://schemas.microsoft.com/office/powerpoint/2010/main" val="1435666633"/>
              </p:ext>
            </p:extLst>
          </p:nvPr>
        </p:nvGraphicFramePr>
        <p:xfrm>
          <a:off x="1197108" y="5301208"/>
          <a:ext cx="6605476" cy="1416716"/>
        </p:xfrm>
        <a:graphic>
          <a:graphicData uri="http://schemas.openxmlformats.org/drawingml/2006/table">
            <a:tbl>
              <a:tblPr firstRow="1" firstCol="1" bandRow="1">
                <a:tableStyleId>{5C22544A-7EE6-4342-B048-85BDC9FD1C3A}</a:tableStyleId>
              </a:tblPr>
              <a:tblGrid>
                <a:gridCol w="3302738">
                  <a:extLst>
                    <a:ext uri="{9D8B030D-6E8A-4147-A177-3AD203B41FA5}">
                      <a16:colId xmlns:a16="http://schemas.microsoft.com/office/drawing/2014/main" val="20000"/>
                    </a:ext>
                  </a:extLst>
                </a:gridCol>
                <a:gridCol w="3302738">
                  <a:extLst>
                    <a:ext uri="{9D8B030D-6E8A-4147-A177-3AD203B41FA5}">
                      <a16:colId xmlns:a16="http://schemas.microsoft.com/office/drawing/2014/main" val="20001"/>
                    </a:ext>
                  </a:extLst>
                </a:gridCol>
              </a:tblGrid>
              <a:tr h="354179">
                <a:tc>
                  <a:txBody>
                    <a:bodyPr/>
                    <a:lstStyle/>
                    <a:p>
                      <a:pPr algn="ctr">
                        <a:lnSpc>
                          <a:spcPct val="107000"/>
                        </a:lnSpc>
                        <a:spcAft>
                          <a:spcPts val="0"/>
                        </a:spcAft>
                      </a:pPr>
                      <a:r>
                        <a:rPr lang="es-MX" sz="1600">
                          <a:effectLst/>
                        </a:rPr>
                        <a:t>CONCEPTO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a:effectLst/>
                        </a:rPr>
                        <a:t>RESULTADO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54179">
                <a:tc>
                  <a:txBody>
                    <a:bodyPr/>
                    <a:lstStyle/>
                    <a:p>
                      <a:pPr algn="ctr">
                        <a:lnSpc>
                          <a:spcPct val="107000"/>
                        </a:lnSpc>
                        <a:spcAft>
                          <a:spcPts val="0"/>
                        </a:spcAft>
                      </a:pPr>
                      <a:r>
                        <a:rPr lang="es-MX" sz="1600">
                          <a:effectLst/>
                        </a:rPr>
                        <a:t>RENDIMIENTO ESPERADO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a:effectLst/>
                        </a:rPr>
                        <a:t>0.13%</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54179">
                <a:tc>
                  <a:txBody>
                    <a:bodyPr/>
                    <a:lstStyle/>
                    <a:p>
                      <a:pPr algn="ctr">
                        <a:lnSpc>
                          <a:spcPct val="107000"/>
                        </a:lnSpc>
                        <a:spcAft>
                          <a:spcPts val="0"/>
                        </a:spcAft>
                      </a:pPr>
                      <a:r>
                        <a:rPr lang="es-MX" sz="1600" dirty="0">
                          <a:effectLst/>
                        </a:rPr>
                        <a:t>RIESGO</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a:effectLst/>
                        </a:rPr>
                        <a:t>0.72</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54179">
                <a:tc>
                  <a:txBody>
                    <a:bodyPr/>
                    <a:lstStyle/>
                    <a:p>
                      <a:pPr algn="ctr">
                        <a:lnSpc>
                          <a:spcPct val="107000"/>
                        </a:lnSpc>
                        <a:spcAft>
                          <a:spcPts val="0"/>
                        </a:spcAft>
                      </a:pPr>
                      <a:r>
                        <a:rPr lang="es-MX" sz="1600">
                          <a:effectLst/>
                        </a:rPr>
                        <a:t>RENDIMIENTO SHARPE</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rPr>
                        <a:t>18.91%</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323445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1C1878-CA0F-3046-B7D0-0E6ECD4674C4}"/>
              </a:ext>
            </a:extLst>
          </p:cNvPr>
          <p:cNvSpPr txBox="1">
            <a:spLocks/>
          </p:cNvSpPr>
          <p:nvPr/>
        </p:nvSpPr>
        <p:spPr>
          <a:xfrm>
            <a:off x="395536" y="1052736"/>
            <a:ext cx="8317159" cy="1303867"/>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a:t>Valor en Riesgo (VaR)</a:t>
            </a:r>
            <a:endParaRPr lang="es-MX" dirty="0"/>
          </a:p>
        </p:txBody>
      </p:sp>
      <p:sp>
        <p:nvSpPr>
          <p:cNvPr id="3" name="Marcador de contenido 2">
            <a:extLst>
              <a:ext uri="{FF2B5EF4-FFF2-40B4-BE49-F238E27FC236}">
                <a16:creationId xmlns:a16="http://schemas.microsoft.com/office/drawing/2014/main" id="{B9A134D0-5241-4C48-82DD-0B3E0642BCD3}"/>
              </a:ext>
            </a:extLst>
          </p:cNvPr>
          <p:cNvSpPr txBox="1">
            <a:spLocks/>
          </p:cNvSpPr>
          <p:nvPr/>
        </p:nvSpPr>
        <p:spPr>
          <a:xfrm>
            <a:off x="395535" y="2627536"/>
            <a:ext cx="8317159" cy="3318936"/>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MX"/>
              <a:t>Consideraciones:</a:t>
            </a:r>
          </a:p>
          <a:p>
            <a:r>
              <a:rPr lang="es-MX" sz="2800"/>
              <a:t> </a:t>
            </a:r>
            <a:r>
              <a:rPr lang="es-MX" sz="2800">
                <a:latin typeface="Symbol" panose="05050102010706020507" pitchFamily="18" charset="2"/>
              </a:rPr>
              <a:t>a</a:t>
            </a:r>
            <a:r>
              <a:rPr lang="es-MX" sz="2800"/>
              <a:t>=5%</a:t>
            </a:r>
          </a:p>
          <a:p>
            <a:r>
              <a:rPr lang="es-MX" sz="2800"/>
              <a:t>Z</a:t>
            </a:r>
            <a:r>
              <a:rPr lang="es-MX" sz="2000">
                <a:latin typeface="Symbol" panose="05050102010706020507" pitchFamily="18" charset="2"/>
              </a:rPr>
              <a:t>a</a:t>
            </a:r>
            <a:r>
              <a:rPr lang="es-MX" sz="2800"/>
              <a:t>=-1.64</a:t>
            </a:r>
          </a:p>
          <a:p>
            <a:r>
              <a:rPr lang="es-MX" sz="2800"/>
              <a:t>Los valores de partida y respaldados en las maximizaciones y minimizaciones del solver, permite la realización de las gráficas de las distribuciones normales con los valores Zi obtenidos.</a:t>
            </a:r>
          </a:p>
          <a:p>
            <a:endParaRPr lang="es-MX" sz="2800" dirty="0"/>
          </a:p>
        </p:txBody>
      </p:sp>
    </p:spTree>
    <p:extLst>
      <p:ext uri="{BB962C8B-B14F-4D97-AF65-F5344CB8AC3E}">
        <p14:creationId xmlns:p14="http://schemas.microsoft.com/office/powerpoint/2010/main" val="11969478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FCE2237-70CB-DF48-B40D-AB2B6050E9D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344" y="476672"/>
            <a:ext cx="9284713" cy="5832648"/>
          </a:xfrm>
          <a:prstGeom prst="rect">
            <a:avLst/>
          </a:prstGeom>
          <a:noFill/>
        </p:spPr>
      </p:pic>
    </p:spTree>
    <p:extLst>
      <p:ext uri="{BB962C8B-B14F-4D97-AF65-F5344CB8AC3E}">
        <p14:creationId xmlns:p14="http://schemas.microsoft.com/office/powerpoint/2010/main" val="3765455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Rectángulo">
            <a:extLst>
              <a:ext uri="{FF2B5EF4-FFF2-40B4-BE49-F238E27FC236}">
                <a16:creationId xmlns:a16="http://schemas.microsoft.com/office/drawing/2014/main" id="{34D4217D-60AD-7A4C-8F21-0033149ED22E}"/>
              </a:ext>
            </a:extLst>
          </p:cNvPr>
          <p:cNvSpPr/>
          <p:nvPr/>
        </p:nvSpPr>
        <p:spPr>
          <a:xfrm>
            <a:off x="1112838" y="2960688"/>
            <a:ext cx="7062787" cy="2844576"/>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dirty="0"/>
          </a:p>
        </p:txBody>
      </p:sp>
      <p:sp>
        <p:nvSpPr>
          <p:cNvPr id="5" name="5 Título">
            <a:extLst>
              <a:ext uri="{FF2B5EF4-FFF2-40B4-BE49-F238E27FC236}">
                <a16:creationId xmlns:a16="http://schemas.microsoft.com/office/drawing/2014/main" id="{44F7545A-4B85-D54B-8522-AE71420B2D50}"/>
              </a:ext>
            </a:extLst>
          </p:cNvPr>
          <p:cNvSpPr txBox="1">
            <a:spLocks/>
          </p:cNvSpPr>
          <p:nvPr/>
        </p:nvSpPr>
        <p:spPr>
          <a:xfrm>
            <a:off x="1547813" y="1557338"/>
            <a:ext cx="6278562"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a:solidFill>
                  <a:schemeClr val="tx1"/>
                </a:solidFill>
                <a:latin typeface="Times New Roman" pitchFamily="18" charset="0"/>
                <a:cs typeface="Times New Roman" pitchFamily="18" charset="0"/>
              </a:rPr>
              <a:t>INDICE</a:t>
            </a:r>
          </a:p>
        </p:txBody>
      </p:sp>
      <p:sp>
        <p:nvSpPr>
          <p:cNvPr id="6" name="6 Marcador de contenido">
            <a:extLst>
              <a:ext uri="{FF2B5EF4-FFF2-40B4-BE49-F238E27FC236}">
                <a16:creationId xmlns:a16="http://schemas.microsoft.com/office/drawing/2014/main" id="{6BD65CAF-3EBA-4D4F-9486-47F320644A9A}"/>
              </a:ext>
            </a:extLst>
          </p:cNvPr>
          <p:cNvSpPr txBox="1">
            <a:spLocks/>
          </p:cNvSpPr>
          <p:nvPr/>
        </p:nvSpPr>
        <p:spPr>
          <a:xfrm>
            <a:off x="1233488" y="3176588"/>
            <a:ext cx="6821487" cy="2412652"/>
          </a:xfrm>
          <a:prstGeom prst="rect">
            <a:avLst/>
          </a:prstGeom>
        </p:spPr>
        <p:txBody>
          <a:bodyPr>
            <a:normAutofit fontScale="85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buFont typeface="Wingdings 2" panose="05020102010507070707" pitchFamily="18" charset="2"/>
              <a:buNone/>
              <a:defRPr/>
            </a:pPr>
            <a:endParaRPr lang="es-MX" sz="2900" dirty="0">
              <a:latin typeface="Times New Roman" pitchFamily="18" charset="0"/>
              <a:cs typeface="Times New Roman" pitchFamily="18" charset="0"/>
            </a:endParaRPr>
          </a:p>
          <a:p>
            <a:pPr marL="171450" indent="-514350" algn="just">
              <a:buFont typeface="Wingdings 2" panose="05020102010507070707" pitchFamily="18" charset="2"/>
              <a:buAutoNum type="arabicPeriod"/>
              <a:defRPr/>
            </a:pPr>
            <a:r>
              <a:rPr lang="es-ES" sz="2900" b="1" dirty="0">
                <a:solidFill>
                  <a:schemeClr val="tx1"/>
                </a:solidFill>
                <a:latin typeface="Times New Roman" pitchFamily="18" charset="0"/>
                <a:cs typeface="Times New Roman" pitchFamily="18" charset="0"/>
              </a:rPr>
              <a:t>Tendencias en gráficos de velas</a:t>
            </a:r>
          </a:p>
          <a:p>
            <a:pPr marL="171450" indent="-514350" algn="just">
              <a:buFont typeface="Wingdings 2" panose="05020102010507070707" pitchFamily="18" charset="2"/>
              <a:buAutoNum type="arabicPeriod"/>
              <a:defRPr/>
            </a:pPr>
            <a:r>
              <a:rPr lang="es-ES" sz="2900" b="1" dirty="0">
                <a:solidFill>
                  <a:schemeClr val="tx1"/>
                </a:solidFill>
                <a:latin typeface="Times New Roman" pitchFamily="18" charset="0"/>
                <a:cs typeface="Times New Roman" pitchFamily="18" charset="0"/>
              </a:rPr>
              <a:t>Teorías de portafolios de inversión</a:t>
            </a:r>
          </a:p>
          <a:p>
            <a:pPr marL="171450" indent="-514350" algn="just">
              <a:buFont typeface="Wingdings 2" panose="05020102010507070707" pitchFamily="18" charset="2"/>
              <a:buAutoNum type="arabicPeriod"/>
              <a:defRPr/>
            </a:pPr>
            <a:r>
              <a:rPr lang="es-MX" sz="2900" b="1" dirty="0">
                <a:solidFill>
                  <a:schemeClr val="tx1"/>
                </a:solidFill>
                <a:latin typeface="Times New Roman" pitchFamily="18" charset="0"/>
                <a:cs typeface="Times New Roman" pitchFamily="18" charset="0"/>
              </a:rPr>
              <a:t>Portafolio de inversión de 10 activos</a:t>
            </a:r>
          </a:p>
          <a:p>
            <a:pPr marL="171450" indent="-514350" algn="just">
              <a:buFont typeface="Wingdings 2" panose="05020102010507070707" pitchFamily="18" charset="2"/>
              <a:buAutoNum type="arabicPeriod"/>
              <a:defRPr/>
            </a:pPr>
            <a:r>
              <a:rPr lang="es-MX" sz="2900" b="1" dirty="0">
                <a:solidFill>
                  <a:schemeClr val="tx1"/>
                </a:solidFill>
                <a:latin typeface="Times New Roman" pitchFamily="18" charset="0"/>
                <a:cs typeface="Times New Roman" pitchFamily="18" charset="0"/>
              </a:rPr>
              <a:t>Ponderción de las carteras</a:t>
            </a:r>
          </a:p>
          <a:p>
            <a:pPr marL="171450" indent="-514350" algn="just">
              <a:buFont typeface="Wingdings 2" panose="05020102010507070707" pitchFamily="18" charset="2"/>
              <a:buAutoNum type="arabicPeriod"/>
              <a:defRPr/>
            </a:pPr>
            <a:r>
              <a:rPr lang="es-MX" sz="2900" b="1" dirty="0">
                <a:solidFill>
                  <a:schemeClr val="tx1"/>
                </a:solidFill>
                <a:latin typeface="Times New Roman" pitchFamily="18" charset="0"/>
                <a:cs typeface="Times New Roman" pitchFamily="18" charset="0"/>
              </a:rPr>
              <a:t>Conclusiones</a:t>
            </a:r>
          </a:p>
          <a:p>
            <a:pPr marL="0" algn="just">
              <a:buFont typeface="Wingdings 2" panose="05020102010507070707" pitchFamily="18" charset="2"/>
              <a:buNone/>
              <a:defRPr/>
            </a:pPr>
            <a:endParaRPr lang="es-MX" sz="29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6084487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69F8E40-1A16-D643-B288-3EE2573A376F}"/>
              </a:ext>
            </a:extLst>
          </p:cNvPr>
          <p:cNvSpPr/>
          <p:nvPr/>
        </p:nvSpPr>
        <p:spPr>
          <a:xfrm>
            <a:off x="-61941" y="692696"/>
            <a:ext cx="9205941" cy="670120"/>
          </a:xfrm>
          <a:prstGeom prst="rect">
            <a:avLst/>
          </a:prstGeom>
        </p:spPr>
        <p:txBody>
          <a:bodyPr wrap="square">
            <a:spAutoFit/>
          </a:bodyPr>
          <a:lstStyle/>
          <a:p>
            <a:pPr algn="just">
              <a:lnSpc>
                <a:spcPct val="107000"/>
              </a:lnSpc>
              <a:spcAft>
                <a:spcPts val="800"/>
              </a:spcAft>
            </a:pPr>
            <a:r>
              <a:rPr lang="es-MX" dirty="0">
                <a:latin typeface="Arial" panose="020B0604020202020204" pitchFamily="34" charset="0"/>
                <a:ea typeface="Calibri" panose="020F0502020204030204" pitchFamily="34" charset="0"/>
                <a:cs typeface="Times New Roman" panose="02020603050405020304" pitchFamily="18" charset="0"/>
              </a:rPr>
              <a:t>Con el supuesto de media igual a cero, para poder aplanar y distribuir la gráfica de una mejor forma:</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n 2">
            <a:extLst>
              <a:ext uri="{FF2B5EF4-FFF2-40B4-BE49-F238E27FC236}">
                <a16:creationId xmlns:a16="http://schemas.microsoft.com/office/drawing/2014/main" id="{322A2DE9-376A-7847-87F6-0EC4054CB30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628800"/>
            <a:ext cx="8507325" cy="4546242"/>
          </a:xfrm>
          <a:prstGeom prst="rect">
            <a:avLst/>
          </a:prstGeom>
          <a:noFill/>
        </p:spPr>
      </p:pic>
    </p:spTree>
    <p:extLst>
      <p:ext uri="{BB962C8B-B14F-4D97-AF65-F5344CB8AC3E}">
        <p14:creationId xmlns:p14="http://schemas.microsoft.com/office/powerpoint/2010/main" val="21057033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hlinkClick r:id="rId2" action="ppaction://hlinkfile"/>
            <a:extLst>
              <a:ext uri="{FF2B5EF4-FFF2-40B4-BE49-F238E27FC236}">
                <a16:creationId xmlns:a16="http://schemas.microsoft.com/office/drawing/2014/main" id="{A0563E05-8892-8B4C-AFBA-8786B73C7AFA}"/>
              </a:ext>
            </a:extLst>
          </p:cNvPr>
          <p:cNvPicPr>
            <a:picLocks noChangeAspect="1"/>
          </p:cNvPicPr>
          <p:nvPr/>
        </p:nvPicPr>
        <p:blipFill rotWithShape="1">
          <a:blip r:embed="rId3"/>
          <a:srcRect l="28783" t="28829" r="3116" b="16945"/>
          <a:stretch/>
        </p:blipFill>
        <p:spPr>
          <a:xfrm>
            <a:off x="0" y="437882"/>
            <a:ext cx="9094195" cy="5871437"/>
          </a:xfrm>
          <a:prstGeom prst="rect">
            <a:avLst/>
          </a:prstGeom>
        </p:spPr>
      </p:pic>
    </p:spTree>
    <p:extLst>
      <p:ext uri="{BB962C8B-B14F-4D97-AF65-F5344CB8AC3E}">
        <p14:creationId xmlns:p14="http://schemas.microsoft.com/office/powerpoint/2010/main" val="24782503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6A1FEAA8-B68A-F44C-B303-BFEE2EE5FA67}"/>
              </a:ext>
            </a:extLst>
          </p:cNvPr>
          <p:cNvPicPr>
            <a:picLocks noChangeAspect="1"/>
          </p:cNvPicPr>
          <p:nvPr/>
        </p:nvPicPr>
        <p:blipFill>
          <a:blip r:embed="rId2"/>
          <a:stretch>
            <a:fillRect/>
          </a:stretch>
        </p:blipFill>
        <p:spPr>
          <a:xfrm>
            <a:off x="-21266" y="-171400"/>
            <a:ext cx="9144000" cy="6858000"/>
          </a:xfrm>
          <a:prstGeom prst="rect">
            <a:avLst/>
          </a:prstGeom>
        </p:spPr>
      </p:pic>
      <p:sp>
        <p:nvSpPr>
          <p:cNvPr id="3" name="Título 1">
            <a:extLst>
              <a:ext uri="{FF2B5EF4-FFF2-40B4-BE49-F238E27FC236}">
                <a16:creationId xmlns:a16="http://schemas.microsoft.com/office/drawing/2014/main" id="{512F4D11-A8E4-E54B-837E-837D133305BA}"/>
              </a:ext>
            </a:extLst>
          </p:cNvPr>
          <p:cNvSpPr txBox="1">
            <a:spLocks/>
          </p:cNvSpPr>
          <p:nvPr/>
        </p:nvSpPr>
        <p:spPr>
          <a:xfrm>
            <a:off x="611560" y="307594"/>
            <a:ext cx="8214746" cy="679243"/>
          </a:xfrm>
          <a:prstGeom prst="rect">
            <a:avLst/>
          </a:prstGeom>
        </p:spPr>
        <p:txBody>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CONCLUSIONES</a:t>
            </a:r>
          </a:p>
        </p:txBody>
      </p:sp>
      <p:sp>
        <p:nvSpPr>
          <p:cNvPr id="4" name="Marcador de contenido 2">
            <a:extLst>
              <a:ext uri="{FF2B5EF4-FFF2-40B4-BE49-F238E27FC236}">
                <a16:creationId xmlns:a16="http://schemas.microsoft.com/office/drawing/2014/main" id="{A6ECF6A0-06DE-6B48-B57D-1167AD4557DE}"/>
              </a:ext>
            </a:extLst>
          </p:cNvPr>
          <p:cNvSpPr txBox="1">
            <a:spLocks/>
          </p:cNvSpPr>
          <p:nvPr/>
        </p:nvSpPr>
        <p:spPr>
          <a:xfrm>
            <a:off x="54004" y="1443947"/>
            <a:ext cx="9068730" cy="5153405"/>
          </a:xfrm>
          <a:prstGeom prst="rect">
            <a:avLst/>
          </a:prstGeom>
        </p:spPr>
        <p:txBody>
          <a:bodyPr>
            <a:normAutofit fontScale="700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r>
              <a:rPr lang="es-MX" dirty="0"/>
              <a:t>El portafolio propuesto en dicho trabajo ofrece al inversionista que decida invertir en el, que tiene una distribución de activos, es decir invierte el dinero en una variedad de productos del mercado de valores, permitiéndole con esto la adquisición de un riesgo medio, con un rendimiento promedio.</a:t>
            </a:r>
          </a:p>
          <a:p>
            <a:endParaRPr lang="es-MX" dirty="0"/>
          </a:p>
          <a:p>
            <a:r>
              <a:rPr lang="es-MX" dirty="0"/>
              <a:t>Dicho portafolio en una relación entre el riesgo y el rendimiento que ofrece, es posible decirle al inversionista que su inversión no corre mucho riesgo, pero por el contrario si le ofrece un buen rendimiento.</a:t>
            </a:r>
          </a:p>
          <a:p>
            <a:endParaRPr lang="es-MX" dirty="0"/>
          </a:p>
          <a:p>
            <a:r>
              <a:rPr lang="es-MX" dirty="0"/>
              <a:t>El valor en riesgo del portafolio es calculado para un plazo de 90 semanas, es decir poco más de año y medio, con una inversión considerada de $ 100,000 pesos con lo cual, el portafolio da un riesgo mínimo donde al inversionista se le da un nivel de confianza del 95 %, asegurando con ello que no perderá su dinero y recibirá los rendimientos prometidos.</a:t>
            </a:r>
          </a:p>
          <a:p>
            <a:pPr marL="0" indent="0">
              <a:buNone/>
            </a:pPr>
            <a:endParaRPr lang="es-MX" dirty="0"/>
          </a:p>
          <a:p>
            <a:r>
              <a:rPr lang="es-MX" dirty="0"/>
              <a:t>El portafolio, logra alcanzar todos los objetivos que busca un inversionista con perfil de riesgo moderado, pues este lograra obtener rendimientos a costa de un riesgo aceptable, por lo cual el dinero que esté dispuesto a invertir, </a:t>
            </a:r>
            <a:r>
              <a:rPr lang="es-MX" dirty="0" err="1"/>
              <a:t>satisfacerá</a:t>
            </a:r>
            <a:r>
              <a:rPr lang="es-MX" dirty="0"/>
              <a:t> lo que todo inversionista busca, ver como su dinero genera utilidades.</a:t>
            </a:r>
          </a:p>
          <a:p>
            <a:endParaRPr lang="es-MX" dirty="0"/>
          </a:p>
        </p:txBody>
      </p:sp>
    </p:spTree>
    <p:extLst>
      <p:ext uri="{BB962C8B-B14F-4D97-AF65-F5344CB8AC3E}">
        <p14:creationId xmlns:p14="http://schemas.microsoft.com/office/powerpoint/2010/main" val="37792040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053AFDFE-5712-3146-8252-1544D24B0371}"/>
              </a:ext>
            </a:extLst>
          </p:cNvPr>
          <p:cNvSpPr/>
          <p:nvPr/>
        </p:nvSpPr>
        <p:spPr>
          <a:xfrm>
            <a:off x="395536" y="1700808"/>
            <a:ext cx="8352928" cy="4524315"/>
          </a:xfrm>
          <a:prstGeom prst="rect">
            <a:avLst/>
          </a:prstGeom>
        </p:spPr>
        <p:txBody>
          <a:bodyPr wrap="square">
            <a:spAutoFit/>
          </a:bodyPr>
          <a:lstStyle/>
          <a:p>
            <a:r>
              <a:rPr lang="es-MX" b="1" dirty="0">
                <a:latin typeface="+mj-lt"/>
                <a:cs typeface="Arial" panose="020B0604020202020204" pitchFamily="34" charset="0"/>
              </a:rPr>
              <a:t>BIBLIOGRAFIA</a:t>
            </a:r>
          </a:p>
          <a:p>
            <a:endParaRPr lang="es-MX" b="1" dirty="0">
              <a:latin typeface="+mj-lt"/>
              <a:cs typeface="Arial" panose="020B0604020202020204" pitchFamily="34" charset="0"/>
            </a:endParaRPr>
          </a:p>
          <a:p>
            <a:r>
              <a:rPr lang="es-MX" b="1" dirty="0">
                <a:latin typeface="+mj-lt"/>
                <a:cs typeface="Arial" panose="020B0604020202020204" pitchFamily="34" charset="0"/>
              </a:rPr>
              <a:t>Básica : </a:t>
            </a:r>
          </a:p>
          <a:p>
            <a:r>
              <a:rPr lang="es-MX" b="1" dirty="0">
                <a:latin typeface="+mj-lt"/>
                <a:cs typeface="Arial" panose="020B0604020202020204" pitchFamily="34" charset="0"/>
              </a:rPr>
              <a:t>1. - Morales, C. (2015) Mercado de divisas. Editorial Alfaomega grupo editorial. México D.F. </a:t>
            </a:r>
          </a:p>
          <a:p>
            <a:r>
              <a:rPr lang="es-MX" b="1" dirty="0">
                <a:latin typeface="+mj-lt"/>
                <a:cs typeface="Arial" panose="020B0604020202020204" pitchFamily="34" charset="0"/>
              </a:rPr>
              <a:t>2. - González, S. Et. Al. (2012) Mercados de divisas y análisis de mercados financieros. Ed itorial Pirámide. </a:t>
            </a:r>
          </a:p>
          <a:p>
            <a:r>
              <a:rPr lang="es-MX" b="1" dirty="0">
                <a:latin typeface="+mj-lt"/>
                <a:cs typeface="Arial" panose="020B0604020202020204" pitchFamily="34" charset="0"/>
              </a:rPr>
              <a:t>3. - Meli, J. (2008) Navegando en la tormenta de los mercados Forex - Método. Editorial Taurus. </a:t>
            </a:r>
          </a:p>
          <a:p>
            <a:endParaRPr lang="es-MX" b="1" dirty="0">
              <a:latin typeface="+mj-lt"/>
              <a:cs typeface="Arial" panose="020B0604020202020204" pitchFamily="34" charset="0"/>
            </a:endParaRPr>
          </a:p>
          <a:p>
            <a:r>
              <a:rPr lang="es-MX" b="1" dirty="0">
                <a:latin typeface="+mj-lt"/>
                <a:cs typeface="Arial" panose="020B0604020202020204" pitchFamily="34" charset="0"/>
              </a:rPr>
              <a:t>Complementario: </a:t>
            </a:r>
          </a:p>
          <a:p>
            <a:r>
              <a:rPr lang="es-MX" b="1" dirty="0">
                <a:latin typeface="+mj-lt"/>
                <a:cs typeface="Arial" panose="020B0604020202020204" pitchFamily="34" charset="0"/>
              </a:rPr>
              <a:t>1. - Díaz, M. A. (1994). Invierta en la Bolsa: guía para inversiones seguras y productivas. Edt. Iberoamericana </a:t>
            </a:r>
          </a:p>
          <a:p>
            <a:r>
              <a:rPr lang="es-MX" b="1" dirty="0">
                <a:latin typeface="+mj-lt"/>
                <a:cs typeface="Arial" panose="020B0604020202020204" pitchFamily="34" charset="0"/>
              </a:rPr>
              <a:t>2. - Díaz, M. M .(2002). Mercados financieros de México y el Mundo, Instrumentos y Análisis. </a:t>
            </a:r>
          </a:p>
          <a:p>
            <a:r>
              <a:rPr lang="es-MX" b="1" dirty="0">
                <a:latin typeface="+mj-lt"/>
                <a:cs typeface="Arial" panose="020B0604020202020204" pitchFamily="34" charset="0"/>
              </a:rPr>
              <a:t>Edit. Gasca Sicco. </a:t>
            </a:r>
          </a:p>
        </p:txBody>
      </p:sp>
    </p:spTree>
    <p:extLst>
      <p:ext uri="{BB962C8B-B14F-4D97-AF65-F5344CB8AC3E}">
        <p14:creationId xmlns:p14="http://schemas.microsoft.com/office/powerpoint/2010/main" val="596199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lum bright="70000" contrast="-70000"/>
          </a:blip>
          <a:stretch>
            <a:fillRect/>
          </a:stretch>
        </p:blipFill>
        <p:spPr>
          <a:xfrm>
            <a:off x="-18851" y="0"/>
            <a:ext cx="9162851" cy="6858000"/>
          </a:xfrm>
          <a:prstGeom prst="rect">
            <a:avLst/>
          </a:prstGeom>
        </p:spPr>
      </p:pic>
      <p:sp>
        <p:nvSpPr>
          <p:cNvPr id="2" name="Título 1"/>
          <p:cNvSpPr>
            <a:spLocks noGrp="1"/>
          </p:cNvSpPr>
          <p:nvPr>
            <p:ph type="ctrTitle"/>
          </p:nvPr>
        </p:nvSpPr>
        <p:spPr>
          <a:xfrm>
            <a:off x="467544" y="2852936"/>
            <a:ext cx="7772400" cy="1470025"/>
          </a:xfrm>
        </p:spPr>
        <p:txBody>
          <a:bodyPr>
            <a:noAutofit/>
          </a:bodyPr>
          <a:lstStyle/>
          <a:p>
            <a:r>
              <a:rPr lang="es-MX" sz="6600" b="1" dirty="0">
                <a:solidFill>
                  <a:srgbClr val="FF0000"/>
                </a:solidFill>
              </a:rPr>
              <a:t>TENDENCIAS EN GRÁFICOS DE VELAS</a:t>
            </a:r>
          </a:p>
        </p:txBody>
      </p:sp>
    </p:spTree>
    <p:extLst>
      <p:ext uri="{BB962C8B-B14F-4D97-AF65-F5344CB8AC3E}">
        <p14:creationId xmlns:p14="http://schemas.microsoft.com/office/powerpoint/2010/main" val="2312956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9620E-E483-7C4C-9F8D-5DD3FCF6C595}"/>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id="{D4F6373A-DEC0-B648-A6F5-169D66403905}"/>
              </a:ext>
            </a:extLst>
          </p:cNvPr>
          <p:cNvSpPr>
            <a:spLocks noGrp="1"/>
          </p:cNvSpPr>
          <p:nvPr>
            <p:ph idx="1"/>
          </p:nvPr>
        </p:nvSpPr>
        <p:spPr/>
        <p:txBody>
          <a:bodyPr/>
          <a:lstStyle/>
          <a:p>
            <a:endParaRPr lang="es-MX"/>
          </a:p>
        </p:txBody>
      </p:sp>
    </p:spTree>
    <p:extLst>
      <p:ext uri="{BB962C8B-B14F-4D97-AF65-F5344CB8AC3E}">
        <p14:creationId xmlns:p14="http://schemas.microsoft.com/office/powerpoint/2010/main" val="2373667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3970784" cy="1143000"/>
          </a:xfrm>
        </p:spPr>
        <p:txBody>
          <a:bodyPr>
            <a:normAutofit fontScale="90000"/>
          </a:bodyPr>
          <a:lstStyle/>
          <a:p>
            <a:r>
              <a:rPr lang="es-MX" b="1" dirty="0">
                <a:solidFill>
                  <a:srgbClr val="7030A0"/>
                </a:solidFill>
              </a:rPr>
              <a:t>DOWNSIDE GAP THREE METHODS</a:t>
            </a:r>
            <a:endParaRPr lang="es-MX" dirty="0">
              <a:solidFill>
                <a:srgbClr val="7030A0"/>
              </a:solidFill>
            </a:endParaRPr>
          </a:p>
        </p:txBody>
      </p:sp>
      <p:sp>
        <p:nvSpPr>
          <p:cNvPr id="3" name="CuadroTexto 2"/>
          <p:cNvSpPr txBox="1"/>
          <p:nvPr/>
        </p:nvSpPr>
        <p:spPr>
          <a:xfrm>
            <a:off x="5004048" y="338306"/>
            <a:ext cx="3312368"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sz="2000" b="1" dirty="0"/>
              <a:t>PATRÓN : DE CONTINUACIÓN </a:t>
            </a:r>
          </a:p>
          <a:p>
            <a:pPr algn="ctr"/>
            <a:r>
              <a:rPr lang="es-MX" sz="2000" b="1" dirty="0"/>
              <a:t>TENDENCIA : BAJISTA</a:t>
            </a:r>
          </a:p>
          <a:p>
            <a:pPr algn="ctr"/>
            <a:r>
              <a:rPr lang="es-MX" sz="2000" b="1" dirty="0"/>
              <a:t>FIABILIDAD : MEDIA</a:t>
            </a:r>
          </a:p>
        </p:txBody>
      </p:sp>
      <p:sp>
        <p:nvSpPr>
          <p:cNvPr id="4" name="Rectángulo 3"/>
          <p:cNvSpPr/>
          <p:nvPr/>
        </p:nvSpPr>
        <p:spPr>
          <a:xfrm>
            <a:off x="683568" y="1844824"/>
            <a:ext cx="7776864" cy="4524315"/>
          </a:xfrm>
          <a:prstGeom prst="rect">
            <a:avLst/>
          </a:prstGeom>
        </p:spPr>
        <p:txBody>
          <a:bodyPr wrap="square">
            <a:spAutoFit/>
          </a:bodyPr>
          <a:lstStyle/>
          <a:p>
            <a:pPr algn="just"/>
            <a:r>
              <a:rPr lang="es-MX" b="1" dirty="0">
                <a:latin typeface="Arial" panose="020B0604020202020204" pitchFamily="34" charset="0"/>
                <a:cs typeface="Arial" panose="020B0604020202020204" pitchFamily="34" charset="0"/>
              </a:rPr>
              <a:t>CARACTERISTICAS</a:t>
            </a:r>
            <a:r>
              <a:rPr lang="es-MX" dirty="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La tendencia previa del valor es bajista.</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Los primeros dos días son dos velas negras con un gap entre ellas formando un “Falling Window”.</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 El tercer día es una vela blanca que abre dentro del cuerpo real de la segunda vela negra y cierra dentro de la primera vela negra y por encima del gap cerrándolo.</a:t>
            </a:r>
          </a:p>
          <a:p>
            <a:pPr algn="just"/>
            <a:endParaRPr lang="es-MX" b="1" dirty="0">
              <a:latin typeface="Arial" panose="020B0604020202020204" pitchFamily="34" charset="0"/>
              <a:cs typeface="Arial" panose="020B0604020202020204" pitchFamily="34" charset="0"/>
            </a:endParaRPr>
          </a:p>
          <a:p>
            <a:pPr algn="just"/>
            <a:r>
              <a:rPr lang="es-MX" b="1" dirty="0">
                <a:latin typeface="Arial" panose="020B0604020202020204" pitchFamily="34" charset="0"/>
                <a:cs typeface="Arial" panose="020B0604020202020204" pitchFamily="34" charset="0"/>
              </a:rPr>
              <a:t>SIGNIFICADO:</a:t>
            </a:r>
          </a:p>
          <a:p>
            <a:pPr algn="just"/>
            <a:r>
              <a:rPr lang="es-MX" dirty="0">
                <a:latin typeface="Arial" panose="020B0604020202020204" pitchFamily="34" charset="0"/>
                <a:cs typeface="Arial" panose="020B0604020202020204" pitchFamily="34" charset="0"/>
              </a:rPr>
              <a:t>Con esta pauta, el mercado nos muestra el fuerte período bajista en el que se encuentra. El movimiento bajista nos muestra que el precio debería ir más abajo debido a la pauta bajista de continuación que se ha formado.</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La cuarta vela debe de confirmar esa continuidad bajista cerrando necesariamente por debajo del gap preferiblemente con gap o con un cierre en la mitad inferior de la vela verde.</a:t>
            </a:r>
            <a:endParaRPr lang="es-MX" dirty="0"/>
          </a:p>
        </p:txBody>
      </p:sp>
    </p:spTree>
    <p:extLst>
      <p:ext uri="{BB962C8B-B14F-4D97-AF65-F5344CB8AC3E}">
        <p14:creationId xmlns:p14="http://schemas.microsoft.com/office/powerpoint/2010/main" val="3586281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969" t="38200" r="38633" b="16038"/>
          <a:stretch/>
        </p:blipFill>
        <p:spPr bwMode="auto">
          <a:xfrm>
            <a:off x="179512" y="793157"/>
            <a:ext cx="8866527" cy="5256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Elipse"/>
          <p:cNvSpPr/>
          <p:nvPr/>
        </p:nvSpPr>
        <p:spPr>
          <a:xfrm>
            <a:off x="1619672" y="2564904"/>
            <a:ext cx="2232248" cy="2007223"/>
          </a:xfrm>
          <a:prstGeom prst="ellipse">
            <a:avLst/>
          </a:prstGeom>
          <a:noFill/>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4" name="3 CuadroTexto"/>
          <p:cNvSpPr txBox="1"/>
          <p:nvPr/>
        </p:nvSpPr>
        <p:spPr>
          <a:xfrm>
            <a:off x="3275856" y="4571503"/>
            <a:ext cx="1584176" cy="1015663"/>
          </a:xfrm>
          <a:prstGeom prst="rect">
            <a:avLst/>
          </a:prstGeom>
          <a:noFill/>
        </p:spPr>
        <p:txBody>
          <a:bodyPr wrap="square" rtlCol="0">
            <a:spAutoFit/>
          </a:bodyPr>
          <a:lstStyle/>
          <a:p>
            <a:pPr algn="ctr"/>
            <a:r>
              <a:rPr lang="es-MX" sz="2000" b="1" dirty="0"/>
              <a:t>DOWNSIDE GAP THREE METHODS</a:t>
            </a:r>
            <a:endParaRPr lang="en-US" sz="2000" b="1" dirty="0"/>
          </a:p>
        </p:txBody>
      </p:sp>
    </p:spTree>
    <p:extLst>
      <p:ext uri="{BB962C8B-B14F-4D97-AF65-F5344CB8AC3E}">
        <p14:creationId xmlns:p14="http://schemas.microsoft.com/office/powerpoint/2010/main" val="414457281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TotalTime>
  <Words>3020</Words>
  <Application>Microsoft Macintosh PowerPoint</Application>
  <PresentationFormat>Presentación en pantalla (4:3)</PresentationFormat>
  <Paragraphs>316</Paragraphs>
  <Slides>53</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53</vt:i4>
      </vt:variant>
    </vt:vector>
  </HeadingPairs>
  <TitlesOfParts>
    <vt:vector size="64" baseType="lpstr">
      <vt:lpstr>MS PGothic</vt:lpstr>
      <vt:lpstr>Arial</vt:lpstr>
      <vt:lpstr>Calibri</vt:lpstr>
      <vt:lpstr>Cambria Math</vt:lpstr>
      <vt:lpstr>Georgia</vt:lpstr>
      <vt:lpstr>Symbol</vt:lpstr>
      <vt:lpstr>Times New Roman</vt:lpstr>
      <vt:lpstr>Trebuchet MS</vt:lpstr>
      <vt:lpstr>Wingdings</vt:lpstr>
      <vt:lpstr>Wingdings 2</vt:lpstr>
      <vt:lpstr>Tema de Office</vt:lpstr>
      <vt:lpstr>Presentación de PowerPoint</vt:lpstr>
      <vt:lpstr>Presentación de PowerPoint</vt:lpstr>
      <vt:lpstr>Presentación de PowerPoint</vt:lpstr>
      <vt:lpstr>Presentación de PowerPoint</vt:lpstr>
      <vt:lpstr>Presentación de PowerPoint</vt:lpstr>
      <vt:lpstr>TENDENCIAS EN GRÁFICOS DE VELAS</vt:lpstr>
      <vt:lpstr>Presentación de PowerPoint</vt:lpstr>
      <vt:lpstr>DOWNSIDE GAP THREE METHODS</vt:lpstr>
      <vt:lpstr>Presentación de PowerPoint</vt:lpstr>
      <vt:lpstr>DOJI STAR BEARISH</vt:lpstr>
      <vt:lpstr>Presentación de PowerPoint</vt:lpstr>
      <vt:lpstr>BIG WHITE CANDLESTICK</vt:lpstr>
      <vt:lpstr>Presentación de PowerPoint</vt:lpstr>
      <vt:lpstr>ADVANCE BLOCK BEARISH</vt:lpstr>
      <vt:lpstr>Presentación de PowerPoint</vt:lpstr>
      <vt:lpstr>THREE BLACK CROWS</vt:lpstr>
      <vt:lpstr>SHOOTING STAR</vt:lpstr>
      <vt:lpstr>Presentación de PowerPoint</vt:lpstr>
      <vt:lpstr>MARUBOZU</vt:lpstr>
      <vt:lpstr>Presentación de PowerPoint</vt:lpstr>
      <vt:lpstr>HAMMER</vt:lpstr>
      <vt:lpstr>Presentación de PowerPoint</vt:lpstr>
      <vt:lpstr>ENGULFING BULLISH</vt:lpstr>
      <vt:lpstr>Presentación de PowerPoint</vt:lpstr>
      <vt:lpstr>ENGULFING BEARISH</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jess</dc:creator>
  <cp:lastModifiedBy>Sergio Miranda</cp:lastModifiedBy>
  <cp:revision>32</cp:revision>
  <dcterms:created xsi:type="dcterms:W3CDTF">2017-11-21T17:46:52Z</dcterms:created>
  <dcterms:modified xsi:type="dcterms:W3CDTF">2018-09-29T00:08:45Z</dcterms:modified>
</cp:coreProperties>
</file>