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9" r:id="rId3"/>
    <p:sldId id="280" r:id="rId4"/>
    <p:sldId id="281" r:id="rId5"/>
    <p:sldId id="277" r:id="rId6"/>
    <p:sldId id="282" r:id="rId7"/>
    <p:sldId id="278" r:id="rId8"/>
    <p:sldId id="257" r:id="rId9"/>
    <p:sldId id="285" r:id="rId10"/>
    <p:sldId id="286" r:id="rId11"/>
    <p:sldId id="262" r:id="rId12"/>
    <p:sldId id="261" r:id="rId13"/>
    <p:sldId id="263" r:id="rId14"/>
    <p:sldId id="287" r:id="rId15"/>
    <p:sldId id="264" r:id="rId16"/>
    <p:sldId id="265" r:id="rId17"/>
    <p:sldId id="288" r:id="rId18"/>
    <p:sldId id="266" r:id="rId19"/>
    <p:sldId id="289" r:id="rId20"/>
    <p:sldId id="267" r:id="rId21"/>
    <p:sldId id="290" r:id="rId22"/>
    <p:sldId id="268" r:id="rId23"/>
    <p:sldId id="291" r:id="rId24"/>
    <p:sldId id="269" r:id="rId25"/>
    <p:sldId id="292" r:id="rId26"/>
    <p:sldId id="270" r:id="rId27"/>
    <p:sldId id="293" r:id="rId28"/>
    <p:sldId id="271" r:id="rId29"/>
    <p:sldId id="272" r:id="rId30"/>
    <p:sldId id="294" r:id="rId31"/>
    <p:sldId id="273" r:id="rId32"/>
    <p:sldId id="295" r:id="rId33"/>
    <p:sldId id="274" r:id="rId34"/>
    <p:sldId id="296" r:id="rId35"/>
    <p:sldId id="276" r:id="rId36"/>
    <p:sldId id="283" r:id="rId37"/>
    <p:sldId id="284" r:id="rId3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792" y="-1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0E1FD7-2899-734D-A6B0-C53123982709}" type="doc">
      <dgm:prSet loTypeId="urn:microsoft.com/office/officeart/2005/8/layout/matrix2" loCatId="" qsTypeId="urn:microsoft.com/office/officeart/2005/8/quickstyle/simple4" qsCatId="simple" csTypeId="urn:microsoft.com/office/officeart/2005/8/colors/accent1_2" csCatId="accent1" phldr="1"/>
      <dgm:spPr/>
      <dgm:t>
        <a:bodyPr/>
        <a:lstStyle/>
        <a:p>
          <a:endParaRPr lang="es-ES"/>
        </a:p>
      </dgm:t>
    </dgm:pt>
    <dgm:pt modelId="{A0C64FFB-1128-D740-8AB5-82B94E3477EF}">
      <dgm:prSet phldrT="[Texto]"/>
      <dgm:spPr/>
      <dgm:t>
        <a:bodyPr/>
        <a:lstStyle/>
        <a:p>
          <a:r>
            <a:rPr lang="es-MX" dirty="0" smtClean="0"/>
            <a:t>Referencia para asumir una postura ante una problemática.</a:t>
          </a:r>
          <a:endParaRPr lang="es-ES" dirty="0"/>
        </a:p>
      </dgm:t>
    </dgm:pt>
    <dgm:pt modelId="{1F4940F9-4E4F-9646-8C69-2ABD704B056F}" type="parTrans" cxnId="{304C5944-D413-F240-8122-DF4EC853CB3A}">
      <dgm:prSet/>
      <dgm:spPr/>
      <dgm:t>
        <a:bodyPr/>
        <a:lstStyle/>
        <a:p>
          <a:endParaRPr lang="es-ES"/>
        </a:p>
      </dgm:t>
    </dgm:pt>
    <dgm:pt modelId="{D84F95C2-6755-2D45-9D2F-4D1346460438}" type="sibTrans" cxnId="{304C5944-D413-F240-8122-DF4EC853CB3A}">
      <dgm:prSet/>
      <dgm:spPr/>
      <dgm:t>
        <a:bodyPr/>
        <a:lstStyle/>
        <a:p>
          <a:endParaRPr lang="es-ES"/>
        </a:p>
      </dgm:t>
    </dgm:pt>
    <dgm:pt modelId="{2DF70D0F-9D7D-CF43-8642-15D34A970E15}">
      <dgm:prSet phldrT="[Texto]"/>
      <dgm:spPr/>
      <dgm:t>
        <a:bodyPr/>
        <a:lstStyle/>
        <a:p>
          <a:r>
            <a:rPr lang="es-MX" dirty="0" smtClean="0"/>
            <a:t>Una contribución científica para generar nuevas producciones científicas</a:t>
          </a:r>
          <a:endParaRPr lang="es-ES" dirty="0"/>
        </a:p>
      </dgm:t>
    </dgm:pt>
    <dgm:pt modelId="{4F60CF27-196A-3649-B8A0-327F2175BA20}" type="parTrans" cxnId="{6EB2D402-B4B4-954A-AE5B-EAB22F41D600}">
      <dgm:prSet/>
      <dgm:spPr/>
      <dgm:t>
        <a:bodyPr/>
        <a:lstStyle/>
        <a:p>
          <a:endParaRPr lang="es-ES"/>
        </a:p>
      </dgm:t>
    </dgm:pt>
    <dgm:pt modelId="{D893B549-4F5B-7344-B5BE-9467A2AB23FF}" type="sibTrans" cxnId="{6EB2D402-B4B4-954A-AE5B-EAB22F41D600}">
      <dgm:prSet/>
      <dgm:spPr/>
      <dgm:t>
        <a:bodyPr/>
        <a:lstStyle/>
        <a:p>
          <a:endParaRPr lang="es-ES"/>
        </a:p>
      </dgm:t>
    </dgm:pt>
    <dgm:pt modelId="{8DDFDE45-16FD-FC47-BE92-71A11D11C901}">
      <dgm:prSet phldrT="[Texto]"/>
      <dgm:spPr/>
      <dgm:t>
        <a:bodyPr/>
        <a:lstStyle/>
        <a:p>
          <a:r>
            <a:rPr lang="es-MX" dirty="0" smtClean="0"/>
            <a:t>Identifica relaciones, contradicciones, lagunas e inconsistencia en la literatura.</a:t>
          </a:r>
          <a:endParaRPr lang="es-ES" dirty="0"/>
        </a:p>
      </dgm:t>
    </dgm:pt>
    <dgm:pt modelId="{4698121A-6441-4149-BC74-23544517A5DE}" type="parTrans" cxnId="{CF177437-CDA1-DA40-8C07-14EFAE9BABEB}">
      <dgm:prSet/>
      <dgm:spPr/>
      <dgm:t>
        <a:bodyPr/>
        <a:lstStyle/>
        <a:p>
          <a:endParaRPr lang="es-ES"/>
        </a:p>
      </dgm:t>
    </dgm:pt>
    <dgm:pt modelId="{6DB1D536-02F2-5E40-B4D1-937185AF7018}" type="sibTrans" cxnId="{CF177437-CDA1-DA40-8C07-14EFAE9BABEB}">
      <dgm:prSet/>
      <dgm:spPr/>
      <dgm:t>
        <a:bodyPr/>
        <a:lstStyle/>
        <a:p>
          <a:endParaRPr lang="es-ES"/>
        </a:p>
      </dgm:t>
    </dgm:pt>
    <dgm:pt modelId="{125A4424-5B6E-054C-896F-D83E58DEE66C}">
      <dgm:prSet phldrT="[Texto]"/>
      <dgm:spPr/>
      <dgm:t>
        <a:bodyPr/>
        <a:lstStyle/>
        <a:p>
          <a:r>
            <a:rPr lang="es-MX" dirty="0" smtClean="0"/>
            <a:t>Explicación o interpretación de cualquier fenómeno que ha sido estudiado por teóricos o investigadores.</a:t>
          </a:r>
          <a:endParaRPr lang="es-ES" dirty="0"/>
        </a:p>
      </dgm:t>
    </dgm:pt>
    <dgm:pt modelId="{419E82A4-E254-1142-845C-F6CAF363AA46}" type="parTrans" cxnId="{7DB9DC74-474B-1C4C-8011-917A12326976}">
      <dgm:prSet/>
      <dgm:spPr/>
      <dgm:t>
        <a:bodyPr/>
        <a:lstStyle/>
        <a:p>
          <a:endParaRPr lang="es-ES"/>
        </a:p>
      </dgm:t>
    </dgm:pt>
    <dgm:pt modelId="{1687881F-F4BD-B649-BE35-9EBF5D985CD8}" type="sibTrans" cxnId="{7DB9DC74-474B-1C4C-8011-917A12326976}">
      <dgm:prSet/>
      <dgm:spPr/>
      <dgm:t>
        <a:bodyPr/>
        <a:lstStyle/>
        <a:p>
          <a:endParaRPr lang="es-ES"/>
        </a:p>
      </dgm:t>
    </dgm:pt>
    <dgm:pt modelId="{BF3AF27B-A824-494C-8688-F81D0FD58BF6}" type="pres">
      <dgm:prSet presAssocID="{F30E1FD7-2899-734D-A6B0-C53123982709}" presName="matrix" presStyleCnt="0">
        <dgm:presLayoutVars>
          <dgm:chMax val="1"/>
          <dgm:dir/>
          <dgm:resizeHandles val="exact"/>
        </dgm:presLayoutVars>
      </dgm:prSet>
      <dgm:spPr/>
    </dgm:pt>
    <dgm:pt modelId="{1AE286B7-3906-4640-BC7F-F4C7DDE4EC77}" type="pres">
      <dgm:prSet presAssocID="{F30E1FD7-2899-734D-A6B0-C53123982709}" presName="axisShape" presStyleLbl="bgShp" presStyleIdx="0" presStyleCnt="1"/>
      <dgm:spPr/>
    </dgm:pt>
    <dgm:pt modelId="{83653C95-9E88-7940-9659-7DDA01DAAA5B}" type="pres">
      <dgm:prSet presAssocID="{F30E1FD7-2899-734D-A6B0-C53123982709}" presName="rect1" presStyleLbl="node1" presStyleIdx="0" presStyleCnt="4">
        <dgm:presLayoutVars>
          <dgm:chMax val="0"/>
          <dgm:chPref val="0"/>
          <dgm:bulletEnabled val="1"/>
        </dgm:presLayoutVars>
      </dgm:prSet>
      <dgm:spPr/>
      <dgm:t>
        <a:bodyPr/>
        <a:lstStyle/>
        <a:p>
          <a:endParaRPr lang="es-ES"/>
        </a:p>
      </dgm:t>
    </dgm:pt>
    <dgm:pt modelId="{35BBAC55-05F9-5344-BBBC-03D5F819ED84}" type="pres">
      <dgm:prSet presAssocID="{F30E1FD7-2899-734D-A6B0-C53123982709}" presName="rect2" presStyleLbl="node1" presStyleIdx="1" presStyleCnt="4">
        <dgm:presLayoutVars>
          <dgm:chMax val="0"/>
          <dgm:chPref val="0"/>
          <dgm:bulletEnabled val="1"/>
        </dgm:presLayoutVars>
      </dgm:prSet>
      <dgm:spPr/>
      <dgm:t>
        <a:bodyPr/>
        <a:lstStyle/>
        <a:p>
          <a:endParaRPr lang="es-ES"/>
        </a:p>
      </dgm:t>
    </dgm:pt>
    <dgm:pt modelId="{E0EDE081-DCBD-A947-9673-52F0C007CD05}" type="pres">
      <dgm:prSet presAssocID="{F30E1FD7-2899-734D-A6B0-C53123982709}" presName="rect3" presStyleLbl="node1" presStyleIdx="2" presStyleCnt="4">
        <dgm:presLayoutVars>
          <dgm:chMax val="0"/>
          <dgm:chPref val="0"/>
          <dgm:bulletEnabled val="1"/>
        </dgm:presLayoutVars>
      </dgm:prSet>
      <dgm:spPr/>
      <dgm:t>
        <a:bodyPr/>
        <a:lstStyle/>
        <a:p>
          <a:endParaRPr lang="es-ES"/>
        </a:p>
      </dgm:t>
    </dgm:pt>
    <dgm:pt modelId="{3131F0E8-F959-1949-9812-0D657BFE5AA9}" type="pres">
      <dgm:prSet presAssocID="{F30E1FD7-2899-734D-A6B0-C53123982709}" presName="rect4" presStyleLbl="node1" presStyleIdx="3" presStyleCnt="4">
        <dgm:presLayoutVars>
          <dgm:chMax val="0"/>
          <dgm:chPref val="0"/>
          <dgm:bulletEnabled val="1"/>
        </dgm:presLayoutVars>
      </dgm:prSet>
      <dgm:spPr/>
      <dgm:t>
        <a:bodyPr/>
        <a:lstStyle/>
        <a:p>
          <a:endParaRPr lang="es-ES"/>
        </a:p>
      </dgm:t>
    </dgm:pt>
  </dgm:ptLst>
  <dgm:cxnLst>
    <dgm:cxn modelId="{F27E9DFD-1FB1-AB4C-9C3E-1F1727A8DEEB}" type="presOf" srcId="{8DDFDE45-16FD-FC47-BE92-71A11D11C901}" destId="{E0EDE081-DCBD-A947-9673-52F0C007CD05}" srcOrd="0" destOrd="0" presId="urn:microsoft.com/office/officeart/2005/8/layout/matrix2"/>
    <dgm:cxn modelId="{081B8F07-0D6A-954E-ACEE-71738BDF839C}" type="presOf" srcId="{2DF70D0F-9D7D-CF43-8642-15D34A970E15}" destId="{35BBAC55-05F9-5344-BBBC-03D5F819ED84}" srcOrd="0" destOrd="0" presId="urn:microsoft.com/office/officeart/2005/8/layout/matrix2"/>
    <dgm:cxn modelId="{DC4A1996-2DD8-B549-A6FA-A172C4686420}" type="presOf" srcId="{F30E1FD7-2899-734D-A6B0-C53123982709}" destId="{BF3AF27B-A824-494C-8688-F81D0FD58BF6}" srcOrd="0" destOrd="0" presId="urn:microsoft.com/office/officeart/2005/8/layout/matrix2"/>
    <dgm:cxn modelId="{CF177437-CDA1-DA40-8C07-14EFAE9BABEB}" srcId="{F30E1FD7-2899-734D-A6B0-C53123982709}" destId="{8DDFDE45-16FD-FC47-BE92-71A11D11C901}" srcOrd="2" destOrd="0" parTransId="{4698121A-6441-4149-BC74-23544517A5DE}" sibTransId="{6DB1D536-02F2-5E40-B4D1-937185AF7018}"/>
    <dgm:cxn modelId="{304C5944-D413-F240-8122-DF4EC853CB3A}" srcId="{F30E1FD7-2899-734D-A6B0-C53123982709}" destId="{A0C64FFB-1128-D740-8AB5-82B94E3477EF}" srcOrd="0" destOrd="0" parTransId="{1F4940F9-4E4F-9646-8C69-2ABD704B056F}" sibTransId="{D84F95C2-6755-2D45-9D2F-4D1346460438}"/>
    <dgm:cxn modelId="{7E595B32-A029-F94A-870A-E67714F5EB43}" type="presOf" srcId="{A0C64FFB-1128-D740-8AB5-82B94E3477EF}" destId="{83653C95-9E88-7940-9659-7DDA01DAAA5B}" srcOrd="0" destOrd="0" presId="urn:microsoft.com/office/officeart/2005/8/layout/matrix2"/>
    <dgm:cxn modelId="{7DB9DC74-474B-1C4C-8011-917A12326976}" srcId="{F30E1FD7-2899-734D-A6B0-C53123982709}" destId="{125A4424-5B6E-054C-896F-D83E58DEE66C}" srcOrd="3" destOrd="0" parTransId="{419E82A4-E254-1142-845C-F6CAF363AA46}" sibTransId="{1687881F-F4BD-B649-BE35-9EBF5D985CD8}"/>
    <dgm:cxn modelId="{6EB2D402-B4B4-954A-AE5B-EAB22F41D600}" srcId="{F30E1FD7-2899-734D-A6B0-C53123982709}" destId="{2DF70D0F-9D7D-CF43-8642-15D34A970E15}" srcOrd="1" destOrd="0" parTransId="{4F60CF27-196A-3649-B8A0-327F2175BA20}" sibTransId="{D893B549-4F5B-7344-B5BE-9467A2AB23FF}"/>
    <dgm:cxn modelId="{D4D2DA99-59C3-D443-8D42-521160170C11}" type="presOf" srcId="{125A4424-5B6E-054C-896F-D83E58DEE66C}" destId="{3131F0E8-F959-1949-9812-0D657BFE5AA9}" srcOrd="0" destOrd="0" presId="urn:microsoft.com/office/officeart/2005/8/layout/matrix2"/>
    <dgm:cxn modelId="{13D9F6A8-2FC9-BD46-A2B6-27DAADEE81FE}" type="presParOf" srcId="{BF3AF27B-A824-494C-8688-F81D0FD58BF6}" destId="{1AE286B7-3906-4640-BC7F-F4C7DDE4EC77}" srcOrd="0" destOrd="0" presId="urn:microsoft.com/office/officeart/2005/8/layout/matrix2"/>
    <dgm:cxn modelId="{AB9D811D-32F4-0E49-B692-316938F98F01}" type="presParOf" srcId="{BF3AF27B-A824-494C-8688-F81D0FD58BF6}" destId="{83653C95-9E88-7940-9659-7DDA01DAAA5B}" srcOrd="1" destOrd="0" presId="urn:microsoft.com/office/officeart/2005/8/layout/matrix2"/>
    <dgm:cxn modelId="{F4E91BF4-6244-D74B-812F-0AC7E46FFE3D}" type="presParOf" srcId="{BF3AF27B-A824-494C-8688-F81D0FD58BF6}" destId="{35BBAC55-05F9-5344-BBBC-03D5F819ED84}" srcOrd="2" destOrd="0" presId="urn:microsoft.com/office/officeart/2005/8/layout/matrix2"/>
    <dgm:cxn modelId="{D441F67B-70A4-F14B-B622-F6C39214518A}" type="presParOf" srcId="{BF3AF27B-A824-494C-8688-F81D0FD58BF6}" destId="{E0EDE081-DCBD-A947-9673-52F0C007CD05}" srcOrd="3" destOrd="0" presId="urn:microsoft.com/office/officeart/2005/8/layout/matrix2"/>
    <dgm:cxn modelId="{5A47682E-327F-FB49-BAF7-EC24F5BB243D}" type="presParOf" srcId="{BF3AF27B-A824-494C-8688-F81D0FD58BF6}" destId="{3131F0E8-F959-1949-9812-0D657BFE5AA9}"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E286B7-3906-4640-BC7F-F4C7DDE4EC77}">
      <dsp:nvSpPr>
        <dsp:cNvPr id="0" name=""/>
        <dsp:cNvSpPr/>
      </dsp:nvSpPr>
      <dsp:spPr>
        <a:xfrm>
          <a:off x="68262" y="0"/>
          <a:ext cx="5578475" cy="5578475"/>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sp>
    <dsp:sp modelId="{83653C95-9E88-7940-9659-7DDA01DAAA5B}">
      <dsp:nvSpPr>
        <dsp:cNvPr id="0" name=""/>
        <dsp:cNvSpPr/>
      </dsp:nvSpPr>
      <dsp:spPr>
        <a:xfrm>
          <a:off x="430863" y="362600"/>
          <a:ext cx="2231390" cy="2231390"/>
        </a:xfrm>
        <a:prstGeom prst="roundRect">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Referencia para asumir una postura ante una problemática.</a:t>
          </a:r>
          <a:endParaRPr lang="es-ES" sz="1800" kern="1200" dirty="0"/>
        </a:p>
      </dsp:txBody>
      <dsp:txXfrm>
        <a:off x="539790" y="471527"/>
        <a:ext cx="2013536" cy="2013536"/>
      </dsp:txXfrm>
    </dsp:sp>
    <dsp:sp modelId="{35BBAC55-05F9-5344-BBBC-03D5F819ED84}">
      <dsp:nvSpPr>
        <dsp:cNvPr id="0" name=""/>
        <dsp:cNvSpPr/>
      </dsp:nvSpPr>
      <dsp:spPr>
        <a:xfrm>
          <a:off x="3052746" y="362600"/>
          <a:ext cx="2231390" cy="2231390"/>
        </a:xfrm>
        <a:prstGeom prst="roundRect">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Una contribución científica para generar nuevas producciones científicas</a:t>
          </a:r>
          <a:endParaRPr lang="es-ES" sz="1800" kern="1200" dirty="0"/>
        </a:p>
      </dsp:txBody>
      <dsp:txXfrm>
        <a:off x="3161673" y="471527"/>
        <a:ext cx="2013536" cy="2013536"/>
      </dsp:txXfrm>
    </dsp:sp>
    <dsp:sp modelId="{E0EDE081-DCBD-A947-9673-52F0C007CD05}">
      <dsp:nvSpPr>
        <dsp:cNvPr id="0" name=""/>
        <dsp:cNvSpPr/>
      </dsp:nvSpPr>
      <dsp:spPr>
        <a:xfrm>
          <a:off x="430863" y="2984484"/>
          <a:ext cx="2231390" cy="2231390"/>
        </a:xfrm>
        <a:prstGeom prst="roundRect">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Identifica relaciones, contradicciones, lagunas e inconsistencia en la literatura.</a:t>
          </a:r>
          <a:endParaRPr lang="es-ES" sz="1800" kern="1200" dirty="0"/>
        </a:p>
      </dsp:txBody>
      <dsp:txXfrm>
        <a:off x="539790" y="3093411"/>
        <a:ext cx="2013536" cy="2013536"/>
      </dsp:txXfrm>
    </dsp:sp>
    <dsp:sp modelId="{3131F0E8-F959-1949-9812-0D657BFE5AA9}">
      <dsp:nvSpPr>
        <dsp:cNvPr id="0" name=""/>
        <dsp:cNvSpPr/>
      </dsp:nvSpPr>
      <dsp:spPr>
        <a:xfrm>
          <a:off x="3052746" y="2984484"/>
          <a:ext cx="2231390" cy="2231390"/>
        </a:xfrm>
        <a:prstGeom prst="roundRect">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Explicación o interpretación de cualquier fenómeno que ha sido estudiado por teóricos o investigadores.</a:t>
          </a:r>
          <a:endParaRPr lang="es-ES" sz="1800" kern="1200" dirty="0"/>
        </a:p>
      </dsp:txBody>
      <dsp:txXfrm>
        <a:off x="3161673" y="3093411"/>
        <a:ext cx="2013536" cy="2013536"/>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F0BF65F4-FE70-4000-8028-57F43D2157B5}" type="datetimeFigureOut">
              <a:rPr lang="es-MX" smtClean="0"/>
              <a:t>27/09/18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AF6F62C-68FB-4C47-8682-2E2ACC290BAF}" type="slidenum">
              <a:rPr lang="es-MX" smtClean="0"/>
              <a:t>‹Nr.›</a:t>
            </a:fld>
            <a:endParaRPr lang="es-MX"/>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F0BF65F4-FE70-4000-8028-57F43D2157B5}" type="datetimeFigureOut">
              <a:rPr lang="es-MX" smtClean="0"/>
              <a:t>27/09/18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AF6F62C-68FB-4C47-8682-2E2ACC290BAF}" type="slidenum">
              <a:rPr lang="es-MX" smtClean="0"/>
              <a:t>‹Nr.›</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0BF65F4-FE70-4000-8028-57F43D2157B5}" type="datetimeFigureOut">
              <a:rPr lang="es-MX" smtClean="0"/>
              <a:t>27/09/18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AF6F62C-68FB-4C47-8682-2E2ACC290BAF}" type="slidenum">
              <a:rPr lang="es-MX" smtClean="0"/>
              <a:t>‹Nr.›</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F0BF65F4-FE70-4000-8028-57F43D2157B5}" type="datetimeFigureOut">
              <a:rPr lang="es-MX" smtClean="0"/>
              <a:t>27/09/18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AF6F62C-68FB-4C47-8682-2E2ACC290BAF}" type="slidenum">
              <a:rPr lang="es-MX" smtClean="0"/>
              <a:t>‹Nr.›</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0BF65F4-FE70-4000-8028-57F43D2157B5}" type="datetimeFigureOut">
              <a:rPr lang="es-MX" smtClean="0"/>
              <a:t>27/09/18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AF6F62C-68FB-4C47-8682-2E2ACC290BAF}" type="slidenum">
              <a:rPr lang="es-MX" smtClean="0"/>
              <a:t>‹Nr.›</a:t>
            </a:fld>
            <a:endParaRPr lang="es-MX"/>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F0BF65F4-FE70-4000-8028-57F43D2157B5}" type="datetimeFigureOut">
              <a:rPr lang="es-MX" smtClean="0"/>
              <a:t>27/09/18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AF6F62C-68FB-4C47-8682-2E2ACC290BAF}" type="slidenum">
              <a:rPr lang="es-MX" smtClean="0"/>
              <a:t>‹Nr.›</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F0BF65F4-FE70-4000-8028-57F43D2157B5}" type="datetimeFigureOut">
              <a:rPr lang="es-MX" smtClean="0"/>
              <a:t>27/09/18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EAF6F62C-68FB-4C47-8682-2E2ACC290BAF}" type="slidenum">
              <a:rPr lang="es-MX" smtClean="0"/>
              <a:t>‹Nr.›</a:t>
            </a:fld>
            <a:endParaRPr lang="es-MX"/>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F0BF65F4-FE70-4000-8028-57F43D2157B5}" type="datetimeFigureOut">
              <a:rPr lang="es-MX" smtClean="0"/>
              <a:t>27/09/18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EAF6F62C-68FB-4C47-8682-2E2ACC290BAF}" type="slidenum">
              <a:rPr lang="es-MX" smtClean="0"/>
              <a:t>‹Nr.›</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BF65F4-FE70-4000-8028-57F43D2157B5}" type="datetimeFigureOut">
              <a:rPr lang="es-MX" smtClean="0"/>
              <a:t>27/09/18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EAF6F62C-68FB-4C47-8682-2E2ACC290BAF}" type="slidenum">
              <a:rPr lang="es-MX" smtClean="0"/>
              <a:t>‹Nr.›</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0BF65F4-FE70-4000-8028-57F43D2157B5}" type="datetimeFigureOut">
              <a:rPr lang="es-MX" smtClean="0"/>
              <a:t>27/09/18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AF6F62C-68FB-4C47-8682-2E2ACC290BAF}" type="slidenum">
              <a:rPr lang="es-MX" smtClean="0"/>
              <a:t>‹Nr.›</a:t>
            </a:fld>
            <a:endParaRPr lang="es-MX"/>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0BF65F4-FE70-4000-8028-57F43D2157B5}" type="datetimeFigureOut">
              <a:rPr lang="es-MX" smtClean="0"/>
              <a:t>27/09/18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AF6F62C-68FB-4C47-8682-2E2ACC290BAF}" type="slidenum">
              <a:rPr lang="es-MX" smtClean="0"/>
              <a:t>‹Nr.›</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F0BF65F4-FE70-4000-8028-57F43D2157B5}" type="datetimeFigureOut">
              <a:rPr lang="es-MX" smtClean="0"/>
              <a:t>27/09/18</a:t>
            </a:fld>
            <a:endParaRPr lang="es-MX"/>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s-MX"/>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EAF6F62C-68FB-4C47-8682-2E2ACC290BAF}" type="slidenum">
              <a:rPr lang="es-MX" smtClean="0"/>
              <a:t>‹Nr.›</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8.xml"/><Relationship Id="rId2" Type="http://schemas.openxmlformats.org/officeDocument/2006/relationships/diagramData" Target="../diagrams/data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8.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ctrTitle"/>
          </p:nvPr>
        </p:nvSpPr>
        <p:spPr>
          <a:xfrm>
            <a:off x="755576" y="3573016"/>
            <a:ext cx="7848600" cy="1927225"/>
          </a:xfrm>
        </p:spPr>
        <p:txBody>
          <a:bodyPr/>
          <a:lstStyle/>
          <a:p>
            <a:pPr algn="ctr"/>
            <a:r>
              <a:rPr lang="es-ES" sz="4000" b="1" dirty="0" smtClean="0">
                <a:ln w="11430"/>
                <a:solidFill>
                  <a:schemeClr val="tx2">
                    <a:lumMod val="75000"/>
                  </a:schemeClr>
                </a:solidFill>
                <a:effectLst>
                  <a:outerShdw blurRad="50800" dist="39000" dir="5460000" algn="tl">
                    <a:srgbClr val="000000">
                      <a:alpha val="38000"/>
                    </a:srgbClr>
                  </a:outerShdw>
                </a:effectLst>
              </a:rPr>
              <a:t>El ESTADO </a:t>
            </a:r>
            <a:r>
              <a:rPr lang="es-ES" sz="4000" b="1" dirty="0">
                <a:ln w="11430"/>
                <a:solidFill>
                  <a:schemeClr val="tx2">
                    <a:lumMod val="75000"/>
                  </a:schemeClr>
                </a:solidFill>
                <a:effectLst>
                  <a:outerShdw blurRad="50800" dist="39000" dir="5460000" algn="tl">
                    <a:srgbClr val="000000">
                      <a:alpha val="38000"/>
                    </a:srgbClr>
                  </a:outerShdw>
                </a:effectLst>
              </a:rPr>
              <a:t>DEL ARTE EN LA INVESTIGACIÓN</a:t>
            </a:r>
            <a:br>
              <a:rPr lang="es-ES" sz="4000" b="1" dirty="0">
                <a:ln w="11430"/>
                <a:solidFill>
                  <a:schemeClr val="tx2">
                    <a:lumMod val="75000"/>
                  </a:schemeClr>
                </a:solidFill>
                <a:effectLst>
                  <a:outerShdw blurRad="50800" dist="39000" dir="5460000" algn="tl">
                    <a:srgbClr val="000000">
                      <a:alpha val="38000"/>
                    </a:srgbClr>
                  </a:outerShdw>
                </a:effectLst>
              </a:rPr>
            </a:br>
            <a:endParaRPr lang="es-ES" dirty="0"/>
          </a:p>
        </p:txBody>
      </p:sp>
      <p:sp>
        <p:nvSpPr>
          <p:cNvPr id="4" name="Título 1"/>
          <p:cNvSpPr txBox="1">
            <a:spLocks/>
          </p:cNvSpPr>
          <p:nvPr/>
        </p:nvSpPr>
        <p:spPr>
          <a:xfrm>
            <a:off x="1619672" y="476672"/>
            <a:ext cx="6043870" cy="1008112"/>
          </a:xfrm>
          <a:prstGeom prst="rect">
            <a:avLst/>
          </a:prstGeom>
        </p:spPr>
        <p:txBody>
          <a:bodyPr vert="horz" lIns="91440" tIns="45720" rIns="91440" bIns="45720" rtlCol="0" anchor="b">
            <a:noAutofit/>
          </a:bodyPr>
          <a:lstStyle>
            <a:lvl1pPr algn="l" defTabSz="914400" rtl="0" eaLnBrk="1" latinLnBrk="0" hangingPunct="1">
              <a:spcBef>
                <a:spcPct val="0"/>
              </a:spcBef>
              <a:buNone/>
              <a:defRPr sz="5400" kern="1200" cap="all" spc="-100" baseline="0">
                <a:solidFill>
                  <a:schemeClr val="tx2"/>
                </a:solidFill>
                <a:latin typeface="+mj-lt"/>
                <a:ea typeface="+mj-ea"/>
                <a:cs typeface="+mj-cs"/>
              </a:defRPr>
            </a:lvl1pPr>
          </a:lstStyle>
          <a:p>
            <a:pPr algn="ctr">
              <a:lnSpc>
                <a:spcPct val="130000"/>
              </a:lnSpc>
            </a:pPr>
            <a:r>
              <a:rPr lang="es-ES" sz="1600" b="1" dirty="0" smtClean="0">
                <a:solidFill>
                  <a:schemeClr val="accent1">
                    <a:lumMod val="50000"/>
                  </a:schemeClr>
                </a:solidFill>
              </a:rPr>
              <a:t>Universidad Autónoma del Estado de México</a:t>
            </a:r>
            <a:br>
              <a:rPr lang="es-ES" sz="1600" b="1" dirty="0" smtClean="0">
                <a:solidFill>
                  <a:schemeClr val="accent1">
                    <a:lumMod val="50000"/>
                  </a:schemeClr>
                </a:solidFill>
              </a:rPr>
            </a:br>
            <a:r>
              <a:rPr lang="es-ES" sz="1600" b="1" dirty="0" smtClean="0">
                <a:solidFill>
                  <a:schemeClr val="accent1">
                    <a:lumMod val="50000"/>
                  </a:schemeClr>
                </a:solidFill>
              </a:rPr>
              <a:t>Facultad de Ciencias de la Conducta</a:t>
            </a:r>
            <a:br>
              <a:rPr lang="es-ES" sz="1600" b="1" dirty="0" smtClean="0">
                <a:solidFill>
                  <a:schemeClr val="accent1">
                    <a:lumMod val="50000"/>
                  </a:schemeClr>
                </a:solidFill>
              </a:rPr>
            </a:br>
            <a:r>
              <a:rPr lang="es-ES" sz="1600" b="1" dirty="0" smtClean="0">
                <a:solidFill>
                  <a:schemeClr val="accent1">
                    <a:lumMod val="50000"/>
                  </a:schemeClr>
                </a:solidFill>
              </a:rPr>
              <a:t>MAESTRÍA EN INVESTIGACIÓN EDUCATIVA</a:t>
            </a:r>
            <a:endParaRPr lang="es-ES" sz="1600" b="1" dirty="0">
              <a:solidFill>
                <a:schemeClr val="accent1">
                  <a:lumMod val="50000"/>
                </a:schemeClr>
              </a:solidFill>
            </a:endParaRPr>
          </a:p>
        </p:txBody>
      </p:sp>
      <p:pic>
        <p:nvPicPr>
          <p:cNvPr id="6" name="Imagen 5"/>
          <p:cNvPicPr>
            <a:picLocks noChangeAspect="1"/>
          </p:cNvPicPr>
          <p:nvPr/>
        </p:nvPicPr>
        <p:blipFill>
          <a:blip r:embed="rId2"/>
          <a:stretch>
            <a:fillRect/>
          </a:stretch>
        </p:blipFill>
        <p:spPr>
          <a:xfrm>
            <a:off x="107504" y="476672"/>
            <a:ext cx="1293513" cy="1167450"/>
          </a:xfrm>
          <a:prstGeom prst="rect">
            <a:avLst/>
          </a:prstGeom>
        </p:spPr>
      </p:pic>
      <p:pic>
        <p:nvPicPr>
          <p:cNvPr id="7" name="Imagen 6"/>
          <p:cNvPicPr>
            <a:picLocks noChangeAspect="1"/>
          </p:cNvPicPr>
          <p:nvPr/>
        </p:nvPicPr>
        <p:blipFill>
          <a:blip r:embed="rId3"/>
          <a:stretch>
            <a:fillRect/>
          </a:stretch>
        </p:blipFill>
        <p:spPr>
          <a:xfrm>
            <a:off x="7649663" y="404664"/>
            <a:ext cx="1314825" cy="1183342"/>
          </a:xfrm>
          <a:prstGeom prst="rect">
            <a:avLst/>
          </a:prstGeom>
        </p:spPr>
      </p:pic>
      <p:sp>
        <p:nvSpPr>
          <p:cNvPr id="8" name="Subtítulo 2"/>
          <p:cNvSpPr>
            <a:spLocks noGrp="1"/>
          </p:cNvSpPr>
          <p:nvPr>
            <p:ph type="subTitle" idx="1"/>
          </p:nvPr>
        </p:nvSpPr>
        <p:spPr>
          <a:xfrm>
            <a:off x="323529" y="1844824"/>
            <a:ext cx="8496943" cy="864096"/>
          </a:xfrm>
        </p:spPr>
        <p:txBody>
          <a:bodyPr>
            <a:normAutofit fontScale="47500" lnSpcReduction="20000"/>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3600" b="1" dirty="0">
                <a:ln w="11430"/>
                <a:solidFill>
                  <a:srgbClr val="47534C"/>
                </a:solidFill>
              </a:rPr>
              <a:t>Diapositivas de la Unidad de </a:t>
            </a:r>
            <a:r>
              <a:rPr lang="es-ES" sz="3600" b="1" dirty="0" smtClean="0">
                <a:ln w="11430"/>
                <a:solidFill>
                  <a:srgbClr val="47534C"/>
                </a:solidFill>
              </a:rPr>
              <a:t>Aprendizaje:</a:t>
            </a:r>
          </a:p>
          <a:p>
            <a:pPr algn="ctr"/>
            <a:r>
              <a:rPr lang="es-ES" sz="3600" b="1" dirty="0" smtClean="0">
                <a:ln w="11430"/>
                <a:solidFill>
                  <a:srgbClr val="47534C"/>
                </a:solidFill>
              </a:rPr>
              <a:t>Seminario de Investigación I</a:t>
            </a:r>
          </a:p>
          <a:p>
            <a:pPr algn="ctr"/>
            <a:r>
              <a:rPr lang="es-ES" sz="3600" b="1" dirty="0" smtClean="0">
                <a:ln w="11430"/>
                <a:solidFill>
                  <a:srgbClr val="47534C"/>
                </a:solidFill>
              </a:rPr>
              <a:t>Programa en </a:t>
            </a:r>
            <a:r>
              <a:rPr lang="es-ES" sz="3600" b="1" dirty="0" smtClean="0">
                <a:ln w="11430"/>
                <a:solidFill>
                  <a:srgbClr val="47534C"/>
                </a:solidFill>
              </a:rPr>
              <a:t>Maestr</a:t>
            </a:r>
            <a:r>
              <a:rPr lang="es-ES" sz="3600" b="1" dirty="0" smtClean="0">
                <a:ln w="11430"/>
                <a:solidFill>
                  <a:srgbClr val="47534C"/>
                </a:solidFill>
              </a:rPr>
              <a:t>ía en </a:t>
            </a:r>
            <a:r>
              <a:rPr lang="es-ES" sz="3600" b="1" dirty="0" smtClean="0">
                <a:ln w="11430"/>
                <a:solidFill>
                  <a:srgbClr val="47534C"/>
                </a:solidFill>
              </a:rPr>
              <a:t>Investigación </a:t>
            </a:r>
            <a:r>
              <a:rPr lang="es-ES" sz="3600" b="1" dirty="0" smtClean="0">
                <a:ln w="11430"/>
                <a:solidFill>
                  <a:srgbClr val="47534C"/>
                </a:solidFill>
              </a:rPr>
              <a:t>Educativa </a:t>
            </a:r>
            <a:endParaRPr lang="es-ES" sz="3600" b="1" dirty="0">
              <a:ln w="11430"/>
              <a:solidFill>
                <a:srgbClr val="47534C"/>
              </a:solidFill>
            </a:endParaRPr>
          </a:p>
          <a:p>
            <a:pPr algn="ctr"/>
            <a:endParaRPr lang="es-ES" sz="7400" b="1" dirty="0">
              <a:ln w="11430"/>
              <a:solidFill>
                <a:schemeClr val="tx1"/>
              </a:solidFill>
            </a:endParaRPr>
          </a:p>
          <a:p>
            <a:pPr algn="ctr"/>
            <a:endParaRPr lang="es-ES" sz="3600" b="1" dirty="0">
              <a:ln w="11430"/>
              <a:solidFill>
                <a:srgbClr val="3E41FF"/>
              </a:solidFill>
              <a:effectLst>
                <a:outerShdw blurRad="50800" dist="39000" dir="5460000" algn="tl">
                  <a:srgbClr val="000000">
                    <a:alpha val="38000"/>
                  </a:srgbClr>
                </a:outerShdw>
              </a:effectLst>
            </a:endParaRPr>
          </a:p>
        </p:txBody>
      </p:sp>
      <p:sp>
        <p:nvSpPr>
          <p:cNvPr id="10" name="CuadroTexto 9"/>
          <p:cNvSpPr txBox="1"/>
          <p:nvPr/>
        </p:nvSpPr>
        <p:spPr>
          <a:xfrm>
            <a:off x="971600" y="5373216"/>
            <a:ext cx="7444381" cy="954107"/>
          </a:xfrm>
          <a:prstGeom prst="rect">
            <a:avLst/>
          </a:prstGeom>
          <a:noFill/>
        </p:spPr>
        <p:txBody>
          <a:bodyPr wrap="square" rtlCol="0">
            <a:spAutoFit/>
          </a:bodyPr>
          <a:lstStyle/>
          <a:p>
            <a:pPr algn="ctr"/>
            <a:r>
              <a:rPr lang="es-ES" sz="2800" b="1" dirty="0" smtClean="0">
                <a:solidFill>
                  <a:schemeClr val="accent1">
                    <a:lumMod val="50000"/>
                  </a:schemeClr>
                </a:solidFill>
              </a:rPr>
              <a:t>Dra</a:t>
            </a:r>
            <a:r>
              <a:rPr lang="es-ES" sz="2800" b="1" dirty="0">
                <a:solidFill>
                  <a:schemeClr val="accent1">
                    <a:lumMod val="50000"/>
                  </a:schemeClr>
                </a:solidFill>
              </a:rPr>
              <a:t>. Claudia Angélica Sánchez Calderón</a:t>
            </a:r>
          </a:p>
          <a:p>
            <a:pPr algn="ctr"/>
            <a:endParaRPr lang="es-ES" sz="2800" dirty="0">
              <a:solidFill>
                <a:srgbClr val="262626"/>
              </a:solidFill>
            </a:endParaRPr>
          </a:p>
        </p:txBody>
      </p:sp>
    </p:spTree>
    <p:extLst>
      <p:ext uri="{BB962C8B-B14F-4D97-AF65-F5344CB8AC3E}">
        <p14:creationId xmlns:p14="http://schemas.microsoft.com/office/powerpoint/2010/main" val="375377836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251520" y="2276872"/>
            <a:ext cx="2376264" cy="1440160"/>
          </a:xfrm>
        </p:spPr>
        <p:txBody>
          <a:bodyPr/>
          <a:lstStyle/>
          <a:p>
            <a:pPr algn="ctr"/>
            <a:r>
              <a:rPr lang="es-ES" dirty="0" smtClean="0"/>
              <a:t/>
            </a:r>
            <a:r>
              <a:rPr lang="es-MX" dirty="0" smtClean="0"/>
              <a:t>FINALIDADES</a:t>
            </a:r>
            <a:br>
              <a:rPr lang="es-MX" dirty="0" smtClean="0"/>
            </a:br>
            <a:r>
              <a:rPr lang="es-MX" dirty="0" smtClean="0"/>
              <a:t>DEL ESTADO DEL ARTE </a:t>
            </a:r>
            <a:endParaRPr lang="es-ES" dirty="0"/>
          </a:p>
        </p:txBody>
      </p:sp>
      <p:graphicFrame>
        <p:nvGraphicFramePr>
          <p:cNvPr id="13" name="Marcador de contenido 12"/>
          <p:cNvGraphicFramePr>
            <a:graphicFrameLocks noGrp="1"/>
          </p:cNvGraphicFramePr>
          <p:nvPr>
            <p:ph idx="1"/>
            <p:extLst>
              <p:ext uri="{D42A27DB-BD31-4B8C-83A1-F6EECF244321}">
                <p14:modId xmlns:p14="http://schemas.microsoft.com/office/powerpoint/2010/main" val="3570368218"/>
              </p:ext>
            </p:extLst>
          </p:nvPr>
        </p:nvGraphicFramePr>
        <p:xfrm>
          <a:off x="2971800" y="792163"/>
          <a:ext cx="5715000" cy="55784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318008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p:cNvPicPr>
          <p:nvPr>
            <p:ph idx="1"/>
          </p:nvPr>
        </p:nvPicPr>
        <p:blipFill rotWithShape="1">
          <a:blip r:embed="rId2"/>
          <a:srcRect l="23296" t="11779" r="23010" b="11515"/>
          <a:stretch/>
        </p:blipFill>
        <p:spPr bwMode="auto">
          <a:xfrm>
            <a:off x="683568" y="476672"/>
            <a:ext cx="7776864" cy="638132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4969044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32656"/>
            <a:ext cx="8229600" cy="792088"/>
          </a:xfrm>
        </p:spPr>
        <p:txBody>
          <a:bodyPr>
            <a:normAutofit/>
          </a:bodyPr>
          <a:lstStyle/>
          <a:p>
            <a:pPr algn="ctr"/>
            <a:r>
              <a:rPr lang="es-MX" dirty="0" smtClean="0"/>
              <a:t>METODOLOGÍA</a:t>
            </a:r>
            <a:endParaRPr lang="es-MX" dirty="0"/>
          </a:p>
        </p:txBody>
      </p:sp>
      <p:pic>
        <p:nvPicPr>
          <p:cNvPr id="3" name="2 Imagen"/>
          <p:cNvPicPr/>
          <p:nvPr/>
        </p:nvPicPr>
        <p:blipFill rotWithShape="1">
          <a:blip r:embed="rId2"/>
          <a:srcRect l="15192" t="9667" r="14755" b="12991"/>
          <a:stretch/>
        </p:blipFill>
        <p:spPr bwMode="auto">
          <a:xfrm>
            <a:off x="0" y="1080120"/>
            <a:ext cx="9144000" cy="577788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2594407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6588" t="22782" r="27732" b="12917"/>
          <a:stretch/>
        </p:blipFill>
        <p:spPr bwMode="auto">
          <a:xfrm>
            <a:off x="395536" y="404664"/>
            <a:ext cx="8136904" cy="64395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0904735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HEURÍSTICA</a:t>
            </a:r>
            <a:endParaRPr lang="es-MX" dirty="0"/>
          </a:p>
        </p:txBody>
      </p:sp>
      <p:sp>
        <p:nvSpPr>
          <p:cNvPr id="3" name="2 Marcador de contenido"/>
          <p:cNvSpPr>
            <a:spLocks noGrp="1"/>
          </p:cNvSpPr>
          <p:nvPr>
            <p:ph idx="1"/>
          </p:nvPr>
        </p:nvSpPr>
        <p:spPr>
          <a:xfrm>
            <a:off x="457200" y="1600200"/>
            <a:ext cx="8291264" cy="4349080"/>
          </a:xfrm>
        </p:spPr>
        <p:txBody>
          <a:bodyPr>
            <a:noAutofit/>
          </a:bodyPr>
          <a:lstStyle/>
          <a:p>
            <a:pPr marL="0" indent="0">
              <a:buNone/>
            </a:pPr>
            <a:r>
              <a:rPr lang="es-MX" sz="2800" dirty="0" smtClean="0"/>
              <a:t>Consta de </a:t>
            </a:r>
            <a:r>
              <a:rPr lang="es-MX" sz="2800" dirty="0" smtClean="0"/>
              <a:t>seis</a:t>
            </a:r>
            <a:r>
              <a:rPr lang="es-MX" sz="2800" dirty="0" smtClean="0"/>
              <a:t> etapas:</a:t>
            </a:r>
          </a:p>
          <a:p>
            <a:pPr marL="0" indent="0">
              <a:buNone/>
            </a:pPr>
            <a:endParaRPr lang="es-MX" sz="2800" dirty="0" smtClean="0"/>
          </a:p>
          <a:p>
            <a:pPr marL="514350" indent="-514350">
              <a:buFont typeface="+mj-ea"/>
              <a:buAutoNum type="circleNumDbPlain"/>
            </a:pPr>
            <a:r>
              <a:rPr lang="es-MX" sz="2800" dirty="0" smtClean="0"/>
              <a:t>Preparación o Preparatoria</a:t>
            </a:r>
          </a:p>
          <a:p>
            <a:pPr marL="514350" indent="-514350">
              <a:buFont typeface="+mj-ea"/>
              <a:buAutoNum type="circleNumDbPlain"/>
            </a:pPr>
            <a:r>
              <a:rPr lang="es-MX" sz="2800" dirty="0" smtClean="0"/>
              <a:t>Exploración</a:t>
            </a:r>
          </a:p>
          <a:p>
            <a:pPr marL="514350" indent="-514350">
              <a:buFont typeface="+mj-ea"/>
              <a:buAutoNum type="circleNumDbPlain"/>
            </a:pPr>
            <a:r>
              <a:rPr lang="es-MX" sz="2800" dirty="0" smtClean="0"/>
              <a:t>Descriptiva</a:t>
            </a:r>
          </a:p>
          <a:p>
            <a:pPr marL="514350" indent="-514350">
              <a:buFont typeface="+mj-ea"/>
              <a:buAutoNum type="circleNumDbPlain"/>
            </a:pPr>
            <a:r>
              <a:rPr lang="es-MX" sz="2800" dirty="0" smtClean="0"/>
              <a:t>Formulación</a:t>
            </a:r>
          </a:p>
          <a:p>
            <a:pPr marL="514350" indent="-514350">
              <a:buFont typeface="+mj-ea"/>
              <a:buAutoNum type="circleNumDbPlain"/>
            </a:pPr>
            <a:r>
              <a:rPr lang="es-MX" sz="2800" dirty="0" smtClean="0"/>
              <a:t>Recolección</a:t>
            </a:r>
          </a:p>
          <a:p>
            <a:pPr marL="514350" indent="-514350">
              <a:buFont typeface="+mj-ea"/>
              <a:buAutoNum type="circleNumDbPlain"/>
            </a:pPr>
            <a:r>
              <a:rPr lang="es-MX" sz="2800" dirty="0" smtClean="0"/>
              <a:t>Selección</a:t>
            </a:r>
            <a:endParaRPr lang="es-MX" sz="2800" dirty="0"/>
          </a:p>
        </p:txBody>
      </p:sp>
    </p:spTree>
    <p:extLst>
      <p:ext uri="{BB962C8B-B14F-4D97-AF65-F5344CB8AC3E}">
        <p14:creationId xmlns:p14="http://schemas.microsoft.com/office/powerpoint/2010/main" val="355904870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HEURÍSTICA</a:t>
            </a:r>
            <a:endParaRPr lang="es-MX" dirty="0"/>
          </a:p>
        </p:txBody>
      </p:sp>
      <p:pic>
        <p:nvPicPr>
          <p:cNvPr id="4" name="3 Imagen"/>
          <p:cNvPicPr/>
          <p:nvPr/>
        </p:nvPicPr>
        <p:blipFill rotWithShape="1">
          <a:blip r:embed="rId2"/>
          <a:srcRect l="38468" t="11199" r="14755" b="41617"/>
          <a:stretch/>
        </p:blipFill>
        <p:spPr bwMode="auto">
          <a:xfrm>
            <a:off x="611560" y="1340768"/>
            <a:ext cx="8064896" cy="511256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6119986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PREPARACIÓN</a:t>
            </a:r>
            <a:endParaRPr lang="es-MX" dirty="0"/>
          </a:p>
        </p:txBody>
      </p:sp>
      <p:sp>
        <p:nvSpPr>
          <p:cNvPr id="3" name="2 Marcador de contenido"/>
          <p:cNvSpPr>
            <a:spLocks noGrp="1"/>
          </p:cNvSpPr>
          <p:nvPr>
            <p:ph idx="1"/>
          </p:nvPr>
        </p:nvSpPr>
        <p:spPr>
          <a:xfrm>
            <a:off x="457200" y="1600200"/>
            <a:ext cx="8219256" cy="4205064"/>
          </a:xfrm>
        </p:spPr>
        <p:txBody>
          <a:bodyPr>
            <a:noAutofit/>
          </a:bodyPr>
          <a:lstStyle/>
          <a:p>
            <a:pPr marL="0" indent="0">
              <a:buNone/>
            </a:pPr>
            <a:r>
              <a:rPr lang="es-MX" sz="3200" dirty="0" smtClean="0"/>
              <a:t>Se identifica y selecciona el área o tema que será </a:t>
            </a:r>
            <a:r>
              <a:rPr lang="es-MX" sz="3200" dirty="0" smtClean="0"/>
              <a:t>investigado</a:t>
            </a:r>
            <a:endParaRPr lang="es-MX" sz="3200" dirty="0" smtClean="0"/>
          </a:p>
          <a:p>
            <a:pPr marL="0" indent="0">
              <a:buNone/>
            </a:pPr>
            <a:r>
              <a:rPr lang="es-MX" sz="3200" dirty="0" smtClean="0"/>
              <a:t>En esta primera fase se busca: </a:t>
            </a:r>
            <a:endParaRPr lang="es-MX" sz="3200" dirty="0" smtClean="0"/>
          </a:p>
          <a:p>
            <a:pPr marL="0" indent="0">
              <a:buNone/>
            </a:pPr>
            <a:endParaRPr lang="es-MX" sz="3200" dirty="0" smtClean="0"/>
          </a:p>
          <a:p>
            <a:pPr lvl="1">
              <a:buFont typeface="Wingdings" charset="2"/>
              <a:buChar char="ü"/>
            </a:pPr>
            <a:r>
              <a:rPr lang="es-MX" sz="2800" dirty="0" smtClean="0"/>
              <a:t>Establecer los elementos teóricos que sustenten el Estado del Arte. </a:t>
            </a:r>
          </a:p>
          <a:p>
            <a:pPr lvl="1">
              <a:buFont typeface="Wingdings" charset="2"/>
              <a:buChar char="ü"/>
            </a:pPr>
            <a:r>
              <a:rPr lang="es-MX" sz="2800" dirty="0" smtClean="0"/>
              <a:t>Es necesario identificar muy claramente y contextualizar el objeto de estudio.</a:t>
            </a:r>
          </a:p>
        </p:txBody>
      </p:sp>
    </p:spTree>
    <p:extLst>
      <p:ext uri="{BB962C8B-B14F-4D97-AF65-F5344CB8AC3E}">
        <p14:creationId xmlns:p14="http://schemas.microsoft.com/office/powerpoint/2010/main" val="206834338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rotWithShape="1">
          <a:blip r:embed="rId2"/>
          <a:srcRect l="49851" t="12615" r="20135" b="80048"/>
          <a:stretch/>
        </p:blipFill>
        <p:spPr bwMode="auto">
          <a:xfrm>
            <a:off x="1187624" y="2492896"/>
            <a:ext cx="7344816" cy="18002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01328880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854224"/>
            <a:ext cx="8229600" cy="990600"/>
          </a:xfrm>
        </p:spPr>
        <p:txBody>
          <a:bodyPr/>
          <a:lstStyle/>
          <a:p>
            <a:pPr algn="ctr"/>
            <a:r>
              <a:rPr lang="es-MX" dirty="0" smtClean="0"/>
              <a:t>EXPLORACIÓN</a:t>
            </a:r>
            <a:endParaRPr lang="es-MX" dirty="0"/>
          </a:p>
        </p:txBody>
      </p:sp>
      <p:sp>
        <p:nvSpPr>
          <p:cNvPr id="3" name="2 Marcador de contenido"/>
          <p:cNvSpPr>
            <a:spLocks noGrp="1"/>
          </p:cNvSpPr>
          <p:nvPr>
            <p:ph idx="1"/>
          </p:nvPr>
        </p:nvSpPr>
        <p:spPr>
          <a:xfrm>
            <a:off x="467544" y="2636912"/>
            <a:ext cx="8229600" cy="1828800"/>
          </a:xfrm>
        </p:spPr>
        <p:txBody>
          <a:bodyPr>
            <a:normAutofit/>
          </a:bodyPr>
          <a:lstStyle/>
          <a:p>
            <a:pPr marL="0" indent="0">
              <a:buNone/>
            </a:pPr>
            <a:r>
              <a:rPr lang="es-MX" sz="2800" dirty="0" smtClean="0"/>
              <a:t>Se hace lectura analítica para precisar la necesidad de información que se requiere.</a:t>
            </a:r>
            <a:endParaRPr lang="es-MX" sz="2800" dirty="0"/>
          </a:p>
        </p:txBody>
      </p:sp>
    </p:spTree>
    <p:extLst>
      <p:ext uri="{BB962C8B-B14F-4D97-AF65-F5344CB8AC3E}">
        <p14:creationId xmlns:p14="http://schemas.microsoft.com/office/powerpoint/2010/main" val="163248733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rotWithShape="1">
          <a:blip r:embed="rId2"/>
          <a:srcRect l="50219" t="20085" r="19162" b="73302"/>
          <a:stretch/>
        </p:blipFill>
        <p:spPr bwMode="auto">
          <a:xfrm>
            <a:off x="179512" y="2564904"/>
            <a:ext cx="8712968" cy="158417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4543805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3" y="460443"/>
            <a:ext cx="7597775" cy="886968"/>
          </a:xfrm>
        </p:spPr>
        <p:txBody>
          <a:bodyPr>
            <a:normAutofit fontScale="90000"/>
          </a:bodyPr>
          <a:lstStyle/>
          <a:p>
            <a:pPr algn="ctr">
              <a:lnSpc>
                <a:spcPct val="120000"/>
              </a:lnSpc>
            </a:pPr>
            <a:r>
              <a:rPr lang="es-ES" sz="2400" b="1" dirty="0" smtClean="0"/>
              <a:t>DIRECTORIO </a:t>
            </a:r>
            <a:br>
              <a:rPr lang="es-ES" sz="2400" b="1" dirty="0" smtClean="0"/>
            </a:br>
            <a:r>
              <a:rPr lang="es-ES" sz="2400" b="1" dirty="0" smtClean="0"/>
              <a:t>UNIVERSIDAD AUTÓNOMA DEL ESTADO DE MÉXICO</a:t>
            </a:r>
            <a:endParaRPr lang="es-ES" sz="2400" b="1" dirty="0"/>
          </a:p>
        </p:txBody>
      </p:sp>
      <p:sp>
        <p:nvSpPr>
          <p:cNvPr id="3" name="Marcador de contenido 2"/>
          <p:cNvSpPr>
            <a:spLocks noGrp="1"/>
          </p:cNvSpPr>
          <p:nvPr>
            <p:ph idx="1"/>
          </p:nvPr>
        </p:nvSpPr>
        <p:spPr>
          <a:xfrm>
            <a:off x="779463" y="1828799"/>
            <a:ext cx="7583487" cy="4563973"/>
          </a:xfrm>
        </p:spPr>
        <p:txBody>
          <a:bodyPr>
            <a:normAutofit/>
          </a:bodyPr>
          <a:lstStyle/>
          <a:p>
            <a:pPr marL="0" indent="0" algn="ctr">
              <a:buNone/>
            </a:pPr>
            <a:r>
              <a:rPr lang="es-ES" b="1" dirty="0" smtClean="0"/>
              <a:t>Dr. en Ed. ALFREDO BARRERA BACA </a:t>
            </a:r>
          </a:p>
          <a:p>
            <a:pPr marL="0" indent="0" algn="ctr">
              <a:buNone/>
            </a:pPr>
            <a:r>
              <a:rPr lang="es-ES" dirty="0" smtClean="0"/>
              <a:t>Rector</a:t>
            </a:r>
          </a:p>
          <a:p>
            <a:pPr marL="0" indent="0" algn="ctr">
              <a:lnSpc>
                <a:spcPct val="120000"/>
              </a:lnSpc>
              <a:buNone/>
            </a:pPr>
            <a:r>
              <a:rPr lang="es-ES" b="1" dirty="0" smtClean="0"/>
              <a:t>M. en S.P. MARÍA ESTELA DELGADO MAYA</a:t>
            </a:r>
          </a:p>
          <a:p>
            <a:pPr marL="0" indent="0" algn="ctr">
              <a:lnSpc>
                <a:spcPct val="120000"/>
              </a:lnSpc>
              <a:buNone/>
            </a:pPr>
            <a:r>
              <a:rPr lang="es-ES" dirty="0" smtClean="0"/>
              <a:t>Secretaria de Docencia</a:t>
            </a:r>
          </a:p>
          <a:p>
            <a:pPr marL="0" indent="0" algn="ctr">
              <a:lnSpc>
                <a:spcPct val="120000"/>
              </a:lnSpc>
              <a:buNone/>
            </a:pPr>
            <a:r>
              <a:rPr lang="es-ES" b="1" dirty="0"/>
              <a:t>M. en E. JAVIER GONZÁLEZ MARTÍNEZ </a:t>
            </a:r>
          </a:p>
          <a:p>
            <a:pPr marL="0" indent="0" algn="ctr">
              <a:lnSpc>
                <a:spcPct val="120000"/>
              </a:lnSpc>
              <a:buNone/>
            </a:pPr>
            <a:r>
              <a:rPr lang="es-ES" dirty="0"/>
              <a:t>Secretario de Administración  </a:t>
            </a:r>
            <a:endParaRPr lang="es-ES" dirty="0" smtClean="0"/>
          </a:p>
          <a:p>
            <a:pPr marL="0" indent="0" algn="ctr">
              <a:lnSpc>
                <a:spcPct val="120000"/>
              </a:lnSpc>
              <a:buNone/>
            </a:pPr>
            <a:r>
              <a:rPr lang="es-ES" b="1" dirty="0" smtClean="0"/>
              <a:t>Dr. en C.I. CARLOS EDUARDO BARRERA DÍAZ</a:t>
            </a:r>
          </a:p>
          <a:p>
            <a:pPr marL="0" indent="0" algn="ctr">
              <a:lnSpc>
                <a:spcPct val="120000"/>
              </a:lnSpc>
              <a:buNone/>
            </a:pPr>
            <a:r>
              <a:rPr lang="es-ES" dirty="0" smtClean="0"/>
              <a:t>Secretario de Investigación y Estudios Avanzados </a:t>
            </a:r>
          </a:p>
          <a:p>
            <a:pPr marL="0" indent="0">
              <a:buNone/>
            </a:pPr>
            <a:endParaRPr lang="es-ES" dirty="0"/>
          </a:p>
        </p:txBody>
      </p:sp>
    </p:spTree>
    <p:extLst>
      <p:ext uri="{BB962C8B-B14F-4D97-AF65-F5344CB8AC3E}">
        <p14:creationId xmlns:p14="http://schemas.microsoft.com/office/powerpoint/2010/main" val="242896326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DESCRIPTIVA</a:t>
            </a:r>
            <a:endParaRPr lang="es-MX" dirty="0"/>
          </a:p>
        </p:txBody>
      </p:sp>
      <p:sp>
        <p:nvSpPr>
          <p:cNvPr id="3" name="2 Marcador de contenido"/>
          <p:cNvSpPr>
            <a:spLocks noGrp="1"/>
          </p:cNvSpPr>
          <p:nvPr>
            <p:ph idx="1"/>
          </p:nvPr>
        </p:nvSpPr>
        <p:spPr>
          <a:xfrm>
            <a:off x="467544" y="1700808"/>
            <a:ext cx="8229600" cy="3816424"/>
          </a:xfrm>
        </p:spPr>
        <p:txBody>
          <a:bodyPr>
            <a:noAutofit/>
          </a:bodyPr>
          <a:lstStyle/>
          <a:p>
            <a:pPr marL="0" indent="0">
              <a:buNone/>
            </a:pPr>
            <a:r>
              <a:rPr lang="es-MX" sz="2800" dirty="0" smtClean="0"/>
              <a:t>Para hacer el análisis pertinente es necesario establecer</a:t>
            </a:r>
            <a:r>
              <a:rPr lang="es-MX" sz="2800" dirty="0" smtClean="0"/>
              <a:t>:</a:t>
            </a:r>
          </a:p>
          <a:p>
            <a:pPr marL="0" indent="0">
              <a:buNone/>
            </a:pPr>
            <a:endParaRPr lang="es-MX" sz="2800" dirty="0" smtClean="0"/>
          </a:p>
          <a:p>
            <a:pPr lvl="1"/>
            <a:r>
              <a:rPr lang="es-MX" sz="2400" dirty="0" smtClean="0"/>
              <a:t>Referentes disciplinarios</a:t>
            </a:r>
          </a:p>
          <a:p>
            <a:pPr lvl="1"/>
            <a:r>
              <a:rPr lang="es-MX" sz="2400" dirty="0" smtClean="0"/>
              <a:t>Autores que han desarrollado los temas y en donde están sus publicaciones.</a:t>
            </a:r>
          </a:p>
          <a:p>
            <a:pPr lvl="1"/>
            <a:r>
              <a:rPr lang="es-MX" sz="2400" dirty="0" smtClean="0"/>
              <a:t>Establecer delimitaciones (espacio-temporales, etc.)</a:t>
            </a:r>
          </a:p>
          <a:p>
            <a:pPr lvl="1"/>
            <a:r>
              <a:rPr lang="es-MX" sz="2400" dirty="0" smtClean="0"/>
              <a:t>Diseños metodológicos utilizados anteriormente.</a:t>
            </a:r>
          </a:p>
        </p:txBody>
      </p:sp>
    </p:spTree>
    <p:extLst>
      <p:ext uri="{BB962C8B-B14F-4D97-AF65-F5344CB8AC3E}">
        <p14:creationId xmlns:p14="http://schemas.microsoft.com/office/powerpoint/2010/main" val="86070658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rotWithShape="1">
          <a:blip r:embed="rId2"/>
          <a:srcRect l="50393" t="27112" r="18509" b="63224"/>
          <a:stretch/>
        </p:blipFill>
        <p:spPr bwMode="auto">
          <a:xfrm>
            <a:off x="611560" y="2348880"/>
            <a:ext cx="8221390" cy="161799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233382408"/>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908720"/>
            <a:ext cx="8229600" cy="990600"/>
          </a:xfrm>
        </p:spPr>
        <p:txBody>
          <a:bodyPr/>
          <a:lstStyle/>
          <a:p>
            <a:pPr algn="ctr"/>
            <a:r>
              <a:rPr lang="es-MX" dirty="0" smtClean="0"/>
              <a:t>FORMULACIÓN</a:t>
            </a:r>
            <a:endParaRPr lang="es-MX" dirty="0"/>
          </a:p>
        </p:txBody>
      </p:sp>
      <p:sp>
        <p:nvSpPr>
          <p:cNvPr id="3" name="2 Marcador de contenido"/>
          <p:cNvSpPr>
            <a:spLocks noGrp="1"/>
          </p:cNvSpPr>
          <p:nvPr>
            <p:ph idx="1"/>
          </p:nvPr>
        </p:nvSpPr>
        <p:spPr>
          <a:xfrm>
            <a:off x="467544" y="2780928"/>
            <a:ext cx="8229600" cy="1612776"/>
          </a:xfrm>
        </p:spPr>
        <p:txBody>
          <a:bodyPr>
            <a:normAutofit/>
          </a:bodyPr>
          <a:lstStyle/>
          <a:p>
            <a:pPr marL="0" indent="0">
              <a:buNone/>
            </a:pPr>
            <a:r>
              <a:rPr lang="es-MX" sz="2800" dirty="0" smtClean="0"/>
              <a:t>Se generan ideas bases o indicadores, a partir de la información encontrada. </a:t>
            </a:r>
          </a:p>
          <a:p>
            <a:endParaRPr lang="es-MX" sz="2800" dirty="0"/>
          </a:p>
        </p:txBody>
      </p:sp>
    </p:spTree>
    <p:extLst>
      <p:ext uri="{BB962C8B-B14F-4D97-AF65-F5344CB8AC3E}">
        <p14:creationId xmlns:p14="http://schemas.microsoft.com/office/powerpoint/2010/main" val="367007290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rotWithShape="1">
          <a:blip r:embed="rId2"/>
          <a:srcRect l="50501" t="36603" r="29128" b="57012"/>
          <a:stretch/>
        </p:blipFill>
        <p:spPr bwMode="auto">
          <a:xfrm>
            <a:off x="1115616" y="2420888"/>
            <a:ext cx="6840760" cy="158417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4160071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836712"/>
            <a:ext cx="8229600" cy="990600"/>
          </a:xfrm>
        </p:spPr>
        <p:txBody>
          <a:bodyPr/>
          <a:lstStyle/>
          <a:p>
            <a:pPr algn="ctr"/>
            <a:r>
              <a:rPr lang="es-MX" dirty="0" smtClean="0"/>
              <a:t>RECOLECCIÓN</a:t>
            </a:r>
            <a:endParaRPr lang="es-MX" dirty="0"/>
          </a:p>
        </p:txBody>
      </p:sp>
      <p:sp>
        <p:nvSpPr>
          <p:cNvPr id="3" name="2 Marcador de contenido"/>
          <p:cNvSpPr>
            <a:spLocks noGrp="1"/>
          </p:cNvSpPr>
          <p:nvPr>
            <p:ph idx="1"/>
          </p:nvPr>
        </p:nvSpPr>
        <p:spPr>
          <a:xfrm>
            <a:off x="467544" y="2708920"/>
            <a:ext cx="8229600" cy="1668759"/>
          </a:xfrm>
        </p:spPr>
        <p:txBody>
          <a:bodyPr>
            <a:normAutofit/>
          </a:bodyPr>
          <a:lstStyle/>
          <a:p>
            <a:pPr marL="0" indent="0">
              <a:buNone/>
            </a:pPr>
            <a:r>
              <a:rPr lang="es-MX" sz="2800" dirty="0" smtClean="0"/>
              <a:t>Compilación de la información, en fichas bibliográficas, y registro adecuado de acopios o evidencias. </a:t>
            </a:r>
            <a:endParaRPr lang="es-MX" sz="2800" dirty="0"/>
          </a:p>
        </p:txBody>
      </p:sp>
    </p:spTree>
    <p:extLst>
      <p:ext uri="{BB962C8B-B14F-4D97-AF65-F5344CB8AC3E}">
        <p14:creationId xmlns:p14="http://schemas.microsoft.com/office/powerpoint/2010/main" val="75713009"/>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rotWithShape="1">
          <a:blip r:embed="rId2"/>
          <a:srcRect l="50394" t="43161" r="20135" b="49955"/>
          <a:stretch/>
        </p:blipFill>
        <p:spPr bwMode="auto">
          <a:xfrm>
            <a:off x="827584" y="2348880"/>
            <a:ext cx="7723013" cy="169128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9728759"/>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854224"/>
            <a:ext cx="8229600" cy="990600"/>
          </a:xfrm>
        </p:spPr>
        <p:txBody>
          <a:bodyPr/>
          <a:lstStyle/>
          <a:p>
            <a:pPr algn="ctr"/>
            <a:r>
              <a:rPr lang="es-MX" dirty="0" smtClean="0"/>
              <a:t>SELECCIÓN</a:t>
            </a:r>
            <a:endParaRPr lang="es-MX" dirty="0"/>
          </a:p>
        </p:txBody>
      </p:sp>
      <p:sp>
        <p:nvSpPr>
          <p:cNvPr id="3" name="2 Marcador de contenido"/>
          <p:cNvSpPr>
            <a:spLocks noGrp="1"/>
          </p:cNvSpPr>
          <p:nvPr>
            <p:ph idx="1"/>
          </p:nvPr>
        </p:nvSpPr>
        <p:spPr>
          <a:xfrm>
            <a:off x="467544" y="2564904"/>
            <a:ext cx="8229600" cy="1756792"/>
          </a:xfrm>
        </p:spPr>
        <p:txBody>
          <a:bodyPr>
            <a:normAutofit/>
          </a:bodyPr>
          <a:lstStyle/>
          <a:p>
            <a:pPr marL="0" indent="0">
              <a:buNone/>
            </a:pPr>
            <a:r>
              <a:rPr lang="es-MX" sz="2800" dirty="0" smtClean="0"/>
              <a:t>Se organiza el material para ver si algo falta, o se da por terminada la búsqueda por saturación de información.</a:t>
            </a:r>
            <a:endParaRPr lang="es-MX" sz="2800" dirty="0"/>
          </a:p>
        </p:txBody>
      </p:sp>
    </p:spTree>
    <p:extLst>
      <p:ext uri="{BB962C8B-B14F-4D97-AF65-F5344CB8AC3E}">
        <p14:creationId xmlns:p14="http://schemas.microsoft.com/office/powerpoint/2010/main" val="1988405761"/>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rotWithShape="1">
          <a:blip r:embed="rId2"/>
          <a:srcRect l="50501" t="50464" r="19701" b="42310"/>
          <a:stretch/>
        </p:blipFill>
        <p:spPr bwMode="auto">
          <a:xfrm>
            <a:off x="683568" y="2492896"/>
            <a:ext cx="7782006" cy="154513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33723707"/>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17240" y="792480"/>
            <a:ext cx="7715200" cy="764312"/>
          </a:xfrm>
        </p:spPr>
        <p:txBody>
          <a:bodyPr>
            <a:normAutofit/>
          </a:bodyPr>
          <a:lstStyle/>
          <a:p>
            <a:pPr algn="ctr"/>
            <a:r>
              <a:rPr lang="es-MX" sz="3200" b="1" dirty="0" smtClean="0"/>
              <a:t>HERMENEUTICA</a:t>
            </a:r>
            <a:endParaRPr lang="es-MX" sz="3200" b="1" dirty="0"/>
          </a:p>
        </p:txBody>
      </p:sp>
      <p:pic>
        <p:nvPicPr>
          <p:cNvPr id="9" name="8 Marcador de posición de imagen"/>
          <p:cNvPicPr>
            <a:picLocks noGrp="1"/>
          </p:cNvPicPr>
          <p:nvPr>
            <p:ph type="pic" idx="1"/>
          </p:nvPr>
        </p:nvPicPr>
        <p:blipFill rotWithShape="1">
          <a:blip r:embed="rId2"/>
          <a:srcRect l="31611" t="59569" r="14879" b="14422"/>
          <a:stretch/>
        </p:blipFill>
        <p:spPr bwMode="auto">
          <a:xfrm>
            <a:off x="539552" y="2204864"/>
            <a:ext cx="7956376" cy="316835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08900057"/>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82216"/>
            <a:ext cx="8229600" cy="990600"/>
          </a:xfrm>
        </p:spPr>
        <p:txBody>
          <a:bodyPr/>
          <a:lstStyle/>
          <a:p>
            <a:pPr algn="ctr"/>
            <a:r>
              <a:rPr lang="es-MX" dirty="0" smtClean="0"/>
              <a:t>INTERPRETACIÓN</a:t>
            </a:r>
            <a:endParaRPr lang="es-MX" dirty="0"/>
          </a:p>
        </p:txBody>
      </p:sp>
      <p:sp>
        <p:nvSpPr>
          <p:cNvPr id="3" name="2 Marcador de contenido"/>
          <p:cNvSpPr>
            <a:spLocks noGrp="1"/>
          </p:cNvSpPr>
          <p:nvPr>
            <p:ph idx="1"/>
          </p:nvPr>
        </p:nvSpPr>
        <p:spPr>
          <a:xfrm>
            <a:off x="467544" y="2276872"/>
            <a:ext cx="8229600" cy="2692896"/>
          </a:xfrm>
        </p:spPr>
        <p:txBody>
          <a:bodyPr>
            <a:normAutofit/>
          </a:bodyPr>
          <a:lstStyle/>
          <a:p>
            <a:r>
              <a:rPr lang="es-MX" sz="2800" dirty="0" smtClean="0"/>
              <a:t>Se realiza el análisis de documentos por áreas temáticas de manera integrada. </a:t>
            </a:r>
          </a:p>
          <a:p>
            <a:r>
              <a:rPr lang="es-MX" sz="2800" dirty="0" smtClean="0"/>
              <a:t>Amplia el horizonte de estudio</a:t>
            </a:r>
          </a:p>
          <a:p>
            <a:r>
              <a:rPr lang="es-MX" sz="2800" dirty="0" smtClean="0"/>
              <a:t>Proporciona datos nuevos e integrativos  a manera de núcleos temáticos.</a:t>
            </a:r>
            <a:r>
              <a:rPr lang="es-MX" sz="2800" dirty="0"/>
              <a:t> </a:t>
            </a:r>
            <a:endParaRPr lang="es-MX" sz="2800" dirty="0" smtClean="0"/>
          </a:p>
        </p:txBody>
      </p:sp>
    </p:spTree>
    <p:extLst>
      <p:ext uri="{BB962C8B-B14F-4D97-AF65-F5344CB8AC3E}">
        <p14:creationId xmlns:p14="http://schemas.microsoft.com/office/powerpoint/2010/main" val="261138226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69988" y="542391"/>
            <a:ext cx="7707250" cy="886968"/>
          </a:xfrm>
        </p:spPr>
        <p:txBody>
          <a:bodyPr>
            <a:normAutofit fontScale="90000"/>
          </a:bodyPr>
          <a:lstStyle/>
          <a:p>
            <a:pPr algn="ctr"/>
            <a:r>
              <a:rPr lang="es-ES" sz="2800" b="1" dirty="0" smtClean="0"/>
              <a:t>DIRECTORIO </a:t>
            </a:r>
            <a:br>
              <a:rPr lang="es-ES" sz="2800" b="1" dirty="0" smtClean="0"/>
            </a:br>
            <a:r>
              <a:rPr lang="es-ES" sz="2800" b="1" dirty="0" smtClean="0"/>
              <a:t>FACULTAD DE CIENCIAS DE LA CONDUCTA</a:t>
            </a:r>
            <a:endParaRPr lang="es-ES" sz="2800" b="1" dirty="0"/>
          </a:p>
        </p:txBody>
      </p:sp>
      <p:sp>
        <p:nvSpPr>
          <p:cNvPr id="3" name="Marcador de contenido 2"/>
          <p:cNvSpPr>
            <a:spLocks noGrp="1"/>
          </p:cNvSpPr>
          <p:nvPr>
            <p:ph idx="1"/>
          </p:nvPr>
        </p:nvSpPr>
        <p:spPr>
          <a:xfrm>
            <a:off x="669988" y="1828800"/>
            <a:ext cx="7825367" cy="4585866"/>
          </a:xfrm>
        </p:spPr>
        <p:txBody>
          <a:bodyPr>
            <a:normAutofit/>
          </a:bodyPr>
          <a:lstStyle/>
          <a:p>
            <a:pPr marL="0" indent="0" algn="ctr">
              <a:buNone/>
            </a:pPr>
            <a:r>
              <a:rPr lang="es-MX" b="1" dirty="0"/>
              <a:t> </a:t>
            </a:r>
            <a:r>
              <a:rPr lang="es-MX" b="1" dirty="0" smtClean="0"/>
              <a:t>DRA. en A. DIR. MARIA TERESA GARCÍA RODEA</a:t>
            </a:r>
            <a:endParaRPr lang="es-MX" dirty="0"/>
          </a:p>
          <a:p>
            <a:pPr marL="0" indent="0" algn="ctr">
              <a:buNone/>
            </a:pPr>
            <a:r>
              <a:rPr lang="es-MX" dirty="0" smtClean="0"/>
              <a:t>Directora</a:t>
            </a:r>
            <a:endParaRPr lang="es-MX" dirty="0"/>
          </a:p>
          <a:p>
            <a:pPr marL="0" indent="0" algn="ctr">
              <a:lnSpc>
                <a:spcPct val="120000"/>
              </a:lnSpc>
              <a:buNone/>
            </a:pPr>
            <a:r>
              <a:rPr lang="es-MX" b="1" dirty="0" smtClean="0"/>
              <a:t>DRA. GABRIELA HERNÁNDEZ VERGARA</a:t>
            </a:r>
            <a:endParaRPr lang="es-MX" dirty="0"/>
          </a:p>
          <a:p>
            <a:pPr marL="0" indent="0" algn="ctr">
              <a:lnSpc>
                <a:spcPct val="120000"/>
              </a:lnSpc>
              <a:buNone/>
            </a:pPr>
            <a:r>
              <a:rPr lang="es-MX" dirty="0" smtClean="0"/>
              <a:t>Subdirectora Académica</a:t>
            </a:r>
            <a:endParaRPr lang="es-MX" dirty="0"/>
          </a:p>
          <a:p>
            <a:pPr marL="0" indent="0" algn="ctr">
              <a:lnSpc>
                <a:spcPct val="120000"/>
              </a:lnSpc>
              <a:buNone/>
            </a:pPr>
            <a:r>
              <a:rPr lang="es-ES_tradnl" b="1" dirty="0" smtClean="0"/>
              <a:t>MTRO. </a:t>
            </a:r>
            <a:r>
              <a:rPr lang="es-ES_tradnl" b="1" dirty="0"/>
              <a:t>ASDRÚBAL HERNÁNDEZ </a:t>
            </a:r>
            <a:r>
              <a:rPr lang="es-ES_tradnl" b="1" dirty="0" smtClean="0"/>
              <a:t>GÓMEZ</a:t>
            </a:r>
          </a:p>
          <a:p>
            <a:pPr marL="0" indent="0" algn="ctr">
              <a:lnSpc>
                <a:spcPct val="120000"/>
              </a:lnSpc>
              <a:buNone/>
            </a:pPr>
            <a:r>
              <a:rPr lang="es-MX" dirty="0" smtClean="0"/>
              <a:t>Subdirector Administrativo</a:t>
            </a:r>
            <a:endParaRPr lang="es-MX" dirty="0"/>
          </a:p>
          <a:p>
            <a:pPr marL="0" indent="0" algn="ctr">
              <a:lnSpc>
                <a:spcPct val="120000"/>
              </a:lnSpc>
              <a:buNone/>
            </a:pPr>
            <a:r>
              <a:rPr lang="es-MX" b="1" dirty="0" smtClean="0"/>
              <a:t>DRA. ALEJANDRA MOYSÉN CHIMAL </a:t>
            </a:r>
            <a:endParaRPr lang="es-MX" b="1" dirty="0"/>
          </a:p>
          <a:p>
            <a:pPr marL="0" indent="0" algn="ctr">
              <a:lnSpc>
                <a:spcPct val="120000"/>
              </a:lnSpc>
              <a:buNone/>
            </a:pPr>
            <a:r>
              <a:rPr lang="es-MX" dirty="0"/>
              <a:t>Coordinadora de </a:t>
            </a:r>
            <a:r>
              <a:rPr lang="es-MX" dirty="0" smtClean="0"/>
              <a:t>Estudios Avanzados</a:t>
            </a:r>
            <a:endParaRPr lang="es-MX" dirty="0"/>
          </a:p>
        </p:txBody>
      </p:sp>
    </p:spTree>
    <p:extLst>
      <p:ext uri="{BB962C8B-B14F-4D97-AF65-F5344CB8AC3E}">
        <p14:creationId xmlns:p14="http://schemas.microsoft.com/office/powerpoint/2010/main" val="710224437"/>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8 Marcador de posición de imagen"/>
          <p:cNvPicPr>
            <a:picLocks/>
          </p:cNvPicPr>
          <p:nvPr/>
        </p:nvPicPr>
        <p:blipFill rotWithShape="1">
          <a:blip r:embed="rId2"/>
          <a:srcRect l="48332" t="61353" r="19792" b="31355"/>
          <a:stretch/>
        </p:blipFill>
        <p:spPr bwMode="auto">
          <a:xfrm>
            <a:off x="827584" y="2492896"/>
            <a:ext cx="7560840" cy="129614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0373677"/>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836712"/>
            <a:ext cx="8229600" cy="990600"/>
          </a:xfrm>
        </p:spPr>
        <p:txBody>
          <a:bodyPr/>
          <a:lstStyle/>
          <a:p>
            <a:pPr algn="ctr"/>
            <a:r>
              <a:rPr lang="es-MX" dirty="0" smtClean="0"/>
              <a:t>CONSTRUCCIÓN TEÓRICA</a:t>
            </a:r>
            <a:endParaRPr lang="es-MX" dirty="0"/>
          </a:p>
        </p:txBody>
      </p:sp>
      <p:sp>
        <p:nvSpPr>
          <p:cNvPr id="3" name="2 Marcador de contenido"/>
          <p:cNvSpPr>
            <a:spLocks noGrp="1"/>
          </p:cNvSpPr>
          <p:nvPr>
            <p:ph idx="1"/>
          </p:nvPr>
        </p:nvSpPr>
        <p:spPr>
          <a:xfrm>
            <a:off x="395536" y="2564904"/>
            <a:ext cx="8229600" cy="1828800"/>
          </a:xfrm>
        </p:spPr>
        <p:txBody>
          <a:bodyPr>
            <a:normAutofit/>
          </a:bodyPr>
          <a:lstStyle/>
          <a:p>
            <a:r>
              <a:rPr lang="es-MX" sz="2800" dirty="0" smtClean="0"/>
              <a:t>Comprende la revisión de los núcleos temáticos</a:t>
            </a:r>
          </a:p>
          <a:p>
            <a:r>
              <a:rPr lang="es-MX" sz="2800" dirty="0" smtClean="0"/>
              <a:t>Se construye el documento que contiene el Estado del Arte. </a:t>
            </a:r>
          </a:p>
        </p:txBody>
      </p:sp>
    </p:spTree>
    <p:extLst>
      <p:ext uri="{BB962C8B-B14F-4D97-AF65-F5344CB8AC3E}">
        <p14:creationId xmlns:p14="http://schemas.microsoft.com/office/powerpoint/2010/main" val="2839451012"/>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8 Marcador de posición de imagen"/>
          <p:cNvPicPr>
            <a:picLocks/>
          </p:cNvPicPr>
          <p:nvPr/>
        </p:nvPicPr>
        <p:blipFill rotWithShape="1">
          <a:blip r:embed="rId2"/>
          <a:srcRect l="48321" t="68660" r="17261" b="23834"/>
          <a:stretch/>
        </p:blipFill>
        <p:spPr bwMode="auto">
          <a:xfrm>
            <a:off x="539552" y="2564904"/>
            <a:ext cx="8163730" cy="15030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573226223"/>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836712"/>
            <a:ext cx="8229600" cy="990600"/>
          </a:xfrm>
        </p:spPr>
        <p:txBody>
          <a:bodyPr/>
          <a:lstStyle/>
          <a:p>
            <a:pPr algn="ctr"/>
            <a:r>
              <a:rPr lang="es-MX" dirty="0" smtClean="0"/>
              <a:t>PUBLICACIÓN</a:t>
            </a:r>
            <a:endParaRPr lang="es-MX" dirty="0"/>
          </a:p>
        </p:txBody>
      </p:sp>
      <p:sp>
        <p:nvSpPr>
          <p:cNvPr id="3" name="2 Marcador de contenido"/>
          <p:cNvSpPr>
            <a:spLocks noGrp="1"/>
          </p:cNvSpPr>
          <p:nvPr>
            <p:ph idx="1"/>
          </p:nvPr>
        </p:nvSpPr>
        <p:spPr>
          <a:xfrm>
            <a:off x="467544" y="2564904"/>
            <a:ext cx="8229600" cy="2332856"/>
          </a:xfrm>
        </p:spPr>
        <p:txBody>
          <a:bodyPr>
            <a:normAutofit/>
          </a:bodyPr>
          <a:lstStyle/>
          <a:p>
            <a:r>
              <a:rPr lang="es-MX" sz="2800" dirty="0" smtClean="0"/>
              <a:t>Dar a conocer a la comunidad científica lo encontrado en el Estado del Arte. </a:t>
            </a:r>
          </a:p>
          <a:p>
            <a:r>
              <a:rPr lang="es-MX" sz="2800" dirty="0" smtClean="0"/>
              <a:t>Se da a conocer por medio de una publicación (revista indexada, artículo, etc.)</a:t>
            </a:r>
            <a:endParaRPr lang="es-MX" sz="2800" dirty="0"/>
          </a:p>
        </p:txBody>
      </p:sp>
    </p:spTree>
    <p:extLst>
      <p:ext uri="{BB962C8B-B14F-4D97-AF65-F5344CB8AC3E}">
        <p14:creationId xmlns:p14="http://schemas.microsoft.com/office/powerpoint/2010/main" val="571503190"/>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8 Marcador de posición de imagen"/>
          <p:cNvPicPr>
            <a:picLocks/>
          </p:cNvPicPr>
          <p:nvPr/>
        </p:nvPicPr>
        <p:blipFill rotWithShape="1">
          <a:blip r:embed="rId2"/>
          <a:srcRect l="48421" t="76045" r="21723" b="17175"/>
          <a:stretch/>
        </p:blipFill>
        <p:spPr bwMode="auto">
          <a:xfrm>
            <a:off x="827584" y="2420888"/>
            <a:ext cx="7586809" cy="132083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012243743"/>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dirty="0" smtClean="0"/>
              <a:t>RUTA </a:t>
            </a:r>
            <a:r>
              <a:rPr lang="es-MX" dirty="0" smtClean="0"/>
              <a:t>LA</a:t>
            </a:r>
            <a:r>
              <a:rPr lang="es-MX" dirty="0" smtClean="0"/>
              <a:t> CONSTRUCCI</a:t>
            </a:r>
            <a:r>
              <a:rPr lang="es-MX" dirty="0" smtClean="0"/>
              <a:t>ÓN DEL </a:t>
            </a:r>
            <a:r>
              <a:rPr lang="es-MX" dirty="0" smtClean="0"/>
              <a:t> ESTADO </a:t>
            </a:r>
            <a:r>
              <a:rPr lang="es-MX" dirty="0" smtClean="0"/>
              <a:t>DEL </a:t>
            </a:r>
            <a:r>
              <a:rPr lang="es-MX" dirty="0" smtClean="0"/>
              <a:t> ARTE</a:t>
            </a:r>
            <a:endParaRPr lang="es-MX" dirty="0"/>
          </a:p>
        </p:txBody>
      </p:sp>
      <p:pic>
        <p:nvPicPr>
          <p:cNvPr id="3"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4480" t="41875" r="26528" b="24464"/>
          <a:stretch/>
        </p:blipFill>
        <p:spPr bwMode="auto">
          <a:xfrm>
            <a:off x="1" y="2204864"/>
            <a:ext cx="9144000" cy="35322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28051340"/>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smtClean="0"/>
              <a:t>REFERENCIAS </a:t>
            </a:r>
            <a:endParaRPr lang="es-ES" dirty="0"/>
          </a:p>
        </p:txBody>
      </p:sp>
      <p:sp>
        <p:nvSpPr>
          <p:cNvPr id="3" name="CuadroTexto 2"/>
          <p:cNvSpPr txBox="1"/>
          <p:nvPr/>
        </p:nvSpPr>
        <p:spPr>
          <a:xfrm>
            <a:off x="539552" y="1700808"/>
            <a:ext cx="8136904" cy="4801315"/>
          </a:xfrm>
          <a:prstGeom prst="rect">
            <a:avLst/>
          </a:prstGeom>
          <a:noFill/>
        </p:spPr>
        <p:txBody>
          <a:bodyPr wrap="square" rtlCol="0">
            <a:spAutoFit/>
          </a:bodyPr>
          <a:lstStyle/>
          <a:p>
            <a:r>
              <a:rPr lang="es-ES_tradnl" dirty="0" smtClean="0"/>
              <a:t>	American </a:t>
            </a:r>
            <a:r>
              <a:rPr lang="es-ES_tradnl" dirty="0" err="1"/>
              <a:t>Phychological</a:t>
            </a:r>
            <a:r>
              <a:rPr lang="es-ES_tradnl" dirty="0"/>
              <a:t> </a:t>
            </a:r>
            <a:r>
              <a:rPr lang="es-ES_tradnl" dirty="0" err="1"/>
              <a:t>Association</a:t>
            </a:r>
            <a:r>
              <a:rPr lang="es-ES_tradnl" dirty="0"/>
              <a:t> (2010). </a:t>
            </a:r>
            <a:r>
              <a:rPr lang="es-ES_tradnl" i="1" dirty="0"/>
              <a:t>Manual De Estilos De Publicación de APA</a:t>
            </a:r>
            <a:r>
              <a:rPr lang="es-ES_tradnl" dirty="0"/>
              <a:t>. México. Manual Moderno</a:t>
            </a:r>
            <a:r>
              <a:rPr lang="es-ES_tradnl" dirty="0" smtClean="0"/>
              <a:t>.</a:t>
            </a:r>
          </a:p>
          <a:p>
            <a:endParaRPr lang="es-MX" dirty="0"/>
          </a:p>
          <a:p>
            <a:r>
              <a:rPr lang="pt-BR" dirty="0" smtClean="0"/>
              <a:t>	</a:t>
            </a:r>
            <a:r>
              <a:rPr lang="pt-BR" dirty="0" err="1" smtClean="0"/>
              <a:t>Elaboraciao</a:t>
            </a:r>
            <a:r>
              <a:rPr lang="pt-BR" dirty="0" smtClean="0"/>
              <a:t> </a:t>
            </a:r>
            <a:r>
              <a:rPr lang="pt-BR" dirty="0"/>
              <a:t>de referencias segundo ABTN/NBR 6023: 2002. Universidade Estadual Paulista Campus de Rio Claro Biblioteca  Rio Claro </a:t>
            </a:r>
            <a:r>
              <a:rPr lang="pt-BR" dirty="0" smtClean="0"/>
              <a:t>2016</a:t>
            </a:r>
          </a:p>
          <a:p>
            <a:r>
              <a:rPr lang="es-ES_tradnl" dirty="0" smtClean="0"/>
              <a:t>	</a:t>
            </a:r>
            <a:r>
              <a:rPr lang="es-ES_tradnl" dirty="0" err="1" smtClean="0"/>
              <a:t>Bisquera</a:t>
            </a:r>
            <a:r>
              <a:rPr lang="es-ES_tradnl" dirty="0"/>
              <a:t>, R. (1989) “Métodos De Investigación Educativa” España: </a:t>
            </a:r>
            <a:r>
              <a:rPr lang="es-ES_tradnl" dirty="0" err="1"/>
              <a:t>Ceac</a:t>
            </a:r>
            <a:endParaRPr lang="es-MX" dirty="0"/>
          </a:p>
          <a:p>
            <a:r>
              <a:rPr lang="es-ES_tradnl" dirty="0" smtClean="0"/>
              <a:t>	De </a:t>
            </a:r>
            <a:r>
              <a:rPr lang="es-ES_tradnl" dirty="0"/>
              <a:t>La Torre, E. (1990). </a:t>
            </a:r>
            <a:r>
              <a:rPr lang="es-ES_tradnl" i="1" dirty="0"/>
              <a:t>Metodología de la Investigación</a:t>
            </a:r>
            <a:r>
              <a:rPr lang="es-ES_tradnl" dirty="0"/>
              <a:t>. México: Mc Graw Hill</a:t>
            </a:r>
            <a:endParaRPr lang="es-MX" dirty="0"/>
          </a:p>
          <a:p>
            <a:r>
              <a:rPr lang="es-ES_tradnl" dirty="0" smtClean="0"/>
              <a:t>	Delgado</a:t>
            </a:r>
            <a:r>
              <a:rPr lang="es-ES_tradnl" dirty="0"/>
              <a:t>, J. M., Y </a:t>
            </a:r>
            <a:r>
              <a:rPr lang="es-ES_tradnl" dirty="0" err="1"/>
              <a:t>Guitiérrez</a:t>
            </a:r>
            <a:r>
              <a:rPr lang="es-ES_tradnl" dirty="0"/>
              <a:t>, J. </a:t>
            </a:r>
            <a:r>
              <a:rPr lang="es-ES_tradnl" dirty="0" err="1"/>
              <a:t>Cord</a:t>
            </a:r>
            <a:r>
              <a:rPr lang="es-ES_tradnl" dirty="0"/>
              <a:t> (1995). </a:t>
            </a:r>
            <a:r>
              <a:rPr lang="es-ES_tradnl" i="1" dirty="0"/>
              <a:t>Métodos y Técnicas Cualitativas de Investigación en Ciencia Sociales.</a:t>
            </a:r>
            <a:r>
              <a:rPr lang="es-ES_tradnl" dirty="0"/>
              <a:t> España: Síntesis Psicología</a:t>
            </a:r>
            <a:r>
              <a:rPr lang="es-MX" dirty="0" smtClean="0"/>
              <a:t>.</a:t>
            </a:r>
          </a:p>
          <a:p>
            <a:r>
              <a:rPr lang="es-ES_tradnl" dirty="0" smtClean="0"/>
              <a:t>	Fernández</a:t>
            </a:r>
            <a:r>
              <a:rPr lang="es-ES_tradnl" dirty="0"/>
              <a:t>, Hernández Y Baptista (2009). </a:t>
            </a:r>
            <a:r>
              <a:rPr lang="es-ES_tradnl" i="1" dirty="0"/>
              <a:t>Metodología de la Investigación</a:t>
            </a:r>
            <a:r>
              <a:rPr lang="es-ES_tradnl" dirty="0"/>
              <a:t>. México: Mc-Graw-Hill, Segunda Edición</a:t>
            </a:r>
            <a:endParaRPr lang="es-MX" dirty="0"/>
          </a:p>
          <a:p>
            <a:endParaRPr lang="es-MX" dirty="0"/>
          </a:p>
          <a:p>
            <a:endParaRPr lang="es-MX" dirty="0"/>
          </a:p>
          <a:p>
            <a:endParaRPr lang="es-ES" dirty="0"/>
          </a:p>
        </p:txBody>
      </p:sp>
    </p:spTree>
    <p:extLst>
      <p:ext uri="{BB962C8B-B14F-4D97-AF65-F5344CB8AC3E}">
        <p14:creationId xmlns:p14="http://schemas.microsoft.com/office/powerpoint/2010/main" val="22212071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sz="3200" b="1" dirty="0"/>
              <a:t>GUIÓN EXPLICATIVO</a:t>
            </a:r>
          </a:p>
        </p:txBody>
      </p:sp>
      <p:sp>
        <p:nvSpPr>
          <p:cNvPr id="3" name="Marcador de contenido 2"/>
          <p:cNvSpPr>
            <a:spLocks noGrp="1"/>
          </p:cNvSpPr>
          <p:nvPr>
            <p:ph idx="1"/>
          </p:nvPr>
        </p:nvSpPr>
        <p:spPr/>
        <p:txBody>
          <a:bodyPr>
            <a:normAutofit/>
          </a:bodyPr>
          <a:lstStyle/>
          <a:p>
            <a:pPr algn="just"/>
            <a:r>
              <a:rPr lang="es-ES" sz="2400" dirty="0" smtClean="0"/>
              <a:t>Las presentes diapositivas deberán emplearse como guía a la explicación del contenido teórico, el cual puede apoyarse de textos de metodología de la </a:t>
            </a:r>
            <a:r>
              <a:rPr lang="es-ES" sz="2400" dirty="0" smtClean="0"/>
              <a:t>investigación como los presentados en el apartado de referencias.</a:t>
            </a:r>
          </a:p>
          <a:p>
            <a:pPr marL="0" indent="0" algn="just">
              <a:buNone/>
            </a:pPr>
            <a:endParaRPr lang="es-ES" sz="2400" dirty="0" smtClean="0"/>
          </a:p>
          <a:p>
            <a:pPr algn="just"/>
            <a:r>
              <a:rPr lang="es-ES" sz="2400" dirty="0" smtClean="0"/>
              <a:t>A la par de la proyección de las láminas se deberán intercalarán algunos ejemplos y planteamientos que promuevan la b</a:t>
            </a:r>
            <a:r>
              <a:rPr lang="es-ES" dirty="0" smtClean="0"/>
              <a:t>ú</a:t>
            </a:r>
            <a:r>
              <a:rPr lang="es-ES" sz="2400" dirty="0" smtClean="0"/>
              <a:t>squeda </a:t>
            </a:r>
            <a:r>
              <a:rPr lang="es-ES" sz="2400" dirty="0" smtClean="0"/>
              <a:t>asertiva</a:t>
            </a:r>
            <a:r>
              <a:rPr lang="es-ES" dirty="0" smtClean="0"/>
              <a:t>.</a:t>
            </a:r>
            <a:endParaRPr lang="es-ES" sz="2400" dirty="0" smtClean="0"/>
          </a:p>
          <a:p>
            <a:pPr marL="0" indent="0" algn="just">
              <a:buNone/>
            </a:pPr>
            <a:endParaRPr lang="es-ES" sz="2400" dirty="0" smtClean="0"/>
          </a:p>
          <a:p>
            <a:pPr algn="just"/>
            <a:endParaRPr lang="es-ES" sz="2400" dirty="0"/>
          </a:p>
          <a:p>
            <a:endParaRPr lang="es-ES" dirty="0"/>
          </a:p>
        </p:txBody>
      </p:sp>
    </p:spTree>
    <p:extLst>
      <p:ext uri="{BB962C8B-B14F-4D97-AF65-F5344CB8AC3E}">
        <p14:creationId xmlns:p14="http://schemas.microsoft.com/office/powerpoint/2010/main" val="1239964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1561" y="1572768"/>
            <a:ext cx="7765678" cy="4553395"/>
          </a:xfrm>
        </p:spPr>
        <p:txBody>
          <a:bodyPr>
            <a:normAutofit/>
          </a:bodyPr>
          <a:lstStyle/>
          <a:p>
            <a:pPr marL="0" indent="0" algn="just">
              <a:buNone/>
            </a:pPr>
            <a:r>
              <a:rPr lang="es-ES" sz="2800" dirty="0" smtClean="0"/>
              <a:t>La Universidad Autónoma del Estado de México cuenta con los derechos de autor del </a:t>
            </a:r>
            <a:r>
              <a:rPr lang="es-ES" sz="2800" dirty="0"/>
              <a:t>presente </a:t>
            </a:r>
            <a:r>
              <a:rPr lang="es-ES" sz="2800" dirty="0" smtClean="0"/>
              <a:t>material didáctico </a:t>
            </a:r>
            <a:r>
              <a:rPr lang="es-ES" sz="2800" dirty="0"/>
              <a:t>con carácter de original e inédito </a:t>
            </a:r>
            <a:r>
              <a:rPr lang="es-ES" sz="2800" dirty="0" smtClean="0"/>
              <a:t>de sólo visión </a:t>
            </a:r>
            <a:r>
              <a:rPr lang="es-ES" sz="2800" dirty="0" err="1" smtClean="0"/>
              <a:t>proyectable</a:t>
            </a:r>
            <a:r>
              <a:rPr lang="es-ES" sz="2800" dirty="0" smtClean="0"/>
              <a:t> de</a:t>
            </a:r>
            <a:r>
              <a:rPr lang="es-ES" sz="2800" dirty="0"/>
              <a:t> </a:t>
            </a:r>
            <a:r>
              <a:rPr lang="es-ES" sz="2800" dirty="0" smtClean="0"/>
              <a:t>Diapositivas “El Estado del Arte en la Investigación” de la Unidad de Aprendizaje del Seminario de Investigación I, perteneciente al </a:t>
            </a:r>
            <a:r>
              <a:rPr lang="es-ES" sz="2800" dirty="0"/>
              <a:t>P</a:t>
            </a:r>
            <a:r>
              <a:rPr lang="es-ES" sz="2800" dirty="0" smtClean="0"/>
              <a:t>rograma Educativo de Maestría en Investigación Educativa.  </a:t>
            </a:r>
            <a:endParaRPr lang="es-ES" sz="2800" dirty="0"/>
          </a:p>
        </p:txBody>
      </p:sp>
      <p:pic>
        <p:nvPicPr>
          <p:cNvPr id="4" name="Imagen 3"/>
          <p:cNvPicPr>
            <a:picLocks noChangeAspect="1"/>
          </p:cNvPicPr>
          <p:nvPr/>
        </p:nvPicPr>
        <p:blipFill>
          <a:blip r:embed="rId2"/>
          <a:stretch>
            <a:fillRect/>
          </a:stretch>
        </p:blipFill>
        <p:spPr>
          <a:xfrm>
            <a:off x="7881255" y="5592562"/>
            <a:ext cx="481695" cy="445168"/>
          </a:xfrm>
          <a:prstGeom prst="rect">
            <a:avLst/>
          </a:prstGeom>
        </p:spPr>
      </p:pic>
    </p:spTree>
    <p:extLst>
      <p:ext uri="{BB962C8B-B14F-4D97-AF65-F5344CB8AC3E}">
        <p14:creationId xmlns:p14="http://schemas.microsoft.com/office/powerpoint/2010/main" val="222989358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484784"/>
            <a:ext cx="8229600" cy="4876800"/>
          </a:xfrm>
        </p:spPr>
        <p:txBody>
          <a:bodyPr>
            <a:normAutofit/>
          </a:bodyPr>
          <a:lstStyle/>
          <a:p>
            <a:pPr marL="0" indent="0" algn="ctr">
              <a:buNone/>
            </a:pPr>
            <a:r>
              <a:rPr lang="es-ES" b="1" dirty="0" smtClean="0"/>
              <a:t>PRESENTACIÓN</a:t>
            </a:r>
          </a:p>
          <a:p>
            <a:pPr marL="0" indent="0" algn="ctr">
              <a:buNone/>
            </a:pPr>
            <a:endParaRPr lang="es-ES" b="1" dirty="0"/>
          </a:p>
          <a:p>
            <a:pPr marL="0" indent="0" algn="just" fontAlgn="base">
              <a:buNone/>
            </a:pPr>
            <a:r>
              <a:rPr lang="es-MX" sz="1600" dirty="0"/>
              <a:t>El programa de Maestría en Investigación Educativa que se orienta a la formación de investigadores en el ámbito de la educación de los diferentes niveles educativos, requiere de una formación sólida que permita desde el primer espacio de formación del desarrollo de habilidades, actitudes y conocimientos en investigación que garanticen la generación de investigación educativa de relevancia, pertinencia y calidad</a:t>
            </a:r>
            <a:r>
              <a:rPr lang="es-MX" sz="1600" dirty="0" smtClean="0"/>
              <a:t>.</a:t>
            </a:r>
          </a:p>
          <a:p>
            <a:pPr marL="0" indent="0" algn="just" fontAlgn="base">
              <a:buNone/>
            </a:pPr>
            <a:endParaRPr lang="es-MX" sz="1600" dirty="0"/>
          </a:p>
          <a:p>
            <a:pPr marL="0" indent="0" algn="just">
              <a:buNone/>
            </a:pPr>
            <a:r>
              <a:rPr lang="es-ES_tradnl" sz="1600" dirty="0" smtClean="0"/>
              <a:t>El </a:t>
            </a:r>
            <a:r>
              <a:rPr lang="es-ES_tradnl" sz="1600" dirty="0"/>
              <a:t>establecimiento de  un protocolo que cuente con la claridad en</a:t>
            </a:r>
            <a:r>
              <a:rPr lang="es-MX" sz="1600" dirty="0"/>
              <a:t> la intención investigativa, las fases, componentes, características metodológicas, requisitos y actividades necesarias para completar un proyecto de investigación, constituye un presajio de la conclusión exitosa de la investigación. </a:t>
            </a:r>
          </a:p>
          <a:p>
            <a:pPr marL="0" indent="0" algn="just">
              <a:buNone/>
            </a:pPr>
            <a:r>
              <a:rPr lang="es-MX" sz="1600" dirty="0"/>
              <a:t>Con la unidad de aprendizaje de seminario de investigación I, se gesta a la discución epistemológica y metodológica que sentará las bases para la construcción de la investigación. </a:t>
            </a:r>
          </a:p>
          <a:p>
            <a:pPr marL="0" indent="0">
              <a:buNone/>
            </a:pPr>
            <a:endParaRPr lang="es-ES" dirty="0"/>
          </a:p>
        </p:txBody>
      </p:sp>
      <p:sp>
        <p:nvSpPr>
          <p:cNvPr id="4" name="Título 1"/>
          <p:cNvSpPr>
            <a:spLocks noGrp="1"/>
          </p:cNvSpPr>
          <p:nvPr>
            <p:ph type="title"/>
          </p:nvPr>
        </p:nvSpPr>
        <p:spPr>
          <a:xfrm>
            <a:off x="395536" y="692696"/>
            <a:ext cx="8291264" cy="831304"/>
          </a:xfrm>
        </p:spPr>
        <p:txBody>
          <a:bodyPr>
            <a:normAutofit fontScale="90000"/>
          </a:bodyPr>
          <a:lstStyle/>
          <a:p>
            <a:pPr algn="ctr"/>
            <a:r>
              <a:rPr lang="es-ES" sz="2400" dirty="0" smtClean="0"/>
              <a:t>UNIDAD DE APRENDIZAJE </a:t>
            </a:r>
            <a:br>
              <a:rPr lang="es-ES" sz="2400" dirty="0" smtClean="0"/>
            </a:br>
            <a:r>
              <a:rPr lang="es-ES" sz="2400" dirty="0" smtClean="0"/>
              <a:t>SEMINARIO DE INVESTIGACIÓN I</a:t>
            </a:r>
            <a:br>
              <a:rPr lang="es-ES" sz="2400" dirty="0" smtClean="0"/>
            </a:br>
            <a:endParaRPr lang="es-ES" sz="2400" b="1" dirty="0"/>
          </a:p>
        </p:txBody>
      </p:sp>
    </p:spTree>
    <p:extLst>
      <p:ext uri="{BB962C8B-B14F-4D97-AF65-F5344CB8AC3E}">
        <p14:creationId xmlns:p14="http://schemas.microsoft.com/office/powerpoint/2010/main" val="1739873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smtClean="0"/>
              <a:t>CONTENIDO:</a:t>
            </a:r>
            <a:endParaRPr lang="es-ES" dirty="0"/>
          </a:p>
        </p:txBody>
      </p:sp>
      <p:sp>
        <p:nvSpPr>
          <p:cNvPr id="3" name="Marcador de contenido 2"/>
          <p:cNvSpPr>
            <a:spLocks noGrp="1"/>
          </p:cNvSpPr>
          <p:nvPr>
            <p:ph idx="1"/>
          </p:nvPr>
        </p:nvSpPr>
        <p:spPr/>
        <p:txBody>
          <a:bodyPr/>
          <a:lstStyle/>
          <a:p>
            <a:pPr marL="514350" indent="-514350">
              <a:buFont typeface="+mj-lt"/>
              <a:buAutoNum type="romanUcPeriod"/>
            </a:pPr>
            <a:r>
              <a:rPr lang="es-ES" dirty="0" smtClean="0"/>
              <a:t>Estado del Arte</a:t>
            </a:r>
          </a:p>
          <a:p>
            <a:pPr marL="0" indent="0">
              <a:buNone/>
            </a:pPr>
            <a:endParaRPr lang="es-ES" dirty="0" smtClean="0"/>
          </a:p>
          <a:p>
            <a:pPr marL="514350" indent="-514350">
              <a:buFont typeface="+mj-lt"/>
              <a:buAutoNum type="romanLcPeriod"/>
            </a:pPr>
            <a:r>
              <a:rPr lang="es-ES" dirty="0"/>
              <a:t>	</a:t>
            </a:r>
            <a:r>
              <a:rPr lang="es-ES" dirty="0" smtClean="0"/>
              <a:t>E</a:t>
            </a:r>
            <a:r>
              <a:rPr lang="es-ES" dirty="0" smtClean="0"/>
              <a:t>l Estado del Arte</a:t>
            </a:r>
          </a:p>
          <a:p>
            <a:pPr marL="514350" indent="-514350">
              <a:buFont typeface="+mj-lt"/>
              <a:buAutoNum type="romanLcPeriod"/>
            </a:pPr>
            <a:r>
              <a:rPr lang="es-ES" dirty="0" smtClean="0"/>
              <a:t>	Finalidades del Estado del Arte</a:t>
            </a:r>
          </a:p>
          <a:p>
            <a:pPr marL="514350" indent="-514350">
              <a:buFont typeface="+mj-lt"/>
              <a:buAutoNum type="romanLcPeriod"/>
            </a:pPr>
            <a:r>
              <a:rPr lang="es-ES" dirty="0" smtClean="0"/>
              <a:t>	Principios que orientan el Estado del Arte</a:t>
            </a:r>
          </a:p>
          <a:p>
            <a:pPr marL="514350" indent="-514350">
              <a:buFont typeface="+mj-lt"/>
              <a:buAutoNum type="romanLcPeriod"/>
            </a:pPr>
            <a:r>
              <a:rPr lang="es-ES" dirty="0" smtClean="0"/>
              <a:t>	Metodología para la construcción del Estado del Arte</a:t>
            </a:r>
          </a:p>
          <a:p>
            <a:pPr marL="514350" indent="-514350">
              <a:buFont typeface="+mj-lt"/>
              <a:buAutoNum type="romanLcPeriod"/>
            </a:pPr>
            <a:r>
              <a:rPr lang="es-ES" dirty="0" smtClean="0"/>
              <a:t>	Estrategias Metodológicas para el Desarrollo del 	Estado del Arte</a:t>
            </a:r>
          </a:p>
          <a:p>
            <a:pPr marL="514350" indent="-514350">
              <a:buFont typeface="+mj-lt"/>
              <a:buAutoNum type="romanLcPeriod"/>
            </a:pPr>
            <a:r>
              <a:rPr lang="es-ES" dirty="0" smtClean="0"/>
              <a:t>	Ruta para la construcción del Estado del Arte </a:t>
            </a:r>
            <a:r>
              <a:rPr lang="es-ES" dirty="0" smtClean="0"/>
              <a:t> </a:t>
            </a:r>
          </a:p>
          <a:p>
            <a:pPr marL="514350" indent="-514350">
              <a:buFont typeface="+mj-lt"/>
              <a:buAutoNum type="romanLcPeriod"/>
            </a:pPr>
            <a:endParaRPr lang="es-ES" dirty="0" smtClean="0"/>
          </a:p>
          <a:p>
            <a:pPr marL="0" indent="0">
              <a:buNone/>
            </a:pPr>
            <a:r>
              <a:rPr lang="es-ES" dirty="0" smtClean="0"/>
              <a:t>	</a:t>
            </a:r>
          </a:p>
          <a:p>
            <a:pPr marL="0" indent="0">
              <a:buNone/>
            </a:pPr>
            <a:endParaRPr lang="es-ES" dirty="0"/>
          </a:p>
        </p:txBody>
      </p:sp>
    </p:spTree>
    <p:extLst>
      <p:ext uri="{BB962C8B-B14F-4D97-AF65-F5344CB8AC3E}">
        <p14:creationId xmlns:p14="http://schemas.microsoft.com/office/powerpoint/2010/main" val="41897540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pPr algn="ctr"/>
            <a:r>
              <a:rPr lang="es-MX" sz="4400" dirty="0" smtClean="0"/>
              <a:t>El Estado del arte en la Investigación</a:t>
            </a:r>
            <a:endParaRPr lang="es-MX" sz="4400" dirty="0"/>
          </a:p>
        </p:txBody>
      </p:sp>
      <p:pic>
        <p:nvPicPr>
          <p:cNvPr id="4" name="Imagen 3"/>
          <p:cNvPicPr>
            <a:picLocks noChangeAspect="1"/>
          </p:cNvPicPr>
          <p:nvPr/>
        </p:nvPicPr>
        <p:blipFill>
          <a:blip r:embed="rId2"/>
          <a:stretch>
            <a:fillRect/>
          </a:stretch>
        </p:blipFill>
        <p:spPr>
          <a:xfrm>
            <a:off x="4139952" y="3573016"/>
            <a:ext cx="4584700" cy="3048000"/>
          </a:xfrm>
          <a:prstGeom prst="rect">
            <a:avLst/>
          </a:prstGeom>
          <a:ln>
            <a:noFill/>
          </a:ln>
          <a:effectLst>
            <a:softEdge rad="112500"/>
          </a:effectLst>
        </p:spPr>
      </p:pic>
    </p:spTree>
    <p:extLst>
      <p:ext uri="{BB962C8B-B14F-4D97-AF65-F5344CB8AC3E}">
        <p14:creationId xmlns:p14="http://schemas.microsoft.com/office/powerpoint/2010/main" val="300099113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82216"/>
            <a:ext cx="8229600" cy="990600"/>
          </a:xfrm>
        </p:spPr>
        <p:txBody>
          <a:bodyPr/>
          <a:lstStyle/>
          <a:p>
            <a:r>
              <a:rPr lang="es-MX" dirty="0" smtClean="0"/>
              <a:t>¿QUÉ ES EL ESTADO DE ARTE?</a:t>
            </a:r>
            <a:endParaRPr lang="es-MX" dirty="0"/>
          </a:p>
        </p:txBody>
      </p:sp>
      <p:sp>
        <p:nvSpPr>
          <p:cNvPr id="4" name="3 Marcador de texto"/>
          <p:cNvSpPr>
            <a:spLocks noGrp="1"/>
          </p:cNvSpPr>
          <p:nvPr>
            <p:ph idx="1"/>
          </p:nvPr>
        </p:nvSpPr>
        <p:spPr>
          <a:xfrm>
            <a:off x="457200" y="1988840"/>
            <a:ext cx="8229600" cy="4488160"/>
          </a:xfrm>
        </p:spPr>
        <p:txBody>
          <a:bodyPr/>
          <a:lstStyle/>
          <a:p>
            <a:pPr marL="0" indent="0" algn="just">
              <a:lnSpc>
                <a:spcPct val="150000"/>
              </a:lnSpc>
              <a:buNone/>
            </a:pPr>
            <a:r>
              <a:rPr lang="es-MX" dirty="0" smtClean="0"/>
              <a:t>Gonz</a:t>
            </a:r>
            <a:r>
              <a:rPr lang="es-MX" dirty="0" smtClean="0"/>
              <a:t>ález, </a:t>
            </a:r>
            <a:r>
              <a:rPr lang="es-MX" dirty="0"/>
              <a:t>Galeano y </a:t>
            </a:r>
            <a:r>
              <a:rPr lang="es-MX" dirty="0" smtClean="0"/>
              <a:t>Jaramillo</a:t>
            </a:r>
            <a:r>
              <a:rPr lang="es-MX" dirty="0"/>
              <a:t> </a:t>
            </a:r>
            <a:r>
              <a:rPr lang="es-MX" dirty="0" smtClean="0"/>
              <a:t>(2013) señalan que </a:t>
            </a:r>
            <a:r>
              <a:rPr lang="es-MX" dirty="0" smtClean="0"/>
              <a:t>e</a:t>
            </a:r>
            <a:r>
              <a:rPr lang="es-MX" dirty="0" smtClean="0"/>
              <a:t>s </a:t>
            </a:r>
            <a:r>
              <a:rPr lang="es-MX" dirty="0" smtClean="0"/>
              <a:t>aquella </a:t>
            </a:r>
            <a:r>
              <a:rPr lang="es-MX" dirty="0"/>
              <a:t>metodología </a:t>
            </a:r>
            <a:r>
              <a:rPr lang="es-MX" dirty="0" smtClean="0"/>
              <a:t>que pretende recuperar reflexivamente la producción</a:t>
            </a:r>
            <a:r>
              <a:rPr lang="es-MX" dirty="0"/>
              <a:t>, permitiendo cuestionar, criticar </a:t>
            </a:r>
            <a:r>
              <a:rPr lang="es-MX" dirty="0" smtClean="0"/>
              <a:t>y construir</a:t>
            </a:r>
            <a:r>
              <a:rPr lang="es-MX" dirty="0"/>
              <a:t>, dando sentido a la información obtenida, la cual posee </a:t>
            </a:r>
            <a:r>
              <a:rPr lang="es-MX" dirty="0" smtClean="0"/>
              <a:t>diversas finalidades </a:t>
            </a:r>
            <a:r>
              <a:rPr lang="es-MX" dirty="0"/>
              <a:t>y niveles, pasando por el rastreo, </a:t>
            </a:r>
            <a:r>
              <a:rPr lang="es-MX" dirty="0" smtClean="0"/>
              <a:t>registro, sistematización e </a:t>
            </a:r>
            <a:r>
              <a:rPr lang="es-MX" dirty="0" smtClean="0"/>
              <a:t>interpretación</a:t>
            </a:r>
            <a:endParaRPr lang="es-MX" dirty="0"/>
          </a:p>
        </p:txBody>
      </p:sp>
    </p:spTree>
    <p:extLst>
      <p:ext uri="{BB962C8B-B14F-4D97-AF65-F5344CB8AC3E}">
        <p14:creationId xmlns:p14="http://schemas.microsoft.com/office/powerpoint/2010/main" val="21549986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Marcador de contenido"/>
          <p:cNvPicPr>
            <a:picLocks noGrp="1"/>
          </p:cNvPicPr>
          <p:nvPr>
            <p:ph idx="4294967295"/>
          </p:nvPr>
        </p:nvPicPr>
        <p:blipFill rotWithShape="1">
          <a:blip r:embed="rId2"/>
          <a:srcRect l="14439" t="15374" r="14761" b="10272"/>
          <a:stretch/>
        </p:blipFill>
        <p:spPr bwMode="auto">
          <a:xfrm>
            <a:off x="251520" y="548680"/>
            <a:ext cx="8568952" cy="568863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6931333"/>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dad">
  <a:themeElements>
    <a:clrScheme name="Claridad">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dad">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1189</TotalTime>
  <Words>725</Words>
  <Application>Microsoft Macintosh PowerPoint</Application>
  <PresentationFormat>Presentación en pantalla (4:3)</PresentationFormat>
  <Paragraphs>109</Paragraphs>
  <Slides>37</Slides>
  <Notes>0</Notes>
  <HiddenSlides>0</HiddenSlides>
  <MMClips>0</MMClips>
  <ScaleCrop>false</ScaleCrop>
  <HeadingPairs>
    <vt:vector size="4" baseType="variant">
      <vt:variant>
        <vt:lpstr>Tema</vt:lpstr>
      </vt:variant>
      <vt:variant>
        <vt:i4>1</vt:i4>
      </vt:variant>
      <vt:variant>
        <vt:lpstr>Títulos de diapositiva</vt:lpstr>
      </vt:variant>
      <vt:variant>
        <vt:i4>37</vt:i4>
      </vt:variant>
    </vt:vector>
  </HeadingPairs>
  <TitlesOfParts>
    <vt:vector size="38" baseType="lpstr">
      <vt:lpstr>Claridad</vt:lpstr>
      <vt:lpstr>El ESTADO DEL ARTE EN LA INVESTIGACIÓN </vt:lpstr>
      <vt:lpstr>DIRECTORIO  UNIVERSIDAD AUTÓNOMA DEL ESTADO DE MÉXICO</vt:lpstr>
      <vt:lpstr>DIRECTORIO  FACULTAD DE CIENCIAS DE LA CONDUCTA</vt:lpstr>
      <vt:lpstr>Presentación de PowerPoint</vt:lpstr>
      <vt:lpstr>UNIDAD DE APRENDIZAJE  SEMINARIO DE INVESTIGACIÓN I </vt:lpstr>
      <vt:lpstr>CONTENIDO:</vt:lpstr>
      <vt:lpstr>El Estado del arte en la Investigación</vt:lpstr>
      <vt:lpstr>¿QUÉ ES EL ESTADO DE ARTE?</vt:lpstr>
      <vt:lpstr>Presentación de PowerPoint</vt:lpstr>
      <vt:lpstr>_x0016_FINALIDADES DEL ESTADO DEL ARTE </vt:lpstr>
      <vt:lpstr>Presentación de PowerPoint</vt:lpstr>
      <vt:lpstr>METODOLOGÍA</vt:lpstr>
      <vt:lpstr>Presentación de PowerPoint</vt:lpstr>
      <vt:lpstr>HEURÍSTICA</vt:lpstr>
      <vt:lpstr>HEURÍSTICA</vt:lpstr>
      <vt:lpstr>PREPARACIÓN</vt:lpstr>
      <vt:lpstr>Presentación de PowerPoint</vt:lpstr>
      <vt:lpstr>EXPLORACIÓN</vt:lpstr>
      <vt:lpstr>Presentación de PowerPoint</vt:lpstr>
      <vt:lpstr>DESCRIPTIVA</vt:lpstr>
      <vt:lpstr>Presentación de PowerPoint</vt:lpstr>
      <vt:lpstr>FORMULACIÓN</vt:lpstr>
      <vt:lpstr>Presentación de PowerPoint</vt:lpstr>
      <vt:lpstr>RECOLECCIÓN</vt:lpstr>
      <vt:lpstr>Presentación de PowerPoint</vt:lpstr>
      <vt:lpstr>SELECCIÓN</vt:lpstr>
      <vt:lpstr>Presentación de PowerPoint</vt:lpstr>
      <vt:lpstr>HERMENEUTICA</vt:lpstr>
      <vt:lpstr>INTERPRETACIÓN</vt:lpstr>
      <vt:lpstr>Presentación de PowerPoint</vt:lpstr>
      <vt:lpstr>CONSTRUCCIÓN TEÓRICA</vt:lpstr>
      <vt:lpstr>Presentación de PowerPoint</vt:lpstr>
      <vt:lpstr>PUBLICACIÓN</vt:lpstr>
      <vt:lpstr>Presentación de PowerPoint</vt:lpstr>
      <vt:lpstr>RUTA LA CONSTRUCCIÓN DEL  ESTADO DEL  ARTE</vt:lpstr>
      <vt:lpstr>REFERENCIAS </vt:lpstr>
      <vt:lpstr>GUIÓN EXPLICATIVO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Estado del arte</dc:title>
  <dc:creator>Claudia Angelica</dc:creator>
  <cp:lastModifiedBy>Claudia Sánchez Calderón</cp:lastModifiedBy>
  <cp:revision>44</cp:revision>
  <dcterms:created xsi:type="dcterms:W3CDTF">2018-09-24T17:44:52Z</dcterms:created>
  <dcterms:modified xsi:type="dcterms:W3CDTF">2018-09-28T04:25:41Z</dcterms:modified>
</cp:coreProperties>
</file>