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66" r:id="rId11"/>
    <p:sldId id="267" r:id="rId12"/>
    <p:sldId id="268" r:id="rId13"/>
    <p:sldId id="269" r:id="rId14"/>
    <p:sldId id="293" r:id="rId15"/>
    <p:sldId id="271" r:id="rId16"/>
    <p:sldId id="295" r:id="rId17"/>
    <p:sldId id="272" r:id="rId18"/>
    <p:sldId id="273" r:id="rId19"/>
    <p:sldId id="274" r:id="rId20"/>
    <p:sldId id="292" r:id="rId21"/>
    <p:sldId id="275" r:id="rId22"/>
    <p:sldId id="297" r:id="rId23"/>
    <p:sldId id="276" r:id="rId24"/>
    <p:sldId id="298" r:id="rId25"/>
    <p:sldId id="277" r:id="rId26"/>
    <p:sldId id="300" r:id="rId27"/>
    <p:sldId id="278" r:id="rId28"/>
    <p:sldId id="301" r:id="rId29"/>
    <p:sldId id="305" r:id="rId30"/>
    <p:sldId id="279" r:id="rId31"/>
    <p:sldId id="288" r:id="rId32"/>
    <p:sldId id="280" r:id="rId33"/>
    <p:sldId id="290" r:id="rId34"/>
    <p:sldId id="302" r:id="rId35"/>
    <p:sldId id="303" r:id="rId36"/>
    <p:sldId id="281" r:id="rId37"/>
    <p:sldId id="289" r:id="rId38"/>
    <p:sldId id="282" r:id="rId39"/>
    <p:sldId id="283" r:id="rId40"/>
    <p:sldId id="284" r:id="rId41"/>
    <p:sldId id="287" r:id="rId42"/>
    <p:sldId id="306" r:id="rId4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211C8A-8791-4985-854E-B956A0700A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D42C512-2499-439F-AAB4-B46F3CD72E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B73408F-167D-435D-B182-08F4E34CF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8301E8-CE91-453D-A3E0-CB13F2137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33E79B-241F-4775-9A09-A00053F92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9254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53F9C1-AFF5-4266-89C3-FEA018C37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12E311A-EF51-422E-86BE-698A5C3A86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B1D9120-274E-4DF3-AEE8-E93413695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84C6AFD-650A-4831-AF57-48515B104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906E5E-89DC-428B-8F48-6807E12C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355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A826C23-3C0B-4499-A493-B7459BB3C7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87D43C6-4BAB-4655-98B8-37FE0108B6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3637754-2E30-44CC-9C46-2F7AD94AD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09A101-4AD9-4D0B-9F0A-6DF54CC3E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2107F0-46D8-49EF-833B-52B9C9A4B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617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CB0337-5196-4E09-B1BF-263066485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D10308-02BD-414C-AA91-D3688DC7C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299CD8-510B-4769-8ADF-A75094B26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50EC0A-267E-4810-B960-8F0E34A43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499BEBD-0B14-4A70-A110-72CFF665B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205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9179A1-072A-4406-8E13-80C646CFF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7AA5AB-7C68-4818-B723-CBE48D8419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1B662D-BDE1-4E3B-A147-5AA8243A9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583B35B-19F7-444A-B526-09C47A2C7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40F291-5CCD-4F42-BF2A-473798173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5090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77C44A-D6B8-485C-80C4-33DE48316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0A0B33-CB71-43F2-B0BE-6D66D72D67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2034D93-C923-4A1B-8572-58D210CEB9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8D7A5FF-FBCD-4DA2-AD90-BB5CCC615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38A6EB-FBB7-4CAF-8FEA-359414048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35C026-6215-42F5-8266-A8B2A0ABD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538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CBB096-56B1-4A35-9E65-EB78BC679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817A15-EAC6-4B97-9E17-62508B2A1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784E35E-35B6-488A-AB91-C8C0F413A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98255AC-FF6C-4E9E-922A-1FA63852C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6FEE357-D6A8-4B04-A23F-404CCC27DE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8CF6B4A-89E7-4A93-9B9B-C92419CF4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E82BB2C-867A-4F14-97E8-BB9685425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D39E215-590B-45CB-B15A-9405E2635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5856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96BB38-F482-4BB3-8AA2-C3A8D16B5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A82C980-1D51-4DAA-9841-42999A795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753AD4C-608A-4E01-B9A6-F61CD721A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CA51E09-C918-48C4-AD74-32D99C5D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505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514D4A9-6ECA-4CF2-8E3C-2B24D6E2C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78764EF-8DBB-413E-B0CC-972E8A5A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0772323-9274-4AC8-83B6-F07CE4B7C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9615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95C340-7715-4E16-8405-3DD83212B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193492-168E-4313-9B1B-7D37AF6C1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8E737A0-3890-4FDC-B8D8-F7ECBA8A6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9EF5FDF-F55C-407F-AD65-AA352E68C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7735C4-6ED0-4C0D-BFE5-11698D830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3A9816-C044-4127-A395-591AB757B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1847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353A8B-EE5A-46F7-ACFB-1CDC0A18D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3E87238-96D3-47E9-9576-43415BD286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5D50309-DC3A-42CE-A22B-9D2CE29968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92F2A39-E42F-4E4D-85AE-F644611C2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9812F6D-BC0B-4757-8980-A546B9B42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251E2AB-045C-4BE0-95D8-585E9DE2D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1263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F59184A-1D3A-48E1-B906-05D365887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46B7CF1-E84C-425A-8931-D1DBF7C54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B5DD8CD-6A19-489E-BDD0-FFE95A1379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2ABBC-5AA3-45E2-9493-8955642AB4BA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7EB051-7745-4A15-9761-25E0046B7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1BDA28-C858-4BB9-9C13-64FE7F053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DFB13-95F9-4009-A1DE-1009CDC621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62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mprendepyme.net/category/planes-para-empresa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BBA948-3477-42A3-A3B6-D47C8F159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4224" y="764705"/>
            <a:ext cx="8294880" cy="974935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UNIVERSIDAD AUTÓNOMA DEL ESTADO DE MÉXICO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FE0C4F-CC8F-4144-911A-83A52CAF5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2492896"/>
            <a:ext cx="8229600" cy="3268960"/>
          </a:xfrm>
        </p:spPr>
        <p:txBody>
          <a:bodyPr/>
          <a:lstStyle/>
          <a:p>
            <a:pPr marL="0" indent="0" algn="ctr">
              <a:buNone/>
            </a:pPr>
            <a:r>
              <a:rPr lang="es-MX" dirty="0"/>
              <a:t>PLANTEL “DR. PABLO GONZÁLEZ CASANOVA”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es-MX" dirty="0"/>
              <a:t>ASIGNATURA OPTATIVA: ADMINISTRACIÓN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es-MX" dirty="0"/>
              <a:t>POR: XIOMARA RODRÍGUEZ MONDRAGÓN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95C37EC-69F4-42C0-9C0B-2050F59C5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534" y="764705"/>
            <a:ext cx="1122689" cy="100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80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7419C2-5E81-49E9-BF80-B469B99DA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508" y="0"/>
            <a:ext cx="10515600" cy="1325563"/>
          </a:xfrm>
        </p:spPr>
        <p:txBody>
          <a:bodyPr/>
          <a:lstStyle/>
          <a:p>
            <a:r>
              <a:rPr lang="es-MX" dirty="0"/>
              <a:t>CLASIFICACION DE LOS PLANES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1D480C-FEB1-4562-8868-3A1EE5891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508" y="1512460"/>
            <a:ext cx="6002215" cy="4351338"/>
          </a:xfrm>
        </p:spPr>
        <p:txBody>
          <a:bodyPr/>
          <a:lstStyle/>
          <a:p>
            <a:r>
              <a:rPr lang="es-MX" dirty="0"/>
              <a:t>Periodo de realización:</a:t>
            </a:r>
          </a:p>
          <a:p>
            <a:r>
              <a:rPr lang="es-MX" dirty="0"/>
              <a:t>Corto plazo, menor o igual a un año</a:t>
            </a:r>
          </a:p>
          <a:p>
            <a:r>
              <a:rPr lang="es-MX" dirty="0"/>
              <a:t>Mediano plazo, de uno a tres años</a:t>
            </a:r>
          </a:p>
          <a:p>
            <a:r>
              <a:rPr lang="es-MX" dirty="0"/>
              <a:t>Largo plazo, mayor de tres años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02456E5-2E2D-4F03-BC1E-EEB7FBE91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705" y="3533897"/>
            <a:ext cx="3618518" cy="269997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ACFAF40-5FFD-49F2-8455-0A10C9F08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599" y="1406096"/>
            <a:ext cx="5904411" cy="431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891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1C1125-2822-4767-8DCE-0D77CB2B0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Clasificación de la planeación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B4E0AB2-C003-4DBC-BB15-74B539D2D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solidFill>
                  <a:srgbClr val="00B0F0"/>
                </a:solidFill>
              </a:rPr>
              <a:t>Estratégica</a:t>
            </a:r>
          </a:p>
          <a:p>
            <a:pPr marL="0" indent="0">
              <a:buNone/>
            </a:pPr>
            <a:r>
              <a:rPr lang="es-MX" dirty="0"/>
              <a:t>Lineamientos generales</a:t>
            </a:r>
          </a:p>
          <a:p>
            <a:pPr marL="0" indent="0">
              <a:buNone/>
            </a:pPr>
            <a:r>
              <a:rPr lang="es-MX" dirty="0"/>
              <a:t>Es diseñado por los miembros de mayor jerarquía</a:t>
            </a:r>
          </a:p>
          <a:p>
            <a:pPr marL="0" indent="0">
              <a:buNone/>
            </a:pPr>
            <a:r>
              <a:rPr lang="es-MX" dirty="0"/>
              <a:t>Función va relacionada al uso y disposición de medios necesarios para obtener los objetivos generales</a:t>
            </a:r>
          </a:p>
          <a:p>
            <a:pPr marL="0" indent="0">
              <a:buNone/>
            </a:pPr>
            <a:r>
              <a:rPr lang="es-MX" dirty="0"/>
              <a:t>Es alargo plazo y comprende toda la empresa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18C9DCD-F89E-4FDA-B1DA-14F67B90068A}"/>
              </a:ext>
            </a:extLst>
          </p:cNvPr>
          <p:cNvSpPr/>
          <p:nvPr/>
        </p:nvSpPr>
        <p:spPr>
          <a:xfrm>
            <a:off x="3030819" y="5266565"/>
            <a:ext cx="6922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b="0" i="0" dirty="0">
                <a:solidFill>
                  <a:srgbClr val="000099"/>
                </a:solidFill>
                <a:effectLst/>
                <a:latin typeface="Open Sans" panose="020B0606030504020204" pitchFamily="34" charset="0"/>
              </a:rPr>
              <a:t>Declaración de visión, misión y valores</a:t>
            </a:r>
          </a:p>
        </p:txBody>
      </p:sp>
    </p:spTree>
    <p:extLst>
      <p:ext uri="{BB962C8B-B14F-4D97-AF65-F5344CB8AC3E}">
        <p14:creationId xmlns:p14="http://schemas.microsoft.com/office/powerpoint/2010/main" val="485065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B7AB5F-A7D7-43A8-8AF1-AE5432B9F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96834"/>
            <a:ext cx="6895011" cy="5380129"/>
          </a:xfrm>
        </p:spPr>
        <p:txBody>
          <a:bodyPr/>
          <a:lstStyle/>
          <a:p>
            <a:r>
              <a:rPr lang="es-MX" dirty="0" smtClean="0">
                <a:solidFill>
                  <a:srgbClr val="00B0F0"/>
                </a:solidFill>
              </a:rPr>
              <a:t>Tácticos o funcionales</a:t>
            </a:r>
          </a:p>
          <a:p>
            <a:pPr marL="0" indent="0">
              <a:buNone/>
            </a:pPr>
            <a:r>
              <a:rPr lang="es-MX" dirty="0" smtClean="0"/>
              <a:t>Los </a:t>
            </a:r>
            <a:r>
              <a:rPr lang="es-MX" dirty="0"/>
              <a:t>planes se desarrollan para cada uno de los departamentos de la empresa</a:t>
            </a:r>
          </a:p>
          <a:p>
            <a:pPr marL="0" indent="0">
              <a:buNone/>
            </a:pPr>
            <a:r>
              <a:rPr lang="es-MX" dirty="0"/>
              <a:t>Se rigen por los planes estratégicos</a:t>
            </a:r>
          </a:p>
          <a:p>
            <a:pPr marL="0" indent="0">
              <a:buNone/>
            </a:pPr>
            <a:r>
              <a:rPr lang="es-MX" dirty="0"/>
              <a:t>Son establecidos y coordinados por cada uno de los directivos para movilizar los recursos de la empresa</a:t>
            </a:r>
          </a:p>
          <a:p>
            <a:pPr marL="0" indent="0">
              <a:buNone/>
            </a:pPr>
            <a:r>
              <a:rPr lang="es-MX" dirty="0"/>
              <a:t>Se aplican a mediano y largo plazo</a:t>
            </a:r>
          </a:p>
          <a:p>
            <a:pPr marL="0" indent="0">
              <a:buNone/>
            </a:pPr>
            <a:r>
              <a:rPr lang="es-MX" dirty="0"/>
              <a:t>Su aplicación es especifica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736" y="3486898"/>
            <a:ext cx="4844143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35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6E12AD-FBF2-48E3-A23C-78AFF3DD7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8457"/>
            <a:ext cx="6712131" cy="54585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>
                <a:solidFill>
                  <a:srgbClr val="00B0F0"/>
                </a:solidFill>
              </a:rPr>
              <a:t>Operativa</a:t>
            </a:r>
          </a:p>
          <a:p>
            <a:pPr marL="0" indent="0" algn="just">
              <a:buNone/>
            </a:pPr>
            <a:r>
              <a:rPr lang="es-MX" dirty="0"/>
              <a:t>Se rige por los lineamientos tácticos</a:t>
            </a:r>
          </a:p>
          <a:p>
            <a:pPr marL="0" indent="0" algn="just">
              <a:buNone/>
            </a:pPr>
            <a:r>
              <a:rPr lang="es-MX" dirty="0"/>
              <a:t>Formulación y asignación de actividades mas detalladas que deben ejecutar los últimos niveles jerárquicos dentro de la empresa</a:t>
            </a:r>
          </a:p>
          <a:p>
            <a:pPr marL="0" indent="0" algn="just">
              <a:buNone/>
            </a:pPr>
            <a:r>
              <a:rPr lang="es-MX" dirty="0"/>
              <a:t>Describen las actividades que deben desarrollar los integrantes de la empresa en los últimos niveles</a:t>
            </a:r>
          </a:p>
          <a:p>
            <a:pPr marL="0" indent="0" algn="just">
              <a:buNone/>
            </a:pPr>
            <a:r>
              <a:rPr lang="es-MX" dirty="0"/>
              <a:t>Son a corto plazo y hacen referencia a cada una de las unidades en que se divide cada departamento o área de actividad. 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4227" y="1817710"/>
            <a:ext cx="4346666" cy="325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301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5435B0-EBDB-47CC-A04A-80C102945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370" y="316523"/>
            <a:ext cx="8042031" cy="603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002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342F8-BA65-42F8-A9DA-4E503162E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MISIÓN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479916-69E9-457E-810C-AAFD923CA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Describe la actividad o función básica de producción o servicio que desarrolla la empresa</a:t>
            </a:r>
          </a:p>
          <a:p>
            <a:pPr marL="0" indent="0">
              <a:buNone/>
            </a:pPr>
            <a:r>
              <a:rPr lang="es-MX" dirty="0"/>
              <a:t>Es la razón de ser o existencia</a:t>
            </a:r>
          </a:p>
          <a:p>
            <a:pPr marL="0" indent="0">
              <a:buNone/>
            </a:pPr>
            <a:r>
              <a:rPr lang="es-MX" dirty="0"/>
              <a:t>Describe a que se dedica la empresa</a:t>
            </a:r>
          </a:p>
          <a:p>
            <a:r>
              <a:rPr lang="es-MX" dirty="0"/>
              <a:t>Debe contener:</a:t>
            </a:r>
          </a:p>
          <a:p>
            <a:pPr marL="0" indent="0">
              <a:buNone/>
            </a:pPr>
            <a:r>
              <a:rPr lang="es-MX" dirty="0"/>
              <a:t>Línea de productos o servicios</a:t>
            </a:r>
          </a:p>
          <a:p>
            <a:pPr marL="0" indent="0">
              <a:buNone/>
            </a:pPr>
            <a:r>
              <a:rPr lang="es-MX" dirty="0"/>
              <a:t>Lugar en donde se pretenden vender</a:t>
            </a:r>
          </a:p>
          <a:p>
            <a:pPr marL="0" indent="0">
              <a:buNone/>
            </a:pPr>
            <a:r>
              <a:rPr lang="es-MX" dirty="0"/>
              <a:t>Tipo de cliente</a:t>
            </a:r>
          </a:p>
          <a:p>
            <a:pPr marL="0" indent="0">
              <a:buNone/>
            </a:pPr>
            <a:r>
              <a:rPr lang="es-MX" dirty="0"/>
              <a:t>Tipo de venta (zonas, canales de distribución)</a:t>
            </a:r>
          </a:p>
          <a:p>
            <a:pPr marL="0" indent="0">
              <a:buNone/>
            </a:pPr>
            <a:r>
              <a:rPr lang="es-MX" dirty="0"/>
              <a:t>Valores sobre los cuales va a trabajar la empres</a:t>
            </a:r>
          </a:p>
        </p:txBody>
      </p:sp>
    </p:spTree>
    <p:extLst>
      <p:ext uri="{BB962C8B-B14F-4D97-AF65-F5344CB8AC3E}">
        <p14:creationId xmlns:p14="http://schemas.microsoft.com/office/powerpoint/2010/main" val="1562084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9D9A0C7-ED05-4C42-817E-E040D286EC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44" t="12546" r="7692" b="38712"/>
          <a:stretch/>
        </p:blipFill>
        <p:spPr>
          <a:xfrm>
            <a:off x="492368" y="1529862"/>
            <a:ext cx="11571694" cy="3745523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944982" y="757645"/>
            <a:ext cx="293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Grupo BIMBO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80955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0124B-6736-47E0-B869-E93D6B7BE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VISIÓN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BA8973-06BF-4ED7-B32B-922248B80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2229"/>
            <a:ext cx="10800806" cy="4674734"/>
          </a:xfrm>
        </p:spPr>
        <p:txBody>
          <a:bodyPr>
            <a:normAutofit/>
          </a:bodyPr>
          <a:lstStyle/>
          <a:p>
            <a:r>
              <a:rPr lang="es-MX" dirty="0"/>
              <a:t>Aspiraciones futuras de la empresa</a:t>
            </a:r>
          </a:p>
          <a:p>
            <a:r>
              <a:rPr lang="es-MX" dirty="0"/>
              <a:t>Proyección a </a:t>
            </a:r>
            <a:r>
              <a:rPr lang="es-MX" dirty="0" smtClean="0"/>
              <a:t>futuro</a:t>
            </a:r>
          </a:p>
          <a:p>
            <a:pPr marL="0" indent="0">
              <a:buNone/>
            </a:pPr>
            <a:r>
              <a:rPr lang="es-MX" dirty="0" smtClean="0"/>
              <a:t>Grupo BIMBO:</a:t>
            </a:r>
          </a:p>
          <a:p>
            <a:pPr marL="0" indent="0">
              <a:buNone/>
            </a:pPr>
            <a:r>
              <a:rPr lang="es-MX" dirty="0" smtClean="0"/>
              <a:t>En </a:t>
            </a:r>
            <a:r>
              <a:rPr lang="es-MX" dirty="0"/>
              <a:t>2020 transformamos la industria de la panificación y expandimos nuestro liderazgo global para servir mejor a más consumidores</a:t>
            </a:r>
            <a:r>
              <a:rPr lang="es-MX" dirty="0" smtClean="0"/>
              <a:t>. </a:t>
            </a:r>
            <a:r>
              <a:rPr lang="es-MX" sz="800" dirty="0" smtClean="0"/>
              <a:t>(</a:t>
            </a:r>
            <a:r>
              <a:rPr lang="es-MX" sz="800" dirty="0"/>
              <a:t>https://</a:t>
            </a:r>
            <a:r>
              <a:rPr lang="es-MX" sz="800" dirty="0" smtClean="0"/>
              <a:t>www.grupobimbo.com/es/filosofía)</a:t>
            </a:r>
            <a:endParaRPr lang="es-MX" sz="800" dirty="0"/>
          </a:p>
          <a:p>
            <a:endParaRPr lang="es-MX" dirty="0"/>
          </a:p>
          <a:p>
            <a:r>
              <a:rPr lang="es-MX" dirty="0"/>
              <a:t>Es la base para determinar lo propósitos y objetivos</a:t>
            </a:r>
          </a:p>
          <a:p>
            <a:r>
              <a:rPr lang="es-MX" dirty="0"/>
              <a:t>Aspiraciones cualitativas se denominan propósitos</a:t>
            </a:r>
          </a:p>
          <a:p>
            <a:r>
              <a:rPr lang="es-MX" dirty="0"/>
              <a:t>Aspiraciones cuantitativas se denominan objetivos</a:t>
            </a:r>
          </a:p>
        </p:txBody>
      </p:sp>
    </p:spTree>
    <p:extLst>
      <p:ext uri="{BB962C8B-B14F-4D97-AF65-F5344CB8AC3E}">
        <p14:creationId xmlns:p14="http://schemas.microsoft.com/office/powerpoint/2010/main" val="1754551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AE869C-0CD4-42A3-B0C5-B7266FD07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6AB093-3335-44CA-8FF8-AE2441799C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Son las aspiraciones cualitativas básicas que buscan cubrir actividades socio-económicas y que se pueden establecer de forma permanente o semi-permanente.</a:t>
            </a:r>
          </a:p>
          <a:p>
            <a:r>
              <a:rPr lang="es-MX" dirty="0"/>
              <a:t>Incluye un ordenamiento ético</a:t>
            </a:r>
          </a:p>
          <a:p>
            <a:r>
              <a:rPr lang="es-MX" dirty="0"/>
              <a:t>Actividad social y económica que aplicable a ala comunidad interna y externa de la empresa</a:t>
            </a:r>
          </a:p>
          <a:p>
            <a:endParaRPr lang="es-MX" dirty="0" smtClean="0"/>
          </a:p>
          <a:p>
            <a:r>
              <a:rPr lang="es-MX" dirty="0" smtClean="0"/>
              <a:t>Del Grupo Bimbo es: </a:t>
            </a:r>
            <a:endParaRPr lang="es-MX" dirty="0"/>
          </a:p>
          <a:p>
            <a:r>
              <a:rPr lang="es-MX" b="1" dirty="0"/>
              <a:t>Construir una empresa sustentable, altamente productiva y </a:t>
            </a:r>
            <a:r>
              <a:rPr lang="es-MX" b="1" dirty="0" smtClean="0"/>
              <a:t>Plenamente </a:t>
            </a:r>
            <a:r>
              <a:rPr lang="es-MX" b="1" dirty="0"/>
              <a:t>humana</a:t>
            </a:r>
            <a:r>
              <a:rPr lang="es-MX" b="1" dirty="0" smtClean="0"/>
              <a:t>.</a:t>
            </a:r>
          </a:p>
          <a:p>
            <a:pPr marL="0" indent="0" algn="r">
              <a:buNone/>
            </a:pPr>
            <a:r>
              <a:rPr lang="es-MX" sz="1100" dirty="0"/>
              <a:t>https://www.grupobimbo.com/es/filosofia</a:t>
            </a:r>
          </a:p>
        </p:txBody>
      </p:sp>
    </p:spTree>
    <p:extLst>
      <p:ext uri="{BB962C8B-B14F-4D97-AF65-F5344CB8AC3E}">
        <p14:creationId xmlns:p14="http://schemas.microsoft.com/office/powerpoint/2010/main" val="2950515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85A243-9B18-4DBE-8816-9A394734F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OBJETIVOS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836609-3276-4928-872D-70A8A1C0C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Presentan los resultados que la empresa desea obtener</a:t>
            </a:r>
          </a:p>
          <a:p>
            <a:r>
              <a:rPr lang="es-MX" dirty="0"/>
              <a:t>Se establecen de forma cuantitativamente y medibles en un periodo determinado</a:t>
            </a:r>
          </a:p>
          <a:p>
            <a:r>
              <a:rPr lang="es-MX" dirty="0"/>
              <a:t>Estratégico, comprenden toda la empresa son a largo plazo</a:t>
            </a:r>
          </a:p>
          <a:p>
            <a:r>
              <a:rPr lang="es-MX" dirty="0"/>
              <a:t>Tácticos o departamentales, apoyan a los generales y se establecen a mediano y corto plazo</a:t>
            </a:r>
          </a:p>
          <a:p>
            <a:r>
              <a:rPr lang="es-MX" dirty="0"/>
              <a:t>Operacionales o específicos, niveles o secciones. Son a corto plazo</a:t>
            </a:r>
          </a:p>
        </p:txBody>
      </p:sp>
    </p:spTree>
    <p:extLst>
      <p:ext uri="{BB962C8B-B14F-4D97-AF65-F5344CB8AC3E}">
        <p14:creationId xmlns:p14="http://schemas.microsoft.com/office/powerpoint/2010/main" val="1902917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07568" y="404665"/>
            <a:ext cx="7772400" cy="936104"/>
          </a:xfrm>
        </p:spPr>
        <p:txBody>
          <a:bodyPr>
            <a:normAutofit/>
          </a:bodyPr>
          <a:lstStyle/>
          <a:p>
            <a:r>
              <a:rPr lang="es-MX" dirty="0"/>
              <a:t>ADMINISTRACIÓN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097324" y="4365104"/>
            <a:ext cx="7992888" cy="432048"/>
          </a:xfrm>
        </p:spPr>
        <p:txBody>
          <a:bodyPr>
            <a:normAutofit fontScale="25000" lnSpcReduction="20000"/>
          </a:bodyPr>
          <a:lstStyle/>
          <a:p>
            <a:r>
              <a:rPr lang="es-MX" sz="9600" b="1" dirty="0">
                <a:latin typeface="Arial" pitchFamily="34" charset="0"/>
                <a:cs typeface="Arial" pitchFamily="34" charset="0"/>
              </a:rPr>
              <a:t>PROPÓSITO</a:t>
            </a:r>
          </a:p>
          <a:p>
            <a:endParaRPr lang="es-MX" sz="55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4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es-MX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86C68C5-B2DE-4996-80BA-326B7A94C097}"/>
              </a:ext>
            </a:extLst>
          </p:cNvPr>
          <p:cNvSpPr txBox="1"/>
          <p:nvPr/>
        </p:nvSpPr>
        <p:spPr>
          <a:xfrm>
            <a:off x="2207568" y="4941169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Relaciona los conceptos teóricos, características y procesos que pueden ser aplicados en las organizaciones y contrasta las diferentes propuestas del proceso administrativo.</a:t>
            </a:r>
          </a:p>
          <a:p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CB21878-A354-4E63-BAFF-0420848CB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761" y="1628800"/>
            <a:ext cx="4114743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9888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B188B02-294B-4156-B4F7-126BFB7AE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610" y="391624"/>
            <a:ext cx="8214666" cy="616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83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79C9BF-C532-480E-A652-B457B6174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ESTRATEGIAS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CFB1C3A-4CC3-4F91-AA9C-32141C16F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Señalan la dirección a seguir , el empleo de recursos y esfuerzos para lograr los objetivos en condiciones de ventaja.</a:t>
            </a:r>
          </a:p>
          <a:p>
            <a:r>
              <a:rPr lang="es-MX" dirty="0"/>
              <a:t>Se establecen en los niveles mas altos</a:t>
            </a:r>
          </a:p>
          <a:p>
            <a:r>
              <a:rPr lang="es-MX" dirty="0"/>
              <a:t>Por cada área es necesario establecer una estrategia con base a los objetivos</a:t>
            </a:r>
          </a:p>
        </p:txBody>
      </p:sp>
    </p:spTree>
    <p:extLst>
      <p:ext uri="{BB962C8B-B14F-4D97-AF65-F5344CB8AC3E}">
        <p14:creationId xmlns:p14="http://schemas.microsoft.com/office/powerpoint/2010/main" val="20247538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D8E9991-4B6C-4C07-9472-DB73AB33E5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48" t="12033" r="36971"/>
          <a:stretch/>
        </p:blipFill>
        <p:spPr>
          <a:xfrm>
            <a:off x="1160586" y="263769"/>
            <a:ext cx="8827476" cy="627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7499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0260DC-10D2-4E38-9AB5-C6193DF37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POLITICAS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87D7BB7-817E-4728-8873-354B69696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Orientan o regulan la conducta que se deben seguir en la toma de decisiones</a:t>
            </a:r>
          </a:p>
          <a:p>
            <a:r>
              <a:rPr lang="es-MX" dirty="0"/>
              <a:t>Estratégicos, nivel de alta gerencia como unidad integral</a:t>
            </a:r>
          </a:p>
          <a:p>
            <a:r>
              <a:rPr lang="es-MX" dirty="0"/>
              <a:t>Tácticos, lineamientos específicos a cada departamento</a:t>
            </a:r>
          </a:p>
          <a:p>
            <a:r>
              <a:rPr lang="es-MX" dirty="0"/>
              <a:t>Operativos, decisiones que tienen que ejecutarse en cada una de las unidades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68111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40B53BB-D29A-44BF-A624-DF6DEB57F3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46" t="12546" r="21250"/>
          <a:stretch/>
        </p:blipFill>
        <p:spPr>
          <a:xfrm>
            <a:off x="1125415" y="351692"/>
            <a:ext cx="9407770" cy="599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6008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3386D2-C003-4A54-8E2D-8782F2D3C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PROGRAMAS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A8AF27-B4BC-4C20-B158-E8EBE70DA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Esquema en donde se establecen la secuencia de actividades especificas que deben realizarse para alcanzar los objetivos.</a:t>
            </a:r>
          </a:p>
          <a:p>
            <a:r>
              <a:rPr lang="es-MX" dirty="0"/>
              <a:t>Debe contener el tiempo para cada actividad y todos aquellos eventos para su aplicación</a:t>
            </a:r>
          </a:p>
        </p:txBody>
      </p:sp>
    </p:spTree>
    <p:extLst>
      <p:ext uri="{BB962C8B-B14F-4D97-AF65-F5344CB8AC3E}">
        <p14:creationId xmlns:p14="http://schemas.microsoft.com/office/powerpoint/2010/main" val="22919105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CE1B37-67AB-422F-B59E-CB760457C7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90" r="30048"/>
          <a:stretch/>
        </p:blipFill>
        <p:spPr>
          <a:xfrm>
            <a:off x="1617785" y="351693"/>
            <a:ext cx="8528538" cy="60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368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AB88F6-8EB4-4336-82BE-57BD97160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PRESUPUESTOS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4F5B69-8E73-4CB4-A7BC-B79A944B2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 un plan que se encuentra integrado en términos monetarios. </a:t>
            </a:r>
          </a:p>
          <a:p>
            <a:r>
              <a:rPr lang="es-MX" dirty="0"/>
              <a:t>Es un esquema escrito que contiene el origen y aplicación de los recursos en un periodo especifico.</a:t>
            </a:r>
          </a:p>
        </p:txBody>
      </p:sp>
    </p:spTree>
    <p:extLst>
      <p:ext uri="{BB962C8B-B14F-4D97-AF65-F5344CB8AC3E}">
        <p14:creationId xmlns:p14="http://schemas.microsoft.com/office/powerpoint/2010/main" val="28014797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50469F8-1811-4296-AE12-6DC7097391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85" t="35121" r="38702" b="9911"/>
          <a:stretch/>
        </p:blipFill>
        <p:spPr>
          <a:xfrm>
            <a:off x="844061" y="735609"/>
            <a:ext cx="10550770" cy="558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2037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1520"/>
          </a:xfrm>
        </p:spPr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INTEGRACIÓN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31521"/>
            <a:ext cx="10515600" cy="544544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/>
              <a:t>La </a:t>
            </a:r>
            <a:r>
              <a:rPr lang="es-MX" dirty="0" smtClean="0"/>
              <a:t>integración del </a:t>
            </a:r>
            <a:r>
              <a:rPr lang="es-MX" dirty="0"/>
              <a:t>proceso administrativo permite </a:t>
            </a:r>
            <a:r>
              <a:rPr lang="es-MX" b="1" dirty="0"/>
              <a:t>distribuir el trabajo entre los miembros del grupo</a:t>
            </a:r>
            <a:r>
              <a:rPr lang="es-MX" dirty="0"/>
              <a:t>, para establecer y reconocer las relaciones necesarias que permitan desempeñar los objetivos que se han prefijado.</a:t>
            </a:r>
          </a:p>
          <a:p>
            <a:pPr algn="just"/>
            <a:r>
              <a:rPr lang="es-MX" dirty="0"/>
              <a:t>A través del proceso organizativo se formulan una serie de </a:t>
            </a:r>
            <a:r>
              <a:rPr lang="es-MX" b="1" dirty="0"/>
              <a:t>reglas y estándares de comportamiento</a:t>
            </a:r>
            <a:r>
              <a:rPr lang="es-MX" dirty="0"/>
              <a:t> que deberán ser seguidos por cada uno de los empleados, en la consecución de dichos objetivos específicos.</a:t>
            </a:r>
          </a:p>
          <a:p>
            <a:pPr algn="just"/>
            <a:r>
              <a:rPr lang="es-MX" dirty="0"/>
              <a:t>Y es que, la integración no solo es una etapa más del proceso administrativo, sino que </a:t>
            </a:r>
            <a:r>
              <a:rPr lang="es-MX" b="1" dirty="0"/>
              <a:t>por sí misma adquiere una importancia esencial</a:t>
            </a:r>
            <a:r>
              <a:rPr lang="es-MX" dirty="0"/>
              <a:t> al proporcionar los métodos necesarios para que se puedan realizar las actividades de manera eficiente, bajo el mínimo esfuerzo.</a:t>
            </a:r>
          </a:p>
          <a:p>
            <a:pPr algn="just"/>
            <a:r>
              <a:rPr lang="es-MX" dirty="0"/>
              <a:t>Cuando se implementan sistemas organizativos en los procesos de la empresa </a:t>
            </a:r>
            <a:r>
              <a:rPr lang="es-MX" b="1" dirty="0"/>
              <a:t>se evita la lentitud típica de las jerarquías y la ineficiencia</a:t>
            </a:r>
            <a:r>
              <a:rPr lang="es-MX" dirty="0"/>
              <a:t> de los equipos.</a:t>
            </a:r>
          </a:p>
          <a:p>
            <a:pPr algn="just"/>
            <a:r>
              <a:rPr lang="es-MX" dirty="0"/>
              <a:t>Así, al determinar las funciones y responsabilidades de cada uno de los miembros de trabajo </a:t>
            </a:r>
            <a:r>
              <a:rPr lang="es-MX" b="1" dirty="0"/>
              <a:t>se focalizan mucho mejor los esfuerzos del equipo</a:t>
            </a:r>
            <a:r>
              <a:rPr lang="es-MX" dirty="0"/>
              <a:t>. La estructura debe reflejar los objetivos y </a:t>
            </a:r>
            <a:r>
              <a:rPr lang="es-MX" dirty="0">
                <a:hlinkClick r:id="rId2"/>
              </a:rPr>
              <a:t>planes de la empresa</a:t>
            </a:r>
            <a:r>
              <a:rPr lang="es-MX" dirty="0"/>
              <a:t>, la autoridad y su entorno.</a:t>
            </a:r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3905794" y="6374674"/>
            <a:ext cx="7759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https://www.emprendepyme.net/la-integracion-del-proceso-administrativo.html</a:t>
            </a:r>
          </a:p>
        </p:txBody>
      </p:sp>
    </p:spTree>
    <p:extLst>
      <p:ext uri="{BB962C8B-B14F-4D97-AF65-F5344CB8AC3E}">
        <p14:creationId xmlns:p14="http://schemas.microsoft.com/office/powerpoint/2010/main" val="705270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7430"/>
            <a:ext cx="8229600" cy="1143000"/>
          </a:xfrm>
        </p:spPr>
        <p:txBody>
          <a:bodyPr/>
          <a:lstStyle/>
          <a:p>
            <a:r>
              <a:rPr lang="es-MX" dirty="0"/>
              <a:t>COMPETENCIAS GENERICAS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81200" y="1268760"/>
            <a:ext cx="8229600" cy="4925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600" b="1" dirty="0"/>
              <a:t>4</a:t>
            </a:r>
            <a:r>
              <a:rPr lang="es-MX" sz="1600" dirty="0"/>
              <a:t>. Escucha, interpreta y emite mensajes pertinentes en distintos contextos mediante la utilización de medios, códigos y herramientas apropiados</a:t>
            </a:r>
          </a:p>
          <a:p>
            <a:pPr marL="0" indent="0">
              <a:buNone/>
            </a:pPr>
            <a:r>
              <a:rPr lang="es-MX" sz="1600" b="1" dirty="0"/>
              <a:t>4.1 </a:t>
            </a:r>
            <a:r>
              <a:rPr lang="es-MX" sz="1600" dirty="0"/>
              <a:t>Expresa ideas y conceptos mediante representaciones lingüísticas, matemáticas o gráficas.</a:t>
            </a:r>
          </a:p>
          <a:p>
            <a:pPr marL="0" indent="0">
              <a:buNone/>
            </a:pPr>
            <a:r>
              <a:rPr lang="es-MX" sz="1600" b="1" dirty="0"/>
              <a:t>4.2 </a:t>
            </a:r>
            <a:r>
              <a:rPr lang="es-MX" sz="1600" dirty="0"/>
              <a:t>Aplica distintas estrategias comunicativas según quienes sean sus interlocutores, el contexto en el que se encuentra y los objetivos que persigue.</a:t>
            </a:r>
          </a:p>
          <a:p>
            <a:pPr marL="0" indent="0">
              <a:buNone/>
            </a:pPr>
            <a:r>
              <a:rPr lang="es-MX" sz="1600" b="1" dirty="0"/>
              <a:t>5. </a:t>
            </a:r>
            <a:r>
              <a:rPr lang="es-MX" sz="1600" dirty="0"/>
              <a:t>Desarrolla innovaciones y propone soluciones a problemas a partir de métodos establecidos.</a:t>
            </a:r>
          </a:p>
          <a:p>
            <a:pPr marL="0" indent="0">
              <a:buNone/>
            </a:pPr>
            <a:r>
              <a:rPr lang="es-MX" sz="1600" b="1" dirty="0"/>
              <a:t>5.1 </a:t>
            </a:r>
            <a:r>
              <a:rPr lang="es-MX" sz="1600" dirty="0"/>
              <a:t>Sigue instrucciones y procedimientos de manera reflexiva, comprendiendo como cada uno de sus pasos contribuye al alcance de un objetivo.</a:t>
            </a:r>
          </a:p>
          <a:p>
            <a:pPr marL="0" indent="0">
              <a:buNone/>
            </a:pPr>
            <a:r>
              <a:rPr lang="es-MX" sz="1600" b="1" dirty="0"/>
              <a:t>5.3 </a:t>
            </a:r>
            <a:r>
              <a:rPr lang="es-MX" sz="1600" dirty="0"/>
              <a:t>Identifica los sistemas y reglas o principios medulares que subyacen a una serie de fenómenos.</a:t>
            </a:r>
          </a:p>
          <a:p>
            <a:pPr marL="0" indent="0">
              <a:buNone/>
            </a:pPr>
            <a:r>
              <a:rPr lang="es-MX" sz="1600" b="1" dirty="0"/>
              <a:t>5.6 </a:t>
            </a:r>
            <a:r>
              <a:rPr lang="es-MX" sz="1600" dirty="0"/>
              <a:t>Utiliza las tecnologías de la información y comunicación para procesar e interpretar información.</a:t>
            </a:r>
          </a:p>
          <a:p>
            <a:pPr marL="0" indent="0">
              <a:buNone/>
            </a:pPr>
            <a:r>
              <a:rPr lang="es-MX" sz="1600" b="1" dirty="0"/>
              <a:t>7. </a:t>
            </a:r>
            <a:r>
              <a:rPr lang="es-MX" sz="1600" dirty="0"/>
              <a:t>Aprende por iniciativa e interés propio a lo largo de la vida.</a:t>
            </a:r>
          </a:p>
          <a:p>
            <a:pPr marL="0" indent="0">
              <a:buNone/>
            </a:pPr>
            <a:r>
              <a:rPr lang="es-MX" sz="1600" b="1" dirty="0"/>
              <a:t>7.3 </a:t>
            </a:r>
            <a:r>
              <a:rPr lang="es-MX" sz="1600" dirty="0"/>
              <a:t>Articula saberes de diversos campos y establece relaciones entre ellos y su vida cotidiana.</a:t>
            </a:r>
          </a:p>
          <a:p>
            <a:pPr marL="0" indent="0">
              <a:buNone/>
            </a:pPr>
            <a:r>
              <a:rPr lang="es-MX" sz="1600" b="1" dirty="0"/>
              <a:t>8. </a:t>
            </a:r>
            <a:r>
              <a:rPr lang="es-MX" sz="1600" dirty="0"/>
              <a:t>Participa y colabora de manera efectiva en equipos diversos.</a:t>
            </a:r>
          </a:p>
          <a:p>
            <a:pPr marL="0" indent="0">
              <a:buNone/>
            </a:pPr>
            <a:r>
              <a:rPr lang="es-MX" sz="1600" b="1" dirty="0"/>
              <a:t>8.1 </a:t>
            </a:r>
            <a:r>
              <a:rPr lang="es-MX" sz="1600" dirty="0"/>
              <a:t>Propone maneras de solucionar un problema o desarrollar un proyecto en equipo, definiendo un curso de acción con pasos específicos.</a:t>
            </a:r>
          </a:p>
          <a:p>
            <a:pPr marL="0" indent="0">
              <a:buNone/>
            </a:pPr>
            <a:r>
              <a:rPr lang="es-MX" sz="1600" b="1" dirty="0"/>
              <a:t>8.3 </a:t>
            </a:r>
            <a:r>
              <a:rPr lang="es-MX" sz="1600" dirty="0"/>
              <a:t>Asume una actitud constructiva, congruente con los conocimientos y habilidades con los que cuenta dentro de distintos equipos de trabajo.</a:t>
            </a:r>
          </a:p>
        </p:txBody>
      </p:sp>
    </p:spTree>
    <p:extLst>
      <p:ext uri="{BB962C8B-B14F-4D97-AF65-F5344CB8AC3E}">
        <p14:creationId xmlns:p14="http://schemas.microsoft.com/office/powerpoint/2010/main" val="14348976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380CD5-98A7-4F2B-9530-79070FACE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ORGANIZACIÓN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12E191-80B8-4C65-A7A4-2724C60B7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La estructuración de las relaciones que deben existir entre las funciones, niveles y actividades de los elementos materiales y humanos de un organismo. Con el fin de lograr su máxima eficiencia dentro e los planes y objetivo de la empresa.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682649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3DED93-E68D-4919-8BE1-BDA0CAF02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DIVISION Y JERARQUIZACION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533676-E55F-4CFE-A41C-042804F83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División del trabajo. Es la separación y delimitación de las actividades con el fin de realizar una función con mayor precisión, eficiencia y mínimo de esfuerzo. Apoya a la especialización.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Jerarquización. Es la disposición de las funciones por orden, rango o importancia </a:t>
            </a:r>
          </a:p>
        </p:txBody>
      </p:sp>
    </p:spTree>
    <p:extLst>
      <p:ext uri="{BB962C8B-B14F-4D97-AF65-F5344CB8AC3E}">
        <p14:creationId xmlns:p14="http://schemas.microsoft.com/office/powerpoint/2010/main" val="35094614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98E949-0E81-45FA-8A89-C2DFB5906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DESCRIPCION DE FUNCIONES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FB759F-62D7-45EF-9D40-3E81ABA79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 necesaria la departamentalización que es el agrupamiento de funciones y actividades especificas. </a:t>
            </a:r>
          </a:p>
          <a:p>
            <a:endParaRPr lang="es-MX" dirty="0"/>
          </a:p>
          <a:p>
            <a:r>
              <a:rPr lang="es-MX" dirty="0"/>
              <a:t>Descripción de funciones. Las labores o actividades que deben desarrollarse en cada uno de los departamentos. </a:t>
            </a:r>
          </a:p>
        </p:txBody>
      </p:sp>
    </p:spTree>
    <p:extLst>
      <p:ext uri="{BB962C8B-B14F-4D97-AF65-F5344CB8AC3E}">
        <p14:creationId xmlns:p14="http://schemas.microsoft.com/office/powerpoint/2010/main" val="29866432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B69245-2D95-475E-8778-829AF1B2F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Organigrama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E3AB1FC-ECD6-4A10-9219-6BE65053B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Son replantaciones de la estructura formal de una organización, representa las funciones, niveles jerárquicos, obligaciones y autoridad </a:t>
            </a:r>
          </a:p>
        </p:txBody>
      </p:sp>
    </p:spTree>
    <p:extLst>
      <p:ext uri="{BB962C8B-B14F-4D97-AF65-F5344CB8AC3E}">
        <p14:creationId xmlns:p14="http://schemas.microsoft.com/office/powerpoint/2010/main" val="39902714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AEEEE6C-B302-426F-BE22-5DF3A2601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027" y="1036760"/>
            <a:ext cx="8176480" cy="443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4071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B004C7C-2FF8-4A9A-9822-59077911E2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2" t="16908" r="45192" b="12545"/>
          <a:stretch/>
        </p:blipFill>
        <p:spPr>
          <a:xfrm>
            <a:off x="1266091" y="879231"/>
            <a:ext cx="10269416" cy="483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282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BEE34D-1A3C-4981-9BE1-24B2F3BAF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DIRECCIÓN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953C0E-1F1C-4EC5-81DE-78617F66E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Consiste en coordinar el esfuerzo común de los subordinado, para alcanzar las metas de la organización (</a:t>
            </a:r>
            <a:r>
              <a:rPr lang="es-MX" dirty="0" err="1"/>
              <a:t>Burt</a:t>
            </a:r>
            <a:r>
              <a:rPr lang="es-MX" dirty="0"/>
              <a:t> k. </a:t>
            </a:r>
            <a:r>
              <a:rPr lang="es-MX" dirty="0" err="1"/>
              <a:t>Scanlan</a:t>
            </a:r>
            <a:r>
              <a:rPr lang="es-MX" dirty="0"/>
              <a:t>)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658" y="2556373"/>
            <a:ext cx="6470468" cy="393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2906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A90750-42A0-48F0-BA59-9810CE956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TOMA DE DECISIONES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CC115F-55E9-4EF6-9F82-00EB85796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 la elección de un curso de acción entre varias alternativas.</a:t>
            </a:r>
          </a:p>
          <a:p>
            <a:endParaRPr lang="es-MX" dirty="0"/>
          </a:p>
          <a:p>
            <a:r>
              <a:rPr lang="es-MX" dirty="0" smtClean="0"/>
              <a:t>Pasos:</a:t>
            </a:r>
          </a:p>
          <a:p>
            <a:pPr marL="514350" indent="-514350">
              <a:buAutoNum type="arabicPeriod"/>
            </a:pPr>
            <a:r>
              <a:rPr lang="es-MX" dirty="0" smtClean="0"/>
              <a:t>Identificar el problema</a:t>
            </a:r>
          </a:p>
          <a:p>
            <a:pPr marL="514350" indent="-514350">
              <a:buAutoNum type="arabicPeriod"/>
            </a:pPr>
            <a:r>
              <a:rPr lang="es-MX" dirty="0" smtClean="0"/>
              <a:t>Analizar el problema</a:t>
            </a:r>
          </a:p>
          <a:p>
            <a:pPr marL="514350" indent="-514350">
              <a:buAutoNum type="arabicPeriod"/>
            </a:pPr>
            <a:r>
              <a:rPr lang="es-MX" dirty="0" smtClean="0"/>
              <a:t>Evaluar las alternativas</a:t>
            </a:r>
          </a:p>
          <a:p>
            <a:pPr marL="514350" indent="-514350">
              <a:buAutoNum type="arabicPeriod"/>
            </a:pPr>
            <a:r>
              <a:rPr lang="es-MX" dirty="0" smtClean="0"/>
              <a:t>Elegir entre alternativas</a:t>
            </a:r>
          </a:p>
          <a:p>
            <a:pPr marL="514350" indent="-514350">
              <a:buAutoNum type="arabicPeriod"/>
            </a:pPr>
            <a:r>
              <a:rPr lang="es-MX" dirty="0" smtClean="0"/>
              <a:t>Aplica la decisión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216593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62AADD-A7D1-45B1-934F-2BBE60C4D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MOTIVACIÓN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665ABC-1F62-4977-AA3F-23E2DF601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Significa: mover, conducir, impulsar a la acción.</a:t>
            </a:r>
          </a:p>
          <a:p>
            <a:endParaRPr lang="es-MX" dirty="0"/>
          </a:p>
          <a:p>
            <a:r>
              <a:rPr lang="es-MX" dirty="0" smtClean="0"/>
              <a:t>Es la labor que realiza la dirección para la ejecución de las actividades para el logro de los objetivos.</a:t>
            </a:r>
          </a:p>
          <a:p>
            <a:endParaRPr lang="es-MX" dirty="0"/>
          </a:p>
          <a:p>
            <a:r>
              <a:rPr lang="es-MX" dirty="0" smtClean="0"/>
              <a:t>Influyen: espíritu de equipo, identificación con los objetivos de la empresa, establecimiento de relaciones humanas, motivación, entre otros.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03064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6C559D-F9E6-4581-8E78-47007A3CE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COMUNICACIÓN - SUPERVISION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4C5235-A21A-4AF4-887E-CA12D5103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Para el buen  funcionamiento de la empresa es necesario la trasmisión de mensajes adecuados en el grupo social al cual va dirigido para su ejecución adecuada.</a:t>
            </a:r>
          </a:p>
          <a:p>
            <a:r>
              <a:rPr lang="es-MX" dirty="0" smtClean="0"/>
              <a:t>Para lo cual es necesario analizar y observar bien a quién se delega la autoridad para que se ejerza un liderazgo y supervisión adecuada con base a los objetivos de la empresa.</a:t>
            </a:r>
          </a:p>
          <a:p>
            <a:r>
              <a:rPr lang="es-MX" dirty="0" smtClean="0"/>
              <a:t>Por lo tanto, supervisar es vigilar y guiar a os subordinados de tal forma que las actividades se realicen adecuadamente. </a:t>
            </a:r>
            <a:r>
              <a:rPr lang="es-MX" sz="800" dirty="0" err="1" smtClean="0"/>
              <a:t>Münch</a:t>
            </a:r>
            <a:r>
              <a:rPr lang="es-MX" sz="800" dirty="0" smtClean="0"/>
              <a:t> </a:t>
            </a:r>
            <a:r>
              <a:rPr lang="es-MX" sz="800" dirty="0"/>
              <a:t>L. y García J. (2012)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4396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2668CB-2E12-4B58-AFEB-324DBBAAB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MX" dirty="0"/>
              <a:t>COMPETENCIA DISCIPLINAR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2CE053-3FBE-4D7D-8C57-FA8372413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7784" y="1196752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dirty="0"/>
              <a:t>Ciencias sociales básicas </a:t>
            </a:r>
          </a:p>
          <a:p>
            <a:pPr marL="0" indent="0" algn="just">
              <a:buNone/>
            </a:pPr>
            <a:r>
              <a:rPr lang="es-MX" dirty="0"/>
              <a:t> 6. Analiza con visión emprendedora los factores y elementos fundamentales que intervienen en la productividad y competitividad de una organización y su relación con el entorno socioeconómico. </a:t>
            </a:r>
          </a:p>
          <a:p>
            <a:pPr marL="0" indent="0" algn="just">
              <a:buNone/>
            </a:pPr>
            <a:r>
              <a:rPr lang="es-MX" dirty="0"/>
              <a:t>10. Valora distintas prácticas sociales mediante el reconocimiento de sus significados dentro de un sistema cultural, con una actitud de respeto. </a:t>
            </a:r>
          </a:p>
          <a:p>
            <a:pPr marL="0" indent="0" algn="just">
              <a:buNone/>
            </a:pPr>
            <a:r>
              <a:rPr lang="es-MX" dirty="0"/>
              <a:t>Extendidas</a:t>
            </a:r>
          </a:p>
          <a:p>
            <a:pPr marL="0" indent="0" algn="just">
              <a:buNone/>
            </a:pPr>
            <a:r>
              <a:rPr lang="es-MX" dirty="0"/>
              <a:t>1. Asume un comportamiento ético a través del ejercicio de sus derechos y obligaciones en diferentes escenarios sociales.  </a:t>
            </a:r>
          </a:p>
          <a:p>
            <a:pPr marL="0" indent="0" algn="just">
              <a:buNone/>
            </a:pPr>
            <a:r>
              <a:rPr lang="es-MX" dirty="0"/>
              <a:t>7. Aplica principios y estrategias de administración y economía, de acuerdo a los objetivos y metas de su proyecto de vida. </a:t>
            </a:r>
          </a:p>
        </p:txBody>
      </p:sp>
    </p:spTree>
    <p:extLst>
      <p:ext uri="{BB962C8B-B14F-4D97-AF65-F5344CB8AC3E}">
        <p14:creationId xmlns:p14="http://schemas.microsoft.com/office/powerpoint/2010/main" val="16443619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0A99EC-532B-49C5-9DB9-4C05A79A1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C00000"/>
                </a:solidFill>
              </a:rPr>
              <a:t>CONTROL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6C04D4-E121-4C4F-9284-FB88039DE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El proceso de medir los actuales resultados en relación con los planes, diagnosticando la razón de las desviaciones y tomando las medidas correctivas necesarias. (</a:t>
            </a:r>
            <a:r>
              <a:rPr lang="es-MX" dirty="0" err="1" smtClean="0"/>
              <a:t>Buchele</a:t>
            </a:r>
            <a:r>
              <a:rPr lang="es-MX" dirty="0" smtClean="0"/>
              <a:t>, R.)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La medición y corrección de las realizaciones de los subordinados con el fin de asegurar que tanto los objetivos de la empresa como los planes para alcanzarlos se cumplan eficaz y económicamente (</a:t>
            </a:r>
            <a:r>
              <a:rPr lang="es-MX" dirty="0" err="1" smtClean="0"/>
              <a:t>Appleby</a:t>
            </a:r>
            <a:r>
              <a:rPr lang="es-MX" dirty="0" smtClean="0"/>
              <a:t>, R.)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4700" y="4923881"/>
            <a:ext cx="1597025" cy="159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8513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A762C8-0D35-4AEC-98B1-61065377E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5179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El economista. Recuperado de: </a:t>
            </a:r>
            <a:r>
              <a:rPr lang="es-MX" dirty="0"/>
              <a:t>Grupo </a:t>
            </a:r>
            <a:r>
              <a:rPr lang="es-MX" dirty="0" err="1"/>
              <a:t>Herdez</a:t>
            </a:r>
            <a:r>
              <a:rPr lang="es-MX" dirty="0"/>
              <a:t>. Recuperado de: http://grupoherdez.com.mx/</a:t>
            </a:r>
          </a:p>
          <a:p>
            <a:r>
              <a:rPr lang="es-MX" dirty="0" smtClean="0"/>
              <a:t>Estrategias del grupo </a:t>
            </a:r>
            <a:r>
              <a:rPr lang="es-MX" dirty="0" err="1" smtClean="0"/>
              <a:t>femsa</a:t>
            </a:r>
            <a:r>
              <a:rPr lang="es-MX" dirty="0" smtClean="0"/>
              <a:t>. Recuperado de: http</a:t>
            </a:r>
            <a:r>
              <a:rPr lang="es-MX" dirty="0"/>
              <a:t>://www.femsa.com/es/negocios-femsa/coca-cola-femsa/</a:t>
            </a:r>
            <a:endParaRPr lang="es-MX" dirty="0" smtClean="0"/>
          </a:p>
          <a:p>
            <a:r>
              <a:rPr lang="es-MX" dirty="0" smtClean="0"/>
              <a:t>Grupo BIMBO. Recuperado de: </a:t>
            </a:r>
            <a:r>
              <a:rPr lang="es-MX" dirty="0"/>
              <a:t>https://www.grupobimbo.com/es/filosofia</a:t>
            </a:r>
          </a:p>
          <a:p>
            <a:r>
              <a:rPr lang="es-MX" dirty="0" smtClean="0"/>
              <a:t>Grupo </a:t>
            </a:r>
            <a:r>
              <a:rPr lang="es-MX" dirty="0" err="1"/>
              <a:t>Herdez</a:t>
            </a:r>
            <a:r>
              <a:rPr lang="es-MX" dirty="0"/>
              <a:t>. Recuperado de: http://grupoherdez.com.mx/</a:t>
            </a:r>
          </a:p>
          <a:p>
            <a:r>
              <a:rPr lang="es-MX" dirty="0"/>
              <a:t>La integración del proceso administrativo. Emprende pyme.net. Recuperado de: https://www.emprendepyme.net/la-integracion-del-proceso-administrativo.html</a:t>
            </a:r>
          </a:p>
          <a:p>
            <a:r>
              <a:rPr lang="es-MX" dirty="0" err="1" smtClean="0"/>
              <a:t>Müch</a:t>
            </a:r>
            <a:r>
              <a:rPr lang="es-MX" dirty="0" smtClean="0"/>
              <a:t> L. y García, J.G. (2012) Fundamentos de administración. Evaluación de amenazas y oportunidades, análisis de puestos, toma de decisiones y liderazgo, y técnicas de control. México, Trillas.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704948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siguiente documento apoya a los estudiantes y docentes con relación al desarrollo de los temas del módulo tres de la asignatura optativa. Que se ubica en el quinto semestre del CBU 2015.</a:t>
            </a:r>
          </a:p>
          <a:p>
            <a:endParaRPr lang="es-MX" dirty="0"/>
          </a:p>
          <a:p>
            <a:r>
              <a:rPr lang="es-MX" dirty="0" smtClean="0"/>
              <a:t>La información presentada ayuda a un panorama general del módulo para  facilitar su estudio y comprensión de las etapas de </a:t>
            </a:r>
            <a:r>
              <a:rPr lang="es-MX" smtClean="0"/>
              <a:t>la administración.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32168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MÓDULO III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676672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El Proceso Administrativo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FEA0B98-8E33-4B5E-BA36-0C1BEC683F24}"/>
              </a:ext>
            </a:extLst>
          </p:cNvPr>
          <p:cNvSpPr txBox="1"/>
          <p:nvPr/>
        </p:nvSpPr>
        <p:spPr>
          <a:xfrm>
            <a:off x="1084542" y="5568427"/>
            <a:ext cx="96362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Propósito del módulo.</a:t>
            </a:r>
          </a:p>
          <a:p>
            <a:r>
              <a:rPr lang="es-MX" dirty="0"/>
              <a:t>Analiza las diversas etapas del proceso administrativo, como una metodología que permite manejar eficazmente una organización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FA64AE2-FABE-46AD-BF35-F3090363A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7800" y="2004643"/>
            <a:ext cx="4554809" cy="356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261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B48F84-B0FB-4705-A72B-9B23B29A5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4062"/>
            <a:ext cx="10515600" cy="5332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Definición de proceso administrativo 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/>
              <a:t>Etapas: Fase Mecánica o Estructural: </a:t>
            </a:r>
          </a:p>
          <a:p>
            <a:pPr marL="0" indent="0">
              <a:buNone/>
            </a:pPr>
            <a:r>
              <a:rPr lang="es-MX" dirty="0"/>
              <a:t>● Planeación </a:t>
            </a:r>
          </a:p>
          <a:p>
            <a:pPr marL="0" indent="0">
              <a:buNone/>
            </a:pPr>
            <a:r>
              <a:rPr lang="es-MX" dirty="0"/>
              <a:t>● Organización </a:t>
            </a:r>
          </a:p>
          <a:p>
            <a:pPr marL="0" indent="0">
              <a:buNone/>
            </a:pPr>
            <a:r>
              <a:rPr lang="es-MX" dirty="0"/>
              <a:t>● Integración 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/>
              <a:t>Fase Dinámica u operativa: </a:t>
            </a:r>
          </a:p>
          <a:p>
            <a:pPr marL="0" indent="0">
              <a:buNone/>
            </a:pPr>
            <a:r>
              <a:rPr lang="es-MX" dirty="0"/>
              <a:t>● Dirección o Ejecución </a:t>
            </a:r>
          </a:p>
          <a:p>
            <a:pPr marL="0" indent="0">
              <a:buNone/>
            </a:pPr>
            <a:r>
              <a:rPr lang="es-MX" dirty="0"/>
              <a:t>● Control </a:t>
            </a:r>
          </a:p>
        </p:txBody>
      </p:sp>
    </p:spTree>
    <p:extLst>
      <p:ext uri="{BB962C8B-B14F-4D97-AF65-F5344CB8AC3E}">
        <p14:creationId xmlns:p14="http://schemas.microsoft.com/office/powerpoint/2010/main" val="2154737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69BF04-6BF6-4D8B-A27B-79C354A71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8598"/>
          </a:xfrm>
        </p:spPr>
        <p:txBody>
          <a:bodyPr>
            <a:normAutofit fontScale="90000"/>
          </a:bodyPr>
          <a:lstStyle/>
          <a:p>
            <a:r>
              <a:rPr lang="es-MX" dirty="0"/>
              <a:t>PROCESO ADMINISTRATIVO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C4411D96-3F64-4A20-BEF1-E689BF361A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411482"/>
              </p:ext>
            </p:extLst>
          </p:nvPr>
        </p:nvGraphicFramePr>
        <p:xfrm>
          <a:off x="504092" y="1034316"/>
          <a:ext cx="11330354" cy="55645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6071">
                  <a:extLst>
                    <a:ext uri="{9D8B030D-6E8A-4147-A177-3AD203B41FA5}">
                      <a16:colId xmlns:a16="http://schemas.microsoft.com/office/drawing/2014/main" val="4101331076"/>
                    </a:ext>
                  </a:extLst>
                </a:gridCol>
                <a:gridCol w="1624397">
                  <a:extLst>
                    <a:ext uri="{9D8B030D-6E8A-4147-A177-3AD203B41FA5}">
                      <a16:colId xmlns:a16="http://schemas.microsoft.com/office/drawing/2014/main" val="1828273521"/>
                    </a:ext>
                  </a:extLst>
                </a:gridCol>
                <a:gridCol w="1572608">
                  <a:extLst>
                    <a:ext uri="{9D8B030D-6E8A-4147-A177-3AD203B41FA5}">
                      <a16:colId xmlns:a16="http://schemas.microsoft.com/office/drawing/2014/main" val="2008817679"/>
                    </a:ext>
                  </a:extLst>
                </a:gridCol>
                <a:gridCol w="2387331">
                  <a:extLst>
                    <a:ext uri="{9D8B030D-6E8A-4147-A177-3AD203B41FA5}">
                      <a16:colId xmlns:a16="http://schemas.microsoft.com/office/drawing/2014/main" val="3530350547"/>
                    </a:ext>
                  </a:extLst>
                </a:gridCol>
                <a:gridCol w="3479947">
                  <a:extLst>
                    <a:ext uri="{9D8B030D-6E8A-4147-A177-3AD203B41FA5}">
                      <a16:colId xmlns:a16="http://schemas.microsoft.com/office/drawing/2014/main" val="358542696"/>
                    </a:ext>
                  </a:extLst>
                </a:gridCol>
              </a:tblGrid>
              <a:tr h="1016312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r>
                        <a:rPr lang="es-MX" dirty="0"/>
                        <a:t>MECANICA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dirty="0"/>
                    </a:p>
                    <a:p>
                      <a:pPr algn="l"/>
                      <a:r>
                        <a:rPr lang="es-MX" dirty="0"/>
                        <a:t>Planeación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r>
                        <a:rPr lang="es-MX" dirty="0"/>
                        <a:t>¿Qué se quiere hacer?</a:t>
                      </a:r>
                    </a:p>
                    <a:p>
                      <a:r>
                        <a:rPr lang="es-MX" dirty="0"/>
                        <a:t>¿Qué se va hacer?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/>
                        <a:t>Misión, visión, propósito, objetivos, estrategias, políticas, programas, presupuestos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727346"/>
                  </a:ext>
                </a:extLst>
              </a:tr>
              <a:tr h="16261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r>
                        <a:rPr lang="es-MX" dirty="0"/>
                        <a:t>Organización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r>
                        <a:rPr lang="es-MX" dirty="0"/>
                        <a:t>¿Cómo se va a hacer?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/>
                        <a:t>División de trabajo (Jerarquización, departamentalización, descripción de funciones) </a:t>
                      </a:r>
                    </a:p>
                    <a:p>
                      <a:pPr algn="just"/>
                      <a:r>
                        <a:rPr lang="es-MX" dirty="0"/>
                        <a:t>Coordinación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802067"/>
                  </a:ext>
                </a:extLst>
              </a:tr>
              <a:tr h="412171">
                <a:tc>
                  <a:txBody>
                    <a:bodyPr/>
                    <a:lstStyle/>
                    <a:p>
                      <a:r>
                        <a:rPr lang="es-MX" dirty="0"/>
                        <a:t>ADMINISTRACION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618114"/>
                  </a:ext>
                </a:extLst>
              </a:tr>
              <a:tr h="1131372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DINAMICA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r>
                        <a:rPr lang="es-MX" dirty="0"/>
                        <a:t>Dirección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Ver que se haga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/>
                        <a:t>Toma de decisiones, integración, motivación, comunicación, supervisión,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0645123"/>
                  </a:ext>
                </a:extLst>
              </a:tr>
              <a:tr h="1321206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r>
                        <a:rPr lang="es-MX" dirty="0"/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r>
                        <a:rPr lang="es-MX" dirty="0"/>
                        <a:t>¿Cómo se ha realizado?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/>
                        <a:t>Identificación de estándares, medición, comparación, detección de desviaciones, corrección, retroalimentación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729951"/>
                  </a:ext>
                </a:extLst>
              </a:tr>
            </a:tbl>
          </a:graphicData>
        </a:graphic>
      </p:graphicFrame>
      <p:sp>
        <p:nvSpPr>
          <p:cNvPr id="6" name="Abrir llave 5">
            <a:extLst>
              <a:ext uri="{FF2B5EF4-FFF2-40B4-BE49-F238E27FC236}">
                <a16:creationId xmlns:a16="http://schemas.microsoft.com/office/drawing/2014/main" id="{B39C4FCE-E281-406F-9633-4B40F3C13AA4}"/>
              </a:ext>
            </a:extLst>
          </p:cNvPr>
          <p:cNvSpPr/>
          <p:nvPr/>
        </p:nvSpPr>
        <p:spPr>
          <a:xfrm>
            <a:off x="2321169" y="1213338"/>
            <a:ext cx="668216" cy="5328139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Abrir llave 6">
            <a:extLst>
              <a:ext uri="{FF2B5EF4-FFF2-40B4-BE49-F238E27FC236}">
                <a16:creationId xmlns:a16="http://schemas.microsoft.com/office/drawing/2014/main" id="{22CF453F-F17A-4C2E-80AA-2EF44C80A5E6}"/>
              </a:ext>
            </a:extLst>
          </p:cNvPr>
          <p:cNvSpPr/>
          <p:nvPr/>
        </p:nvSpPr>
        <p:spPr>
          <a:xfrm>
            <a:off x="4167554" y="1213338"/>
            <a:ext cx="175846" cy="1424354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4C465E23-C0DA-4D53-99F1-F57894E0AFBA}"/>
              </a:ext>
            </a:extLst>
          </p:cNvPr>
          <p:cNvSpPr/>
          <p:nvPr/>
        </p:nvSpPr>
        <p:spPr>
          <a:xfrm>
            <a:off x="4167554" y="4167554"/>
            <a:ext cx="404446" cy="214532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Abrir llave 8">
            <a:extLst>
              <a:ext uri="{FF2B5EF4-FFF2-40B4-BE49-F238E27FC236}">
                <a16:creationId xmlns:a16="http://schemas.microsoft.com/office/drawing/2014/main" id="{66549829-B185-40EB-A8C1-BC5D9B014663}"/>
              </a:ext>
            </a:extLst>
          </p:cNvPr>
          <p:cNvSpPr/>
          <p:nvPr/>
        </p:nvSpPr>
        <p:spPr>
          <a:xfrm>
            <a:off x="5873262" y="1213338"/>
            <a:ext cx="52753" cy="63304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Abrir llave 9">
            <a:extLst>
              <a:ext uri="{FF2B5EF4-FFF2-40B4-BE49-F238E27FC236}">
                <a16:creationId xmlns:a16="http://schemas.microsoft.com/office/drawing/2014/main" id="{6C723DBD-D374-4811-92B7-DDB9CF532CC9}"/>
              </a:ext>
            </a:extLst>
          </p:cNvPr>
          <p:cNvSpPr/>
          <p:nvPr/>
        </p:nvSpPr>
        <p:spPr>
          <a:xfrm>
            <a:off x="5873262" y="2268415"/>
            <a:ext cx="52753" cy="75613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Abrir llave 10">
            <a:extLst>
              <a:ext uri="{FF2B5EF4-FFF2-40B4-BE49-F238E27FC236}">
                <a16:creationId xmlns:a16="http://schemas.microsoft.com/office/drawing/2014/main" id="{96064285-BCE4-4E6D-9E6E-95DCE8A6381D}"/>
              </a:ext>
            </a:extLst>
          </p:cNvPr>
          <p:cNvSpPr/>
          <p:nvPr/>
        </p:nvSpPr>
        <p:spPr>
          <a:xfrm>
            <a:off x="5715000" y="4167554"/>
            <a:ext cx="158262" cy="86164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Abrir llave 11">
            <a:extLst>
              <a:ext uri="{FF2B5EF4-FFF2-40B4-BE49-F238E27FC236}">
                <a16:creationId xmlns:a16="http://schemas.microsoft.com/office/drawing/2014/main" id="{0A3CB576-3126-4C02-9121-6722CB108F65}"/>
              </a:ext>
            </a:extLst>
          </p:cNvPr>
          <p:cNvSpPr/>
          <p:nvPr/>
        </p:nvSpPr>
        <p:spPr>
          <a:xfrm>
            <a:off x="5873262" y="5503985"/>
            <a:ext cx="45719" cy="80889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CuadroTexto 2"/>
          <p:cNvSpPr txBox="1"/>
          <p:nvPr/>
        </p:nvSpPr>
        <p:spPr>
          <a:xfrm>
            <a:off x="5715000" y="6466886"/>
            <a:ext cx="60459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00" dirty="0" err="1" smtClean="0"/>
              <a:t>Münch</a:t>
            </a:r>
            <a:r>
              <a:rPr lang="es-MX" sz="1000" dirty="0" smtClean="0"/>
              <a:t> L. y García J. (2012)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181772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E9BB2-3899-40AD-91E0-89A83D428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PLANEACIÓN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AF9CBE-CB22-488B-9E8A-E96DC41A4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99613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Es fijar un curso concreto de acción que ha de seguirse, estableciendo los principios que habrán de orientarlo, la secuencia de operaciones para realizarlo, y la determinación de tiempo y números necesarios para su realización.  (Reyes Ponce)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CDDA40D-108B-4BD2-8F4A-83183B297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6396" y="1825625"/>
            <a:ext cx="4147404" cy="414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66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4DD964-0673-46FB-A4E0-6EF5FCA4B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PLANES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18DCFD-57EC-4BE5-B449-6C710D7C3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73844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Resultado del proceso de planeación y pueden definirse como diseños o esquemas detallados de lo que habrá de hacerse en el futuro y las especificaciones necesarias para realizarlos.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2082125-0C30-484C-B64C-137C2029DE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1296" y="2575047"/>
            <a:ext cx="4691796" cy="3122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961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1788</Words>
  <Application>Microsoft Office PowerPoint</Application>
  <PresentationFormat>Panorámica</PresentationFormat>
  <Paragraphs>208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Open Sans</vt:lpstr>
      <vt:lpstr>Tema de Office</vt:lpstr>
      <vt:lpstr>UNIVERSIDAD AUTÓNOMA DEL ESTADO DE MÉXICO</vt:lpstr>
      <vt:lpstr>ADMINISTRACIÓN</vt:lpstr>
      <vt:lpstr>COMPETENCIAS GENERICAS</vt:lpstr>
      <vt:lpstr>COMPETENCIA DISCIPLINAR</vt:lpstr>
      <vt:lpstr>MÓDULO III</vt:lpstr>
      <vt:lpstr>Presentación de PowerPoint</vt:lpstr>
      <vt:lpstr>PROCESO ADMINISTRATIVO</vt:lpstr>
      <vt:lpstr>PLANEACIÓN</vt:lpstr>
      <vt:lpstr>PLANES</vt:lpstr>
      <vt:lpstr>CLASIFICACION DE LOS PLANES</vt:lpstr>
      <vt:lpstr>Clasificación de la planeación</vt:lpstr>
      <vt:lpstr>Presentación de PowerPoint</vt:lpstr>
      <vt:lpstr>Presentación de PowerPoint</vt:lpstr>
      <vt:lpstr>Presentación de PowerPoint</vt:lpstr>
      <vt:lpstr>MISIÓN</vt:lpstr>
      <vt:lpstr>Presentación de PowerPoint</vt:lpstr>
      <vt:lpstr>VISIÓN</vt:lpstr>
      <vt:lpstr>PROPÓSITO</vt:lpstr>
      <vt:lpstr>OBJETIVOS</vt:lpstr>
      <vt:lpstr>Presentación de PowerPoint</vt:lpstr>
      <vt:lpstr>ESTRATEGIAS</vt:lpstr>
      <vt:lpstr>Presentación de PowerPoint</vt:lpstr>
      <vt:lpstr>POLITICAS</vt:lpstr>
      <vt:lpstr>Presentación de PowerPoint</vt:lpstr>
      <vt:lpstr>PROGRAMAS</vt:lpstr>
      <vt:lpstr>Presentación de PowerPoint</vt:lpstr>
      <vt:lpstr>PRESUPUESTOS</vt:lpstr>
      <vt:lpstr>Presentación de PowerPoint</vt:lpstr>
      <vt:lpstr>INTEGRACIÓN</vt:lpstr>
      <vt:lpstr>ORGANIZACIÓN</vt:lpstr>
      <vt:lpstr>DIVISION Y JERARQUIZACION </vt:lpstr>
      <vt:lpstr>DESCRIPCION DE FUNCIONES</vt:lpstr>
      <vt:lpstr>Organigrama</vt:lpstr>
      <vt:lpstr>Presentación de PowerPoint</vt:lpstr>
      <vt:lpstr>Presentación de PowerPoint</vt:lpstr>
      <vt:lpstr>DIRECCIÓN</vt:lpstr>
      <vt:lpstr>TOMA DE DECISIONES</vt:lpstr>
      <vt:lpstr>MOTIVACIÓN</vt:lpstr>
      <vt:lpstr>COMUNICACIÓN - SUPERVISION</vt:lpstr>
      <vt:lpstr>CONTROL</vt:lpstr>
      <vt:lpstr>Referencias.</vt:lpstr>
      <vt:lpstr>Guion explicativo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</dc:title>
  <dc:creator>Yael</dc:creator>
  <cp:lastModifiedBy>Xiomara</cp:lastModifiedBy>
  <cp:revision>50</cp:revision>
  <dcterms:created xsi:type="dcterms:W3CDTF">2017-10-27T14:24:43Z</dcterms:created>
  <dcterms:modified xsi:type="dcterms:W3CDTF">2018-09-27T21:02:47Z</dcterms:modified>
</cp:coreProperties>
</file>