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1"/>
  </p:notesMasterIdLst>
  <p:sldIdLst>
    <p:sldId id="409" r:id="rId3"/>
    <p:sldId id="410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51" r:id="rId26"/>
    <p:sldId id="352" r:id="rId27"/>
    <p:sldId id="353" r:id="rId28"/>
    <p:sldId id="354" r:id="rId29"/>
    <p:sldId id="355" r:id="rId30"/>
    <p:sldId id="356" r:id="rId31"/>
    <p:sldId id="357" r:id="rId32"/>
    <p:sldId id="358" r:id="rId33"/>
    <p:sldId id="359" r:id="rId34"/>
    <p:sldId id="360" r:id="rId35"/>
    <p:sldId id="361" r:id="rId36"/>
    <p:sldId id="362" r:id="rId37"/>
    <p:sldId id="363" r:id="rId38"/>
    <p:sldId id="364" r:id="rId39"/>
    <p:sldId id="411" r:id="rId4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D83AD8"/>
    <a:srgbClr val="FF66FF"/>
    <a:srgbClr val="9900CC"/>
    <a:srgbClr val="FF0000"/>
    <a:srgbClr val="F31B3F"/>
    <a:srgbClr val="D4C5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0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9DB54-7A1A-4293-BFC9-A691FB794BB3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F790B-0B60-481E-8A83-D2E767275D9D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1673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8784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7267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2005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70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62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844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347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533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7385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592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281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80253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33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630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36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703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910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1847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6143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9353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881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0088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UpDiag">
          <a:fgClr>
            <a:srgbClr val="FF99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CA8D5-B1C3-4451-92EE-5F988AA2C73C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8EB9F-362C-4F2C-8186-C9A3CD558E7C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270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UpDiag">
          <a:fgClr>
            <a:srgbClr val="FF99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35C01-8C55-4450-B42B-C100ADE09E9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26/09/18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BC501-F9F1-499C-9062-95BA7555C9A4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2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92500"/>
          </a:bodyPr>
          <a:lstStyle/>
          <a:p>
            <a:pPr algn="ctr">
              <a:buNone/>
              <a:defRPr/>
            </a:pPr>
            <a:r>
              <a:rPr lang="es-ES" dirty="0">
                <a:solidFill>
                  <a:srgbClr val="3A5818"/>
                </a:solidFill>
                <a:cs typeface="Arial" charset="0"/>
              </a:rPr>
              <a:t>UNIVERSIDAD AUTONOMA DEL ESTADO DE MEXICO </a:t>
            </a:r>
          </a:p>
          <a:p>
            <a:pPr algn="ctr">
              <a:buNone/>
              <a:defRPr/>
            </a:pPr>
            <a:r>
              <a:rPr lang="es-ES" dirty="0">
                <a:solidFill>
                  <a:srgbClr val="3A5818"/>
                </a:solidFill>
                <a:cs typeface="Arial" charset="0"/>
              </a:rPr>
              <a:t>FACULTAD DE MEDICINA VETERINARIA Y </a:t>
            </a:r>
            <a:r>
              <a:rPr lang="es-ES" dirty="0" smtClean="0">
                <a:solidFill>
                  <a:srgbClr val="3A5818"/>
                </a:solidFill>
                <a:cs typeface="Arial" charset="0"/>
              </a:rPr>
              <a:t>ZOOTECNIA</a:t>
            </a:r>
          </a:p>
          <a:p>
            <a:pPr algn="ctr">
              <a:buNone/>
              <a:defRPr/>
            </a:pPr>
            <a:endParaRPr lang="es-ES" dirty="0">
              <a:solidFill>
                <a:srgbClr val="3A5818"/>
              </a:solidFill>
              <a:cs typeface="Arial" charset="0"/>
            </a:endParaRPr>
          </a:p>
          <a:p>
            <a:pPr algn="ctr">
              <a:buNone/>
              <a:defRPr/>
            </a:pPr>
            <a:r>
              <a:rPr lang="es-ES" dirty="0">
                <a:solidFill>
                  <a:srgbClr val="3A5818"/>
                </a:solidFill>
                <a:cs typeface="Arial" charset="0"/>
              </a:rPr>
              <a:t>FARMACOLOGIA</a:t>
            </a:r>
          </a:p>
          <a:p>
            <a:pPr algn="ctr">
              <a:buNone/>
              <a:defRPr/>
            </a:pPr>
            <a:r>
              <a:rPr lang="es-ES" dirty="0">
                <a:solidFill>
                  <a:srgbClr val="3A5818"/>
                </a:solidFill>
                <a:cs typeface="Arial" charset="0"/>
              </a:rPr>
              <a:t>UNIDAD </a:t>
            </a:r>
            <a:r>
              <a:rPr lang="es-ES" dirty="0" smtClean="0">
                <a:solidFill>
                  <a:srgbClr val="3A5818"/>
                </a:solidFill>
                <a:cs typeface="Arial" charset="0"/>
              </a:rPr>
              <a:t>IV</a:t>
            </a:r>
            <a:endParaRPr lang="es-ES" dirty="0">
              <a:solidFill>
                <a:srgbClr val="3A5818"/>
              </a:solidFill>
              <a:cs typeface="Arial" charset="0"/>
            </a:endParaRPr>
          </a:p>
          <a:p>
            <a:pPr algn="ctr">
              <a:buNone/>
              <a:defRPr/>
            </a:pPr>
            <a:endParaRPr lang="es-ES" dirty="0">
              <a:solidFill>
                <a:srgbClr val="3A5818"/>
              </a:solidFill>
              <a:cs typeface="Arial" charset="0"/>
            </a:endParaRPr>
          </a:p>
          <a:p>
            <a:pPr algn="ctr">
              <a:buNone/>
              <a:defRPr/>
            </a:pPr>
            <a:r>
              <a:rPr lang="es-ES" dirty="0" smtClean="0">
                <a:solidFill>
                  <a:srgbClr val="3A5818"/>
                </a:solidFill>
                <a:cs typeface="Arial" charset="0"/>
              </a:rPr>
              <a:t>FARMACOS QUE ACTUAN EN EL SNP</a:t>
            </a:r>
            <a:endParaRPr lang="es-ES" dirty="0">
              <a:solidFill>
                <a:srgbClr val="3A5818"/>
              </a:solidFill>
              <a:cs typeface="Arial" charset="0"/>
            </a:endParaRPr>
          </a:p>
          <a:p>
            <a:pPr>
              <a:buNone/>
              <a:defRPr/>
            </a:pPr>
            <a:endParaRPr lang="es-ES" dirty="0">
              <a:solidFill>
                <a:srgbClr val="3A5818"/>
              </a:solidFill>
              <a:latin typeface="Rockwell Extra Bold" charset="0"/>
              <a:cs typeface="Arial" charset="0"/>
            </a:endParaRPr>
          </a:p>
          <a:p>
            <a:pPr algn="ctr">
              <a:buNone/>
              <a:defRPr/>
            </a:pPr>
            <a:r>
              <a:rPr lang="es-MX" sz="2400" dirty="0">
                <a:latin typeface="Arial" charset="0"/>
                <a:cs typeface="Arial" charset="0"/>
              </a:rPr>
              <a:t>MVZ. ESP. CERT. DESIDERIO RODRIGUEZ VELAZQUEZ</a:t>
            </a:r>
          </a:p>
          <a:p>
            <a:endParaRPr lang="es-ES" dirty="0"/>
          </a:p>
        </p:txBody>
      </p:sp>
      <p:pic>
        <p:nvPicPr>
          <p:cNvPr id="4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936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75656" y="692696"/>
            <a:ext cx="6246440" cy="954107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prstClr val="black"/>
                </a:solidFill>
                <a:latin typeface="Cooper Black" pitchFamily="18" charset="0"/>
              </a:rPr>
              <a:t>PARASIMPATICOMIMÉTICOS DE EFECTO DIRECTO - SINTÉTICO</a:t>
            </a:r>
            <a:endParaRPr lang="es-ES" sz="2800" dirty="0">
              <a:solidFill>
                <a:prstClr val="black"/>
              </a:solidFill>
              <a:latin typeface="Cooper Black" pitchFamily="18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589547"/>
              </p:ext>
            </p:extLst>
          </p:nvPr>
        </p:nvGraphicFramePr>
        <p:xfrm>
          <a:off x="1626096" y="2492896"/>
          <a:ext cx="6096000" cy="29311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ACETILCOLINA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Inútil en el tratamiento 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CARBACOL (</a:t>
                      </a:r>
                      <a:r>
                        <a:rPr lang="es-ES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Lentina</a:t>
                      </a:r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Aumenta la motilidad y la secreción del tubo digestivo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Aumento de la secreción bronquial y de la micción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Sudación profusa en el caballo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Contracciones uterinas en la vaca y la cerda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472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19672" y="1052736"/>
            <a:ext cx="5925396" cy="830997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01600">
              <a:schemeClr val="tx2">
                <a:lumMod val="40000"/>
                <a:lumOff val="60000"/>
                <a:alpha val="6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PARASIMPATICOMIMÉTICOS DE EFECTOS DIRECTOS -NATURALES</a:t>
            </a:r>
            <a:endParaRPr lang="es-ES" sz="2400" dirty="0">
              <a:solidFill>
                <a:prstClr val="black"/>
              </a:solidFill>
              <a:latin typeface="Cooper Black" pitchFamily="18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204849"/>
              </p:ext>
            </p:extLst>
          </p:nvPr>
        </p:nvGraphicFramePr>
        <p:xfrm>
          <a:off x="1259632" y="2996952"/>
          <a:ext cx="6370738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4426522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PILOCARPINA</a:t>
                      </a:r>
                      <a:endParaRPr lang="es-E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MX" sz="20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Proviene de </a:t>
                      </a:r>
                      <a:r>
                        <a:rPr lang="es-MX" sz="2000" b="0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Pilocarpus</a:t>
                      </a:r>
                      <a:r>
                        <a:rPr lang="es-MX" sz="20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jaborandi o P.</a:t>
                      </a:r>
                      <a:r>
                        <a:rPr lang="es-ES" sz="2000" b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MX" sz="20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MX" sz="2000" b="0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microphillus</a:t>
                      </a:r>
                      <a:endParaRPr lang="es-MX" sz="20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Induce salivación, hipersecreción gástrica y de la mucosa bronquial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En el ojo produce constricción pupilar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Estimula el flujo de diversas secreciones del cuerpo</a:t>
                      </a:r>
                      <a:endParaRPr lang="es-E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701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91680" y="692696"/>
            <a:ext cx="5886400" cy="830997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101600">
              <a:srgbClr val="00B050">
                <a:alpha val="60000"/>
              </a:srgb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PARASIMPATICOMIMÉTICOS DE EFECTO INDIRECTO – REVERSIBLE</a:t>
            </a:r>
            <a:endParaRPr lang="es-ES" sz="2400" dirty="0">
              <a:solidFill>
                <a:prstClr val="black"/>
              </a:solidFill>
              <a:latin typeface="Cooper Black" pitchFamily="18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220727"/>
              </p:ext>
            </p:extLst>
          </p:nvPr>
        </p:nvGraphicFramePr>
        <p:xfrm>
          <a:off x="1586880" y="2492896"/>
          <a:ext cx="6096000" cy="3566159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905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NEOSTIGMINA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Anticolinesterásico</a:t>
                      </a: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sintético cuya acción es más prominente en la unión neuromuscular y en el intestino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s-ES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FISOSTIGMINA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Inhibidor reversible de la acetilcolinesterasa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EDROFONIO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Su efecto farmacológico es muy corto además de que posee actividad estimulante directa sobre la unión neuromuscular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307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1052736"/>
            <a:ext cx="6480720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lumMod val="75000"/>
                <a:alpha val="6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PARASIMPATICOMIMÉTICOS DE EFECTO INDIRECTO – IRREVERSIBLE</a:t>
            </a:r>
            <a:endParaRPr lang="es-ES" sz="2400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286000" y="3105835"/>
            <a:ext cx="55983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sz="2800" dirty="0" smtClean="0">
                <a:solidFill>
                  <a:prstClr val="black"/>
                </a:solidFill>
                <a:latin typeface="Cooper Black" pitchFamily="18" charset="0"/>
              </a:rPr>
              <a:t>En este grupo se incluyen los insecticidas y antihelmínticos organofosforados </a:t>
            </a:r>
            <a:endParaRPr lang="es-ES" sz="2800" dirty="0">
              <a:solidFill>
                <a:prstClr val="black"/>
              </a:solidFill>
              <a:latin typeface="Cooper Black" pitchFamily="18" charset="0"/>
            </a:endParaRPr>
          </a:p>
        </p:txBody>
      </p:sp>
      <p:pic>
        <p:nvPicPr>
          <p:cNvPr id="4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6991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 rot="20151385">
            <a:off x="1387948" y="2765864"/>
            <a:ext cx="654711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4000" dirty="0" smtClean="0">
                <a:solidFill>
                  <a:srgbClr val="1F497D">
                    <a:lumMod val="75000"/>
                  </a:srgbClr>
                </a:solidFill>
                <a:latin typeface="Cooper Black" pitchFamily="18" charset="0"/>
              </a:rPr>
              <a:t>FÀRMACOS</a:t>
            </a:r>
          </a:p>
          <a:p>
            <a:pPr algn="ctr"/>
            <a:r>
              <a:rPr lang="es-ES" sz="4000" dirty="0" smtClean="0">
                <a:solidFill>
                  <a:srgbClr val="1F497D">
                    <a:lumMod val="75000"/>
                  </a:srgbClr>
                </a:solidFill>
                <a:latin typeface="Cooper Black" pitchFamily="18" charset="0"/>
              </a:rPr>
              <a:t> PARASIMPATOLÌTICOS</a:t>
            </a:r>
            <a:endParaRPr lang="es-ES" sz="4000" dirty="0">
              <a:solidFill>
                <a:srgbClr val="1F497D">
                  <a:lumMod val="75000"/>
                </a:srgbClr>
              </a:solidFill>
              <a:latin typeface="Cooper Black" pitchFamily="18" charset="0"/>
            </a:endParaRPr>
          </a:p>
        </p:txBody>
      </p:sp>
      <p:pic>
        <p:nvPicPr>
          <p:cNvPr id="3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28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3298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27584" y="2276872"/>
            <a:ext cx="6264696" cy="1569660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Compiten por los receptores colinérgicos muscarínicos y al ocuparlos evita que la ACh produzca su acción estimulante efectora.</a:t>
            </a:r>
            <a:endParaRPr lang="es-ES" sz="2400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851920" y="51571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b="1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s-ES" b="1" dirty="0" smtClean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edicación </a:t>
            </a:r>
            <a:r>
              <a:rPr lang="es-ES" b="1" dirty="0" err="1" smtClean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preanestésica</a:t>
            </a:r>
            <a:r>
              <a:rPr lang="es-ES" b="1" dirty="0" smtClean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que evite la depresión miocárdica y el bloqueo </a:t>
            </a:r>
            <a:r>
              <a:rPr lang="es-ES" b="1" dirty="0" err="1" smtClean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auriculoventricular</a:t>
            </a:r>
            <a:r>
              <a:rPr lang="es-ES" b="1" dirty="0" smtClean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b="1" dirty="0">
              <a:solidFill>
                <a:srgbClr val="4F81BD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1905238" y="5388024"/>
            <a:ext cx="1296145" cy="46166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6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7570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059832" y="1184963"/>
            <a:ext cx="2747868" cy="707886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txBody>
          <a:bodyPr wrap="none">
            <a:spAutoFit/>
          </a:bodyPr>
          <a:lstStyle/>
          <a:p>
            <a:r>
              <a:rPr lang="es-ES" sz="4000" dirty="0" smtClean="0">
                <a:solidFill>
                  <a:prstClr val="black"/>
                </a:solidFill>
                <a:latin typeface="Berlin Sans FB Demi" pitchFamily="34" charset="0"/>
              </a:rPr>
              <a:t>ATROPINA</a:t>
            </a:r>
            <a:endParaRPr lang="es-ES" sz="4000" dirty="0">
              <a:solidFill>
                <a:prstClr val="black"/>
              </a:solidFill>
              <a:latin typeface="Berlin Sans FB Demi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843808" y="4038629"/>
            <a:ext cx="3452882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ANTAGONISMO </a:t>
            </a:r>
          </a:p>
          <a:p>
            <a:pPr algn="ctr"/>
            <a:r>
              <a:rPr lang="es-E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COMPETITIVO</a:t>
            </a:r>
          </a:p>
          <a:p>
            <a:pPr algn="ctr"/>
            <a:r>
              <a:rPr lang="es-E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REVERSIBLE</a:t>
            </a:r>
            <a:endParaRPr lang="es-ES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4433766" y="2348880"/>
            <a:ext cx="0" cy="126478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836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836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2847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19441" y="692696"/>
            <a:ext cx="5181547" cy="830997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ACCIONES FARMACOLÒGICAS </a:t>
            </a:r>
          </a:p>
          <a:p>
            <a:pPr algn="ctr"/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DE LA ATROPINA</a:t>
            </a:r>
            <a:endParaRPr lang="es-ES" sz="2400" dirty="0">
              <a:solidFill>
                <a:prstClr val="black"/>
              </a:solidFill>
              <a:latin typeface="Cooper Black" pitchFamily="18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507472"/>
              </p:ext>
            </p:extLst>
          </p:nvPr>
        </p:nvGraphicFramePr>
        <p:xfrm>
          <a:off x="1475656" y="2348880"/>
          <a:ext cx="6096000" cy="329183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CORAZÓN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Bloqueo de los efectos desaceleradores del nervio vago, incrementando la frecuencia y el gasto cardíaco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MUSCULATURA LISA DE LOS VASOS SANGUÍNEOS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Actividad bloqueadora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APARATO RESPIRATORIO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Broncodilatación</a:t>
                      </a: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9538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483896"/>
              </p:ext>
            </p:extLst>
          </p:nvPr>
        </p:nvGraphicFramePr>
        <p:xfrm>
          <a:off x="1331640" y="980728"/>
          <a:ext cx="6768752" cy="446112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48000"/>
                <a:gridCol w="3720752"/>
              </a:tblGrid>
              <a:tr h="1260728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OJO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Bloquea al III par craneal, con lo que se inhibe la contracción del músculo ciliar del iris y músculo ciliar del cristalino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SECRECIÓN GLANDULAR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Disminuye la secreción de la glándula salival y de las glándulas sudoríparas; provoca un incremento de la temperatura corporal , con disminución de la formación de lágrimas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GLÁNDULAS GÁSTRICAS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Dosis altas de atropina pueden inhibir, pero no por completo, las secreciones ácidas del estómago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6958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 rot="19825482">
            <a:off x="1456156" y="2622393"/>
            <a:ext cx="641804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4000" dirty="0" smtClean="0">
                <a:solidFill>
                  <a:srgbClr val="00B050"/>
                </a:solidFill>
                <a:latin typeface="Cooper Black" pitchFamily="18" charset="0"/>
              </a:rPr>
              <a:t>FÀRMACOS </a:t>
            </a:r>
          </a:p>
          <a:p>
            <a:pPr algn="ctr"/>
            <a:r>
              <a:rPr lang="es-ES" sz="4000" dirty="0" smtClean="0">
                <a:solidFill>
                  <a:srgbClr val="00B050"/>
                </a:solidFill>
                <a:latin typeface="Cooper Black" pitchFamily="18" charset="0"/>
              </a:rPr>
              <a:t>SIMPÀTICOMIMÈTICOS</a:t>
            </a:r>
            <a:endParaRPr lang="es-ES" sz="4000" dirty="0">
              <a:solidFill>
                <a:srgbClr val="00B050"/>
              </a:solidFill>
              <a:latin typeface="Cooper Black" pitchFamily="18" charset="0"/>
            </a:endParaRPr>
          </a:p>
        </p:txBody>
      </p:sp>
      <p:pic>
        <p:nvPicPr>
          <p:cNvPr id="3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4021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just"/>
            <a:r>
              <a:rPr lang="es-ES" dirty="0"/>
              <a:t>Explicar los mecanismos de </a:t>
            </a:r>
            <a:r>
              <a:rPr lang="es-ES" dirty="0" smtClean="0"/>
              <a:t>acción </a:t>
            </a:r>
            <a:r>
              <a:rPr lang="es-ES" dirty="0"/>
              <a:t>de los </a:t>
            </a:r>
            <a:r>
              <a:rPr lang="es-ES" dirty="0" smtClean="0"/>
              <a:t>fármacos </a:t>
            </a:r>
            <a:r>
              <a:rPr lang="es-ES" dirty="0"/>
              <a:t>que modifican la </a:t>
            </a:r>
            <a:r>
              <a:rPr lang="es-ES" dirty="0" smtClean="0"/>
              <a:t>fisiología </a:t>
            </a:r>
            <a:r>
              <a:rPr lang="es-ES" dirty="0"/>
              <a:t>del </a:t>
            </a:r>
            <a:r>
              <a:rPr lang="es-ES" dirty="0" smtClean="0"/>
              <a:t>sistema nervioso periférico, </a:t>
            </a:r>
            <a:r>
              <a:rPr lang="es-ES" dirty="0"/>
              <a:t>por medio de la </a:t>
            </a:r>
            <a:r>
              <a:rPr lang="es-ES" dirty="0" smtClean="0"/>
              <a:t>descripción </a:t>
            </a:r>
            <a:r>
              <a:rPr lang="es-ES" dirty="0"/>
              <a:t>y el </a:t>
            </a:r>
            <a:r>
              <a:rPr lang="es-ES" dirty="0" smtClean="0"/>
              <a:t>análisis </a:t>
            </a:r>
            <a:r>
              <a:rPr lang="es-ES" dirty="0"/>
              <a:t>de los diferentes grupos de </a:t>
            </a:r>
            <a:r>
              <a:rPr lang="es-ES" dirty="0" smtClean="0"/>
              <a:t>fármacos con actividad sobre el sistema nervioso, </a:t>
            </a:r>
            <a:r>
              <a:rPr lang="es-ES" dirty="0"/>
              <a:t>para utilizarlos de manera segura y minimizar los potenciales riesgos de su </a:t>
            </a:r>
            <a:r>
              <a:rPr lang="es-ES" dirty="0" smtClean="0"/>
              <a:t>administración </a:t>
            </a:r>
            <a:r>
              <a:rPr lang="es-ES" dirty="0"/>
              <a:t>relacionados con sus efectos adversos.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03036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35696" y="1988840"/>
            <a:ext cx="61744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9BBB59">
                    <a:lumMod val="75000"/>
                  </a:srgbClr>
                </a:solidFill>
                <a:latin typeface="Cooper Black" pitchFamily="18" charset="0"/>
              </a:rPr>
              <a:t>Provocan en los tejidos respuestas que imitan los efectos de los impulsos transmitidos por las fibras </a:t>
            </a:r>
            <a:r>
              <a:rPr lang="es-ES" sz="3200" dirty="0" err="1" smtClean="0">
                <a:solidFill>
                  <a:srgbClr val="9BBB59">
                    <a:lumMod val="75000"/>
                  </a:srgbClr>
                </a:solidFill>
                <a:latin typeface="Cooper Black" pitchFamily="18" charset="0"/>
              </a:rPr>
              <a:t>postganglionares</a:t>
            </a:r>
            <a:r>
              <a:rPr lang="es-ES" sz="3200" dirty="0" smtClean="0">
                <a:solidFill>
                  <a:srgbClr val="9BBB59">
                    <a:lumMod val="75000"/>
                  </a:srgbClr>
                </a:solidFill>
                <a:latin typeface="Cooper Black" pitchFamily="18" charset="0"/>
              </a:rPr>
              <a:t> adrenérgicas del SNS</a:t>
            </a:r>
            <a:endParaRPr lang="es-ES" sz="3200" dirty="0">
              <a:solidFill>
                <a:srgbClr val="9BBB59">
                  <a:lumMod val="75000"/>
                </a:srgbClr>
              </a:solidFill>
              <a:latin typeface="Cooper Black" pitchFamily="18" charset="0"/>
            </a:endParaRPr>
          </a:p>
        </p:txBody>
      </p:sp>
      <p:pic>
        <p:nvPicPr>
          <p:cNvPr id="3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074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95736" y="548680"/>
            <a:ext cx="5145576" cy="461665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101600">
              <a:schemeClr val="accent5">
                <a:alpha val="6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RECEPTORES ADRENÉRGICOS</a:t>
            </a:r>
            <a:endParaRPr lang="es-ES" sz="2400" dirty="0">
              <a:solidFill>
                <a:prstClr val="black"/>
              </a:solidFill>
              <a:latin typeface="Cooper Black" pitchFamily="18" charset="0"/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 flipH="1">
            <a:off x="3184468" y="1196752"/>
            <a:ext cx="1099500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4572000" y="1268760"/>
            <a:ext cx="1152128" cy="5040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1043608" y="1865990"/>
            <a:ext cx="1977464" cy="41088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b="1" dirty="0" smtClean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RECEPTORES α</a:t>
            </a:r>
            <a:endParaRPr lang="es-ES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78773" y="2579512"/>
            <a:ext cx="3169476" cy="1200329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Provocan excitación constricción </a:t>
            </a: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aumento de actividades basales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5925503" y="1827759"/>
            <a:ext cx="2039982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prstClr val="black"/>
                </a:solidFill>
                <a:latin typeface="Arial"/>
                <a:ea typeface="Calibri"/>
              </a:rPr>
              <a:t>RECEPTORES β 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500387" y="3741610"/>
            <a:ext cx="453970" cy="369332"/>
          </a:xfrm>
          <a:prstGeom prst="rect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β1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5076056" y="2567001"/>
            <a:ext cx="3600400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Inhibición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relajación </a:t>
            </a: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depresión  de las actividades</a:t>
            </a: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7723392" y="3767330"/>
            <a:ext cx="453970" cy="369332"/>
          </a:xfrm>
          <a:prstGeom prst="rect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prstClr val="black"/>
                </a:solidFill>
                <a:latin typeface="Arial"/>
                <a:ea typeface="Calibri"/>
              </a:rPr>
              <a:t>β2</a:t>
            </a:r>
            <a:endParaRPr lang="es-ES" b="1" dirty="0">
              <a:solidFill>
                <a:prstClr val="black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819201" y="4418201"/>
            <a:ext cx="1941557" cy="646331"/>
          </a:xfrm>
          <a:prstGeom prst="rect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E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orazón </a:t>
            </a:r>
          </a:p>
          <a:p>
            <a:r>
              <a:rPr lang="es-E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ntestino delgado</a:t>
            </a: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7020249" y="4279702"/>
            <a:ext cx="1997968" cy="1200329"/>
          </a:xfrm>
          <a:prstGeom prst="rect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úsculo bronquial Sistema vascular </a:t>
            </a:r>
          </a:p>
          <a:p>
            <a:r>
              <a:rPr lang="es-ES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Ùtero</a:t>
            </a: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239990" y="5766660"/>
            <a:ext cx="1595309" cy="646331"/>
          </a:xfrm>
          <a:prstGeom prst="rect">
            <a:avLst/>
          </a:prstGeom>
          <a:ln w="57150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Isoproterenol </a:t>
            </a:r>
          </a:p>
          <a:p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Adrenalina</a:t>
            </a: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1027889" y="4352069"/>
            <a:ext cx="2236510" cy="646331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Noradrenalina (NE) </a:t>
            </a:r>
          </a:p>
          <a:p>
            <a:pPr algn="ctr"/>
            <a:r>
              <a:rPr lang="es-E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Adrenalina (E)</a:t>
            </a: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104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1109935"/>
            <a:ext cx="3096344" cy="46166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lumMod val="75000"/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solidFill>
                  <a:prstClr val="black"/>
                </a:solidFill>
                <a:latin typeface="Cooper Black" pitchFamily="18" charset="0"/>
              </a:rPr>
              <a:t>CLASIFICACIÒN</a:t>
            </a:r>
            <a:endParaRPr lang="es-ES" sz="2400" dirty="0">
              <a:solidFill>
                <a:prstClr val="black"/>
              </a:solidFill>
              <a:latin typeface="Cooper Black" pitchFamily="18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638233"/>
              </p:ext>
            </p:extLst>
          </p:nvPr>
        </p:nvGraphicFramePr>
        <p:xfrm>
          <a:off x="971600" y="2276872"/>
          <a:ext cx="7488832" cy="384047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24269"/>
                <a:gridCol w="2424269"/>
                <a:gridCol w="2640294"/>
              </a:tblGrid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 ACCIÒN DIRECTA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Interactúan directamente con el receptor adrenérgico en el órgano efector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Dopamina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Noradrenalina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Adrenalina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Isoproterenol</a:t>
                      </a:r>
                    </a:p>
                    <a:p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 ACCIÓN INDIRECTA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Provocan la liberación de</a:t>
                      </a:r>
                      <a:r>
                        <a:rPr lang="es-ES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catecolaminas endógenas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• Anfetaminas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 ACCIÓN MIXTA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Producen su efecto a través de mecanismos directos e indirectos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Efedrina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Fenilpropanolamina</a:t>
                      </a:r>
                      <a:endParaRPr lang="es-ES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S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Metoxamina</a:t>
                      </a:r>
                      <a:endParaRPr lang="es-ES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876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1052736"/>
            <a:ext cx="3980192" cy="830997"/>
          </a:xfrm>
          <a:prstGeom prst="rect">
            <a:avLst/>
          </a:prstGeom>
          <a:solidFill>
            <a:schemeClr val="accent6"/>
          </a:solidFill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SIMPATICOMIMÈTICOS </a:t>
            </a:r>
          </a:p>
          <a:p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DE ACCIÒN DIRECTA</a:t>
            </a:r>
            <a:endParaRPr lang="es-ES" sz="2400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844978" y="3707740"/>
            <a:ext cx="1895327" cy="369332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101600">
              <a:srgbClr val="00B050">
                <a:alpha val="60000"/>
              </a:srgbClr>
            </a:glo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  <a:latin typeface="Cooper Black" pitchFamily="18" charset="0"/>
              </a:rPr>
              <a:t>ADRENALINA</a:t>
            </a:r>
            <a:endParaRPr lang="es-ES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95536" y="2292182"/>
            <a:ext cx="4572000" cy="923330"/>
          </a:xfrm>
          <a:prstGeom prst="rect">
            <a:avLst/>
          </a:prstGeom>
          <a:ln w="57150">
            <a:solidFill>
              <a:srgbClr val="00B0F0"/>
            </a:solidFill>
          </a:ln>
        </p:spPr>
        <p:txBody>
          <a:bodyPr>
            <a:spAutoFit/>
          </a:bodyPr>
          <a:lstStyle/>
          <a:p>
            <a:pPr algn="just"/>
            <a:r>
              <a:rPr lang="es-ES" dirty="0">
                <a:solidFill>
                  <a:prstClr val="black"/>
                </a:solidFill>
              </a:rPr>
              <a:t>P</a:t>
            </a:r>
            <a:r>
              <a:rPr lang="es-ES" dirty="0" smtClean="0">
                <a:solidFill>
                  <a:prstClr val="black"/>
                </a:solidFill>
              </a:rPr>
              <a:t>roducida en grandes cantidades por la médula suprarrenal como respuesta a estados de tensión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012160" y="2430681"/>
            <a:ext cx="2484784" cy="646331"/>
          </a:xfrm>
          <a:prstGeom prst="rect">
            <a:avLst/>
          </a:prstGeom>
          <a:ln w="5715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s-ES" dirty="0">
                <a:solidFill>
                  <a:prstClr val="black"/>
                </a:solidFill>
              </a:rPr>
              <a:t>E</a:t>
            </a:r>
            <a:r>
              <a:rPr lang="es-ES" dirty="0" smtClean="0">
                <a:solidFill>
                  <a:prstClr val="black"/>
                </a:solidFill>
              </a:rPr>
              <a:t>stimula los receptores adrenérgicos α y β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11560" y="4653136"/>
            <a:ext cx="4572000" cy="923330"/>
          </a:xfrm>
          <a:prstGeom prst="rect">
            <a:avLst/>
          </a:prstGeom>
          <a:ln w="57150">
            <a:solidFill>
              <a:srgbClr val="FFFF00"/>
            </a:solidFill>
          </a:ln>
        </p:spPr>
        <p:txBody>
          <a:bodyPr>
            <a:spAutoFit/>
          </a:bodyPr>
          <a:lstStyle/>
          <a:p>
            <a:r>
              <a:rPr lang="es-ES" dirty="0">
                <a:solidFill>
                  <a:prstClr val="black"/>
                </a:solidFill>
              </a:rPr>
              <a:t>E</a:t>
            </a:r>
            <a:r>
              <a:rPr lang="es-ES" dirty="0" smtClean="0">
                <a:solidFill>
                  <a:prstClr val="black"/>
                </a:solidFill>
              </a:rPr>
              <a:t>stimula directamente al miocardio, aumentando su frecuencia cardiaca y la fuerza de contracción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012160" y="4376137"/>
            <a:ext cx="2160240" cy="1200329"/>
          </a:xfrm>
          <a:prstGeom prst="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</a:rPr>
              <a:t>Produce vasoconstricción en piel, mucosas y riñones </a:t>
            </a:r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8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5462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3125410"/>
            <a:ext cx="2994409" cy="461665"/>
          </a:xfrm>
          <a:prstGeom prst="rect">
            <a:avLst/>
          </a:prstGeom>
          <a:ln>
            <a:solidFill>
              <a:schemeClr val="accent5"/>
            </a:solidFill>
          </a:ln>
          <a:effectLst>
            <a:glow rad="101600">
              <a:schemeClr val="accent5">
                <a:alpha val="6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ISOPROTERENOL</a:t>
            </a:r>
            <a:endParaRPr lang="es-ES" sz="2400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554249" y="1340768"/>
            <a:ext cx="4572000" cy="923330"/>
          </a:xfrm>
          <a:prstGeom prst="rect">
            <a:avLst/>
          </a:prstGeom>
          <a:ln w="57150">
            <a:solidFill>
              <a:schemeClr val="accent3"/>
            </a:solidFill>
          </a:ln>
        </p:spPr>
        <p:txBody>
          <a:bodyPr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</a:rPr>
              <a:t>Aumenta el trabajo cardiaco al incrementar la frecuencia y la fuerza de la contracción del miocardio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55576" y="4653136"/>
            <a:ext cx="2646040" cy="923330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</a:rPr>
              <a:t>Disminuye el tono y la motilidad del intestino y del útero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038669" y="2940744"/>
            <a:ext cx="2549801" cy="369332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ES" dirty="0">
                <a:solidFill>
                  <a:prstClr val="black"/>
                </a:solidFill>
              </a:rPr>
              <a:t>G</a:t>
            </a:r>
            <a:r>
              <a:rPr lang="es-ES" dirty="0" smtClean="0">
                <a:solidFill>
                  <a:prstClr val="black"/>
                </a:solidFill>
              </a:rPr>
              <a:t>enera </a:t>
            </a:r>
            <a:r>
              <a:rPr lang="es-ES" dirty="0" err="1" smtClean="0">
                <a:solidFill>
                  <a:prstClr val="black"/>
                </a:solidFill>
              </a:rPr>
              <a:t>broncodilatación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266285" y="4653136"/>
            <a:ext cx="3183429" cy="646331"/>
          </a:xfrm>
          <a:prstGeom prst="rect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dirty="0">
                <a:solidFill>
                  <a:prstClr val="black"/>
                </a:solidFill>
              </a:rPr>
              <a:t>P</a:t>
            </a:r>
            <a:r>
              <a:rPr lang="es-ES" dirty="0" smtClean="0">
                <a:solidFill>
                  <a:prstClr val="black"/>
                </a:solidFill>
              </a:rPr>
              <a:t>rovocan relajación y pérdida de la motilidad intestinal.</a:t>
            </a:r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7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178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 rot="19378062">
            <a:off x="1795971" y="3071365"/>
            <a:ext cx="5756282" cy="1045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800" b="1" dirty="0" smtClean="0">
                <a:solidFill>
                  <a:srgbClr val="002060"/>
                </a:solidFill>
                <a:latin typeface="Cooper Black" pitchFamily="18" charset="0"/>
                <a:ea typeface="Calibri"/>
                <a:cs typeface="Times New Roman"/>
              </a:rPr>
              <a:t>SIMPATICOMIMÈTICOS DE ACCIÒN MIXTA</a:t>
            </a:r>
            <a:endParaRPr lang="es-ES" sz="2800" dirty="0">
              <a:solidFill>
                <a:srgbClr val="002060"/>
              </a:solidFill>
              <a:latin typeface="Cooper Black" pitchFamily="18" charset="0"/>
              <a:ea typeface="Calibri"/>
              <a:cs typeface="Times New Roman"/>
            </a:endParaRPr>
          </a:p>
        </p:txBody>
      </p:sp>
      <p:pic>
        <p:nvPicPr>
          <p:cNvPr id="3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767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06429" y="1155500"/>
            <a:ext cx="1499128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prstClr val="black"/>
                </a:solidFill>
                <a:latin typeface="Arial"/>
                <a:ea typeface="Calibri"/>
              </a:rPr>
              <a:t>EFEDRINA</a:t>
            </a:r>
            <a:endParaRPr lang="es-ES" sz="2000" dirty="0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52154" y="2680749"/>
            <a:ext cx="2207678" cy="2031325"/>
          </a:xfrm>
          <a:prstGeom prst="rect">
            <a:avLst/>
          </a:prstGeom>
          <a:ln w="57150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</a:rPr>
              <a:t>Estimula los receptores α y β del sistema simpático suprarrenal e inhibe ligeramente la destrucción de la adrenalina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961102" y="1298470"/>
            <a:ext cx="1933734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E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METOXAMINA</a:t>
            </a:r>
            <a:endParaRPr lang="es-ES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961102" y="2737310"/>
            <a:ext cx="2141984" cy="1754326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</a:rPr>
              <a:t>Reduce el trabajo cardiaco al disminuir la frecuencia cardiaca y constreñir los vasos sanguíneos periféricos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639909" y="1036860"/>
            <a:ext cx="2065181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E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SALBUTAMOL </a:t>
            </a:r>
          </a:p>
          <a:p>
            <a:pPr algn="ctr"/>
            <a:r>
              <a:rPr lang="es-E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</a:t>
            </a:r>
          </a:p>
          <a:p>
            <a:pPr algn="ctr"/>
            <a:r>
              <a:rPr lang="es-E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TERBUTALINA</a:t>
            </a:r>
            <a:endParaRPr lang="es-ES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961546" y="2713815"/>
            <a:ext cx="1743543" cy="3139321"/>
          </a:xfrm>
          <a:prstGeom prst="rect">
            <a:avLst/>
          </a:prstGeom>
          <a:ln w="5715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</a:rPr>
              <a:t>Estimulan con más o menos selectividad a los receptores β2 y se considera que su efecto en el corazón es menor que el del Isoproterenol.</a:t>
            </a:r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8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840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07704" y="1052736"/>
            <a:ext cx="57275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srgbClr val="92D050"/>
                </a:solidFill>
                <a:latin typeface="Cooper Black" pitchFamily="18" charset="0"/>
              </a:rPr>
              <a:t>USOS FARMACOLÓGICOS </a:t>
            </a:r>
            <a:endParaRPr lang="es-ES" sz="3200" dirty="0">
              <a:solidFill>
                <a:srgbClr val="92D050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331640" y="2420888"/>
            <a:ext cx="69847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• Como vasoconstrictor</a:t>
            </a:r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para prolongar la duración la anestesia local se emplea Adrenalina.</a:t>
            </a:r>
          </a:p>
          <a:p>
            <a:r>
              <a:rPr lang="es-E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• En la intoxicación por barbitúricos </a:t>
            </a:r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emplean. Efedrina y Noradrenalina.</a:t>
            </a:r>
          </a:p>
          <a:p>
            <a:r>
              <a:rPr lang="es-E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• En emergencias cardiovasculares</a:t>
            </a:r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como en el choque anafiláctico (para mantener la presión sanguínea): Adrenalina, Noradrenalina.</a:t>
            </a:r>
          </a:p>
        </p:txBody>
      </p:sp>
      <p:pic>
        <p:nvPicPr>
          <p:cNvPr id="4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2479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43608" y="1997839"/>
            <a:ext cx="62646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• En el paro cardiaco</a:t>
            </a:r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Adrenalina, Isoproterenol, Efedrina.</a:t>
            </a:r>
          </a:p>
          <a:p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• </a:t>
            </a:r>
            <a:r>
              <a:rPr lang="es-E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Como broncodilatador</a:t>
            </a:r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sobre todo en casos de asma y choque anafiláctico y en la obstrucción pulmonar crónica en equinos: Adrenalina, Isoproterenol, Efedrina.</a:t>
            </a:r>
          </a:p>
          <a:p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• </a:t>
            </a:r>
            <a:r>
              <a:rPr lang="es-E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En la epistaxis </a:t>
            </a:r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puede usar adrenalina en gasas empapadas o en aerosol. No deben usarse soluciones más concentradas, pues puede inducir necrosis.</a:t>
            </a:r>
            <a:endParaRPr lang="es-E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23728" y="692696"/>
            <a:ext cx="5760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>
                <a:solidFill>
                  <a:srgbClr val="92D050"/>
                </a:solidFill>
                <a:latin typeface="Cooper Black" pitchFamily="18" charset="0"/>
              </a:rPr>
              <a:t>USOS FARMACOLÓGICOS </a:t>
            </a:r>
          </a:p>
        </p:txBody>
      </p:sp>
      <p:pic>
        <p:nvPicPr>
          <p:cNvPr id="5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656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 rot="19727386">
            <a:off x="1847397" y="2472566"/>
            <a:ext cx="557178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4000" dirty="0" smtClean="0">
                <a:solidFill>
                  <a:srgbClr val="00B050"/>
                </a:solidFill>
                <a:latin typeface="Cooper Black" pitchFamily="18" charset="0"/>
              </a:rPr>
              <a:t>FÀRMACOS</a:t>
            </a:r>
          </a:p>
          <a:p>
            <a:pPr algn="ctr"/>
            <a:r>
              <a:rPr lang="es-ES" sz="4000" dirty="0" smtClean="0">
                <a:solidFill>
                  <a:srgbClr val="00B050"/>
                </a:solidFill>
                <a:latin typeface="Cooper Black" pitchFamily="18" charset="0"/>
              </a:rPr>
              <a:t> SIMPATICOLÌTICOS</a:t>
            </a:r>
            <a:endParaRPr lang="es-ES" sz="4000" dirty="0">
              <a:solidFill>
                <a:srgbClr val="00B050"/>
              </a:solidFill>
              <a:latin typeface="Cooper Black" pitchFamily="18" charset="0"/>
            </a:endParaRPr>
          </a:p>
        </p:txBody>
      </p:sp>
      <p:pic>
        <p:nvPicPr>
          <p:cNvPr id="3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519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75856" y="503336"/>
            <a:ext cx="2354771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4000" dirty="0" smtClean="0">
                <a:solidFill>
                  <a:prstClr val="black"/>
                </a:solidFill>
                <a:latin typeface="Cooper Black" pitchFamily="18" charset="0"/>
              </a:rPr>
              <a:t>SNA</a:t>
            </a:r>
            <a:endParaRPr lang="es-ES" sz="4000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768997" y="2528257"/>
            <a:ext cx="3368486" cy="584775"/>
          </a:xfrm>
          <a:prstGeom prst="rect">
            <a:avLst/>
          </a:prstGeom>
          <a:ln w="5715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srgbClr val="1F497D">
                    <a:lumMod val="50000"/>
                  </a:srgbClr>
                </a:solidFill>
                <a:latin typeface="Cooper Black" pitchFamily="18" charset="0"/>
              </a:rPr>
              <a:t>HOMEOSTASIS</a:t>
            </a:r>
            <a:endParaRPr lang="es-ES" sz="3200" dirty="0">
              <a:solidFill>
                <a:srgbClr val="1F497D">
                  <a:lumMod val="50000"/>
                </a:srgbClr>
              </a:solidFill>
              <a:latin typeface="Cooper Black" pitchFamily="18" charset="0"/>
            </a:endParaRPr>
          </a:p>
        </p:txBody>
      </p:sp>
      <p:sp>
        <p:nvSpPr>
          <p:cNvPr id="4" name="3 Flecha abajo"/>
          <p:cNvSpPr/>
          <p:nvPr/>
        </p:nvSpPr>
        <p:spPr>
          <a:xfrm>
            <a:off x="4237216" y="1509535"/>
            <a:ext cx="432048" cy="792088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245984" y="3589361"/>
            <a:ext cx="2278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rgbClr val="8064A2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SIMPÁTICO </a:t>
            </a:r>
            <a:endParaRPr lang="es-ES" sz="2800" b="1" dirty="0">
              <a:solidFill>
                <a:srgbClr val="8064A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153933" y="3623481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PARASIMPÀTICO</a:t>
            </a:r>
            <a:endParaRPr lang="es-E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82997" y="4437112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Aumento de la frecuencia cardiaca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Aumento de la presión sanguínea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Dilatación de la pupila del ojo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Elevación en los niveles sanguíneos de la Glucosa</a:t>
            </a:r>
            <a:endParaRPr lang="es-E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860032" y="4365104"/>
            <a:ext cx="3744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• Ayuda a la digestión y absorción del alimento al aumentar la secreción gástrica, incrementar la motilidad intestinal y al relajar el esfínter pilórico.</a:t>
            </a:r>
            <a:endParaRPr lang="es-E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653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620688"/>
            <a:ext cx="6480720" cy="923330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101600">
              <a:srgbClr val="00B050">
                <a:alpha val="60000"/>
              </a:srgb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 acción en el órgano efector es de bloqueo de receptores α y β.</a:t>
            </a:r>
          </a:p>
          <a:p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213992" y="1988840"/>
            <a:ext cx="4572000" cy="7294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dirty="0" smtClean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BLOQUEADORES DE RECEPTORES α – ADRENÉRGICOS</a:t>
            </a:r>
            <a:endParaRPr lang="es-ES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411760" y="4653136"/>
            <a:ext cx="4572000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s-ES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Iinhiben</a:t>
            </a:r>
            <a:r>
              <a:rPr lang="es-E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las respuestas del músculo liso y de las glándulas exocrinas que están mediadas por receptores α</a:t>
            </a:r>
            <a:endParaRPr lang="es-E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Flecha abajo"/>
          <p:cNvSpPr/>
          <p:nvPr/>
        </p:nvSpPr>
        <p:spPr>
          <a:xfrm>
            <a:off x="4211960" y="3140968"/>
            <a:ext cx="576064" cy="115212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6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36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90555"/>
              </p:ext>
            </p:extLst>
          </p:nvPr>
        </p:nvGraphicFramePr>
        <p:xfrm>
          <a:off x="1524000" y="1397000"/>
          <a:ext cx="6096000" cy="42367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SISTEMA CARDIOVASCULAR	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Evitan la vaso constricción y por ende el aumento de la presión</a:t>
                      </a:r>
                      <a:endParaRPr lang="es-E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MÚSCULO LISO	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Inhiben el tono del músculo radial del iris, con lo que se logra una dominancia del tono parasimpático</a:t>
                      </a:r>
                      <a:endParaRPr lang="es-E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EFECTOS COLATERALES	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Arial" pitchFamily="34" charset="0"/>
                          <a:cs typeface="Arial" pitchFamily="34" charset="0"/>
                        </a:rPr>
                        <a:t>Pérdida del tono vascular, hipotensión postural, taquicardia refleja</a:t>
                      </a:r>
                      <a:endParaRPr lang="es-E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062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3" y="980728"/>
            <a:ext cx="2880320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solidFill>
                  <a:prstClr val="black"/>
                </a:solidFill>
                <a:latin typeface="Cooper Black" pitchFamily="18" charset="0"/>
              </a:rPr>
              <a:t>ALCALOIDES DE LA ERGOTINA</a:t>
            </a:r>
            <a:endParaRPr lang="es-ES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15743" y="2420888"/>
            <a:ext cx="174919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ERGONOVINA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970466" y="2420888"/>
            <a:ext cx="1881669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METIL</a:t>
            </a:r>
          </a:p>
          <a:p>
            <a:pPr algn="ctr"/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–</a:t>
            </a:r>
          </a:p>
          <a:p>
            <a:pPr algn="ctr"/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ERGONOVINA 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01344" y="3868586"/>
            <a:ext cx="4572000" cy="707886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/>
            <a:r>
              <a:rPr lang="es-E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Promueven la expulsión del feto al final del parto</a:t>
            </a:r>
            <a:endParaRPr lang="es-E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372200" y="1119227"/>
            <a:ext cx="1910203" cy="40011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s-ES" sz="2000" dirty="0" smtClean="0">
                <a:solidFill>
                  <a:prstClr val="black"/>
                </a:solidFill>
                <a:latin typeface="Cooper Black" pitchFamily="18" charset="0"/>
              </a:rPr>
              <a:t>IMIDAZOLES</a:t>
            </a:r>
            <a:endParaRPr lang="es-ES" sz="2000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220072" y="2088666"/>
            <a:ext cx="186044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FENTOLAMINA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327301" y="1904000"/>
            <a:ext cx="1668085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TOLAZOLINA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845290" y="3022200"/>
            <a:ext cx="3150096" cy="1631216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s-E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Estimulan la secreción de las glándulas salivales, lacrimales, del aparato respiratorio y del páncreas</a:t>
            </a:r>
            <a:endParaRPr lang="es-E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1264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43808" y="1040947"/>
            <a:ext cx="4158254" cy="646331"/>
          </a:xfrm>
          <a:prstGeom prst="rect">
            <a:avLst/>
          </a:prstGeom>
          <a:solidFill>
            <a:srgbClr val="66FF66"/>
          </a:solidFill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smtClean="0">
                <a:solidFill>
                  <a:prstClr val="black"/>
                </a:solidFill>
                <a:latin typeface="Cooper Black" pitchFamily="18" charset="0"/>
              </a:rPr>
              <a:t>ALCALOIDES DEL CORNEZUELO</a:t>
            </a:r>
          </a:p>
          <a:p>
            <a:r>
              <a:rPr lang="es-ES" dirty="0" smtClean="0">
                <a:solidFill>
                  <a:prstClr val="black"/>
                </a:solidFill>
                <a:latin typeface="Cooper Black" pitchFamily="18" charset="0"/>
              </a:rPr>
              <a:t> DE CENTENO</a:t>
            </a:r>
            <a:endParaRPr lang="es-ES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342027" y="2231354"/>
            <a:ext cx="174490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ERGOTAMINA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3528" y="3404899"/>
            <a:ext cx="2066364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fecto vasoconstrictor en la pared vascular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627784" y="4005064"/>
            <a:ext cx="1853952" cy="1477328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puede administrar por vía subcutánea, IM o sublingual.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194386" y="2248441"/>
            <a:ext cx="1915909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ERGOMETRINA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709841" y="3025121"/>
            <a:ext cx="1962778" cy="17543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stimular la actividad uterina y es de efecto inmediato por vía IV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996592" y="3971913"/>
            <a:ext cx="1945207" cy="2031325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Es útil para evitar hemorragias uterinas después del parto o en abortos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 flipH="1">
            <a:off x="1619672" y="2852936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2843808" y="2852936"/>
            <a:ext cx="50405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H="1">
            <a:off x="5489642" y="2433107"/>
            <a:ext cx="614274" cy="436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7668344" y="2852936"/>
            <a:ext cx="72008" cy="551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3474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1268760"/>
            <a:ext cx="6408712" cy="830997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BLOQUEADORES DE </a:t>
            </a:r>
          </a:p>
          <a:p>
            <a:pPr algn="ctr"/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RECEPTORES  </a:t>
            </a:r>
            <a:r>
              <a:rPr lang="el-GR" sz="2400" dirty="0" smtClean="0">
                <a:solidFill>
                  <a:prstClr val="black"/>
                </a:solidFill>
              </a:rPr>
              <a:t>β – </a:t>
            </a:r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ADRENÉRGICOS</a:t>
            </a:r>
            <a:endParaRPr lang="es-ES" sz="2400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322004" y="4077072"/>
            <a:ext cx="4572000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s-E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efectos </a:t>
            </a:r>
            <a:r>
              <a:rPr lang="es-ES" sz="20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cardioestimulantes</a:t>
            </a:r>
            <a:r>
              <a:rPr lang="es-E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vasodilatadores y broncodilatadores de la adrenalina y el </a:t>
            </a:r>
            <a:r>
              <a:rPr lang="es-ES" sz="20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isoproterenol</a:t>
            </a:r>
            <a:r>
              <a:rPr lang="es-E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son bloqueados con los antagonistas de receptores β-adrenérgicos.</a:t>
            </a:r>
            <a:endParaRPr lang="es-ES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Flecha abajo"/>
          <p:cNvSpPr/>
          <p:nvPr/>
        </p:nvSpPr>
        <p:spPr>
          <a:xfrm>
            <a:off x="4211960" y="2492896"/>
            <a:ext cx="648072" cy="100811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5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505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5791" y="943983"/>
            <a:ext cx="3176254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prstClr val="black"/>
                </a:solidFill>
                <a:latin typeface="Cooper Black" pitchFamily="18" charset="0"/>
              </a:rPr>
              <a:t>PROPANOLOL</a:t>
            </a:r>
            <a:endParaRPr lang="es-ES" sz="3200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55776" y="4221088"/>
            <a:ext cx="4572000" cy="1631216"/>
          </a:xfrm>
          <a:prstGeom prst="rect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es-E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Es el antagonista típico de los receptores β y su efecto depende del tono del sistema nervioso simpático. Bloquea los receptores β1 y β2.</a:t>
            </a:r>
            <a:endParaRPr lang="es-ES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Flecha abajo"/>
          <p:cNvSpPr/>
          <p:nvPr/>
        </p:nvSpPr>
        <p:spPr>
          <a:xfrm>
            <a:off x="4283968" y="1916832"/>
            <a:ext cx="720080" cy="1728192"/>
          </a:xfrm>
          <a:prstGeom prst="downArrow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5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6415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95736" y="764704"/>
            <a:ext cx="4879797" cy="461665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EFECTOS FARMACOLÓGICOS</a:t>
            </a:r>
            <a:endParaRPr lang="es-ES" sz="2400" dirty="0">
              <a:solidFill>
                <a:prstClr val="black"/>
              </a:solidFill>
              <a:latin typeface="Cooper Black" pitchFamily="18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765379"/>
              </p:ext>
            </p:extLst>
          </p:nvPr>
        </p:nvGraphicFramePr>
        <p:xfrm>
          <a:off x="1587634" y="1844824"/>
          <a:ext cx="6096000" cy="466344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EN EL CORAZÓN	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Disminución de la frecuencia por inhibición del marcapasos y de otros focos auriculares.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EFECTOS RESPIRATORIOS	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Produce </a:t>
                      </a:r>
                      <a:r>
                        <a:rPr lang="es-ES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broncoconstricción</a:t>
                      </a: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EFECTOS COLATERALES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Insuficiencia cardiaca congestiva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Hipotensión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S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Broncoconstricción</a:t>
                      </a:r>
                      <a:endParaRPr lang="es-ES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Alteraciones gastrointestinales como náusea, vómito y diarrea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Mareos, cansancio y depresión</a:t>
                      </a:r>
                    </a:p>
                    <a:p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4088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059832" y="1054594"/>
            <a:ext cx="3587649" cy="584775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r>
              <a:rPr lang="es-ES" sz="3200" dirty="0" smtClean="0">
                <a:solidFill>
                  <a:prstClr val="black"/>
                </a:solidFill>
                <a:latin typeface="Cooper Black" pitchFamily="18" charset="0"/>
              </a:rPr>
              <a:t>USOS CLÍNICOS</a:t>
            </a:r>
            <a:endParaRPr lang="es-ES" sz="3200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74452" y="2492896"/>
            <a:ext cx="5958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sz="2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En arritmias cardíacas</a:t>
            </a:r>
            <a:r>
              <a:rPr lang="es-E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como las producidas por anestésicos (cloroformo, ciclopropano y halotano).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Este efecto se logra por bloqueo de receptores β y por su acción estabilizadora de membranas.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En casos de hipertensión</a:t>
            </a:r>
            <a:r>
              <a:rPr lang="es-E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la administración prolongada de propanolol reduce la presión sanguínea.</a:t>
            </a:r>
            <a:endParaRPr lang="es-E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0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7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2746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39552" y="1412776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dirty="0"/>
              <a:t>Adams R.H.;(2001) </a:t>
            </a:r>
            <a:r>
              <a:rPr lang="es-ES" dirty="0" err="1"/>
              <a:t>Veterinary</a:t>
            </a:r>
            <a:r>
              <a:rPr lang="es-ES" dirty="0"/>
              <a:t> </a:t>
            </a:r>
            <a:r>
              <a:rPr lang="es-ES" dirty="0" err="1"/>
              <a:t>Pharmacology</a:t>
            </a:r>
            <a:r>
              <a:rPr lang="es-ES" dirty="0"/>
              <a:t> and </a:t>
            </a:r>
            <a:r>
              <a:rPr lang="es-ES" dirty="0" err="1"/>
              <a:t>Therapeutics</a:t>
            </a:r>
            <a:r>
              <a:rPr lang="es-ES" dirty="0"/>
              <a:t> 8th </a:t>
            </a:r>
            <a:r>
              <a:rPr lang="es-ES" dirty="0" err="1"/>
              <a:t>editions</a:t>
            </a:r>
            <a:r>
              <a:rPr lang="es-ES" dirty="0"/>
              <a:t>. </a:t>
            </a:r>
            <a:r>
              <a:rPr lang="es-ES" dirty="0" err="1"/>
              <a:t>Blackweell</a:t>
            </a:r>
            <a:r>
              <a:rPr lang="es-ES" dirty="0"/>
              <a:t> </a:t>
            </a:r>
            <a:r>
              <a:rPr lang="es-ES" dirty="0" err="1"/>
              <a:t>publishing</a:t>
            </a:r>
            <a:r>
              <a:rPr lang="es-ES" dirty="0"/>
              <a:t> ISBN: 13:978-0-8138-1793-9.</a:t>
            </a:r>
            <a:endParaRPr lang="es-MX" dirty="0"/>
          </a:p>
          <a:p>
            <a:pPr lvl="0"/>
            <a:r>
              <a:rPr lang="es-ES" dirty="0"/>
              <a:t>Adams R.H.;(2003). Farmacología y terapéutica veterinaria. 2nd edición. Ed. </a:t>
            </a:r>
            <a:r>
              <a:rPr lang="es-ES" dirty="0" err="1"/>
              <a:t>Acribia</a:t>
            </a:r>
            <a:r>
              <a:rPr lang="es-ES" dirty="0"/>
              <a:t>,  S. A. ISBN: 84-200-1000-6.</a:t>
            </a:r>
            <a:endParaRPr lang="es-MX" dirty="0"/>
          </a:p>
          <a:p>
            <a:pPr lvl="0"/>
            <a:r>
              <a:rPr lang="en-US" dirty="0"/>
              <a:t>Booth N, H.; MC. Donald, L, E.,   (1987) </a:t>
            </a:r>
            <a:r>
              <a:rPr lang="es-ES" dirty="0"/>
              <a:t>Farmacología</a:t>
            </a:r>
            <a:r>
              <a:rPr lang="en-US" dirty="0"/>
              <a:t> y </a:t>
            </a:r>
            <a:r>
              <a:rPr lang="en-US" dirty="0" err="1"/>
              <a:t>Terapeutica</a:t>
            </a:r>
            <a:r>
              <a:rPr lang="en-US" dirty="0"/>
              <a:t> </a:t>
            </a:r>
            <a:r>
              <a:rPr lang="en-US" dirty="0" err="1"/>
              <a:t>veterinaria</a:t>
            </a:r>
            <a:r>
              <a:rPr lang="en-US" dirty="0"/>
              <a:t> editorial </a:t>
            </a:r>
            <a:r>
              <a:rPr lang="en-US" dirty="0" err="1"/>
              <a:t>acribia</a:t>
            </a:r>
            <a:r>
              <a:rPr lang="en-US" dirty="0"/>
              <a:t>. Zaragoza, </a:t>
            </a:r>
            <a:r>
              <a:rPr lang="en-US" dirty="0" err="1"/>
              <a:t>España</a:t>
            </a:r>
            <a:r>
              <a:rPr lang="en-US" dirty="0"/>
              <a:t>. ISBN: 84-200-0587-8. </a:t>
            </a:r>
            <a:endParaRPr lang="es-MX" dirty="0"/>
          </a:p>
          <a:p>
            <a:pPr lvl="0"/>
            <a:r>
              <a:rPr lang="es-ES" dirty="0"/>
              <a:t>Botana, L. M., </a:t>
            </a:r>
            <a:r>
              <a:rPr lang="es-ES" dirty="0" err="1"/>
              <a:t>Landoni</a:t>
            </a:r>
            <a:r>
              <a:rPr lang="es-ES" dirty="0"/>
              <a:t>, F., Martín-Jiménez, t.: (2002) Farmacología y Terapéutica Veterinaria. MC GRAW-HILL Interamericana de España, S. A. U., Madrid, España. ISBN 84-486-0471-7</a:t>
            </a:r>
            <a:endParaRPr lang="es-MX" dirty="0"/>
          </a:p>
          <a:p>
            <a:pPr lvl="0"/>
            <a:r>
              <a:rPr lang="es-ES" dirty="0" err="1"/>
              <a:t>Boyce</a:t>
            </a:r>
            <a:r>
              <a:rPr lang="es-ES" dirty="0"/>
              <a:t> P. </a:t>
            </a:r>
            <a:r>
              <a:rPr lang="es-ES" dirty="0" err="1"/>
              <a:t>Wanamaker</a:t>
            </a:r>
            <a:r>
              <a:rPr lang="es-ES" dirty="0"/>
              <a:t>. (2000). </a:t>
            </a:r>
            <a:r>
              <a:rPr lang="es-ES" dirty="0" err="1"/>
              <a:t>Applied</a:t>
            </a:r>
            <a:r>
              <a:rPr lang="es-ES" dirty="0"/>
              <a:t> </a:t>
            </a:r>
            <a:r>
              <a:rPr lang="es-ES" dirty="0" err="1"/>
              <a:t>pharmacology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veterinary</a:t>
            </a:r>
            <a:r>
              <a:rPr lang="es-ES" dirty="0"/>
              <a:t> </a:t>
            </a:r>
            <a:r>
              <a:rPr lang="es-ES" dirty="0" err="1"/>
              <a:t>technician</a:t>
            </a:r>
            <a:r>
              <a:rPr lang="es-ES" dirty="0"/>
              <a:t>. 2nd ed. W. B. Saunders. ISBN: 0-7216-8577-3.</a:t>
            </a:r>
            <a:endParaRPr lang="es-MX" dirty="0"/>
          </a:p>
          <a:p>
            <a:pPr lvl="0"/>
            <a:r>
              <a:rPr lang="es-ES" dirty="0"/>
              <a:t>Fuentes V, O.: ( 1988)  Farmacología y terapéutica veterinaria. nueva editorial interamericana. México, D. F. </a:t>
            </a:r>
            <a:endParaRPr lang="es-MX" dirty="0"/>
          </a:p>
          <a:p>
            <a:r>
              <a:rPr lang="es-ES" dirty="0"/>
              <a:t>ISBN 968-25-1143-7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2784417" y="610686"/>
            <a:ext cx="31213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 smtClean="0"/>
              <a:t>BIBLIOGRAFIA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3798686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639670"/>
            <a:ext cx="71590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CLASIFICACIÓN </a:t>
            </a:r>
          </a:p>
          <a:p>
            <a:pPr algn="ctr"/>
            <a:r>
              <a:rPr lang="es-E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DE LOS MEDICAMENTOS</a:t>
            </a:r>
            <a:endParaRPr lang="es-ES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228158"/>
              </p:ext>
            </p:extLst>
          </p:nvPr>
        </p:nvGraphicFramePr>
        <p:xfrm>
          <a:off x="1619672" y="2492896"/>
          <a:ext cx="6096000" cy="274319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2800" dirty="0" smtClean="0">
                          <a:latin typeface="Arial" pitchFamily="34" charset="0"/>
                          <a:cs typeface="Arial" pitchFamily="34" charset="0"/>
                        </a:rPr>
                        <a:t>MIMÉTICOS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800" dirty="0" smtClean="0">
                          <a:latin typeface="Arial" pitchFamily="34" charset="0"/>
                          <a:cs typeface="Arial" pitchFamily="34" charset="0"/>
                        </a:rPr>
                        <a:t>Similares a los producidos por el simpático y el parasimpático</a:t>
                      </a:r>
                      <a:endParaRPr lang="es-E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800" b="1" dirty="0" smtClean="0">
                          <a:latin typeface="Arial" pitchFamily="34" charset="0"/>
                          <a:cs typeface="Arial" pitchFamily="34" charset="0"/>
                        </a:rPr>
                        <a:t>LÍTICOS</a:t>
                      </a:r>
                      <a:endParaRPr lang="es-ES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800" b="1" dirty="0" smtClean="0">
                          <a:latin typeface="Arial" pitchFamily="34" charset="0"/>
                          <a:cs typeface="Arial" pitchFamily="34" charset="0"/>
                        </a:rPr>
                        <a:t>Contrario a los de ellos</a:t>
                      </a:r>
                      <a:endParaRPr lang="es-ES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1512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836712"/>
            <a:ext cx="3834383" cy="707886"/>
          </a:xfrm>
          <a:prstGeom prst="rect">
            <a:avLst/>
          </a:prstGeom>
          <a:ln w="57150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es-ES" sz="4000" dirty="0" smtClean="0">
                <a:solidFill>
                  <a:prstClr val="black"/>
                </a:solidFill>
                <a:latin typeface="Cooper Black" pitchFamily="18" charset="0"/>
              </a:rPr>
              <a:t>CATEGORÍAS</a:t>
            </a:r>
            <a:endParaRPr lang="es-ES" sz="4000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07500" y="2132856"/>
            <a:ext cx="480984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FÁRMACOS PARASIMPÁTICOMIMÉTICOS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339752" y="3213205"/>
            <a:ext cx="447641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FÁRMACOS PARASIMPÁTICOLÍTICOS 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491880" y="4077072"/>
            <a:ext cx="4134465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FÁRMACOS SIMPÁTICOMIMÉTICOS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792574" y="5013176"/>
            <a:ext cx="3839513" cy="369332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FÁRMACOS SIMPÁTICOLÍTICOS 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537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80491" y="704782"/>
            <a:ext cx="561333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buFont typeface="Wingdings" pitchFamily="2" charset="2"/>
              <a:buChar char="Ø"/>
            </a:pPr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</a:rPr>
              <a:t> </a:t>
            </a:r>
            <a:r>
              <a:rPr lang="es-ES" sz="2800" dirty="0" smtClean="0">
                <a:solidFill>
                  <a:srgbClr val="002060"/>
                </a:solidFill>
                <a:latin typeface="Cooper Black" pitchFamily="18" charset="0"/>
              </a:rPr>
              <a:t>FÀRMACOS </a:t>
            </a:r>
          </a:p>
          <a:p>
            <a:pPr algn="ctr"/>
            <a:r>
              <a:rPr lang="es-ES" sz="2800" dirty="0" smtClean="0">
                <a:solidFill>
                  <a:srgbClr val="002060"/>
                </a:solidFill>
                <a:latin typeface="Cooper Black" pitchFamily="18" charset="0"/>
              </a:rPr>
              <a:t>PARASIMPÁTICOMIMÉTICOS</a:t>
            </a:r>
            <a:endParaRPr lang="es-ES" sz="2800" dirty="0">
              <a:solidFill>
                <a:srgbClr val="002060"/>
              </a:solidFill>
              <a:latin typeface="Cooper Black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915816" y="2060848"/>
            <a:ext cx="3816424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es-ES" dirty="0" smtClean="0">
              <a:solidFill>
                <a:prstClr val="black"/>
              </a:solidFill>
            </a:endParaRPr>
          </a:p>
          <a:p>
            <a:pPr algn="ctr"/>
            <a:r>
              <a:rPr lang="es-ES" sz="2400" b="1" dirty="0" smtClean="0">
                <a:solidFill>
                  <a:prstClr val="black"/>
                </a:solidFill>
                <a:latin typeface="Cooper Black" pitchFamily="18" charset="0"/>
                <a:cs typeface="Arial" pitchFamily="34" charset="0"/>
              </a:rPr>
              <a:t>RECEPTORES DE ACh </a:t>
            </a:r>
            <a:endParaRPr lang="es-ES" sz="2400" b="1" dirty="0">
              <a:solidFill>
                <a:prstClr val="black"/>
              </a:solidFill>
              <a:latin typeface="Cooper Black" pitchFamily="18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60947" y="3290501"/>
            <a:ext cx="23531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smtClean="0">
                <a:solidFill>
                  <a:srgbClr val="00B050"/>
                </a:solidFill>
                <a:latin typeface="Cooper Black" pitchFamily="18" charset="0"/>
              </a:rPr>
              <a:t>MUSCARÍNICOS</a:t>
            </a:r>
            <a:endParaRPr lang="es-ES" sz="2000" dirty="0">
              <a:solidFill>
                <a:srgbClr val="00B050"/>
              </a:solidFill>
              <a:latin typeface="Cooper Black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678874" y="3269257"/>
            <a:ext cx="2106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smtClean="0">
                <a:solidFill>
                  <a:srgbClr val="0070C0"/>
                </a:solidFill>
                <a:latin typeface="Cooper Black" pitchFamily="18" charset="0"/>
              </a:rPr>
              <a:t>NICOTÍNICOS </a:t>
            </a:r>
            <a:endParaRPr lang="es-ES" sz="2000" dirty="0">
              <a:solidFill>
                <a:srgbClr val="0070C0"/>
              </a:solidFill>
              <a:latin typeface="Cooper Black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050199" y="4869160"/>
            <a:ext cx="2808312" cy="923330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úsculo cardíaco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Músculo liso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lándulas exocrinas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034326" y="4869160"/>
            <a:ext cx="3756336" cy="120032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anglios parasimpáticos y      simpáticos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édula adrenal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Placa neuromuscular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2237519" y="3861048"/>
            <a:ext cx="0" cy="648072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6732239" y="3861048"/>
            <a:ext cx="1" cy="648072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995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39752" y="863134"/>
            <a:ext cx="53283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 smtClean="0">
                <a:solidFill>
                  <a:prstClr val="black"/>
                </a:solidFill>
                <a:latin typeface="Cooper Black" pitchFamily="18" charset="0"/>
              </a:rPr>
              <a:t>ACCIONES MUSCARÍNICAS</a:t>
            </a:r>
            <a:endParaRPr lang="es-ES" sz="2800" dirty="0">
              <a:solidFill>
                <a:prstClr val="black"/>
              </a:solidFill>
              <a:latin typeface="Cooper Black" pitchFamily="18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293744"/>
              </p:ext>
            </p:extLst>
          </p:nvPr>
        </p:nvGraphicFramePr>
        <p:xfrm>
          <a:off x="539552" y="1700808"/>
          <a:ext cx="7886596" cy="475487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00200"/>
                <a:gridCol w="6086396"/>
              </a:tblGrid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CORAZÓN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Prolongación de la conducción </a:t>
                      </a:r>
                      <a:r>
                        <a:rPr lang="es-ES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atrioventricular</a:t>
                      </a:r>
                      <a:endParaRPr lang="es-ES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Disminución de la contractilidad miocárdica</a:t>
                      </a:r>
                    </a:p>
                    <a:p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VASOS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Vasodilatación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Hipotensión por vasodilatación cerebral coronaria, cutánea y </a:t>
                      </a:r>
                      <a:r>
                        <a:rPr lang="es-ES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esplécnica</a:t>
                      </a:r>
                      <a:endParaRPr lang="es-E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MÚSCULO LISO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•    </a:t>
                      </a:r>
                      <a:r>
                        <a:rPr lang="es-ES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Broncoconstricción</a:t>
                      </a:r>
                      <a:endParaRPr lang="es-ES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s-E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•    Motilidad gastrointestinal aumentada</a:t>
                      </a:r>
                    </a:p>
                    <a:p>
                      <a:r>
                        <a:rPr lang="es-E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•    Contracción de vejiga ( micción)</a:t>
                      </a:r>
                    </a:p>
                    <a:p>
                      <a:r>
                        <a:rPr lang="es-E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•    Constricción del músculo circular del iris </a:t>
                      </a:r>
                    </a:p>
                    <a:p>
                      <a:endParaRPr lang="es-E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GLÁNDULAS EXOCRINAS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Salivales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Lacrimales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Sudoríparas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Bronquiales</a:t>
                      </a:r>
                    </a:p>
                    <a:p>
                      <a:endParaRPr lang="es-E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858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286000" y="404664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 dirty="0" smtClean="0">
              <a:solidFill>
                <a:prstClr val="black"/>
              </a:solidFill>
            </a:endParaRPr>
          </a:p>
          <a:p>
            <a:pPr algn="ctr"/>
            <a:r>
              <a:rPr lang="es-ES" sz="2800" dirty="0" smtClean="0">
                <a:solidFill>
                  <a:prstClr val="black"/>
                </a:solidFill>
                <a:latin typeface="Cooper Black" pitchFamily="18" charset="0"/>
              </a:rPr>
              <a:t>ACCIONES NICOTÍNICAS</a:t>
            </a:r>
            <a:endParaRPr lang="es-ES" sz="2800" dirty="0">
              <a:solidFill>
                <a:prstClr val="black"/>
              </a:solidFill>
              <a:latin typeface="Cooper Black" pitchFamily="18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440952"/>
              </p:ext>
            </p:extLst>
          </p:nvPr>
        </p:nvGraphicFramePr>
        <p:xfrm>
          <a:off x="1403648" y="2348880"/>
          <a:ext cx="6096000" cy="3200399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MÉDULA SUPRARRENAL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• Aumento de la liberación de adrenalina y noradrenalina</a:t>
                      </a:r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PLACA NEUROMUSCULAR</a:t>
                      </a:r>
                      <a:endParaRPr lang="es-E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• Se incrementan las despolarizaciones </a:t>
                      </a:r>
                    </a:p>
                    <a:p>
                      <a:endParaRPr lang="es-ES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s-E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• En el SNC aumenta la actividad eléctrica lo que induce temblores y en ocasiones convulsiones</a:t>
                      </a:r>
                    </a:p>
                    <a:p>
                      <a:endParaRPr lang="es-E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1151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07704" y="703004"/>
            <a:ext cx="5472608" cy="830997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101600">
              <a:srgbClr val="00B050">
                <a:alpha val="60000"/>
              </a:srgb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prstClr val="black"/>
                </a:solidFill>
                <a:latin typeface="Cooper Black" pitchFamily="18" charset="0"/>
                <a:cs typeface="Arial" pitchFamily="34" charset="0"/>
              </a:rPr>
              <a:t>CLASIFICACIÓN DE LOS PARASIMPÁTICOMIMÉTICOS</a:t>
            </a:r>
            <a:endParaRPr lang="es-ES" sz="2400" dirty="0">
              <a:solidFill>
                <a:prstClr val="black"/>
              </a:solidFill>
              <a:latin typeface="Cooper Black" pitchFamily="18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73047" y="2996952"/>
            <a:ext cx="2818833" cy="646331"/>
          </a:xfrm>
          <a:prstGeom prst="rect">
            <a:avLst/>
          </a:prstGeom>
          <a:ln>
            <a:solidFill>
              <a:schemeClr val="accent3"/>
            </a:solidFill>
          </a:ln>
          <a:effectLst>
            <a:glow rad="101600">
              <a:schemeClr val="accent3">
                <a:alpha val="60000"/>
              </a:schemeClr>
            </a:glow>
          </a:effectLst>
        </p:spPr>
        <p:txBody>
          <a:bodyPr wrap="square">
            <a:spAutoFit/>
          </a:bodyPr>
          <a:lstStyle/>
          <a:p>
            <a:endParaRPr lang="es-ES" dirty="0" smtClean="0">
              <a:solidFill>
                <a:prstClr val="black"/>
              </a:solidFill>
            </a:endParaRPr>
          </a:p>
          <a:p>
            <a:r>
              <a:rPr lang="es-ES" dirty="0" smtClean="0">
                <a:solidFill>
                  <a:prstClr val="black"/>
                </a:solidFill>
                <a:latin typeface="Cooper Black" pitchFamily="18" charset="0"/>
              </a:rPr>
              <a:t>DE EFECTO DIRECTO</a:t>
            </a:r>
            <a:endParaRPr lang="es-ES" dirty="0">
              <a:solidFill>
                <a:prstClr val="black"/>
              </a:solidFill>
              <a:latin typeface="Cooper Black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8" y="4725144"/>
            <a:ext cx="3096344" cy="646331"/>
          </a:xfrm>
          <a:prstGeom prst="rect">
            <a:avLst/>
          </a:prstGeom>
          <a:ln>
            <a:solidFill>
              <a:schemeClr val="accent4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endParaRPr lang="es-ES" dirty="0" smtClean="0">
              <a:solidFill>
                <a:prstClr val="black"/>
              </a:solidFill>
            </a:endParaRPr>
          </a:p>
          <a:p>
            <a:r>
              <a:rPr lang="es-ES" dirty="0" smtClean="0">
                <a:solidFill>
                  <a:prstClr val="black"/>
                </a:solidFill>
                <a:latin typeface="Cooper Black" pitchFamily="18" charset="0"/>
              </a:rPr>
              <a:t>DE EFECTO INDIRECTO</a:t>
            </a:r>
            <a:endParaRPr lang="es-ES" dirty="0">
              <a:solidFill>
                <a:prstClr val="black"/>
              </a:solidFill>
              <a:latin typeface="Cooper Black" pitchFamily="18" charset="0"/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 flipV="1">
            <a:off x="3851920" y="2636912"/>
            <a:ext cx="1080120" cy="5040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3851920" y="3320117"/>
            <a:ext cx="1080120" cy="46892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flipV="1">
            <a:off x="4067944" y="4581128"/>
            <a:ext cx="1008112" cy="46718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4067944" y="5229200"/>
            <a:ext cx="1008112" cy="43204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5099189" y="2414197"/>
            <a:ext cx="159101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NATURALES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5099189" y="3643283"/>
            <a:ext cx="1569660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SINTÉTICOS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5292080" y="4207963"/>
            <a:ext cx="181331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REVERSIBLES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5292080" y="5643767"/>
            <a:ext cx="204414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IRREVERSIBLES</a:t>
            </a:r>
            <a:endParaRPr lang="es-ES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7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0"/>
            <a:ext cx="10318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0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3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512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2733</TotalTime>
  <Words>1546</Words>
  <Application>Microsoft Macintosh PowerPoint</Application>
  <PresentationFormat>Presentación en pantalla (4:3)</PresentationFormat>
  <Paragraphs>245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38</vt:i4>
      </vt:variant>
    </vt:vector>
  </HeadingPairs>
  <TitlesOfParts>
    <vt:vector size="40" baseType="lpstr">
      <vt:lpstr>Tema de Office</vt:lpstr>
      <vt:lpstr>1_Tema de Office</vt:lpstr>
      <vt:lpstr>Presentación de PowerPoint</vt:lpstr>
      <vt:lpstr>OBJETIVO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Fámacos que actuan sobre el sistema nervioso central</dc:title>
  <dc:creator>Froggie</dc:creator>
  <cp:lastModifiedBy>Desiderio Velazquez</cp:lastModifiedBy>
  <cp:revision>85</cp:revision>
  <dcterms:created xsi:type="dcterms:W3CDTF">2012-08-27T20:01:12Z</dcterms:created>
  <dcterms:modified xsi:type="dcterms:W3CDTF">2018-09-26T21:04:12Z</dcterms:modified>
</cp:coreProperties>
</file>