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95" r:id="rId2"/>
    <p:sldId id="296" r:id="rId3"/>
    <p:sldId id="294" r:id="rId4"/>
    <p:sldId id="256" r:id="rId5"/>
    <p:sldId id="266" r:id="rId6"/>
    <p:sldId id="267" r:id="rId7"/>
    <p:sldId id="274" r:id="rId8"/>
    <p:sldId id="275" r:id="rId9"/>
    <p:sldId id="268" r:id="rId10"/>
    <p:sldId id="276" r:id="rId11"/>
    <p:sldId id="277" r:id="rId12"/>
    <p:sldId id="269" r:id="rId13"/>
    <p:sldId id="280" r:id="rId14"/>
    <p:sldId id="257" r:id="rId15"/>
    <p:sldId id="258" r:id="rId16"/>
    <p:sldId id="259" r:id="rId17"/>
    <p:sldId id="281" r:id="rId18"/>
    <p:sldId id="282" r:id="rId19"/>
    <p:sldId id="260" r:id="rId20"/>
    <p:sldId id="278" r:id="rId21"/>
    <p:sldId id="261" r:id="rId22"/>
    <p:sldId id="279" r:id="rId23"/>
    <p:sldId id="262" r:id="rId24"/>
    <p:sldId id="263" r:id="rId25"/>
    <p:sldId id="264" r:id="rId26"/>
    <p:sldId id="265" r:id="rId27"/>
    <p:sldId id="270" r:id="rId28"/>
    <p:sldId id="283" r:id="rId29"/>
    <p:sldId id="284" r:id="rId30"/>
    <p:sldId id="285" r:id="rId31"/>
    <p:sldId id="286" r:id="rId32"/>
    <p:sldId id="271" r:id="rId33"/>
    <p:sldId id="272" r:id="rId34"/>
    <p:sldId id="273" r:id="rId35"/>
    <p:sldId id="287" r:id="rId36"/>
    <p:sldId id="288" r:id="rId37"/>
    <p:sldId id="289" r:id="rId38"/>
    <p:sldId id="293" r:id="rId39"/>
    <p:sldId id="290" r:id="rId40"/>
    <p:sldId id="291" r:id="rId41"/>
    <p:sldId id="297" r:id="rId42"/>
    <p:sldId id="298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361016" y="340217"/>
            <a:ext cx="8825659" cy="1501462"/>
          </a:xfrm>
        </p:spPr>
        <p:txBody>
          <a:bodyPr/>
          <a:lstStyle/>
          <a:p>
            <a:pPr algn="ctr"/>
            <a:r>
              <a:rPr lang="es-ES" sz="2800" dirty="0" smtClean="0"/>
              <a:t>Universidad Autónoma del Estado de México</a:t>
            </a:r>
            <a:br>
              <a:rPr lang="es-ES" sz="2800" dirty="0" smtClean="0"/>
            </a:br>
            <a:r>
              <a:rPr lang="es-ES" sz="2800" dirty="0" smtClean="0"/>
              <a:t>Facultad de Odontología</a:t>
            </a:r>
            <a:br>
              <a:rPr lang="es-ES" sz="2800" dirty="0" smtClean="0"/>
            </a:br>
            <a:r>
              <a:rPr lang="es-ES" sz="2800" dirty="0" smtClean="0"/>
              <a:t>Licenciatura de </a:t>
            </a:r>
            <a:r>
              <a:rPr lang="es-ES" sz="2800" dirty="0"/>
              <a:t>C</a:t>
            </a:r>
            <a:r>
              <a:rPr lang="es-ES" sz="2800" dirty="0" smtClean="0"/>
              <a:t>irujano Dentista</a:t>
            </a:r>
            <a:endParaRPr lang="es-ES" sz="28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>
          <a:xfrm>
            <a:off x="1154954" y="4752304"/>
            <a:ext cx="8825659" cy="1267496"/>
          </a:xfrm>
        </p:spPr>
        <p:txBody>
          <a:bodyPr/>
          <a:lstStyle/>
          <a:p>
            <a:pPr algn="ctr"/>
            <a:r>
              <a:rPr lang="es-ES" dirty="0" smtClean="0"/>
              <a:t>Elaborado por: Ariadna Rodríguez Romero</a:t>
            </a:r>
          </a:p>
          <a:p>
            <a:pPr algn="ctr"/>
            <a:r>
              <a:rPr lang="es-ES" dirty="0" smtClean="0"/>
              <a:t>Clínica de Admisión y Urgencias I</a:t>
            </a:r>
          </a:p>
          <a:p>
            <a:pPr algn="ctr"/>
            <a:r>
              <a:rPr lang="es-ES" dirty="0" smtClean="0"/>
              <a:t>Periodo 2018-B</a:t>
            </a:r>
            <a:endParaRPr lang="es-ES" dirty="0"/>
          </a:p>
        </p:txBody>
      </p:sp>
      <p:pic>
        <p:nvPicPr>
          <p:cNvPr id="1026" name="Picture 2" descr="Resultado de imagen para facultad de odontologia 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724" y="1877629"/>
            <a:ext cx="3202698" cy="2823698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167341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radiografías intraorales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9"/>
            <a:ext cx="8946541" cy="1669076"/>
          </a:xfrm>
        </p:spPr>
        <p:txBody>
          <a:bodyPr>
            <a:normAutofit/>
          </a:bodyPr>
          <a:lstStyle/>
          <a:p>
            <a:pPr algn="ctr"/>
            <a:r>
              <a:rPr lang="es-ES" sz="2400" dirty="0" smtClean="0"/>
              <a:t>Periapical: adulto e infantil</a:t>
            </a:r>
          </a:p>
          <a:p>
            <a:pPr algn="ctr"/>
            <a:r>
              <a:rPr lang="es-ES" sz="2400" dirty="0" smtClean="0"/>
              <a:t>Aleta de mordida</a:t>
            </a:r>
          </a:p>
          <a:p>
            <a:pPr algn="ctr"/>
            <a:r>
              <a:rPr lang="es-ES" sz="2400" dirty="0" smtClean="0"/>
              <a:t>Oclusal </a:t>
            </a:r>
            <a:endParaRPr lang="es-ES" sz="2400" dirty="0"/>
          </a:p>
        </p:txBody>
      </p:sp>
      <p:pic>
        <p:nvPicPr>
          <p:cNvPr id="1026" name="Picture 2" descr="Pieza de RadiografÃ­a Dent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69" t="33387" r="38618" b="35320"/>
          <a:stretch/>
        </p:blipFill>
        <p:spPr bwMode="auto">
          <a:xfrm>
            <a:off x="1300766" y="3039414"/>
            <a:ext cx="2027329" cy="265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345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n para radiografias intraor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2" y="1059422"/>
            <a:ext cx="3257708" cy="243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Resultado de imagen para radiografias intraor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543" y="4101160"/>
            <a:ext cx="3250798" cy="216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Resultado de imagen para radiografias intraora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968" y="675577"/>
            <a:ext cx="38100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598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Indicaciones de radiografías intraorales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3271234"/>
            <a:ext cx="8946541" cy="2977165"/>
          </a:xfrm>
        </p:spPr>
        <p:txBody>
          <a:bodyPr>
            <a:normAutofit/>
          </a:bodyPr>
          <a:lstStyle/>
          <a:p>
            <a:r>
              <a:rPr lang="es-ES" dirty="0" smtClean="0"/>
              <a:t>Lesión  de caries</a:t>
            </a:r>
          </a:p>
          <a:p>
            <a:r>
              <a:rPr lang="es-ES" dirty="0" smtClean="0"/>
              <a:t>Traumatismos </a:t>
            </a:r>
          </a:p>
          <a:p>
            <a:r>
              <a:rPr lang="es-ES" dirty="0" smtClean="0"/>
              <a:t>trastorno eruptivos</a:t>
            </a:r>
          </a:p>
          <a:p>
            <a:r>
              <a:rPr lang="es-ES" dirty="0" smtClean="0"/>
              <a:t>Patologías pulpar y periapical</a:t>
            </a:r>
          </a:p>
          <a:p>
            <a:r>
              <a:rPr lang="es-ES" dirty="0" smtClean="0"/>
              <a:t>Anomalías de desarrollo: reabsorciones Oseas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891" t="48746" r="50510" b="26362"/>
          <a:stretch/>
        </p:blipFill>
        <p:spPr>
          <a:xfrm>
            <a:off x="5164430" y="1853248"/>
            <a:ext cx="5695679" cy="230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8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Ajuste de restauración </a:t>
            </a:r>
          </a:p>
          <a:p>
            <a:r>
              <a:rPr lang="es-ES" dirty="0"/>
              <a:t>Tratamiento </a:t>
            </a:r>
            <a:r>
              <a:rPr lang="es-ES" dirty="0" err="1"/>
              <a:t>endodontico</a:t>
            </a:r>
            <a:endParaRPr lang="es-ES" dirty="0"/>
          </a:p>
          <a:p>
            <a:r>
              <a:rPr lang="es-ES" dirty="0"/>
              <a:t>Evaluación periodontal</a:t>
            </a:r>
          </a:p>
          <a:p>
            <a:r>
              <a:rPr lang="es-ES" dirty="0"/>
              <a:t>Tamaño, forma, numero de raíces</a:t>
            </a:r>
          </a:p>
          <a:p>
            <a:r>
              <a:rPr lang="es-ES" dirty="0"/>
              <a:t>Seguimiento de tratamientos</a:t>
            </a:r>
          </a:p>
          <a:p>
            <a:r>
              <a:rPr lang="es-ES" dirty="0"/>
              <a:t>Aleta de mordida: caries interproximales, estudio de la cresta ósea interdental, relación entre la caries y las restauraciones, con la cámara pulpar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Indicaciones de radiografías intraorales </a:t>
            </a:r>
            <a:endParaRPr lang="es-ES" dirty="0"/>
          </a:p>
        </p:txBody>
      </p:sp>
      <p:pic>
        <p:nvPicPr>
          <p:cNvPr id="2050" name="Picture 2" descr="Resultado de imagen para radiografias dentales periapic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166" y="1853248"/>
            <a:ext cx="25336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442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 de una radiografía ideal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8"/>
            <a:ext cx="11088688" cy="2647871"/>
          </a:xfrm>
        </p:spPr>
        <p:txBody>
          <a:bodyPr>
            <a:normAutofit/>
          </a:bodyPr>
          <a:lstStyle/>
          <a:p>
            <a:r>
              <a:rPr lang="es-ES" sz="2800" dirty="0" smtClean="0"/>
              <a:t>Imagen nítida</a:t>
            </a:r>
          </a:p>
          <a:p>
            <a:r>
              <a:rPr lang="es-ES" sz="2800" dirty="0" smtClean="0"/>
              <a:t>Imagen que presenta una forma semejante a la del objeto</a:t>
            </a:r>
          </a:p>
          <a:p>
            <a:r>
              <a:rPr lang="es-ES" sz="2800" dirty="0" smtClean="0"/>
              <a:t>Imagen que tenga el mismo tamaño que el objeto</a:t>
            </a:r>
            <a:endParaRPr lang="es-ES" sz="2800" dirty="0"/>
          </a:p>
        </p:txBody>
      </p:sp>
      <p:pic>
        <p:nvPicPr>
          <p:cNvPr id="2050" name="Picture 2" descr="Resultado de imagen para radiografias dentales periapic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569" y="3812146"/>
            <a:ext cx="1846488" cy="245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radiografias dentales periapic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706" y="3981582"/>
            <a:ext cx="2405381" cy="183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84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Calidad radiográfica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2209989"/>
          </a:xfrm>
        </p:spPr>
        <p:txBody>
          <a:bodyPr>
            <a:normAutofit/>
          </a:bodyPr>
          <a:lstStyle/>
          <a:p>
            <a:r>
              <a:rPr lang="es-ES" sz="2400" dirty="0" smtClean="0"/>
              <a:t>Es la capacidad de la radiografía de proporcionar información diagnostica</a:t>
            </a:r>
          </a:p>
          <a:p>
            <a:r>
              <a:rPr lang="es-ES" sz="2400" dirty="0" smtClean="0"/>
              <a:t>Se determina por su: Densidad, Contraste, Nitidez, Forma  y dimensión de la imagen</a:t>
            </a:r>
            <a:endParaRPr lang="es-ES" sz="2400" dirty="0"/>
          </a:p>
        </p:txBody>
      </p:sp>
      <p:pic>
        <p:nvPicPr>
          <p:cNvPr id="3074" name="Picture 2" descr="Resultado de imagen para radiografias dentales periapic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586" y="4068113"/>
            <a:ext cx="27336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esultado de imagen para radiografias dent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673" y="3586005"/>
            <a:ext cx="314325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063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Propiedad de la película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2892569"/>
          </a:xfrm>
        </p:spPr>
        <p:txBody>
          <a:bodyPr>
            <a:normAutofit/>
          </a:bodyPr>
          <a:lstStyle/>
          <a:p>
            <a:r>
              <a:rPr lang="es-ES" sz="2400" dirty="0" smtClean="0"/>
              <a:t>Densidad: es la intensidad de color negro en la película tratada</a:t>
            </a:r>
          </a:p>
        </p:txBody>
      </p:sp>
      <p:sp>
        <p:nvSpPr>
          <p:cNvPr id="4" name="AutoShape 2" descr="Resultado de imagen para radiografias dentales periapical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100" name="Picture 4" descr="Resultado de imagen para radiografias dentales periapic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768" y="3113959"/>
            <a:ext cx="2190571" cy="16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Resultado de imagen para radiografias dentales periapic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815" y="3088111"/>
            <a:ext cx="2457450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272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/>
              <a:t>Contraste: es la diferencia entre lo radiopaco y radiolúcido</a:t>
            </a:r>
          </a:p>
          <a:p>
            <a:endParaRPr lang="es-ES" sz="2400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Propiedad de la película</a:t>
            </a:r>
            <a:endParaRPr lang="es-ES" dirty="0"/>
          </a:p>
        </p:txBody>
      </p:sp>
      <p:pic>
        <p:nvPicPr>
          <p:cNvPr id="4100" name="Picture 4" descr="Resultado de imagen para radiografias dentales periapic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916" y="3008177"/>
            <a:ext cx="3852622" cy="278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esultado de imagen para radiografias dentales periapic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157" y="2776358"/>
            <a:ext cx="4545222" cy="278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08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883465"/>
          </a:xfrm>
        </p:spPr>
        <p:txBody>
          <a:bodyPr>
            <a:normAutofit/>
          </a:bodyPr>
          <a:lstStyle/>
          <a:p>
            <a:r>
              <a:rPr lang="es-ES" sz="2400" dirty="0"/>
              <a:t>Detalle o definición: capacidad de la película para reproducir con claridad la silueta nítida del objeto</a:t>
            </a:r>
          </a:p>
          <a:p>
            <a:endParaRPr lang="es-ES" sz="2400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Propiedad de la película</a:t>
            </a:r>
            <a:endParaRPr lang="es-ES" dirty="0"/>
          </a:p>
        </p:txBody>
      </p:sp>
      <p:pic>
        <p:nvPicPr>
          <p:cNvPr id="5122" name="Picture 2" descr="Resultado de imagen para radiografias dentales periapic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" y="3136053"/>
            <a:ext cx="3571875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radiografias dentales periapic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472" y="3417040"/>
            <a:ext cx="307657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646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Principios de la geometría de la proyección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9"/>
            <a:ext cx="8946541" cy="236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400" dirty="0" smtClean="0"/>
              <a:t>Respecto a la alineación de los rayos X del objeto y de la película:</a:t>
            </a:r>
          </a:p>
          <a:p>
            <a:r>
              <a:rPr lang="es-ES" sz="2400" dirty="0" smtClean="0"/>
              <a:t>La  película debe estar paralela al objeto</a:t>
            </a:r>
          </a:p>
          <a:p>
            <a:r>
              <a:rPr lang="es-ES" sz="2400" dirty="0" smtClean="0"/>
              <a:t>El rayo central del haz de radiación debe ser perpendicular a la película</a:t>
            </a:r>
          </a:p>
          <a:p>
            <a:pPr marL="0" indent="0">
              <a:buNone/>
            </a:pPr>
            <a:endParaRPr lang="es-ES" sz="2400" dirty="0" smtClean="0"/>
          </a:p>
          <a:p>
            <a:endParaRPr lang="es-ES" sz="2400" dirty="0" smtClean="0"/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26596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ES" sz="2400" dirty="0" smtClean="0"/>
              <a:t>Clave: L40064</a:t>
            </a:r>
            <a:br>
              <a:rPr lang="es-ES" sz="2400" dirty="0" smtClean="0"/>
            </a:br>
            <a:r>
              <a:rPr lang="es-ES" sz="2400" dirty="0" smtClean="0"/>
              <a:t>Tipo de unidad de aprendizaje: clínica</a:t>
            </a:r>
            <a:br>
              <a:rPr lang="es-ES" sz="2400" dirty="0" smtClean="0"/>
            </a:br>
            <a:r>
              <a:rPr lang="es-ES" sz="2400" dirty="0" smtClean="0"/>
              <a:t>Carácter de la unidad de aprendizaje: obligatoria</a:t>
            </a:r>
            <a:br>
              <a:rPr lang="es-ES" sz="2400" dirty="0" smtClean="0"/>
            </a:br>
            <a:r>
              <a:rPr lang="es-ES" sz="2400" dirty="0" smtClean="0"/>
              <a:t>Núcleo de formación: integral</a:t>
            </a:r>
            <a:br>
              <a:rPr lang="es-ES" sz="2400" dirty="0" smtClean="0"/>
            </a:br>
            <a:r>
              <a:rPr lang="es-ES" sz="2400" dirty="0" smtClean="0"/>
              <a:t>Modalidad: presencial</a:t>
            </a:r>
            <a:br>
              <a:rPr lang="es-ES" sz="2400" dirty="0" smtClean="0"/>
            </a:b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81702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n para tecnica de paralelism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7" y="1133343"/>
            <a:ext cx="4357419" cy="345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541" y="1133343"/>
            <a:ext cx="5093348" cy="345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915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PELIGROS DE LA RADIACION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52023" y="1718068"/>
            <a:ext cx="8946541" cy="1991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400" dirty="0" smtClean="0"/>
              <a:t>Radiosensibilidad:</a:t>
            </a:r>
          </a:p>
          <a:p>
            <a:r>
              <a:rPr lang="es-ES" sz="2400" dirty="0" smtClean="0"/>
              <a:t>Tejidos formadores de sangre, células reproductoras, embrión</a:t>
            </a:r>
          </a:p>
          <a:p>
            <a:r>
              <a:rPr lang="es-ES" sz="2400" dirty="0" smtClean="0"/>
              <a:t>Cornea </a:t>
            </a:r>
          </a:p>
          <a:p>
            <a:endParaRPr lang="es-ES" sz="2400" dirty="0"/>
          </a:p>
        </p:txBody>
      </p:sp>
      <p:pic>
        <p:nvPicPr>
          <p:cNvPr id="6146" name="Picture 2" descr="Resultado de imagen para cor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98" y="3918398"/>
            <a:ext cx="4572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sultado de imagen para embr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127" y="3709116"/>
            <a:ext cx="3714437" cy="247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576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600" dirty="0"/>
              <a:t>Órganos que representan mayor sensibilidad a las radiografías dentales</a:t>
            </a:r>
            <a:br>
              <a:rPr lang="es-ES" sz="3600" dirty="0"/>
            </a:b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/>
              <a:t>Medula ósea roja del maxilar inferior</a:t>
            </a:r>
          </a:p>
          <a:p>
            <a:r>
              <a:rPr lang="es-ES" sz="2400" dirty="0"/>
              <a:t>Tiroides y cristalino</a:t>
            </a:r>
          </a:p>
          <a:p>
            <a:pPr marL="0" indent="0">
              <a:buNone/>
            </a:pPr>
            <a:endParaRPr lang="es-ES" sz="2400" dirty="0"/>
          </a:p>
        </p:txBody>
      </p:sp>
      <p:pic>
        <p:nvPicPr>
          <p:cNvPr id="7172" name="Picture 4" descr="Resultado de imagen para tiroi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341" y="3546833"/>
            <a:ext cx="21907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Resultado de imagen para cristali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973" y="3325745"/>
            <a:ext cx="242887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534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PROTECCION CONTRA LA RADIACION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2261505"/>
          </a:xfrm>
        </p:spPr>
        <p:txBody>
          <a:bodyPr>
            <a:normAutofit/>
          </a:bodyPr>
          <a:lstStyle/>
          <a:p>
            <a:r>
              <a:rPr lang="es-ES" sz="2800" dirty="0" smtClean="0"/>
              <a:t>Del paciente</a:t>
            </a:r>
          </a:p>
          <a:p>
            <a:r>
              <a:rPr lang="es-ES" sz="2800" dirty="0" smtClean="0"/>
              <a:t>Del operador </a:t>
            </a:r>
          </a:p>
          <a:p>
            <a:r>
              <a:rPr lang="es-ES" sz="2800" dirty="0" smtClean="0"/>
              <a:t>Del medio ambiente</a:t>
            </a:r>
            <a:endParaRPr lang="es-ES" sz="2800" dirty="0"/>
          </a:p>
        </p:txBody>
      </p:sp>
      <p:pic>
        <p:nvPicPr>
          <p:cNvPr id="7170" name="Picture 2" descr="Resultado de imagen para proteccion contra la radiac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44"/>
          <a:stretch/>
        </p:blipFill>
        <p:spPr bwMode="auto">
          <a:xfrm>
            <a:off x="5821250" y="1645304"/>
            <a:ext cx="4646277" cy="390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5698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Del paciente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9"/>
            <a:ext cx="8946541" cy="163044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Empleo de placas rápidas</a:t>
            </a:r>
          </a:p>
          <a:p>
            <a:r>
              <a:rPr lang="es-ES" sz="2400" dirty="0" smtClean="0"/>
              <a:t>Buena técnica de exposición de la placa radiográfica</a:t>
            </a:r>
          </a:p>
          <a:p>
            <a:r>
              <a:rPr lang="es-ES" sz="2400" dirty="0" smtClean="0"/>
              <a:t>Gafas de protección</a:t>
            </a:r>
            <a:endParaRPr lang="es-ES" sz="2400" dirty="0"/>
          </a:p>
        </p:txBody>
      </p:sp>
      <p:pic>
        <p:nvPicPr>
          <p:cNvPr id="8194" name="Picture 2" descr="Resultado de imagen para proteccion contra la radiacion del paci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411" y="3683359"/>
            <a:ext cx="3574380" cy="238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7703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Del operador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2209989"/>
          </a:xfrm>
        </p:spPr>
        <p:txBody>
          <a:bodyPr>
            <a:normAutofit/>
          </a:bodyPr>
          <a:lstStyle/>
          <a:p>
            <a:r>
              <a:rPr lang="es-ES" sz="2400" dirty="0" smtClean="0"/>
              <a:t>Evitar el haz primario de los rayos X ( no sostener las placas)</a:t>
            </a:r>
          </a:p>
          <a:p>
            <a:r>
              <a:rPr lang="es-ES" sz="2400" dirty="0" smtClean="0"/>
              <a:t>No sostener cabeza del tubo durante la exposición</a:t>
            </a:r>
          </a:p>
          <a:p>
            <a:r>
              <a:rPr lang="es-ES" sz="2400" dirty="0" smtClean="0"/>
              <a:t>Permanecer atrás de una protección de plomo</a:t>
            </a:r>
          </a:p>
          <a:p>
            <a:endParaRPr lang="es-ES" sz="2400" dirty="0"/>
          </a:p>
        </p:txBody>
      </p:sp>
      <p:pic>
        <p:nvPicPr>
          <p:cNvPr id="9218" name="Picture 2" descr="Resultado de imagen para proteccion contra la radiacion del operad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96" y="2834157"/>
            <a:ext cx="21621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Resultado de imagen para proteccion contra la radiacion del operado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9" t="31054" r="23865" b="6540"/>
          <a:stretch/>
        </p:blipFill>
        <p:spPr bwMode="auto">
          <a:xfrm>
            <a:off x="3103838" y="3955367"/>
            <a:ext cx="2472744" cy="238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8520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Técnicas radiográficas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Técnica paralelismo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1427" t="15252" r="21115" b="14487"/>
          <a:stretch/>
        </p:blipFill>
        <p:spPr>
          <a:xfrm>
            <a:off x="3374263" y="2743200"/>
            <a:ext cx="4739427" cy="325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7866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Técnicas radiográficas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Técnica bisectriz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9219" t="19427" r="19969" b="23195"/>
          <a:stretch/>
        </p:blipFill>
        <p:spPr>
          <a:xfrm>
            <a:off x="2723911" y="2637390"/>
            <a:ext cx="5705341" cy="302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043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Técnica de aleta de mordida</a:t>
            </a:r>
            <a:endParaRPr lang="es-ES" dirty="0"/>
          </a:p>
        </p:txBody>
      </p:sp>
      <p:pic>
        <p:nvPicPr>
          <p:cNvPr id="8194" name="Picture 2" descr="Resultado de imagen para tecnica de aleta de mordida en radiologia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1717721"/>
            <a:ext cx="4879304" cy="430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Resultado de imagen para tecnica de aleta de mordida en radiologia den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749" y="2401484"/>
            <a:ext cx="3584592" cy="341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519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Técnica oclusal superior</a:t>
            </a:r>
            <a:endParaRPr lang="es-ES" dirty="0"/>
          </a:p>
        </p:txBody>
      </p:sp>
      <p:pic>
        <p:nvPicPr>
          <p:cNvPr id="9218" name="Picture 2" descr="Resultado de imagen para tecnica oclus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201" y="1433088"/>
            <a:ext cx="5457825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176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Unidad de Competencia I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>
          <a:xfrm>
            <a:off x="1257985" y="3052292"/>
            <a:ext cx="8825659" cy="2362200"/>
          </a:xfrm>
        </p:spPr>
        <p:txBody>
          <a:bodyPr>
            <a:normAutofit/>
          </a:bodyPr>
          <a:lstStyle/>
          <a:p>
            <a:pPr algn="ctr"/>
            <a:r>
              <a:rPr lang="es-ES" sz="2400" b="1" dirty="0"/>
              <a:t>FUNDAMENTAR EN LA HISTORIA CLÍNICA EL DIAGNÓSTICO, PRONÓSTICO Y PLAN DE TRATAMIENTO DEL PACIENTE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1283697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Técnica oclusal inferior</a:t>
            </a:r>
            <a:endParaRPr lang="es-ES" dirty="0"/>
          </a:p>
        </p:txBody>
      </p:sp>
      <p:pic>
        <p:nvPicPr>
          <p:cNvPr id="1024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709" y="1755708"/>
            <a:ext cx="5622652" cy="397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8593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TOMA RADIOGRAFICA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MATERIAL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00596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Xcp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10242" name="Picture 2" descr="Resultado de imagen para xc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96" b="17521"/>
          <a:stretch/>
        </p:blipFill>
        <p:spPr bwMode="auto">
          <a:xfrm>
            <a:off x="863913" y="1490170"/>
            <a:ext cx="5124763" cy="354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esultado de imagen para xc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355" y="1853248"/>
            <a:ext cx="4144479" cy="27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5807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Snap </a:t>
            </a:r>
            <a:endParaRPr lang="es-ES" dirty="0"/>
          </a:p>
        </p:txBody>
      </p:sp>
      <p:pic>
        <p:nvPicPr>
          <p:cNvPr id="11266" name="Picture 2" descr="Resultado de imagen para snap para radiografi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492" y="1969438"/>
            <a:ext cx="3155325" cy="315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Resultado de imagen para snap para radiografi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191" y="1853247"/>
            <a:ext cx="3025507" cy="302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9588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Aunque sea…</a:t>
            </a:r>
            <a:endParaRPr lang="es-ES" dirty="0"/>
          </a:p>
        </p:txBody>
      </p:sp>
      <p:pic>
        <p:nvPicPr>
          <p:cNvPr id="4" name="Picture 8" descr="Resultado de imagen para pinzas de mos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037" y="1657819"/>
            <a:ext cx="6296025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0121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PROTOCOLO DE DESCRIPCION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53563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PASO 1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Describir </a:t>
            </a:r>
            <a:r>
              <a:rPr lang="es-ES" dirty="0"/>
              <a:t>sistemáticamente las imágenes radiolúcidas</a:t>
            </a:r>
            <a:r>
              <a:rPr lang="es-ES" dirty="0" smtClean="0"/>
              <a:t>:</a:t>
            </a:r>
          </a:p>
          <a:p>
            <a:r>
              <a:rPr lang="es-ES" dirty="0" smtClean="0"/>
              <a:t> </a:t>
            </a:r>
            <a:r>
              <a:rPr lang="es-ES" dirty="0"/>
              <a:t>1. </a:t>
            </a:r>
            <a:r>
              <a:rPr lang="es-ES" dirty="0" smtClean="0"/>
              <a:t>Localización</a:t>
            </a:r>
          </a:p>
          <a:p>
            <a:r>
              <a:rPr lang="es-ES" dirty="0" smtClean="0"/>
              <a:t> </a:t>
            </a:r>
            <a:r>
              <a:rPr lang="es-ES" dirty="0"/>
              <a:t>2. </a:t>
            </a:r>
            <a:r>
              <a:rPr lang="es-ES" dirty="0" smtClean="0"/>
              <a:t>Tamaño</a:t>
            </a:r>
          </a:p>
          <a:p>
            <a:r>
              <a:rPr lang="es-ES" dirty="0" smtClean="0"/>
              <a:t>3</a:t>
            </a:r>
            <a:r>
              <a:rPr lang="es-ES" dirty="0"/>
              <a:t>. Forma </a:t>
            </a:r>
            <a:endParaRPr lang="es-ES" dirty="0" smtClean="0"/>
          </a:p>
          <a:p>
            <a:r>
              <a:rPr lang="es-ES" dirty="0" smtClean="0"/>
              <a:t>4</a:t>
            </a:r>
            <a:r>
              <a:rPr lang="es-ES" dirty="0"/>
              <a:t>. Periferia </a:t>
            </a:r>
            <a:endParaRPr lang="es-ES" dirty="0" smtClean="0"/>
          </a:p>
          <a:p>
            <a:r>
              <a:rPr lang="es-ES" dirty="0" smtClean="0"/>
              <a:t>5</a:t>
            </a:r>
            <a:r>
              <a:rPr lang="es-ES" dirty="0"/>
              <a:t>. Densidad </a:t>
            </a:r>
            <a:endParaRPr lang="es-ES" dirty="0" smtClean="0"/>
          </a:p>
          <a:p>
            <a:r>
              <a:rPr lang="es-ES" dirty="0" smtClean="0"/>
              <a:t>6</a:t>
            </a:r>
            <a:r>
              <a:rPr lang="es-ES" dirty="0"/>
              <a:t>. Efectos a estructuras </a:t>
            </a:r>
            <a:r>
              <a:rPr lang="es-ES" dirty="0" smtClean="0"/>
              <a:t>adyacentes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71458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PASO 2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ES" dirty="0"/>
              <a:t> Diferenciar si la imagen radiolúcida es un LIMITE ANATÓMICO: </a:t>
            </a:r>
            <a:endParaRPr lang="es-ES" dirty="0" smtClean="0"/>
          </a:p>
          <a:p>
            <a:pPr>
              <a:lnSpc>
                <a:spcPct val="150000"/>
              </a:lnSpc>
            </a:pPr>
            <a:r>
              <a:rPr lang="es-ES" dirty="0" smtClean="0"/>
              <a:t>• MANDIBULA, </a:t>
            </a:r>
            <a:r>
              <a:rPr lang="es-ES" dirty="0"/>
              <a:t>por </a:t>
            </a:r>
            <a:r>
              <a:rPr lang="es-ES" dirty="0" err="1" smtClean="0"/>
              <a:t>ejem</a:t>
            </a:r>
            <a:r>
              <a:rPr lang="es-ES" dirty="0"/>
              <a:t>.</a:t>
            </a:r>
            <a:r>
              <a:rPr lang="es-ES" dirty="0" smtClean="0"/>
              <a:t>: </a:t>
            </a:r>
            <a:r>
              <a:rPr lang="es-ES" dirty="0"/>
              <a:t>- Foramen mental - Conducto mandibular - Espacios medulares - Cripta de un diente en desarrollo </a:t>
            </a:r>
            <a:endParaRPr lang="es-ES" dirty="0" smtClean="0"/>
          </a:p>
          <a:p>
            <a:pPr>
              <a:lnSpc>
                <a:spcPct val="150000"/>
              </a:lnSpc>
            </a:pPr>
            <a:r>
              <a:rPr lang="es-ES" dirty="0" smtClean="0"/>
              <a:t>• MAXILA, </a:t>
            </a:r>
            <a:r>
              <a:rPr lang="es-ES" dirty="0"/>
              <a:t>por </a:t>
            </a:r>
            <a:r>
              <a:rPr lang="es-ES" dirty="0" err="1" smtClean="0"/>
              <a:t>ejem</a:t>
            </a:r>
            <a:r>
              <a:rPr lang="es-ES" dirty="0" smtClean="0"/>
              <a:t>.: </a:t>
            </a:r>
            <a:r>
              <a:rPr lang="es-ES" dirty="0"/>
              <a:t>- Seno maxilar - Fosa nasal - Agujero incisivo Interpretación radiográfica Imágenes </a:t>
            </a:r>
            <a:r>
              <a:rPr lang="es-ES" dirty="0" err="1" smtClean="0"/>
              <a:t>radiolucidas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5827380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PASO 2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ES" sz="2400" dirty="0"/>
              <a:t>Diferenciar si la imagen radiolúcida es un ARTEFACTO: •Radiolucidez producida por una sobre-exposición de rayos X. </a:t>
            </a:r>
            <a:endParaRPr lang="es-ES" sz="2400" dirty="0" smtClean="0"/>
          </a:p>
          <a:p>
            <a:pPr>
              <a:lnSpc>
                <a:spcPct val="150000"/>
              </a:lnSpc>
            </a:pPr>
            <a:r>
              <a:rPr lang="es-ES" sz="2400" dirty="0" smtClean="0"/>
              <a:t>•</a:t>
            </a:r>
            <a:r>
              <a:rPr lang="es-ES" sz="2400" dirty="0"/>
              <a:t>Sombras de aire </a:t>
            </a:r>
            <a:r>
              <a:rPr lang="es-ES" sz="2400" dirty="0" smtClean="0"/>
              <a:t>radiolúcidas </a:t>
            </a:r>
            <a:r>
              <a:rPr lang="es-ES" sz="2400" dirty="0"/>
              <a:t>sobre-expuestas. </a:t>
            </a:r>
          </a:p>
          <a:p>
            <a:pPr marL="0" indent="0">
              <a:lnSpc>
                <a:spcPct val="150000"/>
              </a:lnSpc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2017595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PASO 3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Diferenciar si la imagen radiolúcida es una LESIÓN PATOLÓGICA: •Congénitas •De desarrollo •</a:t>
            </a:r>
            <a:r>
              <a:rPr lang="es-ES" dirty="0" smtClean="0"/>
              <a:t>Adquiridas</a:t>
            </a:r>
          </a:p>
          <a:p>
            <a:r>
              <a:rPr lang="es-ES" dirty="0" smtClean="0"/>
              <a:t>•</a:t>
            </a:r>
            <a:r>
              <a:rPr lang="es-ES" dirty="0"/>
              <a:t>Infección apical localizada. -Aguda -Crónica </a:t>
            </a:r>
            <a:endParaRPr lang="es-ES" dirty="0" smtClean="0"/>
          </a:p>
          <a:p>
            <a:r>
              <a:rPr lang="es-ES" dirty="0" smtClean="0"/>
              <a:t>•</a:t>
            </a:r>
            <a:r>
              <a:rPr lang="es-ES" dirty="0"/>
              <a:t>Infección que se extiende en los maxilares -Osteomielitis </a:t>
            </a:r>
            <a:r>
              <a:rPr lang="es-ES" dirty="0" smtClean="0"/>
              <a:t>–</a:t>
            </a:r>
            <a:r>
              <a:rPr lang="es-ES" dirty="0" err="1" smtClean="0"/>
              <a:t>Osteoradionecrosis</a:t>
            </a:r>
            <a:endParaRPr lang="es-ES" dirty="0" smtClean="0"/>
          </a:p>
          <a:p>
            <a:r>
              <a:rPr lang="es-ES" dirty="0"/>
              <a:t>•Lesiones traumáticas. </a:t>
            </a:r>
            <a:endParaRPr lang="es-ES" dirty="0" smtClean="0"/>
          </a:p>
          <a:p>
            <a:r>
              <a:rPr lang="es-ES" dirty="0" smtClean="0"/>
              <a:t>•</a:t>
            </a:r>
            <a:r>
              <a:rPr lang="es-ES" dirty="0"/>
              <a:t>Quistes. </a:t>
            </a:r>
            <a:endParaRPr lang="es-ES" dirty="0" smtClean="0"/>
          </a:p>
          <a:p>
            <a:r>
              <a:rPr lang="es-ES" dirty="0" smtClean="0"/>
              <a:t>•</a:t>
            </a:r>
            <a:r>
              <a:rPr lang="es-ES" dirty="0"/>
              <a:t>Tumores. </a:t>
            </a:r>
            <a:endParaRPr lang="es-ES" dirty="0" smtClean="0"/>
          </a:p>
          <a:p>
            <a:r>
              <a:rPr lang="es-ES" dirty="0" smtClean="0"/>
              <a:t>•</a:t>
            </a:r>
            <a:r>
              <a:rPr lang="es-ES" dirty="0"/>
              <a:t>Lesiones de células gigantes</a:t>
            </a:r>
            <a:r>
              <a:rPr lang="es-ES" dirty="0" smtClean="0"/>
              <a:t>.</a:t>
            </a:r>
          </a:p>
          <a:p>
            <a:r>
              <a:rPr lang="es-ES" dirty="0" smtClean="0"/>
              <a:t>•</a:t>
            </a:r>
            <a:r>
              <a:rPr lang="es-ES" dirty="0"/>
              <a:t>Lesiones </a:t>
            </a:r>
            <a:r>
              <a:rPr lang="es-ES" dirty="0" err="1"/>
              <a:t>fibro</a:t>
            </a:r>
            <a:r>
              <a:rPr lang="es-ES" dirty="0"/>
              <a:t>-cemento-óseas. </a:t>
            </a:r>
            <a:endParaRPr lang="es-ES" dirty="0" smtClean="0"/>
          </a:p>
          <a:p>
            <a:r>
              <a:rPr lang="es-ES" dirty="0" smtClean="0"/>
              <a:t>•</a:t>
            </a:r>
            <a:r>
              <a:rPr lang="es-ES" dirty="0"/>
              <a:t>Lesiones idiopáticas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52280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/>
              <a:t>Técnicas Radiográficas para </a:t>
            </a:r>
            <a:r>
              <a:rPr lang="es-ES" dirty="0"/>
              <a:t>e</a:t>
            </a:r>
            <a:r>
              <a:rPr lang="es-ES" dirty="0" smtClean="0"/>
              <a:t>l Diagnostico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54955" y="4777379"/>
            <a:ext cx="8825658" cy="1134023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Facultad de odontología</a:t>
            </a:r>
          </a:p>
          <a:p>
            <a:r>
              <a:rPr lang="es-ES" dirty="0" smtClean="0"/>
              <a:t>Licenciatura en cirujano dentista</a:t>
            </a:r>
          </a:p>
          <a:p>
            <a:r>
              <a:rPr lang="es-ES" dirty="0" smtClean="0"/>
              <a:t>Clínica de admisión y urgencias 9ª periodo 2018-B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440028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PASO 4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/>
              <a:t>Se debe tomar en cuenta la clasificación y la subdivisión de quistes, tumores y otras lesiones radiolúcidas similares (OMS). </a:t>
            </a:r>
            <a:endParaRPr lang="es-ES" sz="2800" dirty="0" smtClean="0"/>
          </a:p>
          <a:p>
            <a:endParaRPr lang="es-ES" sz="2800" dirty="0"/>
          </a:p>
          <a:p>
            <a:pPr marL="0" indent="0">
              <a:buNone/>
            </a:pPr>
            <a:r>
              <a:rPr lang="es-ES" sz="2800" dirty="0" smtClean="0"/>
              <a:t>PASO 5</a:t>
            </a:r>
          </a:p>
          <a:p>
            <a:r>
              <a:rPr lang="es-ES" sz="2800" dirty="0" smtClean="0"/>
              <a:t>DIAGNOSTICO DIFERENCIAL</a:t>
            </a:r>
          </a:p>
          <a:p>
            <a:r>
              <a:rPr lang="es-ES" sz="2800" dirty="0" smtClean="0"/>
              <a:t>PREDIAGNOSTICO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1783932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dirty="0"/>
              <a:t> </a:t>
            </a:r>
            <a:r>
              <a:rPr lang="es-ES" dirty="0" smtClean="0"/>
              <a:t>BASICA</a:t>
            </a:r>
            <a:endParaRPr lang="es-ES" dirty="0"/>
          </a:p>
          <a:p>
            <a:pPr lvl="0"/>
            <a:r>
              <a:rPr lang="es-ES" b="1" dirty="0"/>
              <a:t>Medicina Interna en Odontología.</a:t>
            </a:r>
            <a:r>
              <a:rPr lang="es-ES" dirty="0"/>
              <a:t> (tomo I y II). Donald </a:t>
            </a:r>
            <a:r>
              <a:rPr lang="es-ES" dirty="0" err="1"/>
              <a:t>Kaye</a:t>
            </a:r>
            <a:r>
              <a:rPr lang="es-ES" dirty="0"/>
              <a:t>, Luis F. Rose. Editorial Salvat, España. Segunda edición 1994.</a:t>
            </a:r>
          </a:p>
          <a:p>
            <a:pPr lvl="0"/>
            <a:r>
              <a:rPr lang="en-US" b="1" dirty="0" smtClean="0"/>
              <a:t>Manual </a:t>
            </a:r>
            <a:r>
              <a:rPr lang="en-US" b="1" dirty="0" err="1"/>
              <a:t>Merk</a:t>
            </a:r>
            <a:r>
              <a:rPr lang="en-US" b="1" dirty="0"/>
              <a:t>. </a:t>
            </a:r>
            <a:r>
              <a:rPr lang="en-US" dirty="0" err="1"/>
              <a:t>Berkow</a:t>
            </a:r>
            <a:r>
              <a:rPr lang="en-US" dirty="0"/>
              <a:t> R y H. Beers Mark. </a:t>
            </a:r>
            <a:r>
              <a:rPr lang="es-MX" dirty="0"/>
              <a:t>Editorial  </a:t>
            </a:r>
            <a:r>
              <a:rPr lang="es-MX" dirty="0" err="1"/>
              <a:t>Harcourt</a:t>
            </a:r>
            <a:r>
              <a:rPr lang="es-MX" dirty="0"/>
              <a:t> (MSD) Décima edición. Madrid, España. 2000.</a:t>
            </a:r>
            <a:endParaRPr lang="es-ES" dirty="0"/>
          </a:p>
          <a:p>
            <a:pPr lvl="0"/>
            <a:r>
              <a:rPr lang="es-ES" b="1" dirty="0" smtClean="0"/>
              <a:t>Semiología </a:t>
            </a:r>
            <a:r>
              <a:rPr lang="es-ES" b="1" dirty="0"/>
              <a:t>Médica y Técnica Exploratoria. </a:t>
            </a:r>
            <a:r>
              <a:rPr lang="es-ES" dirty="0" err="1"/>
              <a:t>Surós</a:t>
            </a:r>
            <a:r>
              <a:rPr lang="es-ES" dirty="0"/>
              <a:t> Juan. Editorial </a:t>
            </a:r>
            <a:r>
              <a:rPr lang="es-ES" dirty="0" err="1"/>
              <a:t>Masson</a:t>
            </a:r>
            <a:r>
              <a:rPr lang="es-ES" dirty="0"/>
              <a:t>. España. Octava edición, 2001.</a:t>
            </a:r>
          </a:p>
          <a:p>
            <a:pPr lvl="0"/>
            <a:r>
              <a:rPr lang="es-ES" b="1" dirty="0" smtClean="0"/>
              <a:t>Diagnóstico </a:t>
            </a:r>
            <a:r>
              <a:rPr lang="es-ES" b="1" dirty="0"/>
              <a:t>clínico. </a:t>
            </a:r>
            <a:r>
              <a:rPr lang="es-ES" dirty="0"/>
              <a:t>(tratamiento). </a:t>
            </a:r>
            <a:r>
              <a:rPr lang="es-ES" dirty="0" err="1"/>
              <a:t>Tierney</a:t>
            </a:r>
            <a:r>
              <a:rPr lang="es-ES" dirty="0"/>
              <a:t> y Mc </a:t>
            </a:r>
            <a:r>
              <a:rPr lang="es-ES" dirty="0" err="1"/>
              <a:t>Priec</a:t>
            </a:r>
            <a:r>
              <a:rPr lang="es-ES" dirty="0"/>
              <a:t>. Editorial Manual Moderno 40ª edición 2005.</a:t>
            </a:r>
          </a:p>
          <a:p>
            <a:pPr lvl="0"/>
            <a:r>
              <a:rPr lang="es-ES" b="1" dirty="0" smtClean="0"/>
              <a:t>Urgencias </a:t>
            </a:r>
            <a:r>
              <a:rPr lang="es-ES" b="1" dirty="0"/>
              <a:t>en Odontología. </a:t>
            </a:r>
            <a:r>
              <a:rPr lang="es-ES" dirty="0" err="1"/>
              <a:t>Malamed</a:t>
            </a:r>
            <a:r>
              <a:rPr lang="es-ES" dirty="0"/>
              <a:t>. Ed. </a:t>
            </a:r>
            <a:r>
              <a:rPr lang="es-ES" dirty="0" err="1"/>
              <a:t>Harcourt</a:t>
            </a:r>
            <a:r>
              <a:rPr lang="es-ES" dirty="0"/>
              <a:t> </a:t>
            </a:r>
            <a:r>
              <a:rPr lang="es-ES" dirty="0" err="1"/>
              <a:t>Brace</a:t>
            </a:r>
            <a:r>
              <a:rPr lang="es-ES" dirty="0"/>
              <a:t>. 1994.</a:t>
            </a:r>
          </a:p>
          <a:p>
            <a:pPr lvl="0"/>
            <a:r>
              <a:rPr lang="es-ES" b="1" dirty="0" smtClean="0"/>
              <a:t>Semiología </a:t>
            </a:r>
            <a:r>
              <a:rPr lang="es-ES" b="1" dirty="0"/>
              <a:t>en la Práctica de la Odontología </a:t>
            </a:r>
            <a:r>
              <a:rPr lang="es-ES" dirty="0" err="1"/>
              <a:t>Giglio</a:t>
            </a:r>
            <a:r>
              <a:rPr lang="es-ES" dirty="0"/>
              <a:t> </a:t>
            </a:r>
            <a:r>
              <a:rPr lang="es-ES" dirty="0" err="1"/>
              <a:t>Nicolasi</a:t>
            </a:r>
            <a:r>
              <a:rPr lang="es-ES" dirty="0"/>
              <a:t>, Mc. Graw-Hill  Interamericana. 1ª Edición. Chile.</a:t>
            </a:r>
          </a:p>
          <a:p>
            <a:pPr lvl="0"/>
            <a:r>
              <a:rPr lang="es-ES" b="1" dirty="0" smtClean="0"/>
              <a:t>Manual </a:t>
            </a:r>
            <a:r>
              <a:rPr lang="es-ES" b="1" dirty="0"/>
              <a:t>de Patología Estructural y Funcional</a:t>
            </a:r>
            <a:r>
              <a:rPr lang="es-ES" dirty="0"/>
              <a:t>. </a:t>
            </a:r>
            <a:r>
              <a:rPr lang="en-US" dirty="0"/>
              <a:t>Robbins, </a:t>
            </a:r>
            <a:r>
              <a:rPr lang="en-US" dirty="0" err="1"/>
              <a:t>Cotran</a:t>
            </a:r>
            <a:r>
              <a:rPr lang="en-US" dirty="0"/>
              <a:t>; Kumar y Collins. Ed. Mc </a:t>
            </a:r>
            <a:r>
              <a:rPr lang="en-US" dirty="0" err="1"/>
              <a:t>Graw</a:t>
            </a:r>
            <a:r>
              <a:rPr lang="en-US" dirty="0"/>
              <a:t>-Hill. </a:t>
            </a:r>
            <a:r>
              <a:rPr lang="es-ES" dirty="0"/>
              <a:t>Interamericana. 6ª Edición, Distrito Federal, México. 2000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428797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4293" y="2052917"/>
            <a:ext cx="8946541" cy="4195481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es-ES" smtClean="0"/>
              <a:t>COMPLEMENTARIA</a:t>
            </a:r>
            <a:endParaRPr lang="es-ES" dirty="0" smtClean="0"/>
          </a:p>
          <a:p>
            <a:pPr lvl="0"/>
            <a:r>
              <a:rPr lang="es-ES" b="1" dirty="0" smtClean="0"/>
              <a:t>Diagnóstico </a:t>
            </a:r>
            <a:r>
              <a:rPr lang="es-ES" b="1" dirty="0"/>
              <a:t>Clínico Integral</a:t>
            </a:r>
            <a:r>
              <a:rPr lang="es-ES" dirty="0"/>
              <a:t>. Krupp-Roe. Editorial Manual Moderno. México. Primera edición 1994.</a:t>
            </a:r>
          </a:p>
          <a:p>
            <a:pPr lvl="0"/>
            <a:r>
              <a:rPr lang="es-ES" b="1" dirty="0" smtClean="0"/>
              <a:t>Diagnóstico </a:t>
            </a:r>
            <a:r>
              <a:rPr lang="es-ES" b="1" dirty="0"/>
              <a:t>en Patología Oral.</a:t>
            </a:r>
            <a:r>
              <a:rPr lang="es-ES" dirty="0"/>
              <a:t> </a:t>
            </a:r>
            <a:r>
              <a:rPr lang="es-ES" dirty="0" err="1"/>
              <a:t>Zagarelli</a:t>
            </a:r>
            <a:r>
              <a:rPr lang="es-ES" dirty="0"/>
              <a:t> y Edward. Editorial Salvat. España. 4ª Edición. 1984.</a:t>
            </a:r>
          </a:p>
          <a:p>
            <a:pPr lvl="0"/>
            <a:r>
              <a:rPr lang="es-ES" b="1" dirty="0" smtClean="0"/>
              <a:t>Medicina </a:t>
            </a:r>
            <a:r>
              <a:rPr lang="es-ES" b="1" dirty="0"/>
              <a:t>Interna. </a:t>
            </a:r>
            <a:r>
              <a:rPr lang="es-ES" dirty="0" err="1"/>
              <a:t>Teixidor</a:t>
            </a:r>
            <a:r>
              <a:rPr lang="es-ES" dirty="0"/>
              <a:t> y Guardia. Editorial </a:t>
            </a:r>
            <a:r>
              <a:rPr lang="es-ES" dirty="0" err="1"/>
              <a:t>Masson</a:t>
            </a:r>
            <a:r>
              <a:rPr lang="es-ES" dirty="0"/>
              <a:t>. España.1ª. edición.  1997.</a:t>
            </a:r>
          </a:p>
          <a:p>
            <a:pPr lvl="0"/>
            <a:r>
              <a:rPr lang="es-ES" b="1" dirty="0" smtClean="0"/>
              <a:t>Medicina </a:t>
            </a:r>
            <a:r>
              <a:rPr lang="es-ES" b="1" dirty="0"/>
              <a:t>en Odontología. </a:t>
            </a:r>
            <a:r>
              <a:rPr lang="es-ES" i="1" dirty="0"/>
              <a:t>Manejo dental de pacientes con                                               enfermedades sistémicas.</a:t>
            </a:r>
            <a:r>
              <a:rPr lang="es-ES" dirty="0"/>
              <a:t> Castellanos, Díaz Guzmán, Gay. Editorial Manual Moderno. Bogotá, Colombia. 2ª. edición. 2002.</a:t>
            </a:r>
          </a:p>
          <a:p>
            <a:pPr lvl="0"/>
            <a:r>
              <a:rPr lang="es-ES" b="1" dirty="0" smtClean="0"/>
              <a:t>Estomatología</a:t>
            </a:r>
            <a:r>
              <a:rPr lang="es-ES" b="1" dirty="0"/>
              <a:t>.  </a:t>
            </a:r>
            <a:r>
              <a:rPr lang="es-ES" dirty="0" err="1"/>
              <a:t>Dechaume</a:t>
            </a:r>
            <a:r>
              <a:rPr lang="es-ES" dirty="0"/>
              <a:t>, </a:t>
            </a:r>
            <a:r>
              <a:rPr lang="es-ES" dirty="0" err="1"/>
              <a:t>Massón</a:t>
            </a:r>
            <a:r>
              <a:rPr lang="es-ES" dirty="0"/>
              <a:t>. España. 2ª. edición. 1996.</a:t>
            </a:r>
          </a:p>
          <a:p>
            <a:pPr lvl="0"/>
            <a:r>
              <a:rPr lang="es-ES" b="1" dirty="0" smtClean="0"/>
              <a:t>Semiología </a:t>
            </a:r>
            <a:r>
              <a:rPr lang="es-ES" b="1" dirty="0"/>
              <a:t>en la Práctica Odontológica. </a:t>
            </a:r>
            <a:r>
              <a:rPr lang="es-ES" dirty="0" err="1"/>
              <a:t>Giglio</a:t>
            </a:r>
            <a:r>
              <a:rPr lang="es-ES" dirty="0"/>
              <a:t>–</a:t>
            </a:r>
            <a:r>
              <a:rPr lang="es-ES" dirty="0" err="1"/>
              <a:t>Nicolosi</a:t>
            </a:r>
            <a:r>
              <a:rPr lang="es-ES" dirty="0"/>
              <a:t>. </a:t>
            </a:r>
            <a:r>
              <a:rPr lang="es-ES_tradnl" dirty="0"/>
              <a:t>Editorial Mc Graw Hill. </a:t>
            </a:r>
            <a:r>
              <a:rPr lang="es-ES" dirty="0"/>
              <a:t>Interamericana. Chile. Primera edición. 2000.</a:t>
            </a:r>
          </a:p>
          <a:p>
            <a:r>
              <a:rPr lang="es-ES" b="1" dirty="0" smtClean="0"/>
              <a:t>Signos </a:t>
            </a:r>
            <a:r>
              <a:rPr lang="es-ES" b="1" dirty="0"/>
              <a:t>y Síntomas Cardinales de las Enfermedades. </a:t>
            </a:r>
            <a:r>
              <a:rPr lang="es-ES" dirty="0" err="1"/>
              <a:t>Jinich-Broock</a:t>
            </a:r>
            <a:r>
              <a:rPr lang="es-ES" dirty="0"/>
              <a:t>, Horacio. Ed. Salvat. 3ª Edición.  México. 2001.</a:t>
            </a:r>
          </a:p>
          <a:p>
            <a:r>
              <a:rPr lang="es-ES" b="1" dirty="0" smtClean="0"/>
              <a:t>Norma </a:t>
            </a:r>
            <a:r>
              <a:rPr lang="es-ES" b="1" dirty="0"/>
              <a:t>Oficial  Mexicana, NOM  013 SSA 2-1994 </a:t>
            </a:r>
            <a:r>
              <a:rPr lang="es-ES" dirty="0"/>
              <a:t>Para la prevención y control de enfermedades bucales.</a:t>
            </a:r>
          </a:p>
          <a:p>
            <a:r>
              <a:rPr lang="es-ES" b="1" dirty="0" smtClean="0"/>
              <a:t>Norma </a:t>
            </a:r>
            <a:r>
              <a:rPr lang="es-ES" b="1" dirty="0"/>
              <a:t>Oficial Mexicana,  </a:t>
            </a:r>
            <a:r>
              <a:rPr lang="es-MX" b="1" dirty="0"/>
              <a:t>NOM-004-SSA3-2012 </a:t>
            </a:r>
            <a:r>
              <a:rPr lang="es-ES" dirty="0"/>
              <a:t>Para la integración del expediente clínico.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0018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Radiografía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9"/>
            <a:ext cx="8946541" cy="1965290"/>
          </a:xfrm>
        </p:spPr>
        <p:txBody>
          <a:bodyPr>
            <a:normAutofit/>
          </a:bodyPr>
          <a:lstStyle/>
          <a:p>
            <a:pPr algn="just"/>
            <a:r>
              <a:rPr lang="es-ES" sz="2400" dirty="0" smtClean="0"/>
              <a:t>Se obtiene al exponer estructuras dentales del paciente y la película radiográfica a la radiación para capturar una imagen fotográfica en la película, la cual se procesa para formar una imagen visible</a:t>
            </a:r>
            <a:endParaRPr lang="es-ES" sz="2400" dirty="0"/>
          </a:p>
        </p:txBody>
      </p:sp>
      <p:pic>
        <p:nvPicPr>
          <p:cNvPr id="1026" name="Picture 2" descr="Resultado de imagen para radiografias dent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567" y="3598885"/>
            <a:ext cx="314325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395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radiografías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999375"/>
          </a:xfrm>
        </p:spPr>
        <p:txBody>
          <a:bodyPr>
            <a:normAutofit lnSpcReduction="10000"/>
          </a:bodyPr>
          <a:lstStyle/>
          <a:p>
            <a:r>
              <a:rPr lang="es-ES" sz="2800" dirty="0" smtClean="0"/>
              <a:t>Intraorales </a:t>
            </a:r>
          </a:p>
          <a:p>
            <a:r>
              <a:rPr lang="es-ES" sz="2800" dirty="0" smtClean="0"/>
              <a:t>Extraorales </a:t>
            </a:r>
            <a:endParaRPr lang="es-ES" sz="2800" dirty="0"/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418" y="3266021"/>
            <a:ext cx="3119439" cy="254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radiografias dent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642" y="2317172"/>
            <a:ext cx="4388392" cy="349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018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RADIOGRAFIAS EXTRAORALES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400" dirty="0" smtClean="0"/>
              <a:t>Ortopantomografia</a:t>
            </a:r>
          </a:p>
          <a:p>
            <a:pPr algn="ctr"/>
            <a:r>
              <a:rPr lang="es-ES" sz="2400" dirty="0" smtClean="0"/>
              <a:t>Lateral de cráneo</a:t>
            </a:r>
          </a:p>
          <a:p>
            <a:pPr algn="ctr"/>
            <a:r>
              <a:rPr lang="es-ES" sz="2400" dirty="0" smtClean="0"/>
              <a:t>Antero-posterior</a:t>
            </a:r>
          </a:p>
          <a:p>
            <a:pPr algn="ctr"/>
            <a:r>
              <a:rPr lang="es-ES" sz="2400" dirty="0" smtClean="0"/>
              <a:t>Posterior-anterior</a:t>
            </a:r>
          </a:p>
          <a:p>
            <a:pPr algn="ctr"/>
            <a:r>
              <a:rPr lang="es-ES" sz="2400" dirty="0" err="1" smtClean="0"/>
              <a:t>Hirtz</a:t>
            </a:r>
            <a:endParaRPr lang="es-ES" sz="2400" dirty="0" smtClean="0"/>
          </a:p>
          <a:p>
            <a:pPr algn="ctr"/>
            <a:r>
              <a:rPr lang="es-ES" sz="2400" dirty="0" err="1" smtClean="0"/>
              <a:t>Waters</a:t>
            </a:r>
            <a:r>
              <a:rPr lang="es-ES" sz="2400" dirty="0" smtClean="0"/>
              <a:t> </a:t>
            </a:r>
          </a:p>
          <a:p>
            <a:pPr algn="ctr"/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182062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radiografias extraor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73" y="495411"/>
            <a:ext cx="3257550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radiografias extraor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601" y="785611"/>
            <a:ext cx="3114323" cy="317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radiografias extraora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097" y="4312359"/>
            <a:ext cx="4398065" cy="230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114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5130" y="146931"/>
            <a:ext cx="9404723" cy="1400530"/>
          </a:xfrm>
        </p:spPr>
        <p:txBody>
          <a:bodyPr/>
          <a:lstStyle/>
          <a:p>
            <a:r>
              <a:rPr lang="es-ES" dirty="0" smtClean="0"/>
              <a:t>Indicaciones  de las radiografías Extraorales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0883" y="2021983"/>
            <a:ext cx="8946541" cy="3543835"/>
          </a:xfrm>
        </p:spPr>
        <p:txBody>
          <a:bodyPr/>
          <a:lstStyle/>
          <a:p>
            <a:pPr lvl="0"/>
            <a:r>
              <a:rPr lang="es-ES" dirty="0" smtClean="0"/>
              <a:t>Desarrollo </a:t>
            </a:r>
            <a:r>
              <a:rPr lang="es-ES" dirty="0"/>
              <a:t>cráneo facial</a:t>
            </a:r>
          </a:p>
          <a:p>
            <a:pPr lvl="0"/>
            <a:r>
              <a:rPr lang="es-ES" dirty="0"/>
              <a:t>Anomalías cráneo faciales y estudio </a:t>
            </a:r>
            <a:r>
              <a:rPr lang="es-ES" dirty="0" err="1"/>
              <a:t>ortognáticos</a:t>
            </a:r>
            <a:endParaRPr lang="es-ES" dirty="0"/>
          </a:p>
          <a:p>
            <a:pPr lvl="0"/>
            <a:r>
              <a:rPr lang="es-ES" dirty="0"/>
              <a:t>Relaciones cráneo cervicales</a:t>
            </a:r>
          </a:p>
          <a:p>
            <a:pPr lvl="0"/>
            <a:r>
              <a:rPr lang="es-ES" dirty="0"/>
              <a:t>Ubicación de cuerpos (piezas incluidas, cuerpo extraño, </a:t>
            </a:r>
            <a:r>
              <a:rPr lang="es-ES" dirty="0" err="1"/>
              <a:t>etc</a:t>
            </a:r>
            <a:r>
              <a:rPr lang="es-ES" dirty="0" smtClean="0"/>
              <a:t>)</a:t>
            </a:r>
            <a:endParaRPr lang="es-ES" dirty="0"/>
          </a:p>
          <a:p>
            <a:pPr lvl="0"/>
            <a:r>
              <a:rPr lang="es-ES" dirty="0"/>
              <a:t>Patologías específicas (ATM, senos maxilares, </a:t>
            </a:r>
            <a:r>
              <a:rPr lang="es-ES" dirty="0" err="1"/>
              <a:t>etc</a:t>
            </a:r>
            <a:r>
              <a:rPr lang="es-ES" dirty="0"/>
              <a:t>)</a:t>
            </a:r>
          </a:p>
          <a:p>
            <a:pPr lvl="0"/>
            <a:r>
              <a:rPr lang="es-ES" dirty="0"/>
              <a:t>Traumatismos  </a:t>
            </a:r>
            <a:r>
              <a:rPr lang="es-ES" dirty="0" smtClean="0"/>
              <a:t>maxilofaciales</a:t>
            </a:r>
            <a:r>
              <a:rPr lang="es-ES" dirty="0">
                <a:sym typeface="Wingdings" panose="05000000000000000000" pitchFamily="2" charset="2"/>
              </a:rPr>
              <a:t></a:t>
            </a:r>
            <a:r>
              <a:rPr lang="es-ES" dirty="0"/>
              <a:t> estudio de fracturas</a:t>
            </a:r>
          </a:p>
          <a:p>
            <a:endParaRPr lang="es-ES" dirty="0"/>
          </a:p>
        </p:txBody>
      </p:sp>
      <p:pic>
        <p:nvPicPr>
          <p:cNvPr id="3074" name="Picture 2" descr="Resultado de imagen para tecnicas radiograficas extraor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287" y="4724366"/>
            <a:ext cx="4146998" cy="197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2182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352</TotalTime>
  <Words>837</Words>
  <Application>Microsoft Office PowerPoint</Application>
  <PresentationFormat>Panorámica</PresentationFormat>
  <Paragraphs>148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7" baseType="lpstr">
      <vt:lpstr>Arial</vt:lpstr>
      <vt:lpstr>Century Gothic</vt:lpstr>
      <vt:lpstr>Wingdings</vt:lpstr>
      <vt:lpstr>Wingdings 3</vt:lpstr>
      <vt:lpstr>Ion</vt:lpstr>
      <vt:lpstr>Universidad Autónoma del Estado de México Facultad de Odontología Licenciatura de Cirujano Dentista</vt:lpstr>
      <vt:lpstr>Clave: L40064 Tipo de unidad de aprendizaje: clínica Carácter de la unidad de aprendizaje: obligatoria Núcleo de formación: integral Modalidad: presencial </vt:lpstr>
      <vt:lpstr>Unidad de Competencia I</vt:lpstr>
      <vt:lpstr>Técnicas Radiográficas para el Diagnostico</vt:lpstr>
      <vt:lpstr>Radiografía </vt:lpstr>
      <vt:lpstr>Tipos de radiografías</vt:lpstr>
      <vt:lpstr>TIPOS DE RADIOGRAFIAS EXTRAORALES</vt:lpstr>
      <vt:lpstr>Presentación de PowerPoint</vt:lpstr>
      <vt:lpstr>Indicaciones  de las radiografías Extraorales</vt:lpstr>
      <vt:lpstr>Tipos de radiografías intraorales</vt:lpstr>
      <vt:lpstr>Presentación de PowerPoint</vt:lpstr>
      <vt:lpstr>Indicaciones de radiografías intraorales </vt:lpstr>
      <vt:lpstr>Indicaciones de radiografías intraorales </vt:lpstr>
      <vt:lpstr>Características de una radiografía ideal</vt:lpstr>
      <vt:lpstr>Calidad radiográfica</vt:lpstr>
      <vt:lpstr>Propiedad de la película</vt:lpstr>
      <vt:lpstr>Propiedad de la película</vt:lpstr>
      <vt:lpstr>Propiedad de la película</vt:lpstr>
      <vt:lpstr>Principios de la geometría de la proyección</vt:lpstr>
      <vt:lpstr>Presentación de PowerPoint</vt:lpstr>
      <vt:lpstr>PELIGROS DE LA RADIACION</vt:lpstr>
      <vt:lpstr>Órganos que representan mayor sensibilidad a las radiografías dentales </vt:lpstr>
      <vt:lpstr>PROTECCION CONTRA LA RADIACION</vt:lpstr>
      <vt:lpstr>Del paciente</vt:lpstr>
      <vt:lpstr>Del operador</vt:lpstr>
      <vt:lpstr>Técnicas radiográficas</vt:lpstr>
      <vt:lpstr>Técnicas radiográficas</vt:lpstr>
      <vt:lpstr>Técnica de aleta de mordida</vt:lpstr>
      <vt:lpstr>Técnica oclusal superior</vt:lpstr>
      <vt:lpstr>Técnica oclusal inferior</vt:lpstr>
      <vt:lpstr>TOMA RADIOGRAFICA</vt:lpstr>
      <vt:lpstr>Xcp </vt:lpstr>
      <vt:lpstr>Snap </vt:lpstr>
      <vt:lpstr>Aunque sea…</vt:lpstr>
      <vt:lpstr>PROTOCOLO DE DESCRIPCION</vt:lpstr>
      <vt:lpstr>PASO 1</vt:lpstr>
      <vt:lpstr>PASO 2</vt:lpstr>
      <vt:lpstr>PASO 2</vt:lpstr>
      <vt:lpstr>PASO 3</vt:lpstr>
      <vt:lpstr>PASO 4</vt:lpstr>
      <vt:lpstr>BIBLIOGRAFIA</vt:lpstr>
      <vt:lpstr>BIBLIOGRAFIA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Técnicas Radiográficas para el Diagnostico</dc:title>
  <dc:creator>Usuario1</dc:creator>
  <cp:lastModifiedBy>Usuario1</cp:lastModifiedBy>
  <cp:revision>43</cp:revision>
  <dcterms:created xsi:type="dcterms:W3CDTF">2018-09-18T13:16:23Z</dcterms:created>
  <dcterms:modified xsi:type="dcterms:W3CDTF">2018-09-27T15:15:56Z</dcterms:modified>
</cp:coreProperties>
</file>