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73"/>
  </p:notesMasterIdLst>
  <p:sldIdLst>
    <p:sldId id="317" r:id="rId2"/>
    <p:sldId id="281" r:id="rId3"/>
    <p:sldId id="347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30" r:id="rId14"/>
    <p:sldId id="348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269" r:id="rId32"/>
    <p:sldId id="273" r:id="rId33"/>
    <p:sldId id="274" r:id="rId34"/>
    <p:sldId id="349" r:id="rId35"/>
    <p:sldId id="369" r:id="rId36"/>
    <p:sldId id="393" r:id="rId37"/>
    <p:sldId id="275" r:id="rId38"/>
    <p:sldId id="370" r:id="rId39"/>
    <p:sldId id="356" r:id="rId40"/>
    <p:sldId id="359" r:id="rId41"/>
    <p:sldId id="364" r:id="rId42"/>
    <p:sldId id="362" r:id="rId43"/>
    <p:sldId id="365" r:id="rId44"/>
    <p:sldId id="363" r:id="rId45"/>
    <p:sldId id="366" r:id="rId46"/>
    <p:sldId id="360" r:id="rId47"/>
    <p:sldId id="278" r:id="rId48"/>
    <p:sldId id="279" r:id="rId49"/>
    <p:sldId id="367" r:id="rId50"/>
    <p:sldId id="371" r:id="rId51"/>
    <p:sldId id="372" r:id="rId52"/>
    <p:sldId id="373" r:id="rId53"/>
    <p:sldId id="389" r:id="rId54"/>
    <p:sldId id="374" r:id="rId55"/>
    <p:sldId id="375" r:id="rId56"/>
    <p:sldId id="390" r:id="rId57"/>
    <p:sldId id="376" r:id="rId58"/>
    <p:sldId id="377" r:id="rId59"/>
    <p:sldId id="378" r:id="rId60"/>
    <p:sldId id="379" r:id="rId61"/>
    <p:sldId id="380" r:id="rId62"/>
    <p:sldId id="381" r:id="rId63"/>
    <p:sldId id="382" r:id="rId64"/>
    <p:sldId id="383" r:id="rId65"/>
    <p:sldId id="384" r:id="rId66"/>
    <p:sldId id="385" r:id="rId67"/>
    <p:sldId id="386" r:id="rId68"/>
    <p:sldId id="387" r:id="rId69"/>
    <p:sldId id="388" r:id="rId70"/>
    <p:sldId id="313" r:id="rId71"/>
    <p:sldId id="288" r:id="rId72"/>
  </p:sldIdLst>
  <p:sldSz cx="9144000" cy="6858000" type="screen4x3"/>
  <p:notesSz cx="6954838" cy="93091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6600"/>
    <a:srgbClr val="800000"/>
    <a:srgbClr val="000066"/>
    <a:srgbClr val="0066FF"/>
    <a:srgbClr val="99CC00"/>
    <a:srgbClr val="FFCC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9" autoAdjust="0"/>
    <p:restoredTop sz="90929"/>
  </p:normalViewPr>
  <p:slideViewPr>
    <p:cSldViewPr>
      <p:cViewPr varScale="1">
        <p:scale>
          <a:sx n="81" d="100"/>
          <a:sy n="81" d="100"/>
        </p:scale>
        <p:origin x="6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Hoja1!$A$4:$A$10</c:f>
              <c:strCache>
                <c:ptCount val="7"/>
                <c:pt idx="0">
                  <c:v>China  </c:v>
                </c:pt>
                <c:pt idx="1">
                  <c:v>India  </c:v>
                </c:pt>
                <c:pt idx="2">
                  <c:v>U.R.S.S. </c:v>
                </c:pt>
                <c:pt idx="3">
                  <c:v>EE.UU. </c:v>
                </c:pt>
                <c:pt idx="4">
                  <c:v>Indonesia </c:v>
                </c:pt>
                <c:pt idx="5">
                  <c:v>Brasil </c:v>
                </c:pt>
                <c:pt idx="6">
                  <c:v>Japón  </c:v>
                </c:pt>
              </c:strCache>
            </c:strRef>
          </c:cat>
          <c:val>
            <c:numRef>
              <c:f>Hoja1!$B$4:$B$10</c:f>
              <c:numCache>
                <c:formatCode>General</c:formatCode>
                <c:ptCount val="7"/>
                <c:pt idx="0">
                  <c:v>1038</c:v>
                </c:pt>
                <c:pt idx="1">
                  <c:v>768</c:v>
                </c:pt>
                <c:pt idx="2">
                  <c:v>278</c:v>
                </c:pt>
                <c:pt idx="3">
                  <c:v>239</c:v>
                </c:pt>
                <c:pt idx="4">
                  <c:v>173</c:v>
                </c:pt>
                <c:pt idx="5">
                  <c:v>135</c:v>
                </c:pt>
                <c:pt idx="6">
                  <c:v>121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35471792"/>
        <c:axId val="-1935487024"/>
      </c:barChart>
      <c:catAx>
        <c:axId val="-1935471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35487024"/>
        <c:crosses val="autoZero"/>
        <c:auto val="1"/>
        <c:lblAlgn val="ctr"/>
        <c:lblOffset val="100"/>
        <c:noMultiLvlLbl val="0"/>
      </c:catAx>
      <c:valAx>
        <c:axId val="-1935487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35471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es-MX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C75A0427-1718-48AB-9F96-B132D3FDEF11}" type="datetimeFigureOut">
              <a:rPr lang="es-MX" smtClean="0"/>
              <a:pPr/>
              <a:t>26/09/2018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4AEB6FF7-4E4A-4493-91B8-5E5AF0B10FD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81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"/>
              <a:t>RV&gt;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F20B6-9EC0-4E53-820A-40477F88D929}" type="slidenum">
              <a:rPr lang="es-ES"/>
              <a:pPr/>
              <a:t>25</a:t>
            </a:fld>
            <a:endParaRPr lang="es-E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2404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1F03B-5CFA-4145-9625-43274D2A86F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768F81-6907-4E63-AC21-780B43261BD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D97934-BB1C-44C4-8E05-AADF977342B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7695D-2D78-4453-BCA1-83F8B88EA5C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CBB96-3FC5-42E7-A301-E8F791FDA95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EF4E8-A0C9-4981-805D-3465FAAC76E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81509C-F3CB-4574-AEDE-341A4C66B3F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EB918-E5C3-4560-A1F7-205198C2A44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2EE164-DECE-40B5-AD16-7C99632A39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E719C-7E93-4173-A4D4-B067F491B20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1F11C-5302-4E9B-80D1-74C868A5301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74D598-7431-49E9-A326-DC02B154180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500034" y="3929066"/>
            <a:ext cx="82089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48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Introducción a la Estadística</a:t>
            </a:r>
            <a:endParaRPr lang="es-MX" sz="4800" b="1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66675" y="-67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4927600" y="-679450"/>
            <a:ext cx="30368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tabLst>
                <a:tab pos="4230688" algn="l"/>
              </a:tabLst>
            </a:pPr>
            <a:r>
              <a:rPr lang="es-ES_tradnl" sz="900" b="1">
                <a:latin typeface="Century Gothic" pitchFamily="34" charset="0"/>
                <a:ea typeface="Times"/>
                <a:cs typeface="Times New Roman" pitchFamily="18" charset="0"/>
              </a:rPr>
              <a:t>.</a:t>
            </a:r>
            <a:endParaRPr lang="es-ES" sz="900">
              <a:latin typeface="Arial" pitchFamily="34" charset="0"/>
              <a:ea typeface="Times"/>
              <a:cs typeface="Times New Roman" pitchFamily="18" charset="0"/>
            </a:endParaRPr>
          </a:p>
          <a:p>
            <a:pPr algn="r" eaLnBrk="0" hangingPunct="0">
              <a:tabLst>
                <a:tab pos="4230688" algn="l"/>
              </a:tabLst>
            </a:pPr>
            <a:r>
              <a:rPr lang="es-ES_tradnl" sz="1000">
                <a:latin typeface="Century Gothic" pitchFamily="34" charset="0"/>
                <a:ea typeface="Times"/>
                <a:cs typeface="Times New Roman" pitchFamily="18" charset="0"/>
              </a:rPr>
              <a:t>Valle de Chalco, Méx. a 5 de octubre de 2005</a:t>
            </a:r>
            <a:endParaRPr lang="es-ES" sz="900">
              <a:latin typeface="Arial" pitchFamily="34" charset="0"/>
              <a:ea typeface="Times"/>
              <a:cs typeface="Times New Roman" pitchFamily="18" charset="0"/>
            </a:endParaRPr>
          </a:p>
          <a:p>
            <a:pPr algn="r" eaLnBrk="0" hangingPunct="0">
              <a:tabLst>
                <a:tab pos="4230688" algn="l"/>
              </a:tabLst>
            </a:pPr>
            <a:r>
              <a:rPr lang="es-ES_tradnl" sz="800">
                <a:latin typeface="Century Gothic" pitchFamily="34" charset="0"/>
                <a:ea typeface="Times"/>
                <a:cs typeface="Times New Roman" pitchFamily="18" charset="0"/>
              </a:rPr>
              <a:t>Unidad Académica Profesional Valle de Chalco</a:t>
            </a:r>
            <a:endParaRPr lang="es-ES_tradnl" sz="1800">
              <a:latin typeface="Arial" pitchFamily="34" charset="0"/>
              <a:ea typeface="Times"/>
              <a:cs typeface="Times New Roman" pitchFamily="18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E554-34BC-40E8-86A7-C7DF5240E2E0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9" name="8 Imagen" descr="E:\Escuela Preparatoria Texcoco 2010\Escudo UAEM\ESCUDO UAE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643050"/>
            <a:ext cx="233739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34193" y="5385932"/>
            <a:ext cx="82089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Mtro. Carlos Alberto Salgado Treviño</a:t>
            </a:r>
          </a:p>
          <a:p>
            <a:pPr algn="ctr"/>
            <a:r>
              <a:rPr lang="es-MX" sz="28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Plantel Texcoco de la Escuela Preparatoria</a:t>
            </a:r>
            <a:endParaRPr lang="es-MX" sz="2800" b="1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125330"/>
              </p:ext>
            </p:extLst>
          </p:nvPr>
        </p:nvGraphicFramePr>
        <p:xfrm>
          <a:off x="71406" y="285728"/>
          <a:ext cx="612068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08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991709"/>
              </p:ext>
            </p:extLst>
          </p:nvPr>
        </p:nvGraphicFramePr>
        <p:xfrm>
          <a:off x="2951913" y="2422028"/>
          <a:ext cx="612068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Kg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Años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7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717764"/>
              </p:ext>
            </p:extLst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84179"/>
              </p:ext>
            </p:extLst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1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721124"/>
            <a:ext cx="1656184" cy="214495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86" y="1365475"/>
            <a:ext cx="1170721" cy="23906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80" y="1365475"/>
            <a:ext cx="1203218" cy="250060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319" y="1365475"/>
            <a:ext cx="897017" cy="2366818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84179"/>
              </p:ext>
            </p:extLst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1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echa derecha 2"/>
          <p:cNvSpPr/>
          <p:nvPr/>
        </p:nvSpPr>
        <p:spPr>
          <a:xfrm rot="5400000">
            <a:off x="2987132" y="724006"/>
            <a:ext cx="1225521" cy="7687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162800"/>
              </p:ext>
            </p:extLst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721124"/>
            <a:ext cx="1656184" cy="214495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86" y="1365475"/>
            <a:ext cx="1170721" cy="239063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80" y="1365475"/>
            <a:ext cx="1203218" cy="250060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319" y="1365475"/>
            <a:ext cx="897017" cy="236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Rectángulo"/>
          <p:cNvSpPr>
            <a:spLocks noChangeArrowheads="1"/>
          </p:cNvSpPr>
          <p:nvPr/>
        </p:nvSpPr>
        <p:spPr bwMode="auto">
          <a:xfrm>
            <a:off x="4204820" y="4359825"/>
            <a:ext cx="1419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Atributos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10378"/>
              </p:ext>
            </p:extLst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Flecha derecha 21"/>
          <p:cNvSpPr/>
          <p:nvPr/>
        </p:nvSpPr>
        <p:spPr>
          <a:xfrm rot="16200000">
            <a:off x="2975445" y="4160074"/>
            <a:ext cx="1225521" cy="7687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721124"/>
            <a:ext cx="1656184" cy="214495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86" y="1365475"/>
            <a:ext cx="1170721" cy="2390631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80" y="1365475"/>
            <a:ext cx="1203218" cy="2500601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319" y="1365475"/>
            <a:ext cx="897017" cy="236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Rectángulo"/>
          <p:cNvSpPr>
            <a:spLocks noChangeArrowheads="1"/>
          </p:cNvSpPr>
          <p:nvPr/>
        </p:nvSpPr>
        <p:spPr bwMode="auto">
          <a:xfrm>
            <a:off x="6830362" y="3789040"/>
            <a:ext cx="20063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zh-CN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Sedentarismo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Obesidad</a:t>
            </a:r>
          </a:p>
          <a:p>
            <a:r>
              <a:rPr lang="es-ES" sz="1800" b="1" dirty="0">
                <a:latin typeface="Arial" pitchFamily="34" charset="0"/>
                <a:ea typeface="SimSun" charset="-122"/>
                <a:cs typeface="Arial" pitchFamily="34" charset="0"/>
              </a:rPr>
              <a:t>Diabetes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Cansancio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Infarto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</p:txBody>
      </p:sp>
      <p:sp>
        <p:nvSpPr>
          <p:cNvPr id="10" name="1 Rectángulo"/>
          <p:cNvSpPr>
            <a:spLocks noChangeArrowheads="1"/>
          </p:cNvSpPr>
          <p:nvPr/>
        </p:nvSpPr>
        <p:spPr bwMode="auto">
          <a:xfrm>
            <a:off x="4204820" y="4359825"/>
            <a:ext cx="1419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Atributos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</p:txBody>
      </p:sp>
      <p:sp>
        <p:nvSpPr>
          <p:cNvPr id="11" name="Flecha derecha 10"/>
          <p:cNvSpPr/>
          <p:nvPr/>
        </p:nvSpPr>
        <p:spPr>
          <a:xfrm>
            <a:off x="5931344" y="4166735"/>
            <a:ext cx="799856" cy="75539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/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721124"/>
            <a:ext cx="1656184" cy="214495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86" y="1365475"/>
            <a:ext cx="1170721" cy="2390631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80" y="1365475"/>
            <a:ext cx="1203218" cy="2500601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319" y="1365475"/>
            <a:ext cx="897017" cy="2366818"/>
          </a:xfrm>
          <a:prstGeom prst="rect">
            <a:avLst/>
          </a:prstGeom>
        </p:spPr>
      </p:pic>
      <p:sp>
        <p:nvSpPr>
          <p:cNvPr id="13" name="Flecha derecha 12"/>
          <p:cNvSpPr/>
          <p:nvPr/>
        </p:nvSpPr>
        <p:spPr>
          <a:xfrm rot="16200000">
            <a:off x="2975445" y="4160074"/>
            <a:ext cx="1225521" cy="7687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61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Rectángulo"/>
          <p:cNvSpPr>
            <a:spLocks noChangeArrowheads="1"/>
          </p:cNvSpPr>
          <p:nvPr/>
        </p:nvSpPr>
        <p:spPr bwMode="auto">
          <a:xfrm>
            <a:off x="6830362" y="3789040"/>
            <a:ext cx="23136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zh-CN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Poco ejercicio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Mala alimentación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Enfermo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Irritable</a:t>
            </a:r>
          </a:p>
          <a:p>
            <a:r>
              <a:rPr lang="es-ES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Poco productivo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</p:txBody>
      </p:sp>
      <p:sp>
        <p:nvSpPr>
          <p:cNvPr id="10" name="1 Rectángulo"/>
          <p:cNvSpPr>
            <a:spLocks noChangeArrowheads="1"/>
          </p:cNvSpPr>
          <p:nvPr/>
        </p:nvSpPr>
        <p:spPr bwMode="auto">
          <a:xfrm>
            <a:off x="4204820" y="4359825"/>
            <a:ext cx="1419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1800" b="1" dirty="0" smtClean="0">
                <a:latin typeface="Arial" pitchFamily="34" charset="0"/>
                <a:ea typeface="SimSun" charset="-122"/>
                <a:cs typeface="Arial" pitchFamily="34" charset="0"/>
              </a:rPr>
              <a:t>Atributos</a:t>
            </a:r>
            <a:endParaRPr lang="es-ES" sz="1800" b="1" dirty="0">
              <a:latin typeface="Arial" pitchFamily="34" charset="0"/>
              <a:ea typeface="SimSun" charset="-122"/>
              <a:cs typeface="Arial" pitchFamily="34" charset="0"/>
            </a:endParaRPr>
          </a:p>
        </p:txBody>
      </p:sp>
      <p:sp>
        <p:nvSpPr>
          <p:cNvPr id="11" name="Flecha derecha 10"/>
          <p:cNvSpPr/>
          <p:nvPr/>
        </p:nvSpPr>
        <p:spPr>
          <a:xfrm>
            <a:off x="5931344" y="4166735"/>
            <a:ext cx="799856" cy="75539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/>
          </p:nvPr>
        </p:nvGraphicFramePr>
        <p:xfrm>
          <a:off x="1475656" y="5301208"/>
          <a:ext cx="6120681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Peso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Estatura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Edad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100 Kg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160 Cm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tx1"/>
                          </a:solidFill>
                        </a:rPr>
                        <a:t>55 Años</a:t>
                      </a:r>
                      <a:endParaRPr lang="es-MX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721124"/>
            <a:ext cx="1656184" cy="2144951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86" y="1365475"/>
            <a:ext cx="1170721" cy="2390631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680" y="1365475"/>
            <a:ext cx="1203218" cy="2500601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9319" y="1365475"/>
            <a:ext cx="897017" cy="2366818"/>
          </a:xfrm>
          <a:prstGeom prst="rect">
            <a:avLst/>
          </a:prstGeom>
        </p:spPr>
      </p:pic>
      <p:sp>
        <p:nvSpPr>
          <p:cNvPr id="13" name="Flecha derecha 12"/>
          <p:cNvSpPr/>
          <p:nvPr/>
        </p:nvSpPr>
        <p:spPr>
          <a:xfrm rot="16200000">
            <a:off x="2975445" y="4160074"/>
            <a:ext cx="1225521" cy="76871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61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272896"/>
              </p:ext>
            </p:extLst>
          </p:nvPr>
        </p:nvGraphicFramePr>
        <p:xfrm>
          <a:off x="1031176" y="723032"/>
          <a:ext cx="7200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7444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PARAMETRO DE UN PROBLEMA</a:t>
                      </a:r>
                      <a:endParaRPr lang="es-MX" sz="1800" b="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MX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0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5715008" y="142852"/>
            <a:ext cx="2238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3600" b="1" dirty="0">
                <a:solidFill>
                  <a:srgbClr val="FF0000"/>
                </a:solidFill>
                <a:latin typeface="Arial" pitchFamily="34" charset="0"/>
                <a:ea typeface="SimSun" charset="-122"/>
                <a:cs typeface="Arial" pitchFamily="34" charset="0"/>
              </a:rPr>
              <a:t>Índice</a:t>
            </a:r>
            <a:endParaRPr lang="es-ES" sz="3600" dirty="0">
              <a:solidFill>
                <a:srgbClr val="FF0000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57158" y="1643050"/>
            <a:ext cx="538863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Introducción a la Estadística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Clasificación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Dato, Variable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Tipos de variables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Escalas de Medición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Adquisición de datos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Gráficas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Circulograma (Pie o Sectores)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Histograma (Barras)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Polígono de Frecuencias (Línea)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Ojiva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Ordenamiento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Técnicas de Tallo y Hoja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Tabla de Frecuencias</a:t>
            </a:r>
          </a:p>
        </p:txBody>
      </p:sp>
      <p:pic>
        <p:nvPicPr>
          <p:cNvPr id="14340" name="Picture 4" descr="http://t1.gstatic.com/images?q=tbn:ANd9GcTd_eC58-B7ujmwgJ_VDUTfCu7Y7degqSMD7ll0JsruaWRWra0&amp;t=1&amp;usg=__-l0Lo7QvhRBGaDFb-dmuqMedys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142984"/>
            <a:ext cx="2398390" cy="2633747"/>
          </a:xfrm>
          <a:prstGeom prst="rect">
            <a:avLst/>
          </a:prstGeom>
          <a:noFill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141584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5"/>
          <p:cNvGraphicFramePr>
            <a:graphicFrameLocks noGrp="1"/>
          </p:cNvGraphicFramePr>
          <p:nvPr/>
        </p:nvGraphicFramePr>
        <p:xfrm>
          <a:off x="1031176" y="723032"/>
          <a:ext cx="72008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7444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PARAMETRO DE UN PROBLEMA</a:t>
                      </a:r>
                      <a:endParaRPr lang="es-MX" sz="1800" b="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Dato:</a:t>
                      </a:r>
                      <a:r>
                        <a:rPr lang="es-MX" sz="1800" b="1" kern="1200" dirty="0" smtClean="0">
                          <a:solidFill>
                            <a:schemeClr val="accent2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Cualquier valor o atributo que, por </a:t>
                      </a: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sí solo, no dice o expresa nada</a:t>
                      </a:r>
                      <a:endParaRPr lang="es-MX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Información: </a:t>
                      </a:r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 el resultado de la relación entre datos, números,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atributos, categorías o características</a:t>
                      </a:r>
                      <a:r>
                        <a:rPr lang="es-MX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adquieren sentido.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53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1031176" y="723032"/>
          <a:ext cx="72008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7444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PARAMETRO DE UN PROBLEMA</a:t>
                      </a:r>
                      <a:endParaRPr lang="es-MX" sz="1800" b="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chemeClr val="accent2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Dato: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Cualquier valor o atributo que, por </a:t>
                      </a: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sí solo, no dice o expresa nada</a:t>
                      </a:r>
                      <a:endParaRPr lang="es-MX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chemeClr val="accent2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Información: </a:t>
                      </a:r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 el resultado de la relación entre datos, números,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atributos, categorías o características</a:t>
                      </a:r>
                      <a:r>
                        <a:rPr lang="es-MX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adquieren sentido.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Flecha derecha 6"/>
          <p:cNvSpPr/>
          <p:nvPr/>
        </p:nvSpPr>
        <p:spPr>
          <a:xfrm rot="5400000">
            <a:off x="4128104" y="3068960"/>
            <a:ext cx="720080" cy="57606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42844" y="3714752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800" b="1" dirty="0" smtClean="0">
                <a:solidFill>
                  <a:srgbClr val="FF6600"/>
                </a:solidFill>
                <a:latin typeface="Arial" pitchFamily="34" charset="0"/>
                <a:ea typeface="+mj-ea"/>
                <a:cs typeface="+mj-cs"/>
              </a:rPr>
              <a:t>Variable: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Valor que cambia (varía). Puede tomar cualquier valor entero, real, atributo o categoría (ventas, tiempo, concentración, precio, color, característica, etc.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2500298" y="4500570"/>
            <a:ext cx="5286412" cy="2214578"/>
          </a:xfrm>
          <a:prstGeom prst="rect">
            <a:avLst/>
          </a:prstGeom>
        </p:spPr>
        <p:txBody>
          <a:bodyPr/>
          <a:lstStyle/>
          <a:p>
            <a:pPr marL="514350" marR="0" lvl="1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grupo sanguíneo </a:t>
            </a:r>
          </a:p>
          <a:p>
            <a:pPr marL="857250" marR="0" lvl="2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{A, B, AB, O}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 Var. Cualitativa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1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 nivel de felicidad “declarado” </a:t>
            </a:r>
          </a:p>
          <a:p>
            <a:pPr marL="857250" marR="0" lvl="2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{Deprimido, Ni fu ni fa, Muy Feliz}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 Var. Ordinal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1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número de hijos</a:t>
            </a:r>
          </a:p>
          <a:p>
            <a:pPr marL="857250" marR="0" lvl="2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{0,1,2,3,...}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 Var. Numérica discreta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1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altura</a:t>
            </a:r>
          </a:p>
          <a:p>
            <a:pPr marL="857250" marR="0" lvl="2" indent="-171450" algn="l" defTabSz="685800" rtl="0" eaLnBrk="1" fontAlgn="auto" latinLnBrk="0" hangingPunct="1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{1’62 ; 1’74; ...}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 Var. Numérica continua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76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549083"/>
              </p:ext>
            </p:extLst>
          </p:nvPr>
        </p:nvGraphicFramePr>
        <p:xfrm>
          <a:off x="1043608" y="4005064"/>
          <a:ext cx="7200800" cy="2458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744416"/>
              </a:tblGrid>
              <a:tr h="995572">
                <a:tc gridSpan="2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Variable:</a:t>
                      </a:r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que cambia (varía). Puede tomar cualquier valor entero, real, atributo o categoría (ventas, tiempo, concentración, precio, color, característica, etc.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Cuantitativa:</a:t>
                      </a:r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valores son cualquier número entero o real en</a:t>
                      </a:r>
                      <a:r>
                        <a:rPr lang="es-MX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 recopilación de datos para el objeto de estudio.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Cualitativa: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 los atributos, categorías o características de</a:t>
                      </a:r>
                      <a:r>
                        <a:rPr lang="es-MX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 objeto de estudio. Género, Color de cabello u ojos, grande-pequeño, etc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Flecha derecha 6"/>
          <p:cNvSpPr/>
          <p:nvPr/>
        </p:nvSpPr>
        <p:spPr>
          <a:xfrm rot="5400000">
            <a:off x="4128104" y="3068960"/>
            <a:ext cx="720080" cy="57606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a 5"/>
          <p:cNvGraphicFramePr>
            <a:graphicFrameLocks noGrp="1"/>
          </p:cNvGraphicFramePr>
          <p:nvPr/>
        </p:nvGraphicFramePr>
        <p:xfrm>
          <a:off x="1031176" y="723032"/>
          <a:ext cx="72008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7444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PARAMETRO DE UN PROBLEMA</a:t>
                      </a:r>
                      <a:endParaRPr lang="es-MX" sz="1800" b="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Dato:</a:t>
                      </a:r>
                      <a:r>
                        <a:rPr lang="es-MX" sz="1800" b="1" kern="1200" dirty="0" smtClean="0">
                          <a:solidFill>
                            <a:schemeClr val="accent2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Cualquier valor o atributo que, por </a:t>
                      </a: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sí solo, no dice o expresa nada</a:t>
                      </a:r>
                      <a:endParaRPr lang="es-MX" sz="18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Información:</a:t>
                      </a:r>
                      <a:r>
                        <a:rPr lang="es-MX" sz="1800" b="1" kern="1200" dirty="0" smtClean="0">
                          <a:solidFill>
                            <a:schemeClr val="accent2"/>
                          </a:solidFill>
                          <a:latin typeface="Arial" pitchFamily="34" charset="0"/>
                          <a:ea typeface="+mj-ea"/>
                          <a:cs typeface="+mj-cs"/>
                        </a:rPr>
                        <a:t> </a:t>
                      </a:r>
                      <a:r>
                        <a:rPr lang="es-MX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 el resultado de la relación entre datos, números,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atributos, categorías o características</a:t>
                      </a:r>
                      <a:r>
                        <a:rPr lang="es-MX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adquieren sentido.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516001"/>
              </p:ext>
            </p:extLst>
          </p:nvPr>
        </p:nvGraphicFramePr>
        <p:xfrm>
          <a:off x="107504" y="116632"/>
          <a:ext cx="8928992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5916"/>
                <a:gridCol w="4643076"/>
              </a:tblGrid>
              <a:tr h="144016">
                <a:tc gridSpan="2">
                  <a:txBody>
                    <a:bodyPr/>
                    <a:lstStyle/>
                    <a:p>
                      <a:endParaRPr lang="es-MX" sz="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continua:</a:t>
                      </a:r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valores no presentan interrupciones entre un valor entero y otro. Ej. El peso de una persona, toma cualquier valor entre 60 y 61 kilogramos; es decir una persona puede pesar 60.45 kilogramos. 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discreta: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 cambia su valor en números enteros; ejemplo número de hijos que puede tener una persona elegida al azar.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1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107504" y="116632"/>
          <a:ext cx="8928992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5916"/>
                <a:gridCol w="4643076"/>
              </a:tblGrid>
              <a:tr h="144016">
                <a:tc gridSpan="2">
                  <a:txBody>
                    <a:bodyPr/>
                    <a:lstStyle/>
                    <a:p>
                      <a:endParaRPr lang="es-MX" sz="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continua:</a:t>
                      </a:r>
                      <a:r>
                        <a:rPr lang="es-MX" sz="18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valores no presentan interrupciones entre un valor entero y otro. Ej. El peso de una persona, toma cualquier valor entre 60 y 61 kilogramos; es decir una persona puede pesar 60.45 kilogramos. 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Variable discreta: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 cambia su valor en números enteros; ejemplo número de hijos que puede tener una persona elegida al azar.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239856" y="2949370"/>
          <a:ext cx="417646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142"/>
                <a:gridCol w="2195322"/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Variable determinística: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que cambia regido por ciertas leyes de forma tal que su valor puede ser determinado o predicho con exactitud. Ej. Fecha de un eclipse, disminución de la concentración de un reactivo en una reacción química bajo condiciones controladas.</a:t>
                      </a:r>
                      <a:r>
                        <a:rPr lang="es-MX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determinística discreta. 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determinística continua.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4499992" y="2961224"/>
          <a:ext cx="4644008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926"/>
                <a:gridCol w="244108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Variable aleatoria o estocástica: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Tomar un valor al azar, no puede predecirse su valor; ejemplo el número obtenido por el lanzamiento de un dado o el porcentaje exacto de humedad relativa en un día determinado.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Aleatoria discreta: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 puede tomar valores enteros. Ej. resultado de lanzar un dado (1, 2, 3, 4, 5 y 6)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1" kern="1200" dirty="0" smtClean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Aleatoria continua: </a:t>
                      </a:r>
                      <a:r>
                        <a:rPr lang="es-MX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 cualquier valor posible. Ej. porcentaje de humedad en el aire puede ser 95.555555555 % etc. </a:t>
                      </a:r>
                      <a:endParaRPr lang="es-MX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Flecha derecha 4"/>
          <p:cNvSpPr/>
          <p:nvPr/>
        </p:nvSpPr>
        <p:spPr>
          <a:xfrm rot="5400000">
            <a:off x="4043880" y="2240776"/>
            <a:ext cx="720080" cy="57606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35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75" name="Rectangle 31"/>
          <p:cNvSpPr>
            <a:spLocks noGrp="1" noChangeArrowheads="1"/>
          </p:cNvSpPr>
          <p:nvPr>
            <p:ph type="body" idx="1"/>
          </p:nvPr>
        </p:nvSpPr>
        <p:spPr>
          <a:xfrm>
            <a:off x="627215" y="1174770"/>
            <a:ext cx="8231065" cy="511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900" b="1" dirty="0">
                <a:solidFill>
                  <a:srgbClr val="CC3300"/>
                </a:solidFill>
              </a:rPr>
              <a:t>Cualitativas</a:t>
            </a:r>
            <a:br>
              <a:rPr lang="es-ES" sz="1900" b="1" dirty="0">
                <a:solidFill>
                  <a:srgbClr val="CC3300"/>
                </a:solidFill>
              </a:rPr>
            </a:br>
            <a:r>
              <a:rPr lang="es-ES" sz="1900" b="1" dirty="0"/>
              <a:t>Si sus valores (</a:t>
            </a:r>
            <a:r>
              <a:rPr lang="es-ES" sz="1900" b="1" i="1" dirty="0"/>
              <a:t>modalidades</a:t>
            </a:r>
            <a:r>
              <a:rPr lang="es-ES" sz="1900" b="1" dirty="0"/>
              <a:t>) no se pueden asociar naturalmente a un número </a:t>
            </a:r>
            <a:r>
              <a:rPr lang="es-ES" sz="1900" b="1" dirty="0">
                <a:solidFill>
                  <a:srgbClr val="339933"/>
                </a:solidFill>
              </a:rPr>
              <a:t>(no se pueden hacer operaciones algebraicas con ellos)</a:t>
            </a:r>
          </a:p>
          <a:p>
            <a:pPr>
              <a:lnSpc>
                <a:spcPct val="80000"/>
              </a:lnSpc>
            </a:pPr>
            <a:endParaRPr lang="es-ES" sz="1900" b="1" dirty="0">
              <a:solidFill>
                <a:srgbClr val="339933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700" b="1" dirty="0">
                <a:solidFill>
                  <a:srgbClr val="CC3300"/>
                </a:solidFill>
              </a:rPr>
              <a:t>Nominales</a:t>
            </a:r>
            <a:r>
              <a:rPr lang="es-ES" sz="1700" b="1" dirty="0"/>
              <a:t>: Si sus valores no se pueden ordenar</a:t>
            </a:r>
          </a:p>
          <a:p>
            <a:pPr lvl="2">
              <a:lnSpc>
                <a:spcPct val="80000"/>
              </a:lnSpc>
            </a:pPr>
            <a:r>
              <a:rPr lang="es-ES" sz="1500" b="1" dirty="0">
                <a:solidFill>
                  <a:schemeClr val="accent1"/>
                </a:solidFill>
              </a:rPr>
              <a:t>Sexo, Grupo Sanguíneo, Religión, Nacionalidad, Fumar (Sí/No)</a:t>
            </a:r>
          </a:p>
          <a:p>
            <a:pPr lvl="1">
              <a:lnSpc>
                <a:spcPct val="80000"/>
              </a:lnSpc>
            </a:pPr>
            <a:endParaRPr lang="es-ES" sz="1700" b="1" dirty="0">
              <a:solidFill>
                <a:schemeClr val="accent1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700" b="1" dirty="0">
                <a:solidFill>
                  <a:srgbClr val="CC3300"/>
                </a:solidFill>
              </a:rPr>
              <a:t>Ordinales</a:t>
            </a:r>
            <a:r>
              <a:rPr lang="es-ES" sz="1700" b="1" dirty="0"/>
              <a:t>: Si sus valores se pueden ordenar</a:t>
            </a:r>
          </a:p>
          <a:p>
            <a:pPr lvl="2">
              <a:lnSpc>
                <a:spcPct val="80000"/>
              </a:lnSpc>
            </a:pPr>
            <a:r>
              <a:rPr lang="es-ES" sz="1500" b="1" dirty="0">
                <a:solidFill>
                  <a:schemeClr val="accent1"/>
                </a:solidFill>
              </a:rPr>
              <a:t>Mejoría a un tratamiento, Grado de satisfacción, Intensidad del dolor</a:t>
            </a:r>
          </a:p>
          <a:p>
            <a:pPr lvl="1">
              <a:lnSpc>
                <a:spcPct val="80000"/>
              </a:lnSpc>
            </a:pPr>
            <a:endParaRPr lang="es-ES" sz="1700" b="1" dirty="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1900" b="1" dirty="0">
                <a:solidFill>
                  <a:srgbClr val="CC3300"/>
                </a:solidFill>
              </a:rPr>
              <a:t>Cuantitativas o Numéricas</a:t>
            </a:r>
            <a:br>
              <a:rPr lang="es-ES" sz="1900" b="1" dirty="0">
                <a:solidFill>
                  <a:srgbClr val="CC3300"/>
                </a:solidFill>
              </a:rPr>
            </a:br>
            <a:r>
              <a:rPr lang="es-ES" sz="1900" b="1" dirty="0"/>
              <a:t>Si sus valores son numéricos </a:t>
            </a:r>
            <a:r>
              <a:rPr lang="es-ES" sz="1900" b="1" dirty="0" smtClean="0"/>
              <a:t>(	</a:t>
            </a:r>
            <a:r>
              <a:rPr lang="es-ES" sz="1900" b="1" dirty="0" smtClean="0">
                <a:solidFill>
                  <a:srgbClr val="339933"/>
                </a:solidFill>
              </a:rPr>
              <a:t>tiene </a:t>
            </a:r>
            <a:r>
              <a:rPr lang="es-ES" sz="1900" b="1" dirty="0">
                <a:solidFill>
                  <a:srgbClr val="339933"/>
                </a:solidFill>
              </a:rPr>
              <a:t>sentido hacer operaciones algebraicas </a:t>
            </a:r>
            <a:r>
              <a:rPr lang="es-ES" sz="1900" b="1" dirty="0" smtClean="0">
                <a:solidFill>
                  <a:srgbClr val="339933"/>
                </a:solidFill>
              </a:rPr>
              <a:t>					con ellos	</a:t>
            </a:r>
            <a:r>
              <a:rPr lang="es-ES" sz="1900" b="1" dirty="0" smtClean="0"/>
              <a:t>)</a:t>
            </a:r>
            <a:endParaRPr lang="es-ES" sz="1900" b="1" dirty="0"/>
          </a:p>
          <a:p>
            <a:pPr>
              <a:lnSpc>
                <a:spcPct val="80000"/>
              </a:lnSpc>
            </a:pPr>
            <a:endParaRPr lang="es-ES" sz="1900" b="1" dirty="0"/>
          </a:p>
          <a:p>
            <a:pPr lvl="1">
              <a:lnSpc>
                <a:spcPct val="80000"/>
              </a:lnSpc>
            </a:pPr>
            <a:r>
              <a:rPr lang="es-ES" sz="1700" b="1" dirty="0">
                <a:solidFill>
                  <a:srgbClr val="CC3300"/>
                </a:solidFill>
              </a:rPr>
              <a:t>Discretas</a:t>
            </a:r>
            <a:r>
              <a:rPr lang="es-ES" sz="1700" b="1" dirty="0"/>
              <a:t>: Si toma valores enteros</a:t>
            </a:r>
          </a:p>
          <a:p>
            <a:pPr lvl="2">
              <a:lnSpc>
                <a:spcPct val="80000"/>
              </a:lnSpc>
            </a:pPr>
            <a:r>
              <a:rPr lang="es-ES" sz="1500" b="1" dirty="0">
                <a:solidFill>
                  <a:schemeClr val="accent1"/>
                </a:solidFill>
              </a:rPr>
              <a:t>Número de hijos, Número de cigarrillos, </a:t>
            </a:r>
            <a:r>
              <a:rPr lang="es-ES" sz="1500" b="1" u="sng" dirty="0" smtClean="0">
                <a:solidFill>
                  <a:schemeClr val="accent1"/>
                </a:solidFill>
              </a:rPr>
              <a:t>Número </a:t>
            </a:r>
            <a:r>
              <a:rPr lang="es-ES" sz="1500" b="1" u="sng" dirty="0">
                <a:solidFill>
                  <a:schemeClr val="accent1"/>
                </a:solidFill>
              </a:rPr>
              <a:t>de “cumpleaños”</a:t>
            </a:r>
          </a:p>
          <a:p>
            <a:pPr lvl="1">
              <a:lnSpc>
                <a:spcPct val="80000"/>
              </a:lnSpc>
            </a:pPr>
            <a:endParaRPr lang="es-ES" sz="1700" b="1" dirty="0">
              <a:solidFill>
                <a:schemeClr val="accent1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700" b="1" dirty="0">
                <a:solidFill>
                  <a:srgbClr val="CC3300"/>
                </a:solidFill>
              </a:rPr>
              <a:t>Continuas</a:t>
            </a:r>
            <a:r>
              <a:rPr lang="es-ES" sz="1700" b="1" dirty="0"/>
              <a:t>: Si entre dos valores, son posibles infinitos valores intermedios.</a:t>
            </a:r>
          </a:p>
          <a:p>
            <a:pPr lvl="2">
              <a:lnSpc>
                <a:spcPct val="80000"/>
              </a:lnSpc>
            </a:pPr>
            <a:r>
              <a:rPr lang="es-ES" sz="1500" b="1" dirty="0">
                <a:solidFill>
                  <a:schemeClr val="accent1"/>
                </a:solidFill>
              </a:rPr>
              <a:t>Altura, Presión intraocular, Dosis de medicamento administrado, </a:t>
            </a:r>
            <a:r>
              <a:rPr lang="es-ES" sz="1500" b="1" u="sng" dirty="0">
                <a:solidFill>
                  <a:schemeClr val="accent1"/>
                </a:solidFill>
              </a:rPr>
              <a:t>edad</a:t>
            </a:r>
          </a:p>
        </p:txBody>
      </p:sp>
      <p:sp>
        <p:nvSpPr>
          <p:cNvPr id="108577" name="Rectangle 33"/>
          <p:cNvSpPr>
            <a:spLocks noGrp="1" noChangeArrowheads="1"/>
          </p:cNvSpPr>
          <p:nvPr>
            <p:ph type="title"/>
          </p:nvPr>
        </p:nvSpPr>
        <p:spPr>
          <a:xfrm>
            <a:off x="1857356" y="214290"/>
            <a:ext cx="5788283" cy="785794"/>
          </a:xfrm>
        </p:spPr>
        <p:txBody>
          <a:bodyPr/>
          <a:lstStyle/>
          <a:p>
            <a:r>
              <a:rPr lang="es-ES" sz="3800" b="1" dirty="0">
                <a:solidFill>
                  <a:schemeClr val="accent2"/>
                </a:solidFill>
                <a:latin typeface="Arial" pitchFamily="34" charset="0"/>
              </a:rPr>
              <a:t>TIPOS DE VARIABLES</a:t>
            </a:r>
          </a:p>
        </p:txBody>
      </p:sp>
      <p:sp>
        <p:nvSpPr>
          <p:cNvPr id="108578" name="AutoShape 34"/>
          <p:cNvSpPr>
            <a:spLocks/>
          </p:cNvSpPr>
          <p:nvPr/>
        </p:nvSpPr>
        <p:spPr bwMode="auto">
          <a:xfrm>
            <a:off x="357158" y="1285860"/>
            <a:ext cx="62586" cy="5000660"/>
          </a:xfrm>
          <a:prstGeom prst="leftBrace">
            <a:avLst>
              <a:gd name="adj1" fmla="val 36159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8579" name="AutoShape 35"/>
          <p:cNvSpPr>
            <a:spLocks/>
          </p:cNvSpPr>
          <p:nvPr/>
        </p:nvSpPr>
        <p:spPr bwMode="auto">
          <a:xfrm>
            <a:off x="714348" y="2143116"/>
            <a:ext cx="69634" cy="1285884"/>
          </a:xfrm>
          <a:prstGeom prst="leftBrace">
            <a:avLst>
              <a:gd name="adj1" fmla="val 9855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8580" name="AutoShape 36"/>
          <p:cNvSpPr>
            <a:spLocks/>
          </p:cNvSpPr>
          <p:nvPr/>
        </p:nvSpPr>
        <p:spPr bwMode="auto">
          <a:xfrm>
            <a:off x="714348" y="4786322"/>
            <a:ext cx="71438" cy="1285883"/>
          </a:xfrm>
          <a:prstGeom prst="leftBrace">
            <a:avLst>
              <a:gd name="adj1" fmla="val 8224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85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85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5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85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85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85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5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5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5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85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85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85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85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85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85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85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5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5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85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85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85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85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85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85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9" grpId="0" animBg="1"/>
      <p:bldP spid="10858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85720" y="3357562"/>
            <a:ext cx="1410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rgbClr val="CC3300"/>
                </a:solidFill>
                <a:latin typeface="+mn-lt"/>
              </a:rPr>
              <a:t>Variable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928762" y="4929198"/>
            <a:ext cx="1740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CC3300"/>
                </a:solidFill>
                <a:latin typeface="+mn-lt"/>
              </a:rPr>
              <a:t>Cuantitativa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22538" y="1730881"/>
            <a:ext cx="1546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CC3300"/>
                </a:solidFill>
                <a:latin typeface="+mn-lt"/>
              </a:rPr>
              <a:t>Cualitativa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643274" y="1428736"/>
            <a:ext cx="2143140" cy="1015663"/>
          </a:xfrm>
          <a:prstGeom prst="rect">
            <a:avLst/>
          </a:prstGeom>
          <a:ln w="381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Atributos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Categorías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Características 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071902" y="4071942"/>
            <a:ext cx="1349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Continua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109611" y="5858363"/>
            <a:ext cx="124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Discreta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182961" y="3450921"/>
            <a:ext cx="1735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Determinística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182961" y="4550133"/>
            <a:ext cx="2582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Aleatoria o estocástica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143108" y="214290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+mj-cs"/>
              </a:rPr>
              <a:t>CLASIFICACIÓN</a:t>
            </a:r>
            <a:endParaRPr lang="es-MX" b="1" dirty="0">
              <a:solidFill>
                <a:schemeClr val="accent2"/>
              </a:solidFill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143604" y="1714488"/>
            <a:ext cx="17351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rgbClr val="CC3300"/>
                </a:solidFill>
                <a:latin typeface="+mn-lt"/>
              </a:rPr>
              <a:t>Determinística</a:t>
            </a:r>
            <a:endParaRPr lang="es-MX" sz="2000" b="1" dirty="0">
              <a:solidFill>
                <a:srgbClr val="CC3300"/>
              </a:solidFill>
              <a:latin typeface="+mn-lt"/>
            </a:endParaRPr>
          </a:p>
        </p:txBody>
      </p:sp>
      <p:sp>
        <p:nvSpPr>
          <p:cNvPr id="18" name="AutoShape 34"/>
          <p:cNvSpPr>
            <a:spLocks/>
          </p:cNvSpPr>
          <p:nvPr/>
        </p:nvSpPr>
        <p:spPr bwMode="auto">
          <a:xfrm>
            <a:off x="1785886" y="1142984"/>
            <a:ext cx="205462" cy="5000660"/>
          </a:xfrm>
          <a:prstGeom prst="leftBrace">
            <a:avLst>
              <a:gd name="adj1" fmla="val 361594"/>
              <a:gd name="adj2" fmla="val 50000"/>
            </a:avLst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0" name="AutoShape 35"/>
          <p:cNvSpPr>
            <a:spLocks/>
          </p:cNvSpPr>
          <p:nvPr/>
        </p:nvSpPr>
        <p:spPr bwMode="auto">
          <a:xfrm>
            <a:off x="3786150" y="4000504"/>
            <a:ext cx="357190" cy="2357454"/>
          </a:xfrm>
          <a:prstGeom prst="leftBrace">
            <a:avLst>
              <a:gd name="adj1" fmla="val 98551"/>
              <a:gd name="adj2" fmla="val 50000"/>
            </a:avLst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1" name="AutoShape 35"/>
          <p:cNvSpPr>
            <a:spLocks/>
          </p:cNvSpPr>
          <p:nvPr/>
        </p:nvSpPr>
        <p:spPr bwMode="auto">
          <a:xfrm>
            <a:off x="5929290" y="1357298"/>
            <a:ext cx="214314" cy="1285884"/>
          </a:xfrm>
          <a:prstGeom prst="leftBrace">
            <a:avLst>
              <a:gd name="adj1" fmla="val 98551"/>
              <a:gd name="adj2" fmla="val 50000"/>
            </a:avLst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2" name="AutoShape 35"/>
          <p:cNvSpPr>
            <a:spLocks/>
          </p:cNvSpPr>
          <p:nvPr/>
        </p:nvSpPr>
        <p:spPr bwMode="auto">
          <a:xfrm>
            <a:off x="5643538" y="3500438"/>
            <a:ext cx="214314" cy="1500198"/>
          </a:xfrm>
          <a:prstGeom prst="leftBrace">
            <a:avLst>
              <a:gd name="adj1" fmla="val 98551"/>
              <a:gd name="adj2" fmla="val 50000"/>
            </a:avLst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412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7776864" cy="537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3"/>
          <p:cNvSpPr txBox="1"/>
          <p:nvPr/>
        </p:nvSpPr>
        <p:spPr>
          <a:xfrm>
            <a:off x="323528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 un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ospital Regional se requiere llevar el control de los recién nacidos para realizar un análisis estadístico. Clasifique el tipo de variable.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8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3"/>
          <p:cNvSpPr txBox="1"/>
          <p:nvPr/>
        </p:nvSpPr>
        <p:spPr>
          <a:xfrm>
            <a:off x="323528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 un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ospital Regional se requiere llevar el control de los recién nacidos para realizar un análisis estadístico. Clasifique el tipo de variable.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60003" y="1071546"/>
          <a:ext cx="8741152" cy="5489290"/>
        </p:xfrm>
        <a:graphic>
          <a:graphicData uri="http://schemas.openxmlformats.org/drawingml/2006/table">
            <a:tbl>
              <a:tblPr/>
              <a:tblGrid>
                <a:gridCol w="3664664"/>
                <a:gridCol w="1847086"/>
                <a:gridCol w="1716139"/>
                <a:gridCol w="1513263"/>
              </a:tblGrid>
              <a:tr h="345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Variable</a:t>
                      </a: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piel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cama de la madre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Irregularidades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ojos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Hora de nacimiento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Estado de salud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dedos de los pies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pelo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Longitud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Tiempo de gestación en meses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Fecha de nacimiento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Peso en kilogramos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Nombre de la madre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Genero (Sexo)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ojos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Tamaño de las orejas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7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60003" y="1071546"/>
          <a:ext cx="8741152" cy="5489290"/>
        </p:xfrm>
        <a:graphic>
          <a:graphicData uri="http://schemas.openxmlformats.org/drawingml/2006/table">
            <a:tbl>
              <a:tblPr/>
              <a:tblGrid>
                <a:gridCol w="3664664"/>
                <a:gridCol w="1847086"/>
                <a:gridCol w="1716139"/>
                <a:gridCol w="1513263"/>
              </a:tblGrid>
              <a:tr h="345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Variable</a:t>
                      </a: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piel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cama de la madre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Deterministica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Irregularidades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ojos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Deterministica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Hora de nacimiento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Continua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Aleatoria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Estado de salud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Número de dedos de los pies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Determinística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pelo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Longitud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Continua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Tiempo de gestación en meses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Continua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Fecha de nacimiento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Discreta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Peso en kilogramos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Cuantitativa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Continua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Nombre de la madre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Determinística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Genero (Sexo)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Determinística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Color de ojos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Tamaño de las orejas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Cualitativa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uadroTexto 3"/>
          <p:cNvSpPr txBox="1"/>
          <p:nvPr/>
        </p:nvSpPr>
        <p:spPr>
          <a:xfrm>
            <a:off x="323528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 un 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ospital Regional se requiere llevar el control de los recién nacidos para realizar un análisis estadístico. Clasifique el tipo de variable.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Rectángulo"/>
          <p:cNvSpPr>
            <a:spLocks noChangeArrowheads="1"/>
          </p:cNvSpPr>
          <p:nvPr/>
        </p:nvSpPr>
        <p:spPr bwMode="auto">
          <a:xfrm>
            <a:off x="5357818" y="357166"/>
            <a:ext cx="3452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Estadística</a:t>
            </a:r>
            <a:endParaRPr lang="es-ES" sz="28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214688" y="1357313"/>
            <a:ext cx="2286000" cy="928687"/>
          </a:xfrm>
          <a:prstGeom prst="roundRect">
            <a:avLst/>
          </a:prstGeom>
          <a:solidFill>
            <a:schemeClr val="bg1"/>
          </a:solidFill>
          <a:ln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FF6600"/>
                </a:solidFill>
              </a:rPr>
              <a:t>Clasificación</a:t>
            </a:r>
          </a:p>
          <a:p>
            <a:pPr algn="ctr">
              <a:defRPr/>
            </a:pPr>
            <a:r>
              <a:rPr lang="es-ES" b="1" dirty="0">
                <a:solidFill>
                  <a:srgbClr val="FF6600"/>
                </a:solidFill>
              </a:rPr>
              <a:t>Estadística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5715000" y="3000398"/>
            <a:ext cx="2000250" cy="642938"/>
          </a:xfrm>
          <a:prstGeom prst="roundRect">
            <a:avLst/>
          </a:prstGeom>
          <a:solidFill>
            <a:schemeClr val="bg1"/>
          </a:solidFill>
          <a:ln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 err="1">
                <a:solidFill>
                  <a:srgbClr val="FF6600"/>
                </a:solidFill>
              </a:rPr>
              <a:t>Inferencial</a:t>
            </a:r>
            <a:endParaRPr lang="es-ES" b="1" dirty="0">
              <a:solidFill>
                <a:srgbClr val="FF6600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285875" y="3000399"/>
            <a:ext cx="2000250" cy="642937"/>
          </a:xfrm>
          <a:prstGeom prst="roundRect">
            <a:avLst/>
          </a:prstGeom>
          <a:solidFill>
            <a:schemeClr val="bg1"/>
          </a:solidFill>
          <a:ln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FF6600"/>
                </a:solidFill>
              </a:rPr>
              <a:t>Descriptiva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4929188" y="4714898"/>
            <a:ext cx="3929062" cy="2000249"/>
          </a:xfrm>
          <a:prstGeom prst="roundRect">
            <a:avLst/>
          </a:prstGeom>
          <a:solidFill>
            <a:schemeClr val="bg1"/>
          </a:solidFill>
          <a:ln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800" b="1" dirty="0" smtClean="0">
                <a:solidFill>
                  <a:schemeClr val="tx1"/>
                </a:solidFill>
              </a:rPr>
              <a:t>Comprende los métodos y procedimientos que por medio de la inducción determina propiedades de una población estadística, a partir de una parte de esta (inferir-deducir).</a:t>
            </a:r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00035" y="4714899"/>
            <a:ext cx="4071966" cy="2071687"/>
          </a:xfrm>
          <a:prstGeom prst="roundRect">
            <a:avLst/>
          </a:prstGeom>
          <a:solidFill>
            <a:schemeClr val="bg1"/>
          </a:solidFill>
          <a:ln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800" b="1" dirty="0" smtClean="0">
                <a:solidFill>
                  <a:schemeClr val="tx1"/>
                </a:solidFill>
              </a:rPr>
              <a:t>Recolecta, analiza y caracteriza un conjunto de datos con el objetivo de describir características y comportamientos de este conjunto mediante medidas de resumen, tablas o gráficos.</a:t>
            </a:r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13" name="12 Flecha curvada hacia abajo"/>
          <p:cNvSpPr/>
          <p:nvPr/>
        </p:nvSpPr>
        <p:spPr>
          <a:xfrm rot="2461082">
            <a:off x="5753100" y="1776413"/>
            <a:ext cx="1277938" cy="857250"/>
          </a:xfrm>
          <a:prstGeom prst="curved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6600"/>
              </a:solidFill>
            </a:endParaRPr>
          </a:p>
        </p:txBody>
      </p:sp>
      <p:sp>
        <p:nvSpPr>
          <p:cNvPr id="15" name="14 Flecha curvada hacia la derecha"/>
          <p:cNvSpPr/>
          <p:nvPr/>
        </p:nvSpPr>
        <p:spPr>
          <a:xfrm rot="2383714">
            <a:off x="1979613" y="1616075"/>
            <a:ext cx="842962" cy="1327150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6600"/>
              </a:solidFill>
            </a:endParaRPr>
          </a:p>
        </p:txBody>
      </p:sp>
      <p:sp>
        <p:nvSpPr>
          <p:cNvPr id="16" name="15 Flecha abajo"/>
          <p:cNvSpPr/>
          <p:nvPr/>
        </p:nvSpPr>
        <p:spPr>
          <a:xfrm>
            <a:off x="2071688" y="3786211"/>
            <a:ext cx="571500" cy="85725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6600"/>
              </a:solidFill>
            </a:endParaRPr>
          </a:p>
        </p:txBody>
      </p:sp>
      <p:sp>
        <p:nvSpPr>
          <p:cNvPr id="17" name="16 Flecha abajo"/>
          <p:cNvSpPr/>
          <p:nvPr/>
        </p:nvSpPr>
        <p:spPr>
          <a:xfrm>
            <a:off x="6500813" y="3800498"/>
            <a:ext cx="571500" cy="85723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Rectángulo"/>
          <p:cNvSpPr>
            <a:spLocks noChangeArrowheads="1"/>
          </p:cNvSpPr>
          <p:nvPr/>
        </p:nvSpPr>
        <p:spPr bwMode="auto">
          <a:xfrm>
            <a:off x="467544" y="2454568"/>
            <a:ext cx="201622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Dato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Variable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Clasificación</a:t>
            </a:r>
            <a:endParaRPr lang="es-ES" sz="20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00364" y="2993176"/>
            <a:ext cx="2111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Importancia </a:t>
            </a:r>
            <a:r>
              <a:rPr lang="es-MX" sz="20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en el quehacer cotidiano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372200" y="1823333"/>
            <a:ext cx="2592288" cy="3477875"/>
          </a:xfrm>
          <a:prstGeom prst="rect">
            <a:avLst/>
          </a:prstGeom>
          <a:ln w="127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Tiempo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Vestimenta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Dinero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Salud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Condiciones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Expectativas</a:t>
            </a:r>
          </a:p>
          <a:p>
            <a:r>
              <a:rPr lang="es-MX" sz="20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Hermanos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Ingresos Familiares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Colores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Preferencias</a:t>
            </a:r>
          </a:p>
          <a:p>
            <a:r>
              <a:rPr lang="es-MX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Estudios</a:t>
            </a:r>
            <a:endParaRPr lang="es-MX" sz="20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5318756" y="3139079"/>
            <a:ext cx="792088" cy="723855"/>
          </a:xfrm>
          <a:prstGeom prst="rightArrow">
            <a:avLst/>
          </a:prstGeom>
          <a:solidFill>
            <a:schemeClr val="bg1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AutoShape 34"/>
          <p:cNvSpPr>
            <a:spLocks/>
          </p:cNvSpPr>
          <p:nvPr/>
        </p:nvSpPr>
        <p:spPr bwMode="auto">
          <a:xfrm rot="10800000">
            <a:off x="2428860" y="1357298"/>
            <a:ext cx="285752" cy="4214842"/>
          </a:xfrm>
          <a:prstGeom prst="leftBrace">
            <a:avLst>
              <a:gd name="adj1" fmla="val 361594"/>
              <a:gd name="adj2" fmla="val 50000"/>
            </a:avLst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01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642938" y="1357313"/>
            <a:ext cx="8143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S" altLang="zh-CN" sz="2000" b="1" dirty="0">
                <a:latin typeface="Arial" pitchFamily="34" charset="0"/>
                <a:ea typeface="SimSun" charset="-122"/>
                <a:cs typeface="Arial" pitchFamily="34" charset="0"/>
              </a:rPr>
              <a:t>Se ocupa de los m</a:t>
            </a:r>
            <a:r>
              <a:rPr lang="es-ES" altLang="zh-CN" sz="2000" b="1" dirty="0">
                <a:ea typeface="SimSun" charset="-122"/>
                <a:cs typeface="Arial" pitchFamily="34" charset="0"/>
              </a:rPr>
              <a:t>é</a:t>
            </a:r>
            <a:r>
              <a:rPr lang="es-ES" altLang="zh-CN" sz="2000" b="1" dirty="0">
                <a:latin typeface="Arial" pitchFamily="34" charset="0"/>
                <a:ea typeface="SimSun" charset="-122"/>
                <a:cs typeface="Arial" pitchFamily="34" charset="0"/>
              </a:rPr>
              <a:t>todos y procedimientos para recoger, clasificar, resumir, hallar regularidades y analizar los Datos, siempre y cuando la variabilidad e incertidumbre sea una causa intr</a:t>
            </a:r>
            <a:r>
              <a:rPr lang="es-ES" altLang="zh-CN" sz="2000" b="1" dirty="0">
                <a:ea typeface="SimSun" charset="-122"/>
                <a:cs typeface="Arial" pitchFamily="34" charset="0"/>
              </a:rPr>
              <a:t>í</a:t>
            </a:r>
            <a:r>
              <a:rPr lang="es-ES" altLang="zh-CN" sz="2000" b="1" dirty="0">
                <a:latin typeface="Arial" pitchFamily="34" charset="0"/>
                <a:ea typeface="SimSun" charset="-122"/>
                <a:cs typeface="Arial" pitchFamily="34" charset="0"/>
              </a:rPr>
              <a:t>nseca de los mismos; as</a:t>
            </a:r>
            <a:r>
              <a:rPr lang="es-ES" altLang="zh-CN" sz="2000" b="1" dirty="0">
                <a:ea typeface="SimSun" charset="-122"/>
                <a:cs typeface="Arial" pitchFamily="34" charset="0"/>
              </a:rPr>
              <a:t>í</a:t>
            </a:r>
            <a:r>
              <a:rPr lang="es-ES" altLang="zh-CN" sz="2000" b="1" dirty="0">
                <a:latin typeface="Arial" pitchFamily="34" charset="0"/>
                <a:ea typeface="SimSun" charset="-122"/>
                <a:cs typeface="Arial" pitchFamily="34" charset="0"/>
              </a:rPr>
              <a:t> como de realizar inferencias a partir de ellos, con la finalidad de ayudar a la toma de decisiones y en su caso formular predicciones</a:t>
            </a:r>
            <a:r>
              <a:rPr lang="es-ES" altLang="zh-CN" sz="1200" b="1" dirty="0">
                <a:ea typeface="SimSun" charset="-122"/>
                <a:cs typeface="Arial" pitchFamily="34" charset="0"/>
              </a:rPr>
              <a:t> </a:t>
            </a:r>
            <a:endParaRPr lang="es-ES" altLang="zh-CN" sz="4400" b="1" dirty="0">
              <a:ea typeface="SimSun" charset="-122"/>
              <a:cs typeface="Arial" pitchFamily="34" charset="0"/>
            </a:endParaRPr>
          </a:p>
        </p:txBody>
      </p:sp>
      <p:sp>
        <p:nvSpPr>
          <p:cNvPr id="15363" name="4 Rectángulo"/>
          <p:cNvSpPr>
            <a:spLocks noChangeArrowheads="1"/>
          </p:cNvSpPr>
          <p:nvPr/>
        </p:nvSpPr>
        <p:spPr bwMode="auto">
          <a:xfrm>
            <a:off x="4500562" y="357188"/>
            <a:ext cx="43100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 y Muestra</a:t>
            </a:r>
            <a:endParaRPr lang="es-ES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14 Grupo"/>
          <p:cNvGrpSpPr/>
          <p:nvPr/>
        </p:nvGrpSpPr>
        <p:grpSpPr>
          <a:xfrm>
            <a:off x="1285852" y="3571876"/>
            <a:ext cx="7203778" cy="2786082"/>
            <a:chOff x="609600" y="3029334"/>
            <a:chExt cx="8260698" cy="3614352"/>
          </a:xfrm>
          <a:solidFill>
            <a:schemeClr val="bg1"/>
          </a:solidFill>
        </p:grpSpPr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6343944" y="3029334"/>
              <a:ext cx="2129899" cy="1019433"/>
            </a:xfrm>
            <a:prstGeom prst="ellipse">
              <a:avLst/>
            </a:prstGeom>
            <a:grp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 sz="1800" b="1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609600" y="3214686"/>
              <a:ext cx="2438400" cy="3429000"/>
            </a:xfrm>
            <a:prstGeom prst="ellipse">
              <a:avLst/>
            </a:prstGeom>
            <a:grp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MX" sz="2000" b="1" dirty="0">
                  <a:solidFill>
                    <a:srgbClr val="FF6600"/>
                  </a:solidFill>
                  <a:latin typeface="Arial" pitchFamily="34" charset="0"/>
                  <a:cs typeface="Arial" pitchFamily="34" charset="0"/>
                </a:rPr>
                <a:t>Población</a:t>
              </a:r>
              <a:endParaRPr lang="es-ES" sz="20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886201" y="3181734"/>
              <a:ext cx="1371600" cy="685800"/>
            </a:xfrm>
            <a:prstGeom prst="ellipse">
              <a:avLst/>
            </a:prstGeom>
            <a:grpFill/>
            <a:ln w="254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MX" sz="1600" b="1" dirty="0">
                  <a:solidFill>
                    <a:srgbClr val="FF6600"/>
                  </a:solidFill>
                  <a:latin typeface="Arial" pitchFamily="34" charset="0"/>
                  <a:cs typeface="Arial" pitchFamily="34" charset="0"/>
                </a:rPr>
                <a:t>Muestra</a:t>
              </a:r>
              <a:endParaRPr lang="es-ES" sz="16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589702" y="3214685"/>
              <a:ext cx="1645619" cy="439202"/>
            </a:xfrm>
            <a:prstGeom prst="rect">
              <a:avLst/>
            </a:prstGeom>
            <a:grp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MX" sz="1600" b="1" dirty="0">
                  <a:solidFill>
                    <a:srgbClr val="FF6600"/>
                  </a:solidFill>
                  <a:latin typeface="Arial" pitchFamily="34" charset="0"/>
                  <a:cs typeface="Arial" pitchFamily="34" charset="0"/>
                </a:rPr>
                <a:t>Inferencias</a:t>
              </a:r>
              <a:endParaRPr lang="es-ES" sz="18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6127098" y="4510085"/>
              <a:ext cx="2743200" cy="1295400"/>
            </a:xfrm>
            <a:prstGeom prst="diamond">
              <a:avLst/>
            </a:prstGeom>
            <a:grpFill/>
            <a:ln w="25400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MX" sz="1600" b="1" dirty="0">
                  <a:solidFill>
                    <a:srgbClr val="FF6600"/>
                  </a:solidFill>
                  <a:latin typeface="Arial" pitchFamily="34" charset="0"/>
                  <a:cs typeface="Arial" pitchFamily="34" charset="0"/>
                </a:rPr>
                <a:t>Qué tan reales son?</a:t>
              </a:r>
              <a:endParaRPr lang="es-ES" sz="16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5334000" y="3334135"/>
              <a:ext cx="990600" cy="304801"/>
            </a:xfrm>
            <a:custGeom>
              <a:avLst/>
              <a:gdLst>
                <a:gd name="T0" fmla="*/ 742950 w 21600"/>
                <a:gd name="T1" fmla="*/ 0 h 21600"/>
                <a:gd name="T2" fmla="*/ 0 w 21600"/>
                <a:gd name="T3" fmla="*/ 152400 h 21600"/>
                <a:gd name="T4" fmla="*/ 742950 w 21600"/>
                <a:gd name="T5" fmla="*/ 304800 h 21600"/>
                <a:gd name="T6" fmla="*/ 990600 w 21600"/>
                <a:gd name="T7" fmla="*/ 1524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 sz="1800" b="1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057400" y="3938586"/>
              <a:ext cx="2419350" cy="368300"/>
            </a:xfrm>
            <a:custGeom>
              <a:avLst/>
              <a:gdLst>
                <a:gd name="T0" fmla="*/ 0 w 1524"/>
                <a:gd name="T1" fmla="*/ 232 h 232"/>
                <a:gd name="T2" fmla="*/ 372 w 1524"/>
                <a:gd name="T3" fmla="*/ 24 h 232"/>
                <a:gd name="T4" fmla="*/ 1068 w 1524"/>
                <a:gd name="T5" fmla="*/ 180 h 232"/>
                <a:gd name="T6" fmla="*/ 1524 w 1524"/>
                <a:gd name="T7" fmla="*/ 0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24"/>
                <a:gd name="T13" fmla="*/ 0 h 232"/>
                <a:gd name="T14" fmla="*/ 1524 w 1524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24" h="232">
                  <a:moveTo>
                    <a:pt x="0" y="232"/>
                  </a:moveTo>
                  <a:cubicBezTo>
                    <a:pt x="62" y="197"/>
                    <a:pt x="194" y="33"/>
                    <a:pt x="372" y="24"/>
                  </a:cubicBezTo>
                  <a:cubicBezTo>
                    <a:pt x="550" y="15"/>
                    <a:pt x="876" y="184"/>
                    <a:pt x="1068" y="180"/>
                  </a:cubicBezTo>
                  <a:cubicBezTo>
                    <a:pt x="1260" y="176"/>
                    <a:pt x="1429" y="38"/>
                    <a:pt x="1524" y="0"/>
                  </a:cubicBezTo>
                </a:path>
              </a:pathLst>
            </a:custGeom>
            <a:grpFill/>
            <a:ln w="25400">
              <a:solidFill>
                <a:srgbClr val="0066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s-ES" sz="1800" b="1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7498698" y="4129086"/>
              <a:ext cx="0" cy="381001"/>
            </a:xfrm>
            <a:prstGeom prst="line">
              <a:avLst/>
            </a:prstGeom>
            <a:grpFill/>
            <a:ln w="25400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s-ES" sz="1800" b="1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>
              <a:off x="3048001" y="5136575"/>
              <a:ext cx="3132105" cy="59311"/>
            </a:xfrm>
            <a:prstGeom prst="line">
              <a:avLst/>
            </a:prstGeom>
            <a:grpFill/>
            <a:ln w="25400">
              <a:solidFill>
                <a:srgbClr val="0066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s-ES" sz="1800" b="1">
                <a:solidFill>
                  <a:srgbClr val="FF66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313" y="1285875"/>
          <a:ext cx="8715438" cy="5222401"/>
        </p:xfrm>
        <a:graphic>
          <a:graphicData uri="http://schemas.openxmlformats.org/drawingml/2006/table">
            <a:tbl>
              <a:tblPr/>
              <a:tblGrid>
                <a:gridCol w="2000264"/>
                <a:gridCol w="2360249"/>
                <a:gridCol w="1640279"/>
                <a:gridCol w="2714646"/>
              </a:tblGrid>
              <a:tr h="26903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NIVELES</a:t>
                      </a:r>
                      <a:endParaRPr lang="es-ES" sz="12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006600"/>
                          </a:solidFill>
                          <a:effectLst/>
                          <a:latin typeface="Arial"/>
                          <a:ea typeface="MS Mincho"/>
                        </a:rPr>
                        <a:t>NOMINAL</a:t>
                      </a:r>
                      <a:endParaRPr lang="es-ES" sz="1200" b="1">
                        <a:solidFill>
                          <a:srgbClr val="006600"/>
                        </a:solidFill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006600"/>
                          </a:solidFill>
                          <a:effectLst/>
                          <a:latin typeface="Arial"/>
                          <a:ea typeface="MS Mincho"/>
                        </a:rPr>
                        <a:t>INTERVALAR</a:t>
                      </a:r>
                      <a:endParaRPr lang="es-ES" sz="1200" b="1">
                        <a:solidFill>
                          <a:srgbClr val="006600"/>
                        </a:solidFill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006600"/>
                          </a:solidFill>
                          <a:effectLst/>
                          <a:latin typeface="Arial"/>
                          <a:ea typeface="MS Mincho"/>
                        </a:rPr>
                        <a:t>ORDINAL</a:t>
                      </a:r>
                      <a:endParaRPr lang="es-ES" sz="1200" b="1">
                        <a:solidFill>
                          <a:srgbClr val="006600"/>
                        </a:solidFill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6600"/>
                          </a:solidFill>
                          <a:effectLst/>
                          <a:latin typeface="Arial"/>
                          <a:ea typeface="MS Mincho"/>
                        </a:rPr>
                        <a:t>DE RAZON</a:t>
                      </a:r>
                      <a:endParaRPr lang="es-ES" sz="1200" b="1" dirty="0">
                        <a:solidFill>
                          <a:srgbClr val="006600"/>
                        </a:solidFill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FF6600"/>
                          </a:solidFill>
                          <a:latin typeface="Arial"/>
                          <a:ea typeface="MS Mincho"/>
                        </a:rPr>
                        <a:t>Debe ser datos excluyentes ya que, si el dato pertenece a una categoría no puede estar en otra.</a:t>
                      </a:r>
                      <a:endParaRPr lang="es-ES" sz="1200" b="1" dirty="0">
                        <a:solidFill>
                          <a:srgbClr val="FF66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FF6600"/>
                          </a:solidFill>
                          <a:latin typeface="Arial"/>
                          <a:ea typeface="MS Mincho"/>
                        </a:rPr>
                        <a:t>La unidad de medición es una constante (se utiliza como valor arbitrario o punto de referencia o comparación)</a:t>
                      </a:r>
                      <a:endParaRPr lang="es-ES" sz="1200" b="1" dirty="0">
                        <a:solidFill>
                          <a:srgbClr val="FF66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FF6600"/>
                          </a:solidFill>
                          <a:latin typeface="Arial"/>
                          <a:ea typeface="MS Mincho"/>
                        </a:rPr>
                        <a:t>Los datos presentan un orden o jerarquía.</a:t>
                      </a:r>
                      <a:endParaRPr lang="es-ES" sz="1200" b="1" dirty="0">
                        <a:solidFill>
                          <a:srgbClr val="FF66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FF6600"/>
                          </a:solidFill>
                          <a:latin typeface="Arial"/>
                          <a:ea typeface="MS Mincho"/>
                        </a:rPr>
                        <a:t>Cumple con las características de los otros niveles y son comparables entre sí (utiliza las mediciones reales sin referencia entre datos)</a:t>
                      </a:r>
                      <a:endParaRPr lang="es-ES" sz="1200" b="1" dirty="0">
                        <a:solidFill>
                          <a:srgbClr val="FF66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i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Ejemplo: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Color de auto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1600" b="1" dirty="0" smtClean="0">
                        <a:solidFill>
                          <a:schemeClr val="tx1"/>
                        </a:solidFill>
                        <a:latin typeface="Arial"/>
                        <a:ea typeface="MS Mincho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1 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= Rojo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2 = Verde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3 = Amarillo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1600" b="1" dirty="0" smtClean="0">
                        <a:solidFill>
                          <a:schemeClr val="tx1"/>
                        </a:solidFill>
                        <a:latin typeface="Arial"/>
                        <a:ea typeface="MS Mincho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Sexo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1600" b="1" dirty="0" smtClean="0">
                        <a:solidFill>
                          <a:schemeClr val="tx1"/>
                        </a:solidFill>
                        <a:latin typeface="Arial"/>
                        <a:ea typeface="MS Mincho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1 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= Masculino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2 = Femenino</a:t>
                      </a:r>
                      <a:endParaRPr lang="es-ES" sz="1200" b="1" dirty="0">
                        <a:solidFill>
                          <a:schemeClr val="tx1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Ejemplo: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José mide más que Felipe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  <a:t/>
                      </a:r>
                      <a:br>
                        <a:rPr lang="es-ES" sz="1200" b="1" dirty="0">
                          <a:solidFill>
                            <a:schemeClr val="tx1"/>
                          </a:solidFill>
                          <a:latin typeface="Times New Roman"/>
                        </a:rPr>
                      </a:b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                José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   </a:t>
                      </a:r>
                      <a:endParaRPr lang="es-ES" sz="1600" b="1" dirty="0" smtClean="0">
                        <a:solidFill>
                          <a:schemeClr val="tx1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      10 cm mas que…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MS Mincho"/>
                        </a:rPr>
                        <a:t>               Felipe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Ejemplo: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Tamaño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67818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Grande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67818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Mediano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67818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Pequeño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6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Característica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33655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Excelente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33655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Bueno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336550" algn="l"/>
                        </a:tabLs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Malo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336550" algn="l"/>
                        </a:tabLs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Regular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Ejemplo: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Peso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endParaRPr kumimoji="0" lang="es-ES" sz="16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  <a:p>
                      <a:r>
                        <a:rPr kumimoji="0" lang="es-ES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63.500 kg.</a:t>
                      </a:r>
                    </a:p>
                    <a:p>
                      <a:r>
                        <a:rPr kumimoji="0" lang="es-ES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78.250 kg</a:t>
                      </a:r>
                      <a:endParaRPr lang="es-ES" sz="16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6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Estatura</a:t>
                      </a:r>
                      <a:endParaRPr lang="es-ES" sz="18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6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r>
                        <a:rPr kumimoji="0" lang="es-ES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1.78 cm.</a:t>
                      </a:r>
                    </a:p>
                    <a:p>
                      <a:r>
                        <a:rPr kumimoji="0" lang="es-MX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1.68 cm.</a:t>
                      </a:r>
                      <a:endParaRPr kumimoji="0" lang="es-ES" sz="16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es-ES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1.84 cm.</a:t>
                      </a:r>
                      <a:endParaRPr lang="es-ES" sz="16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82" name="Line 3"/>
          <p:cNvSpPr>
            <a:spLocks noChangeShapeType="1"/>
          </p:cNvSpPr>
          <p:nvPr/>
        </p:nvSpPr>
        <p:spPr bwMode="auto">
          <a:xfrm>
            <a:off x="2500313" y="4857750"/>
            <a:ext cx="0" cy="10287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483" name="Line 1"/>
          <p:cNvSpPr>
            <a:spLocks noChangeShapeType="1"/>
          </p:cNvSpPr>
          <p:nvPr/>
        </p:nvSpPr>
        <p:spPr bwMode="auto">
          <a:xfrm>
            <a:off x="2500313" y="5886450"/>
            <a:ext cx="457200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84" name="Line 2"/>
          <p:cNvSpPr>
            <a:spLocks noChangeShapeType="1"/>
          </p:cNvSpPr>
          <p:nvPr/>
        </p:nvSpPr>
        <p:spPr bwMode="auto">
          <a:xfrm>
            <a:off x="2500313" y="4857750"/>
            <a:ext cx="457200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9485" name="7 Rectángulo"/>
          <p:cNvSpPr>
            <a:spLocks noChangeArrowheads="1"/>
          </p:cNvSpPr>
          <p:nvPr/>
        </p:nvSpPr>
        <p:spPr bwMode="auto">
          <a:xfrm>
            <a:off x="4643438" y="357188"/>
            <a:ext cx="4167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Escalas de Medición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71500" y="2986088"/>
          <a:ext cx="8072495" cy="1658054"/>
        </p:xfrm>
        <a:graphic>
          <a:graphicData uri="http://schemas.openxmlformats.org/drawingml/2006/table">
            <a:tbl>
              <a:tblPr/>
              <a:tblGrid>
                <a:gridCol w="1830672"/>
                <a:gridCol w="2141153"/>
                <a:gridCol w="2306683"/>
                <a:gridCol w="1793987"/>
              </a:tblGrid>
              <a:tr h="320126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MS Mincho"/>
                        </a:rPr>
                        <a:t>FUENTES DE ADQUISICIÓN DE DATOS</a:t>
                      </a:r>
                      <a:endParaRPr lang="es-ES" sz="12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2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Observación</a:t>
                      </a:r>
                      <a:endParaRPr lang="es-ES" sz="1200" b="1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Encuestas</a:t>
                      </a:r>
                      <a:endParaRPr lang="es-ES" sz="1200" b="1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Experimentación</a:t>
                      </a:r>
                      <a:endParaRPr lang="es-ES" sz="1200" b="1" dirty="0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Investigación</a:t>
                      </a:r>
                      <a:endParaRPr lang="es-ES" sz="1200" b="1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Moda en la vestimenta</a:t>
                      </a:r>
                      <a:endParaRPr lang="es-ES" sz="1200" b="1" dirty="0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Aplicación de cuestionarios en campo</a:t>
                      </a:r>
                      <a:endParaRPr lang="es-ES" sz="1200" b="1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Prueba y error</a:t>
                      </a:r>
                      <a:endParaRPr lang="es-ES" sz="1200" b="1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rgbClr val="C00000"/>
                          </a:solidFill>
                          <a:latin typeface="Arial"/>
                          <a:ea typeface="MS Mincho"/>
                        </a:rPr>
                        <a:t>A partir de un modelo sustentado en hipótesis</a:t>
                      </a:r>
                      <a:endParaRPr lang="es-ES" sz="1200" b="1" dirty="0">
                        <a:solidFill>
                          <a:srgbClr val="C00000"/>
                        </a:solidFill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1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Adquisición de Datos</a:t>
            </a:r>
          </a:p>
        </p:txBody>
      </p:sp>
      <p:pic>
        <p:nvPicPr>
          <p:cNvPr id="20502" name="Picture 2" descr="http://t1.gstatic.com/images?q=tbn:ANd9GcRbtvMCi25unWh3PkT3__p8zkFjfzaaIRdVpKslhZHtloGxULk&amp;t=1&amp;usg=__HIUh_dHxAYQ9gS5rvxGRw02G8q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4667250"/>
            <a:ext cx="18573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4" descr="http://t3.gstatic.com/images?q=tbn:ANd9GcTqfNotaUkO86Ja8v5zxM9ojissFH27rYzw_695OnveEfBckCg&amp;t=1&amp;h=160&amp;w=232&amp;usg=__GgDeD5U80e_6qjhZ2NfvL2bLe7I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4672013"/>
            <a:ext cx="20716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4" name="AutoShape 6" descr="data:image/jpg;base64,/9j/4AAQSkZJRgABAQAAAQABAAD/2wBDAAkGBwgHBgkIBwgKCgkLDRYPDQwMDRsUFRAWIB0iIiAdHx8kKDQsJCYxJx8fLT0tMTU3Ojo6Iys/RD84QzQ5Ojf/2wBDAQoKCg0MDRoPDxo3JR8lNzc3Nzc3Nzc3Nzc3Nzc3Nzc3Nzc3Nzc3Nzc3Nzc3Nzc3Nzc3Nzc3Nzc3Nzc3Nzc3Nzf/wAARCAC+AMMDASIAAhEBAxEB/8QAGwABAAIDAQEAAAAAAAAAAAAAAAQFAQIDBgf/xABMEAABAwIEAgUHBgsGBQUAAAABAAIDBBEFEiExQVETFCJhgQYVMkJxkdEzVXKhscEjJDRDUnSUpNPh8DVTYnOSskRUo8LSFmOis/H/xAAWAQEBAQAAAAAAAAAAAAAAAAAAAQL/xAAdEQEBAQABBQEAAAAAAAAAAAAAAREhAhIiMUFR/9oADAMBAAIRAxEAPwD7isXHNDsvFeb8bpqypFI+U1MrhI2SSQOYGF784FxYOtksOBy8AUHtQQdisrzwrZcJwLF8QfDM+OndPNDE4Euc1ovbnYuDrdxCuaCoFXRQVLWOY2WNrw1wsQCAbEc9UEhERAREQEREBERAREQEREBERAREQEREBERAREQQXYvQCOok6wwtp3ZJSLnIe/8ArnyK4vxzC2PLZK+BpzZdX21tf3a77bBVL8Fqo4K1jS1kVSHdIDUAhrS4uIF4/wDE7U8+5V9Lg1Hi076qkNPUdHIM4ZVZm7A2IMfHcnjmdzQeixaohq/JvEJ6aQPjdSTWcPouHh7FaU9hAy36I+xUM9HJQeS+I0zowA2mnIIlLy4ua5xJJA1uSrannk6GIdWlALGanLx39bhx+q6CYii9Ykt+SzbXtdnO1vS34/z0Q1EgB/Fpie1YXZrY/S47j67ImpSKN1iS/wCTynU6gt1sPpcdh9dkE8mYDq02pAvduml7+lw258rjVF1JRRhPIbfi0ovl3LdL7+tw4/VdY6xL/wArNsDa7Odrel4/E6ImpSKK6okF7U0xsDoCzWx+lx4fcsuqJBf8XkNidi3Ww+lx4fXZFSboqmTGWCR7I6aomMbg15ZkytPIuLgL3NrXvf3qVSYhFUFzAHslb6UUjS1ze8jl3jRNXtqYiwCsF1kRsi1zHkthsgIoOMV5w3DaitEDp+gYXmNrg0kDfU6KY0k8EGywSl1ExSpkpaCeojaC5jCRmBsO89w3PcEEy6wTZVuH4hNV05kNHI0iYxWJAuB+c1t2TuLXNrewQ24lNiT4o6YGEPkfGSQc3ZscwOmnq+1wQX10WEQazwxzwyQzNDo5GlrmniCLEKNh2HQUDHNhMjs5GZ0j8xNmho+poU1EFd5QgeYcR0/4SX/YVMpwOgj+iPsUTyh/sHEv1SX/AGFTKf5CP6I+xBvYJlCyiDGUXulgsogxYJYLKINSAq3EZZJJo6CmcWySguke3eOPa47ydB4ngp88jYY3ySOysYMxPIcVAweNzoX1k4tNVESOB3a31W+At4ko1OPJ1fBHT0bY4GBjWZQ0NA07Q5//AL4rGI0ZmY2SAhlVDrFJy5g/4TxHjuu1YLwWtftN0Dc3rDh9/BdzqjMvOo2H1TaunbKGljtWvjduxwNi0+wqp8qqWqndSTQOn6vCS6dsLrFzS5l9Nycufb7bKZJ+JYq2QaQVlmOGwEoHZPiBb2hvNWjQCNR70WzOXl4BjJqYOsFzZzNN0Z7OQQdGcufLpmz9HfvvbS6uaZuJspGtnmp3VGY3OQluX2C2qsMo5BQcXoev0T6YPyXc12ouHWIOVw4tNrEciiK3HnP83vgxV1PJTzAtexlPK64Gp0a69lmhxGoqIIXUZa+BwAY8Uklrbaku+1Yp8DqaKmZHh9ZHD0cEjIrwDLG9782YAbgDQA32B11vrhfk51PEKWsc+AyQQuisIiSQbknMTe97kk73PNBC8pcRxinxaCClmZTU5hY5krmOc2WUvIc02jeSA0N0u30r3009K+gppnPMkZOZ2Y9s2OlualALKDzeMYfUMrKcYZBLkDSXkyEx7gWLcwNwLkajUAcTaVhmFHomvxCNnSFjezG9wDDbtAanS/C6uliw5IAAsiyiCo8+0hgrJmtmcykJElmbgEguFzqAWu/0nuvyk8pcOY+Voe9zYZGxyvaw2Y4tzAfdpexBvZRqrAo4YKmaeanZGT0srhHKALHPfSXTUE6czzKjUFFT4zNNUsiijmacshkpJIy/MzcjpdbtO55nvQWmI1Udb5MV88Qe1ppZwWvblc1wa4EEcwQQrWn+Qj+iPsVNXUTqHyZxGAujLG0s2UMa5u7XEkkudckkm6sqemPQxnp5j2Wbv3t8eKCXcc0uOaj9VO3Tz7Wvn773+72LDqQkEdPOL5vX2ufu4IJNwlxzUc0pJP4eYXJPp8xb6uCClNwenm0IOr99LW+9ESLhCRzUcUpFvw8xtl3fvb48Vq6mIb8vPsBfP33/AJexBFxV3WZqegabtmOeb/LaRceJIHsvyVkNFS4ZAauoraszThsjjFEQ63YHEH25lZ9VJuenmF82z9rj7uCN9XyFcL05uL6t0yk+sOSkAqDVwZYSXTSWzsOryBuBbTX+fcuwpT2fw85tl9fe3x4ow1xKnFXRywh2VxF2O/RcNQfemGVXW6OOUtyvItIz9F4NnDwIKyaQ/wB/PsB6ffe/3exQKEOo8XqqdznmKpcZYi8bOAbmA7tQfAo1OenF0EWBsFlEEREBERAREQEREGr2h7S1wBBFiCNCuFHRU9EzJTQsjabXyjewAHuAA7gApKIK/wAof7BxL9Ul/wBhUyn+Qj+iPsUPyh/sHEv1SX/YVMp/kI/oj7EHRERAREQFX4zM9lKIoSRPUOEMZHqk7u8Bc+CnONgq2H8cxWSbeKlBiYeBebFx8BYe9Gun9d6GGOndJFC3KxgY0ANOwaANTvopijQW6xUWIvdt7E8h4DwUngjKNWm0Bta+ZvrZfWHH+r7KSFHrL9CbXvduxA9Yc13CIy77FT4hE/opqiFl5qefpWgNIL7NGYd923GnGyt3bKPAAX1AuPleBJ1yt57eCLLlldYJWTQskjcHMe0Oa4cQdQV1VVhhFLNPQHaJ2eH/AC3Eke43HgFaDZFsysoiIgiIgIiICIiDF0uvIOxLFgysa90vy/YfGIyQzOQQy517OQ639blZcZMQ8ohTydA+F8rZmkue9jQWkatYP0Qb9ok3tog9L5Q/2DiX6pL/ALCptP8AIR/RH2Kgknmm8ka91S9z5RTVFy/KH5bPy5g3QHLa6tqeqvFGOinHZZvGePw48kE1FF61oD0U+1/kzzt/P2arBqwAT0M+mb82dbG318OaCWsE96jGqAuOimNiRcRk7C/18Oa5VWIxU0RlmbJGwEAudGbC4v8Ay9pAQnLOJ1b6aAdCA6eRwjibzefuG57gumH0zKSljgYS7INXO3cTqSe8kk+Kr6J0lRVCuqoJmlzWtgiMZvG13E/4jx/RGnNTxVCwPRT7A/Jnibfz9mqNW5MbQ/Lz9ontN0L727I4cFIGygMqrTVH4Kc2N7ZOQG1ufC+/BdnVWUm8U2lxpGTewvp7eHNGGa0XgItfVp9G/rDgftUgKBVzh8WV0MpGdm8JcNwb/wA+BXUVWjfwU4vl3jItfn7OPJBJdsuFPbpKizifwnF+a3ZGnd7PitetXbcQz7A26M31Nv67lyiqsrpyY6g2e4/JjgANP59/BPhrTFmGF0VfG1xdT3ztbu6M+kLcSPSHstxU+J7Xxtcxwc1wBBGxC4PnBzAxTENJHyd72F/r4c1WUtUMNqjRyiVtI43hkewgR39QnlfY+B4XNzyi+RatK2RkREQEREBERBCqqCHq8vVqWm6bIejzxDLmtpfTa6rfJ/DqlkUxxSNj3OeCzPHHcDKM3oi1s2a3dZX6WQVWNwRQYDiQhiZGDSy3DWgX7B5KS2rpoI4mTVEUbywENc8A7LGNMEuE1rHXs6nkBsQDq08ToPFV7MMr5o2OfiUbgWjQ0cZ+u6LM+rE4jQtFzWU4H+YFydjFBsyobI79GIF5PgFEGDVrdRiEIPdQxroMNxRujMXAHdSM+KL4tzV1tRpSURjB/O1RyD/SO0fGyMw4BxqauU1FS0Ese/stj09UD0fbutfN+K/PH7oxayUWKhjicY4H/hGfFDu/FlSWNNFax7A1zE/Wd11ICp4KPFXwxkYyTdo3poyfeCunUcW+eP3RnxRlNhAFTObbuGuUC+nPipFgqOKixTpprYqA64zO6k0ZtOd9V36jivzx+6M+KCXXWFOb2tmbvf8ASHLX+uSkCypaujxNsJJxm3abqaZjd3D+u9dupYoSbYzry6oz4oi1cNNFwp2gSVGlryfogX7Lff7fDgoJosVGvnj90Z8VygosTL5suKhp6TUiiaLmw79fb4cEF3oocrI5qmSKQNc10WrS4kEXO7dvFRuoYt88fujPiuIpMU605hxg/Jg/k0dtzwvfxRfTq2lrKH8ikbNB/wAvOdW/Rfv4G/gtxi8cWlZBPSkcZI7t/wBTbj61p1DFfnj90Z8UGH4qNsYH7Iz4o13b7iUzE6F57FZAdOMgC3OIUYFzV09h/wC634qukwevkN34nG76VDGVqMEqwdK+Ed4oI0PFdRvZI0PY4OaRcEHQra45hVAoMUYLNxcADgKRnxUSWnxOtpZ46DykY2VzbNljpY3dGTtpdGXo0VZSUeIxU0bKjFDPK0WdJ1djcx52GyILNERBFxME4fUgAkmF+jWhxPZPA6H2HRdaUWp4xYjsDe19u5csVbmwyrblDrwvFizPfsn1ePs4rpRi1LELWsxuwtw5cEHZERAXOb5N3sOy6LnNrG/6J4XQa0otBHv6A3tf6tF1KoabyjpGzy0RpcQD6ZjA5ww+UNNwfRs3uUrz9S/3Fd40Uw/7UEeuosSqcTbJh+Lto4YngzQ9XEnSdnS5J08FEnr6qldOyoxlzDDII7NoA9zyWB/Za0kmzbk6cCrHz9Sf3Nd+wzD/ALVClqMKnfJI+kxDPI8SFwpJwQ4Nygg5dOzog1bTYtM3rkePOdSywsEUQo2Rlribh5Lu4jQ72WgGKYayCnr8f6R/RyySVLqNgADCCSddNHD3Lfz7Qguw6losQYKeFkgDcOfkawO0aLjew235LDMXwnF4IamahxHKWSMayWhmHZccrgRl45URiPzpi1HUCgx6Snex3R9JJhmRzHaH0X2Ox5cVd4ax7GSsllE0jX2fIGluY5W622Hhoq6kxDDaJrhBT4g3O7M8mimJcbAXJLddAB4KQMdpB+Zrv2Gb/wAUVbKNr1x3pW6McBbc8d7/AFKGMepTtDXfsM3/AIrng2KQ4vJJVU8FTG1rejJqKV0RJDjsXbj2ILlERAREQYIvdQcLwuLDOn6B8h6eUzSZze7zuduKnogIiICIiCJi1vNlXmDSOgffMCR6J3A192q6UZHVowODG/Z3rXEWPlop44xd7ongDMW3Jabajb2qpwzAaqlpyx+PYtIXOzfhHxOLbgdm5ZsEF9dLqs81VHzziPvi/hp5qqPnnEffF/DQWd1hwDgQdjoq3zVUfPOI++L+GotXCKS3WMexGO7XOHyWzdT+b70F3GxsbGsYLNaLAcll3tVaMLqPnnEffF/DTzVUfPOI/wDR/hoK2uGIjE6iTD21kYeY43vNnty3N3xtcbZhcC1trnXRXWE9a8203nA3qhGOl29Ljtp7lXQ0c0tVUwDFsSBhLQTeHXML/wB2pPmqo4YxiP8A0f4aCVWjNAQW5u03QtzesOH38N1IG6pW4JUNrjVvxevnaWNaaaZ7Oi0dfNYNBv8ADW6um6AAoI+KEigntFNKctujhcWvd3Agi3vVHhrcaZXUjHyTdTjY1rhIxl3t6Mdpzjd2bPcWHCy9KdlHpqkTzVMYYR0EojJJ9K7Guv8A/K3gg7t1AJWvRM6Uy5e2W5b34LoiAiIgIiICIiAiIgIiICxcc0Kq8TwUYhXU1UcQxGnMF7R09SWMfcEdpttd0Fpcc1DxPFaDCoBPiVXDTRE5Q6V4AJUbzIOOJYn+1H4KJi+D1r5qGqw2WF9TRskjaK4ue14e0Akka3BA9ouNN0F0yrglLGxSskL4+kZlNw5nMEbhQ8TwmDE5IusukyRteCxhy5swA1I8f6C8pinkPiFbVVcjK+mjE9IYs7I3sIJjazo7ZiBECC8Aagu7rnu3yLnhxKGanfRdVjnlfHDIyS1OHPDgYw1wAdbsm+lrW4gh7Rum5W17r59gvkFiFDFTMlxCIZK0TTCLMGyRFseZgFgBd8THe8XOpNv5E+TVZ5PSYg6qqYZhVPa8NiBDQRe5y20uCL7nTUlBb0LmsxTFXPIa1roySTYAdGF2wvFsPxVkj8NrIKpsbsrzE8OynfXwUCrw04g3HaOQviZVxtjEg747EjnZU2MeS+M4xhYp6mowyOVkgysiieI3NETmAuNwS4F2do2BaNeID2t1jNqvDu8hqgTVFQyuZ1mV0zunObMSejMWbua+PNbvNlz/APQtYKps5xBs1sOdTujkc8MdI5rg8kDdrnPL+4tGnEB724Vfhn5Ziv603/6Yl5Gl8h8Rp8SwWqNfBIMO+UkIcJJjneS5xN7lwcLi4Fwd9LetoYXifE8zXM6SoBa48R0MYuPEH3IJEOI0U7pmwVlPIYDaUMlaTGf8Vjp4qQ17XNDmkFpFwRsV4QeSuLDBRhzYMMjNPDBAJopHskro2OBe2R4ALA8DUDNqTwWsXkfjjDFMcWIrGCNjZhUSkMYIHMdZpNic5abnUhoOhQe+uEuvn7fJPHOmwVzJIKeKjkc6eNmITyFwLwXAF++ZubTSx42XOo8kPKR1JQNjxGN9RBUdI+QzvZ2WdGGWAuNWxnNpe7zra9w+iXHNCQNyotZSS1OUR1tRTZb36EM7XtzNO33qDVYNVy08kTMexKNz2Foe0QgtJFr6R/eguAQdllRcNppKSkjhlqp6p7RYzTlud/tygD6lKQEREBERAREQEREBLIiAiIgwQijYjXw4bRzVdUXCGFuZ5a0uIHOw1XKjxWKre9rYqiLILl08Lox7O0B7UE5ZXPpW9GX3BaBfTX7FGw/EYcQEhhbK0xOyvbLE6Mg2vse4oJiAWWUQEREBERAREQEREBERAREQEREBERAREQEREFX5R0M+J4LXUNMYhJUwuiDpSQ0XFiTbVefxnyfqIqd76GmgLBSxxCCMF1ntlzmzSLObqdD7l7REFN5M001Hg9NSy0sdMyGMMZGx9zoTqdABfQ+JU3Dqd1PG8SvD5ZJXyPcBa9zoPAWHgplkRBERFEREBERAREQEREBERB//2Q=="/>
          <p:cNvSpPr>
            <a:spLocks noChangeAspect="1" noChangeArrowheads="1"/>
          </p:cNvSpPr>
          <p:nvPr/>
        </p:nvSpPr>
        <p:spPr bwMode="auto">
          <a:xfrm>
            <a:off x="168275" y="-487363"/>
            <a:ext cx="1047750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20505" name="Picture 8" descr="http://t0.gstatic.com/images?q=tbn:ANd9GcSvKMkH3N3Mp0RQDR8Gyqd5EFStykgEm8qyufndVhY1fWRRNW4&amp;t=1&amp;usg=__aGd3nPRsJn3sAJEw5FD-0rYNaWo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713" y="4686300"/>
            <a:ext cx="22860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10" descr="http://t2.gstatic.com/images?q=tbn:ANd9GcRCfaYKoaEmdHPBLoB2Y0Pr88hc1PNrd4DjaWnnJEafpnAJmVg&amp;t=1&amp;usg=__lW38fHbfVlfwWzRRahaSM-jxt6M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7536" y="857232"/>
            <a:ext cx="2643199" cy="199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12" descr="http://t0.gstatic.com/images?q=tbn:ANd9GcRZuihio9DTSeQk6XLKiYdXFMzZMcrHpVW9wOnu_hA-LjLKoek&amp;t=1&amp;usg=__XXmWsdM02-RFO3RJBiPIlXjK9Qw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1338" y="4681538"/>
            <a:ext cx="175260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1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Muestra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04" name="AutoShape 6" descr="data:image/jpg;base64,/9j/4AAQSkZJRgABAQAAAQABAAD/2wBDAAkGBwgHBgkIBwgKCgkLDRYPDQwMDRsUFRAWIB0iIiAdHx8kKDQsJCYxJx8fLT0tMTU3Ojo6Iys/RD84QzQ5Ojf/2wBDAQoKCg0MDRoPDxo3JR8lNzc3Nzc3Nzc3Nzc3Nzc3Nzc3Nzc3Nzc3Nzc3Nzc3Nzc3Nzc3Nzc3Nzc3Nzc3Nzc3Nzf/wAARCAC+AMMDASIAAhEBAxEB/8QAGwABAAIDAQEAAAAAAAAAAAAAAAQFAQIDBgf/xABMEAABAwIEAgUHBgsGBQUAAAABAAIDBBEFEiExQVETFCJhgQYVMkJxkdEzVXKhscEjJDRDUnSUpNPh8DVTYnOSskRUo8LSFmOis/H/xAAWAQEBAQAAAAAAAAAAAAAAAAAAAQL/xAAdEQEBAQABBQEAAAAAAAAAAAAAAREhAhIiMUFR/9oADAMBAAIRAxEAPwD7isXHNDsvFeb8bpqypFI+U1MrhI2SSQOYGF784FxYOtksOBy8AUHtQQdisrzwrZcJwLF8QfDM+OndPNDE4Euc1ovbnYuDrdxCuaCoFXRQVLWOY2WNrw1wsQCAbEc9UEhERAREQEREBERAREQEREBERAREQEREBERAREQQXYvQCOok6wwtp3ZJSLnIe/8ArnyK4vxzC2PLZK+BpzZdX21tf3a77bBVL8Fqo4K1jS1kVSHdIDUAhrS4uIF4/wDE7U8+5V9Lg1Hi076qkNPUdHIM4ZVZm7A2IMfHcnjmdzQeixaohq/JvEJ6aQPjdSTWcPouHh7FaU9hAy36I+xUM9HJQeS+I0zowA2mnIIlLy4ua5xJJA1uSrannk6GIdWlALGanLx39bhx+q6CYii9Ykt+SzbXtdnO1vS34/z0Q1EgB/Fpie1YXZrY/S47j67ImpSKN1iS/wCTynU6gt1sPpcdh9dkE8mYDq02pAvduml7+lw258rjVF1JRRhPIbfi0ovl3LdL7+tw4/VdY6xL/wArNsDa7Odrel4/E6ImpSKK6okF7U0xsDoCzWx+lx4fcsuqJBf8XkNidi3Ww+lx4fXZFSboqmTGWCR7I6aomMbg15ZkytPIuLgL3NrXvf3qVSYhFUFzAHslb6UUjS1ze8jl3jRNXtqYiwCsF1kRsi1zHkthsgIoOMV5w3DaitEDp+gYXmNrg0kDfU6KY0k8EGywSl1ExSpkpaCeojaC5jCRmBsO89w3PcEEy6wTZVuH4hNV05kNHI0iYxWJAuB+c1t2TuLXNrewQ24lNiT4o6YGEPkfGSQc3ZscwOmnq+1wQX10WEQazwxzwyQzNDo5GlrmniCLEKNh2HQUDHNhMjs5GZ0j8xNmho+poU1EFd5QgeYcR0/4SX/YVMpwOgj+iPsUTyh/sHEv1SX/AGFTKf5CP6I+xBvYJlCyiDGUXulgsogxYJYLKINSAq3EZZJJo6CmcWySguke3eOPa47ydB4ngp88jYY3ySOysYMxPIcVAweNzoX1k4tNVESOB3a31W+At4ko1OPJ1fBHT0bY4GBjWZQ0NA07Q5//AL4rGI0ZmY2SAhlVDrFJy5g/4TxHjuu1YLwWtftN0Dc3rDh9/BdzqjMvOo2H1TaunbKGljtWvjduxwNi0+wqp8qqWqndSTQOn6vCS6dsLrFzS5l9Nycufb7bKZJ+JYq2QaQVlmOGwEoHZPiBb2hvNWjQCNR70WzOXl4BjJqYOsFzZzNN0Z7OQQdGcufLpmz9HfvvbS6uaZuJspGtnmp3VGY3OQluX2C2qsMo5BQcXoev0T6YPyXc12ouHWIOVw4tNrEciiK3HnP83vgxV1PJTzAtexlPK64Gp0a69lmhxGoqIIXUZa+BwAY8Uklrbaku+1Yp8DqaKmZHh9ZHD0cEjIrwDLG9782YAbgDQA32B11vrhfk51PEKWsc+AyQQuisIiSQbknMTe97kk73PNBC8pcRxinxaCClmZTU5hY5krmOc2WUvIc02jeSA0N0u30r3009K+gppnPMkZOZ2Y9s2OlualALKDzeMYfUMrKcYZBLkDSXkyEx7gWLcwNwLkajUAcTaVhmFHomvxCNnSFjezG9wDDbtAanS/C6uliw5IAAsiyiCo8+0hgrJmtmcykJElmbgEguFzqAWu/0nuvyk8pcOY+Voe9zYZGxyvaw2Y4tzAfdpexBvZRqrAo4YKmaeanZGT0srhHKALHPfSXTUE6czzKjUFFT4zNNUsiijmacshkpJIy/MzcjpdbtO55nvQWmI1Udb5MV88Qe1ppZwWvblc1wa4EEcwQQrWn+Qj+iPsVNXUTqHyZxGAujLG0s2UMa5u7XEkkudckkm6sqemPQxnp5j2Wbv3t8eKCXcc0uOaj9VO3Tz7Wvn773+72LDqQkEdPOL5vX2ufu4IJNwlxzUc0pJP4eYXJPp8xb6uCClNwenm0IOr99LW+9ESLhCRzUcUpFvw8xtl3fvb48Vq6mIb8vPsBfP33/AJexBFxV3WZqegabtmOeb/LaRceJIHsvyVkNFS4ZAauoraszThsjjFEQ63YHEH25lZ9VJuenmF82z9rj7uCN9XyFcL05uL6t0yk+sOSkAqDVwZYSXTSWzsOryBuBbTX+fcuwpT2fw85tl9fe3x4ow1xKnFXRywh2VxF2O/RcNQfemGVXW6OOUtyvItIz9F4NnDwIKyaQ/wB/PsB6ffe/3exQKEOo8XqqdznmKpcZYi8bOAbmA7tQfAo1OenF0EWBsFlEEREBERAREQEREGr2h7S1wBBFiCNCuFHRU9EzJTQsjabXyjewAHuAA7gApKIK/wAof7BxL9Ul/wBhUyn+Qj+iPsUPyh/sHEv1SX/YVMp/kI/oj7EHRERAREQFX4zM9lKIoSRPUOEMZHqk7u8Bc+CnONgq2H8cxWSbeKlBiYeBebFx8BYe9Gun9d6GGOndJFC3KxgY0ANOwaANTvopijQW6xUWIvdt7E8h4DwUngjKNWm0Bta+ZvrZfWHH+r7KSFHrL9CbXvduxA9Yc13CIy77FT4hE/opqiFl5qefpWgNIL7NGYd923GnGyt3bKPAAX1AuPleBJ1yt57eCLLlldYJWTQskjcHMe0Oa4cQdQV1VVhhFLNPQHaJ2eH/AC3Eke43HgFaDZFsysoiIgiIgIiICIiDF0uvIOxLFgysa90vy/YfGIyQzOQQy517OQ639blZcZMQ8ohTydA+F8rZmkue9jQWkatYP0Qb9ok3tog9L5Q/2DiX6pL/ALCptP8AIR/RH2Kgknmm8ka91S9z5RTVFy/KH5bPy5g3QHLa6tqeqvFGOinHZZvGePw48kE1FF61oD0U+1/kzzt/P2arBqwAT0M+mb82dbG318OaCWsE96jGqAuOimNiRcRk7C/18Oa5VWIxU0RlmbJGwEAudGbC4v8Ay9pAQnLOJ1b6aAdCA6eRwjibzefuG57gumH0zKSljgYS7INXO3cTqSe8kk+Kr6J0lRVCuqoJmlzWtgiMZvG13E/4jx/RGnNTxVCwPRT7A/Jnibfz9mqNW5MbQ/Lz9ontN0L727I4cFIGygMqrTVH4Kc2N7ZOQG1ufC+/BdnVWUm8U2lxpGTewvp7eHNGGa0XgItfVp9G/rDgftUgKBVzh8WV0MpGdm8JcNwb/wA+BXUVWjfwU4vl3jItfn7OPJBJdsuFPbpKizifwnF+a3ZGnd7PitetXbcQz7A26M31Nv67lyiqsrpyY6g2e4/JjgANP59/BPhrTFmGF0VfG1xdT3ztbu6M+kLcSPSHstxU+J7Xxtcxwc1wBBGxC4PnBzAxTENJHyd72F/r4c1WUtUMNqjRyiVtI43hkewgR39QnlfY+B4XNzyi+RatK2RkREQEREBERBCqqCHq8vVqWm6bIejzxDLmtpfTa6rfJ/DqlkUxxSNj3OeCzPHHcDKM3oi1s2a3dZX6WQVWNwRQYDiQhiZGDSy3DWgX7B5KS2rpoI4mTVEUbywENc8A7LGNMEuE1rHXs6nkBsQDq08ToPFV7MMr5o2OfiUbgWjQ0cZ+u6LM+rE4jQtFzWU4H+YFydjFBsyobI79GIF5PgFEGDVrdRiEIPdQxroMNxRujMXAHdSM+KL4tzV1tRpSURjB/O1RyD/SO0fGyMw4BxqauU1FS0Ese/stj09UD0fbutfN+K/PH7oxayUWKhjicY4H/hGfFDu/FlSWNNFax7A1zE/Wd11ICp4KPFXwxkYyTdo3poyfeCunUcW+eP3RnxRlNhAFTObbuGuUC+nPipFgqOKixTpprYqA64zO6k0ZtOd9V36jivzx+6M+KCXXWFOb2tmbvf8ASHLX+uSkCypaujxNsJJxm3abqaZjd3D+u9dupYoSbYzry6oz4oi1cNNFwp2gSVGlryfogX7Lff7fDgoJosVGvnj90Z8VygosTL5suKhp6TUiiaLmw79fb4cEF3oocrI5qmSKQNc10WrS4kEXO7dvFRuoYt88fujPiuIpMU605hxg/Jg/k0dtzwvfxRfTq2lrKH8ikbNB/wAvOdW/Rfv4G/gtxi8cWlZBPSkcZI7t/wBTbj61p1DFfnj90Z8UGH4qNsYH7Iz4o13b7iUzE6F57FZAdOMgC3OIUYFzV09h/wC634qukwevkN34nG76VDGVqMEqwdK+Ed4oI0PFdRvZI0PY4OaRcEHQra45hVAoMUYLNxcADgKRnxUSWnxOtpZ46DykY2VzbNljpY3dGTtpdGXo0VZSUeIxU0bKjFDPK0WdJ1djcx52GyILNERBFxME4fUgAkmF+jWhxPZPA6H2HRdaUWp4xYjsDe19u5csVbmwyrblDrwvFizPfsn1ePs4rpRi1LELWsxuwtw5cEHZERAXOb5N3sOy6LnNrG/6J4XQa0otBHv6A3tf6tF1KoabyjpGzy0RpcQD6ZjA5ww+UNNwfRs3uUrz9S/3Fd40Uw/7UEeuosSqcTbJh+Lto4YngzQ9XEnSdnS5J08FEnr6qldOyoxlzDDII7NoA9zyWB/Za0kmzbk6cCrHz9Sf3Nd+wzD/ALVClqMKnfJI+kxDPI8SFwpJwQ4Nygg5dOzog1bTYtM3rkePOdSywsEUQo2Rlribh5Lu4jQ72WgGKYayCnr8f6R/RyySVLqNgADCCSddNHD3Lfz7Qguw6losQYKeFkgDcOfkawO0aLjew235LDMXwnF4IamahxHKWSMayWhmHZccrgRl45URiPzpi1HUCgx6Snex3R9JJhmRzHaH0X2Ox5cVd4ax7GSsllE0jX2fIGluY5W622Hhoq6kxDDaJrhBT4g3O7M8mimJcbAXJLddAB4KQMdpB+Zrv2Gb/wAUVbKNr1x3pW6McBbc8d7/AFKGMepTtDXfsM3/AIrng2KQ4vJJVU8FTG1rejJqKV0RJDjsXbj2ILlERAREQYIvdQcLwuLDOn6B8h6eUzSZze7zuduKnogIiICIiCJi1vNlXmDSOgffMCR6J3A192q6UZHVowODG/Z3rXEWPlop44xd7ongDMW3Jabajb2qpwzAaqlpyx+PYtIXOzfhHxOLbgdm5ZsEF9dLqs81VHzziPvi/hp5qqPnnEffF/DQWd1hwDgQdjoq3zVUfPOI++L+GotXCKS3WMexGO7XOHyWzdT+b70F3GxsbGsYLNaLAcll3tVaMLqPnnEffF/DTzVUfPOI/wDR/hoK2uGIjE6iTD21kYeY43vNnty3N3xtcbZhcC1trnXRXWE9a8203nA3qhGOl29Ljtp7lXQ0c0tVUwDFsSBhLQTeHXML/wB2pPmqo4YxiP8A0f4aCVWjNAQW5u03QtzesOH38N1IG6pW4JUNrjVvxevnaWNaaaZ7Oi0dfNYNBv8ADW6um6AAoI+KEigntFNKctujhcWvd3Agi3vVHhrcaZXUjHyTdTjY1rhIxl3t6Mdpzjd2bPcWHCy9KdlHpqkTzVMYYR0EojJJ9K7Guv8A/K3gg7t1AJWvRM6Uy5e2W5b34LoiAiIgIiICIiAiIgIiICxcc0Kq8TwUYhXU1UcQxGnMF7R09SWMfcEdpttd0Fpcc1DxPFaDCoBPiVXDTRE5Q6V4AJUbzIOOJYn+1H4KJi+D1r5qGqw2WF9TRskjaK4ue14e0Akka3BA9ouNN0F0yrglLGxSskL4+kZlNw5nMEbhQ8TwmDE5IusukyRteCxhy5swA1I8f6C8pinkPiFbVVcjK+mjE9IYs7I3sIJjazo7ZiBECC8Aagu7rnu3yLnhxKGanfRdVjnlfHDIyS1OHPDgYw1wAdbsm+lrW4gh7Rum5W17r59gvkFiFDFTMlxCIZK0TTCLMGyRFseZgFgBd8THe8XOpNv5E+TVZ5PSYg6qqYZhVPa8NiBDQRe5y20uCL7nTUlBb0LmsxTFXPIa1roySTYAdGF2wvFsPxVkj8NrIKpsbsrzE8OynfXwUCrw04g3HaOQviZVxtjEg747EjnZU2MeS+M4xhYp6mowyOVkgysiieI3NETmAuNwS4F2do2BaNeID2t1jNqvDu8hqgTVFQyuZ1mV0zunObMSejMWbua+PNbvNlz/APQtYKps5xBs1sOdTujkc8MdI5rg8kDdrnPL+4tGnEB724Vfhn5Ziv603/6Yl5Gl8h8Rp8SwWqNfBIMO+UkIcJJjneS5xN7lwcLi4Fwd9LetoYXifE8zXM6SoBa48R0MYuPEH3IJEOI0U7pmwVlPIYDaUMlaTGf8Vjp4qQ17XNDmkFpFwRsV4QeSuLDBRhzYMMjNPDBAJopHskro2OBe2R4ALA8DUDNqTwWsXkfjjDFMcWIrGCNjZhUSkMYIHMdZpNic5abnUhoOhQe+uEuvn7fJPHOmwVzJIKeKjkc6eNmITyFwLwXAF++ZubTSx42XOo8kPKR1JQNjxGN9RBUdI+QzvZ2WdGGWAuNWxnNpe7zra9w+iXHNCQNyotZSS1OUR1tRTZb36EM7XtzNO33qDVYNVy08kTMexKNz2Foe0QgtJFr6R/eguAQdllRcNppKSkjhlqp6p7RYzTlud/tygD6lKQEREBERAREQEREBLIiAiIgwQijYjXw4bRzVdUXCGFuZ5a0uIHOw1XKjxWKre9rYqiLILl08Lox7O0B7UE5ZXPpW9GX3BaBfTX7FGw/EYcQEhhbK0xOyvbLE6Mg2vse4oJiAWWUQEREBERAREQEREBERAREQEREBERAREQEREFX5R0M+J4LXUNMYhJUwuiDpSQ0XFiTbVefxnyfqIqd76GmgLBSxxCCMF1ntlzmzSLObqdD7l7REFN5M001Hg9NSy0sdMyGMMZGx9zoTqdABfQ+JU3Dqd1PG8SvD5ZJXyPcBa9zoPAWHgplkRBERFEREBERAREQEREBERB//2Q=="/>
          <p:cNvSpPr>
            <a:spLocks noChangeAspect="1" noChangeArrowheads="1"/>
          </p:cNvSpPr>
          <p:nvPr/>
        </p:nvSpPr>
        <p:spPr bwMode="auto">
          <a:xfrm>
            <a:off x="168275" y="-487363"/>
            <a:ext cx="1047750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928794" y="4000504"/>
          <a:ext cx="5357850" cy="2500330"/>
        </p:xfrm>
        <a:graphic>
          <a:graphicData uri="http://schemas.openxmlformats.org/drawingml/2006/table">
            <a:tbl>
              <a:tblPr/>
              <a:tblGrid>
                <a:gridCol w="1071570"/>
                <a:gridCol w="1071570"/>
                <a:gridCol w="1071570"/>
                <a:gridCol w="1071570"/>
                <a:gridCol w="1071570"/>
              </a:tblGrid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0.0543</a:t>
                      </a:r>
                      <a:endParaRPr lang="es-MX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0.9837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0.3621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0.4542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0.7951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0.8846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0.0197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0.1473</a:t>
                      </a:r>
                      <a:endParaRPr lang="es-MX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0.5869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0.7129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0.0802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0.5674</a:t>
                      </a:r>
                      <a:endParaRPr lang="es-MX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0.9267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0.4223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0.0023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0.5209</a:t>
                      </a:r>
                      <a:endParaRPr lang="es-MX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0.1565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0.0634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0.6361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0.4382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0.3886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0.6457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0.1446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0.9966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0.2675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0.0120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0.9491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0.0816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0.0643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0.1305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0.1216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0.6255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0.0670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0.1139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0.4531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0.3656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0.9085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0.1545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0.2446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0.2589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0.6639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0.9479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0.3690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0.4943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0.5658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0.2341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0.7513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0.8682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0.9372</a:t>
                      </a:r>
                      <a:endParaRPr lang="es-MX" sz="18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Times New Roman"/>
                        </a:rPr>
                        <a:t>0.5174</a:t>
                      </a:r>
                      <a:endParaRPr lang="es-MX" sz="18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571472" y="1142984"/>
            <a:ext cx="7858148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s-MX" sz="1400" b="1" dirty="0" smtClean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SELECCIÓN DE UNA MUESTRA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Se obtiene a través de técnicas como las que se mencionan a continuación: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s-MX" sz="1400" b="1" dirty="0" smtClean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a). Números Aleatorios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En la calculadora se obtiene utilizando la tecla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Ran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# en la pantalla aparece un numero 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que oscila entre el 0 (cero) y el 1 (uno), sin llegar a ambos extremos. Cuando se utiliza la hoja electrónica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en una computadora, se obtiene mediante la función ALEATORIO si esta en español o RANDOM en ingles.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2928926" y="3214686"/>
            <a:ext cx="3429024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Calculadora		</a:t>
            </a:r>
            <a:r>
              <a:rPr kumimoji="0" lang="es-MX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Ran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#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Excel		=ALEATORIO( )</a:t>
            </a:r>
            <a:endParaRPr kumimoji="0" 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785794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s-MX" sz="1600" b="1" dirty="0" smtClean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b). Fórmula</a:t>
            </a:r>
          </a:p>
          <a:p>
            <a:pPr lvl="0" eaLnBrk="0" hangingPunct="0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La obtención de la muestra se puede obtener a través de formulas definidas por autores varios y métodos específicos como a continuación se muestra.</a:t>
            </a:r>
          </a:p>
        </p:txBody>
      </p:sp>
      <p:sp>
        <p:nvSpPr>
          <p:cNvPr id="3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Muestra por Fórmula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428596" y="1928802"/>
            <a:ext cx="807246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Se pretende determinar el tamaño de la muestra de una población a la que se le pretende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realizar un estudio de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cuantos hogares son adictos a la televisión. La comunidad esta formada por 3000 casas aproximadamente y se desea tener un margen de error del 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  <a:sym typeface="Symbol" pitchFamily="18" charset="2"/>
              </a:rPr>
              <a:t>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5%.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  <a:sym typeface="Symbol" pitchFamily="18" charset="2"/>
              </a:rPr>
              <a:t>Si utilizamos la formula mencionada tenemos que: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sz="1600" dirty="0" smtClean="0">
              <a:solidFill>
                <a:srgbClr val="000000"/>
              </a:solidFill>
              <a:latin typeface="Arial" pitchFamily="34" charset="0"/>
              <a:ea typeface="MS Mincho" pitchFamily="49" charset="-128"/>
              <a:cs typeface="Arial" pitchFamily="34" charset="0"/>
              <a:sym typeface="Symbol" pitchFamily="18" charset="2"/>
            </a:endParaRPr>
          </a:p>
          <a:p>
            <a:pPr lvl="0"/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	n = Tamaño de la muestra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	N = Población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	e = Error máximo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148484" name="Object 4"/>
          <p:cNvGraphicFramePr>
            <a:graphicFrameLocks noChangeAspect="1"/>
          </p:cNvGraphicFramePr>
          <p:nvPr/>
        </p:nvGraphicFramePr>
        <p:xfrm>
          <a:off x="5214942" y="3786190"/>
          <a:ext cx="1285884" cy="675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4" name="Ecuación" r:id="rId3" imgW="736280" imgH="393529" progId="Equation.3">
                  <p:embed/>
                </p:oleObj>
              </mc:Choice>
              <mc:Fallback>
                <p:oleObj name="Ecuación" r:id="rId3" imgW="736280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2" y="3786190"/>
                        <a:ext cx="1285884" cy="6757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5" name="Object 5"/>
          <p:cNvGraphicFramePr>
            <a:graphicFrameLocks noChangeAspect="1"/>
          </p:cNvGraphicFramePr>
          <p:nvPr/>
        </p:nvGraphicFramePr>
        <p:xfrm>
          <a:off x="1500166" y="4572008"/>
          <a:ext cx="169953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5" name="Ecuación" r:id="rId5" imgW="1244520" imgH="419040" progId="Equation.3">
                  <p:embed/>
                </p:oleObj>
              </mc:Choice>
              <mc:Fallback>
                <p:oleObj name="Ecuación" r:id="rId5" imgW="1244520" imgH="41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4572008"/>
                        <a:ext cx="169953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3357554" y="4643446"/>
            <a:ext cx="4572032" cy="4286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n = 352.94</a:t>
            </a:r>
            <a:r>
              <a:rPr kumimoji="0" 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Redondeando al entero más próximo	</a:t>
            </a:r>
            <a:r>
              <a:rPr kumimoji="0" lang="es-MX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 = 353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2143108" y="5429264"/>
            <a:ext cx="4878418" cy="117794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MARGENES DE ERROR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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2%.	</a:t>
            </a: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 = 1363.63		n = 1364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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5%.	</a:t>
            </a: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 = 352.94		n = 353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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10%	.	n = 96.77		n = 97</a:t>
            </a:r>
            <a:endParaRPr kumimoji="0" lang="es-MX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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20%	.</a:t>
            </a: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r>
              <a:rPr kumimoji="0" 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 = 24.79		n = 25</a:t>
            </a:r>
            <a:endParaRPr kumimoji="0" lang="es-MX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1472" y="1571612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8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Ejercicio</a:t>
            </a: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 la Escuela Preparatoria Texcoco se tiene una matrícula de 2307 estudiantes y se pretende hacer un estudio sobre las tendencias del consumo de alcohol, cigarro o algún enervante, con el propósito de trazar estrategias y tomar decisiones al respecto.</a:t>
            </a: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Se aplicará un cuestionario por lo que, se requiere identificar el tamaño de la muestra, lo que permitirá recopilar información.</a:t>
            </a: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Si el margen de error es ± 5 %, ¿A cuántos alumnos hay que entrevistar para que la muestra sea significativa?, utilice la fórmula.</a:t>
            </a:r>
            <a:endParaRPr lang="es-MX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Muestra por Fórmula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500063" y="128587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Es la representaci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 de los datos a trav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é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s de figuras de diferentes formas con base </a:t>
            </a:r>
            <a:r>
              <a:rPr lang="es-MX" b="1" dirty="0" smtClean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en 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la relaci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 que existe entre las variables.</a:t>
            </a:r>
            <a:endParaRPr lang="es-ES" sz="4800" b="1" dirty="0">
              <a:solidFill>
                <a:srgbClr val="FF6600"/>
              </a:solidFill>
              <a:ea typeface="MS Mincho" pitchFamily="49" charset="-128"/>
              <a:cs typeface="Arial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642910" y="2643182"/>
          <a:ext cx="2935288" cy="351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n de mapa de bits" r:id="rId3" imgW="1523810" imgH="1809524" progId="PBrush">
                  <p:embed/>
                </p:oleObj>
              </mc:Choice>
              <mc:Fallback>
                <p:oleObj name="Imagen de mapa de bits" r:id="rId3" imgW="1523810" imgH="1809524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2643182"/>
                        <a:ext cx="2935288" cy="351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1029" name="6 Rectángulo"/>
          <p:cNvSpPr>
            <a:spLocks noChangeArrowheads="1"/>
          </p:cNvSpPr>
          <p:nvPr/>
        </p:nvSpPr>
        <p:spPr bwMode="auto">
          <a:xfrm>
            <a:off x="6000750" y="357188"/>
            <a:ext cx="2809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500063" y="128587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Es la representaci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 de los datos a trav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é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s de figuras de diferentes formas con base </a:t>
            </a:r>
            <a:r>
              <a:rPr lang="es-MX" b="1" dirty="0" smtClean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en 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la relaci</a:t>
            </a:r>
            <a:r>
              <a:rPr lang="es-MX" b="1" dirty="0">
                <a:solidFill>
                  <a:srgbClr val="FF66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b="1" dirty="0">
                <a:solidFill>
                  <a:srgbClr val="FF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 que existe entre las variables.</a:t>
            </a:r>
            <a:endParaRPr lang="es-ES" sz="4800" b="1" dirty="0">
              <a:solidFill>
                <a:srgbClr val="FF6600"/>
              </a:solidFill>
              <a:ea typeface="MS Mincho" pitchFamily="49" charset="-128"/>
              <a:cs typeface="Arial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642910" y="2643182"/>
          <a:ext cx="2935288" cy="351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87" name="Imagen de mapa de bits" r:id="rId3" imgW="1523810" imgH="1809524" progId="PBrush">
                  <p:embed/>
                </p:oleObj>
              </mc:Choice>
              <mc:Fallback>
                <p:oleObj name="Imagen de mapa de bits" r:id="rId3" imgW="1523810" imgH="1809524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2643182"/>
                        <a:ext cx="2935288" cy="351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1029" name="6 Rectángulo"/>
          <p:cNvSpPr>
            <a:spLocks noChangeArrowheads="1"/>
          </p:cNvSpPr>
          <p:nvPr/>
        </p:nvSpPr>
        <p:spPr bwMode="auto">
          <a:xfrm>
            <a:off x="6000750" y="357188"/>
            <a:ext cx="2809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Gráficas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571736" y="3571876"/>
            <a:ext cx="2928958" cy="214314"/>
          </a:xfrm>
          <a:prstGeom prst="rightArrow">
            <a:avLst/>
          </a:prstGeom>
          <a:solidFill>
            <a:schemeClr val="bg1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6 Rectángulo"/>
          <p:cNvSpPr>
            <a:spLocks noChangeArrowheads="1"/>
          </p:cNvSpPr>
          <p:nvPr/>
        </p:nvSpPr>
        <p:spPr bwMode="auto">
          <a:xfrm>
            <a:off x="5657858" y="3391852"/>
            <a:ext cx="2809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_tradnl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2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  <p:graphicFrame>
        <p:nvGraphicFramePr>
          <p:cNvPr id="22573" name="Objeto 27"/>
          <p:cNvGraphicFramePr>
            <a:graphicFrameLocks noChangeAspect="1"/>
          </p:cNvGraphicFramePr>
          <p:nvPr/>
        </p:nvGraphicFramePr>
        <p:xfrm>
          <a:off x="4714876" y="2714620"/>
          <a:ext cx="4071938" cy="3000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9" r:id="rId3" imgW="4072481" imgH="2859272" progId="Excel.Sheet.8">
                  <p:embed/>
                </p:oleObj>
              </mc:Choice>
              <mc:Fallback>
                <p:oleObj r:id="rId3" imgW="4072481" imgH="2859272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2714620"/>
                        <a:ext cx="4071938" cy="30003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323528" y="580618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DATO, VARIABLE Y SU CLASIFICACIÓN</a:t>
            </a:r>
            <a:endParaRPr lang="es-E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sp>
        <p:nvSpPr>
          <p:cNvPr id="4" name="1 Rectángulo"/>
          <p:cNvSpPr>
            <a:spLocks noChangeArrowheads="1"/>
          </p:cNvSpPr>
          <p:nvPr/>
        </p:nvSpPr>
        <p:spPr bwMode="auto">
          <a:xfrm>
            <a:off x="251520" y="2492896"/>
            <a:ext cx="475252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000" b="1" dirty="0" smtClean="0">
                <a:solidFill>
                  <a:srgbClr val="FF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GENÉRICAS Y ATRIBUTOS</a:t>
            </a:r>
          </a:p>
          <a:p>
            <a:pPr algn="ctr"/>
            <a:endParaRPr lang="es-ES" altLang="zh-CN" sz="2000" b="1" dirty="0">
              <a:latin typeface="Arial" pitchFamily="34" charset="0"/>
              <a:ea typeface="SimSun" charset="-122"/>
              <a:cs typeface="Arial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6. Sustenta una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postura personal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sobre temas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interés y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relevancia general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considerando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otros puntos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vista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manera crítica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reflexiva.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6.1 Elige las fuentes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información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más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relevantes para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un propósito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específico y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discrimina entre ellas de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acuerdo a su relevancia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 confiabilidad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1907704" y="1628800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</a:t>
            </a:r>
            <a:endParaRPr lang="es-ES" sz="2000" b="1" dirty="0">
              <a:solidFill>
                <a:srgbClr val="FF6600"/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5292080" y="2492895"/>
            <a:ext cx="3600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000" b="1" dirty="0" smtClean="0">
                <a:solidFill>
                  <a:srgbClr val="FF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DISCIPLINARES Y BÁSICAS</a:t>
            </a:r>
          </a:p>
          <a:p>
            <a:endParaRPr lang="es-ES" sz="2000" dirty="0">
              <a:latin typeface="Arial" pitchFamily="34" charset="0"/>
              <a:ea typeface="SimSun" charset="-122"/>
              <a:cs typeface="Arial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5. Analiza las relaciones entre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dos o más variables de un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proceso social o natural para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determinar o estimar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 comportamiento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Flecha doblada"/>
          <p:cNvSpPr/>
          <p:nvPr/>
        </p:nvSpPr>
        <p:spPr>
          <a:xfrm>
            <a:off x="2857488" y="2357430"/>
            <a:ext cx="2286016" cy="42862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71678"/>
            <a:ext cx="16430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Flecha doblada"/>
          <p:cNvSpPr/>
          <p:nvPr/>
        </p:nvSpPr>
        <p:spPr>
          <a:xfrm>
            <a:off x="2857488" y="2357430"/>
            <a:ext cx="2286016" cy="42862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71678"/>
            <a:ext cx="16430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143504" y="321468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(1038 * 360 ) / 2752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135.78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31.26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22.63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15.83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Flecha doblada"/>
          <p:cNvSpPr/>
          <p:nvPr/>
        </p:nvSpPr>
        <p:spPr>
          <a:xfrm>
            <a:off x="2857488" y="2357430"/>
            <a:ext cx="2286016" cy="42862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71678"/>
            <a:ext cx="16430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143504" y="321468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(1038 * 360 ) / 2752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135.78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Flecha doblada"/>
          <p:cNvSpPr/>
          <p:nvPr/>
        </p:nvSpPr>
        <p:spPr>
          <a:xfrm flipV="1">
            <a:off x="3857620" y="3857628"/>
            <a:ext cx="1357322" cy="78581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37.72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31.26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22.63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15.83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s-MX" sz="14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Flecha doblada"/>
          <p:cNvSpPr/>
          <p:nvPr/>
        </p:nvSpPr>
        <p:spPr>
          <a:xfrm>
            <a:off x="2857488" y="2357430"/>
            <a:ext cx="2286016" cy="42862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71678"/>
            <a:ext cx="16430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143504" y="321468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(1038 * 360 ) / 2752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&lt; = 135.78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Flecha doblada"/>
          <p:cNvSpPr/>
          <p:nvPr/>
        </p:nvSpPr>
        <p:spPr>
          <a:xfrm flipV="1">
            <a:off x="3857620" y="3857628"/>
            <a:ext cx="1357322" cy="785818"/>
          </a:xfrm>
          <a:prstGeom prst="bentArrow">
            <a:avLst/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86380" y="414338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% = (1038 / 2752 * 100)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% = 37.72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78605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37.72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31.26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8.68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22.63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6.29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4.91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15.83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4.40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Circulograma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5169" name="Object 1"/>
          <p:cNvGraphicFramePr>
            <a:graphicFrameLocks noChangeAspect="1"/>
          </p:cNvGraphicFramePr>
          <p:nvPr/>
        </p:nvGraphicFramePr>
        <p:xfrm>
          <a:off x="4714875" y="2714625"/>
          <a:ext cx="4071938" cy="300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Worksheet" r:id="rId3" imgW="4000500" imgH="2666910" progId="Excel.Sheet.8">
                  <p:embed/>
                </p:oleObj>
              </mc:Choice>
              <mc:Fallback>
                <p:oleObj name="Worksheet" r:id="rId3" imgW="4000500" imgH="2666910" progId="Excel.Shee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2714625"/>
                        <a:ext cx="4071938" cy="3000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785918" y="1500174"/>
            <a:ext cx="614364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Obtención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del circulograma a 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2876" y="2071678"/>
          <a:ext cx="4214842" cy="2890849"/>
        </p:xfrm>
        <a:graphic>
          <a:graphicData uri="http://schemas.openxmlformats.org/drawingml/2006/table">
            <a:tbl>
              <a:tblPr/>
              <a:tblGrid>
                <a:gridCol w="1000132"/>
                <a:gridCol w="1068972"/>
                <a:gridCol w="986656"/>
                <a:gridCol w="1159082"/>
              </a:tblGrid>
              <a:tr h="578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País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Población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Millones 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Ángulo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rgbClr val="FF66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Porcentaje</a:t>
                      </a:r>
                      <a:endParaRPr lang="es-ES" sz="1400" b="1" dirty="0">
                        <a:solidFill>
                          <a:srgbClr val="FF66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China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1038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37.72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India 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768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U.R.S.S.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278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EE.UU.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239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31.26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8.68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Indonesia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173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22.63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6.29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Brasil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135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17.66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4.91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400" b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Japón </a:t>
                      </a:r>
                      <a:endParaRPr lang="es-ES" sz="1400" b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121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15.83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4.40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400" b="1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2752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100.00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57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9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Histograma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1 Gráfico"/>
          <p:cNvGraphicFramePr/>
          <p:nvPr/>
        </p:nvGraphicFramePr>
        <p:xfrm>
          <a:off x="4429156" y="2071678"/>
          <a:ext cx="457200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71604" y="928670"/>
            <a:ext cx="6143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Partes de un Histograma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721523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4 Rectángulo"/>
          <p:cNvSpPr>
            <a:spLocks noChangeArrowheads="1"/>
          </p:cNvSpPr>
          <p:nvPr/>
        </p:nvSpPr>
        <p:spPr bwMode="auto">
          <a:xfrm>
            <a:off x="4429125" y="357188"/>
            <a:ext cx="438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Gráfica Histograma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71604" y="928670"/>
            <a:ext cx="6143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Partes de un Histograma </a:t>
            </a:r>
            <a:r>
              <a:rPr lang="es-MX" sz="1800" dirty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partir de una tabla de </a:t>
            </a:r>
            <a:r>
              <a:rPr lang="es-MX" sz="1800" dirty="0" smtClean="0">
                <a:solidFill>
                  <a:srgbClr val="0066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</a:t>
            </a:r>
            <a:endParaRPr lang="es-ES" altLang="zh-CN" sz="4000" dirty="0">
              <a:solidFill>
                <a:srgbClr val="006600"/>
              </a:solidFill>
              <a:ea typeface="MS Mincho" pitchFamily="4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71500" y="1228725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MX" sz="1800" dirty="0">
                <a:latin typeface="Arial" pitchFamily="34" charset="0"/>
                <a:ea typeface="MS Mincho" pitchFamily="49" charset="-128"/>
                <a:cs typeface="Arial" pitchFamily="34" charset="0"/>
              </a:rPr>
              <a:t>Se construye con las marcas de clase (Mi) y la frecuencia (f) de la tabla de distribución de frecuencia. Indican el punto medio de cada intervalo y muestran gráficamente el comportamiento de la curva para identificar el sesgo y la simetría.</a:t>
            </a:r>
            <a:endParaRPr lang="es-ES" altLang="zh-CN" sz="4000" dirty="0">
              <a:ea typeface="MS Mincho" pitchFamily="49" charset="-128"/>
              <a:cs typeface="Arial" pitchFamily="34" charset="0"/>
            </a:endParaRP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3557" name="10 Rectángulo"/>
          <p:cNvSpPr>
            <a:spLocks noChangeArrowheads="1"/>
          </p:cNvSpPr>
          <p:nvPr/>
        </p:nvSpPr>
        <p:spPr bwMode="auto">
          <a:xfrm>
            <a:off x="3929063" y="357188"/>
            <a:ext cx="4881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Polígono de Frecuencia</a:t>
            </a:r>
          </a:p>
        </p:txBody>
      </p:sp>
      <p:pic>
        <p:nvPicPr>
          <p:cNvPr id="23558" name="Picture 2" descr="http://t1.gstatic.com/images?q=tbn:ANd9GcRnHCbmVFC4nY7Ia6_DIFlX84xUWafXHgbBaSPme9nR8ZKNl8M&amp;t=1&amp;usg=__wtScqnmFtletZDRUJwoHjJjgF-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500306"/>
            <a:ext cx="5619771" cy="420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71500" y="1228725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MX" sz="1800" dirty="0">
                <a:latin typeface="Arial" pitchFamily="34" charset="0"/>
                <a:ea typeface="MS Mincho" pitchFamily="49" charset="-128"/>
                <a:cs typeface="Arial" pitchFamily="34" charset="0"/>
              </a:rPr>
              <a:t>Se construye con las frecuencias acumuladas (</a:t>
            </a:r>
            <a:r>
              <a:rPr lang="es-MX" sz="1800" dirty="0" err="1">
                <a:latin typeface="Arial" pitchFamily="34" charset="0"/>
                <a:ea typeface="MS Mincho" pitchFamily="49" charset="-128"/>
                <a:cs typeface="Arial" pitchFamily="34" charset="0"/>
              </a:rPr>
              <a:t>Fac</a:t>
            </a:r>
            <a:r>
              <a:rPr lang="es-MX" sz="1800" dirty="0">
                <a:latin typeface="Arial" pitchFamily="34" charset="0"/>
                <a:ea typeface="MS Mincho" pitchFamily="49" charset="-128"/>
                <a:cs typeface="Arial" pitchFamily="34" charset="0"/>
              </a:rPr>
              <a:t>) y los Límites Reales de Clase (LRC) de modo que, gráficamente se puede observar el comportamiento de incremento en las observaciones por cada clase o intervalo.</a:t>
            </a:r>
            <a:endParaRPr lang="es-ES" altLang="zh-CN" sz="4000" dirty="0">
              <a:ea typeface="MS Mincho" pitchFamily="49" charset="-128"/>
              <a:cs typeface="Arial" pitchFamily="34" charset="0"/>
            </a:endParaRP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S"/>
          </a:p>
        </p:txBody>
      </p:sp>
      <p:sp>
        <p:nvSpPr>
          <p:cNvPr id="24581" name="10 Rectángulo"/>
          <p:cNvSpPr>
            <a:spLocks noChangeArrowheads="1"/>
          </p:cNvSpPr>
          <p:nvPr/>
        </p:nvSpPr>
        <p:spPr bwMode="auto">
          <a:xfrm>
            <a:off x="7000875" y="357188"/>
            <a:ext cx="1809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28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Ojiva</a:t>
            </a:r>
          </a:p>
        </p:txBody>
      </p:sp>
      <p:pic>
        <p:nvPicPr>
          <p:cNvPr id="24582" name="Picture 2" descr="http://t3.gstatic.com/images?q=tbn:ANd9GcTjPJe2ce3R6-L5dp1ToDdqsLHgHLunnYU2vyU20M2uxXLwR_c&amp;t=1&amp;usg=__-teTKlFh-TbOX0aThQwludfjXnQ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500313"/>
            <a:ext cx="41465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4" descr="http://t3.gstatic.com/images?q=tbn:ANd9GcSGO1kj_5ZoLLu1h3uydPrf-YQbW_vP0rfUSkwWfxsp5OSCQNI&amp;t=1&amp;usg=__1DbLCLO07m4bTw6RyCnQs4-E69k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571750"/>
            <a:ext cx="44577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Ordenamiento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8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Tallo y Hoja</a:t>
            </a:r>
            <a:endParaRPr kumimoji="0" lang="es-MX" sz="4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1616849" y="381258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la Sesión</a:t>
            </a:r>
            <a:endParaRPr lang="es-ES" sz="2000" b="1" dirty="0">
              <a:solidFill>
                <a:srgbClr val="FF6600"/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0" y="2051735"/>
            <a:ext cx="9210869" cy="212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 Rectángulo"/>
          <p:cNvSpPr>
            <a:spLocks noChangeArrowheads="1"/>
          </p:cNvSpPr>
          <p:nvPr/>
        </p:nvSpPr>
        <p:spPr bwMode="auto">
          <a:xfrm>
            <a:off x="0" y="901169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 su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así como diferenciar los conceptos analizados en la sesión y valorar su importancia en el quehacer cotidiano</a:t>
            </a:r>
            <a:endParaRPr lang="es-ES" sz="2000" dirty="0"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14375" y="2000250"/>
          <a:ext cx="7929618" cy="4071970"/>
        </p:xfrm>
        <a:graphic>
          <a:graphicData uri="http://schemas.openxmlformats.org/drawingml/2006/table">
            <a:tbl>
              <a:tblPr/>
              <a:tblGrid>
                <a:gridCol w="854075"/>
                <a:gridCol w="1024891"/>
                <a:gridCol w="1024891"/>
                <a:gridCol w="1024891"/>
                <a:gridCol w="1024891"/>
                <a:gridCol w="1024891"/>
                <a:gridCol w="1024891"/>
                <a:gridCol w="926197"/>
              </a:tblGrid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90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56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66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94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69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79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100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89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81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26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51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86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100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50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91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64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81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88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78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88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39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55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48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91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20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98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100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45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76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30</a:t>
                      </a:r>
                      <a:endParaRPr lang="es-ES" sz="20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96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20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800" name="Rectangle 1"/>
          <p:cNvSpPr>
            <a:spLocks noChangeArrowheads="1"/>
          </p:cNvSpPr>
          <p:nvPr/>
        </p:nvSpPr>
        <p:spPr bwMode="auto">
          <a:xfrm>
            <a:off x="714375" y="1184275"/>
            <a:ext cx="8072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S_tradnl" altLang="zh-CN" sz="1800" b="1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Paso No. 1: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 Ordenamiento utilizando la forma o t</a:t>
            </a:r>
            <a:r>
              <a:rPr lang="es-ES_tradnl" altLang="zh-CN" sz="1800" dirty="0">
                <a:solidFill>
                  <a:srgbClr val="006600"/>
                </a:solidFill>
                <a:ea typeface="SimSun" charset="-122"/>
                <a:cs typeface="Arial" pitchFamily="34" charset="0"/>
              </a:rPr>
              <a:t>é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cnica que se haga m</a:t>
            </a:r>
            <a:r>
              <a:rPr lang="es-ES_tradnl" altLang="zh-CN" sz="1800" dirty="0">
                <a:solidFill>
                  <a:srgbClr val="006600"/>
                </a:solidFill>
                <a:ea typeface="SimSun" charset="-122"/>
                <a:cs typeface="Arial" pitchFamily="34" charset="0"/>
              </a:rPr>
              <a:t>á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s f</a:t>
            </a:r>
            <a:r>
              <a:rPr lang="es-ES_tradnl" altLang="zh-CN" sz="1800" dirty="0">
                <a:solidFill>
                  <a:srgbClr val="006600"/>
                </a:solidFill>
                <a:ea typeface="SimSun" charset="-122"/>
                <a:cs typeface="Arial" pitchFamily="34" charset="0"/>
              </a:rPr>
              <a:t>á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cil su uso, prueba y error.</a:t>
            </a:r>
            <a:endParaRPr lang="es-ES_tradnl" altLang="zh-CN" sz="4000" dirty="0">
              <a:solidFill>
                <a:srgbClr val="006600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7" name="10 Rectángulo"/>
          <p:cNvSpPr>
            <a:spLocks noChangeArrowheads="1"/>
          </p:cNvSpPr>
          <p:nvPr/>
        </p:nvSpPr>
        <p:spPr bwMode="auto">
          <a:xfrm>
            <a:off x="4143372" y="357188"/>
            <a:ext cx="4667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Ordenamiento Tallo y Hoja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579563" y="1214438"/>
          <a:ext cx="7278742" cy="2662555"/>
        </p:xfrm>
        <a:graphic>
          <a:graphicData uri="http://schemas.openxmlformats.org/drawingml/2006/table">
            <a:tbl>
              <a:tblPr/>
              <a:tblGrid>
                <a:gridCol w="2559210"/>
                <a:gridCol w="4294552"/>
                <a:gridCol w="106245"/>
                <a:gridCol w="106245"/>
                <a:gridCol w="106245"/>
                <a:gridCol w="106245"/>
              </a:tblGrid>
              <a:tr h="162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Decenas</a:t>
                      </a:r>
                      <a:endParaRPr lang="es-ES" sz="16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0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0 al 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10 al 19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20 al 29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30 al 39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40 al 49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50 al 59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60 al 69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70 al 79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80 al 89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Números del 90 al 99</a:t>
                      </a:r>
                      <a:endParaRPr lang="es-ES" sz="16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85750" y="4203655"/>
          <a:ext cx="6643734" cy="2465705"/>
        </p:xfrm>
        <a:graphic>
          <a:graphicData uri="http://schemas.openxmlformats.org/drawingml/2006/table">
            <a:tbl>
              <a:tblPr/>
              <a:tblGrid>
                <a:gridCol w="1004883"/>
                <a:gridCol w="5638851"/>
              </a:tblGrid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Decenas</a:t>
                      </a:r>
                      <a:endParaRPr lang="es-ES" sz="16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 </a:t>
                      </a:r>
                      <a:endParaRPr lang="es-ES" sz="16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0</a:t>
                      </a:r>
                      <a:endParaRPr lang="es-ES" sz="16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 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13 15 15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20 20 25 25 25 25 25 25 26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30 30 35 35 35 39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40 43 45 45 45 46 47 48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50 51 53 55 55 55 55 55 56 57 57</a:t>
                      </a:r>
                      <a:endParaRPr lang="es-ES" sz="16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60 63 64 65 65 66 67 67 69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75 76 78 79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80 80 80 81 81 82 82 83 83 83 85 85 85 86 87 88 88 89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600" b="1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FF6600"/>
                          </a:solidFill>
                          <a:latin typeface="Arial"/>
                          <a:ea typeface="SimSun"/>
                        </a:rPr>
                        <a:t>90 90 91 91 92 93 94 95 96 100 100 100</a:t>
                      </a:r>
                      <a:endParaRPr lang="es-ES" sz="1600" b="1" dirty="0">
                        <a:solidFill>
                          <a:srgbClr val="FF66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Elipse"/>
          <p:cNvSpPr/>
          <p:nvPr/>
        </p:nvSpPr>
        <p:spPr>
          <a:xfrm>
            <a:off x="285750" y="1928813"/>
            <a:ext cx="1143000" cy="10715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" name="6 Elipse"/>
          <p:cNvSpPr/>
          <p:nvPr/>
        </p:nvSpPr>
        <p:spPr>
          <a:xfrm>
            <a:off x="7429500" y="5500688"/>
            <a:ext cx="1143000" cy="10715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8" name="7 Flecha curvada hacia abajo"/>
          <p:cNvSpPr/>
          <p:nvPr/>
        </p:nvSpPr>
        <p:spPr>
          <a:xfrm rot="5983954">
            <a:off x="6773863" y="4398962"/>
            <a:ext cx="1428750" cy="688975"/>
          </a:xfrm>
          <a:prstGeom prst="curvedDown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10 Rectángulo"/>
          <p:cNvSpPr>
            <a:spLocks noChangeArrowheads="1"/>
          </p:cNvSpPr>
          <p:nvPr/>
        </p:nvSpPr>
        <p:spPr bwMode="auto">
          <a:xfrm>
            <a:off x="4143372" y="357188"/>
            <a:ext cx="4667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Ordenamiento Tallo y Hoja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428625" y="1093788"/>
            <a:ext cx="800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S_tradnl" altLang="zh-CN" sz="1800" dirty="0">
                <a:solidFill>
                  <a:srgbClr val="FF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Los números se han acomodado en las fila según su valor, permitirá el acomodo ascendente de cada observación.</a:t>
            </a:r>
            <a:endParaRPr lang="es-ES_tradnl" altLang="zh-CN" sz="4000" dirty="0">
              <a:solidFill>
                <a:srgbClr val="FF6600"/>
              </a:solidFill>
              <a:ea typeface="SimSun" charset="-122"/>
              <a:cs typeface="Arial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571472" y="1928798"/>
          <a:ext cx="8001055" cy="3429030"/>
        </p:xfrm>
        <a:graphic>
          <a:graphicData uri="http://schemas.openxmlformats.org/drawingml/2006/table">
            <a:tbl>
              <a:tblPr/>
              <a:tblGrid>
                <a:gridCol w="861770"/>
                <a:gridCol w="1034124"/>
                <a:gridCol w="1034124"/>
                <a:gridCol w="1034124"/>
                <a:gridCol w="1034124"/>
                <a:gridCol w="1034124"/>
                <a:gridCol w="1034124"/>
                <a:gridCol w="934541"/>
              </a:tblGrid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13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91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26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45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55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91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55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92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55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67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81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93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47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67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81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87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94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48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57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69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82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88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57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75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82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88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39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51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76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83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89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100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40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53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63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78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83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90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100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25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43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55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64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79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83</a:t>
                      </a:r>
                      <a:endParaRPr lang="es-ES" sz="1800" b="1" kern="120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90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s-ES_tradnl" sz="1800" b="1" kern="1200" dirty="0">
                          <a:solidFill>
                            <a:srgbClr val="FF6600"/>
                          </a:solidFill>
                          <a:latin typeface="Arial"/>
                          <a:ea typeface="SimSun"/>
                          <a:cs typeface="+mn-cs"/>
                        </a:rPr>
                        <a:t>100</a:t>
                      </a:r>
                      <a:endParaRPr lang="es-ES" sz="1800" b="1" kern="1200" dirty="0">
                        <a:solidFill>
                          <a:srgbClr val="FF6600"/>
                        </a:solidFill>
                        <a:latin typeface="Arial"/>
                        <a:ea typeface="SimSu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848" name="Rectangle 1"/>
          <p:cNvSpPr>
            <a:spLocks noChangeArrowheads="1"/>
          </p:cNvSpPr>
          <p:nvPr/>
        </p:nvSpPr>
        <p:spPr bwMode="auto">
          <a:xfrm>
            <a:off x="285750" y="5619750"/>
            <a:ext cx="85010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Ya que los </a:t>
            </a:r>
            <a:r>
              <a:rPr lang="es-ES_tradnl" altLang="zh-CN" sz="1800" dirty="0" smtClean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números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quedan asignados, se acomodan en la tabla de manera ascendente </a:t>
            </a:r>
            <a:r>
              <a:rPr lang="es-ES_tradnl" altLang="zh-CN" sz="1800" i="1" dirty="0">
                <a:solidFill>
                  <a:srgbClr val="006600"/>
                </a:solidFill>
                <a:ea typeface="SimSun" charset="-122"/>
                <a:cs typeface="Arial" pitchFamily="34" charset="0"/>
              </a:rPr>
              <a:t>–</a:t>
            </a:r>
            <a:r>
              <a:rPr lang="es-ES_tradnl" altLang="zh-CN" sz="1800" i="1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menor a mayor-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.</a:t>
            </a:r>
            <a:endParaRPr lang="es-ES" altLang="zh-CN" sz="1800" dirty="0">
              <a:solidFill>
                <a:srgbClr val="006600"/>
              </a:solidFill>
              <a:ea typeface="SimSun" charset="-122"/>
              <a:cs typeface="Arial" pitchFamily="34" charset="0"/>
            </a:endParaRPr>
          </a:p>
        </p:txBody>
      </p:sp>
      <p:sp>
        <p:nvSpPr>
          <p:cNvPr id="7" name="10 Rectángulo"/>
          <p:cNvSpPr>
            <a:spLocks noChangeArrowheads="1"/>
          </p:cNvSpPr>
          <p:nvPr/>
        </p:nvSpPr>
        <p:spPr bwMode="auto">
          <a:xfrm>
            <a:off x="4143372" y="357188"/>
            <a:ext cx="46672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Ordenamiento Tallo y Hoja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28690" y="2571744"/>
            <a:ext cx="7772400" cy="14700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Tabla de Distribución de Frecuencia</a:t>
            </a:r>
            <a:endParaRPr kumimoji="0" lang="es-MX" sz="4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71625"/>
            <a:ext cx="838200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22</a:t>
                      </a: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928" name="2 CuadroTexto"/>
          <p:cNvSpPr txBox="1">
            <a:spLocks noChangeArrowheads="1"/>
          </p:cNvSpPr>
          <p:nvPr/>
        </p:nvSpPr>
        <p:spPr bwMode="auto">
          <a:xfrm>
            <a:off x="285750" y="6205538"/>
            <a:ext cx="3357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LSC = LIC + Tamaño – Variación         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3714750" y="6262688"/>
            <a:ext cx="85725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930" name="4 CuadroTexto"/>
          <p:cNvSpPr txBox="1">
            <a:spLocks noChangeArrowheads="1"/>
          </p:cNvSpPr>
          <p:nvPr/>
        </p:nvSpPr>
        <p:spPr bwMode="auto">
          <a:xfrm>
            <a:off x="4800600" y="6234113"/>
            <a:ext cx="2214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LSC = 13 + 10 – 1         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6786563" y="6286500"/>
            <a:ext cx="85725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932" name="6 CuadroTexto"/>
          <p:cNvSpPr txBox="1">
            <a:spLocks noChangeArrowheads="1"/>
          </p:cNvSpPr>
          <p:nvPr/>
        </p:nvSpPr>
        <p:spPr bwMode="auto">
          <a:xfrm>
            <a:off x="7858125" y="6215063"/>
            <a:ext cx="1143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LSC = 22 </a:t>
            </a:r>
          </a:p>
        </p:txBody>
      </p:sp>
      <p:cxnSp>
        <p:nvCxnSpPr>
          <p:cNvPr id="9" name="8 Conector recto de flecha"/>
          <p:cNvCxnSpPr>
            <a:stCxn id="33932" idx="0"/>
          </p:cNvCxnSpPr>
          <p:nvPr/>
        </p:nvCxnSpPr>
        <p:spPr>
          <a:xfrm rot="16200000" flipV="1">
            <a:off x="3357563" y="1143000"/>
            <a:ext cx="4000500" cy="6143625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22</a:t>
                      </a: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23</a:t>
                      </a: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4" name="13 Conector angular"/>
          <p:cNvCxnSpPr/>
          <p:nvPr/>
        </p:nvCxnSpPr>
        <p:spPr>
          <a:xfrm rot="10800000" flipV="1">
            <a:off x="1714500" y="2214563"/>
            <a:ext cx="642938" cy="357187"/>
          </a:xfrm>
          <a:prstGeom prst="bentConnector3">
            <a:avLst>
              <a:gd name="adj1" fmla="val -47777"/>
            </a:avLst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1633392" y="2492896"/>
            <a:ext cx="432048" cy="1588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CuadroTexto"/>
          <p:cNvSpPr txBox="1"/>
          <p:nvPr/>
        </p:nvSpPr>
        <p:spPr>
          <a:xfrm>
            <a:off x="353886" y="2694399"/>
            <a:ext cx="88569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¿Qué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piensa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cuando escucha la palabra estadística?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Qué entiende por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dato y variable?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¿Cómo obtiene datos o información con base en sus conocimientos previos?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2 CuadroTexto"/>
          <p:cNvSpPr txBox="1"/>
          <p:nvPr/>
        </p:nvSpPr>
        <p:spPr>
          <a:xfrm>
            <a:off x="2337181" y="2183655"/>
            <a:ext cx="4536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Preguntas de Exploración</a:t>
            </a:r>
          </a:p>
        </p:txBody>
      </p:sp>
      <p:sp>
        <p:nvSpPr>
          <p:cNvPr id="9" name="1 Rectángulo"/>
          <p:cNvSpPr>
            <a:spLocks noChangeArrowheads="1"/>
          </p:cNvSpPr>
          <p:nvPr/>
        </p:nvSpPr>
        <p:spPr bwMode="auto">
          <a:xfrm>
            <a:off x="1616849" y="381258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la Sesión</a:t>
            </a:r>
            <a:endParaRPr lang="es-ES" sz="2000" b="1" dirty="0">
              <a:solidFill>
                <a:srgbClr val="FF6600"/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cxnSp>
        <p:nvCxnSpPr>
          <p:cNvPr id="10" name="Conector recto 11"/>
          <p:cNvCxnSpPr/>
          <p:nvPr/>
        </p:nvCxnSpPr>
        <p:spPr>
          <a:xfrm>
            <a:off x="0" y="2051735"/>
            <a:ext cx="9210869" cy="212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 Rectángulo"/>
          <p:cNvSpPr>
            <a:spLocks noChangeArrowheads="1"/>
          </p:cNvSpPr>
          <p:nvPr/>
        </p:nvSpPr>
        <p:spPr bwMode="auto">
          <a:xfrm>
            <a:off x="0" y="901169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 su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así como diferenciar los conceptos analizados en la sesión y valorar su importancia en el quehacer cotidiano</a:t>
            </a:r>
            <a:endParaRPr lang="es-ES" sz="2000" dirty="0"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85751" y="6205538"/>
            <a:ext cx="19819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 </a:t>
            </a:r>
            <a:r>
              <a:rPr lang="es-E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(LIC </a:t>
            </a:r>
            <a:r>
              <a:rPr lang="es-E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LSC)/2</a:t>
            </a:r>
            <a:endParaRPr lang="es-ES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2411760" y="6237312"/>
            <a:ext cx="85725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3419873" y="6193881"/>
            <a:ext cx="19442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 </a:t>
            </a:r>
            <a:r>
              <a:rPr lang="es-E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(13 </a:t>
            </a:r>
            <a:r>
              <a:rPr lang="es-E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22) / 2</a:t>
            </a:r>
            <a:endParaRPr lang="es-ES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5508104" y="6237312"/>
            <a:ext cx="85725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6588224" y="6237312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 = 17.5</a:t>
            </a:r>
            <a:endParaRPr lang="es-ES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7 Conector recto de flecha"/>
          <p:cNvCxnSpPr>
            <a:stCxn id="7" idx="0"/>
          </p:cNvCxnSpPr>
          <p:nvPr/>
        </p:nvCxnSpPr>
        <p:spPr>
          <a:xfrm rot="16200000" flipV="1">
            <a:off x="4065662" y="3143250"/>
            <a:ext cx="3960440" cy="2227684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467544" y="6093296"/>
            <a:ext cx="8352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6600"/>
                </a:solidFill>
              </a:rPr>
              <a:t>Agrupar cada datos en el intervalo o categoría en la que coincidan según los límites de clase</a:t>
            </a:r>
            <a:endParaRPr lang="es-ES" sz="1600" b="1" dirty="0">
              <a:solidFill>
                <a:srgbClr val="006600"/>
              </a:solidFill>
            </a:endParaRPr>
          </a:p>
        </p:txBody>
      </p:sp>
      <p:sp>
        <p:nvSpPr>
          <p:cNvPr id="6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467544" y="6093296"/>
            <a:ext cx="8352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6600"/>
                </a:solidFill>
              </a:rPr>
              <a:t>La frecuencia acumulada (</a:t>
            </a:r>
            <a:r>
              <a:rPr lang="es-ES" sz="1600" b="1" dirty="0" err="1" smtClean="0">
                <a:solidFill>
                  <a:srgbClr val="006600"/>
                </a:solidFill>
              </a:rPr>
              <a:t>Fac</a:t>
            </a:r>
            <a:r>
              <a:rPr lang="es-ES" sz="1600" b="1" dirty="0" smtClean="0">
                <a:solidFill>
                  <a:srgbClr val="006600"/>
                </a:solidFill>
              </a:rPr>
              <a:t>) se obtiene sumando F más </a:t>
            </a:r>
            <a:r>
              <a:rPr lang="es-ES" sz="1600" b="1" dirty="0" err="1" smtClean="0">
                <a:solidFill>
                  <a:srgbClr val="006600"/>
                </a:solidFill>
              </a:rPr>
              <a:t>Fac</a:t>
            </a:r>
            <a:r>
              <a:rPr lang="es-ES" sz="1600" b="1" dirty="0" smtClean="0">
                <a:solidFill>
                  <a:srgbClr val="006600"/>
                </a:solidFill>
              </a:rPr>
              <a:t> de manera cruzada </a:t>
            </a:r>
            <a:endParaRPr lang="es-ES" sz="1600" b="1" dirty="0">
              <a:solidFill>
                <a:srgbClr val="006600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5652120" y="2060848"/>
            <a:ext cx="432048" cy="1588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 rot="10800000" flipV="1">
            <a:off x="5652120" y="2276872"/>
            <a:ext cx="360040" cy="216024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" name="2 Conector recto de flecha"/>
          <p:cNvCxnSpPr/>
          <p:nvPr/>
        </p:nvCxnSpPr>
        <p:spPr>
          <a:xfrm>
            <a:off x="5623544" y="2608336"/>
            <a:ext cx="432048" cy="1588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3 Conector recto de flecha"/>
          <p:cNvCxnSpPr/>
          <p:nvPr/>
        </p:nvCxnSpPr>
        <p:spPr>
          <a:xfrm>
            <a:off x="5652120" y="2060848"/>
            <a:ext cx="432048" cy="1588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 rot="10800000" flipV="1">
            <a:off x="5652120" y="2276872"/>
            <a:ext cx="360040" cy="216024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0,0625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0,1750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0,2375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0,3500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0,4750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0,5750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0,7125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0,9125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1,0000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043608" y="602128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6600"/>
                </a:solidFill>
              </a:rPr>
              <a:t>La frecuencia relativa (</a:t>
            </a:r>
            <a:r>
              <a:rPr lang="es-ES" sz="1600" b="1" dirty="0" err="1" smtClean="0">
                <a:solidFill>
                  <a:srgbClr val="006600"/>
                </a:solidFill>
              </a:rPr>
              <a:t>Frel</a:t>
            </a:r>
            <a:r>
              <a:rPr lang="es-ES" sz="1600" b="1" dirty="0" smtClean="0">
                <a:solidFill>
                  <a:srgbClr val="006600"/>
                </a:solidFill>
              </a:rPr>
              <a:t>) se obtiene dividiendo la F entre el total (N) de datos u observaciones, el resultado se da en decimales. Se sugiere utilizar hasta 4 decimales.</a:t>
            </a:r>
            <a:endParaRPr lang="es-ES" sz="1600" b="1" dirty="0">
              <a:solidFill>
                <a:srgbClr val="006600"/>
              </a:solidFill>
            </a:endParaRPr>
          </a:p>
        </p:txBody>
      </p:sp>
      <p:sp>
        <p:nvSpPr>
          <p:cNvPr id="6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0,0625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0,1750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0,2375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0,3500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0,4750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0,5750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0,7125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0,9125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1,0000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800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043608" y="602128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6600"/>
                </a:solidFill>
              </a:rPr>
              <a:t>La frecuencia relativa porcentual (</a:t>
            </a:r>
            <a:r>
              <a:rPr lang="es-ES" sz="1600" b="1" dirty="0" err="1" smtClean="0">
                <a:solidFill>
                  <a:srgbClr val="006600"/>
                </a:solidFill>
              </a:rPr>
              <a:t>Frel</a:t>
            </a:r>
            <a:r>
              <a:rPr lang="es-ES" sz="1600" b="1" dirty="0" smtClean="0">
                <a:solidFill>
                  <a:srgbClr val="006600"/>
                </a:solidFill>
              </a:rPr>
              <a:t>) se obtiene multiplicando la </a:t>
            </a:r>
            <a:r>
              <a:rPr lang="es-ES" sz="1600" b="1" dirty="0" err="1" smtClean="0">
                <a:solidFill>
                  <a:srgbClr val="006600"/>
                </a:solidFill>
              </a:rPr>
              <a:t>Frel</a:t>
            </a:r>
            <a:r>
              <a:rPr lang="es-ES" sz="1600" b="1" dirty="0" smtClean="0">
                <a:solidFill>
                  <a:srgbClr val="006600"/>
                </a:solidFill>
              </a:rPr>
              <a:t> por 100 para que nos de los puntos porcentuales.</a:t>
            </a:r>
            <a:endParaRPr lang="es-ES" sz="1600" b="1" dirty="0">
              <a:solidFill>
                <a:srgbClr val="006600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7524328" y="2060848"/>
            <a:ext cx="432048" cy="1588"/>
          </a:xfrm>
          <a:prstGeom prst="straightConnector1">
            <a:avLst/>
          </a:prstGeom>
          <a:ln w="28575" cmpd="sng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0,0625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0,1750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0,2375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23,75%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0,3500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35,00%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0,4750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0,5750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0,7125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71,25%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0,9125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91,25%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1,0000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100,00%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" name="2 Conector recto de flecha"/>
          <p:cNvCxnSpPr/>
          <p:nvPr/>
        </p:nvCxnSpPr>
        <p:spPr>
          <a:xfrm rot="5400000">
            <a:off x="6191386" y="3825044"/>
            <a:ext cx="3240360" cy="15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1500188"/>
          <a:ext cx="8143930" cy="4357713"/>
        </p:xfrm>
        <a:graphic>
          <a:graphicData uri="http://schemas.openxmlformats.org/drawingml/2006/table">
            <a:tbl>
              <a:tblPr/>
              <a:tblGrid>
                <a:gridCol w="571945"/>
                <a:gridCol w="571945"/>
                <a:gridCol w="738413"/>
                <a:gridCol w="923480"/>
                <a:gridCol w="738413"/>
                <a:gridCol w="923480"/>
                <a:gridCol w="738413"/>
                <a:gridCol w="738413"/>
                <a:gridCol w="1108549"/>
                <a:gridCol w="1090879"/>
              </a:tblGrid>
              <a:tr h="410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Arial Unicode MS"/>
                        </a:rPr>
                        <a:t>Clase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LIRC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LSRC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Mi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fac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10795" marR="10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frel</a:t>
                      </a:r>
                      <a:r>
                        <a:rPr lang="en-GB" sz="16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SimSun"/>
                        </a:rPr>
                        <a:t> %</a:t>
                      </a:r>
                      <a:endParaRPr lang="es-ES" sz="1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0,0625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0,1750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0,2375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23,75%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4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28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0,3500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35,00%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38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0,4750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67,5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46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0,5750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57,50%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11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57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0,7125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71,25%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8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16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0,9125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91,25%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Arial Unicode MS"/>
                        </a:rPr>
                        <a:t>9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93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102,5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97,5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7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1,0000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100,00%</a:t>
                      </a:r>
                      <a:endParaRPr lang="es-ES" sz="180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C00000"/>
                          </a:solidFill>
                          <a:latin typeface="Arial"/>
                          <a:ea typeface="SimSun"/>
                        </a:rPr>
                        <a:t>80</a:t>
                      </a:r>
                      <a:endParaRPr lang="es-ES" sz="1800" b="1" dirty="0">
                        <a:solidFill>
                          <a:srgbClr val="C00000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b="1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600" dirty="0">
                        <a:solidFill>
                          <a:srgbClr val="C00000"/>
                        </a:solidFill>
                        <a:latin typeface="Arial"/>
                        <a:ea typeface="Arial Unicode M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10 Rectángulo"/>
          <p:cNvSpPr>
            <a:spLocks noChangeArrowheads="1"/>
          </p:cNvSpPr>
          <p:nvPr/>
        </p:nvSpPr>
        <p:spPr bwMode="auto">
          <a:xfrm>
            <a:off x="2285984" y="357188"/>
            <a:ext cx="65246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28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Distribución de Frecuencia</a:t>
            </a:r>
            <a:endParaRPr lang="es-ES" altLang="zh-CN" sz="2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CuadroTexto"/>
          <p:cNvSpPr txBox="1"/>
          <p:nvPr/>
        </p:nvSpPr>
        <p:spPr>
          <a:xfrm>
            <a:off x="0" y="5170829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 dato por sí solo no dice o expresa nada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Cuando un dato se relaciona con algún atributo o categoría, expresa información</a:t>
            </a:r>
          </a:p>
        </p:txBody>
      </p:sp>
      <p:sp>
        <p:nvSpPr>
          <p:cNvPr id="13" name="2 CuadroTexto"/>
          <p:cNvSpPr txBox="1"/>
          <p:nvPr/>
        </p:nvSpPr>
        <p:spPr>
          <a:xfrm>
            <a:off x="353886" y="2694399"/>
            <a:ext cx="88569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¿Qué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piensa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cuando escucha la palabra estadística?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Qué entiende por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dato y variable?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¿Cómo obtiene datos o información con base en sus conocimientos previos?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2 CuadroTexto"/>
          <p:cNvSpPr txBox="1"/>
          <p:nvPr/>
        </p:nvSpPr>
        <p:spPr>
          <a:xfrm>
            <a:off x="2337181" y="2183655"/>
            <a:ext cx="4536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Preguntas de Exploración</a:t>
            </a:r>
          </a:p>
        </p:txBody>
      </p:sp>
      <p:sp>
        <p:nvSpPr>
          <p:cNvPr id="15" name="1 Rectángulo"/>
          <p:cNvSpPr>
            <a:spLocks noChangeArrowheads="1"/>
          </p:cNvSpPr>
          <p:nvPr/>
        </p:nvSpPr>
        <p:spPr bwMode="auto">
          <a:xfrm>
            <a:off x="1616849" y="381258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la Sesión</a:t>
            </a:r>
            <a:endParaRPr lang="es-ES" sz="2000" b="1" dirty="0">
              <a:solidFill>
                <a:srgbClr val="FF6600"/>
              </a:solidFill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cxnSp>
        <p:nvCxnSpPr>
          <p:cNvPr id="18" name="Conector recto 11"/>
          <p:cNvCxnSpPr/>
          <p:nvPr/>
        </p:nvCxnSpPr>
        <p:spPr>
          <a:xfrm>
            <a:off x="0" y="2051735"/>
            <a:ext cx="9144000" cy="1994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 Rectángulo"/>
          <p:cNvSpPr>
            <a:spLocks noChangeArrowheads="1"/>
          </p:cNvSpPr>
          <p:nvPr/>
        </p:nvSpPr>
        <p:spPr bwMode="auto">
          <a:xfrm>
            <a:off x="0" y="901169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 su </a:t>
            </a:r>
            <a:r>
              <a:rPr lang="es-MX" sz="2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así como diferenciar los conceptos analizados en la sesión y valorar su importancia en el quehacer cotidiano</a:t>
            </a:r>
            <a:endParaRPr lang="es-ES" sz="2000" dirty="0">
              <a:latin typeface="Arial" panose="020B0604020202020204" pitchFamily="34" charset="0"/>
              <a:ea typeface="SimSun" charset="-122"/>
              <a:cs typeface="Arial" panose="020B0604020202020204" pitchFamily="34" charset="0"/>
            </a:endParaRPr>
          </a:p>
        </p:txBody>
      </p:sp>
      <p:cxnSp>
        <p:nvCxnSpPr>
          <p:cNvPr id="20" name="Conector recto 11"/>
          <p:cNvCxnSpPr/>
          <p:nvPr/>
        </p:nvCxnSpPr>
        <p:spPr>
          <a:xfrm>
            <a:off x="-66869" y="4714884"/>
            <a:ext cx="9210869" cy="212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08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395536" y="1625793"/>
            <a:ext cx="8496944" cy="461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La calificación mas alta:					</a:t>
            </a: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100</a:t>
            </a:r>
            <a:endParaRPr kumimoji="0" lang="es-ES" altLang="zh-CN" sz="105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La calificación mas baja:					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13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El rango:						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87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Las 5 calificaciones mas altas:				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93, 94, 95, 96, 100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Las 5 calificaciones mas bajas:				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13, 15, 20, 25, 26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El numero de estudiantes con calificaciones de 75 o mas:	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34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Porcentaje de calificaciones mayores a 65 pero menores o iguales a 85: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35%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Porcentaje de calificaciones en el intervalo con las notas mas bajas: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64.8%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Porcentaje de calificaciones en el intervalo con las notas mas altas: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35%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Porcentaje de reprobados sabiendo que reprobado es 59 o menor: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44.8%</a:t>
            </a:r>
            <a:endParaRPr lang="es-ES" altLang="zh-CN" sz="1800" dirty="0">
              <a:solidFill>
                <a:srgbClr val="006600"/>
              </a:solidFill>
              <a:latin typeface="Arial" pitchFamily="34" charset="0"/>
              <a:ea typeface="SimSun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zh-CN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SimSun" charset="-122"/>
                <a:cs typeface="Arial" pitchFamily="34" charset="0"/>
              </a:rPr>
              <a:t>Porcentaje de aprobados sabiendo que aprobado en 60 o mayor: </a:t>
            </a:r>
            <a:r>
              <a:rPr lang="es-ES_tradnl" altLang="zh-CN" sz="1800" dirty="0">
                <a:solidFill>
                  <a:srgbClr val="006600"/>
                </a:solidFill>
                <a:latin typeface="Arial" pitchFamily="34" charset="0"/>
                <a:ea typeface="SimSun" charset="-122"/>
                <a:cs typeface="Arial" pitchFamily="34" charset="0"/>
              </a:rPr>
              <a:t>55%</a:t>
            </a:r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6228184" y="357188"/>
            <a:ext cx="25824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zh-CN" sz="3200" b="1" dirty="0" smtClean="0">
                <a:solidFill>
                  <a:srgbClr val="C00000"/>
                </a:solidFill>
                <a:latin typeface="Arial" pitchFamily="34" charset="0"/>
                <a:ea typeface="SimSun" charset="-122"/>
                <a:cs typeface="Arial" pitchFamily="34" charset="0"/>
              </a:rPr>
              <a:t>Resultados</a:t>
            </a:r>
            <a:endParaRPr lang="es-ES" sz="3200" dirty="0">
              <a:ea typeface="SimSun" charset="-122"/>
              <a:cs typeface="Arial" pitchFamily="34" charset="0"/>
            </a:endParaRPr>
          </a:p>
        </p:txBody>
      </p:sp>
      <p:pic>
        <p:nvPicPr>
          <p:cNvPr id="4" name="3 Imagen" descr="E:\Escuela Preparatoria Texcoco 2010\Escudo UAEM\ESCUDO UAE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1"/>
            <a:ext cx="936103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ChangeArrowheads="1"/>
          </p:cNvSpPr>
          <p:nvPr/>
        </p:nvSpPr>
        <p:spPr bwMode="auto">
          <a:xfrm>
            <a:off x="214313" y="1154113"/>
            <a:ext cx="87153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Datos Estad</a:t>
            </a:r>
            <a:r>
              <a:rPr lang="es-MX" sz="1600" b="1">
                <a:solidFill>
                  <a:srgbClr val="C00000"/>
                </a:solidFill>
                <a:ea typeface="MS Mincho" pitchFamily="49" charset="-128"/>
                <a:cs typeface="Arial" pitchFamily="34" charset="0"/>
              </a:rPr>
              <a:t>í</a:t>
            </a: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stico: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 Es cualquier datos obtenido en la recopilaci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n.</a:t>
            </a:r>
            <a:endParaRPr lang="es-ES" sz="1000">
              <a:solidFill>
                <a:srgbClr val="C00000"/>
              </a:solidFill>
              <a:ea typeface="MS Mincho" pitchFamily="49" charset="-128"/>
              <a:cs typeface="Arial" pitchFamily="34" charset="0"/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Frecuencia: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 Es el n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  <a:cs typeface="Arial" pitchFamily="34" charset="0"/>
              </a:rPr>
              <a:t>ú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mero de elementos que contiene cada clase o categor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  <a:cs typeface="Arial" pitchFamily="34" charset="0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a. Es la raz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  <a:cs typeface="Arial" pitchFamily="34" charset="0"/>
              </a:rPr>
              <a:t>ó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n con la que se repite un evento.</a:t>
            </a:r>
            <a:endParaRPr lang="es-ES" sz="1000">
              <a:solidFill>
                <a:srgbClr val="C00000"/>
              </a:solidFill>
              <a:ea typeface="MS Mincho" pitchFamily="49" charset="-128"/>
              <a:cs typeface="Arial" pitchFamily="34" charset="0"/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Rango: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 Es el valor que se obtiene por la diferencia del dato mayor menos el dato menor de las observaciones.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N</a:t>
            </a:r>
            <a:r>
              <a:rPr lang="es-MX" sz="1600" b="1">
                <a:solidFill>
                  <a:srgbClr val="C00000"/>
                </a:solidFill>
                <a:ea typeface="MS Mincho" pitchFamily="49" charset="-128"/>
              </a:rPr>
              <a:t>ú</a:t>
            </a: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mero de intervalos: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Es el n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ú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mero de clases o categor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as en las que oscilan las observaciones.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Tama</a:t>
            </a:r>
            <a:r>
              <a:rPr lang="es-MX" sz="1600" b="1">
                <a:solidFill>
                  <a:srgbClr val="C00000"/>
                </a:solidFill>
                <a:ea typeface="MS Mincho" pitchFamily="49" charset="-128"/>
              </a:rPr>
              <a:t>ñ</a:t>
            </a: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o del intervalo: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Es el tama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ñ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o de cada clase o categor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a que determina que observaciones caen en ese intervalo.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Frecuencia Acumulada: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Identifica el n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ú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mero de observaciones acumuladas incluidas bajo el l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mite superior de cada clase.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Frecuencia Relativa: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Es aquella en que el n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ú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mero de observaciones ha sido convertido en un valor relativo dividido entre el n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ú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mero total de observaciones . Cada frecuencia relativa es una proporci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ó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n.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Frecuencia Relativa Porcentual: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Es la frecuencia relativa que se convierte en porcentaje.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Histograma: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Diagrama de columnas o barras de una distribuci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ó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n de frecuencia en la que se representan los l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mites reales de clase en el eje de las X y la frecuencia en el eje de las Y.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Pol</a:t>
            </a:r>
            <a:r>
              <a:rPr lang="es-MX" sz="1600" b="1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gono de Frecuencia: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Gr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á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fica lineal de una distribuci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ó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n de frecuencia en la que se representan los l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mites reales de clase en el eje de las X y las marcas de Clase (puntos medios Mi) en el eje de las Y</a:t>
            </a:r>
            <a:endParaRPr lang="es-ES" sz="1000">
              <a:solidFill>
                <a:srgbClr val="C00000"/>
              </a:solidFill>
            </a:endParaRPr>
          </a:p>
          <a:p>
            <a:pPr algn="just" eaLnBrk="0" hangingPunct="0">
              <a:buFontTx/>
              <a:buChar char="•"/>
              <a:tabLst>
                <a:tab pos="269875" algn="l"/>
              </a:tabLst>
            </a:pPr>
            <a:r>
              <a:rPr lang="es-MX" sz="1600" b="1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Ojiva: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 Es la gr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á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fica de la frecuencia acumulada y se representa mediante los l</a:t>
            </a:r>
            <a:r>
              <a:rPr lang="es-MX" sz="1600">
                <a:solidFill>
                  <a:srgbClr val="C00000"/>
                </a:solidFill>
                <a:ea typeface="MS Mincho" pitchFamily="49" charset="-128"/>
              </a:rPr>
              <a:t>í</a:t>
            </a:r>
            <a:r>
              <a:rPr lang="es-MX" sz="1600">
                <a:solidFill>
                  <a:srgbClr val="C00000"/>
                </a:solidFill>
                <a:latin typeface="Arial" pitchFamily="34" charset="0"/>
                <a:ea typeface="MS Mincho" pitchFamily="49" charset="-128"/>
              </a:rPr>
              <a:t>mites reales de clase y la frecuencia acumulada.</a:t>
            </a:r>
            <a:endParaRPr lang="es-MX" sz="3200">
              <a:solidFill>
                <a:srgbClr val="C00000"/>
              </a:solidFill>
            </a:endParaRPr>
          </a:p>
        </p:txBody>
      </p:sp>
      <p:sp>
        <p:nvSpPr>
          <p:cNvPr id="46083" name="4 Rectángulo"/>
          <p:cNvSpPr>
            <a:spLocks noChangeArrowheads="1"/>
          </p:cNvSpPr>
          <p:nvPr/>
        </p:nvSpPr>
        <p:spPr bwMode="auto">
          <a:xfrm>
            <a:off x="6429375" y="357188"/>
            <a:ext cx="2381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rgbClr val="C00000"/>
                </a:solidFill>
                <a:latin typeface="Arial" pitchFamily="34" charset="0"/>
                <a:ea typeface="SimSun" charset="-122"/>
                <a:cs typeface="Arial" pitchFamily="34" charset="0"/>
              </a:rPr>
              <a:t>Glosario</a:t>
            </a:r>
            <a:endParaRPr lang="es-ES" sz="3200">
              <a:ea typeface="SimSun" charset="-122"/>
              <a:cs typeface="Arial" pitchFamily="34" charset="0"/>
            </a:endParaRPr>
          </a:p>
        </p:txBody>
      </p:sp>
      <p:pic>
        <p:nvPicPr>
          <p:cNvPr id="4" name="3 Imagen" descr="E:\Escuela Preparatoria Texcoco 2010\Escudo UAEM\ESCUDO UAE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1"/>
            <a:ext cx="936103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524099"/>
              </p:ext>
            </p:extLst>
          </p:nvPr>
        </p:nvGraphicFramePr>
        <p:xfrm>
          <a:off x="1475656" y="5301208"/>
          <a:ext cx="2040227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56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/>
          <p:cNvGraphicFramePr>
            <a:graphicFrameLocks noGrp="1"/>
          </p:cNvGraphicFramePr>
          <p:nvPr>
            <p:extLst/>
          </p:nvPr>
        </p:nvGraphicFramePr>
        <p:xfrm>
          <a:off x="1475656" y="5301208"/>
          <a:ext cx="612068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/>
                <a:gridCol w="2040227"/>
                <a:gridCol w="2040227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s-MX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65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4174</Words>
  <Application>Microsoft Office PowerPoint</Application>
  <PresentationFormat>Presentación en pantalla (4:3)</PresentationFormat>
  <Paragraphs>1865</Paragraphs>
  <Slides>71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71</vt:i4>
      </vt:variant>
    </vt:vector>
  </HeadingPairs>
  <TitlesOfParts>
    <vt:vector size="88" baseType="lpstr">
      <vt:lpstr>Arial Unicode MS</vt:lpstr>
      <vt:lpstr>MS Mincho</vt:lpstr>
      <vt:lpstr>宋体</vt:lpstr>
      <vt:lpstr>宋体</vt:lpstr>
      <vt:lpstr>Arial</vt:lpstr>
      <vt:lpstr>Calibri</vt:lpstr>
      <vt:lpstr>Century Gothic</vt:lpstr>
      <vt:lpstr>Courier New</vt:lpstr>
      <vt:lpstr>Symbol</vt:lpstr>
      <vt:lpstr>Times</vt:lpstr>
      <vt:lpstr>Times New Roman</vt:lpstr>
      <vt:lpstr>Wingdings</vt:lpstr>
      <vt:lpstr>Tema de Office</vt:lpstr>
      <vt:lpstr>Ecuación</vt:lpstr>
      <vt:lpstr>Imagen de mapa de bits</vt:lpstr>
      <vt:lpstr>Hoja de cálculo de Microsoft Excel 97-2003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TIPOS DE VARIABLES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UMSNH-FIE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</dc:title>
  <dc:creator>Investigacion EPT</dc:creator>
  <cp:lastModifiedBy>USUARIO</cp:lastModifiedBy>
  <cp:revision>146</cp:revision>
  <dcterms:created xsi:type="dcterms:W3CDTF">2003-03-21T20:14:09Z</dcterms:created>
  <dcterms:modified xsi:type="dcterms:W3CDTF">2018-09-26T22:11:12Z</dcterms:modified>
</cp:coreProperties>
</file>