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08" r:id="rId3"/>
    <p:sldId id="311" r:id="rId4"/>
    <p:sldId id="310" r:id="rId5"/>
    <p:sldId id="256" r:id="rId6"/>
    <p:sldId id="257" r:id="rId7"/>
    <p:sldId id="259" r:id="rId8"/>
    <p:sldId id="260" r:id="rId9"/>
    <p:sldId id="264" r:id="rId10"/>
    <p:sldId id="263" r:id="rId11"/>
    <p:sldId id="266" r:id="rId12"/>
    <p:sldId id="267" r:id="rId13"/>
    <p:sldId id="269" r:id="rId14"/>
    <p:sldId id="265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93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31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761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356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254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034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304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339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921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090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768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31EAD-DD04-4F36-8A91-227D3B07EDA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6170D-3D97-4A38-8E5A-48986A44C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178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4.png"/><Relationship Id="rId7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7.png"/><Relationship Id="rId4" Type="http://schemas.openxmlformats.org/officeDocument/2006/relationships/image" Target="../media/image39.png"/><Relationship Id="rId9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7.png"/><Relationship Id="rId4" Type="http://schemas.openxmlformats.org/officeDocument/2006/relationships/image" Target="../media/image39.png"/><Relationship Id="rId9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10" Type="http://schemas.openxmlformats.org/officeDocument/2006/relationships/image" Target="../media/image52.png"/><Relationship Id="rId4" Type="http://schemas.openxmlformats.org/officeDocument/2006/relationships/image" Target="../media/image39.png"/><Relationship Id="rId9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61.png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024035" y="3929067"/>
            <a:ext cx="82089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4800" b="1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Introducción a la </a:t>
            </a:r>
            <a:r>
              <a:rPr lang="es-MX" sz="48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Estadística</a:t>
            </a:r>
          </a:p>
          <a:p>
            <a:pPr algn="ctr"/>
            <a:r>
              <a:rPr lang="es-MX" sz="32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Módulo III y IV</a:t>
            </a:r>
            <a:endParaRPr lang="es-MX" sz="3200" b="1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1590676" y="-86411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6451600" y="-679450"/>
            <a:ext cx="30368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tabLst>
                <a:tab pos="4230688" algn="l"/>
              </a:tabLst>
            </a:pPr>
            <a:r>
              <a:rPr lang="es-ES_tradnl" sz="900" b="1">
                <a:latin typeface="Century Gothic" pitchFamily="34" charset="0"/>
                <a:ea typeface="Times"/>
                <a:cs typeface="Times New Roman" pitchFamily="18" charset="0"/>
              </a:rPr>
              <a:t>.</a:t>
            </a:r>
            <a:endParaRPr lang="es-ES" sz="900">
              <a:latin typeface="Arial" pitchFamily="34" charset="0"/>
              <a:ea typeface="Times"/>
              <a:cs typeface="Times New Roman" pitchFamily="18" charset="0"/>
            </a:endParaRPr>
          </a:p>
          <a:p>
            <a:pPr algn="r" eaLnBrk="0" hangingPunct="0">
              <a:tabLst>
                <a:tab pos="4230688" algn="l"/>
              </a:tabLst>
            </a:pPr>
            <a:r>
              <a:rPr lang="es-ES_tradnl" sz="1000">
                <a:latin typeface="Century Gothic" pitchFamily="34" charset="0"/>
                <a:ea typeface="Times"/>
                <a:cs typeface="Times New Roman" pitchFamily="18" charset="0"/>
              </a:rPr>
              <a:t>Valle de Chalco, Méx. a 5 de octubre de 2005</a:t>
            </a:r>
            <a:endParaRPr lang="es-ES" sz="900">
              <a:latin typeface="Arial" pitchFamily="34" charset="0"/>
              <a:ea typeface="Times"/>
              <a:cs typeface="Times New Roman" pitchFamily="18" charset="0"/>
            </a:endParaRPr>
          </a:p>
          <a:p>
            <a:pPr algn="r" eaLnBrk="0" hangingPunct="0">
              <a:tabLst>
                <a:tab pos="4230688" algn="l"/>
              </a:tabLst>
            </a:pPr>
            <a:r>
              <a:rPr lang="es-ES_tradnl" sz="800">
                <a:latin typeface="Century Gothic" pitchFamily="34" charset="0"/>
                <a:ea typeface="Times"/>
                <a:cs typeface="Times New Roman" pitchFamily="18" charset="0"/>
              </a:rPr>
              <a:t>Unidad Académica Profesional Valle de Chalco</a:t>
            </a:r>
            <a:endParaRPr lang="es-ES_tradnl">
              <a:latin typeface="Arial" pitchFamily="34" charset="0"/>
              <a:ea typeface="Times"/>
              <a:cs typeface="Times New Roman" pitchFamily="18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554-34BC-40E8-86A7-C7DF5240E2E0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9" name="8 Imagen" descr="E:\Escuela Preparatoria Texcoco 2010\Escudo UAEM\ESCUDO UAE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55" y="1643050"/>
            <a:ext cx="233739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058194" y="5385932"/>
            <a:ext cx="82089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3600" b="1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Mtro. Carlos Alberto Salgado Treviño</a:t>
            </a:r>
          </a:p>
          <a:p>
            <a:pPr algn="ctr"/>
            <a:r>
              <a:rPr lang="es-MX" sz="2800" b="1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Plantel Texcoco de la Escuela Preparatoria</a:t>
            </a:r>
            <a:endParaRPr lang="es-MX" sz="2800" b="1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51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4691" y="1004455"/>
            <a:ext cx="111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Cuartiles</a:t>
            </a:r>
            <a:endParaRPr lang="es-MX" b="1" dirty="0"/>
          </a:p>
        </p:txBody>
      </p:sp>
      <p:cxnSp>
        <p:nvCxnSpPr>
          <p:cNvPr id="9" name="Conector recto 8"/>
          <p:cNvCxnSpPr/>
          <p:nvPr/>
        </p:nvCxnSpPr>
        <p:spPr>
          <a:xfrm flipV="1">
            <a:off x="0" y="2628905"/>
            <a:ext cx="12192000" cy="207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0" y="791380"/>
            <a:ext cx="12192000" cy="207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4693276" y="253769"/>
            <a:ext cx="2805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Medidas de Posición</a:t>
            </a:r>
            <a:endParaRPr lang="es-MX" sz="2400" b="1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33554"/>
              </p:ext>
            </p:extLst>
          </p:nvPr>
        </p:nvGraphicFramePr>
        <p:xfrm>
          <a:off x="124691" y="2825900"/>
          <a:ext cx="6909953" cy="2379946"/>
        </p:xfrm>
        <a:graphic>
          <a:graphicData uri="http://schemas.openxmlformats.org/drawingml/2006/table">
            <a:tbl>
              <a:tblPr/>
              <a:tblGrid>
                <a:gridCol w="738099"/>
                <a:gridCol w="738099"/>
                <a:gridCol w="570826"/>
                <a:gridCol w="643352"/>
                <a:gridCol w="432799"/>
                <a:gridCol w="834382"/>
                <a:gridCol w="738099"/>
                <a:gridCol w="738099"/>
                <a:gridCol w="738099"/>
                <a:gridCol w="738099"/>
              </a:tblGrid>
              <a:tr h="51011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fMi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2258.16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883.6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1235.96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1697.44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24691" y="1677993"/>
                <a:ext cx="2213235" cy="526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𝑄𝑖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91" y="1677993"/>
                <a:ext cx="2213235" cy="526554"/>
              </a:xfrm>
              <a:prstGeom prst="rect">
                <a:avLst/>
              </a:prstGeom>
              <a:blipFill rotWithShape="0">
                <a:blip r:embed="rId2"/>
                <a:stretch>
                  <a:fillRect l="-549" b="-574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391" y="3130969"/>
            <a:ext cx="4340441" cy="299718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117273" y="843370"/>
            <a:ext cx="59574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/>
              <a:t>L = Limite Inferior Real de Clase del Cuartil a calcular</a:t>
            </a:r>
          </a:p>
          <a:p>
            <a:r>
              <a:rPr lang="es-MX" i="1" dirty="0" smtClean="0"/>
              <a:t>i</a:t>
            </a:r>
            <a:r>
              <a:rPr lang="es-MX" dirty="0" smtClean="0"/>
              <a:t> = Cuartil a calcular</a:t>
            </a:r>
          </a:p>
          <a:p>
            <a:r>
              <a:rPr lang="es-MX" i="1" dirty="0" smtClean="0"/>
              <a:t>N</a:t>
            </a:r>
            <a:r>
              <a:rPr lang="es-MX" dirty="0" smtClean="0"/>
              <a:t> = Total de datos en la tabla</a:t>
            </a:r>
          </a:p>
          <a:p>
            <a:r>
              <a:rPr lang="es-MX" i="1" dirty="0" err="1" smtClean="0"/>
              <a:t>fac</a:t>
            </a:r>
            <a:r>
              <a:rPr lang="es-MX" dirty="0" smtClean="0"/>
              <a:t> = Frecuencia acumulada de la clase </a:t>
            </a:r>
          </a:p>
          <a:p>
            <a:r>
              <a:rPr lang="es-MX" i="1" dirty="0" smtClean="0"/>
              <a:t>f </a:t>
            </a:r>
            <a:r>
              <a:rPr lang="es-MX" dirty="0" smtClean="0"/>
              <a:t>= frecuencia de la clase</a:t>
            </a:r>
          </a:p>
          <a:p>
            <a:r>
              <a:rPr lang="es-MX" i="1" dirty="0" smtClean="0"/>
              <a:t>c</a:t>
            </a:r>
            <a:r>
              <a:rPr lang="es-MX" dirty="0" smtClean="0"/>
              <a:t> = Tamaño del intervalo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64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4691" y="1004455"/>
            <a:ext cx="111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Cuartiles</a:t>
            </a:r>
            <a:endParaRPr lang="es-MX" b="1" dirty="0"/>
          </a:p>
        </p:txBody>
      </p:sp>
      <p:cxnSp>
        <p:nvCxnSpPr>
          <p:cNvPr id="9" name="Conector recto 8"/>
          <p:cNvCxnSpPr/>
          <p:nvPr/>
        </p:nvCxnSpPr>
        <p:spPr>
          <a:xfrm flipV="1">
            <a:off x="0" y="2628905"/>
            <a:ext cx="12192000" cy="207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0" y="791380"/>
            <a:ext cx="12192000" cy="207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4693276" y="253769"/>
            <a:ext cx="2805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Medidas de Posición</a:t>
            </a:r>
            <a:endParaRPr lang="es-MX" sz="2400" b="1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/>
        </p:nvGraphicFramePr>
        <p:xfrm>
          <a:off x="124691" y="2825900"/>
          <a:ext cx="6909953" cy="2379946"/>
        </p:xfrm>
        <a:graphic>
          <a:graphicData uri="http://schemas.openxmlformats.org/drawingml/2006/table">
            <a:tbl>
              <a:tblPr/>
              <a:tblGrid>
                <a:gridCol w="738099"/>
                <a:gridCol w="738099"/>
                <a:gridCol w="570826"/>
                <a:gridCol w="643352"/>
                <a:gridCol w="432799"/>
                <a:gridCol w="834382"/>
                <a:gridCol w="738099"/>
                <a:gridCol w="738099"/>
                <a:gridCol w="738099"/>
                <a:gridCol w="738099"/>
              </a:tblGrid>
              <a:tr h="51011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fMi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2258.16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883.6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1235.96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1697.44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3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24691" y="1677993"/>
                <a:ext cx="2213235" cy="526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𝑄𝑖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91" y="1677993"/>
                <a:ext cx="2213235" cy="526554"/>
              </a:xfrm>
              <a:prstGeom prst="rect">
                <a:avLst/>
              </a:prstGeom>
              <a:blipFill rotWithShape="0">
                <a:blip r:embed="rId2"/>
                <a:stretch>
                  <a:fillRect l="-549" b="-574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391" y="3130969"/>
            <a:ext cx="4340441" cy="299718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117273" y="843370"/>
            <a:ext cx="59574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/>
              <a:t>L = Limite Inferior Real de Clase del Cuartil a calcular</a:t>
            </a:r>
          </a:p>
          <a:p>
            <a:r>
              <a:rPr lang="es-MX" i="1" dirty="0" smtClean="0"/>
              <a:t>i</a:t>
            </a:r>
            <a:r>
              <a:rPr lang="es-MX" dirty="0" smtClean="0"/>
              <a:t> = Cuartil a calcular</a:t>
            </a:r>
          </a:p>
          <a:p>
            <a:r>
              <a:rPr lang="es-MX" i="1" dirty="0" smtClean="0"/>
              <a:t>N</a:t>
            </a:r>
            <a:r>
              <a:rPr lang="es-MX" dirty="0" smtClean="0"/>
              <a:t> = Total de datos en la tabla</a:t>
            </a:r>
          </a:p>
          <a:p>
            <a:r>
              <a:rPr lang="es-MX" i="1" dirty="0" err="1" smtClean="0"/>
              <a:t>fac</a:t>
            </a:r>
            <a:r>
              <a:rPr lang="es-MX" dirty="0" smtClean="0"/>
              <a:t> = Frecuencia acumulada de la clase </a:t>
            </a:r>
          </a:p>
          <a:p>
            <a:r>
              <a:rPr lang="es-MX" i="1" dirty="0" smtClean="0"/>
              <a:t>f </a:t>
            </a:r>
            <a:r>
              <a:rPr lang="es-MX" dirty="0" smtClean="0"/>
              <a:t>= frecuencia de la clase</a:t>
            </a:r>
          </a:p>
          <a:p>
            <a:r>
              <a:rPr lang="es-MX" i="1" dirty="0" smtClean="0"/>
              <a:t>c</a:t>
            </a:r>
            <a:r>
              <a:rPr lang="es-MX" dirty="0" smtClean="0"/>
              <a:t> = Tamaño del intervalo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/>
              <p:cNvSpPr/>
              <p:nvPr/>
            </p:nvSpPr>
            <p:spPr>
              <a:xfrm>
                <a:off x="200503" y="5601604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13" name="Rectángu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03" y="5601604"/>
                <a:ext cx="2218428" cy="525272"/>
              </a:xfrm>
              <a:prstGeom prst="rect">
                <a:avLst/>
              </a:prstGeom>
              <a:blipFill rotWithShape="0">
                <a:blip r:embed="rId4"/>
                <a:stretch>
                  <a:fillRect l="-549" r="-1374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/>
              <p:cNvSpPr/>
              <p:nvPr/>
            </p:nvSpPr>
            <p:spPr>
              <a:xfrm>
                <a:off x="4959929" y="5626012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3=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14" name="Rectángu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9929" y="5626012"/>
                <a:ext cx="2218428" cy="525272"/>
              </a:xfrm>
              <a:prstGeom prst="rect">
                <a:avLst/>
              </a:prstGeom>
              <a:blipFill rotWithShape="0">
                <a:blip r:embed="rId5"/>
                <a:stretch>
                  <a:fillRect l="-549" r="-1374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 14"/>
              <p:cNvSpPr/>
              <p:nvPr/>
            </p:nvSpPr>
            <p:spPr>
              <a:xfrm>
                <a:off x="2580216" y="5626012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216" y="5626012"/>
                <a:ext cx="2218428" cy="525272"/>
              </a:xfrm>
              <a:prstGeom prst="rect">
                <a:avLst/>
              </a:prstGeom>
              <a:blipFill rotWithShape="0">
                <a:blip r:embed="rId6"/>
                <a:stretch>
                  <a:fillRect l="-549" r="-1648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46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076" y="407755"/>
            <a:ext cx="7433214" cy="5132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  <a:blipFill rotWithShape="0">
                <a:blip r:embed="rId3"/>
                <a:stretch>
                  <a:fillRect l="-549" r="-1648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110836" y="121516"/>
          <a:ext cx="2559628" cy="1894319"/>
        </p:xfrm>
        <a:graphic>
          <a:graphicData uri="http://schemas.openxmlformats.org/drawingml/2006/table">
            <a:tbl>
              <a:tblPr/>
              <a:tblGrid>
                <a:gridCol w="639907"/>
                <a:gridCol w="639907"/>
                <a:gridCol w="639907"/>
                <a:gridCol w="639907"/>
              </a:tblGrid>
              <a:tr h="3637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" name="Conector recto 9"/>
          <p:cNvCxnSpPr/>
          <p:nvPr/>
        </p:nvCxnSpPr>
        <p:spPr>
          <a:xfrm flipH="1">
            <a:off x="6923233" y="2489821"/>
            <a:ext cx="22861" cy="30507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6454603" y="598571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61.5</a:t>
            </a:r>
            <a:endParaRPr lang="es-MX" b="1" dirty="0"/>
          </a:p>
        </p:txBody>
      </p:sp>
      <p:cxnSp>
        <p:nvCxnSpPr>
          <p:cNvPr id="26" name="Conector recto 25"/>
          <p:cNvCxnSpPr/>
          <p:nvPr/>
        </p:nvCxnSpPr>
        <p:spPr>
          <a:xfrm>
            <a:off x="0" y="2843679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-7620" y="4206524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-7620" y="5634295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V="1">
            <a:off x="3491195" y="0"/>
            <a:ext cx="29792" cy="68468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7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076" y="407755"/>
            <a:ext cx="7433214" cy="5132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  <a:blipFill rotWithShape="0">
                <a:blip r:embed="rId3"/>
                <a:stretch>
                  <a:fillRect l="-549" r="-1648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110836" y="121516"/>
          <a:ext cx="2559628" cy="1894319"/>
        </p:xfrm>
        <a:graphic>
          <a:graphicData uri="http://schemas.openxmlformats.org/drawingml/2006/table">
            <a:tbl>
              <a:tblPr/>
              <a:tblGrid>
                <a:gridCol w="639907"/>
                <a:gridCol w="639907"/>
                <a:gridCol w="639907"/>
                <a:gridCol w="639907"/>
              </a:tblGrid>
              <a:tr h="3637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75813" y="2974170"/>
            <a:ext cx="3445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1.- (i * N)4          (1*50)/4          12.5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75813" y="3345136"/>
                <a:ext cx="2824812" cy="48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1=55+(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12.5−6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)10=61.5 </a:t>
                </a:r>
                <a:endParaRPr lang="es-MX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3345136"/>
                <a:ext cx="2824812" cy="489686"/>
              </a:xfrm>
              <a:prstGeom prst="rect">
                <a:avLst/>
              </a:prstGeom>
              <a:blipFill rotWithShape="0">
                <a:blip r:embed="rId4"/>
                <a:stretch>
                  <a:fillRect l="-431" r="-862" b="-7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/>
          <p:cNvCxnSpPr/>
          <p:nvPr/>
        </p:nvCxnSpPr>
        <p:spPr>
          <a:xfrm flipH="1">
            <a:off x="6923233" y="2489821"/>
            <a:ext cx="22861" cy="30507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6454603" y="598571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61.5</a:t>
            </a:r>
            <a:endParaRPr lang="es-MX" b="1" dirty="0"/>
          </a:p>
        </p:txBody>
      </p:sp>
      <p:cxnSp>
        <p:nvCxnSpPr>
          <p:cNvPr id="26" name="Conector recto 25"/>
          <p:cNvCxnSpPr/>
          <p:nvPr/>
        </p:nvCxnSpPr>
        <p:spPr>
          <a:xfrm>
            <a:off x="0" y="2843679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-7620" y="4206524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-7620" y="5634295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V="1">
            <a:off x="3491195" y="0"/>
            <a:ext cx="29792" cy="68468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3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076" y="407755"/>
            <a:ext cx="7433214" cy="5132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  <a:blipFill rotWithShape="0">
                <a:blip r:embed="rId3"/>
                <a:stretch>
                  <a:fillRect l="-549" r="-1648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199852"/>
              </p:ext>
            </p:extLst>
          </p:nvPr>
        </p:nvGraphicFramePr>
        <p:xfrm>
          <a:off x="110836" y="121516"/>
          <a:ext cx="2559628" cy="1894319"/>
        </p:xfrm>
        <a:graphic>
          <a:graphicData uri="http://schemas.openxmlformats.org/drawingml/2006/table">
            <a:tbl>
              <a:tblPr/>
              <a:tblGrid>
                <a:gridCol w="639907"/>
                <a:gridCol w="639907"/>
                <a:gridCol w="639907"/>
                <a:gridCol w="639907"/>
              </a:tblGrid>
              <a:tr h="3637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75813" y="2974170"/>
            <a:ext cx="3445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1.- (i * N)4          (1*50)/4          12.5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75813" y="3345136"/>
                <a:ext cx="2824812" cy="48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1=55+(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12.5−6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)10=61.5 </a:t>
                </a:r>
                <a:endParaRPr lang="es-MX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3345136"/>
                <a:ext cx="2824812" cy="489686"/>
              </a:xfrm>
              <a:prstGeom prst="rect">
                <a:avLst/>
              </a:prstGeom>
              <a:blipFill rotWithShape="0">
                <a:blip r:embed="rId4"/>
                <a:stretch>
                  <a:fillRect l="-431" r="-862" b="-7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/>
          <p:cNvCxnSpPr/>
          <p:nvPr/>
        </p:nvCxnSpPr>
        <p:spPr>
          <a:xfrm flipH="1">
            <a:off x="6923233" y="2489821"/>
            <a:ext cx="22861" cy="30507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6454603" y="598571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61.5</a:t>
            </a:r>
            <a:endParaRPr lang="es-MX" b="1" dirty="0"/>
          </a:p>
        </p:txBody>
      </p:sp>
      <p:sp>
        <p:nvSpPr>
          <p:cNvPr id="15" name="Rectángulo 14"/>
          <p:cNvSpPr/>
          <p:nvPr/>
        </p:nvSpPr>
        <p:spPr>
          <a:xfrm>
            <a:off x="68193" y="4486740"/>
            <a:ext cx="3270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2.- (i * N)4          (2*50)/4          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 15"/>
              <p:cNvSpPr/>
              <p:nvPr/>
            </p:nvSpPr>
            <p:spPr>
              <a:xfrm>
                <a:off x="0" y="4856072"/>
                <a:ext cx="2789546" cy="489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2=65+(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25−16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)10=69.7 </a:t>
                </a:r>
                <a:endParaRPr lang="es-MX" dirty="0"/>
              </a:p>
            </p:txBody>
          </p:sp>
        </mc:Choice>
        <mc:Fallback xmlns="">
          <p:sp>
            <p:nvSpPr>
              <p:cNvPr id="16" name="Rectángu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56072"/>
                <a:ext cx="2789546" cy="489429"/>
              </a:xfrm>
              <a:prstGeom prst="rect">
                <a:avLst/>
              </a:prstGeom>
              <a:blipFill rotWithShape="0">
                <a:blip r:embed="rId5"/>
                <a:stretch>
                  <a:fillRect l="-437" r="-655" b="-7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ector recto 16"/>
          <p:cNvCxnSpPr/>
          <p:nvPr/>
        </p:nvCxnSpPr>
        <p:spPr>
          <a:xfrm flipH="1">
            <a:off x="7936840" y="556464"/>
            <a:ext cx="3663" cy="4991171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7576262" y="598571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69.7</a:t>
            </a:r>
            <a:endParaRPr lang="es-MX" b="1" dirty="0"/>
          </a:p>
        </p:txBody>
      </p:sp>
      <p:cxnSp>
        <p:nvCxnSpPr>
          <p:cNvPr id="26" name="Conector recto 25"/>
          <p:cNvCxnSpPr/>
          <p:nvPr/>
        </p:nvCxnSpPr>
        <p:spPr>
          <a:xfrm>
            <a:off x="0" y="2843679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-7620" y="4206524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-7620" y="5634295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V="1">
            <a:off x="3491195" y="0"/>
            <a:ext cx="29792" cy="68468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8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076" y="407755"/>
            <a:ext cx="7433214" cy="5132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𝑓𝑎𝑐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)c </a:t>
                </a:r>
                <a:endParaRPr lang="es-MX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2253397"/>
                <a:ext cx="2218428" cy="525272"/>
              </a:xfrm>
              <a:prstGeom prst="rect">
                <a:avLst/>
              </a:prstGeom>
              <a:blipFill rotWithShape="0">
                <a:blip r:embed="rId3"/>
                <a:stretch>
                  <a:fillRect l="-549" r="-1648"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110836" y="121516"/>
          <a:ext cx="2559628" cy="1894319"/>
        </p:xfrm>
        <a:graphic>
          <a:graphicData uri="http://schemas.openxmlformats.org/drawingml/2006/table">
            <a:tbl>
              <a:tblPr/>
              <a:tblGrid>
                <a:gridCol w="639907"/>
                <a:gridCol w="639907"/>
                <a:gridCol w="639907"/>
                <a:gridCol w="639907"/>
              </a:tblGrid>
              <a:tr h="3637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75813" y="2974170"/>
            <a:ext cx="3445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1.- (i * N)4          (1*50)/4          12.5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75813" y="3345136"/>
                <a:ext cx="2824812" cy="489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1=55+(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12.5−6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)10=61.5 </a:t>
                </a:r>
                <a:endParaRPr lang="es-MX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3" y="3345136"/>
                <a:ext cx="2824812" cy="489686"/>
              </a:xfrm>
              <a:prstGeom prst="rect">
                <a:avLst/>
              </a:prstGeom>
              <a:blipFill rotWithShape="0">
                <a:blip r:embed="rId4"/>
                <a:stretch>
                  <a:fillRect l="-431" r="-862" b="-7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/>
          <p:cNvCxnSpPr/>
          <p:nvPr/>
        </p:nvCxnSpPr>
        <p:spPr>
          <a:xfrm flipH="1">
            <a:off x="6923233" y="2489821"/>
            <a:ext cx="22861" cy="30507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6454603" y="598571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61.5</a:t>
            </a:r>
            <a:endParaRPr lang="es-MX" b="1" dirty="0"/>
          </a:p>
        </p:txBody>
      </p:sp>
      <p:sp>
        <p:nvSpPr>
          <p:cNvPr id="15" name="Rectángulo 14"/>
          <p:cNvSpPr/>
          <p:nvPr/>
        </p:nvSpPr>
        <p:spPr>
          <a:xfrm>
            <a:off x="68193" y="4486740"/>
            <a:ext cx="3270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2.- (i * N)4          (2*50)/4          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 15"/>
              <p:cNvSpPr/>
              <p:nvPr/>
            </p:nvSpPr>
            <p:spPr>
              <a:xfrm>
                <a:off x="0" y="4856072"/>
                <a:ext cx="2789546" cy="489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2=65+(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25−16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)10=69.7 </a:t>
                </a:r>
                <a:endParaRPr lang="es-MX" dirty="0"/>
              </a:p>
            </p:txBody>
          </p:sp>
        </mc:Choice>
        <mc:Fallback xmlns="">
          <p:sp>
            <p:nvSpPr>
              <p:cNvPr id="16" name="Rectángu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56072"/>
                <a:ext cx="2789546" cy="489429"/>
              </a:xfrm>
              <a:prstGeom prst="rect">
                <a:avLst/>
              </a:prstGeom>
              <a:blipFill rotWithShape="0">
                <a:blip r:embed="rId5"/>
                <a:stretch>
                  <a:fillRect l="-437" r="-655" b="-7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ector recto 16"/>
          <p:cNvCxnSpPr/>
          <p:nvPr/>
        </p:nvCxnSpPr>
        <p:spPr>
          <a:xfrm flipH="1">
            <a:off x="7936840" y="556464"/>
            <a:ext cx="3663" cy="4991171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7576262" y="598571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69.7</a:t>
            </a:r>
            <a:endParaRPr lang="es-MX" b="1" dirty="0"/>
          </a:p>
        </p:txBody>
      </p:sp>
      <p:sp>
        <p:nvSpPr>
          <p:cNvPr id="21" name="Rectángulo 20"/>
          <p:cNvSpPr/>
          <p:nvPr/>
        </p:nvSpPr>
        <p:spPr>
          <a:xfrm>
            <a:off x="68193" y="5950096"/>
            <a:ext cx="3445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3.- (i * N)4          (3*50)/4          37.5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 21"/>
              <p:cNvSpPr/>
              <p:nvPr/>
            </p:nvSpPr>
            <p:spPr>
              <a:xfrm>
                <a:off x="0" y="6319428"/>
                <a:ext cx="2922595" cy="4879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3=75+(</m:t>
                    </m:r>
                    <m:f>
                      <m:f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37.5−35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s-MX" i="0" dirty="0" smtClean="0">
                    <a:latin typeface="+mj-lt"/>
                  </a:rPr>
                  <a:t>)10=77.3</a:t>
                </a:r>
                <a:endParaRPr lang="es-MX" dirty="0"/>
              </a:p>
            </p:txBody>
          </p:sp>
        </mc:Choice>
        <mc:Fallback xmlns="">
          <p:sp>
            <p:nvSpPr>
              <p:cNvPr id="22" name="Rectángulo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19428"/>
                <a:ext cx="2922595" cy="487954"/>
              </a:xfrm>
              <a:prstGeom prst="rect">
                <a:avLst/>
              </a:prstGeom>
              <a:blipFill rotWithShape="0">
                <a:blip r:embed="rId6"/>
                <a:stretch>
                  <a:fillRect l="-418" b="-75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ector recto 22"/>
          <p:cNvCxnSpPr/>
          <p:nvPr/>
        </p:nvCxnSpPr>
        <p:spPr>
          <a:xfrm>
            <a:off x="8931249" y="1962354"/>
            <a:ext cx="34211" cy="3543941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8496829" y="5951424"/>
            <a:ext cx="72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61.5</a:t>
            </a:r>
            <a:endParaRPr lang="es-MX" b="1" dirty="0"/>
          </a:p>
        </p:txBody>
      </p:sp>
      <p:cxnSp>
        <p:nvCxnSpPr>
          <p:cNvPr id="26" name="Conector recto 25"/>
          <p:cNvCxnSpPr/>
          <p:nvPr/>
        </p:nvCxnSpPr>
        <p:spPr>
          <a:xfrm>
            <a:off x="0" y="2843679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-7620" y="4206524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-7620" y="5634295"/>
            <a:ext cx="3520987" cy="135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V="1">
            <a:off x="3491195" y="0"/>
            <a:ext cx="29792" cy="68468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3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706554"/>
              </p:ext>
            </p:extLst>
          </p:nvPr>
        </p:nvGraphicFramePr>
        <p:xfrm>
          <a:off x="658903" y="726146"/>
          <a:ext cx="11107276" cy="52712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9472"/>
                <a:gridCol w="774076"/>
                <a:gridCol w="613419"/>
                <a:gridCol w="558651"/>
                <a:gridCol w="876314"/>
                <a:gridCol w="876314"/>
                <a:gridCol w="876314"/>
                <a:gridCol w="876314"/>
                <a:gridCol w="876314"/>
                <a:gridCol w="949339"/>
                <a:gridCol w="277499"/>
                <a:gridCol w="876314"/>
                <a:gridCol w="1040622"/>
                <a:gridCol w="876314"/>
              </a:tblGrid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lirc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lsrc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fMi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|Mi-X|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f|Mi-X</a:t>
                      </a:r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|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(Mi-X)^2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f(Mi-X)^2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79.93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24.93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199.44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621.50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4972.04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80.00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14.93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149.3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222.90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2229.05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79.69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4.93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78.88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24.30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388.88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5.07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81.12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25.70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411.28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Dm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15.07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150.7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227.10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2271.05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236.93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25.07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125.35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628.50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3142.52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DesSand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15.39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35.07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70.14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1229.90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2459.81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5355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854.93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15874.63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19.26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Sesgo 1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0.01559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Sesgo 2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0.04678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lirc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lsrc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6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Mi=LIRC+LSRC/2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Mi=75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68.75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16.75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LIRC=70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Q2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85.75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33.50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Q3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50.25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Gráfica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6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55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091191"/>
            <a:ext cx="9144000" cy="2387600"/>
          </a:xfrm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srgbClr val="FF6600"/>
                </a:solidFill>
              </a:rPr>
              <a:t>Covarianza</a:t>
            </a:r>
            <a:endParaRPr lang="es-MX" sz="48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ángulo 1"/>
              <p:cNvSpPr/>
              <p:nvPr/>
            </p:nvSpPr>
            <p:spPr>
              <a:xfrm>
                <a:off x="249383" y="145471"/>
                <a:ext cx="11814462" cy="24160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MX" spc="12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 </a:t>
                </a:r>
                <a:r>
                  <a:rPr lang="es-MX" b="1" spc="12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covarianza</a:t>
                </a:r>
                <a:r>
                  <a:rPr lang="es-MX" spc="12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de una variable bidimensional es la media aritmética de los productos de las desviaciones de cada una de las variables respecto a sus medias </a:t>
                </a:r>
                <a:r>
                  <a:rPr lang="es-MX" spc="120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respectivas, </a:t>
                </a:r>
                <a:r>
                  <a:rPr lang="es-MX" spc="120" dirty="0" smtClean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mide </a:t>
                </a:r>
                <a:r>
                  <a:rPr lang="es-MX" spc="120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 relación lineal entre dos </a:t>
                </a:r>
                <a:r>
                  <a:rPr lang="es-MX" spc="120" dirty="0" smtClean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variables (Datos </a:t>
                </a:r>
                <a:r>
                  <a:rPr lang="es-MX" spc="120" dirty="0" err="1" smtClean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Bivariados</a:t>
                </a:r>
                <a:r>
                  <a:rPr lang="es-MX" spc="120" dirty="0" smtClean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).</a:t>
                </a:r>
                <a:endParaRPr lang="es-MX" spc="12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endParaRPr lang="es-MX" spc="120" dirty="0" smtClean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MX" spc="12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La </a:t>
                </a:r>
                <a:r>
                  <a:rPr lang="es-MX" b="1" spc="12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covarianza</a:t>
                </a:r>
                <a:r>
                  <a:rPr lang="es-MX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se representa por</a:t>
                </a:r>
                <a:r>
                  <a:rPr lang="es-MX" b="1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s-MX" b="1" spc="12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s</a:t>
                </a:r>
                <a:r>
                  <a:rPr lang="es-MX" b="1" spc="120" baseline="-2500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xy</a:t>
                </a:r>
                <a:r>
                  <a:rPr lang="es-MX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o </a:t>
                </a:r>
                <a:r>
                  <a:rPr lang="es-MX" b="1" spc="12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σ</a:t>
                </a:r>
                <a:r>
                  <a:rPr lang="es-MX" b="1" spc="120" baseline="-2500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xy</a:t>
                </a:r>
                <a:r>
                  <a:rPr lang="es-MX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.(</a:t>
                </a:r>
                <a:r>
                  <a:rPr lang="es-MX" spc="12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Cov</a:t>
                </a:r>
                <a:r>
                  <a:rPr lang="es-MX" spc="120" baseline="-2500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xy</a:t>
                </a:r>
                <a:r>
                  <a:rPr lang="es-MX" spc="12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)</a:t>
                </a: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r>
                  <a:rPr lang="es-MX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 </a:t>
                </a:r>
                <a:endParaRPr lang="es-MX" i="1" spc="120" dirty="0" smtClean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b="1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b="1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𝑪𝒐𝒗</m:t>
                          </m:r>
                        </m:e>
                        <m:sub>
                          <m:r>
                            <a:rPr lang="es-MX" b="1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𝒙𝒚</m:t>
                          </m:r>
                        </m:sub>
                      </m:sSub>
                      <m:r>
                        <a:rPr lang="es-MX" b="1" i="1" spc="12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b="1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b="1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b="1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1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𝑿</m:t>
                                      </m:r>
                                    </m:e>
                                    <m:sub>
                                      <m:r>
                                        <a:rPr lang="es-MX" b="1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b="1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b="1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𝑿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b="1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𝒀</m:t>
                                  </m:r>
                                </m:e>
                                <m:sub>
                                  <m: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s-MX" b="1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b="1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𝒀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b="1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𝑵</m:t>
                          </m:r>
                        </m:den>
                      </m:f>
                    </m:oMath>
                  </m:oMathPara>
                </a14:m>
                <a:endParaRPr lang="es-MX" sz="2000" b="1" dirty="0" smtClean="0"/>
              </a:p>
            </p:txBody>
          </p:sp>
        </mc:Choice>
        <mc:Fallback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83" y="145471"/>
                <a:ext cx="11814462" cy="2416046"/>
              </a:xfrm>
              <a:prstGeom prst="rect">
                <a:avLst/>
              </a:prstGeom>
              <a:blipFill rotWithShape="0">
                <a:blip r:embed="rId2"/>
                <a:stretch>
                  <a:fillRect l="-464" t="-758" r="-413" b="-1944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ángulo 2"/>
          <p:cNvSpPr/>
          <p:nvPr/>
        </p:nvSpPr>
        <p:spPr>
          <a:xfrm>
            <a:off x="535132" y="2703298"/>
            <a:ext cx="11222181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s-MX" sz="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 </a:t>
            </a:r>
            <a:r>
              <a:rPr lang="es-MX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s-MX" baseline="-250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es-MX" b="1" spc="12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positiva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 los valores altos de X están asociados a los valores altos de Y </a:t>
            </a:r>
            <a:r>
              <a:rPr lang="es-MX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viceversa.</a:t>
            </a:r>
            <a:endParaRPr lang="es-MX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s-MX" sz="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 </a:t>
            </a:r>
            <a:r>
              <a:rPr lang="es-MX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s-MX" baseline="-250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 </a:t>
            </a:r>
            <a:r>
              <a:rPr lang="es-MX" b="1" spc="12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negativa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 los valores altos de X están asociados a los valores bajos de Y </a:t>
            </a:r>
            <a:r>
              <a:rPr lang="es-MX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viceversa.</a:t>
            </a:r>
            <a:endParaRPr lang="es-MX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MX" dirty="0" smtClean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s-MX" sz="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 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 X e Y son variables aleatorias independientes </a:t>
            </a:r>
            <a:r>
              <a:rPr lang="es-MX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s-MX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 0 .</a:t>
            </a:r>
            <a:endParaRPr lang="es-MX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18" descr="http://www.ucm.es/info/genetica/Estadistica/covarianza%20ce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93" y="4684159"/>
            <a:ext cx="2410689" cy="212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19" descr="http://www.ucm.es/info/genetica/Estadistica/covarianza%20positi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20" y="4778983"/>
            <a:ext cx="2306782" cy="203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20" descr="http://www.ucm.es/info/genetica/Estadistica/covarianza%20negativ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5941" y="4637759"/>
            <a:ext cx="2412121" cy="212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/>
          </p:nvPr>
        </p:nvGraphicFramePr>
        <p:xfrm>
          <a:off x="249383" y="4538766"/>
          <a:ext cx="10515600" cy="262319"/>
        </p:xfrm>
        <a:graphic>
          <a:graphicData uri="http://schemas.openxmlformats.org/drawingml/2006/table">
            <a:tbl>
              <a:tblPr firstRow="1" firstCol="1" bandRow="1"/>
              <a:tblGrid>
                <a:gridCol w="3505200"/>
                <a:gridCol w="3505200"/>
                <a:gridCol w="3505200"/>
              </a:tblGrid>
              <a:tr h="194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err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</a:t>
                      </a:r>
                      <a:r>
                        <a:rPr lang="es-MX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s-MX" sz="1600" b="1" dirty="0" err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x,y</a:t>
                      </a:r>
                      <a:r>
                        <a:rPr lang="es-MX" sz="16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= 0 </a:t>
                      </a:r>
                      <a:endParaRPr lang="es-MX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es-MX" sz="1600" b="1" dirty="0" err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</a:t>
                      </a:r>
                      <a:r>
                        <a:rPr lang="es-MX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s-MX" sz="1600" b="1" dirty="0" err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x,y</a:t>
                      </a:r>
                      <a:r>
                        <a:rPr lang="es-MX" sz="16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&gt; 0</a:t>
                      </a:r>
                      <a:endParaRPr lang="es-MX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s-MX" sz="1600" b="1" dirty="0" err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</a:t>
                      </a:r>
                      <a:r>
                        <a:rPr lang="es-MX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s-MX" sz="1600" b="1" dirty="0" err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x,y</a:t>
                      </a:r>
                      <a:r>
                        <a:rPr lang="es-MX" sz="16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&lt; 0 </a:t>
                      </a:r>
                      <a:endParaRPr lang="es-MX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7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40252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40252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9" t="-1613" r="-428931" b="-97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66" t="-1613" r="-331646" b="-97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000" t="-1613" r="-229560" b="-97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1613" r="-129560" b="-97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3300" t="-1613" r="-1478" b="-970968"/>
                          </a:stretch>
                        </a:blipFill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925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7239009" y="142853"/>
            <a:ext cx="2238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3600" b="1" dirty="0">
                <a:solidFill>
                  <a:srgbClr val="FF0000"/>
                </a:solidFill>
                <a:latin typeface="Arial" pitchFamily="34" charset="0"/>
                <a:ea typeface="SimSun" charset="-122"/>
                <a:cs typeface="Arial" pitchFamily="34" charset="0"/>
              </a:rPr>
              <a:t>Índice</a:t>
            </a:r>
            <a:endParaRPr lang="es-ES" sz="3600" dirty="0">
              <a:solidFill>
                <a:srgbClr val="FF0000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78486" y="1878155"/>
            <a:ext cx="53886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80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Coeficiente de Variación</a:t>
            </a:r>
            <a:endParaRPr lang="es-ES" sz="2000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Asimetría</a:t>
            </a:r>
          </a:p>
          <a:p>
            <a:pPr marL="457200" indent="-457200">
              <a:spcBef>
                <a:spcPts val="180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Covarianza</a:t>
            </a:r>
          </a:p>
          <a:p>
            <a:pPr marL="457200" indent="-457200">
              <a:spcBef>
                <a:spcPts val="180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Correlación Lineal</a:t>
            </a:r>
          </a:p>
          <a:p>
            <a:pPr marL="457200" indent="-457200">
              <a:spcBef>
                <a:spcPts val="180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Recta de Regresión</a:t>
            </a:r>
          </a:p>
        </p:txBody>
      </p:sp>
      <p:pic>
        <p:nvPicPr>
          <p:cNvPr id="14340" name="Picture 4" descr="http://t1.gstatic.com/images?q=tbn:ANd9GcTd_eC58-B7ujmwgJ_VDUTfCu7Y7degqSMD7ll0JsruaWRWra0&amp;t=1&amp;usg=__-l0Lo7QvhRBGaDFb-dmuqMedys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7570" y="1142985"/>
            <a:ext cx="2398390" cy="2633747"/>
          </a:xfrm>
          <a:prstGeom prst="rect">
            <a:avLst/>
          </a:prstGeom>
          <a:noFill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4826" y="4141584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980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40252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40252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9" t="-1613" r="-428931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66" t="-1613" r="-331646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000" t="-1613" r="-229560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1613" r="-129560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3300" t="-1613" r="-1478" b="-996774"/>
                          </a:stretch>
                        </a:blipFill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/>
              <p:cNvSpPr txBox="1"/>
              <p:nvPr/>
            </p:nvSpPr>
            <p:spPr>
              <a:xfrm>
                <a:off x="7372350" y="2150916"/>
                <a:ext cx="924612" cy="533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2350" y="2150916"/>
                <a:ext cx="924612" cy="53367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/>
              <p:cNvSpPr txBox="1"/>
              <p:nvPr/>
            </p:nvSpPr>
            <p:spPr>
              <a:xfrm>
                <a:off x="7372350" y="2895596"/>
                <a:ext cx="887230" cy="533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2350" y="2895596"/>
                <a:ext cx="887230" cy="53367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9224946" y="2895596"/>
                <a:ext cx="1070358" cy="4840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es-MX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s-MX" b="0" i="1" dirty="0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946" y="2895596"/>
                <a:ext cx="1070358" cy="484043"/>
              </a:xfrm>
              <a:prstGeom prst="rect">
                <a:avLst/>
              </a:prstGeom>
              <a:blipFill rotWithShape="0">
                <a:blip r:embed="rId5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9224946" y="2175730"/>
                <a:ext cx="1079976" cy="4840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s-MX" b="0" i="1" dirty="0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946" y="2175730"/>
                <a:ext cx="1079976" cy="484043"/>
              </a:xfrm>
              <a:prstGeom prst="rect">
                <a:avLst/>
              </a:prstGeom>
              <a:blipFill rotWithShape="0">
                <a:blip r:embed="rId6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1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40252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40252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9" t="-1613" r="-428931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66" t="-1613" r="-331646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000" t="-1613" r="-229560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1613" r="-129560" b="-9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3300" t="-1613" r="-1478" b="-996774"/>
                          </a:stretch>
                        </a:blipFill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8549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9" t="-1613" r="-428931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66" t="-1613" r="-331646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000" t="-1613" r="-2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1613" r="-1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3300" t="-1613" r="-1478" b="-938710"/>
                          </a:stretch>
                        </a:blipFill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3638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/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/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9" t="-1613" r="-428931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66" t="-1613" r="-331646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000" t="-1613" r="-2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1613" r="-1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3300" t="-1613" r="-1478" b="-938710"/>
                          </a:stretch>
                        </a:blipFill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ángulo 5"/>
              <p:cNvSpPr/>
              <p:nvPr/>
            </p:nvSpPr>
            <p:spPr>
              <a:xfrm>
                <a:off x="5725390" y="3501736"/>
                <a:ext cx="5382491" cy="15542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r>
                  <a:rPr lang="es-MX" sz="2000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 </a:t>
                </a:r>
                <a:endParaRPr lang="es-MX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sz="2000" i="1" spc="12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sz="2000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sz="2000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sz="2000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sz="24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endParaRPr lang="es-MX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endParaRPr lang="es-MX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390" y="3501736"/>
                <a:ext cx="5382491" cy="1554272"/>
              </a:xfrm>
              <a:prstGeom prst="rect">
                <a:avLst/>
              </a:prstGeom>
              <a:blipFill rotWithShape="0">
                <a:blip r:embed="rId3"/>
                <a:stretch>
                  <a:fillRect t="-305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/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/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9" t="-1613" r="-428931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66" t="-1613" r="-331646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000" t="-1613" r="-2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1613" r="-1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3300" t="-1613" r="-1478" b="-938710"/>
                          </a:stretch>
                        </a:blipFill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ángulo 5"/>
              <p:cNvSpPr/>
              <p:nvPr/>
            </p:nvSpPr>
            <p:spPr>
              <a:xfrm>
                <a:off x="5725390" y="3501736"/>
                <a:ext cx="5382491" cy="24776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r>
                  <a:rPr lang="es-MX" sz="2000" spc="12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 </a:t>
                </a:r>
                <a:endParaRPr lang="es-MX" sz="2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sz="2000" i="1" spc="12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sz="2000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sz="2000" i="1" spc="12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sz="2000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sz="2000" i="1" spc="12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2000" i="1" spc="12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sz="2000" i="1" spc="12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sz="24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endParaRPr lang="es-MX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:endParaRPr lang="es-MX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ctr">
                  <a:lnSpc>
                    <a:spcPts val="2100"/>
                  </a:lnSpc>
                  <a:spcBef>
                    <a:spcPts val="15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pc="12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400" i="1" spc="12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𝐶𝑜𝑣</m:t>
                        </m:r>
                      </m:e>
                      <m:sub>
                        <m:r>
                          <a:rPr lang="es-MX" sz="2400" i="1" spc="12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𝑥𝑦</m:t>
                        </m:r>
                      </m:sub>
                    </m:sSub>
                  </m:oMath>
                </a14:m>
                <a:r>
                  <a:rPr lang="es-MX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71/12	=	</a:t>
                </a:r>
                <a:r>
                  <a:rPr lang="es-MX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5.92</a:t>
                </a:r>
                <a:endParaRPr lang="es-MX" sz="2400" b="1" dirty="0" smtClean="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90500" marR="190500" indent="-10160" algn="just">
                  <a:lnSpc>
                    <a:spcPts val="2100"/>
                  </a:lnSpc>
                  <a:spcBef>
                    <a:spcPts val="1500"/>
                  </a:spcBef>
                </a:pPr>
                <a:endParaRPr lang="es-MX" sz="2400" dirty="0" smtClean="0"/>
              </a:p>
            </p:txBody>
          </p:sp>
        </mc:Choice>
        <mc:Fallback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390" y="3501736"/>
                <a:ext cx="5382491" cy="2477601"/>
              </a:xfrm>
              <a:prstGeom prst="rect">
                <a:avLst/>
              </a:prstGeom>
              <a:blipFill rotWithShape="0">
                <a:blip r:embed="rId3"/>
                <a:stretch>
                  <a:fillRect t="-1916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52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552449" y="653111"/>
          <a:ext cx="9079922" cy="110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8111"/>
                <a:gridCol w="419955"/>
                <a:gridCol w="420943"/>
                <a:gridCol w="425884"/>
                <a:gridCol w="561258"/>
                <a:gridCol w="553353"/>
                <a:gridCol w="419955"/>
                <a:gridCol w="563233"/>
                <a:gridCol w="419955"/>
                <a:gridCol w="563233"/>
                <a:gridCol w="739764"/>
                <a:gridCol w="664368"/>
                <a:gridCol w="839910"/>
              </a:tblGrid>
              <a:tr h="65596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Matemáticas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986"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Física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019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spc="12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467590" y="135405"/>
            <a:ext cx="1096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0025" algn="just">
              <a:lnSpc>
                <a:spcPct val="115000"/>
              </a:lnSpc>
              <a:spcAft>
                <a:spcPts val="0"/>
              </a:spcAft>
            </a:pPr>
            <a:r>
              <a:rPr lang="es-MX" spc="12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notas de 12 alumnos de una clase en Matemáticas y Física son las siguientes: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/>
              <p:cNvSpPr txBox="1"/>
              <p:nvPr/>
            </p:nvSpPr>
            <p:spPr>
              <a:xfrm>
                <a:off x="7372350" y="2150916"/>
                <a:ext cx="924612" cy="533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2350" y="2150916"/>
                <a:ext cx="924612" cy="5336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/>
              <p:cNvSpPr txBox="1"/>
              <p:nvPr/>
            </p:nvSpPr>
            <p:spPr>
              <a:xfrm>
                <a:off x="7372350" y="2895596"/>
                <a:ext cx="887230" cy="5336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2350" y="2895596"/>
                <a:ext cx="887230" cy="53367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9224946" y="2175730"/>
                <a:ext cx="1079976" cy="4840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s-MX" b="0" i="1" dirty="0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946" y="2175730"/>
                <a:ext cx="1079976" cy="484043"/>
              </a:xfrm>
              <a:prstGeom prst="rect">
                <a:avLst/>
              </a:prstGeom>
              <a:blipFill rotWithShape="0">
                <a:blip r:embed="rId4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9224946" y="2895596"/>
                <a:ext cx="1070358" cy="4840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es-MX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s-MX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s-MX" b="0" i="1" dirty="0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946" y="2895596"/>
                <a:ext cx="1070358" cy="484043"/>
              </a:xfrm>
              <a:prstGeom prst="rect">
                <a:avLst/>
              </a:prstGeom>
              <a:blipFill rotWithShape="0">
                <a:blip r:embed="rId5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 8"/>
          <p:cNvSpPr/>
          <p:nvPr/>
        </p:nvSpPr>
        <p:spPr>
          <a:xfrm>
            <a:off x="6107673" y="3743152"/>
            <a:ext cx="5789917" cy="220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 de gravedad</a:t>
            </a:r>
          </a:p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Es el punto donde se encuentran las medias de los datos en una distribución bidimensional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endParaRPr lang="es-MX" dirty="0">
              <a:latin typeface="Arial" panose="020B0604020202020204" pitchFamily="34" charset="0"/>
            </a:endParaRPr>
          </a:p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El centro de gravedad (CG) es uno de los puntos por donde debe pasar la Recta de Regresión.</a:t>
            </a:r>
            <a:endParaRPr lang="es-MX" dirty="0"/>
          </a:p>
          <a:p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ángulo 9"/>
              <p:cNvSpPr/>
              <p:nvPr/>
            </p:nvSpPr>
            <p:spPr>
              <a:xfrm>
                <a:off x="6107673" y="5947730"/>
                <a:ext cx="20381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sz="2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sz="2400" dirty="0"/>
              </a:p>
            </p:txBody>
          </p:sp>
        </mc:Choice>
        <mc:Fallback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673" y="5947730"/>
                <a:ext cx="2038108" cy="461665"/>
              </a:xfrm>
              <a:prstGeom prst="rect">
                <a:avLst/>
              </a:prstGeom>
              <a:blipFill rotWithShape="0">
                <a:blip r:embed="rId6"/>
                <a:stretch>
                  <a:fillRect r="-8683" b="-2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9002631" y="5947729"/>
                <a:ext cx="20381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sz="240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sz="2400" dirty="0" smtClean="0"/>
                  <a:t>(6,5)</a:t>
                </a:r>
                <a:endParaRPr lang="es-MX" sz="2400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2631" y="5947729"/>
                <a:ext cx="203810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898" t="-10667" b="-30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a 11"/>
              <p:cNvGraphicFramePr>
                <a:graphicFrameLocks noGrp="1"/>
              </p:cNvGraphicFramePr>
              <p:nvPr/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4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a 11"/>
              <p:cNvGraphicFramePr>
                <a:graphicFrameLocks noGrp="1"/>
              </p:cNvGraphicFramePr>
              <p:nvPr/>
            </p:nvGraphicFramePr>
            <p:xfrm>
              <a:off x="609166" y="2241176"/>
              <a:ext cx="5102370" cy="38081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66441"/>
                    <a:gridCol w="966441"/>
                    <a:gridCol w="966441"/>
                    <a:gridCol w="966441"/>
                    <a:gridCol w="1236606"/>
                  </a:tblGrid>
                  <a:tr h="37988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8"/>
                          <a:stretch>
                            <a:fillRect l="-629" t="-1613" r="-428931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8"/>
                          <a:stretch>
                            <a:fillRect l="-101266" t="-1613" r="-331646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8"/>
                          <a:stretch>
                            <a:fillRect l="-200000" t="-1613" r="-2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8"/>
                          <a:stretch>
                            <a:fillRect l="-300000" t="-1613" r="-129560" b="-9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8"/>
                          <a:stretch>
                            <a:fillRect l="-313300" t="-1613" r="-1478" b="-938710"/>
                          </a:stretch>
                        </a:blipFill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23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60</a:t>
                          </a:r>
                          <a:endParaRPr lang="es-MX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</a:pPr>
                          <a:endParaRPr lang="es-MX" sz="16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>
                              <a:solidFill>
                                <a:srgbClr val="99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71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39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091191"/>
            <a:ext cx="9144000" cy="2387600"/>
          </a:xfrm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srgbClr val="FF6600"/>
                </a:solidFill>
              </a:rPr>
              <a:t>Correlación Lineal</a:t>
            </a:r>
            <a:endParaRPr lang="es-MX" sz="48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0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80555" y="0"/>
            <a:ext cx="11720945" cy="1442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s-MX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Coeficiente de Correlación Lineal</a:t>
            </a:r>
            <a:endParaRPr lang="es-MX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endParaRPr lang="es-MX" sz="1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correlación trata de establecer la relación o dependencia que existe entre las dos variables que intervienen en una distribución bidimensional o datos 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bivariados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Indica que tan estrecha es la relación entre dos variables. Se expresa mediante la letra </a:t>
            </a:r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55" y="1526610"/>
            <a:ext cx="6918015" cy="52474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 4"/>
              <p:cNvSpPr/>
              <p:nvPr/>
            </p:nvSpPr>
            <p:spPr>
              <a:xfrm>
                <a:off x="7443614" y="3352546"/>
                <a:ext cx="1517506" cy="698076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𝐶𝑜𝑣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3614" y="3352546"/>
                <a:ext cx="1517506" cy="69807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ángulo 5"/>
              <p:cNvSpPr/>
              <p:nvPr/>
            </p:nvSpPr>
            <p:spPr>
              <a:xfrm>
                <a:off x="10309860" y="3345493"/>
                <a:ext cx="1421476" cy="70512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9860" y="3345493"/>
                <a:ext cx="1421476" cy="7051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lecha izquierda y derecha 1"/>
          <p:cNvSpPr/>
          <p:nvPr/>
        </p:nvSpPr>
        <p:spPr>
          <a:xfrm>
            <a:off x="9166860" y="3458027"/>
            <a:ext cx="937260" cy="480060"/>
          </a:xfrm>
          <a:prstGeom prst="left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11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13954" y="521973"/>
            <a:ext cx="104394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MX" sz="1600" b="1" dirty="0">
                <a:solidFill>
                  <a:srgbClr val="2E74B5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Grado de correlación</a:t>
            </a:r>
            <a:endParaRPr lang="es-MX" sz="1600" b="1" dirty="0">
              <a:solidFill>
                <a:srgbClr val="2E74B5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MX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Indica la proximidad que hay entre los puntos de la nube de puntos. Se pueden dar tres tipos</a:t>
            </a:r>
            <a:r>
              <a:rPr lang="es-MX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Propiedades del coeficiente de correlación lineal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El signo del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coeficiente de correlación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es el mismo que el de la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covarianza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la covarianza es positiva, la correlación es directa.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la covarianza es negativa, la correlación es inversa.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la covarianza es nula, no existe correlación.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coeficiente de correlación lineal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es un número real comprendido entre menos −1 y 1.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el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coeficiente de correlación lineal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toma valores cercanos a −1 la correlación es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fuerte e inversa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y será tanto más fuerte cuanto más se aproxime r a −1.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el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coeficiente de correlación lineal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toma valores cercanos a 1 la correlación es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fuerte y directa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y será tanto más fuerte cuanto más se aproxime r a 1.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el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coeficiente de correlación lineal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toma valores cercanos a 0, la correlación es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débil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Si r = 1 </a:t>
            </a: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−1, los puntos de la nube están sobre la recta, entre ambas variables hay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dependencia funcional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467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ángulo 1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7" name="Rectángu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a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676" t="-990" r="-487838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86628" t="-990" r="-3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85549" t="-990" r="-21791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99394" t="-990" r="-128485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15311" t="-990" r="-1435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676" t="-701961" r="-48783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86628" t="-701961" r="-3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753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3828" y="1841700"/>
            <a:ext cx="8797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Comprender </a:t>
            </a:r>
            <a:r>
              <a:rPr lang="es-MX" dirty="0"/>
              <a:t>el uso y aplicación de </a:t>
            </a:r>
            <a:r>
              <a:rPr lang="es-MX" dirty="0" smtClean="0"/>
              <a:t>las medidas de dispersión e interpretar el coeficiente de variación, la asimetría  </a:t>
            </a:r>
            <a:r>
              <a:rPr lang="es-MX" dirty="0"/>
              <a:t>desviación media, varianza, desviación estándar y recta de regresión; para el cálculo y apreciación de la dispersión de los datos para su análisis.</a:t>
            </a:r>
          </a:p>
        </p:txBody>
      </p:sp>
      <p:sp>
        <p:nvSpPr>
          <p:cNvPr id="3" name="1 Rectángulo"/>
          <p:cNvSpPr>
            <a:spLocks noChangeArrowheads="1"/>
          </p:cNvSpPr>
          <p:nvPr/>
        </p:nvSpPr>
        <p:spPr bwMode="auto">
          <a:xfrm>
            <a:off x="1847528" y="580618"/>
            <a:ext cx="8823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TEMA: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COEFICIENTE DE VARIACIÓN, COVARIANZA Y RECTA DE REGRESIÓN</a:t>
            </a:r>
            <a:endParaRPr lang="es-E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442605" y="1260288"/>
            <a:ext cx="1552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PROPÓSITO</a:t>
            </a:r>
            <a:endParaRPr lang="es-MX" dirty="0"/>
          </a:p>
        </p:txBody>
      </p:sp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1873828" y="3573551"/>
            <a:ext cx="87976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000" b="1" dirty="0" smtClean="0">
                <a:solidFill>
                  <a:srgbClr val="FF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COMPETENCIA DISCIPLINAR</a:t>
            </a:r>
            <a:endParaRPr lang="es-ES" sz="2000" dirty="0" smtClean="0">
              <a:latin typeface="Arial" pitchFamily="34" charset="0"/>
              <a:ea typeface="SimSun" charset="-122"/>
              <a:cs typeface="Arial" pitchFamily="34" charset="0"/>
            </a:endParaRPr>
          </a:p>
          <a:p>
            <a:endParaRPr lang="es-MX" sz="2000" dirty="0" smtClean="0"/>
          </a:p>
          <a:p>
            <a:r>
              <a:rPr lang="es-MX" sz="2000" dirty="0" smtClean="0"/>
              <a:t>4. Argumenta la solución obtenida de un problema, con métodos numéricos, gráficos, analíticos o </a:t>
            </a:r>
            <a:r>
              <a:rPr lang="es-MX" sz="2000" dirty="0" err="1" smtClean="0"/>
              <a:t>variacionales</a:t>
            </a:r>
            <a:r>
              <a:rPr lang="es-MX" sz="2000" dirty="0" smtClean="0"/>
              <a:t>, mediante el lenguaje verbal, matemático y el uso de las tecnologías de la información y la comunicación.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135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990" r="-487838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990" r="-3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5549" t="-990" r="-21791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99394" t="-990" r="-128485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5311" t="-990" r="-1435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701961" r="-48783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701961" r="-3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1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990" r="-487838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990" r="-3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5549" t="-990" r="-21791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99394" t="-990" r="-128485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5311" t="-990" r="-1435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701961" r="-48783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701961" r="-3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21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990" r="-487838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990" r="-3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5549" t="-990" r="-21791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99394" t="-990" r="-128485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5311" t="-990" r="-1435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701961" r="-48783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701961" r="-3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91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5282560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990" r="-487838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990" r="-3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5549" t="-990" r="-21791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99394" t="-990" r="-128485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5311" t="-990" r="-1435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701961" r="-48783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701961" r="-3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ector recto 16"/>
          <p:cNvCxnSpPr/>
          <p:nvPr/>
        </p:nvCxnSpPr>
        <p:spPr>
          <a:xfrm flipV="1">
            <a:off x="22549" y="4743846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8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990" r="-7202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990" r="-5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5549" t="-990" r="-416763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99394" t="-990" r="-3369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5311" t="-990" r="-16602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04651" t="-990" r="-101744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04651" t="-990" r="-1744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701961" r="-72027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701961" r="-5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944" y="4973431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 Coeficiente de Correlación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ángulo 14"/>
              <p:cNvSpPr/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ector recto 16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4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990" r="-7202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990" r="-5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5549" t="-990" r="-416763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99394" t="-990" r="-3369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15311" t="-990" r="-16602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04651" t="-990" r="-101744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04651" t="-990" r="-1744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76" t="-701961" r="-72027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6628" t="-701961" r="-5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944" y="4973431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 Coeficiente de Correlación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ángulo 14"/>
              <p:cNvSpPr/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/>
          <p:cNvSpPr txBox="1"/>
          <p:nvPr/>
        </p:nvSpPr>
        <p:spPr>
          <a:xfrm>
            <a:off x="8020168" y="135082"/>
            <a:ext cx="4074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Desviación Estándar de </a:t>
            </a:r>
            <a:r>
              <a:rPr lang="es-MX" i="1" dirty="0" smtClean="0"/>
              <a:t>Xi y </a:t>
            </a:r>
            <a:r>
              <a:rPr lang="es-MX" i="1" dirty="0" err="1" smtClean="0"/>
              <a:t>Yi</a:t>
            </a:r>
            <a:r>
              <a:rPr lang="es-MX" i="1" dirty="0" smtClean="0"/>
              <a:t> </a:t>
            </a:r>
            <a:endParaRPr lang="es-MX" i="1" dirty="0"/>
          </a:p>
        </p:txBody>
      </p:sp>
      <p:cxnSp>
        <p:nvCxnSpPr>
          <p:cNvPr id="17" name="Conector recto 16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/>
              <p:cNvSpPr txBox="1"/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blipFill rotWithShape="0">
                <a:blip r:embed="rId8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uadroTexto 18"/>
              <p:cNvSpPr txBox="1"/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blipFill rotWithShape="0">
                <a:blip r:embed="rId9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49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944" y="4973431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 Coeficiente de Correlación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ángulo 14"/>
              <p:cNvSpPr/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/>
          <p:cNvSpPr txBox="1"/>
          <p:nvPr/>
        </p:nvSpPr>
        <p:spPr>
          <a:xfrm>
            <a:off x="8020168" y="135082"/>
            <a:ext cx="4074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Desviación Estándar de </a:t>
            </a:r>
            <a:r>
              <a:rPr lang="es-MX" i="1" dirty="0" smtClean="0"/>
              <a:t>Xi y </a:t>
            </a:r>
            <a:r>
              <a:rPr lang="es-MX" i="1" dirty="0" err="1" smtClean="0"/>
              <a:t>Yi</a:t>
            </a:r>
            <a:r>
              <a:rPr lang="es-MX" i="1" dirty="0" smtClean="0"/>
              <a:t> </a:t>
            </a:r>
            <a:endParaRPr lang="es-MX" i="1" dirty="0"/>
          </a:p>
        </p:txBody>
      </p:sp>
      <p:cxnSp>
        <p:nvCxnSpPr>
          <p:cNvPr id="17" name="Conector recto 16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/>
              <p:cNvSpPr txBox="1"/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blipFill rotWithShape="0">
                <a:blip r:embed="rId7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uadroTexto 18"/>
              <p:cNvSpPr txBox="1"/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blipFill rotWithShape="0">
                <a:blip r:embed="rId8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Tabla 1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0" name="Tabla 1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676" t="-990" r="-7202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86628" t="-990" r="-5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185549" t="-990" r="-416763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299394" t="-990" r="-3369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315311" t="-990" r="-16602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504651" t="-990" r="-101744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604651" t="-990" r="-1744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676" t="-701961" r="-72027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9"/>
                          <a:stretch>
                            <a:fillRect l="-86628" t="-701961" r="-5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900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944" y="4973431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 Coeficiente de Correlación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ángulo 14"/>
              <p:cNvSpPr/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/>
          <p:cNvSpPr txBox="1"/>
          <p:nvPr/>
        </p:nvSpPr>
        <p:spPr>
          <a:xfrm>
            <a:off x="8020168" y="135082"/>
            <a:ext cx="4074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Desviación Estándar de </a:t>
            </a:r>
            <a:r>
              <a:rPr lang="es-MX" i="1" dirty="0" smtClean="0"/>
              <a:t>Xi y </a:t>
            </a:r>
            <a:r>
              <a:rPr lang="es-MX" i="1" dirty="0" err="1" smtClean="0"/>
              <a:t>Yi</a:t>
            </a:r>
            <a:r>
              <a:rPr lang="es-MX" i="1" dirty="0" smtClean="0"/>
              <a:t> </a:t>
            </a:r>
            <a:endParaRPr lang="es-MX" i="1" dirty="0"/>
          </a:p>
        </p:txBody>
      </p:sp>
      <p:cxnSp>
        <p:nvCxnSpPr>
          <p:cNvPr id="17" name="Conector recto 16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/>
              <p:cNvSpPr txBox="1"/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blipFill rotWithShape="0">
                <a:blip r:embed="rId7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uadroTexto 18"/>
              <p:cNvSpPr txBox="1"/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blipFill rotWithShape="0">
                <a:blip r:embed="rId8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uadroTexto 19"/>
              <p:cNvSpPr txBox="1"/>
              <p:nvPr/>
            </p:nvSpPr>
            <p:spPr>
              <a:xfrm>
                <a:off x="10377377" y="566885"/>
                <a:ext cx="152464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44.8</m:t>
                              </m:r>
                            </m:num>
                            <m:den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e>
                      </m:ra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=2.993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20" name="CuadroTex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377" y="566885"/>
                <a:ext cx="1524648" cy="81836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/>
              <p:cNvSpPr txBox="1"/>
              <p:nvPr/>
            </p:nvSpPr>
            <p:spPr>
              <a:xfrm>
                <a:off x="10377376" y="1570140"/>
                <a:ext cx="1524649" cy="5636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MX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104.8</m:t>
                            </m:r>
                          </m:num>
                          <m:den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4.578</a:t>
                </a:r>
                <a:endParaRPr lang="es-MX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376" y="1570140"/>
                <a:ext cx="1524649" cy="563680"/>
              </a:xfrm>
              <a:prstGeom prst="rect">
                <a:avLst/>
              </a:prstGeom>
              <a:blipFill rotWithShape="0">
                <a:blip r:embed="rId10"/>
                <a:stretch>
                  <a:fillRect r="-800" b="-108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Tabla 2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2" name="Tabla 2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676" t="-990" r="-7202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86628" t="-990" r="-5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185549" t="-990" r="-416763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299394" t="-990" r="-3369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315311" t="-990" r="-16602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504651" t="-990" r="-101744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604651" t="-990" r="-1744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676" t="-701961" r="-72027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86628" t="-701961" r="-5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352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944" y="4973431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 Coeficiente de Correlación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ángulo 14"/>
              <p:cNvSpPr/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/>
          <p:cNvSpPr txBox="1"/>
          <p:nvPr/>
        </p:nvSpPr>
        <p:spPr>
          <a:xfrm>
            <a:off x="8020168" y="135082"/>
            <a:ext cx="4074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Desviación Estándar de </a:t>
            </a:r>
            <a:r>
              <a:rPr lang="es-MX" i="1" dirty="0" smtClean="0"/>
              <a:t>Xi y </a:t>
            </a:r>
            <a:r>
              <a:rPr lang="es-MX" i="1" dirty="0" err="1" smtClean="0"/>
              <a:t>Yi</a:t>
            </a:r>
            <a:r>
              <a:rPr lang="es-MX" i="1" dirty="0" smtClean="0"/>
              <a:t> </a:t>
            </a:r>
            <a:endParaRPr lang="es-MX" i="1" dirty="0"/>
          </a:p>
        </p:txBody>
      </p:sp>
      <p:cxnSp>
        <p:nvCxnSpPr>
          <p:cNvPr id="17" name="Conector recto 16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/>
              <p:cNvSpPr txBox="1"/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0822" y="566885"/>
                <a:ext cx="2124171" cy="818366"/>
              </a:xfrm>
              <a:prstGeom prst="rect">
                <a:avLst/>
              </a:prstGeom>
              <a:blipFill rotWithShape="0">
                <a:blip r:embed="rId7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uadroTexto 18"/>
              <p:cNvSpPr txBox="1"/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9" name="Cuadro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8871" y="1574882"/>
                <a:ext cx="2112566" cy="818366"/>
              </a:xfrm>
              <a:prstGeom prst="rect">
                <a:avLst/>
              </a:prstGeom>
              <a:blipFill rotWithShape="0">
                <a:blip r:embed="rId8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uadroTexto 19"/>
              <p:cNvSpPr txBox="1"/>
              <p:nvPr/>
            </p:nvSpPr>
            <p:spPr>
              <a:xfrm>
                <a:off x="10377377" y="566885"/>
                <a:ext cx="152464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44.8</m:t>
                              </m:r>
                            </m:num>
                            <m:den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e>
                      </m:ra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=2.993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20" name="CuadroTex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377" y="566885"/>
                <a:ext cx="1524648" cy="81836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/>
              <p:cNvSpPr txBox="1"/>
              <p:nvPr/>
            </p:nvSpPr>
            <p:spPr>
              <a:xfrm>
                <a:off x="10377376" y="1570140"/>
                <a:ext cx="1524649" cy="5636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MX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104.8</m:t>
                            </m:r>
                          </m:num>
                          <m:den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4.578</a:t>
                </a:r>
                <a:endParaRPr lang="es-MX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376" y="1570140"/>
                <a:ext cx="1524649" cy="563680"/>
              </a:xfrm>
              <a:prstGeom prst="rect">
                <a:avLst/>
              </a:prstGeom>
              <a:blipFill rotWithShape="0">
                <a:blip r:embed="rId10"/>
                <a:stretch>
                  <a:fillRect r="-800" b="-108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Tabla 2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2" name="Tabla 2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676" t="-990" r="-7202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86628" t="-990" r="-5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185549" t="-990" r="-416763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299394" t="-990" r="-3369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315311" t="-990" r="-16602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504651" t="-990" r="-101744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604651" t="-990" r="-1744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676" t="-701961" r="-72027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1"/>
                          <a:stretch>
                            <a:fillRect l="-86628" t="-701961" r="-5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ángulo 22"/>
              <p:cNvSpPr/>
              <p:nvPr/>
            </p:nvSpPr>
            <p:spPr>
              <a:xfrm>
                <a:off x="7365816" y="4842005"/>
                <a:ext cx="3606984" cy="5212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b="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13.64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(2.993∗4.578)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 smtClean="0"/>
                  <a:t>0.9953</a:t>
                </a:r>
                <a:endParaRPr lang="es-MX" dirty="0"/>
              </a:p>
            </p:txBody>
          </p:sp>
        </mc:Choice>
        <mc:Fallback>
          <p:sp>
            <p:nvSpPr>
              <p:cNvPr id="23" name="Rectángulo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842005"/>
                <a:ext cx="3606984" cy="521233"/>
              </a:xfrm>
              <a:prstGeom prst="rect">
                <a:avLst/>
              </a:prstGeom>
              <a:blipFill rotWithShape="0">
                <a:blip r:embed="rId12"/>
                <a:stretch>
                  <a:fillRect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418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57646" y="235527"/>
            <a:ext cx="4048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Diagrama de Dispersión</a:t>
            </a:r>
            <a:endParaRPr lang="es-MX" sz="28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2387980" y="1319194"/>
            <a:ext cx="31173" cy="4577149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2314205" y="5718683"/>
            <a:ext cx="6812280" cy="11429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36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1847528" y="92241"/>
            <a:ext cx="8424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TEMA: DATO, VARIABLE Y SU CLASIFICACIÓN</a:t>
            </a:r>
            <a:endParaRPr lang="es-E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sp>
        <p:nvSpPr>
          <p:cNvPr id="4" name="1 Rectángulo"/>
          <p:cNvSpPr>
            <a:spLocks noChangeArrowheads="1"/>
          </p:cNvSpPr>
          <p:nvPr/>
        </p:nvSpPr>
        <p:spPr bwMode="auto">
          <a:xfrm>
            <a:off x="763185" y="1251742"/>
            <a:ext cx="1079998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000" b="1" dirty="0">
                <a:solidFill>
                  <a:srgbClr val="FF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GENÉRICAS Y ATRIBUTOS</a:t>
            </a:r>
          </a:p>
          <a:p>
            <a:pPr algn="ctr"/>
            <a:endParaRPr lang="es-ES" altLang="zh-CN" sz="2000" b="1" dirty="0">
              <a:latin typeface="Arial" pitchFamily="34" charset="0"/>
              <a:ea typeface="SimSun" charset="-122"/>
              <a:cs typeface="Arial" pitchFamily="34" charset="0"/>
            </a:endParaRPr>
          </a:p>
          <a:p>
            <a:pPr algn="just"/>
            <a:r>
              <a:rPr lang="es-MX" sz="1600" b="1" dirty="0" smtClean="0"/>
              <a:t>1. Se </a:t>
            </a:r>
            <a:r>
              <a:rPr lang="es-MX" sz="1600" b="1" dirty="0"/>
              <a:t>conoce y valora a sí mismo y aborda problemas y retos teniendo en cuenta los objetivos que persigue. </a:t>
            </a:r>
            <a:endParaRPr lang="es-MX" sz="1600" b="1" dirty="0" smtClean="0"/>
          </a:p>
          <a:p>
            <a:pPr algn="just"/>
            <a:r>
              <a:rPr lang="es-MX" sz="1600" dirty="0" smtClean="0"/>
              <a:t>1.1 </a:t>
            </a:r>
            <a:r>
              <a:rPr lang="es-MX" sz="1600" dirty="0"/>
              <a:t>Enfrenta las dificultades que se le presentan y es consciente de sus valores, fortalezas y debilidades. </a:t>
            </a:r>
            <a:endParaRPr lang="es-MX" sz="1600" dirty="0" smtClean="0"/>
          </a:p>
          <a:p>
            <a:pPr algn="just"/>
            <a:endParaRPr lang="es-MX" sz="1600" dirty="0" smtClean="0"/>
          </a:p>
          <a:p>
            <a:pPr algn="just"/>
            <a:r>
              <a:rPr lang="es-MX" sz="1600" b="1" dirty="0" smtClean="0"/>
              <a:t>4</a:t>
            </a:r>
            <a:r>
              <a:rPr lang="es-MX" sz="1600" b="1" dirty="0"/>
              <a:t>. Escucha, interpreta y emite mensajes pertinentes en distintos contextos mediante la utilización de medios, códigos y herramientas apropiados. </a:t>
            </a:r>
            <a:endParaRPr lang="es-MX" sz="1600" b="1" dirty="0" smtClean="0"/>
          </a:p>
          <a:p>
            <a:pPr algn="just"/>
            <a:r>
              <a:rPr lang="es-MX" sz="1600" dirty="0" smtClean="0"/>
              <a:t>4.1 </a:t>
            </a:r>
            <a:r>
              <a:rPr lang="es-MX" sz="1600" dirty="0"/>
              <a:t>Expresa ideas y conceptos mediante representaciones lingüísticas, matemáticas o </a:t>
            </a:r>
            <a:r>
              <a:rPr lang="es-MX" sz="1600" dirty="0" smtClean="0"/>
              <a:t>gráficas.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b="1" dirty="0" smtClean="0"/>
              <a:t>5</a:t>
            </a:r>
            <a:r>
              <a:rPr lang="es-MX" sz="1600" b="1" dirty="0"/>
              <a:t>. Desarrolla innovaciones y propone soluciones a problemas a partir de métodos </a:t>
            </a:r>
            <a:r>
              <a:rPr lang="es-MX" sz="1600" b="1" dirty="0" smtClean="0"/>
              <a:t>establecidos.</a:t>
            </a:r>
          </a:p>
          <a:p>
            <a:pPr algn="just"/>
            <a:r>
              <a:rPr lang="es-MX" sz="1600" dirty="0" smtClean="0"/>
              <a:t>5.1 </a:t>
            </a:r>
            <a:r>
              <a:rPr lang="es-MX" sz="1600" dirty="0"/>
              <a:t>Sigue instrucciones y procedimientos de manera reflexiva, comprendiendo como cada uno de sus pasos contribuye al alcance de un </a:t>
            </a:r>
            <a:r>
              <a:rPr lang="es-MX" sz="1600" dirty="0" smtClean="0"/>
              <a:t>objetivo.</a:t>
            </a:r>
          </a:p>
          <a:p>
            <a:pPr algn="just"/>
            <a:r>
              <a:rPr lang="es-MX" sz="1600" dirty="0" smtClean="0"/>
              <a:t>5.2 </a:t>
            </a:r>
            <a:r>
              <a:rPr lang="es-MX" sz="1600" dirty="0"/>
              <a:t>Ordena información de acuerdo a categorías, jerarquías y </a:t>
            </a:r>
            <a:r>
              <a:rPr lang="es-MX" sz="1600" dirty="0" smtClean="0"/>
              <a:t>relaciones.</a:t>
            </a:r>
          </a:p>
          <a:p>
            <a:pPr algn="just"/>
            <a:r>
              <a:rPr lang="es-MX" sz="1600" dirty="0" smtClean="0"/>
              <a:t>5.6 </a:t>
            </a:r>
            <a:r>
              <a:rPr lang="es-MX" sz="1600" dirty="0"/>
              <a:t>Utiliza las tecnologías de la información y comunicación para procesar e interpretar </a:t>
            </a:r>
            <a:r>
              <a:rPr lang="es-MX" sz="1600" dirty="0" smtClean="0"/>
              <a:t>información.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b="1" dirty="0" smtClean="0"/>
              <a:t>8</a:t>
            </a:r>
            <a:r>
              <a:rPr lang="es-MX" sz="1600" b="1" dirty="0"/>
              <a:t>. Participa y colabora de manera efectiva en equipos </a:t>
            </a:r>
            <a:r>
              <a:rPr lang="es-MX" sz="1600" b="1" dirty="0" smtClean="0"/>
              <a:t>diversos.</a:t>
            </a:r>
          </a:p>
          <a:p>
            <a:pPr algn="just"/>
            <a:r>
              <a:rPr lang="es-MX" sz="1600" dirty="0" smtClean="0"/>
              <a:t>8.1 </a:t>
            </a:r>
            <a:r>
              <a:rPr lang="es-MX" sz="1600" dirty="0"/>
              <a:t>Propone maneras de solucionar un problema o desarrollar un proyecto en equipo, definiendo un curso de acción con pasos específicos. 8.2 Aporta puntos de vista con apertura y considera los de otras personas de manera </a:t>
            </a:r>
            <a:r>
              <a:rPr lang="es-MX" sz="1600" dirty="0" smtClean="0"/>
              <a:t>reflexiva.</a:t>
            </a:r>
          </a:p>
          <a:p>
            <a:pPr algn="just"/>
            <a:r>
              <a:rPr lang="es-MX" sz="1600" dirty="0" smtClean="0"/>
              <a:t>8.3 </a:t>
            </a:r>
            <a:r>
              <a:rPr lang="es-MX" sz="1600" dirty="0"/>
              <a:t>Asume una actitud constructiva, congruente con los conocimientos y habilidades con los que cuenta dentro de distintos equipos de trabajo.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Rectángulo"/>
          <p:cNvSpPr>
            <a:spLocks noChangeArrowheads="1"/>
          </p:cNvSpPr>
          <p:nvPr/>
        </p:nvSpPr>
        <p:spPr bwMode="auto">
          <a:xfrm>
            <a:off x="3462877" y="409591"/>
            <a:ext cx="54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COMPETENCIAS</a:t>
            </a:r>
            <a:endParaRPr lang="es-ES" sz="2000" b="1" dirty="0">
              <a:solidFill>
                <a:srgbClr val="FF6600"/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6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678" y="1304106"/>
            <a:ext cx="8301940" cy="501575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57646" y="235527"/>
            <a:ext cx="4048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Diagrama de Dispersión</a:t>
            </a:r>
            <a:endParaRPr lang="es-MX" sz="2800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2387980" y="1319194"/>
            <a:ext cx="31173" cy="4577149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2314205" y="5718683"/>
            <a:ext cx="6812280" cy="11429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45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678" y="1304106"/>
            <a:ext cx="8301940" cy="501575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57646" y="235527"/>
            <a:ext cx="4048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Diagrama de Dispersión</a:t>
            </a:r>
            <a:endParaRPr lang="es-MX" sz="28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5972844" y="1304106"/>
            <a:ext cx="31173" cy="4577149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2272641" y="3453465"/>
            <a:ext cx="6812280" cy="11429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5823214" y="3322019"/>
            <a:ext cx="288867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6153647" y="3564184"/>
                <a:ext cx="177054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>
                        <a:latin typeface="Cambria Math" panose="02040503050406030204" pitchFamily="18" charset="0"/>
                      </a:rPr>
                      <m:t>=(4.8, 14.2</m:t>
                    </m:r>
                  </m:oMath>
                </a14:m>
                <a:r>
                  <a:rPr lang="es-MX" dirty="0"/>
                  <a:t>)</a:t>
                </a:r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647" y="3564184"/>
                <a:ext cx="1770549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r="-2062" b="-26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085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091191"/>
            <a:ext cx="9144000" cy="2387600"/>
          </a:xfrm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srgbClr val="FF6600"/>
                </a:solidFill>
              </a:rPr>
              <a:t>Recta de Regresión</a:t>
            </a:r>
            <a:endParaRPr lang="es-MX" sz="48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7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0945" y="3383972"/>
            <a:ext cx="654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Covarianza</a:t>
            </a:r>
            <a:endParaRPr lang="es-MX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408778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22549" y="3202131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 spc="12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d>
                            <m:dPr>
                              <m:ctrlP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MX" i="1" spc="12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 spc="12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3311235"/>
                <a:ext cx="3168431" cy="6458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𝐶𝑜𝑣</m:t>
                          </m:r>
                        </m:e>
                        <m:sub>
                          <m: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 spc="12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 spc="12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68.2</m:t>
                          </m:r>
                        </m:num>
                        <m:den>
                          <m:r>
                            <a:rPr lang="es-MX" b="0" i="1" spc="12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es-MX" b="0" i="1" spc="12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=13.64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3311235"/>
                <a:ext cx="2665281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ángulo 8"/>
              <p:cNvSpPr/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𝐶𝐺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acc>
                            <m:accPr>
                              <m:chr m:val="̅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006" y="4238449"/>
                <a:ext cx="141416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37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/>
          <p:cNvSpPr txBox="1"/>
          <p:nvPr/>
        </p:nvSpPr>
        <p:spPr>
          <a:xfrm>
            <a:off x="290945" y="4238449"/>
            <a:ext cx="261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2. Centro de Gravedad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0" smtClean="0">
                        <a:latin typeface="Cambria Math" panose="02040503050406030204" pitchFamily="18" charset="0"/>
                      </a:rPr>
                      <m:t>(4.8, 14.2</m:t>
                    </m:r>
                  </m:oMath>
                </a14:m>
                <a:r>
                  <a:rPr lang="es-MX" dirty="0" smtClean="0"/>
                  <a:t>)</a:t>
                </a:r>
                <a:endParaRPr lang="es-MX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238449"/>
                <a:ext cx="1770549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2062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/>
          <p:cNvSpPr txBox="1"/>
          <p:nvPr/>
        </p:nvSpPr>
        <p:spPr>
          <a:xfrm>
            <a:off x="290944" y="4973431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3. Coeficiente de Correlación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ángulo 14"/>
              <p:cNvSpPr/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s-MX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𝑪𝒐𝒗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MX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287" y="4842005"/>
                <a:ext cx="1285865" cy="70512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ector recto 16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Tabla 2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2" name="Tabla 2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92543" y="311568"/>
              <a:ext cx="7379854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676" t="-990" r="-7202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86628" t="-990" r="-519767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185549" t="-990" r="-416763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299394" t="-990" r="-336970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315311" t="-990" r="-166029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504651" t="-990" r="-101744" b="-3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604651" t="-990" r="-1744" b="-31683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676" t="-701961" r="-720270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86628" t="-701961" r="-519767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ángulo 22"/>
              <p:cNvSpPr/>
              <p:nvPr/>
            </p:nvSpPr>
            <p:spPr>
              <a:xfrm>
                <a:off x="7365816" y="4842005"/>
                <a:ext cx="3606984" cy="5212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b="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13.64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(2.993∗4.578)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 smtClean="0"/>
                  <a:t>0.9953</a:t>
                </a:r>
                <a:endParaRPr lang="es-MX" dirty="0"/>
              </a:p>
            </p:txBody>
          </p:sp>
        </mc:Choice>
        <mc:Fallback>
          <p:sp>
            <p:nvSpPr>
              <p:cNvPr id="23" name="Rectángulo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816" y="4842005"/>
                <a:ext cx="3606984" cy="521233"/>
              </a:xfrm>
              <a:prstGeom prst="rect">
                <a:avLst/>
              </a:prstGeom>
              <a:blipFill rotWithShape="0">
                <a:blip r:embed="rId8"/>
                <a:stretch>
                  <a:fillRect b="-5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ángulo 15"/>
          <p:cNvSpPr/>
          <p:nvPr/>
        </p:nvSpPr>
        <p:spPr>
          <a:xfrm>
            <a:off x="4050287" y="5825480"/>
            <a:ext cx="15696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mx  +  b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ángulo 18"/>
              <p:cNvSpPr/>
              <p:nvPr/>
            </p:nvSpPr>
            <p:spPr>
              <a:xfrm>
                <a:off x="8287650" y="5805005"/>
                <a:ext cx="1475509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𝑏</m:t>
                      </m:r>
                      <m:r>
                        <a:rPr lang="es-MX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</m:acc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9" name="Rectángu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7650" y="5805005"/>
                <a:ext cx="1475509" cy="388696"/>
              </a:xfrm>
              <a:prstGeom prst="rect">
                <a:avLst/>
              </a:prstGeom>
              <a:blipFill rotWithShape="0">
                <a:blip r:embed="rId9"/>
                <a:stretch>
                  <a:fillRect r="-1322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/>
          <p:cNvSpPr txBox="1"/>
          <p:nvPr/>
        </p:nvSpPr>
        <p:spPr>
          <a:xfrm>
            <a:off x="290944" y="5832922"/>
            <a:ext cx="302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4. Recta de Regresión</a:t>
            </a:r>
            <a:endParaRPr lang="es-MX" dirty="0"/>
          </a:p>
        </p:txBody>
      </p:sp>
      <p:cxnSp>
        <p:nvCxnSpPr>
          <p:cNvPr id="21" name="Conector recto 20"/>
          <p:cNvCxnSpPr/>
          <p:nvPr/>
        </p:nvCxnSpPr>
        <p:spPr>
          <a:xfrm flipV="1">
            <a:off x="0" y="5568535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ángulo 23"/>
              <p:cNvSpPr/>
              <p:nvPr/>
            </p:nvSpPr>
            <p:spPr>
              <a:xfrm>
                <a:off x="6433632" y="5805005"/>
                <a:ext cx="1330108" cy="6771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𝐶𝑜𝑣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24" name="Rectángulo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3632" y="5805005"/>
                <a:ext cx="1330108" cy="67710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653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2063" y="226248"/>
            <a:ext cx="1171748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Recta de regresión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Ecuación de una Recta se determina de acuerdo a las condiciones que cumple el conjunto de puntos que la forman. Cuando una recta se conoce la pendiente (ángulo de inclinación) y su ordenada de origen 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Ecuación: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mx  +  b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Donde</a:t>
            </a:r>
          </a:p>
          <a:p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	=	pendiente de la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recta</a:t>
            </a:r>
          </a:p>
          <a:p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b	=	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</a:rPr>
              <a:t>punto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donde se intersecta con el eje 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</a:rPr>
              <a:t>y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/>
              <p:cNvSpPr/>
              <p:nvPr/>
            </p:nvSpPr>
            <p:spPr>
              <a:xfrm>
                <a:off x="4760696" y="2350284"/>
                <a:ext cx="1330108" cy="6771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MX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𝐶𝑜𝑣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0696" y="2350284"/>
                <a:ext cx="1330108" cy="6771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 4"/>
              <p:cNvSpPr/>
              <p:nvPr/>
            </p:nvSpPr>
            <p:spPr>
              <a:xfrm>
                <a:off x="8900714" y="3069206"/>
                <a:ext cx="1475509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0714" y="3069206"/>
                <a:ext cx="1475509" cy="388696"/>
              </a:xfrm>
              <a:prstGeom prst="rect">
                <a:avLst/>
              </a:prstGeom>
              <a:blipFill rotWithShape="0">
                <a:blip r:embed="rId3"/>
                <a:stretch>
                  <a:fillRect r="-1363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1593" y="3479802"/>
            <a:ext cx="5041322" cy="3045799"/>
          </a:xfrm>
          <a:prstGeom prst="rect">
            <a:avLst/>
          </a:prstGeom>
        </p:spPr>
      </p:pic>
      <p:cxnSp>
        <p:nvCxnSpPr>
          <p:cNvPr id="18" name="Conector recto 17"/>
          <p:cNvCxnSpPr/>
          <p:nvPr/>
        </p:nvCxnSpPr>
        <p:spPr>
          <a:xfrm>
            <a:off x="6256864" y="3503488"/>
            <a:ext cx="5390" cy="2629093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4088904" y="4812828"/>
            <a:ext cx="4136732" cy="5206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169157" y="4735039"/>
            <a:ext cx="175413" cy="15557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ángulo 20"/>
              <p:cNvSpPr/>
              <p:nvPr/>
            </p:nvSpPr>
            <p:spPr>
              <a:xfrm>
                <a:off x="6344570" y="4968405"/>
                <a:ext cx="1534208" cy="307777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s-MX" sz="1400" i="1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 sz="1400">
                        <a:latin typeface="Cambria Math" panose="02040503050406030204" pitchFamily="18" charset="0"/>
                      </a:rPr>
                      <m:t>=(4.8, 14.2</m:t>
                    </m:r>
                  </m:oMath>
                </a14:m>
                <a:r>
                  <a:rPr lang="es-MX" sz="1400" dirty="0"/>
                  <a:t>)</a:t>
                </a:r>
              </a:p>
            </p:txBody>
          </p:sp>
        </mc:Choice>
        <mc:Fallback>
          <p:sp>
            <p:nvSpPr>
              <p:cNvPr id="21" name="Rectángu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570" y="4968405"/>
                <a:ext cx="1534208" cy="307777"/>
              </a:xfrm>
              <a:prstGeom prst="rect">
                <a:avLst/>
              </a:prstGeom>
              <a:blipFill rotWithShape="0">
                <a:blip r:embed="rId5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ángulo 24"/>
          <p:cNvSpPr/>
          <p:nvPr/>
        </p:nvSpPr>
        <p:spPr>
          <a:xfrm>
            <a:off x="2846359" y="5276182"/>
            <a:ext cx="812918" cy="30777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s-MX" sz="1400" i="1" dirty="0">
                <a:latin typeface="Cambria Math" panose="02040503050406030204" pitchFamily="18" charset="0"/>
              </a:rPr>
              <a:t>b   </a:t>
            </a:r>
          </a:p>
        </p:txBody>
      </p:sp>
    </p:spTree>
    <p:extLst>
      <p:ext uri="{BB962C8B-B14F-4D97-AF65-F5344CB8AC3E}">
        <p14:creationId xmlns:p14="http://schemas.microsoft.com/office/powerpoint/2010/main" val="400461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/>
              <p:cNvSpPr txBox="1"/>
              <p:nvPr/>
            </p:nvSpPr>
            <p:spPr>
              <a:xfrm>
                <a:off x="6855811" y="756193"/>
                <a:ext cx="2103554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>
                <a:defPPr>
                  <a:defRPr lang="es-MX"/>
                </a:defPPr>
                <a:lvl1pPr algn="ctr">
                  <a:defRPr i="1"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MX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MX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𝑋𝑖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s-MX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11" y="756193"/>
                <a:ext cx="2103554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/>
          <p:cNvSpPr txBox="1"/>
          <p:nvPr/>
        </p:nvSpPr>
        <p:spPr>
          <a:xfrm>
            <a:off x="7521406" y="103909"/>
            <a:ext cx="256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Varianza de </a:t>
            </a:r>
            <a:r>
              <a:rPr lang="es-MX" i="1" dirty="0" smtClean="0"/>
              <a:t>Xi</a:t>
            </a:r>
            <a:endParaRPr lang="es-MX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333261" y="1588599"/>
            <a:ext cx="29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Pendiente de </a:t>
            </a:r>
            <a:r>
              <a:rPr lang="es-MX" i="1" dirty="0" smtClean="0"/>
              <a:t>Xi</a:t>
            </a:r>
            <a:endParaRPr lang="es-MX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ángulo 19"/>
              <p:cNvSpPr/>
              <p:nvPr/>
            </p:nvSpPr>
            <p:spPr>
              <a:xfrm>
                <a:off x="6855811" y="2280093"/>
                <a:ext cx="1330108" cy="677108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𝐶𝑜𝑣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s-MX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" name="Rectángul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11" y="2280093"/>
                <a:ext cx="1330108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ángulo 21"/>
              <p:cNvSpPr/>
              <p:nvPr/>
            </p:nvSpPr>
            <p:spPr>
              <a:xfrm>
                <a:off x="6855811" y="3975683"/>
                <a:ext cx="147550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s-MX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2" name="Rectángulo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11" y="3975683"/>
                <a:ext cx="147550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157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/>
          <p:cNvSpPr txBox="1"/>
          <p:nvPr/>
        </p:nvSpPr>
        <p:spPr>
          <a:xfrm>
            <a:off x="7324158" y="3362473"/>
            <a:ext cx="4211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punto de intersección en el eje </a:t>
            </a:r>
            <a:r>
              <a:rPr lang="es-MX" i="1" dirty="0" err="1" smtClean="0"/>
              <a:t>Yi</a:t>
            </a:r>
            <a:endParaRPr lang="es-MX" i="1" dirty="0"/>
          </a:p>
        </p:txBody>
      </p:sp>
      <p:sp>
        <p:nvSpPr>
          <p:cNvPr id="6" name="Rectángulo 5"/>
          <p:cNvSpPr/>
          <p:nvPr/>
        </p:nvSpPr>
        <p:spPr>
          <a:xfrm>
            <a:off x="3695098" y="5356806"/>
            <a:ext cx="15696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mx  +  b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Flecha derecha 24"/>
          <p:cNvSpPr/>
          <p:nvPr/>
        </p:nvSpPr>
        <p:spPr>
          <a:xfrm>
            <a:off x="5773882" y="5356806"/>
            <a:ext cx="644236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2513" y="346806"/>
              <a:ext cx="6331207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2513" y="346806"/>
              <a:ext cx="6331207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351" t="-990" r="-603378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87209" t="-990" r="-419186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86127" t="-990" r="-316763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300000" t="-990" r="-232121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315789" t="-990" r="-83254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505233" t="-990" r="-1163" b="-31782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351" t="-703922" r="-60337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87209" t="-703922" r="-419186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19" name="Conector recto 18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55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/>
              <p:cNvSpPr txBox="1"/>
              <p:nvPr/>
            </p:nvSpPr>
            <p:spPr>
              <a:xfrm>
                <a:off x="6855811" y="756193"/>
                <a:ext cx="2103554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>
                <a:defPPr>
                  <a:defRPr lang="es-MX"/>
                </a:defPPr>
                <a:lvl1pPr algn="ctr">
                  <a:defRPr i="1"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MX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MX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𝑋𝑖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s-MX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11" y="756193"/>
                <a:ext cx="2103554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/>
              <p:cNvSpPr txBox="1"/>
              <p:nvPr/>
            </p:nvSpPr>
            <p:spPr>
              <a:xfrm>
                <a:off x="9430092" y="729120"/>
                <a:ext cx="2205647" cy="64921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>
                <a:defPPr>
                  <a:defRPr lang="es-MX"/>
                </a:defPPr>
                <a:lvl1pPr>
                  <a:lnSpc>
                    <a:spcPct val="107000"/>
                  </a:lnSpc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MX" i="1" dirty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s-MX" dirty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MX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>
                              <a:latin typeface="Cambria Math" panose="02040503050406030204" pitchFamily="18" charset="0"/>
                            </a:rPr>
                            <m:t>44.8</m:t>
                          </m:r>
                        </m:num>
                        <m:den>
                          <m:r>
                            <a:rPr lang="es-MX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s-MX">
                          <a:latin typeface="Cambria Math" panose="02040503050406030204" pitchFamily="18" charset="0"/>
                        </a:rPr>
                        <m:t>=8.96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17" name="CuadroTex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0092" y="729120"/>
                <a:ext cx="2205647" cy="64921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/>
          <p:cNvSpPr txBox="1"/>
          <p:nvPr/>
        </p:nvSpPr>
        <p:spPr>
          <a:xfrm>
            <a:off x="7521406" y="103909"/>
            <a:ext cx="256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Varianza de </a:t>
            </a:r>
            <a:r>
              <a:rPr lang="es-MX" i="1" dirty="0" smtClean="0"/>
              <a:t>Xi</a:t>
            </a:r>
            <a:endParaRPr lang="es-MX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333261" y="1588599"/>
            <a:ext cx="29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la Pendiente de </a:t>
            </a:r>
            <a:r>
              <a:rPr lang="es-MX" i="1" dirty="0" smtClean="0"/>
              <a:t>Xi</a:t>
            </a:r>
            <a:endParaRPr lang="es-MX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ángulo 19"/>
              <p:cNvSpPr/>
              <p:nvPr/>
            </p:nvSpPr>
            <p:spPr>
              <a:xfrm>
                <a:off x="6855811" y="2280093"/>
                <a:ext cx="1330108" cy="677108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𝐶𝑜𝑣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s-MX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" name="Rectángulo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11" y="2280093"/>
                <a:ext cx="1330108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ángulo 20"/>
              <p:cNvSpPr/>
              <p:nvPr/>
            </p:nvSpPr>
            <p:spPr>
              <a:xfrm>
                <a:off x="9430093" y="2270799"/>
                <a:ext cx="2288575" cy="64915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>
                              <a:latin typeface="Cambria Math" panose="02040503050406030204" pitchFamily="18" charset="0"/>
                            </a:rPr>
                            <m:t>13.64</m:t>
                          </m:r>
                        </m:num>
                        <m:den>
                          <m:r>
                            <a:rPr lang="es-MX">
                              <a:latin typeface="Cambria Math" panose="02040503050406030204" pitchFamily="18" charset="0"/>
                            </a:rPr>
                            <m:t>8.96</m:t>
                          </m:r>
                        </m:den>
                      </m:f>
                      <m:r>
                        <a:rPr lang="es-MX">
                          <a:latin typeface="Cambria Math" panose="02040503050406030204" pitchFamily="18" charset="0"/>
                        </a:rPr>
                        <m:t>=1.5223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21" name="Rectángu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0093" y="2270799"/>
                <a:ext cx="2288575" cy="6491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ángulo 21"/>
              <p:cNvSpPr/>
              <p:nvPr/>
            </p:nvSpPr>
            <p:spPr>
              <a:xfrm>
                <a:off x="6855811" y="3975683"/>
                <a:ext cx="147550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s-MX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2" name="Rectángulo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811" y="3975683"/>
                <a:ext cx="1475509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1157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/>
          <p:cNvSpPr txBox="1"/>
          <p:nvPr/>
        </p:nvSpPr>
        <p:spPr>
          <a:xfrm>
            <a:off x="7324158" y="3362473"/>
            <a:ext cx="4211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Calcular punto de intersección en el eje </a:t>
            </a:r>
            <a:r>
              <a:rPr lang="es-MX" i="1" dirty="0" err="1" smtClean="0"/>
              <a:t>Yi</a:t>
            </a:r>
            <a:endParaRPr lang="es-MX" i="1" dirty="0"/>
          </a:p>
        </p:txBody>
      </p:sp>
      <p:sp>
        <p:nvSpPr>
          <p:cNvPr id="24" name="Rectángulo 23"/>
          <p:cNvSpPr/>
          <p:nvPr/>
        </p:nvSpPr>
        <p:spPr>
          <a:xfrm>
            <a:off x="8541936" y="3976551"/>
            <a:ext cx="3553082" cy="3886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dirty="0" smtClean="0"/>
              <a:t>b=   14.2 – 1.5223(4.8)   =  6.8928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695098" y="5356806"/>
            <a:ext cx="15696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mx  +  b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Flecha derecha 24"/>
          <p:cNvSpPr/>
          <p:nvPr/>
        </p:nvSpPr>
        <p:spPr>
          <a:xfrm>
            <a:off x="5773882" y="5356806"/>
            <a:ext cx="644236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/>
          <p:cNvSpPr/>
          <p:nvPr/>
        </p:nvSpPr>
        <p:spPr>
          <a:xfrm>
            <a:off x="6798878" y="5356806"/>
            <a:ext cx="263405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1.5223x 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6.8928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2513" y="346806"/>
              <a:ext cx="6331207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s-MX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60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600" b="0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6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s-MX" sz="16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s-MX" sz="1600" baseline="30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=4.8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sz="15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s-MX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=14.2</a:t>
                          </a:r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2513" y="346806"/>
              <a:ext cx="6331207" cy="2483586"/>
            </p:xfrm>
            <a:graphic>
              <a:graphicData uri="http://schemas.openxmlformats.org/drawingml/2006/table">
                <a:tbl>
                  <a:tblPr/>
                  <a:tblGrid>
                    <a:gridCol w="899047"/>
                    <a:gridCol w="1051560"/>
                    <a:gridCol w="1051560"/>
                    <a:gridCol w="1005840"/>
                    <a:gridCol w="1274553"/>
                    <a:gridCol w="1048647"/>
                  </a:tblGrid>
                  <a:tr h="61210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1351" t="-990" r="-603378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87209" t="-990" r="-419186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186127" t="-990" r="-316763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300000" t="-990" r="-232121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315789" t="-990" r="-83254" b="-3178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505233" t="-990" r="-1163" b="-317822"/>
                          </a:stretch>
                        </a:blipFill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7.84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-6.2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23.56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14.44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24.36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17.64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191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1351" t="-703922" r="-603378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7"/>
                          <a:stretch>
                            <a:fillRect l="-87209" t="-703922" r="-419186" b="-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es-MX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68.2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44.8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19" name="Conector recto 18"/>
          <p:cNvCxnSpPr/>
          <p:nvPr/>
        </p:nvCxnSpPr>
        <p:spPr>
          <a:xfrm flipV="1">
            <a:off x="0" y="475028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678" y="1304106"/>
            <a:ext cx="8301940" cy="501575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57646" y="235527"/>
            <a:ext cx="4048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Diagrama de Dispersión</a:t>
            </a:r>
            <a:endParaRPr lang="es-MX" sz="2800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1257300" y="2148840"/>
            <a:ext cx="8743950" cy="280035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5823214" y="3322019"/>
            <a:ext cx="288867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6153647" y="3564184"/>
                <a:ext cx="177054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𝐶𝐺</m:t>
                    </m:r>
                    <m:r>
                      <a:rPr lang="es-MX">
                        <a:latin typeface="Cambria Math" panose="02040503050406030204" pitchFamily="18" charset="0"/>
                      </a:rPr>
                      <m:t>=(4.8, 14.2</m:t>
                    </m:r>
                  </m:oMath>
                </a14:m>
                <a:r>
                  <a:rPr lang="es-MX" dirty="0"/>
                  <a:t>)</a:t>
                </a:r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647" y="3564184"/>
                <a:ext cx="1770549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r="-2062" b="-26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ángulo 7"/>
              <p:cNvSpPr/>
              <p:nvPr/>
            </p:nvSpPr>
            <p:spPr>
              <a:xfrm>
                <a:off x="317360" y="4432883"/>
                <a:ext cx="1475509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es-MX" dirty="0" smtClean="0"/>
                  <a:t>6.8928</a:t>
                </a:r>
                <a:r>
                  <a:rPr lang="es-MX" i="1" dirty="0" smtClean="0">
                    <a:latin typeface="Cambria Math" panose="02040503050406030204" pitchFamily="18" charset="0"/>
                  </a:rPr>
                  <a:t> </a:t>
                </a:r>
                <a:endParaRPr lang="es-MX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360" y="4432883"/>
                <a:ext cx="1475509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/>
          <p:cNvSpPr/>
          <p:nvPr/>
        </p:nvSpPr>
        <p:spPr>
          <a:xfrm>
            <a:off x="2249756" y="4432883"/>
            <a:ext cx="288867" cy="28575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04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/>
        </p:nvSpPr>
        <p:spPr>
          <a:xfrm>
            <a:off x="3903095" y="1035819"/>
            <a:ext cx="438581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1.5223x  </a:t>
            </a: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6.8928</a:t>
            </a:r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9" name="Conector recto 18"/>
          <p:cNvCxnSpPr/>
          <p:nvPr/>
        </p:nvCxnSpPr>
        <p:spPr>
          <a:xfrm flipV="1">
            <a:off x="0" y="170990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ítulo 1"/>
          <p:cNvSpPr txBox="1">
            <a:spLocks/>
          </p:cNvSpPr>
          <p:nvPr/>
        </p:nvSpPr>
        <p:spPr>
          <a:xfrm>
            <a:off x="3640455" y="173508"/>
            <a:ext cx="4911090" cy="6498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 smtClean="0"/>
              <a:t>Recta de Regresión</a:t>
            </a:r>
          </a:p>
          <a:p>
            <a:pPr algn="ctr"/>
            <a:r>
              <a:rPr lang="es-MX" sz="2400" b="1" dirty="0" smtClean="0"/>
              <a:t>Series de Tiempo</a:t>
            </a:r>
            <a:endParaRPr lang="es-MX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Tabla 2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32523" y="1957488"/>
              <a:ext cx="1939177" cy="1688683"/>
            </p:xfrm>
            <a:graphic>
              <a:graphicData uri="http://schemas.openxmlformats.org/drawingml/2006/table">
                <a:tbl>
                  <a:tblPr/>
                  <a:tblGrid>
                    <a:gridCol w="973320"/>
                    <a:gridCol w="965857"/>
                  </a:tblGrid>
                  <a:tr h="4759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8" name="Tabla 2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32523" y="1957488"/>
              <a:ext cx="1939177" cy="1688683"/>
            </p:xfrm>
            <a:graphic>
              <a:graphicData uri="http://schemas.openxmlformats.org/drawingml/2006/table">
                <a:tbl>
                  <a:tblPr/>
                  <a:tblGrid>
                    <a:gridCol w="973320"/>
                    <a:gridCol w="965857"/>
                  </a:tblGrid>
                  <a:tr h="475968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5" t="-1282" r="-100625" b="-278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58" t="-1282" r="-1258" b="-278205"/>
                          </a:stretch>
                        </a:blipFill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2852382" y="2159846"/>
          <a:ext cx="7777520" cy="85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079"/>
                <a:gridCol w="801976"/>
                <a:gridCol w="930495"/>
                <a:gridCol w="930495"/>
                <a:gridCol w="930495"/>
                <a:gridCol w="930495"/>
                <a:gridCol w="930495"/>
                <a:gridCol w="930495"/>
                <a:gridCol w="930495"/>
              </a:tblGrid>
              <a:tr h="42883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Xi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883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Yi</a:t>
                      </a:r>
                      <a:endParaRPr lang="es-MX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Peso</a:t>
                      </a:r>
                      <a:endParaRPr lang="es-MX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Rectángulo 28"/>
          <p:cNvSpPr/>
          <p:nvPr/>
        </p:nvSpPr>
        <p:spPr>
          <a:xfrm>
            <a:off x="549046" y="4193024"/>
            <a:ext cx="101608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base en la Ecuación de la Recta, calcular:</a:t>
            </a:r>
          </a:p>
          <a:p>
            <a:pPr fontAlgn="ctr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1.- Cuál sería el peso aproximado de un niño de 6 años</a:t>
            </a:r>
          </a:p>
          <a:p>
            <a:pPr fontAlgn="ctr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fontAlgn="ctr"/>
            <a:endParaRPr lang="es-MX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2.-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Cuál sería el peso aproximado de un niño de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años</a:t>
            </a:r>
          </a:p>
          <a:p>
            <a:pPr fontAlgn="ctr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9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cto 18"/>
          <p:cNvCxnSpPr/>
          <p:nvPr/>
        </p:nvCxnSpPr>
        <p:spPr>
          <a:xfrm flipV="1">
            <a:off x="0" y="1709907"/>
            <a:ext cx="12192000" cy="3117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Tabla 2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32523" y="1957488"/>
              <a:ext cx="1939177" cy="1688683"/>
            </p:xfrm>
            <a:graphic>
              <a:graphicData uri="http://schemas.openxmlformats.org/drawingml/2006/table">
                <a:tbl>
                  <a:tblPr/>
                  <a:tblGrid>
                    <a:gridCol w="973320"/>
                    <a:gridCol w="965857"/>
                  </a:tblGrid>
                  <a:tr h="4759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s-MX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8" name="Tabla 2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32523" y="1957488"/>
              <a:ext cx="1939177" cy="1688683"/>
            </p:xfrm>
            <a:graphic>
              <a:graphicData uri="http://schemas.openxmlformats.org/drawingml/2006/table">
                <a:tbl>
                  <a:tblPr/>
                  <a:tblGrid>
                    <a:gridCol w="973320"/>
                    <a:gridCol w="965857"/>
                  </a:tblGrid>
                  <a:tr h="475968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25" t="-1282" r="-100625" b="-278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44450" marR="4445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01258" t="-1282" r="-1258" b="-278205"/>
                          </a:stretch>
                        </a:blipFill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2543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s-MX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2852382" y="2159846"/>
          <a:ext cx="7777520" cy="85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079"/>
                <a:gridCol w="801976"/>
                <a:gridCol w="930495"/>
                <a:gridCol w="930495"/>
                <a:gridCol w="930495"/>
                <a:gridCol w="930495"/>
                <a:gridCol w="930495"/>
                <a:gridCol w="930495"/>
                <a:gridCol w="930495"/>
              </a:tblGrid>
              <a:tr h="42883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Xi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883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Yi</a:t>
                      </a:r>
                      <a:endParaRPr lang="es-MX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Peso</a:t>
                      </a:r>
                      <a:endParaRPr lang="es-MX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16.02</a:t>
                      </a:r>
                      <a:endParaRPr lang="es-MX" sz="18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8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19.07</a:t>
                      </a:r>
                      <a:endParaRPr lang="es-MX" sz="18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549046" y="4193024"/>
            <a:ext cx="101608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base en la Ecuación de la Recta, calcular:</a:t>
            </a:r>
          </a:p>
          <a:p>
            <a:pPr fontAlgn="ctr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1.- Cuál sería el peso aproximado de un niño de 6 años</a:t>
            </a:r>
          </a:p>
          <a:p>
            <a:pPr fontAlgn="ctr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1.5223(6) + 6.8928		</a:t>
            </a:r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= 16.02</a:t>
            </a:r>
          </a:p>
          <a:p>
            <a:pPr fontAlgn="ctr"/>
            <a:endParaRPr lang="es-MX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2.-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Cuál sería el peso aproximado de un niño de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años</a:t>
            </a:r>
          </a:p>
          <a:p>
            <a:pPr fontAlgn="ctr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</a:t>
            </a:r>
            <a:r>
              <a:rPr lang="es-MX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1.5223(8)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+ 6.8928		</a:t>
            </a:r>
            <a:r>
              <a:rPr lang="es-MX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= 19.07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903095" y="1035819"/>
            <a:ext cx="438581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 = 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1.5223x  </a:t>
            </a: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6.8928</a:t>
            </a:r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640455" y="173508"/>
            <a:ext cx="4911090" cy="6498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 smtClean="0"/>
              <a:t>Recta de Regresión</a:t>
            </a:r>
          </a:p>
          <a:p>
            <a:pPr algn="ctr"/>
            <a:r>
              <a:rPr lang="es-MX" sz="2400" b="1" dirty="0" smtClean="0"/>
              <a:t>Series de Tiempo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7552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680047" y="1472046"/>
                <a:ext cx="11077266" cy="1124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El Coeficiente de Variación CV es una medida que permite comparar el grado de dispersión , es decir, es el porcentaje (%) de variación.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𝐶𝑉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047" y="1472046"/>
                <a:ext cx="11077266" cy="1124090"/>
              </a:xfrm>
              <a:prstGeom prst="rect">
                <a:avLst/>
              </a:prstGeom>
              <a:blipFill rotWithShape="0">
                <a:blip r:embed="rId2"/>
                <a:stretch>
                  <a:fillRect l="-495" t="-2703" r="-66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/>
          <p:cNvSpPr txBox="1"/>
          <p:nvPr/>
        </p:nvSpPr>
        <p:spPr>
          <a:xfrm>
            <a:off x="680047" y="3014963"/>
            <a:ext cx="110772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Coeficiente de Asimetría de Pearson: La Asimetría o Sesgo de una distribución de frecuencia, expresa su inclinación respecto al eje vertical. La Asimetría puede ser:</a:t>
            </a:r>
          </a:p>
          <a:p>
            <a:endParaRPr lang="es-MX" dirty="0"/>
          </a:p>
          <a:p>
            <a:r>
              <a:rPr lang="es-MX" dirty="0" smtClean="0"/>
              <a:t>1.- Positiva	Inclinación a la derecha (la Media es mayor que la Mediana).</a:t>
            </a:r>
          </a:p>
          <a:p>
            <a:r>
              <a:rPr lang="es-MX" dirty="0" smtClean="0"/>
              <a:t>2.- Negativa	Inclinación a la izquierda (la Media es menor que la Mediana).</a:t>
            </a:r>
          </a:p>
          <a:p>
            <a:r>
              <a:rPr lang="es-MX" dirty="0" smtClean="0"/>
              <a:t>3.- Nula		La Media es igual a la Mediana</a:t>
            </a:r>
            <a:endParaRPr lang="es-MX" dirty="0"/>
          </a:p>
        </p:txBody>
      </p:sp>
      <p:cxnSp>
        <p:nvCxnSpPr>
          <p:cNvPr id="9" name="Conector recto 8"/>
          <p:cNvCxnSpPr/>
          <p:nvPr/>
        </p:nvCxnSpPr>
        <p:spPr>
          <a:xfrm flipV="1">
            <a:off x="0" y="2795159"/>
            <a:ext cx="12192000" cy="207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0" y="1247860"/>
            <a:ext cx="12192000" cy="207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3792758" y="349846"/>
            <a:ext cx="4851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Coeficiente de Variación  y Asimetría</a:t>
            </a:r>
            <a:endParaRPr lang="es-MX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2462364" y="5340666"/>
                <a:ext cx="7512628" cy="468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dirty="0" smtClean="0"/>
                  <a:t>1 </a:t>
                </a:r>
                <a:r>
                  <a:rPr lang="es-MX" dirty="0" err="1" smtClean="0"/>
                  <a:t>Coef</a:t>
                </a:r>
                <a:r>
                  <a:rPr lang="es-MX" dirty="0" smtClean="0"/>
                  <a:t> Pearson</a:t>
                </a:r>
                <a:r>
                  <a:rPr lang="es-MX" dirty="0"/>
                  <a:t> = </a:t>
                </a:r>
                <a:r>
                  <a:rPr lang="es-MX" sz="2400" dirty="0" smtClean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s-MX" sz="240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MX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400" dirty="0">
                    <a:latin typeface="+mj-lt"/>
                  </a:rPr>
                  <a:t>)/σ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dirty="0" smtClean="0"/>
                  <a:t>	2 </a:t>
                </a:r>
                <a:r>
                  <a:rPr lang="es-MX" dirty="0" err="1" smtClean="0"/>
                  <a:t>Coef</a:t>
                </a:r>
                <a:r>
                  <a:rPr lang="es-MX" dirty="0" smtClean="0"/>
                  <a:t> Pearson = </a:t>
                </a:r>
                <a:r>
                  <a:rPr lang="es-MX" sz="2400" i="0" dirty="0" smtClean="0">
                    <a:latin typeface="+mj-lt"/>
                  </a:rPr>
                  <a:t>(</a:t>
                </a:r>
                <a:r>
                  <a:rPr lang="es-MX" sz="2400" i="0" dirty="0">
                    <a:latin typeface="+mj-lt"/>
                  </a:rPr>
                  <a:t>3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s-MX" sz="2400" b="0" i="0" dirty="0" smtClean="0">
                    <a:latin typeface="+mj-lt"/>
                  </a:rPr>
                  <a:t>3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400" b="0" i="0" dirty="0" smtClean="0">
                    <a:latin typeface="+mj-lt"/>
                  </a:rPr>
                  <a:t>)/</a:t>
                </a:r>
                <a:r>
                  <a:rPr lang="es-MX" sz="2400" i="0" dirty="0" smtClean="0">
                    <a:latin typeface="+mj-lt"/>
                    <a:ea typeface="Cambria Math" panose="02040503050406030204" pitchFamily="18" charset="0"/>
                  </a:rPr>
                  <a:t>σ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2364" y="5340666"/>
                <a:ext cx="7512628" cy="468270"/>
              </a:xfrm>
              <a:prstGeom prst="rect">
                <a:avLst/>
              </a:prstGeom>
              <a:blipFill rotWithShape="0">
                <a:blip r:embed="rId3"/>
                <a:stretch>
                  <a:fillRect l="-731" t="-7792" b="-2987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13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25680" y="684753"/>
            <a:ext cx="1055370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En las </a:t>
            </a:r>
            <a:r>
              <a:rPr lang="es-MX" dirty="0"/>
              <a:t>series de tiempo, las observaciones son tomadas a lo largo del tiempo</a:t>
            </a:r>
            <a:r>
              <a:rPr lang="es-MX" dirty="0" smtClean="0"/>
              <a:t>. Una </a:t>
            </a:r>
            <a:r>
              <a:rPr lang="es-MX" dirty="0"/>
              <a:t>serie de tiempo es el resultado de observar los valores de una variable X a lo largo del </a:t>
            </a:r>
            <a:r>
              <a:rPr lang="es-MX" dirty="0" smtClean="0"/>
              <a:t>tiempo Y.</a:t>
            </a:r>
          </a:p>
          <a:p>
            <a:endParaRPr lang="es-MX" dirty="0"/>
          </a:p>
          <a:p>
            <a:r>
              <a:rPr lang="es-MX" dirty="0"/>
              <a:t>Ante una serie de tiempo, lo primero que se debe hacer es representar su grafico de secuencia; esto es, representar gráficamente cada observación </a:t>
            </a:r>
            <a:r>
              <a:rPr lang="es-MX" dirty="0" err="1"/>
              <a:t>xt</a:t>
            </a:r>
            <a:r>
              <a:rPr lang="es-MX" dirty="0"/>
              <a:t> frente al instante t en que se observa, y luego unir con segmentos cada uno de los T puntos. </a:t>
            </a:r>
            <a:r>
              <a:rPr lang="es-MX"/>
              <a:t>El grafico de secuencia nos permitirá observar cómo evoluciona la serie a lo largo del tiempo; específicamente, podremos ver las principales características de la serie de tiempo</a:t>
            </a:r>
            <a:r>
              <a:rPr lang="es-MX" smtClean="0"/>
              <a:t>:</a:t>
            </a: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51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3275478" y="3210423"/>
          <a:ext cx="5784478" cy="2760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2239"/>
                <a:gridCol w="2892239"/>
              </a:tblGrid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Nº de Clientes (X)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Distancia (Y)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4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spc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65093" y="464677"/>
            <a:ext cx="10605248" cy="224676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Un centro comercial sabe en función de la distancia, en kilómetros, a la que se sitúe de un núcleo de población, acuden los clientes, en cientos, que figuran en la tabla: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Calcular el coeficiente de correlación lineal</a:t>
            </a: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Grafique su ejercicio (Diagrama de Dispersión)</a:t>
            </a: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Con la Recta de Regresión obtenida, calcule lo siguiente: Si desea recibir a 5 clientes, ¿a qué distancia del núcleo de población debe situarse?</a:t>
            </a: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19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85355" y="320052"/>
            <a:ext cx="9005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b="1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EJERCICIO FINAL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dirty="0" smtClean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En una competencia, dos atletas de salto de longitud registran los siguientes datos: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917454" y="1544718"/>
          <a:ext cx="9653157" cy="11905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3329"/>
                <a:gridCol w="852292"/>
                <a:gridCol w="1186256"/>
                <a:gridCol w="1186256"/>
                <a:gridCol w="1186256"/>
                <a:gridCol w="1186256"/>
                <a:gridCol w="1186256"/>
                <a:gridCol w="1186256"/>
              </a:tblGrid>
              <a:tr h="3968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Intentos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4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5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6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7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Competidor 1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2.03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1.98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2.07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2.13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2.09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2.11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2.16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Competidor 2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1.99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2.07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2.04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2.11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2.14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2.14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2.16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585355" y="3036608"/>
            <a:ext cx="90054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Con base en los resultados de su análisis, responda lo siguiente: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¿Cuál es el promedio de los dos atletas en sus intentos y cuál es que más alto?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Con base en su gráfica, ¿Cómo es la Correlación?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Obtenga la ecuación de la Recta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Pronostique ¿cuál es el sería la altura en el intento 8, 9 y 10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 cuál atleta le apostaría según el rendimiento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es-MX" altLang="es-MX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es-MX" altLang="es-MX" dirty="0" smtClean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Atleta 1 ______			Atleta 2 _______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s-MX" altLang="es-MX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Por qué:  </a:t>
            </a:r>
            <a:r>
              <a:rPr lang="es-MX" altLang="es-MX" dirty="0" smtClean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_____________________________________________</a:t>
            </a: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es-MX" altLang="es-MX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0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33133"/>
              </p:ext>
            </p:extLst>
          </p:nvPr>
        </p:nvGraphicFramePr>
        <p:xfrm>
          <a:off x="446811" y="643294"/>
          <a:ext cx="7356760" cy="2868832"/>
        </p:xfrm>
        <a:graphic>
          <a:graphicData uri="http://schemas.openxmlformats.org/drawingml/2006/table">
            <a:tbl>
              <a:tblPr/>
              <a:tblGrid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</a:tblGrid>
              <a:tr h="5508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2258.16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883.6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1235.96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1697.44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75676"/>
              </p:ext>
            </p:extLst>
          </p:nvPr>
        </p:nvGraphicFramePr>
        <p:xfrm>
          <a:off x="443346" y="3819453"/>
          <a:ext cx="2736273" cy="2404701"/>
        </p:xfrm>
        <a:graphic>
          <a:graphicData uri="http://schemas.openxmlformats.org/drawingml/2006/table">
            <a:tbl>
              <a:tblPr/>
              <a:tblGrid>
                <a:gridCol w="660261"/>
                <a:gridCol w="952299"/>
                <a:gridCol w="1123713"/>
              </a:tblGrid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121.64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0.1587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15.87 %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3834246" y="4477840"/>
                <a:ext cx="7512628" cy="468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dirty="0" smtClean="0"/>
                  <a:t>1 </a:t>
                </a:r>
                <a:r>
                  <a:rPr lang="es-MX" dirty="0" err="1" smtClean="0"/>
                  <a:t>Coef</a:t>
                </a:r>
                <a:r>
                  <a:rPr lang="es-MX" dirty="0" smtClean="0"/>
                  <a:t> Pearson</a:t>
                </a:r>
                <a:r>
                  <a:rPr lang="es-MX" dirty="0"/>
                  <a:t> = </a:t>
                </a:r>
                <a:r>
                  <a:rPr lang="es-MX" sz="2400" dirty="0" smtClean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s-MX" sz="240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MX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400" dirty="0">
                    <a:latin typeface="+mj-lt"/>
                  </a:rPr>
                  <a:t>)/σ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dirty="0" smtClean="0"/>
                  <a:t>	2 </a:t>
                </a:r>
                <a:r>
                  <a:rPr lang="es-MX" dirty="0" err="1" smtClean="0"/>
                  <a:t>Coef</a:t>
                </a:r>
                <a:r>
                  <a:rPr lang="es-MX" dirty="0" smtClean="0"/>
                  <a:t> Pearson = </a:t>
                </a:r>
                <a:r>
                  <a:rPr lang="es-MX" sz="2400" i="0" dirty="0" smtClean="0">
                    <a:latin typeface="+mj-lt"/>
                  </a:rPr>
                  <a:t>(</a:t>
                </a:r>
                <a:r>
                  <a:rPr lang="es-MX" sz="2400" i="0" dirty="0">
                    <a:latin typeface="+mj-lt"/>
                  </a:rPr>
                  <a:t>3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s-MX" sz="2400" b="0" i="0" dirty="0" smtClean="0">
                    <a:latin typeface="+mj-lt"/>
                  </a:rPr>
                  <a:t>3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400" b="0" i="0" dirty="0" smtClean="0">
                    <a:latin typeface="+mj-lt"/>
                  </a:rPr>
                  <a:t>)/</a:t>
                </a:r>
                <a:r>
                  <a:rPr lang="es-MX" sz="2400" i="0" dirty="0" smtClean="0">
                    <a:latin typeface="+mj-lt"/>
                    <a:ea typeface="Cambria Math" panose="02040503050406030204" pitchFamily="18" charset="0"/>
                  </a:rPr>
                  <a:t>σ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246" y="4477840"/>
                <a:ext cx="7512628" cy="468270"/>
              </a:xfrm>
              <a:prstGeom prst="rect">
                <a:avLst/>
              </a:prstGeom>
              <a:blipFill rotWithShape="0">
                <a:blip r:embed="rId2"/>
                <a:stretch>
                  <a:fillRect l="-731" t="-7895" b="-3157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063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446811" y="643294"/>
          <a:ext cx="7356760" cy="2868832"/>
        </p:xfrm>
        <a:graphic>
          <a:graphicData uri="http://schemas.openxmlformats.org/drawingml/2006/table">
            <a:tbl>
              <a:tblPr/>
              <a:tblGrid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  <a:gridCol w="735676"/>
              </a:tblGrid>
              <a:tr h="5508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LSRC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f|Mi-X|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f(Mi-X)^2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2258.16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883.6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1235.96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1697.44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584655"/>
              </p:ext>
            </p:extLst>
          </p:nvPr>
        </p:nvGraphicFramePr>
        <p:xfrm>
          <a:off x="443346" y="3819453"/>
          <a:ext cx="2736273" cy="2404701"/>
        </p:xfrm>
        <a:graphic>
          <a:graphicData uri="http://schemas.openxmlformats.org/drawingml/2006/table">
            <a:tbl>
              <a:tblPr/>
              <a:tblGrid>
                <a:gridCol w="660261"/>
                <a:gridCol w="952299"/>
                <a:gridCol w="1123713"/>
              </a:tblGrid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121.64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0.1587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15.87 %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13964"/>
              </p:ext>
            </p:extLst>
          </p:nvPr>
        </p:nvGraphicFramePr>
        <p:xfrm>
          <a:off x="7866727" y="5215644"/>
          <a:ext cx="2721610" cy="4206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6373"/>
                <a:gridCol w="1415237"/>
              </a:tblGrid>
              <a:tr h="42060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Sesgo 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-0.09248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68772"/>
              </p:ext>
            </p:extLst>
          </p:nvPr>
        </p:nvGraphicFramePr>
        <p:xfrm>
          <a:off x="4045526" y="5242314"/>
          <a:ext cx="2721610" cy="4206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6373"/>
                <a:gridCol w="1415237"/>
              </a:tblGrid>
              <a:tr h="42060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Sesgo 1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-0.03083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3834246" y="4477840"/>
                <a:ext cx="7512628" cy="468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dirty="0" smtClean="0"/>
                  <a:t>1 </a:t>
                </a:r>
                <a:r>
                  <a:rPr lang="es-MX" dirty="0" err="1" smtClean="0"/>
                  <a:t>Coef</a:t>
                </a:r>
                <a:r>
                  <a:rPr lang="es-MX" dirty="0" smtClean="0"/>
                  <a:t> Pearson</a:t>
                </a:r>
                <a:r>
                  <a:rPr lang="es-MX" dirty="0"/>
                  <a:t> = </a:t>
                </a:r>
                <a:r>
                  <a:rPr lang="es-MX" sz="2400" dirty="0" smtClean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s-MX" sz="240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̃"/>
                        <m:ctrlPr>
                          <a:rPr lang="es-MX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400" dirty="0">
                    <a:latin typeface="+mj-lt"/>
                  </a:rPr>
                  <a:t>)/σ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dirty="0" smtClean="0"/>
                  <a:t>	2 </a:t>
                </a:r>
                <a:r>
                  <a:rPr lang="es-MX" dirty="0" err="1" smtClean="0"/>
                  <a:t>Coef</a:t>
                </a:r>
                <a:r>
                  <a:rPr lang="es-MX" dirty="0" smtClean="0"/>
                  <a:t> Pearson = </a:t>
                </a:r>
                <a:r>
                  <a:rPr lang="es-MX" sz="2400" i="0" dirty="0" smtClean="0">
                    <a:latin typeface="+mj-lt"/>
                  </a:rPr>
                  <a:t>(</a:t>
                </a:r>
                <a:r>
                  <a:rPr lang="es-MX" sz="2400" i="0" dirty="0">
                    <a:latin typeface="+mj-lt"/>
                  </a:rPr>
                  <a:t>3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s-MX" sz="2400" b="0" i="0" dirty="0" smtClean="0">
                    <a:latin typeface="+mj-lt"/>
                  </a:rPr>
                  <a:t>3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MX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s-MX" sz="2400" b="0" i="0" dirty="0" smtClean="0">
                    <a:latin typeface="+mj-lt"/>
                  </a:rPr>
                  <a:t>)/</a:t>
                </a:r>
                <a:r>
                  <a:rPr lang="es-MX" sz="2400" i="0" dirty="0" smtClean="0">
                    <a:latin typeface="+mj-lt"/>
                    <a:ea typeface="Cambria Math" panose="02040503050406030204" pitchFamily="18" charset="0"/>
                  </a:rPr>
                  <a:t>σ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246" y="4477840"/>
                <a:ext cx="7512628" cy="468270"/>
              </a:xfrm>
              <a:prstGeom prst="rect">
                <a:avLst/>
              </a:prstGeom>
              <a:blipFill rotWithShape="0">
                <a:blip r:embed="rId2"/>
                <a:stretch>
                  <a:fillRect l="-731" t="-7895" b="-3157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542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095"/>
              </p:ext>
            </p:extLst>
          </p:nvPr>
        </p:nvGraphicFramePr>
        <p:xfrm>
          <a:off x="907542" y="2043994"/>
          <a:ext cx="4586865" cy="3366135"/>
        </p:xfrm>
        <a:graphic>
          <a:graphicData uri="http://schemas.openxmlformats.org/drawingml/2006/table">
            <a:tbl>
              <a:tblPr/>
              <a:tblGrid>
                <a:gridCol w="917373"/>
                <a:gridCol w="917373"/>
                <a:gridCol w="917373"/>
                <a:gridCol w="917373"/>
                <a:gridCol w="917373"/>
              </a:tblGrid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75983" y="5473933"/>
            <a:ext cx="5049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45	55	65	75	85	95</a:t>
            </a:r>
            <a:endParaRPr lang="es-MX" sz="1400" dirty="0"/>
          </a:p>
        </p:txBody>
      </p:sp>
      <p:cxnSp>
        <p:nvCxnSpPr>
          <p:cNvPr id="8" name="Conector recto 7"/>
          <p:cNvCxnSpPr/>
          <p:nvPr/>
        </p:nvCxnSpPr>
        <p:spPr>
          <a:xfrm flipV="1">
            <a:off x="297173" y="4341324"/>
            <a:ext cx="1039091" cy="1132609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1325873" y="3603570"/>
            <a:ext cx="987136" cy="727363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>
            <a:endCxn id="5" idx="0"/>
          </p:cNvCxnSpPr>
          <p:nvPr/>
        </p:nvCxnSpPr>
        <p:spPr>
          <a:xfrm flipV="1">
            <a:off x="2323400" y="2043994"/>
            <a:ext cx="877574" cy="1569966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3154673" y="2024150"/>
            <a:ext cx="893618" cy="1454727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058682" y="3458095"/>
            <a:ext cx="935182" cy="1205346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5014646" y="4663441"/>
            <a:ext cx="1028700" cy="675409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78408"/>
              </p:ext>
            </p:extLst>
          </p:nvPr>
        </p:nvGraphicFramePr>
        <p:xfrm>
          <a:off x="375920" y="440900"/>
          <a:ext cx="2498603" cy="1086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9330"/>
                <a:gridCol w="1299273"/>
              </a:tblGrid>
              <a:tr h="362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Sesgo 1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-0.03083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Sesgo 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-0.09248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15.87 %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3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907542" y="2043994"/>
          <a:ext cx="4586865" cy="3366135"/>
        </p:xfrm>
        <a:graphic>
          <a:graphicData uri="http://schemas.openxmlformats.org/drawingml/2006/table">
            <a:tbl>
              <a:tblPr/>
              <a:tblGrid>
                <a:gridCol w="917373"/>
                <a:gridCol w="917373"/>
                <a:gridCol w="917373"/>
                <a:gridCol w="917373"/>
                <a:gridCol w="917373"/>
              </a:tblGrid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  <a:tr h="125607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75983" y="5473933"/>
            <a:ext cx="5049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45	55	65	75	85	95</a:t>
            </a:r>
            <a:endParaRPr lang="es-MX" sz="1400" dirty="0"/>
          </a:p>
        </p:txBody>
      </p:sp>
      <p:cxnSp>
        <p:nvCxnSpPr>
          <p:cNvPr id="8" name="Conector recto 7"/>
          <p:cNvCxnSpPr/>
          <p:nvPr/>
        </p:nvCxnSpPr>
        <p:spPr>
          <a:xfrm flipV="1">
            <a:off x="297173" y="4341324"/>
            <a:ext cx="1039091" cy="1132609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1325873" y="3603570"/>
            <a:ext cx="987136" cy="727363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>
            <a:endCxn id="5" idx="0"/>
          </p:cNvCxnSpPr>
          <p:nvPr/>
        </p:nvCxnSpPr>
        <p:spPr>
          <a:xfrm flipV="1">
            <a:off x="2323400" y="2043994"/>
            <a:ext cx="877574" cy="1569966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3154673" y="2024150"/>
            <a:ext cx="893618" cy="1454727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058682" y="3458095"/>
            <a:ext cx="935182" cy="1205346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5014646" y="4663441"/>
            <a:ext cx="1028700" cy="675409"/>
          </a:xfrm>
          <a:prstGeom prst="line">
            <a:avLst/>
          </a:prstGeom>
          <a:ln w="508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20025"/>
              </p:ext>
            </p:extLst>
          </p:nvPr>
        </p:nvGraphicFramePr>
        <p:xfrm>
          <a:off x="375920" y="440900"/>
          <a:ext cx="2498603" cy="1086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9330"/>
                <a:gridCol w="1299273"/>
              </a:tblGrid>
              <a:tr h="362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Sesgo 1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-0.03083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Sesgo 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-0.09248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15.87 %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265" y="763736"/>
            <a:ext cx="6698136" cy="3478877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0603204" y="674793"/>
            <a:ext cx="1024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Positiva</a:t>
            </a:r>
            <a:endParaRPr lang="es-MX" dirty="0"/>
          </a:p>
        </p:txBody>
      </p:sp>
      <p:sp>
        <p:nvSpPr>
          <p:cNvPr id="17" name="Rectángulo 16"/>
          <p:cNvSpPr/>
          <p:nvPr/>
        </p:nvSpPr>
        <p:spPr>
          <a:xfrm>
            <a:off x="5528996" y="674793"/>
            <a:ext cx="1024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Negativa</a:t>
            </a:r>
            <a:endParaRPr lang="es-MX" dirty="0"/>
          </a:p>
        </p:txBody>
      </p:sp>
      <p:sp>
        <p:nvSpPr>
          <p:cNvPr id="18" name="Rectángulo 17"/>
          <p:cNvSpPr/>
          <p:nvPr/>
        </p:nvSpPr>
        <p:spPr>
          <a:xfrm>
            <a:off x="8145915" y="674793"/>
            <a:ext cx="802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Nula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6356347" y="475436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/>
              <a:t>Positiva</a:t>
            </a:r>
            <a:r>
              <a:rPr lang="es-MX" dirty="0"/>
              <a:t>	Inclinación a la derecha </a:t>
            </a:r>
            <a:r>
              <a:rPr lang="es-MX" dirty="0" smtClean="0"/>
              <a:t>(Media &gt; Mediana</a:t>
            </a:r>
            <a:endParaRPr lang="es-MX" dirty="0"/>
          </a:p>
          <a:p>
            <a:r>
              <a:rPr lang="es-MX" dirty="0" smtClean="0"/>
              <a:t>Negativa</a:t>
            </a:r>
            <a:r>
              <a:rPr lang="es-MX" dirty="0"/>
              <a:t>	Inclinación a la izquierda </a:t>
            </a:r>
            <a:r>
              <a:rPr lang="es-MX" dirty="0" smtClean="0"/>
              <a:t>(Media &lt; Mediana</a:t>
            </a:r>
            <a:r>
              <a:rPr lang="es-MX" dirty="0"/>
              <a:t>).</a:t>
            </a:r>
          </a:p>
          <a:p>
            <a:r>
              <a:rPr lang="es-MX" dirty="0" smtClean="0"/>
              <a:t>Nula</a:t>
            </a:r>
            <a:r>
              <a:rPr lang="es-MX" dirty="0"/>
              <a:t>	</a:t>
            </a:r>
            <a:r>
              <a:rPr lang="es-MX" dirty="0" smtClean="0"/>
              <a:t>Media = Mediana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881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3943</Words>
  <Application>Microsoft Office PowerPoint</Application>
  <PresentationFormat>Panorámica</PresentationFormat>
  <Paragraphs>2194</Paragraphs>
  <Slides>52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63" baseType="lpstr">
      <vt:lpstr>SimSun</vt:lpstr>
      <vt:lpstr>Arial</vt:lpstr>
      <vt:lpstr>Calibri</vt:lpstr>
      <vt:lpstr>Calibri Light</vt:lpstr>
      <vt:lpstr>Cambria Math</vt:lpstr>
      <vt:lpstr>Century Gothic</vt:lpstr>
      <vt:lpstr>Symbol</vt:lpstr>
      <vt:lpstr>Times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Covarianza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Correlación Lineal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Recta de Regresión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23</cp:revision>
  <dcterms:created xsi:type="dcterms:W3CDTF">2018-04-24T15:04:43Z</dcterms:created>
  <dcterms:modified xsi:type="dcterms:W3CDTF">2018-09-26T23:22:10Z</dcterms:modified>
</cp:coreProperties>
</file>