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89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6858000" type="screen4x3"/>
  <p:notesSz cx="9144000" cy="6858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744" y="6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D4CAA7-3AD8-4F58-8A75-6E94E671C002}" type="datetimeFigureOut">
              <a:rPr lang="es-MX" smtClean="0"/>
              <a:t>19/09/2018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EAB3BB-FA80-425E-BB35-97AEF022BD4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016030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90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90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90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90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90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90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90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90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9C92D553-8395-48B9-B4BA-062BED4AB380}" type="slidenum">
              <a:rPr lang="es-ES" altLang="es-CR" sz="1300" smtClean="0"/>
              <a:pPr>
                <a:spcBef>
                  <a:spcPct val="0"/>
                </a:spcBef>
              </a:pPr>
              <a:t>1</a:t>
            </a:fld>
            <a:endParaRPr lang="es-ES" altLang="es-CR" sz="1300" smtClean="0"/>
          </a:p>
        </p:txBody>
      </p:sp>
      <p:sp>
        <p:nvSpPr>
          <p:cNvPr id="23555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R" smtClean="0"/>
          </a:p>
        </p:txBody>
      </p:sp>
    </p:spTree>
    <p:extLst>
      <p:ext uri="{BB962C8B-B14F-4D97-AF65-F5344CB8AC3E}">
        <p14:creationId xmlns:p14="http://schemas.microsoft.com/office/powerpoint/2010/main" val="8974629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9/19/2018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0" i="0">
                <a:solidFill>
                  <a:srgbClr val="2F233B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9/19/2018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0" i="0">
                <a:solidFill>
                  <a:srgbClr val="2F233B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9/19/2018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E2DDD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375920" y="379729"/>
            <a:ext cx="8533130" cy="6197600"/>
          </a:xfrm>
          <a:custGeom>
            <a:avLst/>
            <a:gdLst/>
            <a:ahLst/>
            <a:cxnLst/>
            <a:rect l="l" t="t" r="r" b="b"/>
            <a:pathLst>
              <a:path w="8533130" h="6197600">
                <a:moveTo>
                  <a:pt x="8427720" y="1270"/>
                </a:moveTo>
                <a:lnTo>
                  <a:pt x="104139" y="1270"/>
                </a:lnTo>
                <a:lnTo>
                  <a:pt x="93979" y="6350"/>
                </a:lnTo>
                <a:lnTo>
                  <a:pt x="81279" y="11430"/>
                </a:lnTo>
                <a:lnTo>
                  <a:pt x="40639" y="39370"/>
                </a:lnTo>
                <a:lnTo>
                  <a:pt x="11429" y="81280"/>
                </a:lnTo>
                <a:lnTo>
                  <a:pt x="5079" y="102870"/>
                </a:lnTo>
                <a:lnTo>
                  <a:pt x="1269" y="115570"/>
                </a:lnTo>
                <a:lnTo>
                  <a:pt x="0" y="128270"/>
                </a:lnTo>
                <a:lnTo>
                  <a:pt x="0" y="6069330"/>
                </a:lnTo>
                <a:lnTo>
                  <a:pt x="1269" y="6080760"/>
                </a:lnTo>
                <a:lnTo>
                  <a:pt x="5079" y="6093460"/>
                </a:lnTo>
                <a:lnTo>
                  <a:pt x="6350" y="6104890"/>
                </a:lnTo>
                <a:lnTo>
                  <a:pt x="31750" y="6148070"/>
                </a:lnTo>
                <a:lnTo>
                  <a:pt x="71120" y="6181090"/>
                </a:lnTo>
                <a:lnTo>
                  <a:pt x="116839" y="6197600"/>
                </a:lnTo>
                <a:lnTo>
                  <a:pt x="8416290" y="6197600"/>
                </a:lnTo>
                <a:lnTo>
                  <a:pt x="8463280" y="6181090"/>
                </a:lnTo>
                <a:lnTo>
                  <a:pt x="8501380" y="6148070"/>
                </a:lnTo>
                <a:lnTo>
                  <a:pt x="8526780" y="6104890"/>
                </a:lnTo>
                <a:lnTo>
                  <a:pt x="8531860" y="6080760"/>
                </a:lnTo>
                <a:lnTo>
                  <a:pt x="8533130" y="6069330"/>
                </a:lnTo>
                <a:lnTo>
                  <a:pt x="8533130" y="128270"/>
                </a:lnTo>
                <a:lnTo>
                  <a:pt x="8530590" y="102870"/>
                </a:lnTo>
                <a:lnTo>
                  <a:pt x="8501380" y="49530"/>
                </a:lnTo>
                <a:lnTo>
                  <a:pt x="8463280" y="16510"/>
                </a:lnTo>
                <a:lnTo>
                  <a:pt x="8440420" y="6350"/>
                </a:lnTo>
                <a:lnTo>
                  <a:pt x="8427720" y="1270"/>
                </a:lnTo>
                <a:close/>
              </a:path>
              <a:path w="8533130" h="6197600">
                <a:moveTo>
                  <a:pt x="8404860" y="0"/>
                </a:moveTo>
                <a:lnTo>
                  <a:pt x="128270" y="0"/>
                </a:lnTo>
                <a:lnTo>
                  <a:pt x="116839" y="1270"/>
                </a:lnTo>
                <a:lnTo>
                  <a:pt x="8416290" y="1270"/>
                </a:lnTo>
                <a:lnTo>
                  <a:pt x="8404860" y="0"/>
                </a:lnTo>
                <a:close/>
              </a:path>
            </a:pathLst>
          </a:custGeom>
          <a:solidFill>
            <a:srgbClr val="000000">
              <a:alpha val="25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377190" y="378459"/>
            <a:ext cx="8531860" cy="6198870"/>
          </a:xfrm>
          <a:custGeom>
            <a:avLst/>
            <a:gdLst/>
            <a:ahLst/>
            <a:cxnLst/>
            <a:rect l="l" t="t" r="r" b="b"/>
            <a:pathLst>
              <a:path w="8531860" h="6198870">
                <a:moveTo>
                  <a:pt x="128269" y="0"/>
                </a:moveTo>
                <a:lnTo>
                  <a:pt x="80902" y="11132"/>
                </a:lnTo>
                <a:lnTo>
                  <a:pt x="39846" y="40481"/>
                </a:lnTo>
                <a:lnTo>
                  <a:pt x="10933" y="81974"/>
                </a:lnTo>
                <a:lnTo>
                  <a:pt x="0" y="129539"/>
                </a:lnTo>
                <a:lnTo>
                  <a:pt x="0" y="6069330"/>
                </a:lnTo>
                <a:lnTo>
                  <a:pt x="10933" y="6116895"/>
                </a:lnTo>
                <a:lnTo>
                  <a:pt x="39846" y="6158388"/>
                </a:lnTo>
                <a:lnTo>
                  <a:pt x="80902" y="6187737"/>
                </a:lnTo>
                <a:lnTo>
                  <a:pt x="128269" y="6198870"/>
                </a:lnTo>
                <a:lnTo>
                  <a:pt x="8403590" y="6198870"/>
                </a:lnTo>
                <a:lnTo>
                  <a:pt x="8450957" y="6187737"/>
                </a:lnTo>
                <a:lnTo>
                  <a:pt x="8492013" y="6158388"/>
                </a:lnTo>
                <a:lnTo>
                  <a:pt x="8520926" y="6116895"/>
                </a:lnTo>
                <a:lnTo>
                  <a:pt x="8531860" y="6069330"/>
                </a:lnTo>
                <a:lnTo>
                  <a:pt x="8531860" y="129539"/>
                </a:lnTo>
                <a:lnTo>
                  <a:pt x="8520926" y="81974"/>
                </a:lnTo>
                <a:lnTo>
                  <a:pt x="8492013" y="40481"/>
                </a:lnTo>
                <a:lnTo>
                  <a:pt x="8450957" y="11132"/>
                </a:lnTo>
                <a:lnTo>
                  <a:pt x="8403590" y="0"/>
                </a:lnTo>
                <a:lnTo>
                  <a:pt x="128269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304800" y="328929"/>
            <a:ext cx="8531860" cy="182880"/>
          </a:xfrm>
          <a:custGeom>
            <a:avLst/>
            <a:gdLst/>
            <a:ahLst/>
            <a:cxnLst/>
            <a:rect l="l" t="t" r="r" b="b"/>
            <a:pathLst>
              <a:path w="8531860" h="182879">
                <a:moveTo>
                  <a:pt x="8427720" y="1270"/>
                </a:moveTo>
                <a:lnTo>
                  <a:pt x="104140" y="1270"/>
                </a:lnTo>
                <a:lnTo>
                  <a:pt x="69850" y="16510"/>
                </a:lnTo>
                <a:lnTo>
                  <a:pt x="30479" y="49530"/>
                </a:lnTo>
                <a:lnTo>
                  <a:pt x="6350" y="92710"/>
                </a:lnTo>
                <a:lnTo>
                  <a:pt x="2539" y="102870"/>
                </a:lnTo>
                <a:lnTo>
                  <a:pt x="0" y="115570"/>
                </a:lnTo>
                <a:lnTo>
                  <a:pt x="0" y="182880"/>
                </a:lnTo>
                <a:lnTo>
                  <a:pt x="8531860" y="182880"/>
                </a:lnTo>
                <a:lnTo>
                  <a:pt x="8531860" y="115570"/>
                </a:lnTo>
                <a:lnTo>
                  <a:pt x="8529320" y="102870"/>
                </a:lnTo>
                <a:lnTo>
                  <a:pt x="8525510" y="92710"/>
                </a:lnTo>
                <a:lnTo>
                  <a:pt x="8521700" y="81280"/>
                </a:lnTo>
                <a:lnTo>
                  <a:pt x="8515350" y="69850"/>
                </a:lnTo>
                <a:lnTo>
                  <a:pt x="8509000" y="59690"/>
                </a:lnTo>
                <a:lnTo>
                  <a:pt x="8500110" y="49530"/>
                </a:lnTo>
                <a:lnTo>
                  <a:pt x="8492490" y="39370"/>
                </a:lnTo>
                <a:lnTo>
                  <a:pt x="8483600" y="31750"/>
                </a:lnTo>
                <a:lnTo>
                  <a:pt x="8472170" y="24129"/>
                </a:lnTo>
                <a:lnTo>
                  <a:pt x="8462010" y="16510"/>
                </a:lnTo>
                <a:lnTo>
                  <a:pt x="8427720" y="1270"/>
                </a:lnTo>
                <a:close/>
              </a:path>
              <a:path w="8531860" h="182879">
                <a:moveTo>
                  <a:pt x="8403590" y="0"/>
                </a:moveTo>
                <a:lnTo>
                  <a:pt x="128270" y="0"/>
                </a:lnTo>
                <a:lnTo>
                  <a:pt x="115570" y="1270"/>
                </a:lnTo>
                <a:lnTo>
                  <a:pt x="8415020" y="1270"/>
                </a:lnTo>
                <a:lnTo>
                  <a:pt x="840359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304800" y="4953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304800" y="6629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ADA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304800" y="83058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69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DBDB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304800" y="996950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09">
                <a:moveTo>
                  <a:pt x="0" y="168910"/>
                </a:moveTo>
                <a:lnTo>
                  <a:pt x="8531860" y="168910"/>
                </a:lnTo>
                <a:lnTo>
                  <a:pt x="8531860" y="0"/>
                </a:lnTo>
                <a:lnTo>
                  <a:pt x="0" y="0"/>
                </a:lnTo>
                <a:lnTo>
                  <a:pt x="0" y="168910"/>
                </a:lnTo>
                <a:close/>
              </a:path>
            </a:pathLst>
          </a:custGeom>
          <a:solidFill>
            <a:srgbClr val="DCDC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304800" y="116586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69">
                <a:moveTo>
                  <a:pt x="0" y="166369"/>
                </a:moveTo>
                <a:lnTo>
                  <a:pt x="8531860" y="166369"/>
                </a:lnTo>
                <a:lnTo>
                  <a:pt x="8531860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DDDD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304800" y="133223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DEDE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k object 26"/>
          <p:cNvSpPr/>
          <p:nvPr/>
        </p:nvSpPr>
        <p:spPr>
          <a:xfrm>
            <a:off x="304800" y="149986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FDFD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k object 27"/>
          <p:cNvSpPr/>
          <p:nvPr/>
        </p:nvSpPr>
        <p:spPr>
          <a:xfrm>
            <a:off x="304800" y="166751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bk object 28"/>
          <p:cNvSpPr/>
          <p:nvPr/>
        </p:nvSpPr>
        <p:spPr>
          <a:xfrm>
            <a:off x="304800" y="183515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1E1E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bk object 29"/>
          <p:cNvSpPr/>
          <p:nvPr/>
        </p:nvSpPr>
        <p:spPr>
          <a:xfrm>
            <a:off x="304800" y="200278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2E2E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bk object 30"/>
          <p:cNvSpPr/>
          <p:nvPr/>
        </p:nvSpPr>
        <p:spPr>
          <a:xfrm>
            <a:off x="304800" y="217042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3E3E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bk object 31"/>
          <p:cNvSpPr/>
          <p:nvPr/>
        </p:nvSpPr>
        <p:spPr>
          <a:xfrm>
            <a:off x="304800" y="233807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bk object 32"/>
          <p:cNvSpPr/>
          <p:nvPr/>
        </p:nvSpPr>
        <p:spPr>
          <a:xfrm>
            <a:off x="304800" y="250571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bk object 33"/>
          <p:cNvSpPr/>
          <p:nvPr/>
        </p:nvSpPr>
        <p:spPr>
          <a:xfrm>
            <a:off x="304800" y="267335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bk object 34"/>
          <p:cNvSpPr/>
          <p:nvPr/>
        </p:nvSpPr>
        <p:spPr>
          <a:xfrm>
            <a:off x="304800" y="284098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7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bk object 35"/>
          <p:cNvSpPr/>
          <p:nvPr/>
        </p:nvSpPr>
        <p:spPr>
          <a:xfrm>
            <a:off x="304800" y="300862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8E8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bk object 36"/>
          <p:cNvSpPr/>
          <p:nvPr/>
        </p:nvSpPr>
        <p:spPr>
          <a:xfrm>
            <a:off x="304800" y="317627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9E9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bk object 37"/>
          <p:cNvSpPr/>
          <p:nvPr/>
        </p:nvSpPr>
        <p:spPr>
          <a:xfrm>
            <a:off x="304800" y="334390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AEA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bk object 38"/>
          <p:cNvSpPr/>
          <p:nvPr/>
        </p:nvSpPr>
        <p:spPr>
          <a:xfrm>
            <a:off x="304800" y="351155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69"/>
                </a:moveTo>
                <a:lnTo>
                  <a:pt x="8531860" y="166369"/>
                </a:lnTo>
                <a:lnTo>
                  <a:pt x="8531860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EB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bk object 39"/>
          <p:cNvSpPr/>
          <p:nvPr/>
        </p:nvSpPr>
        <p:spPr>
          <a:xfrm>
            <a:off x="304800" y="3677920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10">
                <a:moveTo>
                  <a:pt x="0" y="168909"/>
                </a:moveTo>
                <a:lnTo>
                  <a:pt x="8531860" y="168909"/>
                </a:lnTo>
                <a:lnTo>
                  <a:pt x="8531860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ECEC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bk object 40"/>
          <p:cNvSpPr/>
          <p:nvPr/>
        </p:nvSpPr>
        <p:spPr>
          <a:xfrm>
            <a:off x="304800" y="3846829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EDED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bk object 41"/>
          <p:cNvSpPr/>
          <p:nvPr/>
        </p:nvSpPr>
        <p:spPr>
          <a:xfrm>
            <a:off x="304800" y="40132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bk object 42"/>
          <p:cNvSpPr/>
          <p:nvPr/>
        </p:nvSpPr>
        <p:spPr>
          <a:xfrm>
            <a:off x="304800" y="41808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bk object 43"/>
          <p:cNvSpPr/>
          <p:nvPr/>
        </p:nvSpPr>
        <p:spPr>
          <a:xfrm>
            <a:off x="304800" y="434847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bk object 44"/>
          <p:cNvSpPr/>
          <p:nvPr/>
        </p:nvSpPr>
        <p:spPr>
          <a:xfrm>
            <a:off x="304800" y="451612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bk object 45"/>
          <p:cNvSpPr/>
          <p:nvPr/>
        </p:nvSpPr>
        <p:spPr>
          <a:xfrm>
            <a:off x="304800" y="468375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bk object 46"/>
          <p:cNvSpPr/>
          <p:nvPr/>
        </p:nvSpPr>
        <p:spPr>
          <a:xfrm>
            <a:off x="304800" y="48514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3F3F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bk object 47"/>
          <p:cNvSpPr/>
          <p:nvPr/>
        </p:nvSpPr>
        <p:spPr>
          <a:xfrm>
            <a:off x="304800" y="50190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4F4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bk object 48"/>
          <p:cNvSpPr/>
          <p:nvPr/>
        </p:nvSpPr>
        <p:spPr>
          <a:xfrm>
            <a:off x="304800" y="518667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bk object 49"/>
          <p:cNvSpPr/>
          <p:nvPr/>
        </p:nvSpPr>
        <p:spPr>
          <a:xfrm>
            <a:off x="304800" y="535432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6F6F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bk object 50"/>
          <p:cNvSpPr/>
          <p:nvPr/>
        </p:nvSpPr>
        <p:spPr>
          <a:xfrm>
            <a:off x="304800" y="552195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7F7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bk object 51"/>
          <p:cNvSpPr/>
          <p:nvPr/>
        </p:nvSpPr>
        <p:spPr>
          <a:xfrm>
            <a:off x="304800" y="56896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8F8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bk object 52"/>
          <p:cNvSpPr/>
          <p:nvPr/>
        </p:nvSpPr>
        <p:spPr>
          <a:xfrm>
            <a:off x="304800" y="585724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bk object 53"/>
          <p:cNvSpPr/>
          <p:nvPr/>
        </p:nvSpPr>
        <p:spPr>
          <a:xfrm>
            <a:off x="304800" y="6023609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10">
                <a:moveTo>
                  <a:pt x="0" y="168909"/>
                </a:moveTo>
                <a:lnTo>
                  <a:pt x="8531860" y="168909"/>
                </a:lnTo>
                <a:lnTo>
                  <a:pt x="8531860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FAFAF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bk object 54"/>
          <p:cNvSpPr/>
          <p:nvPr/>
        </p:nvSpPr>
        <p:spPr>
          <a:xfrm>
            <a:off x="304800" y="6192520"/>
            <a:ext cx="8531860" cy="182880"/>
          </a:xfrm>
          <a:custGeom>
            <a:avLst/>
            <a:gdLst/>
            <a:ahLst/>
            <a:cxnLst/>
            <a:rect l="l" t="t" r="r" b="b"/>
            <a:pathLst>
              <a:path w="8531860" h="182879">
                <a:moveTo>
                  <a:pt x="0" y="0"/>
                </a:moveTo>
                <a:lnTo>
                  <a:pt x="8531859" y="0"/>
                </a:lnTo>
                <a:lnTo>
                  <a:pt x="8531860" y="182879"/>
                </a:lnTo>
                <a:lnTo>
                  <a:pt x="0" y="182879"/>
                </a:lnTo>
                <a:lnTo>
                  <a:pt x="0" y="0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bk object 55"/>
          <p:cNvSpPr/>
          <p:nvPr/>
        </p:nvSpPr>
        <p:spPr>
          <a:xfrm>
            <a:off x="304800" y="635889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8531859" y="0"/>
                </a:moveTo>
                <a:lnTo>
                  <a:pt x="0" y="0"/>
                </a:lnTo>
                <a:lnTo>
                  <a:pt x="0" y="50800"/>
                </a:lnTo>
                <a:lnTo>
                  <a:pt x="16510" y="97790"/>
                </a:lnTo>
                <a:lnTo>
                  <a:pt x="48260" y="135890"/>
                </a:lnTo>
                <a:lnTo>
                  <a:pt x="92710" y="161290"/>
                </a:lnTo>
                <a:lnTo>
                  <a:pt x="115570" y="167640"/>
                </a:lnTo>
                <a:lnTo>
                  <a:pt x="8415020" y="167640"/>
                </a:lnTo>
                <a:lnTo>
                  <a:pt x="8427720" y="165100"/>
                </a:lnTo>
                <a:lnTo>
                  <a:pt x="8439150" y="161290"/>
                </a:lnTo>
                <a:lnTo>
                  <a:pt x="8462010" y="151130"/>
                </a:lnTo>
                <a:lnTo>
                  <a:pt x="8472170" y="143510"/>
                </a:lnTo>
                <a:lnTo>
                  <a:pt x="8483600" y="135890"/>
                </a:lnTo>
                <a:lnTo>
                  <a:pt x="8492490" y="127000"/>
                </a:lnTo>
                <a:lnTo>
                  <a:pt x="8500110" y="118110"/>
                </a:lnTo>
                <a:lnTo>
                  <a:pt x="8509000" y="107950"/>
                </a:lnTo>
                <a:lnTo>
                  <a:pt x="8515350" y="97790"/>
                </a:lnTo>
                <a:lnTo>
                  <a:pt x="8521700" y="86360"/>
                </a:lnTo>
                <a:lnTo>
                  <a:pt x="8529320" y="63500"/>
                </a:lnTo>
                <a:lnTo>
                  <a:pt x="8531860" y="50800"/>
                </a:lnTo>
                <a:lnTo>
                  <a:pt x="8531859" y="0"/>
                </a:lnTo>
                <a:close/>
              </a:path>
            </a:pathLst>
          </a:custGeom>
          <a:solidFill>
            <a:srgbClr val="FCFC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bk object 56"/>
          <p:cNvSpPr/>
          <p:nvPr/>
        </p:nvSpPr>
        <p:spPr>
          <a:xfrm>
            <a:off x="304800" y="328929"/>
            <a:ext cx="8533130" cy="6197600"/>
          </a:xfrm>
          <a:custGeom>
            <a:avLst/>
            <a:gdLst/>
            <a:ahLst/>
            <a:cxnLst/>
            <a:rect l="l" t="t" r="r" b="b"/>
            <a:pathLst>
              <a:path w="8533130" h="6197600">
                <a:moveTo>
                  <a:pt x="128270" y="0"/>
                </a:moveTo>
                <a:lnTo>
                  <a:pt x="81438" y="10933"/>
                </a:lnTo>
                <a:lnTo>
                  <a:pt x="40322" y="39846"/>
                </a:lnTo>
                <a:lnTo>
                  <a:pt x="11112" y="80902"/>
                </a:lnTo>
                <a:lnTo>
                  <a:pt x="0" y="128270"/>
                </a:lnTo>
                <a:lnTo>
                  <a:pt x="0" y="6068060"/>
                </a:lnTo>
                <a:lnTo>
                  <a:pt x="11112" y="6115625"/>
                </a:lnTo>
                <a:lnTo>
                  <a:pt x="40322" y="6157118"/>
                </a:lnTo>
                <a:lnTo>
                  <a:pt x="81438" y="6186467"/>
                </a:lnTo>
                <a:lnTo>
                  <a:pt x="128270" y="6197600"/>
                </a:lnTo>
                <a:lnTo>
                  <a:pt x="8404860" y="6197600"/>
                </a:lnTo>
                <a:lnTo>
                  <a:pt x="8451691" y="6186467"/>
                </a:lnTo>
                <a:lnTo>
                  <a:pt x="8492807" y="6157118"/>
                </a:lnTo>
                <a:lnTo>
                  <a:pt x="8522017" y="6115625"/>
                </a:lnTo>
                <a:lnTo>
                  <a:pt x="8533130" y="6068060"/>
                </a:lnTo>
                <a:lnTo>
                  <a:pt x="8533130" y="128270"/>
                </a:lnTo>
                <a:lnTo>
                  <a:pt x="8522017" y="80902"/>
                </a:lnTo>
                <a:lnTo>
                  <a:pt x="8492807" y="39846"/>
                </a:lnTo>
                <a:lnTo>
                  <a:pt x="8451691" y="10933"/>
                </a:lnTo>
                <a:lnTo>
                  <a:pt x="8404860" y="0"/>
                </a:lnTo>
                <a:lnTo>
                  <a:pt x="128270" y="0"/>
                </a:lnTo>
                <a:close/>
              </a:path>
            </a:pathLst>
          </a:custGeom>
          <a:ln w="3175">
            <a:solidFill>
              <a:srgbClr val="A3A2A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0" i="0">
                <a:solidFill>
                  <a:srgbClr val="2F233B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9/19/2018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E2DDD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375920" y="379729"/>
            <a:ext cx="8533130" cy="6197600"/>
          </a:xfrm>
          <a:custGeom>
            <a:avLst/>
            <a:gdLst/>
            <a:ahLst/>
            <a:cxnLst/>
            <a:rect l="l" t="t" r="r" b="b"/>
            <a:pathLst>
              <a:path w="8533130" h="6197600">
                <a:moveTo>
                  <a:pt x="8427720" y="1270"/>
                </a:moveTo>
                <a:lnTo>
                  <a:pt x="104139" y="1270"/>
                </a:lnTo>
                <a:lnTo>
                  <a:pt x="93979" y="6350"/>
                </a:lnTo>
                <a:lnTo>
                  <a:pt x="81279" y="11430"/>
                </a:lnTo>
                <a:lnTo>
                  <a:pt x="40639" y="39370"/>
                </a:lnTo>
                <a:lnTo>
                  <a:pt x="11429" y="81280"/>
                </a:lnTo>
                <a:lnTo>
                  <a:pt x="5079" y="102870"/>
                </a:lnTo>
                <a:lnTo>
                  <a:pt x="1269" y="115570"/>
                </a:lnTo>
                <a:lnTo>
                  <a:pt x="0" y="128270"/>
                </a:lnTo>
                <a:lnTo>
                  <a:pt x="0" y="6069330"/>
                </a:lnTo>
                <a:lnTo>
                  <a:pt x="1269" y="6080760"/>
                </a:lnTo>
                <a:lnTo>
                  <a:pt x="5079" y="6093460"/>
                </a:lnTo>
                <a:lnTo>
                  <a:pt x="6350" y="6104890"/>
                </a:lnTo>
                <a:lnTo>
                  <a:pt x="31750" y="6148070"/>
                </a:lnTo>
                <a:lnTo>
                  <a:pt x="71120" y="6181090"/>
                </a:lnTo>
                <a:lnTo>
                  <a:pt x="116839" y="6197600"/>
                </a:lnTo>
                <a:lnTo>
                  <a:pt x="8416290" y="6197600"/>
                </a:lnTo>
                <a:lnTo>
                  <a:pt x="8463280" y="6181090"/>
                </a:lnTo>
                <a:lnTo>
                  <a:pt x="8501380" y="6148070"/>
                </a:lnTo>
                <a:lnTo>
                  <a:pt x="8526780" y="6104890"/>
                </a:lnTo>
                <a:lnTo>
                  <a:pt x="8531860" y="6080760"/>
                </a:lnTo>
                <a:lnTo>
                  <a:pt x="8533130" y="6069330"/>
                </a:lnTo>
                <a:lnTo>
                  <a:pt x="8533130" y="128270"/>
                </a:lnTo>
                <a:lnTo>
                  <a:pt x="8530590" y="102870"/>
                </a:lnTo>
                <a:lnTo>
                  <a:pt x="8501380" y="49530"/>
                </a:lnTo>
                <a:lnTo>
                  <a:pt x="8463280" y="16510"/>
                </a:lnTo>
                <a:lnTo>
                  <a:pt x="8440420" y="6350"/>
                </a:lnTo>
                <a:lnTo>
                  <a:pt x="8427720" y="1270"/>
                </a:lnTo>
                <a:close/>
              </a:path>
              <a:path w="8533130" h="6197600">
                <a:moveTo>
                  <a:pt x="8404860" y="0"/>
                </a:moveTo>
                <a:lnTo>
                  <a:pt x="128270" y="0"/>
                </a:lnTo>
                <a:lnTo>
                  <a:pt x="116839" y="1270"/>
                </a:lnTo>
                <a:lnTo>
                  <a:pt x="8416290" y="1270"/>
                </a:lnTo>
                <a:lnTo>
                  <a:pt x="8404860" y="0"/>
                </a:lnTo>
                <a:close/>
              </a:path>
            </a:pathLst>
          </a:custGeom>
          <a:solidFill>
            <a:srgbClr val="000000">
              <a:alpha val="25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377190" y="378459"/>
            <a:ext cx="8531860" cy="6198870"/>
          </a:xfrm>
          <a:custGeom>
            <a:avLst/>
            <a:gdLst/>
            <a:ahLst/>
            <a:cxnLst/>
            <a:rect l="l" t="t" r="r" b="b"/>
            <a:pathLst>
              <a:path w="8531860" h="6198870">
                <a:moveTo>
                  <a:pt x="128269" y="0"/>
                </a:moveTo>
                <a:lnTo>
                  <a:pt x="80902" y="11132"/>
                </a:lnTo>
                <a:lnTo>
                  <a:pt x="39846" y="40481"/>
                </a:lnTo>
                <a:lnTo>
                  <a:pt x="10933" y="81974"/>
                </a:lnTo>
                <a:lnTo>
                  <a:pt x="0" y="129539"/>
                </a:lnTo>
                <a:lnTo>
                  <a:pt x="0" y="6069330"/>
                </a:lnTo>
                <a:lnTo>
                  <a:pt x="10933" y="6116895"/>
                </a:lnTo>
                <a:lnTo>
                  <a:pt x="39846" y="6158388"/>
                </a:lnTo>
                <a:lnTo>
                  <a:pt x="80902" y="6187737"/>
                </a:lnTo>
                <a:lnTo>
                  <a:pt x="128269" y="6198870"/>
                </a:lnTo>
                <a:lnTo>
                  <a:pt x="8403590" y="6198870"/>
                </a:lnTo>
                <a:lnTo>
                  <a:pt x="8450957" y="6187737"/>
                </a:lnTo>
                <a:lnTo>
                  <a:pt x="8492013" y="6158388"/>
                </a:lnTo>
                <a:lnTo>
                  <a:pt x="8520926" y="6116895"/>
                </a:lnTo>
                <a:lnTo>
                  <a:pt x="8531860" y="6069330"/>
                </a:lnTo>
                <a:lnTo>
                  <a:pt x="8531860" y="129539"/>
                </a:lnTo>
                <a:lnTo>
                  <a:pt x="8520926" y="81974"/>
                </a:lnTo>
                <a:lnTo>
                  <a:pt x="8492013" y="40481"/>
                </a:lnTo>
                <a:lnTo>
                  <a:pt x="8450957" y="11132"/>
                </a:lnTo>
                <a:lnTo>
                  <a:pt x="8403590" y="0"/>
                </a:lnTo>
                <a:lnTo>
                  <a:pt x="128269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304800" y="328929"/>
            <a:ext cx="8531860" cy="182880"/>
          </a:xfrm>
          <a:custGeom>
            <a:avLst/>
            <a:gdLst/>
            <a:ahLst/>
            <a:cxnLst/>
            <a:rect l="l" t="t" r="r" b="b"/>
            <a:pathLst>
              <a:path w="8531860" h="182879">
                <a:moveTo>
                  <a:pt x="8427720" y="1270"/>
                </a:moveTo>
                <a:lnTo>
                  <a:pt x="104140" y="1270"/>
                </a:lnTo>
                <a:lnTo>
                  <a:pt x="69850" y="16510"/>
                </a:lnTo>
                <a:lnTo>
                  <a:pt x="30479" y="49530"/>
                </a:lnTo>
                <a:lnTo>
                  <a:pt x="6350" y="92710"/>
                </a:lnTo>
                <a:lnTo>
                  <a:pt x="2539" y="102870"/>
                </a:lnTo>
                <a:lnTo>
                  <a:pt x="0" y="115570"/>
                </a:lnTo>
                <a:lnTo>
                  <a:pt x="0" y="182880"/>
                </a:lnTo>
                <a:lnTo>
                  <a:pt x="8531860" y="182880"/>
                </a:lnTo>
                <a:lnTo>
                  <a:pt x="8531860" y="115570"/>
                </a:lnTo>
                <a:lnTo>
                  <a:pt x="8529320" y="102870"/>
                </a:lnTo>
                <a:lnTo>
                  <a:pt x="8525510" y="92710"/>
                </a:lnTo>
                <a:lnTo>
                  <a:pt x="8521700" y="81280"/>
                </a:lnTo>
                <a:lnTo>
                  <a:pt x="8515350" y="69850"/>
                </a:lnTo>
                <a:lnTo>
                  <a:pt x="8509000" y="59690"/>
                </a:lnTo>
                <a:lnTo>
                  <a:pt x="8500110" y="49530"/>
                </a:lnTo>
                <a:lnTo>
                  <a:pt x="8492490" y="39370"/>
                </a:lnTo>
                <a:lnTo>
                  <a:pt x="8483600" y="31750"/>
                </a:lnTo>
                <a:lnTo>
                  <a:pt x="8472170" y="24129"/>
                </a:lnTo>
                <a:lnTo>
                  <a:pt x="8462010" y="16510"/>
                </a:lnTo>
                <a:lnTo>
                  <a:pt x="8427720" y="1270"/>
                </a:lnTo>
                <a:close/>
              </a:path>
              <a:path w="8531860" h="182879">
                <a:moveTo>
                  <a:pt x="8403590" y="0"/>
                </a:moveTo>
                <a:lnTo>
                  <a:pt x="128270" y="0"/>
                </a:lnTo>
                <a:lnTo>
                  <a:pt x="115570" y="1270"/>
                </a:lnTo>
                <a:lnTo>
                  <a:pt x="8415020" y="1270"/>
                </a:lnTo>
                <a:lnTo>
                  <a:pt x="840359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304800" y="4953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9/19/2018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/>
          <p:cNvSpPr>
            <a:spLocks/>
          </p:cNvSpPr>
          <p:nvPr/>
        </p:nvSpPr>
        <p:spPr bwMode="auto">
          <a:xfrm>
            <a:off x="-31750" y="4321175"/>
            <a:ext cx="1395413" cy="781050"/>
          </a:xfrm>
          <a:custGeom>
            <a:avLst/>
            <a:gdLst>
              <a:gd name="T0" fmla="*/ 5799 w 8042"/>
              <a:gd name="T1" fmla="*/ 10000 h 10000"/>
              <a:gd name="T2" fmla="*/ 5961 w 8042"/>
              <a:gd name="T3" fmla="*/ 9880 h 10000"/>
              <a:gd name="T4" fmla="*/ 5988 w 8042"/>
              <a:gd name="T5" fmla="*/ 9820 h 10000"/>
              <a:gd name="T6" fmla="*/ 8042 w 8042"/>
              <a:gd name="T7" fmla="*/ 5260 h 10000"/>
              <a:gd name="T8" fmla="*/ 8042 w 8042"/>
              <a:gd name="T9" fmla="*/ 4721 h 10000"/>
              <a:gd name="T10" fmla="*/ 5988 w 8042"/>
              <a:gd name="T11" fmla="*/ 221 h 10000"/>
              <a:gd name="T12" fmla="*/ 5961 w 8042"/>
              <a:gd name="T13" fmla="*/ 160 h 10000"/>
              <a:gd name="T14" fmla="*/ 5799 w 8042"/>
              <a:gd name="T15" fmla="*/ 41 h 10000"/>
              <a:gd name="T16" fmla="*/ 18 w 8042"/>
              <a:gd name="T17" fmla="*/ 0 h 10000"/>
              <a:gd name="T18" fmla="*/ 0 w 8042"/>
              <a:gd name="T19" fmla="*/ 9991 h 10000"/>
              <a:gd name="T20" fmla="*/ 5799 w 8042"/>
              <a:gd name="T21" fmla="*/ 10000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742A3-4FE4-4E85-BF85-583040CE71EC}" type="datetimeFigureOut">
              <a:rPr lang="en-US"/>
              <a:pPr>
                <a:defRPr/>
              </a:pPr>
              <a:t>9/19/2018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863" y="4529138"/>
            <a:ext cx="584200" cy="365125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fld id="{31B2CE84-FD13-4C5A-B310-D75C3CA0149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296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E2DDD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375920" y="379729"/>
            <a:ext cx="8533130" cy="6197600"/>
          </a:xfrm>
          <a:custGeom>
            <a:avLst/>
            <a:gdLst/>
            <a:ahLst/>
            <a:cxnLst/>
            <a:rect l="l" t="t" r="r" b="b"/>
            <a:pathLst>
              <a:path w="8533130" h="6197600">
                <a:moveTo>
                  <a:pt x="8427720" y="1270"/>
                </a:moveTo>
                <a:lnTo>
                  <a:pt x="104139" y="1270"/>
                </a:lnTo>
                <a:lnTo>
                  <a:pt x="93979" y="6350"/>
                </a:lnTo>
                <a:lnTo>
                  <a:pt x="81279" y="11430"/>
                </a:lnTo>
                <a:lnTo>
                  <a:pt x="40639" y="39370"/>
                </a:lnTo>
                <a:lnTo>
                  <a:pt x="11429" y="81280"/>
                </a:lnTo>
                <a:lnTo>
                  <a:pt x="5079" y="102870"/>
                </a:lnTo>
                <a:lnTo>
                  <a:pt x="1269" y="115570"/>
                </a:lnTo>
                <a:lnTo>
                  <a:pt x="0" y="128270"/>
                </a:lnTo>
                <a:lnTo>
                  <a:pt x="0" y="6069330"/>
                </a:lnTo>
                <a:lnTo>
                  <a:pt x="1269" y="6080760"/>
                </a:lnTo>
                <a:lnTo>
                  <a:pt x="5079" y="6093460"/>
                </a:lnTo>
                <a:lnTo>
                  <a:pt x="6350" y="6104890"/>
                </a:lnTo>
                <a:lnTo>
                  <a:pt x="31750" y="6148070"/>
                </a:lnTo>
                <a:lnTo>
                  <a:pt x="71120" y="6181090"/>
                </a:lnTo>
                <a:lnTo>
                  <a:pt x="116839" y="6197600"/>
                </a:lnTo>
                <a:lnTo>
                  <a:pt x="8416290" y="6197600"/>
                </a:lnTo>
                <a:lnTo>
                  <a:pt x="8463280" y="6181090"/>
                </a:lnTo>
                <a:lnTo>
                  <a:pt x="8501380" y="6148070"/>
                </a:lnTo>
                <a:lnTo>
                  <a:pt x="8526780" y="6104890"/>
                </a:lnTo>
                <a:lnTo>
                  <a:pt x="8531860" y="6080760"/>
                </a:lnTo>
                <a:lnTo>
                  <a:pt x="8533130" y="6069330"/>
                </a:lnTo>
                <a:lnTo>
                  <a:pt x="8533130" y="128270"/>
                </a:lnTo>
                <a:lnTo>
                  <a:pt x="8530590" y="102870"/>
                </a:lnTo>
                <a:lnTo>
                  <a:pt x="8501380" y="49530"/>
                </a:lnTo>
                <a:lnTo>
                  <a:pt x="8463280" y="16510"/>
                </a:lnTo>
                <a:lnTo>
                  <a:pt x="8440420" y="6350"/>
                </a:lnTo>
                <a:lnTo>
                  <a:pt x="8427720" y="1270"/>
                </a:lnTo>
                <a:close/>
              </a:path>
              <a:path w="8533130" h="6197600">
                <a:moveTo>
                  <a:pt x="8404860" y="0"/>
                </a:moveTo>
                <a:lnTo>
                  <a:pt x="128270" y="0"/>
                </a:lnTo>
                <a:lnTo>
                  <a:pt x="116839" y="1270"/>
                </a:lnTo>
                <a:lnTo>
                  <a:pt x="8416290" y="1270"/>
                </a:lnTo>
                <a:lnTo>
                  <a:pt x="8404860" y="0"/>
                </a:lnTo>
                <a:close/>
              </a:path>
            </a:pathLst>
          </a:custGeom>
          <a:solidFill>
            <a:srgbClr val="000000">
              <a:alpha val="25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377190" y="378459"/>
            <a:ext cx="8531860" cy="6198870"/>
          </a:xfrm>
          <a:custGeom>
            <a:avLst/>
            <a:gdLst/>
            <a:ahLst/>
            <a:cxnLst/>
            <a:rect l="l" t="t" r="r" b="b"/>
            <a:pathLst>
              <a:path w="8531860" h="6198870">
                <a:moveTo>
                  <a:pt x="128269" y="0"/>
                </a:moveTo>
                <a:lnTo>
                  <a:pt x="80902" y="11132"/>
                </a:lnTo>
                <a:lnTo>
                  <a:pt x="39846" y="40481"/>
                </a:lnTo>
                <a:lnTo>
                  <a:pt x="10933" y="81974"/>
                </a:lnTo>
                <a:lnTo>
                  <a:pt x="0" y="129539"/>
                </a:lnTo>
                <a:lnTo>
                  <a:pt x="0" y="6069330"/>
                </a:lnTo>
                <a:lnTo>
                  <a:pt x="10933" y="6116895"/>
                </a:lnTo>
                <a:lnTo>
                  <a:pt x="39846" y="6158388"/>
                </a:lnTo>
                <a:lnTo>
                  <a:pt x="80902" y="6187737"/>
                </a:lnTo>
                <a:lnTo>
                  <a:pt x="128269" y="6198870"/>
                </a:lnTo>
                <a:lnTo>
                  <a:pt x="8403590" y="6198870"/>
                </a:lnTo>
                <a:lnTo>
                  <a:pt x="8450957" y="6187737"/>
                </a:lnTo>
                <a:lnTo>
                  <a:pt x="8492013" y="6158388"/>
                </a:lnTo>
                <a:lnTo>
                  <a:pt x="8520926" y="6116895"/>
                </a:lnTo>
                <a:lnTo>
                  <a:pt x="8531860" y="6069330"/>
                </a:lnTo>
                <a:lnTo>
                  <a:pt x="8531860" y="129539"/>
                </a:lnTo>
                <a:lnTo>
                  <a:pt x="8520926" y="81974"/>
                </a:lnTo>
                <a:lnTo>
                  <a:pt x="8492013" y="40481"/>
                </a:lnTo>
                <a:lnTo>
                  <a:pt x="8450957" y="11132"/>
                </a:lnTo>
                <a:lnTo>
                  <a:pt x="8403590" y="0"/>
                </a:lnTo>
                <a:lnTo>
                  <a:pt x="128269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504439" y="1902459"/>
            <a:ext cx="4068445" cy="939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0" b="0" i="0">
                <a:solidFill>
                  <a:srgbClr val="2F233B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65150" y="2480309"/>
            <a:ext cx="8024495" cy="3590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9/19/2018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65350" y="2228850"/>
            <a:ext cx="7426325" cy="576263"/>
          </a:xfrm>
        </p:spPr>
        <p:txBody>
          <a:bodyPr/>
          <a:lstStyle/>
          <a:p>
            <a:r>
              <a:rPr lang="es-ES" altLang="es-CR" sz="2400" dirty="0" smtClean="0"/>
              <a:t>Informática Jurídica y sus Vertientes</a:t>
            </a:r>
            <a:endParaRPr lang="es-ES" altLang="es-CR" sz="2400" dirty="0" smtClean="0"/>
          </a:p>
        </p:txBody>
      </p:sp>
      <p:sp>
        <p:nvSpPr>
          <p:cNvPr id="22531" name="CuadroTexto 1"/>
          <p:cNvSpPr txBox="1">
            <a:spLocks noChangeArrowheads="1"/>
          </p:cNvSpPr>
          <p:nvPr/>
        </p:nvSpPr>
        <p:spPr bwMode="auto">
          <a:xfrm>
            <a:off x="2255838" y="557213"/>
            <a:ext cx="67691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kumimoji="1"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kumimoji="1"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kumimoji="1"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kumimoji="1"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MX" sz="2800" baseline="0"/>
              <a:t>Universidad Autónoma del Estado de México</a:t>
            </a:r>
            <a:r>
              <a:rPr lang="es-MX" sz="1800" baseline="0"/>
              <a:t>	</a:t>
            </a:r>
            <a:endParaRPr lang="es-MX" sz="1800"/>
          </a:p>
        </p:txBody>
      </p:sp>
      <p:pic>
        <p:nvPicPr>
          <p:cNvPr id="22532" name="Picture 5" descr="Resultado de imagen para logo de la uaemex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50" y="511176"/>
            <a:ext cx="1758950" cy="15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3" name="CuadroTexto 2"/>
          <p:cNvSpPr txBox="1">
            <a:spLocks noChangeArrowheads="1"/>
          </p:cNvSpPr>
          <p:nvPr/>
        </p:nvSpPr>
        <p:spPr bwMode="auto">
          <a:xfrm>
            <a:off x="1517650" y="2114550"/>
            <a:ext cx="1295400" cy="29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kumimoji="1"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kumimoji="1"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kumimoji="1"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kumimoji="1"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MX" sz="2000"/>
              <a:t>Titulo</a:t>
            </a:r>
          </a:p>
        </p:txBody>
      </p:sp>
      <p:sp>
        <p:nvSpPr>
          <p:cNvPr id="22534" name="Rectangle 2"/>
          <p:cNvSpPr txBox="1">
            <a:spLocks noChangeArrowheads="1"/>
          </p:cNvSpPr>
          <p:nvPr/>
        </p:nvSpPr>
        <p:spPr bwMode="auto">
          <a:xfrm>
            <a:off x="2162175" y="3273425"/>
            <a:ext cx="742791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kumimoji="0" lang="es-ES" altLang="es-CR" baseline="0" dirty="0" smtClean="0">
                <a:solidFill>
                  <a:srgbClr val="262626"/>
                </a:solidFill>
              </a:rPr>
              <a:t>Tecnologías</a:t>
            </a:r>
            <a:r>
              <a:rPr kumimoji="0" lang="es-ES" altLang="es-CR" dirty="0" smtClean="0">
                <a:solidFill>
                  <a:srgbClr val="262626"/>
                </a:solidFill>
              </a:rPr>
              <a:t> de la información y comunicación </a:t>
            </a:r>
            <a:endParaRPr kumimoji="0" lang="es-ES" altLang="es-CR" baseline="0" dirty="0">
              <a:solidFill>
                <a:srgbClr val="262626"/>
              </a:solidFill>
            </a:endParaRPr>
          </a:p>
        </p:txBody>
      </p:sp>
      <p:sp>
        <p:nvSpPr>
          <p:cNvPr id="22535" name="CuadroTexto 7"/>
          <p:cNvSpPr txBox="1">
            <a:spLocks noChangeArrowheads="1"/>
          </p:cNvSpPr>
          <p:nvPr/>
        </p:nvSpPr>
        <p:spPr bwMode="auto">
          <a:xfrm>
            <a:off x="1455738" y="3035300"/>
            <a:ext cx="2486025" cy="29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kumimoji="1"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kumimoji="1"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kumimoji="1"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kumimoji="1"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MX" sz="2000"/>
              <a:t>Unidad de Aprendizaje</a:t>
            </a:r>
          </a:p>
        </p:txBody>
      </p:sp>
      <p:sp>
        <p:nvSpPr>
          <p:cNvPr id="22536" name="Rectangle 2"/>
          <p:cNvSpPr txBox="1">
            <a:spLocks noChangeArrowheads="1"/>
          </p:cNvSpPr>
          <p:nvPr/>
        </p:nvSpPr>
        <p:spPr bwMode="auto">
          <a:xfrm>
            <a:off x="2771775" y="842963"/>
            <a:ext cx="7427913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kumimoji="0" lang="es-ES" altLang="es-CR" sz="2000" baseline="0">
                <a:solidFill>
                  <a:srgbClr val="262626"/>
                </a:solidFill>
              </a:rPr>
              <a:t>Centro Universitario Valle de Teotihuacán</a:t>
            </a:r>
          </a:p>
        </p:txBody>
      </p:sp>
      <p:sp>
        <p:nvSpPr>
          <p:cNvPr id="22537" name="CuadroTexto 14"/>
          <p:cNvSpPr txBox="1">
            <a:spLocks noChangeArrowheads="1"/>
          </p:cNvSpPr>
          <p:nvPr/>
        </p:nvSpPr>
        <p:spPr bwMode="auto">
          <a:xfrm>
            <a:off x="1376363" y="5054600"/>
            <a:ext cx="2486025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kumimoji="1"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kumimoji="1"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kumimoji="1"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kumimoji="1"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MX" sz="2000"/>
              <a:t>Responsable:</a:t>
            </a:r>
          </a:p>
        </p:txBody>
      </p:sp>
      <p:sp>
        <p:nvSpPr>
          <p:cNvPr id="22538" name="Rectangle 2"/>
          <p:cNvSpPr txBox="1">
            <a:spLocks noChangeArrowheads="1"/>
          </p:cNvSpPr>
          <p:nvPr/>
        </p:nvSpPr>
        <p:spPr bwMode="auto">
          <a:xfrm>
            <a:off x="2178050" y="5281613"/>
            <a:ext cx="7426325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kumimoji="0" lang="es-ES" altLang="es-CR" baseline="0">
                <a:solidFill>
                  <a:srgbClr val="262626"/>
                </a:solidFill>
              </a:rPr>
              <a:t>I.S.C. Sandra Sánchez Espinoza</a:t>
            </a:r>
          </a:p>
        </p:txBody>
      </p:sp>
      <p:sp>
        <p:nvSpPr>
          <p:cNvPr id="22539" name="CuadroTexto 18"/>
          <p:cNvSpPr txBox="1">
            <a:spLocks noChangeArrowheads="1"/>
          </p:cNvSpPr>
          <p:nvPr/>
        </p:nvSpPr>
        <p:spPr bwMode="auto">
          <a:xfrm>
            <a:off x="1343025" y="4016375"/>
            <a:ext cx="2486025" cy="29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kumimoji="1"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kumimoji="1"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kumimoji="1"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kumimoji="1"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MX" sz="2000"/>
              <a:t>Créditos</a:t>
            </a:r>
          </a:p>
        </p:txBody>
      </p:sp>
      <p:sp>
        <p:nvSpPr>
          <p:cNvPr id="22540" name="Rectangle 2"/>
          <p:cNvSpPr txBox="1">
            <a:spLocks noChangeArrowheads="1"/>
          </p:cNvSpPr>
          <p:nvPr/>
        </p:nvSpPr>
        <p:spPr bwMode="auto">
          <a:xfrm>
            <a:off x="2162175" y="4114800"/>
            <a:ext cx="765175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s-ES" altLang="es-CR" dirty="0" smtClean="0">
                <a:solidFill>
                  <a:srgbClr val="262626"/>
                </a:solidFill>
              </a:rPr>
              <a:t>7</a:t>
            </a:r>
            <a:endParaRPr kumimoji="0" lang="es-ES" altLang="es-CR" baseline="0" dirty="0">
              <a:solidFill>
                <a:srgbClr val="2626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061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0369" y="433069"/>
            <a:ext cx="8301990" cy="310769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753870" y="2921000"/>
            <a:ext cx="670242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b="1" spc="-10" dirty="0">
                <a:solidFill>
                  <a:srgbClr val="000000"/>
                </a:solidFill>
                <a:latin typeface="Arial"/>
                <a:cs typeface="Arial"/>
              </a:rPr>
              <a:t>INFORMÁTICA</a:t>
            </a:r>
            <a:r>
              <a:rPr sz="4400" b="1" spc="-229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4400" b="1" spc="-5" dirty="0">
                <a:solidFill>
                  <a:srgbClr val="000000"/>
                </a:solidFill>
                <a:latin typeface="Arial"/>
                <a:cs typeface="Arial"/>
              </a:rPr>
              <a:t>JURÍDICA</a:t>
            </a:r>
            <a:endParaRPr sz="4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04800" y="328929"/>
            <a:ext cx="8531860" cy="182880"/>
          </a:xfrm>
          <a:custGeom>
            <a:avLst/>
            <a:gdLst/>
            <a:ahLst/>
            <a:cxnLst/>
            <a:rect l="l" t="t" r="r" b="b"/>
            <a:pathLst>
              <a:path w="8531860" h="182879">
                <a:moveTo>
                  <a:pt x="8427720" y="1270"/>
                </a:moveTo>
                <a:lnTo>
                  <a:pt x="104140" y="1270"/>
                </a:lnTo>
                <a:lnTo>
                  <a:pt x="69850" y="16510"/>
                </a:lnTo>
                <a:lnTo>
                  <a:pt x="30479" y="49530"/>
                </a:lnTo>
                <a:lnTo>
                  <a:pt x="6350" y="92710"/>
                </a:lnTo>
                <a:lnTo>
                  <a:pt x="2539" y="102870"/>
                </a:lnTo>
                <a:lnTo>
                  <a:pt x="0" y="115570"/>
                </a:lnTo>
                <a:lnTo>
                  <a:pt x="0" y="182880"/>
                </a:lnTo>
                <a:lnTo>
                  <a:pt x="8531860" y="182880"/>
                </a:lnTo>
                <a:lnTo>
                  <a:pt x="8531860" y="115570"/>
                </a:lnTo>
                <a:lnTo>
                  <a:pt x="8529320" y="102870"/>
                </a:lnTo>
                <a:lnTo>
                  <a:pt x="8525510" y="92710"/>
                </a:lnTo>
                <a:lnTo>
                  <a:pt x="8521700" y="81280"/>
                </a:lnTo>
                <a:lnTo>
                  <a:pt x="8515350" y="69850"/>
                </a:lnTo>
                <a:lnTo>
                  <a:pt x="8509000" y="59690"/>
                </a:lnTo>
                <a:lnTo>
                  <a:pt x="8500110" y="49530"/>
                </a:lnTo>
                <a:lnTo>
                  <a:pt x="8492490" y="39370"/>
                </a:lnTo>
                <a:lnTo>
                  <a:pt x="8483600" y="31750"/>
                </a:lnTo>
                <a:lnTo>
                  <a:pt x="8472170" y="24129"/>
                </a:lnTo>
                <a:lnTo>
                  <a:pt x="8462010" y="16510"/>
                </a:lnTo>
                <a:lnTo>
                  <a:pt x="8427720" y="1270"/>
                </a:lnTo>
                <a:close/>
              </a:path>
              <a:path w="8531860" h="182879">
                <a:moveTo>
                  <a:pt x="8403590" y="0"/>
                </a:moveTo>
                <a:lnTo>
                  <a:pt x="128270" y="0"/>
                </a:lnTo>
                <a:lnTo>
                  <a:pt x="115570" y="1270"/>
                </a:lnTo>
                <a:lnTo>
                  <a:pt x="8415020" y="1270"/>
                </a:lnTo>
                <a:lnTo>
                  <a:pt x="840359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04800" y="4953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04800" y="6629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ADA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04800" y="83058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69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DBDB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4800" y="996950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09">
                <a:moveTo>
                  <a:pt x="0" y="168910"/>
                </a:moveTo>
                <a:lnTo>
                  <a:pt x="8531860" y="168910"/>
                </a:lnTo>
                <a:lnTo>
                  <a:pt x="8531860" y="0"/>
                </a:lnTo>
                <a:lnTo>
                  <a:pt x="0" y="0"/>
                </a:lnTo>
                <a:lnTo>
                  <a:pt x="0" y="168910"/>
                </a:lnTo>
                <a:close/>
              </a:path>
            </a:pathLst>
          </a:custGeom>
          <a:solidFill>
            <a:srgbClr val="DCDC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04800" y="116586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69">
                <a:moveTo>
                  <a:pt x="0" y="166369"/>
                </a:moveTo>
                <a:lnTo>
                  <a:pt x="8531860" y="166369"/>
                </a:lnTo>
                <a:lnTo>
                  <a:pt x="8531860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DDDD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04800" y="133223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DEDE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04800" y="149986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FDFD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04800" y="166751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04800" y="183515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1E1E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04800" y="200278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2E2E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04800" y="217042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3E3E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04800" y="233807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04800" y="250571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04800" y="267335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04800" y="284098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7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04800" y="300862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8E8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04800" y="317627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9E9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04800" y="334390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AEA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04800" y="351155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69"/>
                </a:moveTo>
                <a:lnTo>
                  <a:pt x="8531860" y="166369"/>
                </a:lnTo>
                <a:lnTo>
                  <a:pt x="8531860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EB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04800" y="3677920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10">
                <a:moveTo>
                  <a:pt x="0" y="168909"/>
                </a:moveTo>
                <a:lnTo>
                  <a:pt x="8531860" y="168909"/>
                </a:lnTo>
                <a:lnTo>
                  <a:pt x="8531860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ECEC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04800" y="3846829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EDED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04800" y="40132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04800" y="41808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04800" y="434847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04800" y="451612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04800" y="468375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04800" y="48514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3F3F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04800" y="50190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4F4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04800" y="518667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04800" y="535432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6F6F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04800" y="552195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7F7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04800" y="56896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8F8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04800" y="585724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04800" y="6023609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10">
                <a:moveTo>
                  <a:pt x="0" y="168909"/>
                </a:moveTo>
                <a:lnTo>
                  <a:pt x="8531860" y="168909"/>
                </a:lnTo>
                <a:lnTo>
                  <a:pt x="8531860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FAFAF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04800" y="6192520"/>
            <a:ext cx="8531860" cy="182880"/>
          </a:xfrm>
          <a:custGeom>
            <a:avLst/>
            <a:gdLst/>
            <a:ahLst/>
            <a:cxnLst/>
            <a:rect l="l" t="t" r="r" b="b"/>
            <a:pathLst>
              <a:path w="8531860" h="182879">
                <a:moveTo>
                  <a:pt x="0" y="0"/>
                </a:moveTo>
                <a:lnTo>
                  <a:pt x="8531859" y="0"/>
                </a:lnTo>
                <a:lnTo>
                  <a:pt x="8531860" y="182879"/>
                </a:lnTo>
                <a:lnTo>
                  <a:pt x="0" y="182879"/>
                </a:lnTo>
                <a:lnTo>
                  <a:pt x="0" y="0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04800" y="635889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8531859" y="0"/>
                </a:moveTo>
                <a:lnTo>
                  <a:pt x="0" y="0"/>
                </a:lnTo>
                <a:lnTo>
                  <a:pt x="0" y="50800"/>
                </a:lnTo>
                <a:lnTo>
                  <a:pt x="16510" y="97790"/>
                </a:lnTo>
                <a:lnTo>
                  <a:pt x="48260" y="135890"/>
                </a:lnTo>
                <a:lnTo>
                  <a:pt x="92710" y="161290"/>
                </a:lnTo>
                <a:lnTo>
                  <a:pt x="115570" y="167640"/>
                </a:lnTo>
                <a:lnTo>
                  <a:pt x="8415020" y="167640"/>
                </a:lnTo>
                <a:lnTo>
                  <a:pt x="8427720" y="165100"/>
                </a:lnTo>
                <a:lnTo>
                  <a:pt x="8439150" y="161290"/>
                </a:lnTo>
                <a:lnTo>
                  <a:pt x="8462010" y="151130"/>
                </a:lnTo>
                <a:lnTo>
                  <a:pt x="8472170" y="143510"/>
                </a:lnTo>
                <a:lnTo>
                  <a:pt x="8483600" y="135890"/>
                </a:lnTo>
                <a:lnTo>
                  <a:pt x="8492490" y="127000"/>
                </a:lnTo>
                <a:lnTo>
                  <a:pt x="8500110" y="118110"/>
                </a:lnTo>
                <a:lnTo>
                  <a:pt x="8509000" y="107950"/>
                </a:lnTo>
                <a:lnTo>
                  <a:pt x="8515350" y="97790"/>
                </a:lnTo>
                <a:lnTo>
                  <a:pt x="8521700" y="86360"/>
                </a:lnTo>
                <a:lnTo>
                  <a:pt x="8529320" y="63500"/>
                </a:lnTo>
                <a:lnTo>
                  <a:pt x="8531860" y="50800"/>
                </a:lnTo>
                <a:lnTo>
                  <a:pt x="8531859" y="0"/>
                </a:lnTo>
                <a:close/>
              </a:path>
            </a:pathLst>
          </a:custGeom>
          <a:solidFill>
            <a:srgbClr val="FCFC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04800" y="328929"/>
            <a:ext cx="8533130" cy="6197600"/>
          </a:xfrm>
          <a:custGeom>
            <a:avLst/>
            <a:gdLst/>
            <a:ahLst/>
            <a:cxnLst/>
            <a:rect l="l" t="t" r="r" b="b"/>
            <a:pathLst>
              <a:path w="8533130" h="6197600">
                <a:moveTo>
                  <a:pt x="128270" y="0"/>
                </a:moveTo>
                <a:lnTo>
                  <a:pt x="81438" y="10933"/>
                </a:lnTo>
                <a:lnTo>
                  <a:pt x="40322" y="39846"/>
                </a:lnTo>
                <a:lnTo>
                  <a:pt x="11112" y="80902"/>
                </a:lnTo>
                <a:lnTo>
                  <a:pt x="0" y="128270"/>
                </a:lnTo>
                <a:lnTo>
                  <a:pt x="0" y="6068060"/>
                </a:lnTo>
                <a:lnTo>
                  <a:pt x="11112" y="6115625"/>
                </a:lnTo>
                <a:lnTo>
                  <a:pt x="40322" y="6157118"/>
                </a:lnTo>
                <a:lnTo>
                  <a:pt x="81438" y="6186467"/>
                </a:lnTo>
                <a:lnTo>
                  <a:pt x="128270" y="6197600"/>
                </a:lnTo>
                <a:lnTo>
                  <a:pt x="8404860" y="6197600"/>
                </a:lnTo>
                <a:lnTo>
                  <a:pt x="8451691" y="6186467"/>
                </a:lnTo>
                <a:lnTo>
                  <a:pt x="8492807" y="6157118"/>
                </a:lnTo>
                <a:lnTo>
                  <a:pt x="8522017" y="6115625"/>
                </a:lnTo>
                <a:lnTo>
                  <a:pt x="8533130" y="6068060"/>
                </a:lnTo>
                <a:lnTo>
                  <a:pt x="8533130" y="128270"/>
                </a:lnTo>
                <a:lnTo>
                  <a:pt x="8522017" y="80902"/>
                </a:lnTo>
                <a:lnTo>
                  <a:pt x="8492807" y="39846"/>
                </a:lnTo>
                <a:lnTo>
                  <a:pt x="8451691" y="10933"/>
                </a:lnTo>
                <a:lnTo>
                  <a:pt x="8404860" y="0"/>
                </a:lnTo>
                <a:lnTo>
                  <a:pt x="128270" y="0"/>
                </a:lnTo>
                <a:close/>
              </a:path>
            </a:pathLst>
          </a:custGeom>
          <a:ln w="3175">
            <a:solidFill>
              <a:srgbClr val="A3A2A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420369" y="433069"/>
            <a:ext cx="8301990" cy="5486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 txBox="1">
            <a:spLocks noGrp="1"/>
          </p:cNvSpPr>
          <p:nvPr>
            <p:ph type="title"/>
          </p:nvPr>
        </p:nvSpPr>
        <p:spPr>
          <a:xfrm>
            <a:off x="2491739" y="370840"/>
            <a:ext cx="415988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b="1" spc="-15" dirty="0">
                <a:solidFill>
                  <a:srgbClr val="000000"/>
                </a:solidFill>
                <a:latin typeface="Arial"/>
                <a:cs typeface="Arial"/>
              </a:rPr>
              <a:t>ANTECEDENTES</a:t>
            </a:r>
            <a:endParaRPr sz="4000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533400" y="1833878"/>
            <a:ext cx="8255635" cy="3557449"/>
          </a:xfrm>
          <a:prstGeom prst="rect">
            <a:avLst/>
          </a:prstGeom>
        </p:spPr>
        <p:txBody>
          <a:bodyPr vert="horz" wrap="square" lIns="0" tIns="84455" rIns="0" bIns="0" rtlCol="0">
            <a:spAutoFit/>
          </a:bodyPr>
          <a:lstStyle/>
          <a:p>
            <a:pPr marL="12700" marR="6350" algn="just">
              <a:lnSpc>
                <a:spcPct val="81900"/>
              </a:lnSpc>
              <a:spcBef>
                <a:spcPts val="665"/>
              </a:spcBef>
            </a:pPr>
            <a:r>
              <a:rPr sz="2600" dirty="0">
                <a:latin typeface="Arial"/>
                <a:cs typeface="Arial"/>
              </a:rPr>
              <a:t>La </a:t>
            </a:r>
            <a:r>
              <a:rPr sz="2600" spc="-5" dirty="0">
                <a:latin typeface="Arial"/>
                <a:cs typeface="Arial"/>
              </a:rPr>
              <a:t>Informática Jurídica </a:t>
            </a:r>
            <a:r>
              <a:rPr sz="2600" dirty="0">
                <a:latin typeface="Arial"/>
                <a:cs typeface="Arial"/>
              </a:rPr>
              <a:t>se </a:t>
            </a:r>
            <a:r>
              <a:rPr sz="2600" spc="-5" dirty="0">
                <a:latin typeface="Arial"/>
                <a:cs typeface="Arial"/>
              </a:rPr>
              <a:t>interrelaciona </a:t>
            </a:r>
            <a:r>
              <a:rPr sz="2600" dirty="0">
                <a:latin typeface="Arial"/>
                <a:cs typeface="Arial"/>
              </a:rPr>
              <a:t>con diversas  </a:t>
            </a:r>
            <a:r>
              <a:rPr sz="2600" spc="-5" dirty="0">
                <a:latin typeface="Arial"/>
                <a:cs typeface="Arial"/>
              </a:rPr>
              <a:t>disciplinas entre ellas: las </a:t>
            </a:r>
            <a:r>
              <a:rPr sz="2600" dirty="0">
                <a:latin typeface="Arial"/>
                <a:cs typeface="Arial"/>
              </a:rPr>
              <a:t>matemáticas, </a:t>
            </a:r>
            <a:r>
              <a:rPr sz="2600" spc="-5" dirty="0">
                <a:latin typeface="Arial"/>
                <a:cs typeface="Arial"/>
              </a:rPr>
              <a:t>la lingüística, la  lógica, la teoría </a:t>
            </a:r>
            <a:r>
              <a:rPr sz="2600" dirty="0">
                <a:latin typeface="Arial"/>
                <a:cs typeface="Arial"/>
              </a:rPr>
              <a:t>de sistemas </a:t>
            </a:r>
            <a:r>
              <a:rPr sz="2600" spc="-5" dirty="0">
                <a:latin typeface="Arial"/>
                <a:cs typeface="Arial"/>
              </a:rPr>
              <a:t>entre</a:t>
            </a:r>
            <a:r>
              <a:rPr sz="2600" spc="35" dirty="0">
                <a:latin typeface="Arial"/>
                <a:cs typeface="Arial"/>
              </a:rPr>
              <a:t> </a:t>
            </a:r>
            <a:r>
              <a:rPr sz="2600" spc="-5" dirty="0">
                <a:latin typeface="Arial"/>
                <a:cs typeface="Arial"/>
              </a:rPr>
              <a:t>otros.</a:t>
            </a:r>
            <a:endParaRPr sz="26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2600" dirty="0">
              <a:latin typeface="Times New Roman"/>
              <a:cs typeface="Times New Roman"/>
            </a:endParaRPr>
          </a:p>
          <a:p>
            <a:pPr marL="12700" marR="5080" algn="just">
              <a:lnSpc>
                <a:spcPts val="2560"/>
              </a:lnSpc>
            </a:pPr>
            <a:r>
              <a:rPr sz="2600" spc="-5" dirty="0">
                <a:latin typeface="Arial"/>
                <a:cs typeface="Arial"/>
              </a:rPr>
              <a:t>Existe </a:t>
            </a:r>
            <a:r>
              <a:rPr sz="2600" dirty="0">
                <a:latin typeface="Arial"/>
                <a:cs typeface="Arial"/>
              </a:rPr>
              <a:t>demasiada información y el estado nos </a:t>
            </a:r>
            <a:r>
              <a:rPr sz="2600" spc="-5" dirty="0">
                <a:latin typeface="Arial"/>
                <a:cs typeface="Arial"/>
              </a:rPr>
              <a:t>obliga </a:t>
            </a:r>
            <a:r>
              <a:rPr sz="2600" dirty="0">
                <a:latin typeface="Arial"/>
                <a:cs typeface="Arial"/>
              </a:rPr>
              <a:t>a  conocer </a:t>
            </a:r>
            <a:r>
              <a:rPr sz="2600" spc="-5" dirty="0">
                <a:latin typeface="Arial"/>
                <a:cs typeface="Arial"/>
              </a:rPr>
              <a:t>la legislación, </a:t>
            </a:r>
            <a:r>
              <a:rPr sz="2600" dirty="0">
                <a:latin typeface="Arial"/>
                <a:cs typeface="Arial"/>
              </a:rPr>
              <a:t>actualmente por ejemplo, hoy  </a:t>
            </a:r>
            <a:r>
              <a:rPr sz="2600" spc="-5" dirty="0">
                <a:latin typeface="Arial"/>
                <a:cs typeface="Arial"/>
              </a:rPr>
              <a:t>existen </a:t>
            </a:r>
            <a:r>
              <a:rPr sz="2600" dirty="0">
                <a:latin typeface="Arial"/>
                <a:cs typeface="Arial"/>
              </a:rPr>
              <a:t>cerca de 30,000</a:t>
            </a:r>
            <a:r>
              <a:rPr sz="2600" spc="5" dirty="0">
                <a:latin typeface="Arial"/>
                <a:cs typeface="Arial"/>
              </a:rPr>
              <a:t> </a:t>
            </a:r>
            <a:r>
              <a:rPr sz="2600" dirty="0">
                <a:latin typeface="Arial"/>
                <a:cs typeface="Arial"/>
              </a:rPr>
              <a:t>leyes.</a:t>
            </a:r>
          </a:p>
          <a:p>
            <a:pPr>
              <a:lnSpc>
                <a:spcPct val="100000"/>
              </a:lnSpc>
            </a:pPr>
            <a:endParaRPr sz="2650" dirty="0">
              <a:latin typeface="Times New Roman"/>
              <a:cs typeface="Times New Roman"/>
            </a:endParaRPr>
          </a:p>
          <a:p>
            <a:pPr marL="12700" marR="7620" algn="just">
              <a:lnSpc>
                <a:spcPts val="2560"/>
              </a:lnSpc>
              <a:spcBef>
                <a:spcPts val="5"/>
              </a:spcBef>
            </a:pPr>
            <a:r>
              <a:rPr sz="2600" spc="-5" dirty="0">
                <a:latin typeface="Arial"/>
                <a:cs typeface="Arial"/>
              </a:rPr>
              <a:t>Ihering decía </a:t>
            </a:r>
            <a:r>
              <a:rPr sz="2600" dirty="0">
                <a:latin typeface="Arial"/>
                <a:cs typeface="Arial"/>
              </a:rPr>
              <a:t>que basta </a:t>
            </a:r>
            <a:r>
              <a:rPr sz="2600" spc="-5" dirty="0">
                <a:latin typeface="Arial"/>
                <a:cs typeface="Arial"/>
              </a:rPr>
              <a:t>tres palabras </a:t>
            </a:r>
            <a:r>
              <a:rPr sz="2600" dirty="0">
                <a:latin typeface="Arial"/>
                <a:cs typeface="Arial"/>
              </a:rPr>
              <a:t>del </a:t>
            </a:r>
            <a:r>
              <a:rPr sz="2600" spc="-5" dirty="0">
                <a:latin typeface="Arial"/>
                <a:cs typeface="Arial"/>
              </a:rPr>
              <a:t>legislador </a:t>
            </a:r>
            <a:r>
              <a:rPr sz="2600" dirty="0">
                <a:latin typeface="Arial"/>
                <a:cs typeface="Arial"/>
              </a:rPr>
              <a:t>para  que </a:t>
            </a:r>
            <a:r>
              <a:rPr sz="2600" spc="-5" dirty="0">
                <a:latin typeface="Arial"/>
                <a:cs typeface="Arial"/>
              </a:rPr>
              <a:t>bibliotecas enteras </a:t>
            </a:r>
            <a:r>
              <a:rPr sz="2600" dirty="0">
                <a:latin typeface="Arial"/>
                <a:cs typeface="Arial"/>
              </a:rPr>
              <a:t>se conviertan en</a:t>
            </a:r>
            <a:r>
              <a:rPr sz="2600" spc="20" dirty="0">
                <a:latin typeface="Arial"/>
                <a:cs typeface="Arial"/>
              </a:rPr>
              <a:t> </a:t>
            </a:r>
            <a:r>
              <a:rPr sz="2600" dirty="0">
                <a:latin typeface="Arial"/>
                <a:cs typeface="Arial"/>
              </a:rPr>
              <a:t>basura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04800" y="328929"/>
            <a:ext cx="8531860" cy="182880"/>
          </a:xfrm>
          <a:custGeom>
            <a:avLst/>
            <a:gdLst/>
            <a:ahLst/>
            <a:cxnLst/>
            <a:rect l="l" t="t" r="r" b="b"/>
            <a:pathLst>
              <a:path w="8531860" h="182879">
                <a:moveTo>
                  <a:pt x="8427720" y="1270"/>
                </a:moveTo>
                <a:lnTo>
                  <a:pt x="104140" y="1270"/>
                </a:lnTo>
                <a:lnTo>
                  <a:pt x="69850" y="16510"/>
                </a:lnTo>
                <a:lnTo>
                  <a:pt x="30479" y="49530"/>
                </a:lnTo>
                <a:lnTo>
                  <a:pt x="6350" y="92710"/>
                </a:lnTo>
                <a:lnTo>
                  <a:pt x="2539" y="102870"/>
                </a:lnTo>
                <a:lnTo>
                  <a:pt x="0" y="115570"/>
                </a:lnTo>
                <a:lnTo>
                  <a:pt x="0" y="182880"/>
                </a:lnTo>
                <a:lnTo>
                  <a:pt x="8531860" y="182880"/>
                </a:lnTo>
                <a:lnTo>
                  <a:pt x="8531860" y="115570"/>
                </a:lnTo>
                <a:lnTo>
                  <a:pt x="8529320" y="102870"/>
                </a:lnTo>
                <a:lnTo>
                  <a:pt x="8525510" y="92710"/>
                </a:lnTo>
                <a:lnTo>
                  <a:pt x="8521700" y="81280"/>
                </a:lnTo>
                <a:lnTo>
                  <a:pt x="8515350" y="69850"/>
                </a:lnTo>
                <a:lnTo>
                  <a:pt x="8509000" y="59690"/>
                </a:lnTo>
                <a:lnTo>
                  <a:pt x="8500110" y="49530"/>
                </a:lnTo>
                <a:lnTo>
                  <a:pt x="8492490" y="39370"/>
                </a:lnTo>
                <a:lnTo>
                  <a:pt x="8483600" y="31750"/>
                </a:lnTo>
                <a:lnTo>
                  <a:pt x="8472170" y="24129"/>
                </a:lnTo>
                <a:lnTo>
                  <a:pt x="8462010" y="16510"/>
                </a:lnTo>
                <a:lnTo>
                  <a:pt x="8427720" y="1270"/>
                </a:lnTo>
                <a:close/>
              </a:path>
              <a:path w="8531860" h="182879">
                <a:moveTo>
                  <a:pt x="8403590" y="0"/>
                </a:moveTo>
                <a:lnTo>
                  <a:pt x="128270" y="0"/>
                </a:lnTo>
                <a:lnTo>
                  <a:pt x="115570" y="1270"/>
                </a:lnTo>
                <a:lnTo>
                  <a:pt x="8415020" y="1270"/>
                </a:lnTo>
                <a:lnTo>
                  <a:pt x="840359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04800" y="4953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04800" y="6629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ADA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04800" y="83058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69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DBDB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4800" y="996950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09">
                <a:moveTo>
                  <a:pt x="0" y="168910"/>
                </a:moveTo>
                <a:lnTo>
                  <a:pt x="8531860" y="168910"/>
                </a:lnTo>
                <a:lnTo>
                  <a:pt x="8531860" y="0"/>
                </a:lnTo>
                <a:lnTo>
                  <a:pt x="0" y="0"/>
                </a:lnTo>
                <a:lnTo>
                  <a:pt x="0" y="168910"/>
                </a:lnTo>
                <a:close/>
              </a:path>
            </a:pathLst>
          </a:custGeom>
          <a:solidFill>
            <a:srgbClr val="DCDC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04800" y="116586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69">
                <a:moveTo>
                  <a:pt x="0" y="166369"/>
                </a:moveTo>
                <a:lnTo>
                  <a:pt x="8531860" y="166369"/>
                </a:lnTo>
                <a:lnTo>
                  <a:pt x="8531860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DDDD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04800" y="133223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DEDE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04800" y="149986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FDFD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04800" y="166751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04800" y="183515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1E1E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04800" y="200278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2E2E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04800" y="217042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3E3E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04800" y="233807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04800" y="250571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04800" y="267335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04800" y="284098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7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04800" y="300862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8E8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04800" y="317627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9E9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04800" y="334390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AEA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04800" y="351155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69"/>
                </a:moveTo>
                <a:lnTo>
                  <a:pt x="8531860" y="166369"/>
                </a:lnTo>
                <a:lnTo>
                  <a:pt x="8531860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EB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04800" y="3677920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10">
                <a:moveTo>
                  <a:pt x="0" y="168909"/>
                </a:moveTo>
                <a:lnTo>
                  <a:pt x="8531860" y="168909"/>
                </a:lnTo>
                <a:lnTo>
                  <a:pt x="8531860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ECEC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04800" y="3846829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EDED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04800" y="40132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04800" y="41808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04800" y="434847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04800" y="451612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04800" y="468375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04800" y="48514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3F3F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04800" y="50190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4F4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04800" y="518667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04800" y="535432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6F6F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04800" y="552195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7F7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04800" y="56896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8F8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04800" y="585724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04800" y="6023609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10">
                <a:moveTo>
                  <a:pt x="0" y="168909"/>
                </a:moveTo>
                <a:lnTo>
                  <a:pt x="8531860" y="168909"/>
                </a:lnTo>
                <a:lnTo>
                  <a:pt x="8531860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FAFAF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04800" y="6192520"/>
            <a:ext cx="8531860" cy="182880"/>
          </a:xfrm>
          <a:custGeom>
            <a:avLst/>
            <a:gdLst/>
            <a:ahLst/>
            <a:cxnLst/>
            <a:rect l="l" t="t" r="r" b="b"/>
            <a:pathLst>
              <a:path w="8531860" h="182879">
                <a:moveTo>
                  <a:pt x="0" y="0"/>
                </a:moveTo>
                <a:lnTo>
                  <a:pt x="8531859" y="0"/>
                </a:lnTo>
                <a:lnTo>
                  <a:pt x="8531860" y="182879"/>
                </a:lnTo>
                <a:lnTo>
                  <a:pt x="0" y="182879"/>
                </a:lnTo>
                <a:lnTo>
                  <a:pt x="0" y="0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04800" y="635889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8531859" y="0"/>
                </a:moveTo>
                <a:lnTo>
                  <a:pt x="0" y="0"/>
                </a:lnTo>
                <a:lnTo>
                  <a:pt x="0" y="50800"/>
                </a:lnTo>
                <a:lnTo>
                  <a:pt x="16510" y="97790"/>
                </a:lnTo>
                <a:lnTo>
                  <a:pt x="48260" y="135890"/>
                </a:lnTo>
                <a:lnTo>
                  <a:pt x="92710" y="161290"/>
                </a:lnTo>
                <a:lnTo>
                  <a:pt x="115570" y="167640"/>
                </a:lnTo>
                <a:lnTo>
                  <a:pt x="8415020" y="167640"/>
                </a:lnTo>
                <a:lnTo>
                  <a:pt x="8427720" y="165100"/>
                </a:lnTo>
                <a:lnTo>
                  <a:pt x="8439150" y="161290"/>
                </a:lnTo>
                <a:lnTo>
                  <a:pt x="8462010" y="151130"/>
                </a:lnTo>
                <a:lnTo>
                  <a:pt x="8472170" y="143510"/>
                </a:lnTo>
                <a:lnTo>
                  <a:pt x="8483600" y="135890"/>
                </a:lnTo>
                <a:lnTo>
                  <a:pt x="8492490" y="127000"/>
                </a:lnTo>
                <a:lnTo>
                  <a:pt x="8500110" y="118110"/>
                </a:lnTo>
                <a:lnTo>
                  <a:pt x="8509000" y="107950"/>
                </a:lnTo>
                <a:lnTo>
                  <a:pt x="8515350" y="97790"/>
                </a:lnTo>
                <a:lnTo>
                  <a:pt x="8521700" y="86360"/>
                </a:lnTo>
                <a:lnTo>
                  <a:pt x="8529320" y="63500"/>
                </a:lnTo>
                <a:lnTo>
                  <a:pt x="8531860" y="50800"/>
                </a:lnTo>
                <a:lnTo>
                  <a:pt x="8531859" y="0"/>
                </a:lnTo>
                <a:close/>
              </a:path>
            </a:pathLst>
          </a:custGeom>
          <a:solidFill>
            <a:srgbClr val="FCFC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04800" y="328929"/>
            <a:ext cx="8533130" cy="6197600"/>
          </a:xfrm>
          <a:custGeom>
            <a:avLst/>
            <a:gdLst/>
            <a:ahLst/>
            <a:cxnLst/>
            <a:rect l="l" t="t" r="r" b="b"/>
            <a:pathLst>
              <a:path w="8533130" h="6197600">
                <a:moveTo>
                  <a:pt x="128270" y="0"/>
                </a:moveTo>
                <a:lnTo>
                  <a:pt x="81438" y="10933"/>
                </a:lnTo>
                <a:lnTo>
                  <a:pt x="40322" y="39846"/>
                </a:lnTo>
                <a:lnTo>
                  <a:pt x="11112" y="80902"/>
                </a:lnTo>
                <a:lnTo>
                  <a:pt x="0" y="128270"/>
                </a:lnTo>
                <a:lnTo>
                  <a:pt x="0" y="6068060"/>
                </a:lnTo>
                <a:lnTo>
                  <a:pt x="11112" y="6115625"/>
                </a:lnTo>
                <a:lnTo>
                  <a:pt x="40322" y="6157118"/>
                </a:lnTo>
                <a:lnTo>
                  <a:pt x="81438" y="6186467"/>
                </a:lnTo>
                <a:lnTo>
                  <a:pt x="128270" y="6197600"/>
                </a:lnTo>
                <a:lnTo>
                  <a:pt x="8404860" y="6197600"/>
                </a:lnTo>
                <a:lnTo>
                  <a:pt x="8451691" y="6186467"/>
                </a:lnTo>
                <a:lnTo>
                  <a:pt x="8492807" y="6157118"/>
                </a:lnTo>
                <a:lnTo>
                  <a:pt x="8522017" y="6115625"/>
                </a:lnTo>
                <a:lnTo>
                  <a:pt x="8533130" y="6068060"/>
                </a:lnTo>
                <a:lnTo>
                  <a:pt x="8533130" y="128270"/>
                </a:lnTo>
                <a:lnTo>
                  <a:pt x="8522017" y="80902"/>
                </a:lnTo>
                <a:lnTo>
                  <a:pt x="8492807" y="39846"/>
                </a:lnTo>
                <a:lnTo>
                  <a:pt x="8451691" y="10933"/>
                </a:lnTo>
                <a:lnTo>
                  <a:pt x="8404860" y="0"/>
                </a:lnTo>
                <a:lnTo>
                  <a:pt x="128270" y="0"/>
                </a:lnTo>
                <a:close/>
              </a:path>
            </a:pathLst>
          </a:custGeom>
          <a:ln w="3175">
            <a:solidFill>
              <a:srgbClr val="A3A2A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420369" y="433069"/>
            <a:ext cx="8301990" cy="5486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 txBox="1">
            <a:spLocks noGrp="1"/>
          </p:cNvSpPr>
          <p:nvPr>
            <p:ph type="title"/>
          </p:nvPr>
        </p:nvSpPr>
        <p:spPr>
          <a:xfrm>
            <a:off x="2684779" y="370840"/>
            <a:ext cx="363156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b="1" spc="-10" dirty="0">
                <a:solidFill>
                  <a:srgbClr val="000000"/>
                </a:solidFill>
                <a:latin typeface="Arial"/>
                <a:cs typeface="Arial"/>
              </a:rPr>
              <a:t>DEFINICIONES</a:t>
            </a:r>
            <a:endParaRPr sz="4000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431800" y="1637029"/>
            <a:ext cx="8253730" cy="41008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860"/>
              </a:lnSpc>
              <a:spcBef>
                <a:spcPts val="100"/>
              </a:spcBef>
            </a:pPr>
            <a:r>
              <a:rPr sz="2400" b="1" spc="-5" dirty="0">
                <a:latin typeface="Arial"/>
                <a:cs typeface="Arial"/>
              </a:rPr>
              <a:t>JULIO</a:t>
            </a:r>
            <a:r>
              <a:rPr sz="2400" b="1" spc="5" dirty="0">
                <a:latin typeface="Arial"/>
                <a:cs typeface="Arial"/>
              </a:rPr>
              <a:t> </a:t>
            </a:r>
            <a:r>
              <a:rPr sz="2400" b="1" spc="-10" dirty="0">
                <a:latin typeface="Arial"/>
                <a:cs typeface="Arial"/>
              </a:rPr>
              <a:t>TÉLLEZ:</a:t>
            </a:r>
            <a:endParaRPr sz="2400">
              <a:latin typeface="Arial"/>
              <a:cs typeface="Arial"/>
            </a:endParaRPr>
          </a:p>
          <a:p>
            <a:pPr marL="12700" marR="5080" algn="just">
              <a:lnSpc>
                <a:spcPct val="90000"/>
              </a:lnSpc>
              <a:spcBef>
                <a:spcPts val="265"/>
              </a:spcBef>
            </a:pPr>
            <a:r>
              <a:rPr sz="2400" spc="-5" dirty="0">
                <a:latin typeface="Arial"/>
                <a:cs typeface="Arial"/>
              </a:rPr>
              <a:t>Informática Jurídica. Esta técnica interdisciplinaria </a:t>
            </a:r>
            <a:r>
              <a:rPr sz="2400" spc="-10" dirty="0">
                <a:latin typeface="Arial"/>
                <a:cs typeface="Arial"/>
              </a:rPr>
              <a:t>que </a:t>
            </a:r>
            <a:r>
              <a:rPr sz="2400" spc="-5" dirty="0">
                <a:latin typeface="Arial"/>
                <a:cs typeface="Arial"/>
              </a:rPr>
              <a:t>tiene  </a:t>
            </a:r>
            <a:r>
              <a:rPr sz="2400" spc="-10" dirty="0">
                <a:latin typeface="Arial"/>
                <a:cs typeface="Arial"/>
              </a:rPr>
              <a:t>por </a:t>
            </a:r>
            <a:r>
              <a:rPr sz="2400" spc="-5" dirty="0">
                <a:latin typeface="Arial"/>
                <a:cs typeface="Arial"/>
              </a:rPr>
              <a:t>objeto el estudio </a:t>
            </a:r>
            <a:r>
              <a:rPr sz="2400" dirty="0">
                <a:latin typeface="Arial"/>
                <a:cs typeface="Arial"/>
              </a:rPr>
              <a:t>e </a:t>
            </a:r>
            <a:r>
              <a:rPr sz="2400" spc="-10" dirty="0">
                <a:latin typeface="Arial"/>
                <a:cs typeface="Arial"/>
              </a:rPr>
              <a:t>investigación </a:t>
            </a:r>
            <a:r>
              <a:rPr sz="2400" dirty="0">
                <a:latin typeface="Arial"/>
                <a:cs typeface="Arial"/>
              </a:rPr>
              <a:t>de </a:t>
            </a:r>
            <a:r>
              <a:rPr sz="2400" spc="-5" dirty="0">
                <a:latin typeface="Arial"/>
                <a:cs typeface="Arial"/>
              </a:rPr>
              <a:t>los conocimientos  </a:t>
            </a:r>
            <a:r>
              <a:rPr sz="2400" spc="-10" dirty="0">
                <a:latin typeface="Arial"/>
                <a:cs typeface="Arial"/>
              </a:rPr>
              <a:t>aplicables </a:t>
            </a:r>
            <a:r>
              <a:rPr sz="2400" dirty="0">
                <a:latin typeface="Arial"/>
                <a:cs typeface="Arial"/>
              </a:rPr>
              <a:t>a </a:t>
            </a:r>
            <a:r>
              <a:rPr sz="2400" spc="-5" dirty="0">
                <a:latin typeface="Arial"/>
                <a:cs typeface="Arial"/>
              </a:rPr>
              <a:t>la recuperación de información </a:t>
            </a:r>
            <a:r>
              <a:rPr sz="2400" spc="-10" dirty="0">
                <a:latin typeface="Arial"/>
                <a:cs typeface="Arial"/>
              </a:rPr>
              <a:t>jurídica, </a:t>
            </a:r>
            <a:r>
              <a:rPr sz="2400" spc="-5" dirty="0">
                <a:latin typeface="Arial"/>
                <a:cs typeface="Arial"/>
              </a:rPr>
              <a:t>así  </a:t>
            </a:r>
            <a:r>
              <a:rPr sz="2400" dirty="0">
                <a:latin typeface="Arial"/>
                <a:cs typeface="Arial"/>
              </a:rPr>
              <a:t>como </a:t>
            </a:r>
            <a:r>
              <a:rPr sz="2400" spc="-10" dirty="0">
                <a:latin typeface="Arial"/>
                <a:cs typeface="Arial"/>
              </a:rPr>
              <a:t>la elaboración </a:t>
            </a:r>
            <a:r>
              <a:rPr sz="2400" dirty="0">
                <a:latin typeface="Arial"/>
                <a:cs typeface="Arial"/>
              </a:rPr>
              <a:t>y </a:t>
            </a:r>
            <a:r>
              <a:rPr sz="2400" spc="-5" dirty="0">
                <a:latin typeface="Arial"/>
                <a:cs typeface="Arial"/>
              </a:rPr>
              <a:t>aprovechamiento de los instrumentos  de </a:t>
            </a:r>
            <a:r>
              <a:rPr sz="2400" spc="-10" dirty="0">
                <a:latin typeface="Arial"/>
                <a:cs typeface="Arial"/>
              </a:rPr>
              <a:t>análisis </a:t>
            </a:r>
            <a:r>
              <a:rPr sz="2400" dirty="0">
                <a:latin typeface="Arial"/>
                <a:cs typeface="Arial"/>
              </a:rPr>
              <a:t>y </a:t>
            </a:r>
            <a:r>
              <a:rPr sz="2400" spc="-5" dirty="0">
                <a:latin typeface="Arial"/>
                <a:cs typeface="Arial"/>
              </a:rPr>
              <a:t>tratamiento de información jurídica, necesaria  para lograr dicha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recuperación.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700">
              <a:latin typeface="Times New Roman"/>
              <a:cs typeface="Times New Roman"/>
            </a:endParaRPr>
          </a:p>
          <a:p>
            <a:pPr marL="12700">
              <a:lnSpc>
                <a:spcPts val="2860"/>
              </a:lnSpc>
              <a:spcBef>
                <a:spcPts val="1995"/>
              </a:spcBef>
            </a:pPr>
            <a:r>
              <a:rPr sz="2400" b="1" spc="-5" dirty="0">
                <a:latin typeface="Arial"/>
                <a:cs typeface="Arial"/>
              </a:rPr>
              <a:t>EMILIO</a:t>
            </a:r>
            <a:r>
              <a:rPr sz="2400" b="1" spc="5" dirty="0">
                <a:latin typeface="Arial"/>
                <a:cs typeface="Arial"/>
              </a:rPr>
              <a:t> </a:t>
            </a:r>
            <a:r>
              <a:rPr sz="2400" b="1" spc="-10" dirty="0">
                <a:latin typeface="Arial"/>
                <a:cs typeface="Arial"/>
              </a:rPr>
              <a:t>SUÑE:</a:t>
            </a:r>
            <a:endParaRPr sz="2400">
              <a:latin typeface="Arial"/>
              <a:cs typeface="Arial"/>
            </a:endParaRPr>
          </a:p>
          <a:p>
            <a:pPr marL="12700" marR="6985">
              <a:lnSpc>
                <a:spcPts val="2590"/>
              </a:lnSpc>
              <a:spcBef>
                <a:spcPts val="310"/>
              </a:spcBef>
            </a:pPr>
            <a:r>
              <a:rPr sz="2400" spc="-5" dirty="0">
                <a:latin typeface="Arial"/>
                <a:cs typeface="Arial"/>
              </a:rPr>
              <a:t>“La aplicación de los </a:t>
            </a:r>
            <a:r>
              <a:rPr sz="2400" spc="-10" dirty="0">
                <a:latin typeface="Arial"/>
                <a:cs typeface="Arial"/>
              </a:rPr>
              <a:t>ordenadores </a:t>
            </a:r>
            <a:r>
              <a:rPr sz="2400" spc="-5" dirty="0">
                <a:latin typeface="Arial"/>
                <a:cs typeface="Arial"/>
              </a:rPr>
              <a:t>electrónicos </a:t>
            </a:r>
            <a:r>
              <a:rPr sz="2400" spc="-10" dirty="0">
                <a:latin typeface="Arial"/>
                <a:cs typeface="Arial"/>
              </a:rPr>
              <a:t>orientada </a:t>
            </a:r>
            <a:r>
              <a:rPr sz="2400" dirty="0">
                <a:latin typeface="Arial"/>
                <a:cs typeface="Arial"/>
              </a:rPr>
              <a:t>a </a:t>
            </a:r>
            <a:r>
              <a:rPr sz="2400" spc="-5" dirty="0">
                <a:latin typeface="Arial"/>
                <a:cs typeface="Arial"/>
              </a:rPr>
              <a:t>la  reducción de problemas</a:t>
            </a:r>
            <a:r>
              <a:rPr sz="2400" spc="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jurídicos”.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04800" y="328929"/>
            <a:ext cx="8531860" cy="182880"/>
          </a:xfrm>
          <a:custGeom>
            <a:avLst/>
            <a:gdLst/>
            <a:ahLst/>
            <a:cxnLst/>
            <a:rect l="l" t="t" r="r" b="b"/>
            <a:pathLst>
              <a:path w="8531860" h="182879">
                <a:moveTo>
                  <a:pt x="8427720" y="1270"/>
                </a:moveTo>
                <a:lnTo>
                  <a:pt x="104140" y="1270"/>
                </a:lnTo>
                <a:lnTo>
                  <a:pt x="69850" y="16510"/>
                </a:lnTo>
                <a:lnTo>
                  <a:pt x="30479" y="49530"/>
                </a:lnTo>
                <a:lnTo>
                  <a:pt x="6350" y="92710"/>
                </a:lnTo>
                <a:lnTo>
                  <a:pt x="2539" y="102870"/>
                </a:lnTo>
                <a:lnTo>
                  <a:pt x="0" y="115570"/>
                </a:lnTo>
                <a:lnTo>
                  <a:pt x="0" y="182880"/>
                </a:lnTo>
                <a:lnTo>
                  <a:pt x="8531860" y="182880"/>
                </a:lnTo>
                <a:lnTo>
                  <a:pt x="8531860" y="115570"/>
                </a:lnTo>
                <a:lnTo>
                  <a:pt x="8529320" y="102870"/>
                </a:lnTo>
                <a:lnTo>
                  <a:pt x="8525510" y="92710"/>
                </a:lnTo>
                <a:lnTo>
                  <a:pt x="8521700" y="81280"/>
                </a:lnTo>
                <a:lnTo>
                  <a:pt x="8515350" y="69850"/>
                </a:lnTo>
                <a:lnTo>
                  <a:pt x="8509000" y="59690"/>
                </a:lnTo>
                <a:lnTo>
                  <a:pt x="8500110" y="49530"/>
                </a:lnTo>
                <a:lnTo>
                  <a:pt x="8492490" y="39370"/>
                </a:lnTo>
                <a:lnTo>
                  <a:pt x="8483600" y="31750"/>
                </a:lnTo>
                <a:lnTo>
                  <a:pt x="8472170" y="24129"/>
                </a:lnTo>
                <a:lnTo>
                  <a:pt x="8462010" y="16510"/>
                </a:lnTo>
                <a:lnTo>
                  <a:pt x="8427720" y="1270"/>
                </a:lnTo>
                <a:close/>
              </a:path>
              <a:path w="8531860" h="182879">
                <a:moveTo>
                  <a:pt x="8403590" y="0"/>
                </a:moveTo>
                <a:lnTo>
                  <a:pt x="128270" y="0"/>
                </a:lnTo>
                <a:lnTo>
                  <a:pt x="115570" y="1270"/>
                </a:lnTo>
                <a:lnTo>
                  <a:pt x="8415020" y="1270"/>
                </a:lnTo>
                <a:lnTo>
                  <a:pt x="840359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04800" y="4953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04800" y="6629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ADA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04800" y="83058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69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DBDB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4800" y="996950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09">
                <a:moveTo>
                  <a:pt x="0" y="168910"/>
                </a:moveTo>
                <a:lnTo>
                  <a:pt x="8531860" y="168910"/>
                </a:lnTo>
                <a:lnTo>
                  <a:pt x="8531860" y="0"/>
                </a:lnTo>
                <a:lnTo>
                  <a:pt x="0" y="0"/>
                </a:lnTo>
                <a:lnTo>
                  <a:pt x="0" y="168910"/>
                </a:lnTo>
                <a:close/>
              </a:path>
            </a:pathLst>
          </a:custGeom>
          <a:solidFill>
            <a:srgbClr val="DCDC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04800" y="116586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69">
                <a:moveTo>
                  <a:pt x="0" y="166369"/>
                </a:moveTo>
                <a:lnTo>
                  <a:pt x="8531860" y="166369"/>
                </a:lnTo>
                <a:lnTo>
                  <a:pt x="8531860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DDDD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04800" y="133223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DEDE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04800" y="149986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FDFD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04800" y="166751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04800" y="183515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1E1E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04800" y="200278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2E2E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04800" y="217042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3E3E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04800" y="233807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04800" y="250571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04800" y="267335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04800" y="284098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7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04800" y="300862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8E8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04800" y="317627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9E9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04800" y="334390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AEA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04800" y="351155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69"/>
                </a:moveTo>
                <a:lnTo>
                  <a:pt x="8531860" y="166369"/>
                </a:lnTo>
                <a:lnTo>
                  <a:pt x="8531860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EB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04800" y="3677920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10">
                <a:moveTo>
                  <a:pt x="0" y="168909"/>
                </a:moveTo>
                <a:lnTo>
                  <a:pt x="8531860" y="168909"/>
                </a:lnTo>
                <a:lnTo>
                  <a:pt x="8531860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ECEC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04800" y="3846829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EDED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04800" y="40132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04800" y="41808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04800" y="434847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04800" y="451612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04800" y="468375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04800" y="48514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3F3F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04800" y="50190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4F4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04800" y="518667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04800" y="535432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6F6F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04800" y="552195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7F7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04800" y="56896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8F8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04800" y="585724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04800" y="6023609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10">
                <a:moveTo>
                  <a:pt x="0" y="168909"/>
                </a:moveTo>
                <a:lnTo>
                  <a:pt x="8531860" y="168909"/>
                </a:lnTo>
                <a:lnTo>
                  <a:pt x="8531860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FAFAF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04800" y="6192520"/>
            <a:ext cx="8531860" cy="182880"/>
          </a:xfrm>
          <a:custGeom>
            <a:avLst/>
            <a:gdLst/>
            <a:ahLst/>
            <a:cxnLst/>
            <a:rect l="l" t="t" r="r" b="b"/>
            <a:pathLst>
              <a:path w="8531860" h="182879">
                <a:moveTo>
                  <a:pt x="0" y="0"/>
                </a:moveTo>
                <a:lnTo>
                  <a:pt x="8531859" y="0"/>
                </a:lnTo>
                <a:lnTo>
                  <a:pt x="8531860" y="182879"/>
                </a:lnTo>
                <a:lnTo>
                  <a:pt x="0" y="182879"/>
                </a:lnTo>
                <a:lnTo>
                  <a:pt x="0" y="0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04800" y="635889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8531859" y="0"/>
                </a:moveTo>
                <a:lnTo>
                  <a:pt x="0" y="0"/>
                </a:lnTo>
                <a:lnTo>
                  <a:pt x="0" y="50800"/>
                </a:lnTo>
                <a:lnTo>
                  <a:pt x="16510" y="97790"/>
                </a:lnTo>
                <a:lnTo>
                  <a:pt x="48260" y="135890"/>
                </a:lnTo>
                <a:lnTo>
                  <a:pt x="92710" y="161290"/>
                </a:lnTo>
                <a:lnTo>
                  <a:pt x="115570" y="167640"/>
                </a:lnTo>
                <a:lnTo>
                  <a:pt x="8415020" y="167640"/>
                </a:lnTo>
                <a:lnTo>
                  <a:pt x="8427720" y="165100"/>
                </a:lnTo>
                <a:lnTo>
                  <a:pt x="8439150" y="161290"/>
                </a:lnTo>
                <a:lnTo>
                  <a:pt x="8462010" y="151130"/>
                </a:lnTo>
                <a:lnTo>
                  <a:pt x="8472170" y="143510"/>
                </a:lnTo>
                <a:lnTo>
                  <a:pt x="8483600" y="135890"/>
                </a:lnTo>
                <a:lnTo>
                  <a:pt x="8492490" y="127000"/>
                </a:lnTo>
                <a:lnTo>
                  <a:pt x="8500110" y="118110"/>
                </a:lnTo>
                <a:lnTo>
                  <a:pt x="8509000" y="107950"/>
                </a:lnTo>
                <a:lnTo>
                  <a:pt x="8515350" y="97790"/>
                </a:lnTo>
                <a:lnTo>
                  <a:pt x="8521700" y="86360"/>
                </a:lnTo>
                <a:lnTo>
                  <a:pt x="8529320" y="63500"/>
                </a:lnTo>
                <a:lnTo>
                  <a:pt x="8531860" y="50800"/>
                </a:lnTo>
                <a:lnTo>
                  <a:pt x="8531859" y="0"/>
                </a:lnTo>
                <a:close/>
              </a:path>
            </a:pathLst>
          </a:custGeom>
          <a:solidFill>
            <a:srgbClr val="FCFC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04800" y="328929"/>
            <a:ext cx="8533130" cy="6197600"/>
          </a:xfrm>
          <a:custGeom>
            <a:avLst/>
            <a:gdLst/>
            <a:ahLst/>
            <a:cxnLst/>
            <a:rect l="l" t="t" r="r" b="b"/>
            <a:pathLst>
              <a:path w="8533130" h="6197600">
                <a:moveTo>
                  <a:pt x="128270" y="0"/>
                </a:moveTo>
                <a:lnTo>
                  <a:pt x="81438" y="10933"/>
                </a:lnTo>
                <a:lnTo>
                  <a:pt x="40322" y="39846"/>
                </a:lnTo>
                <a:lnTo>
                  <a:pt x="11112" y="80902"/>
                </a:lnTo>
                <a:lnTo>
                  <a:pt x="0" y="128270"/>
                </a:lnTo>
                <a:lnTo>
                  <a:pt x="0" y="6068060"/>
                </a:lnTo>
                <a:lnTo>
                  <a:pt x="11112" y="6115625"/>
                </a:lnTo>
                <a:lnTo>
                  <a:pt x="40322" y="6157118"/>
                </a:lnTo>
                <a:lnTo>
                  <a:pt x="81438" y="6186467"/>
                </a:lnTo>
                <a:lnTo>
                  <a:pt x="128270" y="6197600"/>
                </a:lnTo>
                <a:lnTo>
                  <a:pt x="8404860" y="6197600"/>
                </a:lnTo>
                <a:lnTo>
                  <a:pt x="8451691" y="6186467"/>
                </a:lnTo>
                <a:lnTo>
                  <a:pt x="8492807" y="6157118"/>
                </a:lnTo>
                <a:lnTo>
                  <a:pt x="8522017" y="6115625"/>
                </a:lnTo>
                <a:lnTo>
                  <a:pt x="8533130" y="6068060"/>
                </a:lnTo>
                <a:lnTo>
                  <a:pt x="8533130" y="128270"/>
                </a:lnTo>
                <a:lnTo>
                  <a:pt x="8522017" y="80902"/>
                </a:lnTo>
                <a:lnTo>
                  <a:pt x="8492807" y="39846"/>
                </a:lnTo>
                <a:lnTo>
                  <a:pt x="8451691" y="10933"/>
                </a:lnTo>
                <a:lnTo>
                  <a:pt x="8404860" y="0"/>
                </a:lnTo>
                <a:lnTo>
                  <a:pt x="128270" y="0"/>
                </a:lnTo>
                <a:close/>
              </a:path>
            </a:pathLst>
          </a:custGeom>
          <a:ln w="3175">
            <a:solidFill>
              <a:srgbClr val="A3A2A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420369" y="433069"/>
            <a:ext cx="8301990" cy="5486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 txBox="1">
            <a:spLocks noGrp="1"/>
          </p:cNvSpPr>
          <p:nvPr>
            <p:ph type="title"/>
          </p:nvPr>
        </p:nvSpPr>
        <p:spPr>
          <a:xfrm>
            <a:off x="2700020" y="533400"/>
            <a:ext cx="363156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b="1" spc="-10" dirty="0">
                <a:solidFill>
                  <a:srgbClr val="000000"/>
                </a:solidFill>
                <a:latin typeface="Arial"/>
                <a:cs typeface="Arial"/>
              </a:rPr>
              <a:t>DEFINICIONES</a:t>
            </a:r>
            <a:endParaRPr sz="4000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431800" y="1648459"/>
            <a:ext cx="8242934" cy="1369060"/>
          </a:xfrm>
          <a:prstGeom prst="rect">
            <a:avLst/>
          </a:prstGeom>
        </p:spPr>
        <p:txBody>
          <a:bodyPr vert="horz" wrap="square" lIns="0" tIns="444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50"/>
              </a:spcBef>
            </a:pPr>
            <a:r>
              <a:rPr sz="2800" b="1" spc="-10" dirty="0">
                <a:latin typeface="Arial"/>
                <a:cs typeface="Arial"/>
              </a:rPr>
              <a:t>ALAIN CHOVRAQUI:</a:t>
            </a:r>
            <a:endParaRPr sz="28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  <a:spcBef>
                <a:spcPts val="250"/>
              </a:spcBef>
            </a:pPr>
            <a:r>
              <a:rPr sz="2800" spc="-10" dirty="0">
                <a:latin typeface="Arial"/>
                <a:cs typeface="Arial"/>
              </a:rPr>
              <a:t>Es </a:t>
            </a:r>
            <a:r>
              <a:rPr sz="2800" dirty="0">
                <a:latin typeface="Arial"/>
                <a:cs typeface="Arial"/>
              </a:rPr>
              <a:t>la </a:t>
            </a:r>
            <a:r>
              <a:rPr sz="2800" spc="-5" dirty="0">
                <a:latin typeface="Arial"/>
                <a:cs typeface="Arial"/>
              </a:rPr>
              <a:t>ciencia </a:t>
            </a:r>
            <a:r>
              <a:rPr sz="2800" dirty="0">
                <a:latin typeface="Arial"/>
                <a:cs typeface="Arial"/>
              </a:rPr>
              <a:t>y las </a:t>
            </a:r>
            <a:r>
              <a:rPr sz="2800" spc="-5" dirty="0">
                <a:latin typeface="Arial"/>
                <a:cs typeface="Arial"/>
              </a:rPr>
              <a:t>técnicas del </a:t>
            </a:r>
            <a:r>
              <a:rPr sz="2800" dirty="0">
                <a:latin typeface="Arial"/>
                <a:cs typeface="Arial"/>
              </a:rPr>
              <a:t>tratamiento </a:t>
            </a:r>
            <a:r>
              <a:rPr sz="2800" spc="-5" dirty="0">
                <a:latin typeface="Arial"/>
                <a:cs typeface="Arial"/>
              </a:rPr>
              <a:t>lógico </a:t>
            </a:r>
            <a:r>
              <a:rPr sz="2800" dirty="0">
                <a:latin typeface="Arial"/>
                <a:cs typeface="Arial"/>
              </a:rPr>
              <a:t>y  automático </a:t>
            </a:r>
            <a:r>
              <a:rPr sz="2800" spc="5" dirty="0">
                <a:latin typeface="Arial"/>
                <a:cs typeface="Arial"/>
              </a:rPr>
              <a:t>de </a:t>
            </a:r>
            <a:r>
              <a:rPr sz="2800" dirty="0">
                <a:latin typeface="Arial"/>
                <a:cs typeface="Arial"/>
              </a:rPr>
              <a:t>la </a:t>
            </a:r>
            <a:r>
              <a:rPr sz="2800" spc="-5" dirty="0">
                <a:latin typeface="Arial"/>
                <a:cs typeface="Arial"/>
              </a:rPr>
              <a:t>información</a:t>
            </a:r>
            <a:r>
              <a:rPr sz="2800" spc="-40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jurídica.</a:t>
            </a:r>
            <a:endParaRPr sz="2800">
              <a:latin typeface="Arial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431800" y="3449320"/>
            <a:ext cx="3719829" cy="942340"/>
          </a:xfrm>
          <a:prstGeom prst="rect">
            <a:avLst/>
          </a:prstGeom>
        </p:spPr>
        <p:txBody>
          <a:bodyPr vert="horz" wrap="square" lIns="0" tIns="444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50"/>
              </a:spcBef>
            </a:pPr>
            <a:r>
              <a:rPr sz="2800" b="1" spc="-20" dirty="0">
                <a:latin typeface="Arial"/>
                <a:cs typeface="Arial"/>
              </a:rPr>
              <a:t>HÉCTOR </a:t>
            </a:r>
            <a:r>
              <a:rPr sz="2800" b="1" spc="-5" dirty="0">
                <a:latin typeface="Arial"/>
                <a:cs typeface="Arial"/>
              </a:rPr>
              <a:t>FIX</a:t>
            </a:r>
            <a:r>
              <a:rPr sz="2800" b="1" spc="-55" dirty="0">
                <a:latin typeface="Arial"/>
                <a:cs typeface="Arial"/>
              </a:rPr>
              <a:t> </a:t>
            </a:r>
            <a:r>
              <a:rPr sz="2800" b="1" spc="-10" dirty="0">
                <a:latin typeface="Arial"/>
                <a:cs typeface="Arial"/>
              </a:rPr>
              <a:t>FREIRO: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50"/>
              </a:spcBef>
              <a:tabLst>
                <a:tab pos="797560" algn="l"/>
                <a:tab pos="1444625" algn="l"/>
                <a:tab pos="3161665" algn="l"/>
              </a:tabLst>
            </a:pPr>
            <a:r>
              <a:rPr sz="2800" spc="-10" dirty="0">
                <a:latin typeface="Arial"/>
                <a:cs typeface="Arial"/>
              </a:rPr>
              <a:t>Es	</a:t>
            </a:r>
            <a:r>
              <a:rPr sz="2800" spc="-5" dirty="0">
                <a:latin typeface="Arial"/>
                <a:cs typeface="Arial"/>
              </a:rPr>
              <a:t>el	conjunto	de</a:t>
            </a:r>
            <a:endParaRPr sz="2800">
              <a:latin typeface="Arial"/>
              <a:cs typeface="Arial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4347757" y="3939540"/>
            <a:ext cx="135001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-10" dirty="0">
                <a:latin typeface="Arial"/>
                <a:cs typeface="Arial"/>
              </a:rPr>
              <a:t>e</a:t>
            </a:r>
            <a:r>
              <a:rPr sz="2800" spc="5" dirty="0">
                <a:latin typeface="Arial"/>
                <a:cs typeface="Arial"/>
              </a:rPr>
              <a:t>s</a:t>
            </a:r>
            <a:r>
              <a:rPr sz="2800" dirty="0">
                <a:latin typeface="Arial"/>
                <a:cs typeface="Arial"/>
              </a:rPr>
              <a:t>t</a:t>
            </a:r>
            <a:r>
              <a:rPr sz="2800" spc="-5" dirty="0">
                <a:latin typeface="Arial"/>
                <a:cs typeface="Arial"/>
              </a:rPr>
              <a:t>udios</a:t>
            </a:r>
            <a:endParaRPr sz="2800">
              <a:latin typeface="Arial"/>
              <a:cs typeface="Arial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6043565" y="3939540"/>
            <a:ext cx="263271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80390" algn="l"/>
              </a:tabLst>
            </a:pPr>
            <a:r>
              <a:rPr sz="2800" dirty="0">
                <a:latin typeface="Arial"/>
                <a:cs typeface="Arial"/>
              </a:rPr>
              <a:t>e	</a:t>
            </a:r>
            <a:r>
              <a:rPr sz="2800" spc="-5" dirty="0">
                <a:latin typeface="Arial"/>
                <a:cs typeface="Arial"/>
              </a:rPr>
              <a:t>instrumentos</a:t>
            </a:r>
            <a:endParaRPr sz="2800">
              <a:latin typeface="Arial"/>
              <a:cs typeface="Arial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431800" y="4366259"/>
            <a:ext cx="8243570" cy="1305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2800" dirty="0">
                <a:latin typeface="Arial"/>
                <a:cs typeface="Arial"/>
              </a:rPr>
              <a:t>derivados </a:t>
            </a:r>
            <a:r>
              <a:rPr sz="2800" spc="-5" dirty="0">
                <a:latin typeface="Arial"/>
                <a:cs typeface="Arial"/>
              </a:rPr>
              <a:t>de </a:t>
            </a:r>
            <a:r>
              <a:rPr sz="2800" dirty="0">
                <a:latin typeface="Arial"/>
                <a:cs typeface="Arial"/>
              </a:rPr>
              <a:t>la </a:t>
            </a:r>
            <a:r>
              <a:rPr sz="2800" spc="-5" dirty="0">
                <a:latin typeface="Arial"/>
                <a:cs typeface="Arial"/>
              </a:rPr>
              <a:t>aplicación de la </a:t>
            </a:r>
            <a:r>
              <a:rPr sz="2800" dirty="0">
                <a:latin typeface="Arial"/>
                <a:cs typeface="Arial"/>
              </a:rPr>
              <a:t>informática </a:t>
            </a:r>
            <a:r>
              <a:rPr sz="2800" spc="-5" dirty="0">
                <a:latin typeface="Arial"/>
                <a:cs typeface="Arial"/>
              </a:rPr>
              <a:t>al  Derecho, </a:t>
            </a:r>
            <a:r>
              <a:rPr sz="2800" dirty="0">
                <a:latin typeface="Arial"/>
                <a:cs typeface="Arial"/>
              </a:rPr>
              <a:t>o mas </a:t>
            </a:r>
            <a:r>
              <a:rPr sz="2800" spc="-5" dirty="0">
                <a:latin typeface="Arial"/>
                <a:cs typeface="Arial"/>
              </a:rPr>
              <a:t>precisamente </a:t>
            </a:r>
            <a:r>
              <a:rPr sz="2800" dirty="0">
                <a:latin typeface="Arial"/>
                <a:cs typeface="Arial"/>
              </a:rPr>
              <a:t>a </a:t>
            </a:r>
            <a:r>
              <a:rPr sz="2800" spc="-5" dirty="0">
                <a:latin typeface="Arial"/>
                <a:cs typeface="Arial"/>
              </a:rPr>
              <a:t>los </a:t>
            </a:r>
            <a:r>
              <a:rPr sz="2800" dirty="0">
                <a:latin typeface="Arial"/>
                <a:cs typeface="Arial"/>
              </a:rPr>
              <a:t>procesos </a:t>
            </a:r>
            <a:r>
              <a:rPr sz="2800" spc="-5" dirty="0">
                <a:latin typeface="Arial"/>
                <a:cs typeface="Arial"/>
              </a:rPr>
              <a:t>de  creación, aplicación </a:t>
            </a:r>
            <a:r>
              <a:rPr sz="2800" dirty="0">
                <a:latin typeface="Arial"/>
                <a:cs typeface="Arial"/>
              </a:rPr>
              <a:t>y conocimiento </a:t>
            </a:r>
            <a:r>
              <a:rPr sz="2800" spc="-5" dirty="0">
                <a:latin typeface="Arial"/>
                <a:cs typeface="Arial"/>
              </a:rPr>
              <a:t>del</a:t>
            </a:r>
            <a:r>
              <a:rPr sz="2800" spc="-15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Derecho.</a:t>
            </a:r>
            <a:endParaRPr sz="2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04800" y="6629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ADA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04800" y="83058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69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DBDB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04800" y="996950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09">
                <a:moveTo>
                  <a:pt x="0" y="168910"/>
                </a:moveTo>
                <a:lnTo>
                  <a:pt x="8531860" y="168910"/>
                </a:lnTo>
                <a:lnTo>
                  <a:pt x="8531860" y="0"/>
                </a:lnTo>
                <a:lnTo>
                  <a:pt x="0" y="0"/>
                </a:lnTo>
                <a:lnTo>
                  <a:pt x="0" y="168910"/>
                </a:lnTo>
                <a:close/>
              </a:path>
            </a:pathLst>
          </a:custGeom>
          <a:solidFill>
            <a:srgbClr val="DCDC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04800" y="116586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69">
                <a:moveTo>
                  <a:pt x="0" y="166369"/>
                </a:moveTo>
                <a:lnTo>
                  <a:pt x="8531860" y="166369"/>
                </a:lnTo>
                <a:lnTo>
                  <a:pt x="8531860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DDDD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4800" y="133223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DEDE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04800" y="149986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FDFD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04800" y="166751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04800" y="183515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1E1E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04800" y="200278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2E2E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04800" y="217042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3E3E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04800" y="233807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04800" y="250571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04800" y="267335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04800" y="284098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7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04800" y="300862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8E8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04800" y="317627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9E9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04800" y="334390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AEA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04800" y="351155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69"/>
                </a:moveTo>
                <a:lnTo>
                  <a:pt x="8531860" y="166369"/>
                </a:lnTo>
                <a:lnTo>
                  <a:pt x="8531860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EB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04800" y="3677920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10">
                <a:moveTo>
                  <a:pt x="0" y="168909"/>
                </a:moveTo>
                <a:lnTo>
                  <a:pt x="8531860" y="168909"/>
                </a:lnTo>
                <a:lnTo>
                  <a:pt x="8531860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ECEC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04800" y="3846829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EDED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04800" y="40132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04800" y="41808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04800" y="434847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04800" y="451612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04800" y="468375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04800" y="48514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3F3F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04800" y="50190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4F4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04800" y="518667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04800" y="535432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6F6F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04800" y="552195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7F7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04800" y="56896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8F8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04800" y="585724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04800" y="6023609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10">
                <a:moveTo>
                  <a:pt x="0" y="168909"/>
                </a:moveTo>
                <a:lnTo>
                  <a:pt x="8531860" y="168909"/>
                </a:lnTo>
                <a:lnTo>
                  <a:pt x="8531860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FAFAF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04800" y="6192520"/>
            <a:ext cx="8531860" cy="182880"/>
          </a:xfrm>
          <a:custGeom>
            <a:avLst/>
            <a:gdLst/>
            <a:ahLst/>
            <a:cxnLst/>
            <a:rect l="l" t="t" r="r" b="b"/>
            <a:pathLst>
              <a:path w="8531860" h="182879">
                <a:moveTo>
                  <a:pt x="0" y="0"/>
                </a:moveTo>
                <a:lnTo>
                  <a:pt x="8531859" y="0"/>
                </a:lnTo>
                <a:lnTo>
                  <a:pt x="8531860" y="182879"/>
                </a:lnTo>
                <a:lnTo>
                  <a:pt x="0" y="182879"/>
                </a:lnTo>
                <a:lnTo>
                  <a:pt x="0" y="0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04800" y="635889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8531859" y="0"/>
                </a:moveTo>
                <a:lnTo>
                  <a:pt x="0" y="0"/>
                </a:lnTo>
                <a:lnTo>
                  <a:pt x="0" y="50800"/>
                </a:lnTo>
                <a:lnTo>
                  <a:pt x="16510" y="97790"/>
                </a:lnTo>
                <a:lnTo>
                  <a:pt x="48260" y="135890"/>
                </a:lnTo>
                <a:lnTo>
                  <a:pt x="92710" y="161290"/>
                </a:lnTo>
                <a:lnTo>
                  <a:pt x="115570" y="167640"/>
                </a:lnTo>
                <a:lnTo>
                  <a:pt x="8415020" y="167640"/>
                </a:lnTo>
                <a:lnTo>
                  <a:pt x="8427720" y="165100"/>
                </a:lnTo>
                <a:lnTo>
                  <a:pt x="8439150" y="161290"/>
                </a:lnTo>
                <a:lnTo>
                  <a:pt x="8462010" y="151130"/>
                </a:lnTo>
                <a:lnTo>
                  <a:pt x="8472170" y="143510"/>
                </a:lnTo>
                <a:lnTo>
                  <a:pt x="8483600" y="135890"/>
                </a:lnTo>
                <a:lnTo>
                  <a:pt x="8492490" y="127000"/>
                </a:lnTo>
                <a:lnTo>
                  <a:pt x="8500110" y="118110"/>
                </a:lnTo>
                <a:lnTo>
                  <a:pt x="8509000" y="107950"/>
                </a:lnTo>
                <a:lnTo>
                  <a:pt x="8515350" y="97790"/>
                </a:lnTo>
                <a:lnTo>
                  <a:pt x="8521700" y="86360"/>
                </a:lnTo>
                <a:lnTo>
                  <a:pt x="8529320" y="63500"/>
                </a:lnTo>
                <a:lnTo>
                  <a:pt x="8531860" y="50800"/>
                </a:lnTo>
                <a:lnTo>
                  <a:pt x="8531859" y="0"/>
                </a:lnTo>
                <a:close/>
              </a:path>
            </a:pathLst>
          </a:custGeom>
          <a:solidFill>
            <a:srgbClr val="FCFC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04800" y="328929"/>
            <a:ext cx="8533130" cy="6197600"/>
          </a:xfrm>
          <a:custGeom>
            <a:avLst/>
            <a:gdLst/>
            <a:ahLst/>
            <a:cxnLst/>
            <a:rect l="l" t="t" r="r" b="b"/>
            <a:pathLst>
              <a:path w="8533130" h="6197600">
                <a:moveTo>
                  <a:pt x="128270" y="0"/>
                </a:moveTo>
                <a:lnTo>
                  <a:pt x="81438" y="10933"/>
                </a:lnTo>
                <a:lnTo>
                  <a:pt x="40322" y="39846"/>
                </a:lnTo>
                <a:lnTo>
                  <a:pt x="11112" y="80902"/>
                </a:lnTo>
                <a:lnTo>
                  <a:pt x="0" y="128270"/>
                </a:lnTo>
                <a:lnTo>
                  <a:pt x="0" y="6068060"/>
                </a:lnTo>
                <a:lnTo>
                  <a:pt x="11112" y="6115625"/>
                </a:lnTo>
                <a:lnTo>
                  <a:pt x="40322" y="6157118"/>
                </a:lnTo>
                <a:lnTo>
                  <a:pt x="81438" y="6186467"/>
                </a:lnTo>
                <a:lnTo>
                  <a:pt x="128270" y="6197600"/>
                </a:lnTo>
                <a:lnTo>
                  <a:pt x="8404860" y="6197600"/>
                </a:lnTo>
                <a:lnTo>
                  <a:pt x="8451691" y="6186467"/>
                </a:lnTo>
                <a:lnTo>
                  <a:pt x="8492807" y="6157118"/>
                </a:lnTo>
                <a:lnTo>
                  <a:pt x="8522017" y="6115625"/>
                </a:lnTo>
                <a:lnTo>
                  <a:pt x="8533130" y="6068060"/>
                </a:lnTo>
                <a:lnTo>
                  <a:pt x="8533130" y="128270"/>
                </a:lnTo>
                <a:lnTo>
                  <a:pt x="8522017" y="80902"/>
                </a:lnTo>
                <a:lnTo>
                  <a:pt x="8492807" y="39846"/>
                </a:lnTo>
                <a:lnTo>
                  <a:pt x="8451691" y="10933"/>
                </a:lnTo>
                <a:lnTo>
                  <a:pt x="8404860" y="0"/>
                </a:lnTo>
                <a:lnTo>
                  <a:pt x="128270" y="0"/>
                </a:lnTo>
                <a:close/>
              </a:path>
            </a:pathLst>
          </a:custGeom>
          <a:ln w="3175">
            <a:solidFill>
              <a:srgbClr val="A3A2A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420369" y="433069"/>
            <a:ext cx="8301990" cy="5486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133350" y="212090"/>
            <a:ext cx="8827770" cy="643254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04800" y="6629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ADA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04800" y="83058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69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DBDB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04800" y="996950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09">
                <a:moveTo>
                  <a:pt x="0" y="168910"/>
                </a:moveTo>
                <a:lnTo>
                  <a:pt x="8531860" y="168910"/>
                </a:lnTo>
                <a:lnTo>
                  <a:pt x="8531860" y="0"/>
                </a:lnTo>
                <a:lnTo>
                  <a:pt x="0" y="0"/>
                </a:lnTo>
                <a:lnTo>
                  <a:pt x="0" y="168910"/>
                </a:lnTo>
                <a:close/>
              </a:path>
            </a:pathLst>
          </a:custGeom>
          <a:solidFill>
            <a:srgbClr val="DCDC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04800" y="116586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69">
                <a:moveTo>
                  <a:pt x="0" y="166369"/>
                </a:moveTo>
                <a:lnTo>
                  <a:pt x="8531860" y="166369"/>
                </a:lnTo>
                <a:lnTo>
                  <a:pt x="8531860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DDDD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4800" y="133223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DEDE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04800" y="149986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FDFD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04800" y="166751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04800" y="183515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1E1E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04800" y="200278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2E2E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04800" y="217042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3E3E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04800" y="233807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04800" y="250571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04800" y="267335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04800" y="284098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7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04800" y="300862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8E8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04800" y="317627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9E9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04800" y="334390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AEA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04800" y="351155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69"/>
                </a:moveTo>
                <a:lnTo>
                  <a:pt x="8531860" y="166369"/>
                </a:lnTo>
                <a:lnTo>
                  <a:pt x="8531860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EB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04800" y="3677920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10">
                <a:moveTo>
                  <a:pt x="0" y="168909"/>
                </a:moveTo>
                <a:lnTo>
                  <a:pt x="8531860" y="168909"/>
                </a:lnTo>
                <a:lnTo>
                  <a:pt x="8531860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ECEC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04800" y="3846829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EDED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04800" y="40132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04800" y="41808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04800" y="434847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04800" y="451612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04800" y="468375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04800" y="48514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3F3F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04800" y="50190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4F4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04800" y="518667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04800" y="535432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6F6F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04800" y="552195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7F7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04800" y="56896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8F8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04800" y="585724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04800" y="6023609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10">
                <a:moveTo>
                  <a:pt x="0" y="168909"/>
                </a:moveTo>
                <a:lnTo>
                  <a:pt x="8531860" y="168909"/>
                </a:lnTo>
                <a:lnTo>
                  <a:pt x="8531860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FAFAF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04800" y="6192520"/>
            <a:ext cx="8531860" cy="182880"/>
          </a:xfrm>
          <a:custGeom>
            <a:avLst/>
            <a:gdLst/>
            <a:ahLst/>
            <a:cxnLst/>
            <a:rect l="l" t="t" r="r" b="b"/>
            <a:pathLst>
              <a:path w="8531860" h="182879">
                <a:moveTo>
                  <a:pt x="0" y="0"/>
                </a:moveTo>
                <a:lnTo>
                  <a:pt x="8531859" y="0"/>
                </a:lnTo>
                <a:lnTo>
                  <a:pt x="8531860" y="182879"/>
                </a:lnTo>
                <a:lnTo>
                  <a:pt x="0" y="182879"/>
                </a:lnTo>
                <a:lnTo>
                  <a:pt x="0" y="0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04800" y="635889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8531859" y="0"/>
                </a:moveTo>
                <a:lnTo>
                  <a:pt x="0" y="0"/>
                </a:lnTo>
                <a:lnTo>
                  <a:pt x="0" y="50800"/>
                </a:lnTo>
                <a:lnTo>
                  <a:pt x="16510" y="97790"/>
                </a:lnTo>
                <a:lnTo>
                  <a:pt x="48260" y="135890"/>
                </a:lnTo>
                <a:lnTo>
                  <a:pt x="92710" y="161290"/>
                </a:lnTo>
                <a:lnTo>
                  <a:pt x="115570" y="167640"/>
                </a:lnTo>
                <a:lnTo>
                  <a:pt x="8415020" y="167640"/>
                </a:lnTo>
                <a:lnTo>
                  <a:pt x="8427720" y="165100"/>
                </a:lnTo>
                <a:lnTo>
                  <a:pt x="8439150" y="161290"/>
                </a:lnTo>
                <a:lnTo>
                  <a:pt x="8462010" y="151130"/>
                </a:lnTo>
                <a:lnTo>
                  <a:pt x="8472170" y="143510"/>
                </a:lnTo>
                <a:lnTo>
                  <a:pt x="8483600" y="135890"/>
                </a:lnTo>
                <a:lnTo>
                  <a:pt x="8492490" y="127000"/>
                </a:lnTo>
                <a:lnTo>
                  <a:pt x="8500110" y="118110"/>
                </a:lnTo>
                <a:lnTo>
                  <a:pt x="8509000" y="107950"/>
                </a:lnTo>
                <a:lnTo>
                  <a:pt x="8515350" y="97790"/>
                </a:lnTo>
                <a:lnTo>
                  <a:pt x="8521700" y="86360"/>
                </a:lnTo>
                <a:lnTo>
                  <a:pt x="8529320" y="63500"/>
                </a:lnTo>
                <a:lnTo>
                  <a:pt x="8531860" y="50800"/>
                </a:lnTo>
                <a:lnTo>
                  <a:pt x="8531859" y="0"/>
                </a:lnTo>
                <a:close/>
              </a:path>
            </a:pathLst>
          </a:custGeom>
          <a:solidFill>
            <a:srgbClr val="FCFC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04800" y="328929"/>
            <a:ext cx="8533130" cy="6197600"/>
          </a:xfrm>
          <a:custGeom>
            <a:avLst/>
            <a:gdLst/>
            <a:ahLst/>
            <a:cxnLst/>
            <a:rect l="l" t="t" r="r" b="b"/>
            <a:pathLst>
              <a:path w="8533130" h="6197600">
                <a:moveTo>
                  <a:pt x="128270" y="0"/>
                </a:moveTo>
                <a:lnTo>
                  <a:pt x="81438" y="10933"/>
                </a:lnTo>
                <a:lnTo>
                  <a:pt x="40322" y="39846"/>
                </a:lnTo>
                <a:lnTo>
                  <a:pt x="11112" y="80902"/>
                </a:lnTo>
                <a:lnTo>
                  <a:pt x="0" y="128270"/>
                </a:lnTo>
                <a:lnTo>
                  <a:pt x="0" y="6068060"/>
                </a:lnTo>
                <a:lnTo>
                  <a:pt x="11112" y="6115625"/>
                </a:lnTo>
                <a:lnTo>
                  <a:pt x="40322" y="6157118"/>
                </a:lnTo>
                <a:lnTo>
                  <a:pt x="81438" y="6186467"/>
                </a:lnTo>
                <a:lnTo>
                  <a:pt x="128270" y="6197600"/>
                </a:lnTo>
                <a:lnTo>
                  <a:pt x="8404860" y="6197600"/>
                </a:lnTo>
                <a:lnTo>
                  <a:pt x="8451691" y="6186467"/>
                </a:lnTo>
                <a:lnTo>
                  <a:pt x="8492807" y="6157118"/>
                </a:lnTo>
                <a:lnTo>
                  <a:pt x="8522017" y="6115625"/>
                </a:lnTo>
                <a:lnTo>
                  <a:pt x="8533130" y="6068060"/>
                </a:lnTo>
                <a:lnTo>
                  <a:pt x="8533130" y="128270"/>
                </a:lnTo>
                <a:lnTo>
                  <a:pt x="8522017" y="80902"/>
                </a:lnTo>
                <a:lnTo>
                  <a:pt x="8492807" y="39846"/>
                </a:lnTo>
                <a:lnTo>
                  <a:pt x="8451691" y="10933"/>
                </a:lnTo>
                <a:lnTo>
                  <a:pt x="8404860" y="0"/>
                </a:lnTo>
                <a:lnTo>
                  <a:pt x="128270" y="0"/>
                </a:lnTo>
                <a:close/>
              </a:path>
            </a:pathLst>
          </a:custGeom>
          <a:ln w="3175">
            <a:solidFill>
              <a:srgbClr val="A3A2A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420369" y="433069"/>
            <a:ext cx="8301990" cy="5486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 txBox="1"/>
          <p:nvPr/>
        </p:nvSpPr>
        <p:spPr>
          <a:xfrm>
            <a:off x="170179" y="608329"/>
            <a:ext cx="8439785" cy="51777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78130" marR="13970" indent="-265430" algn="just">
              <a:lnSpc>
                <a:spcPct val="100000"/>
              </a:lnSpc>
              <a:spcBef>
                <a:spcPts val="100"/>
              </a:spcBef>
              <a:buClr>
                <a:srgbClr val="EF7E08"/>
              </a:buClr>
              <a:buSzPct val="80000"/>
              <a:buChar char="•"/>
              <a:tabLst>
                <a:tab pos="278130" algn="l"/>
              </a:tabLst>
            </a:pPr>
            <a:r>
              <a:rPr sz="3000" spc="-5" dirty="0">
                <a:latin typeface="Arial"/>
                <a:cs typeface="Arial"/>
              </a:rPr>
              <a:t>La </a:t>
            </a:r>
            <a:r>
              <a:rPr sz="3000" b="1" spc="-5" dirty="0">
                <a:solidFill>
                  <a:srgbClr val="3366FF"/>
                </a:solidFill>
                <a:latin typeface="Arial"/>
                <a:cs typeface="Arial"/>
              </a:rPr>
              <a:t>informática jurídica </a:t>
            </a:r>
            <a:r>
              <a:rPr sz="3000" spc="-5" dirty="0">
                <a:latin typeface="Arial"/>
                <a:cs typeface="Arial"/>
              </a:rPr>
              <a:t>es una disciplina de </a:t>
            </a:r>
            <a:r>
              <a:rPr sz="3000" dirty="0">
                <a:latin typeface="Arial"/>
                <a:cs typeface="Arial"/>
              </a:rPr>
              <a:t>las  </a:t>
            </a:r>
            <a:r>
              <a:rPr sz="3000" spc="-5" dirty="0">
                <a:latin typeface="Arial"/>
                <a:cs typeface="Arial"/>
              </a:rPr>
              <a:t>ciencias de la información que tiene por </a:t>
            </a:r>
            <a:r>
              <a:rPr sz="3000" spc="-10" dirty="0">
                <a:latin typeface="Arial"/>
                <a:cs typeface="Arial"/>
              </a:rPr>
              <a:t>objeto  </a:t>
            </a:r>
            <a:r>
              <a:rPr sz="3000" spc="-5" dirty="0">
                <a:latin typeface="Arial"/>
                <a:cs typeface="Arial"/>
              </a:rPr>
              <a:t>la aplicación de la informática en el</a:t>
            </a:r>
            <a:r>
              <a:rPr sz="3000" spc="-45" dirty="0">
                <a:latin typeface="Arial"/>
                <a:cs typeface="Arial"/>
              </a:rPr>
              <a:t> </a:t>
            </a:r>
            <a:r>
              <a:rPr sz="3000" spc="-10" dirty="0">
                <a:latin typeface="Arial"/>
                <a:cs typeface="Arial"/>
              </a:rPr>
              <a:t>Derecho.</a:t>
            </a:r>
            <a:endParaRPr sz="3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Clr>
                <a:srgbClr val="EF7E08"/>
              </a:buClr>
              <a:buFont typeface="Arial"/>
              <a:buChar char="•"/>
            </a:pPr>
            <a:endParaRPr sz="3550">
              <a:latin typeface="Times New Roman"/>
              <a:cs typeface="Times New Roman"/>
            </a:endParaRPr>
          </a:p>
          <a:p>
            <a:pPr marL="278130" marR="7620" indent="-265430" algn="just">
              <a:lnSpc>
                <a:spcPct val="100000"/>
              </a:lnSpc>
              <a:buClr>
                <a:srgbClr val="EF7E08"/>
              </a:buClr>
              <a:buSzPct val="80000"/>
              <a:buChar char="•"/>
              <a:tabLst>
                <a:tab pos="278130" algn="l"/>
              </a:tabLst>
            </a:pPr>
            <a:r>
              <a:rPr sz="3000" spc="-5" dirty="0">
                <a:latin typeface="Arial"/>
                <a:cs typeface="Arial"/>
              </a:rPr>
              <a:t>Difiere entonces del </a:t>
            </a:r>
            <a:r>
              <a:rPr sz="3000" b="1" spc="-5" dirty="0">
                <a:solidFill>
                  <a:srgbClr val="3366FF"/>
                </a:solidFill>
                <a:latin typeface="Arial"/>
                <a:cs typeface="Arial"/>
              </a:rPr>
              <a:t>Derecho informático</a:t>
            </a:r>
            <a:r>
              <a:rPr sz="3000" spc="-5" dirty="0">
                <a:latin typeface="Arial"/>
                <a:cs typeface="Arial"/>
              </a:rPr>
              <a:t>, que  es la regulación </a:t>
            </a:r>
            <a:r>
              <a:rPr sz="3000" spc="-10" dirty="0">
                <a:latin typeface="Arial"/>
                <a:cs typeface="Arial"/>
              </a:rPr>
              <a:t>jurídica </a:t>
            </a:r>
            <a:r>
              <a:rPr sz="3000" spc="-5" dirty="0">
                <a:latin typeface="Arial"/>
                <a:cs typeface="Arial"/>
              </a:rPr>
              <a:t>de las nuevas  </a:t>
            </a:r>
            <a:r>
              <a:rPr sz="3000" spc="-10" dirty="0">
                <a:latin typeface="Arial"/>
                <a:cs typeface="Arial"/>
              </a:rPr>
              <a:t>tecnologías.</a:t>
            </a:r>
            <a:endParaRPr sz="3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Clr>
                <a:srgbClr val="EF7E08"/>
              </a:buClr>
              <a:buFont typeface="Arial"/>
              <a:buChar char="•"/>
            </a:pPr>
            <a:endParaRPr sz="3550">
              <a:latin typeface="Times New Roman"/>
              <a:cs typeface="Times New Roman"/>
            </a:endParaRPr>
          </a:p>
          <a:p>
            <a:pPr marL="278130" marR="5080" indent="-265430" algn="just">
              <a:lnSpc>
                <a:spcPct val="100000"/>
              </a:lnSpc>
              <a:buClr>
                <a:srgbClr val="EF7E08"/>
              </a:buClr>
              <a:buSzPct val="80000"/>
              <a:buChar char="•"/>
              <a:tabLst>
                <a:tab pos="278130" algn="l"/>
              </a:tabLst>
            </a:pPr>
            <a:r>
              <a:rPr sz="3000" spc="-5" dirty="0">
                <a:latin typeface="Arial"/>
                <a:cs typeface="Arial"/>
              </a:rPr>
              <a:t>Tiene </a:t>
            </a:r>
            <a:r>
              <a:rPr sz="3000" dirty="0">
                <a:latin typeface="Arial"/>
                <a:cs typeface="Arial"/>
              </a:rPr>
              <a:t>como </a:t>
            </a:r>
            <a:r>
              <a:rPr sz="3000" spc="-5" dirty="0">
                <a:latin typeface="Arial"/>
                <a:cs typeface="Arial"/>
              </a:rPr>
              <a:t>antecedente la </a:t>
            </a:r>
            <a:r>
              <a:rPr sz="3000" b="1" spc="-5" dirty="0">
                <a:solidFill>
                  <a:srgbClr val="6A9E24"/>
                </a:solidFill>
                <a:latin typeface="Arial"/>
                <a:cs typeface="Arial"/>
                <a:hlinkClick r:id="rId3" action="ppaction://hlinksldjump"/>
              </a:rPr>
              <a:t>jurimetría</a:t>
            </a:r>
            <a:r>
              <a:rPr sz="3000" spc="-5" dirty="0">
                <a:latin typeface="Arial"/>
                <a:cs typeface="Arial"/>
              </a:rPr>
              <a:t>,  planteada en 1949 por el norteamericano Lee  </a:t>
            </a:r>
            <a:r>
              <a:rPr sz="3000" spc="-10" dirty="0">
                <a:latin typeface="Arial"/>
                <a:cs typeface="Arial"/>
              </a:rPr>
              <a:t>Loevinger.</a:t>
            </a:r>
            <a:endParaRPr sz="3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04800" y="328929"/>
            <a:ext cx="8531860" cy="182880"/>
          </a:xfrm>
          <a:custGeom>
            <a:avLst/>
            <a:gdLst/>
            <a:ahLst/>
            <a:cxnLst/>
            <a:rect l="l" t="t" r="r" b="b"/>
            <a:pathLst>
              <a:path w="8531860" h="182879">
                <a:moveTo>
                  <a:pt x="8427720" y="1270"/>
                </a:moveTo>
                <a:lnTo>
                  <a:pt x="104140" y="1270"/>
                </a:lnTo>
                <a:lnTo>
                  <a:pt x="69850" y="16510"/>
                </a:lnTo>
                <a:lnTo>
                  <a:pt x="30479" y="49530"/>
                </a:lnTo>
                <a:lnTo>
                  <a:pt x="6350" y="92710"/>
                </a:lnTo>
                <a:lnTo>
                  <a:pt x="2539" y="102870"/>
                </a:lnTo>
                <a:lnTo>
                  <a:pt x="0" y="115570"/>
                </a:lnTo>
                <a:lnTo>
                  <a:pt x="0" y="182880"/>
                </a:lnTo>
                <a:lnTo>
                  <a:pt x="8531860" y="182880"/>
                </a:lnTo>
                <a:lnTo>
                  <a:pt x="8531860" y="115570"/>
                </a:lnTo>
                <a:lnTo>
                  <a:pt x="8529320" y="102870"/>
                </a:lnTo>
                <a:lnTo>
                  <a:pt x="8525510" y="92710"/>
                </a:lnTo>
                <a:lnTo>
                  <a:pt x="8521700" y="81280"/>
                </a:lnTo>
                <a:lnTo>
                  <a:pt x="8515350" y="69850"/>
                </a:lnTo>
                <a:lnTo>
                  <a:pt x="8509000" y="59690"/>
                </a:lnTo>
                <a:lnTo>
                  <a:pt x="8500110" y="49530"/>
                </a:lnTo>
                <a:lnTo>
                  <a:pt x="8492490" y="39370"/>
                </a:lnTo>
                <a:lnTo>
                  <a:pt x="8483600" y="31750"/>
                </a:lnTo>
                <a:lnTo>
                  <a:pt x="8472170" y="24129"/>
                </a:lnTo>
                <a:lnTo>
                  <a:pt x="8462010" y="16510"/>
                </a:lnTo>
                <a:lnTo>
                  <a:pt x="8427720" y="1270"/>
                </a:lnTo>
                <a:close/>
              </a:path>
              <a:path w="8531860" h="182879">
                <a:moveTo>
                  <a:pt x="8403590" y="0"/>
                </a:moveTo>
                <a:lnTo>
                  <a:pt x="128270" y="0"/>
                </a:lnTo>
                <a:lnTo>
                  <a:pt x="115570" y="1270"/>
                </a:lnTo>
                <a:lnTo>
                  <a:pt x="8415020" y="1270"/>
                </a:lnTo>
                <a:lnTo>
                  <a:pt x="840359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04800" y="4953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04800" y="6629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ADA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04800" y="83058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69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DBDB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4800" y="996950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09">
                <a:moveTo>
                  <a:pt x="0" y="168910"/>
                </a:moveTo>
                <a:lnTo>
                  <a:pt x="8531860" y="168910"/>
                </a:lnTo>
                <a:lnTo>
                  <a:pt x="8531860" y="0"/>
                </a:lnTo>
                <a:lnTo>
                  <a:pt x="0" y="0"/>
                </a:lnTo>
                <a:lnTo>
                  <a:pt x="0" y="168910"/>
                </a:lnTo>
                <a:close/>
              </a:path>
            </a:pathLst>
          </a:custGeom>
          <a:solidFill>
            <a:srgbClr val="DCDC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04800" y="116586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69">
                <a:moveTo>
                  <a:pt x="0" y="166369"/>
                </a:moveTo>
                <a:lnTo>
                  <a:pt x="8531860" y="166369"/>
                </a:lnTo>
                <a:lnTo>
                  <a:pt x="8531860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DDDD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04800" y="133223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DEDE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04800" y="149986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FDFD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04800" y="166751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04800" y="183515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1E1E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04800" y="200278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2E2E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04800" y="217042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3E3E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04800" y="233807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04800" y="250571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04800" y="267335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04800" y="284098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7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04800" y="300862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8E8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04800" y="317627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9E9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04800" y="334390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AEA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04800" y="351155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69"/>
                </a:moveTo>
                <a:lnTo>
                  <a:pt x="8531860" y="166369"/>
                </a:lnTo>
                <a:lnTo>
                  <a:pt x="8531860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EB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04800" y="3677920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10">
                <a:moveTo>
                  <a:pt x="0" y="168909"/>
                </a:moveTo>
                <a:lnTo>
                  <a:pt x="8531860" y="168909"/>
                </a:lnTo>
                <a:lnTo>
                  <a:pt x="8531860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ECEC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04800" y="3846829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EDED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04800" y="40132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04800" y="41808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04800" y="434847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04800" y="451612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04800" y="468375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04800" y="48514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3F3F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04800" y="50190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4F4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04800" y="518667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04800" y="535432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6F6F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04800" y="552195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7F7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04800" y="56896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8F8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04800" y="585724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04800" y="6023609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10">
                <a:moveTo>
                  <a:pt x="0" y="168909"/>
                </a:moveTo>
                <a:lnTo>
                  <a:pt x="8531860" y="168909"/>
                </a:lnTo>
                <a:lnTo>
                  <a:pt x="8531860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FAFAF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04800" y="6192520"/>
            <a:ext cx="8531860" cy="182880"/>
          </a:xfrm>
          <a:custGeom>
            <a:avLst/>
            <a:gdLst/>
            <a:ahLst/>
            <a:cxnLst/>
            <a:rect l="l" t="t" r="r" b="b"/>
            <a:pathLst>
              <a:path w="8531860" h="182879">
                <a:moveTo>
                  <a:pt x="0" y="0"/>
                </a:moveTo>
                <a:lnTo>
                  <a:pt x="8531859" y="0"/>
                </a:lnTo>
                <a:lnTo>
                  <a:pt x="8531860" y="182879"/>
                </a:lnTo>
                <a:lnTo>
                  <a:pt x="0" y="182879"/>
                </a:lnTo>
                <a:lnTo>
                  <a:pt x="0" y="0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04800" y="635889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8531859" y="0"/>
                </a:moveTo>
                <a:lnTo>
                  <a:pt x="0" y="0"/>
                </a:lnTo>
                <a:lnTo>
                  <a:pt x="0" y="50800"/>
                </a:lnTo>
                <a:lnTo>
                  <a:pt x="16510" y="97790"/>
                </a:lnTo>
                <a:lnTo>
                  <a:pt x="48260" y="135890"/>
                </a:lnTo>
                <a:lnTo>
                  <a:pt x="92710" y="161290"/>
                </a:lnTo>
                <a:lnTo>
                  <a:pt x="115570" y="167640"/>
                </a:lnTo>
                <a:lnTo>
                  <a:pt x="8415020" y="167640"/>
                </a:lnTo>
                <a:lnTo>
                  <a:pt x="8427720" y="165100"/>
                </a:lnTo>
                <a:lnTo>
                  <a:pt x="8439150" y="161290"/>
                </a:lnTo>
                <a:lnTo>
                  <a:pt x="8462010" y="151130"/>
                </a:lnTo>
                <a:lnTo>
                  <a:pt x="8472170" y="143510"/>
                </a:lnTo>
                <a:lnTo>
                  <a:pt x="8483600" y="135890"/>
                </a:lnTo>
                <a:lnTo>
                  <a:pt x="8492490" y="127000"/>
                </a:lnTo>
                <a:lnTo>
                  <a:pt x="8500110" y="118110"/>
                </a:lnTo>
                <a:lnTo>
                  <a:pt x="8509000" y="107950"/>
                </a:lnTo>
                <a:lnTo>
                  <a:pt x="8515350" y="97790"/>
                </a:lnTo>
                <a:lnTo>
                  <a:pt x="8521700" y="86360"/>
                </a:lnTo>
                <a:lnTo>
                  <a:pt x="8529320" y="63500"/>
                </a:lnTo>
                <a:lnTo>
                  <a:pt x="8531860" y="50800"/>
                </a:lnTo>
                <a:lnTo>
                  <a:pt x="8531859" y="0"/>
                </a:lnTo>
                <a:close/>
              </a:path>
            </a:pathLst>
          </a:custGeom>
          <a:solidFill>
            <a:srgbClr val="FCFC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04800" y="328929"/>
            <a:ext cx="8533130" cy="6197600"/>
          </a:xfrm>
          <a:custGeom>
            <a:avLst/>
            <a:gdLst/>
            <a:ahLst/>
            <a:cxnLst/>
            <a:rect l="l" t="t" r="r" b="b"/>
            <a:pathLst>
              <a:path w="8533130" h="6197600">
                <a:moveTo>
                  <a:pt x="128270" y="0"/>
                </a:moveTo>
                <a:lnTo>
                  <a:pt x="81438" y="10933"/>
                </a:lnTo>
                <a:lnTo>
                  <a:pt x="40322" y="39846"/>
                </a:lnTo>
                <a:lnTo>
                  <a:pt x="11112" y="80902"/>
                </a:lnTo>
                <a:lnTo>
                  <a:pt x="0" y="128270"/>
                </a:lnTo>
                <a:lnTo>
                  <a:pt x="0" y="6068060"/>
                </a:lnTo>
                <a:lnTo>
                  <a:pt x="11112" y="6115625"/>
                </a:lnTo>
                <a:lnTo>
                  <a:pt x="40322" y="6157118"/>
                </a:lnTo>
                <a:lnTo>
                  <a:pt x="81438" y="6186467"/>
                </a:lnTo>
                <a:lnTo>
                  <a:pt x="128270" y="6197600"/>
                </a:lnTo>
                <a:lnTo>
                  <a:pt x="8404860" y="6197600"/>
                </a:lnTo>
                <a:lnTo>
                  <a:pt x="8451691" y="6186467"/>
                </a:lnTo>
                <a:lnTo>
                  <a:pt x="8492807" y="6157118"/>
                </a:lnTo>
                <a:lnTo>
                  <a:pt x="8522017" y="6115625"/>
                </a:lnTo>
                <a:lnTo>
                  <a:pt x="8533130" y="6068060"/>
                </a:lnTo>
                <a:lnTo>
                  <a:pt x="8533130" y="128270"/>
                </a:lnTo>
                <a:lnTo>
                  <a:pt x="8522017" y="80902"/>
                </a:lnTo>
                <a:lnTo>
                  <a:pt x="8492807" y="39846"/>
                </a:lnTo>
                <a:lnTo>
                  <a:pt x="8451691" y="10933"/>
                </a:lnTo>
                <a:lnTo>
                  <a:pt x="8404860" y="0"/>
                </a:lnTo>
                <a:lnTo>
                  <a:pt x="128270" y="0"/>
                </a:lnTo>
                <a:close/>
              </a:path>
            </a:pathLst>
          </a:custGeom>
          <a:ln w="3175">
            <a:solidFill>
              <a:srgbClr val="A3A2A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420369" y="433069"/>
            <a:ext cx="8301990" cy="5486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 txBox="1">
            <a:spLocks noGrp="1"/>
          </p:cNvSpPr>
          <p:nvPr>
            <p:ph type="title"/>
          </p:nvPr>
        </p:nvSpPr>
        <p:spPr>
          <a:xfrm>
            <a:off x="3013710" y="473709"/>
            <a:ext cx="3119120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b="1" spc="-15" dirty="0">
                <a:solidFill>
                  <a:srgbClr val="000000"/>
                </a:solidFill>
                <a:latin typeface="Arial"/>
                <a:cs typeface="Arial"/>
              </a:rPr>
              <a:t>JURIMETRÍA</a:t>
            </a:r>
            <a:endParaRPr sz="4000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3067014" y="1292859"/>
            <a:ext cx="1820545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996950" algn="l"/>
              </a:tabLst>
            </a:pPr>
            <a:r>
              <a:rPr sz="2600" spc="-5" dirty="0">
                <a:latin typeface="Arial"/>
                <a:cs typeface="Arial"/>
              </a:rPr>
              <a:t>t</a:t>
            </a:r>
            <a:r>
              <a:rPr sz="2600" spc="-10" dirty="0">
                <a:latin typeface="Arial"/>
                <a:cs typeface="Arial"/>
              </a:rPr>
              <a:t>i</a:t>
            </a:r>
            <a:r>
              <a:rPr sz="2600" spc="10" dirty="0">
                <a:latin typeface="Arial"/>
                <a:cs typeface="Arial"/>
              </a:rPr>
              <a:t>e</a:t>
            </a:r>
            <a:r>
              <a:rPr sz="2600" dirty="0">
                <a:latin typeface="Arial"/>
                <a:cs typeface="Arial"/>
              </a:rPr>
              <a:t>ne	c</a:t>
            </a:r>
            <a:r>
              <a:rPr sz="2600" spc="10" dirty="0">
                <a:latin typeface="Arial"/>
                <a:cs typeface="Arial"/>
              </a:rPr>
              <a:t>om</a:t>
            </a:r>
            <a:r>
              <a:rPr sz="2600" dirty="0">
                <a:latin typeface="Arial"/>
                <a:cs typeface="Arial"/>
              </a:rPr>
              <a:t>o</a:t>
            </a:r>
            <a:endParaRPr sz="2600">
              <a:latin typeface="Arial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5129935" y="1292859"/>
            <a:ext cx="1384935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600" spc="-5" dirty="0">
                <a:latin typeface="Arial"/>
                <a:cs typeface="Arial"/>
              </a:rPr>
              <a:t>propósito</a:t>
            </a:r>
            <a:endParaRPr sz="2600">
              <a:latin typeface="Arial"/>
              <a:cs typeface="Arial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6757597" y="1292859"/>
            <a:ext cx="209550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600" dirty="0">
                <a:latin typeface="Arial"/>
                <a:cs typeface="Arial"/>
              </a:rPr>
              <a:t>o</a:t>
            </a:r>
            <a:endParaRPr sz="2600">
              <a:latin typeface="Arial"/>
              <a:cs typeface="Arial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7209311" y="1292859"/>
            <a:ext cx="1377950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08710" algn="l"/>
              </a:tabLst>
            </a:pPr>
            <a:r>
              <a:rPr sz="2600" dirty="0">
                <a:latin typeface="Arial"/>
                <a:cs typeface="Arial"/>
              </a:rPr>
              <a:t>raz</a:t>
            </a:r>
            <a:r>
              <a:rPr sz="2600" spc="10" dirty="0">
                <a:latin typeface="Arial"/>
                <a:cs typeface="Arial"/>
              </a:rPr>
              <a:t>ó</a:t>
            </a:r>
            <a:r>
              <a:rPr sz="2600" dirty="0">
                <a:latin typeface="Arial"/>
                <a:cs typeface="Arial"/>
              </a:rPr>
              <a:t>n	</a:t>
            </a:r>
            <a:r>
              <a:rPr sz="2600" spc="-10" dirty="0">
                <a:latin typeface="Arial"/>
                <a:cs typeface="Arial"/>
              </a:rPr>
              <a:t>l</a:t>
            </a:r>
            <a:r>
              <a:rPr sz="2600" dirty="0">
                <a:latin typeface="Arial"/>
                <a:cs typeface="Arial"/>
              </a:rPr>
              <a:t>a</a:t>
            </a:r>
            <a:endParaRPr sz="2600">
              <a:latin typeface="Arial"/>
              <a:cs typeface="Arial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565150" y="1292859"/>
            <a:ext cx="2293620" cy="817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1694814" algn="l"/>
                <a:tab pos="1913255" algn="l"/>
              </a:tabLst>
            </a:pPr>
            <a:r>
              <a:rPr sz="2600" spc="-5" dirty="0">
                <a:latin typeface="Arial"/>
                <a:cs typeface="Arial"/>
              </a:rPr>
              <a:t>Disciplina	</a:t>
            </a:r>
            <a:r>
              <a:rPr sz="2600" dirty="0">
                <a:latin typeface="Arial"/>
                <a:cs typeface="Arial"/>
              </a:rPr>
              <a:t>que  po</a:t>
            </a:r>
            <a:r>
              <a:rPr sz="2600" spc="5" dirty="0">
                <a:latin typeface="Arial"/>
                <a:cs typeface="Arial"/>
              </a:rPr>
              <a:t>s</a:t>
            </a:r>
            <a:r>
              <a:rPr sz="2600" spc="-5" dirty="0">
                <a:latin typeface="Arial"/>
                <a:cs typeface="Arial"/>
              </a:rPr>
              <a:t>i</a:t>
            </a:r>
            <a:r>
              <a:rPr sz="2600" dirty="0">
                <a:latin typeface="Arial"/>
                <a:cs typeface="Arial"/>
              </a:rPr>
              <a:t>b</a:t>
            </a:r>
            <a:r>
              <a:rPr sz="2600" spc="-5" dirty="0">
                <a:latin typeface="Arial"/>
                <a:cs typeface="Arial"/>
              </a:rPr>
              <a:t>i</a:t>
            </a:r>
            <a:r>
              <a:rPr sz="2600" spc="-10" dirty="0">
                <a:latin typeface="Arial"/>
                <a:cs typeface="Arial"/>
              </a:rPr>
              <a:t>l</a:t>
            </a:r>
            <a:r>
              <a:rPr sz="2600" spc="-5" dirty="0">
                <a:latin typeface="Arial"/>
                <a:cs typeface="Arial"/>
              </a:rPr>
              <a:t>i</a:t>
            </a:r>
            <a:r>
              <a:rPr sz="2600" dirty="0">
                <a:latin typeface="Arial"/>
                <a:cs typeface="Arial"/>
              </a:rPr>
              <a:t>dad		de</a:t>
            </a:r>
            <a:endParaRPr sz="2600">
              <a:latin typeface="Arial"/>
              <a:cs typeface="Arial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3172398" y="1689100"/>
            <a:ext cx="2183765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08330" algn="l"/>
              </a:tabLst>
            </a:pPr>
            <a:r>
              <a:rPr sz="2600" spc="-5" dirty="0">
                <a:latin typeface="Arial"/>
                <a:cs typeface="Arial"/>
              </a:rPr>
              <a:t>la	sustitución</a:t>
            </a:r>
            <a:endParaRPr sz="2600">
              <a:latin typeface="Arial"/>
              <a:cs typeface="Arial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5669247" y="1689100"/>
            <a:ext cx="466725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600" dirty="0">
                <a:latin typeface="Arial"/>
                <a:cs typeface="Arial"/>
              </a:rPr>
              <a:t>del</a:t>
            </a:r>
            <a:endParaRPr sz="2600">
              <a:latin typeface="Arial"/>
              <a:cs typeface="Arial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6449124" y="1689100"/>
            <a:ext cx="725170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600" dirty="0">
                <a:latin typeface="Arial"/>
                <a:cs typeface="Arial"/>
              </a:rPr>
              <a:t>J</a:t>
            </a:r>
            <a:r>
              <a:rPr sz="2600" spc="10" dirty="0">
                <a:latin typeface="Arial"/>
                <a:cs typeface="Arial"/>
              </a:rPr>
              <a:t>u</a:t>
            </a:r>
            <a:r>
              <a:rPr sz="2600" dirty="0">
                <a:latin typeface="Arial"/>
                <a:cs typeface="Arial"/>
              </a:rPr>
              <a:t>ez</a:t>
            </a:r>
            <a:endParaRPr sz="2600">
              <a:latin typeface="Arial"/>
              <a:cs typeface="Arial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7486993" y="1689100"/>
            <a:ext cx="1098550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828040" algn="l"/>
              </a:tabLst>
            </a:pPr>
            <a:r>
              <a:rPr sz="2600" dirty="0">
                <a:latin typeface="Arial"/>
                <a:cs typeface="Arial"/>
              </a:rPr>
              <a:t>p</a:t>
            </a:r>
            <a:r>
              <a:rPr sz="2600" spc="10" dirty="0">
                <a:latin typeface="Arial"/>
                <a:cs typeface="Arial"/>
              </a:rPr>
              <a:t>o</a:t>
            </a:r>
            <a:r>
              <a:rPr sz="2600" dirty="0">
                <a:latin typeface="Arial"/>
                <a:cs typeface="Arial"/>
              </a:rPr>
              <a:t>r	</a:t>
            </a:r>
            <a:r>
              <a:rPr sz="2600" spc="-5" dirty="0">
                <a:latin typeface="Arial"/>
                <a:cs typeface="Arial"/>
              </a:rPr>
              <a:t>la</a:t>
            </a:r>
            <a:endParaRPr sz="2600">
              <a:latin typeface="Arial"/>
              <a:cs typeface="Arial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565150" y="2085340"/>
            <a:ext cx="3510915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266950" algn="l"/>
              </a:tabLst>
            </a:pPr>
            <a:r>
              <a:rPr sz="2600" dirty="0">
                <a:latin typeface="Arial"/>
                <a:cs typeface="Arial"/>
              </a:rPr>
              <a:t>computadora,	</a:t>
            </a:r>
            <a:r>
              <a:rPr sz="2600" spc="-5" dirty="0">
                <a:latin typeface="Arial"/>
                <a:cs typeface="Arial"/>
              </a:rPr>
              <a:t>finalidad</a:t>
            </a:r>
            <a:endParaRPr sz="2600">
              <a:latin typeface="Arial"/>
              <a:cs typeface="Arial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4282914" y="2085340"/>
            <a:ext cx="4300855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96290" algn="l"/>
                <a:tab pos="1504950" algn="l"/>
                <a:tab pos="2160905" algn="l"/>
                <a:tab pos="3938270" algn="l"/>
              </a:tabLst>
            </a:pPr>
            <a:r>
              <a:rPr sz="2600" dirty="0">
                <a:latin typeface="Arial"/>
                <a:cs typeface="Arial"/>
              </a:rPr>
              <a:t>que	por	</a:t>
            </a:r>
            <a:r>
              <a:rPr sz="2600" spc="-5" dirty="0">
                <a:latin typeface="Arial"/>
                <a:cs typeface="Arial"/>
              </a:rPr>
              <a:t>l</a:t>
            </a:r>
            <a:r>
              <a:rPr sz="2600" dirty="0">
                <a:latin typeface="Arial"/>
                <a:cs typeface="Arial"/>
              </a:rPr>
              <a:t>os	</a:t>
            </a:r>
            <a:r>
              <a:rPr sz="2600" spc="10" dirty="0">
                <a:latin typeface="Arial"/>
                <a:cs typeface="Arial"/>
              </a:rPr>
              <a:t>m</a:t>
            </a:r>
            <a:r>
              <a:rPr sz="2600" dirty="0">
                <a:latin typeface="Arial"/>
                <a:cs typeface="Arial"/>
              </a:rPr>
              <a:t>o</a:t>
            </a:r>
            <a:r>
              <a:rPr sz="2600" spc="10" dirty="0">
                <a:latin typeface="Arial"/>
                <a:cs typeface="Arial"/>
              </a:rPr>
              <a:t>me</a:t>
            </a:r>
            <a:r>
              <a:rPr sz="2600" dirty="0">
                <a:latin typeface="Arial"/>
                <a:cs typeface="Arial"/>
              </a:rPr>
              <a:t>n</a:t>
            </a:r>
            <a:r>
              <a:rPr sz="2600" spc="-5" dirty="0">
                <a:latin typeface="Arial"/>
                <a:cs typeface="Arial"/>
              </a:rPr>
              <a:t>t</a:t>
            </a:r>
            <a:r>
              <a:rPr sz="2600" dirty="0">
                <a:latin typeface="Arial"/>
                <a:cs typeface="Arial"/>
              </a:rPr>
              <a:t>os	es</a:t>
            </a:r>
            <a:endParaRPr sz="2600">
              <a:latin typeface="Arial"/>
              <a:cs typeface="Arial"/>
            </a:endParaRPr>
          </a:p>
        </p:txBody>
      </p:sp>
      <p:sp>
        <p:nvSpPr>
          <p:cNvPr id="53" name="object 5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dirty="0"/>
              <a:t>inaceptada, simplemente porque a través </a:t>
            </a:r>
            <a:r>
              <a:rPr spc="5" dirty="0"/>
              <a:t>de </a:t>
            </a:r>
            <a:r>
              <a:rPr spc="-5" dirty="0"/>
              <a:t>la  jurisdicción </a:t>
            </a:r>
            <a:r>
              <a:rPr dirty="0"/>
              <a:t>se emana una sentencia, y para </a:t>
            </a:r>
            <a:r>
              <a:rPr spc="-5" dirty="0"/>
              <a:t>ello, </a:t>
            </a:r>
            <a:r>
              <a:rPr dirty="0"/>
              <a:t>qué  mejor </a:t>
            </a:r>
            <a:r>
              <a:rPr spc="-5" dirty="0"/>
              <a:t>candidato </a:t>
            </a:r>
            <a:r>
              <a:rPr dirty="0"/>
              <a:t>que un ser humano que por supuesto  </a:t>
            </a:r>
            <a:r>
              <a:rPr spc="-5" dirty="0"/>
              <a:t>tiene </a:t>
            </a:r>
            <a:r>
              <a:rPr dirty="0"/>
              <a:t>el </a:t>
            </a:r>
            <a:r>
              <a:rPr spc="-5" dirty="0"/>
              <a:t>sentido racional, </a:t>
            </a:r>
            <a:r>
              <a:rPr dirty="0"/>
              <a:t>con </a:t>
            </a:r>
            <a:r>
              <a:rPr spc="-5" dirty="0"/>
              <a:t>lo </a:t>
            </a:r>
            <a:r>
              <a:rPr dirty="0"/>
              <a:t>que pueda acudir al  sistema de </a:t>
            </a:r>
            <a:r>
              <a:rPr spc="-5" dirty="0"/>
              <a:t>integración </a:t>
            </a:r>
            <a:r>
              <a:rPr dirty="0"/>
              <a:t>y poder a </a:t>
            </a:r>
            <a:r>
              <a:rPr spc="-5" dirty="0"/>
              <a:t>través </a:t>
            </a:r>
            <a:r>
              <a:rPr dirty="0"/>
              <a:t>de las  </a:t>
            </a:r>
            <a:r>
              <a:rPr spc="-5" dirty="0"/>
              <a:t>interpretaciones </a:t>
            </a:r>
            <a:r>
              <a:rPr dirty="0"/>
              <a:t>y </a:t>
            </a:r>
            <a:r>
              <a:rPr spc="-5" dirty="0"/>
              <a:t>lógica jurídica </a:t>
            </a:r>
            <a:r>
              <a:rPr dirty="0"/>
              <a:t>dar una sentencia  </a:t>
            </a:r>
            <a:r>
              <a:rPr spc="-5" dirty="0"/>
              <a:t>llena </a:t>
            </a:r>
            <a:r>
              <a:rPr dirty="0"/>
              <a:t>de </a:t>
            </a:r>
            <a:r>
              <a:rPr spc="-5" dirty="0"/>
              <a:t>la interrelación </a:t>
            </a:r>
            <a:r>
              <a:rPr spc="5" dirty="0"/>
              <a:t>de </a:t>
            </a:r>
            <a:r>
              <a:rPr spc="-5" dirty="0"/>
              <a:t>la </a:t>
            </a:r>
            <a:r>
              <a:rPr dirty="0"/>
              <a:t>paz y </a:t>
            </a:r>
            <a:r>
              <a:rPr spc="-5" dirty="0"/>
              <a:t>la justicia, </a:t>
            </a:r>
            <a:r>
              <a:rPr dirty="0"/>
              <a:t>para  </a:t>
            </a:r>
            <a:r>
              <a:rPr spc="-5" dirty="0"/>
              <a:t>lograr </a:t>
            </a:r>
            <a:r>
              <a:rPr dirty="0"/>
              <a:t>verdaderas sociedades, verdaderas  democracias y</a:t>
            </a:r>
            <a:r>
              <a:rPr spc="-15" dirty="0"/>
              <a:t> </a:t>
            </a:r>
            <a:r>
              <a:rPr spc="-5" dirty="0"/>
              <a:t>libertades.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04800" y="6629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ADA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04800" y="83058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69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DBDB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04800" y="996950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09">
                <a:moveTo>
                  <a:pt x="0" y="168910"/>
                </a:moveTo>
                <a:lnTo>
                  <a:pt x="8531860" y="168910"/>
                </a:lnTo>
                <a:lnTo>
                  <a:pt x="8531860" y="0"/>
                </a:lnTo>
                <a:lnTo>
                  <a:pt x="0" y="0"/>
                </a:lnTo>
                <a:lnTo>
                  <a:pt x="0" y="168910"/>
                </a:lnTo>
                <a:close/>
              </a:path>
            </a:pathLst>
          </a:custGeom>
          <a:solidFill>
            <a:srgbClr val="DCDC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04800" y="116586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69">
                <a:moveTo>
                  <a:pt x="0" y="166369"/>
                </a:moveTo>
                <a:lnTo>
                  <a:pt x="8531860" y="166369"/>
                </a:lnTo>
                <a:lnTo>
                  <a:pt x="8531860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DDDD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4800" y="133223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DEDE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04800" y="149986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FDFD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04800" y="166751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04800" y="183515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1E1E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04800" y="200278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2E2E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04800" y="217042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3E3E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04800" y="233807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04800" y="250571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04800" y="267335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04800" y="284098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7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04800" y="300862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8E8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04800" y="317627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9E9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04800" y="334390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AEA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04800" y="351155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69"/>
                </a:moveTo>
                <a:lnTo>
                  <a:pt x="8531860" y="166369"/>
                </a:lnTo>
                <a:lnTo>
                  <a:pt x="8531860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EB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04800" y="3677920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10">
                <a:moveTo>
                  <a:pt x="0" y="168909"/>
                </a:moveTo>
                <a:lnTo>
                  <a:pt x="8531860" y="168909"/>
                </a:lnTo>
                <a:lnTo>
                  <a:pt x="8531860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ECEC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04800" y="3846829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EDED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04800" y="40132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04800" y="41808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04800" y="434847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04800" y="451612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04800" y="468375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04800" y="48514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3F3F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04800" y="50190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4F4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04800" y="518667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04800" y="535432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6F6F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04800" y="552195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7F7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04800" y="56896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8F8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04800" y="585724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04800" y="6023609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10">
                <a:moveTo>
                  <a:pt x="0" y="168909"/>
                </a:moveTo>
                <a:lnTo>
                  <a:pt x="8531860" y="168909"/>
                </a:lnTo>
                <a:lnTo>
                  <a:pt x="8531860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FAFAF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04800" y="6192520"/>
            <a:ext cx="8531860" cy="182880"/>
          </a:xfrm>
          <a:custGeom>
            <a:avLst/>
            <a:gdLst/>
            <a:ahLst/>
            <a:cxnLst/>
            <a:rect l="l" t="t" r="r" b="b"/>
            <a:pathLst>
              <a:path w="8531860" h="182879">
                <a:moveTo>
                  <a:pt x="0" y="0"/>
                </a:moveTo>
                <a:lnTo>
                  <a:pt x="8531859" y="0"/>
                </a:lnTo>
                <a:lnTo>
                  <a:pt x="8531860" y="182879"/>
                </a:lnTo>
                <a:lnTo>
                  <a:pt x="0" y="182879"/>
                </a:lnTo>
                <a:lnTo>
                  <a:pt x="0" y="0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04800" y="635889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8531859" y="0"/>
                </a:moveTo>
                <a:lnTo>
                  <a:pt x="0" y="0"/>
                </a:lnTo>
                <a:lnTo>
                  <a:pt x="0" y="50800"/>
                </a:lnTo>
                <a:lnTo>
                  <a:pt x="16510" y="97790"/>
                </a:lnTo>
                <a:lnTo>
                  <a:pt x="48260" y="135890"/>
                </a:lnTo>
                <a:lnTo>
                  <a:pt x="92710" y="161290"/>
                </a:lnTo>
                <a:lnTo>
                  <a:pt x="115570" y="167640"/>
                </a:lnTo>
                <a:lnTo>
                  <a:pt x="8415020" y="167640"/>
                </a:lnTo>
                <a:lnTo>
                  <a:pt x="8427720" y="165100"/>
                </a:lnTo>
                <a:lnTo>
                  <a:pt x="8439150" y="161290"/>
                </a:lnTo>
                <a:lnTo>
                  <a:pt x="8462010" y="151130"/>
                </a:lnTo>
                <a:lnTo>
                  <a:pt x="8472170" y="143510"/>
                </a:lnTo>
                <a:lnTo>
                  <a:pt x="8483600" y="135890"/>
                </a:lnTo>
                <a:lnTo>
                  <a:pt x="8492490" y="127000"/>
                </a:lnTo>
                <a:lnTo>
                  <a:pt x="8500110" y="118110"/>
                </a:lnTo>
                <a:lnTo>
                  <a:pt x="8509000" y="107950"/>
                </a:lnTo>
                <a:lnTo>
                  <a:pt x="8515350" y="97790"/>
                </a:lnTo>
                <a:lnTo>
                  <a:pt x="8521700" y="86360"/>
                </a:lnTo>
                <a:lnTo>
                  <a:pt x="8529320" y="63500"/>
                </a:lnTo>
                <a:lnTo>
                  <a:pt x="8531860" y="50800"/>
                </a:lnTo>
                <a:lnTo>
                  <a:pt x="8531859" y="0"/>
                </a:lnTo>
                <a:close/>
              </a:path>
            </a:pathLst>
          </a:custGeom>
          <a:solidFill>
            <a:srgbClr val="FCFC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04800" y="328929"/>
            <a:ext cx="8533130" cy="6197600"/>
          </a:xfrm>
          <a:custGeom>
            <a:avLst/>
            <a:gdLst/>
            <a:ahLst/>
            <a:cxnLst/>
            <a:rect l="l" t="t" r="r" b="b"/>
            <a:pathLst>
              <a:path w="8533130" h="6197600">
                <a:moveTo>
                  <a:pt x="128270" y="0"/>
                </a:moveTo>
                <a:lnTo>
                  <a:pt x="81438" y="10933"/>
                </a:lnTo>
                <a:lnTo>
                  <a:pt x="40322" y="39846"/>
                </a:lnTo>
                <a:lnTo>
                  <a:pt x="11112" y="80902"/>
                </a:lnTo>
                <a:lnTo>
                  <a:pt x="0" y="128270"/>
                </a:lnTo>
                <a:lnTo>
                  <a:pt x="0" y="6068060"/>
                </a:lnTo>
                <a:lnTo>
                  <a:pt x="11112" y="6115625"/>
                </a:lnTo>
                <a:lnTo>
                  <a:pt x="40322" y="6157118"/>
                </a:lnTo>
                <a:lnTo>
                  <a:pt x="81438" y="6186467"/>
                </a:lnTo>
                <a:lnTo>
                  <a:pt x="128270" y="6197600"/>
                </a:lnTo>
                <a:lnTo>
                  <a:pt x="8404860" y="6197600"/>
                </a:lnTo>
                <a:lnTo>
                  <a:pt x="8451691" y="6186467"/>
                </a:lnTo>
                <a:lnTo>
                  <a:pt x="8492807" y="6157118"/>
                </a:lnTo>
                <a:lnTo>
                  <a:pt x="8522017" y="6115625"/>
                </a:lnTo>
                <a:lnTo>
                  <a:pt x="8533130" y="6068060"/>
                </a:lnTo>
                <a:lnTo>
                  <a:pt x="8533130" y="128270"/>
                </a:lnTo>
                <a:lnTo>
                  <a:pt x="8522017" y="80902"/>
                </a:lnTo>
                <a:lnTo>
                  <a:pt x="8492807" y="39846"/>
                </a:lnTo>
                <a:lnTo>
                  <a:pt x="8451691" y="10933"/>
                </a:lnTo>
                <a:lnTo>
                  <a:pt x="8404860" y="0"/>
                </a:lnTo>
                <a:lnTo>
                  <a:pt x="128270" y="0"/>
                </a:lnTo>
                <a:close/>
              </a:path>
            </a:pathLst>
          </a:custGeom>
          <a:ln w="3175">
            <a:solidFill>
              <a:srgbClr val="A3A2A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420369" y="433069"/>
            <a:ext cx="8301990" cy="5486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 txBox="1"/>
          <p:nvPr/>
        </p:nvSpPr>
        <p:spPr>
          <a:xfrm>
            <a:off x="494030" y="608329"/>
            <a:ext cx="8101330" cy="47815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2800" spc="-5" dirty="0">
                <a:latin typeface="Arial"/>
                <a:cs typeface="Arial"/>
              </a:rPr>
              <a:t>Por </a:t>
            </a:r>
            <a:r>
              <a:rPr sz="2800" dirty="0">
                <a:latin typeface="Arial"/>
                <a:cs typeface="Arial"/>
              </a:rPr>
              <a:t>otra </a:t>
            </a:r>
            <a:r>
              <a:rPr sz="2800" spc="-5" dirty="0">
                <a:latin typeface="Arial"/>
                <a:cs typeface="Arial"/>
              </a:rPr>
              <a:t>parte, </a:t>
            </a:r>
            <a:r>
              <a:rPr sz="2800" dirty="0">
                <a:latin typeface="Arial"/>
                <a:cs typeface="Arial"/>
              </a:rPr>
              <a:t>la Jurimetría </a:t>
            </a:r>
            <a:r>
              <a:rPr sz="2800" spc="-5" dirty="0">
                <a:latin typeface="Arial"/>
                <a:cs typeface="Arial"/>
              </a:rPr>
              <a:t>podría </a:t>
            </a:r>
            <a:r>
              <a:rPr sz="2800" dirty="0">
                <a:latin typeface="Arial"/>
                <a:cs typeface="Arial"/>
              </a:rPr>
              <a:t>sustituir </a:t>
            </a:r>
            <a:r>
              <a:rPr sz="2800" spc="-5" dirty="0">
                <a:latin typeface="Arial"/>
                <a:cs typeface="Arial"/>
              </a:rPr>
              <a:t>al juez  </a:t>
            </a:r>
            <a:r>
              <a:rPr sz="2800" dirty="0">
                <a:latin typeface="Arial"/>
                <a:cs typeface="Arial"/>
              </a:rPr>
              <a:t>si </a:t>
            </a:r>
            <a:r>
              <a:rPr sz="2800" spc="-5" dirty="0">
                <a:latin typeface="Arial"/>
                <a:cs typeface="Arial"/>
              </a:rPr>
              <a:t>la sentencia en </a:t>
            </a:r>
            <a:r>
              <a:rPr sz="2800" dirty="0">
                <a:latin typeface="Arial"/>
                <a:cs typeface="Arial"/>
              </a:rPr>
              <a:t>su </a:t>
            </a:r>
            <a:r>
              <a:rPr sz="2800" spc="-5" dirty="0">
                <a:latin typeface="Arial"/>
                <a:cs typeface="Arial"/>
              </a:rPr>
              <a:t>naturaleza </a:t>
            </a:r>
            <a:r>
              <a:rPr sz="2800" dirty="0">
                <a:latin typeface="Arial"/>
                <a:cs typeface="Arial"/>
              </a:rPr>
              <a:t>jurídica </a:t>
            </a:r>
            <a:r>
              <a:rPr sz="2800" spc="-5" dirty="0">
                <a:latin typeface="Arial"/>
                <a:cs typeface="Arial"/>
              </a:rPr>
              <a:t>fuera un  </a:t>
            </a:r>
            <a:r>
              <a:rPr sz="2800" dirty="0">
                <a:latin typeface="Arial"/>
                <a:cs typeface="Arial"/>
              </a:rPr>
              <a:t>simple silogismo. Por </a:t>
            </a:r>
            <a:r>
              <a:rPr sz="2800" spc="-5" dirty="0">
                <a:latin typeface="Arial"/>
                <a:cs typeface="Arial"/>
              </a:rPr>
              <a:t>ejemplo, está demostrado  que </a:t>
            </a:r>
            <a:r>
              <a:rPr sz="2800" dirty="0">
                <a:latin typeface="Arial"/>
                <a:cs typeface="Arial"/>
              </a:rPr>
              <a:t>A compró </a:t>
            </a:r>
            <a:r>
              <a:rPr sz="2800" spc="-5" dirty="0">
                <a:latin typeface="Arial"/>
                <a:cs typeface="Arial"/>
              </a:rPr>
              <a:t>un </a:t>
            </a:r>
            <a:r>
              <a:rPr sz="2800" dirty="0">
                <a:latin typeface="Arial"/>
                <a:cs typeface="Arial"/>
              </a:rPr>
              <a:t>mueble a B </a:t>
            </a:r>
            <a:r>
              <a:rPr sz="2800" spc="-5" dirty="0">
                <a:latin typeface="Arial"/>
                <a:cs typeface="Arial"/>
              </a:rPr>
              <a:t>por un precio  determinado </a:t>
            </a:r>
            <a:r>
              <a:rPr sz="2800" dirty="0">
                <a:latin typeface="Arial"/>
                <a:cs typeface="Arial"/>
              </a:rPr>
              <a:t>y </a:t>
            </a:r>
            <a:r>
              <a:rPr sz="2800" spc="-5" dirty="0">
                <a:latin typeface="Arial"/>
                <a:cs typeface="Arial"/>
              </a:rPr>
              <a:t>que </a:t>
            </a:r>
            <a:r>
              <a:rPr sz="2800" dirty="0">
                <a:latin typeface="Arial"/>
                <a:cs typeface="Arial"/>
              </a:rPr>
              <a:t>B le </a:t>
            </a:r>
            <a:r>
              <a:rPr sz="2800" spc="-5" dirty="0">
                <a:latin typeface="Arial"/>
                <a:cs typeface="Arial"/>
              </a:rPr>
              <a:t>entregó </a:t>
            </a:r>
            <a:r>
              <a:rPr sz="2800" spc="5" dirty="0">
                <a:latin typeface="Arial"/>
                <a:cs typeface="Arial"/>
              </a:rPr>
              <a:t>el </a:t>
            </a:r>
            <a:r>
              <a:rPr sz="2800" spc="-5" dirty="0">
                <a:latin typeface="Arial"/>
                <a:cs typeface="Arial"/>
              </a:rPr>
              <a:t>mueble </a:t>
            </a:r>
            <a:r>
              <a:rPr sz="2800" dirty="0">
                <a:latin typeface="Arial"/>
                <a:cs typeface="Arial"/>
              </a:rPr>
              <a:t>a A </a:t>
            </a:r>
            <a:r>
              <a:rPr sz="2800" spc="-5" dirty="0">
                <a:latin typeface="Arial"/>
                <a:cs typeface="Arial"/>
              </a:rPr>
              <a:t>en  la </a:t>
            </a:r>
            <a:r>
              <a:rPr sz="2800" dirty="0">
                <a:latin typeface="Arial"/>
                <a:cs typeface="Arial"/>
              </a:rPr>
              <a:t>forma </a:t>
            </a:r>
            <a:r>
              <a:rPr sz="2800" spc="-5" dirty="0">
                <a:latin typeface="Arial"/>
                <a:cs typeface="Arial"/>
              </a:rPr>
              <a:t>estipulada; luego, </a:t>
            </a:r>
            <a:r>
              <a:rPr sz="2800" dirty="0">
                <a:latin typeface="Arial"/>
                <a:cs typeface="Arial"/>
              </a:rPr>
              <a:t>A </a:t>
            </a:r>
            <a:r>
              <a:rPr sz="2800" spc="-5" dirty="0">
                <a:latin typeface="Arial"/>
                <a:cs typeface="Arial"/>
              </a:rPr>
              <a:t>debe pagar </a:t>
            </a:r>
            <a:r>
              <a:rPr sz="2800" dirty="0">
                <a:latin typeface="Arial"/>
                <a:cs typeface="Arial"/>
              </a:rPr>
              <a:t>a B </a:t>
            </a:r>
            <a:r>
              <a:rPr sz="2800" spc="-5" dirty="0">
                <a:latin typeface="Arial"/>
                <a:cs typeface="Arial"/>
              </a:rPr>
              <a:t>el  precio</a:t>
            </a:r>
            <a:r>
              <a:rPr sz="2800" spc="5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convenido.</a:t>
            </a:r>
            <a:endParaRPr sz="2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33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</a:pPr>
            <a:r>
              <a:rPr sz="2800" spc="-5" dirty="0">
                <a:latin typeface="Arial"/>
                <a:cs typeface="Arial"/>
              </a:rPr>
              <a:t>En este caso el juicio lógico </a:t>
            </a:r>
            <a:r>
              <a:rPr sz="2800" dirty="0">
                <a:latin typeface="Arial"/>
                <a:cs typeface="Arial"/>
              </a:rPr>
              <a:t>como silogismo </a:t>
            </a:r>
            <a:r>
              <a:rPr sz="2800" spc="-5" dirty="0">
                <a:latin typeface="Arial"/>
                <a:cs typeface="Arial"/>
              </a:rPr>
              <a:t>es  perfecto; porque </a:t>
            </a:r>
            <a:r>
              <a:rPr sz="2800" dirty="0">
                <a:latin typeface="Arial"/>
                <a:cs typeface="Arial"/>
              </a:rPr>
              <a:t>si A </a:t>
            </a:r>
            <a:r>
              <a:rPr sz="2800" spc="-5" dirty="0">
                <a:latin typeface="Arial"/>
                <a:cs typeface="Arial"/>
              </a:rPr>
              <a:t>no </a:t>
            </a:r>
            <a:r>
              <a:rPr sz="2800" dirty="0">
                <a:latin typeface="Arial"/>
                <a:cs typeface="Arial"/>
              </a:rPr>
              <a:t>le </a:t>
            </a:r>
            <a:r>
              <a:rPr sz="2800" spc="-5" dirty="0">
                <a:latin typeface="Arial"/>
                <a:cs typeface="Arial"/>
              </a:rPr>
              <a:t>paga </a:t>
            </a:r>
            <a:r>
              <a:rPr sz="2800" dirty="0">
                <a:latin typeface="Arial"/>
                <a:cs typeface="Arial"/>
              </a:rPr>
              <a:t>a </a:t>
            </a:r>
            <a:r>
              <a:rPr sz="2800" spc="-5" dirty="0">
                <a:latin typeface="Arial"/>
                <a:cs typeface="Arial"/>
              </a:rPr>
              <a:t>B, la  computadora condenaría </a:t>
            </a:r>
            <a:r>
              <a:rPr sz="2800" dirty="0">
                <a:latin typeface="Arial"/>
                <a:cs typeface="Arial"/>
              </a:rPr>
              <a:t>a A lógicamente </a:t>
            </a:r>
            <a:r>
              <a:rPr sz="2800" spc="-5" dirty="0">
                <a:latin typeface="Arial"/>
                <a:cs typeface="Arial"/>
              </a:rPr>
              <a:t>al</a:t>
            </a:r>
            <a:r>
              <a:rPr sz="2800" spc="-50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pago.</a:t>
            </a:r>
            <a:endParaRPr sz="2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04800" y="328929"/>
            <a:ext cx="8531860" cy="182880"/>
          </a:xfrm>
          <a:custGeom>
            <a:avLst/>
            <a:gdLst/>
            <a:ahLst/>
            <a:cxnLst/>
            <a:rect l="l" t="t" r="r" b="b"/>
            <a:pathLst>
              <a:path w="8531860" h="182879">
                <a:moveTo>
                  <a:pt x="8427720" y="1270"/>
                </a:moveTo>
                <a:lnTo>
                  <a:pt x="104140" y="1270"/>
                </a:lnTo>
                <a:lnTo>
                  <a:pt x="69850" y="16510"/>
                </a:lnTo>
                <a:lnTo>
                  <a:pt x="30479" y="49530"/>
                </a:lnTo>
                <a:lnTo>
                  <a:pt x="6350" y="92710"/>
                </a:lnTo>
                <a:lnTo>
                  <a:pt x="2539" y="102870"/>
                </a:lnTo>
                <a:lnTo>
                  <a:pt x="0" y="115570"/>
                </a:lnTo>
                <a:lnTo>
                  <a:pt x="0" y="182880"/>
                </a:lnTo>
                <a:lnTo>
                  <a:pt x="8531860" y="182880"/>
                </a:lnTo>
                <a:lnTo>
                  <a:pt x="8531860" y="115570"/>
                </a:lnTo>
                <a:lnTo>
                  <a:pt x="8529320" y="102870"/>
                </a:lnTo>
                <a:lnTo>
                  <a:pt x="8525510" y="92710"/>
                </a:lnTo>
                <a:lnTo>
                  <a:pt x="8521700" y="81280"/>
                </a:lnTo>
                <a:lnTo>
                  <a:pt x="8515350" y="69850"/>
                </a:lnTo>
                <a:lnTo>
                  <a:pt x="8509000" y="59690"/>
                </a:lnTo>
                <a:lnTo>
                  <a:pt x="8500110" y="49530"/>
                </a:lnTo>
                <a:lnTo>
                  <a:pt x="8492490" y="39370"/>
                </a:lnTo>
                <a:lnTo>
                  <a:pt x="8483600" y="31750"/>
                </a:lnTo>
                <a:lnTo>
                  <a:pt x="8472170" y="24129"/>
                </a:lnTo>
                <a:lnTo>
                  <a:pt x="8462010" y="16510"/>
                </a:lnTo>
                <a:lnTo>
                  <a:pt x="8427720" y="1270"/>
                </a:lnTo>
                <a:close/>
              </a:path>
              <a:path w="8531860" h="182879">
                <a:moveTo>
                  <a:pt x="8403590" y="0"/>
                </a:moveTo>
                <a:lnTo>
                  <a:pt x="128270" y="0"/>
                </a:lnTo>
                <a:lnTo>
                  <a:pt x="115570" y="1270"/>
                </a:lnTo>
                <a:lnTo>
                  <a:pt x="8415020" y="1270"/>
                </a:lnTo>
                <a:lnTo>
                  <a:pt x="840359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04800" y="4953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04800" y="6629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ADA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04800" y="83058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69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DBDB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4800" y="996950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09">
                <a:moveTo>
                  <a:pt x="0" y="168910"/>
                </a:moveTo>
                <a:lnTo>
                  <a:pt x="8531860" y="168910"/>
                </a:lnTo>
                <a:lnTo>
                  <a:pt x="8531860" y="0"/>
                </a:lnTo>
                <a:lnTo>
                  <a:pt x="0" y="0"/>
                </a:lnTo>
                <a:lnTo>
                  <a:pt x="0" y="168910"/>
                </a:lnTo>
                <a:close/>
              </a:path>
            </a:pathLst>
          </a:custGeom>
          <a:solidFill>
            <a:srgbClr val="DCDC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04800" y="116586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69">
                <a:moveTo>
                  <a:pt x="0" y="166369"/>
                </a:moveTo>
                <a:lnTo>
                  <a:pt x="8531860" y="166369"/>
                </a:lnTo>
                <a:lnTo>
                  <a:pt x="8531860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DDDD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04800" y="133223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DEDE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04800" y="149986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FDFD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04800" y="166751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04800" y="183515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1E1E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04800" y="200278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2E2E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04800" y="217042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3E3E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04800" y="233807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04800" y="250571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04800" y="267335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04800" y="284098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7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04800" y="300862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8E8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04800" y="317627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9E9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04800" y="334390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AEA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04800" y="351155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69"/>
                </a:moveTo>
                <a:lnTo>
                  <a:pt x="8531860" y="166369"/>
                </a:lnTo>
                <a:lnTo>
                  <a:pt x="8531860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EB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04800" y="3677920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10">
                <a:moveTo>
                  <a:pt x="0" y="168909"/>
                </a:moveTo>
                <a:lnTo>
                  <a:pt x="8531860" y="168909"/>
                </a:lnTo>
                <a:lnTo>
                  <a:pt x="8531860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ECEC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04800" y="3846829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EDED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04800" y="40132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04800" y="41808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04800" y="434847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04800" y="451612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04800" y="468375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04800" y="48514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3F3F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04800" y="50190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4F4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04800" y="518667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04800" y="535432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6F6F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04800" y="552195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7F7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04800" y="56896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8F8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04800" y="585724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04800" y="6023609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10">
                <a:moveTo>
                  <a:pt x="0" y="168909"/>
                </a:moveTo>
                <a:lnTo>
                  <a:pt x="8531860" y="168909"/>
                </a:lnTo>
                <a:lnTo>
                  <a:pt x="8531860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FAFAF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04800" y="6192520"/>
            <a:ext cx="8531860" cy="182880"/>
          </a:xfrm>
          <a:custGeom>
            <a:avLst/>
            <a:gdLst/>
            <a:ahLst/>
            <a:cxnLst/>
            <a:rect l="l" t="t" r="r" b="b"/>
            <a:pathLst>
              <a:path w="8531860" h="182879">
                <a:moveTo>
                  <a:pt x="0" y="0"/>
                </a:moveTo>
                <a:lnTo>
                  <a:pt x="8531859" y="0"/>
                </a:lnTo>
                <a:lnTo>
                  <a:pt x="8531860" y="182879"/>
                </a:lnTo>
                <a:lnTo>
                  <a:pt x="0" y="182879"/>
                </a:lnTo>
                <a:lnTo>
                  <a:pt x="0" y="0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04800" y="635889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8531859" y="0"/>
                </a:moveTo>
                <a:lnTo>
                  <a:pt x="0" y="0"/>
                </a:lnTo>
                <a:lnTo>
                  <a:pt x="0" y="50800"/>
                </a:lnTo>
                <a:lnTo>
                  <a:pt x="16510" y="97790"/>
                </a:lnTo>
                <a:lnTo>
                  <a:pt x="48260" y="135890"/>
                </a:lnTo>
                <a:lnTo>
                  <a:pt x="92710" y="161290"/>
                </a:lnTo>
                <a:lnTo>
                  <a:pt x="115570" y="167640"/>
                </a:lnTo>
                <a:lnTo>
                  <a:pt x="8415020" y="167640"/>
                </a:lnTo>
                <a:lnTo>
                  <a:pt x="8427720" y="165100"/>
                </a:lnTo>
                <a:lnTo>
                  <a:pt x="8439150" y="161290"/>
                </a:lnTo>
                <a:lnTo>
                  <a:pt x="8462010" y="151130"/>
                </a:lnTo>
                <a:lnTo>
                  <a:pt x="8472170" y="143510"/>
                </a:lnTo>
                <a:lnTo>
                  <a:pt x="8483600" y="135890"/>
                </a:lnTo>
                <a:lnTo>
                  <a:pt x="8492490" y="127000"/>
                </a:lnTo>
                <a:lnTo>
                  <a:pt x="8500110" y="118110"/>
                </a:lnTo>
                <a:lnTo>
                  <a:pt x="8509000" y="107950"/>
                </a:lnTo>
                <a:lnTo>
                  <a:pt x="8515350" y="97790"/>
                </a:lnTo>
                <a:lnTo>
                  <a:pt x="8521700" y="86360"/>
                </a:lnTo>
                <a:lnTo>
                  <a:pt x="8529320" y="63500"/>
                </a:lnTo>
                <a:lnTo>
                  <a:pt x="8531860" y="50800"/>
                </a:lnTo>
                <a:lnTo>
                  <a:pt x="8531859" y="0"/>
                </a:lnTo>
                <a:close/>
              </a:path>
            </a:pathLst>
          </a:custGeom>
          <a:solidFill>
            <a:srgbClr val="FCFC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04800" y="328929"/>
            <a:ext cx="8533130" cy="6197600"/>
          </a:xfrm>
          <a:custGeom>
            <a:avLst/>
            <a:gdLst/>
            <a:ahLst/>
            <a:cxnLst/>
            <a:rect l="l" t="t" r="r" b="b"/>
            <a:pathLst>
              <a:path w="8533130" h="6197600">
                <a:moveTo>
                  <a:pt x="128270" y="0"/>
                </a:moveTo>
                <a:lnTo>
                  <a:pt x="81438" y="10933"/>
                </a:lnTo>
                <a:lnTo>
                  <a:pt x="40322" y="39846"/>
                </a:lnTo>
                <a:lnTo>
                  <a:pt x="11112" y="80902"/>
                </a:lnTo>
                <a:lnTo>
                  <a:pt x="0" y="128270"/>
                </a:lnTo>
                <a:lnTo>
                  <a:pt x="0" y="6068060"/>
                </a:lnTo>
                <a:lnTo>
                  <a:pt x="11112" y="6115625"/>
                </a:lnTo>
                <a:lnTo>
                  <a:pt x="40322" y="6157118"/>
                </a:lnTo>
                <a:lnTo>
                  <a:pt x="81438" y="6186467"/>
                </a:lnTo>
                <a:lnTo>
                  <a:pt x="128270" y="6197600"/>
                </a:lnTo>
                <a:lnTo>
                  <a:pt x="8404860" y="6197600"/>
                </a:lnTo>
                <a:lnTo>
                  <a:pt x="8451691" y="6186467"/>
                </a:lnTo>
                <a:lnTo>
                  <a:pt x="8492807" y="6157118"/>
                </a:lnTo>
                <a:lnTo>
                  <a:pt x="8522017" y="6115625"/>
                </a:lnTo>
                <a:lnTo>
                  <a:pt x="8533130" y="6068060"/>
                </a:lnTo>
                <a:lnTo>
                  <a:pt x="8533130" y="128270"/>
                </a:lnTo>
                <a:lnTo>
                  <a:pt x="8522017" y="80902"/>
                </a:lnTo>
                <a:lnTo>
                  <a:pt x="8492807" y="39846"/>
                </a:lnTo>
                <a:lnTo>
                  <a:pt x="8451691" y="10933"/>
                </a:lnTo>
                <a:lnTo>
                  <a:pt x="8404860" y="0"/>
                </a:lnTo>
                <a:lnTo>
                  <a:pt x="128270" y="0"/>
                </a:lnTo>
                <a:close/>
              </a:path>
            </a:pathLst>
          </a:custGeom>
          <a:ln w="3175">
            <a:solidFill>
              <a:srgbClr val="A3A2A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420369" y="433069"/>
            <a:ext cx="8301990" cy="5486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 txBox="1">
            <a:spLocks noGrp="1"/>
          </p:cNvSpPr>
          <p:nvPr>
            <p:ph type="title"/>
          </p:nvPr>
        </p:nvSpPr>
        <p:spPr>
          <a:xfrm>
            <a:off x="648969" y="283209"/>
            <a:ext cx="7954009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10" dirty="0">
                <a:solidFill>
                  <a:srgbClr val="000000"/>
                </a:solidFill>
                <a:latin typeface="Arial"/>
                <a:cs typeface="Arial"/>
              </a:rPr>
              <a:t>NATURALEZA </a:t>
            </a:r>
            <a:r>
              <a:rPr sz="3600" b="1" spc="-5" dirty="0">
                <a:solidFill>
                  <a:srgbClr val="000000"/>
                </a:solidFill>
                <a:latin typeface="Arial"/>
                <a:cs typeface="Arial"/>
              </a:rPr>
              <a:t>DE </a:t>
            </a:r>
            <a:r>
              <a:rPr sz="3600" b="1" spc="-10" dirty="0">
                <a:solidFill>
                  <a:srgbClr val="000000"/>
                </a:solidFill>
                <a:latin typeface="Arial"/>
                <a:cs typeface="Arial"/>
              </a:rPr>
              <a:t>LA</a:t>
            </a:r>
            <a:r>
              <a:rPr sz="3600" b="1" spc="-7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3600" b="1" spc="-10" dirty="0">
                <a:solidFill>
                  <a:srgbClr val="000000"/>
                </a:solidFill>
                <a:latin typeface="Arial"/>
                <a:cs typeface="Arial"/>
              </a:rPr>
              <a:t>INFORMÁTICA</a:t>
            </a:r>
            <a:endParaRPr sz="3600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3535679" y="831850"/>
            <a:ext cx="218503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latin typeface="Arial"/>
                <a:cs typeface="Arial"/>
              </a:rPr>
              <a:t>JURÍDICA</a:t>
            </a:r>
            <a:endParaRPr sz="3600">
              <a:latin typeface="Arial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565150" y="4803140"/>
            <a:ext cx="8165465" cy="16090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99900"/>
              </a:lnSpc>
              <a:spcBef>
                <a:spcPts val="100"/>
              </a:spcBef>
            </a:pPr>
            <a:r>
              <a:rPr sz="2600" dirty="0">
                <a:latin typeface="Arial"/>
                <a:cs typeface="Arial"/>
              </a:rPr>
              <a:t>La </a:t>
            </a:r>
            <a:r>
              <a:rPr sz="2600" spc="-5" dirty="0">
                <a:latin typeface="Arial"/>
                <a:cs typeface="Arial"/>
              </a:rPr>
              <a:t>Informática Jurídica, </a:t>
            </a:r>
            <a:r>
              <a:rPr sz="2600" dirty="0">
                <a:latin typeface="Arial"/>
                <a:cs typeface="Arial"/>
              </a:rPr>
              <a:t>no es una rama del Derecho,  porque únicamente procesa información </a:t>
            </a:r>
            <a:r>
              <a:rPr sz="2600" spc="-5" dirty="0">
                <a:latin typeface="Arial"/>
                <a:cs typeface="Arial"/>
              </a:rPr>
              <a:t>jurídica, </a:t>
            </a:r>
            <a:r>
              <a:rPr sz="2600" dirty="0">
                <a:latin typeface="Arial"/>
                <a:cs typeface="Arial"/>
              </a:rPr>
              <a:t>que  no genera derecho porque no </a:t>
            </a:r>
            <a:r>
              <a:rPr sz="2600" spc="5" dirty="0">
                <a:latin typeface="Arial"/>
                <a:cs typeface="Arial"/>
              </a:rPr>
              <a:t>es </a:t>
            </a:r>
            <a:r>
              <a:rPr sz="2600" dirty="0">
                <a:latin typeface="Arial"/>
                <a:cs typeface="Arial"/>
              </a:rPr>
              <a:t>una causa ni </a:t>
            </a:r>
            <a:r>
              <a:rPr sz="2600" spc="-5" dirty="0">
                <a:latin typeface="Arial"/>
                <a:cs typeface="Arial"/>
              </a:rPr>
              <a:t>efecto  </a:t>
            </a:r>
            <a:r>
              <a:rPr sz="2600" dirty="0">
                <a:latin typeface="Arial"/>
                <a:cs typeface="Arial"/>
              </a:rPr>
              <a:t>que fundamenta una</a:t>
            </a:r>
            <a:r>
              <a:rPr sz="2600" spc="-10" dirty="0">
                <a:latin typeface="Arial"/>
                <a:cs typeface="Arial"/>
              </a:rPr>
              <a:t> </a:t>
            </a:r>
            <a:r>
              <a:rPr sz="2600" spc="-5" dirty="0">
                <a:latin typeface="Arial"/>
                <a:cs typeface="Arial"/>
              </a:rPr>
              <a:t>Ley.</a:t>
            </a:r>
            <a:endParaRPr sz="2600">
              <a:latin typeface="Arial"/>
              <a:cs typeface="Arial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3059429" y="1584960"/>
            <a:ext cx="3268979" cy="3048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04800" y="328929"/>
            <a:ext cx="8531860" cy="182880"/>
          </a:xfrm>
          <a:custGeom>
            <a:avLst/>
            <a:gdLst/>
            <a:ahLst/>
            <a:cxnLst/>
            <a:rect l="l" t="t" r="r" b="b"/>
            <a:pathLst>
              <a:path w="8531860" h="182879">
                <a:moveTo>
                  <a:pt x="8427720" y="1270"/>
                </a:moveTo>
                <a:lnTo>
                  <a:pt x="104140" y="1270"/>
                </a:lnTo>
                <a:lnTo>
                  <a:pt x="69850" y="16510"/>
                </a:lnTo>
                <a:lnTo>
                  <a:pt x="30479" y="49530"/>
                </a:lnTo>
                <a:lnTo>
                  <a:pt x="6350" y="92710"/>
                </a:lnTo>
                <a:lnTo>
                  <a:pt x="2539" y="102870"/>
                </a:lnTo>
                <a:lnTo>
                  <a:pt x="0" y="115570"/>
                </a:lnTo>
                <a:lnTo>
                  <a:pt x="0" y="182880"/>
                </a:lnTo>
                <a:lnTo>
                  <a:pt x="8531860" y="182880"/>
                </a:lnTo>
                <a:lnTo>
                  <a:pt x="8531860" y="115570"/>
                </a:lnTo>
                <a:lnTo>
                  <a:pt x="8529320" y="102870"/>
                </a:lnTo>
                <a:lnTo>
                  <a:pt x="8525510" y="92710"/>
                </a:lnTo>
                <a:lnTo>
                  <a:pt x="8521700" y="81280"/>
                </a:lnTo>
                <a:lnTo>
                  <a:pt x="8515350" y="69850"/>
                </a:lnTo>
                <a:lnTo>
                  <a:pt x="8509000" y="59690"/>
                </a:lnTo>
                <a:lnTo>
                  <a:pt x="8500110" y="49530"/>
                </a:lnTo>
                <a:lnTo>
                  <a:pt x="8492490" y="39370"/>
                </a:lnTo>
                <a:lnTo>
                  <a:pt x="8483600" y="31750"/>
                </a:lnTo>
                <a:lnTo>
                  <a:pt x="8472170" y="24129"/>
                </a:lnTo>
                <a:lnTo>
                  <a:pt x="8462010" y="16510"/>
                </a:lnTo>
                <a:lnTo>
                  <a:pt x="8427720" y="1270"/>
                </a:lnTo>
                <a:close/>
              </a:path>
              <a:path w="8531860" h="182879">
                <a:moveTo>
                  <a:pt x="8403590" y="0"/>
                </a:moveTo>
                <a:lnTo>
                  <a:pt x="128270" y="0"/>
                </a:lnTo>
                <a:lnTo>
                  <a:pt x="115570" y="1270"/>
                </a:lnTo>
                <a:lnTo>
                  <a:pt x="8415020" y="1270"/>
                </a:lnTo>
                <a:lnTo>
                  <a:pt x="840359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04800" y="4953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04800" y="6629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ADA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04800" y="83058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69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DBDB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4800" y="996950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09">
                <a:moveTo>
                  <a:pt x="0" y="168910"/>
                </a:moveTo>
                <a:lnTo>
                  <a:pt x="8531860" y="168910"/>
                </a:lnTo>
                <a:lnTo>
                  <a:pt x="8531860" y="0"/>
                </a:lnTo>
                <a:lnTo>
                  <a:pt x="0" y="0"/>
                </a:lnTo>
                <a:lnTo>
                  <a:pt x="0" y="168910"/>
                </a:lnTo>
                <a:close/>
              </a:path>
            </a:pathLst>
          </a:custGeom>
          <a:solidFill>
            <a:srgbClr val="DCDC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04800" y="116586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69">
                <a:moveTo>
                  <a:pt x="0" y="166369"/>
                </a:moveTo>
                <a:lnTo>
                  <a:pt x="8531860" y="166369"/>
                </a:lnTo>
                <a:lnTo>
                  <a:pt x="8531860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DDDD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04800" y="133223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DEDE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04800" y="149986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FDFD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04800" y="166751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04800" y="183515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1E1E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04800" y="200278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2E2E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04800" y="217042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3E3E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04800" y="233807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04800" y="250571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04800" y="267335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04800" y="284098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7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04800" y="300862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8E8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04800" y="317627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9E9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04800" y="334390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AEA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04800" y="351155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69"/>
                </a:moveTo>
                <a:lnTo>
                  <a:pt x="8531860" y="166369"/>
                </a:lnTo>
                <a:lnTo>
                  <a:pt x="8531860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EB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04800" y="3677920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10">
                <a:moveTo>
                  <a:pt x="0" y="168909"/>
                </a:moveTo>
                <a:lnTo>
                  <a:pt x="8531860" y="168909"/>
                </a:lnTo>
                <a:lnTo>
                  <a:pt x="8531860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ECEC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04800" y="3846829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EDED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04800" y="40132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04800" y="41808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04800" y="434847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04800" y="451612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04800" y="468375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04800" y="48514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3F3F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04800" y="50190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4F4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04800" y="518667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04800" y="535432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6F6F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04800" y="552195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7F7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04800" y="56896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8F8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04800" y="585724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04800" y="6023609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10">
                <a:moveTo>
                  <a:pt x="0" y="168909"/>
                </a:moveTo>
                <a:lnTo>
                  <a:pt x="8531860" y="168909"/>
                </a:lnTo>
                <a:lnTo>
                  <a:pt x="8531860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FAFAF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04800" y="6192520"/>
            <a:ext cx="8531860" cy="182880"/>
          </a:xfrm>
          <a:custGeom>
            <a:avLst/>
            <a:gdLst/>
            <a:ahLst/>
            <a:cxnLst/>
            <a:rect l="l" t="t" r="r" b="b"/>
            <a:pathLst>
              <a:path w="8531860" h="182879">
                <a:moveTo>
                  <a:pt x="0" y="0"/>
                </a:moveTo>
                <a:lnTo>
                  <a:pt x="8531859" y="0"/>
                </a:lnTo>
                <a:lnTo>
                  <a:pt x="8531860" y="182879"/>
                </a:lnTo>
                <a:lnTo>
                  <a:pt x="0" y="182879"/>
                </a:lnTo>
                <a:lnTo>
                  <a:pt x="0" y="0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04800" y="635889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8531859" y="0"/>
                </a:moveTo>
                <a:lnTo>
                  <a:pt x="0" y="0"/>
                </a:lnTo>
                <a:lnTo>
                  <a:pt x="0" y="50800"/>
                </a:lnTo>
                <a:lnTo>
                  <a:pt x="16510" y="97790"/>
                </a:lnTo>
                <a:lnTo>
                  <a:pt x="48260" y="135890"/>
                </a:lnTo>
                <a:lnTo>
                  <a:pt x="92710" y="161290"/>
                </a:lnTo>
                <a:lnTo>
                  <a:pt x="115570" y="167640"/>
                </a:lnTo>
                <a:lnTo>
                  <a:pt x="8415020" y="167640"/>
                </a:lnTo>
                <a:lnTo>
                  <a:pt x="8427720" y="165100"/>
                </a:lnTo>
                <a:lnTo>
                  <a:pt x="8439150" y="161290"/>
                </a:lnTo>
                <a:lnTo>
                  <a:pt x="8462010" y="151130"/>
                </a:lnTo>
                <a:lnTo>
                  <a:pt x="8472170" y="143510"/>
                </a:lnTo>
                <a:lnTo>
                  <a:pt x="8483600" y="135890"/>
                </a:lnTo>
                <a:lnTo>
                  <a:pt x="8492490" y="127000"/>
                </a:lnTo>
                <a:lnTo>
                  <a:pt x="8500110" y="118110"/>
                </a:lnTo>
                <a:lnTo>
                  <a:pt x="8509000" y="107950"/>
                </a:lnTo>
                <a:lnTo>
                  <a:pt x="8515350" y="97790"/>
                </a:lnTo>
                <a:lnTo>
                  <a:pt x="8521700" y="86360"/>
                </a:lnTo>
                <a:lnTo>
                  <a:pt x="8529320" y="63500"/>
                </a:lnTo>
                <a:lnTo>
                  <a:pt x="8531860" y="50800"/>
                </a:lnTo>
                <a:lnTo>
                  <a:pt x="8531859" y="0"/>
                </a:lnTo>
                <a:close/>
              </a:path>
            </a:pathLst>
          </a:custGeom>
          <a:solidFill>
            <a:srgbClr val="FCFC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04800" y="328929"/>
            <a:ext cx="8533130" cy="6197600"/>
          </a:xfrm>
          <a:custGeom>
            <a:avLst/>
            <a:gdLst/>
            <a:ahLst/>
            <a:cxnLst/>
            <a:rect l="l" t="t" r="r" b="b"/>
            <a:pathLst>
              <a:path w="8533130" h="6197600">
                <a:moveTo>
                  <a:pt x="128270" y="0"/>
                </a:moveTo>
                <a:lnTo>
                  <a:pt x="81438" y="10933"/>
                </a:lnTo>
                <a:lnTo>
                  <a:pt x="40322" y="39846"/>
                </a:lnTo>
                <a:lnTo>
                  <a:pt x="11112" y="80902"/>
                </a:lnTo>
                <a:lnTo>
                  <a:pt x="0" y="128270"/>
                </a:lnTo>
                <a:lnTo>
                  <a:pt x="0" y="6068060"/>
                </a:lnTo>
                <a:lnTo>
                  <a:pt x="11112" y="6115625"/>
                </a:lnTo>
                <a:lnTo>
                  <a:pt x="40322" y="6157118"/>
                </a:lnTo>
                <a:lnTo>
                  <a:pt x="81438" y="6186467"/>
                </a:lnTo>
                <a:lnTo>
                  <a:pt x="128270" y="6197600"/>
                </a:lnTo>
                <a:lnTo>
                  <a:pt x="8404860" y="6197600"/>
                </a:lnTo>
                <a:lnTo>
                  <a:pt x="8451691" y="6186467"/>
                </a:lnTo>
                <a:lnTo>
                  <a:pt x="8492807" y="6157118"/>
                </a:lnTo>
                <a:lnTo>
                  <a:pt x="8522017" y="6115625"/>
                </a:lnTo>
                <a:lnTo>
                  <a:pt x="8533130" y="6068060"/>
                </a:lnTo>
                <a:lnTo>
                  <a:pt x="8533130" y="128270"/>
                </a:lnTo>
                <a:lnTo>
                  <a:pt x="8522017" y="80902"/>
                </a:lnTo>
                <a:lnTo>
                  <a:pt x="8492807" y="39846"/>
                </a:lnTo>
                <a:lnTo>
                  <a:pt x="8451691" y="10933"/>
                </a:lnTo>
                <a:lnTo>
                  <a:pt x="8404860" y="0"/>
                </a:lnTo>
                <a:lnTo>
                  <a:pt x="128270" y="0"/>
                </a:lnTo>
                <a:close/>
              </a:path>
            </a:pathLst>
          </a:custGeom>
          <a:ln w="3175">
            <a:solidFill>
              <a:srgbClr val="A3A2A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420369" y="433069"/>
            <a:ext cx="8301990" cy="5486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 txBox="1">
            <a:spLocks noGrp="1"/>
          </p:cNvSpPr>
          <p:nvPr>
            <p:ph type="title"/>
          </p:nvPr>
        </p:nvSpPr>
        <p:spPr>
          <a:xfrm>
            <a:off x="1897379" y="927100"/>
            <a:ext cx="534606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b="1" spc="-10" dirty="0">
                <a:solidFill>
                  <a:srgbClr val="000000"/>
                </a:solidFill>
                <a:latin typeface="Arial"/>
                <a:cs typeface="Arial"/>
              </a:rPr>
              <a:t>OBJETO </a:t>
            </a:r>
            <a:r>
              <a:rPr sz="4000" b="1" spc="-5" dirty="0">
                <a:solidFill>
                  <a:srgbClr val="000000"/>
                </a:solidFill>
                <a:latin typeface="Arial"/>
                <a:cs typeface="Arial"/>
              </a:rPr>
              <a:t>DE</a:t>
            </a:r>
            <a:r>
              <a:rPr sz="4000" b="1" spc="-9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4000" b="1" spc="-10" dirty="0">
                <a:solidFill>
                  <a:srgbClr val="000000"/>
                </a:solidFill>
                <a:latin typeface="Arial"/>
                <a:cs typeface="Arial"/>
              </a:rPr>
              <a:t>ESTUDIO</a:t>
            </a:r>
            <a:endParaRPr sz="4000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5269485" y="2425700"/>
            <a:ext cx="742315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600" spc="-5" dirty="0">
                <a:latin typeface="Arial"/>
                <a:cs typeface="Arial"/>
              </a:rPr>
              <a:t>t</a:t>
            </a:r>
            <a:r>
              <a:rPr sz="2600" spc="-10" dirty="0">
                <a:latin typeface="Arial"/>
                <a:cs typeface="Arial"/>
              </a:rPr>
              <a:t>i</a:t>
            </a:r>
            <a:r>
              <a:rPr sz="2600" dirty="0">
                <a:latin typeface="Arial"/>
                <a:cs typeface="Arial"/>
              </a:rPr>
              <a:t>e</a:t>
            </a:r>
            <a:r>
              <a:rPr sz="2600" spc="10" dirty="0">
                <a:latin typeface="Arial"/>
                <a:cs typeface="Arial"/>
              </a:rPr>
              <a:t>n</a:t>
            </a:r>
            <a:r>
              <a:rPr sz="2600" dirty="0">
                <a:latin typeface="Arial"/>
                <a:cs typeface="Arial"/>
              </a:rPr>
              <a:t>e</a:t>
            </a:r>
            <a:endParaRPr sz="2600">
              <a:latin typeface="Arial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6298169" y="2425700"/>
            <a:ext cx="2360930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73735" algn="l"/>
                <a:tab pos="1979930" algn="l"/>
              </a:tabLst>
            </a:pPr>
            <a:r>
              <a:rPr sz="2600" dirty="0">
                <a:latin typeface="Arial"/>
                <a:cs typeface="Arial"/>
              </a:rPr>
              <a:t>su	</a:t>
            </a:r>
            <a:r>
              <a:rPr sz="2600" spc="10" dirty="0">
                <a:latin typeface="Arial"/>
                <a:cs typeface="Arial"/>
              </a:rPr>
              <a:t>ám</a:t>
            </a:r>
            <a:r>
              <a:rPr sz="2600" dirty="0">
                <a:latin typeface="Arial"/>
                <a:cs typeface="Arial"/>
              </a:rPr>
              <a:t>b</a:t>
            </a:r>
            <a:r>
              <a:rPr sz="2600" spc="-5" dirty="0">
                <a:latin typeface="Arial"/>
                <a:cs typeface="Arial"/>
              </a:rPr>
              <a:t>it</a:t>
            </a:r>
            <a:r>
              <a:rPr sz="2600" dirty="0">
                <a:latin typeface="Arial"/>
                <a:cs typeface="Arial"/>
              </a:rPr>
              <a:t>o	de</a:t>
            </a:r>
            <a:endParaRPr sz="2600">
              <a:latin typeface="Arial"/>
              <a:cs typeface="Arial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494030" y="2425700"/>
            <a:ext cx="4489450" cy="817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4330" marR="5080" indent="-341630">
              <a:lnSpc>
                <a:spcPct val="100000"/>
              </a:lnSpc>
              <a:spcBef>
                <a:spcPts val="100"/>
              </a:spcBef>
              <a:tabLst>
                <a:tab pos="599440" algn="l"/>
                <a:tab pos="1280795" algn="l"/>
                <a:tab pos="3227705" algn="l"/>
              </a:tabLst>
            </a:pPr>
            <a:r>
              <a:rPr sz="2600" dirty="0">
                <a:latin typeface="Arial"/>
                <a:cs typeface="Arial"/>
              </a:rPr>
              <a:t>1.		La	</a:t>
            </a:r>
            <a:r>
              <a:rPr sz="2600" spc="-5" dirty="0">
                <a:latin typeface="Arial"/>
                <a:cs typeface="Arial"/>
              </a:rPr>
              <a:t>I</a:t>
            </a:r>
            <a:r>
              <a:rPr sz="2600" dirty="0">
                <a:latin typeface="Arial"/>
                <a:cs typeface="Arial"/>
              </a:rPr>
              <a:t>n</a:t>
            </a:r>
            <a:r>
              <a:rPr sz="2600" spc="-5" dirty="0">
                <a:latin typeface="Arial"/>
                <a:cs typeface="Arial"/>
              </a:rPr>
              <a:t>f</a:t>
            </a:r>
            <a:r>
              <a:rPr sz="2600" dirty="0">
                <a:latin typeface="Arial"/>
                <a:cs typeface="Arial"/>
              </a:rPr>
              <a:t>or</a:t>
            </a:r>
            <a:r>
              <a:rPr sz="2600" spc="10" dirty="0">
                <a:latin typeface="Arial"/>
                <a:cs typeface="Arial"/>
              </a:rPr>
              <a:t>m</a:t>
            </a:r>
            <a:r>
              <a:rPr sz="2600" dirty="0">
                <a:latin typeface="Arial"/>
                <a:cs typeface="Arial"/>
              </a:rPr>
              <a:t>á</a:t>
            </a:r>
            <a:r>
              <a:rPr sz="2600" spc="-5" dirty="0">
                <a:latin typeface="Arial"/>
                <a:cs typeface="Arial"/>
              </a:rPr>
              <a:t>ti</a:t>
            </a:r>
            <a:r>
              <a:rPr sz="2600" spc="5" dirty="0">
                <a:latin typeface="Arial"/>
                <a:cs typeface="Arial"/>
              </a:rPr>
              <a:t>c</a:t>
            </a:r>
            <a:r>
              <a:rPr sz="2600" dirty="0">
                <a:latin typeface="Arial"/>
                <a:cs typeface="Arial"/>
              </a:rPr>
              <a:t>a	</a:t>
            </a:r>
            <a:r>
              <a:rPr sz="2600" spc="5" dirty="0">
                <a:latin typeface="Arial"/>
                <a:cs typeface="Arial"/>
              </a:rPr>
              <a:t>J</a:t>
            </a:r>
            <a:r>
              <a:rPr sz="2600" dirty="0">
                <a:latin typeface="Arial"/>
                <a:cs typeface="Arial"/>
              </a:rPr>
              <a:t>u</a:t>
            </a:r>
            <a:r>
              <a:rPr sz="2600" spc="-10" dirty="0">
                <a:latin typeface="Arial"/>
                <a:cs typeface="Arial"/>
              </a:rPr>
              <a:t>r</a:t>
            </a:r>
            <a:r>
              <a:rPr sz="2600" spc="-15" dirty="0">
                <a:latin typeface="Arial"/>
                <a:cs typeface="Arial"/>
              </a:rPr>
              <a:t>í</a:t>
            </a:r>
            <a:r>
              <a:rPr sz="2600" dirty="0">
                <a:latin typeface="Arial"/>
                <a:cs typeface="Arial"/>
              </a:rPr>
              <a:t>d</a:t>
            </a:r>
            <a:r>
              <a:rPr sz="2600" spc="-5" dirty="0">
                <a:latin typeface="Arial"/>
                <a:cs typeface="Arial"/>
              </a:rPr>
              <a:t>i</a:t>
            </a:r>
            <a:r>
              <a:rPr sz="2600" spc="5" dirty="0">
                <a:latin typeface="Arial"/>
                <a:cs typeface="Arial"/>
              </a:rPr>
              <a:t>c</a:t>
            </a:r>
            <a:r>
              <a:rPr sz="2600" dirty="0">
                <a:latin typeface="Arial"/>
                <a:cs typeface="Arial"/>
              </a:rPr>
              <a:t>a,  aplicación en el</a:t>
            </a:r>
            <a:r>
              <a:rPr sz="2600" spc="-30" dirty="0">
                <a:latin typeface="Arial"/>
                <a:cs typeface="Arial"/>
              </a:rPr>
              <a:t> </a:t>
            </a:r>
            <a:r>
              <a:rPr sz="2600" dirty="0">
                <a:latin typeface="Arial"/>
                <a:cs typeface="Arial"/>
              </a:rPr>
              <a:t>Derecho</a:t>
            </a:r>
            <a:endParaRPr sz="2600">
              <a:latin typeface="Arial"/>
              <a:cs typeface="Arial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5798466" y="3765550"/>
            <a:ext cx="1367790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600" spc="-5" dirty="0">
                <a:latin typeface="Arial"/>
                <a:cs typeface="Arial"/>
              </a:rPr>
              <a:t>convierte</a:t>
            </a:r>
            <a:endParaRPr sz="2600">
              <a:latin typeface="Arial"/>
              <a:cs typeface="Arial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7426452" y="3765550"/>
            <a:ext cx="1231900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65480" algn="l"/>
              </a:tabLst>
            </a:pPr>
            <a:r>
              <a:rPr sz="2600" dirty="0">
                <a:latin typeface="Arial"/>
                <a:cs typeface="Arial"/>
              </a:rPr>
              <a:t>en	u</a:t>
            </a:r>
            <a:r>
              <a:rPr sz="2600" spc="10" dirty="0">
                <a:latin typeface="Arial"/>
                <a:cs typeface="Arial"/>
              </a:rPr>
              <a:t>n</a:t>
            </a:r>
            <a:r>
              <a:rPr sz="2600" dirty="0">
                <a:latin typeface="Arial"/>
                <a:cs typeface="Arial"/>
              </a:rPr>
              <a:t>a</a:t>
            </a:r>
            <a:endParaRPr sz="2600">
              <a:latin typeface="Arial"/>
              <a:cs typeface="Arial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494030" y="3765550"/>
            <a:ext cx="5044440" cy="817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4330" marR="5080" indent="-341630">
              <a:lnSpc>
                <a:spcPct val="100000"/>
              </a:lnSpc>
              <a:spcBef>
                <a:spcPts val="100"/>
              </a:spcBef>
              <a:tabLst>
                <a:tab pos="574040" algn="l"/>
                <a:tab pos="1227455" algn="l"/>
                <a:tab pos="3148330" algn="l"/>
                <a:tab pos="4681220" algn="l"/>
              </a:tabLst>
            </a:pPr>
            <a:r>
              <a:rPr sz="2600" dirty="0">
                <a:latin typeface="Arial"/>
                <a:cs typeface="Arial"/>
              </a:rPr>
              <a:t>2.		La	</a:t>
            </a:r>
            <a:r>
              <a:rPr sz="2600" spc="-5" dirty="0">
                <a:latin typeface="Arial"/>
                <a:cs typeface="Arial"/>
              </a:rPr>
              <a:t>I</a:t>
            </a:r>
            <a:r>
              <a:rPr sz="2600" dirty="0">
                <a:latin typeface="Arial"/>
                <a:cs typeface="Arial"/>
              </a:rPr>
              <a:t>n</a:t>
            </a:r>
            <a:r>
              <a:rPr sz="2600" spc="-5" dirty="0">
                <a:latin typeface="Arial"/>
                <a:cs typeface="Arial"/>
              </a:rPr>
              <a:t>f</a:t>
            </a:r>
            <a:r>
              <a:rPr sz="2600" dirty="0">
                <a:latin typeface="Arial"/>
                <a:cs typeface="Arial"/>
              </a:rPr>
              <a:t>or</a:t>
            </a:r>
            <a:r>
              <a:rPr sz="2600" spc="10" dirty="0">
                <a:latin typeface="Arial"/>
                <a:cs typeface="Arial"/>
              </a:rPr>
              <a:t>má</a:t>
            </a:r>
            <a:r>
              <a:rPr sz="2600" spc="-5" dirty="0">
                <a:latin typeface="Arial"/>
                <a:cs typeface="Arial"/>
              </a:rPr>
              <a:t>t</a:t>
            </a:r>
            <a:r>
              <a:rPr sz="2600" spc="-10" dirty="0">
                <a:latin typeface="Arial"/>
                <a:cs typeface="Arial"/>
              </a:rPr>
              <a:t>i</a:t>
            </a:r>
            <a:r>
              <a:rPr sz="2600" spc="5" dirty="0">
                <a:latin typeface="Arial"/>
                <a:cs typeface="Arial"/>
              </a:rPr>
              <a:t>c</a:t>
            </a:r>
            <a:r>
              <a:rPr sz="2600" dirty="0">
                <a:latin typeface="Arial"/>
                <a:cs typeface="Arial"/>
              </a:rPr>
              <a:t>a	</a:t>
            </a:r>
            <a:r>
              <a:rPr sz="2600" spc="5" dirty="0">
                <a:latin typeface="Arial"/>
                <a:cs typeface="Arial"/>
              </a:rPr>
              <a:t>J</a:t>
            </a:r>
            <a:r>
              <a:rPr sz="2600" dirty="0">
                <a:latin typeface="Arial"/>
                <a:cs typeface="Arial"/>
              </a:rPr>
              <a:t>ur</a:t>
            </a:r>
            <a:r>
              <a:rPr sz="2600" spc="-25" dirty="0">
                <a:latin typeface="Arial"/>
                <a:cs typeface="Arial"/>
              </a:rPr>
              <a:t>í</a:t>
            </a:r>
            <a:r>
              <a:rPr sz="2600" spc="10" dirty="0">
                <a:latin typeface="Arial"/>
                <a:cs typeface="Arial"/>
              </a:rPr>
              <a:t>d</a:t>
            </a:r>
            <a:r>
              <a:rPr sz="2600" spc="-10" dirty="0">
                <a:latin typeface="Arial"/>
                <a:cs typeface="Arial"/>
              </a:rPr>
              <a:t>i</a:t>
            </a:r>
            <a:r>
              <a:rPr sz="2600" spc="5" dirty="0">
                <a:latin typeface="Arial"/>
                <a:cs typeface="Arial"/>
              </a:rPr>
              <a:t>c</a:t>
            </a:r>
            <a:r>
              <a:rPr sz="2600" dirty="0">
                <a:latin typeface="Arial"/>
                <a:cs typeface="Arial"/>
              </a:rPr>
              <a:t>a,	</a:t>
            </a:r>
            <a:r>
              <a:rPr sz="2600" spc="5" dirty="0">
                <a:latin typeface="Arial"/>
                <a:cs typeface="Arial"/>
              </a:rPr>
              <a:t>s</a:t>
            </a:r>
            <a:r>
              <a:rPr sz="2600" dirty="0">
                <a:latin typeface="Arial"/>
                <a:cs typeface="Arial"/>
              </a:rPr>
              <a:t>e  herramienta </a:t>
            </a:r>
            <a:r>
              <a:rPr sz="2600" spc="-5" dirty="0">
                <a:latin typeface="Arial"/>
                <a:cs typeface="Arial"/>
              </a:rPr>
              <a:t>técnica </a:t>
            </a:r>
            <a:r>
              <a:rPr sz="2600" dirty="0">
                <a:latin typeface="Arial"/>
                <a:cs typeface="Arial"/>
              </a:rPr>
              <a:t>del</a:t>
            </a:r>
            <a:r>
              <a:rPr sz="2600" spc="-35" dirty="0">
                <a:latin typeface="Arial"/>
                <a:cs typeface="Arial"/>
              </a:rPr>
              <a:t> </a:t>
            </a:r>
            <a:r>
              <a:rPr sz="2600" spc="-5" dirty="0">
                <a:latin typeface="Arial"/>
                <a:cs typeface="Arial"/>
              </a:rPr>
              <a:t>Jurista</a:t>
            </a:r>
            <a:endParaRPr sz="2600">
              <a:latin typeface="Arial"/>
              <a:cs typeface="Arial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494030" y="5105400"/>
            <a:ext cx="8164195" cy="817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4330" marR="5080" indent="-341630">
              <a:lnSpc>
                <a:spcPct val="100000"/>
              </a:lnSpc>
              <a:spcBef>
                <a:spcPts val="100"/>
              </a:spcBef>
              <a:tabLst>
                <a:tab pos="441959" algn="l"/>
                <a:tab pos="999490" algn="l"/>
                <a:tab pos="2366010" algn="l"/>
                <a:tab pos="3272790" algn="l"/>
                <a:tab pos="5377815" algn="l"/>
                <a:tab pos="6687184" algn="l"/>
                <a:tab pos="7188200" algn="l"/>
                <a:tab pos="7894320" algn="l"/>
              </a:tabLst>
            </a:pPr>
            <a:r>
              <a:rPr sz="2600" dirty="0">
                <a:latin typeface="Arial"/>
                <a:cs typeface="Arial"/>
              </a:rPr>
              <a:t>3.		Se	</a:t>
            </a:r>
            <a:r>
              <a:rPr sz="2600" spc="-10" dirty="0">
                <a:latin typeface="Arial"/>
                <a:cs typeface="Arial"/>
              </a:rPr>
              <a:t>r</a:t>
            </a:r>
            <a:r>
              <a:rPr sz="2600" dirty="0">
                <a:latin typeface="Arial"/>
                <a:cs typeface="Arial"/>
              </a:rPr>
              <a:t>e</a:t>
            </a:r>
            <a:r>
              <a:rPr sz="2600" spc="10" dirty="0">
                <a:latin typeface="Arial"/>
                <a:cs typeface="Arial"/>
              </a:rPr>
              <a:t>q</a:t>
            </a:r>
            <a:r>
              <a:rPr sz="2600" dirty="0">
                <a:latin typeface="Arial"/>
                <a:cs typeface="Arial"/>
              </a:rPr>
              <a:t>u</a:t>
            </a:r>
            <a:r>
              <a:rPr sz="2600" spc="-10" dirty="0">
                <a:latin typeface="Arial"/>
                <a:cs typeface="Arial"/>
              </a:rPr>
              <a:t>i</a:t>
            </a:r>
            <a:r>
              <a:rPr sz="2600" spc="10" dirty="0">
                <a:latin typeface="Arial"/>
                <a:cs typeface="Arial"/>
              </a:rPr>
              <a:t>e</a:t>
            </a:r>
            <a:r>
              <a:rPr sz="2600" spc="-10" dirty="0">
                <a:latin typeface="Arial"/>
                <a:cs typeface="Arial"/>
              </a:rPr>
              <a:t>r</a:t>
            </a:r>
            <a:r>
              <a:rPr sz="2600" dirty="0">
                <a:latin typeface="Arial"/>
                <a:cs typeface="Arial"/>
              </a:rPr>
              <a:t>e	</a:t>
            </a:r>
            <a:r>
              <a:rPr sz="2600" spc="-5" dirty="0">
                <a:latin typeface="Arial"/>
                <a:cs typeface="Arial"/>
              </a:rPr>
              <a:t>t</a:t>
            </a:r>
            <a:r>
              <a:rPr sz="2600" spc="10" dirty="0">
                <a:latin typeface="Arial"/>
                <a:cs typeface="Arial"/>
              </a:rPr>
              <a:t>e</a:t>
            </a:r>
            <a:r>
              <a:rPr sz="2600" dirty="0">
                <a:latin typeface="Arial"/>
                <a:cs typeface="Arial"/>
              </a:rPr>
              <a:t>ner	</a:t>
            </a:r>
            <a:r>
              <a:rPr sz="2600" spc="5" dirty="0">
                <a:latin typeface="Arial"/>
                <a:cs typeface="Arial"/>
              </a:rPr>
              <a:t>c</a:t>
            </a:r>
            <a:r>
              <a:rPr sz="2600" dirty="0">
                <a:latin typeface="Arial"/>
                <a:cs typeface="Arial"/>
              </a:rPr>
              <a:t>o</a:t>
            </a:r>
            <a:r>
              <a:rPr sz="2600" spc="10" dirty="0">
                <a:latin typeface="Arial"/>
                <a:cs typeface="Arial"/>
              </a:rPr>
              <a:t>n</a:t>
            </a:r>
            <a:r>
              <a:rPr sz="2600" dirty="0">
                <a:latin typeface="Arial"/>
                <a:cs typeface="Arial"/>
              </a:rPr>
              <a:t>oci</a:t>
            </a:r>
            <a:r>
              <a:rPr sz="2600" spc="20" dirty="0">
                <a:latin typeface="Arial"/>
                <a:cs typeface="Arial"/>
              </a:rPr>
              <a:t>m</a:t>
            </a:r>
            <a:r>
              <a:rPr sz="2600" spc="-10" dirty="0">
                <a:latin typeface="Arial"/>
                <a:cs typeface="Arial"/>
              </a:rPr>
              <a:t>i</a:t>
            </a:r>
            <a:r>
              <a:rPr sz="2600" dirty="0">
                <a:latin typeface="Arial"/>
                <a:cs typeface="Arial"/>
              </a:rPr>
              <a:t>e</a:t>
            </a:r>
            <a:r>
              <a:rPr sz="2600" spc="10" dirty="0">
                <a:latin typeface="Arial"/>
                <a:cs typeface="Arial"/>
              </a:rPr>
              <a:t>n</a:t>
            </a:r>
            <a:r>
              <a:rPr sz="2600" spc="-5" dirty="0">
                <a:latin typeface="Arial"/>
                <a:cs typeface="Arial"/>
              </a:rPr>
              <a:t>t</a:t>
            </a:r>
            <a:r>
              <a:rPr sz="2600" dirty="0">
                <a:latin typeface="Arial"/>
                <a:cs typeface="Arial"/>
              </a:rPr>
              <a:t>o	</a:t>
            </a:r>
            <a:r>
              <a:rPr sz="2600" spc="-10" dirty="0">
                <a:latin typeface="Arial"/>
                <a:cs typeface="Arial"/>
              </a:rPr>
              <a:t>j</a:t>
            </a:r>
            <a:r>
              <a:rPr sz="2600" spc="10" dirty="0">
                <a:latin typeface="Arial"/>
                <a:cs typeface="Arial"/>
              </a:rPr>
              <a:t>u</a:t>
            </a:r>
            <a:r>
              <a:rPr sz="2600" spc="-10" dirty="0">
                <a:latin typeface="Arial"/>
                <a:cs typeface="Arial"/>
              </a:rPr>
              <a:t>r</a:t>
            </a:r>
            <a:r>
              <a:rPr sz="2600" spc="-15" dirty="0">
                <a:latin typeface="Arial"/>
                <a:cs typeface="Arial"/>
              </a:rPr>
              <a:t>í</a:t>
            </a:r>
            <a:r>
              <a:rPr sz="2600" dirty="0">
                <a:latin typeface="Arial"/>
                <a:cs typeface="Arial"/>
              </a:rPr>
              <a:t>d</a:t>
            </a:r>
            <a:r>
              <a:rPr sz="2600" spc="-5" dirty="0">
                <a:latin typeface="Arial"/>
                <a:cs typeface="Arial"/>
              </a:rPr>
              <a:t>ic</a:t>
            </a:r>
            <a:r>
              <a:rPr sz="2600" spc="10" dirty="0">
                <a:latin typeface="Arial"/>
                <a:cs typeface="Arial"/>
              </a:rPr>
              <a:t>o</a:t>
            </a:r>
            <a:r>
              <a:rPr sz="2600" dirty="0">
                <a:latin typeface="Arial"/>
                <a:cs typeface="Arial"/>
              </a:rPr>
              <a:t>,	</a:t>
            </a:r>
            <a:r>
              <a:rPr sz="2600" spc="-15" dirty="0">
                <a:latin typeface="Arial"/>
                <a:cs typeface="Arial"/>
              </a:rPr>
              <a:t>y</a:t>
            </a:r>
            <a:r>
              <a:rPr sz="2600" dirty="0">
                <a:latin typeface="Arial"/>
                <a:cs typeface="Arial"/>
              </a:rPr>
              <a:t>a	</a:t>
            </a:r>
            <a:r>
              <a:rPr sz="2600" spc="10" dirty="0">
                <a:latin typeface="Arial"/>
                <a:cs typeface="Arial"/>
              </a:rPr>
              <a:t>q</a:t>
            </a:r>
            <a:r>
              <a:rPr sz="2600" dirty="0">
                <a:latin typeface="Arial"/>
                <a:cs typeface="Arial"/>
              </a:rPr>
              <a:t>ue	</a:t>
            </a:r>
            <a:r>
              <a:rPr sz="2600" spc="-5" dirty="0">
                <a:latin typeface="Arial"/>
                <a:cs typeface="Arial"/>
              </a:rPr>
              <a:t>la  </a:t>
            </a:r>
            <a:r>
              <a:rPr sz="2600" dirty="0">
                <a:latin typeface="Arial"/>
                <a:cs typeface="Arial"/>
              </a:rPr>
              <a:t>Computación, nos </a:t>
            </a:r>
            <a:r>
              <a:rPr sz="2600" spc="5" dirty="0">
                <a:latin typeface="Arial"/>
                <a:cs typeface="Arial"/>
              </a:rPr>
              <a:t>da </a:t>
            </a:r>
            <a:r>
              <a:rPr sz="2600" dirty="0">
                <a:latin typeface="Arial"/>
                <a:cs typeface="Arial"/>
              </a:rPr>
              <a:t>información que </a:t>
            </a:r>
            <a:r>
              <a:rPr sz="2600" spc="5" dirty="0">
                <a:latin typeface="Arial"/>
                <a:cs typeface="Arial"/>
              </a:rPr>
              <a:t>no </a:t>
            </a:r>
            <a:r>
              <a:rPr sz="2600" dirty="0">
                <a:latin typeface="Arial"/>
                <a:cs typeface="Arial"/>
              </a:rPr>
              <a:t>es</a:t>
            </a:r>
            <a:r>
              <a:rPr sz="2600" spc="-65" dirty="0">
                <a:latin typeface="Arial"/>
                <a:cs typeface="Arial"/>
              </a:rPr>
              <a:t> </a:t>
            </a:r>
            <a:r>
              <a:rPr sz="2600" spc="-5" dirty="0">
                <a:latin typeface="Arial"/>
                <a:cs typeface="Arial"/>
              </a:rPr>
              <a:t>jurídica.</a:t>
            </a:r>
            <a:endParaRPr sz="2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0369" y="433069"/>
            <a:ext cx="8301990" cy="310769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90600" y="2514600"/>
            <a:ext cx="7352030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400" spc="220" dirty="0"/>
              <a:t>LA</a:t>
            </a:r>
            <a:r>
              <a:rPr sz="5400" spc="840" dirty="0"/>
              <a:t> </a:t>
            </a:r>
            <a:r>
              <a:rPr sz="5400" spc="370" dirty="0"/>
              <a:t>INFORMATICA</a:t>
            </a:r>
            <a:endParaRPr sz="54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04800" y="328929"/>
            <a:ext cx="8531860" cy="182880"/>
          </a:xfrm>
          <a:custGeom>
            <a:avLst/>
            <a:gdLst/>
            <a:ahLst/>
            <a:cxnLst/>
            <a:rect l="l" t="t" r="r" b="b"/>
            <a:pathLst>
              <a:path w="8531860" h="182879">
                <a:moveTo>
                  <a:pt x="8427720" y="1270"/>
                </a:moveTo>
                <a:lnTo>
                  <a:pt x="104140" y="1270"/>
                </a:lnTo>
                <a:lnTo>
                  <a:pt x="69850" y="16510"/>
                </a:lnTo>
                <a:lnTo>
                  <a:pt x="30479" y="49530"/>
                </a:lnTo>
                <a:lnTo>
                  <a:pt x="6350" y="92710"/>
                </a:lnTo>
                <a:lnTo>
                  <a:pt x="2539" y="102870"/>
                </a:lnTo>
                <a:lnTo>
                  <a:pt x="0" y="115570"/>
                </a:lnTo>
                <a:lnTo>
                  <a:pt x="0" y="182880"/>
                </a:lnTo>
                <a:lnTo>
                  <a:pt x="8531860" y="182880"/>
                </a:lnTo>
                <a:lnTo>
                  <a:pt x="8531860" y="115570"/>
                </a:lnTo>
                <a:lnTo>
                  <a:pt x="8529320" y="102870"/>
                </a:lnTo>
                <a:lnTo>
                  <a:pt x="8525510" y="92710"/>
                </a:lnTo>
                <a:lnTo>
                  <a:pt x="8521700" y="81280"/>
                </a:lnTo>
                <a:lnTo>
                  <a:pt x="8515350" y="69850"/>
                </a:lnTo>
                <a:lnTo>
                  <a:pt x="8509000" y="59690"/>
                </a:lnTo>
                <a:lnTo>
                  <a:pt x="8500110" y="49530"/>
                </a:lnTo>
                <a:lnTo>
                  <a:pt x="8492490" y="39370"/>
                </a:lnTo>
                <a:lnTo>
                  <a:pt x="8483600" y="31750"/>
                </a:lnTo>
                <a:lnTo>
                  <a:pt x="8472170" y="24129"/>
                </a:lnTo>
                <a:lnTo>
                  <a:pt x="8462010" y="16510"/>
                </a:lnTo>
                <a:lnTo>
                  <a:pt x="8427720" y="1270"/>
                </a:lnTo>
                <a:close/>
              </a:path>
              <a:path w="8531860" h="182879">
                <a:moveTo>
                  <a:pt x="8403590" y="0"/>
                </a:moveTo>
                <a:lnTo>
                  <a:pt x="128270" y="0"/>
                </a:lnTo>
                <a:lnTo>
                  <a:pt x="115570" y="1270"/>
                </a:lnTo>
                <a:lnTo>
                  <a:pt x="8415020" y="1270"/>
                </a:lnTo>
                <a:lnTo>
                  <a:pt x="840359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04800" y="4953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04800" y="6629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ADA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04800" y="83058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69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DBDB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4800" y="996950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09">
                <a:moveTo>
                  <a:pt x="0" y="168910"/>
                </a:moveTo>
                <a:lnTo>
                  <a:pt x="8531860" y="168910"/>
                </a:lnTo>
                <a:lnTo>
                  <a:pt x="8531860" y="0"/>
                </a:lnTo>
                <a:lnTo>
                  <a:pt x="0" y="0"/>
                </a:lnTo>
                <a:lnTo>
                  <a:pt x="0" y="168910"/>
                </a:lnTo>
                <a:close/>
              </a:path>
            </a:pathLst>
          </a:custGeom>
          <a:solidFill>
            <a:srgbClr val="DCDC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04800" y="116586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69">
                <a:moveTo>
                  <a:pt x="0" y="166369"/>
                </a:moveTo>
                <a:lnTo>
                  <a:pt x="8531860" y="166369"/>
                </a:lnTo>
                <a:lnTo>
                  <a:pt x="8531860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DDDD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04800" y="133223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DEDE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04800" y="149986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FDFD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04800" y="166751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04800" y="183515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1E1E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04800" y="200278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2E2E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04800" y="217042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3E3E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04800" y="233807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04800" y="250571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04800" y="267335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04800" y="284098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7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04800" y="300862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8E8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04800" y="317627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9E9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04800" y="334390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AEA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04800" y="351155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69"/>
                </a:moveTo>
                <a:lnTo>
                  <a:pt x="8531860" y="166369"/>
                </a:lnTo>
                <a:lnTo>
                  <a:pt x="8531860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EB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04800" y="3677920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10">
                <a:moveTo>
                  <a:pt x="0" y="168909"/>
                </a:moveTo>
                <a:lnTo>
                  <a:pt x="8531860" y="168909"/>
                </a:lnTo>
                <a:lnTo>
                  <a:pt x="8531860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ECEC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04800" y="3846829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EDED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04800" y="40132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04800" y="41808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04800" y="434847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04800" y="451612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04800" y="468375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04800" y="48514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3F3F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04800" y="50190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4F4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04800" y="518667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04800" y="535432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6F6F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04800" y="552195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7F7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04800" y="56896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8F8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04800" y="585724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04800" y="6023609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10">
                <a:moveTo>
                  <a:pt x="0" y="168909"/>
                </a:moveTo>
                <a:lnTo>
                  <a:pt x="8531860" y="168909"/>
                </a:lnTo>
                <a:lnTo>
                  <a:pt x="8531860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FAFAF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04800" y="6192520"/>
            <a:ext cx="8531860" cy="182880"/>
          </a:xfrm>
          <a:custGeom>
            <a:avLst/>
            <a:gdLst/>
            <a:ahLst/>
            <a:cxnLst/>
            <a:rect l="l" t="t" r="r" b="b"/>
            <a:pathLst>
              <a:path w="8531860" h="182879">
                <a:moveTo>
                  <a:pt x="0" y="0"/>
                </a:moveTo>
                <a:lnTo>
                  <a:pt x="8531859" y="0"/>
                </a:lnTo>
                <a:lnTo>
                  <a:pt x="8531860" y="182879"/>
                </a:lnTo>
                <a:lnTo>
                  <a:pt x="0" y="182879"/>
                </a:lnTo>
                <a:lnTo>
                  <a:pt x="0" y="0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04800" y="635889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8531859" y="0"/>
                </a:moveTo>
                <a:lnTo>
                  <a:pt x="0" y="0"/>
                </a:lnTo>
                <a:lnTo>
                  <a:pt x="0" y="50800"/>
                </a:lnTo>
                <a:lnTo>
                  <a:pt x="16510" y="97790"/>
                </a:lnTo>
                <a:lnTo>
                  <a:pt x="48260" y="135890"/>
                </a:lnTo>
                <a:lnTo>
                  <a:pt x="92710" y="161290"/>
                </a:lnTo>
                <a:lnTo>
                  <a:pt x="115570" y="167640"/>
                </a:lnTo>
                <a:lnTo>
                  <a:pt x="8415020" y="167640"/>
                </a:lnTo>
                <a:lnTo>
                  <a:pt x="8427720" y="165100"/>
                </a:lnTo>
                <a:lnTo>
                  <a:pt x="8439150" y="161290"/>
                </a:lnTo>
                <a:lnTo>
                  <a:pt x="8462010" y="151130"/>
                </a:lnTo>
                <a:lnTo>
                  <a:pt x="8472170" y="143510"/>
                </a:lnTo>
                <a:lnTo>
                  <a:pt x="8483600" y="135890"/>
                </a:lnTo>
                <a:lnTo>
                  <a:pt x="8492490" y="127000"/>
                </a:lnTo>
                <a:lnTo>
                  <a:pt x="8500110" y="118110"/>
                </a:lnTo>
                <a:lnTo>
                  <a:pt x="8509000" y="107950"/>
                </a:lnTo>
                <a:lnTo>
                  <a:pt x="8515350" y="97790"/>
                </a:lnTo>
                <a:lnTo>
                  <a:pt x="8521700" y="86360"/>
                </a:lnTo>
                <a:lnTo>
                  <a:pt x="8529320" y="63500"/>
                </a:lnTo>
                <a:lnTo>
                  <a:pt x="8531860" y="50800"/>
                </a:lnTo>
                <a:lnTo>
                  <a:pt x="8531859" y="0"/>
                </a:lnTo>
                <a:close/>
              </a:path>
            </a:pathLst>
          </a:custGeom>
          <a:solidFill>
            <a:srgbClr val="FCFC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04800" y="328929"/>
            <a:ext cx="8533130" cy="6197600"/>
          </a:xfrm>
          <a:custGeom>
            <a:avLst/>
            <a:gdLst/>
            <a:ahLst/>
            <a:cxnLst/>
            <a:rect l="l" t="t" r="r" b="b"/>
            <a:pathLst>
              <a:path w="8533130" h="6197600">
                <a:moveTo>
                  <a:pt x="128270" y="0"/>
                </a:moveTo>
                <a:lnTo>
                  <a:pt x="81438" y="10933"/>
                </a:lnTo>
                <a:lnTo>
                  <a:pt x="40322" y="39846"/>
                </a:lnTo>
                <a:lnTo>
                  <a:pt x="11112" y="80902"/>
                </a:lnTo>
                <a:lnTo>
                  <a:pt x="0" y="128270"/>
                </a:lnTo>
                <a:lnTo>
                  <a:pt x="0" y="6068060"/>
                </a:lnTo>
                <a:lnTo>
                  <a:pt x="11112" y="6115625"/>
                </a:lnTo>
                <a:lnTo>
                  <a:pt x="40322" y="6157118"/>
                </a:lnTo>
                <a:lnTo>
                  <a:pt x="81438" y="6186467"/>
                </a:lnTo>
                <a:lnTo>
                  <a:pt x="128270" y="6197600"/>
                </a:lnTo>
                <a:lnTo>
                  <a:pt x="8404860" y="6197600"/>
                </a:lnTo>
                <a:lnTo>
                  <a:pt x="8451691" y="6186467"/>
                </a:lnTo>
                <a:lnTo>
                  <a:pt x="8492807" y="6157118"/>
                </a:lnTo>
                <a:lnTo>
                  <a:pt x="8522017" y="6115625"/>
                </a:lnTo>
                <a:lnTo>
                  <a:pt x="8533130" y="6068060"/>
                </a:lnTo>
                <a:lnTo>
                  <a:pt x="8533130" y="128270"/>
                </a:lnTo>
                <a:lnTo>
                  <a:pt x="8522017" y="80902"/>
                </a:lnTo>
                <a:lnTo>
                  <a:pt x="8492807" y="39846"/>
                </a:lnTo>
                <a:lnTo>
                  <a:pt x="8451691" y="10933"/>
                </a:lnTo>
                <a:lnTo>
                  <a:pt x="8404860" y="0"/>
                </a:lnTo>
                <a:lnTo>
                  <a:pt x="128270" y="0"/>
                </a:lnTo>
                <a:close/>
              </a:path>
            </a:pathLst>
          </a:custGeom>
          <a:ln w="3175">
            <a:solidFill>
              <a:srgbClr val="A3A2A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420369" y="433069"/>
            <a:ext cx="8301990" cy="5486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 txBox="1">
            <a:spLocks noGrp="1"/>
          </p:cNvSpPr>
          <p:nvPr>
            <p:ph type="title"/>
          </p:nvPr>
        </p:nvSpPr>
        <p:spPr>
          <a:xfrm>
            <a:off x="3053079" y="373379"/>
            <a:ext cx="303212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b="1" spc="-5" dirty="0">
                <a:solidFill>
                  <a:srgbClr val="000000"/>
                </a:solidFill>
                <a:latin typeface="Arial"/>
                <a:cs typeface="Arial"/>
              </a:rPr>
              <a:t>FINALIDAD</a:t>
            </a:r>
            <a:endParaRPr sz="4400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890269" y="4645659"/>
            <a:ext cx="7356475" cy="1878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ctr">
              <a:lnSpc>
                <a:spcPct val="102000"/>
              </a:lnSpc>
              <a:tabLst>
                <a:tab pos="1845945" algn="l"/>
                <a:tab pos="6473190" algn="l"/>
              </a:tabLst>
            </a:pPr>
            <a:r>
              <a:rPr sz="4000" spc="-5" dirty="0">
                <a:latin typeface="Arial"/>
                <a:cs typeface="Arial"/>
              </a:rPr>
              <a:t>Que los </a:t>
            </a:r>
            <a:r>
              <a:rPr sz="4000" spc="-10" dirty="0">
                <a:latin typeface="Arial"/>
                <a:cs typeface="Arial"/>
              </a:rPr>
              <a:t>operadores </a:t>
            </a:r>
            <a:r>
              <a:rPr sz="4000" spc="-5" dirty="0">
                <a:latin typeface="Arial"/>
                <a:cs typeface="Arial"/>
              </a:rPr>
              <a:t>del</a:t>
            </a:r>
            <a:r>
              <a:rPr sz="4000" spc="-40" dirty="0">
                <a:latin typeface="Arial"/>
                <a:cs typeface="Arial"/>
              </a:rPr>
              <a:t> </a:t>
            </a:r>
            <a:r>
              <a:rPr sz="4000" spc="-5" dirty="0">
                <a:latin typeface="Arial"/>
                <a:cs typeface="Arial"/>
              </a:rPr>
              <a:t>Derecho  puedan	realizar</a:t>
            </a:r>
            <a:r>
              <a:rPr sz="4000" spc="5" dirty="0">
                <a:latin typeface="Arial"/>
                <a:cs typeface="Arial"/>
              </a:rPr>
              <a:t> </a:t>
            </a:r>
            <a:r>
              <a:rPr sz="4000" dirty="0">
                <a:latin typeface="Arial"/>
                <a:cs typeface="Arial"/>
              </a:rPr>
              <a:t>su</a:t>
            </a:r>
            <a:r>
              <a:rPr sz="4000" spc="10" dirty="0">
                <a:latin typeface="Arial"/>
                <a:cs typeface="Arial"/>
              </a:rPr>
              <a:t> </a:t>
            </a:r>
            <a:r>
              <a:rPr sz="4000" spc="-5" dirty="0">
                <a:latin typeface="Arial"/>
                <a:cs typeface="Arial"/>
              </a:rPr>
              <a:t>actividad	con  mayor</a:t>
            </a:r>
            <a:r>
              <a:rPr sz="4000" spc="-10" dirty="0">
                <a:latin typeface="Arial"/>
                <a:cs typeface="Arial"/>
              </a:rPr>
              <a:t> </a:t>
            </a:r>
            <a:r>
              <a:rPr sz="4000" spc="-5" dirty="0">
                <a:latin typeface="Arial"/>
                <a:cs typeface="Arial"/>
              </a:rPr>
              <a:t>eficacia.</a:t>
            </a:r>
            <a:endParaRPr sz="4000">
              <a:latin typeface="Arial"/>
              <a:cs typeface="Arial"/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2429510" y="1343660"/>
            <a:ext cx="4357370" cy="31572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04800" y="328929"/>
            <a:ext cx="8531860" cy="182880"/>
          </a:xfrm>
          <a:custGeom>
            <a:avLst/>
            <a:gdLst/>
            <a:ahLst/>
            <a:cxnLst/>
            <a:rect l="l" t="t" r="r" b="b"/>
            <a:pathLst>
              <a:path w="8531860" h="182879">
                <a:moveTo>
                  <a:pt x="8427720" y="1270"/>
                </a:moveTo>
                <a:lnTo>
                  <a:pt x="104140" y="1270"/>
                </a:lnTo>
                <a:lnTo>
                  <a:pt x="69850" y="16510"/>
                </a:lnTo>
                <a:lnTo>
                  <a:pt x="30479" y="49530"/>
                </a:lnTo>
                <a:lnTo>
                  <a:pt x="6350" y="92710"/>
                </a:lnTo>
                <a:lnTo>
                  <a:pt x="2539" y="102870"/>
                </a:lnTo>
                <a:lnTo>
                  <a:pt x="0" y="115570"/>
                </a:lnTo>
                <a:lnTo>
                  <a:pt x="0" y="182880"/>
                </a:lnTo>
                <a:lnTo>
                  <a:pt x="8531860" y="182880"/>
                </a:lnTo>
                <a:lnTo>
                  <a:pt x="8531860" y="115570"/>
                </a:lnTo>
                <a:lnTo>
                  <a:pt x="8529320" y="102870"/>
                </a:lnTo>
                <a:lnTo>
                  <a:pt x="8525510" y="92710"/>
                </a:lnTo>
                <a:lnTo>
                  <a:pt x="8521700" y="81280"/>
                </a:lnTo>
                <a:lnTo>
                  <a:pt x="8515350" y="69850"/>
                </a:lnTo>
                <a:lnTo>
                  <a:pt x="8509000" y="59690"/>
                </a:lnTo>
                <a:lnTo>
                  <a:pt x="8500110" y="49530"/>
                </a:lnTo>
                <a:lnTo>
                  <a:pt x="8492490" y="39370"/>
                </a:lnTo>
                <a:lnTo>
                  <a:pt x="8483600" y="31750"/>
                </a:lnTo>
                <a:lnTo>
                  <a:pt x="8472170" y="24129"/>
                </a:lnTo>
                <a:lnTo>
                  <a:pt x="8462010" y="16510"/>
                </a:lnTo>
                <a:lnTo>
                  <a:pt x="8427720" y="1270"/>
                </a:lnTo>
                <a:close/>
              </a:path>
              <a:path w="8531860" h="182879">
                <a:moveTo>
                  <a:pt x="8403590" y="0"/>
                </a:moveTo>
                <a:lnTo>
                  <a:pt x="128270" y="0"/>
                </a:lnTo>
                <a:lnTo>
                  <a:pt x="115570" y="1270"/>
                </a:lnTo>
                <a:lnTo>
                  <a:pt x="8415020" y="1270"/>
                </a:lnTo>
                <a:lnTo>
                  <a:pt x="840359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04800" y="4953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04800" y="6629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ADA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04800" y="83058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69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DBDB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4800" y="996950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09">
                <a:moveTo>
                  <a:pt x="0" y="168910"/>
                </a:moveTo>
                <a:lnTo>
                  <a:pt x="8531860" y="168910"/>
                </a:lnTo>
                <a:lnTo>
                  <a:pt x="8531860" y="0"/>
                </a:lnTo>
                <a:lnTo>
                  <a:pt x="0" y="0"/>
                </a:lnTo>
                <a:lnTo>
                  <a:pt x="0" y="168910"/>
                </a:lnTo>
                <a:close/>
              </a:path>
            </a:pathLst>
          </a:custGeom>
          <a:solidFill>
            <a:srgbClr val="DCDC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04800" y="116586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69">
                <a:moveTo>
                  <a:pt x="0" y="166369"/>
                </a:moveTo>
                <a:lnTo>
                  <a:pt x="8531860" y="166369"/>
                </a:lnTo>
                <a:lnTo>
                  <a:pt x="8531860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DDDD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04800" y="133223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DEDE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04800" y="149986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FDFD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04800" y="166751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04800" y="183515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1E1E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04800" y="200278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2E2E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04800" y="217042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3E3E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04800" y="233807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04800" y="250571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04800" y="267335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04800" y="284098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7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04800" y="300862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8E8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04800" y="317627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9E9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04800" y="334390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AEA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04800" y="351155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69"/>
                </a:moveTo>
                <a:lnTo>
                  <a:pt x="8531860" y="166369"/>
                </a:lnTo>
                <a:lnTo>
                  <a:pt x="8531860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EB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04800" y="3677920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10">
                <a:moveTo>
                  <a:pt x="0" y="168909"/>
                </a:moveTo>
                <a:lnTo>
                  <a:pt x="8531860" y="168909"/>
                </a:lnTo>
                <a:lnTo>
                  <a:pt x="8531860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ECEC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04800" y="3846829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EDED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04800" y="40132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04800" y="41808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04800" y="434847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04800" y="451612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04800" y="468375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04800" y="48514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3F3F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04800" y="50190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4F4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04800" y="518667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04800" y="535432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6F6F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04800" y="552195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7F7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04800" y="56896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8F8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04800" y="585724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04800" y="6023609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10">
                <a:moveTo>
                  <a:pt x="0" y="168909"/>
                </a:moveTo>
                <a:lnTo>
                  <a:pt x="8531860" y="168909"/>
                </a:lnTo>
                <a:lnTo>
                  <a:pt x="8531860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FAFAF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04800" y="6192520"/>
            <a:ext cx="8531860" cy="182880"/>
          </a:xfrm>
          <a:custGeom>
            <a:avLst/>
            <a:gdLst/>
            <a:ahLst/>
            <a:cxnLst/>
            <a:rect l="l" t="t" r="r" b="b"/>
            <a:pathLst>
              <a:path w="8531860" h="182879">
                <a:moveTo>
                  <a:pt x="0" y="0"/>
                </a:moveTo>
                <a:lnTo>
                  <a:pt x="8531859" y="0"/>
                </a:lnTo>
                <a:lnTo>
                  <a:pt x="8531860" y="182879"/>
                </a:lnTo>
                <a:lnTo>
                  <a:pt x="0" y="182879"/>
                </a:lnTo>
                <a:lnTo>
                  <a:pt x="0" y="0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04800" y="635889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8531859" y="0"/>
                </a:moveTo>
                <a:lnTo>
                  <a:pt x="0" y="0"/>
                </a:lnTo>
                <a:lnTo>
                  <a:pt x="0" y="50800"/>
                </a:lnTo>
                <a:lnTo>
                  <a:pt x="16510" y="97790"/>
                </a:lnTo>
                <a:lnTo>
                  <a:pt x="48260" y="135890"/>
                </a:lnTo>
                <a:lnTo>
                  <a:pt x="92710" y="161290"/>
                </a:lnTo>
                <a:lnTo>
                  <a:pt x="115570" y="167640"/>
                </a:lnTo>
                <a:lnTo>
                  <a:pt x="8415020" y="167640"/>
                </a:lnTo>
                <a:lnTo>
                  <a:pt x="8427720" y="165100"/>
                </a:lnTo>
                <a:lnTo>
                  <a:pt x="8439150" y="161290"/>
                </a:lnTo>
                <a:lnTo>
                  <a:pt x="8462010" y="151130"/>
                </a:lnTo>
                <a:lnTo>
                  <a:pt x="8472170" y="143510"/>
                </a:lnTo>
                <a:lnTo>
                  <a:pt x="8483600" y="135890"/>
                </a:lnTo>
                <a:lnTo>
                  <a:pt x="8492490" y="127000"/>
                </a:lnTo>
                <a:lnTo>
                  <a:pt x="8500110" y="118110"/>
                </a:lnTo>
                <a:lnTo>
                  <a:pt x="8509000" y="107950"/>
                </a:lnTo>
                <a:lnTo>
                  <a:pt x="8515350" y="97790"/>
                </a:lnTo>
                <a:lnTo>
                  <a:pt x="8521700" y="86360"/>
                </a:lnTo>
                <a:lnTo>
                  <a:pt x="8529320" y="63500"/>
                </a:lnTo>
                <a:lnTo>
                  <a:pt x="8531860" y="50800"/>
                </a:lnTo>
                <a:lnTo>
                  <a:pt x="8531859" y="0"/>
                </a:lnTo>
                <a:close/>
              </a:path>
            </a:pathLst>
          </a:custGeom>
          <a:solidFill>
            <a:srgbClr val="FCFC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04800" y="328929"/>
            <a:ext cx="8533130" cy="6197600"/>
          </a:xfrm>
          <a:custGeom>
            <a:avLst/>
            <a:gdLst/>
            <a:ahLst/>
            <a:cxnLst/>
            <a:rect l="l" t="t" r="r" b="b"/>
            <a:pathLst>
              <a:path w="8533130" h="6197600">
                <a:moveTo>
                  <a:pt x="128270" y="0"/>
                </a:moveTo>
                <a:lnTo>
                  <a:pt x="81438" y="10933"/>
                </a:lnTo>
                <a:lnTo>
                  <a:pt x="40322" y="39846"/>
                </a:lnTo>
                <a:lnTo>
                  <a:pt x="11112" y="80902"/>
                </a:lnTo>
                <a:lnTo>
                  <a:pt x="0" y="128270"/>
                </a:lnTo>
                <a:lnTo>
                  <a:pt x="0" y="6068060"/>
                </a:lnTo>
                <a:lnTo>
                  <a:pt x="11112" y="6115625"/>
                </a:lnTo>
                <a:lnTo>
                  <a:pt x="40322" y="6157118"/>
                </a:lnTo>
                <a:lnTo>
                  <a:pt x="81438" y="6186467"/>
                </a:lnTo>
                <a:lnTo>
                  <a:pt x="128270" y="6197600"/>
                </a:lnTo>
                <a:lnTo>
                  <a:pt x="8404860" y="6197600"/>
                </a:lnTo>
                <a:lnTo>
                  <a:pt x="8451691" y="6186467"/>
                </a:lnTo>
                <a:lnTo>
                  <a:pt x="8492807" y="6157118"/>
                </a:lnTo>
                <a:lnTo>
                  <a:pt x="8522017" y="6115625"/>
                </a:lnTo>
                <a:lnTo>
                  <a:pt x="8533130" y="6068060"/>
                </a:lnTo>
                <a:lnTo>
                  <a:pt x="8533130" y="128270"/>
                </a:lnTo>
                <a:lnTo>
                  <a:pt x="8522017" y="80902"/>
                </a:lnTo>
                <a:lnTo>
                  <a:pt x="8492807" y="39846"/>
                </a:lnTo>
                <a:lnTo>
                  <a:pt x="8451691" y="10933"/>
                </a:lnTo>
                <a:lnTo>
                  <a:pt x="8404860" y="0"/>
                </a:lnTo>
                <a:lnTo>
                  <a:pt x="128270" y="0"/>
                </a:lnTo>
                <a:close/>
              </a:path>
            </a:pathLst>
          </a:custGeom>
          <a:ln w="3175">
            <a:solidFill>
              <a:srgbClr val="A3A2A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420369" y="433069"/>
            <a:ext cx="8301990" cy="5486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 txBox="1">
            <a:spLocks noGrp="1"/>
          </p:cNvSpPr>
          <p:nvPr>
            <p:ph type="title"/>
          </p:nvPr>
        </p:nvSpPr>
        <p:spPr>
          <a:xfrm>
            <a:off x="1687829" y="553720"/>
            <a:ext cx="549973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15" dirty="0">
                <a:solidFill>
                  <a:srgbClr val="000000"/>
                </a:solidFill>
                <a:latin typeface="Arial"/>
                <a:cs typeface="Arial"/>
              </a:rPr>
              <a:t>INFORMATICA</a:t>
            </a:r>
            <a:r>
              <a:rPr sz="3600" b="1" spc="-5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3600" b="1" spc="-5" dirty="0">
                <a:solidFill>
                  <a:srgbClr val="000000"/>
                </a:solidFill>
                <a:latin typeface="Arial"/>
                <a:cs typeface="Arial"/>
              </a:rPr>
              <a:t>JURIDICA</a:t>
            </a:r>
            <a:endParaRPr sz="3600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435609" y="1397000"/>
            <a:ext cx="203327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spc="-10" dirty="0">
                <a:latin typeface="Arial"/>
                <a:cs typeface="Arial"/>
              </a:rPr>
              <a:t>VE</a:t>
            </a:r>
            <a:r>
              <a:rPr sz="2800" b="1" spc="-15" dirty="0">
                <a:latin typeface="Arial"/>
                <a:cs typeface="Arial"/>
              </a:rPr>
              <a:t>N</a:t>
            </a:r>
            <a:r>
              <a:rPr sz="2800" b="1" spc="-20" dirty="0">
                <a:latin typeface="Arial"/>
                <a:cs typeface="Arial"/>
              </a:rPr>
              <a:t>T</a:t>
            </a:r>
            <a:r>
              <a:rPr sz="2800" b="1" spc="-5" dirty="0">
                <a:latin typeface="Arial"/>
                <a:cs typeface="Arial"/>
              </a:rPr>
              <a:t>AJA</a:t>
            </a:r>
            <a:r>
              <a:rPr sz="2800" b="1" spc="-10" dirty="0">
                <a:latin typeface="Arial"/>
                <a:cs typeface="Arial"/>
              </a:rPr>
              <a:t>S</a:t>
            </a:r>
            <a:r>
              <a:rPr sz="2800" b="1" dirty="0">
                <a:latin typeface="Arial"/>
                <a:cs typeface="Arial"/>
              </a:rPr>
              <a:t>:</a:t>
            </a:r>
            <a:endParaRPr sz="2800">
              <a:latin typeface="Arial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518159" y="2063750"/>
            <a:ext cx="248412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01015" algn="l"/>
                <a:tab pos="1877695" algn="l"/>
              </a:tabLst>
            </a:pPr>
            <a:r>
              <a:rPr sz="2800" dirty="0">
                <a:latin typeface="Arial"/>
                <a:cs typeface="Arial"/>
              </a:rPr>
              <a:t>*	</a:t>
            </a:r>
            <a:r>
              <a:rPr sz="2800" spc="-10" dirty="0">
                <a:latin typeface="Arial"/>
                <a:cs typeface="Arial"/>
              </a:rPr>
              <a:t>B</a:t>
            </a:r>
            <a:r>
              <a:rPr sz="2800" spc="5" dirty="0">
                <a:latin typeface="Arial"/>
                <a:cs typeface="Arial"/>
              </a:rPr>
              <a:t>r</a:t>
            </a:r>
            <a:r>
              <a:rPr sz="2800" spc="-5" dirty="0">
                <a:latin typeface="Arial"/>
                <a:cs typeface="Arial"/>
              </a:rPr>
              <a:t>ind</a:t>
            </a:r>
            <a:r>
              <a:rPr sz="2800" dirty="0">
                <a:latin typeface="Arial"/>
                <a:cs typeface="Arial"/>
              </a:rPr>
              <a:t>a	</a:t>
            </a:r>
            <a:r>
              <a:rPr sz="2800" spc="-5" dirty="0">
                <a:latin typeface="Arial"/>
                <a:cs typeface="Arial"/>
              </a:rPr>
              <a:t>una</a:t>
            </a:r>
            <a:endParaRPr sz="2800">
              <a:latin typeface="Arial"/>
              <a:cs typeface="Arial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3327017" y="2063750"/>
            <a:ext cx="2929255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412240" algn="l"/>
              </a:tabLst>
            </a:pPr>
            <a:r>
              <a:rPr sz="2800" dirty="0">
                <a:latin typeface="Arial"/>
                <a:cs typeface="Arial"/>
              </a:rPr>
              <a:t>amplia	</a:t>
            </a:r>
            <a:r>
              <a:rPr sz="2800" spc="-5" dirty="0">
                <a:latin typeface="Arial"/>
                <a:cs typeface="Arial"/>
              </a:rPr>
              <a:t>cobertura</a:t>
            </a:r>
            <a:endParaRPr sz="2800">
              <a:latin typeface="Arial"/>
              <a:cs typeface="Arial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717550" y="2447290"/>
            <a:ext cx="232029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-5" dirty="0">
                <a:latin typeface="Arial"/>
                <a:cs typeface="Arial"/>
              </a:rPr>
              <a:t>jurisprudencial</a:t>
            </a:r>
            <a:endParaRPr sz="2800">
              <a:latin typeface="Arial"/>
              <a:cs typeface="Arial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6580959" y="2063750"/>
            <a:ext cx="2117090" cy="1501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925955" algn="l"/>
              </a:tabLst>
            </a:pPr>
            <a:r>
              <a:rPr sz="2800" spc="5" dirty="0">
                <a:latin typeface="Arial"/>
                <a:cs typeface="Arial"/>
              </a:rPr>
              <a:t>l</a:t>
            </a:r>
            <a:r>
              <a:rPr sz="2800" spc="-5" dirty="0">
                <a:latin typeface="Arial"/>
                <a:cs typeface="Arial"/>
              </a:rPr>
              <a:t>egi</a:t>
            </a:r>
            <a:r>
              <a:rPr sz="2800" dirty="0">
                <a:latin typeface="Arial"/>
                <a:cs typeface="Arial"/>
              </a:rPr>
              <a:t>s</a:t>
            </a:r>
            <a:r>
              <a:rPr sz="2800" spc="5" dirty="0">
                <a:latin typeface="Arial"/>
                <a:cs typeface="Arial"/>
              </a:rPr>
              <a:t>l</a:t>
            </a:r>
            <a:r>
              <a:rPr sz="2800" spc="-5" dirty="0">
                <a:latin typeface="Arial"/>
                <a:cs typeface="Arial"/>
              </a:rPr>
              <a:t>a</a:t>
            </a:r>
            <a:r>
              <a:rPr sz="2800" dirty="0">
                <a:latin typeface="Arial"/>
                <a:cs typeface="Arial"/>
              </a:rPr>
              <a:t>t</a:t>
            </a:r>
            <a:r>
              <a:rPr sz="2800" spc="-5" dirty="0">
                <a:latin typeface="Arial"/>
                <a:cs typeface="Arial"/>
              </a:rPr>
              <a:t>i</a:t>
            </a:r>
            <a:r>
              <a:rPr sz="2800" spc="5" dirty="0">
                <a:latin typeface="Arial"/>
                <a:cs typeface="Arial"/>
              </a:rPr>
              <a:t>v</a:t>
            </a:r>
            <a:r>
              <a:rPr sz="2800" dirty="0">
                <a:latin typeface="Arial"/>
                <a:cs typeface="Arial"/>
              </a:rPr>
              <a:t>a	y</a:t>
            </a:r>
            <a:endParaRPr sz="2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4250">
              <a:latin typeface="Times New Roman"/>
              <a:cs typeface="Times New Roman"/>
            </a:endParaRPr>
          </a:p>
          <a:p>
            <a:pPr marL="344170">
              <a:lnSpc>
                <a:spcPct val="100000"/>
              </a:lnSpc>
            </a:pPr>
            <a:r>
              <a:rPr sz="2800" spc="-5" dirty="0">
                <a:latin typeface="Arial"/>
                <a:cs typeface="Arial"/>
              </a:rPr>
              <a:t>legislación,</a:t>
            </a:r>
            <a:endParaRPr sz="2800">
              <a:latin typeface="Arial"/>
              <a:cs typeface="Arial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518159" y="3112770"/>
            <a:ext cx="6019800" cy="835660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212090" marR="5080" indent="-199390">
              <a:lnSpc>
                <a:spcPts val="3020"/>
              </a:lnSpc>
              <a:spcBef>
                <a:spcPts val="480"/>
              </a:spcBef>
              <a:tabLst>
                <a:tab pos="634365" algn="l"/>
                <a:tab pos="2343785" algn="l"/>
                <a:tab pos="3104515" algn="l"/>
                <a:tab pos="5527040" algn="l"/>
              </a:tabLst>
            </a:pPr>
            <a:r>
              <a:rPr sz="2800" dirty="0">
                <a:latin typeface="Arial"/>
                <a:cs typeface="Arial"/>
              </a:rPr>
              <a:t>*		</a:t>
            </a:r>
            <a:r>
              <a:rPr sz="2800" spc="-5" dirty="0">
                <a:latin typeface="Arial"/>
                <a:cs typeface="Arial"/>
              </a:rPr>
              <a:t>Permite	</a:t>
            </a:r>
            <a:r>
              <a:rPr sz="2800" dirty="0">
                <a:latin typeface="Arial"/>
                <a:cs typeface="Arial"/>
              </a:rPr>
              <a:t>la	</a:t>
            </a:r>
            <a:r>
              <a:rPr sz="2800" spc="-5" dirty="0">
                <a:latin typeface="Arial"/>
                <a:cs typeface="Arial"/>
              </a:rPr>
              <a:t>interrelación	de  jurisprudencia, bibliografía </a:t>
            </a:r>
            <a:r>
              <a:rPr sz="2800" dirty="0">
                <a:latin typeface="Arial"/>
                <a:cs typeface="Arial"/>
              </a:rPr>
              <a:t>y</a:t>
            </a:r>
            <a:r>
              <a:rPr sz="2800" spc="15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doctrina</a:t>
            </a:r>
            <a:endParaRPr sz="2800">
              <a:latin typeface="Arial"/>
              <a:cs typeface="Arial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518159" y="3917950"/>
            <a:ext cx="6968490" cy="2042160"/>
          </a:xfrm>
          <a:prstGeom prst="rect">
            <a:avLst/>
          </a:prstGeom>
        </p:spPr>
        <p:txBody>
          <a:bodyPr vert="horz" wrap="square" lIns="0" tIns="257810" rIns="0" bIns="0" rtlCol="0">
            <a:spAutoFit/>
          </a:bodyPr>
          <a:lstStyle/>
          <a:p>
            <a:pPr marL="249554" indent="-236854">
              <a:lnSpc>
                <a:spcPct val="100000"/>
              </a:lnSpc>
              <a:spcBef>
                <a:spcPts val="2030"/>
              </a:spcBef>
              <a:buChar char="*"/>
              <a:tabLst>
                <a:tab pos="250190" algn="l"/>
              </a:tabLst>
            </a:pPr>
            <a:r>
              <a:rPr sz="2800" spc="-5" dirty="0">
                <a:latin typeface="Arial"/>
                <a:cs typeface="Arial"/>
              </a:rPr>
              <a:t>Admite búsquedas booleanas </a:t>
            </a:r>
            <a:r>
              <a:rPr sz="2800" dirty="0">
                <a:latin typeface="Arial"/>
                <a:cs typeface="Arial"/>
              </a:rPr>
              <a:t>y</a:t>
            </a:r>
            <a:r>
              <a:rPr sz="2800" spc="-4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temáticas</a:t>
            </a:r>
            <a:endParaRPr sz="2800">
              <a:latin typeface="Arial"/>
              <a:cs typeface="Arial"/>
            </a:endParaRPr>
          </a:p>
          <a:p>
            <a:pPr marL="249554" indent="-236854">
              <a:lnSpc>
                <a:spcPct val="100000"/>
              </a:lnSpc>
              <a:spcBef>
                <a:spcPts val="1930"/>
              </a:spcBef>
              <a:buChar char="*"/>
              <a:tabLst>
                <a:tab pos="250190" algn="l"/>
              </a:tabLst>
            </a:pPr>
            <a:r>
              <a:rPr sz="2800" spc="-5" dirty="0">
                <a:latin typeface="Arial"/>
                <a:cs typeface="Arial"/>
              </a:rPr>
              <a:t>Emite servicios de novedades al instante</a:t>
            </a:r>
            <a:endParaRPr sz="2800">
              <a:latin typeface="Arial"/>
              <a:cs typeface="Arial"/>
            </a:endParaRPr>
          </a:p>
          <a:p>
            <a:pPr marL="249554" indent="-236854">
              <a:lnSpc>
                <a:spcPct val="100000"/>
              </a:lnSpc>
              <a:spcBef>
                <a:spcPts val="1940"/>
              </a:spcBef>
              <a:buChar char="*"/>
              <a:tabLst>
                <a:tab pos="250190" algn="l"/>
              </a:tabLst>
            </a:pPr>
            <a:r>
              <a:rPr sz="2800" spc="-5" dirty="0">
                <a:latin typeface="Arial"/>
                <a:cs typeface="Arial"/>
              </a:rPr>
              <a:t>Ofrece inmediata evacuación </a:t>
            </a:r>
            <a:r>
              <a:rPr sz="2800" spc="5" dirty="0">
                <a:latin typeface="Arial"/>
                <a:cs typeface="Arial"/>
              </a:rPr>
              <a:t>de</a:t>
            </a:r>
            <a:r>
              <a:rPr sz="2800" spc="-10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consultas</a:t>
            </a:r>
            <a:endParaRPr sz="2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04800" y="6629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ADA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04800" y="83058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69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DBDB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04800" y="996950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09">
                <a:moveTo>
                  <a:pt x="0" y="168910"/>
                </a:moveTo>
                <a:lnTo>
                  <a:pt x="8531860" y="168910"/>
                </a:lnTo>
                <a:lnTo>
                  <a:pt x="8531860" y="0"/>
                </a:lnTo>
                <a:lnTo>
                  <a:pt x="0" y="0"/>
                </a:lnTo>
                <a:lnTo>
                  <a:pt x="0" y="168910"/>
                </a:lnTo>
                <a:close/>
              </a:path>
            </a:pathLst>
          </a:custGeom>
          <a:solidFill>
            <a:srgbClr val="DCDC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04800" y="116586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69">
                <a:moveTo>
                  <a:pt x="0" y="166369"/>
                </a:moveTo>
                <a:lnTo>
                  <a:pt x="8531860" y="166369"/>
                </a:lnTo>
                <a:lnTo>
                  <a:pt x="8531860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DDDD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4800" y="133223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DEDE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04800" y="149986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FDFD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04800" y="166751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04800" y="183515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1E1E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04800" y="200278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2E2E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04800" y="217042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3E3E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04800" y="233807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04800" y="250571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04800" y="267335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04800" y="284098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7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04800" y="300862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8E8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04800" y="317627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9E9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04800" y="334390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AEA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04800" y="351155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69"/>
                </a:moveTo>
                <a:lnTo>
                  <a:pt x="8531860" y="166369"/>
                </a:lnTo>
                <a:lnTo>
                  <a:pt x="8531860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EB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04800" y="3677920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10">
                <a:moveTo>
                  <a:pt x="0" y="168909"/>
                </a:moveTo>
                <a:lnTo>
                  <a:pt x="8531860" y="168909"/>
                </a:lnTo>
                <a:lnTo>
                  <a:pt x="8531860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ECEC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04800" y="3846829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EDED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04800" y="40132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04800" y="41808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04800" y="434847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04800" y="451612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04800" y="468375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04800" y="48514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3F3F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04800" y="50190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4F4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04800" y="518667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04800" y="535432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6F6F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04800" y="552195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7F7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04800" y="56896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8F8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04800" y="585724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04800" y="6023609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10">
                <a:moveTo>
                  <a:pt x="0" y="168909"/>
                </a:moveTo>
                <a:lnTo>
                  <a:pt x="8531860" y="168909"/>
                </a:lnTo>
                <a:lnTo>
                  <a:pt x="8531860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FAFAF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04800" y="6192520"/>
            <a:ext cx="8531860" cy="182880"/>
          </a:xfrm>
          <a:custGeom>
            <a:avLst/>
            <a:gdLst/>
            <a:ahLst/>
            <a:cxnLst/>
            <a:rect l="l" t="t" r="r" b="b"/>
            <a:pathLst>
              <a:path w="8531860" h="182879">
                <a:moveTo>
                  <a:pt x="0" y="0"/>
                </a:moveTo>
                <a:lnTo>
                  <a:pt x="8531859" y="0"/>
                </a:lnTo>
                <a:lnTo>
                  <a:pt x="8531860" y="182879"/>
                </a:lnTo>
                <a:lnTo>
                  <a:pt x="0" y="182879"/>
                </a:lnTo>
                <a:lnTo>
                  <a:pt x="0" y="0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04800" y="635889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8531859" y="0"/>
                </a:moveTo>
                <a:lnTo>
                  <a:pt x="0" y="0"/>
                </a:lnTo>
                <a:lnTo>
                  <a:pt x="0" y="50800"/>
                </a:lnTo>
                <a:lnTo>
                  <a:pt x="16510" y="97790"/>
                </a:lnTo>
                <a:lnTo>
                  <a:pt x="48260" y="135890"/>
                </a:lnTo>
                <a:lnTo>
                  <a:pt x="92710" y="161290"/>
                </a:lnTo>
                <a:lnTo>
                  <a:pt x="115570" y="167640"/>
                </a:lnTo>
                <a:lnTo>
                  <a:pt x="8415020" y="167640"/>
                </a:lnTo>
                <a:lnTo>
                  <a:pt x="8427720" y="165100"/>
                </a:lnTo>
                <a:lnTo>
                  <a:pt x="8439150" y="161290"/>
                </a:lnTo>
                <a:lnTo>
                  <a:pt x="8462010" y="151130"/>
                </a:lnTo>
                <a:lnTo>
                  <a:pt x="8472170" y="143510"/>
                </a:lnTo>
                <a:lnTo>
                  <a:pt x="8483600" y="135890"/>
                </a:lnTo>
                <a:lnTo>
                  <a:pt x="8492490" y="127000"/>
                </a:lnTo>
                <a:lnTo>
                  <a:pt x="8500110" y="118110"/>
                </a:lnTo>
                <a:lnTo>
                  <a:pt x="8509000" y="107950"/>
                </a:lnTo>
                <a:lnTo>
                  <a:pt x="8515350" y="97790"/>
                </a:lnTo>
                <a:lnTo>
                  <a:pt x="8521700" y="86360"/>
                </a:lnTo>
                <a:lnTo>
                  <a:pt x="8529320" y="63500"/>
                </a:lnTo>
                <a:lnTo>
                  <a:pt x="8531860" y="50800"/>
                </a:lnTo>
                <a:lnTo>
                  <a:pt x="8531859" y="0"/>
                </a:lnTo>
                <a:close/>
              </a:path>
            </a:pathLst>
          </a:custGeom>
          <a:solidFill>
            <a:srgbClr val="FCFC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04800" y="328929"/>
            <a:ext cx="8533130" cy="6197600"/>
          </a:xfrm>
          <a:custGeom>
            <a:avLst/>
            <a:gdLst/>
            <a:ahLst/>
            <a:cxnLst/>
            <a:rect l="l" t="t" r="r" b="b"/>
            <a:pathLst>
              <a:path w="8533130" h="6197600">
                <a:moveTo>
                  <a:pt x="128270" y="0"/>
                </a:moveTo>
                <a:lnTo>
                  <a:pt x="81438" y="10933"/>
                </a:lnTo>
                <a:lnTo>
                  <a:pt x="40322" y="39846"/>
                </a:lnTo>
                <a:lnTo>
                  <a:pt x="11112" y="80902"/>
                </a:lnTo>
                <a:lnTo>
                  <a:pt x="0" y="128270"/>
                </a:lnTo>
                <a:lnTo>
                  <a:pt x="0" y="6068060"/>
                </a:lnTo>
                <a:lnTo>
                  <a:pt x="11112" y="6115625"/>
                </a:lnTo>
                <a:lnTo>
                  <a:pt x="40322" y="6157118"/>
                </a:lnTo>
                <a:lnTo>
                  <a:pt x="81438" y="6186467"/>
                </a:lnTo>
                <a:lnTo>
                  <a:pt x="128270" y="6197600"/>
                </a:lnTo>
                <a:lnTo>
                  <a:pt x="8404860" y="6197600"/>
                </a:lnTo>
                <a:lnTo>
                  <a:pt x="8451691" y="6186467"/>
                </a:lnTo>
                <a:lnTo>
                  <a:pt x="8492807" y="6157118"/>
                </a:lnTo>
                <a:lnTo>
                  <a:pt x="8522017" y="6115625"/>
                </a:lnTo>
                <a:lnTo>
                  <a:pt x="8533130" y="6068060"/>
                </a:lnTo>
                <a:lnTo>
                  <a:pt x="8533130" y="128270"/>
                </a:lnTo>
                <a:lnTo>
                  <a:pt x="8522017" y="80902"/>
                </a:lnTo>
                <a:lnTo>
                  <a:pt x="8492807" y="39846"/>
                </a:lnTo>
                <a:lnTo>
                  <a:pt x="8451691" y="10933"/>
                </a:lnTo>
                <a:lnTo>
                  <a:pt x="8404860" y="0"/>
                </a:lnTo>
                <a:lnTo>
                  <a:pt x="128270" y="0"/>
                </a:lnTo>
                <a:close/>
              </a:path>
            </a:pathLst>
          </a:custGeom>
          <a:ln w="3175">
            <a:solidFill>
              <a:srgbClr val="A3A2A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420369" y="433069"/>
            <a:ext cx="8301990" cy="5486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0" y="19050"/>
            <a:ext cx="9144000" cy="68021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04800" y="6629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ADA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04800" y="83058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69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DBDB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04800" y="996950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09">
                <a:moveTo>
                  <a:pt x="0" y="168910"/>
                </a:moveTo>
                <a:lnTo>
                  <a:pt x="8531860" y="168910"/>
                </a:lnTo>
                <a:lnTo>
                  <a:pt x="8531860" y="0"/>
                </a:lnTo>
                <a:lnTo>
                  <a:pt x="0" y="0"/>
                </a:lnTo>
                <a:lnTo>
                  <a:pt x="0" y="168910"/>
                </a:lnTo>
                <a:close/>
              </a:path>
            </a:pathLst>
          </a:custGeom>
          <a:solidFill>
            <a:srgbClr val="DCDC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04800" y="116586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69">
                <a:moveTo>
                  <a:pt x="0" y="166369"/>
                </a:moveTo>
                <a:lnTo>
                  <a:pt x="8531860" y="166369"/>
                </a:lnTo>
                <a:lnTo>
                  <a:pt x="8531860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DDDD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4800" y="133223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DEDE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04800" y="149986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FDFD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04800" y="166751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04800" y="183515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1E1E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04800" y="200278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2E2E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04800" y="217042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3E3E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04800" y="233807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04800" y="250571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04800" y="267335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04800" y="284098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7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04800" y="300862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8E8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04800" y="317627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9E9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04800" y="334390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AEA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04800" y="351155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69"/>
                </a:moveTo>
                <a:lnTo>
                  <a:pt x="8531860" y="166369"/>
                </a:lnTo>
                <a:lnTo>
                  <a:pt x="8531860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EB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04800" y="3677920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10">
                <a:moveTo>
                  <a:pt x="0" y="168909"/>
                </a:moveTo>
                <a:lnTo>
                  <a:pt x="8531860" y="168909"/>
                </a:lnTo>
                <a:lnTo>
                  <a:pt x="8531860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ECEC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04800" y="3846829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EDED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04800" y="40132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04800" y="41808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04800" y="434847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04800" y="451612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04800" y="468375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04800" y="48514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3F3F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04800" y="50190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4F4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04800" y="518667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04800" y="535432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6F6F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04800" y="552195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7F7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04800" y="56896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8F8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04800" y="585724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04800" y="6023609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10">
                <a:moveTo>
                  <a:pt x="0" y="168909"/>
                </a:moveTo>
                <a:lnTo>
                  <a:pt x="8531860" y="168909"/>
                </a:lnTo>
                <a:lnTo>
                  <a:pt x="8531860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FAFAF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04800" y="6192520"/>
            <a:ext cx="8531860" cy="182880"/>
          </a:xfrm>
          <a:custGeom>
            <a:avLst/>
            <a:gdLst/>
            <a:ahLst/>
            <a:cxnLst/>
            <a:rect l="l" t="t" r="r" b="b"/>
            <a:pathLst>
              <a:path w="8531860" h="182879">
                <a:moveTo>
                  <a:pt x="0" y="0"/>
                </a:moveTo>
                <a:lnTo>
                  <a:pt x="8531859" y="0"/>
                </a:lnTo>
                <a:lnTo>
                  <a:pt x="8531860" y="182879"/>
                </a:lnTo>
                <a:lnTo>
                  <a:pt x="0" y="182879"/>
                </a:lnTo>
                <a:lnTo>
                  <a:pt x="0" y="0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04800" y="635889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8531859" y="0"/>
                </a:moveTo>
                <a:lnTo>
                  <a:pt x="0" y="0"/>
                </a:lnTo>
                <a:lnTo>
                  <a:pt x="0" y="50800"/>
                </a:lnTo>
                <a:lnTo>
                  <a:pt x="16510" y="97790"/>
                </a:lnTo>
                <a:lnTo>
                  <a:pt x="48260" y="135890"/>
                </a:lnTo>
                <a:lnTo>
                  <a:pt x="92710" y="161290"/>
                </a:lnTo>
                <a:lnTo>
                  <a:pt x="115570" y="167640"/>
                </a:lnTo>
                <a:lnTo>
                  <a:pt x="8415020" y="167640"/>
                </a:lnTo>
                <a:lnTo>
                  <a:pt x="8427720" y="165100"/>
                </a:lnTo>
                <a:lnTo>
                  <a:pt x="8439150" y="161290"/>
                </a:lnTo>
                <a:lnTo>
                  <a:pt x="8462010" y="151130"/>
                </a:lnTo>
                <a:lnTo>
                  <a:pt x="8472170" y="143510"/>
                </a:lnTo>
                <a:lnTo>
                  <a:pt x="8483600" y="135890"/>
                </a:lnTo>
                <a:lnTo>
                  <a:pt x="8492490" y="127000"/>
                </a:lnTo>
                <a:lnTo>
                  <a:pt x="8500110" y="118110"/>
                </a:lnTo>
                <a:lnTo>
                  <a:pt x="8509000" y="107950"/>
                </a:lnTo>
                <a:lnTo>
                  <a:pt x="8515350" y="97790"/>
                </a:lnTo>
                <a:lnTo>
                  <a:pt x="8521700" y="86360"/>
                </a:lnTo>
                <a:lnTo>
                  <a:pt x="8529320" y="63500"/>
                </a:lnTo>
                <a:lnTo>
                  <a:pt x="8531860" y="50800"/>
                </a:lnTo>
                <a:lnTo>
                  <a:pt x="8531859" y="0"/>
                </a:lnTo>
                <a:close/>
              </a:path>
            </a:pathLst>
          </a:custGeom>
          <a:solidFill>
            <a:srgbClr val="FCFC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04800" y="328929"/>
            <a:ext cx="8533130" cy="6197600"/>
          </a:xfrm>
          <a:custGeom>
            <a:avLst/>
            <a:gdLst/>
            <a:ahLst/>
            <a:cxnLst/>
            <a:rect l="l" t="t" r="r" b="b"/>
            <a:pathLst>
              <a:path w="8533130" h="6197600">
                <a:moveTo>
                  <a:pt x="128270" y="0"/>
                </a:moveTo>
                <a:lnTo>
                  <a:pt x="81438" y="10933"/>
                </a:lnTo>
                <a:lnTo>
                  <a:pt x="40322" y="39846"/>
                </a:lnTo>
                <a:lnTo>
                  <a:pt x="11112" y="80902"/>
                </a:lnTo>
                <a:lnTo>
                  <a:pt x="0" y="128270"/>
                </a:lnTo>
                <a:lnTo>
                  <a:pt x="0" y="6068060"/>
                </a:lnTo>
                <a:lnTo>
                  <a:pt x="11112" y="6115625"/>
                </a:lnTo>
                <a:lnTo>
                  <a:pt x="40322" y="6157118"/>
                </a:lnTo>
                <a:lnTo>
                  <a:pt x="81438" y="6186467"/>
                </a:lnTo>
                <a:lnTo>
                  <a:pt x="128270" y="6197600"/>
                </a:lnTo>
                <a:lnTo>
                  <a:pt x="8404860" y="6197600"/>
                </a:lnTo>
                <a:lnTo>
                  <a:pt x="8451691" y="6186467"/>
                </a:lnTo>
                <a:lnTo>
                  <a:pt x="8492807" y="6157118"/>
                </a:lnTo>
                <a:lnTo>
                  <a:pt x="8522017" y="6115625"/>
                </a:lnTo>
                <a:lnTo>
                  <a:pt x="8533130" y="6068060"/>
                </a:lnTo>
                <a:lnTo>
                  <a:pt x="8533130" y="128270"/>
                </a:lnTo>
                <a:lnTo>
                  <a:pt x="8522017" y="80902"/>
                </a:lnTo>
                <a:lnTo>
                  <a:pt x="8492807" y="39846"/>
                </a:lnTo>
                <a:lnTo>
                  <a:pt x="8451691" y="10933"/>
                </a:lnTo>
                <a:lnTo>
                  <a:pt x="8404860" y="0"/>
                </a:lnTo>
                <a:lnTo>
                  <a:pt x="128270" y="0"/>
                </a:lnTo>
                <a:close/>
              </a:path>
            </a:pathLst>
          </a:custGeom>
          <a:ln w="3175">
            <a:solidFill>
              <a:srgbClr val="A3A2A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420369" y="433069"/>
            <a:ext cx="8301990" cy="5486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105410" y="121920"/>
            <a:ext cx="8893810" cy="664337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04800" y="6629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ADA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04800" y="83058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69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DBDB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04800" y="996950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09">
                <a:moveTo>
                  <a:pt x="0" y="168910"/>
                </a:moveTo>
                <a:lnTo>
                  <a:pt x="8531860" y="168910"/>
                </a:lnTo>
                <a:lnTo>
                  <a:pt x="8531860" y="0"/>
                </a:lnTo>
                <a:lnTo>
                  <a:pt x="0" y="0"/>
                </a:lnTo>
                <a:lnTo>
                  <a:pt x="0" y="168910"/>
                </a:lnTo>
                <a:close/>
              </a:path>
            </a:pathLst>
          </a:custGeom>
          <a:solidFill>
            <a:srgbClr val="DCDC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04800" y="116586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69">
                <a:moveTo>
                  <a:pt x="0" y="166369"/>
                </a:moveTo>
                <a:lnTo>
                  <a:pt x="8531860" y="166369"/>
                </a:lnTo>
                <a:lnTo>
                  <a:pt x="8531860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DDDD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4800" y="133223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DEDE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04800" y="149986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FDFD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04800" y="166751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04800" y="183515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1E1E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04800" y="200278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2E2E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04800" y="217042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3E3E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04800" y="233807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04800" y="250571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04800" y="267335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04800" y="284098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7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04800" y="300862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8E8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04800" y="317627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9E9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04800" y="334390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AEA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04800" y="351155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69"/>
                </a:moveTo>
                <a:lnTo>
                  <a:pt x="8531860" y="166369"/>
                </a:lnTo>
                <a:lnTo>
                  <a:pt x="8531860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EB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04800" y="3677920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10">
                <a:moveTo>
                  <a:pt x="0" y="168909"/>
                </a:moveTo>
                <a:lnTo>
                  <a:pt x="8531860" y="168909"/>
                </a:lnTo>
                <a:lnTo>
                  <a:pt x="8531860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ECEC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04800" y="3846829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EDED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04800" y="40132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04800" y="41808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04800" y="434847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04800" y="451612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04800" y="468375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04800" y="48514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3F3F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04800" y="50190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4F4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04800" y="518667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04800" y="535432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6F6F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04800" y="552195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7F7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04800" y="56896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8F8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04800" y="585724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04800" y="6023609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10">
                <a:moveTo>
                  <a:pt x="0" y="168909"/>
                </a:moveTo>
                <a:lnTo>
                  <a:pt x="8531860" y="168909"/>
                </a:lnTo>
                <a:lnTo>
                  <a:pt x="8531860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FAFAF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04800" y="6192520"/>
            <a:ext cx="8531860" cy="182880"/>
          </a:xfrm>
          <a:custGeom>
            <a:avLst/>
            <a:gdLst/>
            <a:ahLst/>
            <a:cxnLst/>
            <a:rect l="l" t="t" r="r" b="b"/>
            <a:pathLst>
              <a:path w="8531860" h="182879">
                <a:moveTo>
                  <a:pt x="0" y="0"/>
                </a:moveTo>
                <a:lnTo>
                  <a:pt x="8531859" y="0"/>
                </a:lnTo>
                <a:lnTo>
                  <a:pt x="8531860" y="182879"/>
                </a:lnTo>
                <a:lnTo>
                  <a:pt x="0" y="182879"/>
                </a:lnTo>
                <a:lnTo>
                  <a:pt x="0" y="0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04800" y="635889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8531859" y="0"/>
                </a:moveTo>
                <a:lnTo>
                  <a:pt x="0" y="0"/>
                </a:lnTo>
                <a:lnTo>
                  <a:pt x="0" y="50800"/>
                </a:lnTo>
                <a:lnTo>
                  <a:pt x="16510" y="97790"/>
                </a:lnTo>
                <a:lnTo>
                  <a:pt x="48260" y="135890"/>
                </a:lnTo>
                <a:lnTo>
                  <a:pt x="92710" y="161290"/>
                </a:lnTo>
                <a:lnTo>
                  <a:pt x="115570" y="167640"/>
                </a:lnTo>
                <a:lnTo>
                  <a:pt x="8415020" y="167640"/>
                </a:lnTo>
                <a:lnTo>
                  <a:pt x="8427720" y="165100"/>
                </a:lnTo>
                <a:lnTo>
                  <a:pt x="8439150" y="161290"/>
                </a:lnTo>
                <a:lnTo>
                  <a:pt x="8462010" y="151130"/>
                </a:lnTo>
                <a:lnTo>
                  <a:pt x="8472170" y="143510"/>
                </a:lnTo>
                <a:lnTo>
                  <a:pt x="8483600" y="135890"/>
                </a:lnTo>
                <a:lnTo>
                  <a:pt x="8492490" y="127000"/>
                </a:lnTo>
                <a:lnTo>
                  <a:pt x="8500110" y="118110"/>
                </a:lnTo>
                <a:lnTo>
                  <a:pt x="8509000" y="107950"/>
                </a:lnTo>
                <a:lnTo>
                  <a:pt x="8515350" y="97790"/>
                </a:lnTo>
                <a:lnTo>
                  <a:pt x="8521700" y="86360"/>
                </a:lnTo>
                <a:lnTo>
                  <a:pt x="8529320" y="63500"/>
                </a:lnTo>
                <a:lnTo>
                  <a:pt x="8531860" y="50800"/>
                </a:lnTo>
                <a:lnTo>
                  <a:pt x="8531859" y="0"/>
                </a:lnTo>
                <a:close/>
              </a:path>
            </a:pathLst>
          </a:custGeom>
          <a:solidFill>
            <a:srgbClr val="FCFC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04800" y="328929"/>
            <a:ext cx="8533130" cy="6197600"/>
          </a:xfrm>
          <a:custGeom>
            <a:avLst/>
            <a:gdLst/>
            <a:ahLst/>
            <a:cxnLst/>
            <a:rect l="l" t="t" r="r" b="b"/>
            <a:pathLst>
              <a:path w="8533130" h="6197600">
                <a:moveTo>
                  <a:pt x="128270" y="0"/>
                </a:moveTo>
                <a:lnTo>
                  <a:pt x="81438" y="10933"/>
                </a:lnTo>
                <a:lnTo>
                  <a:pt x="40322" y="39846"/>
                </a:lnTo>
                <a:lnTo>
                  <a:pt x="11112" y="80902"/>
                </a:lnTo>
                <a:lnTo>
                  <a:pt x="0" y="128270"/>
                </a:lnTo>
                <a:lnTo>
                  <a:pt x="0" y="6068060"/>
                </a:lnTo>
                <a:lnTo>
                  <a:pt x="11112" y="6115625"/>
                </a:lnTo>
                <a:lnTo>
                  <a:pt x="40322" y="6157118"/>
                </a:lnTo>
                <a:lnTo>
                  <a:pt x="81438" y="6186467"/>
                </a:lnTo>
                <a:lnTo>
                  <a:pt x="128270" y="6197600"/>
                </a:lnTo>
                <a:lnTo>
                  <a:pt x="8404860" y="6197600"/>
                </a:lnTo>
                <a:lnTo>
                  <a:pt x="8451691" y="6186467"/>
                </a:lnTo>
                <a:lnTo>
                  <a:pt x="8492807" y="6157118"/>
                </a:lnTo>
                <a:lnTo>
                  <a:pt x="8522017" y="6115625"/>
                </a:lnTo>
                <a:lnTo>
                  <a:pt x="8533130" y="6068060"/>
                </a:lnTo>
                <a:lnTo>
                  <a:pt x="8533130" y="128270"/>
                </a:lnTo>
                <a:lnTo>
                  <a:pt x="8522017" y="80902"/>
                </a:lnTo>
                <a:lnTo>
                  <a:pt x="8492807" y="39846"/>
                </a:lnTo>
                <a:lnTo>
                  <a:pt x="8451691" y="10933"/>
                </a:lnTo>
                <a:lnTo>
                  <a:pt x="8404860" y="0"/>
                </a:lnTo>
                <a:lnTo>
                  <a:pt x="128270" y="0"/>
                </a:lnTo>
                <a:close/>
              </a:path>
            </a:pathLst>
          </a:custGeom>
          <a:ln w="3175">
            <a:solidFill>
              <a:srgbClr val="A3A2A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420369" y="433069"/>
            <a:ext cx="8301990" cy="5486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0480" y="63500"/>
            <a:ext cx="9001760" cy="673354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04800" y="6629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ADA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04800" y="83058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69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DBDB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04800" y="996950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09">
                <a:moveTo>
                  <a:pt x="0" y="168910"/>
                </a:moveTo>
                <a:lnTo>
                  <a:pt x="8531860" y="168910"/>
                </a:lnTo>
                <a:lnTo>
                  <a:pt x="8531860" y="0"/>
                </a:lnTo>
                <a:lnTo>
                  <a:pt x="0" y="0"/>
                </a:lnTo>
                <a:lnTo>
                  <a:pt x="0" y="168910"/>
                </a:lnTo>
                <a:close/>
              </a:path>
            </a:pathLst>
          </a:custGeom>
          <a:solidFill>
            <a:srgbClr val="DCDC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04800" y="116586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69">
                <a:moveTo>
                  <a:pt x="0" y="166369"/>
                </a:moveTo>
                <a:lnTo>
                  <a:pt x="8531860" y="166369"/>
                </a:lnTo>
                <a:lnTo>
                  <a:pt x="8531860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DDDD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4800" y="133223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DEDE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04800" y="149986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FDFD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04800" y="166751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04800" y="183515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1E1E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04800" y="200278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2E2E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04800" y="217042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3E3E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04800" y="233807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04800" y="250571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04800" y="267335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04800" y="284098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7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04800" y="300862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8E8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04800" y="317627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9E9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04800" y="334390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AEA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04800" y="351155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69"/>
                </a:moveTo>
                <a:lnTo>
                  <a:pt x="8531860" y="166369"/>
                </a:lnTo>
                <a:lnTo>
                  <a:pt x="8531860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EB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04800" y="3677920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10">
                <a:moveTo>
                  <a:pt x="0" y="168909"/>
                </a:moveTo>
                <a:lnTo>
                  <a:pt x="8531860" y="168909"/>
                </a:lnTo>
                <a:lnTo>
                  <a:pt x="8531860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ECEC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04800" y="3846829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EDED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04800" y="40132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04800" y="41808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04800" y="434847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04800" y="451612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04800" y="468375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04800" y="48514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3F3F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04800" y="50190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4F4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04800" y="518667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04800" y="535432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6F6F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04800" y="552195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7F7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04800" y="56896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8F8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04800" y="585724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04800" y="6023609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10">
                <a:moveTo>
                  <a:pt x="0" y="168909"/>
                </a:moveTo>
                <a:lnTo>
                  <a:pt x="8531860" y="168909"/>
                </a:lnTo>
                <a:lnTo>
                  <a:pt x="8531860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FAFAF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04800" y="6192520"/>
            <a:ext cx="8531860" cy="182880"/>
          </a:xfrm>
          <a:custGeom>
            <a:avLst/>
            <a:gdLst/>
            <a:ahLst/>
            <a:cxnLst/>
            <a:rect l="l" t="t" r="r" b="b"/>
            <a:pathLst>
              <a:path w="8531860" h="182879">
                <a:moveTo>
                  <a:pt x="0" y="0"/>
                </a:moveTo>
                <a:lnTo>
                  <a:pt x="8531859" y="0"/>
                </a:lnTo>
                <a:lnTo>
                  <a:pt x="8531860" y="182879"/>
                </a:lnTo>
                <a:lnTo>
                  <a:pt x="0" y="182879"/>
                </a:lnTo>
                <a:lnTo>
                  <a:pt x="0" y="0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04800" y="635889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8531859" y="0"/>
                </a:moveTo>
                <a:lnTo>
                  <a:pt x="0" y="0"/>
                </a:lnTo>
                <a:lnTo>
                  <a:pt x="0" y="50800"/>
                </a:lnTo>
                <a:lnTo>
                  <a:pt x="16510" y="97790"/>
                </a:lnTo>
                <a:lnTo>
                  <a:pt x="48260" y="135890"/>
                </a:lnTo>
                <a:lnTo>
                  <a:pt x="92710" y="161290"/>
                </a:lnTo>
                <a:lnTo>
                  <a:pt x="115570" y="167640"/>
                </a:lnTo>
                <a:lnTo>
                  <a:pt x="8415020" y="167640"/>
                </a:lnTo>
                <a:lnTo>
                  <a:pt x="8427720" y="165100"/>
                </a:lnTo>
                <a:lnTo>
                  <a:pt x="8439150" y="161290"/>
                </a:lnTo>
                <a:lnTo>
                  <a:pt x="8462010" y="151130"/>
                </a:lnTo>
                <a:lnTo>
                  <a:pt x="8472170" y="143510"/>
                </a:lnTo>
                <a:lnTo>
                  <a:pt x="8483600" y="135890"/>
                </a:lnTo>
                <a:lnTo>
                  <a:pt x="8492490" y="127000"/>
                </a:lnTo>
                <a:lnTo>
                  <a:pt x="8500110" y="118110"/>
                </a:lnTo>
                <a:lnTo>
                  <a:pt x="8509000" y="107950"/>
                </a:lnTo>
                <a:lnTo>
                  <a:pt x="8515350" y="97790"/>
                </a:lnTo>
                <a:lnTo>
                  <a:pt x="8521700" y="86360"/>
                </a:lnTo>
                <a:lnTo>
                  <a:pt x="8529320" y="63500"/>
                </a:lnTo>
                <a:lnTo>
                  <a:pt x="8531860" y="50800"/>
                </a:lnTo>
                <a:lnTo>
                  <a:pt x="8531859" y="0"/>
                </a:lnTo>
                <a:close/>
              </a:path>
            </a:pathLst>
          </a:custGeom>
          <a:solidFill>
            <a:srgbClr val="FCFC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04800" y="328929"/>
            <a:ext cx="8533130" cy="6197600"/>
          </a:xfrm>
          <a:custGeom>
            <a:avLst/>
            <a:gdLst/>
            <a:ahLst/>
            <a:cxnLst/>
            <a:rect l="l" t="t" r="r" b="b"/>
            <a:pathLst>
              <a:path w="8533130" h="6197600">
                <a:moveTo>
                  <a:pt x="128270" y="0"/>
                </a:moveTo>
                <a:lnTo>
                  <a:pt x="81438" y="10933"/>
                </a:lnTo>
                <a:lnTo>
                  <a:pt x="40322" y="39846"/>
                </a:lnTo>
                <a:lnTo>
                  <a:pt x="11112" y="80902"/>
                </a:lnTo>
                <a:lnTo>
                  <a:pt x="0" y="128270"/>
                </a:lnTo>
                <a:lnTo>
                  <a:pt x="0" y="6068060"/>
                </a:lnTo>
                <a:lnTo>
                  <a:pt x="11112" y="6115625"/>
                </a:lnTo>
                <a:lnTo>
                  <a:pt x="40322" y="6157118"/>
                </a:lnTo>
                <a:lnTo>
                  <a:pt x="81438" y="6186467"/>
                </a:lnTo>
                <a:lnTo>
                  <a:pt x="128270" y="6197600"/>
                </a:lnTo>
                <a:lnTo>
                  <a:pt x="8404860" y="6197600"/>
                </a:lnTo>
                <a:lnTo>
                  <a:pt x="8451691" y="6186467"/>
                </a:lnTo>
                <a:lnTo>
                  <a:pt x="8492807" y="6157118"/>
                </a:lnTo>
                <a:lnTo>
                  <a:pt x="8522017" y="6115625"/>
                </a:lnTo>
                <a:lnTo>
                  <a:pt x="8533130" y="6068060"/>
                </a:lnTo>
                <a:lnTo>
                  <a:pt x="8533130" y="128270"/>
                </a:lnTo>
                <a:lnTo>
                  <a:pt x="8522017" y="80902"/>
                </a:lnTo>
                <a:lnTo>
                  <a:pt x="8492807" y="39846"/>
                </a:lnTo>
                <a:lnTo>
                  <a:pt x="8451691" y="10933"/>
                </a:lnTo>
                <a:lnTo>
                  <a:pt x="8404860" y="0"/>
                </a:lnTo>
                <a:lnTo>
                  <a:pt x="128270" y="0"/>
                </a:lnTo>
                <a:close/>
              </a:path>
            </a:pathLst>
          </a:custGeom>
          <a:ln w="3175">
            <a:solidFill>
              <a:srgbClr val="A3A2A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420369" y="433069"/>
            <a:ext cx="8301990" cy="5486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105410" y="163829"/>
            <a:ext cx="8877300" cy="657098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04800" y="6629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ADA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04800" y="83058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69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DBDB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04800" y="996950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09">
                <a:moveTo>
                  <a:pt x="0" y="168910"/>
                </a:moveTo>
                <a:lnTo>
                  <a:pt x="8531860" y="168910"/>
                </a:lnTo>
                <a:lnTo>
                  <a:pt x="8531860" y="0"/>
                </a:lnTo>
                <a:lnTo>
                  <a:pt x="0" y="0"/>
                </a:lnTo>
                <a:lnTo>
                  <a:pt x="0" y="168910"/>
                </a:lnTo>
                <a:close/>
              </a:path>
            </a:pathLst>
          </a:custGeom>
          <a:solidFill>
            <a:srgbClr val="DCDC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04800" y="116586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69">
                <a:moveTo>
                  <a:pt x="0" y="166369"/>
                </a:moveTo>
                <a:lnTo>
                  <a:pt x="8531860" y="166369"/>
                </a:lnTo>
                <a:lnTo>
                  <a:pt x="8531860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DDDD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4800" y="133223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DEDE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04800" y="149986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FDFD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04800" y="166751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04800" y="183515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1E1E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04800" y="200278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2E2E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04800" y="217042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3E3E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04800" y="233807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04800" y="250571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04800" y="267335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04800" y="284098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7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04800" y="300862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8E8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04800" y="317627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9E9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04800" y="334390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AEA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04800" y="351155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69"/>
                </a:moveTo>
                <a:lnTo>
                  <a:pt x="8531860" y="166369"/>
                </a:lnTo>
                <a:lnTo>
                  <a:pt x="8531860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EB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04800" y="3677920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10">
                <a:moveTo>
                  <a:pt x="0" y="168909"/>
                </a:moveTo>
                <a:lnTo>
                  <a:pt x="8531860" y="168909"/>
                </a:lnTo>
                <a:lnTo>
                  <a:pt x="8531860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ECEC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04800" y="3846829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EDED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04800" y="40132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04800" y="41808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04800" y="434847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04800" y="451612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04800" y="468375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04800" y="48514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3F3F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04800" y="50190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4F4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04800" y="518667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04800" y="535432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6F6F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04800" y="552195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7F7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04800" y="56896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8F8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04800" y="585724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04800" y="6023609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10">
                <a:moveTo>
                  <a:pt x="0" y="168909"/>
                </a:moveTo>
                <a:lnTo>
                  <a:pt x="8531860" y="168909"/>
                </a:lnTo>
                <a:lnTo>
                  <a:pt x="8531860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FAFAF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04800" y="6192520"/>
            <a:ext cx="8531860" cy="182880"/>
          </a:xfrm>
          <a:custGeom>
            <a:avLst/>
            <a:gdLst/>
            <a:ahLst/>
            <a:cxnLst/>
            <a:rect l="l" t="t" r="r" b="b"/>
            <a:pathLst>
              <a:path w="8531860" h="182879">
                <a:moveTo>
                  <a:pt x="0" y="0"/>
                </a:moveTo>
                <a:lnTo>
                  <a:pt x="8531859" y="0"/>
                </a:lnTo>
                <a:lnTo>
                  <a:pt x="8531860" y="182879"/>
                </a:lnTo>
                <a:lnTo>
                  <a:pt x="0" y="182879"/>
                </a:lnTo>
                <a:lnTo>
                  <a:pt x="0" y="0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04800" y="635889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8531859" y="0"/>
                </a:moveTo>
                <a:lnTo>
                  <a:pt x="0" y="0"/>
                </a:lnTo>
                <a:lnTo>
                  <a:pt x="0" y="50800"/>
                </a:lnTo>
                <a:lnTo>
                  <a:pt x="16510" y="97790"/>
                </a:lnTo>
                <a:lnTo>
                  <a:pt x="48260" y="135890"/>
                </a:lnTo>
                <a:lnTo>
                  <a:pt x="92710" y="161290"/>
                </a:lnTo>
                <a:lnTo>
                  <a:pt x="115570" y="167640"/>
                </a:lnTo>
                <a:lnTo>
                  <a:pt x="8415020" y="167640"/>
                </a:lnTo>
                <a:lnTo>
                  <a:pt x="8427720" y="165100"/>
                </a:lnTo>
                <a:lnTo>
                  <a:pt x="8439150" y="161290"/>
                </a:lnTo>
                <a:lnTo>
                  <a:pt x="8462010" y="151130"/>
                </a:lnTo>
                <a:lnTo>
                  <a:pt x="8472170" y="143510"/>
                </a:lnTo>
                <a:lnTo>
                  <a:pt x="8483600" y="135890"/>
                </a:lnTo>
                <a:lnTo>
                  <a:pt x="8492490" y="127000"/>
                </a:lnTo>
                <a:lnTo>
                  <a:pt x="8500110" y="118110"/>
                </a:lnTo>
                <a:lnTo>
                  <a:pt x="8509000" y="107950"/>
                </a:lnTo>
                <a:lnTo>
                  <a:pt x="8515350" y="97790"/>
                </a:lnTo>
                <a:lnTo>
                  <a:pt x="8521700" y="86360"/>
                </a:lnTo>
                <a:lnTo>
                  <a:pt x="8529320" y="63500"/>
                </a:lnTo>
                <a:lnTo>
                  <a:pt x="8531860" y="50800"/>
                </a:lnTo>
                <a:lnTo>
                  <a:pt x="8531859" y="0"/>
                </a:lnTo>
                <a:close/>
              </a:path>
            </a:pathLst>
          </a:custGeom>
          <a:solidFill>
            <a:srgbClr val="FCFC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04800" y="328929"/>
            <a:ext cx="8533130" cy="6197600"/>
          </a:xfrm>
          <a:custGeom>
            <a:avLst/>
            <a:gdLst/>
            <a:ahLst/>
            <a:cxnLst/>
            <a:rect l="l" t="t" r="r" b="b"/>
            <a:pathLst>
              <a:path w="8533130" h="6197600">
                <a:moveTo>
                  <a:pt x="128270" y="0"/>
                </a:moveTo>
                <a:lnTo>
                  <a:pt x="81438" y="10933"/>
                </a:lnTo>
                <a:lnTo>
                  <a:pt x="40322" y="39846"/>
                </a:lnTo>
                <a:lnTo>
                  <a:pt x="11112" y="80902"/>
                </a:lnTo>
                <a:lnTo>
                  <a:pt x="0" y="128270"/>
                </a:lnTo>
                <a:lnTo>
                  <a:pt x="0" y="6068060"/>
                </a:lnTo>
                <a:lnTo>
                  <a:pt x="11112" y="6115625"/>
                </a:lnTo>
                <a:lnTo>
                  <a:pt x="40322" y="6157118"/>
                </a:lnTo>
                <a:lnTo>
                  <a:pt x="81438" y="6186467"/>
                </a:lnTo>
                <a:lnTo>
                  <a:pt x="128270" y="6197600"/>
                </a:lnTo>
                <a:lnTo>
                  <a:pt x="8404860" y="6197600"/>
                </a:lnTo>
                <a:lnTo>
                  <a:pt x="8451691" y="6186467"/>
                </a:lnTo>
                <a:lnTo>
                  <a:pt x="8492807" y="6157118"/>
                </a:lnTo>
                <a:lnTo>
                  <a:pt x="8522017" y="6115625"/>
                </a:lnTo>
                <a:lnTo>
                  <a:pt x="8533130" y="6068060"/>
                </a:lnTo>
                <a:lnTo>
                  <a:pt x="8533130" y="128270"/>
                </a:lnTo>
                <a:lnTo>
                  <a:pt x="8522017" y="80902"/>
                </a:lnTo>
                <a:lnTo>
                  <a:pt x="8492807" y="39846"/>
                </a:lnTo>
                <a:lnTo>
                  <a:pt x="8451691" y="10933"/>
                </a:lnTo>
                <a:lnTo>
                  <a:pt x="8404860" y="0"/>
                </a:lnTo>
                <a:lnTo>
                  <a:pt x="128270" y="0"/>
                </a:lnTo>
                <a:close/>
              </a:path>
            </a:pathLst>
          </a:custGeom>
          <a:ln w="3175">
            <a:solidFill>
              <a:srgbClr val="A3A2A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420369" y="433069"/>
            <a:ext cx="8301990" cy="5486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213359" y="214629"/>
            <a:ext cx="8658860" cy="63576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04800" y="6629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ADA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04800" y="83058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69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DBDB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04800" y="996950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09">
                <a:moveTo>
                  <a:pt x="0" y="168910"/>
                </a:moveTo>
                <a:lnTo>
                  <a:pt x="8531860" y="168910"/>
                </a:lnTo>
                <a:lnTo>
                  <a:pt x="8531860" y="0"/>
                </a:lnTo>
                <a:lnTo>
                  <a:pt x="0" y="0"/>
                </a:lnTo>
                <a:lnTo>
                  <a:pt x="0" y="168910"/>
                </a:lnTo>
                <a:close/>
              </a:path>
            </a:pathLst>
          </a:custGeom>
          <a:solidFill>
            <a:srgbClr val="DCDC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04800" y="116586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69">
                <a:moveTo>
                  <a:pt x="0" y="166369"/>
                </a:moveTo>
                <a:lnTo>
                  <a:pt x="8531860" y="166369"/>
                </a:lnTo>
                <a:lnTo>
                  <a:pt x="8531860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DDDD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4800" y="133223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DEDE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04800" y="149986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FDFD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04800" y="166751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04800" y="183515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1E1E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04800" y="200278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2E2E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04800" y="217042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3E3E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04800" y="233807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04800" y="250571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04800" y="267335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04800" y="284098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7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04800" y="300862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8E8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04800" y="317627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9E9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04800" y="334390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AEA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04800" y="351155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69"/>
                </a:moveTo>
                <a:lnTo>
                  <a:pt x="8531860" y="166369"/>
                </a:lnTo>
                <a:lnTo>
                  <a:pt x="8531860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EB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04800" y="3677920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10">
                <a:moveTo>
                  <a:pt x="0" y="168909"/>
                </a:moveTo>
                <a:lnTo>
                  <a:pt x="8531860" y="168909"/>
                </a:lnTo>
                <a:lnTo>
                  <a:pt x="8531860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ECEC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04800" y="3846829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EDED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04800" y="40132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04800" y="41808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04800" y="434847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04800" y="451612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04800" y="468375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04800" y="48514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3F3F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04800" y="50190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4F4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04800" y="518667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04800" y="535432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6F6F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04800" y="552195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7F7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04800" y="56896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8F8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04800" y="585724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04800" y="6023609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10">
                <a:moveTo>
                  <a:pt x="0" y="168909"/>
                </a:moveTo>
                <a:lnTo>
                  <a:pt x="8531860" y="168909"/>
                </a:lnTo>
                <a:lnTo>
                  <a:pt x="8531860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FAFAF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04800" y="6192520"/>
            <a:ext cx="8531860" cy="182880"/>
          </a:xfrm>
          <a:custGeom>
            <a:avLst/>
            <a:gdLst/>
            <a:ahLst/>
            <a:cxnLst/>
            <a:rect l="l" t="t" r="r" b="b"/>
            <a:pathLst>
              <a:path w="8531860" h="182879">
                <a:moveTo>
                  <a:pt x="0" y="0"/>
                </a:moveTo>
                <a:lnTo>
                  <a:pt x="8531859" y="0"/>
                </a:lnTo>
                <a:lnTo>
                  <a:pt x="8531860" y="182879"/>
                </a:lnTo>
                <a:lnTo>
                  <a:pt x="0" y="182879"/>
                </a:lnTo>
                <a:lnTo>
                  <a:pt x="0" y="0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04800" y="635889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8531859" y="0"/>
                </a:moveTo>
                <a:lnTo>
                  <a:pt x="0" y="0"/>
                </a:lnTo>
                <a:lnTo>
                  <a:pt x="0" y="50800"/>
                </a:lnTo>
                <a:lnTo>
                  <a:pt x="16510" y="97790"/>
                </a:lnTo>
                <a:lnTo>
                  <a:pt x="48260" y="135890"/>
                </a:lnTo>
                <a:lnTo>
                  <a:pt x="92710" y="161290"/>
                </a:lnTo>
                <a:lnTo>
                  <a:pt x="115570" y="167640"/>
                </a:lnTo>
                <a:lnTo>
                  <a:pt x="8415020" y="167640"/>
                </a:lnTo>
                <a:lnTo>
                  <a:pt x="8427720" y="165100"/>
                </a:lnTo>
                <a:lnTo>
                  <a:pt x="8439150" y="161290"/>
                </a:lnTo>
                <a:lnTo>
                  <a:pt x="8462010" y="151130"/>
                </a:lnTo>
                <a:lnTo>
                  <a:pt x="8472170" y="143510"/>
                </a:lnTo>
                <a:lnTo>
                  <a:pt x="8483600" y="135890"/>
                </a:lnTo>
                <a:lnTo>
                  <a:pt x="8492490" y="127000"/>
                </a:lnTo>
                <a:lnTo>
                  <a:pt x="8500110" y="118110"/>
                </a:lnTo>
                <a:lnTo>
                  <a:pt x="8509000" y="107950"/>
                </a:lnTo>
                <a:lnTo>
                  <a:pt x="8515350" y="97790"/>
                </a:lnTo>
                <a:lnTo>
                  <a:pt x="8521700" y="86360"/>
                </a:lnTo>
                <a:lnTo>
                  <a:pt x="8529320" y="63500"/>
                </a:lnTo>
                <a:lnTo>
                  <a:pt x="8531860" y="50800"/>
                </a:lnTo>
                <a:lnTo>
                  <a:pt x="8531859" y="0"/>
                </a:lnTo>
                <a:close/>
              </a:path>
            </a:pathLst>
          </a:custGeom>
          <a:solidFill>
            <a:srgbClr val="FCFC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04800" y="328929"/>
            <a:ext cx="8533130" cy="6197600"/>
          </a:xfrm>
          <a:custGeom>
            <a:avLst/>
            <a:gdLst/>
            <a:ahLst/>
            <a:cxnLst/>
            <a:rect l="l" t="t" r="r" b="b"/>
            <a:pathLst>
              <a:path w="8533130" h="6197600">
                <a:moveTo>
                  <a:pt x="128270" y="0"/>
                </a:moveTo>
                <a:lnTo>
                  <a:pt x="81438" y="10933"/>
                </a:lnTo>
                <a:lnTo>
                  <a:pt x="40322" y="39846"/>
                </a:lnTo>
                <a:lnTo>
                  <a:pt x="11112" y="80902"/>
                </a:lnTo>
                <a:lnTo>
                  <a:pt x="0" y="128270"/>
                </a:lnTo>
                <a:lnTo>
                  <a:pt x="0" y="6068060"/>
                </a:lnTo>
                <a:lnTo>
                  <a:pt x="11112" y="6115625"/>
                </a:lnTo>
                <a:lnTo>
                  <a:pt x="40322" y="6157118"/>
                </a:lnTo>
                <a:lnTo>
                  <a:pt x="81438" y="6186467"/>
                </a:lnTo>
                <a:lnTo>
                  <a:pt x="128270" y="6197600"/>
                </a:lnTo>
                <a:lnTo>
                  <a:pt x="8404860" y="6197600"/>
                </a:lnTo>
                <a:lnTo>
                  <a:pt x="8451691" y="6186467"/>
                </a:lnTo>
                <a:lnTo>
                  <a:pt x="8492807" y="6157118"/>
                </a:lnTo>
                <a:lnTo>
                  <a:pt x="8522017" y="6115625"/>
                </a:lnTo>
                <a:lnTo>
                  <a:pt x="8533130" y="6068060"/>
                </a:lnTo>
                <a:lnTo>
                  <a:pt x="8533130" y="128270"/>
                </a:lnTo>
                <a:lnTo>
                  <a:pt x="8522017" y="80902"/>
                </a:lnTo>
                <a:lnTo>
                  <a:pt x="8492807" y="39846"/>
                </a:lnTo>
                <a:lnTo>
                  <a:pt x="8451691" y="10933"/>
                </a:lnTo>
                <a:lnTo>
                  <a:pt x="8404860" y="0"/>
                </a:lnTo>
                <a:lnTo>
                  <a:pt x="128270" y="0"/>
                </a:lnTo>
                <a:close/>
              </a:path>
            </a:pathLst>
          </a:custGeom>
          <a:ln w="3175">
            <a:solidFill>
              <a:srgbClr val="A3A2A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420369" y="433069"/>
            <a:ext cx="8301990" cy="5486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56870" y="1430019"/>
            <a:ext cx="8357870" cy="328549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04800" y="6629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ADA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04800" y="83058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69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DBDB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04800" y="996950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09">
                <a:moveTo>
                  <a:pt x="0" y="168910"/>
                </a:moveTo>
                <a:lnTo>
                  <a:pt x="8531860" y="168910"/>
                </a:lnTo>
                <a:lnTo>
                  <a:pt x="8531860" y="0"/>
                </a:lnTo>
                <a:lnTo>
                  <a:pt x="0" y="0"/>
                </a:lnTo>
                <a:lnTo>
                  <a:pt x="0" y="168910"/>
                </a:lnTo>
                <a:close/>
              </a:path>
            </a:pathLst>
          </a:custGeom>
          <a:solidFill>
            <a:srgbClr val="DCDC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04800" y="116586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69">
                <a:moveTo>
                  <a:pt x="0" y="166369"/>
                </a:moveTo>
                <a:lnTo>
                  <a:pt x="8531860" y="166369"/>
                </a:lnTo>
                <a:lnTo>
                  <a:pt x="8531860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DDDD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4800" y="133223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DEDE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04800" y="149986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FDFD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04800" y="166751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04800" y="183515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1E1E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04800" y="200278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2E2E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04800" y="217042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3E3E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04800" y="233807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04800" y="250571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04800" y="267335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04800" y="284098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7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04800" y="300862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8E8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04800" y="317627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9E9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04800" y="334390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AEA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04800" y="351155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69"/>
                </a:moveTo>
                <a:lnTo>
                  <a:pt x="8531860" y="166369"/>
                </a:lnTo>
                <a:lnTo>
                  <a:pt x="8531860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EB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04800" y="3677920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10">
                <a:moveTo>
                  <a:pt x="0" y="168909"/>
                </a:moveTo>
                <a:lnTo>
                  <a:pt x="8531860" y="168909"/>
                </a:lnTo>
                <a:lnTo>
                  <a:pt x="8531860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ECEC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04800" y="3846829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EDED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04800" y="40132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04800" y="41808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04800" y="434847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04800" y="451612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04800" y="468375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04800" y="48514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3F3F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04800" y="50190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4F4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04800" y="518667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04800" y="535432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6F6F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04800" y="552195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7F7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04800" y="56896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8F8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04800" y="585724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04800" y="6023609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10">
                <a:moveTo>
                  <a:pt x="0" y="168909"/>
                </a:moveTo>
                <a:lnTo>
                  <a:pt x="8531860" y="168909"/>
                </a:lnTo>
                <a:lnTo>
                  <a:pt x="8531860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FAFAF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04800" y="6192520"/>
            <a:ext cx="8531860" cy="182880"/>
          </a:xfrm>
          <a:custGeom>
            <a:avLst/>
            <a:gdLst/>
            <a:ahLst/>
            <a:cxnLst/>
            <a:rect l="l" t="t" r="r" b="b"/>
            <a:pathLst>
              <a:path w="8531860" h="182879">
                <a:moveTo>
                  <a:pt x="0" y="0"/>
                </a:moveTo>
                <a:lnTo>
                  <a:pt x="8531859" y="0"/>
                </a:lnTo>
                <a:lnTo>
                  <a:pt x="8531860" y="182879"/>
                </a:lnTo>
                <a:lnTo>
                  <a:pt x="0" y="182879"/>
                </a:lnTo>
                <a:lnTo>
                  <a:pt x="0" y="0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04800" y="635889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8531859" y="0"/>
                </a:moveTo>
                <a:lnTo>
                  <a:pt x="0" y="0"/>
                </a:lnTo>
                <a:lnTo>
                  <a:pt x="0" y="50800"/>
                </a:lnTo>
                <a:lnTo>
                  <a:pt x="16510" y="97790"/>
                </a:lnTo>
                <a:lnTo>
                  <a:pt x="48260" y="135890"/>
                </a:lnTo>
                <a:lnTo>
                  <a:pt x="92710" y="161290"/>
                </a:lnTo>
                <a:lnTo>
                  <a:pt x="115570" y="167640"/>
                </a:lnTo>
                <a:lnTo>
                  <a:pt x="8415020" y="167640"/>
                </a:lnTo>
                <a:lnTo>
                  <a:pt x="8427720" y="165100"/>
                </a:lnTo>
                <a:lnTo>
                  <a:pt x="8439150" y="161290"/>
                </a:lnTo>
                <a:lnTo>
                  <a:pt x="8462010" y="151130"/>
                </a:lnTo>
                <a:lnTo>
                  <a:pt x="8472170" y="143510"/>
                </a:lnTo>
                <a:lnTo>
                  <a:pt x="8483600" y="135890"/>
                </a:lnTo>
                <a:lnTo>
                  <a:pt x="8492490" y="127000"/>
                </a:lnTo>
                <a:lnTo>
                  <a:pt x="8500110" y="118110"/>
                </a:lnTo>
                <a:lnTo>
                  <a:pt x="8509000" y="107950"/>
                </a:lnTo>
                <a:lnTo>
                  <a:pt x="8515350" y="97790"/>
                </a:lnTo>
                <a:lnTo>
                  <a:pt x="8521700" y="86360"/>
                </a:lnTo>
                <a:lnTo>
                  <a:pt x="8529320" y="63500"/>
                </a:lnTo>
                <a:lnTo>
                  <a:pt x="8531860" y="50800"/>
                </a:lnTo>
                <a:lnTo>
                  <a:pt x="8531859" y="0"/>
                </a:lnTo>
                <a:close/>
              </a:path>
            </a:pathLst>
          </a:custGeom>
          <a:solidFill>
            <a:srgbClr val="FCFC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04800" y="328929"/>
            <a:ext cx="8533130" cy="6197600"/>
          </a:xfrm>
          <a:custGeom>
            <a:avLst/>
            <a:gdLst/>
            <a:ahLst/>
            <a:cxnLst/>
            <a:rect l="l" t="t" r="r" b="b"/>
            <a:pathLst>
              <a:path w="8533130" h="6197600">
                <a:moveTo>
                  <a:pt x="128270" y="0"/>
                </a:moveTo>
                <a:lnTo>
                  <a:pt x="81438" y="10933"/>
                </a:lnTo>
                <a:lnTo>
                  <a:pt x="40322" y="39846"/>
                </a:lnTo>
                <a:lnTo>
                  <a:pt x="11112" y="80902"/>
                </a:lnTo>
                <a:lnTo>
                  <a:pt x="0" y="128270"/>
                </a:lnTo>
                <a:lnTo>
                  <a:pt x="0" y="6068060"/>
                </a:lnTo>
                <a:lnTo>
                  <a:pt x="11112" y="6115625"/>
                </a:lnTo>
                <a:lnTo>
                  <a:pt x="40322" y="6157118"/>
                </a:lnTo>
                <a:lnTo>
                  <a:pt x="81438" y="6186467"/>
                </a:lnTo>
                <a:lnTo>
                  <a:pt x="128270" y="6197600"/>
                </a:lnTo>
                <a:lnTo>
                  <a:pt x="8404860" y="6197600"/>
                </a:lnTo>
                <a:lnTo>
                  <a:pt x="8451691" y="6186467"/>
                </a:lnTo>
                <a:lnTo>
                  <a:pt x="8492807" y="6157118"/>
                </a:lnTo>
                <a:lnTo>
                  <a:pt x="8522017" y="6115625"/>
                </a:lnTo>
                <a:lnTo>
                  <a:pt x="8533130" y="6068060"/>
                </a:lnTo>
                <a:lnTo>
                  <a:pt x="8533130" y="128270"/>
                </a:lnTo>
                <a:lnTo>
                  <a:pt x="8522017" y="80902"/>
                </a:lnTo>
                <a:lnTo>
                  <a:pt x="8492807" y="39846"/>
                </a:lnTo>
                <a:lnTo>
                  <a:pt x="8451691" y="10933"/>
                </a:lnTo>
                <a:lnTo>
                  <a:pt x="8404860" y="0"/>
                </a:lnTo>
                <a:lnTo>
                  <a:pt x="128270" y="0"/>
                </a:lnTo>
                <a:close/>
              </a:path>
            </a:pathLst>
          </a:custGeom>
          <a:ln w="3175">
            <a:solidFill>
              <a:srgbClr val="A3A2A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420369" y="433069"/>
            <a:ext cx="8301990" cy="5486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 txBox="1"/>
          <p:nvPr/>
        </p:nvSpPr>
        <p:spPr>
          <a:xfrm>
            <a:off x="435609" y="786129"/>
            <a:ext cx="73660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-10" dirty="0">
                <a:latin typeface="Arial"/>
                <a:cs typeface="Arial"/>
              </a:rPr>
              <a:t>E</a:t>
            </a:r>
            <a:r>
              <a:rPr sz="2800" dirty="0">
                <a:latin typeface="Arial"/>
                <a:cs typeface="Arial"/>
              </a:rPr>
              <a:t>sta</a:t>
            </a:r>
            <a:endParaRPr sz="2800">
              <a:latin typeface="Arial"/>
              <a:cs typeface="Arial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1486294" y="786129"/>
            <a:ext cx="838835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-5" dirty="0">
                <a:latin typeface="Arial"/>
                <a:cs typeface="Arial"/>
              </a:rPr>
              <a:t>r</a:t>
            </a:r>
            <a:r>
              <a:rPr sz="2800" spc="10" dirty="0">
                <a:latin typeface="Arial"/>
                <a:cs typeface="Arial"/>
              </a:rPr>
              <a:t>am</a:t>
            </a:r>
            <a:r>
              <a:rPr sz="2800" dirty="0">
                <a:latin typeface="Arial"/>
                <a:cs typeface="Arial"/>
              </a:rPr>
              <a:t>a</a:t>
            </a:r>
            <a:endParaRPr sz="2800">
              <a:latin typeface="Arial"/>
              <a:cs typeface="Arial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2639095" y="786129"/>
            <a:ext cx="311912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47395" algn="l"/>
                <a:tab pos="1363980" algn="l"/>
              </a:tabLst>
            </a:pPr>
            <a:r>
              <a:rPr sz="2800" spc="-5" dirty="0">
                <a:latin typeface="Arial"/>
                <a:cs typeface="Arial"/>
              </a:rPr>
              <a:t>d</a:t>
            </a:r>
            <a:r>
              <a:rPr sz="2800" dirty="0">
                <a:latin typeface="Arial"/>
                <a:cs typeface="Arial"/>
              </a:rPr>
              <a:t>e	</a:t>
            </a:r>
            <a:r>
              <a:rPr sz="2800" spc="-5" dirty="0">
                <a:latin typeface="Arial"/>
                <a:cs typeface="Arial"/>
              </a:rPr>
              <a:t>l</a:t>
            </a:r>
            <a:r>
              <a:rPr sz="2800" dirty="0">
                <a:latin typeface="Arial"/>
                <a:cs typeface="Arial"/>
              </a:rPr>
              <a:t>a	</a:t>
            </a:r>
            <a:r>
              <a:rPr sz="2800" spc="-5" dirty="0">
                <a:latin typeface="Arial"/>
                <a:cs typeface="Arial"/>
              </a:rPr>
              <a:t>in</a:t>
            </a:r>
            <a:r>
              <a:rPr sz="2800" dirty="0">
                <a:latin typeface="Arial"/>
                <a:cs typeface="Arial"/>
              </a:rPr>
              <a:t>f</a:t>
            </a:r>
            <a:r>
              <a:rPr sz="2800" spc="-5" dirty="0">
                <a:latin typeface="Arial"/>
                <a:cs typeface="Arial"/>
              </a:rPr>
              <a:t>o</a:t>
            </a:r>
            <a:r>
              <a:rPr sz="2800" spc="5" dirty="0">
                <a:latin typeface="Arial"/>
                <a:cs typeface="Arial"/>
              </a:rPr>
              <a:t>r</a:t>
            </a:r>
            <a:r>
              <a:rPr sz="2800" spc="10" dirty="0">
                <a:latin typeface="Arial"/>
                <a:cs typeface="Arial"/>
              </a:rPr>
              <a:t>m</a:t>
            </a:r>
            <a:r>
              <a:rPr sz="2800" spc="-5" dirty="0">
                <a:latin typeface="Arial"/>
                <a:cs typeface="Arial"/>
              </a:rPr>
              <a:t>á</a:t>
            </a:r>
            <a:r>
              <a:rPr sz="2800" dirty="0">
                <a:latin typeface="Arial"/>
                <a:cs typeface="Arial"/>
              </a:rPr>
              <a:t>t</a:t>
            </a:r>
            <a:r>
              <a:rPr sz="2800" spc="5" dirty="0">
                <a:latin typeface="Arial"/>
                <a:cs typeface="Arial"/>
              </a:rPr>
              <a:t>i</a:t>
            </a:r>
            <a:r>
              <a:rPr sz="2800" dirty="0">
                <a:latin typeface="Arial"/>
                <a:cs typeface="Arial"/>
              </a:rPr>
              <a:t>ca</a:t>
            </a:r>
            <a:endParaRPr sz="2800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6412690" y="786129"/>
            <a:ext cx="117221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-5" dirty="0">
                <a:latin typeface="Arial"/>
                <a:cs typeface="Arial"/>
              </a:rPr>
              <a:t>jurídica</a:t>
            </a:r>
            <a:endParaRPr sz="2800">
              <a:latin typeface="Arial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7899101" y="786129"/>
            <a:ext cx="697865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-5" dirty="0">
                <a:latin typeface="Arial"/>
                <a:cs typeface="Arial"/>
              </a:rPr>
              <a:t>es</a:t>
            </a:r>
            <a:r>
              <a:rPr sz="2800" dirty="0">
                <a:latin typeface="Arial"/>
                <a:cs typeface="Arial"/>
              </a:rPr>
              <a:t>ta</a:t>
            </a:r>
            <a:endParaRPr sz="2800">
              <a:latin typeface="Arial"/>
              <a:cs typeface="Arial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435609" y="1102359"/>
            <a:ext cx="8159750" cy="1402080"/>
          </a:xfrm>
          <a:prstGeom prst="rect">
            <a:avLst/>
          </a:prstGeom>
        </p:spPr>
        <p:txBody>
          <a:bodyPr vert="horz" wrap="square" lIns="0" tIns="122555" rIns="0" bIns="0" rtlCol="0">
            <a:spAutoFit/>
          </a:bodyPr>
          <a:lstStyle/>
          <a:p>
            <a:pPr marL="12700" marR="5080" algn="just">
              <a:lnSpc>
                <a:spcPct val="74200"/>
              </a:lnSpc>
              <a:spcBef>
                <a:spcPts val="965"/>
              </a:spcBef>
            </a:pPr>
            <a:r>
              <a:rPr sz="2800" spc="-5" dirty="0">
                <a:latin typeface="Arial"/>
                <a:cs typeface="Arial"/>
              </a:rPr>
              <a:t>encaminada </a:t>
            </a:r>
            <a:r>
              <a:rPr sz="2800" dirty="0">
                <a:latin typeface="Arial"/>
                <a:cs typeface="Arial"/>
              </a:rPr>
              <a:t>a </a:t>
            </a:r>
            <a:r>
              <a:rPr sz="2800" spc="-5" dirty="0">
                <a:latin typeface="Arial"/>
                <a:cs typeface="Arial"/>
              </a:rPr>
              <a:t>organizar </a:t>
            </a:r>
            <a:r>
              <a:rPr sz="2800" dirty="0">
                <a:latin typeface="Arial"/>
                <a:cs typeface="Arial"/>
              </a:rPr>
              <a:t>y </a:t>
            </a:r>
            <a:r>
              <a:rPr sz="2800" spc="-5" dirty="0">
                <a:latin typeface="Arial"/>
                <a:cs typeface="Arial"/>
              </a:rPr>
              <a:t>controlar </a:t>
            </a:r>
            <a:r>
              <a:rPr sz="2800" dirty="0">
                <a:latin typeface="Arial"/>
                <a:cs typeface="Arial"/>
              </a:rPr>
              <a:t>la </a:t>
            </a:r>
            <a:r>
              <a:rPr sz="2800" spc="-5" dirty="0">
                <a:latin typeface="Arial"/>
                <a:cs typeface="Arial"/>
              </a:rPr>
              <a:t>información  jurídica de documentos, expedientes, libros, etc.,  </a:t>
            </a:r>
            <a:r>
              <a:rPr sz="2800" spc="-10" dirty="0">
                <a:latin typeface="Arial"/>
                <a:cs typeface="Arial"/>
              </a:rPr>
              <a:t>ya </a:t>
            </a:r>
            <a:r>
              <a:rPr sz="2800" spc="-5" dirty="0">
                <a:latin typeface="Arial"/>
                <a:cs typeface="Arial"/>
              </a:rPr>
              <a:t>sea mediante la aplicación de programas de  administración </a:t>
            </a:r>
            <a:r>
              <a:rPr sz="2800" dirty="0">
                <a:latin typeface="Arial"/>
                <a:cs typeface="Arial"/>
              </a:rPr>
              <a:t>que permitan </a:t>
            </a:r>
            <a:r>
              <a:rPr sz="2800" spc="-5" dirty="0">
                <a:latin typeface="Arial"/>
                <a:cs typeface="Arial"/>
              </a:rPr>
              <a:t>crear identificadores</a:t>
            </a:r>
            <a:r>
              <a:rPr sz="2800" spc="66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y</a:t>
            </a:r>
            <a:endParaRPr sz="2800">
              <a:latin typeface="Arial"/>
              <a:cs typeface="Arial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435609" y="2369820"/>
            <a:ext cx="609727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360295" algn="l"/>
                <a:tab pos="3481070" algn="l"/>
                <a:tab pos="4165600" algn="l"/>
              </a:tabLst>
            </a:pPr>
            <a:r>
              <a:rPr sz="2800" spc="-5" dirty="0">
                <a:latin typeface="Arial"/>
                <a:cs typeface="Arial"/>
              </a:rPr>
              <a:t>descriptores	para	la	clasificación</a:t>
            </a:r>
            <a:endParaRPr sz="2800">
              <a:latin typeface="Arial"/>
              <a:cs typeface="Arial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6916031" y="2369820"/>
            <a:ext cx="1680845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817880" algn="l"/>
              </a:tabLst>
            </a:pPr>
            <a:r>
              <a:rPr sz="2800" spc="-5" dirty="0">
                <a:latin typeface="Arial"/>
                <a:cs typeface="Arial"/>
              </a:rPr>
              <a:t>d</a:t>
            </a:r>
            <a:r>
              <a:rPr sz="2800" dirty="0">
                <a:latin typeface="Arial"/>
                <a:cs typeface="Arial"/>
              </a:rPr>
              <a:t>e	</a:t>
            </a:r>
            <a:r>
              <a:rPr sz="2800" spc="-5" dirty="0">
                <a:latin typeface="Arial"/>
                <a:cs typeface="Arial"/>
              </a:rPr>
              <a:t>di</a:t>
            </a:r>
            <a:r>
              <a:rPr sz="2800" dirty="0">
                <a:latin typeface="Arial"/>
                <a:cs typeface="Arial"/>
              </a:rPr>
              <a:t>cha</a:t>
            </a:r>
            <a:endParaRPr sz="2800">
              <a:latin typeface="Arial"/>
              <a:cs typeface="Arial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435609" y="2686050"/>
            <a:ext cx="1965325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-5" dirty="0">
                <a:latin typeface="Arial"/>
                <a:cs typeface="Arial"/>
              </a:rPr>
              <a:t>información.</a:t>
            </a:r>
            <a:endParaRPr sz="2800">
              <a:latin typeface="Arial"/>
              <a:cs typeface="Arial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435609" y="3383279"/>
            <a:ext cx="627634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928369" algn="l"/>
                <a:tab pos="1708150" algn="l"/>
                <a:tab pos="2309495" algn="l"/>
                <a:tab pos="4257040" algn="l"/>
                <a:tab pos="4839335" algn="l"/>
              </a:tabLst>
            </a:pPr>
            <a:r>
              <a:rPr sz="2800" spc="-5" dirty="0">
                <a:latin typeface="Arial"/>
                <a:cs typeface="Arial"/>
              </a:rPr>
              <a:t>Este	</a:t>
            </a:r>
            <a:r>
              <a:rPr sz="2800" dirty="0">
                <a:latin typeface="Arial"/>
                <a:cs typeface="Arial"/>
              </a:rPr>
              <a:t>tipo	</a:t>
            </a:r>
            <a:r>
              <a:rPr sz="2800" spc="-5" dirty="0">
                <a:latin typeface="Arial"/>
                <a:cs typeface="Arial"/>
              </a:rPr>
              <a:t>de	</a:t>
            </a:r>
            <a:r>
              <a:rPr sz="2800" dirty="0">
                <a:latin typeface="Arial"/>
                <a:cs typeface="Arial"/>
              </a:rPr>
              <a:t>informática	</a:t>
            </a:r>
            <a:r>
              <a:rPr sz="2800" spc="-5" dirty="0">
                <a:latin typeface="Arial"/>
                <a:cs typeface="Arial"/>
              </a:rPr>
              <a:t>es	conocida</a:t>
            </a:r>
            <a:endParaRPr sz="2800">
              <a:latin typeface="Arial"/>
              <a:cs typeface="Arial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7097388" y="3383279"/>
            <a:ext cx="149860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090295" algn="l"/>
              </a:tabLst>
            </a:pPr>
            <a:r>
              <a:rPr sz="2800" spc="5" dirty="0">
                <a:latin typeface="Arial"/>
                <a:cs typeface="Arial"/>
              </a:rPr>
              <a:t>c</a:t>
            </a:r>
            <a:r>
              <a:rPr sz="2800" spc="-5" dirty="0">
                <a:latin typeface="Arial"/>
                <a:cs typeface="Arial"/>
              </a:rPr>
              <a:t>o</a:t>
            </a:r>
            <a:r>
              <a:rPr sz="2800" spc="10" dirty="0">
                <a:latin typeface="Arial"/>
                <a:cs typeface="Arial"/>
              </a:rPr>
              <a:t>m</a:t>
            </a:r>
            <a:r>
              <a:rPr sz="2800" dirty="0">
                <a:latin typeface="Arial"/>
                <a:cs typeface="Arial"/>
              </a:rPr>
              <a:t>o	</a:t>
            </a:r>
            <a:r>
              <a:rPr sz="2800" spc="-5" dirty="0">
                <a:latin typeface="Arial"/>
                <a:cs typeface="Arial"/>
              </a:rPr>
              <a:t>de</a:t>
            </a:r>
            <a:endParaRPr sz="2800">
              <a:latin typeface="Arial"/>
              <a:cs typeface="Arial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435609" y="3699509"/>
            <a:ext cx="7341234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731770" algn="l"/>
                <a:tab pos="3630295" algn="l"/>
                <a:tab pos="5221605" algn="l"/>
                <a:tab pos="6022340" algn="l"/>
              </a:tabLst>
            </a:pPr>
            <a:r>
              <a:rPr sz="2800" spc="-5" dirty="0">
                <a:latin typeface="Arial"/>
                <a:cs typeface="Arial"/>
              </a:rPr>
              <a:t>administración	y/o	control,	es	utilizada</a:t>
            </a:r>
            <a:endParaRPr sz="2800">
              <a:latin typeface="Arial"/>
              <a:cs typeface="Arial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8174898" y="3699509"/>
            <a:ext cx="421005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-5" dirty="0">
                <a:latin typeface="Arial"/>
                <a:cs typeface="Arial"/>
              </a:rPr>
              <a:t>en</a:t>
            </a:r>
            <a:endParaRPr sz="2800">
              <a:latin typeface="Arial"/>
              <a:cs typeface="Arial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435609" y="4017009"/>
            <a:ext cx="8168640" cy="1708150"/>
          </a:xfrm>
          <a:prstGeom prst="rect">
            <a:avLst/>
          </a:prstGeom>
        </p:spPr>
        <p:txBody>
          <a:bodyPr vert="horz" wrap="square" lIns="0" tIns="121920" rIns="0" bIns="0" rtlCol="0">
            <a:spAutoFit/>
          </a:bodyPr>
          <a:lstStyle/>
          <a:p>
            <a:pPr marL="12700" marR="5080" algn="just">
              <a:lnSpc>
                <a:spcPct val="74300"/>
              </a:lnSpc>
              <a:spcBef>
                <a:spcPts val="960"/>
              </a:spcBef>
            </a:pPr>
            <a:r>
              <a:rPr sz="2800" spc="-5" dirty="0">
                <a:latin typeface="Arial"/>
                <a:cs typeface="Arial"/>
              </a:rPr>
              <a:t>tribunales, estudios </a:t>
            </a:r>
            <a:r>
              <a:rPr sz="2800" dirty="0">
                <a:latin typeface="Arial"/>
                <a:cs typeface="Arial"/>
              </a:rPr>
              <a:t>jurídicos, </a:t>
            </a:r>
            <a:r>
              <a:rPr sz="2800" spc="-5" dirty="0">
                <a:latin typeface="Arial"/>
                <a:cs typeface="Arial"/>
              </a:rPr>
              <a:t>notarias, entre otras,  </a:t>
            </a:r>
            <a:r>
              <a:rPr sz="2800" dirty="0">
                <a:latin typeface="Arial"/>
                <a:cs typeface="Arial"/>
              </a:rPr>
              <a:t>se </a:t>
            </a:r>
            <a:r>
              <a:rPr sz="2800" spc="-5" dirty="0">
                <a:latin typeface="Arial"/>
                <a:cs typeface="Arial"/>
              </a:rPr>
              <a:t>utiliza sobre todo para llevar el </a:t>
            </a:r>
            <a:r>
              <a:rPr sz="2800" dirty="0">
                <a:latin typeface="Arial"/>
                <a:cs typeface="Arial"/>
              </a:rPr>
              <a:t>seguimiento </a:t>
            </a:r>
            <a:r>
              <a:rPr sz="2800" spc="-5" dirty="0">
                <a:latin typeface="Arial"/>
                <a:cs typeface="Arial"/>
              </a:rPr>
              <a:t>de  </a:t>
            </a:r>
            <a:r>
              <a:rPr sz="2800" dirty="0">
                <a:latin typeface="Arial"/>
                <a:cs typeface="Arial"/>
              </a:rPr>
              <a:t>trámites y </a:t>
            </a:r>
            <a:r>
              <a:rPr sz="2800" spc="-5" dirty="0">
                <a:latin typeface="Arial"/>
                <a:cs typeface="Arial"/>
              </a:rPr>
              <a:t>procesos </a:t>
            </a:r>
            <a:r>
              <a:rPr sz="2800" dirty="0">
                <a:latin typeface="Arial"/>
                <a:cs typeface="Arial"/>
              </a:rPr>
              <a:t>con </a:t>
            </a:r>
            <a:r>
              <a:rPr sz="2800" spc="-5" dirty="0">
                <a:latin typeface="Arial"/>
                <a:cs typeface="Arial"/>
              </a:rPr>
              <a:t>el objeto de </a:t>
            </a:r>
            <a:r>
              <a:rPr sz="2800" dirty="0">
                <a:latin typeface="Arial"/>
                <a:cs typeface="Arial"/>
              </a:rPr>
              <a:t>mantener  </a:t>
            </a:r>
            <a:r>
              <a:rPr sz="2800" spc="-5" dirty="0">
                <a:latin typeface="Arial"/>
                <a:cs typeface="Arial"/>
              </a:rPr>
              <a:t>actualiza</a:t>
            </a:r>
            <a:r>
              <a:rPr sz="2700" spc="-5" dirty="0">
                <a:latin typeface="Arial"/>
                <a:cs typeface="Arial"/>
              </a:rPr>
              <a:t>da la información </a:t>
            </a:r>
            <a:r>
              <a:rPr sz="2700" dirty="0">
                <a:latin typeface="Arial"/>
                <a:cs typeface="Arial"/>
              </a:rPr>
              <a:t>y </a:t>
            </a:r>
            <a:r>
              <a:rPr sz="2700" spc="-5" dirty="0">
                <a:latin typeface="Arial"/>
                <a:cs typeface="Arial"/>
              </a:rPr>
              <a:t>llevar un </a:t>
            </a:r>
            <a:r>
              <a:rPr sz="2700" spc="-10" dirty="0">
                <a:latin typeface="Arial"/>
                <a:cs typeface="Arial"/>
              </a:rPr>
              <a:t>buen </a:t>
            </a:r>
            <a:r>
              <a:rPr sz="2700" spc="-5" dirty="0">
                <a:latin typeface="Arial"/>
                <a:cs typeface="Arial"/>
              </a:rPr>
              <a:t>control  de la </a:t>
            </a:r>
            <a:r>
              <a:rPr sz="2700" dirty="0">
                <a:latin typeface="Arial"/>
                <a:cs typeface="Arial"/>
              </a:rPr>
              <a:t>misma.</a:t>
            </a:r>
            <a:endParaRPr sz="27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04800" y="328929"/>
            <a:ext cx="8531860" cy="182880"/>
          </a:xfrm>
          <a:custGeom>
            <a:avLst/>
            <a:gdLst/>
            <a:ahLst/>
            <a:cxnLst/>
            <a:rect l="l" t="t" r="r" b="b"/>
            <a:pathLst>
              <a:path w="8531860" h="182879">
                <a:moveTo>
                  <a:pt x="8427720" y="1270"/>
                </a:moveTo>
                <a:lnTo>
                  <a:pt x="104140" y="1270"/>
                </a:lnTo>
                <a:lnTo>
                  <a:pt x="69850" y="16510"/>
                </a:lnTo>
                <a:lnTo>
                  <a:pt x="30479" y="49530"/>
                </a:lnTo>
                <a:lnTo>
                  <a:pt x="6350" y="92710"/>
                </a:lnTo>
                <a:lnTo>
                  <a:pt x="2539" y="102870"/>
                </a:lnTo>
                <a:lnTo>
                  <a:pt x="0" y="115570"/>
                </a:lnTo>
                <a:lnTo>
                  <a:pt x="0" y="182880"/>
                </a:lnTo>
                <a:lnTo>
                  <a:pt x="8531860" y="182880"/>
                </a:lnTo>
                <a:lnTo>
                  <a:pt x="8531860" y="115570"/>
                </a:lnTo>
                <a:lnTo>
                  <a:pt x="8529320" y="102870"/>
                </a:lnTo>
                <a:lnTo>
                  <a:pt x="8525510" y="92710"/>
                </a:lnTo>
                <a:lnTo>
                  <a:pt x="8521700" y="81280"/>
                </a:lnTo>
                <a:lnTo>
                  <a:pt x="8515350" y="69850"/>
                </a:lnTo>
                <a:lnTo>
                  <a:pt x="8509000" y="59690"/>
                </a:lnTo>
                <a:lnTo>
                  <a:pt x="8500110" y="49530"/>
                </a:lnTo>
                <a:lnTo>
                  <a:pt x="8492490" y="39370"/>
                </a:lnTo>
                <a:lnTo>
                  <a:pt x="8483600" y="31750"/>
                </a:lnTo>
                <a:lnTo>
                  <a:pt x="8472170" y="24129"/>
                </a:lnTo>
                <a:lnTo>
                  <a:pt x="8462010" y="16510"/>
                </a:lnTo>
                <a:lnTo>
                  <a:pt x="8427720" y="1270"/>
                </a:lnTo>
                <a:close/>
              </a:path>
              <a:path w="8531860" h="182879">
                <a:moveTo>
                  <a:pt x="8403590" y="0"/>
                </a:moveTo>
                <a:lnTo>
                  <a:pt x="128270" y="0"/>
                </a:lnTo>
                <a:lnTo>
                  <a:pt x="115570" y="1270"/>
                </a:lnTo>
                <a:lnTo>
                  <a:pt x="8415020" y="1270"/>
                </a:lnTo>
                <a:lnTo>
                  <a:pt x="840359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04800" y="4953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04800" y="6629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ADA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04800" y="83058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69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DBDB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4800" y="996950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09">
                <a:moveTo>
                  <a:pt x="0" y="168910"/>
                </a:moveTo>
                <a:lnTo>
                  <a:pt x="8531860" y="168910"/>
                </a:lnTo>
                <a:lnTo>
                  <a:pt x="8531860" y="0"/>
                </a:lnTo>
                <a:lnTo>
                  <a:pt x="0" y="0"/>
                </a:lnTo>
                <a:lnTo>
                  <a:pt x="0" y="168910"/>
                </a:lnTo>
                <a:close/>
              </a:path>
            </a:pathLst>
          </a:custGeom>
          <a:solidFill>
            <a:srgbClr val="DCDC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04800" y="116586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69">
                <a:moveTo>
                  <a:pt x="0" y="166369"/>
                </a:moveTo>
                <a:lnTo>
                  <a:pt x="8531860" y="166369"/>
                </a:lnTo>
                <a:lnTo>
                  <a:pt x="8531860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DDDD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04800" y="133223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DEDE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04800" y="149986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FDFD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04800" y="166751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04800" y="183515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1E1E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04800" y="200278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2E2E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04800" y="217042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3E3E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04800" y="233807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04800" y="250571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04800" y="267335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04800" y="284098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7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04800" y="300862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8E8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04800" y="317627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9E9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04800" y="334390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AEA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04800" y="351155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69"/>
                </a:moveTo>
                <a:lnTo>
                  <a:pt x="8531860" y="166369"/>
                </a:lnTo>
                <a:lnTo>
                  <a:pt x="8531860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EB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04800" y="3677920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10">
                <a:moveTo>
                  <a:pt x="0" y="168909"/>
                </a:moveTo>
                <a:lnTo>
                  <a:pt x="8531860" y="168909"/>
                </a:lnTo>
                <a:lnTo>
                  <a:pt x="8531860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ECEC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04800" y="3846829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EDED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04800" y="40132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04800" y="41808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04800" y="434847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04800" y="451612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04800" y="468375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04800" y="48514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3F3F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04800" y="50190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4F4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04800" y="518667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04800" y="535432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6F6F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04800" y="552195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7F7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04800" y="56896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8F8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04800" y="585724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04800" y="6023609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10">
                <a:moveTo>
                  <a:pt x="0" y="168909"/>
                </a:moveTo>
                <a:lnTo>
                  <a:pt x="8531860" y="168909"/>
                </a:lnTo>
                <a:lnTo>
                  <a:pt x="8531860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FAFAF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04800" y="6192520"/>
            <a:ext cx="8531860" cy="182880"/>
          </a:xfrm>
          <a:custGeom>
            <a:avLst/>
            <a:gdLst/>
            <a:ahLst/>
            <a:cxnLst/>
            <a:rect l="l" t="t" r="r" b="b"/>
            <a:pathLst>
              <a:path w="8531860" h="182879">
                <a:moveTo>
                  <a:pt x="0" y="0"/>
                </a:moveTo>
                <a:lnTo>
                  <a:pt x="8531859" y="0"/>
                </a:lnTo>
                <a:lnTo>
                  <a:pt x="8531860" y="182879"/>
                </a:lnTo>
                <a:lnTo>
                  <a:pt x="0" y="182879"/>
                </a:lnTo>
                <a:lnTo>
                  <a:pt x="0" y="0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04800" y="635889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8531859" y="0"/>
                </a:moveTo>
                <a:lnTo>
                  <a:pt x="0" y="0"/>
                </a:lnTo>
                <a:lnTo>
                  <a:pt x="0" y="50800"/>
                </a:lnTo>
                <a:lnTo>
                  <a:pt x="16510" y="97790"/>
                </a:lnTo>
                <a:lnTo>
                  <a:pt x="48260" y="135890"/>
                </a:lnTo>
                <a:lnTo>
                  <a:pt x="92710" y="161290"/>
                </a:lnTo>
                <a:lnTo>
                  <a:pt x="115570" y="167640"/>
                </a:lnTo>
                <a:lnTo>
                  <a:pt x="8415020" y="167640"/>
                </a:lnTo>
                <a:lnTo>
                  <a:pt x="8427720" y="165100"/>
                </a:lnTo>
                <a:lnTo>
                  <a:pt x="8439150" y="161290"/>
                </a:lnTo>
                <a:lnTo>
                  <a:pt x="8462010" y="151130"/>
                </a:lnTo>
                <a:lnTo>
                  <a:pt x="8472170" y="143510"/>
                </a:lnTo>
                <a:lnTo>
                  <a:pt x="8483600" y="135890"/>
                </a:lnTo>
                <a:lnTo>
                  <a:pt x="8492490" y="127000"/>
                </a:lnTo>
                <a:lnTo>
                  <a:pt x="8500110" y="118110"/>
                </a:lnTo>
                <a:lnTo>
                  <a:pt x="8509000" y="107950"/>
                </a:lnTo>
                <a:lnTo>
                  <a:pt x="8515350" y="97790"/>
                </a:lnTo>
                <a:lnTo>
                  <a:pt x="8521700" y="86360"/>
                </a:lnTo>
                <a:lnTo>
                  <a:pt x="8529320" y="63500"/>
                </a:lnTo>
                <a:lnTo>
                  <a:pt x="8531860" y="50800"/>
                </a:lnTo>
                <a:lnTo>
                  <a:pt x="8531859" y="0"/>
                </a:lnTo>
                <a:close/>
              </a:path>
            </a:pathLst>
          </a:custGeom>
          <a:solidFill>
            <a:srgbClr val="FCFC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04800" y="328929"/>
            <a:ext cx="8533130" cy="6197600"/>
          </a:xfrm>
          <a:custGeom>
            <a:avLst/>
            <a:gdLst/>
            <a:ahLst/>
            <a:cxnLst/>
            <a:rect l="l" t="t" r="r" b="b"/>
            <a:pathLst>
              <a:path w="8533130" h="6197600">
                <a:moveTo>
                  <a:pt x="128270" y="0"/>
                </a:moveTo>
                <a:lnTo>
                  <a:pt x="81438" y="10933"/>
                </a:lnTo>
                <a:lnTo>
                  <a:pt x="40322" y="39846"/>
                </a:lnTo>
                <a:lnTo>
                  <a:pt x="11112" y="80902"/>
                </a:lnTo>
                <a:lnTo>
                  <a:pt x="0" y="128270"/>
                </a:lnTo>
                <a:lnTo>
                  <a:pt x="0" y="6068060"/>
                </a:lnTo>
                <a:lnTo>
                  <a:pt x="11112" y="6115625"/>
                </a:lnTo>
                <a:lnTo>
                  <a:pt x="40322" y="6157118"/>
                </a:lnTo>
                <a:lnTo>
                  <a:pt x="81438" y="6186467"/>
                </a:lnTo>
                <a:lnTo>
                  <a:pt x="128270" y="6197600"/>
                </a:lnTo>
                <a:lnTo>
                  <a:pt x="8404860" y="6197600"/>
                </a:lnTo>
                <a:lnTo>
                  <a:pt x="8451691" y="6186467"/>
                </a:lnTo>
                <a:lnTo>
                  <a:pt x="8492807" y="6157118"/>
                </a:lnTo>
                <a:lnTo>
                  <a:pt x="8522017" y="6115625"/>
                </a:lnTo>
                <a:lnTo>
                  <a:pt x="8533130" y="6068060"/>
                </a:lnTo>
                <a:lnTo>
                  <a:pt x="8533130" y="128270"/>
                </a:lnTo>
                <a:lnTo>
                  <a:pt x="8522017" y="80902"/>
                </a:lnTo>
                <a:lnTo>
                  <a:pt x="8492807" y="39846"/>
                </a:lnTo>
                <a:lnTo>
                  <a:pt x="8451691" y="10933"/>
                </a:lnTo>
                <a:lnTo>
                  <a:pt x="8404860" y="0"/>
                </a:lnTo>
                <a:lnTo>
                  <a:pt x="128270" y="0"/>
                </a:lnTo>
                <a:close/>
              </a:path>
            </a:pathLst>
          </a:custGeom>
          <a:ln w="3175">
            <a:solidFill>
              <a:srgbClr val="A3A2A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420369" y="433069"/>
            <a:ext cx="8301990" cy="5486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 txBox="1">
            <a:spLocks noGrp="1"/>
          </p:cNvSpPr>
          <p:nvPr>
            <p:ph type="title"/>
          </p:nvPr>
        </p:nvSpPr>
        <p:spPr>
          <a:xfrm>
            <a:off x="2840989" y="819150"/>
            <a:ext cx="2952750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b="1" spc="-10" dirty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sz="4000" b="1" spc="-5" dirty="0">
                <a:solidFill>
                  <a:srgbClr val="000000"/>
                </a:solidFill>
                <a:latin typeface="Arial"/>
                <a:cs typeface="Arial"/>
              </a:rPr>
              <a:t>J</a:t>
            </a:r>
            <a:r>
              <a:rPr sz="4000" b="1" dirty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sz="4000" b="1" spc="-35" dirty="0">
                <a:solidFill>
                  <a:srgbClr val="000000"/>
                </a:solidFill>
                <a:latin typeface="Arial"/>
                <a:cs typeface="Arial"/>
              </a:rPr>
              <a:t>M</a:t>
            </a:r>
            <a:r>
              <a:rPr sz="4000" b="1" spc="-10" dirty="0">
                <a:solidFill>
                  <a:srgbClr val="000000"/>
                </a:solidFill>
                <a:latin typeface="Arial"/>
                <a:cs typeface="Arial"/>
              </a:rPr>
              <a:t>P</a:t>
            </a:r>
            <a:r>
              <a:rPr sz="4000" b="1" spc="-5" dirty="0">
                <a:solidFill>
                  <a:srgbClr val="000000"/>
                </a:solidFill>
                <a:latin typeface="Arial"/>
                <a:cs typeface="Arial"/>
              </a:rPr>
              <a:t>LO</a:t>
            </a:r>
            <a:r>
              <a:rPr sz="4000" b="1" spc="-10" dirty="0">
                <a:solidFill>
                  <a:srgbClr val="000000"/>
                </a:solidFill>
                <a:latin typeface="Arial"/>
                <a:cs typeface="Arial"/>
              </a:rPr>
              <a:t>S</a:t>
            </a:r>
            <a:r>
              <a:rPr sz="4000" b="1" dirty="0">
                <a:solidFill>
                  <a:srgbClr val="000000"/>
                </a:solidFill>
                <a:latin typeface="Arial"/>
                <a:cs typeface="Arial"/>
              </a:rPr>
              <a:t>:</a:t>
            </a:r>
            <a:endParaRPr sz="4000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435609" y="1949450"/>
            <a:ext cx="8163559" cy="3286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99900"/>
              </a:lnSpc>
              <a:spcBef>
                <a:spcPts val="100"/>
              </a:spcBef>
            </a:pPr>
            <a:r>
              <a:rPr sz="3000" spc="-5" dirty="0">
                <a:latin typeface="Arial"/>
                <a:cs typeface="Arial"/>
              </a:rPr>
              <a:t>Así en el Poder </a:t>
            </a:r>
            <a:r>
              <a:rPr sz="3000" dirty="0">
                <a:latin typeface="Arial"/>
                <a:cs typeface="Arial"/>
              </a:rPr>
              <a:t>Judicial se </a:t>
            </a:r>
            <a:r>
              <a:rPr sz="3000" spc="-5" dirty="0">
                <a:latin typeface="Arial"/>
                <a:cs typeface="Arial"/>
              </a:rPr>
              <a:t>viene  implementando </a:t>
            </a:r>
            <a:r>
              <a:rPr sz="3000" dirty="0">
                <a:latin typeface="Arial"/>
                <a:cs typeface="Arial"/>
              </a:rPr>
              <a:t>las </a:t>
            </a:r>
            <a:r>
              <a:rPr sz="3000" spc="-5" dirty="0">
                <a:latin typeface="Arial"/>
                <a:cs typeface="Arial"/>
              </a:rPr>
              <a:t>notificaciones electrónicas </a:t>
            </a:r>
            <a:r>
              <a:rPr sz="3000" dirty="0">
                <a:latin typeface="Arial"/>
                <a:cs typeface="Arial"/>
              </a:rPr>
              <a:t>y  </a:t>
            </a:r>
            <a:r>
              <a:rPr sz="3000" spc="-5" dirty="0">
                <a:latin typeface="Arial"/>
                <a:cs typeface="Arial"/>
              </a:rPr>
              <a:t>el expediente</a:t>
            </a:r>
            <a:r>
              <a:rPr sz="3000" dirty="0">
                <a:latin typeface="Arial"/>
                <a:cs typeface="Arial"/>
              </a:rPr>
              <a:t> </a:t>
            </a:r>
            <a:r>
              <a:rPr sz="3000" spc="-5" dirty="0">
                <a:latin typeface="Arial"/>
                <a:cs typeface="Arial"/>
              </a:rPr>
              <a:t>electrónico</a:t>
            </a:r>
            <a:endParaRPr sz="3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355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</a:pPr>
            <a:r>
              <a:rPr sz="3000" spc="-10" dirty="0">
                <a:latin typeface="Arial"/>
                <a:cs typeface="Arial"/>
              </a:rPr>
              <a:t>Otro </a:t>
            </a:r>
            <a:r>
              <a:rPr sz="3000" spc="-5" dirty="0">
                <a:latin typeface="Arial"/>
                <a:cs typeface="Arial"/>
              </a:rPr>
              <a:t>ejemplo es el </a:t>
            </a:r>
            <a:r>
              <a:rPr sz="3000" dirty="0">
                <a:latin typeface="Arial"/>
                <a:cs typeface="Arial"/>
              </a:rPr>
              <a:t>caso </a:t>
            </a:r>
            <a:r>
              <a:rPr sz="3000" spc="-5" dirty="0">
                <a:latin typeface="Arial"/>
                <a:cs typeface="Arial"/>
              </a:rPr>
              <a:t>de las notarias donde  </a:t>
            </a:r>
            <a:r>
              <a:rPr sz="3000" dirty="0">
                <a:latin typeface="Arial"/>
                <a:cs typeface="Arial"/>
              </a:rPr>
              <a:t>se </a:t>
            </a:r>
            <a:r>
              <a:rPr sz="3000" spc="-5" dirty="0">
                <a:latin typeface="Arial"/>
                <a:cs typeface="Arial"/>
              </a:rPr>
              <a:t>han implementado lectores de huellas  dactilares</a:t>
            </a:r>
            <a:r>
              <a:rPr sz="3000" spc="-25" dirty="0">
                <a:latin typeface="Arial"/>
                <a:cs typeface="Arial"/>
              </a:rPr>
              <a:t> </a:t>
            </a:r>
            <a:r>
              <a:rPr sz="3000" spc="-10" dirty="0">
                <a:latin typeface="Arial"/>
                <a:cs typeface="Arial"/>
              </a:rPr>
              <a:t>interconectadas.</a:t>
            </a:r>
            <a:endParaRPr sz="3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04800" y="328929"/>
            <a:ext cx="8531860" cy="182880"/>
          </a:xfrm>
          <a:custGeom>
            <a:avLst/>
            <a:gdLst/>
            <a:ahLst/>
            <a:cxnLst/>
            <a:rect l="l" t="t" r="r" b="b"/>
            <a:pathLst>
              <a:path w="8531860" h="182879">
                <a:moveTo>
                  <a:pt x="8427720" y="1270"/>
                </a:moveTo>
                <a:lnTo>
                  <a:pt x="104140" y="1270"/>
                </a:lnTo>
                <a:lnTo>
                  <a:pt x="69850" y="16510"/>
                </a:lnTo>
                <a:lnTo>
                  <a:pt x="30479" y="49530"/>
                </a:lnTo>
                <a:lnTo>
                  <a:pt x="6350" y="92710"/>
                </a:lnTo>
                <a:lnTo>
                  <a:pt x="2539" y="102870"/>
                </a:lnTo>
                <a:lnTo>
                  <a:pt x="0" y="115570"/>
                </a:lnTo>
                <a:lnTo>
                  <a:pt x="0" y="182880"/>
                </a:lnTo>
                <a:lnTo>
                  <a:pt x="8531860" y="182880"/>
                </a:lnTo>
                <a:lnTo>
                  <a:pt x="8531860" y="115570"/>
                </a:lnTo>
                <a:lnTo>
                  <a:pt x="8529320" y="102870"/>
                </a:lnTo>
                <a:lnTo>
                  <a:pt x="8525510" y="92710"/>
                </a:lnTo>
                <a:lnTo>
                  <a:pt x="8521700" y="81280"/>
                </a:lnTo>
                <a:lnTo>
                  <a:pt x="8515350" y="69850"/>
                </a:lnTo>
                <a:lnTo>
                  <a:pt x="8509000" y="59690"/>
                </a:lnTo>
                <a:lnTo>
                  <a:pt x="8500110" y="49530"/>
                </a:lnTo>
                <a:lnTo>
                  <a:pt x="8492490" y="39370"/>
                </a:lnTo>
                <a:lnTo>
                  <a:pt x="8483600" y="31750"/>
                </a:lnTo>
                <a:lnTo>
                  <a:pt x="8472170" y="24129"/>
                </a:lnTo>
                <a:lnTo>
                  <a:pt x="8462010" y="16510"/>
                </a:lnTo>
                <a:lnTo>
                  <a:pt x="8427720" y="1270"/>
                </a:lnTo>
                <a:close/>
              </a:path>
              <a:path w="8531860" h="182879">
                <a:moveTo>
                  <a:pt x="8403590" y="0"/>
                </a:moveTo>
                <a:lnTo>
                  <a:pt x="128270" y="0"/>
                </a:lnTo>
                <a:lnTo>
                  <a:pt x="115570" y="1270"/>
                </a:lnTo>
                <a:lnTo>
                  <a:pt x="8415020" y="1270"/>
                </a:lnTo>
                <a:lnTo>
                  <a:pt x="840359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04800" y="4953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04800" y="6629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ADA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04800" y="83058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69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DBDB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4800" y="996950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09">
                <a:moveTo>
                  <a:pt x="0" y="168910"/>
                </a:moveTo>
                <a:lnTo>
                  <a:pt x="8531860" y="168910"/>
                </a:lnTo>
                <a:lnTo>
                  <a:pt x="8531860" y="0"/>
                </a:lnTo>
                <a:lnTo>
                  <a:pt x="0" y="0"/>
                </a:lnTo>
                <a:lnTo>
                  <a:pt x="0" y="168910"/>
                </a:lnTo>
                <a:close/>
              </a:path>
            </a:pathLst>
          </a:custGeom>
          <a:solidFill>
            <a:srgbClr val="DCDC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04800" y="116586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69">
                <a:moveTo>
                  <a:pt x="0" y="166369"/>
                </a:moveTo>
                <a:lnTo>
                  <a:pt x="8531860" y="166369"/>
                </a:lnTo>
                <a:lnTo>
                  <a:pt x="8531860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DDDD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04800" y="133223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DEDE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04800" y="149986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FDFD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04800" y="166751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04800" y="183515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1E1E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04800" y="200278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2E2E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04800" y="217042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3E3E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04800" y="233807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04800" y="250571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04800" y="267335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04800" y="284098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7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04800" y="300862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8E8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04800" y="317627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9E9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04800" y="334390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AEA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04800" y="351155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69"/>
                </a:moveTo>
                <a:lnTo>
                  <a:pt x="8531860" y="166369"/>
                </a:lnTo>
                <a:lnTo>
                  <a:pt x="8531860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EB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04800" y="3677920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10">
                <a:moveTo>
                  <a:pt x="0" y="168909"/>
                </a:moveTo>
                <a:lnTo>
                  <a:pt x="8531860" y="168909"/>
                </a:lnTo>
                <a:lnTo>
                  <a:pt x="8531860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ECEC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04800" y="3846829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EDED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04800" y="40132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04800" y="41808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04800" y="434847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04800" y="451612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04800" y="468375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04800" y="48514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3F3F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04800" y="50190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4F4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04800" y="518667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04800" y="535432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6F6F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04800" y="552195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7F7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04800" y="56896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8F8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04800" y="585724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04800" y="6023609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10">
                <a:moveTo>
                  <a:pt x="0" y="168909"/>
                </a:moveTo>
                <a:lnTo>
                  <a:pt x="8531860" y="168909"/>
                </a:lnTo>
                <a:lnTo>
                  <a:pt x="8531860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FAFAF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04800" y="6192520"/>
            <a:ext cx="8531860" cy="182880"/>
          </a:xfrm>
          <a:custGeom>
            <a:avLst/>
            <a:gdLst/>
            <a:ahLst/>
            <a:cxnLst/>
            <a:rect l="l" t="t" r="r" b="b"/>
            <a:pathLst>
              <a:path w="8531860" h="182879">
                <a:moveTo>
                  <a:pt x="0" y="0"/>
                </a:moveTo>
                <a:lnTo>
                  <a:pt x="8531859" y="0"/>
                </a:lnTo>
                <a:lnTo>
                  <a:pt x="8531860" y="182879"/>
                </a:lnTo>
                <a:lnTo>
                  <a:pt x="0" y="182879"/>
                </a:lnTo>
                <a:lnTo>
                  <a:pt x="0" y="0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04800" y="635889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8531859" y="0"/>
                </a:moveTo>
                <a:lnTo>
                  <a:pt x="0" y="0"/>
                </a:lnTo>
                <a:lnTo>
                  <a:pt x="0" y="50800"/>
                </a:lnTo>
                <a:lnTo>
                  <a:pt x="16510" y="97790"/>
                </a:lnTo>
                <a:lnTo>
                  <a:pt x="48260" y="135890"/>
                </a:lnTo>
                <a:lnTo>
                  <a:pt x="92710" y="161290"/>
                </a:lnTo>
                <a:lnTo>
                  <a:pt x="115570" y="167640"/>
                </a:lnTo>
                <a:lnTo>
                  <a:pt x="8415020" y="167640"/>
                </a:lnTo>
                <a:lnTo>
                  <a:pt x="8427720" y="165100"/>
                </a:lnTo>
                <a:lnTo>
                  <a:pt x="8439150" y="161290"/>
                </a:lnTo>
                <a:lnTo>
                  <a:pt x="8462010" y="151130"/>
                </a:lnTo>
                <a:lnTo>
                  <a:pt x="8472170" y="143510"/>
                </a:lnTo>
                <a:lnTo>
                  <a:pt x="8483600" y="135890"/>
                </a:lnTo>
                <a:lnTo>
                  <a:pt x="8492490" y="127000"/>
                </a:lnTo>
                <a:lnTo>
                  <a:pt x="8500110" y="118110"/>
                </a:lnTo>
                <a:lnTo>
                  <a:pt x="8509000" y="107950"/>
                </a:lnTo>
                <a:lnTo>
                  <a:pt x="8515350" y="97790"/>
                </a:lnTo>
                <a:lnTo>
                  <a:pt x="8521700" y="86360"/>
                </a:lnTo>
                <a:lnTo>
                  <a:pt x="8529320" y="63500"/>
                </a:lnTo>
                <a:lnTo>
                  <a:pt x="8531860" y="50800"/>
                </a:lnTo>
                <a:lnTo>
                  <a:pt x="8531859" y="0"/>
                </a:lnTo>
                <a:close/>
              </a:path>
            </a:pathLst>
          </a:custGeom>
          <a:solidFill>
            <a:srgbClr val="FCFC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04800" y="328929"/>
            <a:ext cx="8533130" cy="6197600"/>
          </a:xfrm>
          <a:custGeom>
            <a:avLst/>
            <a:gdLst/>
            <a:ahLst/>
            <a:cxnLst/>
            <a:rect l="l" t="t" r="r" b="b"/>
            <a:pathLst>
              <a:path w="8533130" h="6197600">
                <a:moveTo>
                  <a:pt x="128270" y="0"/>
                </a:moveTo>
                <a:lnTo>
                  <a:pt x="81438" y="10933"/>
                </a:lnTo>
                <a:lnTo>
                  <a:pt x="40322" y="39846"/>
                </a:lnTo>
                <a:lnTo>
                  <a:pt x="11112" y="80902"/>
                </a:lnTo>
                <a:lnTo>
                  <a:pt x="0" y="128270"/>
                </a:lnTo>
                <a:lnTo>
                  <a:pt x="0" y="6068060"/>
                </a:lnTo>
                <a:lnTo>
                  <a:pt x="11112" y="6115625"/>
                </a:lnTo>
                <a:lnTo>
                  <a:pt x="40322" y="6157118"/>
                </a:lnTo>
                <a:lnTo>
                  <a:pt x="81438" y="6186467"/>
                </a:lnTo>
                <a:lnTo>
                  <a:pt x="128270" y="6197600"/>
                </a:lnTo>
                <a:lnTo>
                  <a:pt x="8404860" y="6197600"/>
                </a:lnTo>
                <a:lnTo>
                  <a:pt x="8451691" y="6186467"/>
                </a:lnTo>
                <a:lnTo>
                  <a:pt x="8492807" y="6157118"/>
                </a:lnTo>
                <a:lnTo>
                  <a:pt x="8522017" y="6115625"/>
                </a:lnTo>
                <a:lnTo>
                  <a:pt x="8533130" y="6068060"/>
                </a:lnTo>
                <a:lnTo>
                  <a:pt x="8533130" y="128270"/>
                </a:lnTo>
                <a:lnTo>
                  <a:pt x="8522017" y="80902"/>
                </a:lnTo>
                <a:lnTo>
                  <a:pt x="8492807" y="39846"/>
                </a:lnTo>
                <a:lnTo>
                  <a:pt x="8451691" y="10933"/>
                </a:lnTo>
                <a:lnTo>
                  <a:pt x="8404860" y="0"/>
                </a:lnTo>
                <a:lnTo>
                  <a:pt x="128270" y="0"/>
                </a:lnTo>
                <a:close/>
              </a:path>
            </a:pathLst>
          </a:custGeom>
          <a:ln w="3175">
            <a:solidFill>
              <a:srgbClr val="A3A2A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 txBox="1">
            <a:spLocks noGrp="1"/>
          </p:cNvSpPr>
          <p:nvPr>
            <p:ph type="title"/>
          </p:nvPr>
        </p:nvSpPr>
        <p:spPr>
          <a:xfrm>
            <a:off x="812800" y="753109"/>
            <a:ext cx="459422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000000"/>
                </a:solidFill>
                <a:latin typeface="Arial"/>
                <a:cs typeface="Arial"/>
              </a:rPr>
              <a:t>1. ¿QUÉ </a:t>
            </a:r>
            <a:r>
              <a:rPr sz="2400" b="1" spc="-10" dirty="0">
                <a:solidFill>
                  <a:srgbClr val="000000"/>
                </a:solidFill>
                <a:latin typeface="Arial"/>
                <a:cs typeface="Arial"/>
              </a:rPr>
              <a:t>ES </a:t>
            </a:r>
            <a:r>
              <a:rPr sz="2400" b="1" spc="-5" dirty="0">
                <a:solidFill>
                  <a:srgbClr val="000000"/>
                </a:solidFill>
                <a:latin typeface="Arial"/>
                <a:cs typeface="Arial"/>
              </a:rPr>
              <a:t>LA</a:t>
            </a:r>
            <a:r>
              <a:rPr sz="2400" b="1" spc="-3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2400" b="1" spc="-5" dirty="0">
                <a:solidFill>
                  <a:srgbClr val="000000"/>
                </a:solidFill>
                <a:latin typeface="Arial"/>
                <a:cs typeface="Arial"/>
              </a:rPr>
              <a:t>INFORMÁTICA?</a:t>
            </a:r>
            <a:endParaRPr sz="2400">
              <a:latin typeface="Arial"/>
              <a:cs typeface="Arial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796290" y="1398270"/>
            <a:ext cx="4939665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spc="-5" dirty="0">
                <a:latin typeface="Arial"/>
                <a:cs typeface="Arial"/>
              </a:rPr>
              <a:t>El origen de la palabra</a:t>
            </a:r>
            <a:r>
              <a:rPr sz="2200" spc="340" dirty="0">
                <a:latin typeface="Arial"/>
                <a:cs typeface="Arial"/>
              </a:rPr>
              <a:t> </a:t>
            </a:r>
            <a:r>
              <a:rPr sz="2200" spc="-10" dirty="0">
                <a:latin typeface="Arial"/>
                <a:cs typeface="Arial"/>
              </a:rPr>
              <a:t>INFORMÁTICA</a:t>
            </a:r>
            <a:endParaRPr sz="2200" dirty="0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5913678" y="1398270"/>
            <a:ext cx="2613660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spc="-5" dirty="0">
                <a:latin typeface="Arial"/>
                <a:cs typeface="Arial"/>
              </a:rPr>
              <a:t>proviene de la</a:t>
            </a:r>
            <a:r>
              <a:rPr sz="2200" spc="509" dirty="0">
                <a:latin typeface="Arial"/>
                <a:cs typeface="Arial"/>
              </a:rPr>
              <a:t> </a:t>
            </a:r>
            <a:r>
              <a:rPr sz="2200" spc="-5" dirty="0">
                <a:latin typeface="Arial"/>
                <a:cs typeface="Arial"/>
              </a:rPr>
              <a:t>unión</a:t>
            </a:r>
            <a:endParaRPr sz="2200">
              <a:latin typeface="Arial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796290" y="1733550"/>
            <a:ext cx="2093595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dirty="0">
                <a:latin typeface="Arial"/>
                <a:cs typeface="Arial"/>
              </a:rPr>
              <a:t>de </a:t>
            </a:r>
            <a:r>
              <a:rPr sz="2200" spc="-5" dirty="0">
                <a:latin typeface="Arial"/>
                <a:cs typeface="Arial"/>
              </a:rPr>
              <a:t>dos</a:t>
            </a:r>
            <a:r>
              <a:rPr sz="2200" spc="-60" dirty="0">
                <a:latin typeface="Arial"/>
                <a:cs typeface="Arial"/>
              </a:rPr>
              <a:t> </a:t>
            </a:r>
            <a:r>
              <a:rPr sz="2200" spc="-5" dirty="0">
                <a:latin typeface="Arial"/>
                <a:cs typeface="Arial"/>
              </a:rPr>
              <a:t>palabras:</a:t>
            </a:r>
            <a:endParaRPr sz="2200">
              <a:latin typeface="Arial"/>
              <a:cs typeface="Arial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5205729" y="2320290"/>
            <a:ext cx="173545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-5" dirty="0">
                <a:solidFill>
                  <a:srgbClr val="FF0000"/>
                </a:solidFill>
                <a:latin typeface="Arial"/>
                <a:cs typeface="Arial"/>
              </a:rPr>
              <a:t>AUTOMÁTICA</a:t>
            </a:r>
            <a:endParaRPr sz="2000">
              <a:latin typeface="Arial"/>
              <a:cs typeface="Arial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1799589" y="2320290"/>
            <a:ext cx="185229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solidFill>
                  <a:srgbClr val="FF0000"/>
                </a:solidFill>
                <a:latin typeface="Arial"/>
                <a:cs typeface="Arial"/>
              </a:rPr>
              <a:t>INFORMACIÓN</a:t>
            </a:r>
            <a:endParaRPr sz="2000">
              <a:latin typeface="Arial"/>
              <a:cs typeface="Arial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4420870" y="2320290"/>
            <a:ext cx="233679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dirty="0">
                <a:latin typeface="Arial"/>
                <a:cs typeface="Arial"/>
              </a:rPr>
              <a:t>+</a:t>
            </a:r>
            <a:endParaRPr sz="2800">
              <a:latin typeface="Arial"/>
              <a:cs typeface="Arial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796290" y="3031490"/>
            <a:ext cx="7704455" cy="2901950"/>
          </a:xfrm>
          <a:prstGeom prst="rect">
            <a:avLst/>
          </a:prstGeom>
        </p:spPr>
        <p:txBody>
          <a:bodyPr vert="horz" wrap="square" lIns="0" tIns="13970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100"/>
              </a:spcBef>
            </a:pPr>
            <a:r>
              <a:rPr sz="2200" b="1" spc="-10" dirty="0">
                <a:latin typeface="Arial"/>
                <a:cs typeface="Arial"/>
              </a:rPr>
              <a:t>DEFINICIÓN:</a:t>
            </a:r>
            <a:endParaRPr sz="2200">
              <a:latin typeface="Arial"/>
              <a:cs typeface="Arial"/>
            </a:endParaRPr>
          </a:p>
          <a:p>
            <a:pPr marL="48895" marR="5080" algn="just">
              <a:lnSpc>
                <a:spcPct val="100000"/>
              </a:lnSpc>
              <a:spcBef>
                <a:spcPts val="1000"/>
              </a:spcBef>
            </a:pPr>
            <a:r>
              <a:rPr sz="2200" spc="-5" dirty="0">
                <a:latin typeface="Arial"/>
                <a:cs typeface="Arial"/>
              </a:rPr>
              <a:t>La informática es la ciencia que estudia el tratamiento  automático </a:t>
            </a:r>
            <a:r>
              <a:rPr sz="2200" dirty="0">
                <a:latin typeface="Arial"/>
                <a:cs typeface="Arial"/>
              </a:rPr>
              <a:t>y </a:t>
            </a:r>
            <a:r>
              <a:rPr sz="2200" spc="-5" dirty="0">
                <a:latin typeface="Arial"/>
                <a:cs typeface="Arial"/>
              </a:rPr>
              <a:t>racional </a:t>
            </a:r>
            <a:r>
              <a:rPr sz="2200" dirty="0">
                <a:latin typeface="Arial"/>
                <a:cs typeface="Arial"/>
              </a:rPr>
              <a:t>de </a:t>
            </a:r>
            <a:r>
              <a:rPr sz="2200" spc="-5" dirty="0">
                <a:latin typeface="Arial"/>
                <a:cs typeface="Arial"/>
              </a:rPr>
              <a:t>la información mediante el </a:t>
            </a:r>
            <a:r>
              <a:rPr sz="2200" dirty="0">
                <a:latin typeface="Arial"/>
                <a:cs typeface="Arial"/>
              </a:rPr>
              <a:t>uso </a:t>
            </a:r>
            <a:r>
              <a:rPr sz="2200" spc="-5" dirty="0">
                <a:latin typeface="Arial"/>
                <a:cs typeface="Arial"/>
              </a:rPr>
              <a:t>del  ordenador</a:t>
            </a:r>
            <a:endParaRPr sz="2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85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</a:pPr>
            <a:r>
              <a:rPr sz="2200" i="1" spc="-5" dirty="0">
                <a:latin typeface="Arial"/>
                <a:cs typeface="Arial"/>
              </a:rPr>
              <a:t>En sentido </a:t>
            </a:r>
            <a:r>
              <a:rPr sz="2200" i="1" spc="-10" dirty="0">
                <a:latin typeface="Arial"/>
                <a:cs typeface="Arial"/>
              </a:rPr>
              <a:t>amplio, podemos </a:t>
            </a:r>
            <a:r>
              <a:rPr sz="2200" i="1" dirty="0">
                <a:latin typeface="Arial"/>
                <a:cs typeface="Arial"/>
              </a:rPr>
              <a:t>decir </a:t>
            </a:r>
            <a:r>
              <a:rPr sz="2200" i="1" spc="-5" dirty="0">
                <a:latin typeface="Arial"/>
                <a:cs typeface="Arial"/>
              </a:rPr>
              <a:t>que la informática hace  referencia </a:t>
            </a:r>
            <a:r>
              <a:rPr sz="2200" i="1" dirty="0">
                <a:latin typeface="Arial"/>
                <a:cs typeface="Arial"/>
              </a:rPr>
              <a:t>a </a:t>
            </a:r>
            <a:r>
              <a:rPr sz="2200" i="1" spc="-5" dirty="0">
                <a:latin typeface="Arial"/>
                <a:cs typeface="Arial"/>
              </a:rPr>
              <a:t>todo </a:t>
            </a:r>
            <a:r>
              <a:rPr sz="2200" i="1" dirty="0">
                <a:latin typeface="Arial"/>
                <a:cs typeface="Arial"/>
              </a:rPr>
              <a:t>lo </a:t>
            </a:r>
            <a:r>
              <a:rPr sz="2200" i="1" spc="-5" dirty="0">
                <a:latin typeface="Arial"/>
                <a:cs typeface="Arial"/>
              </a:rPr>
              <a:t>relacionado </a:t>
            </a:r>
            <a:r>
              <a:rPr sz="2200" i="1" dirty="0">
                <a:latin typeface="Arial"/>
                <a:cs typeface="Arial"/>
              </a:rPr>
              <a:t>con </a:t>
            </a:r>
            <a:r>
              <a:rPr sz="2200" i="1" spc="-5" dirty="0">
                <a:latin typeface="Arial"/>
                <a:cs typeface="Arial"/>
              </a:rPr>
              <a:t>el tratamiento de datos,  </a:t>
            </a:r>
            <a:r>
              <a:rPr sz="2200" i="1" dirty="0">
                <a:latin typeface="Arial"/>
                <a:cs typeface="Arial"/>
              </a:rPr>
              <a:t>con los </a:t>
            </a:r>
            <a:r>
              <a:rPr sz="2200" i="1" spc="-5" dirty="0">
                <a:latin typeface="Arial"/>
                <a:cs typeface="Arial"/>
              </a:rPr>
              <a:t>ordenadores </a:t>
            </a:r>
            <a:r>
              <a:rPr sz="2200" i="1" dirty="0">
                <a:latin typeface="Arial"/>
                <a:cs typeface="Arial"/>
              </a:rPr>
              <a:t>y su</a:t>
            </a:r>
            <a:r>
              <a:rPr sz="2200" i="1" spc="-10" dirty="0">
                <a:latin typeface="Arial"/>
                <a:cs typeface="Arial"/>
              </a:rPr>
              <a:t> </a:t>
            </a:r>
            <a:r>
              <a:rPr sz="2200" i="1" spc="-5" dirty="0">
                <a:latin typeface="Arial"/>
                <a:cs typeface="Arial"/>
              </a:rPr>
              <a:t>manejo.</a:t>
            </a:r>
            <a:endParaRPr sz="2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04800" y="328929"/>
            <a:ext cx="8531860" cy="182880"/>
          </a:xfrm>
          <a:custGeom>
            <a:avLst/>
            <a:gdLst/>
            <a:ahLst/>
            <a:cxnLst/>
            <a:rect l="l" t="t" r="r" b="b"/>
            <a:pathLst>
              <a:path w="8531860" h="182879">
                <a:moveTo>
                  <a:pt x="8427720" y="1270"/>
                </a:moveTo>
                <a:lnTo>
                  <a:pt x="104140" y="1270"/>
                </a:lnTo>
                <a:lnTo>
                  <a:pt x="69850" y="16510"/>
                </a:lnTo>
                <a:lnTo>
                  <a:pt x="30479" y="49530"/>
                </a:lnTo>
                <a:lnTo>
                  <a:pt x="6350" y="92710"/>
                </a:lnTo>
                <a:lnTo>
                  <a:pt x="2539" y="102870"/>
                </a:lnTo>
                <a:lnTo>
                  <a:pt x="0" y="115570"/>
                </a:lnTo>
                <a:lnTo>
                  <a:pt x="0" y="182880"/>
                </a:lnTo>
                <a:lnTo>
                  <a:pt x="8531860" y="182880"/>
                </a:lnTo>
                <a:lnTo>
                  <a:pt x="8531860" y="115570"/>
                </a:lnTo>
                <a:lnTo>
                  <a:pt x="8529320" y="102870"/>
                </a:lnTo>
                <a:lnTo>
                  <a:pt x="8525510" y="92710"/>
                </a:lnTo>
                <a:lnTo>
                  <a:pt x="8521700" y="81280"/>
                </a:lnTo>
                <a:lnTo>
                  <a:pt x="8515350" y="69850"/>
                </a:lnTo>
                <a:lnTo>
                  <a:pt x="8509000" y="59690"/>
                </a:lnTo>
                <a:lnTo>
                  <a:pt x="8500110" y="49530"/>
                </a:lnTo>
                <a:lnTo>
                  <a:pt x="8492490" y="39370"/>
                </a:lnTo>
                <a:lnTo>
                  <a:pt x="8483600" y="31750"/>
                </a:lnTo>
                <a:lnTo>
                  <a:pt x="8472170" y="24129"/>
                </a:lnTo>
                <a:lnTo>
                  <a:pt x="8462010" y="16510"/>
                </a:lnTo>
                <a:lnTo>
                  <a:pt x="8427720" y="1270"/>
                </a:lnTo>
                <a:close/>
              </a:path>
              <a:path w="8531860" h="182879">
                <a:moveTo>
                  <a:pt x="8403590" y="0"/>
                </a:moveTo>
                <a:lnTo>
                  <a:pt x="128270" y="0"/>
                </a:lnTo>
                <a:lnTo>
                  <a:pt x="115570" y="1270"/>
                </a:lnTo>
                <a:lnTo>
                  <a:pt x="8415020" y="1270"/>
                </a:lnTo>
                <a:lnTo>
                  <a:pt x="840359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04800" y="4953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04800" y="6629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ADA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04800" y="83058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69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DBDB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4800" y="996950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09">
                <a:moveTo>
                  <a:pt x="0" y="168910"/>
                </a:moveTo>
                <a:lnTo>
                  <a:pt x="8531860" y="168910"/>
                </a:lnTo>
                <a:lnTo>
                  <a:pt x="8531860" y="0"/>
                </a:lnTo>
                <a:lnTo>
                  <a:pt x="0" y="0"/>
                </a:lnTo>
                <a:lnTo>
                  <a:pt x="0" y="168910"/>
                </a:lnTo>
                <a:close/>
              </a:path>
            </a:pathLst>
          </a:custGeom>
          <a:solidFill>
            <a:srgbClr val="DCDC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04800" y="116586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69">
                <a:moveTo>
                  <a:pt x="0" y="166369"/>
                </a:moveTo>
                <a:lnTo>
                  <a:pt x="8531860" y="166369"/>
                </a:lnTo>
                <a:lnTo>
                  <a:pt x="8531860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DDDD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04800" y="133223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DEDE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04800" y="149986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FDFD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04800" y="166751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04800" y="183515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1E1E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04800" y="200278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2E2E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04800" y="217042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3E3E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04800" y="233807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04800" y="250571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04800" y="267335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04800" y="284098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7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04800" y="300862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8E8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04800" y="317627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9E9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04800" y="334390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AEA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04800" y="351155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69"/>
                </a:moveTo>
                <a:lnTo>
                  <a:pt x="8531860" y="166369"/>
                </a:lnTo>
                <a:lnTo>
                  <a:pt x="8531860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EB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04800" y="3677920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10">
                <a:moveTo>
                  <a:pt x="0" y="168909"/>
                </a:moveTo>
                <a:lnTo>
                  <a:pt x="8531860" y="168909"/>
                </a:lnTo>
                <a:lnTo>
                  <a:pt x="8531860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ECEC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04800" y="3846829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EDED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04800" y="40132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04800" y="41808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04800" y="434847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04800" y="451612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04800" y="468375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04800" y="48514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3F3F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04800" y="50190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4F4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04800" y="518667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04800" y="535432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6F6F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04800" y="552195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7F7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04800" y="56896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8F8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04800" y="585724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04800" y="6023609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10">
                <a:moveTo>
                  <a:pt x="0" y="168909"/>
                </a:moveTo>
                <a:lnTo>
                  <a:pt x="8531860" y="168909"/>
                </a:lnTo>
                <a:lnTo>
                  <a:pt x="8531860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FAFAF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04800" y="6192520"/>
            <a:ext cx="8531860" cy="182880"/>
          </a:xfrm>
          <a:custGeom>
            <a:avLst/>
            <a:gdLst/>
            <a:ahLst/>
            <a:cxnLst/>
            <a:rect l="l" t="t" r="r" b="b"/>
            <a:pathLst>
              <a:path w="8531860" h="182879">
                <a:moveTo>
                  <a:pt x="0" y="0"/>
                </a:moveTo>
                <a:lnTo>
                  <a:pt x="8531859" y="0"/>
                </a:lnTo>
                <a:lnTo>
                  <a:pt x="8531860" y="182879"/>
                </a:lnTo>
                <a:lnTo>
                  <a:pt x="0" y="182879"/>
                </a:lnTo>
                <a:lnTo>
                  <a:pt x="0" y="0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04800" y="635889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8531859" y="0"/>
                </a:moveTo>
                <a:lnTo>
                  <a:pt x="0" y="0"/>
                </a:lnTo>
                <a:lnTo>
                  <a:pt x="0" y="50800"/>
                </a:lnTo>
                <a:lnTo>
                  <a:pt x="16510" y="97790"/>
                </a:lnTo>
                <a:lnTo>
                  <a:pt x="48260" y="135890"/>
                </a:lnTo>
                <a:lnTo>
                  <a:pt x="92710" y="161290"/>
                </a:lnTo>
                <a:lnTo>
                  <a:pt x="115570" y="167640"/>
                </a:lnTo>
                <a:lnTo>
                  <a:pt x="8415020" y="167640"/>
                </a:lnTo>
                <a:lnTo>
                  <a:pt x="8427720" y="165100"/>
                </a:lnTo>
                <a:lnTo>
                  <a:pt x="8439150" y="161290"/>
                </a:lnTo>
                <a:lnTo>
                  <a:pt x="8462010" y="151130"/>
                </a:lnTo>
                <a:lnTo>
                  <a:pt x="8472170" y="143510"/>
                </a:lnTo>
                <a:lnTo>
                  <a:pt x="8483600" y="135890"/>
                </a:lnTo>
                <a:lnTo>
                  <a:pt x="8492490" y="127000"/>
                </a:lnTo>
                <a:lnTo>
                  <a:pt x="8500110" y="118110"/>
                </a:lnTo>
                <a:lnTo>
                  <a:pt x="8509000" y="107950"/>
                </a:lnTo>
                <a:lnTo>
                  <a:pt x="8515350" y="97790"/>
                </a:lnTo>
                <a:lnTo>
                  <a:pt x="8521700" y="86360"/>
                </a:lnTo>
                <a:lnTo>
                  <a:pt x="8529320" y="63500"/>
                </a:lnTo>
                <a:lnTo>
                  <a:pt x="8531860" y="50800"/>
                </a:lnTo>
                <a:lnTo>
                  <a:pt x="8531859" y="0"/>
                </a:lnTo>
                <a:close/>
              </a:path>
            </a:pathLst>
          </a:custGeom>
          <a:solidFill>
            <a:srgbClr val="FCFC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04800" y="328929"/>
            <a:ext cx="8533130" cy="6197600"/>
          </a:xfrm>
          <a:custGeom>
            <a:avLst/>
            <a:gdLst/>
            <a:ahLst/>
            <a:cxnLst/>
            <a:rect l="l" t="t" r="r" b="b"/>
            <a:pathLst>
              <a:path w="8533130" h="6197600">
                <a:moveTo>
                  <a:pt x="128270" y="0"/>
                </a:moveTo>
                <a:lnTo>
                  <a:pt x="81438" y="10933"/>
                </a:lnTo>
                <a:lnTo>
                  <a:pt x="40322" y="39846"/>
                </a:lnTo>
                <a:lnTo>
                  <a:pt x="11112" y="80902"/>
                </a:lnTo>
                <a:lnTo>
                  <a:pt x="0" y="128270"/>
                </a:lnTo>
                <a:lnTo>
                  <a:pt x="0" y="6068060"/>
                </a:lnTo>
                <a:lnTo>
                  <a:pt x="11112" y="6115625"/>
                </a:lnTo>
                <a:lnTo>
                  <a:pt x="40322" y="6157118"/>
                </a:lnTo>
                <a:lnTo>
                  <a:pt x="81438" y="6186467"/>
                </a:lnTo>
                <a:lnTo>
                  <a:pt x="128270" y="6197600"/>
                </a:lnTo>
                <a:lnTo>
                  <a:pt x="8404860" y="6197600"/>
                </a:lnTo>
                <a:lnTo>
                  <a:pt x="8451691" y="6186467"/>
                </a:lnTo>
                <a:lnTo>
                  <a:pt x="8492807" y="6157118"/>
                </a:lnTo>
                <a:lnTo>
                  <a:pt x="8522017" y="6115625"/>
                </a:lnTo>
                <a:lnTo>
                  <a:pt x="8533130" y="6068060"/>
                </a:lnTo>
                <a:lnTo>
                  <a:pt x="8533130" y="128270"/>
                </a:lnTo>
                <a:lnTo>
                  <a:pt x="8522017" y="80902"/>
                </a:lnTo>
                <a:lnTo>
                  <a:pt x="8492807" y="39846"/>
                </a:lnTo>
                <a:lnTo>
                  <a:pt x="8451691" y="10933"/>
                </a:lnTo>
                <a:lnTo>
                  <a:pt x="8404860" y="0"/>
                </a:lnTo>
                <a:lnTo>
                  <a:pt x="128270" y="0"/>
                </a:lnTo>
                <a:close/>
              </a:path>
            </a:pathLst>
          </a:custGeom>
          <a:ln w="3175">
            <a:solidFill>
              <a:srgbClr val="A3A2A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420369" y="433069"/>
            <a:ext cx="8301990" cy="5486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 txBox="1">
            <a:spLocks noGrp="1"/>
          </p:cNvSpPr>
          <p:nvPr>
            <p:ph type="title"/>
          </p:nvPr>
        </p:nvSpPr>
        <p:spPr>
          <a:xfrm>
            <a:off x="2691129" y="486409"/>
            <a:ext cx="3397250" cy="54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400" b="1" spc="-10" dirty="0">
                <a:solidFill>
                  <a:srgbClr val="000000"/>
                </a:solidFill>
                <a:latin typeface="Arial"/>
                <a:cs typeface="Arial"/>
              </a:rPr>
              <a:t>CLASIFICACION</a:t>
            </a:r>
            <a:endParaRPr sz="3400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435609" y="1188720"/>
            <a:ext cx="8168640" cy="4869180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12700" marR="5715" algn="just">
              <a:lnSpc>
                <a:spcPct val="80000"/>
              </a:lnSpc>
              <a:spcBef>
                <a:spcPts val="675"/>
              </a:spcBef>
            </a:pPr>
            <a:r>
              <a:rPr sz="2400" b="1" spc="-10" dirty="0">
                <a:latin typeface="Arial"/>
                <a:cs typeface="Arial"/>
              </a:rPr>
              <a:t>REGISTRAL: </a:t>
            </a:r>
            <a:r>
              <a:rPr sz="2400" spc="-5" dirty="0">
                <a:latin typeface="Arial"/>
                <a:cs typeface="Arial"/>
              </a:rPr>
              <a:t>esta </a:t>
            </a:r>
            <a:r>
              <a:rPr sz="2400" dirty="0">
                <a:latin typeface="Arial"/>
                <a:cs typeface="Arial"/>
              </a:rPr>
              <a:t>se </a:t>
            </a:r>
            <a:r>
              <a:rPr sz="2400" spc="-5" dirty="0">
                <a:latin typeface="Arial"/>
                <a:cs typeface="Arial"/>
              </a:rPr>
              <a:t>ocupa de todos los tipos de registros,  sean </a:t>
            </a:r>
            <a:r>
              <a:rPr sz="2400" spc="-10" dirty="0">
                <a:latin typeface="Arial"/>
                <a:cs typeface="Arial"/>
              </a:rPr>
              <a:t>públicos </a:t>
            </a:r>
            <a:r>
              <a:rPr sz="2400" dirty="0">
                <a:latin typeface="Arial"/>
                <a:cs typeface="Arial"/>
              </a:rPr>
              <a:t>o </a:t>
            </a:r>
            <a:r>
              <a:rPr sz="2400" spc="-5" dirty="0">
                <a:latin typeface="Arial"/>
                <a:cs typeface="Arial"/>
              </a:rPr>
              <a:t>privados. Se </a:t>
            </a:r>
            <a:r>
              <a:rPr sz="2400" dirty="0">
                <a:latin typeface="Arial"/>
                <a:cs typeface="Arial"/>
              </a:rPr>
              <a:t>trata </a:t>
            </a:r>
            <a:r>
              <a:rPr sz="2400" spc="-5" dirty="0">
                <a:latin typeface="Arial"/>
                <a:cs typeface="Arial"/>
              </a:rPr>
              <a:t>de facilitar </a:t>
            </a:r>
            <a:r>
              <a:rPr sz="2400" dirty="0">
                <a:latin typeface="Arial"/>
                <a:cs typeface="Arial"/>
              </a:rPr>
              <a:t>a </a:t>
            </a:r>
            <a:r>
              <a:rPr sz="2400" spc="-5" dirty="0">
                <a:latin typeface="Arial"/>
                <a:cs typeface="Arial"/>
              </a:rPr>
              <a:t>los distintos  usuarios datos fehacientes </a:t>
            </a:r>
            <a:r>
              <a:rPr sz="2400" dirty="0">
                <a:latin typeface="Arial"/>
                <a:cs typeface="Arial"/>
              </a:rPr>
              <a:t>en </a:t>
            </a:r>
            <a:r>
              <a:rPr sz="2400" spc="-10" dirty="0">
                <a:latin typeface="Arial"/>
                <a:cs typeface="Arial"/>
              </a:rPr>
              <a:t>todos </a:t>
            </a:r>
            <a:r>
              <a:rPr sz="2400" spc="-5" dirty="0">
                <a:latin typeface="Arial"/>
                <a:cs typeface="Arial"/>
              </a:rPr>
              <a:t>los registros oficiales,  con </a:t>
            </a:r>
            <a:r>
              <a:rPr sz="2400" spc="-10" dirty="0">
                <a:latin typeface="Arial"/>
                <a:cs typeface="Arial"/>
              </a:rPr>
              <a:t>rapidez </a:t>
            </a:r>
            <a:r>
              <a:rPr sz="2400" dirty="0">
                <a:latin typeface="Arial"/>
                <a:cs typeface="Arial"/>
              </a:rPr>
              <a:t>y </a:t>
            </a:r>
            <a:r>
              <a:rPr sz="2400" spc="-5" dirty="0">
                <a:latin typeface="Arial"/>
                <a:cs typeface="Arial"/>
              </a:rPr>
              <a:t>facilidad de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acceso</a:t>
            </a:r>
            <a:r>
              <a:rPr sz="2000" dirty="0">
                <a:latin typeface="Arial"/>
                <a:cs typeface="Arial"/>
              </a:rPr>
              <a:t>.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ts val="2550"/>
              </a:lnSpc>
            </a:pPr>
            <a:r>
              <a:rPr sz="2400" spc="-5" dirty="0">
                <a:latin typeface="Arial"/>
                <a:cs typeface="Arial"/>
              </a:rPr>
              <a:t>Ej. Oficina de Registro </a:t>
            </a:r>
            <a:r>
              <a:rPr sz="2400" spc="-10" dirty="0">
                <a:latin typeface="Arial"/>
                <a:cs typeface="Arial"/>
              </a:rPr>
              <a:t>Civil: página </a:t>
            </a:r>
            <a:r>
              <a:rPr sz="2400" spc="-5" dirty="0">
                <a:latin typeface="Arial"/>
                <a:cs typeface="Arial"/>
              </a:rPr>
              <a:t>del </a:t>
            </a:r>
            <a:r>
              <a:rPr sz="2400" spc="-10" dirty="0">
                <a:latin typeface="Arial"/>
                <a:cs typeface="Arial"/>
              </a:rPr>
              <a:t>poder</a:t>
            </a:r>
            <a:r>
              <a:rPr sz="2400" spc="40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judicial</a:t>
            </a:r>
            <a:r>
              <a:rPr sz="2000" dirty="0">
                <a:latin typeface="Arial"/>
                <a:cs typeface="Arial"/>
              </a:rPr>
              <a:t>.</a:t>
            </a:r>
            <a:endParaRPr sz="2000">
              <a:latin typeface="Arial"/>
              <a:cs typeface="Arial"/>
            </a:endParaRPr>
          </a:p>
          <a:p>
            <a:pPr marL="12700" marR="5080" algn="just">
              <a:lnSpc>
                <a:spcPct val="79900"/>
              </a:lnSpc>
              <a:spcBef>
                <a:spcPts val="2420"/>
              </a:spcBef>
            </a:pPr>
            <a:r>
              <a:rPr sz="2400" b="1" spc="-5" dirty="0">
                <a:latin typeface="Arial"/>
                <a:cs typeface="Arial"/>
              </a:rPr>
              <a:t>OPERACIONAL: </a:t>
            </a:r>
            <a:r>
              <a:rPr sz="2400" dirty="0">
                <a:latin typeface="Arial"/>
                <a:cs typeface="Arial"/>
              </a:rPr>
              <a:t>trata </a:t>
            </a:r>
            <a:r>
              <a:rPr sz="2400" spc="-5" dirty="0">
                <a:latin typeface="Arial"/>
                <a:cs typeface="Arial"/>
              </a:rPr>
              <a:t>de facilitar la actuación </a:t>
            </a:r>
            <a:r>
              <a:rPr sz="2400" dirty="0">
                <a:latin typeface="Arial"/>
                <a:cs typeface="Arial"/>
              </a:rPr>
              <a:t>y  </a:t>
            </a:r>
            <a:r>
              <a:rPr sz="2400" spc="-5" dirty="0">
                <a:latin typeface="Arial"/>
                <a:cs typeface="Arial"/>
              </a:rPr>
              <a:t>funcionamiento de </a:t>
            </a:r>
            <a:r>
              <a:rPr sz="2400" spc="-10" dirty="0">
                <a:latin typeface="Arial"/>
                <a:cs typeface="Arial"/>
              </a:rPr>
              <a:t>las </a:t>
            </a:r>
            <a:r>
              <a:rPr sz="2400" spc="-5" dirty="0">
                <a:latin typeface="Arial"/>
                <a:cs typeface="Arial"/>
              </a:rPr>
              <a:t>oficinas </a:t>
            </a:r>
            <a:r>
              <a:rPr sz="2400" spc="-10" dirty="0">
                <a:latin typeface="Arial"/>
                <a:cs typeface="Arial"/>
              </a:rPr>
              <a:t>relacionadas </a:t>
            </a:r>
            <a:r>
              <a:rPr sz="2400" spc="-5" dirty="0">
                <a:latin typeface="Arial"/>
                <a:cs typeface="Arial"/>
              </a:rPr>
              <a:t>con el derecho,  tanto </a:t>
            </a:r>
            <a:r>
              <a:rPr sz="2400" dirty="0">
                <a:latin typeface="Arial"/>
                <a:cs typeface="Arial"/>
              </a:rPr>
              <a:t>a </a:t>
            </a:r>
            <a:r>
              <a:rPr sz="2400" spc="-10" dirty="0">
                <a:latin typeface="Arial"/>
                <a:cs typeface="Arial"/>
              </a:rPr>
              <a:t>nivel </a:t>
            </a:r>
            <a:r>
              <a:rPr sz="2400" spc="-5" dirty="0">
                <a:latin typeface="Arial"/>
                <a:cs typeface="Arial"/>
              </a:rPr>
              <a:t>público </a:t>
            </a:r>
            <a:r>
              <a:rPr sz="2400" spc="5" dirty="0">
                <a:latin typeface="Arial"/>
                <a:cs typeface="Arial"/>
              </a:rPr>
              <a:t>como </a:t>
            </a:r>
            <a:r>
              <a:rPr sz="2400" spc="-10" dirty="0">
                <a:latin typeface="Arial"/>
                <a:cs typeface="Arial"/>
              </a:rPr>
              <a:t>privado, </a:t>
            </a:r>
            <a:r>
              <a:rPr sz="2400" spc="-5" dirty="0">
                <a:latin typeface="Arial"/>
                <a:cs typeface="Arial"/>
              </a:rPr>
              <a:t>en las </a:t>
            </a:r>
            <a:r>
              <a:rPr sz="2400" spc="-10" dirty="0">
                <a:latin typeface="Arial"/>
                <a:cs typeface="Arial"/>
              </a:rPr>
              <a:t>que </a:t>
            </a:r>
            <a:r>
              <a:rPr sz="2400" spc="-5" dirty="0">
                <a:latin typeface="Arial"/>
                <a:cs typeface="Arial"/>
              </a:rPr>
              <a:t>va </a:t>
            </a:r>
            <a:r>
              <a:rPr sz="2400" dirty="0">
                <a:latin typeface="Arial"/>
                <a:cs typeface="Arial"/>
              </a:rPr>
              <a:t>a permitir  </a:t>
            </a:r>
            <a:r>
              <a:rPr sz="2400" spc="-10" dirty="0">
                <a:latin typeface="Arial"/>
                <a:cs typeface="Arial"/>
              </a:rPr>
              <a:t>que </a:t>
            </a:r>
            <a:r>
              <a:rPr sz="2400" spc="-5" dirty="0">
                <a:latin typeface="Arial"/>
                <a:cs typeface="Arial"/>
              </a:rPr>
              <a:t>la maquina </a:t>
            </a:r>
            <a:r>
              <a:rPr sz="2400" spc="-10" dirty="0">
                <a:latin typeface="Arial"/>
                <a:cs typeface="Arial"/>
              </a:rPr>
              <a:t>lleve </a:t>
            </a:r>
            <a:r>
              <a:rPr sz="2400" spc="-5" dirty="0">
                <a:latin typeface="Arial"/>
                <a:cs typeface="Arial"/>
              </a:rPr>
              <a:t>toda la actuación repetitiva, el control  de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asuntos</a:t>
            </a:r>
            <a:r>
              <a:rPr sz="2000" spc="-5" dirty="0">
                <a:latin typeface="Arial"/>
                <a:cs typeface="Arial"/>
              </a:rPr>
              <a:t>.</a:t>
            </a:r>
            <a:endParaRPr sz="2000">
              <a:latin typeface="Arial"/>
              <a:cs typeface="Arial"/>
            </a:endParaRPr>
          </a:p>
          <a:p>
            <a:pPr marL="12700" marR="5080" algn="just">
              <a:lnSpc>
                <a:spcPct val="80000"/>
              </a:lnSpc>
              <a:spcBef>
                <a:spcPts val="2415"/>
              </a:spcBef>
            </a:pPr>
            <a:r>
              <a:rPr sz="2400" b="1" spc="-5" dirty="0">
                <a:latin typeface="Arial"/>
                <a:cs typeface="Arial"/>
              </a:rPr>
              <a:t>DECISIONAL: </a:t>
            </a:r>
            <a:r>
              <a:rPr sz="2400" dirty="0">
                <a:latin typeface="Arial"/>
                <a:cs typeface="Arial"/>
              </a:rPr>
              <a:t>es </a:t>
            </a:r>
            <a:r>
              <a:rPr sz="2400" spc="-5" dirty="0">
                <a:latin typeface="Arial"/>
                <a:cs typeface="Arial"/>
              </a:rPr>
              <a:t>la utilización de modelos </a:t>
            </a:r>
            <a:r>
              <a:rPr sz="2400" spc="-10" dirty="0">
                <a:latin typeface="Arial"/>
                <a:cs typeface="Arial"/>
              </a:rPr>
              <a:t>predefinidos  </a:t>
            </a:r>
            <a:r>
              <a:rPr sz="2400" spc="-5" dirty="0">
                <a:latin typeface="Arial"/>
                <a:cs typeface="Arial"/>
              </a:rPr>
              <a:t>para la adecuada solución de casos específicos </a:t>
            </a:r>
            <a:r>
              <a:rPr sz="2400" dirty="0">
                <a:latin typeface="Arial"/>
                <a:cs typeface="Arial"/>
              </a:rPr>
              <a:t>y  </a:t>
            </a:r>
            <a:r>
              <a:rPr sz="2400" spc="-5" dirty="0">
                <a:latin typeface="Arial"/>
                <a:cs typeface="Arial"/>
              </a:rPr>
              <a:t>concretos.</a:t>
            </a:r>
            <a:endParaRPr sz="2400">
              <a:latin typeface="Arial"/>
              <a:cs typeface="Arial"/>
            </a:endParaRPr>
          </a:p>
          <a:p>
            <a:pPr marL="12700" algn="just">
              <a:lnSpc>
                <a:spcPts val="2550"/>
              </a:lnSpc>
            </a:pPr>
            <a:r>
              <a:rPr sz="2400" spc="-5" dirty="0">
                <a:latin typeface="Verdana"/>
                <a:cs typeface="Verdana"/>
              </a:rPr>
              <a:t>Ej. Rechazo </a:t>
            </a:r>
            <a:r>
              <a:rPr sz="2400" dirty="0">
                <a:latin typeface="Verdana"/>
                <a:cs typeface="Verdana"/>
              </a:rPr>
              <a:t>de </a:t>
            </a:r>
            <a:r>
              <a:rPr sz="2400" spc="-5" dirty="0">
                <a:latin typeface="Verdana"/>
                <a:cs typeface="Verdana"/>
              </a:rPr>
              <a:t>un recurso procesal</a:t>
            </a:r>
            <a:r>
              <a:rPr sz="2400" spc="-80" dirty="0">
                <a:latin typeface="Verdana"/>
                <a:cs typeface="Verdana"/>
              </a:rPr>
              <a:t> </a:t>
            </a:r>
            <a:r>
              <a:rPr sz="2400" spc="-5" dirty="0">
                <a:latin typeface="Verdana"/>
                <a:cs typeface="Verdana"/>
              </a:rPr>
              <a:t>extemporáneo.</a:t>
            </a:r>
            <a:endParaRPr sz="24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04800" y="6629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ADA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04800" y="83058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69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DBDB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04800" y="996950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09">
                <a:moveTo>
                  <a:pt x="0" y="168910"/>
                </a:moveTo>
                <a:lnTo>
                  <a:pt x="8531860" y="168910"/>
                </a:lnTo>
                <a:lnTo>
                  <a:pt x="8531860" y="0"/>
                </a:lnTo>
                <a:lnTo>
                  <a:pt x="0" y="0"/>
                </a:lnTo>
                <a:lnTo>
                  <a:pt x="0" y="168910"/>
                </a:lnTo>
                <a:close/>
              </a:path>
            </a:pathLst>
          </a:custGeom>
          <a:solidFill>
            <a:srgbClr val="DCDC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04800" y="116586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69">
                <a:moveTo>
                  <a:pt x="0" y="166369"/>
                </a:moveTo>
                <a:lnTo>
                  <a:pt x="8531860" y="166369"/>
                </a:lnTo>
                <a:lnTo>
                  <a:pt x="8531860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DDDD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4800" y="133223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DEDE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04800" y="149986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FDFD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04800" y="166751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04800" y="183515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1E1E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04800" y="200278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2E2E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04800" y="217042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3E3E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04800" y="233807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04800" y="250571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04800" y="267335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04800" y="284098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7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04800" y="300862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8E8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04800" y="317627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9E9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04800" y="334390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AEA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04800" y="351155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69"/>
                </a:moveTo>
                <a:lnTo>
                  <a:pt x="8531860" y="166369"/>
                </a:lnTo>
                <a:lnTo>
                  <a:pt x="8531860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EB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04800" y="3677920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10">
                <a:moveTo>
                  <a:pt x="0" y="168909"/>
                </a:moveTo>
                <a:lnTo>
                  <a:pt x="8531860" y="168909"/>
                </a:lnTo>
                <a:lnTo>
                  <a:pt x="8531860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ECEC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04800" y="3846829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EDED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04800" y="40132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04800" y="41808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04800" y="434847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04800" y="451612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04800" y="468375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04800" y="48514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3F3F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04800" y="50190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4F4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04800" y="518667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04800" y="535432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6F6F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04800" y="552195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7F7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04800" y="56896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8F8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04800" y="585724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04800" y="6023609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10">
                <a:moveTo>
                  <a:pt x="0" y="168909"/>
                </a:moveTo>
                <a:lnTo>
                  <a:pt x="8531860" y="168909"/>
                </a:lnTo>
                <a:lnTo>
                  <a:pt x="8531860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FAFAF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04800" y="6192520"/>
            <a:ext cx="8531860" cy="182880"/>
          </a:xfrm>
          <a:custGeom>
            <a:avLst/>
            <a:gdLst/>
            <a:ahLst/>
            <a:cxnLst/>
            <a:rect l="l" t="t" r="r" b="b"/>
            <a:pathLst>
              <a:path w="8531860" h="182879">
                <a:moveTo>
                  <a:pt x="0" y="0"/>
                </a:moveTo>
                <a:lnTo>
                  <a:pt x="8531859" y="0"/>
                </a:lnTo>
                <a:lnTo>
                  <a:pt x="8531860" y="182879"/>
                </a:lnTo>
                <a:lnTo>
                  <a:pt x="0" y="182879"/>
                </a:lnTo>
                <a:lnTo>
                  <a:pt x="0" y="0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04800" y="635889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8531859" y="0"/>
                </a:moveTo>
                <a:lnTo>
                  <a:pt x="0" y="0"/>
                </a:lnTo>
                <a:lnTo>
                  <a:pt x="0" y="50800"/>
                </a:lnTo>
                <a:lnTo>
                  <a:pt x="16510" y="97790"/>
                </a:lnTo>
                <a:lnTo>
                  <a:pt x="48260" y="135890"/>
                </a:lnTo>
                <a:lnTo>
                  <a:pt x="92710" y="161290"/>
                </a:lnTo>
                <a:lnTo>
                  <a:pt x="115570" y="167640"/>
                </a:lnTo>
                <a:lnTo>
                  <a:pt x="8415020" y="167640"/>
                </a:lnTo>
                <a:lnTo>
                  <a:pt x="8427720" y="165100"/>
                </a:lnTo>
                <a:lnTo>
                  <a:pt x="8439150" y="161290"/>
                </a:lnTo>
                <a:lnTo>
                  <a:pt x="8462010" y="151130"/>
                </a:lnTo>
                <a:lnTo>
                  <a:pt x="8472170" y="143510"/>
                </a:lnTo>
                <a:lnTo>
                  <a:pt x="8483600" y="135890"/>
                </a:lnTo>
                <a:lnTo>
                  <a:pt x="8492490" y="127000"/>
                </a:lnTo>
                <a:lnTo>
                  <a:pt x="8500110" y="118110"/>
                </a:lnTo>
                <a:lnTo>
                  <a:pt x="8509000" y="107950"/>
                </a:lnTo>
                <a:lnTo>
                  <a:pt x="8515350" y="97790"/>
                </a:lnTo>
                <a:lnTo>
                  <a:pt x="8521700" y="86360"/>
                </a:lnTo>
                <a:lnTo>
                  <a:pt x="8529320" y="63500"/>
                </a:lnTo>
                <a:lnTo>
                  <a:pt x="8531860" y="50800"/>
                </a:lnTo>
                <a:lnTo>
                  <a:pt x="8531859" y="0"/>
                </a:lnTo>
                <a:close/>
              </a:path>
            </a:pathLst>
          </a:custGeom>
          <a:solidFill>
            <a:srgbClr val="FCFC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04800" y="328929"/>
            <a:ext cx="8533130" cy="6197600"/>
          </a:xfrm>
          <a:custGeom>
            <a:avLst/>
            <a:gdLst/>
            <a:ahLst/>
            <a:cxnLst/>
            <a:rect l="l" t="t" r="r" b="b"/>
            <a:pathLst>
              <a:path w="8533130" h="6197600">
                <a:moveTo>
                  <a:pt x="128270" y="0"/>
                </a:moveTo>
                <a:lnTo>
                  <a:pt x="81438" y="10933"/>
                </a:lnTo>
                <a:lnTo>
                  <a:pt x="40322" y="39846"/>
                </a:lnTo>
                <a:lnTo>
                  <a:pt x="11112" y="80902"/>
                </a:lnTo>
                <a:lnTo>
                  <a:pt x="0" y="128270"/>
                </a:lnTo>
                <a:lnTo>
                  <a:pt x="0" y="6068060"/>
                </a:lnTo>
                <a:lnTo>
                  <a:pt x="11112" y="6115625"/>
                </a:lnTo>
                <a:lnTo>
                  <a:pt x="40322" y="6157118"/>
                </a:lnTo>
                <a:lnTo>
                  <a:pt x="81438" y="6186467"/>
                </a:lnTo>
                <a:lnTo>
                  <a:pt x="128270" y="6197600"/>
                </a:lnTo>
                <a:lnTo>
                  <a:pt x="8404860" y="6197600"/>
                </a:lnTo>
                <a:lnTo>
                  <a:pt x="8451691" y="6186467"/>
                </a:lnTo>
                <a:lnTo>
                  <a:pt x="8492807" y="6157118"/>
                </a:lnTo>
                <a:lnTo>
                  <a:pt x="8522017" y="6115625"/>
                </a:lnTo>
                <a:lnTo>
                  <a:pt x="8533130" y="6068060"/>
                </a:lnTo>
                <a:lnTo>
                  <a:pt x="8533130" y="128270"/>
                </a:lnTo>
                <a:lnTo>
                  <a:pt x="8522017" y="80902"/>
                </a:lnTo>
                <a:lnTo>
                  <a:pt x="8492807" y="39846"/>
                </a:lnTo>
                <a:lnTo>
                  <a:pt x="8451691" y="10933"/>
                </a:lnTo>
                <a:lnTo>
                  <a:pt x="8404860" y="0"/>
                </a:lnTo>
                <a:lnTo>
                  <a:pt x="128270" y="0"/>
                </a:lnTo>
                <a:close/>
              </a:path>
            </a:pathLst>
          </a:custGeom>
          <a:ln w="3175">
            <a:solidFill>
              <a:srgbClr val="A3A2A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420369" y="433069"/>
            <a:ext cx="8301990" cy="5486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0" y="214629"/>
            <a:ext cx="9090660" cy="62865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04800" y="6629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ADA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04800" y="83058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69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DBDB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04800" y="996950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09">
                <a:moveTo>
                  <a:pt x="0" y="168910"/>
                </a:moveTo>
                <a:lnTo>
                  <a:pt x="8531860" y="168910"/>
                </a:lnTo>
                <a:lnTo>
                  <a:pt x="8531860" y="0"/>
                </a:lnTo>
                <a:lnTo>
                  <a:pt x="0" y="0"/>
                </a:lnTo>
                <a:lnTo>
                  <a:pt x="0" y="168910"/>
                </a:lnTo>
                <a:close/>
              </a:path>
            </a:pathLst>
          </a:custGeom>
          <a:solidFill>
            <a:srgbClr val="DCDC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04800" y="116586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69">
                <a:moveTo>
                  <a:pt x="0" y="166369"/>
                </a:moveTo>
                <a:lnTo>
                  <a:pt x="8531860" y="166369"/>
                </a:lnTo>
                <a:lnTo>
                  <a:pt x="8531860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DDDD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4800" y="133223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DEDE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04800" y="149986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FDFD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04800" y="166751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04800" y="183515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1E1E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04800" y="200278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2E2E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04800" y="217042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3E3E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04800" y="233807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04800" y="250571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04800" y="267335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04800" y="284098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7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04800" y="300862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8E8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04800" y="317627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9E9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04800" y="334390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AEA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04800" y="351155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69"/>
                </a:moveTo>
                <a:lnTo>
                  <a:pt x="8531860" y="166369"/>
                </a:lnTo>
                <a:lnTo>
                  <a:pt x="8531860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EB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04800" y="3677920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10">
                <a:moveTo>
                  <a:pt x="0" y="168909"/>
                </a:moveTo>
                <a:lnTo>
                  <a:pt x="8531860" y="168909"/>
                </a:lnTo>
                <a:lnTo>
                  <a:pt x="8531860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ECEC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04800" y="3846829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EDED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04800" y="40132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04800" y="41808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04800" y="434847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04800" y="451612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04800" y="468375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04800" y="48514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3F3F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04800" y="50190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4F4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04800" y="518667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04800" y="535432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6F6F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04800" y="552195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7F7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04800" y="56896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8F8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04800" y="585724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04800" y="6023609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10">
                <a:moveTo>
                  <a:pt x="0" y="168909"/>
                </a:moveTo>
                <a:lnTo>
                  <a:pt x="8531860" y="168909"/>
                </a:lnTo>
                <a:lnTo>
                  <a:pt x="8531860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FAFAF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04800" y="6192520"/>
            <a:ext cx="8531860" cy="182880"/>
          </a:xfrm>
          <a:custGeom>
            <a:avLst/>
            <a:gdLst/>
            <a:ahLst/>
            <a:cxnLst/>
            <a:rect l="l" t="t" r="r" b="b"/>
            <a:pathLst>
              <a:path w="8531860" h="182879">
                <a:moveTo>
                  <a:pt x="0" y="0"/>
                </a:moveTo>
                <a:lnTo>
                  <a:pt x="8531859" y="0"/>
                </a:lnTo>
                <a:lnTo>
                  <a:pt x="8531860" y="182879"/>
                </a:lnTo>
                <a:lnTo>
                  <a:pt x="0" y="182879"/>
                </a:lnTo>
                <a:lnTo>
                  <a:pt x="0" y="0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04800" y="635889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8531859" y="0"/>
                </a:moveTo>
                <a:lnTo>
                  <a:pt x="0" y="0"/>
                </a:lnTo>
                <a:lnTo>
                  <a:pt x="0" y="50800"/>
                </a:lnTo>
                <a:lnTo>
                  <a:pt x="16510" y="97790"/>
                </a:lnTo>
                <a:lnTo>
                  <a:pt x="48260" y="135890"/>
                </a:lnTo>
                <a:lnTo>
                  <a:pt x="92710" y="161290"/>
                </a:lnTo>
                <a:lnTo>
                  <a:pt x="115570" y="167640"/>
                </a:lnTo>
                <a:lnTo>
                  <a:pt x="8415020" y="167640"/>
                </a:lnTo>
                <a:lnTo>
                  <a:pt x="8427720" y="165100"/>
                </a:lnTo>
                <a:lnTo>
                  <a:pt x="8439150" y="161290"/>
                </a:lnTo>
                <a:lnTo>
                  <a:pt x="8462010" y="151130"/>
                </a:lnTo>
                <a:lnTo>
                  <a:pt x="8472170" y="143510"/>
                </a:lnTo>
                <a:lnTo>
                  <a:pt x="8483600" y="135890"/>
                </a:lnTo>
                <a:lnTo>
                  <a:pt x="8492490" y="127000"/>
                </a:lnTo>
                <a:lnTo>
                  <a:pt x="8500110" y="118110"/>
                </a:lnTo>
                <a:lnTo>
                  <a:pt x="8509000" y="107950"/>
                </a:lnTo>
                <a:lnTo>
                  <a:pt x="8515350" y="97790"/>
                </a:lnTo>
                <a:lnTo>
                  <a:pt x="8521700" y="86360"/>
                </a:lnTo>
                <a:lnTo>
                  <a:pt x="8529320" y="63500"/>
                </a:lnTo>
                <a:lnTo>
                  <a:pt x="8531860" y="50800"/>
                </a:lnTo>
                <a:lnTo>
                  <a:pt x="8531859" y="0"/>
                </a:lnTo>
                <a:close/>
              </a:path>
            </a:pathLst>
          </a:custGeom>
          <a:solidFill>
            <a:srgbClr val="FCFC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04800" y="328929"/>
            <a:ext cx="8533130" cy="6197600"/>
          </a:xfrm>
          <a:custGeom>
            <a:avLst/>
            <a:gdLst/>
            <a:ahLst/>
            <a:cxnLst/>
            <a:rect l="l" t="t" r="r" b="b"/>
            <a:pathLst>
              <a:path w="8533130" h="6197600">
                <a:moveTo>
                  <a:pt x="128270" y="0"/>
                </a:moveTo>
                <a:lnTo>
                  <a:pt x="81438" y="10933"/>
                </a:lnTo>
                <a:lnTo>
                  <a:pt x="40322" y="39846"/>
                </a:lnTo>
                <a:lnTo>
                  <a:pt x="11112" y="80902"/>
                </a:lnTo>
                <a:lnTo>
                  <a:pt x="0" y="128270"/>
                </a:lnTo>
                <a:lnTo>
                  <a:pt x="0" y="6068060"/>
                </a:lnTo>
                <a:lnTo>
                  <a:pt x="11112" y="6115625"/>
                </a:lnTo>
                <a:lnTo>
                  <a:pt x="40322" y="6157118"/>
                </a:lnTo>
                <a:lnTo>
                  <a:pt x="81438" y="6186467"/>
                </a:lnTo>
                <a:lnTo>
                  <a:pt x="128270" y="6197600"/>
                </a:lnTo>
                <a:lnTo>
                  <a:pt x="8404860" y="6197600"/>
                </a:lnTo>
                <a:lnTo>
                  <a:pt x="8451691" y="6186467"/>
                </a:lnTo>
                <a:lnTo>
                  <a:pt x="8492807" y="6157118"/>
                </a:lnTo>
                <a:lnTo>
                  <a:pt x="8522017" y="6115625"/>
                </a:lnTo>
                <a:lnTo>
                  <a:pt x="8533130" y="6068060"/>
                </a:lnTo>
                <a:lnTo>
                  <a:pt x="8533130" y="128270"/>
                </a:lnTo>
                <a:lnTo>
                  <a:pt x="8522017" y="80902"/>
                </a:lnTo>
                <a:lnTo>
                  <a:pt x="8492807" y="39846"/>
                </a:lnTo>
                <a:lnTo>
                  <a:pt x="8451691" y="10933"/>
                </a:lnTo>
                <a:lnTo>
                  <a:pt x="8404860" y="0"/>
                </a:lnTo>
                <a:lnTo>
                  <a:pt x="128270" y="0"/>
                </a:lnTo>
                <a:close/>
              </a:path>
            </a:pathLst>
          </a:custGeom>
          <a:ln w="3175">
            <a:solidFill>
              <a:srgbClr val="A3A2A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420369" y="433069"/>
            <a:ext cx="8301990" cy="5486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 txBox="1"/>
          <p:nvPr/>
        </p:nvSpPr>
        <p:spPr>
          <a:xfrm>
            <a:off x="502919" y="533400"/>
            <a:ext cx="8181975" cy="5610860"/>
          </a:xfrm>
          <a:prstGeom prst="rect">
            <a:avLst/>
          </a:prstGeom>
        </p:spPr>
        <p:txBody>
          <a:bodyPr vert="horz" wrap="square" lIns="0" tIns="50800" rIns="0" bIns="0" rtlCol="0">
            <a:spAutoFit/>
          </a:bodyPr>
          <a:lstStyle/>
          <a:p>
            <a:pPr marL="12700" marR="5080" algn="just">
              <a:lnSpc>
                <a:spcPct val="90000"/>
              </a:lnSpc>
              <a:spcBef>
                <a:spcPts val="400"/>
              </a:spcBef>
            </a:pPr>
            <a:r>
              <a:rPr sz="2500" dirty="0">
                <a:latin typeface="Arial"/>
                <a:cs typeface="Arial"/>
              </a:rPr>
              <a:t>Se </a:t>
            </a:r>
            <a:r>
              <a:rPr sz="2500" spc="-5" dirty="0">
                <a:latin typeface="Arial"/>
                <a:cs typeface="Arial"/>
              </a:rPr>
              <a:t>basa en el principio de </a:t>
            </a:r>
            <a:r>
              <a:rPr sz="2500" dirty="0">
                <a:latin typeface="Arial"/>
                <a:cs typeface="Arial"/>
              </a:rPr>
              <a:t>que </a:t>
            </a:r>
            <a:r>
              <a:rPr sz="2500" spc="-5" dirty="0">
                <a:latin typeface="Arial"/>
                <a:cs typeface="Arial"/>
              </a:rPr>
              <a:t>el computador facilite la  información adecuada al jurista para ayudarle </a:t>
            </a:r>
            <a:r>
              <a:rPr sz="2500" dirty="0">
                <a:latin typeface="Arial"/>
                <a:cs typeface="Arial"/>
              </a:rPr>
              <a:t>a </a:t>
            </a:r>
            <a:r>
              <a:rPr sz="2500" spc="-5" dirty="0">
                <a:latin typeface="Arial"/>
                <a:cs typeface="Arial"/>
              </a:rPr>
              <a:t>tomar  </a:t>
            </a:r>
            <a:r>
              <a:rPr sz="2500" dirty="0">
                <a:latin typeface="Arial"/>
                <a:cs typeface="Arial"/>
              </a:rPr>
              <a:t>una </a:t>
            </a:r>
            <a:r>
              <a:rPr sz="2500" spc="-5" dirty="0">
                <a:latin typeface="Arial"/>
                <a:cs typeface="Arial"/>
              </a:rPr>
              <a:t>correcta decisión. </a:t>
            </a:r>
            <a:r>
              <a:rPr sz="2500" dirty="0">
                <a:latin typeface="Arial"/>
                <a:cs typeface="Arial"/>
              </a:rPr>
              <a:t>El </a:t>
            </a:r>
            <a:r>
              <a:rPr sz="2500" spc="-5" dirty="0">
                <a:latin typeface="Arial"/>
                <a:cs typeface="Arial"/>
              </a:rPr>
              <a:t>cúmulo </a:t>
            </a:r>
            <a:r>
              <a:rPr sz="2500" dirty="0">
                <a:latin typeface="Arial"/>
                <a:cs typeface="Arial"/>
              </a:rPr>
              <a:t>de </a:t>
            </a:r>
            <a:r>
              <a:rPr sz="2500" spc="-5" dirty="0">
                <a:latin typeface="Arial"/>
                <a:cs typeface="Arial"/>
              </a:rPr>
              <a:t>información  existente, constituye una </a:t>
            </a:r>
            <a:r>
              <a:rPr sz="2500" spc="-10" dirty="0">
                <a:latin typeface="Arial"/>
                <a:cs typeface="Arial"/>
              </a:rPr>
              <a:t>explosión </a:t>
            </a:r>
            <a:r>
              <a:rPr sz="2500" spc="-5" dirty="0">
                <a:latin typeface="Arial"/>
                <a:cs typeface="Arial"/>
              </a:rPr>
              <a:t>documental </a:t>
            </a:r>
            <a:r>
              <a:rPr sz="2500" dirty="0">
                <a:latin typeface="Arial"/>
                <a:cs typeface="Arial"/>
              </a:rPr>
              <a:t>y </a:t>
            </a:r>
            <a:r>
              <a:rPr sz="2500" spc="-5" dirty="0">
                <a:latin typeface="Arial"/>
                <a:cs typeface="Arial"/>
              </a:rPr>
              <a:t>es la  </a:t>
            </a:r>
            <a:r>
              <a:rPr sz="2500" dirty="0">
                <a:latin typeface="Arial"/>
                <a:cs typeface="Arial"/>
              </a:rPr>
              <a:t>que </a:t>
            </a:r>
            <a:r>
              <a:rPr sz="2500" spc="-5" dirty="0">
                <a:latin typeface="Arial"/>
                <a:cs typeface="Arial"/>
              </a:rPr>
              <a:t>ha dado origen </a:t>
            </a:r>
            <a:r>
              <a:rPr sz="2500" dirty="0">
                <a:latin typeface="Arial"/>
                <a:cs typeface="Arial"/>
              </a:rPr>
              <a:t>a </a:t>
            </a:r>
            <a:r>
              <a:rPr sz="2500" spc="-5" dirty="0">
                <a:latin typeface="Arial"/>
                <a:cs typeface="Arial"/>
              </a:rPr>
              <a:t>esta </a:t>
            </a:r>
            <a:r>
              <a:rPr sz="2500" spc="-10" dirty="0">
                <a:latin typeface="Arial"/>
                <a:cs typeface="Arial"/>
              </a:rPr>
              <a:t>nueva </a:t>
            </a:r>
            <a:r>
              <a:rPr sz="2500" spc="-5" dirty="0">
                <a:latin typeface="Arial"/>
                <a:cs typeface="Arial"/>
              </a:rPr>
              <a:t>necesidad, la </a:t>
            </a:r>
            <a:r>
              <a:rPr sz="2500" dirty="0">
                <a:latin typeface="Arial"/>
                <a:cs typeface="Arial"/>
              </a:rPr>
              <a:t>cual </a:t>
            </a:r>
            <a:r>
              <a:rPr sz="2500" spc="-5" dirty="0">
                <a:latin typeface="Arial"/>
                <a:cs typeface="Arial"/>
              </a:rPr>
              <a:t>es la  de </a:t>
            </a:r>
            <a:r>
              <a:rPr sz="2500" dirty="0">
                <a:latin typeface="Arial"/>
                <a:cs typeface="Arial"/>
              </a:rPr>
              <a:t>contar con </a:t>
            </a:r>
            <a:r>
              <a:rPr sz="2500" spc="-5" dirty="0">
                <a:latin typeface="Arial"/>
                <a:cs typeface="Arial"/>
              </a:rPr>
              <a:t>procedimientos </a:t>
            </a:r>
            <a:r>
              <a:rPr sz="2500" spc="-10" dirty="0">
                <a:latin typeface="Arial"/>
                <a:cs typeface="Arial"/>
              </a:rPr>
              <a:t>expeditos </a:t>
            </a:r>
            <a:r>
              <a:rPr sz="2500" spc="-5" dirty="0">
                <a:latin typeface="Arial"/>
                <a:cs typeface="Arial"/>
              </a:rPr>
              <a:t>que nos permitan  recuperar la información necesaria en el </a:t>
            </a:r>
            <a:r>
              <a:rPr sz="2500" dirty="0">
                <a:latin typeface="Arial"/>
                <a:cs typeface="Arial"/>
              </a:rPr>
              <a:t>momento  </a:t>
            </a:r>
            <a:r>
              <a:rPr sz="2500" spc="-5" dirty="0">
                <a:latin typeface="Arial"/>
                <a:cs typeface="Arial"/>
              </a:rPr>
              <a:t>adecuado.</a:t>
            </a:r>
            <a:endParaRPr sz="25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750">
              <a:latin typeface="Times New Roman"/>
              <a:cs typeface="Times New Roman"/>
            </a:endParaRPr>
          </a:p>
          <a:p>
            <a:pPr marL="12700" marR="5080" algn="just">
              <a:lnSpc>
                <a:spcPct val="89900"/>
              </a:lnSpc>
            </a:pPr>
            <a:r>
              <a:rPr sz="2500" spc="-5" dirty="0">
                <a:latin typeface="Arial"/>
                <a:cs typeface="Arial"/>
              </a:rPr>
              <a:t>De esta necesidad han nacido los sistemas </a:t>
            </a:r>
            <a:r>
              <a:rPr sz="2500" spc="-10" dirty="0">
                <a:latin typeface="Arial"/>
                <a:cs typeface="Arial"/>
              </a:rPr>
              <a:t>expertos  </a:t>
            </a:r>
            <a:r>
              <a:rPr sz="2500" spc="-5" dirty="0">
                <a:latin typeface="Arial"/>
                <a:cs typeface="Arial"/>
              </a:rPr>
              <a:t>legales </a:t>
            </a:r>
            <a:r>
              <a:rPr sz="2500" dirty="0">
                <a:latin typeface="Arial"/>
                <a:cs typeface="Arial"/>
              </a:rPr>
              <a:t>que son </a:t>
            </a:r>
            <a:r>
              <a:rPr sz="2500" spc="-5" dirty="0">
                <a:latin typeface="Arial"/>
                <a:cs typeface="Arial"/>
              </a:rPr>
              <a:t>programas capaces de efectuar análisis  </a:t>
            </a:r>
            <a:r>
              <a:rPr sz="2500" spc="-10" dirty="0">
                <a:latin typeface="Arial"/>
                <a:cs typeface="Arial"/>
              </a:rPr>
              <a:t>jurídico; vale </a:t>
            </a:r>
            <a:r>
              <a:rPr sz="2500" spc="-30" dirty="0">
                <a:latin typeface="Arial"/>
                <a:cs typeface="Arial"/>
              </a:rPr>
              <a:t>decir, </a:t>
            </a:r>
            <a:r>
              <a:rPr sz="2500" spc="-5" dirty="0">
                <a:latin typeface="Arial"/>
                <a:cs typeface="Arial"/>
              </a:rPr>
              <a:t>es aquel sistema mecanizado capaz  de organizar procesos </a:t>
            </a:r>
            <a:r>
              <a:rPr sz="2500" dirty="0">
                <a:latin typeface="Arial"/>
                <a:cs typeface="Arial"/>
              </a:rPr>
              <a:t>y </a:t>
            </a:r>
            <a:r>
              <a:rPr sz="2500" spc="-5" dirty="0">
                <a:latin typeface="Arial"/>
                <a:cs typeface="Arial"/>
              </a:rPr>
              <a:t>analizar automáticamente un  cúmulo de información </a:t>
            </a:r>
            <a:r>
              <a:rPr sz="2500" dirty="0">
                <a:latin typeface="Arial"/>
                <a:cs typeface="Arial"/>
              </a:rPr>
              <a:t>y </a:t>
            </a:r>
            <a:r>
              <a:rPr sz="2500" spc="-5" dirty="0">
                <a:latin typeface="Arial"/>
                <a:cs typeface="Arial"/>
              </a:rPr>
              <a:t>conocimientos produciendo para  el usuario una caracterización deontológica de la </a:t>
            </a:r>
            <a:r>
              <a:rPr sz="2500" spc="-10" dirty="0">
                <a:latin typeface="Arial"/>
                <a:cs typeface="Arial"/>
              </a:rPr>
              <a:t>acción  </a:t>
            </a:r>
            <a:r>
              <a:rPr sz="2500" dirty="0">
                <a:latin typeface="Arial"/>
                <a:cs typeface="Arial"/>
              </a:rPr>
              <a:t>que </a:t>
            </a:r>
            <a:r>
              <a:rPr sz="2500" spc="-5" dirty="0">
                <a:latin typeface="Arial"/>
                <a:cs typeface="Arial"/>
              </a:rPr>
              <a:t>debe</a:t>
            </a:r>
            <a:r>
              <a:rPr sz="2500" spc="-15" dirty="0">
                <a:latin typeface="Arial"/>
                <a:cs typeface="Arial"/>
              </a:rPr>
              <a:t> </a:t>
            </a:r>
            <a:r>
              <a:rPr sz="2500" spc="-20" dirty="0">
                <a:latin typeface="Arial"/>
                <a:cs typeface="Arial"/>
              </a:rPr>
              <a:t>ejecutar.</a:t>
            </a:r>
            <a:endParaRPr sz="25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04800" y="328929"/>
            <a:ext cx="8531860" cy="182880"/>
          </a:xfrm>
          <a:custGeom>
            <a:avLst/>
            <a:gdLst/>
            <a:ahLst/>
            <a:cxnLst/>
            <a:rect l="l" t="t" r="r" b="b"/>
            <a:pathLst>
              <a:path w="8531860" h="182879">
                <a:moveTo>
                  <a:pt x="8427720" y="1270"/>
                </a:moveTo>
                <a:lnTo>
                  <a:pt x="104140" y="1270"/>
                </a:lnTo>
                <a:lnTo>
                  <a:pt x="69850" y="16510"/>
                </a:lnTo>
                <a:lnTo>
                  <a:pt x="30479" y="49530"/>
                </a:lnTo>
                <a:lnTo>
                  <a:pt x="6350" y="92710"/>
                </a:lnTo>
                <a:lnTo>
                  <a:pt x="2539" y="102870"/>
                </a:lnTo>
                <a:lnTo>
                  <a:pt x="0" y="115570"/>
                </a:lnTo>
                <a:lnTo>
                  <a:pt x="0" y="182880"/>
                </a:lnTo>
                <a:lnTo>
                  <a:pt x="8531860" y="182880"/>
                </a:lnTo>
                <a:lnTo>
                  <a:pt x="8531860" y="115570"/>
                </a:lnTo>
                <a:lnTo>
                  <a:pt x="8529320" y="102870"/>
                </a:lnTo>
                <a:lnTo>
                  <a:pt x="8525510" y="92710"/>
                </a:lnTo>
                <a:lnTo>
                  <a:pt x="8521700" y="81280"/>
                </a:lnTo>
                <a:lnTo>
                  <a:pt x="8515350" y="69850"/>
                </a:lnTo>
                <a:lnTo>
                  <a:pt x="8509000" y="59690"/>
                </a:lnTo>
                <a:lnTo>
                  <a:pt x="8500110" y="49530"/>
                </a:lnTo>
                <a:lnTo>
                  <a:pt x="8492490" y="39370"/>
                </a:lnTo>
                <a:lnTo>
                  <a:pt x="8483600" y="31750"/>
                </a:lnTo>
                <a:lnTo>
                  <a:pt x="8472170" y="24129"/>
                </a:lnTo>
                <a:lnTo>
                  <a:pt x="8462010" y="16510"/>
                </a:lnTo>
                <a:lnTo>
                  <a:pt x="8427720" y="1270"/>
                </a:lnTo>
                <a:close/>
              </a:path>
              <a:path w="8531860" h="182879">
                <a:moveTo>
                  <a:pt x="8403590" y="0"/>
                </a:moveTo>
                <a:lnTo>
                  <a:pt x="128270" y="0"/>
                </a:lnTo>
                <a:lnTo>
                  <a:pt x="115570" y="1270"/>
                </a:lnTo>
                <a:lnTo>
                  <a:pt x="8415020" y="1270"/>
                </a:lnTo>
                <a:lnTo>
                  <a:pt x="840359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04800" y="4953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04800" y="6629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ADA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04800" y="83058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69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DBDB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4800" y="996950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09">
                <a:moveTo>
                  <a:pt x="0" y="168910"/>
                </a:moveTo>
                <a:lnTo>
                  <a:pt x="8531860" y="168910"/>
                </a:lnTo>
                <a:lnTo>
                  <a:pt x="8531860" y="0"/>
                </a:lnTo>
                <a:lnTo>
                  <a:pt x="0" y="0"/>
                </a:lnTo>
                <a:lnTo>
                  <a:pt x="0" y="168910"/>
                </a:lnTo>
                <a:close/>
              </a:path>
            </a:pathLst>
          </a:custGeom>
          <a:solidFill>
            <a:srgbClr val="DCDC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04800" y="116586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69">
                <a:moveTo>
                  <a:pt x="0" y="166369"/>
                </a:moveTo>
                <a:lnTo>
                  <a:pt x="8531860" y="166369"/>
                </a:lnTo>
                <a:lnTo>
                  <a:pt x="8531860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DDDD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04800" y="133223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DEDE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04800" y="149986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FDFD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04800" y="166751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04800" y="183515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1E1E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04800" y="200278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2E2E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04800" y="217042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3E3E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04800" y="233807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04800" y="250571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04800" y="267335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04800" y="284098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7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04800" y="300862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8E8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8430259" y="3176270"/>
            <a:ext cx="406400" cy="167640"/>
          </a:xfrm>
          <a:custGeom>
            <a:avLst/>
            <a:gdLst/>
            <a:ahLst/>
            <a:cxnLst/>
            <a:rect l="l" t="t" r="r" b="b"/>
            <a:pathLst>
              <a:path w="406400" h="167639">
                <a:moveTo>
                  <a:pt x="0" y="167639"/>
                </a:moveTo>
                <a:lnTo>
                  <a:pt x="406400" y="167639"/>
                </a:lnTo>
                <a:lnTo>
                  <a:pt x="40640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9E9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5643879" y="3176270"/>
            <a:ext cx="1271270" cy="167640"/>
          </a:xfrm>
          <a:custGeom>
            <a:avLst/>
            <a:gdLst/>
            <a:ahLst/>
            <a:cxnLst/>
            <a:rect l="l" t="t" r="r" b="b"/>
            <a:pathLst>
              <a:path w="1271270" h="167639">
                <a:moveTo>
                  <a:pt x="0" y="167639"/>
                </a:moveTo>
                <a:lnTo>
                  <a:pt x="1271270" y="167639"/>
                </a:lnTo>
                <a:lnTo>
                  <a:pt x="127127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9E9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2500629" y="3176270"/>
            <a:ext cx="1356360" cy="167640"/>
          </a:xfrm>
          <a:custGeom>
            <a:avLst/>
            <a:gdLst/>
            <a:ahLst/>
            <a:cxnLst/>
            <a:rect l="l" t="t" r="r" b="b"/>
            <a:pathLst>
              <a:path w="1356360" h="167639">
                <a:moveTo>
                  <a:pt x="0" y="167639"/>
                </a:moveTo>
                <a:lnTo>
                  <a:pt x="1356359" y="167639"/>
                </a:lnTo>
                <a:lnTo>
                  <a:pt x="1356359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9E9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04800" y="3176270"/>
            <a:ext cx="552450" cy="167640"/>
          </a:xfrm>
          <a:custGeom>
            <a:avLst/>
            <a:gdLst/>
            <a:ahLst/>
            <a:cxnLst/>
            <a:rect l="l" t="t" r="r" b="b"/>
            <a:pathLst>
              <a:path w="552450" h="167639">
                <a:moveTo>
                  <a:pt x="0" y="167639"/>
                </a:moveTo>
                <a:lnTo>
                  <a:pt x="552450" y="167639"/>
                </a:lnTo>
                <a:lnTo>
                  <a:pt x="55245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9E9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8430259" y="3343909"/>
            <a:ext cx="406400" cy="167640"/>
          </a:xfrm>
          <a:custGeom>
            <a:avLst/>
            <a:gdLst/>
            <a:ahLst/>
            <a:cxnLst/>
            <a:rect l="l" t="t" r="r" b="b"/>
            <a:pathLst>
              <a:path w="406400" h="167639">
                <a:moveTo>
                  <a:pt x="0" y="167639"/>
                </a:moveTo>
                <a:lnTo>
                  <a:pt x="406400" y="167639"/>
                </a:lnTo>
                <a:lnTo>
                  <a:pt x="40640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AEA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5643879" y="3343909"/>
            <a:ext cx="1271270" cy="167640"/>
          </a:xfrm>
          <a:custGeom>
            <a:avLst/>
            <a:gdLst/>
            <a:ahLst/>
            <a:cxnLst/>
            <a:rect l="l" t="t" r="r" b="b"/>
            <a:pathLst>
              <a:path w="1271270" h="167639">
                <a:moveTo>
                  <a:pt x="0" y="167639"/>
                </a:moveTo>
                <a:lnTo>
                  <a:pt x="1271270" y="167639"/>
                </a:lnTo>
                <a:lnTo>
                  <a:pt x="127127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AEA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2500629" y="3343909"/>
            <a:ext cx="1356360" cy="167640"/>
          </a:xfrm>
          <a:custGeom>
            <a:avLst/>
            <a:gdLst/>
            <a:ahLst/>
            <a:cxnLst/>
            <a:rect l="l" t="t" r="r" b="b"/>
            <a:pathLst>
              <a:path w="1356360" h="167639">
                <a:moveTo>
                  <a:pt x="0" y="167639"/>
                </a:moveTo>
                <a:lnTo>
                  <a:pt x="1356359" y="167639"/>
                </a:lnTo>
                <a:lnTo>
                  <a:pt x="1356359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AEA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04800" y="3343909"/>
            <a:ext cx="552450" cy="167640"/>
          </a:xfrm>
          <a:custGeom>
            <a:avLst/>
            <a:gdLst/>
            <a:ahLst/>
            <a:cxnLst/>
            <a:rect l="l" t="t" r="r" b="b"/>
            <a:pathLst>
              <a:path w="552450" h="167639">
                <a:moveTo>
                  <a:pt x="0" y="167639"/>
                </a:moveTo>
                <a:lnTo>
                  <a:pt x="552450" y="167639"/>
                </a:lnTo>
                <a:lnTo>
                  <a:pt x="55245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AEA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8430259" y="3511550"/>
            <a:ext cx="406400" cy="166370"/>
          </a:xfrm>
          <a:custGeom>
            <a:avLst/>
            <a:gdLst/>
            <a:ahLst/>
            <a:cxnLst/>
            <a:rect l="l" t="t" r="r" b="b"/>
            <a:pathLst>
              <a:path w="406400" h="166370">
                <a:moveTo>
                  <a:pt x="0" y="166369"/>
                </a:moveTo>
                <a:lnTo>
                  <a:pt x="406400" y="166369"/>
                </a:lnTo>
                <a:lnTo>
                  <a:pt x="406400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EB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5643879" y="3511550"/>
            <a:ext cx="1271270" cy="166370"/>
          </a:xfrm>
          <a:custGeom>
            <a:avLst/>
            <a:gdLst/>
            <a:ahLst/>
            <a:cxnLst/>
            <a:rect l="l" t="t" r="r" b="b"/>
            <a:pathLst>
              <a:path w="1271270" h="166370">
                <a:moveTo>
                  <a:pt x="0" y="166369"/>
                </a:moveTo>
                <a:lnTo>
                  <a:pt x="1271270" y="166369"/>
                </a:lnTo>
                <a:lnTo>
                  <a:pt x="1271270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EB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2500629" y="3511550"/>
            <a:ext cx="1356360" cy="166370"/>
          </a:xfrm>
          <a:custGeom>
            <a:avLst/>
            <a:gdLst/>
            <a:ahLst/>
            <a:cxnLst/>
            <a:rect l="l" t="t" r="r" b="b"/>
            <a:pathLst>
              <a:path w="1356360" h="166370">
                <a:moveTo>
                  <a:pt x="0" y="166369"/>
                </a:moveTo>
                <a:lnTo>
                  <a:pt x="1356359" y="166369"/>
                </a:lnTo>
                <a:lnTo>
                  <a:pt x="1356359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EB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04800" y="3511550"/>
            <a:ext cx="552450" cy="166370"/>
          </a:xfrm>
          <a:custGeom>
            <a:avLst/>
            <a:gdLst/>
            <a:ahLst/>
            <a:cxnLst/>
            <a:rect l="l" t="t" r="r" b="b"/>
            <a:pathLst>
              <a:path w="552450" h="166370">
                <a:moveTo>
                  <a:pt x="0" y="166369"/>
                </a:moveTo>
                <a:lnTo>
                  <a:pt x="552450" y="166369"/>
                </a:lnTo>
                <a:lnTo>
                  <a:pt x="552450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EB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8430259" y="3677920"/>
            <a:ext cx="406400" cy="168910"/>
          </a:xfrm>
          <a:custGeom>
            <a:avLst/>
            <a:gdLst/>
            <a:ahLst/>
            <a:cxnLst/>
            <a:rect l="l" t="t" r="r" b="b"/>
            <a:pathLst>
              <a:path w="406400" h="168910">
                <a:moveTo>
                  <a:pt x="0" y="168909"/>
                </a:moveTo>
                <a:lnTo>
                  <a:pt x="406400" y="168909"/>
                </a:lnTo>
                <a:lnTo>
                  <a:pt x="406400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ECEC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5643879" y="3677920"/>
            <a:ext cx="1271270" cy="168910"/>
          </a:xfrm>
          <a:custGeom>
            <a:avLst/>
            <a:gdLst/>
            <a:ahLst/>
            <a:cxnLst/>
            <a:rect l="l" t="t" r="r" b="b"/>
            <a:pathLst>
              <a:path w="1271270" h="168910">
                <a:moveTo>
                  <a:pt x="0" y="168909"/>
                </a:moveTo>
                <a:lnTo>
                  <a:pt x="1271270" y="168909"/>
                </a:lnTo>
                <a:lnTo>
                  <a:pt x="1271270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ECEC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2500629" y="3677920"/>
            <a:ext cx="1356360" cy="168910"/>
          </a:xfrm>
          <a:custGeom>
            <a:avLst/>
            <a:gdLst/>
            <a:ahLst/>
            <a:cxnLst/>
            <a:rect l="l" t="t" r="r" b="b"/>
            <a:pathLst>
              <a:path w="1356360" h="168910">
                <a:moveTo>
                  <a:pt x="0" y="168909"/>
                </a:moveTo>
                <a:lnTo>
                  <a:pt x="1356359" y="168909"/>
                </a:lnTo>
                <a:lnTo>
                  <a:pt x="1356359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ECEC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04800" y="3677920"/>
            <a:ext cx="552450" cy="168910"/>
          </a:xfrm>
          <a:custGeom>
            <a:avLst/>
            <a:gdLst/>
            <a:ahLst/>
            <a:cxnLst/>
            <a:rect l="l" t="t" r="r" b="b"/>
            <a:pathLst>
              <a:path w="552450" h="168910">
                <a:moveTo>
                  <a:pt x="0" y="168909"/>
                </a:moveTo>
                <a:lnTo>
                  <a:pt x="552450" y="168909"/>
                </a:lnTo>
                <a:lnTo>
                  <a:pt x="552450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ECEC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8430259" y="3846829"/>
            <a:ext cx="406400" cy="166370"/>
          </a:xfrm>
          <a:custGeom>
            <a:avLst/>
            <a:gdLst/>
            <a:ahLst/>
            <a:cxnLst/>
            <a:rect l="l" t="t" r="r" b="b"/>
            <a:pathLst>
              <a:path w="406400" h="166370">
                <a:moveTo>
                  <a:pt x="0" y="166370"/>
                </a:moveTo>
                <a:lnTo>
                  <a:pt x="406400" y="166370"/>
                </a:lnTo>
                <a:lnTo>
                  <a:pt x="40640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EDED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5643879" y="3846829"/>
            <a:ext cx="1271270" cy="166370"/>
          </a:xfrm>
          <a:custGeom>
            <a:avLst/>
            <a:gdLst/>
            <a:ahLst/>
            <a:cxnLst/>
            <a:rect l="l" t="t" r="r" b="b"/>
            <a:pathLst>
              <a:path w="1271270" h="166370">
                <a:moveTo>
                  <a:pt x="0" y="166370"/>
                </a:moveTo>
                <a:lnTo>
                  <a:pt x="1271270" y="166370"/>
                </a:lnTo>
                <a:lnTo>
                  <a:pt x="127127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EDED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2500629" y="3846829"/>
            <a:ext cx="1356360" cy="166370"/>
          </a:xfrm>
          <a:custGeom>
            <a:avLst/>
            <a:gdLst/>
            <a:ahLst/>
            <a:cxnLst/>
            <a:rect l="l" t="t" r="r" b="b"/>
            <a:pathLst>
              <a:path w="1356360" h="166370">
                <a:moveTo>
                  <a:pt x="0" y="166370"/>
                </a:moveTo>
                <a:lnTo>
                  <a:pt x="1356359" y="166370"/>
                </a:lnTo>
                <a:lnTo>
                  <a:pt x="1356359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EDED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04800" y="3846829"/>
            <a:ext cx="552450" cy="166370"/>
          </a:xfrm>
          <a:custGeom>
            <a:avLst/>
            <a:gdLst/>
            <a:ahLst/>
            <a:cxnLst/>
            <a:rect l="l" t="t" r="r" b="b"/>
            <a:pathLst>
              <a:path w="552450" h="166370">
                <a:moveTo>
                  <a:pt x="0" y="166370"/>
                </a:moveTo>
                <a:lnTo>
                  <a:pt x="552450" y="166370"/>
                </a:lnTo>
                <a:lnTo>
                  <a:pt x="55245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EDED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8430259" y="4013200"/>
            <a:ext cx="406400" cy="167640"/>
          </a:xfrm>
          <a:custGeom>
            <a:avLst/>
            <a:gdLst/>
            <a:ahLst/>
            <a:cxnLst/>
            <a:rect l="l" t="t" r="r" b="b"/>
            <a:pathLst>
              <a:path w="406400" h="167639">
                <a:moveTo>
                  <a:pt x="0" y="167639"/>
                </a:moveTo>
                <a:lnTo>
                  <a:pt x="406400" y="167639"/>
                </a:lnTo>
                <a:lnTo>
                  <a:pt x="40640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5643879" y="4013200"/>
            <a:ext cx="1271270" cy="167640"/>
          </a:xfrm>
          <a:custGeom>
            <a:avLst/>
            <a:gdLst/>
            <a:ahLst/>
            <a:cxnLst/>
            <a:rect l="l" t="t" r="r" b="b"/>
            <a:pathLst>
              <a:path w="1271270" h="167639">
                <a:moveTo>
                  <a:pt x="0" y="167639"/>
                </a:moveTo>
                <a:lnTo>
                  <a:pt x="1271270" y="167639"/>
                </a:lnTo>
                <a:lnTo>
                  <a:pt x="127127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2500629" y="4013200"/>
            <a:ext cx="1356360" cy="167640"/>
          </a:xfrm>
          <a:custGeom>
            <a:avLst/>
            <a:gdLst/>
            <a:ahLst/>
            <a:cxnLst/>
            <a:rect l="l" t="t" r="r" b="b"/>
            <a:pathLst>
              <a:path w="1356360" h="167639">
                <a:moveTo>
                  <a:pt x="0" y="167639"/>
                </a:moveTo>
                <a:lnTo>
                  <a:pt x="1356359" y="167639"/>
                </a:lnTo>
                <a:lnTo>
                  <a:pt x="1356359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04800" y="4013200"/>
            <a:ext cx="552450" cy="167640"/>
          </a:xfrm>
          <a:custGeom>
            <a:avLst/>
            <a:gdLst/>
            <a:ahLst/>
            <a:cxnLst/>
            <a:rect l="l" t="t" r="r" b="b"/>
            <a:pathLst>
              <a:path w="552450" h="167639">
                <a:moveTo>
                  <a:pt x="0" y="167639"/>
                </a:moveTo>
                <a:lnTo>
                  <a:pt x="552450" y="167639"/>
                </a:lnTo>
                <a:lnTo>
                  <a:pt x="55245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8430259" y="4180840"/>
            <a:ext cx="406400" cy="167640"/>
          </a:xfrm>
          <a:custGeom>
            <a:avLst/>
            <a:gdLst/>
            <a:ahLst/>
            <a:cxnLst/>
            <a:rect l="l" t="t" r="r" b="b"/>
            <a:pathLst>
              <a:path w="406400" h="167639">
                <a:moveTo>
                  <a:pt x="0" y="167640"/>
                </a:moveTo>
                <a:lnTo>
                  <a:pt x="406400" y="167640"/>
                </a:lnTo>
                <a:lnTo>
                  <a:pt x="40640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5643879" y="4180840"/>
            <a:ext cx="1271270" cy="167640"/>
          </a:xfrm>
          <a:custGeom>
            <a:avLst/>
            <a:gdLst/>
            <a:ahLst/>
            <a:cxnLst/>
            <a:rect l="l" t="t" r="r" b="b"/>
            <a:pathLst>
              <a:path w="1271270" h="167639">
                <a:moveTo>
                  <a:pt x="0" y="167640"/>
                </a:moveTo>
                <a:lnTo>
                  <a:pt x="1271270" y="167640"/>
                </a:lnTo>
                <a:lnTo>
                  <a:pt x="127127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2500629" y="4180840"/>
            <a:ext cx="1356360" cy="167640"/>
          </a:xfrm>
          <a:custGeom>
            <a:avLst/>
            <a:gdLst/>
            <a:ahLst/>
            <a:cxnLst/>
            <a:rect l="l" t="t" r="r" b="b"/>
            <a:pathLst>
              <a:path w="1356360" h="167639">
                <a:moveTo>
                  <a:pt x="0" y="167640"/>
                </a:moveTo>
                <a:lnTo>
                  <a:pt x="1356359" y="167640"/>
                </a:lnTo>
                <a:lnTo>
                  <a:pt x="1356359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304800" y="4180840"/>
            <a:ext cx="552450" cy="167640"/>
          </a:xfrm>
          <a:custGeom>
            <a:avLst/>
            <a:gdLst/>
            <a:ahLst/>
            <a:cxnLst/>
            <a:rect l="l" t="t" r="r" b="b"/>
            <a:pathLst>
              <a:path w="552450" h="167639">
                <a:moveTo>
                  <a:pt x="0" y="167640"/>
                </a:moveTo>
                <a:lnTo>
                  <a:pt x="552450" y="167640"/>
                </a:lnTo>
                <a:lnTo>
                  <a:pt x="55245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8430259" y="4348479"/>
            <a:ext cx="406400" cy="167640"/>
          </a:xfrm>
          <a:custGeom>
            <a:avLst/>
            <a:gdLst/>
            <a:ahLst/>
            <a:cxnLst/>
            <a:rect l="l" t="t" r="r" b="b"/>
            <a:pathLst>
              <a:path w="406400" h="167639">
                <a:moveTo>
                  <a:pt x="0" y="167640"/>
                </a:moveTo>
                <a:lnTo>
                  <a:pt x="406400" y="167640"/>
                </a:lnTo>
                <a:lnTo>
                  <a:pt x="40640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5643879" y="4348479"/>
            <a:ext cx="1271270" cy="167640"/>
          </a:xfrm>
          <a:custGeom>
            <a:avLst/>
            <a:gdLst/>
            <a:ahLst/>
            <a:cxnLst/>
            <a:rect l="l" t="t" r="r" b="b"/>
            <a:pathLst>
              <a:path w="1271270" h="167639">
                <a:moveTo>
                  <a:pt x="0" y="167640"/>
                </a:moveTo>
                <a:lnTo>
                  <a:pt x="1271270" y="167640"/>
                </a:lnTo>
                <a:lnTo>
                  <a:pt x="127127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2500629" y="4348479"/>
            <a:ext cx="1356360" cy="167640"/>
          </a:xfrm>
          <a:custGeom>
            <a:avLst/>
            <a:gdLst/>
            <a:ahLst/>
            <a:cxnLst/>
            <a:rect l="l" t="t" r="r" b="b"/>
            <a:pathLst>
              <a:path w="1356360" h="167639">
                <a:moveTo>
                  <a:pt x="0" y="167640"/>
                </a:moveTo>
                <a:lnTo>
                  <a:pt x="1356359" y="167640"/>
                </a:lnTo>
                <a:lnTo>
                  <a:pt x="1356359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304800" y="4348479"/>
            <a:ext cx="552450" cy="167640"/>
          </a:xfrm>
          <a:custGeom>
            <a:avLst/>
            <a:gdLst/>
            <a:ahLst/>
            <a:cxnLst/>
            <a:rect l="l" t="t" r="r" b="b"/>
            <a:pathLst>
              <a:path w="552450" h="167639">
                <a:moveTo>
                  <a:pt x="0" y="167640"/>
                </a:moveTo>
                <a:lnTo>
                  <a:pt x="552450" y="167640"/>
                </a:lnTo>
                <a:lnTo>
                  <a:pt x="55245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304800" y="451612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304800" y="468375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304800" y="48514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3F3F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304800" y="50190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4F4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304800" y="518667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304800" y="535432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6F6F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304800" y="552195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7F7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304800" y="56896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8F8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304800" y="585724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304800" y="6023609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10">
                <a:moveTo>
                  <a:pt x="0" y="168909"/>
                </a:moveTo>
                <a:lnTo>
                  <a:pt x="8531860" y="168909"/>
                </a:lnTo>
                <a:lnTo>
                  <a:pt x="8531860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FAFAF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304800" y="6192520"/>
            <a:ext cx="8531860" cy="182880"/>
          </a:xfrm>
          <a:custGeom>
            <a:avLst/>
            <a:gdLst/>
            <a:ahLst/>
            <a:cxnLst/>
            <a:rect l="l" t="t" r="r" b="b"/>
            <a:pathLst>
              <a:path w="8531860" h="182879">
                <a:moveTo>
                  <a:pt x="0" y="0"/>
                </a:moveTo>
                <a:lnTo>
                  <a:pt x="8531859" y="0"/>
                </a:lnTo>
                <a:lnTo>
                  <a:pt x="8531860" y="182879"/>
                </a:lnTo>
                <a:lnTo>
                  <a:pt x="0" y="182879"/>
                </a:lnTo>
                <a:lnTo>
                  <a:pt x="0" y="0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304800" y="635889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8531859" y="0"/>
                </a:moveTo>
                <a:lnTo>
                  <a:pt x="0" y="0"/>
                </a:lnTo>
                <a:lnTo>
                  <a:pt x="0" y="50800"/>
                </a:lnTo>
                <a:lnTo>
                  <a:pt x="16510" y="97790"/>
                </a:lnTo>
                <a:lnTo>
                  <a:pt x="48260" y="135890"/>
                </a:lnTo>
                <a:lnTo>
                  <a:pt x="92710" y="161290"/>
                </a:lnTo>
                <a:lnTo>
                  <a:pt x="115570" y="167640"/>
                </a:lnTo>
                <a:lnTo>
                  <a:pt x="8415020" y="167640"/>
                </a:lnTo>
                <a:lnTo>
                  <a:pt x="8427720" y="165100"/>
                </a:lnTo>
                <a:lnTo>
                  <a:pt x="8439150" y="161290"/>
                </a:lnTo>
                <a:lnTo>
                  <a:pt x="8462010" y="151130"/>
                </a:lnTo>
                <a:lnTo>
                  <a:pt x="8472170" y="143510"/>
                </a:lnTo>
                <a:lnTo>
                  <a:pt x="8483600" y="135890"/>
                </a:lnTo>
                <a:lnTo>
                  <a:pt x="8492490" y="127000"/>
                </a:lnTo>
                <a:lnTo>
                  <a:pt x="8500110" y="118110"/>
                </a:lnTo>
                <a:lnTo>
                  <a:pt x="8509000" y="107950"/>
                </a:lnTo>
                <a:lnTo>
                  <a:pt x="8515350" y="97790"/>
                </a:lnTo>
                <a:lnTo>
                  <a:pt x="8521700" y="86360"/>
                </a:lnTo>
                <a:lnTo>
                  <a:pt x="8529320" y="63500"/>
                </a:lnTo>
                <a:lnTo>
                  <a:pt x="8531860" y="50800"/>
                </a:lnTo>
                <a:lnTo>
                  <a:pt x="8531859" y="0"/>
                </a:lnTo>
                <a:close/>
              </a:path>
            </a:pathLst>
          </a:custGeom>
          <a:solidFill>
            <a:srgbClr val="FCFC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304800" y="328929"/>
            <a:ext cx="8533130" cy="6197600"/>
          </a:xfrm>
          <a:custGeom>
            <a:avLst/>
            <a:gdLst/>
            <a:ahLst/>
            <a:cxnLst/>
            <a:rect l="l" t="t" r="r" b="b"/>
            <a:pathLst>
              <a:path w="8533130" h="6197600">
                <a:moveTo>
                  <a:pt x="128270" y="0"/>
                </a:moveTo>
                <a:lnTo>
                  <a:pt x="81438" y="10933"/>
                </a:lnTo>
                <a:lnTo>
                  <a:pt x="40322" y="39846"/>
                </a:lnTo>
                <a:lnTo>
                  <a:pt x="11112" y="80902"/>
                </a:lnTo>
                <a:lnTo>
                  <a:pt x="0" y="128270"/>
                </a:lnTo>
                <a:lnTo>
                  <a:pt x="0" y="6068060"/>
                </a:lnTo>
                <a:lnTo>
                  <a:pt x="11112" y="6115625"/>
                </a:lnTo>
                <a:lnTo>
                  <a:pt x="40322" y="6157118"/>
                </a:lnTo>
                <a:lnTo>
                  <a:pt x="81438" y="6186467"/>
                </a:lnTo>
                <a:lnTo>
                  <a:pt x="128270" y="6197600"/>
                </a:lnTo>
                <a:lnTo>
                  <a:pt x="8404860" y="6197600"/>
                </a:lnTo>
                <a:lnTo>
                  <a:pt x="8451691" y="6186467"/>
                </a:lnTo>
                <a:lnTo>
                  <a:pt x="8492807" y="6157118"/>
                </a:lnTo>
                <a:lnTo>
                  <a:pt x="8522017" y="6115625"/>
                </a:lnTo>
                <a:lnTo>
                  <a:pt x="8533130" y="6068060"/>
                </a:lnTo>
                <a:lnTo>
                  <a:pt x="8533130" y="128270"/>
                </a:lnTo>
                <a:lnTo>
                  <a:pt x="8522017" y="80902"/>
                </a:lnTo>
                <a:lnTo>
                  <a:pt x="8492807" y="39846"/>
                </a:lnTo>
                <a:lnTo>
                  <a:pt x="8451691" y="10933"/>
                </a:lnTo>
                <a:lnTo>
                  <a:pt x="8404860" y="0"/>
                </a:lnTo>
                <a:lnTo>
                  <a:pt x="128270" y="0"/>
                </a:lnTo>
                <a:close/>
              </a:path>
            </a:pathLst>
          </a:custGeom>
          <a:ln w="3175">
            <a:solidFill>
              <a:srgbClr val="A3A2A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 txBox="1">
            <a:spLocks noGrp="1"/>
          </p:cNvSpPr>
          <p:nvPr>
            <p:ph type="title"/>
          </p:nvPr>
        </p:nvSpPr>
        <p:spPr>
          <a:xfrm>
            <a:off x="363220" y="753109"/>
            <a:ext cx="7830820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b="1" spc="-5" dirty="0">
                <a:solidFill>
                  <a:srgbClr val="000000"/>
                </a:solidFill>
                <a:latin typeface="Arial"/>
                <a:cs typeface="Arial"/>
              </a:rPr>
              <a:t>2. EL TRATAMIENTO </a:t>
            </a:r>
            <a:r>
              <a:rPr sz="2200" b="1" spc="-10" dirty="0">
                <a:solidFill>
                  <a:srgbClr val="000000"/>
                </a:solidFill>
                <a:latin typeface="Arial"/>
                <a:cs typeface="Arial"/>
              </a:rPr>
              <a:t>AUTOMÁTICO </a:t>
            </a:r>
            <a:r>
              <a:rPr sz="2200" b="1" spc="-5" dirty="0">
                <a:solidFill>
                  <a:srgbClr val="000000"/>
                </a:solidFill>
                <a:latin typeface="Arial"/>
                <a:cs typeface="Arial"/>
              </a:rPr>
              <a:t>DE LA</a:t>
            </a:r>
            <a:r>
              <a:rPr sz="2200" b="1" spc="-1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2200" b="1" spc="-10" dirty="0">
                <a:solidFill>
                  <a:srgbClr val="000000"/>
                </a:solidFill>
                <a:latin typeface="Arial"/>
                <a:cs typeface="Arial"/>
              </a:rPr>
              <a:t>INFORMACIÓN.</a:t>
            </a:r>
            <a:endParaRPr sz="2200">
              <a:latin typeface="Arial"/>
              <a:cs typeface="Arial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363220" y="1605279"/>
            <a:ext cx="823912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387985" algn="l"/>
                <a:tab pos="1911985" algn="l"/>
                <a:tab pos="2351405" algn="l"/>
                <a:tab pos="2835910" algn="l"/>
                <a:tab pos="3725545" algn="l"/>
                <a:tab pos="4846955" algn="l"/>
                <a:tab pos="5953125" algn="l"/>
                <a:tab pos="7915275" algn="l"/>
              </a:tabLst>
            </a:pPr>
            <a:r>
              <a:rPr sz="2200" spc="-10" dirty="0">
                <a:latin typeface="Arial"/>
                <a:cs typeface="Arial"/>
              </a:rPr>
              <a:t>E</a:t>
            </a:r>
            <a:r>
              <a:rPr sz="2200" dirty="0">
                <a:latin typeface="Arial"/>
                <a:cs typeface="Arial"/>
              </a:rPr>
              <a:t>l	</a:t>
            </a:r>
            <a:r>
              <a:rPr sz="2200" spc="-5" dirty="0">
                <a:latin typeface="Arial"/>
                <a:cs typeface="Arial"/>
              </a:rPr>
              <a:t>t</a:t>
            </a:r>
            <a:r>
              <a:rPr sz="2200" dirty="0">
                <a:latin typeface="Arial"/>
                <a:cs typeface="Arial"/>
              </a:rPr>
              <a:t>r</a:t>
            </a:r>
            <a:r>
              <a:rPr sz="2200" spc="-5" dirty="0">
                <a:latin typeface="Arial"/>
                <a:cs typeface="Arial"/>
              </a:rPr>
              <a:t>at</a:t>
            </a:r>
            <a:r>
              <a:rPr sz="2200" dirty="0">
                <a:latin typeface="Arial"/>
                <a:cs typeface="Arial"/>
              </a:rPr>
              <a:t>a</a:t>
            </a:r>
            <a:r>
              <a:rPr sz="2200" spc="-5" dirty="0">
                <a:latin typeface="Arial"/>
                <a:cs typeface="Arial"/>
              </a:rPr>
              <a:t>mi</a:t>
            </a:r>
            <a:r>
              <a:rPr sz="2200" dirty="0">
                <a:latin typeface="Arial"/>
                <a:cs typeface="Arial"/>
              </a:rPr>
              <a:t>e</a:t>
            </a:r>
            <a:r>
              <a:rPr sz="2200" spc="-5" dirty="0">
                <a:latin typeface="Arial"/>
                <a:cs typeface="Arial"/>
              </a:rPr>
              <a:t>nt</a:t>
            </a:r>
            <a:r>
              <a:rPr sz="2200" dirty="0">
                <a:latin typeface="Arial"/>
                <a:cs typeface="Arial"/>
              </a:rPr>
              <a:t>o	de	</a:t>
            </a:r>
            <a:r>
              <a:rPr sz="2200" spc="-5" dirty="0">
                <a:latin typeface="Arial"/>
                <a:cs typeface="Arial"/>
              </a:rPr>
              <a:t>lo</a:t>
            </a:r>
            <a:r>
              <a:rPr sz="2200" dirty="0">
                <a:latin typeface="Arial"/>
                <a:cs typeface="Arial"/>
              </a:rPr>
              <a:t>s	d</a:t>
            </a:r>
            <a:r>
              <a:rPr sz="2200" spc="-5" dirty="0">
                <a:latin typeface="Arial"/>
                <a:cs typeface="Arial"/>
              </a:rPr>
              <a:t>at</a:t>
            </a:r>
            <a:r>
              <a:rPr sz="2200" dirty="0">
                <a:latin typeface="Arial"/>
                <a:cs typeface="Arial"/>
              </a:rPr>
              <a:t>os,	</a:t>
            </a:r>
            <a:r>
              <a:rPr sz="2200" spc="-5" dirty="0">
                <a:latin typeface="Arial"/>
                <a:cs typeface="Arial"/>
              </a:rPr>
              <a:t>t</a:t>
            </a:r>
            <a:r>
              <a:rPr sz="2200" dirty="0">
                <a:latin typeface="Arial"/>
                <a:cs typeface="Arial"/>
              </a:rPr>
              <a:t>a</a:t>
            </a:r>
            <a:r>
              <a:rPr sz="2200" spc="-5" dirty="0">
                <a:latin typeface="Arial"/>
                <a:cs typeface="Arial"/>
              </a:rPr>
              <a:t>m</a:t>
            </a:r>
            <a:r>
              <a:rPr sz="2200" dirty="0">
                <a:latin typeface="Arial"/>
                <a:cs typeface="Arial"/>
              </a:rPr>
              <a:t>b</a:t>
            </a:r>
            <a:r>
              <a:rPr sz="2200" spc="-5" dirty="0">
                <a:latin typeface="Arial"/>
                <a:cs typeface="Arial"/>
              </a:rPr>
              <a:t>ié</a:t>
            </a:r>
            <a:r>
              <a:rPr sz="2200" dirty="0">
                <a:latin typeface="Arial"/>
                <a:cs typeface="Arial"/>
              </a:rPr>
              <a:t>n	</a:t>
            </a:r>
            <a:r>
              <a:rPr sz="2200" spc="-5" dirty="0">
                <a:latin typeface="Arial"/>
                <a:cs typeface="Arial"/>
              </a:rPr>
              <a:t>ll</a:t>
            </a:r>
            <a:r>
              <a:rPr sz="2200" dirty="0">
                <a:latin typeface="Arial"/>
                <a:cs typeface="Arial"/>
              </a:rPr>
              <a:t>am</a:t>
            </a:r>
            <a:r>
              <a:rPr sz="2200" spc="-5" dirty="0">
                <a:latin typeface="Arial"/>
                <a:cs typeface="Arial"/>
              </a:rPr>
              <a:t>ad</a:t>
            </a:r>
            <a:r>
              <a:rPr sz="2200" dirty="0">
                <a:latin typeface="Arial"/>
                <a:cs typeface="Arial"/>
              </a:rPr>
              <a:t>o	p</a:t>
            </a:r>
            <a:r>
              <a:rPr sz="2200" spc="-5" dirty="0">
                <a:latin typeface="Arial"/>
                <a:cs typeface="Arial"/>
              </a:rPr>
              <a:t>ro</a:t>
            </a:r>
            <a:r>
              <a:rPr sz="2200" spc="5" dirty="0">
                <a:latin typeface="Arial"/>
                <a:cs typeface="Arial"/>
              </a:rPr>
              <a:t>c</a:t>
            </a:r>
            <a:r>
              <a:rPr sz="2200" spc="-5" dirty="0">
                <a:latin typeface="Arial"/>
                <a:cs typeface="Arial"/>
              </a:rPr>
              <a:t>e</a:t>
            </a:r>
            <a:r>
              <a:rPr sz="2200" spc="5" dirty="0">
                <a:latin typeface="Arial"/>
                <a:cs typeface="Arial"/>
              </a:rPr>
              <a:t>s</a:t>
            </a:r>
            <a:r>
              <a:rPr sz="2200" spc="-5" dirty="0">
                <a:latin typeface="Arial"/>
                <a:cs typeface="Arial"/>
              </a:rPr>
              <a:t>a</a:t>
            </a:r>
            <a:r>
              <a:rPr sz="2200" dirty="0">
                <a:latin typeface="Arial"/>
                <a:cs typeface="Arial"/>
              </a:rPr>
              <a:t>m</a:t>
            </a:r>
            <a:r>
              <a:rPr sz="2200" spc="-5" dirty="0">
                <a:latin typeface="Arial"/>
                <a:cs typeface="Arial"/>
              </a:rPr>
              <a:t>ien</a:t>
            </a:r>
            <a:r>
              <a:rPr sz="2200" spc="5" dirty="0">
                <a:latin typeface="Arial"/>
                <a:cs typeface="Arial"/>
              </a:rPr>
              <a:t>t</a:t>
            </a:r>
            <a:r>
              <a:rPr sz="2200" dirty="0">
                <a:latin typeface="Arial"/>
                <a:cs typeface="Arial"/>
              </a:rPr>
              <a:t>o	</a:t>
            </a:r>
            <a:r>
              <a:rPr sz="2200" spc="-5" dirty="0">
                <a:latin typeface="Arial"/>
                <a:cs typeface="Arial"/>
              </a:rPr>
              <a:t>d</a:t>
            </a:r>
            <a:r>
              <a:rPr sz="2200" dirty="0">
                <a:latin typeface="Arial"/>
                <a:cs typeface="Arial"/>
              </a:rPr>
              <a:t>e  </a:t>
            </a:r>
            <a:r>
              <a:rPr sz="2200" spc="-5" dirty="0">
                <a:latin typeface="Arial"/>
                <a:cs typeface="Arial"/>
              </a:rPr>
              <a:t>datos, </a:t>
            </a:r>
            <a:r>
              <a:rPr sz="2200" dirty="0">
                <a:latin typeface="Arial"/>
                <a:cs typeface="Arial"/>
              </a:rPr>
              <a:t>se </a:t>
            </a:r>
            <a:r>
              <a:rPr sz="2200" spc="-5" dirty="0">
                <a:latin typeface="Arial"/>
                <a:cs typeface="Arial"/>
              </a:rPr>
              <a:t>puede dividir </a:t>
            </a:r>
            <a:r>
              <a:rPr sz="2200" dirty="0">
                <a:latin typeface="Arial"/>
                <a:cs typeface="Arial"/>
              </a:rPr>
              <a:t>en </a:t>
            </a:r>
            <a:r>
              <a:rPr sz="2200" spc="-5" dirty="0">
                <a:latin typeface="Arial"/>
                <a:cs typeface="Arial"/>
              </a:rPr>
              <a:t>tres</a:t>
            </a:r>
            <a:r>
              <a:rPr sz="2200" spc="-15" dirty="0">
                <a:latin typeface="Arial"/>
                <a:cs typeface="Arial"/>
              </a:rPr>
              <a:t> </a:t>
            </a:r>
            <a:r>
              <a:rPr sz="2200" spc="-5" dirty="0">
                <a:latin typeface="Arial"/>
                <a:cs typeface="Arial"/>
              </a:rPr>
              <a:t>fases:</a:t>
            </a:r>
            <a:endParaRPr sz="2200">
              <a:latin typeface="Arial"/>
              <a:cs typeface="Arial"/>
            </a:endParaRPr>
          </a:p>
        </p:txBody>
      </p:sp>
      <p:sp>
        <p:nvSpPr>
          <p:cNvPr id="66" name="object 66"/>
          <p:cNvSpPr/>
          <p:nvPr/>
        </p:nvSpPr>
        <p:spPr>
          <a:xfrm>
            <a:off x="857250" y="3143250"/>
            <a:ext cx="1643380" cy="1464310"/>
          </a:xfrm>
          <a:custGeom>
            <a:avLst/>
            <a:gdLst/>
            <a:ahLst/>
            <a:cxnLst/>
            <a:rect l="l" t="t" r="r" b="b"/>
            <a:pathLst>
              <a:path w="1643380" h="1464310">
                <a:moveTo>
                  <a:pt x="0" y="0"/>
                </a:moveTo>
                <a:lnTo>
                  <a:pt x="1643380" y="0"/>
                </a:lnTo>
                <a:lnTo>
                  <a:pt x="1643380" y="1464310"/>
                </a:lnTo>
                <a:lnTo>
                  <a:pt x="0" y="1464310"/>
                </a:lnTo>
                <a:lnTo>
                  <a:pt x="0" y="0"/>
                </a:lnTo>
                <a:close/>
              </a:path>
            </a:pathLst>
          </a:custGeom>
          <a:solidFill>
            <a:srgbClr val="FFFF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857250" y="3143250"/>
            <a:ext cx="1643380" cy="1464310"/>
          </a:xfrm>
          <a:custGeom>
            <a:avLst/>
            <a:gdLst/>
            <a:ahLst/>
            <a:cxnLst/>
            <a:rect l="l" t="t" r="r" b="b"/>
            <a:pathLst>
              <a:path w="1643380" h="1464310">
                <a:moveTo>
                  <a:pt x="0" y="0"/>
                </a:moveTo>
                <a:lnTo>
                  <a:pt x="1643380" y="0"/>
                </a:lnTo>
                <a:lnTo>
                  <a:pt x="1643380" y="1464310"/>
                </a:lnTo>
                <a:lnTo>
                  <a:pt x="0" y="1464310"/>
                </a:lnTo>
                <a:lnTo>
                  <a:pt x="0" y="0"/>
                </a:lnTo>
                <a:close/>
              </a:path>
            </a:pathLst>
          </a:custGeom>
          <a:ln w="38097">
            <a:solidFill>
              <a:srgbClr val="FFCC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857250" y="314325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8097">
            <a:solidFill>
              <a:srgbClr val="FFCC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2500629" y="460755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8097">
            <a:solidFill>
              <a:srgbClr val="FFCC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 txBox="1"/>
          <p:nvPr/>
        </p:nvSpPr>
        <p:spPr>
          <a:xfrm>
            <a:off x="999489" y="3177540"/>
            <a:ext cx="1356995" cy="13957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-635" algn="ctr">
              <a:lnSpc>
                <a:spcPct val="99900"/>
              </a:lnSpc>
              <a:spcBef>
                <a:spcPts val="100"/>
              </a:spcBef>
            </a:pPr>
            <a:r>
              <a:rPr sz="3000" spc="-5" dirty="0">
                <a:latin typeface="Arial"/>
                <a:cs typeface="Arial"/>
              </a:rPr>
              <a:t>Fase  de  Ent</a:t>
            </a:r>
            <a:r>
              <a:rPr sz="3000" spc="-15" dirty="0">
                <a:latin typeface="Arial"/>
                <a:cs typeface="Arial"/>
              </a:rPr>
              <a:t>r</a:t>
            </a:r>
            <a:r>
              <a:rPr sz="3000" spc="-5" dirty="0">
                <a:latin typeface="Arial"/>
                <a:cs typeface="Arial"/>
              </a:rPr>
              <a:t>ada</a:t>
            </a:r>
            <a:endParaRPr sz="3000">
              <a:latin typeface="Arial"/>
              <a:cs typeface="Arial"/>
            </a:endParaRPr>
          </a:p>
        </p:txBody>
      </p:sp>
      <p:sp>
        <p:nvSpPr>
          <p:cNvPr id="71" name="object 71"/>
          <p:cNvSpPr/>
          <p:nvPr/>
        </p:nvSpPr>
        <p:spPr>
          <a:xfrm>
            <a:off x="3856990" y="3143250"/>
            <a:ext cx="1786889" cy="1464310"/>
          </a:xfrm>
          <a:custGeom>
            <a:avLst/>
            <a:gdLst/>
            <a:ahLst/>
            <a:cxnLst/>
            <a:rect l="l" t="t" r="r" b="b"/>
            <a:pathLst>
              <a:path w="1786889" h="1464310">
                <a:moveTo>
                  <a:pt x="0" y="0"/>
                </a:moveTo>
                <a:lnTo>
                  <a:pt x="1786889" y="0"/>
                </a:lnTo>
                <a:lnTo>
                  <a:pt x="1786889" y="1464310"/>
                </a:lnTo>
                <a:lnTo>
                  <a:pt x="0" y="1464310"/>
                </a:lnTo>
                <a:lnTo>
                  <a:pt x="0" y="0"/>
                </a:lnTo>
                <a:close/>
              </a:path>
            </a:pathLst>
          </a:custGeom>
          <a:solidFill>
            <a:srgbClr val="FFFF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3856990" y="3143250"/>
            <a:ext cx="1786889" cy="1464310"/>
          </a:xfrm>
          <a:custGeom>
            <a:avLst/>
            <a:gdLst/>
            <a:ahLst/>
            <a:cxnLst/>
            <a:rect l="l" t="t" r="r" b="b"/>
            <a:pathLst>
              <a:path w="1786889" h="1464310">
                <a:moveTo>
                  <a:pt x="0" y="0"/>
                </a:moveTo>
                <a:lnTo>
                  <a:pt x="1786889" y="0"/>
                </a:lnTo>
                <a:lnTo>
                  <a:pt x="1786889" y="1464310"/>
                </a:lnTo>
                <a:lnTo>
                  <a:pt x="0" y="1464310"/>
                </a:lnTo>
                <a:lnTo>
                  <a:pt x="0" y="0"/>
                </a:lnTo>
                <a:close/>
              </a:path>
            </a:pathLst>
          </a:custGeom>
          <a:ln w="38097">
            <a:solidFill>
              <a:srgbClr val="FFCC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3856990" y="314325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8097">
            <a:solidFill>
              <a:srgbClr val="FFCC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5643879" y="460755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8097">
            <a:solidFill>
              <a:srgbClr val="FFCC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 txBox="1"/>
          <p:nvPr/>
        </p:nvSpPr>
        <p:spPr>
          <a:xfrm>
            <a:off x="4038600" y="3177540"/>
            <a:ext cx="1423035" cy="1395730"/>
          </a:xfrm>
          <a:prstGeom prst="rect">
            <a:avLst/>
          </a:prstGeom>
        </p:spPr>
        <p:txBody>
          <a:bodyPr vert="horz" wrap="square" lIns="0" tIns="28575" rIns="0" bIns="0" rtlCol="0">
            <a:spAutoFit/>
          </a:bodyPr>
          <a:lstStyle/>
          <a:p>
            <a:pPr marL="287655" marR="280035" algn="ctr">
              <a:lnSpc>
                <a:spcPts val="3590"/>
              </a:lnSpc>
              <a:spcBef>
                <a:spcPts val="225"/>
              </a:spcBef>
            </a:pPr>
            <a:r>
              <a:rPr sz="3000" dirty="0">
                <a:latin typeface="Arial"/>
                <a:cs typeface="Arial"/>
              </a:rPr>
              <a:t>F</a:t>
            </a:r>
            <a:r>
              <a:rPr sz="3000" spc="-10" dirty="0">
                <a:latin typeface="Arial"/>
                <a:cs typeface="Arial"/>
              </a:rPr>
              <a:t>a</a:t>
            </a:r>
            <a:r>
              <a:rPr sz="3000" dirty="0">
                <a:latin typeface="Arial"/>
                <a:cs typeface="Arial"/>
              </a:rPr>
              <a:t>se  </a:t>
            </a:r>
            <a:r>
              <a:rPr sz="3000" spc="-5" dirty="0">
                <a:latin typeface="Arial"/>
                <a:cs typeface="Arial"/>
              </a:rPr>
              <a:t>de</a:t>
            </a:r>
            <a:endParaRPr sz="3000">
              <a:latin typeface="Arial"/>
              <a:cs typeface="Arial"/>
            </a:endParaRPr>
          </a:p>
          <a:p>
            <a:pPr algn="ctr">
              <a:lnSpc>
                <a:spcPts val="3479"/>
              </a:lnSpc>
            </a:pPr>
            <a:r>
              <a:rPr sz="3000" spc="5" dirty="0">
                <a:latin typeface="Arial"/>
                <a:cs typeface="Arial"/>
              </a:rPr>
              <a:t>P</a:t>
            </a:r>
            <a:r>
              <a:rPr sz="3000" spc="-10" dirty="0">
                <a:latin typeface="Arial"/>
                <a:cs typeface="Arial"/>
              </a:rPr>
              <a:t>r</a:t>
            </a:r>
            <a:r>
              <a:rPr sz="3000" spc="-5" dirty="0">
                <a:latin typeface="Arial"/>
                <a:cs typeface="Arial"/>
              </a:rPr>
              <a:t>oceso</a:t>
            </a:r>
            <a:endParaRPr sz="3000">
              <a:latin typeface="Arial"/>
              <a:cs typeface="Arial"/>
            </a:endParaRPr>
          </a:p>
        </p:txBody>
      </p:sp>
      <p:sp>
        <p:nvSpPr>
          <p:cNvPr id="76" name="object 76"/>
          <p:cNvSpPr/>
          <p:nvPr/>
        </p:nvSpPr>
        <p:spPr>
          <a:xfrm>
            <a:off x="6915150" y="3143250"/>
            <a:ext cx="1515110" cy="1464310"/>
          </a:xfrm>
          <a:custGeom>
            <a:avLst/>
            <a:gdLst/>
            <a:ahLst/>
            <a:cxnLst/>
            <a:rect l="l" t="t" r="r" b="b"/>
            <a:pathLst>
              <a:path w="1515109" h="1464310">
                <a:moveTo>
                  <a:pt x="0" y="0"/>
                </a:moveTo>
                <a:lnTo>
                  <a:pt x="1515109" y="0"/>
                </a:lnTo>
                <a:lnTo>
                  <a:pt x="1515109" y="1464310"/>
                </a:lnTo>
                <a:lnTo>
                  <a:pt x="0" y="1464310"/>
                </a:lnTo>
                <a:lnTo>
                  <a:pt x="0" y="0"/>
                </a:lnTo>
                <a:close/>
              </a:path>
            </a:pathLst>
          </a:custGeom>
          <a:solidFill>
            <a:srgbClr val="FFFF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6915150" y="3143250"/>
            <a:ext cx="1515110" cy="1464310"/>
          </a:xfrm>
          <a:custGeom>
            <a:avLst/>
            <a:gdLst/>
            <a:ahLst/>
            <a:cxnLst/>
            <a:rect l="l" t="t" r="r" b="b"/>
            <a:pathLst>
              <a:path w="1515109" h="1464310">
                <a:moveTo>
                  <a:pt x="0" y="0"/>
                </a:moveTo>
                <a:lnTo>
                  <a:pt x="1515109" y="0"/>
                </a:lnTo>
                <a:lnTo>
                  <a:pt x="1515109" y="1464310"/>
                </a:lnTo>
                <a:lnTo>
                  <a:pt x="0" y="1464310"/>
                </a:lnTo>
                <a:lnTo>
                  <a:pt x="0" y="0"/>
                </a:lnTo>
                <a:close/>
              </a:path>
            </a:pathLst>
          </a:custGeom>
          <a:ln w="38097">
            <a:solidFill>
              <a:srgbClr val="FFCC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6915150" y="314325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8097">
            <a:solidFill>
              <a:srgbClr val="FFCC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8430259" y="460755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8097">
            <a:solidFill>
              <a:srgbClr val="FFCC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 txBox="1"/>
          <p:nvPr/>
        </p:nvSpPr>
        <p:spPr>
          <a:xfrm>
            <a:off x="7129780" y="3177540"/>
            <a:ext cx="1082675" cy="13957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indent="1905" algn="ctr">
              <a:lnSpc>
                <a:spcPct val="99900"/>
              </a:lnSpc>
              <a:spcBef>
                <a:spcPts val="100"/>
              </a:spcBef>
            </a:pPr>
            <a:r>
              <a:rPr sz="3000" spc="-5" dirty="0">
                <a:latin typeface="Arial"/>
                <a:cs typeface="Arial"/>
              </a:rPr>
              <a:t>Fase  de  Salida</a:t>
            </a:r>
            <a:endParaRPr sz="3000">
              <a:latin typeface="Arial"/>
              <a:cs typeface="Arial"/>
            </a:endParaRPr>
          </a:p>
        </p:txBody>
      </p:sp>
      <p:sp>
        <p:nvSpPr>
          <p:cNvPr id="81" name="object 81"/>
          <p:cNvSpPr/>
          <p:nvPr/>
        </p:nvSpPr>
        <p:spPr>
          <a:xfrm>
            <a:off x="2715260" y="3962400"/>
            <a:ext cx="614680" cy="0"/>
          </a:xfrm>
          <a:custGeom>
            <a:avLst/>
            <a:gdLst/>
            <a:ahLst/>
            <a:cxnLst/>
            <a:rect l="l" t="t" r="r" b="b"/>
            <a:pathLst>
              <a:path w="614679">
                <a:moveTo>
                  <a:pt x="0" y="0"/>
                </a:moveTo>
                <a:lnTo>
                  <a:pt x="614679" y="0"/>
                </a:lnTo>
              </a:path>
            </a:pathLst>
          </a:custGeom>
          <a:ln w="50800">
            <a:solidFill>
              <a:srgbClr val="FFCC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3309620" y="3810000"/>
            <a:ext cx="304800" cy="304800"/>
          </a:xfrm>
          <a:custGeom>
            <a:avLst/>
            <a:gdLst/>
            <a:ahLst/>
            <a:cxnLst/>
            <a:rect l="l" t="t" r="r" b="b"/>
            <a:pathLst>
              <a:path w="304800" h="304800">
                <a:moveTo>
                  <a:pt x="27939" y="0"/>
                </a:moveTo>
                <a:lnTo>
                  <a:pt x="0" y="45719"/>
                </a:lnTo>
                <a:lnTo>
                  <a:pt x="195579" y="152400"/>
                </a:lnTo>
                <a:lnTo>
                  <a:pt x="0" y="259080"/>
                </a:lnTo>
                <a:lnTo>
                  <a:pt x="27939" y="304800"/>
                </a:lnTo>
                <a:lnTo>
                  <a:pt x="304800" y="152400"/>
                </a:lnTo>
                <a:lnTo>
                  <a:pt x="27939" y="0"/>
                </a:lnTo>
                <a:close/>
              </a:path>
            </a:pathLst>
          </a:custGeom>
          <a:solidFill>
            <a:srgbClr val="FFCC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5815329" y="3962400"/>
            <a:ext cx="615950" cy="0"/>
          </a:xfrm>
          <a:custGeom>
            <a:avLst/>
            <a:gdLst/>
            <a:ahLst/>
            <a:cxnLst/>
            <a:rect l="l" t="t" r="r" b="b"/>
            <a:pathLst>
              <a:path w="615950">
                <a:moveTo>
                  <a:pt x="0" y="0"/>
                </a:moveTo>
                <a:lnTo>
                  <a:pt x="615950" y="0"/>
                </a:lnTo>
              </a:path>
            </a:pathLst>
          </a:custGeom>
          <a:ln w="50800">
            <a:solidFill>
              <a:srgbClr val="FFCC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6410959" y="3810000"/>
            <a:ext cx="303530" cy="304800"/>
          </a:xfrm>
          <a:custGeom>
            <a:avLst/>
            <a:gdLst/>
            <a:ahLst/>
            <a:cxnLst/>
            <a:rect l="l" t="t" r="r" b="b"/>
            <a:pathLst>
              <a:path w="303529" h="304800">
                <a:moveTo>
                  <a:pt x="26669" y="0"/>
                </a:moveTo>
                <a:lnTo>
                  <a:pt x="0" y="45719"/>
                </a:lnTo>
                <a:lnTo>
                  <a:pt x="194310" y="152400"/>
                </a:lnTo>
                <a:lnTo>
                  <a:pt x="0" y="259080"/>
                </a:lnTo>
                <a:lnTo>
                  <a:pt x="26669" y="304800"/>
                </a:lnTo>
                <a:lnTo>
                  <a:pt x="303530" y="152400"/>
                </a:lnTo>
                <a:lnTo>
                  <a:pt x="26669" y="0"/>
                </a:lnTo>
                <a:close/>
              </a:path>
            </a:pathLst>
          </a:custGeom>
          <a:solidFill>
            <a:srgbClr val="FFCC00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786120" y="662940"/>
            <a:ext cx="3050540" cy="167640"/>
          </a:xfrm>
          <a:custGeom>
            <a:avLst/>
            <a:gdLst/>
            <a:ahLst/>
            <a:cxnLst/>
            <a:rect l="l" t="t" r="r" b="b"/>
            <a:pathLst>
              <a:path w="3050540" h="167640">
                <a:moveTo>
                  <a:pt x="0" y="167639"/>
                </a:moveTo>
                <a:lnTo>
                  <a:pt x="3050539" y="167639"/>
                </a:lnTo>
                <a:lnTo>
                  <a:pt x="3050539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ADA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04800" y="662940"/>
            <a:ext cx="2694940" cy="167640"/>
          </a:xfrm>
          <a:custGeom>
            <a:avLst/>
            <a:gdLst/>
            <a:ahLst/>
            <a:cxnLst/>
            <a:rect l="l" t="t" r="r" b="b"/>
            <a:pathLst>
              <a:path w="2694940" h="167640">
                <a:moveTo>
                  <a:pt x="0" y="167639"/>
                </a:moveTo>
                <a:lnTo>
                  <a:pt x="2694940" y="167639"/>
                </a:lnTo>
                <a:lnTo>
                  <a:pt x="269494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ADA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04800" y="83058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69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DBDB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04800" y="996950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09">
                <a:moveTo>
                  <a:pt x="0" y="168910"/>
                </a:moveTo>
                <a:lnTo>
                  <a:pt x="8531860" y="168910"/>
                </a:lnTo>
                <a:lnTo>
                  <a:pt x="8531860" y="0"/>
                </a:lnTo>
                <a:lnTo>
                  <a:pt x="0" y="0"/>
                </a:lnTo>
                <a:lnTo>
                  <a:pt x="0" y="168910"/>
                </a:lnTo>
                <a:close/>
              </a:path>
            </a:pathLst>
          </a:custGeom>
          <a:solidFill>
            <a:srgbClr val="DCDC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4800" y="116586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69">
                <a:moveTo>
                  <a:pt x="0" y="166369"/>
                </a:moveTo>
                <a:lnTo>
                  <a:pt x="8531860" y="166369"/>
                </a:lnTo>
                <a:lnTo>
                  <a:pt x="8531860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DDDD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04800" y="133223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DEDE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04800" y="149986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FDFD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04800" y="166751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04800" y="183515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1E1E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04800" y="200278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2E2E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643879" y="2170429"/>
            <a:ext cx="3192780" cy="167640"/>
          </a:xfrm>
          <a:custGeom>
            <a:avLst/>
            <a:gdLst/>
            <a:ahLst/>
            <a:cxnLst/>
            <a:rect l="l" t="t" r="r" b="b"/>
            <a:pathLst>
              <a:path w="3192779" h="167639">
                <a:moveTo>
                  <a:pt x="0" y="167640"/>
                </a:moveTo>
                <a:lnTo>
                  <a:pt x="3192779" y="167640"/>
                </a:lnTo>
                <a:lnTo>
                  <a:pt x="3192779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3E3E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04800" y="2170429"/>
            <a:ext cx="2914650" cy="167640"/>
          </a:xfrm>
          <a:custGeom>
            <a:avLst/>
            <a:gdLst/>
            <a:ahLst/>
            <a:cxnLst/>
            <a:rect l="l" t="t" r="r" b="b"/>
            <a:pathLst>
              <a:path w="2914650" h="167639">
                <a:moveTo>
                  <a:pt x="0" y="167640"/>
                </a:moveTo>
                <a:lnTo>
                  <a:pt x="2914650" y="167640"/>
                </a:lnTo>
                <a:lnTo>
                  <a:pt x="291465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3E3E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04800" y="233807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04800" y="250571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04800" y="267335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04800" y="284098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7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04800" y="300862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8E8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04800" y="317627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9E9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04800" y="334390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AEA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04800" y="351155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69"/>
                </a:moveTo>
                <a:lnTo>
                  <a:pt x="8531860" y="166369"/>
                </a:lnTo>
                <a:lnTo>
                  <a:pt x="8531860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EB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04800" y="3677920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10">
                <a:moveTo>
                  <a:pt x="0" y="168909"/>
                </a:moveTo>
                <a:lnTo>
                  <a:pt x="8531860" y="168909"/>
                </a:lnTo>
                <a:lnTo>
                  <a:pt x="8531860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ECEC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04800" y="3846829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EDED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04800" y="40132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04800" y="41808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04800" y="434847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04800" y="451612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04800" y="468375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04800" y="48514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3F3F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04800" y="50190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4F4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04800" y="518667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5500370" y="5354320"/>
            <a:ext cx="3336290" cy="167640"/>
          </a:xfrm>
          <a:custGeom>
            <a:avLst/>
            <a:gdLst/>
            <a:ahLst/>
            <a:cxnLst/>
            <a:rect l="l" t="t" r="r" b="b"/>
            <a:pathLst>
              <a:path w="3336290" h="167639">
                <a:moveTo>
                  <a:pt x="0" y="167639"/>
                </a:moveTo>
                <a:lnTo>
                  <a:pt x="3336289" y="167639"/>
                </a:lnTo>
                <a:lnTo>
                  <a:pt x="3336289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6F6F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04800" y="5354320"/>
            <a:ext cx="3053080" cy="167640"/>
          </a:xfrm>
          <a:custGeom>
            <a:avLst/>
            <a:gdLst/>
            <a:ahLst/>
            <a:cxnLst/>
            <a:rect l="l" t="t" r="r" b="b"/>
            <a:pathLst>
              <a:path w="3053079" h="167639">
                <a:moveTo>
                  <a:pt x="0" y="167639"/>
                </a:moveTo>
                <a:lnTo>
                  <a:pt x="3053079" y="167639"/>
                </a:lnTo>
                <a:lnTo>
                  <a:pt x="3053079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6F6F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04800" y="552195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7F7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04800" y="56896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8F8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04800" y="585724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04800" y="6023609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10">
                <a:moveTo>
                  <a:pt x="0" y="168909"/>
                </a:moveTo>
                <a:lnTo>
                  <a:pt x="8531860" y="168909"/>
                </a:lnTo>
                <a:lnTo>
                  <a:pt x="8531860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FAFAF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04800" y="6192520"/>
            <a:ext cx="8531860" cy="182880"/>
          </a:xfrm>
          <a:custGeom>
            <a:avLst/>
            <a:gdLst/>
            <a:ahLst/>
            <a:cxnLst/>
            <a:rect l="l" t="t" r="r" b="b"/>
            <a:pathLst>
              <a:path w="8531860" h="182879">
                <a:moveTo>
                  <a:pt x="0" y="0"/>
                </a:moveTo>
                <a:lnTo>
                  <a:pt x="8531859" y="0"/>
                </a:lnTo>
                <a:lnTo>
                  <a:pt x="8531860" y="182879"/>
                </a:lnTo>
                <a:lnTo>
                  <a:pt x="0" y="182879"/>
                </a:lnTo>
                <a:lnTo>
                  <a:pt x="0" y="0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04800" y="635889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8531859" y="0"/>
                </a:moveTo>
                <a:lnTo>
                  <a:pt x="0" y="0"/>
                </a:lnTo>
                <a:lnTo>
                  <a:pt x="0" y="50800"/>
                </a:lnTo>
                <a:lnTo>
                  <a:pt x="16510" y="97790"/>
                </a:lnTo>
                <a:lnTo>
                  <a:pt x="48260" y="135890"/>
                </a:lnTo>
                <a:lnTo>
                  <a:pt x="92710" y="161290"/>
                </a:lnTo>
                <a:lnTo>
                  <a:pt x="115570" y="167640"/>
                </a:lnTo>
                <a:lnTo>
                  <a:pt x="8415020" y="167640"/>
                </a:lnTo>
                <a:lnTo>
                  <a:pt x="8427720" y="165100"/>
                </a:lnTo>
                <a:lnTo>
                  <a:pt x="8439150" y="161290"/>
                </a:lnTo>
                <a:lnTo>
                  <a:pt x="8462010" y="151130"/>
                </a:lnTo>
                <a:lnTo>
                  <a:pt x="8472170" y="143510"/>
                </a:lnTo>
                <a:lnTo>
                  <a:pt x="8483600" y="135890"/>
                </a:lnTo>
                <a:lnTo>
                  <a:pt x="8492490" y="127000"/>
                </a:lnTo>
                <a:lnTo>
                  <a:pt x="8500110" y="118110"/>
                </a:lnTo>
                <a:lnTo>
                  <a:pt x="8509000" y="107950"/>
                </a:lnTo>
                <a:lnTo>
                  <a:pt x="8515350" y="97790"/>
                </a:lnTo>
                <a:lnTo>
                  <a:pt x="8521700" y="86360"/>
                </a:lnTo>
                <a:lnTo>
                  <a:pt x="8529320" y="63500"/>
                </a:lnTo>
                <a:lnTo>
                  <a:pt x="8531860" y="50800"/>
                </a:lnTo>
                <a:lnTo>
                  <a:pt x="8531859" y="0"/>
                </a:lnTo>
                <a:close/>
              </a:path>
            </a:pathLst>
          </a:custGeom>
          <a:solidFill>
            <a:srgbClr val="FCFC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304800" y="328929"/>
            <a:ext cx="8533130" cy="6197600"/>
          </a:xfrm>
          <a:custGeom>
            <a:avLst/>
            <a:gdLst/>
            <a:ahLst/>
            <a:cxnLst/>
            <a:rect l="l" t="t" r="r" b="b"/>
            <a:pathLst>
              <a:path w="8533130" h="6197600">
                <a:moveTo>
                  <a:pt x="128270" y="0"/>
                </a:moveTo>
                <a:lnTo>
                  <a:pt x="81438" y="10933"/>
                </a:lnTo>
                <a:lnTo>
                  <a:pt x="40322" y="39846"/>
                </a:lnTo>
                <a:lnTo>
                  <a:pt x="11112" y="80902"/>
                </a:lnTo>
                <a:lnTo>
                  <a:pt x="0" y="128270"/>
                </a:lnTo>
                <a:lnTo>
                  <a:pt x="0" y="6068060"/>
                </a:lnTo>
                <a:lnTo>
                  <a:pt x="11112" y="6115625"/>
                </a:lnTo>
                <a:lnTo>
                  <a:pt x="40322" y="6157118"/>
                </a:lnTo>
                <a:lnTo>
                  <a:pt x="81438" y="6186467"/>
                </a:lnTo>
                <a:lnTo>
                  <a:pt x="128270" y="6197600"/>
                </a:lnTo>
                <a:lnTo>
                  <a:pt x="8404860" y="6197600"/>
                </a:lnTo>
                <a:lnTo>
                  <a:pt x="8451691" y="6186467"/>
                </a:lnTo>
                <a:lnTo>
                  <a:pt x="8492807" y="6157118"/>
                </a:lnTo>
                <a:lnTo>
                  <a:pt x="8522017" y="6115625"/>
                </a:lnTo>
                <a:lnTo>
                  <a:pt x="8533130" y="6068060"/>
                </a:lnTo>
                <a:lnTo>
                  <a:pt x="8533130" y="128270"/>
                </a:lnTo>
                <a:lnTo>
                  <a:pt x="8522017" y="80902"/>
                </a:lnTo>
                <a:lnTo>
                  <a:pt x="8492807" y="39846"/>
                </a:lnTo>
                <a:lnTo>
                  <a:pt x="8451691" y="10933"/>
                </a:lnTo>
                <a:lnTo>
                  <a:pt x="8404860" y="0"/>
                </a:lnTo>
                <a:lnTo>
                  <a:pt x="128270" y="0"/>
                </a:lnTo>
                <a:close/>
              </a:path>
            </a:pathLst>
          </a:custGeom>
          <a:ln w="3175">
            <a:solidFill>
              <a:srgbClr val="A3A2A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2999739" y="500380"/>
            <a:ext cx="2786380" cy="429259"/>
          </a:xfrm>
          <a:custGeom>
            <a:avLst/>
            <a:gdLst/>
            <a:ahLst/>
            <a:cxnLst/>
            <a:rect l="l" t="t" r="r" b="b"/>
            <a:pathLst>
              <a:path w="2786379" h="429259">
                <a:moveTo>
                  <a:pt x="0" y="0"/>
                </a:moveTo>
                <a:lnTo>
                  <a:pt x="2786380" y="0"/>
                </a:lnTo>
                <a:lnTo>
                  <a:pt x="2786380" y="429260"/>
                </a:lnTo>
                <a:lnTo>
                  <a:pt x="0" y="429260"/>
                </a:lnTo>
                <a:lnTo>
                  <a:pt x="0" y="0"/>
                </a:lnTo>
                <a:close/>
              </a:path>
            </a:pathLst>
          </a:custGeom>
          <a:solidFill>
            <a:srgbClr val="FFFF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2999739" y="500380"/>
            <a:ext cx="2786380" cy="429259"/>
          </a:xfrm>
          <a:custGeom>
            <a:avLst/>
            <a:gdLst/>
            <a:ahLst/>
            <a:cxnLst/>
            <a:rect l="l" t="t" r="r" b="b"/>
            <a:pathLst>
              <a:path w="2786379" h="429259">
                <a:moveTo>
                  <a:pt x="0" y="0"/>
                </a:moveTo>
                <a:lnTo>
                  <a:pt x="2786380" y="0"/>
                </a:lnTo>
                <a:lnTo>
                  <a:pt x="2786380" y="429260"/>
                </a:lnTo>
                <a:lnTo>
                  <a:pt x="0" y="429260"/>
                </a:lnTo>
                <a:lnTo>
                  <a:pt x="0" y="0"/>
                </a:lnTo>
                <a:close/>
              </a:path>
            </a:pathLst>
          </a:custGeom>
          <a:ln w="38097">
            <a:solidFill>
              <a:srgbClr val="FFCC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2999739" y="50038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8097">
            <a:solidFill>
              <a:srgbClr val="FFCC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5786120" y="92963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8097">
            <a:solidFill>
              <a:srgbClr val="FFCC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3219450" y="2071370"/>
            <a:ext cx="2424430" cy="430530"/>
          </a:xfrm>
          <a:custGeom>
            <a:avLst/>
            <a:gdLst/>
            <a:ahLst/>
            <a:cxnLst/>
            <a:rect l="l" t="t" r="r" b="b"/>
            <a:pathLst>
              <a:path w="2424429" h="430530">
                <a:moveTo>
                  <a:pt x="0" y="0"/>
                </a:moveTo>
                <a:lnTo>
                  <a:pt x="2424429" y="0"/>
                </a:lnTo>
                <a:lnTo>
                  <a:pt x="2424429" y="430529"/>
                </a:lnTo>
                <a:lnTo>
                  <a:pt x="0" y="430529"/>
                </a:lnTo>
                <a:lnTo>
                  <a:pt x="0" y="0"/>
                </a:lnTo>
                <a:close/>
              </a:path>
            </a:pathLst>
          </a:custGeom>
          <a:solidFill>
            <a:srgbClr val="FFFF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3219450" y="2071370"/>
            <a:ext cx="2424430" cy="430530"/>
          </a:xfrm>
          <a:custGeom>
            <a:avLst/>
            <a:gdLst/>
            <a:ahLst/>
            <a:cxnLst/>
            <a:rect l="l" t="t" r="r" b="b"/>
            <a:pathLst>
              <a:path w="2424429" h="430530">
                <a:moveTo>
                  <a:pt x="0" y="0"/>
                </a:moveTo>
                <a:lnTo>
                  <a:pt x="2424429" y="0"/>
                </a:lnTo>
                <a:lnTo>
                  <a:pt x="2424429" y="430529"/>
                </a:lnTo>
                <a:lnTo>
                  <a:pt x="0" y="430529"/>
                </a:lnTo>
                <a:lnTo>
                  <a:pt x="0" y="0"/>
                </a:lnTo>
                <a:close/>
              </a:path>
            </a:pathLst>
          </a:custGeom>
          <a:ln w="38097">
            <a:solidFill>
              <a:srgbClr val="FFCC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3219450" y="207137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8097">
            <a:solidFill>
              <a:srgbClr val="FFCC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5643879" y="250190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8097">
            <a:solidFill>
              <a:srgbClr val="FFCC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3357879" y="5213350"/>
            <a:ext cx="2142490" cy="429259"/>
          </a:xfrm>
          <a:custGeom>
            <a:avLst/>
            <a:gdLst/>
            <a:ahLst/>
            <a:cxnLst/>
            <a:rect l="l" t="t" r="r" b="b"/>
            <a:pathLst>
              <a:path w="2142490" h="429260">
                <a:moveTo>
                  <a:pt x="0" y="0"/>
                </a:moveTo>
                <a:lnTo>
                  <a:pt x="2142490" y="0"/>
                </a:lnTo>
                <a:lnTo>
                  <a:pt x="2142490" y="429259"/>
                </a:lnTo>
                <a:lnTo>
                  <a:pt x="0" y="429259"/>
                </a:lnTo>
                <a:lnTo>
                  <a:pt x="0" y="0"/>
                </a:lnTo>
                <a:close/>
              </a:path>
            </a:pathLst>
          </a:custGeom>
          <a:solidFill>
            <a:srgbClr val="FFFF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3357879" y="5213350"/>
            <a:ext cx="2142490" cy="429259"/>
          </a:xfrm>
          <a:custGeom>
            <a:avLst/>
            <a:gdLst/>
            <a:ahLst/>
            <a:cxnLst/>
            <a:rect l="l" t="t" r="r" b="b"/>
            <a:pathLst>
              <a:path w="2142490" h="429260">
                <a:moveTo>
                  <a:pt x="0" y="0"/>
                </a:moveTo>
                <a:lnTo>
                  <a:pt x="2142490" y="0"/>
                </a:lnTo>
                <a:lnTo>
                  <a:pt x="2142490" y="429259"/>
                </a:lnTo>
                <a:lnTo>
                  <a:pt x="0" y="429259"/>
                </a:lnTo>
                <a:lnTo>
                  <a:pt x="0" y="0"/>
                </a:lnTo>
                <a:close/>
              </a:path>
            </a:pathLst>
          </a:custGeom>
          <a:ln w="38097">
            <a:solidFill>
              <a:srgbClr val="FFCC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3357879" y="521335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8097">
            <a:solidFill>
              <a:srgbClr val="FFCC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5500370" y="564260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8097">
            <a:solidFill>
              <a:srgbClr val="FFCC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 txBox="1"/>
          <p:nvPr/>
        </p:nvSpPr>
        <p:spPr>
          <a:xfrm>
            <a:off x="363220" y="370840"/>
            <a:ext cx="8413750" cy="6134100"/>
          </a:xfrm>
          <a:prstGeom prst="rect">
            <a:avLst/>
          </a:prstGeom>
        </p:spPr>
        <p:txBody>
          <a:bodyPr vert="horz" wrap="square" lIns="0" tIns="176530" rIns="0" bIns="0" rtlCol="0">
            <a:spAutoFit/>
          </a:bodyPr>
          <a:lstStyle/>
          <a:p>
            <a:pPr marR="346710" algn="ctr">
              <a:lnSpc>
                <a:spcPct val="100000"/>
              </a:lnSpc>
              <a:spcBef>
                <a:spcPts val="1390"/>
              </a:spcBef>
            </a:pPr>
            <a:r>
              <a:rPr sz="2200" spc="-5" dirty="0">
                <a:latin typeface="Arial"/>
                <a:cs typeface="Arial"/>
              </a:rPr>
              <a:t>Fase </a:t>
            </a:r>
            <a:r>
              <a:rPr sz="2200" dirty="0">
                <a:latin typeface="Arial"/>
                <a:cs typeface="Arial"/>
              </a:rPr>
              <a:t>de</a:t>
            </a:r>
            <a:r>
              <a:rPr sz="2200" spc="-10" dirty="0">
                <a:latin typeface="Arial"/>
                <a:cs typeface="Arial"/>
              </a:rPr>
              <a:t> </a:t>
            </a:r>
            <a:r>
              <a:rPr sz="2200" spc="-5" dirty="0">
                <a:latin typeface="Arial"/>
                <a:cs typeface="Arial"/>
              </a:rPr>
              <a:t>Entrada</a:t>
            </a:r>
            <a:endParaRPr sz="2200">
              <a:latin typeface="Arial"/>
              <a:cs typeface="Arial"/>
            </a:endParaRPr>
          </a:p>
          <a:p>
            <a:pPr marL="12700" marR="254000">
              <a:lnSpc>
                <a:spcPct val="100000"/>
              </a:lnSpc>
              <a:spcBef>
                <a:spcPts val="1290"/>
              </a:spcBef>
              <a:tabLst>
                <a:tab pos="644525" algn="l"/>
                <a:tab pos="1508125" algn="l"/>
                <a:tab pos="2139950" algn="l"/>
                <a:tab pos="3829050" algn="l"/>
                <a:tab pos="4320540" algn="l"/>
                <a:tab pos="4718685" algn="l"/>
                <a:tab pos="6173470" algn="l"/>
                <a:tab pos="6757034" algn="l"/>
                <a:tab pos="7156450" algn="l"/>
              </a:tabLst>
            </a:pPr>
            <a:r>
              <a:rPr sz="2200" spc="-5" dirty="0">
                <a:latin typeface="Arial"/>
                <a:cs typeface="Arial"/>
              </a:rPr>
              <a:t>L</a:t>
            </a:r>
            <a:r>
              <a:rPr sz="2200" dirty="0">
                <a:latin typeface="Arial"/>
                <a:cs typeface="Arial"/>
              </a:rPr>
              <a:t>os	</a:t>
            </a:r>
            <a:r>
              <a:rPr sz="2200" spc="-5" dirty="0">
                <a:latin typeface="Arial"/>
                <a:cs typeface="Arial"/>
              </a:rPr>
              <a:t>d</a:t>
            </a:r>
            <a:r>
              <a:rPr sz="2200" dirty="0">
                <a:latin typeface="Arial"/>
                <a:cs typeface="Arial"/>
              </a:rPr>
              <a:t>a</a:t>
            </a:r>
            <a:r>
              <a:rPr sz="2200" spc="-5" dirty="0">
                <a:latin typeface="Arial"/>
                <a:cs typeface="Arial"/>
              </a:rPr>
              <a:t>to</a:t>
            </a:r>
            <a:r>
              <a:rPr sz="2200" dirty="0">
                <a:latin typeface="Arial"/>
                <a:cs typeface="Arial"/>
              </a:rPr>
              <a:t>s	</a:t>
            </a:r>
            <a:r>
              <a:rPr sz="2200" spc="5" dirty="0">
                <a:latin typeface="Arial"/>
                <a:cs typeface="Arial"/>
              </a:rPr>
              <a:t>s</a:t>
            </a:r>
            <a:r>
              <a:rPr sz="2200" spc="-5" dirty="0">
                <a:latin typeface="Arial"/>
                <a:cs typeface="Arial"/>
              </a:rPr>
              <a:t>o</a:t>
            </a:r>
            <a:r>
              <a:rPr sz="2200" dirty="0">
                <a:latin typeface="Arial"/>
                <a:cs typeface="Arial"/>
              </a:rPr>
              <a:t>n	</a:t>
            </a:r>
            <a:r>
              <a:rPr sz="2200" spc="-5" dirty="0">
                <a:latin typeface="Arial"/>
                <a:cs typeface="Arial"/>
              </a:rPr>
              <a:t>i</a:t>
            </a:r>
            <a:r>
              <a:rPr sz="2200" dirty="0">
                <a:latin typeface="Arial"/>
                <a:cs typeface="Arial"/>
              </a:rPr>
              <a:t>n</a:t>
            </a:r>
            <a:r>
              <a:rPr sz="2200" spc="-5" dirty="0">
                <a:latin typeface="Arial"/>
                <a:cs typeface="Arial"/>
              </a:rPr>
              <a:t>tr</a:t>
            </a:r>
            <a:r>
              <a:rPr sz="2200" dirty="0">
                <a:latin typeface="Arial"/>
                <a:cs typeface="Arial"/>
              </a:rPr>
              <a:t>o</a:t>
            </a:r>
            <a:r>
              <a:rPr sz="2200" spc="-5" dirty="0">
                <a:latin typeface="Arial"/>
                <a:cs typeface="Arial"/>
              </a:rPr>
              <a:t>du</a:t>
            </a:r>
            <a:r>
              <a:rPr sz="2200" spc="5" dirty="0">
                <a:latin typeface="Arial"/>
                <a:cs typeface="Arial"/>
              </a:rPr>
              <a:t>c</a:t>
            </a:r>
            <a:r>
              <a:rPr sz="2200" spc="-5" dirty="0">
                <a:latin typeface="Arial"/>
                <a:cs typeface="Arial"/>
              </a:rPr>
              <a:t>id</a:t>
            </a:r>
            <a:r>
              <a:rPr sz="2200" dirty="0">
                <a:latin typeface="Arial"/>
                <a:cs typeface="Arial"/>
              </a:rPr>
              <a:t>os	</a:t>
            </a:r>
            <a:r>
              <a:rPr sz="2200" spc="-5" dirty="0">
                <a:latin typeface="Arial"/>
                <a:cs typeface="Arial"/>
              </a:rPr>
              <a:t>e</a:t>
            </a:r>
            <a:r>
              <a:rPr sz="2200" dirty="0">
                <a:latin typeface="Arial"/>
                <a:cs typeface="Arial"/>
              </a:rPr>
              <a:t>n	</a:t>
            </a:r>
            <a:r>
              <a:rPr sz="2200" spc="-5" dirty="0">
                <a:latin typeface="Arial"/>
                <a:cs typeface="Arial"/>
              </a:rPr>
              <a:t>e</a:t>
            </a:r>
            <a:r>
              <a:rPr sz="2200" dirty="0">
                <a:latin typeface="Arial"/>
                <a:cs typeface="Arial"/>
              </a:rPr>
              <a:t>l	o</a:t>
            </a:r>
            <a:r>
              <a:rPr sz="2200" spc="-5" dirty="0">
                <a:latin typeface="Arial"/>
                <a:cs typeface="Arial"/>
              </a:rPr>
              <a:t>rd</a:t>
            </a:r>
            <a:r>
              <a:rPr sz="2200" dirty="0">
                <a:latin typeface="Arial"/>
                <a:cs typeface="Arial"/>
              </a:rPr>
              <a:t>e</a:t>
            </a:r>
            <a:r>
              <a:rPr sz="2200" spc="-5" dirty="0">
                <a:latin typeface="Arial"/>
                <a:cs typeface="Arial"/>
              </a:rPr>
              <a:t>na</a:t>
            </a:r>
            <a:r>
              <a:rPr sz="2200" dirty="0">
                <a:latin typeface="Arial"/>
                <a:cs typeface="Arial"/>
              </a:rPr>
              <a:t>d</a:t>
            </a:r>
            <a:r>
              <a:rPr sz="2200" spc="-5" dirty="0">
                <a:latin typeface="Arial"/>
                <a:cs typeface="Arial"/>
              </a:rPr>
              <a:t>o</a:t>
            </a:r>
            <a:r>
              <a:rPr sz="2200" dirty="0">
                <a:latin typeface="Arial"/>
                <a:cs typeface="Arial"/>
              </a:rPr>
              <a:t>r	</a:t>
            </a:r>
            <a:r>
              <a:rPr sz="2200" spc="-5" dirty="0">
                <a:latin typeface="Arial"/>
                <a:cs typeface="Arial"/>
              </a:rPr>
              <a:t>p</a:t>
            </a:r>
            <a:r>
              <a:rPr sz="2200" dirty="0">
                <a:latin typeface="Arial"/>
                <a:cs typeface="Arial"/>
              </a:rPr>
              <a:t>or	el	</a:t>
            </a:r>
            <a:r>
              <a:rPr sz="2200" spc="-5" dirty="0">
                <a:latin typeface="Arial"/>
                <a:cs typeface="Arial"/>
              </a:rPr>
              <a:t>u</a:t>
            </a:r>
            <a:r>
              <a:rPr sz="2200" spc="5" dirty="0">
                <a:latin typeface="Arial"/>
                <a:cs typeface="Arial"/>
              </a:rPr>
              <a:t>s</a:t>
            </a:r>
            <a:r>
              <a:rPr sz="2200" spc="-5" dirty="0">
                <a:latin typeface="Arial"/>
                <a:cs typeface="Arial"/>
              </a:rPr>
              <a:t>uar</a:t>
            </a:r>
            <a:r>
              <a:rPr sz="2200" spc="5" dirty="0">
                <a:latin typeface="Arial"/>
                <a:cs typeface="Arial"/>
              </a:rPr>
              <a:t>i</a:t>
            </a:r>
            <a:r>
              <a:rPr sz="2200" spc="-5" dirty="0">
                <a:latin typeface="Arial"/>
                <a:cs typeface="Arial"/>
              </a:rPr>
              <a:t>o</a:t>
            </a:r>
            <a:r>
              <a:rPr sz="2200" dirty="0">
                <a:latin typeface="Arial"/>
                <a:cs typeface="Arial"/>
              </a:rPr>
              <a:t>.  </a:t>
            </a:r>
            <a:r>
              <a:rPr sz="2200" spc="-5" dirty="0">
                <a:latin typeface="Arial"/>
                <a:cs typeface="Arial"/>
              </a:rPr>
              <a:t>Generalmente </a:t>
            </a:r>
            <a:r>
              <a:rPr sz="2200" dirty="0">
                <a:latin typeface="Arial"/>
                <a:cs typeface="Arial"/>
              </a:rPr>
              <a:t>se </a:t>
            </a:r>
            <a:r>
              <a:rPr sz="2200" spc="-5" dirty="0">
                <a:latin typeface="Arial"/>
                <a:cs typeface="Arial"/>
              </a:rPr>
              <a:t>usará </a:t>
            </a:r>
            <a:r>
              <a:rPr sz="2200" dirty="0">
                <a:latin typeface="Arial"/>
                <a:cs typeface="Arial"/>
              </a:rPr>
              <a:t>el</a:t>
            </a:r>
            <a:r>
              <a:rPr sz="2200" spc="-10" dirty="0">
                <a:latin typeface="Arial"/>
                <a:cs typeface="Arial"/>
              </a:rPr>
              <a:t> </a:t>
            </a:r>
            <a:r>
              <a:rPr sz="2200" spc="-5" dirty="0">
                <a:latin typeface="Arial"/>
                <a:cs typeface="Arial"/>
              </a:rPr>
              <a:t>teclado...</a:t>
            </a:r>
            <a:endParaRPr sz="2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2700">
              <a:latin typeface="Times New Roman"/>
              <a:cs typeface="Times New Roman"/>
            </a:endParaRPr>
          </a:p>
          <a:p>
            <a:pPr marR="270510" algn="ctr">
              <a:lnSpc>
                <a:spcPct val="100000"/>
              </a:lnSpc>
            </a:pPr>
            <a:r>
              <a:rPr sz="2200" spc="-5" dirty="0">
                <a:latin typeface="Arial"/>
                <a:cs typeface="Arial"/>
              </a:rPr>
              <a:t>Fase de</a:t>
            </a:r>
            <a:r>
              <a:rPr sz="2200" dirty="0">
                <a:latin typeface="Arial"/>
                <a:cs typeface="Arial"/>
              </a:rPr>
              <a:t> </a:t>
            </a:r>
            <a:r>
              <a:rPr sz="2200" spc="-5" dirty="0">
                <a:latin typeface="Arial"/>
                <a:cs typeface="Arial"/>
              </a:rPr>
              <a:t>Proceso</a:t>
            </a:r>
            <a:endParaRPr sz="2200">
              <a:latin typeface="Arial"/>
              <a:cs typeface="Arial"/>
            </a:endParaRPr>
          </a:p>
          <a:p>
            <a:pPr marL="12700" marR="5080" algn="just">
              <a:lnSpc>
                <a:spcPct val="100000"/>
              </a:lnSpc>
              <a:spcBef>
                <a:spcPts val="730"/>
              </a:spcBef>
            </a:pPr>
            <a:r>
              <a:rPr sz="2200" spc="-5" dirty="0">
                <a:latin typeface="Arial"/>
                <a:cs typeface="Arial"/>
              </a:rPr>
              <a:t>Una </a:t>
            </a:r>
            <a:r>
              <a:rPr sz="2200" spc="-10" dirty="0">
                <a:latin typeface="Arial"/>
                <a:cs typeface="Arial"/>
              </a:rPr>
              <a:t>vez </a:t>
            </a:r>
            <a:r>
              <a:rPr sz="2200" spc="-5" dirty="0">
                <a:latin typeface="Arial"/>
                <a:cs typeface="Arial"/>
              </a:rPr>
              <a:t>que los datos han </a:t>
            </a:r>
            <a:r>
              <a:rPr sz="2200" dirty="0">
                <a:latin typeface="Arial"/>
                <a:cs typeface="Arial"/>
              </a:rPr>
              <a:t>sido </a:t>
            </a:r>
            <a:r>
              <a:rPr sz="2200" spc="-5" dirty="0">
                <a:latin typeface="Arial"/>
                <a:cs typeface="Arial"/>
              </a:rPr>
              <a:t>introducidos </a:t>
            </a:r>
            <a:r>
              <a:rPr sz="2200" dirty="0">
                <a:latin typeface="Arial"/>
                <a:cs typeface="Arial"/>
              </a:rPr>
              <a:t>en el </a:t>
            </a:r>
            <a:r>
              <a:rPr sz="2200" spc="-5" dirty="0">
                <a:latin typeface="Arial"/>
                <a:cs typeface="Arial"/>
              </a:rPr>
              <a:t>ordenador, éste  comienza </a:t>
            </a:r>
            <a:r>
              <a:rPr sz="2200" dirty="0">
                <a:latin typeface="Arial"/>
                <a:cs typeface="Arial"/>
              </a:rPr>
              <a:t>su </a:t>
            </a:r>
            <a:r>
              <a:rPr sz="2200" spc="-5" dirty="0">
                <a:latin typeface="Arial"/>
                <a:cs typeface="Arial"/>
              </a:rPr>
              <a:t>tratamiento realizando </a:t>
            </a:r>
            <a:r>
              <a:rPr sz="2200" dirty="0">
                <a:latin typeface="Arial"/>
                <a:cs typeface="Arial"/>
              </a:rPr>
              <a:t>las </a:t>
            </a:r>
            <a:r>
              <a:rPr sz="2200" spc="-5" dirty="0">
                <a:latin typeface="Arial"/>
                <a:cs typeface="Arial"/>
              </a:rPr>
              <a:t>operaciones </a:t>
            </a:r>
            <a:r>
              <a:rPr sz="2200" dirty="0">
                <a:latin typeface="Arial"/>
                <a:cs typeface="Arial"/>
              </a:rPr>
              <a:t>y </a:t>
            </a:r>
            <a:r>
              <a:rPr sz="2200" spc="-5" dirty="0">
                <a:latin typeface="Arial"/>
                <a:cs typeface="Arial"/>
              </a:rPr>
              <a:t>cálculos  necesarios para obtener los resultados. Estas operaciones </a:t>
            </a:r>
            <a:r>
              <a:rPr sz="2200" dirty="0">
                <a:latin typeface="Arial"/>
                <a:cs typeface="Arial"/>
              </a:rPr>
              <a:t>se  </a:t>
            </a:r>
            <a:r>
              <a:rPr sz="2200" spc="-5" dirty="0">
                <a:latin typeface="Arial"/>
                <a:cs typeface="Arial"/>
              </a:rPr>
              <a:t>indican al ordenador </a:t>
            </a:r>
            <a:r>
              <a:rPr sz="2200" dirty="0">
                <a:latin typeface="Arial"/>
                <a:cs typeface="Arial"/>
              </a:rPr>
              <a:t>a </a:t>
            </a:r>
            <a:r>
              <a:rPr sz="2200" spc="-5" dirty="0">
                <a:latin typeface="Arial"/>
                <a:cs typeface="Arial"/>
              </a:rPr>
              <a:t>través </a:t>
            </a:r>
            <a:r>
              <a:rPr sz="2200" dirty="0">
                <a:latin typeface="Arial"/>
                <a:cs typeface="Arial"/>
              </a:rPr>
              <a:t>de un</a:t>
            </a:r>
            <a:r>
              <a:rPr sz="2200" spc="-10" dirty="0">
                <a:latin typeface="Arial"/>
                <a:cs typeface="Arial"/>
              </a:rPr>
              <a:t> PROGRAMA.</a:t>
            </a:r>
            <a:endParaRPr sz="2200">
              <a:latin typeface="Arial"/>
              <a:cs typeface="Arial"/>
            </a:endParaRPr>
          </a:p>
          <a:p>
            <a:pPr marL="12700" marR="6985" algn="just">
              <a:lnSpc>
                <a:spcPct val="99800"/>
              </a:lnSpc>
              <a:spcBef>
                <a:spcPts val="705"/>
              </a:spcBef>
            </a:pPr>
            <a:r>
              <a:rPr sz="2200" spc="-5" dirty="0">
                <a:solidFill>
                  <a:srgbClr val="FF0000"/>
                </a:solidFill>
                <a:latin typeface="Arial"/>
                <a:cs typeface="Arial"/>
              </a:rPr>
              <a:t>El programa es un conjunto </a:t>
            </a:r>
            <a:r>
              <a:rPr sz="2200" dirty="0">
                <a:solidFill>
                  <a:srgbClr val="FF0000"/>
                </a:solidFill>
                <a:latin typeface="Arial"/>
                <a:cs typeface="Arial"/>
              </a:rPr>
              <a:t>de </a:t>
            </a:r>
            <a:r>
              <a:rPr sz="2200" spc="-5" dirty="0">
                <a:solidFill>
                  <a:srgbClr val="FF0000"/>
                </a:solidFill>
                <a:latin typeface="Arial"/>
                <a:cs typeface="Arial"/>
              </a:rPr>
              <a:t>órdenes que indican al ordenador  qué acciones hay que realizar sobre los datos para obtener los  resultados que desea el</a:t>
            </a:r>
            <a:r>
              <a:rPr sz="2200" spc="1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200" spc="-5" dirty="0">
                <a:solidFill>
                  <a:srgbClr val="FF0000"/>
                </a:solidFill>
                <a:latin typeface="Arial"/>
                <a:cs typeface="Arial"/>
              </a:rPr>
              <a:t>usuario</a:t>
            </a:r>
            <a:endParaRPr sz="2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900">
              <a:latin typeface="Times New Roman"/>
              <a:cs typeface="Times New Roman"/>
            </a:endParaRPr>
          </a:p>
          <a:p>
            <a:pPr marR="276225" algn="ctr">
              <a:lnSpc>
                <a:spcPct val="100000"/>
              </a:lnSpc>
            </a:pPr>
            <a:r>
              <a:rPr sz="2200" spc="-5" dirty="0">
                <a:latin typeface="Arial"/>
                <a:cs typeface="Arial"/>
              </a:rPr>
              <a:t>Fase de</a:t>
            </a:r>
            <a:r>
              <a:rPr sz="2200" dirty="0">
                <a:latin typeface="Arial"/>
                <a:cs typeface="Arial"/>
              </a:rPr>
              <a:t> </a:t>
            </a:r>
            <a:r>
              <a:rPr sz="2200" spc="-5" dirty="0">
                <a:latin typeface="Arial"/>
                <a:cs typeface="Arial"/>
              </a:rPr>
              <a:t>Salida</a:t>
            </a:r>
            <a:endParaRPr sz="2200">
              <a:latin typeface="Arial"/>
              <a:cs typeface="Arial"/>
            </a:endParaRPr>
          </a:p>
          <a:p>
            <a:pPr marL="12700" marR="6350" algn="just">
              <a:lnSpc>
                <a:spcPct val="100000"/>
              </a:lnSpc>
              <a:spcBef>
                <a:spcPts val="1780"/>
              </a:spcBef>
            </a:pPr>
            <a:r>
              <a:rPr sz="2200" spc="-5" dirty="0">
                <a:latin typeface="Arial"/>
                <a:cs typeface="Arial"/>
              </a:rPr>
              <a:t>Una </a:t>
            </a:r>
            <a:r>
              <a:rPr sz="2200" spc="-10" dirty="0">
                <a:latin typeface="Arial"/>
                <a:cs typeface="Arial"/>
              </a:rPr>
              <a:t>vez </a:t>
            </a:r>
            <a:r>
              <a:rPr sz="2200" spc="-5" dirty="0">
                <a:latin typeface="Arial"/>
                <a:cs typeface="Arial"/>
              </a:rPr>
              <a:t>procesados </a:t>
            </a:r>
            <a:r>
              <a:rPr sz="2200" dirty="0">
                <a:latin typeface="Arial"/>
                <a:cs typeface="Arial"/>
              </a:rPr>
              <a:t>los </a:t>
            </a:r>
            <a:r>
              <a:rPr sz="2200" spc="-5" dirty="0">
                <a:latin typeface="Arial"/>
                <a:cs typeface="Arial"/>
              </a:rPr>
              <a:t>datos, los resultados </a:t>
            </a:r>
            <a:r>
              <a:rPr sz="2200" dirty="0">
                <a:latin typeface="Arial"/>
                <a:cs typeface="Arial"/>
              </a:rPr>
              <a:t>se </a:t>
            </a:r>
            <a:r>
              <a:rPr sz="2200" spc="-5" dirty="0">
                <a:latin typeface="Arial"/>
                <a:cs typeface="Arial"/>
              </a:rPr>
              <a:t>muestran al  usuario. Generalmente </a:t>
            </a:r>
            <a:r>
              <a:rPr sz="2200" dirty="0">
                <a:latin typeface="Arial"/>
                <a:cs typeface="Arial"/>
              </a:rPr>
              <a:t>se </a:t>
            </a:r>
            <a:r>
              <a:rPr sz="2200" spc="-5" dirty="0">
                <a:latin typeface="Arial"/>
                <a:cs typeface="Arial"/>
              </a:rPr>
              <a:t>usará </a:t>
            </a:r>
            <a:r>
              <a:rPr sz="2200" dirty="0">
                <a:latin typeface="Arial"/>
                <a:cs typeface="Arial"/>
              </a:rPr>
              <a:t>el </a:t>
            </a:r>
            <a:r>
              <a:rPr sz="2200" spc="-5" dirty="0">
                <a:latin typeface="Arial"/>
                <a:cs typeface="Arial"/>
              </a:rPr>
              <a:t>monitor,</a:t>
            </a:r>
            <a:r>
              <a:rPr sz="2200" spc="-15" dirty="0">
                <a:latin typeface="Arial"/>
                <a:cs typeface="Arial"/>
              </a:rPr>
              <a:t> </a:t>
            </a:r>
            <a:r>
              <a:rPr sz="2200" spc="-5" dirty="0">
                <a:latin typeface="Arial"/>
                <a:cs typeface="Arial"/>
              </a:rPr>
              <a:t>impresora</a:t>
            </a:r>
            <a:r>
              <a:rPr sz="2000" spc="-5" dirty="0">
                <a:latin typeface="Arial"/>
                <a:cs typeface="Arial"/>
              </a:rPr>
              <a:t>...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77190" y="37845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8910319" y="657733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04800" y="328929"/>
            <a:ext cx="8531860" cy="182880"/>
          </a:xfrm>
          <a:custGeom>
            <a:avLst/>
            <a:gdLst/>
            <a:ahLst/>
            <a:cxnLst/>
            <a:rect l="l" t="t" r="r" b="b"/>
            <a:pathLst>
              <a:path w="8531860" h="182879">
                <a:moveTo>
                  <a:pt x="8427720" y="1270"/>
                </a:moveTo>
                <a:lnTo>
                  <a:pt x="104140" y="1270"/>
                </a:lnTo>
                <a:lnTo>
                  <a:pt x="69850" y="16510"/>
                </a:lnTo>
                <a:lnTo>
                  <a:pt x="30479" y="49530"/>
                </a:lnTo>
                <a:lnTo>
                  <a:pt x="6350" y="92710"/>
                </a:lnTo>
                <a:lnTo>
                  <a:pt x="2539" y="102870"/>
                </a:lnTo>
                <a:lnTo>
                  <a:pt x="0" y="115570"/>
                </a:lnTo>
                <a:lnTo>
                  <a:pt x="0" y="182880"/>
                </a:lnTo>
                <a:lnTo>
                  <a:pt x="8531860" y="182880"/>
                </a:lnTo>
                <a:lnTo>
                  <a:pt x="8531860" y="115570"/>
                </a:lnTo>
                <a:lnTo>
                  <a:pt x="8529320" y="102870"/>
                </a:lnTo>
                <a:lnTo>
                  <a:pt x="8525510" y="92710"/>
                </a:lnTo>
                <a:lnTo>
                  <a:pt x="8521700" y="81280"/>
                </a:lnTo>
                <a:lnTo>
                  <a:pt x="8515350" y="69850"/>
                </a:lnTo>
                <a:lnTo>
                  <a:pt x="8509000" y="59690"/>
                </a:lnTo>
                <a:lnTo>
                  <a:pt x="8500110" y="49530"/>
                </a:lnTo>
                <a:lnTo>
                  <a:pt x="8492490" y="39370"/>
                </a:lnTo>
                <a:lnTo>
                  <a:pt x="8483600" y="31750"/>
                </a:lnTo>
                <a:lnTo>
                  <a:pt x="8472170" y="24129"/>
                </a:lnTo>
                <a:lnTo>
                  <a:pt x="8462010" y="16510"/>
                </a:lnTo>
                <a:lnTo>
                  <a:pt x="8427720" y="1270"/>
                </a:lnTo>
                <a:close/>
              </a:path>
              <a:path w="8531860" h="182879">
                <a:moveTo>
                  <a:pt x="8403590" y="0"/>
                </a:moveTo>
                <a:lnTo>
                  <a:pt x="128270" y="0"/>
                </a:lnTo>
                <a:lnTo>
                  <a:pt x="115570" y="1270"/>
                </a:lnTo>
                <a:lnTo>
                  <a:pt x="8415020" y="1270"/>
                </a:lnTo>
                <a:lnTo>
                  <a:pt x="840359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04800" y="4953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4800" y="6629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ADA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04800" y="83058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69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DBDB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04800" y="996950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09">
                <a:moveTo>
                  <a:pt x="0" y="168910"/>
                </a:moveTo>
                <a:lnTo>
                  <a:pt x="8531860" y="168910"/>
                </a:lnTo>
                <a:lnTo>
                  <a:pt x="8531860" y="0"/>
                </a:lnTo>
                <a:lnTo>
                  <a:pt x="0" y="0"/>
                </a:lnTo>
                <a:lnTo>
                  <a:pt x="0" y="168910"/>
                </a:lnTo>
                <a:close/>
              </a:path>
            </a:pathLst>
          </a:custGeom>
          <a:solidFill>
            <a:srgbClr val="DCDC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030470" y="1165860"/>
            <a:ext cx="3806190" cy="166370"/>
          </a:xfrm>
          <a:custGeom>
            <a:avLst/>
            <a:gdLst/>
            <a:ahLst/>
            <a:cxnLst/>
            <a:rect l="l" t="t" r="r" b="b"/>
            <a:pathLst>
              <a:path w="3806190" h="166369">
                <a:moveTo>
                  <a:pt x="0" y="166369"/>
                </a:moveTo>
                <a:lnTo>
                  <a:pt x="3806189" y="166369"/>
                </a:lnTo>
                <a:lnTo>
                  <a:pt x="3806189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DDDD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04800" y="1165860"/>
            <a:ext cx="3418840" cy="166370"/>
          </a:xfrm>
          <a:custGeom>
            <a:avLst/>
            <a:gdLst/>
            <a:ahLst/>
            <a:cxnLst/>
            <a:rect l="l" t="t" r="r" b="b"/>
            <a:pathLst>
              <a:path w="3418840" h="166369">
                <a:moveTo>
                  <a:pt x="0" y="166369"/>
                </a:moveTo>
                <a:lnTo>
                  <a:pt x="3418840" y="166369"/>
                </a:lnTo>
                <a:lnTo>
                  <a:pt x="3418840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DDDD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030470" y="1332230"/>
            <a:ext cx="3806190" cy="167640"/>
          </a:xfrm>
          <a:custGeom>
            <a:avLst/>
            <a:gdLst/>
            <a:ahLst/>
            <a:cxnLst/>
            <a:rect l="l" t="t" r="r" b="b"/>
            <a:pathLst>
              <a:path w="3806190" h="167640">
                <a:moveTo>
                  <a:pt x="0" y="167640"/>
                </a:moveTo>
                <a:lnTo>
                  <a:pt x="3806189" y="167640"/>
                </a:lnTo>
                <a:lnTo>
                  <a:pt x="3806189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DEDE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04800" y="1332230"/>
            <a:ext cx="3418840" cy="167640"/>
          </a:xfrm>
          <a:custGeom>
            <a:avLst/>
            <a:gdLst/>
            <a:ahLst/>
            <a:cxnLst/>
            <a:rect l="l" t="t" r="r" b="b"/>
            <a:pathLst>
              <a:path w="3418840" h="167640">
                <a:moveTo>
                  <a:pt x="0" y="167640"/>
                </a:moveTo>
                <a:lnTo>
                  <a:pt x="3418840" y="167640"/>
                </a:lnTo>
                <a:lnTo>
                  <a:pt x="341884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DEDE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030470" y="1499869"/>
            <a:ext cx="3806190" cy="167640"/>
          </a:xfrm>
          <a:custGeom>
            <a:avLst/>
            <a:gdLst/>
            <a:ahLst/>
            <a:cxnLst/>
            <a:rect l="l" t="t" r="r" b="b"/>
            <a:pathLst>
              <a:path w="3806190" h="167639">
                <a:moveTo>
                  <a:pt x="0" y="167639"/>
                </a:moveTo>
                <a:lnTo>
                  <a:pt x="3806189" y="167639"/>
                </a:lnTo>
                <a:lnTo>
                  <a:pt x="3806189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FDFD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04800" y="1499869"/>
            <a:ext cx="3418840" cy="167640"/>
          </a:xfrm>
          <a:custGeom>
            <a:avLst/>
            <a:gdLst/>
            <a:ahLst/>
            <a:cxnLst/>
            <a:rect l="l" t="t" r="r" b="b"/>
            <a:pathLst>
              <a:path w="3418840" h="167639">
                <a:moveTo>
                  <a:pt x="0" y="167639"/>
                </a:moveTo>
                <a:lnTo>
                  <a:pt x="3418840" y="167639"/>
                </a:lnTo>
                <a:lnTo>
                  <a:pt x="341884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FDFD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030470" y="1667510"/>
            <a:ext cx="3806190" cy="167640"/>
          </a:xfrm>
          <a:custGeom>
            <a:avLst/>
            <a:gdLst/>
            <a:ahLst/>
            <a:cxnLst/>
            <a:rect l="l" t="t" r="r" b="b"/>
            <a:pathLst>
              <a:path w="3806190" h="167639">
                <a:moveTo>
                  <a:pt x="0" y="167639"/>
                </a:moveTo>
                <a:lnTo>
                  <a:pt x="3806189" y="167639"/>
                </a:lnTo>
                <a:lnTo>
                  <a:pt x="3806189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04800" y="1667510"/>
            <a:ext cx="3418840" cy="167640"/>
          </a:xfrm>
          <a:custGeom>
            <a:avLst/>
            <a:gdLst/>
            <a:ahLst/>
            <a:cxnLst/>
            <a:rect l="l" t="t" r="r" b="b"/>
            <a:pathLst>
              <a:path w="3418840" h="167639">
                <a:moveTo>
                  <a:pt x="0" y="167639"/>
                </a:moveTo>
                <a:lnTo>
                  <a:pt x="3418840" y="167639"/>
                </a:lnTo>
                <a:lnTo>
                  <a:pt x="341884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04800" y="183515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1E1E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04800" y="200278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2E2E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04800" y="217042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3E3E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04800" y="233807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04800" y="250571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04800" y="267335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04800" y="284098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7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04800" y="300862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8E8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04800" y="317627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9E9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8549640" y="3343909"/>
            <a:ext cx="287020" cy="167640"/>
          </a:xfrm>
          <a:custGeom>
            <a:avLst/>
            <a:gdLst/>
            <a:ahLst/>
            <a:cxnLst/>
            <a:rect l="l" t="t" r="r" b="b"/>
            <a:pathLst>
              <a:path w="287020" h="167639">
                <a:moveTo>
                  <a:pt x="0" y="167639"/>
                </a:moveTo>
                <a:lnTo>
                  <a:pt x="287019" y="167639"/>
                </a:lnTo>
                <a:lnTo>
                  <a:pt x="287019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AEA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5655309" y="3343909"/>
            <a:ext cx="847090" cy="167640"/>
          </a:xfrm>
          <a:custGeom>
            <a:avLst/>
            <a:gdLst/>
            <a:ahLst/>
            <a:cxnLst/>
            <a:rect l="l" t="t" r="r" b="b"/>
            <a:pathLst>
              <a:path w="847089" h="167639">
                <a:moveTo>
                  <a:pt x="0" y="167639"/>
                </a:moveTo>
                <a:lnTo>
                  <a:pt x="847089" y="167639"/>
                </a:lnTo>
                <a:lnTo>
                  <a:pt x="847089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AEA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2553970" y="3343909"/>
            <a:ext cx="806450" cy="167640"/>
          </a:xfrm>
          <a:custGeom>
            <a:avLst/>
            <a:gdLst/>
            <a:ahLst/>
            <a:cxnLst/>
            <a:rect l="l" t="t" r="r" b="b"/>
            <a:pathLst>
              <a:path w="806450" h="167639">
                <a:moveTo>
                  <a:pt x="0" y="167639"/>
                </a:moveTo>
                <a:lnTo>
                  <a:pt x="806450" y="167639"/>
                </a:lnTo>
                <a:lnTo>
                  <a:pt x="80645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AEA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04800" y="3343909"/>
            <a:ext cx="2540" cy="167640"/>
          </a:xfrm>
          <a:custGeom>
            <a:avLst/>
            <a:gdLst/>
            <a:ahLst/>
            <a:cxnLst/>
            <a:rect l="l" t="t" r="r" b="b"/>
            <a:pathLst>
              <a:path w="2539" h="167639">
                <a:moveTo>
                  <a:pt x="0" y="167639"/>
                </a:moveTo>
                <a:lnTo>
                  <a:pt x="2539" y="167639"/>
                </a:lnTo>
                <a:lnTo>
                  <a:pt x="2539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AEA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8549640" y="3511550"/>
            <a:ext cx="287020" cy="166370"/>
          </a:xfrm>
          <a:custGeom>
            <a:avLst/>
            <a:gdLst/>
            <a:ahLst/>
            <a:cxnLst/>
            <a:rect l="l" t="t" r="r" b="b"/>
            <a:pathLst>
              <a:path w="287020" h="166370">
                <a:moveTo>
                  <a:pt x="0" y="166369"/>
                </a:moveTo>
                <a:lnTo>
                  <a:pt x="287019" y="166369"/>
                </a:lnTo>
                <a:lnTo>
                  <a:pt x="287019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EB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5655309" y="3511550"/>
            <a:ext cx="847090" cy="166370"/>
          </a:xfrm>
          <a:custGeom>
            <a:avLst/>
            <a:gdLst/>
            <a:ahLst/>
            <a:cxnLst/>
            <a:rect l="l" t="t" r="r" b="b"/>
            <a:pathLst>
              <a:path w="847089" h="166370">
                <a:moveTo>
                  <a:pt x="0" y="166369"/>
                </a:moveTo>
                <a:lnTo>
                  <a:pt x="847089" y="166369"/>
                </a:lnTo>
                <a:lnTo>
                  <a:pt x="847089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EB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2553970" y="3511550"/>
            <a:ext cx="806450" cy="166370"/>
          </a:xfrm>
          <a:custGeom>
            <a:avLst/>
            <a:gdLst/>
            <a:ahLst/>
            <a:cxnLst/>
            <a:rect l="l" t="t" r="r" b="b"/>
            <a:pathLst>
              <a:path w="806450" h="166370">
                <a:moveTo>
                  <a:pt x="0" y="166369"/>
                </a:moveTo>
                <a:lnTo>
                  <a:pt x="806450" y="166369"/>
                </a:lnTo>
                <a:lnTo>
                  <a:pt x="806450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EB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04800" y="3511550"/>
            <a:ext cx="2540" cy="166370"/>
          </a:xfrm>
          <a:custGeom>
            <a:avLst/>
            <a:gdLst/>
            <a:ahLst/>
            <a:cxnLst/>
            <a:rect l="l" t="t" r="r" b="b"/>
            <a:pathLst>
              <a:path w="2539" h="166370">
                <a:moveTo>
                  <a:pt x="0" y="166369"/>
                </a:moveTo>
                <a:lnTo>
                  <a:pt x="2539" y="166369"/>
                </a:lnTo>
                <a:lnTo>
                  <a:pt x="2539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EB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04800" y="3677920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10">
                <a:moveTo>
                  <a:pt x="0" y="168909"/>
                </a:moveTo>
                <a:lnTo>
                  <a:pt x="8531860" y="168909"/>
                </a:lnTo>
                <a:lnTo>
                  <a:pt x="8531860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ECEC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04800" y="3846829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EDED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04800" y="40132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04800" y="41808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5185409" y="4348479"/>
            <a:ext cx="3651250" cy="167640"/>
          </a:xfrm>
          <a:custGeom>
            <a:avLst/>
            <a:gdLst/>
            <a:ahLst/>
            <a:cxnLst/>
            <a:rect l="l" t="t" r="r" b="b"/>
            <a:pathLst>
              <a:path w="3651250" h="167639">
                <a:moveTo>
                  <a:pt x="0" y="167640"/>
                </a:moveTo>
                <a:lnTo>
                  <a:pt x="3651249" y="167640"/>
                </a:lnTo>
                <a:lnTo>
                  <a:pt x="3651249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04800" y="4348479"/>
            <a:ext cx="3209290" cy="167640"/>
          </a:xfrm>
          <a:custGeom>
            <a:avLst/>
            <a:gdLst/>
            <a:ahLst/>
            <a:cxnLst/>
            <a:rect l="l" t="t" r="r" b="b"/>
            <a:pathLst>
              <a:path w="3209290" h="167639">
                <a:moveTo>
                  <a:pt x="0" y="167640"/>
                </a:moveTo>
                <a:lnTo>
                  <a:pt x="3209290" y="167640"/>
                </a:lnTo>
                <a:lnTo>
                  <a:pt x="320929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304800" y="451612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304800" y="468375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04800" y="48514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3F3F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304800" y="50190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4F4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304800" y="518667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304800" y="535432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6F6F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304800" y="552195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7F7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304800" y="56896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8F8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04800" y="585724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8595359" y="6023609"/>
            <a:ext cx="241300" cy="168910"/>
          </a:xfrm>
          <a:custGeom>
            <a:avLst/>
            <a:gdLst/>
            <a:ahLst/>
            <a:cxnLst/>
            <a:rect l="l" t="t" r="r" b="b"/>
            <a:pathLst>
              <a:path w="241300" h="168910">
                <a:moveTo>
                  <a:pt x="0" y="168909"/>
                </a:moveTo>
                <a:lnTo>
                  <a:pt x="241300" y="168909"/>
                </a:lnTo>
                <a:lnTo>
                  <a:pt x="241300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FAFAF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5287009" y="6023609"/>
            <a:ext cx="1146810" cy="168910"/>
          </a:xfrm>
          <a:custGeom>
            <a:avLst/>
            <a:gdLst/>
            <a:ahLst/>
            <a:cxnLst/>
            <a:rect l="l" t="t" r="r" b="b"/>
            <a:pathLst>
              <a:path w="1146810" h="168910">
                <a:moveTo>
                  <a:pt x="0" y="168909"/>
                </a:moveTo>
                <a:lnTo>
                  <a:pt x="1146810" y="168909"/>
                </a:lnTo>
                <a:lnTo>
                  <a:pt x="1146810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FAFAF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1932939" y="6023609"/>
            <a:ext cx="1548130" cy="168910"/>
          </a:xfrm>
          <a:custGeom>
            <a:avLst/>
            <a:gdLst/>
            <a:ahLst/>
            <a:cxnLst/>
            <a:rect l="l" t="t" r="r" b="b"/>
            <a:pathLst>
              <a:path w="1548129" h="168910">
                <a:moveTo>
                  <a:pt x="0" y="168909"/>
                </a:moveTo>
                <a:lnTo>
                  <a:pt x="1548130" y="168909"/>
                </a:lnTo>
                <a:lnTo>
                  <a:pt x="1548130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FAFAF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304800" y="6023609"/>
            <a:ext cx="487680" cy="168910"/>
          </a:xfrm>
          <a:custGeom>
            <a:avLst/>
            <a:gdLst/>
            <a:ahLst/>
            <a:cxnLst/>
            <a:rect l="l" t="t" r="r" b="b"/>
            <a:pathLst>
              <a:path w="487680" h="168910">
                <a:moveTo>
                  <a:pt x="0" y="168909"/>
                </a:moveTo>
                <a:lnTo>
                  <a:pt x="487680" y="168909"/>
                </a:lnTo>
                <a:lnTo>
                  <a:pt x="487680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FAFAF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8595359" y="6192520"/>
            <a:ext cx="241300" cy="182880"/>
          </a:xfrm>
          <a:custGeom>
            <a:avLst/>
            <a:gdLst/>
            <a:ahLst/>
            <a:cxnLst/>
            <a:rect l="l" t="t" r="r" b="b"/>
            <a:pathLst>
              <a:path w="241300" h="182879">
                <a:moveTo>
                  <a:pt x="0" y="182879"/>
                </a:moveTo>
                <a:lnTo>
                  <a:pt x="241300" y="182879"/>
                </a:lnTo>
                <a:lnTo>
                  <a:pt x="241300" y="0"/>
                </a:lnTo>
                <a:lnTo>
                  <a:pt x="0" y="0"/>
                </a:lnTo>
                <a:lnTo>
                  <a:pt x="0" y="182879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5287009" y="6192520"/>
            <a:ext cx="1146810" cy="182880"/>
          </a:xfrm>
          <a:custGeom>
            <a:avLst/>
            <a:gdLst/>
            <a:ahLst/>
            <a:cxnLst/>
            <a:rect l="l" t="t" r="r" b="b"/>
            <a:pathLst>
              <a:path w="1146810" h="182879">
                <a:moveTo>
                  <a:pt x="0" y="182879"/>
                </a:moveTo>
                <a:lnTo>
                  <a:pt x="1146810" y="182879"/>
                </a:lnTo>
                <a:lnTo>
                  <a:pt x="1146810" y="0"/>
                </a:lnTo>
                <a:lnTo>
                  <a:pt x="0" y="0"/>
                </a:lnTo>
                <a:lnTo>
                  <a:pt x="0" y="182879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1932939" y="6192520"/>
            <a:ext cx="1548130" cy="182880"/>
          </a:xfrm>
          <a:custGeom>
            <a:avLst/>
            <a:gdLst/>
            <a:ahLst/>
            <a:cxnLst/>
            <a:rect l="l" t="t" r="r" b="b"/>
            <a:pathLst>
              <a:path w="1548129" h="182879">
                <a:moveTo>
                  <a:pt x="0" y="182879"/>
                </a:moveTo>
                <a:lnTo>
                  <a:pt x="1548130" y="182879"/>
                </a:lnTo>
                <a:lnTo>
                  <a:pt x="1548130" y="0"/>
                </a:lnTo>
                <a:lnTo>
                  <a:pt x="0" y="0"/>
                </a:lnTo>
                <a:lnTo>
                  <a:pt x="0" y="182879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304800" y="6192520"/>
            <a:ext cx="487680" cy="182880"/>
          </a:xfrm>
          <a:custGeom>
            <a:avLst/>
            <a:gdLst/>
            <a:ahLst/>
            <a:cxnLst/>
            <a:rect l="l" t="t" r="r" b="b"/>
            <a:pathLst>
              <a:path w="487680" h="182879">
                <a:moveTo>
                  <a:pt x="0" y="182879"/>
                </a:moveTo>
                <a:lnTo>
                  <a:pt x="487680" y="182879"/>
                </a:lnTo>
                <a:lnTo>
                  <a:pt x="487680" y="0"/>
                </a:lnTo>
                <a:lnTo>
                  <a:pt x="0" y="0"/>
                </a:lnTo>
                <a:lnTo>
                  <a:pt x="0" y="182879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304800" y="635889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8531859" y="0"/>
                </a:moveTo>
                <a:lnTo>
                  <a:pt x="0" y="0"/>
                </a:lnTo>
                <a:lnTo>
                  <a:pt x="0" y="50800"/>
                </a:lnTo>
                <a:lnTo>
                  <a:pt x="16510" y="97790"/>
                </a:lnTo>
                <a:lnTo>
                  <a:pt x="48260" y="135890"/>
                </a:lnTo>
                <a:lnTo>
                  <a:pt x="92710" y="161290"/>
                </a:lnTo>
                <a:lnTo>
                  <a:pt x="115570" y="167640"/>
                </a:lnTo>
                <a:lnTo>
                  <a:pt x="8415020" y="167640"/>
                </a:lnTo>
                <a:lnTo>
                  <a:pt x="8427720" y="165100"/>
                </a:lnTo>
                <a:lnTo>
                  <a:pt x="8439150" y="161290"/>
                </a:lnTo>
                <a:lnTo>
                  <a:pt x="8462010" y="151130"/>
                </a:lnTo>
                <a:lnTo>
                  <a:pt x="8472170" y="143510"/>
                </a:lnTo>
                <a:lnTo>
                  <a:pt x="8483600" y="135890"/>
                </a:lnTo>
                <a:lnTo>
                  <a:pt x="8492490" y="127000"/>
                </a:lnTo>
                <a:lnTo>
                  <a:pt x="8500110" y="118110"/>
                </a:lnTo>
                <a:lnTo>
                  <a:pt x="8509000" y="107950"/>
                </a:lnTo>
                <a:lnTo>
                  <a:pt x="8515350" y="97790"/>
                </a:lnTo>
                <a:lnTo>
                  <a:pt x="8521700" y="86360"/>
                </a:lnTo>
                <a:lnTo>
                  <a:pt x="8529320" y="63500"/>
                </a:lnTo>
                <a:lnTo>
                  <a:pt x="8531860" y="50800"/>
                </a:lnTo>
                <a:lnTo>
                  <a:pt x="8531859" y="0"/>
                </a:lnTo>
                <a:close/>
              </a:path>
            </a:pathLst>
          </a:custGeom>
          <a:solidFill>
            <a:srgbClr val="FCFC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304800" y="328929"/>
            <a:ext cx="8533130" cy="6197600"/>
          </a:xfrm>
          <a:custGeom>
            <a:avLst/>
            <a:gdLst/>
            <a:ahLst/>
            <a:cxnLst/>
            <a:rect l="l" t="t" r="r" b="b"/>
            <a:pathLst>
              <a:path w="8533130" h="6197600">
                <a:moveTo>
                  <a:pt x="128270" y="0"/>
                </a:moveTo>
                <a:lnTo>
                  <a:pt x="81438" y="10933"/>
                </a:lnTo>
                <a:lnTo>
                  <a:pt x="40322" y="39846"/>
                </a:lnTo>
                <a:lnTo>
                  <a:pt x="11112" y="80902"/>
                </a:lnTo>
                <a:lnTo>
                  <a:pt x="0" y="128270"/>
                </a:lnTo>
                <a:lnTo>
                  <a:pt x="0" y="6068060"/>
                </a:lnTo>
                <a:lnTo>
                  <a:pt x="11112" y="6115625"/>
                </a:lnTo>
                <a:lnTo>
                  <a:pt x="40322" y="6157118"/>
                </a:lnTo>
                <a:lnTo>
                  <a:pt x="81438" y="6186467"/>
                </a:lnTo>
                <a:lnTo>
                  <a:pt x="128270" y="6197600"/>
                </a:lnTo>
                <a:lnTo>
                  <a:pt x="8404860" y="6197600"/>
                </a:lnTo>
                <a:lnTo>
                  <a:pt x="8451691" y="6186467"/>
                </a:lnTo>
                <a:lnTo>
                  <a:pt x="8492807" y="6157118"/>
                </a:lnTo>
                <a:lnTo>
                  <a:pt x="8522017" y="6115625"/>
                </a:lnTo>
                <a:lnTo>
                  <a:pt x="8533130" y="6068060"/>
                </a:lnTo>
                <a:lnTo>
                  <a:pt x="8533130" y="128270"/>
                </a:lnTo>
                <a:lnTo>
                  <a:pt x="8522017" y="80902"/>
                </a:lnTo>
                <a:lnTo>
                  <a:pt x="8492807" y="39846"/>
                </a:lnTo>
                <a:lnTo>
                  <a:pt x="8451691" y="10933"/>
                </a:lnTo>
                <a:lnTo>
                  <a:pt x="8404860" y="0"/>
                </a:lnTo>
                <a:lnTo>
                  <a:pt x="128270" y="0"/>
                </a:lnTo>
                <a:close/>
              </a:path>
            </a:pathLst>
          </a:custGeom>
          <a:ln w="3175">
            <a:solidFill>
              <a:srgbClr val="A3A2A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304800" y="32892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A3A2A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8837930" y="652653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A3A2A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 txBox="1">
            <a:spLocks noGrp="1"/>
          </p:cNvSpPr>
          <p:nvPr>
            <p:ph type="title"/>
          </p:nvPr>
        </p:nvSpPr>
        <p:spPr>
          <a:xfrm>
            <a:off x="1752600" y="491490"/>
            <a:ext cx="5636260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spc="-5" dirty="0">
                <a:solidFill>
                  <a:srgbClr val="FF0000"/>
                </a:solidFill>
                <a:latin typeface="Arial"/>
                <a:cs typeface="Arial"/>
              </a:rPr>
              <a:t>Ejemplo no informático: </a:t>
            </a:r>
            <a:r>
              <a:rPr sz="2200" i="1" spc="-5" dirty="0">
                <a:solidFill>
                  <a:srgbClr val="000000"/>
                </a:solidFill>
                <a:latin typeface="Arial"/>
                <a:cs typeface="Arial"/>
              </a:rPr>
              <a:t>Creación de una</a:t>
            </a:r>
            <a:r>
              <a:rPr sz="2200" i="1" spc="4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2200" i="1" spc="-5" dirty="0">
                <a:solidFill>
                  <a:srgbClr val="000000"/>
                </a:solidFill>
                <a:latin typeface="Arial"/>
                <a:cs typeface="Arial"/>
              </a:rPr>
              <a:t>silla</a:t>
            </a:r>
            <a:endParaRPr sz="2200">
              <a:latin typeface="Arial"/>
              <a:cs typeface="Arial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1372869" y="933450"/>
            <a:ext cx="1111250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spc="-15" dirty="0">
                <a:latin typeface="Arial"/>
                <a:cs typeface="Arial"/>
              </a:rPr>
              <a:t>M</a:t>
            </a:r>
            <a:r>
              <a:rPr sz="2200" spc="-5" dirty="0">
                <a:latin typeface="Arial"/>
                <a:cs typeface="Arial"/>
              </a:rPr>
              <a:t>a</a:t>
            </a:r>
            <a:r>
              <a:rPr sz="2200" dirty="0">
                <a:latin typeface="Arial"/>
                <a:cs typeface="Arial"/>
              </a:rPr>
              <a:t>d</a:t>
            </a:r>
            <a:r>
              <a:rPr sz="2200" spc="-5" dirty="0">
                <a:latin typeface="Arial"/>
                <a:cs typeface="Arial"/>
              </a:rPr>
              <a:t>e</a:t>
            </a:r>
            <a:r>
              <a:rPr sz="2200" dirty="0">
                <a:latin typeface="Arial"/>
                <a:cs typeface="Arial"/>
              </a:rPr>
              <a:t>r</a:t>
            </a:r>
            <a:r>
              <a:rPr sz="2200" spc="-5" dirty="0">
                <a:latin typeface="Arial"/>
                <a:cs typeface="Arial"/>
              </a:rPr>
              <a:t>a</a:t>
            </a:r>
            <a:r>
              <a:rPr sz="2200" dirty="0">
                <a:latin typeface="Arial"/>
                <a:cs typeface="Arial"/>
              </a:rPr>
              <a:t>s</a:t>
            </a:r>
            <a:endParaRPr sz="2200">
              <a:latin typeface="Arial"/>
              <a:cs typeface="Arial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1372869" y="1275079"/>
            <a:ext cx="1035685" cy="702310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12700" marR="5080">
              <a:lnSpc>
                <a:spcPct val="101899"/>
              </a:lnSpc>
              <a:spcBef>
                <a:spcPts val="50"/>
              </a:spcBef>
            </a:pPr>
            <a:r>
              <a:rPr sz="2200" spc="-10" dirty="0">
                <a:latin typeface="Arial"/>
                <a:cs typeface="Arial"/>
              </a:rPr>
              <a:t>Tela  E</a:t>
            </a:r>
            <a:r>
              <a:rPr sz="2200" spc="5" dirty="0">
                <a:latin typeface="Arial"/>
                <a:cs typeface="Arial"/>
              </a:rPr>
              <a:t>s</a:t>
            </a:r>
            <a:r>
              <a:rPr sz="2200" spc="-5" dirty="0">
                <a:latin typeface="Arial"/>
                <a:cs typeface="Arial"/>
              </a:rPr>
              <a:t>p</a:t>
            </a:r>
            <a:r>
              <a:rPr sz="2200" dirty="0">
                <a:latin typeface="Arial"/>
                <a:cs typeface="Arial"/>
              </a:rPr>
              <a:t>o</a:t>
            </a:r>
            <a:r>
              <a:rPr sz="2200" spc="-5" dirty="0">
                <a:latin typeface="Arial"/>
                <a:cs typeface="Arial"/>
              </a:rPr>
              <a:t>nja</a:t>
            </a:r>
            <a:endParaRPr sz="2200">
              <a:latin typeface="Arial"/>
              <a:cs typeface="Arial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1073150" y="1959609"/>
            <a:ext cx="6924040" cy="1148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11785">
              <a:lnSpc>
                <a:spcPct val="100000"/>
              </a:lnSpc>
              <a:spcBef>
                <a:spcPts val="100"/>
              </a:spcBef>
            </a:pPr>
            <a:r>
              <a:rPr sz="2200" spc="-5" dirty="0">
                <a:latin typeface="Arial"/>
                <a:cs typeface="Arial"/>
              </a:rPr>
              <a:t>puntillas</a:t>
            </a:r>
            <a:endParaRPr sz="2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30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200" spc="-5" dirty="0">
                <a:solidFill>
                  <a:srgbClr val="FF0000"/>
                </a:solidFill>
                <a:latin typeface="Arial"/>
                <a:cs typeface="Arial"/>
              </a:rPr>
              <a:t>Ejemplo informático: </a:t>
            </a:r>
            <a:r>
              <a:rPr sz="2200" i="1" spc="-5" dirty="0">
                <a:latin typeface="Arial"/>
                <a:cs typeface="Arial"/>
              </a:rPr>
              <a:t>Generación </a:t>
            </a:r>
            <a:r>
              <a:rPr sz="2200" i="1" dirty="0">
                <a:latin typeface="Arial"/>
                <a:cs typeface="Arial"/>
              </a:rPr>
              <a:t>de un </a:t>
            </a:r>
            <a:r>
              <a:rPr sz="2200" i="1" spc="-5" dirty="0">
                <a:latin typeface="Arial"/>
                <a:cs typeface="Arial"/>
              </a:rPr>
              <a:t>boletín de</a:t>
            </a:r>
            <a:r>
              <a:rPr sz="2200" i="1" spc="15" dirty="0">
                <a:latin typeface="Arial"/>
                <a:cs typeface="Arial"/>
              </a:rPr>
              <a:t> </a:t>
            </a:r>
            <a:r>
              <a:rPr sz="2200" i="1" spc="-5" dirty="0">
                <a:latin typeface="Arial"/>
                <a:cs typeface="Arial"/>
              </a:rPr>
              <a:t>notas</a:t>
            </a:r>
            <a:endParaRPr sz="2200">
              <a:latin typeface="Arial"/>
              <a:cs typeface="Arial"/>
            </a:endParaRPr>
          </a:p>
        </p:txBody>
      </p:sp>
      <p:sp>
        <p:nvSpPr>
          <p:cNvPr id="65" name="object 65"/>
          <p:cNvSpPr/>
          <p:nvPr/>
        </p:nvSpPr>
        <p:spPr>
          <a:xfrm>
            <a:off x="2362200" y="990600"/>
            <a:ext cx="304800" cy="1371600"/>
          </a:xfrm>
          <a:custGeom>
            <a:avLst/>
            <a:gdLst/>
            <a:ahLst/>
            <a:cxnLst/>
            <a:rect l="l" t="t" r="r" b="b"/>
            <a:pathLst>
              <a:path w="304800" h="1371600">
                <a:moveTo>
                  <a:pt x="0" y="0"/>
                </a:moveTo>
                <a:lnTo>
                  <a:pt x="55959" y="9822"/>
                </a:lnTo>
                <a:lnTo>
                  <a:pt x="104775" y="35718"/>
                </a:lnTo>
                <a:lnTo>
                  <a:pt x="139303" y="72330"/>
                </a:lnTo>
                <a:lnTo>
                  <a:pt x="152400" y="114300"/>
                </a:lnTo>
                <a:lnTo>
                  <a:pt x="152400" y="556260"/>
                </a:lnTo>
                <a:lnTo>
                  <a:pt x="165496" y="598229"/>
                </a:lnTo>
                <a:lnTo>
                  <a:pt x="200025" y="634841"/>
                </a:lnTo>
                <a:lnTo>
                  <a:pt x="248840" y="660737"/>
                </a:lnTo>
                <a:lnTo>
                  <a:pt x="304800" y="670560"/>
                </a:lnTo>
                <a:lnTo>
                  <a:pt x="248840" y="680382"/>
                </a:lnTo>
                <a:lnTo>
                  <a:pt x="200025" y="706278"/>
                </a:lnTo>
                <a:lnTo>
                  <a:pt x="165496" y="742890"/>
                </a:lnTo>
                <a:lnTo>
                  <a:pt x="152400" y="784860"/>
                </a:lnTo>
                <a:lnTo>
                  <a:pt x="152400" y="1257300"/>
                </a:lnTo>
                <a:lnTo>
                  <a:pt x="139303" y="1299269"/>
                </a:lnTo>
                <a:lnTo>
                  <a:pt x="104775" y="1335881"/>
                </a:lnTo>
                <a:lnTo>
                  <a:pt x="55959" y="1361777"/>
                </a:lnTo>
                <a:lnTo>
                  <a:pt x="0" y="1371600"/>
                </a:lnTo>
              </a:path>
            </a:pathLst>
          </a:custGeom>
          <a:ln w="93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2362200" y="99060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2667000" y="236220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3723640" y="1066800"/>
            <a:ext cx="1306830" cy="916940"/>
          </a:xfrm>
          <a:custGeom>
            <a:avLst/>
            <a:gdLst/>
            <a:ahLst/>
            <a:cxnLst/>
            <a:rect l="l" t="t" r="r" b="b"/>
            <a:pathLst>
              <a:path w="1306829" h="916939">
                <a:moveTo>
                  <a:pt x="0" y="0"/>
                </a:moveTo>
                <a:lnTo>
                  <a:pt x="1306830" y="0"/>
                </a:lnTo>
                <a:lnTo>
                  <a:pt x="1306830" y="916939"/>
                </a:lnTo>
                <a:lnTo>
                  <a:pt x="0" y="916939"/>
                </a:lnTo>
                <a:lnTo>
                  <a:pt x="0" y="0"/>
                </a:lnTo>
                <a:close/>
              </a:path>
            </a:pathLst>
          </a:custGeom>
          <a:solidFill>
            <a:srgbClr val="99CC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3723640" y="1066800"/>
            <a:ext cx="1306830" cy="916940"/>
          </a:xfrm>
          <a:custGeom>
            <a:avLst/>
            <a:gdLst/>
            <a:ahLst/>
            <a:cxnLst/>
            <a:rect l="l" t="t" r="r" b="b"/>
            <a:pathLst>
              <a:path w="1306829" h="916939">
                <a:moveTo>
                  <a:pt x="0" y="0"/>
                </a:moveTo>
                <a:lnTo>
                  <a:pt x="1306830" y="0"/>
                </a:lnTo>
                <a:lnTo>
                  <a:pt x="1306830" y="916939"/>
                </a:lnTo>
                <a:lnTo>
                  <a:pt x="0" y="916939"/>
                </a:lnTo>
                <a:lnTo>
                  <a:pt x="0" y="0"/>
                </a:lnTo>
                <a:close/>
              </a:path>
            </a:pathLst>
          </a:custGeom>
          <a:ln w="38097">
            <a:solidFill>
              <a:srgbClr val="0000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3723640" y="106680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8097">
            <a:solidFill>
              <a:srgbClr val="0000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5030470" y="198373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8097">
            <a:solidFill>
              <a:srgbClr val="0000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 txBox="1"/>
          <p:nvPr/>
        </p:nvSpPr>
        <p:spPr>
          <a:xfrm>
            <a:off x="3801109" y="1099820"/>
            <a:ext cx="1152525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-1270" algn="ctr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Arial"/>
                <a:cs typeface="Arial"/>
              </a:rPr>
              <a:t>Proceso  </a:t>
            </a:r>
            <a:r>
              <a:rPr sz="1800" spc="-10" dirty="0">
                <a:latin typeface="Arial"/>
                <a:cs typeface="Arial"/>
              </a:rPr>
              <a:t>de     C</a:t>
            </a:r>
            <a:r>
              <a:rPr sz="1800" spc="-5" dirty="0">
                <a:latin typeface="Arial"/>
                <a:cs typeface="Arial"/>
              </a:rPr>
              <a:t>arp</a:t>
            </a:r>
            <a:r>
              <a:rPr sz="1800" spc="-10" dirty="0">
                <a:latin typeface="Arial"/>
                <a:cs typeface="Arial"/>
              </a:rPr>
              <a:t>i</a:t>
            </a:r>
            <a:r>
              <a:rPr sz="1800" spc="-5" dirty="0">
                <a:latin typeface="Arial"/>
                <a:cs typeface="Arial"/>
              </a:rPr>
              <a:t>nter</a:t>
            </a:r>
            <a:r>
              <a:rPr sz="1800" spc="-10" dirty="0">
                <a:latin typeface="Arial"/>
                <a:cs typeface="Arial"/>
              </a:rPr>
              <a:t>í</a:t>
            </a:r>
            <a:r>
              <a:rPr sz="1800" dirty="0">
                <a:latin typeface="Arial"/>
                <a:cs typeface="Arial"/>
              </a:rPr>
              <a:t>a</a:t>
            </a:r>
            <a:endParaRPr sz="1800">
              <a:latin typeface="Arial"/>
              <a:cs typeface="Arial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6163309" y="1405890"/>
            <a:ext cx="79248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-10" dirty="0">
                <a:latin typeface="Arial"/>
                <a:cs typeface="Arial"/>
              </a:rPr>
              <a:t>Silla</a:t>
            </a:r>
            <a:endParaRPr sz="3200">
              <a:latin typeface="Arial"/>
              <a:cs typeface="Arial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891539" y="3783329"/>
            <a:ext cx="1018540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spc="-10" dirty="0">
                <a:latin typeface="Arial"/>
                <a:cs typeface="Arial"/>
              </a:rPr>
              <a:t>N</a:t>
            </a:r>
            <a:r>
              <a:rPr sz="2200" dirty="0">
                <a:latin typeface="Arial"/>
                <a:cs typeface="Arial"/>
              </a:rPr>
              <a:t>o</a:t>
            </a:r>
            <a:r>
              <a:rPr sz="2200" spc="-5" dirty="0">
                <a:latin typeface="Arial"/>
                <a:cs typeface="Arial"/>
              </a:rPr>
              <a:t>m</a:t>
            </a:r>
            <a:r>
              <a:rPr sz="2200" dirty="0">
                <a:latin typeface="Arial"/>
                <a:cs typeface="Arial"/>
              </a:rPr>
              <a:t>b</a:t>
            </a:r>
            <a:r>
              <a:rPr sz="2200" spc="-5" dirty="0">
                <a:latin typeface="Arial"/>
                <a:cs typeface="Arial"/>
              </a:rPr>
              <a:t>r</a:t>
            </a:r>
            <a:r>
              <a:rPr sz="2200" dirty="0">
                <a:latin typeface="Arial"/>
                <a:cs typeface="Arial"/>
              </a:rPr>
              <a:t>e</a:t>
            </a:r>
            <a:endParaRPr sz="2200">
              <a:latin typeface="Arial"/>
              <a:cs typeface="Arial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859789" y="3983990"/>
            <a:ext cx="1082040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spc="-5" dirty="0">
                <a:latin typeface="Arial"/>
                <a:cs typeface="Arial"/>
              </a:rPr>
              <a:t>al</a:t>
            </a:r>
            <a:r>
              <a:rPr sz="2200" dirty="0">
                <a:latin typeface="Arial"/>
                <a:cs typeface="Arial"/>
              </a:rPr>
              <a:t>u</a:t>
            </a:r>
            <a:r>
              <a:rPr sz="2200" spc="-5" dirty="0">
                <a:latin typeface="Arial"/>
                <a:cs typeface="Arial"/>
              </a:rPr>
              <a:t>m</a:t>
            </a:r>
            <a:r>
              <a:rPr sz="2200" dirty="0">
                <a:latin typeface="Arial"/>
                <a:cs typeface="Arial"/>
              </a:rPr>
              <a:t>n</a:t>
            </a:r>
            <a:r>
              <a:rPr sz="2200" spc="-5" dirty="0">
                <a:latin typeface="Arial"/>
                <a:cs typeface="Arial"/>
              </a:rPr>
              <a:t>o</a:t>
            </a:r>
            <a:r>
              <a:rPr sz="2200" dirty="0">
                <a:latin typeface="Arial"/>
                <a:cs typeface="Arial"/>
              </a:rPr>
              <a:t>s</a:t>
            </a:r>
            <a:endParaRPr sz="2200">
              <a:latin typeface="Arial"/>
              <a:cs typeface="Arial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1023619" y="4358640"/>
            <a:ext cx="754380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spc="-10" dirty="0">
                <a:latin typeface="Arial"/>
                <a:cs typeface="Arial"/>
              </a:rPr>
              <a:t>N</a:t>
            </a:r>
            <a:r>
              <a:rPr sz="2200" spc="-5" dirty="0">
                <a:latin typeface="Arial"/>
                <a:cs typeface="Arial"/>
              </a:rPr>
              <a:t>o</a:t>
            </a:r>
            <a:r>
              <a:rPr sz="2200" spc="5" dirty="0">
                <a:latin typeface="Arial"/>
                <a:cs typeface="Arial"/>
              </a:rPr>
              <a:t>t</a:t>
            </a:r>
            <a:r>
              <a:rPr sz="2200" spc="-5" dirty="0">
                <a:latin typeface="Arial"/>
                <a:cs typeface="Arial"/>
              </a:rPr>
              <a:t>a</a:t>
            </a:r>
            <a:r>
              <a:rPr sz="2200" dirty="0">
                <a:latin typeface="Arial"/>
                <a:cs typeface="Arial"/>
              </a:rPr>
              <a:t>s</a:t>
            </a:r>
            <a:endParaRPr sz="2200">
              <a:latin typeface="Arial"/>
              <a:cs typeface="Arial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999489" y="4693920"/>
            <a:ext cx="802005" cy="777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6510">
              <a:lnSpc>
                <a:spcPct val="112100"/>
              </a:lnSpc>
              <a:spcBef>
                <a:spcPts val="100"/>
              </a:spcBef>
            </a:pPr>
            <a:r>
              <a:rPr sz="2200" spc="-5" dirty="0">
                <a:latin typeface="Arial"/>
                <a:cs typeface="Arial"/>
              </a:rPr>
              <a:t>Curso  Gru</a:t>
            </a:r>
            <a:r>
              <a:rPr sz="2200" dirty="0">
                <a:latin typeface="Arial"/>
                <a:cs typeface="Arial"/>
              </a:rPr>
              <a:t>po</a:t>
            </a:r>
            <a:endParaRPr sz="2200">
              <a:latin typeface="Arial"/>
              <a:cs typeface="Arial"/>
            </a:endParaRPr>
          </a:p>
        </p:txBody>
      </p:sp>
      <p:sp>
        <p:nvSpPr>
          <p:cNvPr id="78" name="object 78"/>
          <p:cNvSpPr/>
          <p:nvPr/>
        </p:nvSpPr>
        <p:spPr>
          <a:xfrm>
            <a:off x="3514090" y="4215129"/>
            <a:ext cx="1671320" cy="429259"/>
          </a:xfrm>
          <a:custGeom>
            <a:avLst/>
            <a:gdLst/>
            <a:ahLst/>
            <a:cxnLst/>
            <a:rect l="l" t="t" r="r" b="b"/>
            <a:pathLst>
              <a:path w="1671320" h="429260">
                <a:moveTo>
                  <a:pt x="0" y="0"/>
                </a:moveTo>
                <a:lnTo>
                  <a:pt x="1671320" y="0"/>
                </a:lnTo>
                <a:lnTo>
                  <a:pt x="1671320" y="429260"/>
                </a:lnTo>
                <a:lnTo>
                  <a:pt x="0" y="429260"/>
                </a:lnTo>
                <a:lnTo>
                  <a:pt x="0" y="0"/>
                </a:lnTo>
                <a:close/>
              </a:path>
            </a:pathLst>
          </a:custGeom>
          <a:solidFill>
            <a:srgbClr val="FFFF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3514090" y="4215129"/>
            <a:ext cx="1671320" cy="429259"/>
          </a:xfrm>
          <a:custGeom>
            <a:avLst/>
            <a:gdLst/>
            <a:ahLst/>
            <a:cxnLst/>
            <a:rect l="l" t="t" r="r" b="b"/>
            <a:pathLst>
              <a:path w="1671320" h="429260">
                <a:moveTo>
                  <a:pt x="0" y="0"/>
                </a:moveTo>
                <a:lnTo>
                  <a:pt x="1671320" y="0"/>
                </a:lnTo>
                <a:lnTo>
                  <a:pt x="1671320" y="429260"/>
                </a:lnTo>
                <a:lnTo>
                  <a:pt x="0" y="429260"/>
                </a:lnTo>
                <a:lnTo>
                  <a:pt x="0" y="0"/>
                </a:lnTo>
                <a:close/>
              </a:path>
            </a:pathLst>
          </a:custGeom>
          <a:ln w="38097">
            <a:solidFill>
              <a:srgbClr val="FFCC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3514090" y="421512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8097">
            <a:solidFill>
              <a:srgbClr val="FFCC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5185409" y="464439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8097">
            <a:solidFill>
              <a:srgbClr val="FFCC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 txBox="1"/>
          <p:nvPr/>
        </p:nvSpPr>
        <p:spPr>
          <a:xfrm>
            <a:off x="3591559" y="4249420"/>
            <a:ext cx="1514475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spc="-15" dirty="0">
                <a:latin typeface="Arial"/>
                <a:cs typeface="Arial"/>
              </a:rPr>
              <a:t>T</a:t>
            </a:r>
            <a:r>
              <a:rPr sz="2200" spc="-5" dirty="0">
                <a:latin typeface="Arial"/>
                <a:cs typeface="Arial"/>
              </a:rPr>
              <a:t>r</a:t>
            </a:r>
            <a:r>
              <a:rPr sz="2200" dirty="0">
                <a:latin typeface="Arial"/>
                <a:cs typeface="Arial"/>
              </a:rPr>
              <a:t>a</a:t>
            </a:r>
            <a:r>
              <a:rPr sz="2200" spc="-5" dirty="0">
                <a:latin typeface="Arial"/>
                <a:cs typeface="Arial"/>
              </a:rPr>
              <a:t>ta</a:t>
            </a:r>
            <a:r>
              <a:rPr sz="2200" dirty="0">
                <a:latin typeface="Arial"/>
                <a:cs typeface="Arial"/>
              </a:rPr>
              <a:t>m</a:t>
            </a:r>
            <a:r>
              <a:rPr sz="2200" spc="-5" dirty="0">
                <a:latin typeface="Arial"/>
                <a:cs typeface="Arial"/>
              </a:rPr>
              <a:t>ie</a:t>
            </a:r>
            <a:r>
              <a:rPr sz="2200" dirty="0">
                <a:latin typeface="Arial"/>
                <a:cs typeface="Arial"/>
              </a:rPr>
              <a:t>n</a:t>
            </a:r>
            <a:r>
              <a:rPr sz="2200" spc="-5" dirty="0">
                <a:latin typeface="Arial"/>
                <a:cs typeface="Arial"/>
              </a:rPr>
              <a:t>to</a:t>
            </a:r>
            <a:endParaRPr sz="2200">
              <a:latin typeface="Arial"/>
              <a:cs typeface="Arial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6663690" y="4225290"/>
            <a:ext cx="129032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dirty="0">
                <a:latin typeface="Arial"/>
                <a:cs typeface="Arial"/>
              </a:rPr>
              <a:t>B</a:t>
            </a:r>
            <a:r>
              <a:rPr sz="3200" spc="-5" dirty="0">
                <a:latin typeface="Arial"/>
                <a:cs typeface="Arial"/>
              </a:rPr>
              <a:t>ol</a:t>
            </a:r>
            <a:r>
              <a:rPr sz="3200" spc="5" dirty="0">
                <a:latin typeface="Arial"/>
                <a:cs typeface="Arial"/>
              </a:rPr>
              <a:t>e</a:t>
            </a:r>
            <a:r>
              <a:rPr sz="3200" spc="-5" dirty="0">
                <a:latin typeface="Arial"/>
                <a:cs typeface="Arial"/>
              </a:rPr>
              <a:t>t</a:t>
            </a:r>
            <a:r>
              <a:rPr sz="3200" spc="-10" dirty="0">
                <a:latin typeface="Arial"/>
                <a:cs typeface="Arial"/>
              </a:rPr>
              <a:t>í</a:t>
            </a:r>
            <a:r>
              <a:rPr sz="3200" dirty="0">
                <a:latin typeface="Arial"/>
                <a:cs typeface="Arial"/>
              </a:rPr>
              <a:t>n</a:t>
            </a:r>
            <a:endParaRPr sz="3200">
              <a:latin typeface="Arial"/>
              <a:cs typeface="Arial"/>
            </a:endParaRPr>
          </a:p>
        </p:txBody>
      </p:sp>
      <p:sp>
        <p:nvSpPr>
          <p:cNvPr id="84" name="object 84"/>
          <p:cNvSpPr/>
          <p:nvPr/>
        </p:nvSpPr>
        <p:spPr>
          <a:xfrm>
            <a:off x="2642870" y="4495800"/>
            <a:ext cx="414020" cy="0"/>
          </a:xfrm>
          <a:custGeom>
            <a:avLst/>
            <a:gdLst/>
            <a:ahLst/>
            <a:cxnLst/>
            <a:rect l="l" t="t" r="r" b="b"/>
            <a:pathLst>
              <a:path w="414019">
                <a:moveTo>
                  <a:pt x="0" y="0"/>
                </a:moveTo>
                <a:lnTo>
                  <a:pt x="414019" y="0"/>
                </a:lnTo>
              </a:path>
            </a:pathLst>
          </a:custGeom>
          <a:ln w="254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3049270" y="4432300"/>
            <a:ext cx="127000" cy="127000"/>
          </a:xfrm>
          <a:custGeom>
            <a:avLst/>
            <a:gdLst/>
            <a:ahLst/>
            <a:cxnLst/>
            <a:rect l="l" t="t" r="r" b="b"/>
            <a:pathLst>
              <a:path w="127000" h="127000">
                <a:moveTo>
                  <a:pt x="0" y="0"/>
                </a:moveTo>
                <a:lnTo>
                  <a:pt x="0" y="127000"/>
                </a:lnTo>
                <a:lnTo>
                  <a:pt x="127000" y="63500"/>
                </a:lnTo>
                <a:lnTo>
                  <a:pt x="0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5786120" y="4495800"/>
            <a:ext cx="414020" cy="0"/>
          </a:xfrm>
          <a:custGeom>
            <a:avLst/>
            <a:gdLst/>
            <a:ahLst/>
            <a:cxnLst/>
            <a:rect l="l" t="t" r="r" b="b"/>
            <a:pathLst>
              <a:path w="414020">
                <a:moveTo>
                  <a:pt x="0" y="0"/>
                </a:moveTo>
                <a:lnTo>
                  <a:pt x="414019" y="0"/>
                </a:lnTo>
              </a:path>
            </a:pathLst>
          </a:custGeom>
          <a:ln w="254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6192520" y="4432300"/>
            <a:ext cx="127000" cy="127000"/>
          </a:xfrm>
          <a:custGeom>
            <a:avLst/>
            <a:gdLst/>
            <a:ahLst/>
            <a:cxnLst/>
            <a:rect l="l" t="t" r="r" b="b"/>
            <a:pathLst>
              <a:path w="127000" h="127000">
                <a:moveTo>
                  <a:pt x="0" y="0"/>
                </a:moveTo>
                <a:lnTo>
                  <a:pt x="0" y="127000"/>
                </a:lnTo>
                <a:lnTo>
                  <a:pt x="127000" y="63500"/>
                </a:lnTo>
                <a:lnTo>
                  <a:pt x="0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307340" y="3249929"/>
            <a:ext cx="2246630" cy="429259"/>
          </a:xfrm>
          <a:custGeom>
            <a:avLst/>
            <a:gdLst/>
            <a:ahLst/>
            <a:cxnLst/>
            <a:rect l="l" t="t" r="r" b="b"/>
            <a:pathLst>
              <a:path w="2246630" h="429260">
                <a:moveTo>
                  <a:pt x="0" y="0"/>
                </a:moveTo>
                <a:lnTo>
                  <a:pt x="2246630" y="0"/>
                </a:lnTo>
                <a:lnTo>
                  <a:pt x="2246630" y="429260"/>
                </a:lnTo>
                <a:lnTo>
                  <a:pt x="0" y="429260"/>
                </a:lnTo>
                <a:lnTo>
                  <a:pt x="0" y="0"/>
                </a:lnTo>
                <a:close/>
              </a:path>
            </a:pathLst>
          </a:custGeom>
          <a:solidFill>
            <a:srgbClr val="FFFF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307340" y="3249929"/>
            <a:ext cx="2246630" cy="429259"/>
          </a:xfrm>
          <a:custGeom>
            <a:avLst/>
            <a:gdLst/>
            <a:ahLst/>
            <a:cxnLst/>
            <a:rect l="l" t="t" r="r" b="b"/>
            <a:pathLst>
              <a:path w="2246630" h="429260">
                <a:moveTo>
                  <a:pt x="0" y="0"/>
                </a:moveTo>
                <a:lnTo>
                  <a:pt x="2246630" y="0"/>
                </a:lnTo>
                <a:lnTo>
                  <a:pt x="2246630" y="429260"/>
                </a:lnTo>
                <a:lnTo>
                  <a:pt x="0" y="429260"/>
                </a:lnTo>
                <a:lnTo>
                  <a:pt x="0" y="0"/>
                </a:lnTo>
                <a:close/>
              </a:path>
            </a:pathLst>
          </a:custGeom>
          <a:ln w="38097">
            <a:solidFill>
              <a:srgbClr val="FFCC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307340" y="324992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8097">
            <a:solidFill>
              <a:srgbClr val="FFCC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2553970" y="367919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8097">
            <a:solidFill>
              <a:srgbClr val="FFCC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3360420" y="3249929"/>
            <a:ext cx="2294890" cy="429259"/>
          </a:xfrm>
          <a:custGeom>
            <a:avLst/>
            <a:gdLst/>
            <a:ahLst/>
            <a:cxnLst/>
            <a:rect l="l" t="t" r="r" b="b"/>
            <a:pathLst>
              <a:path w="2294890" h="429260">
                <a:moveTo>
                  <a:pt x="0" y="0"/>
                </a:moveTo>
                <a:lnTo>
                  <a:pt x="2294890" y="0"/>
                </a:lnTo>
                <a:lnTo>
                  <a:pt x="2294890" y="429260"/>
                </a:lnTo>
                <a:lnTo>
                  <a:pt x="0" y="429260"/>
                </a:lnTo>
                <a:lnTo>
                  <a:pt x="0" y="0"/>
                </a:lnTo>
                <a:close/>
              </a:path>
            </a:pathLst>
          </a:custGeom>
          <a:solidFill>
            <a:srgbClr val="FFFF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3360420" y="3249929"/>
            <a:ext cx="2294890" cy="429259"/>
          </a:xfrm>
          <a:custGeom>
            <a:avLst/>
            <a:gdLst/>
            <a:ahLst/>
            <a:cxnLst/>
            <a:rect l="l" t="t" r="r" b="b"/>
            <a:pathLst>
              <a:path w="2294890" h="429260">
                <a:moveTo>
                  <a:pt x="0" y="0"/>
                </a:moveTo>
                <a:lnTo>
                  <a:pt x="2294890" y="0"/>
                </a:lnTo>
                <a:lnTo>
                  <a:pt x="2294890" y="429260"/>
                </a:lnTo>
                <a:lnTo>
                  <a:pt x="0" y="429260"/>
                </a:lnTo>
                <a:lnTo>
                  <a:pt x="0" y="0"/>
                </a:lnTo>
                <a:close/>
              </a:path>
            </a:pathLst>
          </a:custGeom>
          <a:ln w="38097">
            <a:solidFill>
              <a:srgbClr val="FFCC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3360420" y="324992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8097">
            <a:solidFill>
              <a:srgbClr val="FFCC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5655309" y="367919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8097">
            <a:solidFill>
              <a:srgbClr val="FFCC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 txBox="1"/>
          <p:nvPr/>
        </p:nvSpPr>
        <p:spPr>
          <a:xfrm>
            <a:off x="384809" y="3284220"/>
            <a:ext cx="5191760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065145" algn="l"/>
              </a:tabLst>
            </a:pPr>
            <a:r>
              <a:rPr sz="2200" spc="-5" dirty="0">
                <a:latin typeface="Arial"/>
                <a:cs typeface="Arial"/>
              </a:rPr>
              <a:t>Fase</a:t>
            </a:r>
            <a:r>
              <a:rPr sz="2200" dirty="0">
                <a:latin typeface="Arial"/>
                <a:cs typeface="Arial"/>
              </a:rPr>
              <a:t> de</a:t>
            </a:r>
            <a:r>
              <a:rPr sz="2200" spc="5" dirty="0">
                <a:latin typeface="Arial"/>
                <a:cs typeface="Arial"/>
              </a:rPr>
              <a:t> </a:t>
            </a:r>
            <a:r>
              <a:rPr sz="2200" spc="-5" dirty="0">
                <a:latin typeface="Arial"/>
                <a:cs typeface="Arial"/>
              </a:rPr>
              <a:t>Entrada	Fase </a:t>
            </a:r>
            <a:r>
              <a:rPr sz="2200" dirty="0">
                <a:latin typeface="Arial"/>
                <a:cs typeface="Arial"/>
              </a:rPr>
              <a:t>de</a:t>
            </a:r>
            <a:r>
              <a:rPr sz="2200" spc="-55" dirty="0">
                <a:latin typeface="Arial"/>
                <a:cs typeface="Arial"/>
              </a:rPr>
              <a:t> </a:t>
            </a:r>
            <a:r>
              <a:rPr sz="2200" spc="-5" dirty="0">
                <a:latin typeface="Arial"/>
                <a:cs typeface="Arial"/>
              </a:rPr>
              <a:t>Proceso</a:t>
            </a:r>
            <a:endParaRPr sz="2200">
              <a:latin typeface="Arial"/>
              <a:cs typeface="Arial"/>
            </a:endParaRPr>
          </a:p>
        </p:txBody>
      </p:sp>
      <p:sp>
        <p:nvSpPr>
          <p:cNvPr id="97" name="object 97"/>
          <p:cNvSpPr/>
          <p:nvPr/>
        </p:nvSpPr>
        <p:spPr>
          <a:xfrm>
            <a:off x="6502400" y="3285490"/>
            <a:ext cx="2047239" cy="430530"/>
          </a:xfrm>
          <a:custGeom>
            <a:avLst/>
            <a:gdLst/>
            <a:ahLst/>
            <a:cxnLst/>
            <a:rect l="l" t="t" r="r" b="b"/>
            <a:pathLst>
              <a:path w="2047240" h="430529">
                <a:moveTo>
                  <a:pt x="0" y="0"/>
                </a:moveTo>
                <a:lnTo>
                  <a:pt x="2047240" y="0"/>
                </a:lnTo>
                <a:lnTo>
                  <a:pt x="2047240" y="430530"/>
                </a:lnTo>
                <a:lnTo>
                  <a:pt x="0" y="430530"/>
                </a:lnTo>
                <a:lnTo>
                  <a:pt x="0" y="0"/>
                </a:lnTo>
                <a:close/>
              </a:path>
            </a:pathLst>
          </a:custGeom>
          <a:solidFill>
            <a:srgbClr val="FFFF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6502400" y="3285490"/>
            <a:ext cx="2047239" cy="430530"/>
          </a:xfrm>
          <a:custGeom>
            <a:avLst/>
            <a:gdLst/>
            <a:ahLst/>
            <a:cxnLst/>
            <a:rect l="l" t="t" r="r" b="b"/>
            <a:pathLst>
              <a:path w="2047240" h="430529">
                <a:moveTo>
                  <a:pt x="0" y="0"/>
                </a:moveTo>
                <a:lnTo>
                  <a:pt x="2047240" y="0"/>
                </a:lnTo>
                <a:lnTo>
                  <a:pt x="2047240" y="430530"/>
                </a:lnTo>
                <a:lnTo>
                  <a:pt x="0" y="430530"/>
                </a:lnTo>
                <a:lnTo>
                  <a:pt x="0" y="0"/>
                </a:lnTo>
                <a:close/>
              </a:path>
            </a:pathLst>
          </a:custGeom>
          <a:ln w="38097">
            <a:solidFill>
              <a:srgbClr val="FFCC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6502400" y="328549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8097">
            <a:solidFill>
              <a:srgbClr val="FFCC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8549640" y="371602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8097">
            <a:solidFill>
              <a:srgbClr val="FFCC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 txBox="1"/>
          <p:nvPr/>
        </p:nvSpPr>
        <p:spPr>
          <a:xfrm>
            <a:off x="6579869" y="3319779"/>
            <a:ext cx="1890395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spc="-5" dirty="0">
                <a:latin typeface="Arial"/>
                <a:cs typeface="Arial"/>
              </a:rPr>
              <a:t>Fase </a:t>
            </a:r>
            <a:r>
              <a:rPr sz="2200" dirty="0">
                <a:latin typeface="Arial"/>
                <a:cs typeface="Arial"/>
              </a:rPr>
              <a:t>de</a:t>
            </a:r>
            <a:r>
              <a:rPr sz="2200" spc="-65" dirty="0">
                <a:latin typeface="Arial"/>
                <a:cs typeface="Arial"/>
              </a:rPr>
              <a:t> </a:t>
            </a:r>
            <a:r>
              <a:rPr sz="2200" spc="-5" dirty="0">
                <a:latin typeface="Arial"/>
                <a:cs typeface="Arial"/>
              </a:rPr>
              <a:t>Salida</a:t>
            </a:r>
            <a:endParaRPr sz="2200">
              <a:latin typeface="Arial"/>
              <a:cs typeface="Arial"/>
            </a:endParaRPr>
          </a:p>
        </p:txBody>
      </p:sp>
      <p:sp>
        <p:nvSpPr>
          <p:cNvPr id="102" name="object 102"/>
          <p:cNvSpPr/>
          <p:nvPr/>
        </p:nvSpPr>
        <p:spPr>
          <a:xfrm>
            <a:off x="5791200" y="3500120"/>
            <a:ext cx="488950" cy="0"/>
          </a:xfrm>
          <a:custGeom>
            <a:avLst/>
            <a:gdLst/>
            <a:ahLst/>
            <a:cxnLst/>
            <a:rect l="l" t="t" r="r" b="b"/>
            <a:pathLst>
              <a:path w="488950">
                <a:moveTo>
                  <a:pt x="0" y="0"/>
                </a:moveTo>
                <a:lnTo>
                  <a:pt x="488950" y="0"/>
                </a:lnTo>
              </a:path>
            </a:pathLst>
          </a:custGeom>
          <a:ln w="254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6271259" y="3436620"/>
            <a:ext cx="128270" cy="128270"/>
          </a:xfrm>
          <a:custGeom>
            <a:avLst/>
            <a:gdLst/>
            <a:ahLst/>
            <a:cxnLst/>
            <a:rect l="l" t="t" r="r" b="b"/>
            <a:pathLst>
              <a:path w="128270" h="128270">
                <a:moveTo>
                  <a:pt x="0" y="0"/>
                </a:moveTo>
                <a:lnTo>
                  <a:pt x="0" y="128269"/>
                </a:lnTo>
                <a:lnTo>
                  <a:pt x="128269" y="63500"/>
                </a:lnTo>
                <a:lnTo>
                  <a:pt x="0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2661920" y="3500120"/>
            <a:ext cx="488950" cy="0"/>
          </a:xfrm>
          <a:custGeom>
            <a:avLst/>
            <a:gdLst/>
            <a:ahLst/>
            <a:cxnLst/>
            <a:rect l="l" t="t" r="r" b="b"/>
            <a:pathLst>
              <a:path w="488950">
                <a:moveTo>
                  <a:pt x="0" y="0"/>
                </a:moveTo>
                <a:lnTo>
                  <a:pt x="488950" y="0"/>
                </a:lnTo>
              </a:path>
            </a:pathLst>
          </a:custGeom>
          <a:ln w="254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3141979" y="3436620"/>
            <a:ext cx="128270" cy="128270"/>
          </a:xfrm>
          <a:custGeom>
            <a:avLst/>
            <a:gdLst/>
            <a:ahLst/>
            <a:cxnLst/>
            <a:rect l="l" t="t" r="r" b="b"/>
            <a:pathLst>
              <a:path w="128270" h="128270">
                <a:moveTo>
                  <a:pt x="0" y="0"/>
                </a:moveTo>
                <a:lnTo>
                  <a:pt x="0" y="128269"/>
                </a:lnTo>
                <a:lnTo>
                  <a:pt x="128269" y="63500"/>
                </a:lnTo>
                <a:lnTo>
                  <a:pt x="0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792480" y="6019800"/>
            <a:ext cx="1140460" cy="429259"/>
          </a:xfrm>
          <a:custGeom>
            <a:avLst/>
            <a:gdLst/>
            <a:ahLst/>
            <a:cxnLst/>
            <a:rect l="l" t="t" r="r" b="b"/>
            <a:pathLst>
              <a:path w="1140460" h="429260">
                <a:moveTo>
                  <a:pt x="0" y="0"/>
                </a:moveTo>
                <a:lnTo>
                  <a:pt x="1140459" y="0"/>
                </a:lnTo>
                <a:lnTo>
                  <a:pt x="1140459" y="429259"/>
                </a:lnTo>
                <a:lnTo>
                  <a:pt x="0" y="429259"/>
                </a:lnTo>
                <a:lnTo>
                  <a:pt x="0" y="0"/>
                </a:lnTo>
                <a:close/>
              </a:path>
            </a:pathLst>
          </a:custGeom>
          <a:solidFill>
            <a:srgbClr val="FFFF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792480" y="6019800"/>
            <a:ext cx="1140460" cy="429259"/>
          </a:xfrm>
          <a:custGeom>
            <a:avLst/>
            <a:gdLst/>
            <a:ahLst/>
            <a:cxnLst/>
            <a:rect l="l" t="t" r="r" b="b"/>
            <a:pathLst>
              <a:path w="1140460" h="429260">
                <a:moveTo>
                  <a:pt x="0" y="0"/>
                </a:moveTo>
                <a:lnTo>
                  <a:pt x="1140459" y="0"/>
                </a:lnTo>
                <a:lnTo>
                  <a:pt x="1140459" y="429259"/>
                </a:lnTo>
                <a:lnTo>
                  <a:pt x="0" y="429259"/>
                </a:lnTo>
                <a:lnTo>
                  <a:pt x="0" y="0"/>
                </a:lnTo>
                <a:close/>
              </a:path>
            </a:pathLst>
          </a:custGeom>
          <a:ln w="38097">
            <a:solidFill>
              <a:srgbClr val="FFCC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792480" y="601980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8097">
            <a:solidFill>
              <a:srgbClr val="FFCC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1932939" y="644905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8097">
            <a:solidFill>
              <a:srgbClr val="FFCC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 txBox="1"/>
          <p:nvPr/>
        </p:nvSpPr>
        <p:spPr>
          <a:xfrm>
            <a:off x="869950" y="6054090"/>
            <a:ext cx="985519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spc="-5" dirty="0">
                <a:latin typeface="Arial"/>
                <a:cs typeface="Arial"/>
              </a:rPr>
              <a:t>DA</a:t>
            </a:r>
            <a:r>
              <a:rPr sz="2200" spc="-15" dirty="0">
                <a:latin typeface="Arial"/>
                <a:cs typeface="Arial"/>
              </a:rPr>
              <a:t>T</a:t>
            </a:r>
            <a:r>
              <a:rPr sz="2200" spc="-5" dirty="0">
                <a:latin typeface="Arial"/>
                <a:cs typeface="Arial"/>
              </a:rPr>
              <a:t>OS</a:t>
            </a:r>
            <a:endParaRPr sz="2200">
              <a:latin typeface="Arial"/>
              <a:cs typeface="Arial"/>
            </a:endParaRPr>
          </a:p>
        </p:txBody>
      </p:sp>
      <p:sp>
        <p:nvSpPr>
          <p:cNvPr id="111" name="object 111"/>
          <p:cNvSpPr/>
          <p:nvPr/>
        </p:nvSpPr>
        <p:spPr>
          <a:xfrm>
            <a:off x="3481070" y="6019800"/>
            <a:ext cx="1805939" cy="429259"/>
          </a:xfrm>
          <a:custGeom>
            <a:avLst/>
            <a:gdLst/>
            <a:ahLst/>
            <a:cxnLst/>
            <a:rect l="l" t="t" r="r" b="b"/>
            <a:pathLst>
              <a:path w="1805939" h="429260">
                <a:moveTo>
                  <a:pt x="0" y="0"/>
                </a:moveTo>
                <a:lnTo>
                  <a:pt x="1805939" y="0"/>
                </a:lnTo>
                <a:lnTo>
                  <a:pt x="1805939" y="429259"/>
                </a:lnTo>
                <a:lnTo>
                  <a:pt x="0" y="429259"/>
                </a:lnTo>
                <a:lnTo>
                  <a:pt x="0" y="0"/>
                </a:lnTo>
                <a:close/>
              </a:path>
            </a:pathLst>
          </a:custGeom>
          <a:solidFill>
            <a:srgbClr val="FFFF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3481070" y="6019800"/>
            <a:ext cx="1805939" cy="429259"/>
          </a:xfrm>
          <a:custGeom>
            <a:avLst/>
            <a:gdLst/>
            <a:ahLst/>
            <a:cxnLst/>
            <a:rect l="l" t="t" r="r" b="b"/>
            <a:pathLst>
              <a:path w="1805939" h="429260">
                <a:moveTo>
                  <a:pt x="0" y="0"/>
                </a:moveTo>
                <a:lnTo>
                  <a:pt x="1805939" y="0"/>
                </a:lnTo>
                <a:lnTo>
                  <a:pt x="1805939" y="429259"/>
                </a:lnTo>
                <a:lnTo>
                  <a:pt x="0" y="429259"/>
                </a:lnTo>
                <a:lnTo>
                  <a:pt x="0" y="0"/>
                </a:lnTo>
                <a:close/>
              </a:path>
            </a:pathLst>
          </a:custGeom>
          <a:ln w="38097">
            <a:solidFill>
              <a:srgbClr val="FFCC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3481070" y="601980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8097">
            <a:solidFill>
              <a:srgbClr val="FFCC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5287009" y="644905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8097">
            <a:solidFill>
              <a:srgbClr val="FFCC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 txBox="1"/>
          <p:nvPr/>
        </p:nvSpPr>
        <p:spPr>
          <a:xfrm>
            <a:off x="3559809" y="6054090"/>
            <a:ext cx="1649095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spc="-10" dirty="0">
                <a:latin typeface="Arial"/>
                <a:cs typeface="Arial"/>
              </a:rPr>
              <a:t>PR</a:t>
            </a:r>
            <a:r>
              <a:rPr sz="2200" spc="-5" dirty="0">
                <a:latin typeface="Arial"/>
                <a:cs typeface="Arial"/>
              </a:rPr>
              <a:t>O</a:t>
            </a:r>
            <a:r>
              <a:rPr sz="2200" spc="-15" dirty="0">
                <a:latin typeface="Arial"/>
                <a:cs typeface="Arial"/>
              </a:rPr>
              <a:t>G</a:t>
            </a:r>
            <a:r>
              <a:rPr sz="2200" spc="-10" dirty="0">
                <a:latin typeface="Arial"/>
                <a:cs typeface="Arial"/>
              </a:rPr>
              <a:t>R</a:t>
            </a:r>
            <a:r>
              <a:rPr sz="2200" dirty="0">
                <a:latin typeface="Arial"/>
                <a:cs typeface="Arial"/>
              </a:rPr>
              <a:t>A</a:t>
            </a:r>
            <a:r>
              <a:rPr sz="2200" spc="-15" dirty="0">
                <a:latin typeface="Arial"/>
                <a:cs typeface="Arial"/>
              </a:rPr>
              <a:t>M</a:t>
            </a:r>
            <a:r>
              <a:rPr sz="2200" dirty="0">
                <a:latin typeface="Arial"/>
                <a:cs typeface="Arial"/>
              </a:rPr>
              <a:t>A</a:t>
            </a:r>
            <a:endParaRPr sz="2200">
              <a:latin typeface="Arial"/>
              <a:cs typeface="Arial"/>
            </a:endParaRPr>
          </a:p>
        </p:txBody>
      </p:sp>
      <p:sp>
        <p:nvSpPr>
          <p:cNvPr id="116" name="object 116"/>
          <p:cNvSpPr/>
          <p:nvPr/>
        </p:nvSpPr>
        <p:spPr>
          <a:xfrm>
            <a:off x="6433820" y="6019800"/>
            <a:ext cx="2161540" cy="429259"/>
          </a:xfrm>
          <a:custGeom>
            <a:avLst/>
            <a:gdLst/>
            <a:ahLst/>
            <a:cxnLst/>
            <a:rect l="l" t="t" r="r" b="b"/>
            <a:pathLst>
              <a:path w="2161540" h="429260">
                <a:moveTo>
                  <a:pt x="0" y="0"/>
                </a:moveTo>
                <a:lnTo>
                  <a:pt x="2161539" y="0"/>
                </a:lnTo>
                <a:lnTo>
                  <a:pt x="2161539" y="429259"/>
                </a:lnTo>
                <a:lnTo>
                  <a:pt x="0" y="429259"/>
                </a:lnTo>
                <a:lnTo>
                  <a:pt x="0" y="0"/>
                </a:lnTo>
                <a:close/>
              </a:path>
            </a:pathLst>
          </a:custGeom>
          <a:solidFill>
            <a:srgbClr val="FFFF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6433820" y="6019800"/>
            <a:ext cx="2161540" cy="429259"/>
          </a:xfrm>
          <a:custGeom>
            <a:avLst/>
            <a:gdLst/>
            <a:ahLst/>
            <a:cxnLst/>
            <a:rect l="l" t="t" r="r" b="b"/>
            <a:pathLst>
              <a:path w="2161540" h="429260">
                <a:moveTo>
                  <a:pt x="0" y="0"/>
                </a:moveTo>
                <a:lnTo>
                  <a:pt x="2161539" y="0"/>
                </a:lnTo>
                <a:lnTo>
                  <a:pt x="2161539" y="429259"/>
                </a:lnTo>
                <a:lnTo>
                  <a:pt x="0" y="429259"/>
                </a:lnTo>
                <a:lnTo>
                  <a:pt x="0" y="0"/>
                </a:lnTo>
                <a:close/>
              </a:path>
            </a:pathLst>
          </a:custGeom>
          <a:ln w="38097">
            <a:solidFill>
              <a:srgbClr val="FFCC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6433820" y="601980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8097">
            <a:solidFill>
              <a:srgbClr val="FFCC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8595359" y="644905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8097">
            <a:solidFill>
              <a:srgbClr val="FFCC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 txBox="1"/>
          <p:nvPr/>
        </p:nvSpPr>
        <p:spPr>
          <a:xfrm>
            <a:off x="6511290" y="6054090"/>
            <a:ext cx="2006600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spc="-10" dirty="0">
                <a:latin typeface="Arial"/>
                <a:cs typeface="Arial"/>
              </a:rPr>
              <a:t>INFORMACIÓN</a:t>
            </a:r>
            <a:endParaRPr sz="2200">
              <a:latin typeface="Arial"/>
              <a:cs typeface="Arial"/>
            </a:endParaRPr>
          </a:p>
        </p:txBody>
      </p:sp>
      <p:sp>
        <p:nvSpPr>
          <p:cNvPr id="121" name="object 121"/>
          <p:cNvSpPr/>
          <p:nvPr/>
        </p:nvSpPr>
        <p:spPr>
          <a:xfrm>
            <a:off x="2895600" y="1676400"/>
            <a:ext cx="414020" cy="0"/>
          </a:xfrm>
          <a:custGeom>
            <a:avLst/>
            <a:gdLst/>
            <a:ahLst/>
            <a:cxnLst/>
            <a:rect l="l" t="t" r="r" b="b"/>
            <a:pathLst>
              <a:path w="414020">
                <a:moveTo>
                  <a:pt x="0" y="0"/>
                </a:moveTo>
                <a:lnTo>
                  <a:pt x="414020" y="0"/>
                </a:lnTo>
              </a:path>
            </a:pathLst>
          </a:custGeom>
          <a:ln w="254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3300729" y="1612900"/>
            <a:ext cx="128270" cy="128270"/>
          </a:xfrm>
          <a:custGeom>
            <a:avLst/>
            <a:gdLst/>
            <a:ahLst/>
            <a:cxnLst/>
            <a:rect l="l" t="t" r="r" b="b"/>
            <a:pathLst>
              <a:path w="128270" h="128269">
                <a:moveTo>
                  <a:pt x="0" y="0"/>
                </a:moveTo>
                <a:lnTo>
                  <a:pt x="0" y="128270"/>
                </a:lnTo>
                <a:lnTo>
                  <a:pt x="128270" y="63500"/>
                </a:lnTo>
                <a:lnTo>
                  <a:pt x="0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5410200" y="1676400"/>
            <a:ext cx="414020" cy="0"/>
          </a:xfrm>
          <a:custGeom>
            <a:avLst/>
            <a:gdLst/>
            <a:ahLst/>
            <a:cxnLst/>
            <a:rect l="l" t="t" r="r" b="b"/>
            <a:pathLst>
              <a:path w="414020">
                <a:moveTo>
                  <a:pt x="0" y="0"/>
                </a:moveTo>
                <a:lnTo>
                  <a:pt x="414020" y="0"/>
                </a:lnTo>
              </a:path>
            </a:pathLst>
          </a:custGeom>
          <a:ln w="254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5815329" y="1612900"/>
            <a:ext cx="128270" cy="128270"/>
          </a:xfrm>
          <a:custGeom>
            <a:avLst/>
            <a:gdLst/>
            <a:ahLst/>
            <a:cxnLst/>
            <a:rect l="l" t="t" r="r" b="b"/>
            <a:pathLst>
              <a:path w="128270" h="128269">
                <a:moveTo>
                  <a:pt x="0" y="0"/>
                </a:moveTo>
                <a:lnTo>
                  <a:pt x="0" y="128270"/>
                </a:lnTo>
                <a:lnTo>
                  <a:pt x="128270" y="63500"/>
                </a:lnTo>
                <a:lnTo>
                  <a:pt x="0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5467350" y="6238240"/>
            <a:ext cx="414020" cy="0"/>
          </a:xfrm>
          <a:custGeom>
            <a:avLst/>
            <a:gdLst/>
            <a:ahLst/>
            <a:cxnLst/>
            <a:rect l="l" t="t" r="r" b="b"/>
            <a:pathLst>
              <a:path w="414020">
                <a:moveTo>
                  <a:pt x="0" y="0"/>
                </a:moveTo>
                <a:lnTo>
                  <a:pt x="414020" y="0"/>
                </a:lnTo>
              </a:path>
            </a:pathLst>
          </a:custGeom>
          <a:ln w="254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5872479" y="6174740"/>
            <a:ext cx="128270" cy="128270"/>
          </a:xfrm>
          <a:custGeom>
            <a:avLst/>
            <a:gdLst/>
            <a:ahLst/>
            <a:cxnLst/>
            <a:rect l="l" t="t" r="r" b="b"/>
            <a:pathLst>
              <a:path w="128270" h="128270">
                <a:moveTo>
                  <a:pt x="0" y="0"/>
                </a:moveTo>
                <a:lnTo>
                  <a:pt x="0" y="128270"/>
                </a:lnTo>
                <a:lnTo>
                  <a:pt x="128270" y="63500"/>
                </a:lnTo>
                <a:lnTo>
                  <a:pt x="0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2647950" y="6248400"/>
            <a:ext cx="414020" cy="0"/>
          </a:xfrm>
          <a:custGeom>
            <a:avLst/>
            <a:gdLst/>
            <a:ahLst/>
            <a:cxnLst/>
            <a:rect l="l" t="t" r="r" b="b"/>
            <a:pathLst>
              <a:path w="414019">
                <a:moveTo>
                  <a:pt x="0" y="0"/>
                </a:moveTo>
                <a:lnTo>
                  <a:pt x="414019" y="0"/>
                </a:lnTo>
              </a:path>
            </a:pathLst>
          </a:custGeom>
          <a:ln w="254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3053079" y="6184900"/>
            <a:ext cx="128270" cy="128270"/>
          </a:xfrm>
          <a:custGeom>
            <a:avLst/>
            <a:gdLst/>
            <a:ahLst/>
            <a:cxnLst/>
            <a:rect l="l" t="t" r="r" b="b"/>
            <a:pathLst>
              <a:path w="128269" h="128270">
                <a:moveTo>
                  <a:pt x="0" y="0"/>
                </a:moveTo>
                <a:lnTo>
                  <a:pt x="0" y="128270"/>
                </a:lnTo>
                <a:lnTo>
                  <a:pt x="128269" y="63500"/>
                </a:lnTo>
                <a:lnTo>
                  <a:pt x="0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1357630" y="5396229"/>
            <a:ext cx="0" cy="414020"/>
          </a:xfrm>
          <a:custGeom>
            <a:avLst/>
            <a:gdLst/>
            <a:ahLst/>
            <a:cxnLst/>
            <a:rect l="l" t="t" r="r" b="b"/>
            <a:pathLst>
              <a:path h="414020">
                <a:moveTo>
                  <a:pt x="0" y="0"/>
                </a:moveTo>
                <a:lnTo>
                  <a:pt x="0" y="414020"/>
                </a:lnTo>
              </a:path>
            </a:pathLst>
          </a:custGeom>
          <a:ln w="254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1292860" y="5801359"/>
            <a:ext cx="128270" cy="128270"/>
          </a:xfrm>
          <a:custGeom>
            <a:avLst/>
            <a:gdLst/>
            <a:ahLst/>
            <a:cxnLst/>
            <a:rect l="l" t="t" r="r" b="b"/>
            <a:pathLst>
              <a:path w="128269" h="128270">
                <a:moveTo>
                  <a:pt x="128270" y="0"/>
                </a:moveTo>
                <a:lnTo>
                  <a:pt x="0" y="0"/>
                </a:lnTo>
                <a:lnTo>
                  <a:pt x="64770" y="128269"/>
                </a:lnTo>
                <a:lnTo>
                  <a:pt x="128270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4357370" y="5143500"/>
            <a:ext cx="0" cy="414020"/>
          </a:xfrm>
          <a:custGeom>
            <a:avLst/>
            <a:gdLst/>
            <a:ahLst/>
            <a:cxnLst/>
            <a:rect l="l" t="t" r="r" b="b"/>
            <a:pathLst>
              <a:path h="414020">
                <a:moveTo>
                  <a:pt x="0" y="0"/>
                </a:moveTo>
                <a:lnTo>
                  <a:pt x="0" y="414019"/>
                </a:lnTo>
              </a:path>
            </a:pathLst>
          </a:custGeom>
          <a:ln w="254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4293870" y="5548629"/>
            <a:ext cx="128270" cy="128270"/>
          </a:xfrm>
          <a:custGeom>
            <a:avLst/>
            <a:gdLst/>
            <a:ahLst/>
            <a:cxnLst/>
            <a:rect l="l" t="t" r="r" b="b"/>
            <a:pathLst>
              <a:path w="128270" h="128270">
                <a:moveTo>
                  <a:pt x="128269" y="0"/>
                </a:moveTo>
                <a:lnTo>
                  <a:pt x="0" y="0"/>
                </a:lnTo>
                <a:lnTo>
                  <a:pt x="63500" y="128270"/>
                </a:lnTo>
                <a:lnTo>
                  <a:pt x="128269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7315200" y="5257800"/>
            <a:ext cx="0" cy="414020"/>
          </a:xfrm>
          <a:custGeom>
            <a:avLst/>
            <a:gdLst/>
            <a:ahLst/>
            <a:cxnLst/>
            <a:rect l="l" t="t" r="r" b="b"/>
            <a:pathLst>
              <a:path h="414020">
                <a:moveTo>
                  <a:pt x="0" y="0"/>
                </a:moveTo>
                <a:lnTo>
                  <a:pt x="0" y="414019"/>
                </a:lnTo>
              </a:path>
            </a:pathLst>
          </a:custGeom>
          <a:ln w="254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7251700" y="5662929"/>
            <a:ext cx="127000" cy="128270"/>
          </a:xfrm>
          <a:custGeom>
            <a:avLst/>
            <a:gdLst/>
            <a:ahLst/>
            <a:cxnLst/>
            <a:rect l="l" t="t" r="r" b="b"/>
            <a:pathLst>
              <a:path w="127000" h="128270">
                <a:moveTo>
                  <a:pt x="127000" y="0"/>
                </a:moveTo>
                <a:lnTo>
                  <a:pt x="0" y="0"/>
                </a:lnTo>
                <a:lnTo>
                  <a:pt x="63500" y="128270"/>
                </a:lnTo>
                <a:lnTo>
                  <a:pt x="127000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04800" y="328929"/>
            <a:ext cx="8531860" cy="182880"/>
          </a:xfrm>
          <a:custGeom>
            <a:avLst/>
            <a:gdLst/>
            <a:ahLst/>
            <a:cxnLst/>
            <a:rect l="l" t="t" r="r" b="b"/>
            <a:pathLst>
              <a:path w="8531860" h="182879">
                <a:moveTo>
                  <a:pt x="8427720" y="1270"/>
                </a:moveTo>
                <a:lnTo>
                  <a:pt x="104140" y="1270"/>
                </a:lnTo>
                <a:lnTo>
                  <a:pt x="69850" y="16510"/>
                </a:lnTo>
                <a:lnTo>
                  <a:pt x="30479" y="49530"/>
                </a:lnTo>
                <a:lnTo>
                  <a:pt x="6350" y="92710"/>
                </a:lnTo>
                <a:lnTo>
                  <a:pt x="2539" y="102870"/>
                </a:lnTo>
                <a:lnTo>
                  <a:pt x="0" y="115570"/>
                </a:lnTo>
                <a:lnTo>
                  <a:pt x="0" y="182880"/>
                </a:lnTo>
                <a:lnTo>
                  <a:pt x="8531860" y="182880"/>
                </a:lnTo>
                <a:lnTo>
                  <a:pt x="8531860" y="115570"/>
                </a:lnTo>
                <a:lnTo>
                  <a:pt x="8529320" y="102870"/>
                </a:lnTo>
                <a:lnTo>
                  <a:pt x="8525510" y="92710"/>
                </a:lnTo>
                <a:lnTo>
                  <a:pt x="8521700" y="81280"/>
                </a:lnTo>
                <a:lnTo>
                  <a:pt x="8515350" y="69850"/>
                </a:lnTo>
                <a:lnTo>
                  <a:pt x="8509000" y="59690"/>
                </a:lnTo>
                <a:lnTo>
                  <a:pt x="8500110" y="49530"/>
                </a:lnTo>
                <a:lnTo>
                  <a:pt x="8492490" y="39370"/>
                </a:lnTo>
                <a:lnTo>
                  <a:pt x="8483600" y="31750"/>
                </a:lnTo>
                <a:lnTo>
                  <a:pt x="8472170" y="24129"/>
                </a:lnTo>
                <a:lnTo>
                  <a:pt x="8462010" y="16510"/>
                </a:lnTo>
                <a:lnTo>
                  <a:pt x="8427720" y="1270"/>
                </a:lnTo>
                <a:close/>
              </a:path>
              <a:path w="8531860" h="182879">
                <a:moveTo>
                  <a:pt x="8403590" y="0"/>
                </a:moveTo>
                <a:lnTo>
                  <a:pt x="128270" y="0"/>
                </a:lnTo>
                <a:lnTo>
                  <a:pt x="115570" y="1270"/>
                </a:lnTo>
                <a:lnTo>
                  <a:pt x="8415020" y="1270"/>
                </a:lnTo>
                <a:lnTo>
                  <a:pt x="840359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04800" y="4953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04800" y="6629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ADA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04800" y="83058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69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DBDB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4800" y="996950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09">
                <a:moveTo>
                  <a:pt x="0" y="168910"/>
                </a:moveTo>
                <a:lnTo>
                  <a:pt x="8531860" y="168910"/>
                </a:lnTo>
                <a:lnTo>
                  <a:pt x="8531860" y="0"/>
                </a:lnTo>
                <a:lnTo>
                  <a:pt x="0" y="0"/>
                </a:lnTo>
                <a:lnTo>
                  <a:pt x="0" y="168910"/>
                </a:lnTo>
                <a:close/>
              </a:path>
            </a:pathLst>
          </a:custGeom>
          <a:solidFill>
            <a:srgbClr val="DCDC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04800" y="116586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69">
                <a:moveTo>
                  <a:pt x="0" y="166369"/>
                </a:moveTo>
                <a:lnTo>
                  <a:pt x="8531860" y="166369"/>
                </a:lnTo>
                <a:lnTo>
                  <a:pt x="8531860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DDDD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04800" y="133223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DEDE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04800" y="149986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FDFD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04800" y="166751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04800" y="183515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1E1E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04800" y="200278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2E2E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04800" y="217042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3E3E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04800" y="233807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04800" y="250571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04800" y="267335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04800" y="284098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7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04800" y="300862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8E8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04800" y="317627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9E9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04800" y="334390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AEA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04800" y="351155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69"/>
                </a:moveTo>
                <a:lnTo>
                  <a:pt x="8531860" y="166369"/>
                </a:lnTo>
                <a:lnTo>
                  <a:pt x="8531860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EB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04800" y="3677920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10">
                <a:moveTo>
                  <a:pt x="0" y="168909"/>
                </a:moveTo>
                <a:lnTo>
                  <a:pt x="8531860" y="168909"/>
                </a:lnTo>
                <a:lnTo>
                  <a:pt x="8531860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ECEC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04800" y="3846829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EDED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04800" y="40132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04800" y="41808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04800" y="434847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04800" y="451612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04800" y="468375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04800" y="48514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3F3F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04800" y="50190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4F4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04800" y="518667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04800" y="535432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6F6F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04800" y="552195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7F7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04800" y="56896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8F8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04800" y="585724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04800" y="6023609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10">
                <a:moveTo>
                  <a:pt x="0" y="168909"/>
                </a:moveTo>
                <a:lnTo>
                  <a:pt x="8531860" y="168909"/>
                </a:lnTo>
                <a:lnTo>
                  <a:pt x="8531860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FAFAF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04800" y="6192520"/>
            <a:ext cx="8531860" cy="182880"/>
          </a:xfrm>
          <a:custGeom>
            <a:avLst/>
            <a:gdLst/>
            <a:ahLst/>
            <a:cxnLst/>
            <a:rect l="l" t="t" r="r" b="b"/>
            <a:pathLst>
              <a:path w="8531860" h="182879">
                <a:moveTo>
                  <a:pt x="0" y="0"/>
                </a:moveTo>
                <a:lnTo>
                  <a:pt x="8531859" y="0"/>
                </a:lnTo>
                <a:lnTo>
                  <a:pt x="8531860" y="182879"/>
                </a:lnTo>
                <a:lnTo>
                  <a:pt x="0" y="182879"/>
                </a:lnTo>
                <a:lnTo>
                  <a:pt x="0" y="0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04800" y="635889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8531859" y="0"/>
                </a:moveTo>
                <a:lnTo>
                  <a:pt x="0" y="0"/>
                </a:lnTo>
                <a:lnTo>
                  <a:pt x="0" y="50800"/>
                </a:lnTo>
                <a:lnTo>
                  <a:pt x="16510" y="97790"/>
                </a:lnTo>
                <a:lnTo>
                  <a:pt x="48260" y="135890"/>
                </a:lnTo>
                <a:lnTo>
                  <a:pt x="92710" y="161290"/>
                </a:lnTo>
                <a:lnTo>
                  <a:pt x="115570" y="167640"/>
                </a:lnTo>
                <a:lnTo>
                  <a:pt x="8415020" y="167640"/>
                </a:lnTo>
                <a:lnTo>
                  <a:pt x="8427720" y="165100"/>
                </a:lnTo>
                <a:lnTo>
                  <a:pt x="8439150" y="161290"/>
                </a:lnTo>
                <a:lnTo>
                  <a:pt x="8462010" y="151130"/>
                </a:lnTo>
                <a:lnTo>
                  <a:pt x="8472170" y="143510"/>
                </a:lnTo>
                <a:lnTo>
                  <a:pt x="8483600" y="135890"/>
                </a:lnTo>
                <a:lnTo>
                  <a:pt x="8492490" y="127000"/>
                </a:lnTo>
                <a:lnTo>
                  <a:pt x="8500110" y="118110"/>
                </a:lnTo>
                <a:lnTo>
                  <a:pt x="8509000" y="107950"/>
                </a:lnTo>
                <a:lnTo>
                  <a:pt x="8515350" y="97790"/>
                </a:lnTo>
                <a:lnTo>
                  <a:pt x="8521700" y="86360"/>
                </a:lnTo>
                <a:lnTo>
                  <a:pt x="8529320" y="63500"/>
                </a:lnTo>
                <a:lnTo>
                  <a:pt x="8531860" y="50800"/>
                </a:lnTo>
                <a:lnTo>
                  <a:pt x="8531859" y="0"/>
                </a:lnTo>
                <a:close/>
              </a:path>
            </a:pathLst>
          </a:custGeom>
          <a:solidFill>
            <a:srgbClr val="FCFC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04800" y="328929"/>
            <a:ext cx="8533130" cy="6197600"/>
          </a:xfrm>
          <a:custGeom>
            <a:avLst/>
            <a:gdLst/>
            <a:ahLst/>
            <a:cxnLst/>
            <a:rect l="l" t="t" r="r" b="b"/>
            <a:pathLst>
              <a:path w="8533130" h="6197600">
                <a:moveTo>
                  <a:pt x="128270" y="0"/>
                </a:moveTo>
                <a:lnTo>
                  <a:pt x="81438" y="10933"/>
                </a:lnTo>
                <a:lnTo>
                  <a:pt x="40322" y="39846"/>
                </a:lnTo>
                <a:lnTo>
                  <a:pt x="11112" y="80902"/>
                </a:lnTo>
                <a:lnTo>
                  <a:pt x="0" y="128270"/>
                </a:lnTo>
                <a:lnTo>
                  <a:pt x="0" y="6068060"/>
                </a:lnTo>
                <a:lnTo>
                  <a:pt x="11112" y="6115625"/>
                </a:lnTo>
                <a:lnTo>
                  <a:pt x="40322" y="6157118"/>
                </a:lnTo>
                <a:lnTo>
                  <a:pt x="81438" y="6186467"/>
                </a:lnTo>
                <a:lnTo>
                  <a:pt x="128270" y="6197600"/>
                </a:lnTo>
                <a:lnTo>
                  <a:pt x="8404860" y="6197600"/>
                </a:lnTo>
                <a:lnTo>
                  <a:pt x="8451691" y="6186467"/>
                </a:lnTo>
                <a:lnTo>
                  <a:pt x="8492807" y="6157118"/>
                </a:lnTo>
                <a:lnTo>
                  <a:pt x="8522017" y="6115625"/>
                </a:lnTo>
                <a:lnTo>
                  <a:pt x="8533130" y="6068060"/>
                </a:lnTo>
                <a:lnTo>
                  <a:pt x="8533130" y="128270"/>
                </a:lnTo>
                <a:lnTo>
                  <a:pt x="8522017" y="80902"/>
                </a:lnTo>
                <a:lnTo>
                  <a:pt x="8492807" y="39846"/>
                </a:lnTo>
                <a:lnTo>
                  <a:pt x="8451691" y="10933"/>
                </a:lnTo>
                <a:lnTo>
                  <a:pt x="8404860" y="0"/>
                </a:lnTo>
                <a:lnTo>
                  <a:pt x="128270" y="0"/>
                </a:lnTo>
                <a:close/>
              </a:path>
            </a:pathLst>
          </a:custGeom>
          <a:ln w="3175">
            <a:solidFill>
              <a:srgbClr val="A3A2A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 txBox="1">
            <a:spLocks noGrp="1"/>
          </p:cNvSpPr>
          <p:nvPr>
            <p:ph type="title"/>
          </p:nvPr>
        </p:nvSpPr>
        <p:spPr>
          <a:xfrm>
            <a:off x="897889" y="1068070"/>
            <a:ext cx="82931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DA</a:t>
            </a:r>
            <a:r>
              <a:rPr sz="2000" b="1" u="heavy" spc="-1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T</a:t>
            </a:r>
            <a:r>
              <a:rPr sz="2000" b="1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O:</a:t>
            </a:r>
            <a:endParaRPr sz="2000">
              <a:latin typeface="Arial"/>
              <a:cs typeface="Arial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2090420" y="1083309"/>
            <a:ext cx="641794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latin typeface="Arial"/>
                <a:cs typeface="Arial"/>
              </a:rPr>
              <a:t>Cualquier </a:t>
            </a:r>
            <a:r>
              <a:rPr sz="2000" spc="-5" dirty="0">
                <a:latin typeface="Arial"/>
                <a:cs typeface="Arial"/>
              </a:rPr>
              <a:t>elemento </a:t>
            </a:r>
            <a:r>
              <a:rPr sz="2000" dirty="0">
                <a:latin typeface="Arial"/>
                <a:cs typeface="Arial"/>
              </a:rPr>
              <a:t>que nos sirve como </a:t>
            </a:r>
            <a:r>
              <a:rPr sz="2000" spc="-5" dirty="0">
                <a:latin typeface="Arial"/>
                <a:cs typeface="Arial"/>
              </a:rPr>
              <a:t>punto de</a:t>
            </a:r>
            <a:r>
              <a:rPr sz="2000" spc="-2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partida</a:t>
            </a:r>
            <a:endParaRPr sz="2000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2090420" y="1388109"/>
            <a:ext cx="427482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latin typeface="Arial"/>
                <a:cs typeface="Arial"/>
              </a:rPr>
              <a:t>para realizar </a:t>
            </a:r>
            <a:r>
              <a:rPr sz="2000" spc="-5" dirty="0">
                <a:latin typeface="Arial"/>
                <a:cs typeface="Arial"/>
              </a:rPr>
              <a:t>un </a:t>
            </a:r>
            <a:r>
              <a:rPr sz="2000" dirty="0">
                <a:latin typeface="Arial"/>
                <a:cs typeface="Arial"/>
              </a:rPr>
              <a:t>cálculo o </a:t>
            </a:r>
            <a:r>
              <a:rPr sz="2000" spc="-5" dirty="0">
                <a:latin typeface="Arial"/>
                <a:cs typeface="Arial"/>
              </a:rPr>
              <a:t>un</a:t>
            </a:r>
            <a:r>
              <a:rPr sz="2000" spc="-65" dirty="0">
                <a:latin typeface="Arial"/>
                <a:cs typeface="Arial"/>
              </a:rPr>
              <a:t> </a:t>
            </a:r>
            <a:r>
              <a:rPr sz="2000" spc="5" dirty="0">
                <a:latin typeface="Arial"/>
                <a:cs typeface="Arial"/>
              </a:rPr>
              <a:t>proceso</a:t>
            </a:r>
            <a:r>
              <a:rPr sz="2000" i="1" spc="5" dirty="0">
                <a:latin typeface="Arial"/>
                <a:cs typeface="Arial"/>
              </a:rPr>
              <a:t>.</a:t>
            </a:r>
            <a:endParaRPr sz="2000">
              <a:latin typeface="Arial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914400" y="2134870"/>
            <a:ext cx="189674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INFORMACIÓN</a:t>
            </a:r>
            <a:r>
              <a:rPr sz="1800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:</a:t>
            </a:r>
            <a:endParaRPr sz="1800">
              <a:latin typeface="Arial"/>
              <a:cs typeface="Arial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3794759" y="2133600"/>
            <a:ext cx="397954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i="1" spc="-10" dirty="0">
                <a:latin typeface="Arial"/>
                <a:cs typeface="Arial"/>
              </a:rPr>
              <a:t>Resultado del tratamiento </a:t>
            </a:r>
            <a:r>
              <a:rPr sz="1800" i="1" spc="-5" dirty="0">
                <a:latin typeface="Arial"/>
                <a:cs typeface="Arial"/>
              </a:rPr>
              <a:t>de los</a:t>
            </a:r>
            <a:r>
              <a:rPr sz="1800" i="1" spc="15" dirty="0">
                <a:latin typeface="Arial"/>
                <a:cs typeface="Arial"/>
              </a:rPr>
              <a:t> </a:t>
            </a:r>
            <a:r>
              <a:rPr sz="1800" i="1" spc="-5" dirty="0">
                <a:latin typeface="Arial"/>
                <a:cs typeface="Arial"/>
              </a:rPr>
              <a:t>datos.</a:t>
            </a:r>
            <a:endParaRPr sz="1800">
              <a:latin typeface="Arial"/>
              <a:cs typeface="Arial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976630" y="2929889"/>
            <a:ext cx="7006590" cy="3176270"/>
          </a:xfrm>
          <a:prstGeom prst="rect">
            <a:avLst/>
          </a:prstGeom>
        </p:spPr>
        <p:txBody>
          <a:bodyPr vert="horz" wrap="square" lIns="0" tIns="160020" rIns="0" bIns="0" rtlCol="0">
            <a:spAutoFit/>
          </a:bodyPr>
          <a:lstStyle/>
          <a:p>
            <a:pPr marL="651510" indent="-293370">
              <a:lnSpc>
                <a:spcPct val="100000"/>
              </a:lnSpc>
              <a:spcBef>
                <a:spcPts val="1260"/>
              </a:spcBef>
              <a:buFont typeface="Symbol"/>
              <a:buChar char=""/>
              <a:tabLst>
                <a:tab pos="651510" algn="l"/>
              </a:tabLst>
            </a:pPr>
            <a:r>
              <a:rPr sz="1800" spc="-10" dirty="0">
                <a:solidFill>
                  <a:srgbClr val="9E2835"/>
                </a:solidFill>
                <a:latin typeface="Arial"/>
                <a:cs typeface="Arial"/>
              </a:rPr>
              <a:t>¿Cuál es </a:t>
            </a:r>
            <a:r>
              <a:rPr sz="1800" spc="-5" dirty="0">
                <a:solidFill>
                  <a:srgbClr val="9E2835"/>
                </a:solidFill>
                <a:latin typeface="Arial"/>
                <a:cs typeface="Arial"/>
              </a:rPr>
              <a:t>la </a:t>
            </a:r>
            <a:r>
              <a:rPr sz="1800" spc="-10" dirty="0">
                <a:solidFill>
                  <a:srgbClr val="9E2835"/>
                </a:solidFill>
                <a:latin typeface="Arial"/>
                <a:cs typeface="Arial"/>
              </a:rPr>
              <a:t>diferencia </a:t>
            </a:r>
            <a:r>
              <a:rPr sz="1800" spc="-5" dirty="0">
                <a:solidFill>
                  <a:srgbClr val="9E2835"/>
                </a:solidFill>
                <a:latin typeface="Arial"/>
                <a:cs typeface="Arial"/>
              </a:rPr>
              <a:t>entre </a:t>
            </a:r>
            <a:r>
              <a:rPr sz="1800" spc="-10" dirty="0">
                <a:solidFill>
                  <a:srgbClr val="9E2835"/>
                </a:solidFill>
                <a:latin typeface="Arial"/>
                <a:cs typeface="Arial"/>
              </a:rPr>
              <a:t>dato </a:t>
            </a:r>
            <a:r>
              <a:rPr sz="1800" dirty="0">
                <a:solidFill>
                  <a:srgbClr val="9E2835"/>
                </a:solidFill>
                <a:latin typeface="Arial"/>
                <a:cs typeface="Arial"/>
              </a:rPr>
              <a:t>e</a:t>
            </a:r>
            <a:r>
              <a:rPr sz="1800" spc="45" dirty="0">
                <a:solidFill>
                  <a:srgbClr val="9E2835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9E2835"/>
                </a:solidFill>
                <a:latin typeface="Arial"/>
                <a:cs typeface="Arial"/>
              </a:rPr>
              <a:t>información?</a:t>
            </a:r>
            <a:endParaRPr sz="1800">
              <a:latin typeface="Arial"/>
              <a:cs typeface="Arial"/>
            </a:endParaRPr>
          </a:p>
          <a:p>
            <a:pPr marL="12700" marR="5080" algn="just">
              <a:lnSpc>
                <a:spcPct val="100000"/>
              </a:lnSpc>
              <a:spcBef>
                <a:spcPts val="1160"/>
              </a:spcBef>
            </a:pPr>
            <a:r>
              <a:rPr sz="1800" i="1" spc="-5" dirty="0">
                <a:latin typeface="Arial"/>
                <a:cs typeface="Arial"/>
              </a:rPr>
              <a:t>El dato </a:t>
            </a:r>
            <a:r>
              <a:rPr sz="1800" i="1" spc="-10" dirty="0">
                <a:latin typeface="Arial"/>
                <a:cs typeface="Arial"/>
              </a:rPr>
              <a:t>es </a:t>
            </a:r>
            <a:r>
              <a:rPr sz="1800" i="1" spc="-5" dirty="0">
                <a:latin typeface="Arial"/>
                <a:cs typeface="Arial"/>
              </a:rPr>
              <a:t>la </a:t>
            </a:r>
            <a:r>
              <a:rPr sz="1800" i="1" spc="-10" dirty="0">
                <a:latin typeface="Arial"/>
                <a:cs typeface="Arial"/>
              </a:rPr>
              <a:t>materia prima </a:t>
            </a:r>
            <a:r>
              <a:rPr sz="1800" i="1" spc="-5" dirty="0">
                <a:latin typeface="Arial"/>
                <a:cs typeface="Arial"/>
              </a:rPr>
              <a:t>de la </a:t>
            </a:r>
            <a:r>
              <a:rPr sz="1800" i="1" spc="-10" dirty="0">
                <a:latin typeface="Arial"/>
                <a:cs typeface="Arial"/>
              </a:rPr>
              <a:t>información, pero no </a:t>
            </a:r>
            <a:r>
              <a:rPr sz="1800" i="1" spc="-5" dirty="0">
                <a:latin typeface="Arial"/>
                <a:cs typeface="Arial"/>
              </a:rPr>
              <a:t>es </a:t>
            </a:r>
            <a:r>
              <a:rPr sz="1800" i="1" spc="-10" dirty="0">
                <a:latin typeface="Arial"/>
                <a:cs typeface="Arial"/>
              </a:rPr>
              <a:t>información  </a:t>
            </a:r>
            <a:r>
              <a:rPr sz="1800" i="1" spc="-5" dirty="0">
                <a:latin typeface="Arial"/>
                <a:cs typeface="Arial"/>
              </a:rPr>
              <a:t>en </a:t>
            </a:r>
            <a:r>
              <a:rPr sz="1800" i="1" spc="-10" dirty="0">
                <a:latin typeface="Arial"/>
                <a:cs typeface="Arial"/>
              </a:rPr>
              <a:t>sentido </a:t>
            </a:r>
            <a:r>
              <a:rPr sz="1800" i="1" spc="-5" dirty="0">
                <a:latin typeface="Arial"/>
                <a:cs typeface="Arial"/>
              </a:rPr>
              <a:t>estricto </a:t>
            </a:r>
            <a:r>
              <a:rPr sz="1800" i="1" dirty="0">
                <a:latin typeface="Arial"/>
                <a:cs typeface="Arial"/>
              </a:rPr>
              <a:t>ya </a:t>
            </a:r>
            <a:r>
              <a:rPr sz="1800" i="1" spc="-5" dirty="0">
                <a:latin typeface="Arial"/>
                <a:cs typeface="Arial"/>
              </a:rPr>
              <a:t>que por </a:t>
            </a:r>
            <a:r>
              <a:rPr sz="1800" i="1" dirty="0">
                <a:latin typeface="Arial"/>
                <a:cs typeface="Arial"/>
              </a:rPr>
              <a:t>sí </a:t>
            </a:r>
            <a:r>
              <a:rPr sz="1800" i="1" spc="-10" dirty="0">
                <a:latin typeface="Arial"/>
                <a:cs typeface="Arial"/>
              </a:rPr>
              <a:t>mismo </a:t>
            </a:r>
            <a:r>
              <a:rPr sz="1800" i="1" spc="-5" dirty="0">
                <a:latin typeface="Arial"/>
                <a:cs typeface="Arial"/>
              </a:rPr>
              <a:t>no nos </a:t>
            </a:r>
            <a:r>
              <a:rPr sz="1800" i="1" spc="-10" dirty="0">
                <a:latin typeface="Arial"/>
                <a:cs typeface="Arial"/>
              </a:rPr>
              <a:t>dice nada, no  aumenta nuestro</a:t>
            </a:r>
            <a:r>
              <a:rPr sz="1800" i="1" dirty="0">
                <a:latin typeface="Arial"/>
                <a:cs typeface="Arial"/>
              </a:rPr>
              <a:t> </a:t>
            </a:r>
            <a:r>
              <a:rPr sz="1800" i="1" spc="-10" dirty="0">
                <a:latin typeface="Arial"/>
                <a:cs typeface="Arial"/>
              </a:rPr>
              <a:t>conocimiento.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 marL="723900" lvl="1" indent="-293370">
              <a:lnSpc>
                <a:spcPct val="100000"/>
              </a:lnSpc>
              <a:spcBef>
                <a:spcPts val="1510"/>
              </a:spcBef>
              <a:buFont typeface="Symbol"/>
              <a:buChar char=""/>
              <a:tabLst>
                <a:tab pos="723900" algn="l"/>
              </a:tabLst>
            </a:pPr>
            <a:r>
              <a:rPr sz="1800" spc="-10" dirty="0">
                <a:solidFill>
                  <a:srgbClr val="9E2835"/>
                </a:solidFill>
                <a:latin typeface="Arial"/>
                <a:cs typeface="Arial"/>
              </a:rPr>
              <a:t>Ventaja </a:t>
            </a:r>
            <a:r>
              <a:rPr sz="1800" spc="-5" dirty="0">
                <a:solidFill>
                  <a:srgbClr val="9E2835"/>
                </a:solidFill>
                <a:latin typeface="Arial"/>
                <a:cs typeface="Arial"/>
              </a:rPr>
              <a:t>de los procesos informáticos sobre los</a:t>
            </a:r>
            <a:r>
              <a:rPr sz="1800" spc="10" dirty="0">
                <a:solidFill>
                  <a:srgbClr val="9E2835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9E2835"/>
                </a:solidFill>
                <a:latin typeface="Arial"/>
                <a:cs typeface="Arial"/>
              </a:rPr>
              <a:t>manuales.</a:t>
            </a:r>
            <a:endParaRPr sz="1800">
              <a:latin typeface="Arial"/>
              <a:cs typeface="Arial"/>
            </a:endParaRPr>
          </a:p>
          <a:p>
            <a:pPr marL="1868170" lvl="2" indent="-64769">
              <a:lnSpc>
                <a:spcPct val="100000"/>
              </a:lnSpc>
              <a:spcBef>
                <a:spcPts val="1400"/>
              </a:spcBef>
              <a:buSzPct val="75000"/>
              <a:buFont typeface="Arial"/>
              <a:buChar char="•"/>
              <a:tabLst>
                <a:tab pos="1868170" algn="l"/>
              </a:tabLst>
            </a:pPr>
            <a:r>
              <a:rPr sz="1800" i="1" spc="-10" dirty="0">
                <a:latin typeface="Arial"/>
                <a:cs typeface="Arial"/>
              </a:rPr>
              <a:t>Velocidad </a:t>
            </a:r>
            <a:r>
              <a:rPr sz="1800" i="1" dirty="0">
                <a:latin typeface="Arial"/>
                <a:cs typeface="Arial"/>
              </a:rPr>
              <a:t>y </a:t>
            </a:r>
            <a:r>
              <a:rPr sz="1800" i="1" spc="-10" dirty="0">
                <a:latin typeface="Arial"/>
                <a:cs typeface="Arial"/>
              </a:rPr>
              <a:t>capacidad </a:t>
            </a:r>
            <a:r>
              <a:rPr sz="1800" i="1" spc="-5" dirty="0">
                <a:latin typeface="Arial"/>
                <a:cs typeface="Arial"/>
              </a:rPr>
              <a:t>de</a:t>
            </a:r>
            <a:r>
              <a:rPr sz="1800" i="1" spc="5" dirty="0">
                <a:latin typeface="Arial"/>
                <a:cs typeface="Arial"/>
              </a:rPr>
              <a:t> </a:t>
            </a:r>
            <a:r>
              <a:rPr sz="1800" i="1" spc="-10" dirty="0">
                <a:latin typeface="Arial"/>
                <a:cs typeface="Arial"/>
              </a:rPr>
              <a:t>cálculo</a:t>
            </a:r>
            <a:endParaRPr sz="1800">
              <a:latin typeface="Arial"/>
              <a:cs typeface="Arial"/>
            </a:endParaRPr>
          </a:p>
          <a:p>
            <a:pPr marL="1868170" lvl="2" indent="-64769">
              <a:lnSpc>
                <a:spcPct val="100000"/>
              </a:lnSpc>
              <a:buSzPct val="75000"/>
              <a:buFont typeface="Arial"/>
              <a:buChar char="•"/>
              <a:tabLst>
                <a:tab pos="1868170" algn="l"/>
              </a:tabLst>
            </a:pPr>
            <a:r>
              <a:rPr sz="1800" i="1" spc="-10" dirty="0">
                <a:latin typeface="Arial"/>
                <a:cs typeface="Arial"/>
              </a:rPr>
              <a:t>Capacidad </a:t>
            </a:r>
            <a:r>
              <a:rPr sz="1800" i="1" spc="-5" dirty="0">
                <a:latin typeface="Arial"/>
                <a:cs typeface="Arial"/>
              </a:rPr>
              <a:t>de</a:t>
            </a:r>
            <a:r>
              <a:rPr sz="1800" i="1" spc="-15" dirty="0">
                <a:latin typeface="Arial"/>
                <a:cs typeface="Arial"/>
              </a:rPr>
              <a:t> </a:t>
            </a:r>
            <a:r>
              <a:rPr sz="1800" i="1" spc="-10" dirty="0">
                <a:latin typeface="Arial"/>
                <a:cs typeface="Arial"/>
              </a:rPr>
              <a:t>almacenamiento</a:t>
            </a:r>
            <a:endParaRPr sz="1800">
              <a:latin typeface="Arial"/>
              <a:cs typeface="Arial"/>
            </a:endParaRPr>
          </a:p>
          <a:p>
            <a:pPr marL="1868170" lvl="2" indent="-64769">
              <a:lnSpc>
                <a:spcPct val="100000"/>
              </a:lnSpc>
              <a:buSzPct val="75000"/>
              <a:buFont typeface="Arial"/>
              <a:buChar char="•"/>
              <a:tabLst>
                <a:tab pos="1868170" algn="l"/>
              </a:tabLst>
            </a:pPr>
            <a:r>
              <a:rPr sz="1800" i="1" spc="-10" dirty="0">
                <a:latin typeface="Arial"/>
                <a:cs typeface="Arial"/>
              </a:rPr>
              <a:t>Fiabilidad </a:t>
            </a:r>
            <a:r>
              <a:rPr sz="1800" i="1" spc="-5" dirty="0">
                <a:latin typeface="Arial"/>
                <a:cs typeface="Arial"/>
              </a:rPr>
              <a:t>......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04800" y="328929"/>
            <a:ext cx="8531860" cy="182880"/>
          </a:xfrm>
          <a:custGeom>
            <a:avLst/>
            <a:gdLst/>
            <a:ahLst/>
            <a:cxnLst/>
            <a:rect l="l" t="t" r="r" b="b"/>
            <a:pathLst>
              <a:path w="8531860" h="182879">
                <a:moveTo>
                  <a:pt x="8427720" y="1270"/>
                </a:moveTo>
                <a:lnTo>
                  <a:pt x="104140" y="1270"/>
                </a:lnTo>
                <a:lnTo>
                  <a:pt x="69850" y="16510"/>
                </a:lnTo>
                <a:lnTo>
                  <a:pt x="30479" y="49530"/>
                </a:lnTo>
                <a:lnTo>
                  <a:pt x="6350" y="92710"/>
                </a:lnTo>
                <a:lnTo>
                  <a:pt x="2539" y="102870"/>
                </a:lnTo>
                <a:lnTo>
                  <a:pt x="0" y="115570"/>
                </a:lnTo>
                <a:lnTo>
                  <a:pt x="0" y="182880"/>
                </a:lnTo>
                <a:lnTo>
                  <a:pt x="8531860" y="182880"/>
                </a:lnTo>
                <a:lnTo>
                  <a:pt x="8531860" y="115570"/>
                </a:lnTo>
                <a:lnTo>
                  <a:pt x="8529320" y="102870"/>
                </a:lnTo>
                <a:lnTo>
                  <a:pt x="8525510" y="92710"/>
                </a:lnTo>
                <a:lnTo>
                  <a:pt x="8521700" y="81280"/>
                </a:lnTo>
                <a:lnTo>
                  <a:pt x="8515350" y="69850"/>
                </a:lnTo>
                <a:lnTo>
                  <a:pt x="8509000" y="59690"/>
                </a:lnTo>
                <a:lnTo>
                  <a:pt x="8500110" y="49530"/>
                </a:lnTo>
                <a:lnTo>
                  <a:pt x="8492490" y="39370"/>
                </a:lnTo>
                <a:lnTo>
                  <a:pt x="8483600" y="31750"/>
                </a:lnTo>
                <a:lnTo>
                  <a:pt x="8472170" y="24129"/>
                </a:lnTo>
                <a:lnTo>
                  <a:pt x="8462010" y="16510"/>
                </a:lnTo>
                <a:lnTo>
                  <a:pt x="8427720" y="1270"/>
                </a:lnTo>
                <a:close/>
              </a:path>
              <a:path w="8531860" h="182879">
                <a:moveTo>
                  <a:pt x="8403590" y="0"/>
                </a:moveTo>
                <a:lnTo>
                  <a:pt x="128270" y="0"/>
                </a:lnTo>
                <a:lnTo>
                  <a:pt x="115570" y="1270"/>
                </a:lnTo>
                <a:lnTo>
                  <a:pt x="8415020" y="1270"/>
                </a:lnTo>
                <a:lnTo>
                  <a:pt x="840359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04800" y="4953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04800" y="6629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ADA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04800" y="83058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69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DBDB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4800" y="996950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09">
                <a:moveTo>
                  <a:pt x="0" y="168910"/>
                </a:moveTo>
                <a:lnTo>
                  <a:pt x="8531860" y="168910"/>
                </a:lnTo>
                <a:lnTo>
                  <a:pt x="8531860" y="0"/>
                </a:lnTo>
                <a:lnTo>
                  <a:pt x="0" y="0"/>
                </a:lnTo>
                <a:lnTo>
                  <a:pt x="0" y="168910"/>
                </a:lnTo>
                <a:close/>
              </a:path>
            </a:pathLst>
          </a:custGeom>
          <a:solidFill>
            <a:srgbClr val="DCDC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04800" y="116586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69">
                <a:moveTo>
                  <a:pt x="0" y="166369"/>
                </a:moveTo>
                <a:lnTo>
                  <a:pt x="8531860" y="166369"/>
                </a:lnTo>
                <a:lnTo>
                  <a:pt x="8531860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DDDD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04800" y="133223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DEDE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04800" y="149986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FDFD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04800" y="166751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04800" y="183515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1E1E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04800" y="200278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2E2E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04800" y="217042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3E3E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04800" y="233807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04800" y="250571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04800" y="267335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04800" y="284098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7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04800" y="300862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8E8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04800" y="317627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9E9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04800" y="334390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AEA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04800" y="351155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69"/>
                </a:moveTo>
                <a:lnTo>
                  <a:pt x="8531860" y="166369"/>
                </a:lnTo>
                <a:lnTo>
                  <a:pt x="8531860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EB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04800" y="3677920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10">
                <a:moveTo>
                  <a:pt x="0" y="168909"/>
                </a:moveTo>
                <a:lnTo>
                  <a:pt x="8531860" y="168909"/>
                </a:lnTo>
                <a:lnTo>
                  <a:pt x="8531860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ECEC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04800" y="3846829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EDED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04800" y="40132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04800" y="41808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04800" y="434847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04800" y="451612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04800" y="468375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04800" y="48514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3F3F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04800" y="50190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4F4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04800" y="518667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04800" y="535432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6F6F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04800" y="552195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7F7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04800" y="56896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8F8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04800" y="585724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04800" y="6023609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10">
                <a:moveTo>
                  <a:pt x="0" y="168909"/>
                </a:moveTo>
                <a:lnTo>
                  <a:pt x="8531860" y="168909"/>
                </a:lnTo>
                <a:lnTo>
                  <a:pt x="8531860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FAFAF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04800" y="6192520"/>
            <a:ext cx="8531860" cy="182880"/>
          </a:xfrm>
          <a:custGeom>
            <a:avLst/>
            <a:gdLst/>
            <a:ahLst/>
            <a:cxnLst/>
            <a:rect l="l" t="t" r="r" b="b"/>
            <a:pathLst>
              <a:path w="8531860" h="182879">
                <a:moveTo>
                  <a:pt x="0" y="0"/>
                </a:moveTo>
                <a:lnTo>
                  <a:pt x="8531859" y="0"/>
                </a:lnTo>
                <a:lnTo>
                  <a:pt x="8531860" y="182879"/>
                </a:lnTo>
                <a:lnTo>
                  <a:pt x="0" y="182879"/>
                </a:lnTo>
                <a:lnTo>
                  <a:pt x="0" y="0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04800" y="635889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8531859" y="0"/>
                </a:moveTo>
                <a:lnTo>
                  <a:pt x="0" y="0"/>
                </a:lnTo>
                <a:lnTo>
                  <a:pt x="0" y="50800"/>
                </a:lnTo>
                <a:lnTo>
                  <a:pt x="16510" y="97790"/>
                </a:lnTo>
                <a:lnTo>
                  <a:pt x="48260" y="135890"/>
                </a:lnTo>
                <a:lnTo>
                  <a:pt x="92710" y="161290"/>
                </a:lnTo>
                <a:lnTo>
                  <a:pt x="115570" y="167640"/>
                </a:lnTo>
                <a:lnTo>
                  <a:pt x="8415020" y="167640"/>
                </a:lnTo>
                <a:lnTo>
                  <a:pt x="8427720" y="165100"/>
                </a:lnTo>
                <a:lnTo>
                  <a:pt x="8439150" y="161290"/>
                </a:lnTo>
                <a:lnTo>
                  <a:pt x="8462010" y="151130"/>
                </a:lnTo>
                <a:lnTo>
                  <a:pt x="8472170" y="143510"/>
                </a:lnTo>
                <a:lnTo>
                  <a:pt x="8483600" y="135890"/>
                </a:lnTo>
                <a:lnTo>
                  <a:pt x="8492490" y="127000"/>
                </a:lnTo>
                <a:lnTo>
                  <a:pt x="8500110" y="118110"/>
                </a:lnTo>
                <a:lnTo>
                  <a:pt x="8509000" y="107950"/>
                </a:lnTo>
                <a:lnTo>
                  <a:pt x="8515350" y="97790"/>
                </a:lnTo>
                <a:lnTo>
                  <a:pt x="8521700" y="86360"/>
                </a:lnTo>
                <a:lnTo>
                  <a:pt x="8529320" y="63500"/>
                </a:lnTo>
                <a:lnTo>
                  <a:pt x="8531860" y="50800"/>
                </a:lnTo>
                <a:lnTo>
                  <a:pt x="8531859" y="0"/>
                </a:lnTo>
                <a:close/>
              </a:path>
            </a:pathLst>
          </a:custGeom>
          <a:solidFill>
            <a:srgbClr val="FCFC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04800" y="328929"/>
            <a:ext cx="8533130" cy="6197600"/>
          </a:xfrm>
          <a:custGeom>
            <a:avLst/>
            <a:gdLst/>
            <a:ahLst/>
            <a:cxnLst/>
            <a:rect l="l" t="t" r="r" b="b"/>
            <a:pathLst>
              <a:path w="8533130" h="6197600">
                <a:moveTo>
                  <a:pt x="128270" y="0"/>
                </a:moveTo>
                <a:lnTo>
                  <a:pt x="81438" y="10933"/>
                </a:lnTo>
                <a:lnTo>
                  <a:pt x="40322" y="39846"/>
                </a:lnTo>
                <a:lnTo>
                  <a:pt x="11112" y="80902"/>
                </a:lnTo>
                <a:lnTo>
                  <a:pt x="0" y="128270"/>
                </a:lnTo>
                <a:lnTo>
                  <a:pt x="0" y="6068060"/>
                </a:lnTo>
                <a:lnTo>
                  <a:pt x="11112" y="6115625"/>
                </a:lnTo>
                <a:lnTo>
                  <a:pt x="40322" y="6157118"/>
                </a:lnTo>
                <a:lnTo>
                  <a:pt x="81438" y="6186467"/>
                </a:lnTo>
                <a:lnTo>
                  <a:pt x="128270" y="6197600"/>
                </a:lnTo>
                <a:lnTo>
                  <a:pt x="8404860" y="6197600"/>
                </a:lnTo>
                <a:lnTo>
                  <a:pt x="8451691" y="6186467"/>
                </a:lnTo>
                <a:lnTo>
                  <a:pt x="8492807" y="6157118"/>
                </a:lnTo>
                <a:lnTo>
                  <a:pt x="8522017" y="6115625"/>
                </a:lnTo>
                <a:lnTo>
                  <a:pt x="8533130" y="6068060"/>
                </a:lnTo>
                <a:lnTo>
                  <a:pt x="8533130" y="128270"/>
                </a:lnTo>
                <a:lnTo>
                  <a:pt x="8522017" y="80902"/>
                </a:lnTo>
                <a:lnTo>
                  <a:pt x="8492807" y="39846"/>
                </a:lnTo>
                <a:lnTo>
                  <a:pt x="8451691" y="10933"/>
                </a:lnTo>
                <a:lnTo>
                  <a:pt x="8404860" y="0"/>
                </a:lnTo>
                <a:lnTo>
                  <a:pt x="128270" y="0"/>
                </a:lnTo>
                <a:close/>
              </a:path>
            </a:pathLst>
          </a:custGeom>
          <a:ln w="3175">
            <a:solidFill>
              <a:srgbClr val="A3A2A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 txBox="1">
            <a:spLocks noGrp="1"/>
          </p:cNvSpPr>
          <p:nvPr>
            <p:ph type="title"/>
          </p:nvPr>
        </p:nvSpPr>
        <p:spPr>
          <a:xfrm>
            <a:off x="706119" y="415290"/>
            <a:ext cx="520636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i="1" spc="-5" dirty="0">
                <a:solidFill>
                  <a:srgbClr val="9E2835"/>
                </a:solidFill>
                <a:latin typeface="Arial"/>
                <a:cs typeface="Arial"/>
              </a:rPr>
              <a:t>¿Quién realiza </a:t>
            </a:r>
            <a:r>
              <a:rPr sz="2000" b="1" i="1" dirty="0">
                <a:solidFill>
                  <a:srgbClr val="9E2835"/>
                </a:solidFill>
                <a:latin typeface="Arial"/>
                <a:cs typeface="Arial"/>
              </a:rPr>
              <a:t>el </a:t>
            </a:r>
            <a:r>
              <a:rPr sz="2000" b="1" i="1" spc="-5" dirty="0">
                <a:solidFill>
                  <a:srgbClr val="9E2835"/>
                </a:solidFill>
                <a:latin typeface="Arial"/>
                <a:cs typeface="Arial"/>
              </a:rPr>
              <a:t>tratamiento de los</a:t>
            </a:r>
            <a:r>
              <a:rPr sz="2000" b="1" i="1" spc="-25" dirty="0">
                <a:solidFill>
                  <a:srgbClr val="9E2835"/>
                </a:solidFill>
                <a:latin typeface="Arial"/>
                <a:cs typeface="Arial"/>
              </a:rPr>
              <a:t> </a:t>
            </a:r>
            <a:r>
              <a:rPr sz="2000" b="1" i="1" dirty="0">
                <a:solidFill>
                  <a:srgbClr val="9E2835"/>
                </a:solidFill>
                <a:latin typeface="Arial"/>
                <a:cs typeface="Arial"/>
              </a:rPr>
              <a:t>datos?</a:t>
            </a:r>
            <a:endParaRPr sz="2000">
              <a:latin typeface="Arial"/>
              <a:cs typeface="Arial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6289040" y="415290"/>
            <a:ext cx="197993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8140" indent="-345440">
              <a:lnSpc>
                <a:spcPct val="100000"/>
              </a:lnSpc>
              <a:spcBef>
                <a:spcPts val="100"/>
              </a:spcBef>
              <a:buSzPct val="102500"/>
              <a:buFont typeface="Symbol"/>
              <a:buChar char=""/>
              <a:tabLst>
                <a:tab pos="358140" algn="l"/>
              </a:tabLst>
            </a:pPr>
            <a:r>
              <a:rPr sz="2000" b="1" i="1" spc="-5" dirty="0">
                <a:solidFill>
                  <a:srgbClr val="9E2835"/>
                </a:solidFill>
                <a:latin typeface="Arial"/>
                <a:cs typeface="Arial"/>
              </a:rPr>
              <a:t>El</a:t>
            </a:r>
            <a:r>
              <a:rPr sz="2000" b="1" i="1" spc="-70" dirty="0">
                <a:solidFill>
                  <a:srgbClr val="9E2835"/>
                </a:solidFill>
                <a:latin typeface="Arial"/>
                <a:cs typeface="Arial"/>
              </a:rPr>
              <a:t> </a:t>
            </a:r>
            <a:r>
              <a:rPr sz="2000" b="1" i="1" spc="-5" dirty="0">
                <a:solidFill>
                  <a:srgbClr val="9E2835"/>
                </a:solidFill>
                <a:latin typeface="Arial"/>
                <a:cs typeface="Arial"/>
              </a:rPr>
              <a:t>Ordenador</a:t>
            </a:r>
            <a:endParaRPr sz="2000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662940" y="968317"/>
            <a:ext cx="6808470" cy="1212850"/>
          </a:xfrm>
          <a:prstGeom prst="rect">
            <a:avLst/>
          </a:prstGeom>
        </p:spPr>
        <p:txBody>
          <a:bodyPr vert="horz" wrap="square" lIns="0" tIns="10731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44"/>
              </a:spcBef>
            </a:pPr>
            <a:r>
              <a:rPr sz="2000" b="1" i="1" dirty="0">
                <a:solidFill>
                  <a:srgbClr val="9E2835"/>
                </a:solidFill>
                <a:latin typeface="Arial"/>
                <a:cs typeface="Arial"/>
              </a:rPr>
              <a:t>¿Qué </a:t>
            </a:r>
            <a:r>
              <a:rPr sz="2000" b="1" i="1" spc="-5" dirty="0">
                <a:solidFill>
                  <a:srgbClr val="9E2835"/>
                </a:solidFill>
                <a:latin typeface="Arial"/>
                <a:cs typeface="Arial"/>
              </a:rPr>
              <a:t>es un</a:t>
            </a:r>
            <a:r>
              <a:rPr sz="2000" b="1" i="1" dirty="0">
                <a:solidFill>
                  <a:srgbClr val="9E2835"/>
                </a:solidFill>
                <a:latin typeface="Arial"/>
                <a:cs typeface="Arial"/>
              </a:rPr>
              <a:t> ORDENADOR?</a:t>
            </a:r>
            <a:endParaRPr sz="2000">
              <a:latin typeface="Arial"/>
              <a:cs typeface="Arial"/>
            </a:endParaRPr>
          </a:p>
          <a:p>
            <a:pPr marL="60325" marR="5080" indent="21590">
              <a:lnSpc>
                <a:spcPct val="103800"/>
              </a:lnSpc>
              <a:spcBef>
                <a:spcPts val="720"/>
              </a:spcBef>
              <a:tabLst>
                <a:tab pos="1957705" algn="l"/>
                <a:tab pos="2191385" algn="l"/>
                <a:tab pos="2657475" algn="l"/>
                <a:tab pos="4098925" algn="l"/>
                <a:tab pos="4162425" algn="l"/>
              </a:tabLst>
            </a:pPr>
            <a:r>
              <a:rPr sz="2200" spc="-5" dirty="0">
                <a:latin typeface="Arial"/>
                <a:cs typeface="Arial"/>
              </a:rPr>
              <a:t>El</a:t>
            </a:r>
            <a:r>
              <a:rPr sz="2200" spc="10" dirty="0">
                <a:latin typeface="Arial"/>
                <a:cs typeface="Arial"/>
              </a:rPr>
              <a:t> </a:t>
            </a:r>
            <a:r>
              <a:rPr sz="2200" b="1" spc="-5" dirty="0">
                <a:solidFill>
                  <a:srgbClr val="FF0000"/>
                </a:solidFill>
                <a:latin typeface="Arial"/>
                <a:cs typeface="Arial"/>
              </a:rPr>
              <a:t>ordenador	</a:t>
            </a:r>
            <a:r>
              <a:rPr sz="2200" dirty="0">
                <a:latin typeface="Arial"/>
                <a:cs typeface="Arial"/>
              </a:rPr>
              <a:t>es</a:t>
            </a:r>
            <a:r>
              <a:rPr sz="2200" spc="5" dirty="0">
                <a:latin typeface="Arial"/>
                <a:cs typeface="Arial"/>
              </a:rPr>
              <a:t> </a:t>
            </a:r>
            <a:r>
              <a:rPr sz="2200" spc="-5" dirty="0">
                <a:latin typeface="Arial"/>
                <a:cs typeface="Arial"/>
              </a:rPr>
              <a:t>una</a:t>
            </a:r>
            <a:r>
              <a:rPr sz="2200" spc="5" dirty="0">
                <a:latin typeface="Arial"/>
                <a:cs typeface="Arial"/>
              </a:rPr>
              <a:t> </a:t>
            </a:r>
            <a:r>
              <a:rPr sz="2200" b="1" spc="-5" dirty="0">
                <a:solidFill>
                  <a:srgbClr val="FF0000"/>
                </a:solidFill>
                <a:latin typeface="Arial"/>
                <a:cs typeface="Arial"/>
              </a:rPr>
              <a:t>máquina		</a:t>
            </a:r>
            <a:r>
              <a:rPr sz="2200" b="1" dirty="0">
                <a:latin typeface="Arial"/>
                <a:cs typeface="Arial"/>
              </a:rPr>
              <a:t>E </a:t>
            </a:r>
            <a:r>
              <a:rPr sz="2200" b="1" spc="-5" dirty="0">
                <a:latin typeface="Arial"/>
                <a:cs typeface="Arial"/>
              </a:rPr>
              <a:t>lectrónica</a:t>
            </a:r>
            <a:r>
              <a:rPr sz="2200" b="1" spc="-60" dirty="0">
                <a:latin typeface="Arial"/>
                <a:cs typeface="Arial"/>
              </a:rPr>
              <a:t> </a:t>
            </a:r>
            <a:r>
              <a:rPr sz="2200" spc="5" dirty="0">
                <a:latin typeface="Arial"/>
                <a:cs typeface="Arial"/>
              </a:rPr>
              <a:t>y</a:t>
            </a:r>
            <a:r>
              <a:rPr sz="2200" b="1" spc="5" dirty="0">
                <a:latin typeface="Arial"/>
                <a:cs typeface="Arial"/>
              </a:rPr>
              <a:t>digital  </a:t>
            </a:r>
            <a:r>
              <a:rPr sz="2200" spc="-5" dirty="0">
                <a:latin typeface="Arial"/>
                <a:cs typeface="Arial"/>
              </a:rPr>
              <a:t>controlada</a:t>
            </a:r>
            <a:r>
              <a:rPr sz="2200" spc="5" dirty="0">
                <a:latin typeface="Arial"/>
                <a:cs typeface="Arial"/>
              </a:rPr>
              <a:t> </a:t>
            </a:r>
            <a:r>
              <a:rPr sz="2200" spc="-5" dirty="0">
                <a:latin typeface="Arial"/>
                <a:cs typeface="Arial"/>
              </a:rPr>
              <a:t>por		un	</a:t>
            </a:r>
            <a:r>
              <a:rPr sz="2200" b="1" spc="-5" dirty="0">
                <a:latin typeface="Arial"/>
                <a:cs typeface="Arial"/>
              </a:rPr>
              <a:t>programa	almacenado </a:t>
            </a:r>
            <a:r>
              <a:rPr sz="2200" spc="-5" dirty="0">
                <a:latin typeface="Arial"/>
                <a:cs typeface="Arial"/>
              </a:rPr>
              <a:t>que</a:t>
            </a:r>
            <a:r>
              <a:rPr sz="2200" spc="-15" dirty="0">
                <a:latin typeface="Arial"/>
                <a:cs typeface="Arial"/>
              </a:rPr>
              <a:t> </a:t>
            </a:r>
            <a:r>
              <a:rPr sz="2200" dirty="0">
                <a:latin typeface="Arial"/>
                <a:cs typeface="Arial"/>
              </a:rPr>
              <a:t>se</a:t>
            </a:r>
            <a:endParaRPr sz="2200">
              <a:latin typeface="Arial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800100" y="2106929"/>
            <a:ext cx="3804285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spc="-5" dirty="0">
                <a:latin typeface="Arial"/>
                <a:cs typeface="Arial"/>
              </a:rPr>
              <a:t>utiliza para </a:t>
            </a:r>
            <a:r>
              <a:rPr sz="2200" dirty="0">
                <a:latin typeface="Arial"/>
                <a:cs typeface="Arial"/>
              </a:rPr>
              <a:t>el </a:t>
            </a:r>
            <a:r>
              <a:rPr sz="2200" spc="-5" dirty="0">
                <a:latin typeface="Arial"/>
                <a:cs typeface="Arial"/>
              </a:rPr>
              <a:t>tratamiento de</a:t>
            </a:r>
            <a:r>
              <a:rPr sz="2200" spc="-250" dirty="0">
                <a:latin typeface="Arial"/>
                <a:cs typeface="Arial"/>
              </a:rPr>
              <a:t> </a:t>
            </a:r>
            <a:r>
              <a:rPr sz="2200" spc="-5" dirty="0">
                <a:latin typeface="Arial"/>
                <a:cs typeface="Arial"/>
              </a:rPr>
              <a:t>la</a:t>
            </a:r>
            <a:endParaRPr sz="2200">
              <a:latin typeface="Arial"/>
              <a:cs typeface="Arial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5915659" y="2176779"/>
            <a:ext cx="1548130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spc="-5" dirty="0">
                <a:latin typeface="Arial"/>
                <a:cs typeface="Arial"/>
              </a:rPr>
              <a:t>información.</a:t>
            </a:r>
            <a:endParaRPr sz="2200">
              <a:latin typeface="Arial"/>
              <a:cs typeface="Arial"/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4629150" y="1828800"/>
            <a:ext cx="1371600" cy="533400"/>
          </a:xfrm>
          <a:custGeom>
            <a:avLst/>
            <a:gdLst/>
            <a:ahLst/>
            <a:cxnLst/>
            <a:rect l="l" t="t" r="r" b="b"/>
            <a:pathLst>
              <a:path w="1371600" h="533400">
                <a:moveTo>
                  <a:pt x="685800" y="0"/>
                </a:moveTo>
                <a:lnTo>
                  <a:pt x="753388" y="1183"/>
                </a:lnTo>
                <a:lnTo>
                  <a:pt x="818828" y="4668"/>
                </a:lnTo>
                <a:lnTo>
                  <a:pt x="881866" y="10357"/>
                </a:lnTo>
                <a:lnTo>
                  <a:pt x="942252" y="18152"/>
                </a:lnTo>
                <a:lnTo>
                  <a:pt x="999735" y="27956"/>
                </a:lnTo>
                <a:lnTo>
                  <a:pt x="1054063" y="39671"/>
                </a:lnTo>
                <a:lnTo>
                  <a:pt x="1104985" y="53198"/>
                </a:lnTo>
                <a:lnTo>
                  <a:pt x="1152250" y="68441"/>
                </a:lnTo>
                <a:lnTo>
                  <a:pt x="1195606" y="85302"/>
                </a:lnTo>
                <a:lnTo>
                  <a:pt x="1234802" y="103683"/>
                </a:lnTo>
                <a:lnTo>
                  <a:pt x="1269588" y="123486"/>
                </a:lnTo>
                <a:lnTo>
                  <a:pt x="1324921" y="166968"/>
                </a:lnTo>
                <a:lnTo>
                  <a:pt x="1359595" y="214966"/>
                </a:lnTo>
                <a:lnTo>
                  <a:pt x="1371600" y="266700"/>
                </a:lnTo>
                <a:lnTo>
                  <a:pt x="1368556" y="292984"/>
                </a:lnTo>
                <a:lnTo>
                  <a:pt x="1344966" y="342948"/>
                </a:lnTo>
                <a:lnTo>
                  <a:pt x="1299711" y="388785"/>
                </a:lnTo>
                <a:lnTo>
                  <a:pt x="1234802" y="429716"/>
                </a:lnTo>
                <a:lnTo>
                  <a:pt x="1195606" y="448097"/>
                </a:lnTo>
                <a:lnTo>
                  <a:pt x="1152250" y="464958"/>
                </a:lnTo>
                <a:lnTo>
                  <a:pt x="1104985" y="480201"/>
                </a:lnTo>
                <a:lnTo>
                  <a:pt x="1054063" y="493728"/>
                </a:lnTo>
                <a:lnTo>
                  <a:pt x="999735" y="505443"/>
                </a:lnTo>
                <a:lnTo>
                  <a:pt x="942252" y="515247"/>
                </a:lnTo>
                <a:lnTo>
                  <a:pt x="881866" y="523042"/>
                </a:lnTo>
                <a:lnTo>
                  <a:pt x="818828" y="528731"/>
                </a:lnTo>
                <a:lnTo>
                  <a:pt x="753388" y="532216"/>
                </a:lnTo>
                <a:lnTo>
                  <a:pt x="685800" y="533400"/>
                </a:lnTo>
                <a:lnTo>
                  <a:pt x="618211" y="532216"/>
                </a:lnTo>
                <a:lnTo>
                  <a:pt x="552771" y="528731"/>
                </a:lnTo>
                <a:lnTo>
                  <a:pt x="489733" y="523042"/>
                </a:lnTo>
                <a:lnTo>
                  <a:pt x="429347" y="515247"/>
                </a:lnTo>
                <a:lnTo>
                  <a:pt x="371864" y="505443"/>
                </a:lnTo>
                <a:lnTo>
                  <a:pt x="317536" y="493728"/>
                </a:lnTo>
                <a:lnTo>
                  <a:pt x="266614" y="480201"/>
                </a:lnTo>
                <a:lnTo>
                  <a:pt x="219349" y="464958"/>
                </a:lnTo>
                <a:lnTo>
                  <a:pt x="175993" y="448097"/>
                </a:lnTo>
                <a:lnTo>
                  <a:pt x="136797" y="429716"/>
                </a:lnTo>
                <a:lnTo>
                  <a:pt x="102011" y="409913"/>
                </a:lnTo>
                <a:lnTo>
                  <a:pt x="46678" y="366431"/>
                </a:lnTo>
                <a:lnTo>
                  <a:pt x="12004" y="318433"/>
                </a:lnTo>
                <a:lnTo>
                  <a:pt x="0" y="266700"/>
                </a:lnTo>
                <a:lnTo>
                  <a:pt x="3043" y="240415"/>
                </a:lnTo>
                <a:lnTo>
                  <a:pt x="26633" y="190451"/>
                </a:lnTo>
                <a:lnTo>
                  <a:pt x="71888" y="144614"/>
                </a:lnTo>
                <a:lnTo>
                  <a:pt x="136797" y="103683"/>
                </a:lnTo>
                <a:lnTo>
                  <a:pt x="175993" y="85302"/>
                </a:lnTo>
                <a:lnTo>
                  <a:pt x="219349" y="68441"/>
                </a:lnTo>
                <a:lnTo>
                  <a:pt x="266614" y="53198"/>
                </a:lnTo>
                <a:lnTo>
                  <a:pt x="317536" y="39671"/>
                </a:lnTo>
                <a:lnTo>
                  <a:pt x="371864" y="27956"/>
                </a:lnTo>
                <a:lnTo>
                  <a:pt x="429347" y="18152"/>
                </a:lnTo>
                <a:lnTo>
                  <a:pt x="489733" y="10357"/>
                </a:lnTo>
                <a:lnTo>
                  <a:pt x="552771" y="4668"/>
                </a:lnTo>
                <a:lnTo>
                  <a:pt x="618211" y="1183"/>
                </a:lnTo>
                <a:lnTo>
                  <a:pt x="685800" y="0"/>
                </a:lnTo>
                <a:close/>
              </a:path>
            </a:pathLst>
          </a:custGeom>
          <a:ln w="3809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4629150" y="182880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809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6000750" y="236220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809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5285740" y="2336800"/>
            <a:ext cx="38100" cy="238760"/>
          </a:xfrm>
          <a:custGeom>
            <a:avLst/>
            <a:gdLst/>
            <a:ahLst/>
            <a:cxnLst/>
            <a:rect l="l" t="t" r="r" b="b"/>
            <a:pathLst>
              <a:path w="38100" h="238760">
                <a:moveTo>
                  <a:pt x="0" y="0"/>
                </a:moveTo>
                <a:lnTo>
                  <a:pt x="38100" y="238760"/>
                </a:lnTo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5212079" y="2547620"/>
            <a:ext cx="226060" cy="23875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2590800" y="2743200"/>
            <a:ext cx="5862320" cy="1099820"/>
          </a:xfrm>
          <a:custGeom>
            <a:avLst/>
            <a:gdLst/>
            <a:ahLst/>
            <a:cxnLst/>
            <a:rect l="l" t="t" r="r" b="b"/>
            <a:pathLst>
              <a:path w="5862320" h="1099820">
                <a:moveTo>
                  <a:pt x="0" y="0"/>
                </a:moveTo>
                <a:lnTo>
                  <a:pt x="5862320" y="0"/>
                </a:lnTo>
                <a:lnTo>
                  <a:pt x="5862320" y="1099820"/>
                </a:lnTo>
                <a:lnTo>
                  <a:pt x="0" y="1099820"/>
                </a:lnTo>
                <a:lnTo>
                  <a:pt x="0" y="0"/>
                </a:lnTo>
                <a:close/>
              </a:path>
            </a:pathLst>
          </a:custGeom>
          <a:ln w="38097">
            <a:solidFill>
              <a:srgbClr val="9E283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2590800" y="274320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8097">
            <a:solidFill>
              <a:srgbClr val="9E283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8453119" y="384302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8097">
            <a:solidFill>
              <a:srgbClr val="9E283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 txBox="1"/>
          <p:nvPr/>
        </p:nvSpPr>
        <p:spPr>
          <a:xfrm>
            <a:off x="363220" y="2777490"/>
            <a:ext cx="8341995" cy="35788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17750" marR="336550" algn="just">
              <a:lnSpc>
                <a:spcPct val="100000"/>
              </a:lnSpc>
              <a:spcBef>
                <a:spcPts val="100"/>
              </a:spcBef>
            </a:pPr>
            <a:r>
              <a:rPr sz="2200" i="1" spc="-5" dirty="0">
                <a:latin typeface="Arial"/>
                <a:cs typeface="Arial"/>
              </a:rPr>
              <a:t>es un conjunto de instrucciones </a:t>
            </a:r>
            <a:r>
              <a:rPr sz="2200" i="1" dirty="0">
                <a:latin typeface="Arial"/>
                <a:cs typeface="Arial"/>
              </a:rPr>
              <a:t>y </a:t>
            </a:r>
            <a:r>
              <a:rPr sz="2200" i="1" spc="-5" dirty="0">
                <a:latin typeface="Arial"/>
                <a:cs typeface="Arial"/>
              </a:rPr>
              <a:t>datos que  le indican al ordenador que hay que hacer,  cómo hacerlo </a:t>
            </a:r>
            <a:r>
              <a:rPr sz="2200" i="1" dirty="0">
                <a:latin typeface="Arial"/>
                <a:cs typeface="Arial"/>
              </a:rPr>
              <a:t>y </a:t>
            </a:r>
            <a:r>
              <a:rPr sz="2200" i="1" spc="-5" dirty="0">
                <a:latin typeface="Arial"/>
                <a:cs typeface="Arial"/>
              </a:rPr>
              <a:t>sobre que</a:t>
            </a:r>
            <a:r>
              <a:rPr sz="2200" i="1" spc="-10" dirty="0">
                <a:latin typeface="Arial"/>
                <a:cs typeface="Arial"/>
              </a:rPr>
              <a:t> </a:t>
            </a:r>
            <a:r>
              <a:rPr sz="2200" i="1" spc="-5" dirty="0">
                <a:latin typeface="Arial"/>
                <a:cs typeface="Arial"/>
              </a:rPr>
              <a:t>datos.</a:t>
            </a:r>
            <a:endParaRPr sz="22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400">
              <a:latin typeface="Times New Roman"/>
              <a:cs typeface="Times New Roman"/>
            </a:endParaRPr>
          </a:p>
          <a:p>
            <a:pPr marL="12700" marR="5715" algn="just">
              <a:lnSpc>
                <a:spcPct val="100000"/>
              </a:lnSpc>
              <a:spcBef>
                <a:spcPts val="1460"/>
              </a:spcBef>
            </a:pPr>
            <a:r>
              <a:rPr sz="2200" i="1" spc="-5" dirty="0">
                <a:latin typeface="Arial"/>
                <a:cs typeface="Arial"/>
              </a:rPr>
              <a:t>La </a:t>
            </a:r>
            <a:r>
              <a:rPr sz="2200" i="1" spc="-10" dirty="0">
                <a:latin typeface="Arial"/>
                <a:cs typeface="Arial"/>
              </a:rPr>
              <a:t>máquina </a:t>
            </a:r>
            <a:r>
              <a:rPr sz="2200" i="1" dirty="0">
                <a:latin typeface="Arial"/>
                <a:cs typeface="Arial"/>
              </a:rPr>
              <a:t>y </a:t>
            </a:r>
            <a:r>
              <a:rPr sz="2200" i="1" spc="-5" dirty="0">
                <a:latin typeface="Arial"/>
                <a:cs typeface="Arial"/>
              </a:rPr>
              <a:t>el </a:t>
            </a:r>
            <a:r>
              <a:rPr sz="2200" i="1" spc="-10" dirty="0">
                <a:latin typeface="Arial"/>
                <a:cs typeface="Arial"/>
              </a:rPr>
              <a:t>programa </a:t>
            </a:r>
            <a:r>
              <a:rPr sz="2200" i="1" dirty="0">
                <a:latin typeface="Arial"/>
                <a:cs typeface="Arial"/>
              </a:rPr>
              <a:t>son </a:t>
            </a:r>
            <a:r>
              <a:rPr sz="2200" i="1" spc="-5" dirty="0">
                <a:latin typeface="Arial"/>
                <a:cs typeface="Arial"/>
              </a:rPr>
              <a:t>dos elementos fundamentales que  trabajan </a:t>
            </a:r>
            <a:r>
              <a:rPr sz="2200" i="1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conjuntamente</a:t>
            </a:r>
            <a:r>
              <a:rPr sz="2200" i="1" spc="-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200" i="1" dirty="0">
                <a:latin typeface="Arial"/>
                <a:cs typeface="Arial"/>
              </a:rPr>
              <a:t>en los </a:t>
            </a:r>
            <a:r>
              <a:rPr sz="2200" i="1" spc="-5" dirty="0">
                <a:latin typeface="Arial"/>
                <a:cs typeface="Arial"/>
              </a:rPr>
              <a:t>procesos</a:t>
            </a:r>
            <a:r>
              <a:rPr sz="2200" i="1" spc="10" dirty="0">
                <a:latin typeface="Arial"/>
                <a:cs typeface="Arial"/>
              </a:rPr>
              <a:t> </a:t>
            </a:r>
            <a:r>
              <a:rPr sz="2200" i="1" spc="-5" dirty="0">
                <a:latin typeface="Arial"/>
                <a:cs typeface="Arial"/>
              </a:rPr>
              <a:t>informáticos.</a:t>
            </a:r>
            <a:endParaRPr sz="2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225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</a:pPr>
            <a:r>
              <a:rPr sz="2200" i="1" spc="-5" dirty="0">
                <a:latin typeface="Arial"/>
                <a:cs typeface="Arial"/>
              </a:rPr>
              <a:t>Ahora bien, </a:t>
            </a:r>
            <a:r>
              <a:rPr sz="2200" i="1" dirty="0">
                <a:latin typeface="Arial"/>
                <a:cs typeface="Arial"/>
              </a:rPr>
              <a:t>ni </a:t>
            </a:r>
            <a:r>
              <a:rPr sz="2200" i="1" spc="-5" dirty="0">
                <a:latin typeface="Arial"/>
                <a:cs typeface="Arial"/>
              </a:rPr>
              <a:t>uno </a:t>
            </a:r>
            <a:r>
              <a:rPr sz="2200" i="1" dirty="0">
                <a:latin typeface="Arial"/>
                <a:cs typeface="Arial"/>
              </a:rPr>
              <a:t>ni </a:t>
            </a:r>
            <a:r>
              <a:rPr sz="2200" i="1" spc="-5" dirty="0">
                <a:latin typeface="Arial"/>
                <a:cs typeface="Arial"/>
              </a:rPr>
              <a:t>otro tienen sentido </a:t>
            </a:r>
            <a:r>
              <a:rPr sz="2200" i="1" dirty="0">
                <a:latin typeface="Arial"/>
                <a:cs typeface="Arial"/>
              </a:rPr>
              <a:t>sin </a:t>
            </a:r>
            <a:r>
              <a:rPr sz="2200" i="1" spc="-5" dirty="0">
                <a:latin typeface="Arial"/>
                <a:cs typeface="Arial"/>
              </a:rPr>
              <a:t>las personas  (usuarios, programadores...) que los diseñan </a:t>
            </a:r>
            <a:r>
              <a:rPr sz="2200" i="1" dirty="0">
                <a:latin typeface="Arial"/>
                <a:cs typeface="Arial"/>
              </a:rPr>
              <a:t>y </a:t>
            </a:r>
            <a:r>
              <a:rPr sz="2200" i="1" spc="-5" dirty="0">
                <a:latin typeface="Arial"/>
                <a:cs typeface="Arial"/>
              </a:rPr>
              <a:t>los usan para  variados</a:t>
            </a:r>
            <a:r>
              <a:rPr sz="2200" i="1" dirty="0">
                <a:latin typeface="Arial"/>
                <a:cs typeface="Arial"/>
              </a:rPr>
              <a:t> </a:t>
            </a:r>
            <a:r>
              <a:rPr sz="2200" i="1" spc="-5" dirty="0">
                <a:latin typeface="Arial"/>
                <a:cs typeface="Arial"/>
              </a:rPr>
              <a:t>fines.</a:t>
            </a:r>
            <a:endParaRPr sz="2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04800" y="328929"/>
            <a:ext cx="8531860" cy="182880"/>
          </a:xfrm>
          <a:custGeom>
            <a:avLst/>
            <a:gdLst/>
            <a:ahLst/>
            <a:cxnLst/>
            <a:rect l="l" t="t" r="r" b="b"/>
            <a:pathLst>
              <a:path w="8531860" h="182879">
                <a:moveTo>
                  <a:pt x="8427720" y="1270"/>
                </a:moveTo>
                <a:lnTo>
                  <a:pt x="104140" y="1270"/>
                </a:lnTo>
                <a:lnTo>
                  <a:pt x="69850" y="16510"/>
                </a:lnTo>
                <a:lnTo>
                  <a:pt x="30479" y="49530"/>
                </a:lnTo>
                <a:lnTo>
                  <a:pt x="6350" y="92710"/>
                </a:lnTo>
                <a:lnTo>
                  <a:pt x="2539" y="102870"/>
                </a:lnTo>
                <a:lnTo>
                  <a:pt x="0" y="115570"/>
                </a:lnTo>
                <a:lnTo>
                  <a:pt x="0" y="182880"/>
                </a:lnTo>
                <a:lnTo>
                  <a:pt x="8531860" y="182880"/>
                </a:lnTo>
                <a:lnTo>
                  <a:pt x="8531860" y="115570"/>
                </a:lnTo>
                <a:lnTo>
                  <a:pt x="8529320" y="102870"/>
                </a:lnTo>
                <a:lnTo>
                  <a:pt x="8525510" y="92710"/>
                </a:lnTo>
                <a:lnTo>
                  <a:pt x="8521700" y="81280"/>
                </a:lnTo>
                <a:lnTo>
                  <a:pt x="8515350" y="69850"/>
                </a:lnTo>
                <a:lnTo>
                  <a:pt x="8509000" y="59690"/>
                </a:lnTo>
                <a:lnTo>
                  <a:pt x="8500110" y="49530"/>
                </a:lnTo>
                <a:lnTo>
                  <a:pt x="8492490" y="39370"/>
                </a:lnTo>
                <a:lnTo>
                  <a:pt x="8483600" y="31750"/>
                </a:lnTo>
                <a:lnTo>
                  <a:pt x="8472170" y="24129"/>
                </a:lnTo>
                <a:lnTo>
                  <a:pt x="8462010" y="16510"/>
                </a:lnTo>
                <a:lnTo>
                  <a:pt x="8427720" y="1270"/>
                </a:lnTo>
                <a:close/>
              </a:path>
              <a:path w="8531860" h="182879">
                <a:moveTo>
                  <a:pt x="8403590" y="0"/>
                </a:moveTo>
                <a:lnTo>
                  <a:pt x="128270" y="0"/>
                </a:lnTo>
                <a:lnTo>
                  <a:pt x="115570" y="1270"/>
                </a:lnTo>
                <a:lnTo>
                  <a:pt x="8415020" y="1270"/>
                </a:lnTo>
                <a:lnTo>
                  <a:pt x="840359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04800" y="4953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04800" y="6629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ADA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04800" y="83058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69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DBDB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4800" y="996950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09">
                <a:moveTo>
                  <a:pt x="0" y="168910"/>
                </a:moveTo>
                <a:lnTo>
                  <a:pt x="8531860" y="168910"/>
                </a:lnTo>
                <a:lnTo>
                  <a:pt x="8531860" y="0"/>
                </a:lnTo>
                <a:lnTo>
                  <a:pt x="0" y="0"/>
                </a:lnTo>
                <a:lnTo>
                  <a:pt x="0" y="168910"/>
                </a:lnTo>
                <a:close/>
              </a:path>
            </a:pathLst>
          </a:custGeom>
          <a:solidFill>
            <a:srgbClr val="DCDC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04800" y="116586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69">
                <a:moveTo>
                  <a:pt x="0" y="166369"/>
                </a:moveTo>
                <a:lnTo>
                  <a:pt x="8531860" y="166369"/>
                </a:lnTo>
                <a:lnTo>
                  <a:pt x="8531860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DDDD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04800" y="133223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DEDE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04800" y="149986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DFDFD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04800" y="166751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04800" y="183515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1E1E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04800" y="200278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2E2E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04800" y="217042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3E3E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04800" y="233807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04800" y="250571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04800" y="267335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04800" y="284098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7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04800" y="300862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8E8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04800" y="317627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9E9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04800" y="334390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AEA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04800" y="351155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69"/>
                </a:moveTo>
                <a:lnTo>
                  <a:pt x="8531860" y="166369"/>
                </a:lnTo>
                <a:lnTo>
                  <a:pt x="8531860" y="0"/>
                </a:lnTo>
                <a:lnTo>
                  <a:pt x="0" y="0"/>
                </a:lnTo>
                <a:lnTo>
                  <a:pt x="0" y="166369"/>
                </a:lnTo>
                <a:close/>
              </a:path>
            </a:pathLst>
          </a:custGeom>
          <a:solidFill>
            <a:srgbClr val="EB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04800" y="3677920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10">
                <a:moveTo>
                  <a:pt x="0" y="168909"/>
                </a:moveTo>
                <a:lnTo>
                  <a:pt x="8531860" y="168909"/>
                </a:lnTo>
                <a:lnTo>
                  <a:pt x="8531860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ECEC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04800" y="3846829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EDED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04800" y="40132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04800" y="41808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04800" y="434847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04800" y="451612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04800" y="468375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04800" y="48514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3F3F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04800" y="501904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4F4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04800" y="518667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04800" y="535432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6F6F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04800" y="5521959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39"/>
                </a:moveTo>
                <a:lnTo>
                  <a:pt x="8531860" y="167639"/>
                </a:lnTo>
                <a:lnTo>
                  <a:pt x="8531860" y="0"/>
                </a:lnTo>
                <a:lnTo>
                  <a:pt x="0" y="0"/>
                </a:lnTo>
                <a:lnTo>
                  <a:pt x="0" y="167639"/>
                </a:lnTo>
                <a:close/>
              </a:path>
            </a:pathLst>
          </a:custGeom>
          <a:solidFill>
            <a:srgbClr val="F7F7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04800" y="568960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39">
                <a:moveTo>
                  <a:pt x="0" y="167640"/>
                </a:moveTo>
                <a:lnTo>
                  <a:pt x="8531860" y="167640"/>
                </a:lnTo>
                <a:lnTo>
                  <a:pt x="8531860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solidFill>
            <a:srgbClr val="F8F8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04800" y="5857240"/>
            <a:ext cx="8531860" cy="166370"/>
          </a:xfrm>
          <a:custGeom>
            <a:avLst/>
            <a:gdLst/>
            <a:ahLst/>
            <a:cxnLst/>
            <a:rect l="l" t="t" r="r" b="b"/>
            <a:pathLst>
              <a:path w="8531860" h="166370">
                <a:moveTo>
                  <a:pt x="0" y="166370"/>
                </a:moveTo>
                <a:lnTo>
                  <a:pt x="8531860" y="166370"/>
                </a:lnTo>
                <a:lnTo>
                  <a:pt x="8531860" y="0"/>
                </a:lnTo>
                <a:lnTo>
                  <a:pt x="0" y="0"/>
                </a:lnTo>
                <a:lnTo>
                  <a:pt x="0" y="166370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04800" y="6023609"/>
            <a:ext cx="8531860" cy="168910"/>
          </a:xfrm>
          <a:custGeom>
            <a:avLst/>
            <a:gdLst/>
            <a:ahLst/>
            <a:cxnLst/>
            <a:rect l="l" t="t" r="r" b="b"/>
            <a:pathLst>
              <a:path w="8531860" h="168910">
                <a:moveTo>
                  <a:pt x="0" y="168909"/>
                </a:moveTo>
                <a:lnTo>
                  <a:pt x="8531860" y="168909"/>
                </a:lnTo>
                <a:lnTo>
                  <a:pt x="8531860" y="0"/>
                </a:lnTo>
                <a:lnTo>
                  <a:pt x="0" y="0"/>
                </a:lnTo>
                <a:lnTo>
                  <a:pt x="0" y="168909"/>
                </a:lnTo>
                <a:close/>
              </a:path>
            </a:pathLst>
          </a:custGeom>
          <a:solidFill>
            <a:srgbClr val="FAFAF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04800" y="6192520"/>
            <a:ext cx="8531860" cy="182880"/>
          </a:xfrm>
          <a:custGeom>
            <a:avLst/>
            <a:gdLst/>
            <a:ahLst/>
            <a:cxnLst/>
            <a:rect l="l" t="t" r="r" b="b"/>
            <a:pathLst>
              <a:path w="8531860" h="182879">
                <a:moveTo>
                  <a:pt x="0" y="0"/>
                </a:moveTo>
                <a:lnTo>
                  <a:pt x="8531859" y="0"/>
                </a:lnTo>
                <a:lnTo>
                  <a:pt x="8531860" y="182879"/>
                </a:lnTo>
                <a:lnTo>
                  <a:pt x="0" y="182879"/>
                </a:lnTo>
                <a:lnTo>
                  <a:pt x="0" y="0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04800" y="6358890"/>
            <a:ext cx="8531860" cy="167640"/>
          </a:xfrm>
          <a:custGeom>
            <a:avLst/>
            <a:gdLst/>
            <a:ahLst/>
            <a:cxnLst/>
            <a:rect l="l" t="t" r="r" b="b"/>
            <a:pathLst>
              <a:path w="8531860" h="167640">
                <a:moveTo>
                  <a:pt x="8531859" y="0"/>
                </a:moveTo>
                <a:lnTo>
                  <a:pt x="0" y="0"/>
                </a:lnTo>
                <a:lnTo>
                  <a:pt x="0" y="50800"/>
                </a:lnTo>
                <a:lnTo>
                  <a:pt x="16510" y="97790"/>
                </a:lnTo>
                <a:lnTo>
                  <a:pt x="48260" y="135890"/>
                </a:lnTo>
                <a:lnTo>
                  <a:pt x="92710" y="161290"/>
                </a:lnTo>
                <a:lnTo>
                  <a:pt x="115570" y="167640"/>
                </a:lnTo>
                <a:lnTo>
                  <a:pt x="8415020" y="167640"/>
                </a:lnTo>
                <a:lnTo>
                  <a:pt x="8427720" y="165100"/>
                </a:lnTo>
                <a:lnTo>
                  <a:pt x="8439150" y="161290"/>
                </a:lnTo>
                <a:lnTo>
                  <a:pt x="8462010" y="151130"/>
                </a:lnTo>
                <a:lnTo>
                  <a:pt x="8472170" y="143510"/>
                </a:lnTo>
                <a:lnTo>
                  <a:pt x="8483600" y="135890"/>
                </a:lnTo>
                <a:lnTo>
                  <a:pt x="8492490" y="127000"/>
                </a:lnTo>
                <a:lnTo>
                  <a:pt x="8500110" y="118110"/>
                </a:lnTo>
                <a:lnTo>
                  <a:pt x="8509000" y="107950"/>
                </a:lnTo>
                <a:lnTo>
                  <a:pt x="8515350" y="97790"/>
                </a:lnTo>
                <a:lnTo>
                  <a:pt x="8521700" y="86360"/>
                </a:lnTo>
                <a:lnTo>
                  <a:pt x="8529320" y="63500"/>
                </a:lnTo>
                <a:lnTo>
                  <a:pt x="8531860" y="50800"/>
                </a:lnTo>
                <a:lnTo>
                  <a:pt x="8531859" y="0"/>
                </a:lnTo>
                <a:close/>
              </a:path>
            </a:pathLst>
          </a:custGeom>
          <a:solidFill>
            <a:srgbClr val="FCFC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04800" y="328929"/>
            <a:ext cx="8533130" cy="6197600"/>
          </a:xfrm>
          <a:custGeom>
            <a:avLst/>
            <a:gdLst/>
            <a:ahLst/>
            <a:cxnLst/>
            <a:rect l="l" t="t" r="r" b="b"/>
            <a:pathLst>
              <a:path w="8533130" h="6197600">
                <a:moveTo>
                  <a:pt x="128270" y="0"/>
                </a:moveTo>
                <a:lnTo>
                  <a:pt x="81438" y="10933"/>
                </a:lnTo>
                <a:lnTo>
                  <a:pt x="40322" y="39846"/>
                </a:lnTo>
                <a:lnTo>
                  <a:pt x="11112" y="80902"/>
                </a:lnTo>
                <a:lnTo>
                  <a:pt x="0" y="128270"/>
                </a:lnTo>
                <a:lnTo>
                  <a:pt x="0" y="6068060"/>
                </a:lnTo>
                <a:lnTo>
                  <a:pt x="11112" y="6115625"/>
                </a:lnTo>
                <a:lnTo>
                  <a:pt x="40322" y="6157118"/>
                </a:lnTo>
                <a:lnTo>
                  <a:pt x="81438" y="6186467"/>
                </a:lnTo>
                <a:lnTo>
                  <a:pt x="128270" y="6197600"/>
                </a:lnTo>
                <a:lnTo>
                  <a:pt x="8404860" y="6197600"/>
                </a:lnTo>
                <a:lnTo>
                  <a:pt x="8451691" y="6186467"/>
                </a:lnTo>
                <a:lnTo>
                  <a:pt x="8492807" y="6157118"/>
                </a:lnTo>
                <a:lnTo>
                  <a:pt x="8522017" y="6115625"/>
                </a:lnTo>
                <a:lnTo>
                  <a:pt x="8533130" y="6068060"/>
                </a:lnTo>
                <a:lnTo>
                  <a:pt x="8533130" y="128270"/>
                </a:lnTo>
                <a:lnTo>
                  <a:pt x="8522017" y="80902"/>
                </a:lnTo>
                <a:lnTo>
                  <a:pt x="8492807" y="39846"/>
                </a:lnTo>
                <a:lnTo>
                  <a:pt x="8451691" y="10933"/>
                </a:lnTo>
                <a:lnTo>
                  <a:pt x="8404860" y="0"/>
                </a:lnTo>
                <a:lnTo>
                  <a:pt x="128270" y="0"/>
                </a:lnTo>
                <a:close/>
              </a:path>
            </a:pathLst>
          </a:custGeom>
          <a:ln w="3175">
            <a:solidFill>
              <a:srgbClr val="A3A2A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 txBox="1">
            <a:spLocks noGrp="1"/>
          </p:cNvSpPr>
          <p:nvPr>
            <p:ph type="title"/>
          </p:nvPr>
        </p:nvSpPr>
        <p:spPr>
          <a:xfrm>
            <a:off x="1451610" y="905509"/>
            <a:ext cx="6236970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b="1" dirty="0">
                <a:solidFill>
                  <a:srgbClr val="000000"/>
                </a:solidFill>
                <a:latin typeface="Arial"/>
                <a:cs typeface="Arial"/>
              </a:rPr>
              <a:t>3. </a:t>
            </a:r>
            <a:r>
              <a:rPr sz="2200" b="1" spc="-10" dirty="0">
                <a:solidFill>
                  <a:srgbClr val="000000"/>
                </a:solidFill>
                <a:latin typeface="Arial"/>
                <a:cs typeface="Arial"/>
              </a:rPr>
              <a:t>CONCEPTOS </a:t>
            </a:r>
            <a:r>
              <a:rPr sz="2200" b="1" spc="-5" dirty="0">
                <a:solidFill>
                  <a:srgbClr val="000000"/>
                </a:solidFill>
                <a:latin typeface="Arial"/>
                <a:cs typeface="Arial"/>
              </a:rPr>
              <a:t>DE </a:t>
            </a:r>
            <a:r>
              <a:rPr sz="2200" b="1" spc="-10" dirty="0">
                <a:solidFill>
                  <a:srgbClr val="000000"/>
                </a:solidFill>
                <a:latin typeface="Arial"/>
                <a:cs typeface="Arial"/>
              </a:rPr>
              <a:t>HARDWARE </a:t>
            </a:r>
            <a:r>
              <a:rPr sz="2200" b="1" dirty="0">
                <a:solidFill>
                  <a:srgbClr val="000000"/>
                </a:solidFill>
                <a:latin typeface="Arial"/>
                <a:cs typeface="Arial"/>
              </a:rPr>
              <a:t>Y</a:t>
            </a:r>
            <a:r>
              <a:rPr sz="2200" b="1" spc="-3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2200" b="1" spc="-5" dirty="0">
                <a:solidFill>
                  <a:srgbClr val="000000"/>
                </a:solidFill>
                <a:latin typeface="Arial"/>
                <a:cs typeface="Arial"/>
              </a:rPr>
              <a:t>SOFTWARE</a:t>
            </a:r>
            <a:endParaRPr sz="2200">
              <a:latin typeface="Arial"/>
              <a:cs typeface="Arial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916939" y="1624329"/>
            <a:ext cx="107315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Arial"/>
                <a:cs typeface="Arial"/>
              </a:rPr>
              <a:t>Har</a:t>
            </a:r>
            <a:r>
              <a:rPr sz="1800" spc="-15" dirty="0">
                <a:latin typeface="Arial"/>
                <a:cs typeface="Arial"/>
              </a:rPr>
              <a:t>d</a:t>
            </a:r>
            <a:r>
              <a:rPr sz="1800" spc="-40" dirty="0">
                <a:latin typeface="Arial"/>
                <a:cs typeface="Arial"/>
              </a:rPr>
              <a:t>w</a:t>
            </a:r>
            <a:r>
              <a:rPr sz="1800" spc="-5" dirty="0">
                <a:latin typeface="Arial"/>
                <a:cs typeface="Arial"/>
              </a:rPr>
              <a:t>are:</a:t>
            </a:r>
            <a:endParaRPr sz="1800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2148839" y="1624329"/>
            <a:ext cx="614489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latin typeface="Arial"/>
                <a:cs typeface="Arial"/>
              </a:rPr>
              <a:t>Son </a:t>
            </a:r>
            <a:r>
              <a:rPr sz="2000" spc="-5" dirty="0">
                <a:latin typeface="Arial"/>
                <a:cs typeface="Arial"/>
              </a:rPr>
              <a:t>los elementos físicos </a:t>
            </a:r>
            <a:r>
              <a:rPr sz="2000" dirty="0">
                <a:latin typeface="Arial"/>
                <a:cs typeface="Arial"/>
              </a:rPr>
              <a:t>con los que se construye</a:t>
            </a:r>
            <a:r>
              <a:rPr sz="2000" spc="-1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un</a:t>
            </a:r>
            <a:endParaRPr sz="2000">
              <a:latin typeface="Arial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2148839" y="1929129"/>
            <a:ext cx="125793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5" dirty="0">
                <a:latin typeface="Arial"/>
                <a:cs typeface="Arial"/>
              </a:rPr>
              <a:t>o</a:t>
            </a:r>
            <a:r>
              <a:rPr sz="2000" dirty="0">
                <a:latin typeface="Arial"/>
                <a:cs typeface="Arial"/>
              </a:rPr>
              <a:t>r</a:t>
            </a:r>
            <a:r>
              <a:rPr sz="2000" spc="-5" dirty="0">
                <a:latin typeface="Arial"/>
                <a:cs typeface="Arial"/>
              </a:rPr>
              <a:t>d</a:t>
            </a:r>
            <a:r>
              <a:rPr sz="2000" spc="5" dirty="0">
                <a:latin typeface="Arial"/>
                <a:cs typeface="Arial"/>
              </a:rPr>
              <a:t>en</a:t>
            </a:r>
            <a:r>
              <a:rPr sz="2000" spc="-5" dirty="0">
                <a:latin typeface="Arial"/>
                <a:cs typeface="Arial"/>
              </a:rPr>
              <a:t>a</a:t>
            </a:r>
            <a:r>
              <a:rPr sz="2000" spc="5" dirty="0">
                <a:latin typeface="Arial"/>
                <a:cs typeface="Arial"/>
              </a:rPr>
              <a:t>d</a:t>
            </a:r>
            <a:r>
              <a:rPr sz="2000" spc="-5" dirty="0">
                <a:latin typeface="Arial"/>
                <a:cs typeface="Arial"/>
              </a:rPr>
              <a:t>o</a:t>
            </a:r>
            <a:r>
              <a:rPr sz="2000" spc="10" dirty="0">
                <a:latin typeface="Arial"/>
                <a:cs typeface="Arial"/>
              </a:rPr>
              <a:t>r</a:t>
            </a:r>
            <a:r>
              <a:rPr sz="2000" dirty="0">
                <a:latin typeface="Arial"/>
                <a:cs typeface="Arial"/>
              </a:rPr>
              <a:t>.</a:t>
            </a:r>
            <a:endParaRPr sz="2000">
              <a:latin typeface="Arial"/>
              <a:cs typeface="Arial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2156460" y="2548890"/>
            <a:ext cx="547370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-5" dirty="0">
                <a:solidFill>
                  <a:srgbClr val="FF0000"/>
                </a:solidFill>
                <a:latin typeface="Arial"/>
                <a:cs typeface="Arial"/>
              </a:rPr>
              <a:t>Ejemplos: </a:t>
            </a:r>
            <a:r>
              <a:rPr sz="2000" dirty="0">
                <a:latin typeface="Arial"/>
                <a:cs typeface="Arial"/>
              </a:rPr>
              <a:t>Carcasa, circuitos, teclado,</a:t>
            </a:r>
            <a:r>
              <a:rPr sz="2000" spc="-114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monitor</a:t>
            </a:r>
            <a:r>
              <a:rPr sz="1800" dirty="0">
                <a:latin typeface="Arial"/>
                <a:cs typeface="Arial"/>
              </a:rPr>
              <a:t>...</a:t>
            </a:r>
            <a:endParaRPr sz="1800">
              <a:latin typeface="Arial"/>
              <a:cs typeface="Arial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910589" y="3592829"/>
            <a:ext cx="98425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5" dirty="0">
                <a:latin typeface="Arial"/>
                <a:cs typeface="Arial"/>
              </a:rPr>
              <a:t>S</a:t>
            </a:r>
            <a:r>
              <a:rPr sz="1800" spc="-5" dirty="0">
                <a:latin typeface="Arial"/>
                <a:cs typeface="Arial"/>
              </a:rPr>
              <a:t>o</a:t>
            </a:r>
            <a:r>
              <a:rPr sz="1800" spc="5" dirty="0">
                <a:latin typeface="Arial"/>
                <a:cs typeface="Arial"/>
              </a:rPr>
              <a:t>f</a:t>
            </a:r>
            <a:r>
              <a:rPr sz="1800" spc="-5" dirty="0">
                <a:latin typeface="Arial"/>
                <a:cs typeface="Arial"/>
              </a:rPr>
              <a:t>t</a:t>
            </a:r>
            <a:r>
              <a:rPr sz="1800" spc="-45" dirty="0">
                <a:latin typeface="Arial"/>
                <a:cs typeface="Arial"/>
              </a:rPr>
              <a:t>w</a:t>
            </a:r>
            <a:r>
              <a:rPr sz="1800" spc="-15" dirty="0">
                <a:latin typeface="Arial"/>
                <a:cs typeface="Arial"/>
              </a:rPr>
              <a:t>a</a:t>
            </a:r>
            <a:r>
              <a:rPr sz="1800" spc="5" dirty="0">
                <a:latin typeface="Arial"/>
                <a:cs typeface="Arial"/>
              </a:rPr>
              <a:t>r</a:t>
            </a:r>
            <a:r>
              <a:rPr sz="1800" spc="-15" dirty="0">
                <a:latin typeface="Arial"/>
                <a:cs typeface="Arial"/>
              </a:rPr>
              <a:t>e</a:t>
            </a:r>
            <a:r>
              <a:rPr sz="1800" dirty="0">
                <a:latin typeface="Arial"/>
                <a:cs typeface="Arial"/>
              </a:rPr>
              <a:t>:</a:t>
            </a:r>
            <a:endParaRPr sz="1800">
              <a:latin typeface="Arial"/>
              <a:cs typeface="Arial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2270760" y="3592829"/>
            <a:ext cx="621601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5" dirty="0">
                <a:latin typeface="Arial"/>
                <a:cs typeface="Arial"/>
              </a:rPr>
              <a:t>Conjunto</a:t>
            </a:r>
            <a:r>
              <a:rPr sz="2000" spc="18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de</a:t>
            </a:r>
            <a:r>
              <a:rPr sz="2000" spc="18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programas</a:t>
            </a:r>
            <a:r>
              <a:rPr sz="2000" spc="18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que</a:t>
            </a:r>
            <a:r>
              <a:rPr sz="2000" spc="19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nos</a:t>
            </a:r>
            <a:r>
              <a:rPr sz="2000" spc="19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permiten</a:t>
            </a:r>
            <a:r>
              <a:rPr sz="2000" spc="18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controlar</a:t>
            </a:r>
            <a:r>
              <a:rPr sz="2000" spc="18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el</a:t>
            </a:r>
            <a:endParaRPr sz="2000">
              <a:latin typeface="Arial"/>
              <a:cs typeface="Arial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2228850" y="4621529"/>
            <a:ext cx="647509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26210" marR="5080" indent="-1413510">
              <a:lnSpc>
                <a:spcPct val="100000"/>
              </a:lnSpc>
              <a:spcBef>
                <a:spcPts val="100"/>
              </a:spcBef>
              <a:tabLst>
                <a:tab pos="1425575" algn="l"/>
                <a:tab pos="2681605" algn="l"/>
                <a:tab pos="3459479" algn="l"/>
                <a:tab pos="4832985" algn="l"/>
                <a:tab pos="5273040" algn="l"/>
                <a:tab pos="6178550" algn="l"/>
              </a:tabLst>
            </a:pPr>
            <a:r>
              <a:rPr sz="2000" b="1" spc="-5" dirty="0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sz="2000" b="1" spc="-10" dirty="0">
                <a:solidFill>
                  <a:srgbClr val="FF0000"/>
                </a:solidFill>
                <a:latin typeface="Arial"/>
                <a:cs typeface="Arial"/>
              </a:rPr>
              <a:t>j</a:t>
            </a:r>
            <a:r>
              <a:rPr sz="2000" b="1" spc="-5" dirty="0">
                <a:solidFill>
                  <a:srgbClr val="FF0000"/>
                </a:solidFill>
                <a:latin typeface="Arial"/>
                <a:cs typeface="Arial"/>
              </a:rPr>
              <a:t>em</a:t>
            </a:r>
            <a:r>
              <a:rPr sz="2000" b="1" spc="5" dirty="0">
                <a:solidFill>
                  <a:srgbClr val="FF0000"/>
                </a:solidFill>
                <a:latin typeface="Arial"/>
                <a:cs typeface="Arial"/>
              </a:rPr>
              <a:t>p</a:t>
            </a:r>
            <a:r>
              <a:rPr sz="2000" b="1" spc="-10" dirty="0">
                <a:solidFill>
                  <a:srgbClr val="FF0000"/>
                </a:solidFill>
                <a:latin typeface="Arial"/>
                <a:cs typeface="Arial"/>
              </a:rPr>
              <a:t>l</a:t>
            </a:r>
            <a:r>
              <a:rPr sz="2000" b="1" spc="-5" dirty="0">
                <a:solidFill>
                  <a:srgbClr val="FF0000"/>
                </a:solidFill>
                <a:latin typeface="Arial"/>
                <a:cs typeface="Arial"/>
              </a:rPr>
              <a:t>o</a:t>
            </a:r>
            <a:r>
              <a:rPr sz="2000" b="1" dirty="0">
                <a:solidFill>
                  <a:srgbClr val="FF0000"/>
                </a:solidFill>
                <a:latin typeface="Arial"/>
                <a:cs typeface="Arial"/>
              </a:rPr>
              <a:t>s:	</a:t>
            </a:r>
            <a:r>
              <a:rPr sz="2000" dirty="0">
                <a:latin typeface="Arial"/>
                <a:cs typeface="Arial"/>
              </a:rPr>
              <a:t>W</a:t>
            </a:r>
            <a:r>
              <a:rPr sz="2000" spc="-5" dirty="0">
                <a:latin typeface="Arial"/>
                <a:cs typeface="Arial"/>
              </a:rPr>
              <a:t>i</a:t>
            </a:r>
            <a:r>
              <a:rPr sz="2000" spc="5" dirty="0">
                <a:latin typeface="Arial"/>
                <a:cs typeface="Arial"/>
              </a:rPr>
              <a:t>n</a:t>
            </a:r>
            <a:r>
              <a:rPr sz="2000" spc="-5" dirty="0">
                <a:latin typeface="Arial"/>
                <a:cs typeface="Arial"/>
              </a:rPr>
              <a:t>d</a:t>
            </a:r>
            <a:r>
              <a:rPr sz="2000" spc="5" dirty="0">
                <a:latin typeface="Arial"/>
                <a:cs typeface="Arial"/>
              </a:rPr>
              <a:t>o</a:t>
            </a:r>
            <a:r>
              <a:rPr sz="2000" spc="-15" dirty="0">
                <a:latin typeface="Arial"/>
                <a:cs typeface="Arial"/>
              </a:rPr>
              <a:t>w</a:t>
            </a:r>
            <a:r>
              <a:rPr sz="2000" spc="5" dirty="0">
                <a:latin typeface="Arial"/>
                <a:cs typeface="Arial"/>
              </a:rPr>
              <a:t>s</a:t>
            </a:r>
            <a:r>
              <a:rPr sz="2000" dirty="0">
                <a:latin typeface="Arial"/>
                <a:cs typeface="Arial"/>
              </a:rPr>
              <a:t>,	</a:t>
            </a:r>
            <a:r>
              <a:rPr sz="2000" spc="-15" dirty="0">
                <a:latin typeface="Arial"/>
                <a:cs typeface="Arial"/>
              </a:rPr>
              <a:t>w</a:t>
            </a:r>
            <a:r>
              <a:rPr sz="2000" spc="5" dirty="0">
                <a:latin typeface="Arial"/>
                <a:cs typeface="Arial"/>
              </a:rPr>
              <a:t>o</a:t>
            </a:r>
            <a:r>
              <a:rPr sz="2000" dirty="0">
                <a:latin typeface="Arial"/>
                <a:cs typeface="Arial"/>
              </a:rPr>
              <a:t>r</a:t>
            </a:r>
            <a:r>
              <a:rPr sz="2000" spc="5" dirty="0">
                <a:latin typeface="Arial"/>
                <a:cs typeface="Arial"/>
              </a:rPr>
              <a:t>d</a:t>
            </a:r>
            <a:r>
              <a:rPr sz="2000" dirty="0">
                <a:latin typeface="Arial"/>
                <a:cs typeface="Arial"/>
              </a:rPr>
              <a:t>,	</a:t>
            </a:r>
            <a:r>
              <a:rPr sz="2000" spc="-5" dirty="0">
                <a:latin typeface="Arial"/>
                <a:cs typeface="Arial"/>
              </a:rPr>
              <a:t>p</a:t>
            </a:r>
            <a:r>
              <a:rPr sz="2000" spc="10" dirty="0">
                <a:latin typeface="Arial"/>
                <a:cs typeface="Arial"/>
              </a:rPr>
              <a:t>r</a:t>
            </a:r>
            <a:r>
              <a:rPr sz="2000" spc="-5" dirty="0">
                <a:latin typeface="Arial"/>
                <a:cs typeface="Arial"/>
              </a:rPr>
              <a:t>o</a:t>
            </a:r>
            <a:r>
              <a:rPr sz="2000" spc="5" dirty="0">
                <a:latin typeface="Arial"/>
                <a:cs typeface="Arial"/>
              </a:rPr>
              <a:t>g</a:t>
            </a:r>
            <a:r>
              <a:rPr sz="2000" dirty="0">
                <a:latin typeface="Arial"/>
                <a:cs typeface="Arial"/>
              </a:rPr>
              <a:t>r</a:t>
            </a:r>
            <a:r>
              <a:rPr sz="2000" spc="5" dirty="0">
                <a:latin typeface="Arial"/>
                <a:cs typeface="Arial"/>
              </a:rPr>
              <a:t>a</a:t>
            </a:r>
            <a:r>
              <a:rPr sz="2000" spc="-10" dirty="0">
                <a:latin typeface="Arial"/>
                <a:cs typeface="Arial"/>
              </a:rPr>
              <a:t>m</a:t>
            </a:r>
            <a:r>
              <a:rPr sz="2000" spc="5" dirty="0">
                <a:latin typeface="Arial"/>
                <a:cs typeface="Arial"/>
              </a:rPr>
              <a:t>a</a:t>
            </a:r>
            <a:r>
              <a:rPr sz="2000" dirty="0">
                <a:latin typeface="Arial"/>
                <a:cs typeface="Arial"/>
              </a:rPr>
              <a:t>s	</a:t>
            </a:r>
            <a:r>
              <a:rPr sz="2000" spc="5" dirty="0">
                <a:latin typeface="Arial"/>
                <a:cs typeface="Arial"/>
              </a:rPr>
              <a:t>d</a:t>
            </a:r>
            <a:r>
              <a:rPr sz="2000" dirty="0">
                <a:latin typeface="Arial"/>
                <a:cs typeface="Arial"/>
              </a:rPr>
              <a:t>e	</a:t>
            </a:r>
            <a:r>
              <a:rPr sz="2000" spc="5" dirty="0">
                <a:latin typeface="Arial"/>
                <a:cs typeface="Arial"/>
              </a:rPr>
              <a:t>d</a:t>
            </a:r>
            <a:r>
              <a:rPr sz="2000" spc="-5" dirty="0">
                <a:latin typeface="Arial"/>
                <a:cs typeface="Arial"/>
              </a:rPr>
              <a:t>i</a:t>
            </a:r>
            <a:r>
              <a:rPr sz="2000" spc="5" dirty="0">
                <a:latin typeface="Arial"/>
                <a:cs typeface="Arial"/>
              </a:rPr>
              <a:t>b</a:t>
            </a:r>
            <a:r>
              <a:rPr sz="2000" spc="-5" dirty="0">
                <a:latin typeface="Arial"/>
                <a:cs typeface="Arial"/>
              </a:rPr>
              <a:t>u</a:t>
            </a:r>
            <a:r>
              <a:rPr sz="2000" dirty="0">
                <a:latin typeface="Arial"/>
                <a:cs typeface="Arial"/>
              </a:rPr>
              <a:t>j</a:t>
            </a:r>
            <a:r>
              <a:rPr sz="2000" spc="5" dirty="0">
                <a:latin typeface="Arial"/>
                <a:cs typeface="Arial"/>
              </a:rPr>
              <a:t>o</a:t>
            </a:r>
            <a:r>
              <a:rPr sz="2000" dirty="0">
                <a:latin typeface="Arial"/>
                <a:cs typeface="Arial"/>
              </a:rPr>
              <a:t>,	</a:t>
            </a:r>
            <a:r>
              <a:rPr sz="2000" spc="5" dirty="0">
                <a:latin typeface="Arial"/>
                <a:cs typeface="Arial"/>
              </a:rPr>
              <a:t>d</a:t>
            </a:r>
            <a:r>
              <a:rPr sz="2000" dirty="0">
                <a:latin typeface="Arial"/>
                <a:cs typeface="Arial"/>
              </a:rPr>
              <a:t>e  diseño,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juegos...</a:t>
            </a:r>
            <a:endParaRPr sz="2000">
              <a:latin typeface="Arial"/>
              <a:cs typeface="Arial"/>
            </a:endParaRPr>
          </a:p>
        </p:txBody>
      </p:sp>
      <p:sp>
        <p:nvSpPr>
          <p:cNvPr id="48" name="object 48"/>
          <p:cNvSpPr/>
          <p:nvPr/>
        </p:nvSpPr>
        <p:spPr>
          <a:xfrm>
            <a:off x="886460" y="1981200"/>
            <a:ext cx="685800" cy="0"/>
          </a:xfrm>
          <a:custGeom>
            <a:avLst/>
            <a:gdLst/>
            <a:ahLst/>
            <a:cxnLst/>
            <a:rect l="l" t="t" r="r" b="b"/>
            <a:pathLst>
              <a:path w="685800">
                <a:moveTo>
                  <a:pt x="0" y="0"/>
                </a:moveTo>
                <a:lnTo>
                  <a:pt x="685800" y="0"/>
                </a:lnTo>
              </a:path>
            </a:pathLst>
          </a:custGeom>
          <a:ln w="2551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1224280" y="1981200"/>
            <a:ext cx="0" cy="269240"/>
          </a:xfrm>
          <a:custGeom>
            <a:avLst/>
            <a:gdLst/>
            <a:ahLst/>
            <a:cxnLst/>
            <a:rect l="l" t="t" r="r" b="b"/>
            <a:pathLst>
              <a:path h="269239">
                <a:moveTo>
                  <a:pt x="0" y="0"/>
                </a:moveTo>
                <a:lnTo>
                  <a:pt x="0" y="269239"/>
                </a:lnTo>
              </a:path>
            </a:pathLst>
          </a:custGeom>
          <a:ln w="254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1186180" y="2245360"/>
            <a:ext cx="76200" cy="77470"/>
          </a:xfrm>
          <a:custGeom>
            <a:avLst/>
            <a:gdLst/>
            <a:ahLst/>
            <a:cxnLst/>
            <a:rect l="l" t="t" r="r" b="b"/>
            <a:pathLst>
              <a:path w="76200" h="77469">
                <a:moveTo>
                  <a:pt x="76200" y="0"/>
                </a:moveTo>
                <a:lnTo>
                  <a:pt x="0" y="0"/>
                </a:lnTo>
                <a:lnTo>
                  <a:pt x="38100" y="77469"/>
                </a:lnTo>
                <a:lnTo>
                  <a:pt x="76200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 txBox="1"/>
          <p:nvPr/>
        </p:nvSpPr>
        <p:spPr>
          <a:xfrm>
            <a:off x="1059180" y="2362200"/>
            <a:ext cx="48196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5" dirty="0">
                <a:latin typeface="Arial"/>
                <a:cs typeface="Arial"/>
              </a:rPr>
              <a:t>d</a:t>
            </a:r>
            <a:r>
              <a:rPr sz="1800" spc="-5" dirty="0">
                <a:latin typeface="Arial"/>
                <a:cs typeface="Arial"/>
              </a:rPr>
              <a:t>uro</a:t>
            </a:r>
            <a:endParaRPr sz="1800">
              <a:latin typeface="Arial"/>
              <a:cs typeface="Arial"/>
            </a:endParaRPr>
          </a:p>
        </p:txBody>
      </p:sp>
      <p:sp>
        <p:nvSpPr>
          <p:cNvPr id="52" name="object 52"/>
          <p:cNvSpPr/>
          <p:nvPr/>
        </p:nvSpPr>
        <p:spPr>
          <a:xfrm>
            <a:off x="961389" y="3962400"/>
            <a:ext cx="609600" cy="0"/>
          </a:xfrm>
          <a:custGeom>
            <a:avLst/>
            <a:gdLst/>
            <a:ahLst/>
            <a:cxnLst/>
            <a:rect l="l" t="t" r="r" b="b"/>
            <a:pathLst>
              <a:path w="609600">
                <a:moveTo>
                  <a:pt x="0" y="0"/>
                </a:moveTo>
                <a:lnTo>
                  <a:pt x="609600" y="0"/>
                </a:lnTo>
              </a:path>
            </a:pathLst>
          </a:custGeom>
          <a:ln w="2551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1266189" y="3962400"/>
            <a:ext cx="0" cy="269240"/>
          </a:xfrm>
          <a:custGeom>
            <a:avLst/>
            <a:gdLst/>
            <a:ahLst/>
            <a:cxnLst/>
            <a:rect l="l" t="t" r="r" b="b"/>
            <a:pathLst>
              <a:path h="269239">
                <a:moveTo>
                  <a:pt x="0" y="0"/>
                </a:moveTo>
                <a:lnTo>
                  <a:pt x="0" y="269239"/>
                </a:lnTo>
              </a:path>
            </a:pathLst>
          </a:custGeom>
          <a:ln w="254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1228089" y="4226559"/>
            <a:ext cx="77470" cy="77470"/>
          </a:xfrm>
          <a:custGeom>
            <a:avLst/>
            <a:gdLst/>
            <a:ahLst/>
            <a:cxnLst/>
            <a:rect l="l" t="t" r="r" b="b"/>
            <a:pathLst>
              <a:path w="77469" h="77470">
                <a:moveTo>
                  <a:pt x="77469" y="0"/>
                </a:moveTo>
                <a:lnTo>
                  <a:pt x="0" y="0"/>
                </a:lnTo>
                <a:lnTo>
                  <a:pt x="38100" y="77469"/>
                </a:lnTo>
                <a:lnTo>
                  <a:pt x="77469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 txBox="1"/>
          <p:nvPr/>
        </p:nvSpPr>
        <p:spPr>
          <a:xfrm>
            <a:off x="1008380" y="3788974"/>
            <a:ext cx="4724400" cy="811530"/>
          </a:xfrm>
          <a:prstGeom prst="rect">
            <a:avLst/>
          </a:prstGeom>
        </p:spPr>
        <p:txBody>
          <a:bodyPr vert="horz" wrap="square" lIns="0" tIns="121285" rIns="0" bIns="0" rtlCol="0">
            <a:spAutoFit/>
          </a:bodyPr>
          <a:lstStyle/>
          <a:p>
            <a:pPr marL="1275080">
              <a:lnSpc>
                <a:spcPct val="100000"/>
              </a:lnSpc>
              <a:spcBef>
                <a:spcPts val="955"/>
              </a:spcBef>
            </a:pPr>
            <a:r>
              <a:rPr sz="2000" spc="-5" dirty="0">
                <a:latin typeface="Arial"/>
                <a:cs typeface="Arial"/>
              </a:rPr>
              <a:t>funcionamiento </a:t>
            </a:r>
            <a:r>
              <a:rPr sz="2000" dirty="0">
                <a:latin typeface="Arial"/>
                <a:cs typeface="Arial"/>
              </a:rPr>
              <a:t>del</a:t>
            </a:r>
            <a:r>
              <a:rPr sz="2000" spc="-4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ordenador.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70"/>
              </a:spcBef>
            </a:pPr>
            <a:r>
              <a:rPr sz="1800" spc="-10" dirty="0">
                <a:latin typeface="Arial"/>
                <a:cs typeface="Arial"/>
              </a:rPr>
              <a:t>blando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A9E24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</TotalTime>
  <Words>1282</Words>
  <Application>Microsoft Office PowerPoint</Application>
  <PresentationFormat>Presentación en pantalla (4:3)</PresentationFormat>
  <Paragraphs>185</Paragraphs>
  <Slides>32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40" baseType="lpstr">
      <vt:lpstr>Arial</vt:lpstr>
      <vt:lpstr>Arial Black</vt:lpstr>
      <vt:lpstr>Calibri</vt:lpstr>
      <vt:lpstr>Century Gothic</vt:lpstr>
      <vt:lpstr>Symbol</vt:lpstr>
      <vt:lpstr>Times New Roman</vt:lpstr>
      <vt:lpstr>Verdana</vt:lpstr>
      <vt:lpstr>Office Theme</vt:lpstr>
      <vt:lpstr>Informática Jurídica y sus Vertientes</vt:lpstr>
      <vt:lpstr>LA INFORMATICA</vt:lpstr>
      <vt:lpstr>1. ¿QUÉ ES LA INFORMÁTICA?</vt:lpstr>
      <vt:lpstr>2. EL TRATAMIENTO AUTOMÁTICO DE LA INFORMACIÓN.</vt:lpstr>
      <vt:lpstr>Presentación de PowerPoint</vt:lpstr>
      <vt:lpstr>Ejemplo no informático: Creación de una silla</vt:lpstr>
      <vt:lpstr>DATO:</vt:lpstr>
      <vt:lpstr>¿Quién realiza el tratamiento de los datos?</vt:lpstr>
      <vt:lpstr>3. CONCEPTOS DE HARDWARE Y SOFTWARE</vt:lpstr>
      <vt:lpstr>INFORMÁTICA JURÍDICA</vt:lpstr>
      <vt:lpstr>ANTECEDENTES</vt:lpstr>
      <vt:lpstr>DEFINICIONES</vt:lpstr>
      <vt:lpstr>DEFINICIONES</vt:lpstr>
      <vt:lpstr>Presentación de PowerPoint</vt:lpstr>
      <vt:lpstr>Presentación de PowerPoint</vt:lpstr>
      <vt:lpstr>JURIMETRÍA</vt:lpstr>
      <vt:lpstr>Presentación de PowerPoint</vt:lpstr>
      <vt:lpstr>NATURALEZA DE LA INFORMÁTICA</vt:lpstr>
      <vt:lpstr>OBJETO DE ESTUDIO</vt:lpstr>
      <vt:lpstr>FINALIDAD</vt:lpstr>
      <vt:lpstr>INFORMATICA JURIDICA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EJEMPLOS:</vt:lpstr>
      <vt:lpstr>CLASIFICACION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Informática Jurídica y sus Vertientes</dc:title>
  <dc:creator>yazmin eslava fernandez</dc:creator>
  <cp:lastModifiedBy>yazmin eslava fernandez</cp:lastModifiedBy>
  <cp:revision>1</cp:revision>
  <dcterms:created xsi:type="dcterms:W3CDTF">2018-09-19T19:04:56Z</dcterms:created>
  <dcterms:modified xsi:type="dcterms:W3CDTF">2018-09-19T19:12:58Z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2015-06-29T00:00:00Z</vt:filetime>
  </property>
  <property fmtid="{D5CDD505-2E9C-101B-9397-08002B2CF9AE}" pid="3" name="Creator">
    <vt:lpwstr>pdftk 1.44 - www.pdftk.com</vt:lpwstr>
  </property>
  <property fmtid="{D5CDD505-2E9C-101B-9397-08002B2CF9AE}" pid="4" name="LastSaved">
    <vt:filetime>2018-09-19T00:00:00Z</vt:filetime>
  </property>
</Properties>
</file>