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81"/>
  </p:notesMasterIdLst>
  <p:sldIdLst>
    <p:sldId id="258" r:id="rId2"/>
    <p:sldId id="257" r:id="rId3"/>
    <p:sldId id="308" r:id="rId4"/>
    <p:sldId id="313" r:id="rId5"/>
    <p:sldId id="339" r:id="rId6"/>
    <p:sldId id="263" r:id="rId7"/>
    <p:sldId id="286" r:id="rId8"/>
    <p:sldId id="264" r:id="rId9"/>
    <p:sldId id="265" r:id="rId10"/>
    <p:sldId id="266" r:id="rId11"/>
    <p:sldId id="268" r:id="rId12"/>
    <p:sldId id="270" r:id="rId13"/>
    <p:sldId id="269" r:id="rId14"/>
    <p:sldId id="271" r:id="rId15"/>
    <p:sldId id="267" r:id="rId16"/>
    <p:sldId id="287" r:id="rId17"/>
    <p:sldId id="273" r:id="rId18"/>
    <p:sldId id="276" r:id="rId19"/>
    <p:sldId id="274" r:id="rId20"/>
    <p:sldId id="277" r:id="rId21"/>
    <p:sldId id="299" r:id="rId22"/>
    <p:sldId id="275" r:id="rId23"/>
    <p:sldId id="278" r:id="rId24"/>
    <p:sldId id="309" r:id="rId25"/>
    <p:sldId id="310" r:id="rId26"/>
    <p:sldId id="300" r:id="rId27"/>
    <p:sldId id="280" r:id="rId28"/>
    <p:sldId id="285" r:id="rId29"/>
    <p:sldId id="281" r:id="rId30"/>
    <p:sldId id="282" r:id="rId31"/>
    <p:sldId id="284" r:id="rId32"/>
    <p:sldId id="283" r:id="rId33"/>
    <p:sldId id="349" r:id="rId34"/>
    <p:sldId id="288" r:id="rId35"/>
    <p:sldId id="290" r:id="rId36"/>
    <p:sldId id="291" r:id="rId37"/>
    <p:sldId id="292" r:id="rId38"/>
    <p:sldId id="345" r:id="rId39"/>
    <p:sldId id="296" r:id="rId40"/>
    <p:sldId id="293" r:id="rId41"/>
    <p:sldId id="297" r:id="rId42"/>
    <p:sldId id="302" r:id="rId43"/>
    <p:sldId id="304" r:id="rId44"/>
    <p:sldId id="303" r:id="rId45"/>
    <p:sldId id="305" r:id="rId46"/>
    <p:sldId id="307" r:id="rId47"/>
    <p:sldId id="347" r:id="rId48"/>
    <p:sldId id="348" r:id="rId49"/>
    <p:sldId id="311" r:id="rId50"/>
    <p:sldId id="346" r:id="rId51"/>
    <p:sldId id="306" r:id="rId52"/>
    <p:sldId id="340" r:id="rId53"/>
    <p:sldId id="343" r:id="rId54"/>
    <p:sldId id="344" r:id="rId55"/>
    <p:sldId id="350" r:id="rId56"/>
    <p:sldId id="312" r:id="rId57"/>
    <p:sldId id="314" r:id="rId58"/>
    <p:sldId id="315" r:id="rId59"/>
    <p:sldId id="316" r:id="rId60"/>
    <p:sldId id="317" r:id="rId61"/>
    <p:sldId id="326" r:id="rId62"/>
    <p:sldId id="318" r:id="rId63"/>
    <p:sldId id="319" r:id="rId64"/>
    <p:sldId id="320" r:id="rId65"/>
    <p:sldId id="321" r:id="rId66"/>
    <p:sldId id="322" r:id="rId67"/>
    <p:sldId id="323" r:id="rId68"/>
    <p:sldId id="324" r:id="rId69"/>
    <p:sldId id="327" r:id="rId70"/>
    <p:sldId id="329" r:id="rId71"/>
    <p:sldId id="330" r:id="rId72"/>
    <p:sldId id="331" r:id="rId73"/>
    <p:sldId id="332" r:id="rId74"/>
    <p:sldId id="334" r:id="rId75"/>
    <p:sldId id="335" r:id="rId76"/>
    <p:sldId id="336" r:id="rId77"/>
    <p:sldId id="337" r:id="rId78"/>
    <p:sldId id="338" r:id="rId79"/>
    <p:sldId id="351" r:id="rId80"/>
  </p:sldIdLst>
  <p:sldSz cx="10837863" cy="6858000"/>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80"/>
    <a:srgbClr val="64A127"/>
    <a:srgbClr val="6AA400"/>
    <a:srgbClr val="CC9900"/>
    <a:srgbClr val="64A124"/>
    <a:srgbClr val="3399FF"/>
    <a:srgbClr val="FFD03B"/>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39" autoAdjust="0"/>
    <p:restoredTop sz="93058" autoAdjust="0"/>
  </p:normalViewPr>
  <p:slideViewPr>
    <p:cSldViewPr snapToGrid="0">
      <p:cViewPr>
        <p:scale>
          <a:sx n="60" d="100"/>
          <a:sy n="60" d="100"/>
        </p:scale>
        <p:origin x="-582" y="-300"/>
      </p:cViewPr>
      <p:guideLst>
        <p:guide orient="horz" pos="2160"/>
        <p:guide pos="341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image" Target="../media/image119.png"/><Relationship Id="rId5" Type="http://schemas.openxmlformats.org/officeDocument/2006/relationships/image" Target="../media/image123.png"/><Relationship Id="rId4" Type="http://schemas.openxmlformats.org/officeDocument/2006/relationships/image" Target="../media/image12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image" Target="../media/image119.png"/><Relationship Id="rId5" Type="http://schemas.openxmlformats.org/officeDocument/2006/relationships/image" Target="../media/image123.png"/><Relationship Id="rId4" Type="http://schemas.openxmlformats.org/officeDocument/2006/relationships/image" Target="../media/image122.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D68A8B-78B2-4AE8-9B54-7F1EAEB8A910}" type="doc">
      <dgm:prSet loTypeId="urn:microsoft.com/office/officeart/2008/layout/VerticalCurvedList" loCatId="list" qsTypeId="urn:microsoft.com/office/officeart/2005/8/quickstyle/simple5" qsCatId="simple" csTypeId="urn:microsoft.com/office/officeart/2005/8/colors/colorful3" csCatId="colorful" phldr="1"/>
      <dgm:spPr/>
      <dgm:t>
        <a:bodyPr/>
        <a:lstStyle/>
        <a:p>
          <a:endParaRPr lang="es-MX"/>
        </a:p>
      </dgm:t>
    </dgm:pt>
    <dgm:pt modelId="{B9468B83-4B88-4240-B828-4A17AAB6FE6A}">
      <dgm:prSet phldrT="[Texto]" custT="1"/>
      <dgm:spPr/>
      <dgm:t>
        <a:bodyPr/>
        <a:lstStyle/>
        <a:p>
          <a:r>
            <a:rPr lang="es-MX" sz="1600" smtClean="0">
              <a:solidFill>
                <a:schemeClr val="tx1"/>
              </a:solidFill>
            </a:rPr>
            <a:t>Equipos (hardware): Lugar en donde opera el SIG</a:t>
          </a:r>
          <a:endParaRPr lang="es-MX" sz="1600" dirty="0">
            <a:solidFill>
              <a:schemeClr val="tx1"/>
            </a:solidFill>
          </a:endParaRPr>
        </a:p>
      </dgm:t>
    </dgm:pt>
    <dgm:pt modelId="{83530DDA-ADCB-45E5-9CE8-257E86024203}" type="parTrans" cxnId="{AD2F4DF0-4077-4C40-8337-DF5077BA6EC0}">
      <dgm:prSet/>
      <dgm:spPr/>
      <dgm:t>
        <a:bodyPr/>
        <a:lstStyle/>
        <a:p>
          <a:endParaRPr lang="es-MX">
            <a:solidFill>
              <a:schemeClr val="tx1"/>
            </a:solidFill>
          </a:endParaRPr>
        </a:p>
      </dgm:t>
    </dgm:pt>
    <dgm:pt modelId="{221D9F43-34E4-4832-B43A-6013F7875663}" type="sibTrans" cxnId="{AD2F4DF0-4077-4C40-8337-DF5077BA6EC0}">
      <dgm:prSet/>
      <dgm:spPr>
        <a:ln>
          <a:solidFill>
            <a:schemeClr val="tx1">
              <a:lumMod val="50000"/>
              <a:lumOff val="50000"/>
            </a:schemeClr>
          </a:solidFill>
        </a:ln>
      </dgm:spPr>
      <dgm:t>
        <a:bodyPr/>
        <a:lstStyle/>
        <a:p>
          <a:endParaRPr lang="es-MX">
            <a:solidFill>
              <a:schemeClr val="tx1"/>
            </a:solidFill>
          </a:endParaRPr>
        </a:p>
      </dgm:t>
    </dgm:pt>
    <dgm:pt modelId="{38E0A3B3-4BA9-4562-8670-C510BE266C36}">
      <dgm:prSet phldrT="[Texto]" custT="1"/>
      <dgm:spPr/>
      <dgm:t>
        <a:bodyPr/>
        <a:lstStyle/>
        <a:p>
          <a:r>
            <a:rPr lang="es-MX" sz="1200" smtClean="0">
              <a:solidFill>
                <a:schemeClr val="tx1"/>
              </a:solidFill>
            </a:rPr>
            <a:t>Recursos humanos: La tecnología de los SIG está limitada si no se cuenta con el personal capaz de operar, desarrollar y administrar el sistema.</a:t>
          </a:r>
          <a:endParaRPr lang="es-MX" sz="1200" dirty="0">
            <a:solidFill>
              <a:schemeClr val="tx1"/>
            </a:solidFill>
          </a:endParaRPr>
        </a:p>
      </dgm:t>
    </dgm:pt>
    <dgm:pt modelId="{FED8D6B9-7D53-46CD-A9B2-18740800B648}" type="parTrans" cxnId="{75B7A059-2DD9-47FC-8207-145DCD3E7FE2}">
      <dgm:prSet/>
      <dgm:spPr/>
      <dgm:t>
        <a:bodyPr/>
        <a:lstStyle/>
        <a:p>
          <a:endParaRPr lang="es-MX">
            <a:solidFill>
              <a:schemeClr val="tx1"/>
            </a:solidFill>
          </a:endParaRPr>
        </a:p>
      </dgm:t>
    </dgm:pt>
    <dgm:pt modelId="{7CF728EA-D0C6-4E05-AC22-28B04042E4D0}" type="sibTrans" cxnId="{75B7A059-2DD9-47FC-8207-145DCD3E7FE2}">
      <dgm:prSet/>
      <dgm:spPr/>
      <dgm:t>
        <a:bodyPr/>
        <a:lstStyle/>
        <a:p>
          <a:endParaRPr lang="es-MX">
            <a:solidFill>
              <a:schemeClr val="tx1"/>
            </a:solidFill>
          </a:endParaRPr>
        </a:p>
      </dgm:t>
    </dgm:pt>
    <dgm:pt modelId="{6FB3F982-52E1-4B3E-9453-7DE0AC18807F}">
      <dgm:prSet phldrT="[Texto]" custT="1"/>
      <dgm:spPr/>
      <dgm:t>
        <a:bodyPr/>
        <a:lstStyle/>
        <a:p>
          <a:r>
            <a:rPr lang="es-MX" sz="1200" smtClean="0">
              <a:solidFill>
                <a:schemeClr val="tx1"/>
              </a:solidFill>
            </a:rPr>
            <a:t>Procedimientos: Un SIG opera acorde con un plan bien diseñado y con unas reglas claras del negocio, que son los modelos y las prácticas operativas características de cada organización.</a:t>
          </a:r>
          <a:endParaRPr lang="es-MX" sz="1200" dirty="0">
            <a:solidFill>
              <a:schemeClr val="tx1"/>
            </a:solidFill>
          </a:endParaRPr>
        </a:p>
      </dgm:t>
    </dgm:pt>
    <dgm:pt modelId="{818DB906-A380-4222-A3EE-B33F0466785C}" type="parTrans" cxnId="{B8C654F5-9351-40CC-A174-C8425FFC4EF4}">
      <dgm:prSet/>
      <dgm:spPr/>
      <dgm:t>
        <a:bodyPr/>
        <a:lstStyle/>
        <a:p>
          <a:endParaRPr lang="es-MX">
            <a:solidFill>
              <a:schemeClr val="tx1"/>
            </a:solidFill>
          </a:endParaRPr>
        </a:p>
      </dgm:t>
    </dgm:pt>
    <dgm:pt modelId="{BE8408DD-465D-4AD3-8721-8F9121D1780C}" type="sibTrans" cxnId="{B8C654F5-9351-40CC-A174-C8425FFC4EF4}">
      <dgm:prSet/>
      <dgm:spPr/>
      <dgm:t>
        <a:bodyPr/>
        <a:lstStyle/>
        <a:p>
          <a:endParaRPr lang="es-MX">
            <a:solidFill>
              <a:schemeClr val="tx1"/>
            </a:solidFill>
          </a:endParaRPr>
        </a:p>
      </dgm:t>
    </dgm:pt>
    <dgm:pt modelId="{82914645-45BD-456B-AA27-B1C4B6625286}">
      <dgm:prSet custT="1"/>
      <dgm:spPr/>
      <dgm:t>
        <a:bodyPr/>
        <a:lstStyle/>
        <a:p>
          <a:pPr defTabSz="222250">
            <a:lnSpc>
              <a:spcPct val="90000"/>
            </a:lnSpc>
            <a:spcBef>
              <a:spcPct val="0"/>
            </a:spcBef>
            <a:spcAft>
              <a:spcPct val="35000"/>
            </a:spcAft>
          </a:pPr>
          <a:r>
            <a:rPr lang="es-MX" sz="1200" dirty="0" smtClean="0">
              <a:solidFill>
                <a:schemeClr val="tx1"/>
              </a:solidFill>
            </a:rPr>
            <a:t>Programas (software): Los programas del SIG proveen las funciones y las herramientas necesarias para almacenar, analizar y desplegar la información geográfica. Los principales componentes son: Una base de datos, herramientas para la entrada y manipulación de la información geográfica. además que permitan búsquedas geográficas, análisis y visualización</a:t>
          </a:r>
          <a:r>
            <a:rPr lang="es-MX" sz="1050" dirty="0" smtClean="0">
              <a:solidFill>
                <a:schemeClr val="tx1"/>
              </a:solidFill>
            </a:rPr>
            <a:t>.</a:t>
          </a:r>
        </a:p>
      </dgm:t>
    </dgm:pt>
    <dgm:pt modelId="{0665F803-3B20-46D8-B39C-321465ED1A1C}" type="parTrans" cxnId="{5EF97F28-3010-4C75-A8EC-1C92DCBB2A15}">
      <dgm:prSet/>
      <dgm:spPr/>
      <dgm:t>
        <a:bodyPr/>
        <a:lstStyle/>
        <a:p>
          <a:endParaRPr lang="es-MX">
            <a:solidFill>
              <a:schemeClr val="tx1"/>
            </a:solidFill>
          </a:endParaRPr>
        </a:p>
      </dgm:t>
    </dgm:pt>
    <dgm:pt modelId="{6CBC3120-DFFB-400F-B59B-E363D291D36C}" type="sibTrans" cxnId="{5EF97F28-3010-4C75-A8EC-1C92DCBB2A15}">
      <dgm:prSet/>
      <dgm:spPr/>
      <dgm:t>
        <a:bodyPr/>
        <a:lstStyle/>
        <a:p>
          <a:endParaRPr lang="es-MX">
            <a:solidFill>
              <a:schemeClr val="tx1"/>
            </a:solidFill>
          </a:endParaRPr>
        </a:p>
      </dgm:t>
    </dgm:pt>
    <dgm:pt modelId="{7387CA3F-0882-43BF-B95E-1ECB06071D1C}">
      <dgm:prSet custT="1"/>
      <dgm:spPr/>
      <dgm:t>
        <a:bodyPr/>
        <a:lstStyle/>
        <a:p>
          <a:r>
            <a:rPr lang="es-MX" sz="1200" smtClean="0">
              <a:solidFill>
                <a:schemeClr val="tx1"/>
              </a:solidFill>
            </a:rPr>
            <a:t>Datos: Los datos geográficos y tabulares pueden ser adquiridos por quien implementa el sistema de información así como por terceros que ya los tienen disponibles.</a:t>
          </a:r>
          <a:endParaRPr lang="es-MX" sz="1200" dirty="0">
            <a:solidFill>
              <a:schemeClr val="tx1"/>
            </a:solidFill>
          </a:endParaRPr>
        </a:p>
      </dgm:t>
    </dgm:pt>
    <dgm:pt modelId="{203DEAB0-9629-4E57-B0D8-43E51EB761E2}" type="parTrans" cxnId="{F47D270C-E045-46B4-80B4-EB0FEA298F10}">
      <dgm:prSet/>
      <dgm:spPr/>
      <dgm:t>
        <a:bodyPr/>
        <a:lstStyle/>
        <a:p>
          <a:endParaRPr lang="es-MX">
            <a:solidFill>
              <a:schemeClr val="tx1"/>
            </a:solidFill>
          </a:endParaRPr>
        </a:p>
      </dgm:t>
    </dgm:pt>
    <dgm:pt modelId="{D30F98C6-CB83-43FA-94A5-BBD1FC891ED3}" type="sibTrans" cxnId="{F47D270C-E045-46B4-80B4-EB0FEA298F10}">
      <dgm:prSet/>
      <dgm:spPr/>
      <dgm:t>
        <a:bodyPr/>
        <a:lstStyle/>
        <a:p>
          <a:endParaRPr lang="es-MX">
            <a:solidFill>
              <a:schemeClr val="tx1"/>
            </a:solidFill>
          </a:endParaRPr>
        </a:p>
      </dgm:t>
    </dgm:pt>
    <dgm:pt modelId="{16382FFD-45E4-4EB0-B9C2-B1B54B820B61}" type="pres">
      <dgm:prSet presAssocID="{71D68A8B-78B2-4AE8-9B54-7F1EAEB8A910}" presName="Name0" presStyleCnt="0">
        <dgm:presLayoutVars>
          <dgm:chMax val="7"/>
          <dgm:chPref val="7"/>
          <dgm:dir/>
        </dgm:presLayoutVars>
      </dgm:prSet>
      <dgm:spPr/>
      <dgm:t>
        <a:bodyPr/>
        <a:lstStyle/>
        <a:p>
          <a:endParaRPr lang="es-MX"/>
        </a:p>
      </dgm:t>
    </dgm:pt>
    <dgm:pt modelId="{D4DADFEF-C294-4D29-BDFB-C60CCFF2F283}" type="pres">
      <dgm:prSet presAssocID="{71D68A8B-78B2-4AE8-9B54-7F1EAEB8A910}" presName="Name1" presStyleCnt="0"/>
      <dgm:spPr/>
    </dgm:pt>
    <dgm:pt modelId="{00353BFD-A905-48AA-BE35-86D44D84C2A9}" type="pres">
      <dgm:prSet presAssocID="{71D68A8B-78B2-4AE8-9B54-7F1EAEB8A910}" presName="cycle" presStyleCnt="0"/>
      <dgm:spPr/>
    </dgm:pt>
    <dgm:pt modelId="{D9E643E7-3690-42C1-B800-CB1516F5C953}" type="pres">
      <dgm:prSet presAssocID="{71D68A8B-78B2-4AE8-9B54-7F1EAEB8A910}" presName="srcNode" presStyleLbl="node1" presStyleIdx="0" presStyleCnt="5"/>
      <dgm:spPr/>
    </dgm:pt>
    <dgm:pt modelId="{95C7EFEB-BAD0-4D1C-B74D-20587DB9F2FC}" type="pres">
      <dgm:prSet presAssocID="{71D68A8B-78B2-4AE8-9B54-7F1EAEB8A910}" presName="conn" presStyleLbl="parChTrans1D2" presStyleIdx="0" presStyleCnt="1"/>
      <dgm:spPr/>
      <dgm:t>
        <a:bodyPr/>
        <a:lstStyle/>
        <a:p>
          <a:endParaRPr lang="es-MX"/>
        </a:p>
      </dgm:t>
    </dgm:pt>
    <dgm:pt modelId="{DFB48CC6-7F03-4197-9B33-AA2BDCAF9EEC}" type="pres">
      <dgm:prSet presAssocID="{71D68A8B-78B2-4AE8-9B54-7F1EAEB8A910}" presName="extraNode" presStyleLbl="node1" presStyleIdx="0" presStyleCnt="5"/>
      <dgm:spPr/>
    </dgm:pt>
    <dgm:pt modelId="{5C1D0A4F-6992-4753-9773-689D317FA55B}" type="pres">
      <dgm:prSet presAssocID="{71D68A8B-78B2-4AE8-9B54-7F1EAEB8A910}" presName="dstNode" presStyleLbl="node1" presStyleIdx="0" presStyleCnt="5"/>
      <dgm:spPr/>
    </dgm:pt>
    <dgm:pt modelId="{EC6831EE-F0D4-4BB4-98CB-725AAE820390}" type="pres">
      <dgm:prSet presAssocID="{B9468B83-4B88-4240-B828-4A17AAB6FE6A}" presName="text_1" presStyleLbl="node1" presStyleIdx="0" presStyleCnt="5">
        <dgm:presLayoutVars>
          <dgm:bulletEnabled val="1"/>
        </dgm:presLayoutVars>
      </dgm:prSet>
      <dgm:spPr/>
      <dgm:t>
        <a:bodyPr/>
        <a:lstStyle/>
        <a:p>
          <a:endParaRPr lang="es-MX"/>
        </a:p>
      </dgm:t>
    </dgm:pt>
    <dgm:pt modelId="{0C56E0CC-6E63-4E5F-AF33-F07238E25C2D}" type="pres">
      <dgm:prSet presAssocID="{B9468B83-4B88-4240-B828-4A17AAB6FE6A}" presName="accent_1" presStyleCnt="0"/>
      <dgm:spPr/>
    </dgm:pt>
    <dgm:pt modelId="{65CC8F70-5A95-4FED-B53C-99426386F3DF}" type="pres">
      <dgm:prSet presAssocID="{B9468B83-4B88-4240-B828-4A17AAB6FE6A}" presName="accentRepeatNode" presStyleLbl="solidFgAcc1" presStyleIdx="0" presStyleCnt="5"/>
      <dgm:spPr>
        <a:blipFill rotWithShape="0">
          <a:blip xmlns:r="http://schemas.openxmlformats.org/officeDocument/2006/relationships" r:embed="rId1"/>
          <a:stretch>
            <a:fillRect/>
          </a:stretch>
        </a:blipFill>
      </dgm:spPr>
    </dgm:pt>
    <dgm:pt modelId="{2DB9F951-633C-4BD4-B21E-7714980FA933}" type="pres">
      <dgm:prSet presAssocID="{82914645-45BD-456B-AA27-B1C4B6625286}" presName="text_2" presStyleLbl="node1" presStyleIdx="1" presStyleCnt="5" custScaleY="144923">
        <dgm:presLayoutVars>
          <dgm:bulletEnabled val="1"/>
        </dgm:presLayoutVars>
      </dgm:prSet>
      <dgm:spPr/>
      <dgm:t>
        <a:bodyPr/>
        <a:lstStyle/>
        <a:p>
          <a:endParaRPr lang="es-MX"/>
        </a:p>
      </dgm:t>
    </dgm:pt>
    <dgm:pt modelId="{9EBFB9D8-EF1C-4386-A599-D084A10BF716}" type="pres">
      <dgm:prSet presAssocID="{82914645-45BD-456B-AA27-B1C4B6625286}" presName="accent_2" presStyleCnt="0"/>
      <dgm:spPr/>
    </dgm:pt>
    <dgm:pt modelId="{6CD13E2E-3DBA-4181-93DB-DB356CAF5CEF}" type="pres">
      <dgm:prSet presAssocID="{82914645-45BD-456B-AA27-B1C4B6625286}" presName="accentRepeatNode" presStyleLbl="solidFgAcc1" presStyleIdx="1" presStyleCnt="5"/>
      <dgm:spPr>
        <a:blipFill rotWithShape="0">
          <a:blip xmlns:r="http://schemas.openxmlformats.org/officeDocument/2006/relationships" r:embed="rId2"/>
          <a:stretch>
            <a:fillRect/>
          </a:stretch>
        </a:blipFill>
      </dgm:spPr>
    </dgm:pt>
    <dgm:pt modelId="{D67CB5CD-A3B2-4303-87AE-CDC2CF128819}" type="pres">
      <dgm:prSet presAssocID="{7387CA3F-0882-43BF-B95E-1ECB06071D1C}" presName="text_3" presStyleLbl="node1" presStyleIdx="2" presStyleCnt="5">
        <dgm:presLayoutVars>
          <dgm:bulletEnabled val="1"/>
        </dgm:presLayoutVars>
      </dgm:prSet>
      <dgm:spPr/>
      <dgm:t>
        <a:bodyPr/>
        <a:lstStyle/>
        <a:p>
          <a:endParaRPr lang="es-MX"/>
        </a:p>
      </dgm:t>
    </dgm:pt>
    <dgm:pt modelId="{5DAEC024-CFD1-4EF3-B5A6-E962A368D9E6}" type="pres">
      <dgm:prSet presAssocID="{7387CA3F-0882-43BF-B95E-1ECB06071D1C}" presName="accent_3" presStyleCnt="0"/>
      <dgm:spPr/>
    </dgm:pt>
    <dgm:pt modelId="{6C6EBFA1-BC37-4DCD-8A17-34EF97691088}" type="pres">
      <dgm:prSet presAssocID="{7387CA3F-0882-43BF-B95E-1ECB06071D1C}" presName="accentRepeatNode" presStyleLbl="solidFgAcc1" presStyleIdx="2" presStyleCnt="5"/>
      <dgm:spPr>
        <a:blipFill rotWithShape="0">
          <a:blip xmlns:r="http://schemas.openxmlformats.org/officeDocument/2006/relationships" r:embed="rId3"/>
          <a:stretch>
            <a:fillRect/>
          </a:stretch>
        </a:blipFill>
      </dgm:spPr>
    </dgm:pt>
    <dgm:pt modelId="{1A741C09-9CE5-403B-A70A-565FF05E970F}" type="pres">
      <dgm:prSet presAssocID="{38E0A3B3-4BA9-4562-8670-C510BE266C36}" presName="text_4" presStyleLbl="node1" presStyleIdx="3" presStyleCnt="5" custLinFactNeighborX="-1060" custLinFactNeighborY="14196">
        <dgm:presLayoutVars>
          <dgm:bulletEnabled val="1"/>
        </dgm:presLayoutVars>
      </dgm:prSet>
      <dgm:spPr/>
      <dgm:t>
        <a:bodyPr/>
        <a:lstStyle/>
        <a:p>
          <a:endParaRPr lang="es-MX"/>
        </a:p>
      </dgm:t>
    </dgm:pt>
    <dgm:pt modelId="{9A2BB869-60D4-45EF-A294-1CC23BD70AB1}" type="pres">
      <dgm:prSet presAssocID="{38E0A3B3-4BA9-4562-8670-C510BE266C36}" presName="accent_4" presStyleCnt="0"/>
      <dgm:spPr/>
    </dgm:pt>
    <dgm:pt modelId="{CA6E4D80-986D-46F7-925E-F124CA91EAB1}" type="pres">
      <dgm:prSet presAssocID="{38E0A3B3-4BA9-4562-8670-C510BE266C36}" presName="accentRepeatNode" presStyleLbl="solidFgAcc1" presStyleIdx="3" presStyleCnt="5" custLinFactNeighborX="-9465" custLinFactNeighborY="11358"/>
      <dgm:spPr>
        <a:blipFill rotWithShape="0">
          <a:blip xmlns:r="http://schemas.openxmlformats.org/officeDocument/2006/relationships" r:embed="rId4"/>
          <a:stretch>
            <a:fillRect/>
          </a:stretch>
        </a:blipFill>
      </dgm:spPr>
    </dgm:pt>
    <dgm:pt modelId="{F84A6D81-77C9-43D9-A80B-1802A34DC4DC}" type="pres">
      <dgm:prSet presAssocID="{6FB3F982-52E1-4B3E-9453-7DE0AC18807F}" presName="text_5" presStyleLbl="node1" presStyleIdx="4" presStyleCnt="5" custLinFactNeighborX="-199" custLinFactNeighborY="7098">
        <dgm:presLayoutVars>
          <dgm:bulletEnabled val="1"/>
        </dgm:presLayoutVars>
      </dgm:prSet>
      <dgm:spPr/>
      <dgm:t>
        <a:bodyPr/>
        <a:lstStyle/>
        <a:p>
          <a:endParaRPr lang="es-MX"/>
        </a:p>
      </dgm:t>
    </dgm:pt>
    <dgm:pt modelId="{2CC805A6-D2C1-4CDC-BBF9-367F4C6FDB09}" type="pres">
      <dgm:prSet presAssocID="{6FB3F982-52E1-4B3E-9453-7DE0AC18807F}" presName="accent_5" presStyleCnt="0"/>
      <dgm:spPr/>
    </dgm:pt>
    <dgm:pt modelId="{2F988C4C-C5C1-43C2-A6F0-07D3839D18EC}" type="pres">
      <dgm:prSet presAssocID="{6FB3F982-52E1-4B3E-9453-7DE0AC18807F}" presName="accentRepeatNode" presStyleLbl="solidFgAcc1" presStyleIdx="4" presStyleCnt="5" custLinFactNeighborX="-1893" custLinFactNeighborY="5679"/>
      <dgm:spPr>
        <a:blipFill rotWithShape="0">
          <a:blip xmlns:r="http://schemas.openxmlformats.org/officeDocument/2006/relationships" r:embed="rId5"/>
          <a:stretch>
            <a:fillRect/>
          </a:stretch>
        </a:blipFill>
      </dgm:spPr>
      <dgm:t>
        <a:bodyPr/>
        <a:lstStyle/>
        <a:p>
          <a:endParaRPr lang="es-MX"/>
        </a:p>
      </dgm:t>
    </dgm:pt>
  </dgm:ptLst>
  <dgm:cxnLst>
    <dgm:cxn modelId="{EAA28A28-C910-459D-B1F5-FD3D11B3EA87}" type="presOf" srcId="{7387CA3F-0882-43BF-B95E-1ECB06071D1C}" destId="{D67CB5CD-A3B2-4303-87AE-CDC2CF128819}" srcOrd="0" destOrd="0" presId="urn:microsoft.com/office/officeart/2008/layout/VerticalCurvedList"/>
    <dgm:cxn modelId="{2AC1DDE4-24AC-4127-A12A-CA30D1EC0110}" type="presOf" srcId="{82914645-45BD-456B-AA27-B1C4B6625286}" destId="{2DB9F951-633C-4BD4-B21E-7714980FA933}" srcOrd="0" destOrd="0" presId="urn:microsoft.com/office/officeart/2008/layout/VerticalCurvedList"/>
    <dgm:cxn modelId="{AD2F4DF0-4077-4C40-8337-DF5077BA6EC0}" srcId="{71D68A8B-78B2-4AE8-9B54-7F1EAEB8A910}" destId="{B9468B83-4B88-4240-B828-4A17AAB6FE6A}" srcOrd="0" destOrd="0" parTransId="{83530DDA-ADCB-45E5-9CE8-257E86024203}" sibTransId="{221D9F43-34E4-4832-B43A-6013F7875663}"/>
    <dgm:cxn modelId="{9FCB9352-0A9A-47E3-A1F4-2BFBD664C596}" type="presOf" srcId="{38E0A3B3-4BA9-4562-8670-C510BE266C36}" destId="{1A741C09-9CE5-403B-A70A-565FF05E970F}" srcOrd="0" destOrd="0" presId="urn:microsoft.com/office/officeart/2008/layout/VerticalCurvedList"/>
    <dgm:cxn modelId="{B9D75CB4-30F6-4C36-B033-C4C329DEF485}" type="presOf" srcId="{B9468B83-4B88-4240-B828-4A17AAB6FE6A}" destId="{EC6831EE-F0D4-4BB4-98CB-725AAE820390}" srcOrd="0" destOrd="0" presId="urn:microsoft.com/office/officeart/2008/layout/VerticalCurvedList"/>
    <dgm:cxn modelId="{01E69C6E-62CF-43E2-ACEA-1C8F4BD58F3F}" type="presOf" srcId="{221D9F43-34E4-4832-B43A-6013F7875663}" destId="{95C7EFEB-BAD0-4D1C-B74D-20587DB9F2FC}" srcOrd="0" destOrd="0" presId="urn:microsoft.com/office/officeart/2008/layout/VerticalCurvedList"/>
    <dgm:cxn modelId="{5EF97F28-3010-4C75-A8EC-1C92DCBB2A15}" srcId="{71D68A8B-78B2-4AE8-9B54-7F1EAEB8A910}" destId="{82914645-45BD-456B-AA27-B1C4B6625286}" srcOrd="1" destOrd="0" parTransId="{0665F803-3B20-46D8-B39C-321465ED1A1C}" sibTransId="{6CBC3120-DFFB-400F-B59B-E363D291D36C}"/>
    <dgm:cxn modelId="{F47D270C-E045-46B4-80B4-EB0FEA298F10}" srcId="{71D68A8B-78B2-4AE8-9B54-7F1EAEB8A910}" destId="{7387CA3F-0882-43BF-B95E-1ECB06071D1C}" srcOrd="2" destOrd="0" parTransId="{203DEAB0-9629-4E57-B0D8-43E51EB761E2}" sibTransId="{D30F98C6-CB83-43FA-94A5-BBD1FC891ED3}"/>
    <dgm:cxn modelId="{C1D4B031-4955-4AC8-80A5-5725CEDF4689}" type="presOf" srcId="{71D68A8B-78B2-4AE8-9B54-7F1EAEB8A910}" destId="{16382FFD-45E4-4EB0-B9C2-B1B54B820B61}" srcOrd="0" destOrd="0" presId="urn:microsoft.com/office/officeart/2008/layout/VerticalCurvedList"/>
    <dgm:cxn modelId="{75B7A059-2DD9-47FC-8207-145DCD3E7FE2}" srcId="{71D68A8B-78B2-4AE8-9B54-7F1EAEB8A910}" destId="{38E0A3B3-4BA9-4562-8670-C510BE266C36}" srcOrd="3" destOrd="0" parTransId="{FED8D6B9-7D53-46CD-A9B2-18740800B648}" sibTransId="{7CF728EA-D0C6-4E05-AC22-28B04042E4D0}"/>
    <dgm:cxn modelId="{B44E4611-D0E9-4A07-996B-C95EE70E3094}" type="presOf" srcId="{6FB3F982-52E1-4B3E-9453-7DE0AC18807F}" destId="{F84A6D81-77C9-43D9-A80B-1802A34DC4DC}" srcOrd="0" destOrd="0" presId="urn:microsoft.com/office/officeart/2008/layout/VerticalCurvedList"/>
    <dgm:cxn modelId="{B8C654F5-9351-40CC-A174-C8425FFC4EF4}" srcId="{71D68A8B-78B2-4AE8-9B54-7F1EAEB8A910}" destId="{6FB3F982-52E1-4B3E-9453-7DE0AC18807F}" srcOrd="4" destOrd="0" parTransId="{818DB906-A380-4222-A3EE-B33F0466785C}" sibTransId="{BE8408DD-465D-4AD3-8721-8F9121D1780C}"/>
    <dgm:cxn modelId="{39290890-3781-4FFF-AB84-D3F9F25AD862}" type="presParOf" srcId="{16382FFD-45E4-4EB0-B9C2-B1B54B820B61}" destId="{D4DADFEF-C294-4D29-BDFB-C60CCFF2F283}" srcOrd="0" destOrd="0" presId="urn:microsoft.com/office/officeart/2008/layout/VerticalCurvedList"/>
    <dgm:cxn modelId="{0A635948-834F-4281-9B93-A0449E6C8DEB}" type="presParOf" srcId="{D4DADFEF-C294-4D29-BDFB-C60CCFF2F283}" destId="{00353BFD-A905-48AA-BE35-86D44D84C2A9}" srcOrd="0" destOrd="0" presId="urn:microsoft.com/office/officeart/2008/layout/VerticalCurvedList"/>
    <dgm:cxn modelId="{693DD478-1AF1-46CC-AC0C-6A2142B3F7E7}" type="presParOf" srcId="{00353BFD-A905-48AA-BE35-86D44D84C2A9}" destId="{D9E643E7-3690-42C1-B800-CB1516F5C953}" srcOrd="0" destOrd="0" presId="urn:microsoft.com/office/officeart/2008/layout/VerticalCurvedList"/>
    <dgm:cxn modelId="{CDBDF012-8951-4680-A1AE-1261182ED007}" type="presParOf" srcId="{00353BFD-A905-48AA-BE35-86D44D84C2A9}" destId="{95C7EFEB-BAD0-4D1C-B74D-20587DB9F2FC}" srcOrd="1" destOrd="0" presId="urn:microsoft.com/office/officeart/2008/layout/VerticalCurvedList"/>
    <dgm:cxn modelId="{C91F8C40-D4F3-49FF-890E-7FF679796F3C}" type="presParOf" srcId="{00353BFD-A905-48AA-BE35-86D44D84C2A9}" destId="{DFB48CC6-7F03-4197-9B33-AA2BDCAF9EEC}" srcOrd="2" destOrd="0" presId="urn:microsoft.com/office/officeart/2008/layout/VerticalCurvedList"/>
    <dgm:cxn modelId="{BC2EDEFC-7F97-41F5-9EF1-0EB7BBE2BC66}" type="presParOf" srcId="{00353BFD-A905-48AA-BE35-86D44D84C2A9}" destId="{5C1D0A4F-6992-4753-9773-689D317FA55B}" srcOrd="3" destOrd="0" presId="urn:microsoft.com/office/officeart/2008/layout/VerticalCurvedList"/>
    <dgm:cxn modelId="{F3904856-EFA9-44E8-BA0D-2AEAE63BE7AD}" type="presParOf" srcId="{D4DADFEF-C294-4D29-BDFB-C60CCFF2F283}" destId="{EC6831EE-F0D4-4BB4-98CB-725AAE820390}" srcOrd="1" destOrd="0" presId="urn:microsoft.com/office/officeart/2008/layout/VerticalCurvedList"/>
    <dgm:cxn modelId="{094F7AEA-9D6F-450F-A17C-2B1CD9B35638}" type="presParOf" srcId="{D4DADFEF-C294-4D29-BDFB-C60CCFF2F283}" destId="{0C56E0CC-6E63-4E5F-AF33-F07238E25C2D}" srcOrd="2" destOrd="0" presId="urn:microsoft.com/office/officeart/2008/layout/VerticalCurvedList"/>
    <dgm:cxn modelId="{F4B645FA-C88A-4C9E-B371-107B3485D19D}" type="presParOf" srcId="{0C56E0CC-6E63-4E5F-AF33-F07238E25C2D}" destId="{65CC8F70-5A95-4FED-B53C-99426386F3DF}" srcOrd="0" destOrd="0" presId="urn:microsoft.com/office/officeart/2008/layout/VerticalCurvedList"/>
    <dgm:cxn modelId="{2E0D0414-8D66-4D31-A009-882178F8FC23}" type="presParOf" srcId="{D4DADFEF-C294-4D29-BDFB-C60CCFF2F283}" destId="{2DB9F951-633C-4BD4-B21E-7714980FA933}" srcOrd="3" destOrd="0" presId="urn:microsoft.com/office/officeart/2008/layout/VerticalCurvedList"/>
    <dgm:cxn modelId="{4C2B775B-FDDF-4DA4-8A5B-6DEB84C0F8F2}" type="presParOf" srcId="{D4DADFEF-C294-4D29-BDFB-C60CCFF2F283}" destId="{9EBFB9D8-EF1C-4386-A599-D084A10BF716}" srcOrd="4" destOrd="0" presId="urn:microsoft.com/office/officeart/2008/layout/VerticalCurvedList"/>
    <dgm:cxn modelId="{4FD2B604-0970-47AF-A4C4-F9716680AC19}" type="presParOf" srcId="{9EBFB9D8-EF1C-4386-A599-D084A10BF716}" destId="{6CD13E2E-3DBA-4181-93DB-DB356CAF5CEF}" srcOrd="0" destOrd="0" presId="urn:microsoft.com/office/officeart/2008/layout/VerticalCurvedList"/>
    <dgm:cxn modelId="{B15D48C9-FD64-46E6-AAFD-20339351871F}" type="presParOf" srcId="{D4DADFEF-C294-4D29-BDFB-C60CCFF2F283}" destId="{D67CB5CD-A3B2-4303-87AE-CDC2CF128819}" srcOrd="5" destOrd="0" presId="urn:microsoft.com/office/officeart/2008/layout/VerticalCurvedList"/>
    <dgm:cxn modelId="{552C32FC-1758-4D7B-9904-22FDF40EB354}" type="presParOf" srcId="{D4DADFEF-C294-4D29-BDFB-C60CCFF2F283}" destId="{5DAEC024-CFD1-4EF3-B5A6-E962A368D9E6}" srcOrd="6" destOrd="0" presId="urn:microsoft.com/office/officeart/2008/layout/VerticalCurvedList"/>
    <dgm:cxn modelId="{E3175A40-06C4-4C75-BD9B-AD7E0F0A5DB2}" type="presParOf" srcId="{5DAEC024-CFD1-4EF3-B5A6-E962A368D9E6}" destId="{6C6EBFA1-BC37-4DCD-8A17-34EF97691088}" srcOrd="0" destOrd="0" presId="urn:microsoft.com/office/officeart/2008/layout/VerticalCurvedList"/>
    <dgm:cxn modelId="{0027894C-A94C-47A3-BC44-751EA94881E8}" type="presParOf" srcId="{D4DADFEF-C294-4D29-BDFB-C60CCFF2F283}" destId="{1A741C09-9CE5-403B-A70A-565FF05E970F}" srcOrd="7" destOrd="0" presId="urn:microsoft.com/office/officeart/2008/layout/VerticalCurvedList"/>
    <dgm:cxn modelId="{8F7E4F8E-D235-467D-B988-9A1F1C00B65D}" type="presParOf" srcId="{D4DADFEF-C294-4D29-BDFB-C60CCFF2F283}" destId="{9A2BB869-60D4-45EF-A294-1CC23BD70AB1}" srcOrd="8" destOrd="0" presId="urn:microsoft.com/office/officeart/2008/layout/VerticalCurvedList"/>
    <dgm:cxn modelId="{46439B92-757C-4F75-B942-6332DD084B81}" type="presParOf" srcId="{9A2BB869-60D4-45EF-A294-1CC23BD70AB1}" destId="{CA6E4D80-986D-46F7-925E-F124CA91EAB1}" srcOrd="0" destOrd="0" presId="urn:microsoft.com/office/officeart/2008/layout/VerticalCurvedList"/>
    <dgm:cxn modelId="{27C5E906-F629-4D0C-8942-3BB2031AA360}" type="presParOf" srcId="{D4DADFEF-C294-4D29-BDFB-C60CCFF2F283}" destId="{F84A6D81-77C9-43D9-A80B-1802A34DC4DC}" srcOrd="9" destOrd="0" presId="urn:microsoft.com/office/officeart/2008/layout/VerticalCurvedList"/>
    <dgm:cxn modelId="{F974F8CD-1E12-4B3D-8C7B-D2F4440CE0B2}" type="presParOf" srcId="{D4DADFEF-C294-4D29-BDFB-C60CCFF2F283}" destId="{2CC805A6-D2C1-4CDC-BBF9-367F4C6FDB09}" srcOrd="10" destOrd="0" presId="urn:microsoft.com/office/officeart/2008/layout/VerticalCurvedList"/>
    <dgm:cxn modelId="{69952B14-59C7-41AC-8E09-2678AD296FE7}" type="presParOf" srcId="{2CC805A6-D2C1-4CDC-BBF9-367F4C6FDB09}" destId="{2F988C4C-C5C1-43C2-A6F0-07D3839D18EC}"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7EFEB-BAD0-4D1C-B74D-20587DB9F2FC}">
      <dsp:nvSpPr>
        <dsp:cNvPr id="0" name=""/>
        <dsp:cNvSpPr/>
      </dsp:nvSpPr>
      <dsp:spPr>
        <a:xfrm>
          <a:off x="-4852969" y="-743727"/>
          <a:ext cx="5780054" cy="5780054"/>
        </a:xfrm>
        <a:prstGeom prst="blockArc">
          <a:avLst>
            <a:gd name="adj1" fmla="val 18900000"/>
            <a:gd name="adj2" fmla="val 2700000"/>
            <a:gd name="adj3" fmla="val 374"/>
          </a:avLst>
        </a:prstGeom>
        <a:noFill/>
        <a:ln w="42500" cap="flat" cmpd="sng" algn="ctr">
          <a:solidFill>
            <a:schemeClr val="tx1">
              <a:lumMod val="50000"/>
              <a:lumOff val="50000"/>
            </a:schemeClr>
          </a:solidFill>
          <a:prstDash val="solid"/>
        </a:ln>
        <a:effectLst/>
      </dsp:spPr>
      <dsp:style>
        <a:lnRef idx="2">
          <a:scrgbClr r="0" g="0" b="0"/>
        </a:lnRef>
        <a:fillRef idx="0">
          <a:scrgbClr r="0" g="0" b="0"/>
        </a:fillRef>
        <a:effectRef idx="0">
          <a:scrgbClr r="0" g="0" b="0"/>
        </a:effectRef>
        <a:fontRef idx="minor"/>
      </dsp:style>
    </dsp:sp>
    <dsp:sp modelId="{EC6831EE-F0D4-4BB4-98CB-725AAE820390}">
      <dsp:nvSpPr>
        <dsp:cNvPr id="0" name=""/>
        <dsp:cNvSpPr/>
      </dsp:nvSpPr>
      <dsp:spPr>
        <a:xfrm>
          <a:off x="405662" y="268201"/>
          <a:ext cx="6380840" cy="536746"/>
        </a:xfrm>
        <a:prstGeom prst="rect">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426043" tIns="40640" rIns="40640" bIns="40640" numCol="1" spcCol="1270" anchor="ctr" anchorCtr="0">
          <a:noAutofit/>
        </a:bodyPr>
        <a:lstStyle/>
        <a:p>
          <a:pPr lvl="0" algn="l" defTabSz="711200">
            <a:lnSpc>
              <a:spcPct val="90000"/>
            </a:lnSpc>
            <a:spcBef>
              <a:spcPct val="0"/>
            </a:spcBef>
            <a:spcAft>
              <a:spcPct val="35000"/>
            </a:spcAft>
          </a:pPr>
          <a:r>
            <a:rPr lang="es-MX" sz="1600" kern="1200" smtClean="0">
              <a:solidFill>
                <a:schemeClr val="tx1"/>
              </a:solidFill>
            </a:rPr>
            <a:t>Equipos (hardware): Lugar en donde opera el SIG</a:t>
          </a:r>
          <a:endParaRPr lang="es-MX" sz="1600" kern="1200" dirty="0">
            <a:solidFill>
              <a:schemeClr val="tx1"/>
            </a:solidFill>
          </a:endParaRPr>
        </a:p>
      </dsp:txBody>
      <dsp:txXfrm>
        <a:off x="405662" y="268201"/>
        <a:ext cx="6380840" cy="536746"/>
      </dsp:txXfrm>
    </dsp:sp>
    <dsp:sp modelId="{65CC8F70-5A95-4FED-B53C-99426386F3DF}">
      <dsp:nvSpPr>
        <dsp:cNvPr id="0" name=""/>
        <dsp:cNvSpPr/>
      </dsp:nvSpPr>
      <dsp:spPr>
        <a:xfrm>
          <a:off x="70195" y="201108"/>
          <a:ext cx="670933" cy="670933"/>
        </a:xfrm>
        <a:prstGeom prst="ellipse">
          <a:avLst/>
        </a:prstGeom>
        <a:blipFill rotWithShape="0">
          <a:blip xmlns:r="http://schemas.openxmlformats.org/officeDocument/2006/relationships" r:embed="rId1"/>
          <a:stretch>
            <a:fillRect/>
          </a:stretch>
        </a:blipFill>
        <a:ln w="9525" cap="flat" cmpd="sng" algn="ctr">
          <a:solidFill>
            <a:schemeClr val="accent3">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1">
          <a:scrgbClr r="0" g="0" b="0"/>
        </a:fillRef>
        <a:effectRef idx="2">
          <a:scrgbClr r="0" g="0" b="0"/>
        </a:effectRef>
        <a:fontRef idx="minor"/>
      </dsp:style>
    </dsp:sp>
    <dsp:sp modelId="{2DB9F951-633C-4BD4-B21E-7714980FA933}">
      <dsp:nvSpPr>
        <dsp:cNvPr id="0" name=""/>
        <dsp:cNvSpPr/>
      </dsp:nvSpPr>
      <dsp:spPr>
        <a:xfrm>
          <a:off x="790279" y="952502"/>
          <a:ext cx="5996223" cy="777869"/>
        </a:xfrm>
        <a:prstGeom prst="rect">
          <a:avLst/>
        </a:prstGeom>
        <a:gradFill rotWithShape="0">
          <a:gsLst>
            <a:gs pos="0">
              <a:schemeClr val="accent3">
                <a:hueOff val="-1395243"/>
                <a:satOff val="-7643"/>
                <a:lumOff val="2353"/>
                <a:alphaOff val="0"/>
                <a:shade val="45000"/>
                <a:satMod val="155000"/>
              </a:schemeClr>
            </a:gs>
            <a:gs pos="60000">
              <a:schemeClr val="accent3">
                <a:hueOff val="-1395243"/>
                <a:satOff val="-7643"/>
                <a:lumOff val="2353"/>
                <a:alphaOff val="0"/>
                <a:shade val="95000"/>
                <a:satMod val="150000"/>
              </a:schemeClr>
            </a:gs>
            <a:gs pos="100000">
              <a:schemeClr val="accent3">
                <a:hueOff val="-1395243"/>
                <a:satOff val="-7643"/>
                <a:lumOff val="2353"/>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426043" tIns="30480" rIns="30480" bIns="30480" numCol="1" spcCol="1270" anchor="ctr" anchorCtr="0">
          <a:noAutofit/>
        </a:bodyPr>
        <a:lstStyle/>
        <a:p>
          <a:pPr lvl="0" algn="l" defTabSz="222250">
            <a:lnSpc>
              <a:spcPct val="90000"/>
            </a:lnSpc>
            <a:spcBef>
              <a:spcPct val="0"/>
            </a:spcBef>
            <a:spcAft>
              <a:spcPct val="35000"/>
            </a:spcAft>
          </a:pPr>
          <a:r>
            <a:rPr lang="es-MX" sz="1200" kern="1200" dirty="0" smtClean="0">
              <a:solidFill>
                <a:schemeClr val="tx1"/>
              </a:solidFill>
            </a:rPr>
            <a:t>Programas (software): Los programas del SIG proveen las funciones y las herramientas necesarias para almacenar, analizar y desplegar la información geográfica. Los principales componentes son: Una base de datos, herramientas para la entrada y manipulación de la información geográfica. además que permitan búsquedas geográficas, análisis y visualización</a:t>
          </a:r>
          <a:r>
            <a:rPr lang="es-MX" sz="1050" kern="1200" dirty="0" smtClean="0">
              <a:solidFill>
                <a:schemeClr val="tx1"/>
              </a:solidFill>
            </a:rPr>
            <a:t>.</a:t>
          </a:r>
        </a:p>
      </dsp:txBody>
      <dsp:txXfrm>
        <a:off x="790279" y="952502"/>
        <a:ext cx="5996223" cy="777869"/>
      </dsp:txXfrm>
    </dsp:sp>
    <dsp:sp modelId="{6CD13E2E-3DBA-4181-93DB-DB356CAF5CEF}">
      <dsp:nvSpPr>
        <dsp:cNvPr id="0" name=""/>
        <dsp:cNvSpPr/>
      </dsp:nvSpPr>
      <dsp:spPr>
        <a:xfrm>
          <a:off x="454812" y="1005970"/>
          <a:ext cx="670933" cy="670933"/>
        </a:xfrm>
        <a:prstGeom prst="ellipse">
          <a:avLst/>
        </a:prstGeom>
        <a:blipFill rotWithShape="0">
          <a:blip xmlns:r="http://schemas.openxmlformats.org/officeDocument/2006/relationships" r:embed="rId2"/>
          <a:stretch>
            <a:fillRect/>
          </a:stretch>
        </a:blipFill>
        <a:ln w="9525" cap="flat" cmpd="sng" algn="ctr">
          <a:solidFill>
            <a:schemeClr val="accent3">
              <a:hueOff val="-1395243"/>
              <a:satOff val="-7643"/>
              <a:lumOff val="2353"/>
              <a:alphaOff val="0"/>
            </a:schemeClr>
          </a:solidFill>
          <a:prstDash val="solid"/>
        </a:ln>
        <a:effectLst>
          <a:outerShdw blurRad="65500" dist="38100" dir="5400000" rotWithShape="0">
            <a:srgbClr val="000000">
              <a:alpha val="40000"/>
            </a:srgbClr>
          </a:outerShdw>
        </a:effectLst>
      </dsp:spPr>
      <dsp:style>
        <a:lnRef idx="1">
          <a:scrgbClr r="0" g="0" b="0"/>
        </a:lnRef>
        <a:fillRef idx="1">
          <a:scrgbClr r="0" g="0" b="0"/>
        </a:fillRef>
        <a:effectRef idx="2">
          <a:scrgbClr r="0" g="0" b="0"/>
        </a:effectRef>
        <a:fontRef idx="minor"/>
      </dsp:style>
    </dsp:sp>
    <dsp:sp modelId="{D67CB5CD-A3B2-4303-87AE-CDC2CF128819}">
      <dsp:nvSpPr>
        <dsp:cNvPr id="0" name=""/>
        <dsp:cNvSpPr/>
      </dsp:nvSpPr>
      <dsp:spPr>
        <a:xfrm>
          <a:off x="908325" y="1877926"/>
          <a:ext cx="5878177" cy="536746"/>
        </a:xfrm>
        <a:prstGeom prst="rect">
          <a:avLst/>
        </a:prstGeom>
        <a:gradFill rotWithShape="0">
          <a:gsLst>
            <a:gs pos="0">
              <a:schemeClr val="accent3">
                <a:hueOff val="-2790486"/>
                <a:satOff val="-15286"/>
                <a:lumOff val="4706"/>
                <a:alphaOff val="0"/>
                <a:shade val="45000"/>
                <a:satMod val="155000"/>
              </a:schemeClr>
            </a:gs>
            <a:gs pos="60000">
              <a:schemeClr val="accent3">
                <a:hueOff val="-2790486"/>
                <a:satOff val="-15286"/>
                <a:lumOff val="4706"/>
                <a:alphaOff val="0"/>
                <a:shade val="95000"/>
                <a:satMod val="150000"/>
              </a:schemeClr>
            </a:gs>
            <a:gs pos="100000">
              <a:schemeClr val="accent3">
                <a:hueOff val="-2790486"/>
                <a:satOff val="-15286"/>
                <a:lumOff val="4706"/>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426043" tIns="30480" rIns="30480" bIns="30480" numCol="1" spcCol="1270" anchor="ctr" anchorCtr="0">
          <a:noAutofit/>
        </a:bodyPr>
        <a:lstStyle/>
        <a:p>
          <a:pPr lvl="0" algn="l" defTabSz="533400">
            <a:lnSpc>
              <a:spcPct val="90000"/>
            </a:lnSpc>
            <a:spcBef>
              <a:spcPct val="0"/>
            </a:spcBef>
            <a:spcAft>
              <a:spcPct val="35000"/>
            </a:spcAft>
          </a:pPr>
          <a:r>
            <a:rPr lang="es-MX" sz="1200" kern="1200" smtClean="0">
              <a:solidFill>
                <a:schemeClr val="tx1"/>
              </a:solidFill>
            </a:rPr>
            <a:t>Datos: Los datos geográficos y tabulares pueden ser adquiridos por quien implementa el sistema de información así como por terceros que ya los tienen disponibles.</a:t>
          </a:r>
          <a:endParaRPr lang="es-MX" sz="1200" kern="1200" dirty="0">
            <a:solidFill>
              <a:schemeClr val="tx1"/>
            </a:solidFill>
          </a:endParaRPr>
        </a:p>
      </dsp:txBody>
      <dsp:txXfrm>
        <a:off x="908325" y="1877926"/>
        <a:ext cx="5878177" cy="536746"/>
      </dsp:txXfrm>
    </dsp:sp>
    <dsp:sp modelId="{6C6EBFA1-BC37-4DCD-8A17-34EF97691088}">
      <dsp:nvSpPr>
        <dsp:cNvPr id="0" name=""/>
        <dsp:cNvSpPr/>
      </dsp:nvSpPr>
      <dsp:spPr>
        <a:xfrm>
          <a:off x="572859" y="1810833"/>
          <a:ext cx="670933" cy="670933"/>
        </a:xfrm>
        <a:prstGeom prst="ellipse">
          <a:avLst/>
        </a:prstGeom>
        <a:blipFill rotWithShape="0">
          <a:blip xmlns:r="http://schemas.openxmlformats.org/officeDocument/2006/relationships" r:embed="rId3"/>
          <a:stretch>
            <a:fillRect/>
          </a:stretch>
        </a:blipFill>
        <a:ln w="9525" cap="flat" cmpd="sng" algn="ctr">
          <a:solidFill>
            <a:schemeClr val="accent3">
              <a:hueOff val="-2790486"/>
              <a:satOff val="-15286"/>
              <a:lumOff val="4706"/>
              <a:alphaOff val="0"/>
            </a:schemeClr>
          </a:solidFill>
          <a:prstDash val="solid"/>
        </a:ln>
        <a:effectLst>
          <a:outerShdw blurRad="65500" dist="38100" dir="5400000" rotWithShape="0">
            <a:srgbClr val="000000">
              <a:alpha val="40000"/>
            </a:srgbClr>
          </a:outerShdw>
        </a:effectLst>
      </dsp:spPr>
      <dsp:style>
        <a:lnRef idx="1">
          <a:scrgbClr r="0" g="0" b="0"/>
        </a:lnRef>
        <a:fillRef idx="1">
          <a:scrgbClr r="0" g="0" b="0"/>
        </a:fillRef>
        <a:effectRef idx="2">
          <a:scrgbClr r="0" g="0" b="0"/>
        </a:effectRef>
        <a:fontRef idx="minor"/>
      </dsp:style>
    </dsp:sp>
    <dsp:sp modelId="{1A741C09-9CE5-403B-A70A-565FF05E970F}">
      <dsp:nvSpPr>
        <dsp:cNvPr id="0" name=""/>
        <dsp:cNvSpPr/>
      </dsp:nvSpPr>
      <dsp:spPr>
        <a:xfrm>
          <a:off x="726719" y="2758985"/>
          <a:ext cx="5996223" cy="536746"/>
        </a:xfrm>
        <a:prstGeom prst="rect">
          <a:avLst/>
        </a:prstGeom>
        <a:gradFill rotWithShape="0">
          <a:gsLst>
            <a:gs pos="0">
              <a:schemeClr val="accent3">
                <a:hueOff val="-4185729"/>
                <a:satOff val="-22928"/>
                <a:lumOff val="7059"/>
                <a:alphaOff val="0"/>
                <a:shade val="45000"/>
                <a:satMod val="155000"/>
              </a:schemeClr>
            </a:gs>
            <a:gs pos="60000">
              <a:schemeClr val="accent3">
                <a:hueOff val="-4185729"/>
                <a:satOff val="-22928"/>
                <a:lumOff val="7059"/>
                <a:alphaOff val="0"/>
                <a:shade val="95000"/>
                <a:satMod val="150000"/>
              </a:schemeClr>
            </a:gs>
            <a:gs pos="100000">
              <a:schemeClr val="accent3">
                <a:hueOff val="-4185729"/>
                <a:satOff val="-22928"/>
                <a:lumOff val="7059"/>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426043" tIns="30480" rIns="30480" bIns="30480" numCol="1" spcCol="1270" anchor="ctr" anchorCtr="0">
          <a:noAutofit/>
        </a:bodyPr>
        <a:lstStyle/>
        <a:p>
          <a:pPr lvl="0" algn="l" defTabSz="533400">
            <a:lnSpc>
              <a:spcPct val="90000"/>
            </a:lnSpc>
            <a:spcBef>
              <a:spcPct val="0"/>
            </a:spcBef>
            <a:spcAft>
              <a:spcPct val="35000"/>
            </a:spcAft>
          </a:pPr>
          <a:r>
            <a:rPr lang="es-MX" sz="1200" kern="1200" smtClean="0">
              <a:solidFill>
                <a:schemeClr val="tx1"/>
              </a:solidFill>
            </a:rPr>
            <a:t>Recursos humanos: La tecnología de los SIG está limitada si no se cuenta con el personal capaz de operar, desarrollar y administrar el sistema.</a:t>
          </a:r>
          <a:endParaRPr lang="es-MX" sz="1200" kern="1200" dirty="0">
            <a:solidFill>
              <a:schemeClr val="tx1"/>
            </a:solidFill>
          </a:endParaRPr>
        </a:p>
      </dsp:txBody>
      <dsp:txXfrm>
        <a:off x="726719" y="2758985"/>
        <a:ext cx="5996223" cy="536746"/>
      </dsp:txXfrm>
    </dsp:sp>
    <dsp:sp modelId="{CA6E4D80-986D-46F7-925E-F124CA91EAB1}">
      <dsp:nvSpPr>
        <dsp:cNvPr id="0" name=""/>
        <dsp:cNvSpPr/>
      </dsp:nvSpPr>
      <dsp:spPr>
        <a:xfrm>
          <a:off x="391308" y="2691900"/>
          <a:ext cx="670933" cy="670933"/>
        </a:xfrm>
        <a:prstGeom prst="ellipse">
          <a:avLst/>
        </a:prstGeom>
        <a:blipFill rotWithShape="0">
          <a:blip xmlns:r="http://schemas.openxmlformats.org/officeDocument/2006/relationships" r:embed="rId4"/>
          <a:stretch>
            <a:fillRect/>
          </a:stretch>
        </a:blipFill>
        <a:ln w="9525" cap="flat" cmpd="sng" algn="ctr">
          <a:solidFill>
            <a:schemeClr val="accent3">
              <a:hueOff val="-4185729"/>
              <a:satOff val="-22928"/>
              <a:lumOff val="7059"/>
              <a:alphaOff val="0"/>
            </a:schemeClr>
          </a:solidFill>
          <a:prstDash val="solid"/>
        </a:ln>
        <a:effectLst>
          <a:outerShdw blurRad="65500" dist="38100" dir="5400000" rotWithShape="0">
            <a:srgbClr val="000000">
              <a:alpha val="40000"/>
            </a:srgbClr>
          </a:outerShdw>
        </a:effectLst>
      </dsp:spPr>
      <dsp:style>
        <a:lnRef idx="1">
          <a:scrgbClr r="0" g="0" b="0"/>
        </a:lnRef>
        <a:fillRef idx="1">
          <a:scrgbClr r="0" g="0" b="0"/>
        </a:fillRef>
        <a:effectRef idx="2">
          <a:scrgbClr r="0" g="0" b="0"/>
        </a:effectRef>
        <a:fontRef idx="minor"/>
      </dsp:style>
    </dsp:sp>
    <dsp:sp modelId="{F84A6D81-77C9-43D9-A80B-1802A34DC4DC}">
      <dsp:nvSpPr>
        <dsp:cNvPr id="0" name=""/>
        <dsp:cNvSpPr/>
      </dsp:nvSpPr>
      <dsp:spPr>
        <a:xfrm>
          <a:off x="392964" y="3525749"/>
          <a:ext cx="6380840" cy="536746"/>
        </a:xfrm>
        <a:prstGeom prst="rect">
          <a:avLst/>
        </a:prstGeom>
        <a:gradFill rotWithShape="0">
          <a:gsLst>
            <a:gs pos="0">
              <a:schemeClr val="accent3">
                <a:hueOff val="-5580972"/>
                <a:satOff val="-30571"/>
                <a:lumOff val="9412"/>
                <a:alphaOff val="0"/>
                <a:shade val="45000"/>
                <a:satMod val="155000"/>
              </a:schemeClr>
            </a:gs>
            <a:gs pos="60000">
              <a:schemeClr val="accent3">
                <a:hueOff val="-5580972"/>
                <a:satOff val="-30571"/>
                <a:lumOff val="9412"/>
                <a:alphaOff val="0"/>
                <a:shade val="95000"/>
                <a:satMod val="150000"/>
              </a:schemeClr>
            </a:gs>
            <a:gs pos="100000">
              <a:schemeClr val="accent3">
                <a:hueOff val="-5580972"/>
                <a:satOff val="-30571"/>
                <a:lumOff val="9412"/>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426043" tIns="30480" rIns="30480" bIns="30480" numCol="1" spcCol="1270" anchor="ctr" anchorCtr="0">
          <a:noAutofit/>
        </a:bodyPr>
        <a:lstStyle/>
        <a:p>
          <a:pPr lvl="0" algn="l" defTabSz="533400">
            <a:lnSpc>
              <a:spcPct val="90000"/>
            </a:lnSpc>
            <a:spcBef>
              <a:spcPct val="0"/>
            </a:spcBef>
            <a:spcAft>
              <a:spcPct val="35000"/>
            </a:spcAft>
          </a:pPr>
          <a:r>
            <a:rPr lang="es-MX" sz="1200" kern="1200" smtClean="0">
              <a:solidFill>
                <a:schemeClr val="tx1"/>
              </a:solidFill>
            </a:rPr>
            <a:t>Procedimientos: Un SIG opera acorde con un plan bien diseñado y con unas reglas claras del negocio, que son los modelos y las prácticas operativas características de cada organización.</a:t>
          </a:r>
          <a:endParaRPr lang="es-MX" sz="1200" kern="1200" dirty="0">
            <a:solidFill>
              <a:schemeClr val="tx1"/>
            </a:solidFill>
          </a:endParaRPr>
        </a:p>
      </dsp:txBody>
      <dsp:txXfrm>
        <a:off x="392964" y="3525749"/>
        <a:ext cx="6380840" cy="536746"/>
      </dsp:txXfrm>
    </dsp:sp>
    <dsp:sp modelId="{2F988C4C-C5C1-43C2-A6F0-07D3839D18EC}">
      <dsp:nvSpPr>
        <dsp:cNvPr id="0" name=""/>
        <dsp:cNvSpPr/>
      </dsp:nvSpPr>
      <dsp:spPr>
        <a:xfrm>
          <a:off x="57494" y="3458660"/>
          <a:ext cx="670933" cy="670933"/>
        </a:xfrm>
        <a:prstGeom prst="ellipse">
          <a:avLst/>
        </a:prstGeom>
        <a:blipFill rotWithShape="0">
          <a:blip xmlns:r="http://schemas.openxmlformats.org/officeDocument/2006/relationships" r:embed="rId5"/>
          <a:stretch>
            <a:fillRect/>
          </a:stretch>
        </a:blipFill>
        <a:ln w="9525" cap="flat" cmpd="sng" algn="ctr">
          <a:solidFill>
            <a:schemeClr val="accent3">
              <a:hueOff val="-5580972"/>
              <a:satOff val="-30571"/>
              <a:lumOff val="9412"/>
              <a:alphaOff val="0"/>
            </a:schemeClr>
          </a:solidFill>
          <a:prstDash val="solid"/>
        </a:ln>
        <a:effectLst>
          <a:outerShdw blurRad="65500" dist="38100" dir="5400000" rotWithShape="0">
            <a:srgbClr val="000000">
              <a:alpha val="40000"/>
            </a:srgbClr>
          </a:outerShdw>
        </a:effectLst>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056B07A8-C089-4D82-9E13-3EE637DF5FBF}" type="datetimeFigureOut">
              <a:rPr lang="es-MX"/>
              <a:pPr>
                <a:defRPr/>
              </a:pPr>
              <a:t>25/09/2018</a:t>
            </a:fld>
            <a:endParaRPr lang="es-MX"/>
          </a:p>
        </p:txBody>
      </p:sp>
      <p:sp>
        <p:nvSpPr>
          <p:cNvPr id="4" name="3 Marcador de imagen de diapositiva"/>
          <p:cNvSpPr>
            <a:spLocks noGrp="1" noRot="1" noChangeAspect="1"/>
          </p:cNvSpPr>
          <p:nvPr>
            <p:ph type="sldImg" idx="2"/>
          </p:nvPr>
        </p:nvSpPr>
        <p:spPr>
          <a:xfrm>
            <a:off x="720725" y="685800"/>
            <a:ext cx="5416550" cy="342900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E6ECCBB-6CAF-40C2-ACE1-27FFBCD18E0E}" type="slidenum">
              <a:rPr lang="es-MX"/>
              <a:pPr>
                <a:defRPr/>
              </a:pPr>
              <a:t>‹Nº›</a:t>
            </a:fld>
            <a:endParaRPr lang="es-MX"/>
          </a:p>
        </p:txBody>
      </p:sp>
    </p:spTree>
    <p:extLst>
      <p:ext uri="{BB962C8B-B14F-4D97-AF65-F5344CB8AC3E}">
        <p14:creationId xmlns:p14="http://schemas.microsoft.com/office/powerpoint/2010/main" val="37560228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Marcador de imagen de diapositiva"/>
          <p:cNvSpPr>
            <a:spLocks noGrp="1" noRot="1" noChangeAspect="1"/>
          </p:cNvSpPr>
          <p:nvPr>
            <p:ph type="sldImg"/>
          </p:nvPr>
        </p:nvSpPr>
        <p:spPr bwMode="auto">
          <a:xfrm>
            <a:off x="720725" y="685800"/>
            <a:ext cx="5416550" cy="3429000"/>
          </a:xfrm>
          <a:noFill/>
          <a:ln>
            <a:solidFill>
              <a:srgbClr val="000000"/>
            </a:solidFill>
            <a:miter lim="800000"/>
            <a:headEnd/>
            <a:tailEnd/>
          </a:ln>
        </p:spPr>
      </p:sp>
      <p:sp>
        <p:nvSpPr>
          <p:cNvPr id="1536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536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E2006A6-F495-4DEE-8CD9-4DAAE6EE0DBB}" type="slidenum">
              <a:rPr lang="es-MX"/>
              <a:pPr fontAlgn="base">
                <a:spcBef>
                  <a:spcPct val="0"/>
                </a:spcBef>
                <a:spcAft>
                  <a:spcPct val="0"/>
                </a:spcAft>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1F9454-84BD-456B-A5FF-0771828C038E}" type="slidenum">
              <a:rPr lang="es-ES"/>
              <a:pPr fontAlgn="base">
                <a:spcBef>
                  <a:spcPct val="0"/>
                </a:spcBef>
                <a:spcAft>
                  <a:spcPct val="0"/>
                </a:spcAft>
              </a:pPr>
              <a:t>10</a:t>
            </a:fld>
            <a:endParaRPr lang="es-ES"/>
          </a:p>
        </p:txBody>
      </p:sp>
      <p:sp>
        <p:nvSpPr>
          <p:cNvPr id="3379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3379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481786-52C8-4353-B0AF-19D6DD049A91}" type="slidenum">
              <a:rPr lang="es-ES"/>
              <a:pPr fontAlgn="base">
                <a:spcBef>
                  <a:spcPct val="0"/>
                </a:spcBef>
                <a:spcAft>
                  <a:spcPct val="0"/>
                </a:spcAft>
              </a:pPr>
              <a:t>11</a:t>
            </a:fld>
            <a:endParaRPr lang="es-ES"/>
          </a:p>
        </p:txBody>
      </p:sp>
      <p:sp>
        <p:nvSpPr>
          <p:cNvPr id="3584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3584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D7FB9C4-1CED-4A59-8EDA-736F6A8372BB}" type="slidenum">
              <a:rPr lang="es-ES"/>
              <a:pPr fontAlgn="base">
                <a:spcBef>
                  <a:spcPct val="0"/>
                </a:spcBef>
                <a:spcAft>
                  <a:spcPct val="0"/>
                </a:spcAft>
              </a:pPr>
              <a:t>12</a:t>
            </a:fld>
            <a:endParaRPr lang="es-ES"/>
          </a:p>
        </p:txBody>
      </p:sp>
      <p:sp>
        <p:nvSpPr>
          <p:cNvPr id="3789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3789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8DFFD2-41B3-4E58-A73C-A8F24FE05AD2}" type="slidenum">
              <a:rPr lang="es-ES"/>
              <a:pPr fontAlgn="base">
                <a:spcBef>
                  <a:spcPct val="0"/>
                </a:spcBef>
                <a:spcAft>
                  <a:spcPct val="0"/>
                </a:spcAft>
              </a:pPr>
              <a:t>13</a:t>
            </a:fld>
            <a:endParaRPr lang="es-ES"/>
          </a:p>
        </p:txBody>
      </p:sp>
      <p:sp>
        <p:nvSpPr>
          <p:cNvPr id="3993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3993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1D112B5-27AE-401C-B5FC-F69F52532B18}" type="slidenum">
              <a:rPr lang="es-ES"/>
              <a:pPr fontAlgn="base">
                <a:spcBef>
                  <a:spcPct val="0"/>
                </a:spcBef>
                <a:spcAft>
                  <a:spcPct val="0"/>
                </a:spcAft>
              </a:pPr>
              <a:t>14</a:t>
            </a:fld>
            <a:endParaRPr lang="es-ES"/>
          </a:p>
        </p:txBody>
      </p:sp>
      <p:sp>
        <p:nvSpPr>
          <p:cNvPr id="4198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4198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9F4C2E-4A71-4026-B9CB-87EB7786D634}" type="slidenum">
              <a:rPr lang="es-ES"/>
              <a:pPr fontAlgn="base">
                <a:spcBef>
                  <a:spcPct val="0"/>
                </a:spcBef>
                <a:spcAft>
                  <a:spcPct val="0"/>
                </a:spcAft>
              </a:pPr>
              <a:t>15</a:t>
            </a:fld>
            <a:endParaRPr lang="es-ES"/>
          </a:p>
        </p:txBody>
      </p:sp>
      <p:sp>
        <p:nvSpPr>
          <p:cNvPr id="4403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4403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5F514BC-8B59-412C-83AC-C7C1F4C5E2F4}" type="slidenum">
              <a:rPr lang="es-ES"/>
              <a:pPr fontAlgn="base">
                <a:spcBef>
                  <a:spcPct val="0"/>
                </a:spcBef>
                <a:spcAft>
                  <a:spcPct val="0"/>
                </a:spcAft>
              </a:pPr>
              <a:t>16</a:t>
            </a:fld>
            <a:endParaRPr lang="es-ES"/>
          </a:p>
        </p:txBody>
      </p:sp>
      <p:sp>
        <p:nvSpPr>
          <p:cNvPr id="4608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4608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F7379E-86F2-4809-A41D-3A359E115BAA}" type="slidenum">
              <a:rPr lang="es-ES"/>
              <a:pPr fontAlgn="base">
                <a:spcBef>
                  <a:spcPct val="0"/>
                </a:spcBef>
                <a:spcAft>
                  <a:spcPct val="0"/>
                </a:spcAft>
              </a:pPr>
              <a:t>17</a:t>
            </a:fld>
            <a:endParaRPr lang="es-ES"/>
          </a:p>
        </p:txBody>
      </p:sp>
      <p:sp>
        <p:nvSpPr>
          <p:cNvPr id="4813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4813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DDC05E-3916-414E-9C3B-B2E4A4361CA7}" type="slidenum">
              <a:rPr lang="es-ES"/>
              <a:pPr fontAlgn="base">
                <a:spcBef>
                  <a:spcPct val="0"/>
                </a:spcBef>
                <a:spcAft>
                  <a:spcPct val="0"/>
                </a:spcAft>
              </a:pPr>
              <a:t>18</a:t>
            </a:fld>
            <a:endParaRPr lang="es-ES"/>
          </a:p>
        </p:txBody>
      </p:sp>
      <p:sp>
        <p:nvSpPr>
          <p:cNvPr id="5017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5017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B496F7-C027-4160-8FEF-F1140DCFE287}" type="slidenum">
              <a:rPr lang="es-ES"/>
              <a:pPr fontAlgn="base">
                <a:spcBef>
                  <a:spcPct val="0"/>
                </a:spcBef>
                <a:spcAft>
                  <a:spcPct val="0"/>
                </a:spcAft>
              </a:pPr>
              <a:t>19</a:t>
            </a:fld>
            <a:endParaRPr lang="es-ES"/>
          </a:p>
        </p:txBody>
      </p:sp>
      <p:sp>
        <p:nvSpPr>
          <p:cNvPr id="5222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5222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229F2F-F3CD-4574-8219-99086CC6E53D}" type="slidenum">
              <a:rPr lang="es-ES"/>
              <a:pPr fontAlgn="base">
                <a:spcBef>
                  <a:spcPct val="0"/>
                </a:spcBef>
                <a:spcAft>
                  <a:spcPct val="0"/>
                </a:spcAft>
              </a:pPr>
              <a:t>2</a:t>
            </a:fld>
            <a:endParaRPr lang="es-ES"/>
          </a:p>
        </p:txBody>
      </p:sp>
      <p:sp>
        <p:nvSpPr>
          <p:cNvPr id="1741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741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5C943B-BD81-4522-98DA-10C2D68A76CF}" type="slidenum">
              <a:rPr lang="es-ES"/>
              <a:pPr fontAlgn="base">
                <a:spcBef>
                  <a:spcPct val="0"/>
                </a:spcBef>
                <a:spcAft>
                  <a:spcPct val="0"/>
                </a:spcAft>
              </a:pPr>
              <a:t>20</a:t>
            </a:fld>
            <a:endParaRPr lang="es-ES"/>
          </a:p>
        </p:txBody>
      </p:sp>
      <p:sp>
        <p:nvSpPr>
          <p:cNvPr id="5427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5427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04F0D53-80E1-4AC8-8051-5E644DCAA803}" type="slidenum">
              <a:rPr lang="es-ES"/>
              <a:pPr fontAlgn="base">
                <a:spcBef>
                  <a:spcPct val="0"/>
                </a:spcBef>
                <a:spcAft>
                  <a:spcPct val="0"/>
                </a:spcAft>
              </a:pPr>
              <a:t>21</a:t>
            </a:fld>
            <a:endParaRPr lang="es-ES"/>
          </a:p>
        </p:txBody>
      </p:sp>
      <p:sp>
        <p:nvSpPr>
          <p:cNvPr id="5632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5632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202C44-58A3-4EBE-A3AD-52F3DDD8C449}" type="slidenum">
              <a:rPr lang="es-ES"/>
              <a:pPr fontAlgn="base">
                <a:spcBef>
                  <a:spcPct val="0"/>
                </a:spcBef>
                <a:spcAft>
                  <a:spcPct val="0"/>
                </a:spcAft>
              </a:pPr>
              <a:t>22</a:t>
            </a:fld>
            <a:endParaRPr lang="es-ES"/>
          </a:p>
        </p:txBody>
      </p:sp>
      <p:sp>
        <p:nvSpPr>
          <p:cNvPr id="5837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5837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F62885-A355-4EED-A0BC-2F387F5CE2DF}" type="slidenum">
              <a:rPr lang="es-ES"/>
              <a:pPr fontAlgn="base">
                <a:spcBef>
                  <a:spcPct val="0"/>
                </a:spcBef>
                <a:spcAft>
                  <a:spcPct val="0"/>
                </a:spcAft>
              </a:pPr>
              <a:t>23</a:t>
            </a:fld>
            <a:endParaRPr lang="es-ES"/>
          </a:p>
        </p:txBody>
      </p:sp>
      <p:sp>
        <p:nvSpPr>
          <p:cNvPr id="6041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6041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00BF18-31B4-49D6-958A-ACC41BCA5568}" type="slidenum">
              <a:rPr lang="es-ES"/>
              <a:pPr fontAlgn="base">
                <a:spcBef>
                  <a:spcPct val="0"/>
                </a:spcBef>
                <a:spcAft>
                  <a:spcPct val="0"/>
                </a:spcAft>
              </a:pPr>
              <a:t>24</a:t>
            </a:fld>
            <a:endParaRPr lang="es-ES"/>
          </a:p>
        </p:txBody>
      </p:sp>
      <p:sp>
        <p:nvSpPr>
          <p:cNvPr id="6246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6246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0073A4-F421-412E-B951-B1E9EDA8A726}" type="slidenum">
              <a:rPr lang="es-ES"/>
              <a:pPr fontAlgn="base">
                <a:spcBef>
                  <a:spcPct val="0"/>
                </a:spcBef>
                <a:spcAft>
                  <a:spcPct val="0"/>
                </a:spcAft>
              </a:pPr>
              <a:t>25</a:t>
            </a:fld>
            <a:endParaRPr lang="es-ES"/>
          </a:p>
        </p:txBody>
      </p:sp>
      <p:sp>
        <p:nvSpPr>
          <p:cNvPr id="6451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6451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F87D9DD-DFB2-4662-B615-9F72C0C10298}" type="slidenum">
              <a:rPr lang="es-ES"/>
              <a:pPr fontAlgn="base">
                <a:spcBef>
                  <a:spcPct val="0"/>
                </a:spcBef>
                <a:spcAft>
                  <a:spcPct val="0"/>
                </a:spcAft>
              </a:pPr>
              <a:t>26</a:t>
            </a:fld>
            <a:endParaRPr lang="es-ES"/>
          </a:p>
        </p:txBody>
      </p:sp>
      <p:sp>
        <p:nvSpPr>
          <p:cNvPr id="6656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6656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269238-22F3-4153-99F9-B8A941A347A5}" type="slidenum">
              <a:rPr lang="es-ES"/>
              <a:pPr fontAlgn="base">
                <a:spcBef>
                  <a:spcPct val="0"/>
                </a:spcBef>
                <a:spcAft>
                  <a:spcPct val="0"/>
                </a:spcAft>
              </a:pPr>
              <a:t>27</a:t>
            </a:fld>
            <a:endParaRPr lang="es-ES"/>
          </a:p>
        </p:txBody>
      </p:sp>
      <p:sp>
        <p:nvSpPr>
          <p:cNvPr id="6861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6861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07B07C-34C6-4C93-970B-C6B11524D061}" type="slidenum">
              <a:rPr lang="es-ES"/>
              <a:pPr fontAlgn="base">
                <a:spcBef>
                  <a:spcPct val="0"/>
                </a:spcBef>
                <a:spcAft>
                  <a:spcPct val="0"/>
                </a:spcAft>
              </a:pPr>
              <a:t>28</a:t>
            </a:fld>
            <a:endParaRPr lang="es-ES"/>
          </a:p>
        </p:txBody>
      </p:sp>
      <p:sp>
        <p:nvSpPr>
          <p:cNvPr id="7065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7065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D4FF86-CF62-49A7-AA9A-E5FC0050EA5E}" type="slidenum">
              <a:rPr lang="es-ES"/>
              <a:pPr fontAlgn="base">
                <a:spcBef>
                  <a:spcPct val="0"/>
                </a:spcBef>
                <a:spcAft>
                  <a:spcPct val="0"/>
                </a:spcAft>
              </a:pPr>
              <a:t>29</a:t>
            </a:fld>
            <a:endParaRPr lang="es-ES"/>
          </a:p>
        </p:txBody>
      </p:sp>
      <p:sp>
        <p:nvSpPr>
          <p:cNvPr id="7270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7270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0F2666-018E-4704-A892-493581DA5085}" type="slidenum">
              <a:rPr lang="es-ES"/>
              <a:pPr fontAlgn="base">
                <a:spcBef>
                  <a:spcPct val="0"/>
                </a:spcBef>
                <a:spcAft>
                  <a:spcPct val="0"/>
                </a:spcAft>
              </a:pPr>
              <a:t>3</a:t>
            </a:fld>
            <a:endParaRPr lang="es-ES"/>
          </a:p>
        </p:txBody>
      </p:sp>
      <p:sp>
        <p:nvSpPr>
          <p:cNvPr id="1945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945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6907CC-3B37-4629-9DDC-604930FAD898}" type="slidenum">
              <a:rPr lang="es-ES"/>
              <a:pPr fontAlgn="base">
                <a:spcBef>
                  <a:spcPct val="0"/>
                </a:spcBef>
                <a:spcAft>
                  <a:spcPct val="0"/>
                </a:spcAft>
              </a:pPr>
              <a:t>30</a:t>
            </a:fld>
            <a:endParaRPr lang="es-ES"/>
          </a:p>
        </p:txBody>
      </p:sp>
      <p:sp>
        <p:nvSpPr>
          <p:cNvPr id="7475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7475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4C7795B-723C-4CCF-929E-510F97F4AA7F}" type="slidenum">
              <a:rPr lang="es-ES"/>
              <a:pPr fontAlgn="base">
                <a:spcBef>
                  <a:spcPct val="0"/>
                </a:spcBef>
                <a:spcAft>
                  <a:spcPct val="0"/>
                </a:spcAft>
              </a:pPr>
              <a:t>31</a:t>
            </a:fld>
            <a:endParaRPr lang="es-ES"/>
          </a:p>
        </p:txBody>
      </p:sp>
      <p:sp>
        <p:nvSpPr>
          <p:cNvPr id="7680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7680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7A0618-6A55-441F-82FC-0B5250030762}" type="slidenum">
              <a:rPr lang="es-ES"/>
              <a:pPr fontAlgn="base">
                <a:spcBef>
                  <a:spcPct val="0"/>
                </a:spcBef>
                <a:spcAft>
                  <a:spcPct val="0"/>
                </a:spcAft>
              </a:pPr>
              <a:t>32</a:t>
            </a:fld>
            <a:endParaRPr lang="es-ES"/>
          </a:p>
        </p:txBody>
      </p:sp>
      <p:sp>
        <p:nvSpPr>
          <p:cNvPr id="7885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7885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14D13F-F620-47DA-B263-66BAB1F47820}" type="slidenum">
              <a:rPr lang="es-ES"/>
              <a:pPr fontAlgn="base">
                <a:spcBef>
                  <a:spcPct val="0"/>
                </a:spcBef>
                <a:spcAft>
                  <a:spcPct val="0"/>
                </a:spcAft>
              </a:pPr>
              <a:t>34</a:t>
            </a:fld>
            <a:endParaRPr lang="es-ES"/>
          </a:p>
        </p:txBody>
      </p:sp>
      <p:sp>
        <p:nvSpPr>
          <p:cNvPr id="8089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8089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338336D-BD16-436C-AFD9-996301BF234B}" type="slidenum">
              <a:rPr lang="es-ES"/>
              <a:pPr fontAlgn="base">
                <a:spcBef>
                  <a:spcPct val="0"/>
                </a:spcBef>
                <a:spcAft>
                  <a:spcPct val="0"/>
                </a:spcAft>
              </a:pPr>
              <a:t>35</a:t>
            </a:fld>
            <a:endParaRPr lang="es-ES"/>
          </a:p>
        </p:txBody>
      </p:sp>
      <p:sp>
        <p:nvSpPr>
          <p:cNvPr id="8294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8294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E414E9-586D-41BF-BC8B-05B847F3EA8A}" type="slidenum">
              <a:rPr lang="es-ES"/>
              <a:pPr fontAlgn="base">
                <a:spcBef>
                  <a:spcPct val="0"/>
                </a:spcBef>
                <a:spcAft>
                  <a:spcPct val="0"/>
                </a:spcAft>
              </a:pPr>
              <a:t>36</a:t>
            </a:fld>
            <a:endParaRPr lang="es-ES"/>
          </a:p>
        </p:txBody>
      </p:sp>
      <p:sp>
        <p:nvSpPr>
          <p:cNvPr id="8499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8499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CA58DF7-FF7D-4365-A3FA-D3AD7A783BAD}" type="slidenum">
              <a:rPr lang="es-ES"/>
              <a:pPr fontAlgn="base">
                <a:spcBef>
                  <a:spcPct val="0"/>
                </a:spcBef>
                <a:spcAft>
                  <a:spcPct val="0"/>
                </a:spcAft>
              </a:pPr>
              <a:t>37</a:t>
            </a:fld>
            <a:endParaRPr lang="es-ES"/>
          </a:p>
        </p:txBody>
      </p:sp>
      <p:sp>
        <p:nvSpPr>
          <p:cNvPr id="8704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8704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9B5AAA-377C-4696-A52E-9B81157C2974}" type="slidenum">
              <a:rPr lang="es-ES"/>
              <a:pPr fontAlgn="base">
                <a:spcBef>
                  <a:spcPct val="0"/>
                </a:spcBef>
                <a:spcAft>
                  <a:spcPct val="0"/>
                </a:spcAft>
              </a:pPr>
              <a:t>38</a:t>
            </a:fld>
            <a:endParaRPr lang="es-ES"/>
          </a:p>
        </p:txBody>
      </p:sp>
      <p:sp>
        <p:nvSpPr>
          <p:cNvPr id="8909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8909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37DEB72-47D0-47F9-A1B9-A20B345CD8CA}" type="slidenum">
              <a:rPr lang="es-ES"/>
              <a:pPr fontAlgn="base">
                <a:spcBef>
                  <a:spcPct val="0"/>
                </a:spcBef>
                <a:spcAft>
                  <a:spcPct val="0"/>
                </a:spcAft>
              </a:pPr>
              <a:t>39</a:t>
            </a:fld>
            <a:endParaRPr lang="es-ES"/>
          </a:p>
        </p:txBody>
      </p:sp>
      <p:sp>
        <p:nvSpPr>
          <p:cNvPr id="9113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9113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06C22F-F963-4F56-A0D3-9AFB90419E21}" type="slidenum">
              <a:rPr lang="es-ES"/>
              <a:pPr fontAlgn="base">
                <a:spcBef>
                  <a:spcPct val="0"/>
                </a:spcBef>
                <a:spcAft>
                  <a:spcPct val="0"/>
                </a:spcAft>
              </a:pPr>
              <a:t>40</a:t>
            </a:fld>
            <a:endParaRPr lang="es-ES"/>
          </a:p>
        </p:txBody>
      </p:sp>
      <p:sp>
        <p:nvSpPr>
          <p:cNvPr id="9318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9318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59FD81-275A-4A77-BB5C-02348F33DAD6}" type="slidenum">
              <a:rPr lang="es-ES"/>
              <a:pPr fontAlgn="base">
                <a:spcBef>
                  <a:spcPct val="0"/>
                </a:spcBef>
                <a:spcAft>
                  <a:spcPct val="0"/>
                </a:spcAft>
              </a:pPr>
              <a:t>4</a:t>
            </a:fld>
            <a:endParaRPr lang="es-ES"/>
          </a:p>
        </p:txBody>
      </p:sp>
      <p:sp>
        <p:nvSpPr>
          <p:cNvPr id="2150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2150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6F4CBD3-5ABF-426F-A9D7-316324E69D16}" type="slidenum">
              <a:rPr lang="es-ES"/>
              <a:pPr fontAlgn="base">
                <a:spcBef>
                  <a:spcPct val="0"/>
                </a:spcBef>
                <a:spcAft>
                  <a:spcPct val="0"/>
                </a:spcAft>
              </a:pPr>
              <a:t>41</a:t>
            </a:fld>
            <a:endParaRPr lang="es-ES"/>
          </a:p>
        </p:txBody>
      </p:sp>
      <p:sp>
        <p:nvSpPr>
          <p:cNvPr id="9523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9523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6C6DAA-BFD4-42BE-93B2-5101C0EF7DB3}" type="slidenum">
              <a:rPr lang="es-ES"/>
              <a:pPr fontAlgn="base">
                <a:spcBef>
                  <a:spcPct val="0"/>
                </a:spcBef>
                <a:spcAft>
                  <a:spcPct val="0"/>
                </a:spcAft>
              </a:pPr>
              <a:t>42</a:t>
            </a:fld>
            <a:endParaRPr lang="es-ES"/>
          </a:p>
        </p:txBody>
      </p:sp>
      <p:sp>
        <p:nvSpPr>
          <p:cNvPr id="9728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9728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A9FFC0-EF00-4B80-A643-A84C8FB8C132}" type="slidenum">
              <a:rPr lang="es-ES"/>
              <a:pPr fontAlgn="base">
                <a:spcBef>
                  <a:spcPct val="0"/>
                </a:spcBef>
                <a:spcAft>
                  <a:spcPct val="0"/>
                </a:spcAft>
              </a:pPr>
              <a:t>43</a:t>
            </a:fld>
            <a:endParaRPr lang="es-ES"/>
          </a:p>
        </p:txBody>
      </p:sp>
      <p:sp>
        <p:nvSpPr>
          <p:cNvPr id="9933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9933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CD70A9-7CCF-4FDD-8380-FCF2DFF91387}" type="slidenum">
              <a:rPr lang="es-ES"/>
              <a:pPr fontAlgn="base">
                <a:spcBef>
                  <a:spcPct val="0"/>
                </a:spcBef>
                <a:spcAft>
                  <a:spcPct val="0"/>
                </a:spcAft>
              </a:pPr>
              <a:t>44</a:t>
            </a:fld>
            <a:endParaRPr lang="es-ES"/>
          </a:p>
        </p:txBody>
      </p:sp>
      <p:sp>
        <p:nvSpPr>
          <p:cNvPr id="10137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0137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D7E0C9-B877-4D81-8DA2-6F4050DA3013}" type="slidenum">
              <a:rPr lang="es-ES"/>
              <a:pPr fontAlgn="base">
                <a:spcBef>
                  <a:spcPct val="0"/>
                </a:spcBef>
                <a:spcAft>
                  <a:spcPct val="0"/>
                </a:spcAft>
              </a:pPr>
              <a:t>45</a:t>
            </a:fld>
            <a:endParaRPr lang="es-ES"/>
          </a:p>
        </p:txBody>
      </p:sp>
      <p:sp>
        <p:nvSpPr>
          <p:cNvPr id="10342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0342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17B7D0-CCAC-4E5E-B513-7406239AD7FB}" type="slidenum">
              <a:rPr lang="es-ES"/>
              <a:pPr fontAlgn="base">
                <a:spcBef>
                  <a:spcPct val="0"/>
                </a:spcBef>
                <a:spcAft>
                  <a:spcPct val="0"/>
                </a:spcAft>
              </a:pPr>
              <a:t>46</a:t>
            </a:fld>
            <a:endParaRPr lang="es-ES"/>
          </a:p>
        </p:txBody>
      </p:sp>
      <p:sp>
        <p:nvSpPr>
          <p:cNvPr id="10547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0547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2647DE-F1C7-4437-BA5A-C697E5C9AE3C}" type="slidenum">
              <a:rPr lang="es-ES"/>
              <a:pPr fontAlgn="base">
                <a:spcBef>
                  <a:spcPct val="0"/>
                </a:spcBef>
                <a:spcAft>
                  <a:spcPct val="0"/>
                </a:spcAft>
              </a:pPr>
              <a:t>47</a:t>
            </a:fld>
            <a:endParaRPr lang="es-ES"/>
          </a:p>
        </p:txBody>
      </p:sp>
      <p:sp>
        <p:nvSpPr>
          <p:cNvPr id="10752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0752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D02E81-23A1-4FDD-AABF-21B26DA5363B}" type="slidenum">
              <a:rPr lang="es-ES"/>
              <a:pPr fontAlgn="base">
                <a:spcBef>
                  <a:spcPct val="0"/>
                </a:spcBef>
                <a:spcAft>
                  <a:spcPct val="0"/>
                </a:spcAft>
              </a:pPr>
              <a:t>48</a:t>
            </a:fld>
            <a:endParaRPr lang="es-ES"/>
          </a:p>
        </p:txBody>
      </p:sp>
      <p:sp>
        <p:nvSpPr>
          <p:cNvPr id="10957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0957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C36098-0354-4EBF-96CA-349615AAA2A8}" type="slidenum">
              <a:rPr lang="es-ES"/>
              <a:pPr fontAlgn="base">
                <a:spcBef>
                  <a:spcPct val="0"/>
                </a:spcBef>
                <a:spcAft>
                  <a:spcPct val="0"/>
                </a:spcAft>
              </a:pPr>
              <a:t>49</a:t>
            </a:fld>
            <a:endParaRPr lang="es-ES"/>
          </a:p>
        </p:txBody>
      </p:sp>
      <p:sp>
        <p:nvSpPr>
          <p:cNvPr id="11161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1161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2CE875-AE6B-4E81-A8B0-D7DF98D46869}" type="slidenum">
              <a:rPr lang="es-ES"/>
              <a:pPr fontAlgn="base">
                <a:spcBef>
                  <a:spcPct val="0"/>
                </a:spcBef>
                <a:spcAft>
                  <a:spcPct val="0"/>
                </a:spcAft>
              </a:pPr>
              <a:t>50</a:t>
            </a:fld>
            <a:endParaRPr lang="es-ES"/>
          </a:p>
        </p:txBody>
      </p:sp>
      <p:sp>
        <p:nvSpPr>
          <p:cNvPr id="11366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1366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4E7D2B-1437-479F-A30B-B8DB59AE530D}" type="slidenum">
              <a:rPr lang="es-ES"/>
              <a:pPr fontAlgn="base">
                <a:spcBef>
                  <a:spcPct val="0"/>
                </a:spcBef>
                <a:spcAft>
                  <a:spcPct val="0"/>
                </a:spcAft>
              </a:pPr>
              <a:t>5</a:t>
            </a:fld>
            <a:endParaRPr lang="es-ES"/>
          </a:p>
        </p:txBody>
      </p:sp>
      <p:sp>
        <p:nvSpPr>
          <p:cNvPr id="2355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2355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2F0BBE-4946-422D-8BA7-7FF5E1DCAE64}" type="slidenum">
              <a:rPr lang="es-ES"/>
              <a:pPr fontAlgn="base">
                <a:spcBef>
                  <a:spcPct val="0"/>
                </a:spcBef>
                <a:spcAft>
                  <a:spcPct val="0"/>
                </a:spcAft>
              </a:pPr>
              <a:t>51</a:t>
            </a:fld>
            <a:endParaRPr lang="es-ES"/>
          </a:p>
        </p:txBody>
      </p:sp>
      <p:sp>
        <p:nvSpPr>
          <p:cNvPr id="11571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1571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FE2CD4-65CA-494A-87D5-A47B7820E133}" type="slidenum">
              <a:rPr lang="es-ES"/>
              <a:pPr fontAlgn="base">
                <a:spcBef>
                  <a:spcPct val="0"/>
                </a:spcBef>
                <a:spcAft>
                  <a:spcPct val="0"/>
                </a:spcAft>
              </a:pPr>
              <a:t>52</a:t>
            </a:fld>
            <a:endParaRPr lang="es-ES"/>
          </a:p>
        </p:txBody>
      </p:sp>
      <p:sp>
        <p:nvSpPr>
          <p:cNvPr id="11776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1776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7CD756-0F59-4B57-B6B2-0255079A9D83}" type="slidenum">
              <a:rPr lang="es-ES"/>
              <a:pPr fontAlgn="base">
                <a:spcBef>
                  <a:spcPct val="0"/>
                </a:spcBef>
                <a:spcAft>
                  <a:spcPct val="0"/>
                </a:spcAft>
              </a:pPr>
              <a:t>53</a:t>
            </a:fld>
            <a:endParaRPr lang="es-ES"/>
          </a:p>
        </p:txBody>
      </p:sp>
      <p:sp>
        <p:nvSpPr>
          <p:cNvPr id="11981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1981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B985F5-914F-464D-8AFA-30ECA19E5412}" type="slidenum">
              <a:rPr lang="es-ES"/>
              <a:pPr fontAlgn="base">
                <a:spcBef>
                  <a:spcPct val="0"/>
                </a:spcBef>
                <a:spcAft>
                  <a:spcPct val="0"/>
                </a:spcAft>
              </a:pPr>
              <a:t>54</a:t>
            </a:fld>
            <a:endParaRPr lang="es-ES"/>
          </a:p>
        </p:txBody>
      </p:sp>
      <p:sp>
        <p:nvSpPr>
          <p:cNvPr id="12185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2185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BE063D-68AE-47D0-ACE3-15704D37D6A2}" type="slidenum">
              <a:rPr lang="es-ES"/>
              <a:pPr fontAlgn="base">
                <a:spcBef>
                  <a:spcPct val="0"/>
                </a:spcBef>
                <a:spcAft>
                  <a:spcPct val="0"/>
                </a:spcAft>
              </a:pPr>
              <a:t>56</a:t>
            </a:fld>
            <a:endParaRPr lang="es-ES"/>
          </a:p>
        </p:txBody>
      </p:sp>
      <p:sp>
        <p:nvSpPr>
          <p:cNvPr id="12390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2390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467020-0889-48B1-869A-24F4D612EDA8}" type="slidenum">
              <a:rPr lang="es-ES"/>
              <a:pPr fontAlgn="base">
                <a:spcBef>
                  <a:spcPct val="0"/>
                </a:spcBef>
                <a:spcAft>
                  <a:spcPct val="0"/>
                </a:spcAft>
              </a:pPr>
              <a:t>57</a:t>
            </a:fld>
            <a:endParaRPr lang="es-ES"/>
          </a:p>
        </p:txBody>
      </p:sp>
      <p:sp>
        <p:nvSpPr>
          <p:cNvPr id="12595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2595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CE67B1-0F88-44F3-81AE-05414456C02E}" type="slidenum">
              <a:rPr lang="es-ES"/>
              <a:pPr fontAlgn="base">
                <a:spcBef>
                  <a:spcPct val="0"/>
                </a:spcBef>
                <a:spcAft>
                  <a:spcPct val="0"/>
                </a:spcAft>
              </a:pPr>
              <a:t>58</a:t>
            </a:fld>
            <a:endParaRPr lang="es-ES"/>
          </a:p>
        </p:txBody>
      </p:sp>
      <p:sp>
        <p:nvSpPr>
          <p:cNvPr id="12800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2800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46EAC1-83D5-4C64-AE2A-FB655724BA73}" type="slidenum">
              <a:rPr lang="es-ES"/>
              <a:pPr fontAlgn="base">
                <a:spcBef>
                  <a:spcPct val="0"/>
                </a:spcBef>
                <a:spcAft>
                  <a:spcPct val="0"/>
                </a:spcAft>
              </a:pPr>
              <a:t>59</a:t>
            </a:fld>
            <a:endParaRPr lang="es-ES"/>
          </a:p>
        </p:txBody>
      </p:sp>
      <p:sp>
        <p:nvSpPr>
          <p:cNvPr id="13005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3005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3DA10F-19B6-4E94-BF06-C85AF2F02B80}" type="slidenum">
              <a:rPr lang="es-ES"/>
              <a:pPr fontAlgn="base">
                <a:spcBef>
                  <a:spcPct val="0"/>
                </a:spcBef>
                <a:spcAft>
                  <a:spcPct val="0"/>
                </a:spcAft>
              </a:pPr>
              <a:t>60</a:t>
            </a:fld>
            <a:endParaRPr lang="es-ES"/>
          </a:p>
        </p:txBody>
      </p:sp>
      <p:sp>
        <p:nvSpPr>
          <p:cNvPr id="13209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3209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C2A915-7123-4E0A-B7B6-1B0A7A65B1BB}" type="slidenum">
              <a:rPr lang="es-ES"/>
              <a:pPr fontAlgn="base">
                <a:spcBef>
                  <a:spcPct val="0"/>
                </a:spcBef>
                <a:spcAft>
                  <a:spcPct val="0"/>
                </a:spcAft>
              </a:pPr>
              <a:t>61</a:t>
            </a:fld>
            <a:endParaRPr lang="es-ES"/>
          </a:p>
        </p:txBody>
      </p:sp>
      <p:sp>
        <p:nvSpPr>
          <p:cNvPr id="13414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3414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7C359F-8220-4966-8745-B7472178BD8D}" type="slidenum">
              <a:rPr lang="es-ES"/>
              <a:pPr fontAlgn="base">
                <a:spcBef>
                  <a:spcPct val="0"/>
                </a:spcBef>
                <a:spcAft>
                  <a:spcPct val="0"/>
                </a:spcAft>
              </a:pPr>
              <a:t>6</a:t>
            </a:fld>
            <a:endParaRPr lang="es-ES"/>
          </a:p>
        </p:txBody>
      </p:sp>
      <p:sp>
        <p:nvSpPr>
          <p:cNvPr id="2560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2560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891FD9-7FA8-4F6F-95D9-D92B2A9A2305}" type="slidenum">
              <a:rPr lang="es-ES"/>
              <a:pPr fontAlgn="base">
                <a:spcBef>
                  <a:spcPct val="0"/>
                </a:spcBef>
                <a:spcAft>
                  <a:spcPct val="0"/>
                </a:spcAft>
              </a:pPr>
              <a:t>62</a:t>
            </a:fld>
            <a:endParaRPr lang="es-ES"/>
          </a:p>
        </p:txBody>
      </p:sp>
      <p:sp>
        <p:nvSpPr>
          <p:cNvPr id="13619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3619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8E8ADD-5176-4845-A784-3D3E65EA0EAC}" type="slidenum">
              <a:rPr lang="es-ES"/>
              <a:pPr fontAlgn="base">
                <a:spcBef>
                  <a:spcPct val="0"/>
                </a:spcBef>
                <a:spcAft>
                  <a:spcPct val="0"/>
                </a:spcAft>
              </a:pPr>
              <a:t>63</a:t>
            </a:fld>
            <a:endParaRPr lang="es-ES"/>
          </a:p>
        </p:txBody>
      </p:sp>
      <p:sp>
        <p:nvSpPr>
          <p:cNvPr id="13824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3824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BEDF4B1-2EC6-4264-8AD1-E861EF5F3BAE}" type="slidenum">
              <a:rPr lang="es-ES"/>
              <a:pPr fontAlgn="base">
                <a:spcBef>
                  <a:spcPct val="0"/>
                </a:spcBef>
                <a:spcAft>
                  <a:spcPct val="0"/>
                </a:spcAft>
              </a:pPr>
              <a:t>64</a:t>
            </a:fld>
            <a:endParaRPr lang="es-ES"/>
          </a:p>
        </p:txBody>
      </p:sp>
      <p:sp>
        <p:nvSpPr>
          <p:cNvPr id="14029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4029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668580-330C-4020-BB75-634090E6DFA1}" type="slidenum">
              <a:rPr lang="es-ES"/>
              <a:pPr fontAlgn="base">
                <a:spcBef>
                  <a:spcPct val="0"/>
                </a:spcBef>
                <a:spcAft>
                  <a:spcPct val="0"/>
                </a:spcAft>
              </a:pPr>
              <a:t>65</a:t>
            </a:fld>
            <a:endParaRPr lang="es-ES"/>
          </a:p>
        </p:txBody>
      </p:sp>
      <p:sp>
        <p:nvSpPr>
          <p:cNvPr id="14233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4233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B87325-DCD6-42F8-AC8A-328B5D229783}" type="slidenum">
              <a:rPr lang="es-ES"/>
              <a:pPr fontAlgn="base">
                <a:spcBef>
                  <a:spcPct val="0"/>
                </a:spcBef>
                <a:spcAft>
                  <a:spcPct val="0"/>
                </a:spcAft>
              </a:pPr>
              <a:t>66</a:t>
            </a:fld>
            <a:endParaRPr lang="es-ES"/>
          </a:p>
        </p:txBody>
      </p:sp>
      <p:sp>
        <p:nvSpPr>
          <p:cNvPr id="14438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4438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731BD6-2D1B-44EF-920D-6F54C98A5C8A}" type="slidenum">
              <a:rPr lang="es-ES"/>
              <a:pPr fontAlgn="base">
                <a:spcBef>
                  <a:spcPct val="0"/>
                </a:spcBef>
                <a:spcAft>
                  <a:spcPct val="0"/>
                </a:spcAft>
              </a:pPr>
              <a:t>67</a:t>
            </a:fld>
            <a:endParaRPr lang="es-ES"/>
          </a:p>
        </p:txBody>
      </p:sp>
      <p:sp>
        <p:nvSpPr>
          <p:cNvPr id="14643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4643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DB9985-CB21-4AB4-BFC1-F870149F46CA}" type="slidenum">
              <a:rPr lang="es-ES"/>
              <a:pPr fontAlgn="base">
                <a:spcBef>
                  <a:spcPct val="0"/>
                </a:spcBef>
                <a:spcAft>
                  <a:spcPct val="0"/>
                </a:spcAft>
              </a:pPr>
              <a:t>68</a:t>
            </a:fld>
            <a:endParaRPr lang="es-ES"/>
          </a:p>
        </p:txBody>
      </p:sp>
      <p:sp>
        <p:nvSpPr>
          <p:cNvPr id="14848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4848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08410E-C49A-4031-A947-84CF39442309}" type="slidenum">
              <a:rPr lang="es-ES"/>
              <a:pPr fontAlgn="base">
                <a:spcBef>
                  <a:spcPct val="0"/>
                </a:spcBef>
                <a:spcAft>
                  <a:spcPct val="0"/>
                </a:spcAft>
              </a:pPr>
              <a:t>69</a:t>
            </a:fld>
            <a:endParaRPr lang="es-ES"/>
          </a:p>
        </p:txBody>
      </p:sp>
      <p:sp>
        <p:nvSpPr>
          <p:cNvPr id="15053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5053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C46A66A-208B-4E59-85A9-5DB6079E19AB}" type="slidenum">
              <a:rPr lang="es-ES"/>
              <a:pPr fontAlgn="base">
                <a:spcBef>
                  <a:spcPct val="0"/>
                </a:spcBef>
                <a:spcAft>
                  <a:spcPct val="0"/>
                </a:spcAft>
              </a:pPr>
              <a:t>70</a:t>
            </a:fld>
            <a:endParaRPr lang="es-ES"/>
          </a:p>
        </p:txBody>
      </p:sp>
      <p:sp>
        <p:nvSpPr>
          <p:cNvPr id="15257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5257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BEE252-612C-4F05-ACB8-D206D6570E0F}" type="slidenum">
              <a:rPr lang="es-ES"/>
              <a:pPr fontAlgn="base">
                <a:spcBef>
                  <a:spcPct val="0"/>
                </a:spcBef>
                <a:spcAft>
                  <a:spcPct val="0"/>
                </a:spcAft>
              </a:pPr>
              <a:t>71</a:t>
            </a:fld>
            <a:endParaRPr lang="es-ES"/>
          </a:p>
        </p:txBody>
      </p:sp>
      <p:sp>
        <p:nvSpPr>
          <p:cNvPr id="15462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5462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7B830D-E774-41AC-8DC8-FF9C0AD518D2}" type="slidenum">
              <a:rPr lang="es-ES"/>
              <a:pPr fontAlgn="base">
                <a:spcBef>
                  <a:spcPct val="0"/>
                </a:spcBef>
                <a:spcAft>
                  <a:spcPct val="0"/>
                </a:spcAft>
              </a:pPr>
              <a:t>7</a:t>
            </a:fld>
            <a:endParaRPr lang="es-ES"/>
          </a:p>
        </p:txBody>
      </p:sp>
      <p:sp>
        <p:nvSpPr>
          <p:cNvPr id="2765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2765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EB9DD2-D78F-4920-89FF-74295761CCD5}" type="slidenum">
              <a:rPr lang="es-ES"/>
              <a:pPr fontAlgn="base">
                <a:spcBef>
                  <a:spcPct val="0"/>
                </a:spcBef>
                <a:spcAft>
                  <a:spcPct val="0"/>
                </a:spcAft>
              </a:pPr>
              <a:t>72</a:t>
            </a:fld>
            <a:endParaRPr lang="es-ES"/>
          </a:p>
        </p:txBody>
      </p:sp>
      <p:sp>
        <p:nvSpPr>
          <p:cNvPr id="15667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5667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7577509-2555-4157-A987-CB0722F2C4C6}" type="slidenum">
              <a:rPr lang="es-ES"/>
              <a:pPr fontAlgn="base">
                <a:spcBef>
                  <a:spcPct val="0"/>
                </a:spcBef>
                <a:spcAft>
                  <a:spcPct val="0"/>
                </a:spcAft>
              </a:pPr>
              <a:t>73</a:t>
            </a:fld>
            <a:endParaRPr lang="es-ES"/>
          </a:p>
        </p:txBody>
      </p:sp>
      <p:sp>
        <p:nvSpPr>
          <p:cNvPr id="15872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5872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491A75-3DB2-4673-9655-61C0F6D5664D}" type="slidenum">
              <a:rPr lang="es-ES"/>
              <a:pPr fontAlgn="base">
                <a:spcBef>
                  <a:spcPct val="0"/>
                </a:spcBef>
                <a:spcAft>
                  <a:spcPct val="0"/>
                </a:spcAft>
              </a:pPr>
              <a:t>74</a:t>
            </a:fld>
            <a:endParaRPr lang="es-ES"/>
          </a:p>
        </p:txBody>
      </p:sp>
      <p:sp>
        <p:nvSpPr>
          <p:cNvPr id="160770"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60771"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94FB15-67A9-40D5-A15D-9F61F26A7633}" type="slidenum">
              <a:rPr lang="es-ES"/>
              <a:pPr fontAlgn="base">
                <a:spcBef>
                  <a:spcPct val="0"/>
                </a:spcBef>
                <a:spcAft>
                  <a:spcPct val="0"/>
                </a:spcAft>
              </a:pPr>
              <a:t>75</a:t>
            </a:fld>
            <a:endParaRPr lang="es-ES"/>
          </a:p>
        </p:txBody>
      </p:sp>
      <p:sp>
        <p:nvSpPr>
          <p:cNvPr id="16281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6281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C464FB-287D-41F3-9304-9A1B0EFF49DB}" type="slidenum">
              <a:rPr lang="es-ES"/>
              <a:pPr fontAlgn="base">
                <a:spcBef>
                  <a:spcPct val="0"/>
                </a:spcBef>
                <a:spcAft>
                  <a:spcPct val="0"/>
                </a:spcAft>
              </a:pPr>
              <a:t>76</a:t>
            </a:fld>
            <a:endParaRPr lang="es-ES"/>
          </a:p>
        </p:txBody>
      </p:sp>
      <p:sp>
        <p:nvSpPr>
          <p:cNvPr id="16486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6486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6C5202-7B27-4589-BE48-788B140F742B}" type="slidenum">
              <a:rPr lang="es-ES"/>
              <a:pPr fontAlgn="base">
                <a:spcBef>
                  <a:spcPct val="0"/>
                </a:spcBef>
                <a:spcAft>
                  <a:spcPct val="0"/>
                </a:spcAft>
              </a:pPr>
              <a:t>77</a:t>
            </a:fld>
            <a:endParaRPr lang="es-ES"/>
          </a:p>
        </p:txBody>
      </p:sp>
      <p:sp>
        <p:nvSpPr>
          <p:cNvPr id="166914"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66915"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3722B7C-2CA3-4673-979D-D40C25C360AC}" type="slidenum">
              <a:rPr lang="es-ES"/>
              <a:pPr fontAlgn="base">
                <a:spcBef>
                  <a:spcPct val="0"/>
                </a:spcBef>
                <a:spcAft>
                  <a:spcPct val="0"/>
                </a:spcAft>
              </a:pPr>
              <a:t>78</a:t>
            </a:fld>
            <a:endParaRPr lang="es-ES"/>
          </a:p>
        </p:txBody>
      </p:sp>
      <p:sp>
        <p:nvSpPr>
          <p:cNvPr id="168962"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168963"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41DFB2-6A6C-4898-8E91-C94FBA57A2A9}" type="slidenum">
              <a:rPr lang="es-ES"/>
              <a:pPr fontAlgn="base">
                <a:spcBef>
                  <a:spcPct val="0"/>
                </a:spcBef>
                <a:spcAft>
                  <a:spcPct val="0"/>
                </a:spcAft>
              </a:pPr>
              <a:t>8</a:t>
            </a:fld>
            <a:endParaRPr lang="es-ES"/>
          </a:p>
        </p:txBody>
      </p:sp>
      <p:sp>
        <p:nvSpPr>
          <p:cNvPr id="29698"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29699"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ángulo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224C5D-218D-4A94-95E1-C4E7F4CBF2D0}" type="slidenum">
              <a:rPr lang="es-ES"/>
              <a:pPr fontAlgn="base">
                <a:spcBef>
                  <a:spcPct val="0"/>
                </a:spcBef>
                <a:spcAft>
                  <a:spcPct val="0"/>
                </a:spcAft>
              </a:pPr>
              <a:t>9</a:t>
            </a:fld>
            <a:endParaRPr lang="es-ES"/>
          </a:p>
        </p:txBody>
      </p:sp>
      <p:sp>
        <p:nvSpPr>
          <p:cNvPr id="31746" name="Rectángulo 2"/>
          <p:cNvSpPr>
            <a:spLocks noGrp="1" noRot="1" noChangeAspect="1" noChangeArrowheads="1" noTextEdit="1"/>
          </p:cNvSpPr>
          <p:nvPr>
            <p:ph type="sldImg"/>
          </p:nvPr>
        </p:nvSpPr>
        <p:spPr bwMode="auto">
          <a:xfrm>
            <a:off x="720725" y="685800"/>
            <a:ext cx="5416550" cy="3429000"/>
          </a:xfrm>
          <a:noFill/>
          <a:ln>
            <a:solidFill>
              <a:srgbClr val="000000"/>
            </a:solidFill>
            <a:miter lim="800000"/>
            <a:headEnd/>
            <a:tailEnd/>
          </a:ln>
        </p:spPr>
      </p:sp>
      <p:sp>
        <p:nvSpPr>
          <p:cNvPr id="31747" name="Rectángulo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61263" y="329185"/>
            <a:ext cx="10112559"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redondeado"/>
          <p:cNvSpPr/>
          <p:nvPr/>
        </p:nvSpPr>
        <p:spPr>
          <a:xfrm>
            <a:off x="496139" y="434162"/>
            <a:ext cx="9845588"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Título"/>
          <p:cNvSpPr>
            <a:spLocks noGrp="1"/>
          </p:cNvSpPr>
          <p:nvPr>
            <p:ph type="ctrTitle"/>
          </p:nvPr>
        </p:nvSpPr>
        <p:spPr>
          <a:xfrm>
            <a:off x="856191" y="1820206"/>
            <a:ext cx="9212184"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856191" y="3685032"/>
            <a:ext cx="9212184"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pPr>
              <a:defRPr/>
            </a:pPr>
            <a:r>
              <a:rPr lang="es-MX" smtClean="0"/>
              <a:t>Geografía </a:t>
            </a:r>
            <a:endParaRPr lang="es-MX"/>
          </a:p>
        </p:txBody>
      </p:sp>
      <p:sp>
        <p:nvSpPr>
          <p:cNvPr id="8" name="7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11" name="10 Marcador de número de diapositiva"/>
          <p:cNvSpPr>
            <a:spLocks noGrp="1"/>
          </p:cNvSpPr>
          <p:nvPr>
            <p:ph type="sldNum" sz="quarter" idx="12"/>
          </p:nvPr>
        </p:nvSpPr>
        <p:spPr/>
        <p:txBody>
          <a:bodyPr/>
          <a:lstStyle>
            <a:extLst/>
          </a:lstStyle>
          <a:p>
            <a:pPr>
              <a:defRPr/>
            </a:pPr>
            <a:fld id="{268A1B83-69CB-43D4-85FB-E5258A9D991A}"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96083" y="4983480"/>
            <a:ext cx="9699887"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96083" y="530352"/>
            <a:ext cx="9699887"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r>
              <a:rPr lang="es-MX" smtClean="0"/>
              <a:t>Geografía </a:t>
            </a:r>
            <a:endParaRPr lang="es-MX"/>
          </a:p>
        </p:txBody>
      </p:sp>
      <p:sp>
        <p:nvSpPr>
          <p:cNvPr id="5" name="4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6" name="5 Marcador de número de diapositiva"/>
          <p:cNvSpPr>
            <a:spLocks noGrp="1"/>
          </p:cNvSpPr>
          <p:nvPr>
            <p:ph type="sldNum" sz="quarter" idx="12"/>
          </p:nvPr>
        </p:nvSpPr>
        <p:spPr/>
        <p:txBody>
          <a:bodyPr/>
          <a:lstStyle>
            <a:extLst/>
          </a:lstStyle>
          <a:p>
            <a:pPr>
              <a:defRPr/>
            </a:pPr>
            <a:fld id="{27F07606-F3E6-444F-B6CE-83C76B1A39A7}"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857451" y="533405"/>
            <a:ext cx="2348204"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32209" y="533403"/>
            <a:ext cx="7044611"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r>
              <a:rPr lang="es-MX" smtClean="0"/>
              <a:t>Geografía </a:t>
            </a:r>
            <a:endParaRPr lang="es-MX"/>
          </a:p>
        </p:txBody>
      </p:sp>
      <p:sp>
        <p:nvSpPr>
          <p:cNvPr id="5" name="4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6" name="5 Marcador de número de diapositiva"/>
          <p:cNvSpPr>
            <a:spLocks noGrp="1"/>
          </p:cNvSpPr>
          <p:nvPr>
            <p:ph type="sldNum" sz="quarter" idx="12"/>
          </p:nvPr>
        </p:nvSpPr>
        <p:spPr/>
        <p:txBody>
          <a:bodyPr/>
          <a:lstStyle>
            <a:extLst/>
          </a:lstStyle>
          <a:p>
            <a:pPr>
              <a:defRPr/>
            </a:pPr>
            <a:fld id="{9A3DD52F-B6A5-400F-A5D8-3E82F2E08DB4}"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96083" y="4983480"/>
            <a:ext cx="9699887"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96083" y="530352"/>
            <a:ext cx="9699887"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r>
              <a:rPr lang="es-MX" smtClean="0"/>
              <a:t>Geografía </a:t>
            </a:r>
            <a:endParaRPr lang="es-MX"/>
          </a:p>
        </p:txBody>
      </p:sp>
      <p:sp>
        <p:nvSpPr>
          <p:cNvPr id="5" name="4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6" name="5 Marcador de número de diapositiva"/>
          <p:cNvSpPr>
            <a:spLocks noGrp="1"/>
          </p:cNvSpPr>
          <p:nvPr>
            <p:ph type="sldNum" sz="quarter" idx="12"/>
          </p:nvPr>
        </p:nvSpPr>
        <p:spPr/>
        <p:txBody>
          <a:bodyPr/>
          <a:lstStyle>
            <a:extLst/>
          </a:lstStyle>
          <a:p>
            <a:pPr>
              <a:defRPr/>
            </a:pPr>
            <a:fld id="{E8CF1F5C-D388-402C-B57A-6C3CC349F13F}"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61263" y="329185"/>
            <a:ext cx="10112559"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96139" y="434163"/>
            <a:ext cx="9845588"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55102" y="4928616"/>
            <a:ext cx="9699887"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55102" y="5624484"/>
            <a:ext cx="9699887"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pPr>
              <a:defRPr/>
            </a:pPr>
            <a:r>
              <a:rPr lang="es-MX" smtClean="0"/>
              <a:t>Geografía </a:t>
            </a:r>
            <a:endParaRPr lang="es-MX"/>
          </a:p>
        </p:txBody>
      </p:sp>
      <p:sp>
        <p:nvSpPr>
          <p:cNvPr id="5" name="4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6" name="5 Marcador de número de diapositiva"/>
          <p:cNvSpPr>
            <a:spLocks noGrp="1"/>
          </p:cNvSpPr>
          <p:nvPr>
            <p:ph type="sldNum" sz="quarter" idx="12"/>
          </p:nvPr>
        </p:nvSpPr>
        <p:spPr/>
        <p:txBody>
          <a:bodyPr/>
          <a:lstStyle>
            <a:extLst/>
          </a:lstStyle>
          <a:p>
            <a:pPr>
              <a:defRPr/>
            </a:pPr>
            <a:fld id="{4617AACE-7432-4022-9C36-6C17C0AC8CFF}"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609632" y="530352"/>
            <a:ext cx="4660281"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636258" y="530352"/>
            <a:ext cx="4660281"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r>
              <a:rPr lang="es-MX" smtClean="0"/>
              <a:t>Geografía </a:t>
            </a:r>
            <a:endParaRPr lang="es-MX"/>
          </a:p>
        </p:txBody>
      </p:sp>
      <p:sp>
        <p:nvSpPr>
          <p:cNvPr id="6" name="5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7" name="6 Marcador de número de diapositiva"/>
          <p:cNvSpPr>
            <a:spLocks noGrp="1"/>
          </p:cNvSpPr>
          <p:nvPr>
            <p:ph type="sldNum" sz="quarter" idx="12"/>
          </p:nvPr>
        </p:nvSpPr>
        <p:spPr/>
        <p:txBody>
          <a:bodyPr/>
          <a:lstStyle>
            <a:extLst/>
          </a:lstStyle>
          <a:p>
            <a:pPr>
              <a:defRPr/>
            </a:pPr>
            <a:fld id="{20EAAF95-2A0B-4C2F-8A79-12CE3C0686BB}"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96083" y="4983480"/>
            <a:ext cx="9699887"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19708" y="579438"/>
            <a:ext cx="4660281"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5513951" y="579438"/>
            <a:ext cx="4660281"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719708" y="1447800"/>
            <a:ext cx="4660281"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5513951" y="1447800"/>
            <a:ext cx="4660281"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a:defRPr/>
            </a:pPr>
            <a:r>
              <a:rPr lang="es-MX" smtClean="0"/>
              <a:t>Geografía </a:t>
            </a:r>
            <a:endParaRPr lang="es-MX"/>
          </a:p>
        </p:txBody>
      </p:sp>
      <p:sp>
        <p:nvSpPr>
          <p:cNvPr id="8" name="7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9" name="8 Marcador de número de diapositiva"/>
          <p:cNvSpPr>
            <a:spLocks noGrp="1"/>
          </p:cNvSpPr>
          <p:nvPr>
            <p:ph type="sldNum" sz="quarter" idx="12"/>
          </p:nvPr>
        </p:nvSpPr>
        <p:spPr/>
        <p:txBody>
          <a:bodyPr/>
          <a:lstStyle>
            <a:extLst/>
          </a:lstStyle>
          <a:p>
            <a:pPr>
              <a:defRPr/>
            </a:pPr>
            <a:fld id="{510B94C3-493A-488E-A0A1-F1B9569C88C3}"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a:defRPr/>
            </a:pPr>
            <a:r>
              <a:rPr lang="es-MX" smtClean="0"/>
              <a:t>Geografía </a:t>
            </a:r>
            <a:endParaRPr lang="es-MX"/>
          </a:p>
        </p:txBody>
      </p:sp>
      <p:sp>
        <p:nvSpPr>
          <p:cNvPr id="4" name="3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5" name="4 Marcador de número de diapositiva"/>
          <p:cNvSpPr>
            <a:spLocks noGrp="1"/>
          </p:cNvSpPr>
          <p:nvPr>
            <p:ph type="sldNum" sz="quarter" idx="12"/>
          </p:nvPr>
        </p:nvSpPr>
        <p:spPr/>
        <p:txBody>
          <a:bodyPr/>
          <a:lstStyle>
            <a:extLst/>
          </a:lstStyle>
          <a:p>
            <a:pPr>
              <a:defRPr/>
            </a:pPr>
            <a:fld id="{506582F1-2386-4F51-821E-C786D4532696}"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61263" y="329185"/>
            <a:ext cx="10112559"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pPr>
              <a:defRPr/>
            </a:pPr>
            <a:r>
              <a:rPr lang="es-MX" smtClean="0"/>
              <a:t>Geografía </a:t>
            </a:r>
            <a:endParaRPr lang="es-MX"/>
          </a:p>
        </p:txBody>
      </p:sp>
      <p:sp>
        <p:nvSpPr>
          <p:cNvPr id="3" name="2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4" name="3 Marcador de número de diapositiva"/>
          <p:cNvSpPr>
            <a:spLocks noGrp="1"/>
          </p:cNvSpPr>
          <p:nvPr>
            <p:ph type="sldNum" sz="quarter" idx="12"/>
          </p:nvPr>
        </p:nvSpPr>
        <p:spPr/>
        <p:txBody>
          <a:bodyPr/>
          <a:lstStyle>
            <a:extLst/>
          </a:lstStyle>
          <a:p>
            <a:pPr>
              <a:defRPr/>
            </a:pPr>
            <a:fld id="{C0A9AA4E-BC62-474D-9E52-C96535A47946}"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564806" y="533400"/>
            <a:ext cx="3522305"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564880" y="1447802"/>
            <a:ext cx="3522305"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902412" y="930144"/>
            <a:ext cx="5483123"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r>
              <a:rPr lang="es-MX" smtClean="0"/>
              <a:t>Geografía </a:t>
            </a:r>
            <a:endParaRPr lang="es-MX"/>
          </a:p>
        </p:txBody>
      </p:sp>
      <p:sp>
        <p:nvSpPr>
          <p:cNvPr id="6" name="5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7" name="6 Marcador de número de diapositiva"/>
          <p:cNvSpPr>
            <a:spLocks noGrp="1"/>
          </p:cNvSpPr>
          <p:nvPr>
            <p:ph type="sldNum" sz="quarter" idx="12"/>
          </p:nvPr>
        </p:nvSpPr>
        <p:spPr/>
        <p:txBody>
          <a:bodyPr/>
          <a:lstStyle>
            <a:extLst/>
          </a:lstStyle>
          <a:p>
            <a:pPr>
              <a:defRPr/>
            </a:pPr>
            <a:fld id="{7AC267BF-D4D5-403D-9629-D496C12A5B1C}" type="slidenum">
              <a:rPr lang="es-MX" smtClean="0"/>
              <a:pPr>
                <a:defRPr/>
              </a:pPr>
              <a:t>‹Nº›</a:t>
            </a:fld>
            <a:endParaRPr lang="es-MX"/>
          </a:p>
        </p:txBody>
      </p:sp>
    </p:spTree>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61263" y="329185"/>
            <a:ext cx="10112559"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dondear rectángulo de esquina sencilla"/>
          <p:cNvSpPr/>
          <p:nvPr/>
        </p:nvSpPr>
        <p:spPr>
          <a:xfrm>
            <a:off x="7586505" y="434162"/>
            <a:ext cx="2755222"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41893" y="5012056"/>
            <a:ext cx="9754077"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7659885" y="533400"/>
            <a:ext cx="2655276"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r>
              <a:rPr lang="es-MX" smtClean="0"/>
              <a:t>Geografía </a:t>
            </a:r>
            <a:endParaRPr lang="es-MX"/>
          </a:p>
        </p:txBody>
      </p:sp>
      <p:sp>
        <p:nvSpPr>
          <p:cNvPr id="6" name="5 Marcador de pie de página"/>
          <p:cNvSpPr>
            <a:spLocks noGrp="1"/>
          </p:cNvSpPr>
          <p:nvPr>
            <p:ph type="ftr" sz="quarter" idx="11"/>
          </p:nvPr>
        </p:nvSpPr>
        <p:spPr/>
        <p:txBody>
          <a:bodyPr/>
          <a:lstStyle>
            <a:extLst/>
          </a:lstStyle>
          <a:p>
            <a:pPr>
              <a:defRPr/>
            </a:pPr>
            <a:r>
              <a:rPr lang="es-MX" smtClean="0"/>
              <a:t>Plantel "Lic. Adolfo López Mateos"</a:t>
            </a:r>
            <a:endParaRPr lang="es-MX"/>
          </a:p>
        </p:txBody>
      </p:sp>
      <p:sp>
        <p:nvSpPr>
          <p:cNvPr id="7" name="6 Marcador de número de diapositiva"/>
          <p:cNvSpPr>
            <a:spLocks noGrp="1"/>
          </p:cNvSpPr>
          <p:nvPr>
            <p:ph type="sldNum" sz="quarter" idx="12"/>
          </p:nvPr>
        </p:nvSpPr>
        <p:spPr/>
        <p:txBody>
          <a:bodyPr/>
          <a:lstStyle>
            <a:extLst/>
          </a:lstStyle>
          <a:p>
            <a:pPr>
              <a:defRPr/>
            </a:pPr>
            <a:fld id="{C27331F0-EBDB-47F5-82F8-C2AFB8928C18}" type="slidenum">
              <a:rPr lang="es-MX" smtClean="0"/>
              <a:pPr>
                <a:defRPr/>
              </a:pPr>
              <a:t>‹Nº›</a:t>
            </a:fld>
            <a:endParaRPr lang="es-MX"/>
          </a:p>
        </p:txBody>
      </p:sp>
      <p:sp>
        <p:nvSpPr>
          <p:cNvPr id="3" name="2 Marcador de posición de imagen"/>
          <p:cNvSpPr>
            <a:spLocks noGrp="1"/>
          </p:cNvSpPr>
          <p:nvPr>
            <p:ph type="pic" idx="1"/>
          </p:nvPr>
        </p:nvSpPr>
        <p:spPr>
          <a:xfrm>
            <a:off x="499556" y="435768"/>
            <a:ext cx="7022935"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smtClean="0"/>
              <a:t>Haga clic en el icono para agregar una imagen</a:t>
            </a:r>
            <a:endParaRPr kumimoji="0" lang="en-US"/>
          </a:p>
        </p:txBody>
      </p:sp>
    </p:spTree>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61263" y="329185"/>
            <a:ext cx="10112559"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redondeado"/>
          <p:cNvSpPr/>
          <p:nvPr/>
        </p:nvSpPr>
        <p:spPr>
          <a:xfrm>
            <a:off x="496139" y="434162"/>
            <a:ext cx="9845588"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Marcador de título"/>
          <p:cNvSpPr>
            <a:spLocks noGrp="1"/>
          </p:cNvSpPr>
          <p:nvPr>
            <p:ph type="title"/>
          </p:nvPr>
        </p:nvSpPr>
        <p:spPr>
          <a:xfrm>
            <a:off x="596083" y="4985590"/>
            <a:ext cx="9699887"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96083" y="530352"/>
            <a:ext cx="9699887"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4475867" y="6111876"/>
            <a:ext cx="2709466"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r>
              <a:rPr lang="es-MX" smtClean="0"/>
              <a:t>Geografía </a:t>
            </a:r>
            <a:endParaRPr lang="es-MX"/>
          </a:p>
        </p:txBody>
      </p:sp>
      <p:sp>
        <p:nvSpPr>
          <p:cNvPr id="18" name="17 Marcador de pie de página"/>
          <p:cNvSpPr>
            <a:spLocks noGrp="1"/>
          </p:cNvSpPr>
          <p:nvPr>
            <p:ph type="ftr" sz="quarter" idx="3"/>
          </p:nvPr>
        </p:nvSpPr>
        <p:spPr>
          <a:xfrm>
            <a:off x="7185332" y="6111876"/>
            <a:ext cx="2709466"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a:defRPr/>
            </a:pPr>
            <a:r>
              <a:rPr lang="es-MX" smtClean="0"/>
              <a:t>Plantel "Lic. Adolfo López Mateos"</a:t>
            </a:r>
            <a:endParaRPr lang="es-MX"/>
          </a:p>
        </p:txBody>
      </p:sp>
      <p:sp>
        <p:nvSpPr>
          <p:cNvPr id="5" name="4 Marcador de número de diapositiva"/>
          <p:cNvSpPr>
            <a:spLocks noGrp="1"/>
          </p:cNvSpPr>
          <p:nvPr>
            <p:ph type="sldNum" sz="quarter" idx="4"/>
          </p:nvPr>
        </p:nvSpPr>
        <p:spPr>
          <a:xfrm>
            <a:off x="9894798" y="6111876"/>
            <a:ext cx="541893"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fld id="{A3AD3015-231D-4E06-938D-2C1B428156CA}" type="slidenum">
              <a:rPr lang="es-MX" smtClean="0"/>
              <a:pPr>
                <a:defRPr/>
              </a:pPr>
              <a:t>‹Nº›</a:t>
            </a:fld>
            <a:endParaRPr lang="es-MX"/>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spd="slow">
    <p:wipe/>
  </p:transition>
  <p:timing>
    <p:tnLst>
      <p:par>
        <p:cTn id="1" dur="indefinite" restart="never" nodeType="tmRoot"/>
      </p:par>
    </p:tnLst>
  </p:timing>
  <p:hf sldNum="0" hdr="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hyperlink" Target="http://www.uaemex.mx/"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25.png"/><Relationship Id="rId18" Type="http://schemas.openxmlformats.org/officeDocument/2006/relationships/slide" Target="slide12.xml"/><Relationship Id="rId3" Type="http://schemas.openxmlformats.org/officeDocument/2006/relationships/image" Target="../media/image21.jpeg"/><Relationship Id="rId21" Type="http://schemas.openxmlformats.org/officeDocument/2006/relationships/image" Target="../media/image8.png"/><Relationship Id="rId7" Type="http://schemas.openxmlformats.org/officeDocument/2006/relationships/slide" Target="slide2.xml"/><Relationship Id="rId12" Type="http://schemas.openxmlformats.org/officeDocument/2006/relationships/slide" Target="slide11.xml"/><Relationship Id="rId17" Type="http://schemas.openxmlformats.org/officeDocument/2006/relationships/image" Target="../media/image27.png"/><Relationship Id="rId2" Type="http://schemas.openxmlformats.org/officeDocument/2006/relationships/notesSlide" Target="../notesSlides/notesSlide10.xml"/><Relationship Id="rId16" Type="http://schemas.openxmlformats.org/officeDocument/2006/relationships/slide" Target="slide14.xml"/><Relationship Id="rId20" Type="http://schemas.openxmlformats.org/officeDocument/2006/relationships/hyperlink" Target="http://www.uaemex.mx/" TargetMode="External"/><Relationship Id="rId1" Type="http://schemas.openxmlformats.org/officeDocument/2006/relationships/slideLayout" Target="../slideLayouts/slideLayout6.xml"/><Relationship Id="rId6" Type="http://schemas.openxmlformats.org/officeDocument/2006/relationships/image" Target="../media/image23.png"/><Relationship Id="rId11" Type="http://schemas.openxmlformats.org/officeDocument/2006/relationships/slide" Target="slide15.xml"/><Relationship Id="rId5" Type="http://schemas.openxmlformats.org/officeDocument/2006/relationships/slide" Target="slide9.xml"/><Relationship Id="rId15" Type="http://schemas.openxmlformats.org/officeDocument/2006/relationships/image" Target="../media/image26.png"/><Relationship Id="rId10" Type="http://schemas.openxmlformats.org/officeDocument/2006/relationships/slide" Target="slide7.xml"/><Relationship Id="rId19" Type="http://schemas.openxmlformats.org/officeDocument/2006/relationships/image" Target="../media/image28.jpeg"/><Relationship Id="rId4" Type="http://schemas.openxmlformats.org/officeDocument/2006/relationships/image" Target="../media/image20.jpeg"/><Relationship Id="rId9" Type="http://schemas.openxmlformats.org/officeDocument/2006/relationships/slide" Target="slide8.xml"/><Relationship Id="rId14" Type="http://schemas.openxmlformats.org/officeDocument/2006/relationships/slide" Target="slide13.xml"/><Relationship Id="rId22" Type="http://schemas.openxmlformats.org/officeDocument/2006/relationships/image" Target="../media/image9.jpeg"/></Relationships>
</file>

<file path=ppt/slides/_rels/slide1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29.png"/><Relationship Id="rId3" Type="http://schemas.openxmlformats.org/officeDocument/2006/relationships/image" Target="../media/image21.jpeg"/><Relationship Id="rId7" Type="http://schemas.openxmlformats.org/officeDocument/2006/relationships/slide" Target="slide2.xml"/><Relationship Id="rId12" Type="http://schemas.openxmlformats.org/officeDocument/2006/relationships/slide" Target="slide15.xml"/><Relationship Id="rId2" Type="http://schemas.openxmlformats.org/officeDocument/2006/relationships/notesSlide" Target="../notesSlides/notesSlide11.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23.png"/><Relationship Id="rId11" Type="http://schemas.openxmlformats.org/officeDocument/2006/relationships/slide" Target="slide7.xml"/><Relationship Id="rId5" Type="http://schemas.openxmlformats.org/officeDocument/2006/relationships/slide" Target="slide10.xml"/><Relationship Id="rId15" Type="http://schemas.openxmlformats.org/officeDocument/2006/relationships/image" Target="../media/image8.png"/><Relationship Id="rId10" Type="http://schemas.openxmlformats.org/officeDocument/2006/relationships/slide" Target="slide8.xml"/><Relationship Id="rId4" Type="http://schemas.openxmlformats.org/officeDocument/2006/relationships/image" Target="../media/image20.jpeg"/><Relationship Id="rId9" Type="http://schemas.openxmlformats.org/officeDocument/2006/relationships/slide" Target="slide9.xml"/><Relationship Id="rId14" Type="http://schemas.openxmlformats.org/officeDocument/2006/relationships/hyperlink" Target="http://www.uaemex.mx/" TargetMode="External"/></Relationships>
</file>

<file path=ppt/slides/_rels/slide1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hyperlink" Target="http://www.uaemex.mx/" TargetMode="External"/><Relationship Id="rId3" Type="http://schemas.openxmlformats.org/officeDocument/2006/relationships/image" Target="../media/image21.jpeg"/><Relationship Id="rId7" Type="http://schemas.openxmlformats.org/officeDocument/2006/relationships/slide" Target="slide2.xml"/><Relationship Id="rId12" Type="http://schemas.openxmlformats.org/officeDocument/2006/relationships/slide" Target="slide15.xml"/><Relationship Id="rId2" Type="http://schemas.openxmlformats.org/officeDocument/2006/relationships/notesSlide" Target="../notesSlides/notesSlide12.xml"/><Relationship Id="rId16" Type="http://schemas.openxmlformats.org/officeDocument/2006/relationships/image" Target="../media/image28.jpeg"/><Relationship Id="rId1" Type="http://schemas.openxmlformats.org/officeDocument/2006/relationships/slideLayout" Target="../slideLayouts/slideLayout6.xml"/><Relationship Id="rId6" Type="http://schemas.openxmlformats.org/officeDocument/2006/relationships/image" Target="../media/image23.png"/><Relationship Id="rId11" Type="http://schemas.openxmlformats.org/officeDocument/2006/relationships/slide" Target="slide7.xml"/><Relationship Id="rId5" Type="http://schemas.openxmlformats.org/officeDocument/2006/relationships/slide" Target="slide10.xml"/><Relationship Id="rId15" Type="http://schemas.openxmlformats.org/officeDocument/2006/relationships/image" Target="../media/image9.jpeg"/><Relationship Id="rId10" Type="http://schemas.openxmlformats.org/officeDocument/2006/relationships/slide" Target="slide8.xml"/><Relationship Id="rId4" Type="http://schemas.openxmlformats.org/officeDocument/2006/relationships/image" Target="../media/image20.jpeg"/><Relationship Id="rId9" Type="http://schemas.openxmlformats.org/officeDocument/2006/relationships/slide" Target="slide9.xml"/><Relationship Id="rId1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26.png"/><Relationship Id="rId3" Type="http://schemas.openxmlformats.org/officeDocument/2006/relationships/image" Target="../media/image21.jpeg"/><Relationship Id="rId7" Type="http://schemas.openxmlformats.org/officeDocument/2006/relationships/slide" Target="slide2.xml"/><Relationship Id="rId12" Type="http://schemas.openxmlformats.org/officeDocument/2006/relationships/slide" Target="slide15.xml"/><Relationship Id="rId2" Type="http://schemas.openxmlformats.org/officeDocument/2006/relationships/notesSlide" Target="../notesSlides/notesSlide13.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23.png"/><Relationship Id="rId11" Type="http://schemas.openxmlformats.org/officeDocument/2006/relationships/slide" Target="slide7.xml"/><Relationship Id="rId5" Type="http://schemas.openxmlformats.org/officeDocument/2006/relationships/slide" Target="slide10.xml"/><Relationship Id="rId15" Type="http://schemas.openxmlformats.org/officeDocument/2006/relationships/image" Target="../media/image8.png"/><Relationship Id="rId10" Type="http://schemas.openxmlformats.org/officeDocument/2006/relationships/slide" Target="slide8.xml"/><Relationship Id="rId4" Type="http://schemas.openxmlformats.org/officeDocument/2006/relationships/image" Target="../media/image20.jpeg"/><Relationship Id="rId9" Type="http://schemas.openxmlformats.org/officeDocument/2006/relationships/slide" Target="slide9.xml"/><Relationship Id="rId14" Type="http://schemas.openxmlformats.org/officeDocument/2006/relationships/hyperlink" Target="http://www.uaemex.mx/" TargetMode="External"/></Relationships>
</file>

<file path=ppt/slides/_rels/slide1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27.png"/><Relationship Id="rId3" Type="http://schemas.openxmlformats.org/officeDocument/2006/relationships/image" Target="../media/image21.jpeg"/><Relationship Id="rId7" Type="http://schemas.openxmlformats.org/officeDocument/2006/relationships/slide" Target="slide2.xml"/><Relationship Id="rId12" Type="http://schemas.openxmlformats.org/officeDocument/2006/relationships/slide" Target="slide15.xml"/><Relationship Id="rId2" Type="http://schemas.openxmlformats.org/officeDocument/2006/relationships/notesSlide" Target="../notesSlides/notesSlide14.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23.png"/><Relationship Id="rId11" Type="http://schemas.openxmlformats.org/officeDocument/2006/relationships/slide" Target="slide7.xml"/><Relationship Id="rId5" Type="http://schemas.openxmlformats.org/officeDocument/2006/relationships/slide" Target="slide10.xml"/><Relationship Id="rId15" Type="http://schemas.openxmlformats.org/officeDocument/2006/relationships/image" Target="../media/image8.png"/><Relationship Id="rId10" Type="http://schemas.openxmlformats.org/officeDocument/2006/relationships/slide" Target="slide8.xml"/><Relationship Id="rId4" Type="http://schemas.openxmlformats.org/officeDocument/2006/relationships/image" Target="../media/image20.jpeg"/><Relationship Id="rId9" Type="http://schemas.openxmlformats.org/officeDocument/2006/relationships/slide" Target="slide9.xml"/><Relationship Id="rId14" Type="http://schemas.openxmlformats.org/officeDocument/2006/relationships/hyperlink" Target="http://www.uaemex.mx/" TargetMode="External"/></Relationships>
</file>

<file path=ppt/slides/_rels/slide15.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8.png"/><Relationship Id="rId3" Type="http://schemas.openxmlformats.org/officeDocument/2006/relationships/image" Target="../media/image21.jpeg"/><Relationship Id="rId7" Type="http://schemas.openxmlformats.org/officeDocument/2006/relationships/slide" Target="slide9.xml"/><Relationship Id="rId12" Type="http://schemas.openxmlformats.org/officeDocument/2006/relationships/hyperlink" Target="http://www.uaemex.mx/"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slide" Target="slide6.xml"/><Relationship Id="rId11" Type="http://schemas.openxmlformats.org/officeDocument/2006/relationships/image" Target="../media/image30.jpeg"/><Relationship Id="rId5" Type="http://schemas.openxmlformats.org/officeDocument/2006/relationships/slide" Target="slide2.xml"/><Relationship Id="rId10" Type="http://schemas.openxmlformats.org/officeDocument/2006/relationships/slide" Target="slide15.xml"/><Relationship Id="rId4" Type="http://schemas.openxmlformats.org/officeDocument/2006/relationships/image" Target="../media/image20.jpeg"/><Relationship Id="rId9" Type="http://schemas.openxmlformats.org/officeDocument/2006/relationships/slide" Target="slide7.xml"/><Relationship Id="rId14" Type="http://schemas.openxmlformats.org/officeDocument/2006/relationships/image" Target="../media/image9.jpeg"/></Relationships>
</file>

<file path=ppt/slides/_rels/slide1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31.png"/><Relationship Id="rId7"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hyperlink" Target="http://www.uaemex.mx/" TargetMode="External"/><Relationship Id="rId11" Type="http://schemas.openxmlformats.org/officeDocument/2006/relationships/slide" Target="slide25.xml"/><Relationship Id="rId5" Type="http://schemas.openxmlformats.org/officeDocument/2006/relationships/slide" Target="slide2.xml"/><Relationship Id="rId10" Type="http://schemas.openxmlformats.org/officeDocument/2006/relationships/slide" Target="slide22.xml"/><Relationship Id="rId4" Type="http://schemas.openxmlformats.org/officeDocument/2006/relationships/slide" Target="slide17.xml"/><Relationship Id="rId9" Type="http://schemas.openxmlformats.org/officeDocument/2006/relationships/slide" Target="slide23.xml"/></Relationships>
</file>

<file path=ppt/slides/_rels/slide17.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image" Target="../media/image8.png"/><Relationship Id="rId3" Type="http://schemas.openxmlformats.org/officeDocument/2006/relationships/image" Target="../media/image31.png"/><Relationship Id="rId7" Type="http://schemas.openxmlformats.org/officeDocument/2006/relationships/slide" Target="slide23.xml"/><Relationship Id="rId12" Type="http://schemas.openxmlformats.org/officeDocument/2006/relationships/hyperlink" Target="http://www.uaemex.mx/"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slide" Target="slide16.xml"/><Relationship Id="rId11" Type="http://schemas.openxmlformats.org/officeDocument/2006/relationships/slide" Target="slide2.xml"/><Relationship Id="rId5" Type="http://schemas.openxmlformats.org/officeDocument/2006/relationships/image" Target="../media/image32.png"/><Relationship Id="rId10" Type="http://schemas.openxmlformats.org/officeDocument/2006/relationships/slide" Target="slide25.xml"/><Relationship Id="rId4" Type="http://schemas.openxmlformats.org/officeDocument/2006/relationships/slide" Target="slide18.xml"/><Relationship Id="rId9" Type="http://schemas.openxmlformats.org/officeDocument/2006/relationships/slide" Target="slide17.xml"/><Relationship Id="rId14" Type="http://schemas.openxmlformats.org/officeDocument/2006/relationships/image" Target="../media/image9.jpeg"/></Relationships>
</file>

<file path=ppt/slides/_rels/slide18.xml.rels><?xml version="1.0" encoding="UTF-8" standalone="yes"?>
<Relationships xmlns="http://schemas.openxmlformats.org/package/2006/relationships"><Relationship Id="rId8" Type="http://schemas.openxmlformats.org/officeDocument/2006/relationships/slide" Target="slide19.xml"/><Relationship Id="rId13" Type="http://schemas.openxmlformats.org/officeDocument/2006/relationships/slide" Target="slide23.xml"/><Relationship Id="rId18" Type="http://schemas.openxmlformats.org/officeDocument/2006/relationships/image" Target="../media/image8.png"/><Relationship Id="rId3" Type="http://schemas.openxmlformats.org/officeDocument/2006/relationships/image" Target="../media/image31.png"/><Relationship Id="rId7" Type="http://schemas.openxmlformats.org/officeDocument/2006/relationships/image" Target="../media/image33.png"/><Relationship Id="rId12" Type="http://schemas.openxmlformats.org/officeDocument/2006/relationships/slide" Target="slide16.xml"/><Relationship Id="rId17" Type="http://schemas.openxmlformats.org/officeDocument/2006/relationships/hyperlink" Target="http://www.uaemex.mx/" TargetMode="External"/><Relationship Id="rId2" Type="http://schemas.openxmlformats.org/officeDocument/2006/relationships/notesSlide" Target="../notesSlides/notesSlide18.xml"/><Relationship Id="rId16"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slide" Target="slide20.xml"/><Relationship Id="rId11" Type="http://schemas.openxmlformats.org/officeDocument/2006/relationships/image" Target="../media/image35.png"/><Relationship Id="rId5" Type="http://schemas.openxmlformats.org/officeDocument/2006/relationships/image" Target="../media/image32.png"/><Relationship Id="rId15" Type="http://schemas.openxmlformats.org/officeDocument/2006/relationships/slide" Target="slide25.xml"/><Relationship Id="rId10" Type="http://schemas.openxmlformats.org/officeDocument/2006/relationships/slide" Target="slide21.xml"/><Relationship Id="rId19" Type="http://schemas.openxmlformats.org/officeDocument/2006/relationships/image" Target="../media/image9.jpeg"/><Relationship Id="rId4" Type="http://schemas.openxmlformats.org/officeDocument/2006/relationships/slide" Target="slide17.xml"/><Relationship Id="rId9" Type="http://schemas.openxmlformats.org/officeDocument/2006/relationships/image" Target="../media/image34.png"/><Relationship Id="rId14" Type="http://schemas.openxmlformats.org/officeDocument/2006/relationships/slide" Target="slide22.xml"/></Relationships>
</file>

<file path=ppt/slides/_rels/slide19.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image" Target="../media/image8.png"/><Relationship Id="rId3" Type="http://schemas.openxmlformats.org/officeDocument/2006/relationships/image" Target="../media/image31.png"/><Relationship Id="rId7" Type="http://schemas.openxmlformats.org/officeDocument/2006/relationships/slide" Target="slide23.xml"/><Relationship Id="rId12" Type="http://schemas.openxmlformats.org/officeDocument/2006/relationships/hyperlink" Target="http://www.uaemex.mx/"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slide" Target="slide16.xml"/><Relationship Id="rId11" Type="http://schemas.openxmlformats.org/officeDocument/2006/relationships/slide" Target="slide2.xml"/><Relationship Id="rId5" Type="http://schemas.openxmlformats.org/officeDocument/2006/relationships/image" Target="../media/image32.png"/><Relationship Id="rId10" Type="http://schemas.openxmlformats.org/officeDocument/2006/relationships/slide" Target="slide25.xml"/><Relationship Id="rId4" Type="http://schemas.openxmlformats.org/officeDocument/2006/relationships/slide" Target="slide18.xml"/><Relationship Id="rId9" Type="http://schemas.openxmlformats.org/officeDocument/2006/relationships/slide" Target="slide17.xml"/><Relationship Id="rId14" Type="http://schemas.openxmlformats.org/officeDocument/2006/relationships/image" Target="../media/image9.jpeg"/></Relationships>
</file>

<file path=ppt/slides/_rels/slide2.xml.rels><?xml version="1.0" encoding="UTF-8" standalone="yes"?>
<Relationships xmlns="http://schemas.openxmlformats.org/package/2006/relationships"><Relationship Id="rId8" Type="http://schemas.openxmlformats.org/officeDocument/2006/relationships/slide" Target="slide27.xml"/><Relationship Id="rId13" Type="http://schemas.openxmlformats.org/officeDocument/2006/relationships/image" Target="../media/image9.jpeg"/><Relationship Id="rId1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slide" Target="slide34.xml"/><Relationship Id="rId12" Type="http://schemas.openxmlformats.org/officeDocument/2006/relationships/slide" Target="slide70.xml"/><Relationship Id="rId17" Type="http://schemas.openxmlformats.org/officeDocument/2006/relationships/slide" Target="slide3.xml"/><Relationship Id="rId2" Type="http://schemas.openxmlformats.org/officeDocument/2006/relationships/notesSlide" Target="../notesSlides/notesSlide2.xml"/><Relationship Id="rId16"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slide" Target="slide56.xml"/><Relationship Id="rId11" Type="http://schemas.openxmlformats.org/officeDocument/2006/relationships/slide" Target="slide6.xml"/><Relationship Id="rId5" Type="http://schemas.openxmlformats.org/officeDocument/2006/relationships/image" Target="../media/image8.png"/><Relationship Id="rId15" Type="http://schemas.openxmlformats.org/officeDocument/2006/relationships/slide" Target="slide4.xml"/><Relationship Id="rId10" Type="http://schemas.openxmlformats.org/officeDocument/2006/relationships/slide" Target="slide2.xml"/><Relationship Id="rId4" Type="http://schemas.openxmlformats.org/officeDocument/2006/relationships/hyperlink" Target="http://www.uaemex.mx/" TargetMode="External"/><Relationship Id="rId9" Type="http://schemas.openxmlformats.org/officeDocument/2006/relationships/slide" Target="slide17.xml"/><Relationship Id="rId14" Type="http://schemas.openxmlformats.org/officeDocument/2006/relationships/slide" Target="slide5.xml"/></Relationships>
</file>

<file path=ppt/slides/_rels/slide20.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xml"/><Relationship Id="rId3" Type="http://schemas.openxmlformats.org/officeDocument/2006/relationships/image" Target="../media/image31.png"/><Relationship Id="rId7" Type="http://schemas.openxmlformats.org/officeDocument/2006/relationships/image" Target="../media/image33.png"/><Relationship Id="rId12" Type="http://schemas.openxmlformats.org/officeDocument/2006/relationships/slide" Target="slide25.xml"/><Relationship Id="rId2" Type="http://schemas.openxmlformats.org/officeDocument/2006/relationships/notesSlide" Target="../notesSlides/notesSlide20.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slide" Target="slide21.xml"/><Relationship Id="rId11" Type="http://schemas.openxmlformats.org/officeDocument/2006/relationships/slide" Target="slide17.xml"/><Relationship Id="rId5" Type="http://schemas.openxmlformats.org/officeDocument/2006/relationships/image" Target="../media/image32.png"/><Relationship Id="rId15" Type="http://schemas.openxmlformats.org/officeDocument/2006/relationships/image" Target="../media/image8.png"/><Relationship Id="rId10" Type="http://schemas.openxmlformats.org/officeDocument/2006/relationships/slide" Target="slide22.xml"/><Relationship Id="rId4" Type="http://schemas.openxmlformats.org/officeDocument/2006/relationships/slide" Target="slide18.xml"/><Relationship Id="rId9" Type="http://schemas.openxmlformats.org/officeDocument/2006/relationships/slide" Target="slide23.xml"/><Relationship Id="rId14" Type="http://schemas.openxmlformats.org/officeDocument/2006/relationships/hyperlink" Target="http://www.uaemex.mx/" TargetMode="External"/></Relationships>
</file>

<file path=ppt/slides/_rels/slide21.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xml"/><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slide" Target="slide25.xml"/><Relationship Id="rId2" Type="http://schemas.openxmlformats.org/officeDocument/2006/relationships/notesSlide" Target="../notesSlides/notesSlide21.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slide" Target="slide20.xml"/><Relationship Id="rId11" Type="http://schemas.openxmlformats.org/officeDocument/2006/relationships/slide" Target="slide17.xml"/><Relationship Id="rId5" Type="http://schemas.openxmlformats.org/officeDocument/2006/relationships/image" Target="../media/image32.png"/><Relationship Id="rId15" Type="http://schemas.openxmlformats.org/officeDocument/2006/relationships/image" Target="../media/image8.png"/><Relationship Id="rId10" Type="http://schemas.openxmlformats.org/officeDocument/2006/relationships/slide" Target="slide22.xml"/><Relationship Id="rId4" Type="http://schemas.openxmlformats.org/officeDocument/2006/relationships/slide" Target="slide18.xml"/><Relationship Id="rId9" Type="http://schemas.openxmlformats.org/officeDocument/2006/relationships/slide" Target="slide23.xml"/><Relationship Id="rId14" Type="http://schemas.openxmlformats.org/officeDocument/2006/relationships/hyperlink" Target="http://www.uaemex.mx/" TargetMode="External"/></Relationships>
</file>

<file path=ppt/slides/_rels/slide22.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xml"/><Relationship Id="rId3" Type="http://schemas.openxmlformats.org/officeDocument/2006/relationships/image" Target="../media/image31.png"/><Relationship Id="rId7" Type="http://schemas.openxmlformats.org/officeDocument/2006/relationships/image" Target="../media/image39.jpeg"/><Relationship Id="rId12" Type="http://schemas.openxmlformats.org/officeDocument/2006/relationships/slide" Target="slide25.xml"/><Relationship Id="rId2" Type="http://schemas.openxmlformats.org/officeDocument/2006/relationships/notesSlide" Target="../notesSlides/notesSlide22.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38.png"/><Relationship Id="rId11" Type="http://schemas.openxmlformats.org/officeDocument/2006/relationships/slide" Target="slide17.xml"/><Relationship Id="rId5" Type="http://schemas.openxmlformats.org/officeDocument/2006/relationships/image" Target="../media/image37.png"/><Relationship Id="rId15" Type="http://schemas.openxmlformats.org/officeDocument/2006/relationships/image" Target="../media/image8.png"/><Relationship Id="rId10" Type="http://schemas.openxmlformats.org/officeDocument/2006/relationships/slide" Target="slide22.xml"/><Relationship Id="rId4" Type="http://schemas.openxmlformats.org/officeDocument/2006/relationships/image" Target="../media/image36.jpeg"/><Relationship Id="rId9" Type="http://schemas.openxmlformats.org/officeDocument/2006/relationships/slide" Target="slide23.xml"/><Relationship Id="rId14" Type="http://schemas.openxmlformats.org/officeDocument/2006/relationships/hyperlink" Target="http://www.uaemex.mx/" TargetMode="External"/></Relationships>
</file>

<file path=ppt/slides/_rels/slide23.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hyperlink" Target="http://www.uaemex.mx/" TargetMode="External"/><Relationship Id="rId3" Type="http://schemas.openxmlformats.org/officeDocument/2006/relationships/image" Target="../media/image31.png"/><Relationship Id="rId7" Type="http://schemas.openxmlformats.org/officeDocument/2006/relationships/slide" Target="slide16.xml"/><Relationship Id="rId12" Type="http://schemas.openxmlformats.org/officeDocument/2006/relationships/slide" Target="slide2.xml"/><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slide" Target="slide24.xml"/><Relationship Id="rId11" Type="http://schemas.openxmlformats.org/officeDocument/2006/relationships/slide" Target="slide25.xml"/><Relationship Id="rId5" Type="http://schemas.openxmlformats.org/officeDocument/2006/relationships/image" Target="../media/image40.png"/><Relationship Id="rId15" Type="http://schemas.openxmlformats.org/officeDocument/2006/relationships/image" Target="../media/image9.jpeg"/><Relationship Id="rId10" Type="http://schemas.openxmlformats.org/officeDocument/2006/relationships/slide" Target="slide17.xml"/><Relationship Id="rId4" Type="http://schemas.openxmlformats.org/officeDocument/2006/relationships/image" Target="../media/image35.png"/><Relationship Id="rId9" Type="http://schemas.openxmlformats.org/officeDocument/2006/relationships/slide" Target="slide22.xml"/><Relationship Id="rId14" Type="http://schemas.openxmlformats.org/officeDocument/2006/relationships/image" Target="../media/image8.png"/></Relationships>
</file>

<file path=ppt/slides/_rels/slide24.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image" Target="../media/image9.jpeg"/><Relationship Id="rId3" Type="http://schemas.openxmlformats.org/officeDocument/2006/relationships/image" Target="../media/image31.png"/><Relationship Id="rId7" Type="http://schemas.openxmlformats.org/officeDocument/2006/relationships/slide" Target="slide22.xml"/><Relationship Id="rId12"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slide" Target="slide16.xml"/><Relationship Id="rId11" Type="http://schemas.openxmlformats.org/officeDocument/2006/relationships/hyperlink" Target="http://www.uaemex.mx/" TargetMode="External"/><Relationship Id="rId5" Type="http://schemas.openxmlformats.org/officeDocument/2006/relationships/slide" Target="slide23.xml"/><Relationship Id="rId10" Type="http://schemas.openxmlformats.org/officeDocument/2006/relationships/slide" Target="slide2.xml"/><Relationship Id="rId4" Type="http://schemas.openxmlformats.org/officeDocument/2006/relationships/image" Target="../media/image41.png"/><Relationship Id="rId9" Type="http://schemas.openxmlformats.org/officeDocument/2006/relationships/slide" Target="slide25.xml"/></Relationships>
</file>

<file path=ppt/slides/_rels/slide25.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25.xml"/><Relationship Id="rId18" Type="http://schemas.openxmlformats.org/officeDocument/2006/relationships/image" Target="../media/image45.png"/><Relationship Id="rId3" Type="http://schemas.openxmlformats.org/officeDocument/2006/relationships/image" Target="../media/image31.png"/><Relationship Id="rId7" Type="http://schemas.openxmlformats.org/officeDocument/2006/relationships/image" Target="../media/image40.png"/><Relationship Id="rId12" Type="http://schemas.openxmlformats.org/officeDocument/2006/relationships/slide" Target="slide17.xml"/><Relationship Id="rId17" Type="http://schemas.openxmlformats.org/officeDocument/2006/relationships/image" Target="../media/image9.jpeg"/><Relationship Id="rId2" Type="http://schemas.openxmlformats.org/officeDocument/2006/relationships/notesSlide" Target="../notesSlides/notesSlide25.xml"/><Relationship Id="rId16"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44.png"/><Relationship Id="rId11" Type="http://schemas.openxmlformats.org/officeDocument/2006/relationships/slide" Target="slide22.xml"/><Relationship Id="rId5" Type="http://schemas.openxmlformats.org/officeDocument/2006/relationships/image" Target="../media/image43.png"/><Relationship Id="rId15" Type="http://schemas.openxmlformats.org/officeDocument/2006/relationships/hyperlink" Target="http://www.uaemex.mx/" TargetMode="External"/><Relationship Id="rId10" Type="http://schemas.openxmlformats.org/officeDocument/2006/relationships/slide" Target="slide23.xml"/><Relationship Id="rId4" Type="http://schemas.openxmlformats.org/officeDocument/2006/relationships/image" Target="../media/image42.png"/><Relationship Id="rId9" Type="http://schemas.openxmlformats.org/officeDocument/2006/relationships/slide" Target="slide16.xml"/><Relationship Id="rId14" Type="http://schemas.openxmlformats.org/officeDocument/2006/relationships/slide" Target="slide2.xml"/></Relationships>
</file>

<file path=ppt/slides/_rels/slide26.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image" Target="../media/image9.jpeg"/><Relationship Id="rId3" Type="http://schemas.openxmlformats.org/officeDocument/2006/relationships/image" Target="../media/image31.png"/><Relationship Id="rId7" Type="http://schemas.openxmlformats.org/officeDocument/2006/relationships/slide" Target="slide23.xml"/><Relationship Id="rId12"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slide" Target="slide16.xml"/><Relationship Id="rId11" Type="http://schemas.openxmlformats.org/officeDocument/2006/relationships/hyperlink" Target="http://www.uaemex.mx/" TargetMode="External"/><Relationship Id="rId5" Type="http://schemas.openxmlformats.org/officeDocument/2006/relationships/image" Target="../media/image46.png"/><Relationship Id="rId10" Type="http://schemas.openxmlformats.org/officeDocument/2006/relationships/slide" Target="slide2.xml"/><Relationship Id="rId4" Type="http://schemas.openxmlformats.org/officeDocument/2006/relationships/slide" Target="slide25.xml"/><Relationship Id="rId9" Type="http://schemas.openxmlformats.org/officeDocument/2006/relationships/slide" Target="slide17.xml"/></Relationships>
</file>

<file path=ppt/slides/_rels/slide2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7.png"/><Relationship Id="rId7" Type="http://schemas.openxmlformats.org/officeDocument/2006/relationships/hyperlink" Target="http://www.uaemex.mx/"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slide" Target="slide28.xml"/><Relationship Id="rId5" Type="http://schemas.openxmlformats.org/officeDocument/2006/relationships/slide" Target="slide30.xml"/><Relationship Id="rId10" Type="http://schemas.openxmlformats.org/officeDocument/2006/relationships/slide" Target="slide2.xml"/><Relationship Id="rId4" Type="http://schemas.openxmlformats.org/officeDocument/2006/relationships/slide" Target="slide32.xml"/><Relationship Id="rId9" Type="http://schemas.openxmlformats.org/officeDocument/2006/relationships/image" Target="../media/image9.jpeg"/></Relationships>
</file>

<file path=ppt/slides/_rels/slide28.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2.xml"/><Relationship Id="rId3" Type="http://schemas.openxmlformats.org/officeDocument/2006/relationships/image" Target="../media/image48.png"/><Relationship Id="rId7" Type="http://schemas.openxmlformats.org/officeDocument/2006/relationships/slide" Target="slide32.xml"/><Relationship Id="rId12"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slide" Target="slide27.xml"/><Relationship Id="rId11" Type="http://schemas.openxmlformats.org/officeDocument/2006/relationships/image" Target="../media/image8.png"/><Relationship Id="rId5" Type="http://schemas.openxmlformats.org/officeDocument/2006/relationships/image" Target="../media/image47.png"/><Relationship Id="rId10" Type="http://schemas.openxmlformats.org/officeDocument/2006/relationships/hyperlink" Target="http://www.uaemex.mx/" TargetMode="External"/><Relationship Id="rId4" Type="http://schemas.openxmlformats.org/officeDocument/2006/relationships/slide" Target="slide29.xml"/><Relationship Id="rId9" Type="http://schemas.openxmlformats.org/officeDocument/2006/relationships/slide" Target="slide28.xml"/></Relationships>
</file>

<file path=ppt/slides/_rels/slide29.xml.rels><?xml version="1.0" encoding="UTF-8" standalone="yes"?>
<Relationships xmlns="http://schemas.openxmlformats.org/package/2006/relationships"><Relationship Id="rId8" Type="http://schemas.openxmlformats.org/officeDocument/2006/relationships/slide" Target="slide32.xml"/><Relationship Id="rId3" Type="http://schemas.openxmlformats.org/officeDocument/2006/relationships/image" Target="../media/image48.png"/><Relationship Id="rId7" Type="http://schemas.openxmlformats.org/officeDocument/2006/relationships/slide" Target="slide27.xml"/><Relationship Id="rId12"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slide" Target="slide2.xml"/><Relationship Id="rId11" Type="http://schemas.openxmlformats.org/officeDocument/2006/relationships/image" Target="../media/image8.png"/><Relationship Id="rId5" Type="http://schemas.openxmlformats.org/officeDocument/2006/relationships/image" Target="../media/image47.png"/><Relationship Id="rId10" Type="http://schemas.openxmlformats.org/officeDocument/2006/relationships/hyperlink" Target="http://www.uaemex.mx/" TargetMode="External"/><Relationship Id="rId4" Type="http://schemas.openxmlformats.org/officeDocument/2006/relationships/slide" Target="slide28.xml"/><Relationship Id="rId9" Type="http://schemas.openxmlformats.org/officeDocument/2006/relationships/slide" Target="slide3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hyperlink" Target="http://www.uaemex.mx/" TargetMode="External"/><Relationship Id="rId4" Type="http://schemas.openxmlformats.org/officeDocument/2006/relationships/slide" Target="slide2.xml"/></Relationships>
</file>

<file path=ppt/slides/_rels/slide30.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slide" Target="slide28.xml"/><Relationship Id="rId3" Type="http://schemas.openxmlformats.org/officeDocument/2006/relationships/image" Target="../media/image48.png"/><Relationship Id="rId7" Type="http://schemas.openxmlformats.org/officeDocument/2006/relationships/image" Target="../media/image8.png"/><Relationship Id="rId12" Type="http://schemas.openxmlformats.org/officeDocument/2006/relationships/slide" Target="slide30.xml"/><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hyperlink" Target="http://www.uaemex.mx/" TargetMode="External"/><Relationship Id="rId11" Type="http://schemas.openxmlformats.org/officeDocument/2006/relationships/slide" Target="slide32.xml"/><Relationship Id="rId5" Type="http://schemas.openxmlformats.org/officeDocument/2006/relationships/image" Target="../media/image47.png"/><Relationship Id="rId10" Type="http://schemas.openxmlformats.org/officeDocument/2006/relationships/slide" Target="slide27.xml"/><Relationship Id="rId4" Type="http://schemas.openxmlformats.org/officeDocument/2006/relationships/slide" Target="slide31.xml"/><Relationship Id="rId9" Type="http://schemas.openxmlformats.org/officeDocument/2006/relationships/slide" Target="slide2.xml"/></Relationships>
</file>

<file path=ppt/slides/_rels/slide3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8.png"/><Relationship Id="rId7" Type="http://schemas.openxmlformats.org/officeDocument/2006/relationships/image" Target="../media/image8.png"/><Relationship Id="rId12" Type="http://schemas.openxmlformats.org/officeDocument/2006/relationships/slide" Target="slide28.xml"/><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hyperlink" Target="http://www.uaemex.mx/" TargetMode="External"/><Relationship Id="rId11" Type="http://schemas.openxmlformats.org/officeDocument/2006/relationships/slide" Target="slide32.xml"/><Relationship Id="rId5" Type="http://schemas.openxmlformats.org/officeDocument/2006/relationships/image" Target="../media/image47.png"/><Relationship Id="rId10" Type="http://schemas.openxmlformats.org/officeDocument/2006/relationships/slide" Target="slide27.xml"/><Relationship Id="rId4" Type="http://schemas.openxmlformats.org/officeDocument/2006/relationships/slide" Target="slide30.xml"/><Relationship Id="rId9" Type="http://schemas.openxmlformats.org/officeDocument/2006/relationships/slide" Target="slide2.xml"/></Relationships>
</file>

<file path=ppt/slides/_rels/slide32.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9.png"/><Relationship Id="rId7" Type="http://schemas.openxmlformats.org/officeDocument/2006/relationships/image" Target="../media/image9.jpeg"/><Relationship Id="rId12" Type="http://schemas.openxmlformats.org/officeDocument/2006/relationships/slide" Target="slide28.xml"/><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8.png"/><Relationship Id="rId11" Type="http://schemas.openxmlformats.org/officeDocument/2006/relationships/slide" Target="slide30.xml"/><Relationship Id="rId5" Type="http://schemas.openxmlformats.org/officeDocument/2006/relationships/hyperlink" Target="http://www.uaemex.mx/" TargetMode="External"/><Relationship Id="rId10" Type="http://schemas.openxmlformats.org/officeDocument/2006/relationships/slide" Target="slide32.xml"/><Relationship Id="rId4" Type="http://schemas.openxmlformats.org/officeDocument/2006/relationships/image" Target="../media/image47.png"/><Relationship Id="rId9" Type="http://schemas.openxmlformats.org/officeDocument/2006/relationships/slide" Target="slide27.xml"/></Relationships>
</file>

<file path=ppt/slides/_rels/slide33.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8" Type="http://schemas.openxmlformats.org/officeDocument/2006/relationships/slide" Target="slide46.xml"/><Relationship Id="rId13" Type="http://schemas.openxmlformats.org/officeDocument/2006/relationships/image" Target="../media/image9.jpeg"/><Relationship Id="rId3" Type="http://schemas.openxmlformats.org/officeDocument/2006/relationships/image" Target="../media/image52.jpeg"/><Relationship Id="rId7" Type="http://schemas.openxmlformats.org/officeDocument/2006/relationships/slide" Target="slide35.xml"/><Relationship Id="rId12"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slide" Target="slide36.xml"/><Relationship Id="rId11" Type="http://schemas.openxmlformats.org/officeDocument/2006/relationships/hyperlink" Target="http://www.uaemex.mx/" TargetMode="External"/><Relationship Id="rId5" Type="http://schemas.openxmlformats.org/officeDocument/2006/relationships/slide" Target="slide40.xml"/><Relationship Id="rId15" Type="http://schemas.openxmlformats.org/officeDocument/2006/relationships/image" Target="../media/image18.png"/><Relationship Id="rId10" Type="http://schemas.openxmlformats.org/officeDocument/2006/relationships/image" Target="../media/image53.jpeg"/><Relationship Id="rId4" Type="http://schemas.openxmlformats.org/officeDocument/2006/relationships/slide" Target="slide2.xml"/><Relationship Id="rId9" Type="http://schemas.openxmlformats.org/officeDocument/2006/relationships/slide" Target="slide51.xml"/><Relationship Id="rId14" Type="http://schemas.openxmlformats.org/officeDocument/2006/relationships/hyperlink" Target="http://www.inegi.gob.mx/" TargetMode="External"/></Relationships>
</file>

<file path=ppt/slides/_rels/slide35.xml.rels><?xml version="1.0" encoding="UTF-8" standalone="yes"?>
<Relationships xmlns="http://schemas.openxmlformats.org/package/2006/relationships"><Relationship Id="rId8" Type="http://schemas.openxmlformats.org/officeDocument/2006/relationships/slide" Target="slide35.xml"/><Relationship Id="rId13" Type="http://schemas.openxmlformats.org/officeDocument/2006/relationships/hyperlink" Target="http://www.inegi.gob.mx/" TargetMode="External"/><Relationship Id="rId3" Type="http://schemas.openxmlformats.org/officeDocument/2006/relationships/image" Target="../media/image52.jpeg"/><Relationship Id="rId7" Type="http://schemas.openxmlformats.org/officeDocument/2006/relationships/slide" Target="slide36.xml"/><Relationship Id="rId12" Type="http://schemas.openxmlformats.org/officeDocument/2006/relationships/image" Target="../media/image23.png"/><Relationship Id="rId17" Type="http://schemas.openxmlformats.org/officeDocument/2006/relationships/image" Target="../media/image9.jpeg"/><Relationship Id="rId2" Type="http://schemas.openxmlformats.org/officeDocument/2006/relationships/notesSlide" Target="../notesSlides/notesSlide34.xml"/><Relationship Id="rId16"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slide" Target="slide40.xml"/><Relationship Id="rId11" Type="http://schemas.openxmlformats.org/officeDocument/2006/relationships/image" Target="../media/image54.png"/><Relationship Id="rId5" Type="http://schemas.openxmlformats.org/officeDocument/2006/relationships/slide" Target="slide34.xml"/><Relationship Id="rId15" Type="http://schemas.openxmlformats.org/officeDocument/2006/relationships/hyperlink" Target="http://www.uaemex.mx/" TargetMode="External"/><Relationship Id="rId10" Type="http://schemas.openxmlformats.org/officeDocument/2006/relationships/slide" Target="slide51.xml"/><Relationship Id="rId4" Type="http://schemas.openxmlformats.org/officeDocument/2006/relationships/slide" Target="slide2.xml"/><Relationship Id="rId9" Type="http://schemas.openxmlformats.org/officeDocument/2006/relationships/slide" Target="slide46.xml"/><Relationship Id="rId14" Type="http://schemas.openxmlformats.org/officeDocument/2006/relationships/image" Target="../media/image55.png"/></Relationships>
</file>

<file path=ppt/slides/_rels/slide36.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slide" Target="slide35.xml"/><Relationship Id="rId18" Type="http://schemas.openxmlformats.org/officeDocument/2006/relationships/image" Target="../media/image9.jpeg"/><Relationship Id="rId3" Type="http://schemas.openxmlformats.org/officeDocument/2006/relationships/image" Target="../media/image52.jpeg"/><Relationship Id="rId7" Type="http://schemas.openxmlformats.org/officeDocument/2006/relationships/image" Target="../media/image57.png"/><Relationship Id="rId12" Type="http://schemas.openxmlformats.org/officeDocument/2006/relationships/slide" Target="slide36.xml"/><Relationship Id="rId17" Type="http://schemas.openxmlformats.org/officeDocument/2006/relationships/image" Target="../media/image8.png"/><Relationship Id="rId2" Type="http://schemas.openxmlformats.org/officeDocument/2006/relationships/notesSlide" Target="../notesSlides/notesSlide35.xml"/><Relationship Id="rId16" Type="http://schemas.openxmlformats.org/officeDocument/2006/relationships/hyperlink" Target="http://www.uaemex.mx/" TargetMode="External"/><Relationship Id="rId1" Type="http://schemas.openxmlformats.org/officeDocument/2006/relationships/slideLayout" Target="../slideLayouts/slideLayout6.xml"/><Relationship Id="rId6" Type="http://schemas.openxmlformats.org/officeDocument/2006/relationships/image" Target="../media/image56.jpeg"/><Relationship Id="rId11" Type="http://schemas.openxmlformats.org/officeDocument/2006/relationships/slide" Target="slide40.xml"/><Relationship Id="rId5" Type="http://schemas.openxmlformats.org/officeDocument/2006/relationships/slide" Target="slide37.xml"/><Relationship Id="rId15" Type="http://schemas.openxmlformats.org/officeDocument/2006/relationships/slide" Target="slide51.xml"/><Relationship Id="rId10" Type="http://schemas.openxmlformats.org/officeDocument/2006/relationships/slide" Target="slide34.xml"/><Relationship Id="rId4" Type="http://schemas.openxmlformats.org/officeDocument/2006/relationships/slide" Target="slide38.xml"/><Relationship Id="rId9" Type="http://schemas.openxmlformats.org/officeDocument/2006/relationships/slide" Target="slide2.xml"/><Relationship Id="rId14" Type="http://schemas.openxmlformats.org/officeDocument/2006/relationships/slide" Target="slide46.xml"/></Relationships>
</file>

<file path=ppt/slides/_rels/slide37.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image" Target="../media/image8.png"/><Relationship Id="rId3" Type="http://schemas.openxmlformats.org/officeDocument/2006/relationships/image" Target="../media/image52.jpeg"/><Relationship Id="rId7" Type="http://schemas.openxmlformats.org/officeDocument/2006/relationships/slide" Target="slide40.xml"/><Relationship Id="rId12" Type="http://schemas.openxmlformats.org/officeDocument/2006/relationships/hyperlink" Target="http://www.uaemex.mx/" TargetMode="External"/><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slide" Target="slide34.xml"/><Relationship Id="rId11" Type="http://schemas.openxmlformats.org/officeDocument/2006/relationships/slide" Target="slide51.xml"/><Relationship Id="rId5" Type="http://schemas.openxmlformats.org/officeDocument/2006/relationships/slide" Target="slide2.xml"/><Relationship Id="rId15" Type="http://schemas.openxmlformats.org/officeDocument/2006/relationships/slide" Target="slide39.xml"/><Relationship Id="rId10" Type="http://schemas.openxmlformats.org/officeDocument/2006/relationships/slide" Target="slide46.xml"/><Relationship Id="rId4" Type="http://schemas.openxmlformats.org/officeDocument/2006/relationships/image" Target="../media/image59.png"/><Relationship Id="rId9" Type="http://schemas.openxmlformats.org/officeDocument/2006/relationships/slide" Target="slide35.xml"/><Relationship Id="rId14" Type="http://schemas.openxmlformats.org/officeDocument/2006/relationships/image" Target="../media/image9.jpeg"/></Relationships>
</file>

<file path=ppt/slides/_rels/slide38.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image" Target="../media/image8.png"/><Relationship Id="rId3" Type="http://schemas.openxmlformats.org/officeDocument/2006/relationships/image" Target="../media/image52.jpeg"/><Relationship Id="rId7" Type="http://schemas.openxmlformats.org/officeDocument/2006/relationships/slide" Target="slide40.xml"/><Relationship Id="rId12" Type="http://schemas.openxmlformats.org/officeDocument/2006/relationships/hyperlink" Target="http://www.uaemex.mx/"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openxmlformats.org/officeDocument/2006/relationships/slide" Target="slide34.xml"/><Relationship Id="rId11" Type="http://schemas.openxmlformats.org/officeDocument/2006/relationships/slide" Target="slide51.xml"/><Relationship Id="rId5" Type="http://schemas.openxmlformats.org/officeDocument/2006/relationships/slide" Target="slide2.xml"/><Relationship Id="rId10" Type="http://schemas.openxmlformats.org/officeDocument/2006/relationships/slide" Target="slide46.xml"/><Relationship Id="rId4" Type="http://schemas.openxmlformats.org/officeDocument/2006/relationships/image" Target="../media/image60.png"/><Relationship Id="rId9" Type="http://schemas.openxmlformats.org/officeDocument/2006/relationships/slide" Target="slide35.xml"/><Relationship Id="rId14" Type="http://schemas.openxmlformats.org/officeDocument/2006/relationships/image" Target="../media/image9.jpeg"/></Relationships>
</file>

<file path=ppt/slides/_rels/slide39.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51.xml"/><Relationship Id="rId3" Type="http://schemas.openxmlformats.org/officeDocument/2006/relationships/image" Target="../media/image52.jpeg"/><Relationship Id="rId7" Type="http://schemas.openxmlformats.org/officeDocument/2006/relationships/slide" Target="slide2.xml"/><Relationship Id="rId12" Type="http://schemas.openxmlformats.org/officeDocument/2006/relationships/slide" Target="slide46.xml"/><Relationship Id="rId2" Type="http://schemas.openxmlformats.org/officeDocument/2006/relationships/notesSlide" Target="../notesSlides/notesSlide38.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62.png"/><Relationship Id="rId11" Type="http://schemas.openxmlformats.org/officeDocument/2006/relationships/slide" Target="slide35.xml"/><Relationship Id="rId5" Type="http://schemas.openxmlformats.org/officeDocument/2006/relationships/slide" Target="slide37.xml"/><Relationship Id="rId15" Type="http://schemas.openxmlformats.org/officeDocument/2006/relationships/image" Target="../media/image8.png"/><Relationship Id="rId10" Type="http://schemas.openxmlformats.org/officeDocument/2006/relationships/slide" Target="slide36.xml"/><Relationship Id="rId4" Type="http://schemas.openxmlformats.org/officeDocument/2006/relationships/image" Target="../media/image61.png"/><Relationship Id="rId9" Type="http://schemas.openxmlformats.org/officeDocument/2006/relationships/slide" Target="slide40.xml"/><Relationship Id="rId14" Type="http://schemas.openxmlformats.org/officeDocument/2006/relationships/hyperlink" Target="http://www.uaemex.mx/"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hyperlink" Target="http://cartografia.supaw.com/" TargetMode="External"/><Relationship Id="rId18" Type="http://schemas.openxmlformats.org/officeDocument/2006/relationships/image" Target="../media/image18.png"/><Relationship Id="rId3" Type="http://schemas.openxmlformats.org/officeDocument/2006/relationships/image" Target="../media/image7.png"/><Relationship Id="rId21" Type="http://schemas.openxmlformats.org/officeDocument/2006/relationships/image" Target="../media/image9.jpeg"/><Relationship Id="rId7" Type="http://schemas.openxmlformats.org/officeDocument/2006/relationships/hyperlink" Target="http://facgeografia.uaemex.mx/FacGeo/" TargetMode="External"/><Relationship Id="rId12" Type="http://schemas.openxmlformats.org/officeDocument/2006/relationships/image" Target="../media/image15.jpeg"/><Relationship Id="rId17" Type="http://schemas.openxmlformats.org/officeDocument/2006/relationships/hyperlink" Target="http://www.inegi.gob.mx/" TargetMode="External"/><Relationship Id="rId2" Type="http://schemas.openxmlformats.org/officeDocument/2006/relationships/notesSlide" Target="../notesSlides/notesSlide4.xml"/><Relationship Id="rId16" Type="http://schemas.openxmlformats.org/officeDocument/2006/relationships/image" Target="../media/image17.png"/><Relationship Id="rId20"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12.jpeg"/><Relationship Id="rId11" Type="http://schemas.openxmlformats.org/officeDocument/2006/relationships/hyperlink" Target="http://redalyc.uaemex.mx/" TargetMode="External"/><Relationship Id="rId5" Type="http://schemas.openxmlformats.org/officeDocument/2006/relationships/hyperlink" Target="http://www.igeograf.unam.mx/" TargetMode="External"/><Relationship Id="rId15" Type="http://schemas.openxmlformats.org/officeDocument/2006/relationships/hyperlink" Target="http://maps.google.com/maps" TargetMode="External"/><Relationship Id="rId10" Type="http://schemas.openxmlformats.org/officeDocument/2006/relationships/image" Target="../media/image14.jpeg"/><Relationship Id="rId19" Type="http://schemas.openxmlformats.org/officeDocument/2006/relationships/hyperlink" Target="http://www.uaemex.mx/" TargetMode="External"/><Relationship Id="rId4" Type="http://schemas.openxmlformats.org/officeDocument/2006/relationships/slide" Target="slide2.xml"/><Relationship Id="rId9" Type="http://schemas.openxmlformats.org/officeDocument/2006/relationships/hyperlink" Target="http://www.uaemex.mx/bibliotecadigital/" TargetMode="External"/><Relationship Id="rId14" Type="http://schemas.openxmlformats.org/officeDocument/2006/relationships/image" Target="../media/image16.jpeg"/></Relationships>
</file>

<file path=ppt/slides/_rels/slide40.xml.rels><?xml version="1.0" encoding="UTF-8" standalone="yes"?>
<Relationships xmlns="http://schemas.openxmlformats.org/package/2006/relationships"><Relationship Id="rId8" Type="http://schemas.openxmlformats.org/officeDocument/2006/relationships/slide" Target="slide45.xml"/><Relationship Id="rId13" Type="http://schemas.openxmlformats.org/officeDocument/2006/relationships/slide" Target="slide35.xml"/><Relationship Id="rId18" Type="http://schemas.openxmlformats.org/officeDocument/2006/relationships/image" Target="../media/image9.jpeg"/><Relationship Id="rId3" Type="http://schemas.openxmlformats.org/officeDocument/2006/relationships/image" Target="../media/image52.jpeg"/><Relationship Id="rId7" Type="http://schemas.openxmlformats.org/officeDocument/2006/relationships/slide" Target="slide44.xml"/><Relationship Id="rId12" Type="http://schemas.openxmlformats.org/officeDocument/2006/relationships/slide" Target="slide36.xml"/><Relationship Id="rId17" Type="http://schemas.openxmlformats.org/officeDocument/2006/relationships/image" Target="../media/image8.png"/><Relationship Id="rId2" Type="http://schemas.openxmlformats.org/officeDocument/2006/relationships/notesSlide" Target="../notesSlides/notesSlide39.xml"/><Relationship Id="rId16" Type="http://schemas.openxmlformats.org/officeDocument/2006/relationships/hyperlink" Target="http://www.uaemex.mx/" TargetMode="External"/><Relationship Id="rId1" Type="http://schemas.openxmlformats.org/officeDocument/2006/relationships/slideLayout" Target="../slideLayouts/slideLayout6.xml"/><Relationship Id="rId6" Type="http://schemas.openxmlformats.org/officeDocument/2006/relationships/slide" Target="slide43.xml"/><Relationship Id="rId11" Type="http://schemas.openxmlformats.org/officeDocument/2006/relationships/slide" Target="slide40.xml"/><Relationship Id="rId5" Type="http://schemas.openxmlformats.org/officeDocument/2006/relationships/slide" Target="slide42.xml"/><Relationship Id="rId15" Type="http://schemas.openxmlformats.org/officeDocument/2006/relationships/slide" Target="slide51.xml"/><Relationship Id="rId10" Type="http://schemas.openxmlformats.org/officeDocument/2006/relationships/slide" Target="slide34.xml"/><Relationship Id="rId4" Type="http://schemas.openxmlformats.org/officeDocument/2006/relationships/slide" Target="slide41.xml"/><Relationship Id="rId9" Type="http://schemas.openxmlformats.org/officeDocument/2006/relationships/slide" Target="slide2.xml"/><Relationship Id="rId14" Type="http://schemas.openxmlformats.org/officeDocument/2006/relationships/slide" Target="slide46.xml"/></Relationships>
</file>

<file path=ppt/slides/_rels/slide41.xml.rels><?xml version="1.0" encoding="UTF-8" standalone="yes"?>
<Relationships xmlns="http://schemas.openxmlformats.org/package/2006/relationships"><Relationship Id="rId8" Type="http://schemas.openxmlformats.org/officeDocument/2006/relationships/slide" Target="slide43.xml"/><Relationship Id="rId13" Type="http://schemas.openxmlformats.org/officeDocument/2006/relationships/slide" Target="slide46.xml"/><Relationship Id="rId3" Type="http://schemas.openxmlformats.org/officeDocument/2006/relationships/image" Target="../media/image52.jpeg"/><Relationship Id="rId7" Type="http://schemas.openxmlformats.org/officeDocument/2006/relationships/slide" Target="slide42.xml"/><Relationship Id="rId12" Type="http://schemas.openxmlformats.org/officeDocument/2006/relationships/slide" Target="slide35.xml"/><Relationship Id="rId17" Type="http://schemas.openxmlformats.org/officeDocument/2006/relationships/image" Target="../media/image9.jpeg"/><Relationship Id="rId2" Type="http://schemas.openxmlformats.org/officeDocument/2006/relationships/notesSlide" Target="../notesSlides/notesSlide40.xml"/><Relationship Id="rId16"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slide" Target="slide40.xml"/><Relationship Id="rId11" Type="http://schemas.openxmlformats.org/officeDocument/2006/relationships/slide" Target="slide36.xml"/><Relationship Id="rId5" Type="http://schemas.openxmlformats.org/officeDocument/2006/relationships/image" Target="../media/image64.png"/><Relationship Id="rId15" Type="http://schemas.openxmlformats.org/officeDocument/2006/relationships/hyperlink" Target="http://www.uaemex.mx/" TargetMode="External"/><Relationship Id="rId10" Type="http://schemas.openxmlformats.org/officeDocument/2006/relationships/slide" Target="slide34.xml"/><Relationship Id="rId4" Type="http://schemas.openxmlformats.org/officeDocument/2006/relationships/image" Target="../media/image63.jpeg"/><Relationship Id="rId9" Type="http://schemas.openxmlformats.org/officeDocument/2006/relationships/slide" Target="slide2.xml"/><Relationship Id="rId14" Type="http://schemas.openxmlformats.org/officeDocument/2006/relationships/slide" Target="slide51.xml"/></Relationships>
</file>

<file path=ppt/slides/_rels/slide42.xml.rels><?xml version="1.0" encoding="UTF-8" standalone="yes"?>
<Relationships xmlns="http://schemas.openxmlformats.org/package/2006/relationships"><Relationship Id="rId8" Type="http://schemas.openxmlformats.org/officeDocument/2006/relationships/slide" Target="slide43.xml"/><Relationship Id="rId13" Type="http://schemas.openxmlformats.org/officeDocument/2006/relationships/slide" Target="slide46.xml"/><Relationship Id="rId3" Type="http://schemas.openxmlformats.org/officeDocument/2006/relationships/image" Target="../media/image52.jpeg"/><Relationship Id="rId7" Type="http://schemas.openxmlformats.org/officeDocument/2006/relationships/slide" Target="slide41.xml"/><Relationship Id="rId12" Type="http://schemas.openxmlformats.org/officeDocument/2006/relationships/slide" Target="slide35.xml"/><Relationship Id="rId17" Type="http://schemas.openxmlformats.org/officeDocument/2006/relationships/image" Target="../media/image9.jpeg"/><Relationship Id="rId2" Type="http://schemas.openxmlformats.org/officeDocument/2006/relationships/notesSlide" Target="../notesSlides/notesSlide41.xml"/><Relationship Id="rId16"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64.png"/><Relationship Id="rId11" Type="http://schemas.openxmlformats.org/officeDocument/2006/relationships/slide" Target="slide36.xml"/><Relationship Id="rId5" Type="http://schemas.openxmlformats.org/officeDocument/2006/relationships/image" Target="../media/image63.jpeg"/><Relationship Id="rId15" Type="http://schemas.openxmlformats.org/officeDocument/2006/relationships/hyperlink" Target="http://www.uaemex.mx/" TargetMode="External"/><Relationship Id="rId10" Type="http://schemas.openxmlformats.org/officeDocument/2006/relationships/slide" Target="slide34.xml"/><Relationship Id="rId4" Type="http://schemas.openxmlformats.org/officeDocument/2006/relationships/slide" Target="slide40.xml"/><Relationship Id="rId9" Type="http://schemas.openxmlformats.org/officeDocument/2006/relationships/slide" Target="slide2.xml"/><Relationship Id="rId14" Type="http://schemas.openxmlformats.org/officeDocument/2006/relationships/slide" Target="slide51.xml"/></Relationships>
</file>

<file path=ppt/slides/_rels/slide43.xml.rels><?xml version="1.0" encoding="UTF-8" standalone="yes"?>
<Relationships xmlns="http://schemas.openxmlformats.org/package/2006/relationships"><Relationship Id="rId8" Type="http://schemas.openxmlformats.org/officeDocument/2006/relationships/slide" Target="slide42.xml"/><Relationship Id="rId13" Type="http://schemas.openxmlformats.org/officeDocument/2006/relationships/slide" Target="slide46.xml"/><Relationship Id="rId3" Type="http://schemas.openxmlformats.org/officeDocument/2006/relationships/image" Target="../media/image52.jpeg"/><Relationship Id="rId7" Type="http://schemas.openxmlformats.org/officeDocument/2006/relationships/slide" Target="slide41.xml"/><Relationship Id="rId12" Type="http://schemas.openxmlformats.org/officeDocument/2006/relationships/slide" Target="slide35.xml"/><Relationship Id="rId17" Type="http://schemas.openxmlformats.org/officeDocument/2006/relationships/image" Target="../media/image9.jpeg"/><Relationship Id="rId2" Type="http://schemas.openxmlformats.org/officeDocument/2006/relationships/notesSlide" Target="../notesSlides/notesSlide42.xml"/><Relationship Id="rId16"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slide" Target="slide40.xml"/><Relationship Id="rId11" Type="http://schemas.openxmlformats.org/officeDocument/2006/relationships/slide" Target="slide36.xml"/><Relationship Id="rId5" Type="http://schemas.openxmlformats.org/officeDocument/2006/relationships/image" Target="../media/image64.png"/><Relationship Id="rId15" Type="http://schemas.openxmlformats.org/officeDocument/2006/relationships/hyperlink" Target="http://www.uaemex.mx/" TargetMode="External"/><Relationship Id="rId10" Type="http://schemas.openxmlformats.org/officeDocument/2006/relationships/slide" Target="slide34.xml"/><Relationship Id="rId4" Type="http://schemas.openxmlformats.org/officeDocument/2006/relationships/image" Target="../media/image63.jpeg"/><Relationship Id="rId9" Type="http://schemas.openxmlformats.org/officeDocument/2006/relationships/slide" Target="slide2.xml"/><Relationship Id="rId14" Type="http://schemas.openxmlformats.org/officeDocument/2006/relationships/slide" Target="slide51.xml"/></Relationships>
</file>

<file path=ppt/slides/_rels/slide44.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hyperlink" Target="http://www.uaemex.mx/" TargetMode="External"/><Relationship Id="rId3" Type="http://schemas.openxmlformats.org/officeDocument/2006/relationships/image" Target="../media/image52.jpeg"/><Relationship Id="rId7" Type="http://schemas.openxmlformats.org/officeDocument/2006/relationships/slide" Target="slide2.xml"/><Relationship Id="rId12" Type="http://schemas.openxmlformats.org/officeDocument/2006/relationships/slide" Target="slide51.xml"/><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65.png"/><Relationship Id="rId11" Type="http://schemas.openxmlformats.org/officeDocument/2006/relationships/slide" Target="slide46.xml"/><Relationship Id="rId5" Type="http://schemas.openxmlformats.org/officeDocument/2006/relationships/image" Target="../media/image63.jpeg"/><Relationship Id="rId15" Type="http://schemas.openxmlformats.org/officeDocument/2006/relationships/image" Target="../media/image9.jpeg"/><Relationship Id="rId10" Type="http://schemas.openxmlformats.org/officeDocument/2006/relationships/slide" Target="slide35.xml"/><Relationship Id="rId4" Type="http://schemas.openxmlformats.org/officeDocument/2006/relationships/slide" Target="slide40.xml"/><Relationship Id="rId9" Type="http://schemas.openxmlformats.org/officeDocument/2006/relationships/slide" Target="slide36.xml"/><Relationship Id="rId14" Type="http://schemas.openxmlformats.org/officeDocument/2006/relationships/image" Target="../media/image8.png"/></Relationships>
</file>

<file path=ppt/slides/_rels/slide45.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hyperlink" Target="http://www.uaemex.mx/" TargetMode="External"/><Relationship Id="rId3" Type="http://schemas.openxmlformats.org/officeDocument/2006/relationships/image" Target="../media/image52.jpeg"/><Relationship Id="rId7" Type="http://schemas.openxmlformats.org/officeDocument/2006/relationships/slide" Target="slide2.xml"/><Relationship Id="rId12" Type="http://schemas.openxmlformats.org/officeDocument/2006/relationships/slide" Target="slide51.xml"/><Relationship Id="rId2" Type="http://schemas.openxmlformats.org/officeDocument/2006/relationships/notesSlide" Target="../notesSlides/notesSlide44.xml"/><Relationship Id="rId1" Type="http://schemas.openxmlformats.org/officeDocument/2006/relationships/slideLayout" Target="../slideLayouts/slideLayout6.xml"/><Relationship Id="rId6" Type="http://schemas.openxmlformats.org/officeDocument/2006/relationships/slide" Target="slide40.xml"/><Relationship Id="rId11" Type="http://schemas.openxmlformats.org/officeDocument/2006/relationships/slide" Target="slide46.xml"/><Relationship Id="rId5" Type="http://schemas.openxmlformats.org/officeDocument/2006/relationships/image" Target="../media/image64.png"/><Relationship Id="rId15" Type="http://schemas.openxmlformats.org/officeDocument/2006/relationships/image" Target="../media/image9.jpeg"/><Relationship Id="rId10" Type="http://schemas.openxmlformats.org/officeDocument/2006/relationships/slide" Target="slide35.xml"/><Relationship Id="rId4" Type="http://schemas.openxmlformats.org/officeDocument/2006/relationships/image" Target="../media/image66.jpeg"/><Relationship Id="rId9" Type="http://schemas.openxmlformats.org/officeDocument/2006/relationships/slide" Target="slide36.xml"/><Relationship Id="rId14" Type="http://schemas.openxmlformats.org/officeDocument/2006/relationships/image" Target="../media/image8.png"/></Relationships>
</file>

<file path=ppt/slides/_rels/slide46.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image" Target="../media/image8.png"/><Relationship Id="rId3" Type="http://schemas.openxmlformats.org/officeDocument/2006/relationships/image" Target="../media/image52.jpeg"/><Relationship Id="rId7" Type="http://schemas.openxmlformats.org/officeDocument/2006/relationships/slide" Target="slide40.xml"/><Relationship Id="rId12" Type="http://schemas.openxmlformats.org/officeDocument/2006/relationships/hyperlink" Target="http://www.uaemex.mx/" TargetMode="External"/><Relationship Id="rId17" Type="http://schemas.openxmlformats.org/officeDocument/2006/relationships/slide" Target="slide48.xml"/><Relationship Id="rId2" Type="http://schemas.openxmlformats.org/officeDocument/2006/relationships/notesSlide" Target="../notesSlides/notesSlide45.xml"/><Relationship Id="rId16" Type="http://schemas.openxmlformats.org/officeDocument/2006/relationships/slide" Target="slide47.xml"/><Relationship Id="rId1" Type="http://schemas.openxmlformats.org/officeDocument/2006/relationships/slideLayout" Target="../slideLayouts/slideLayout6.xml"/><Relationship Id="rId6" Type="http://schemas.openxmlformats.org/officeDocument/2006/relationships/slide" Target="slide34.xml"/><Relationship Id="rId11" Type="http://schemas.openxmlformats.org/officeDocument/2006/relationships/slide" Target="slide51.xml"/><Relationship Id="rId5" Type="http://schemas.openxmlformats.org/officeDocument/2006/relationships/slide" Target="slide2.xml"/><Relationship Id="rId15" Type="http://schemas.openxmlformats.org/officeDocument/2006/relationships/slide" Target="slide49.xml"/><Relationship Id="rId10" Type="http://schemas.openxmlformats.org/officeDocument/2006/relationships/slide" Target="slide46.xml"/><Relationship Id="rId4" Type="http://schemas.openxmlformats.org/officeDocument/2006/relationships/slide" Target="slide50.xml"/><Relationship Id="rId9" Type="http://schemas.openxmlformats.org/officeDocument/2006/relationships/slide" Target="slide35.xml"/><Relationship Id="rId14" Type="http://schemas.openxmlformats.org/officeDocument/2006/relationships/image" Target="../media/image9.jpeg"/></Relationships>
</file>

<file path=ppt/slides/_rels/slide47.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image" Target="../media/image9.jpeg"/><Relationship Id="rId3" Type="http://schemas.openxmlformats.org/officeDocument/2006/relationships/image" Target="../media/image52.jpeg"/><Relationship Id="rId7" Type="http://schemas.openxmlformats.org/officeDocument/2006/relationships/slide" Target="slide40.xml"/><Relationship Id="rId12" Type="http://schemas.openxmlformats.org/officeDocument/2006/relationships/image" Target="../media/image8.png"/><Relationship Id="rId2" Type="http://schemas.openxmlformats.org/officeDocument/2006/relationships/notesSlide" Target="../notesSlides/notesSlide46.xml"/><Relationship Id="rId1" Type="http://schemas.openxmlformats.org/officeDocument/2006/relationships/slideLayout" Target="../slideLayouts/slideLayout6.xml"/><Relationship Id="rId6" Type="http://schemas.openxmlformats.org/officeDocument/2006/relationships/slide" Target="slide34.xml"/><Relationship Id="rId11" Type="http://schemas.openxmlformats.org/officeDocument/2006/relationships/hyperlink" Target="http://www.uaemex.mx/" TargetMode="External"/><Relationship Id="rId5" Type="http://schemas.openxmlformats.org/officeDocument/2006/relationships/slide" Target="slide2.xml"/><Relationship Id="rId10" Type="http://schemas.openxmlformats.org/officeDocument/2006/relationships/slide" Target="slide51.xml"/><Relationship Id="rId4" Type="http://schemas.openxmlformats.org/officeDocument/2006/relationships/slide" Target="slide46.xml"/><Relationship Id="rId9" Type="http://schemas.openxmlformats.org/officeDocument/2006/relationships/slide" Target="slide35.xml"/><Relationship Id="rId14" Type="http://schemas.openxmlformats.org/officeDocument/2006/relationships/image" Target="../media/image67.png"/></Relationships>
</file>

<file path=ppt/slides/_rels/slide48.xml.rels><?xml version="1.0" encoding="UTF-8" standalone="yes"?>
<Relationships xmlns="http://schemas.openxmlformats.org/package/2006/relationships"><Relationship Id="rId8" Type="http://schemas.openxmlformats.org/officeDocument/2006/relationships/slide" Target="slide35.xml"/><Relationship Id="rId13" Type="http://schemas.openxmlformats.org/officeDocument/2006/relationships/image" Target="../media/image9.jpeg"/><Relationship Id="rId3" Type="http://schemas.openxmlformats.org/officeDocument/2006/relationships/image" Target="../media/image52.jpeg"/><Relationship Id="rId7" Type="http://schemas.openxmlformats.org/officeDocument/2006/relationships/slide" Target="slide36.xml"/><Relationship Id="rId12" Type="http://schemas.openxmlformats.org/officeDocument/2006/relationships/image" Target="../media/image8.png"/><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slide" Target="slide40.xml"/><Relationship Id="rId11" Type="http://schemas.openxmlformats.org/officeDocument/2006/relationships/hyperlink" Target="http://www.uaemex.mx/" TargetMode="External"/><Relationship Id="rId5" Type="http://schemas.openxmlformats.org/officeDocument/2006/relationships/slide" Target="slide34.xml"/><Relationship Id="rId10" Type="http://schemas.openxmlformats.org/officeDocument/2006/relationships/slide" Target="slide51.xml"/><Relationship Id="rId4" Type="http://schemas.openxmlformats.org/officeDocument/2006/relationships/slide" Target="slide2.xml"/><Relationship Id="rId9" Type="http://schemas.openxmlformats.org/officeDocument/2006/relationships/slide" Target="slide46.xml"/><Relationship Id="rId14" Type="http://schemas.openxmlformats.org/officeDocument/2006/relationships/image" Target="../media/image68.png"/></Relationships>
</file>

<file path=ppt/slides/_rels/slide49.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image" Target="../media/image9.jpeg"/><Relationship Id="rId3" Type="http://schemas.openxmlformats.org/officeDocument/2006/relationships/image" Target="../media/image52.jpeg"/><Relationship Id="rId7" Type="http://schemas.openxmlformats.org/officeDocument/2006/relationships/slide" Target="slide40.xml"/><Relationship Id="rId12" Type="http://schemas.openxmlformats.org/officeDocument/2006/relationships/image" Target="../media/image8.png"/><Relationship Id="rId2" Type="http://schemas.openxmlformats.org/officeDocument/2006/relationships/notesSlide" Target="../notesSlides/notesSlide48.xml"/><Relationship Id="rId1" Type="http://schemas.openxmlformats.org/officeDocument/2006/relationships/slideLayout" Target="../slideLayouts/slideLayout6.xml"/><Relationship Id="rId6" Type="http://schemas.openxmlformats.org/officeDocument/2006/relationships/slide" Target="slide34.xml"/><Relationship Id="rId11" Type="http://schemas.openxmlformats.org/officeDocument/2006/relationships/hyperlink" Target="http://www.uaemex.mx/" TargetMode="External"/><Relationship Id="rId5" Type="http://schemas.openxmlformats.org/officeDocument/2006/relationships/slide" Target="slide2.xml"/><Relationship Id="rId10" Type="http://schemas.openxmlformats.org/officeDocument/2006/relationships/slide" Target="slide51.xml"/><Relationship Id="rId4" Type="http://schemas.openxmlformats.org/officeDocument/2006/relationships/slide" Target="slide46.xml"/><Relationship Id="rId9" Type="http://schemas.openxmlformats.org/officeDocument/2006/relationships/slide" Target="slide3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5.png"/><Relationship Id="rId4" Type="http://schemas.openxmlformats.org/officeDocument/2006/relationships/hyperlink" Target="http://www.uaemex.mx/" TargetMode="External"/></Relationships>
</file>

<file path=ppt/slides/_rels/slide50.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hyperlink" Target="http://www.uaemex.mx/" TargetMode="External"/><Relationship Id="rId3" Type="http://schemas.openxmlformats.org/officeDocument/2006/relationships/image" Target="../media/image69.jpeg"/><Relationship Id="rId7" Type="http://schemas.openxmlformats.org/officeDocument/2006/relationships/slide" Target="slide2.xml"/><Relationship Id="rId12" Type="http://schemas.openxmlformats.org/officeDocument/2006/relationships/slide" Target="slide51.xml"/><Relationship Id="rId2" Type="http://schemas.openxmlformats.org/officeDocument/2006/relationships/notesSlide" Target="../notesSlides/notesSlide49.xml"/><Relationship Id="rId1" Type="http://schemas.openxmlformats.org/officeDocument/2006/relationships/slideLayout" Target="../slideLayouts/slideLayout6.xml"/><Relationship Id="rId6" Type="http://schemas.openxmlformats.org/officeDocument/2006/relationships/slide" Target="slide46.xml"/><Relationship Id="rId11" Type="http://schemas.openxmlformats.org/officeDocument/2006/relationships/slide" Target="slide35.xml"/><Relationship Id="rId5" Type="http://schemas.openxmlformats.org/officeDocument/2006/relationships/image" Target="../media/image52.jpeg"/><Relationship Id="rId15" Type="http://schemas.openxmlformats.org/officeDocument/2006/relationships/image" Target="../media/image9.jpeg"/><Relationship Id="rId10" Type="http://schemas.openxmlformats.org/officeDocument/2006/relationships/slide" Target="slide36.xml"/><Relationship Id="rId4" Type="http://schemas.openxmlformats.org/officeDocument/2006/relationships/image" Target="../media/image70.png"/><Relationship Id="rId9" Type="http://schemas.openxmlformats.org/officeDocument/2006/relationships/slide" Target="slide40.xml"/><Relationship Id="rId14" Type="http://schemas.openxmlformats.org/officeDocument/2006/relationships/image" Target="../media/image8.png"/></Relationships>
</file>

<file path=ppt/slides/_rels/slide51.xml.rels><?xml version="1.0" encoding="UTF-8" standalone="yes"?>
<Relationships xmlns="http://schemas.openxmlformats.org/package/2006/relationships"><Relationship Id="rId8" Type="http://schemas.openxmlformats.org/officeDocument/2006/relationships/slide" Target="slide35.xml"/><Relationship Id="rId13" Type="http://schemas.openxmlformats.org/officeDocument/2006/relationships/image" Target="../media/image9.jpeg"/><Relationship Id="rId3" Type="http://schemas.openxmlformats.org/officeDocument/2006/relationships/image" Target="../media/image52.jpeg"/><Relationship Id="rId7" Type="http://schemas.openxmlformats.org/officeDocument/2006/relationships/slide" Target="slide36.xml"/><Relationship Id="rId12" Type="http://schemas.openxmlformats.org/officeDocument/2006/relationships/image" Target="../media/image8.png"/><Relationship Id="rId17" Type="http://schemas.openxmlformats.org/officeDocument/2006/relationships/slide" Target="slide54.xml"/><Relationship Id="rId2" Type="http://schemas.openxmlformats.org/officeDocument/2006/relationships/notesSlide" Target="../notesSlides/notesSlide50.xml"/><Relationship Id="rId16" Type="http://schemas.openxmlformats.org/officeDocument/2006/relationships/slide" Target="slide53.xml"/><Relationship Id="rId1" Type="http://schemas.openxmlformats.org/officeDocument/2006/relationships/slideLayout" Target="../slideLayouts/slideLayout6.xml"/><Relationship Id="rId6" Type="http://schemas.openxmlformats.org/officeDocument/2006/relationships/slide" Target="slide40.xml"/><Relationship Id="rId11" Type="http://schemas.openxmlformats.org/officeDocument/2006/relationships/hyperlink" Target="http://www.uaemex.mx/" TargetMode="External"/><Relationship Id="rId5" Type="http://schemas.openxmlformats.org/officeDocument/2006/relationships/slide" Target="slide34.xml"/><Relationship Id="rId15" Type="http://schemas.openxmlformats.org/officeDocument/2006/relationships/image" Target="../media/image71.jpeg"/><Relationship Id="rId10" Type="http://schemas.openxmlformats.org/officeDocument/2006/relationships/slide" Target="slide51.xml"/><Relationship Id="rId4" Type="http://schemas.openxmlformats.org/officeDocument/2006/relationships/slide" Target="slide2.xml"/><Relationship Id="rId9" Type="http://schemas.openxmlformats.org/officeDocument/2006/relationships/slide" Target="slide46.xml"/><Relationship Id="rId14" Type="http://schemas.openxmlformats.org/officeDocument/2006/relationships/slide" Target="slide52.xml"/></Relationships>
</file>

<file path=ppt/slides/_rels/slide52.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image" Target="../media/image8.png"/><Relationship Id="rId3" Type="http://schemas.openxmlformats.org/officeDocument/2006/relationships/image" Target="../media/image52.jpeg"/><Relationship Id="rId7" Type="http://schemas.openxmlformats.org/officeDocument/2006/relationships/slide" Target="slide40.xml"/><Relationship Id="rId12" Type="http://schemas.openxmlformats.org/officeDocument/2006/relationships/hyperlink" Target="http://www.uaemex.mx/" TargetMode="External"/><Relationship Id="rId2" Type="http://schemas.openxmlformats.org/officeDocument/2006/relationships/notesSlide" Target="../notesSlides/notesSlide51.xml"/><Relationship Id="rId1" Type="http://schemas.openxmlformats.org/officeDocument/2006/relationships/slideLayout" Target="../slideLayouts/slideLayout6.xml"/><Relationship Id="rId6" Type="http://schemas.openxmlformats.org/officeDocument/2006/relationships/slide" Target="slide34.xml"/><Relationship Id="rId11" Type="http://schemas.openxmlformats.org/officeDocument/2006/relationships/slide" Target="slide51.xml"/><Relationship Id="rId5" Type="http://schemas.openxmlformats.org/officeDocument/2006/relationships/slide" Target="slide2.xml"/><Relationship Id="rId15" Type="http://schemas.openxmlformats.org/officeDocument/2006/relationships/image" Target="../media/image72.png"/><Relationship Id="rId10" Type="http://schemas.openxmlformats.org/officeDocument/2006/relationships/slide" Target="slide46.xml"/><Relationship Id="rId4" Type="http://schemas.openxmlformats.org/officeDocument/2006/relationships/image" Target="../media/image71.jpeg"/><Relationship Id="rId9" Type="http://schemas.openxmlformats.org/officeDocument/2006/relationships/slide" Target="slide35.xml"/><Relationship Id="rId14" Type="http://schemas.openxmlformats.org/officeDocument/2006/relationships/image" Target="../media/image9.jpeg"/></Relationships>
</file>

<file path=ppt/slides/_rels/slide53.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image" Target="../media/image8.png"/><Relationship Id="rId3" Type="http://schemas.openxmlformats.org/officeDocument/2006/relationships/image" Target="../media/image71.jpeg"/><Relationship Id="rId7" Type="http://schemas.openxmlformats.org/officeDocument/2006/relationships/slide" Target="slide40.xml"/><Relationship Id="rId12" Type="http://schemas.openxmlformats.org/officeDocument/2006/relationships/hyperlink" Target="http://www.uaemex.mx/" TargetMode="External"/><Relationship Id="rId2" Type="http://schemas.openxmlformats.org/officeDocument/2006/relationships/notesSlide" Target="../notesSlides/notesSlide52.xml"/><Relationship Id="rId1" Type="http://schemas.openxmlformats.org/officeDocument/2006/relationships/slideLayout" Target="../slideLayouts/slideLayout6.xml"/><Relationship Id="rId6" Type="http://schemas.openxmlformats.org/officeDocument/2006/relationships/slide" Target="slide34.xml"/><Relationship Id="rId11" Type="http://schemas.openxmlformats.org/officeDocument/2006/relationships/slide" Target="slide51.xml"/><Relationship Id="rId5" Type="http://schemas.openxmlformats.org/officeDocument/2006/relationships/slide" Target="slide2.xml"/><Relationship Id="rId15" Type="http://schemas.openxmlformats.org/officeDocument/2006/relationships/image" Target="../media/image73.png"/><Relationship Id="rId10" Type="http://schemas.openxmlformats.org/officeDocument/2006/relationships/slide" Target="slide46.xml"/><Relationship Id="rId4" Type="http://schemas.openxmlformats.org/officeDocument/2006/relationships/image" Target="../media/image52.jpeg"/><Relationship Id="rId9" Type="http://schemas.openxmlformats.org/officeDocument/2006/relationships/slide" Target="slide35.xml"/><Relationship Id="rId14" Type="http://schemas.openxmlformats.org/officeDocument/2006/relationships/image" Target="../media/image9.jpeg"/></Relationships>
</file>

<file path=ppt/slides/_rels/slide54.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image" Target="../media/image8.png"/><Relationship Id="rId3" Type="http://schemas.openxmlformats.org/officeDocument/2006/relationships/image" Target="../media/image71.jpeg"/><Relationship Id="rId7" Type="http://schemas.openxmlformats.org/officeDocument/2006/relationships/slide" Target="slide40.xml"/><Relationship Id="rId12" Type="http://schemas.openxmlformats.org/officeDocument/2006/relationships/hyperlink" Target="http://www.uaemex.mx/" TargetMode="External"/><Relationship Id="rId2" Type="http://schemas.openxmlformats.org/officeDocument/2006/relationships/notesSlide" Target="../notesSlides/notesSlide53.xml"/><Relationship Id="rId1" Type="http://schemas.openxmlformats.org/officeDocument/2006/relationships/slideLayout" Target="../slideLayouts/slideLayout6.xml"/><Relationship Id="rId6" Type="http://schemas.openxmlformats.org/officeDocument/2006/relationships/slide" Target="slide34.xml"/><Relationship Id="rId11" Type="http://schemas.openxmlformats.org/officeDocument/2006/relationships/slide" Target="slide51.xml"/><Relationship Id="rId5" Type="http://schemas.openxmlformats.org/officeDocument/2006/relationships/slide" Target="slide2.xml"/><Relationship Id="rId15" Type="http://schemas.openxmlformats.org/officeDocument/2006/relationships/image" Target="../media/image74.png"/><Relationship Id="rId10" Type="http://schemas.openxmlformats.org/officeDocument/2006/relationships/slide" Target="slide46.xml"/><Relationship Id="rId4" Type="http://schemas.openxmlformats.org/officeDocument/2006/relationships/image" Target="../media/image52.jpeg"/><Relationship Id="rId9" Type="http://schemas.openxmlformats.org/officeDocument/2006/relationships/slide" Target="slide35.xml"/><Relationship Id="rId14" Type="http://schemas.openxmlformats.org/officeDocument/2006/relationships/image" Target="../media/image9.jpeg"/></Relationships>
</file>

<file path=ppt/slides/_rels/slide5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8" Type="http://schemas.openxmlformats.org/officeDocument/2006/relationships/hyperlink" Target="http://www.uaemex.mx/" TargetMode="External"/><Relationship Id="rId3" Type="http://schemas.openxmlformats.org/officeDocument/2006/relationships/image" Target="../media/image77.png"/><Relationship Id="rId7" Type="http://schemas.openxmlformats.org/officeDocument/2006/relationships/slide" Target="slide57.xml"/><Relationship Id="rId2" Type="http://schemas.openxmlformats.org/officeDocument/2006/relationships/notesSlide" Target="../notesSlides/notesSlide54.xml"/><Relationship Id="rId1" Type="http://schemas.openxmlformats.org/officeDocument/2006/relationships/slideLayout" Target="../slideLayouts/slideLayout6.xml"/><Relationship Id="rId6" Type="http://schemas.openxmlformats.org/officeDocument/2006/relationships/slide" Target="slide58.xml"/><Relationship Id="rId5" Type="http://schemas.openxmlformats.org/officeDocument/2006/relationships/slide" Target="slide2.xml"/><Relationship Id="rId10" Type="http://schemas.openxmlformats.org/officeDocument/2006/relationships/image" Target="../media/image9.jpeg"/><Relationship Id="rId4" Type="http://schemas.openxmlformats.org/officeDocument/2006/relationships/image" Target="../media/image78.png"/><Relationship Id="rId9" Type="http://schemas.openxmlformats.org/officeDocument/2006/relationships/image" Target="../media/image8.png"/></Relationships>
</file>

<file path=ppt/slides/_rels/slide57.xml.rels><?xml version="1.0" encoding="UTF-8" standalone="yes"?>
<Relationships xmlns="http://schemas.openxmlformats.org/package/2006/relationships"><Relationship Id="rId8" Type="http://schemas.openxmlformats.org/officeDocument/2006/relationships/slide" Target="slide57.xml"/><Relationship Id="rId3" Type="http://schemas.openxmlformats.org/officeDocument/2006/relationships/image" Target="../media/image77.png"/><Relationship Id="rId7" Type="http://schemas.openxmlformats.org/officeDocument/2006/relationships/slide" Target="slide58.xml"/><Relationship Id="rId2" Type="http://schemas.openxmlformats.org/officeDocument/2006/relationships/notesSlide" Target="../notesSlides/notesSlide55.xml"/><Relationship Id="rId1" Type="http://schemas.openxmlformats.org/officeDocument/2006/relationships/slideLayout" Target="../slideLayouts/slideLayout6.xml"/><Relationship Id="rId6" Type="http://schemas.openxmlformats.org/officeDocument/2006/relationships/slide" Target="slide56.xml"/><Relationship Id="rId11" Type="http://schemas.openxmlformats.org/officeDocument/2006/relationships/image" Target="../media/image9.jpeg"/><Relationship Id="rId5" Type="http://schemas.openxmlformats.org/officeDocument/2006/relationships/slide" Target="slide2.xml"/><Relationship Id="rId10" Type="http://schemas.openxmlformats.org/officeDocument/2006/relationships/image" Target="../media/image8.png"/><Relationship Id="rId4" Type="http://schemas.openxmlformats.org/officeDocument/2006/relationships/image" Target="../media/image78.png"/><Relationship Id="rId9" Type="http://schemas.openxmlformats.org/officeDocument/2006/relationships/hyperlink" Target="http://www.uaemex.mx/" TargetMode="External"/></Relationships>
</file>

<file path=ppt/slides/_rels/slide58.xml.rels><?xml version="1.0" encoding="UTF-8" standalone="yes"?>
<Relationships xmlns="http://schemas.openxmlformats.org/package/2006/relationships"><Relationship Id="rId8" Type="http://schemas.openxmlformats.org/officeDocument/2006/relationships/slide" Target="slide57.xml"/><Relationship Id="rId13" Type="http://schemas.openxmlformats.org/officeDocument/2006/relationships/image" Target="../media/image83.jpeg"/><Relationship Id="rId18" Type="http://schemas.openxmlformats.org/officeDocument/2006/relationships/image" Target="../media/image8.png"/><Relationship Id="rId3" Type="http://schemas.openxmlformats.org/officeDocument/2006/relationships/image" Target="../media/image77.png"/><Relationship Id="rId7" Type="http://schemas.openxmlformats.org/officeDocument/2006/relationships/slide" Target="slide58.xml"/><Relationship Id="rId12" Type="http://schemas.openxmlformats.org/officeDocument/2006/relationships/image" Target="../media/image82.jpeg"/><Relationship Id="rId17" Type="http://schemas.openxmlformats.org/officeDocument/2006/relationships/hyperlink" Target="http://www.uaemex.mx/" TargetMode="External"/><Relationship Id="rId2" Type="http://schemas.openxmlformats.org/officeDocument/2006/relationships/notesSlide" Target="../notesSlides/notesSlide56.xml"/><Relationship Id="rId16" Type="http://schemas.openxmlformats.org/officeDocument/2006/relationships/image" Target="../media/image85.png"/><Relationship Id="rId1" Type="http://schemas.openxmlformats.org/officeDocument/2006/relationships/slideLayout" Target="../slideLayouts/slideLayout6.xml"/><Relationship Id="rId6" Type="http://schemas.openxmlformats.org/officeDocument/2006/relationships/slide" Target="slide56.xml"/><Relationship Id="rId11" Type="http://schemas.openxmlformats.org/officeDocument/2006/relationships/image" Target="../media/image81.png"/><Relationship Id="rId5" Type="http://schemas.openxmlformats.org/officeDocument/2006/relationships/slide" Target="slide2.xml"/><Relationship Id="rId15" Type="http://schemas.openxmlformats.org/officeDocument/2006/relationships/slide" Target="slide59.xml"/><Relationship Id="rId10" Type="http://schemas.openxmlformats.org/officeDocument/2006/relationships/image" Target="../media/image80.jpeg"/><Relationship Id="rId19" Type="http://schemas.openxmlformats.org/officeDocument/2006/relationships/image" Target="../media/image9.jpeg"/><Relationship Id="rId4" Type="http://schemas.openxmlformats.org/officeDocument/2006/relationships/image" Target="../media/image78.png"/><Relationship Id="rId9" Type="http://schemas.openxmlformats.org/officeDocument/2006/relationships/image" Target="../media/image79.png"/><Relationship Id="rId14" Type="http://schemas.openxmlformats.org/officeDocument/2006/relationships/image" Target="../media/image84.png"/></Relationships>
</file>

<file path=ppt/slides/_rels/slide59.xml.rels><?xml version="1.0" encoding="UTF-8" standalone="yes"?>
<Relationships xmlns="http://schemas.openxmlformats.org/package/2006/relationships"><Relationship Id="rId8" Type="http://schemas.openxmlformats.org/officeDocument/2006/relationships/slide" Target="slide57.xml"/><Relationship Id="rId13" Type="http://schemas.openxmlformats.org/officeDocument/2006/relationships/image" Target="../media/image86.png"/><Relationship Id="rId18" Type="http://schemas.openxmlformats.org/officeDocument/2006/relationships/slide" Target="slide63.xml"/><Relationship Id="rId26" Type="http://schemas.openxmlformats.org/officeDocument/2006/relationships/slide" Target="slide68.xml"/><Relationship Id="rId3" Type="http://schemas.openxmlformats.org/officeDocument/2006/relationships/image" Target="../media/image77.png"/><Relationship Id="rId21" Type="http://schemas.openxmlformats.org/officeDocument/2006/relationships/image" Target="../media/image90.jpeg"/><Relationship Id="rId7" Type="http://schemas.openxmlformats.org/officeDocument/2006/relationships/slide" Target="slide58.xml"/><Relationship Id="rId12" Type="http://schemas.openxmlformats.org/officeDocument/2006/relationships/slide" Target="slide60.xml"/><Relationship Id="rId17" Type="http://schemas.openxmlformats.org/officeDocument/2006/relationships/image" Target="../media/image88.jpeg"/><Relationship Id="rId25" Type="http://schemas.openxmlformats.org/officeDocument/2006/relationships/image" Target="../media/image92.png"/><Relationship Id="rId2" Type="http://schemas.openxmlformats.org/officeDocument/2006/relationships/notesSlide" Target="../notesSlides/notesSlide57.xml"/><Relationship Id="rId16" Type="http://schemas.openxmlformats.org/officeDocument/2006/relationships/slide" Target="slide69.xml"/><Relationship Id="rId20" Type="http://schemas.openxmlformats.org/officeDocument/2006/relationships/slide" Target="slide62.xml"/><Relationship Id="rId29" Type="http://schemas.openxmlformats.org/officeDocument/2006/relationships/image" Target="../media/image94.png"/><Relationship Id="rId1" Type="http://schemas.openxmlformats.org/officeDocument/2006/relationships/slideLayout" Target="../slideLayouts/slideLayout6.xml"/><Relationship Id="rId6" Type="http://schemas.openxmlformats.org/officeDocument/2006/relationships/slide" Target="slide56.xml"/><Relationship Id="rId11" Type="http://schemas.openxmlformats.org/officeDocument/2006/relationships/image" Target="../media/image9.jpeg"/><Relationship Id="rId24" Type="http://schemas.openxmlformats.org/officeDocument/2006/relationships/slide" Target="slide66.xml"/><Relationship Id="rId5" Type="http://schemas.openxmlformats.org/officeDocument/2006/relationships/slide" Target="slide2.xml"/><Relationship Id="rId15" Type="http://schemas.openxmlformats.org/officeDocument/2006/relationships/image" Target="../media/image87.png"/><Relationship Id="rId23" Type="http://schemas.openxmlformats.org/officeDocument/2006/relationships/image" Target="../media/image91.png"/><Relationship Id="rId28" Type="http://schemas.openxmlformats.org/officeDocument/2006/relationships/slide" Target="slide67.xml"/><Relationship Id="rId10" Type="http://schemas.openxmlformats.org/officeDocument/2006/relationships/image" Target="../media/image8.png"/><Relationship Id="rId19" Type="http://schemas.openxmlformats.org/officeDocument/2006/relationships/image" Target="../media/image89.png"/><Relationship Id="rId4" Type="http://schemas.openxmlformats.org/officeDocument/2006/relationships/image" Target="../media/image78.png"/><Relationship Id="rId9" Type="http://schemas.openxmlformats.org/officeDocument/2006/relationships/hyperlink" Target="http://www.uaemex.mx/" TargetMode="External"/><Relationship Id="rId14" Type="http://schemas.openxmlformats.org/officeDocument/2006/relationships/slide" Target="slide65.xml"/><Relationship Id="rId22" Type="http://schemas.openxmlformats.org/officeDocument/2006/relationships/slide" Target="slide64.xml"/><Relationship Id="rId27" Type="http://schemas.openxmlformats.org/officeDocument/2006/relationships/image" Target="../media/image93.png"/></Relationships>
</file>

<file path=ppt/slides/_rels/slide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20.jpeg"/><Relationship Id="rId7" Type="http://schemas.openxmlformats.org/officeDocument/2006/relationships/slide" Target="slide15.xml"/><Relationship Id="rId12"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slide" Target="slide7.xml"/><Relationship Id="rId11" Type="http://schemas.openxmlformats.org/officeDocument/2006/relationships/image" Target="../media/image8.png"/><Relationship Id="rId5" Type="http://schemas.openxmlformats.org/officeDocument/2006/relationships/slide" Target="slide8.xml"/><Relationship Id="rId10" Type="http://schemas.openxmlformats.org/officeDocument/2006/relationships/hyperlink" Target="http://www.uaemex.mx/" TargetMode="External"/><Relationship Id="rId4" Type="http://schemas.openxmlformats.org/officeDocument/2006/relationships/slide" Target="slide9.xml"/><Relationship Id="rId9" Type="http://schemas.openxmlformats.org/officeDocument/2006/relationships/slide" Target="slide2.xml"/></Relationships>
</file>

<file path=ppt/slides/_rels/slide60.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5.png"/><Relationship Id="rId7" Type="http://schemas.openxmlformats.org/officeDocument/2006/relationships/slide" Target="slide58.xml"/><Relationship Id="rId12" Type="http://schemas.openxmlformats.org/officeDocument/2006/relationships/image" Target="../media/image99.png"/><Relationship Id="rId2" Type="http://schemas.openxmlformats.org/officeDocument/2006/relationships/notesSlide" Target="../notesSlides/notesSlide58.xml"/><Relationship Id="rId1" Type="http://schemas.openxmlformats.org/officeDocument/2006/relationships/slideLayout" Target="../slideLayouts/slideLayout6.xml"/><Relationship Id="rId6" Type="http://schemas.openxmlformats.org/officeDocument/2006/relationships/image" Target="../media/image97.jpeg"/><Relationship Id="rId11" Type="http://schemas.openxmlformats.org/officeDocument/2006/relationships/slide" Target="slide61.xml"/><Relationship Id="rId5" Type="http://schemas.openxmlformats.org/officeDocument/2006/relationships/image" Target="../media/image96.png"/><Relationship Id="rId10" Type="http://schemas.openxmlformats.org/officeDocument/2006/relationships/image" Target="../media/image85.png"/><Relationship Id="rId4" Type="http://schemas.openxmlformats.org/officeDocument/2006/relationships/hyperlink" Target="http://www.uaemex.mx/" TargetMode="External"/><Relationship Id="rId9" Type="http://schemas.openxmlformats.org/officeDocument/2006/relationships/slide" Target="slide59.xml"/></Relationships>
</file>

<file path=ppt/slides/_rels/slide61.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100.png"/><Relationship Id="rId7" Type="http://schemas.openxmlformats.org/officeDocument/2006/relationships/slide" Target="slide59.xml"/><Relationship Id="rId12" Type="http://schemas.openxmlformats.org/officeDocument/2006/relationships/image" Target="../media/image102.png"/><Relationship Id="rId2" Type="http://schemas.openxmlformats.org/officeDocument/2006/relationships/notesSlide" Target="../notesSlides/notesSlide59.xml"/><Relationship Id="rId1" Type="http://schemas.openxmlformats.org/officeDocument/2006/relationships/slideLayout" Target="../slideLayouts/slideLayout6.xml"/><Relationship Id="rId6" Type="http://schemas.openxmlformats.org/officeDocument/2006/relationships/image" Target="../media/image97.jpeg"/><Relationship Id="rId11" Type="http://schemas.openxmlformats.org/officeDocument/2006/relationships/slide" Target="slide58.xml"/><Relationship Id="rId5" Type="http://schemas.openxmlformats.org/officeDocument/2006/relationships/image" Target="../media/image96.png"/><Relationship Id="rId10" Type="http://schemas.openxmlformats.org/officeDocument/2006/relationships/image" Target="../media/image101.png"/><Relationship Id="rId4" Type="http://schemas.openxmlformats.org/officeDocument/2006/relationships/hyperlink" Target="http://www.uaemex.mx/" TargetMode="External"/><Relationship Id="rId9" Type="http://schemas.openxmlformats.org/officeDocument/2006/relationships/slide" Target="slide60.xml"/></Relationships>
</file>

<file path=ppt/slides/_rels/slide62.xml.rels><?xml version="1.0" encoding="UTF-8" standalone="yes"?>
<Relationships xmlns="http://schemas.openxmlformats.org/package/2006/relationships"><Relationship Id="rId8" Type="http://schemas.openxmlformats.org/officeDocument/2006/relationships/slide" Target="slide59.xml"/><Relationship Id="rId3" Type="http://schemas.openxmlformats.org/officeDocument/2006/relationships/image" Target="../media/image103.png"/><Relationship Id="rId7" Type="http://schemas.openxmlformats.org/officeDocument/2006/relationships/image" Target="../media/image97.jpeg"/><Relationship Id="rId2" Type="http://schemas.openxmlformats.org/officeDocument/2006/relationships/notesSlide" Target="../notesSlides/notesSlide60.xml"/><Relationship Id="rId1" Type="http://schemas.openxmlformats.org/officeDocument/2006/relationships/slideLayout" Target="../slideLayouts/slideLayout6.xml"/><Relationship Id="rId6" Type="http://schemas.openxmlformats.org/officeDocument/2006/relationships/image" Target="../media/image96.png"/><Relationship Id="rId11" Type="http://schemas.openxmlformats.org/officeDocument/2006/relationships/image" Target="../media/image105.png"/><Relationship Id="rId5" Type="http://schemas.openxmlformats.org/officeDocument/2006/relationships/hyperlink" Target="http://www.uaemex.mx/" TargetMode="External"/><Relationship Id="rId10" Type="http://schemas.openxmlformats.org/officeDocument/2006/relationships/slide" Target="slide58.xml"/><Relationship Id="rId4" Type="http://schemas.openxmlformats.org/officeDocument/2006/relationships/image" Target="../media/image104.png"/><Relationship Id="rId9" Type="http://schemas.openxmlformats.org/officeDocument/2006/relationships/image" Target="../media/image85.png"/></Relationships>
</file>

<file path=ppt/slides/_rels/slide63.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106.png"/><Relationship Id="rId7" Type="http://schemas.openxmlformats.org/officeDocument/2006/relationships/slide" Target="slide59.xml"/><Relationship Id="rId2" Type="http://schemas.openxmlformats.org/officeDocument/2006/relationships/notesSlide" Target="../notesSlides/notesSlide61.xml"/><Relationship Id="rId1" Type="http://schemas.openxmlformats.org/officeDocument/2006/relationships/slideLayout" Target="../slideLayouts/slideLayout6.xml"/><Relationship Id="rId6" Type="http://schemas.openxmlformats.org/officeDocument/2006/relationships/image" Target="../media/image97.jpeg"/><Relationship Id="rId5" Type="http://schemas.openxmlformats.org/officeDocument/2006/relationships/image" Target="../media/image96.png"/><Relationship Id="rId10" Type="http://schemas.openxmlformats.org/officeDocument/2006/relationships/image" Target="../media/image107.png"/><Relationship Id="rId4" Type="http://schemas.openxmlformats.org/officeDocument/2006/relationships/hyperlink" Target="http://www.uaemex.mx/" TargetMode="External"/><Relationship Id="rId9" Type="http://schemas.openxmlformats.org/officeDocument/2006/relationships/slide" Target="slide58.xml"/></Relationships>
</file>

<file path=ppt/slides/_rels/slide64.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91.png"/><Relationship Id="rId7" Type="http://schemas.openxmlformats.org/officeDocument/2006/relationships/slide" Target="slide59.xml"/><Relationship Id="rId2" Type="http://schemas.openxmlformats.org/officeDocument/2006/relationships/notesSlide" Target="../notesSlides/notesSlide62.xml"/><Relationship Id="rId1" Type="http://schemas.openxmlformats.org/officeDocument/2006/relationships/slideLayout" Target="../slideLayouts/slideLayout6.xml"/><Relationship Id="rId6" Type="http://schemas.openxmlformats.org/officeDocument/2006/relationships/image" Target="../media/image97.jpeg"/><Relationship Id="rId5" Type="http://schemas.openxmlformats.org/officeDocument/2006/relationships/image" Target="../media/image96.png"/><Relationship Id="rId10" Type="http://schemas.openxmlformats.org/officeDocument/2006/relationships/image" Target="../media/image108.png"/><Relationship Id="rId4" Type="http://schemas.openxmlformats.org/officeDocument/2006/relationships/hyperlink" Target="http://www.uaemex.mx/" TargetMode="External"/><Relationship Id="rId9" Type="http://schemas.openxmlformats.org/officeDocument/2006/relationships/slide" Target="slide58.xml"/></Relationships>
</file>

<file path=ppt/slides/_rels/slide65.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109.png"/><Relationship Id="rId7" Type="http://schemas.openxmlformats.org/officeDocument/2006/relationships/slide" Target="slide59.xml"/><Relationship Id="rId2" Type="http://schemas.openxmlformats.org/officeDocument/2006/relationships/notesSlide" Target="../notesSlides/notesSlide63.xml"/><Relationship Id="rId1" Type="http://schemas.openxmlformats.org/officeDocument/2006/relationships/slideLayout" Target="../slideLayouts/slideLayout6.xml"/><Relationship Id="rId6" Type="http://schemas.openxmlformats.org/officeDocument/2006/relationships/image" Target="../media/image97.jpeg"/><Relationship Id="rId5" Type="http://schemas.openxmlformats.org/officeDocument/2006/relationships/image" Target="../media/image96.png"/><Relationship Id="rId10" Type="http://schemas.openxmlformats.org/officeDocument/2006/relationships/image" Target="../media/image110.png"/><Relationship Id="rId4" Type="http://schemas.openxmlformats.org/officeDocument/2006/relationships/hyperlink" Target="http://www.uaemex.mx/" TargetMode="External"/><Relationship Id="rId9" Type="http://schemas.openxmlformats.org/officeDocument/2006/relationships/slide" Target="slide58.xml"/></Relationships>
</file>

<file path=ppt/slides/_rels/slide66.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92.png"/><Relationship Id="rId7" Type="http://schemas.openxmlformats.org/officeDocument/2006/relationships/slide" Target="slide59.xml"/><Relationship Id="rId2" Type="http://schemas.openxmlformats.org/officeDocument/2006/relationships/notesSlide" Target="../notesSlides/notesSlide64.xml"/><Relationship Id="rId1" Type="http://schemas.openxmlformats.org/officeDocument/2006/relationships/slideLayout" Target="../slideLayouts/slideLayout6.xml"/><Relationship Id="rId6" Type="http://schemas.openxmlformats.org/officeDocument/2006/relationships/image" Target="../media/image97.jpeg"/><Relationship Id="rId11" Type="http://schemas.openxmlformats.org/officeDocument/2006/relationships/image" Target="../media/image112.png"/><Relationship Id="rId5" Type="http://schemas.openxmlformats.org/officeDocument/2006/relationships/image" Target="../media/image96.png"/><Relationship Id="rId10" Type="http://schemas.openxmlformats.org/officeDocument/2006/relationships/image" Target="../media/image111.png"/><Relationship Id="rId4" Type="http://schemas.openxmlformats.org/officeDocument/2006/relationships/hyperlink" Target="http://www.uaemex.mx/" TargetMode="External"/><Relationship Id="rId9" Type="http://schemas.openxmlformats.org/officeDocument/2006/relationships/slide" Target="slide58.xml"/></Relationships>
</file>

<file path=ppt/slides/_rels/slide67.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94.png"/><Relationship Id="rId7" Type="http://schemas.openxmlformats.org/officeDocument/2006/relationships/slide" Target="slide59.xml"/><Relationship Id="rId2" Type="http://schemas.openxmlformats.org/officeDocument/2006/relationships/notesSlide" Target="../notesSlides/notesSlide65.xml"/><Relationship Id="rId1" Type="http://schemas.openxmlformats.org/officeDocument/2006/relationships/slideLayout" Target="../slideLayouts/slideLayout6.xml"/><Relationship Id="rId6" Type="http://schemas.openxmlformats.org/officeDocument/2006/relationships/image" Target="../media/image97.jpeg"/><Relationship Id="rId5" Type="http://schemas.openxmlformats.org/officeDocument/2006/relationships/image" Target="../media/image96.png"/><Relationship Id="rId10" Type="http://schemas.openxmlformats.org/officeDocument/2006/relationships/image" Target="../media/image113.png"/><Relationship Id="rId4" Type="http://schemas.openxmlformats.org/officeDocument/2006/relationships/hyperlink" Target="http://www.uaemex.mx/" TargetMode="External"/><Relationship Id="rId9" Type="http://schemas.openxmlformats.org/officeDocument/2006/relationships/slide" Target="slide58.xml"/></Relationships>
</file>

<file path=ppt/slides/_rels/slide68.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93.png"/><Relationship Id="rId7" Type="http://schemas.openxmlformats.org/officeDocument/2006/relationships/slide" Target="slide59.xml"/><Relationship Id="rId2" Type="http://schemas.openxmlformats.org/officeDocument/2006/relationships/notesSlide" Target="../notesSlides/notesSlide66.xml"/><Relationship Id="rId1" Type="http://schemas.openxmlformats.org/officeDocument/2006/relationships/slideLayout" Target="../slideLayouts/slideLayout6.xml"/><Relationship Id="rId6" Type="http://schemas.openxmlformats.org/officeDocument/2006/relationships/image" Target="../media/image97.jpeg"/><Relationship Id="rId11" Type="http://schemas.openxmlformats.org/officeDocument/2006/relationships/image" Target="../media/image115.png"/><Relationship Id="rId5" Type="http://schemas.openxmlformats.org/officeDocument/2006/relationships/image" Target="../media/image96.png"/><Relationship Id="rId10" Type="http://schemas.openxmlformats.org/officeDocument/2006/relationships/image" Target="../media/image114.png"/><Relationship Id="rId4" Type="http://schemas.openxmlformats.org/officeDocument/2006/relationships/hyperlink" Target="http://www.uaemex.mx/" TargetMode="External"/><Relationship Id="rId9" Type="http://schemas.openxmlformats.org/officeDocument/2006/relationships/slide" Target="slide58.xml"/></Relationships>
</file>

<file path=ppt/slides/_rels/slide69.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116.png"/><Relationship Id="rId7" Type="http://schemas.openxmlformats.org/officeDocument/2006/relationships/slide" Target="slide59.xml"/><Relationship Id="rId2" Type="http://schemas.openxmlformats.org/officeDocument/2006/relationships/notesSlide" Target="../notesSlides/notesSlide67.xml"/><Relationship Id="rId1" Type="http://schemas.openxmlformats.org/officeDocument/2006/relationships/slideLayout" Target="../slideLayouts/slideLayout6.xml"/><Relationship Id="rId6" Type="http://schemas.openxmlformats.org/officeDocument/2006/relationships/image" Target="../media/image97.jpeg"/><Relationship Id="rId5" Type="http://schemas.openxmlformats.org/officeDocument/2006/relationships/image" Target="../media/image96.png"/><Relationship Id="rId10" Type="http://schemas.openxmlformats.org/officeDocument/2006/relationships/image" Target="../media/image117.png"/><Relationship Id="rId4" Type="http://schemas.openxmlformats.org/officeDocument/2006/relationships/hyperlink" Target="http://www.uaemex.mx/" TargetMode="External"/><Relationship Id="rId9" Type="http://schemas.openxmlformats.org/officeDocument/2006/relationships/slide" Target="slide58.xml"/></Relationships>
</file>

<file path=ppt/slides/_rels/slide7.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hyperlink" Target="http://www.uaemex.mx/" TargetMode="External"/><Relationship Id="rId3" Type="http://schemas.openxmlformats.org/officeDocument/2006/relationships/image" Target="../media/image21.jpeg"/><Relationship Id="rId7" Type="http://schemas.openxmlformats.org/officeDocument/2006/relationships/slide" Target="slide9.xml"/><Relationship Id="rId12"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slide" Target="slide6.xml"/><Relationship Id="rId11" Type="http://schemas.openxmlformats.org/officeDocument/2006/relationships/hyperlink" Target="http://www.un.org/" TargetMode="External"/><Relationship Id="rId5" Type="http://schemas.openxmlformats.org/officeDocument/2006/relationships/slide" Target="slide2.xml"/><Relationship Id="rId15" Type="http://schemas.openxmlformats.org/officeDocument/2006/relationships/image" Target="../media/image9.jpeg"/><Relationship Id="rId10" Type="http://schemas.openxmlformats.org/officeDocument/2006/relationships/slide" Target="slide15.xml"/><Relationship Id="rId4" Type="http://schemas.openxmlformats.org/officeDocument/2006/relationships/image" Target="../media/image20.jpeg"/><Relationship Id="rId9" Type="http://schemas.openxmlformats.org/officeDocument/2006/relationships/slide" Target="slide7.xml"/><Relationship Id="rId14" Type="http://schemas.openxmlformats.org/officeDocument/2006/relationships/image" Target="../media/image8.png"/></Relationships>
</file>

<file path=ppt/slides/_rels/slide70.xml.rels><?xml version="1.0" encoding="UTF-8" standalone="yes"?>
<Relationships xmlns="http://schemas.openxmlformats.org/package/2006/relationships"><Relationship Id="rId8" Type="http://schemas.openxmlformats.org/officeDocument/2006/relationships/slide" Target="slide73.xml"/><Relationship Id="rId13" Type="http://schemas.openxmlformats.org/officeDocument/2006/relationships/image" Target="../media/image8.png"/><Relationship Id="rId3" Type="http://schemas.openxmlformats.org/officeDocument/2006/relationships/image" Target="../media/image78.png"/><Relationship Id="rId7" Type="http://schemas.openxmlformats.org/officeDocument/2006/relationships/slide" Target="slide75.xml"/><Relationship Id="rId12" Type="http://schemas.openxmlformats.org/officeDocument/2006/relationships/hyperlink" Target="http://www.uaemex.mx/" TargetMode="External"/><Relationship Id="rId2" Type="http://schemas.openxmlformats.org/officeDocument/2006/relationships/notesSlide" Target="../notesSlides/notesSlide68.xml"/><Relationship Id="rId1" Type="http://schemas.openxmlformats.org/officeDocument/2006/relationships/slideLayout" Target="../slideLayouts/slideLayout6.xml"/><Relationship Id="rId6" Type="http://schemas.openxmlformats.org/officeDocument/2006/relationships/slide" Target="slide71.xml"/><Relationship Id="rId11" Type="http://schemas.openxmlformats.org/officeDocument/2006/relationships/slide" Target="slide77.xml"/><Relationship Id="rId5" Type="http://schemas.openxmlformats.org/officeDocument/2006/relationships/slide" Target="slide72.xml"/><Relationship Id="rId10" Type="http://schemas.openxmlformats.org/officeDocument/2006/relationships/slide" Target="slide78.xml"/><Relationship Id="rId4" Type="http://schemas.openxmlformats.org/officeDocument/2006/relationships/slide" Target="slide2.xml"/><Relationship Id="rId9" Type="http://schemas.openxmlformats.org/officeDocument/2006/relationships/slide" Target="slide76.xml"/><Relationship Id="rId14" Type="http://schemas.openxmlformats.org/officeDocument/2006/relationships/image" Target="../media/image9.jpeg"/></Relationships>
</file>

<file path=ppt/slides/_rels/slide71.xml.rels><?xml version="1.0" encoding="UTF-8" standalone="yes"?>
<Relationships xmlns="http://schemas.openxmlformats.org/package/2006/relationships"><Relationship Id="rId8" Type="http://schemas.openxmlformats.org/officeDocument/2006/relationships/slide" Target="slide70.xml"/><Relationship Id="rId13" Type="http://schemas.openxmlformats.org/officeDocument/2006/relationships/slide" Target="slide76.xml"/><Relationship Id="rId18" Type="http://schemas.openxmlformats.org/officeDocument/2006/relationships/image" Target="../media/image9.jpeg"/><Relationship Id="rId3" Type="http://schemas.openxmlformats.org/officeDocument/2006/relationships/image" Target="../media/image78.png"/><Relationship Id="rId7" Type="http://schemas.openxmlformats.org/officeDocument/2006/relationships/slide" Target="slide2.xml"/><Relationship Id="rId12" Type="http://schemas.openxmlformats.org/officeDocument/2006/relationships/slide" Target="slide73.xml"/><Relationship Id="rId17" Type="http://schemas.openxmlformats.org/officeDocument/2006/relationships/image" Target="../media/image8.png"/><Relationship Id="rId2" Type="http://schemas.openxmlformats.org/officeDocument/2006/relationships/notesSlide" Target="../notesSlides/notesSlide69.xml"/><Relationship Id="rId16" Type="http://schemas.openxmlformats.org/officeDocument/2006/relationships/hyperlink" Target="http://www.uaemex.mx/" TargetMode="External"/><Relationship Id="rId1" Type="http://schemas.openxmlformats.org/officeDocument/2006/relationships/slideLayout" Target="../slideLayouts/slideLayout6.xml"/><Relationship Id="rId6" Type="http://schemas.openxmlformats.org/officeDocument/2006/relationships/image" Target="../media/image118.jpeg"/><Relationship Id="rId11" Type="http://schemas.openxmlformats.org/officeDocument/2006/relationships/slide" Target="slide75.xml"/><Relationship Id="rId5" Type="http://schemas.openxmlformats.org/officeDocument/2006/relationships/image" Target="../media/image85.png"/><Relationship Id="rId15" Type="http://schemas.openxmlformats.org/officeDocument/2006/relationships/slide" Target="slide77.xml"/><Relationship Id="rId10" Type="http://schemas.openxmlformats.org/officeDocument/2006/relationships/slide" Target="slide71.xml"/><Relationship Id="rId4" Type="http://schemas.openxmlformats.org/officeDocument/2006/relationships/slide" Target="slide59.xml"/><Relationship Id="rId9" Type="http://schemas.openxmlformats.org/officeDocument/2006/relationships/slide" Target="slide72.xml"/><Relationship Id="rId14" Type="http://schemas.openxmlformats.org/officeDocument/2006/relationships/slide" Target="slide78.xml"/></Relationships>
</file>

<file path=ppt/slides/_rels/slide72.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slide" Target="slide75.xml"/><Relationship Id="rId18" Type="http://schemas.openxmlformats.org/officeDocument/2006/relationships/hyperlink" Target="http://www.uaemex.mx/" TargetMode="External"/><Relationship Id="rId3" Type="http://schemas.openxmlformats.org/officeDocument/2006/relationships/image" Target="../media/image78.png"/><Relationship Id="rId7" Type="http://schemas.openxmlformats.org/officeDocument/2006/relationships/diagramColors" Target="../diagrams/colors1.xml"/><Relationship Id="rId12" Type="http://schemas.openxmlformats.org/officeDocument/2006/relationships/slide" Target="slide71.xml"/><Relationship Id="rId17" Type="http://schemas.openxmlformats.org/officeDocument/2006/relationships/slide" Target="slide77.xml"/><Relationship Id="rId2" Type="http://schemas.openxmlformats.org/officeDocument/2006/relationships/notesSlide" Target="../notesSlides/notesSlide70.xml"/><Relationship Id="rId16" Type="http://schemas.openxmlformats.org/officeDocument/2006/relationships/slide" Target="slide78.xml"/><Relationship Id="rId20"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diagramQuickStyle" Target="../diagrams/quickStyle1.xml"/><Relationship Id="rId11" Type="http://schemas.openxmlformats.org/officeDocument/2006/relationships/slide" Target="slide72.xml"/><Relationship Id="rId5" Type="http://schemas.openxmlformats.org/officeDocument/2006/relationships/diagramLayout" Target="../diagrams/layout1.xml"/><Relationship Id="rId15" Type="http://schemas.openxmlformats.org/officeDocument/2006/relationships/slide" Target="slide76.xml"/><Relationship Id="rId10" Type="http://schemas.openxmlformats.org/officeDocument/2006/relationships/slide" Target="slide70.xml"/><Relationship Id="rId19" Type="http://schemas.openxmlformats.org/officeDocument/2006/relationships/image" Target="../media/image8.png"/><Relationship Id="rId4" Type="http://schemas.openxmlformats.org/officeDocument/2006/relationships/diagramData" Target="../diagrams/data1.xml"/><Relationship Id="rId9" Type="http://schemas.openxmlformats.org/officeDocument/2006/relationships/slide" Target="slide2.xml"/><Relationship Id="rId14" Type="http://schemas.openxmlformats.org/officeDocument/2006/relationships/slide" Target="slide73.xml"/></Relationships>
</file>

<file path=ppt/slides/_rels/slide73.xml.rels><?xml version="1.0" encoding="UTF-8" standalone="yes"?>
<Relationships xmlns="http://schemas.openxmlformats.org/package/2006/relationships"><Relationship Id="rId8" Type="http://schemas.openxmlformats.org/officeDocument/2006/relationships/slide" Target="slide71.xml"/><Relationship Id="rId13" Type="http://schemas.openxmlformats.org/officeDocument/2006/relationships/slide" Target="slide77.xml"/><Relationship Id="rId3" Type="http://schemas.openxmlformats.org/officeDocument/2006/relationships/image" Target="../media/image78.png"/><Relationship Id="rId7" Type="http://schemas.openxmlformats.org/officeDocument/2006/relationships/slide" Target="slide72.xml"/><Relationship Id="rId12" Type="http://schemas.openxmlformats.org/officeDocument/2006/relationships/slide" Target="slide78.xml"/><Relationship Id="rId2" Type="http://schemas.openxmlformats.org/officeDocument/2006/relationships/notesSlide" Target="../notesSlides/notesSlide71.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slide" Target="slide70.xml"/><Relationship Id="rId11" Type="http://schemas.openxmlformats.org/officeDocument/2006/relationships/slide" Target="slide76.xml"/><Relationship Id="rId5" Type="http://schemas.openxmlformats.org/officeDocument/2006/relationships/slide" Target="slide2.xml"/><Relationship Id="rId15" Type="http://schemas.openxmlformats.org/officeDocument/2006/relationships/image" Target="../media/image8.png"/><Relationship Id="rId10" Type="http://schemas.openxmlformats.org/officeDocument/2006/relationships/slide" Target="slide73.xml"/><Relationship Id="rId4" Type="http://schemas.openxmlformats.org/officeDocument/2006/relationships/slide" Target="slide74.xml"/><Relationship Id="rId9" Type="http://schemas.openxmlformats.org/officeDocument/2006/relationships/slide" Target="slide75.xml"/><Relationship Id="rId14" Type="http://schemas.openxmlformats.org/officeDocument/2006/relationships/hyperlink" Target="http://www.uaemex.mx/" TargetMode="External"/></Relationships>
</file>

<file path=ppt/slides/_rels/slide74.xml.rels><?xml version="1.0" encoding="UTF-8" standalone="yes"?>
<Relationships xmlns="http://schemas.openxmlformats.org/package/2006/relationships"><Relationship Id="rId8" Type="http://schemas.openxmlformats.org/officeDocument/2006/relationships/slide" Target="slide72.xml"/><Relationship Id="rId13" Type="http://schemas.openxmlformats.org/officeDocument/2006/relationships/slide" Target="slide77.xml"/><Relationship Id="rId3" Type="http://schemas.openxmlformats.org/officeDocument/2006/relationships/image" Target="../media/image124.png"/><Relationship Id="rId7" Type="http://schemas.openxmlformats.org/officeDocument/2006/relationships/slide" Target="slide70.xml"/><Relationship Id="rId12" Type="http://schemas.openxmlformats.org/officeDocument/2006/relationships/slide" Target="slide78.xml"/><Relationship Id="rId2" Type="http://schemas.openxmlformats.org/officeDocument/2006/relationships/notesSlide" Target="../notesSlides/notesSlide72.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slide" Target="slide2.xml"/><Relationship Id="rId11" Type="http://schemas.openxmlformats.org/officeDocument/2006/relationships/slide" Target="slide76.xml"/><Relationship Id="rId5" Type="http://schemas.openxmlformats.org/officeDocument/2006/relationships/slide" Target="slide73.xml"/><Relationship Id="rId15" Type="http://schemas.openxmlformats.org/officeDocument/2006/relationships/image" Target="../media/image8.png"/><Relationship Id="rId10" Type="http://schemas.openxmlformats.org/officeDocument/2006/relationships/slide" Target="slide75.xml"/><Relationship Id="rId4" Type="http://schemas.openxmlformats.org/officeDocument/2006/relationships/image" Target="../media/image78.png"/><Relationship Id="rId9" Type="http://schemas.openxmlformats.org/officeDocument/2006/relationships/slide" Target="slide71.xml"/><Relationship Id="rId14" Type="http://schemas.openxmlformats.org/officeDocument/2006/relationships/hyperlink" Target="http://www.uaemex.mx/" TargetMode="External"/></Relationships>
</file>

<file path=ppt/slides/_rels/slide75.xml.rels><?xml version="1.0" encoding="UTF-8" standalone="yes"?>
<Relationships xmlns="http://schemas.openxmlformats.org/package/2006/relationships"><Relationship Id="rId8" Type="http://schemas.openxmlformats.org/officeDocument/2006/relationships/slide" Target="slide70.xml"/><Relationship Id="rId13" Type="http://schemas.openxmlformats.org/officeDocument/2006/relationships/slide" Target="slide76.xml"/><Relationship Id="rId18" Type="http://schemas.openxmlformats.org/officeDocument/2006/relationships/image" Target="../media/image9.jpeg"/><Relationship Id="rId3" Type="http://schemas.openxmlformats.org/officeDocument/2006/relationships/image" Target="../media/image125.png"/><Relationship Id="rId7" Type="http://schemas.openxmlformats.org/officeDocument/2006/relationships/slide" Target="slide2.xml"/><Relationship Id="rId12" Type="http://schemas.openxmlformats.org/officeDocument/2006/relationships/slide" Target="slide73.xml"/><Relationship Id="rId17" Type="http://schemas.openxmlformats.org/officeDocument/2006/relationships/image" Target="../media/image8.png"/><Relationship Id="rId2" Type="http://schemas.openxmlformats.org/officeDocument/2006/relationships/notesSlide" Target="../notesSlides/notesSlide73.xml"/><Relationship Id="rId16" Type="http://schemas.openxmlformats.org/officeDocument/2006/relationships/hyperlink" Target="http://www.uaemex.mx/" TargetMode="External"/><Relationship Id="rId1" Type="http://schemas.openxmlformats.org/officeDocument/2006/relationships/slideLayout" Target="../slideLayouts/slideLayout6.xml"/><Relationship Id="rId6" Type="http://schemas.openxmlformats.org/officeDocument/2006/relationships/image" Target="../media/image126.png"/><Relationship Id="rId11" Type="http://schemas.openxmlformats.org/officeDocument/2006/relationships/slide" Target="slide75.xml"/><Relationship Id="rId5" Type="http://schemas.openxmlformats.org/officeDocument/2006/relationships/image" Target="../media/image17.png"/><Relationship Id="rId15" Type="http://schemas.openxmlformats.org/officeDocument/2006/relationships/slide" Target="slide77.xml"/><Relationship Id="rId10" Type="http://schemas.openxmlformats.org/officeDocument/2006/relationships/slide" Target="slide71.xml"/><Relationship Id="rId4" Type="http://schemas.openxmlformats.org/officeDocument/2006/relationships/image" Target="../media/image78.png"/><Relationship Id="rId9" Type="http://schemas.openxmlformats.org/officeDocument/2006/relationships/slide" Target="slide72.xml"/><Relationship Id="rId14" Type="http://schemas.openxmlformats.org/officeDocument/2006/relationships/slide" Target="slide78.xml"/></Relationships>
</file>

<file path=ppt/slides/_rels/slide76.xml.rels><?xml version="1.0" encoding="UTF-8" standalone="yes"?>
<Relationships xmlns="http://schemas.openxmlformats.org/package/2006/relationships"><Relationship Id="rId8" Type="http://schemas.openxmlformats.org/officeDocument/2006/relationships/slide" Target="slide71.xml"/><Relationship Id="rId13" Type="http://schemas.openxmlformats.org/officeDocument/2006/relationships/slide" Target="slide77.xml"/><Relationship Id="rId3" Type="http://schemas.openxmlformats.org/officeDocument/2006/relationships/image" Target="../media/image78.png"/><Relationship Id="rId7" Type="http://schemas.openxmlformats.org/officeDocument/2006/relationships/slide" Target="slide72.xml"/><Relationship Id="rId12" Type="http://schemas.openxmlformats.org/officeDocument/2006/relationships/slide" Target="slide78.xml"/><Relationship Id="rId2" Type="http://schemas.openxmlformats.org/officeDocument/2006/relationships/notesSlide" Target="../notesSlides/notesSlide74.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slide" Target="slide70.xml"/><Relationship Id="rId11" Type="http://schemas.openxmlformats.org/officeDocument/2006/relationships/slide" Target="slide76.xml"/><Relationship Id="rId5" Type="http://schemas.openxmlformats.org/officeDocument/2006/relationships/slide" Target="slide2.xml"/><Relationship Id="rId15" Type="http://schemas.openxmlformats.org/officeDocument/2006/relationships/image" Target="../media/image8.png"/><Relationship Id="rId10" Type="http://schemas.openxmlformats.org/officeDocument/2006/relationships/slide" Target="slide73.xml"/><Relationship Id="rId4" Type="http://schemas.openxmlformats.org/officeDocument/2006/relationships/image" Target="../media/image127.jpeg"/><Relationship Id="rId9" Type="http://schemas.openxmlformats.org/officeDocument/2006/relationships/slide" Target="slide75.xml"/><Relationship Id="rId14" Type="http://schemas.openxmlformats.org/officeDocument/2006/relationships/hyperlink" Target="http://www.uaemex.mx/" TargetMode="External"/></Relationships>
</file>

<file path=ppt/slides/_rels/slide77.xml.rels><?xml version="1.0" encoding="UTF-8" standalone="yes"?>
<Relationships xmlns="http://schemas.openxmlformats.org/package/2006/relationships"><Relationship Id="rId8" Type="http://schemas.openxmlformats.org/officeDocument/2006/relationships/slide" Target="slide71.xml"/><Relationship Id="rId13" Type="http://schemas.openxmlformats.org/officeDocument/2006/relationships/slide" Target="slide77.xml"/><Relationship Id="rId3" Type="http://schemas.openxmlformats.org/officeDocument/2006/relationships/image" Target="../media/image78.png"/><Relationship Id="rId7" Type="http://schemas.openxmlformats.org/officeDocument/2006/relationships/slide" Target="slide72.xml"/><Relationship Id="rId12" Type="http://schemas.openxmlformats.org/officeDocument/2006/relationships/slide" Target="slide78.xml"/><Relationship Id="rId2" Type="http://schemas.openxmlformats.org/officeDocument/2006/relationships/notesSlide" Target="../notesSlides/notesSlide75.xml"/><Relationship Id="rId16"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slide" Target="slide70.xml"/><Relationship Id="rId11" Type="http://schemas.openxmlformats.org/officeDocument/2006/relationships/slide" Target="slide76.xml"/><Relationship Id="rId5" Type="http://schemas.openxmlformats.org/officeDocument/2006/relationships/slide" Target="slide2.xml"/><Relationship Id="rId15" Type="http://schemas.openxmlformats.org/officeDocument/2006/relationships/image" Target="../media/image8.png"/><Relationship Id="rId10" Type="http://schemas.openxmlformats.org/officeDocument/2006/relationships/slide" Target="slide73.xml"/><Relationship Id="rId4" Type="http://schemas.openxmlformats.org/officeDocument/2006/relationships/image" Target="../media/image128.png"/><Relationship Id="rId9" Type="http://schemas.openxmlformats.org/officeDocument/2006/relationships/slide" Target="slide75.xml"/><Relationship Id="rId14" Type="http://schemas.openxmlformats.org/officeDocument/2006/relationships/hyperlink" Target="http://www.uaemex.mx/" TargetMode="External"/></Relationships>
</file>

<file path=ppt/slides/_rels/slide78.xml.rels><?xml version="1.0" encoding="UTF-8" standalone="yes"?>
<Relationships xmlns="http://schemas.openxmlformats.org/package/2006/relationships"><Relationship Id="rId8" Type="http://schemas.openxmlformats.org/officeDocument/2006/relationships/slide" Target="slide75.xml"/><Relationship Id="rId13" Type="http://schemas.openxmlformats.org/officeDocument/2006/relationships/hyperlink" Target="http://www.uaemex.mx/" TargetMode="External"/><Relationship Id="rId3" Type="http://schemas.openxmlformats.org/officeDocument/2006/relationships/image" Target="../media/image78.png"/><Relationship Id="rId7" Type="http://schemas.openxmlformats.org/officeDocument/2006/relationships/slide" Target="slide71.xml"/><Relationship Id="rId12" Type="http://schemas.openxmlformats.org/officeDocument/2006/relationships/slide" Target="slide77.xml"/><Relationship Id="rId2" Type="http://schemas.openxmlformats.org/officeDocument/2006/relationships/notesSlide" Target="../notesSlides/notesSlide76.xml"/><Relationship Id="rId1" Type="http://schemas.openxmlformats.org/officeDocument/2006/relationships/slideLayout" Target="../slideLayouts/slideLayout6.xml"/><Relationship Id="rId6" Type="http://schemas.openxmlformats.org/officeDocument/2006/relationships/slide" Target="slide72.xml"/><Relationship Id="rId11" Type="http://schemas.openxmlformats.org/officeDocument/2006/relationships/slide" Target="slide78.xml"/><Relationship Id="rId5" Type="http://schemas.openxmlformats.org/officeDocument/2006/relationships/slide" Target="slide70.xml"/><Relationship Id="rId15" Type="http://schemas.openxmlformats.org/officeDocument/2006/relationships/image" Target="../media/image9.jpeg"/><Relationship Id="rId10" Type="http://schemas.openxmlformats.org/officeDocument/2006/relationships/slide" Target="slide76.xml"/><Relationship Id="rId4" Type="http://schemas.openxmlformats.org/officeDocument/2006/relationships/slide" Target="slide2.xml"/><Relationship Id="rId9" Type="http://schemas.openxmlformats.org/officeDocument/2006/relationships/slide" Target="slide73.xml"/><Relationship Id="rId14" Type="http://schemas.openxmlformats.org/officeDocument/2006/relationships/image" Target="../media/image8.png"/></Relationships>
</file>

<file path=ppt/slides/_rels/slide79.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9.jpeg"/><Relationship Id="rId3" Type="http://schemas.openxmlformats.org/officeDocument/2006/relationships/image" Target="../media/image21.jpeg"/><Relationship Id="rId7" Type="http://schemas.openxmlformats.org/officeDocument/2006/relationships/slide" Target="slide9.xml"/><Relationship Id="rId12"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slide" Target="slide6.xml"/><Relationship Id="rId11" Type="http://schemas.openxmlformats.org/officeDocument/2006/relationships/hyperlink" Target="http://www.uaemex.mx/" TargetMode="External"/><Relationship Id="rId5" Type="http://schemas.openxmlformats.org/officeDocument/2006/relationships/slide" Target="slide2.xml"/><Relationship Id="rId10" Type="http://schemas.openxmlformats.org/officeDocument/2006/relationships/slide" Target="slide15.xml"/><Relationship Id="rId4" Type="http://schemas.openxmlformats.org/officeDocument/2006/relationships/image" Target="../media/image20.jpeg"/><Relationship Id="rId9" Type="http://schemas.openxmlformats.org/officeDocument/2006/relationships/slide" Target="slide7.xml"/></Relationships>
</file>

<file path=ppt/slides/_rels/slide9.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hyperlink" Target="http://www.inegi.gob.mx/" TargetMode="External"/><Relationship Id="rId3" Type="http://schemas.openxmlformats.org/officeDocument/2006/relationships/image" Target="../media/image21.jpeg"/><Relationship Id="rId7" Type="http://schemas.openxmlformats.org/officeDocument/2006/relationships/slide" Target="slide2.xml"/><Relationship Id="rId12" Type="http://schemas.openxmlformats.org/officeDocument/2006/relationships/slide" Target="slide15.xml"/><Relationship Id="rId17" Type="http://schemas.openxmlformats.org/officeDocument/2006/relationships/image" Target="../media/image9.jpeg"/><Relationship Id="rId2" Type="http://schemas.openxmlformats.org/officeDocument/2006/relationships/notesSlide" Target="../notesSlides/notesSlide9.xml"/><Relationship Id="rId16"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23.png"/><Relationship Id="rId11" Type="http://schemas.openxmlformats.org/officeDocument/2006/relationships/slide" Target="slide7.xml"/><Relationship Id="rId5" Type="http://schemas.openxmlformats.org/officeDocument/2006/relationships/slide" Target="slide10.xml"/><Relationship Id="rId15" Type="http://schemas.openxmlformats.org/officeDocument/2006/relationships/hyperlink" Target="http://www.uaemex.mx/" TargetMode="External"/><Relationship Id="rId10" Type="http://schemas.openxmlformats.org/officeDocument/2006/relationships/slide" Target="slide8.xml"/><Relationship Id="rId4" Type="http://schemas.openxmlformats.org/officeDocument/2006/relationships/image" Target="../media/image20.jpeg"/><Relationship Id="rId9" Type="http://schemas.openxmlformats.org/officeDocument/2006/relationships/slide" Target="slide9.xml"/><Relationship Id="rId1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4000" r="-4000"/>
          </a:stretch>
        </a:blipFill>
        <a:effectLst/>
      </p:bgPr>
    </p:bg>
    <p:spTree>
      <p:nvGrpSpPr>
        <p:cNvPr id="1" name=""/>
        <p:cNvGrpSpPr/>
        <p:nvPr/>
      </p:nvGrpSpPr>
      <p:grpSpPr>
        <a:xfrm>
          <a:off x="0" y="0"/>
          <a:ext cx="0" cy="0"/>
          <a:chOff x="0" y="0"/>
          <a:chExt cx="0" cy="0"/>
        </a:xfrm>
      </p:grpSpPr>
      <p:pic>
        <p:nvPicPr>
          <p:cNvPr id="3074" name="Imagen 2"/>
          <p:cNvPicPr>
            <a:picLocks noChangeAspect="1" noChangeArrowheads="1"/>
          </p:cNvPicPr>
          <p:nvPr/>
        </p:nvPicPr>
        <p:blipFill>
          <a:blip r:embed="rId4">
            <a:clrChange>
              <a:clrFrom>
                <a:srgbClr val="000000"/>
              </a:clrFrom>
              <a:clrTo>
                <a:srgbClr val="000000">
                  <a:alpha val="0"/>
                </a:srgbClr>
              </a:clrTo>
            </a:clrChange>
          </a:blip>
          <a:srcRect/>
          <a:stretch>
            <a:fillRect/>
          </a:stretch>
        </p:blipFill>
        <p:spPr bwMode="auto">
          <a:xfrm>
            <a:off x="9711559" y="-13274"/>
            <a:ext cx="1126304" cy="1087921"/>
          </a:xfrm>
          <a:prstGeom prst="rect">
            <a:avLst/>
          </a:prstGeom>
          <a:noFill/>
          <a:ln w="9525">
            <a:noFill/>
            <a:miter lim="800000"/>
            <a:headEnd/>
            <a:tailEnd/>
          </a:ln>
        </p:spPr>
      </p:pic>
      <p:pic>
        <p:nvPicPr>
          <p:cNvPr id="14340" name="Imagen 16"/>
          <p:cNvPicPr>
            <a:picLocks noChangeAspect="1" noChangeArrowheads="1"/>
          </p:cNvPicPr>
          <p:nvPr/>
        </p:nvPicPr>
        <p:blipFill>
          <a:blip r:embed="rId5"/>
          <a:srcRect/>
          <a:stretch>
            <a:fillRect/>
          </a:stretch>
        </p:blipFill>
        <p:spPr bwMode="auto">
          <a:xfrm>
            <a:off x="2306639" y="2185992"/>
            <a:ext cx="1195386" cy="1214437"/>
          </a:xfrm>
          <a:prstGeom prst="rect">
            <a:avLst/>
          </a:prstGeom>
          <a:noFill/>
          <a:ln w="9525">
            <a:noFill/>
            <a:miter lim="800000"/>
            <a:headEnd/>
            <a:tailEnd/>
          </a:ln>
        </p:spPr>
      </p:pic>
      <p:sp>
        <p:nvSpPr>
          <p:cNvPr id="3" name="2 Título"/>
          <p:cNvSpPr>
            <a:spLocks noGrp="1"/>
          </p:cNvSpPr>
          <p:nvPr>
            <p:ph type="ctrTitle"/>
          </p:nvPr>
        </p:nvSpPr>
        <p:spPr>
          <a:xfrm>
            <a:off x="662152" y="1874842"/>
            <a:ext cx="9145425" cy="1470025"/>
          </a:xfrm>
        </p:spPr>
        <p:txBody>
          <a:bodyPr>
            <a:normAutofit fontScale="90000"/>
          </a:bodyPr>
          <a:lstStyle/>
          <a:p>
            <a:r>
              <a:rPr lang="es-ES" sz="3200" dirty="0" smtClean="0">
                <a:solidFill>
                  <a:srgbClr val="31859C"/>
                </a:solidFill>
                <a:latin typeface="Comic Sans MS" pitchFamily="66" charset="0"/>
                <a:cs typeface="Arial" charset="0"/>
              </a:rPr>
              <a:t/>
            </a:r>
            <a:br>
              <a:rPr lang="es-ES" sz="3200" dirty="0" smtClean="0">
                <a:solidFill>
                  <a:srgbClr val="31859C"/>
                </a:solidFill>
                <a:latin typeface="Comic Sans MS" pitchFamily="66" charset="0"/>
                <a:cs typeface="Arial" charset="0"/>
              </a:rPr>
            </a:br>
            <a:r>
              <a:rPr lang="es-ES" sz="3200" dirty="0" smtClean="0">
                <a:solidFill>
                  <a:srgbClr val="31859C"/>
                </a:solidFill>
                <a:latin typeface="Comic Sans MS" pitchFamily="66" charset="0"/>
                <a:cs typeface="Arial" charset="0"/>
              </a:rPr>
              <a:t>UNIVERSIDAD </a:t>
            </a:r>
            <a:r>
              <a:rPr lang="es-ES" sz="3200" dirty="0" smtClean="0">
                <a:solidFill>
                  <a:srgbClr val="31859C"/>
                </a:solidFill>
                <a:latin typeface="Comic Sans MS" pitchFamily="66" charset="0"/>
                <a:cs typeface="Arial" charset="0"/>
              </a:rPr>
              <a:t>AUTÓNOMA </a:t>
            </a:r>
            <a:r>
              <a:rPr lang="es-ES" sz="3200" dirty="0" smtClean="0">
                <a:solidFill>
                  <a:srgbClr val="31859C"/>
                </a:solidFill>
                <a:latin typeface="Comic Sans MS" pitchFamily="66" charset="0"/>
                <a:cs typeface="Arial" charset="0"/>
              </a:rPr>
              <a:t>DEL ESTADO DE </a:t>
            </a:r>
            <a:r>
              <a:rPr lang="es-ES" sz="3200" dirty="0" smtClean="0">
                <a:solidFill>
                  <a:srgbClr val="31859C"/>
                </a:solidFill>
                <a:latin typeface="Comic Sans MS" pitchFamily="66" charset="0"/>
                <a:cs typeface="Arial" charset="0"/>
              </a:rPr>
              <a:t>MÉXICO</a:t>
            </a:r>
            <a:r>
              <a:rPr lang="es-ES" sz="3200" dirty="0" smtClean="0">
                <a:solidFill>
                  <a:srgbClr val="31859C"/>
                </a:solidFill>
                <a:latin typeface="Comic Sans MS" pitchFamily="66" charset="0"/>
                <a:cs typeface="Arial" charset="0"/>
              </a:rPr>
              <a:t/>
            </a:r>
            <a:br>
              <a:rPr lang="es-ES" sz="3200" dirty="0" smtClean="0">
                <a:solidFill>
                  <a:srgbClr val="31859C"/>
                </a:solidFill>
                <a:latin typeface="Comic Sans MS" pitchFamily="66" charset="0"/>
                <a:cs typeface="Arial" charset="0"/>
              </a:rPr>
            </a:br>
            <a:r>
              <a:rPr lang="es-ES" sz="3200" dirty="0" smtClean="0">
                <a:solidFill>
                  <a:srgbClr val="31859C"/>
                </a:solidFill>
                <a:latin typeface="Comic Sans MS" pitchFamily="66" charset="0"/>
                <a:cs typeface="Arial" charset="0"/>
              </a:rPr>
              <a:t/>
            </a:r>
            <a:br>
              <a:rPr lang="es-ES" sz="3200" dirty="0" smtClean="0">
                <a:solidFill>
                  <a:srgbClr val="31859C"/>
                </a:solidFill>
                <a:latin typeface="Comic Sans MS" pitchFamily="66" charset="0"/>
                <a:cs typeface="Arial" charset="0"/>
              </a:rPr>
            </a:br>
            <a:r>
              <a:rPr lang="es-ES" sz="3200" dirty="0" smtClean="0">
                <a:solidFill>
                  <a:srgbClr val="31859C"/>
                </a:solidFill>
                <a:latin typeface="Comic Sans MS" pitchFamily="66" charset="0"/>
                <a:cs typeface="Arial" charset="0"/>
              </a:rPr>
              <a:t/>
            </a:r>
            <a:br>
              <a:rPr lang="es-ES" sz="3200" dirty="0" smtClean="0">
                <a:solidFill>
                  <a:srgbClr val="31859C"/>
                </a:solidFill>
                <a:latin typeface="Comic Sans MS" pitchFamily="66" charset="0"/>
                <a:cs typeface="Arial" charset="0"/>
              </a:rPr>
            </a:br>
            <a:r>
              <a:rPr lang="es-MX" sz="3200" dirty="0">
                <a:solidFill>
                  <a:srgbClr val="31859C"/>
                </a:solidFill>
                <a:latin typeface="Comic Sans MS" pitchFamily="66" charset="0"/>
                <a:cs typeface="Arial" charset="0"/>
              </a:rPr>
              <a:t>La cartografía como herramienta de la geografía</a:t>
            </a:r>
            <a:r>
              <a:rPr lang="es-MX" sz="3200" dirty="0" smtClean="0">
                <a:solidFill>
                  <a:srgbClr val="31859C"/>
                </a:solidFill>
                <a:latin typeface="Comic Sans MS" pitchFamily="66" charset="0"/>
                <a:cs typeface="Arial" charset="0"/>
              </a:rPr>
              <a:t/>
            </a:r>
            <a:br>
              <a:rPr lang="es-MX" sz="3200" dirty="0" smtClean="0">
                <a:solidFill>
                  <a:srgbClr val="31859C"/>
                </a:solidFill>
                <a:latin typeface="Comic Sans MS" pitchFamily="66" charset="0"/>
                <a:cs typeface="Arial" charset="0"/>
              </a:rPr>
            </a:br>
            <a:endParaRPr lang="es-MX" sz="3200" dirty="0" smtClean="0">
              <a:solidFill>
                <a:srgbClr val="31859C"/>
              </a:solidFill>
              <a:latin typeface="Comic Sans MS" pitchFamily="66" charset="0"/>
              <a:cs typeface="Arial" charset="0"/>
            </a:endParaRPr>
          </a:p>
        </p:txBody>
      </p:sp>
      <p:sp>
        <p:nvSpPr>
          <p:cNvPr id="4" name="3 Subtítulo"/>
          <p:cNvSpPr>
            <a:spLocks noGrp="1"/>
          </p:cNvSpPr>
          <p:nvPr>
            <p:ph type="subTitle" idx="1"/>
          </p:nvPr>
        </p:nvSpPr>
        <p:spPr>
          <a:xfrm>
            <a:off x="5886453" y="5057779"/>
            <a:ext cx="4779963" cy="874713"/>
          </a:xfrm>
        </p:spPr>
        <p:txBody>
          <a:bodyPr anchor="ctr">
            <a:normAutofit/>
          </a:bodyPr>
          <a:lstStyle/>
          <a:p>
            <a:r>
              <a:rPr lang="es-MX" sz="1400" dirty="0" smtClean="0">
                <a:solidFill>
                  <a:srgbClr val="31859C"/>
                </a:solidFill>
                <a:latin typeface="Comic Sans MS" pitchFamily="66" charset="0"/>
                <a:cs typeface="Arial" charset="0"/>
              </a:rPr>
              <a:t>M. EN GEOG. JAIME VELÁZQUEZ GONZÁLEZ</a:t>
            </a:r>
          </a:p>
        </p:txBody>
      </p:sp>
      <p:sp>
        <p:nvSpPr>
          <p:cNvPr id="12"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3" name="3 Marcador de pie de página"/>
          <p:cNvSpPr>
            <a:spLocks noGrp="1"/>
          </p:cNvSpPr>
          <p:nvPr>
            <p:ph type="ftr" sz="quarter" idx="11"/>
          </p:nvPr>
        </p:nvSpPr>
        <p:spPr>
          <a:xfrm>
            <a:off x="6668814" y="6117021"/>
            <a:ext cx="3225984" cy="359980"/>
          </a:xfrm>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9" name="8 Rectángulo redondeado">
            <a:hlinkClick r:id="rId6" action="ppaction://hlinksldjump"/>
          </p:cNvPr>
          <p:cNvSpPr/>
          <p:nvPr/>
        </p:nvSpPr>
        <p:spPr>
          <a:xfrm>
            <a:off x="4124436" y="4513397"/>
            <a:ext cx="2727701" cy="49594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Ingresar</a:t>
            </a:r>
            <a:endParaRPr lang="es-MX"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pic>
        <p:nvPicPr>
          <p:cNvPr id="10" name="Imagen 3" descr="G:\UAEMex-1.bmp">
            <a:hlinkClick r:id="rId7"/>
          </p:cNvPr>
          <p:cNvPicPr>
            <a:picLocks noChangeAspect="1" noChangeArrowheads="1"/>
          </p:cNvPicPr>
          <p:nvPr/>
        </p:nvPicPr>
        <p:blipFill>
          <a:blip r:embed="rId8"/>
          <a:srcRect/>
          <a:stretch>
            <a:fillRect/>
          </a:stretch>
        </p:blipFill>
        <p:spPr bwMode="auto">
          <a:xfrm>
            <a:off x="1" y="0"/>
            <a:ext cx="1037260" cy="914400"/>
          </a:xfrm>
          <a:prstGeom prst="rect">
            <a:avLst/>
          </a:prstGeom>
          <a:noFill/>
          <a:ln w="9525">
            <a:noFill/>
            <a:miter lim="800000"/>
            <a:headEnd/>
            <a:tailEnd/>
          </a:ln>
        </p:spPr>
      </p:pic>
      <p:pic>
        <p:nvPicPr>
          <p:cNvPr id="4098"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3146" y="3119355"/>
            <a:ext cx="3371386" cy="3284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26" presetClass="emph" presetSubtype="0" repeatCount="indefinite" fill="hold" nodeType="withEffect">
                                  <p:stCondLst>
                                    <p:cond delay="1000"/>
                                  </p:stCondLst>
                                  <p:childTnLst>
                                    <p:animEffect transition="out" filter="fade">
                                      <p:cBhvr>
                                        <p:cTn id="12" dur="1000" tmFilter="0, 0; .2, .5; .8, .5; 1, 0"/>
                                        <p:tgtEl>
                                          <p:spTgt spid="9"/>
                                        </p:tgtEl>
                                      </p:cBhvr>
                                    </p:animEffect>
                                    <p:animScale>
                                      <p:cBhvr>
                                        <p:cTn id="13" dur="5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Imagen 2" descr="C:\Users\Prisciliano Lopez\Desktop\Cámara\800px-1589_Totius_Orbis_de_Jode.jpg"/>
          <p:cNvPicPr>
            <a:picLocks noChangeAspect="1" noChangeArrowheads="1"/>
          </p:cNvPicPr>
          <p:nvPr/>
        </p:nvPicPr>
        <p:blipFill>
          <a:blip r:embed="rId3">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pic>
        <p:nvPicPr>
          <p:cNvPr id="32770" name="Imagen 2" descr="C:\Users\Prisciliano Lopez\Desktop\bloglech.jpg"/>
          <p:cNvPicPr>
            <a:picLocks noChangeAspect="1" noChangeArrowheads="1"/>
          </p:cNvPicPr>
          <p:nvPr/>
        </p:nvPicPr>
        <p:blipFill>
          <a:blip r:embed="rId4"/>
          <a:srcRect/>
          <a:stretch>
            <a:fillRect/>
          </a:stretch>
        </p:blipFill>
        <p:spPr bwMode="auto">
          <a:xfrm>
            <a:off x="0" y="2"/>
            <a:ext cx="2965450" cy="6881813"/>
          </a:xfrm>
          <a:prstGeom prst="rect">
            <a:avLst/>
          </a:prstGeom>
          <a:noFill/>
          <a:ln w="9525">
            <a:noFill/>
            <a:miter lim="800000"/>
            <a:headEnd/>
            <a:tailEnd/>
          </a:ln>
        </p:spPr>
      </p:pic>
      <p:sp>
        <p:nvSpPr>
          <p:cNvPr id="32771" name="Rectángulo 4"/>
          <p:cNvSpPr>
            <a:spLocks noChangeArrowheads="1"/>
          </p:cNvSpPr>
          <p:nvPr/>
        </p:nvSpPr>
        <p:spPr bwMode="auto">
          <a:xfrm>
            <a:off x="3200400" y="1074738"/>
            <a:ext cx="7543800" cy="5402262"/>
          </a:xfrm>
          <a:prstGeom prst="rect">
            <a:avLst/>
          </a:prstGeom>
          <a:noFill/>
          <a:ln w="9525">
            <a:noFill/>
            <a:miter lim="800000"/>
            <a:headEnd/>
            <a:tailEnd/>
          </a:ln>
        </p:spPr>
        <p:txBody>
          <a:bodyPr lIns="92075" tIns="46038" rIns="92075" bIns="46038"/>
          <a:lstStyle/>
          <a:p>
            <a:pPr hangingPunct="0">
              <a:lnSpc>
                <a:spcPct val="110000"/>
              </a:lnSpc>
            </a:pPr>
            <a:endParaRPr kumimoji="1" lang="es-ES" sz="2400" b="1" i="1">
              <a:solidFill>
                <a:srgbClr val="996600"/>
              </a:solidFill>
              <a:latin typeface="Calibri" pitchFamily="34" charset="0"/>
            </a:endParaRPr>
          </a:p>
          <a:p>
            <a:pPr hangingPunct="0">
              <a:lnSpc>
                <a:spcPct val="110000"/>
              </a:lnSpc>
            </a:pPr>
            <a:endParaRPr kumimoji="1" lang="es-ES" sz="2400" b="1" i="1">
              <a:solidFill>
                <a:srgbClr val="996600"/>
              </a:solidFill>
              <a:latin typeface="Calibri" pitchFamily="34" charset="0"/>
            </a:endParaRPr>
          </a:p>
          <a:p>
            <a:pPr hangingPunct="0">
              <a:lnSpc>
                <a:spcPct val="110000"/>
              </a:lnSpc>
            </a:pPr>
            <a:endParaRPr kumimoji="1" lang="es-ES" sz="2400" b="1" i="1">
              <a:solidFill>
                <a:srgbClr val="996600"/>
              </a:solidFill>
              <a:latin typeface="Calibri" pitchFamily="34" charset="0"/>
            </a:endParaRPr>
          </a:p>
          <a:p>
            <a:pPr hangingPunct="0">
              <a:lnSpc>
                <a:spcPct val="110000"/>
              </a:lnSpc>
            </a:pPr>
            <a:endParaRPr kumimoji="1" lang="es-ES" sz="2400" b="1" i="1">
              <a:solidFill>
                <a:srgbClr val="996600"/>
              </a:solidFill>
              <a:latin typeface="Calibri" pitchFamily="34" charset="0"/>
            </a:endParaRPr>
          </a:p>
          <a:p>
            <a:pPr hangingPunct="0">
              <a:lnSpc>
                <a:spcPct val="110000"/>
              </a:lnSpc>
            </a:pPr>
            <a:endParaRPr kumimoji="1" lang="es-ES" sz="2400" b="1" i="1">
              <a:solidFill>
                <a:srgbClr val="996600"/>
              </a:solidFill>
              <a:latin typeface="Calibri" pitchFamily="34" charset="0"/>
            </a:endParaRPr>
          </a:p>
          <a:p>
            <a:pPr hangingPunct="0">
              <a:lnSpc>
                <a:spcPct val="110000"/>
              </a:lnSpc>
            </a:pPr>
            <a:endParaRPr kumimoji="1" lang="es-ES" sz="2400" b="1" i="1">
              <a:solidFill>
                <a:srgbClr val="996600"/>
              </a:solidFill>
              <a:latin typeface="Calibri" pitchFamily="34" charset="0"/>
            </a:endParaRPr>
          </a:p>
          <a:p>
            <a:pPr hangingPunct="0">
              <a:lnSpc>
                <a:spcPct val="110000"/>
              </a:lnSpc>
            </a:pPr>
            <a:endParaRPr kumimoji="1" lang="es-ES" sz="2400" b="1" i="1">
              <a:solidFill>
                <a:srgbClr val="996600"/>
              </a:solidFill>
              <a:latin typeface="Calibri" pitchFamily="34" charset="0"/>
            </a:endParaRPr>
          </a:p>
        </p:txBody>
      </p:sp>
      <p:sp>
        <p:nvSpPr>
          <p:cNvPr id="9" name="8 Título"/>
          <p:cNvSpPr>
            <a:spLocks noGrp="1"/>
          </p:cNvSpPr>
          <p:nvPr>
            <p:ph type="title"/>
          </p:nvPr>
        </p:nvSpPr>
        <p:spPr>
          <a:xfrm>
            <a:off x="2960690" y="276225"/>
            <a:ext cx="6067425" cy="768350"/>
          </a:xfrm>
        </p:spPr>
        <p:txBody>
          <a:bodyPr lIns="0" rIns="0"/>
          <a:lstStyle/>
          <a:p>
            <a:pPr marL="107950" hangingPunct="0"/>
            <a:r>
              <a:rPr kumimoji="1" lang="es-ES" sz="3600" b="1" i="1" smtClean="0">
                <a:solidFill>
                  <a:srgbClr val="996600"/>
                </a:solidFill>
              </a:rPr>
              <a:t>Conoce más…</a:t>
            </a: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21" name="20 Grupo"/>
          <p:cNvGrpSpPr>
            <a:grpSpLocks/>
          </p:cNvGrpSpPr>
          <p:nvPr/>
        </p:nvGrpSpPr>
        <p:grpSpPr bwMode="auto">
          <a:xfrm>
            <a:off x="9348791" y="5283204"/>
            <a:ext cx="1133475" cy="1381125"/>
            <a:chOff x="9348788" y="5283185"/>
            <a:chExt cx="1133475" cy="1381914"/>
          </a:xfrm>
        </p:grpSpPr>
        <p:pic>
          <p:nvPicPr>
            <p:cNvPr id="32797" name="Imagen 2">
              <a:hlinkClick r:id="rId5" action="ppaction://hlinksldjump"/>
            </p:cNvPr>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354464" y="5283185"/>
              <a:ext cx="1127125" cy="1104915"/>
            </a:xfrm>
            <a:prstGeom prst="rect">
              <a:avLst/>
            </a:prstGeom>
            <a:noFill/>
            <a:ln w="9525">
              <a:noFill/>
              <a:miter lim="800000"/>
              <a:headEnd/>
              <a:tailEnd/>
            </a:ln>
          </p:spPr>
        </p:pic>
        <p:sp>
          <p:nvSpPr>
            <p:cNvPr id="23" name="22 CuadroTexto"/>
            <p:cNvSpPr txBox="1"/>
            <p:nvPr/>
          </p:nvSpPr>
          <p:spPr>
            <a:xfrm>
              <a:off x="9348788" y="6388100"/>
              <a:ext cx="1133475" cy="276999"/>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200" dirty="0">
                  <a:solidFill>
                    <a:srgbClr val="764416"/>
                  </a:solidFill>
                  <a:latin typeface="+mn-lt"/>
                </a:rPr>
                <a:t>Volver</a:t>
              </a:r>
              <a:endParaRPr lang="es-MX" sz="1200" dirty="0">
                <a:solidFill>
                  <a:srgbClr val="764416"/>
                </a:solidFill>
                <a:latin typeface="+mn-lt"/>
              </a:endParaRPr>
            </a:p>
          </p:txBody>
        </p:sp>
      </p:grpSp>
      <p:graphicFrame>
        <p:nvGraphicFramePr>
          <p:cNvPr id="2" name="1 Tabla"/>
          <p:cNvGraphicFramePr>
            <a:graphicFrameLocks noGrp="1"/>
          </p:cNvGraphicFramePr>
          <p:nvPr/>
        </p:nvGraphicFramePr>
        <p:xfrm>
          <a:off x="3200401" y="1239838"/>
          <a:ext cx="7225242" cy="3136900"/>
        </p:xfrm>
        <a:graphic>
          <a:graphicData uri="http://schemas.openxmlformats.org/drawingml/2006/table">
            <a:tbl>
              <a:tblPr firstRow="1" bandRow="1">
                <a:tableStyleId>{5C22544A-7EE6-4342-B048-85BDC9FD1C3A}</a:tableStyleId>
              </a:tblPr>
              <a:tblGrid>
                <a:gridCol w="3612621"/>
                <a:gridCol w="3612621"/>
              </a:tblGrid>
              <a:tr h="4241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s-ES" sz="2000" b="1" i="1" u="none" dirty="0" smtClean="0">
                          <a:solidFill>
                            <a:srgbClr val="764416"/>
                          </a:solidFill>
                          <a:effectLst/>
                        </a:rPr>
                        <a:t>Brújula china</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s-ES" sz="2000" b="1" i="1" u="none" dirty="0" smtClean="0">
                          <a:solidFill>
                            <a:srgbClr val="764416"/>
                          </a:solidFill>
                        </a:rPr>
                        <a:t>Sistema de Tolomeo</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70840">
                <a:tc>
                  <a:txBody>
                    <a:bodyPr/>
                    <a:lstStyle/>
                    <a:p>
                      <a:endParaRPr lang="es-ES" sz="2000" i="1" u="none" dirty="0" smtClean="0">
                        <a:solidFill>
                          <a:srgbClr val="764416"/>
                        </a:solidFill>
                      </a:endParaRPr>
                    </a:p>
                    <a:p>
                      <a:endParaRPr lang="es-ES" sz="2000" i="1" u="none" dirty="0" smtClean="0">
                        <a:solidFill>
                          <a:srgbClr val="764416"/>
                        </a:solidFill>
                      </a:endParaRPr>
                    </a:p>
                    <a:p>
                      <a:endParaRPr lang="es-ES" sz="2000" i="1" u="none" dirty="0" smtClean="0">
                        <a:solidFill>
                          <a:srgbClr val="764416"/>
                        </a:solidFill>
                      </a:endParaRPr>
                    </a:p>
                    <a:p>
                      <a:endParaRPr lang="es-ES" sz="2000" i="1" u="none" dirty="0" smtClean="0">
                        <a:solidFill>
                          <a:srgbClr val="764416"/>
                        </a:solidFill>
                      </a:endParaRPr>
                    </a:p>
                    <a:p>
                      <a:endParaRPr lang="es-MX" sz="2000" i="1" u="none" dirty="0">
                        <a:solidFill>
                          <a:srgbClr val="764416"/>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s-ES" sz="2000" b="1" i="1" u="none" dirty="0" smtClean="0">
                        <a:solidFill>
                          <a:srgbClr val="764416"/>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s-ES" sz="2000" b="1" i="0" u="none" dirty="0" smtClean="0">
                        <a:solidFill>
                          <a:srgbClr val="764416"/>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s-MX" sz="2000" i="1" u="none" dirty="0">
                        <a:solidFill>
                          <a:srgbClr val="764416"/>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s-ES" sz="2000" b="1" i="0" u="none" dirty="0" smtClean="0">
                          <a:solidFill>
                            <a:srgbClr val="764416"/>
                          </a:solidFill>
                        </a:rPr>
                        <a:t>Claudio Tolomeo</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s-ES" sz="2000" b="1" i="1" u="none" dirty="0" smtClean="0">
                          <a:solidFill>
                            <a:srgbClr val="764416"/>
                          </a:solidFill>
                        </a:rPr>
                        <a:t>Nicolás Copérnico</a:t>
                      </a:r>
                      <a:endParaRPr kumimoji="1" lang="es-ES" sz="2000" i="1" u="none" dirty="0" smtClean="0">
                        <a:solidFill>
                          <a:srgbClr val="764416"/>
                        </a:solidFill>
                      </a:endParaRPr>
                    </a:p>
                    <a:p>
                      <a:endParaRPr lang="es-MX" sz="2000" i="1" u="none" dirty="0">
                        <a:solidFill>
                          <a:srgbClr val="764416"/>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33"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95000"/>
              <a:alpha val="19000"/>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sp>
        <p:nvSpPr>
          <p:cNvPr id="34" name="Autoforma 24">
            <a:hlinkClick r:id="rId8" action="ppaction://hlinksldjump"/>
          </p:cNvPr>
          <p:cNvSpPr>
            <a:spLocks noChangeArrowheads="1"/>
          </p:cNvSpPr>
          <p:nvPr/>
        </p:nvSpPr>
        <p:spPr bwMode="blackWhite">
          <a:xfrm>
            <a:off x="-225789" y="2130427"/>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      Presentación</a:t>
            </a:r>
          </a:p>
        </p:txBody>
      </p:sp>
      <p:sp>
        <p:nvSpPr>
          <p:cNvPr id="35" name="Autoforma 24">
            <a:hlinkClick r:id="rId5" action="ppaction://hlinksldjump"/>
          </p:cNvPr>
          <p:cNvSpPr>
            <a:spLocks noChangeArrowheads="1"/>
          </p:cNvSpPr>
          <p:nvPr/>
        </p:nvSpPr>
        <p:spPr bwMode="blackWhite">
          <a:xfrm>
            <a:off x="-240304" y="3587761"/>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36" name="Autoforma 25">
            <a:hlinkClick r:id="rId9" action="ppaction://hlinksldjump"/>
          </p:cNvPr>
          <p:cNvSpPr>
            <a:spLocks noChangeArrowheads="1"/>
          </p:cNvSpPr>
          <p:nvPr/>
        </p:nvSpPr>
        <p:spPr bwMode="blackWhite">
          <a:xfrm>
            <a:off x="-240304" y="3101983"/>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37" name="Autoforma 24">
            <a:hlinkClick r:id="rId10" action="ppaction://hlinksldjump"/>
          </p:cNvPr>
          <p:cNvSpPr>
            <a:spLocks noChangeArrowheads="1"/>
          </p:cNvSpPr>
          <p:nvPr/>
        </p:nvSpPr>
        <p:spPr bwMode="blackWhite">
          <a:xfrm>
            <a:off x="-240304" y="2616205"/>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38" name="Autoforma 24">
            <a:hlinkClick r:id="rId11" action="ppaction://hlinksldjump"/>
          </p:cNvPr>
          <p:cNvSpPr>
            <a:spLocks noChangeArrowheads="1"/>
          </p:cNvSpPr>
          <p:nvPr/>
        </p:nvSpPr>
        <p:spPr bwMode="blackWhite">
          <a:xfrm>
            <a:off x="-240304" y="4073539"/>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pic>
        <p:nvPicPr>
          <p:cNvPr id="10242" name="Imagen 2">
            <a:hlinkClick r:id="rId12" action="ppaction://hlinksldjump"/>
          </p:cNvPr>
          <p:cNvPicPr>
            <a:picLocks noChangeAspect="1" noChangeArrowheads="1"/>
          </p:cNvPicPr>
          <p:nvPr/>
        </p:nvPicPr>
        <p:blipFill>
          <a:blip r:embed="rId13">
            <a:clrChange>
              <a:clrFrom>
                <a:srgbClr val="FFFFFF"/>
              </a:clrFrom>
              <a:clrTo>
                <a:srgbClr val="FFFFFF">
                  <a:alpha val="0"/>
                </a:srgbClr>
              </a:clrTo>
            </a:clrChange>
          </a:blip>
          <a:srcRect l="21667" t="24001" r="60521" b="43707"/>
          <a:stretch>
            <a:fillRect/>
          </a:stretch>
        </p:blipFill>
        <p:spPr bwMode="auto">
          <a:xfrm>
            <a:off x="3389315" y="1698625"/>
            <a:ext cx="1625600" cy="1841500"/>
          </a:xfrm>
          <a:prstGeom prst="rect">
            <a:avLst/>
          </a:prstGeom>
          <a:noFill/>
          <a:ln w="9525">
            <a:noFill/>
            <a:miter lim="800000"/>
            <a:headEnd/>
            <a:tailEnd/>
          </a:ln>
        </p:spPr>
      </p:pic>
      <p:pic>
        <p:nvPicPr>
          <p:cNvPr id="10243" name="Imagen 3">
            <a:hlinkClick r:id="rId14" action="ppaction://hlinksldjump"/>
          </p:cNvPr>
          <p:cNvPicPr>
            <a:picLocks noChangeAspect="1" noChangeArrowheads="1"/>
          </p:cNvPicPr>
          <p:nvPr/>
        </p:nvPicPr>
        <p:blipFill>
          <a:blip r:embed="rId15"/>
          <a:srcRect l="1875" t="20226" r="68437" b="40024"/>
          <a:stretch>
            <a:fillRect/>
          </a:stretch>
        </p:blipFill>
        <p:spPr bwMode="auto">
          <a:xfrm>
            <a:off x="7110413" y="1714504"/>
            <a:ext cx="1741487" cy="1457325"/>
          </a:xfrm>
          <a:prstGeom prst="rect">
            <a:avLst/>
          </a:prstGeom>
          <a:noFill/>
          <a:ln w="9525">
            <a:noFill/>
            <a:miter lim="800000"/>
            <a:headEnd/>
            <a:tailEnd/>
          </a:ln>
        </p:spPr>
      </p:pic>
      <p:pic>
        <p:nvPicPr>
          <p:cNvPr id="10244" name="Imagen 4">
            <a:hlinkClick r:id="rId16" action="ppaction://hlinksldjump"/>
          </p:cNvPr>
          <p:cNvPicPr>
            <a:picLocks noChangeAspect="1" noChangeArrowheads="1"/>
          </p:cNvPicPr>
          <p:nvPr/>
        </p:nvPicPr>
        <p:blipFill>
          <a:blip r:embed="rId17"/>
          <a:srcRect l="19296" t="18831" r="64661" b="57626"/>
          <a:stretch>
            <a:fillRect/>
          </a:stretch>
        </p:blipFill>
        <p:spPr bwMode="auto">
          <a:xfrm>
            <a:off x="6972300" y="4073529"/>
            <a:ext cx="1955800" cy="1793875"/>
          </a:xfrm>
          <a:prstGeom prst="rect">
            <a:avLst/>
          </a:prstGeom>
          <a:noFill/>
          <a:ln w="9525">
            <a:noFill/>
            <a:miter lim="800000"/>
            <a:headEnd/>
            <a:tailEnd/>
          </a:ln>
        </p:spPr>
      </p:pic>
      <p:pic>
        <p:nvPicPr>
          <p:cNvPr id="1026" name="Imagen 2" descr="G:\images.jpg">
            <a:hlinkClick r:id="rId18" action="ppaction://hlinksldjump"/>
          </p:cNvPr>
          <p:cNvPicPr>
            <a:picLocks noChangeAspect="1" noChangeArrowheads="1"/>
          </p:cNvPicPr>
          <p:nvPr/>
        </p:nvPicPr>
        <p:blipFill>
          <a:blip r:embed="rId19"/>
          <a:srcRect/>
          <a:stretch>
            <a:fillRect/>
          </a:stretch>
        </p:blipFill>
        <p:spPr bwMode="auto">
          <a:xfrm>
            <a:off x="3446465" y="4073529"/>
            <a:ext cx="1527175" cy="1857375"/>
          </a:xfrm>
          <a:prstGeom prst="rect">
            <a:avLst/>
          </a:prstGeom>
          <a:noFill/>
          <a:ln w="9525">
            <a:noFill/>
            <a:miter lim="800000"/>
            <a:headEnd/>
            <a:tailEnd/>
          </a:ln>
        </p:spPr>
      </p:pic>
      <p:pic>
        <p:nvPicPr>
          <p:cNvPr id="26" name="Imagen 3" descr="G:\UAEMex-1.bmp">
            <a:hlinkClick r:id="rId20"/>
          </p:cNvPr>
          <p:cNvPicPr>
            <a:picLocks noChangeAspect="1" noChangeArrowheads="1"/>
          </p:cNvPicPr>
          <p:nvPr/>
        </p:nvPicPr>
        <p:blipFill>
          <a:blip r:embed="rId21"/>
          <a:srcRect/>
          <a:stretch>
            <a:fillRect/>
          </a:stretch>
        </p:blipFill>
        <p:spPr bwMode="auto">
          <a:xfrm>
            <a:off x="703263" y="71442"/>
            <a:ext cx="1431925" cy="1260475"/>
          </a:xfrm>
          <a:prstGeom prst="rect">
            <a:avLst/>
          </a:prstGeom>
          <a:noFill/>
          <a:ln w="9525">
            <a:noFill/>
            <a:miter lim="800000"/>
            <a:headEnd/>
            <a:tailEnd/>
          </a:ln>
        </p:spPr>
      </p:pic>
      <p:pic>
        <p:nvPicPr>
          <p:cNvPr id="27" name="Imagen 2" descr="F:\investigasiones\Imagenes\UAEMex\Escudo.JPG"/>
          <p:cNvPicPr>
            <a:picLocks noChangeAspect="1" noChangeArrowheads="1"/>
          </p:cNvPicPr>
          <p:nvPr/>
        </p:nvPicPr>
        <p:blipFill>
          <a:blip r:embed="rId22">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0"/>
                                  </p:stCondLst>
                                  <p:childTnLst>
                                    <p:set>
                                      <p:cBhvr>
                                        <p:cTn id="19" dur="1" fill="hold">
                                          <p:stCondLst>
                                            <p:cond delay="0"/>
                                          </p:stCondLst>
                                        </p:cTn>
                                        <p:tgtEl>
                                          <p:spTgt spid="10242"/>
                                        </p:tgtEl>
                                        <p:attrNameLst>
                                          <p:attrName>style.visibility</p:attrName>
                                        </p:attrNameLst>
                                      </p:cBhvr>
                                      <p:to>
                                        <p:strVal val="visible"/>
                                      </p:to>
                                    </p:set>
                                    <p:animEffect transition="in" filter="fade">
                                      <p:cBhvr>
                                        <p:cTn id="20" dur="500"/>
                                        <p:tgtEl>
                                          <p:spTgt spid="10242"/>
                                        </p:tgtEl>
                                      </p:cBhvr>
                                    </p:animEffect>
                                  </p:childTnLst>
                                </p:cTn>
                              </p:par>
                              <p:par>
                                <p:cTn id="21" presetID="10" presetClass="entr" presetSubtype="0" fill="hold" nodeType="withEffect">
                                  <p:stCondLst>
                                    <p:cond delay="0"/>
                                  </p:stCondLst>
                                  <p:childTnLst>
                                    <p:set>
                                      <p:cBhvr>
                                        <p:cTn id="22" dur="1" fill="hold">
                                          <p:stCondLst>
                                            <p:cond delay="0"/>
                                          </p:stCondLst>
                                        </p:cTn>
                                        <p:tgtEl>
                                          <p:spTgt spid="10243"/>
                                        </p:tgtEl>
                                        <p:attrNameLst>
                                          <p:attrName>style.visibility</p:attrName>
                                        </p:attrNameLst>
                                      </p:cBhvr>
                                      <p:to>
                                        <p:strVal val="visible"/>
                                      </p:to>
                                    </p:set>
                                    <p:animEffect transition="in" filter="fade">
                                      <p:cBhvr>
                                        <p:cTn id="23" dur="500"/>
                                        <p:tgtEl>
                                          <p:spTgt spid="10243"/>
                                        </p:tgtEl>
                                      </p:cBhvr>
                                    </p:animEffect>
                                  </p:childTnLst>
                                </p:cTn>
                              </p:par>
                              <p:par>
                                <p:cTn id="24" presetID="10" presetClass="entr" presetSubtype="0" fill="hold" nodeType="withEffect">
                                  <p:stCondLst>
                                    <p:cond delay="0"/>
                                  </p:stCondLst>
                                  <p:childTnLst>
                                    <p:set>
                                      <p:cBhvr>
                                        <p:cTn id="25" dur="1" fill="hold">
                                          <p:stCondLst>
                                            <p:cond delay="0"/>
                                          </p:stCondLst>
                                        </p:cTn>
                                        <p:tgtEl>
                                          <p:spTgt spid="10244"/>
                                        </p:tgtEl>
                                        <p:attrNameLst>
                                          <p:attrName>style.visibility</p:attrName>
                                        </p:attrNameLst>
                                      </p:cBhvr>
                                      <p:to>
                                        <p:strVal val="visible"/>
                                      </p:to>
                                    </p:set>
                                    <p:animEffect transition="in" filter="fade">
                                      <p:cBhvr>
                                        <p:cTn id="26" dur="500"/>
                                        <p:tgtEl>
                                          <p:spTgt spid="10244"/>
                                        </p:tgtEl>
                                      </p:cBhvr>
                                    </p:animEffect>
                                  </p:childTnLst>
                                </p:cTn>
                              </p:par>
                              <p:par>
                                <p:cTn id="27" presetID="10"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animEffect transition="in" filter="fade">
                                      <p:cBhvr>
                                        <p:cTn id="29" dur="500"/>
                                        <p:tgtEl>
                                          <p:spTgt spid="1026"/>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childTnLst>
                          </p:cTn>
                        </p:par>
                        <p:par>
                          <p:cTn id="34" fill="hold">
                            <p:stCondLst>
                              <p:cond delay="1500"/>
                            </p:stCondLst>
                            <p:childTnLst>
                              <p:par>
                                <p:cTn id="35" presetID="2" presetClass="entr" presetSubtype="8"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0-#ppt_w/2"/>
                                          </p:val>
                                        </p:tav>
                                        <p:tav tm="100000">
                                          <p:val>
                                            <p:strVal val="#ppt_x"/>
                                          </p:val>
                                        </p:tav>
                                      </p:tavLst>
                                    </p:anim>
                                    <p:anim calcmode="lin" valueType="num">
                                      <p:cBhvr additive="base">
                                        <p:cTn id="38" dur="500" fill="hold"/>
                                        <p:tgtEl>
                                          <p:spTgt spid="34"/>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2" presetClass="entr" presetSubtype="8" fill="hold"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0-#ppt_w/2"/>
                                          </p:val>
                                        </p:tav>
                                        <p:tav tm="100000">
                                          <p:val>
                                            <p:strVal val="#ppt_x"/>
                                          </p:val>
                                        </p:tav>
                                      </p:tavLst>
                                    </p:anim>
                                    <p:anim calcmode="lin" valueType="num">
                                      <p:cBhvr additive="base">
                                        <p:cTn id="43" dur="500" fill="hold"/>
                                        <p:tgtEl>
                                          <p:spTgt spid="37"/>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0-#ppt_w/2"/>
                                          </p:val>
                                        </p:tav>
                                        <p:tav tm="100000">
                                          <p:val>
                                            <p:strVal val="#ppt_x"/>
                                          </p:val>
                                        </p:tav>
                                      </p:tavLst>
                                    </p:anim>
                                    <p:anim calcmode="lin" valueType="num">
                                      <p:cBhvr additive="base">
                                        <p:cTn id="48" dur="500" fill="hold"/>
                                        <p:tgtEl>
                                          <p:spTgt spid="36"/>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2" presetClass="entr" presetSubtype="8" fill="hold"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fill="hold"/>
                                        <p:tgtEl>
                                          <p:spTgt spid="35"/>
                                        </p:tgtEl>
                                        <p:attrNameLst>
                                          <p:attrName>ppt_x</p:attrName>
                                        </p:attrNameLst>
                                      </p:cBhvr>
                                      <p:tavLst>
                                        <p:tav tm="0">
                                          <p:val>
                                            <p:strVal val="0-#ppt_w/2"/>
                                          </p:val>
                                        </p:tav>
                                        <p:tav tm="100000">
                                          <p:val>
                                            <p:strVal val="#ppt_x"/>
                                          </p:val>
                                        </p:tav>
                                      </p:tavLst>
                                    </p:anim>
                                    <p:anim calcmode="lin" valueType="num">
                                      <p:cBhvr additive="base">
                                        <p:cTn id="53" dur="500" fill="hold"/>
                                        <p:tgtEl>
                                          <p:spTgt spid="35"/>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 presetClass="entr" presetSubtype="8" fill="hold" nodeType="after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0-#ppt_w/2"/>
                                          </p:val>
                                        </p:tav>
                                        <p:tav tm="100000">
                                          <p:val>
                                            <p:strVal val="#ppt_x"/>
                                          </p:val>
                                        </p:tav>
                                      </p:tavLst>
                                    </p:anim>
                                    <p:anim calcmode="lin" valueType="num">
                                      <p:cBhvr additive="base">
                                        <p:cTn id="58" dur="500" fill="hold"/>
                                        <p:tgtEl>
                                          <p:spTgt spid="38"/>
                                        </p:tgtEl>
                                        <p:attrNameLst>
                                          <p:attrName>ppt_y</p:attrName>
                                        </p:attrNameLst>
                                      </p:cBhvr>
                                      <p:tavLst>
                                        <p:tav tm="0">
                                          <p:val>
                                            <p:strVal val="#ppt_y"/>
                                          </p:val>
                                        </p:tav>
                                        <p:tav tm="100000">
                                          <p:val>
                                            <p:strVal val="#ppt_y"/>
                                          </p:val>
                                        </p:tav>
                                      </p:tavLst>
                                    </p:anim>
                                  </p:childTnLst>
                                </p:cTn>
                              </p:par>
                            </p:childTnLst>
                          </p:cTn>
                        </p:par>
                        <p:par>
                          <p:cTn id="59" fill="hold">
                            <p:stCondLst>
                              <p:cond delay="4000"/>
                            </p:stCondLst>
                            <p:childTnLst>
                              <p:par>
                                <p:cTn id="60" presetID="10" presetClass="entr" presetSubtype="0" fill="hold"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Imagen 2" descr="C:\Users\Prisciliano Lopez\Desktop\Cámara\800px-1589_Totius_Orbis_de_Jode.jpg"/>
          <p:cNvPicPr>
            <a:picLocks noChangeAspect="1" noChangeArrowheads="1"/>
          </p:cNvPicPr>
          <p:nvPr/>
        </p:nvPicPr>
        <p:blipFill>
          <a:blip r:embed="rId3">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pic>
        <p:nvPicPr>
          <p:cNvPr id="34818" name="Imagen 2" descr="C:\Users\Prisciliano Lopez\Desktop\bloglech.jpg"/>
          <p:cNvPicPr>
            <a:picLocks noChangeAspect="1" noChangeArrowheads="1"/>
          </p:cNvPicPr>
          <p:nvPr/>
        </p:nvPicPr>
        <p:blipFill>
          <a:blip r:embed="rId4"/>
          <a:srcRect/>
          <a:stretch>
            <a:fillRect/>
          </a:stretch>
        </p:blipFill>
        <p:spPr bwMode="auto">
          <a:xfrm>
            <a:off x="0" y="2"/>
            <a:ext cx="2965450" cy="6881813"/>
          </a:xfrm>
          <a:prstGeom prst="rect">
            <a:avLst/>
          </a:prstGeom>
          <a:noFill/>
          <a:ln w="9525">
            <a:noFill/>
            <a:miter lim="800000"/>
            <a:headEnd/>
            <a:tailEnd/>
          </a:ln>
        </p:spPr>
      </p:pic>
      <p:sp>
        <p:nvSpPr>
          <p:cNvPr id="31" name="Rectángulo 4"/>
          <p:cNvSpPr>
            <a:spLocks noChangeArrowheads="1"/>
          </p:cNvSpPr>
          <p:nvPr/>
        </p:nvSpPr>
        <p:spPr bwMode="auto">
          <a:xfrm>
            <a:off x="6154739" y="1074738"/>
            <a:ext cx="4117975" cy="5402262"/>
          </a:xfrm>
          <a:prstGeom prst="rect">
            <a:avLst/>
          </a:prstGeom>
          <a:noFill/>
          <a:ln w="9525">
            <a:noFill/>
            <a:miter lim="800000"/>
            <a:headEnd/>
            <a:tailEnd/>
          </a:ln>
        </p:spPr>
        <p:txBody>
          <a:bodyPr lIns="92075" tIns="46038" rIns="92075" bIns="46038"/>
          <a:lstStyle/>
          <a:p>
            <a:pPr hangingPunct="0">
              <a:lnSpc>
                <a:spcPct val="110000"/>
              </a:lnSpc>
            </a:pPr>
            <a:r>
              <a:rPr kumimoji="1" lang="es-ES" sz="2400" b="1" i="1">
                <a:solidFill>
                  <a:srgbClr val="996600"/>
                </a:solidFill>
                <a:latin typeface="Calibri" pitchFamily="34" charset="0"/>
              </a:rPr>
              <a:t>Brújula china</a:t>
            </a:r>
          </a:p>
          <a:p>
            <a:pPr algn="just" hangingPunct="0">
              <a:lnSpc>
                <a:spcPct val="110000"/>
              </a:lnSpc>
            </a:pPr>
            <a:r>
              <a:rPr lang="es-MX" sz="2000">
                <a:latin typeface="Calibri" pitchFamily="34" charset="0"/>
              </a:rPr>
              <a:t>Los primeros navegantes chinos empleaban brújulas magnéticas como ésta para encontrar su rumbo en mar abierto. </a:t>
            </a:r>
          </a:p>
          <a:p>
            <a:pPr algn="just" hangingPunct="0">
              <a:lnSpc>
                <a:spcPct val="110000"/>
              </a:lnSpc>
            </a:pPr>
            <a:endParaRPr lang="es-MX" sz="2000">
              <a:latin typeface="Calibri" pitchFamily="34" charset="0"/>
            </a:endParaRPr>
          </a:p>
          <a:p>
            <a:pPr algn="just" hangingPunct="0">
              <a:lnSpc>
                <a:spcPct val="110000"/>
              </a:lnSpc>
            </a:pPr>
            <a:r>
              <a:rPr lang="es-MX" sz="2000">
                <a:latin typeface="Calibri" pitchFamily="34" charset="0"/>
              </a:rPr>
              <a:t>Probablemente, las primeras brújulas magnéticas fueron desarrolladas en el siglo X por navegantes chinos y europeos.</a:t>
            </a:r>
            <a:endParaRPr kumimoji="1" lang="es-ES" sz="2000" b="1" i="1">
              <a:solidFill>
                <a:srgbClr val="996600"/>
              </a:solidFill>
              <a:latin typeface="Calibri" pitchFamily="34" charset="0"/>
            </a:endParaRPr>
          </a:p>
        </p:txBody>
      </p:sp>
      <p:sp>
        <p:nvSpPr>
          <p:cNvPr id="9" name="8 Título"/>
          <p:cNvSpPr>
            <a:spLocks noGrp="1"/>
          </p:cNvSpPr>
          <p:nvPr>
            <p:ph type="title"/>
          </p:nvPr>
        </p:nvSpPr>
        <p:spPr>
          <a:xfrm>
            <a:off x="2960690" y="276225"/>
            <a:ext cx="6067425" cy="768350"/>
          </a:xfrm>
        </p:spPr>
        <p:txBody>
          <a:bodyPr lIns="0" rIns="0"/>
          <a:lstStyle/>
          <a:p>
            <a:pPr marL="107950" hangingPunct="0"/>
            <a:r>
              <a:rPr kumimoji="1" lang="es-ES" sz="3600" b="1" i="1" smtClean="0">
                <a:solidFill>
                  <a:srgbClr val="996600"/>
                </a:solidFill>
              </a:rPr>
              <a:t>Conoce más…</a:t>
            </a: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8"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21" name="20 Grupo"/>
          <p:cNvGrpSpPr>
            <a:grpSpLocks/>
          </p:cNvGrpSpPr>
          <p:nvPr/>
        </p:nvGrpSpPr>
        <p:grpSpPr bwMode="auto">
          <a:xfrm>
            <a:off x="9348791" y="5283204"/>
            <a:ext cx="1133475" cy="1381125"/>
            <a:chOff x="9348788" y="5283185"/>
            <a:chExt cx="1133475" cy="1381914"/>
          </a:xfrm>
        </p:grpSpPr>
        <p:pic>
          <p:nvPicPr>
            <p:cNvPr id="34833" name="Imagen 2">
              <a:hlinkClick r:id="rId5" action="ppaction://hlinksldjump"/>
            </p:cNvPr>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354464" y="5283185"/>
              <a:ext cx="1127125" cy="1104915"/>
            </a:xfrm>
            <a:prstGeom prst="rect">
              <a:avLst/>
            </a:prstGeom>
            <a:noFill/>
            <a:ln w="9525">
              <a:noFill/>
              <a:miter lim="800000"/>
              <a:headEnd/>
              <a:tailEnd/>
            </a:ln>
          </p:spPr>
        </p:pic>
        <p:sp>
          <p:nvSpPr>
            <p:cNvPr id="23" name="22 CuadroTexto"/>
            <p:cNvSpPr txBox="1"/>
            <p:nvPr/>
          </p:nvSpPr>
          <p:spPr>
            <a:xfrm>
              <a:off x="9348788" y="6388100"/>
              <a:ext cx="1133475" cy="276999"/>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200" dirty="0">
                  <a:solidFill>
                    <a:srgbClr val="764416"/>
                  </a:solidFill>
                  <a:latin typeface="+mn-lt"/>
                </a:rPr>
                <a:t>Volver</a:t>
              </a:r>
              <a:endParaRPr lang="es-MX" sz="1200" dirty="0">
                <a:solidFill>
                  <a:srgbClr val="764416"/>
                </a:solidFill>
                <a:latin typeface="+mn-lt"/>
              </a:endParaRPr>
            </a:p>
          </p:txBody>
        </p:sp>
      </p:grpSp>
      <p:sp>
        <p:nvSpPr>
          <p:cNvPr id="32"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95000"/>
              <a:alpha val="19000"/>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sp>
        <p:nvSpPr>
          <p:cNvPr id="33" name="Autoforma 24">
            <a:hlinkClick r:id="rId8" action="ppaction://hlinksldjump"/>
          </p:cNvPr>
          <p:cNvSpPr>
            <a:spLocks noChangeArrowheads="1"/>
          </p:cNvSpPr>
          <p:nvPr/>
        </p:nvSpPr>
        <p:spPr bwMode="blackWhite">
          <a:xfrm>
            <a:off x="-225789" y="2130427"/>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      Presentación</a:t>
            </a:r>
          </a:p>
        </p:txBody>
      </p:sp>
      <p:sp>
        <p:nvSpPr>
          <p:cNvPr id="34" name="Autoforma 24">
            <a:hlinkClick r:id="rId9" action="ppaction://hlinksldjump"/>
          </p:cNvPr>
          <p:cNvSpPr>
            <a:spLocks noChangeArrowheads="1"/>
          </p:cNvSpPr>
          <p:nvPr/>
        </p:nvSpPr>
        <p:spPr bwMode="blackWhite">
          <a:xfrm>
            <a:off x="-240304" y="3587761"/>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35" name="Autoforma 25">
            <a:hlinkClick r:id="rId10" action="ppaction://hlinksldjump"/>
          </p:cNvPr>
          <p:cNvSpPr>
            <a:spLocks noChangeArrowheads="1"/>
          </p:cNvSpPr>
          <p:nvPr/>
        </p:nvSpPr>
        <p:spPr bwMode="blackWhite">
          <a:xfrm>
            <a:off x="-240304" y="3101983"/>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36" name="Autoforma 24">
            <a:hlinkClick r:id="rId11" action="ppaction://hlinksldjump"/>
          </p:cNvPr>
          <p:cNvSpPr>
            <a:spLocks noChangeArrowheads="1"/>
          </p:cNvSpPr>
          <p:nvPr/>
        </p:nvSpPr>
        <p:spPr bwMode="blackWhite">
          <a:xfrm>
            <a:off x="-240304" y="2616205"/>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37" name="Autoforma 24">
            <a:hlinkClick r:id="rId12" action="ppaction://hlinksldjump"/>
          </p:cNvPr>
          <p:cNvSpPr>
            <a:spLocks noChangeArrowheads="1"/>
          </p:cNvSpPr>
          <p:nvPr/>
        </p:nvSpPr>
        <p:spPr bwMode="blackWhite">
          <a:xfrm>
            <a:off x="-240304" y="4073539"/>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pic>
        <p:nvPicPr>
          <p:cNvPr id="38" name="Imagen 2"/>
          <p:cNvPicPr>
            <a:picLocks noChangeAspect="1" noChangeArrowheads="1"/>
          </p:cNvPicPr>
          <p:nvPr/>
        </p:nvPicPr>
        <p:blipFill>
          <a:blip r:embed="rId13">
            <a:clrChange>
              <a:clrFrom>
                <a:srgbClr val="FFFFFF"/>
              </a:clrFrom>
              <a:clrTo>
                <a:srgbClr val="FFFFFF">
                  <a:alpha val="0"/>
                </a:srgbClr>
              </a:clrTo>
            </a:clrChange>
          </a:blip>
          <a:srcRect l="21667" t="24001" r="60521" b="43707"/>
          <a:stretch>
            <a:fillRect/>
          </a:stretch>
        </p:blipFill>
        <p:spPr bwMode="auto">
          <a:xfrm>
            <a:off x="2633665" y="884242"/>
            <a:ext cx="3914775" cy="4435475"/>
          </a:xfrm>
          <a:prstGeom prst="rect">
            <a:avLst/>
          </a:prstGeom>
          <a:noFill/>
          <a:ln w="9525">
            <a:noFill/>
            <a:miter lim="800000"/>
            <a:headEnd/>
            <a:tailEnd/>
          </a:ln>
        </p:spPr>
      </p:pic>
      <p:pic>
        <p:nvPicPr>
          <p:cNvPr id="25"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26"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0-#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0-#ppt_w/2"/>
                                          </p:val>
                                        </p:tav>
                                        <p:tav tm="100000">
                                          <p:val>
                                            <p:strVal val="#ppt_x"/>
                                          </p:val>
                                        </p:tav>
                                      </p:tavLst>
                                    </p:anim>
                                    <p:anim calcmode="lin" valueType="num">
                                      <p:cBhvr additive="base">
                                        <p:cTn id="34" dur="500" fill="hold"/>
                                        <p:tgtEl>
                                          <p:spTgt spid="36"/>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0-#ppt_w/2"/>
                                          </p:val>
                                        </p:tav>
                                        <p:tav tm="100000">
                                          <p:val>
                                            <p:strVal val="#ppt_x"/>
                                          </p:val>
                                        </p:tav>
                                      </p:tavLst>
                                    </p:anim>
                                    <p:anim calcmode="lin" valueType="num">
                                      <p:cBhvr additive="base">
                                        <p:cTn id="39" dur="500" fill="hold"/>
                                        <p:tgtEl>
                                          <p:spTgt spid="35"/>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0-#ppt_w/2"/>
                                          </p:val>
                                        </p:tav>
                                        <p:tav tm="100000">
                                          <p:val>
                                            <p:strVal val="#ppt_x"/>
                                          </p:val>
                                        </p:tav>
                                      </p:tavLst>
                                    </p:anim>
                                    <p:anim calcmode="lin" valueType="num">
                                      <p:cBhvr additive="base">
                                        <p:cTn id="49" dur="500" fill="hold"/>
                                        <p:tgtEl>
                                          <p:spTgt spid="37"/>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Imagen 2" descr="C:\Users\Prisciliano Lopez\Desktop\Cámara\800px-1589_Totius_Orbis_de_Jode.jpg"/>
          <p:cNvPicPr>
            <a:picLocks noChangeAspect="1" noChangeArrowheads="1"/>
          </p:cNvPicPr>
          <p:nvPr/>
        </p:nvPicPr>
        <p:blipFill>
          <a:blip r:embed="rId3">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pic>
        <p:nvPicPr>
          <p:cNvPr id="36866" name="Imagen 2" descr="C:\Users\Prisciliano Lopez\Desktop\bloglech.jpg"/>
          <p:cNvPicPr>
            <a:picLocks noChangeAspect="1" noChangeArrowheads="1"/>
          </p:cNvPicPr>
          <p:nvPr/>
        </p:nvPicPr>
        <p:blipFill>
          <a:blip r:embed="rId4"/>
          <a:srcRect/>
          <a:stretch>
            <a:fillRect/>
          </a:stretch>
        </p:blipFill>
        <p:spPr bwMode="auto">
          <a:xfrm>
            <a:off x="0" y="2"/>
            <a:ext cx="2965450" cy="6881813"/>
          </a:xfrm>
          <a:prstGeom prst="rect">
            <a:avLst/>
          </a:prstGeom>
          <a:noFill/>
          <a:ln w="9525">
            <a:noFill/>
            <a:miter lim="800000"/>
            <a:headEnd/>
            <a:tailEnd/>
          </a:ln>
        </p:spPr>
      </p:pic>
      <p:sp>
        <p:nvSpPr>
          <p:cNvPr id="31" name="Rectángulo 4"/>
          <p:cNvSpPr>
            <a:spLocks noChangeArrowheads="1"/>
          </p:cNvSpPr>
          <p:nvPr/>
        </p:nvSpPr>
        <p:spPr bwMode="auto">
          <a:xfrm>
            <a:off x="5240338" y="1074738"/>
            <a:ext cx="5360987" cy="5402262"/>
          </a:xfrm>
          <a:prstGeom prst="rect">
            <a:avLst/>
          </a:prstGeom>
          <a:noFill/>
          <a:ln>
            <a:noFill/>
          </a:ln>
          <a:extLst/>
        </p:spPr>
        <p:txBody>
          <a:bodyPr lIns="92075" tIns="46038" rIns="92075" bIns="46038"/>
          <a:lstStyle/>
          <a:p>
            <a:pPr algn="just" fontAlgn="auto" hangingPunct="0">
              <a:lnSpc>
                <a:spcPct val="110000"/>
              </a:lnSpc>
              <a:spcBef>
                <a:spcPts val="0"/>
              </a:spcBef>
              <a:spcAft>
                <a:spcPts val="0"/>
              </a:spcAft>
              <a:defRPr/>
            </a:pPr>
            <a:r>
              <a:rPr kumimoji="1" lang="es-ES" sz="2400" b="1" i="1" dirty="0">
                <a:solidFill>
                  <a:srgbClr val="996600"/>
                </a:solidFill>
                <a:latin typeface="+mn-lt"/>
              </a:rPr>
              <a:t>Claudio Tolomeo</a:t>
            </a:r>
          </a:p>
          <a:p>
            <a:pPr indent="4763" algn="just" fontAlgn="auto" hangingPunct="0">
              <a:lnSpc>
                <a:spcPct val="110000"/>
              </a:lnSpc>
              <a:spcBef>
                <a:spcPts val="0"/>
              </a:spcBef>
              <a:spcAft>
                <a:spcPts val="0"/>
              </a:spcAft>
              <a:defRPr/>
            </a:pPr>
            <a:r>
              <a:rPr lang="es-MX" dirty="0">
                <a:latin typeface="+mn-lt"/>
              </a:rPr>
              <a:t>(c. 100-c. 170)</a:t>
            </a:r>
          </a:p>
          <a:p>
            <a:pPr indent="4763" algn="just" fontAlgn="auto" hangingPunct="0">
              <a:lnSpc>
                <a:spcPct val="110000"/>
              </a:lnSpc>
              <a:spcBef>
                <a:spcPts val="0"/>
              </a:spcBef>
              <a:spcAft>
                <a:spcPts val="0"/>
              </a:spcAft>
              <a:defRPr/>
            </a:pPr>
            <a:r>
              <a:rPr lang="es-MX" dirty="0">
                <a:latin typeface="+mn-lt"/>
              </a:rPr>
              <a:t>Astrónomo y matemático cuyas teorías y explicaciones astronómicas dominaron el pensamiento científico hasta el siglo XVI. También se reconocen sus aportaciones en matemáticas, óptica y geografía. Posiblemente, Tolomeo nació en Grecia, pero su nombre verdadero, </a:t>
            </a:r>
            <a:r>
              <a:rPr lang="es-MX" dirty="0" err="1">
                <a:latin typeface="+mn-lt"/>
              </a:rPr>
              <a:t>Claudius</a:t>
            </a:r>
            <a:r>
              <a:rPr lang="es-MX" dirty="0">
                <a:latin typeface="+mn-lt"/>
              </a:rPr>
              <a:t> </a:t>
            </a:r>
            <a:r>
              <a:rPr lang="es-MX" dirty="0" err="1">
                <a:latin typeface="+mn-lt"/>
              </a:rPr>
              <a:t>Ptolemaeus</a:t>
            </a:r>
            <a:r>
              <a:rPr lang="es-MX" dirty="0">
                <a:latin typeface="+mn-lt"/>
              </a:rPr>
              <a:t>, refleja todo lo que realmente se sabe de él: ‘</a:t>
            </a:r>
            <a:r>
              <a:rPr lang="es-MX" dirty="0" err="1">
                <a:latin typeface="+mn-lt"/>
              </a:rPr>
              <a:t>Ptolemaeus</a:t>
            </a:r>
            <a:r>
              <a:rPr lang="es-MX" dirty="0">
                <a:latin typeface="+mn-lt"/>
              </a:rPr>
              <a:t>’ indica que vivía en Egipto y ‘</a:t>
            </a:r>
            <a:r>
              <a:rPr lang="es-MX" dirty="0" err="1">
                <a:latin typeface="+mn-lt"/>
              </a:rPr>
              <a:t>Claudius</a:t>
            </a:r>
            <a:r>
              <a:rPr lang="es-MX" dirty="0">
                <a:latin typeface="+mn-lt"/>
              </a:rPr>
              <a:t>’ significa que era ciudadano romano. De hecho, fuentes antiguas nos informan de que vivió y trabajó en Alejandría, Egipto, durante la mayor parte de su vida. </a:t>
            </a:r>
            <a:endParaRPr kumimoji="1" lang="es-ES" b="1" i="1" dirty="0">
              <a:solidFill>
                <a:srgbClr val="996600"/>
              </a:solidFill>
              <a:latin typeface="+mn-lt"/>
            </a:endParaRPr>
          </a:p>
        </p:txBody>
      </p:sp>
      <p:sp>
        <p:nvSpPr>
          <p:cNvPr id="9" name="8 Título"/>
          <p:cNvSpPr>
            <a:spLocks noGrp="1"/>
          </p:cNvSpPr>
          <p:nvPr>
            <p:ph type="title"/>
          </p:nvPr>
        </p:nvSpPr>
        <p:spPr>
          <a:xfrm>
            <a:off x="2974975" y="276225"/>
            <a:ext cx="6038850" cy="768350"/>
          </a:xfrm>
        </p:spPr>
        <p:txBody>
          <a:bodyPr lIns="0" rIns="0"/>
          <a:lstStyle/>
          <a:p>
            <a:pPr marL="107950" hangingPunct="0"/>
            <a:r>
              <a:rPr kumimoji="1" lang="es-ES" sz="3600" b="1" i="1" smtClean="0">
                <a:solidFill>
                  <a:srgbClr val="996600"/>
                </a:solidFill>
              </a:rPr>
              <a:t>Conoce más…</a:t>
            </a: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8"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21" name="20 Grupo"/>
          <p:cNvGrpSpPr>
            <a:grpSpLocks/>
          </p:cNvGrpSpPr>
          <p:nvPr/>
        </p:nvGrpSpPr>
        <p:grpSpPr bwMode="auto">
          <a:xfrm>
            <a:off x="9348791" y="5283204"/>
            <a:ext cx="1133475" cy="1381125"/>
            <a:chOff x="9348788" y="5283185"/>
            <a:chExt cx="1133475" cy="1381914"/>
          </a:xfrm>
        </p:grpSpPr>
        <p:pic>
          <p:nvPicPr>
            <p:cNvPr id="36881" name="Imagen 2">
              <a:hlinkClick r:id="rId5" action="ppaction://hlinksldjump"/>
            </p:cNvPr>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354464" y="5283185"/>
              <a:ext cx="1127125" cy="1104915"/>
            </a:xfrm>
            <a:prstGeom prst="rect">
              <a:avLst/>
            </a:prstGeom>
            <a:noFill/>
            <a:ln w="9525">
              <a:noFill/>
              <a:miter lim="800000"/>
              <a:headEnd/>
              <a:tailEnd/>
            </a:ln>
          </p:spPr>
        </p:pic>
        <p:sp>
          <p:nvSpPr>
            <p:cNvPr id="23" name="22 CuadroTexto"/>
            <p:cNvSpPr txBox="1"/>
            <p:nvPr/>
          </p:nvSpPr>
          <p:spPr>
            <a:xfrm>
              <a:off x="9348788" y="6388100"/>
              <a:ext cx="1133475" cy="276999"/>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200" dirty="0">
                  <a:solidFill>
                    <a:srgbClr val="764416"/>
                  </a:solidFill>
                  <a:latin typeface="+mn-lt"/>
                </a:rPr>
                <a:t>Volver</a:t>
              </a:r>
              <a:endParaRPr lang="es-MX" sz="1200" dirty="0">
                <a:solidFill>
                  <a:srgbClr val="764416"/>
                </a:solidFill>
                <a:latin typeface="+mn-lt"/>
              </a:endParaRPr>
            </a:p>
          </p:txBody>
        </p:sp>
      </p:grpSp>
      <p:sp>
        <p:nvSpPr>
          <p:cNvPr id="32"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95000"/>
              <a:alpha val="19000"/>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sp>
        <p:nvSpPr>
          <p:cNvPr id="33" name="Autoforma 24">
            <a:hlinkClick r:id="rId8" action="ppaction://hlinksldjump"/>
          </p:cNvPr>
          <p:cNvSpPr>
            <a:spLocks noChangeArrowheads="1"/>
          </p:cNvSpPr>
          <p:nvPr/>
        </p:nvSpPr>
        <p:spPr bwMode="blackWhite">
          <a:xfrm>
            <a:off x="-225789" y="2130427"/>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      Presentación</a:t>
            </a:r>
          </a:p>
        </p:txBody>
      </p:sp>
      <p:sp>
        <p:nvSpPr>
          <p:cNvPr id="34" name="Autoforma 24">
            <a:hlinkClick r:id="rId9" action="ppaction://hlinksldjump"/>
          </p:cNvPr>
          <p:cNvSpPr>
            <a:spLocks noChangeArrowheads="1"/>
          </p:cNvSpPr>
          <p:nvPr/>
        </p:nvSpPr>
        <p:spPr bwMode="blackWhite">
          <a:xfrm>
            <a:off x="-240304" y="3587761"/>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35" name="Autoforma 25">
            <a:hlinkClick r:id="rId10" action="ppaction://hlinksldjump"/>
          </p:cNvPr>
          <p:cNvSpPr>
            <a:spLocks noChangeArrowheads="1"/>
          </p:cNvSpPr>
          <p:nvPr/>
        </p:nvSpPr>
        <p:spPr bwMode="blackWhite">
          <a:xfrm>
            <a:off x="-240304" y="3101983"/>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36" name="Autoforma 24">
            <a:hlinkClick r:id="rId11" action="ppaction://hlinksldjump"/>
          </p:cNvPr>
          <p:cNvSpPr>
            <a:spLocks noChangeArrowheads="1"/>
          </p:cNvSpPr>
          <p:nvPr/>
        </p:nvSpPr>
        <p:spPr bwMode="blackWhite">
          <a:xfrm>
            <a:off x="-240304" y="2616205"/>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37" name="Autoforma 24">
            <a:hlinkClick r:id="rId12" action="ppaction://hlinksldjump"/>
          </p:cNvPr>
          <p:cNvSpPr>
            <a:spLocks noChangeArrowheads="1"/>
          </p:cNvSpPr>
          <p:nvPr/>
        </p:nvSpPr>
        <p:spPr bwMode="blackWhite">
          <a:xfrm>
            <a:off x="-240304" y="4073539"/>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pic>
        <p:nvPicPr>
          <p:cNvPr id="20" name="Imagen 3" descr="G:\UAEMex-1.bmp">
            <a:hlinkClick r:id="rId13"/>
          </p:cNvPr>
          <p:cNvPicPr>
            <a:picLocks noChangeAspect="1" noChangeArrowheads="1"/>
          </p:cNvPicPr>
          <p:nvPr/>
        </p:nvPicPr>
        <p:blipFill>
          <a:blip r:embed="rId14"/>
          <a:srcRect/>
          <a:stretch>
            <a:fillRect/>
          </a:stretch>
        </p:blipFill>
        <p:spPr bwMode="auto">
          <a:xfrm>
            <a:off x="703263" y="71442"/>
            <a:ext cx="1431925" cy="1260475"/>
          </a:xfrm>
          <a:prstGeom prst="rect">
            <a:avLst/>
          </a:prstGeom>
          <a:noFill/>
          <a:ln w="9525">
            <a:noFill/>
            <a:miter lim="800000"/>
            <a:headEnd/>
            <a:tailEnd/>
          </a:ln>
        </p:spPr>
      </p:pic>
      <p:pic>
        <p:nvPicPr>
          <p:cNvPr id="24" name="Imagen 2" descr="F:\investigasiones\Imagenes\UAEMex\Escudo.JPG"/>
          <p:cNvPicPr>
            <a:picLocks noChangeAspect="1" noChangeArrowheads="1"/>
          </p:cNvPicPr>
          <p:nvPr/>
        </p:nvPicPr>
        <p:blipFill>
          <a:blip r:embed="rId15">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pic>
        <p:nvPicPr>
          <p:cNvPr id="2050" name="Imagen 2" descr="G:\images.jpg"/>
          <p:cNvPicPr>
            <a:picLocks noChangeAspect="1" noChangeArrowheads="1"/>
          </p:cNvPicPr>
          <p:nvPr/>
        </p:nvPicPr>
        <p:blipFill>
          <a:blip r:embed="rId16"/>
          <a:srcRect/>
          <a:stretch>
            <a:fillRect/>
          </a:stretch>
        </p:blipFill>
        <p:spPr bwMode="auto">
          <a:xfrm>
            <a:off x="3200401" y="1547813"/>
            <a:ext cx="1943101" cy="2362200"/>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0-#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0-#ppt_w/2"/>
                                          </p:val>
                                        </p:tav>
                                        <p:tav tm="100000">
                                          <p:val>
                                            <p:strVal val="#ppt_x"/>
                                          </p:val>
                                        </p:tav>
                                      </p:tavLst>
                                    </p:anim>
                                    <p:anim calcmode="lin" valueType="num">
                                      <p:cBhvr additive="base">
                                        <p:cTn id="34" dur="500" fill="hold"/>
                                        <p:tgtEl>
                                          <p:spTgt spid="36"/>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0-#ppt_w/2"/>
                                          </p:val>
                                        </p:tav>
                                        <p:tav tm="100000">
                                          <p:val>
                                            <p:strVal val="#ppt_x"/>
                                          </p:val>
                                        </p:tav>
                                      </p:tavLst>
                                    </p:anim>
                                    <p:anim calcmode="lin" valueType="num">
                                      <p:cBhvr additive="base">
                                        <p:cTn id="39" dur="500" fill="hold"/>
                                        <p:tgtEl>
                                          <p:spTgt spid="35"/>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0-#ppt_w/2"/>
                                          </p:val>
                                        </p:tav>
                                        <p:tav tm="100000">
                                          <p:val>
                                            <p:strVal val="#ppt_x"/>
                                          </p:val>
                                        </p:tav>
                                      </p:tavLst>
                                    </p:anim>
                                    <p:anim calcmode="lin" valueType="num">
                                      <p:cBhvr additive="base">
                                        <p:cTn id="49" dur="500" fill="hold"/>
                                        <p:tgtEl>
                                          <p:spTgt spid="37"/>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Imagen 2" descr="C:\Users\Prisciliano Lopez\Desktop\Cámara\800px-1589_Totius_Orbis_de_Jode.jpg"/>
          <p:cNvPicPr>
            <a:picLocks noChangeAspect="1" noChangeArrowheads="1"/>
          </p:cNvPicPr>
          <p:nvPr/>
        </p:nvPicPr>
        <p:blipFill>
          <a:blip r:embed="rId3">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pic>
        <p:nvPicPr>
          <p:cNvPr id="38914" name="Imagen 2" descr="C:\Users\Prisciliano Lopez\Desktop\bloglech.jpg"/>
          <p:cNvPicPr>
            <a:picLocks noChangeAspect="1" noChangeArrowheads="1"/>
          </p:cNvPicPr>
          <p:nvPr/>
        </p:nvPicPr>
        <p:blipFill>
          <a:blip r:embed="rId4"/>
          <a:srcRect/>
          <a:stretch>
            <a:fillRect/>
          </a:stretch>
        </p:blipFill>
        <p:spPr bwMode="auto">
          <a:xfrm>
            <a:off x="0" y="2"/>
            <a:ext cx="2965450" cy="6881813"/>
          </a:xfrm>
          <a:prstGeom prst="rect">
            <a:avLst/>
          </a:prstGeom>
          <a:noFill/>
          <a:ln w="9525">
            <a:noFill/>
            <a:miter lim="800000"/>
            <a:headEnd/>
            <a:tailEnd/>
          </a:ln>
        </p:spPr>
      </p:pic>
      <p:sp>
        <p:nvSpPr>
          <p:cNvPr id="31" name="Rectángulo 4"/>
          <p:cNvSpPr>
            <a:spLocks noChangeArrowheads="1"/>
          </p:cNvSpPr>
          <p:nvPr/>
        </p:nvSpPr>
        <p:spPr bwMode="auto">
          <a:xfrm>
            <a:off x="3019425" y="1074738"/>
            <a:ext cx="3221038" cy="5402262"/>
          </a:xfrm>
          <a:prstGeom prst="rect">
            <a:avLst/>
          </a:prstGeom>
          <a:noFill/>
          <a:ln w="9525">
            <a:noFill/>
            <a:miter lim="800000"/>
            <a:headEnd/>
            <a:tailEnd/>
          </a:ln>
        </p:spPr>
        <p:txBody>
          <a:bodyPr lIns="92075" tIns="46038" rIns="92075" bIns="46038"/>
          <a:lstStyle/>
          <a:p>
            <a:pPr hangingPunct="0">
              <a:lnSpc>
                <a:spcPct val="110000"/>
              </a:lnSpc>
            </a:pPr>
            <a:r>
              <a:rPr kumimoji="1" lang="es-ES" sz="2400" b="1" i="1">
                <a:solidFill>
                  <a:srgbClr val="996600"/>
                </a:solidFill>
                <a:latin typeface="Calibri" pitchFamily="34" charset="0"/>
              </a:rPr>
              <a:t>Sistema de Tolomeo</a:t>
            </a:r>
          </a:p>
          <a:p>
            <a:pPr algn="just" hangingPunct="0">
              <a:lnSpc>
                <a:spcPct val="110000"/>
              </a:lnSpc>
            </a:pPr>
            <a:r>
              <a:rPr lang="es-MX" sz="1600">
                <a:latin typeface="Calibri" pitchFamily="34" charset="0"/>
              </a:rPr>
              <a:t>En el siglo II d.C., Claudio Tolomeo planteó un modelo del Universo con la Tierra en el centro. </a:t>
            </a:r>
          </a:p>
          <a:p>
            <a:pPr algn="just" hangingPunct="0">
              <a:lnSpc>
                <a:spcPct val="110000"/>
              </a:lnSpc>
            </a:pPr>
            <a:endParaRPr lang="es-MX" sz="1600">
              <a:latin typeface="Calibri" pitchFamily="34" charset="0"/>
            </a:endParaRPr>
          </a:p>
          <a:p>
            <a:pPr algn="just" hangingPunct="0">
              <a:lnSpc>
                <a:spcPct val="110000"/>
              </a:lnSpc>
            </a:pPr>
            <a:r>
              <a:rPr lang="es-MX" sz="1600">
                <a:latin typeface="Calibri" pitchFamily="34" charset="0"/>
              </a:rPr>
              <a:t>En el modelo, la Tierra permanece estacionaria mientras los planetas, la Luna y el Sol describen complicadas órbitas alrededor de ella. Aparentemente, a Tolomeo le preocupaba que el modelo funcionara desde el punto de vista matemático, y no tanto que describiera con precisión el movimiento planetario. Aunque posteriormente se demostró su incorrección, el modelo de Tolomeo se aceptó durante varios siglos. </a:t>
            </a:r>
            <a:endParaRPr kumimoji="1" lang="es-ES" sz="1600" b="1" i="1">
              <a:solidFill>
                <a:srgbClr val="996600"/>
              </a:solidFill>
              <a:latin typeface="Calibri" pitchFamily="34" charset="0"/>
            </a:endParaRPr>
          </a:p>
        </p:txBody>
      </p:sp>
      <p:sp>
        <p:nvSpPr>
          <p:cNvPr id="9" name="8 Título"/>
          <p:cNvSpPr>
            <a:spLocks noGrp="1"/>
          </p:cNvSpPr>
          <p:nvPr>
            <p:ph type="title"/>
          </p:nvPr>
        </p:nvSpPr>
        <p:spPr>
          <a:xfrm>
            <a:off x="2960691" y="276225"/>
            <a:ext cx="6053137" cy="768350"/>
          </a:xfrm>
        </p:spPr>
        <p:txBody>
          <a:bodyPr lIns="0" rIns="0"/>
          <a:lstStyle/>
          <a:p>
            <a:pPr marL="107950" hangingPunct="0"/>
            <a:r>
              <a:rPr kumimoji="1" lang="es-ES" sz="3600" b="1" i="1" smtClean="0">
                <a:solidFill>
                  <a:srgbClr val="996600"/>
                </a:solidFill>
              </a:rPr>
              <a:t>Conoce más…</a:t>
            </a: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8"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21" name="20 Grupo"/>
          <p:cNvGrpSpPr>
            <a:grpSpLocks/>
          </p:cNvGrpSpPr>
          <p:nvPr/>
        </p:nvGrpSpPr>
        <p:grpSpPr bwMode="auto">
          <a:xfrm>
            <a:off x="9348791" y="5283204"/>
            <a:ext cx="1133475" cy="1381125"/>
            <a:chOff x="9348788" y="5283185"/>
            <a:chExt cx="1133475" cy="1381914"/>
          </a:xfrm>
        </p:grpSpPr>
        <p:pic>
          <p:nvPicPr>
            <p:cNvPr id="38929" name="Imagen 2">
              <a:hlinkClick r:id="rId5" action="ppaction://hlinksldjump"/>
            </p:cNvPr>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354464" y="5283185"/>
              <a:ext cx="1127125" cy="1104915"/>
            </a:xfrm>
            <a:prstGeom prst="rect">
              <a:avLst/>
            </a:prstGeom>
            <a:noFill/>
            <a:ln w="9525">
              <a:noFill/>
              <a:miter lim="800000"/>
              <a:headEnd/>
              <a:tailEnd/>
            </a:ln>
          </p:spPr>
        </p:pic>
        <p:sp>
          <p:nvSpPr>
            <p:cNvPr id="23" name="22 CuadroTexto"/>
            <p:cNvSpPr txBox="1"/>
            <p:nvPr/>
          </p:nvSpPr>
          <p:spPr>
            <a:xfrm>
              <a:off x="9348788" y="6388100"/>
              <a:ext cx="1133475" cy="276999"/>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200" dirty="0">
                  <a:solidFill>
                    <a:srgbClr val="764416"/>
                  </a:solidFill>
                  <a:latin typeface="+mn-lt"/>
                </a:rPr>
                <a:t>Volver</a:t>
              </a:r>
              <a:endParaRPr lang="es-MX" sz="1200" dirty="0">
                <a:solidFill>
                  <a:srgbClr val="764416"/>
                </a:solidFill>
                <a:latin typeface="+mn-lt"/>
              </a:endParaRPr>
            </a:p>
          </p:txBody>
        </p:sp>
      </p:grpSp>
      <p:sp>
        <p:nvSpPr>
          <p:cNvPr id="34"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95000"/>
              <a:alpha val="19000"/>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sp>
        <p:nvSpPr>
          <p:cNvPr id="35" name="Autoforma 24">
            <a:hlinkClick r:id="rId8" action="ppaction://hlinksldjump"/>
          </p:cNvPr>
          <p:cNvSpPr>
            <a:spLocks noChangeArrowheads="1"/>
          </p:cNvSpPr>
          <p:nvPr/>
        </p:nvSpPr>
        <p:spPr bwMode="blackWhite">
          <a:xfrm>
            <a:off x="-225789" y="2130427"/>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      Presentación</a:t>
            </a:r>
          </a:p>
        </p:txBody>
      </p:sp>
      <p:sp>
        <p:nvSpPr>
          <p:cNvPr id="36" name="Autoforma 24">
            <a:hlinkClick r:id="rId9" action="ppaction://hlinksldjump"/>
          </p:cNvPr>
          <p:cNvSpPr>
            <a:spLocks noChangeArrowheads="1"/>
          </p:cNvSpPr>
          <p:nvPr/>
        </p:nvSpPr>
        <p:spPr bwMode="blackWhite">
          <a:xfrm>
            <a:off x="-240304" y="3587761"/>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37" name="Autoforma 25">
            <a:hlinkClick r:id="rId10" action="ppaction://hlinksldjump"/>
          </p:cNvPr>
          <p:cNvSpPr>
            <a:spLocks noChangeArrowheads="1"/>
          </p:cNvSpPr>
          <p:nvPr/>
        </p:nvSpPr>
        <p:spPr bwMode="blackWhite">
          <a:xfrm>
            <a:off x="-240304" y="3101983"/>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38" name="Autoforma 24">
            <a:hlinkClick r:id="rId11" action="ppaction://hlinksldjump"/>
          </p:cNvPr>
          <p:cNvSpPr>
            <a:spLocks noChangeArrowheads="1"/>
          </p:cNvSpPr>
          <p:nvPr/>
        </p:nvSpPr>
        <p:spPr bwMode="blackWhite">
          <a:xfrm>
            <a:off x="-240304" y="2616205"/>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39" name="Autoforma 24">
            <a:hlinkClick r:id="rId12" action="ppaction://hlinksldjump"/>
          </p:cNvPr>
          <p:cNvSpPr>
            <a:spLocks noChangeArrowheads="1"/>
          </p:cNvSpPr>
          <p:nvPr/>
        </p:nvSpPr>
        <p:spPr bwMode="blackWhite">
          <a:xfrm>
            <a:off x="-240304" y="4073539"/>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pic>
        <p:nvPicPr>
          <p:cNvPr id="40" name="Imagen 3"/>
          <p:cNvPicPr>
            <a:picLocks noChangeAspect="1" noChangeArrowheads="1"/>
          </p:cNvPicPr>
          <p:nvPr/>
        </p:nvPicPr>
        <p:blipFill>
          <a:blip r:embed="rId13"/>
          <a:srcRect l="1875" t="20226" r="68437" b="40024"/>
          <a:stretch>
            <a:fillRect/>
          </a:stretch>
        </p:blipFill>
        <p:spPr bwMode="auto">
          <a:xfrm>
            <a:off x="6405562" y="1617667"/>
            <a:ext cx="4076701" cy="3411537"/>
          </a:xfrm>
          <a:prstGeom prst="rect">
            <a:avLst/>
          </a:prstGeom>
          <a:noFill/>
          <a:ln w="9525">
            <a:noFill/>
            <a:miter lim="800000"/>
            <a:headEnd/>
            <a:tailEnd/>
          </a:ln>
        </p:spPr>
      </p:pic>
      <p:pic>
        <p:nvPicPr>
          <p:cNvPr id="20"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24"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0-#ppt_w/2"/>
                                          </p:val>
                                        </p:tav>
                                        <p:tav tm="100000">
                                          <p:val>
                                            <p:strVal val="#ppt_x"/>
                                          </p:val>
                                        </p:tav>
                                      </p:tavLst>
                                    </p:anim>
                                    <p:anim calcmode="lin" valueType="num">
                                      <p:cBhvr additive="base">
                                        <p:cTn id="29" dur="500" fill="hold"/>
                                        <p:tgtEl>
                                          <p:spTgt spid="35"/>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0-#ppt_w/2"/>
                                          </p:val>
                                        </p:tav>
                                        <p:tav tm="100000">
                                          <p:val>
                                            <p:strVal val="#ppt_x"/>
                                          </p:val>
                                        </p:tav>
                                      </p:tavLst>
                                    </p:anim>
                                    <p:anim calcmode="lin" valueType="num">
                                      <p:cBhvr additive="base">
                                        <p:cTn id="34" dur="500" fill="hold"/>
                                        <p:tgtEl>
                                          <p:spTgt spid="38"/>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0-#ppt_w/2"/>
                                          </p:val>
                                        </p:tav>
                                        <p:tav tm="100000">
                                          <p:val>
                                            <p:strVal val="#ppt_x"/>
                                          </p:val>
                                        </p:tav>
                                      </p:tavLst>
                                    </p:anim>
                                    <p:anim calcmode="lin" valueType="num">
                                      <p:cBhvr additive="base">
                                        <p:cTn id="39" dur="500" fill="hold"/>
                                        <p:tgtEl>
                                          <p:spTgt spid="37"/>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0-#ppt_w/2"/>
                                          </p:val>
                                        </p:tav>
                                        <p:tav tm="100000">
                                          <p:val>
                                            <p:strVal val="#ppt_x"/>
                                          </p:val>
                                        </p:tav>
                                      </p:tavLst>
                                    </p:anim>
                                    <p:anim calcmode="lin" valueType="num">
                                      <p:cBhvr additive="base">
                                        <p:cTn id="44" dur="500" fill="hold"/>
                                        <p:tgtEl>
                                          <p:spTgt spid="36"/>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0-#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Imagen 2" descr="C:\Users\Prisciliano Lopez\Desktop\Cámara\800px-1589_Totius_Orbis_de_Jode.jpg"/>
          <p:cNvPicPr>
            <a:picLocks noChangeAspect="1" noChangeArrowheads="1"/>
          </p:cNvPicPr>
          <p:nvPr/>
        </p:nvPicPr>
        <p:blipFill>
          <a:blip r:embed="rId3">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pic>
        <p:nvPicPr>
          <p:cNvPr id="19" name="Imagen 2" descr="C:\Users\Prisciliano Lopez\Desktop\bloglech.jpg"/>
          <p:cNvPicPr>
            <a:picLocks noChangeAspect="1" noChangeArrowheads="1"/>
          </p:cNvPicPr>
          <p:nvPr/>
        </p:nvPicPr>
        <p:blipFill>
          <a:blip r:embed="rId4"/>
          <a:srcRect/>
          <a:stretch>
            <a:fillRect/>
          </a:stretch>
        </p:blipFill>
        <p:spPr bwMode="auto">
          <a:xfrm>
            <a:off x="0" y="2"/>
            <a:ext cx="2965450" cy="6881813"/>
          </a:xfrm>
          <a:prstGeom prst="rect">
            <a:avLst/>
          </a:prstGeom>
          <a:solidFill>
            <a:schemeClr val="bg1">
              <a:lumMod val="95000"/>
              <a:alpha val="19000"/>
            </a:schemeClr>
          </a:solidFill>
          <a:extLst/>
        </p:spPr>
      </p:pic>
      <p:sp>
        <p:nvSpPr>
          <p:cNvPr id="31" name="Rectángulo 4"/>
          <p:cNvSpPr>
            <a:spLocks noChangeArrowheads="1"/>
          </p:cNvSpPr>
          <p:nvPr/>
        </p:nvSpPr>
        <p:spPr bwMode="auto">
          <a:xfrm>
            <a:off x="5122865" y="1074742"/>
            <a:ext cx="5621337" cy="2459037"/>
          </a:xfrm>
          <a:prstGeom prst="rect">
            <a:avLst/>
          </a:prstGeom>
          <a:noFill/>
          <a:ln w="9525">
            <a:noFill/>
            <a:miter lim="800000"/>
            <a:headEnd/>
            <a:tailEnd/>
          </a:ln>
        </p:spPr>
        <p:txBody>
          <a:bodyPr lIns="92075" tIns="46038" rIns="92075" bIns="46038"/>
          <a:lstStyle/>
          <a:p>
            <a:pPr hangingPunct="0">
              <a:lnSpc>
                <a:spcPct val="110000"/>
              </a:lnSpc>
            </a:pPr>
            <a:r>
              <a:rPr kumimoji="1" lang="es-ES" sz="2400" b="1" i="1">
                <a:solidFill>
                  <a:srgbClr val="996600"/>
                </a:solidFill>
                <a:latin typeface="Calibri" pitchFamily="34" charset="0"/>
              </a:rPr>
              <a:t>Nicolás Copérnico</a:t>
            </a:r>
          </a:p>
          <a:p>
            <a:pPr algn="just" hangingPunct="0">
              <a:lnSpc>
                <a:spcPct val="110000"/>
              </a:lnSpc>
            </a:pPr>
            <a:r>
              <a:rPr lang="es-MX">
                <a:latin typeface="Calibri" pitchFamily="34" charset="0"/>
              </a:rPr>
              <a:t>(1473-1543), astrónomo polaco, conocido por su teoría según la cual el Sol se encontraba en el centro del universo y la Tierra, que giraba una vez al día sobre su eje, completaba cada año una vuelta alrededor de él. Este sistema recibió el nombre de heliocéntrico o Centrado en el Sol</a:t>
            </a:r>
            <a:endParaRPr kumimoji="1" lang="es-ES" b="1" i="1">
              <a:solidFill>
                <a:srgbClr val="996600"/>
              </a:solidFill>
              <a:latin typeface="Calibri" pitchFamily="34" charset="0"/>
            </a:endParaRPr>
          </a:p>
        </p:txBody>
      </p:sp>
      <p:sp>
        <p:nvSpPr>
          <p:cNvPr id="9" name="8 Título"/>
          <p:cNvSpPr>
            <a:spLocks noGrp="1"/>
          </p:cNvSpPr>
          <p:nvPr>
            <p:ph type="title"/>
          </p:nvPr>
        </p:nvSpPr>
        <p:spPr>
          <a:xfrm>
            <a:off x="2946399" y="276225"/>
            <a:ext cx="6110289" cy="768350"/>
          </a:xfrm>
        </p:spPr>
        <p:txBody>
          <a:bodyPr lIns="0" rIns="0"/>
          <a:lstStyle/>
          <a:p>
            <a:pPr marL="107950" hangingPunct="0"/>
            <a:r>
              <a:rPr kumimoji="1" lang="es-ES" sz="3600" b="1" i="1" smtClean="0">
                <a:solidFill>
                  <a:srgbClr val="996600"/>
                </a:solidFill>
              </a:rPr>
              <a:t>Conoce más…</a:t>
            </a: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8"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21" name="20 Grupo"/>
          <p:cNvGrpSpPr>
            <a:grpSpLocks/>
          </p:cNvGrpSpPr>
          <p:nvPr/>
        </p:nvGrpSpPr>
        <p:grpSpPr bwMode="auto">
          <a:xfrm>
            <a:off x="9348791" y="5283204"/>
            <a:ext cx="1133475" cy="1381125"/>
            <a:chOff x="9348788" y="5283185"/>
            <a:chExt cx="1133475" cy="1381914"/>
          </a:xfrm>
        </p:grpSpPr>
        <p:pic>
          <p:nvPicPr>
            <p:cNvPr id="40978" name="Imagen 2">
              <a:hlinkClick r:id="rId5" action="ppaction://hlinksldjump"/>
            </p:cNvPr>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354464" y="5283185"/>
              <a:ext cx="1127125" cy="1104915"/>
            </a:xfrm>
            <a:prstGeom prst="rect">
              <a:avLst/>
            </a:prstGeom>
            <a:noFill/>
            <a:ln w="9525">
              <a:noFill/>
              <a:miter lim="800000"/>
              <a:headEnd/>
              <a:tailEnd/>
            </a:ln>
          </p:spPr>
        </p:pic>
        <p:sp>
          <p:nvSpPr>
            <p:cNvPr id="23" name="22 CuadroTexto"/>
            <p:cNvSpPr txBox="1"/>
            <p:nvPr/>
          </p:nvSpPr>
          <p:spPr>
            <a:xfrm>
              <a:off x="9348788" y="6388100"/>
              <a:ext cx="1133475" cy="276999"/>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200" dirty="0">
                  <a:solidFill>
                    <a:srgbClr val="764416"/>
                  </a:solidFill>
                  <a:latin typeface="+mn-lt"/>
                </a:rPr>
                <a:t>Volver</a:t>
              </a:r>
              <a:endParaRPr lang="es-MX" sz="1200" dirty="0">
                <a:solidFill>
                  <a:srgbClr val="764416"/>
                </a:solidFill>
                <a:latin typeface="+mn-lt"/>
              </a:endParaRPr>
            </a:p>
          </p:txBody>
        </p:sp>
      </p:grpSp>
      <p:sp>
        <p:nvSpPr>
          <p:cNvPr id="32"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95000"/>
              <a:alpha val="19000"/>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sp>
        <p:nvSpPr>
          <p:cNvPr id="33" name="Autoforma 24">
            <a:hlinkClick r:id="rId8" action="ppaction://hlinksldjump"/>
          </p:cNvPr>
          <p:cNvSpPr>
            <a:spLocks noChangeArrowheads="1"/>
          </p:cNvSpPr>
          <p:nvPr/>
        </p:nvSpPr>
        <p:spPr bwMode="blackWhite">
          <a:xfrm>
            <a:off x="-225789" y="2130427"/>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      Presentación</a:t>
            </a:r>
          </a:p>
        </p:txBody>
      </p:sp>
      <p:sp>
        <p:nvSpPr>
          <p:cNvPr id="34" name="Autoforma 24">
            <a:hlinkClick r:id="rId9" action="ppaction://hlinksldjump"/>
          </p:cNvPr>
          <p:cNvSpPr>
            <a:spLocks noChangeArrowheads="1"/>
          </p:cNvSpPr>
          <p:nvPr/>
        </p:nvSpPr>
        <p:spPr bwMode="blackWhite">
          <a:xfrm>
            <a:off x="-240304" y="3587761"/>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35" name="Autoforma 25">
            <a:hlinkClick r:id="rId10" action="ppaction://hlinksldjump"/>
          </p:cNvPr>
          <p:cNvSpPr>
            <a:spLocks noChangeArrowheads="1"/>
          </p:cNvSpPr>
          <p:nvPr/>
        </p:nvSpPr>
        <p:spPr bwMode="blackWhite">
          <a:xfrm>
            <a:off x="-240304" y="3101983"/>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36" name="Autoforma 24">
            <a:hlinkClick r:id="rId11" action="ppaction://hlinksldjump"/>
          </p:cNvPr>
          <p:cNvSpPr>
            <a:spLocks noChangeArrowheads="1"/>
          </p:cNvSpPr>
          <p:nvPr/>
        </p:nvSpPr>
        <p:spPr bwMode="blackWhite">
          <a:xfrm>
            <a:off x="-240304" y="2616205"/>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37" name="Autoforma 24">
            <a:hlinkClick r:id="rId12" action="ppaction://hlinksldjump"/>
          </p:cNvPr>
          <p:cNvSpPr>
            <a:spLocks noChangeArrowheads="1"/>
          </p:cNvSpPr>
          <p:nvPr/>
        </p:nvSpPr>
        <p:spPr bwMode="blackWhite">
          <a:xfrm>
            <a:off x="-240304" y="4073539"/>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pic>
        <p:nvPicPr>
          <p:cNvPr id="38" name="Imagen 4"/>
          <p:cNvPicPr>
            <a:picLocks noChangeAspect="1" noChangeArrowheads="1"/>
          </p:cNvPicPr>
          <p:nvPr/>
        </p:nvPicPr>
        <p:blipFill>
          <a:blip r:embed="rId13"/>
          <a:srcRect l="19296" t="18831" r="64661" b="57626"/>
          <a:stretch>
            <a:fillRect/>
          </a:stretch>
        </p:blipFill>
        <p:spPr bwMode="auto">
          <a:xfrm>
            <a:off x="3041651" y="1524004"/>
            <a:ext cx="1955800" cy="1793875"/>
          </a:xfrm>
          <a:prstGeom prst="rect">
            <a:avLst/>
          </a:prstGeom>
          <a:noFill/>
          <a:ln w="9525">
            <a:noFill/>
            <a:miter lim="800000"/>
            <a:headEnd/>
            <a:tailEnd/>
          </a:ln>
        </p:spPr>
      </p:pic>
      <p:pic>
        <p:nvPicPr>
          <p:cNvPr id="20"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24"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25" name="Rectángulo 4"/>
          <p:cNvSpPr>
            <a:spLocks noChangeArrowheads="1"/>
          </p:cNvSpPr>
          <p:nvPr/>
        </p:nvSpPr>
        <p:spPr bwMode="auto">
          <a:xfrm>
            <a:off x="3200400" y="3533779"/>
            <a:ext cx="7543800" cy="2943225"/>
          </a:xfrm>
          <a:prstGeom prst="rect">
            <a:avLst/>
          </a:prstGeom>
          <a:noFill/>
          <a:ln w="9525">
            <a:noFill/>
            <a:miter lim="800000"/>
            <a:headEnd/>
            <a:tailEnd/>
          </a:ln>
        </p:spPr>
        <p:txBody>
          <a:bodyPr lIns="92075" tIns="46038" rIns="92075" bIns="46038"/>
          <a:lstStyle/>
          <a:p>
            <a:pPr algn="just" hangingPunct="0">
              <a:lnSpc>
                <a:spcPct val="110000"/>
              </a:lnSpc>
            </a:pPr>
            <a:r>
              <a:rPr lang="es-MX">
                <a:latin typeface="Calibri" pitchFamily="34" charset="0"/>
              </a:rPr>
              <a:t>En 1500, Copérnico se doctoró en astronomía en Roma. Al año siguiente obtuvo permiso para estudiar medicina en Padua (la universidad donde dio clases Galileo, casi un siglo después). Sin haber acabado sus estudios de medicina, se licenció en derecho canónico en la Universidad de Ferrara en 1503 y regresó a Polonia. </a:t>
            </a:r>
            <a:endParaRPr kumimoji="1" lang="es-ES" b="1" i="1">
              <a:solidFill>
                <a:srgbClr val="996600"/>
              </a:solidFill>
              <a:latin typeface="Calibri" pitchFamily="34" charset="0"/>
            </a:endParaRP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childTnLst>
                          </p:cTn>
                        </p:par>
                        <p:par>
                          <p:cTn id="28" fill="hold">
                            <p:stCondLst>
                              <p:cond delay="1500"/>
                            </p:stCondLst>
                            <p:childTnLst>
                              <p:par>
                                <p:cTn id="29" presetID="2" presetClass="entr" presetSubtype="8"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 presetClass="entr" presetSubtype="8"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0-#ppt_w/2"/>
                                          </p:val>
                                        </p:tav>
                                        <p:tav tm="100000">
                                          <p:val>
                                            <p:strVal val="#ppt_x"/>
                                          </p:val>
                                        </p:tav>
                                      </p:tavLst>
                                    </p:anim>
                                    <p:anim calcmode="lin" valueType="num">
                                      <p:cBhvr additive="base">
                                        <p:cTn id="37" dur="500" fill="hold"/>
                                        <p:tgtEl>
                                          <p:spTgt spid="36"/>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2" presetClass="entr" presetSubtype="8"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0-#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 presetClass="entr" presetSubtype="8" fill="hold"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500" fill="hold"/>
                                        <p:tgtEl>
                                          <p:spTgt spid="34"/>
                                        </p:tgtEl>
                                        <p:attrNameLst>
                                          <p:attrName>ppt_x</p:attrName>
                                        </p:attrNameLst>
                                      </p:cBhvr>
                                      <p:tavLst>
                                        <p:tav tm="0">
                                          <p:val>
                                            <p:strVal val="0-#ppt_w/2"/>
                                          </p:val>
                                        </p:tav>
                                        <p:tav tm="100000">
                                          <p:val>
                                            <p:strVal val="#ppt_x"/>
                                          </p:val>
                                        </p:tav>
                                      </p:tavLst>
                                    </p:anim>
                                    <p:anim calcmode="lin" valueType="num">
                                      <p:cBhvr additive="base">
                                        <p:cTn id="47" dur="500" fill="hold"/>
                                        <p:tgtEl>
                                          <p:spTgt spid="34"/>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2" presetClass="entr" presetSubtype="8"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fill="hold"/>
                                        <p:tgtEl>
                                          <p:spTgt spid="37"/>
                                        </p:tgtEl>
                                        <p:attrNameLst>
                                          <p:attrName>ppt_x</p:attrName>
                                        </p:attrNameLst>
                                      </p:cBhvr>
                                      <p:tavLst>
                                        <p:tav tm="0">
                                          <p:val>
                                            <p:strVal val="0-#ppt_w/2"/>
                                          </p:val>
                                        </p:tav>
                                        <p:tav tm="100000">
                                          <p:val>
                                            <p:strVal val="#ppt_x"/>
                                          </p:val>
                                        </p:tav>
                                      </p:tavLst>
                                    </p:anim>
                                    <p:anim calcmode="lin" valueType="num">
                                      <p:cBhvr additive="base">
                                        <p:cTn id="52" dur="500" fill="hold"/>
                                        <p:tgtEl>
                                          <p:spTgt spid="37"/>
                                        </p:tgtEl>
                                        <p:attrNameLst>
                                          <p:attrName>ppt_y</p:attrName>
                                        </p:attrNameLst>
                                      </p:cBhvr>
                                      <p:tavLst>
                                        <p:tav tm="0">
                                          <p:val>
                                            <p:strVal val="#ppt_y"/>
                                          </p:val>
                                        </p:tav>
                                        <p:tav tm="100000">
                                          <p:val>
                                            <p:strVal val="#ppt_y"/>
                                          </p:val>
                                        </p:tav>
                                      </p:tavLst>
                                    </p:anim>
                                  </p:childTnLst>
                                </p:cTn>
                              </p:par>
                            </p:childTnLst>
                          </p:cTn>
                        </p:par>
                        <p:par>
                          <p:cTn id="53" fill="hold">
                            <p:stCondLst>
                              <p:cond delay="4000"/>
                            </p:stCondLst>
                            <p:childTnLst>
                              <p:par>
                                <p:cTn id="54" presetID="10" presetClass="entr" presetSubtype="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Imagen 2" descr="C:\Users\Prisciliano Lopez\Desktop\Cámara\800px-1589_Totius_Orbis_de_Jode.jpg"/>
          <p:cNvPicPr>
            <a:picLocks noChangeAspect="1" noChangeArrowheads="1"/>
          </p:cNvPicPr>
          <p:nvPr/>
        </p:nvPicPr>
        <p:blipFill>
          <a:blip r:embed="rId3">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pic>
        <p:nvPicPr>
          <p:cNvPr id="43010" name="Imagen 2" descr="C:\Users\Prisciliano Lopez\Desktop\bloglech.jpg"/>
          <p:cNvPicPr>
            <a:picLocks noChangeAspect="1" noChangeArrowheads="1"/>
          </p:cNvPicPr>
          <p:nvPr/>
        </p:nvPicPr>
        <p:blipFill>
          <a:blip r:embed="rId4"/>
          <a:srcRect/>
          <a:stretch>
            <a:fillRect/>
          </a:stretch>
        </p:blipFill>
        <p:spPr bwMode="auto">
          <a:xfrm>
            <a:off x="0" y="2"/>
            <a:ext cx="2965450" cy="6881813"/>
          </a:xfrm>
          <a:prstGeom prst="rect">
            <a:avLst/>
          </a:prstGeom>
          <a:noFill/>
          <a:ln w="9525">
            <a:noFill/>
            <a:miter lim="800000"/>
            <a:headEnd/>
            <a:tailEnd/>
          </a:ln>
        </p:spPr>
      </p:pic>
      <p:sp>
        <p:nvSpPr>
          <p:cNvPr id="31" name="Rectángulo 4"/>
          <p:cNvSpPr>
            <a:spLocks noChangeArrowheads="1"/>
          </p:cNvSpPr>
          <p:nvPr/>
        </p:nvSpPr>
        <p:spPr bwMode="auto">
          <a:xfrm>
            <a:off x="3200400" y="1292229"/>
            <a:ext cx="7543800" cy="5184775"/>
          </a:xfrm>
          <a:prstGeom prst="rect">
            <a:avLst/>
          </a:prstGeom>
          <a:noFill/>
          <a:ln w="9525">
            <a:noFill/>
            <a:miter lim="800000"/>
            <a:headEnd/>
            <a:tailEnd/>
          </a:ln>
        </p:spPr>
        <p:txBody>
          <a:bodyPr lIns="92075" tIns="46038" rIns="92075" bIns="46038"/>
          <a:lstStyle/>
          <a:p>
            <a:pPr algn="just"/>
            <a:r>
              <a:rPr lang="es-MX" sz="1600">
                <a:latin typeface="Calibri" pitchFamily="34" charset="0"/>
              </a:rPr>
              <a:t>Pueden considerarse como instrumentos de navegación, objetos de arte, información científica, documentos históricos, instrumentos de planeación, etc.</a:t>
            </a:r>
          </a:p>
          <a:p>
            <a:pPr algn="just"/>
            <a:endParaRPr lang="es-MX" sz="1600">
              <a:latin typeface="Calibri" pitchFamily="34" charset="0"/>
            </a:endParaRPr>
          </a:p>
          <a:p>
            <a:pPr algn="just"/>
            <a:r>
              <a:rPr lang="es-MX" sz="1600">
                <a:latin typeface="Calibri" pitchFamily="34" charset="0"/>
              </a:rPr>
              <a:t>Erwin Raisz define a los mapas como la representación gráfica convencional de la superficie terrestre sobre un plano.</a:t>
            </a:r>
          </a:p>
          <a:p>
            <a:pPr algn="just"/>
            <a:endParaRPr lang="es-ES" sz="1600">
              <a:latin typeface="Calibri" pitchFamily="34" charset="0"/>
            </a:endParaRPr>
          </a:p>
          <a:p>
            <a:pPr algn="just"/>
            <a:endParaRPr lang="es-ES" sz="1600">
              <a:latin typeface="Calibri" pitchFamily="34" charset="0"/>
            </a:endParaRPr>
          </a:p>
          <a:p>
            <a:pPr algn="just"/>
            <a:endParaRPr lang="es-ES" sz="1600">
              <a:latin typeface="Calibri" pitchFamily="34" charset="0"/>
            </a:endParaRPr>
          </a:p>
          <a:p>
            <a:pPr algn="just"/>
            <a:endParaRPr lang="es-ES" sz="1600">
              <a:latin typeface="Calibri" pitchFamily="34" charset="0"/>
            </a:endParaRPr>
          </a:p>
          <a:p>
            <a:pPr algn="just"/>
            <a:endParaRPr lang="es-ES" sz="1600">
              <a:latin typeface="Calibri" pitchFamily="34" charset="0"/>
            </a:endParaRPr>
          </a:p>
          <a:p>
            <a:pPr algn="just"/>
            <a:endParaRPr lang="es-ES" sz="1600">
              <a:latin typeface="Calibri" pitchFamily="34" charset="0"/>
            </a:endParaRPr>
          </a:p>
          <a:p>
            <a:pPr algn="just"/>
            <a:endParaRPr lang="es-ES" sz="1600">
              <a:latin typeface="Calibri" pitchFamily="34" charset="0"/>
            </a:endParaRPr>
          </a:p>
          <a:p>
            <a:pPr algn="just"/>
            <a:endParaRPr lang="es-ES" sz="1600">
              <a:latin typeface="Calibri" pitchFamily="34" charset="0"/>
            </a:endParaRPr>
          </a:p>
          <a:p>
            <a:pPr algn="just"/>
            <a:endParaRPr lang="es-ES" sz="1600">
              <a:latin typeface="Calibri" pitchFamily="34" charset="0"/>
            </a:endParaRPr>
          </a:p>
          <a:p>
            <a:pPr algn="just"/>
            <a:endParaRPr lang="es-ES" sz="1600">
              <a:latin typeface="Calibri" pitchFamily="34" charset="0"/>
            </a:endParaRPr>
          </a:p>
          <a:p>
            <a:pPr algn="just"/>
            <a:endParaRPr lang="es-MX" sz="1600">
              <a:latin typeface="Calibri" pitchFamily="34" charset="0"/>
            </a:endParaRPr>
          </a:p>
          <a:p>
            <a:pPr algn="just"/>
            <a:endParaRPr lang="es-MX" sz="1600">
              <a:latin typeface="Calibri" pitchFamily="34" charset="0"/>
            </a:endParaRPr>
          </a:p>
          <a:p>
            <a:pPr algn="just"/>
            <a:endParaRPr lang="es-MX" sz="1400">
              <a:latin typeface="Calibri" pitchFamily="34" charset="0"/>
            </a:endParaRPr>
          </a:p>
          <a:p>
            <a:pPr algn="just"/>
            <a:r>
              <a:rPr lang="es-MX" sz="1400">
                <a:latin typeface="Calibri" pitchFamily="34" charset="0"/>
              </a:rPr>
              <a:t>La proyección cartográfica de Mercator es una de las más conocidas; fue introducida por este cartógrafo flamenco en 1569, e ideada fundamentalmente para la navegación náutica. </a:t>
            </a:r>
          </a:p>
          <a:p>
            <a:pPr hangingPunct="0">
              <a:lnSpc>
                <a:spcPct val="110000"/>
              </a:lnSpc>
            </a:pPr>
            <a:r>
              <a:rPr kumimoji="1" lang="es-ES" sz="1400">
                <a:latin typeface="Calibri" pitchFamily="34" charset="0"/>
              </a:rPr>
              <a:t>.</a:t>
            </a:r>
          </a:p>
        </p:txBody>
      </p:sp>
      <p:sp>
        <p:nvSpPr>
          <p:cNvPr id="9" name="8 Título"/>
          <p:cNvSpPr>
            <a:spLocks noGrp="1"/>
          </p:cNvSpPr>
          <p:nvPr>
            <p:ph type="title"/>
          </p:nvPr>
        </p:nvSpPr>
        <p:spPr>
          <a:xfrm>
            <a:off x="2960688" y="276225"/>
            <a:ext cx="6038850" cy="768350"/>
          </a:xfrm>
        </p:spPr>
        <p:txBody>
          <a:bodyPr lIns="0" rIns="0"/>
          <a:lstStyle/>
          <a:p>
            <a:pPr marL="107950" hangingPunct="0"/>
            <a:r>
              <a:rPr kumimoji="1" lang="es-ES" sz="3600" b="1" i="1" smtClean="0">
                <a:solidFill>
                  <a:srgbClr val="996600"/>
                </a:solidFill>
              </a:rPr>
              <a:t>Mapa y su Orientación</a:t>
            </a: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5"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8"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95000"/>
              <a:alpha val="19000"/>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sp>
        <p:nvSpPr>
          <p:cNvPr id="29" name="Autoforma 24">
            <a:hlinkClick r:id="rId6" action="ppaction://hlinksldjump"/>
          </p:cNvPr>
          <p:cNvSpPr>
            <a:spLocks noChangeArrowheads="1"/>
          </p:cNvSpPr>
          <p:nvPr/>
        </p:nvSpPr>
        <p:spPr bwMode="blackWhite">
          <a:xfrm>
            <a:off x="-225789" y="2130427"/>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      Presentación</a:t>
            </a:r>
          </a:p>
        </p:txBody>
      </p:sp>
      <p:sp>
        <p:nvSpPr>
          <p:cNvPr id="30" name="Autoforma 24">
            <a:hlinkClick r:id="rId7" action="ppaction://hlinksldjump"/>
          </p:cNvPr>
          <p:cNvSpPr>
            <a:spLocks noChangeArrowheads="1"/>
          </p:cNvSpPr>
          <p:nvPr/>
        </p:nvSpPr>
        <p:spPr bwMode="blackWhite">
          <a:xfrm>
            <a:off x="-240304" y="3587761"/>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32" name="Autoforma 25">
            <a:hlinkClick r:id="rId8" action="ppaction://hlinksldjump"/>
          </p:cNvPr>
          <p:cNvSpPr>
            <a:spLocks noChangeArrowheads="1"/>
          </p:cNvSpPr>
          <p:nvPr/>
        </p:nvSpPr>
        <p:spPr bwMode="blackWhite">
          <a:xfrm>
            <a:off x="-240304" y="3101983"/>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33" name="Autoforma 24">
            <a:hlinkClick r:id="rId9" action="ppaction://hlinksldjump"/>
          </p:cNvPr>
          <p:cNvSpPr>
            <a:spLocks noChangeArrowheads="1"/>
          </p:cNvSpPr>
          <p:nvPr/>
        </p:nvSpPr>
        <p:spPr bwMode="blackWhite">
          <a:xfrm>
            <a:off x="-240304" y="2616205"/>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34" name="Autoforma 24">
            <a:hlinkClick r:id="rId10" action="ppaction://hlinksldjump"/>
          </p:cNvPr>
          <p:cNvSpPr>
            <a:spLocks noChangeArrowheads="1"/>
          </p:cNvSpPr>
          <p:nvPr/>
        </p:nvSpPr>
        <p:spPr bwMode="blackWhite">
          <a:xfrm>
            <a:off x="-240304" y="4073539"/>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pic>
        <p:nvPicPr>
          <p:cNvPr id="11266" name="Imagen 2" descr="H:\investigasiones\Imagenes\Geografia\Proyeccion de Mercator.jpg"/>
          <p:cNvPicPr>
            <a:picLocks noChangeAspect="1" noChangeArrowheads="1"/>
          </p:cNvPicPr>
          <p:nvPr/>
        </p:nvPicPr>
        <p:blipFill>
          <a:blip r:embed="rId11"/>
          <a:srcRect/>
          <a:stretch>
            <a:fillRect/>
          </a:stretch>
        </p:blipFill>
        <p:spPr bwMode="auto">
          <a:xfrm>
            <a:off x="4295775" y="2700338"/>
            <a:ext cx="5156200" cy="2817812"/>
          </a:xfrm>
          <a:prstGeom prst="rect">
            <a:avLst/>
          </a:prstGeom>
          <a:noFill/>
          <a:ln w="9525">
            <a:noFill/>
            <a:miter lim="800000"/>
            <a:headEnd/>
            <a:tailEnd/>
          </a:ln>
        </p:spPr>
      </p:pic>
      <p:pic>
        <p:nvPicPr>
          <p:cNvPr id="20"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21"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nodeType="withEffect">
                                  <p:stCondLst>
                                    <p:cond delay="0"/>
                                  </p:stCondLst>
                                  <p:childTnLst>
                                    <p:set>
                                      <p:cBhvr>
                                        <p:cTn id="16" dur="1" fill="hold">
                                          <p:stCondLst>
                                            <p:cond delay="0"/>
                                          </p:stCondLst>
                                        </p:cTn>
                                        <p:tgtEl>
                                          <p:spTgt spid="11266"/>
                                        </p:tgtEl>
                                        <p:attrNameLst>
                                          <p:attrName>style.visibility</p:attrName>
                                        </p:attrNameLst>
                                      </p:cBhvr>
                                      <p:to>
                                        <p:strVal val="visible"/>
                                      </p:to>
                                    </p:set>
                                    <p:animEffect transition="in" filter="fade">
                                      <p:cBhvr>
                                        <p:cTn id="17" dur="500"/>
                                        <p:tgtEl>
                                          <p:spTgt spid="11266"/>
                                        </p:tgtEl>
                                      </p:cBhvr>
                                    </p:animEffect>
                                  </p:childTnLst>
                                </p:cTn>
                              </p:par>
                              <p:par>
                                <p:cTn id="18" presetID="10" presetClass="entr" presetSubtype="0"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par>
                          <p:cTn id="21" fill="hold">
                            <p:stCondLst>
                              <p:cond delay="1000"/>
                            </p:stCondLst>
                            <p:childTnLst>
                              <p:par>
                                <p:cTn id="22" presetID="2" presetClass="entr" presetSubtype="8"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0-#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0-#ppt_w/2"/>
                                          </p:val>
                                        </p:tav>
                                        <p:tav tm="100000">
                                          <p:val>
                                            <p:strVal val="#ppt_x"/>
                                          </p:val>
                                        </p:tav>
                                      </p:tavLst>
                                    </p:anim>
                                    <p:anim calcmode="lin" valueType="num">
                                      <p:cBhvr additive="base">
                                        <p:cTn id="30" dur="500" fill="hold"/>
                                        <p:tgtEl>
                                          <p:spTgt spid="33"/>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0-#ppt_w/2"/>
                                          </p:val>
                                        </p:tav>
                                        <p:tav tm="100000">
                                          <p:val>
                                            <p:strVal val="#ppt_x"/>
                                          </p:val>
                                        </p:tav>
                                      </p:tavLst>
                                    </p:anim>
                                    <p:anim calcmode="lin" valueType="num">
                                      <p:cBhvr additive="base">
                                        <p:cTn id="40" dur="500" fill="hold"/>
                                        <p:tgtEl>
                                          <p:spTgt spid="30"/>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8"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0-#ppt_w/2"/>
                                          </p:val>
                                        </p:tav>
                                        <p:tav tm="100000">
                                          <p:val>
                                            <p:strVal val="#ppt_x"/>
                                          </p:val>
                                        </p:tav>
                                      </p:tavLst>
                                    </p:anim>
                                    <p:anim calcmode="lin" valueType="num">
                                      <p:cBhvr additive="base">
                                        <p:cTn id="45" dur="500" fill="hold"/>
                                        <p:tgtEl>
                                          <p:spTgt spid="34"/>
                                        </p:tgtEl>
                                        <p:attrNameLst>
                                          <p:attrName>ppt_y</p:attrName>
                                        </p:attrNameLst>
                                      </p:cBhvr>
                                      <p:tavLst>
                                        <p:tav tm="0">
                                          <p:val>
                                            <p:strVal val="#ppt_y"/>
                                          </p:val>
                                        </p:tav>
                                        <p:tav tm="100000">
                                          <p:val>
                                            <p:strVal val="#ppt_y"/>
                                          </p:val>
                                        </p:tav>
                                      </p:tavLst>
                                    </p:anim>
                                  </p:childTnLst>
                                </p:cTn>
                              </p:par>
                              <p:par>
                                <p:cTn id="46" presetID="10" presetClass="entr" presetSubtype="0"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25" name="Autoforma 24">
            <a:hlinkClick r:id="rId4" action="ppaction://hlinksldjump"/>
          </p:cNvPr>
          <p:cNvSpPr>
            <a:spLocks noChangeArrowheads="1"/>
          </p:cNvSpPr>
          <p:nvPr/>
        </p:nvSpPr>
        <p:spPr bwMode="blackWhite">
          <a:xfrm>
            <a:off x="-225790" y="206375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31" name="Rectángulo 4"/>
          <p:cNvSpPr>
            <a:spLocks noChangeArrowheads="1"/>
          </p:cNvSpPr>
          <p:nvPr/>
        </p:nvSpPr>
        <p:spPr bwMode="auto">
          <a:xfrm>
            <a:off x="3200400" y="1447800"/>
            <a:ext cx="7543800" cy="5029200"/>
          </a:xfrm>
          <a:prstGeom prst="rect">
            <a:avLst/>
          </a:prstGeom>
          <a:noFill/>
          <a:ln>
            <a:noFill/>
          </a:ln>
          <a:extLst/>
        </p:spPr>
        <p:txBody>
          <a:bodyPr lIns="92075" tIns="46038" rIns="92075" bIns="46038"/>
          <a:lstStyle/>
          <a:p>
            <a:pPr fontAlgn="auto" hangingPunct="0">
              <a:lnSpc>
                <a:spcPct val="110000"/>
              </a:lnSpc>
              <a:spcBef>
                <a:spcPts val="0"/>
              </a:spcBef>
              <a:spcAft>
                <a:spcPts val="0"/>
              </a:spcAft>
              <a:defRPr/>
            </a:pPr>
            <a:r>
              <a:rPr kumimoji="1" lang="es-ES" sz="1400" dirty="0">
                <a:latin typeface="+mn-lt"/>
              </a:rPr>
              <a:t>En la antigüedad se consideraba la tierra como un disco plano flotando sobre una inmenso mar, hasta se llegó a considerar que la tierra era cuadrada, teorías que fueron desmentidas al paso del tiempo.</a:t>
            </a:r>
          </a:p>
          <a:p>
            <a:pPr fontAlgn="auto" hangingPunct="0">
              <a:lnSpc>
                <a:spcPct val="110000"/>
              </a:lnSpc>
              <a:spcBef>
                <a:spcPts val="0"/>
              </a:spcBef>
              <a:spcAft>
                <a:spcPts val="0"/>
              </a:spcAft>
              <a:defRPr/>
            </a:pPr>
            <a:endParaRPr kumimoji="1" lang="es-ES" sz="1400" dirty="0">
              <a:latin typeface="+mn-lt"/>
            </a:endParaRPr>
          </a:p>
          <a:p>
            <a:pPr fontAlgn="auto" hangingPunct="0">
              <a:lnSpc>
                <a:spcPct val="110000"/>
              </a:lnSpc>
              <a:spcBef>
                <a:spcPts val="0"/>
              </a:spcBef>
              <a:spcAft>
                <a:spcPts val="0"/>
              </a:spcAft>
              <a:defRPr/>
            </a:pPr>
            <a:r>
              <a:rPr kumimoji="1" lang="es-ES" sz="1400" dirty="0">
                <a:latin typeface="+mn-lt"/>
              </a:rPr>
              <a:t>Por lo cual en este módulo se analizara la forma de la tierra, teorías que prueban la forma de la tierra, las consecuencias de la forma, las medidas y movimientos principales</a:t>
            </a:r>
          </a:p>
          <a:p>
            <a:pPr fontAlgn="auto" hangingPunct="0">
              <a:lnSpc>
                <a:spcPct val="110000"/>
              </a:lnSpc>
              <a:spcBef>
                <a:spcPts val="0"/>
              </a:spcBef>
              <a:spcAft>
                <a:spcPts val="0"/>
              </a:spcAft>
              <a:defRPr/>
            </a:pPr>
            <a:endParaRPr kumimoji="1" lang="es-ES" sz="1400" dirty="0">
              <a:latin typeface="+mn-lt"/>
            </a:endParaRPr>
          </a:p>
          <a:p>
            <a:pPr fontAlgn="auto" hangingPunct="0">
              <a:lnSpc>
                <a:spcPct val="110000"/>
              </a:lnSpc>
              <a:spcBef>
                <a:spcPts val="0"/>
              </a:spcBef>
              <a:spcAft>
                <a:spcPts val="0"/>
              </a:spcAft>
              <a:defRPr/>
            </a:pPr>
            <a:r>
              <a:rPr kumimoji="1" lang="es-ES" sz="1400" dirty="0">
                <a:latin typeface="+mn-lt"/>
              </a:rPr>
              <a:t>En la sección conoce más… encontraras información acerca de:</a:t>
            </a:r>
          </a:p>
          <a:p>
            <a:pPr marL="285750" indent="-285750" fontAlgn="auto" hangingPunct="0">
              <a:lnSpc>
                <a:spcPct val="150000"/>
              </a:lnSpc>
              <a:spcBef>
                <a:spcPts val="0"/>
              </a:spcBef>
              <a:spcAft>
                <a:spcPts val="0"/>
              </a:spcAft>
              <a:buClr>
                <a:srgbClr val="669900"/>
              </a:buClr>
              <a:buSzPct val="125000"/>
              <a:buFont typeface="Webdings" pitchFamily="18" charset="2"/>
              <a:buChar char=""/>
              <a:defRPr/>
            </a:pPr>
            <a:r>
              <a:rPr kumimoji="1" lang="es-ES" sz="1400" dirty="0">
                <a:latin typeface="+mn-lt"/>
              </a:rPr>
              <a:t>Isaac Newton</a:t>
            </a:r>
          </a:p>
          <a:p>
            <a:pPr marL="285750" indent="-285750" fontAlgn="auto" hangingPunct="0">
              <a:lnSpc>
                <a:spcPct val="150000"/>
              </a:lnSpc>
              <a:spcBef>
                <a:spcPts val="0"/>
              </a:spcBef>
              <a:spcAft>
                <a:spcPts val="0"/>
              </a:spcAft>
              <a:buClr>
                <a:srgbClr val="669900"/>
              </a:buClr>
              <a:buSzPct val="125000"/>
              <a:buFont typeface="Webdings" pitchFamily="18" charset="2"/>
              <a:buChar char=""/>
              <a:defRPr/>
            </a:pPr>
            <a:r>
              <a:rPr kumimoji="1" lang="es-ES" sz="1400" dirty="0">
                <a:latin typeface="+mn-lt"/>
              </a:rPr>
              <a:t>Geoide</a:t>
            </a:r>
          </a:p>
          <a:p>
            <a:pPr marL="285750" indent="-285750" fontAlgn="auto" hangingPunct="0">
              <a:lnSpc>
                <a:spcPct val="150000"/>
              </a:lnSpc>
              <a:spcBef>
                <a:spcPts val="0"/>
              </a:spcBef>
              <a:spcAft>
                <a:spcPts val="0"/>
              </a:spcAft>
              <a:buClr>
                <a:srgbClr val="669900"/>
              </a:buClr>
              <a:buSzPct val="125000"/>
              <a:buFont typeface="Webdings" pitchFamily="18" charset="2"/>
              <a:buChar char=""/>
              <a:defRPr/>
            </a:pPr>
            <a:r>
              <a:rPr kumimoji="1" lang="es-ES" sz="1400" dirty="0">
                <a:latin typeface="+mn-lt"/>
              </a:rPr>
              <a:t>Algunos datos numéricos de la tierra   </a:t>
            </a:r>
          </a:p>
        </p:txBody>
      </p:sp>
      <p:sp>
        <p:nvSpPr>
          <p:cNvPr id="9" name="8 Título"/>
          <p:cNvSpPr>
            <a:spLocks noGrp="1"/>
          </p:cNvSpPr>
          <p:nvPr>
            <p:ph type="title"/>
          </p:nvPr>
        </p:nvSpPr>
        <p:spPr>
          <a:xfrm>
            <a:off x="2946400" y="275771"/>
            <a:ext cx="6096000"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400" b="1" i="1" dirty="0" smtClean="0">
                <a:gradFill>
                  <a:gsLst>
                    <a:gs pos="0">
                      <a:schemeClr val="accent3">
                        <a:lumMod val="50000"/>
                      </a:schemeClr>
                    </a:gs>
                    <a:gs pos="36000">
                      <a:srgbClr val="669900"/>
                    </a:gs>
                    <a:gs pos="100000">
                      <a:srgbClr val="99CC00"/>
                    </a:gs>
                  </a:gsLst>
                  <a:lin ang="5400000" scaled="0"/>
                </a:gradFill>
              </a:rPr>
              <a:t>Forma </a:t>
            </a:r>
            <a:r>
              <a:rPr kumimoji="1" lang="es-ES" sz="2400" b="1" i="1" dirty="0">
                <a:gradFill>
                  <a:gsLst>
                    <a:gs pos="0">
                      <a:schemeClr val="accent3">
                        <a:lumMod val="50000"/>
                      </a:schemeClr>
                    </a:gs>
                    <a:gs pos="36000">
                      <a:srgbClr val="669900"/>
                    </a:gs>
                    <a:gs pos="100000">
                      <a:srgbClr val="99CC00"/>
                    </a:gs>
                  </a:gsLst>
                  <a:lin ang="5400000" scaled="0"/>
                </a:gradFill>
              </a:rPr>
              <a:t>de la tierra; pruebas, consecuencias, medidas y movimientos</a:t>
            </a:r>
          </a:p>
        </p:txBody>
      </p:sp>
      <p:sp>
        <p:nvSpPr>
          <p:cNvPr id="22"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30"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6"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15" name="Imagen 3" descr="G:\UAEMex-1.bmp">
            <a:hlinkClick r:id="rId6"/>
          </p:cNvPr>
          <p:cNvPicPr>
            <a:picLocks noChangeAspect="1" noChangeArrowheads="1"/>
          </p:cNvPicPr>
          <p:nvPr/>
        </p:nvPicPr>
        <p:blipFill>
          <a:blip r:embed="rId7"/>
          <a:srcRect/>
          <a:stretch>
            <a:fillRect/>
          </a:stretch>
        </p:blipFill>
        <p:spPr bwMode="auto">
          <a:xfrm>
            <a:off x="703263" y="71442"/>
            <a:ext cx="1431925" cy="1260475"/>
          </a:xfrm>
          <a:prstGeom prst="rect">
            <a:avLst/>
          </a:prstGeom>
          <a:noFill/>
          <a:ln w="9525">
            <a:noFill/>
            <a:miter lim="800000"/>
            <a:headEnd/>
            <a:tailEnd/>
          </a:ln>
        </p:spPr>
      </p:pic>
      <p:pic>
        <p:nvPicPr>
          <p:cNvPr id="17" name="Imagen 2" descr="F:\investigasiones\Imagenes\UAEMex\Escudo.JPG"/>
          <p:cNvPicPr>
            <a:picLocks noChangeAspect="1" noChangeArrowheads="1"/>
          </p:cNvPicPr>
          <p:nvPr/>
        </p:nvPicPr>
        <p:blipFill>
          <a:blip r:embed="rId8">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23" name="Autoforma 24">
            <a:hlinkClick r:id="rId9" action="ppaction://hlinksldjump"/>
          </p:cNvPr>
          <p:cNvSpPr>
            <a:spLocks noChangeArrowheads="1"/>
          </p:cNvSpPr>
          <p:nvPr/>
        </p:nvSpPr>
        <p:spPr bwMode="blackWhite">
          <a:xfrm>
            <a:off x="-225789" y="3007349"/>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24" name="Autoforma 25">
            <a:hlinkClick r:id="rId10" action="ppaction://hlinksldjump"/>
          </p:cNvPr>
          <p:cNvSpPr>
            <a:spLocks noChangeArrowheads="1"/>
          </p:cNvSpPr>
          <p:nvPr/>
        </p:nvSpPr>
        <p:spPr bwMode="blackWhite">
          <a:xfrm>
            <a:off x="-225790" y="253385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34" name="Autoforma 24">
            <a:hlinkClick r:id="rId11" action="ppaction://hlinksldjump"/>
          </p:cNvPr>
          <p:cNvSpPr>
            <a:spLocks noChangeArrowheads="1"/>
          </p:cNvSpPr>
          <p:nvPr/>
        </p:nvSpPr>
        <p:spPr bwMode="blackWhite">
          <a:xfrm>
            <a:off x="-225790" y="3493127"/>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0-#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0-#ppt_w/2"/>
                                          </p:val>
                                        </p:tav>
                                        <p:tav tm="100000">
                                          <p:val>
                                            <p:strVal val="#ppt_x"/>
                                          </p:val>
                                        </p:tav>
                                      </p:tavLst>
                                    </p:anim>
                                    <p:anim calcmode="lin" valueType="num">
                                      <p:cBhvr additive="base">
                                        <p:cTn id="41"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31" name="Rectángulo 4"/>
          <p:cNvSpPr>
            <a:spLocks noChangeArrowheads="1"/>
          </p:cNvSpPr>
          <p:nvPr/>
        </p:nvSpPr>
        <p:spPr bwMode="auto">
          <a:xfrm>
            <a:off x="3200400" y="1447800"/>
            <a:ext cx="7543800" cy="5029200"/>
          </a:xfrm>
          <a:prstGeom prst="rect">
            <a:avLst/>
          </a:prstGeom>
          <a:noFill/>
          <a:ln w="9525">
            <a:noFill/>
            <a:miter lim="800000"/>
            <a:headEnd/>
            <a:tailEnd/>
          </a:ln>
        </p:spPr>
        <p:txBody>
          <a:bodyPr lIns="92075" tIns="46038" rIns="92075" bIns="46038"/>
          <a:lstStyle/>
          <a:p>
            <a:r>
              <a:rPr lang="es-MX" sz="1400">
                <a:latin typeface="Calibri" pitchFamily="34" charset="0"/>
              </a:rPr>
              <a:t>Desde la antigüedad, el hombre se ha interesado por conocer la forma del planeta que habita. Realizaban observaciones a simple vista. Al principio  se realizaban observaciones a simple vista, debido a ello la mayoría de los pueblos creyó que la tierra era plana</a:t>
            </a:r>
          </a:p>
          <a:p>
            <a:endParaRPr lang="es-MX" sz="1400">
              <a:latin typeface="Calibri" pitchFamily="34" charset="0"/>
            </a:endParaRPr>
          </a:p>
          <a:p>
            <a:r>
              <a:rPr lang="es-MX" sz="1400">
                <a:latin typeface="Calibri" pitchFamily="34" charset="0"/>
              </a:rPr>
              <a:t>La tierra no es una esfera perfecta, se ha comprobado que está ensanchada en su parte media y ligeramente achatada en los polos. A esta forma se le conoce como geoide. Este  estudio fue realizado por Isaac  Newton (1642-1727) quien demostró esto como un resultado de la acción de la fuerza centrifuga</a:t>
            </a:r>
          </a:p>
          <a:p>
            <a:endParaRPr lang="es-ES" sz="1400">
              <a:latin typeface="Calibri" pitchFamily="34" charset="0"/>
            </a:endParaRPr>
          </a:p>
          <a:p>
            <a:r>
              <a:rPr lang="es-ES" sz="1400">
                <a:latin typeface="Calibri" pitchFamily="34" charset="0"/>
              </a:rPr>
              <a:t>Una de la consecuencias de la tierra  es que mientras en la mitad iluminada por el sol, en la otra mitad es de noche</a:t>
            </a:r>
          </a:p>
          <a:p>
            <a:endParaRPr lang="es-ES" sz="1400">
              <a:latin typeface="Calibri" pitchFamily="34" charset="0"/>
            </a:endParaRPr>
          </a:p>
          <a:p>
            <a:r>
              <a:rPr lang="es-ES" sz="1400">
                <a:latin typeface="Calibri" pitchFamily="34" charset="0"/>
              </a:rPr>
              <a:t>La redondez de nuestro planeta  provoca un calentamiento desigual de la superficie terrestre, debido a que los rayos solares caen con diferente inclinación</a:t>
            </a:r>
            <a:endParaRPr lang="es-MX" sz="1400">
              <a:latin typeface="Calibri" pitchFamily="34" charset="0"/>
            </a:endParaRPr>
          </a:p>
        </p:txBody>
      </p:sp>
      <p:sp>
        <p:nvSpPr>
          <p:cNvPr id="9" name="8 Título"/>
          <p:cNvSpPr>
            <a:spLocks noGrp="1"/>
          </p:cNvSpPr>
          <p:nvPr>
            <p:ph type="title"/>
          </p:nvPr>
        </p:nvSpPr>
        <p:spPr>
          <a:xfrm>
            <a:off x="3200400" y="275771"/>
            <a:ext cx="5856514"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400" b="1" i="1" dirty="0" smtClean="0">
                <a:gradFill>
                  <a:gsLst>
                    <a:gs pos="0">
                      <a:schemeClr val="accent3">
                        <a:lumMod val="50000"/>
                      </a:schemeClr>
                    </a:gs>
                    <a:gs pos="36000">
                      <a:srgbClr val="669900"/>
                    </a:gs>
                    <a:gs pos="100000">
                      <a:srgbClr val="99CC00"/>
                    </a:gs>
                  </a:gsLst>
                  <a:lin ang="5400000" scaled="0"/>
                </a:gradFill>
              </a:rPr>
              <a:t>Forma </a:t>
            </a:r>
            <a:r>
              <a:rPr kumimoji="1" lang="es-ES" sz="2400" b="1" i="1" dirty="0">
                <a:gradFill>
                  <a:gsLst>
                    <a:gs pos="0">
                      <a:schemeClr val="accent3">
                        <a:lumMod val="50000"/>
                      </a:schemeClr>
                    </a:gs>
                    <a:gs pos="36000">
                      <a:srgbClr val="669900"/>
                    </a:gs>
                    <a:gs pos="100000">
                      <a:srgbClr val="99CC00"/>
                    </a:gs>
                  </a:gsLst>
                  <a:lin ang="5400000" scaled="0"/>
                </a:gradFill>
              </a:rPr>
              <a:t>de la tierra; pruebas, consecuencias, medidas y movimientos</a:t>
            </a:r>
          </a:p>
        </p:txBody>
      </p:sp>
      <p:sp>
        <p:nvSpPr>
          <p:cNvPr id="19"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2"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2" name="1 Grupo"/>
          <p:cNvGrpSpPr>
            <a:grpSpLocks/>
          </p:cNvGrpSpPr>
          <p:nvPr/>
        </p:nvGrpSpPr>
        <p:grpSpPr bwMode="auto">
          <a:xfrm>
            <a:off x="9318625" y="5192713"/>
            <a:ext cx="1265238" cy="1718880"/>
            <a:chOff x="9318170" y="5192146"/>
            <a:chExt cx="1265692" cy="1719302"/>
          </a:xfrm>
        </p:grpSpPr>
        <p:sp>
          <p:nvSpPr>
            <p:cNvPr id="25" name="24 CuadroTexto"/>
            <p:cNvSpPr txBox="1"/>
            <p:nvPr/>
          </p:nvSpPr>
          <p:spPr>
            <a:xfrm>
              <a:off x="9318170" y="6388100"/>
              <a:ext cx="1265692" cy="523348"/>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400" b="1" dirty="0">
                  <a:gradFill>
                    <a:gsLst>
                      <a:gs pos="0">
                        <a:schemeClr val="accent3">
                          <a:lumMod val="75000"/>
                        </a:schemeClr>
                      </a:gs>
                      <a:gs pos="50000">
                        <a:srgbClr val="669900"/>
                      </a:gs>
                      <a:gs pos="100000">
                        <a:srgbClr val="99CC00"/>
                      </a:gs>
                    </a:gsLst>
                    <a:lin ang="5400000" scaled="0"/>
                  </a:gradFill>
                  <a:latin typeface="+mn-lt"/>
                </a:rPr>
                <a:t>Conoce más…</a:t>
              </a:r>
              <a:endParaRPr lang="es-MX" sz="1400" b="1" dirty="0">
                <a:gradFill>
                  <a:gsLst>
                    <a:gs pos="0">
                      <a:schemeClr val="accent3">
                        <a:lumMod val="75000"/>
                      </a:schemeClr>
                    </a:gs>
                    <a:gs pos="50000">
                      <a:srgbClr val="669900"/>
                    </a:gs>
                    <a:gs pos="100000">
                      <a:srgbClr val="99CC00"/>
                    </a:gs>
                  </a:gsLst>
                  <a:lin ang="5400000" scaled="0"/>
                </a:gradFill>
                <a:latin typeface="+mn-lt"/>
              </a:endParaRPr>
            </a:p>
          </p:txBody>
        </p:sp>
        <p:pic>
          <p:nvPicPr>
            <p:cNvPr id="47121" name="Imagen 2" descr="C:\Users\Prisciliano Lopez\Pictures\Dibujos\globo.bmp">
              <a:hlinkClick r:id="rId4" action="ppaction://hlinksldjump"/>
            </p:cNvPr>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9477896" y="5192146"/>
              <a:ext cx="977606" cy="1284854"/>
            </a:xfrm>
            <a:prstGeom prst="rect">
              <a:avLst/>
            </a:prstGeom>
            <a:noFill/>
            <a:ln w="9525">
              <a:noFill/>
              <a:miter lim="800000"/>
              <a:headEnd/>
              <a:tailEnd/>
            </a:ln>
          </p:spPr>
        </p:pic>
      </p:grpSp>
      <p:sp>
        <p:nvSpPr>
          <p:cNvPr id="40" name="Autoforma 24">
            <a:hlinkClick r:id="rId6"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41" name="Autoforma 24">
            <a:hlinkClick r:id="rId7"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42" name="Autoforma 25">
            <a:hlinkClick r:id="rId8"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43" name="Autoforma 24">
            <a:hlinkClick r:id="rId9"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44" name="Autoforma 24">
            <a:hlinkClick r:id="rId10"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20" name="Autoforma 45">
            <a:hlinkClick r:id="rId11"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23"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24"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0-#ppt_w/2"/>
                                          </p:val>
                                        </p:tav>
                                        <p:tav tm="100000">
                                          <p:val>
                                            <p:strVal val="#ppt_x"/>
                                          </p:val>
                                        </p:tav>
                                      </p:tavLst>
                                    </p:anim>
                                    <p:anim calcmode="lin" valueType="num">
                                      <p:cBhvr additive="base">
                                        <p:cTn id="26" dur="500" fill="hold"/>
                                        <p:tgtEl>
                                          <p:spTgt spid="40"/>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500" fill="hold"/>
                                        <p:tgtEl>
                                          <p:spTgt spid="43"/>
                                        </p:tgtEl>
                                        <p:attrNameLst>
                                          <p:attrName>ppt_x</p:attrName>
                                        </p:attrNameLst>
                                      </p:cBhvr>
                                      <p:tavLst>
                                        <p:tav tm="0">
                                          <p:val>
                                            <p:strVal val="0-#ppt_w/2"/>
                                          </p:val>
                                        </p:tav>
                                        <p:tav tm="100000">
                                          <p:val>
                                            <p:strVal val="#ppt_x"/>
                                          </p:val>
                                        </p:tav>
                                      </p:tavLst>
                                    </p:anim>
                                    <p:anim calcmode="lin" valueType="num">
                                      <p:cBhvr additive="base">
                                        <p:cTn id="31" dur="500" fill="hold"/>
                                        <p:tgtEl>
                                          <p:spTgt spid="43"/>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0-#ppt_w/2"/>
                                          </p:val>
                                        </p:tav>
                                        <p:tav tm="100000">
                                          <p:val>
                                            <p:strVal val="#ppt_x"/>
                                          </p:val>
                                        </p:tav>
                                      </p:tavLst>
                                    </p:anim>
                                    <p:anim calcmode="lin" valueType="num">
                                      <p:cBhvr additive="base">
                                        <p:cTn id="36" dur="500" fill="hold"/>
                                        <p:tgtEl>
                                          <p:spTgt spid="42"/>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fill="hold"/>
                                        <p:tgtEl>
                                          <p:spTgt spid="41"/>
                                        </p:tgtEl>
                                        <p:attrNameLst>
                                          <p:attrName>ppt_x</p:attrName>
                                        </p:attrNameLst>
                                      </p:cBhvr>
                                      <p:tavLst>
                                        <p:tav tm="0">
                                          <p:val>
                                            <p:strVal val="0-#ppt_w/2"/>
                                          </p:val>
                                        </p:tav>
                                        <p:tav tm="100000">
                                          <p:val>
                                            <p:strVal val="#ppt_x"/>
                                          </p:val>
                                        </p:tav>
                                      </p:tavLst>
                                    </p:anim>
                                    <p:anim calcmode="lin" valueType="num">
                                      <p:cBhvr additive="base">
                                        <p:cTn id="41" dur="500" fill="hold"/>
                                        <p:tgtEl>
                                          <p:spTgt spid="41"/>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additive="base">
                                        <p:cTn id="45" dur="500" fill="hold"/>
                                        <p:tgtEl>
                                          <p:spTgt spid="44"/>
                                        </p:tgtEl>
                                        <p:attrNameLst>
                                          <p:attrName>ppt_x</p:attrName>
                                        </p:attrNameLst>
                                      </p:cBhvr>
                                      <p:tavLst>
                                        <p:tav tm="0">
                                          <p:val>
                                            <p:strVal val="0-#ppt_w/2"/>
                                          </p:val>
                                        </p:tav>
                                        <p:tav tm="100000">
                                          <p:val>
                                            <p:strVal val="#ppt_x"/>
                                          </p:val>
                                        </p:tav>
                                      </p:tavLst>
                                    </p:anim>
                                    <p:anim calcmode="lin" valueType="num">
                                      <p:cBhvr additive="base">
                                        <p:cTn id="46" dur="500" fill="hold"/>
                                        <p:tgtEl>
                                          <p:spTgt spid="44"/>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10" presetClass="entr" presetSubtype="0"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9" name="8 Título"/>
          <p:cNvSpPr>
            <a:spLocks noGrp="1"/>
          </p:cNvSpPr>
          <p:nvPr>
            <p:ph type="title"/>
          </p:nvPr>
        </p:nvSpPr>
        <p:spPr>
          <a:xfrm>
            <a:off x="3004460" y="275771"/>
            <a:ext cx="6008914"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a:gsLst>
                    <a:gs pos="0">
                      <a:schemeClr val="accent3">
                        <a:lumMod val="50000"/>
                      </a:schemeClr>
                    </a:gs>
                    <a:gs pos="36000">
                      <a:srgbClr val="669900"/>
                    </a:gs>
                    <a:gs pos="100000">
                      <a:srgbClr val="99CC00"/>
                    </a:gs>
                  </a:gsLst>
                  <a:lin ang="5400000" scaled="0"/>
                </a:gradFill>
              </a:rPr>
              <a:t>Conoce más...</a:t>
            </a:r>
            <a:endParaRPr kumimoji="1" lang="es-ES" sz="3200" b="1" i="1" dirty="0">
              <a:gradFill>
                <a:gsLst>
                  <a:gs pos="0">
                    <a:schemeClr val="accent3">
                      <a:lumMod val="50000"/>
                    </a:schemeClr>
                  </a:gs>
                  <a:gs pos="36000">
                    <a:srgbClr val="669900"/>
                  </a:gs>
                  <a:gs pos="100000">
                    <a:srgbClr val="99CC00"/>
                  </a:gs>
                </a:gsLst>
                <a:lin ang="5400000" scaled="0"/>
              </a:gradFill>
            </a:endParaRPr>
          </a:p>
        </p:txBody>
      </p:sp>
      <p:sp>
        <p:nvSpPr>
          <p:cNvPr id="22"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30"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aphicFrame>
        <p:nvGraphicFramePr>
          <p:cNvPr id="2" name="1 Tabla"/>
          <p:cNvGraphicFramePr>
            <a:graphicFrameLocks noGrp="1"/>
          </p:cNvGraphicFramePr>
          <p:nvPr/>
        </p:nvGraphicFramePr>
        <p:xfrm>
          <a:off x="3232150" y="1677988"/>
          <a:ext cx="7225242" cy="3624582"/>
        </p:xfrm>
        <a:graphic>
          <a:graphicData uri="http://schemas.openxmlformats.org/drawingml/2006/table">
            <a:tbl>
              <a:tblPr firstRow="1" bandRow="1">
                <a:tableStyleId>{5C22544A-7EE6-4342-B048-85BDC9FD1C3A}</a:tableStyleId>
              </a:tblPr>
              <a:tblGrid>
                <a:gridCol w="3612621"/>
                <a:gridCol w="3612621"/>
              </a:tblGrid>
              <a:tr h="4216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000" b="1" dirty="0" smtClean="0">
                          <a:solidFill>
                            <a:srgbClr val="669900"/>
                          </a:solidFill>
                        </a:rPr>
                        <a:t>Isaac</a:t>
                      </a:r>
                      <a:r>
                        <a:rPr lang="es-ES" sz="2000" b="1" baseline="0" dirty="0" smtClean="0">
                          <a:solidFill>
                            <a:srgbClr val="669900"/>
                          </a:solidFill>
                        </a:rPr>
                        <a:t> Newton</a:t>
                      </a:r>
                      <a:endParaRPr lang="es-MX" sz="2000" b="1" dirty="0" smtClean="0">
                        <a:solidFill>
                          <a:srgbClr val="6699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800" b="1" dirty="0" smtClean="0">
                          <a:solidFill>
                            <a:srgbClr val="669900"/>
                          </a:solidFill>
                        </a:rPr>
                        <a:t>Geoide</a:t>
                      </a:r>
                      <a:endParaRPr lang="es-MX" sz="1800" b="1" dirty="0" smtClean="0">
                        <a:solidFill>
                          <a:srgbClr val="6699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2197100">
                <a:tc>
                  <a:txBody>
                    <a:bodyPr/>
                    <a:lstStyle/>
                    <a:p>
                      <a:pPr algn="ctr"/>
                      <a:endParaRPr lang="es-MX" sz="2000" b="1" dirty="0">
                        <a:solidFill>
                          <a:srgbClr val="669900"/>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endParaRPr lang="es-MX" sz="2000" b="1" dirty="0">
                        <a:solidFill>
                          <a:srgbClr val="669900"/>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4699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000" b="1" dirty="0" smtClean="0">
                          <a:solidFill>
                            <a:srgbClr val="669900"/>
                          </a:solidFill>
                        </a:rPr>
                        <a:t>Datos Numéricos de la tierra</a:t>
                      </a:r>
                      <a:endParaRPr lang="es-MX" sz="2000" b="1" dirty="0" smtClean="0">
                        <a:solidFill>
                          <a:srgbClr val="669900"/>
                        </a:solidFill>
                      </a:endParaRPr>
                    </a:p>
                    <a:p>
                      <a:pPr algn="ctr"/>
                      <a:endParaRPr lang="es-MX" sz="2000" b="1" dirty="0">
                        <a:solidFill>
                          <a:srgbClr val="669900"/>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endParaRPr lang="es-MX" sz="2000" b="1" dirty="0">
                        <a:solidFill>
                          <a:srgbClr val="669900"/>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grpSp>
        <p:nvGrpSpPr>
          <p:cNvPr id="39" name="38 Grupo"/>
          <p:cNvGrpSpPr>
            <a:grpSpLocks/>
          </p:cNvGrpSpPr>
          <p:nvPr/>
        </p:nvGrpSpPr>
        <p:grpSpPr bwMode="auto">
          <a:xfrm>
            <a:off x="9318625" y="5192713"/>
            <a:ext cx="1265238" cy="1503362"/>
            <a:chOff x="9318170" y="5192146"/>
            <a:chExt cx="1265692" cy="1503731"/>
          </a:xfrm>
        </p:grpSpPr>
        <p:sp>
          <p:nvSpPr>
            <p:cNvPr id="40" name="39 CuadroTexto"/>
            <p:cNvSpPr txBox="1"/>
            <p:nvPr/>
          </p:nvSpPr>
          <p:spPr>
            <a:xfrm>
              <a:off x="9318170" y="6388100"/>
              <a:ext cx="1265692" cy="307777"/>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400" b="1" dirty="0">
                  <a:gradFill>
                    <a:gsLst>
                      <a:gs pos="0">
                        <a:schemeClr val="accent3">
                          <a:lumMod val="75000"/>
                        </a:schemeClr>
                      </a:gs>
                      <a:gs pos="50000">
                        <a:srgbClr val="669900"/>
                      </a:gs>
                      <a:gs pos="100000">
                        <a:srgbClr val="99CC00"/>
                      </a:gs>
                    </a:gsLst>
                    <a:lin ang="5400000" scaled="0"/>
                  </a:gradFill>
                  <a:latin typeface="+mn-lt"/>
                </a:rPr>
                <a:t>Volver</a:t>
              </a:r>
              <a:endParaRPr lang="es-MX" sz="1400" b="1" dirty="0">
                <a:gradFill>
                  <a:gsLst>
                    <a:gs pos="0">
                      <a:schemeClr val="accent3">
                        <a:lumMod val="75000"/>
                      </a:schemeClr>
                    </a:gs>
                    <a:gs pos="50000">
                      <a:srgbClr val="669900"/>
                    </a:gs>
                    <a:gs pos="100000">
                      <a:srgbClr val="99CC00"/>
                    </a:gs>
                  </a:gsLst>
                  <a:lin ang="5400000" scaled="0"/>
                </a:gradFill>
                <a:latin typeface="+mn-lt"/>
              </a:endParaRPr>
            </a:p>
          </p:txBody>
        </p:sp>
        <p:pic>
          <p:nvPicPr>
            <p:cNvPr id="49180" name="Imagen 2" descr="C:\Users\Prisciliano Lopez\Pictures\Dibujos\globo.bmp">
              <a:hlinkClick r:id="rId4" action="ppaction://hlinksldjump"/>
            </p:cNvPr>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9477896" y="5192146"/>
              <a:ext cx="977606" cy="1284854"/>
            </a:xfrm>
            <a:prstGeom prst="rect">
              <a:avLst/>
            </a:prstGeom>
            <a:noFill/>
            <a:ln w="9525">
              <a:noFill/>
              <a:miter lim="800000"/>
              <a:headEnd/>
              <a:tailEnd/>
            </a:ln>
          </p:spPr>
        </p:pic>
      </p:grpSp>
      <p:pic>
        <p:nvPicPr>
          <p:cNvPr id="12290" name="Imagen 2">
            <a:hlinkClick r:id="rId6" action="ppaction://hlinksldjump"/>
          </p:cNvPr>
          <p:cNvPicPr>
            <a:picLocks noChangeAspect="1" noChangeArrowheads="1"/>
          </p:cNvPicPr>
          <p:nvPr/>
        </p:nvPicPr>
        <p:blipFill>
          <a:blip r:embed="rId7"/>
          <a:srcRect l="19093" t="18684" r="64449" b="58459"/>
          <a:stretch>
            <a:fillRect/>
          </a:stretch>
        </p:blipFill>
        <p:spPr bwMode="auto">
          <a:xfrm>
            <a:off x="4038600" y="2128842"/>
            <a:ext cx="2006600" cy="1741487"/>
          </a:xfrm>
          <a:prstGeom prst="rect">
            <a:avLst/>
          </a:prstGeom>
          <a:noFill/>
          <a:ln w="9525">
            <a:noFill/>
            <a:miter lim="800000"/>
            <a:headEnd/>
            <a:tailEnd/>
          </a:ln>
        </p:spPr>
      </p:pic>
      <p:pic>
        <p:nvPicPr>
          <p:cNvPr id="12293" name="Imagen 5" descr="C:\Users\Prisciliano Lopez\Pictures\Dibujos\Tierra de Dia.bmp">
            <a:hlinkClick r:id="rId8" action="ppaction://hlinksldjump"/>
          </p:cNvPr>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4229101" y="4670429"/>
            <a:ext cx="1460500" cy="1450975"/>
          </a:xfrm>
          <a:prstGeom prst="rect">
            <a:avLst/>
          </a:prstGeom>
          <a:noFill/>
          <a:ln w="9525">
            <a:noFill/>
            <a:miter lim="800000"/>
            <a:headEnd/>
            <a:tailEnd/>
          </a:ln>
        </p:spPr>
      </p:pic>
      <p:grpSp>
        <p:nvGrpSpPr>
          <p:cNvPr id="3" name="2 Grupo"/>
          <p:cNvGrpSpPr>
            <a:grpSpLocks/>
          </p:cNvGrpSpPr>
          <p:nvPr/>
        </p:nvGrpSpPr>
        <p:grpSpPr bwMode="auto">
          <a:xfrm>
            <a:off x="7366002" y="2130429"/>
            <a:ext cx="2159000" cy="2073275"/>
            <a:chOff x="7366000" y="2130426"/>
            <a:chExt cx="2159000" cy="2073273"/>
          </a:xfrm>
        </p:grpSpPr>
        <p:pic>
          <p:nvPicPr>
            <p:cNvPr id="49177" name="Imagen 3" descr="C:\Users\Prisciliano Lopez\Pictures\Dibujos\Tierra.bmp">
              <a:hlinkClick r:id="rId10" action="ppaction://hlinksldjump"/>
            </p:cNvPr>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7366000" y="2130426"/>
              <a:ext cx="2154647" cy="2073273"/>
            </a:xfrm>
            <a:prstGeom prst="rect">
              <a:avLst/>
            </a:prstGeom>
            <a:noFill/>
            <a:ln w="9525">
              <a:noFill/>
              <a:miter lim="800000"/>
              <a:headEnd/>
              <a:tailEnd/>
            </a:ln>
          </p:spPr>
        </p:pic>
        <p:sp>
          <p:nvSpPr>
            <p:cNvPr id="4" name="3 Elipse"/>
            <p:cNvSpPr/>
            <p:nvPr/>
          </p:nvSpPr>
          <p:spPr>
            <a:xfrm>
              <a:off x="7429500" y="2130426"/>
              <a:ext cx="2095500" cy="2060573"/>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
        <p:nvSpPr>
          <p:cNvPr id="24" name="Autoforma 24">
            <a:hlinkClick r:id="rId12"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25" name="Autoforma 24">
            <a:hlinkClick r:id="rId13"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26" name="Autoforma 25">
            <a:hlinkClick r:id="rId14"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27" name="Autoforma 24">
            <a:hlinkClick r:id="rId4"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28" name="Autoforma 24">
            <a:hlinkClick r:id="rId15"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29" name="Autoforma 45">
            <a:hlinkClick r:id="rId16"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42" name="Imagen 3" descr="G:\UAEMex-1.bmp">
            <a:hlinkClick r:id="rId17"/>
          </p:cNvPr>
          <p:cNvPicPr>
            <a:picLocks noChangeAspect="1" noChangeArrowheads="1"/>
          </p:cNvPicPr>
          <p:nvPr/>
        </p:nvPicPr>
        <p:blipFill>
          <a:blip r:embed="rId18"/>
          <a:srcRect/>
          <a:stretch>
            <a:fillRect/>
          </a:stretch>
        </p:blipFill>
        <p:spPr bwMode="auto">
          <a:xfrm>
            <a:off x="703263" y="71442"/>
            <a:ext cx="1431925" cy="1260475"/>
          </a:xfrm>
          <a:prstGeom prst="rect">
            <a:avLst/>
          </a:prstGeom>
          <a:noFill/>
          <a:ln w="9525">
            <a:noFill/>
            <a:miter lim="800000"/>
            <a:headEnd/>
            <a:tailEnd/>
          </a:ln>
        </p:spPr>
      </p:pic>
      <p:pic>
        <p:nvPicPr>
          <p:cNvPr id="43" name="Imagen 2" descr="F:\investigasiones\Imagenes\UAEMex\Escudo.JPG"/>
          <p:cNvPicPr>
            <a:picLocks noChangeAspect="1" noChangeArrowheads="1"/>
          </p:cNvPicPr>
          <p:nvPr/>
        </p:nvPicPr>
        <p:blipFill>
          <a:blip r:embed="rId19">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0"/>
                                  </p:stCondLst>
                                  <p:childTnLst>
                                    <p:set>
                                      <p:cBhvr>
                                        <p:cTn id="19" dur="1" fill="hold">
                                          <p:stCondLst>
                                            <p:cond delay="0"/>
                                          </p:stCondLst>
                                        </p:cTn>
                                        <p:tgtEl>
                                          <p:spTgt spid="12290"/>
                                        </p:tgtEl>
                                        <p:attrNameLst>
                                          <p:attrName>style.visibility</p:attrName>
                                        </p:attrNameLst>
                                      </p:cBhvr>
                                      <p:to>
                                        <p:strVal val="visible"/>
                                      </p:to>
                                    </p:set>
                                    <p:animEffect transition="in" filter="fade">
                                      <p:cBhvr>
                                        <p:cTn id="20" dur="500"/>
                                        <p:tgtEl>
                                          <p:spTgt spid="12290"/>
                                        </p:tgtEl>
                                      </p:cBhvr>
                                    </p:animEffect>
                                  </p:childTnLst>
                                </p:cTn>
                              </p:par>
                              <p:par>
                                <p:cTn id="21" presetID="10"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nodeType="withEffect">
                                  <p:stCondLst>
                                    <p:cond delay="0"/>
                                  </p:stCondLst>
                                  <p:childTnLst>
                                    <p:set>
                                      <p:cBhvr>
                                        <p:cTn id="25" dur="1" fill="hold">
                                          <p:stCondLst>
                                            <p:cond delay="0"/>
                                          </p:stCondLst>
                                        </p:cTn>
                                        <p:tgtEl>
                                          <p:spTgt spid="12293"/>
                                        </p:tgtEl>
                                        <p:attrNameLst>
                                          <p:attrName>style.visibility</p:attrName>
                                        </p:attrNameLst>
                                      </p:cBhvr>
                                      <p:to>
                                        <p:strVal val="visible"/>
                                      </p:to>
                                    </p:set>
                                    <p:animEffect transition="in" filter="fade">
                                      <p:cBhvr>
                                        <p:cTn id="26" dur="500"/>
                                        <p:tgtEl>
                                          <p:spTgt spid="12293"/>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0-#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0-#ppt_w/2"/>
                                          </p:val>
                                        </p:tav>
                                        <p:tav tm="100000">
                                          <p:val>
                                            <p:strVal val="#ppt_x"/>
                                          </p:val>
                                        </p:tav>
                                      </p:tavLst>
                                    </p:anim>
                                    <p:anim calcmode="lin" valueType="num">
                                      <p:cBhvr additive="base">
                                        <p:cTn id="45" dur="500" fill="hold"/>
                                        <p:tgtEl>
                                          <p:spTgt spid="26"/>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500" fill="hold"/>
                                        <p:tgtEl>
                                          <p:spTgt spid="25"/>
                                        </p:tgtEl>
                                        <p:attrNameLst>
                                          <p:attrName>ppt_x</p:attrName>
                                        </p:attrNameLst>
                                      </p:cBhvr>
                                      <p:tavLst>
                                        <p:tav tm="0">
                                          <p:val>
                                            <p:strVal val="0-#ppt_w/2"/>
                                          </p:val>
                                        </p:tav>
                                        <p:tav tm="100000">
                                          <p:val>
                                            <p:strVal val="#ppt_x"/>
                                          </p:val>
                                        </p:tav>
                                      </p:tavLst>
                                    </p:anim>
                                    <p:anim calcmode="lin" valueType="num">
                                      <p:cBhvr additive="base">
                                        <p:cTn id="50" dur="500" fill="hold"/>
                                        <p:tgtEl>
                                          <p:spTgt spid="25"/>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additive="base">
                                        <p:cTn id="54" dur="500" fill="hold"/>
                                        <p:tgtEl>
                                          <p:spTgt spid="28"/>
                                        </p:tgtEl>
                                        <p:attrNameLst>
                                          <p:attrName>ppt_x</p:attrName>
                                        </p:attrNameLst>
                                      </p:cBhvr>
                                      <p:tavLst>
                                        <p:tav tm="0">
                                          <p:val>
                                            <p:strVal val="0-#ppt_w/2"/>
                                          </p:val>
                                        </p:tav>
                                        <p:tav tm="100000">
                                          <p:val>
                                            <p:strVal val="#ppt_x"/>
                                          </p:val>
                                        </p:tav>
                                      </p:tavLst>
                                    </p:anim>
                                    <p:anim calcmode="lin" valueType="num">
                                      <p:cBhvr additive="base">
                                        <p:cTn id="55" dur="500" fill="hold"/>
                                        <p:tgtEl>
                                          <p:spTgt spid="28"/>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10" presetClass="entr" presetSubtype="0" fill="hold"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31" name="Rectángulo 4"/>
          <p:cNvSpPr>
            <a:spLocks noChangeArrowheads="1"/>
          </p:cNvSpPr>
          <p:nvPr/>
        </p:nvSpPr>
        <p:spPr bwMode="auto">
          <a:xfrm>
            <a:off x="3200400" y="1447800"/>
            <a:ext cx="7543800" cy="5029200"/>
          </a:xfrm>
          <a:prstGeom prst="rect">
            <a:avLst/>
          </a:prstGeom>
          <a:noFill/>
          <a:ln>
            <a:noFill/>
          </a:ln>
          <a:extLst/>
        </p:spPr>
        <p:txBody>
          <a:bodyPr lIns="92075" tIns="46038" rIns="92075" bIns="46038"/>
          <a:lstStyle/>
          <a:p>
            <a:pPr marL="457200" indent="-457200" fontAlgn="auto">
              <a:spcBef>
                <a:spcPts val="0"/>
              </a:spcBef>
              <a:spcAft>
                <a:spcPts val="0"/>
              </a:spcAft>
              <a:buFont typeface="+mj-lt"/>
              <a:buAutoNum type="arabicParenR"/>
              <a:defRPr/>
            </a:pPr>
            <a:endParaRPr lang="es-ES" sz="2400" dirty="0">
              <a:latin typeface="+mn-lt"/>
            </a:endParaRPr>
          </a:p>
          <a:p>
            <a:pPr marL="457200" indent="-457200" fontAlgn="auto">
              <a:spcBef>
                <a:spcPts val="0"/>
              </a:spcBef>
              <a:spcAft>
                <a:spcPts val="0"/>
              </a:spcAft>
              <a:buFont typeface="+mj-lt"/>
              <a:buAutoNum type="arabicParenR"/>
              <a:defRPr/>
            </a:pPr>
            <a:endParaRPr lang="es-MX" sz="2400" dirty="0">
              <a:latin typeface="+mn-lt"/>
            </a:endParaRPr>
          </a:p>
          <a:p>
            <a:pPr marL="457200" indent="-457200" fontAlgn="auto">
              <a:spcBef>
                <a:spcPts val="0"/>
              </a:spcBef>
              <a:spcAft>
                <a:spcPts val="0"/>
              </a:spcAft>
              <a:buFont typeface="+mj-lt"/>
              <a:buAutoNum type="arabicParenR"/>
              <a:defRPr/>
            </a:pPr>
            <a:r>
              <a:rPr lang="es-MX" sz="2000" dirty="0">
                <a:latin typeface="+mn-lt"/>
              </a:rPr>
              <a:t>Volumen de la Tierra………..………………….. 1,083,000,000 </a:t>
            </a:r>
            <a:r>
              <a:rPr lang="es-MX" sz="2000" dirty="0" err="1">
                <a:latin typeface="+mn-lt"/>
              </a:rPr>
              <a:t>Km</a:t>
            </a:r>
            <a:r>
              <a:rPr lang="es-MX" sz="2000" baseline="30000" dirty="0" err="1">
                <a:latin typeface="+mn-lt"/>
              </a:rPr>
              <a:t>3</a:t>
            </a:r>
            <a:endParaRPr lang="es-MX" sz="2000" dirty="0">
              <a:latin typeface="+mn-lt"/>
            </a:endParaRPr>
          </a:p>
          <a:p>
            <a:pPr marL="457200" indent="-457200" fontAlgn="auto">
              <a:spcBef>
                <a:spcPts val="0"/>
              </a:spcBef>
              <a:spcAft>
                <a:spcPts val="0"/>
              </a:spcAft>
              <a:buFont typeface="+mj-lt"/>
              <a:buAutoNum type="arabicParenR"/>
              <a:defRPr/>
            </a:pPr>
            <a:r>
              <a:rPr lang="es-MX" sz="2000" dirty="0">
                <a:latin typeface="+mn-lt"/>
              </a:rPr>
              <a:t>Superficie total de la Tierra………………….. 510,000,000 </a:t>
            </a:r>
            <a:r>
              <a:rPr lang="es-MX" sz="2000" dirty="0" err="1">
                <a:latin typeface="+mn-lt"/>
              </a:rPr>
              <a:t>Km</a:t>
            </a:r>
            <a:r>
              <a:rPr lang="es-MX" sz="2000" baseline="30000" dirty="0" err="1">
                <a:latin typeface="+mn-lt"/>
              </a:rPr>
              <a:t>2</a:t>
            </a:r>
            <a:endParaRPr lang="es-MX" sz="2000" dirty="0">
              <a:latin typeface="+mn-lt"/>
            </a:endParaRPr>
          </a:p>
          <a:p>
            <a:pPr marL="457200" indent="-457200" fontAlgn="auto">
              <a:spcBef>
                <a:spcPts val="0"/>
              </a:spcBef>
              <a:spcAft>
                <a:spcPts val="0"/>
              </a:spcAft>
              <a:buFont typeface="+mj-lt"/>
              <a:buAutoNum type="arabicParenR"/>
              <a:defRPr/>
            </a:pPr>
            <a:r>
              <a:rPr lang="es-MX" sz="2000" dirty="0">
                <a:latin typeface="+mn-lt"/>
              </a:rPr>
              <a:t>Circunferencia de un meridiano…………….40,009 Km</a:t>
            </a:r>
          </a:p>
          <a:p>
            <a:pPr marL="457200" indent="-457200" fontAlgn="auto">
              <a:spcBef>
                <a:spcPts val="0"/>
              </a:spcBef>
              <a:spcAft>
                <a:spcPts val="0"/>
              </a:spcAft>
              <a:buFont typeface="+mj-lt"/>
              <a:buAutoNum type="arabicParenR"/>
              <a:defRPr/>
            </a:pPr>
            <a:r>
              <a:rPr lang="es-MX" sz="2000" dirty="0">
                <a:latin typeface="+mn-lt"/>
              </a:rPr>
              <a:t>Circunferencia ecuatorial…………………….. 40,076 Km</a:t>
            </a:r>
          </a:p>
          <a:p>
            <a:pPr marL="457200" indent="-457200" fontAlgn="auto">
              <a:spcBef>
                <a:spcPts val="0"/>
              </a:spcBef>
              <a:spcAft>
                <a:spcPts val="0"/>
              </a:spcAft>
              <a:buFont typeface="+mj-lt"/>
              <a:buAutoNum type="arabicParenR"/>
              <a:defRPr/>
            </a:pPr>
            <a:r>
              <a:rPr lang="es-MX" sz="2000" dirty="0">
                <a:latin typeface="+mn-lt"/>
              </a:rPr>
              <a:t>Radio medio……….……………..………………... 6,371 Km</a:t>
            </a:r>
          </a:p>
          <a:p>
            <a:pPr marL="457200" indent="-457200" fontAlgn="auto">
              <a:spcBef>
                <a:spcPts val="0"/>
              </a:spcBef>
              <a:spcAft>
                <a:spcPts val="0"/>
              </a:spcAft>
              <a:buFont typeface="+mj-lt"/>
              <a:buAutoNum type="arabicParenR"/>
              <a:defRPr/>
            </a:pPr>
            <a:r>
              <a:rPr lang="es-MX" sz="2000" dirty="0">
                <a:latin typeface="+mn-lt"/>
              </a:rPr>
              <a:t>Radio ecuatorial…………….…………………….. 6,378 Km</a:t>
            </a:r>
          </a:p>
          <a:p>
            <a:pPr marL="457200" indent="-457200" fontAlgn="auto">
              <a:spcBef>
                <a:spcPts val="0"/>
              </a:spcBef>
              <a:spcAft>
                <a:spcPts val="0"/>
              </a:spcAft>
              <a:buFont typeface="+mj-lt"/>
              <a:buAutoNum type="arabicParenR"/>
              <a:defRPr/>
            </a:pPr>
            <a:r>
              <a:rPr lang="es-MX" sz="2000" dirty="0">
                <a:latin typeface="+mn-lt"/>
              </a:rPr>
              <a:t>Radio polar…………………..………………………. 6,356 Km</a:t>
            </a:r>
          </a:p>
          <a:p>
            <a:pPr fontAlgn="auto" hangingPunct="0">
              <a:lnSpc>
                <a:spcPct val="110000"/>
              </a:lnSpc>
              <a:spcBef>
                <a:spcPts val="0"/>
              </a:spcBef>
              <a:spcAft>
                <a:spcPts val="0"/>
              </a:spcAft>
              <a:defRPr/>
            </a:pPr>
            <a:endParaRPr kumimoji="1" lang="es-ES" sz="1400" dirty="0">
              <a:latin typeface="+mn-lt"/>
            </a:endParaRPr>
          </a:p>
        </p:txBody>
      </p:sp>
      <p:sp>
        <p:nvSpPr>
          <p:cNvPr id="9" name="8 Título"/>
          <p:cNvSpPr>
            <a:spLocks noGrp="1"/>
          </p:cNvSpPr>
          <p:nvPr>
            <p:ph type="title"/>
          </p:nvPr>
        </p:nvSpPr>
        <p:spPr>
          <a:xfrm>
            <a:off x="2989946" y="275771"/>
            <a:ext cx="6037942"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a:gsLst>
                    <a:gs pos="0">
                      <a:schemeClr val="accent3">
                        <a:lumMod val="50000"/>
                      </a:schemeClr>
                    </a:gs>
                    <a:gs pos="36000">
                      <a:srgbClr val="669900"/>
                    </a:gs>
                    <a:gs pos="100000">
                      <a:srgbClr val="99CC00"/>
                    </a:gs>
                  </a:gsLst>
                  <a:lin ang="5400000" scaled="0"/>
                </a:gradFill>
              </a:rPr>
              <a:t>Datos Numéricos de la tierra</a:t>
            </a:r>
            <a:endParaRPr kumimoji="1" lang="es-ES" sz="3200" b="1" i="1" dirty="0">
              <a:gradFill>
                <a:gsLst>
                  <a:gs pos="0">
                    <a:schemeClr val="accent3">
                      <a:lumMod val="50000"/>
                    </a:schemeClr>
                  </a:gs>
                  <a:gs pos="36000">
                    <a:srgbClr val="669900"/>
                  </a:gs>
                  <a:gs pos="100000">
                    <a:srgbClr val="99CC00"/>
                  </a:gs>
                </a:gsLst>
                <a:lin ang="5400000" scaled="0"/>
              </a:gradFill>
            </a:endParaRPr>
          </a:p>
        </p:txBody>
      </p:sp>
      <p:sp>
        <p:nvSpPr>
          <p:cNvPr id="19"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3"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33" name="32 Grupo"/>
          <p:cNvGrpSpPr>
            <a:grpSpLocks/>
          </p:cNvGrpSpPr>
          <p:nvPr/>
        </p:nvGrpSpPr>
        <p:grpSpPr bwMode="auto">
          <a:xfrm>
            <a:off x="9318625" y="5192713"/>
            <a:ext cx="1265238" cy="1503362"/>
            <a:chOff x="9318170" y="5192146"/>
            <a:chExt cx="1265692" cy="1503731"/>
          </a:xfrm>
        </p:grpSpPr>
        <p:sp>
          <p:nvSpPr>
            <p:cNvPr id="34" name="33 CuadroTexto"/>
            <p:cNvSpPr txBox="1"/>
            <p:nvPr/>
          </p:nvSpPr>
          <p:spPr>
            <a:xfrm>
              <a:off x="9318170" y="6388100"/>
              <a:ext cx="1265692" cy="307777"/>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400" b="1" dirty="0">
                  <a:gradFill>
                    <a:gsLst>
                      <a:gs pos="0">
                        <a:schemeClr val="accent3">
                          <a:lumMod val="75000"/>
                        </a:schemeClr>
                      </a:gs>
                      <a:gs pos="50000">
                        <a:srgbClr val="669900"/>
                      </a:gs>
                      <a:gs pos="100000">
                        <a:srgbClr val="99CC00"/>
                      </a:gs>
                    </a:gsLst>
                    <a:lin ang="5400000" scaled="0"/>
                  </a:gradFill>
                  <a:latin typeface="+mn-lt"/>
                </a:rPr>
                <a:t>Volver</a:t>
              </a:r>
            </a:p>
          </p:txBody>
        </p:sp>
        <p:pic>
          <p:nvPicPr>
            <p:cNvPr id="51217" name="Imagen 2" descr="C:\Users\Prisciliano Lopez\Pictures\Dibujos\globo.bmp">
              <a:hlinkClick r:id="rId4" action="ppaction://hlinksldjump"/>
            </p:cNvPr>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9477896" y="5192146"/>
              <a:ext cx="977606" cy="1284854"/>
            </a:xfrm>
            <a:prstGeom prst="rect">
              <a:avLst/>
            </a:prstGeom>
            <a:noFill/>
            <a:ln w="9525">
              <a:noFill/>
              <a:miter lim="800000"/>
              <a:headEnd/>
              <a:tailEnd/>
            </a:ln>
          </p:spPr>
        </p:pic>
      </p:grpSp>
      <p:sp>
        <p:nvSpPr>
          <p:cNvPr id="20" name="Autoforma 24">
            <a:hlinkClick r:id="rId6"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22" name="Autoforma 24">
            <a:hlinkClick r:id="rId7"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36" name="Autoforma 25">
            <a:hlinkClick r:id="rId8"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37" name="Autoforma 24">
            <a:hlinkClick r:id="rId9"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38" name="Autoforma 24">
            <a:hlinkClick r:id="rId10"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39" name="Autoforma 45">
            <a:hlinkClick r:id="rId11"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40"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41"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500"/>
                                        <p:tgtEl>
                                          <p:spTgt spid="39"/>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0-#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0-#ppt_w/2"/>
                                          </p:val>
                                        </p:tav>
                                        <p:tav tm="100000">
                                          <p:val>
                                            <p:strVal val="#ppt_x"/>
                                          </p:val>
                                        </p:tav>
                                      </p:tavLst>
                                    </p:anim>
                                    <p:anim calcmode="lin" valueType="num">
                                      <p:cBhvr additive="base">
                                        <p:cTn id="34" dur="500" fill="hold"/>
                                        <p:tgtEl>
                                          <p:spTgt spid="37"/>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0-#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0-#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fill="hold"/>
                                        <p:tgtEl>
                                          <p:spTgt spid="38"/>
                                        </p:tgtEl>
                                        <p:attrNameLst>
                                          <p:attrName>ppt_x</p:attrName>
                                        </p:attrNameLst>
                                      </p:cBhvr>
                                      <p:tavLst>
                                        <p:tav tm="0">
                                          <p:val>
                                            <p:strVal val="0-#ppt_w/2"/>
                                          </p:val>
                                        </p:tav>
                                        <p:tav tm="100000">
                                          <p:val>
                                            <p:strVal val="#ppt_x"/>
                                          </p:val>
                                        </p:tav>
                                      </p:tavLst>
                                    </p:anim>
                                    <p:anim calcmode="lin" valueType="num">
                                      <p:cBhvr additive="base">
                                        <p:cTn id="49"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Imagen 2"/>
          <p:cNvPicPr>
            <a:picLocks noChangeAspect="1" noChangeArrowheads="1"/>
          </p:cNvPicPr>
          <p:nvPr/>
        </p:nvPicPr>
        <p:blipFill>
          <a:blip r:embed="rId3" cstate="print">
            <a:duotone>
              <a:schemeClr val="accent1">
                <a:shade val="45000"/>
                <a:satMod val="135000"/>
              </a:schemeClr>
              <a:prstClr val="white"/>
            </a:duotone>
            <a:extLst/>
          </a:blip>
          <a:srcRect/>
          <a:stretch>
            <a:fillRect/>
          </a:stretch>
        </p:blipFill>
        <p:spPr bwMode="auto">
          <a:xfrm>
            <a:off x="1" y="0"/>
            <a:ext cx="2943225" cy="6858000"/>
          </a:xfrm>
          <a:prstGeom prst="rect">
            <a:avLst/>
          </a:prstGeom>
          <a:noFill/>
          <a:ln>
            <a:noFill/>
          </a:ln>
          <a:effectLst/>
          <a:extLst/>
        </p:spPr>
      </p:pic>
      <p:pic>
        <p:nvPicPr>
          <p:cNvPr id="1027" name="Imagen 3" descr="G:\UAEMex-1.bmp">
            <a:hlinkClick r:id="rId4"/>
          </p:cNvPr>
          <p:cNvPicPr>
            <a:picLocks noChangeAspect="1" noChangeArrowheads="1"/>
          </p:cNvPicPr>
          <p:nvPr/>
        </p:nvPicPr>
        <p:blipFill>
          <a:blip r:embed="rId5"/>
          <a:srcRect/>
          <a:stretch>
            <a:fillRect/>
          </a:stretch>
        </p:blipFill>
        <p:spPr bwMode="auto">
          <a:xfrm>
            <a:off x="703263" y="4"/>
            <a:ext cx="1431925" cy="1260475"/>
          </a:xfrm>
          <a:prstGeom prst="rect">
            <a:avLst/>
          </a:prstGeom>
          <a:noFill/>
          <a:ln w="9525">
            <a:noFill/>
            <a:miter lim="800000"/>
            <a:headEnd/>
            <a:tailEnd/>
          </a:ln>
        </p:spPr>
      </p:pic>
      <p:sp>
        <p:nvSpPr>
          <p:cNvPr id="31" name="Rectángulo 4"/>
          <p:cNvSpPr>
            <a:spLocks noChangeArrowheads="1"/>
          </p:cNvSpPr>
          <p:nvPr/>
        </p:nvSpPr>
        <p:spPr bwMode="auto">
          <a:xfrm>
            <a:off x="3200401" y="1146177"/>
            <a:ext cx="7264400" cy="5330825"/>
          </a:xfrm>
          <a:prstGeom prst="rect">
            <a:avLst/>
          </a:prstGeom>
          <a:noFill/>
          <a:ln w="9525">
            <a:noFill/>
            <a:miter lim="800000"/>
            <a:headEnd/>
            <a:tailEnd/>
          </a:ln>
        </p:spPr>
        <p:txBody>
          <a:bodyPr lIns="92075" tIns="46038" rIns="92075" bIns="46038"/>
          <a:lstStyle/>
          <a:p>
            <a:pPr algn="just" hangingPunct="0">
              <a:lnSpc>
                <a:spcPct val="110000"/>
              </a:lnSpc>
            </a:pPr>
            <a:r>
              <a:rPr kumimoji="1" lang="es-ES" sz="1600">
                <a:latin typeface="Calibri" pitchFamily="34" charset="0"/>
              </a:rPr>
              <a:t>El planeta tierra es una gran fuente de información, para un mejor conocimiento de la misma es necesario plasmar dicha información en distintos medios, desde el papel hasta un medio electronico, utilizando distintas técnicas de elaboración</a:t>
            </a:r>
          </a:p>
          <a:p>
            <a:pPr algn="just" hangingPunct="0">
              <a:lnSpc>
                <a:spcPct val="110000"/>
              </a:lnSpc>
            </a:pPr>
            <a:endParaRPr kumimoji="1" lang="es-ES" sz="1600">
              <a:latin typeface="Calibri" pitchFamily="34" charset="0"/>
            </a:endParaRPr>
          </a:p>
          <a:p>
            <a:pPr algn="just" hangingPunct="0">
              <a:lnSpc>
                <a:spcPct val="110000"/>
              </a:lnSpc>
            </a:pPr>
            <a:r>
              <a:rPr kumimoji="1" lang="es-ES" sz="1600">
                <a:latin typeface="Calibri" pitchFamily="34" charset="0"/>
              </a:rPr>
              <a:t>Para conocer mejor a la tierra necesitamos saber la forma que esta tiene, puntos o líneas que dividan o señalen regiones, símbolos y anotaciones que nos permitan conocerla, así  como la representación y aplicación de estos de manera precisa</a:t>
            </a:r>
          </a:p>
          <a:p>
            <a:pPr algn="just" hangingPunct="0">
              <a:lnSpc>
                <a:spcPct val="110000"/>
              </a:lnSpc>
            </a:pPr>
            <a:endParaRPr kumimoji="1" lang="es-ES" sz="1600">
              <a:latin typeface="Calibri" pitchFamily="34" charset="0"/>
            </a:endParaRPr>
          </a:p>
          <a:p>
            <a:pPr algn="just" hangingPunct="0">
              <a:lnSpc>
                <a:spcPct val="110000"/>
              </a:lnSpc>
            </a:pPr>
            <a:r>
              <a:rPr kumimoji="1" lang="es-ES" sz="1600">
                <a:latin typeface="Calibri" pitchFamily="34" charset="0"/>
              </a:rPr>
              <a:t>En el siguiente material se presenta información con la cual nos abrirá un horizonte de conocimientos sobre nuestro planeta, nos permitirá conocer más afondo de manera geográfica la conformación de la misma al igual que su representación y de esta su aplicación a la vida diaria</a:t>
            </a:r>
          </a:p>
          <a:p>
            <a:pPr algn="just" hangingPunct="0">
              <a:lnSpc>
                <a:spcPct val="110000"/>
              </a:lnSpc>
            </a:pPr>
            <a:endParaRPr kumimoji="1" lang="es-ES" sz="1600">
              <a:latin typeface="Calibri" pitchFamily="34" charset="0"/>
            </a:endParaRPr>
          </a:p>
        </p:txBody>
      </p:sp>
      <p:sp>
        <p:nvSpPr>
          <p:cNvPr id="9" name="8 Título"/>
          <p:cNvSpPr>
            <a:spLocks noGrp="1"/>
          </p:cNvSpPr>
          <p:nvPr>
            <p:ph type="title"/>
          </p:nvPr>
        </p:nvSpPr>
        <p:spPr>
          <a:xfrm>
            <a:off x="2971801" y="4"/>
            <a:ext cx="6096000" cy="1146175"/>
          </a:xfrm>
        </p:spPr>
        <p:txBody>
          <a:bodyPr rtlCol="0">
            <a:normAutofit/>
          </a:bodyPr>
          <a:lstStyle/>
          <a:p>
            <a:pPr fontAlgn="auto">
              <a:spcAft>
                <a:spcPts val="0"/>
              </a:spcAft>
              <a:defRPr/>
            </a:pPr>
            <a:r>
              <a:rPr lang="es-ES" sz="2800" dirty="0" smtClean="0">
                <a:solidFill>
                  <a:schemeClr val="accent5">
                    <a:lumMod val="75000"/>
                  </a:schemeClr>
                </a:solidFill>
                <a:latin typeface="Cataneo BT" pitchFamily="66" charset="0"/>
                <a:cs typeface="Arial" pitchFamily="34" charset="0"/>
              </a:rPr>
              <a:t>Representación cartográfica del Planeta</a:t>
            </a:r>
            <a:endParaRPr lang="es-MX" sz="2800" dirty="0">
              <a:solidFill>
                <a:schemeClr val="accent5">
                  <a:lumMod val="75000"/>
                </a:schemeClr>
              </a:solidFill>
            </a:endParaRPr>
          </a:p>
        </p:txBody>
      </p:sp>
      <p:sp>
        <p:nvSpPr>
          <p:cNvPr id="6"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7"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35864" name="Autoforma 24">
            <a:hlinkClick r:id="rId6" action="ppaction://hlinksldjump"/>
          </p:cNvPr>
          <p:cNvSpPr>
            <a:spLocks noChangeArrowheads="1"/>
          </p:cNvSpPr>
          <p:nvPr/>
        </p:nvSpPr>
        <p:spPr bwMode="blackWhite">
          <a:xfrm>
            <a:off x="-225789" y="4073539"/>
            <a:ext cx="3010518" cy="432000"/>
          </a:xfrm>
          <a:prstGeom prst="roundRect">
            <a:avLst>
              <a:gd name="adj" fmla="val 50000"/>
            </a:avLst>
          </a:prstGeom>
          <a:solidFill>
            <a:schemeClr val="accent5">
              <a:lumMod val="75000"/>
              <a:alpha val="50000"/>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5. Clasificación Cartográfica</a:t>
            </a:r>
          </a:p>
        </p:txBody>
      </p:sp>
      <p:sp>
        <p:nvSpPr>
          <p:cNvPr id="13" name="Autoforma 24">
            <a:hlinkClick r:id="rId7" action="ppaction://hlinksldjump"/>
          </p:cNvPr>
          <p:cNvSpPr>
            <a:spLocks noChangeArrowheads="1"/>
          </p:cNvSpPr>
          <p:nvPr/>
        </p:nvSpPr>
        <p:spPr bwMode="blackWhite">
          <a:xfrm>
            <a:off x="-225789" y="3587761"/>
            <a:ext cx="3010518" cy="432000"/>
          </a:xfrm>
          <a:prstGeom prst="roundRect">
            <a:avLst>
              <a:gd name="adj" fmla="val 50000"/>
            </a:avLst>
          </a:prstGeom>
          <a:solidFill>
            <a:schemeClr val="accent5">
              <a:lumMod val="75000"/>
              <a:alpha val="49804"/>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4. Bases matemáticas de la cartografía</a:t>
            </a:r>
          </a:p>
        </p:txBody>
      </p:sp>
      <p:sp>
        <p:nvSpPr>
          <p:cNvPr id="14" name="Autoforma 24">
            <a:hlinkClick r:id="rId8" action="ppaction://hlinksldjump"/>
          </p:cNvPr>
          <p:cNvSpPr>
            <a:spLocks noChangeArrowheads="1"/>
          </p:cNvSpPr>
          <p:nvPr/>
        </p:nvSpPr>
        <p:spPr bwMode="blackWhite">
          <a:xfrm>
            <a:off x="-225789" y="3101983"/>
            <a:ext cx="3010518" cy="432000"/>
          </a:xfrm>
          <a:prstGeom prst="roundRect">
            <a:avLst>
              <a:gd name="adj" fmla="val 50000"/>
            </a:avLst>
          </a:prstGeom>
          <a:solidFill>
            <a:schemeClr val="accent5">
              <a:lumMod val="75000"/>
              <a:alpha val="49804"/>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3. Puntos Líneas y Círculos Geográficas</a:t>
            </a:r>
          </a:p>
        </p:txBody>
      </p:sp>
      <p:sp>
        <p:nvSpPr>
          <p:cNvPr id="15" name="Autoforma 25">
            <a:hlinkClick r:id="rId9" action="ppaction://hlinksldjump"/>
          </p:cNvPr>
          <p:cNvSpPr>
            <a:spLocks noChangeArrowheads="1"/>
          </p:cNvSpPr>
          <p:nvPr/>
        </p:nvSpPr>
        <p:spPr bwMode="blackWhite">
          <a:xfrm>
            <a:off x="-225789" y="2616205"/>
            <a:ext cx="3010518" cy="432000"/>
          </a:xfrm>
          <a:prstGeom prst="roundRect">
            <a:avLst>
              <a:gd name="adj" fmla="val 50000"/>
            </a:avLst>
          </a:prstGeom>
          <a:solidFill>
            <a:schemeClr val="accent5">
              <a:lumMod val="75000"/>
              <a:alpha val="49804"/>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2. Forma de la tierra; pruebas, consecuencias, medidas y movimientos</a:t>
            </a:r>
          </a:p>
        </p:txBody>
      </p:sp>
      <p:sp>
        <p:nvSpPr>
          <p:cNvPr id="16" name="Autoforma 45">
            <a:hlinkClick r:id="rId10" action="ppaction://hlinksldjump"/>
          </p:cNvPr>
          <p:cNvSpPr>
            <a:spLocks noChangeArrowheads="1"/>
          </p:cNvSpPr>
          <p:nvPr/>
        </p:nvSpPr>
        <p:spPr bwMode="blackWhite">
          <a:xfrm>
            <a:off x="-376315" y="1447800"/>
            <a:ext cx="3161043" cy="533400"/>
          </a:xfrm>
          <a:prstGeom prst="roundRect">
            <a:avLst>
              <a:gd name="adj" fmla="val 50000"/>
            </a:avLst>
          </a:prstGeom>
          <a:solidFill>
            <a:schemeClr val="accent5">
              <a:lumMod val="75000"/>
              <a:alpha val="49804"/>
            </a:schemeClr>
          </a:solidFill>
          <a:ln>
            <a:solidFill>
              <a:schemeClr val="tx2">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9000">
                      <a:schemeClr val="accent5">
                        <a:lumMod val="50000"/>
                      </a:schemeClr>
                    </a:gs>
                    <a:gs pos="1250">
                      <a:schemeClr val="tx2">
                        <a:lumMod val="50000"/>
                      </a:schemeClr>
                    </a:gs>
                    <a:gs pos="100000">
                      <a:schemeClr val="accent5">
                        <a:lumMod val="75000"/>
                      </a:schemeClr>
                    </a:gs>
                  </a:gsLst>
                  <a:lin ang="5400000"/>
                </a:gradFill>
                <a:effectLst>
                  <a:innerShdw blurRad="69850" dist="43180" dir="5400000">
                    <a:srgbClr val="000000">
                      <a:alpha val="65000"/>
                    </a:srgbClr>
                  </a:innerShdw>
                </a:effectLst>
                <a:latin typeface="+mn-lt"/>
              </a:rPr>
              <a:t>Inicio</a:t>
            </a:r>
          </a:p>
        </p:txBody>
      </p:sp>
      <p:sp>
        <p:nvSpPr>
          <p:cNvPr id="17" name="Autoforma 24">
            <a:hlinkClick r:id="rId11" action="ppaction://hlinksldjump"/>
          </p:cNvPr>
          <p:cNvSpPr>
            <a:spLocks noChangeArrowheads="1"/>
          </p:cNvSpPr>
          <p:nvPr/>
        </p:nvSpPr>
        <p:spPr bwMode="blackWhite">
          <a:xfrm>
            <a:off x="-225789" y="2130427"/>
            <a:ext cx="3010518" cy="432000"/>
          </a:xfrm>
          <a:prstGeom prst="roundRect">
            <a:avLst>
              <a:gd name="adj" fmla="val 50000"/>
            </a:avLst>
          </a:prstGeom>
          <a:solidFill>
            <a:schemeClr val="accent5">
              <a:lumMod val="75000"/>
              <a:alpha val="49804"/>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1. Cartografía y su importancia en la geografía</a:t>
            </a:r>
          </a:p>
        </p:txBody>
      </p:sp>
      <p:sp>
        <p:nvSpPr>
          <p:cNvPr id="18" name="Autoforma 24">
            <a:hlinkClick r:id="rId12" action="ppaction://hlinksldjump"/>
          </p:cNvPr>
          <p:cNvSpPr>
            <a:spLocks noChangeArrowheads="1"/>
          </p:cNvSpPr>
          <p:nvPr/>
        </p:nvSpPr>
        <p:spPr bwMode="blackWhite">
          <a:xfrm>
            <a:off x="-235061" y="4560903"/>
            <a:ext cx="3010518" cy="432000"/>
          </a:xfrm>
          <a:prstGeom prst="roundRect">
            <a:avLst>
              <a:gd name="adj" fmla="val 50000"/>
            </a:avLst>
          </a:prstGeom>
          <a:solidFill>
            <a:schemeClr val="accent5">
              <a:lumMod val="75000"/>
              <a:alpha val="50000"/>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6. Uso y aplicación de las nuevas tecnologías cartográficas</a:t>
            </a:r>
          </a:p>
        </p:txBody>
      </p:sp>
      <p:pic>
        <p:nvPicPr>
          <p:cNvPr id="2" name="Imagen 2" descr="F:\investigasiones\Imagenes\UAEMex\Escudo.JPG"/>
          <p:cNvPicPr>
            <a:picLocks noChangeAspect="1" noChangeArrowheads="1"/>
          </p:cNvPicPr>
          <p:nvPr/>
        </p:nvPicPr>
        <p:blipFill>
          <a:blip r:embed="rId13"/>
          <a:srcRect b="10722"/>
          <a:stretch>
            <a:fillRect/>
          </a:stretch>
        </p:blipFill>
        <p:spPr bwMode="auto">
          <a:xfrm>
            <a:off x="9253540" y="42867"/>
            <a:ext cx="1133475" cy="1081087"/>
          </a:xfrm>
          <a:prstGeom prst="rect">
            <a:avLst/>
          </a:prstGeom>
          <a:noFill/>
          <a:ln w="9525">
            <a:noFill/>
            <a:miter lim="800000"/>
            <a:headEnd/>
            <a:tailEnd/>
          </a:ln>
        </p:spPr>
      </p:pic>
      <p:sp>
        <p:nvSpPr>
          <p:cNvPr id="19" name="Autoforma 24"/>
          <p:cNvSpPr>
            <a:spLocks noChangeArrowheads="1"/>
          </p:cNvSpPr>
          <p:nvPr/>
        </p:nvSpPr>
        <p:spPr bwMode="blackWhite">
          <a:xfrm>
            <a:off x="7797518" y="6239415"/>
            <a:ext cx="1505258" cy="432000"/>
          </a:xfrm>
          <a:prstGeom prst="roundRect">
            <a:avLst>
              <a:gd name="adj" fmla="val 50000"/>
            </a:avLst>
          </a:prstGeom>
          <a:noFill/>
          <a:ln>
            <a:noFill/>
          </a:ln>
          <a:effectLst/>
        </p:spPr>
        <p:txBody>
          <a:bodyPr lIns="180000" tIns="0" rIns="0" bIns="0" anchor="ctr">
            <a:scene3d>
              <a:camera prst="orthographicFront"/>
              <a:lightRig rig="threePt" dir="t"/>
            </a:scene3d>
            <a:sp3d extrusionH="57150">
              <a:bevelT w="38100" h="38100" prst="angle"/>
            </a:sp3d>
          </a:bodyPr>
          <a:lstStyle/>
          <a:p>
            <a:pPr algn="ctr" fontAlgn="auto" hangingPunct="0">
              <a:spcBef>
                <a:spcPts val="0"/>
              </a:spcBef>
              <a:spcAft>
                <a:spcPts val="0"/>
              </a:spcAft>
              <a:defRPr/>
            </a:pPr>
            <a:r>
              <a:rPr kumimoji="1" lang="es-ES"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En línea</a:t>
            </a:r>
          </a:p>
        </p:txBody>
      </p:sp>
      <p:sp>
        <p:nvSpPr>
          <p:cNvPr id="22" name="Autoforma 24">
            <a:hlinkClick r:id="rId14" action="ppaction://hlinksldjump"/>
          </p:cNvPr>
          <p:cNvSpPr>
            <a:spLocks noChangeArrowheads="1"/>
          </p:cNvSpPr>
          <p:nvPr/>
        </p:nvSpPr>
        <p:spPr bwMode="blackWhite">
          <a:xfrm>
            <a:off x="-225789" y="5985657"/>
            <a:ext cx="3010518" cy="432000"/>
          </a:xfrm>
          <a:prstGeom prst="roundRect">
            <a:avLst>
              <a:gd name="adj" fmla="val 50000"/>
            </a:avLst>
          </a:prstGeom>
          <a:solidFill>
            <a:schemeClr val="accent5">
              <a:lumMod val="75000"/>
              <a:alpha val="50000"/>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algn="ctr" fontAlgn="auto" hangingPunct="0">
              <a:spcBef>
                <a:spcPts val="0"/>
              </a:spcBef>
              <a:spcAft>
                <a:spcPts val="0"/>
              </a:spcAft>
              <a:defRPr/>
            </a:pPr>
            <a:r>
              <a:rPr kumimoji="1" lang="es-ES"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Créditos</a:t>
            </a:r>
          </a:p>
        </p:txBody>
      </p:sp>
      <p:pic>
        <p:nvPicPr>
          <p:cNvPr id="4" name="Imagen 2">
            <a:hlinkClick r:id="rId15" action="ppaction://hlinksldjump"/>
          </p:cNvPr>
          <p:cNvPicPr>
            <a:picLocks noChangeAspect="1" noChangeArrowheads="1"/>
          </p:cNvPicPr>
          <p:nvPr/>
        </p:nvPicPr>
        <p:blipFill>
          <a:blip r:embed="rId16"/>
          <a:srcRect t="2" b="2124"/>
          <a:stretch>
            <a:fillRect/>
          </a:stretch>
        </p:blipFill>
        <p:spPr bwMode="auto">
          <a:xfrm>
            <a:off x="8183563" y="5537200"/>
            <a:ext cx="784226" cy="768350"/>
          </a:xfrm>
          <a:prstGeom prst="rect">
            <a:avLst/>
          </a:prstGeom>
          <a:noFill/>
          <a:ln w="9525">
            <a:noFill/>
            <a:miter lim="800000"/>
            <a:headEnd/>
            <a:tailEnd/>
          </a:ln>
        </p:spPr>
      </p:pic>
      <p:sp>
        <p:nvSpPr>
          <p:cNvPr id="20" name="Autoforma 24">
            <a:hlinkClick r:id="rId17" action="ppaction://hlinksldjump"/>
          </p:cNvPr>
          <p:cNvSpPr>
            <a:spLocks noChangeArrowheads="1"/>
          </p:cNvSpPr>
          <p:nvPr/>
        </p:nvSpPr>
        <p:spPr bwMode="blackWhite">
          <a:xfrm>
            <a:off x="-225789" y="5035767"/>
            <a:ext cx="3010518" cy="432000"/>
          </a:xfrm>
          <a:prstGeom prst="roundRect">
            <a:avLst>
              <a:gd name="adj" fmla="val 50000"/>
            </a:avLst>
          </a:prstGeom>
          <a:solidFill>
            <a:schemeClr val="accent5">
              <a:lumMod val="75000"/>
              <a:alpha val="50000"/>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algn="ctr" fontAlgn="auto" hangingPunct="0">
              <a:spcBef>
                <a:spcPts val="0"/>
              </a:spcBef>
              <a:spcAft>
                <a:spcPts val="0"/>
              </a:spcAft>
              <a:defRPr/>
            </a:pPr>
            <a:r>
              <a:rPr kumimoji="1" lang="es-ES"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Ayuda</a:t>
            </a:r>
          </a:p>
        </p:txBody>
      </p:sp>
      <p:pic>
        <p:nvPicPr>
          <p:cNvPr id="3" name="Imagen 2">
            <a:hlinkClick r:id="" action="ppaction://hlinkshowjump?jump=endshow"/>
          </p:cNvPr>
          <p:cNvPicPr>
            <a:picLocks noChangeAspect="1" noChangeArrowheads="1"/>
          </p:cNvPicPr>
          <p:nvPr/>
        </p:nvPicPr>
        <p:blipFill>
          <a:blip r:embed="rId18"/>
          <a:srcRect/>
          <a:stretch>
            <a:fillRect/>
          </a:stretch>
        </p:blipFill>
        <p:spPr bwMode="auto">
          <a:xfrm>
            <a:off x="9561515" y="5411788"/>
            <a:ext cx="974725" cy="952500"/>
          </a:xfrm>
          <a:prstGeom prst="rect">
            <a:avLst/>
          </a:prstGeom>
          <a:noFill/>
          <a:ln w="9525">
            <a:noFill/>
            <a:miter lim="800000"/>
            <a:headEnd/>
            <a:tailEnd/>
          </a:ln>
        </p:spPr>
      </p:pic>
      <p:sp>
        <p:nvSpPr>
          <p:cNvPr id="23" name="Autoforma 24"/>
          <p:cNvSpPr>
            <a:spLocks noChangeArrowheads="1"/>
          </p:cNvSpPr>
          <p:nvPr/>
        </p:nvSpPr>
        <p:spPr bwMode="blackWhite">
          <a:xfrm>
            <a:off x="9307910" y="6312554"/>
            <a:ext cx="1505258" cy="432000"/>
          </a:xfrm>
          <a:prstGeom prst="roundRect">
            <a:avLst>
              <a:gd name="adj" fmla="val 50000"/>
            </a:avLst>
          </a:prstGeom>
          <a:noFill/>
          <a:ln>
            <a:noFill/>
          </a:ln>
          <a:effectLst/>
        </p:spPr>
        <p:txBody>
          <a:bodyPr lIns="180000" tIns="0" rIns="0" bIns="0" anchor="ctr">
            <a:scene3d>
              <a:camera prst="orthographicFront"/>
              <a:lightRig rig="threePt" dir="t"/>
            </a:scene3d>
            <a:sp3d extrusionH="57150">
              <a:bevelT w="38100" h="38100" prst="angle"/>
            </a:sp3d>
          </a:bodyPr>
          <a:lstStyle/>
          <a:p>
            <a:pPr algn="ctr" fontAlgn="auto" hangingPunct="0">
              <a:spcBef>
                <a:spcPts val="0"/>
              </a:spcBef>
              <a:spcAft>
                <a:spcPts val="0"/>
              </a:spcAft>
              <a:defRPr/>
            </a:pPr>
            <a:r>
              <a:rPr kumimoji="1" lang="es-ES"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Salir</a:t>
            </a: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2500"/>
                            </p:stCondLst>
                            <p:childTnLst>
                              <p:par>
                                <p:cTn id="24" presetID="2" presetClass="entr" presetSubtype="8"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 presetClass="entr" presetSubtype="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0-#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0-#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2" presetClass="entr" presetSubtype="8" fill="hold" nodeType="afterEffect">
                                  <p:stCondLst>
                                    <p:cond delay="0"/>
                                  </p:stCondLst>
                                  <p:childTnLst>
                                    <p:set>
                                      <p:cBhvr>
                                        <p:cTn id="45" dur="1" fill="hold">
                                          <p:stCondLst>
                                            <p:cond delay="0"/>
                                          </p:stCondLst>
                                        </p:cTn>
                                        <p:tgtEl>
                                          <p:spTgt spid="35864"/>
                                        </p:tgtEl>
                                        <p:attrNameLst>
                                          <p:attrName>style.visibility</p:attrName>
                                        </p:attrNameLst>
                                      </p:cBhvr>
                                      <p:to>
                                        <p:strVal val="visible"/>
                                      </p:to>
                                    </p:set>
                                    <p:anim calcmode="lin" valueType="num">
                                      <p:cBhvr additive="base">
                                        <p:cTn id="46" dur="500" fill="hold"/>
                                        <p:tgtEl>
                                          <p:spTgt spid="35864"/>
                                        </p:tgtEl>
                                        <p:attrNameLst>
                                          <p:attrName>ppt_x</p:attrName>
                                        </p:attrNameLst>
                                      </p:cBhvr>
                                      <p:tavLst>
                                        <p:tav tm="0">
                                          <p:val>
                                            <p:strVal val="0-#ppt_w/2"/>
                                          </p:val>
                                        </p:tav>
                                        <p:tav tm="100000">
                                          <p:val>
                                            <p:strVal val="#ppt_x"/>
                                          </p:val>
                                        </p:tav>
                                      </p:tavLst>
                                    </p:anim>
                                    <p:anim calcmode="lin" valueType="num">
                                      <p:cBhvr additive="base">
                                        <p:cTn id="47" dur="500" fill="hold"/>
                                        <p:tgtEl>
                                          <p:spTgt spid="35864"/>
                                        </p:tgtEl>
                                        <p:attrNameLst>
                                          <p:attrName>ppt_y</p:attrName>
                                        </p:attrNameLst>
                                      </p:cBhvr>
                                      <p:tavLst>
                                        <p:tav tm="0">
                                          <p:val>
                                            <p:strVal val="#ppt_y"/>
                                          </p:val>
                                        </p:tav>
                                        <p:tav tm="100000">
                                          <p:val>
                                            <p:strVal val="#ppt_y"/>
                                          </p:val>
                                        </p:tav>
                                      </p:tavLst>
                                    </p:anim>
                                  </p:childTnLst>
                                </p:cTn>
                              </p:par>
                            </p:childTnLst>
                          </p:cTn>
                        </p:par>
                        <p:par>
                          <p:cTn id="48" fill="hold">
                            <p:stCondLst>
                              <p:cond delay="5000"/>
                            </p:stCondLst>
                            <p:childTnLst>
                              <p:par>
                                <p:cTn id="49" presetID="2" presetClass="entr" presetSubtype="8"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0-#ppt_w/2"/>
                                          </p:val>
                                        </p:tav>
                                        <p:tav tm="100000">
                                          <p:val>
                                            <p:strVal val="#ppt_x"/>
                                          </p:val>
                                        </p:tav>
                                      </p:tavLst>
                                    </p:anim>
                                    <p:anim calcmode="lin" valueType="num">
                                      <p:cBhvr additive="base">
                                        <p:cTn id="52" dur="500" fill="hold"/>
                                        <p:tgtEl>
                                          <p:spTgt spid="18"/>
                                        </p:tgtEl>
                                        <p:attrNameLst>
                                          <p:attrName>ppt_y</p:attrName>
                                        </p:attrNameLst>
                                      </p:cBhvr>
                                      <p:tavLst>
                                        <p:tav tm="0">
                                          <p:val>
                                            <p:strVal val="#ppt_y"/>
                                          </p:val>
                                        </p:tav>
                                        <p:tav tm="100000">
                                          <p:val>
                                            <p:strVal val="#ppt_y"/>
                                          </p:val>
                                        </p:tav>
                                      </p:tavLst>
                                    </p:anim>
                                  </p:childTnLst>
                                </p:cTn>
                              </p:par>
                            </p:childTnLst>
                          </p:cTn>
                        </p:par>
                        <p:par>
                          <p:cTn id="53" fill="hold">
                            <p:stCondLst>
                              <p:cond delay="5500"/>
                            </p:stCondLst>
                            <p:childTnLst>
                              <p:par>
                                <p:cTn id="54" presetID="2" presetClass="entr" presetSubtype="8"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0-#ppt_w/2"/>
                                          </p:val>
                                        </p:tav>
                                        <p:tav tm="100000">
                                          <p:val>
                                            <p:strVal val="#ppt_x"/>
                                          </p:val>
                                        </p:tav>
                                      </p:tavLst>
                                    </p:anim>
                                    <p:anim calcmode="lin" valueType="num">
                                      <p:cBhvr additive="base">
                                        <p:cTn id="57" dur="500" fill="hold"/>
                                        <p:tgtEl>
                                          <p:spTgt spid="20"/>
                                        </p:tgtEl>
                                        <p:attrNameLst>
                                          <p:attrName>ppt_y</p:attrName>
                                        </p:attrNameLst>
                                      </p:cBhvr>
                                      <p:tavLst>
                                        <p:tav tm="0">
                                          <p:val>
                                            <p:strVal val="#ppt_y"/>
                                          </p:val>
                                        </p:tav>
                                        <p:tav tm="100000">
                                          <p:val>
                                            <p:strVal val="#ppt_y"/>
                                          </p:val>
                                        </p:tav>
                                      </p:tavLst>
                                    </p:anim>
                                  </p:childTnLst>
                                </p:cTn>
                              </p:par>
                            </p:childTnLst>
                          </p:cTn>
                        </p:par>
                        <p:par>
                          <p:cTn id="58" fill="hold">
                            <p:stCondLst>
                              <p:cond delay="6000"/>
                            </p:stCondLst>
                            <p:childTnLst>
                              <p:par>
                                <p:cTn id="59" presetID="2" presetClass="entr" presetSubtype="8"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fill="hold"/>
                                        <p:tgtEl>
                                          <p:spTgt spid="22"/>
                                        </p:tgtEl>
                                        <p:attrNameLst>
                                          <p:attrName>ppt_x</p:attrName>
                                        </p:attrNameLst>
                                      </p:cBhvr>
                                      <p:tavLst>
                                        <p:tav tm="0">
                                          <p:val>
                                            <p:strVal val="0-#ppt_w/2"/>
                                          </p:val>
                                        </p:tav>
                                        <p:tav tm="100000">
                                          <p:val>
                                            <p:strVal val="#ppt_x"/>
                                          </p:val>
                                        </p:tav>
                                      </p:tavLst>
                                    </p:anim>
                                    <p:anim calcmode="lin" valueType="num">
                                      <p:cBhvr additive="base">
                                        <p:cTn id="62" dur="500" fill="hold"/>
                                        <p:tgtEl>
                                          <p:spTgt spid="22"/>
                                        </p:tgtEl>
                                        <p:attrNameLst>
                                          <p:attrName>ppt_y</p:attrName>
                                        </p:attrNameLst>
                                      </p:cBhvr>
                                      <p:tavLst>
                                        <p:tav tm="0">
                                          <p:val>
                                            <p:strVal val="#ppt_y"/>
                                          </p:val>
                                        </p:tav>
                                        <p:tav tm="100000">
                                          <p:val>
                                            <p:strVal val="#ppt_y"/>
                                          </p:val>
                                        </p:tav>
                                      </p:tavLst>
                                    </p:anim>
                                  </p:childTnLst>
                                </p:cTn>
                              </p:par>
                            </p:childTnLst>
                          </p:cTn>
                        </p:par>
                        <p:par>
                          <p:cTn id="63" fill="hold">
                            <p:stCondLst>
                              <p:cond delay="6500"/>
                            </p:stCondLst>
                            <p:childTnLst>
                              <p:par>
                                <p:cTn id="64" presetID="1" presetClass="entr" presetSubtype="0" fill="hold" nodeType="afterEffect">
                                  <p:stCondLst>
                                    <p:cond delay="0"/>
                                  </p:stCondLst>
                                  <p:childTnLst>
                                    <p:set>
                                      <p:cBhvr>
                                        <p:cTn id="65" dur="1" fill="hold">
                                          <p:stCondLst>
                                            <p:cond delay="0"/>
                                          </p:stCondLst>
                                        </p:cTn>
                                        <p:tgtEl>
                                          <p:spTgt spid="4"/>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19"/>
                                        </p:tgtEl>
                                        <p:attrNameLst>
                                          <p:attrName>style.visibility</p:attrName>
                                        </p:attrNameLst>
                                      </p:cBhvr>
                                      <p:to>
                                        <p:strVal val="visible"/>
                                      </p:to>
                                    </p:set>
                                  </p:childTnLst>
                                </p:cTn>
                              </p:par>
                              <p:par>
                                <p:cTn id="68" presetID="26" presetClass="emph" presetSubtype="0" repeatCount="indefinite" fill="hold" nodeType="withEffect">
                                  <p:stCondLst>
                                    <p:cond delay="0"/>
                                  </p:stCondLst>
                                  <p:childTnLst>
                                    <p:animEffect transition="out" filter="fade">
                                      <p:cBhvr>
                                        <p:cTn id="69" dur="1000" tmFilter="0, 0; .2, .5; .8, .5; 1, 0"/>
                                        <p:tgtEl>
                                          <p:spTgt spid="4"/>
                                        </p:tgtEl>
                                      </p:cBhvr>
                                    </p:animEffect>
                                    <p:animScale>
                                      <p:cBhvr>
                                        <p:cTn id="70" dur="500" autoRev="1" fill="hold"/>
                                        <p:tgtEl>
                                          <p:spTgt spid="4"/>
                                        </p:tgtEl>
                                      </p:cBhvr>
                                      <p:by x="105000" y="105000"/>
                                    </p:animScale>
                                  </p:childTnLst>
                                </p:cTn>
                              </p:par>
                              <p:par>
                                <p:cTn id="71" presetID="32" presetClass="emph" presetSubtype="0" repeatCount="indefinite" fill="hold" nodeType="withEffect">
                                  <p:stCondLst>
                                    <p:cond delay="0"/>
                                  </p:stCondLst>
                                  <p:childTnLst>
                                    <p:animRot by="120000">
                                      <p:cBhvr>
                                        <p:cTn id="72" dur="100" fill="hold">
                                          <p:stCondLst>
                                            <p:cond delay="0"/>
                                          </p:stCondLst>
                                        </p:cTn>
                                        <p:tgtEl>
                                          <p:spTgt spid="4"/>
                                        </p:tgtEl>
                                        <p:attrNameLst>
                                          <p:attrName>r</p:attrName>
                                        </p:attrNameLst>
                                      </p:cBhvr>
                                    </p:animRot>
                                    <p:animRot by="-240000">
                                      <p:cBhvr>
                                        <p:cTn id="73" dur="200" fill="hold">
                                          <p:stCondLst>
                                            <p:cond delay="200"/>
                                          </p:stCondLst>
                                        </p:cTn>
                                        <p:tgtEl>
                                          <p:spTgt spid="4"/>
                                        </p:tgtEl>
                                        <p:attrNameLst>
                                          <p:attrName>r</p:attrName>
                                        </p:attrNameLst>
                                      </p:cBhvr>
                                    </p:animRot>
                                    <p:animRot by="240000">
                                      <p:cBhvr>
                                        <p:cTn id="74" dur="200" fill="hold">
                                          <p:stCondLst>
                                            <p:cond delay="400"/>
                                          </p:stCondLst>
                                        </p:cTn>
                                        <p:tgtEl>
                                          <p:spTgt spid="4"/>
                                        </p:tgtEl>
                                        <p:attrNameLst>
                                          <p:attrName>r</p:attrName>
                                        </p:attrNameLst>
                                      </p:cBhvr>
                                    </p:animRot>
                                    <p:animRot by="-240000">
                                      <p:cBhvr>
                                        <p:cTn id="75" dur="200" fill="hold">
                                          <p:stCondLst>
                                            <p:cond delay="600"/>
                                          </p:stCondLst>
                                        </p:cTn>
                                        <p:tgtEl>
                                          <p:spTgt spid="4"/>
                                        </p:tgtEl>
                                        <p:attrNameLst>
                                          <p:attrName>r</p:attrName>
                                        </p:attrNameLst>
                                      </p:cBhvr>
                                    </p:animRot>
                                    <p:animRot by="120000">
                                      <p:cBhvr>
                                        <p:cTn id="76" dur="200" fill="hold">
                                          <p:stCondLst>
                                            <p:cond delay="800"/>
                                          </p:stCondLst>
                                        </p:cTn>
                                        <p:tgtEl>
                                          <p:spTgt spid="4"/>
                                        </p:tgtEl>
                                        <p:attrNameLst>
                                          <p:attrName>r</p:attrName>
                                        </p:attrNameLst>
                                      </p:cBhvr>
                                    </p:animRot>
                                  </p:childTnLst>
                                </p:cTn>
                              </p:par>
                              <p:par>
                                <p:cTn id="77" presetID="10" presetClass="entr" presetSubtype="0" fill="hold" nodeType="with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500"/>
                                        <p:tgtEl>
                                          <p:spTgt spid="3"/>
                                        </p:tgtEl>
                                      </p:cBhvr>
                                    </p:animEffect>
                                  </p:childTnLst>
                                </p:cTn>
                              </p:par>
                              <p:par>
                                <p:cTn id="80" presetID="10" presetClass="entr" presetSubtype="0" fill="hold"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500"/>
                                        <p:tgtEl>
                                          <p:spTgt spid="23"/>
                                        </p:tgtEl>
                                      </p:cBhvr>
                                    </p:animEffect>
                                  </p:childTnLst>
                                </p:cTn>
                              </p:par>
                              <p:par>
                                <p:cTn id="83" presetID="26" presetClass="emph" presetSubtype="0" repeatCount="indefinite" fill="hold" nodeType="withEffect">
                                  <p:stCondLst>
                                    <p:cond delay="0"/>
                                  </p:stCondLst>
                                  <p:childTnLst>
                                    <p:animEffect transition="out" filter="fade">
                                      <p:cBhvr>
                                        <p:cTn id="84" dur="1000" tmFilter="0, 0; .2, .5; .8, .5; 1, 0"/>
                                        <p:tgtEl>
                                          <p:spTgt spid="3"/>
                                        </p:tgtEl>
                                      </p:cBhvr>
                                    </p:animEffect>
                                    <p:animScale>
                                      <p:cBhvr>
                                        <p:cTn id="85" dur="500" autoRev="1" fill="hold"/>
                                        <p:tgtEl>
                                          <p:spTgt spid="3"/>
                                        </p:tgtEl>
                                      </p:cBhvr>
                                      <p:by x="105000" y="105000"/>
                                    </p:animScale>
                                  </p:childTnLst>
                                </p:cTn>
                              </p:par>
                              <p:par>
                                <p:cTn id="86" presetID="32" presetClass="emph" presetSubtype="0" repeatCount="indefinite" fill="hold" nodeType="withEffect">
                                  <p:stCondLst>
                                    <p:cond delay="0"/>
                                  </p:stCondLst>
                                  <p:childTnLst>
                                    <p:animRot by="120000">
                                      <p:cBhvr>
                                        <p:cTn id="87" dur="100" fill="hold">
                                          <p:stCondLst>
                                            <p:cond delay="0"/>
                                          </p:stCondLst>
                                        </p:cTn>
                                        <p:tgtEl>
                                          <p:spTgt spid="3"/>
                                        </p:tgtEl>
                                        <p:attrNameLst>
                                          <p:attrName>r</p:attrName>
                                        </p:attrNameLst>
                                      </p:cBhvr>
                                    </p:animRot>
                                    <p:animRot by="-240000">
                                      <p:cBhvr>
                                        <p:cTn id="88" dur="200" fill="hold">
                                          <p:stCondLst>
                                            <p:cond delay="200"/>
                                          </p:stCondLst>
                                        </p:cTn>
                                        <p:tgtEl>
                                          <p:spTgt spid="3"/>
                                        </p:tgtEl>
                                        <p:attrNameLst>
                                          <p:attrName>r</p:attrName>
                                        </p:attrNameLst>
                                      </p:cBhvr>
                                    </p:animRot>
                                    <p:animRot by="240000">
                                      <p:cBhvr>
                                        <p:cTn id="89" dur="200" fill="hold">
                                          <p:stCondLst>
                                            <p:cond delay="400"/>
                                          </p:stCondLst>
                                        </p:cTn>
                                        <p:tgtEl>
                                          <p:spTgt spid="3"/>
                                        </p:tgtEl>
                                        <p:attrNameLst>
                                          <p:attrName>r</p:attrName>
                                        </p:attrNameLst>
                                      </p:cBhvr>
                                    </p:animRot>
                                    <p:animRot by="-240000">
                                      <p:cBhvr>
                                        <p:cTn id="90" dur="200" fill="hold">
                                          <p:stCondLst>
                                            <p:cond delay="600"/>
                                          </p:stCondLst>
                                        </p:cTn>
                                        <p:tgtEl>
                                          <p:spTgt spid="3"/>
                                        </p:tgtEl>
                                        <p:attrNameLst>
                                          <p:attrName>r</p:attrName>
                                        </p:attrNameLst>
                                      </p:cBhvr>
                                    </p:animRot>
                                    <p:animRot by="120000">
                                      <p:cBhvr>
                                        <p:cTn id="91"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31" name="Rectángulo 4"/>
          <p:cNvSpPr>
            <a:spLocks noChangeArrowheads="1"/>
          </p:cNvSpPr>
          <p:nvPr/>
        </p:nvSpPr>
        <p:spPr bwMode="auto">
          <a:xfrm>
            <a:off x="5138738" y="1447800"/>
            <a:ext cx="5605462" cy="1905000"/>
          </a:xfrm>
          <a:prstGeom prst="rect">
            <a:avLst/>
          </a:prstGeom>
          <a:noFill/>
          <a:ln>
            <a:noFill/>
          </a:ln>
          <a:extLst/>
        </p:spPr>
        <p:txBody>
          <a:bodyPr lIns="92075" tIns="46038" rIns="92075" bIns="46038"/>
          <a:lstStyle/>
          <a:p>
            <a:pPr algn="just" fontAlgn="auto">
              <a:spcBef>
                <a:spcPts val="0"/>
              </a:spcBef>
              <a:spcAft>
                <a:spcPts val="0"/>
              </a:spcAft>
              <a:defRPr/>
            </a:pPr>
            <a:r>
              <a:rPr lang="es-MX" sz="1500" dirty="0">
                <a:latin typeface="+mn-lt"/>
              </a:rPr>
              <a:t>(1642-1727), matemático y físico británico, considerado uno de los más grandes científicos de la historia, que hizo importantes aportaciones en muchos campos de la ciencia. Sus descubrimientos y teorías sirvieron de base a la mayor parte de los avances científicos desarrollados desde su época. Resolvió cuestiones relativas a la luz y la óptica, formuló las leyes del movimiento y dedujo a partir de ellas la ley de la gravitación universal. </a:t>
            </a:r>
          </a:p>
          <a:p>
            <a:pPr marL="2057400" fontAlgn="auto">
              <a:spcBef>
                <a:spcPts val="0"/>
              </a:spcBef>
              <a:spcAft>
                <a:spcPts val="0"/>
              </a:spcAft>
              <a:defRPr/>
            </a:pPr>
            <a:r>
              <a:rPr lang="es-ES" sz="1500" dirty="0">
                <a:latin typeface="+mn-lt"/>
              </a:rPr>
              <a:t> </a:t>
            </a:r>
            <a:endParaRPr kumimoji="1" lang="es-ES" sz="1500" dirty="0">
              <a:latin typeface="+mn-lt"/>
            </a:endParaRPr>
          </a:p>
        </p:txBody>
      </p:sp>
      <p:sp>
        <p:nvSpPr>
          <p:cNvPr id="9" name="8 Título"/>
          <p:cNvSpPr>
            <a:spLocks noGrp="1"/>
          </p:cNvSpPr>
          <p:nvPr>
            <p:ph type="title"/>
          </p:nvPr>
        </p:nvSpPr>
        <p:spPr>
          <a:xfrm>
            <a:off x="2989946" y="275771"/>
            <a:ext cx="6023428"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a:gsLst>
                    <a:gs pos="0">
                      <a:schemeClr val="accent3">
                        <a:lumMod val="50000"/>
                      </a:schemeClr>
                    </a:gs>
                    <a:gs pos="36000">
                      <a:srgbClr val="669900"/>
                    </a:gs>
                    <a:gs pos="100000">
                      <a:srgbClr val="99CC00"/>
                    </a:gs>
                  </a:gsLst>
                  <a:lin ang="5400000" scaled="0"/>
                </a:gradFill>
              </a:rPr>
              <a:t>Isaac Newton</a:t>
            </a:r>
            <a:endParaRPr kumimoji="1" lang="es-ES" sz="3200" b="1" i="1" dirty="0">
              <a:gradFill>
                <a:gsLst>
                  <a:gs pos="0">
                    <a:schemeClr val="accent3">
                      <a:lumMod val="50000"/>
                    </a:schemeClr>
                  </a:gs>
                  <a:gs pos="36000">
                    <a:srgbClr val="669900"/>
                  </a:gs>
                  <a:gs pos="100000">
                    <a:srgbClr val="99CC00"/>
                  </a:gs>
                </a:gsLst>
                <a:lin ang="5400000" scaled="0"/>
              </a:gradFill>
            </a:endParaRPr>
          </a:p>
        </p:txBody>
      </p:sp>
      <p:sp>
        <p:nvSpPr>
          <p:cNvPr id="22"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30"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40" name="39 Grupo"/>
          <p:cNvGrpSpPr>
            <a:grpSpLocks/>
          </p:cNvGrpSpPr>
          <p:nvPr/>
        </p:nvGrpSpPr>
        <p:grpSpPr bwMode="auto">
          <a:xfrm>
            <a:off x="9318625" y="5192713"/>
            <a:ext cx="1265238" cy="1503362"/>
            <a:chOff x="9318170" y="5192146"/>
            <a:chExt cx="1265692" cy="1503731"/>
          </a:xfrm>
        </p:grpSpPr>
        <p:sp>
          <p:nvSpPr>
            <p:cNvPr id="41" name="40 CuadroTexto"/>
            <p:cNvSpPr txBox="1"/>
            <p:nvPr/>
          </p:nvSpPr>
          <p:spPr>
            <a:xfrm>
              <a:off x="9318170" y="6388100"/>
              <a:ext cx="1265692" cy="307777"/>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400" b="1" dirty="0">
                  <a:gradFill>
                    <a:gsLst>
                      <a:gs pos="0">
                        <a:schemeClr val="accent3">
                          <a:lumMod val="75000"/>
                        </a:schemeClr>
                      </a:gs>
                      <a:gs pos="50000">
                        <a:srgbClr val="669900"/>
                      </a:gs>
                      <a:gs pos="100000">
                        <a:srgbClr val="99CC00"/>
                      </a:gs>
                    </a:gsLst>
                    <a:lin ang="5400000" scaled="0"/>
                  </a:gradFill>
                  <a:latin typeface="+mn-lt"/>
                </a:rPr>
                <a:t>Volver</a:t>
              </a:r>
              <a:endParaRPr lang="es-MX" sz="1400" b="1" dirty="0">
                <a:gradFill>
                  <a:gsLst>
                    <a:gs pos="0">
                      <a:schemeClr val="accent3">
                        <a:lumMod val="75000"/>
                      </a:schemeClr>
                    </a:gs>
                    <a:gs pos="50000">
                      <a:srgbClr val="669900"/>
                    </a:gs>
                    <a:gs pos="100000">
                      <a:srgbClr val="99CC00"/>
                    </a:gs>
                  </a:gsLst>
                  <a:lin ang="5400000" scaled="0"/>
                </a:gradFill>
                <a:latin typeface="+mn-lt"/>
              </a:endParaRPr>
            </a:p>
          </p:txBody>
        </p:sp>
        <p:pic>
          <p:nvPicPr>
            <p:cNvPr id="53270" name="Imagen 2" descr="C:\Users\Prisciliano Lopez\Pictures\Dibujos\globo.bmp">
              <a:hlinkClick r:id="rId4" action="ppaction://hlinksldjump"/>
            </p:cNvPr>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9477896" y="5192146"/>
              <a:ext cx="977606" cy="1284854"/>
            </a:xfrm>
            <a:prstGeom prst="rect">
              <a:avLst/>
            </a:prstGeom>
            <a:noFill/>
            <a:ln w="9525">
              <a:noFill/>
              <a:miter lim="800000"/>
              <a:headEnd/>
              <a:tailEnd/>
            </a:ln>
          </p:spPr>
        </p:pic>
      </p:grpSp>
      <p:grpSp>
        <p:nvGrpSpPr>
          <p:cNvPr id="43" name="42 Grupo"/>
          <p:cNvGrpSpPr>
            <a:grpSpLocks/>
          </p:cNvGrpSpPr>
          <p:nvPr/>
        </p:nvGrpSpPr>
        <p:grpSpPr bwMode="auto">
          <a:xfrm>
            <a:off x="8264525" y="5192713"/>
            <a:ext cx="1265238" cy="1503362"/>
            <a:chOff x="9318170" y="5192146"/>
            <a:chExt cx="1265692" cy="1503731"/>
          </a:xfrm>
        </p:grpSpPr>
        <p:sp>
          <p:nvSpPr>
            <p:cNvPr id="44" name="43 CuadroTexto"/>
            <p:cNvSpPr txBox="1"/>
            <p:nvPr/>
          </p:nvSpPr>
          <p:spPr>
            <a:xfrm>
              <a:off x="9318170" y="6388100"/>
              <a:ext cx="1265692" cy="307777"/>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400" b="1" dirty="0">
                  <a:gradFill>
                    <a:gsLst>
                      <a:gs pos="0">
                        <a:schemeClr val="accent3">
                          <a:lumMod val="75000"/>
                        </a:schemeClr>
                      </a:gs>
                      <a:gs pos="50000">
                        <a:srgbClr val="669900"/>
                      </a:gs>
                      <a:gs pos="100000">
                        <a:srgbClr val="99CC00"/>
                      </a:gs>
                    </a:gsLst>
                    <a:lin ang="5400000" scaled="0"/>
                  </a:gradFill>
                  <a:latin typeface="+mn-lt"/>
                </a:rPr>
                <a:t>Geoide</a:t>
              </a:r>
              <a:endParaRPr lang="es-MX" sz="1400" b="1" dirty="0">
                <a:gradFill>
                  <a:gsLst>
                    <a:gs pos="0">
                      <a:schemeClr val="accent3">
                        <a:lumMod val="75000"/>
                      </a:schemeClr>
                    </a:gs>
                    <a:gs pos="50000">
                      <a:srgbClr val="669900"/>
                    </a:gs>
                    <a:gs pos="100000">
                      <a:srgbClr val="99CC00"/>
                    </a:gs>
                  </a:gsLst>
                  <a:lin ang="5400000" scaled="0"/>
                </a:gradFill>
                <a:latin typeface="+mn-lt"/>
              </a:endParaRPr>
            </a:p>
          </p:txBody>
        </p:sp>
        <p:pic>
          <p:nvPicPr>
            <p:cNvPr id="45" name="Imagen 2" descr="C:\Users\Prisciliano Lopez\Pictures\Dibujos\globo.bmp">
              <a:hlinkClick r:id="rId6" action="ppaction://hlinksldjump"/>
            </p:cNvPr>
            <p:cNvPicPr>
              <a:picLocks noChangeAspect="1" noChangeArrowheads="1"/>
            </p:cNvPicPr>
            <p:nvPr/>
          </p:nvPicPr>
          <p:blipFill>
            <a:blip r:embed="rId5" cstate="print">
              <a:clrChange>
                <a:clrFrom>
                  <a:srgbClr val="FFFFFF"/>
                </a:clrFrom>
                <a:clrTo>
                  <a:srgbClr val="FFFFFF">
                    <a:alpha val="0"/>
                  </a:srgbClr>
                </a:clrTo>
              </a:clrChange>
              <a:duotone>
                <a:schemeClr val="accent3">
                  <a:shade val="45000"/>
                  <a:satMod val="135000"/>
                </a:schemeClr>
                <a:prstClr val="white"/>
              </a:duotone>
              <a:extLst/>
            </a:blip>
            <a:srcRect/>
            <a:stretch>
              <a:fillRect/>
            </a:stretch>
          </p:blipFill>
          <p:spPr bwMode="auto">
            <a:xfrm>
              <a:off x="9477896" y="5192146"/>
              <a:ext cx="977606" cy="1284854"/>
            </a:xfrm>
            <a:prstGeom prst="rect">
              <a:avLst/>
            </a:prstGeom>
            <a:noFill/>
            <a:extLst/>
          </p:spPr>
        </p:pic>
      </p:grpSp>
      <p:pic>
        <p:nvPicPr>
          <p:cNvPr id="46" name="Imagen 2"/>
          <p:cNvPicPr>
            <a:picLocks noChangeAspect="1" noChangeArrowheads="1"/>
          </p:cNvPicPr>
          <p:nvPr/>
        </p:nvPicPr>
        <p:blipFill>
          <a:blip r:embed="rId7"/>
          <a:srcRect l="19093" t="18684" r="64449" b="58459"/>
          <a:stretch>
            <a:fillRect/>
          </a:stretch>
        </p:blipFill>
        <p:spPr bwMode="auto">
          <a:xfrm>
            <a:off x="3101974" y="1519242"/>
            <a:ext cx="2006600" cy="1741487"/>
          </a:xfrm>
          <a:prstGeom prst="rect">
            <a:avLst/>
          </a:prstGeom>
          <a:noFill/>
          <a:ln w="9525">
            <a:noFill/>
            <a:miter lim="800000"/>
            <a:headEnd/>
            <a:tailEnd/>
          </a:ln>
        </p:spPr>
      </p:pic>
      <p:sp>
        <p:nvSpPr>
          <p:cNvPr id="23" name="Autoforma 24">
            <a:hlinkClick r:id="rId8"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24" name="Autoforma 24">
            <a:hlinkClick r:id="rId9"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25" name="Autoforma 25">
            <a:hlinkClick r:id="rId10"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26" name="Autoforma 24">
            <a:hlinkClick r:id="rId11"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27" name="Autoforma 24">
            <a:hlinkClick r:id="rId12"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28" name="Autoforma 45">
            <a:hlinkClick r:id="rId13"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29"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47"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32" name="Rectángulo 4"/>
          <p:cNvSpPr>
            <a:spLocks noChangeArrowheads="1"/>
          </p:cNvSpPr>
          <p:nvPr/>
        </p:nvSpPr>
        <p:spPr bwMode="auto">
          <a:xfrm>
            <a:off x="3200400" y="3502029"/>
            <a:ext cx="7543800" cy="1738313"/>
          </a:xfrm>
          <a:prstGeom prst="rect">
            <a:avLst/>
          </a:prstGeom>
          <a:noFill/>
          <a:ln w="9525">
            <a:noFill/>
            <a:miter lim="800000"/>
            <a:headEnd/>
            <a:tailEnd/>
          </a:ln>
        </p:spPr>
        <p:txBody>
          <a:bodyPr lIns="92075" tIns="46038" rIns="92075" bIns="46038"/>
          <a:lstStyle/>
          <a:p>
            <a:pPr algn="just"/>
            <a:r>
              <a:rPr lang="es-MX" sz="1500">
                <a:latin typeface="Calibri" pitchFamily="34" charset="0"/>
              </a:rPr>
              <a:t>Nació el 25 de diciembre de 1642 (según el calendario juliano vigente entonces; el 4 de enero de 1643, según el calendario gregoriano vigente en la actualidad), en Woolsthorpe, En el verano de 1661 ingresó en el Trinity College de la Universidad de Cambridge y en 1665 recibió su título de bachiller.</a:t>
            </a:r>
            <a:r>
              <a:rPr lang="es-MX" sz="1500" b="1">
                <a:latin typeface="Calibri" pitchFamily="34" charset="0"/>
              </a:rPr>
              <a:t>.</a:t>
            </a:r>
            <a:endParaRPr lang="es-MX" sz="1500">
              <a:latin typeface="Calibri" pitchFamily="34" charset="0"/>
            </a:endParaRPr>
          </a:p>
          <a:p>
            <a:pPr algn="just" hangingPunct="0"/>
            <a:endParaRPr kumimoji="1" lang="es-ES" sz="1500">
              <a:latin typeface="Calibri" pitchFamily="34" charset="0"/>
            </a:endParaRPr>
          </a:p>
          <a:p>
            <a:pPr algn="just" hangingPunct="0"/>
            <a:r>
              <a:rPr lang="es-MX" sz="1500">
                <a:latin typeface="Calibri" pitchFamily="34" charset="0"/>
              </a:rPr>
              <a:t>Después de una interrupción de casi dos años provocada por una epidemia de peste, Newton volvió al Trinity College, donde le nombraron becario en 1667. Recibió el título de profesor en 1668. </a:t>
            </a:r>
            <a:endParaRPr kumimoji="1" lang="es-ES" sz="1500">
              <a:latin typeface="Calibri" pitchFamily="34" charset="0"/>
            </a:endParaRP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1000"/>
                            </p:stCondLst>
                            <p:childTnLst>
                              <p:par>
                                <p:cTn id="28" presetID="2" presetClass="entr" presetSubtype="8"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0-#ppt_w/2"/>
                                          </p:val>
                                        </p:tav>
                                        <p:tav tm="100000">
                                          <p:val>
                                            <p:strVal val="#ppt_x"/>
                                          </p:val>
                                        </p:tav>
                                      </p:tavLst>
                                    </p:anim>
                                    <p:anim calcmode="lin" valueType="num">
                                      <p:cBhvr additive="base">
                                        <p:cTn id="36" dur="500" fill="hold"/>
                                        <p:tgtEl>
                                          <p:spTgt spid="26"/>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0-#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2" presetClass="entr" presetSubtype="8"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0-#ppt_w/2"/>
                                          </p:val>
                                        </p:tav>
                                        <p:tav tm="100000">
                                          <p:val>
                                            <p:strVal val="#ppt_x"/>
                                          </p:val>
                                        </p:tav>
                                      </p:tavLst>
                                    </p:anim>
                                    <p:anim calcmode="lin" valueType="num">
                                      <p:cBhvr additive="base">
                                        <p:cTn id="46" dur="500" fill="hold"/>
                                        <p:tgtEl>
                                          <p:spTgt spid="24"/>
                                        </p:tgtEl>
                                        <p:attrNameLst>
                                          <p:attrName>ppt_y</p:attrName>
                                        </p:attrNameLst>
                                      </p:cBhvr>
                                      <p:tavLst>
                                        <p:tav tm="0">
                                          <p:val>
                                            <p:strVal val="#ppt_y"/>
                                          </p:val>
                                        </p:tav>
                                        <p:tav tm="100000">
                                          <p:val>
                                            <p:strVal val="#ppt_y"/>
                                          </p:val>
                                        </p:tav>
                                      </p:tavLst>
                                    </p:anim>
                                  </p:childTnLst>
                                </p:cTn>
                              </p:par>
                            </p:childTnLst>
                          </p:cTn>
                        </p:par>
                        <p:par>
                          <p:cTn id="47" fill="hold">
                            <p:stCondLst>
                              <p:cond delay="3000"/>
                            </p:stCondLst>
                            <p:childTnLst>
                              <p:par>
                                <p:cTn id="48" presetID="2" presetClass="entr" presetSubtype="8"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fill="hold"/>
                                        <p:tgtEl>
                                          <p:spTgt spid="27"/>
                                        </p:tgtEl>
                                        <p:attrNameLst>
                                          <p:attrName>ppt_x</p:attrName>
                                        </p:attrNameLst>
                                      </p:cBhvr>
                                      <p:tavLst>
                                        <p:tav tm="0">
                                          <p:val>
                                            <p:strVal val="0-#ppt_w/2"/>
                                          </p:val>
                                        </p:tav>
                                        <p:tav tm="100000">
                                          <p:val>
                                            <p:strVal val="#ppt_x"/>
                                          </p:val>
                                        </p:tav>
                                      </p:tavLst>
                                    </p:anim>
                                    <p:anim calcmode="lin" valueType="num">
                                      <p:cBhvr additive="base">
                                        <p:cTn id="51" dur="500" fill="hold"/>
                                        <p:tgtEl>
                                          <p:spTgt spid="27"/>
                                        </p:tgtEl>
                                        <p:attrNameLst>
                                          <p:attrName>ppt_y</p:attrName>
                                        </p:attrNameLst>
                                      </p:cBhvr>
                                      <p:tavLst>
                                        <p:tav tm="0">
                                          <p:val>
                                            <p:strVal val="#ppt_y"/>
                                          </p:val>
                                        </p:tav>
                                        <p:tav tm="100000">
                                          <p:val>
                                            <p:strVal val="#ppt_y"/>
                                          </p:val>
                                        </p:tav>
                                      </p:tavLst>
                                    </p:anim>
                                  </p:childTnLst>
                                </p:cTn>
                              </p:par>
                            </p:childTnLst>
                          </p:cTn>
                        </p:par>
                        <p:par>
                          <p:cTn id="52" fill="hold">
                            <p:stCondLst>
                              <p:cond delay="3500"/>
                            </p:stCondLst>
                            <p:childTnLst>
                              <p:par>
                                <p:cTn id="53" presetID="10" presetClass="entr" presetSubtype="0"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31" name="Rectángulo 4"/>
          <p:cNvSpPr>
            <a:spLocks noChangeArrowheads="1"/>
          </p:cNvSpPr>
          <p:nvPr/>
        </p:nvSpPr>
        <p:spPr bwMode="auto">
          <a:xfrm>
            <a:off x="3200400" y="1447800"/>
            <a:ext cx="7543800" cy="5029200"/>
          </a:xfrm>
          <a:prstGeom prst="rect">
            <a:avLst/>
          </a:prstGeom>
          <a:noFill/>
          <a:ln w="9525">
            <a:noFill/>
            <a:miter lim="800000"/>
            <a:headEnd/>
            <a:tailEnd/>
          </a:ln>
        </p:spPr>
        <p:txBody>
          <a:bodyPr lIns="92075" tIns="46038" rIns="92075" bIns="46038"/>
          <a:lstStyle/>
          <a:p>
            <a:pPr hangingPunct="0">
              <a:lnSpc>
                <a:spcPct val="110000"/>
              </a:lnSpc>
            </a:pPr>
            <a:r>
              <a:rPr kumimoji="1" lang="es-ES">
                <a:latin typeface="Calibri" pitchFamily="34" charset="0"/>
              </a:rPr>
              <a:t>Es una figura geométrica que tiene las características de la tierra</a:t>
            </a:r>
          </a:p>
          <a:p>
            <a:pPr hangingPunct="0">
              <a:lnSpc>
                <a:spcPct val="110000"/>
              </a:lnSpc>
            </a:pPr>
            <a:r>
              <a:rPr kumimoji="1" lang="es-ES">
                <a:latin typeface="Calibri" pitchFamily="34" charset="0"/>
              </a:rPr>
              <a:t>Ancha del ecuador y chata de los polos</a:t>
            </a:r>
          </a:p>
          <a:p>
            <a:pPr hangingPunct="0">
              <a:lnSpc>
                <a:spcPct val="110000"/>
              </a:lnSpc>
            </a:pPr>
            <a:endParaRPr kumimoji="1" lang="es-ES">
              <a:latin typeface="Calibri" pitchFamily="34" charset="0"/>
            </a:endParaRPr>
          </a:p>
          <a:p>
            <a:pPr hangingPunct="0">
              <a:lnSpc>
                <a:spcPct val="110000"/>
              </a:lnSpc>
            </a:pPr>
            <a:endParaRPr kumimoji="1" lang="es-ES">
              <a:latin typeface="Calibri" pitchFamily="34" charset="0"/>
            </a:endParaRPr>
          </a:p>
          <a:p>
            <a:pPr hangingPunct="0">
              <a:lnSpc>
                <a:spcPct val="110000"/>
              </a:lnSpc>
            </a:pPr>
            <a:endParaRPr kumimoji="1" lang="es-ES">
              <a:latin typeface="Calibri" pitchFamily="34" charset="0"/>
            </a:endParaRPr>
          </a:p>
          <a:p>
            <a:pPr hangingPunct="0">
              <a:lnSpc>
                <a:spcPct val="110000"/>
              </a:lnSpc>
            </a:pPr>
            <a:endParaRPr kumimoji="1" lang="es-ES">
              <a:latin typeface="Calibri" pitchFamily="34" charset="0"/>
            </a:endParaRPr>
          </a:p>
          <a:p>
            <a:pPr hangingPunct="0">
              <a:lnSpc>
                <a:spcPct val="110000"/>
              </a:lnSpc>
            </a:pPr>
            <a:endParaRPr kumimoji="1" lang="es-ES">
              <a:latin typeface="Calibri" pitchFamily="34" charset="0"/>
            </a:endParaRPr>
          </a:p>
          <a:p>
            <a:pPr hangingPunct="0">
              <a:lnSpc>
                <a:spcPct val="110000"/>
              </a:lnSpc>
            </a:pPr>
            <a:endParaRPr kumimoji="1" lang="es-ES">
              <a:latin typeface="Calibri" pitchFamily="34" charset="0"/>
            </a:endParaRPr>
          </a:p>
          <a:p>
            <a:pPr hangingPunct="0">
              <a:lnSpc>
                <a:spcPct val="110000"/>
              </a:lnSpc>
            </a:pPr>
            <a:endParaRPr kumimoji="1" lang="es-ES">
              <a:latin typeface="Calibri" pitchFamily="34" charset="0"/>
            </a:endParaRPr>
          </a:p>
          <a:p>
            <a:pPr hangingPunct="0">
              <a:lnSpc>
                <a:spcPct val="110000"/>
              </a:lnSpc>
            </a:pPr>
            <a:endParaRPr kumimoji="1" lang="es-ES">
              <a:latin typeface="Calibri" pitchFamily="34" charset="0"/>
            </a:endParaRPr>
          </a:p>
          <a:p>
            <a:pPr hangingPunct="0">
              <a:lnSpc>
                <a:spcPct val="110000"/>
              </a:lnSpc>
            </a:pPr>
            <a:r>
              <a:rPr kumimoji="1" lang="es-ES">
                <a:latin typeface="Calibri" pitchFamily="34" charset="0"/>
              </a:rPr>
              <a:t>Descubierta por el físico británico Isaac Newton</a:t>
            </a:r>
          </a:p>
        </p:txBody>
      </p:sp>
      <p:sp>
        <p:nvSpPr>
          <p:cNvPr id="9" name="8 Título"/>
          <p:cNvSpPr>
            <a:spLocks noGrp="1"/>
          </p:cNvSpPr>
          <p:nvPr>
            <p:ph type="title"/>
          </p:nvPr>
        </p:nvSpPr>
        <p:spPr>
          <a:xfrm>
            <a:off x="2989946" y="275771"/>
            <a:ext cx="6023428"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a:gsLst>
                    <a:gs pos="0">
                      <a:schemeClr val="accent3">
                        <a:lumMod val="50000"/>
                      </a:schemeClr>
                    </a:gs>
                    <a:gs pos="36000">
                      <a:srgbClr val="669900"/>
                    </a:gs>
                    <a:gs pos="100000">
                      <a:srgbClr val="99CC00"/>
                    </a:gs>
                  </a:gsLst>
                  <a:lin ang="5400000" scaled="0"/>
                </a:gradFill>
              </a:rPr>
              <a:t>Geoide</a:t>
            </a:r>
            <a:endParaRPr kumimoji="1" lang="es-ES" sz="2800" b="1" i="1" dirty="0">
              <a:gradFill>
                <a:gsLst>
                  <a:gs pos="0">
                    <a:schemeClr val="accent3">
                      <a:lumMod val="50000"/>
                    </a:schemeClr>
                  </a:gs>
                  <a:gs pos="36000">
                    <a:srgbClr val="669900"/>
                  </a:gs>
                  <a:gs pos="100000">
                    <a:srgbClr val="99CC00"/>
                  </a:gs>
                </a:gsLst>
                <a:lin ang="5400000" scaled="0"/>
              </a:gradFill>
            </a:endParaRPr>
          </a:p>
        </p:txBody>
      </p:sp>
      <p:sp>
        <p:nvSpPr>
          <p:cNvPr id="22"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30"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39" name="38 Grupo"/>
          <p:cNvGrpSpPr>
            <a:grpSpLocks/>
          </p:cNvGrpSpPr>
          <p:nvPr/>
        </p:nvGrpSpPr>
        <p:grpSpPr bwMode="auto">
          <a:xfrm>
            <a:off x="9318625" y="5121276"/>
            <a:ext cx="1265238" cy="1719236"/>
            <a:chOff x="9318170" y="5192146"/>
            <a:chExt cx="1265692" cy="1719147"/>
          </a:xfrm>
        </p:grpSpPr>
        <p:sp>
          <p:nvSpPr>
            <p:cNvPr id="40" name="39 CuadroTexto"/>
            <p:cNvSpPr txBox="1"/>
            <p:nvPr/>
          </p:nvSpPr>
          <p:spPr>
            <a:xfrm>
              <a:off x="9318170" y="6388100"/>
              <a:ext cx="1265692" cy="523193"/>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400" b="1" dirty="0">
                  <a:gradFill>
                    <a:gsLst>
                      <a:gs pos="0">
                        <a:schemeClr val="accent3">
                          <a:lumMod val="75000"/>
                        </a:schemeClr>
                      </a:gs>
                      <a:gs pos="50000">
                        <a:srgbClr val="669900"/>
                      </a:gs>
                      <a:gs pos="100000">
                        <a:srgbClr val="99CC00"/>
                      </a:gs>
                    </a:gsLst>
                    <a:lin ang="5400000" scaled="0"/>
                  </a:gradFill>
                  <a:latin typeface="+mn-lt"/>
                </a:rPr>
                <a:t>Volver a… conoce más..</a:t>
              </a:r>
              <a:endParaRPr lang="es-MX" sz="1400" b="1" dirty="0">
                <a:gradFill>
                  <a:gsLst>
                    <a:gs pos="0">
                      <a:schemeClr val="accent3">
                        <a:lumMod val="75000"/>
                      </a:schemeClr>
                    </a:gs>
                    <a:gs pos="50000">
                      <a:srgbClr val="669900"/>
                    </a:gs>
                    <a:gs pos="100000">
                      <a:srgbClr val="99CC00"/>
                    </a:gs>
                  </a:gsLst>
                  <a:lin ang="5400000" scaled="0"/>
                </a:gradFill>
                <a:latin typeface="+mn-lt"/>
              </a:endParaRPr>
            </a:p>
          </p:txBody>
        </p:sp>
        <p:pic>
          <p:nvPicPr>
            <p:cNvPr id="55319" name="Imagen 2" descr="C:\Users\Prisciliano Lopez\Pictures\Dibujos\globo.bmp">
              <a:hlinkClick r:id="rId4" action="ppaction://hlinksldjump"/>
            </p:cNvPr>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9477896" y="5192146"/>
              <a:ext cx="977606" cy="1284854"/>
            </a:xfrm>
            <a:prstGeom prst="rect">
              <a:avLst/>
            </a:prstGeom>
            <a:noFill/>
            <a:ln w="9525">
              <a:noFill/>
              <a:miter lim="800000"/>
              <a:headEnd/>
              <a:tailEnd/>
            </a:ln>
          </p:spPr>
        </p:pic>
      </p:grpSp>
      <p:grpSp>
        <p:nvGrpSpPr>
          <p:cNvPr id="42" name="41 Grupo"/>
          <p:cNvGrpSpPr>
            <a:grpSpLocks/>
          </p:cNvGrpSpPr>
          <p:nvPr/>
        </p:nvGrpSpPr>
        <p:grpSpPr bwMode="auto">
          <a:xfrm>
            <a:off x="8047038" y="5121276"/>
            <a:ext cx="1265238" cy="1934680"/>
            <a:chOff x="9318170" y="5192146"/>
            <a:chExt cx="1265692" cy="1934580"/>
          </a:xfrm>
        </p:grpSpPr>
        <p:sp>
          <p:nvSpPr>
            <p:cNvPr id="43" name="42 CuadroTexto"/>
            <p:cNvSpPr txBox="1"/>
            <p:nvPr/>
          </p:nvSpPr>
          <p:spPr>
            <a:xfrm>
              <a:off x="9318170" y="6388100"/>
              <a:ext cx="1265692" cy="738626"/>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400" b="1" dirty="0">
                  <a:gradFill>
                    <a:gsLst>
                      <a:gs pos="0">
                        <a:schemeClr val="accent3">
                          <a:lumMod val="75000"/>
                        </a:schemeClr>
                      </a:gs>
                      <a:gs pos="50000">
                        <a:srgbClr val="669900"/>
                      </a:gs>
                      <a:gs pos="100000">
                        <a:srgbClr val="99CC00"/>
                      </a:gs>
                    </a:gsLst>
                    <a:lin ang="5400000" scaled="0"/>
                  </a:gradFill>
                  <a:latin typeface="+mn-lt"/>
                </a:rPr>
                <a:t>Volver a… </a:t>
              </a:r>
            </a:p>
            <a:p>
              <a:pPr algn="ctr" fontAlgn="auto">
                <a:spcBef>
                  <a:spcPts val="0"/>
                </a:spcBef>
                <a:spcAft>
                  <a:spcPts val="0"/>
                </a:spcAft>
                <a:defRPr/>
              </a:pPr>
              <a:r>
                <a:rPr lang="es-ES" sz="1400" b="1" dirty="0">
                  <a:gradFill>
                    <a:gsLst>
                      <a:gs pos="0">
                        <a:schemeClr val="accent3">
                          <a:lumMod val="75000"/>
                        </a:schemeClr>
                      </a:gs>
                      <a:gs pos="50000">
                        <a:srgbClr val="669900"/>
                      </a:gs>
                      <a:gs pos="100000">
                        <a:srgbClr val="99CC00"/>
                      </a:gs>
                    </a:gsLst>
                    <a:lin ang="5400000" scaled="0"/>
                  </a:gradFill>
                  <a:latin typeface="+mn-lt"/>
                </a:rPr>
                <a:t>Isaac Newton</a:t>
              </a:r>
              <a:endParaRPr lang="es-MX" sz="1400" b="1" dirty="0">
                <a:gradFill>
                  <a:gsLst>
                    <a:gs pos="0">
                      <a:schemeClr val="accent3">
                        <a:lumMod val="75000"/>
                      </a:schemeClr>
                    </a:gs>
                    <a:gs pos="50000">
                      <a:srgbClr val="669900"/>
                    </a:gs>
                    <a:gs pos="100000">
                      <a:srgbClr val="99CC00"/>
                    </a:gs>
                  </a:gsLst>
                  <a:lin ang="5400000" scaled="0"/>
                </a:gradFill>
                <a:latin typeface="+mn-lt"/>
              </a:endParaRPr>
            </a:p>
          </p:txBody>
        </p:sp>
        <p:pic>
          <p:nvPicPr>
            <p:cNvPr id="55317" name="Imagen 2" descr="C:\Users\Prisciliano Lopez\Pictures\Dibujos\globo.bmp">
              <a:hlinkClick r:id="rId6" action="ppaction://hlinksldjump"/>
            </p:cNvPr>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9477896" y="5192146"/>
              <a:ext cx="977606" cy="1284854"/>
            </a:xfrm>
            <a:prstGeom prst="rect">
              <a:avLst/>
            </a:prstGeom>
            <a:noFill/>
            <a:ln w="9525">
              <a:noFill/>
              <a:miter lim="800000"/>
              <a:headEnd/>
              <a:tailEnd/>
            </a:ln>
          </p:spPr>
        </p:pic>
      </p:grpSp>
      <p:grpSp>
        <p:nvGrpSpPr>
          <p:cNvPr id="2" name="1 Grupo"/>
          <p:cNvGrpSpPr>
            <a:grpSpLocks/>
          </p:cNvGrpSpPr>
          <p:nvPr/>
        </p:nvGrpSpPr>
        <p:grpSpPr bwMode="auto">
          <a:xfrm>
            <a:off x="5041900" y="2192342"/>
            <a:ext cx="2159000" cy="2109787"/>
            <a:chOff x="5041900" y="2117727"/>
            <a:chExt cx="2159000" cy="2073273"/>
          </a:xfrm>
        </p:grpSpPr>
        <p:pic>
          <p:nvPicPr>
            <p:cNvPr id="55314" name="Imagen 3" descr="C:\Users\Prisciliano Lopez\Pictures\Dibujos\Tierra.bmp"/>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041900" y="2117727"/>
              <a:ext cx="2154647" cy="2073273"/>
            </a:xfrm>
            <a:prstGeom prst="rect">
              <a:avLst/>
            </a:prstGeom>
            <a:noFill/>
            <a:ln w="9525">
              <a:noFill/>
              <a:miter lim="800000"/>
              <a:headEnd/>
              <a:tailEnd/>
            </a:ln>
          </p:spPr>
        </p:pic>
        <p:sp>
          <p:nvSpPr>
            <p:cNvPr id="46" name="45 Elipse"/>
            <p:cNvSpPr/>
            <p:nvPr/>
          </p:nvSpPr>
          <p:spPr>
            <a:xfrm>
              <a:off x="5105400" y="2117727"/>
              <a:ext cx="2095500" cy="2060793"/>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
        <p:nvSpPr>
          <p:cNvPr id="25" name="Autoforma 24">
            <a:hlinkClick r:id="rId8"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26" name="Autoforma 24">
            <a:hlinkClick r:id="rId9"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27" name="Autoforma 25">
            <a:hlinkClick r:id="rId10"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28" name="Autoforma 24">
            <a:hlinkClick r:id="rId11"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29" name="Autoforma 24">
            <a:hlinkClick r:id="rId12"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47" name="Autoforma 45">
            <a:hlinkClick r:id="rId13"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48"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49"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0-#ppt_w/2"/>
                                          </p:val>
                                        </p:tav>
                                        <p:tav tm="100000">
                                          <p:val>
                                            <p:strVal val="#ppt_x"/>
                                          </p:val>
                                        </p:tav>
                                      </p:tavLst>
                                    </p:anim>
                                    <p:anim calcmode="lin" valueType="num">
                                      <p:cBhvr additive="base">
                                        <p:cTn id="29" dur="500" fill="hold"/>
                                        <p:tgtEl>
                                          <p:spTgt spid="25"/>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0-#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0-#ppt_w/2"/>
                                          </p:val>
                                        </p:tav>
                                        <p:tav tm="100000">
                                          <p:val>
                                            <p:strVal val="#ppt_x"/>
                                          </p:val>
                                        </p:tav>
                                      </p:tavLst>
                                    </p:anim>
                                    <p:anim calcmode="lin" valueType="num">
                                      <p:cBhvr additive="base">
                                        <p:cTn id="39" dur="500" fill="hold"/>
                                        <p:tgtEl>
                                          <p:spTgt spid="27"/>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0-#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0-#ppt_w/2"/>
                                          </p:val>
                                        </p:tav>
                                        <p:tav tm="100000">
                                          <p:val>
                                            <p:strVal val="#ppt_x"/>
                                          </p:val>
                                        </p:tav>
                                      </p:tavLst>
                                    </p:anim>
                                    <p:anim calcmode="lin" valueType="num">
                                      <p:cBhvr additive="base">
                                        <p:cTn id="49" dur="500" fill="hold"/>
                                        <p:tgtEl>
                                          <p:spTgt spid="29"/>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par>
                                <p:cTn id="54" presetID="10" presetClass="entr" presetSubtype="0" fill="hold"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31" name="Rectángulo 4"/>
          <p:cNvSpPr>
            <a:spLocks noChangeArrowheads="1"/>
          </p:cNvSpPr>
          <p:nvPr/>
        </p:nvSpPr>
        <p:spPr bwMode="auto">
          <a:xfrm>
            <a:off x="4789488" y="1146179"/>
            <a:ext cx="5675311" cy="931863"/>
          </a:xfrm>
          <a:prstGeom prst="rect">
            <a:avLst/>
          </a:prstGeom>
          <a:noFill/>
          <a:ln w="9525">
            <a:noFill/>
            <a:miter lim="800000"/>
            <a:headEnd/>
            <a:tailEnd/>
          </a:ln>
        </p:spPr>
        <p:txBody>
          <a:bodyPr lIns="92075" tIns="46038" rIns="92075" bIns="46038"/>
          <a:lstStyle/>
          <a:p>
            <a:r>
              <a:rPr lang="es-MX" sz="1500">
                <a:latin typeface="Calibri" pitchFamily="34" charset="0"/>
              </a:rPr>
              <a:t>Las primeras pruebas de la forma de la Tierra fueron de carácter empírico:</a:t>
            </a:r>
          </a:p>
          <a:p>
            <a:endParaRPr lang="es-MX" sz="1500">
              <a:latin typeface="Calibri" pitchFamily="34" charset="0"/>
            </a:endParaRPr>
          </a:p>
          <a:p>
            <a:pPr>
              <a:buClr>
                <a:srgbClr val="669900"/>
              </a:buClr>
              <a:buSzPct val="100000"/>
              <a:buFont typeface="Wingdings 2" pitchFamily="18" charset="2"/>
              <a:buChar char="à"/>
            </a:pPr>
            <a:r>
              <a:rPr lang="es-MX" sz="1500">
                <a:latin typeface="Calibri" pitchFamily="34" charset="0"/>
              </a:rPr>
              <a:t>Los eclipses de luna al observar que sobre esta se proyecta la sombra terrestre.</a:t>
            </a:r>
          </a:p>
        </p:txBody>
      </p:sp>
      <p:sp>
        <p:nvSpPr>
          <p:cNvPr id="9" name="8 Título"/>
          <p:cNvSpPr>
            <a:spLocks noGrp="1"/>
          </p:cNvSpPr>
          <p:nvPr>
            <p:ph type="title"/>
          </p:nvPr>
        </p:nvSpPr>
        <p:spPr>
          <a:xfrm>
            <a:off x="2960916" y="275771"/>
            <a:ext cx="6066971"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a:gsLst>
                    <a:gs pos="0">
                      <a:schemeClr val="accent3">
                        <a:lumMod val="50000"/>
                      </a:schemeClr>
                    </a:gs>
                    <a:gs pos="36000">
                      <a:srgbClr val="669900"/>
                    </a:gs>
                    <a:gs pos="100000">
                      <a:srgbClr val="99CC00"/>
                    </a:gs>
                  </a:gsLst>
                  <a:lin ang="5400000" scaled="0"/>
                </a:gradFill>
              </a:rPr>
              <a:t>Pruebas de la Forma de la tierra</a:t>
            </a:r>
            <a:endParaRPr kumimoji="1" lang="es-ES" sz="2800" b="1" i="1" dirty="0">
              <a:gradFill>
                <a:gsLst>
                  <a:gs pos="0">
                    <a:schemeClr val="accent3">
                      <a:lumMod val="50000"/>
                    </a:schemeClr>
                  </a:gs>
                  <a:gs pos="36000">
                    <a:srgbClr val="669900"/>
                  </a:gs>
                  <a:gs pos="100000">
                    <a:srgbClr val="99CC00"/>
                  </a:gs>
                </a:gsLst>
                <a:lin ang="5400000" scaled="0"/>
              </a:gradFill>
            </a:endParaRPr>
          </a:p>
        </p:txBody>
      </p:sp>
      <p:sp>
        <p:nvSpPr>
          <p:cNvPr id="15"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7"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4818" name="Imagen 2" descr="G:\satelite_a.jpg"/>
          <p:cNvPicPr>
            <a:picLocks noChangeAspect="1" noChangeArrowheads="1"/>
          </p:cNvPicPr>
          <p:nvPr/>
        </p:nvPicPr>
        <p:blipFill>
          <a:blip r:embed="rId4"/>
          <a:srcRect/>
          <a:stretch>
            <a:fillRect/>
          </a:stretch>
        </p:blipFill>
        <p:spPr bwMode="auto">
          <a:xfrm>
            <a:off x="8304212" y="4344992"/>
            <a:ext cx="2168526" cy="1627187"/>
          </a:xfrm>
          <a:prstGeom prst="rect">
            <a:avLst/>
          </a:prstGeom>
          <a:noFill/>
          <a:ln w="9525">
            <a:noFill/>
            <a:miter lim="800000"/>
            <a:headEnd/>
            <a:tailEnd/>
          </a:ln>
        </p:spPr>
      </p:pic>
      <p:pic>
        <p:nvPicPr>
          <p:cNvPr id="34819" name="Imagen 3"/>
          <p:cNvPicPr>
            <a:picLocks noChangeAspect="1" noChangeArrowheads="1"/>
          </p:cNvPicPr>
          <p:nvPr/>
        </p:nvPicPr>
        <p:blipFill>
          <a:blip r:embed="rId5"/>
          <a:srcRect/>
          <a:stretch>
            <a:fillRect/>
          </a:stretch>
        </p:blipFill>
        <p:spPr bwMode="auto">
          <a:xfrm>
            <a:off x="8388352" y="2236792"/>
            <a:ext cx="1819275" cy="1171575"/>
          </a:xfrm>
          <a:prstGeom prst="rect">
            <a:avLst/>
          </a:prstGeom>
          <a:noFill/>
          <a:ln w="9525">
            <a:noFill/>
            <a:miter lim="800000"/>
            <a:headEnd/>
            <a:tailEnd/>
          </a:ln>
        </p:spPr>
      </p:pic>
      <p:pic>
        <p:nvPicPr>
          <p:cNvPr id="34820" name="Imagen 4"/>
          <p:cNvPicPr>
            <a:picLocks noChangeAspect="1" noChangeArrowheads="1"/>
          </p:cNvPicPr>
          <p:nvPr/>
        </p:nvPicPr>
        <p:blipFill>
          <a:blip r:embed="rId6"/>
          <a:srcRect/>
          <a:stretch>
            <a:fillRect/>
          </a:stretch>
        </p:blipFill>
        <p:spPr bwMode="auto">
          <a:xfrm>
            <a:off x="3200400" y="3251200"/>
            <a:ext cx="2582863" cy="1028700"/>
          </a:xfrm>
          <a:prstGeom prst="rect">
            <a:avLst/>
          </a:prstGeom>
          <a:noFill/>
          <a:ln w="9525">
            <a:noFill/>
            <a:miter lim="800000"/>
            <a:headEnd/>
            <a:tailEnd/>
          </a:ln>
        </p:spPr>
      </p:pic>
      <p:pic>
        <p:nvPicPr>
          <p:cNvPr id="34821" name="Imagen 5" descr="G:\eclipse31.jpg"/>
          <p:cNvPicPr>
            <a:picLocks noChangeAspect="1" noChangeArrowheads="1"/>
          </p:cNvPicPr>
          <p:nvPr/>
        </p:nvPicPr>
        <p:blipFill>
          <a:blip r:embed="rId7"/>
          <a:srcRect/>
          <a:stretch>
            <a:fillRect/>
          </a:stretch>
        </p:blipFill>
        <p:spPr bwMode="auto">
          <a:xfrm>
            <a:off x="3208338" y="1149351"/>
            <a:ext cx="1587500" cy="1158875"/>
          </a:xfrm>
          <a:prstGeom prst="rect">
            <a:avLst/>
          </a:prstGeom>
          <a:noFill/>
          <a:ln w="9525">
            <a:noFill/>
            <a:miter lim="800000"/>
            <a:headEnd/>
            <a:tailEnd/>
          </a:ln>
        </p:spPr>
      </p:pic>
      <p:sp>
        <p:nvSpPr>
          <p:cNvPr id="20" name="Autoforma 24">
            <a:hlinkClick r:id="rId8"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23" name="Autoforma 24">
            <a:hlinkClick r:id="rId9"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24" name="Autoforma 25">
            <a:hlinkClick r:id="rId10"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25" name="Autoforma 24">
            <a:hlinkClick r:id="rId11"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26" name="Autoforma 24">
            <a:hlinkClick r:id="rId12"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35" name="Autoforma 45">
            <a:hlinkClick r:id="rId13"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36"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37"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22" name="Rectángulo 4"/>
          <p:cNvSpPr>
            <a:spLocks noChangeArrowheads="1"/>
          </p:cNvSpPr>
          <p:nvPr/>
        </p:nvSpPr>
        <p:spPr bwMode="auto">
          <a:xfrm>
            <a:off x="3208339" y="4419600"/>
            <a:ext cx="5122863" cy="1735138"/>
          </a:xfrm>
          <a:prstGeom prst="rect">
            <a:avLst/>
          </a:prstGeom>
          <a:noFill/>
          <a:ln w="9525">
            <a:noFill/>
            <a:miter lim="800000"/>
            <a:headEnd/>
            <a:tailEnd/>
          </a:ln>
        </p:spPr>
        <p:txBody>
          <a:bodyPr lIns="92075" tIns="46038" rIns="92075" bIns="46038"/>
          <a:lstStyle/>
          <a:p>
            <a:pPr>
              <a:buClr>
                <a:srgbClr val="669900"/>
              </a:buClr>
              <a:buSzPct val="100000"/>
            </a:pPr>
            <a:endParaRPr lang="es-MX" sz="1500">
              <a:latin typeface="Calibri" pitchFamily="34" charset="0"/>
            </a:endParaRPr>
          </a:p>
          <a:p>
            <a:pPr>
              <a:buClr>
                <a:srgbClr val="669900"/>
              </a:buClr>
              <a:buSzPct val="100000"/>
              <a:buFont typeface="Wingdings 2" pitchFamily="18" charset="2"/>
              <a:buChar char="à"/>
            </a:pPr>
            <a:r>
              <a:rPr lang="es-MX" sz="1500">
                <a:latin typeface="Calibri" pitchFamily="34" charset="0"/>
              </a:rPr>
              <a:t>Por analogía, con la forma de los demás planetas.</a:t>
            </a:r>
          </a:p>
          <a:p>
            <a:pPr>
              <a:buClr>
                <a:srgbClr val="669900"/>
              </a:buClr>
              <a:buSzPct val="100000"/>
              <a:buFont typeface="Wingdings 2" pitchFamily="18" charset="2"/>
              <a:buChar char="à"/>
            </a:pPr>
            <a:endParaRPr lang="es-MX" sz="1500">
              <a:latin typeface="Calibri" pitchFamily="34" charset="0"/>
            </a:endParaRPr>
          </a:p>
          <a:p>
            <a:pPr>
              <a:buClr>
                <a:srgbClr val="669900"/>
              </a:buClr>
              <a:buSzPct val="100000"/>
              <a:buFont typeface="Wingdings 2" pitchFamily="18" charset="2"/>
              <a:buChar char="à"/>
            </a:pPr>
            <a:r>
              <a:rPr lang="es-MX" sz="1500">
                <a:latin typeface="Calibri" pitchFamily="34" charset="0"/>
              </a:rPr>
              <a:t>Actualmente las pruebas irrefutables son las fotografías que se han tomado a nuestro planeta utilizando los satélites artificiales.</a:t>
            </a:r>
          </a:p>
          <a:p>
            <a:endParaRPr lang="es-MX" sz="1500">
              <a:latin typeface="Calibri" pitchFamily="34" charset="0"/>
            </a:endParaRPr>
          </a:p>
        </p:txBody>
      </p:sp>
      <p:sp>
        <p:nvSpPr>
          <p:cNvPr id="27" name="Rectángulo 4"/>
          <p:cNvSpPr>
            <a:spLocks noChangeArrowheads="1"/>
          </p:cNvSpPr>
          <p:nvPr/>
        </p:nvSpPr>
        <p:spPr bwMode="auto">
          <a:xfrm>
            <a:off x="3208339" y="2293942"/>
            <a:ext cx="5122863" cy="949325"/>
          </a:xfrm>
          <a:prstGeom prst="rect">
            <a:avLst/>
          </a:prstGeom>
          <a:noFill/>
          <a:ln w="9525">
            <a:noFill/>
            <a:miter lim="800000"/>
            <a:headEnd/>
            <a:tailEnd/>
          </a:ln>
        </p:spPr>
        <p:txBody>
          <a:bodyPr lIns="92075" tIns="46038" rIns="92075" bIns="46038"/>
          <a:lstStyle/>
          <a:p>
            <a:pPr>
              <a:buClr>
                <a:srgbClr val="669900"/>
              </a:buClr>
              <a:buSzPct val="100000"/>
              <a:buFont typeface="Wingdings 2" pitchFamily="18" charset="2"/>
              <a:buChar char="à"/>
            </a:pPr>
            <a:endParaRPr lang="es-MX" sz="1500">
              <a:latin typeface="Calibri" pitchFamily="34" charset="0"/>
            </a:endParaRPr>
          </a:p>
          <a:p>
            <a:pPr>
              <a:buClr>
                <a:srgbClr val="669900"/>
              </a:buClr>
              <a:buSzPct val="100000"/>
              <a:buFont typeface="Wingdings 2" pitchFamily="18" charset="2"/>
              <a:buChar char="à"/>
            </a:pPr>
            <a:r>
              <a:rPr lang="es-MX" sz="1500">
                <a:latin typeface="Calibri" pitchFamily="34" charset="0"/>
              </a:rPr>
              <a:t>Por la observación de la curvatura que presenta el horizonte en la  superficie del mar.</a:t>
            </a:r>
          </a:p>
        </p:txBody>
      </p:sp>
      <p:sp>
        <p:nvSpPr>
          <p:cNvPr id="28" name="Rectángulo 4"/>
          <p:cNvSpPr>
            <a:spLocks noChangeArrowheads="1"/>
          </p:cNvSpPr>
          <p:nvPr/>
        </p:nvSpPr>
        <p:spPr bwMode="auto">
          <a:xfrm>
            <a:off x="5768975" y="3286125"/>
            <a:ext cx="4464050" cy="742950"/>
          </a:xfrm>
          <a:prstGeom prst="rect">
            <a:avLst/>
          </a:prstGeom>
          <a:noFill/>
          <a:ln w="9525">
            <a:noFill/>
            <a:miter lim="800000"/>
            <a:headEnd/>
            <a:tailEnd/>
          </a:ln>
        </p:spPr>
        <p:txBody>
          <a:bodyPr lIns="92075" tIns="46038" rIns="92075" bIns="46038"/>
          <a:lstStyle/>
          <a:p>
            <a:pPr>
              <a:buClr>
                <a:srgbClr val="669900"/>
              </a:buClr>
              <a:buSzPct val="100000"/>
            </a:pPr>
            <a:endParaRPr lang="es-MX" sz="1500">
              <a:latin typeface="Calibri" pitchFamily="34" charset="0"/>
            </a:endParaRPr>
          </a:p>
          <a:p>
            <a:pPr>
              <a:buClr>
                <a:srgbClr val="669900"/>
              </a:buClr>
              <a:buSzPct val="100000"/>
              <a:buFont typeface="Wingdings 2" pitchFamily="18" charset="2"/>
              <a:buChar char="à"/>
            </a:pPr>
            <a:r>
              <a:rPr lang="es-MX" sz="1500">
                <a:latin typeface="Calibri" pitchFamily="34" charset="0"/>
              </a:rPr>
              <a:t>Sucesión del día y la noche.</a:t>
            </a: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10" presetClass="entr" presetSubtype="0" fill="hold" nodeType="withEffect">
                                  <p:stCondLst>
                                    <p:cond delay="0"/>
                                  </p:stCondLst>
                                  <p:childTnLst>
                                    <p:set>
                                      <p:cBhvr>
                                        <p:cTn id="28" dur="1" fill="hold">
                                          <p:stCondLst>
                                            <p:cond delay="0"/>
                                          </p:stCondLst>
                                        </p:cTn>
                                        <p:tgtEl>
                                          <p:spTgt spid="34821"/>
                                        </p:tgtEl>
                                        <p:attrNameLst>
                                          <p:attrName>style.visibility</p:attrName>
                                        </p:attrNameLst>
                                      </p:cBhvr>
                                      <p:to>
                                        <p:strVal val="visible"/>
                                      </p:to>
                                    </p:set>
                                    <p:animEffect transition="in" filter="fade">
                                      <p:cBhvr>
                                        <p:cTn id="29" dur="500"/>
                                        <p:tgtEl>
                                          <p:spTgt spid="34821"/>
                                        </p:tgtEl>
                                      </p:cBhvr>
                                    </p:animEffect>
                                  </p:childTnLst>
                                </p:cTn>
                              </p:par>
                              <p:par>
                                <p:cTn id="30" presetID="10" presetClass="entr" presetSubtype="0" fill="hold" nodeType="withEffect">
                                  <p:stCondLst>
                                    <p:cond delay="0"/>
                                  </p:stCondLst>
                                  <p:childTnLst>
                                    <p:set>
                                      <p:cBhvr>
                                        <p:cTn id="31" dur="1" fill="hold">
                                          <p:stCondLst>
                                            <p:cond delay="0"/>
                                          </p:stCondLst>
                                        </p:cTn>
                                        <p:tgtEl>
                                          <p:spTgt spid="34819"/>
                                        </p:tgtEl>
                                        <p:attrNameLst>
                                          <p:attrName>style.visibility</p:attrName>
                                        </p:attrNameLst>
                                      </p:cBhvr>
                                      <p:to>
                                        <p:strVal val="visible"/>
                                      </p:to>
                                    </p:set>
                                    <p:animEffect transition="in" filter="fade">
                                      <p:cBhvr>
                                        <p:cTn id="32" dur="500"/>
                                        <p:tgtEl>
                                          <p:spTgt spid="34819"/>
                                        </p:tgtEl>
                                      </p:cBhvr>
                                    </p:animEffect>
                                  </p:childTnLst>
                                </p:cTn>
                              </p:par>
                              <p:par>
                                <p:cTn id="33" presetID="10" presetClass="entr" presetSubtype="0" fill="hold" nodeType="withEffect">
                                  <p:stCondLst>
                                    <p:cond delay="0"/>
                                  </p:stCondLst>
                                  <p:childTnLst>
                                    <p:set>
                                      <p:cBhvr>
                                        <p:cTn id="34" dur="1" fill="hold">
                                          <p:stCondLst>
                                            <p:cond delay="0"/>
                                          </p:stCondLst>
                                        </p:cTn>
                                        <p:tgtEl>
                                          <p:spTgt spid="34820"/>
                                        </p:tgtEl>
                                        <p:attrNameLst>
                                          <p:attrName>style.visibility</p:attrName>
                                        </p:attrNameLst>
                                      </p:cBhvr>
                                      <p:to>
                                        <p:strVal val="visible"/>
                                      </p:to>
                                    </p:set>
                                    <p:animEffect transition="in" filter="fade">
                                      <p:cBhvr>
                                        <p:cTn id="35" dur="500"/>
                                        <p:tgtEl>
                                          <p:spTgt spid="34820"/>
                                        </p:tgtEl>
                                      </p:cBhvr>
                                    </p:animEffect>
                                  </p:childTnLst>
                                </p:cTn>
                              </p:par>
                              <p:par>
                                <p:cTn id="36" presetID="10" presetClass="entr" presetSubtype="0" fill="hold" nodeType="withEffect">
                                  <p:stCondLst>
                                    <p:cond delay="0"/>
                                  </p:stCondLst>
                                  <p:childTnLst>
                                    <p:set>
                                      <p:cBhvr>
                                        <p:cTn id="37" dur="1" fill="hold">
                                          <p:stCondLst>
                                            <p:cond delay="0"/>
                                          </p:stCondLst>
                                        </p:cTn>
                                        <p:tgtEl>
                                          <p:spTgt spid="34818"/>
                                        </p:tgtEl>
                                        <p:attrNameLst>
                                          <p:attrName>style.visibility</p:attrName>
                                        </p:attrNameLst>
                                      </p:cBhvr>
                                      <p:to>
                                        <p:strVal val="visible"/>
                                      </p:to>
                                    </p:set>
                                    <p:animEffect transition="in" filter="fade">
                                      <p:cBhvr>
                                        <p:cTn id="38" dur="500"/>
                                        <p:tgtEl>
                                          <p:spTgt spid="34818"/>
                                        </p:tgtEl>
                                      </p:cBhvr>
                                    </p:animEffect>
                                  </p:childTnLst>
                                </p:cTn>
                              </p:par>
                              <p:par>
                                <p:cTn id="39" presetID="10"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childTnLst>
                          </p:cTn>
                        </p:par>
                        <p:par>
                          <p:cTn id="42" fill="hold">
                            <p:stCondLst>
                              <p:cond delay="1000"/>
                            </p:stCondLst>
                            <p:childTnLst>
                              <p:par>
                                <p:cTn id="43" presetID="2" presetClass="entr" presetSubtype="8"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0-#ppt_w/2"/>
                                          </p:val>
                                        </p:tav>
                                        <p:tav tm="100000">
                                          <p:val>
                                            <p:strVal val="#ppt_x"/>
                                          </p:val>
                                        </p:tav>
                                      </p:tavLst>
                                    </p:anim>
                                    <p:anim calcmode="lin" valueType="num">
                                      <p:cBhvr additive="base">
                                        <p:cTn id="46" dur="500" fill="hold"/>
                                        <p:tgtEl>
                                          <p:spTgt spid="20"/>
                                        </p:tgtEl>
                                        <p:attrNameLst>
                                          <p:attrName>ppt_y</p:attrName>
                                        </p:attrNameLst>
                                      </p:cBhvr>
                                      <p:tavLst>
                                        <p:tav tm="0">
                                          <p:val>
                                            <p:strVal val="#ppt_y"/>
                                          </p:val>
                                        </p:tav>
                                        <p:tav tm="100000">
                                          <p:val>
                                            <p:strVal val="#ppt_y"/>
                                          </p:val>
                                        </p:tav>
                                      </p:tavLst>
                                    </p:anim>
                                  </p:childTnLst>
                                </p:cTn>
                              </p:par>
                            </p:childTnLst>
                          </p:cTn>
                        </p:par>
                        <p:par>
                          <p:cTn id="47" fill="hold">
                            <p:stCondLst>
                              <p:cond delay="1500"/>
                            </p:stCondLst>
                            <p:childTnLst>
                              <p:par>
                                <p:cTn id="48" presetID="2" presetClass="entr" presetSubtype="8"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0-#ppt_w/2"/>
                                          </p:val>
                                        </p:tav>
                                        <p:tav tm="100000">
                                          <p:val>
                                            <p:strVal val="#ppt_x"/>
                                          </p:val>
                                        </p:tav>
                                      </p:tavLst>
                                    </p:anim>
                                    <p:anim calcmode="lin" valueType="num">
                                      <p:cBhvr additive="base">
                                        <p:cTn id="51" dur="500" fill="hold"/>
                                        <p:tgtEl>
                                          <p:spTgt spid="25"/>
                                        </p:tgtEl>
                                        <p:attrNameLst>
                                          <p:attrName>ppt_y</p:attrName>
                                        </p:attrNameLst>
                                      </p:cBhvr>
                                      <p:tavLst>
                                        <p:tav tm="0">
                                          <p:val>
                                            <p:strVal val="#ppt_y"/>
                                          </p:val>
                                        </p:tav>
                                        <p:tav tm="100000">
                                          <p:val>
                                            <p:strVal val="#ppt_y"/>
                                          </p:val>
                                        </p:tav>
                                      </p:tavLst>
                                    </p:anim>
                                  </p:childTnLst>
                                </p:cTn>
                              </p:par>
                            </p:childTnLst>
                          </p:cTn>
                        </p:par>
                        <p:par>
                          <p:cTn id="52" fill="hold">
                            <p:stCondLst>
                              <p:cond delay="2000"/>
                            </p:stCondLst>
                            <p:childTnLst>
                              <p:par>
                                <p:cTn id="53" presetID="2" presetClass="entr" presetSubtype="8"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0-#ppt_w/2"/>
                                          </p:val>
                                        </p:tav>
                                        <p:tav tm="100000">
                                          <p:val>
                                            <p:strVal val="#ppt_x"/>
                                          </p:val>
                                        </p:tav>
                                      </p:tavLst>
                                    </p:anim>
                                    <p:anim calcmode="lin" valueType="num">
                                      <p:cBhvr additive="base">
                                        <p:cTn id="56" dur="500" fill="hold"/>
                                        <p:tgtEl>
                                          <p:spTgt spid="24"/>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8"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fill="hold"/>
                                        <p:tgtEl>
                                          <p:spTgt spid="23"/>
                                        </p:tgtEl>
                                        <p:attrNameLst>
                                          <p:attrName>ppt_x</p:attrName>
                                        </p:attrNameLst>
                                      </p:cBhvr>
                                      <p:tavLst>
                                        <p:tav tm="0">
                                          <p:val>
                                            <p:strVal val="0-#ppt_w/2"/>
                                          </p:val>
                                        </p:tav>
                                        <p:tav tm="100000">
                                          <p:val>
                                            <p:strVal val="#ppt_x"/>
                                          </p:val>
                                        </p:tav>
                                      </p:tavLst>
                                    </p:anim>
                                    <p:anim calcmode="lin" valueType="num">
                                      <p:cBhvr additive="base">
                                        <p:cTn id="61" dur="500" fill="hold"/>
                                        <p:tgtEl>
                                          <p:spTgt spid="23"/>
                                        </p:tgtEl>
                                        <p:attrNameLst>
                                          <p:attrName>ppt_y</p:attrName>
                                        </p:attrNameLst>
                                      </p:cBhvr>
                                      <p:tavLst>
                                        <p:tav tm="0">
                                          <p:val>
                                            <p:strVal val="#ppt_y"/>
                                          </p:val>
                                        </p:tav>
                                        <p:tav tm="100000">
                                          <p:val>
                                            <p:strVal val="#ppt_y"/>
                                          </p:val>
                                        </p:tav>
                                      </p:tavLst>
                                    </p:anim>
                                  </p:childTnLst>
                                </p:cTn>
                              </p:par>
                            </p:childTnLst>
                          </p:cTn>
                        </p:par>
                        <p:par>
                          <p:cTn id="62" fill="hold">
                            <p:stCondLst>
                              <p:cond delay="3000"/>
                            </p:stCondLst>
                            <p:childTnLst>
                              <p:par>
                                <p:cTn id="63" presetID="2" presetClass="entr" presetSubtype="8" fill="hold"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0-#ppt_w/2"/>
                                          </p:val>
                                        </p:tav>
                                        <p:tav tm="100000">
                                          <p:val>
                                            <p:strVal val="#ppt_x"/>
                                          </p:val>
                                        </p:tav>
                                      </p:tavLst>
                                    </p:anim>
                                    <p:anim calcmode="lin" valueType="num">
                                      <p:cBhvr additive="base">
                                        <p:cTn id="66"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2"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31" name="Rectángulo 4"/>
          <p:cNvSpPr>
            <a:spLocks noChangeArrowheads="1"/>
          </p:cNvSpPr>
          <p:nvPr/>
        </p:nvSpPr>
        <p:spPr bwMode="auto">
          <a:xfrm>
            <a:off x="3200400" y="1262063"/>
            <a:ext cx="7543800" cy="2197100"/>
          </a:xfrm>
          <a:prstGeom prst="rect">
            <a:avLst/>
          </a:prstGeom>
          <a:noFill/>
          <a:ln>
            <a:noFill/>
          </a:ln>
          <a:extLst/>
        </p:spPr>
        <p:txBody>
          <a:bodyPr lIns="92075" tIns="46038" rIns="92075" bIns="46038"/>
          <a:lstStyle/>
          <a:p>
            <a:pPr fontAlgn="auto">
              <a:spcBef>
                <a:spcPts val="0"/>
              </a:spcBef>
              <a:spcAft>
                <a:spcPts val="0"/>
              </a:spcAft>
              <a:defRPr/>
            </a:pPr>
            <a:r>
              <a:rPr lang="es-MX" sz="1400" dirty="0">
                <a:latin typeface="+mn-lt"/>
              </a:rPr>
              <a:t>Desigual calentamiento</a:t>
            </a:r>
          </a:p>
          <a:p>
            <a:pPr marL="285750" indent="-285750" fontAlgn="auto">
              <a:spcBef>
                <a:spcPts val="0"/>
              </a:spcBef>
              <a:spcAft>
                <a:spcPts val="0"/>
              </a:spcAft>
              <a:buClr>
                <a:srgbClr val="F69200"/>
              </a:buClr>
              <a:buFont typeface="Webdings" pitchFamily="18" charset="2"/>
              <a:buChar char=""/>
              <a:defRPr/>
            </a:pPr>
            <a:r>
              <a:rPr lang="es-MX" sz="1400" dirty="0">
                <a:latin typeface="+mn-lt"/>
              </a:rPr>
              <a:t>Como la tierra es esférica, el Sol ilumina uno de sus hemisferios, el hemisferio que presenta al sol en su movimiento de rotación. </a:t>
            </a:r>
          </a:p>
          <a:p>
            <a:pPr marL="285750" indent="-285750" fontAlgn="auto">
              <a:spcBef>
                <a:spcPts val="0"/>
              </a:spcBef>
              <a:spcAft>
                <a:spcPts val="0"/>
              </a:spcAft>
              <a:buClr>
                <a:srgbClr val="F69200"/>
              </a:buClr>
              <a:buFont typeface="Webdings" pitchFamily="18" charset="2"/>
              <a:buChar char=""/>
              <a:defRPr/>
            </a:pPr>
            <a:r>
              <a:rPr lang="es-MX" sz="1400" dirty="0">
                <a:latin typeface="+mn-lt"/>
              </a:rPr>
              <a:t>El hemisferio iluminado recibe diferente intensidad de luz solar, pues éste va disminuyendo hasta marcar el límite de la parte iluminada con la parte oscura. Este límite recibe el nombre de círculo de iluminación.</a:t>
            </a:r>
          </a:p>
          <a:p>
            <a:pPr marL="285750" indent="-285750" fontAlgn="auto">
              <a:spcBef>
                <a:spcPts val="0"/>
              </a:spcBef>
              <a:spcAft>
                <a:spcPts val="0"/>
              </a:spcAft>
              <a:buClr>
                <a:srgbClr val="F69200"/>
              </a:buClr>
              <a:buFont typeface="Webdings" pitchFamily="18" charset="2"/>
              <a:buChar char=""/>
              <a:defRPr/>
            </a:pPr>
            <a:r>
              <a:rPr lang="es-MX" sz="1400" dirty="0">
                <a:latin typeface="+mn-lt"/>
              </a:rPr>
              <a:t>En la zona del Ecuador los rayos del sol caen en forma perpendicular, pero conforme se alejan del Ecuador, son cada vez más oblicuos, debilitándose en las zonas polares.</a:t>
            </a:r>
          </a:p>
          <a:p>
            <a:pPr fontAlgn="auto">
              <a:spcBef>
                <a:spcPts val="0"/>
              </a:spcBef>
              <a:spcAft>
                <a:spcPts val="0"/>
              </a:spcAft>
              <a:defRPr/>
            </a:pPr>
            <a:endParaRPr lang="es-ES" sz="1400" dirty="0">
              <a:latin typeface="+mn-lt"/>
            </a:endParaRPr>
          </a:p>
          <a:p>
            <a:pPr fontAlgn="auto">
              <a:spcBef>
                <a:spcPts val="0"/>
              </a:spcBef>
              <a:spcAft>
                <a:spcPts val="0"/>
              </a:spcAft>
              <a:defRPr/>
            </a:pPr>
            <a:endParaRPr lang="es-ES" sz="1400" dirty="0">
              <a:latin typeface="+mn-lt"/>
            </a:endParaRPr>
          </a:p>
          <a:p>
            <a:pPr fontAlgn="auto">
              <a:spcBef>
                <a:spcPts val="0"/>
              </a:spcBef>
              <a:spcAft>
                <a:spcPts val="0"/>
              </a:spcAft>
              <a:defRPr/>
            </a:pPr>
            <a:endParaRPr lang="es-ES" sz="1400" dirty="0">
              <a:latin typeface="+mn-lt"/>
            </a:endParaRPr>
          </a:p>
          <a:p>
            <a:pPr fontAlgn="auto">
              <a:spcBef>
                <a:spcPts val="0"/>
              </a:spcBef>
              <a:spcAft>
                <a:spcPts val="0"/>
              </a:spcAft>
              <a:defRPr/>
            </a:pPr>
            <a:endParaRPr lang="es-ES" sz="1400" dirty="0">
              <a:latin typeface="+mn-lt"/>
            </a:endParaRPr>
          </a:p>
          <a:p>
            <a:pPr fontAlgn="auto">
              <a:spcBef>
                <a:spcPts val="0"/>
              </a:spcBef>
              <a:spcAft>
                <a:spcPts val="0"/>
              </a:spcAft>
              <a:defRPr/>
            </a:pPr>
            <a:endParaRPr lang="es-ES" sz="1400" dirty="0">
              <a:latin typeface="+mn-lt"/>
            </a:endParaRPr>
          </a:p>
          <a:p>
            <a:pPr fontAlgn="auto">
              <a:spcBef>
                <a:spcPts val="0"/>
              </a:spcBef>
              <a:spcAft>
                <a:spcPts val="0"/>
              </a:spcAft>
              <a:defRPr/>
            </a:pPr>
            <a:endParaRPr lang="es-MX" sz="1400" dirty="0">
              <a:latin typeface="+mn-lt"/>
            </a:endParaRPr>
          </a:p>
          <a:p>
            <a:pPr fontAlgn="auto">
              <a:spcBef>
                <a:spcPts val="0"/>
              </a:spcBef>
              <a:spcAft>
                <a:spcPts val="0"/>
              </a:spcAft>
              <a:defRPr/>
            </a:pPr>
            <a:endParaRPr lang="es-MX" sz="1400" dirty="0">
              <a:latin typeface="+mn-lt"/>
            </a:endParaRPr>
          </a:p>
          <a:p>
            <a:pPr fontAlgn="auto">
              <a:spcBef>
                <a:spcPts val="0"/>
              </a:spcBef>
              <a:spcAft>
                <a:spcPts val="0"/>
              </a:spcAft>
              <a:defRPr/>
            </a:pPr>
            <a:endParaRPr lang="es-MX" sz="1400" dirty="0">
              <a:latin typeface="+mn-lt"/>
            </a:endParaRPr>
          </a:p>
          <a:p>
            <a:pPr fontAlgn="auto">
              <a:spcBef>
                <a:spcPts val="0"/>
              </a:spcBef>
              <a:spcAft>
                <a:spcPts val="0"/>
              </a:spcAft>
              <a:defRPr/>
            </a:pPr>
            <a:endParaRPr lang="es-MX" sz="1400" dirty="0">
              <a:latin typeface="+mn-lt"/>
            </a:endParaRPr>
          </a:p>
          <a:p>
            <a:pPr fontAlgn="auto">
              <a:spcBef>
                <a:spcPts val="0"/>
              </a:spcBef>
              <a:spcAft>
                <a:spcPts val="0"/>
              </a:spcAft>
              <a:defRPr/>
            </a:pPr>
            <a:endParaRPr lang="es-MX" sz="1400" dirty="0">
              <a:latin typeface="+mn-lt"/>
            </a:endParaRPr>
          </a:p>
        </p:txBody>
      </p:sp>
      <p:sp>
        <p:nvSpPr>
          <p:cNvPr id="9" name="8 Título"/>
          <p:cNvSpPr>
            <a:spLocks noGrp="1"/>
          </p:cNvSpPr>
          <p:nvPr>
            <p:ph type="title"/>
          </p:nvPr>
        </p:nvSpPr>
        <p:spPr>
          <a:xfrm>
            <a:off x="3004459" y="275771"/>
            <a:ext cx="6052457"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a:gsLst>
                    <a:gs pos="0">
                      <a:schemeClr val="accent3">
                        <a:lumMod val="50000"/>
                      </a:schemeClr>
                    </a:gs>
                    <a:gs pos="36000">
                      <a:srgbClr val="669900"/>
                    </a:gs>
                    <a:gs pos="100000">
                      <a:srgbClr val="99CC00"/>
                    </a:gs>
                  </a:gsLst>
                  <a:lin ang="5400000" scaled="0"/>
                </a:gradFill>
              </a:rPr>
              <a:t>Consecuencias de la Forma de la tierra</a:t>
            </a:r>
            <a:endParaRPr kumimoji="1" lang="es-ES" sz="2800" b="1" i="1" dirty="0">
              <a:gradFill>
                <a:gsLst>
                  <a:gs pos="0">
                    <a:schemeClr val="accent3">
                      <a:lumMod val="50000"/>
                    </a:schemeClr>
                  </a:gs>
                  <a:gs pos="36000">
                    <a:srgbClr val="669900"/>
                  </a:gs>
                  <a:gs pos="100000">
                    <a:srgbClr val="99CC00"/>
                  </a:gs>
                </a:gsLst>
                <a:lin ang="5400000" scaled="0"/>
              </a:gradFill>
            </a:endParaRPr>
          </a:p>
        </p:txBody>
      </p:sp>
      <p:sp>
        <p:nvSpPr>
          <p:cNvPr id="15"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7"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3793" name="Imagen 1" descr="C:\Users\Prisciliano Lopez\Pictures\Dibujos\Tierra.bmp"/>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548063" y="3397250"/>
            <a:ext cx="1985963" cy="1989138"/>
          </a:xfrm>
          <a:prstGeom prst="rect">
            <a:avLst/>
          </a:prstGeom>
          <a:noFill/>
          <a:ln w="9525">
            <a:noFill/>
            <a:miter lim="800000"/>
            <a:headEnd/>
            <a:tailEnd/>
          </a:ln>
        </p:spPr>
      </p:pic>
      <p:pic>
        <p:nvPicPr>
          <p:cNvPr id="33794" name="Imagen 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243890" y="3440117"/>
            <a:ext cx="1895475" cy="1933575"/>
          </a:xfrm>
          <a:prstGeom prst="rect">
            <a:avLst/>
          </a:prstGeom>
          <a:noFill/>
          <a:ln w="9525">
            <a:noFill/>
            <a:miter lim="800000"/>
            <a:headEnd/>
            <a:tailEnd/>
          </a:ln>
        </p:spPr>
      </p:pic>
      <p:sp>
        <p:nvSpPr>
          <p:cNvPr id="3" name="2 Flecha izquierda"/>
          <p:cNvSpPr/>
          <p:nvPr/>
        </p:nvSpPr>
        <p:spPr>
          <a:xfrm>
            <a:off x="5573713" y="4302125"/>
            <a:ext cx="2540000" cy="215900"/>
          </a:xfrm>
          <a:prstGeom prst="leftArrow">
            <a:avLst/>
          </a:prstGeom>
          <a:solidFill>
            <a:srgbClr val="FFCC00">
              <a:alpha val="35000"/>
            </a:srgbClr>
          </a:solidFill>
          <a:ln w="19050">
            <a:solidFill>
              <a:srgbClr val="F69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5" name="34 Flecha izquierda"/>
          <p:cNvSpPr/>
          <p:nvPr/>
        </p:nvSpPr>
        <p:spPr>
          <a:xfrm>
            <a:off x="5457825" y="3870325"/>
            <a:ext cx="2784475" cy="215900"/>
          </a:xfrm>
          <a:prstGeom prst="leftArrow">
            <a:avLst/>
          </a:prstGeom>
          <a:solidFill>
            <a:srgbClr val="FFCC00">
              <a:alpha val="35000"/>
            </a:srgbClr>
          </a:solidFill>
          <a:ln w="19050">
            <a:solidFill>
              <a:srgbClr val="F69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6" name="35 Flecha izquierda"/>
          <p:cNvSpPr/>
          <p:nvPr/>
        </p:nvSpPr>
        <p:spPr>
          <a:xfrm>
            <a:off x="5240340" y="3478213"/>
            <a:ext cx="3154362" cy="215900"/>
          </a:xfrm>
          <a:prstGeom prst="leftArrow">
            <a:avLst/>
          </a:prstGeom>
          <a:solidFill>
            <a:srgbClr val="FFCC00">
              <a:alpha val="35000"/>
            </a:srgbClr>
          </a:solidFill>
          <a:ln w="19050">
            <a:solidFill>
              <a:srgbClr val="F69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7" name="36 Flecha izquierda"/>
          <p:cNvSpPr/>
          <p:nvPr/>
        </p:nvSpPr>
        <p:spPr>
          <a:xfrm flipV="1">
            <a:off x="5451476" y="4743450"/>
            <a:ext cx="2784475" cy="215900"/>
          </a:xfrm>
          <a:prstGeom prst="leftArrow">
            <a:avLst/>
          </a:prstGeom>
          <a:solidFill>
            <a:srgbClr val="FFCC00">
              <a:alpha val="35000"/>
            </a:srgbClr>
          </a:solidFill>
          <a:ln w="19050">
            <a:solidFill>
              <a:srgbClr val="F69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8" name="37 Flecha izquierda"/>
          <p:cNvSpPr/>
          <p:nvPr/>
        </p:nvSpPr>
        <p:spPr>
          <a:xfrm flipV="1">
            <a:off x="5240340" y="5129213"/>
            <a:ext cx="3154362" cy="215900"/>
          </a:xfrm>
          <a:prstGeom prst="leftArrow">
            <a:avLst/>
          </a:prstGeom>
          <a:solidFill>
            <a:srgbClr val="FFCC00">
              <a:alpha val="35000"/>
            </a:srgbClr>
          </a:solidFill>
          <a:ln w="19050">
            <a:solidFill>
              <a:srgbClr val="F69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9" name="38 Rectángulo redondeado">
            <a:hlinkClick r:id="rId6" action="ppaction://hlinksldjump"/>
          </p:cNvPr>
          <p:cNvSpPr/>
          <p:nvPr/>
        </p:nvSpPr>
        <p:spPr>
          <a:xfrm>
            <a:off x="8347077" y="5835654"/>
            <a:ext cx="1960563" cy="347663"/>
          </a:xfrm>
          <a:prstGeom prst="roundRect">
            <a:avLst/>
          </a:prstGeom>
          <a:solidFill>
            <a:srgbClr val="FFCC00">
              <a:alpha val="40000"/>
            </a:srgbClr>
          </a:solidFill>
          <a:ln>
            <a:solidFill>
              <a:srgbClr val="F69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accent6">
                    <a:lumMod val="75000"/>
                  </a:schemeClr>
                </a:solidFill>
              </a:rPr>
              <a:t>Zonas Térmicas</a:t>
            </a:r>
            <a:endParaRPr lang="es-MX" dirty="0">
              <a:solidFill>
                <a:schemeClr val="accent6">
                  <a:lumMod val="75000"/>
                </a:schemeClr>
              </a:solidFill>
            </a:endParaRPr>
          </a:p>
        </p:txBody>
      </p:sp>
      <p:sp>
        <p:nvSpPr>
          <p:cNvPr id="24" name="Autoforma 24">
            <a:hlinkClick r:id="rId7"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25" name="Autoforma 24">
            <a:hlinkClick r:id="rId8"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26" name="Autoforma 25">
            <a:hlinkClick r:id="rId9"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40" name="Autoforma 24">
            <a:hlinkClick r:id="rId10"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41" name="Autoforma 24">
            <a:hlinkClick r:id="rId11"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42" name="Autoforma 45">
            <a:hlinkClick r:id="rId12"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43" name="Imagen 3" descr="G:\UAEMex-1.bmp">
            <a:hlinkClick r:id="rId13"/>
          </p:cNvPr>
          <p:cNvPicPr>
            <a:picLocks noChangeAspect="1" noChangeArrowheads="1"/>
          </p:cNvPicPr>
          <p:nvPr/>
        </p:nvPicPr>
        <p:blipFill>
          <a:blip r:embed="rId14"/>
          <a:srcRect/>
          <a:stretch>
            <a:fillRect/>
          </a:stretch>
        </p:blipFill>
        <p:spPr bwMode="auto">
          <a:xfrm>
            <a:off x="703263" y="71442"/>
            <a:ext cx="1431925" cy="1260475"/>
          </a:xfrm>
          <a:prstGeom prst="rect">
            <a:avLst/>
          </a:prstGeom>
          <a:noFill/>
          <a:ln w="9525">
            <a:noFill/>
            <a:miter lim="800000"/>
            <a:headEnd/>
            <a:tailEnd/>
          </a:ln>
        </p:spPr>
      </p:pic>
      <p:pic>
        <p:nvPicPr>
          <p:cNvPr id="44" name="Imagen 2" descr="F:\investigasiones\Imagenes\UAEMex\Escudo.JPG"/>
          <p:cNvPicPr>
            <a:picLocks noChangeAspect="1" noChangeArrowheads="1"/>
          </p:cNvPicPr>
          <p:nvPr/>
        </p:nvPicPr>
        <p:blipFill>
          <a:blip r:embed="rId15">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22" presetClass="entr" presetSubtype="1" fill="hold" nodeType="withEffect">
                                  <p:stCondLst>
                                    <p:cond delay="0"/>
                                  </p:stCondLst>
                                  <p:childTnLst>
                                    <p:set>
                                      <p:cBhvr>
                                        <p:cTn id="19" dur="1" fill="hold">
                                          <p:stCondLst>
                                            <p:cond delay="0"/>
                                          </p:stCondLst>
                                        </p:cTn>
                                        <p:tgtEl>
                                          <p:spTgt spid="33793"/>
                                        </p:tgtEl>
                                        <p:attrNameLst>
                                          <p:attrName>style.visibility</p:attrName>
                                        </p:attrNameLst>
                                      </p:cBhvr>
                                      <p:to>
                                        <p:strVal val="visible"/>
                                      </p:to>
                                    </p:set>
                                    <p:animEffect transition="in" filter="wipe(up)">
                                      <p:cBhvr>
                                        <p:cTn id="20" dur="500"/>
                                        <p:tgtEl>
                                          <p:spTgt spid="33793"/>
                                        </p:tgtEl>
                                      </p:cBhvr>
                                    </p:animEffect>
                                  </p:childTnLst>
                                </p:cTn>
                              </p:par>
                              <p:par>
                                <p:cTn id="21" presetID="22" presetClass="entr" presetSubtype="1" fill="hold" nodeType="withEffect">
                                  <p:stCondLst>
                                    <p:cond delay="0"/>
                                  </p:stCondLst>
                                  <p:childTnLst>
                                    <p:set>
                                      <p:cBhvr>
                                        <p:cTn id="22" dur="1" fill="hold">
                                          <p:stCondLst>
                                            <p:cond delay="0"/>
                                          </p:stCondLst>
                                        </p:cTn>
                                        <p:tgtEl>
                                          <p:spTgt spid="33794"/>
                                        </p:tgtEl>
                                        <p:attrNameLst>
                                          <p:attrName>style.visibility</p:attrName>
                                        </p:attrNameLst>
                                      </p:cBhvr>
                                      <p:to>
                                        <p:strVal val="visible"/>
                                      </p:to>
                                    </p:set>
                                    <p:animEffect transition="in" filter="wipe(up)">
                                      <p:cBhvr>
                                        <p:cTn id="23" dur="500"/>
                                        <p:tgtEl>
                                          <p:spTgt spid="3379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250"/>
                                        <p:tgtEl>
                                          <p:spTgt spid="3"/>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up)">
                                      <p:cBhvr>
                                        <p:cTn id="29" dur="250"/>
                                        <p:tgtEl>
                                          <p:spTgt spid="35"/>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up)">
                                      <p:cBhvr>
                                        <p:cTn id="32" dur="250"/>
                                        <p:tgtEl>
                                          <p:spTgt spid="36"/>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250"/>
                                        <p:tgtEl>
                                          <p:spTgt spid="37"/>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up)">
                                      <p:cBhvr>
                                        <p:cTn id="38" dur="250"/>
                                        <p:tgtEl>
                                          <p:spTgt spid="38"/>
                                        </p:tgtEl>
                                      </p:cBhvr>
                                    </p:animEffect>
                                  </p:childTnLst>
                                </p:cTn>
                              </p:par>
                            </p:childTnLst>
                          </p:cTn>
                        </p:par>
                        <p:par>
                          <p:cTn id="39" fill="hold">
                            <p:stCondLst>
                              <p:cond delay="1000"/>
                            </p:stCondLst>
                            <p:childTnLst>
                              <p:par>
                                <p:cTn id="40" presetID="10" presetClass="entr" presetSubtype="0"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childTnLst>
                          </p:cTn>
                        </p:par>
                        <p:par>
                          <p:cTn id="43" fill="hold">
                            <p:stCondLst>
                              <p:cond delay="1500"/>
                            </p:stCondLst>
                            <p:childTnLst>
                              <p:par>
                                <p:cTn id="44" presetID="2" presetClass="entr" presetSubtype="8"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2" presetClass="entr" presetSubtype="8" fill="hold" nodeType="after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0-#ppt_w/2"/>
                                          </p:val>
                                        </p:tav>
                                        <p:tav tm="100000">
                                          <p:val>
                                            <p:strVal val="#ppt_x"/>
                                          </p:val>
                                        </p:tav>
                                      </p:tavLst>
                                    </p:anim>
                                    <p:anim calcmode="lin" valueType="num">
                                      <p:cBhvr additive="base">
                                        <p:cTn id="52" dur="500" fill="hold"/>
                                        <p:tgtEl>
                                          <p:spTgt spid="40"/>
                                        </p:tgtEl>
                                        <p:attrNameLst>
                                          <p:attrName>ppt_y</p:attrName>
                                        </p:attrNameLst>
                                      </p:cBhvr>
                                      <p:tavLst>
                                        <p:tav tm="0">
                                          <p:val>
                                            <p:strVal val="#ppt_y"/>
                                          </p:val>
                                        </p:tav>
                                        <p:tav tm="100000">
                                          <p:val>
                                            <p:strVal val="#ppt_y"/>
                                          </p:val>
                                        </p:tav>
                                      </p:tavLst>
                                    </p:anim>
                                  </p:childTnLst>
                                </p:cTn>
                              </p:par>
                            </p:childTnLst>
                          </p:cTn>
                        </p:par>
                        <p:par>
                          <p:cTn id="53" fill="hold">
                            <p:stCondLst>
                              <p:cond delay="2500"/>
                            </p:stCondLst>
                            <p:childTnLst>
                              <p:par>
                                <p:cTn id="54" presetID="2" presetClass="entr" presetSubtype="8"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fill="hold"/>
                                        <p:tgtEl>
                                          <p:spTgt spid="26"/>
                                        </p:tgtEl>
                                        <p:attrNameLst>
                                          <p:attrName>ppt_x</p:attrName>
                                        </p:attrNameLst>
                                      </p:cBhvr>
                                      <p:tavLst>
                                        <p:tav tm="0">
                                          <p:val>
                                            <p:strVal val="0-#ppt_w/2"/>
                                          </p:val>
                                        </p:tav>
                                        <p:tav tm="100000">
                                          <p:val>
                                            <p:strVal val="#ppt_x"/>
                                          </p:val>
                                        </p:tav>
                                      </p:tavLst>
                                    </p:anim>
                                    <p:anim calcmode="lin" valueType="num">
                                      <p:cBhvr additive="base">
                                        <p:cTn id="57" dur="500" fill="hold"/>
                                        <p:tgtEl>
                                          <p:spTgt spid="26"/>
                                        </p:tgtEl>
                                        <p:attrNameLst>
                                          <p:attrName>ppt_y</p:attrName>
                                        </p:attrNameLst>
                                      </p:cBhvr>
                                      <p:tavLst>
                                        <p:tav tm="0">
                                          <p:val>
                                            <p:strVal val="#ppt_y"/>
                                          </p:val>
                                        </p:tav>
                                        <p:tav tm="100000">
                                          <p:val>
                                            <p:strVal val="#ppt_y"/>
                                          </p:val>
                                        </p:tav>
                                      </p:tavLst>
                                    </p:anim>
                                  </p:childTnLst>
                                </p:cTn>
                              </p:par>
                            </p:childTnLst>
                          </p:cTn>
                        </p:par>
                        <p:par>
                          <p:cTn id="58" fill="hold">
                            <p:stCondLst>
                              <p:cond delay="3000"/>
                            </p:stCondLst>
                            <p:childTnLst>
                              <p:par>
                                <p:cTn id="59" presetID="2" presetClass="entr" presetSubtype="8"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0-#ppt_w/2"/>
                                          </p:val>
                                        </p:tav>
                                        <p:tav tm="100000">
                                          <p:val>
                                            <p:strVal val="#ppt_x"/>
                                          </p:val>
                                        </p:tav>
                                      </p:tavLst>
                                    </p:anim>
                                    <p:anim calcmode="lin" valueType="num">
                                      <p:cBhvr additive="base">
                                        <p:cTn id="62" dur="500" fill="hold"/>
                                        <p:tgtEl>
                                          <p:spTgt spid="25"/>
                                        </p:tgtEl>
                                        <p:attrNameLst>
                                          <p:attrName>ppt_y</p:attrName>
                                        </p:attrNameLst>
                                      </p:cBhvr>
                                      <p:tavLst>
                                        <p:tav tm="0">
                                          <p:val>
                                            <p:strVal val="#ppt_y"/>
                                          </p:val>
                                        </p:tav>
                                        <p:tav tm="100000">
                                          <p:val>
                                            <p:strVal val="#ppt_y"/>
                                          </p:val>
                                        </p:tav>
                                      </p:tavLst>
                                    </p:anim>
                                  </p:childTnLst>
                                </p:cTn>
                              </p:par>
                            </p:childTnLst>
                          </p:cTn>
                        </p:par>
                        <p:par>
                          <p:cTn id="63" fill="hold">
                            <p:stCondLst>
                              <p:cond delay="3500"/>
                            </p:stCondLst>
                            <p:childTnLst>
                              <p:par>
                                <p:cTn id="64" presetID="2" presetClass="entr" presetSubtype="8" fill="hold"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additive="base">
                                        <p:cTn id="66" dur="500" fill="hold"/>
                                        <p:tgtEl>
                                          <p:spTgt spid="41"/>
                                        </p:tgtEl>
                                        <p:attrNameLst>
                                          <p:attrName>ppt_x</p:attrName>
                                        </p:attrNameLst>
                                      </p:cBhvr>
                                      <p:tavLst>
                                        <p:tav tm="0">
                                          <p:val>
                                            <p:strVal val="0-#ppt_w/2"/>
                                          </p:val>
                                        </p:tav>
                                        <p:tav tm="100000">
                                          <p:val>
                                            <p:strVal val="#ppt_x"/>
                                          </p:val>
                                        </p:tav>
                                      </p:tavLst>
                                    </p:anim>
                                    <p:anim calcmode="lin" valueType="num">
                                      <p:cBhvr additive="base">
                                        <p:cTn id="67" dur="500" fill="hold"/>
                                        <p:tgtEl>
                                          <p:spTgt spid="41"/>
                                        </p:tgtEl>
                                        <p:attrNameLst>
                                          <p:attrName>ppt_y</p:attrName>
                                        </p:attrNameLst>
                                      </p:cBhvr>
                                      <p:tavLst>
                                        <p:tav tm="0">
                                          <p:val>
                                            <p:strVal val="#ppt_y"/>
                                          </p:val>
                                        </p:tav>
                                        <p:tav tm="100000">
                                          <p:val>
                                            <p:strVal val="#ppt_y"/>
                                          </p:val>
                                        </p:tav>
                                      </p:tavLst>
                                    </p:anim>
                                  </p:childTnLst>
                                </p:cTn>
                              </p:par>
                              <p:par>
                                <p:cTn id="68" presetID="32" presetClass="emph" presetSubtype="0" repeatCount="indefinite" fill="hold" nodeType="withEffect">
                                  <p:stCondLst>
                                    <p:cond delay="0"/>
                                  </p:stCondLst>
                                  <p:childTnLst>
                                    <p:animRot by="120000">
                                      <p:cBhvr>
                                        <p:cTn id="69" dur="100" fill="hold">
                                          <p:stCondLst>
                                            <p:cond delay="0"/>
                                          </p:stCondLst>
                                        </p:cTn>
                                        <p:tgtEl>
                                          <p:spTgt spid="33794"/>
                                        </p:tgtEl>
                                        <p:attrNameLst>
                                          <p:attrName>r</p:attrName>
                                        </p:attrNameLst>
                                      </p:cBhvr>
                                    </p:animRot>
                                    <p:animRot by="-240000">
                                      <p:cBhvr>
                                        <p:cTn id="70" dur="200" fill="hold">
                                          <p:stCondLst>
                                            <p:cond delay="200"/>
                                          </p:stCondLst>
                                        </p:cTn>
                                        <p:tgtEl>
                                          <p:spTgt spid="33794"/>
                                        </p:tgtEl>
                                        <p:attrNameLst>
                                          <p:attrName>r</p:attrName>
                                        </p:attrNameLst>
                                      </p:cBhvr>
                                    </p:animRot>
                                    <p:animRot by="240000">
                                      <p:cBhvr>
                                        <p:cTn id="71" dur="200" fill="hold">
                                          <p:stCondLst>
                                            <p:cond delay="400"/>
                                          </p:stCondLst>
                                        </p:cTn>
                                        <p:tgtEl>
                                          <p:spTgt spid="33794"/>
                                        </p:tgtEl>
                                        <p:attrNameLst>
                                          <p:attrName>r</p:attrName>
                                        </p:attrNameLst>
                                      </p:cBhvr>
                                    </p:animRot>
                                    <p:animRot by="-240000">
                                      <p:cBhvr>
                                        <p:cTn id="72" dur="200" fill="hold">
                                          <p:stCondLst>
                                            <p:cond delay="600"/>
                                          </p:stCondLst>
                                        </p:cTn>
                                        <p:tgtEl>
                                          <p:spTgt spid="33794"/>
                                        </p:tgtEl>
                                        <p:attrNameLst>
                                          <p:attrName>r</p:attrName>
                                        </p:attrNameLst>
                                      </p:cBhvr>
                                    </p:animRot>
                                    <p:animRot by="120000">
                                      <p:cBhvr>
                                        <p:cTn id="73" dur="200" fill="hold">
                                          <p:stCondLst>
                                            <p:cond delay="800"/>
                                          </p:stCondLst>
                                        </p:cTn>
                                        <p:tgtEl>
                                          <p:spTgt spid="33794"/>
                                        </p:tgtEl>
                                        <p:attrNameLst>
                                          <p:attrName>r</p:attrName>
                                        </p:attrNameLst>
                                      </p:cBhvr>
                                    </p:animRot>
                                  </p:childTnLst>
                                </p:cTn>
                              </p:par>
                              <p:par>
                                <p:cTn id="74" presetID="26" presetClass="emph" presetSubtype="0" repeatCount="indefinite" fill="hold" grpId="1" nodeType="withEffect">
                                  <p:stCondLst>
                                    <p:cond delay="0"/>
                                  </p:stCondLst>
                                  <p:childTnLst>
                                    <p:animEffect transition="out" filter="fade">
                                      <p:cBhvr>
                                        <p:cTn id="75" dur="2000" tmFilter="0, 0; .2, .5; .8, .5; 1, 0"/>
                                        <p:tgtEl>
                                          <p:spTgt spid="36"/>
                                        </p:tgtEl>
                                      </p:cBhvr>
                                    </p:animEffect>
                                    <p:animScale>
                                      <p:cBhvr>
                                        <p:cTn id="76" dur="1000" autoRev="1" fill="hold"/>
                                        <p:tgtEl>
                                          <p:spTgt spid="36"/>
                                        </p:tgtEl>
                                      </p:cBhvr>
                                      <p:by x="105000" y="105000"/>
                                    </p:animScale>
                                  </p:childTnLst>
                                </p:cTn>
                              </p:par>
                              <p:par>
                                <p:cTn id="77" presetID="26" presetClass="emph" presetSubtype="0" repeatCount="indefinite" fill="hold" grpId="1" nodeType="withEffect">
                                  <p:stCondLst>
                                    <p:cond delay="0"/>
                                  </p:stCondLst>
                                  <p:childTnLst>
                                    <p:animEffect transition="out" filter="fade">
                                      <p:cBhvr>
                                        <p:cTn id="78" dur="2000" tmFilter="0, 0; .2, .5; .8, .5; 1, 0"/>
                                        <p:tgtEl>
                                          <p:spTgt spid="35"/>
                                        </p:tgtEl>
                                      </p:cBhvr>
                                    </p:animEffect>
                                    <p:animScale>
                                      <p:cBhvr>
                                        <p:cTn id="79" dur="1000" autoRev="1" fill="hold"/>
                                        <p:tgtEl>
                                          <p:spTgt spid="35"/>
                                        </p:tgtEl>
                                      </p:cBhvr>
                                      <p:by x="105000" y="105000"/>
                                    </p:animScale>
                                  </p:childTnLst>
                                </p:cTn>
                              </p:par>
                              <p:par>
                                <p:cTn id="80" presetID="26" presetClass="emph" presetSubtype="0" repeatCount="indefinite" fill="hold" grpId="1" nodeType="withEffect">
                                  <p:stCondLst>
                                    <p:cond delay="0"/>
                                  </p:stCondLst>
                                  <p:childTnLst>
                                    <p:animEffect transition="out" filter="fade">
                                      <p:cBhvr>
                                        <p:cTn id="81" dur="2000" tmFilter="0, 0; .2, .5; .8, .5; 1, 0"/>
                                        <p:tgtEl>
                                          <p:spTgt spid="3"/>
                                        </p:tgtEl>
                                      </p:cBhvr>
                                    </p:animEffect>
                                    <p:animScale>
                                      <p:cBhvr>
                                        <p:cTn id="82" dur="1000" autoRev="1" fill="hold"/>
                                        <p:tgtEl>
                                          <p:spTgt spid="3"/>
                                        </p:tgtEl>
                                      </p:cBhvr>
                                      <p:by x="105000" y="105000"/>
                                    </p:animScale>
                                  </p:childTnLst>
                                </p:cTn>
                              </p:par>
                              <p:par>
                                <p:cTn id="83" presetID="26" presetClass="emph" presetSubtype="0" repeatCount="indefinite" fill="hold" grpId="1" nodeType="withEffect">
                                  <p:stCondLst>
                                    <p:cond delay="0"/>
                                  </p:stCondLst>
                                  <p:childTnLst>
                                    <p:animEffect transition="out" filter="fade">
                                      <p:cBhvr>
                                        <p:cTn id="84" dur="2000" tmFilter="0, 0; .2, .5; .8, .5; 1, 0"/>
                                        <p:tgtEl>
                                          <p:spTgt spid="37"/>
                                        </p:tgtEl>
                                      </p:cBhvr>
                                    </p:animEffect>
                                    <p:animScale>
                                      <p:cBhvr>
                                        <p:cTn id="85" dur="1000" autoRev="1" fill="hold"/>
                                        <p:tgtEl>
                                          <p:spTgt spid="37"/>
                                        </p:tgtEl>
                                      </p:cBhvr>
                                      <p:by x="105000" y="105000"/>
                                    </p:animScale>
                                  </p:childTnLst>
                                </p:cTn>
                              </p:par>
                              <p:par>
                                <p:cTn id="86" presetID="26" presetClass="emph" presetSubtype="0" repeatCount="indefinite" fill="hold" grpId="1" nodeType="withEffect">
                                  <p:stCondLst>
                                    <p:cond delay="0"/>
                                  </p:stCondLst>
                                  <p:childTnLst>
                                    <p:animEffect transition="out" filter="fade">
                                      <p:cBhvr>
                                        <p:cTn id="87" dur="2000" tmFilter="0, 0; .2, .5; .8, .5; 1, 0"/>
                                        <p:tgtEl>
                                          <p:spTgt spid="38"/>
                                        </p:tgtEl>
                                      </p:cBhvr>
                                    </p:animEffect>
                                    <p:animScale>
                                      <p:cBhvr>
                                        <p:cTn id="88" dur="1000" autoRev="1" fill="hold"/>
                                        <p:tgtEl>
                                          <p:spTgt spid="38"/>
                                        </p:tgtEl>
                                      </p:cBhvr>
                                      <p:by x="105000" y="105000"/>
                                    </p:animScale>
                                  </p:childTnLst>
                                </p:cTn>
                              </p:par>
                            </p:childTnLst>
                          </p:cTn>
                        </p:par>
                        <p:par>
                          <p:cTn id="89" fill="hold">
                            <p:stCondLst>
                              <p:cond delay="5500"/>
                            </p:stCondLst>
                            <p:childTnLst>
                              <p:par>
                                <p:cTn id="90" presetID="10" presetClass="entr" presetSubtype="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 grpId="0" animBg="1"/>
      <p:bldP spid="3" grpId="1" animBg="1"/>
      <p:bldP spid="35" grpId="0" animBg="1"/>
      <p:bldP spid="35" grpId="1" animBg="1"/>
      <p:bldP spid="36" grpId="0" animBg="1"/>
      <p:bldP spid="36" grpId="1" animBg="1"/>
      <p:bldP spid="37" grpId="0" animBg="1"/>
      <p:bldP spid="37" grpId="1" animBg="1"/>
      <p:bldP spid="38" grpId="0" animBg="1"/>
      <p:bldP spid="38" grpId="1" animBg="1"/>
      <p:bldP spid="3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31" name="Rectángulo 4"/>
          <p:cNvSpPr>
            <a:spLocks noChangeArrowheads="1"/>
          </p:cNvSpPr>
          <p:nvPr/>
        </p:nvSpPr>
        <p:spPr bwMode="auto">
          <a:xfrm>
            <a:off x="5921830" y="1868718"/>
            <a:ext cx="4822371" cy="2433767"/>
          </a:xfrm>
          <a:prstGeom prst="rect">
            <a:avLst/>
          </a:prstGeom>
          <a:noFill/>
          <a:ln>
            <a:noFill/>
          </a:ln>
          <a:extLst/>
        </p:spPr>
        <p:txBody>
          <a:bodyPr lIns="92075" tIns="46038" rIns="92075" bIns="46038"/>
          <a:lstStyle/>
          <a:p>
            <a:pPr fontAlgn="auto">
              <a:spcBef>
                <a:spcPts val="0"/>
              </a:spcBef>
              <a:spcAft>
                <a:spcPts val="0"/>
              </a:spcAft>
              <a:defRPr/>
            </a:pPr>
            <a:r>
              <a:rPr lang="es-MX" sz="1600" b="1" dirty="0">
                <a:solidFill>
                  <a:srgbClr val="A86400"/>
                </a:solidFill>
                <a:latin typeface="+mn-lt"/>
              </a:rPr>
              <a:t>Zona tórrida o intertropical: </a:t>
            </a:r>
            <a:r>
              <a:rPr lang="es-MX" sz="1600" dirty="0">
                <a:latin typeface="+mn-lt"/>
              </a:rPr>
              <a:t>de los 0° hasta los 23°27’ tanto Norte como Sur</a:t>
            </a:r>
          </a:p>
          <a:p>
            <a:pPr fontAlgn="auto">
              <a:spcBef>
                <a:spcPts val="0"/>
              </a:spcBef>
              <a:spcAft>
                <a:spcPts val="0"/>
              </a:spcAft>
              <a:defRPr/>
            </a:pPr>
            <a:r>
              <a:rPr lang="es-MX" sz="1600" b="1" dirty="0">
                <a:gradFill>
                  <a:gsLst>
                    <a:gs pos="0">
                      <a:schemeClr val="accent3">
                        <a:lumMod val="75000"/>
                      </a:schemeClr>
                    </a:gs>
                    <a:gs pos="50000">
                      <a:srgbClr val="669900"/>
                    </a:gs>
                    <a:gs pos="100000">
                      <a:srgbClr val="99CC00"/>
                    </a:gs>
                  </a:gsLst>
                  <a:lin ang="5400000" scaled="0"/>
                </a:gradFill>
                <a:latin typeface="+mn-lt"/>
              </a:rPr>
              <a:t>Zona templada norte: </a:t>
            </a:r>
            <a:r>
              <a:rPr lang="es-MX" sz="1600" dirty="0">
                <a:latin typeface="+mn-lt"/>
              </a:rPr>
              <a:t>de los 23°27’ a los 66°33’ de latitud Norte</a:t>
            </a:r>
          </a:p>
          <a:p>
            <a:pPr fontAlgn="auto">
              <a:spcBef>
                <a:spcPts val="0"/>
              </a:spcBef>
              <a:spcAft>
                <a:spcPts val="0"/>
              </a:spcAft>
              <a:defRPr/>
            </a:pPr>
            <a:r>
              <a:rPr lang="es-MX" sz="1600" b="1" dirty="0">
                <a:gradFill>
                  <a:gsLst>
                    <a:gs pos="0">
                      <a:schemeClr val="accent3">
                        <a:lumMod val="75000"/>
                      </a:schemeClr>
                    </a:gs>
                    <a:gs pos="50000">
                      <a:srgbClr val="669900"/>
                    </a:gs>
                    <a:gs pos="100000">
                      <a:srgbClr val="99CC00"/>
                    </a:gs>
                  </a:gsLst>
                  <a:lin ang="5400000" scaled="0"/>
                </a:gradFill>
                <a:latin typeface="+mn-lt"/>
              </a:rPr>
              <a:t>Zona templada sur: </a:t>
            </a:r>
            <a:r>
              <a:rPr lang="es-MX" sz="1600" dirty="0">
                <a:latin typeface="+mn-lt"/>
              </a:rPr>
              <a:t>de los 23°27’ a los 66°33’ de latitud Sur</a:t>
            </a:r>
          </a:p>
          <a:p>
            <a:pPr fontAlgn="auto">
              <a:spcBef>
                <a:spcPts val="0"/>
              </a:spcBef>
              <a:spcAft>
                <a:spcPts val="0"/>
              </a:spcAft>
              <a:defRPr/>
            </a:pPr>
            <a:r>
              <a:rPr lang="es-MX" sz="1600" b="1" dirty="0">
                <a:solidFill>
                  <a:srgbClr val="0070C0"/>
                </a:solidFill>
                <a:latin typeface="+mn-lt"/>
              </a:rPr>
              <a:t>Zona fría norte: </a:t>
            </a:r>
            <a:r>
              <a:rPr lang="es-MX" sz="1600" dirty="0">
                <a:latin typeface="+mn-lt"/>
              </a:rPr>
              <a:t>de los 66°33’ a los 90° de latitud Norte</a:t>
            </a:r>
          </a:p>
          <a:p>
            <a:pPr fontAlgn="auto">
              <a:spcBef>
                <a:spcPts val="0"/>
              </a:spcBef>
              <a:spcAft>
                <a:spcPts val="0"/>
              </a:spcAft>
              <a:defRPr/>
            </a:pPr>
            <a:r>
              <a:rPr lang="es-MX" sz="1600" b="1" dirty="0">
                <a:solidFill>
                  <a:srgbClr val="0070C0"/>
                </a:solidFill>
                <a:latin typeface="+mn-lt"/>
              </a:rPr>
              <a:t>Zona fría sur: </a:t>
            </a:r>
            <a:r>
              <a:rPr lang="es-MX" sz="1600" dirty="0">
                <a:latin typeface="+mn-lt"/>
              </a:rPr>
              <a:t>de los 66°33’ a los 90° de latitud Sur</a:t>
            </a:r>
          </a:p>
        </p:txBody>
      </p:sp>
      <p:sp>
        <p:nvSpPr>
          <p:cNvPr id="9" name="8 Título"/>
          <p:cNvSpPr>
            <a:spLocks noGrp="1"/>
          </p:cNvSpPr>
          <p:nvPr>
            <p:ph type="title"/>
          </p:nvPr>
        </p:nvSpPr>
        <p:spPr>
          <a:xfrm>
            <a:off x="3004459" y="275771"/>
            <a:ext cx="6052457"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a:gsLst>
                    <a:gs pos="0">
                      <a:schemeClr val="accent3">
                        <a:lumMod val="50000"/>
                      </a:schemeClr>
                    </a:gs>
                    <a:gs pos="36000">
                      <a:srgbClr val="669900"/>
                    </a:gs>
                    <a:gs pos="100000">
                      <a:srgbClr val="99CC00"/>
                    </a:gs>
                  </a:gsLst>
                  <a:lin ang="5400000" scaled="0"/>
                </a:gradFill>
              </a:rPr>
              <a:t>Zonas Térmicas</a:t>
            </a:r>
            <a:endParaRPr kumimoji="1" lang="es-ES" sz="2800" b="1" i="1" dirty="0">
              <a:gradFill>
                <a:gsLst>
                  <a:gs pos="0">
                    <a:schemeClr val="accent3">
                      <a:lumMod val="50000"/>
                    </a:schemeClr>
                  </a:gs>
                  <a:gs pos="36000">
                    <a:srgbClr val="669900"/>
                  </a:gs>
                  <a:gs pos="100000">
                    <a:srgbClr val="99CC00"/>
                  </a:gs>
                </a:gsLst>
                <a:lin ang="5400000" scaled="0"/>
              </a:gradFill>
            </a:endParaRPr>
          </a:p>
        </p:txBody>
      </p:sp>
      <p:sp>
        <p:nvSpPr>
          <p:cNvPr id="15"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7"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46083" name="Imagen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148013" y="1660529"/>
            <a:ext cx="2773362" cy="2779713"/>
          </a:xfrm>
          <a:prstGeom prst="rect">
            <a:avLst/>
          </a:prstGeom>
          <a:noFill/>
          <a:ln w="9525">
            <a:noFill/>
            <a:miter lim="800000"/>
            <a:headEnd/>
            <a:tailEnd/>
          </a:ln>
        </p:spPr>
      </p:pic>
      <p:sp>
        <p:nvSpPr>
          <p:cNvPr id="19" name="18 Rectángulo redondeado">
            <a:hlinkClick r:id="rId5" action="ppaction://hlinksldjump"/>
          </p:cNvPr>
          <p:cNvSpPr/>
          <p:nvPr/>
        </p:nvSpPr>
        <p:spPr>
          <a:xfrm>
            <a:off x="8347077" y="5835654"/>
            <a:ext cx="1960563" cy="347663"/>
          </a:xfrm>
          <a:prstGeom prst="roundRect">
            <a:avLst/>
          </a:prstGeom>
          <a:solidFill>
            <a:srgbClr val="FFCC00">
              <a:alpha val="40000"/>
            </a:srgbClr>
          </a:solidFill>
          <a:ln>
            <a:solidFill>
              <a:srgbClr val="F69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accent6">
                    <a:lumMod val="75000"/>
                  </a:schemeClr>
                </a:solidFill>
              </a:rPr>
              <a:t>Consecuencias</a:t>
            </a:r>
            <a:endParaRPr lang="es-MX" dirty="0">
              <a:solidFill>
                <a:schemeClr val="accent6">
                  <a:lumMod val="75000"/>
                </a:schemeClr>
              </a:solidFill>
            </a:endParaRPr>
          </a:p>
        </p:txBody>
      </p:sp>
      <p:sp>
        <p:nvSpPr>
          <p:cNvPr id="20" name="Autoforma 24">
            <a:hlinkClick r:id="rId6"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23" name="Autoforma 24">
            <a:hlinkClick r:id="rId5"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24" name="Autoforma 25">
            <a:hlinkClick r:id="rId7"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25" name="Autoforma 24">
            <a:hlinkClick r:id="rId8"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26" name="Autoforma 24">
            <a:hlinkClick r:id="rId9"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35" name="Autoforma 45">
            <a:hlinkClick r:id="rId10"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36" name="Imagen 3" descr="G:\UAEMex-1.bmp">
            <a:hlinkClick r:id="rId11"/>
          </p:cNvPr>
          <p:cNvPicPr>
            <a:picLocks noChangeAspect="1" noChangeArrowheads="1"/>
          </p:cNvPicPr>
          <p:nvPr/>
        </p:nvPicPr>
        <p:blipFill>
          <a:blip r:embed="rId12"/>
          <a:srcRect/>
          <a:stretch>
            <a:fillRect/>
          </a:stretch>
        </p:blipFill>
        <p:spPr bwMode="auto">
          <a:xfrm>
            <a:off x="703263" y="71442"/>
            <a:ext cx="1431925" cy="1260475"/>
          </a:xfrm>
          <a:prstGeom prst="rect">
            <a:avLst/>
          </a:prstGeom>
          <a:noFill/>
          <a:ln w="9525">
            <a:noFill/>
            <a:miter lim="800000"/>
            <a:headEnd/>
            <a:tailEnd/>
          </a:ln>
        </p:spPr>
      </p:pic>
      <p:pic>
        <p:nvPicPr>
          <p:cNvPr id="37" name="Imagen 2" descr="F:\investigasiones\Imagenes\UAEMex\Escudo.JPG"/>
          <p:cNvPicPr>
            <a:picLocks noChangeAspect="1" noChangeArrowheads="1"/>
          </p:cNvPicPr>
          <p:nvPr/>
        </p:nvPicPr>
        <p:blipFill>
          <a:blip r:embed="rId13">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46083"/>
                                        </p:tgtEl>
                                        <p:attrNameLst>
                                          <p:attrName>style.visibility</p:attrName>
                                        </p:attrNameLst>
                                      </p:cBhvr>
                                      <p:to>
                                        <p:strVal val="visible"/>
                                      </p:to>
                                    </p:set>
                                    <p:animEffect transition="in" filter="fade">
                                      <p:cBhvr>
                                        <p:cTn id="20" dur="500"/>
                                        <p:tgtEl>
                                          <p:spTgt spid="46083"/>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0-#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0-#ppt_w/2"/>
                                          </p:val>
                                        </p:tav>
                                        <p:tav tm="100000">
                                          <p:val>
                                            <p:strVal val="#ppt_x"/>
                                          </p:val>
                                        </p:tav>
                                      </p:tavLst>
                                    </p:anim>
                                    <p:anim calcmode="lin" valueType="num">
                                      <p:cBhvr additive="base">
                                        <p:cTn id="34" dur="500" fill="hold"/>
                                        <p:tgtEl>
                                          <p:spTgt spid="25"/>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0-#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0-#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31" name="Rectángulo 4"/>
          <p:cNvSpPr>
            <a:spLocks noChangeArrowheads="1"/>
          </p:cNvSpPr>
          <p:nvPr/>
        </p:nvSpPr>
        <p:spPr bwMode="auto">
          <a:xfrm>
            <a:off x="4687889" y="1292229"/>
            <a:ext cx="6056313" cy="481013"/>
          </a:xfrm>
          <a:prstGeom prst="rect">
            <a:avLst/>
          </a:prstGeom>
          <a:noFill/>
          <a:ln w="9525">
            <a:noFill/>
            <a:miter lim="800000"/>
            <a:headEnd/>
            <a:tailEnd/>
          </a:ln>
        </p:spPr>
        <p:txBody>
          <a:bodyPr lIns="92075" tIns="46038" rIns="92075" bIns="46038"/>
          <a:lstStyle/>
          <a:p>
            <a:r>
              <a:rPr lang="es-MX" sz="1400">
                <a:latin typeface="Calibri" pitchFamily="34" charset="0"/>
              </a:rPr>
              <a:t>Los principales son: rotación, traslación, nutación y precesión de los equinoccios.</a:t>
            </a:r>
          </a:p>
          <a:p>
            <a:r>
              <a:rPr lang="es-MX" sz="1400">
                <a:latin typeface="Calibri" pitchFamily="34" charset="0"/>
              </a:rPr>
              <a:t> </a:t>
            </a:r>
          </a:p>
          <a:p>
            <a:r>
              <a:rPr lang="es-MX" sz="1400">
                <a:latin typeface="Calibri" pitchFamily="34" charset="0"/>
              </a:rPr>
              <a:t> </a:t>
            </a:r>
          </a:p>
        </p:txBody>
      </p:sp>
      <p:sp>
        <p:nvSpPr>
          <p:cNvPr id="9" name="8 Título"/>
          <p:cNvSpPr>
            <a:spLocks noGrp="1"/>
          </p:cNvSpPr>
          <p:nvPr>
            <p:ph type="title"/>
          </p:nvPr>
        </p:nvSpPr>
        <p:spPr>
          <a:xfrm>
            <a:off x="3018973" y="275771"/>
            <a:ext cx="6008915"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a:gsLst>
                    <a:gs pos="0">
                      <a:schemeClr val="accent3">
                        <a:lumMod val="50000"/>
                      </a:schemeClr>
                    </a:gs>
                    <a:gs pos="36000">
                      <a:srgbClr val="669900"/>
                    </a:gs>
                    <a:gs pos="100000">
                      <a:srgbClr val="99CC00"/>
                    </a:gs>
                  </a:gsLst>
                  <a:lin ang="5400000" scaled="0"/>
                </a:gradFill>
              </a:rPr>
              <a:t>Principales movimientos de la tierra</a:t>
            </a:r>
            <a:br>
              <a:rPr kumimoji="1" lang="es-ES" sz="2800" b="1" i="1" dirty="0" smtClean="0">
                <a:gradFill>
                  <a:gsLst>
                    <a:gs pos="0">
                      <a:schemeClr val="accent3">
                        <a:lumMod val="50000"/>
                      </a:schemeClr>
                    </a:gs>
                    <a:gs pos="36000">
                      <a:srgbClr val="669900"/>
                    </a:gs>
                    <a:gs pos="100000">
                      <a:srgbClr val="99CC00"/>
                    </a:gs>
                  </a:gsLst>
                  <a:lin ang="5400000" scaled="0"/>
                </a:gradFill>
              </a:rPr>
            </a:br>
            <a:r>
              <a:rPr kumimoji="1" lang="es-ES" sz="2800" b="1" i="1" dirty="0" smtClean="0">
                <a:gradFill>
                  <a:gsLst>
                    <a:gs pos="0">
                      <a:schemeClr val="accent3">
                        <a:lumMod val="50000"/>
                      </a:schemeClr>
                    </a:gs>
                    <a:gs pos="36000">
                      <a:srgbClr val="669900"/>
                    </a:gs>
                    <a:gs pos="100000">
                      <a:srgbClr val="99CC00"/>
                    </a:gs>
                  </a:gsLst>
                  <a:lin ang="5400000" scaled="0"/>
                </a:gradFill>
              </a:rPr>
              <a:t>(Rotación Y Traslación)</a:t>
            </a:r>
            <a:endParaRPr kumimoji="1" lang="es-ES" sz="2800" b="1" i="1" dirty="0">
              <a:gradFill>
                <a:gsLst>
                  <a:gs pos="0">
                    <a:schemeClr val="accent3">
                      <a:lumMod val="50000"/>
                    </a:schemeClr>
                  </a:gs>
                  <a:gs pos="36000">
                    <a:srgbClr val="669900"/>
                  </a:gs>
                  <a:gs pos="100000">
                    <a:srgbClr val="99CC00"/>
                  </a:gs>
                </a:gsLst>
                <a:lin ang="5400000" scaled="0"/>
              </a:gradFill>
            </a:endParaRPr>
          </a:p>
        </p:txBody>
      </p:sp>
      <p:sp>
        <p:nvSpPr>
          <p:cNvPr id="24"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5"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721" name="Imagen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00400" y="765175"/>
            <a:ext cx="1425575" cy="1430338"/>
          </a:xfrm>
          <a:prstGeom prst="rect">
            <a:avLst/>
          </a:prstGeom>
          <a:noFill/>
          <a:ln w="9525">
            <a:noFill/>
            <a:miter lim="800000"/>
            <a:headEnd/>
            <a:tailEnd/>
          </a:ln>
        </p:spPr>
      </p:pic>
      <p:pic>
        <p:nvPicPr>
          <p:cNvPr id="47106" name="Imagen 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324225" y="2362204"/>
            <a:ext cx="1504951" cy="1508125"/>
          </a:xfrm>
          <a:prstGeom prst="rect">
            <a:avLst/>
          </a:prstGeom>
          <a:noFill/>
          <a:ln w="9525">
            <a:noFill/>
            <a:miter lim="800000"/>
            <a:headEnd/>
            <a:tailEnd/>
          </a:ln>
        </p:spPr>
      </p:pic>
      <p:sp>
        <p:nvSpPr>
          <p:cNvPr id="2" name="1 Arco"/>
          <p:cNvSpPr/>
          <p:nvPr/>
        </p:nvSpPr>
        <p:spPr>
          <a:xfrm>
            <a:off x="3071814" y="2597154"/>
            <a:ext cx="1949450" cy="906463"/>
          </a:xfrm>
          <a:prstGeom prst="arc">
            <a:avLst>
              <a:gd name="adj1" fmla="val 19801163"/>
              <a:gd name="adj2" fmla="val 12791853"/>
            </a:avLst>
          </a:prstGeom>
          <a:ln w="15875">
            <a:solidFill>
              <a:schemeClr val="tx1"/>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sp>
        <p:nvSpPr>
          <p:cNvPr id="20" name="19 Arco"/>
          <p:cNvSpPr/>
          <p:nvPr/>
        </p:nvSpPr>
        <p:spPr>
          <a:xfrm>
            <a:off x="7416802" y="4321179"/>
            <a:ext cx="3098800" cy="2036763"/>
          </a:xfrm>
          <a:prstGeom prst="arc">
            <a:avLst>
              <a:gd name="adj1" fmla="val 16637350"/>
              <a:gd name="adj2" fmla="val 16519238"/>
            </a:avLst>
          </a:prstGeom>
          <a:ln w="15875">
            <a:solidFill>
              <a:schemeClr val="tx1"/>
            </a:solidFill>
            <a:headEnd type="none" w="lg" len="lg"/>
            <a:tailEnd type="none" w="lg" len="lg"/>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pic>
        <p:nvPicPr>
          <p:cNvPr id="19" name="Imagen 2"/>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528177" y="4302129"/>
            <a:ext cx="485775" cy="485775"/>
          </a:xfrm>
          <a:prstGeom prst="rect">
            <a:avLst/>
          </a:prstGeom>
          <a:noFill/>
          <a:ln w="9525">
            <a:noFill/>
            <a:miter lim="800000"/>
            <a:headEnd/>
            <a:tailEnd/>
          </a:ln>
        </p:spPr>
      </p:pic>
      <p:pic>
        <p:nvPicPr>
          <p:cNvPr id="23" name="Imagen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8467727" y="4787900"/>
            <a:ext cx="996949" cy="1017588"/>
          </a:xfrm>
          <a:prstGeom prst="rect">
            <a:avLst/>
          </a:prstGeom>
          <a:noFill/>
          <a:ln w="9525">
            <a:noFill/>
            <a:miter lim="800000"/>
            <a:headEnd/>
            <a:tailEnd/>
          </a:ln>
        </p:spPr>
      </p:pic>
      <p:sp>
        <p:nvSpPr>
          <p:cNvPr id="26" name="25 Rectángulo redondeado">
            <a:hlinkClick r:id="rId8" action="ppaction://hlinksldjump"/>
          </p:cNvPr>
          <p:cNvSpPr/>
          <p:nvPr/>
        </p:nvSpPr>
        <p:spPr>
          <a:xfrm>
            <a:off x="4224338" y="5995988"/>
            <a:ext cx="2338387" cy="347662"/>
          </a:xfrm>
          <a:prstGeom prst="roundRect">
            <a:avLst/>
          </a:prstGeom>
          <a:solidFill>
            <a:srgbClr val="FFCC00">
              <a:alpha val="40000"/>
            </a:srgbClr>
          </a:solidFill>
          <a:ln>
            <a:solidFill>
              <a:srgbClr val="F69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accent6">
                    <a:lumMod val="75000"/>
                  </a:schemeClr>
                </a:solidFill>
              </a:rPr>
              <a:t>Nutación y Precesión</a:t>
            </a:r>
            <a:endParaRPr lang="es-MX" dirty="0">
              <a:solidFill>
                <a:schemeClr val="accent6">
                  <a:lumMod val="75000"/>
                </a:schemeClr>
              </a:solidFill>
            </a:endParaRPr>
          </a:p>
        </p:txBody>
      </p:sp>
      <p:sp>
        <p:nvSpPr>
          <p:cNvPr id="33" name="Autoforma 24">
            <a:hlinkClick r:id="rId9"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34" name="Autoforma 24">
            <a:hlinkClick r:id="rId10"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35" name="Autoforma 25">
            <a:hlinkClick r:id="rId11"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36" name="Autoforma 24">
            <a:hlinkClick r:id="rId12"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37" name="Autoforma 24">
            <a:hlinkClick r:id="rId13"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38" name="Autoforma 45">
            <a:hlinkClick r:id="rId14"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39" name="Imagen 3" descr="G:\UAEMex-1.bmp">
            <a:hlinkClick r:id="rId15"/>
          </p:cNvPr>
          <p:cNvPicPr>
            <a:picLocks noChangeAspect="1" noChangeArrowheads="1"/>
          </p:cNvPicPr>
          <p:nvPr/>
        </p:nvPicPr>
        <p:blipFill>
          <a:blip r:embed="rId16"/>
          <a:srcRect/>
          <a:stretch>
            <a:fillRect/>
          </a:stretch>
        </p:blipFill>
        <p:spPr bwMode="auto">
          <a:xfrm>
            <a:off x="703263" y="71442"/>
            <a:ext cx="1431925" cy="1260475"/>
          </a:xfrm>
          <a:prstGeom prst="rect">
            <a:avLst/>
          </a:prstGeom>
          <a:noFill/>
          <a:ln w="9525">
            <a:noFill/>
            <a:miter lim="800000"/>
            <a:headEnd/>
            <a:tailEnd/>
          </a:ln>
        </p:spPr>
      </p:pic>
      <p:pic>
        <p:nvPicPr>
          <p:cNvPr id="40" name="Imagen 2" descr="F:\investigasiones\Imagenes\UAEMex\Escudo.JPG"/>
          <p:cNvPicPr>
            <a:picLocks noChangeAspect="1" noChangeArrowheads="1"/>
          </p:cNvPicPr>
          <p:nvPr/>
        </p:nvPicPr>
        <p:blipFill>
          <a:blip r:embed="rId17">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27" name="Rectángulo 4"/>
          <p:cNvSpPr>
            <a:spLocks noChangeArrowheads="1"/>
          </p:cNvSpPr>
          <p:nvPr/>
        </p:nvSpPr>
        <p:spPr bwMode="auto">
          <a:xfrm>
            <a:off x="3071813" y="4103692"/>
            <a:ext cx="4229100" cy="2009775"/>
          </a:xfrm>
          <a:prstGeom prst="rect">
            <a:avLst/>
          </a:prstGeom>
          <a:noFill/>
          <a:ln w="9525">
            <a:noFill/>
            <a:miter lim="800000"/>
            <a:headEnd/>
            <a:tailEnd/>
          </a:ln>
        </p:spPr>
        <p:txBody>
          <a:bodyPr lIns="92075" tIns="46038" rIns="92075" bIns="46038"/>
          <a:lstStyle/>
          <a:p>
            <a:pPr algn="just"/>
            <a:r>
              <a:rPr lang="es-MX" sz="1400">
                <a:solidFill>
                  <a:srgbClr val="008080"/>
                </a:solidFill>
                <a:latin typeface="Calibri" pitchFamily="34" charset="0"/>
              </a:rPr>
              <a:t>Traslación: </a:t>
            </a:r>
            <a:r>
              <a:rPr lang="es-MX" sz="1400">
                <a:latin typeface="Calibri" pitchFamily="34" charset="0"/>
              </a:rPr>
              <a:t>movimiento que realiza la Tierra alrededor del sol. Sus principales características son:</a:t>
            </a:r>
          </a:p>
          <a:p>
            <a:pPr algn="just"/>
            <a:r>
              <a:rPr lang="es-MX" sz="1400">
                <a:solidFill>
                  <a:srgbClr val="669900"/>
                </a:solidFill>
                <a:latin typeface="Calibri" pitchFamily="34" charset="0"/>
              </a:rPr>
              <a:t>Duración: </a:t>
            </a:r>
            <a:r>
              <a:rPr lang="es-MX" sz="1400">
                <a:latin typeface="Calibri" pitchFamily="34" charset="0"/>
              </a:rPr>
              <a:t>es el tiempo empleado por la Tierra en dar una  vuelta en torno al Sol. (aproximadamente un año).</a:t>
            </a:r>
          </a:p>
          <a:p>
            <a:pPr algn="just"/>
            <a:r>
              <a:rPr lang="es-MX" sz="1400">
                <a:solidFill>
                  <a:srgbClr val="669900"/>
                </a:solidFill>
                <a:latin typeface="Calibri" pitchFamily="34" charset="0"/>
              </a:rPr>
              <a:t>Velocidad: </a:t>
            </a:r>
            <a:r>
              <a:rPr lang="es-MX" sz="1400">
                <a:latin typeface="Calibri" pitchFamily="34" charset="0"/>
              </a:rPr>
              <a:t>no es uniforme durante el movimiento de  traslación; aumenta cuando la Tierra se aproxima al Sol  (perihelio) y disminuye cuando se aleja de éste (afelio). </a:t>
            </a:r>
          </a:p>
        </p:txBody>
      </p:sp>
      <p:sp>
        <p:nvSpPr>
          <p:cNvPr id="28" name="Rectángulo 4"/>
          <p:cNvSpPr>
            <a:spLocks noRot="1" noChangeAspect="1" noMove="1" noResize="1" noEditPoints="1" noAdjustHandles="1" noChangeArrowheads="1" noChangeShapeType="1" noTextEdit="1"/>
          </p:cNvSpPr>
          <p:nvPr/>
        </p:nvSpPr>
        <p:spPr bwMode="auto">
          <a:xfrm>
            <a:off x="5167088" y="1714504"/>
            <a:ext cx="5348515" cy="2535297"/>
          </a:xfrm>
          <a:prstGeom prst="rect">
            <a:avLst/>
          </a:prstGeom>
          <a:blipFill rotWithShape="1">
            <a:blip r:embed="rId18"/>
            <a:stretch>
              <a:fillRect l="-342" t="-240" r="-1254"/>
            </a:stretch>
          </a:blipFill>
          <a:ln>
            <a:noFill/>
          </a:ln>
          <a:extLst/>
        </p:spPr>
        <p:txBody>
          <a:bodyPr/>
          <a:lstStyle/>
          <a:p>
            <a:pPr fontAlgn="auto">
              <a:spcBef>
                <a:spcPts val="0"/>
              </a:spcBef>
              <a:spcAft>
                <a:spcPts val="0"/>
              </a:spcAft>
              <a:defRPr/>
            </a:pPr>
            <a:r>
              <a:rPr lang="es-MX">
                <a:noFill/>
                <a:latin typeface="+mn-lt"/>
              </a:rPr>
              <a:t> </a:t>
            </a: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nodeType="withEffect">
                                  <p:stCondLst>
                                    <p:cond delay="0"/>
                                  </p:stCondLst>
                                  <p:childTnLst>
                                    <p:set>
                                      <p:cBhvr>
                                        <p:cTn id="24" dur="1" fill="hold">
                                          <p:stCondLst>
                                            <p:cond delay="0"/>
                                          </p:stCondLst>
                                        </p:cTn>
                                        <p:tgtEl>
                                          <p:spTgt spid="30721"/>
                                        </p:tgtEl>
                                        <p:attrNameLst>
                                          <p:attrName>style.visibility</p:attrName>
                                        </p:attrNameLst>
                                      </p:cBhvr>
                                      <p:to>
                                        <p:strVal val="visible"/>
                                      </p:to>
                                    </p:set>
                                    <p:animEffect transition="in" filter="fade">
                                      <p:cBhvr>
                                        <p:cTn id="25" dur="500"/>
                                        <p:tgtEl>
                                          <p:spTgt spid="30721"/>
                                        </p:tgtEl>
                                      </p:cBhvr>
                                    </p:animEffect>
                                  </p:childTnLst>
                                </p:cTn>
                              </p:par>
                              <p:par>
                                <p:cTn id="26" presetID="10" presetClass="entr" presetSubtype="0" fill="hold" nodeType="withEffect">
                                  <p:stCondLst>
                                    <p:cond delay="0"/>
                                  </p:stCondLst>
                                  <p:childTnLst>
                                    <p:set>
                                      <p:cBhvr>
                                        <p:cTn id="27" dur="1" fill="hold">
                                          <p:stCondLst>
                                            <p:cond delay="0"/>
                                          </p:stCondLst>
                                        </p:cTn>
                                        <p:tgtEl>
                                          <p:spTgt spid="47106"/>
                                        </p:tgtEl>
                                        <p:attrNameLst>
                                          <p:attrName>style.visibility</p:attrName>
                                        </p:attrNameLst>
                                      </p:cBhvr>
                                      <p:to>
                                        <p:strVal val="visible"/>
                                      </p:to>
                                    </p:set>
                                    <p:animEffect transition="in" filter="fade">
                                      <p:cBhvr>
                                        <p:cTn id="28" dur="500"/>
                                        <p:tgtEl>
                                          <p:spTgt spid="47106"/>
                                        </p:tgtEl>
                                      </p:cBhvr>
                                    </p:animEffect>
                                  </p:childTnLst>
                                </p:cTn>
                              </p:par>
                              <p:par>
                                <p:cTn id="29" presetID="10"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500"/>
                                        <p:tgtEl>
                                          <p:spTgt spid="38"/>
                                        </p:tgtEl>
                                      </p:cBhvr>
                                    </p:animEffect>
                                  </p:childTnLst>
                                </p:cTn>
                              </p:par>
                            </p:childTnLst>
                          </p:cTn>
                        </p:par>
                        <p:par>
                          <p:cTn id="45" fill="hold">
                            <p:stCondLst>
                              <p:cond delay="1000"/>
                            </p:stCondLst>
                            <p:childTnLst>
                              <p:par>
                                <p:cTn id="46" presetID="2" presetClass="entr" presetSubtype="8"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additive="base">
                                        <p:cTn id="48" dur="500" fill="hold"/>
                                        <p:tgtEl>
                                          <p:spTgt spid="33"/>
                                        </p:tgtEl>
                                        <p:attrNameLst>
                                          <p:attrName>ppt_x</p:attrName>
                                        </p:attrNameLst>
                                      </p:cBhvr>
                                      <p:tavLst>
                                        <p:tav tm="0">
                                          <p:val>
                                            <p:strVal val="0-#ppt_w/2"/>
                                          </p:val>
                                        </p:tav>
                                        <p:tav tm="100000">
                                          <p:val>
                                            <p:strVal val="#ppt_x"/>
                                          </p:val>
                                        </p:tav>
                                      </p:tavLst>
                                    </p:anim>
                                    <p:anim calcmode="lin" valueType="num">
                                      <p:cBhvr additive="base">
                                        <p:cTn id="49" dur="500" fill="hold"/>
                                        <p:tgtEl>
                                          <p:spTgt spid="33"/>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 presetClass="entr" presetSubtype="8"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2000"/>
                            </p:stCondLst>
                            <p:childTnLst>
                              <p:par>
                                <p:cTn id="56" presetID="2" presetClass="entr" presetSubtype="8"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0-#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childTnLst>
                          </p:cTn>
                        </p:par>
                        <p:par>
                          <p:cTn id="60" fill="hold">
                            <p:stCondLst>
                              <p:cond delay="2500"/>
                            </p:stCondLst>
                            <p:childTnLst>
                              <p:par>
                                <p:cTn id="61" presetID="2" presetClass="entr" presetSubtype="8"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0-#ppt_w/2"/>
                                          </p:val>
                                        </p:tav>
                                        <p:tav tm="100000">
                                          <p:val>
                                            <p:strVal val="#ppt_x"/>
                                          </p:val>
                                        </p:tav>
                                      </p:tavLst>
                                    </p:anim>
                                    <p:anim calcmode="lin" valueType="num">
                                      <p:cBhvr additive="base">
                                        <p:cTn id="64" dur="500" fill="hold"/>
                                        <p:tgtEl>
                                          <p:spTgt spid="34"/>
                                        </p:tgtEl>
                                        <p:attrNameLst>
                                          <p:attrName>ppt_y</p:attrName>
                                        </p:attrNameLst>
                                      </p:cBhvr>
                                      <p:tavLst>
                                        <p:tav tm="0">
                                          <p:val>
                                            <p:strVal val="#ppt_y"/>
                                          </p:val>
                                        </p:tav>
                                        <p:tav tm="100000">
                                          <p:val>
                                            <p:strVal val="#ppt_y"/>
                                          </p:val>
                                        </p:tav>
                                      </p:tavLst>
                                    </p:anim>
                                  </p:childTnLst>
                                </p:cTn>
                              </p:par>
                            </p:childTnLst>
                          </p:cTn>
                        </p:par>
                        <p:par>
                          <p:cTn id="65" fill="hold">
                            <p:stCondLst>
                              <p:cond delay="3000"/>
                            </p:stCondLst>
                            <p:childTnLst>
                              <p:par>
                                <p:cTn id="66" presetID="2" presetClass="entr" presetSubtype="8"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500" fill="hold"/>
                                        <p:tgtEl>
                                          <p:spTgt spid="37"/>
                                        </p:tgtEl>
                                        <p:attrNameLst>
                                          <p:attrName>ppt_x</p:attrName>
                                        </p:attrNameLst>
                                      </p:cBhvr>
                                      <p:tavLst>
                                        <p:tav tm="0">
                                          <p:val>
                                            <p:strVal val="0-#ppt_w/2"/>
                                          </p:val>
                                        </p:tav>
                                        <p:tav tm="100000">
                                          <p:val>
                                            <p:strVal val="#ppt_x"/>
                                          </p:val>
                                        </p:tav>
                                      </p:tavLst>
                                    </p:anim>
                                    <p:anim calcmode="lin" valueType="num">
                                      <p:cBhvr additive="base">
                                        <p:cTn id="69" dur="500" fill="hold"/>
                                        <p:tgtEl>
                                          <p:spTgt spid="37"/>
                                        </p:tgtEl>
                                        <p:attrNameLst>
                                          <p:attrName>ppt_y</p:attrName>
                                        </p:attrNameLst>
                                      </p:cBhvr>
                                      <p:tavLst>
                                        <p:tav tm="0">
                                          <p:val>
                                            <p:strVal val="#ppt_y"/>
                                          </p:val>
                                        </p:tav>
                                        <p:tav tm="100000">
                                          <p:val>
                                            <p:strVal val="#ppt_y"/>
                                          </p:val>
                                        </p:tav>
                                      </p:tavLst>
                                    </p:anim>
                                  </p:childTnLst>
                                </p:cTn>
                              </p:par>
                              <p:par>
                                <p:cTn id="70" presetID="1" presetClass="path" presetSubtype="0" repeatCount="indefinite" fill="hold" nodeType="withEffect">
                                  <p:stCondLst>
                                    <p:cond delay="0"/>
                                  </p:stCondLst>
                                  <p:childTnLst>
                                    <p:animMotion origin="layout" path="M -0.07587 -0.03055 C 0.00395 -0.03055 0.06883 0.03542 0.06883 0.11667 C 0.06883 0.19769 0.00395 0.26389 -0.07587 0.26389 C -0.15539 0.26389 -0.21983 0.19769 -0.21983 0.11667 C -0.21983 0.03542 -0.15539 -0.03055 -0.07587 -0.03055 Z " pathEditMode="relative" rAng="0" ptsTypes="fffff">
                                      <p:cBhvr>
                                        <p:cTn id="71" dur="5000" fill="hold"/>
                                        <p:tgtEl>
                                          <p:spTgt spid="19"/>
                                        </p:tgtEl>
                                        <p:attrNameLst>
                                          <p:attrName>ppt_x</p:attrName>
                                          <p:attrName>ppt_y</p:attrName>
                                        </p:attrNameLst>
                                      </p:cBhvr>
                                      <p:rCtr x="29" y="14722"/>
                                    </p:animMotion>
                                  </p:childTnLst>
                                </p:cTn>
                              </p:par>
                              <p:par>
                                <p:cTn id="72" presetID="32" presetClass="emph" presetSubtype="0" repeatCount="indefinite" fill="hold" nodeType="withEffect">
                                  <p:stCondLst>
                                    <p:cond delay="0"/>
                                  </p:stCondLst>
                                  <p:childTnLst>
                                    <p:animRot by="120000">
                                      <p:cBhvr>
                                        <p:cTn id="73" dur="100" fill="hold">
                                          <p:stCondLst>
                                            <p:cond delay="0"/>
                                          </p:stCondLst>
                                        </p:cTn>
                                        <p:tgtEl>
                                          <p:spTgt spid="23"/>
                                        </p:tgtEl>
                                        <p:attrNameLst>
                                          <p:attrName>r</p:attrName>
                                        </p:attrNameLst>
                                      </p:cBhvr>
                                    </p:animRot>
                                    <p:animRot by="-240000">
                                      <p:cBhvr>
                                        <p:cTn id="74" dur="200" fill="hold">
                                          <p:stCondLst>
                                            <p:cond delay="200"/>
                                          </p:stCondLst>
                                        </p:cTn>
                                        <p:tgtEl>
                                          <p:spTgt spid="23"/>
                                        </p:tgtEl>
                                        <p:attrNameLst>
                                          <p:attrName>r</p:attrName>
                                        </p:attrNameLst>
                                      </p:cBhvr>
                                    </p:animRot>
                                    <p:animRot by="240000">
                                      <p:cBhvr>
                                        <p:cTn id="75" dur="200" fill="hold">
                                          <p:stCondLst>
                                            <p:cond delay="400"/>
                                          </p:stCondLst>
                                        </p:cTn>
                                        <p:tgtEl>
                                          <p:spTgt spid="23"/>
                                        </p:tgtEl>
                                        <p:attrNameLst>
                                          <p:attrName>r</p:attrName>
                                        </p:attrNameLst>
                                      </p:cBhvr>
                                    </p:animRot>
                                    <p:animRot by="-240000">
                                      <p:cBhvr>
                                        <p:cTn id="76" dur="200" fill="hold">
                                          <p:stCondLst>
                                            <p:cond delay="600"/>
                                          </p:stCondLst>
                                        </p:cTn>
                                        <p:tgtEl>
                                          <p:spTgt spid="23"/>
                                        </p:tgtEl>
                                        <p:attrNameLst>
                                          <p:attrName>r</p:attrName>
                                        </p:attrNameLst>
                                      </p:cBhvr>
                                    </p:animRot>
                                    <p:animRot by="120000">
                                      <p:cBhvr>
                                        <p:cTn id="77" dur="200" fill="hold">
                                          <p:stCondLst>
                                            <p:cond delay="800"/>
                                          </p:stCondLst>
                                        </p:cTn>
                                        <p:tgtEl>
                                          <p:spTgt spid="23"/>
                                        </p:tgtEl>
                                        <p:attrNameLst>
                                          <p:attrName>r</p:attrName>
                                        </p:attrNameLst>
                                      </p:cBhvr>
                                    </p:animRot>
                                  </p:childTnLst>
                                </p:cTn>
                              </p:par>
                            </p:childTnLst>
                          </p:cTn>
                        </p:par>
                        <p:par>
                          <p:cTn id="78" fill="hold">
                            <p:stCondLst>
                              <p:cond delay="80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3" descr="C:\Users\Prisciliano Lopez\Desktop\Cámara\planeta-tierra-pequeno1.jpg"/>
          <p:cNvPicPr>
            <a:picLocks noChangeAspect="1" noChangeArrowheads="1"/>
          </p:cNvPicPr>
          <p:nvPr/>
        </p:nvPicPr>
        <p:blipFill>
          <a:blip r:embed="rId3" cstate="print">
            <a:duotone>
              <a:schemeClr val="bg2">
                <a:shade val="45000"/>
                <a:satMod val="135000"/>
              </a:schemeClr>
              <a:prstClr val="white"/>
            </a:duotone>
            <a:extLst/>
          </a:blip>
          <a:srcRect/>
          <a:stretch>
            <a:fillRect/>
          </a:stretch>
        </p:blipFill>
        <p:spPr bwMode="auto">
          <a:xfrm>
            <a:off x="0" y="0"/>
            <a:ext cx="10837863" cy="6858000"/>
          </a:xfrm>
          <a:prstGeom prst="rect">
            <a:avLst/>
          </a:prstGeom>
          <a:noFill/>
          <a:extLst/>
        </p:spPr>
      </p:pic>
      <p:pic>
        <p:nvPicPr>
          <p:cNvPr id="21" name="Imagen 3" descr="C:\Users\Prisciliano Lopez\Desktop\Cámara\planeta-tierra-pequeno1.jpg"/>
          <p:cNvPicPr>
            <a:picLocks noChangeAspect="1" noChangeArrowheads="1"/>
          </p:cNvPicPr>
          <p:nvPr/>
        </p:nvPicPr>
        <p:blipFill rotWithShape="1">
          <a:blip r:embed="rId3" cstate="print">
            <a:duotone>
              <a:schemeClr val="accent3">
                <a:shade val="45000"/>
                <a:satMod val="135000"/>
              </a:schemeClr>
              <a:prstClr val="white"/>
            </a:duotone>
            <a:extLst/>
          </a:blip>
          <a:srcRect r="72843"/>
          <a:stretch/>
        </p:blipFill>
        <p:spPr bwMode="auto">
          <a:xfrm>
            <a:off x="1" y="0"/>
            <a:ext cx="2943227" cy="6858000"/>
          </a:xfrm>
          <a:prstGeom prst="rect">
            <a:avLst/>
          </a:prstGeom>
          <a:noFill/>
          <a:ln w="19050">
            <a:solidFill>
              <a:schemeClr val="accent3">
                <a:lumMod val="50000"/>
              </a:schemeClr>
            </a:solidFill>
          </a:ln>
          <a:extLst/>
        </p:spPr>
      </p:pic>
      <p:sp>
        <p:nvSpPr>
          <p:cNvPr id="31" name="Rectángulo 4"/>
          <p:cNvSpPr>
            <a:spLocks noChangeArrowheads="1"/>
          </p:cNvSpPr>
          <p:nvPr/>
        </p:nvSpPr>
        <p:spPr bwMode="auto">
          <a:xfrm>
            <a:off x="3200400" y="1447800"/>
            <a:ext cx="7543800" cy="5029200"/>
          </a:xfrm>
          <a:prstGeom prst="rect">
            <a:avLst/>
          </a:prstGeom>
          <a:noFill/>
          <a:ln w="9525">
            <a:noFill/>
            <a:miter lim="800000"/>
            <a:headEnd/>
            <a:tailEnd/>
          </a:ln>
        </p:spPr>
        <p:txBody>
          <a:bodyPr lIns="92075" tIns="46038" rIns="92075" bIns="46038"/>
          <a:lstStyle/>
          <a:p>
            <a:r>
              <a:rPr lang="es-MX" sz="1600" b="1">
                <a:solidFill>
                  <a:srgbClr val="008080"/>
                </a:solidFill>
                <a:latin typeface="Calibri" pitchFamily="34" charset="0"/>
              </a:rPr>
              <a:t>Nutación: </a:t>
            </a:r>
            <a:r>
              <a:rPr lang="es-MX" sz="1400">
                <a:latin typeface="Calibri" pitchFamily="34" charset="0"/>
              </a:rPr>
              <a:t>movimiento que se deduce al hacer comparaciones entre el desplazamiento aparente de las estrellas que se encuentran cerca de los polos terrestres.</a:t>
            </a:r>
          </a:p>
          <a:p>
            <a:endParaRPr lang="es-MX" sz="1400">
              <a:latin typeface="Calibri" pitchFamily="34" charset="0"/>
            </a:endParaRPr>
          </a:p>
          <a:p>
            <a:r>
              <a:rPr lang="es-MX" sz="1600" b="1">
                <a:solidFill>
                  <a:srgbClr val="008080"/>
                </a:solidFill>
                <a:latin typeface="Calibri" pitchFamily="34" charset="0"/>
              </a:rPr>
              <a:t>Precesión: </a:t>
            </a:r>
            <a:r>
              <a:rPr lang="es-MX" sz="1400">
                <a:latin typeface="Calibri" pitchFamily="34" charset="0"/>
              </a:rPr>
              <a:t>movimiento del eje terrestre alrededor de la elíptica. Consecuencia del efecto gravitatorio del sol y de la luna sobre el ecuador que intenta colocar el eje terrestre perpendicular a la elíptica.</a:t>
            </a:r>
          </a:p>
        </p:txBody>
      </p:sp>
      <p:sp>
        <p:nvSpPr>
          <p:cNvPr id="9" name="8 Título"/>
          <p:cNvSpPr>
            <a:spLocks noGrp="1"/>
          </p:cNvSpPr>
          <p:nvPr>
            <p:ph type="title"/>
          </p:nvPr>
        </p:nvSpPr>
        <p:spPr>
          <a:xfrm>
            <a:off x="3018973" y="275771"/>
            <a:ext cx="6008915"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a:gsLst>
                    <a:gs pos="0">
                      <a:schemeClr val="accent3">
                        <a:lumMod val="50000"/>
                      </a:schemeClr>
                    </a:gs>
                    <a:gs pos="36000">
                      <a:srgbClr val="669900"/>
                    </a:gs>
                    <a:gs pos="100000">
                      <a:srgbClr val="99CC00"/>
                    </a:gs>
                  </a:gsLst>
                  <a:lin ang="5400000" scaled="0"/>
                </a:gradFill>
              </a:rPr>
              <a:t>Principales movimientos de la tierra</a:t>
            </a:r>
            <a:br>
              <a:rPr kumimoji="1" lang="es-ES" sz="2800" b="1" i="1" dirty="0" smtClean="0">
                <a:gradFill>
                  <a:gsLst>
                    <a:gs pos="0">
                      <a:schemeClr val="accent3">
                        <a:lumMod val="50000"/>
                      </a:schemeClr>
                    </a:gs>
                    <a:gs pos="36000">
                      <a:srgbClr val="669900"/>
                    </a:gs>
                    <a:gs pos="100000">
                      <a:srgbClr val="99CC00"/>
                    </a:gs>
                  </a:gsLst>
                  <a:lin ang="5400000" scaled="0"/>
                </a:gradFill>
              </a:rPr>
            </a:br>
            <a:r>
              <a:rPr kumimoji="1" lang="es-ES" sz="2800" b="1" i="1" dirty="0" smtClean="0">
                <a:gradFill>
                  <a:gsLst>
                    <a:gs pos="0">
                      <a:schemeClr val="accent3">
                        <a:lumMod val="50000"/>
                      </a:schemeClr>
                    </a:gs>
                    <a:gs pos="36000">
                      <a:srgbClr val="669900"/>
                    </a:gs>
                    <a:gs pos="100000">
                      <a:srgbClr val="99CC00"/>
                    </a:gs>
                  </a:gsLst>
                  <a:lin ang="5400000" scaled="0"/>
                </a:gradFill>
              </a:rPr>
              <a:t>(Nutación y Precesión)</a:t>
            </a:r>
            <a:endParaRPr kumimoji="1" lang="es-ES" sz="2800" b="1" i="1" dirty="0">
              <a:gradFill>
                <a:gsLst>
                  <a:gs pos="0">
                    <a:schemeClr val="accent3">
                      <a:lumMod val="50000"/>
                    </a:schemeClr>
                  </a:gs>
                  <a:gs pos="36000">
                    <a:srgbClr val="669900"/>
                  </a:gs>
                  <a:gs pos="100000">
                    <a:srgbClr val="99CC00"/>
                  </a:gs>
                </a:gsLst>
                <a:lin ang="5400000" scaled="0"/>
              </a:gradFill>
            </a:endParaRPr>
          </a:p>
        </p:txBody>
      </p:sp>
      <p:sp>
        <p:nvSpPr>
          <p:cNvPr id="19"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3"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32" name="31 Rectángulo redondeado">
            <a:hlinkClick r:id="rId4" action="ppaction://hlinksldjump"/>
          </p:cNvPr>
          <p:cNvSpPr/>
          <p:nvPr/>
        </p:nvSpPr>
        <p:spPr>
          <a:xfrm>
            <a:off x="4224338" y="5851529"/>
            <a:ext cx="2338387" cy="347663"/>
          </a:xfrm>
          <a:prstGeom prst="roundRect">
            <a:avLst/>
          </a:prstGeom>
          <a:solidFill>
            <a:srgbClr val="FFCC00">
              <a:alpha val="40000"/>
            </a:srgbClr>
          </a:solidFill>
          <a:ln>
            <a:solidFill>
              <a:srgbClr val="F692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accent6">
                    <a:lumMod val="75000"/>
                  </a:schemeClr>
                </a:solidFill>
              </a:rPr>
              <a:t>Rotación y Traslación</a:t>
            </a:r>
            <a:endParaRPr lang="es-MX" dirty="0">
              <a:solidFill>
                <a:schemeClr val="accent6">
                  <a:lumMod val="75000"/>
                </a:schemeClr>
              </a:solidFill>
            </a:endParaRPr>
          </a:p>
        </p:txBody>
      </p:sp>
      <p:pic>
        <p:nvPicPr>
          <p:cNvPr id="29697" name="Imagen 1" descr="G:\0nutacion.gif"/>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38951" y="2608263"/>
            <a:ext cx="3001962" cy="4089400"/>
          </a:xfrm>
          <a:prstGeom prst="rect">
            <a:avLst/>
          </a:prstGeom>
          <a:noFill/>
          <a:ln w="9525">
            <a:noFill/>
            <a:miter lim="800000"/>
            <a:headEnd/>
            <a:tailEnd/>
          </a:ln>
        </p:spPr>
      </p:pic>
      <p:sp>
        <p:nvSpPr>
          <p:cNvPr id="24" name="Autoforma 24">
            <a:hlinkClick r:id="rId6" action="ppaction://hlinksldjump"/>
          </p:cNvPr>
          <p:cNvSpPr>
            <a:spLocks noChangeArrowheads="1"/>
          </p:cNvSpPr>
          <p:nvPr/>
        </p:nvSpPr>
        <p:spPr bwMode="blackWhite">
          <a:xfrm>
            <a:off x="-225790" y="2078038"/>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      Presentación</a:t>
            </a:r>
          </a:p>
        </p:txBody>
      </p:sp>
      <p:sp>
        <p:nvSpPr>
          <p:cNvPr id="25" name="Autoforma 24">
            <a:hlinkClick r:id="rId7" action="ppaction://hlinksldjump"/>
          </p:cNvPr>
          <p:cNvSpPr>
            <a:spLocks noChangeArrowheads="1"/>
          </p:cNvSpPr>
          <p:nvPr/>
        </p:nvSpPr>
        <p:spPr bwMode="blackWhite">
          <a:xfrm>
            <a:off x="-225789" y="3501262"/>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2.2 Consecuencias de la forma de la tierra</a:t>
            </a:r>
          </a:p>
        </p:txBody>
      </p:sp>
      <p:sp>
        <p:nvSpPr>
          <p:cNvPr id="26" name="Autoforma 25">
            <a:hlinkClick r:id="rId8" action="ppaction://hlinksldjump"/>
          </p:cNvPr>
          <p:cNvSpPr>
            <a:spLocks noChangeArrowheads="1"/>
          </p:cNvSpPr>
          <p:nvPr/>
        </p:nvSpPr>
        <p:spPr bwMode="blackWhite">
          <a:xfrm>
            <a:off x="-225790" y="30277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2.1 Pruebas de la Forma de la tierra</a:t>
            </a:r>
          </a:p>
        </p:txBody>
      </p:sp>
      <p:sp>
        <p:nvSpPr>
          <p:cNvPr id="33" name="Autoforma 24">
            <a:hlinkClick r:id="rId9" action="ppaction://hlinksldjump"/>
          </p:cNvPr>
          <p:cNvSpPr>
            <a:spLocks noChangeArrowheads="1"/>
          </p:cNvSpPr>
          <p:nvPr/>
        </p:nvSpPr>
        <p:spPr bwMode="blackWhite">
          <a:xfrm>
            <a:off x="-225790" y="2557663"/>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 Forma de la tierra</a:t>
            </a:r>
          </a:p>
        </p:txBody>
      </p:sp>
      <p:sp>
        <p:nvSpPr>
          <p:cNvPr id="34" name="Autoforma 24">
            <a:hlinkClick r:id="rId4" action="ppaction://hlinksldjump"/>
          </p:cNvPr>
          <p:cNvSpPr>
            <a:spLocks noChangeArrowheads="1"/>
          </p:cNvSpPr>
          <p:nvPr/>
        </p:nvSpPr>
        <p:spPr bwMode="blackWhite">
          <a:xfrm>
            <a:off x="-225790" y="3987040"/>
            <a:ext cx="3010518" cy="432000"/>
          </a:xfrm>
          <a:prstGeom prst="roundRect">
            <a:avLst>
              <a:gd name="adj" fmla="val 50000"/>
            </a:avLst>
          </a:prstGeom>
          <a:solidFill>
            <a:srgbClr val="99CC00">
              <a:alpha val="40000"/>
            </a:srgbClr>
          </a:solidFill>
          <a:ln w="12700">
            <a:solidFill>
              <a:schemeClr val="accent3">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flip="none" rotWithShape="1">
                  <a:gsLst>
                    <a:gs pos="79000">
                      <a:srgbClr val="669900"/>
                    </a:gs>
                    <a:gs pos="0">
                      <a:schemeClr val="accent3">
                        <a:lumMod val="50000"/>
                      </a:schemeClr>
                    </a:gs>
                    <a:gs pos="100000">
                      <a:srgbClr val="99CC00"/>
                    </a:gs>
                  </a:gsLst>
                  <a:lin ang="16200000" scaled="1"/>
                  <a:tileRect/>
                </a:gradFill>
                <a:latin typeface="+mn-lt"/>
              </a:rPr>
              <a:t>2.3 Principales Movimientos de la Tierra</a:t>
            </a:r>
          </a:p>
        </p:txBody>
      </p:sp>
      <p:sp>
        <p:nvSpPr>
          <p:cNvPr id="35" name="Autoforma 45">
            <a:hlinkClick r:id="rId10" action="ppaction://hlinksldjump"/>
          </p:cNvPr>
          <p:cNvSpPr>
            <a:spLocks noChangeArrowheads="1"/>
          </p:cNvSpPr>
          <p:nvPr/>
        </p:nvSpPr>
        <p:spPr bwMode="blackWhite">
          <a:xfrm>
            <a:off x="-376315" y="1447800"/>
            <a:ext cx="3161043" cy="533400"/>
          </a:xfrm>
          <a:prstGeom prst="roundRect">
            <a:avLst>
              <a:gd name="adj" fmla="val 50000"/>
            </a:avLst>
          </a:prstGeom>
          <a:solidFill>
            <a:srgbClr val="99CC00">
              <a:alpha val="40000"/>
            </a:srgbClr>
          </a:solidFill>
          <a:ln w="12700">
            <a:solidFill>
              <a:schemeClr val="accent3">
                <a:lumMod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35000">
                      <a:srgbClr val="669900"/>
                    </a:gs>
                    <a:gs pos="1250">
                      <a:schemeClr val="accent3">
                        <a:lumMod val="75000"/>
                      </a:schemeClr>
                    </a:gs>
                    <a:gs pos="100000">
                      <a:srgbClr val="99CC00"/>
                    </a:gs>
                  </a:gsLst>
                  <a:lin ang="5400000"/>
                </a:gradFill>
                <a:effectLst>
                  <a:innerShdw blurRad="69850" dist="43180" dir="5400000">
                    <a:srgbClr val="000000">
                      <a:alpha val="65000"/>
                    </a:srgbClr>
                  </a:innerShdw>
                </a:effectLst>
                <a:latin typeface="+mn-lt"/>
              </a:rPr>
              <a:t>Inicio</a:t>
            </a:r>
          </a:p>
        </p:txBody>
      </p:sp>
      <p:pic>
        <p:nvPicPr>
          <p:cNvPr id="36" name="Imagen 3" descr="G:\UAEMex-1.bmp">
            <a:hlinkClick r:id="rId11"/>
          </p:cNvPr>
          <p:cNvPicPr>
            <a:picLocks noChangeAspect="1" noChangeArrowheads="1"/>
          </p:cNvPicPr>
          <p:nvPr/>
        </p:nvPicPr>
        <p:blipFill>
          <a:blip r:embed="rId12"/>
          <a:srcRect/>
          <a:stretch>
            <a:fillRect/>
          </a:stretch>
        </p:blipFill>
        <p:spPr bwMode="auto">
          <a:xfrm>
            <a:off x="703263" y="71442"/>
            <a:ext cx="1431925" cy="1260475"/>
          </a:xfrm>
          <a:prstGeom prst="rect">
            <a:avLst/>
          </a:prstGeom>
          <a:noFill/>
          <a:ln w="9525">
            <a:noFill/>
            <a:miter lim="800000"/>
            <a:headEnd/>
            <a:tailEnd/>
          </a:ln>
        </p:spPr>
      </p:pic>
      <p:pic>
        <p:nvPicPr>
          <p:cNvPr id="37" name="Imagen 2" descr="F:\investigasiones\Imagenes\UAEMex\Escudo.JPG"/>
          <p:cNvPicPr>
            <a:picLocks noChangeAspect="1" noChangeArrowheads="1"/>
          </p:cNvPicPr>
          <p:nvPr/>
        </p:nvPicPr>
        <p:blipFill>
          <a:blip r:embed="rId13">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29697"/>
                                        </p:tgtEl>
                                        <p:attrNameLst>
                                          <p:attrName>style.visibility</p:attrName>
                                        </p:attrNameLst>
                                      </p:cBhvr>
                                      <p:to>
                                        <p:strVal val="visible"/>
                                      </p:to>
                                    </p:set>
                                    <p:animEffect transition="in" filter="fade">
                                      <p:cBhvr>
                                        <p:cTn id="20" dur="500"/>
                                        <p:tgtEl>
                                          <p:spTgt spid="29697"/>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0-#ppt_w/2"/>
                                          </p:val>
                                        </p:tav>
                                        <p:tav tm="100000">
                                          <p:val>
                                            <p:strVal val="#ppt_x"/>
                                          </p:val>
                                        </p:tav>
                                      </p:tavLst>
                                    </p:anim>
                                    <p:anim calcmode="lin" valueType="num">
                                      <p:cBhvr additive="base">
                                        <p:cTn id="29" dur="500" fill="hold"/>
                                        <p:tgtEl>
                                          <p:spTgt spid="24"/>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0-#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0-#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0-#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0-#ppt_w/2"/>
                                          </p:val>
                                        </p:tav>
                                        <p:tav tm="100000">
                                          <p:val>
                                            <p:strVal val="#ppt_x"/>
                                          </p:val>
                                        </p:tav>
                                      </p:tavLst>
                                    </p:anim>
                                    <p:anim calcmode="lin" valueType="num">
                                      <p:cBhvr additive="base">
                                        <p:cTn id="49" dur="5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Imagen 3"/>
          <p:cNvPicPr>
            <a:picLocks noChangeAspect="1" noChangeArrowheads="1"/>
          </p:cNvPicPr>
          <p:nvPr/>
        </p:nvPicPr>
        <p:blipFill rotWithShape="1">
          <a:blip r:embed="rId3" cstate="print">
            <a:duotone>
              <a:schemeClr val="accent4">
                <a:shade val="45000"/>
                <a:satMod val="135000"/>
              </a:schemeClr>
              <a:prstClr val="white"/>
            </a:duotone>
            <a:extLst/>
          </a:blip>
          <a:srcRect l="33247"/>
          <a:stretch/>
        </p:blipFill>
        <p:spPr bwMode="auto">
          <a:xfrm>
            <a:off x="-313683" y="0"/>
            <a:ext cx="3245571" cy="6858000"/>
          </a:xfrm>
          <a:prstGeom prst="rect">
            <a:avLst/>
          </a:prstGeom>
          <a:noFill/>
          <a:ln w="9525">
            <a:solidFill>
              <a:schemeClr val="accent4">
                <a:lumMod val="75000"/>
              </a:schemeClr>
            </a:solidFill>
            <a:miter lim="800000"/>
            <a:headEnd/>
            <a:tailEnd/>
          </a:ln>
          <a:effectLst/>
          <a:extLst/>
        </p:spPr>
      </p:pic>
      <p:sp>
        <p:nvSpPr>
          <p:cNvPr id="31" name="Rectángulo 4"/>
          <p:cNvSpPr>
            <a:spLocks noChangeArrowheads="1"/>
          </p:cNvSpPr>
          <p:nvPr/>
        </p:nvSpPr>
        <p:spPr bwMode="auto">
          <a:xfrm>
            <a:off x="3200400" y="1447800"/>
            <a:ext cx="7543800" cy="5029200"/>
          </a:xfrm>
          <a:prstGeom prst="rect">
            <a:avLst/>
          </a:prstGeom>
          <a:noFill/>
          <a:ln w="9525">
            <a:noFill/>
            <a:miter lim="800000"/>
            <a:headEnd/>
            <a:tailEnd/>
          </a:ln>
        </p:spPr>
        <p:txBody>
          <a:bodyPr lIns="92075" tIns="46038" rIns="92075" bIns="46038"/>
          <a:lstStyle/>
          <a:p>
            <a:pPr hangingPunct="0">
              <a:lnSpc>
                <a:spcPct val="110000"/>
              </a:lnSpc>
            </a:pPr>
            <a:r>
              <a:rPr kumimoji="1" lang="es-ES" sz="2000">
                <a:latin typeface="Calibri" pitchFamily="34" charset="0"/>
              </a:rPr>
              <a:t>Los fenómenos y hechos geográficos necesitan ser ubicados en un mapa, para su estudio y valoración, por ello se necesitan estos, ya sea utilizándolos de referencia, designado  limites</a:t>
            </a:r>
          </a:p>
          <a:p>
            <a:pPr hangingPunct="0">
              <a:lnSpc>
                <a:spcPct val="110000"/>
              </a:lnSpc>
            </a:pPr>
            <a:endParaRPr kumimoji="1" lang="es-ES" sz="2000">
              <a:latin typeface="Calibri" pitchFamily="34" charset="0"/>
            </a:endParaRPr>
          </a:p>
          <a:p>
            <a:pPr hangingPunct="0">
              <a:lnSpc>
                <a:spcPct val="110000"/>
              </a:lnSpc>
            </a:pPr>
            <a:r>
              <a:rPr kumimoji="1" lang="es-ES" sz="2000">
                <a:latin typeface="Calibri" pitchFamily="34" charset="0"/>
              </a:rPr>
              <a:t>En este módulo podrás ver su posición de los principales puntos, líneas y círculos, así como algunos datos importantes</a:t>
            </a:r>
          </a:p>
        </p:txBody>
      </p:sp>
      <p:sp>
        <p:nvSpPr>
          <p:cNvPr id="9" name="8 Título"/>
          <p:cNvSpPr>
            <a:spLocks noGrp="1"/>
          </p:cNvSpPr>
          <p:nvPr>
            <p:ph type="title"/>
          </p:nvPr>
        </p:nvSpPr>
        <p:spPr>
          <a:xfrm>
            <a:off x="2960917" y="275771"/>
            <a:ext cx="6052457"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rPr>
              <a:t>Puntos, Líneas y Círculos Geográficos</a:t>
            </a:r>
            <a:endParaRPr kumimoji="1" lang="es-ES" sz="2800" b="1" i="1" dirty="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endParaRP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2" name="Autoforma 24">
            <a:hlinkClick r:id="rId4" action="ppaction://hlinksldjump"/>
          </p:cNvPr>
          <p:cNvSpPr>
            <a:spLocks noChangeArrowheads="1"/>
          </p:cNvSpPr>
          <p:nvPr/>
        </p:nvSpPr>
        <p:spPr bwMode="blackWhite">
          <a:xfrm>
            <a:off x="-304685" y="3018472"/>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3.3 Círculos Geográficos</a:t>
            </a:r>
          </a:p>
        </p:txBody>
      </p:sp>
      <p:sp>
        <p:nvSpPr>
          <p:cNvPr id="13" name="Autoforma 25">
            <a:hlinkClick r:id="rId5" action="ppaction://hlinksldjump"/>
          </p:cNvPr>
          <p:cNvSpPr>
            <a:spLocks noChangeArrowheads="1"/>
          </p:cNvSpPr>
          <p:nvPr/>
        </p:nvSpPr>
        <p:spPr bwMode="blackWhite">
          <a:xfrm>
            <a:off x="-304685" y="2541225"/>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79388" fontAlgn="auto" hangingPunct="0">
              <a:spcBef>
                <a:spcPts val="0"/>
              </a:spcBef>
              <a:spcAft>
                <a:spcPts val="0"/>
              </a:spcAft>
              <a:defRPr/>
            </a:pPr>
            <a:r>
              <a:rPr kumimoji="1" lang="es-ES" sz="1400" b="1" i="1" dirty="0">
                <a:solidFill>
                  <a:srgbClr val="7030A0"/>
                </a:solidFill>
                <a:latin typeface="+mn-lt"/>
              </a:rPr>
              <a:t>3.2 Líneas</a:t>
            </a:r>
          </a:p>
        </p:txBody>
      </p:sp>
      <p:sp>
        <p:nvSpPr>
          <p:cNvPr id="18" name="Autoforma 24">
            <a:hlinkClick r:id="rId6" action="ppaction://hlinksldjump"/>
          </p:cNvPr>
          <p:cNvSpPr>
            <a:spLocks noChangeArrowheads="1"/>
          </p:cNvSpPr>
          <p:nvPr/>
        </p:nvSpPr>
        <p:spPr bwMode="blackWhite">
          <a:xfrm>
            <a:off x="-304685" y="2058967"/>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3.1 Puntos</a:t>
            </a:r>
          </a:p>
        </p:txBody>
      </p:sp>
      <p:pic>
        <p:nvPicPr>
          <p:cNvPr id="14" name="Imagen 3" descr="G:\UAEMex-1.bmp">
            <a:hlinkClick r:id="rId7"/>
          </p:cNvPr>
          <p:cNvPicPr>
            <a:picLocks noChangeAspect="1" noChangeArrowheads="1"/>
          </p:cNvPicPr>
          <p:nvPr/>
        </p:nvPicPr>
        <p:blipFill>
          <a:blip r:embed="rId8"/>
          <a:srcRect/>
          <a:stretch>
            <a:fillRect/>
          </a:stretch>
        </p:blipFill>
        <p:spPr bwMode="auto">
          <a:xfrm>
            <a:off x="703263" y="71442"/>
            <a:ext cx="1431925" cy="1260475"/>
          </a:xfrm>
          <a:prstGeom prst="rect">
            <a:avLst/>
          </a:prstGeom>
          <a:noFill/>
          <a:ln w="9525">
            <a:noFill/>
            <a:miter lim="800000"/>
            <a:headEnd/>
            <a:tailEnd/>
          </a:ln>
        </p:spPr>
      </p:pic>
      <p:pic>
        <p:nvPicPr>
          <p:cNvPr id="15" name="Imagen 2" descr="F:\investigasiones\Imagenes\UAEMex\Escudo.JPG"/>
          <p:cNvPicPr>
            <a:picLocks noChangeAspect="1" noChangeArrowheads="1"/>
          </p:cNvPicPr>
          <p:nvPr/>
        </p:nvPicPr>
        <p:blipFill>
          <a:blip r:embed="rId9">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21" name="Autoforma 45">
            <a:hlinkClick r:id="rId10" action="ppaction://hlinksldjump"/>
          </p:cNvPr>
          <p:cNvSpPr>
            <a:spLocks noChangeArrowheads="1"/>
          </p:cNvSpPr>
          <p:nvPr/>
        </p:nvSpPr>
        <p:spPr bwMode="blackWhite">
          <a:xfrm>
            <a:off x="-376315" y="1447800"/>
            <a:ext cx="3161043" cy="5334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solidFill>
                  <a:srgbClr val="7030A0"/>
                </a:solidFill>
                <a:effectLst>
                  <a:innerShdw blurRad="69850" dist="43180" dir="5400000">
                    <a:srgbClr val="000000">
                      <a:alpha val="65000"/>
                    </a:srgbClr>
                  </a:innerShdw>
                </a:effectLst>
                <a:latin typeface="+mn-lt"/>
              </a:rPr>
              <a:t>Inicio</a:t>
            </a: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0-#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ángulo 4"/>
          <p:cNvSpPr>
            <a:spLocks noChangeArrowheads="1"/>
          </p:cNvSpPr>
          <p:nvPr/>
        </p:nvSpPr>
        <p:spPr bwMode="auto">
          <a:xfrm>
            <a:off x="8621487" y="1623214"/>
            <a:ext cx="2122714" cy="1442630"/>
          </a:xfrm>
          <a:prstGeom prst="rect">
            <a:avLst/>
          </a:prstGeom>
          <a:noFill/>
          <a:ln>
            <a:noFill/>
          </a:ln>
          <a:extLst/>
        </p:spPr>
        <p:txBody>
          <a:bodyPr lIns="92075" tIns="46038" rIns="92075" bIns="46038"/>
          <a:lstStyle/>
          <a:p>
            <a:pPr fontAlgn="auto" hangingPunct="0">
              <a:lnSpc>
                <a:spcPct val="110000"/>
              </a:lnSpc>
              <a:spcBef>
                <a:spcPts val="0"/>
              </a:spcBef>
              <a:spcAft>
                <a:spcPts val="0"/>
              </a:spcAft>
              <a:defRPr/>
            </a:pPr>
            <a:r>
              <a:rPr kumimoji="1" lang="es-ES" b="1" i="1" dirty="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atin typeface="+mn-lt"/>
              </a:rPr>
              <a:t>Puntos </a:t>
            </a:r>
            <a:endParaRPr kumimoji="1" lang="es-ES" sz="1400" dirty="0">
              <a:latin typeface="+mn-lt"/>
            </a:endParaRPr>
          </a:p>
          <a:p>
            <a:pPr marL="342900" indent="-342900" fontAlgn="auto" hangingPunct="0">
              <a:lnSpc>
                <a:spcPct val="110000"/>
              </a:lnSpc>
              <a:spcBef>
                <a:spcPts val="0"/>
              </a:spcBef>
              <a:spcAft>
                <a:spcPts val="0"/>
              </a:spcAft>
              <a:buFontTx/>
              <a:buAutoNum type="arabicParenR"/>
              <a:defRPr/>
            </a:pPr>
            <a:r>
              <a:rPr kumimoji="1" lang="es-ES" sz="1400" dirty="0">
                <a:latin typeface="+mn-lt"/>
              </a:rPr>
              <a:t>Polo Norte</a:t>
            </a:r>
          </a:p>
          <a:p>
            <a:pPr marL="342900" indent="-342900" fontAlgn="auto" hangingPunct="0">
              <a:lnSpc>
                <a:spcPct val="110000"/>
              </a:lnSpc>
              <a:spcBef>
                <a:spcPts val="0"/>
              </a:spcBef>
              <a:spcAft>
                <a:spcPts val="0"/>
              </a:spcAft>
              <a:buFontTx/>
              <a:buAutoNum type="arabicParenR"/>
              <a:defRPr/>
            </a:pPr>
            <a:r>
              <a:rPr kumimoji="1" lang="es-ES" sz="1400" dirty="0">
                <a:latin typeface="+mn-lt"/>
              </a:rPr>
              <a:t>Polo Sur</a:t>
            </a:r>
          </a:p>
          <a:p>
            <a:pPr marL="342900" indent="-342900" fontAlgn="auto" hangingPunct="0">
              <a:lnSpc>
                <a:spcPct val="110000"/>
              </a:lnSpc>
              <a:spcBef>
                <a:spcPts val="0"/>
              </a:spcBef>
              <a:spcAft>
                <a:spcPts val="0"/>
              </a:spcAft>
              <a:buFontTx/>
              <a:buAutoNum type="arabicParenR"/>
              <a:defRPr/>
            </a:pPr>
            <a:r>
              <a:rPr kumimoji="1" lang="es-ES" sz="1400" dirty="0">
                <a:latin typeface="+mn-lt"/>
              </a:rPr>
              <a:t>Nadir</a:t>
            </a:r>
          </a:p>
          <a:p>
            <a:pPr marL="342900" indent="-342900" fontAlgn="auto" hangingPunct="0">
              <a:lnSpc>
                <a:spcPct val="110000"/>
              </a:lnSpc>
              <a:spcBef>
                <a:spcPts val="0"/>
              </a:spcBef>
              <a:spcAft>
                <a:spcPts val="0"/>
              </a:spcAft>
              <a:buFontTx/>
              <a:buAutoNum type="arabicParenR"/>
              <a:defRPr/>
            </a:pPr>
            <a:r>
              <a:rPr kumimoji="1" lang="es-ES" sz="1400" dirty="0">
                <a:latin typeface="+mn-lt"/>
              </a:rPr>
              <a:t>Cenit</a:t>
            </a:r>
          </a:p>
          <a:p>
            <a:pPr marL="342900" indent="-342900" fontAlgn="auto" hangingPunct="0">
              <a:lnSpc>
                <a:spcPct val="110000"/>
              </a:lnSpc>
              <a:spcBef>
                <a:spcPts val="0"/>
              </a:spcBef>
              <a:spcAft>
                <a:spcPts val="0"/>
              </a:spcAft>
              <a:buFontTx/>
              <a:buAutoNum type="arabicParenR"/>
              <a:defRPr/>
            </a:pPr>
            <a:endParaRPr kumimoji="1" lang="es-ES" sz="1400" dirty="0">
              <a:latin typeface="+mn-lt"/>
            </a:endParaRPr>
          </a:p>
          <a:p>
            <a:pPr marL="342900" indent="-342900" fontAlgn="auto" hangingPunct="0">
              <a:lnSpc>
                <a:spcPct val="110000"/>
              </a:lnSpc>
              <a:spcBef>
                <a:spcPts val="0"/>
              </a:spcBef>
              <a:spcAft>
                <a:spcPts val="0"/>
              </a:spcAft>
              <a:buFontTx/>
              <a:buAutoNum type="arabicParenR"/>
              <a:defRPr/>
            </a:pPr>
            <a:endParaRPr kumimoji="1" lang="es-ES" sz="1400" dirty="0">
              <a:latin typeface="+mn-lt"/>
            </a:endParaRPr>
          </a:p>
        </p:txBody>
      </p:sp>
      <p:sp>
        <p:nvSpPr>
          <p:cNvPr id="9" name="8 Título"/>
          <p:cNvSpPr>
            <a:spLocks noGrp="1"/>
          </p:cNvSpPr>
          <p:nvPr>
            <p:ph type="title"/>
          </p:nvPr>
        </p:nvSpPr>
        <p:spPr>
          <a:xfrm>
            <a:off x="3200401" y="275771"/>
            <a:ext cx="7535929"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rPr>
              <a:t>Puntos</a:t>
            </a:r>
            <a:endParaRPr kumimoji="1" lang="es-ES" sz="3200" b="1" i="1" dirty="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endParaRPr>
          </a:p>
        </p:txBody>
      </p:sp>
      <p:sp>
        <p:nvSpPr>
          <p:cNvPr id="29"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30"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4098" name="Imagen 2"/>
          <p:cNvPicPr>
            <a:picLocks noChangeAspect="1" noChangeArrowheads="1"/>
          </p:cNvPicPr>
          <p:nvPr/>
        </p:nvPicPr>
        <p:blipFill>
          <a:blip r:embed="rId3"/>
          <a:srcRect/>
          <a:stretch>
            <a:fillRect/>
          </a:stretch>
        </p:blipFill>
        <p:spPr bwMode="auto">
          <a:xfrm>
            <a:off x="3525838" y="1555750"/>
            <a:ext cx="4254500" cy="4230688"/>
          </a:xfrm>
          <a:prstGeom prst="rect">
            <a:avLst/>
          </a:prstGeom>
          <a:noFill/>
          <a:ln w="9525">
            <a:noFill/>
            <a:miter lim="800000"/>
            <a:headEnd/>
            <a:tailEnd/>
          </a:ln>
        </p:spPr>
      </p:pic>
      <p:sp>
        <p:nvSpPr>
          <p:cNvPr id="19" name="18 Rectángulo redondeado">
            <a:hlinkClick r:id="rId4" action="ppaction://hlinksldjump"/>
          </p:cNvPr>
          <p:cNvSpPr/>
          <p:nvPr/>
        </p:nvSpPr>
        <p:spPr>
          <a:xfrm>
            <a:off x="8347077" y="5829300"/>
            <a:ext cx="1960563" cy="349250"/>
          </a:xfrm>
          <a:prstGeom prst="roundRect">
            <a:avLst/>
          </a:prstGeom>
          <a:solidFill>
            <a:srgbClr val="7030A0">
              <a:alpha val="40000"/>
            </a:srgb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7030A0"/>
                </a:solidFill>
              </a:rPr>
              <a:t>Puntos Cardinales</a:t>
            </a:r>
            <a:endParaRPr lang="es-MX" dirty="0">
              <a:solidFill>
                <a:srgbClr val="7030A0"/>
              </a:solidFill>
            </a:endParaRPr>
          </a:p>
        </p:txBody>
      </p:sp>
      <p:grpSp>
        <p:nvGrpSpPr>
          <p:cNvPr id="7" name="6 Grupo"/>
          <p:cNvGrpSpPr>
            <a:grpSpLocks/>
          </p:cNvGrpSpPr>
          <p:nvPr/>
        </p:nvGrpSpPr>
        <p:grpSpPr bwMode="auto">
          <a:xfrm>
            <a:off x="5348287" y="1077917"/>
            <a:ext cx="290513" cy="485775"/>
            <a:chOff x="5348230" y="1078468"/>
            <a:chExt cx="290285" cy="484874"/>
          </a:xfrm>
        </p:grpSpPr>
        <p:sp>
          <p:nvSpPr>
            <p:cNvPr id="2" name="1 Elipse"/>
            <p:cNvSpPr/>
            <p:nvPr/>
          </p:nvSpPr>
          <p:spPr>
            <a:xfrm>
              <a:off x="5457681" y="1492037"/>
              <a:ext cx="71382" cy="71305"/>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69659" name="20 CuadroTexto"/>
            <p:cNvSpPr txBox="1">
              <a:spLocks noChangeArrowheads="1"/>
            </p:cNvSpPr>
            <p:nvPr/>
          </p:nvSpPr>
          <p:spPr bwMode="auto">
            <a:xfrm>
              <a:off x="5348230" y="1078468"/>
              <a:ext cx="290285" cy="369332"/>
            </a:xfrm>
            <a:prstGeom prst="rect">
              <a:avLst/>
            </a:prstGeom>
            <a:noFill/>
            <a:ln w="9525">
              <a:noFill/>
              <a:miter lim="800000"/>
              <a:headEnd/>
              <a:tailEnd/>
            </a:ln>
          </p:spPr>
          <p:txBody>
            <a:bodyPr>
              <a:spAutoFit/>
            </a:bodyPr>
            <a:lstStyle/>
            <a:p>
              <a:r>
                <a:rPr lang="es-ES">
                  <a:latin typeface="Calibri" pitchFamily="34" charset="0"/>
                </a:rPr>
                <a:t>1</a:t>
              </a:r>
              <a:endParaRPr lang="es-MX">
                <a:latin typeface="Calibri" pitchFamily="34" charset="0"/>
              </a:endParaRPr>
            </a:p>
          </p:txBody>
        </p:sp>
      </p:grpSp>
      <p:grpSp>
        <p:nvGrpSpPr>
          <p:cNvPr id="8" name="7 Grupo"/>
          <p:cNvGrpSpPr>
            <a:grpSpLocks/>
          </p:cNvGrpSpPr>
          <p:nvPr/>
        </p:nvGrpSpPr>
        <p:grpSpPr bwMode="auto">
          <a:xfrm>
            <a:off x="5492752" y="5664200"/>
            <a:ext cx="290513" cy="444500"/>
            <a:chOff x="5493372" y="5664198"/>
            <a:chExt cx="290285" cy="444123"/>
          </a:xfrm>
        </p:grpSpPr>
        <p:sp>
          <p:nvSpPr>
            <p:cNvPr id="18" name="17 Elipse"/>
            <p:cNvSpPr/>
            <p:nvPr/>
          </p:nvSpPr>
          <p:spPr>
            <a:xfrm>
              <a:off x="5574271" y="5664198"/>
              <a:ext cx="71381" cy="71377"/>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69657" name="21 CuadroTexto"/>
            <p:cNvSpPr txBox="1">
              <a:spLocks noChangeArrowheads="1"/>
            </p:cNvSpPr>
            <p:nvPr/>
          </p:nvSpPr>
          <p:spPr bwMode="auto">
            <a:xfrm>
              <a:off x="5493372" y="5738989"/>
              <a:ext cx="290285" cy="369332"/>
            </a:xfrm>
            <a:prstGeom prst="rect">
              <a:avLst/>
            </a:prstGeom>
            <a:noFill/>
            <a:ln w="9525">
              <a:noFill/>
              <a:miter lim="800000"/>
              <a:headEnd/>
              <a:tailEnd/>
            </a:ln>
          </p:spPr>
          <p:txBody>
            <a:bodyPr>
              <a:spAutoFit/>
            </a:bodyPr>
            <a:lstStyle/>
            <a:p>
              <a:r>
                <a:rPr lang="es-ES">
                  <a:latin typeface="Calibri" pitchFamily="34" charset="0"/>
                </a:rPr>
                <a:t>2</a:t>
              </a:r>
              <a:endParaRPr lang="es-MX">
                <a:latin typeface="Calibri" pitchFamily="34" charset="0"/>
              </a:endParaRPr>
            </a:p>
          </p:txBody>
        </p:sp>
      </p:grpSp>
      <p:grpSp>
        <p:nvGrpSpPr>
          <p:cNvPr id="10" name="9 Grupo"/>
          <p:cNvGrpSpPr>
            <a:grpSpLocks/>
          </p:cNvGrpSpPr>
          <p:nvPr/>
        </p:nvGrpSpPr>
        <p:grpSpPr bwMode="auto">
          <a:xfrm>
            <a:off x="3606800" y="5662617"/>
            <a:ext cx="290513" cy="515937"/>
            <a:chOff x="3606800" y="5663236"/>
            <a:chExt cx="290285" cy="514602"/>
          </a:xfrm>
        </p:grpSpPr>
        <p:sp>
          <p:nvSpPr>
            <p:cNvPr id="23" name="22 Elipse"/>
            <p:cNvSpPr/>
            <p:nvPr/>
          </p:nvSpPr>
          <p:spPr>
            <a:xfrm>
              <a:off x="3641698" y="5663236"/>
              <a:ext cx="71382" cy="71252"/>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69655" name="23 CuadroTexto"/>
            <p:cNvSpPr txBox="1">
              <a:spLocks noChangeArrowheads="1"/>
            </p:cNvSpPr>
            <p:nvPr/>
          </p:nvSpPr>
          <p:spPr bwMode="auto">
            <a:xfrm>
              <a:off x="3606800" y="5808506"/>
              <a:ext cx="290285" cy="369332"/>
            </a:xfrm>
            <a:prstGeom prst="rect">
              <a:avLst/>
            </a:prstGeom>
            <a:noFill/>
            <a:ln w="9525">
              <a:noFill/>
              <a:miter lim="800000"/>
              <a:headEnd/>
              <a:tailEnd/>
            </a:ln>
          </p:spPr>
          <p:txBody>
            <a:bodyPr>
              <a:spAutoFit/>
            </a:bodyPr>
            <a:lstStyle/>
            <a:p>
              <a:r>
                <a:rPr lang="es-ES">
                  <a:latin typeface="Calibri" pitchFamily="34" charset="0"/>
                </a:rPr>
                <a:t>3</a:t>
              </a:r>
              <a:endParaRPr lang="es-MX">
                <a:latin typeface="Calibri" pitchFamily="34" charset="0"/>
              </a:endParaRPr>
            </a:p>
          </p:txBody>
        </p:sp>
      </p:grpSp>
      <p:grpSp>
        <p:nvGrpSpPr>
          <p:cNvPr id="11" name="10 Grupo"/>
          <p:cNvGrpSpPr>
            <a:grpSpLocks/>
          </p:cNvGrpSpPr>
          <p:nvPr/>
        </p:nvGrpSpPr>
        <p:grpSpPr bwMode="auto">
          <a:xfrm>
            <a:off x="7723187" y="1550988"/>
            <a:ext cx="290513" cy="500062"/>
            <a:chOff x="7722840" y="1551214"/>
            <a:chExt cx="290285" cy="499125"/>
          </a:xfrm>
        </p:grpSpPr>
        <p:sp>
          <p:nvSpPr>
            <p:cNvPr id="25" name="24 Elipse"/>
            <p:cNvSpPr/>
            <p:nvPr/>
          </p:nvSpPr>
          <p:spPr>
            <a:xfrm>
              <a:off x="7779945" y="1551214"/>
              <a:ext cx="71381" cy="71303"/>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69653" name="25 CuadroTexto"/>
            <p:cNvSpPr txBox="1">
              <a:spLocks noChangeArrowheads="1"/>
            </p:cNvSpPr>
            <p:nvPr/>
          </p:nvSpPr>
          <p:spPr bwMode="auto">
            <a:xfrm>
              <a:off x="7722840" y="1681007"/>
              <a:ext cx="290285" cy="369332"/>
            </a:xfrm>
            <a:prstGeom prst="rect">
              <a:avLst/>
            </a:prstGeom>
            <a:noFill/>
            <a:ln w="9525">
              <a:noFill/>
              <a:miter lim="800000"/>
              <a:headEnd/>
              <a:tailEnd/>
            </a:ln>
          </p:spPr>
          <p:txBody>
            <a:bodyPr>
              <a:spAutoFit/>
            </a:bodyPr>
            <a:lstStyle/>
            <a:p>
              <a:r>
                <a:rPr lang="es-ES">
                  <a:latin typeface="Calibri" pitchFamily="34" charset="0"/>
                </a:rPr>
                <a:t>4</a:t>
              </a:r>
              <a:endParaRPr lang="es-MX">
                <a:latin typeface="Calibri" pitchFamily="34" charset="0"/>
              </a:endParaRPr>
            </a:p>
          </p:txBody>
        </p:sp>
      </p:grpSp>
      <p:cxnSp>
        <p:nvCxnSpPr>
          <p:cNvPr id="4" name="3 Conector recto"/>
          <p:cNvCxnSpPr>
            <a:stCxn id="25" idx="3"/>
            <a:endCxn id="23" idx="7"/>
          </p:cNvCxnSpPr>
          <p:nvPr/>
        </p:nvCxnSpPr>
        <p:spPr>
          <a:xfrm flipH="1">
            <a:off x="3702050" y="1612903"/>
            <a:ext cx="4087813" cy="4060825"/>
          </a:xfrm>
          <a:prstGeom prst="line">
            <a:avLst/>
          </a:prstGeom>
          <a:ln w="3175">
            <a:solidFill>
              <a:schemeClr val="accent4">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2" name="Imagen 3"/>
          <p:cNvPicPr>
            <a:picLocks noChangeAspect="1" noChangeArrowheads="1"/>
          </p:cNvPicPr>
          <p:nvPr/>
        </p:nvPicPr>
        <p:blipFill rotWithShape="1">
          <a:blip r:embed="rId5" cstate="print">
            <a:duotone>
              <a:schemeClr val="accent4">
                <a:shade val="45000"/>
                <a:satMod val="135000"/>
              </a:schemeClr>
              <a:prstClr val="white"/>
            </a:duotone>
            <a:extLst/>
          </a:blip>
          <a:srcRect l="35818"/>
          <a:stretch/>
        </p:blipFill>
        <p:spPr bwMode="auto">
          <a:xfrm>
            <a:off x="-188686" y="0"/>
            <a:ext cx="3120572" cy="6858000"/>
          </a:xfrm>
          <a:prstGeom prst="rect">
            <a:avLst/>
          </a:prstGeom>
          <a:noFill/>
          <a:ln w="9525">
            <a:solidFill>
              <a:schemeClr val="accent4">
                <a:lumMod val="75000"/>
              </a:schemeClr>
            </a:solidFill>
            <a:miter lim="800000"/>
            <a:headEnd/>
            <a:tailEnd/>
          </a:ln>
          <a:effectLst/>
          <a:extLst/>
        </p:spPr>
      </p:pic>
      <p:sp>
        <p:nvSpPr>
          <p:cNvPr id="34" name="Autoforma 24">
            <a:hlinkClick r:id="rId6" action="ppaction://hlinksldjump"/>
          </p:cNvPr>
          <p:cNvSpPr>
            <a:spLocks noChangeArrowheads="1"/>
          </p:cNvSpPr>
          <p:nvPr/>
        </p:nvSpPr>
        <p:spPr bwMode="blackWhite">
          <a:xfrm>
            <a:off x="-275894" y="2028827"/>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07950" fontAlgn="auto" hangingPunct="0">
              <a:spcBef>
                <a:spcPts val="0"/>
              </a:spcBef>
              <a:spcAft>
                <a:spcPts val="0"/>
              </a:spcAft>
              <a:defRPr/>
            </a:pPr>
            <a:r>
              <a:rPr kumimoji="1" lang="es-ES" sz="1400" b="1" i="1" dirty="0">
                <a:solidFill>
                  <a:srgbClr val="7030A0"/>
                </a:solidFill>
                <a:latin typeface="+mn-lt"/>
              </a:rPr>
              <a:t>  Presentación</a:t>
            </a:r>
          </a:p>
        </p:txBody>
      </p:sp>
      <p:sp>
        <p:nvSpPr>
          <p:cNvPr id="35" name="Autoforma 24">
            <a:hlinkClick r:id="rId7" action="ppaction://hlinksldjump"/>
          </p:cNvPr>
          <p:cNvSpPr>
            <a:spLocks noChangeArrowheads="1"/>
          </p:cNvSpPr>
          <p:nvPr/>
        </p:nvSpPr>
        <p:spPr bwMode="blackWhite">
          <a:xfrm>
            <a:off x="-301053" y="3491749"/>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2563" fontAlgn="auto" hangingPunct="0">
              <a:spcBef>
                <a:spcPts val="0"/>
              </a:spcBef>
              <a:spcAft>
                <a:spcPts val="0"/>
              </a:spcAft>
              <a:defRPr/>
            </a:pPr>
            <a:r>
              <a:rPr kumimoji="1" lang="es-ES" sz="1400" b="1" i="1" dirty="0">
                <a:solidFill>
                  <a:srgbClr val="7030A0"/>
                </a:solidFill>
                <a:latin typeface="+mn-lt"/>
              </a:rPr>
              <a:t>3.3 Círculos Geográficos</a:t>
            </a:r>
          </a:p>
        </p:txBody>
      </p:sp>
      <p:sp>
        <p:nvSpPr>
          <p:cNvPr id="36" name="Autoforma 25">
            <a:hlinkClick r:id="rId8" action="ppaction://hlinksldjump"/>
          </p:cNvPr>
          <p:cNvSpPr>
            <a:spLocks noChangeArrowheads="1"/>
          </p:cNvSpPr>
          <p:nvPr/>
        </p:nvSpPr>
        <p:spPr bwMode="blackWhite">
          <a:xfrm>
            <a:off x="-301053" y="3014502"/>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4150" fontAlgn="auto" hangingPunct="0">
              <a:spcBef>
                <a:spcPts val="0"/>
              </a:spcBef>
              <a:spcAft>
                <a:spcPts val="0"/>
              </a:spcAft>
              <a:defRPr/>
            </a:pPr>
            <a:r>
              <a:rPr kumimoji="1" lang="es-ES" sz="1400" b="1" i="1" dirty="0">
                <a:solidFill>
                  <a:srgbClr val="7030A0"/>
                </a:solidFill>
                <a:latin typeface="+mn-lt"/>
              </a:rPr>
              <a:t>3.2 Líneas</a:t>
            </a:r>
          </a:p>
        </p:txBody>
      </p:sp>
      <p:sp>
        <p:nvSpPr>
          <p:cNvPr id="37" name="Autoforma 24">
            <a:hlinkClick r:id="rId9" action="ppaction://hlinksldjump"/>
          </p:cNvPr>
          <p:cNvSpPr>
            <a:spLocks noChangeArrowheads="1"/>
          </p:cNvSpPr>
          <p:nvPr/>
        </p:nvSpPr>
        <p:spPr bwMode="blackWhite">
          <a:xfrm>
            <a:off x="-301053" y="2532244"/>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2563" fontAlgn="auto" hangingPunct="0">
              <a:spcBef>
                <a:spcPts val="0"/>
              </a:spcBef>
              <a:spcAft>
                <a:spcPts val="0"/>
              </a:spcAft>
              <a:defRPr/>
            </a:pPr>
            <a:r>
              <a:rPr kumimoji="1" lang="es-ES" sz="1400" b="1" i="1" dirty="0">
                <a:solidFill>
                  <a:srgbClr val="7030A0"/>
                </a:solidFill>
                <a:latin typeface="+mn-lt"/>
              </a:rPr>
              <a:t>3.1 Puntos</a:t>
            </a:r>
          </a:p>
        </p:txBody>
      </p:sp>
      <p:pic>
        <p:nvPicPr>
          <p:cNvPr id="38" name="Imagen 3" descr="G:\UAEMex-1.bmp">
            <a:hlinkClick r:id="rId10"/>
          </p:cNvPr>
          <p:cNvPicPr>
            <a:picLocks noChangeAspect="1" noChangeArrowheads="1"/>
          </p:cNvPicPr>
          <p:nvPr/>
        </p:nvPicPr>
        <p:blipFill>
          <a:blip r:embed="rId11"/>
          <a:srcRect/>
          <a:stretch>
            <a:fillRect/>
          </a:stretch>
        </p:blipFill>
        <p:spPr bwMode="auto">
          <a:xfrm>
            <a:off x="703263" y="71442"/>
            <a:ext cx="1431925" cy="1260475"/>
          </a:xfrm>
          <a:prstGeom prst="rect">
            <a:avLst/>
          </a:prstGeom>
          <a:noFill/>
          <a:ln w="9525">
            <a:noFill/>
            <a:miter lim="800000"/>
            <a:headEnd/>
            <a:tailEnd/>
          </a:ln>
        </p:spPr>
      </p:pic>
      <p:pic>
        <p:nvPicPr>
          <p:cNvPr id="39" name="Imagen 2" descr="F:\investigasiones\Imagenes\UAEMex\Escudo.JPG"/>
          <p:cNvPicPr>
            <a:picLocks noChangeAspect="1" noChangeArrowheads="1"/>
          </p:cNvPicPr>
          <p:nvPr/>
        </p:nvPicPr>
        <p:blipFill>
          <a:blip r:embed="rId12">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43" name="Autoforma 45">
            <a:hlinkClick r:id="rId13" action="ppaction://hlinksldjump"/>
          </p:cNvPr>
          <p:cNvSpPr>
            <a:spLocks noChangeArrowheads="1"/>
          </p:cNvSpPr>
          <p:nvPr/>
        </p:nvSpPr>
        <p:spPr bwMode="blackWhite">
          <a:xfrm>
            <a:off x="-376315" y="1447800"/>
            <a:ext cx="3161043" cy="5334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solidFill>
                  <a:srgbClr val="7030A0"/>
                </a:solidFill>
                <a:effectLst>
                  <a:innerShdw blurRad="69850" dist="43180" dir="5400000">
                    <a:srgbClr val="000000">
                      <a:alpha val="65000"/>
                    </a:srgbClr>
                  </a:innerShdw>
                </a:effectLst>
                <a:latin typeface="+mn-lt"/>
              </a:rPr>
              <a:t>Inicio</a:t>
            </a: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fade">
                                      <p:cBhvr>
                                        <p:cTn id="16" dur="500"/>
                                        <p:tgtEl>
                                          <p:spTgt spid="4098"/>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500"/>
                                        <p:tgtEl>
                                          <p:spTgt spid="43"/>
                                        </p:tgtEl>
                                      </p:cBhvr>
                                    </p:animEffect>
                                  </p:childTnLst>
                                </p:cTn>
                              </p:par>
                            </p:childTnLst>
                          </p:cTn>
                        </p:par>
                        <p:par>
                          <p:cTn id="21" fill="hold">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0-#ppt_w/2"/>
                                          </p:val>
                                        </p:tav>
                                        <p:tav tm="100000">
                                          <p:val>
                                            <p:strVal val="#ppt_x"/>
                                          </p:val>
                                        </p:tav>
                                      </p:tavLst>
                                    </p:anim>
                                    <p:anim calcmode="lin" valueType="num">
                                      <p:cBhvr additive="base">
                                        <p:cTn id="25" dur="500" fill="hold"/>
                                        <p:tgtEl>
                                          <p:spTgt spid="34"/>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0-#ppt_w/2"/>
                                          </p:val>
                                        </p:tav>
                                        <p:tav tm="100000">
                                          <p:val>
                                            <p:strVal val="#ppt_x"/>
                                          </p:val>
                                        </p:tav>
                                      </p:tavLst>
                                    </p:anim>
                                    <p:anim calcmode="lin" valueType="num">
                                      <p:cBhvr additive="base">
                                        <p:cTn id="30" dur="500" fill="hold"/>
                                        <p:tgtEl>
                                          <p:spTgt spid="37"/>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0-#ppt_w/2"/>
                                          </p:val>
                                        </p:tav>
                                        <p:tav tm="100000">
                                          <p:val>
                                            <p:strVal val="#ppt_x"/>
                                          </p:val>
                                        </p:tav>
                                      </p:tavLst>
                                    </p:anim>
                                    <p:anim calcmode="lin" valueType="num">
                                      <p:cBhvr additive="base">
                                        <p:cTn id="40" dur="500" fill="hold"/>
                                        <p:tgtEl>
                                          <p:spTgt spid="35"/>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31">
                                            <p:txEl>
                                              <p:pRg st="0" end="0"/>
                                            </p:txEl>
                                          </p:spTgt>
                                        </p:tgtEl>
                                        <p:attrNameLst>
                                          <p:attrName>style.visibility</p:attrName>
                                        </p:attrNameLst>
                                      </p:cBhvr>
                                      <p:to>
                                        <p:strVal val="visible"/>
                                      </p:to>
                                    </p:set>
                                    <p:animEffect transition="in" filter="fade">
                                      <p:cBhvr>
                                        <p:cTn id="44" dur="500"/>
                                        <p:tgtEl>
                                          <p:spTgt spid="31">
                                            <p:txEl>
                                              <p:pRg st="0" end="0"/>
                                            </p:txEl>
                                          </p:spTgt>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31">
                                            <p:txEl>
                                              <p:pRg st="1" end="1"/>
                                            </p:txEl>
                                          </p:spTgt>
                                        </p:tgtEl>
                                        <p:attrNameLst>
                                          <p:attrName>style.visibility</p:attrName>
                                        </p:attrNameLst>
                                      </p:cBhvr>
                                      <p:to>
                                        <p:strVal val="visible"/>
                                      </p:to>
                                    </p:set>
                                    <p:animEffect transition="in" filter="fade">
                                      <p:cBhvr>
                                        <p:cTn id="48" dur="500"/>
                                        <p:tgtEl>
                                          <p:spTgt spid="31">
                                            <p:txEl>
                                              <p:pRg st="1" end="1"/>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childTnLst>
                          </p:cTn>
                        </p:par>
                        <p:par>
                          <p:cTn id="52" fill="hold">
                            <p:stCondLst>
                              <p:cond delay="4000"/>
                            </p:stCondLst>
                            <p:childTnLst>
                              <p:par>
                                <p:cTn id="53" presetID="10" presetClass="entr" presetSubtype="0" fill="hold" nodeType="afterEffect">
                                  <p:stCondLst>
                                    <p:cond delay="1000"/>
                                  </p:stCondLst>
                                  <p:childTnLst>
                                    <p:set>
                                      <p:cBhvr>
                                        <p:cTn id="54" dur="1" fill="hold">
                                          <p:stCondLst>
                                            <p:cond delay="0"/>
                                          </p:stCondLst>
                                        </p:cTn>
                                        <p:tgtEl>
                                          <p:spTgt spid="31">
                                            <p:txEl>
                                              <p:pRg st="2" end="2"/>
                                            </p:txEl>
                                          </p:spTgt>
                                        </p:tgtEl>
                                        <p:attrNameLst>
                                          <p:attrName>style.visibility</p:attrName>
                                        </p:attrNameLst>
                                      </p:cBhvr>
                                      <p:to>
                                        <p:strVal val="visible"/>
                                      </p:to>
                                    </p:set>
                                    <p:animEffect transition="in" filter="fade">
                                      <p:cBhvr>
                                        <p:cTn id="55" dur="500"/>
                                        <p:tgtEl>
                                          <p:spTgt spid="31">
                                            <p:txEl>
                                              <p:pRg st="2" end="2"/>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childTnLst>
                          </p:cTn>
                        </p:par>
                        <p:par>
                          <p:cTn id="59" fill="hold">
                            <p:stCondLst>
                              <p:cond delay="5500"/>
                            </p:stCondLst>
                            <p:childTnLst>
                              <p:par>
                                <p:cTn id="60" presetID="10" presetClass="entr" presetSubtype="0" fill="hold" nodeType="afterEffect">
                                  <p:stCondLst>
                                    <p:cond delay="1000"/>
                                  </p:stCondLst>
                                  <p:childTnLst>
                                    <p:set>
                                      <p:cBhvr>
                                        <p:cTn id="61" dur="1" fill="hold">
                                          <p:stCondLst>
                                            <p:cond delay="0"/>
                                          </p:stCondLst>
                                        </p:cTn>
                                        <p:tgtEl>
                                          <p:spTgt spid="31">
                                            <p:txEl>
                                              <p:pRg st="3" end="3"/>
                                            </p:txEl>
                                          </p:spTgt>
                                        </p:tgtEl>
                                        <p:attrNameLst>
                                          <p:attrName>style.visibility</p:attrName>
                                        </p:attrNameLst>
                                      </p:cBhvr>
                                      <p:to>
                                        <p:strVal val="visible"/>
                                      </p:to>
                                    </p:set>
                                    <p:animEffect transition="in" filter="fade">
                                      <p:cBhvr>
                                        <p:cTn id="62" dur="500"/>
                                        <p:tgtEl>
                                          <p:spTgt spid="31">
                                            <p:txEl>
                                              <p:pRg st="3" end="3"/>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childTnLst>
                                </p:cTn>
                              </p:par>
                            </p:childTnLst>
                          </p:cTn>
                        </p:par>
                        <p:par>
                          <p:cTn id="66" fill="hold">
                            <p:stCondLst>
                              <p:cond delay="7000"/>
                            </p:stCondLst>
                            <p:childTnLst>
                              <p:par>
                                <p:cTn id="67" presetID="10" presetClass="entr" presetSubtype="0" fill="hold" nodeType="afterEffect">
                                  <p:stCondLst>
                                    <p:cond delay="1000"/>
                                  </p:stCondLst>
                                  <p:childTnLst>
                                    <p:set>
                                      <p:cBhvr>
                                        <p:cTn id="68" dur="1" fill="hold">
                                          <p:stCondLst>
                                            <p:cond delay="0"/>
                                          </p:stCondLst>
                                        </p:cTn>
                                        <p:tgtEl>
                                          <p:spTgt spid="31">
                                            <p:txEl>
                                              <p:pRg st="4" end="4"/>
                                            </p:txEl>
                                          </p:spTgt>
                                        </p:tgtEl>
                                        <p:attrNameLst>
                                          <p:attrName>style.visibility</p:attrName>
                                        </p:attrNameLst>
                                      </p:cBhvr>
                                      <p:to>
                                        <p:strVal val="visible"/>
                                      </p:to>
                                    </p:set>
                                    <p:animEffect transition="in" filter="fade">
                                      <p:cBhvr>
                                        <p:cTn id="69" dur="500"/>
                                        <p:tgtEl>
                                          <p:spTgt spid="31">
                                            <p:txEl>
                                              <p:pRg st="4" end="4"/>
                                            </p:txEl>
                                          </p:spTgt>
                                        </p:tgtEl>
                                      </p:cBhvr>
                                    </p:animEffect>
                                  </p:childTnLst>
                                </p:cTn>
                              </p:par>
                              <p:par>
                                <p:cTn id="70" presetID="10" presetClass="entr" presetSubtype="0" fill="hold" nodeType="withEffect">
                                  <p:stCondLst>
                                    <p:cond delay="100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500"/>
                            </p:stCondLst>
                            <p:childTnLst>
                              <p:par>
                                <p:cTn id="74" presetID="10" presetClass="entr" presetSubtype="0" fill="hold"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fade">
                                      <p:cBhvr>
                                        <p:cTn id="76" dur="500"/>
                                        <p:tgtEl>
                                          <p:spTgt spid="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animBg="1"/>
      <p:bldP spid="34" grpId="0" animBg="1"/>
      <p:bldP spid="35" grpId="0" animBg="1"/>
      <p:bldP spid="36" grpId="0" animBg="1"/>
      <p:bldP spid="37" grpId="0" animBg="1"/>
      <p:bldP spid="4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ángulo 4"/>
          <p:cNvSpPr>
            <a:spLocks noChangeArrowheads="1"/>
          </p:cNvSpPr>
          <p:nvPr/>
        </p:nvSpPr>
        <p:spPr bwMode="auto">
          <a:xfrm>
            <a:off x="8621487" y="1447800"/>
            <a:ext cx="2122714" cy="4680000"/>
          </a:xfrm>
          <a:prstGeom prst="rect">
            <a:avLst/>
          </a:prstGeom>
          <a:noFill/>
          <a:ln>
            <a:noFill/>
          </a:ln>
          <a:extLst/>
        </p:spPr>
        <p:txBody>
          <a:bodyPr lIns="92075" tIns="46038" rIns="92075" bIns="46038"/>
          <a:lstStyle/>
          <a:p>
            <a:pPr fontAlgn="auto" hangingPunct="0">
              <a:lnSpc>
                <a:spcPct val="110000"/>
              </a:lnSpc>
              <a:spcBef>
                <a:spcPts val="0"/>
              </a:spcBef>
              <a:spcAft>
                <a:spcPts val="0"/>
              </a:spcAft>
              <a:defRPr/>
            </a:pPr>
            <a:r>
              <a:rPr kumimoji="1" lang="es-ES" b="1" i="1" dirty="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atin typeface="+mn-lt"/>
              </a:rPr>
              <a:t>Puntos Cardinales</a:t>
            </a:r>
            <a:endParaRPr kumimoji="1" lang="es-ES" dirty="0">
              <a:latin typeface="+mn-lt"/>
            </a:endParaRPr>
          </a:p>
          <a:p>
            <a:pPr marL="342900" indent="-342900" fontAlgn="auto" hangingPunct="0">
              <a:lnSpc>
                <a:spcPct val="110000"/>
              </a:lnSpc>
              <a:spcBef>
                <a:spcPts val="0"/>
              </a:spcBef>
              <a:spcAft>
                <a:spcPts val="0"/>
              </a:spcAft>
              <a:buFontTx/>
              <a:buAutoNum type="arabicParenR"/>
              <a:defRPr/>
            </a:pPr>
            <a:r>
              <a:rPr kumimoji="1" lang="es-ES" sz="1400" dirty="0">
                <a:latin typeface="+mn-lt"/>
              </a:rPr>
              <a:t>Norte</a:t>
            </a:r>
          </a:p>
          <a:p>
            <a:pPr marL="342900" indent="-342900" fontAlgn="auto" hangingPunct="0">
              <a:lnSpc>
                <a:spcPct val="110000"/>
              </a:lnSpc>
              <a:spcBef>
                <a:spcPts val="0"/>
              </a:spcBef>
              <a:spcAft>
                <a:spcPts val="0"/>
              </a:spcAft>
              <a:buFontTx/>
              <a:buAutoNum type="arabicParenR"/>
              <a:defRPr/>
            </a:pPr>
            <a:r>
              <a:rPr kumimoji="1" lang="es-ES" sz="1400" dirty="0">
                <a:latin typeface="+mn-lt"/>
              </a:rPr>
              <a:t>Sur</a:t>
            </a:r>
          </a:p>
          <a:p>
            <a:pPr marL="342900" indent="-342900" fontAlgn="auto" hangingPunct="0">
              <a:lnSpc>
                <a:spcPct val="110000"/>
              </a:lnSpc>
              <a:spcBef>
                <a:spcPts val="0"/>
              </a:spcBef>
              <a:spcAft>
                <a:spcPts val="0"/>
              </a:spcAft>
              <a:buFontTx/>
              <a:buAutoNum type="arabicParenR"/>
              <a:defRPr/>
            </a:pPr>
            <a:r>
              <a:rPr kumimoji="1" lang="es-ES" sz="1400" dirty="0">
                <a:latin typeface="+mn-lt"/>
              </a:rPr>
              <a:t>Este</a:t>
            </a:r>
          </a:p>
          <a:p>
            <a:pPr marL="342900" indent="-342900" fontAlgn="auto" hangingPunct="0">
              <a:lnSpc>
                <a:spcPct val="110000"/>
              </a:lnSpc>
              <a:spcBef>
                <a:spcPts val="0"/>
              </a:spcBef>
              <a:spcAft>
                <a:spcPts val="0"/>
              </a:spcAft>
              <a:buFontTx/>
              <a:buAutoNum type="arabicParenR"/>
              <a:defRPr/>
            </a:pPr>
            <a:r>
              <a:rPr kumimoji="1" lang="es-ES" sz="1400" dirty="0">
                <a:latin typeface="+mn-lt"/>
              </a:rPr>
              <a:t>Oeste</a:t>
            </a:r>
          </a:p>
          <a:p>
            <a:pPr marL="342900" indent="-342900" fontAlgn="auto" hangingPunct="0">
              <a:lnSpc>
                <a:spcPct val="110000"/>
              </a:lnSpc>
              <a:spcBef>
                <a:spcPts val="0"/>
              </a:spcBef>
              <a:spcAft>
                <a:spcPts val="0"/>
              </a:spcAft>
              <a:buFontTx/>
              <a:buAutoNum type="arabicParenR"/>
              <a:defRPr/>
            </a:pPr>
            <a:r>
              <a:rPr kumimoji="1" lang="es-ES" sz="1400" dirty="0">
                <a:latin typeface="+mn-lt"/>
              </a:rPr>
              <a:t>Noreste</a:t>
            </a:r>
          </a:p>
          <a:p>
            <a:pPr marL="342900" indent="-342900" fontAlgn="auto" hangingPunct="0">
              <a:lnSpc>
                <a:spcPct val="110000"/>
              </a:lnSpc>
              <a:spcBef>
                <a:spcPts val="0"/>
              </a:spcBef>
              <a:spcAft>
                <a:spcPts val="0"/>
              </a:spcAft>
              <a:buFontTx/>
              <a:buAutoNum type="arabicParenR"/>
              <a:defRPr/>
            </a:pPr>
            <a:r>
              <a:rPr kumimoji="1" lang="es-ES" sz="1400" dirty="0">
                <a:latin typeface="+mn-lt"/>
              </a:rPr>
              <a:t>Noroeste</a:t>
            </a:r>
          </a:p>
          <a:p>
            <a:pPr marL="342900" indent="-342900" fontAlgn="auto" hangingPunct="0">
              <a:lnSpc>
                <a:spcPct val="110000"/>
              </a:lnSpc>
              <a:spcBef>
                <a:spcPts val="0"/>
              </a:spcBef>
              <a:spcAft>
                <a:spcPts val="0"/>
              </a:spcAft>
              <a:buFontTx/>
              <a:buAutoNum type="arabicParenR"/>
              <a:defRPr/>
            </a:pPr>
            <a:r>
              <a:rPr kumimoji="1" lang="es-ES" sz="1400" dirty="0">
                <a:latin typeface="+mn-lt"/>
              </a:rPr>
              <a:t>Sureste</a:t>
            </a:r>
          </a:p>
          <a:p>
            <a:pPr marL="342900" indent="-342900" fontAlgn="auto" hangingPunct="0">
              <a:lnSpc>
                <a:spcPct val="110000"/>
              </a:lnSpc>
              <a:spcBef>
                <a:spcPts val="0"/>
              </a:spcBef>
              <a:spcAft>
                <a:spcPts val="0"/>
              </a:spcAft>
              <a:buFontTx/>
              <a:buAutoNum type="arabicParenR"/>
              <a:defRPr/>
            </a:pPr>
            <a:r>
              <a:rPr kumimoji="1" lang="es-ES" sz="1400" dirty="0">
                <a:latin typeface="+mn-lt"/>
              </a:rPr>
              <a:t>Suroeste</a:t>
            </a:r>
          </a:p>
          <a:p>
            <a:pPr marL="342900" indent="-342900" fontAlgn="auto" hangingPunct="0">
              <a:lnSpc>
                <a:spcPct val="110000"/>
              </a:lnSpc>
              <a:spcBef>
                <a:spcPts val="0"/>
              </a:spcBef>
              <a:spcAft>
                <a:spcPts val="0"/>
              </a:spcAft>
              <a:buFontTx/>
              <a:buAutoNum type="arabicParenR"/>
              <a:defRPr/>
            </a:pPr>
            <a:endParaRPr kumimoji="1" lang="es-ES" sz="1400" dirty="0">
              <a:latin typeface="+mn-lt"/>
            </a:endParaRPr>
          </a:p>
        </p:txBody>
      </p:sp>
      <p:sp>
        <p:nvSpPr>
          <p:cNvPr id="9" name="8 Título"/>
          <p:cNvSpPr>
            <a:spLocks noGrp="1"/>
          </p:cNvSpPr>
          <p:nvPr>
            <p:ph type="title"/>
          </p:nvPr>
        </p:nvSpPr>
        <p:spPr>
          <a:xfrm>
            <a:off x="3004461" y="275771"/>
            <a:ext cx="6066971"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rPr>
              <a:t>Puntos Cardinales</a:t>
            </a:r>
            <a:endParaRPr kumimoji="1" lang="es-ES" sz="3200" b="1" i="1" dirty="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endParaRPr>
          </a:p>
        </p:txBody>
      </p:sp>
      <p:sp>
        <p:nvSpPr>
          <p:cNvPr id="50"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51"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4098" name="Imagen 2"/>
          <p:cNvPicPr>
            <a:picLocks noChangeAspect="1" noChangeArrowheads="1"/>
          </p:cNvPicPr>
          <p:nvPr/>
        </p:nvPicPr>
        <p:blipFill>
          <a:blip r:embed="rId3"/>
          <a:srcRect/>
          <a:stretch>
            <a:fillRect/>
          </a:stretch>
        </p:blipFill>
        <p:spPr bwMode="auto">
          <a:xfrm>
            <a:off x="3525838" y="1555750"/>
            <a:ext cx="4254500" cy="4230688"/>
          </a:xfrm>
          <a:prstGeom prst="rect">
            <a:avLst/>
          </a:prstGeom>
          <a:noFill/>
          <a:ln w="9525">
            <a:noFill/>
            <a:miter lim="800000"/>
            <a:headEnd/>
            <a:tailEnd/>
          </a:ln>
        </p:spPr>
      </p:pic>
      <p:sp>
        <p:nvSpPr>
          <p:cNvPr id="22" name="21 Rectángulo redondeado">
            <a:hlinkClick r:id="rId4" action="ppaction://hlinksldjump"/>
          </p:cNvPr>
          <p:cNvSpPr/>
          <p:nvPr/>
        </p:nvSpPr>
        <p:spPr>
          <a:xfrm>
            <a:off x="8347077" y="5835654"/>
            <a:ext cx="1960563" cy="347663"/>
          </a:xfrm>
          <a:prstGeom prst="roundRect">
            <a:avLst/>
          </a:prstGeom>
          <a:solidFill>
            <a:srgbClr val="7030A0">
              <a:alpha val="40000"/>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7030A0"/>
                </a:solidFill>
              </a:rPr>
              <a:t>Puntos</a:t>
            </a:r>
            <a:endParaRPr lang="es-MX" dirty="0">
              <a:solidFill>
                <a:srgbClr val="7030A0"/>
              </a:solidFill>
            </a:endParaRPr>
          </a:p>
        </p:txBody>
      </p:sp>
      <p:grpSp>
        <p:nvGrpSpPr>
          <p:cNvPr id="2" name="1 Grupo"/>
          <p:cNvGrpSpPr>
            <a:grpSpLocks/>
          </p:cNvGrpSpPr>
          <p:nvPr/>
        </p:nvGrpSpPr>
        <p:grpSpPr bwMode="auto">
          <a:xfrm>
            <a:off x="5500687" y="1122367"/>
            <a:ext cx="290513" cy="441325"/>
            <a:chOff x="5500915" y="1122010"/>
            <a:chExt cx="290285" cy="441332"/>
          </a:xfrm>
        </p:grpSpPr>
        <p:sp>
          <p:nvSpPr>
            <p:cNvPr id="23" name="22 Elipse"/>
            <p:cNvSpPr/>
            <p:nvPr/>
          </p:nvSpPr>
          <p:spPr>
            <a:xfrm>
              <a:off x="5529468" y="1491903"/>
              <a:ext cx="72968" cy="71439"/>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71718" name="24 CuadroTexto"/>
            <p:cNvSpPr txBox="1">
              <a:spLocks noChangeArrowheads="1"/>
            </p:cNvSpPr>
            <p:nvPr/>
          </p:nvSpPr>
          <p:spPr bwMode="auto">
            <a:xfrm>
              <a:off x="5500915" y="1122010"/>
              <a:ext cx="290285" cy="369332"/>
            </a:xfrm>
            <a:prstGeom prst="rect">
              <a:avLst/>
            </a:prstGeom>
            <a:noFill/>
            <a:ln w="9525">
              <a:noFill/>
              <a:miter lim="800000"/>
              <a:headEnd/>
              <a:tailEnd/>
            </a:ln>
          </p:spPr>
          <p:txBody>
            <a:bodyPr>
              <a:spAutoFit/>
            </a:bodyPr>
            <a:lstStyle/>
            <a:p>
              <a:r>
                <a:rPr lang="es-ES">
                  <a:latin typeface="Calibri" pitchFamily="34" charset="0"/>
                </a:rPr>
                <a:t>1</a:t>
              </a:r>
              <a:endParaRPr lang="es-MX">
                <a:latin typeface="Calibri" pitchFamily="34" charset="0"/>
              </a:endParaRPr>
            </a:p>
          </p:txBody>
        </p:sp>
      </p:grpSp>
      <p:grpSp>
        <p:nvGrpSpPr>
          <p:cNvPr id="3" name="2 Grupo"/>
          <p:cNvGrpSpPr>
            <a:grpSpLocks/>
          </p:cNvGrpSpPr>
          <p:nvPr/>
        </p:nvGrpSpPr>
        <p:grpSpPr bwMode="auto">
          <a:xfrm>
            <a:off x="5537202" y="5678488"/>
            <a:ext cx="290513" cy="449262"/>
            <a:chOff x="5536912" y="5678712"/>
            <a:chExt cx="290285" cy="449088"/>
          </a:xfrm>
        </p:grpSpPr>
        <p:sp>
          <p:nvSpPr>
            <p:cNvPr id="24" name="23 Elipse"/>
            <p:cNvSpPr/>
            <p:nvPr/>
          </p:nvSpPr>
          <p:spPr>
            <a:xfrm>
              <a:off x="5646364" y="5678712"/>
              <a:ext cx="71381" cy="71409"/>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71716" name="25 CuadroTexto"/>
            <p:cNvSpPr txBox="1">
              <a:spLocks noChangeArrowheads="1"/>
            </p:cNvSpPr>
            <p:nvPr/>
          </p:nvSpPr>
          <p:spPr bwMode="auto">
            <a:xfrm>
              <a:off x="5536912" y="5758468"/>
              <a:ext cx="290285" cy="369332"/>
            </a:xfrm>
            <a:prstGeom prst="rect">
              <a:avLst/>
            </a:prstGeom>
            <a:noFill/>
            <a:ln w="9525">
              <a:noFill/>
              <a:miter lim="800000"/>
              <a:headEnd/>
              <a:tailEnd/>
            </a:ln>
          </p:spPr>
          <p:txBody>
            <a:bodyPr>
              <a:spAutoFit/>
            </a:bodyPr>
            <a:lstStyle/>
            <a:p>
              <a:r>
                <a:rPr lang="es-ES">
                  <a:latin typeface="Calibri" pitchFamily="34" charset="0"/>
                </a:rPr>
                <a:t>2</a:t>
              </a:r>
              <a:endParaRPr lang="es-MX">
                <a:latin typeface="Calibri" pitchFamily="34" charset="0"/>
              </a:endParaRPr>
            </a:p>
          </p:txBody>
        </p:sp>
      </p:grpSp>
      <p:grpSp>
        <p:nvGrpSpPr>
          <p:cNvPr id="4" name="3 Grupo"/>
          <p:cNvGrpSpPr>
            <a:grpSpLocks/>
          </p:cNvGrpSpPr>
          <p:nvPr/>
        </p:nvGrpSpPr>
        <p:grpSpPr bwMode="auto">
          <a:xfrm>
            <a:off x="7743825" y="3322638"/>
            <a:ext cx="361950" cy="369887"/>
            <a:chOff x="7743369" y="3323191"/>
            <a:chExt cx="362285" cy="369332"/>
          </a:xfrm>
        </p:grpSpPr>
        <p:sp>
          <p:nvSpPr>
            <p:cNvPr id="27" name="26 Elipse"/>
            <p:cNvSpPr/>
            <p:nvPr/>
          </p:nvSpPr>
          <p:spPr>
            <a:xfrm>
              <a:off x="7743369" y="3508649"/>
              <a:ext cx="71504" cy="71331"/>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71714" name="28 CuadroTexto"/>
            <p:cNvSpPr txBox="1">
              <a:spLocks noChangeArrowheads="1"/>
            </p:cNvSpPr>
            <p:nvPr/>
          </p:nvSpPr>
          <p:spPr bwMode="auto">
            <a:xfrm>
              <a:off x="7815369" y="3323191"/>
              <a:ext cx="290285" cy="369332"/>
            </a:xfrm>
            <a:prstGeom prst="rect">
              <a:avLst/>
            </a:prstGeom>
            <a:noFill/>
            <a:ln w="9525">
              <a:noFill/>
              <a:miter lim="800000"/>
              <a:headEnd/>
              <a:tailEnd/>
            </a:ln>
          </p:spPr>
          <p:txBody>
            <a:bodyPr>
              <a:spAutoFit/>
            </a:bodyPr>
            <a:lstStyle/>
            <a:p>
              <a:r>
                <a:rPr lang="es-ES">
                  <a:latin typeface="Calibri" pitchFamily="34" charset="0"/>
                </a:rPr>
                <a:t>3</a:t>
              </a:r>
              <a:endParaRPr lang="es-MX">
                <a:latin typeface="Calibri" pitchFamily="34" charset="0"/>
              </a:endParaRPr>
            </a:p>
          </p:txBody>
        </p:sp>
      </p:grpSp>
      <p:grpSp>
        <p:nvGrpSpPr>
          <p:cNvPr id="5" name="4 Grupo"/>
          <p:cNvGrpSpPr>
            <a:grpSpLocks/>
          </p:cNvGrpSpPr>
          <p:nvPr/>
        </p:nvGrpSpPr>
        <p:grpSpPr bwMode="auto">
          <a:xfrm>
            <a:off x="3165477" y="3332163"/>
            <a:ext cx="374649" cy="369887"/>
            <a:chOff x="3165927" y="3332102"/>
            <a:chExt cx="374986" cy="369332"/>
          </a:xfrm>
        </p:grpSpPr>
        <p:sp>
          <p:nvSpPr>
            <p:cNvPr id="28" name="27 Elipse"/>
            <p:cNvSpPr/>
            <p:nvPr/>
          </p:nvSpPr>
          <p:spPr>
            <a:xfrm>
              <a:off x="3469412" y="3508050"/>
              <a:ext cx="71501" cy="71331"/>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71712" name="29 CuadroTexto"/>
            <p:cNvSpPr txBox="1">
              <a:spLocks noChangeArrowheads="1"/>
            </p:cNvSpPr>
            <p:nvPr/>
          </p:nvSpPr>
          <p:spPr bwMode="auto">
            <a:xfrm>
              <a:off x="3165927" y="3332102"/>
              <a:ext cx="290285" cy="369332"/>
            </a:xfrm>
            <a:prstGeom prst="rect">
              <a:avLst/>
            </a:prstGeom>
            <a:noFill/>
            <a:ln w="9525">
              <a:noFill/>
              <a:miter lim="800000"/>
              <a:headEnd/>
              <a:tailEnd/>
            </a:ln>
          </p:spPr>
          <p:txBody>
            <a:bodyPr>
              <a:spAutoFit/>
            </a:bodyPr>
            <a:lstStyle/>
            <a:p>
              <a:r>
                <a:rPr lang="es-ES">
                  <a:latin typeface="Calibri" pitchFamily="34" charset="0"/>
                </a:rPr>
                <a:t>4</a:t>
              </a:r>
              <a:endParaRPr lang="es-MX">
                <a:latin typeface="Calibri" pitchFamily="34" charset="0"/>
              </a:endParaRPr>
            </a:p>
          </p:txBody>
        </p:sp>
      </p:grpSp>
      <p:grpSp>
        <p:nvGrpSpPr>
          <p:cNvPr id="6" name="5 Grupo"/>
          <p:cNvGrpSpPr>
            <a:grpSpLocks/>
          </p:cNvGrpSpPr>
          <p:nvPr/>
        </p:nvGrpSpPr>
        <p:grpSpPr bwMode="auto">
          <a:xfrm>
            <a:off x="7213602" y="2054225"/>
            <a:ext cx="384175" cy="369888"/>
            <a:chOff x="7213597" y="2054127"/>
            <a:chExt cx="384619" cy="369332"/>
          </a:xfrm>
        </p:grpSpPr>
        <p:sp>
          <p:nvSpPr>
            <p:cNvPr id="32" name="31 Elipse"/>
            <p:cNvSpPr/>
            <p:nvPr/>
          </p:nvSpPr>
          <p:spPr>
            <a:xfrm>
              <a:off x="7213597" y="2239586"/>
              <a:ext cx="71521" cy="71330"/>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71710" name="33 CuadroTexto"/>
            <p:cNvSpPr txBox="1">
              <a:spLocks noChangeArrowheads="1"/>
            </p:cNvSpPr>
            <p:nvPr/>
          </p:nvSpPr>
          <p:spPr bwMode="auto">
            <a:xfrm>
              <a:off x="7307931" y="2054127"/>
              <a:ext cx="290285" cy="369332"/>
            </a:xfrm>
            <a:prstGeom prst="rect">
              <a:avLst/>
            </a:prstGeom>
            <a:noFill/>
            <a:ln w="9525">
              <a:noFill/>
              <a:miter lim="800000"/>
              <a:headEnd/>
              <a:tailEnd/>
            </a:ln>
          </p:spPr>
          <p:txBody>
            <a:bodyPr>
              <a:spAutoFit/>
            </a:bodyPr>
            <a:lstStyle/>
            <a:p>
              <a:r>
                <a:rPr lang="es-ES">
                  <a:latin typeface="Calibri" pitchFamily="34" charset="0"/>
                </a:rPr>
                <a:t>5</a:t>
              </a:r>
              <a:endParaRPr lang="es-MX">
                <a:latin typeface="Calibri" pitchFamily="34" charset="0"/>
              </a:endParaRPr>
            </a:p>
          </p:txBody>
        </p:sp>
      </p:grpSp>
      <p:grpSp>
        <p:nvGrpSpPr>
          <p:cNvPr id="7" name="6 Grupo"/>
          <p:cNvGrpSpPr>
            <a:grpSpLocks/>
          </p:cNvGrpSpPr>
          <p:nvPr/>
        </p:nvGrpSpPr>
        <p:grpSpPr bwMode="auto">
          <a:xfrm>
            <a:off x="3657600" y="2054225"/>
            <a:ext cx="355600" cy="369888"/>
            <a:chOff x="3657595" y="2054127"/>
            <a:chExt cx="355031" cy="369332"/>
          </a:xfrm>
        </p:grpSpPr>
        <p:sp>
          <p:nvSpPr>
            <p:cNvPr id="33" name="32 Elipse"/>
            <p:cNvSpPr/>
            <p:nvPr/>
          </p:nvSpPr>
          <p:spPr>
            <a:xfrm>
              <a:off x="3941303" y="2269702"/>
              <a:ext cx="71323" cy="71331"/>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71708" name="34 CuadroTexto"/>
            <p:cNvSpPr txBox="1">
              <a:spLocks noChangeArrowheads="1"/>
            </p:cNvSpPr>
            <p:nvPr/>
          </p:nvSpPr>
          <p:spPr bwMode="auto">
            <a:xfrm>
              <a:off x="3657595" y="2054127"/>
              <a:ext cx="290285" cy="369332"/>
            </a:xfrm>
            <a:prstGeom prst="rect">
              <a:avLst/>
            </a:prstGeom>
            <a:noFill/>
            <a:ln w="9525">
              <a:noFill/>
              <a:miter lim="800000"/>
              <a:headEnd/>
              <a:tailEnd/>
            </a:ln>
          </p:spPr>
          <p:txBody>
            <a:bodyPr>
              <a:spAutoFit/>
            </a:bodyPr>
            <a:lstStyle/>
            <a:p>
              <a:r>
                <a:rPr lang="es-ES">
                  <a:latin typeface="Calibri" pitchFamily="34" charset="0"/>
                </a:rPr>
                <a:t>6</a:t>
              </a:r>
              <a:endParaRPr lang="es-MX">
                <a:latin typeface="Calibri" pitchFamily="34" charset="0"/>
              </a:endParaRPr>
            </a:p>
          </p:txBody>
        </p:sp>
      </p:grpSp>
      <p:grpSp>
        <p:nvGrpSpPr>
          <p:cNvPr id="8" name="7 Grupo"/>
          <p:cNvGrpSpPr>
            <a:grpSpLocks/>
          </p:cNvGrpSpPr>
          <p:nvPr/>
        </p:nvGrpSpPr>
        <p:grpSpPr bwMode="auto">
          <a:xfrm>
            <a:off x="7292977" y="4725992"/>
            <a:ext cx="406400" cy="369887"/>
            <a:chOff x="7293421" y="4726471"/>
            <a:chExt cx="406400" cy="369332"/>
          </a:xfrm>
        </p:grpSpPr>
        <p:sp>
          <p:nvSpPr>
            <p:cNvPr id="36" name="35 Elipse"/>
            <p:cNvSpPr/>
            <p:nvPr/>
          </p:nvSpPr>
          <p:spPr>
            <a:xfrm>
              <a:off x="7293421" y="4815238"/>
              <a:ext cx="71438" cy="71330"/>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71706" name="37 CuadroTexto"/>
            <p:cNvSpPr txBox="1">
              <a:spLocks noChangeArrowheads="1"/>
            </p:cNvSpPr>
            <p:nvPr/>
          </p:nvSpPr>
          <p:spPr bwMode="auto">
            <a:xfrm>
              <a:off x="7409536" y="4726471"/>
              <a:ext cx="290285" cy="369332"/>
            </a:xfrm>
            <a:prstGeom prst="rect">
              <a:avLst/>
            </a:prstGeom>
            <a:noFill/>
            <a:ln w="9525">
              <a:noFill/>
              <a:miter lim="800000"/>
              <a:headEnd/>
              <a:tailEnd/>
            </a:ln>
          </p:spPr>
          <p:txBody>
            <a:bodyPr>
              <a:spAutoFit/>
            </a:bodyPr>
            <a:lstStyle/>
            <a:p>
              <a:r>
                <a:rPr lang="es-ES">
                  <a:latin typeface="Calibri" pitchFamily="34" charset="0"/>
                </a:rPr>
                <a:t>7</a:t>
              </a:r>
              <a:endParaRPr lang="es-MX">
                <a:latin typeface="Calibri" pitchFamily="34" charset="0"/>
              </a:endParaRPr>
            </a:p>
          </p:txBody>
        </p:sp>
      </p:grpSp>
      <p:grpSp>
        <p:nvGrpSpPr>
          <p:cNvPr id="10" name="9 Grupo"/>
          <p:cNvGrpSpPr>
            <a:grpSpLocks/>
          </p:cNvGrpSpPr>
          <p:nvPr/>
        </p:nvGrpSpPr>
        <p:grpSpPr bwMode="auto">
          <a:xfrm>
            <a:off x="3606802" y="4754563"/>
            <a:ext cx="412750" cy="368300"/>
            <a:chOff x="3606794" y="4754095"/>
            <a:chExt cx="413086" cy="369332"/>
          </a:xfrm>
        </p:grpSpPr>
        <p:sp>
          <p:nvSpPr>
            <p:cNvPr id="37" name="36 Elipse"/>
            <p:cNvSpPr/>
            <p:nvPr/>
          </p:nvSpPr>
          <p:spPr>
            <a:xfrm>
              <a:off x="3948385" y="4875083"/>
              <a:ext cx="71495" cy="71637"/>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71704" name="38 CuadroTexto"/>
            <p:cNvSpPr txBox="1">
              <a:spLocks noChangeArrowheads="1"/>
            </p:cNvSpPr>
            <p:nvPr/>
          </p:nvSpPr>
          <p:spPr bwMode="auto">
            <a:xfrm>
              <a:off x="3606794" y="4754095"/>
              <a:ext cx="290285" cy="369332"/>
            </a:xfrm>
            <a:prstGeom prst="rect">
              <a:avLst/>
            </a:prstGeom>
            <a:noFill/>
            <a:ln w="9525">
              <a:noFill/>
              <a:miter lim="800000"/>
              <a:headEnd/>
              <a:tailEnd/>
            </a:ln>
          </p:spPr>
          <p:txBody>
            <a:bodyPr>
              <a:spAutoFit/>
            </a:bodyPr>
            <a:lstStyle/>
            <a:p>
              <a:r>
                <a:rPr lang="es-ES">
                  <a:latin typeface="Calibri" pitchFamily="34" charset="0"/>
                </a:rPr>
                <a:t>8</a:t>
              </a:r>
              <a:endParaRPr lang="es-MX">
                <a:latin typeface="Calibri" pitchFamily="34" charset="0"/>
              </a:endParaRPr>
            </a:p>
          </p:txBody>
        </p:sp>
      </p:grpSp>
      <p:pic>
        <p:nvPicPr>
          <p:cNvPr id="44" name="Imagen 3"/>
          <p:cNvPicPr>
            <a:picLocks noChangeAspect="1" noChangeArrowheads="1"/>
          </p:cNvPicPr>
          <p:nvPr/>
        </p:nvPicPr>
        <p:blipFill rotWithShape="1">
          <a:blip r:embed="rId5" cstate="print">
            <a:duotone>
              <a:schemeClr val="accent4">
                <a:shade val="45000"/>
                <a:satMod val="135000"/>
              </a:schemeClr>
              <a:prstClr val="white"/>
            </a:duotone>
            <a:extLst/>
          </a:blip>
          <a:srcRect l="35818"/>
          <a:stretch/>
        </p:blipFill>
        <p:spPr bwMode="auto">
          <a:xfrm>
            <a:off x="-188686" y="0"/>
            <a:ext cx="3120572" cy="6858000"/>
          </a:xfrm>
          <a:prstGeom prst="rect">
            <a:avLst/>
          </a:prstGeom>
          <a:noFill/>
          <a:ln w="9525">
            <a:solidFill>
              <a:schemeClr val="accent4">
                <a:lumMod val="75000"/>
              </a:schemeClr>
            </a:solidFill>
            <a:miter lim="800000"/>
            <a:headEnd/>
            <a:tailEnd/>
          </a:ln>
          <a:effectLst/>
          <a:extLst/>
        </p:spPr>
      </p:pic>
      <p:sp>
        <p:nvSpPr>
          <p:cNvPr id="41" name="Autoforma 45">
            <a:hlinkClick r:id="rId6" action="ppaction://hlinksldjump"/>
          </p:cNvPr>
          <p:cNvSpPr>
            <a:spLocks noChangeArrowheads="1"/>
          </p:cNvSpPr>
          <p:nvPr/>
        </p:nvSpPr>
        <p:spPr bwMode="blackWhite">
          <a:xfrm>
            <a:off x="-376315" y="1447800"/>
            <a:ext cx="3161043" cy="5334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solidFill>
                  <a:srgbClr val="7030A0"/>
                </a:solidFill>
                <a:effectLst>
                  <a:innerShdw blurRad="69850" dist="43180" dir="5400000">
                    <a:srgbClr val="000000">
                      <a:alpha val="65000"/>
                    </a:srgbClr>
                  </a:innerShdw>
                </a:effectLst>
                <a:latin typeface="+mn-lt"/>
              </a:rPr>
              <a:t>Inicio</a:t>
            </a:r>
          </a:p>
        </p:txBody>
      </p:sp>
      <p:sp>
        <p:nvSpPr>
          <p:cNvPr id="42" name="Autoforma 24">
            <a:hlinkClick r:id="rId7" action="ppaction://hlinksldjump"/>
          </p:cNvPr>
          <p:cNvSpPr>
            <a:spLocks noChangeArrowheads="1"/>
          </p:cNvSpPr>
          <p:nvPr/>
        </p:nvSpPr>
        <p:spPr bwMode="blackWhite">
          <a:xfrm>
            <a:off x="-301053" y="2028827"/>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Presentación</a:t>
            </a:r>
          </a:p>
        </p:txBody>
      </p:sp>
      <p:sp>
        <p:nvSpPr>
          <p:cNvPr id="43" name="Autoforma 24">
            <a:hlinkClick r:id="rId8" action="ppaction://hlinksldjump"/>
          </p:cNvPr>
          <p:cNvSpPr>
            <a:spLocks noChangeArrowheads="1"/>
          </p:cNvSpPr>
          <p:nvPr/>
        </p:nvSpPr>
        <p:spPr bwMode="blackWhite">
          <a:xfrm>
            <a:off x="-301053" y="3491749"/>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79388" fontAlgn="auto" hangingPunct="0">
              <a:spcBef>
                <a:spcPts val="0"/>
              </a:spcBef>
              <a:spcAft>
                <a:spcPts val="0"/>
              </a:spcAft>
              <a:defRPr/>
            </a:pPr>
            <a:r>
              <a:rPr kumimoji="1" lang="es-ES" sz="1400" b="1" i="1" dirty="0">
                <a:solidFill>
                  <a:srgbClr val="7030A0"/>
                </a:solidFill>
                <a:latin typeface="+mn-lt"/>
              </a:rPr>
              <a:t>3.3 Círculos Geográficos</a:t>
            </a:r>
          </a:p>
        </p:txBody>
      </p:sp>
      <p:sp>
        <p:nvSpPr>
          <p:cNvPr id="54" name="Autoforma 25">
            <a:hlinkClick r:id="rId9" action="ppaction://hlinksldjump"/>
          </p:cNvPr>
          <p:cNvSpPr>
            <a:spLocks noChangeArrowheads="1"/>
          </p:cNvSpPr>
          <p:nvPr/>
        </p:nvSpPr>
        <p:spPr bwMode="blackWhite">
          <a:xfrm>
            <a:off x="-301053" y="3014502"/>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79388" fontAlgn="auto" hangingPunct="0">
              <a:spcBef>
                <a:spcPts val="0"/>
              </a:spcBef>
              <a:spcAft>
                <a:spcPts val="0"/>
              </a:spcAft>
              <a:defRPr/>
            </a:pPr>
            <a:r>
              <a:rPr kumimoji="1" lang="es-ES" sz="1400" b="1" i="1" dirty="0">
                <a:solidFill>
                  <a:srgbClr val="7030A0"/>
                </a:solidFill>
                <a:latin typeface="+mn-lt"/>
              </a:rPr>
              <a:t>3.2 Líneas</a:t>
            </a:r>
          </a:p>
        </p:txBody>
      </p:sp>
      <p:sp>
        <p:nvSpPr>
          <p:cNvPr id="55" name="Autoforma 24">
            <a:hlinkClick r:id="rId4" action="ppaction://hlinksldjump"/>
          </p:cNvPr>
          <p:cNvSpPr>
            <a:spLocks noChangeArrowheads="1"/>
          </p:cNvSpPr>
          <p:nvPr/>
        </p:nvSpPr>
        <p:spPr bwMode="blackWhite">
          <a:xfrm>
            <a:off x="-301053" y="2532244"/>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3.1 Puntos</a:t>
            </a:r>
          </a:p>
        </p:txBody>
      </p:sp>
      <p:pic>
        <p:nvPicPr>
          <p:cNvPr id="56" name="Imagen 3" descr="G:\UAEMex-1.bmp">
            <a:hlinkClick r:id="rId10"/>
          </p:cNvPr>
          <p:cNvPicPr>
            <a:picLocks noChangeAspect="1" noChangeArrowheads="1"/>
          </p:cNvPicPr>
          <p:nvPr/>
        </p:nvPicPr>
        <p:blipFill>
          <a:blip r:embed="rId11"/>
          <a:srcRect/>
          <a:stretch>
            <a:fillRect/>
          </a:stretch>
        </p:blipFill>
        <p:spPr bwMode="auto">
          <a:xfrm>
            <a:off x="703263" y="71442"/>
            <a:ext cx="1431925" cy="1260475"/>
          </a:xfrm>
          <a:prstGeom prst="rect">
            <a:avLst/>
          </a:prstGeom>
          <a:noFill/>
          <a:ln w="9525">
            <a:noFill/>
            <a:miter lim="800000"/>
            <a:headEnd/>
            <a:tailEnd/>
          </a:ln>
        </p:spPr>
      </p:pic>
      <p:pic>
        <p:nvPicPr>
          <p:cNvPr id="57" name="Imagen 2" descr="F:\investigasiones\Imagenes\UAEMex\Escudo.JPG"/>
          <p:cNvPicPr>
            <a:picLocks noChangeAspect="1" noChangeArrowheads="1"/>
          </p:cNvPicPr>
          <p:nvPr/>
        </p:nvPicPr>
        <p:blipFill>
          <a:blip r:embed="rId12">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fade">
                                      <p:cBhvr>
                                        <p:cTn id="16" dur="500"/>
                                        <p:tgtEl>
                                          <p:spTgt spid="4098"/>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par>
                          <p:cTn id="21" fill="hold">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0-#ppt_w/2"/>
                                          </p:val>
                                        </p:tav>
                                        <p:tav tm="100000">
                                          <p:val>
                                            <p:strVal val="#ppt_x"/>
                                          </p:val>
                                        </p:tav>
                                      </p:tavLst>
                                    </p:anim>
                                    <p:anim calcmode="lin" valueType="num">
                                      <p:cBhvr additive="base">
                                        <p:cTn id="25" dur="500" fill="hold"/>
                                        <p:tgtEl>
                                          <p:spTgt spid="42"/>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additive="base">
                                        <p:cTn id="29" dur="500" fill="hold"/>
                                        <p:tgtEl>
                                          <p:spTgt spid="55"/>
                                        </p:tgtEl>
                                        <p:attrNameLst>
                                          <p:attrName>ppt_x</p:attrName>
                                        </p:attrNameLst>
                                      </p:cBhvr>
                                      <p:tavLst>
                                        <p:tav tm="0">
                                          <p:val>
                                            <p:strVal val="0-#ppt_w/2"/>
                                          </p:val>
                                        </p:tav>
                                        <p:tav tm="100000">
                                          <p:val>
                                            <p:strVal val="#ppt_x"/>
                                          </p:val>
                                        </p:tav>
                                      </p:tavLst>
                                    </p:anim>
                                    <p:anim calcmode="lin" valueType="num">
                                      <p:cBhvr additive="base">
                                        <p:cTn id="30" dur="500" fill="hold"/>
                                        <p:tgtEl>
                                          <p:spTgt spid="55"/>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500" fill="hold"/>
                                        <p:tgtEl>
                                          <p:spTgt spid="54"/>
                                        </p:tgtEl>
                                        <p:attrNameLst>
                                          <p:attrName>ppt_x</p:attrName>
                                        </p:attrNameLst>
                                      </p:cBhvr>
                                      <p:tavLst>
                                        <p:tav tm="0">
                                          <p:val>
                                            <p:strVal val="0-#ppt_w/2"/>
                                          </p:val>
                                        </p:tav>
                                        <p:tav tm="100000">
                                          <p:val>
                                            <p:strVal val="#ppt_x"/>
                                          </p:val>
                                        </p:tav>
                                      </p:tavLst>
                                    </p:anim>
                                    <p:anim calcmode="lin" valueType="num">
                                      <p:cBhvr additive="base">
                                        <p:cTn id="35" dur="500" fill="hold"/>
                                        <p:tgtEl>
                                          <p:spTgt spid="54"/>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0-#ppt_w/2"/>
                                          </p:val>
                                        </p:tav>
                                        <p:tav tm="100000">
                                          <p:val>
                                            <p:strVal val="#ppt_x"/>
                                          </p:val>
                                        </p:tav>
                                      </p:tavLst>
                                    </p:anim>
                                    <p:anim calcmode="lin" valueType="num">
                                      <p:cBhvr additive="base">
                                        <p:cTn id="40" dur="500" fill="hold"/>
                                        <p:tgtEl>
                                          <p:spTgt spid="43"/>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31">
                                            <p:txEl>
                                              <p:pRg st="0" end="0"/>
                                            </p:txEl>
                                          </p:spTgt>
                                        </p:tgtEl>
                                        <p:attrNameLst>
                                          <p:attrName>style.visibility</p:attrName>
                                        </p:attrNameLst>
                                      </p:cBhvr>
                                      <p:to>
                                        <p:strVal val="visible"/>
                                      </p:to>
                                    </p:set>
                                    <p:animEffect transition="in" filter="fade">
                                      <p:cBhvr>
                                        <p:cTn id="44" dur="500"/>
                                        <p:tgtEl>
                                          <p:spTgt spid="31">
                                            <p:txEl>
                                              <p:pRg st="0" end="0"/>
                                            </p:txEl>
                                          </p:spTgt>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31">
                                            <p:txEl>
                                              <p:pRg st="1" end="1"/>
                                            </p:txEl>
                                          </p:spTgt>
                                        </p:tgtEl>
                                        <p:attrNameLst>
                                          <p:attrName>style.visibility</p:attrName>
                                        </p:attrNameLst>
                                      </p:cBhvr>
                                      <p:to>
                                        <p:strVal val="visible"/>
                                      </p:to>
                                    </p:set>
                                    <p:animEffect transition="in" filter="fade">
                                      <p:cBhvr>
                                        <p:cTn id="48" dur="500"/>
                                        <p:tgtEl>
                                          <p:spTgt spid="31">
                                            <p:txEl>
                                              <p:pRg st="1" end="1"/>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500"/>
                                        <p:tgtEl>
                                          <p:spTgt spid="2"/>
                                        </p:tgtEl>
                                      </p:cBhvr>
                                    </p:animEffect>
                                  </p:childTnLst>
                                </p:cTn>
                              </p:par>
                            </p:childTnLst>
                          </p:cTn>
                        </p:par>
                        <p:par>
                          <p:cTn id="52" fill="hold">
                            <p:stCondLst>
                              <p:cond delay="4000"/>
                            </p:stCondLst>
                            <p:childTnLst>
                              <p:par>
                                <p:cTn id="53" presetID="10" presetClass="entr" presetSubtype="0" fill="hold" nodeType="afterEffect">
                                  <p:stCondLst>
                                    <p:cond delay="750"/>
                                  </p:stCondLst>
                                  <p:childTnLst>
                                    <p:set>
                                      <p:cBhvr>
                                        <p:cTn id="54" dur="1" fill="hold">
                                          <p:stCondLst>
                                            <p:cond delay="0"/>
                                          </p:stCondLst>
                                        </p:cTn>
                                        <p:tgtEl>
                                          <p:spTgt spid="31">
                                            <p:txEl>
                                              <p:pRg st="2" end="2"/>
                                            </p:txEl>
                                          </p:spTgt>
                                        </p:tgtEl>
                                        <p:attrNameLst>
                                          <p:attrName>style.visibility</p:attrName>
                                        </p:attrNameLst>
                                      </p:cBhvr>
                                      <p:to>
                                        <p:strVal val="visible"/>
                                      </p:to>
                                    </p:set>
                                    <p:animEffect transition="in" filter="fade">
                                      <p:cBhvr>
                                        <p:cTn id="55" dur="500"/>
                                        <p:tgtEl>
                                          <p:spTgt spid="31">
                                            <p:txEl>
                                              <p:pRg st="2" end="2"/>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500"/>
                                        <p:tgtEl>
                                          <p:spTgt spid="3"/>
                                        </p:tgtEl>
                                      </p:cBhvr>
                                    </p:animEffect>
                                  </p:childTnLst>
                                </p:cTn>
                              </p:par>
                            </p:childTnLst>
                          </p:cTn>
                        </p:par>
                        <p:par>
                          <p:cTn id="59" fill="hold">
                            <p:stCondLst>
                              <p:cond delay="5250"/>
                            </p:stCondLst>
                            <p:childTnLst>
                              <p:par>
                                <p:cTn id="60" presetID="10" presetClass="entr" presetSubtype="0" fill="hold" nodeType="afterEffect">
                                  <p:stCondLst>
                                    <p:cond delay="750"/>
                                  </p:stCondLst>
                                  <p:childTnLst>
                                    <p:set>
                                      <p:cBhvr>
                                        <p:cTn id="61" dur="1" fill="hold">
                                          <p:stCondLst>
                                            <p:cond delay="0"/>
                                          </p:stCondLst>
                                        </p:cTn>
                                        <p:tgtEl>
                                          <p:spTgt spid="31">
                                            <p:txEl>
                                              <p:pRg st="3" end="3"/>
                                            </p:txEl>
                                          </p:spTgt>
                                        </p:tgtEl>
                                        <p:attrNameLst>
                                          <p:attrName>style.visibility</p:attrName>
                                        </p:attrNameLst>
                                      </p:cBhvr>
                                      <p:to>
                                        <p:strVal val="visible"/>
                                      </p:to>
                                    </p:set>
                                    <p:animEffect transition="in" filter="fade">
                                      <p:cBhvr>
                                        <p:cTn id="62" dur="500"/>
                                        <p:tgtEl>
                                          <p:spTgt spid="31">
                                            <p:txEl>
                                              <p:pRg st="3" end="3"/>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500"/>
                                        <p:tgtEl>
                                          <p:spTgt spid="4"/>
                                        </p:tgtEl>
                                      </p:cBhvr>
                                    </p:animEffect>
                                  </p:childTnLst>
                                </p:cTn>
                              </p:par>
                            </p:childTnLst>
                          </p:cTn>
                        </p:par>
                        <p:par>
                          <p:cTn id="66" fill="hold">
                            <p:stCondLst>
                              <p:cond delay="6500"/>
                            </p:stCondLst>
                            <p:childTnLst>
                              <p:par>
                                <p:cTn id="67" presetID="10" presetClass="entr" presetSubtype="0" fill="hold" nodeType="afterEffect">
                                  <p:stCondLst>
                                    <p:cond delay="750"/>
                                  </p:stCondLst>
                                  <p:childTnLst>
                                    <p:set>
                                      <p:cBhvr>
                                        <p:cTn id="68" dur="1" fill="hold">
                                          <p:stCondLst>
                                            <p:cond delay="0"/>
                                          </p:stCondLst>
                                        </p:cTn>
                                        <p:tgtEl>
                                          <p:spTgt spid="31">
                                            <p:txEl>
                                              <p:pRg st="4" end="4"/>
                                            </p:txEl>
                                          </p:spTgt>
                                        </p:tgtEl>
                                        <p:attrNameLst>
                                          <p:attrName>style.visibility</p:attrName>
                                        </p:attrNameLst>
                                      </p:cBhvr>
                                      <p:to>
                                        <p:strVal val="visible"/>
                                      </p:to>
                                    </p:set>
                                    <p:animEffect transition="in" filter="fade">
                                      <p:cBhvr>
                                        <p:cTn id="69" dur="500"/>
                                        <p:tgtEl>
                                          <p:spTgt spid="31">
                                            <p:txEl>
                                              <p:pRg st="4" end="4"/>
                                            </p:txEl>
                                          </p:spTgt>
                                        </p:tgtEl>
                                      </p:cBhvr>
                                    </p:animEffect>
                                  </p:childTnLst>
                                </p:cTn>
                              </p:par>
                              <p:par>
                                <p:cTn id="70" presetID="10" presetClass="entr" presetSubtype="0" fill="hold" nodeType="with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fade">
                                      <p:cBhvr>
                                        <p:cTn id="72" dur="500"/>
                                        <p:tgtEl>
                                          <p:spTgt spid="5"/>
                                        </p:tgtEl>
                                      </p:cBhvr>
                                    </p:animEffect>
                                  </p:childTnLst>
                                </p:cTn>
                              </p:par>
                            </p:childTnLst>
                          </p:cTn>
                        </p:par>
                        <p:par>
                          <p:cTn id="73" fill="hold">
                            <p:stCondLst>
                              <p:cond delay="7750"/>
                            </p:stCondLst>
                            <p:childTnLst>
                              <p:par>
                                <p:cTn id="74" presetID="10" presetClass="entr" presetSubtype="0" fill="hold" nodeType="afterEffect">
                                  <p:stCondLst>
                                    <p:cond delay="750"/>
                                  </p:stCondLst>
                                  <p:childTnLst>
                                    <p:set>
                                      <p:cBhvr>
                                        <p:cTn id="75" dur="1" fill="hold">
                                          <p:stCondLst>
                                            <p:cond delay="0"/>
                                          </p:stCondLst>
                                        </p:cTn>
                                        <p:tgtEl>
                                          <p:spTgt spid="31">
                                            <p:txEl>
                                              <p:pRg st="5" end="5"/>
                                            </p:txEl>
                                          </p:spTgt>
                                        </p:tgtEl>
                                        <p:attrNameLst>
                                          <p:attrName>style.visibility</p:attrName>
                                        </p:attrNameLst>
                                      </p:cBhvr>
                                      <p:to>
                                        <p:strVal val="visible"/>
                                      </p:to>
                                    </p:set>
                                    <p:animEffect transition="in" filter="fade">
                                      <p:cBhvr>
                                        <p:cTn id="76" dur="500"/>
                                        <p:tgtEl>
                                          <p:spTgt spid="31">
                                            <p:txEl>
                                              <p:pRg st="5" end="5"/>
                                            </p:txEl>
                                          </p:spTgt>
                                        </p:tgtEl>
                                      </p:cBhvr>
                                    </p:animEffect>
                                  </p:childTnLst>
                                </p:cTn>
                              </p:par>
                              <p:par>
                                <p:cTn id="77" presetID="10" presetClass="entr" presetSubtype="0" fill="hold" nodeType="with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par>
                          <p:cTn id="80" fill="hold">
                            <p:stCondLst>
                              <p:cond delay="9000"/>
                            </p:stCondLst>
                            <p:childTnLst>
                              <p:par>
                                <p:cTn id="81" presetID="10" presetClass="entr" presetSubtype="0" fill="hold" nodeType="afterEffect">
                                  <p:stCondLst>
                                    <p:cond delay="750"/>
                                  </p:stCondLst>
                                  <p:childTnLst>
                                    <p:set>
                                      <p:cBhvr>
                                        <p:cTn id="82" dur="1" fill="hold">
                                          <p:stCondLst>
                                            <p:cond delay="0"/>
                                          </p:stCondLst>
                                        </p:cTn>
                                        <p:tgtEl>
                                          <p:spTgt spid="31">
                                            <p:txEl>
                                              <p:pRg st="6" end="6"/>
                                            </p:txEl>
                                          </p:spTgt>
                                        </p:tgtEl>
                                        <p:attrNameLst>
                                          <p:attrName>style.visibility</p:attrName>
                                        </p:attrNameLst>
                                      </p:cBhvr>
                                      <p:to>
                                        <p:strVal val="visible"/>
                                      </p:to>
                                    </p:set>
                                    <p:animEffect transition="in" filter="fade">
                                      <p:cBhvr>
                                        <p:cTn id="83" dur="500"/>
                                        <p:tgtEl>
                                          <p:spTgt spid="31">
                                            <p:txEl>
                                              <p:pRg st="6" end="6"/>
                                            </p:txEl>
                                          </p:spTgt>
                                        </p:tgtEl>
                                      </p:cBhvr>
                                    </p:animEffect>
                                  </p:childTnLst>
                                </p:cTn>
                              </p:par>
                              <p:par>
                                <p:cTn id="84" presetID="10" presetClass="entr" presetSubtype="0" fill="hold" nodeType="with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fade">
                                      <p:cBhvr>
                                        <p:cTn id="86" dur="500"/>
                                        <p:tgtEl>
                                          <p:spTgt spid="7"/>
                                        </p:tgtEl>
                                      </p:cBhvr>
                                    </p:animEffect>
                                  </p:childTnLst>
                                </p:cTn>
                              </p:par>
                            </p:childTnLst>
                          </p:cTn>
                        </p:par>
                        <p:par>
                          <p:cTn id="87" fill="hold">
                            <p:stCondLst>
                              <p:cond delay="10250"/>
                            </p:stCondLst>
                            <p:childTnLst>
                              <p:par>
                                <p:cTn id="88" presetID="10" presetClass="entr" presetSubtype="0" fill="hold" nodeType="afterEffect">
                                  <p:stCondLst>
                                    <p:cond delay="750"/>
                                  </p:stCondLst>
                                  <p:childTnLst>
                                    <p:set>
                                      <p:cBhvr>
                                        <p:cTn id="89" dur="1" fill="hold">
                                          <p:stCondLst>
                                            <p:cond delay="0"/>
                                          </p:stCondLst>
                                        </p:cTn>
                                        <p:tgtEl>
                                          <p:spTgt spid="31">
                                            <p:txEl>
                                              <p:pRg st="7" end="7"/>
                                            </p:txEl>
                                          </p:spTgt>
                                        </p:tgtEl>
                                        <p:attrNameLst>
                                          <p:attrName>style.visibility</p:attrName>
                                        </p:attrNameLst>
                                      </p:cBhvr>
                                      <p:to>
                                        <p:strVal val="visible"/>
                                      </p:to>
                                    </p:set>
                                    <p:animEffect transition="in" filter="fade">
                                      <p:cBhvr>
                                        <p:cTn id="90" dur="500"/>
                                        <p:tgtEl>
                                          <p:spTgt spid="31">
                                            <p:txEl>
                                              <p:pRg st="7" end="7"/>
                                            </p:txEl>
                                          </p:spTgt>
                                        </p:tgtEl>
                                      </p:cBhvr>
                                    </p:animEffect>
                                  </p:childTnLst>
                                </p:cTn>
                              </p:par>
                              <p:par>
                                <p:cTn id="91" presetID="10" presetClass="entr" presetSubtype="0" fill="hold" nodeType="with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fade">
                                      <p:cBhvr>
                                        <p:cTn id="93" dur="500"/>
                                        <p:tgtEl>
                                          <p:spTgt spid="8"/>
                                        </p:tgtEl>
                                      </p:cBhvr>
                                    </p:animEffect>
                                  </p:childTnLst>
                                </p:cTn>
                              </p:par>
                            </p:childTnLst>
                          </p:cTn>
                        </p:par>
                        <p:par>
                          <p:cTn id="94" fill="hold">
                            <p:stCondLst>
                              <p:cond delay="11500"/>
                            </p:stCondLst>
                            <p:childTnLst>
                              <p:par>
                                <p:cTn id="95" presetID="10" presetClass="entr" presetSubtype="0" fill="hold" nodeType="afterEffect">
                                  <p:stCondLst>
                                    <p:cond delay="750"/>
                                  </p:stCondLst>
                                  <p:childTnLst>
                                    <p:set>
                                      <p:cBhvr>
                                        <p:cTn id="96" dur="1" fill="hold">
                                          <p:stCondLst>
                                            <p:cond delay="0"/>
                                          </p:stCondLst>
                                        </p:cTn>
                                        <p:tgtEl>
                                          <p:spTgt spid="31">
                                            <p:txEl>
                                              <p:pRg st="8" end="8"/>
                                            </p:txEl>
                                          </p:spTgt>
                                        </p:tgtEl>
                                        <p:attrNameLst>
                                          <p:attrName>style.visibility</p:attrName>
                                        </p:attrNameLst>
                                      </p:cBhvr>
                                      <p:to>
                                        <p:strVal val="visible"/>
                                      </p:to>
                                    </p:set>
                                    <p:animEffect transition="in" filter="fade">
                                      <p:cBhvr>
                                        <p:cTn id="97" dur="500"/>
                                        <p:tgtEl>
                                          <p:spTgt spid="31">
                                            <p:txEl>
                                              <p:pRg st="8" end="8"/>
                                            </p:txEl>
                                          </p:spTgt>
                                        </p:tgtEl>
                                      </p:cBhvr>
                                    </p:animEffect>
                                  </p:childTnLst>
                                </p:cTn>
                              </p:par>
                              <p:par>
                                <p:cTn id="98" presetID="10" presetClass="entr" presetSubtype="0" fill="hold" nodeType="withEffect">
                                  <p:stCondLst>
                                    <p:cond delay="0"/>
                                  </p:stCondLst>
                                  <p:childTnLst>
                                    <p:set>
                                      <p:cBhvr>
                                        <p:cTn id="99" dur="1" fill="hold">
                                          <p:stCondLst>
                                            <p:cond delay="0"/>
                                          </p:stCondLst>
                                        </p:cTn>
                                        <p:tgtEl>
                                          <p:spTgt spid="10"/>
                                        </p:tgtEl>
                                        <p:attrNameLst>
                                          <p:attrName>style.visibility</p:attrName>
                                        </p:attrNameLst>
                                      </p:cBhvr>
                                      <p:to>
                                        <p:strVal val="visible"/>
                                      </p:to>
                                    </p:set>
                                    <p:animEffect transition="in" filter="fade">
                                      <p:cBhvr>
                                        <p:cTn id="100" dur="500"/>
                                        <p:tgtEl>
                                          <p:spTgt spid="10"/>
                                        </p:tgtEl>
                                      </p:cBhvr>
                                    </p:animEffect>
                                  </p:childTnLst>
                                </p:cTn>
                              </p:par>
                            </p:childTnLst>
                          </p:cTn>
                        </p:par>
                        <p:par>
                          <p:cTn id="101" fill="hold">
                            <p:stCondLst>
                              <p:cond delay="12750"/>
                            </p:stCondLst>
                            <p:childTnLst>
                              <p:par>
                                <p:cTn id="102" presetID="10" presetClass="entr" presetSubtype="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Effect transition="in" filter="fade">
                                      <p:cBhvr>
                                        <p:cTn id="10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2" grpId="0" animBg="1"/>
      <p:bldP spid="41" grpId="0" animBg="1"/>
      <p:bldP spid="42" grpId="0" animBg="1"/>
      <p:bldP spid="43" grpId="0" animBg="1"/>
      <p:bldP spid="54" grpId="0" animBg="1"/>
      <p:bldP spid="5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Imagen 2"/>
          <p:cNvPicPr>
            <a:picLocks noChangeAspect="1" noChangeArrowheads="1"/>
          </p:cNvPicPr>
          <p:nvPr/>
        </p:nvPicPr>
        <p:blipFill>
          <a:blip r:embed="rId3" cstate="print">
            <a:duotone>
              <a:schemeClr val="accent1">
                <a:shade val="45000"/>
                <a:satMod val="135000"/>
              </a:schemeClr>
              <a:prstClr val="white"/>
            </a:duotone>
            <a:extLst/>
          </a:blip>
          <a:srcRect/>
          <a:stretch>
            <a:fillRect/>
          </a:stretch>
        </p:blipFill>
        <p:spPr bwMode="auto">
          <a:xfrm>
            <a:off x="1" y="0"/>
            <a:ext cx="2943225" cy="6858000"/>
          </a:xfrm>
          <a:prstGeom prst="rect">
            <a:avLst/>
          </a:prstGeom>
          <a:noFill/>
          <a:ln>
            <a:noFill/>
          </a:ln>
          <a:effectLst/>
          <a:extLst/>
        </p:spPr>
      </p:pic>
      <p:sp>
        <p:nvSpPr>
          <p:cNvPr id="31" name="Rectángulo 4"/>
          <p:cNvSpPr>
            <a:spLocks noChangeArrowheads="1"/>
          </p:cNvSpPr>
          <p:nvPr/>
        </p:nvSpPr>
        <p:spPr bwMode="auto">
          <a:xfrm>
            <a:off x="3200400" y="1089028"/>
            <a:ext cx="7543800" cy="5387975"/>
          </a:xfrm>
          <a:prstGeom prst="rect">
            <a:avLst/>
          </a:prstGeom>
          <a:noFill/>
          <a:ln>
            <a:noFill/>
          </a:ln>
          <a:extLst/>
        </p:spPr>
        <p:txBody>
          <a:bodyPr lIns="92075" tIns="46038" rIns="92075" bIns="46038"/>
          <a:lstStyle/>
          <a:p>
            <a:pPr algn="just" fontAlgn="auto" hangingPunct="0">
              <a:lnSpc>
                <a:spcPct val="110000"/>
              </a:lnSpc>
              <a:spcBef>
                <a:spcPts val="0"/>
              </a:spcBef>
              <a:spcAft>
                <a:spcPts val="0"/>
              </a:spcAft>
              <a:defRPr/>
            </a:pPr>
            <a:r>
              <a:rPr kumimoji="1" lang="es-ES" sz="1600" dirty="0">
                <a:latin typeface="+mn-lt"/>
              </a:rPr>
              <a:t>En este apartado podrás resolver las dudas sobre el uso de este material de apoyo</a:t>
            </a:r>
          </a:p>
          <a:p>
            <a:pPr algn="just" fontAlgn="auto" hangingPunct="0">
              <a:lnSpc>
                <a:spcPct val="110000"/>
              </a:lnSpc>
              <a:spcBef>
                <a:spcPts val="0"/>
              </a:spcBef>
              <a:spcAft>
                <a:spcPts val="0"/>
              </a:spcAft>
              <a:defRPr/>
            </a:pPr>
            <a:endParaRPr kumimoji="1" lang="es-ES" sz="1600" dirty="0">
              <a:latin typeface="+mn-lt"/>
            </a:endParaRPr>
          </a:p>
          <a:p>
            <a:pPr algn="just" fontAlgn="auto" hangingPunct="0">
              <a:lnSpc>
                <a:spcPct val="110000"/>
              </a:lnSpc>
              <a:spcBef>
                <a:spcPts val="0"/>
              </a:spcBef>
              <a:spcAft>
                <a:spcPts val="0"/>
              </a:spcAft>
              <a:defRPr/>
            </a:pPr>
            <a:r>
              <a:rPr kumimoji="1" lang="es-ES" sz="1600" dirty="0">
                <a:latin typeface="+mn-lt"/>
              </a:rPr>
              <a:t>La navegación se puede dar por dos modos</a:t>
            </a:r>
          </a:p>
          <a:p>
            <a:pPr marL="342900" indent="-342900" algn="just" fontAlgn="auto" hangingPunct="0">
              <a:lnSpc>
                <a:spcPct val="110000"/>
              </a:lnSpc>
              <a:spcBef>
                <a:spcPts val="0"/>
              </a:spcBef>
              <a:spcAft>
                <a:spcPts val="0"/>
              </a:spcAft>
              <a:buFontTx/>
              <a:buAutoNum type="arabicParenR"/>
              <a:defRPr/>
            </a:pPr>
            <a:r>
              <a:rPr kumimoji="1" lang="es-ES" sz="1600" dirty="0">
                <a:solidFill>
                  <a:srgbClr val="008080"/>
                </a:solidFill>
                <a:latin typeface="+mn-lt"/>
              </a:rPr>
              <a:t>El interactivo: </a:t>
            </a:r>
            <a:r>
              <a:rPr kumimoji="1" lang="es-ES" sz="1600" dirty="0">
                <a:latin typeface="+mn-lt"/>
              </a:rPr>
              <a:t>haciendo clic sobre las imágenes o en los cuadros de texto que se presentan en el progreso del recorrido te llevaran a otro contenido temático dentro de la misma unidad de estudio</a:t>
            </a:r>
          </a:p>
          <a:p>
            <a:pPr marL="342900" indent="-342900" algn="just" fontAlgn="auto" hangingPunct="0">
              <a:lnSpc>
                <a:spcPct val="110000"/>
              </a:lnSpc>
              <a:spcBef>
                <a:spcPts val="0"/>
              </a:spcBef>
              <a:spcAft>
                <a:spcPts val="0"/>
              </a:spcAft>
              <a:buFontTx/>
              <a:buAutoNum type="arabicParenR"/>
              <a:defRPr/>
            </a:pPr>
            <a:r>
              <a:rPr kumimoji="1" lang="es-ES" sz="1600" dirty="0">
                <a:solidFill>
                  <a:srgbClr val="008080"/>
                </a:solidFill>
                <a:latin typeface="+mn-lt"/>
              </a:rPr>
              <a:t>Manual: </a:t>
            </a:r>
            <a:r>
              <a:rPr kumimoji="1" lang="es-ES" sz="1600" dirty="0">
                <a:latin typeface="+mn-lt"/>
              </a:rPr>
              <a:t>Dando clic derecho sobre una área de la pantalla, y dando clic nuevamente en la opción </a:t>
            </a:r>
            <a:r>
              <a:rPr kumimoji="1" lang="es-ES" sz="1600" i="1" dirty="0">
                <a:latin typeface="+mn-lt"/>
              </a:rPr>
              <a:t>ir a diapositiva</a:t>
            </a:r>
            <a:r>
              <a:rPr kumimoji="1" lang="es-ES" sz="1600" dirty="0">
                <a:latin typeface="+mn-lt"/>
              </a:rPr>
              <a:t> y seleccionando la diapositiva de tema, podrás poder  ir al tema que desees sin necesidad de regresar al menú principal</a:t>
            </a:r>
          </a:p>
          <a:p>
            <a:pPr marL="342900" indent="-342900" algn="just" fontAlgn="auto" hangingPunct="0">
              <a:lnSpc>
                <a:spcPct val="110000"/>
              </a:lnSpc>
              <a:spcBef>
                <a:spcPts val="0"/>
              </a:spcBef>
              <a:spcAft>
                <a:spcPts val="0"/>
              </a:spcAft>
              <a:buFontTx/>
              <a:buAutoNum type="arabicParenR"/>
              <a:defRPr/>
            </a:pPr>
            <a:endParaRPr kumimoji="1" lang="es-ES" sz="1600" dirty="0">
              <a:latin typeface="+mn-lt"/>
            </a:endParaRPr>
          </a:p>
          <a:p>
            <a:pPr algn="just" fontAlgn="auto" hangingPunct="0">
              <a:lnSpc>
                <a:spcPct val="110000"/>
              </a:lnSpc>
              <a:spcBef>
                <a:spcPts val="0"/>
              </a:spcBef>
              <a:spcAft>
                <a:spcPts val="0"/>
              </a:spcAft>
              <a:defRPr/>
            </a:pPr>
            <a:r>
              <a:rPr kumimoji="1" lang="es-ES" sz="1600" dirty="0">
                <a:latin typeface="+mn-lt"/>
              </a:rPr>
              <a:t>En la sesión Conoce más… puedes encontrar material extra como datos curiosos, biografías, conceptos e imágenes las cuales te ayudaran a mejorar tu entendimiento sobre el tema en el que te encuentres</a:t>
            </a:r>
          </a:p>
          <a:p>
            <a:pPr algn="just" fontAlgn="auto" hangingPunct="0">
              <a:lnSpc>
                <a:spcPct val="110000"/>
              </a:lnSpc>
              <a:spcBef>
                <a:spcPts val="0"/>
              </a:spcBef>
              <a:spcAft>
                <a:spcPts val="0"/>
              </a:spcAft>
              <a:defRPr/>
            </a:pPr>
            <a:endParaRPr kumimoji="1" lang="es-ES" sz="1600" dirty="0">
              <a:latin typeface="+mn-lt"/>
            </a:endParaRPr>
          </a:p>
          <a:p>
            <a:pPr algn="just" fontAlgn="auto" hangingPunct="0">
              <a:lnSpc>
                <a:spcPct val="110000"/>
              </a:lnSpc>
              <a:spcBef>
                <a:spcPts val="0"/>
              </a:spcBef>
              <a:spcAft>
                <a:spcPts val="0"/>
              </a:spcAft>
              <a:defRPr/>
            </a:pPr>
            <a:r>
              <a:rPr kumimoji="1" lang="es-ES" sz="1600" dirty="0">
                <a:latin typeface="+mn-lt"/>
              </a:rPr>
              <a:t>En las imágenes sobre distintas organizaciones  o instituciones, donde podrás encontrar un link la cual te lleva a la página web oficial de dicha institución donde puedes encontrar más información y contenidos  como imágenes, grafios documentos, entre otros</a:t>
            </a:r>
          </a:p>
          <a:p>
            <a:pPr algn="just" fontAlgn="auto" hangingPunct="0">
              <a:lnSpc>
                <a:spcPct val="110000"/>
              </a:lnSpc>
              <a:spcBef>
                <a:spcPts val="0"/>
              </a:spcBef>
              <a:spcAft>
                <a:spcPts val="0"/>
              </a:spcAft>
              <a:defRPr/>
            </a:pPr>
            <a:endParaRPr kumimoji="1" lang="es-ES" sz="1600" dirty="0">
              <a:latin typeface="+mn-lt"/>
            </a:endParaRPr>
          </a:p>
        </p:txBody>
      </p:sp>
      <p:sp>
        <p:nvSpPr>
          <p:cNvPr id="9" name="8 Título"/>
          <p:cNvSpPr>
            <a:spLocks noGrp="1"/>
          </p:cNvSpPr>
          <p:nvPr>
            <p:ph type="title"/>
          </p:nvPr>
        </p:nvSpPr>
        <p:spPr>
          <a:xfrm>
            <a:off x="3200400" y="4"/>
            <a:ext cx="5900738" cy="1146175"/>
          </a:xfrm>
        </p:spPr>
        <p:txBody>
          <a:bodyPr>
            <a:normAutofit/>
          </a:bodyPr>
          <a:lstStyle/>
          <a:p>
            <a:r>
              <a:rPr lang="es-ES" sz="3200" smtClean="0">
                <a:solidFill>
                  <a:srgbClr val="31859C"/>
                </a:solidFill>
                <a:latin typeface="Cataneo BT"/>
                <a:cs typeface="Arial" charset="0"/>
              </a:rPr>
              <a:t>Guía y/o Ayuda</a:t>
            </a:r>
            <a:endParaRPr lang="es-MX" sz="3200" smtClean="0">
              <a:solidFill>
                <a:srgbClr val="31859C"/>
              </a:solidFill>
            </a:endParaRPr>
          </a:p>
        </p:txBody>
      </p:sp>
      <p:sp>
        <p:nvSpPr>
          <p:cNvPr id="6"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7"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2" name="Autoforma 24">
            <a:hlinkClick r:id="rId4" action="ppaction://hlinksldjump"/>
          </p:cNvPr>
          <p:cNvSpPr>
            <a:spLocks noChangeArrowheads="1"/>
          </p:cNvSpPr>
          <p:nvPr/>
        </p:nvSpPr>
        <p:spPr bwMode="blackWhite">
          <a:xfrm>
            <a:off x="-301053" y="5962941"/>
            <a:ext cx="3010518" cy="432000"/>
          </a:xfrm>
          <a:prstGeom prst="roundRect">
            <a:avLst>
              <a:gd name="adj" fmla="val 50000"/>
            </a:avLst>
          </a:prstGeom>
          <a:solidFill>
            <a:schemeClr val="accent5">
              <a:lumMod val="75000"/>
              <a:alpha val="50000"/>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algn="ctr" fontAlgn="auto" hangingPunct="0">
              <a:spcBef>
                <a:spcPts val="0"/>
              </a:spcBef>
              <a:spcAft>
                <a:spcPts val="0"/>
              </a:spcAft>
              <a:defRPr/>
            </a:pPr>
            <a:r>
              <a:rPr kumimoji="1" lang="es-ES"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Volver</a:t>
            </a:r>
          </a:p>
        </p:txBody>
      </p:sp>
      <p:pic>
        <p:nvPicPr>
          <p:cNvPr id="10" name="Imagen 3" descr="G:\UAEMex-1.bmp">
            <a:hlinkClick r:id="rId5"/>
          </p:cNvPr>
          <p:cNvPicPr>
            <a:picLocks noChangeAspect="1" noChangeArrowheads="1"/>
          </p:cNvPicPr>
          <p:nvPr/>
        </p:nvPicPr>
        <p:blipFill>
          <a:blip r:embed="rId6"/>
          <a:srcRect/>
          <a:stretch>
            <a:fillRect/>
          </a:stretch>
        </p:blipFill>
        <p:spPr bwMode="auto">
          <a:xfrm>
            <a:off x="703263" y="4"/>
            <a:ext cx="1431925" cy="1260475"/>
          </a:xfrm>
          <a:prstGeom prst="rect">
            <a:avLst/>
          </a:prstGeom>
          <a:noFill/>
          <a:ln w="9525">
            <a:noFill/>
            <a:miter lim="800000"/>
            <a:headEnd/>
            <a:tailEnd/>
          </a:ln>
        </p:spPr>
      </p:pic>
      <p:pic>
        <p:nvPicPr>
          <p:cNvPr id="11" name="Imagen 2" descr="F:\investigasiones\Imagenes\UAEMex\Escudo.JPG"/>
          <p:cNvPicPr>
            <a:picLocks noChangeAspect="1" noChangeArrowheads="1"/>
          </p:cNvPicPr>
          <p:nvPr/>
        </p:nvPicPr>
        <p:blipFill>
          <a:blip r:embed="rId7"/>
          <a:srcRect b="10722"/>
          <a:stretch>
            <a:fillRect/>
          </a:stretch>
        </p:blipFill>
        <p:spPr bwMode="auto">
          <a:xfrm>
            <a:off x="9253540" y="42867"/>
            <a:ext cx="1133475" cy="1081087"/>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childTnLst>
                          </p:cTn>
                        </p:par>
                        <p:par>
                          <p:cTn id="19" fill="hold">
                            <p:stCondLst>
                              <p:cond delay="1500"/>
                            </p:stCondLst>
                            <p:childTnLst>
                              <p:par>
                                <p:cTn id="20" presetID="2" presetClass="entr" presetSubtype="8" fill="hold" nodeType="afterEffect">
                                  <p:stCondLst>
                                    <p:cond delay="25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0-#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2"/>
          <p:cNvPicPr>
            <a:picLocks noChangeAspect="1" noChangeArrowheads="1"/>
          </p:cNvPicPr>
          <p:nvPr/>
        </p:nvPicPr>
        <p:blipFill>
          <a:blip r:embed="rId3"/>
          <a:srcRect/>
          <a:stretch>
            <a:fillRect/>
          </a:stretch>
        </p:blipFill>
        <p:spPr bwMode="auto">
          <a:xfrm>
            <a:off x="3322640" y="1555750"/>
            <a:ext cx="4254500" cy="4230688"/>
          </a:xfrm>
          <a:prstGeom prst="rect">
            <a:avLst/>
          </a:prstGeom>
          <a:noFill/>
          <a:ln w="9525">
            <a:noFill/>
            <a:miter lim="800000"/>
            <a:headEnd/>
            <a:tailEnd/>
          </a:ln>
        </p:spPr>
      </p:pic>
      <p:sp>
        <p:nvSpPr>
          <p:cNvPr id="31" name="Rectángulo 4"/>
          <p:cNvSpPr>
            <a:spLocks noChangeArrowheads="1"/>
          </p:cNvSpPr>
          <p:nvPr/>
        </p:nvSpPr>
        <p:spPr bwMode="auto">
          <a:xfrm>
            <a:off x="7910286" y="1332468"/>
            <a:ext cx="2833914" cy="5188074"/>
          </a:xfrm>
          <a:prstGeom prst="rect">
            <a:avLst/>
          </a:prstGeom>
          <a:noFill/>
          <a:ln>
            <a:noFill/>
          </a:ln>
          <a:extLst/>
        </p:spPr>
        <p:txBody>
          <a:bodyPr lIns="92075" tIns="46038" rIns="92075" bIns="46038"/>
          <a:lstStyle/>
          <a:p>
            <a:pPr fontAlgn="auto" hangingPunct="0">
              <a:lnSpc>
                <a:spcPct val="110000"/>
              </a:lnSpc>
              <a:spcBef>
                <a:spcPts val="0"/>
              </a:spcBef>
              <a:spcAft>
                <a:spcPts val="0"/>
              </a:spcAft>
              <a:defRPr/>
            </a:pPr>
            <a:r>
              <a:rPr kumimoji="1" lang="es-ES" sz="1400" b="1" i="1" dirty="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atin typeface="+mn-lt"/>
              </a:rPr>
              <a:t>Líneas</a:t>
            </a:r>
            <a:endParaRPr kumimoji="1" lang="es-ES" sz="1400" dirty="0">
              <a:latin typeface="+mn-lt"/>
            </a:endParaRPr>
          </a:p>
          <a:p>
            <a:pPr marL="342900" indent="-342900" fontAlgn="auto" hangingPunct="0">
              <a:lnSpc>
                <a:spcPct val="110000"/>
              </a:lnSpc>
              <a:spcBef>
                <a:spcPts val="0"/>
              </a:spcBef>
              <a:spcAft>
                <a:spcPts val="0"/>
              </a:spcAft>
              <a:buFont typeface="+mj-lt"/>
              <a:buAutoNum type="arabicParenR"/>
              <a:defRPr/>
            </a:pPr>
            <a:r>
              <a:rPr kumimoji="1" lang="es-ES" sz="1400" dirty="0">
                <a:latin typeface="+mn-lt"/>
              </a:rPr>
              <a:t>Eje Terrestre, Eje Polar o diámetro terrestre</a:t>
            </a:r>
          </a:p>
          <a:p>
            <a:pPr marL="254000" indent="-254000" fontAlgn="auto" hangingPunct="0">
              <a:lnSpc>
                <a:spcPct val="110000"/>
              </a:lnSpc>
              <a:spcBef>
                <a:spcPts val="0"/>
              </a:spcBef>
              <a:spcAft>
                <a:spcPts val="0"/>
              </a:spcAft>
              <a:buFont typeface="Wingdings 2" pitchFamily="18" charset="2"/>
              <a:buChar char="à"/>
              <a:defRPr/>
            </a:pPr>
            <a:r>
              <a:rPr kumimoji="1" lang="es-ES" sz="1400" dirty="0">
                <a:latin typeface="+mn-lt"/>
              </a:rPr>
              <a:t>Toca el centro de la tierra y pasa por los polos</a:t>
            </a:r>
          </a:p>
          <a:p>
            <a:pPr marL="254000" indent="-254000" fontAlgn="auto" hangingPunct="0">
              <a:lnSpc>
                <a:spcPct val="110000"/>
              </a:lnSpc>
              <a:spcBef>
                <a:spcPts val="0"/>
              </a:spcBef>
              <a:spcAft>
                <a:spcPts val="0"/>
              </a:spcAft>
              <a:buFont typeface="Wingdings 2" pitchFamily="18" charset="2"/>
              <a:buChar char="à"/>
              <a:defRPr/>
            </a:pPr>
            <a:r>
              <a:rPr kumimoji="1" lang="es-ES" sz="1400" dirty="0">
                <a:latin typeface="+mn-lt"/>
              </a:rPr>
              <a:t>Longitud de 12,713 km</a:t>
            </a:r>
          </a:p>
          <a:p>
            <a:pPr fontAlgn="auto" hangingPunct="0">
              <a:lnSpc>
                <a:spcPct val="110000"/>
              </a:lnSpc>
              <a:spcBef>
                <a:spcPts val="0"/>
              </a:spcBef>
              <a:spcAft>
                <a:spcPts val="0"/>
              </a:spcAft>
              <a:defRPr/>
            </a:pPr>
            <a:endParaRPr kumimoji="1" lang="es-ES" sz="1400" dirty="0">
              <a:latin typeface="+mn-lt"/>
            </a:endParaRPr>
          </a:p>
          <a:p>
            <a:pPr marL="342900" indent="-342900" fontAlgn="auto" hangingPunct="0">
              <a:lnSpc>
                <a:spcPct val="110000"/>
              </a:lnSpc>
              <a:spcBef>
                <a:spcPts val="0"/>
              </a:spcBef>
              <a:spcAft>
                <a:spcPts val="0"/>
              </a:spcAft>
              <a:buFont typeface="+mj-lt"/>
              <a:buAutoNum type="arabicParenR" startAt="2"/>
              <a:defRPr/>
            </a:pPr>
            <a:r>
              <a:rPr kumimoji="1" lang="es-ES" sz="1400" dirty="0">
                <a:latin typeface="+mn-lt"/>
              </a:rPr>
              <a:t>Diámetro Ecuatorial</a:t>
            </a:r>
          </a:p>
          <a:p>
            <a:pPr marL="342900" indent="-342900" fontAlgn="auto" hangingPunct="0">
              <a:lnSpc>
                <a:spcPct val="110000"/>
              </a:lnSpc>
              <a:spcBef>
                <a:spcPts val="0"/>
              </a:spcBef>
              <a:spcAft>
                <a:spcPts val="0"/>
              </a:spcAft>
              <a:buFont typeface="Wingdings 2" pitchFamily="18" charset="2"/>
              <a:buChar char="à"/>
              <a:defRPr/>
            </a:pPr>
            <a:r>
              <a:rPr kumimoji="1" lang="es-ES" sz="1400" dirty="0">
                <a:latin typeface="+mn-lt"/>
              </a:rPr>
              <a:t>Línea que parte de cualquier punto de la circunferencia ecuatorial al punto opuesto de la misma pasando por el centro</a:t>
            </a:r>
          </a:p>
          <a:p>
            <a:pPr fontAlgn="auto" hangingPunct="0">
              <a:lnSpc>
                <a:spcPct val="110000"/>
              </a:lnSpc>
              <a:spcBef>
                <a:spcPts val="0"/>
              </a:spcBef>
              <a:spcAft>
                <a:spcPts val="0"/>
              </a:spcAft>
              <a:defRPr/>
            </a:pPr>
            <a:endParaRPr kumimoji="1" lang="es-ES" sz="1400" dirty="0">
              <a:latin typeface="+mn-lt"/>
            </a:endParaRPr>
          </a:p>
          <a:p>
            <a:pPr marL="342900" indent="-342900" fontAlgn="auto" hangingPunct="0">
              <a:lnSpc>
                <a:spcPct val="110000"/>
              </a:lnSpc>
              <a:spcBef>
                <a:spcPts val="0"/>
              </a:spcBef>
              <a:spcAft>
                <a:spcPts val="0"/>
              </a:spcAft>
              <a:buFont typeface="+mj-lt"/>
              <a:buAutoNum type="arabicParenR" startAt="3"/>
              <a:defRPr/>
            </a:pPr>
            <a:r>
              <a:rPr kumimoji="1" lang="es-ES" sz="1400" dirty="0">
                <a:latin typeface="+mn-lt"/>
              </a:rPr>
              <a:t>Vertical del lugar</a:t>
            </a:r>
          </a:p>
          <a:p>
            <a:pPr marL="342900" indent="-342900" fontAlgn="auto" hangingPunct="0">
              <a:lnSpc>
                <a:spcPct val="110000"/>
              </a:lnSpc>
              <a:spcBef>
                <a:spcPts val="0"/>
              </a:spcBef>
              <a:spcAft>
                <a:spcPts val="0"/>
              </a:spcAft>
              <a:buFont typeface="Wingdings 2" pitchFamily="18" charset="2"/>
              <a:buChar char="à"/>
              <a:defRPr/>
            </a:pPr>
            <a:r>
              <a:rPr kumimoji="1" lang="es-ES" sz="1400" dirty="0">
                <a:latin typeface="+mn-lt"/>
              </a:rPr>
              <a:t>Línea que toca al Nadir con el Cenit y pasa por el centro de la tierra</a:t>
            </a:r>
          </a:p>
          <a:p>
            <a:pPr marL="342900" indent="-342900" fontAlgn="auto" hangingPunct="0">
              <a:lnSpc>
                <a:spcPct val="110000"/>
              </a:lnSpc>
              <a:spcBef>
                <a:spcPts val="0"/>
              </a:spcBef>
              <a:spcAft>
                <a:spcPts val="0"/>
              </a:spcAft>
              <a:buFont typeface="Wingdings 2" pitchFamily="18" charset="2"/>
              <a:buChar char="à"/>
              <a:defRPr/>
            </a:pPr>
            <a:endParaRPr kumimoji="1" lang="es-ES" sz="1400" dirty="0">
              <a:latin typeface="+mn-lt"/>
            </a:endParaRPr>
          </a:p>
          <a:p>
            <a:pPr marL="342900" indent="-342900" fontAlgn="auto" hangingPunct="0">
              <a:lnSpc>
                <a:spcPct val="110000"/>
              </a:lnSpc>
              <a:spcBef>
                <a:spcPts val="0"/>
              </a:spcBef>
              <a:spcAft>
                <a:spcPts val="0"/>
              </a:spcAft>
              <a:buFont typeface="+mj-lt"/>
              <a:buAutoNum type="arabicParenR" startAt="4"/>
              <a:defRPr/>
            </a:pPr>
            <a:r>
              <a:rPr kumimoji="1" lang="es-ES" sz="1400" dirty="0">
                <a:latin typeface="+mn-lt"/>
              </a:rPr>
              <a:t>Bóveda Celeste</a:t>
            </a:r>
          </a:p>
        </p:txBody>
      </p:sp>
      <p:sp>
        <p:nvSpPr>
          <p:cNvPr id="9" name="8 Título"/>
          <p:cNvSpPr>
            <a:spLocks noGrp="1"/>
          </p:cNvSpPr>
          <p:nvPr>
            <p:ph type="title"/>
          </p:nvPr>
        </p:nvSpPr>
        <p:spPr>
          <a:xfrm>
            <a:off x="2960916" y="275771"/>
            <a:ext cx="6066971"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rPr>
              <a:t>Líneas</a:t>
            </a:r>
            <a:endParaRPr kumimoji="1" lang="es-ES" sz="3200" b="1" i="1" dirty="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endParaRPr>
          </a:p>
        </p:txBody>
      </p:sp>
      <p:sp>
        <p:nvSpPr>
          <p:cNvPr id="3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3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cxnSp>
        <p:nvCxnSpPr>
          <p:cNvPr id="4" name="3 Conector recto"/>
          <p:cNvCxnSpPr>
            <a:endCxn id="13" idx="2"/>
          </p:cNvCxnSpPr>
          <p:nvPr/>
        </p:nvCxnSpPr>
        <p:spPr>
          <a:xfrm>
            <a:off x="5370516" y="1447800"/>
            <a:ext cx="79375" cy="4338638"/>
          </a:xfrm>
          <a:prstGeom prst="line">
            <a:avLst/>
          </a:prstGeom>
          <a:ln>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3265490" y="3671888"/>
            <a:ext cx="4319587" cy="0"/>
          </a:xfrm>
          <a:prstGeom prst="line">
            <a:avLst/>
          </a:prstGeom>
          <a:ln>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24" name="23 CuadroTexto"/>
          <p:cNvSpPr txBox="1">
            <a:spLocks noChangeArrowheads="1"/>
          </p:cNvSpPr>
          <p:nvPr/>
        </p:nvSpPr>
        <p:spPr bwMode="auto">
          <a:xfrm>
            <a:off x="5376862" y="1289050"/>
            <a:ext cx="290513" cy="369888"/>
          </a:xfrm>
          <a:prstGeom prst="rect">
            <a:avLst/>
          </a:prstGeom>
          <a:noFill/>
          <a:ln w="9525">
            <a:noFill/>
            <a:miter lim="800000"/>
            <a:headEnd/>
            <a:tailEnd/>
          </a:ln>
        </p:spPr>
        <p:txBody>
          <a:bodyPr>
            <a:spAutoFit/>
          </a:bodyPr>
          <a:lstStyle/>
          <a:p>
            <a:r>
              <a:rPr lang="es-ES">
                <a:latin typeface="Calibri" pitchFamily="34" charset="0"/>
              </a:rPr>
              <a:t>1</a:t>
            </a:r>
            <a:endParaRPr lang="es-MX">
              <a:latin typeface="Calibri" pitchFamily="34" charset="0"/>
            </a:endParaRPr>
          </a:p>
        </p:txBody>
      </p:sp>
      <p:sp>
        <p:nvSpPr>
          <p:cNvPr id="27" name="26 CuadroTexto"/>
          <p:cNvSpPr txBox="1">
            <a:spLocks noChangeArrowheads="1"/>
          </p:cNvSpPr>
          <p:nvPr/>
        </p:nvSpPr>
        <p:spPr bwMode="auto">
          <a:xfrm>
            <a:off x="7620000" y="3454400"/>
            <a:ext cx="290513" cy="369888"/>
          </a:xfrm>
          <a:prstGeom prst="rect">
            <a:avLst/>
          </a:prstGeom>
          <a:noFill/>
          <a:ln w="9525">
            <a:noFill/>
            <a:miter lim="800000"/>
            <a:headEnd/>
            <a:tailEnd/>
          </a:ln>
        </p:spPr>
        <p:txBody>
          <a:bodyPr>
            <a:spAutoFit/>
          </a:bodyPr>
          <a:lstStyle/>
          <a:p>
            <a:r>
              <a:rPr lang="es-ES">
                <a:latin typeface="Calibri" pitchFamily="34" charset="0"/>
              </a:rPr>
              <a:t>2</a:t>
            </a:r>
            <a:endParaRPr lang="es-MX">
              <a:latin typeface="Calibri" pitchFamily="34" charset="0"/>
            </a:endParaRPr>
          </a:p>
        </p:txBody>
      </p:sp>
      <p:sp>
        <p:nvSpPr>
          <p:cNvPr id="22" name="21 Rectángulo redondeado">
            <a:hlinkClick r:id="rId4" action="ppaction://hlinksldjump"/>
          </p:cNvPr>
          <p:cNvSpPr/>
          <p:nvPr/>
        </p:nvSpPr>
        <p:spPr>
          <a:xfrm>
            <a:off x="8347077" y="6172204"/>
            <a:ext cx="1960563" cy="347663"/>
          </a:xfrm>
          <a:prstGeom prst="roundRect">
            <a:avLst/>
          </a:prstGeom>
          <a:solidFill>
            <a:srgbClr val="996600">
              <a:alpha val="40000"/>
            </a:srgbClr>
          </a:solidFill>
          <a:ln>
            <a:solidFill>
              <a:srgbClr val="77441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8E511A"/>
                </a:solidFill>
              </a:rPr>
              <a:t>Radios</a:t>
            </a:r>
            <a:endParaRPr lang="es-MX" dirty="0">
              <a:solidFill>
                <a:srgbClr val="8E511A"/>
              </a:solidFill>
            </a:endParaRPr>
          </a:p>
        </p:txBody>
      </p:sp>
      <p:cxnSp>
        <p:nvCxnSpPr>
          <p:cNvPr id="25" name="24 Conector recto"/>
          <p:cNvCxnSpPr/>
          <p:nvPr/>
        </p:nvCxnSpPr>
        <p:spPr>
          <a:xfrm flipH="1">
            <a:off x="3775077" y="1468438"/>
            <a:ext cx="3748088" cy="3884612"/>
          </a:xfrm>
          <a:prstGeom prst="line">
            <a:avLst/>
          </a:prstGeom>
          <a:ln>
            <a:solidFill>
              <a:schemeClr val="accent4">
                <a:lumMod val="50000"/>
              </a:schemeClr>
            </a:solidFill>
            <a:headEnd type="arrow" w="lg" len="lg"/>
            <a:tailEnd type="none"/>
          </a:ln>
        </p:spPr>
        <p:style>
          <a:lnRef idx="1">
            <a:schemeClr val="accent1"/>
          </a:lnRef>
          <a:fillRef idx="0">
            <a:schemeClr val="accent1"/>
          </a:fillRef>
          <a:effectRef idx="0">
            <a:schemeClr val="accent1"/>
          </a:effectRef>
          <a:fontRef idx="minor">
            <a:schemeClr val="tx1"/>
          </a:fontRef>
        </p:style>
      </p:cxnSp>
      <p:sp>
        <p:nvSpPr>
          <p:cNvPr id="26" name="25 CuadroTexto"/>
          <p:cNvSpPr txBox="1">
            <a:spLocks noChangeArrowheads="1"/>
          </p:cNvSpPr>
          <p:nvPr/>
        </p:nvSpPr>
        <p:spPr bwMode="auto">
          <a:xfrm>
            <a:off x="6757987" y="1797050"/>
            <a:ext cx="290513" cy="368300"/>
          </a:xfrm>
          <a:prstGeom prst="rect">
            <a:avLst/>
          </a:prstGeom>
          <a:noFill/>
          <a:ln w="9525">
            <a:noFill/>
            <a:miter lim="800000"/>
            <a:headEnd/>
            <a:tailEnd/>
          </a:ln>
        </p:spPr>
        <p:txBody>
          <a:bodyPr>
            <a:spAutoFit/>
          </a:bodyPr>
          <a:lstStyle/>
          <a:p>
            <a:r>
              <a:rPr lang="es-ES">
                <a:latin typeface="Calibri" pitchFamily="34" charset="0"/>
              </a:rPr>
              <a:t>3</a:t>
            </a:r>
            <a:endParaRPr lang="es-MX">
              <a:latin typeface="Calibri" pitchFamily="34" charset="0"/>
            </a:endParaRPr>
          </a:p>
        </p:txBody>
      </p:sp>
      <p:sp>
        <p:nvSpPr>
          <p:cNvPr id="28" name="27 Elipse"/>
          <p:cNvSpPr/>
          <p:nvPr/>
        </p:nvSpPr>
        <p:spPr>
          <a:xfrm>
            <a:off x="3733802" y="5343525"/>
            <a:ext cx="71438" cy="71438"/>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29" name="28 Elipse"/>
          <p:cNvSpPr/>
          <p:nvPr/>
        </p:nvSpPr>
        <p:spPr>
          <a:xfrm>
            <a:off x="7500939" y="1431929"/>
            <a:ext cx="71437" cy="73025"/>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10" name="9 Arco"/>
          <p:cNvSpPr/>
          <p:nvPr/>
        </p:nvSpPr>
        <p:spPr>
          <a:xfrm rot="1047147">
            <a:off x="5905500" y="1358900"/>
            <a:ext cx="1779588" cy="958850"/>
          </a:xfrm>
          <a:prstGeom prst="arc">
            <a:avLst>
              <a:gd name="adj1" fmla="val 16200000"/>
              <a:gd name="adj2" fmla="val 21207204"/>
            </a:avLst>
          </a:prstGeom>
          <a:ln>
            <a:solidFill>
              <a:srgbClr val="009999"/>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dirty="0"/>
          </a:p>
        </p:txBody>
      </p:sp>
      <p:sp>
        <p:nvSpPr>
          <p:cNvPr id="30" name="29 CuadroTexto"/>
          <p:cNvSpPr txBox="1">
            <a:spLocks noChangeArrowheads="1"/>
          </p:cNvSpPr>
          <p:nvPr/>
        </p:nvSpPr>
        <p:spPr bwMode="auto">
          <a:xfrm>
            <a:off x="6902450" y="1087442"/>
            <a:ext cx="290513" cy="369887"/>
          </a:xfrm>
          <a:prstGeom prst="rect">
            <a:avLst/>
          </a:prstGeom>
          <a:noFill/>
          <a:ln w="9525">
            <a:noFill/>
            <a:miter lim="800000"/>
            <a:headEnd/>
            <a:tailEnd/>
          </a:ln>
        </p:spPr>
        <p:txBody>
          <a:bodyPr>
            <a:spAutoFit/>
          </a:bodyPr>
          <a:lstStyle/>
          <a:p>
            <a:r>
              <a:rPr lang="es-ES">
                <a:latin typeface="Calibri" pitchFamily="34" charset="0"/>
              </a:rPr>
              <a:t>4</a:t>
            </a:r>
            <a:endParaRPr lang="es-MX">
              <a:latin typeface="Calibri" pitchFamily="34" charset="0"/>
            </a:endParaRPr>
          </a:p>
        </p:txBody>
      </p:sp>
      <p:pic>
        <p:nvPicPr>
          <p:cNvPr id="32" name="Imagen 3"/>
          <p:cNvPicPr>
            <a:picLocks noChangeAspect="1" noChangeArrowheads="1"/>
          </p:cNvPicPr>
          <p:nvPr/>
        </p:nvPicPr>
        <p:blipFill rotWithShape="1">
          <a:blip r:embed="rId5" cstate="print">
            <a:duotone>
              <a:schemeClr val="accent4">
                <a:shade val="45000"/>
                <a:satMod val="135000"/>
              </a:schemeClr>
              <a:prstClr val="white"/>
            </a:duotone>
            <a:extLst/>
          </a:blip>
          <a:srcRect l="35818"/>
          <a:stretch/>
        </p:blipFill>
        <p:spPr bwMode="auto">
          <a:xfrm>
            <a:off x="-188686" y="0"/>
            <a:ext cx="3120572" cy="6858000"/>
          </a:xfrm>
          <a:prstGeom prst="rect">
            <a:avLst/>
          </a:prstGeom>
          <a:noFill/>
          <a:ln w="9525">
            <a:solidFill>
              <a:schemeClr val="accent4">
                <a:lumMod val="75000"/>
              </a:schemeClr>
            </a:solidFill>
            <a:miter lim="800000"/>
            <a:headEnd/>
            <a:tailEnd/>
          </a:ln>
          <a:effectLst/>
          <a:extLst/>
        </p:spPr>
      </p:pic>
      <p:pic>
        <p:nvPicPr>
          <p:cNvPr id="47" name="Imagen 3" descr="G:\UAEMex-1.bmp">
            <a:hlinkClick r:id="rId6"/>
          </p:cNvPr>
          <p:cNvPicPr>
            <a:picLocks noChangeAspect="1" noChangeArrowheads="1"/>
          </p:cNvPicPr>
          <p:nvPr/>
        </p:nvPicPr>
        <p:blipFill>
          <a:blip r:embed="rId7"/>
          <a:srcRect/>
          <a:stretch>
            <a:fillRect/>
          </a:stretch>
        </p:blipFill>
        <p:spPr bwMode="auto">
          <a:xfrm>
            <a:off x="703263" y="71442"/>
            <a:ext cx="1431925" cy="1260475"/>
          </a:xfrm>
          <a:prstGeom prst="rect">
            <a:avLst/>
          </a:prstGeom>
          <a:noFill/>
          <a:ln w="9525">
            <a:noFill/>
            <a:miter lim="800000"/>
            <a:headEnd/>
            <a:tailEnd/>
          </a:ln>
        </p:spPr>
      </p:pic>
      <p:pic>
        <p:nvPicPr>
          <p:cNvPr id="48" name="Imagen 2" descr="F:\investigasiones\Imagenes\UAEMex\Escudo.JPG"/>
          <p:cNvPicPr>
            <a:picLocks noChangeAspect="1" noChangeArrowheads="1"/>
          </p:cNvPicPr>
          <p:nvPr/>
        </p:nvPicPr>
        <p:blipFill>
          <a:blip r:embed="rId8">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33" name="Autoforma 45">
            <a:hlinkClick r:id="rId9" action="ppaction://hlinksldjump"/>
          </p:cNvPr>
          <p:cNvSpPr>
            <a:spLocks noChangeArrowheads="1"/>
          </p:cNvSpPr>
          <p:nvPr/>
        </p:nvSpPr>
        <p:spPr bwMode="blackWhite">
          <a:xfrm>
            <a:off x="-376315" y="1447800"/>
            <a:ext cx="3161043" cy="5334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solidFill>
                  <a:srgbClr val="7030A0"/>
                </a:solidFill>
                <a:effectLst>
                  <a:innerShdw blurRad="69850" dist="43180" dir="5400000">
                    <a:srgbClr val="000000">
                      <a:alpha val="65000"/>
                    </a:srgbClr>
                  </a:innerShdw>
                </a:effectLst>
                <a:latin typeface="+mn-lt"/>
              </a:rPr>
              <a:t>Inicio</a:t>
            </a:r>
          </a:p>
        </p:txBody>
      </p:sp>
      <p:sp>
        <p:nvSpPr>
          <p:cNvPr id="34" name="Autoforma 24">
            <a:hlinkClick r:id="rId10" action="ppaction://hlinksldjump"/>
          </p:cNvPr>
          <p:cNvSpPr>
            <a:spLocks noChangeArrowheads="1"/>
          </p:cNvSpPr>
          <p:nvPr/>
        </p:nvSpPr>
        <p:spPr bwMode="blackWhite">
          <a:xfrm>
            <a:off x="-301053" y="2028827"/>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Presentación</a:t>
            </a:r>
          </a:p>
        </p:txBody>
      </p:sp>
      <p:sp>
        <p:nvSpPr>
          <p:cNvPr id="35" name="Autoforma 24">
            <a:hlinkClick r:id="rId11" action="ppaction://hlinksldjump"/>
          </p:cNvPr>
          <p:cNvSpPr>
            <a:spLocks noChangeArrowheads="1"/>
          </p:cNvSpPr>
          <p:nvPr/>
        </p:nvSpPr>
        <p:spPr bwMode="blackWhite">
          <a:xfrm>
            <a:off x="-301053" y="3491749"/>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79388" fontAlgn="auto" hangingPunct="0">
              <a:spcBef>
                <a:spcPts val="0"/>
              </a:spcBef>
              <a:spcAft>
                <a:spcPts val="0"/>
              </a:spcAft>
              <a:defRPr/>
            </a:pPr>
            <a:r>
              <a:rPr kumimoji="1" lang="es-ES" sz="1400" b="1" i="1" dirty="0">
                <a:solidFill>
                  <a:srgbClr val="7030A0"/>
                </a:solidFill>
                <a:latin typeface="+mn-lt"/>
              </a:rPr>
              <a:t>3.3 Círculos Geográficos</a:t>
            </a:r>
          </a:p>
        </p:txBody>
      </p:sp>
      <p:sp>
        <p:nvSpPr>
          <p:cNvPr id="36" name="Autoforma 25">
            <a:hlinkClick r:id="rId12" action="ppaction://hlinksldjump"/>
          </p:cNvPr>
          <p:cNvSpPr>
            <a:spLocks noChangeArrowheads="1"/>
          </p:cNvSpPr>
          <p:nvPr/>
        </p:nvSpPr>
        <p:spPr bwMode="blackWhite">
          <a:xfrm>
            <a:off x="-301053" y="3014502"/>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79388" fontAlgn="auto" hangingPunct="0">
              <a:spcBef>
                <a:spcPts val="0"/>
              </a:spcBef>
              <a:spcAft>
                <a:spcPts val="0"/>
              </a:spcAft>
              <a:defRPr/>
            </a:pPr>
            <a:r>
              <a:rPr kumimoji="1" lang="es-ES" sz="1400" b="1" i="1" dirty="0">
                <a:solidFill>
                  <a:srgbClr val="7030A0"/>
                </a:solidFill>
                <a:latin typeface="+mn-lt"/>
              </a:rPr>
              <a:t>3.2 Líneas</a:t>
            </a:r>
          </a:p>
        </p:txBody>
      </p:sp>
      <p:sp>
        <p:nvSpPr>
          <p:cNvPr id="37" name="Autoforma 24">
            <a:hlinkClick r:id="rId13" action="ppaction://hlinksldjump"/>
          </p:cNvPr>
          <p:cNvSpPr>
            <a:spLocks noChangeArrowheads="1"/>
          </p:cNvSpPr>
          <p:nvPr/>
        </p:nvSpPr>
        <p:spPr bwMode="blackWhite">
          <a:xfrm>
            <a:off x="-301053" y="2532244"/>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3.1 Puntos</a:t>
            </a: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0-#ppt_w/2"/>
                                          </p:val>
                                        </p:tav>
                                        <p:tav tm="100000">
                                          <p:val>
                                            <p:strVal val="#ppt_x"/>
                                          </p:val>
                                        </p:tav>
                                      </p:tavLst>
                                    </p:anim>
                                    <p:anim calcmode="lin" valueType="num">
                                      <p:cBhvr additive="base">
                                        <p:cTn id="26" dur="500" fill="hold"/>
                                        <p:tgtEl>
                                          <p:spTgt spid="34"/>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0-#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0-#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0-#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31">
                                            <p:txEl>
                                              <p:pRg st="0" end="0"/>
                                            </p:txEl>
                                          </p:spTgt>
                                        </p:tgtEl>
                                        <p:attrNameLst>
                                          <p:attrName>style.visibility</p:attrName>
                                        </p:attrNameLst>
                                      </p:cBhvr>
                                      <p:to>
                                        <p:strVal val="visible"/>
                                      </p:to>
                                    </p:set>
                                    <p:animEffect transition="in" filter="fade">
                                      <p:cBhvr>
                                        <p:cTn id="45" dur="500"/>
                                        <p:tgtEl>
                                          <p:spTgt spid="31">
                                            <p:txEl>
                                              <p:pRg st="0" end="0"/>
                                            </p:txEl>
                                          </p:spTgt>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31">
                                            <p:txEl>
                                              <p:pRg st="1" end="1"/>
                                            </p:txEl>
                                          </p:spTgt>
                                        </p:tgtEl>
                                        <p:attrNameLst>
                                          <p:attrName>style.visibility</p:attrName>
                                        </p:attrNameLst>
                                      </p:cBhvr>
                                      <p:to>
                                        <p:strVal val="visible"/>
                                      </p:to>
                                    </p:set>
                                    <p:animEffect transition="in" filter="fade">
                                      <p:cBhvr>
                                        <p:cTn id="49" dur="500"/>
                                        <p:tgtEl>
                                          <p:spTgt spid="31">
                                            <p:txEl>
                                              <p:pRg st="1" end="1"/>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31">
                                            <p:txEl>
                                              <p:pRg st="2" end="2"/>
                                            </p:txEl>
                                          </p:spTgt>
                                        </p:tgtEl>
                                        <p:attrNameLst>
                                          <p:attrName>style.visibility</p:attrName>
                                        </p:attrNameLst>
                                      </p:cBhvr>
                                      <p:to>
                                        <p:strVal val="visible"/>
                                      </p:to>
                                    </p:set>
                                    <p:animEffect transition="in" filter="fade">
                                      <p:cBhvr>
                                        <p:cTn id="52" dur="500"/>
                                        <p:tgtEl>
                                          <p:spTgt spid="31">
                                            <p:txEl>
                                              <p:pRg st="2" end="2"/>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31">
                                            <p:txEl>
                                              <p:pRg st="3" end="3"/>
                                            </p:txEl>
                                          </p:spTgt>
                                        </p:tgtEl>
                                        <p:attrNameLst>
                                          <p:attrName>style.visibility</p:attrName>
                                        </p:attrNameLst>
                                      </p:cBhvr>
                                      <p:to>
                                        <p:strVal val="visible"/>
                                      </p:to>
                                    </p:set>
                                    <p:animEffect transition="in" filter="fade">
                                      <p:cBhvr>
                                        <p:cTn id="55" dur="500"/>
                                        <p:tgtEl>
                                          <p:spTgt spid="31">
                                            <p:txEl>
                                              <p:pRg st="3" end="3"/>
                                            </p:txEl>
                                          </p:spTgt>
                                        </p:tgtEl>
                                      </p:cBhvr>
                                    </p:animEffect>
                                  </p:childTnLst>
                                </p:cTn>
                              </p:par>
                            </p:childTnLst>
                          </p:cTn>
                        </p:par>
                        <p:par>
                          <p:cTn id="56" fill="hold">
                            <p:stCondLst>
                              <p:cond delay="4500"/>
                            </p:stCondLst>
                            <p:childTnLst>
                              <p:par>
                                <p:cTn id="57" presetID="10" presetClass="entr" presetSubtype="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par>
                                <p:cTn id="60" presetID="10" presetClass="entr" presetSubtype="0" fill="hold" nodeType="with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par>
                                <p:cTn id="63" presetID="26" presetClass="emph" presetSubtype="0" fill="hold" nodeType="withEffect">
                                  <p:stCondLst>
                                    <p:cond delay="0"/>
                                  </p:stCondLst>
                                  <p:childTnLst>
                                    <p:animEffect transition="out" filter="fade">
                                      <p:cBhvr>
                                        <p:cTn id="64" dur="500" tmFilter="0, 0; .2, .5; .8, .5; 1, 0"/>
                                        <p:tgtEl>
                                          <p:spTgt spid="4"/>
                                        </p:tgtEl>
                                      </p:cBhvr>
                                    </p:animEffect>
                                    <p:animScale>
                                      <p:cBhvr>
                                        <p:cTn id="65" dur="250" autoRev="1" fill="hold"/>
                                        <p:tgtEl>
                                          <p:spTgt spid="4"/>
                                        </p:tgtEl>
                                      </p:cBhvr>
                                      <p:by x="105000" y="105000"/>
                                    </p:animScale>
                                  </p:childTnLst>
                                </p:cTn>
                              </p:par>
                            </p:childTnLst>
                          </p:cTn>
                        </p:par>
                        <p:par>
                          <p:cTn id="66" fill="hold">
                            <p:stCondLst>
                              <p:cond delay="5000"/>
                            </p:stCondLst>
                            <p:childTnLst>
                              <p:par>
                                <p:cTn id="67" presetID="10" presetClass="entr" presetSubtype="0" fill="hold" nodeType="afterEffect">
                                  <p:stCondLst>
                                    <p:cond delay="1000"/>
                                  </p:stCondLst>
                                  <p:childTnLst>
                                    <p:set>
                                      <p:cBhvr>
                                        <p:cTn id="68" dur="1" fill="hold">
                                          <p:stCondLst>
                                            <p:cond delay="0"/>
                                          </p:stCondLst>
                                        </p:cTn>
                                        <p:tgtEl>
                                          <p:spTgt spid="31">
                                            <p:txEl>
                                              <p:pRg st="5" end="5"/>
                                            </p:txEl>
                                          </p:spTgt>
                                        </p:tgtEl>
                                        <p:attrNameLst>
                                          <p:attrName>style.visibility</p:attrName>
                                        </p:attrNameLst>
                                      </p:cBhvr>
                                      <p:to>
                                        <p:strVal val="visible"/>
                                      </p:to>
                                    </p:set>
                                    <p:animEffect transition="in" filter="fade">
                                      <p:cBhvr>
                                        <p:cTn id="69" dur="500"/>
                                        <p:tgtEl>
                                          <p:spTgt spid="31">
                                            <p:txEl>
                                              <p:pRg st="5" end="5"/>
                                            </p:txEl>
                                          </p:spTgt>
                                        </p:tgtEl>
                                      </p:cBhvr>
                                    </p:animEffect>
                                  </p:childTnLst>
                                </p:cTn>
                              </p:par>
                              <p:par>
                                <p:cTn id="70" presetID="10" presetClass="entr" presetSubtype="0" fill="hold" nodeType="withEffect">
                                  <p:stCondLst>
                                    <p:cond delay="1000"/>
                                  </p:stCondLst>
                                  <p:childTnLst>
                                    <p:set>
                                      <p:cBhvr>
                                        <p:cTn id="71" dur="1" fill="hold">
                                          <p:stCondLst>
                                            <p:cond delay="0"/>
                                          </p:stCondLst>
                                        </p:cTn>
                                        <p:tgtEl>
                                          <p:spTgt spid="31">
                                            <p:txEl>
                                              <p:pRg st="6" end="6"/>
                                            </p:txEl>
                                          </p:spTgt>
                                        </p:tgtEl>
                                        <p:attrNameLst>
                                          <p:attrName>style.visibility</p:attrName>
                                        </p:attrNameLst>
                                      </p:cBhvr>
                                      <p:to>
                                        <p:strVal val="visible"/>
                                      </p:to>
                                    </p:set>
                                    <p:animEffect transition="in" filter="fade">
                                      <p:cBhvr>
                                        <p:cTn id="72" dur="500"/>
                                        <p:tgtEl>
                                          <p:spTgt spid="31">
                                            <p:txEl>
                                              <p:pRg st="6" end="6"/>
                                            </p:txEl>
                                          </p:spTgt>
                                        </p:tgtEl>
                                      </p:cBhvr>
                                    </p:animEffect>
                                  </p:childTnLst>
                                </p:cTn>
                              </p:par>
                              <p:par>
                                <p:cTn id="73" presetID="10" presetClass="entr" presetSubtype="0" fill="hold" grpId="0" nodeType="withEffect">
                                  <p:stCondLst>
                                    <p:cond delay="100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0" presetClass="entr" presetSubtype="0" fill="hold" nodeType="withEffect">
                                  <p:stCondLst>
                                    <p:cond delay="100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500"/>
                                        <p:tgtEl>
                                          <p:spTgt spid="8"/>
                                        </p:tgtEl>
                                      </p:cBhvr>
                                    </p:animEffect>
                                  </p:childTnLst>
                                </p:cTn>
                              </p:par>
                              <p:par>
                                <p:cTn id="79" presetID="26" presetClass="emph" presetSubtype="0" fill="hold" nodeType="withEffect">
                                  <p:stCondLst>
                                    <p:cond delay="1000"/>
                                  </p:stCondLst>
                                  <p:childTnLst>
                                    <p:animEffect transition="out" filter="fade">
                                      <p:cBhvr>
                                        <p:cTn id="80" dur="500" tmFilter="0, 0; .2, .5; .8, .5; 1, 0"/>
                                        <p:tgtEl>
                                          <p:spTgt spid="8"/>
                                        </p:tgtEl>
                                      </p:cBhvr>
                                    </p:animEffect>
                                    <p:animScale>
                                      <p:cBhvr>
                                        <p:cTn id="81" dur="250" autoRev="1" fill="hold"/>
                                        <p:tgtEl>
                                          <p:spTgt spid="8"/>
                                        </p:tgtEl>
                                      </p:cBhvr>
                                      <p:by x="105000" y="105000"/>
                                    </p:animScale>
                                  </p:childTnLst>
                                </p:cTn>
                              </p:par>
                            </p:childTnLst>
                          </p:cTn>
                        </p:par>
                        <p:par>
                          <p:cTn id="82" fill="hold">
                            <p:stCondLst>
                              <p:cond delay="6500"/>
                            </p:stCondLst>
                            <p:childTnLst>
                              <p:par>
                                <p:cTn id="83" presetID="10" presetClass="entr" presetSubtype="0" fill="hold" nodeType="afterEffect">
                                  <p:stCondLst>
                                    <p:cond delay="2000"/>
                                  </p:stCondLst>
                                  <p:childTnLst>
                                    <p:set>
                                      <p:cBhvr>
                                        <p:cTn id="84" dur="1" fill="hold">
                                          <p:stCondLst>
                                            <p:cond delay="0"/>
                                          </p:stCondLst>
                                        </p:cTn>
                                        <p:tgtEl>
                                          <p:spTgt spid="31">
                                            <p:txEl>
                                              <p:pRg st="8" end="8"/>
                                            </p:txEl>
                                          </p:spTgt>
                                        </p:tgtEl>
                                        <p:attrNameLst>
                                          <p:attrName>style.visibility</p:attrName>
                                        </p:attrNameLst>
                                      </p:cBhvr>
                                      <p:to>
                                        <p:strVal val="visible"/>
                                      </p:to>
                                    </p:set>
                                    <p:animEffect transition="in" filter="fade">
                                      <p:cBhvr>
                                        <p:cTn id="85" dur="500"/>
                                        <p:tgtEl>
                                          <p:spTgt spid="31">
                                            <p:txEl>
                                              <p:pRg st="8" end="8"/>
                                            </p:txEl>
                                          </p:spTgt>
                                        </p:tgtEl>
                                      </p:cBhvr>
                                    </p:animEffect>
                                  </p:childTnLst>
                                </p:cTn>
                              </p:par>
                              <p:par>
                                <p:cTn id="86" presetID="10" presetClass="entr" presetSubtype="0" fill="hold" nodeType="withEffect">
                                  <p:stCondLst>
                                    <p:cond delay="2000"/>
                                  </p:stCondLst>
                                  <p:childTnLst>
                                    <p:set>
                                      <p:cBhvr>
                                        <p:cTn id="87" dur="1" fill="hold">
                                          <p:stCondLst>
                                            <p:cond delay="0"/>
                                          </p:stCondLst>
                                        </p:cTn>
                                        <p:tgtEl>
                                          <p:spTgt spid="31">
                                            <p:txEl>
                                              <p:pRg st="9" end="9"/>
                                            </p:txEl>
                                          </p:spTgt>
                                        </p:tgtEl>
                                        <p:attrNameLst>
                                          <p:attrName>style.visibility</p:attrName>
                                        </p:attrNameLst>
                                      </p:cBhvr>
                                      <p:to>
                                        <p:strVal val="visible"/>
                                      </p:to>
                                    </p:set>
                                    <p:animEffect transition="in" filter="fade">
                                      <p:cBhvr>
                                        <p:cTn id="88" dur="500"/>
                                        <p:tgtEl>
                                          <p:spTgt spid="31">
                                            <p:txEl>
                                              <p:pRg st="9" end="9"/>
                                            </p:txEl>
                                          </p:spTgt>
                                        </p:tgtEl>
                                      </p:cBhvr>
                                    </p:animEffect>
                                  </p:childTnLst>
                                </p:cTn>
                              </p:par>
                              <p:par>
                                <p:cTn id="89" presetID="10" presetClass="entr" presetSubtype="0" fill="hold" grpId="0" nodeType="withEffect">
                                  <p:stCondLst>
                                    <p:cond delay="200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500"/>
                                        <p:tgtEl>
                                          <p:spTgt spid="28"/>
                                        </p:tgtEl>
                                      </p:cBhvr>
                                    </p:animEffect>
                                  </p:childTnLst>
                                </p:cTn>
                              </p:par>
                              <p:par>
                                <p:cTn id="92" presetID="10" presetClass="entr" presetSubtype="0" fill="hold" nodeType="withEffect">
                                  <p:stCondLst>
                                    <p:cond delay="200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par>
                                <p:cTn id="95" presetID="10" presetClass="entr" presetSubtype="0" fill="hold" grpId="0" nodeType="withEffect">
                                  <p:stCondLst>
                                    <p:cond delay="200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500"/>
                                        <p:tgtEl>
                                          <p:spTgt spid="26"/>
                                        </p:tgtEl>
                                      </p:cBhvr>
                                    </p:animEffect>
                                  </p:childTnLst>
                                </p:cTn>
                              </p:par>
                              <p:par>
                                <p:cTn id="98" presetID="10" presetClass="entr" presetSubtype="0" fill="hold" grpId="0" nodeType="withEffect">
                                  <p:stCondLst>
                                    <p:cond delay="2000"/>
                                  </p:stCondLst>
                                  <p:childTnLst>
                                    <p:set>
                                      <p:cBhvr>
                                        <p:cTn id="99" dur="1" fill="hold">
                                          <p:stCondLst>
                                            <p:cond delay="0"/>
                                          </p:stCondLst>
                                        </p:cTn>
                                        <p:tgtEl>
                                          <p:spTgt spid="29"/>
                                        </p:tgtEl>
                                        <p:attrNameLst>
                                          <p:attrName>style.visibility</p:attrName>
                                        </p:attrNameLst>
                                      </p:cBhvr>
                                      <p:to>
                                        <p:strVal val="visible"/>
                                      </p:to>
                                    </p:set>
                                    <p:animEffect transition="in" filter="fade">
                                      <p:cBhvr>
                                        <p:cTn id="100" dur="500"/>
                                        <p:tgtEl>
                                          <p:spTgt spid="29"/>
                                        </p:tgtEl>
                                      </p:cBhvr>
                                    </p:animEffect>
                                  </p:childTnLst>
                                </p:cTn>
                              </p:par>
                              <p:par>
                                <p:cTn id="101" presetID="26" presetClass="emph" presetSubtype="0" fill="hold" nodeType="withEffect">
                                  <p:stCondLst>
                                    <p:cond delay="2000"/>
                                  </p:stCondLst>
                                  <p:childTnLst>
                                    <p:animEffect transition="out" filter="fade">
                                      <p:cBhvr>
                                        <p:cTn id="102" dur="500" tmFilter="0, 0; .2, .5; .8, .5; 1, 0"/>
                                        <p:tgtEl>
                                          <p:spTgt spid="25"/>
                                        </p:tgtEl>
                                      </p:cBhvr>
                                    </p:animEffect>
                                    <p:animScale>
                                      <p:cBhvr>
                                        <p:cTn id="103" dur="250" autoRev="1" fill="hold"/>
                                        <p:tgtEl>
                                          <p:spTgt spid="25"/>
                                        </p:tgtEl>
                                      </p:cBhvr>
                                      <p:by x="105000" y="105000"/>
                                    </p:animScale>
                                  </p:childTnLst>
                                </p:cTn>
                              </p:par>
                            </p:childTnLst>
                          </p:cTn>
                        </p:par>
                        <p:par>
                          <p:cTn id="104" fill="hold">
                            <p:stCondLst>
                              <p:cond delay="9000"/>
                            </p:stCondLst>
                            <p:childTnLst>
                              <p:par>
                                <p:cTn id="105" presetID="10" presetClass="entr" presetSubtype="0" fill="hold" nodeType="afterEffect">
                                  <p:stCondLst>
                                    <p:cond delay="3000"/>
                                  </p:stCondLst>
                                  <p:childTnLst>
                                    <p:set>
                                      <p:cBhvr>
                                        <p:cTn id="106" dur="1" fill="hold">
                                          <p:stCondLst>
                                            <p:cond delay="0"/>
                                          </p:stCondLst>
                                        </p:cTn>
                                        <p:tgtEl>
                                          <p:spTgt spid="31">
                                            <p:txEl>
                                              <p:pRg st="11" end="11"/>
                                            </p:txEl>
                                          </p:spTgt>
                                        </p:tgtEl>
                                        <p:attrNameLst>
                                          <p:attrName>style.visibility</p:attrName>
                                        </p:attrNameLst>
                                      </p:cBhvr>
                                      <p:to>
                                        <p:strVal val="visible"/>
                                      </p:to>
                                    </p:set>
                                    <p:animEffect transition="in" filter="fade">
                                      <p:cBhvr>
                                        <p:cTn id="107" dur="500"/>
                                        <p:tgtEl>
                                          <p:spTgt spid="31">
                                            <p:txEl>
                                              <p:pRg st="11" end="11"/>
                                            </p:txEl>
                                          </p:spTgt>
                                        </p:tgtEl>
                                      </p:cBhvr>
                                    </p:animEffect>
                                  </p:childTnLst>
                                </p:cTn>
                              </p:par>
                              <p:par>
                                <p:cTn id="108" presetID="10" presetClass="entr" presetSubtype="0" fill="hold" grpId="0" nodeType="withEffect">
                                  <p:stCondLst>
                                    <p:cond delay="3000"/>
                                  </p:stCondLst>
                                  <p:childTnLst>
                                    <p:set>
                                      <p:cBhvr>
                                        <p:cTn id="109" dur="1" fill="hold">
                                          <p:stCondLst>
                                            <p:cond delay="0"/>
                                          </p:stCondLst>
                                        </p:cTn>
                                        <p:tgtEl>
                                          <p:spTgt spid="10"/>
                                        </p:tgtEl>
                                        <p:attrNameLst>
                                          <p:attrName>style.visibility</p:attrName>
                                        </p:attrNameLst>
                                      </p:cBhvr>
                                      <p:to>
                                        <p:strVal val="visible"/>
                                      </p:to>
                                    </p:set>
                                    <p:animEffect transition="in" filter="fade">
                                      <p:cBhvr>
                                        <p:cTn id="110" dur="500"/>
                                        <p:tgtEl>
                                          <p:spTgt spid="10"/>
                                        </p:tgtEl>
                                      </p:cBhvr>
                                    </p:animEffect>
                                  </p:childTnLst>
                                </p:cTn>
                              </p:par>
                              <p:par>
                                <p:cTn id="111" presetID="10" presetClass="entr" presetSubtype="0" fill="hold" grpId="0" nodeType="withEffect">
                                  <p:stCondLst>
                                    <p:cond delay="3000"/>
                                  </p:stCondLst>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childTnLst>
                                </p:cTn>
                              </p:par>
                              <p:par>
                                <p:cTn id="114" presetID="26" presetClass="emph" presetSubtype="0" fill="hold" grpId="1" nodeType="withEffect">
                                  <p:stCondLst>
                                    <p:cond delay="3000"/>
                                  </p:stCondLst>
                                  <p:childTnLst>
                                    <p:animEffect transition="out" filter="fade">
                                      <p:cBhvr>
                                        <p:cTn id="115" dur="500" tmFilter="0, 0; .2, .5; .8, .5; 1, 0"/>
                                        <p:tgtEl>
                                          <p:spTgt spid="10"/>
                                        </p:tgtEl>
                                      </p:cBhvr>
                                    </p:animEffect>
                                    <p:animScale>
                                      <p:cBhvr>
                                        <p:cTn id="116" dur="250" autoRev="1" fill="hold"/>
                                        <p:tgtEl>
                                          <p:spTgt spid="10"/>
                                        </p:tgtEl>
                                      </p:cBhvr>
                                      <p:by x="105000" y="105000"/>
                                    </p:animScale>
                                  </p:childTnLst>
                                </p:cTn>
                              </p:par>
                            </p:childTnLst>
                          </p:cTn>
                        </p:par>
                        <p:par>
                          <p:cTn id="117" fill="hold">
                            <p:stCondLst>
                              <p:cond delay="12500"/>
                            </p:stCondLst>
                            <p:childTnLst>
                              <p:par>
                                <p:cTn id="118" presetID="10" presetClass="entr" presetSubtype="0" fill="hold" grpId="0"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27" grpId="0"/>
      <p:bldP spid="22" grpId="0" animBg="1"/>
      <p:bldP spid="26" grpId="0"/>
      <p:bldP spid="28" grpId="0" animBg="1"/>
      <p:bldP spid="29" grpId="0" animBg="1"/>
      <p:bldP spid="10" grpId="0" animBg="1"/>
      <p:bldP spid="10" grpId="1" animBg="1"/>
      <p:bldP spid="30" grpId="0"/>
      <p:bldP spid="33" grpId="0" animBg="1"/>
      <p:bldP spid="34" grpId="0" animBg="1"/>
      <p:bldP spid="35" grpId="0" animBg="1"/>
      <p:bldP spid="36" grpId="0" animBg="1"/>
      <p:bldP spid="3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2"/>
          <p:cNvPicPr>
            <a:picLocks noChangeAspect="1" noChangeArrowheads="1"/>
          </p:cNvPicPr>
          <p:nvPr/>
        </p:nvPicPr>
        <p:blipFill>
          <a:blip r:embed="rId3"/>
          <a:srcRect/>
          <a:stretch>
            <a:fillRect/>
          </a:stretch>
        </p:blipFill>
        <p:spPr bwMode="auto">
          <a:xfrm>
            <a:off x="3322640" y="1555750"/>
            <a:ext cx="4254500" cy="4230688"/>
          </a:xfrm>
          <a:prstGeom prst="rect">
            <a:avLst/>
          </a:prstGeom>
          <a:noFill/>
          <a:ln w="9525">
            <a:noFill/>
            <a:miter lim="800000"/>
            <a:headEnd/>
            <a:tailEnd/>
          </a:ln>
        </p:spPr>
      </p:pic>
      <p:sp>
        <p:nvSpPr>
          <p:cNvPr id="31" name="Rectángulo 4"/>
          <p:cNvSpPr>
            <a:spLocks noChangeArrowheads="1"/>
          </p:cNvSpPr>
          <p:nvPr/>
        </p:nvSpPr>
        <p:spPr bwMode="auto">
          <a:xfrm>
            <a:off x="7910513" y="1447800"/>
            <a:ext cx="2833688" cy="5029200"/>
          </a:xfrm>
          <a:prstGeom prst="rect">
            <a:avLst/>
          </a:prstGeom>
          <a:noFill/>
          <a:ln>
            <a:noFill/>
          </a:ln>
          <a:extLst/>
        </p:spPr>
        <p:txBody>
          <a:bodyPr lIns="92075" tIns="46038" rIns="92075" bIns="46038"/>
          <a:lstStyle/>
          <a:p>
            <a:pPr fontAlgn="auto" hangingPunct="0">
              <a:lnSpc>
                <a:spcPct val="110000"/>
              </a:lnSpc>
              <a:spcBef>
                <a:spcPts val="0"/>
              </a:spcBef>
              <a:spcAft>
                <a:spcPts val="0"/>
              </a:spcAft>
              <a:defRPr/>
            </a:pPr>
            <a:r>
              <a:rPr kumimoji="1" lang="es-ES" sz="1400" b="1" dirty="0">
                <a:solidFill>
                  <a:schemeClr val="accent2">
                    <a:lumMod val="50000"/>
                  </a:schemeClr>
                </a:solidFill>
                <a:latin typeface="+mn-lt"/>
              </a:rPr>
              <a:t>Radios</a:t>
            </a:r>
          </a:p>
          <a:p>
            <a:pPr marL="342900" indent="-342900" fontAlgn="auto" hangingPunct="0">
              <a:lnSpc>
                <a:spcPct val="110000"/>
              </a:lnSpc>
              <a:spcBef>
                <a:spcPts val="0"/>
              </a:spcBef>
              <a:spcAft>
                <a:spcPts val="0"/>
              </a:spcAft>
              <a:buFont typeface="+mj-lt"/>
              <a:buAutoNum type="arabicParenR"/>
              <a:defRPr/>
            </a:pPr>
            <a:r>
              <a:rPr kumimoji="1" lang="es-ES" sz="1400" dirty="0">
                <a:latin typeface="+mn-lt"/>
              </a:rPr>
              <a:t>Radio Polar</a:t>
            </a:r>
          </a:p>
          <a:p>
            <a:pPr marL="342900" indent="-342900" fontAlgn="auto" hangingPunct="0">
              <a:lnSpc>
                <a:spcPct val="110000"/>
              </a:lnSpc>
              <a:spcBef>
                <a:spcPts val="0"/>
              </a:spcBef>
              <a:spcAft>
                <a:spcPts val="0"/>
              </a:spcAft>
              <a:buFont typeface="Wingdings 2" pitchFamily="18" charset="2"/>
              <a:buChar char="à"/>
              <a:defRPr/>
            </a:pPr>
            <a:r>
              <a:rPr kumimoji="1" lang="es-ES" sz="1400" dirty="0">
                <a:latin typeface="+mn-lt"/>
              </a:rPr>
              <a:t>Línea que parte del centro a los polos</a:t>
            </a:r>
          </a:p>
          <a:p>
            <a:pPr fontAlgn="auto" hangingPunct="0">
              <a:lnSpc>
                <a:spcPct val="110000"/>
              </a:lnSpc>
              <a:spcBef>
                <a:spcPts val="0"/>
              </a:spcBef>
              <a:spcAft>
                <a:spcPts val="0"/>
              </a:spcAft>
              <a:defRPr/>
            </a:pPr>
            <a:endParaRPr kumimoji="1" lang="es-ES" sz="1400" dirty="0">
              <a:latin typeface="+mn-lt"/>
            </a:endParaRPr>
          </a:p>
          <a:p>
            <a:pPr marL="342900" indent="-342900" fontAlgn="auto" hangingPunct="0">
              <a:lnSpc>
                <a:spcPct val="110000"/>
              </a:lnSpc>
              <a:spcBef>
                <a:spcPts val="0"/>
              </a:spcBef>
              <a:spcAft>
                <a:spcPts val="0"/>
              </a:spcAft>
              <a:buFont typeface="+mj-lt"/>
              <a:buAutoNum type="arabicParenR" startAt="2"/>
              <a:defRPr/>
            </a:pPr>
            <a:r>
              <a:rPr kumimoji="1" lang="es-ES" sz="1400" dirty="0">
                <a:latin typeface="+mn-lt"/>
              </a:rPr>
              <a:t>Radio Terrestre</a:t>
            </a:r>
          </a:p>
          <a:p>
            <a:pPr marL="254000" indent="-254000" fontAlgn="auto" hangingPunct="0">
              <a:lnSpc>
                <a:spcPct val="110000"/>
              </a:lnSpc>
              <a:spcBef>
                <a:spcPts val="0"/>
              </a:spcBef>
              <a:spcAft>
                <a:spcPts val="0"/>
              </a:spcAft>
              <a:buFont typeface="Wingdings 2" pitchFamily="18" charset="2"/>
              <a:buChar char="à"/>
              <a:defRPr/>
            </a:pPr>
            <a:r>
              <a:rPr kumimoji="1" lang="es-ES" sz="1400" dirty="0">
                <a:latin typeface="+mn-lt"/>
              </a:rPr>
              <a:t>Línea que parte del centro a cualquier punto de la  superficie que no sean los polos</a:t>
            </a:r>
          </a:p>
          <a:p>
            <a:pPr marL="254000" indent="-254000" fontAlgn="auto" hangingPunct="0">
              <a:lnSpc>
                <a:spcPct val="110000"/>
              </a:lnSpc>
              <a:spcBef>
                <a:spcPts val="0"/>
              </a:spcBef>
              <a:spcAft>
                <a:spcPts val="0"/>
              </a:spcAft>
              <a:buFont typeface="Wingdings 2" pitchFamily="18" charset="2"/>
              <a:buChar char="à"/>
              <a:defRPr/>
            </a:pPr>
            <a:endParaRPr kumimoji="1" lang="es-ES" sz="1400" dirty="0">
              <a:latin typeface="+mn-lt"/>
            </a:endParaRPr>
          </a:p>
          <a:p>
            <a:pPr marL="342900" indent="-342900" fontAlgn="auto" hangingPunct="0">
              <a:lnSpc>
                <a:spcPct val="110000"/>
              </a:lnSpc>
              <a:spcBef>
                <a:spcPts val="0"/>
              </a:spcBef>
              <a:spcAft>
                <a:spcPts val="0"/>
              </a:spcAft>
              <a:buFont typeface="+mj-lt"/>
              <a:buAutoNum type="arabicParenR" startAt="3"/>
              <a:defRPr/>
            </a:pPr>
            <a:r>
              <a:rPr kumimoji="1" lang="es-ES" sz="1400" dirty="0">
                <a:latin typeface="+mn-lt"/>
              </a:rPr>
              <a:t>Radio Medio</a:t>
            </a:r>
          </a:p>
          <a:p>
            <a:pPr marL="254000" indent="-254000" fontAlgn="auto" hangingPunct="0">
              <a:lnSpc>
                <a:spcPct val="110000"/>
              </a:lnSpc>
              <a:spcBef>
                <a:spcPts val="0"/>
              </a:spcBef>
              <a:spcAft>
                <a:spcPts val="0"/>
              </a:spcAft>
              <a:buFont typeface="Wingdings 2" pitchFamily="18" charset="2"/>
              <a:buChar char="à"/>
              <a:defRPr/>
            </a:pPr>
            <a:r>
              <a:rPr kumimoji="1" lang="es-ES" sz="1400" dirty="0">
                <a:latin typeface="+mn-lt"/>
              </a:rPr>
              <a:t>Línea que parte del centro de la tierra a cualquier parte que no sean los polos o el Ecuador</a:t>
            </a:r>
          </a:p>
        </p:txBody>
      </p:sp>
      <p:sp>
        <p:nvSpPr>
          <p:cNvPr id="9" name="8 Título"/>
          <p:cNvSpPr>
            <a:spLocks noGrp="1"/>
          </p:cNvSpPr>
          <p:nvPr>
            <p:ph type="title"/>
          </p:nvPr>
        </p:nvSpPr>
        <p:spPr>
          <a:xfrm>
            <a:off x="2960917" y="275771"/>
            <a:ext cx="6037942"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rPr>
              <a:t>Líneas (Radios)</a:t>
            </a:r>
            <a:endParaRPr kumimoji="1" lang="es-ES" sz="3200" b="1" i="1" dirty="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endParaRPr>
          </a:p>
        </p:txBody>
      </p:sp>
      <p:sp>
        <p:nvSpPr>
          <p:cNvPr id="3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38"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cxnSp>
        <p:nvCxnSpPr>
          <p:cNvPr id="4" name="3 Conector recto"/>
          <p:cNvCxnSpPr/>
          <p:nvPr/>
        </p:nvCxnSpPr>
        <p:spPr>
          <a:xfrm>
            <a:off x="5370513" y="1447804"/>
            <a:ext cx="39687" cy="2219325"/>
          </a:xfrm>
          <a:prstGeom prst="line">
            <a:avLst/>
          </a:prstGeom>
          <a:ln w="12700">
            <a:solidFill>
              <a:srgbClr val="8E511A"/>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5424488" y="2130429"/>
            <a:ext cx="1484312" cy="1541463"/>
          </a:xfrm>
          <a:prstGeom prst="line">
            <a:avLst/>
          </a:prstGeom>
          <a:ln w="12700">
            <a:solidFill>
              <a:srgbClr val="8E511A"/>
            </a:solidFill>
          </a:ln>
        </p:spPr>
        <p:style>
          <a:lnRef idx="1">
            <a:schemeClr val="accent1"/>
          </a:lnRef>
          <a:fillRef idx="0">
            <a:schemeClr val="accent1"/>
          </a:fillRef>
          <a:effectRef idx="0">
            <a:schemeClr val="accent1"/>
          </a:effectRef>
          <a:fontRef idx="minor">
            <a:schemeClr val="tx1"/>
          </a:fontRef>
        </p:style>
      </p:cxnSp>
      <p:sp>
        <p:nvSpPr>
          <p:cNvPr id="21" name="20 CuadroTexto"/>
          <p:cNvSpPr txBox="1">
            <a:spLocks noChangeArrowheads="1"/>
          </p:cNvSpPr>
          <p:nvPr/>
        </p:nvSpPr>
        <p:spPr bwMode="auto">
          <a:xfrm>
            <a:off x="6807202" y="1831975"/>
            <a:ext cx="290513" cy="368300"/>
          </a:xfrm>
          <a:prstGeom prst="rect">
            <a:avLst/>
          </a:prstGeom>
          <a:noFill/>
          <a:ln w="9525">
            <a:noFill/>
            <a:miter lim="800000"/>
            <a:headEnd/>
            <a:tailEnd/>
          </a:ln>
        </p:spPr>
        <p:txBody>
          <a:bodyPr>
            <a:spAutoFit/>
          </a:bodyPr>
          <a:lstStyle/>
          <a:p>
            <a:r>
              <a:rPr lang="es-ES">
                <a:latin typeface="Calibri" pitchFamily="34" charset="0"/>
              </a:rPr>
              <a:t>3</a:t>
            </a:r>
            <a:endParaRPr lang="es-MX">
              <a:latin typeface="Calibri" pitchFamily="34" charset="0"/>
            </a:endParaRPr>
          </a:p>
        </p:txBody>
      </p:sp>
      <p:sp>
        <p:nvSpPr>
          <p:cNvPr id="24" name="23 CuadroTexto"/>
          <p:cNvSpPr txBox="1">
            <a:spLocks noChangeArrowheads="1"/>
          </p:cNvSpPr>
          <p:nvPr/>
        </p:nvSpPr>
        <p:spPr bwMode="auto">
          <a:xfrm>
            <a:off x="5224464" y="1108075"/>
            <a:ext cx="290513" cy="368300"/>
          </a:xfrm>
          <a:prstGeom prst="rect">
            <a:avLst/>
          </a:prstGeom>
          <a:noFill/>
          <a:ln w="9525">
            <a:noFill/>
            <a:miter lim="800000"/>
            <a:headEnd/>
            <a:tailEnd/>
          </a:ln>
        </p:spPr>
        <p:txBody>
          <a:bodyPr>
            <a:spAutoFit/>
          </a:bodyPr>
          <a:lstStyle/>
          <a:p>
            <a:r>
              <a:rPr lang="es-ES">
                <a:latin typeface="Calibri" pitchFamily="34" charset="0"/>
              </a:rPr>
              <a:t>1</a:t>
            </a:r>
            <a:endParaRPr lang="es-MX">
              <a:latin typeface="Calibri" pitchFamily="34" charset="0"/>
            </a:endParaRPr>
          </a:p>
        </p:txBody>
      </p:sp>
      <p:cxnSp>
        <p:nvCxnSpPr>
          <p:cNvPr id="26" name="25 Conector recto"/>
          <p:cNvCxnSpPr/>
          <p:nvPr/>
        </p:nvCxnSpPr>
        <p:spPr>
          <a:xfrm flipH="1">
            <a:off x="5421315" y="3667125"/>
            <a:ext cx="2160587" cy="0"/>
          </a:xfrm>
          <a:prstGeom prst="line">
            <a:avLst/>
          </a:prstGeom>
          <a:ln w="12700">
            <a:solidFill>
              <a:srgbClr val="8E511A"/>
            </a:solidFill>
          </a:ln>
        </p:spPr>
        <p:style>
          <a:lnRef idx="1">
            <a:schemeClr val="accent1"/>
          </a:lnRef>
          <a:fillRef idx="0">
            <a:schemeClr val="accent1"/>
          </a:fillRef>
          <a:effectRef idx="0">
            <a:schemeClr val="accent1"/>
          </a:effectRef>
          <a:fontRef idx="minor">
            <a:schemeClr val="tx1"/>
          </a:fontRef>
        </p:style>
      </p:cxnSp>
      <p:sp>
        <p:nvSpPr>
          <p:cNvPr id="27" name="26 CuadroTexto"/>
          <p:cNvSpPr txBox="1">
            <a:spLocks noChangeArrowheads="1"/>
          </p:cNvSpPr>
          <p:nvPr/>
        </p:nvSpPr>
        <p:spPr bwMode="auto">
          <a:xfrm>
            <a:off x="7620000" y="3454400"/>
            <a:ext cx="290513" cy="369888"/>
          </a:xfrm>
          <a:prstGeom prst="rect">
            <a:avLst/>
          </a:prstGeom>
          <a:noFill/>
          <a:ln w="9525">
            <a:noFill/>
            <a:miter lim="800000"/>
            <a:headEnd/>
            <a:tailEnd/>
          </a:ln>
        </p:spPr>
        <p:txBody>
          <a:bodyPr>
            <a:spAutoFit/>
          </a:bodyPr>
          <a:lstStyle/>
          <a:p>
            <a:r>
              <a:rPr lang="es-ES">
                <a:latin typeface="Calibri" pitchFamily="34" charset="0"/>
              </a:rPr>
              <a:t>2</a:t>
            </a:r>
            <a:endParaRPr lang="es-MX">
              <a:latin typeface="Calibri" pitchFamily="34" charset="0"/>
            </a:endParaRPr>
          </a:p>
        </p:txBody>
      </p:sp>
      <p:sp>
        <p:nvSpPr>
          <p:cNvPr id="28" name="27 Rectángulo redondeado">
            <a:hlinkClick r:id="rId4" action="ppaction://hlinksldjump"/>
          </p:cNvPr>
          <p:cNvSpPr/>
          <p:nvPr/>
        </p:nvSpPr>
        <p:spPr>
          <a:xfrm>
            <a:off x="8347077" y="5827713"/>
            <a:ext cx="1960563" cy="349250"/>
          </a:xfrm>
          <a:prstGeom prst="roundRect">
            <a:avLst/>
          </a:prstGeom>
          <a:solidFill>
            <a:srgbClr val="7030A0">
              <a:alpha val="40000"/>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7030A0"/>
                </a:solidFill>
              </a:rPr>
              <a:t>Líneas</a:t>
            </a:r>
            <a:endParaRPr lang="es-MX" dirty="0">
              <a:solidFill>
                <a:srgbClr val="7030A0"/>
              </a:solidFill>
            </a:endParaRPr>
          </a:p>
        </p:txBody>
      </p:sp>
      <p:pic>
        <p:nvPicPr>
          <p:cNvPr id="30" name="Imagen 3"/>
          <p:cNvPicPr>
            <a:picLocks noChangeAspect="1" noChangeArrowheads="1"/>
          </p:cNvPicPr>
          <p:nvPr/>
        </p:nvPicPr>
        <p:blipFill rotWithShape="1">
          <a:blip r:embed="rId5" cstate="print">
            <a:duotone>
              <a:schemeClr val="accent4">
                <a:shade val="45000"/>
                <a:satMod val="135000"/>
              </a:schemeClr>
              <a:prstClr val="white"/>
            </a:duotone>
            <a:extLst/>
          </a:blip>
          <a:srcRect l="35818"/>
          <a:stretch/>
        </p:blipFill>
        <p:spPr bwMode="auto">
          <a:xfrm>
            <a:off x="-188686" y="0"/>
            <a:ext cx="3120572" cy="6858000"/>
          </a:xfrm>
          <a:prstGeom prst="rect">
            <a:avLst/>
          </a:prstGeom>
          <a:noFill/>
          <a:ln w="9525">
            <a:solidFill>
              <a:schemeClr val="accent4">
                <a:lumMod val="75000"/>
              </a:schemeClr>
            </a:solidFill>
            <a:miter lim="800000"/>
            <a:headEnd/>
            <a:tailEnd/>
          </a:ln>
          <a:effectLst/>
          <a:extLst/>
        </p:spPr>
      </p:pic>
      <p:pic>
        <p:nvPicPr>
          <p:cNvPr id="42" name="Imagen 3" descr="G:\UAEMex-1.bmp">
            <a:hlinkClick r:id="rId6"/>
          </p:cNvPr>
          <p:cNvPicPr>
            <a:picLocks noChangeAspect="1" noChangeArrowheads="1"/>
          </p:cNvPicPr>
          <p:nvPr/>
        </p:nvPicPr>
        <p:blipFill>
          <a:blip r:embed="rId7"/>
          <a:srcRect/>
          <a:stretch>
            <a:fillRect/>
          </a:stretch>
        </p:blipFill>
        <p:spPr bwMode="auto">
          <a:xfrm>
            <a:off x="703263" y="71442"/>
            <a:ext cx="1431925" cy="1260475"/>
          </a:xfrm>
          <a:prstGeom prst="rect">
            <a:avLst/>
          </a:prstGeom>
          <a:noFill/>
          <a:ln w="9525">
            <a:noFill/>
            <a:miter lim="800000"/>
            <a:headEnd/>
            <a:tailEnd/>
          </a:ln>
        </p:spPr>
      </p:pic>
      <p:pic>
        <p:nvPicPr>
          <p:cNvPr id="43" name="Imagen 2" descr="F:\investigasiones\Imagenes\UAEMex\Escudo.JPG"/>
          <p:cNvPicPr>
            <a:picLocks noChangeAspect="1" noChangeArrowheads="1"/>
          </p:cNvPicPr>
          <p:nvPr/>
        </p:nvPicPr>
        <p:blipFill>
          <a:blip r:embed="rId8">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32" name="Autoforma 45">
            <a:hlinkClick r:id="rId9" action="ppaction://hlinksldjump"/>
          </p:cNvPr>
          <p:cNvSpPr>
            <a:spLocks noChangeArrowheads="1"/>
          </p:cNvSpPr>
          <p:nvPr/>
        </p:nvSpPr>
        <p:spPr bwMode="blackWhite">
          <a:xfrm>
            <a:off x="-376315" y="1447800"/>
            <a:ext cx="3161043" cy="5334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solidFill>
                  <a:srgbClr val="7030A0"/>
                </a:solidFill>
                <a:effectLst>
                  <a:innerShdw blurRad="69850" dist="43180" dir="5400000">
                    <a:srgbClr val="000000">
                      <a:alpha val="65000"/>
                    </a:srgbClr>
                  </a:innerShdw>
                </a:effectLst>
                <a:latin typeface="+mn-lt"/>
              </a:rPr>
              <a:t>Inicio</a:t>
            </a:r>
          </a:p>
        </p:txBody>
      </p:sp>
      <p:sp>
        <p:nvSpPr>
          <p:cNvPr id="33" name="Autoforma 24">
            <a:hlinkClick r:id="rId10" action="ppaction://hlinksldjump"/>
          </p:cNvPr>
          <p:cNvSpPr>
            <a:spLocks noChangeArrowheads="1"/>
          </p:cNvSpPr>
          <p:nvPr/>
        </p:nvSpPr>
        <p:spPr bwMode="blackWhite">
          <a:xfrm>
            <a:off x="-301053" y="2028827"/>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Presentación</a:t>
            </a:r>
          </a:p>
        </p:txBody>
      </p:sp>
      <p:sp>
        <p:nvSpPr>
          <p:cNvPr id="34" name="Autoforma 24">
            <a:hlinkClick r:id="rId11" action="ppaction://hlinksldjump"/>
          </p:cNvPr>
          <p:cNvSpPr>
            <a:spLocks noChangeArrowheads="1"/>
          </p:cNvSpPr>
          <p:nvPr/>
        </p:nvSpPr>
        <p:spPr bwMode="blackWhite">
          <a:xfrm>
            <a:off x="-301053" y="3491749"/>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79388" fontAlgn="auto" hangingPunct="0">
              <a:spcBef>
                <a:spcPts val="0"/>
              </a:spcBef>
              <a:spcAft>
                <a:spcPts val="0"/>
              </a:spcAft>
              <a:defRPr/>
            </a:pPr>
            <a:r>
              <a:rPr kumimoji="1" lang="es-ES" sz="1400" b="1" i="1" dirty="0">
                <a:solidFill>
                  <a:srgbClr val="7030A0"/>
                </a:solidFill>
                <a:latin typeface="+mn-lt"/>
              </a:rPr>
              <a:t>3.3 Círculos Geográficos</a:t>
            </a:r>
          </a:p>
        </p:txBody>
      </p:sp>
      <p:sp>
        <p:nvSpPr>
          <p:cNvPr id="35" name="Autoforma 25">
            <a:hlinkClick r:id="rId4" action="ppaction://hlinksldjump"/>
          </p:cNvPr>
          <p:cNvSpPr>
            <a:spLocks noChangeArrowheads="1"/>
          </p:cNvSpPr>
          <p:nvPr/>
        </p:nvSpPr>
        <p:spPr bwMode="blackWhite">
          <a:xfrm>
            <a:off x="-301053" y="3014502"/>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79388" fontAlgn="auto" hangingPunct="0">
              <a:spcBef>
                <a:spcPts val="0"/>
              </a:spcBef>
              <a:spcAft>
                <a:spcPts val="0"/>
              </a:spcAft>
              <a:defRPr/>
            </a:pPr>
            <a:r>
              <a:rPr kumimoji="1" lang="es-ES" sz="1400" b="1" i="1" dirty="0">
                <a:solidFill>
                  <a:srgbClr val="7030A0"/>
                </a:solidFill>
                <a:latin typeface="+mn-lt"/>
              </a:rPr>
              <a:t>3.2 Líneas</a:t>
            </a:r>
          </a:p>
        </p:txBody>
      </p:sp>
      <p:sp>
        <p:nvSpPr>
          <p:cNvPr id="36" name="Autoforma 24">
            <a:hlinkClick r:id="rId12" action="ppaction://hlinksldjump"/>
          </p:cNvPr>
          <p:cNvSpPr>
            <a:spLocks noChangeArrowheads="1"/>
          </p:cNvSpPr>
          <p:nvPr/>
        </p:nvSpPr>
        <p:spPr bwMode="blackWhite">
          <a:xfrm>
            <a:off x="-301053" y="2532244"/>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3.1 Puntos</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500"/>
                                        <p:tgtEl>
                                          <p:spTgt spid="32"/>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0-#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0-#ppt_w/2"/>
                                          </p:val>
                                        </p:tav>
                                        <p:tav tm="100000">
                                          <p:val>
                                            <p:strVal val="#ppt_x"/>
                                          </p:val>
                                        </p:tav>
                                      </p:tavLst>
                                    </p:anim>
                                    <p:anim calcmode="lin" valueType="num">
                                      <p:cBhvr additive="base">
                                        <p:cTn id="29" dur="500" fill="hold"/>
                                        <p:tgtEl>
                                          <p:spTgt spid="3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0-#ppt_w/2"/>
                                          </p:val>
                                        </p:tav>
                                        <p:tav tm="100000">
                                          <p:val>
                                            <p:strVal val="#ppt_x"/>
                                          </p:val>
                                        </p:tav>
                                      </p:tavLst>
                                    </p:anim>
                                    <p:anim calcmode="lin" valueType="num">
                                      <p:cBhvr additive="base">
                                        <p:cTn id="34" dur="500" fill="hold"/>
                                        <p:tgtEl>
                                          <p:spTgt spid="34"/>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31">
                                            <p:txEl>
                                              <p:pRg st="0" end="0"/>
                                            </p:txEl>
                                          </p:spTgt>
                                        </p:tgtEl>
                                        <p:attrNameLst>
                                          <p:attrName>style.visibility</p:attrName>
                                        </p:attrNameLst>
                                      </p:cBhvr>
                                      <p:to>
                                        <p:strVal val="visible"/>
                                      </p:to>
                                    </p:set>
                                    <p:animEffect transition="in" filter="fade">
                                      <p:cBhvr>
                                        <p:cTn id="44" dur="500"/>
                                        <p:tgtEl>
                                          <p:spTgt spid="31">
                                            <p:txEl>
                                              <p:pRg st="0" end="0"/>
                                            </p:txEl>
                                          </p:spTgt>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500"/>
                                        <p:tgtEl>
                                          <p:spTgt spid="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par>
                                <p:cTn id="52" presetID="10" presetClass="entr" presetSubtype="0" fill="hold" nodeType="withEffect">
                                  <p:stCondLst>
                                    <p:cond delay="0"/>
                                  </p:stCondLst>
                                  <p:childTnLst>
                                    <p:set>
                                      <p:cBhvr>
                                        <p:cTn id="53" dur="1" fill="hold">
                                          <p:stCondLst>
                                            <p:cond delay="0"/>
                                          </p:stCondLst>
                                        </p:cTn>
                                        <p:tgtEl>
                                          <p:spTgt spid="31">
                                            <p:txEl>
                                              <p:pRg st="1" end="1"/>
                                            </p:txEl>
                                          </p:spTgt>
                                        </p:tgtEl>
                                        <p:attrNameLst>
                                          <p:attrName>style.visibility</p:attrName>
                                        </p:attrNameLst>
                                      </p:cBhvr>
                                      <p:to>
                                        <p:strVal val="visible"/>
                                      </p:to>
                                    </p:set>
                                    <p:animEffect transition="in" filter="fade">
                                      <p:cBhvr>
                                        <p:cTn id="54" dur="500"/>
                                        <p:tgtEl>
                                          <p:spTgt spid="31">
                                            <p:txEl>
                                              <p:pRg st="1" end="1"/>
                                            </p:txEl>
                                          </p:spTgt>
                                        </p:tgtEl>
                                      </p:cBhvr>
                                    </p:animEffect>
                                  </p:childTnLst>
                                </p:cTn>
                              </p:par>
                              <p:par>
                                <p:cTn id="55" presetID="10" presetClass="entr" presetSubtype="0" fill="hold" nodeType="withEffect">
                                  <p:stCondLst>
                                    <p:cond delay="0"/>
                                  </p:stCondLst>
                                  <p:childTnLst>
                                    <p:set>
                                      <p:cBhvr>
                                        <p:cTn id="56" dur="1" fill="hold">
                                          <p:stCondLst>
                                            <p:cond delay="0"/>
                                          </p:stCondLst>
                                        </p:cTn>
                                        <p:tgtEl>
                                          <p:spTgt spid="31">
                                            <p:txEl>
                                              <p:pRg st="2" end="2"/>
                                            </p:txEl>
                                          </p:spTgt>
                                        </p:tgtEl>
                                        <p:attrNameLst>
                                          <p:attrName>style.visibility</p:attrName>
                                        </p:attrNameLst>
                                      </p:cBhvr>
                                      <p:to>
                                        <p:strVal val="visible"/>
                                      </p:to>
                                    </p:set>
                                    <p:animEffect transition="in" filter="fade">
                                      <p:cBhvr>
                                        <p:cTn id="57" dur="500"/>
                                        <p:tgtEl>
                                          <p:spTgt spid="31">
                                            <p:txEl>
                                              <p:pRg st="2" end="2"/>
                                            </p:txEl>
                                          </p:spTgt>
                                        </p:tgtEl>
                                      </p:cBhvr>
                                    </p:animEffect>
                                  </p:childTnLst>
                                </p:cTn>
                              </p:par>
                            </p:childTnLst>
                          </p:cTn>
                        </p:par>
                        <p:par>
                          <p:cTn id="58" fill="hold">
                            <p:stCondLst>
                              <p:cond delay="4000"/>
                            </p:stCondLst>
                            <p:childTnLst>
                              <p:par>
                                <p:cTn id="59" presetID="10" presetClass="entr" presetSubtype="0" fill="hold" nodeType="afterEffect">
                                  <p:stCondLst>
                                    <p:cond delay="200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childTnLst>
                                </p:cTn>
                              </p:par>
                              <p:par>
                                <p:cTn id="62" presetID="10" presetClass="entr" presetSubtype="0" fill="hold" grpId="0" nodeType="withEffect">
                                  <p:stCondLst>
                                    <p:cond delay="200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500"/>
                                        <p:tgtEl>
                                          <p:spTgt spid="27"/>
                                        </p:tgtEl>
                                      </p:cBhvr>
                                    </p:animEffect>
                                  </p:childTnLst>
                                </p:cTn>
                              </p:par>
                              <p:par>
                                <p:cTn id="65" presetID="10" presetClass="entr" presetSubtype="0" fill="hold" nodeType="withEffect">
                                  <p:stCondLst>
                                    <p:cond delay="2000"/>
                                  </p:stCondLst>
                                  <p:childTnLst>
                                    <p:set>
                                      <p:cBhvr>
                                        <p:cTn id="66" dur="1" fill="hold">
                                          <p:stCondLst>
                                            <p:cond delay="0"/>
                                          </p:stCondLst>
                                        </p:cTn>
                                        <p:tgtEl>
                                          <p:spTgt spid="31">
                                            <p:txEl>
                                              <p:pRg st="4" end="4"/>
                                            </p:txEl>
                                          </p:spTgt>
                                        </p:tgtEl>
                                        <p:attrNameLst>
                                          <p:attrName>style.visibility</p:attrName>
                                        </p:attrNameLst>
                                      </p:cBhvr>
                                      <p:to>
                                        <p:strVal val="visible"/>
                                      </p:to>
                                    </p:set>
                                    <p:animEffect transition="in" filter="fade">
                                      <p:cBhvr>
                                        <p:cTn id="67" dur="500"/>
                                        <p:tgtEl>
                                          <p:spTgt spid="31">
                                            <p:txEl>
                                              <p:pRg st="4" end="4"/>
                                            </p:txEl>
                                          </p:spTgt>
                                        </p:tgtEl>
                                      </p:cBhvr>
                                    </p:animEffect>
                                  </p:childTnLst>
                                </p:cTn>
                              </p:par>
                              <p:par>
                                <p:cTn id="68" presetID="10" presetClass="entr" presetSubtype="0" fill="hold" nodeType="withEffect">
                                  <p:stCondLst>
                                    <p:cond delay="2000"/>
                                  </p:stCondLst>
                                  <p:childTnLst>
                                    <p:set>
                                      <p:cBhvr>
                                        <p:cTn id="69" dur="1" fill="hold">
                                          <p:stCondLst>
                                            <p:cond delay="0"/>
                                          </p:stCondLst>
                                        </p:cTn>
                                        <p:tgtEl>
                                          <p:spTgt spid="31">
                                            <p:txEl>
                                              <p:pRg st="5" end="5"/>
                                            </p:txEl>
                                          </p:spTgt>
                                        </p:tgtEl>
                                        <p:attrNameLst>
                                          <p:attrName>style.visibility</p:attrName>
                                        </p:attrNameLst>
                                      </p:cBhvr>
                                      <p:to>
                                        <p:strVal val="visible"/>
                                      </p:to>
                                    </p:set>
                                    <p:animEffect transition="in" filter="fade">
                                      <p:cBhvr>
                                        <p:cTn id="70" dur="500"/>
                                        <p:tgtEl>
                                          <p:spTgt spid="31">
                                            <p:txEl>
                                              <p:pRg st="5" end="5"/>
                                            </p:txEl>
                                          </p:spTgt>
                                        </p:tgtEl>
                                      </p:cBhvr>
                                    </p:animEffect>
                                  </p:childTnLst>
                                </p:cTn>
                              </p:par>
                            </p:childTnLst>
                          </p:cTn>
                        </p:par>
                        <p:par>
                          <p:cTn id="71" fill="hold">
                            <p:stCondLst>
                              <p:cond delay="6500"/>
                            </p:stCondLst>
                            <p:childTnLst>
                              <p:par>
                                <p:cTn id="72" presetID="10" presetClass="entr" presetSubtype="0" fill="hold" nodeType="afterEffect">
                                  <p:stCondLst>
                                    <p:cond delay="3000"/>
                                  </p:stCondLst>
                                  <p:childTnLst>
                                    <p:set>
                                      <p:cBhvr>
                                        <p:cTn id="73" dur="1" fill="hold">
                                          <p:stCondLst>
                                            <p:cond delay="0"/>
                                          </p:stCondLst>
                                        </p:cTn>
                                        <p:tgtEl>
                                          <p:spTgt spid="11"/>
                                        </p:tgtEl>
                                        <p:attrNameLst>
                                          <p:attrName>style.visibility</p:attrName>
                                        </p:attrNameLst>
                                      </p:cBhvr>
                                      <p:to>
                                        <p:strVal val="visible"/>
                                      </p:to>
                                    </p:set>
                                    <p:animEffect transition="in" filter="fade">
                                      <p:cBhvr>
                                        <p:cTn id="74" dur="500"/>
                                        <p:tgtEl>
                                          <p:spTgt spid="11"/>
                                        </p:tgtEl>
                                      </p:cBhvr>
                                    </p:animEffect>
                                  </p:childTnLst>
                                </p:cTn>
                              </p:par>
                              <p:par>
                                <p:cTn id="75" presetID="10" presetClass="entr" presetSubtype="0" fill="hold" grpId="0" nodeType="withEffect">
                                  <p:stCondLst>
                                    <p:cond delay="300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par>
                                <p:cTn id="78" presetID="10" presetClass="entr" presetSubtype="0" fill="hold" nodeType="withEffect">
                                  <p:stCondLst>
                                    <p:cond delay="3000"/>
                                  </p:stCondLst>
                                  <p:childTnLst>
                                    <p:set>
                                      <p:cBhvr>
                                        <p:cTn id="79" dur="1" fill="hold">
                                          <p:stCondLst>
                                            <p:cond delay="0"/>
                                          </p:stCondLst>
                                        </p:cTn>
                                        <p:tgtEl>
                                          <p:spTgt spid="31">
                                            <p:txEl>
                                              <p:pRg st="7" end="7"/>
                                            </p:txEl>
                                          </p:spTgt>
                                        </p:tgtEl>
                                        <p:attrNameLst>
                                          <p:attrName>style.visibility</p:attrName>
                                        </p:attrNameLst>
                                      </p:cBhvr>
                                      <p:to>
                                        <p:strVal val="visible"/>
                                      </p:to>
                                    </p:set>
                                    <p:animEffect transition="in" filter="fade">
                                      <p:cBhvr>
                                        <p:cTn id="80" dur="500"/>
                                        <p:tgtEl>
                                          <p:spTgt spid="31">
                                            <p:txEl>
                                              <p:pRg st="7" end="7"/>
                                            </p:txEl>
                                          </p:spTgt>
                                        </p:tgtEl>
                                      </p:cBhvr>
                                    </p:animEffect>
                                  </p:childTnLst>
                                </p:cTn>
                              </p:par>
                              <p:par>
                                <p:cTn id="81" presetID="10" presetClass="entr" presetSubtype="0" fill="hold" nodeType="withEffect">
                                  <p:stCondLst>
                                    <p:cond delay="3000"/>
                                  </p:stCondLst>
                                  <p:childTnLst>
                                    <p:set>
                                      <p:cBhvr>
                                        <p:cTn id="82" dur="1" fill="hold">
                                          <p:stCondLst>
                                            <p:cond delay="0"/>
                                          </p:stCondLst>
                                        </p:cTn>
                                        <p:tgtEl>
                                          <p:spTgt spid="31">
                                            <p:txEl>
                                              <p:pRg st="8" end="8"/>
                                            </p:txEl>
                                          </p:spTgt>
                                        </p:tgtEl>
                                        <p:attrNameLst>
                                          <p:attrName>style.visibility</p:attrName>
                                        </p:attrNameLst>
                                      </p:cBhvr>
                                      <p:to>
                                        <p:strVal val="visible"/>
                                      </p:to>
                                    </p:set>
                                    <p:animEffect transition="in" filter="fade">
                                      <p:cBhvr>
                                        <p:cTn id="83" dur="500"/>
                                        <p:tgtEl>
                                          <p:spTgt spid="31">
                                            <p:txEl>
                                              <p:pRg st="8" end="8"/>
                                            </p:txEl>
                                          </p:spTgt>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7" grpId="0"/>
      <p:bldP spid="2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ángulo 4"/>
          <p:cNvSpPr>
            <a:spLocks noChangeArrowheads="1"/>
          </p:cNvSpPr>
          <p:nvPr/>
        </p:nvSpPr>
        <p:spPr bwMode="auto">
          <a:xfrm>
            <a:off x="7885116" y="871538"/>
            <a:ext cx="2935287" cy="5605462"/>
          </a:xfrm>
          <a:prstGeom prst="rect">
            <a:avLst/>
          </a:prstGeom>
          <a:noFill/>
          <a:ln>
            <a:noFill/>
          </a:ln>
          <a:extLst/>
        </p:spPr>
        <p:txBody>
          <a:bodyPr lIns="92075" tIns="46038" rIns="92075" bIns="46038"/>
          <a:lstStyle/>
          <a:p>
            <a:pPr fontAlgn="auto" hangingPunct="0">
              <a:lnSpc>
                <a:spcPct val="110000"/>
              </a:lnSpc>
              <a:spcBef>
                <a:spcPts val="0"/>
              </a:spcBef>
              <a:spcAft>
                <a:spcPts val="0"/>
              </a:spcAft>
              <a:defRPr/>
            </a:pPr>
            <a:r>
              <a:rPr kumimoji="1" lang="es-ES" sz="1600" b="1" dirty="0">
                <a:solidFill>
                  <a:srgbClr val="7030A0"/>
                </a:solidFill>
                <a:latin typeface="+mn-lt"/>
              </a:rPr>
              <a:t>Círculos</a:t>
            </a:r>
          </a:p>
          <a:p>
            <a:pPr marL="342900" indent="-342900" fontAlgn="auto" hangingPunct="0">
              <a:lnSpc>
                <a:spcPct val="110000"/>
              </a:lnSpc>
              <a:spcBef>
                <a:spcPts val="0"/>
              </a:spcBef>
              <a:spcAft>
                <a:spcPts val="0"/>
              </a:spcAft>
              <a:buClr>
                <a:srgbClr val="950095"/>
              </a:buClr>
              <a:buFont typeface="+mj-lt"/>
              <a:buAutoNum type="arabicParenR"/>
              <a:defRPr/>
            </a:pPr>
            <a:r>
              <a:rPr kumimoji="1" lang="es-ES" sz="1400" dirty="0">
                <a:latin typeface="+mn-lt"/>
              </a:rPr>
              <a:t>Paralelo</a:t>
            </a:r>
          </a:p>
          <a:p>
            <a:pPr marL="342900" indent="-342900" fontAlgn="auto" hangingPunct="0">
              <a:lnSpc>
                <a:spcPct val="110000"/>
              </a:lnSpc>
              <a:spcBef>
                <a:spcPts val="0"/>
              </a:spcBef>
              <a:spcAft>
                <a:spcPts val="0"/>
              </a:spcAft>
              <a:buClr>
                <a:srgbClr val="950095"/>
              </a:buClr>
              <a:buFont typeface="+mj-lt"/>
              <a:buAutoNum type="arabicParenR"/>
              <a:defRPr/>
            </a:pPr>
            <a:r>
              <a:rPr kumimoji="1" lang="es-ES" sz="1400" dirty="0">
                <a:latin typeface="+mn-lt"/>
              </a:rPr>
              <a:t>Meridiano</a:t>
            </a:r>
          </a:p>
          <a:p>
            <a:pPr fontAlgn="auto" hangingPunct="0">
              <a:lnSpc>
                <a:spcPct val="110000"/>
              </a:lnSpc>
              <a:spcBef>
                <a:spcPts val="0"/>
              </a:spcBef>
              <a:spcAft>
                <a:spcPts val="0"/>
              </a:spcAft>
              <a:defRPr/>
            </a:pPr>
            <a:endParaRPr kumimoji="1" lang="es-ES" sz="700" dirty="0">
              <a:latin typeface="+mn-lt"/>
            </a:endParaRPr>
          </a:p>
          <a:p>
            <a:pPr marL="342900" indent="-342900" fontAlgn="auto" hangingPunct="0">
              <a:lnSpc>
                <a:spcPct val="110000"/>
              </a:lnSpc>
              <a:spcBef>
                <a:spcPts val="0"/>
              </a:spcBef>
              <a:spcAft>
                <a:spcPts val="0"/>
              </a:spcAft>
              <a:buClr>
                <a:srgbClr val="0000FF"/>
              </a:buClr>
              <a:buFont typeface="+mj-lt"/>
              <a:buAutoNum type="arabicParenR" startAt="3"/>
              <a:defRPr/>
            </a:pPr>
            <a:r>
              <a:rPr kumimoji="1" lang="es-ES" sz="1400" dirty="0">
                <a:latin typeface="+mn-lt"/>
              </a:rPr>
              <a:t>Ecuador</a:t>
            </a:r>
          </a:p>
          <a:p>
            <a:pPr fontAlgn="auto" hangingPunct="0">
              <a:lnSpc>
                <a:spcPct val="110000"/>
              </a:lnSpc>
              <a:spcBef>
                <a:spcPts val="0"/>
              </a:spcBef>
              <a:spcAft>
                <a:spcPts val="0"/>
              </a:spcAft>
              <a:defRPr/>
            </a:pPr>
            <a:r>
              <a:rPr kumimoji="1" lang="es-ES" sz="1200" dirty="0">
                <a:latin typeface="+mn-lt"/>
              </a:rPr>
              <a:t>Divide a la tierra en Hemisferio Norte y Hemisferio  sur</a:t>
            </a:r>
          </a:p>
          <a:p>
            <a:pPr fontAlgn="auto" hangingPunct="0">
              <a:lnSpc>
                <a:spcPct val="110000"/>
              </a:lnSpc>
              <a:spcBef>
                <a:spcPts val="0"/>
              </a:spcBef>
              <a:spcAft>
                <a:spcPts val="0"/>
              </a:spcAft>
              <a:defRPr/>
            </a:pPr>
            <a:endParaRPr kumimoji="1" lang="es-ES" sz="700" dirty="0">
              <a:latin typeface="+mn-lt"/>
            </a:endParaRPr>
          </a:p>
          <a:p>
            <a:pPr marL="342900" indent="-342900" fontAlgn="auto" hangingPunct="0">
              <a:lnSpc>
                <a:spcPct val="110000"/>
              </a:lnSpc>
              <a:spcBef>
                <a:spcPts val="0"/>
              </a:spcBef>
              <a:spcAft>
                <a:spcPts val="0"/>
              </a:spcAft>
              <a:buClr>
                <a:srgbClr val="ED1C24"/>
              </a:buClr>
              <a:buFont typeface="+mj-lt"/>
              <a:buAutoNum type="arabicParenR" startAt="4"/>
              <a:defRPr/>
            </a:pPr>
            <a:r>
              <a:rPr kumimoji="1" lang="es-ES" sz="1400" dirty="0">
                <a:latin typeface="+mn-lt"/>
              </a:rPr>
              <a:t>Meridiano de Greenwich, cero o de inicio</a:t>
            </a:r>
          </a:p>
          <a:p>
            <a:pPr fontAlgn="auto" hangingPunct="0">
              <a:lnSpc>
                <a:spcPct val="110000"/>
              </a:lnSpc>
              <a:spcBef>
                <a:spcPts val="0"/>
              </a:spcBef>
              <a:spcAft>
                <a:spcPts val="0"/>
              </a:spcAft>
              <a:defRPr/>
            </a:pPr>
            <a:r>
              <a:rPr kumimoji="1" lang="es-ES" sz="1200" dirty="0">
                <a:latin typeface="+mn-lt"/>
              </a:rPr>
              <a:t>Divide a la tierra en Meridiano Occidental y Meridiano Oriental</a:t>
            </a:r>
          </a:p>
          <a:p>
            <a:pPr fontAlgn="auto" hangingPunct="0">
              <a:lnSpc>
                <a:spcPct val="110000"/>
              </a:lnSpc>
              <a:spcBef>
                <a:spcPts val="0"/>
              </a:spcBef>
              <a:spcAft>
                <a:spcPts val="0"/>
              </a:spcAft>
              <a:defRPr/>
            </a:pPr>
            <a:endParaRPr kumimoji="1" lang="es-ES" sz="700" dirty="0">
              <a:latin typeface="+mn-lt"/>
            </a:endParaRPr>
          </a:p>
          <a:p>
            <a:pPr marL="342900" indent="-342900" fontAlgn="auto" hangingPunct="0">
              <a:lnSpc>
                <a:spcPct val="110000"/>
              </a:lnSpc>
              <a:spcBef>
                <a:spcPts val="0"/>
              </a:spcBef>
              <a:spcAft>
                <a:spcPts val="0"/>
              </a:spcAft>
              <a:buFont typeface="+mj-lt"/>
              <a:buAutoNum type="arabicParenR" startAt="5"/>
              <a:defRPr/>
            </a:pPr>
            <a:r>
              <a:rPr kumimoji="1" lang="es-ES" sz="1400" dirty="0">
                <a:latin typeface="+mn-lt"/>
              </a:rPr>
              <a:t>Trópico de Cáncer</a:t>
            </a:r>
          </a:p>
          <a:p>
            <a:pPr fontAlgn="auto" hangingPunct="0">
              <a:lnSpc>
                <a:spcPct val="110000"/>
              </a:lnSpc>
              <a:spcBef>
                <a:spcPts val="0"/>
              </a:spcBef>
              <a:spcAft>
                <a:spcPts val="0"/>
              </a:spcAft>
              <a:defRPr/>
            </a:pPr>
            <a:r>
              <a:rPr kumimoji="1" lang="es-ES" sz="1200" dirty="0">
                <a:latin typeface="+mn-lt"/>
              </a:rPr>
              <a:t>Se encuentra a una distancia desde el Ecuador a 23</a:t>
            </a:r>
            <a:r>
              <a:rPr kumimoji="1" lang="es-ES" sz="1200" dirty="0">
                <a:latin typeface="+mn-lt"/>
                <a:sym typeface="UniversalMath1 BT"/>
              </a:rPr>
              <a:t>30´ N</a:t>
            </a:r>
          </a:p>
          <a:p>
            <a:pPr fontAlgn="auto" hangingPunct="0">
              <a:lnSpc>
                <a:spcPct val="110000"/>
              </a:lnSpc>
              <a:spcBef>
                <a:spcPts val="0"/>
              </a:spcBef>
              <a:spcAft>
                <a:spcPts val="0"/>
              </a:spcAft>
              <a:defRPr/>
            </a:pPr>
            <a:endParaRPr kumimoji="1" lang="es-ES" sz="700" dirty="0">
              <a:latin typeface="+mn-lt"/>
            </a:endParaRPr>
          </a:p>
          <a:p>
            <a:pPr marL="342900" indent="-342900" fontAlgn="auto" hangingPunct="0">
              <a:lnSpc>
                <a:spcPct val="110000"/>
              </a:lnSpc>
              <a:spcBef>
                <a:spcPts val="0"/>
              </a:spcBef>
              <a:spcAft>
                <a:spcPts val="0"/>
              </a:spcAft>
              <a:buFont typeface="+mj-lt"/>
              <a:buAutoNum type="arabicParenR" startAt="6"/>
              <a:defRPr/>
            </a:pPr>
            <a:r>
              <a:rPr kumimoji="1" lang="es-ES" sz="1400" dirty="0">
                <a:latin typeface="+mn-lt"/>
              </a:rPr>
              <a:t>Trópico de Capricornio</a:t>
            </a:r>
          </a:p>
          <a:p>
            <a:pPr fontAlgn="auto" hangingPunct="0">
              <a:lnSpc>
                <a:spcPct val="110000"/>
              </a:lnSpc>
              <a:spcBef>
                <a:spcPts val="0"/>
              </a:spcBef>
              <a:spcAft>
                <a:spcPts val="0"/>
              </a:spcAft>
              <a:defRPr/>
            </a:pPr>
            <a:r>
              <a:rPr kumimoji="1" lang="es-ES" sz="1200" dirty="0">
                <a:latin typeface="+mn-lt"/>
              </a:rPr>
              <a:t>Se encuentra a una distancia desde el Ecuador a 23</a:t>
            </a:r>
            <a:r>
              <a:rPr kumimoji="1" lang="es-ES" sz="1200" dirty="0">
                <a:latin typeface="+mn-lt"/>
                <a:sym typeface="UniversalMath1 BT"/>
              </a:rPr>
              <a:t>30´ S</a:t>
            </a:r>
            <a:endParaRPr kumimoji="1" lang="es-ES" sz="1200" dirty="0">
              <a:latin typeface="+mn-lt"/>
            </a:endParaRPr>
          </a:p>
          <a:p>
            <a:pPr marL="342900" indent="-342900" fontAlgn="auto" hangingPunct="0">
              <a:lnSpc>
                <a:spcPct val="110000"/>
              </a:lnSpc>
              <a:spcBef>
                <a:spcPts val="0"/>
              </a:spcBef>
              <a:spcAft>
                <a:spcPts val="0"/>
              </a:spcAft>
              <a:buFont typeface="+mj-lt"/>
              <a:buAutoNum type="arabicParenR"/>
              <a:defRPr/>
            </a:pPr>
            <a:endParaRPr kumimoji="1" lang="es-ES" sz="700" dirty="0">
              <a:latin typeface="+mn-lt"/>
            </a:endParaRPr>
          </a:p>
          <a:p>
            <a:pPr marL="342900" indent="-342900" fontAlgn="auto" hangingPunct="0">
              <a:lnSpc>
                <a:spcPct val="110000"/>
              </a:lnSpc>
              <a:spcBef>
                <a:spcPts val="0"/>
              </a:spcBef>
              <a:spcAft>
                <a:spcPts val="0"/>
              </a:spcAft>
              <a:buFont typeface="+mj-lt"/>
              <a:buAutoNum type="arabicParenR" startAt="7"/>
              <a:defRPr/>
            </a:pPr>
            <a:r>
              <a:rPr kumimoji="1" lang="es-ES" sz="1400" dirty="0">
                <a:latin typeface="+mn-lt"/>
              </a:rPr>
              <a:t>Círculo Polar Ártico</a:t>
            </a:r>
          </a:p>
          <a:p>
            <a:pPr fontAlgn="auto" hangingPunct="0">
              <a:lnSpc>
                <a:spcPct val="110000"/>
              </a:lnSpc>
              <a:spcBef>
                <a:spcPts val="0"/>
              </a:spcBef>
              <a:spcAft>
                <a:spcPts val="0"/>
              </a:spcAft>
              <a:defRPr/>
            </a:pPr>
            <a:r>
              <a:rPr kumimoji="1" lang="es-ES" sz="1200" dirty="0">
                <a:latin typeface="+mn-lt"/>
              </a:rPr>
              <a:t>Se encuentra a una distancia desde el Ecuador a 66</a:t>
            </a:r>
            <a:r>
              <a:rPr kumimoji="1" lang="es-ES" sz="1200" dirty="0">
                <a:latin typeface="+mn-lt"/>
                <a:sym typeface="UniversalMath1 BT"/>
              </a:rPr>
              <a:t>33´ N</a:t>
            </a:r>
            <a:endParaRPr kumimoji="1" lang="es-ES" sz="1200" dirty="0">
              <a:latin typeface="+mn-lt"/>
            </a:endParaRPr>
          </a:p>
          <a:p>
            <a:pPr fontAlgn="auto" hangingPunct="0">
              <a:lnSpc>
                <a:spcPct val="110000"/>
              </a:lnSpc>
              <a:spcBef>
                <a:spcPts val="0"/>
              </a:spcBef>
              <a:spcAft>
                <a:spcPts val="0"/>
              </a:spcAft>
              <a:defRPr/>
            </a:pPr>
            <a:endParaRPr kumimoji="1" lang="es-ES" sz="700" dirty="0">
              <a:latin typeface="+mn-lt"/>
            </a:endParaRPr>
          </a:p>
          <a:p>
            <a:pPr marL="342900" indent="-342900" fontAlgn="auto" hangingPunct="0">
              <a:lnSpc>
                <a:spcPct val="110000"/>
              </a:lnSpc>
              <a:spcBef>
                <a:spcPts val="0"/>
              </a:spcBef>
              <a:spcAft>
                <a:spcPts val="0"/>
              </a:spcAft>
              <a:buFont typeface="+mj-lt"/>
              <a:buAutoNum type="arabicParenR" startAt="8"/>
              <a:defRPr/>
            </a:pPr>
            <a:r>
              <a:rPr kumimoji="1" lang="es-ES" sz="1400" dirty="0">
                <a:latin typeface="+mn-lt"/>
              </a:rPr>
              <a:t>Círculo Polar Antártico</a:t>
            </a:r>
          </a:p>
          <a:p>
            <a:pPr fontAlgn="auto" hangingPunct="0">
              <a:lnSpc>
                <a:spcPct val="110000"/>
              </a:lnSpc>
              <a:spcBef>
                <a:spcPts val="0"/>
              </a:spcBef>
              <a:spcAft>
                <a:spcPts val="0"/>
              </a:spcAft>
              <a:defRPr/>
            </a:pPr>
            <a:r>
              <a:rPr kumimoji="1" lang="es-ES" sz="1200" dirty="0">
                <a:latin typeface="+mn-lt"/>
              </a:rPr>
              <a:t>Se encuentra a una distancia desde el Ecuador a 66</a:t>
            </a:r>
            <a:r>
              <a:rPr kumimoji="1" lang="es-ES" sz="1200" dirty="0">
                <a:latin typeface="+mn-lt"/>
                <a:sym typeface="UniversalMath1 BT"/>
              </a:rPr>
              <a:t>33´ S</a:t>
            </a:r>
            <a:endParaRPr kumimoji="1" lang="es-ES" sz="1200" dirty="0">
              <a:latin typeface="+mn-lt"/>
            </a:endParaRPr>
          </a:p>
          <a:p>
            <a:pPr fontAlgn="auto" hangingPunct="0">
              <a:lnSpc>
                <a:spcPct val="110000"/>
              </a:lnSpc>
              <a:spcBef>
                <a:spcPts val="0"/>
              </a:spcBef>
              <a:spcAft>
                <a:spcPts val="0"/>
              </a:spcAft>
              <a:defRPr/>
            </a:pPr>
            <a:endParaRPr kumimoji="1" lang="es-ES" sz="1400" dirty="0">
              <a:latin typeface="+mn-lt"/>
            </a:endParaRPr>
          </a:p>
        </p:txBody>
      </p:sp>
      <p:sp>
        <p:nvSpPr>
          <p:cNvPr id="9" name="8 Título"/>
          <p:cNvSpPr>
            <a:spLocks noGrp="1"/>
          </p:cNvSpPr>
          <p:nvPr>
            <p:ph type="title"/>
          </p:nvPr>
        </p:nvSpPr>
        <p:spPr>
          <a:xfrm>
            <a:off x="2934812" y="275771"/>
            <a:ext cx="6064046"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rPr>
              <a:t>Círculos Geográficos</a:t>
            </a:r>
            <a:endParaRPr kumimoji="1" lang="es-ES" sz="3200" b="1" i="1" dirty="0">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endParaRPr>
          </a:p>
        </p:txBody>
      </p:sp>
      <p:sp>
        <p:nvSpPr>
          <p:cNvPr id="53"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54"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2051" name="Imagen 3"/>
          <p:cNvPicPr>
            <a:picLocks noChangeAspect="1" noChangeArrowheads="1"/>
          </p:cNvPicPr>
          <p:nvPr/>
        </p:nvPicPr>
        <p:blipFill>
          <a:blip r:embed="rId3"/>
          <a:srcRect/>
          <a:stretch>
            <a:fillRect/>
          </a:stretch>
        </p:blipFill>
        <p:spPr bwMode="auto">
          <a:xfrm>
            <a:off x="3173414" y="1679578"/>
            <a:ext cx="4178300" cy="4086225"/>
          </a:xfrm>
          <a:prstGeom prst="rect">
            <a:avLst/>
          </a:prstGeom>
          <a:noFill/>
          <a:ln w="9525">
            <a:noFill/>
            <a:miter lim="800000"/>
            <a:headEnd/>
            <a:tailEnd/>
          </a:ln>
        </p:spPr>
      </p:pic>
      <p:grpSp>
        <p:nvGrpSpPr>
          <p:cNvPr id="12" name="11 Grupo"/>
          <p:cNvGrpSpPr>
            <a:grpSpLocks/>
          </p:cNvGrpSpPr>
          <p:nvPr/>
        </p:nvGrpSpPr>
        <p:grpSpPr bwMode="auto">
          <a:xfrm>
            <a:off x="6086475" y="1725614"/>
            <a:ext cx="604838" cy="369332"/>
            <a:chOff x="6086828" y="1725503"/>
            <a:chExt cx="604757" cy="369635"/>
          </a:xfrm>
        </p:grpSpPr>
        <p:cxnSp>
          <p:nvCxnSpPr>
            <p:cNvPr id="5" name="4 Conector recto de flecha"/>
            <p:cNvCxnSpPr/>
            <p:nvPr/>
          </p:nvCxnSpPr>
          <p:spPr>
            <a:xfrm flipV="1">
              <a:off x="6086828" y="1884383"/>
              <a:ext cx="350791"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7867" name="23 CuadroTexto"/>
            <p:cNvSpPr txBox="1">
              <a:spLocks noChangeArrowheads="1"/>
            </p:cNvSpPr>
            <p:nvPr/>
          </p:nvSpPr>
          <p:spPr bwMode="auto">
            <a:xfrm>
              <a:off x="6437285" y="1725503"/>
              <a:ext cx="254300" cy="369635"/>
            </a:xfrm>
            <a:prstGeom prst="rect">
              <a:avLst/>
            </a:prstGeom>
            <a:noFill/>
            <a:ln w="9525">
              <a:noFill/>
              <a:miter lim="800000"/>
              <a:headEnd/>
              <a:tailEnd/>
            </a:ln>
          </p:spPr>
          <p:txBody>
            <a:bodyPr>
              <a:spAutoFit/>
            </a:bodyPr>
            <a:lstStyle/>
            <a:p>
              <a:r>
                <a:rPr lang="es-ES">
                  <a:latin typeface="Calibri" pitchFamily="34" charset="0"/>
                </a:rPr>
                <a:t>7</a:t>
              </a:r>
              <a:endParaRPr lang="es-MX">
                <a:latin typeface="Calibri" pitchFamily="34" charset="0"/>
              </a:endParaRPr>
            </a:p>
          </p:txBody>
        </p:sp>
      </p:grpSp>
      <p:grpSp>
        <p:nvGrpSpPr>
          <p:cNvPr id="10" name="9 Grupo"/>
          <p:cNvGrpSpPr>
            <a:grpSpLocks/>
          </p:cNvGrpSpPr>
          <p:nvPr/>
        </p:nvGrpSpPr>
        <p:grpSpPr bwMode="auto">
          <a:xfrm>
            <a:off x="7150102" y="2770191"/>
            <a:ext cx="542925" cy="369332"/>
            <a:chOff x="7150299" y="2769871"/>
            <a:chExt cx="542595" cy="369635"/>
          </a:xfrm>
        </p:grpSpPr>
        <p:cxnSp>
          <p:nvCxnSpPr>
            <p:cNvPr id="18" name="17 Conector recto de flecha"/>
            <p:cNvCxnSpPr/>
            <p:nvPr/>
          </p:nvCxnSpPr>
          <p:spPr>
            <a:xfrm flipV="1">
              <a:off x="7150299" y="2949405"/>
              <a:ext cx="350625"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77865" name="24 CuadroTexto"/>
            <p:cNvSpPr txBox="1">
              <a:spLocks noChangeArrowheads="1"/>
            </p:cNvSpPr>
            <p:nvPr/>
          </p:nvSpPr>
          <p:spPr bwMode="auto">
            <a:xfrm>
              <a:off x="7438594" y="2769871"/>
              <a:ext cx="254300" cy="369635"/>
            </a:xfrm>
            <a:prstGeom prst="rect">
              <a:avLst/>
            </a:prstGeom>
            <a:noFill/>
            <a:ln w="9525">
              <a:noFill/>
              <a:miter lim="800000"/>
              <a:headEnd/>
              <a:tailEnd/>
            </a:ln>
          </p:spPr>
          <p:txBody>
            <a:bodyPr>
              <a:spAutoFit/>
            </a:bodyPr>
            <a:lstStyle/>
            <a:p>
              <a:r>
                <a:rPr lang="es-ES">
                  <a:latin typeface="Calibri" pitchFamily="34" charset="0"/>
                </a:rPr>
                <a:t>5</a:t>
              </a:r>
              <a:endParaRPr lang="es-MX">
                <a:latin typeface="Calibri" pitchFamily="34" charset="0"/>
              </a:endParaRPr>
            </a:p>
          </p:txBody>
        </p:sp>
      </p:grpSp>
      <p:grpSp>
        <p:nvGrpSpPr>
          <p:cNvPr id="6" name="5 Grupo"/>
          <p:cNvGrpSpPr>
            <a:grpSpLocks/>
          </p:cNvGrpSpPr>
          <p:nvPr/>
        </p:nvGrpSpPr>
        <p:grpSpPr bwMode="auto">
          <a:xfrm>
            <a:off x="7280277" y="3584576"/>
            <a:ext cx="604838" cy="369332"/>
            <a:chOff x="7280053" y="3583934"/>
            <a:chExt cx="604758" cy="369634"/>
          </a:xfrm>
        </p:grpSpPr>
        <p:cxnSp>
          <p:nvCxnSpPr>
            <p:cNvPr id="19" name="18 Conector recto de flecha"/>
            <p:cNvCxnSpPr/>
            <p:nvPr/>
          </p:nvCxnSpPr>
          <p:spPr>
            <a:xfrm flipV="1">
              <a:off x="7280053" y="3761879"/>
              <a:ext cx="35079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7863" name="25 CuadroTexto"/>
            <p:cNvSpPr txBox="1">
              <a:spLocks noChangeArrowheads="1"/>
            </p:cNvSpPr>
            <p:nvPr/>
          </p:nvSpPr>
          <p:spPr bwMode="auto">
            <a:xfrm>
              <a:off x="7630512" y="3583934"/>
              <a:ext cx="254299" cy="369634"/>
            </a:xfrm>
            <a:prstGeom prst="rect">
              <a:avLst/>
            </a:prstGeom>
            <a:noFill/>
            <a:ln w="9525">
              <a:noFill/>
              <a:miter lim="800000"/>
              <a:headEnd/>
              <a:tailEnd/>
            </a:ln>
          </p:spPr>
          <p:txBody>
            <a:bodyPr>
              <a:spAutoFit/>
            </a:bodyPr>
            <a:lstStyle/>
            <a:p>
              <a:r>
                <a:rPr lang="es-ES">
                  <a:latin typeface="Calibri" pitchFamily="34" charset="0"/>
                </a:rPr>
                <a:t>3</a:t>
              </a:r>
              <a:endParaRPr lang="es-MX">
                <a:latin typeface="Calibri" pitchFamily="34" charset="0"/>
              </a:endParaRPr>
            </a:p>
          </p:txBody>
        </p:sp>
      </p:grpSp>
      <p:grpSp>
        <p:nvGrpSpPr>
          <p:cNvPr id="11" name="10 Grupo"/>
          <p:cNvGrpSpPr>
            <a:grpSpLocks/>
          </p:cNvGrpSpPr>
          <p:nvPr/>
        </p:nvGrpSpPr>
        <p:grpSpPr bwMode="auto">
          <a:xfrm>
            <a:off x="7062788" y="4416426"/>
            <a:ext cx="620712" cy="369332"/>
            <a:chOff x="7063103" y="4416558"/>
            <a:chExt cx="619857" cy="369634"/>
          </a:xfrm>
        </p:grpSpPr>
        <p:cxnSp>
          <p:nvCxnSpPr>
            <p:cNvPr id="21" name="20 Conector recto de flecha"/>
            <p:cNvCxnSpPr/>
            <p:nvPr/>
          </p:nvCxnSpPr>
          <p:spPr>
            <a:xfrm flipV="1">
              <a:off x="7063103" y="4577027"/>
              <a:ext cx="350354"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77861" name="26 CuadroTexto"/>
            <p:cNvSpPr txBox="1">
              <a:spLocks noChangeArrowheads="1"/>
            </p:cNvSpPr>
            <p:nvPr/>
          </p:nvSpPr>
          <p:spPr bwMode="auto">
            <a:xfrm>
              <a:off x="7428660" y="4416558"/>
              <a:ext cx="254300" cy="369634"/>
            </a:xfrm>
            <a:prstGeom prst="rect">
              <a:avLst/>
            </a:prstGeom>
            <a:noFill/>
            <a:ln w="9525">
              <a:noFill/>
              <a:miter lim="800000"/>
              <a:headEnd/>
              <a:tailEnd/>
            </a:ln>
          </p:spPr>
          <p:txBody>
            <a:bodyPr>
              <a:spAutoFit/>
            </a:bodyPr>
            <a:lstStyle/>
            <a:p>
              <a:r>
                <a:rPr lang="es-ES">
                  <a:latin typeface="Calibri" pitchFamily="34" charset="0"/>
                </a:rPr>
                <a:t>6</a:t>
              </a:r>
              <a:endParaRPr lang="es-MX">
                <a:latin typeface="Calibri" pitchFamily="34" charset="0"/>
              </a:endParaRPr>
            </a:p>
          </p:txBody>
        </p:sp>
      </p:grpSp>
      <p:grpSp>
        <p:nvGrpSpPr>
          <p:cNvPr id="3" name="2 Grupo"/>
          <p:cNvGrpSpPr>
            <a:grpSpLocks/>
          </p:cNvGrpSpPr>
          <p:nvPr/>
        </p:nvGrpSpPr>
        <p:grpSpPr bwMode="auto">
          <a:xfrm>
            <a:off x="2935288" y="2600328"/>
            <a:ext cx="558799" cy="369332"/>
            <a:chOff x="2934811" y="2600099"/>
            <a:chExt cx="558938" cy="369135"/>
          </a:xfrm>
        </p:grpSpPr>
        <p:sp>
          <p:nvSpPr>
            <p:cNvPr id="77858" name="33 CuadroTexto"/>
            <p:cNvSpPr txBox="1">
              <a:spLocks noChangeArrowheads="1"/>
            </p:cNvSpPr>
            <p:nvPr/>
          </p:nvSpPr>
          <p:spPr bwMode="auto">
            <a:xfrm flipH="1">
              <a:off x="2934811" y="2600099"/>
              <a:ext cx="270644" cy="369135"/>
            </a:xfrm>
            <a:prstGeom prst="rect">
              <a:avLst/>
            </a:prstGeom>
            <a:noFill/>
            <a:ln w="9525">
              <a:noFill/>
              <a:miter lim="800000"/>
              <a:headEnd/>
              <a:tailEnd/>
            </a:ln>
          </p:spPr>
          <p:txBody>
            <a:bodyPr>
              <a:spAutoFit/>
            </a:bodyPr>
            <a:lstStyle/>
            <a:p>
              <a:r>
                <a:rPr lang="es-ES">
                  <a:latin typeface="Calibri" pitchFamily="34" charset="0"/>
                </a:rPr>
                <a:t>1</a:t>
              </a:r>
              <a:endParaRPr lang="es-MX">
                <a:latin typeface="Calibri" pitchFamily="34" charset="0"/>
              </a:endParaRPr>
            </a:p>
          </p:txBody>
        </p:sp>
        <p:cxnSp>
          <p:nvCxnSpPr>
            <p:cNvPr id="33" name="32 Conector recto de flecha"/>
            <p:cNvCxnSpPr/>
            <p:nvPr/>
          </p:nvCxnSpPr>
          <p:spPr>
            <a:xfrm flipH="1" flipV="1">
              <a:off x="3142824" y="2734965"/>
              <a:ext cx="350925" cy="0"/>
            </a:xfrm>
            <a:prstGeom prst="straightConnector1">
              <a:avLst/>
            </a:prstGeom>
            <a:ln>
              <a:solidFill>
                <a:srgbClr val="920092"/>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14 Grupo"/>
          <p:cNvGrpSpPr>
            <a:grpSpLocks/>
          </p:cNvGrpSpPr>
          <p:nvPr/>
        </p:nvGrpSpPr>
        <p:grpSpPr bwMode="auto">
          <a:xfrm>
            <a:off x="5616577" y="3022600"/>
            <a:ext cx="1546225" cy="554038"/>
            <a:chOff x="5616320" y="3022800"/>
            <a:chExt cx="1546913" cy="553308"/>
          </a:xfrm>
        </p:grpSpPr>
        <p:sp>
          <p:nvSpPr>
            <p:cNvPr id="37" name="36 Flecha derecha"/>
            <p:cNvSpPr/>
            <p:nvPr/>
          </p:nvSpPr>
          <p:spPr>
            <a:xfrm rot="20382241">
              <a:off x="6362777" y="3022800"/>
              <a:ext cx="800456" cy="383669"/>
            </a:xfrm>
            <a:prstGeom prst="rightArrow">
              <a:avLst>
                <a:gd name="adj1" fmla="val 44286"/>
                <a:gd name="adj2" fmla="val 50000"/>
              </a:avLst>
            </a:prstGeom>
            <a:solidFill>
              <a:schemeClr val="accent2">
                <a:alpha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40" name="39 Flecha derecha"/>
            <p:cNvSpPr/>
            <p:nvPr/>
          </p:nvSpPr>
          <p:spPr>
            <a:xfrm rot="21199465" flipH="1">
              <a:off x="5616320" y="3192439"/>
              <a:ext cx="800456" cy="383669"/>
            </a:xfrm>
            <a:prstGeom prst="rightArrow">
              <a:avLst>
                <a:gd name="adj1" fmla="val 44286"/>
                <a:gd name="adj2" fmla="val 50000"/>
              </a:avLst>
            </a:prstGeom>
            <a:solidFill>
              <a:schemeClr val="accent2">
                <a:alpha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1100" dirty="0">
                  <a:solidFill>
                    <a:schemeClr val="tx1"/>
                  </a:solidFill>
                </a:rPr>
                <a:t>Longitud</a:t>
              </a:r>
              <a:endParaRPr lang="es-MX" sz="1100" dirty="0">
                <a:solidFill>
                  <a:schemeClr val="tx1"/>
                </a:solidFill>
              </a:endParaRPr>
            </a:p>
          </p:txBody>
        </p:sp>
      </p:grpSp>
      <p:grpSp>
        <p:nvGrpSpPr>
          <p:cNvPr id="14" name="13 Grupo"/>
          <p:cNvGrpSpPr>
            <a:grpSpLocks/>
          </p:cNvGrpSpPr>
          <p:nvPr/>
        </p:nvGrpSpPr>
        <p:grpSpPr bwMode="auto">
          <a:xfrm>
            <a:off x="4595813" y="3186117"/>
            <a:ext cx="388938" cy="1584325"/>
            <a:chOff x="4595173" y="3185537"/>
            <a:chExt cx="389398" cy="1584816"/>
          </a:xfrm>
        </p:grpSpPr>
        <p:sp>
          <p:nvSpPr>
            <p:cNvPr id="43" name="42 Flecha derecha"/>
            <p:cNvSpPr/>
            <p:nvPr/>
          </p:nvSpPr>
          <p:spPr>
            <a:xfrm rot="5400000">
              <a:off x="4394462" y="4180244"/>
              <a:ext cx="790820" cy="389398"/>
            </a:xfrm>
            <a:prstGeom prst="rightArrow">
              <a:avLst>
                <a:gd name="adj1" fmla="val 44286"/>
                <a:gd name="adj2" fmla="val 50000"/>
              </a:avLst>
            </a:prstGeom>
            <a:solidFill>
              <a:schemeClr val="accent1">
                <a:alpha val="40000"/>
              </a:schemeClr>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44" name="43 Flecha derecha"/>
            <p:cNvSpPr/>
            <p:nvPr/>
          </p:nvSpPr>
          <p:spPr>
            <a:xfrm rot="5394691" flipH="1">
              <a:off x="4394462" y="3386248"/>
              <a:ext cx="790820" cy="389398"/>
            </a:xfrm>
            <a:prstGeom prst="rightArrow">
              <a:avLst>
                <a:gd name="adj1" fmla="val 44286"/>
                <a:gd name="adj2" fmla="val 50000"/>
              </a:avLst>
            </a:prstGeom>
            <a:solidFill>
              <a:schemeClr val="accent1">
                <a:alpha val="40000"/>
              </a:schemeClr>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1100" dirty="0">
                  <a:solidFill>
                    <a:schemeClr val="tx1"/>
                  </a:solidFill>
                </a:rPr>
                <a:t>Latitud</a:t>
              </a:r>
              <a:endParaRPr lang="es-MX" sz="1100" dirty="0">
                <a:solidFill>
                  <a:schemeClr val="tx1"/>
                </a:solidFill>
              </a:endParaRPr>
            </a:p>
          </p:txBody>
        </p:sp>
      </p:grpSp>
      <p:grpSp>
        <p:nvGrpSpPr>
          <p:cNvPr id="4" name="3 Grupo"/>
          <p:cNvGrpSpPr>
            <a:grpSpLocks/>
          </p:cNvGrpSpPr>
          <p:nvPr/>
        </p:nvGrpSpPr>
        <p:grpSpPr bwMode="auto">
          <a:xfrm>
            <a:off x="3113089" y="2252666"/>
            <a:ext cx="946150" cy="369332"/>
            <a:chOff x="3113828" y="2253119"/>
            <a:chExt cx="944946" cy="369635"/>
          </a:xfrm>
        </p:grpSpPr>
        <p:sp>
          <p:nvSpPr>
            <p:cNvPr id="77852" name="31 CuadroTexto"/>
            <p:cNvSpPr txBox="1">
              <a:spLocks noChangeArrowheads="1"/>
            </p:cNvSpPr>
            <p:nvPr/>
          </p:nvSpPr>
          <p:spPr bwMode="auto">
            <a:xfrm>
              <a:off x="3113828" y="2253119"/>
              <a:ext cx="254301" cy="369635"/>
            </a:xfrm>
            <a:prstGeom prst="rect">
              <a:avLst/>
            </a:prstGeom>
            <a:noFill/>
            <a:ln w="9525">
              <a:noFill/>
              <a:miter lim="800000"/>
              <a:headEnd/>
              <a:tailEnd/>
            </a:ln>
          </p:spPr>
          <p:txBody>
            <a:bodyPr>
              <a:spAutoFit/>
            </a:bodyPr>
            <a:lstStyle/>
            <a:p>
              <a:r>
                <a:rPr lang="es-ES">
                  <a:latin typeface="Calibri" pitchFamily="34" charset="0"/>
                </a:rPr>
                <a:t>2</a:t>
              </a:r>
              <a:endParaRPr lang="es-MX">
                <a:latin typeface="Calibri" pitchFamily="34" charset="0"/>
              </a:endParaRPr>
            </a:p>
          </p:txBody>
        </p:sp>
        <p:cxnSp>
          <p:nvCxnSpPr>
            <p:cNvPr id="41" name="40 Conector recto de flecha"/>
            <p:cNvCxnSpPr/>
            <p:nvPr/>
          </p:nvCxnSpPr>
          <p:spPr>
            <a:xfrm flipH="1" flipV="1">
              <a:off x="3318354" y="2419943"/>
              <a:ext cx="740420" cy="0"/>
            </a:xfrm>
            <a:prstGeom prst="straightConnector1">
              <a:avLst/>
            </a:prstGeom>
            <a:ln>
              <a:solidFill>
                <a:srgbClr val="920092"/>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6 Grupo"/>
          <p:cNvGrpSpPr>
            <a:grpSpLocks/>
          </p:cNvGrpSpPr>
          <p:nvPr/>
        </p:nvGrpSpPr>
        <p:grpSpPr bwMode="auto">
          <a:xfrm>
            <a:off x="6437315" y="3995741"/>
            <a:ext cx="1271587" cy="369332"/>
            <a:chOff x="6437285" y="3995265"/>
            <a:chExt cx="1272298" cy="369135"/>
          </a:xfrm>
        </p:grpSpPr>
        <p:cxnSp>
          <p:nvCxnSpPr>
            <p:cNvPr id="42" name="41 Conector recto de flecha"/>
            <p:cNvCxnSpPr/>
            <p:nvPr/>
          </p:nvCxnSpPr>
          <p:spPr>
            <a:xfrm>
              <a:off x="6437285" y="4172970"/>
              <a:ext cx="1018156" cy="0"/>
            </a:xfrm>
            <a:prstGeom prst="straightConnector1">
              <a:avLst/>
            </a:prstGeom>
            <a:ln>
              <a:solidFill>
                <a:srgbClr val="ED1C24"/>
              </a:solidFill>
              <a:tailEnd type="arrow"/>
            </a:ln>
          </p:spPr>
          <p:style>
            <a:lnRef idx="1">
              <a:schemeClr val="accent1"/>
            </a:lnRef>
            <a:fillRef idx="0">
              <a:schemeClr val="accent1"/>
            </a:fillRef>
            <a:effectRef idx="0">
              <a:schemeClr val="accent1"/>
            </a:effectRef>
            <a:fontRef idx="minor">
              <a:schemeClr val="tx1"/>
            </a:fontRef>
          </p:style>
        </p:cxnSp>
        <p:sp>
          <p:nvSpPr>
            <p:cNvPr id="77851" name="44 CuadroTexto"/>
            <p:cNvSpPr txBox="1">
              <a:spLocks noChangeArrowheads="1"/>
            </p:cNvSpPr>
            <p:nvPr/>
          </p:nvSpPr>
          <p:spPr bwMode="auto">
            <a:xfrm>
              <a:off x="7455283" y="3995265"/>
              <a:ext cx="254300" cy="369135"/>
            </a:xfrm>
            <a:prstGeom prst="rect">
              <a:avLst/>
            </a:prstGeom>
            <a:noFill/>
            <a:ln w="9525">
              <a:noFill/>
              <a:miter lim="800000"/>
              <a:headEnd/>
              <a:tailEnd/>
            </a:ln>
          </p:spPr>
          <p:txBody>
            <a:bodyPr>
              <a:spAutoFit/>
            </a:bodyPr>
            <a:lstStyle/>
            <a:p>
              <a:r>
                <a:rPr lang="es-ES">
                  <a:latin typeface="Calibri" pitchFamily="34" charset="0"/>
                </a:rPr>
                <a:t>4</a:t>
              </a:r>
              <a:endParaRPr lang="es-MX">
                <a:latin typeface="Calibri" pitchFamily="34" charset="0"/>
              </a:endParaRPr>
            </a:p>
          </p:txBody>
        </p:sp>
      </p:grpSp>
      <p:grpSp>
        <p:nvGrpSpPr>
          <p:cNvPr id="13" name="12 Grupo"/>
          <p:cNvGrpSpPr>
            <a:grpSpLocks/>
          </p:cNvGrpSpPr>
          <p:nvPr/>
        </p:nvGrpSpPr>
        <p:grpSpPr bwMode="auto">
          <a:xfrm>
            <a:off x="5967413" y="5438776"/>
            <a:ext cx="606425" cy="369332"/>
            <a:chOff x="5967249" y="5438372"/>
            <a:chExt cx="606504" cy="369634"/>
          </a:xfrm>
        </p:grpSpPr>
        <p:sp>
          <p:nvSpPr>
            <p:cNvPr id="77848" name="28 CuadroTexto"/>
            <p:cNvSpPr txBox="1">
              <a:spLocks noChangeArrowheads="1"/>
            </p:cNvSpPr>
            <p:nvPr/>
          </p:nvSpPr>
          <p:spPr bwMode="auto">
            <a:xfrm>
              <a:off x="6319453" y="5438372"/>
              <a:ext cx="254300" cy="369634"/>
            </a:xfrm>
            <a:prstGeom prst="rect">
              <a:avLst/>
            </a:prstGeom>
            <a:noFill/>
            <a:ln w="9525">
              <a:noFill/>
              <a:miter lim="800000"/>
              <a:headEnd/>
              <a:tailEnd/>
            </a:ln>
          </p:spPr>
          <p:txBody>
            <a:bodyPr>
              <a:spAutoFit/>
            </a:bodyPr>
            <a:lstStyle/>
            <a:p>
              <a:r>
                <a:rPr lang="es-ES">
                  <a:latin typeface="Calibri" pitchFamily="34" charset="0"/>
                </a:rPr>
                <a:t>8</a:t>
              </a:r>
              <a:endParaRPr lang="es-MX">
                <a:latin typeface="Calibri" pitchFamily="34" charset="0"/>
              </a:endParaRPr>
            </a:p>
          </p:txBody>
        </p:sp>
        <p:cxnSp>
          <p:nvCxnSpPr>
            <p:cNvPr id="46" name="45 Conector recto de flecha"/>
            <p:cNvCxnSpPr/>
            <p:nvPr/>
          </p:nvCxnSpPr>
          <p:spPr>
            <a:xfrm flipV="1">
              <a:off x="5967249" y="5597252"/>
              <a:ext cx="35088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47" name="Imagen 3"/>
          <p:cNvPicPr>
            <a:picLocks noChangeAspect="1" noChangeArrowheads="1"/>
          </p:cNvPicPr>
          <p:nvPr/>
        </p:nvPicPr>
        <p:blipFill rotWithShape="1">
          <a:blip r:embed="rId4" cstate="print">
            <a:duotone>
              <a:schemeClr val="accent4">
                <a:shade val="45000"/>
                <a:satMod val="135000"/>
              </a:schemeClr>
              <a:prstClr val="white"/>
            </a:duotone>
            <a:extLst/>
          </a:blip>
          <a:srcRect l="35818"/>
          <a:stretch/>
        </p:blipFill>
        <p:spPr bwMode="auto">
          <a:xfrm>
            <a:off x="-49996" y="17502"/>
            <a:ext cx="3120572" cy="6858000"/>
          </a:xfrm>
          <a:prstGeom prst="rect">
            <a:avLst/>
          </a:prstGeom>
          <a:noFill/>
          <a:ln w="9525">
            <a:solidFill>
              <a:schemeClr val="accent4">
                <a:lumMod val="75000"/>
              </a:schemeClr>
            </a:solidFill>
            <a:miter lim="800000"/>
            <a:headEnd/>
            <a:tailEnd/>
          </a:ln>
          <a:effectLst/>
          <a:extLst/>
        </p:spPr>
      </p:pic>
      <p:pic>
        <p:nvPicPr>
          <p:cNvPr id="62" name="Imagen 3" descr="G:\UAEMex-1.bmp">
            <a:hlinkClick r:id="rId5"/>
          </p:cNvPr>
          <p:cNvPicPr>
            <a:picLocks noChangeAspect="1" noChangeArrowheads="1"/>
          </p:cNvPicPr>
          <p:nvPr/>
        </p:nvPicPr>
        <p:blipFill>
          <a:blip r:embed="rId6"/>
          <a:srcRect/>
          <a:stretch>
            <a:fillRect/>
          </a:stretch>
        </p:blipFill>
        <p:spPr bwMode="auto">
          <a:xfrm>
            <a:off x="703263" y="71442"/>
            <a:ext cx="1431925" cy="1260475"/>
          </a:xfrm>
          <a:prstGeom prst="rect">
            <a:avLst/>
          </a:prstGeom>
          <a:noFill/>
          <a:ln w="9525">
            <a:noFill/>
            <a:miter lim="800000"/>
            <a:headEnd/>
            <a:tailEnd/>
          </a:ln>
        </p:spPr>
      </p:pic>
      <p:pic>
        <p:nvPicPr>
          <p:cNvPr id="63" name="Imagen 2" descr="F:\investigasiones\Imagenes\UAEMex\Escudo.JPG"/>
          <p:cNvPicPr>
            <a:picLocks noChangeAspect="1" noChangeArrowheads="1"/>
          </p:cNvPicPr>
          <p:nvPr/>
        </p:nvPicPr>
        <p:blipFill>
          <a:blip r:embed="rId7">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48" name="Autoforma 45">
            <a:hlinkClick r:id="rId8" action="ppaction://hlinksldjump"/>
          </p:cNvPr>
          <p:cNvSpPr>
            <a:spLocks noChangeArrowheads="1"/>
          </p:cNvSpPr>
          <p:nvPr/>
        </p:nvSpPr>
        <p:spPr bwMode="blackWhite">
          <a:xfrm>
            <a:off x="-376315" y="1447800"/>
            <a:ext cx="3161043" cy="5334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solidFill>
                  <a:srgbClr val="7030A0"/>
                </a:solidFill>
                <a:effectLst>
                  <a:innerShdw blurRad="69850" dist="43180" dir="5400000">
                    <a:srgbClr val="000000">
                      <a:alpha val="65000"/>
                    </a:srgbClr>
                  </a:innerShdw>
                </a:effectLst>
                <a:latin typeface="+mn-lt"/>
              </a:rPr>
              <a:t>Inicio</a:t>
            </a:r>
          </a:p>
        </p:txBody>
      </p:sp>
      <p:sp>
        <p:nvSpPr>
          <p:cNvPr id="49" name="Autoforma 24">
            <a:hlinkClick r:id="rId9" action="ppaction://hlinksldjump"/>
          </p:cNvPr>
          <p:cNvSpPr>
            <a:spLocks noChangeArrowheads="1"/>
          </p:cNvSpPr>
          <p:nvPr/>
        </p:nvSpPr>
        <p:spPr bwMode="blackWhite">
          <a:xfrm>
            <a:off x="-301053" y="2028827"/>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Presentación</a:t>
            </a:r>
          </a:p>
        </p:txBody>
      </p:sp>
      <p:sp>
        <p:nvSpPr>
          <p:cNvPr id="50" name="Autoforma 24">
            <a:hlinkClick r:id="rId10" action="ppaction://hlinksldjump"/>
          </p:cNvPr>
          <p:cNvSpPr>
            <a:spLocks noChangeArrowheads="1"/>
          </p:cNvSpPr>
          <p:nvPr/>
        </p:nvSpPr>
        <p:spPr bwMode="blackWhite">
          <a:xfrm>
            <a:off x="-301053" y="3491749"/>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79388" fontAlgn="auto" hangingPunct="0">
              <a:spcBef>
                <a:spcPts val="0"/>
              </a:spcBef>
              <a:spcAft>
                <a:spcPts val="0"/>
              </a:spcAft>
              <a:defRPr/>
            </a:pPr>
            <a:r>
              <a:rPr kumimoji="1" lang="es-ES" sz="1400" b="1" i="1" dirty="0">
                <a:solidFill>
                  <a:srgbClr val="7030A0"/>
                </a:solidFill>
                <a:latin typeface="+mn-lt"/>
              </a:rPr>
              <a:t>3.3 Círculos Geográficos</a:t>
            </a:r>
          </a:p>
        </p:txBody>
      </p:sp>
      <p:sp>
        <p:nvSpPr>
          <p:cNvPr id="51" name="Autoforma 25">
            <a:hlinkClick r:id="rId11" action="ppaction://hlinksldjump"/>
          </p:cNvPr>
          <p:cNvSpPr>
            <a:spLocks noChangeArrowheads="1"/>
          </p:cNvSpPr>
          <p:nvPr/>
        </p:nvSpPr>
        <p:spPr bwMode="blackWhite">
          <a:xfrm>
            <a:off x="-301053" y="3014502"/>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79388" fontAlgn="auto" hangingPunct="0">
              <a:spcBef>
                <a:spcPts val="0"/>
              </a:spcBef>
              <a:spcAft>
                <a:spcPts val="0"/>
              </a:spcAft>
              <a:defRPr/>
            </a:pPr>
            <a:r>
              <a:rPr kumimoji="1" lang="es-ES" sz="1400" b="1" i="1" dirty="0">
                <a:solidFill>
                  <a:srgbClr val="7030A0"/>
                </a:solidFill>
                <a:latin typeface="+mn-lt"/>
              </a:rPr>
              <a:t>3.2 Líneas</a:t>
            </a:r>
          </a:p>
        </p:txBody>
      </p:sp>
      <p:sp>
        <p:nvSpPr>
          <p:cNvPr id="52" name="Autoforma 24">
            <a:hlinkClick r:id="rId12" action="ppaction://hlinksldjump"/>
          </p:cNvPr>
          <p:cNvSpPr>
            <a:spLocks noChangeArrowheads="1"/>
          </p:cNvSpPr>
          <p:nvPr/>
        </p:nvSpPr>
        <p:spPr bwMode="blackWhite">
          <a:xfrm>
            <a:off x="-301053" y="2532244"/>
            <a:ext cx="3010518" cy="432000"/>
          </a:xfrm>
          <a:prstGeom prst="roundRect">
            <a:avLst>
              <a:gd name="adj" fmla="val 50000"/>
            </a:avLst>
          </a:prstGeom>
          <a:solidFill>
            <a:schemeClr val="accent4">
              <a:lumMod val="20000"/>
              <a:lumOff val="80000"/>
              <a:alpha val="40000"/>
            </a:schemeClr>
          </a:solidFill>
          <a:ln w="12700">
            <a:solidFill>
              <a:srgbClr val="7030A0"/>
            </a:solidFill>
          </a:ln>
          <a:effectLst/>
        </p:spPr>
        <p:txBody>
          <a:bodyPr lIns="180000" tIns="0" rIns="0" bIns="0" anchor="ctr">
            <a:scene3d>
              <a:camera prst="orthographicFront"/>
              <a:lightRig rig="threePt" dir="t"/>
            </a:scene3d>
            <a:sp3d extrusionH="57150">
              <a:bevelT w="38100" h="38100" prst="angle"/>
            </a:sp3d>
          </a:bodyPr>
          <a:lstStyle/>
          <a:p>
            <a:pPr marL="180975" fontAlgn="auto" hangingPunct="0">
              <a:spcBef>
                <a:spcPts val="0"/>
              </a:spcBef>
              <a:spcAft>
                <a:spcPts val="0"/>
              </a:spcAft>
              <a:defRPr/>
            </a:pPr>
            <a:r>
              <a:rPr kumimoji="1" lang="es-ES" sz="1400" b="1" i="1" dirty="0">
                <a:solidFill>
                  <a:srgbClr val="7030A0"/>
                </a:solidFill>
                <a:latin typeface="+mn-lt"/>
              </a:rPr>
              <a:t>3.1 Puntos</a:t>
            </a: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0" presetClass="entr" presetSubtype="0" fill="hold"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fade">
                                      <p:cBhvr>
                                        <p:cTn id="10" dur="500"/>
                                        <p:tgtEl>
                                          <p:spTgt spid="6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0-#ppt_w/2"/>
                                          </p:val>
                                        </p:tav>
                                        <p:tav tm="100000">
                                          <p:val>
                                            <p:strVal val="#ppt_x"/>
                                          </p:val>
                                        </p:tav>
                                      </p:tavLst>
                                    </p:anim>
                                    <p:anim calcmode="lin" valueType="num">
                                      <p:cBhvr additive="base">
                                        <p:cTn id="19" dur="500" fill="hold"/>
                                        <p:tgtEl>
                                          <p:spTgt spid="4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0-#ppt_w/2"/>
                                          </p:val>
                                        </p:tav>
                                        <p:tav tm="100000">
                                          <p:val>
                                            <p:strVal val="#ppt_x"/>
                                          </p:val>
                                        </p:tav>
                                      </p:tavLst>
                                    </p:anim>
                                    <p:anim calcmode="lin" valueType="num">
                                      <p:cBhvr additive="base">
                                        <p:cTn id="24" dur="50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0-#ppt_w/2"/>
                                          </p:val>
                                        </p:tav>
                                        <p:tav tm="100000">
                                          <p:val>
                                            <p:strVal val="#ppt_x"/>
                                          </p:val>
                                        </p:tav>
                                      </p:tavLst>
                                    </p:anim>
                                    <p:anim calcmode="lin" valueType="num">
                                      <p:cBhvr additive="base">
                                        <p:cTn id="29" dur="500" fill="hold"/>
                                        <p:tgtEl>
                                          <p:spTgt spid="51"/>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0-#ppt_w/2"/>
                                          </p:val>
                                        </p:tav>
                                        <p:tav tm="100000">
                                          <p:val>
                                            <p:strVal val="#ppt_x"/>
                                          </p:val>
                                        </p:tav>
                                      </p:tavLst>
                                    </p:anim>
                                    <p:anim calcmode="lin" valueType="num">
                                      <p:cBhvr additive="base">
                                        <p:cTn id="34" dur="500" fill="hold"/>
                                        <p:tgtEl>
                                          <p:spTgt spid="50"/>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2051"/>
                                        </p:tgtEl>
                                        <p:attrNameLst>
                                          <p:attrName>style.visibility</p:attrName>
                                        </p:attrNameLst>
                                      </p:cBhvr>
                                      <p:to>
                                        <p:strVal val="visible"/>
                                      </p:to>
                                    </p:set>
                                    <p:animEffect transition="in" filter="fade">
                                      <p:cBhvr>
                                        <p:cTn id="41" dur="500"/>
                                        <p:tgtEl>
                                          <p:spTgt spid="2051"/>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31">
                                            <p:txEl>
                                              <p:pRg st="0" end="0"/>
                                            </p:txEl>
                                          </p:spTgt>
                                        </p:tgtEl>
                                        <p:attrNameLst>
                                          <p:attrName>style.visibility</p:attrName>
                                        </p:attrNameLst>
                                      </p:cBhvr>
                                      <p:to>
                                        <p:strVal val="visible"/>
                                      </p:to>
                                    </p:set>
                                    <p:animEffect transition="in" filter="fade">
                                      <p:cBhvr>
                                        <p:cTn id="45" dur="500"/>
                                        <p:tgtEl>
                                          <p:spTgt spid="31">
                                            <p:txEl>
                                              <p:pRg st="0" end="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1">
                                            <p:txEl>
                                              <p:pRg st="1" end="1"/>
                                            </p:txEl>
                                          </p:spTgt>
                                        </p:tgtEl>
                                        <p:attrNameLst>
                                          <p:attrName>style.visibility</p:attrName>
                                        </p:attrNameLst>
                                      </p:cBhvr>
                                      <p:to>
                                        <p:strVal val="visible"/>
                                      </p:to>
                                    </p:set>
                                    <p:animEffect transition="in" filter="fade">
                                      <p:cBhvr>
                                        <p:cTn id="48" dur="500"/>
                                        <p:tgtEl>
                                          <p:spTgt spid="31">
                                            <p:txEl>
                                              <p:pRg st="1" end="1"/>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childTnLst>
                          </p:cTn>
                        </p:par>
                        <p:par>
                          <p:cTn id="52" fill="hold">
                            <p:stCondLst>
                              <p:cond delay="4000"/>
                            </p:stCondLst>
                            <p:childTnLst>
                              <p:par>
                                <p:cTn id="53" presetID="10" presetClass="entr" presetSubtype="0" fill="hold" nodeType="afterEffect">
                                  <p:stCondLst>
                                    <p:cond delay="750"/>
                                  </p:stCondLst>
                                  <p:childTnLst>
                                    <p:set>
                                      <p:cBhvr>
                                        <p:cTn id="54" dur="1" fill="hold">
                                          <p:stCondLst>
                                            <p:cond delay="0"/>
                                          </p:stCondLst>
                                        </p:cTn>
                                        <p:tgtEl>
                                          <p:spTgt spid="31">
                                            <p:txEl>
                                              <p:pRg st="2" end="2"/>
                                            </p:txEl>
                                          </p:spTgt>
                                        </p:tgtEl>
                                        <p:attrNameLst>
                                          <p:attrName>style.visibility</p:attrName>
                                        </p:attrNameLst>
                                      </p:cBhvr>
                                      <p:to>
                                        <p:strVal val="visible"/>
                                      </p:to>
                                    </p:set>
                                    <p:animEffect transition="in" filter="fade">
                                      <p:cBhvr>
                                        <p:cTn id="55" dur="500"/>
                                        <p:tgtEl>
                                          <p:spTgt spid="31">
                                            <p:txEl>
                                              <p:pRg st="2" end="2"/>
                                            </p:txEl>
                                          </p:spTgt>
                                        </p:tgtEl>
                                      </p:cBhvr>
                                    </p:animEffect>
                                  </p:childTnLst>
                                </p:cTn>
                              </p:par>
                              <p:par>
                                <p:cTn id="56" presetID="10" presetClass="entr" presetSubtype="0" fill="hold" nodeType="withEffect">
                                  <p:stCondLst>
                                    <p:cond delay="75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childTnLst>
                          </p:cTn>
                        </p:par>
                        <p:par>
                          <p:cTn id="59" fill="hold">
                            <p:stCondLst>
                              <p:cond delay="5250"/>
                            </p:stCondLst>
                            <p:childTnLst>
                              <p:par>
                                <p:cTn id="60" presetID="10" presetClass="entr" presetSubtype="0" fill="hold" nodeType="afterEffect">
                                  <p:stCondLst>
                                    <p:cond delay="750"/>
                                  </p:stCondLst>
                                  <p:childTnLst>
                                    <p:set>
                                      <p:cBhvr>
                                        <p:cTn id="61" dur="1" fill="hold">
                                          <p:stCondLst>
                                            <p:cond delay="0"/>
                                          </p:stCondLst>
                                        </p:cTn>
                                        <p:tgtEl>
                                          <p:spTgt spid="31">
                                            <p:txEl>
                                              <p:pRg st="4" end="4"/>
                                            </p:txEl>
                                          </p:spTgt>
                                        </p:tgtEl>
                                        <p:attrNameLst>
                                          <p:attrName>style.visibility</p:attrName>
                                        </p:attrNameLst>
                                      </p:cBhvr>
                                      <p:to>
                                        <p:strVal val="visible"/>
                                      </p:to>
                                    </p:set>
                                    <p:animEffect transition="in" filter="fade">
                                      <p:cBhvr>
                                        <p:cTn id="62" dur="500"/>
                                        <p:tgtEl>
                                          <p:spTgt spid="31">
                                            <p:txEl>
                                              <p:pRg st="4" end="4"/>
                                            </p:txEl>
                                          </p:spTgt>
                                        </p:tgtEl>
                                      </p:cBhvr>
                                    </p:animEffect>
                                  </p:childTnLst>
                                </p:cTn>
                              </p:par>
                              <p:par>
                                <p:cTn id="63" presetID="10" presetClass="entr" presetSubtype="0" fill="hold" nodeType="withEffect">
                                  <p:stCondLst>
                                    <p:cond delay="750"/>
                                  </p:stCondLst>
                                  <p:childTnLst>
                                    <p:set>
                                      <p:cBhvr>
                                        <p:cTn id="64" dur="1" fill="hold">
                                          <p:stCondLst>
                                            <p:cond delay="0"/>
                                          </p:stCondLst>
                                        </p:cTn>
                                        <p:tgtEl>
                                          <p:spTgt spid="31">
                                            <p:txEl>
                                              <p:pRg st="5" end="5"/>
                                            </p:txEl>
                                          </p:spTgt>
                                        </p:tgtEl>
                                        <p:attrNameLst>
                                          <p:attrName>style.visibility</p:attrName>
                                        </p:attrNameLst>
                                      </p:cBhvr>
                                      <p:to>
                                        <p:strVal val="visible"/>
                                      </p:to>
                                    </p:set>
                                    <p:animEffect transition="in" filter="fade">
                                      <p:cBhvr>
                                        <p:cTn id="65" dur="500"/>
                                        <p:tgtEl>
                                          <p:spTgt spid="31">
                                            <p:txEl>
                                              <p:pRg st="5" end="5"/>
                                            </p:txEl>
                                          </p:spTgt>
                                        </p:tgtEl>
                                      </p:cBhvr>
                                    </p:animEffect>
                                  </p:childTnLst>
                                </p:cTn>
                              </p:par>
                              <p:par>
                                <p:cTn id="66" presetID="10" presetClass="entr" presetSubtype="0" fill="hold" nodeType="withEffect">
                                  <p:stCondLst>
                                    <p:cond delay="75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500"/>
                                        <p:tgtEl>
                                          <p:spTgt spid="6"/>
                                        </p:tgtEl>
                                      </p:cBhvr>
                                    </p:animEffect>
                                  </p:childTnLst>
                                </p:cTn>
                              </p:par>
                            </p:childTnLst>
                          </p:cTn>
                        </p:par>
                        <p:par>
                          <p:cTn id="69" fill="hold">
                            <p:stCondLst>
                              <p:cond delay="6500"/>
                            </p:stCondLst>
                            <p:childTnLst>
                              <p:par>
                                <p:cTn id="70" presetID="10" presetClass="entr" presetSubtype="0" fill="hold" nodeType="afterEffect">
                                  <p:stCondLst>
                                    <p:cond delay="750"/>
                                  </p:stCondLst>
                                  <p:childTnLst>
                                    <p:set>
                                      <p:cBhvr>
                                        <p:cTn id="71" dur="1" fill="hold">
                                          <p:stCondLst>
                                            <p:cond delay="0"/>
                                          </p:stCondLst>
                                        </p:cTn>
                                        <p:tgtEl>
                                          <p:spTgt spid="31">
                                            <p:txEl>
                                              <p:pRg st="7" end="7"/>
                                            </p:txEl>
                                          </p:spTgt>
                                        </p:tgtEl>
                                        <p:attrNameLst>
                                          <p:attrName>style.visibility</p:attrName>
                                        </p:attrNameLst>
                                      </p:cBhvr>
                                      <p:to>
                                        <p:strVal val="visible"/>
                                      </p:to>
                                    </p:set>
                                    <p:animEffect transition="in" filter="fade">
                                      <p:cBhvr>
                                        <p:cTn id="72" dur="500"/>
                                        <p:tgtEl>
                                          <p:spTgt spid="31">
                                            <p:txEl>
                                              <p:pRg st="7" end="7"/>
                                            </p:txEl>
                                          </p:spTgt>
                                        </p:tgtEl>
                                      </p:cBhvr>
                                    </p:animEffect>
                                  </p:childTnLst>
                                </p:cTn>
                              </p:par>
                              <p:par>
                                <p:cTn id="73" presetID="10" presetClass="entr" presetSubtype="0" fill="hold" nodeType="withEffect">
                                  <p:stCondLst>
                                    <p:cond delay="750"/>
                                  </p:stCondLst>
                                  <p:childTnLst>
                                    <p:set>
                                      <p:cBhvr>
                                        <p:cTn id="74" dur="1" fill="hold">
                                          <p:stCondLst>
                                            <p:cond delay="0"/>
                                          </p:stCondLst>
                                        </p:cTn>
                                        <p:tgtEl>
                                          <p:spTgt spid="31">
                                            <p:txEl>
                                              <p:pRg st="8" end="8"/>
                                            </p:txEl>
                                          </p:spTgt>
                                        </p:tgtEl>
                                        <p:attrNameLst>
                                          <p:attrName>style.visibility</p:attrName>
                                        </p:attrNameLst>
                                      </p:cBhvr>
                                      <p:to>
                                        <p:strVal val="visible"/>
                                      </p:to>
                                    </p:set>
                                    <p:animEffect transition="in" filter="fade">
                                      <p:cBhvr>
                                        <p:cTn id="75" dur="500"/>
                                        <p:tgtEl>
                                          <p:spTgt spid="31">
                                            <p:txEl>
                                              <p:pRg st="8" end="8"/>
                                            </p:txEl>
                                          </p:spTgt>
                                        </p:tgtEl>
                                      </p:cBhvr>
                                    </p:animEffect>
                                  </p:childTnLst>
                                </p:cTn>
                              </p:par>
                              <p:par>
                                <p:cTn id="76" presetID="10" presetClass="entr" presetSubtype="0" fill="hold" nodeType="withEffect">
                                  <p:stCondLst>
                                    <p:cond delay="75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childTnLst>
                          </p:cTn>
                        </p:par>
                        <p:par>
                          <p:cTn id="79" fill="hold">
                            <p:stCondLst>
                              <p:cond delay="7750"/>
                            </p:stCondLst>
                            <p:childTnLst>
                              <p:par>
                                <p:cTn id="80" presetID="10" presetClass="entr" presetSubtype="0" fill="hold" nodeType="afterEffect">
                                  <p:stCondLst>
                                    <p:cond delay="750"/>
                                  </p:stCondLst>
                                  <p:childTnLst>
                                    <p:set>
                                      <p:cBhvr>
                                        <p:cTn id="81" dur="1" fill="hold">
                                          <p:stCondLst>
                                            <p:cond delay="0"/>
                                          </p:stCondLst>
                                        </p:cTn>
                                        <p:tgtEl>
                                          <p:spTgt spid="31">
                                            <p:txEl>
                                              <p:pRg st="10" end="10"/>
                                            </p:txEl>
                                          </p:spTgt>
                                        </p:tgtEl>
                                        <p:attrNameLst>
                                          <p:attrName>style.visibility</p:attrName>
                                        </p:attrNameLst>
                                      </p:cBhvr>
                                      <p:to>
                                        <p:strVal val="visible"/>
                                      </p:to>
                                    </p:set>
                                    <p:animEffect transition="in" filter="fade">
                                      <p:cBhvr>
                                        <p:cTn id="82" dur="500"/>
                                        <p:tgtEl>
                                          <p:spTgt spid="31">
                                            <p:txEl>
                                              <p:pRg st="10" end="10"/>
                                            </p:txEl>
                                          </p:spTgt>
                                        </p:tgtEl>
                                      </p:cBhvr>
                                    </p:animEffect>
                                  </p:childTnLst>
                                </p:cTn>
                              </p:par>
                              <p:par>
                                <p:cTn id="83" presetID="10" presetClass="entr" presetSubtype="0" fill="hold" nodeType="withEffect">
                                  <p:stCondLst>
                                    <p:cond delay="750"/>
                                  </p:stCondLst>
                                  <p:childTnLst>
                                    <p:set>
                                      <p:cBhvr>
                                        <p:cTn id="84" dur="1" fill="hold">
                                          <p:stCondLst>
                                            <p:cond delay="0"/>
                                          </p:stCondLst>
                                        </p:cTn>
                                        <p:tgtEl>
                                          <p:spTgt spid="31">
                                            <p:txEl>
                                              <p:pRg st="11" end="11"/>
                                            </p:txEl>
                                          </p:spTgt>
                                        </p:tgtEl>
                                        <p:attrNameLst>
                                          <p:attrName>style.visibility</p:attrName>
                                        </p:attrNameLst>
                                      </p:cBhvr>
                                      <p:to>
                                        <p:strVal val="visible"/>
                                      </p:to>
                                    </p:set>
                                    <p:animEffect transition="in" filter="fade">
                                      <p:cBhvr>
                                        <p:cTn id="85" dur="500"/>
                                        <p:tgtEl>
                                          <p:spTgt spid="31">
                                            <p:txEl>
                                              <p:pRg st="11" end="11"/>
                                            </p:txEl>
                                          </p:spTgt>
                                        </p:tgtEl>
                                      </p:cBhvr>
                                    </p:animEffect>
                                  </p:childTnLst>
                                </p:cTn>
                              </p:par>
                              <p:par>
                                <p:cTn id="86" presetID="10" presetClass="entr" presetSubtype="0" fill="hold" nodeType="withEffect">
                                  <p:stCondLst>
                                    <p:cond delay="750"/>
                                  </p:stCondLst>
                                  <p:childTnLst>
                                    <p:set>
                                      <p:cBhvr>
                                        <p:cTn id="87" dur="1" fill="hold">
                                          <p:stCondLst>
                                            <p:cond delay="0"/>
                                          </p:stCondLst>
                                        </p:cTn>
                                        <p:tgtEl>
                                          <p:spTgt spid="10"/>
                                        </p:tgtEl>
                                        <p:attrNameLst>
                                          <p:attrName>style.visibility</p:attrName>
                                        </p:attrNameLst>
                                      </p:cBhvr>
                                      <p:to>
                                        <p:strVal val="visible"/>
                                      </p:to>
                                    </p:set>
                                    <p:animEffect transition="in" filter="fade">
                                      <p:cBhvr>
                                        <p:cTn id="88" dur="500"/>
                                        <p:tgtEl>
                                          <p:spTgt spid="10"/>
                                        </p:tgtEl>
                                      </p:cBhvr>
                                    </p:animEffect>
                                  </p:childTnLst>
                                </p:cTn>
                              </p:par>
                            </p:childTnLst>
                          </p:cTn>
                        </p:par>
                        <p:par>
                          <p:cTn id="89" fill="hold">
                            <p:stCondLst>
                              <p:cond delay="9000"/>
                            </p:stCondLst>
                            <p:childTnLst>
                              <p:par>
                                <p:cTn id="90" presetID="10" presetClass="entr" presetSubtype="0" fill="hold" nodeType="afterEffect">
                                  <p:stCondLst>
                                    <p:cond delay="750"/>
                                  </p:stCondLst>
                                  <p:childTnLst>
                                    <p:set>
                                      <p:cBhvr>
                                        <p:cTn id="91" dur="1" fill="hold">
                                          <p:stCondLst>
                                            <p:cond delay="0"/>
                                          </p:stCondLst>
                                        </p:cTn>
                                        <p:tgtEl>
                                          <p:spTgt spid="31">
                                            <p:txEl>
                                              <p:pRg st="13" end="13"/>
                                            </p:txEl>
                                          </p:spTgt>
                                        </p:tgtEl>
                                        <p:attrNameLst>
                                          <p:attrName>style.visibility</p:attrName>
                                        </p:attrNameLst>
                                      </p:cBhvr>
                                      <p:to>
                                        <p:strVal val="visible"/>
                                      </p:to>
                                    </p:set>
                                    <p:animEffect transition="in" filter="fade">
                                      <p:cBhvr>
                                        <p:cTn id="92" dur="500"/>
                                        <p:tgtEl>
                                          <p:spTgt spid="31">
                                            <p:txEl>
                                              <p:pRg st="13" end="13"/>
                                            </p:txEl>
                                          </p:spTgt>
                                        </p:tgtEl>
                                      </p:cBhvr>
                                    </p:animEffect>
                                  </p:childTnLst>
                                </p:cTn>
                              </p:par>
                              <p:par>
                                <p:cTn id="93" presetID="10" presetClass="entr" presetSubtype="0" fill="hold" nodeType="withEffect">
                                  <p:stCondLst>
                                    <p:cond delay="750"/>
                                  </p:stCondLst>
                                  <p:childTnLst>
                                    <p:set>
                                      <p:cBhvr>
                                        <p:cTn id="94" dur="1" fill="hold">
                                          <p:stCondLst>
                                            <p:cond delay="0"/>
                                          </p:stCondLst>
                                        </p:cTn>
                                        <p:tgtEl>
                                          <p:spTgt spid="31">
                                            <p:txEl>
                                              <p:pRg st="14" end="14"/>
                                            </p:txEl>
                                          </p:spTgt>
                                        </p:tgtEl>
                                        <p:attrNameLst>
                                          <p:attrName>style.visibility</p:attrName>
                                        </p:attrNameLst>
                                      </p:cBhvr>
                                      <p:to>
                                        <p:strVal val="visible"/>
                                      </p:to>
                                    </p:set>
                                    <p:animEffect transition="in" filter="fade">
                                      <p:cBhvr>
                                        <p:cTn id="95" dur="500"/>
                                        <p:tgtEl>
                                          <p:spTgt spid="31">
                                            <p:txEl>
                                              <p:pRg st="14" end="14"/>
                                            </p:txEl>
                                          </p:spTgt>
                                        </p:tgtEl>
                                      </p:cBhvr>
                                    </p:animEffect>
                                  </p:childTnLst>
                                </p:cTn>
                              </p:par>
                              <p:par>
                                <p:cTn id="96" presetID="10" presetClass="entr" presetSubtype="0" fill="hold" nodeType="withEffect">
                                  <p:stCondLst>
                                    <p:cond delay="750"/>
                                  </p:stCondLst>
                                  <p:childTnLst>
                                    <p:set>
                                      <p:cBhvr>
                                        <p:cTn id="97" dur="1" fill="hold">
                                          <p:stCondLst>
                                            <p:cond delay="0"/>
                                          </p:stCondLst>
                                        </p:cTn>
                                        <p:tgtEl>
                                          <p:spTgt spid="11"/>
                                        </p:tgtEl>
                                        <p:attrNameLst>
                                          <p:attrName>style.visibility</p:attrName>
                                        </p:attrNameLst>
                                      </p:cBhvr>
                                      <p:to>
                                        <p:strVal val="visible"/>
                                      </p:to>
                                    </p:set>
                                    <p:animEffect transition="in" filter="fade">
                                      <p:cBhvr>
                                        <p:cTn id="98" dur="500"/>
                                        <p:tgtEl>
                                          <p:spTgt spid="11"/>
                                        </p:tgtEl>
                                      </p:cBhvr>
                                    </p:animEffect>
                                  </p:childTnLst>
                                </p:cTn>
                              </p:par>
                            </p:childTnLst>
                          </p:cTn>
                        </p:par>
                        <p:par>
                          <p:cTn id="99" fill="hold">
                            <p:stCondLst>
                              <p:cond delay="10250"/>
                            </p:stCondLst>
                            <p:childTnLst>
                              <p:par>
                                <p:cTn id="100" presetID="10" presetClass="entr" presetSubtype="0" fill="hold" nodeType="afterEffect">
                                  <p:stCondLst>
                                    <p:cond delay="750"/>
                                  </p:stCondLst>
                                  <p:childTnLst>
                                    <p:set>
                                      <p:cBhvr>
                                        <p:cTn id="101" dur="1" fill="hold">
                                          <p:stCondLst>
                                            <p:cond delay="0"/>
                                          </p:stCondLst>
                                        </p:cTn>
                                        <p:tgtEl>
                                          <p:spTgt spid="31">
                                            <p:txEl>
                                              <p:pRg st="16" end="16"/>
                                            </p:txEl>
                                          </p:spTgt>
                                        </p:tgtEl>
                                        <p:attrNameLst>
                                          <p:attrName>style.visibility</p:attrName>
                                        </p:attrNameLst>
                                      </p:cBhvr>
                                      <p:to>
                                        <p:strVal val="visible"/>
                                      </p:to>
                                    </p:set>
                                    <p:animEffect transition="in" filter="fade">
                                      <p:cBhvr>
                                        <p:cTn id="102" dur="500"/>
                                        <p:tgtEl>
                                          <p:spTgt spid="31">
                                            <p:txEl>
                                              <p:pRg st="16" end="16"/>
                                            </p:txEl>
                                          </p:spTgt>
                                        </p:tgtEl>
                                      </p:cBhvr>
                                    </p:animEffect>
                                  </p:childTnLst>
                                </p:cTn>
                              </p:par>
                              <p:par>
                                <p:cTn id="103" presetID="10" presetClass="entr" presetSubtype="0" fill="hold" nodeType="withEffect">
                                  <p:stCondLst>
                                    <p:cond delay="750"/>
                                  </p:stCondLst>
                                  <p:childTnLst>
                                    <p:set>
                                      <p:cBhvr>
                                        <p:cTn id="104" dur="1" fill="hold">
                                          <p:stCondLst>
                                            <p:cond delay="0"/>
                                          </p:stCondLst>
                                        </p:cTn>
                                        <p:tgtEl>
                                          <p:spTgt spid="31">
                                            <p:txEl>
                                              <p:pRg st="17" end="17"/>
                                            </p:txEl>
                                          </p:spTgt>
                                        </p:tgtEl>
                                        <p:attrNameLst>
                                          <p:attrName>style.visibility</p:attrName>
                                        </p:attrNameLst>
                                      </p:cBhvr>
                                      <p:to>
                                        <p:strVal val="visible"/>
                                      </p:to>
                                    </p:set>
                                    <p:animEffect transition="in" filter="fade">
                                      <p:cBhvr>
                                        <p:cTn id="105" dur="500"/>
                                        <p:tgtEl>
                                          <p:spTgt spid="31">
                                            <p:txEl>
                                              <p:pRg st="17" end="17"/>
                                            </p:txEl>
                                          </p:spTgt>
                                        </p:tgtEl>
                                      </p:cBhvr>
                                    </p:animEffect>
                                  </p:childTnLst>
                                </p:cTn>
                              </p:par>
                              <p:par>
                                <p:cTn id="106" presetID="10" presetClass="entr" presetSubtype="0" fill="hold" nodeType="withEffect">
                                  <p:stCondLst>
                                    <p:cond delay="750"/>
                                  </p:stCondLst>
                                  <p:childTnLst>
                                    <p:set>
                                      <p:cBhvr>
                                        <p:cTn id="107" dur="1" fill="hold">
                                          <p:stCondLst>
                                            <p:cond delay="0"/>
                                          </p:stCondLst>
                                        </p:cTn>
                                        <p:tgtEl>
                                          <p:spTgt spid="12"/>
                                        </p:tgtEl>
                                        <p:attrNameLst>
                                          <p:attrName>style.visibility</p:attrName>
                                        </p:attrNameLst>
                                      </p:cBhvr>
                                      <p:to>
                                        <p:strVal val="visible"/>
                                      </p:to>
                                    </p:set>
                                    <p:animEffect transition="in" filter="fade">
                                      <p:cBhvr>
                                        <p:cTn id="108" dur="500"/>
                                        <p:tgtEl>
                                          <p:spTgt spid="12"/>
                                        </p:tgtEl>
                                      </p:cBhvr>
                                    </p:animEffect>
                                  </p:childTnLst>
                                </p:cTn>
                              </p:par>
                            </p:childTnLst>
                          </p:cTn>
                        </p:par>
                        <p:par>
                          <p:cTn id="109" fill="hold">
                            <p:stCondLst>
                              <p:cond delay="11500"/>
                            </p:stCondLst>
                            <p:childTnLst>
                              <p:par>
                                <p:cTn id="110" presetID="10" presetClass="entr" presetSubtype="0" fill="hold" nodeType="afterEffect">
                                  <p:stCondLst>
                                    <p:cond delay="750"/>
                                  </p:stCondLst>
                                  <p:childTnLst>
                                    <p:set>
                                      <p:cBhvr>
                                        <p:cTn id="111" dur="1" fill="hold">
                                          <p:stCondLst>
                                            <p:cond delay="0"/>
                                          </p:stCondLst>
                                        </p:cTn>
                                        <p:tgtEl>
                                          <p:spTgt spid="31">
                                            <p:txEl>
                                              <p:pRg st="19" end="19"/>
                                            </p:txEl>
                                          </p:spTgt>
                                        </p:tgtEl>
                                        <p:attrNameLst>
                                          <p:attrName>style.visibility</p:attrName>
                                        </p:attrNameLst>
                                      </p:cBhvr>
                                      <p:to>
                                        <p:strVal val="visible"/>
                                      </p:to>
                                    </p:set>
                                    <p:animEffect transition="in" filter="fade">
                                      <p:cBhvr>
                                        <p:cTn id="112" dur="500"/>
                                        <p:tgtEl>
                                          <p:spTgt spid="31">
                                            <p:txEl>
                                              <p:pRg st="19" end="19"/>
                                            </p:txEl>
                                          </p:spTgt>
                                        </p:tgtEl>
                                      </p:cBhvr>
                                    </p:animEffect>
                                  </p:childTnLst>
                                </p:cTn>
                              </p:par>
                              <p:par>
                                <p:cTn id="113" presetID="10" presetClass="entr" presetSubtype="0" fill="hold" nodeType="withEffect">
                                  <p:stCondLst>
                                    <p:cond delay="750"/>
                                  </p:stCondLst>
                                  <p:childTnLst>
                                    <p:set>
                                      <p:cBhvr>
                                        <p:cTn id="114" dur="1" fill="hold">
                                          <p:stCondLst>
                                            <p:cond delay="0"/>
                                          </p:stCondLst>
                                        </p:cTn>
                                        <p:tgtEl>
                                          <p:spTgt spid="31">
                                            <p:txEl>
                                              <p:pRg st="20" end="20"/>
                                            </p:txEl>
                                          </p:spTgt>
                                        </p:tgtEl>
                                        <p:attrNameLst>
                                          <p:attrName>style.visibility</p:attrName>
                                        </p:attrNameLst>
                                      </p:cBhvr>
                                      <p:to>
                                        <p:strVal val="visible"/>
                                      </p:to>
                                    </p:set>
                                    <p:animEffect transition="in" filter="fade">
                                      <p:cBhvr>
                                        <p:cTn id="115" dur="500"/>
                                        <p:tgtEl>
                                          <p:spTgt spid="31">
                                            <p:txEl>
                                              <p:pRg st="20" end="20"/>
                                            </p:txEl>
                                          </p:spTgt>
                                        </p:tgtEl>
                                      </p:cBhvr>
                                    </p:animEffect>
                                  </p:childTnLst>
                                </p:cTn>
                              </p:par>
                              <p:par>
                                <p:cTn id="116" presetID="10" presetClass="entr" presetSubtype="0" fill="hold" nodeType="withEffect">
                                  <p:stCondLst>
                                    <p:cond delay="750"/>
                                  </p:stCondLst>
                                  <p:childTnLst>
                                    <p:set>
                                      <p:cBhvr>
                                        <p:cTn id="117" dur="1" fill="hold">
                                          <p:stCondLst>
                                            <p:cond delay="0"/>
                                          </p:stCondLst>
                                        </p:cTn>
                                        <p:tgtEl>
                                          <p:spTgt spid="13"/>
                                        </p:tgtEl>
                                        <p:attrNameLst>
                                          <p:attrName>style.visibility</p:attrName>
                                        </p:attrNameLst>
                                      </p:cBhvr>
                                      <p:to>
                                        <p:strVal val="visible"/>
                                      </p:to>
                                    </p:set>
                                    <p:animEffect transition="in" filter="fade">
                                      <p:cBhvr>
                                        <p:cTn id="118" dur="500"/>
                                        <p:tgtEl>
                                          <p:spTgt spid="13"/>
                                        </p:tgtEl>
                                      </p:cBhvr>
                                    </p:animEffect>
                                  </p:childTnLst>
                                </p:cTn>
                              </p:par>
                            </p:childTnLst>
                          </p:cTn>
                        </p:par>
                        <p:par>
                          <p:cTn id="119" fill="hold">
                            <p:stCondLst>
                              <p:cond delay="12750"/>
                            </p:stCondLst>
                            <p:childTnLst>
                              <p:par>
                                <p:cTn id="120" presetID="10" presetClass="entr" presetSubtype="0" fill="hold" nodeType="afterEffect">
                                  <p:stCondLst>
                                    <p:cond delay="0"/>
                                  </p:stCondLst>
                                  <p:childTnLst>
                                    <p:set>
                                      <p:cBhvr>
                                        <p:cTn id="121" dur="1" fill="hold">
                                          <p:stCondLst>
                                            <p:cond delay="0"/>
                                          </p:stCondLst>
                                        </p:cTn>
                                        <p:tgtEl>
                                          <p:spTgt spid="14"/>
                                        </p:tgtEl>
                                        <p:attrNameLst>
                                          <p:attrName>style.visibility</p:attrName>
                                        </p:attrNameLst>
                                      </p:cBhvr>
                                      <p:to>
                                        <p:strVal val="visible"/>
                                      </p:to>
                                    </p:set>
                                    <p:animEffect transition="in" filter="fade">
                                      <p:cBhvr>
                                        <p:cTn id="122" dur="500"/>
                                        <p:tgtEl>
                                          <p:spTgt spid="14"/>
                                        </p:tgtEl>
                                      </p:cBhvr>
                                    </p:animEffect>
                                  </p:childTnLst>
                                </p:cTn>
                              </p:par>
                            </p:childTnLst>
                          </p:cTn>
                        </p:par>
                        <p:par>
                          <p:cTn id="123" fill="hold">
                            <p:stCondLst>
                              <p:cond delay="13250"/>
                            </p:stCondLst>
                            <p:childTnLst>
                              <p:par>
                                <p:cTn id="124" presetID="10" presetClass="entr" presetSubtype="0"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Effect transition="in" filter="fade">
                                      <p:cBhvr>
                                        <p:cTn id="1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pPr>
              <a:defRPr/>
            </a:pPr>
            <a:r>
              <a:rPr lang="es-MX" smtClean="0"/>
              <a:t>Geografía </a:t>
            </a:r>
            <a:endParaRPr lang="es-MX"/>
          </a:p>
        </p:txBody>
      </p:sp>
      <p:sp>
        <p:nvSpPr>
          <p:cNvPr id="4" name="3 Marcador de pie de página"/>
          <p:cNvSpPr>
            <a:spLocks noGrp="1"/>
          </p:cNvSpPr>
          <p:nvPr>
            <p:ph type="ftr" sz="quarter" idx="11"/>
          </p:nvPr>
        </p:nvSpPr>
        <p:spPr/>
        <p:txBody>
          <a:bodyPr/>
          <a:lstStyle/>
          <a:p>
            <a:pPr>
              <a:defRPr/>
            </a:pPr>
            <a:r>
              <a:rPr lang="es-MX" smtClean="0"/>
              <a:t>Plantel "Lic. Adolfo López Mateos"</a:t>
            </a:r>
            <a:endParaRPr lang="es-MX"/>
          </a:p>
        </p:txBody>
      </p:sp>
      <p:sp>
        <p:nvSpPr>
          <p:cNvPr id="5" name="4 Rectángulo"/>
          <p:cNvSpPr/>
          <p:nvPr/>
        </p:nvSpPr>
        <p:spPr>
          <a:xfrm>
            <a:off x="2867517" y="828986"/>
            <a:ext cx="7364303" cy="4247317"/>
          </a:xfrm>
          <a:prstGeom prst="rect">
            <a:avLst/>
          </a:prstGeom>
        </p:spPr>
        <p:txBody>
          <a:bodyPr wrap="square">
            <a:spAutoFit/>
          </a:bodyPr>
          <a:lstStyle/>
          <a:p>
            <a:pPr algn="just"/>
            <a:r>
              <a:rPr lang="es-MX" dirty="0" smtClean="0">
                <a:solidFill>
                  <a:srgbClr val="83BD00"/>
                </a:solidFill>
                <a:latin typeface="Avenir-Heavy"/>
              </a:rPr>
              <a:t>	</a:t>
            </a:r>
            <a:r>
              <a:rPr lang="es-MX" b="1" dirty="0" smtClean="0">
                <a:latin typeface="Avenir-Heavy"/>
              </a:rPr>
              <a:t>Elementos </a:t>
            </a:r>
            <a:r>
              <a:rPr lang="es-MX" b="1" dirty="0">
                <a:latin typeface="Avenir-Heavy"/>
              </a:rPr>
              <a:t>cartográficos: </a:t>
            </a:r>
            <a:r>
              <a:rPr lang="es-MX" dirty="0">
                <a:solidFill>
                  <a:srgbClr val="000000"/>
                </a:solidFill>
                <a:latin typeface="Avenir-Book"/>
              </a:rPr>
              <a:t>puntos, líneas y círculos. A cada uno de los números </a:t>
            </a:r>
            <a:r>
              <a:rPr lang="es-MX" dirty="0" smtClean="0">
                <a:solidFill>
                  <a:srgbClr val="000000"/>
                </a:solidFill>
                <a:latin typeface="Avenir-Book"/>
              </a:rPr>
              <a:t>del siguiente </a:t>
            </a:r>
            <a:r>
              <a:rPr lang="es-MX" dirty="0">
                <a:solidFill>
                  <a:srgbClr val="000000"/>
                </a:solidFill>
                <a:latin typeface="Avenir-Book"/>
              </a:rPr>
              <a:t>listado, asígnale un nombre del punto, línea y círculo imaginario, y </a:t>
            </a:r>
            <a:r>
              <a:rPr lang="es-MX" dirty="0" smtClean="0">
                <a:solidFill>
                  <a:srgbClr val="000000"/>
                </a:solidFill>
                <a:latin typeface="Avenir-Book"/>
              </a:rPr>
              <a:t>coloca los </a:t>
            </a:r>
            <a:r>
              <a:rPr lang="es-MX" dirty="0">
                <a:solidFill>
                  <a:srgbClr val="000000"/>
                </a:solidFill>
                <a:latin typeface="Avenir-Book"/>
              </a:rPr>
              <a:t>números en la figura, según corresponda</a:t>
            </a:r>
            <a:r>
              <a:rPr lang="es-MX" dirty="0" smtClean="0">
                <a:solidFill>
                  <a:srgbClr val="000000"/>
                </a:solidFill>
                <a:latin typeface="Avenir-Book"/>
              </a:rPr>
              <a:t>.</a:t>
            </a:r>
          </a:p>
          <a:p>
            <a:pPr algn="just"/>
            <a:endParaRPr lang="es-MX" dirty="0">
              <a:solidFill>
                <a:srgbClr val="000000"/>
              </a:solidFill>
              <a:latin typeface="Avenir-Book"/>
            </a:endParaRPr>
          </a:p>
          <a:p>
            <a:pPr algn="just"/>
            <a:endParaRPr lang="es-MX" dirty="0">
              <a:solidFill>
                <a:srgbClr val="000000"/>
              </a:solidFill>
              <a:latin typeface="Avenir-Book"/>
            </a:endParaRPr>
          </a:p>
          <a:p>
            <a:r>
              <a:rPr lang="es-MX" dirty="0">
                <a:solidFill>
                  <a:srgbClr val="000000"/>
                </a:solidFill>
                <a:latin typeface="Avenir-Book"/>
              </a:rPr>
              <a:t>1</a:t>
            </a:r>
            <a:r>
              <a:rPr lang="es-MX" dirty="0" smtClean="0">
                <a:solidFill>
                  <a:srgbClr val="000000"/>
                </a:solidFill>
                <a:latin typeface="Avenir-Book"/>
              </a:rPr>
              <a:t>._______________________</a:t>
            </a:r>
            <a:endParaRPr lang="es-MX" dirty="0">
              <a:solidFill>
                <a:srgbClr val="000000"/>
              </a:solidFill>
              <a:latin typeface="Avenir-Book"/>
            </a:endParaRPr>
          </a:p>
          <a:p>
            <a:r>
              <a:rPr lang="es-MX" dirty="0">
                <a:solidFill>
                  <a:srgbClr val="000000"/>
                </a:solidFill>
                <a:latin typeface="Avenir-Book"/>
              </a:rPr>
              <a:t>2</a:t>
            </a:r>
            <a:r>
              <a:rPr lang="es-MX" dirty="0" smtClean="0">
                <a:solidFill>
                  <a:srgbClr val="000000"/>
                </a:solidFill>
                <a:latin typeface="Avenir-Book"/>
              </a:rPr>
              <a:t>._______________________</a:t>
            </a:r>
            <a:endParaRPr lang="es-MX" dirty="0">
              <a:solidFill>
                <a:srgbClr val="000000"/>
              </a:solidFill>
              <a:latin typeface="Avenir-Book"/>
            </a:endParaRPr>
          </a:p>
          <a:p>
            <a:r>
              <a:rPr lang="es-MX" dirty="0">
                <a:solidFill>
                  <a:srgbClr val="000000"/>
                </a:solidFill>
                <a:latin typeface="Avenir-Book"/>
              </a:rPr>
              <a:t>3</a:t>
            </a:r>
            <a:r>
              <a:rPr lang="es-MX" dirty="0" smtClean="0">
                <a:solidFill>
                  <a:srgbClr val="000000"/>
                </a:solidFill>
                <a:latin typeface="Avenir-Book"/>
              </a:rPr>
              <a:t>._______________________</a:t>
            </a:r>
            <a:endParaRPr lang="es-MX" dirty="0">
              <a:solidFill>
                <a:srgbClr val="000000"/>
              </a:solidFill>
              <a:latin typeface="Avenir-Book"/>
            </a:endParaRPr>
          </a:p>
          <a:p>
            <a:r>
              <a:rPr lang="es-MX" dirty="0">
                <a:solidFill>
                  <a:srgbClr val="000000"/>
                </a:solidFill>
                <a:latin typeface="Avenir-Book"/>
              </a:rPr>
              <a:t>4</a:t>
            </a:r>
            <a:r>
              <a:rPr lang="es-MX" dirty="0" smtClean="0">
                <a:solidFill>
                  <a:srgbClr val="000000"/>
                </a:solidFill>
                <a:latin typeface="Avenir-Book"/>
              </a:rPr>
              <a:t>._______________________</a:t>
            </a:r>
            <a:endParaRPr lang="es-MX" dirty="0">
              <a:solidFill>
                <a:srgbClr val="000000"/>
              </a:solidFill>
              <a:latin typeface="Avenir-Book"/>
            </a:endParaRPr>
          </a:p>
          <a:p>
            <a:r>
              <a:rPr lang="es-MX" dirty="0">
                <a:solidFill>
                  <a:srgbClr val="000000"/>
                </a:solidFill>
                <a:latin typeface="Avenir-Book"/>
              </a:rPr>
              <a:t>5</a:t>
            </a:r>
            <a:r>
              <a:rPr lang="es-MX" dirty="0" smtClean="0">
                <a:solidFill>
                  <a:srgbClr val="000000"/>
                </a:solidFill>
                <a:latin typeface="Avenir-Book"/>
              </a:rPr>
              <a:t>._______________________</a:t>
            </a:r>
            <a:endParaRPr lang="es-MX" dirty="0">
              <a:solidFill>
                <a:srgbClr val="000000"/>
              </a:solidFill>
              <a:latin typeface="Avenir-Book"/>
            </a:endParaRPr>
          </a:p>
          <a:p>
            <a:r>
              <a:rPr lang="es-MX" dirty="0">
                <a:solidFill>
                  <a:srgbClr val="000000"/>
                </a:solidFill>
                <a:latin typeface="Avenir-Book"/>
              </a:rPr>
              <a:t>6</a:t>
            </a:r>
            <a:r>
              <a:rPr lang="es-MX" dirty="0" smtClean="0">
                <a:solidFill>
                  <a:srgbClr val="000000"/>
                </a:solidFill>
                <a:latin typeface="Avenir-Book"/>
              </a:rPr>
              <a:t>._______________________</a:t>
            </a:r>
            <a:endParaRPr lang="es-MX" dirty="0">
              <a:solidFill>
                <a:srgbClr val="000000"/>
              </a:solidFill>
              <a:latin typeface="Avenir-Book"/>
            </a:endParaRPr>
          </a:p>
          <a:p>
            <a:r>
              <a:rPr lang="es-MX" dirty="0">
                <a:solidFill>
                  <a:srgbClr val="000000"/>
                </a:solidFill>
                <a:latin typeface="Avenir-Book"/>
              </a:rPr>
              <a:t>7</a:t>
            </a:r>
            <a:r>
              <a:rPr lang="es-MX" dirty="0" smtClean="0">
                <a:solidFill>
                  <a:srgbClr val="000000"/>
                </a:solidFill>
                <a:latin typeface="Avenir-Book"/>
              </a:rPr>
              <a:t>._______________________</a:t>
            </a:r>
            <a:endParaRPr lang="es-MX" dirty="0">
              <a:solidFill>
                <a:srgbClr val="000000"/>
              </a:solidFill>
              <a:latin typeface="Avenir-Book"/>
            </a:endParaRPr>
          </a:p>
          <a:p>
            <a:r>
              <a:rPr lang="es-MX" dirty="0">
                <a:solidFill>
                  <a:srgbClr val="000000"/>
                </a:solidFill>
                <a:latin typeface="Avenir-Book"/>
              </a:rPr>
              <a:t>8</a:t>
            </a:r>
            <a:r>
              <a:rPr lang="es-MX" dirty="0" smtClean="0">
                <a:solidFill>
                  <a:srgbClr val="000000"/>
                </a:solidFill>
                <a:latin typeface="Avenir-Book"/>
              </a:rPr>
              <a:t>._______________________</a:t>
            </a:r>
            <a:endParaRPr lang="es-MX" dirty="0">
              <a:solidFill>
                <a:srgbClr val="000000"/>
              </a:solidFill>
              <a:latin typeface="Avenir-Book"/>
            </a:endParaRPr>
          </a:p>
          <a:p>
            <a:r>
              <a:rPr lang="es-MX" dirty="0">
                <a:solidFill>
                  <a:srgbClr val="000000"/>
                </a:solidFill>
                <a:latin typeface="Avenir-Book"/>
              </a:rPr>
              <a:t>9</a:t>
            </a:r>
            <a:r>
              <a:rPr lang="es-MX" dirty="0" smtClean="0">
                <a:solidFill>
                  <a:srgbClr val="000000"/>
                </a:solidFill>
                <a:latin typeface="Avenir-Book"/>
              </a:rPr>
              <a:t>._______________________</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2" y="0"/>
            <a:ext cx="286957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6862" y="2488344"/>
            <a:ext cx="3924958" cy="3337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04497" y="2488344"/>
            <a:ext cx="2363020" cy="523220"/>
          </a:xfrm>
          <a:prstGeom prst="rect">
            <a:avLst/>
          </a:prstGeom>
          <a:noFill/>
        </p:spPr>
        <p:txBody>
          <a:bodyPr wrap="square" rtlCol="0">
            <a:spAutoFit/>
          </a:bodyPr>
          <a:lstStyle/>
          <a:p>
            <a:r>
              <a:rPr lang="es-MX" sz="2800" b="1" dirty="0" smtClean="0"/>
              <a:t>EJERCICIO</a:t>
            </a:r>
            <a:endParaRPr lang="es-MX" sz="2800" b="1" dirty="0"/>
          </a:p>
        </p:txBody>
      </p:sp>
    </p:spTree>
    <p:extLst>
      <p:ext uri="{BB962C8B-B14F-4D97-AF65-F5344CB8AC3E}">
        <p14:creationId xmlns:p14="http://schemas.microsoft.com/office/powerpoint/2010/main" val="3733055159"/>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31" name="Rectángulo 4"/>
          <p:cNvSpPr>
            <a:spLocks noChangeArrowheads="1"/>
          </p:cNvSpPr>
          <p:nvPr/>
        </p:nvSpPr>
        <p:spPr bwMode="auto">
          <a:xfrm>
            <a:off x="3198815" y="1131888"/>
            <a:ext cx="7545387" cy="849312"/>
          </a:xfrm>
          <a:prstGeom prst="rect">
            <a:avLst/>
          </a:prstGeom>
          <a:noFill/>
          <a:ln w="9525">
            <a:noFill/>
            <a:miter lim="800000"/>
            <a:headEnd/>
            <a:tailEnd/>
          </a:ln>
        </p:spPr>
        <p:txBody>
          <a:bodyPr lIns="92075" tIns="46038" rIns="92075" bIns="46038"/>
          <a:lstStyle/>
          <a:p>
            <a:pPr hangingPunct="0">
              <a:lnSpc>
                <a:spcPct val="110000"/>
              </a:lnSpc>
            </a:pPr>
            <a:r>
              <a:rPr kumimoji="1" lang="es-ES" sz="1400">
                <a:latin typeface="Calibri" pitchFamily="34" charset="0"/>
              </a:rPr>
              <a:t>Los mapas son la principal fuente de expresión de la cartografía, pero estos no estarían completos sin las bases cartográficas, entre las cuales destacan, la  orientación, escala, simbología, coordenadas proyecciones; estas hacen una mayor facilidad de lectura y uso de estos.</a:t>
            </a:r>
          </a:p>
          <a:p>
            <a:pPr hangingPunct="0">
              <a:lnSpc>
                <a:spcPct val="110000"/>
              </a:lnSpc>
            </a:pPr>
            <a:endParaRPr kumimoji="1" lang="es-ES" sz="1400">
              <a:latin typeface="Calibri" pitchFamily="34" charset="0"/>
            </a:endParaRPr>
          </a:p>
        </p:txBody>
      </p:sp>
      <p:sp>
        <p:nvSpPr>
          <p:cNvPr id="9" name="8 Título"/>
          <p:cNvSpPr>
            <a:spLocks noGrp="1"/>
          </p:cNvSpPr>
          <p:nvPr>
            <p:ph type="title"/>
          </p:nvPr>
        </p:nvSpPr>
        <p:spPr>
          <a:xfrm>
            <a:off x="2975432" y="275771"/>
            <a:ext cx="6066971"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Bases Matemáticas de la Cartografía</a:t>
            </a:r>
            <a:endParaRPr kumimoji="1" lang="es-ES" sz="28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8"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6" name="Autoforma 45">
            <a:hlinkClick r:id="rId4"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6" name="Autoforma 24">
            <a:hlinkClick r:id="rId5" action="ppaction://hlinksldjump"/>
          </p:cNvPr>
          <p:cNvSpPr>
            <a:spLocks noChangeArrowheads="1"/>
          </p:cNvSpPr>
          <p:nvPr/>
        </p:nvSpPr>
        <p:spPr bwMode="blackWhite">
          <a:xfrm>
            <a:off x="-301053" y="306829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8" name="Autoforma 25">
            <a:hlinkClick r:id="rId6" action="ppaction://hlinksldjump"/>
          </p:cNvPr>
          <p:cNvSpPr>
            <a:spLocks noChangeArrowheads="1"/>
          </p:cNvSpPr>
          <p:nvPr/>
        </p:nvSpPr>
        <p:spPr bwMode="blackWhite">
          <a:xfrm>
            <a:off x="-301053" y="25910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9" name="Autoforma 24">
            <a:hlinkClick r:id="rId7" action="ppaction://hlinksldjump"/>
          </p:cNvPr>
          <p:cNvSpPr>
            <a:spLocks noChangeArrowheads="1"/>
          </p:cNvSpPr>
          <p:nvPr/>
        </p:nvSpPr>
        <p:spPr bwMode="blackWhite">
          <a:xfrm>
            <a:off x="-301053" y="210878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41" name="Autoforma 24">
            <a:hlinkClick r:id="rId8" action="ppaction://hlinksldjump"/>
          </p:cNvPr>
          <p:cNvSpPr>
            <a:spLocks noChangeArrowheads="1"/>
          </p:cNvSpPr>
          <p:nvPr/>
        </p:nvSpPr>
        <p:spPr bwMode="blackWhite">
          <a:xfrm>
            <a:off x="-301053" y="355421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42" name="Autoforma 24">
            <a:hlinkClick r:id="rId9" action="ppaction://hlinksldjump"/>
          </p:cNvPr>
          <p:cNvSpPr>
            <a:spLocks noChangeArrowheads="1"/>
          </p:cNvSpPr>
          <p:nvPr/>
        </p:nvSpPr>
        <p:spPr bwMode="blackWhite">
          <a:xfrm>
            <a:off x="-301053" y="4042488"/>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26625" name="Imagen 1" descr="C:\Users\Prisciliano Lopez\Preparatoria\Cuarto Semestre\Geografia y medio Ambiente\Mapa.jpg"/>
          <p:cNvPicPr>
            <a:picLocks noChangeAspect="1" noChangeArrowheads="1"/>
          </p:cNvPicPr>
          <p:nvPr/>
        </p:nvPicPr>
        <p:blipFill>
          <a:blip r:embed="rId10"/>
          <a:srcRect/>
          <a:stretch>
            <a:fillRect/>
          </a:stretch>
        </p:blipFill>
        <p:spPr bwMode="auto">
          <a:xfrm>
            <a:off x="3098800" y="2006604"/>
            <a:ext cx="3738563" cy="2803525"/>
          </a:xfrm>
          <a:prstGeom prst="rect">
            <a:avLst/>
          </a:prstGeom>
          <a:noFill/>
          <a:ln w="9525">
            <a:noFill/>
            <a:miter lim="800000"/>
            <a:headEnd/>
            <a:tailEnd/>
          </a:ln>
        </p:spPr>
      </p:pic>
      <p:pic>
        <p:nvPicPr>
          <p:cNvPr id="20" name="Imagen 3" descr="G:\UAEMex-1.bmp">
            <a:hlinkClick r:id="rId11"/>
          </p:cNvPr>
          <p:cNvPicPr>
            <a:picLocks noChangeAspect="1" noChangeArrowheads="1"/>
          </p:cNvPicPr>
          <p:nvPr/>
        </p:nvPicPr>
        <p:blipFill>
          <a:blip r:embed="rId12"/>
          <a:srcRect/>
          <a:stretch>
            <a:fillRect/>
          </a:stretch>
        </p:blipFill>
        <p:spPr bwMode="auto">
          <a:xfrm>
            <a:off x="703263" y="71442"/>
            <a:ext cx="1431925" cy="1260475"/>
          </a:xfrm>
          <a:prstGeom prst="rect">
            <a:avLst/>
          </a:prstGeom>
          <a:noFill/>
          <a:ln w="9525">
            <a:noFill/>
            <a:miter lim="800000"/>
            <a:headEnd/>
            <a:tailEnd/>
          </a:ln>
        </p:spPr>
      </p:pic>
      <p:pic>
        <p:nvPicPr>
          <p:cNvPr id="22" name="Imagen 2" descr="F:\investigasiones\Imagenes\UAEMex\Escudo.JPG"/>
          <p:cNvPicPr>
            <a:picLocks noChangeAspect="1" noChangeArrowheads="1"/>
          </p:cNvPicPr>
          <p:nvPr/>
        </p:nvPicPr>
        <p:blipFill>
          <a:blip r:embed="rId13">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pic>
        <p:nvPicPr>
          <p:cNvPr id="23" name="Imagen 4" descr="C:\Users\Prisciliano Lopez\Preparatoria\Cuarto Semestre\Geografia y medio Ambiente\Mapa\Mapa0001.bmp">
            <a:hlinkClick r:id="rId14"/>
          </p:cNvPr>
          <p:cNvPicPr>
            <a:picLocks noChangeAspect="1" noChangeArrowheads="1"/>
          </p:cNvPicPr>
          <p:nvPr/>
        </p:nvPicPr>
        <p:blipFill>
          <a:blip r:embed="rId15" cstate="print">
            <a:clrChange>
              <a:clrFrom>
                <a:srgbClr val="FFFFFF"/>
              </a:clrFrom>
              <a:clrTo>
                <a:srgbClr val="FFFFFF">
                  <a:alpha val="0"/>
                </a:srgbClr>
              </a:clrTo>
            </a:clrChange>
            <a:duotone>
              <a:schemeClr val="accent1">
                <a:shade val="45000"/>
                <a:satMod val="135000"/>
              </a:schemeClr>
              <a:prstClr val="white"/>
            </a:duotone>
            <a:extLst/>
          </a:blip>
          <a:srcRect/>
          <a:stretch>
            <a:fillRect/>
          </a:stretch>
        </p:blipFill>
        <p:spPr bwMode="auto">
          <a:xfrm>
            <a:off x="7899400" y="4767745"/>
            <a:ext cx="1841500" cy="687296"/>
          </a:xfrm>
          <a:prstGeom prst="rect">
            <a:avLst/>
          </a:prstGeom>
          <a:noFill/>
          <a:extLst/>
        </p:spPr>
      </p:pic>
      <p:sp>
        <p:nvSpPr>
          <p:cNvPr id="19" name="Rectángulo 4"/>
          <p:cNvSpPr>
            <a:spLocks noChangeArrowheads="1"/>
          </p:cNvSpPr>
          <p:nvPr/>
        </p:nvSpPr>
        <p:spPr bwMode="auto">
          <a:xfrm>
            <a:off x="6972301" y="2108204"/>
            <a:ext cx="3624262" cy="2551113"/>
          </a:xfrm>
          <a:prstGeom prst="rect">
            <a:avLst/>
          </a:prstGeom>
          <a:noFill/>
          <a:ln w="9525">
            <a:noFill/>
            <a:miter lim="800000"/>
            <a:headEnd/>
            <a:tailEnd/>
          </a:ln>
        </p:spPr>
        <p:txBody>
          <a:bodyPr lIns="92075" tIns="46038" rIns="92075" bIns="46038"/>
          <a:lstStyle/>
          <a:p>
            <a:pPr algn="just" hangingPunct="0">
              <a:lnSpc>
                <a:spcPct val="110000"/>
              </a:lnSpc>
            </a:pPr>
            <a:r>
              <a:rPr kumimoji="1" lang="es-ES" sz="1400">
                <a:latin typeface="Calibri" pitchFamily="34" charset="0"/>
              </a:rPr>
              <a:t>En este módulo  se trataran estas bases matemáticas, un ese hará un estudio  de las mismas y sus casos de aplicación, junto con la visualización en una carta topográfica.</a:t>
            </a:r>
          </a:p>
          <a:p>
            <a:pPr algn="just" hangingPunct="0">
              <a:lnSpc>
                <a:spcPct val="110000"/>
              </a:lnSpc>
            </a:pPr>
            <a:endParaRPr kumimoji="1" lang="es-ES" sz="1400">
              <a:latin typeface="Calibri" pitchFamily="34" charset="0"/>
            </a:endParaRPr>
          </a:p>
          <a:p>
            <a:pPr algn="just" hangingPunct="0">
              <a:lnSpc>
                <a:spcPct val="110000"/>
              </a:lnSpc>
            </a:pPr>
            <a:r>
              <a:rPr kumimoji="1" lang="es-ES" sz="1400">
                <a:latin typeface="Calibri" pitchFamily="34" charset="0"/>
              </a:rPr>
              <a:t>En esta sección tomaremos  como material de apoyo la carta la E14A38 del INEGI la cual pertenece a la zona de la Cd. de Toluca de Lerdo Estado de México Y sus alrededores</a:t>
            </a:r>
          </a:p>
          <a:p>
            <a:pPr hangingPunct="0">
              <a:lnSpc>
                <a:spcPct val="110000"/>
              </a:lnSpc>
            </a:pPr>
            <a:endParaRPr kumimoji="1" lang="es-ES" sz="1400">
              <a:latin typeface="Calibri" pitchFamily="34" charset="0"/>
            </a:endParaRP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26625"/>
                                        </p:tgtEl>
                                        <p:attrNameLst>
                                          <p:attrName>style.visibility</p:attrName>
                                        </p:attrNameLst>
                                      </p:cBhvr>
                                      <p:to>
                                        <p:strVal val="visible"/>
                                      </p:to>
                                    </p:set>
                                    <p:animEffect transition="in" filter="fade">
                                      <p:cBhvr>
                                        <p:cTn id="20" dur="500"/>
                                        <p:tgtEl>
                                          <p:spTgt spid="26625"/>
                                        </p:tgtEl>
                                      </p:cBhvr>
                                    </p:animEffect>
                                  </p:childTnLst>
                                </p:cTn>
                              </p:par>
                              <p:par>
                                <p:cTn id="21" presetID="10"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par>
                          <p:cTn id="27" fill="hold">
                            <p:stCondLst>
                              <p:cond delay="1000"/>
                            </p:stCondLst>
                            <p:childTnLst>
                              <p:par>
                                <p:cTn id="28" presetID="2" presetClass="entr" presetSubtype="8"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0-#ppt_w/2"/>
                                          </p:val>
                                        </p:tav>
                                        <p:tav tm="100000">
                                          <p:val>
                                            <p:strVal val="#ppt_x"/>
                                          </p:val>
                                        </p:tav>
                                      </p:tavLst>
                                    </p:anim>
                                    <p:anim calcmode="lin" valueType="num">
                                      <p:cBhvr additive="base">
                                        <p:cTn id="31" dur="500" fill="hold"/>
                                        <p:tgtEl>
                                          <p:spTgt spid="39"/>
                                        </p:tgtEl>
                                        <p:attrNameLst>
                                          <p:attrName>ppt_y</p:attrName>
                                        </p:attrNameLst>
                                      </p:cBhvr>
                                      <p:tavLst>
                                        <p:tav tm="0">
                                          <p:val>
                                            <p:strVal val="#ppt_y"/>
                                          </p:val>
                                        </p:tav>
                                        <p:tav tm="100000">
                                          <p:val>
                                            <p:strVal val="#ppt_y"/>
                                          </p:val>
                                        </p:tav>
                                      </p:tavLst>
                                    </p:anim>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0-#ppt_w/2"/>
                                          </p:val>
                                        </p:tav>
                                        <p:tav tm="100000">
                                          <p:val>
                                            <p:strVal val="#ppt_x"/>
                                          </p:val>
                                        </p:tav>
                                      </p:tavLst>
                                    </p:anim>
                                    <p:anim calcmode="lin" valueType="num">
                                      <p:cBhvr additive="base">
                                        <p:cTn id="36" dur="500" fill="hold"/>
                                        <p:tgtEl>
                                          <p:spTgt spid="38"/>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2" presetClass="entr" presetSubtype="8"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0-#ppt_w/2"/>
                                          </p:val>
                                        </p:tav>
                                        <p:tav tm="100000">
                                          <p:val>
                                            <p:strVal val="#ppt_x"/>
                                          </p:val>
                                        </p:tav>
                                      </p:tavLst>
                                    </p:anim>
                                    <p:anim calcmode="lin" valueType="num">
                                      <p:cBhvr additive="base">
                                        <p:cTn id="46" dur="5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3000"/>
                            </p:stCondLst>
                            <p:childTnLst>
                              <p:par>
                                <p:cTn id="48" presetID="2" presetClass="entr" presetSubtype="8" fill="hold" nodeType="after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0-#ppt_w/2"/>
                                          </p:val>
                                        </p:tav>
                                        <p:tav tm="100000">
                                          <p:val>
                                            <p:strVal val="#ppt_x"/>
                                          </p:val>
                                        </p:tav>
                                      </p:tavLst>
                                    </p:anim>
                                    <p:anim calcmode="lin" valueType="num">
                                      <p:cBhvr additive="base">
                                        <p:cTn id="51" dur="500" fill="hold"/>
                                        <p:tgtEl>
                                          <p:spTgt spid="42"/>
                                        </p:tgtEl>
                                        <p:attrNameLst>
                                          <p:attrName>ppt_y</p:attrName>
                                        </p:attrNameLst>
                                      </p:cBhvr>
                                      <p:tavLst>
                                        <p:tav tm="0">
                                          <p:val>
                                            <p:strVal val="#ppt_y"/>
                                          </p:val>
                                        </p:tav>
                                        <p:tav tm="100000">
                                          <p:val>
                                            <p:strVal val="#ppt_y"/>
                                          </p:val>
                                        </p:tav>
                                      </p:tavLst>
                                    </p:anim>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31" name="Rectángulo 4"/>
          <p:cNvSpPr>
            <a:spLocks noChangeArrowheads="1"/>
          </p:cNvSpPr>
          <p:nvPr/>
        </p:nvSpPr>
        <p:spPr bwMode="auto">
          <a:xfrm>
            <a:off x="3198815" y="1022350"/>
            <a:ext cx="7545387" cy="5454650"/>
          </a:xfrm>
          <a:prstGeom prst="rect">
            <a:avLst/>
          </a:prstGeom>
          <a:noFill/>
          <a:ln w="9525">
            <a:noFill/>
            <a:miter lim="800000"/>
            <a:headEnd/>
            <a:tailEnd/>
          </a:ln>
        </p:spPr>
        <p:txBody>
          <a:bodyPr lIns="92075" tIns="46038" rIns="92075" bIns="46038"/>
          <a:lstStyle/>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r>
              <a:rPr kumimoji="1" lang="es-ES" sz="1400">
                <a:latin typeface="Calibri" pitchFamily="34" charset="0"/>
              </a:rPr>
              <a:t>El término «Orientación» Proviene del vocablo oriente, (Lugar donde sale</a:t>
            </a:r>
          </a:p>
          <a:p>
            <a:pPr hangingPunct="0">
              <a:lnSpc>
                <a:spcPct val="110000"/>
              </a:lnSpc>
              <a:tabLst>
                <a:tab pos="5399088" algn="l"/>
              </a:tabLst>
            </a:pPr>
            <a:r>
              <a:rPr kumimoji="1" lang="es-ES" sz="1400">
                <a:latin typeface="Calibri" pitchFamily="34" charset="0"/>
              </a:rPr>
              <a:t> el sol) esta palabra fue utilizada por los primeros cartógrafos para señalar</a:t>
            </a:r>
          </a:p>
          <a:p>
            <a:pPr hangingPunct="0">
              <a:lnSpc>
                <a:spcPct val="110000"/>
              </a:lnSpc>
              <a:tabLst>
                <a:tab pos="5399088" algn="l"/>
              </a:tabLst>
            </a:pPr>
            <a:r>
              <a:rPr kumimoji="1" lang="es-ES" sz="1400">
                <a:latin typeface="Calibri" pitchFamily="34" charset="0"/>
              </a:rPr>
              <a:t> la parte superior del mapa</a:t>
            </a: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r>
              <a:rPr kumimoji="1" lang="es-ES" sz="1400">
                <a:latin typeface="Calibri" pitchFamily="34" charset="0"/>
              </a:rPr>
              <a:t>	Por ello los cartógrafos situaron el norte en la parte superior de las representaciones 	geográficas y se convirtieron en práctica común</a:t>
            </a: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r>
              <a:rPr kumimoji="1" lang="es-ES" sz="1400">
                <a:latin typeface="Calibri" pitchFamily="34" charset="0"/>
              </a:rPr>
              <a:t>Actualmente el Instituto Nacional de Estadística Geográfica e </a:t>
            </a:r>
          </a:p>
          <a:p>
            <a:pPr hangingPunct="0">
              <a:lnSpc>
                <a:spcPct val="110000"/>
              </a:lnSpc>
              <a:tabLst>
                <a:tab pos="5399088" algn="l"/>
              </a:tabLst>
            </a:pPr>
            <a:r>
              <a:rPr kumimoji="1" lang="es-ES" sz="1400">
                <a:latin typeface="Calibri" pitchFamily="34" charset="0"/>
              </a:rPr>
              <a:t>informática </a:t>
            </a:r>
            <a:r>
              <a:rPr kumimoji="1" lang="es-ES" sz="1400" b="1">
                <a:solidFill>
                  <a:srgbClr val="008080"/>
                </a:solidFill>
                <a:latin typeface="Calibri" pitchFamily="34" charset="0"/>
              </a:rPr>
              <a:t>(INEGI), </a:t>
            </a:r>
            <a:r>
              <a:rPr kumimoji="1" lang="es-ES" sz="1400">
                <a:latin typeface="Calibri" pitchFamily="34" charset="0"/>
              </a:rPr>
              <a:t>hace referencia a tres Nortes</a:t>
            </a:r>
          </a:p>
          <a:p>
            <a:pPr hangingPunct="0">
              <a:lnSpc>
                <a:spcPct val="110000"/>
              </a:lnSpc>
              <a:tabLst>
                <a:tab pos="5399088" algn="l"/>
              </a:tabLst>
            </a:pPr>
            <a:endParaRPr kumimoji="1" lang="es-ES" sz="1400">
              <a:latin typeface="Calibri" pitchFamily="34" charset="0"/>
            </a:endParaRPr>
          </a:p>
          <a:p>
            <a:pPr marL="742950" lvl="1" indent="-285750" hangingPunct="0">
              <a:lnSpc>
                <a:spcPct val="110000"/>
              </a:lnSpc>
              <a:buClr>
                <a:srgbClr val="008080"/>
              </a:buClr>
              <a:buSzPct val="150000"/>
              <a:buFont typeface="Wingdings" pitchFamily="2" charset="2"/>
              <a:buChar char=""/>
              <a:tabLst>
                <a:tab pos="5399088" algn="l"/>
              </a:tabLst>
            </a:pPr>
            <a:r>
              <a:rPr kumimoji="1" lang="es-ES" sz="1400" b="1">
                <a:solidFill>
                  <a:srgbClr val="008080"/>
                </a:solidFill>
                <a:latin typeface="Calibri" pitchFamily="34" charset="0"/>
              </a:rPr>
              <a:t>Norte Geográfico</a:t>
            </a:r>
            <a:r>
              <a:rPr kumimoji="1" lang="es-ES" sz="1400">
                <a:solidFill>
                  <a:srgbClr val="008080"/>
                </a:solidFill>
                <a:latin typeface="Calibri" pitchFamily="34" charset="0"/>
              </a:rPr>
              <a:t>; </a:t>
            </a:r>
            <a:r>
              <a:rPr kumimoji="1" lang="es-ES" sz="1400">
                <a:latin typeface="Calibri" pitchFamily="34" charset="0"/>
              </a:rPr>
              <a:t>Dirección que señala la meridiana </a:t>
            </a:r>
            <a:r>
              <a:rPr kumimoji="1" lang="es-ES" sz="1400" i="1">
                <a:latin typeface="Calibri" pitchFamily="34" charset="0"/>
              </a:rPr>
              <a:t>(Polo Norte Geográfico),</a:t>
            </a:r>
            <a:r>
              <a:rPr kumimoji="1" lang="es-ES" sz="1400">
                <a:latin typeface="Calibri" pitchFamily="34" charset="0"/>
              </a:rPr>
              <a:t> se encuentra en el sentido de la estrella polar</a:t>
            </a:r>
          </a:p>
          <a:p>
            <a:pPr marL="742950" lvl="1" indent="-285750" hangingPunct="0">
              <a:lnSpc>
                <a:spcPct val="110000"/>
              </a:lnSpc>
              <a:buClr>
                <a:srgbClr val="008080"/>
              </a:buClr>
              <a:buSzPct val="150000"/>
              <a:buFont typeface="Wingdings" pitchFamily="2" charset="2"/>
              <a:buChar char=""/>
              <a:tabLst>
                <a:tab pos="5399088" algn="l"/>
              </a:tabLst>
            </a:pPr>
            <a:r>
              <a:rPr kumimoji="1" lang="es-ES" sz="1400" b="1">
                <a:solidFill>
                  <a:srgbClr val="008080"/>
                </a:solidFill>
                <a:latin typeface="Calibri" pitchFamily="34" charset="0"/>
              </a:rPr>
              <a:t>Norte Magnético; </a:t>
            </a:r>
            <a:r>
              <a:rPr kumimoji="1" lang="es-ES" sz="1400">
                <a:latin typeface="Calibri" pitchFamily="34" charset="0"/>
              </a:rPr>
              <a:t>Lugar hacia donde apunta la brújula </a:t>
            </a:r>
            <a:r>
              <a:rPr kumimoji="1" lang="es-ES" sz="1400" i="1">
                <a:latin typeface="Calibri" pitchFamily="34" charset="0"/>
              </a:rPr>
              <a:t>(Polo Norte Magnético)</a:t>
            </a:r>
          </a:p>
          <a:p>
            <a:pPr marL="742950" lvl="1" indent="-285750" hangingPunct="0">
              <a:lnSpc>
                <a:spcPct val="110000"/>
              </a:lnSpc>
              <a:buClr>
                <a:srgbClr val="008080"/>
              </a:buClr>
              <a:buSzPct val="150000"/>
              <a:buFont typeface="Wingdings" pitchFamily="2" charset="2"/>
              <a:buChar char=""/>
              <a:tabLst>
                <a:tab pos="5399088" algn="l"/>
              </a:tabLst>
            </a:pPr>
            <a:r>
              <a:rPr kumimoji="1" lang="es-ES" sz="1400" b="1">
                <a:solidFill>
                  <a:srgbClr val="008080"/>
                </a:solidFill>
                <a:latin typeface="Calibri" pitchFamily="34" charset="0"/>
              </a:rPr>
              <a:t>Norte Cuadricular; </a:t>
            </a:r>
            <a:r>
              <a:rPr kumimoji="1" lang="es-ES" sz="1400">
                <a:latin typeface="Calibri" pitchFamily="34" charset="0"/>
              </a:rPr>
              <a:t>Dirección de las rectas de abscisa constante de la cuadricula Universal Transversa de Mercador (UTM)</a:t>
            </a:r>
          </a:p>
          <a:p>
            <a:pPr marL="742950" lvl="1" indent="-285750" hangingPunct="0">
              <a:lnSpc>
                <a:spcPct val="110000"/>
              </a:lnSpc>
              <a:buFont typeface="Wingdings" pitchFamily="2" charset="2"/>
              <a:buChar char=""/>
              <a:tabLst>
                <a:tab pos="5399088" algn="l"/>
              </a:tabLst>
            </a:pPr>
            <a:endParaRPr kumimoji="1" lang="es-ES" sz="1400">
              <a:latin typeface="Calibri" pitchFamily="34" charset="0"/>
            </a:endParaRP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endParaRPr kumimoji="1" lang="es-ES" sz="1400">
              <a:latin typeface="Calibri" pitchFamily="34" charset="0"/>
            </a:endParaRPr>
          </a:p>
          <a:p>
            <a:pPr hangingPunct="0">
              <a:lnSpc>
                <a:spcPct val="110000"/>
              </a:lnSpc>
              <a:tabLst>
                <a:tab pos="5399088" algn="l"/>
              </a:tabLst>
            </a:pPr>
            <a:endParaRPr kumimoji="1" lang="es-ES" sz="1400">
              <a:latin typeface="Calibri" pitchFamily="34" charset="0"/>
            </a:endParaRPr>
          </a:p>
        </p:txBody>
      </p:sp>
      <p:sp>
        <p:nvSpPr>
          <p:cNvPr id="9" name="8 Título"/>
          <p:cNvSpPr>
            <a:spLocks noGrp="1"/>
          </p:cNvSpPr>
          <p:nvPr>
            <p:ph type="title"/>
          </p:nvPr>
        </p:nvSpPr>
        <p:spPr>
          <a:xfrm>
            <a:off x="2917372" y="275771"/>
            <a:ext cx="6096000"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Orientación</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19"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1"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6" name="Autoforma 45">
            <a:hlinkClick r:id="rId4"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5" name="Autoforma 24">
            <a:hlinkClick r:id="rId5"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36" name="Autoforma 24">
            <a:hlinkClick r:id="rId6"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8" name="Autoforma 25">
            <a:hlinkClick r:id="rId7"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9" name="Autoforma 24">
            <a:hlinkClick r:id="rId8"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41" name="Autoforma 24">
            <a:hlinkClick r:id="rId9"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42" name="Autoforma 24">
            <a:hlinkClick r:id="rId10"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2050" name="Imagen 2"/>
          <p:cNvPicPr>
            <a:picLocks noChangeAspect="1" noChangeArrowheads="1"/>
          </p:cNvPicPr>
          <p:nvPr/>
        </p:nvPicPr>
        <p:blipFill>
          <a:blip r:embed="rId11"/>
          <a:srcRect/>
          <a:stretch>
            <a:fillRect/>
          </a:stretch>
        </p:blipFill>
        <p:spPr bwMode="auto">
          <a:xfrm>
            <a:off x="8821738" y="1325563"/>
            <a:ext cx="1311275" cy="977900"/>
          </a:xfrm>
          <a:prstGeom prst="rect">
            <a:avLst/>
          </a:prstGeom>
          <a:noFill/>
          <a:ln w="9525">
            <a:noFill/>
            <a:miter lim="800000"/>
            <a:headEnd/>
            <a:tailEnd/>
          </a:ln>
        </p:spPr>
      </p:pic>
      <p:pic>
        <p:nvPicPr>
          <p:cNvPr id="18" name="Imagen 2"/>
          <p:cNvPicPr>
            <a:picLocks noChangeAspect="1" noChangeArrowheads="1"/>
          </p:cNvPicPr>
          <p:nvPr/>
        </p:nvPicPr>
        <p:blipFill>
          <a:blip r:embed="rId12"/>
          <a:srcRect/>
          <a:stretch>
            <a:fillRect/>
          </a:stretch>
        </p:blipFill>
        <p:spPr bwMode="auto">
          <a:xfrm rot="2162851">
            <a:off x="3135316" y="2500313"/>
            <a:ext cx="1127125" cy="1104900"/>
          </a:xfrm>
          <a:prstGeom prst="rect">
            <a:avLst/>
          </a:prstGeom>
          <a:noFill/>
          <a:ln w="9525">
            <a:noFill/>
            <a:miter lim="800000"/>
            <a:headEnd/>
            <a:tailEnd/>
          </a:ln>
        </p:spPr>
      </p:pic>
      <p:pic>
        <p:nvPicPr>
          <p:cNvPr id="2052" name="Imagen 4" descr="C:\Users\Prisciliano Lopez\Preparatoria\Cuarto Semestre\Geografia y medio Ambiente\Mapa\Mapa0001.bmp">
            <a:hlinkClick r:id="rId13"/>
          </p:cNvPr>
          <p:cNvPicPr>
            <a:picLocks noChangeAspect="1" noChangeArrowheads="1"/>
          </p:cNvPicPr>
          <p:nvPr/>
        </p:nvPicPr>
        <p:blipFill>
          <a:blip r:embed="rId14" cstate="print">
            <a:duotone>
              <a:schemeClr val="accent1">
                <a:shade val="45000"/>
                <a:satMod val="135000"/>
              </a:schemeClr>
              <a:prstClr val="white"/>
            </a:duotone>
            <a:extLst/>
          </a:blip>
          <a:srcRect/>
          <a:stretch>
            <a:fillRect/>
          </a:stretch>
        </p:blipFill>
        <p:spPr bwMode="auto">
          <a:xfrm>
            <a:off x="7775440" y="3620679"/>
            <a:ext cx="2412949" cy="900576"/>
          </a:xfrm>
          <a:prstGeom prst="rect">
            <a:avLst/>
          </a:prstGeom>
          <a:noFill/>
          <a:extLst/>
        </p:spPr>
      </p:pic>
      <p:pic>
        <p:nvPicPr>
          <p:cNvPr id="20" name="Imagen 3" descr="G:\UAEMex-1.bmp">
            <a:hlinkClick r:id="rId15"/>
          </p:cNvPr>
          <p:cNvPicPr>
            <a:picLocks noChangeAspect="1" noChangeArrowheads="1"/>
          </p:cNvPicPr>
          <p:nvPr/>
        </p:nvPicPr>
        <p:blipFill>
          <a:blip r:embed="rId16"/>
          <a:srcRect/>
          <a:stretch>
            <a:fillRect/>
          </a:stretch>
        </p:blipFill>
        <p:spPr bwMode="auto">
          <a:xfrm>
            <a:off x="703263" y="71442"/>
            <a:ext cx="1431925" cy="1260475"/>
          </a:xfrm>
          <a:prstGeom prst="rect">
            <a:avLst/>
          </a:prstGeom>
          <a:noFill/>
          <a:ln w="9525">
            <a:noFill/>
            <a:miter lim="800000"/>
            <a:headEnd/>
            <a:tailEnd/>
          </a:ln>
        </p:spPr>
      </p:pic>
      <p:pic>
        <p:nvPicPr>
          <p:cNvPr id="24" name="Imagen 2" descr="F:\investigasiones\Imagenes\UAEMex\Escudo.JPG"/>
          <p:cNvPicPr>
            <a:picLocks noChangeAspect="1" noChangeArrowheads="1"/>
          </p:cNvPicPr>
          <p:nvPr/>
        </p:nvPicPr>
        <p:blipFill>
          <a:blip r:embed="rId17">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par>
                                <p:cTn id="21" presetID="10"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2052"/>
                                        </p:tgtEl>
                                        <p:attrNameLst>
                                          <p:attrName>style.visibility</p:attrName>
                                        </p:attrNameLst>
                                      </p:cBhvr>
                                      <p:to>
                                        <p:strVal val="visible"/>
                                      </p:to>
                                    </p:set>
                                    <p:animEffect transition="in" filter="fade">
                                      <p:cBhvr>
                                        <p:cTn id="26" dur="500"/>
                                        <p:tgtEl>
                                          <p:spTgt spid="2052"/>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0-#ppt_w/2"/>
                                          </p:val>
                                        </p:tav>
                                        <p:tav tm="100000">
                                          <p:val>
                                            <p:strVal val="#ppt_x"/>
                                          </p:val>
                                        </p:tav>
                                      </p:tavLst>
                                    </p:anim>
                                    <p:anim calcmode="lin" valueType="num">
                                      <p:cBhvr additive="base">
                                        <p:cTn id="35" dur="500" fill="hold"/>
                                        <p:tgtEl>
                                          <p:spTgt spid="35"/>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0-#ppt_w/2"/>
                                          </p:val>
                                        </p:tav>
                                        <p:tav tm="100000">
                                          <p:val>
                                            <p:strVal val="#ppt_x"/>
                                          </p:val>
                                        </p:tav>
                                      </p:tavLst>
                                    </p:anim>
                                    <p:anim calcmode="lin" valueType="num">
                                      <p:cBhvr additive="base">
                                        <p:cTn id="40" dur="500" fill="hold"/>
                                        <p:tgtEl>
                                          <p:spTgt spid="38"/>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0-#ppt_w/2"/>
                                          </p:val>
                                        </p:tav>
                                        <p:tav tm="100000">
                                          <p:val>
                                            <p:strVal val="#ppt_x"/>
                                          </p:val>
                                        </p:tav>
                                      </p:tavLst>
                                    </p:anim>
                                    <p:anim calcmode="lin" valueType="num">
                                      <p:cBhvr additive="base">
                                        <p:cTn id="45" dur="500" fill="hold"/>
                                        <p:tgtEl>
                                          <p:spTgt spid="39"/>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0-#ppt_w/2"/>
                                          </p:val>
                                        </p:tav>
                                        <p:tav tm="100000">
                                          <p:val>
                                            <p:strVal val="#ppt_x"/>
                                          </p:val>
                                        </p:tav>
                                      </p:tavLst>
                                    </p:anim>
                                    <p:anim calcmode="lin" valueType="num">
                                      <p:cBhvr additive="base">
                                        <p:cTn id="50" dur="500" fill="hold"/>
                                        <p:tgtEl>
                                          <p:spTgt spid="36"/>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0-#ppt_w/2"/>
                                          </p:val>
                                        </p:tav>
                                        <p:tav tm="100000">
                                          <p:val>
                                            <p:strVal val="#ppt_x"/>
                                          </p:val>
                                        </p:tav>
                                      </p:tavLst>
                                    </p:anim>
                                    <p:anim calcmode="lin" valueType="num">
                                      <p:cBhvr additive="base">
                                        <p:cTn id="55" dur="500" fill="hold"/>
                                        <p:tgtEl>
                                          <p:spTgt spid="41"/>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8" fill="hold" nodeType="after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500" fill="hold"/>
                                        <p:tgtEl>
                                          <p:spTgt spid="42"/>
                                        </p:tgtEl>
                                        <p:attrNameLst>
                                          <p:attrName>ppt_x</p:attrName>
                                        </p:attrNameLst>
                                      </p:cBhvr>
                                      <p:tavLst>
                                        <p:tav tm="0">
                                          <p:val>
                                            <p:strVal val="0-#ppt_w/2"/>
                                          </p:val>
                                        </p:tav>
                                        <p:tav tm="100000">
                                          <p:val>
                                            <p:strVal val="#ppt_x"/>
                                          </p:val>
                                        </p:tav>
                                      </p:tavLst>
                                    </p:anim>
                                    <p:anim calcmode="lin" valueType="num">
                                      <p:cBhvr additive="base">
                                        <p:cTn id="60"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31" name="Rectángulo 4"/>
          <p:cNvSpPr>
            <a:spLocks noChangeArrowheads="1"/>
          </p:cNvSpPr>
          <p:nvPr/>
        </p:nvSpPr>
        <p:spPr bwMode="auto">
          <a:xfrm>
            <a:off x="3198815" y="1022350"/>
            <a:ext cx="7545387" cy="5454650"/>
          </a:xfrm>
          <a:prstGeom prst="rect">
            <a:avLst/>
          </a:prstGeom>
          <a:noFill/>
          <a:ln w="9525">
            <a:noFill/>
            <a:miter lim="800000"/>
            <a:headEnd/>
            <a:tailEnd/>
          </a:ln>
        </p:spPr>
        <p:txBody>
          <a:bodyPr lIns="92075" tIns="46038" rIns="92075" bIns="46038"/>
          <a:lstStyle/>
          <a:p>
            <a:pPr hangingPunct="0">
              <a:lnSpc>
                <a:spcPct val="110000"/>
              </a:lnSpc>
            </a:pPr>
            <a:r>
              <a:rPr kumimoji="1" lang="es-ES" sz="1400">
                <a:latin typeface="Calibri" pitchFamily="34" charset="0"/>
              </a:rPr>
              <a:t>La escala es una relación numérica abstracta entre dos magnitudes; se divide en dos</a:t>
            </a: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r>
              <a:rPr kumimoji="1" lang="es-ES" sz="1400">
                <a:latin typeface="Calibri" pitchFamily="34" charset="0"/>
              </a:rPr>
              <a:t>Se puede localizar la escala en una carta geográfica en dos lugares</a:t>
            </a:r>
          </a:p>
          <a:p>
            <a:pPr hangingPunct="0">
              <a:lnSpc>
                <a:spcPct val="110000"/>
              </a:lnSpc>
            </a:pPr>
            <a:endParaRPr kumimoji="1" lang="es-ES" sz="1400">
              <a:latin typeface="Calibri" pitchFamily="34" charset="0"/>
            </a:endParaRPr>
          </a:p>
        </p:txBody>
      </p:sp>
      <p:sp>
        <p:nvSpPr>
          <p:cNvPr id="9" name="8 Título"/>
          <p:cNvSpPr>
            <a:spLocks noGrp="1"/>
          </p:cNvSpPr>
          <p:nvPr>
            <p:ph type="title"/>
          </p:nvPr>
        </p:nvSpPr>
        <p:spPr>
          <a:xfrm>
            <a:off x="3200400" y="275771"/>
            <a:ext cx="5957888"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Escala</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40"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43"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7" name="16 Rectángulo redondeado">
            <a:hlinkClick r:id="rId4" action="ppaction://hlinksldjump"/>
          </p:cNvPr>
          <p:cNvSpPr/>
          <p:nvPr/>
        </p:nvSpPr>
        <p:spPr>
          <a:xfrm>
            <a:off x="6397627" y="1677988"/>
            <a:ext cx="1958975"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99CC00"/>
                </a:solidFill>
              </a:rPr>
              <a:t>Grafica</a:t>
            </a:r>
            <a:endParaRPr lang="es-MX" dirty="0">
              <a:solidFill>
                <a:srgbClr val="99CC00"/>
              </a:solidFill>
            </a:endParaRPr>
          </a:p>
        </p:txBody>
      </p:sp>
      <p:sp>
        <p:nvSpPr>
          <p:cNvPr id="18" name="17 Rectángulo redondeado">
            <a:hlinkClick r:id="rId5" action="ppaction://hlinksldjump"/>
          </p:cNvPr>
          <p:cNvSpPr/>
          <p:nvPr/>
        </p:nvSpPr>
        <p:spPr>
          <a:xfrm>
            <a:off x="4106863" y="1677988"/>
            <a:ext cx="1960562"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Numérica</a:t>
            </a:r>
            <a:endParaRPr lang="es-MX" dirty="0">
              <a:solidFill>
                <a:srgbClr val="008080"/>
              </a:solidFill>
            </a:endParaRPr>
          </a:p>
        </p:txBody>
      </p:sp>
      <p:grpSp>
        <p:nvGrpSpPr>
          <p:cNvPr id="3" name="2 Grupo"/>
          <p:cNvGrpSpPr>
            <a:grpSpLocks/>
          </p:cNvGrpSpPr>
          <p:nvPr/>
        </p:nvGrpSpPr>
        <p:grpSpPr bwMode="auto">
          <a:xfrm>
            <a:off x="3100388" y="2857500"/>
            <a:ext cx="7505700" cy="3105150"/>
            <a:chOff x="3100222" y="2856852"/>
            <a:chExt cx="7506409" cy="3105790"/>
          </a:xfrm>
        </p:grpSpPr>
        <p:pic>
          <p:nvPicPr>
            <p:cNvPr id="83986" name="Imagen 2" descr="C:\Users\Prisciliano Lopez\Preparatoria\Cuarto Semestre\Geografia y medio Ambiente\Mapa.jpg"/>
            <p:cNvPicPr>
              <a:picLocks noChangeAspect="1" noChangeArrowheads="1"/>
            </p:cNvPicPr>
            <p:nvPr/>
          </p:nvPicPr>
          <p:blipFill>
            <a:blip r:embed="rId6"/>
            <a:srcRect/>
            <a:stretch>
              <a:fillRect/>
            </a:stretch>
          </p:blipFill>
          <p:spPr bwMode="auto">
            <a:xfrm>
              <a:off x="4988857" y="2856852"/>
              <a:ext cx="3226815" cy="2419625"/>
            </a:xfrm>
            <a:prstGeom prst="rect">
              <a:avLst/>
            </a:prstGeom>
            <a:noFill/>
            <a:ln w="9525">
              <a:noFill/>
              <a:miter lim="800000"/>
              <a:headEnd/>
              <a:tailEnd/>
            </a:ln>
          </p:spPr>
        </p:pic>
        <p:cxnSp>
          <p:nvCxnSpPr>
            <p:cNvPr id="21" name="20 Conector recto"/>
            <p:cNvCxnSpPr/>
            <p:nvPr/>
          </p:nvCxnSpPr>
          <p:spPr>
            <a:xfrm flipH="1">
              <a:off x="3924212" y="5148087"/>
              <a:ext cx="2337021" cy="814555"/>
            </a:xfrm>
            <a:prstGeom prst="line">
              <a:avLst/>
            </a:prstGeom>
            <a:ln>
              <a:solidFill>
                <a:srgbClr val="008080"/>
              </a:solidFill>
            </a:ln>
          </p:spPr>
          <p:style>
            <a:lnRef idx="1">
              <a:schemeClr val="accent1"/>
            </a:lnRef>
            <a:fillRef idx="0">
              <a:schemeClr val="accent1"/>
            </a:fillRef>
            <a:effectRef idx="0">
              <a:schemeClr val="accent1"/>
            </a:effectRef>
            <a:fontRef idx="minor">
              <a:schemeClr val="tx1"/>
            </a:fontRef>
          </p:style>
        </p:cxnSp>
        <p:pic>
          <p:nvPicPr>
            <p:cNvPr id="83988" name="Imagen 3" descr="C:\Users\Prisciliano Lopez\Preparatoria\Cuarto Semestre\Geografia y medio Ambiente\Mapa\Mapa0004.bmp"/>
            <p:cNvPicPr>
              <a:picLocks noChangeAspect="1" noChangeArrowheads="1"/>
            </p:cNvPicPr>
            <p:nvPr/>
          </p:nvPicPr>
          <p:blipFill>
            <a:blip r:embed="rId7"/>
            <a:srcRect/>
            <a:stretch>
              <a:fillRect/>
            </a:stretch>
          </p:blipFill>
          <p:spPr bwMode="auto">
            <a:xfrm>
              <a:off x="3939990" y="5418226"/>
              <a:ext cx="2190814" cy="538813"/>
            </a:xfrm>
            <a:prstGeom prst="rect">
              <a:avLst/>
            </a:prstGeom>
            <a:noFill/>
            <a:ln w="9525">
              <a:solidFill>
                <a:srgbClr val="008080"/>
              </a:solidFill>
              <a:miter lim="800000"/>
              <a:headEnd/>
              <a:tailEnd/>
            </a:ln>
          </p:spPr>
        </p:pic>
        <p:sp>
          <p:nvSpPr>
            <p:cNvPr id="2" name="1 Rectángulo"/>
            <p:cNvSpPr/>
            <p:nvPr/>
          </p:nvSpPr>
          <p:spPr>
            <a:xfrm>
              <a:off x="6261233" y="5040115"/>
              <a:ext cx="414377" cy="107972"/>
            </a:xfrm>
            <a:prstGeom prst="rect">
              <a:avLst/>
            </a:prstGeom>
            <a:noFill/>
            <a:ln w="6350">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cxnSp>
          <p:nvCxnSpPr>
            <p:cNvPr id="4" name="3 Conector recto"/>
            <p:cNvCxnSpPr/>
            <p:nvPr/>
          </p:nvCxnSpPr>
          <p:spPr>
            <a:xfrm flipH="1">
              <a:off x="6143746" y="5040115"/>
              <a:ext cx="531863" cy="376315"/>
            </a:xfrm>
            <a:prstGeom prst="line">
              <a:avLst/>
            </a:prstGeom>
            <a:ln>
              <a:solidFill>
                <a:srgbClr val="008080"/>
              </a:solidFill>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a:off x="6143746" y="5148087"/>
              <a:ext cx="531863" cy="814555"/>
            </a:xfrm>
            <a:prstGeom prst="line">
              <a:avLst/>
            </a:prstGeom>
            <a:ln>
              <a:solidFill>
                <a:srgbClr val="008080"/>
              </a:solidFill>
            </a:ln>
          </p:spPr>
          <p:style>
            <a:lnRef idx="1">
              <a:schemeClr val="dk1"/>
            </a:lnRef>
            <a:fillRef idx="0">
              <a:schemeClr val="dk1"/>
            </a:fillRef>
            <a:effectRef idx="0">
              <a:schemeClr val="dk1"/>
            </a:effectRef>
            <a:fontRef idx="minor">
              <a:schemeClr val="tx1"/>
            </a:fontRef>
          </p:style>
        </p:cxnSp>
        <p:cxnSp>
          <p:nvCxnSpPr>
            <p:cNvPr id="13" name="12 Conector recto"/>
            <p:cNvCxnSpPr/>
            <p:nvPr/>
          </p:nvCxnSpPr>
          <p:spPr>
            <a:xfrm flipH="1">
              <a:off x="3943264" y="5040115"/>
              <a:ext cx="2317969" cy="376315"/>
            </a:xfrm>
            <a:prstGeom prst="line">
              <a:avLst/>
            </a:prstGeom>
            <a:ln>
              <a:solidFill>
                <a:srgbClr val="008080"/>
              </a:solidFill>
            </a:ln>
          </p:spPr>
          <p:style>
            <a:lnRef idx="1">
              <a:schemeClr val="accent1"/>
            </a:lnRef>
            <a:fillRef idx="0">
              <a:schemeClr val="accent1"/>
            </a:fillRef>
            <a:effectRef idx="0">
              <a:schemeClr val="accent1"/>
            </a:effectRef>
            <a:fontRef idx="minor">
              <a:schemeClr val="tx1"/>
            </a:fontRef>
          </p:style>
        </p:cxnSp>
        <p:sp>
          <p:nvSpPr>
            <p:cNvPr id="83993" name="13 CuadroTexto"/>
            <p:cNvSpPr txBox="1">
              <a:spLocks noChangeArrowheads="1"/>
            </p:cNvSpPr>
            <p:nvPr/>
          </p:nvSpPr>
          <p:spPr bwMode="auto">
            <a:xfrm>
              <a:off x="3100222" y="4941111"/>
              <a:ext cx="1647028" cy="277056"/>
            </a:xfrm>
            <a:prstGeom prst="rect">
              <a:avLst/>
            </a:prstGeom>
            <a:noFill/>
            <a:ln w="9525">
              <a:noFill/>
              <a:miter lim="800000"/>
              <a:headEnd/>
              <a:tailEnd/>
            </a:ln>
          </p:spPr>
          <p:txBody>
            <a:bodyPr>
              <a:spAutoFit/>
            </a:bodyPr>
            <a:lstStyle/>
            <a:p>
              <a:r>
                <a:rPr lang="es-ES" sz="1200">
                  <a:latin typeface="Calibri" pitchFamily="34" charset="0"/>
                </a:rPr>
                <a:t>Parte inferior Central</a:t>
              </a:r>
              <a:endParaRPr lang="es-MX" sz="1200">
                <a:latin typeface="Calibri" pitchFamily="34" charset="0"/>
              </a:endParaRPr>
            </a:p>
          </p:txBody>
        </p:sp>
        <p:sp>
          <p:nvSpPr>
            <p:cNvPr id="15" name="14 Flecha derecha"/>
            <p:cNvSpPr/>
            <p:nvPr/>
          </p:nvSpPr>
          <p:spPr>
            <a:xfrm>
              <a:off x="4645005" y="5009946"/>
              <a:ext cx="1498742" cy="138141"/>
            </a:xfrm>
            <a:prstGeom prst="rightArrow">
              <a:avLst/>
            </a:prstGeom>
            <a:solidFill>
              <a:srgbClr val="008080">
                <a:alpha val="30000"/>
              </a:srgbClr>
            </a:solidFill>
            <a:ln>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32" name="31 CuadroTexto"/>
            <p:cNvSpPr txBox="1"/>
            <p:nvPr/>
          </p:nvSpPr>
          <p:spPr>
            <a:xfrm>
              <a:off x="8960237" y="4871805"/>
              <a:ext cx="1646394" cy="738339"/>
            </a:xfrm>
            <a:prstGeom prst="rect">
              <a:avLst/>
            </a:prstGeom>
            <a:noFill/>
          </p:spPr>
          <p:txBody>
            <a:bodyPr>
              <a:spAutoFit/>
            </a:bodyPr>
            <a:lstStyle/>
            <a:p>
              <a:pPr fontAlgn="auto">
                <a:spcBef>
                  <a:spcPts val="0"/>
                </a:spcBef>
                <a:spcAft>
                  <a:spcPts val="0"/>
                </a:spcAft>
                <a:defRPr/>
              </a:pPr>
              <a:r>
                <a:rPr lang="es-ES" sz="1050" dirty="0">
                  <a:latin typeface="+mn-lt"/>
                </a:rPr>
                <a:t>Parte inferior Derecha, sobre el lugar a representar y clave de la carta</a:t>
              </a:r>
              <a:endParaRPr lang="es-MX" sz="1050" dirty="0">
                <a:latin typeface="+mn-lt"/>
              </a:endParaRPr>
            </a:p>
          </p:txBody>
        </p:sp>
        <p:sp>
          <p:nvSpPr>
            <p:cNvPr id="33" name="32 Flecha derecha"/>
            <p:cNvSpPr/>
            <p:nvPr/>
          </p:nvSpPr>
          <p:spPr>
            <a:xfrm flipH="1">
              <a:off x="8198166" y="4914676"/>
              <a:ext cx="762072" cy="139729"/>
            </a:xfrm>
            <a:prstGeom prst="rightArrow">
              <a:avLst/>
            </a:prstGeom>
            <a:solidFill>
              <a:srgbClr val="99CC00">
                <a:alpha val="30000"/>
              </a:srgbClr>
            </a:solidFill>
            <a:ln>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37" name="36 Rectángulo"/>
            <p:cNvSpPr/>
            <p:nvPr/>
          </p:nvSpPr>
          <p:spPr>
            <a:xfrm>
              <a:off x="7755212" y="4914676"/>
              <a:ext cx="414376" cy="165134"/>
            </a:xfrm>
            <a:prstGeom prst="rect">
              <a:avLst/>
            </a:prstGeom>
            <a:noFill/>
            <a:ln w="6350">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cxnSp>
          <p:nvCxnSpPr>
            <p:cNvPr id="23" name="22 Conector recto"/>
            <p:cNvCxnSpPr/>
            <p:nvPr/>
          </p:nvCxnSpPr>
          <p:spPr>
            <a:xfrm flipH="1">
              <a:off x="7520239" y="4914676"/>
              <a:ext cx="234972" cy="501753"/>
            </a:xfrm>
            <a:prstGeom prst="line">
              <a:avLst/>
            </a:prstGeom>
            <a:ln>
              <a:solidFill>
                <a:srgbClr val="99CC00"/>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flipH="1" flipV="1">
              <a:off x="8169588" y="4914676"/>
              <a:ext cx="441367" cy="501753"/>
            </a:xfrm>
            <a:prstGeom prst="line">
              <a:avLst/>
            </a:prstGeom>
            <a:ln>
              <a:solidFill>
                <a:srgbClr val="99CC00"/>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flipH="1">
              <a:off x="7520239" y="5079810"/>
              <a:ext cx="234972" cy="820907"/>
            </a:xfrm>
            <a:prstGeom prst="line">
              <a:avLst/>
            </a:prstGeom>
            <a:ln>
              <a:solidFill>
                <a:srgbClr val="99CC00"/>
              </a:solidFill>
            </a:ln>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8169588" y="5079810"/>
              <a:ext cx="441367" cy="820907"/>
            </a:xfrm>
            <a:prstGeom prst="line">
              <a:avLst/>
            </a:prstGeom>
            <a:ln>
              <a:solidFill>
                <a:srgbClr val="99CC00"/>
              </a:solidFill>
            </a:ln>
          </p:spPr>
          <p:style>
            <a:lnRef idx="1">
              <a:schemeClr val="accent1"/>
            </a:lnRef>
            <a:fillRef idx="0">
              <a:schemeClr val="accent1"/>
            </a:fillRef>
            <a:effectRef idx="0">
              <a:schemeClr val="accent1"/>
            </a:effectRef>
            <a:fontRef idx="minor">
              <a:schemeClr val="tx1"/>
            </a:fontRef>
          </p:style>
        </p:cxnSp>
        <p:pic>
          <p:nvPicPr>
            <p:cNvPr id="84002" name="Imagen 4" descr="C:\Users\Prisciliano Lopez\Preparatoria\Cuarto Semestre\Geografia y medio Ambiente\Mapa\Mapa0005.bmp"/>
            <p:cNvPicPr>
              <a:picLocks noChangeAspect="1" noChangeArrowheads="1"/>
            </p:cNvPicPr>
            <p:nvPr/>
          </p:nvPicPr>
          <p:blipFill>
            <a:blip r:embed="rId8"/>
            <a:srcRect/>
            <a:stretch>
              <a:fillRect/>
            </a:stretch>
          </p:blipFill>
          <p:spPr bwMode="auto">
            <a:xfrm>
              <a:off x="7520940" y="5416542"/>
              <a:ext cx="1086241" cy="475456"/>
            </a:xfrm>
            <a:prstGeom prst="rect">
              <a:avLst/>
            </a:prstGeom>
            <a:noFill/>
            <a:ln w="9525">
              <a:solidFill>
                <a:srgbClr val="99CC00"/>
              </a:solidFill>
              <a:miter lim="800000"/>
              <a:headEnd/>
              <a:tailEnd/>
            </a:ln>
          </p:spPr>
        </p:pic>
      </p:grpSp>
      <p:sp>
        <p:nvSpPr>
          <p:cNvPr id="35" name="Autoforma 45">
            <a:hlinkClick r:id="rId9"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6" name="Autoforma 24">
            <a:hlinkClick r:id="rId10"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38" name="Autoforma 24">
            <a:hlinkClick r:id="rId11"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9" name="Autoforma 25">
            <a:hlinkClick r:id="rId12"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41" name="Autoforma 24">
            <a:hlinkClick r:id="rId13"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42" name="Autoforma 24">
            <a:hlinkClick r:id="rId14"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45" name="Autoforma 24">
            <a:hlinkClick r:id="rId15"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55" name="Imagen 3" descr="G:\UAEMex-1.bmp">
            <a:hlinkClick r:id="rId16"/>
          </p:cNvPr>
          <p:cNvPicPr>
            <a:picLocks noChangeAspect="1" noChangeArrowheads="1"/>
          </p:cNvPicPr>
          <p:nvPr/>
        </p:nvPicPr>
        <p:blipFill>
          <a:blip r:embed="rId17"/>
          <a:srcRect/>
          <a:stretch>
            <a:fillRect/>
          </a:stretch>
        </p:blipFill>
        <p:spPr bwMode="auto">
          <a:xfrm>
            <a:off x="703263" y="71442"/>
            <a:ext cx="1431925" cy="1260475"/>
          </a:xfrm>
          <a:prstGeom prst="rect">
            <a:avLst/>
          </a:prstGeom>
          <a:noFill/>
          <a:ln w="9525">
            <a:noFill/>
            <a:miter lim="800000"/>
            <a:headEnd/>
            <a:tailEnd/>
          </a:ln>
        </p:spPr>
      </p:pic>
      <p:pic>
        <p:nvPicPr>
          <p:cNvPr id="56" name="Imagen 2" descr="F:\investigasiones\Imagenes\UAEMex\Escudo.JPG"/>
          <p:cNvPicPr>
            <a:picLocks noChangeAspect="1" noChangeArrowheads="1"/>
          </p:cNvPicPr>
          <p:nvPr/>
        </p:nvPicPr>
        <p:blipFill>
          <a:blip r:embed="rId18">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0-#ppt_w/2"/>
                                          </p:val>
                                        </p:tav>
                                        <p:tav tm="100000">
                                          <p:val>
                                            <p:strVal val="#ppt_x"/>
                                          </p:val>
                                        </p:tav>
                                      </p:tavLst>
                                    </p:anim>
                                    <p:anim calcmode="lin" valueType="num">
                                      <p:cBhvr additive="base">
                                        <p:cTn id="40" dur="500" fill="hold"/>
                                        <p:tgtEl>
                                          <p:spTgt spid="41"/>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0-#ppt_w/2"/>
                                          </p:val>
                                        </p:tav>
                                        <p:tav tm="100000">
                                          <p:val>
                                            <p:strVal val="#ppt_x"/>
                                          </p:val>
                                        </p:tav>
                                      </p:tavLst>
                                    </p:anim>
                                    <p:anim calcmode="lin" valueType="num">
                                      <p:cBhvr additive="base">
                                        <p:cTn id="45" dur="500" fill="hold"/>
                                        <p:tgtEl>
                                          <p:spTgt spid="39"/>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0-#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500" fill="hold"/>
                                        <p:tgtEl>
                                          <p:spTgt spid="42"/>
                                        </p:tgtEl>
                                        <p:attrNameLst>
                                          <p:attrName>ppt_x</p:attrName>
                                        </p:attrNameLst>
                                      </p:cBhvr>
                                      <p:tavLst>
                                        <p:tav tm="0">
                                          <p:val>
                                            <p:strVal val="0-#ppt_w/2"/>
                                          </p:val>
                                        </p:tav>
                                        <p:tav tm="100000">
                                          <p:val>
                                            <p:strVal val="#ppt_x"/>
                                          </p:val>
                                        </p:tav>
                                      </p:tavLst>
                                    </p:anim>
                                    <p:anim calcmode="lin" valueType="num">
                                      <p:cBhvr additive="base">
                                        <p:cTn id="55" dur="500" fill="hold"/>
                                        <p:tgtEl>
                                          <p:spTgt spid="42"/>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8" fill="hold"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0-#ppt_w/2"/>
                                          </p:val>
                                        </p:tav>
                                        <p:tav tm="100000">
                                          <p:val>
                                            <p:strVal val="#ppt_x"/>
                                          </p:val>
                                        </p:tav>
                                      </p:tavLst>
                                    </p:anim>
                                    <p:anim calcmode="lin" valueType="num">
                                      <p:cBhvr additive="base">
                                        <p:cTn id="60"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7" grpId="0" animBg="1"/>
      <p:bldP spid="1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7"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31" name="Rectángulo 4"/>
          <p:cNvSpPr>
            <a:spLocks noRot="1" noChangeAspect="1" noMove="1" noResize="1" noEditPoints="1" noAdjustHandles="1" noChangeArrowheads="1" noChangeShapeType="1" noTextEdit="1"/>
          </p:cNvSpPr>
          <p:nvPr/>
        </p:nvSpPr>
        <p:spPr bwMode="auto">
          <a:xfrm>
            <a:off x="3199294" y="818411"/>
            <a:ext cx="7544908" cy="5604803"/>
          </a:xfrm>
          <a:prstGeom prst="rect">
            <a:avLst/>
          </a:prstGeom>
          <a:blipFill rotWithShape="1">
            <a:blip r:embed="rId4" cstate="print"/>
            <a:stretch>
              <a:fillRect l="-323" b="-10326"/>
            </a:stretch>
          </a:blipFill>
          <a:ln>
            <a:noFill/>
          </a:ln>
          <a:extLst/>
        </p:spPr>
        <p:txBody>
          <a:bodyPr/>
          <a:lstStyle/>
          <a:p>
            <a:pPr fontAlgn="auto">
              <a:spcBef>
                <a:spcPts val="0"/>
              </a:spcBef>
              <a:spcAft>
                <a:spcPts val="0"/>
              </a:spcAft>
              <a:defRPr/>
            </a:pPr>
            <a:r>
              <a:rPr lang="es-MX">
                <a:noFill/>
                <a:latin typeface="+mn-lt"/>
              </a:rPr>
              <a:t> </a:t>
            </a:r>
          </a:p>
        </p:txBody>
      </p:sp>
      <p:sp>
        <p:nvSpPr>
          <p:cNvPr id="9" name="8 Título"/>
          <p:cNvSpPr>
            <a:spLocks noGrp="1"/>
          </p:cNvSpPr>
          <p:nvPr>
            <p:ph type="title"/>
          </p:nvPr>
        </p:nvSpPr>
        <p:spPr>
          <a:xfrm>
            <a:off x="3200400" y="147179"/>
            <a:ext cx="6072188"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Escala Numérica</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9"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0" name="Autoforma 24">
            <a:hlinkClick r:id="rId6"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32" name="Autoforma 24">
            <a:hlinkClick r:id="rId7"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3" name="Autoforma 25">
            <a:hlinkClick r:id="rId8"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4" name="Autoforma 24">
            <a:hlinkClick r:id="rId9"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5" name="Autoforma 24">
            <a:hlinkClick r:id="rId10"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6" name="Autoforma 24">
            <a:hlinkClick r:id="rId11"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7"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38"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20" name="19 Rectángulo redondeado">
            <a:hlinkClick r:id="rId15" action="ppaction://hlinksldjump"/>
          </p:cNvPr>
          <p:cNvSpPr/>
          <p:nvPr/>
        </p:nvSpPr>
        <p:spPr>
          <a:xfrm>
            <a:off x="8456615" y="6075363"/>
            <a:ext cx="1960562"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accent6">
                    <a:lumMod val="75000"/>
                  </a:schemeClr>
                </a:solidFill>
              </a:rPr>
              <a:t>Unidades UTM</a:t>
            </a:r>
            <a:endParaRPr lang="es-MX" dirty="0">
              <a:solidFill>
                <a:schemeClr val="accent6">
                  <a:lumMod val="75000"/>
                </a:schemeClr>
              </a:solidFill>
            </a:endParaRPr>
          </a:p>
        </p:txBody>
      </p:sp>
      <p:sp>
        <p:nvSpPr>
          <p:cNvPr id="21" name="20 Rectángulo redondeado">
            <a:hlinkClick r:id="rId8" action="ppaction://hlinksldjump"/>
          </p:cNvPr>
          <p:cNvSpPr/>
          <p:nvPr/>
        </p:nvSpPr>
        <p:spPr>
          <a:xfrm>
            <a:off x="6381750" y="6075363"/>
            <a:ext cx="1958975"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Volver</a:t>
            </a:r>
            <a:endParaRPr lang="es-MX" dirty="0">
              <a:solidFill>
                <a:srgbClr val="008080"/>
              </a:solidFill>
            </a:endParaRP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500" fill="hold"/>
                                        <p:tgtEl>
                                          <p:spTgt spid="34"/>
                                        </p:tgtEl>
                                        <p:attrNameLst>
                                          <p:attrName>ppt_x</p:attrName>
                                        </p:attrNameLst>
                                      </p:cBhvr>
                                      <p:tavLst>
                                        <p:tav tm="0">
                                          <p:val>
                                            <p:strVal val="0-#ppt_w/2"/>
                                          </p:val>
                                        </p:tav>
                                        <p:tav tm="100000">
                                          <p:val>
                                            <p:strVal val="#ppt_x"/>
                                          </p:val>
                                        </p:tav>
                                      </p:tavLst>
                                    </p:anim>
                                    <p:anim calcmode="lin" valueType="num">
                                      <p:cBhvr additive="base">
                                        <p:cTn id="31" dur="500" fill="hold"/>
                                        <p:tgtEl>
                                          <p:spTgt spid="34"/>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0-#ppt_w/2"/>
                                          </p:val>
                                        </p:tav>
                                        <p:tav tm="100000">
                                          <p:val>
                                            <p:strVal val="#ppt_x"/>
                                          </p:val>
                                        </p:tav>
                                      </p:tavLst>
                                    </p:anim>
                                    <p:anim calcmode="lin" valueType="num">
                                      <p:cBhvr additive="base">
                                        <p:cTn id="36" dur="500" fill="hold"/>
                                        <p:tgtEl>
                                          <p:spTgt spid="33"/>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0-#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0-#ppt_w/2"/>
                                          </p:val>
                                        </p:tav>
                                        <p:tav tm="100000">
                                          <p:val>
                                            <p:strVal val="#ppt_x"/>
                                          </p:val>
                                        </p:tav>
                                      </p:tavLst>
                                    </p:anim>
                                    <p:anim calcmode="lin" valueType="num">
                                      <p:cBhvr additive="base">
                                        <p:cTn id="46" dur="500" fill="hold"/>
                                        <p:tgtEl>
                                          <p:spTgt spid="35"/>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8" fill="hold" nodeType="after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0-#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31" name="Rectángulo 4"/>
          <p:cNvSpPr>
            <a:spLocks noRot="1" noChangeAspect="1" noMove="1" noResize="1" noEditPoints="1" noAdjustHandles="1" noChangeArrowheads="1" noChangeShapeType="1" noTextEdit="1"/>
          </p:cNvSpPr>
          <p:nvPr/>
        </p:nvSpPr>
        <p:spPr bwMode="auto">
          <a:xfrm>
            <a:off x="3199294" y="818411"/>
            <a:ext cx="7544908" cy="5604803"/>
          </a:xfrm>
          <a:prstGeom prst="rect">
            <a:avLst/>
          </a:prstGeom>
          <a:blipFill rotWithShape="1">
            <a:blip r:embed="rId4"/>
            <a:stretch>
              <a:fillRect l="-323" b="-4022"/>
            </a:stretch>
          </a:blipFill>
          <a:ln>
            <a:noFill/>
          </a:ln>
          <a:extLst/>
        </p:spPr>
        <p:txBody>
          <a:bodyPr/>
          <a:lstStyle/>
          <a:p>
            <a:pPr fontAlgn="auto">
              <a:spcBef>
                <a:spcPts val="0"/>
              </a:spcBef>
              <a:spcAft>
                <a:spcPts val="0"/>
              </a:spcAft>
              <a:defRPr/>
            </a:pPr>
            <a:r>
              <a:rPr lang="es-MX">
                <a:noFill/>
                <a:latin typeface="+mn-lt"/>
              </a:rPr>
              <a:t> </a:t>
            </a:r>
          </a:p>
        </p:txBody>
      </p:sp>
      <p:sp>
        <p:nvSpPr>
          <p:cNvPr id="9" name="8 Título"/>
          <p:cNvSpPr>
            <a:spLocks noGrp="1"/>
          </p:cNvSpPr>
          <p:nvPr>
            <p:ph type="title"/>
          </p:nvPr>
        </p:nvSpPr>
        <p:spPr>
          <a:xfrm>
            <a:off x="3200400" y="147179"/>
            <a:ext cx="6072188"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Escala Grafica</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9"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0" name="Autoforma 24">
            <a:hlinkClick r:id="rId6"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32" name="Autoforma 24">
            <a:hlinkClick r:id="rId7"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3" name="Autoforma 25">
            <a:hlinkClick r:id="rId8"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4" name="Autoforma 24">
            <a:hlinkClick r:id="rId9"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5" name="Autoforma 24">
            <a:hlinkClick r:id="rId10"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6" name="Autoforma 24">
            <a:hlinkClick r:id="rId11"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7"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38"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20" name="19 Rectángulo redondeado">
            <a:hlinkClick r:id="rId8" action="ppaction://hlinksldjump"/>
          </p:cNvPr>
          <p:cNvSpPr/>
          <p:nvPr/>
        </p:nvSpPr>
        <p:spPr>
          <a:xfrm>
            <a:off x="8456615" y="6075363"/>
            <a:ext cx="1960562"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Regresar</a:t>
            </a:r>
            <a:endParaRPr lang="es-MX" dirty="0">
              <a:solidFill>
                <a:srgbClr val="008080"/>
              </a:solidFill>
            </a:endParaRP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500" fill="hold"/>
                                        <p:tgtEl>
                                          <p:spTgt spid="34"/>
                                        </p:tgtEl>
                                        <p:attrNameLst>
                                          <p:attrName>ppt_x</p:attrName>
                                        </p:attrNameLst>
                                      </p:cBhvr>
                                      <p:tavLst>
                                        <p:tav tm="0">
                                          <p:val>
                                            <p:strVal val="0-#ppt_w/2"/>
                                          </p:val>
                                        </p:tav>
                                        <p:tav tm="100000">
                                          <p:val>
                                            <p:strVal val="#ppt_x"/>
                                          </p:val>
                                        </p:tav>
                                      </p:tavLst>
                                    </p:anim>
                                    <p:anim calcmode="lin" valueType="num">
                                      <p:cBhvr additive="base">
                                        <p:cTn id="31" dur="500" fill="hold"/>
                                        <p:tgtEl>
                                          <p:spTgt spid="34"/>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0-#ppt_w/2"/>
                                          </p:val>
                                        </p:tav>
                                        <p:tav tm="100000">
                                          <p:val>
                                            <p:strVal val="#ppt_x"/>
                                          </p:val>
                                        </p:tav>
                                      </p:tavLst>
                                    </p:anim>
                                    <p:anim calcmode="lin" valueType="num">
                                      <p:cBhvr additive="base">
                                        <p:cTn id="36" dur="500" fill="hold"/>
                                        <p:tgtEl>
                                          <p:spTgt spid="33"/>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0-#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0-#ppt_w/2"/>
                                          </p:val>
                                        </p:tav>
                                        <p:tav tm="100000">
                                          <p:val>
                                            <p:strVal val="#ppt_x"/>
                                          </p:val>
                                        </p:tav>
                                      </p:tavLst>
                                    </p:anim>
                                    <p:anim calcmode="lin" valueType="num">
                                      <p:cBhvr additive="base">
                                        <p:cTn id="46" dur="500" fill="hold"/>
                                        <p:tgtEl>
                                          <p:spTgt spid="35"/>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8" fill="hold" nodeType="after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0-#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3"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31" name="Rectángulo 4"/>
          <p:cNvSpPr>
            <a:spLocks noRot="1" noChangeAspect="1" noMove="1" noResize="1" noEditPoints="1" noAdjustHandles="1" noChangeArrowheads="1" noChangeShapeType="1" noTextEdit="1"/>
          </p:cNvSpPr>
          <p:nvPr/>
        </p:nvSpPr>
        <p:spPr bwMode="auto">
          <a:xfrm>
            <a:off x="3199294" y="995082"/>
            <a:ext cx="7544908" cy="5428130"/>
          </a:xfrm>
          <a:prstGeom prst="rect">
            <a:avLst/>
          </a:prstGeom>
          <a:blipFill rotWithShape="1">
            <a:blip r:embed="rId4" cstate="print"/>
            <a:stretch>
              <a:fillRect l="-242" r="-162"/>
            </a:stretch>
          </a:blipFill>
          <a:ln>
            <a:noFill/>
          </a:ln>
          <a:extLst/>
        </p:spPr>
        <p:txBody>
          <a:bodyPr/>
          <a:lstStyle/>
          <a:p>
            <a:pPr fontAlgn="auto">
              <a:spcBef>
                <a:spcPts val="0"/>
              </a:spcBef>
              <a:spcAft>
                <a:spcPts val="0"/>
              </a:spcAft>
              <a:defRPr/>
            </a:pPr>
            <a:r>
              <a:rPr lang="es-MX">
                <a:noFill/>
                <a:latin typeface="+mn-lt"/>
              </a:rPr>
              <a:t> </a:t>
            </a:r>
          </a:p>
        </p:txBody>
      </p:sp>
      <p:sp>
        <p:nvSpPr>
          <p:cNvPr id="9" name="8 Título"/>
          <p:cNvSpPr>
            <a:spLocks noGrp="1"/>
          </p:cNvSpPr>
          <p:nvPr>
            <p:ph type="title"/>
          </p:nvPr>
        </p:nvSpPr>
        <p:spPr>
          <a:xfrm>
            <a:off x="3200401" y="275771"/>
            <a:ext cx="7535929"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Unidades UTM</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33"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34"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8" name="17 Rectángulo redondeado">
            <a:hlinkClick r:id="rId5" action="ppaction://hlinksldjump"/>
          </p:cNvPr>
          <p:cNvSpPr/>
          <p:nvPr/>
        </p:nvSpPr>
        <p:spPr>
          <a:xfrm>
            <a:off x="8456615" y="6075363"/>
            <a:ext cx="1960562"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Regresar</a:t>
            </a:r>
            <a:endParaRPr lang="es-MX" dirty="0">
              <a:solidFill>
                <a:srgbClr val="008080"/>
              </a:solidFill>
            </a:endParaRPr>
          </a:p>
        </p:txBody>
      </p:sp>
      <p:grpSp>
        <p:nvGrpSpPr>
          <p:cNvPr id="24" name="23 Grupo"/>
          <p:cNvGrpSpPr>
            <a:grpSpLocks/>
          </p:cNvGrpSpPr>
          <p:nvPr/>
        </p:nvGrpSpPr>
        <p:grpSpPr bwMode="auto">
          <a:xfrm>
            <a:off x="3054350" y="3101976"/>
            <a:ext cx="1504951" cy="2662267"/>
            <a:chOff x="3031962" y="3406689"/>
            <a:chExt cx="1504714" cy="2662296"/>
          </a:xfrm>
        </p:grpSpPr>
        <p:grpSp>
          <p:nvGrpSpPr>
            <p:cNvPr id="90129" name="2 Grupo"/>
            <p:cNvGrpSpPr>
              <a:grpSpLocks/>
            </p:cNvGrpSpPr>
            <p:nvPr/>
          </p:nvGrpSpPr>
          <p:grpSpPr bwMode="auto">
            <a:xfrm>
              <a:off x="3457212" y="3480255"/>
              <a:ext cx="90971" cy="2450223"/>
              <a:chOff x="3357973" y="3955515"/>
              <a:chExt cx="99303" cy="4980970"/>
            </a:xfrm>
          </p:grpSpPr>
          <p:grpSp>
            <p:nvGrpSpPr>
              <p:cNvPr id="90135" name="27 Grupo"/>
              <p:cNvGrpSpPr>
                <a:grpSpLocks/>
              </p:cNvGrpSpPr>
              <p:nvPr/>
            </p:nvGrpSpPr>
            <p:grpSpPr bwMode="auto">
              <a:xfrm>
                <a:off x="3357973" y="5727927"/>
                <a:ext cx="99228" cy="3208558"/>
                <a:chOff x="3402106" y="2864262"/>
                <a:chExt cx="53788" cy="1447375"/>
              </a:xfrm>
            </p:grpSpPr>
            <p:sp>
              <p:nvSpPr>
                <p:cNvPr id="59" name="58 Rectángulo"/>
                <p:cNvSpPr/>
                <p:nvPr/>
              </p:nvSpPr>
              <p:spPr>
                <a:xfrm>
                  <a:off x="3402185" y="2863462"/>
                  <a:ext cx="53535" cy="48041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0" name="59 Rectángulo"/>
                <p:cNvSpPr/>
                <p:nvPr/>
              </p:nvSpPr>
              <p:spPr>
                <a:xfrm>
                  <a:off x="3402185" y="3349695"/>
                  <a:ext cx="53535" cy="478954"/>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1" name="60 Rectángulo"/>
                <p:cNvSpPr/>
                <p:nvPr/>
              </p:nvSpPr>
              <p:spPr>
                <a:xfrm>
                  <a:off x="3402185" y="3831561"/>
                  <a:ext cx="53535" cy="48041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62" name="61 Conector recto"/>
                <p:cNvCxnSpPr/>
                <p:nvPr/>
              </p:nvCxnSpPr>
              <p:spPr>
                <a:xfrm>
                  <a:off x="3429422" y="3343872"/>
                  <a:ext cx="0" cy="484777"/>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90136" name="28 Grupo"/>
              <p:cNvGrpSpPr>
                <a:grpSpLocks/>
              </p:cNvGrpSpPr>
              <p:nvPr/>
            </p:nvGrpSpPr>
            <p:grpSpPr bwMode="auto">
              <a:xfrm>
                <a:off x="3358046" y="3955515"/>
                <a:ext cx="99230" cy="1767277"/>
                <a:chOff x="3406619" y="3332102"/>
                <a:chExt cx="44762" cy="957977"/>
              </a:xfrm>
            </p:grpSpPr>
            <p:sp>
              <p:nvSpPr>
                <p:cNvPr id="55" name="54 Rectángulo"/>
                <p:cNvSpPr/>
                <p:nvPr/>
              </p:nvSpPr>
              <p:spPr>
                <a:xfrm>
                  <a:off x="3406651" y="3331507"/>
                  <a:ext cx="44550" cy="479322"/>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56" name="55 Rectángulo"/>
                <p:cNvSpPr/>
                <p:nvPr/>
              </p:nvSpPr>
              <p:spPr>
                <a:xfrm>
                  <a:off x="3406651" y="3810829"/>
                  <a:ext cx="44550" cy="479322"/>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58" name="57 Conector recto"/>
                <p:cNvCxnSpPr>
                  <a:stCxn id="55" idx="2"/>
                  <a:endCxn id="56" idx="2"/>
                </p:cNvCxnSpPr>
                <p:nvPr/>
              </p:nvCxnSpPr>
              <p:spPr>
                <a:xfrm>
                  <a:off x="3429318" y="3810829"/>
                  <a:ext cx="0" cy="479322"/>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cxnSp>
          <p:nvCxnSpPr>
            <p:cNvPr id="47" name="46 Conector recto"/>
            <p:cNvCxnSpPr/>
            <p:nvPr/>
          </p:nvCxnSpPr>
          <p:spPr>
            <a:xfrm>
              <a:off x="3547819" y="4349674"/>
              <a:ext cx="288880" cy="0"/>
            </a:xfrm>
            <a:prstGeom prst="line">
              <a:avLst/>
            </a:prstGeom>
            <a:ln w="31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90131" name="49 CuadroTexto"/>
            <p:cNvSpPr txBox="1">
              <a:spLocks noChangeArrowheads="1"/>
            </p:cNvSpPr>
            <p:nvPr/>
          </p:nvSpPr>
          <p:spPr bwMode="auto">
            <a:xfrm>
              <a:off x="3031962" y="3406689"/>
              <a:ext cx="541591" cy="2662296"/>
            </a:xfrm>
            <a:prstGeom prst="rect">
              <a:avLst/>
            </a:prstGeom>
            <a:noFill/>
            <a:ln w="9525">
              <a:noFill/>
              <a:miter lim="800000"/>
              <a:headEnd/>
              <a:tailEnd/>
            </a:ln>
          </p:spPr>
          <p:txBody>
            <a:bodyPr>
              <a:spAutoFit/>
            </a:bodyPr>
            <a:lstStyle/>
            <a:p>
              <a:r>
                <a:rPr lang="es-ES" sz="900">
                  <a:solidFill>
                    <a:srgbClr val="008080"/>
                  </a:solidFill>
                  <a:latin typeface="Calibri" pitchFamily="34" charset="0"/>
                </a:rPr>
                <a:t>19</a:t>
              </a:r>
              <a:r>
                <a:rPr lang="es-ES" sz="900">
                  <a:solidFill>
                    <a:srgbClr val="008080"/>
                  </a:solidFill>
                  <a:latin typeface="Calibri" pitchFamily="34" charset="0"/>
                  <a:sym typeface="UniversalMath1 BT"/>
                </a:rPr>
                <a:t>25</a:t>
              </a:r>
            </a:p>
            <a:p>
              <a:endParaRPr lang="es-ES" sz="900">
                <a:solidFill>
                  <a:srgbClr val="008080"/>
                </a:solidFill>
                <a:latin typeface="Calibri" pitchFamily="34" charset="0"/>
                <a:sym typeface="UniversalMath1 BT"/>
              </a:endParaRPr>
            </a:p>
            <a:p>
              <a:endParaRPr lang="es-ES" sz="900">
                <a:solidFill>
                  <a:srgbClr val="008080"/>
                </a:solidFill>
                <a:latin typeface="Calibri" pitchFamily="34" charset="0"/>
                <a:sym typeface="UniversalMath1 BT"/>
              </a:endParaRPr>
            </a:p>
            <a:p>
              <a:endParaRPr lang="es-ES" sz="900">
                <a:solidFill>
                  <a:srgbClr val="008080"/>
                </a:solidFill>
                <a:latin typeface="Calibri" pitchFamily="34" charset="0"/>
                <a:sym typeface="UniversalMath1 BT"/>
              </a:endParaRPr>
            </a:p>
            <a:p>
              <a:endParaRPr lang="es-ES" sz="900">
                <a:solidFill>
                  <a:srgbClr val="008080"/>
                </a:solidFill>
                <a:latin typeface="Calibri" pitchFamily="34" charset="0"/>
              </a:endParaRPr>
            </a:p>
            <a:p>
              <a:endParaRPr lang="es-ES" sz="900">
                <a:solidFill>
                  <a:srgbClr val="008080"/>
                </a:solidFill>
                <a:latin typeface="Calibri" pitchFamily="34" charset="0"/>
              </a:endParaRPr>
            </a:p>
            <a:p>
              <a:endParaRPr lang="es-ES" sz="900">
                <a:solidFill>
                  <a:srgbClr val="008080"/>
                </a:solidFill>
                <a:latin typeface="Calibri" pitchFamily="34" charset="0"/>
              </a:endParaRPr>
            </a:p>
            <a:p>
              <a:endParaRPr lang="es-ES" sz="900">
                <a:solidFill>
                  <a:srgbClr val="008080"/>
                </a:solidFill>
                <a:latin typeface="Calibri" pitchFamily="34" charset="0"/>
              </a:endParaRPr>
            </a:p>
            <a:p>
              <a:endParaRPr lang="es-ES" sz="900">
                <a:solidFill>
                  <a:srgbClr val="008080"/>
                </a:solidFill>
                <a:latin typeface="Calibri" pitchFamily="34" charset="0"/>
              </a:endParaRPr>
            </a:p>
            <a:p>
              <a:endParaRPr lang="es-ES" sz="900">
                <a:solidFill>
                  <a:srgbClr val="008080"/>
                </a:solidFill>
                <a:latin typeface="Calibri" pitchFamily="34" charset="0"/>
              </a:endParaRPr>
            </a:p>
            <a:p>
              <a:endParaRPr lang="es-ES" sz="900">
                <a:solidFill>
                  <a:srgbClr val="008080"/>
                </a:solidFill>
                <a:latin typeface="Calibri" pitchFamily="34" charset="0"/>
              </a:endParaRPr>
            </a:p>
            <a:p>
              <a:endParaRPr lang="es-ES" sz="900">
                <a:solidFill>
                  <a:srgbClr val="008080"/>
                </a:solidFill>
                <a:latin typeface="Calibri" pitchFamily="34" charset="0"/>
              </a:endParaRPr>
            </a:p>
            <a:p>
              <a:endParaRPr lang="es-ES" sz="800">
                <a:solidFill>
                  <a:srgbClr val="008080"/>
                </a:solidFill>
                <a:latin typeface="Calibri" pitchFamily="34" charset="0"/>
              </a:endParaRPr>
            </a:p>
            <a:p>
              <a:endParaRPr lang="es-ES" sz="900">
                <a:solidFill>
                  <a:srgbClr val="008080"/>
                </a:solidFill>
                <a:latin typeface="Calibri" pitchFamily="34" charset="0"/>
              </a:endParaRPr>
            </a:p>
            <a:p>
              <a:endParaRPr lang="es-ES" sz="900">
                <a:solidFill>
                  <a:srgbClr val="008080"/>
                </a:solidFill>
                <a:latin typeface="Calibri" pitchFamily="34" charset="0"/>
              </a:endParaRPr>
            </a:p>
            <a:p>
              <a:endParaRPr lang="es-ES" sz="900">
                <a:solidFill>
                  <a:srgbClr val="008080"/>
                </a:solidFill>
                <a:latin typeface="Calibri" pitchFamily="34" charset="0"/>
              </a:endParaRPr>
            </a:p>
            <a:p>
              <a:endParaRPr lang="es-ES" sz="1200">
                <a:solidFill>
                  <a:srgbClr val="008080"/>
                </a:solidFill>
                <a:latin typeface="Calibri" pitchFamily="34" charset="0"/>
              </a:endParaRPr>
            </a:p>
            <a:p>
              <a:endParaRPr lang="es-ES" sz="300">
                <a:solidFill>
                  <a:srgbClr val="008080"/>
                </a:solidFill>
                <a:latin typeface="Calibri" pitchFamily="34" charset="0"/>
              </a:endParaRPr>
            </a:p>
            <a:p>
              <a:r>
                <a:rPr lang="es-ES" sz="900">
                  <a:solidFill>
                    <a:srgbClr val="008080"/>
                  </a:solidFill>
                  <a:latin typeface="Calibri" pitchFamily="34" charset="0"/>
                </a:rPr>
                <a:t>19</a:t>
              </a:r>
              <a:r>
                <a:rPr lang="es-ES" sz="900">
                  <a:solidFill>
                    <a:srgbClr val="008080"/>
                  </a:solidFill>
                  <a:latin typeface="Calibri" pitchFamily="34" charset="0"/>
                  <a:sym typeface="UniversalMath1 BT"/>
                </a:rPr>
                <a:t>20</a:t>
              </a:r>
              <a:endParaRPr lang="es-ES" sz="900">
                <a:solidFill>
                  <a:srgbClr val="008080"/>
                </a:solidFill>
                <a:latin typeface="Calibri" pitchFamily="34" charset="0"/>
              </a:endParaRPr>
            </a:p>
          </p:txBody>
        </p:sp>
        <p:cxnSp>
          <p:nvCxnSpPr>
            <p:cNvPr id="51" name="50 Conector recto de flecha"/>
            <p:cNvCxnSpPr/>
            <p:nvPr/>
          </p:nvCxnSpPr>
          <p:spPr>
            <a:xfrm>
              <a:off x="3712893" y="4352849"/>
              <a:ext cx="0" cy="522294"/>
            </a:xfrm>
            <a:prstGeom prst="straightConnector1">
              <a:avLst/>
            </a:prstGeom>
            <a:ln>
              <a:solidFill>
                <a:srgbClr val="00808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2" name="51 CuadroTexto"/>
            <p:cNvSpPr txBox="1">
              <a:spLocks noRot="1" noChangeAspect="1" noMove="1" noResize="1" noEditPoints="1" noAdjustHandles="1" noChangeArrowheads="1" noChangeShapeType="1" noTextEdit="1"/>
            </p:cNvSpPr>
            <p:nvPr/>
          </p:nvSpPr>
          <p:spPr>
            <a:xfrm>
              <a:off x="3637993" y="4476212"/>
              <a:ext cx="898683" cy="246221"/>
            </a:xfrm>
            <a:prstGeom prst="rect">
              <a:avLst/>
            </a:prstGeom>
            <a:blipFill rotWithShape="1">
              <a:blip r:embed="rId6"/>
              <a:stretch>
                <a:fillRect b="-12195"/>
              </a:stretch>
            </a:blipFill>
          </p:spPr>
          <p:txBody>
            <a:bodyPr/>
            <a:lstStyle/>
            <a:p>
              <a:pPr fontAlgn="auto">
                <a:spcBef>
                  <a:spcPts val="0"/>
                </a:spcBef>
                <a:spcAft>
                  <a:spcPts val="0"/>
                </a:spcAft>
                <a:defRPr/>
              </a:pPr>
              <a:r>
                <a:rPr lang="es-MX">
                  <a:noFill/>
                  <a:latin typeface="+mn-lt"/>
                </a:rPr>
                <a:t> </a:t>
              </a:r>
            </a:p>
          </p:txBody>
        </p:sp>
        <p:cxnSp>
          <p:nvCxnSpPr>
            <p:cNvPr id="63" name="62 Conector recto"/>
            <p:cNvCxnSpPr/>
            <p:nvPr/>
          </p:nvCxnSpPr>
          <p:spPr>
            <a:xfrm>
              <a:off x="3506551" y="4875143"/>
              <a:ext cx="287292" cy="0"/>
            </a:xfrm>
            <a:prstGeom prst="line">
              <a:avLst/>
            </a:prstGeom>
            <a:ln w="31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5"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6" name="Autoforma 24">
            <a:hlinkClick r:id="rId8"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38" name="Autoforma 24">
            <a:hlinkClick r:id="rId9"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9" name="Autoforma 25">
            <a:hlinkClick r:id="rId10"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41" name="Autoforma 24">
            <a:hlinkClick r:id="rId11"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42" name="Autoforma 24">
            <a:hlinkClick r:id="rId12"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43" name="Autoforma 24">
            <a:hlinkClick r:id="rId13"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44"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45"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0-#ppt_w/2"/>
                                          </p:val>
                                        </p:tav>
                                        <p:tav tm="100000">
                                          <p:val>
                                            <p:strVal val="#ppt_x"/>
                                          </p:val>
                                        </p:tav>
                                      </p:tavLst>
                                    </p:anim>
                                    <p:anim calcmode="lin" valueType="num">
                                      <p:cBhvr additive="base">
                                        <p:cTn id="29" dur="500" fill="hold"/>
                                        <p:tgtEl>
                                          <p:spTgt spid="36"/>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0-#ppt_w/2"/>
                                          </p:val>
                                        </p:tav>
                                        <p:tav tm="100000">
                                          <p:val>
                                            <p:strVal val="#ppt_x"/>
                                          </p:val>
                                        </p:tav>
                                      </p:tavLst>
                                    </p:anim>
                                    <p:anim calcmode="lin" valueType="num">
                                      <p:cBhvr additive="base">
                                        <p:cTn id="34" dur="500" fill="hold"/>
                                        <p:tgtEl>
                                          <p:spTgt spid="41"/>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0-#ppt_w/2"/>
                                          </p:val>
                                        </p:tav>
                                        <p:tav tm="100000">
                                          <p:val>
                                            <p:strVal val="#ppt_x"/>
                                          </p:val>
                                        </p:tav>
                                      </p:tavLst>
                                    </p:anim>
                                    <p:anim calcmode="lin" valueType="num">
                                      <p:cBhvr additive="base">
                                        <p:cTn id="39" dur="500" fill="hold"/>
                                        <p:tgtEl>
                                          <p:spTgt spid="39"/>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0-#ppt_w/2"/>
                                          </p:val>
                                        </p:tav>
                                        <p:tav tm="100000">
                                          <p:val>
                                            <p:strVal val="#ppt_x"/>
                                          </p:val>
                                        </p:tav>
                                      </p:tavLst>
                                    </p:anim>
                                    <p:anim calcmode="lin" valueType="num">
                                      <p:cBhvr additive="base">
                                        <p:cTn id="44" dur="500" fill="hold"/>
                                        <p:tgtEl>
                                          <p:spTgt spid="38"/>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fill="hold"/>
                                        <p:tgtEl>
                                          <p:spTgt spid="42"/>
                                        </p:tgtEl>
                                        <p:attrNameLst>
                                          <p:attrName>ppt_x</p:attrName>
                                        </p:attrNameLst>
                                      </p:cBhvr>
                                      <p:tavLst>
                                        <p:tav tm="0">
                                          <p:val>
                                            <p:strVal val="0-#ppt_w/2"/>
                                          </p:val>
                                        </p:tav>
                                        <p:tav tm="100000">
                                          <p:val>
                                            <p:strVal val="#ppt_x"/>
                                          </p:val>
                                        </p:tav>
                                      </p:tavLst>
                                    </p:anim>
                                    <p:anim calcmode="lin" valueType="num">
                                      <p:cBhvr additive="base">
                                        <p:cTn id="49" dur="500" fill="hold"/>
                                        <p:tgtEl>
                                          <p:spTgt spid="42"/>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8" fill="hold" nodeType="after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500" fill="hold"/>
                                        <p:tgtEl>
                                          <p:spTgt spid="43"/>
                                        </p:tgtEl>
                                        <p:attrNameLst>
                                          <p:attrName>ppt_x</p:attrName>
                                        </p:attrNameLst>
                                      </p:cBhvr>
                                      <p:tavLst>
                                        <p:tav tm="0">
                                          <p:val>
                                            <p:strVal val="0-#ppt_w/2"/>
                                          </p:val>
                                        </p:tav>
                                        <p:tav tm="100000">
                                          <p:val>
                                            <p:strVal val="#ppt_x"/>
                                          </p:val>
                                        </p:tav>
                                      </p:tavLst>
                                    </p:anim>
                                    <p:anim calcmode="lin" valueType="num">
                                      <p:cBhvr additive="base">
                                        <p:cTn id="54" dur="500" fill="hold"/>
                                        <p:tgtEl>
                                          <p:spTgt spid="43"/>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Imagen 2"/>
          <p:cNvPicPr>
            <a:picLocks noChangeAspect="1" noChangeArrowheads="1"/>
          </p:cNvPicPr>
          <p:nvPr/>
        </p:nvPicPr>
        <p:blipFill>
          <a:blip r:embed="rId3" cstate="print">
            <a:duotone>
              <a:schemeClr val="accent1">
                <a:shade val="45000"/>
                <a:satMod val="135000"/>
              </a:schemeClr>
              <a:prstClr val="white"/>
            </a:duotone>
            <a:extLst/>
          </a:blip>
          <a:srcRect/>
          <a:stretch>
            <a:fillRect/>
          </a:stretch>
        </p:blipFill>
        <p:spPr bwMode="auto">
          <a:xfrm>
            <a:off x="1" y="0"/>
            <a:ext cx="2943225" cy="6858000"/>
          </a:xfrm>
          <a:prstGeom prst="rect">
            <a:avLst/>
          </a:prstGeom>
          <a:noFill/>
          <a:ln>
            <a:noFill/>
          </a:ln>
          <a:effectLst/>
          <a:extLst/>
        </p:spPr>
      </p:pic>
      <p:sp>
        <p:nvSpPr>
          <p:cNvPr id="31" name="Rectángulo 4"/>
          <p:cNvSpPr>
            <a:spLocks noChangeArrowheads="1"/>
          </p:cNvSpPr>
          <p:nvPr/>
        </p:nvSpPr>
        <p:spPr bwMode="auto">
          <a:xfrm>
            <a:off x="3200400" y="987429"/>
            <a:ext cx="7543800" cy="1262063"/>
          </a:xfrm>
          <a:prstGeom prst="rect">
            <a:avLst/>
          </a:prstGeom>
          <a:noFill/>
          <a:ln w="9525">
            <a:noFill/>
            <a:miter lim="800000"/>
            <a:headEnd/>
            <a:tailEnd/>
          </a:ln>
        </p:spPr>
        <p:txBody>
          <a:bodyPr lIns="92075" tIns="46038" rIns="92075" bIns="46038"/>
          <a:lstStyle/>
          <a:p>
            <a:pPr algn="just" hangingPunct="0">
              <a:lnSpc>
                <a:spcPct val="110000"/>
              </a:lnSpc>
            </a:pPr>
            <a:r>
              <a:rPr kumimoji="1" lang="es-ES" sz="1600">
                <a:latin typeface="Calibri" pitchFamily="34" charset="0"/>
              </a:rPr>
              <a:t>En este apartado encontraras distintas páginas web con información que te </a:t>
            </a:r>
          </a:p>
          <a:p>
            <a:pPr algn="just" hangingPunct="0">
              <a:lnSpc>
                <a:spcPct val="110000"/>
              </a:lnSpc>
            </a:pPr>
            <a:r>
              <a:rPr kumimoji="1" lang="es-ES" sz="1600">
                <a:latin typeface="Calibri" pitchFamily="34" charset="0"/>
              </a:rPr>
              <a:t>ayudaría a la complementación de los temas vistos en este material, sirviendo de apoyo; ya que puedes encontrar, gráficos, mapas, imágenes, documentos, entre otros, los cuales pueden despertar tu curiosidad por el tema</a:t>
            </a:r>
          </a:p>
        </p:txBody>
      </p:sp>
      <p:sp>
        <p:nvSpPr>
          <p:cNvPr id="9" name="8 Título"/>
          <p:cNvSpPr>
            <a:spLocks noGrp="1"/>
          </p:cNvSpPr>
          <p:nvPr>
            <p:ph type="title"/>
          </p:nvPr>
        </p:nvSpPr>
        <p:spPr>
          <a:xfrm>
            <a:off x="3003550" y="4"/>
            <a:ext cx="6096000" cy="1146175"/>
          </a:xfrm>
        </p:spPr>
        <p:txBody>
          <a:bodyPr rtlCol="0">
            <a:normAutofit/>
          </a:bodyPr>
          <a:lstStyle/>
          <a:p>
            <a:pPr fontAlgn="auto">
              <a:spcAft>
                <a:spcPts val="0"/>
              </a:spcAft>
              <a:defRPr/>
            </a:pPr>
            <a:r>
              <a:rPr lang="es-ES" dirty="0" smtClean="0">
                <a:solidFill>
                  <a:schemeClr val="accent5">
                    <a:lumMod val="75000"/>
                  </a:schemeClr>
                </a:solidFill>
                <a:cs typeface="Arial" pitchFamily="34" charset="0"/>
              </a:rPr>
              <a:t>En línea</a:t>
            </a:r>
            <a:endParaRPr lang="es-MX" dirty="0">
              <a:solidFill>
                <a:schemeClr val="accent5">
                  <a:lumMod val="75000"/>
                </a:schemeClr>
              </a:solidFill>
            </a:endParaRPr>
          </a:p>
        </p:txBody>
      </p:sp>
      <p:sp>
        <p:nvSpPr>
          <p:cNvPr id="6"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7"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2" name="Autoforma 24">
            <a:hlinkClick r:id="rId4" action="ppaction://hlinksldjump"/>
          </p:cNvPr>
          <p:cNvSpPr>
            <a:spLocks noChangeArrowheads="1"/>
          </p:cNvSpPr>
          <p:nvPr/>
        </p:nvSpPr>
        <p:spPr bwMode="blackWhite">
          <a:xfrm>
            <a:off x="-301053" y="5962941"/>
            <a:ext cx="3010518" cy="432000"/>
          </a:xfrm>
          <a:prstGeom prst="roundRect">
            <a:avLst>
              <a:gd name="adj" fmla="val 50000"/>
            </a:avLst>
          </a:prstGeom>
          <a:solidFill>
            <a:schemeClr val="accent5">
              <a:lumMod val="75000"/>
              <a:alpha val="50000"/>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algn="ctr" fontAlgn="auto" hangingPunct="0">
              <a:spcBef>
                <a:spcPts val="0"/>
              </a:spcBef>
              <a:spcAft>
                <a:spcPts val="0"/>
              </a:spcAft>
              <a:defRPr/>
            </a:pPr>
            <a:r>
              <a:rPr kumimoji="1" lang="es-ES"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Volver</a:t>
            </a:r>
          </a:p>
        </p:txBody>
      </p:sp>
      <p:grpSp>
        <p:nvGrpSpPr>
          <p:cNvPr id="10" name="9 Grupo"/>
          <p:cNvGrpSpPr>
            <a:grpSpLocks/>
          </p:cNvGrpSpPr>
          <p:nvPr/>
        </p:nvGrpSpPr>
        <p:grpSpPr bwMode="auto">
          <a:xfrm>
            <a:off x="6289677" y="4081467"/>
            <a:ext cx="4286250" cy="798731"/>
            <a:chOff x="6289906" y="4124800"/>
            <a:chExt cx="4286474" cy="798541"/>
          </a:xfrm>
        </p:grpSpPr>
        <p:pic>
          <p:nvPicPr>
            <p:cNvPr id="20508" name="Imagen 2" descr="G:\Intituto de geografia de la unam.jpg">
              <a:hlinkClick r:id="rId5"/>
            </p:cNvPr>
            <p:cNvPicPr>
              <a:picLocks noChangeAspect="1" noChangeArrowheads="1"/>
            </p:cNvPicPr>
            <p:nvPr/>
          </p:nvPicPr>
          <p:blipFill>
            <a:blip r:embed="rId6"/>
            <a:srcRect l="12874" t="12296" b="15573"/>
            <a:stretch>
              <a:fillRect/>
            </a:stretch>
          </p:blipFill>
          <p:spPr bwMode="auto">
            <a:xfrm>
              <a:off x="9181194" y="4124800"/>
              <a:ext cx="1395186" cy="718966"/>
            </a:xfrm>
            <a:prstGeom prst="rect">
              <a:avLst/>
            </a:prstGeom>
            <a:noFill/>
            <a:ln w="9525">
              <a:noFill/>
              <a:miter lim="800000"/>
              <a:headEnd/>
              <a:tailEnd/>
            </a:ln>
          </p:spPr>
        </p:pic>
        <p:sp>
          <p:nvSpPr>
            <p:cNvPr id="3" name="2 CuadroTexto"/>
            <p:cNvSpPr txBox="1"/>
            <p:nvPr/>
          </p:nvSpPr>
          <p:spPr>
            <a:xfrm>
              <a:off x="6289906" y="4277164"/>
              <a:ext cx="2943379" cy="646177"/>
            </a:xfrm>
            <a:prstGeom prst="rect">
              <a:avLst/>
            </a:prstGeom>
            <a:noFill/>
          </p:spPr>
          <p:txBody>
            <a:bodyPr>
              <a:spAutoFit/>
            </a:bodyPr>
            <a:lstStyle/>
            <a:p>
              <a:pPr fontAlgn="auto">
                <a:spcBef>
                  <a:spcPts val="0"/>
                </a:spcBef>
                <a:spcAft>
                  <a:spcPts val="0"/>
                </a:spcAft>
                <a:defRPr/>
              </a:pPr>
              <a:r>
                <a:rPr lang="es-ES" dirty="0">
                  <a:solidFill>
                    <a:srgbClr val="E2B700"/>
                  </a:solidFill>
                  <a:latin typeface="+mn-lt"/>
                </a:rPr>
                <a:t>Instituto de Geografía </a:t>
              </a:r>
              <a:r>
                <a:rPr lang="es-ES" dirty="0">
                  <a:solidFill>
                    <a:schemeClr val="tx2">
                      <a:lumMod val="75000"/>
                    </a:schemeClr>
                  </a:solidFill>
                  <a:latin typeface="+mn-lt"/>
                </a:rPr>
                <a:t>UNAM</a:t>
              </a:r>
              <a:endParaRPr lang="es-MX" dirty="0">
                <a:solidFill>
                  <a:schemeClr val="tx2">
                    <a:lumMod val="75000"/>
                  </a:schemeClr>
                </a:solidFill>
                <a:latin typeface="+mn-lt"/>
              </a:endParaRPr>
            </a:p>
          </p:txBody>
        </p:sp>
      </p:grpSp>
      <p:grpSp>
        <p:nvGrpSpPr>
          <p:cNvPr id="4" name="3 Grupo"/>
          <p:cNvGrpSpPr>
            <a:grpSpLocks/>
          </p:cNvGrpSpPr>
          <p:nvPr/>
        </p:nvGrpSpPr>
        <p:grpSpPr bwMode="auto">
          <a:xfrm>
            <a:off x="3084515" y="2176467"/>
            <a:ext cx="4616450" cy="1081087"/>
            <a:chOff x="3084192" y="2380343"/>
            <a:chExt cx="4616545" cy="1080000"/>
          </a:xfrm>
        </p:grpSpPr>
        <p:pic>
          <p:nvPicPr>
            <p:cNvPr id="20506" name="Imagen 3" descr="G:\escudo_FG1.jpg">
              <a:hlinkClick r:id="rId7"/>
            </p:cNvPr>
            <p:cNvPicPr>
              <a:picLocks noChangeAspect="1" noChangeArrowheads="1"/>
            </p:cNvPicPr>
            <p:nvPr/>
          </p:nvPicPr>
          <p:blipFill>
            <a:blip r:embed="rId8">
              <a:clrChange>
                <a:clrFrom>
                  <a:srgbClr val="EDEDED"/>
                </a:clrFrom>
                <a:clrTo>
                  <a:srgbClr val="EDEDED">
                    <a:alpha val="0"/>
                  </a:srgbClr>
                </a:clrTo>
              </a:clrChange>
            </a:blip>
            <a:srcRect l="6531" t="8572" r="9224" b="8636"/>
            <a:stretch>
              <a:fillRect/>
            </a:stretch>
          </p:blipFill>
          <p:spPr bwMode="auto">
            <a:xfrm>
              <a:off x="3084192" y="2380343"/>
              <a:ext cx="1317267" cy="1080000"/>
            </a:xfrm>
            <a:prstGeom prst="rect">
              <a:avLst/>
            </a:prstGeom>
            <a:noFill/>
            <a:ln w="9525">
              <a:noFill/>
              <a:miter lim="800000"/>
              <a:headEnd/>
              <a:tailEnd/>
            </a:ln>
          </p:spPr>
        </p:pic>
        <p:sp>
          <p:nvSpPr>
            <p:cNvPr id="13" name="12 CuadroTexto"/>
            <p:cNvSpPr txBox="1"/>
            <p:nvPr/>
          </p:nvSpPr>
          <p:spPr>
            <a:xfrm>
              <a:off x="4401845" y="2711796"/>
              <a:ext cx="3298892" cy="645681"/>
            </a:xfrm>
            <a:prstGeom prst="rect">
              <a:avLst/>
            </a:prstGeom>
            <a:noFill/>
          </p:spPr>
          <p:txBody>
            <a:bodyPr>
              <a:spAutoFit/>
            </a:bodyPr>
            <a:lstStyle/>
            <a:p>
              <a:pPr fontAlgn="auto">
                <a:spcBef>
                  <a:spcPts val="0"/>
                </a:spcBef>
                <a:spcAft>
                  <a:spcPts val="0"/>
                </a:spcAft>
                <a:defRPr/>
              </a:pPr>
              <a:r>
                <a:rPr lang="es-ES" dirty="0">
                  <a:solidFill>
                    <a:schemeClr val="tx1">
                      <a:lumMod val="50000"/>
                      <a:lumOff val="50000"/>
                    </a:schemeClr>
                  </a:solidFill>
                  <a:latin typeface="+mn-lt"/>
                </a:rPr>
                <a:t>Facultad de Geografía </a:t>
              </a:r>
              <a:r>
                <a:rPr lang="es-ES" dirty="0">
                  <a:solidFill>
                    <a:srgbClr val="669900"/>
                  </a:solidFill>
                  <a:latin typeface="+mn-lt"/>
                </a:rPr>
                <a:t>UAEM</a:t>
              </a:r>
              <a:r>
                <a:rPr lang="es-ES" dirty="0">
                  <a:solidFill>
                    <a:srgbClr val="E2B700"/>
                  </a:solidFill>
                  <a:latin typeface="+mn-lt"/>
                </a:rPr>
                <a:t>ex</a:t>
              </a:r>
            </a:p>
          </p:txBody>
        </p:sp>
      </p:grpSp>
      <p:grpSp>
        <p:nvGrpSpPr>
          <p:cNvPr id="8" name="7 Grupo"/>
          <p:cNvGrpSpPr>
            <a:grpSpLocks/>
          </p:cNvGrpSpPr>
          <p:nvPr/>
        </p:nvGrpSpPr>
        <p:grpSpPr bwMode="auto">
          <a:xfrm>
            <a:off x="2925765" y="3571875"/>
            <a:ext cx="4870450" cy="369888"/>
            <a:chOff x="2926218" y="3644836"/>
            <a:chExt cx="4869543" cy="369332"/>
          </a:xfrm>
        </p:grpSpPr>
        <p:sp>
          <p:nvSpPr>
            <p:cNvPr id="20504" name="14 CuadroTexto"/>
            <p:cNvSpPr txBox="1">
              <a:spLocks noChangeArrowheads="1"/>
            </p:cNvSpPr>
            <p:nvPr/>
          </p:nvSpPr>
          <p:spPr bwMode="auto">
            <a:xfrm>
              <a:off x="4496483" y="3644836"/>
              <a:ext cx="3299278" cy="369332"/>
            </a:xfrm>
            <a:prstGeom prst="rect">
              <a:avLst/>
            </a:prstGeom>
            <a:noFill/>
            <a:ln w="9525">
              <a:noFill/>
              <a:miter lim="800000"/>
              <a:headEnd/>
              <a:tailEnd/>
            </a:ln>
          </p:spPr>
          <p:txBody>
            <a:bodyPr>
              <a:spAutoFit/>
            </a:bodyPr>
            <a:lstStyle/>
            <a:p>
              <a:r>
                <a:rPr lang="es-ES">
                  <a:solidFill>
                    <a:srgbClr val="006666"/>
                  </a:solidFill>
                  <a:latin typeface="Calibri" pitchFamily="34" charset="0"/>
                </a:rPr>
                <a:t>Biblioteca Digital </a:t>
              </a:r>
              <a:r>
                <a:rPr lang="es-ES">
                  <a:solidFill>
                    <a:srgbClr val="669900"/>
                  </a:solidFill>
                  <a:latin typeface="Calibri" pitchFamily="34" charset="0"/>
                </a:rPr>
                <a:t>UAEM</a:t>
              </a:r>
              <a:r>
                <a:rPr lang="es-ES">
                  <a:solidFill>
                    <a:srgbClr val="E2B700"/>
                  </a:solidFill>
                  <a:latin typeface="Calibri" pitchFamily="34" charset="0"/>
                </a:rPr>
                <a:t>ex</a:t>
              </a:r>
            </a:p>
          </p:txBody>
        </p:sp>
        <p:pic>
          <p:nvPicPr>
            <p:cNvPr id="20505" name="Imagen 4" descr="G:\digital.jpg">
              <a:hlinkClick r:id="rId9"/>
            </p:cNvPr>
            <p:cNvPicPr>
              <a:picLocks noChangeAspect="1" noChangeArrowheads="1"/>
            </p:cNvPicPr>
            <p:nvPr/>
          </p:nvPicPr>
          <p:blipFill>
            <a:blip r:embed="rId10"/>
            <a:srcRect/>
            <a:stretch>
              <a:fillRect/>
            </a:stretch>
          </p:blipFill>
          <p:spPr bwMode="auto">
            <a:xfrm>
              <a:off x="2926218" y="3680116"/>
              <a:ext cx="1514475" cy="276225"/>
            </a:xfrm>
            <a:prstGeom prst="rect">
              <a:avLst/>
            </a:prstGeom>
            <a:noFill/>
            <a:ln w="9525">
              <a:noFill/>
              <a:miter lim="800000"/>
              <a:headEnd/>
              <a:tailEnd/>
            </a:ln>
          </p:spPr>
        </p:pic>
      </p:grpSp>
      <p:grpSp>
        <p:nvGrpSpPr>
          <p:cNvPr id="5" name="4 Grupo"/>
          <p:cNvGrpSpPr>
            <a:grpSpLocks/>
          </p:cNvGrpSpPr>
          <p:nvPr/>
        </p:nvGrpSpPr>
        <p:grpSpPr bwMode="auto">
          <a:xfrm>
            <a:off x="6869113" y="2941640"/>
            <a:ext cx="3752849" cy="495300"/>
            <a:chOff x="6869114" y="3086135"/>
            <a:chExt cx="3752849" cy="495300"/>
          </a:xfrm>
        </p:grpSpPr>
        <p:sp>
          <p:nvSpPr>
            <p:cNvPr id="20502" name="17 CuadroTexto"/>
            <p:cNvSpPr txBox="1">
              <a:spLocks noChangeArrowheads="1"/>
            </p:cNvSpPr>
            <p:nvPr/>
          </p:nvSpPr>
          <p:spPr bwMode="auto">
            <a:xfrm>
              <a:off x="6869114" y="3124235"/>
              <a:ext cx="1853294" cy="369332"/>
            </a:xfrm>
            <a:prstGeom prst="rect">
              <a:avLst/>
            </a:prstGeom>
            <a:noFill/>
            <a:ln w="9525">
              <a:noFill/>
              <a:miter lim="800000"/>
              <a:headEnd/>
              <a:tailEnd/>
            </a:ln>
          </p:spPr>
          <p:txBody>
            <a:bodyPr>
              <a:spAutoFit/>
            </a:bodyPr>
            <a:lstStyle/>
            <a:p>
              <a:r>
                <a:rPr lang="es-ES">
                  <a:latin typeface="Calibri" pitchFamily="34" charset="0"/>
                </a:rPr>
                <a:t>Re</a:t>
              </a:r>
              <a:r>
                <a:rPr lang="es-ES">
                  <a:solidFill>
                    <a:srgbClr val="ED1C24"/>
                  </a:solidFill>
                  <a:latin typeface="Calibri" pitchFamily="34" charset="0"/>
                </a:rPr>
                <a:t>d</a:t>
              </a:r>
              <a:r>
                <a:rPr lang="es-ES">
                  <a:latin typeface="Calibri" pitchFamily="34" charset="0"/>
                </a:rPr>
                <a:t>alyc </a:t>
              </a:r>
              <a:r>
                <a:rPr lang="es-ES">
                  <a:solidFill>
                    <a:srgbClr val="669900"/>
                  </a:solidFill>
                  <a:latin typeface="Calibri" pitchFamily="34" charset="0"/>
                </a:rPr>
                <a:t>UAEM</a:t>
              </a:r>
              <a:r>
                <a:rPr lang="es-ES">
                  <a:solidFill>
                    <a:srgbClr val="E2B700"/>
                  </a:solidFill>
                  <a:latin typeface="Calibri" pitchFamily="34" charset="0"/>
                </a:rPr>
                <a:t>ex</a:t>
              </a:r>
              <a:endParaRPr lang="es-MX">
                <a:solidFill>
                  <a:srgbClr val="E2B700"/>
                </a:solidFill>
                <a:latin typeface="Calibri" pitchFamily="34" charset="0"/>
              </a:endParaRPr>
            </a:p>
          </p:txBody>
        </p:sp>
        <p:pic>
          <p:nvPicPr>
            <p:cNvPr id="20503" name="Imagen 5" descr="G:\redalyc_logo.jpg">
              <a:hlinkClick r:id="rId11"/>
            </p:cNvPr>
            <p:cNvPicPr>
              <a:picLocks noChangeAspect="1" noChangeArrowheads="1"/>
            </p:cNvPicPr>
            <p:nvPr/>
          </p:nvPicPr>
          <p:blipFill>
            <a:blip r:embed="rId12"/>
            <a:srcRect/>
            <a:stretch>
              <a:fillRect/>
            </a:stretch>
          </p:blipFill>
          <p:spPr bwMode="auto">
            <a:xfrm>
              <a:off x="8764588" y="3086135"/>
              <a:ext cx="1857375" cy="495300"/>
            </a:xfrm>
            <a:prstGeom prst="rect">
              <a:avLst/>
            </a:prstGeom>
            <a:noFill/>
            <a:ln w="9525">
              <a:noFill/>
              <a:miter lim="800000"/>
              <a:headEnd/>
              <a:tailEnd/>
            </a:ln>
          </p:spPr>
        </p:pic>
      </p:grpSp>
      <p:grpSp>
        <p:nvGrpSpPr>
          <p:cNvPr id="12" name="11 Grupo"/>
          <p:cNvGrpSpPr>
            <a:grpSpLocks/>
          </p:cNvGrpSpPr>
          <p:nvPr/>
        </p:nvGrpSpPr>
        <p:grpSpPr bwMode="auto">
          <a:xfrm>
            <a:off x="5330827" y="5126044"/>
            <a:ext cx="5240338" cy="584775"/>
            <a:chOff x="5331286" y="5433408"/>
            <a:chExt cx="5239203" cy="583804"/>
          </a:xfrm>
        </p:grpSpPr>
        <p:pic>
          <p:nvPicPr>
            <p:cNvPr id="20500" name="Imagen 6" descr="G:\cartografia supaw.jpg">
              <a:hlinkClick r:id="rId13"/>
            </p:cNvPr>
            <p:cNvPicPr>
              <a:picLocks noChangeAspect="1" noChangeArrowheads="1"/>
            </p:cNvPicPr>
            <p:nvPr/>
          </p:nvPicPr>
          <p:blipFill>
            <a:blip r:embed="rId14"/>
            <a:srcRect l="60822" t="45119" b="10020"/>
            <a:stretch>
              <a:fillRect/>
            </a:stretch>
          </p:blipFill>
          <p:spPr bwMode="auto">
            <a:xfrm>
              <a:off x="9274406" y="5433408"/>
              <a:ext cx="1296083" cy="311143"/>
            </a:xfrm>
            <a:prstGeom prst="rect">
              <a:avLst/>
            </a:prstGeom>
            <a:noFill/>
            <a:ln w="9525">
              <a:noFill/>
              <a:miter lim="800000"/>
              <a:headEnd/>
              <a:tailEnd/>
            </a:ln>
          </p:spPr>
        </p:pic>
        <p:sp>
          <p:nvSpPr>
            <p:cNvPr id="21" name="20 CuadroTexto"/>
            <p:cNvSpPr txBox="1"/>
            <p:nvPr/>
          </p:nvSpPr>
          <p:spPr>
            <a:xfrm>
              <a:off x="5331286" y="5433408"/>
              <a:ext cx="3936147" cy="583804"/>
            </a:xfrm>
            <a:prstGeom prst="rect">
              <a:avLst/>
            </a:prstGeom>
            <a:noFill/>
          </p:spPr>
          <p:txBody>
            <a:bodyPr>
              <a:spAutoFit/>
            </a:bodyPr>
            <a:lstStyle/>
            <a:p>
              <a:pPr fontAlgn="auto">
                <a:spcBef>
                  <a:spcPts val="0"/>
                </a:spcBef>
                <a:spcAft>
                  <a:spcPts val="0"/>
                </a:spcAft>
                <a:defRPr/>
              </a:pPr>
              <a:r>
                <a:rPr lang="es-ES" sz="1600" dirty="0">
                  <a:solidFill>
                    <a:schemeClr val="bg1">
                      <a:lumMod val="50000"/>
                    </a:schemeClr>
                  </a:solidFill>
                  <a:latin typeface="+mn-lt"/>
                </a:rPr>
                <a:t>Cartografía Arte y ciencia para trazar mapas</a:t>
              </a:r>
            </a:p>
          </p:txBody>
        </p:sp>
      </p:grpSp>
      <p:grpSp>
        <p:nvGrpSpPr>
          <p:cNvPr id="11" name="10 Grupo"/>
          <p:cNvGrpSpPr>
            <a:grpSpLocks/>
          </p:cNvGrpSpPr>
          <p:nvPr/>
        </p:nvGrpSpPr>
        <p:grpSpPr bwMode="auto">
          <a:xfrm>
            <a:off x="3200401" y="4200529"/>
            <a:ext cx="3263900" cy="1158875"/>
            <a:chOff x="3200400" y="4481300"/>
            <a:chExt cx="3264242" cy="1159150"/>
          </a:xfrm>
        </p:grpSpPr>
        <p:pic>
          <p:nvPicPr>
            <p:cNvPr id="20498" name="Imagen 7" descr="G:\google-maps.png">
              <a:hlinkClick r:id="rId15"/>
            </p:cNvPr>
            <p:cNvPicPr>
              <a:picLocks noChangeAspect="1" noChangeArrowheads="1"/>
            </p:cNvPicPr>
            <p:nvPr/>
          </p:nvPicPr>
          <p:blipFill>
            <a:blip r:embed="rId16"/>
            <a:srcRect l="15665" r="21638" b="29909"/>
            <a:stretch>
              <a:fillRect/>
            </a:stretch>
          </p:blipFill>
          <p:spPr bwMode="auto">
            <a:xfrm>
              <a:off x="3200400" y="4481300"/>
              <a:ext cx="1382491" cy="1159150"/>
            </a:xfrm>
            <a:prstGeom prst="rect">
              <a:avLst/>
            </a:prstGeom>
            <a:noFill/>
            <a:ln w="9525">
              <a:noFill/>
              <a:miter lim="800000"/>
              <a:headEnd/>
              <a:tailEnd/>
            </a:ln>
          </p:spPr>
        </p:pic>
        <p:sp>
          <p:nvSpPr>
            <p:cNvPr id="23" name="22 CuadroTexto"/>
            <p:cNvSpPr txBox="1"/>
            <p:nvPr/>
          </p:nvSpPr>
          <p:spPr>
            <a:xfrm>
              <a:off x="4495937" y="4916378"/>
              <a:ext cx="1968705" cy="584914"/>
            </a:xfrm>
            <a:prstGeom prst="rect">
              <a:avLst/>
            </a:prstGeom>
            <a:noFill/>
          </p:spPr>
          <p:txBody>
            <a:bodyPr>
              <a:spAutoFit/>
            </a:bodyPr>
            <a:lstStyle/>
            <a:p>
              <a:pPr fontAlgn="auto">
                <a:spcBef>
                  <a:spcPts val="0"/>
                </a:spcBef>
                <a:spcAft>
                  <a:spcPts val="0"/>
                </a:spcAft>
                <a:defRPr/>
              </a:pPr>
              <a:r>
                <a:rPr lang="es-ES" sz="1600" dirty="0">
                  <a:solidFill>
                    <a:schemeClr val="accent5">
                      <a:lumMod val="75000"/>
                    </a:schemeClr>
                  </a:solidFill>
                  <a:latin typeface="+mn-lt"/>
                </a:rPr>
                <a:t>G</a:t>
              </a:r>
              <a:r>
                <a:rPr lang="es-ES" sz="1600" dirty="0">
                  <a:solidFill>
                    <a:srgbClr val="ED1C24"/>
                  </a:solidFill>
                  <a:latin typeface="+mn-lt"/>
                </a:rPr>
                <a:t>o</a:t>
              </a:r>
              <a:r>
                <a:rPr lang="es-ES" sz="1600" dirty="0">
                  <a:solidFill>
                    <a:srgbClr val="E2B700"/>
                  </a:solidFill>
                  <a:latin typeface="+mn-lt"/>
                </a:rPr>
                <a:t>o</a:t>
              </a:r>
              <a:r>
                <a:rPr lang="es-ES" sz="1600" dirty="0">
                  <a:solidFill>
                    <a:schemeClr val="accent5">
                      <a:lumMod val="75000"/>
                    </a:schemeClr>
                  </a:solidFill>
                  <a:latin typeface="+mn-lt"/>
                </a:rPr>
                <a:t>g</a:t>
              </a:r>
              <a:r>
                <a:rPr lang="es-ES" sz="1600" dirty="0">
                  <a:solidFill>
                    <a:srgbClr val="99CC00"/>
                  </a:solidFill>
                  <a:latin typeface="+mn-lt"/>
                </a:rPr>
                <a:t>l</a:t>
              </a:r>
              <a:r>
                <a:rPr lang="es-ES" sz="1600" dirty="0">
                  <a:solidFill>
                    <a:srgbClr val="ED1C24"/>
                  </a:solidFill>
                  <a:latin typeface="+mn-lt"/>
                </a:rPr>
                <a:t>e</a:t>
              </a:r>
              <a:r>
                <a:rPr lang="es-ES" sz="1600" dirty="0">
                  <a:solidFill>
                    <a:srgbClr val="006666"/>
                  </a:solidFill>
                  <a:latin typeface="+mn-lt"/>
                </a:rPr>
                <a:t> </a:t>
              </a:r>
              <a:r>
                <a:rPr lang="es-ES" sz="1600" dirty="0" err="1">
                  <a:solidFill>
                    <a:srgbClr val="7030A0"/>
                  </a:solidFill>
                  <a:latin typeface="+mn-lt"/>
                </a:rPr>
                <a:t>Maps</a:t>
              </a:r>
              <a:r>
                <a:rPr lang="es-ES" sz="1600" dirty="0">
                  <a:solidFill>
                    <a:srgbClr val="006666"/>
                  </a:solidFill>
                  <a:latin typeface="+mn-lt"/>
                </a:rPr>
                <a:t> </a:t>
              </a:r>
              <a:r>
                <a:rPr lang="es-ES" sz="1600" dirty="0">
                  <a:solidFill>
                    <a:srgbClr val="669900"/>
                  </a:solidFill>
                  <a:latin typeface="+mn-lt"/>
                </a:rPr>
                <a:t>Mé</a:t>
              </a:r>
              <a:r>
                <a:rPr lang="es-ES" sz="1600" dirty="0">
                  <a:solidFill>
                    <a:schemeClr val="bg1">
                      <a:lumMod val="65000"/>
                    </a:schemeClr>
                  </a:solidFill>
                  <a:latin typeface="+mn-lt"/>
                </a:rPr>
                <a:t>xi</a:t>
              </a:r>
              <a:r>
                <a:rPr lang="es-ES" sz="1600" dirty="0">
                  <a:solidFill>
                    <a:srgbClr val="ED1C24"/>
                  </a:solidFill>
                  <a:latin typeface="+mn-lt"/>
                </a:rPr>
                <a:t>co</a:t>
              </a:r>
            </a:p>
          </p:txBody>
        </p:sp>
      </p:grpSp>
      <p:grpSp>
        <p:nvGrpSpPr>
          <p:cNvPr id="16" name="15 Grupo"/>
          <p:cNvGrpSpPr>
            <a:grpSpLocks/>
          </p:cNvGrpSpPr>
          <p:nvPr/>
        </p:nvGrpSpPr>
        <p:grpSpPr bwMode="auto">
          <a:xfrm>
            <a:off x="3009902" y="5491165"/>
            <a:ext cx="7086601" cy="687387"/>
            <a:chOff x="3009900" y="5491645"/>
            <a:chExt cx="7086600" cy="687296"/>
          </a:xfrm>
        </p:grpSpPr>
        <p:pic>
          <p:nvPicPr>
            <p:cNvPr id="30" name="Imagen 4" descr="C:\Users\Prisciliano Lopez\Preparatoria\Cuarto Semestre\Geografia y medio Ambiente\Mapa\Mapa0001.bmp">
              <a:hlinkClick r:id="rId17"/>
            </p:cNvPr>
            <p:cNvPicPr>
              <a:picLocks noChangeAspect="1" noChangeArrowheads="1"/>
            </p:cNvPicPr>
            <p:nvPr/>
          </p:nvPicPr>
          <p:blipFill>
            <a:blip r:embed="rId18" cstate="print">
              <a:clrChange>
                <a:clrFrom>
                  <a:srgbClr val="FFFFFF"/>
                </a:clrFrom>
                <a:clrTo>
                  <a:srgbClr val="FFFFFF">
                    <a:alpha val="0"/>
                  </a:srgbClr>
                </a:clrTo>
              </a:clrChange>
              <a:duotone>
                <a:schemeClr val="accent1">
                  <a:shade val="45000"/>
                  <a:satMod val="135000"/>
                </a:schemeClr>
                <a:prstClr val="white"/>
              </a:duotone>
              <a:extLst/>
            </a:blip>
            <a:srcRect/>
            <a:stretch>
              <a:fillRect/>
            </a:stretch>
          </p:blipFill>
          <p:spPr bwMode="auto">
            <a:xfrm>
              <a:off x="3009900" y="5491645"/>
              <a:ext cx="1841500" cy="687296"/>
            </a:xfrm>
            <a:prstGeom prst="rect">
              <a:avLst/>
            </a:prstGeom>
            <a:noFill/>
            <a:extLst/>
          </p:spPr>
        </p:pic>
        <p:sp>
          <p:nvSpPr>
            <p:cNvPr id="29" name="28 CuadroTexto"/>
            <p:cNvSpPr txBox="1"/>
            <p:nvPr/>
          </p:nvSpPr>
          <p:spPr>
            <a:xfrm>
              <a:off x="4786313" y="5675771"/>
              <a:ext cx="5310187" cy="338509"/>
            </a:xfrm>
            <a:prstGeom prst="rect">
              <a:avLst/>
            </a:prstGeom>
            <a:noFill/>
          </p:spPr>
          <p:txBody>
            <a:bodyPr>
              <a:spAutoFit/>
            </a:bodyPr>
            <a:lstStyle/>
            <a:p>
              <a:pPr fontAlgn="auto">
                <a:spcBef>
                  <a:spcPts val="0"/>
                </a:spcBef>
                <a:spcAft>
                  <a:spcPts val="0"/>
                </a:spcAft>
                <a:defRPr/>
              </a:pPr>
              <a:r>
                <a:rPr lang="es-ES" sz="1600" dirty="0">
                  <a:solidFill>
                    <a:schemeClr val="accent5">
                      <a:lumMod val="50000"/>
                    </a:schemeClr>
                  </a:solidFill>
                  <a:latin typeface="+mn-lt"/>
                </a:rPr>
                <a:t>Instituto Nacional de Estadística Geografía e Informática</a:t>
              </a:r>
            </a:p>
          </p:txBody>
        </p:sp>
      </p:grpSp>
      <p:pic>
        <p:nvPicPr>
          <p:cNvPr id="32" name="Imagen 3" descr="G:\UAEMex-1.bmp">
            <a:hlinkClick r:id="rId19"/>
          </p:cNvPr>
          <p:cNvPicPr>
            <a:picLocks noChangeAspect="1" noChangeArrowheads="1"/>
          </p:cNvPicPr>
          <p:nvPr/>
        </p:nvPicPr>
        <p:blipFill>
          <a:blip r:embed="rId20"/>
          <a:srcRect/>
          <a:stretch>
            <a:fillRect/>
          </a:stretch>
        </p:blipFill>
        <p:spPr bwMode="auto">
          <a:xfrm>
            <a:off x="703263" y="4"/>
            <a:ext cx="1431925" cy="1260475"/>
          </a:xfrm>
          <a:prstGeom prst="rect">
            <a:avLst/>
          </a:prstGeom>
          <a:noFill/>
          <a:ln w="9525">
            <a:noFill/>
            <a:miter lim="800000"/>
            <a:headEnd/>
            <a:tailEnd/>
          </a:ln>
        </p:spPr>
      </p:pic>
      <p:pic>
        <p:nvPicPr>
          <p:cNvPr id="33" name="Imagen 2" descr="F:\investigasiones\Imagenes\UAEMex\Escudo.JPG"/>
          <p:cNvPicPr>
            <a:picLocks noChangeAspect="1" noChangeArrowheads="1"/>
          </p:cNvPicPr>
          <p:nvPr/>
        </p:nvPicPr>
        <p:blipFill>
          <a:blip r:embed="rId21"/>
          <a:srcRect b="10722"/>
          <a:stretch>
            <a:fillRect/>
          </a:stretch>
        </p:blipFill>
        <p:spPr bwMode="auto">
          <a:xfrm>
            <a:off x="9253540" y="42867"/>
            <a:ext cx="1133475" cy="1081087"/>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par>
                          <p:cTn id="47" fill="hold">
                            <p:stCondLst>
                              <p:cond delay="5000"/>
                            </p:stCondLst>
                            <p:childTnLst>
                              <p:par>
                                <p:cTn id="48" presetID="2" presetClass="entr" presetSubtype="8" fill="hold"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0-#ppt_w/2"/>
                                          </p:val>
                                        </p:tav>
                                        <p:tav tm="100000">
                                          <p:val>
                                            <p:strVal val="#ppt_x"/>
                                          </p:val>
                                        </p:tav>
                                      </p:tavLst>
                                    </p:anim>
                                    <p:anim calcmode="lin" valueType="num">
                                      <p:cBhvr additive="base">
                                        <p:cTn id="5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1"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31" name="Rectángulo 4"/>
          <p:cNvSpPr>
            <a:spLocks noChangeArrowheads="1"/>
          </p:cNvSpPr>
          <p:nvPr/>
        </p:nvSpPr>
        <p:spPr bwMode="auto">
          <a:xfrm>
            <a:off x="3198815" y="1028700"/>
            <a:ext cx="7545387" cy="5448300"/>
          </a:xfrm>
          <a:prstGeom prst="rect">
            <a:avLst/>
          </a:prstGeom>
          <a:noFill/>
          <a:ln w="9525">
            <a:noFill/>
            <a:miter lim="800000"/>
            <a:headEnd/>
            <a:tailEnd/>
          </a:ln>
        </p:spPr>
        <p:txBody>
          <a:bodyPr lIns="92075" tIns="46038" rIns="92075" bIns="46038"/>
          <a:lstStyle/>
          <a:p>
            <a:pPr hangingPunct="0">
              <a:lnSpc>
                <a:spcPct val="110000"/>
              </a:lnSpc>
            </a:pPr>
            <a:r>
              <a:rPr kumimoji="1" lang="es-ES" sz="1400">
                <a:latin typeface="Calibri" pitchFamily="34" charset="0"/>
              </a:rPr>
              <a:t>Lenguaje del cartógrafo para enviarnos un mensaje sobre la información que </a:t>
            </a:r>
          </a:p>
          <a:p>
            <a:pPr hangingPunct="0">
              <a:lnSpc>
                <a:spcPct val="110000"/>
              </a:lnSpc>
            </a:pPr>
            <a:r>
              <a:rPr kumimoji="1" lang="es-ES" sz="1400">
                <a:latin typeface="Calibri" pitchFamily="34" charset="0"/>
              </a:rPr>
              <a:t>existe en un determinado lugar, es representado mediante símbolos que utiliza</a:t>
            </a:r>
          </a:p>
          <a:p>
            <a:pPr hangingPunct="0">
              <a:lnSpc>
                <a:spcPct val="110000"/>
              </a:lnSpc>
            </a:pPr>
            <a:r>
              <a:rPr kumimoji="1" lang="es-ES" sz="1400">
                <a:latin typeface="Calibri" pitchFamily="34" charset="0"/>
              </a:rPr>
              <a:t> para hacer más objetiva su información</a:t>
            </a:r>
          </a:p>
          <a:p>
            <a:pPr hangingPunct="0">
              <a:lnSpc>
                <a:spcPct val="110000"/>
              </a:lnSpc>
            </a:pPr>
            <a:endParaRPr kumimoji="1" lang="es-ES" sz="1400">
              <a:latin typeface="Calibri" pitchFamily="34" charset="0"/>
            </a:endParaRPr>
          </a:p>
          <a:p>
            <a:pPr algn="ctr" hangingPunct="0">
              <a:lnSpc>
                <a:spcPct val="110000"/>
              </a:lnSpc>
            </a:pPr>
            <a:r>
              <a:rPr kumimoji="1" lang="es-ES" sz="1400">
                <a:latin typeface="Calibri" pitchFamily="34" charset="0"/>
              </a:rPr>
              <a:t>Los símbolos que se ocupan son los siguientes</a:t>
            </a: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r>
              <a:rPr kumimoji="1" lang="es-ES" sz="1400">
                <a:latin typeface="Calibri" pitchFamily="34" charset="0"/>
              </a:rPr>
              <a:t>También en distintas ocasiones ha utilizado colores para transmitirnos dicha información</a:t>
            </a:r>
          </a:p>
          <a:p>
            <a:pPr hangingPunct="0">
              <a:lnSpc>
                <a:spcPct val="110000"/>
              </a:lnSpc>
            </a:pPr>
            <a:r>
              <a:rPr kumimoji="1" lang="es-ES" sz="1400">
                <a:latin typeface="Calibri" pitchFamily="34" charset="0"/>
              </a:rPr>
              <a:t>Ubicación de la escala en las cartas topográficas</a:t>
            </a: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a:p>
            <a:pPr hangingPunct="0">
              <a:lnSpc>
                <a:spcPct val="110000"/>
              </a:lnSpc>
            </a:pPr>
            <a:r>
              <a:rPr kumimoji="1" lang="es-ES" sz="1400">
                <a:latin typeface="Calibri" pitchFamily="34" charset="0"/>
              </a:rPr>
              <a:t>		   Forma parte de la carta, ya que es la rotulación de la misma y resalte de las 		   distintas zonas, varia de tamaño de acuerdo a su importancia</a:t>
            </a:r>
          </a:p>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p:txBody>
      </p:sp>
      <p:sp>
        <p:nvSpPr>
          <p:cNvPr id="9" name="8 Título"/>
          <p:cNvSpPr>
            <a:spLocks noGrp="1"/>
          </p:cNvSpPr>
          <p:nvPr>
            <p:ph type="title"/>
          </p:nvPr>
        </p:nvSpPr>
        <p:spPr>
          <a:xfrm>
            <a:off x="3200402" y="275771"/>
            <a:ext cx="6000750"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Simbología</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7" name="16 Rectángulo redondeado">
            <a:hlinkClick r:id="rId4" action="ppaction://hlinksldjump"/>
          </p:cNvPr>
          <p:cNvSpPr/>
          <p:nvPr/>
        </p:nvSpPr>
        <p:spPr>
          <a:xfrm>
            <a:off x="3768727" y="2387600"/>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Lineal</a:t>
            </a:r>
            <a:endParaRPr lang="es-MX" dirty="0">
              <a:solidFill>
                <a:srgbClr val="008080"/>
              </a:solidFill>
            </a:endParaRPr>
          </a:p>
        </p:txBody>
      </p:sp>
      <p:sp>
        <p:nvSpPr>
          <p:cNvPr id="19" name="18 Rectángulo redondeado">
            <a:hlinkClick r:id="rId5" action="ppaction://hlinksldjump"/>
          </p:cNvPr>
          <p:cNvSpPr/>
          <p:nvPr/>
        </p:nvSpPr>
        <p:spPr>
          <a:xfrm>
            <a:off x="5807077" y="2387600"/>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99CC00"/>
                </a:solidFill>
              </a:rPr>
              <a:t>Puntual</a:t>
            </a:r>
            <a:endParaRPr lang="es-MX" dirty="0">
              <a:solidFill>
                <a:srgbClr val="99CC00"/>
              </a:solidFill>
            </a:endParaRPr>
          </a:p>
        </p:txBody>
      </p:sp>
      <p:sp>
        <p:nvSpPr>
          <p:cNvPr id="32" name="31 Rectángulo redondeado">
            <a:hlinkClick r:id="rId6" action="ppaction://hlinksldjump"/>
          </p:cNvPr>
          <p:cNvSpPr/>
          <p:nvPr/>
        </p:nvSpPr>
        <p:spPr>
          <a:xfrm>
            <a:off x="7821614" y="2389188"/>
            <a:ext cx="1960562"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accent4">
                    <a:lumMod val="75000"/>
                  </a:schemeClr>
                </a:solidFill>
              </a:rPr>
              <a:t>Areal</a:t>
            </a:r>
            <a:endParaRPr lang="es-MX" dirty="0">
              <a:solidFill>
                <a:schemeClr val="accent4">
                  <a:lumMod val="75000"/>
                </a:schemeClr>
              </a:solidFill>
            </a:endParaRPr>
          </a:p>
        </p:txBody>
      </p:sp>
      <p:sp>
        <p:nvSpPr>
          <p:cNvPr id="34" name="33 Rectángulo redondeado">
            <a:hlinkClick r:id="rId7" action="ppaction://hlinksldjump"/>
          </p:cNvPr>
          <p:cNvSpPr/>
          <p:nvPr/>
        </p:nvSpPr>
        <p:spPr>
          <a:xfrm>
            <a:off x="3198815" y="3548063"/>
            <a:ext cx="1960562"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669900"/>
                </a:solidFill>
              </a:rPr>
              <a:t>Verde</a:t>
            </a:r>
            <a:endParaRPr lang="es-MX" dirty="0">
              <a:solidFill>
                <a:srgbClr val="669900"/>
              </a:solidFill>
            </a:endParaRPr>
          </a:p>
        </p:txBody>
      </p:sp>
      <p:sp>
        <p:nvSpPr>
          <p:cNvPr id="37" name="36 Rectángulo redondeado">
            <a:hlinkClick r:id="rId7" action="ppaction://hlinksldjump"/>
          </p:cNvPr>
          <p:cNvSpPr/>
          <p:nvPr/>
        </p:nvSpPr>
        <p:spPr>
          <a:xfrm>
            <a:off x="3194050" y="4032254"/>
            <a:ext cx="1960563" cy="347663"/>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Azul</a:t>
            </a:r>
            <a:endParaRPr lang="es-MX" dirty="0">
              <a:solidFill>
                <a:srgbClr val="008080"/>
              </a:solidFill>
            </a:endParaRPr>
          </a:p>
        </p:txBody>
      </p:sp>
      <p:sp>
        <p:nvSpPr>
          <p:cNvPr id="40" name="39 Rectángulo redondeado">
            <a:hlinkClick r:id="rId7" action="ppaction://hlinksldjump"/>
          </p:cNvPr>
          <p:cNvSpPr/>
          <p:nvPr/>
        </p:nvSpPr>
        <p:spPr>
          <a:xfrm>
            <a:off x="3198815" y="4511679"/>
            <a:ext cx="1960562" cy="347663"/>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A86400"/>
                </a:solidFill>
              </a:rPr>
              <a:t>Café - Sepia</a:t>
            </a:r>
            <a:endParaRPr lang="es-MX" dirty="0">
              <a:solidFill>
                <a:srgbClr val="A86400"/>
              </a:solidFill>
            </a:endParaRPr>
          </a:p>
        </p:txBody>
      </p:sp>
      <p:sp>
        <p:nvSpPr>
          <p:cNvPr id="43" name="42 Rectángulo redondeado">
            <a:hlinkClick r:id="rId7" action="ppaction://hlinksldjump"/>
          </p:cNvPr>
          <p:cNvSpPr/>
          <p:nvPr/>
        </p:nvSpPr>
        <p:spPr>
          <a:xfrm>
            <a:off x="3194050" y="4956175"/>
            <a:ext cx="1960563" cy="528638"/>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solidFill>
              </a:rPr>
              <a:t>Negro, </a:t>
            </a:r>
            <a:r>
              <a:rPr lang="es-ES" dirty="0">
                <a:solidFill>
                  <a:srgbClr val="FFCC00"/>
                </a:solidFill>
              </a:rPr>
              <a:t>Amarillo o </a:t>
            </a:r>
            <a:r>
              <a:rPr lang="es-ES" dirty="0">
                <a:solidFill>
                  <a:schemeClr val="accent2"/>
                </a:solidFill>
              </a:rPr>
              <a:t>Rojo</a:t>
            </a:r>
            <a:endParaRPr lang="es-MX" dirty="0">
              <a:solidFill>
                <a:schemeClr val="accent2"/>
              </a:solidFill>
            </a:endParaRPr>
          </a:p>
        </p:txBody>
      </p:sp>
      <p:sp>
        <p:nvSpPr>
          <p:cNvPr id="92171" name="22 CuadroTexto"/>
          <p:cNvSpPr txBox="1">
            <a:spLocks noChangeArrowheads="1"/>
          </p:cNvSpPr>
          <p:nvPr/>
        </p:nvSpPr>
        <p:spPr bwMode="auto">
          <a:xfrm>
            <a:off x="5362577" y="3536952"/>
            <a:ext cx="1300163" cy="369332"/>
          </a:xfrm>
          <a:prstGeom prst="rect">
            <a:avLst/>
          </a:prstGeom>
          <a:noFill/>
          <a:ln w="9525">
            <a:noFill/>
            <a:miter lim="800000"/>
            <a:headEnd/>
            <a:tailEnd/>
          </a:ln>
        </p:spPr>
        <p:txBody>
          <a:bodyPr>
            <a:spAutoFit/>
          </a:bodyPr>
          <a:lstStyle/>
          <a:p>
            <a:r>
              <a:rPr lang="es-ES">
                <a:latin typeface="Calibri" pitchFamily="34" charset="0"/>
              </a:rPr>
              <a:t>Vegetación</a:t>
            </a:r>
            <a:endParaRPr lang="es-MX">
              <a:latin typeface="Calibri" pitchFamily="34" charset="0"/>
            </a:endParaRPr>
          </a:p>
        </p:txBody>
      </p:sp>
      <p:sp>
        <p:nvSpPr>
          <p:cNvPr id="92172" name="43 CuadroTexto"/>
          <p:cNvSpPr txBox="1">
            <a:spLocks noChangeArrowheads="1"/>
          </p:cNvSpPr>
          <p:nvPr/>
        </p:nvSpPr>
        <p:spPr bwMode="auto">
          <a:xfrm>
            <a:off x="5362577" y="4011615"/>
            <a:ext cx="1300163" cy="369332"/>
          </a:xfrm>
          <a:prstGeom prst="rect">
            <a:avLst/>
          </a:prstGeom>
          <a:noFill/>
          <a:ln w="9525">
            <a:noFill/>
            <a:miter lim="800000"/>
            <a:headEnd/>
            <a:tailEnd/>
          </a:ln>
        </p:spPr>
        <p:txBody>
          <a:bodyPr>
            <a:spAutoFit/>
          </a:bodyPr>
          <a:lstStyle/>
          <a:p>
            <a:r>
              <a:rPr lang="es-ES">
                <a:latin typeface="Calibri" pitchFamily="34" charset="0"/>
              </a:rPr>
              <a:t>Hidrología</a:t>
            </a:r>
            <a:endParaRPr lang="es-MX">
              <a:latin typeface="Calibri" pitchFamily="34" charset="0"/>
            </a:endParaRPr>
          </a:p>
        </p:txBody>
      </p:sp>
      <p:sp>
        <p:nvSpPr>
          <p:cNvPr id="92173" name="45 CuadroTexto"/>
          <p:cNvSpPr txBox="1">
            <a:spLocks noChangeArrowheads="1"/>
          </p:cNvSpPr>
          <p:nvPr/>
        </p:nvSpPr>
        <p:spPr bwMode="auto">
          <a:xfrm>
            <a:off x="5362577" y="4500566"/>
            <a:ext cx="1300163" cy="369332"/>
          </a:xfrm>
          <a:prstGeom prst="rect">
            <a:avLst/>
          </a:prstGeom>
          <a:noFill/>
          <a:ln w="9525">
            <a:noFill/>
            <a:miter lim="800000"/>
            <a:headEnd/>
            <a:tailEnd/>
          </a:ln>
        </p:spPr>
        <p:txBody>
          <a:bodyPr>
            <a:spAutoFit/>
          </a:bodyPr>
          <a:lstStyle/>
          <a:p>
            <a:r>
              <a:rPr lang="es-ES">
                <a:latin typeface="Calibri" pitchFamily="34" charset="0"/>
              </a:rPr>
              <a:t>Topografía</a:t>
            </a:r>
            <a:endParaRPr lang="es-MX">
              <a:latin typeface="Calibri" pitchFamily="34" charset="0"/>
            </a:endParaRPr>
          </a:p>
        </p:txBody>
      </p:sp>
      <p:sp>
        <p:nvSpPr>
          <p:cNvPr id="92174" name="46 CuadroTexto"/>
          <p:cNvSpPr txBox="1">
            <a:spLocks noChangeArrowheads="1"/>
          </p:cNvSpPr>
          <p:nvPr/>
        </p:nvSpPr>
        <p:spPr bwMode="auto">
          <a:xfrm>
            <a:off x="5413377" y="5029202"/>
            <a:ext cx="4500562" cy="369332"/>
          </a:xfrm>
          <a:prstGeom prst="rect">
            <a:avLst/>
          </a:prstGeom>
          <a:noFill/>
          <a:ln w="9525">
            <a:noFill/>
            <a:miter lim="800000"/>
            <a:headEnd/>
            <a:tailEnd/>
          </a:ln>
        </p:spPr>
        <p:txBody>
          <a:bodyPr>
            <a:spAutoFit/>
          </a:bodyPr>
          <a:lstStyle/>
          <a:p>
            <a:r>
              <a:rPr lang="es-ES">
                <a:latin typeface="Calibri" pitchFamily="34" charset="0"/>
              </a:rPr>
              <a:t>Rasgos culturales hechos por el hombre</a:t>
            </a:r>
            <a:endParaRPr lang="es-MX">
              <a:latin typeface="Calibri" pitchFamily="34" charset="0"/>
            </a:endParaRPr>
          </a:p>
        </p:txBody>
      </p:sp>
      <p:sp>
        <p:nvSpPr>
          <p:cNvPr id="48" name="47 Rectángulo redondeado">
            <a:hlinkClick r:id="rId8" action="ppaction://hlinksldjump"/>
          </p:cNvPr>
          <p:cNvSpPr/>
          <p:nvPr/>
        </p:nvSpPr>
        <p:spPr>
          <a:xfrm>
            <a:off x="3198815" y="5732463"/>
            <a:ext cx="1960562" cy="60960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sz="2400" b="1" i="1" dirty="0">
                <a:solidFill>
                  <a:schemeClr val="tx1"/>
                </a:solidFill>
              </a:rPr>
              <a:t>Ro</a:t>
            </a:r>
            <a:r>
              <a:rPr lang="es-ES" sz="2000" b="1" i="1" dirty="0">
                <a:solidFill>
                  <a:schemeClr val="tx1"/>
                </a:solidFill>
              </a:rPr>
              <a:t>tu</a:t>
            </a:r>
            <a:r>
              <a:rPr lang="es-ES" b="1" i="1" dirty="0">
                <a:solidFill>
                  <a:schemeClr val="tx1"/>
                </a:solidFill>
              </a:rPr>
              <a:t>la</a:t>
            </a:r>
            <a:r>
              <a:rPr lang="es-ES" sz="1600" b="1" i="1" dirty="0">
                <a:solidFill>
                  <a:schemeClr val="tx1"/>
                </a:solidFill>
              </a:rPr>
              <a:t>ci</a:t>
            </a:r>
            <a:r>
              <a:rPr lang="es-ES" sz="1400" b="1" i="1" dirty="0">
                <a:solidFill>
                  <a:schemeClr val="tx1"/>
                </a:solidFill>
              </a:rPr>
              <a:t>ón</a:t>
            </a:r>
            <a:endParaRPr lang="es-MX" b="1" i="1" dirty="0">
              <a:solidFill>
                <a:schemeClr val="tx1"/>
              </a:solidFill>
            </a:endParaRPr>
          </a:p>
        </p:txBody>
      </p:sp>
      <p:sp>
        <p:nvSpPr>
          <p:cNvPr id="35" name="Autoforma 45">
            <a:hlinkClick r:id="rId9"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6" name="Autoforma 24">
            <a:hlinkClick r:id="rId10"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38" name="Autoforma 24">
            <a:hlinkClick r:id="rId11"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9" name="Autoforma 25">
            <a:hlinkClick r:id="rId12"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41" name="Autoforma 24">
            <a:hlinkClick r:id="rId13"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42" name="Autoforma 24">
            <a:hlinkClick r:id="rId14"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45" name="Autoforma 24">
            <a:hlinkClick r:id="rId15"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56" name="Imagen 3" descr="G:\UAEMex-1.bmp">
            <a:hlinkClick r:id="rId16"/>
          </p:cNvPr>
          <p:cNvPicPr>
            <a:picLocks noChangeAspect="1" noChangeArrowheads="1"/>
          </p:cNvPicPr>
          <p:nvPr/>
        </p:nvPicPr>
        <p:blipFill>
          <a:blip r:embed="rId17"/>
          <a:srcRect/>
          <a:stretch>
            <a:fillRect/>
          </a:stretch>
        </p:blipFill>
        <p:spPr bwMode="auto">
          <a:xfrm>
            <a:off x="703263" y="71442"/>
            <a:ext cx="1431925" cy="1260475"/>
          </a:xfrm>
          <a:prstGeom prst="rect">
            <a:avLst/>
          </a:prstGeom>
          <a:noFill/>
          <a:ln w="9525">
            <a:noFill/>
            <a:miter lim="800000"/>
            <a:headEnd/>
            <a:tailEnd/>
          </a:ln>
        </p:spPr>
      </p:pic>
      <p:pic>
        <p:nvPicPr>
          <p:cNvPr id="57" name="Imagen 2" descr="F:\investigasiones\Imagenes\UAEMex\Escudo.JPG"/>
          <p:cNvPicPr>
            <a:picLocks noChangeAspect="1" noChangeArrowheads="1"/>
          </p:cNvPicPr>
          <p:nvPr/>
        </p:nvPicPr>
        <p:blipFill>
          <a:blip r:embed="rId18">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childTnLst>
                                </p:cTn>
                              </p:par>
                            </p:childTnLst>
                          </p:cTn>
                        </p:par>
                        <p:par>
                          <p:cTn id="42" fill="hold">
                            <p:stCondLst>
                              <p:cond delay="1000"/>
                            </p:stCondLst>
                            <p:childTnLst>
                              <p:par>
                                <p:cTn id="43" presetID="10" presetClass="entr" presetSubtype="0"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childTnLst>
                          </p:cTn>
                        </p:par>
                        <p:par>
                          <p:cTn id="46" fill="hold">
                            <p:stCondLst>
                              <p:cond delay="1500"/>
                            </p:stCondLst>
                            <p:childTnLst>
                              <p:par>
                                <p:cTn id="47" presetID="2" presetClass="entr" presetSubtype="8"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0-#ppt_w/2"/>
                                          </p:val>
                                        </p:tav>
                                        <p:tav tm="100000">
                                          <p:val>
                                            <p:strVal val="#ppt_x"/>
                                          </p:val>
                                        </p:tav>
                                      </p:tavLst>
                                    </p:anim>
                                    <p:anim calcmode="lin" valueType="num">
                                      <p:cBhvr additive="base">
                                        <p:cTn id="50" dur="500" fill="hold"/>
                                        <p:tgtEl>
                                          <p:spTgt spid="36"/>
                                        </p:tgtEl>
                                        <p:attrNameLst>
                                          <p:attrName>ppt_y</p:attrName>
                                        </p:attrNameLst>
                                      </p:cBhvr>
                                      <p:tavLst>
                                        <p:tav tm="0">
                                          <p:val>
                                            <p:strVal val="#ppt_y"/>
                                          </p:val>
                                        </p:tav>
                                        <p:tav tm="100000">
                                          <p:val>
                                            <p:strVal val="#ppt_y"/>
                                          </p:val>
                                        </p:tav>
                                      </p:tavLst>
                                    </p:anim>
                                  </p:childTnLst>
                                </p:cTn>
                              </p:par>
                            </p:childTnLst>
                          </p:cTn>
                        </p:par>
                        <p:par>
                          <p:cTn id="51" fill="hold">
                            <p:stCondLst>
                              <p:cond delay="2000"/>
                            </p:stCondLst>
                            <p:childTnLst>
                              <p:par>
                                <p:cTn id="52" presetID="2" presetClass="entr" presetSubtype="8"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0-#ppt_w/2"/>
                                          </p:val>
                                        </p:tav>
                                        <p:tav tm="100000">
                                          <p:val>
                                            <p:strVal val="#ppt_x"/>
                                          </p:val>
                                        </p:tav>
                                      </p:tavLst>
                                    </p:anim>
                                    <p:anim calcmode="lin" valueType="num">
                                      <p:cBhvr additive="base">
                                        <p:cTn id="55" dur="500" fill="hold"/>
                                        <p:tgtEl>
                                          <p:spTgt spid="41"/>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2" presetClass="entr" presetSubtype="8" fill="hold" nodeType="after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0-#ppt_w/2"/>
                                          </p:val>
                                        </p:tav>
                                        <p:tav tm="100000">
                                          <p:val>
                                            <p:strVal val="#ppt_x"/>
                                          </p:val>
                                        </p:tav>
                                      </p:tavLst>
                                    </p:anim>
                                    <p:anim calcmode="lin" valueType="num">
                                      <p:cBhvr additive="base">
                                        <p:cTn id="60" dur="500" fill="hold"/>
                                        <p:tgtEl>
                                          <p:spTgt spid="39"/>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2" presetClass="entr" presetSubtype="8"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0-#ppt_w/2"/>
                                          </p:val>
                                        </p:tav>
                                        <p:tav tm="100000">
                                          <p:val>
                                            <p:strVal val="#ppt_x"/>
                                          </p:val>
                                        </p:tav>
                                      </p:tavLst>
                                    </p:anim>
                                    <p:anim calcmode="lin" valueType="num">
                                      <p:cBhvr additive="base">
                                        <p:cTn id="65" dur="500" fill="hold"/>
                                        <p:tgtEl>
                                          <p:spTgt spid="38"/>
                                        </p:tgtEl>
                                        <p:attrNameLst>
                                          <p:attrName>ppt_y</p:attrName>
                                        </p:attrNameLst>
                                      </p:cBhvr>
                                      <p:tavLst>
                                        <p:tav tm="0">
                                          <p:val>
                                            <p:strVal val="#ppt_y"/>
                                          </p:val>
                                        </p:tav>
                                        <p:tav tm="100000">
                                          <p:val>
                                            <p:strVal val="#ppt_y"/>
                                          </p:val>
                                        </p:tav>
                                      </p:tavLst>
                                    </p:anim>
                                  </p:childTnLst>
                                </p:cTn>
                              </p:par>
                            </p:childTnLst>
                          </p:cTn>
                        </p:par>
                        <p:par>
                          <p:cTn id="66" fill="hold">
                            <p:stCondLst>
                              <p:cond delay="3500"/>
                            </p:stCondLst>
                            <p:childTnLst>
                              <p:par>
                                <p:cTn id="67" presetID="2" presetClass="entr" presetSubtype="8" fill="hold"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additive="base">
                                        <p:cTn id="69" dur="500" fill="hold"/>
                                        <p:tgtEl>
                                          <p:spTgt spid="42"/>
                                        </p:tgtEl>
                                        <p:attrNameLst>
                                          <p:attrName>ppt_x</p:attrName>
                                        </p:attrNameLst>
                                      </p:cBhvr>
                                      <p:tavLst>
                                        <p:tav tm="0">
                                          <p:val>
                                            <p:strVal val="0-#ppt_w/2"/>
                                          </p:val>
                                        </p:tav>
                                        <p:tav tm="100000">
                                          <p:val>
                                            <p:strVal val="#ppt_x"/>
                                          </p:val>
                                        </p:tav>
                                      </p:tavLst>
                                    </p:anim>
                                    <p:anim calcmode="lin" valueType="num">
                                      <p:cBhvr additive="base">
                                        <p:cTn id="70" dur="500" fill="hold"/>
                                        <p:tgtEl>
                                          <p:spTgt spid="42"/>
                                        </p:tgtEl>
                                        <p:attrNameLst>
                                          <p:attrName>ppt_y</p:attrName>
                                        </p:attrNameLst>
                                      </p:cBhvr>
                                      <p:tavLst>
                                        <p:tav tm="0">
                                          <p:val>
                                            <p:strVal val="#ppt_y"/>
                                          </p:val>
                                        </p:tav>
                                        <p:tav tm="100000">
                                          <p:val>
                                            <p:strVal val="#ppt_y"/>
                                          </p:val>
                                        </p:tav>
                                      </p:tavLst>
                                    </p:anim>
                                  </p:childTnLst>
                                </p:cTn>
                              </p:par>
                            </p:childTnLst>
                          </p:cTn>
                        </p:par>
                        <p:par>
                          <p:cTn id="71" fill="hold">
                            <p:stCondLst>
                              <p:cond delay="4000"/>
                            </p:stCondLst>
                            <p:childTnLst>
                              <p:par>
                                <p:cTn id="72" presetID="2" presetClass="entr" presetSubtype="8" fill="hold" nodeType="afterEffect">
                                  <p:stCondLst>
                                    <p:cond delay="0"/>
                                  </p:stCondLst>
                                  <p:childTnLst>
                                    <p:set>
                                      <p:cBhvr>
                                        <p:cTn id="73" dur="1" fill="hold">
                                          <p:stCondLst>
                                            <p:cond delay="0"/>
                                          </p:stCondLst>
                                        </p:cTn>
                                        <p:tgtEl>
                                          <p:spTgt spid="45"/>
                                        </p:tgtEl>
                                        <p:attrNameLst>
                                          <p:attrName>style.visibility</p:attrName>
                                        </p:attrNameLst>
                                      </p:cBhvr>
                                      <p:to>
                                        <p:strVal val="visible"/>
                                      </p:to>
                                    </p:set>
                                    <p:anim calcmode="lin" valueType="num">
                                      <p:cBhvr additive="base">
                                        <p:cTn id="74" dur="500" fill="hold"/>
                                        <p:tgtEl>
                                          <p:spTgt spid="45"/>
                                        </p:tgtEl>
                                        <p:attrNameLst>
                                          <p:attrName>ppt_x</p:attrName>
                                        </p:attrNameLst>
                                      </p:cBhvr>
                                      <p:tavLst>
                                        <p:tav tm="0">
                                          <p:val>
                                            <p:strVal val="0-#ppt_w/2"/>
                                          </p:val>
                                        </p:tav>
                                        <p:tav tm="100000">
                                          <p:val>
                                            <p:strVal val="#ppt_x"/>
                                          </p:val>
                                        </p:tav>
                                      </p:tavLst>
                                    </p:anim>
                                    <p:anim calcmode="lin" valueType="num">
                                      <p:cBhvr additive="base">
                                        <p:cTn id="75"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7" grpId="0" animBg="1"/>
      <p:bldP spid="19" grpId="0" animBg="1"/>
      <p:bldP spid="32" grpId="0" animBg="1"/>
      <p:bldP spid="34" grpId="0" animBg="1"/>
      <p:bldP spid="37" grpId="0" animBg="1"/>
      <p:bldP spid="40" grpId="0" animBg="1"/>
      <p:bldP spid="43" grpId="0" animBg="1"/>
      <p:bldP spid="4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09"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4210" name="Rectángulo 4"/>
          <p:cNvSpPr>
            <a:spLocks noChangeArrowheads="1"/>
          </p:cNvSpPr>
          <p:nvPr/>
        </p:nvSpPr>
        <p:spPr bwMode="auto">
          <a:xfrm>
            <a:off x="-1717674" y="-3524250"/>
            <a:ext cx="7545388" cy="5448300"/>
          </a:xfrm>
          <a:prstGeom prst="rect">
            <a:avLst/>
          </a:prstGeom>
          <a:noFill/>
          <a:ln w="9525">
            <a:noFill/>
            <a:miter lim="800000"/>
            <a:headEnd/>
            <a:tailEnd/>
          </a:ln>
        </p:spPr>
        <p:txBody>
          <a:bodyPr lIns="92075" tIns="46038" rIns="92075" bIns="46038"/>
          <a:lstStyle/>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p:txBody>
      </p:sp>
      <p:sp>
        <p:nvSpPr>
          <p:cNvPr id="9" name="8 Título"/>
          <p:cNvSpPr>
            <a:spLocks noGrp="1"/>
          </p:cNvSpPr>
          <p:nvPr>
            <p:ph type="title"/>
          </p:nvPr>
        </p:nvSpPr>
        <p:spPr>
          <a:xfrm>
            <a:off x="2924628" y="259442"/>
            <a:ext cx="5900058"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Simbología Lineal</a:t>
            </a:r>
            <a:endParaRPr kumimoji="1" lang="es-ES" sz="28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4"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5"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3" name="2 Grupo"/>
          <p:cNvGrpSpPr>
            <a:grpSpLocks/>
          </p:cNvGrpSpPr>
          <p:nvPr/>
        </p:nvGrpSpPr>
        <p:grpSpPr bwMode="auto">
          <a:xfrm>
            <a:off x="3019426" y="1668467"/>
            <a:ext cx="7356474" cy="4041775"/>
            <a:chOff x="3019437" y="1669256"/>
            <a:chExt cx="7356690" cy="4040578"/>
          </a:xfrm>
        </p:grpSpPr>
        <p:pic>
          <p:nvPicPr>
            <p:cNvPr id="94227" name="Imagen 2" descr="C:\Users\Prisciliano Lopez\Preparatoria\Cuarto Semestre\Geografia y medio Ambiente\Mapa.jpg"/>
            <p:cNvPicPr>
              <a:picLocks noChangeAspect="1" noChangeArrowheads="1"/>
            </p:cNvPicPr>
            <p:nvPr/>
          </p:nvPicPr>
          <p:blipFill>
            <a:blip r:embed="rId4"/>
            <a:srcRect/>
            <a:stretch>
              <a:fillRect/>
            </a:stretch>
          </p:blipFill>
          <p:spPr bwMode="auto">
            <a:xfrm>
              <a:off x="3019437" y="2836315"/>
              <a:ext cx="2743231" cy="2378067"/>
            </a:xfrm>
            <a:prstGeom prst="rect">
              <a:avLst/>
            </a:prstGeom>
            <a:noFill/>
            <a:ln w="9525">
              <a:noFill/>
              <a:miter lim="800000"/>
              <a:headEnd/>
              <a:tailEnd/>
            </a:ln>
          </p:spPr>
        </p:pic>
        <p:sp>
          <p:nvSpPr>
            <p:cNvPr id="2" name="1 Rectángulo"/>
            <p:cNvSpPr/>
            <p:nvPr/>
          </p:nvSpPr>
          <p:spPr>
            <a:xfrm>
              <a:off x="5395994" y="3048384"/>
              <a:ext cx="354022" cy="211075"/>
            </a:xfrm>
            <a:prstGeom prst="rect">
              <a:avLst/>
            </a:prstGeom>
            <a:noFill/>
            <a:ln w="3175">
              <a:solidFill>
                <a:srgbClr val="0099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4" name="3 Conector recto"/>
            <p:cNvCxnSpPr/>
            <p:nvPr/>
          </p:nvCxnSpPr>
          <p:spPr>
            <a:xfrm flipV="1">
              <a:off x="5395994" y="1669256"/>
              <a:ext cx="965228" cy="1418805"/>
            </a:xfrm>
            <a:prstGeom prst="line">
              <a:avLst/>
            </a:prstGeom>
            <a:ln w="3175">
              <a:solidFill>
                <a:srgbClr val="009999"/>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5395994" y="3687958"/>
              <a:ext cx="965228" cy="1988548"/>
            </a:xfrm>
            <a:prstGeom prst="line">
              <a:avLst/>
            </a:prstGeom>
            <a:ln w="3175">
              <a:solidFill>
                <a:srgbClr val="009999"/>
              </a:solidFill>
            </a:ln>
          </p:spPr>
          <p:style>
            <a:lnRef idx="1">
              <a:schemeClr val="accent1"/>
            </a:lnRef>
            <a:fillRef idx="0">
              <a:schemeClr val="accent1"/>
            </a:fillRef>
            <a:effectRef idx="0">
              <a:schemeClr val="accent1"/>
            </a:effectRef>
            <a:fontRef idx="minor">
              <a:schemeClr val="tx1"/>
            </a:fontRef>
          </p:style>
        </p:cxnSp>
        <p:pic>
          <p:nvPicPr>
            <p:cNvPr id="94231" name="Imagen 2" descr="C:\Users\Prisciliano Lopez\Preparatoria\Cuarto Semestre\Geografia y medio Ambiente\Mapa\Mapa0002.bmp"/>
            <p:cNvPicPr>
              <a:picLocks noChangeAspect="1" noChangeArrowheads="1"/>
            </p:cNvPicPr>
            <p:nvPr/>
          </p:nvPicPr>
          <p:blipFill>
            <a:blip r:embed="rId5"/>
            <a:srcRect t="15558" b="66531"/>
            <a:stretch>
              <a:fillRect/>
            </a:stretch>
          </p:blipFill>
          <p:spPr bwMode="auto">
            <a:xfrm>
              <a:off x="6361746" y="1674843"/>
              <a:ext cx="4014380" cy="1873259"/>
            </a:xfrm>
            <a:prstGeom prst="rect">
              <a:avLst/>
            </a:prstGeom>
            <a:noFill/>
            <a:ln w="9525">
              <a:solidFill>
                <a:srgbClr val="009999"/>
              </a:solidFill>
              <a:miter lim="800000"/>
              <a:headEnd/>
              <a:tailEnd/>
            </a:ln>
          </p:spPr>
        </p:pic>
        <p:sp>
          <p:nvSpPr>
            <p:cNvPr id="33" name="32 Rectángulo"/>
            <p:cNvSpPr/>
            <p:nvPr/>
          </p:nvSpPr>
          <p:spPr>
            <a:xfrm>
              <a:off x="5395994" y="3307071"/>
              <a:ext cx="354022" cy="85700"/>
            </a:xfrm>
            <a:prstGeom prst="rect">
              <a:avLst/>
            </a:prstGeom>
            <a:noFill/>
            <a:ln w="3175">
              <a:solidFill>
                <a:srgbClr val="0099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34" name="33 Rectángulo"/>
            <p:cNvSpPr/>
            <p:nvPr/>
          </p:nvSpPr>
          <p:spPr>
            <a:xfrm>
              <a:off x="5395994" y="3637173"/>
              <a:ext cx="354022" cy="58720"/>
            </a:xfrm>
            <a:prstGeom prst="rect">
              <a:avLst/>
            </a:prstGeom>
            <a:noFill/>
            <a:ln w="3175">
              <a:solidFill>
                <a:srgbClr val="0099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94234" name="Imagen 2" descr="C:\Users\Prisciliano Lopez\Preparatoria\Cuarto Semestre\Geografia y medio Ambiente\Mapa\Mapa0002.bmp"/>
            <p:cNvPicPr>
              <a:picLocks noChangeAspect="1" noChangeArrowheads="1"/>
            </p:cNvPicPr>
            <p:nvPr/>
          </p:nvPicPr>
          <p:blipFill>
            <a:blip r:embed="rId5"/>
            <a:srcRect t="69379" b="24097"/>
            <a:stretch>
              <a:fillRect/>
            </a:stretch>
          </p:blipFill>
          <p:spPr bwMode="auto">
            <a:xfrm>
              <a:off x="6361746" y="5027552"/>
              <a:ext cx="4014380" cy="682282"/>
            </a:xfrm>
            <a:prstGeom prst="rect">
              <a:avLst/>
            </a:prstGeom>
            <a:noFill/>
            <a:ln w="9525">
              <a:solidFill>
                <a:srgbClr val="009999"/>
              </a:solidFill>
              <a:miter lim="800000"/>
              <a:headEnd/>
              <a:tailEnd/>
            </a:ln>
          </p:spPr>
        </p:pic>
        <p:pic>
          <p:nvPicPr>
            <p:cNvPr id="94235" name="Imagen 2" descr="C:\Users\Prisciliano Lopez\Preparatoria\Cuarto Semestre\Geografia y medio Ambiente\Mapa\Mapa0002.bmp"/>
            <p:cNvPicPr>
              <a:picLocks noChangeAspect="1" noChangeArrowheads="1"/>
            </p:cNvPicPr>
            <p:nvPr/>
          </p:nvPicPr>
          <p:blipFill>
            <a:blip r:embed="rId5"/>
            <a:srcRect t="39381" b="49104"/>
            <a:stretch>
              <a:fillRect/>
            </a:stretch>
          </p:blipFill>
          <p:spPr bwMode="auto">
            <a:xfrm>
              <a:off x="6361746" y="3684982"/>
              <a:ext cx="4014381" cy="1204168"/>
            </a:xfrm>
            <a:prstGeom prst="rect">
              <a:avLst/>
            </a:prstGeom>
            <a:noFill/>
            <a:ln w="9525">
              <a:solidFill>
                <a:srgbClr val="009999"/>
              </a:solidFill>
              <a:miter lim="800000"/>
              <a:headEnd/>
              <a:tailEnd/>
            </a:ln>
          </p:spPr>
        </p:pic>
        <p:cxnSp>
          <p:nvCxnSpPr>
            <p:cNvPr id="44" name="43 Conector recto"/>
            <p:cNvCxnSpPr/>
            <p:nvPr/>
          </p:nvCxnSpPr>
          <p:spPr>
            <a:xfrm>
              <a:off x="5395994" y="3149954"/>
              <a:ext cx="0" cy="515785"/>
            </a:xfrm>
            <a:prstGeom prst="line">
              <a:avLst/>
            </a:prstGeom>
            <a:ln w="3175">
              <a:solidFill>
                <a:srgbClr val="009999"/>
              </a:solidFill>
            </a:ln>
          </p:spPr>
          <p:style>
            <a:lnRef idx="1">
              <a:schemeClr val="accent1"/>
            </a:lnRef>
            <a:fillRef idx="0">
              <a:schemeClr val="accent1"/>
            </a:fillRef>
            <a:effectRef idx="0">
              <a:schemeClr val="accent1"/>
            </a:effectRef>
            <a:fontRef idx="minor">
              <a:schemeClr val="tx1"/>
            </a:fontRef>
          </p:style>
        </p:cxnSp>
      </p:grpSp>
      <p:sp>
        <p:nvSpPr>
          <p:cNvPr id="46" name="45 Rectángulo redondeado">
            <a:hlinkClick r:id="rId6" action="ppaction://hlinksldjump"/>
          </p:cNvPr>
          <p:cNvSpPr/>
          <p:nvPr/>
        </p:nvSpPr>
        <p:spPr>
          <a:xfrm>
            <a:off x="3436938" y="5848350"/>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sp>
        <p:nvSpPr>
          <p:cNvPr id="47" name="46 Rectángulo redondeado">
            <a:hlinkClick r:id="rId7" action="ppaction://hlinksldjump"/>
          </p:cNvPr>
          <p:cNvSpPr/>
          <p:nvPr/>
        </p:nvSpPr>
        <p:spPr>
          <a:xfrm>
            <a:off x="5473700" y="5862638"/>
            <a:ext cx="1960563"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99CC00"/>
                </a:solidFill>
              </a:rPr>
              <a:t>Puntual</a:t>
            </a:r>
            <a:endParaRPr lang="es-MX" dirty="0">
              <a:solidFill>
                <a:srgbClr val="99CC00"/>
              </a:solidFill>
            </a:endParaRPr>
          </a:p>
        </p:txBody>
      </p:sp>
      <p:sp>
        <p:nvSpPr>
          <p:cNvPr id="48" name="47 Rectángulo redondeado">
            <a:hlinkClick r:id="rId8" action="ppaction://hlinksldjump"/>
          </p:cNvPr>
          <p:cNvSpPr/>
          <p:nvPr/>
        </p:nvSpPr>
        <p:spPr>
          <a:xfrm>
            <a:off x="7489826" y="5862638"/>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accent4">
                    <a:lumMod val="75000"/>
                  </a:schemeClr>
                </a:solidFill>
              </a:rPr>
              <a:t>Areal</a:t>
            </a:r>
            <a:endParaRPr lang="es-MX" dirty="0">
              <a:solidFill>
                <a:schemeClr val="accent4">
                  <a:lumMod val="75000"/>
                </a:schemeClr>
              </a:solidFill>
            </a:endParaRPr>
          </a:p>
        </p:txBody>
      </p:sp>
      <p:sp>
        <p:nvSpPr>
          <p:cNvPr id="53" name="Autoforma 45">
            <a:hlinkClick r:id="rId9"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54" name="Autoforma 24">
            <a:hlinkClick r:id="rId10"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55" name="Autoforma 24">
            <a:hlinkClick r:id="rId6"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56" name="Autoforma 25">
            <a:hlinkClick r:id="rId11"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57" name="Autoforma 24">
            <a:hlinkClick r:id="rId12"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58" name="Autoforma 24">
            <a:hlinkClick r:id="rId13"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59" name="Autoforma 24">
            <a:hlinkClick r:id="rId14"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60" name="Imagen 3" descr="G:\UAEMex-1.bmp">
            <a:hlinkClick r:id="rId15"/>
          </p:cNvPr>
          <p:cNvPicPr>
            <a:picLocks noChangeAspect="1" noChangeArrowheads="1"/>
          </p:cNvPicPr>
          <p:nvPr/>
        </p:nvPicPr>
        <p:blipFill>
          <a:blip r:embed="rId16"/>
          <a:srcRect/>
          <a:stretch>
            <a:fillRect/>
          </a:stretch>
        </p:blipFill>
        <p:spPr bwMode="auto">
          <a:xfrm>
            <a:off x="703263" y="71442"/>
            <a:ext cx="1431925" cy="1260475"/>
          </a:xfrm>
          <a:prstGeom prst="rect">
            <a:avLst/>
          </a:prstGeom>
          <a:noFill/>
          <a:ln w="9525">
            <a:noFill/>
            <a:miter lim="800000"/>
            <a:headEnd/>
            <a:tailEnd/>
          </a:ln>
        </p:spPr>
      </p:pic>
      <p:pic>
        <p:nvPicPr>
          <p:cNvPr id="61" name="Imagen 2" descr="F:\investigasiones\Imagenes\UAEMex\Escudo.JPG"/>
          <p:cNvPicPr>
            <a:picLocks noChangeAspect="1" noChangeArrowheads="1"/>
          </p:cNvPicPr>
          <p:nvPr/>
        </p:nvPicPr>
        <p:blipFill>
          <a:blip r:embed="rId17">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500"/>
                                        <p:tgtEl>
                                          <p:spTgt spid="48"/>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500" fill="hold"/>
                                        <p:tgtEl>
                                          <p:spTgt spid="54"/>
                                        </p:tgtEl>
                                        <p:attrNameLst>
                                          <p:attrName>ppt_x</p:attrName>
                                        </p:attrNameLst>
                                      </p:cBhvr>
                                      <p:tavLst>
                                        <p:tav tm="0">
                                          <p:val>
                                            <p:strVal val="0-#ppt_w/2"/>
                                          </p:val>
                                        </p:tav>
                                        <p:tav tm="100000">
                                          <p:val>
                                            <p:strVal val="#ppt_x"/>
                                          </p:val>
                                        </p:tav>
                                      </p:tavLst>
                                    </p:anim>
                                    <p:anim calcmode="lin" valueType="num">
                                      <p:cBhvr additive="base">
                                        <p:cTn id="35" dur="500" fill="hold"/>
                                        <p:tgtEl>
                                          <p:spTgt spid="54"/>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 calcmode="lin" valueType="num">
                                      <p:cBhvr additive="base">
                                        <p:cTn id="39" dur="500" fill="hold"/>
                                        <p:tgtEl>
                                          <p:spTgt spid="57"/>
                                        </p:tgtEl>
                                        <p:attrNameLst>
                                          <p:attrName>ppt_x</p:attrName>
                                        </p:attrNameLst>
                                      </p:cBhvr>
                                      <p:tavLst>
                                        <p:tav tm="0">
                                          <p:val>
                                            <p:strVal val="0-#ppt_w/2"/>
                                          </p:val>
                                        </p:tav>
                                        <p:tav tm="100000">
                                          <p:val>
                                            <p:strVal val="#ppt_x"/>
                                          </p:val>
                                        </p:tav>
                                      </p:tavLst>
                                    </p:anim>
                                    <p:anim calcmode="lin" valueType="num">
                                      <p:cBhvr additive="base">
                                        <p:cTn id="40" dur="500" fill="hold"/>
                                        <p:tgtEl>
                                          <p:spTgt spid="5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additive="base">
                                        <p:cTn id="44" dur="500" fill="hold"/>
                                        <p:tgtEl>
                                          <p:spTgt spid="56"/>
                                        </p:tgtEl>
                                        <p:attrNameLst>
                                          <p:attrName>ppt_x</p:attrName>
                                        </p:attrNameLst>
                                      </p:cBhvr>
                                      <p:tavLst>
                                        <p:tav tm="0">
                                          <p:val>
                                            <p:strVal val="0-#ppt_w/2"/>
                                          </p:val>
                                        </p:tav>
                                        <p:tav tm="100000">
                                          <p:val>
                                            <p:strVal val="#ppt_x"/>
                                          </p:val>
                                        </p:tav>
                                      </p:tavLst>
                                    </p:anim>
                                    <p:anim calcmode="lin" valueType="num">
                                      <p:cBhvr additive="base">
                                        <p:cTn id="45" dur="500" fill="hold"/>
                                        <p:tgtEl>
                                          <p:spTgt spid="56"/>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additive="base">
                                        <p:cTn id="49" dur="500" fill="hold"/>
                                        <p:tgtEl>
                                          <p:spTgt spid="55"/>
                                        </p:tgtEl>
                                        <p:attrNameLst>
                                          <p:attrName>ppt_x</p:attrName>
                                        </p:attrNameLst>
                                      </p:cBhvr>
                                      <p:tavLst>
                                        <p:tav tm="0">
                                          <p:val>
                                            <p:strVal val="0-#ppt_w/2"/>
                                          </p:val>
                                        </p:tav>
                                        <p:tav tm="100000">
                                          <p:val>
                                            <p:strVal val="#ppt_x"/>
                                          </p:val>
                                        </p:tav>
                                      </p:tavLst>
                                    </p:anim>
                                    <p:anim calcmode="lin" valueType="num">
                                      <p:cBhvr additive="base">
                                        <p:cTn id="50" dur="500" fill="hold"/>
                                        <p:tgtEl>
                                          <p:spTgt spid="55"/>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additive="base">
                                        <p:cTn id="54" dur="500" fill="hold"/>
                                        <p:tgtEl>
                                          <p:spTgt spid="58"/>
                                        </p:tgtEl>
                                        <p:attrNameLst>
                                          <p:attrName>ppt_x</p:attrName>
                                        </p:attrNameLst>
                                      </p:cBhvr>
                                      <p:tavLst>
                                        <p:tav tm="0">
                                          <p:val>
                                            <p:strVal val="0-#ppt_w/2"/>
                                          </p:val>
                                        </p:tav>
                                        <p:tav tm="100000">
                                          <p:val>
                                            <p:strVal val="#ppt_x"/>
                                          </p:val>
                                        </p:tav>
                                      </p:tavLst>
                                    </p:anim>
                                    <p:anim calcmode="lin" valueType="num">
                                      <p:cBhvr additive="base">
                                        <p:cTn id="55" dur="500" fill="hold"/>
                                        <p:tgtEl>
                                          <p:spTgt spid="58"/>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8"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500" fill="hold"/>
                                        <p:tgtEl>
                                          <p:spTgt spid="59"/>
                                        </p:tgtEl>
                                        <p:attrNameLst>
                                          <p:attrName>ppt_x</p:attrName>
                                        </p:attrNameLst>
                                      </p:cBhvr>
                                      <p:tavLst>
                                        <p:tav tm="0">
                                          <p:val>
                                            <p:strVal val="0-#ppt_w/2"/>
                                          </p:val>
                                        </p:tav>
                                        <p:tav tm="100000">
                                          <p:val>
                                            <p:strVal val="#ppt_x"/>
                                          </p:val>
                                        </p:tav>
                                      </p:tavLst>
                                    </p:anim>
                                    <p:anim calcmode="lin" valueType="num">
                                      <p:cBhvr additive="base">
                                        <p:cTn id="6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7"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2924629" y="259442"/>
            <a:ext cx="6076497"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Simbología Puntual</a:t>
            </a:r>
            <a:endParaRPr kumimoji="1" lang="es-ES" sz="28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5" name="4 Marcador de fecha"/>
          <p:cNvSpPr>
            <a:spLocks noGrp="1"/>
          </p:cNvSpPr>
          <p:nvPr>
            <p:ph type="dt" sz="half" idx="10"/>
          </p:nvPr>
        </p:nvSpPr>
        <p:spPr/>
        <p:txBody>
          <a:bodyPr/>
          <a:lstStyle/>
          <a:p>
            <a:pPr>
              <a:defRPr/>
            </a:pPr>
            <a:r>
              <a:rPr lang="es-MX" smtClean="0"/>
              <a:t>Geografía </a:t>
            </a:r>
            <a:endParaRPr lang="es-MX"/>
          </a:p>
        </p:txBody>
      </p:sp>
      <p:sp>
        <p:nvSpPr>
          <p:cNvPr id="25"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9" name="18 Rectángulo redondeado">
            <a:hlinkClick r:id="rId4" action="ppaction://hlinksldjump"/>
          </p:cNvPr>
          <p:cNvSpPr/>
          <p:nvPr/>
        </p:nvSpPr>
        <p:spPr>
          <a:xfrm>
            <a:off x="3382963" y="5849938"/>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grpSp>
        <p:nvGrpSpPr>
          <p:cNvPr id="3" name="2 Grupo"/>
          <p:cNvGrpSpPr>
            <a:grpSpLocks/>
          </p:cNvGrpSpPr>
          <p:nvPr/>
        </p:nvGrpSpPr>
        <p:grpSpPr bwMode="auto">
          <a:xfrm>
            <a:off x="3019425" y="2011367"/>
            <a:ext cx="7462838" cy="2384425"/>
            <a:chOff x="3019437" y="2011158"/>
            <a:chExt cx="7462578" cy="2384886"/>
          </a:xfrm>
        </p:grpSpPr>
        <p:pic>
          <p:nvPicPr>
            <p:cNvPr id="96274" name="Imagen 2" descr="C:\Users\Prisciliano Lopez\Preparatoria\Cuarto Semestre\Geografia y medio Ambiente\Mapa.jpg"/>
            <p:cNvPicPr>
              <a:picLocks noChangeAspect="1" noChangeArrowheads="1"/>
            </p:cNvPicPr>
            <p:nvPr/>
          </p:nvPicPr>
          <p:blipFill>
            <a:blip r:embed="rId5"/>
            <a:srcRect/>
            <a:stretch>
              <a:fillRect/>
            </a:stretch>
          </p:blipFill>
          <p:spPr bwMode="auto">
            <a:xfrm>
              <a:off x="3019437" y="2011158"/>
              <a:ext cx="2743231" cy="2378067"/>
            </a:xfrm>
            <a:prstGeom prst="rect">
              <a:avLst/>
            </a:prstGeom>
            <a:noFill/>
            <a:ln w="9525">
              <a:noFill/>
              <a:miter lim="800000"/>
              <a:headEnd/>
              <a:tailEnd/>
            </a:ln>
          </p:spPr>
        </p:pic>
        <p:sp>
          <p:nvSpPr>
            <p:cNvPr id="2" name="1 Rectángulo"/>
            <p:cNvSpPr/>
            <p:nvPr/>
          </p:nvSpPr>
          <p:spPr>
            <a:xfrm>
              <a:off x="5391079" y="2614525"/>
              <a:ext cx="355588" cy="212766"/>
            </a:xfrm>
            <a:prstGeom prst="rect">
              <a:avLst/>
            </a:prstGeom>
            <a:noFill/>
            <a:ln w="317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4" name="3 Conector recto"/>
            <p:cNvCxnSpPr/>
            <p:nvPr/>
          </p:nvCxnSpPr>
          <p:spPr>
            <a:xfrm flipV="1">
              <a:off x="5391079" y="2219160"/>
              <a:ext cx="657202" cy="395364"/>
            </a:xfrm>
            <a:prstGeom prst="line">
              <a:avLst/>
            </a:prstGeom>
            <a:ln w="3175">
              <a:solidFill>
                <a:srgbClr val="99CC00"/>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5751430" y="2828878"/>
              <a:ext cx="4725822" cy="1562402"/>
            </a:xfrm>
            <a:prstGeom prst="line">
              <a:avLst/>
            </a:prstGeom>
            <a:ln w="3175">
              <a:solidFill>
                <a:srgbClr val="99CC00"/>
              </a:solidFill>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a:off x="5391079" y="2803473"/>
              <a:ext cx="657202" cy="1587807"/>
            </a:xfrm>
            <a:prstGeom prst="line">
              <a:avLst/>
            </a:prstGeom>
            <a:ln w="3175">
              <a:solidFill>
                <a:srgbClr val="99CC00"/>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flipV="1">
              <a:off x="5751430" y="2219160"/>
              <a:ext cx="4725822" cy="395364"/>
            </a:xfrm>
            <a:prstGeom prst="line">
              <a:avLst/>
            </a:prstGeom>
            <a:ln w="3175">
              <a:solidFill>
                <a:srgbClr val="99CC00"/>
              </a:solidFill>
            </a:ln>
          </p:spPr>
          <p:style>
            <a:lnRef idx="1">
              <a:schemeClr val="accent1"/>
            </a:lnRef>
            <a:fillRef idx="0">
              <a:schemeClr val="accent1"/>
            </a:fillRef>
            <a:effectRef idx="0">
              <a:schemeClr val="accent1"/>
            </a:effectRef>
            <a:fontRef idx="minor">
              <a:schemeClr val="tx1"/>
            </a:fontRef>
          </p:style>
        </p:cxnSp>
        <p:pic>
          <p:nvPicPr>
            <p:cNvPr id="96280" name="Imagen 2" descr="C:\Users\Prisciliano Lopez\Preparatoria\Cuarto Semestre\Geografia y medio Ambiente\Mapa\Mapa0002.bmp"/>
            <p:cNvPicPr>
              <a:picLocks noChangeAspect="1" noChangeArrowheads="1"/>
            </p:cNvPicPr>
            <p:nvPr/>
          </p:nvPicPr>
          <p:blipFill>
            <a:blip r:embed="rId6"/>
            <a:srcRect t="50824" b="30469"/>
            <a:stretch>
              <a:fillRect/>
            </a:stretch>
          </p:blipFill>
          <p:spPr bwMode="auto">
            <a:xfrm>
              <a:off x="6036989" y="2229619"/>
              <a:ext cx="4445026" cy="2166425"/>
            </a:xfrm>
            <a:prstGeom prst="rect">
              <a:avLst/>
            </a:prstGeom>
            <a:noFill/>
            <a:ln w="9525">
              <a:solidFill>
                <a:srgbClr val="99CC00"/>
              </a:solidFill>
              <a:miter lim="800000"/>
              <a:headEnd/>
              <a:tailEnd/>
            </a:ln>
          </p:spPr>
        </p:pic>
      </p:grpSp>
      <p:sp>
        <p:nvSpPr>
          <p:cNvPr id="40" name="39 Rectángulo redondeado">
            <a:hlinkClick r:id="rId7" action="ppaction://hlinksldjump"/>
          </p:cNvPr>
          <p:cNvSpPr/>
          <p:nvPr/>
        </p:nvSpPr>
        <p:spPr>
          <a:xfrm>
            <a:off x="5391150" y="5849938"/>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Lineal</a:t>
            </a:r>
            <a:endParaRPr lang="es-MX" dirty="0">
              <a:solidFill>
                <a:srgbClr val="008080"/>
              </a:solidFill>
            </a:endParaRPr>
          </a:p>
        </p:txBody>
      </p:sp>
      <p:sp>
        <p:nvSpPr>
          <p:cNvPr id="44" name="43 Rectángulo redondeado">
            <a:hlinkClick r:id="rId8" action="ppaction://hlinksldjump"/>
          </p:cNvPr>
          <p:cNvSpPr/>
          <p:nvPr/>
        </p:nvSpPr>
        <p:spPr>
          <a:xfrm>
            <a:off x="7427915" y="5849938"/>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accent4">
                    <a:lumMod val="75000"/>
                  </a:schemeClr>
                </a:solidFill>
              </a:rPr>
              <a:t>Areal</a:t>
            </a:r>
            <a:endParaRPr lang="es-MX" dirty="0">
              <a:solidFill>
                <a:schemeClr val="accent4">
                  <a:lumMod val="75000"/>
                </a:schemeClr>
              </a:solidFill>
            </a:endParaRPr>
          </a:p>
        </p:txBody>
      </p:sp>
      <p:sp>
        <p:nvSpPr>
          <p:cNvPr id="35" name="Autoforma 45">
            <a:hlinkClick r:id="rId9"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6" name="Autoforma 24">
            <a:hlinkClick r:id="rId10"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38" name="Autoforma 24">
            <a:hlinkClick r:id="rId4"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9" name="Autoforma 25">
            <a:hlinkClick r:id="rId11"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41" name="Autoforma 24">
            <a:hlinkClick r:id="rId12"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42" name="Autoforma 24">
            <a:hlinkClick r:id="rId13"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45" name="Autoforma 24">
            <a:hlinkClick r:id="rId14"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47" name="Imagen 3" descr="G:\UAEMex-1.bmp">
            <a:hlinkClick r:id="rId15"/>
          </p:cNvPr>
          <p:cNvPicPr>
            <a:picLocks noChangeAspect="1" noChangeArrowheads="1"/>
          </p:cNvPicPr>
          <p:nvPr/>
        </p:nvPicPr>
        <p:blipFill>
          <a:blip r:embed="rId16"/>
          <a:srcRect/>
          <a:stretch>
            <a:fillRect/>
          </a:stretch>
        </p:blipFill>
        <p:spPr bwMode="auto">
          <a:xfrm>
            <a:off x="703263" y="71442"/>
            <a:ext cx="1431925" cy="1260475"/>
          </a:xfrm>
          <a:prstGeom prst="rect">
            <a:avLst/>
          </a:prstGeom>
          <a:noFill/>
          <a:ln w="9525">
            <a:noFill/>
            <a:miter lim="800000"/>
            <a:headEnd/>
            <a:tailEnd/>
          </a:ln>
        </p:spPr>
      </p:pic>
      <p:pic>
        <p:nvPicPr>
          <p:cNvPr id="48" name="Imagen 2" descr="F:\investigasiones\Imagenes\UAEMex\Escudo.JPG"/>
          <p:cNvPicPr>
            <a:picLocks noChangeAspect="1" noChangeArrowheads="1"/>
          </p:cNvPicPr>
          <p:nvPr/>
        </p:nvPicPr>
        <p:blipFill>
          <a:blip r:embed="rId17">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childTnLst>
                                </p:cTn>
                              </p:par>
                              <p:par>
                                <p:cTn id="21" presetID="10"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0-#ppt_w/2"/>
                                          </p:val>
                                        </p:tav>
                                        <p:tav tm="100000">
                                          <p:val>
                                            <p:strVal val="#ppt_x"/>
                                          </p:val>
                                        </p:tav>
                                      </p:tavLst>
                                    </p:anim>
                                    <p:anim calcmode="lin" valueType="num">
                                      <p:cBhvr additive="base">
                                        <p:cTn id="40" dur="500" fill="hold"/>
                                        <p:tgtEl>
                                          <p:spTgt spid="41"/>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0-#ppt_w/2"/>
                                          </p:val>
                                        </p:tav>
                                        <p:tav tm="100000">
                                          <p:val>
                                            <p:strVal val="#ppt_x"/>
                                          </p:val>
                                        </p:tav>
                                      </p:tavLst>
                                    </p:anim>
                                    <p:anim calcmode="lin" valueType="num">
                                      <p:cBhvr additive="base">
                                        <p:cTn id="45" dur="500" fill="hold"/>
                                        <p:tgtEl>
                                          <p:spTgt spid="39"/>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0-#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500" fill="hold"/>
                                        <p:tgtEl>
                                          <p:spTgt spid="42"/>
                                        </p:tgtEl>
                                        <p:attrNameLst>
                                          <p:attrName>ppt_x</p:attrName>
                                        </p:attrNameLst>
                                      </p:cBhvr>
                                      <p:tavLst>
                                        <p:tav tm="0">
                                          <p:val>
                                            <p:strVal val="0-#ppt_w/2"/>
                                          </p:val>
                                        </p:tav>
                                        <p:tav tm="100000">
                                          <p:val>
                                            <p:strVal val="#ppt_x"/>
                                          </p:val>
                                        </p:tav>
                                      </p:tavLst>
                                    </p:anim>
                                    <p:anim calcmode="lin" valueType="num">
                                      <p:cBhvr additive="base">
                                        <p:cTn id="55" dur="500" fill="hold"/>
                                        <p:tgtEl>
                                          <p:spTgt spid="42"/>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8" fill="hold"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0-#ppt_w/2"/>
                                          </p:val>
                                        </p:tav>
                                        <p:tav tm="100000">
                                          <p:val>
                                            <p:strVal val="#ppt_x"/>
                                          </p:val>
                                        </p:tav>
                                      </p:tavLst>
                                    </p:anim>
                                    <p:anim calcmode="lin" valueType="num">
                                      <p:cBhvr additive="base">
                                        <p:cTn id="60"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0" grpId="0" animBg="1"/>
      <p:bldP spid="4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5"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8306" name="Rectángulo 4"/>
          <p:cNvSpPr>
            <a:spLocks noChangeArrowheads="1"/>
          </p:cNvSpPr>
          <p:nvPr/>
        </p:nvSpPr>
        <p:spPr bwMode="auto">
          <a:xfrm>
            <a:off x="3198815" y="1028700"/>
            <a:ext cx="7545387" cy="5448300"/>
          </a:xfrm>
          <a:prstGeom prst="rect">
            <a:avLst/>
          </a:prstGeom>
          <a:noFill/>
          <a:ln w="9525">
            <a:noFill/>
            <a:miter lim="800000"/>
            <a:headEnd/>
            <a:tailEnd/>
          </a:ln>
        </p:spPr>
        <p:txBody>
          <a:bodyPr lIns="92075" tIns="46038" rIns="92075" bIns="46038"/>
          <a:lstStyle/>
          <a:p>
            <a:pPr hangingPunct="0">
              <a:lnSpc>
                <a:spcPct val="110000"/>
              </a:lnSpc>
            </a:pPr>
            <a:endParaRPr kumimoji="1" lang="es-ES" sz="1400">
              <a:latin typeface="Calibri" pitchFamily="34" charset="0"/>
            </a:endParaRPr>
          </a:p>
          <a:p>
            <a:pPr hangingPunct="0">
              <a:lnSpc>
                <a:spcPct val="110000"/>
              </a:lnSpc>
            </a:pPr>
            <a:endParaRPr kumimoji="1" lang="es-ES" sz="1400">
              <a:latin typeface="Calibri" pitchFamily="34" charset="0"/>
            </a:endParaRPr>
          </a:p>
        </p:txBody>
      </p:sp>
      <p:sp>
        <p:nvSpPr>
          <p:cNvPr id="9" name="8 Título"/>
          <p:cNvSpPr>
            <a:spLocks noGrp="1"/>
          </p:cNvSpPr>
          <p:nvPr>
            <p:ph type="title"/>
          </p:nvPr>
        </p:nvSpPr>
        <p:spPr>
          <a:xfrm>
            <a:off x="2924629" y="259442"/>
            <a:ext cx="6064627"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Simbología Areal</a:t>
            </a:r>
            <a:endParaRPr kumimoji="1" lang="es-ES" sz="28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4"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dirty="0"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5"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3" name="2 Grupo"/>
          <p:cNvGrpSpPr>
            <a:grpSpLocks/>
          </p:cNvGrpSpPr>
          <p:nvPr/>
        </p:nvGrpSpPr>
        <p:grpSpPr bwMode="auto">
          <a:xfrm>
            <a:off x="3019428" y="1716088"/>
            <a:ext cx="7235825" cy="2805112"/>
            <a:chOff x="3019437" y="1716578"/>
            <a:chExt cx="7235911" cy="2804557"/>
          </a:xfrm>
        </p:grpSpPr>
        <p:pic>
          <p:nvPicPr>
            <p:cNvPr id="98323" name="Imagen 2" descr="C:\Users\Prisciliano Lopez\Preparatoria\Cuarto Semestre\Geografia y medio Ambiente\Mapa.jpg"/>
            <p:cNvPicPr>
              <a:picLocks noChangeAspect="1" noChangeArrowheads="1"/>
            </p:cNvPicPr>
            <p:nvPr/>
          </p:nvPicPr>
          <p:blipFill>
            <a:blip r:embed="rId4"/>
            <a:srcRect/>
            <a:stretch>
              <a:fillRect/>
            </a:stretch>
          </p:blipFill>
          <p:spPr bwMode="auto">
            <a:xfrm>
              <a:off x="3019437" y="2143068"/>
              <a:ext cx="2743231" cy="2378067"/>
            </a:xfrm>
            <a:prstGeom prst="rect">
              <a:avLst/>
            </a:prstGeom>
            <a:noFill/>
            <a:ln w="9525">
              <a:noFill/>
              <a:miter lim="800000"/>
              <a:headEnd/>
              <a:tailEnd/>
            </a:ln>
          </p:spPr>
        </p:pic>
        <p:sp>
          <p:nvSpPr>
            <p:cNvPr id="2" name="1 Rectángulo"/>
            <p:cNvSpPr/>
            <p:nvPr/>
          </p:nvSpPr>
          <p:spPr>
            <a:xfrm>
              <a:off x="5348328" y="3064098"/>
              <a:ext cx="390530" cy="215857"/>
            </a:xfrm>
            <a:prstGeom prst="rect">
              <a:avLst/>
            </a:prstGeom>
            <a:noFill/>
            <a:ln w="31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4" name="3 Conector recto"/>
            <p:cNvCxnSpPr/>
            <p:nvPr/>
          </p:nvCxnSpPr>
          <p:spPr>
            <a:xfrm flipV="1">
              <a:off x="5341978" y="1716578"/>
              <a:ext cx="788996" cy="1366567"/>
            </a:xfrm>
            <a:prstGeom prst="line">
              <a:avLst/>
            </a:prstGeom>
            <a:ln w="31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5735682" y="3262497"/>
              <a:ext cx="3598905" cy="472981"/>
            </a:xfrm>
            <a:prstGeom prst="line">
              <a:avLst/>
            </a:prstGeom>
            <a:ln w="31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a:off x="5370553" y="3262497"/>
              <a:ext cx="760421" cy="555515"/>
            </a:xfrm>
            <a:prstGeom prst="line">
              <a:avLst/>
            </a:prstGeom>
            <a:ln w="31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flipV="1">
              <a:off x="5749969" y="1868948"/>
              <a:ext cx="4505379" cy="1190389"/>
            </a:xfrm>
            <a:prstGeom prst="line">
              <a:avLst/>
            </a:prstGeom>
            <a:ln w="3175">
              <a:solidFill>
                <a:srgbClr val="7030A0"/>
              </a:solidFill>
            </a:ln>
          </p:spPr>
          <p:style>
            <a:lnRef idx="1">
              <a:schemeClr val="accent1"/>
            </a:lnRef>
            <a:fillRef idx="0">
              <a:schemeClr val="accent1"/>
            </a:fillRef>
            <a:effectRef idx="0">
              <a:schemeClr val="accent1"/>
            </a:effectRef>
            <a:fontRef idx="minor">
              <a:schemeClr val="tx1"/>
            </a:fontRef>
          </p:style>
        </p:cxnSp>
        <p:pic>
          <p:nvPicPr>
            <p:cNvPr id="98329" name="Imagen 2" descr="C:\Users\Prisciliano Lopez\Preparatoria\Cuarto Semestre\Geografia y medio Ambiente\Mapa\Mapa0002.bmp"/>
            <p:cNvPicPr>
              <a:picLocks noChangeAspect="1" noChangeArrowheads="1"/>
            </p:cNvPicPr>
            <p:nvPr/>
          </p:nvPicPr>
          <p:blipFill>
            <a:blip r:embed="rId5"/>
            <a:srcRect t="80658"/>
            <a:stretch>
              <a:fillRect/>
            </a:stretch>
          </p:blipFill>
          <p:spPr bwMode="auto">
            <a:xfrm>
              <a:off x="6130312" y="1728812"/>
              <a:ext cx="4125036" cy="2078554"/>
            </a:xfrm>
            <a:prstGeom prst="rect">
              <a:avLst/>
            </a:prstGeom>
            <a:noFill/>
            <a:ln w="9525">
              <a:solidFill>
                <a:srgbClr val="7030A0"/>
              </a:solidFill>
              <a:miter lim="800000"/>
              <a:headEnd/>
              <a:tailEnd/>
            </a:ln>
          </p:spPr>
        </p:pic>
      </p:grpSp>
      <p:sp>
        <p:nvSpPr>
          <p:cNvPr id="34" name="33 Rectángulo redondeado">
            <a:hlinkClick r:id="rId6" action="ppaction://hlinksldjump"/>
          </p:cNvPr>
          <p:cNvSpPr/>
          <p:nvPr/>
        </p:nvSpPr>
        <p:spPr>
          <a:xfrm>
            <a:off x="3382963" y="5849938"/>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sp>
        <p:nvSpPr>
          <p:cNvPr id="37" name="36 Rectángulo redondeado">
            <a:hlinkClick r:id="rId7" action="ppaction://hlinksldjump"/>
          </p:cNvPr>
          <p:cNvSpPr/>
          <p:nvPr/>
        </p:nvSpPr>
        <p:spPr>
          <a:xfrm>
            <a:off x="5427663" y="5849938"/>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Lineal</a:t>
            </a:r>
            <a:endParaRPr lang="es-MX" dirty="0">
              <a:solidFill>
                <a:srgbClr val="008080"/>
              </a:solidFill>
            </a:endParaRPr>
          </a:p>
        </p:txBody>
      </p:sp>
      <p:sp>
        <p:nvSpPr>
          <p:cNvPr id="40" name="39 Rectángulo redondeado">
            <a:hlinkClick r:id="rId8" action="ppaction://hlinksldjump"/>
          </p:cNvPr>
          <p:cNvSpPr/>
          <p:nvPr/>
        </p:nvSpPr>
        <p:spPr>
          <a:xfrm>
            <a:off x="7437438" y="5849938"/>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99CC00"/>
                </a:solidFill>
              </a:rPr>
              <a:t>Puntual</a:t>
            </a:r>
            <a:endParaRPr lang="es-MX" dirty="0">
              <a:solidFill>
                <a:srgbClr val="99CC00"/>
              </a:solidFill>
            </a:endParaRPr>
          </a:p>
        </p:txBody>
      </p:sp>
      <p:sp>
        <p:nvSpPr>
          <p:cNvPr id="35" name="Autoforma 45">
            <a:hlinkClick r:id="rId9"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6" name="Autoforma 24">
            <a:hlinkClick r:id="rId10"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38" name="Autoforma 24">
            <a:hlinkClick r:id="rId6"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9" name="Autoforma 25">
            <a:hlinkClick r:id="rId11"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41" name="Autoforma 24">
            <a:hlinkClick r:id="rId12"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42" name="Autoforma 24">
            <a:hlinkClick r:id="rId13"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45" name="Autoforma 24">
            <a:hlinkClick r:id="rId14"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48" name="Imagen 3" descr="G:\UAEMex-1.bmp">
            <a:hlinkClick r:id="rId15"/>
          </p:cNvPr>
          <p:cNvPicPr>
            <a:picLocks noChangeAspect="1" noChangeArrowheads="1"/>
          </p:cNvPicPr>
          <p:nvPr/>
        </p:nvPicPr>
        <p:blipFill>
          <a:blip r:embed="rId16"/>
          <a:srcRect/>
          <a:stretch>
            <a:fillRect/>
          </a:stretch>
        </p:blipFill>
        <p:spPr bwMode="auto">
          <a:xfrm>
            <a:off x="703263" y="71442"/>
            <a:ext cx="1431925" cy="1260475"/>
          </a:xfrm>
          <a:prstGeom prst="rect">
            <a:avLst/>
          </a:prstGeom>
          <a:noFill/>
          <a:ln w="9525">
            <a:noFill/>
            <a:miter lim="800000"/>
            <a:headEnd/>
            <a:tailEnd/>
          </a:ln>
        </p:spPr>
      </p:pic>
      <p:pic>
        <p:nvPicPr>
          <p:cNvPr id="49" name="Imagen 2" descr="F:\investigasiones\Imagenes\UAEMex\Escudo.JPG"/>
          <p:cNvPicPr>
            <a:picLocks noChangeAspect="1" noChangeArrowheads="1"/>
          </p:cNvPicPr>
          <p:nvPr/>
        </p:nvPicPr>
        <p:blipFill>
          <a:blip r:embed="rId17">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00"/>
                            </p:stCondLst>
                            <p:childTnLst>
                              <p:par>
                                <p:cTn id="31" presetID="10" presetClass="entr" presetSubtype="0"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par>
                          <p:cTn id="34" fill="hold">
                            <p:stCondLst>
                              <p:cond delay="1000"/>
                            </p:stCondLst>
                            <p:childTnLst>
                              <p:par>
                                <p:cTn id="35" presetID="2" presetClass="entr" presetSubtype="8"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fill="hold"/>
                                        <p:tgtEl>
                                          <p:spTgt spid="36"/>
                                        </p:tgtEl>
                                        <p:attrNameLst>
                                          <p:attrName>ppt_x</p:attrName>
                                        </p:attrNameLst>
                                      </p:cBhvr>
                                      <p:tavLst>
                                        <p:tav tm="0">
                                          <p:val>
                                            <p:strVal val="0-#ppt_w/2"/>
                                          </p:val>
                                        </p:tav>
                                        <p:tav tm="100000">
                                          <p:val>
                                            <p:strVal val="#ppt_x"/>
                                          </p:val>
                                        </p:tav>
                                      </p:tavLst>
                                    </p:anim>
                                    <p:anim calcmode="lin" valueType="num">
                                      <p:cBhvr additive="base">
                                        <p:cTn id="38" dur="500" fill="hold"/>
                                        <p:tgtEl>
                                          <p:spTgt spid="36"/>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2" presetClass="entr" presetSubtype="8"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500" fill="hold"/>
                                        <p:tgtEl>
                                          <p:spTgt spid="41"/>
                                        </p:tgtEl>
                                        <p:attrNameLst>
                                          <p:attrName>ppt_x</p:attrName>
                                        </p:attrNameLst>
                                      </p:cBhvr>
                                      <p:tavLst>
                                        <p:tav tm="0">
                                          <p:val>
                                            <p:strVal val="0-#ppt_w/2"/>
                                          </p:val>
                                        </p:tav>
                                        <p:tav tm="100000">
                                          <p:val>
                                            <p:strVal val="#ppt_x"/>
                                          </p:val>
                                        </p:tav>
                                      </p:tavLst>
                                    </p:anim>
                                    <p:anim calcmode="lin" valueType="num">
                                      <p:cBhvr additive="base">
                                        <p:cTn id="43" dur="500" fill="hold"/>
                                        <p:tgtEl>
                                          <p:spTgt spid="41"/>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2" presetClass="entr" presetSubtype="8"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0-#ppt_w/2"/>
                                          </p:val>
                                        </p:tav>
                                        <p:tav tm="100000">
                                          <p:val>
                                            <p:strVal val="#ppt_x"/>
                                          </p:val>
                                        </p:tav>
                                      </p:tavLst>
                                    </p:anim>
                                    <p:anim calcmode="lin" valueType="num">
                                      <p:cBhvr additive="base">
                                        <p:cTn id="48" dur="500" fill="hold"/>
                                        <p:tgtEl>
                                          <p:spTgt spid="39"/>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8"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0-#ppt_w/2"/>
                                          </p:val>
                                        </p:tav>
                                        <p:tav tm="100000">
                                          <p:val>
                                            <p:strVal val="#ppt_x"/>
                                          </p:val>
                                        </p:tav>
                                      </p:tavLst>
                                    </p:anim>
                                    <p:anim calcmode="lin" valueType="num">
                                      <p:cBhvr additive="base">
                                        <p:cTn id="53" dur="500" fill="hold"/>
                                        <p:tgtEl>
                                          <p:spTgt spid="38"/>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2" presetClass="entr" presetSubtype="8" fill="hold" nodeType="after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500" fill="hold"/>
                                        <p:tgtEl>
                                          <p:spTgt spid="42"/>
                                        </p:tgtEl>
                                        <p:attrNameLst>
                                          <p:attrName>ppt_x</p:attrName>
                                        </p:attrNameLst>
                                      </p:cBhvr>
                                      <p:tavLst>
                                        <p:tav tm="0">
                                          <p:val>
                                            <p:strVal val="0-#ppt_w/2"/>
                                          </p:val>
                                        </p:tav>
                                        <p:tav tm="100000">
                                          <p:val>
                                            <p:strVal val="#ppt_x"/>
                                          </p:val>
                                        </p:tav>
                                      </p:tavLst>
                                    </p:anim>
                                    <p:anim calcmode="lin" valueType="num">
                                      <p:cBhvr additive="base">
                                        <p:cTn id="58" dur="500" fill="hold"/>
                                        <p:tgtEl>
                                          <p:spTgt spid="42"/>
                                        </p:tgtEl>
                                        <p:attrNameLst>
                                          <p:attrName>ppt_y</p:attrName>
                                        </p:attrNameLst>
                                      </p:cBhvr>
                                      <p:tavLst>
                                        <p:tav tm="0">
                                          <p:val>
                                            <p:strVal val="#ppt_y"/>
                                          </p:val>
                                        </p:tav>
                                        <p:tav tm="100000">
                                          <p:val>
                                            <p:strVal val="#ppt_y"/>
                                          </p:val>
                                        </p:tav>
                                      </p:tavLst>
                                    </p:anim>
                                  </p:childTnLst>
                                </p:cTn>
                              </p:par>
                            </p:childTnLst>
                          </p:cTn>
                        </p:par>
                        <p:par>
                          <p:cTn id="59" fill="hold">
                            <p:stCondLst>
                              <p:cond delay="3500"/>
                            </p:stCondLst>
                            <p:childTnLst>
                              <p:par>
                                <p:cTn id="60" presetID="2" presetClass="entr" presetSubtype="8" fill="hold" nodeType="after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fill="hold"/>
                                        <p:tgtEl>
                                          <p:spTgt spid="45"/>
                                        </p:tgtEl>
                                        <p:attrNameLst>
                                          <p:attrName>ppt_x</p:attrName>
                                        </p:attrNameLst>
                                      </p:cBhvr>
                                      <p:tavLst>
                                        <p:tav tm="0">
                                          <p:val>
                                            <p:strVal val="0-#ppt_w/2"/>
                                          </p:val>
                                        </p:tav>
                                        <p:tav tm="100000">
                                          <p:val>
                                            <p:strVal val="#ppt_x"/>
                                          </p:val>
                                        </p:tav>
                                      </p:tavLst>
                                    </p:anim>
                                    <p:anim calcmode="lin" valueType="num">
                                      <p:cBhvr additive="base">
                                        <p:cTn id="63"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animBg="1"/>
      <p:bldP spid="4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3"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2924628" y="259442"/>
            <a:ext cx="6022424"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28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Simbología por color</a:t>
            </a:r>
            <a:endParaRPr kumimoji="1" lang="es-ES" sz="28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4"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5"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9" name="18 Rectángulo redondeado">
            <a:hlinkClick r:id="rId4" action="ppaction://hlinksldjump"/>
          </p:cNvPr>
          <p:cNvSpPr/>
          <p:nvPr/>
        </p:nvSpPr>
        <p:spPr>
          <a:xfrm>
            <a:off x="3030539" y="6072188"/>
            <a:ext cx="1960562"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grpSp>
        <p:nvGrpSpPr>
          <p:cNvPr id="3" name="2 Grupo"/>
          <p:cNvGrpSpPr>
            <a:grpSpLocks/>
          </p:cNvGrpSpPr>
          <p:nvPr/>
        </p:nvGrpSpPr>
        <p:grpSpPr bwMode="auto">
          <a:xfrm>
            <a:off x="3005141" y="1684338"/>
            <a:ext cx="8120061" cy="3721100"/>
            <a:chOff x="3005369" y="1684201"/>
            <a:chExt cx="8119174" cy="3720998"/>
          </a:xfrm>
        </p:grpSpPr>
        <p:pic>
          <p:nvPicPr>
            <p:cNvPr id="100368" name="Imagen 2" descr="C:\Users\Prisciliano Lopez\Preparatoria\Cuarto Semestre\Geografia y medio Ambiente\Mapa.jpg"/>
            <p:cNvPicPr>
              <a:picLocks noChangeAspect="1" noChangeArrowheads="1"/>
            </p:cNvPicPr>
            <p:nvPr/>
          </p:nvPicPr>
          <p:blipFill>
            <a:blip r:embed="rId5"/>
            <a:srcRect/>
            <a:stretch>
              <a:fillRect/>
            </a:stretch>
          </p:blipFill>
          <p:spPr bwMode="auto">
            <a:xfrm>
              <a:off x="3005369" y="2174089"/>
              <a:ext cx="2743231" cy="2378067"/>
            </a:xfrm>
            <a:prstGeom prst="rect">
              <a:avLst/>
            </a:prstGeom>
            <a:noFill/>
            <a:ln w="9525">
              <a:noFill/>
              <a:miter lim="800000"/>
              <a:headEnd/>
              <a:tailEnd/>
            </a:ln>
          </p:spPr>
        </p:pic>
        <p:sp>
          <p:nvSpPr>
            <p:cNvPr id="2" name="1 Rectángulo"/>
            <p:cNvSpPr/>
            <p:nvPr/>
          </p:nvSpPr>
          <p:spPr>
            <a:xfrm>
              <a:off x="5376835" y="3090687"/>
              <a:ext cx="365085" cy="220656"/>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4" name="3 Conector recto"/>
            <p:cNvCxnSpPr/>
            <p:nvPr/>
          </p:nvCxnSpPr>
          <p:spPr>
            <a:xfrm flipV="1">
              <a:off x="5376835" y="1684201"/>
              <a:ext cx="507944" cy="1158843"/>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a:off x="5376835" y="3293882"/>
              <a:ext cx="507944" cy="2111317"/>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28 Rectángulo"/>
            <p:cNvSpPr/>
            <p:nvPr/>
          </p:nvSpPr>
          <p:spPr>
            <a:xfrm>
              <a:off x="5376835" y="2844631"/>
              <a:ext cx="365085" cy="85723"/>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30" name="29 Conector recto"/>
            <p:cNvCxnSpPr/>
            <p:nvPr/>
          </p:nvCxnSpPr>
          <p:spPr>
            <a:xfrm>
              <a:off x="5389533" y="3089099"/>
              <a:ext cx="495246" cy="182558"/>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a:off x="5741920" y="3090687"/>
              <a:ext cx="3911172" cy="18097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a:off x="5741920" y="3311343"/>
              <a:ext cx="3911172" cy="2093856"/>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7170" name="Imagen 2" descr="C:\Users\Prisciliano Lopez\Preparatoria\Cuarto Semestre\Geografia y medio Ambiente\Mapa\Mapa0002.bmp"/>
            <p:cNvPicPr>
              <a:picLocks noChangeAspect="1" noChangeArrowheads="1"/>
            </p:cNvPicPr>
            <p:nvPr/>
          </p:nvPicPr>
          <p:blipFill rotWithShape="1">
            <a:blip r:embed="rId6"/>
            <a:srcRect t="79448" r="4582"/>
            <a:stretch/>
          </p:blipFill>
          <p:spPr bwMode="auto">
            <a:xfrm>
              <a:off x="5884779" y="3276419"/>
              <a:ext cx="3777837" cy="2120842"/>
            </a:xfrm>
            <a:prstGeom prst="rect">
              <a:avLst/>
            </a:prstGeom>
            <a:noFill/>
            <a:ln>
              <a:solidFill>
                <a:schemeClr val="bg1">
                  <a:lumMod val="95000"/>
                </a:schemeClr>
              </a:solidFill>
            </a:ln>
            <a:extLst/>
          </p:spPr>
        </p:pic>
        <p:sp>
          <p:nvSpPr>
            <p:cNvPr id="23" name="22 Cerrar llave"/>
            <p:cNvSpPr/>
            <p:nvPr/>
          </p:nvSpPr>
          <p:spPr>
            <a:xfrm>
              <a:off x="9546741" y="3395479"/>
              <a:ext cx="239687" cy="1211229"/>
            </a:xfrm>
            <a:prstGeom prst="rightBrace">
              <a:avLst>
                <a:gd name="adj1" fmla="val 0"/>
                <a:gd name="adj2" fmla="val 42727"/>
              </a:avLst>
            </a:prstGeom>
            <a:ln>
              <a:solidFill>
                <a:srgbClr val="009999"/>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sp>
          <p:nvSpPr>
            <p:cNvPr id="46" name="45 Cerrar llave"/>
            <p:cNvSpPr/>
            <p:nvPr/>
          </p:nvSpPr>
          <p:spPr>
            <a:xfrm>
              <a:off x="9546741" y="4665444"/>
              <a:ext cx="239687" cy="241293"/>
            </a:xfrm>
            <a:prstGeom prst="rightBrace">
              <a:avLst>
                <a:gd name="adj1" fmla="val 0"/>
                <a:gd name="adj2" fmla="val 42727"/>
              </a:avLst>
            </a:prstGeom>
            <a:ln>
              <a:solidFill>
                <a:srgbClr val="99CC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sp>
          <p:nvSpPr>
            <p:cNvPr id="47" name="46 Cerrar llave"/>
            <p:cNvSpPr/>
            <p:nvPr/>
          </p:nvSpPr>
          <p:spPr>
            <a:xfrm>
              <a:off x="9551503" y="5028971"/>
              <a:ext cx="239686" cy="242881"/>
            </a:xfrm>
            <a:prstGeom prst="rightBrace">
              <a:avLst>
                <a:gd name="adj1" fmla="val 0"/>
                <a:gd name="adj2" fmla="val 42727"/>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cxnSp>
          <p:nvCxnSpPr>
            <p:cNvPr id="49" name="48 Conector recto"/>
            <p:cNvCxnSpPr>
              <a:endCxn id="48" idx="0"/>
            </p:cNvCxnSpPr>
            <p:nvPr/>
          </p:nvCxnSpPr>
          <p:spPr>
            <a:xfrm flipV="1">
              <a:off x="5741920" y="1684201"/>
              <a:ext cx="3814345" cy="116043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V="1">
              <a:off x="5741920" y="2730334"/>
              <a:ext cx="3934982" cy="20002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flipV="1">
              <a:off x="5389533" y="2730334"/>
              <a:ext cx="495246" cy="20002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8" name="Imagen 2" descr="C:\Users\Prisciliano Lopez\Preparatoria\Cuarto Semestre\Geografia y medio Ambiente\Mapa\Mapa0002.bmp"/>
            <p:cNvPicPr>
              <a:picLocks noChangeAspect="1" noChangeArrowheads="1"/>
            </p:cNvPicPr>
            <p:nvPr/>
          </p:nvPicPr>
          <p:blipFill rotWithShape="1">
            <a:blip r:embed="rId6"/>
            <a:srcRect t="57527" r="4372" b="32341"/>
            <a:stretch/>
          </p:blipFill>
          <p:spPr bwMode="auto">
            <a:xfrm>
              <a:off x="5884779" y="1684201"/>
              <a:ext cx="3787361" cy="1046133"/>
            </a:xfrm>
            <a:prstGeom prst="rect">
              <a:avLst/>
            </a:prstGeom>
            <a:noFill/>
            <a:ln>
              <a:solidFill>
                <a:schemeClr val="bg1">
                  <a:lumMod val="95000"/>
                </a:schemeClr>
              </a:solidFill>
            </a:ln>
            <a:extLst/>
          </p:spPr>
        </p:pic>
        <p:sp>
          <p:nvSpPr>
            <p:cNvPr id="48" name="47 Cerrar llave"/>
            <p:cNvSpPr/>
            <p:nvPr/>
          </p:nvSpPr>
          <p:spPr>
            <a:xfrm>
              <a:off x="9556265" y="1684201"/>
              <a:ext cx="239687" cy="1046133"/>
            </a:xfrm>
            <a:prstGeom prst="rightBrace">
              <a:avLst>
                <a:gd name="adj1" fmla="val 0"/>
                <a:gd name="adj2" fmla="val 42727"/>
              </a:avLst>
            </a:prstGeom>
            <a:ln>
              <a:solidFill>
                <a:srgbClr val="FFCC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sp>
          <p:nvSpPr>
            <p:cNvPr id="100385" name="56 CuadroTexto"/>
            <p:cNvSpPr txBox="1">
              <a:spLocks noChangeArrowheads="1"/>
            </p:cNvSpPr>
            <p:nvPr/>
          </p:nvSpPr>
          <p:spPr bwMode="auto">
            <a:xfrm>
              <a:off x="9796083" y="4607243"/>
              <a:ext cx="1147370" cy="307769"/>
            </a:xfrm>
            <a:prstGeom prst="rect">
              <a:avLst/>
            </a:prstGeom>
            <a:noFill/>
            <a:ln w="9525">
              <a:noFill/>
              <a:miter lim="800000"/>
              <a:headEnd/>
              <a:tailEnd/>
            </a:ln>
          </p:spPr>
          <p:txBody>
            <a:bodyPr>
              <a:spAutoFit/>
            </a:bodyPr>
            <a:lstStyle/>
            <a:p>
              <a:r>
                <a:rPr lang="es-ES" sz="1400">
                  <a:latin typeface="Calibri" pitchFamily="34" charset="0"/>
                </a:rPr>
                <a:t>Vegetación</a:t>
              </a:r>
              <a:endParaRPr lang="es-MX" sz="1400">
                <a:latin typeface="Calibri" pitchFamily="34" charset="0"/>
              </a:endParaRPr>
            </a:p>
          </p:txBody>
        </p:sp>
        <p:sp>
          <p:nvSpPr>
            <p:cNvPr id="100386" name="57 CuadroTexto"/>
            <p:cNvSpPr txBox="1">
              <a:spLocks noChangeArrowheads="1"/>
            </p:cNvSpPr>
            <p:nvPr/>
          </p:nvSpPr>
          <p:spPr bwMode="auto">
            <a:xfrm>
              <a:off x="9785966" y="3717572"/>
              <a:ext cx="1300136" cy="307777"/>
            </a:xfrm>
            <a:prstGeom prst="rect">
              <a:avLst/>
            </a:prstGeom>
            <a:noFill/>
            <a:ln w="9525">
              <a:noFill/>
              <a:miter lim="800000"/>
              <a:headEnd/>
              <a:tailEnd/>
            </a:ln>
          </p:spPr>
          <p:txBody>
            <a:bodyPr>
              <a:spAutoFit/>
            </a:bodyPr>
            <a:lstStyle/>
            <a:p>
              <a:r>
                <a:rPr lang="es-ES" sz="1400">
                  <a:latin typeface="Calibri" pitchFamily="34" charset="0"/>
                </a:rPr>
                <a:t>Hidrología</a:t>
              </a:r>
              <a:endParaRPr lang="es-MX" sz="1400">
                <a:latin typeface="Calibri" pitchFamily="34" charset="0"/>
              </a:endParaRPr>
            </a:p>
          </p:txBody>
        </p:sp>
        <p:sp>
          <p:nvSpPr>
            <p:cNvPr id="100387" name="58 CuadroTexto"/>
            <p:cNvSpPr txBox="1">
              <a:spLocks noChangeArrowheads="1"/>
            </p:cNvSpPr>
            <p:nvPr/>
          </p:nvSpPr>
          <p:spPr bwMode="auto">
            <a:xfrm>
              <a:off x="9824407" y="4963386"/>
              <a:ext cx="1300136" cy="307777"/>
            </a:xfrm>
            <a:prstGeom prst="rect">
              <a:avLst/>
            </a:prstGeom>
            <a:noFill/>
            <a:ln w="9525">
              <a:noFill/>
              <a:miter lim="800000"/>
              <a:headEnd/>
              <a:tailEnd/>
            </a:ln>
          </p:spPr>
          <p:txBody>
            <a:bodyPr>
              <a:spAutoFit/>
            </a:bodyPr>
            <a:lstStyle/>
            <a:p>
              <a:r>
                <a:rPr lang="es-ES" sz="1400">
                  <a:latin typeface="Calibri" pitchFamily="34" charset="0"/>
                </a:rPr>
                <a:t>Topografía</a:t>
              </a:r>
              <a:endParaRPr lang="es-MX" sz="1400">
                <a:latin typeface="Calibri" pitchFamily="34" charset="0"/>
              </a:endParaRPr>
            </a:p>
          </p:txBody>
        </p:sp>
        <p:sp>
          <p:nvSpPr>
            <p:cNvPr id="100388" name="59 CuadroTexto"/>
            <p:cNvSpPr txBox="1">
              <a:spLocks noChangeArrowheads="1"/>
            </p:cNvSpPr>
            <p:nvPr/>
          </p:nvSpPr>
          <p:spPr bwMode="auto">
            <a:xfrm>
              <a:off x="9824407" y="1884407"/>
              <a:ext cx="999389" cy="830974"/>
            </a:xfrm>
            <a:prstGeom prst="rect">
              <a:avLst/>
            </a:prstGeom>
            <a:noFill/>
            <a:ln w="9525">
              <a:noFill/>
              <a:miter lim="800000"/>
              <a:headEnd/>
              <a:tailEnd/>
            </a:ln>
          </p:spPr>
          <p:txBody>
            <a:bodyPr>
              <a:spAutoFit/>
            </a:bodyPr>
            <a:lstStyle/>
            <a:p>
              <a:r>
                <a:rPr lang="es-ES" sz="1200">
                  <a:latin typeface="Calibri" pitchFamily="34" charset="0"/>
                </a:rPr>
                <a:t>Rasgos culturales hechos por el hombre</a:t>
              </a:r>
              <a:endParaRPr lang="es-MX" sz="1200">
                <a:latin typeface="Calibri" pitchFamily="34" charset="0"/>
              </a:endParaRPr>
            </a:p>
          </p:txBody>
        </p:sp>
      </p:grpSp>
      <p:sp>
        <p:nvSpPr>
          <p:cNvPr id="65"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66" name="Autoforma 24">
            <a:hlinkClick r:id="rId8"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67" name="Autoforma 24">
            <a:hlinkClick r:id="rId4"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68" name="Autoforma 25">
            <a:hlinkClick r:id="rId9"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69" name="Autoforma 24">
            <a:hlinkClick r:id="rId10"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70" name="Autoforma 24">
            <a:hlinkClick r:id="rId11"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71" name="Autoforma 24">
            <a:hlinkClick r:id="rId12"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72" name="Imagen 3" descr="G:\UAEMex-1.bmp">
            <a:hlinkClick r:id="rId13"/>
          </p:cNvPr>
          <p:cNvPicPr>
            <a:picLocks noChangeAspect="1" noChangeArrowheads="1"/>
          </p:cNvPicPr>
          <p:nvPr/>
        </p:nvPicPr>
        <p:blipFill>
          <a:blip r:embed="rId14"/>
          <a:srcRect/>
          <a:stretch>
            <a:fillRect/>
          </a:stretch>
        </p:blipFill>
        <p:spPr bwMode="auto">
          <a:xfrm>
            <a:off x="703263" y="71442"/>
            <a:ext cx="1431925" cy="1260475"/>
          </a:xfrm>
          <a:prstGeom prst="rect">
            <a:avLst/>
          </a:prstGeom>
          <a:noFill/>
          <a:ln w="9525">
            <a:noFill/>
            <a:miter lim="800000"/>
            <a:headEnd/>
            <a:tailEnd/>
          </a:ln>
        </p:spPr>
      </p:pic>
      <p:pic>
        <p:nvPicPr>
          <p:cNvPr id="73" name="Imagen 2" descr="F:\investigasiones\Imagenes\UAEMex\Escudo.JPG"/>
          <p:cNvPicPr>
            <a:picLocks noChangeAspect="1" noChangeArrowheads="1"/>
          </p:cNvPicPr>
          <p:nvPr/>
        </p:nvPicPr>
        <p:blipFill>
          <a:blip r:embed="rId15">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10" presetClass="entr" presetSubtype="0" fill="hold" nodeType="withEffect">
                                  <p:stCondLst>
                                    <p:cond delay="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fade">
                                      <p:cBhvr>
                                        <p:cTn id="21" dur="500"/>
                                        <p:tgtEl>
                                          <p:spTgt spid="65"/>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additive="base">
                                        <p:cTn id="25" dur="500" fill="hold"/>
                                        <p:tgtEl>
                                          <p:spTgt spid="66"/>
                                        </p:tgtEl>
                                        <p:attrNameLst>
                                          <p:attrName>ppt_x</p:attrName>
                                        </p:attrNameLst>
                                      </p:cBhvr>
                                      <p:tavLst>
                                        <p:tav tm="0">
                                          <p:val>
                                            <p:strVal val="0-#ppt_w/2"/>
                                          </p:val>
                                        </p:tav>
                                        <p:tav tm="100000">
                                          <p:val>
                                            <p:strVal val="#ppt_x"/>
                                          </p:val>
                                        </p:tav>
                                      </p:tavLst>
                                    </p:anim>
                                    <p:anim calcmode="lin" valueType="num">
                                      <p:cBhvr additive="base">
                                        <p:cTn id="26" dur="500" fill="hold"/>
                                        <p:tgtEl>
                                          <p:spTgt spid="66"/>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69"/>
                                        </p:tgtEl>
                                        <p:attrNameLst>
                                          <p:attrName>style.visibility</p:attrName>
                                        </p:attrNameLst>
                                      </p:cBhvr>
                                      <p:to>
                                        <p:strVal val="visible"/>
                                      </p:to>
                                    </p:set>
                                    <p:anim calcmode="lin" valueType="num">
                                      <p:cBhvr additive="base">
                                        <p:cTn id="30" dur="500" fill="hold"/>
                                        <p:tgtEl>
                                          <p:spTgt spid="69"/>
                                        </p:tgtEl>
                                        <p:attrNameLst>
                                          <p:attrName>ppt_x</p:attrName>
                                        </p:attrNameLst>
                                      </p:cBhvr>
                                      <p:tavLst>
                                        <p:tav tm="0">
                                          <p:val>
                                            <p:strVal val="0-#ppt_w/2"/>
                                          </p:val>
                                        </p:tav>
                                        <p:tav tm="100000">
                                          <p:val>
                                            <p:strVal val="#ppt_x"/>
                                          </p:val>
                                        </p:tav>
                                      </p:tavLst>
                                    </p:anim>
                                    <p:anim calcmode="lin" valueType="num">
                                      <p:cBhvr additive="base">
                                        <p:cTn id="31" dur="500" fill="hold"/>
                                        <p:tgtEl>
                                          <p:spTgt spid="69"/>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500" fill="hold"/>
                                        <p:tgtEl>
                                          <p:spTgt spid="68"/>
                                        </p:tgtEl>
                                        <p:attrNameLst>
                                          <p:attrName>ppt_x</p:attrName>
                                        </p:attrNameLst>
                                      </p:cBhvr>
                                      <p:tavLst>
                                        <p:tav tm="0">
                                          <p:val>
                                            <p:strVal val="0-#ppt_w/2"/>
                                          </p:val>
                                        </p:tav>
                                        <p:tav tm="100000">
                                          <p:val>
                                            <p:strVal val="#ppt_x"/>
                                          </p:val>
                                        </p:tav>
                                      </p:tavLst>
                                    </p:anim>
                                    <p:anim calcmode="lin" valueType="num">
                                      <p:cBhvr additive="base">
                                        <p:cTn id="36" dur="500" fill="hold"/>
                                        <p:tgtEl>
                                          <p:spTgt spid="68"/>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additive="base">
                                        <p:cTn id="40" dur="500" fill="hold"/>
                                        <p:tgtEl>
                                          <p:spTgt spid="67"/>
                                        </p:tgtEl>
                                        <p:attrNameLst>
                                          <p:attrName>ppt_x</p:attrName>
                                        </p:attrNameLst>
                                      </p:cBhvr>
                                      <p:tavLst>
                                        <p:tav tm="0">
                                          <p:val>
                                            <p:strVal val="0-#ppt_w/2"/>
                                          </p:val>
                                        </p:tav>
                                        <p:tav tm="100000">
                                          <p:val>
                                            <p:strVal val="#ppt_x"/>
                                          </p:val>
                                        </p:tav>
                                      </p:tavLst>
                                    </p:anim>
                                    <p:anim calcmode="lin" valueType="num">
                                      <p:cBhvr additive="base">
                                        <p:cTn id="41" dur="500" fill="hold"/>
                                        <p:tgtEl>
                                          <p:spTgt spid="67"/>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500" fill="hold"/>
                                        <p:tgtEl>
                                          <p:spTgt spid="70"/>
                                        </p:tgtEl>
                                        <p:attrNameLst>
                                          <p:attrName>ppt_x</p:attrName>
                                        </p:attrNameLst>
                                      </p:cBhvr>
                                      <p:tavLst>
                                        <p:tav tm="0">
                                          <p:val>
                                            <p:strVal val="0-#ppt_w/2"/>
                                          </p:val>
                                        </p:tav>
                                        <p:tav tm="100000">
                                          <p:val>
                                            <p:strVal val="#ppt_x"/>
                                          </p:val>
                                        </p:tav>
                                      </p:tavLst>
                                    </p:anim>
                                    <p:anim calcmode="lin" valueType="num">
                                      <p:cBhvr additive="base">
                                        <p:cTn id="46" dur="500" fill="hold"/>
                                        <p:tgtEl>
                                          <p:spTgt spid="70"/>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8" fill="hold" nodeType="afterEffect">
                                  <p:stCondLst>
                                    <p:cond delay="0"/>
                                  </p:stCondLst>
                                  <p:childTnLst>
                                    <p:set>
                                      <p:cBhvr>
                                        <p:cTn id="49" dur="1" fill="hold">
                                          <p:stCondLst>
                                            <p:cond delay="0"/>
                                          </p:stCondLst>
                                        </p:cTn>
                                        <p:tgtEl>
                                          <p:spTgt spid="71"/>
                                        </p:tgtEl>
                                        <p:attrNameLst>
                                          <p:attrName>style.visibility</p:attrName>
                                        </p:attrNameLst>
                                      </p:cBhvr>
                                      <p:to>
                                        <p:strVal val="visible"/>
                                      </p:to>
                                    </p:set>
                                    <p:anim calcmode="lin" valueType="num">
                                      <p:cBhvr additive="base">
                                        <p:cTn id="50" dur="500" fill="hold"/>
                                        <p:tgtEl>
                                          <p:spTgt spid="71"/>
                                        </p:tgtEl>
                                        <p:attrNameLst>
                                          <p:attrName>ppt_x</p:attrName>
                                        </p:attrNameLst>
                                      </p:cBhvr>
                                      <p:tavLst>
                                        <p:tav tm="0">
                                          <p:val>
                                            <p:strVal val="0-#ppt_w/2"/>
                                          </p:val>
                                        </p:tav>
                                        <p:tav tm="100000">
                                          <p:val>
                                            <p:strVal val="#ppt_x"/>
                                          </p:val>
                                        </p:tav>
                                      </p:tavLst>
                                    </p:anim>
                                    <p:anim calcmode="lin" valueType="num">
                                      <p:cBhvr additive="base">
                                        <p:cTn id="51"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1"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2996418" y="275771"/>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Rotulación</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2" name="1 Grupo"/>
          <p:cNvGrpSpPr>
            <a:grpSpLocks/>
          </p:cNvGrpSpPr>
          <p:nvPr/>
        </p:nvGrpSpPr>
        <p:grpSpPr bwMode="auto">
          <a:xfrm>
            <a:off x="3048000" y="2347913"/>
            <a:ext cx="7677150" cy="2336800"/>
            <a:chOff x="3047733" y="2348603"/>
            <a:chExt cx="7677417" cy="2335720"/>
          </a:xfrm>
        </p:grpSpPr>
        <p:pic>
          <p:nvPicPr>
            <p:cNvPr id="102416" name="Imagen 2" descr="C:\Users\Prisciliano Lopez\Preparatoria\Cuarto Semestre\Geografia y medio Ambiente\Mapa.jpg"/>
            <p:cNvPicPr>
              <a:picLocks noChangeAspect="1" noChangeArrowheads="1"/>
            </p:cNvPicPr>
            <p:nvPr/>
          </p:nvPicPr>
          <p:blipFill>
            <a:blip r:embed="rId4"/>
            <a:srcRect/>
            <a:stretch>
              <a:fillRect/>
            </a:stretch>
          </p:blipFill>
          <p:spPr bwMode="auto">
            <a:xfrm>
              <a:off x="3047733" y="2536159"/>
              <a:ext cx="2864218" cy="2148164"/>
            </a:xfrm>
            <a:prstGeom prst="rect">
              <a:avLst/>
            </a:prstGeom>
            <a:noFill/>
            <a:ln w="9525">
              <a:noFill/>
              <a:miter lim="800000"/>
              <a:headEnd/>
              <a:tailEnd/>
            </a:ln>
          </p:spPr>
        </p:pic>
        <p:sp>
          <p:nvSpPr>
            <p:cNvPr id="22" name="21 Rectángulo"/>
            <p:cNvSpPr/>
            <p:nvPr/>
          </p:nvSpPr>
          <p:spPr>
            <a:xfrm>
              <a:off x="5533844" y="2610419"/>
              <a:ext cx="368313" cy="11900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23" name="22 Conector recto"/>
            <p:cNvCxnSpPr/>
            <p:nvPr/>
          </p:nvCxnSpPr>
          <p:spPr>
            <a:xfrm flipV="1">
              <a:off x="5533844" y="2348603"/>
              <a:ext cx="804891" cy="261816"/>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5533844" y="2729427"/>
              <a:ext cx="804891" cy="1080587"/>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flipV="1">
              <a:off x="5902157" y="2348603"/>
              <a:ext cx="4784891" cy="26023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5902157" y="2729427"/>
              <a:ext cx="4784891" cy="99490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02422" name="Imagen 2" descr="C:\Users\Prisciliano Lopez\Preparatoria\Cuarto Semestre\Geografia y medio Ambiente\Mapa\Mapa0002.bmp"/>
            <p:cNvPicPr>
              <a:picLocks noChangeAspect="1" noChangeArrowheads="1"/>
            </p:cNvPicPr>
            <p:nvPr/>
          </p:nvPicPr>
          <p:blipFill>
            <a:blip r:embed="rId5"/>
            <a:srcRect t="3473" b="84862"/>
            <a:stretch>
              <a:fillRect/>
            </a:stretch>
          </p:blipFill>
          <p:spPr bwMode="auto">
            <a:xfrm>
              <a:off x="6338659" y="2363882"/>
              <a:ext cx="4386491" cy="1403923"/>
            </a:xfrm>
            <a:prstGeom prst="rect">
              <a:avLst/>
            </a:prstGeom>
            <a:noFill/>
            <a:ln w="9525">
              <a:solidFill>
                <a:schemeClr val="tx1"/>
              </a:solidFill>
              <a:miter lim="800000"/>
              <a:headEnd/>
              <a:tailEnd/>
            </a:ln>
          </p:spPr>
        </p:pic>
      </p:grpSp>
      <p:sp>
        <p:nvSpPr>
          <p:cNvPr id="27" name="26 Rectángulo redondeado">
            <a:hlinkClick r:id="rId6" action="ppaction://hlinksldjump"/>
          </p:cNvPr>
          <p:cNvSpPr/>
          <p:nvPr/>
        </p:nvSpPr>
        <p:spPr>
          <a:xfrm>
            <a:off x="3436938" y="5848350"/>
            <a:ext cx="195897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sp>
        <p:nvSpPr>
          <p:cNvPr id="31"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3" name="Autoforma 24">
            <a:hlinkClick r:id="rId8"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34" name="Autoforma 24">
            <a:hlinkClick r:id="rId6"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7" name="Autoforma 25">
            <a:hlinkClick r:id="rId9"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40" name="Autoforma 24">
            <a:hlinkClick r:id="rId10"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43" name="Autoforma 24">
            <a:hlinkClick r:id="rId11"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44" name="Autoforma 24">
            <a:hlinkClick r:id="rId12"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45" name="Imagen 3" descr="G:\UAEMex-1.bmp">
            <a:hlinkClick r:id="rId13"/>
          </p:cNvPr>
          <p:cNvPicPr>
            <a:picLocks noChangeAspect="1" noChangeArrowheads="1"/>
          </p:cNvPicPr>
          <p:nvPr/>
        </p:nvPicPr>
        <p:blipFill>
          <a:blip r:embed="rId14"/>
          <a:srcRect/>
          <a:stretch>
            <a:fillRect/>
          </a:stretch>
        </p:blipFill>
        <p:spPr bwMode="auto">
          <a:xfrm>
            <a:off x="703263" y="71442"/>
            <a:ext cx="1431925" cy="1260475"/>
          </a:xfrm>
          <a:prstGeom prst="rect">
            <a:avLst/>
          </a:prstGeom>
          <a:noFill/>
          <a:ln w="9525">
            <a:noFill/>
            <a:miter lim="800000"/>
            <a:headEnd/>
            <a:tailEnd/>
          </a:ln>
        </p:spPr>
      </p:pic>
      <p:pic>
        <p:nvPicPr>
          <p:cNvPr id="46" name="Imagen 2" descr="F:\investigasiones\Imagenes\UAEMex\Escudo.JPG"/>
          <p:cNvPicPr>
            <a:picLocks noChangeAspect="1" noChangeArrowheads="1"/>
          </p:cNvPicPr>
          <p:nvPr/>
        </p:nvPicPr>
        <p:blipFill>
          <a:blip r:embed="rId15">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fill="hold"/>
                                        <p:tgtEl>
                                          <p:spTgt spid="33"/>
                                        </p:tgtEl>
                                        <p:attrNameLst>
                                          <p:attrName>ppt_x</p:attrName>
                                        </p:attrNameLst>
                                      </p:cBhvr>
                                      <p:tavLst>
                                        <p:tav tm="0">
                                          <p:val>
                                            <p:strVal val="0-#ppt_w/2"/>
                                          </p:val>
                                        </p:tav>
                                        <p:tav tm="100000">
                                          <p:val>
                                            <p:strVal val="#ppt_x"/>
                                          </p:val>
                                        </p:tav>
                                      </p:tavLst>
                                    </p:anim>
                                    <p:anim calcmode="lin" valueType="num">
                                      <p:cBhvr additive="base">
                                        <p:cTn id="26" dur="500" fill="hold"/>
                                        <p:tgtEl>
                                          <p:spTgt spid="33"/>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0-#ppt_w/2"/>
                                          </p:val>
                                        </p:tav>
                                        <p:tav tm="100000">
                                          <p:val>
                                            <p:strVal val="#ppt_x"/>
                                          </p:val>
                                        </p:tav>
                                      </p:tavLst>
                                    </p:anim>
                                    <p:anim calcmode="lin" valueType="num">
                                      <p:cBhvr additive="base">
                                        <p:cTn id="31" dur="500" fill="hold"/>
                                        <p:tgtEl>
                                          <p:spTgt spid="40"/>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0-#ppt_w/2"/>
                                          </p:val>
                                        </p:tav>
                                        <p:tav tm="100000">
                                          <p:val>
                                            <p:strVal val="#ppt_x"/>
                                          </p:val>
                                        </p:tav>
                                      </p:tavLst>
                                    </p:anim>
                                    <p:anim calcmode="lin" valueType="num">
                                      <p:cBhvr additive="base">
                                        <p:cTn id="36" dur="500" fill="hold"/>
                                        <p:tgtEl>
                                          <p:spTgt spid="37"/>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0-#ppt_w/2"/>
                                          </p:val>
                                        </p:tav>
                                        <p:tav tm="100000">
                                          <p:val>
                                            <p:strVal val="#ppt_x"/>
                                          </p:val>
                                        </p:tav>
                                      </p:tavLst>
                                    </p:anim>
                                    <p:anim calcmode="lin" valueType="num">
                                      <p:cBhvr additive="base">
                                        <p:cTn id="41" dur="500" fill="hold"/>
                                        <p:tgtEl>
                                          <p:spTgt spid="34"/>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0-#ppt_w/2"/>
                                          </p:val>
                                        </p:tav>
                                        <p:tav tm="100000">
                                          <p:val>
                                            <p:strVal val="#ppt_x"/>
                                          </p:val>
                                        </p:tav>
                                      </p:tavLst>
                                    </p:anim>
                                    <p:anim calcmode="lin" valueType="num">
                                      <p:cBhvr additive="base">
                                        <p:cTn id="46" dur="500" fill="hold"/>
                                        <p:tgtEl>
                                          <p:spTgt spid="43"/>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8" fill="hold"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fill="hold"/>
                                        <p:tgtEl>
                                          <p:spTgt spid="44"/>
                                        </p:tgtEl>
                                        <p:attrNameLst>
                                          <p:attrName>ppt_x</p:attrName>
                                        </p:attrNameLst>
                                      </p:cBhvr>
                                      <p:tavLst>
                                        <p:tav tm="0">
                                          <p:val>
                                            <p:strVal val="0-#ppt_w/2"/>
                                          </p:val>
                                        </p:tav>
                                        <p:tav tm="100000">
                                          <p:val>
                                            <p:strVal val="#ppt_x"/>
                                          </p:val>
                                        </p:tav>
                                      </p:tavLst>
                                    </p:anim>
                                    <p:anim calcmode="lin" valueType="num">
                                      <p:cBhvr additive="base">
                                        <p:cTn id="51"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2996418" y="275771"/>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Coordenadas</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3163889" y="841377"/>
            <a:ext cx="7272336" cy="2062103"/>
          </a:xfrm>
          <a:prstGeom prst="rect">
            <a:avLst/>
          </a:prstGeom>
          <a:noFill/>
          <a:ln w="9525">
            <a:noFill/>
            <a:miter lim="800000"/>
            <a:headEnd/>
            <a:tailEnd/>
          </a:ln>
        </p:spPr>
        <p:txBody>
          <a:bodyPr>
            <a:spAutoFit/>
          </a:bodyPr>
          <a:lstStyle/>
          <a:p>
            <a:r>
              <a:rPr lang="es-ES" sz="1600">
                <a:latin typeface="Calibri" pitchFamily="34" charset="0"/>
              </a:rPr>
              <a:t>Uno de los principios básicos de la geografía es la localización de todo</a:t>
            </a:r>
          </a:p>
          <a:p>
            <a:r>
              <a:rPr lang="es-ES" sz="1600">
                <a:latin typeface="Calibri" pitchFamily="34" charset="0"/>
              </a:rPr>
              <a:t>fenómeno que ocurre en la superficie terrestre está localizado en algún</a:t>
            </a:r>
          </a:p>
          <a:p>
            <a:r>
              <a:rPr lang="es-ES" sz="1600">
                <a:latin typeface="Calibri" pitchFamily="34" charset="0"/>
              </a:rPr>
              <a:t> lugar, por lo tanto, con base en este principio se sitúan las áreas donde se presentan los hechos y se producen los fenómenos Geográficos</a:t>
            </a:r>
          </a:p>
          <a:p>
            <a:endParaRPr lang="es-ES" sz="1600">
              <a:latin typeface="Calibri" pitchFamily="34" charset="0"/>
            </a:endParaRPr>
          </a:p>
          <a:p>
            <a:r>
              <a:rPr lang="es-ES" sz="1600">
                <a:latin typeface="Calibri" pitchFamily="34" charset="0"/>
              </a:rPr>
              <a:t>Para determinar un punto sobre la superficie terrestre es necesario conocer qué tipo de coordenada es la que deseamos encontrar; existen dos tipos</a:t>
            </a:r>
          </a:p>
          <a:p>
            <a:endParaRPr lang="es-ES" sz="1600">
              <a:latin typeface="Calibri" pitchFamily="34" charset="0"/>
            </a:endParaRPr>
          </a:p>
        </p:txBody>
      </p:sp>
      <p:sp>
        <p:nvSpPr>
          <p:cNvPr id="17" name="16 Rectángulo redondeado">
            <a:hlinkClick r:id="rId4" action="ppaction://hlinksldjump"/>
          </p:cNvPr>
          <p:cNvSpPr/>
          <p:nvPr/>
        </p:nvSpPr>
        <p:spPr>
          <a:xfrm>
            <a:off x="4981577" y="5746754"/>
            <a:ext cx="3363913" cy="347663"/>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Ejemplo de aplicación</a:t>
            </a:r>
            <a:endParaRPr lang="es-MX" dirty="0">
              <a:solidFill>
                <a:schemeClr val="tx1">
                  <a:lumMod val="65000"/>
                  <a:lumOff val="35000"/>
                </a:schemeClr>
              </a:solidFill>
            </a:endParaRPr>
          </a:p>
        </p:txBody>
      </p:sp>
      <p:sp>
        <p:nvSpPr>
          <p:cNvPr id="25"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6" name="Autoforma 24">
            <a:hlinkClick r:id="rId6"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27" name="Autoforma 24">
            <a:hlinkClick r:id="rId7"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1" name="Autoforma 25">
            <a:hlinkClick r:id="rId8"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3" name="Autoforma 24">
            <a:hlinkClick r:id="rId9"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4" name="Autoforma 24">
            <a:hlinkClick r:id="rId10"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5" name="Autoforma 24">
            <a:hlinkClick r:id="rId11"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6"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37"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18" name="17 Rectángulo redondeado">
            <a:hlinkClick r:id="rId15" action="ppaction://hlinksldjump"/>
          </p:cNvPr>
          <p:cNvSpPr/>
          <p:nvPr/>
        </p:nvSpPr>
        <p:spPr>
          <a:xfrm>
            <a:off x="4981577" y="5302254"/>
            <a:ext cx="3363913" cy="347663"/>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Elementos de las coordenadas</a:t>
            </a:r>
            <a:endParaRPr lang="es-MX" dirty="0">
              <a:solidFill>
                <a:schemeClr val="tx1">
                  <a:lumMod val="65000"/>
                  <a:lumOff val="35000"/>
                </a:schemeClr>
              </a:solidFill>
            </a:endParaRPr>
          </a:p>
        </p:txBody>
      </p:sp>
      <p:sp>
        <p:nvSpPr>
          <p:cNvPr id="19" name="18 Rectángulo redondeado">
            <a:hlinkClick r:id="rId16" action="ppaction://hlinksldjump"/>
          </p:cNvPr>
          <p:cNvSpPr/>
          <p:nvPr/>
        </p:nvSpPr>
        <p:spPr>
          <a:xfrm>
            <a:off x="3716338" y="2903538"/>
            <a:ext cx="2481261"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Cartesianas</a:t>
            </a:r>
            <a:endParaRPr lang="es-MX" dirty="0">
              <a:solidFill>
                <a:srgbClr val="008080"/>
              </a:solidFill>
            </a:endParaRPr>
          </a:p>
        </p:txBody>
      </p:sp>
      <p:sp>
        <p:nvSpPr>
          <p:cNvPr id="20" name="19 Rectángulo redondeado">
            <a:hlinkClick r:id="rId17" action="ppaction://hlinksldjump"/>
          </p:cNvPr>
          <p:cNvSpPr/>
          <p:nvPr/>
        </p:nvSpPr>
        <p:spPr>
          <a:xfrm>
            <a:off x="6350002" y="2903538"/>
            <a:ext cx="2481263"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64A127"/>
                </a:solidFill>
              </a:rPr>
              <a:t>Geográficas</a:t>
            </a:r>
            <a:endParaRPr lang="es-MX" dirty="0">
              <a:solidFill>
                <a:srgbClr val="64A127"/>
              </a:solidFill>
            </a:endParaRP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0-#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0-#ppt_w/2"/>
                                          </p:val>
                                        </p:tav>
                                        <p:tav tm="100000">
                                          <p:val>
                                            <p:strVal val="#ppt_x"/>
                                          </p:val>
                                        </p:tav>
                                      </p:tavLst>
                                    </p:anim>
                                    <p:anim calcmode="lin" valueType="num">
                                      <p:cBhvr additive="base">
                                        <p:cTn id="36" dur="500" fill="hold"/>
                                        <p:tgtEl>
                                          <p:spTgt spid="31"/>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0-#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8"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animBg="1"/>
      <p:bldP spid="18" grpId="0" animBg="1"/>
      <p:bldP spid="19" grpId="0" animBg="1"/>
      <p:bldP spid="2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7"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3269217" y="71442"/>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Coordenadas Cartesianas</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3163889" y="841378"/>
            <a:ext cx="7272336" cy="1077218"/>
          </a:xfrm>
          <a:prstGeom prst="rect">
            <a:avLst/>
          </a:prstGeom>
          <a:noFill/>
          <a:ln w="9525">
            <a:noFill/>
            <a:miter lim="800000"/>
            <a:headEnd/>
            <a:tailEnd/>
          </a:ln>
        </p:spPr>
        <p:txBody>
          <a:bodyPr>
            <a:spAutoFit/>
          </a:bodyPr>
          <a:lstStyle/>
          <a:p>
            <a:r>
              <a:rPr lang="es-ES" sz="1600" dirty="0">
                <a:latin typeface="Calibri" pitchFamily="34" charset="0"/>
              </a:rPr>
              <a:t>Se utilizan para localizar puntos en superficies planas, están formadas </a:t>
            </a:r>
          </a:p>
          <a:p>
            <a:r>
              <a:rPr lang="es-ES" sz="1600" dirty="0">
                <a:latin typeface="Calibri" pitchFamily="34" charset="0"/>
              </a:rPr>
              <a:t>por dos rectas perpendiculares que se cortan en el centro, dando origen  al </a:t>
            </a:r>
          </a:p>
          <a:p>
            <a:r>
              <a:rPr lang="es-ES" sz="1600" dirty="0">
                <a:latin typeface="Calibri" pitchFamily="34" charset="0"/>
              </a:rPr>
              <a:t>eje de las abscisas (Y), y el eje de las ordenadas (X); sus unidades de medida son los </a:t>
            </a:r>
            <a:r>
              <a:rPr lang="es-ES" sz="1600" dirty="0">
                <a:solidFill>
                  <a:srgbClr val="3399FF"/>
                </a:solidFill>
                <a:latin typeface="Calibri" pitchFamily="34" charset="0"/>
              </a:rPr>
              <a:t>metros, centímetros, milímetros</a:t>
            </a:r>
          </a:p>
        </p:txBody>
      </p:sp>
      <p:sp>
        <p:nvSpPr>
          <p:cNvPr id="17" name="16 Rectángulo redondeado">
            <a:hlinkClick r:id="rId4" action="ppaction://hlinksldjump"/>
          </p:cNvPr>
          <p:cNvSpPr/>
          <p:nvPr/>
        </p:nvSpPr>
        <p:spPr>
          <a:xfrm>
            <a:off x="7261228" y="6326188"/>
            <a:ext cx="3363913"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sp>
        <p:nvSpPr>
          <p:cNvPr id="25"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6" name="Autoforma 24">
            <a:hlinkClick r:id="rId6"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27" name="Autoforma 24">
            <a:hlinkClick r:id="rId7"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1" name="Autoforma 25">
            <a:hlinkClick r:id="rId8"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3" name="Autoforma 24">
            <a:hlinkClick r:id="rId9"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4" name="Autoforma 24">
            <a:hlinkClick r:id="rId4"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5" name="Autoforma 24">
            <a:hlinkClick r:id="rId10"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6" name="Imagen 3" descr="G:\UAEMex-1.bmp">
            <a:hlinkClick r:id="rId11"/>
          </p:cNvPr>
          <p:cNvPicPr>
            <a:picLocks noChangeAspect="1" noChangeArrowheads="1"/>
          </p:cNvPicPr>
          <p:nvPr/>
        </p:nvPicPr>
        <p:blipFill>
          <a:blip r:embed="rId12"/>
          <a:srcRect/>
          <a:stretch>
            <a:fillRect/>
          </a:stretch>
        </p:blipFill>
        <p:spPr bwMode="auto">
          <a:xfrm>
            <a:off x="703263" y="71442"/>
            <a:ext cx="1431925" cy="1260475"/>
          </a:xfrm>
          <a:prstGeom prst="rect">
            <a:avLst/>
          </a:prstGeom>
          <a:noFill/>
          <a:ln w="9525">
            <a:noFill/>
            <a:miter lim="800000"/>
            <a:headEnd/>
            <a:tailEnd/>
          </a:ln>
        </p:spPr>
      </p:pic>
      <p:pic>
        <p:nvPicPr>
          <p:cNvPr id="37" name="Imagen 2" descr="F:\investigasiones\Imagenes\UAEMex\Escudo.JPG"/>
          <p:cNvPicPr>
            <a:picLocks noChangeAspect="1" noChangeArrowheads="1"/>
          </p:cNvPicPr>
          <p:nvPr/>
        </p:nvPicPr>
        <p:blipFill>
          <a:blip r:embed="rId13">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pic>
        <p:nvPicPr>
          <p:cNvPr id="19" name="Imagen 2" descr="C:\Users\Prisciliano Lopez\Desktop\Cordenadas Cartesianas.bmp"/>
          <p:cNvPicPr>
            <a:picLocks noChangeAspect="1" noChangeArrowheads="1"/>
          </p:cNvPicPr>
          <p:nvPr/>
        </p:nvPicPr>
        <p:blipFill>
          <a:blip r:embed="rId14"/>
          <a:srcRect t="36908" b="3027"/>
          <a:stretch>
            <a:fillRect/>
          </a:stretch>
        </p:blipFill>
        <p:spPr bwMode="auto">
          <a:xfrm>
            <a:off x="3163888" y="1955800"/>
            <a:ext cx="7024687" cy="43195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0-#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0-#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0-#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0-#ppt_w/2"/>
                                          </p:val>
                                        </p:tav>
                                        <p:tav tm="100000">
                                          <p:val>
                                            <p:strVal val="#ppt_x"/>
                                          </p:val>
                                        </p:tav>
                                      </p:tavLst>
                                    </p:anim>
                                    <p:anim calcmode="lin" valueType="num">
                                      <p:cBhvr additive="base">
                                        <p:cTn id="44" dur="500" fill="hold"/>
                                        <p:tgtEl>
                                          <p:spTgt spid="27"/>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0-#ppt_w/2"/>
                                          </p:val>
                                        </p:tav>
                                        <p:tav tm="100000">
                                          <p:val>
                                            <p:strVal val="#ppt_x"/>
                                          </p:val>
                                        </p:tav>
                                      </p:tavLst>
                                    </p:anim>
                                    <p:anim calcmode="lin" valueType="num">
                                      <p:cBhvr additive="base">
                                        <p:cTn id="49" dur="5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8" fill="hold"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0-#ppt_w/2"/>
                                          </p:val>
                                        </p:tav>
                                        <p:tav tm="100000">
                                          <p:val>
                                            <p:strVal val="#ppt_x"/>
                                          </p:val>
                                        </p:tav>
                                      </p:tavLst>
                                    </p:anim>
                                    <p:anim calcmode="lin" valueType="num">
                                      <p:cBhvr additive="base">
                                        <p:cTn id="54" dur="500" fill="hold"/>
                                        <p:tgtEl>
                                          <p:spTgt spid="35"/>
                                        </p:tgtEl>
                                        <p:attrNameLst>
                                          <p:attrName>ppt_y</p:attrName>
                                        </p:attrNameLst>
                                      </p:cBhvr>
                                      <p:tavLst>
                                        <p:tav tm="0">
                                          <p:val>
                                            <p:strVal val="#ppt_y"/>
                                          </p:val>
                                        </p:tav>
                                        <p:tav tm="100000">
                                          <p:val>
                                            <p:strVal val="#ppt_y"/>
                                          </p:val>
                                        </p:tav>
                                      </p:tavLst>
                                    </p:anim>
                                  </p:childTnLst>
                                </p:cTn>
                              </p:par>
                              <p:par>
                                <p:cTn id="55" presetID="10"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5"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3475246" y="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Coordenadas Geográficas</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3163889" y="841378"/>
            <a:ext cx="7272336" cy="1077218"/>
          </a:xfrm>
          <a:prstGeom prst="rect">
            <a:avLst/>
          </a:prstGeom>
          <a:noFill/>
          <a:ln w="9525">
            <a:noFill/>
            <a:miter lim="800000"/>
            <a:headEnd/>
            <a:tailEnd/>
          </a:ln>
        </p:spPr>
        <p:txBody>
          <a:bodyPr>
            <a:spAutoFit/>
          </a:bodyPr>
          <a:lstStyle/>
          <a:p>
            <a:r>
              <a:rPr lang="es-ES" sz="1600">
                <a:latin typeface="Calibri" pitchFamily="34" charset="0"/>
              </a:rPr>
              <a:t>Las geográficas sirven para determinar la situación de un punto de la </a:t>
            </a:r>
          </a:p>
          <a:p>
            <a:r>
              <a:rPr lang="es-ES" sz="1600">
                <a:latin typeface="Calibri" pitchFamily="34" charset="0"/>
              </a:rPr>
              <a:t>superficie terrestre, utilizando dos círculos, el ecuador y el meridiano cero </a:t>
            </a:r>
          </a:p>
          <a:p>
            <a:r>
              <a:rPr lang="es-ES" sz="1600">
                <a:latin typeface="Calibri" pitchFamily="34" charset="0"/>
              </a:rPr>
              <a:t>o de origen, sus unidades de medida son los grados, minutos, segundos, pues la tierra está dividida en 360</a:t>
            </a:r>
            <a:endParaRPr lang="es-MX" sz="1600">
              <a:latin typeface="Calibri" pitchFamily="34" charset="0"/>
            </a:endParaRPr>
          </a:p>
        </p:txBody>
      </p:sp>
      <p:sp>
        <p:nvSpPr>
          <p:cNvPr id="25" name="Autoforma 45">
            <a:hlinkClick r:id="rId4"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6" name="Autoforma 24">
            <a:hlinkClick r:id="rId5"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27" name="Autoforma 24">
            <a:hlinkClick r:id="rId6"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1" name="Autoforma 25">
            <a:hlinkClick r:id="rId7"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3" name="Autoforma 24">
            <a:hlinkClick r:id="rId8"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4" name="Autoforma 24">
            <a:hlinkClick r:id="rId9"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5" name="Autoforma 24">
            <a:hlinkClick r:id="rId10"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6" name="Imagen 3" descr="G:\UAEMex-1.bmp">
            <a:hlinkClick r:id="rId11"/>
          </p:cNvPr>
          <p:cNvPicPr>
            <a:picLocks noChangeAspect="1" noChangeArrowheads="1"/>
          </p:cNvPicPr>
          <p:nvPr/>
        </p:nvPicPr>
        <p:blipFill>
          <a:blip r:embed="rId12"/>
          <a:srcRect/>
          <a:stretch>
            <a:fillRect/>
          </a:stretch>
        </p:blipFill>
        <p:spPr bwMode="auto">
          <a:xfrm>
            <a:off x="703263" y="71442"/>
            <a:ext cx="1431925" cy="1260475"/>
          </a:xfrm>
          <a:prstGeom prst="rect">
            <a:avLst/>
          </a:prstGeom>
          <a:noFill/>
          <a:ln w="9525">
            <a:noFill/>
            <a:miter lim="800000"/>
            <a:headEnd/>
            <a:tailEnd/>
          </a:ln>
        </p:spPr>
      </p:pic>
      <p:pic>
        <p:nvPicPr>
          <p:cNvPr id="37" name="Imagen 2" descr="F:\investigasiones\Imagenes\UAEMex\Escudo.JPG"/>
          <p:cNvPicPr>
            <a:picLocks noChangeAspect="1" noChangeArrowheads="1"/>
          </p:cNvPicPr>
          <p:nvPr/>
        </p:nvPicPr>
        <p:blipFill>
          <a:blip r:embed="rId13">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20" name="19 Rectángulo redondeado">
            <a:hlinkClick r:id="rId9" action="ppaction://hlinksldjump"/>
          </p:cNvPr>
          <p:cNvSpPr/>
          <p:nvPr/>
        </p:nvSpPr>
        <p:spPr>
          <a:xfrm>
            <a:off x="7261228" y="6326188"/>
            <a:ext cx="3363913"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pic>
        <p:nvPicPr>
          <p:cNvPr id="2050" name="Imagen 2" descr="C:\Users\Prisciliano Lopez\Desktop\Cordenadas Geograficas.bmp"/>
          <p:cNvPicPr>
            <a:picLocks noChangeAspect="1" noChangeArrowheads="1"/>
          </p:cNvPicPr>
          <p:nvPr/>
        </p:nvPicPr>
        <p:blipFill>
          <a:blip r:embed="rId14"/>
          <a:srcRect t="36812" b="2322"/>
          <a:stretch>
            <a:fillRect/>
          </a:stretch>
        </p:blipFill>
        <p:spPr bwMode="auto">
          <a:xfrm>
            <a:off x="3163890" y="1981200"/>
            <a:ext cx="6643687" cy="4140200"/>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500"/>
                                        <p:tgtEl>
                                          <p:spTgt spid="2050"/>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0-#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0-#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0-#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0-#ppt_w/2"/>
                                          </p:val>
                                        </p:tav>
                                        <p:tav tm="100000">
                                          <p:val>
                                            <p:strVal val="#ppt_x"/>
                                          </p:val>
                                        </p:tav>
                                      </p:tavLst>
                                    </p:anim>
                                    <p:anim calcmode="lin" valueType="num">
                                      <p:cBhvr additive="base">
                                        <p:cTn id="44" dur="500" fill="hold"/>
                                        <p:tgtEl>
                                          <p:spTgt spid="27"/>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0-#ppt_w/2"/>
                                          </p:val>
                                        </p:tav>
                                        <p:tav tm="100000">
                                          <p:val>
                                            <p:strVal val="#ppt_x"/>
                                          </p:val>
                                        </p:tav>
                                      </p:tavLst>
                                    </p:anim>
                                    <p:anim calcmode="lin" valueType="num">
                                      <p:cBhvr additive="base">
                                        <p:cTn id="49" dur="5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8" fill="hold"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0-#ppt_w/2"/>
                                          </p:val>
                                        </p:tav>
                                        <p:tav tm="100000">
                                          <p:val>
                                            <p:strVal val="#ppt_x"/>
                                          </p:val>
                                        </p:tav>
                                      </p:tavLst>
                                    </p:anim>
                                    <p:anim calcmode="lin" valueType="num">
                                      <p:cBhvr additive="base">
                                        <p:cTn id="54" dur="500" fill="hold"/>
                                        <p:tgtEl>
                                          <p:spTgt spid="35"/>
                                        </p:tgtEl>
                                        <p:attrNameLst>
                                          <p:attrName>ppt_y</p:attrName>
                                        </p:attrNameLst>
                                      </p:cBhvr>
                                      <p:tavLst>
                                        <p:tav tm="0">
                                          <p:val>
                                            <p:strVal val="#ppt_y"/>
                                          </p:val>
                                        </p:tav>
                                        <p:tav tm="100000">
                                          <p:val>
                                            <p:strVal val="#ppt_y"/>
                                          </p:val>
                                        </p:tav>
                                      </p:tavLst>
                                    </p:anim>
                                  </p:childTnLst>
                                </p:cTn>
                              </p:par>
                              <p:par>
                                <p:cTn id="55" presetID="10"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3"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2996418" y="275771"/>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Elementos de las Coordenadas</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3027364" y="1544639"/>
            <a:ext cx="7272336" cy="4031873"/>
          </a:xfrm>
          <a:prstGeom prst="rect">
            <a:avLst/>
          </a:prstGeom>
          <a:noFill/>
          <a:ln w="9525">
            <a:noFill/>
            <a:miter lim="800000"/>
            <a:headEnd/>
            <a:tailEnd/>
          </a:ln>
        </p:spPr>
        <p:txBody>
          <a:bodyPr>
            <a:spAutoFit/>
          </a:bodyPr>
          <a:lstStyle/>
          <a:p>
            <a:r>
              <a:rPr lang="es-ES" sz="1600">
                <a:solidFill>
                  <a:srgbClr val="009999"/>
                </a:solidFill>
                <a:latin typeface="Calibri" pitchFamily="34" charset="0"/>
              </a:rPr>
              <a:t>Latitud: </a:t>
            </a:r>
            <a:r>
              <a:rPr lang="es-ES" sz="1600">
                <a:latin typeface="Calibri" pitchFamily="34" charset="0"/>
              </a:rPr>
              <a:t>es la distancia en grados, minutos, y segundos desde el Ecuador  (0</a:t>
            </a:r>
            <a:r>
              <a:rPr lang="es-ES" sz="1600">
                <a:latin typeface="Calibri" pitchFamily="34" charset="0"/>
                <a:sym typeface="UniversalMath1 BT"/>
              </a:rPr>
              <a:t></a:t>
            </a:r>
            <a:r>
              <a:rPr lang="es-ES" sz="1600">
                <a:latin typeface="Calibri" pitchFamily="34" charset="0"/>
              </a:rPr>
              <a:t> 0´0´´), se localiza la máxima en los polos norte y su máxima (90</a:t>
            </a:r>
            <a:r>
              <a:rPr lang="es-ES" sz="1600">
                <a:latin typeface="Calibri" pitchFamily="34" charset="0"/>
                <a:sym typeface="UniversalMath1 BT"/>
              </a:rPr>
              <a:t></a:t>
            </a:r>
            <a:r>
              <a:rPr lang="es-ES" sz="1600">
                <a:latin typeface="Calibri" pitchFamily="34" charset="0"/>
              </a:rPr>
              <a:t>)</a:t>
            </a:r>
          </a:p>
          <a:p>
            <a:endParaRPr lang="es-ES" sz="1600">
              <a:latin typeface="Calibri" pitchFamily="34" charset="0"/>
            </a:endParaRPr>
          </a:p>
          <a:p>
            <a:r>
              <a:rPr lang="es-ES" sz="1600">
                <a:solidFill>
                  <a:srgbClr val="009999"/>
                </a:solidFill>
                <a:latin typeface="Calibri" pitchFamily="34" charset="0"/>
              </a:rPr>
              <a:t>Longitud</a:t>
            </a:r>
            <a:r>
              <a:rPr lang="es-ES" sz="1600">
                <a:latin typeface="Calibri" pitchFamily="34" charset="0"/>
              </a:rPr>
              <a:t>: es la distancia en grados, minutos y segundos desde el meridiano de Greenwich (0</a:t>
            </a:r>
            <a:r>
              <a:rPr lang="es-ES" sz="1600">
                <a:latin typeface="Calibri" pitchFamily="34" charset="0"/>
                <a:sym typeface="UniversalMath1 BT"/>
              </a:rPr>
              <a:t></a:t>
            </a:r>
            <a:r>
              <a:rPr lang="es-ES" sz="1600">
                <a:latin typeface="Calibri" pitchFamily="34" charset="0"/>
              </a:rPr>
              <a:t> 0´0´´), la máxima longitud se encuentra en el antimeridiano de este es 180</a:t>
            </a:r>
            <a:r>
              <a:rPr lang="es-ES" sz="1600">
                <a:latin typeface="Calibri" pitchFamily="34" charset="0"/>
                <a:sym typeface="UniversalMath1 BT"/>
              </a:rPr>
              <a:t></a:t>
            </a:r>
          </a:p>
          <a:p>
            <a:endParaRPr lang="es-ES" sz="1600">
              <a:latin typeface="Calibri" pitchFamily="34" charset="0"/>
              <a:sym typeface="UniversalMath1 BT"/>
            </a:endParaRPr>
          </a:p>
          <a:p>
            <a:r>
              <a:rPr lang="es-ES" sz="1600">
                <a:solidFill>
                  <a:srgbClr val="009999"/>
                </a:solidFill>
                <a:latin typeface="Calibri" pitchFamily="34" charset="0"/>
                <a:sym typeface="UniversalMath1 BT"/>
              </a:rPr>
              <a:t>Altitud: </a:t>
            </a:r>
            <a:r>
              <a:rPr lang="es-ES" sz="1600">
                <a:latin typeface="Calibri" pitchFamily="34" charset="0"/>
                <a:sym typeface="UniversalMath1 BT"/>
              </a:rPr>
              <a:t>es la distancia vertical en metros, desde determinado lugar hasta el nivel del mar (n.m)</a:t>
            </a:r>
          </a:p>
          <a:p>
            <a:endParaRPr lang="es-ES" sz="1600">
              <a:latin typeface="Calibri" pitchFamily="34" charset="0"/>
              <a:sym typeface="UniversalMath1 BT"/>
            </a:endParaRPr>
          </a:p>
          <a:p>
            <a:r>
              <a:rPr lang="es-ES" sz="1600">
                <a:solidFill>
                  <a:srgbClr val="009999"/>
                </a:solidFill>
                <a:latin typeface="Calibri" pitchFamily="34" charset="0"/>
                <a:sym typeface="UniversalMath1 BT"/>
              </a:rPr>
              <a:t>Curvas de nivel: </a:t>
            </a:r>
            <a:r>
              <a:rPr lang="es-ES" sz="1600">
                <a:latin typeface="Calibri" pitchFamily="34" charset="0"/>
                <a:sym typeface="UniversalMath1 BT"/>
              </a:rPr>
              <a:t>Para señalar el nivel del terreno (Montañas, valles, llanuras, etc) la mayor presión posible que debe existir, se usa un signo convencional denominado curvas de nivel. Estas se definen como líneas imaginarias, resultantes de la intersección de un plano horizontal con el relieve del terreno, La altura de este plano sobre el nivel medio del mar (n.m.m) de cualquier rasgo geográfico es la cota de la curva de nivel, todas están a la misma distancia</a:t>
            </a:r>
            <a:endParaRPr lang="es-MX" sz="1600">
              <a:latin typeface="Calibri" pitchFamily="34" charset="0"/>
            </a:endParaRPr>
          </a:p>
        </p:txBody>
      </p:sp>
      <p:sp>
        <p:nvSpPr>
          <p:cNvPr id="17" name="16 Rectángulo redondeado">
            <a:hlinkClick r:id="rId4" action="ppaction://hlinksldjump"/>
          </p:cNvPr>
          <p:cNvSpPr/>
          <p:nvPr/>
        </p:nvSpPr>
        <p:spPr>
          <a:xfrm>
            <a:off x="4981577" y="5746754"/>
            <a:ext cx="3363913" cy="347663"/>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Coordenadas</a:t>
            </a:r>
            <a:endParaRPr lang="es-MX" dirty="0">
              <a:solidFill>
                <a:schemeClr val="tx1">
                  <a:lumMod val="65000"/>
                  <a:lumOff val="35000"/>
                </a:schemeClr>
              </a:solidFill>
            </a:endParaRPr>
          </a:p>
        </p:txBody>
      </p:sp>
      <p:sp>
        <p:nvSpPr>
          <p:cNvPr id="25"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6" name="Autoforma 24">
            <a:hlinkClick r:id="rId6"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27" name="Autoforma 24">
            <a:hlinkClick r:id="rId7"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1" name="Autoforma 25">
            <a:hlinkClick r:id="rId8"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3" name="Autoforma 24">
            <a:hlinkClick r:id="rId9"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4" name="Autoforma 24">
            <a:hlinkClick r:id="rId4"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5" name="Autoforma 24">
            <a:hlinkClick r:id="rId10"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6" name="Imagen 3" descr="G:\UAEMex-1.bmp">
            <a:hlinkClick r:id="rId11"/>
          </p:cNvPr>
          <p:cNvPicPr>
            <a:picLocks noChangeAspect="1" noChangeArrowheads="1"/>
          </p:cNvPicPr>
          <p:nvPr/>
        </p:nvPicPr>
        <p:blipFill>
          <a:blip r:embed="rId12"/>
          <a:srcRect/>
          <a:stretch>
            <a:fillRect/>
          </a:stretch>
        </p:blipFill>
        <p:spPr bwMode="auto">
          <a:xfrm>
            <a:off x="703263" y="71442"/>
            <a:ext cx="1431925" cy="1260475"/>
          </a:xfrm>
          <a:prstGeom prst="rect">
            <a:avLst/>
          </a:prstGeom>
          <a:noFill/>
          <a:ln w="9525">
            <a:noFill/>
            <a:miter lim="800000"/>
            <a:headEnd/>
            <a:tailEnd/>
          </a:ln>
        </p:spPr>
      </p:pic>
      <p:pic>
        <p:nvPicPr>
          <p:cNvPr id="37" name="Imagen 2" descr="F:\investigasiones\Imagenes\UAEMex\Escudo.JPG"/>
          <p:cNvPicPr>
            <a:picLocks noChangeAspect="1" noChangeArrowheads="1"/>
          </p:cNvPicPr>
          <p:nvPr/>
        </p:nvPicPr>
        <p:blipFill>
          <a:blip r:embed="rId13">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0-#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0-#ppt_w/2"/>
                                          </p:val>
                                        </p:tav>
                                        <p:tav tm="100000">
                                          <p:val>
                                            <p:strVal val="#ppt_x"/>
                                          </p:val>
                                        </p:tav>
                                      </p:tavLst>
                                    </p:anim>
                                    <p:anim calcmode="lin" valueType="num">
                                      <p:cBhvr additive="base">
                                        <p:cTn id="36" dur="500" fill="hold"/>
                                        <p:tgtEl>
                                          <p:spTgt spid="31"/>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0-#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8"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Imagen 2"/>
          <p:cNvPicPr>
            <a:picLocks noChangeAspect="1" noChangeArrowheads="1"/>
          </p:cNvPicPr>
          <p:nvPr/>
        </p:nvPicPr>
        <p:blipFill>
          <a:blip r:embed="rId3" cstate="print">
            <a:duotone>
              <a:schemeClr val="accent1">
                <a:shade val="45000"/>
                <a:satMod val="135000"/>
              </a:schemeClr>
              <a:prstClr val="white"/>
            </a:duotone>
            <a:extLst/>
          </a:blip>
          <a:srcRect/>
          <a:stretch>
            <a:fillRect/>
          </a:stretch>
        </p:blipFill>
        <p:spPr bwMode="auto">
          <a:xfrm>
            <a:off x="1" y="0"/>
            <a:ext cx="2943225" cy="6858000"/>
          </a:xfrm>
          <a:prstGeom prst="rect">
            <a:avLst/>
          </a:prstGeom>
          <a:noFill/>
          <a:ln>
            <a:noFill/>
          </a:ln>
          <a:effectLst/>
          <a:extLst/>
        </p:spPr>
      </p:pic>
      <p:pic>
        <p:nvPicPr>
          <p:cNvPr id="1027" name="Imagen 3" descr="G:\UAEMex-1.bmp">
            <a:hlinkClick r:id="rId4"/>
          </p:cNvPr>
          <p:cNvPicPr>
            <a:picLocks noChangeAspect="1" noChangeArrowheads="1"/>
          </p:cNvPicPr>
          <p:nvPr/>
        </p:nvPicPr>
        <p:blipFill>
          <a:blip r:embed="rId5"/>
          <a:srcRect/>
          <a:stretch>
            <a:fillRect/>
          </a:stretch>
        </p:blipFill>
        <p:spPr bwMode="auto">
          <a:xfrm>
            <a:off x="573090" y="58738"/>
            <a:ext cx="1635125" cy="1439862"/>
          </a:xfrm>
          <a:prstGeom prst="rect">
            <a:avLst/>
          </a:prstGeom>
          <a:noFill/>
          <a:ln w="9525">
            <a:noFill/>
            <a:miter lim="800000"/>
            <a:headEnd/>
            <a:tailEnd/>
          </a:ln>
        </p:spPr>
      </p:pic>
      <p:sp>
        <p:nvSpPr>
          <p:cNvPr id="6" name="2 Marcador de fecha"/>
          <p:cNvSpPr>
            <a:spLocks noGrp="1"/>
          </p:cNvSpPr>
          <p:nvPr>
            <p:ph type="dt" sz="half" idx="10"/>
          </p:nvPr>
        </p:nvSpPr>
        <p:spPr>
          <a:xfrm>
            <a:off x="2971797" y="814389"/>
            <a:ext cx="6943725" cy="4200524"/>
          </a:xfrm>
        </p:spPr>
        <p:txBody>
          <a:bodyPr>
            <a:scene3d>
              <a:camera prst="orthographicFront"/>
              <a:lightRig rig="threePt" dir="t"/>
            </a:scene3d>
            <a:sp3d extrusionH="57150">
              <a:bevelT w="38100" h="38100" prst="angle"/>
            </a:sp3d>
          </a:bodyPr>
          <a:lstStyle/>
          <a:p>
            <a:pPr algn="ctr">
              <a:defRPr/>
            </a:pPr>
            <a:r>
              <a:rPr lang="es-MX" sz="2800" b="1" smtClean="0">
                <a:gradFill flip="none" rotWithShape="1">
                  <a:gsLst>
                    <a:gs pos="0">
                      <a:srgbClr val="669900">
                        <a:shade val="30000"/>
                        <a:satMod val="115000"/>
                      </a:srgbClr>
                    </a:gs>
                    <a:gs pos="50000">
                      <a:srgbClr val="669900">
                        <a:shade val="67500"/>
                        <a:satMod val="115000"/>
                      </a:srgbClr>
                    </a:gs>
                    <a:gs pos="100000">
                      <a:srgbClr val="6AA400"/>
                    </a:gs>
                  </a:gsLst>
                  <a:lin ang="16200000" scaled="1"/>
                  <a:tileRect/>
                </a:gradFill>
              </a:rPr>
              <a:t>Geografía </a:t>
            </a:r>
            <a:endParaRPr lang="es-ES" sz="28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endParaRPr>
          </a:p>
        </p:txBody>
      </p:sp>
      <p:sp>
        <p:nvSpPr>
          <p:cNvPr id="3" name="2 Marcador de pie de página"/>
          <p:cNvSpPr>
            <a:spLocks noGrp="1"/>
          </p:cNvSpPr>
          <p:nvPr>
            <p:ph type="ftr" sz="quarter" idx="11"/>
          </p:nvPr>
        </p:nvSpPr>
        <p:spPr/>
        <p:txBody>
          <a:bodyPr/>
          <a:lstStyle/>
          <a:p>
            <a:pPr>
              <a:defRPr/>
            </a:pPr>
            <a:r>
              <a:rPr lang="es-MX" smtClean="0"/>
              <a:t>Plantel "Lic. Adolfo López Mateos"</a:t>
            </a:r>
            <a:endParaRPr lang="es-MX"/>
          </a:p>
        </p:txBody>
      </p:sp>
      <p:pic>
        <p:nvPicPr>
          <p:cNvPr id="2" name="Imagen 2" descr="F:\investigasiones\Imagenes\UAEMex\Escudo.JPG"/>
          <p:cNvPicPr>
            <a:picLocks noChangeAspect="1" noChangeArrowheads="1"/>
          </p:cNvPicPr>
          <p:nvPr/>
        </p:nvPicPr>
        <p:blipFill>
          <a:blip r:embed="rId6"/>
          <a:srcRect b="10722"/>
          <a:stretch>
            <a:fillRect/>
          </a:stretch>
        </p:blipFill>
        <p:spPr bwMode="auto">
          <a:xfrm>
            <a:off x="9055100" y="106363"/>
            <a:ext cx="1511300" cy="1439862"/>
          </a:xfrm>
          <a:prstGeom prst="rect">
            <a:avLst/>
          </a:prstGeom>
          <a:noFill/>
          <a:ln w="9525">
            <a:noFill/>
            <a:miter lim="800000"/>
            <a:headEnd/>
            <a:tailEnd/>
          </a:ln>
        </p:spPr>
      </p:pic>
      <p:sp>
        <p:nvSpPr>
          <p:cNvPr id="22" name="Autoforma 24">
            <a:hlinkClick r:id="rId7" action="ppaction://hlinksldjump"/>
          </p:cNvPr>
          <p:cNvSpPr>
            <a:spLocks noChangeArrowheads="1"/>
          </p:cNvSpPr>
          <p:nvPr/>
        </p:nvSpPr>
        <p:spPr bwMode="blackWhite">
          <a:xfrm>
            <a:off x="-301053" y="5962941"/>
            <a:ext cx="3010518" cy="432000"/>
          </a:xfrm>
          <a:prstGeom prst="roundRect">
            <a:avLst>
              <a:gd name="adj" fmla="val 50000"/>
            </a:avLst>
          </a:prstGeom>
          <a:solidFill>
            <a:schemeClr val="accent5">
              <a:lumMod val="75000"/>
              <a:alpha val="50000"/>
            </a:schemeClr>
          </a:solidFill>
          <a:ln>
            <a:solidFill>
              <a:schemeClr val="tx2">
                <a:lumMod val="50000"/>
              </a:schemeClr>
            </a:solidFill>
          </a:ln>
          <a:effectLst/>
        </p:spPr>
        <p:txBody>
          <a:bodyPr lIns="180000" tIns="0" rIns="0" bIns="0" anchor="ctr">
            <a:scene3d>
              <a:camera prst="orthographicFront"/>
              <a:lightRig rig="threePt" dir="t"/>
            </a:scene3d>
            <a:sp3d extrusionH="57150">
              <a:bevelT w="38100" h="38100" prst="angle"/>
            </a:sp3d>
          </a:bodyPr>
          <a:lstStyle/>
          <a:p>
            <a:pPr marL="108000" algn="ctr" fontAlgn="auto" hangingPunct="0">
              <a:spcBef>
                <a:spcPts val="0"/>
              </a:spcBef>
              <a:spcAft>
                <a:spcPts val="0"/>
              </a:spcAft>
              <a:defRPr/>
            </a:pPr>
            <a:r>
              <a:rPr kumimoji="1" lang="es-ES" b="1" i="1" dirty="0">
                <a:gradFill>
                  <a:gsLst>
                    <a:gs pos="0">
                      <a:schemeClr val="tx2">
                        <a:lumMod val="50000"/>
                      </a:schemeClr>
                    </a:gs>
                    <a:gs pos="36000">
                      <a:schemeClr val="accent5">
                        <a:lumMod val="50000"/>
                      </a:schemeClr>
                    </a:gs>
                    <a:gs pos="100000">
                      <a:schemeClr val="accent5">
                        <a:lumMod val="75000"/>
                      </a:schemeClr>
                    </a:gs>
                  </a:gsLst>
                  <a:lin ang="5400000" scaled="0"/>
                </a:gradFill>
                <a:latin typeface="+mn-lt"/>
              </a:rPr>
              <a:t>Volver</a:t>
            </a: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1000"/>
                            </p:stCondLst>
                            <p:childTnLst>
                              <p:par>
                                <p:cTn id="18" presetID="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0-#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Users\Prisciliano Lopez\Desktop\Cámara\Imagen103.jpg"/>
          <p:cNvPicPr>
            <a:picLocks noChangeAspect="1" noChangeArrowheads="1"/>
          </p:cNvPicPr>
          <p:nvPr/>
        </p:nvPicPr>
        <p:blipFill>
          <a:blip r:embed="rId3"/>
          <a:srcRect l="2414"/>
          <a:stretch>
            <a:fillRect/>
          </a:stretch>
        </p:blipFill>
        <p:spPr bwMode="auto">
          <a:xfrm>
            <a:off x="3033713" y="669929"/>
            <a:ext cx="2235200" cy="1717675"/>
          </a:xfrm>
          <a:prstGeom prst="rect">
            <a:avLst/>
          </a:prstGeom>
          <a:noFill/>
          <a:ln w="9525">
            <a:noFill/>
            <a:miter lim="800000"/>
            <a:headEnd/>
            <a:tailEnd/>
          </a:ln>
        </p:spPr>
      </p:pic>
      <p:grpSp>
        <p:nvGrpSpPr>
          <p:cNvPr id="15" name="14 Grupo"/>
          <p:cNvGrpSpPr>
            <a:grpSpLocks/>
          </p:cNvGrpSpPr>
          <p:nvPr/>
        </p:nvGrpSpPr>
        <p:grpSpPr bwMode="auto">
          <a:xfrm>
            <a:off x="3109915" y="2054229"/>
            <a:ext cx="3163887" cy="4416425"/>
            <a:chOff x="3109687" y="2053524"/>
            <a:chExt cx="3164113" cy="4417042"/>
          </a:xfrm>
        </p:grpSpPr>
        <p:cxnSp>
          <p:nvCxnSpPr>
            <p:cNvPr id="6" name="5 Conector recto"/>
            <p:cNvCxnSpPr/>
            <p:nvPr/>
          </p:nvCxnSpPr>
          <p:spPr>
            <a:xfrm>
              <a:off x="3109687" y="2053524"/>
              <a:ext cx="655684" cy="333422"/>
            </a:xfrm>
            <a:prstGeom prst="line">
              <a:avLst/>
            </a:prstGeom>
            <a:ln w="3175">
              <a:solidFill>
                <a:srgbClr val="008080"/>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254159" y="2053524"/>
              <a:ext cx="3019641" cy="333422"/>
            </a:xfrm>
            <a:prstGeom prst="line">
              <a:avLst/>
            </a:prstGeom>
            <a:ln w="3175">
              <a:solidFill>
                <a:srgbClr val="008080"/>
              </a:solidFill>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a:off x="3109687" y="2269454"/>
              <a:ext cx="655684" cy="4201112"/>
            </a:xfrm>
            <a:prstGeom prst="line">
              <a:avLst/>
            </a:prstGeom>
            <a:ln w="3175">
              <a:solidFill>
                <a:srgbClr val="008080"/>
              </a:solidFill>
            </a:ln>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a:off x="3254159" y="2269454"/>
              <a:ext cx="3019641" cy="4201112"/>
            </a:xfrm>
            <a:prstGeom prst="line">
              <a:avLst/>
            </a:prstGeom>
            <a:ln w="3175">
              <a:solidFill>
                <a:srgbClr val="008080"/>
              </a:solidFill>
            </a:ln>
          </p:spPr>
          <p:style>
            <a:lnRef idx="1">
              <a:schemeClr val="accent1"/>
            </a:lnRef>
            <a:fillRef idx="0">
              <a:schemeClr val="accent1"/>
            </a:fillRef>
            <a:effectRef idx="0">
              <a:schemeClr val="accent1"/>
            </a:effectRef>
            <a:fontRef idx="minor">
              <a:schemeClr val="tx1"/>
            </a:fontRef>
          </p:style>
        </p:cxnSp>
      </p:grpSp>
      <p:pic>
        <p:nvPicPr>
          <p:cNvPr id="3074" name="Imagen 2"/>
          <p:cNvPicPr>
            <a:picLocks noChangeAspect="1" noChangeArrowheads="1"/>
          </p:cNvPicPr>
          <p:nvPr/>
        </p:nvPicPr>
        <p:blipFill>
          <a:blip r:embed="rId4"/>
          <a:srcRect/>
          <a:stretch>
            <a:fillRect/>
          </a:stretch>
        </p:blipFill>
        <p:spPr bwMode="auto">
          <a:xfrm>
            <a:off x="3765551" y="2387600"/>
            <a:ext cx="2508251" cy="4083050"/>
          </a:xfrm>
          <a:prstGeom prst="rect">
            <a:avLst/>
          </a:prstGeom>
          <a:noFill/>
          <a:ln w="3175">
            <a:solidFill>
              <a:schemeClr val="tx1"/>
            </a:solidFill>
            <a:miter lim="800000"/>
            <a:headEnd/>
            <a:tailEnd/>
          </a:ln>
        </p:spPr>
      </p:pic>
      <p:pic>
        <p:nvPicPr>
          <p:cNvPr id="112644" name="Imagen 2" descr="C:\Users\Prisciliano Lopez\Preparatoria\Cuarto Semestre\Geografia y medio Ambiente\Mapa.jpg"/>
          <p:cNvPicPr>
            <a:picLocks noChangeAspect="1" noChangeArrowheads="1"/>
          </p:cNvPicPr>
          <p:nvPr/>
        </p:nvPicPr>
        <p:blipFill>
          <a:blip r:embed="rId5"/>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5263411" y="275771"/>
            <a:ext cx="383211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Ejemplo de Aplicación</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p:nvPr/>
        </p:nvSpPr>
        <p:spPr>
          <a:xfrm>
            <a:off x="7350125" y="1544641"/>
            <a:ext cx="3225800" cy="4524315"/>
          </a:xfrm>
          <a:prstGeom prst="rect">
            <a:avLst/>
          </a:prstGeom>
          <a:noFill/>
        </p:spPr>
        <p:txBody>
          <a:bodyPr>
            <a:spAutoFit/>
          </a:bodyPr>
          <a:lstStyle/>
          <a:p>
            <a:pPr fontAlgn="auto">
              <a:spcBef>
                <a:spcPts val="0"/>
              </a:spcBef>
              <a:spcAft>
                <a:spcPts val="0"/>
              </a:spcAft>
              <a:defRPr/>
            </a:pPr>
            <a:r>
              <a:rPr lang="es-ES" sz="1200" dirty="0">
                <a:latin typeface="+mn-lt"/>
              </a:rPr>
              <a:t>Para ubicar el punto tenemos que hacer lo siguiente</a:t>
            </a:r>
          </a:p>
          <a:p>
            <a:pPr fontAlgn="auto">
              <a:spcBef>
                <a:spcPts val="0"/>
              </a:spcBef>
              <a:spcAft>
                <a:spcPts val="0"/>
              </a:spcAft>
              <a:defRPr/>
            </a:pPr>
            <a:endParaRPr lang="es-ES" sz="1200" dirty="0">
              <a:latin typeface="+mn-lt"/>
            </a:endParaRPr>
          </a:p>
          <a:p>
            <a:pPr fontAlgn="auto">
              <a:spcBef>
                <a:spcPts val="0"/>
              </a:spcBef>
              <a:spcAft>
                <a:spcPts val="0"/>
              </a:spcAft>
              <a:defRPr/>
            </a:pPr>
            <a:r>
              <a:rPr lang="es-ES" sz="1200" dirty="0">
                <a:latin typeface="+mn-lt"/>
              </a:rPr>
              <a:t>Trazar una línea paralela al ecuador y otra al extremo más cercano al meridiano</a:t>
            </a:r>
          </a:p>
          <a:p>
            <a:pPr fontAlgn="auto">
              <a:spcBef>
                <a:spcPts val="0"/>
              </a:spcBef>
              <a:spcAft>
                <a:spcPts val="0"/>
              </a:spcAft>
              <a:defRPr/>
            </a:pPr>
            <a:endParaRPr lang="es-ES" sz="1200" dirty="0">
              <a:latin typeface="+mn-lt"/>
            </a:endParaRPr>
          </a:p>
          <a:p>
            <a:pPr fontAlgn="auto">
              <a:spcBef>
                <a:spcPts val="0"/>
              </a:spcBef>
              <a:spcAft>
                <a:spcPts val="0"/>
              </a:spcAft>
              <a:defRPr/>
            </a:pPr>
            <a:r>
              <a:rPr lang="es-ES" sz="1200" dirty="0">
                <a:latin typeface="+mn-lt"/>
              </a:rPr>
              <a:t>Medir la distancia en latitud a la cual se encuentra el punto que se requiere determinar (A partir de 19</a:t>
            </a:r>
            <a:r>
              <a:rPr lang="es-ES" sz="1200" dirty="0">
                <a:latin typeface="+mn-lt"/>
                <a:sym typeface="UniversalMath1 BT"/>
              </a:rPr>
              <a:t></a:t>
            </a:r>
            <a:r>
              <a:rPr lang="es-ES" sz="1200" dirty="0">
                <a:latin typeface="+mn-lt"/>
              </a:rPr>
              <a:t>15´ Norte)</a:t>
            </a:r>
          </a:p>
          <a:p>
            <a:pPr fontAlgn="auto">
              <a:spcBef>
                <a:spcPts val="0"/>
              </a:spcBef>
              <a:spcAft>
                <a:spcPts val="0"/>
              </a:spcAft>
              <a:defRPr/>
            </a:pPr>
            <a:endParaRPr lang="es-ES" sz="1200" dirty="0">
              <a:latin typeface="+mn-lt"/>
            </a:endParaRPr>
          </a:p>
          <a:p>
            <a:pPr fontAlgn="auto">
              <a:spcBef>
                <a:spcPts val="0"/>
              </a:spcBef>
              <a:spcAft>
                <a:spcPts val="0"/>
              </a:spcAft>
              <a:defRPr/>
            </a:pPr>
            <a:r>
              <a:rPr lang="es-ES" sz="1200" dirty="0">
                <a:latin typeface="+mn-lt"/>
              </a:rPr>
              <a:t>Medir la distancia en longitud a la cual se encuentra el punto que se quiere determinar (A partir del 99</a:t>
            </a:r>
            <a:r>
              <a:rPr lang="es-ES" sz="1200" dirty="0">
                <a:latin typeface="+mn-lt"/>
                <a:sym typeface="UniversalMath1 BT"/>
              </a:rPr>
              <a:t>39´ Este)</a:t>
            </a:r>
          </a:p>
          <a:p>
            <a:pPr fontAlgn="auto">
              <a:spcBef>
                <a:spcPts val="0"/>
              </a:spcBef>
              <a:spcAft>
                <a:spcPts val="0"/>
              </a:spcAft>
              <a:defRPr/>
            </a:pPr>
            <a:endParaRPr lang="es-ES" sz="1200" dirty="0">
              <a:latin typeface="+mn-lt"/>
            </a:endParaRPr>
          </a:p>
          <a:p>
            <a:pPr fontAlgn="auto">
              <a:spcBef>
                <a:spcPts val="0"/>
              </a:spcBef>
              <a:spcAft>
                <a:spcPts val="0"/>
              </a:spcAft>
              <a:defRPr/>
            </a:pPr>
            <a:r>
              <a:rPr lang="es-ES" sz="1200" dirty="0">
                <a:latin typeface="+mn-lt"/>
              </a:rPr>
              <a:t>Determinar la lectura del punto que se ubica en las líneas punteadas (Donde se intersecta la abscisa y la ordenada)</a:t>
            </a:r>
          </a:p>
          <a:p>
            <a:pPr fontAlgn="auto">
              <a:spcBef>
                <a:spcPts val="0"/>
              </a:spcBef>
              <a:spcAft>
                <a:spcPts val="0"/>
              </a:spcAft>
              <a:defRPr/>
            </a:pPr>
            <a:endParaRPr lang="es-ES" sz="1200" dirty="0">
              <a:latin typeface="+mn-lt"/>
            </a:endParaRPr>
          </a:p>
          <a:p>
            <a:pPr fontAlgn="auto">
              <a:spcBef>
                <a:spcPts val="0"/>
              </a:spcBef>
              <a:spcAft>
                <a:spcPts val="0"/>
              </a:spcAft>
              <a:defRPr/>
            </a:pPr>
            <a:r>
              <a:rPr lang="es-ES" sz="1200" dirty="0">
                <a:latin typeface="+mn-lt"/>
              </a:rPr>
              <a:t>En el ejemplo se está determinando la coordenada siguiente</a:t>
            </a:r>
          </a:p>
          <a:p>
            <a:pPr fontAlgn="auto">
              <a:spcBef>
                <a:spcPts val="0"/>
              </a:spcBef>
              <a:spcAft>
                <a:spcPts val="0"/>
              </a:spcAft>
              <a:defRPr/>
            </a:pPr>
            <a:r>
              <a:rPr lang="es-ES" sz="1200" dirty="0">
                <a:latin typeface="+mn-lt"/>
              </a:rPr>
              <a:t>      Latitud 19</a:t>
            </a:r>
            <a:r>
              <a:rPr lang="es-ES" sz="1200" dirty="0">
                <a:latin typeface="+mn-lt"/>
                <a:sym typeface="UniversalMath1 BT"/>
              </a:rPr>
              <a:t>16´42´´ </a:t>
            </a:r>
          </a:p>
          <a:p>
            <a:pPr fontAlgn="auto">
              <a:spcBef>
                <a:spcPts val="0"/>
              </a:spcBef>
              <a:spcAft>
                <a:spcPts val="0"/>
              </a:spcAft>
              <a:defRPr/>
            </a:pPr>
            <a:r>
              <a:rPr lang="es-ES" sz="1200" dirty="0">
                <a:latin typeface="+mn-lt"/>
                <a:sym typeface="UniversalMath1 BT"/>
              </a:rPr>
              <a:t>      Longitud 9939´25´´</a:t>
            </a:r>
            <a:endParaRPr lang="es-ES" sz="1200" dirty="0">
              <a:latin typeface="+mn-lt"/>
            </a:endParaRPr>
          </a:p>
          <a:p>
            <a:pPr marL="228600" indent="-228600" fontAlgn="auto">
              <a:spcBef>
                <a:spcPts val="0"/>
              </a:spcBef>
              <a:spcAft>
                <a:spcPts val="0"/>
              </a:spcAft>
              <a:buFontTx/>
              <a:buAutoNum type="arabicParenR"/>
              <a:defRPr/>
            </a:pPr>
            <a:endParaRPr lang="es-ES" sz="1200" dirty="0">
              <a:latin typeface="+mn-lt"/>
            </a:endParaRPr>
          </a:p>
          <a:p>
            <a:pPr marL="228600" indent="-228600" fontAlgn="auto">
              <a:spcBef>
                <a:spcPts val="0"/>
              </a:spcBef>
              <a:spcAft>
                <a:spcPts val="0"/>
              </a:spcAft>
              <a:buFontTx/>
              <a:buAutoNum type="arabicParenR"/>
              <a:defRPr/>
            </a:pPr>
            <a:endParaRPr lang="es-MX" sz="1200" dirty="0">
              <a:latin typeface="+mn-lt"/>
            </a:endParaRPr>
          </a:p>
        </p:txBody>
      </p:sp>
      <p:sp>
        <p:nvSpPr>
          <p:cNvPr id="17" name="16 Rectángulo redondeado">
            <a:hlinkClick r:id="rId6" action="ppaction://hlinksldjump"/>
          </p:cNvPr>
          <p:cNvSpPr/>
          <p:nvPr/>
        </p:nvSpPr>
        <p:spPr>
          <a:xfrm>
            <a:off x="7213602" y="6296025"/>
            <a:ext cx="3362325"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Coordenadas</a:t>
            </a:r>
            <a:endParaRPr lang="es-MX" dirty="0">
              <a:solidFill>
                <a:schemeClr val="tx1">
                  <a:lumMod val="65000"/>
                  <a:lumOff val="35000"/>
                </a:schemeClr>
              </a:solidFill>
            </a:endParaRPr>
          </a:p>
        </p:txBody>
      </p:sp>
      <p:sp>
        <p:nvSpPr>
          <p:cNvPr id="25"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6" name="Autoforma 24">
            <a:hlinkClick r:id="rId8"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27" name="Autoforma 24">
            <a:hlinkClick r:id="rId9"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31" name="Autoforma 25">
            <a:hlinkClick r:id="rId10"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3" name="Autoforma 24">
            <a:hlinkClick r:id="rId11"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4" name="Autoforma 24">
            <a:hlinkClick r:id="rId6"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5" name="Autoforma 24">
            <a:hlinkClick r:id="rId12"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6" name="Imagen 3" descr="G:\UAEMex-1.bmp">
            <a:hlinkClick r:id="rId13"/>
          </p:cNvPr>
          <p:cNvPicPr>
            <a:picLocks noChangeAspect="1" noChangeArrowheads="1"/>
          </p:cNvPicPr>
          <p:nvPr/>
        </p:nvPicPr>
        <p:blipFill>
          <a:blip r:embed="rId14"/>
          <a:srcRect/>
          <a:stretch>
            <a:fillRect/>
          </a:stretch>
        </p:blipFill>
        <p:spPr bwMode="auto">
          <a:xfrm>
            <a:off x="703263" y="71442"/>
            <a:ext cx="1431925" cy="1260475"/>
          </a:xfrm>
          <a:prstGeom prst="rect">
            <a:avLst/>
          </a:prstGeom>
          <a:noFill/>
          <a:ln w="9525">
            <a:noFill/>
            <a:miter lim="800000"/>
            <a:headEnd/>
            <a:tailEnd/>
          </a:ln>
        </p:spPr>
      </p:pic>
      <p:pic>
        <p:nvPicPr>
          <p:cNvPr id="37" name="Imagen 2" descr="F:\investigasiones\Imagenes\UAEMex\Escudo.JPG"/>
          <p:cNvPicPr>
            <a:picLocks noChangeAspect="1" noChangeArrowheads="1"/>
          </p:cNvPicPr>
          <p:nvPr/>
        </p:nvPicPr>
        <p:blipFill>
          <a:blip r:embed="rId15">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4" name="3 Rectángulo"/>
          <p:cNvSpPr/>
          <p:nvPr/>
        </p:nvSpPr>
        <p:spPr>
          <a:xfrm>
            <a:off x="3109913" y="2054225"/>
            <a:ext cx="144462" cy="215900"/>
          </a:xfrm>
          <a:prstGeom prst="rect">
            <a:avLst/>
          </a:prstGeom>
          <a:no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cxnSp>
        <p:nvCxnSpPr>
          <p:cNvPr id="39" name="38 Conector recto"/>
          <p:cNvCxnSpPr/>
          <p:nvPr/>
        </p:nvCxnSpPr>
        <p:spPr>
          <a:xfrm>
            <a:off x="4105276" y="3182942"/>
            <a:ext cx="1112838" cy="1587"/>
          </a:xfrm>
          <a:prstGeom prst="line">
            <a:avLst/>
          </a:prstGeom>
          <a:ln w="12700">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flipH="1">
            <a:off x="5197475" y="3189292"/>
            <a:ext cx="7938" cy="3106737"/>
          </a:xfrm>
          <a:prstGeom prst="line">
            <a:avLst/>
          </a:prstGeom>
          <a:ln w="12700">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42" name="41 Lágrima"/>
          <p:cNvSpPr/>
          <p:nvPr/>
        </p:nvSpPr>
        <p:spPr>
          <a:xfrm rot="13221760" flipH="1">
            <a:off x="5057775" y="2649542"/>
            <a:ext cx="279400" cy="338137"/>
          </a:xfrm>
          <a:prstGeom prst="teardrop">
            <a:avLst>
              <a:gd name="adj" fmla="val 173931"/>
            </a:avLst>
          </a:prstGeom>
          <a:solidFill>
            <a:schemeClr val="accent5">
              <a:lumMod val="75000"/>
              <a:alpha val="50000"/>
            </a:schemeClr>
          </a:solidFill>
          <a:ln w="9525">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vert="vert" anchor="ctr" anchorCtr="1"/>
          <a:lstStyle/>
          <a:p>
            <a:pPr algn="ctr" fontAlgn="auto">
              <a:spcBef>
                <a:spcPts val="0"/>
              </a:spcBef>
              <a:spcAft>
                <a:spcPts val="0"/>
              </a:spcAft>
              <a:defRPr/>
            </a:pPr>
            <a:r>
              <a:rPr lang="es-MX" dirty="0">
                <a:solidFill>
                  <a:schemeClr val="tx1"/>
                </a:solidFill>
              </a:rPr>
              <a:t>A</a:t>
            </a:r>
          </a:p>
        </p:txBody>
      </p:sp>
      <p:cxnSp>
        <p:nvCxnSpPr>
          <p:cNvPr id="18" name="17 Conector recto de flecha"/>
          <p:cNvCxnSpPr/>
          <p:nvPr/>
        </p:nvCxnSpPr>
        <p:spPr>
          <a:xfrm>
            <a:off x="4105274" y="3182938"/>
            <a:ext cx="0" cy="2995612"/>
          </a:xfrm>
          <a:prstGeom prst="straightConnector1">
            <a:avLst/>
          </a:prstGeom>
          <a:ln w="12700">
            <a:solidFill>
              <a:srgbClr val="00808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flipH="1">
            <a:off x="5197478" y="6224588"/>
            <a:ext cx="822325" cy="0"/>
          </a:xfrm>
          <a:prstGeom prst="straightConnector1">
            <a:avLst/>
          </a:prstGeom>
          <a:ln w="12700">
            <a:solidFill>
              <a:srgbClr val="00808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rot="16200000">
            <a:off x="3537745" y="4834775"/>
            <a:ext cx="881063" cy="253916"/>
          </a:xfrm>
          <a:prstGeom prst="rect">
            <a:avLst/>
          </a:prstGeom>
          <a:noFill/>
        </p:spPr>
        <p:txBody>
          <a:bodyPr>
            <a:spAutoFit/>
          </a:bodyPr>
          <a:lstStyle/>
          <a:p>
            <a:pPr fontAlgn="auto">
              <a:spcBef>
                <a:spcPts val="0"/>
              </a:spcBef>
              <a:spcAft>
                <a:spcPts val="0"/>
              </a:spcAft>
              <a:defRPr/>
            </a:pPr>
            <a:r>
              <a:rPr lang="es-ES" sz="1050" dirty="0">
                <a:solidFill>
                  <a:srgbClr val="008080"/>
                </a:solidFill>
                <a:latin typeface="+mn-lt"/>
              </a:rPr>
              <a:t>19</a:t>
            </a:r>
            <a:r>
              <a:rPr lang="es-ES" sz="1050" dirty="0">
                <a:solidFill>
                  <a:srgbClr val="008080"/>
                </a:solidFill>
                <a:latin typeface="+mn-lt"/>
                <a:sym typeface="UniversalMath1 BT"/>
              </a:rPr>
              <a:t>16´42´´</a:t>
            </a:r>
            <a:endParaRPr lang="es-MX" sz="1050" dirty="0">
              <a:solidFill>
                <a:srgbClr val="008080"/>
              </a:solidFill>
              <a:latin typeface="+mn-lt"/>
            </a:endParaRPr>
          </a:p>
        </p:txBody>
      </p:sp>
      <p:sp>
        <p:nvSpPr>
          <p:cNvPr id="46" name="45 CuadroTexto"/>
          <p:cNvSpPr txBox="1"/>
          <p:nvPr/>
        </p:nvSpPr>
        <p:spPr>
          <a:xfrm>
            <a:off x="5164138" y="6224588"/>
            <a:ext cx="881062" cy="253916"/>
          </a:xfrm>
          <a:prstGeom prst="rect">
            <a:avLst/>
          </a:prstGeom>
          <a:noFill/>
        </p:spPr>
        <p:txBody>
          <a:bodyPr>
            <a:spAutoFit/>
          </a:bodyPr>
          <a:lstStyle/>
          <a:p>
            <a:pPr fontAlgn="auto">
              <a:spcBef>
                <a:spcPts val="0"/>
              </a:spcBef>
              <a:spcAft>
                <a:spcPts val="0"/>
              </a:spcAft>
              <a:defRPr/>
            </a:pPr>
            <a:r>
              <a:rPr lang="es-ES" sz="1050" dirty="0">
                <a:solidFill>
                  <a:srgbClr val="008080"/>
                </a:solidFill>
                <a:latin typeface="+mn-lt"/>
                <a:sym typeface="UniversalMath1 BT"/>
              </a:rPr>
              <a:t>9939´25´´</a:t>
            </a:r>
            <a:endParaRPr lang="es-ES" sz="1050" dirty="0">
              <a:solidFill>
                <a:srgbClr val="008080"/>
              </a:solidFill>
              <a:latin typeface="+mn-lt"/>
            </a:endParaRPr>
          </a:p>
        </p:txBody>
      </p:sp>
      <p:sp>
        <p:nvSpPr>
          <p:cNvPr id="48" name="47 Rectángulo redondeado"/>
          <p:cNvSpPr/>
          <p:nvPr/>
        </p:nvSpPr>
        <p:spPr>
          <a:xfrm>
            <a:off x="7197727" y="2178050"/>
            <a:ext cx="179388" cy="21590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200" b="1" dirty="0">
                <a:solidFill>
                  <a:schemeClr val="tx1">
                    <a:lumMod val="65000"/>
                    <a:lumOff val="35000"/>
                  </a:schemeClr>
                </a:solidFill>
              </a:rPr>
              <a:t>1</a:t>
            </a:r>
          </a:p>
        </p:txBody>
      </p:sp>
      <p:sp>
        <p:nvSpPr>
          <p:cNvPr id="49" name="48 Rectángulo redondeado"/>
          <p:cNvSpPr/>
          <p:nvPr/>
        </p:nvSpPr>
        <p:spPr>
          <a:xfrm>
            <a:off x="7205664" y="2735263"/>
            <a:ext cx="179387" cy="21590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200" b="1" dirty="0">
                <a:solidFill>
                  <a:schemeClr val="tx1">
                    <a:lumMod val="65000"/>
                    <a:lumOff val="35000"/>
                  </a:schemeClr>
                </a:solidFill>
              </a:rPr>
              <a:t>2</a:t>
            </a:r>
          </a:p>
        </p:txBody>
      </p:sp>
      <p:sp>
        <p:nvSpPr>
          <p:cNvPr id="50" name="49 Rectángulo redondeado"/>
          <p:cNvSpPr/>
          <p:nvPr/>
        </p:nvSpPr>
        <p:spPr>
          <a:xfrm>
            <a:off x="7215190" y="3479800"/>
            <a:ext cx="179387" cy="21590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200" b="1" dirty="0">
                <a:solidFill>
                  <a:schemeClr val="tx1">
                    <a:lumMod val="65000"/>
                    <a:lumOff val="35000"/>
                  </a:schemeClr>
                </a:solidFill>
              </a:rPr>
              <a:t>3</a:t>
            </a:r>
          </a:p>
        </p:txBody>
      </p:sp>
      <p:sp>
        <p:nvSpPr>
          <p:cNvPr id="51" name="50 Rectángulo redondeado"/>
          <p:cNvSpPr/>
          <p:nvPr/>
        </p:nvSpPr>
        <p:spPr>
          <a:xfrm>
            <a:off x="7215190" y="4184650"/>
            <a:ext cx="179387" cy="21590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1200" dirty="0">
                <a:solidFill>
                  <a:schemeClr val="tx1">
                    <a:lumMod val="65000"/>
                    <a:lumOff val="35000"/>
                  </a:schemeClr>
                </a:solidFill>
              </a:rPr>
              <a:t>4</a:t>
            </a:r>
          </a:p>
        </p:txBody>
      </p:sp>
      <p:sp>
        <p:nvSpPr>
          <p:cNvPr id="44" name="43 Llamada rectangular redondeada"/>
          <p:cNvSpPr/>
          <p:nvPr/>
        </p:nvSpPr>
        <p:spPr>
          <a:xfrm>
            <a:off x="5468938" y="2619379"/>
            <a:ext cx="1449388" cy="633413"/>
          </a:xfrm>
          <a:prstGeom prst="wedgeRoundRectCallout">
            <a:avLst>
              <a:gd name="adj1" fmla="val -70765"/>
              <a:gd name="adj2" fmla="val 32514"/>
              <a:gd name="adj3" fmla="val 16667"/>
            </a:avLst>
          </a:prstGeom>
          <a:solidFill>
            <a:schemeClr val="bg1">
              <a:lumMod val="65000"/>
              <a:alpha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fontAlgn="auto">
              <a:spcBef>
                <a:spcPts val="0"/>
              </a:spcBef>
              <a:spcAft>
                <a:spcPts val="0"/>
              </a:spcAft>
              <a:defRPr/>
            </a:pPr>
            <a:r>
              <a:rPr lang="es-ES" sz="1200" dirty="0">
                <a:solidFill>
                  <a:schemeClr val="tx1"/>
                </a:solidFill>
              </a:rPr>
              <a:t> Latitud 19</a:t>
            </a:r>
            <a:r>
              <a:rPr lang="es-ES" sz="1200" dirty="0">
                <a:solidFill>
                  <a:schemeClr val="tx1"/>
                </a:solidFill>
                <a:sym typeface="UniversalMath1 BT"/>
              </a:rPr>
              <a:t>16´42´´ Longitud 9939´25´´</a:t>
            </a:r>
            <a:endParaRPr lang="es-MX" sz="1200" dirty="0">
              <a:solidFill>
                <a:schemeClr val="tx1"/>
              </a:solidFill>
            </a:endParaRP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0-#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8"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0-#ppt_w/2"/>
                                          </p:val>
                                        </p:tav>
                                        <p:tav tm="100000">
                                          <p:val>
                                            <p:strVal val="#ppt_x"/>
                                          </p:val>
                                        </p:tav>
                                      </p:tavLst>
                                    </p:anim>
                                    <p:anim calcmode="lin" valueType="num">
                                      <p:cBhvr additive="base">
                                        <p:cTn id="33" dur="500" fill="hold"/>
                                        <p:tgtEl>
                                          <p:spTgt spid="33"/>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8"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0-#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8"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0-#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 presetClass="entr" presetSubtype="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0-#ppt_w/2"/>
                                          </p:val>
                                        </p:tav>
                                        <p:tav tm="100000">
                                          <p:val>
                                            <p:strVal val="#ppt_x"/>
                                          </p:val>
                                        </p:tav>
                                      </p:tavLst>
                                    </p:anim>
                                    <p:anim calcmode="lin" valueType="num">
                                      <p:cBhvr additive="base">
                                        <p:cTn id="48" dur="500" fill="hold"/>
                                        <p:tgtEl>
                                          <p:spTgt spid="34"/>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8" fill="hold"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fill="hold"/>
                                        <p:tgtEl>
                                          <p:spTgt spid="35"/>
                                        </p:tgtEl>
                                        <p:attrNameLst>
                                          <p:attrName>ppt_x</p:attrName>
                                        </p:attrNameLst>
                                      </p:cBhvr>
                                      <p:tavLst>
                                        <p:tav tm="0">
                                          <p:val>
                                            <p:strVal val="0-#ppt_w/2"/>
                                          </p:val>
                                        </p:tav>
                                        <p:tav tm="100000">
                                          <p:val>
                                            <p:strVal val="#ppt_x"/>
                                          </p:val>
                                        </p:tav>
                                      </p:tavLst>
                                    </p:anim>
                                    <p:anim calcmode="lin" valueType="num">
                                      <p:cBhvr additive="base">
                                        <p:cTn id="53" dur="500" fill="hold"/>
                                        <p:tgtEl>
                                          <p:spTgt spid="35"/>
                                        </p:tgtEl>
                                        <p:attrNameLst>
                                          <p:attrName>ppt_y</p:attrName>
                                        </p:attrNameLst>
                                      </p:cBhvr>
                                      <p:tavLst>
                                        <p:tav tm="0">
                                          <p:val>
                                            <p:strVal val="#ppt_y"/>
                                          </p:val>
                                        </p:tav>
                                        <p:tav tm="100000">
                                          <p:val>
                                            <p:strVal val="#ppt_y"/>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500"/>
                                        <p:tgtEl>
                                          <p:spTgt spid="4"/>
                                        </p:tgtEl>
                                      </p:cBhvr>
                                    </p:animEffect>
                                  </p:childTnLst>
                                </p:cTn>
                              </p:par>
                              <p:par>
                                <p:cTn id="57" presetID="7" presetClass="emph" presetSubtype="1" repeatCount="5000" grpId="1" nodeType="withEffect">
                                  <p:stCondLst>
                                    <p:cond delay="0"/>
                                  </p:stCondLst>
                                  <p:childTnLst>
                                    <p:set>
                                      <p:cBhvr>
                                        <p:cTn id="58" dur="indefinite"/>
                                        <p:tgtEl>
                                          <p:spTgt spid="4"/>
                                        </p:tgtEl>
                                        <p:attrNameLst>
                                          <p:attrName>stroke.color</p:attrName>
                                        </p:attrNameLst>
                                      </p:cBhvr>
                                      <p:to>
                                        <p:clrVal>
                                          <a:srgbClr val="006666"/>
                                        </p:clrVal>
                                      </p:to>
                                    </p:set>
                                    <p:set>
                                      <p:cBhvr>
                                        <p:cTn id="59" dur="indefinite"/>
                                        <p:tgtEl>
                                          <p:spTgt spid="4"/>
                                        </p:tgtEl>
                                        <p:attrNameLst>
                                          <p:attrName>stroke.on</p:attrName>
                                        </p:attrNameLst>
                                      </p:cBhvr>
                                      <p:to>
                                        <p:strVal val="true"/>
                                      </p:to>
                                    </p:set>
                                  </p:childTnLst>
                                </p:cTn>
                              </p:par>
                            </p:childTnLst>
                          </p:cTn>
                        </p:par>
                        <p:par>
                          <p:cTn id="60" fill="hold">
                            <p:stCondLst>
                              <p:cond delay="4000"/>
                            </p:stCondLst>
                            <p:childTnLst>
                              <p:par>
                                <p:cTn id="61" presetID="1" presetClass="entr" presetSubtype="0" fill="hold" nodeType="afterEffect">
                                  <p:stCondLst>
                                    <p:cond delay="0"/>
                                  </p:stCondLst>
                                  <p:childTnLst>
                                    <p:set>
                                      <p:cBhvr>
                                        <p:cTn id="62" dur="1" fill="hold">
                                          <p:stCondLst>
                                            <p:cond delay="0"/>
                                          </p:stCondLst>
                                        </p:cTn>
                                        <p:tgtEl>
                                          <p:spTgt spid="3074"/>
                                        </p:tgtEl>
                                        <p:attrNameLst>
                                          <p:attrName>style.visibility</p:attrName>
                                        </p:attrNameLst>
                                      </p:cBhvr>
                                      <p:to>
                                        <p:strVal val="visible"/>
                                      </p:to>
                                    </p:set>
                                  </p:childTnLst>
                                </p:cTn>
                              </p:par>
                              <p:par>
                                <p:cTn id="63" presetID="42" presetClass="path" presetSubtype="0" accel="50000" decel="50000" fill="hold" nodeType="withEffect">
                                  <p:stCondLst>
                                    <p:cond delay="0"/>
                                  </p:stCondLst>
                                  <p:childTnLst>
                                    <p:animMotion origin="layout" path="M -9.78468E-7 4.8508E-6 L -0.17094 -0.32941 " pathEditMode="relative" rAng="0" ptsTypes="AA">
                                      <p:cBhvr>
                                        <p:cTn id="64" dur="2000" spd="-100000" fill="hold"/>
                                        <p:tgtEl>
                                          <p:spTgt spid="3074"/>
                                        </p:tgtEl>
                                        <p:attrNameLst>
                                          <p:attrName>ppt_x</p:attrName>
                                          <p:attrName>ppt_y</p:attrName>
                                        </p:attrNameLst>
                                      </p:cBhvr>
                                      <p:rCtr x="-8554" y="-16470"/>
                                    </p:animMotion>
                                  </p:childTnLst>
                                </p:cTn>
                              </p:par>
                              <p:par>
                                <p:cTn id="65" presetID="53" presetClass="entr" presetSubtype="16" fill="hold" nodeType="withEffect">
                                  <p:stCondLst>
                                    <p:cond delay="0"/>
                                  </p:stCondLst>
                                  <p:childTnLst>
                                    <p:set>
                                      <p:cBhvr>
                                        <p:cTn id="66" dur="1" fill="hold">
                                          <p:stCondLst>
                                            <p:cond delay="0"/>
                                          </p:stCondLst>
                                        </p:cTn>
                                        <p:tgtEl>
                                          <p:spTgt spid="3074"/>
                                        </p:tgtEl>
                                        <p:attrNameLst>
                                          <p:attrName>style.visibility</p:attrName>
                                        </p:attrNameLst>
                                      </p:cBhvr>
                                      <p:to>
                                        <p:strVal val="visible"/>
                                      </p:to>
                                    </p:set>
                                    <p:anim calcmode="lin" valueType="num">
                                      <p:cBhvr>
                                        <p:cTn id="67" dur="2000" fill="hold"/>
                                        <p:tgtEl>
                                          <p:spTgt spid="3074"/>
                                        </p:tgtEl>
                                        <p:attrNameLst>
                                          <p:attrName>ppt_w</p:attrName>
                                        </p:attrNameLst>
                                      </p:cBhvr>
                                      <p:tavLst>
                                        <p:tav tm="0">
                                          <p:val>
                                            <p:fltVal val="0"/>
                                          </p:val>
                                        </p:tav>
                                        <p:tav tm="100000">
                                          <p:val>
                                            <p:strVal val="#ppt_w"/>
                                          </p:val>
                                        </p:tav>
                                      </p:tavLst>
                                    </p:anim>
                                    <p:anim calcmode="lin" valueType="num">
                                      <p:cBhvr>
                                        <p:cTn id="68" dur="2000" fill="hold"/>
                                        <p:tgtEl>
                                          <p:spTgt spid="3074"/>
                                        </p:tgtEl>
                                        <p:attrNameLst>
                                          <p:attrName>ppt_h</p:attrName>
                                        </p:attrNameLst>
                                      </p:cBhvr>
                                      <p:tavLst>
                                        <p:tav tm="0">
                                          <p:val>
                                            <p:fltVal val="0"/>
                                          </p:val>
                                        </p:tav>
                                        <p:tav tm="100000">
                                          <p:val>
                                            <p:strVal val="#ppt_h"/>
                                          </p:val>
                                        </p:tav>
                                      </p:tavLst>
                                    </p:anim>
                                    <p:animEffect transition="in" filter="fade">
                                      <p:cBhvr>
                                        <p:cTn id="69" dur="2000"/>
                                        <p:tgtEl>
                                          <p:spTgt spid="3074"/>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childTnLst>
                          </p:cTn>
                        </p:par>
                        <p:par>
                          <p:cTn id="73" fill="hold">
                            <p:stCondLst>
                              <p:cond delay="6000"/>
                            </p:stCondLst>
                            <p:childTnLst>
                              <p:par>
                                <p:cTn id="74" presetID="10" presetClass="entr" presetSubtype="0" fill="hold"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childTnLst>
                          </p:cTn>
                        </p:par>
                        <p:par>
                          <p:cTn id="77" fill="hold">
                            <p:stCondLst>
                              <p:cond delay="6500"/>
                            </p:stCondLst>
                            <p:childTnLst>
                              <p:par>
                                <p:cTn id="78" presetID="10" presetClass="entr" presetSubtype="0" fill="hold" grpId="0" nodeType="afterEffect">
                                  <p:stCondLst>
                                    <p:cond delay="75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childTnLst>
                                </p:cTn>
                              </p:par>
                              <p:par>
                                <p:cTn id="81" presetID="10" presetClass="entr" presetSubtype="0" fill="hold" nodeType="withEffect">
                                  <p:stCondLst>
                                    <p:cond delay="750"/>
                                  </p:stCondLst>
                                  <p:childTnLst>
                                    <p:set>
                                      <p:cBhvr>
                                        <p:cTn id="82" dur="1" fill="hold">
                                          <p:stCondLst>
                                            <p:cond delay="0"/>
                                          </p:stCondLst>
                                        </p:cTn>
                                        <p:tgtEl>
                                          <p:spTgt spid="2">
                                            <p:txEl>
                                              <p:pRg st="0" end="0"/>
                                            </p:txEl>
                                          </p:spTgt>
                                        </p:tgtEl>
                                        <p:attrNameLst>
                                          <p:attrName>style.visibility</p:attrName>
                                        </p:attrNameLst>
                                      </p:cBhvr>
                                      <p:to>
                                        <p:strVal val="visible"/>
                                      </p:to>
                                    </p:set>
                                    <p:animEffect transition="in" filter="fade">
                                      <p:cBhvr>
                                        <p:cTn id="83" dur="500"/>
                                        <p:tgtEl>
                                          <p:spTgt spid="2">
                                            <p:txEl>
                                              <p:pRg st="0" end="0"/>
                                            </p:txEl>
                                          </p:spTgt>
                                        </p:tgtEl>
                                      </p:cBhvr>
                                    </p:animEffect>
                                  </p:childTnLst>
                                </p:cTn>
                              </p:par>
                              <p:par>
                                <p:cTn id="84" presetID="10" presetClass="entr" presetSubtype="0" fill="hold" grpId="0" nodeType="withEffect">
                                  <p:stCondLst>
                                    <p:cond delay="1000"/>
                                  </p:stCondLst>
                                  <p:childTnLst>
                                    <p:set>
                                      <p:cBhvr>
                                        <p:cTn id="85" dur="1" fill="hold">
                                          <p:stCondLst>
                                            <p:cond delay="0"/>
                                          </p:stCondLst>
                                        </p:cTn>
                                        <p:tgtEl>
                                          <p:spTgt spid="48"/>
                                        </p:tgtEl>
                                        <p:attrNameLst>
                                          <p:attrName>style.visibility</p:attrName>
                                        </p:attrNameLst>
                                      </p:cBhvr>
                                      <p:to>
                                        <p:strVal val="visible"/>
                                      </p:to>
                                    </p:set>
                                    <p:animEffect transition="in" filter="fade">
                                      <p:cBhvr>
                                        <p:cTn id="86" dur="500"/>
                                        <p:tgtEl>
                                          <p:spTgt spid="48"/>
                                        </p:tgtEl>
                                      </p:cBhvr>
                                    </p:animEffect>
                                  </p:childTnLst>
                                </p:cTn>
                              </p:par>
                              <p:par>
                                <p:cTn id="87" presetID="10" presetClass="entr" presetSubtype="0" fill="hold" grpId="0" nodeType="withEffect">
                                  <p:stCondLst>
                                    <p:cond delay="1000"/>
                                  </p:stCondLst>
                                  <p:childTnLst>
                                    <p:set>
                                      <p:cBhvr>
                                        <p:cTn id="88" dur="1" fill="hold">
                                          <p:stCondLst>
                                            <p:cond delay="0"/>
                                          </p:stCondLst>
                                        </p:cTn>
                                        <p:tgtEl>
                                          <p:spTgt spid="50"/>
                                        </p:tgtEl>
                                        <p:attrNameLst>
                                          <p:attrName>style.visibility</p:attrName>
                                        </p:attrNameLst>
                                      </p:cBhvr>
                                      <p:to>
                                        <p:strVal val="visible"/>
                                      </p:to>
                                    </p:set>
                                    <p:animEffect transition="in" filter="fade">
                                      <p:cBhvr>
                                        <p:cTn id="89" dur="500"/>
                                        <p:tgtEl>
                                          <p:spTgt spid="50"/>
                                        </p:tgtEl>
                                      </p:cBhvr>
                                    </p:animEffect>
                                  </p:childTnLst>
                                </p:cTn>
                              </p:par>
                              <p:par>
                                <p:cTn id="90" presetID="10" presetClass="entr" presetSubtype="0" fill="hold" grpId="0" nodeType="withEffect">
                                  <p:stCondLst>
                                    <p:cond delay="1000"/>
                                  </p:stCondLst>
                                  <p:childTnLst>
                                    <p:set>
                                      <p:cBhvr>
                                        <p:cTn id="91" dur="1" fill="hold">
                                          <p:stCondLst>
                                            <p:cond delay="0"/>
                                          </p:stCondLst>
                                        </p:cTn>
                                        <p:tgtEl>
                                          <p:spTgt spid="49"/>
                                        </p:tgtEl>
                                        <p:attrNameLst>
                                          <p:attrName>style.visibility</p:attrName>
                                        </p:attrNameLst>
                                      </p:cBhvr>
                                      <p:to>
                                        <p:strVal val="visible"/>
                                      </p:to>
                                    </p:set>
                                    <p:animEffect transition="in" filter="fade">
                                      <p:cBhvr>
                                        <p:cTn id="92" dur="500"/>
                                        <p:tgtEl>
                                          <p:spTgt spid="49"/>
                                        </p:tgtEl>
                                      </p:cBhvr>
                                    </p:animEffect>
                                  </p:childTnLst>
                                </p:cTn>
                              </p:par>
                              <p:par>
                                <p:cTn id="93" presetID="10" presetClass="entr" presetSubtype="0" fill="hold" grpId="0" nodeType="withEffect">
                                  <p:stCondLst>
                                    <p:cond delay="1000"/>
                                  </p:stCondLst>
                                  <p:childTnLst>
                                    <p:set>
                                      <p:cBhvr>
                                        <p:cTn id="94" dur="1" fill="hold">
                                          <p:stCondLst>
                                            <p:cond delay="0"/>
                                          </p:stCondLst>
                                        </p:cTn>
                                        <p:tgtEl>
                                          <p:spTgt spid="51"/>
                                        </p:tgtEl>
                                        <p:attrNameLst>
                                          <p:attrName>style.visibility</p:attrName>
                                        </p:attrNameLst>
                                      </p:cBhvr>
                                      <p:to>
                                        <p:strVal val="visible"/>
                                      </p:to>
                                    </p:set>
                                    <p:animEffect transition="in" filter="fade">
                                      <p:cBhvr>
                                        <p:cTn id="9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96" restart="whenNotActive" fill="hold" evtFilter="cancelBubble" nodeType="interactiveSeq">
                <p:stCondLst>
                  <p:cond evt="onClick" delay="0">
                    <p:tgtEl>
                      <p:spTgt spid="48"/>
                    </p:tgtEl>
                  </p:cond>
                </p:stCondLst>
                <p:endSync evt="end" delay="0">
                  <p:rtn val="all"/>
                </p:endSync>
                <p:childTnLst>
                  <p:par>
                    <p:cTn id="97" fill="hold">
                      <p:stCondLst>
                        <p:cond delay="0"/>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2">
                                            <p:txEl>
                                              <p:pRg st="2" end="2"/>
                                            </p:txEl>
                                          </p:spTgt>
                                        </p:tgtEl>
                                        <p:attrNameLst>
                                          <p:attrName>style.visibility</p:attrName>
                                        </p:attrNameLst>
                                      </p:cBhvr>
                                      <p:to>
                                        <p:strVal val="visible"/>
                                      </p:to>
                                    </p:set>
                                    <p:animEffect transition="in" filter="fade">
                                      <p:cBhvr>
                                        <p:cTn id="101" dur="500"/>
                                        <p:tgtEl>
                                          <p:spTgt spid="2">
                                            <p:txEl>
                                              <p:pRg st="2" end="2"/>
                                            </p:txEl>
                                          </p:spTgt>
                                        </p:tgtEl>
                                      </p:cBhvr>
                                    </p:animEffect>
                                  </p:childTnLst>
                                </p:cTn>
                              </p:par>
                              <p:par>
                                <p:cTn id="102" presetID="22" presetClass="entr" presetSubtype="8" fill="hold" nodeType="withEffect">
                                  <p:stCondLst>
                                    <p:cond delay="0"/>
                                  </p:stCondLst>
                                  <p:childTnLst>
                                    <p:set>
                                      <p:cBhvr>
                                        <p:cTn id="103" dur="1" fill="hold">
                                          <p:stCondLst>
                                            <p:cond delay="0"/>
                                          </p:stCondLst>
                                        </p:cTn>
                                        <p:tgtEl>
                                          <p:spTgt spid="39"/>
                                        </p:tgtEl>
                                        <p:attrNameLst>
                                          <p:attrName>style.visibility</p:attrName>
                                        </p:attrNameLst>
                                      </p:cBhvr>
                                      <p:to>
                                        <p:strVal val="visible"/>
                                      </p:to>
                                    </p:set>
                                    <p:animEffect transition="in" filter="wipe(left)">
                                      <p:cBhvr>
                                        <p:cTn id="104" dur="500"/>
                                        <p:tgtEl>
                                          <p:spTgt spid="39"/>
                                        </p:tgtEl>
                                      </p:cBhvr>
                                    </p:animEffect>
                                  </p:childTnLst>
                                </p:cTn>
                              </p:par>
                              <p:par>
                                <p:cTn id="105" presetID="22" presetClass="entr" presetSubtype="4" fill="hold" nodeType="with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wipe(down)">
                                      <p:cBhvr>
                                        <p:cTn id="107" dur="500"/>
                                        <p:tgtEl>
                                          <p:spTgt spid="41"/>
                                        </p:tgtEl>
                                      </p:cBhvr>
                                    </p:animEffect>
                                  </p:childTnLst>
                                </p:cTn>
                              </p:par>
                            </p:childTnLst>
                          </p:cTn>
                        </p:par>
                      </p:childTnLst>
                    </p:cTn>
                  </p:par>
                </p:childTnLst>
              </p:cTn>
              <p:nextCondLst>
                <p:cond evt="onClick" delay="0">
                  <p:tgtEl>
                    <p:spTgt spid="48"/>
                  </p:tgtEl>
                </p:cond>
              </p:nextCondLst>
            </p:seq>
            <p:seq concurrent="1" nextAc="seek">
              <p:cTn id="108" restart="whenNotActive" fill="hold" evtFilter="cancelBubble" nodeType="interactiveSeq">
                <p:stCondLst>
                  <p:cond evt="onClick" delay="0">
                    <p:tgtEl>
                      <p:spTgt spid="49"/>
                    </p:tgtEl>
                  </p:cond>
                </p:stCondLst>
                <p:endSync evt="end" delay="0">
                  <p:rtn val="all"/>
                </p:endSync>
                <p:childTnLst>
                  <p:par>
                    <p:cTn id="109" fill="hold">
                      <p:stCondLst>
                        <p:cond delay="0"/>
                      </p:stCondLst>
                      <p:childTnLst>
                        <p:par>
                          <p:cTn id="110" fill="hold">
                            <p:stCondLst>
                              <p:cond delay="0"/>
                            </p:stCondLst>
                            <p:childTnLst>
                              <p:par>
                                <p:cTn id="111" presetID="10" presetClass="entr" presetSubtype="0" fill="hold" nodeType="clickEffect">
                                  <p:stCondLst>
                                    <p:cond delay="0"/>
                                  </p:stCondLst>
                                  <p:childTnLst>
                                    <p:set>
                                      <p:cBhvr>
                                        <p:cTn id="112" dur="1" fill="hold">
                                          <p:stCondLst>
                                            <p:cond delay="0"/>
                                          </p:stCondLst>
                                        </p:cTn>
                                        <p:tgtEl>
                                          <p:spTgt spid="2">
                                            <p:txEl>
                                              <p:pRg st="4" end="4"/>
                                            </p:txEl>
                                          </p:spTgt>
                                        </p:tgtEl>
                                        <p:attrNameLst>
                                          <p:attrName>style.visibility</p:attrName>
                                        </p:attrNameLst>
                                      </p:cBhvr>
                                      <p:to>
                                        <p:strVal val="visible"/>
                                      </p:to>
                                    </p:set>
                                    <p:animEffect transition="in" filter="fade">
                                      <p:cBhvr>
                                        <p:cTn id="113" dur="500"/>
                                        <p:tgtEl>
                                          <p:spTgt spid="2">
                                            <p:txEl>
                                              <p:pRg st="4" end="4"/>
                                            </p:txEl>
                                          </p:spTgt>
                                        </p:tgtEl>
                                      </p:cBhvr>
                                    </p:animEffect>
                                  </p:childTnLst>
                                </p:cTn>
                              </p:par>
                              <p:par>
                                <p:cTn id="114" presetID="1" presetClass="entr" presetSubtype="0" fill="hold" nodeType="withEffect">
                                  <p:stCondLst>
                                    <p:cond delay="0"/>
                                  </p:stCondLst>
                                  <p:childTnLst>
                                    <p:set>
                                      <p:cBhvr>
                                        <p:cTn id="115" dur="1" fill="hold">
                                          <p:stCondLst>
                                            <p:cond delay="0"/>
                                          </p:stCondLst>
                                        </p:cTn>
                                        <p:tgtEl>
                                          <p:spTgt spid="18"/>
                                        </p:tgtEl>
                                        <p:attrNameLst>
                                          <p:attrName>style.visibility</p:attrName>
                                        </p:attrNameLst>
                                      </p:cBhvr>
                                      <p:to>
                                        <p:strVal val="visible"/>
                                      </p:to>
                                    </p:set>
                                  </p:childTnLst>
                                </p:cTn>
                              </p:par>
                              <p:par>
                                <p:cTn id="116" presetID="22" presetClass="entr" presetSubtype="4" fill="hold" nodeType="with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wipe(down)">
                                      <p:cBhvr>
                                        <p:cTn id="118" dur="500"/>
                                        <p:tgtEl>
                                          <p:spTgt spid="18"/>
                                        </p:tgtEl>
                                      </p:cBhvr>
                                    </p:animEffect>
                                  </p:childTnLst>
                                </p:cTn>
                              </p:par>
                            </p:childTnLst>
                          </p:cTn>
                        </p:par>
                        <p:par>
                          <p:cTn id="119" fill="hold">
                            <p:stCondLst>
                              <p:cond delay="500"/>
                            </p:stCondLst>
                            <p:childTnLst>
                              <p:par>
                                <p:cTn id="120" presetID="10" presetClass="entr" presetSubtype="0" fill="hold" grpId="0" nodeType="afterEffect">
                                  <p:stCondLst>
                                    <p:cond delay="0"/>
                                  </p:stCondLst>
                                  <p:childTnLst>
                                    <p:set>
                                      <p:cBhvr>
                                        <p:cTn id="121" dur="1" fill="hold">
                                          <p:stCondLst>
                                            <p:cond delay="0"/>
                                          </p:stCondLst>
                                        </p:cTn>
                                        <p:tgtEl>
                                          <p:spTgt spid="24"/>
                                        </p:tgtEl>
                                        <p:attrNameLst>
                                          <p:attrName>style.visibility</p:attrName>
                                        </p:attrNameLst>
                                      </p:cBhvr>
                                      <p:to>
                                        <p:strVal val="visible"/>
                                      </p:to>
                                    </p:set>
                                    <p:animEffect transition="in" filter="fade">
                                      <p:cBhvr>
                                        <p:cTn id="122" dur="500"/>
                                        <p:tgtEl>
                                          <p:spTgt spid="24"/>
                                        </p:tgtEl>
                                      </p:cBhvr>
                                    </p:animEffect>
                                  </p:childTnLst>
                                </p:cTn>
                              </p:par>
                            </p:childTnLst>
                          </p:cTn>
                        </p:par>
                      </p:childTnLst>
                    </p:cTn>
                  </p:par>
                </p:childTnLst>
              </p:cTn>
              <p:nextCondLst>
                <p:cond evt="onClick" delay="0">
                  <p:tgtEl>
                    <p:spTgt spid="49"/>
                  </p:tgtEl>
                </p:cond>
              </p:nextCondLst>
            </p:seq>
            <p:seq concurrent="1" nextAc="seek">
              <p:cTn id="123" restart="whenNotActive" fill="hold" evtFilter="cancelBubble" nodeType="interactiveSeq">
                <p:stCondLst>
                  <p:cond evt="onClick" delay="0">
                    <p:tgtEl>
                      <p:spTgt spid="50"/>
                    </p:tgtEl>
                  </p:cond>
                </p:stCondLst>
                <p:endSync evt="end" delay="0">
                  <p:rtn val="all"/>
                </p:endSync>
                <p:childTnLst>
                  <p:par>
                    <p:cTn id="124" fill="hold">
                      <p:stCondLst>
                        <p:cond delay="0"/>
                      </p:stCondLst>
                      <p:childTnLst>
                        <p:par>
                          <p:cTn id="125" fill="hold">
                            <p:stCondLst>
                              <p:cond delay="0"/>
                            </p:stCondLst>
                            <p:childTnLst>
                              <p:par>
                                <p:cTn id="126" presetID="10" presetClass="entr" presetSubtype="0" fill="hold" nodeType="clickEffect">
                                  <p:stCondLst>
                                    <p:cond delay="0"/>
                                  </p:stCondLst>
                                  <p:childTnLst>
                                    <p:set>
                                      <p:cBhvr>
                                        <p:cTn id="127" dur="1" fill="hold">
                                          <p:stCondLst>
                                            <p:cond delay="0"/>
                                          </p:stCondLst>
                                        </p:cTn>
                                        <p:tgtEl>
                                          <p:spTgt spid="2">
                                            <p:txEl>
                                              <p:pRg st="6" end="6"/>
                                            </p:txEl>
                                          </p:spTgt>
                                        </p:tgtEl>
                                        <p:attrNameLst>
                                          <p:attrName>style.visibility</p:attrName>
                                        </p:attrNameLst>
                                      </p:cBhvr>
                                      <p:to>
                                        <p:strVal val="visible"/>
                                      </p:to>
                                    </p:set>
                                    <p:animEffect transition="in" filter="fade">
                                      <p:cBhvr>
                                        <p:cTn id="128" dur="500"/>
                                        <p:tgtEl>
                                          <p:spTgt spid="2">
                                            <p:txEl>
                                              <p:pRg st="6" end="6"/>
                                            </p:txEl>
                                          </p:spTgt>
                                        </p:tgtEl>
                                      </p:cBhvr>
                                    </p:animEffect>
                                  </p:childTnLst>
                                </p:cTn>
                              </p:par>
                            </p:childTnLst>
                          </p:cTn>
                        </p:par>
                        <p:par>
                          <p:cTn id="129" fill="hold">
                            <p:stCondLst>
                              <p:cond delay="500"/>
                            </p:stCondLst>
                            <p:childTnLst>
                              <p:par>
                                <p:cTn id="130" presetID="1" presetClass="entr" presetSubtype="0" fill="hold" nodeType="afterEffect">
                                  <p:stCondLst>
                                    <p:cond delay="0"/>
                                  </p:stCondLst>
                                  <p:childTnLst>
                                    <p:set>
                                      <p:cBhvr>
                                        <p:cTn id="131" dur="1" fill="hold">
                                          <p:stCondLst>
                                            <p:cond delay="0"/>
                                          </p:stCondLst>
                                        </p:cTn>
                                        <p:tgtEl>
                                          <p:spTgt spid="20"/>
                                        </p:tgtEl>
                                        <p:attrNameLst>
                                          <p:attrName>style.visibility</p:attrName>
                                        </p:attrNameLst>
                                      </p:cBhvr>
                                      <p:to>
                                        <p:strVal val="visible"/>
                                      </p:to>
                                    </p:set>
                                  </p:childTnLst>
                                </p:cTn>
                              </p:par>
                              <p:par>
                                <p:cTn id="132" presetID="22" presetClass="entr" presetSubtype="2" fill="hold" nodeType="withEffect">
                                  <p:stCondLst>
                                    <p:cond delay="0"/>
                                  </p:stCondLst>
                                  <p:childTnLst>
                                    <p:set>
                                      <p:cBhvr>
                                        <p:cTn id="133" dur="1" fill="hold">
                                          <p:stCondLst>
                                            <p:cond delay="0"/>
                                          </p:stCondLst>
                                        </p:cTn>
                                        <p:tgtEl>
                                          <p:spTgt spid="20"/>
                                        </p:tgtEl>
                                        <p:attrNameLst>
                                          <p:attrName>style.visibility</p:attrName>
                                        </p:attrNameLst>
                                      </p:cBhvr>
                                      <p:to>
                                        <p:strVal val="visible"/>
                                      </p:to>
                                    </p:set>
                                    <p:animEffect transition="in" filter="wipe(right)">
                                      <p:cBhvr>
                                        <p:cTn id="134" dur="500"/>
                                        <p:tgtEl>
                                          <p:spTgt spid="20"/>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46"/>
                                        </p:tgtEl>
                                        <p:attrNameLst>
                                          <p:attrName>style.visibility</p:attrName>
                                        </p:attrNameLst>
                                      </p:cBhvr>
                                      <p:to>
                                        <p:strVal val="visible"/>
                                      </p:to>
                                    </p:set>
                                    <p:animEffect transition="in" filter="fade">
                                      <p:cBhvr>
                                        <p:cTn id="137" dur="500"/>
                                        <p:tgtEl>
                                          <p:spTgt spid="46"/>
                                        </p:tgtEl>
                                      </p:cBhvr>
                                    </p:animEffect>
                                  </p:childTnLst>
                                </p:cTn>
                              </p:par>
                            </p:childTnLst>
                          </p:cTn>
                        </p:par>
                      </p:childTnLst>
                    </p:cTn>
                  </p:par>
                </p:childTnLst>
              </p:cTn>
              <p:nextCondLst>
                <p:cond evt="onClick" delay="0">
                  <p:tgtEl>
                    <p:spTgt spid="50"/>
                  </p:tgtEl>
                </p:cond>
              </p:nextCondLst>
            </p:seq>
            <p:seq concurrent="1" nextAc="seek">
              <p:cTn id="138" restart="whenNotActive" fill="hold" evtFilter="cancelBubble" nodeType="interactiveSeq">
                <p:stCondLst>
                  <p:cond evt="onClick" delay="0">
                    <p:tgtEl>
                      <p:spTgt spid="51"/>
                    </p:tgtEl>
                  </p:cond>
                </p:stCondLst>
                <p:endSync evt="end" delay="0">
                  <p:rtn val="all"/>
                </p:endSync>
                <p:childTnLst>
                  <p:par>
                    <p:cTn id="139" fill="hold">
                      <p:stCondLst>
                        <p:cond delay="0"/>
                      </p:stCondLst>
                      <p:childTnLst>
                        <p:par>
                          <p:cTn id="140" fill="hold">
                            <p:stCondLst>
                              <p:cond delay="0"/>
                            </p:stCondLst>
                            <p:childTnLst>
                              <p:par>
                                <p:cTn id="141" presetID="10" presetClass="entr" presetSubtype="0" fill="hold" nodeType="clickEffect">
                                  <p:stCondLst>
                                    <p:cond delay="0"/>
                                  </p:stCondLst>
                                  <p:childTnLst>
                                    <p:set>
                                      <p:cBhvr>
                                        <p:cTn id="142" dur="1" fill="hold">
                                          <p:stCondLst>
                                            <p:cond delay="0"/>
                                          </p:stCondLst>
                                        </p:cTn>
                                        <p:tgtEl>
                                          <p:spTgt spid="2">
                                            <p:txEl>
                                              <p:pRg st="8" end="8"/>
                                            </p:txEl>
                                          </p:spTgt>
                                        </p:tgtEl>
                                        <p:attrNameLst>
                                          <p:attrName>style.visibility</p:attrName>
                                        </p:attrNameLst>
                                      </p:cBhvr>
                                      <p:to>
                                        <p:strVal val="visible"/>
                                      </p:to>
                                    </p:set>
                                    <p:animEffect transition="in" filter="fade">
                                      <p:cBhvr>
                                        <p:cTn id="143" dur="500"/>
                                        <p:tgtEl>
                                          <p:spTgt spid="2">
                                            <p:txEl>
                                              <p:pRg st="8" end="8"/>
                                            </p:txEl>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44"/>
                                        </p:tgtEl>
                                        <p:attrNameLst>
                                          <p:attrName>style.visibility</p:attrName>
                                        </p:attrNameLst>
                                      </p:cBhvr>
                                      <p:to>
                                        <p:strVal val="visible"/>
                                      </p:to>
                                    </p:set>
                                    <p:animEffect transition="in" filter="fade">
                                      <p:cBhvr>
                                        <p:cTn id="146" dur="500"/>
                                        <p:tgtEl>
                                          <p:spTgt spid="44"/>
                                        </p:tgtEl>
                                      </p:cBhvr>
                                    </p:animEffect>
                                  </p:childTnLst>
                                </p:cTn>
                              </p:par>
                              <p:par>
                                <p:cTn id="147" presetID="10" presetClass="entr" presetSubtype="0" fill="hold" nodeType="withEffect">
                                  <p:stCondLst>
                                    <p:cond delay="0"/>
                                  </p:stCondLst>
                                  <p:childTnLst>
                                    <p:set>
                                      <p:cBhvr>
                                        <p:cTn id="148" dur="1" fill="hold">
                                          <p:stCondLst>
                                            <p:cond delay="0"/>
                                          </p:stCondLst>
                                        </p:cTn>
                                        <p:tgtEl>
                                          <p:spTgt spid="2">
                                            <p:txEl>
                                              <p:pRg st="10" end="10"/>
                                            </p:txEl>
                                          </p:spTgt>
                                        </p:tgtEl>
                                        <p:attrNameLst>
                                          <p:attrName>style.visibility</p:attrName>
                                        </p:attrNameLst>
                                      </p:cBhvr>
                                      <p:to>
                                        <p:strVal val="visible"/>
                                      </p:to>
                                    </p:set>
                                    <p:animEffect transition="in" filter="fade">
                                      <p:cBhvr>
                                        <p:cTn id="149" dur="500"/>
                                        <p:tgtEl>
                                          <p:spTgt spid="2">
                                            <p:txEl>
                                              <p:pRg st="10" end="10"/>
                                            </p:txEl>
                                          </p:spTgt>
                                        </p:tgtEl>
                                      </p:cBhvr>
                                    </p:animEffect>
                                  </p:childTnLst>
                                </p:cTn>
                              </p:par>
                              <p:par>
                                <p:cTn id="150" presetID="10" presetClass="entr" presetSubtype="0" fill="hold" nodeType="withEffect">
                                  <p:stCondLst>
                                    <p:cond delay="0"/>
                                  </p:stCondLst>
                                  <p:childTnLst>
                                    <p:set>
                                      <p:cBhvr>
                                        <p:cTn id="151" dur="1" fill="hold">
                                          <p:stCondLst>
                                            <p:cond delay="0"/>
                                          </p:stCondLst>
                                        </p:cTn>
                                        <p:tgtEl>
                                          <p:spTgt spid="2">
                                            <p:txEl>
                                              <p:pRg st="11" end="11"/>
                                            </p:txEl>
                                          </p:spTgt>
                                        </p:tgtEl>
                                        <p:attrNameLst>
                                          <p:attrName>style.visibility</p:attrName>
                                        </p:attrNameLst>
                                      </p:cBhvr>
                                      <p:to>
                                        <p:strVal val="visible"/>
                                      </p:to>
                                    </p:set>
                                    <p:animEffect transition="in" filter="fade">
                                      <p:cBhvr>
                                        <p:cTn id="152" dur="500"/>
                                        <p:tgtEl>
                                          <p:spTgt spid="2">
                                            <p:txEl>
                                              <p:pRg st="11" end="11"/>
                                            </p:txEl>
                                          </p:spTgt>
                                        </p:tgtEl>
                                      </p:cBhvr>
                                    </p:animEffect>
                                  </p:childTnLst>
                                </p:cTn>
                              </p:par>
                              <p:par>
                                <p:cTn id="153" presetID="10" presetClass="entr" presetSubtype="0" fill="hold" nodeType="withEffect">
                                  <p:stCondLst>
                                    <p:cond delay="0"/>
                                  </p:stCondLst>
                                  <p:childTnLst>
                                    <p:set>
                                      <p:cBhvr>
                                        <p:cTn id="154" dur="1" fill="hold">
                                          <p:stCondLst>
                                            <p:cond delay="0"/>
                                          </p:stCondLst>
                                        </p:cTn>
                                        <p:tgtEl>
                                          <p:spTgt spid="2">
                                            <p:txEl>
                                              <p:pRg st="12" end="12"/>
                                            </p:txEl>
                                          </p:spTgt>
                                        </p:tgtEl>
                                        <p:attrNameLst>
                                          <p:attrName>style.visibility</p:attrName>
                                        </p:attrNameLst>
                                      </p:cBhvr>
                                      <p:to>
                                        <p:strVal val="visible"/>
                                      </p:to>
                                    </p:set>
                                    <p:animEffect transition="in" filter="fade">
                                      <p:cBhvr>
                                        <p:cTn id="155" dur="500"/>
                                        <p:tgtEl>
                                          <p:spTgt spid="2">
                                            <p:txEl>
                                              <p:pRg st="12" end="12"/>
                                            </p:txEl>
                                          </p:spTgt>
                                        </p:tgtEl>
                                      </p:cBhvr>
                                    </p:animEffect>
                                  </p:childTnLst>
                                </p:cTn>
                              </p:par>
                            </p:childTnLst>
                          </p:cTn>
                        </p:par>
                      </p:childTnLst>
                    </p:cTn>
                  </p:par>
                </p:childTnLst>
              </p:cTn>
              <p:nextCondLst>
                <p:cond evt="onClick" delay="0">
                  <p:tgtEl>
                    <p:spTgt spid="51"/>
                  </p:tgtEl>
                </p:cond>
              </p:nextCondLst>
            </p:seq>
          </p:childTnLst>
        </p:cTn>
      </p:par>
    </p:tnLst>
    <p:bldLst>
      <p:bldP spid="2" grpId="0"/>
      <p:bldP spid="17" grpId="0" animBg="1"/>
      <p:bldP spid="4" grpId="0" animBg="1"/>
      <p:bldP spid="4" grpId="1" animBg="1"/>
      <p:bldP spid="42" grpId="0" animBg="1"/>
      <p:bldP spid="24" grpId="0"/>
      <p:bldP spid="46" grpId="0"/>
      <p:bldP spid="48" grpId="0" animBg="1"/>
      <p:bldP spid="49" grpId="0" animBg="1"/>
      <p:bldP spid="50" grpId="0" animBg="1"/>
      <p:bldP spid="51" grpId="0" animBg="1"/>
      <p:bldP spid="4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89"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2996418" y="275771"/>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Proyecciones</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3279775" y="1131890"/>
            <a:ext cx="6938963" cy="1815882"/>
          </a:xfrm>
          <a:prstGeom prst="rect">
            <a:avLst/>
          </a:prstGeom>
          <a:noFill/>
          <a:ln w="9525">
            <a:noFill/>
            <a:miter lim="800000"/>
            <a:headEnd/>
            <a:tailEnd/>
          </a:ln>
        </p:spPr>
        <p:txBody>
          <a:bodyPr>
            <a:spAutoFit/>
          </a:bodyPr>
          <a:lstStyle/>
          <a:p>
            <a:pPr algn="just"/>
            <a:r>
              <a:rPr lang="es-ES" sz="1400">
                <a:latin typeface="Calibri" pitchFamily="34" charset="0"/>
              </a:rPr>
              <a:t>Es un método de representación, determinado matemáticamente, de la </a:t>
            </a:r>
          </a:p>
          <a:p>
            <a:pPr algn="just"/>
            <a:r>
              <a:rPr lang="es-ES" sz="1400">
                <a:latin typeface="Calibri" pitchFamily="34" charset="0"/>
              </a:rPr>
              <a:t>superficie de la esfera sobre un plano. También, puede definirse como una red de </a:t>
            </a:r>
          </a:p>
          <a:p>
            <a:pPr algn="just"/>
            <a:r>
              <a:rPr lang="es-ES" sz="1400">
                <a:latin typeface="Calibri" pitchFamily="34" charset="0"/>
              </a:rPr>
              <a:t>paralelos y meridianos sobre la cual puede ser dibujado un mapa. Para trazar las proyecciones en general se basa en la proyección de las sombras de los meridianos y paralelos de una esfera sobre una superficie que puede convertirse en plano sin deformaciones, tal como la superficie cilíndrica o cónica</a:t>
            </a:r>
          </a:p>
          <a:p>
            <a:endParaRPr lang="es-ES" sz="1400">
              <a:latin typeface="Calibri" pitchFamily="34" charset="0"/>
            </a:endParaRPr>
          </a:p>
          <a:p>
            <a:r>
              <a:rPr lang="es-ES" sz="1400">
                <a:latin typeface="Calibri" pitchFamily="34" charset="0"/>
              </a:rPr>
              <a:t>Existen tres tipos básicos de proyecciones: cilíndrica, cónica y horizontal</a:t>
            </a:r>
          </a:p>
        </p:txBody>
      </p:sp>
      <p:sp>
        <p:nvSpPr>
          <p:cNvPr id="24" name="Autoforma 45">
            <a:hlinkClick r:id="rId4"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5" name="Autoforma 24">
            <a:hlinkClick r:id="rId5"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26" name="Autoforma 24">
            <a:hlinkClick r:id="rId6"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27" name="Autoforma 25">
            <a:hlinkClick r:id="rId7"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1" name="Autoforma 24">
            <a:hlinkClick r:id="rId8"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3" name="Autoforma 24">
            <a:hlinkClick r:id="rId9"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4" name="Autoforma 24">
            <a:hlinkClick r:id="rId10"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5" name="Imagen 3" descr="G:\UAEMex-1.bmp">
            <a:hlinkClick r:id="rId11"/>
          </p:cNvPr>
          <p:cNvPicPr>
            <a:picLocks noChangeAspect="1" noChangeArrowheads="1"/>
          </p:cNvPicPr>
          <p:nvPr/>
        </p:nvPicPr>
        <p:blipFill>
          <a:blip r:embed="rId12"/>
          <a:srcRect/>
          <a:stretch>
            <a:fillRect/>
          </a:stretch>
        </p:blipFill>
        <p:spPr bwMode="auto">
          <a:xfrm>
            <a:off x="703263" y="71442"/>
            <a:ext cx="1431925" cy="1260475"/>
          </a:xfrm>
          <a:prstGeom prst="rect">
            <a:avLst/>
          </a:prstGeom>
          <a:noFill/>
          <a:ln w="9525">
            <a:noFill/>
            <a:miter lim="800000"/>
            <a:headEnd/>
            <a:tailEnd/>
          </a:ln>
        </p:spPr>
      </p:pic>
      <p:pic>
        <p:nvPicPr>
          <p:cNvPr id="36" name="Imagen 2" descr="F:\investigasiones\Imagenes\UAEMex\Escudo.JPG"/>
          <p:cNvPicPr>
            <a:picLocks noChangeAspect="1" noChangeArrowheads="1"/>
          </p:cNvPicPr>
          <p:nvPr/>
        </p:nvPicPr>
        <p:blipFill>
          <a:blip r:embed="rId13">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
        <p:nvSpPr>
          <p:cNvPr id="18" name="17 Rectángulo redondeado">
            <a:hlinkClick r:id="rId14" action="ppaction://hlinksldjump"/>
          </p:cNvPr>
          <p:cNvSpPr/>
          <p:nvPr/>
        </p:nvSpPr>
        <p:spPr>
          <a:xfrm>
            <a:off x="5859466" y="3479804"/>
            <a:ext cx="2346325" cy="347663"/>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Cilíndrica</a:t>
            </a:r>
            <a:endParaRPr lang="es-MX" dirty="0">
              <a:solidFill>
                <a:schemeClr val="tx1">
                  <a:lumMod val="65000"/>
                  <a:lumOff val="35000"/>
                </a:schemeClr>
              </a:solidFill>
            </a:endParaRPr>
          </a:p>
        </p:txBody>
      </p:sp>
      <p:pic>
        <p:nvPicPr>
          <p:cNvPr id="19" name="Imagen 1" descr="H:\investigasiones\Imagenes\Geografia\Proyecciones.jpg"/>
          <p:cNvPicPr>
            <a:picLocks noChangeAspect="1" noChangeArrowheads="1"/>
          </p:cNvPicPr>
          <p:nvPr/>
        </p:nvPicPr>
        <p:blipFill>
          <a:blip r:embed="rId15"/>
          <a:srcRect t="10378" b="61115"/>
          <a:stretch>
            <a:fillRect/>
          </a:stretch>
        </p:blipFill>
        <p:spPr bwMode="auto">
          <a:xfrm>
            <a:off x="3171826" y="3217867"/>
            <a:ext cx="2300288" cy="847725"/>
          </a:xfrm>
          <a:prstGeom prst="rect">
            <a:avLst/>
          </a:prstGeom>
          <a:noFill/>
          <a:ln w="9525">
            <a:noFill/>
            <a:miter lim="800000"/>
            <a:headEnd/>
            <a:tailEnd/>
          </a:ln>
        </p:spPr>
      </p:pic>
      <p:pic>
        <p:nvPicPr>
          <p:cNvPr id="20" name="Imagen 1" descr="H:\investigasiones\Imagenes\Geografia\Proyecciones.jpg"/>
          <p:cNvPicPr>
            <a:picLocks noChangeAspect="1" noChangeArrowheads="1"/>
          </p:cNvPicPr>
          <p:nvPr/>
        </p:nvPicPr>
        <p:blipFill>
          <a:blip r:embed="rId15"/>
          <a:srcRect t="41531" b="29280"/>
          <a:stretch>
            <a:fillRect/>
          </a:stretch>
        </p:blipFill>
        <p:spPr bwMode="auto">
          <a:xfrm>
            <a:off x="3276600" y="4278313"/>
            <a:ext cx="2300288" cy="868362"/>
          </a:xfrm>
          <a:prstGeom prst="rect">
            <a:avLst/>
          </a:prstGeom>
          <a:noFill/>
          <a:ln w="9525">
            <a:noFill/>
            <a:miter lim="800000"/>
            <a:headEnd/>
            <a:tailEnd/>
          </a:ln>
        </p:spPr>
      </p:pic>
      <p:pic>
        <p:nvPicPr>
          <p:cNvPr id="21" name="Imagen 1" descr="H:\investigasiones\Imagenes\Geografia\Proyecciones.jpg"/>
          <p:cNvPicPr>
            <a:picLocks noChangeAspect="1" noChangeArrowheads="1"/>
          </p:cNvPicPr>
          <p:nvPr/>
        </p:nvPicPr>
        <p:blipFill>
          <a:blip r:embed="rId15"/>
          <a:srcRect t="72774"/>
          <a:stretch>
            <a:fillRect/>
          </a:stretch>
        </p:blipFill>
        <p:spPr bwMode="auto">
          <a:xfrm>
            <a:off x="3190875" y="5373692"/>
            <a:ext cx="2300288" cy="809625"/>
          </a:xfrm>
          <a:prstGeom prst="rect">
            <a:avLst/>
          </a:prstGeom>
          <a:noFill/>
          <a:ln w="9525">
            <a:noFill/>
            <a:miter lim="800000"/>
            <a:headEnd/>
            <a:tailEnd/>
          </a:ln>
        </p:spPr>
      </p:pic>
      <p:sp>
        <p:nvSpPr>
          <p:cNvPr id="22" name="21 Rectángulo redondeado">
            <a:hlinkClick r:id="rId16" action="ppaction://hlinksldjump"/>
          </p:cNvPr>
          <p:cNvSpPr/>
          <p:nvPr/>
        </p:nvSpPr>
        <p:spPr>
          <a:xfrm>
            <a:off x="5859466" y="4495804"/>
            <a:ext cx="2346325" cy="347663"/>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Cónica</a:t>
            </a:r>
            <a:endParaRPr lang="es-MX" dirty="0">
              <a:solidFill>
                <a:schemeClr val="tx1">
                  <a:lumMod val="65000"/>
                  <a:lumOff val="35000"/>
                </a:schemeClr>
              </a:solidFill>
            </a:endParaRPr>
          </a:p>
        </p:txBody>
      </p:sp>
      <p:sp>
        <p:nvSpPr>
          <p:cNvPr id="23" name="22 Rectángulo redondeado">
            <a:hlinkClick r:id="rId17" action="ppaction://hlinksldjump"/>
          </p:cNvPr>
          <p:cNvSpPr/>
          <p:nvPr/>
        </p:nvSpPr>
        <p:spPr>
          <a:xfrm>
            <a:off x="5859466" y="5581654"/>
            <a:ext cx="2346325" cy="347663"/>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Horizontal</a:t>
            </a:r>
            <a:endParaRPr lang="es-MX" dirty="0">
              <a:solidFill>
                <a:schemeClr val="tx1">
                  <a:lumMod val="65000"/>
                  <a:lumOff val="35000"/>
                </a:schemeClr>
              </a:solidFill>
            </a:endParaRP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0-#ppt_w/2"/>
                                          </p:val>
                                        </p:tav>
                                        <p:tav tm="100000">
                                          <p:val>
                                            <p:strVal val="#ppt_x"/>
                                          </p:val>
                                        </p:tav>
                                      </p:tavLst>
                                    </p:anim>
                                    <p:anim calcmode="lin" valueType="num">
                                      <p:cBhvr additive="base">
                                        <p:cTn id="31" dur="500" fill="hold"/>
                                        <p:tgtEl>
                                          <p:spTgt spid="3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0-#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0-#ppt_w/2"/>
                                          </p:val>
                                        </p:tav>
                                        <p:tav tm="100000">
                                          <p:val>
                                            <p:strVal val="#ppt_x"/>
                                          </p:val>
                                        </p:tav>
                                      </p:tavLst>
                                    </p:anim>
                                    <p:anim calcmode="lin" valueType="num">
                                      <p:cBhvr additive="base">
                                        <p:cTn id="41" dur="500" fill="hold"/>
                                        <p:tgtEl>
                                          <p:spTgt spid="26"/>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0-#ppt_w/2"/>
                                          </p:val>
                                        </p:tav>
                                        <p:tav tm="100000">
                                          <p:val>
                                            <p:strVal val="#ppt_x"/>
                                          </p:val>
                                        </p:tav>
                                      </p:tavLst>
                                    </p:anim>
                                    <p:anim calcmode="lin" valueType="num">
                                      <p:cBhvr additive="base">
                                        <p:cTn id="46" dur="500" fill="hold"/>
                                        <p:tgtEl>
                                          <p:spTgt spid="33"/>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8" fill="hold" nodeType="after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500" fill="hold"/>
                                        <p:tgtEl>
                                          <p:spTgt spid="34"/>
                                        </p:tgtEl>
                                        <p:attrNameLst>
                                          <p:attrName>ppt_x</p:attrName>
                                        </p:attrNameLst>
                                      </p:cBhvr>
                                      <p:tavLst>
                                        <p:tav tm="0">
                                          <p:val>
                                            <p:strVal val="0-#ppt_w/2"/>
                                          </p:val>
                                        </p:tav>
                                        <p:tav tm="100000">
                                          <p:val>
                                            <p:strVal val="#ppt_x"/>
                                          </p:val>
                                        </p:tav>
                                      </p:tavLst>
                                    </p:anim>
                                    <p:anim calcmode="lin" valueType="num">
                                      <p:cBhvr additive="base">
                                        <p:cTn id="51" dur="500" fill="hold"/>
                                        <p:tgtEl>
                                          <p:spTgt spid="34"/>
                                        </p:tgtEl>
                                        <p:attrNameLst>
                                          <p:attrName>ppt_y</p:attrName>
                                        </p:attrNameLst>
                                      </p:cBhvr>
                                      <p:tavLst>
                                        <p:tav tm="0">
                                          <p:val>
                                            <p:strVal val="#ppt_y"/>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par>
                                <p:cTn id="58" presetID="10" presetClass="entr" presetSubtype="0" fill="hold"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animBg="1"/>
      <p:bldP spid="22" grpId="0" animBg="1"/>
      <p:bldP spid="2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7" name="Imagen 2" descr="C:\Users\Prisciliano Lopez\Preparatoria\Cuarto Semestre\Geografia y medio Ambiente\Mapa.jpg"/>
          <p:cNvPicPr>
            <a:picLocks noChangeAspect="1" noChangeArrowheads="1"/>
          </p:cNvPicPr>
          <p:nvPr/>
        </p:nvPicPr>
        <p:blipFill>
          <a:blip r:embed="rId3"/>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3232567" y="71442"/>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Proyección Cilíndrica</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15361" name="Imagen 1" descr="H:\investigasiones\Imagenes\Geografia\Proyecciones.jpg"/>
          <p:cNvPicPr>
            <a:picLocks noChangeAspect="1" noChangeArrowheads="1"/>
          </p:cNvPicPr>
          <p:nvPr/>
        </p:nvPicPr>
        <p:blipFill>
          <a:blip r:embed="rId4"/>
          <a:srcRect l="5553" t="10378" b="61115"/>
          <a:stretch>
            <a:fillRect/>
          </a:stretch>
        </p:blipFill>
        <p:spPr bwMode="auto">
          <a:xfrm>
            <a:off x="3062288" y="923925"/>
            <a:ext cx="2833688" cy="1104900"/>
          </a:xfrm>
          <a:prstGeom prst="rect">
            <a:avLst/>
          </a:prstGeom>
          <a:noFill/>
          <a:ln w="9525">
            <a:noFill/>
            <a:miter lim="800000"/>
            <a:headEnd/>
            <a:tailEnd/>
          </a:ln>
        </p:spPr>
      </p:pic>
      <p:sp>
        <p:nvSpPr>
          <p:cNvPr id="24"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5" name="Autoforma 24">
            <a:hlinkClick r:id="rId6"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26" name="Autoforma 24">
            <a:hlinkClick r:id="rId7"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27" name="Autoforma 25">
            <a:hlinkClick r:id="rId8"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1" name="Autoforma 24">
            <a:hlinkClick r:id="rId9"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3" name="Autoforma 24">
            <a:hlinkClick r:id="rId10"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4" name="Autoforma 24">
            <a:hlinkClick r:id="rId11"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5"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36"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0"/>
            <a:ext cx="1133475" cy="1079500"/>
          </a:xfrm>
          <a:prstGeom prst="rect">
            <a:avLst/>
          </a:prstGeom>
          <a:noFill/>
          <a:ln w="9525">
            <a:noFill/>
            <a:miter lim="800000"/>
            <a:headEnd/>
            <a:tailEnd/>
          </a:ln>
        </p:spPr>
      </p:pic>
      <p:sp>
        <p:nvSpPr>
          <p:cNvPr id="18" name="17 CuadroTexto"/>
          <p:cNvSpPr txBox="1">
            <a:spLocks noChangeArrowheads="1"/>
          </p:cNvSpPr>
          <p:nvPr/>
        </p:nvSpPr>
        <p:spPr bwMode="auto">
          <a:xfrm>
            <a:off x="5915027" y="1123953"/>
            <a:ext cx="4676775" cy="4708981"/>
          </a:xfrm>
          <a:prstGeom prst="rect">
            <a:avLst/>
          </a:prstGeom>
          <a:noFill/>
          <a:ln w="9525">
            <a:noFill/>
            <a:miter lim="800000"/>
            <a:headEnd/>
            <a:tailEnd/>
          </a:ln>
        </p:spPr>
        <p:txBody>
          <a:bodyPr>
            <a:spAutoFit/>
          </a:bodyPr>
          <a:lstStyle/>
          <a:p>
            <a:pPr algn="just"/>
            <a:r>
              <a:rPr lang="es-ES" sz="1200">
                <a:latin typeface="Calibri" pitchFamily="34" charset="0"/>
              </a:rPr>
              <a:t>Es la más usada en así todo el mundo, de ahí que se le llame universal, se basa en un cilindro que envuelve a la tierra y cuyo eje está a 90</a:t>
            </a:r>
            <a:r>
              <a:rPr lang="es-ES" sz="1200">
                <a:latin typeface="Calibri" pitchFamily="34" charset="0"/>
                <a:sym typeface="UniversalMath1 BT"/>
              </a:rPr>
              <a:t> con respecto al eje de esta</a:t>
            </a:r>
          </a:p>
          <a:p>
            <a:pPr algn="just"/>
            <a:endParaRPr lang="es-ES" sz="1200">
              <a:latin typeface="Calibri" pitchFamily="34" charset="0"/>
              <a:sym typeface="UniversalMath1 BT"/>
            </a:endParaRPr>
          </a:p>
          <a:p>
            <a:pPr algn="just"/>
            <a:r>
              <a:rPr lang="es-MX" sz="1200">
                <a:latin typeface="Calibri" pitchFamily="34" charset="0"/>
              </a:rPr>
              <a:t>El cartógrafo considera la superficie del mapa como un cilindro, secante o tangente a la esfera, que rodea al globo terráqueo tocándolo en el ecuador. Los meridianos y paralelos son líneas rectas que se cortan perpendicularmente entre sí (proyección cilíndrica simple). </a:t>
            </a:r>
          </a:p>
          <a:p>
            <a:pPr algn="just"/>
            <a:endParaRPr lang="es-MX" sz="1200">
              <a:latin typeface="Calibri" pitchFamily="34" charset="0"/>
            </a:endParaRPr>
          </a:p>
          <a:p>
            <a:pPr algn="just"/>
            <a:r>
              <a:rPr lang="es-MX" sz="1200">
                <a:latin typeface="Calibri" pitchFamily="34" charset="0"/>
              </a:rPr>
              <a:t>El mapa resultante representa la superficie del mundo como un rectángulo con líneas paralelas equidistantes de longitud y líneas paralelas de latitud con separación desigual. </a:t>
            </a:r>
          </a:p>
          <a:p>
            <a:pPr algn="just"/>
            <a:endParaRPr lang="es-MX" sz="1200">
              <a:latin typeface="Calibri" pitchFamily="34" charset="0"/>
            </a:endParaRPr>
          </a:p>
          <a:p>
            <a:pPr algn="just"/>
            <a:r>
              <a:rPr lang="es-MX" sz="1200">
                <a:latin typeface="Calibri" pitchFamily="34" charset="0"/>
              </a:rPr>
              <a:t>Los meridianos se deforman en altas latitudes porque son equidistantes; debido a la curvatura del globo terráqueo, los paralelos de latitud más próximos a los polos aparecen cada vez menos espaciados entre sí. </a:t>
            </a:r>
          </a:p>
          <a:p>
            <a:pPr algn="just"/>
            <a:endParaRPr lang="es-MX" sz="1200">
              <a:latin typeface="Calibri" pitchFamily="34" charset="0"/>
            </a:endParaRPr>
          </a:p>
          <a:p>
            <a:pPr algn="just"/>
            <a:r>
              <a:rPr lang="es-MX" sz="1200">
                <a:latin typeface="Calibri" pitchFamily="34" charset="0"/>
              </a:rPr>
              <a:t>Como las formas de las áreas se van distorsionando a medida que se acercan a los polos, este tipo de proyección se suele usar para las zonas intertropicales, comprendidas entre los  40</a:t>
            </a:r>
            <a:r>
              <a:rPr lang="es-MX" sz="1200">
                <a:latin typeface="Calibri" pitchFamily="34" charset="0"/>
                <a:sym typeface="UniversalMath1 BT"/>
              </a:rPr>
              <a:t></a:t>
            </a:r>
            <a:r>
              <a:rPr lang="es-MX" sz="1200">
                <a:latin typeface="Calibri" pitchFamily="34" charset="0"/>
              </a:rPr>
              <a:t>N y los 40</a:t>
            </a:r>
            <a:r>
              <a:rPr lang="es-MX" sz="1200">
                <a:latin typeface="Calibri" pitchFamily="34" charset="0"/>
                <a:sym typeface="UniversalMath1 BT"/>
              </a:rPr>
              <a:t>  </a:t>
            </a:r>
            <a:r>
              <a:rPr lang="es-MX" sz="1200">
                <a:latin typeface="Calibri" pitchFamily="34" charset="0"/>
              </a:rPr>
              <a:t>S. Para destacar las latitudes medias se suelen usar las proyecciones de Mercator y Peters. Para evitar las deformaciones en altas latitudes se utilizan proyecciones pseudocilíndricas, como la de Van der Grinten. </a:t>
            </a:r>
            <a:br>
              <a:rPr lang="es-MX" sz="1200">
                <a:latin typeface="Calibri" pitchFamily="34" charset="0"/>
              </a:rPr>
            </a:br>
            <a:endParaRPr lang="es-MX" sz="1200">
              <a:latin typeface="Calibri" pitchFamily="34" charset="0"/>
            </a:endParaRPr>
          </a:p>
          <a:p>
            <a:pPr algn="just"/>
            <a:endParaRPr lang="es-ES" sz="1200">
              <a:latin typeface="Calibri" pitchFamily="34" charset="0"/>
              <a:sym typeface="UniversalMath1 BT"/>
            </a:endParaRPr>
          </a:p>
        </p:txBody>
      </p:sp>
      <p:sp>
        <p:nvSpPr>
          <p:cNvPr id="19" name="18 Rectángulo redondeado">
            <a:hlinkClick r:id="rId11" action="ppaction://hlinksldjump"/>
          </p:cNvPr>
          <p:cNvSpPr/>
          <p:nvPr/>
        </p:nvSpPr>
        <p:spPr>
          <a:xfrm>
            <a:off x="6426203" y="5900738"/>
            <a:ext cx="3363913"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sp>
        <p:nvSpPr>
          <p:cNvPr id="22" name="21 CuadroTexto"/>
          <p:cNvSpPr txBox="1"/>
          <p:nvPr/>
        </p:nvSpPr>
        <p:spPr>
          <a:xfrm>
            <a:off x="3121026" y="4492625"/>
            <a:ext cx="2670175" cy="1938992"/>
          </a:xfrm>
          <a:prstGeom prst="rect">
            <a:avLst/>
          </a:prstGeom>
          <a:solidFill>
            <a:schemeClr val="bg1">
              <a:lumMod val="95000"/>
            </a:schemeClr>
          </a:solidFill>
          <a:ln>
            <a:solidFill>
              <a:schemeClr val="tx1">
                <a:lumMod val="65000"/>
                <a:lumOff val="35000"/>
              </a:schemeClr>
            </a:solidFill>
          </a:ln>
        </p:spPr>
        <p:txBody>
          <a:bodyPr>
            <a:spAutoFit/>
          </a:bodyPr>
          <a:lstStyle/>
          <a:p>
            <a:pPr algn="just" fontAlgn="auto">
              <a:spcBef>
                <a:spcPts val="0"/>
              </a:spcBef>
              <a:spcAft>
                <a:spcPts val="0"/>
              </a:spcAft>
              <a:defRPr/>
            </a:pPr>
            <a:r>
              <a:rPr lang="es-MX" sz="1200" dirty="0">
                <a:latin typeface="+mn-lt"/>
              </a:rPr>
              <a:t>Si se coloca un papel dispuesto en forma de cilindro alrededor de un globo iluminado, la proyección en el cilindro será un mapa de proyección cilíndrica. La forma de los continentes próximos al centro del cilindro no sufrirá apenas ninguna distorsión, mientras que las regiones cercanas a los polos estarán desproporcionadas</a:t>
            </a:r>
            <a:endParaRPr lang="es-ES" sz="1200" dirty="0">
              <a:latin typeface="+mn-lt"/>
              <a:sym typeface="UniversalMath1 BT"/>
            </a:endParaRPr>
          </a:p>
        </p:txBody>
      </p:sp>
      <p:pic>
        <p:nvPicPr>
          <p:cNvPr id="1027" name="Imagen 3"/>
          <p:cNvPicPr>
            <a:picLocks noChangeAspect="1" noChangeArrowheads="1"/>
          </p:cNvPicPr>
          <p:nvPr/>
        </p:nvPicPr>
        <p:blipFill>
          <a:blip r:embed="rId15"/>
          <a:srcRect/>
          <a:stretch>
            <a:fillRect/>
          </a:stretch>
        </p:blipFill>
        <p:spPr bwMode="auto">
          <a:xfrm>
            <a:off x="3121026" y="2322517"/>
            <a:ext cx="2670175" cy="2168525"/>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nodeType="withEffect">
                                  <p:stCondLst>
                                    <p:cond delay="0"/>
                                  </p:stCondLst>
                                  <p:childTnLst>
                                    <p:set>
                                      <p:cBhvr>
                                        <p:cTn id="15" dur="1" fill="hold">
                                          <p:stCondLst>
                                            <p:cond delay="0"/>
                                          </p:stCondLst>
                                        </p:cTn>
                                        <p:tgtEl>
                                          <p:spTgt spid="15361"/>
                                        </p:tgtEl>
                                        <p:attrNameLst>
                                          <p:attrName>style.visibility</p:attrName>
                                        </p:attrNameLst>
                                      </p:cBhvr>
                                      <p:to>
                                        <p:strVal val="visible"/>
                                      </p:to>
                                    </p:set>
                                    <p:animEffect transition="in" filter="fade">
                                      <p:cBhvr>
                                        <p:cTn id="16" dur="500"/>
                                        <p:tgtEl>
                                          <p:spTgt spid="15361"/>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par>
                          <p:cTn id="21" fill="hold">
                            <p:stCondLst>
                              <p:cond delay="1000"/>
                            </p:stCondLst>
                            <p:childTnLst>
                              <p:par>
                                <p:cTn id="22" presetID="2" presetClass="entr" presetSubtype="8"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0-#ppt_w/2"/>
                                          </p:val>
                                        </p:tav>
                                        <p:tav tm="100000">
                                          <p:val>
                                            <p:strVal val="#ppt_x"/>
                                          </p:val>
                                        </p:tav>
                                      </p:tavLst>
                                    </p:anim>
                                    <p:anim calcmode="lin" valueType="num">
                                      <p:cBhvr additive="base">
                                        <p:cTn id="25" dur="500" fill="hold"/>
                                        <p:tgtEl>
                                          <p:spTgt spid="25"/>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0-#ppt_w/2"/>
                                          </p:val>
                                        </p:tav>
                                        <p:tav tm="100000">
                                          <p:val>
                                            <p:strVal val="#ppt_x"/>
                                          </p:val>
                                        </p:tav>
                                      </p:tavLst>
                                    </p:anim>
                                    <p:anim calcmode="lin" valueType="num">
                                      <p:cBhvr additive="base">
                                        <p:cTn id="35" dur="50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fill="hold"/>
                                        <p:tgtEl>
                                          <p:spTgt spid="26"/>
                                        </p:tgtEl>
                                        <p:attrNameLst>
                                          <p:attrName>ppt_x</p:attrName>
                                        </p:attrNameLst>
                                      </p:cBhvr>
                                      <p:tavLst>
                                        <p:tav tm="0">
                                          <p:val>
                                            <p:strVal val="0-#ppt_w/2"/>
                                          </p:val>
                                        </p:tav>
                                        <p:tav tm="100000">
                                          <p:val>
                                            <p:strVal val="#ppt_x"/>
                                          </p:val>
                                        </p:tav>
                                      </p:tavLst>
                                    </p:anim>
                                    <p:anim calcmode="lin" valueType="num">
                                      <p:cBhvr additive="base">
                                        <p:cTn id="40" dur="500" fill="hold"/>
                                        <p:tgtEl>
                                          <p:spTgt spid="26"/>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8" fill="hold"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0-#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0-#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par>
                                <p:cTn id="61" presetID="10" presetClass="entr" presetSubtype="0" fill="hold" nodeType="withEffect">
                                  <p:stCondLst>
                                    <p:cond delay="0"/>
                                  </p:stCondLst>
                                  <p:childTnLst>
                                    <p:set>
                                      <p:cBhvr>
                                        <p:cTn id="62" dur="1" fill="hold">
                                          <p:stCondLst>
                                            <p:cond delay="0"/>
                                          </p:stCondLst>
                                        </p:cTn>
                                        <p:tgtEl>
                                          <p:spTgt spid="1027"/>
                                        </p:tgtEl>
                                        <p:attrNameLst>
                                          <p:attrName>style.visibility</p:attrName>
                                        </p:attrNameLst>
                                      </p:cBhvr>
                                      <p:to>
                                        <p:strVal val="visible"/>
                                      </p:to>
                                    </p:set>
                                    <p:animEffect transition="in" filter="fade">
                                      <p:cBhvr>
                                        <p:cTn id="63"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n 1" descr="H:\investigasiones\Imagenes\Geografia\Proyecciones.jpg"/>
          <p:cNvPicPr>
            <a:picLocks noChangeAspect="1" noChangeArrowheads="1"/>
          </p:cNvPicPr>
          <p:nvPr/>
        </p:nvPicPr>
        <p:blipFill>
          <a:blip r:embed="rId3"/>
          <a:srcRect t="41531" b="29280"/>
          <a:stretch>
            <a:fillRect/>
          </a:stretch>
        </p:blipFill>
        <p:spPr bwMode="auto">
          <a:xfrm>
            <a:off x="2786064" y="1123950"/>
            <a:ext cx="3128962" cy="1181100"/>
          </a:xfrm>
          <a:prstGeom prst="rect">
            <a:avLst/>
          </a:prstGeom>
          <a:noFill/>
          <a:ln w="9525">
            <a:noFill/>
            <a:miter lim="800000"/>
            <a:headEnd/>
            <a:tailEnd/>
          </a:ln>
        </p:spPr>
      </p:pic>
      <p:pic>
        <p:nvPicPr>
          <p:cNvPr id="118786" name="Imagen 2" descr="C:\Users\Prisciliano Lopez\Preparatoria\Cuarto Semestre\Geografia y medio Ambiente\Mapa.jpg"/>
          <p:cNvPicPr>
            <a:picLocks noChangeAspect="1" noChangeArrowheads="1"/>
          </p:cNvPicPr>
          <p:nvPr/>
        </p:nvPicPr>
        <p:blipFill>
          <a:blip r:embed="rId4"/>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3052765" y="-67579"/>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Proyección Cónica</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4"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5" name="Autoforma 24">
            <a:hlinkClick r:id="rId6"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26" name="Autoforma 24">
            <a:hlinkClick r:id="rId7"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27" name="Autoforma 25">
            <a:hlinkClick r:id="rId8"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1" name="Autoforma 24">
            <a:hlinkClick r:id="rId9"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3" name="Autoforma 24">
            <a:hlinkClick r:id="rId10"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4" name="Autoforma 24">
            <a:hlinkClick r:id="rId11"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5"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36"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0"/>
            <a:ext cx="1133475" cy="1079500"/>
          </a:xfrm>
          <a:prstGeom prst="rect">
            <a:avLst/>
          </a:prstGeom>
          <a:noFill/>
          <a:ln w="9525">
            <a:noFill/>
            <a:miter lim="800000"/>
            <a:headEnd/>
            <a:tailEnd/>
          </a:ln>
        </p:spPr>
      </p:pic>
      <p:sp>
        <p:nvSpPr>
          <p:cNvPr id="18" name="17 CuadroTexto"/>
          <p:cNvSpPr txBox="1">
            <a:spLocks noChangeArrowheads="1"/>
          </p:cNvSpPr>
          <p:nvPr/>
        </p:nvSpPr>
        <p:spPr bwMode="auto">
          <a:xfrm>
            <a:off x="5915027" y="1123950"/>
            <a:ext cx="4676775" cy="3600986"/>
          </a:xfrm>
          <a:prstGeom prst="rect">
            <a:avLst/>
          </a:prstGeom>
          <a:noFill/>
          <a:ln w="9525">
            <a:noFill/>
            <a:miter lim="800000"/>
            <a:headEnd/>
            <a:tailEnd/>
          </a:ln>
        </p:spPr>
        <p:txBody>
          <a:bodyPr>
            <a:spAutoFit/>
          </a:bodyPr>
          <a:lstStyle/>
          <a:p>
            <a:pPr algn="just"/>
            <a:r>
              <a:rPr lang="es-ES" sz="1200">
                <a:latin typeface="Calibri" pitchFamily="34" charset="0"/>
                <a:sym typeface="UniversalMath1 BT"/>
              </a:rPr>
              <a:t>Esta proyección se basa en un cono colocado sobre la tierra en forma secante y cuyo vértice coincide con la línea del eje de la tierra, se utiliza para las cartas de pequeña escala</a:t>
            </a:r>
          </a:p>
          <a:p>
            <a:pPr algn="just"/>
            <a:endParaRPr lang="es-ES" sz="1200">
              <a:latin typeface="Calibri" pitchFamily="34" charset="0"/>
              <a:sym typeface="UniversalMath1 BT"/>
            </a:endParaRPr>
          </a:p>
          <a:p>
            <a:r>
              <a:rPr lang="es-MX" sz="1200">
                <a:latin typeface="Calibri" pitchFamily="34" charset="0"/>
              </a:rPr>
              <a:t>Se obtienen al proyectar la superficie esférica sobre un cono tangente o secante a la esfera.  Los meridianos son líneas rectas que convergen en el polo y los paralelos, circunferencias concéntricas con centro en él. </a:t>
            </a:r>
          </a:p>
          <a:p>
            <a:endParaRPr lang="es-MX" sz="1200">
              <a:latin typeface="Calibri" pitchFamily="34" charset="0"/>
            </a:endParaRPr>
          </a:p>
          <a:p>
            <a:r>
              <a:rPr lang="es-MX" sz="1200">
                <a:latin typeface="Calibri" pitchFamily="34" charset="0"/>
              </a:rPr>
              <a:t>Son las proyecciones cartográficas que representan mejor las zonas entre los trópicos y los círculos polares. No se puede representar el globo terráqueo completo. </a:t>
            </a:r>
          </a:p>
          <a:p>
            <a:endParaRPr lang="es-MX" sz="1200">
              <a:latin typeface="Calibri" pitchFamily="34" charset="0"/>
            </a:endParaRPr>
          </a:p>
          <a:p>
            <a:r>
              <a:rPr lang="es-MX" sz="1200">
                <a:latin typeface="Calibri" pitchFamily="34" charset="0"/>
              </a:rPr>
              <a:t>Cuando el cono es tangente al globo en uno o varios paralelos base, el mapa que resulta es muy preciso a lo largo de esos paralelos y áreas próximas, pero la distorsión aumenta progresivamente a medida que nos alejamos de ellos. </a:t>
            </a:r>
          </a:p>
          <a:p>
            <a:endParaRPr lang="es-MX" sz="1200">
              <a:latin typeface="Calibri" pitchFamily="34" charset="0"/>
            </a:endParaRPr>
          </a:p>
          <a:p>
            <a:r>
              <a:rPr lang="es-MX" sz="1200">
                <a:latin typeface="Calibri" pitchFamily="34" charset="0"/>
              </a:rPr>
              <a:t>Este tipo de proyección resulta adecuado para los mapas de gran extensión latitudinal. </a:t>
            </a:r>
          </a:p>
        </p:txBody>
      </p:sp>
      <p:sp>
        <p:nvSpPr>
          <p:cNvPr id="19" name="18 Rectángulo redondeado">
            <a:hlinkClick r:id="rId11" action="ppaction://hlinksldjump"/>
          </p:cNvPr>
          <p:cNvSpPr/>
          <p:nvPr/>
        </p:nvSpPr>
        <p:spPr>
          <a:xfrm>
            <a:off x="6426203" y="5900738"/>
            <a:ext cx="3363913"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sp>
        <p:nvSpPr>
          <p:cNvPr id="22" name="21 CuadroTexto"/>
          <p:cNvSpPr txBox="1"/>
          <p:nvPr/>
        </p:nvSpPr>
        <p:spPr>
          <a:xfrm>
            <a:off x="3062288" y="4321175"/>
            <a:ext cx="2728912" cy="1938992"/>
          </a:xfrm>
          <a:prstGeom prst="rect">
            <a:avLst/>
          </a:prstGeom>
          <a:solidFill>
            <a:schemeClr val="bg1">
              <a:lumMod val="95000"/>
            </a:schemeClr>
          </a:solidFill>
          <a:ln>
            <a:solidFill>
              <a:schemeClr val="tx1">
                <a:lumMod val="65000"/>
                <a:lumOff val="35000"/>
              </a:schemeClr>
            </a:solidFill>
          </a:ln>
        </p:spPr>
        <p:txBody>
          <a:bodyPr>
            <a:spAutoFit/>
          </a:bodyPr>
          <a:lstStyle/>
          <a:p>
            <a:pPr algn="just" fontAlgn="auto">
              <a:spcBef>
                <a:spcPts val="0"/>
              </a:spcBef>
              <a:spcAft>
                <a:spcPts val="0"/>
              </a:spcAft>
              <a:defRPr/>
            </a:pPr>
            <a:r>
              <a:rPr lang="es-MX" sz="1200" dirty="0">
                <a:latin typeface="+mn-lt"/>
              </a:rPr>
              <a:t>Si imaginamos un cono de papel situado sobre un globo iluminado, la proyección resultante será un mapa de proyección cónica. Estos mapas carecen relativamente de distorsiones en las regiones de latitudes medias y por eso se utilizan para representar países que se encuentran en esas regiones.</a:t>
            </a:r>
          </a:p>
          <a:p>
            <a:pPr marL="2511425" algn="just" fontAlgn="auto">
              <a:spcBef>
                <a:spcPts val="0"/>
              </a:spcBef>
              <a:spcAft>
                <a:spcPts val="0"/>
              </a:spcAft>
              <a:defRPr/>
            </a:pPr>
            <a:endParaRPr lang="es-ES" sz="1200" dirty="0">
              <a:latin typeface="+mn-lt"/>
              <a:sym typeface="UniversalMath1 BT"/>
            </a:endParaRPr>
          </a:p>
        </p:txBody>
      </p:sp>
      <p:pic>
        <p:nvPicPr>
          <p:cNvPr id="2050" name="Imagen 2"/>
          <p:cNvPicPr>
            <a:picLocks noChangeAspect="1" noChangeArrowheads="1"/>
          </p:cNvPicPr>
          <p:nvPr/>
        </p:nvPicPr>
        <p:blipFill>
          <a:blip r:embed="rId15"/>
          <a:srcRect/>
          <a:stretch>
            <a:fillRect/>
          </a:stretch>
        </p:blipFill>
        <p:spPr bwMode="auto">
          <a:xfrm>
            <a:off x="3052765" y="2457450"/>
            <a:ext cx="2738437" cy="1860550"/>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0-#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0-#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0-#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0-#ppt_w/2"/>
                                          </p:val>
                                        </p:tav>
                                        <p:tav tm="100000">
                                          <p:val>
                                            <p:strVal val="#ppt_x"/>
                                          </p:val>
                                        </p:tav>
                                      </p:tavLst>
                                    </p:anim>
                                    <p:anim calcmode="lin" valueType="num">
                                      <p:cBhvr additive="base">
                                        <p:cTn id="42" dur="500" fill="hold"/>
                                        <p:tgtEl>
                                          <p:spTgt spid="33"/>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8" fill="hold"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500" fill="hold"/>
                                        <p:tgtEl>
                                          <p:spTgt spid="34"/>
                                        </p:tgtEl>
                                        <p:attrNameLst>
                                          <p:attrName>ppt_x</p:attrName>
                                        </p:attrNameLst>
                                      </p:cBhvr>
                                      <p:tavLst>
                                        <p:tav tm="0">
                                          <p:val>
                                            <p:strVal val="0-#ppt_w/2"/>
                                          </p:val>
                                        </p:tav>
                                        <p:tav tm="100000">
                                          <p:val>
                                            <p:strVal val="#ppt_x"/>
                                          </p:val>
                                        </p:tav>
                                      </p:tavLst>
                                    </p:anim>
                                    <p:anim calcmode="lin" valueType="num">
                                      <p:cBhvr additive="base">
                                        <p:cTn id="47" dur="500" fill="hold"/>
                                        <p:tgtEl>
                                          <p:spTgt spid="34"/>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childTnLst>
                          </p:cTn>
                        </p:par>
                        <p:par>
                          <p:cTn id="58" fill="hold">
                            <p:stCondLst>
                              <p:cond delay="4500"/>
                            </p:stCondLst>
                            <p:childTnLst>
                              <p:par>
                                <p:cTn id="59" presetID="10" presetClass="entr" presetSubtype="0"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10" presetClass="entr" presetSubtype="0" fill="hold" nodeType="withEffect">
                                  <p:stCondLst>
                                    <p:cond delay="0"/>
                                  </p:stCondLst>
                                  <p:childTnLst>
                                    <p:set>
                                      <p:cBhvr>
                                        <p:cTn id="63" dur="1" fill="hold">
                                          <p:stCondLst>
                                            <p:cond delay="0"/>
                                          </p:stCondLst>
                                        </p:cTn>
                                        <p:tgtEl>
                                          <p:spTgt spid="2050"/>
                                        </p:tgtEl>
                                        <p:attrNameLst>
                                          <p:attrName>style.visibility</p:attrName>
                                        </p:attrNameLst>
                                      </p:cBhvr>
                                      <p:to>
                                        <p:strVal val="visible"/>
                                      </p:to>
                                    </p:set>
                                    <p:animEffect transition="in" filter="fade">
                                      <p:cBhvr>
                                        <p:cTn id="64"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2"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1" descr="H:\investigasiones\Imagenes\Geografia\Proyecciones.jpg"/>
          <p:cNvPicPr>
            <a:picLocks noChangeAspect="1" noChangeArrowheads="1"/>
          </p:cNvPicPr>
          <p:nvPr/>
        </p:nvPicPr>
        <p:blipFill>
          <a:blip r:embed="rId3"/>
          <a:srcRect t="72774"/>
          <a:stretch>
            <a:fillRect/>
          </a:stretch>
        </p:blipFill>
        <p:spPr bwMode="auto">
          <a:xfrm>
            <a:off x="2754313" y="1123954"/>
            <a:ext cx="3184525" cy="1120775"/>
          </a:xfrm>
          <a:prstGeom prst="rect">
            <a:avLst/>
          </a:prstGeom>
          <a:noFill/>
          <a:ln w="9525">
            <a:noFill/>
            <a:miter lim="800000"/>
            <a:headEnd/>
            <a:tailEnd/>
          </a:ln>
        </p:spPr>
      </p:pic>
      <p:pic>
        <p:nvPicPr>
          <p:cNvPr id="120834" name="Imagen 2" descr="C:\Users\Prisciliano Lopez\Preparatoria\Cuarto Semestre\Geografia y medio Ambiente\Mapa.jpg"/>
          <p:cNvPicPr>
            <a:picLocks noChangeAspect="1" noChangeArrowheads="1"/>
          </p:cNvPicPr>
          <p:nvPr/>
        </p:nvPicPr>
        <p:blipFill>
          <a:blip r:embed="rId4"/>
          <a:srcRect l="86430" t="3201" r="-2" b="16405"/>
          <a:stretch>
            <a:fillRect/>
          </a:stretch>
        </p:blipFill>
        <p:spPr bwMode="auto">
          <a:xfrm>
            <a:off x="0" y="0"/>
            <a:ext cx="2951163" cy="6858000"/>
          </a:xfrm>
          <a:prstGeom prst="rect">
            <a:avLst/>
          </a:prstGeom>
          <a:noFill/>
          <a:ln w="9525">
            <a:noFill/>
            <a:miter lim="800000"/>
            <a:headEnd/>
            <a:tailEnd/>
          </a:ln>
        </p:spPr>
      </p:pic>
      <p:sp>
        <p:nvSpPr>
          <p:cNvPr id="9" name="8 Título"/>
          <p:cNvSpPr>
            <a:spLocks noGrp="1"/>
          </p:cNvSpPr>
          <p:nvPr>
            <p:ph type="title"/>
          </p:nvPr>
        </p:nvSpPr>
        <p:spPr>
          <a:xfrm>
            <a:off x="2996418" y="275771"/>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Proyección Horizontal o Azimutal o Cenitales</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4"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5" name="Autoforma 24">
            <a:hlinkClick r:id="rId6" action="ppaction://hlinksldjump"/>
          </p:cNvPr>
          <p:cNvSpPr>
            <a:spLocks noChangeArrowheads="1"/>
          </p:cNvSpPr>
          <p:nvPr/>
        </p:nvSpPr>
        <p:spPr bwMode="blackWhite">
          <a:xfrm>
            <a:off x="-301053" y="20288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        Presentación</a:t>
            </a:r>
          </a:p>
        </p:txBody>
      </p:sp>
      <p:sp>
        <p:nvSpPr>
          <p:cNvPr id="26" name="Autoforma 24">
            <a:hlinkClick r:id="rId7" action="ppaction://hlinksldjump"/>
          </p:cNvPr>
          <p:cNvSpPr>
            <a:spLocks noChangeArrowheads="1"/>
          </p:cNvSpPr>
          <p:nvPr/>
        </p:nvSpPr>
        <p:spPr bwMode="blackWhite">
          <a:xfrm>
            <a:off x="-301053" y="3479049"/>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4.3 Simbología</a:t>
            </a:r>
          </a:p>
        </p:txBody>
      </p:sp>
      <p:sp>
        <p:nvSpPr>
          <p:cNvPr id="27" name="Autoforma 25">
            <a:hlinkClick r:id="rId8" action="ppaction://hlinksldjump"/>
          </p:cNvPr>
          <p:cNvSpPr>
            <a:spLocks noChangeArrowheads="1"/>
          </p:cNvSpPr>
          <p:nvPr/>
        </p:nvSpPr>
        <p:spPr bwMode="blackWhite">
          <a:xfrm>
            <a:off x="-301053" y="30018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4.2 Escala</a:t>
            </a:r>
          </a:p>
        </p:txBody>
      </p:sp>
      <p:sp>
        <p:nvSpPr>
          <p:cNvPr id="31" name="Autoforma 24">
            <a:hlinkClick r:id="rId9" action="ppaction://hlinksldjump"/>
          </p:cNvPr>
          <p:cNvSpPr>
            <a:spLocks noChangeArrowheads="1"/>
          </p:cNvSpPr>
          <p:nvPr/>
        </p:nvSpPr>
        <p:spPr bwMode="blackWhite">
          <a:xfrm>
            <a:off x="-301053" y="25195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4.1 Orientación</a:t>
            </a:r>
          </a:p>
        </p:txBody>
      </p:sp>
      <p:sp>
        <p:nvSpPr>
          <p:cNvPr id="33" name="Autoforma 24">
            <a:hlinkClick r:id="rId10" action="ppaction://hlinksldjump"/>
          </p:cNvPr>
          <p:cNvSpPr>
            <a:spLocks noChangeArrowheads="1"/>
          </p:cNvSpPr>
          <p:nvPr/>
        </p:nvSpPr>
        <p:spPr bwMode="blackWhite">
          <a:xfrm>
            <a:off x="-301053" y="3964973"/>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4.4  Coordenadas</a:t>
            </a:r>
          </a:p>
        </p:txBody>
      </p:sp>
      <p:sp>
        <p:nvSpPr>
          <p:cNvPr id="34" name="Autoforma 24">
            <a:hlinkClick r:id="rId11" action="ppaction://hlinksldjump"/>
          </p:cNvPr>
          <p:cNvSpPr>
            <a:spLocks noChangeArrowheads="1"/>
          </p:cNvSpPr>
          <p:nvPr/>
        </p:nvSpPr>
        <p:spPr bwMode="blackWhite">
          <a:xfrm>
            <a:off x="-301053" y="4453245"/>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latin typeface="+mn-lt"/>
              </a:rPr>
              <a:t>4.5  Proyecciones</a:t>
            </a:r>
          </a:p>
        </p:txBody>
      </p:sp>
      <p:pic>
        <p:nvPicPr>
          <p:cNvPr id="35"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36"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0"/>
            <a:ext cx="1133475" cy="1079500"/>
          </a:xfrm>
          <a:prstGeom prst="rect">
            <a:avLst/>
          </a:prstGeom>
          <a:noFill/>
          <a:ln w="9525">
            <a:noFill/>
            <a:miter lim="800000"/>
            <a:headEnd/>
            <a:tailEnd/>
          </a:ln>
        </p:spPr>
      </p:pic>
      <p:sp>
        <p:nvSpPr>
          <p:cNvPr id="18" name="17 CuadroTexto"/>
          <p:cNvSpPr txBox="1">
            <a:spLocks noChangeArrowheads="1"/>
          </p:cNvSpPr>
          <p:nvPr/>
        </p:nvSpPr>
        <p:spPr bwMode="auto">
          <a:xfrm>
            <a:off x="5915027" y="1817688"/>
            <a:ext cx="4676775" cy="3231654"/>
          </a:xfrm>
          <a:prstGeom prst="rect">
            <a:avLst/>
          </a:prstGeom>
          <a:noFill/>
          <a:ln w="9525">
            <a:noFill/>
            <a:miter lim="800000"/>
            <a:headEnd/>
            <a:tailEnd/>
          </a:ln>
        </p:spPr>
        <p:txBody>
          <a:bodyPr>
            <a:spAutoFit/>
          </a:bodyPr>
          <a:lstStyle/>
          <a:p>
            <a:pPr algn="just"/>
            <a:r>
              <a:rPr lang="es-ES" sz="1200">
                <a:latin typeface="Calibri" pitchFamily="34" charset="0"/>
                <a:sym typeface="UniversalMath1 BT"/>
              </a:rPr>
              <a:t>Si el globo  terráqueo se proyecta desde un punto de vista sobre el plano, la proyección que resulta se denomina horizontal. A estas proyecciones se les conoce también como acimutales por el circulo azimutal en horizontal</a:t>
            </a:r>
          </a:p>
          <a:p>
            <a:pPr algn="just"/>
            <a:endParaRPr lang="es-ES" sz="1200">
              <a:latin typeface="Calibri" pitchFamily="34" charset="0"/>
              <a:sym typeface="UniversalMath1 BT"/>
            </a:endParaRPr>
          </a:p>
          <a:p>
            <a:pPr algn="just"/>
            <a:r>
              <a:rPr lang="es-MX" sz="1200">
                <a:latin typeface="Calibri" pitchFamily="34" charset="0"/>
              </a:rPr>
              <a:t>Proyecciones acimutales o cenitales. Se obtienen al proyectar la superficie esférica sobre un plano. </a:t>
            </a:r>
          </a:p>
          <a:p>
            <a:pPr algn="just"/>
            <a:endParaRPr lang="es-MX" sz="1200">
              <a:latin typeface="Calibri" pitchFamily="34" charset="0"/>
            </a:endParaRPr>
          </a:p>
          <a:p>
            <a:pPr algn="just"/>
            <a:r>
              <a:rPr lang="es-MX" sz="1200">
                <a:latin typeface="Calibri" pitchFamily="34" charset="0"/>
              </a:rPr>
              <a:t>Pueden ser polares (plano tangente al polo), ecuatoriales (plano tangente a un punto sobre el ecuador) u oblicuas (plano tangente a un punto cualquiera entre el polo y el ecuador). </a:t>
            </a:r>
          </a:p>
          <a:p>
            <a:pPr algn="just"/>
            <a:endParaRPr lang="es-MX" sz="1200">
              <a:latin typeface="Calibri" pitchFamily="34" charset="0"/>
            </a:endParaRPr>
          </a:p>
          <a:p>
            <a:pPr algn="just"/>
            <a:r>
              <a:rPr lang="es-MX" sz="1200">
                <a:latin typeface="Calibri" pitchFamily="34" charset="0"/>
              </a:rPr>
              <a:t>Son las que representan mejor las zonas polares. Solo abarcan un hemisferio. Las deformaciones aumentan a medida que nos alejamos del punto de tangencia. Este grupo incluye la proyección gnomónica, la equivalente de Lambert, la equidistante, la ortográfica y la estereográfica. </a:t>
            </a:r>
          </a:p>
        </p:txBody>
      </p:sp>
      <p:sp>
        <p:nvSpPr>
          <p:cNvPr id="19" name="18 Rectángulo redondeado">
            <a:hlinkClick r:id="rId11" action="ppaction://hlinksldjump"/>
          </p:cNvPr>
          <p:cNvSpPr/>
          <p:nvPr/>
        </p:nvSpPr>
        <p:spPr>
          <a:xfrm>
            <a:off x="6426203" y="5900738"/>
            <a:ext cx="3363913"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sp>
        <p:nvSpPr>
          <p:cNvPr id="22" name="21 CuadroTexto"/>
          <p:cNvSpPr txBox="1"/>
          <p:nvPr/>
        </p:nvSpPr>
        <p:spPr>
          <a:xfrm>
            <a:off x="3062288" y="4321175"/>
            <a:ext cx="2728912" cy="2123658"/>
          </a:xfrm>
          <a:prstGeom prst="rect">
            <a:avLst/>
          </a:prstGeom>
          <a:solidFill>
            <a:schemeClr val="bg1">
              <a:lumMod val="95000"/>
            </a:schemeClr>
          </a:solidFill>
          <a:ln>
            <a:solidFill>
              <a:schemeClr val="tx1">
                <a:lumMod val="65000"/>
                <a:lumOff val="35000"/>
              </a:schemeClr>
            </a:solidFill>
          </a:ln>
        </p:spPr>
        <p:txBody>
          <a:bodyPr>
            <a:spAutoFit/>
          </a:bodyPr>
          <a:lstStyle/>
          <a:p>
            <a:pPr algn="just" fontAlgn="auto">
              <a:spcBef>
                <a:spcPts val="0"/>
              </a:spcBef>
              <a:spcAft>
                <a:spcPts val="0"/>
              </a:spcAft>
              <a:defRPr/>
            </a:pPr>
            <a:r>
              <a:rPr lang="es-MX" sz="1200" dirty="0">
                <a:latin typeface="+mn-lt"/>
              </a:rPr>
              <a:t>Si se apoya un papel en un único punto de un globo iluminado, la proyección del globo en el papel da como resultado un mapa de proyección acimutal. Estos mapas se emplean para representar las regiones polares, Estas aparecen relativamente sin distorsión, pero esta crece según se van acercando los meridianos a las áreas ecuatoriales. </a:t>
            </a:r>
          </a:p>
          <a:p>
            <a:pPr marL="2511425" algn="just" fontAlgn="auto">
              <a:spcBef>
                <a:spcPts val="0"/>
              </a:spcBef>
              <a:spcAft>
                <a:spcPts val="0"/>
              </a:spcAft>
              <a:defRPr/>
            </a:pPr>
            <a:endParaRPr lang="es-ES" sz="1200" dirty="0">
              <a:latin typeface="+mn-lt"/>
              <a:sym typeface="UniversalMath1 BT"/>
            </a:endParaRPr>
          </a:p>
        </p:txBody>
      </p:sp>
      <p:pic>
        <p:nvPicPr>
          <p:cNvPr id="3074" name="Imagen 2"/>
          <p:cNvPicPr>
            <a:picLocks noChangeAspect="1" noChangeArrowheads="1"/>
          </p:cNvPicPr>
          <p:nvPr/>
        </p:nvPicPr>
        <p:blipFill>
          <a:blip r:embed="rId15"/>
          <a:srcRect/>
          <a:stretch>
            <a:fillRect/>
          </a:stretch>
        </p:blipFill>
        <p:spPr bwMode="auto">
          <a:xfrm>
            <a:off x="3062288" y="2481263"/>
            <a:ext cx="2728912" cy="1839912"/>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0-#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0-#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0-#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0-#ppt_w/2"/>
                                          </p:val>
                                        </p:tav>
                                        <p:tav tm="100000">
                                          <p:val>
                                            <p:strVal val="#ppt_x"/>
                                          </p:val>
                                        </p:tav>
                                      </p:tavLst>
                                    </p:anim>
                                    <p:anim calcmode="lin" valueType="num">
                                      <p:cBhvr additive="base">
                                        <p:cTn id="42" dur="500" fill="hold"/>
                                        <p:tgtEl>
                                          <p:spTgt spid="33"/>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8" fill="hold"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500" fill="hold"/>
                                        <p:tgtEl>
                                          <p:spTgt spid="34"/>
                                        </p:tgtEl>
                                        <p:attrNameLst>
                                          <p:attrName>ppt_x</p:attrName>
                                        </p:attrNameLst>
                                      </p:cBhvr>
                                      <p:tavLst>
                                        <p:tav tm="0">
                                          <p:val>
                                            <p:strVal val="0-#ppt_w/2"/>
                                          </p:val>
                                        </p:tav>
                                        <p:tav tm="100000">
                                          <p:val>
                                            <p:strVal val="#ppt_x"/>
                                          </p:val>
                                        </p:tav>
                                      </p:tavLst>
                                    </p:anim>
                                    <p:anim calcmode="lin" valueType="num">
                                      <p:cBhvr additive="base">
                                        <p:cTn id="47" dur="500" fill="hold"/>
                                        <p:tgtEl>
                                          <p:spTgt spid="34"/>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par>
                                <p:cTn id="61" presetID="10" presetClass="entr" presetSubtype="0" fill="hold" nodeType="withEffect">
                                  <p:stCondLst>
                                    <p:cond delay="0"/>
                                  </p:stCondLst>
                                  <p:childTnLst>
                                    <p:set>
                                      <p:cBhvr>
                                        <p:cTn id="62" dur="1" fill="hold">
                                          <p:stCondLst>
                                            <p:cond delay="0"/>
                                          </p:stCondLst>
                                        </p:cTn>
                                        <p:tgtEl>
                                          <p:spTgt spid="3074"/>
                                        </p:tgtEl>
                                        <p:attrNameLst>
                                          <p:attrName>style.visibility</p:attrName>
                                        </p:attrNameLst>
                                      </p:cBhvr>
                                      <p:to>
                                        <p:strVal val="visible"/>
                                      </p:to>
                                    </p:set>
                                    <p:animEffect transition="in" filter="fade">
                                      <p:cBhvr>
                                        <p:cTn id="63"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pPr>
              <a:defRPr/>
            </a:pPr>
            <a:r>
              <a:rPr lang="es-MX" smtClean="0"/>
              <a:t>Geografía </a:t>
            </a:r>
            <a:endParaRPr lang="es-MX"/>
          </a:p>
        </p:txBody>
      </p:sp>
      <p:sp>
        <p:nvSpPr>
          <p:cNvPr id="4" name="3 Marcador de pie de página"/>
          <p:cNvSpPr>
            <a:spLocks noGrp="1"/>
          </p:cNvSpPr>
          <p:nvPr>
            <p:ph type="ftr" sz="quarter" idx="11"/>
          </p:nvPr>
        </p:nvSpPr>
        <p:spPr/>
        <p:txBody>
          <a:bodyPr/>
          <a:lstStyle/>
          <a:p>
            <a:pPr>
              <a:defRPr/>
            </a:pPr>
            <a:r>
              <a:rPr lang="es-MX" smtClean="0"/>
              <a:t>Plantel "Lic. Adolfo López Mateos"</a:t>
            </a:r>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95116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0" y="2490952"/>
            <a:ext cx="2632841" cy="584775"/>
          </a:xfrm>
          <a:prstGeom prst="rect">
            <a:avLst/>
          </a:prstGeom>
          <a:noFill/>
        </p:spPr>
        <p:txBody>
          <a:bodyPr wrap="square" rtlCol="0">
            <a:spAutoFit/>
          </a:bodyPr>
          <a:lstStyle/>
          <a:p>
            <a:r>
              <a:rPr lang="es-MX" sz="3200" b="1" dirty="0" smtClean="0"/>
              <a:t>EJERCICIO</a:t>
            </a:r>
            <a:endParaRPr lang="es-MX" sz="3200" b="1"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4709" y="1892467"/>
            <a:ext cx="3698382" cy="3073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3140349" y="582388"/>
            <a:ext cx="6907103" cy="923330"/>
          </a:xfrm>
          <a:prstGeom prst="rect">
            <a:avLst/>
          </a:prstGeom>
        </p:spPr>
        <p:txBody>
          <a:bodyPr wrap="square">
            <a:spAutoFit/>
          </a:bodyPr>
          <a:lstStyle/>
          <a:p>
            <a:pPr algn="just"/>
            <a:r>
              <a:rPr lang="es-MX" b="1" dirty="0"/>
              <a:t>Componentes del mapa: </a:t>
            </a:r>
            <a:r>
              <a:rPr lang="es-MX" dirty="0"/>
              <a:t>orientación, coordenadas, escalas, simbología </a:t>
            </a:r>
            <a:r>
              <a:rPr lang="es-MX" dirty="0" smtClean="0"/>
              <a:t>y proyecciones</a:t>
            </a:r>
            <a:r>
              <a:rPr lang="es-MX" dirty="0"/>
              <a:t>. Con base en los elementos que componen un mapa, </a:t>
            </a:r>
            <a:r>
              <a:rPr lang="es-MX" dirty="0" smtClean="0"/>
              <a:t>complementa el </a:t>
            </a:r>
            <a:r>
              <a:rPr lang="es-MX" dirty="0"/>
              <a:t>siguiente mapa mental.</a:t>
            </a:r>
            <a:endParaRPr lang="es-MX" dirty="0"/>
          </a:p>
        </p:txBody>
      </p:sp>
    </p:spTree>
    <p:extLst>
      <p:ext uri="{BB962C8B-B14F-4D97-AF65-F5344CB8AC3E}">
        <p14:creationId xmlns:p14="http://schemas.microsoft.com/office/powerpoint/2010/main" val="4088784672"/>
      </p:ext>
    </p:extLst>
  </p:cSld>
  <p:clrMapOvr>
    <a:masterClrMapping/>
  </p:clrMapOvr>
  <p:transition spd="slow">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1" name="Imagen 3"/>
          <p:cNvPicPr>
            <a:picLocks noChangeAspect="1" noChangeArrowheads="1"/>
          </p:cNvPicPr>
          <p:nvPr/>
        </p:nvPicPr>
        <p:blipFill>
          <a:blip r:embed="rId3">
            <a:grayscl/>
          </a:blip>
          <a:srcRect/>
          <a:stretch>
            <a:fillRect/>
          </a:stretch>
        </p:blipFill>
        <p:spPr bwMode="auto">
          <a:xfrm>
            <a:off x="0" y="20638"/>
            <a:ext cx="10837863" cy="6837362"/>
          </a:xfrm>
          <a:prstGeom prst="rect">
            <a:avLst/>
          </a:prstGeom>
          <a:noFill/>
          <a:ln w="9525">
            <a:noFill/>
            <a:miter lim="800000"/>
            <a:headEnd/>
            <a:tailEnd/>
          </a:ln>
        </p:spPr>
      </p:pic>
      <p:pic>
        <p:nvPicPr>
          <p:cNvPr id="19" name="Imagen 3"/>
          <p:cNvPicPr>
            <a:picLocks noChangeAspect="1" noChangeArrowheads="1"/>
          </p:cNvPicPr>
          <p:nvPr/>
        </p:nvPicPr>
        <p:blipFill rotWithShape="1">
          <a:blip r:embed="rId4"/>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96418" y="275771"/>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Clasificación Cartográfica</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6"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8" name="Autoforma 25">
            <a:hlinkClick r:id="rId6" action="ppaction://hlinksldjump"/>
          </p:cNvPr>
          <p:cNvSpPr>
            <a:spLocks noChangeArrowheads="1"/>
          </p:cNvSpPr>
          <p:nvPr/>
        </p:nvSpPr>
        <p:spPr bwMode="blackWhite">
          <a:xfrm>
            <a:off x="-301053" y="254458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5.2 Clasificación por Contenido</a:t>
            </a:r>
          </a:p>
        </p:txBody>
      </p:sp>
      <p:sp>
        <p:nvSpPr>
          <p:cNvPr id="39" name="Autoforma 24">
            <a:hlinkClick r:id="rId7" action="ppaction://hlinksldjump"/>
          </p:cNvPr>
          <p:cNvSpPr>
            <a:spLocks noChangeArrowheads="1"/>
          </p:cNvSpPr>
          <p:nvPr/>
        </p:nvSpPr>
        <p:spPr bwMode="blackWhite">
          <a:xfrm>
            <a:off x="-301053" y="206232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5.1 Clasificación por Escala</a:t>
            </a:r>
          </a:p>
        </p:txBody>
      </p:sp>
      <p:sp>
        <p:nvSpPr>
          <p:cNvPr id="2" name="1 CuadroTexto"/>
          <p:cNvSpPr txBox="1">
            <a:spLocks noChangeArrowheads="1"/>
          </p:cNvSpPr>
          <p:nvPr/>
        </p:nvSpPr>
        <p:spPr bwMode="auto">
          <a:xfrm>
            <a:off x="3279775" y="1131888"/>
            <a:ext cx="6938963" cy="1816100"/>
          </a:xfrm>
          <a:prstGeom prst="rect">
            <a:avLst/>
          </a:prstGeom>
          <a:noFill/>
          <a:ln w="9525">
            <a:noFill/>
            <a:miter lim="800000"/>
            <a:headEnd/>
            <a:tailEnd/>
          </a:ln>
        </p:spPr>
        <p:txBody>
          <a:bodyPr>
            <a:spAutoFit/>
          </a:bodyPr>
          <a:lstStyle/>
          <a:p>
            <a:pPr algn="just"/>
            <a:r>
              <a:rPr lang="es-ES" sz="1600">
                <a:latin typeface="Calibri" pitchFamily="34" charset="0"/>
              </a:rPr>
              <a:t>Los mapas son muy diversos, ya que pueden contener distintos</a:t>
            </a:r>
          </a:p>
          <a:p>
            <a:pPr algn="just"/>
            <a:r>
              <a:rPr lang="es-ES" sz="1600">
                <a:latin typeface="Calibri" pitchFamily="34" charset="0"/>
              </a:rPr>
              <a:t>tipos de información, cada uno es ocupado en un lugar o motivo distinto, ya sea para análisis, clasificación de acuerdo un parámetro o tema específico, o representación de un fenómeno o hecho</a:t>
            </a:r>
          </a:p>
          <a:p>
            <a:pPr algn="just"/>
            <a:endParaRPr lang="es-ES" sz="1600">
              <a:latin typeface="Calibri" pitchFamily="34" charset="0"/>
            </a:endParaRPr>
          </a:p>
          <a:p>
            <a:pPr algn="just"/>
            <a:r>
              <a:rPr lang="es-ES" sz="1600">
                <a:latin typeface="Calibri" pitchFamily="34" charset="0"/>
              </a:rPr>
              <a:t>Ya que existen  una gran variedad de mapas se han hecho dos grandes  clasificaciones:</a:t>
            </a:r>
          </a:p>
        </p:txBody>
      </p:sp>
      <p:sp>
        <p:nvSpPr>
          <p:cNvPr id="14" name="13 Rectángulo redondeado">
            <a:hlinkClick r:id="rId7" action="ppaction://hlinksldjump"/>
          </p:cNvPr>
          <p:cNvSpPr/>
          <p:nvPr/>
        </p:nvSpPr>
        <p:spPr>
          <a:xfrm>
            <a:off x="3400425" y="3108325"/>
            <a:ext cx="3240088"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8080"/>
                </a:solidFill>
              </a:rPr>
              <a:t>Clasificación por Escala</a:t>
            </a:r>
            <a:endParaRPr lang="es-MX" dirty="0">
              <a:solidFill>
                <a:srgbClr val="008080"/>
              </a:solidFill>
            </a:endParaRPr>
          </a:p>
        </p:txBody>
      </p:sp>
      <p:sp>
        <p:nvSpPr>
          <p:cNvPr id="15" name="14 Rectángulo redondeado">
            <a:hlinkClick r:id="rId6" action="ppaction://hlinksldjump"/>
          </p:cNvPr>
          <p:cNvSpPr/>
          <p:nvPr/>
        </p:nvSpPr>
        <p:spPr>
          <a:xfrm>
            <a:off x="6691315" y="3108325"/>
            <a:ext cx="3240087" cy="349250"/>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7030A0"/>
                </a:solidFill>
              </a:rPr>
              <a:t>Clasificación por Contenido</a:t>
            </a:r>
            <a:endParaRPr lang="es-MX" dirty="0">
              <a:solidFill>
                <a:srgbClr val="7030A0"/>
              </a:solidFill>
            </a:endParaRPr>
          </a:p>
        </p:txBody>
      </p:sp>
      <p:pic>
        <p:nvPicPr>
          <p:cNvPr id="17" name="Imagen 3" descr="G:\UAEMex-1.bmp">
            <a:hlinkClick r:id="rId8"/>
          </p:cNvPr>
          <p:cNvPicPr>
            <a:picLocks noChangeAspect="1" noChangeArrowheads="1"/>
          </p:cNvPicPr>
          <p:nvPr/>
        </p:nvPicPr>
        <p:blipFill>
          <a:blip r:embed="rId9"/>
          <a:srcRect/>
          <a:stretch>
            <a:fillRect/>
          </a:stretch>
        </p:blipFill>
        <p:spPr bwMode="auto">
          <a:xfrm>
            <a:off x="703263" y="71442"/>
            <a:ext cx="1431925" cy="1260475"/>
          </a:xfrm>
          <a:prstGeom prst="rect">
            <a:avLst/>
          </a:prstGeom>
          <a:noFill/>
          <a:ln w="9525">
            <a:noFill/>
            <a:miter lim="800000"/>
            <a:headEnd/>
            <a:tailEnd/>
          </a:ln>
        </p:spPr>
      </p:pic>
      <p:pic>
        <p:nvPicPr>
          <p:cNvPr id="18" name="Imagen 2" descr="F:\investigasiones\Imagenes\UAEMex\Escudo.JPG"/>
          <p:cNvPicPr>
            <a:picLocks noChangeAspect="1" noChangeArrowheads="1"/>
          </p:cNvPicPr>
          <p:nvPr/>
        </p:nvPicPr>
        <p:blipFill>
          <a:blip r:embed="rId10">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1500"/>
                            </p:stCondLst>
                            <p:childTnLst>
                              <p:par>
                                <p:cTn id="29" presetID="2" presetClass="entr" presetSubtype="8"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0-#ppt_w/2"/>
                                          </p:val>
                                        </p:tav>
                                        <p:tav tm="100000">
                                          <p:val>
                                            <p:strVal val="#ppt_x"/>
                                          </p:val>
                                        </p:tav>
                                      </p:tavLst>
                                    </p:anim>
                                    <p:anim calcmode="lin" valueType="num">
                                      <p:cBhvr additive="base">
                                        <p:cTn id="32" dur="50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 presetClass="entr" presetSubtype="8"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fill="hold"/>
                                        <p:tgtEl>
                                          <p:spTgt spid="38"/>
                                        </p:tgtEl>
                                        <p:attrNameLst>
                                          <p:attrName>ppt_x</p:attrName>
                                        </p:attrNameLst>
                                      </p:cBhvr>
                                      <p:tavLst>
                                        <p:tav tm="0">
                                          <p:val>
                                            <p:strVal val="0-#ppt_w/2"/>
                                          </p:val>
                                        </p:tav>
                                        <p:tav tm="100000">
                                          <p:val>
                                            <p:strVal val="#ppt_x"/>
                                          </p:val>
                                        </p:tav>
                                      </p:tavLst>
                                    </p:anim>
                                    <p:anim calcmode="lin" valueType="num">
                                      <p:cBhvr additive="base">
                                        <p:cTn id="37"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animBg="1"/>
      <p:bldP spid="15"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29" name="Imagen 3"/>
          <p:cNvPicPr>
            <a:picLocks noChangeAspect="1" noChangeArrowheads="1"/>
          </p:cNvPicPr>
          <p:nvPr/>
        </p:nvPicPr>
        <p:blipFill>
          <a:blip r:embed="rId3">
            <a:grayscl/>
          </a:blip>
          <a:srcRect/>
          <a:stretch>
            <a:fillRect/>
          </a:stretch>
        </p:blipFill>
        <p:spPr bwMode="auto">
          <a:xfrm>
            <a:off x="0" y="20638"/>
            <a:ext cx="10837863" cy="6837362"/>
          </a:xfrm>
          <a:prstGeom prst="rect">
            <a:avLst/>
          </a:prstGeom>
          <a:noFill/>
          <a:ln w="9525">
            <a:noFill/>
            <a:miter lim="800000"/>
            <a:headEnd/>
            <a:tailEnd/>
          </a:ln>
        </p:spPr>
      </p:pic>
      <p:pic>
        <p:nvPicPr>
          <p:cNvPr id="19" name="Imagen 3"/>
          <p:cNvPicPr>
            <a:picLocks noChangeAspect="1" noChangeArrowheads="1"/>
          </p:cNvPicPr>
          <p:nvPr/>
        </p:nvPicPr>
        <p:blipFill rotWithShape="1">
          <a:blip r:embed="rId4"/>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96418" y="275771"/>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Clasificación por Escala</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3279775" y="1131890"/>
            <a:ext cx="6938963" cy="2862322"/>
          </a:xfrm>
          <a:prstGeom prst="rect">
            <a:avLst/>
          </a:prstGeom>
          <a:noFill/>
          <a:ln w="9525">
            <a:noFill/>
            <a:miter lim="800000"/>
            <a:headEnd/>
            <a:tailEnd/>
          </a:ln>
        </p:spPr>
        <p:txBody>
          <a:bodyPr>
            <a:spAutoFit/>
          </a:bodyPr>
          <a:lstStyle/>
          <a:p>
            <a:r>
              <a:rPr lang="es-MX">
                <a:latin typeface="Calibri" pitchFamily="34" charset="0"/>
              </a:rPr>
              <a:t>Por su escala se dividen en tres grupos:</a:t>
            </a:r>
          </a:p>
          <a:p>
            <a:r>
              <a:rPr lang="es-MX">
                <a:latin typeface="Calibri" pitchFamily="34" charset="0"/>
              </a:rPr>
              <a:t>Escalas grandes…………………………..   1:25,000 y mayores</a:t>
            </a:r>
          </a:p>
          <a:p>
            <a:r>
              <a:rPr lang="es-MX">
                <a:latin typeface="Calibri" pitchFamily="34" charset="0"/>
              </a:rPr>
              <a:t>Escalas medianas……..…………….. …   1:50,000 – 1:250,000</a:t>
            </a:r>
          </a:p>
          <a:p>
            <a:r>
              <a:rPr lang="es-MX">
                <a:latin typeface="Calibri" pitchFamily="34" charset="0"/>
              </a:rPr>
              <a:t>Escalas pequeñas……….……………….   1:500,000 y menores</a:t>
            </a:r>
          </a:p>
          <a:p>
            <a:endParaRPr lang="es-MX">
              <a:latin typeface="Calibri" pitchFamily="34" charset="0"/>
            </a:endParaRPr>
          </a:p>
          <a:p>
            <a:r>
              <a:rPr lang="es-MX">
                <a:latin typeface="Calibri" pitchFamily="34" charset="0"/>
              </a:rPr>
              <a:t>Una clasificación más amplia de acuerdo a su escala es la siguiente:</a:t>
            </a:r>
          </a:p>
          <a:p>
            <a:r>
              <a:rPr lang="es-MX">
                <a:latin typeface="Calibri" pitchFamily="34" charset="0"/>
              </a:rPr>
              <a:t>Escalas muy grandes  .….…………….    1:2,500 y mayores</a:t>
            </a:r>
          </a:p>
          <a:p>
            <a:r>
              <a:rPr lang="es-MX">
                <a:latin typeface="Calibri" pitchFamily="34" charset="0"/>
              </a:rPr>
              <a:t>Escalas grandes  .………….…………….    1:5,000 – 1:25,000</a:t>
            </a:r>
          </a:p>
          <a:p>
            <a:r>
              <a:rPr lang="es-MX">
                <a:latin typeface="Calibri" pitchFamily="34" charset="0"/>
              </a:rPr>
              <a:t>Escalas pequeñas  .…...……………….    1:500,000 – 1:2,500,000</a:t>
            </a:r>
          </a:p>
          <a:p>
            <a:r>
              <a:rPr lang="es-MX">
                <a:latin typeface="Calibri" pitchFamily="34" charset="0"/>
              </a:rPr>
              <a:t>Escalas muy pequeñas  ....……… ….    1:5,000,000 y menores</a:t>
            </a:r>
          </a:p>
        </p:txBody>
      </p:sp>
      <p:sp>
        <p:nvSpPr>
          <p:cNvPr id="17"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18" name="Autoforma 24">
            <a:hlinkClick r:id="rId6"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20" name="Autoforma 25">
            <a:hlinkClick r:id="rId7"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5.2 Clasificación por Contenido</a:t>
            </a:r>
          </a:p>
        </p:txBody>
      </p:sp>
      <p:sp>
        <p:nvSpPr>
          <p:cNvPr id="21" name="Autoforma 24">
            <a:hlinkClick r:id="rId8"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5.1 Clasificación por Escala</a:t>
            </a:r>
          </a:p>
        </p:txBody>
      </p:sp>
      <p:pic>
        <p:nvPicPr>
          <p:cNvPr id="14" name="Imagen 3" descr="G:\UAEMex-1.bmp">
            <a:hlinkClick r:id="rId9"/>
          </p:cNvPr>
          <p:cNvPicPr>
            <a:picLocks noChangeAspect="1" noChangeArrowheads="1"/>
          </p:cNvPicPr>
          <p:nvPr/>
        </p:nvPicPr>
        <p:blipFill>
          <a:blip r:embed="rId10"/>
          <a:srcRect/>
          <a:stretch>
            <a:fillRect/>
          </a:stretch>
        </p:blipFill>
        <p:spPr bwMode="auto">
          <a:xfrm>
            <a:off x="703263" y="71442"/>
            <a:ext cx="1431925" cy="1260475"/>
          </a:xfrm>
          <a:prstGeom prst="rect">
            <a:avLst/>
          </a:prstGeom>
          <a:noFill/>
          <a:ln w="9525">
            <a:noFill/>
            <a:miter lim="800000"/>
            <a:headEnd/>
            <a:tailEnd/>
          </a:ln>
        </p:spPr>
      </p:pic>
      <p:pic>
        <p:nvPicPr>
          <p:cNvPr id="15" name="Imagen 2" descr="F:\investigasiones\Imagenes\UAEMex\Escudo.JPG"/>
          <p:cNvPicPr>
            <a:picLocks noChangeAspect="1" noChangeArrowheads="1"/>
          </p:cNvPicPr>
          <p:nvPr/>
        </p:nvPicPr>
        <p:blipFill>
          <a:blip r:embed="rId11">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0-#ppt_w/2"/>
                                          </p:val>
                                        </p:tav>
                                        <p:tav tm="100000">
                                          <p:val>
                                            <p:strVal val="#ppt_x"/>
                                          </p:val>
                                        </p:tav>
                                      </p:tavLst>
                                    </p:anim>
                                    <p:anim calcmode="lin" valueType="num">
                                      <p:cBhvr additive="base">
                                        <p:cTn id="31" dur="500" fill="hold"/>
                                        <p:tgtEl>
                                          <p:spTgt spid="2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0-#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Imagen 3"/>
          <p:cNvPicPr>
            <a:picLocks noChangeAspect="1" noChangeArrowheads="1"/>
          </p:cNvPicPr>
          <p:nvPr/>
        </p:nvPicPr>
        <p:blipFill>
          <a:blip r:embed="rId3">
            <a:grayscl/>
          </a:blip>
          <a:srcRect/>
          <a:stretch>
            <a:fillRect/>
          </a:stretch>
        </p:blipFill>
        <p:spPr bwMode="auto">
          <a:xfrm>
            <a:off x="0" y="20638"/>
            <a:ext cx="10837863" cy="6837362"/>
          </a:xfrm>
          <a:prstGeom prst="rect">
            <a:avLst/>
          </a:prstGeom>
          <a:noFill/>
          <a:ln w="9525">
            <a:noFill/>
            <a:miter lim="800000"/>
            <a:headEnd/>
            <a:tailEnd/>
          </a:ln>
        </p:spPr>
      </p:pic>
      <p:pic>
        <p:nvPicPr>
          <p:cNvPr id="19" name="Imagen 3"/>
          <p:cNvPicPr>
            <a:picLocks noChangeAspect="1" noChangeArrowheads="1"/>
          </p:cNvPicPr>
          <p:nvPr/>
        </p:nvPicPr>
        <p:blipFill rotWithShape="1">
          <a:blip r:embed="rId4"/>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96418" y="275771"/>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Clasificación por Contenido</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p:nvPr/>
        </p:nvSpPr>
        <p:spPr>
          <a:xfrm>
            <a:off x="3279775" y="1131890"/>
            <a:ext cx="6938963" cy="3170099"/>
          </a:xfrm>
          <a:prstGeom prst="rect">
            <a:avLst/>
          </a:prstGeom>
          <a:noFill/>
        </p:spPr>
        <p:txBody>
          <a:bodyPr>
            <a:spAutoFit/>
          </a:bodyPr>
          <a:lstStyle/>
          <a:p>
            <a:pPr fontAlgn="auto">
              <a:spcBef>
                <a:spcPts val="0"/>
              </a:spcBef>
              <a:spcAft>
                <a:spcPts val="0"/>
              </a:spcAft>
              <a:defRPr/>
            </a:pPr>
            <a:r>
              <a:rPr lang="es-MX" sz="1400" dirty="0">
                <a:latin typeface="+mn-lt"/>
              </a:rPr>
              <a:t>Por su contenido los mapas se dividen en dos grupos:</a:t>
            </a:r>
          </a:p>
          <a:p>
            <a:pPr marL="185738" indent="-185738" fontAlgn="auto">
              <a:spcBef>
                <a:spcPts val="0"/>
              </a:spcBef>
              <a:spcAft>
                <a:spcPts val="0"/>
              </a:spcAft>
              <a:buFont typeface="+mj-lt"/>
              <a:buAutoNum type="arabicParenR"/>
              <a:defRPr/>
            </a:pPr>
            <a:r>
              <a:rPr lang="es-MX" sz="1200" dirty="0">
                <a:solidFill>
                  <a:srgbClr val="7030A0"/>
                </a:solidFill>
                <a:latin typeface="+mn-lt"/>
              </a:rPr>
              <a:t>Mapas topográficos: </a:t>
            </a:r>
            <a:r>
              <a:rPr lang="es-MX" sz="1200" dirty="0">
                <a:latin typeface="+mn-lt"/>
              </a:rPr>
              <a:t>Sirven para determinar las medidas y configuraciones de un área geográfica. Se pueden calcular distancias y diferencias de nivel entre lugares, superficies, áreas, etc. Es posible localizar pueblos, ciudades, vías de comunicación, etc. Su objetivo es describir con precisión y riguroso detalle los accidentes topográficos.</a:t>
            </a:r>
          </a:p>
          <a:p>
            <a:pPr marL="185738" indent="-185738" fontAlgn="auto">
              <a:spcBef>
                <a:spcPts val="0"/>
              </a:spcBef>
              <a:spcAft>
                <a:spcPts val="0"/>
              </a:spcAft>
              <a:buFont typeface="+mj-lt"/>
              <a:buAutoNum type="arabicParenR"/>
              <a:defRPr/>
            </a:pPr>
            <a:r>
              <a:rPr lang="es-MX" sz="1200" dirty="0">
                <a:solidFill>
                  <a:srgbClr val="7030A0"/>
                </a:solidFill>
                <a:latin typeface="+mn-lt"/>
              </a:rPr>
              <a:t>Mapas temáticos: </a:t>
            </a:r>
            <a:r>
              <a:rPr lang="es-MX" sz="1200" dirty="0">
                <a:latin typeface="+mn-lt"/>
              </a:rPr>
              <a:t>Están consagrados a los temas específicos. El contenido de su información y sus objetivos van dirigidos al tema que se trate.</a:t>
            </a:r>
          </a:p>
          <a:p>
            <a:pPr fontAlgn="auto">
              <a:spcBef>
                <a:spcPts val="0"/>
              </a:spcBef>
              <a:spcAft>
                <a:spcPts val="0"/>
              </a:spcAft>
              <a:defRPr/>
            </a:pPr>
            <a:endParaRPr lang="es-MX" sz="1400" dirty="0">
              <a:latin typeface="+mn-lt"/>
            </a:endParaRPr>
          </a:p>
          <a:p>
            <a:pPr fontAlgn="auto">
              <a:spcBef>
                <a:spcPts val="0"/>
              </a:spcBef>
              <a:spcAft>
                <a:spcPts val="0"/>
              </a:spcAft>
              <a:defRPr/>
            </a:pPr>
            <a:r>
              <a:rPr lang="es-MX" sz="1400" dirty="0">
                <a:latin typeface="+mn-lt"/>
              </a:rPr>
              <a:t>Estos contienen poca información topográfica para sustentar el contenido temático y complementario.</a:t>
            </a:r>
          </a:p>
          <a:p>
            <a:pPr fontAlgn="auto">
              <a:spcBef>
                <a:spcPts val="0"/>
              </a:spcBef>
              <a:spcAft>
                <a:spcPts val="0"/>
              </a:spcAft>
              <a:defRPr/>
            </a:pPr>
            <a:r>
              <a:rPr lang="es-MX" sz="1200" dirty="0">
                <a:latin typeface="+mn-lt"/>
              </a:rPr>
              <a:t>La cartografía temática se divide en:</a:t>
            </a:r>
          </a:p>
          <a:p>
            <a:pPr marL="185738" indent="-185738" fontAlgn="auto">
              <a:spcBef>
                <a:spcPts val="0"/>
              </a:spcBef>
              <a:spcAft>
                <a:spcPts val="0"/>
              </a:spcAft>
              <a:buFont typeface="+mj-lt"/>
              <a:buAutoNum type="arabicParenR"/>
              <a:defRPr/>
            </a:pPr>
            <a:r>
              <a:rPr lang="es-MX" sz="1200" dirty="0">
                <a:solidFill>
                  <a:srgbClr val="008080"/>
                </a:solidFill>
                <a:latin typeface="+mn-lt"/>
              </a:rPr>
              <a:t>Cartografía náutica y militar: </a:t>
            </a:r>
            <a:r>
              <a:rPr lang="es-MX" sz="1200" dirty="0">
                <a:latin typeface="+mn-lt"/>
              </a:rPr>
              <a:t>cartas de navegación, aeronáutica y de tácticas militares.</a:t>
            </a:r>
          </a:p>
          <a:p>
            <a:pPr marL="185738" indent="-185738" fontAlgn="auto">
              <a:spcBef>
                <a:spcPts val="0"/>
              </a:spcBef>
              <a:spcAft>
                <a:spcPts val="0"/>
              </a:spcAft>
              <a:buFont typeface="+mj-lt"/>
              <a:buAutoNum type="arabicParenR"/>
              <a:defRPr/>
            </a:pPr>
            <a:r>
              <a:rPr lang="es-MX" sz="1200" dirty="0">
                <a:solidFill>
                  <a:srgbClr val="008080"/>
                </a:solidFill>
                <a:latin typeface="+mn-lt"/>
              </a:rPr>
              <a:t>Cartografía física: </a:t>
            </a:r>
            <a:r>
              <a:rPr lang="es-MX" sz="1200" dirty="0">
                <a:latin typeface="+mn-lt"/>
              </a:rPr>
              <a:t>mapas geológicos, climáticos, fisiográficos, tectónicos y oceanografía física.</a:t>
            </a:r>
          </a:p>
          <a:p>
            <a:pPr marL="185738" indent="-185738" fontAlgn="auto">
              <a:spcBef>
                <a:spcPts val="0"/>
              </a:spcBef>
              <a:spcAft>
                <a:spcPts val="0"/>
              </a:spcAft>
              <a:buFont typeface="+mj-lt"/>
              <a:buAutoNum type="arabicParenR"/>
              <a:defRPr/>
            </a:pPr>
            <a:r>
              <a:rPr lang="es-MX" sz="1200" dirty="0">
                <a:solidFill>
                  <a:srgbClr val="008080"/>
                </a:solidFill>
                <a:latin typeface="+mn-lt"/>
              </a:rPr>
              <a:t>Cartografía biológica: </a:t>
            </a:r>
            <a:r>
              <a:rPr lang="es-MX" sz="1200" dirty="0">
                <a:latin typeface="+mn-lt"/>
              </a:rPr>
              <a:t>mapas forestales, flora y fauna, zoología, marina, etc.</a:t>
            </a:r>
          </a:p>
          <a:p>
            <a:pPr marL="185738" indent="-185738" fontAlgn="auto">
              <a:spcBef>
                <a:spcPts val="0"/>
              </a:spcBef>
              <a:spcAft>
                <a:spcPts val="0"/>
              </a:spcAft>
              <a:buFont typeface="+mj-lt"/>
              <a:buAutoNum type="arabicParenR"/>
              <a:defRPr/>
            </a:pPr>
            <a:r>
              <a:rPr lang="es-MX" sz="1200" dirty="0">
                <a:solidFill>
                  <a:srgbClr val="008080"/>
                </a:solidFill>
                <a:latin typeface="+mn-lt"/>
              </a:rPr>
              <a:t>Cartografía humana: </a:t>
            </a:r>
            <a:r>
              <a:rPr lang="es-MX" sz="1200" dirty="0">
                <a:latin typeface="+mn-lt"/>
              </a:rPr>
              <a:t>mapas étnicos, lingüísticos, religiosos, turísticos, etc.</a:t>
            </a:r>
          </a:p>
          <a:p>
            <a:pPr marL="185738" indent="-185738" fontAlgn="auto">
              <a:spcBef>
                <a:spcPts val="0"/>
              </a:spcBef>
              <a:spcAft>
                <a:spcPts val="0"/>
              </a:spcAft>
              <a:buFont typeface="+mj-lt"/>
              <a:buAutoNum type="arabicParenR"/>
              <a:defRPr/>
            </a:pPr>
            <a:r>
              <a:rPr lang="es-MX" sz="1200" dirty="0">
                <a:solidFill>
                  <a:srgbClr val="008080"/>
                </a:solidFill>
                <a:latin typeface="+mn-lt"/>
              </a:rPr>
              <a:t>Cartografía censal: </a:t>
            </a:r>
            <a:r>
              <a:rPr lang="es-MX" sz="1200" dirty="0">
                <a:latin typeface="+mn-lt"/>
              </a:rPr>
              <a:t>es la representación del marco geoestadístico de un país.</a:t>
            </a:r>
          </a:p>
        </p:txBody>
      </p:sp>
      <p:sp>
        <p:nvSpPr>
          <p:cNvPr id="17"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18" name="Autoforma 24">
            <a:hlinkClick r:id="rId6"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20" name="Autoforma 25">
            <a:hlinkClick r:id="rId7"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5.2 Clasificación por Contenido</a:t>
            </a:r>
          </a:p>
        </p:txBody>
      </p:sp>
      <p:sp>
        <p:nvSpPr>
          <p:cNvPr id="21" name="Autoforma 24">
            <a:hlinkClick r:id="rId8"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5.1 Clasificación por Escala</a:t>
            </a:r>
          </a:p>
        </p:txBody>
      </p:sp>
      <p:grpSp>
        <p:nvGrpSpPr>
          <p:cNvPr id="4" name="3 Grupo"/>
          <p:cNvGrpSpPr>
            <a:grpSpLocks/>
          </p:cNvGrpSpPr>
          <p:nvPr/>
        </p:nvGrpSpPr>
        <p:grpSpPr bwMode="auto">
          <a:xfrm>
            <a:off x="3043238" y="4302125"/>
            <a:ext cx="7175500" cy="1982788"/>
            <a:chOff x="3042785" y="4302216"/>
            <a:chExt cx="7175273" cy="1983106"/>
          </a:xfrm>
        </p:grpSpPr>
        <p:pic>
          <p:nvPicPr>
            <p:cNvPr id="126990" name="Imagen 2"/>
            <p:cNvPicPr>
              <a:picLocks noChangeAspect="1" noChangeArrowheads="1"/>
            </p:cNvPicPr>
            <p:nvPr/>
          </p:nvPicPr>
          <p:blipFill>
            <a:blip r:embed="rId9"/>
            <a:srcRect/>
            <a:stretch>
              <a:fillRect/>
            </a:stretch>
          </p:blipFill>
          <p:spPr bwMode="auto">
            <a:xfrm>
              <a:off x="9022938" y="4418330"/>
              <a:ext cx="1195120" cy="720000"/>
            </a:xfrm>
            <a:prstGeom prst="rect">
              <a:avLst/>
            </a:prstGeom>
            <a:noFill/>
            <a:ln w="9525">
              <a:noFill/>
              <a:miter lim="800000"/>
              <a:headEnd/>
              <a:tailEnd/>
            </a:ln>
          </p:spPr>
        </p:pic>
        <p:pic>
          <p:nvPicPr>
            <p:cNvPr id="126991" name="Imagen 4"/>
            <p:cNvPicPr>
              <a:picLocks noChangeAspect="1" noChangeArrowheads="1"/>
            </p:cNvPicPr>
            <p:nvPr/>
          </p:nvPicPr>
          <p:blipFill>
            <a:blip r:embed="rId10"/>
            <a:srcRect/>
            <a:stretch>
              <a:fillRect/>
            </a:stretch>
          </p:blipFill>
          <p:spPr bwMode="auto">
            <a:xfrm>
              <a:off x="3042785" y="4433207"/>
              <a:ext cx="1179854" cy="720000"/>
            </a:xfrm>
            <a:prstGeom prst="rect">
              <a:avLst/>
            </a:prstGeom>
            <a:noFill/>
            <a:ln w="9525">
              <a:noFill/>
              <a:miter lim="800000"/>
              <a:headEnd/>
              <a:tailEnd/>
            </a:ln>
          </p:spPr>
        </p:pic>
        <p:pic>
          <p:nvPicPr>
            <p:cNvPr id="126992" name="Imagen 5"/>
            <p:cNvPicPr>
              <a:picLocks noChangeAspect="1" noChangeArrowheads="1"/>
            </p:cNvPicPr>
            <p:nvPr/>
          </p:nvPicPr>
          <p:blipFill>
            <a:blip r:embed="rId11"/>
            <a:srcRect/>
            <a:stretch>
              <a:fillRect/>
            </a:stretch>
          </p:blipFill>
          <p:spPr bwMode="auto">
            <a:xfrm>
              <a:off x="3662135" y="4839607"/>
              <a:ext cx="1181168" cy="720000"/>
            </a:xfrm>
            <a:prstGeom prst="rect">
              <a:avLst/>
            </a:prstGeom>
            <a:noFill/>
            <a:ln w="9525">
              <a:noFill/>
              <a:miter lim="800000"/>
              <a:headEnd/>
              <a:tailEnd/>
            </a:ln>
          </p:spPr>
        </p:pic>
        <p:pic>
          <p:nvPicPr>
            <p:cNvPr id="126993" name="Imagen 6"/>
            <p:cNvPicPr>
              <a:picLocks noChangeAspect="1" noChangeArrowheads="1"/>
            </p:cNvPicPr>
            <p:nvPr/>
          </p:nvPicPr>
          <p:blipFill>
            <a:blip r:embed="rId12"/>
            <a:srcRect/>
            <a:stretch>
              <a:fillRect/>
            </a:stretch>
          </p:blipFill>
          <p:spPr bwMode="auto">
            <a:xfrm>
              <a:off x="4333748" y="5453743"/>
              <a:ext cx="1188529" cy="720000"/>
            </a:xfrm>
            <a:prstGeom prst="rect">
              <a:avLst/>
            </a:prstGeom>
            <a:noFill/>
            <a:ln w="9525">
              <a:noFill/>
              <a:miter lim="800000"/>
              <a:headEnd/>
              <a:tailEnd/>
            </a:ln>
          </p:spPr>
        </p:pic>
        <p:pic>
          <p:nvPicPr>
            <p:cNvPr id="126994" name="Imagen 11"/>
            <p:cNvPicPr>
              <a:picLocks noChangeAspect="1" noChangeArrowheads="1"/>
            </p:cNvPicPr>
            <p:nvPr/>
          </p:nvPicPr>
          <p:blipFill>
            <a:blip r:embed="rId13"/>
            <a:srcRect/>
            <a:stretch>
              <a:fillRect/>
            </a:stretch>
          </p:blipFill>
          <p:spPr bwMode="auto">
            <a:xfrm>
              <a:off x="8303307" y="5014006"/>
              <a:ext cx="1199565" cy="720000"/>
            </a:xfrm>
            <a:prstGeom prst="rect">
              <a:avLst/>
            </a:prstGeom>
            <a:noFill/>
            <a:ln w="9525">
              <a:noFill/>
              <a:miter lim="800000"/>
              <a:headEnd/>
              <a:tailEnd/>
            </a:ln>
          </p:spPr>
        </p:pic>
        <p:pic>
          <p:nvPicPr>
            <p:cNvPr id="126995" name="Imagen 9"/>
            <p:cNvPicPr>
              <a:picLocks noChangeAspect="1" noChangeArrowheads="1"/>
            </p:cNvPicPr>
            <p:nvPr/>
          </p:nvPicPr>
          <p:blipFill>
            <a:blip r:embed="rId14"/>
            <a:srcRect/>
            <a:stretch>
              <a:fillRect/>
            </a:stretch>
          </p:blipFill>
          <p:spPr bwMode="auto">
            <a:xfrm>
              <a:off x="7639283" y="5565322"/>
              <a:ext cx="1185109" cy="720000"/>
            </a:xfrm>
            <a:prstGeom prst="rect">
              <a:avLst/>
            </a:prstGeom>
            <a:noFill/>
            <a:ln w="9525">
              <a:noFill/>
              <a:miter lim="800000"/>
              <a:headEnd/>
              <a:tailEnd/>
            </a:ln>
          </p:spPr>
        </p:pic>
        <p:pic>
          <p:nvPicPr>
            <p:cNvPr id="126996" name="Imagen 8" descr="C:\Users\Prisciliano Lopez\Desktop\layers.gif">
              <a:hlinkClick r:id="rId15" action="ppaction://hlinksldjump"/>
            </p:cNvPr>
            <p:cNvPicPr>
              <a:picLocks noChangeAspect="1" noChangeArrowheads="1"/>
            </p:cNvPicPr>
            <p:nvPr/>
          </p:nvPicPr>
          <p:blipFill>
            <a:blip r:embed="rId16"/>
            <a:srcRect/>
            <a:stretch>
              <a:fillRect/>
            </a:stretch>
          </p:blipFill>
          <p:spPr bwMode="auto">
            <a:xfrm>
              <a:off x="5975471" y="4302216"/>
              <a:ext cx="1092987" cy="1216859"/>
            </a:xfrm>
            <a:prstGeom prst="rect">
              <a:avLst/>
            </a:prstGeom>
            <a:noFill/>
            <a:ln w="9525">
              <a:noFill/>
              <a:miter lim="800000"/>
              <a:headEnd/>
              <a:tailEnd/>
            </a:ln>
          </p:spPr>
        </p:pic>
        <p:sp>
          <p:nvSpPr>
            <p:cNvPr id="126997" name="2 CuadroTexto"/>
            <p:cNvSpPr txBox="1">
              <a:spLocks noChangeArrowheads="1"/>
            </p:cNvSpPr>
            <p:nvPr/>
          </p:nvSpPr>
          <p:spPr bwMode="auto">
            <a:xfrm>
              <a:off x="5775960" y="5570220"/>
              <a:ext cx="1463040" cy="369332"/>
            </a:xfrm>
            <a:prstGeom prst="rect">
              <a:avLst/>
            </a:prstGeom>
            <a:noFill/>
            <a:ln w="9525">
              <a:noFill/>
              <a:miter lim="800000"/>
              <a:headEnd/>
              <a:tailEnd/>
            </a:ln>
          </p:spPr>
          <p:txBody>
            <a:bodyPr>
              <a:spAutoFit/>
            </a:bodyPr>
            <a:lstStyle/>
            <a:p>
              <a:pPr algn="ctr"/>
              <a:r>
                <a:rPr lang="es-ES">
                  <a:latin typeface="Calibri" pitchFamily="34" charset="0"/>
                </a:rPr>
                <a:t>Cartógrafo</a:t>
              </a:r>
              <a:endParaRPr lang="es-MX">
                <a:latin typeface="Calibri" pitchFamily="34" charset="0"/>
              </a:endParaRPr>
            </a:p>
          </p:txBody>
        </p:sp>
      </p:grpSp>
      <p:pic>
        <p:nvPicPr>
          <p:cNvPr id="23" name="Imagen 3" descr="G:\UAEMex-1.bmp">
            <a:hlinkClick r:id="rId17"/>
          </p:cNvPr>
          <p:cNvPicPr>
            <a:picLocks noChangeAspect="1" noChangeArrowheads="1"/>
          </p:cNvPicPr>
          <p:nvPr/>
        </p:nvPicPr>
        <p:blipFill>
          <a:blip r:embed="rId18"/>
          <a:srcRect/>
          <a:stretch>
            <a:fillRect/>
          </a:stretch>
        </p:blipFill>
        <p:spPr bwMode="auto">
          <a:xfrm>
            <a:off x="703263" y="71442"/>
            <a:ext cx="1431925" cy="1260475"/>
          </a:xfrm>
          <a:prstGeom prst="rect">
            <a:avLst/>
          </a:prstGeom>
          <a:noFill/>
          <a:ln w="9525">
            <a:noFill/>
            <a:miter lim="800000"/>
            <a:headEnd/>
            <a:tailEnd/>
          </a:ln>
        </p:spPr>
      </p:pic>
      <p:pic>
        <p:nvPicPr>
          <p:cNvPr id="24" name="Imagen 2" descr="F:\investigasiones\Imagenes\UAEMex\Escudo.JPG"/>
          <p:cNvPicPr>
            <a:picLocks noChangeAspect="1" noChangeArrowheads="1"/>
          </p:cNvPicPr>
          <p:nvPr/>
        </p:nvPicPr>
        <p:blipFill>
          <a:blip r:embed="rId19">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53" presetClass="entr" presetSubtype="16"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par>
                          <p:cTn id="27" fill="hold">
                            <p:stCondLst>
                              <p:cond delay="1500"/>
                            </p:stCondLst>
                            <p:childTnLst>
                              <p:par>
                                <p:cTn id="28" presetID="2" presetClass="entr" presetSubtype="8"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0-#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0-#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5" name="Imagen 3"/>
          <p:cNvPicPr>
            <a:picLocks noChangeAspect="1" noChangeArrowheads="1"/>
          </p:cNvPicPr>
          <p:nvPr/>
        </p:nvPicPr>
        <p:blipFill>
          <a:blip r:embed="rId3">
            <a:grayscl/>
          </a:blip>
          <a:srcRect/>
          <a:stretch>
            <a:fillRect/>
          </a:stretch>
        </p:blipFill>
        <p:spPr bwMode="auto">
          <a:xfrm>
            <a:off x="0" y="20638"/>
            <a:ext cx="10837863" cy="6837362"/>
          </a:xfrm>
          <a:prstGeom prst="rect">
            <a:avLst/>
          </a:prstGeom>
          <a:noFill/>
          <a:ln w="9525">
            <a:noFill/>
            <a:miter lim="800000"/>
            <a:headEnd/>
            <a:tailEnd/>
          </a:ln>
        </p:spPr>
      </p:pic>
      <p:pic>
        <p:nvPicPr>
          <p:cNvPr id="19" name="Imagen 3"/>
          <p:cNvPicPr>
            <a:picLocks noChangeAspect="1" noChangeArrowheads="1"/>
          </p:cNvPicPr>
          <p:nvPr/>
        </p:nvPicPr>
        <p:blipFill rotWithShape="1">
          <a:blip r:embed="rId4"/>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rPr>
              <a:t>Cartógrafo</a:t>
            </a:r>
            <a:endParaRPr kumimoji="1" lang="es-ES" sz="32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7"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18" name="Autoforma 24">
            <a:hlinkClick r:id="rId6"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20" name="Autoforma 25">
            <a:hlinkClick r:id="rId7"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5.2 Clasificación por Contenido</a:t>
            </a:r>
          </a:p>
        </p:txBody>
      </p:sp>
      <p:sp>
        <p:nvSpPr>
          <p:cNvPr id="21" name="Autoforma 24">
            <a:hlinkClick r:id="rId8"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5.1 Clasificación por Escala</a:t>
            </a:r>
          </a:p>
        </p:txBody>
      </p:sp>
      <p:sp>
        <p:nvSpPr>
          <p:cNvPr id="33" name="32 CuadroTexto"/>
          <p:cNvSpPr txBox="1"/>
          <p:nvPr/>
        </p:nvSpPr>
        <p:spPr>
          <a:xfrm>
            <a:off x="6769100" y="6175376"/>
            <a:ext cx="4081463" cy="430887"/>
          </a:xfrm>
          <a:prstGeom prst="rect">
            <a:avLst/>
          </a:prstGeom>
          <a:noFill/>
        </p:spPr>
        <p:txBody>
          <a:bodyPr>
            <a:spAutoFit/>
          </a:bodyPr>
          <a:lstStyle/>
          <a:p>
            <a:pPr fontAlgn="auto">
              <a:spcBef>
                <a:spcPts val="0"/>
              </a:spcBef>
              <a:spcAft>
                <a:spcPts val="0"/>
              </a:spcAft>
              <a:defRPr/>
            </a:pPr>
            <a:r>
              <a:rPr lang="es-MX" sz="1100" dirty="0">
                <a:latin typeface="+mn-lt"/>
              </a:rPr>
              <a:t>Nota: En algunos Mapas la simbología no se visualiza debido al tamaño representado, pero eso no indica que no la contenga</a:t>
            </a:r>
            <a:endParaRPr lang="es-MX" sz="1050" dirty="0">
              <a:latin typeface="+mn-lt"/>
            </a:endParaRPr>
          </a:p>
        </p:txBody>
      </p:sp>
      <p:sp>
        <p:nvSpPr>
          <p:cNvPr id="2" name="1 CuadroTexto"/>
          <p:cNvSpPr txBox="1">
            <a:spLocks noChangeArrowheads="1"/>
          </p:cNvSpPr>
          <p:nvPr/>
        </p:nvSpPr>
        <p:spPr bwMode="auto">
          <a:xfrm>
            <a:off x="2936876" y="649291"/>
            <a:ext cx="6938963" cy="738664"/>
          </a:xfrm>
          <a:prstGeom prst="rect">
            <a:avLst/>
          </a:prstGeom>
          <a:noFill/>
          <a:ln w="9525">
            <a:noFill/>
            <a:miter lim="800000"/>
            <a:headEnd/>
            <a:tailEnd/>
          </a:ln>
        </p:spPr>
        <p:txBody>
          <a:bodyPr>
            <a:spAutoFit/>
          </a:bodyPr>
          <a:lstStyle/>
          <a:p>
            <a:r>
              <a:rPr lang="es-MX" sz="1400">
                <a:latin typeface="Calibri" pitchFamily="34" charset="0"/>
              </a:rPr>
              <a:t>En los siguientes mapas se ejemplifican los mapas por medio de la clasificación por </a:t>
            </a:r>
          </a:p>
          <a:p>
            <a:r>
              <a:rPr lang="es-MX" sz="1400">
                <a:latin typeface="Calibri" pitchFamily="34" charset="0"/>
              </a:rPr>
              <a:t>contenido o temática además del tipo de simbología utilizada ya sea areal, puntual  </a:t>
            </a:r>
          </a:p>
          <a:p>
            <a:r>
              <a:rPr lang="es-MX" sz="1400">
                <a:latin typeface="Calibri" pitchFamily="34" charset="0"/>
              </a:rPr>
              <a:t>o lineal</a:t>
            </a:r>
            <a:endParaRPr lang="es-MX" sz="1200">
              <a:latin typeface="Calibri" pitchFamily="34" charset="0"/>
            </a:endParaRPr>
          </a:p>
        </p:txBody>
      </p:sp>
      <p:grpSp>
        <p:nvGrpSpPr>
          <p:cNvPr id="7" name="6 Grupo"/>
          <p:cNvGrpSpPr>
            <a:grpSpLocks/>
          </p:cNvGrpSpPr>
          <p:nvPr/>
        </p:nvGrpSpPr>
        <p:grpSpPr bwMode="auto">
          <a:xfrm>
            <a:off x="2936878" y="2239963"/>
            <a:ext cx="6613525" cy="3700462"/>
            <a:chOff x="2937330" y="2239531"/>
            <a:chExt cx="6613071" cy="3701653"/>
          </a:xfrm>
        </p:grpSpPr>
        <p:sp>
          <p:nvSpPr>
            <p:cNvPr id="129051" name="23 CuadroTexto"/>
            <p:cNvSpPr txBox="1">
              <a:spLocks noChangeArrowheads="1"/>
            </p:cNvSpPr>
            <p:nvPr/>
          </p:nvSpPr>
          <p:spPr bwMode="auto">
            <a:xfrm>
              <a:off x="3554076" y="2504119"/>
              <a:ext cx="772132" cy="307777"/>
            </a:xfrm>
            <a:prstGeom prst="rect">
              <a:avLst/>
            </a:prstGeom>
            <a:noFill/>
            <a:ln w="9525">
              <a:noFill/>
              <a:miter lim="800000"/>
              <a:headEnd/>
              <a:tailEnd/>
            </a:ln>
          </p:spPr>
          <p:txBody>
            <a:bodyPr>
              <a:spAutoFit/>
            </a:bodyPr>
            <a:lstStyle/>
            <a:p>
              <a:pPr algn="ctr"/>
              <a:r>
                <a:rPr lang="es-MX" sz="1400">
                  <a:latin typeface="Calibri" pitchFamily="34" charset="0"/>
                </a:rPr>
                <a:t>Físico</a:t>
              </a:r>
              <a:endParaRPr lang="es-MX" sz="1200">
                <a:latin typeface="Calibri" pitchFamily="34" charset="0"/>
              </a:endParaRPr>
            </a:p>
          </p:txBody>
        </p:sp>
        <p:sp>
          <p:nvSpPr>
            <p:cNvPr id="129052" name="25 CuadroTexto"/>
            <p:cNvSpPr txBox="1">
              <a:spLocks noChangeArrowheads="1"/>
            </p:cNvSpPr>
            <p:nvPr/>
          </p:nvSpPr>
          <p:spPr bwMode="auto">
            <a:xfrm>
              <a:off x="5843062" y="2239531"/>
              <a:ext cx="772132" cy="307876"/>
            </a:xfrm>
            <a:prstGeom prst="rect">
              <a:avLst/>
            </a:prstGeom>
            <a:noFill/>
            <a:ln w="9525">
              <a:noFill/>
              <a:miter lim="800000"/>
              <a:headEnd/>
              <a:tailEnd/>
            </a:ln>
          </p:spPr>
          <p:txBody>
            <a:bodyPr>
              <a:spAutoFit/>
            </a:bodyPr>
            <a:lstStyle/>
            <a:p>
              <a:pPr algn="ctr"/>
              <a:r>
                <a:rPr lang="es-MX" sz="1400">
                  <a:latin typeface="Calibri" pitchFamily="34" charset="0"/>
                </a:rPr>
                <a:t>Político</a:t>
              </a:r>
              <a:endParaRPr lang="es-MX" sz="1200">
                <a:latin typeface="Calibri" pitchFamily="34" charset="0"/>
              </a:endParaRPr>
            </a:p>
          </p:txBody>
        </p:sp>
        <p:sp>
          <p:nvSpPr>
            <p:cNvPr id="129053" name="26 CuadroTexto"/>
            <p:cNvSpPr txBox="1">
              <a:spLocks noChangeArrowheads="1"/>
            </p:cNvSpPr>
            <p:nvPr/>
          </p:nvSpPr>
          <p:spPr bwMode="auto">
            <a:xfrm>
              <a:off x="8069943" y="2560009"/>
              <a:ext cx="1480458" cy="307777"/>
            </a:xfrm>
            <a:prstGeom prst="rect">
              <a:avLst/>
            </a:prstGeom>
            <a:noFill/>
            <a:ln w="9525">
              <a:noFill/>
              <a:miter lim="800000"/>
              <a:headEnd/>
              <a:tailEnd/>
            </a:ln>
          </p:spPr>
          <p:txBody>
            <a:bodyPr>
              <a:spAutoFit/>
            </a:bodyPr>
            <a:lstStyle/>
            <a:p>
              <a:pPr algn="ctr"/>
              <a:r>
                <a:rPr lang="es-MX" sz="1400">
                  <a:latin typeface="Calibri" pitchFamily="34" charset="0"/>
                </a:rPr>
                <a:t>Vegetación</a:t>
              </a:r>
              <a:endParaRPr lang="es-MX" sz="1200">
                <a:latin typeface="Calibri" pitchFamily="34" charset="0"/>
              </a:endParaRPr>
            </a:p>
          </p:txBody>
        </p:sp>
        <p:sp>
          <p:nvSpPr>
            <p:cNvPr id="129054" name="30 CuadroTexto"/>
            <p:cNvSpPr txBox="1">
              <a:spLocks noChangeArrowheads="1"/>
            </p:cNvSpPr>
            <p:nvPr/>
          </p:nvSpPr>
          <p:spPr bwMode="auto">
            <a:xfrm>
              <a:off x="7968343" y="4096709"/>
              <a:ext cx="1480458" cy="307777"/>
            </a:xfrm>
            <a:prstGeom prst="rect">
              <a:avLst/>
            </a:prstGeom>
            <a:noFill/>
            <a:ln w="9525">
              <a:noFill/>
              <a:miter lim="800000"/>
              <a:headEnd/>
              <a:tailEnd/>
            </a:ln>
          </p:spPr>
          <p:txBody>
            <a:bodyPr>
              <a:spAutoFit/>
            </a:bodyPr>
            <a:lstStyle/>
            <a:p>
              <a:pPr algn="ctr"/>
              <a:r>
                <a:rPr lang="es-MX" sz="1400">
                  <a:latin typeface="Calibri" pitchFamily="34" charset="0"/>
                </a:rPr>
                <a:t>Climático</a:t>
              </a:r>
              <a:endParaRPr lang="es-MX" sz="1200">
                <a:latin typeface="Calibri" pitchFamily="34" charset="0"/>
              </a:endParaRPr>
            </a:p>
          </p:txBody>
        </p:sp>
        <p:sp>
          <p:nvSpPr>
            <p:cNvPr id="129055" name="33 CuadroTexto"/>
            <p:cNvSpPr txBox="1">
              <a:spLocks noChangeArrowheads="1"/>
            </p:cNvSpPr>
            <p:nvPr/>
          </p:nvSpPr>
          <p:spPr bwMode="auto">
            <a:xfrm>
              <a:off x="7879443" y="5479519"/>
              <a:ext cx="1480458" cy="307777"/>
            </a:xfrm>
            <a:prstGeom prst="rect">
              <a:avLst/>
            </a:prstGeom>
            <a:noFill/>
            <a:ln w="9525">
              <a:noFill/>
              <a:miter lim="800000"/>
              <a:headEnd/>
              <a:tailEnd/>
            </a:ln>
          </p:spPr>
          <p:txBody>
            <a:bodyPr>
              <a:spAutoFit/>
            </a:bodyPr>
            <a:lstStyle/>
            <a:p>
              <a:pPr algn="ctr"/>
              <a:r>
                <a:rPr lang="es-MX" sz="1400">
                  <a:latin typeface="Calibri" pitchFamily="34" charset="0"/>
                </a:rPr>
                <a:t>Idioma</a:t>
              </a:r>
              <a:endParaRPr lang="es-MX" sz="1200">
                <a:latin typeface="Calibri" pitchFamily="34" charset="0"/>
              </a:endParaRPr>
            </a:p>
          </p:txBody>
        </p:sp>
        <p:sp>
          <p:nvSpPr>
            <p:cNvPr id="129056" name="34 CuadroTexto"/>
            <p:cNvSpPr txBox="1">
              <a:spLocks noChangeArrowheads="1"/>
            </p:cNvSpPr>
            <p:nvPr/>
          </p:nvSpPr>
          <p:spPr bwMode="auto">
            <a:xfrm>
              <a:off x="5485006" y="5633407"/>
              <a:ext cx="1480458" cy="307777"/>
            </a:xfrm>
            <a:prstGeom prst="rect">
              <a:avLst/>
            </a:prstGeom>
            <a:noFill/>
            <a:ln w="9525">
              <a:noFill/>
              <a:miter lim="800000"/>
              <a:headEnd/>
              <a:tailEnd/>
            </a:ln>
          </p:spPr>
          <p:txBody>
            <a:bodyPr>
              <a:spAutoFit/>
            </a:bodyPr>
            <a:lstStyle/>
            <a:p>
              <a:pPr algn="ctr"/>
              <a:r>
                <a:rPr lang="es-MX" sz="1400">
                  <a:latin typeface="Calibri" pitchFamily="34" charset="0"/>
                </a:rPr>
                <a:t>Religión</a:t>
              </a:r>
              <a:endParaRPr lang="es-MX" sz="1200">
                <a:latin typeface="Calibri" pitchFamily="34" charset="0"/>
              </a:endParaRPr>
            </a:p>
          </p:txBody>
        </p:sp>
        <p:sp>
          <p:nvSpPr>
            <p:cNvPr id="129057" name="35 CuadroTexto"/>
            <p:cNvSpPr txBox="1">
              <a:spLocks noChangeArrowheads="1"/>
            </p:cNvSpPr>
            <p:nvPr/>
          </p:nvSpPr>
          <p:spPr bwMode="auto">
            <a:xfrm>
              <a:off x="5488899" y="4250597"/>
              <a:ext cx="1480458" cy="307777"/>
            </a:xfrm>
            <a:prstGeom prst="rect">
              <a:avLst/>
            </a:prstGeom>
            <a:noFill/>
            <a:ln w="9525">
              <a:noFill/>
              <a:miter lim="800000"/>
              <a:headEnd/>
              <a:tailEnd/>
            </a:ln>
          </p:spPr>
          <p:txBody>
            <a:bodyPr>
              <a:spAutoFit/>
            </a:bodyPr>
            <a:lstStyle/>
            <a:p>
              <a:pPr algn="ctr"/>
              <a:r>
                <a:rPr lang="es-MX" sz="1400">
                  <a:latin typeface="Calibri" pitchFamily="34" charset="0"/>
                </a:rPr>
                <a:t>Tierra de día</a:t>
              </a:r>
              <a:endParaRPr lang="es-MX" sz="1200">
                <a:latin typeface="Calibri" pitchFamily="34" charset="0"/>
              </a:endParaRPr>
            </a:p>
          </p:txBody>
        </p:sp>
        <p:sp>
          <p:nvSpPr>
            <p:cNvPr id="129058" name="37 CuadroTexto"/>
            <p:cNvSpPr txBox="1">
              <a:spLocks noChangeArrowheads="1"/>
            </p:cNvSpPr>
            <p:nvPr/>
          </p:nvSpPr>
          <p:spPr bwMode="auto">
            <a:xfrm>
              <a:off x="2937330" y="5479519"/>
              <a:ext cx="1990270" cy="307777"/>
            </a:xfrm>
            <a:prstGeom prst="rect">
              <a:avLst/>
            </a:prstGeom>
            <a:noFill/>
            <a:ln w="9525">
              <a:noFill/>
              <a:miter lim="800000"/>
              <a:headEnd/>
              <a:tailEnd/>
            </a:ln>
          </p:spPr>
          <p:txBody>
            <a:bodyPr>
              <a:spAutoFit/>
            </a:bodyPr>
            <a:lstStyle/>
            <a:p>
              <a:pPr algn="ctr"/>
              <a:r>
                <a:rPr lang="es-ES" sz="1400">
                  <a:latin typeface="Calibri" pitchFamily="34" charset="0"/>
                </a:rPr>
                <a:t>Husos Horarios</a:t>
              </a:r>
              <a:endParaRPr lang="es-MX" sz="1200">
                <a:latin typeface="Calibri" pitchFamily="34" charset="0"/>
              </a:endParaRPr>
            </a:p>
          </p:txBody>
        </p:sp>
        <p:sp>
          <p:nvSpPr>
            <p:cNvPr id="129059" name="38 CuadroTexto"/>
            <p:cNvSpPr txBox="1">
              <a:spLocks noChangeArrowheads="1"/>
            </p:cNvSpPr>
            <p:nvPr/>
          </p:nvSpPr>
          <p:spPr bwMode="auto">
            <a:xfrm>
              <a:off x="2937330" y="3977015"/>
              <a:ext cx="1990270" cy="307777"/>
            </a:xfrm>
            <a:prstGeom prst="rect">
              <a:avLst/>
            </a:prstGeom>
            <a:noFill/>
            <a:ln w="9525">
              <a:noFill/>
              <a:miter lim="800000"/>
              <a:headEnd/>
              <a:tailEnd/>
            </a:ln>
          </p:spPr>
          <p:txBody>
            <a:bodyPr>
              <a:spAutoFit/>
            </a:bodyPr>
            <a:lstStyle/>
            <a:p>
              <a:pPr algn="ctr"/>
              <a:r>
                <a:rPr lang="es-MX" sz="1400">
                  <a:latin typeface="Calibri" pitchFamily="34" charset="0"/>
                </a:rPr>
                <a:t>Tectónico</a:t>
              </a:r>
              <a:endParaRPr lang="es-MX" sz="1200">
                <a:latin typeface="Calibri" pitchFamily="34" charset="0"/>
              </a:endParaRPr>
            </a:p>
          </p:txBody>
        </p:sp>
      </p:grpSp>
      <p:pic>
        <p:nvPicPr>
          <p:cNvPr id="40" name="Imagen 3" descr="G:\UAEMex-1.bmp">
            <a:hlinkClick r:id="rId9"/>
          </p:cNvPr>
          <p:cNvPicPr>
            <a:picLocks noChangeAspect="1" noChangeArrowheads="1"/>
          </p:cNvPicPr>
          <p:nvPr/>
        </p:nvPicPr>
        <p:blipFill>
          <a:blip r:embed="rId10"/>
          <a:srcRect/>
          <a:stretch>
            <a:fillRect/>
          </a:stretch>
        </p:blipFill>
        <p:spPr bwMode="auto">
          <a:xfrm>
            <a:off x="703263" y="71442"/>
            <a:ext cx="1431925" cy="1260475"/>
          </a:xfrm>
          <a:prstGeom prst="rect">
            <a:avLst/>
          </a:prstGeom>
          <a:noFill/>
          <a:ln w="9525">
            <a:noFill/>
            <a:miter lim="800000"/>
            <a:headEnd/>
            <a:tailEnd/>
          </a:ln>
        </p:spPr>
      </p:pic>
      <p:pic>
        <p:nvPicPr>
          <p:cNvPr id="41" name="Imagen 2" descr="F:\investigasiones\Imagenes\UAEMex\Escudo.JPG"/>
          <p:cNvPicPr>
            <a:picLocks noChangeAspect="1" noChangeArrowheads="1"/>
          </p:cNvPicPr>
          <p:nvPr/>
        </p:nvPicPr>
        <p:blipFill>
          <a:blip r:embed="rId11">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grpSp>
        <p:nvGrpSpPr>
          <p:cNvPr id="3" name="2 Grupo"/>
          <p:cNvGrpSpPr>
            <a:grpSpLocks/>
          </p:cNvGrpSpPr>
          <p:nvPr/>
        </p:nvGrpSpPr>
        <p:grpSpPr bwMode="auto">
          <a:xfrm>
            <a:off x="3040064" y="1181100"/>
            <a:ext cx="6577012" cy="4452938"/>
            <a:chOff x="3040468" y="1181762"/>
            <a:chExt cx="6576327" cy="4451645"/>
          </a:xfrm>
        </p:grpSpPr>
        <p:grpSp>
          <p:nvGrpSpPr>
            <p:cNvPr id="129040" name="9 Grupo"/>
            <p:cNvGrpSpPr>
              <a:grpSpLocks/>
            </p:cNvGrpSpPr>
            <p:nvPr/>
          </p:nvGrpSpPr>
          <p:grpSpPr bwMode="auto">
            <a:xfrm>
              <a:off x="3040468" y="1181762"/>
              <a:ext cx="6576327" cy="4302724"/>
              <a:chOff x="3040468" y="1181762"/>
              <a:chExt cx="6576327" cy="4302724"/>
            </a:xfrm>
          </p:grpSpPr>
          <p:pic>
            <p:nvPicPr>
              <p:cNvPr id="129042" name="Imagen 5">
                <a:hlinkClick r:id="rId12" action="ppaction://hlinksldjump"/>
              </p:cNvPr>
              <p:cNvPicPr>
                <a:picLocks noChangeAspect="1" noChangeArrowheads="1"/>
              </p:cNvPicPr>
              <p:nvPr/>
            </p:nvPicPr>
            <p:blipFill>
              <a:blip r:embed="rId13"/>
              <a:srcRect/>
              <a:stretch>
                <a:fillRect/>
              </a:stretch>
            </p:blipFill>
            <p:spPr bwMode="auto">
              <a:xfrm>
                <a:off x="5023064" y="2792102"/>
                <a:ext cx="2412127" cy="1458495"/>
              </a:xfrm>
              <a:prstGeom prst="rect">
                <a:avLst/>
              </a:prstGeom>
              <a:noFill/>
              <a:ln w="9525">
                <a:noFill/>
                <a:miter lim="800000"/>
                <a:headEnd/>
                <a:tailEnd/>
              </a:ln>
            </p:spPr>
          </p:pic>
          <p:grpSp>
            <p:nvGrpSpPr>
              <p:cNvPr id="129043" name="4 Grupo"/>
              <p:cNvGrpSpPr>
                <a:grpSpLocks/>
              </p:cNvGrpSpPr>
              <p:nvPr/>
            </p:nvGrpSpPr>
            <p:grpSpPr bwMode="auto">
              <a:xfrm>
                <a:off x="3040468" y="1181762"/>
                <a:ext cx="6576327" cy="4302724"/>
                <a:chOff x="3040468" y="1181762"/>
                <a:chExt cx="6576327" cy="4302724"/>
              </a:xfrm>
            </p:grpSpPr>
            <p:pic>
              <p:nvPicPr>
                <p:cNvPr id="129044" name="Imagen 2">
                  <a:hlinkClick r:id="rId14" action="ppaction://hlinksldjump"/>
                </p:cNvPr>
                <p:cNvPicPr>
                  <a:picLocks noChangeAspect="1" noChangeArrowheads="1"/>
                </p:cNvPicPr>
                <p:nvPr/>
              </p:nvPicPr>
              <p:blipFill>
                <a:blip r:embed="rId15"/>
                <a:srcRect/>
                <a:stretch>
                  <a:fillRect/>
                </a:stretch>
              </p:blipFill>
              <p:spPr bwMode="auto">
                <a:xfrm>
                  <a:off x="7757721" y="3020802"/>
                  <a:ext cx="1792680" cy="1080000"/>
                </a:xfrm>
                <a:prstGeom prst="rect">
                  <a:avLst/>
                </a:prstGeom>
                <a:noFill/>
                <a:ln w="9525">
                  <a:noFill/>
                  <a:miter lim="800000"/>
                  <a:headEnd/>
                  <a:tailEnd/>
                </a:ln>
              </p:spPr>
            </p:pic>
            <p:pic>
              <p:nvPicPr>
                <p:cNvPr id="129045" name="Imagen 11">
                  <a:hlinkClick r:id="rId16" action="ppaction://hlinksldjump"/>
                </p:cNvPr>
                <p:cNvPicPr>
                  <a:picLocks noChangeAspect="1" noChangeArrowheads="1"/>
                </p:cNvPicPr>
                <p:nvPr/>
              </p:nvPicPr>
              <p:blipFill>
                <a:blip r:embed="rId17"/>
                <a:srcRect/>
                <a:stretch>
                  <a:fillRect/>
                </a:stretch>
              </p:blipFill>
              <p:spPr bwMode="auto">
                <a:xfrm>
                  <a:off x="3040468" y="2948788"/>
                  <a:ext cx="1799347" cy="1080000"/>
                </a:xfrm>
                <a:prstGeom prst="rect">
                  <a:avLst/>
                </a:prstGeom>
                <a:noFill/>
                <a:ln w="9525">
                  <a:noFill/>
                  <a:miter lim="800000"/>
                  <a:headEnd/>
                  <a:tailEnd/>
                </a:ln>
              </p:spPr>
            </p:pic>
            <p:pic>
              <p:nvPicPr>
                <p:cNvPr id="129046" name="Imagen 9">
                  <a:hlinkClick r:id="rId18" action="ppaction://hlinksldjump"/>
                </p:cNvPr>
                <p:cNvPicPr>
                  <a:picLocks noChangeAspect="1" noChangeArrowheads="1"/>
                </p:cNvPicPr>
                <p:nvPr/>
              </p:nvPicPr>
              <p:blipFill>
                <a:blip r:embed="rId19"/>
                <a:srcRect/>
                <a:stretch>
                  <a:fillRect/>
                </a:stretch>
              </p:blipFill>
              <p:spPr bwMode="auto">
                <a:xfrm>
                  <a:off x="5340296" y="1181762"/>
                  <a:ext cx="1777664" cy="1080000"/>
                </a:xfrm>
                <a:prstGeom prst="rect">
                  <a:avLst/>
                </a:prstGeom>
                <a:noFill/>
                <a:ln w="9525">
                  <a:noFill/>
                  <a:miter lim="800000"/>
                  <a:headEnd/>
                  <a:tailEnd/>
                </a:ln>
              </p:spPr>
            </p:pic>
            <p:pic>
              <p:nvPicPr>
                <p:cNvPr id="129047" name="Imagen 2">
                  <a:hlinkClick r:id="rId20" action="ppaction://hlinksldjump"/>
                </p:cNvPr>
                <p:cNvPicPr>
                  <a:picLocks noChangeAspect="1" noChangeArrowheads="1"/>
                </p:cNvPicPr>
                <p:nvPr/>
              </p:nvPicPr>
              <p:blipFill>
                <a:blip r:embed="rId21"/>
                <a:srcRect/>
                <a:stretch>
                  <a:fillRect/>
                </a:stretch>
              </p:blipFill>
              <p:spPr bwMode="auto">
                <a:xfrm>
                  <a:off x="3117340" y="1498812"/>
                  <a:ext cx="1703236" cy="1080000"/>
                </a:xfrm>
                <a:prstGeom prst="rect">
                  <a:avLst/>
                </a:prstGeom>
                <a:noFill/>
                <a:ln w="9525">
                  <a:noFill/>
                  <a:miter lim="800000"/>
                  <a:headEnd/>
                  <a:tailEnd/>
                </a:ln>
              </p:spPr>
            </p:pic>
            <p:pic>
              <p:nvPicPr>
                <p:cNvPr id="129048" name="Imagen 6">
                  <a:hlinkClick r:id="rId22" action="ppaction://hlinksldjump"/>
                </p:cNvPr>
                <p:cNvPicPr>
                  <a:picLocks noChangeAspect="1" noChangeArrowheads="1"/>
                </p:cNvPicPr>
                <p:nvPr/>
              </p:nvPicPr>
              <p:blipFill>
                <a:blip r:embed="rId23"/>
                <a:srcRect/>
                <a:stretch>
                  <a:fillRect/>
                </a:stretch>
              </p:blipFill>
              <p:spPr bwMode="auto">
                <a:xfrm>
                  <a:off x="7847014" y="1497976"/>
                  <a:ext cx="1769781" cy="1080000"/>
                </a:xfrm>
                <a:prstGeom prst="rect">
                  <a:avLst/>
                </a:prstGeom>
                <a:noFill/>
                <a:ln w="9525">
                  <a:noFill/>
                  <a:miter lim="800000"/>
                  <a:headEnd/>
                  <a:tailEnd/>
                </a:ln>
              </p:spPr>
            </p:pic>
            <p:pic>
              <p:nvPicPr>
                <p:cNvPr id="129049" name="Imagen 7">
                  <a:hlinkClick r:id="rId24" action="ppaction://hlinksldjump"/>
                </p:cNvPr>
                <p:cNvPicPr>
                  <a:picLocks noChangeAspect="1" noChangeArrowheads="1"/>
                </p:cNvPicPr>
                <p:nvPr/>
              </p:nvPicPr>
              <p:blipFill>
                <a:blip r:embed="rId25"/>
                <a:srcRect/>
                <a:stretch>
                  <a:fillRect/>
                </a:stretch>
              </p:blipFill>
              <p:spPr bwMode="auto">
                <a:xfrm>
                  <a:off x="7777942" y="4404486"/>
                  <a:ext cx="1772459" cy="1080000"/>
                </a:xfrm>
                <a:prstGeom prst="rect">
                  <a:avLst/>
                </a:prstGeom>
                <a:noFill/>
                <a:ln w="9525">
                  <a:noFill/>
                  <a:miter lim="800000"/>
                  <a:headEnd/>
                  <a:tailEnd/>
                </a:ln>
              </p:spPr>
            </p:pic>
            <p:pic>
              <p:nvPicPr>
                <p:cNvPr id="129050" name="Imagen 9">
                  <a:hlinkClick r:id="rId26" action="ppaction://hlinksldjump"/>
                </p:cNvPr>
                <p:cNvPicPr>
                  <a:picLocks noChangeAspect="1" noChangeArrowheads="1"/>
                </p:cNvPicPr>
                <p:nvPr/>
              </p:nvPicPr>
              <p:blipFill>
                <a:blip r:embed="rId27"/>
                <a:srcRect/>
                <a:stretch>
                  <a:fillRect/>
                </a:stretch>
              </p:blipFill>
              <p:spPr bwMode="auto">
                <a:xfrm>
                  <a:off x="3052295" y="4404486"/>
                  <a:ext cx="1775693" cy="1080000"/>
                </a:xfrm>
                <a:prstGeom prst="rect">
                  <a:avLst/>
                </a:prstGeom>
                <a:noFill/>
                <a:ln w="9525">
                  <a:noFill/>
                  <a:miter lim="800000"/>
                  <a:headEnd/>
                  <a:tailEnd/>
                </a:ln>
              </p:spPr>
            </p:pic>
          </p:grpSp>
        </p:grpSp>
        <p:pic>
          <p:nvPicPr>
            <p:cNvPr id="129041" name="Imagen 3">
              <a:hlinkClick r:id="rId28" action="ppaction://hlinksldjump"/>
            </p:cNvPr>
            <p:cNvPicPr>
              <a:picLocks noChangeAspect="1" noChangeArrowheads="1"/>
            </p:cNvPicPr>
            <p:nvPr/>
          </p:nvPicPr>
          <p:blipFill>
            <a:blip r:embed="rId29"/>
            <a:srcRect/>
            <a:stretch>
              <a:fillRect/>
            </a:stretch>
          </p:blipFill>
          <p:spPr bwMode="auto">
            <a:xfrm>
              <a:off x="5377443" y="4553407"/>
              <a:ext cx="1703370" cy="1080000"/>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53" presetClass="entr" presetSubtype="16"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par>
                          <p:cTn id="37" fill="hold">
                            <p:stCondLst>
                              <p:cond delay="2500"/>
                            </p:stCondLst>
                            <p:childTnLst>
                              <p:par>
                                <p:cTn id="38" presetID="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0-#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8"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 presetClass="entr" presetSubtype="8"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0-#ppt_w/2"/>
                                          </p:val>
                                        </p:tav>
                                        <p:tav tm="100000">
                                          <p:val>
                                            <p:strVal val="#ppt_x"/>
                                          </p:val>
                                        </p:tav>
                                      </p:tavLst>
                                    </p:anim>
                                    <p:anim calcmode="lin" valueType="num">
                                      <p:cBhvr additive="base">
                                        <p:cTn id="5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Imagen 2" descr="C:\Users\Prisciliano Lopez\Desktop\bloglech.jpg"/>
          <p:cNvPicPr>
            <a:picLocks noChangeAspect="1" noChangeArrowheads="1"/>
          </p:cNvPicPr>
          <p:nvPr/>
        </p:nvPicPr>
        <p:blipFill>
          <a:blip r:embed="rId3"/>
          <a:srcRect/>
          <a:stretch>
            <a:fillRect/>
          </a:stretch>
        </p:blipFill>
        <p:spPr bwMode="auto">
          <a:xfrm>
            <a:off x="0" y="2"/>
            <a:ext cx="2965450" cy="6881813"/>
          </a:xfrm>
          <a:prstGeom prst="rect">
            <a:avLst/>
          </a:prstGeom>
          <a:noFill/>
          <a:ln w="9525">
            <a:noFill/>
            <a:miter lim="800000"/>
            <a:headEnd/>
            <a:tailEnd/>
          </a:ln>
        </p:spPr>
      </p:pic>
      <p:sp>
        <p:nvSpPr>
          <p:cNvPr id="18" name="Autoforma 24">
            <a:hlinkClick r:id="rId4" action="ppaction://hlinksldjump"/>
          </p:cNvPr>
          <p:cNvSpPr>
            <a:spLocks noChangeArrowheads="1"/>
          </p:cNvSpPr>
          <p:nvPr/>
        </p:nvSpPr>
        <p:spPr bwMode="blackWhite">
          <a:xfrm>
            <a:off x="-225789" y="3120131"/>
            <a:ext cx="3010518" cy="432000"/>
          </a:xfrm>
          <a:prstGeom prst="roundRect">
            <a:avLst>
              <a:gd name="adj" fmla="val 50000"/>
            </a:avLst>
          </a:prstGeom>
          <a:solidFill>
            <a:schemeClr val="bg1">
              <a:lumMod val="85000"/>
              <a:alpha val="18824"/>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21" name="Autoforma 25">
            <a:hlinkClick r:id="rId5" action="ppaction://hlinksldjump"/>
          </p:cNvPr>
          <p:cNvSpPr>
            <a:spLocks noChangeArrowheads="1"/>
          </p:cNvSpPr>
          <p:nvPr/>
        </p:nvSpPr>
        <p:spPr bwMode="blackWhite">
          <a:xfrm>
            <a:off x="-225789" y="2634353"/>
            <a:ext cx="3010518" cy="432000"/>
          </a:xfrm>
          <a:prstGeom prst="roundRect">
            <a:avLst>
              <a:gd name="adj" fmla="val 50000"/>
            </a:avLst>
          </a:prstGeom>
          <a:solidFill>
            <a:schemeClr val="bg1">
              <a:lumMod val="85000"/>
              <a:alpha val="18824"/>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23" name="Autoforma 24">
            <a:hlinkClick r:id="rId6" action="ppaction://hlinksldjump"/>
          </p:cNvPr>
          <p:cNvSpPr>
            <a:spLocks noChangeArrowheads="1"/>
          </p:cNvSpPr>
          <p:nvPr/>
        </p:nvSpPr>
        <p:spPr bwMode="blackWhite">
          <a:xfrm>
            <a:off x="-225789" y="2148575"/>
            <a:ext cx="3010518" cy="432000"/>
          </a:xfrm>
          <a:prstGeom prst="roundRect">
            <a:avLst>
              <a:gd name="adj" fmla="val 50000"/>
            </a:avLst>
          </a:prstGeom>
          <a:solidFill>
            <a:schemeClr val="bg1">
              <a:lumMod val="85000"/>
              <a:alpha val="18824"/>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24" name="Autoforma 24">
            <a:hlinkClick r:id="rId7" action="ppaction://hlinksldjump"/>
          </p:cNvPr>
          <p:cNvSpPr>
            <a:spLocks noChangeArrowheads="1"/>
          </p:cNvSpPr>
          <p:nvPr/>
        </p:nvSpPr>
        <p:spPr bwMode="blackWhite">
          <a:xfrm>
            <a:off x="-225789" y="3605909"/>
            <a:ext cx="3010518" cy="432000"/>
          </a:xfrm>
          <a:prstGeom prst="roundRect">
            <a:avLst>
              <a:gd name="adj" fmla="val 50000"/>
            </a:avLst>
          </a:prstGeom>
          <a:solidFill>
            <a:schemeClr val="bg1">
              <a:lumMod val="85000"/>
              <a:alpha val="18824"/>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pic>
        <p:nvPicPr>
          <p:cNvPr id="24582" name="Imagen 2" descr="C:\Users\Prisciliano Lopez\Desktop\Cámara\800px-1589_Totius_Orbis_de_Jode.jpg"/>
          <p:cNvPicPr>
            <a:picLocks noChangeAspect="1" noChangeArrowheads="1"/>
          </p:cNvPicPr>
          <p:nvPr/>
        </p:nvPicPr>
        <p:blipFill>
          <a:blip r:embed="rId8">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sp>
        <p:nvSpPr>
          <p:cNvPr id="31" name="Rectángulo 4"/>
          <p:cNvSpPr>
            <a:spLocks noChangeArrowheads="1"/>
          </p:cNvSpPr>
          <p:nvPr/>
        </p:nvSpPr>
        <p:spPr bwMode="auto">
          <a:xfrm>
            <a:off x="3200400" y="1562100"/>
            <a:ext cx="7543800" cy="4914900"/>
          </a:xfrm>
          <a:prstGeom prst="rect">
            <a:avLst/>
          </a:prstGeom>
          <a:noFill/>
          <a:ln>
            <a:noFill/>
          </a:ln>
          <a:extLst/>
        </p:spPr>
        <p:txBody>
          <a:bodyPr lIns="92075" tIns="46038" rIns="92075" bIns="46038"/>
          <a:lstStyle/>
          <a:p>
            <a:pPr algn="just" fontAlgn="auto">
              <a:spcBef>
                <a:spcPts val="0"/>
              </a:spcBef>
              <a:spcAft>
                <a:spcPts val="0"/>
              </a:spcAft>
              <a:defRPr/>
            </a:pPr>
            <a:r>
              <a:rPr lang="es-ES" sz="1600" dirty="0">
                <a:latin typeface="+mn-lt"/>
              </a:rPr>
              <a:t>En este módulo conocerás la cartografía, su importancia en la geografía como herramienta básica, además de los aspectos que constituyen este campo; Conocerás la historia y sus avances que ha tenido, junto con el origen de la orientación que actualmente se tiene</a:t>
            </a:r>
          </a:p>
          <a:p>
            <a:pPr algn="just" fontAlgn="auto">
              <a:spcBef>
                <a:spcPts val="0"/>
              </a:spcBef>
              <a:spcAft>
                <a:spcPts val="0"/>
              </a:spcAft>
              <a:defRPr/>
            </a:pPr>
            <a:endParaRPr kumimoji="1" lang="es-ES" sz="1600" dirty="0">
              <a:latin typeface="+mn-lt"/>
            </a:endParaRPr>
          </a:p>
          <a:p>
            <a:pPr algn="just" fontAlgn="auto">
              <a:spcBef>
                <a:spcPts val="0"/>
              </a:spcBef>
              <a:spcAft>
                <a:spcPts val="0"/>
              </a:spcAft>
              <a:defRPr/>
            </a:pPr>
            <a:r>
              <a:rPr kumimoji="1" lang="es-ES" sz="1600" dirty="0">
                <a:latin typeface="+mn-lt"/>
              </a:rPr>
              <a:t>En la sección Conoce más..  Encontraras información sobre:</a:t>
            </a:r>
          </a:p>
          <a:p>
            <a:pPr marL="285750" indent="-285750" algn="just" fontAlgn="auto">
              <a:lnSpc>
                <a:spcPct val="150000"/>
              </a:lnSpc>
              <a:spcBef>
                <a:spcPts val="0"/>
              </a:spcBef>
              <a:spcAft>
                <a:spcPts val="0"/>
              </a:spcAft>
              <a:buClr>
                <a:srgbClr val="A86400"/>
              </a:buClr>
              <a:buSzPct val="125000"/>
              <a:buFont typeface="Wingdings" pitchFamily="2" charset="2"/>
              <a:buChar char="]"/>
              <a:defRPr/>
            </a:pPr>
            <a:r>
              <a:rPr kumimoji="1" lang="es-ES" sz="1600" dirty="0">
                <a:latin typeface="+mn-lt"/>
              </a:rPr>
              <a:t>La brújula china, una de las primeras brújulas que se han utilizado en la navegación</a:t>
            </a:r>
          </a:p>
          <a:p>
            <a:pPr marL="285750" indent="-285750" algn="just" fontAlgn="auto">
              <a:lnSpc>
                <a:spcPct val="150000"/>
              </a:lnSpc>
              <a:spcBef>
                <a:spcPts val="0"/>
              </a:spcBef>
              <a:spcAft>
                <a:spcPts val="0"/>
              </a:spcAft>
              <a:buClr>
                <a:srgbClr val="A86400"/>
              </a:buClr>
              <a:buSzPct val="125000"/>
              <a:buFont typeface="Wingdings" pitchFamily="2" charset="2"/>
              <a:buChar char="]"/>
              <a:defRPr/>
            </a:pPr>
            <a:r>
              <a:rPr kumimoji="1" lang="es-ES" sz="1600" dirty="0">
                <a:latin typeface="+mn-lt"/>
              </a:rPr>
              <a:t>Claudio Tolomeo junto con su más grande trabajo  </a:t>
            </a:r>
            <a:r>
              <a:rPr kumimoji="1" lang="es-ES" sz="1600" i="1" dirty="0">
                <a:latin typeface="+mn-lt"/>
              </a:rPr>
              <a:t>«El sistema de Tolomeo»</a:t>
            </a:r>
            <a:r>
              <a:rPr kumimoji="1" lang="es-ES" sz="1600" dirty="0">
                <a:latin typeface="+mn-lt"/>
              </a:rPr>
              <a:t>, </a:t>
            </a:r>
          </a:p>
          <a:p>
            <a:pPr marL="285750" indent="-285750" algn="just" fontAlgn="auto">
              <a:lnSpc>
                <a:spcPct val="150000"/>
              </a:lnSpc>
              <a:spcBef>
                <a:spcPts val="0"/>
              </a:spcBef>
              <a:spcAft>
                <a:spcPts val="0"/>
              </a:spcAft>
              <a:buClr>
                <a:srgbClr val="A86400"/>
              </a:buClr>
              <a:buSzPct val="125000"/>
              <a:buFont typeface="Wingdings" pitchFamily="2" charset="2"/>
              <a:buChar char="]"/>
              <a:defRPr/>
            </a:pPr>
            <a:r>
              <a:rPr kumimoji="1" lang="es-ES" sz="1600" dirty="0">
                <a:latin typeface="+mn-lt"/>
              </a:rPr>
              <a:t>Nicolás Copérnico otro gran geógrafo</a:t>
            </a:r>
          </a:p>
        </p:txBody>
      </p:sp>
      <p:sp>
        <p:nvSpPr>
          <p:cNvPr id="9" name="8 Título"/>
          <p:cNvSpPr>
            <a:spLocks noGrp="1"/>
          </p:cNvSpPr>
          <p:nvPr>
            <p:ph type="title"/>
          </p:nvPr>
        </p:nvSpPr>
        <p:spPr>
          <a:xfrm>
            <a:off x="2974977" y="276229"/>
            <a:ext cx="6067425" cy="917575"/>
          </a:xfrm>
        </p:spPr>
        <p:txBody>
          <a:bodyPr lIns="0" rIns="0"/>
          <a:lstStyle/>
          <a:p>
            <a:pPr marL="107950" hangingPunct="0"/>
            <a:r>
              <a:rPr kumimoji="1" lang="es-ES" sz="2400" b="1" i="1" smtClean="0">
                <a:solidFill>
                  <a:srgbClr val="996600"/>
                </a:solidFill>
              </a:rPr>
              <a:t>Cartografía y su importancia en la geografía</a:t>
            </a:r>
          </a:p>
        </p:txBody>
      </p:sp>
      <p:sp>
        <p:nvSpPr>
          <p:cNvPr id="25"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6"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6" name="Autoforma 45">
            <a:hlinkClick r:id="rId9"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75000"/>
              <a:alpha val="18824"/>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pic>
        <p:nvPicPr>
          <p:cNvPr id="20" name="Imagen 3" descr="G:\UAEMex-1.bmp">
            <a:hlinkClick r:id="rId10"/>
          </p:cNvPr>
          <p:cNvPicPr>
            <a:picLocks noChangeAspect="1" noChangeArrowheads="1"/>
          </p:cNvPicPr>
          <p:nvPr/>
        </p:nvPicPr>
        <p:blipFill>
          <a:blip r:embed="rId11"/>
          <a:srcRect/>
          <a:stretch>
            <a:fillRect/>
          </a:stretch>
        </p:blipFill>
        <p:spPr bwMode="auto">
          <a:xfrm>
            <a:off x="703263" y="71442"/>
            <a:ext cx="1431925" cy="1260475"/>
          </a:xfrm>
          <a:prstGeom prst="rect">
            <a:avLst/>
          </a:prstGeom>
          <a:noFill/>
          <a:ln w="9525">
            <a:noFill/>
            <a:miter lim="800000"/>
            <a:headEnd/>
            <a:tailEnd/>
          </a:ln>
        </p:spPr>
      </p:pic>
      <p:pic>
        <p:nvPicPr>
          <p:cNvPr id="22" name="Imagen 2" descr="F:\investigasiones\Imagenes\UAEMex\Escudo.JPG"/>
          <p:cNvPicPr>
            <a:picLocks noChangeAspect="1" noChangeArrowheads="1"/>
          </p:cNvPicPr>
          <p:nvPr/>
        </p:nvPicPr>
        <p:blipFill>
          <a:blip r:embed="rId12">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0-#ppt_w/2"/>
                                          </p:val>
                                        </p:tav>
                                        <p:tav tm="100000">
                                          <p:val>
                                            <p:strVal val="#ppt_x"/>
                                          </p:val>
                                        </p:tav>
                                      </p:tavLst>
                                    </p:anim>
                                    <p:anim calcmode="lin" valueType="num">
                                      <p:cBhvr additive="base">
                                        <p:cTn id="27" dur="500" fill="hold"/>
                                        <p:tgtEl>
                                          <p:spTgt spid="2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0-#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0-#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3" name="Imagen 2"/>
          <p:cNvPicPr>
            <a:picLocks noChangeAspect="1" noChangeArrowheads="1"/>
          </p:cNvPicPr>
          <p:nvPr/>
        </p:nvPicPr>
        <p:blipFill>
          <a:blip r:embed="rId3"/>
          <a:srcRect/>
          <a:stretch>
            <a:fillRect/>
          </a:stretch>
        </p:blipFill>
        <p:spPr bwMode="auto">
          <a:xfrm>
            <a:off x="0" y="0"/>
            <a:ext cx="10858500" cy="6858000"/>
          </a:xfrm>
          <a:prstGeom prst="rect">
            <a:avLst/>
          </a:prstGeom>
          <a:noFill/>
          <a:ln w="9525">
            <a:noFill/>
            <a:miter lim="800000"/>
            <a:headEnd/>
            <a:tailEnd/>
          </a:ln>
        </p:spPr>
      </p:pic>
      <p:sp>
        <p:nvSpPr>
          <p:cNvPr id="9" name="8 Título"/>
          <p:cNvSpPr>
            <a:spLocks noGrp="1"/>
          </p:cNvSpPr>
          <p:nvPr>
            <p:ph type="title"/>
          </p:nvPr>
        </p:nvSpPr>
        <p:spPr>
          <a:xfrm>
            <a:off x="1104901" y="0"/>
            <a:ext cx="8668940"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bg2">
                        <a:lumMod val="25000"/>
                      </a:schemeClr>
                    </a:gs>
                    <a:gs pos="100000">
                      <a:srgbClr val="669900"/>
                    </a:gs>
                  </a:gsLst>
                  <a:lin ang="5400000" scaled="1"/>
                  <a:tileRect/>
                </a:gradFill>
              </a:rPr>
              <a:t>Tierra de Día</a:t>
            </a:r>
            <a:endParaRPr kumimoji="1" lang="es-ES" sz="3200" b="1" i="1" dirty="0">
              <a:gradFill flip="none" rotWithShape="1">
                <a:gsLst>
                  <a:gs pos="0">
                    <a:schemeClr val="bg2">
                      <a:lumMod val="25000"/>
                    </a:schemeClr>
                  </a:gs>
                  <a:gs pos="100000">
                    <a:srgbClr val="669900"/>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4"/>
          </p:cNvPr>
          <p:cNvPicPr>
            <a:picLocks noChangeAspect="1" noChangeArrowheads="1"/>
          </p:cNvPicPr>
          <p:nvPr/>
        </p:nvPicPr>
        <p:blipFill>
          <a:blip r:embed="rId5"/>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6">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grpSp>
        <p:nvGrpSpPr>
          <p:cNvPr id="4" name="3 Grupo"/>
          <p:cNvGrpSpPr>
            <a:grpSpLocks/>
          </p:cNvGrpSpPr>
          <p:nvPr/>
        </p:nvGrpSpPr>
        <p:grpSpPr bwMode="auto">
          <a:xfrm>
            <a:off x="0" y="4686300"/>
            <a:ext cx="2676525" cy="1270000"/>
            <a:chOff x="0" y="4686299"/>
            <a:chExt cx="2676127" cy="1269999"/>
          </a:xfrm>
        </p:grpSpPr>
        <p:sp>
          <p:nvSpPr>
            <p:cNvPr id="20" name="Autoforma 25">
              <a:hlinkClick r:id="rId7" action="ppaction://hlinksldjump"/>
            </p:cNvPr>
            <p:cNvSpPr>
              <a:spLocks noChangeArrowheads="1"/>
            </p:cNvSpPr>
            <p:nvPr/>
          </p:nvSpPr>
          <p:spPr bwMode="blackWhite">
            <a:xfrm>
              <a:off x="0" y="4686299"/>
              <a:ext cx="2676127" cy="1269999"/>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latin typeface="+mn-lt"/>
                </a:rPr>
                <a:t>Desiertos</a:t>
              </a:r>
            </a:p>
            <a:p>
              <a:pPr marL="108000" fontAlgn="auto" hangingPunct="0">
                <a:spcBef>
                  <a:spcPts val="0"/>
                </a:spcBef>
                <a:spcAft>
                  <a:spcPts val="0"/>
                </a:spcAft>
                <a:defRPr/>
              </a:pPr>
              <a:r>
                <a:rPr kumimoji="1" lang="es-ES" sz="1400" b="1" i="1" dirty="0">
                  <a:latin typeface="+mn-lt"/>
                </a:rPr>
                <a:t>Bosques y Praderas</a:t>
              </a:r>
            </a:p>
            <a:p>
              <a:pPr marL="108000" fontAlgn="auto" hangingPunct="0">
                <a:spcBef>
                  <a:spcPts val="0"/>
                </a:spcBef>
                <a:spcAft>
                  <a:spcPts val="0"/>
                </a:spcAft>
                <a:defRPr/>
              </a:pPr>
              <a:r>
                <a:rPr kumimoji="1" lang="es-ES" sz="1400" b="1" i="1" dirty="0">
                  <a:latin typeface="+mn-lt"/>
                </a:rPr>
                <a:t>Montañas</a:t>
              </a:r>
            </a:p>
            <a:p>
              <a:pPr marL="108000" fontAlgn="auto" hangingPunct="0">
                <a:spcBef>
                  <a:spcPts val="0"/>
                </a:spcBef>
                <a:spcAft>
                  <a:spcPts val="0"/>
                </a:spcAft>
                <a:defRPr/>
              </a:pPr>
              <a:r>
                <a:rPr kumimoji="1" lang="es-ES" sz="1400" b="1" i="1" dirty="0">
                  <a:latin typeface="+mn-lt"/>
                </a:rPr>
                <a:t>Hielo</a:t>
              </a:r>
            </a:p>
            <a:p>
              <a:pPr marL="108000" fontAlgn="auto" hangingPunct="0">
                <a:spcBef>
                  <a:spcPts val="0"/>
                </a:spcBef>
                <a:spcAft>
                  <a:spcPts val="0"/>
                </a:spcAft>
                <a:defRPr/>
              </a:pPr>
              <a:r>
                <a:rPr kumimoji="1" lang="es-ES" sz="1400" b="1" i="1" dirty="0">
                  <a:latin typeface="+mn-lt"/>
                </a:rPr>
                <a:t>Lagos y Océanos</a:t>
              </a:r>
            </a:p>
          </p:txBody>
        </p:sp>
        <p:pic>
          <p:nvPicPr>
            <p:cNvPr id="131085" name="Imagen 3"/>
            <p:cNvPicPr>
              <a:picLocks noChangeAspect="1" noChangeArrowheads="1"/>
            </p:cNvPicPr>
            <p:nvPr/>
          </p:nvPicPr>
          <p:blipFill>
            <a:blip r:embed="rId8">
              <a:clrChange>
                <a:clrFrom>
                  <a:srgbClr val="FFFFFF"/>
                </a:clrFrom>
                <a:clrTo>
                  <a:srgbClr val="FFFFFF">
                    <a:alpha val="0"/>
                  </a:srgbClr>
                </a:clrTo>
              </a:clrChange>
            </a:blip>
            <a:srcRect r="68286"/>
            <a:stretch>
              <a:fillRect/>
            </a:stretch>
          </p:blipFill>
          <p:spPr bwMode="auto">
            <a:xfrm>
              <a:off x="47625" y="4817186"/>
              <a:ext cx="528638" cy="1088312"/>
            </a:xfrm>
            <a:prstGeom prst="rect">
              <a:avLst/>
            </a:prstGeom>
            <a:noFill/>
            <a:ln w="9525">
              <a:noFill/>
              <a:miter lim="800000"/>
              <a:headEnd/>
              <a:tailEnd/>
            </a:ln>
          </p:spPr>
        </p:pic>
      </p:grpSp>
      <p:pic>
        <p:nvPicPr>
          <p:cNvPr id="24" name="Imagen 8" descr="C:\Users\Prisciliano Lopez\Desktop\layers.gif">
            <a:hlinkClick r:id="rId9" action="ppaction://hlinksldjump"/>
          </p:cNvPr>
          <p:cNvPicPr>
            <a:picLocks noChangeAspect="1" noChangeArrowheads="1"/>
          </p:cNvPicPr>
          <p:nvPr/>
        </p:nvPicPr>
        <p:blipFill>
          <a:blip r:embed="rId10"/>
          <a:srcRect/>
          <a:stretch>
            <a:fillRect/>
          </a:stretch>
        </p:blipFill>
        <p:spPr bwMode="auto">
          <a:xfrm>
            <a:off x="9507541" y="5562600"/>
            <a:ext cx="708025" cy="787400"/>
          </a:xfrm>
          <a:prstGeom prst="rect">
            <a:avLst/>
          </a:prstGeom>
          <a:noFill/>
          <a:ln w="9525">
            <a:noFill/>
            <a:miter lim="800000"/>
            <a:headEnd/>
            <a:tailEnd/>
          </a:ln>
        </p:spPr>
      </p:pic>
      <p:sp>
        <p:nvSpPr>
          <p:cNvPr id="25" name="24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latin typeface="Calibri" pitchFamily="34" charset="0"/>
              </a:rPr>
              <a:t>Volver</a:t>
            </a:r>
            <a:endParaRPr lang="es-MX">
              <a:latin typeface="Calibri" pitchFamily="34" charset="0"/>
            </a:endParaRPr>
          </a:p>
        </p:txBody>
      </p:sp>
      <p:sp>
        <p:nvSpPr>
          <p:cNvPr id="26" name="25 CuadroTexto"/>
          <p:cNvSpPr txBox="1">
            <a:spLocks noChangeArrowheads="1"/>
          </p:cNvSpPr>
          <p:nvPr/>
        </p:nvSpPr>
        <p:spPr bwMode="auto">
          <a:xfrm>
            <a:off x="7251700" y="6369052"/>
            <a:ext cx="1689099" cy="369332"/>
          </a:xfrm>
          <a:prstGeom prst="rect">
            <a:avLst/>
          </a:prstGeom>
          <a:noFill/>
          <a:ln w="9525">
            <a:noFill/>
            <a:miter lim="800000"/>
            <a:headEnd/>
            <a:tailEnd/>
          </a:ln>
        </p:spPr>
        <p:txBody>
          <a:bodyPr>
            <a:spAutoFit/>
          </a:bodyPr>
          <a:lstStyle/>
          <a:p>
            <a:r>
              <a:rPr lang="es-ES">
                <a:latin typeface="Calibri" pitchFamily="34" charset="0"/>
              </a:rPr>
              <a:t>Tierra de Noche</a:t>
            </a:r>
            <a:endParaRPr lang="es-MX">
              <a:latin typeface="Calibri" pitchFamily="34" charset="0"/>
            </a:endParaRPr>
          </a:p>
        </p:txBody>
      </p:sp>
      <p:pic>
        <p:nvPicPr>
          <p:cNvPr id="2053" name="Imagen 5">
            <a:hlinkClick r:id="rId11" action="ppaction://hlinksldjump"/>
          </p:cNvPr>
          <p:cNvPicPr>
            <a:picLocks noChangeAspect="1" noChangeArrowheads="1"/>
          </p:cNvPicPr>
          <p:nvPr/>
        </p:nvPicPr>
        <p:blipFill>
          <a:blip r:embed="rId12"/>
          <a:srcRect/>
          <a:stretch>
            <a:fillRect/>
          </a:stretch>
        </p:blipFill>
        <p:spPr bwMode="auto">
          <a:xfrm>
            <a:off x="7700965" y="5956304"/>
            <a:ext cx="790575" cy="485775"/>
          </a:xfrm>
          <a:prstGeom prst="rect">
            <a:avLst/>
          </a:prstGeom>
          <a:noFill/>
          <a:ln w="28575">
            <a:solidFill>
              <a:schemeClr val="bg1"/>
            </a:solid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26" presetClass="emph" presetSubtype="0" repeatCount="indefinite" fill="hold" nodeType="withEffect">
                                  <p:stCondLst>
                                    <p:cond delay="0"/>
                                  </p:stCondLst>
                                  <p:childTnLst>
                                    <p:animEffect transition="out" filter="fade">
                                      <p:cBhvr>
                                        <p:cTn id="24" dur="1000" tmFilter="0, 0; .2, .5; .8, .5; 1, 0"/>
                                        <p:tgtEl>
                                          <p:spTgt spid="24"/>
                                        </p:tgtEl>
                                      </p:cBhvr>
                                    </p:animEffect>
                                    <p:animScale>
                                      <p:cBhvr>
                                        <p:cTn id="25" dur="500" autoRev="1" fill="hold"/>
                                        <p:tgtEl>
                                          <p:spTgt spid="24"/>
                                        </p:tgtEl>
                                      </p:cBhvr>
                                      <p:by x="105000" y="105000"/>
                                    </p:animScale>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nodeType="withEffect">
                                  <p:stCondLst>
                                    <p:cond delay="0"/>
                                  </p:stCondLst>
                                  <p:childTnLst>
                                    <p:set>
                                      <p:cBhvr>
                                        <p:cTn id="33" dur="1" fill="hold">
                                          <p:stCondLst>
                                            <p:cond delay="0"/>
                                          </p:stCondLst>
                                        </p:cTn>
                                        <p:tgtEl>
                                          <p:spTgt spid="2053"/>
                                        </p:tgtEl>
                                        <p:attrNameLst>
                                          <p:attrName>style.visibility</p:attrName>
                                        </p:attrNameLst>
                                      </p:cBhvr>
                                      <p:to>
                                        <p:strVal val="visible"/>
                                      </p:to>
                                    </p:set>
                                    <p:animEffect transition="in" filter="fade">
                                      <p:cBhvr>
                                        <p:cTn id="34"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1" name="Imagen 2"/>
          <p:cNvPicPr>
            <a:picLocks noChangeAspect="1" noChangeArrowheads="1"/>
          </p:cNvPicPr>
          <p:nvPr/>
        </p:nvPicPr>
        <p:blipFill>
          <a:blip r:embed="rId3"/>
          <a:srcRect/>
          <a:stretch>
            <a:fillRect/>
          </a:stretch>
        </p:blipFill>
        <p:spPr bwMode="auto">
          <a:xfrm>
            <a:off x="0" y="0"/>
            <a:ext cx="10837863" cy="6858000"/>
          </a:xfrm>
          <a:prstGeom prst="rect">
            <a:avLst/>
          </a:prstGeom>
          <a:noFill/>
          <a:ln w="9525">
            <a:noFill/>
            <a:miter lim="800000"/>
            <a:headEnd/>
            <a:tailEnd/>
          </a:ln>
        </p:spPr>
      </p:pic>
      <p:sp>
        <p:nvSpPr>
          <p:cNvPr id="9" name="8 Título"/>
          <p:cNvSpPr>
            <a:spLocks noGrp="1"/>
          </p:cNvSpPr>
          <p:nvPr>
            <p:ph type="title"/>
          </p:nvPr>
        </p:nvSpPr>
        <p:spPr>
          <a:xfrm>
            <a:off x="1104901" y="0"/>
            <a:ext cx="8668940"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bg1">
                        <a:lumMod val="65000"/>
                      </a:schemeClr>
                    </a:gs>
                    <a:gs pos="100000">
                      <a:schemeClr val="bg1">
                        <a:lumMod val="95000"/>
                      </a:schemeClr>
                    </a:gs>
                  </a:gsLst>
                  <a:lin ang="5400000" scaled="1"/>
                  <a:tileRect/>
                </a:gradFill>
              </a:rPr>
              <a:t>Tierra de Noche</a:t>
            </a:r>
            <a:endParaRPr kumimoji="1" lang="es-ES" sz="3200" b="1" i="1" dirty="0">
              <a:gradFill flip="none" rotWithShape="1">
                <a:gsLst>
                  <a:gs pos="0">
                    <a:schemeClr val="bg1">
                      <a:lumMod val="65000"/>
                    </a:schemeClr>
                  </a:gs>
                  <a:gs pos="100000">
                    <a:schemeClr val="bg1">
                      <a:lumMod val="95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4"/>
          </p:cNvPr>
          <p:cNvPicPr>
            <a:picLocks noChangeAspect="1" noChangeArrowheads="1"/>
          </p:cNvPicPr>
          <p:nvPr/>
        </p:nvPicPr>
        <p:blipFill>
          <a:blip r:embed="rId5"/>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6">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pic>
        <p:nvPicPr>
          <p:cNvPr id="24" name="Imagen 8" descr="C:\Users\Prisciliano Lopez\Desktop\layers.gif">
            <a:hlinkClick r:id="rId7" action="ppaction://hlinksldjump"/>
          </p:cNvPr>
          <p:cNvPicPr>
            <a:picLocks noChangeAspect="1" noChangeArrowheads="1"/>
          </p:cNvPicPr>
          <p:nvPr/>
        </p:nvPicPr>
        <p:blipFill>
          <a:blip r:embed="rId8"/>
          <a:srcRect/>
          <a:stretch>
            <a:fillRect/>
          </a:stretch>
        </p:blipFill>
        <p:spPr bwMode="auto">
          <a:xfrm>
            <a:off x="9507541" y="5562600"/>
            <a:ext cx="708025" cy="787400"/>
          </a:xfrm>
          <a:prstGeom prst="rect">
            <a:avLst/>
          </a:prstGeom>
          <a:noFill/>
          <a:ln w="9525">
            <a:noFill/>
            <a:miter lim="800000"/>
            <a:headEnd/>
            <a:tailEnd/>
          </a:ln>
        </p:spPr>
      </p:pic>
      <p:sp>
        <p:nvSpPr>
          <p:cNvPr id="25" name="24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solidFill>
                  <a:schemeClr val="bg1"/>
                </a:solidFill>
                <a:latin typeface="Calibri" pitchFamily="34" charset="0"/>
              </a:rPr>
              <a:t>Volver</a:t>
            </a:r>
            <a:endParaRPr lang="es-MX">
              <a:solidFill>
                <a:schemeClr val="bg1"/>
              </a:solidFill>
              <a:latin typeface="Calibri" pitchFamily="34" charset="0"/>
            </a:endParaRPr>
          </a:p>
        </p:txBody>
      </p:sp>
      <p:sp>
        <p:nvSpPr>
          <p:cNvPr id="14" name="13 CuadroTexto"/>
          <p:cNvSpPr txBox="1">
            <a:spLocks noChangeArrowheads="1"/>
          </p:cNvSpPr>
          <p:nvPr/>
        </p:nvSpPr>
        <p:spPr bwMode="auto">
          <a:xfrm>
            <a:off x="7251700" y="6369050"/>
            <a:ext cx="1689099" cy="368300"/>
          </a:xfrm>
          <a:prstGeom prst="rect">
            <a:avLst/>
          </a:prstGeom>
          <a:noFill/>
          <a:ln w="9525">
            <a:noFill/>
            <a:miter lim="800000"/>
            <a:headEnd/>
            <a:tailEnd/>
          </a:ln>
        </p:spPr>
        <p:txBody>
          <a:bodyPr>
            <a:spAutoFit/>
          </a:bodyPr>
          <a:lstStyle/>
          <a:p>
            <a:r>
              <a:rPr lang="es-ES">
                <a:solidFill>
                  <a:schemeClr val="bg1"/>
                </a:solidFill>
                <a:latin typeface="Calibri" pitchFamily="34" charset="0"/>
              </a:rPr>
              <a:t>Tierra de Día</a:t>
            </a:r>
            <a:endParaRPr lang="es-MX">
              <a:solidFill>
                <a:schemeClr val="bg1"/>
              </a:solidFill>
              <a:latin typeface="Calibri" pitchFamily="34" charset="0"/>
            </a:endParaRPr>
          </a:p>
        </p:txBody>
      </p:sp>
      <p:pic>
        <p:nvPicPr>
          <p:cNvPr id="11267" name="Imagen 3">
            <a:hlinkClick r:id="rId9" action="ppaction://hlinksldjump"/>
          </p:cNvPr>
          <p:cNvPicPr>
            <a:picLocks noChangeAspect="1" noChangeArrowheads="1"/>
          </p:cNvPicPr>
          <p:nvPr/>
        </p:nvPicPr>
        <p:blipFill>
          <a:blip r:embed="rId10"/>
          <a:srcRect/>
          <a:stretch>
            <a:fillRect/>
          </a:stretch>
        </p:blipFill>
        <p:spPr bwMode="auto">
          <a:xfrm>
            <a:off x="7543800" y="5892800"/>
            <a:ext cx="800100" cy="476250"/>
          </a:xfrm>
          <a:prstGeom prst="rect">
            <a:avLst/>
          </a:prstGeom>
          <a:noFill/>
          <a:ln w="19050">
            <a:solidFill>
              <a:schemeClr val="bg1"/>
            </a:solidFill>
            <a:miter lim="800000"/>
            <a:headEnd/>
            <a:tailEnd/>
          </a:ln>
        </p:spPr>
      </p:pic>
      <p:grpSp>
        <p:nvGrpSpPr>
          <p:cNvPr id="2" name="1 Grupo"/>
          <p:cNvGrpSpPr>
            <a:grpSpLocks/>
          </p:cNvGrpSpPr>
          <p:nvPr/>
        </p:nvGrpSpPr>
        <p:grpSpPr bwMode="auto">
          <a:xfrm>
            <a:off x="0" y="4686300"/>
            <a:ext cx="1752600" cy="1270000"/>
            <a:chOff x="1" y="4686299"/>
            <a:chExt cx="1752600" cy="1269999"/>
          </a:xfrm>
        </p:grpSpPr>
        <p:sp>
          <p:nvSpPr>
            <p:cNvPr id="20" name="Autoforma 25">
              <a:hlinkClick r:id="rId11" action="ppaction://hlinksldjump"/>
            </p:cNvPr>
            <p:cNvSpPr>
              <a:spLocks noChangeArrowheads="1"/>
            </p:cNvSpPr>
            <p:nvPr/>
          </p:nvSpPr>
          <p:spPr bwMode="blackWhite">
            <a:xfrm>
              <a:off x="1" y="4686299"/>
              <a:ext cx="1752600" cy="1269999"/>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33133" name="Imagen 4"/>
            <p:cNvPicPr>
              <a:picLocks noChangeAspect="1" noChangeArrowheads="1"/>
            </p:cNvPicPr>
            <p:nvPr/>
          </p:nvPicPr>
          <p:blipFill>
            <a:blip r:embed="rId12">
              <a:clrChange>
                <a:clrFrom>
                  <a:srgbClr val="000000"/>
                </a:clrFrom>
                <a:clrTo>
                  <a:srgbClr val="000000">
                    <a:alpha val="0"/>
                  </a:srgbClr>
                </a:clrTo>
              </a:clrChange>
            </a:blip>
            <a:srcRect/>
            <a:stretch>
              <a:fillRect/>
            </a:stretch>
          </p:blipFill>
          <p:spPr bwMode="auto">
            <a:xfrm>
              <a:off x="100013" y="4764085"/>
              <a:ext cx="1619250" cy="1114425"/>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26" presetClass="emph" presetSubtype="0" repeatCount="indefinite" fill="hold" nodeType="withEffect">
                                  <p:stCondLst>
                                    <p:cond delay="0"/>
                                  </p:stCondLst>
                                  <p:childTnLst>
                                    <p:animEffect transition="out" filter="fade">
                                      <p:cBhvr>
                                        <p:cTn id="24" dur="1000" tmFilter="0, 0; .2, .5; .8, .5; 1, 0"/>
                                        <p:tgtEl>
                                          <p:spTgt spid="24"/>
                                        </p:tgtEl>
                                      </p:cBhvr>
                                    </p:animEffect>
                                    <p:animScale>
                                      <p:cBhvr>
                                        <p:cTn id="25" dur="500" autoRev="1" fill="hold"/>
                                        <p:tgtEl>
                                          <p:spTgt spid="24"/>
                                        </p:tgtEl>
                                      </p:cBhvr>
                                      <p:by x="105000" y="105000"/>
                                    </p:animScale>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nodeType="withEffect">
                                  <p:stCondLst>
                                    <p:cond delay="0"/>
                                  </p:stCondLst>
                                  <p:childTnLst>
                                    <p:set>
                                      <p:cBhvr>
                                        <p:cTn id="30" dur="1" fill="hold">
                                          <p:stCondLst>
                                            <p:cond delay="0"/>
                                          </p:stCondLst>
                                        </p:cTn>
                                        <p:tgtEl>
                                          <p:spTgt spid="11267"/>
                                        </p:tgtEl>
                                        <p:attrNameLst>
                                          <p:attrName>style.visibility</p:attrName>
                                        </p:attrNameLst>
                                      </p:cBhvr>
                                      <p:to>
                                        <p:strVal val="visible"/>
                                      </p:to>
                                    </p:set>
                                    <p:animEffect transition="in" filter="fade">
                                      <p:cBhvr>
                                        <p:cTn id="31" dur="500"/>
                                        <p:tgtEl>
                                          <p:spTgt spid="1126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Imagen 2"/>
          <p:cNvPicPr>
            <a:picLocks noChangeAspect="1" noChangeArrowheads="1"/>
          </p:cNvPicPr>
          <p:nvPr/>
        </p:nvPicPr>
        <p:blipFill>
          <a:blip r:embed="rId3"/>
          <a:srcRect/>
          <a:stretch>
            <a:fillRect/>
          </a:stretch>
        </p:blipFill>
        <p:spPr bwMode="auto">
          <a:xfrm>
            <a:off x="2" y="0"/>
            <a:ext cx="10815639" cy="6858000"/>
          </a:xfrm>
          <a:prstGeom prst="rect">
            <a:avLst/>
          </a:prstGeom>
          <a:noFill/>
          <a:ln w="9525">
            <a:noFill/>
            <a:miter lim="800000"/>
            <a:headEnd/>
            <a:tailEnd/>
          </a:ln>
        </p:spPr>
      </p:pic>
      <p:pic>
        <p:nvPicPr>
          <p:cNvPr id="16" name="Imagen 2"/>
          <p:cNvPicPr>
            <a:picLocks noChangeAspect="1" noChangeArrowheads="1"/>
          </p:cNvPicPr>
          <p:nvPr/>
        </p:nvPicPr>
        <p:blipFill>
          <a:blip r:embed="rId4"/>
          <a:srcRect t="11140" r="86076" b="5388"/>
          <a:stretch>
            <a:fillRect/>
          </a:stretch>
        </p:blipFill>
        <p:spPr bwMode="auto">
          <a:xfrm>
            <a:off x="22226" y="763588"/>
            <a:ext cx="1506538" cy="5724525"/>
          </a:xfrm>
          <a:prstGeom prst="rect">
            <a:avLst/>
          </a:prstGeom>
          <a:noFill/>
          <a:ln w="9525">
            <a:noFill/>
            <a:miter lim="800000"/>
            <a:headEnd/>
            <a:tailEnd/>
          </a:ln>
        </p:spPr>
      </p:pic>
      <p:sp>
        <p:nvSpPr>
          <p:cNvPr id="9" name="8 Título"/>
          <p:cNvSpPr>
            <a:spLocks noGrp="1"/>
          </p:cNvSpPr>
          <p:nvPr>
            <p:ph type="title"/>
          </p:nvPr>
        </p:nvSpPr>
        <p:spPr>
          <a:xfrm>
            <a:off x="1258492" y="0"/>
            <a:ext cx="8515349"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bg2">
                        <a:lumMod val="25000"/>
                      </a:schemeClr>
                    </a:gs>
                    <a:gs pos="100000">
                      <a:srgbClr val="669900"/>
                    </a:gs>
                  </a:gsLst>
                  <a:lin ang="5400000" scaled="1"/>
                  <a:tileRect/>
                </a:gradFill>
              </a:rPr>
              <a:t>Mapa físico</a:t>
            </a:r>
            <a:endParaRPr kumimoji="1" lang="es-ES" sz="3200" b="1" i="1" dirty="0">
              <a:gradFill flip="none" rotWithShape="1">
                <a:gsLst>
                  <a:gs pos="0">
                    <a:schemeClr val="bg2">
                      <a:lumMod val="25000"/>
                    </a:schemeClr>
                  </a:gs>
                  <a:gs pos="100000">
                    <a:srgbClr val="669900"/>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5"/>
          </p:cNvPr>
          <p:cNvPicPr>
            <a:picLocks noChangeAspect="1" noChangeArrowheads="1"/>
          </p:cNvPicPr>
          <p:nvPr/>
        </p:nvPicPr>
        <p:blipFill>
          <a:blip r:embed="rId6"/>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7">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pic>
        <p:nvPicPr>
          <p:cNvPr id="23" name="Imagen 8" descr="C:\Users\Prisciliano Lopez\Desktop\layers.gif">
            <a:hlinkClick r:id="rId8" action="ppaction://hlinksldjump"/>
          </p:cNvPr>
          <p:cNvPicPr>
            <a:picLocks noChangeAspect="1" noChangeArrowheads="1"/>
          </p:cNvPicPr>
          <p:nvPr/>
        </p:nvPicPr>
        <p:blipFill>
          <a:blip r:embed="rId9"/>
          <a:srcRect/>
          <a:stretch>
            <a:fillRect/>
          </a:stretch>
        </p:blipFill>
        <p:spPr bwMode="auto">
          <a:xfrm>
            <a:off x="9507541" y="5562600"/>
            <a:ext cx="708025" cy="787400"/>
          </a:xfrm>
          <a:prstGeom prst="rect">
            <a:avLst/>
          </a:prstGeom>
          <a:noFill/>
          <a:ln w="9525">
            <a:noFill/>
            <a:miter lim="800000"/>
            <a:headEnd/>
            <a:tailEnd/>
          </a:ln>
        </p:spPr>
      </p:pic>
      <p:sp>
        <p:nvSpPr>
          <p:cNvPr id="3" name="2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latin typeface="Calibri" pitchFamily="34" charset="0"/>
              </a:rPr>
              <a:t>Volver</a:t>
            </a:r>
            <a:endParaRPr lang="es-MX">
              <a:latin typeface="Calibri" pitchFamily="34" charset="0"/>
            </a:endParaRPr>
          </a:p>
        </p:txBody>
      </p:sp>
      <p:grpSp>
        <p:nvGrpSpPr>
          <p:cNvPr id="2" name="1 Grupo"/>
          <p:cNvGrpSpPr>
            <a:grpSpLocks/>
          </p:cNvGrpSpPr>
          <p:nvPr/>
        </p:nvGrpSpPr>
        <p:grpSpPr bwMode="auto">
          <a:xfrm>
            <a:off x="1" y="763588"/>
            <a:ext cx="1533524" cy="5724525"/>
            <a:chOff x="-4762" y="764088"/>
            <a:chExt cx="1532938" cy="5724393"/>
          </a:xfrm>
        </p:grpSpPr>
        <p:sp>
          <p:nvSpPr>
            <p:cNvPr id="20" name="Autoforma 25">
              <a:hlinkClick r:id="rId10" action="ppaction://hlinksldjump"/>
            </p:cNvPr>
            <p:cNvSpPr>
              <a:spLocks noChangeArrowheads="1"/>
            </p:cNvSpPr>
            <p:nvPr/>
          </p:nvSpPr>
          <p:spPr bwMode="blackWhite">
            <a:xfrm>
              <a:off x="-4762" y="764088"/>
              <a:ext cx="1532938" cy="5724393"/>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35180" name="Imagen 4"/>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255038" y="802905"/>
              <a:ext cx="1165944" cy="5597895"/>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26" presetClass="emph" presetSubtype="0" repeatCount="indefinite" fill="hold" nodeType="withEffect">
                                  <p:stCondLst>
                                    <p:cond delay="0"/>
                                  </p:stCondLst>
                                  <p:childTnLst>
                                    <p:animEffect transition="out" filter="fade">
                                      <p:cBhvr>
                                        <p:cTn id="28" dur="1000" tmFilter="0, 0; .2, .5; .8, .5; 1, 0"/>
                                        <p:tgtEl>
                                          <p:spTgt spid="23"/>
                                        </p:tgtEl>
                                      </p:cBhvr>
                                    </p:animEffect>
                                    <p:animScale>
                                      <p:cBhvr>
                                        <p:cTn id="29" dur="500" autoRev="1" fill="hold"/>
                                        <p:tgtEl>
                                          <p:spTgt spid="23"/>
                                        </p:tgtEl>
                                      </p:cBhvr>
                                      <p:by x="105000" y="105000"/>
                                    </p:animScale>
                                  </p:childTnLst>
                                </p:cTn>
                              </p:par>
                              <p:par>
                                <p:cTn id="30" presetID="10" presetClass="entr" presetSubtype="0"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Imagen 2"/>
          <p:cNvPicPr>
            <a:picLocks noChangeAspect="1" noChangeArrowheads="1"/>
          </p:cNvPicPr>
          <p:nvPr/>
        </p:nvPicPr>
        <p:blipFill>
          <a:blip r:embed="rId3"/>
          <a:srcRect/>
          <a:stretch>
            <a:fillRect/>
          </a:stretch>
        </p:blipFill>
        <p:spPr bwMode="auto">
          <a:xfrm>
            <a:off x="2" y="0"/>
            <a:ext cx="10802937" cy="6858000"/>
          </a:xfrm>
          <a:prstGeom prst="rect">
            <a:avLst/>
          </a:prstGeom>
          <a:noFill/>
          <a:ln w="9525">
            <a:noFill/>
            <a:miter lim="800000"/>
            <a:headEnd/>
            <a:tailEnd/>
          </a:ln>
        </p:spPr>
      </p:pic>
      <p:sp>
        <p:nvSpPr>
          <p:cNvPr id="9" name="8 Título"/>
          <p:cNvSpPr>
            <a:spLocks noGrp="1"/>
          </p:cNvSpPr>
          <p:nvPr>
            <p:ph type="title"/>
          </p:nvPr>
        </p:nvSpPr>
        <p:spPr>
          <a:xfrm>
            <a:off x="1258492" y="0"/>
            <a:ext cx="8515349"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rPr>
              <a:t>Mapa Político</a:t>
            </a:r>
            <a:endParaRPr kumimoji="1" lang="es-ES" sz="3200" b="1" i="1" dirty="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4"/>
          </p:cNvPr>
          <p:cNvPicPr>
            <a:picLocks noChangeAspect="1" noChangeArrowheads="1"/>
          </p:cNvPicPr>
          <p:nvPr/>
        </p:nvPicPr>
        <p:blipFill>
          <a:blip r:embed="rId5"/>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6">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pic>
        <p:nvPicPr>
          <p:cNvPr id="23" name="Imagen 8" descr="C:\Users\Prisciliano Lopez\Desktop\layers.gif">
            <a:hlinkClick r:id="rId7" action="ppaction://hlinksldjump"/>
          </p:cNvPr>
          <p:cNvPicPr>
            <a:picLocks noChangeAspect="1" noChangeArrowheads="1"/>
          </p:cNvPicPr>
          <p:nvPr/>
        </p:nvPicPr>
        <p:blipFill>
          <a:blip r:embed="rId8"/>
          <a:srcRect/>
          <a:stretch>
            <a:fillRect/>
          </a:stretch>
        </p:blipFill>
        <p:spPr bwMode="auto">
          <a:xfrm>
            <a:off x="9507541" y="5562600"/>
            <a:ext cx="708025" cy="787400"/>
          </a:xfrm>
          <a:prstGeom prst="rect">
            <a:avLst/>
          </a:prstGeom>
          <a:noFill/>
          <a:ln w="9525">
            <a:noFill/>
            <a:miter lim="800000"/>
            <a:headEnd/>
            <a:tailEnd/>
          </a:ln>
        </p:spPr>
      </p:pic>
      <p:sp>
        <p:nvSpPr>
          <p:cNvPr id="3" name="2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latin typeface="Calibri" pitchFamily="34" charset="0"/>
              </a:rPr>
              <a:t>Volver</a:t>
            </a:r>
            <a:endParaRPr lang="es-MX">
              <a:latin typeface="Calibri" pitchFamily="34" charset="0"/>
            </a:endParaRPr>
          </a:p>
        </p:txBody>
      </p:sp>
      <p:grpSp>
        <p:nvGrpSpPr>
          <p:cNvPr id="4" name="3 Grupo"/>
          <p:cNvGrpSpPr>
            <a:grpSpLocks/>
          </p:cNvGrpSpPr>
          <p:nvPr/>
        </p:nvGrpSpPr>
        <p:grpSpPr bwMode="auto">
          <a:xfrm>
            <a:off x="0" y="763588"/>
            <a:ext cx="1689099" cy="5724525"/>
            <a:chOff x="-1" y="764087"/>
            <a:chExt cx="1689655" cy="5724393"/>
          </a:xfrm>
        </p:grpSpPr>
        <p:sp>
          <p:nvSpPr>
            <p:cNvPr id="20" name="Autoforma 25">
              <a:hlinkClick r:id="rId9" action="ppaction://hlinksldjump"/>
            </p:cNvPr>
            <p:cNvSpPr>
              <a:spLocks noChangeArrowheads="1"/>
            </p:cNvSpPr>
            <p:nvPr/>
          </p:nvSpPr>
          <p:spPr bwMode="blackWhite">
            <a:xfrm>
              <a:off x="-1" y="764087"/>
              <a:ext cx="1676951" cy="5724393"/>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37227" name="Imagen 4"/>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170481" y="807926"/>
              <a:ext cx="1519173" cy="5636713"/>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26" presetClass="emph" presetSubtype="0" repeatCount="indefinite" fill="hold" nodeType="withEffect">
                                  <p:stCondLst>
                                    <p:cond delay="0"/>
                                  </p:stCondLst>
                                  <p:childTnLst>
                                    <p:animEffect transition="out" filter="fade">
                                      <p:cBhvr>
                                        <p:cTn id="27" dur="1000" tmFilter="0, 0; .2, .5; .8, .5; 1, 0"/>
                                        <p:tgtEl>
                                          <p:spTgt spid="23"/>
                                        </p:tgtEl>
                                      </p:cBhvr>
                                    </p:animEffect>
                                    <p:animScale>
                                      <p:cBhvr>
                                        <p:cTn id="28" dur="50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Imagen 2"/>
          <p:cNvPicPr>
            <a:picLocks noChangeAspect="1" noChangeArrowheads="1"/>
          </p:cNvPicPr>
          <p:nvPr/>
        </p:nvPicPr>
        <p:blipFill>
          <a:blip r:embed="rId3"/>
          <a:srcRect/>
          <a:stretch>
            <a:fillRect/>
          </a:stretch>
        </p:blipFill>
        <p:spPr bwMode="auto">
          <a:xfrm>
            <a:off x="0" y="0"/>
            <a:ext cx="10837863" cy="6858000"/>
          </a:xfrm>
          <a:prstGeom prst="rect">
            <a:avLst/>
          </a:prstGeom>
          <a:noFill/>
          <a:ln w="9525">
            <a:noFill/>
            <a:miter lim="800000"/>
            <a:headEnd/>
            <a:tailEnd/>
          </a:ln>
        </p:spPr>
      </p:pic>
      <p:sp>
        <p:nvSpPr>
          <p:cNvPr id="9" name="8 Título"/>
          <p:cNvSpPr>
            <a:spLocks noGrp="1"/>
          </p:cNvSpPr>
          <p:nvPr>
            <p:ph type="title"/>
          </p:nvPr>
        </p:nvSpPr>
        <p:spPr>
          <a:xfrm>
            <a:off x="1258492" y="0"/>
            <a:ext cx="8515349"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rPr>
              <a:t>Mapa de Vegetación</a:t>
            </a:r>
            <a:endParaRPr kumimoji="1" lang="es-ES" sz="3200" b="1" i="1" dirty="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4"/>
          </p:cNvPr>
          <p:cNvPicPr>
            <a:picLocks noChangeAspect="1" noChangeArrowheads="1"/>
          </p:cNvPicPr>
          <p:nvPr/>
        </p:nvPicPr>
        <p:blipFill>
          <a:blip r:embed="rId5"/>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6">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pic>
        <p:nvPicPr>
          <p:cNvPr id="23" name="Imagen 8" descr="C:\Users\Prisciliano Lopez\Desktop\layers.gif">
            <a:hlinkClick r:id="rId7" action="ppaction://hlinksldjump"/>
          </p:cNvPr>
          <p:cNvPicPr>
            <a:picLocks noChangeAspect="1" noChangeArrowheads="1"/>
          </p:cNvPicPr>
          <p:nvPr/>
        </p:nvPicPr>
        <p:blipFill>
          <a:blip r:embed="rId8"/>
          <a:srcRect/>
          <a:stretch>
            <a:fillRect/>
          </a:stretch>
        </p:blipFill>
        <p:spPr bwMode="auto">
          <a:xfrm>
            <a:off x="9507541" y="5562600"/>
            <a:ext cx="708025" cy="787400"/>
          </a:xfrm>
          <a:prstGeom prst="rect">
            <a:avLst/>
          </a:prstGeom>
          <a:noFill/>
          <a:ln w="9525">
            <a:noFill/>
            <a:miter lim="800000"/>
            <a:headEnd/>
            <a:tailEnd/>
          </a:ln>
        </p:spPr>
      </p:pic>
      <p:sp>
        <p:nvSpPr>
          <p:cNvPr id="3" name="2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latin typeface="Calibri" pitchFamily="34" charset="0"/>
              </a:rPr>
              <a:t>Volver</a:t>
            </a:r>
            <a:endParaRPr lang="es-MX">
              <a:latin typeface="Calibri" pitchFamily="34" charset="0"/>
            </a:endParaRPr>
          </a:p>
        </p:txBody>
      </p:sp>
      <p:grpSp>
        <p:nvGrpSpPr>
          <p:cNvPr id="2" name="1 Grupo"/>
          <p:cNvGrpSpPr>
            <a:grpSpLocks/>
          </p:cNvGrpSpPr>
          <p:nvPr/>
        </p:nvGrpSpPr>
        <p:grpSpPr bwMode="auto">
          <a:xfrm>
            <a:off x="2" y="1306513"/>
            <a:ext cx="1724025" cy="5181600"/>
            <a:chOff x="-1" y="1306286"/>
            <a:chExt cx="1724026" cy="5182194"/>
          </a:xfrm>
        </p:grpSpPr>
        <p:sp>
          <p:nvSpPr>
            <p:cNvPr id="20" name="Autoforma 25">
              <a:hlinkClick r:id="rId9" action="ppaction://hlinksldjump"/>
            </p:cNvPr>
            <p:cNvSpPr>
              <a:spLocks noChangeArrowheads="1"/>
            </p:cNvSpPr>
            <p:nvPr/>
          </p:nvSpPr>
          <p:spPr bwMode="blackWhite">
            <a:xfrm>
              <a:off x="-1" y="1306286"/>
              <a:ext cx="1676401" cy="5182194"/>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39275" name="Imagen 3"/>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1343025"/>
              <a:ext cx="1724025" cy="5057775"/>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26" presetClass="emph" presetSubtype="0" repeatCount="indefinite" fill="hold" nodeType="withEffect">
                                  <p:stCondLst>
                                    <p:cond delay="0"/>
                                  </p:stCondLst>
                                  <p:childTnLst>
                                    <p:animEffect transition="out" filter="fade">
                                      <p:cBhvr>
                                        <p:cTn id="24" dur="1000" tmFilter="0, 0; .2, .5; .8, .5; 1, 0"/>
                                        <p:tgtEl>
                                          <p:spTgt spid="23"/>
                                        </p:tgtEl>
                                      </p:cBhvr>
                                    </p:animEffect>
                                    <p:animScale>
                                      <p:cBhvr>
                                        <p:cTn id="25" dur="500" autoRev="1" fill="hold"/>
                                        <p:tgtEl>
                                          <p:spTgt spid="23"/>
                                        </p:tgtEl>
                                      </p:cBhvr>
                                      <p:by x="105000" y="105000"/>
                                    </p:animScale>
                                  </p:childTnLst>
                                </p:cTn>
                              </p:par>
                              <p:par>
                                <p:cTn id="26" presetID="10"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3" name="Imagen 2"/>
          <p:cNvPicPr>
            <a:picLocks noChangeAspect="1" noChangeArrowheads="1"/>
          </p:cNvPicPr>
          <p:nvPr/>
        </p:nvPicPr>
        <p:blipFill>
          <a:blip r:embed="rId3"/>
          <a:srcRect/>
          <a:stretch>
            <a:fillRect/>
          </a:stretch>
        </p:blipFill>
        <p:spPr bwMode="auto">
          <a:xfrm>
            <a:off x="0" y="0"/>
            <a:ext cx="10837863" cy="6858000"/>
          </a:xfrm>
          <a:prstGeom prst="rect">
            <a:avLst/>
          </a:prstGeom>
          <a:noFill/>
          <a:ln w="9525">
            <a:noFill/>
            <a:miter lim="800000"/>
            <a:headEnd/>
            <a:tailEnd/>
          </a:ln>
        </p:spPr>
      </p:pic>
      <p:sp>
        <p:nvSpPr>
          <p:cNvPr id="9" name="8 Título"/>
          <p:cNvSpPr>
            <a:spLocks noGrp="1"/>
          </p:cNvSpPr>
          <p:nvPr>
            <p:ph type="title"/>
          </p:nvPr>
        </p:nvSpPr>
        <p:spPr>
          <a:xfrm>
            <a:off x="1258492" y="0"/>
            <a:ext cx="8515349"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rPr>
              <a:t>Mapa de Climático</a:t>
            </a:r>
            <a:endParaRPr kumimoji="1" lang="es-ES" sz="3200" b="1" i="1" dirty="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4"/>
          </p:cNvPr>
          <p:cNvPicPr>
            <a:picLocks noChangeAspect="1" noChangeArrowheads="1"/>
          </p:cNvPicPr>
          <p:nvPr/>
        </p:nvPicPr>
        <p:blipFill>
          <a:blip r:embed="rId5"/>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6">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pic>
        <p:nvPicPr>
          <p:cNvPr id="23" name="Imagen 8" descr="C:\Users\Prisciliano Lopez\Desktop\layers.gif">
            <a:hlinkClick r:id="rId7" action="ppaction://hlinksldjump"/>
          </p:cNvPr>
          <p:cNvPicPr>
            <a:picLocks noChangeAspect="1" noChangeArrowheads="1"/>
          </p:cNvPicPr>
          <p:nvPr/>
        </p:nvPicPr>
        <p:blipFill>
          <a:blip r:embed="rId8"/>
          <a:srcRect/>
          <a:stretch>
            <a:fillRect/>
          </a:stretch>
        </p:blipFill>
        <p:spPr bwMode="auto">
          <a:xfrm>
            <a:off x="9507541" y="5562600"/>
            <a:ext cx="708025" cy="787400"/>
          </a:xfrm>
          <a:prstGeom prst="rect">
            <a:avLst/>
          </a:prstGeom>
          <a:noFill/>
          <a:ln w="9525">
            <a:noFill/>
            <a:miter lim="800000"/>
            <a:headEnd/>
            <a:tailEnd/>
          </a:ln>
        </p:spPr>
      </p:pic>
      <p:sp>
        <p:nvSpPr>
          <p:cNvPr id="3" name="2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latin typeface="Calibri" pitchFamily="34" charset="0"/>
              </a:rPr>
              <a:t>Volver</a:t>
            </a:r>
            <a:endParaRPr lang="es-MX">
              <a:latin typeface="Calibri" pitchFamily="34" charset="0"/>
            </a:endParaRPr>
          </a:p>
        </p:txBody>
      </p:sp>
      <p:grpSp>
        <p:nvGrpSpPr>
          <p:cNvPr id="4" name="3 Grupo"/>
          <p:cNvGrpSpPr>
            <a:grpSpLocks/>
          </p:cNvGrpSpPr>
          <p:nvPr/>
        </p:nvGrpSpPr>
        <p:grpSpPr bwMode="auto">
          <a:xfrm>
            <a:off x="0" y="1306513"/>
            <a:ext cx="1676400" cy="5181600"/>
            <a:chOff x="-1" y="1306286"/>
            <a:chExt cx="1676401" cy="5182194"/>
          </a:xfrm>
        </p:grpSpPr>
        <p:sp>
          <p:nvSpPr>
            <p:cNvPr id="20" name="Autoforma 25">
              <a:hlinkClick r:id="rId9" action="ppaction://hlinksldjump"/>
            </p:cNvPr>
            <p:cNvSpPr>
              <a:spLocks noChangeArrowheads="1"/>
            </p:cNvSpPr>
            <p:nvPr/>
          </p:nvSpPr>
          <p:spPr bwMode="blackWhite">
            <a:xfrm>
              <a:off x="-1" y="1306286"/>
              <a:ext cx="1676401" cy="5182194"/>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41326" name="Imagen 3"/>
            <p:cNvPicPr>
              <a:picLocks noChangeAspect="1" noChangeArrowheads="1"/>
            </p:cNvPicPr>
            <p:nvPr/>
          </p:nvPicPr>
          <p:blipFill>
            <a:blip r:embed="rId10">
              <a:clrChange>
                <a:clrFrom>
                  <a:srgbClr val="FFFFFF"/>
                </a:clrFrom>
                <a:clrTo>
                  <a:srgbClr val="FFFFFF">
                    <a:alpha val="0"/>
                  </a:srgbClr>
                </a:clrTo>
              </a:clrChange>
            </a:blip>
            <a:srcRect r="50000"/>
            <a:stretch>
              <a:fillRect/>
            </a:stretch>
          </p:blipFill>
          <p:spPr bwMode="auto">
            <a:xfrm>
              <a:off x="-1" y="1741488"/>
              <a:ext cx="1652588" cy="4086225"/>
            </a:xfrm>
            <a:prstGeom prst="rect">
              <a:avLst/>
            </a:prstGeom>
            <a:noFill/>
            <a:ln w="9525">
              <a:noFill/>
              <a:miter lim="800000"/>
              <a:headEnd/>
              <a:tailEnd/>
            </a:ln>
          </p:spPr>
        </p:pic>
      </p:grpSp>
      <p:grpSp>
        <p:nvGrpSpPr>
          <p:cNvPr id="6" name="5 Grupo"/>
          <p:cNvGrpSpPr>
            <a:grpSpLocks/>
          </p:cNvGrpSpPr>
          <p:nvPr/>
        </p:nvGrpSpPr>
        <p:grpSpPr bwMode="auto">
          <a:xfrm>
            <a:off x="9161465" y="938217"/>
            <a:ext cx="1676400" cy="4471987"/>
            <a:chOff x="9161462" y="937986"/>
            <a:chExt cx="1676401" cy="4472214"/>
          </a:xfrm>
        </p:grpSpPr>
        <p:sp>
          <p:nvSpPr>
            <p:cNvPr id="18" name="Autoforma 25">
              <a:hlinkClick r:id="rId9" action="ppaction://hlinksldjump"/>
            </p:cNvPr>
            <p:cNvSpPr>
              <a:spLocks noChangeArrowheads="1"/>
            </p:cNvSpPr>
            <p:nvPr/>
          </p:nvSpPr>
          <p:spPr bwMode="blackWhite">
            <a:xfrm>
              <a:off x="9161462" y="937986"/>
              <a:ext cx="1676401" cy="4472214"/>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41324" name="Imagen 3"/>
            <p:cNvPicPr>
              <a:picLocks noChangeAspect="1" noChangeArrowheads="1"/>
            </p:cNvPicPr>
            <p:nvPr/>
          </p:nvPicPr>
          <p:blipFill>
            <a:blip r:embed="rId10">
              <a:clrChange>
                <a:clrFrom>
                  <a:srgbClr val="FFFFFF"/>
                </a:clrFrom>
                <a:clrTo>
                  <a:srgbClr val="FFFFFF">
                    <a:alpha val="0"/>
                  </a:srgbClr>
                </a:clrTo>
              </a:clrChange>
            </a:blip>
            <a:srcRect l="46925"/>
            <a:stretch>
              <a:fillRect/>
            </a:stretch>
          </p:blipFill>
          <p:spPr bwMode="auto">
            <a:xfrm>
              <a:off x="9161462" y="1166586"/>
              <a:ext cx="1676400" cy="4086225"/>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26" presetClass="emph" presetSubtype="0" repeatCount="indefinite" fill="hold" nodeType="withEffect">
                                  <p:stCondLst>
                                    <p:cond delay="0"/>
                                  </p:stCondLst>
                                  <p:childTnLst>
                                    <p:animEffect transition="out" filter="fade">
                                      <p:cBhvr>
                                        <p:cTn id="29" dur="1000" tmFilter="0, 0; .2, .5; .8, .5; 1, 0"/>
                                        <p:tgtEl>
                                          <p:spTgt spid="23"/>
                                        </p:tgtEl>
                                      </p:cBhvr>
                                    </p:animEffect>
                                    <p:animScale>
                                      <p:cBhvr>
                                        <p:cTn id="30" dur="500" autoRev="1" fill="hold"/>
                                        <p:tgtEl>
                                          <p:spTgt spid="23"/>
                                        </p:tgtEl>
                                      </p:cBhvr>
                                      <p:by x="105000" y="105000"/>
                                    </p:animScale>
                                  </p:childTnLst>
                                </p:cTn>
                              </p:par>
                              <p:par>
                                <p:cTn id="31" presetID="10"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Imagen 2"/>
          <p:cNvPicPr>
            <a:picLocks noChangeAspect="1" noChangeArrowheads="1"/>
          </p:cNvPicPr>
          <p:nvPr/>
        </p:nvPicPr>
        <p:blipFill>
          <a:blip r:embed="rId3"/>
          <a:srcRect/>
          <a:stretch>
            <a:fillRect/>
          </a:stretch>
        </p:blipFill>
        <p:spPr bwMode="auto">
          <a:xfrm>
            <a:off x="0" y="0"/>
            <a:ext cx="10837863" cy="6858000"/>
          </a:xfrm>
          <a:prstGeom prst="rect">
            <a:avLst/>
          </a:prstGeom>
          <a:noFill/>
          <a:ln w="9525">
            <a:noFill/>
            <a:miter lim="800000"/>
            <a:headEnd/>
            <a:tailEnd/>
          </a:ln>
        </p:spPr>
      </p:pic>
      <p:sp>
        <p:nvSpPr>
          <p:cNvPr id="9" name="8 Título"/>
          <p:cNvSpPr>
            <a:spLocks noGrp="1"/>
          </p:cNvSpPr>
          <p:nvPr>
            <p:ph type="title"/>
          </p:nvPr>
        </p:nvSpPr>
        <p:spPr>
          <a:xfrm>
            <a:off x="1258492" y="0"/>
            <a:ext cx="8515349"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rPr>
              <a:t>Mapa de Idiomas</a:t>
            </a:r>
            <a:endParaRPr kumimoji="1" lang="es-ES" sz="3200" b="1" i="1" dirty="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4"/>
          </p:cNvPr>
          <p:cNvPicPr>
            <a:picLocks noChangeAspect="1" noChangeArrowheads="1"/>
          </p:cNvPicPr>
          <p:nvPr/>
        </p:nvPicPr>
        <p:blipFill>
          <a:blip r:embed="rId5"/>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6">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pic>
        <p:nvPicPr>
          <p:cNvPr id="23" name="Imagen 8" descr="C:\Users\Prisciliano Lopez\Desktop\layers.gif">
            <a:hlinkClick r:id="rId7" action="ppaction://hlinksldjump"/>
          </p:cNvPr>
          <p:cNvPicPr>
            <a:picLocks noChangeAspect="1" noChangeArrowheads="1"/>
          </p:cNvPicPr>
          <p:nvPr/>
        </p:nvPicPr>
        <p:blipFill>
          <a:blip r:embed="rId8"/>
          <a:srcRect/>
          <a:stretch>
            <a:fillRect/>
          </a:stretch>
        </p:blipFill>
        <p:spPr bwMode="auto">
          <a:xfrm>
            <a:off x="9507541" y="5562600"/>
            <a:ext cx="708025" cy="787400"/>
          </a:xfrm>
          <a:prstGeom prst="rect">
            <a:avLst/>
          </a:prstGeom>
          <a:noFill/>
          <a:ln w="9525">
            <a:noFill/>
            <a:miter lim="800000"/>
            <a:headEnd/>
            <a:tailEnd/>
          </a:ln>
        </p:spPr>
      </p:pic>
      <p:sp>
        <p:nvSpPr>
          <p:cNvPr id="3" name="2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latin typeface="Calibri" pitchFamily="34" charset="0"/>
              </a:rPr>
              <a:t>Volver</a:t>
            </a:r>
            <a:endParaRPr lang="es-MX">
              <a:latin typeface="Calibri" pitchFamily="34" charset="0"/>
            </a:endParaRPr>
          </a:p>
        </p:txBody>
      </p:sp>
      <p:grpSp>
        <p:nvGrpSpPr>
          <p:cNvPr id="2" name="1 Grupo"/>
          <p:cNvGrpSpPr>
            <a:grpSpLocks/>
          </p:cNvGrpSpPr>
          <p:nvPr/>
        </p:nvGrpSpPr>
        <p:grpSpPr bwMode="auto">
          <a:xfrm>
            <a:off x="0" y="1306513"/>
            <a:ext cx="1676400" cy="5181600"/>
            <a:chOff x="-1" y="1306286"/>
            <a:chExt cx="1676401" cy="5182194"/>
          </a:xfrm>
        </p:grpSpPr>
        <p:sp>
          <p:nvSpPr>
            <p:cNvPr id="20" name="Autoforma 25">
              <a:hlinkClick r:id="rId9" action="ppaction://hlinksldjump"/>
            </p:cNvPr>
            <p:cNvSpPr>
              <a:spLocks noChangeArrowheads="1"/>
            </p:cNvSpPr>
            <p:nvPr/>
          </p:nvSpPr>
          <p:spPr bwMode="blackWhite">
            <a:xfrm>
              <a:off x="-1" y="1306286"/>
              <a:ext cx="1676401" cy="5182194"/>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43374" name="Imagen 3"/>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58816" y="1429336"/>
              <a:ext cx="1558766" cy="4936093"/>
            </a:xfrm>
            <a:prstGeom prst="rect">
              <a:avLst/>
            </a:prstGeom>
            <a:noFill/>
            <a:ln w="9525">
              <a:noFill/>
              <a:miter lim="800000"/>
              <a:headEnd/>
              <a:tailEnd/>
            </a:ln>
          </p:spPr>
        </p:pic>
      </p:grpSp>
      <p:grpSp>
        <p:nvGrpSpPr>
          <p:cNvPr id="5" name="4 Grupo"/>
          <p:cNvGrpSpPr>
            <a:grpSpLocks/>
          </p:cNvGrpSpPr>
          <p:nvPr/>
        </p:nvGrpSpPr>
        <p:grpSpPr bwMode="auto">
          <a:xfrm>
            <a:off x="9161465" y="938217"/>
            <a:ext cx="1706562" cy="4471987"/>
            <a:chOff x="9161462" y="937986"/>
            <a:chExt cx="1706563" cy="4472214"/>
          </a:xfrm>
        </p:grpSpPr>
        <p:sp>
          <p:nvSpPr>
            <p:cNvPr id="18" name="Autoforma 25">
              <a:hlinkClick r:id="rId9" action="ppaction://hlinksldjump"/>
            </p:cNvPr>
            <p:cNvSpPr>
              <a:spLocks noChangeArrowheads="1"/>
            </p:cNvSpPr>
            <p:nvPr/>
          </p:nvSpPr>
          <p:spPr bwMode="blackWhite">
            <a:xfrm>
              <a:off x="9161462" y="937986"/>
              <a:ext cx="1676401" cy="4472214"/>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43372" name="Imagen 4"/>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9172575" y="1122433"/>
              <a:ext cx="1695450" cy="2800350"/>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26" presetClass="emph" presetSubtype="0" repeatCount="indefinite" fill="hold" nodeType="withEffect">
                                  <p:stCondLst>
                                    <p:cond delay="0"/>
                                  </p:stCondLst>
                                  <p:childTnLst>
                                    <p:animEffect transition="out" filter="fade">
                                      <p:cBhvr>
                                        <p:cTn id="29" dur="1000" tmFilter="0, 0; .2, .5; .8, .5; 1, 0"/>
                                        <p:tgtEl>
                                          <p:spTgt spid="23"/>
                                        </p:tgtEl>
                                      </p:cBhvr>
                                    </p:animEffect>
                                    <p:animScale>
                                      <p:cBhvr>
                                        <p:cTn id="30" dur="500" autoRev="1" fill="hold"/>
                                        <p:tgtEl>
                                          <p:spTgt spid="23"/>
                                        </p:tgtEl>
                                      </p:cBhvr>
                                      <p:by x="105000" y="105000"/>
                                    </p:animScale>
                                  </p:childTnLst>
                                </p:cTn>
                              </p:par>
                              <p:par>
                                <p:cTn id="31" presetID="10"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09" name="Imagen 3"/>
          <p:cNvPicPr>
            <a:picLocks noChangeAspect="1" noChangeArrowheads="1"/>
          </p:cNvPicPr>
          <p:nvPr/>
        </p:nvPicPr>
        <p:blipFill>
          <a:blip r:embed="rId3"/>
          <a:srcRect/>
          <a:stretch>
            <a:fillRect/>
          </a:stretch>
        </p:blipFill>
        <p:spPr bwMode="auto">
          <a:xfrm>
            <a:off x="0" y="-14288"/>
            <a:ext cx="10837863" cy="6872288"/>
          </a:xfrm>
          <a:prstGeom prst="rect">
            <a:avLst/>
          </a:prstGeom>
          <a:noFill/>
          <a:ln w="9525">
            <a:noFill/>
            <a:miter lim="800000"/>
            <a:headEnd/>
            <a:tailEnd/>
          </a:ln>
        </p:spPr>
      </p:pic>
      <p:sp>
        <p:nvSpPr>
          <p:cNvPr id="9" name="8 Título"/>
          <p:cNvSpPr>
            <a:spLocks noGrp="1"/>
          </p:cNvSpPr>
          <p:nvPr>
            <p:ph type="title"/>
          </p:nvPr>
        </p:nvSpPr>
        <p:spPr>
          <a:xfrm>
            <a:off x="1258492" y="0"/>
            <a:ext cx="8515349"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rPr>
              <a:t>Mapa de Religiones</a:t>
            </a:r>
            <a:endParaRPr kumimoji="1" lang="es-ES" sz="3200" b="1" i="1" dirty="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4"/>
          </p:cNvPr>
          <p:cNvPicPr>
            <a:picLocks noChangeAspect="1" noChangeArrowheads="1"/>
          </p:cNvPicPr>
          <p:nvPr/>
        </p:nvPicPr>
        <p:blipFill>
          <a:blip r:embed="rId5"/>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6">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pic>
        <p:nvPicPr>
          <p:cNvPr id="23" name="Imagen 8" descr="C:\Users\Prisciliano Lopez\Desktop\layers.gif">
            <a:hlinkClick r:id="rId7" action="ppaction://hlinksldjump"/>
          </p:cNvPr>
          <p:cNvPicPr>
            <a:picLocks noChangeAspect="1" noChangeArrowheads="1"/>
          </p:cNvPicPr>
          <p:nvPr/>
        </p:nvPicPr>
        <p:blipFill>
          <a:blip r:embed="rId8"/>
          <a:srcRect/>
          <a:stretch>
            <a:fillRect/>
          </a:stretch>
        </p:blipFill>
        <p:spPr bwMode="auto">
          <a:xfrm>
            <a:off x="9507541" y="5562600"/>
            <a:ext cx="708025" cy="787400"/>
          </a:xfrm>
          <a:prstGeom prst="rect">
            <a:avLst/>
          </a:prstGeom>
          <a:noFill/>
          <a:ln w="9525">
            <a:noFill/>
            <a:miter lim="800000"/>
            <a:headEnd/>
            <a:tailEnd/>
          </a:ln>
        </p:spPr>
      </p:pic>
      <p:sp>
        <p:nvSpPr>
          <p:cNvPr id="3" name="2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latin typeface="Calibri" pitchFamily="34" charset="0"/>
              </a:rPr>
              <a:t>Volver</a:t>
            </a:r>
            <a:endParaRPr lang="es-MX">
              <a:latin typeface="Calibri" pitchFamily="34" charset="0"/>
            </a:endParaRPr>
          </a:p>
        </p:txBody>
      </p:sp>
      <p:grpSp>
        <p:nvGrpSpPr>
          <p:cNvPr id="4" name="3 Grupo"/>
          <p:cNvGrpSpPr>
            <a:grpSpLocks/>
          </p:cNvGrpSpPr>
          <p:nvPr/>
        </p:nvGrpSpPr>
        <p:grpSpPr bwMode="auto">
          <a:xfrm>
            <a:off x="2" y="1306513"/>
            <a:ext cx="1460500" cy="5181600"/>
            <a:chOff x="-1" y="1306286"/>
            <a:chExt cx="1460501" cy="5182194"/>
          </a:xfrm>
        </p:grpSpPr>
        <p:sp>
          <p:nvSpPr>
            <p:cNvPr id="20" name="Autoforma 25">
              <a:hlinkClick r:id="rId9" action="ppaction://hlinksldjump"/>
            </p:cNvPr>
            <p:cNvSpPr>
              <a:spLocks noChangeArrowheads="1"/>
            </p:cNvSpPr>
            <p:nvPr/>
          </p:nvSpPr>
          <p:spPr bwMode="blackWhite">
            <a:xfrm>
              <a:off x="-1" y="1306286"/>
              <a:ext cx="1460501" cy="5182194"/>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45419" name="Imagen 4"/>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1420367"/>
              <a:ext cx="1437177" cy="4954032"/>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26" presetClass="emph" presetSubtype="0" repeatCount="indefinite" fill="hold" nodeType="withEffect">
                                  <p:stCondLst>
                                    <p:cond delay="0"/>
                                  </p:stCondLst>
                                  <p:childTnLst>
                                    <p:animEffect transition="out" filter="fade">
                                      <p:cBhvr>
                                        <p:cTn id="24" dur="1000" tmFilter="0, 0; .2, .5; .8, .5; 1, 0"/>
                                        <p:tgtEl>
                                          <p:spTgt spid="23"/>
                                        </p:tgtEl>
                                      </p:cBhvr>
                                    </p:animEffect>
                                    <p:animScale>
                                      <p:cBhvr>
                                        <p:cTn id="25" dur="500" autoRev="1" fill="hold"/>
                                        <p:tgtEl>
                                          <p:spTgt spid="23"/>
                                        </p:tgtEl>
                                      </p:cBhvr>
                                      <p:by x="105000" y="105000"/>
                                    </p:animScale>
                                  </p:childTnLst>
                                </p:cTn>
                              </p:par>
                              <p:par>
                                <p:cTn id="26" presetID="10"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Imagen 5"/>
          <p:cNvPicPr>
            <a:picLocks noChangeAspect="1" noChangeArrowheads="1"/>
          </p:cNvPicPr>
          <p:nvPr/>
        </p:nvPicPr>
        <p:blipFill>
          <a:blip r:embed="rId3"/>
          <a:srcRect/>
          <a:stretch>
            <a:fillRect/>
          </a:stretch>
        </p:blipFill>
        <p:spPr bwMode="auto">
          <a:xfrm>
            <a:off x="0" y="0"/>
            <a:ext cx="10837863" cy="6858000"/>
          </a:xfrm>
          <a:prstGeom prst="rect">
            <a:avLst/>
          </a:prstGeom>
          <a:noFill/>
          <a:ln w="9525">
            <a:noFill/>
            <a:miter lim="800000"/>
            <a:headEnd/>
            <a:tailEnd/>
          </a:ln>
        </p:spPr>
      </p:pic>
      <p:sp>
        <p:nvSpPr>
          <p:cNvPr id="9" name="8 Título"/>
          <p:cNvSpPr>
            <a:spLocks noGrp="1"/>
          </p:cNvSpPr>
          <p:nvPr>
            <p:ph type="title"/>
          </p:nvPr>
        </p:nvSpPr>
        <p:spPr>
          <a:xfrm>
            <a:off x="1258492" y="0"/>
            <a:ext cx="8515349"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rPr>
              <a:t>Mapa de husos horarios </a:t>
            </a:r>
            <a:endParaRPr kumimoji="1" lang="es-ES" sz="3200" b="1" i="1" dirty="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4"/>
          </p:cNvPr>
          <p:cNvPicPr>
            <a:picLocks noChangeAspect="1" noChangeArrowheads="1"/>
          </p:cNvPicPr>
          <p:nvPr/>
        </p:nvPicPr>
        <p:blipFill>
          <a:blip r:embed="rId5"/>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6">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pic>
        <p:nvPicPr>
          <p:cNvPr id="23" name="Imagen 8" descr="C:\Users\Prisciliano Lopez\Desktop\layers.gif">
            <a:hlinkClick r:id="rId7" action="ppaction://hlinksldjump"/>
          </p:cNvPr>
          <p:cNvPicPr>
            <a:picLocks noChangeAspect="1" noChangeArrowheads="1"/>
          </p:cNvPicPr>
          <p:nvPr/>
        </p:nvPicPr>
        <p:blipFill>
          <a:blip r:embed="rId8"/>
          <a:srcRect/>
          <a:stretch>
            <a:fillRect/>
          </a:stretch>
        </p:blipFill>
        <p:spPr bwMode="auto">
          <a:xfrm>
            <a:off x="9507541" y="5562600"/>
            <a:ext cx="708025" cy="787400"/>
          </a:xfrm>
          <a:prstGeom prst="rect">
            <a:avLst/>
          </a:prstGeom>
          <a:noFill/>
          <a:ln w="9525">
            <a:noFill/>
            <a:miter lim="800000"/>
            <a:headEnd/>
            <a:tailEnd/>
          </a:ln>
        </p:spPr>
      </p:pic>
      <p:sp>
        <p:nvSpPr>
          <p:cNvPr id="3" name="2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latin typeface="Calibri" pitchFamily="34" charset="0"/>
              </a:rPr>
              <a:t>Volver</a:t>
            </a:r>
            <a:endParaRPr lang="es-MX">
              <a:latin typeface="Calibri" pitchFamily="34" charset="0"/>
            </a:endParaRPr>
          </a:p>
        </p:txBody>
      </p:sp>
      <p:grpSp>
        <p:nvGrpSpPr>
          <p:cNvPr id="2" name="1 Grupo"/>
          <p:cNvGrpSpPr>
            <a:grpSpLocks/>
          </p:cNvGrpSpPr>
          <p:nvPr/>
        </p:nvGrpSpPr>
        <p:grpSpPr bwMode="auto">
          <a:xfrm>
            <a:off x="2" y="3035304"/>
            <a:ext cx="1828800" cy="3452813"/>
            <a:chOff x="-1" y="3035300"/>
            <a:chExt cx="1828801" cy="3453180"/>
          </a:xfrm>
        </p:grpSpPr>
        <p:sp>
          <p:nvSpPr>
            <p:cNvPr id="20" name="Autoforma 25">
              <a:hlinkClick r:id="rId9" action="ppaction://hlinksldjump"/>
            </p:cNvPr>
            <p:cNvSpPr>
              <a:spLocks noChangeArrowheads="1"/>
            </p:cNvSpPr>
            <p:nvPr/>
          </p:nvSpPr>
          <p:spPr bwMode="blackWhite">
            <a:xfrm>
              <a:off x="-1" y="3035300"/>
              <a:ext cx="1828801" cy="3453180"/>
            </a:xfrm>
            <a:prstGeom prst="roundRect">
              <a:avLst/>
            </a:prstGeom>
            <a:solidFill>
              <a:schemeClr val="bg1">
                <a:lumMod val="85000"/>
                <a:alpha val="25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47467" name="Imagen 6"/>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38099" y="3228975"/>
              <a:ext cx="1752600" cy="781050"/>
            </a:xfrm>
            <a:prstGeom prst="rect">
              <a:avLst/>
            </a:prstGeom>
            <a:noFill/>
            <a:ln w="9525">
              <a:noFill/>
              <a:miter lim="800000"/>
              <a:headEnd/>
              <a:tailEnd/>
            </a:ln>
          </p:spPr>
        </p:pic>
        <p:pic>
          <p:nvPicPr>
            <p:cNvPr id="147468" name="Imagen 7"/>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1" y="4621580"/>
              <a:ext cx="1743075" cy="1866900"/>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26" presetClass="emph" presetSubtype="0" repeatCount="indefinite" fill="hold" nodeType="withEffect">
                                  <p:stCondLst>
                                    <p:cond delay="0"/>
                                  </p:stCondLst>
                                  <p:childTnLst>
                                    <p:animEffect transition="out" filter="fade">
                                      <p:cBhvr>
                                        <p:cTn id="24" dur="1000" tmFilter="0, 0; .2, .5; .8, .5; 1, 0"/>
                                        <p:tgtEl>
                                          <p:spTgt spid="23"/>
                                        </p:tgtEl>
                                      </p:cBhvr>
                                    </p:animEffect>
                                    <p:animScale>
                                      <p:cBhvr>
                                        <p:cTn id="25" dur="500" autoRev="1" fill="hold"/>
                                        <p:tgtEl>
                                          <p:spTgt spid="23"/>
                                        </p:tgtEl>
                                      </p:cBhvr>
                                      <p:by x="105000" y="105000"/>
                                    </p:animScale>
                                  </p:childTnLst>
                                </p:cTn>
                              </p:par>
                              <p:par>
                                <p:cTn id="26" presetID="10"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5" name="Imagen 2"/>
          <p:cNvPicPr>
            <a:picLocks noChangeAspect="1" noChangeArrowheads="1"/>
          </p:cNvPicPr>
          <p:nvPr/>
        </p:nvPicPr>
        <p:blipFill>
          <a:blip r:embed="rId3"/>
          <a:srcRect/>
          <a:stretch>
            <a:fillRect/>
          </a:stretch>
        </p:blipFill>
        <p:spPr bwMode="auto">
          <a:xfrm>
            <a:off x="0" y="0"/>
            <a:ext cx="10837863" cy="6858000"/>
          </a:xfrm>
          <a:prstGeom prst="rect">
            <a:avLst/>
          </a:prstGeom>
          <a:noFill/>
          <a:ln w="9525">
            <a:noFill/>
            <a:miter lim="800000"/>
            <a:headEnd/>
            <a:tailEnd/>
          </a:ln>
        </p:spPr>
      </p:pic>
      <p:sp>
        <p:nvSpPr>
          <p:cNvPr id="9" name="8 Título"/>
          <p:cNvSpPr>
            <a:spLocks noGrp="1"/>
          </p:cNvSpPr>
          <p:nvPr>
            <p:ph type="title"/>
          </p:nvPr>
        </p:nvSpPr>
        <p:spPr>
          <a:xfrm>
            <a:off x="6235700" y="0"/>
            <a:ext cx="3538140"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kumimoji="1" lang="es-ES" sz="3200" b="1" i="1" dirty="0" smtClean="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rPr>
              <a:t>Mapa Tectónico</a:t>
            </a:r>
            <a:endParaRPr kumimoji="1" lang="es-ES" sz="3200" b="1" i="1" dirty="0">
              <a:gradFill flip="none" rotWithShape="1">
                <a:gsLst>
                  <a:gs pos="0">
                    <a:schemeClr val="tx1">
                      <a:lumMod val="65000"/>
                      <a:lumOff val="35000"/>
                    </a:schemeClr>
                  </a:gs>
                  <a:gs pos="74000">
                    <a:schemeClr val="tx1">
                      <a:lumMod val="50000"/>
                      <a:lumOff val="50000"/>
                    </a:schemeClr>
                  </a:gs>
                  <a:gs pos="100000">
                    <a:schemeClr val="bg1">
                      <a:lumMod val="75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pic>
        <p:nvPicPr>
          <p:cNvPr id="30" name="Imagen 3" descr="G:\UAEMex-1.bmp">
            <a:hlinkClick r:id="rId4"/>
          </p:cNvPr>
          <p:cNvPicPr>
            <a:picLocks noChangeAspect="1" noChangeArrowheads="1"/>
          </p:cNvPicPr>
          <p:nvPr/>
        </p:nvPicPr>
        <p:blipFill>
          <a:blip r:embed="rId5"/>
          <a:srcRect/>
          <a:stretch>
            <a:fillRect/>
          </a:stretch>
        </p:blipFill>
        <p:spPr bwMode="auto">
          <a:xfrm>
            <a:off x="179388" y="84139"/>
            <a:ext cx="817562" cy="719137"/>
          </a:xfrm>
          <a:prstGeom prst="rect">
            <a:avLst/>
          </a:prstGeom>
          <a:noFill/>
          <a:ln w="9525">
            <a:noFill/>
            <a:miter lim="800000"/>
            <a:headEnd/>
            <a:tailEnd/>
          </a:ln>
        </p:spPr>
      </p:pic>
      <p:pic>
        <p:nvPicPr>
          <p:cNvPr id="32" name="Imagen 2" descr="F:\investigasiones\Imagenes\UAEMex\Escudo.JPG"/>
          <p:cNvPicPr>
            <a:picLocks noChangeAspect="1" noChangeArrowheads="1"/>
          </p:cNvPicPr>
          <p:nvPr/>
        </p:nvPicPr>
        <p:blipFill>
          <a:blip r:embed="rId6">
            <a:clrChange>
              <a:clrFrom>
                <a:srgbClr val="FFFFFF"/>
              </a:clrFrom>
              <a:clrTo>
                <a:srgbClr val="FFFFFF">
                  <a:alpha val="0"/>
                </a:srgbClr>
              </a:clrTo>
            </a:clrChange>
          </a:blip>
          <a:srcRect b="10722"/>
          <a:stretch>
            <a:fillRect/>
          </a:stretch>
        </p:blipFill>
        <p:spPr bwMode="auto">
          <a:xfrm>
            <a:off x="9805990" y="4"/>
            <a:ext cx="755651" cy="720725"/>
          </a:xfrm>
          <a:prstGeom prst="rect">
            <a:avLst/>
          </a:prstGeom>
          <a:noFill/>
          <a:ln w="9525">
            <a:noFill/>
            <a:miter lim="800000"/>
            <a:headEnd/>
            <a:tailEnd/>
          </a:ln>
        </p:spPr>
      </p:pic>
      <p:pic>
        <p:nvPicPr>
          <p:cNvPr id="23" name="Imagen 8" descr="C:\Users\Prisciliano Lopez\Desktop\layers.gif">
            <a:hlinkClick r:id="rId7" action="ppaction://hlinksldjump"/>
          </p:cNvPr>
          <p:cNvPicPr>
            <a:picLocks noChangeAspect="1" noChangeArrowheads="1"/>
          </p:cNvPicPr>
          <p:nvPr/>
        </p:nvPicPr>
        <p:blipFill>
          <a:blip r:embed="rId8"/>
          <a:srcRect/>
          <a:stretch>
            <a:fillRect/>
          </a:stretch>
        </p:blipFill>
        <p:spPr bwMode="auto">
          <a:xfrm>
            <a:off x="9507541" y="5562600"/>
            <a:ext cx="708025" cy="787400"/>
          </a:xfrm>
          <a:prstGeom prst="rect">
            <a:avLst/>
          </a:prstGeom>
          <a:noFill/>
          <a:ln w="9525">
            <a:noFill/>
            <a:miter lim="800000"/>
            <a:headEnd/>
            <a:tailEnd/>
          </a:ln>
        </p:spPr>
      </p:pic>
      <p:sp>
        <p:nvSpPr>
          <p:cNvPr id="3" name="2 CuadroTexto"/>
          <p:cNvSpPr txBox="1">
            <a:spLocks noChangeArrowheads="1"/>
          </p:cNvSpPr>
          <p:nvPr/>
        </p:nvSpPr>
        <p:spPr bwMode="auto">
          <a:xfrm>
            <a:off x="9331327" y="6400802"/>
            <a:ext cx="884238" cy="369332"/>
          </a:xfrm>
          <a:prstGeom prst="rect">
            <a:avLst/>
          </a:prstGeom>
          <a:noFill/>
          <a:ln w="9525">
            <a:noFill/>
            <a:miter lim="800000"/>
            <a:headEnd/>
            <a:tailEnd/>
          </a:ln>
        </p:spPr>
        <p:txBody>
          <a:bodyPr>
            <a:spAutoFit/>
          </a:bodyPr>
          <a:lstStyle/>
          <a:p>
            <a:r>
              <a:rPr lang="es-ES">
                <a:latin typeface="Calibri" pitchFamily="34" charset="0"/>
              </a:rPr>
              <a:t>Volver</a:t>
            </a:r>
            <a:endParaRPr lang="es-MX">
              <a:latin typeface="Calibri" pitchFamily="34" charset="0"/>
            </a:endParaRPr>
          </a:p>
        </p:txBody>
      </p:sp>
      <p:grpSp>
        <p:nvGrpSpPr>
          <p:cNvPr id="2" name="1 Grupo"/>
          <p:cNvGrpSpPr>
            <a:grpSpLocks/>
          </p:cNvGrpSpPr>
          <p:nvPr/>
        </p:nvGrpSpPr>
        <p:grpSpPr bwMode="auto">
          <a:xfrm>
            <a:off x="2" y="1943100"/>
            <a:ext cx="2895600" cy="4152900"/>
            <a:chOff x="-2" y="1943100"/>
            <a:chExt cx="2895601" cy="4152900"/>
          </a:xfrm>
        </p:grpSpPr>
        <p:sp>
          <p:nvSpPr>
            <p:cNvPr id="20" name="Autoforma 25">
              <a:hlinkClick r:id="rId9" action="ppaction://hlinksldjump"/>
            </p:cNvPr>
            <p:cNvSpPr>
              <a:spLocks noChangeArrowheads="1"/>
            </p:cNvSpPr>
            <p:nvPr/>
          </p:nvSpPr>
          <p:spPr bwMode="blackWhite">
            <a:xfrm>
              <a:off x="-2" y="1943100"/>
              <a:ext cx="2870201" cy="4152900"/>
            </a:xfrm>
            <a:prstGeom prst="roundRect">
              <a:avLst/>
            </a:prstGeom>
            <a:solidFill>
              <a:schemeClr val="bg1">
                <a:lumMod val="85000"/>
                <a:alpha val="84000"/>
              </a:schemeClr>
            </a:solidFill>
            <a:ln w="12700">
              <a:solidFill>
                <a:schemeClr val="tx1">
                  <a:lumMod val="50000"/>
                  <a:lumOff val="50000"/>
                </a:schemeClr>
              </a:solidFill>
            </a:ln>
            <a:effectLst/>
          </p:spPr>
          <p:txBody>
            <a:bodyPr lIns="36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endParaRPr kumimoji="1" lang="es-ES" sz="1400" b="1" i="1" dirty="0">
                <a:latin typeface="+mn-lt"/>
              </a:endParaRPr>
            </a:p>
          </p:txBody>
        </p:sp>
        <p:pic>
          <p:nvPicPr>
            <p:cNvPr id="149515" name="Imagen 3"/>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25398" y="2108200"/>
              <a:ext cx="2870201" cy="3987799"/>
            </a:xfrm>
            <a:prstGeom prst="rect">
              <a:avLst/>
            </a:prstGeom>
            <a:noFill/>
            <a:ln w="9525">
              <a:noFill/>
              <a:miter lim="800000"/>
              <a:headEnd/>
              <a:tailEnd/>
            </a:ln>
          </p:spPr>
        </p:pic>
      </p:gr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26" presetClass="emph" presetSubtype="0" repeatCount="indefinite" fill="hold" nodeType="withEffect">
                                  <p:stCondLst>
                                    <p:cond delay="0"/>
                                  </p:stCondLst>
                                  <p:childTnLst>
                                    <p:animEffect transition="out" filter="fade">
                                      <p:cBhvr>
                                        <p:cTn id="24" dur="1000" tmFilter="0, 0; .2, .5; .8, .5; 1, 0"/>
                                        <p:tgtEl>
                                          <p:spTgt spid="23"/>
                                        </p:tgtEl>
                                      </p:cBhvr>
                                    </p:animEffect>
                                    <p:animScale>
                                      <p:cBhvr>
                                        <p:cTn id="25" dur="500" autoRev="1" fill="hold"/>
                                        <p:tgtEl>
                                          <p:spTgt spid="23"/>
                                        </p:tgtEl>
                                      </p:cBhvr>
                                      <p:by x="105000" y="105000"/>
                                    </p:animScale>
                                  </p:childTnLst>
                                </p:cTn>
                              </p:par>
                              <p:par>
                                <p:cTn id="26" presetID="10"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Imagen 2" descr="C:\Users\Prisciliano Lopez\Desktop\Cámara\800px-1589_Totius_Orbis_de_Jode.jpg"/>
          <p:cNvPicPr>
            <a:picLocks noChangeAspect="1" noChangeArrowheads="1"/>
          </p:cNvPicPr>
          <p:nvPr/>
        </p:nvPicPr>
        <p:blipFill>
          <a:blip r:embed="rId3">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pic>
        <p:nvPicPr>
          <p:cNvPr id="26626" name="Imagen 2" descr="C:\Users\Prisciliano Lopez\Desktop\bloglech.jpg"/>
          <p:cNvPicPr>
            <a:picLocks noChangeAspect="1" noChangeArrowheads="1"/>
          </p:cNvPicPr>
          <p:nvPr/>
        </p:nvPicPr>
        <p:blipFill>
          <a:blip r:embed="rId4"/>
          <a:srcRect/>
          <a:stretch>
            <a:fillRect/>
          </a:stretch>
        </p:blipFill>
        <p:spPr bwMode="auto">
          <a:xfrm>
            <a:off x="0" y="2"/>
            <a:ext cx="2965450" cy="6881813"/>
          </a:xfrm>
          <a:prstGeom prst="rect">
            <a:avLst/>
          </a:prstGeom>
          <a:noFill/>
          <a:ln w="9525">
            <a:noFill/>
            <a:miter lim="800000"/>
            <a:headEnd/>
            <a:tailEnd/>
          </a:ln>
        </p:spPr>
      </p:pic>
      <p:sp>
        <p:nvSpPr>
          <p:cNvPr id="9" name="8 Título"/>
          <p:cNvSpPr>
            <a:spLocks noGrp="1"/>
          </p:cNvSpPr>
          <p:nvPr>
            <p:ph type="title"/>
          </p:nvPr>
        </p:nvSpPr>
        <p:spPr>
          <a:xfrm>
            <a:off x="2917825" y="276225"/>
            <a:ext cx="6065838" cy="768350"/>
          </a:xfrm>
        </p:spPr>
        <p:txBody>
          <a:bodyPr lIns="0" rIns="0">
            <a:normAutofit fontScale="90000"/>
          </a:bodyPr>
          <a:lstStyle/>
          <a:p>
            <a:pPr marL="107950" hangingPunct="0"/>
            <a:r>
              <a:rPr kumimoji="1" lang="es-ES" sz="2400" b="1" i="1" smtClean="0">
                <a:solidFill>
                  <a:srgbClr val="996600"/>
                </a:solidFill>
              </a:rPr>
              <a:t>Cartografía y su importancia en la geografía</a:t>
            </a:r>
          </a:p>
        </p:txBody>
      </p:sp>
      <p:sp>
        <p:nvSpPr>
          <p:cNvPr id="15"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7"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7"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95000"/>
              <a:alpha val="19000"/>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sp>
        <p:nvSpPr>
          <p:cNvPr id="28" name="Autoforma 24">
            <a:hlinkClick r:id="rId6" action="ppaction://hlinksldjump"/>
          </p:cNvPr>
          <p:cNvSpPr>
            <a:spLocks noChangeArrowheads="1"/>
          </p:cNvSpPr>
          <p:nvPr/>
        </p:nvSpPr>
        <p:spPr bwMode="blackWhite">
          <a:xfrm>
            <a:off x="-225789" y="2130427"/>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      Presentación</a:t>
            </a:r>
          </a:p>
        </p:txBody>
      </p:sp>
      <p:sp>
        <p:nvSpPr>
          <p:cNvPr id="29" name="Autoforma 24">
            <a:hlinkClick r:id="rId7" action="ppaction://hlinksldjump"/>
          </p:cNvPr>
          <p:cNvSpPr>
            <a:spLocks noChangeArrowheads="1"/>
          </p:cNvSpPr>
          <p:nvPr/>
        </p:nvSpPr>
        <p:spPr bwMode="blackWhite">
          <a:xfrm>
            <a:off x="-240304" y="3587761"/>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30" name="Autoforma 25">
            <a:hlinkClick r:id="rId8" action="ppaction://hlinksldjump"/>
          </p:cNvPr>
          <p:cNvSpPr>
            <a:spLocks noChangeArrowheads="1"/>
          </p:cNvSpPr>
          <p:nvPr/>
        </p:nvSpPr>
        <p:spPr bwMode="blackWhite">
          <a:xfrm>
            <a:off x="-240304" y="3101983"/>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32" name="Autoforma 24">
            <a:hlinkClick r:id="rId9" action="ppaction://hlinksldjump"/>
          </p:cNvPr>
          <p:cNvSpPr>
            <a:spLocks noChangeArrowheads="1"/>
          </p:cNvSpPr>
          <p:nvPr/>
        </p:nvSpPr>
        <p:spPr bwMode="blackWhite">
          <a:xfrm>
            <a:off x="-240304" y="2616205"/>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33" name="Autoforma 24">
            <a:hlinkClick r:id="rId10" action="ppaction://hlinksldjump"/>
          </p:cNvPr>
          <p:cNvSpPr>
            <a:spLocks noChangeArrowheads="1"/>
          </p:cNvSpPr>
          <p:nvPr/>
        </p:nvSpPr>
        <p:spPr bwMode="blackWhite">
          <a:xfrm>
            <a:off x="-240304" y="4073539"/>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sp>
        <p:nvSpPr>
          <p:cNvPr id="34" name="Rectángulo 4"/>
          <p:cNvSpPr>
            <a:spLocks noChangeArrowheads="1"/>
          </p:cNvSpPr>
          <p:nvPr/>
        </p:nvSpPr>
        <p:spPr bwMode="auto">
          <a:xfrm>
            <a:off x="3048001" y="1200150"/>
            <a:ext cx="7696200" cy="5276850"/>
          </a:xfrm>
          <a:prstGeom prst="rect">
            <a:avLst/>
          </a:prstGeom>
          <a:noFill/>
          <a:ln w="9525">
            <a:noFill/>
            <a:miter lim="800000"/>
            <a:headEnd/>
            <a:tailEnd/>
          </a:ln>
        </p:spPr>
        <p:txBody>
          <a:bodyPr lIns="92075" tIns="46038" rIns="92075" bIns="46038"/>
          <a:lstStyle/>
          <a:p>
            <a:pPr algn="just"/>
            <a:r>
              <a:rPr lang="es-MX" sz="1600">
                <a:latin typeface="Calibri" pitchFamily="34" charset="0"/>
              </a:rPr>
              <a:t>La cartografía es el conjunto de procedimientos que permite reunir, analizar, generalizar y sintetizar datos de la superficie terrestre para presentarla a una escala reducida.</a:t>
            </a:r>
          </a:p>
          <a:p>
            <a:pPr algn="just"/>
            <a:endParaRPr lang="es-ES" sz="1600">
              <a:latin typeface="Calibri" pitchFamily="34" charset="0"/>
            </a:endParaRPr>
          </a:p>
          <a:p>
            <a:pPr algn="just"/>
            <a:endParaRPr lang="es-MX" sz="1600">
              <a:latin typeface="Calibri" pitchFamily="34" charset="0"/>
            </a:endParaRPr>
          </a:p>
          <a:p>
            <a:pPr algn="just"/>
            <a:r>
              <a:rPr lang="es-MX" sz="1600">
                <a:latin typeface="Calibri" pitchFamily="34" charset="0"/>
              </a:rPr>
              <a:t>	          La ONU la define como: la ciencia, arte y técnica de preparar toda clase de 	           mapas y cartas, incluidas todas sus operaciones desde su planeación 		           hasta su impresión final.</a:t>
            </a:r>
          </a:p>
          <a:p>
            <a:pPr algn="just"/>
            <a:endParaRPr lang="es-ES" sz="1600">
              <a:latin typeface="Calibri" pitchFamily="34" charset="0"/>
            </a:endParaRPr>
          </a:p>
          <a:p>
            <a:pPr algn="just"/>
            <a:endParaRPr lang="es-MX" sz="1600">
              <a:latin typeface="Calibri" pitchFamily="34" charset="0"/>
            </a:endParaRPr>
          </a:p>
          <a:p>
            <a:pPr algn="just"/>
            <a:r>
              <a:rPr lang="es-MX" sz="1600">
                <a:latin typeface="Calibri" pitchFamily="34" charset="0"/>
              </a:rPr>
              <a:t>La asociación de cartografía la define como la técnica de hacer mapas, considerando estos como documentos científicos y como obras de arte, recientemente la ha definido como el conjunto de estudios y operaciones científicas y técnicas que interviene en la formación o análisis de mapas, modelos en relieve o globos que presentan la tierra o parte de ella.</a:t>
            </a:r>
            <a:endParaRPr kumimoji="1" lang="es-ES" sz="1600">
              <a:latin typeface="Calibri" pitchFamily="34" charset="0"/>
            </a:endParaRPr>
          </a:p>
        </p:txBody>
      </p:sp>
      <p:pic>
        <p:nvPicPr>
          <p:cNvPr id="35" name="Imagen 2">
            <a:hlinkClick r:id="rId11"/>
          </p:cNvPr>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3048001" y="1916113"/>
            <a:ext cx="1401763" cy="1401762"/>
          </a:xfrm>
          <a:prstGeom prst="rect">
            <a:avLst/>
          </a:prstGeom>
          <a:noFill/>
          <a:ln w="9525">
            <a:noFill/>
            <a:miter lim="800000"/>
            <a:headEnd/>
            <a:tailEnd/>
          </a:ln>
        </p:spPr>
      </p:pic>
      <p:pic>
        <p:nvPicPr>
          <p:cNvPr id="24" name="Imagen 3" descr="G:\UAEMex-1.bmp">
            <a:hlinkClick r:id="rId13"/>
          </p:cNvPr>
          <p:cNvPicPr>
            <a:picLocks noChangeAspect="1" noChangeArrowheads="1"/>
          </p:cNvPicPr>
          <p:nvPr/>
        </p:nvPicPr>
        <p:blipFill>
          <a:blip r:embed="rId14"/>
          <a:srcRect/>
          <a:stretch>
            <a:fillRect/>
          </a:stretch>
        </p:blipFill>
        <p:spPr bwMode="auto">
          <a:xfrm>
            <a:off x="703263" y="71442"/>
            <a:ext cx="1431925" cy="1260475"/>
          </a:xfrm>
          <a:prstGeom prst="rect">
            <a:avLst/>
          </a:prstGeom>
          <a:noFill/>
          <a:ln w="9525">
            <a:noFill/>
            <a:miter lim="800000"/>
            <a:headEnd/>
            <a:tailEnd/>
          </a:ln>
        </p:spPr>
      </p:pic>
      <p:pic>
        <p:nvPicPr>
          <p:cNvPr id="25" name="Imagen 2" descr="F:\investigasiones\Imagenes\UAEMex\Escudo.JPG"/>
          <p:cNvPicPr>
            <a:picLocks noChangeAspect="1" noChangeArrowheads="1"/>
          </p:cNvPicPr>
          <p:nvPr/>
        </p:nvPicPr>
        <p:blipFill>
          <a:blip r:embed="rId15">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10" presetClass="entr" presetSubtype="0"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8"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0-#ppt_w/2"/>
                                          </p:val>
                                        </p:tav>
                                        <p:tav tm="100000">
                                          <p:val>
                                            <p:strVal val="#ppt_x"/>
                                          </p:val>
                                        </p:tav>
                                      </p:tavLst>
                                    </p:anim>
                                    <p:anim calcmode="lin" valueType="num">
                                      <p:cBhvr additive="base">
                                        <p:cTn id="40" dur="500" fill="hold"/>
                                        <p:tgtEl>
                                          <p:spTgt spid="30"/>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2" presetClass="entr" presetSubtype="8"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0-#ppt_w/2"/>
                                          </p:val>
                                        </p:tav>
                                        <p:tav tm="100000">
                                          <p:val>
                                            <p:strVal val="#ppt_x"/>
                                          </p:val>
                                        </p:tav>
                                      </p:tavLst>
                                    </p:anim>
                                    <p:anim calcmode="lin" valueType="num">
                                      <p:cBhvr additive="base">
                                        <p:cTn id="45" dur="500" fill="hold"/>
                                        <p:tgtEl>
                                          <p:spTgt spid="29"/>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2" presetClass="entr" presetSubtype="8"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0-#ppt_w/2"/>
                                          </p:val>
                                        </p:tav>
                                        <p:tav tm="100000">
                                          <p:val>
                                            <p:strVal val="#ppt_x"/>
                                          </p:val>
                                        </p:tav>
                                      </p:tavLst>
                                    </p:anim>
                                    <p:anim calcmode="lin" valueType="num">
                                      <p:cBhvr additive="base">
                                        <p:cTn id="50"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4"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Imagen 3"/>
          <p:cNvPicPr>
            <a:picLocks noChangeAspect="1" noChangeArrowheads="1"/>
          </p:cNvPicPr>
          <p:nvPr/>
        </p:nvPicPr>
        <p:blipFill rotWithShape="1">
          <a:blip r:embed="rId3"/>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17780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lang="es-MX" sz="2400" dirty="0"/>
              <a:t>Uso y aplicaciones de las nuevas tecnologías cartográficas</a:t>
            </a:r>
            <a:endParaRPr kumimoji="1" lang="es-ES" sz="24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7" name="Autoforma 45">
            <a:hlinkClick r:id="rId4"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0" name="Autoforma 25">
            <a:hlinkClick r:id="rId5" action="ppaction://hlinksldjump"/>
          </p:cNvPr>
          <p:cNvSpPr>
            <a:spLocks noChangeArrowheads="1"/>
          </p:cNvSpPr>
          <p:nvPr/>
        </p:nvSpPr>
        <p:spPr bwMode="blackWhite">
          <a:xfrm>
            <a:off x="-301053" y="2558870"/>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6.2 Sistemas de información Geográfica</a:t>
            </a:r>
          </a:p>
        </p:txBody>
      </p:sp>
      <p:sp>
        <p:nvSpPr>
          <p:cNvPr id="21" name="Autoforma 24">
            <a:hlinkClick r:id="rId6" action="ppaction://hlinksldjump"/>
          </p:cNvPr>
          <p:cNvSpPr>
            <a:spLocks noChangeArrowheads="1"/>
          </p:cNvSpPr>
          <p:nvPr/>
        </p:nvSpPr>
        <p:spPr bwMode="blackWhite">
          <a:xfrm>
            <a:off x="-301053" y="207661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6.1 Cartografía Digital</a:t>
            </a:r>
          </a:p>
        </p:txBody>
      </p:sp>
      <p:sp>
        <p:nvSpPr>
          <p:cNvPr id="2" name="1 CuadroTexto"/>
          <p:cNvSpPr txBox="1"/>
          <p:nvPr/>
        </p:nvSpPr>
        <p:spPr>
          <a:xfrm>
            <a:off x="2936877" y="912816"/>
            <a:ext cx="7413625" cy="3939540"/>
          </a:xfrm>
          <a:prstGeom prst="rect">
            <a:avLst/>
          </a:prstGeom>
          <a:noFill/>
        </p:spPr>
        <p:txBody>
          <a:bodyPr>
            <a:spAutoFit/>
          </a:bodyPr>
          <a:lstStyle/>
          <a:p>
            <a:pPr algn="just" fontAlgn="auto">
              <a:spcBef>
                <a:spcPts val="0"/>
              </a:spcBef>
              <a:spcAft>
                <a:spcPts val="0"/>
              </a:spcAft>
              <a:defRPr/>
            </a:pPr>
            <a:r>
              <a:rPr lang="es-MX" sz="1400" dirty="0">
                <a:latin typeface="+mn-lt"/>
              </a:rPr>
              <a:t>La cartografía día a día tiene que actualizarse para representar los mapas cada vez </a:t>
            </a:r>
          </a:p>
          <a:p>
            <a:pPr algn="just" fontAlgn="auto">
              <a:spcBef>
                <a:spcPts val="0"/>
              </a:spcBef>
              <a:spcAft>
                <a:spcPts val="0"/>
              </a:spcAft>
              <a:defRPr/>
            </a:pPr>
            <a:r>
              <a:rPr lang="es-MX" sz="1400" dirty="0">
                <a:latin typeface="+mn-lt"/>
              </a:rPr>
              <a:t>más precisa, presentando datos en vivió o por lo menos actualizados con frecuencia, con esto tiene que valerse de los desarrollos tecnológicos y adaptarlos de manera que sean útiles para su desarrollo</a:t>
            </a:r>
          </a:p>
          <a:p>
            <a:pPr fontAlgn="auto">
              <a:spcBef>
                <a:spcPts val="0"/>
              </a:spcBef>
              <a:spcAft>
                <a:spcPts val="0"/>
              </a:spcAft>
              <a:defRPr/>
            </a:pPr>
            <a:endParaRPr lang="es-MX" sz="1400" dirty="0">
              <a:latin typeface="+mn-lt"/>
            </a:endParaRPr>
          </a:p>
          <a:p>
            <a:pPr fontAlgn="auto">
              <a:spcBef>
                <a:spcPts val="0"/>
              </a:spcBef>
              <a:spcAft>
                <a:spcPts val="0"/>
              </a:spcAft>
              <a:defRPr/>
            </a:pPr>
            <a:r>
              <a:rPr lang="es-ES" sz="1400" dirty="0">
                <a:latin typeface="+mn-lt"/>
              </a:rPr>
              <a:t>Entre ellos están:</a:t>
            </a:r>
          </a:p>
          <a:p>
            <a:pPr marL="228600" indent="-228600" fontAlgn="auto">
              <a:spcBef>
                <a:spcPts val="0"/>
              </a:spcBef>
              <a:spcAft>
                <a:spcPts val="0"/>
              </a:spcAft>
              <a:buClr>
                <a:srgbClr val="008080"/>
              </a:buClr>
              <a:buFont typeface="Wingdings 2" pitchFamily="18" charset="2"/>
              <a:buChar char="Û"/>
              <a:defRPr/>
            </a:pPr>
            <a:r>
              <a:rPr lang="es-MX" sz="1400" dirty="0">
                <a:latin typeface="+mn-lt"/>
              </a:rPr>
              <a:t>Cartografía digital.</a:t>
            </a:r>
          </a:p>
          <a:p>
            <a:pPr marL="228600" indent="-228600" fontAlgn="auto">
              <a:spcBef>
                <a:spcPts val="0"/>
              </a:spcBef>
              <a:spcAft>
                <a:spcPts val="0"/>
              </a:spcAft>
              <a:buClr>
                <a:srgbClr val="008080"/>
              </a:buClr>
              <a:buFont typeface="Wingdings 2" pitchFamily="18" charset="2"/>
              <a:buChar char="Û"/>
              <a:defRPr/>
            </a:pPr>
            <a:r>
              <a:rPr lang="es-MX" sz="1400" dirty="0">
                <a:latin typeface="+mn-lt"/>
              </a:rPr>
              <a:t>Sistemas de Información Geográfica. (SIG.)</a:t>
            </a:r>
          </a:p>
          <a:p>
            <a:pPr marL="228600" indent="-228600" fontAlgn="auto">
              <a:spcBef>
                <a:spcPts val="0"/>
              </a:spcBef>
              <a:spcAft>
                <a:spcPts val="0"/>
              </a:spcAft>
              <a:buClr>
                <a:srgbClr val="008080"/>
              </a:buClr>
              <a:buFont typeface="Wingdings 2" pitchFamily="18" charset="2"/>
              <a:buChar char="Û"/>
              <a:defRPr/>
            </a:pPr>
            <a:r>
              <a:rPr lang="es-MX" sz="1400" dirty="0">
                <a:latin typeface="+mn-lt"/>
              </a:rPr>
              <a:t>Sistema de Posicionamiento Global.</a:t>
            </a:r>
          </a:p>
          <a:p>
            <a:pPr marL="228600" indent="-228600" fontAlgn="auto">
              <a:spcBef>
                <a:spcPts val="0"/>
              </a:spcBef>
              <a:spcAft>
                <a:spcPts val="0"/>
              </a:spcAft>
              <a:buClr>
                <a:srgbClr val="008080"/>
              </a:buClr>
              <a:buFont typeface="Wingdings 2" pitchFamily="18" charset="2"/>
              <a:buChar char="Û"/>
              <a:defRPr/>
            </a:pPr>
            <a:r>
              <a:rPr lang="es-MX" sz="1400" dirty="0">
                <a:latin typeface="+mn-lt"/>
              </a:rPr>
              <a:t>Imágenes de Satélite.</a:t>
            </a:r>
          </a:p>
          <a:p>
            <a:pPr marL="228600" indent="-228600" fontAlgn="auto">
              <a:spcBef>
                <a:spcPts val="0"/>
              </a:spcBef>
              <a:spcAft>
                <a:spcPts val="0"/>
              </a:spcAft>
              <a:buClr>
                <a:srgbClr val="008080"/>
              </a:buClr>
              <a:buFont typeface="Wingdings 2" pitchFamily="18" charset="2"/>
              <a:buChar char="Û"/>
              <a:defRPr/>
            </a:pPr>
            <a:r>
              <a:rPr lang="es-MX" sz="1400" dirty="0">
                <a:latin typeface="+mn-lt"/>
              </a:rPr>
              <a:t>Fotografía aérea.</a:t>
            </a:r>
          </a:p>
          <a:p>
            <a:pPr marL="228600" indent="-228600" fontAlgn="auto">
              <a:spcBef>
                <a:spcPts val="0"/>
              </a:spcBef>
              <a:spcAft>
                <a:spcPts val="0"/>
              </a:spcAft>
              <a:buClr>
                <a:srgbClr val="008080"/>
              </a:buClr>
              <a:buFont typeface="Wingdings 2" pitchFamily="18" charset="2"/>
              <a:buChar char="Û"/>
              <a:defRPr/>
            </a:pPr>
            <a:r>
              <a:rPr lang="es-MX" sz="1400" dirty="0">
                <a:latin typeface="+mn-lt"/>
              </a:rPr>
              <a:t>Radar.</a:t>
            </a:r>
          </a:p>
          <a:p>
            <a:pPr fontAlgn="auto">
              <a:spcBef>
                <a:spcPts val="0"/>
              </a:spcBef>
              <a:spcAft>
                <a:spcPts val="0"/>
              </a:spcAft>
              <a:defRPr/>
            </a:pPr>
            <a:r>
              <a:rPr lang="es-MX" sz="1200" dirty="0">
                <a:latin typeface="+mn-lt"/>
              </a:rPr>
              <a:t> </a:t>
            </a:r>
          </a:p>
          <a:p>
            <a:pPr algn="just" fontAlgn="auto">
              <a:spcBef>
                <a:spcPts val="0"/>
              </a:spcBef>
              <a:spcAft>
                <a:spcPts val="0"/>
              </a:spcAft>
              <a:defRPr/>
            </a:pPr>
            <a:r>
              <a:rPr lang="es-MX" sz="1400" dirty="0">
                <a:latin typeface="+mn-lt"/>
              </a:rPr>
              <a:t>Pero de existir beneficios con las nuevas tecnologías también pueden existir desventajas o problemas en el manejo de estas,  ya sea del tipo climático (Según el caso de la fotografía o el  GPS),  de recursos (el  hardware debido que en ocasiones existe una variación en la presentación de datos en un recurso impreso, como el humano)  </a:t>
            </a:r>
          </a:p>
          <a:p>
            <a:pPr algn="just" fontAlgn="auto">
              <a:spcBef>
                <a:spcPts val="0"/>
              </a:spcBef>
              <a:spcAft>
                <a:spcPts val="0"/>
              </a:spcAft>
              <a:defRPr/>
            </a:pPr>
            <a:r>
              <a:rPr lang="es-ES" sz="1400" dirty="0">
                <a:latin typeface="+mn-lt"/>
              </a:rPr>
              <a:t> </a:t>
            </a:r>
            <a:endParaRPr lang="es-ES" sz="1600" dirty="0">
              <a:latin typeface="+mn-lt"/>
            </a:endParaRPr>
          </a:p>
        </p:txBody>
      </p:sp>
      <p:sp>
        <p:nvSpPr>
          <p:cNvPr id="41" name="Autoforma 25">
            <a:hlinkClick r:id="rId7" action="ppaction://hlinksldjump"/>
          </p:cNvPr>
          <p:cNvSpPr>
            <a:spLocks noChangeArrowheads="1"/>
          </p:cNvSpPr>
          <p:nvPr/>
        </p:nvSpPr>
        <p:spPr bwMode="blackWhite">
          <a:xfrm>
            <a:off x="-301053" y="350357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6.4 Imágenes de Satélite</a:t>
            </a:r>
          </a:p>
        </p:txBody>
      </p:sp>
      <p:sp>
        <p:nvSpPr>
          <p:cNvPr id="42" name="Autoforma 24">
            <a:hlinkClick r:id="rId8" action="ppaction://hlinksldjump"/>
          </p:cNvPr>
          <p:cNvSpPr>
            <a:spLocks noChangeArrowheads="1"/>
          </p:cNvSpPr>
          <p:nvPr/>
        </p:nvSpPr>
        <p:spPr bwMode="blackWhite">
          <a:xfrm>
            <a:off x="-301053" y="302131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6.3 Sistemas de Posicionamiento Global GPS</a:t>
            </a:r>
          </a:p>
        </p:txBody>
      </p:sp>
      <p:sp>
        <p:nvSpPr>
          <p:cNvPr id="43" name="Autoforma 25">
            <a:hlinkClick r:id="rId9" action="ppaction://hlinksldjump"/>
          </p:cNvPr>
          <p:cNvSpPr>
            <a:spLocks noChangeArrowheads="1"/>
          </p:cNvSpPr>
          <p:nvPr/>
        </p:nvSpPr>
        <p:spPr bwMode="blackWhite">
          <a:xfrm>
            <a:off x="-301053" y="3990120"/>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6.5 Fotografía Aérea</a:t>
            </a:r>
          </a:p>
        </p:txBody>
      </p:sp>
      <p:sp>
        <p:nvSpPr>
          <p:cNvPr id="44" name="Autoforma 25">
            <a:hlinkClick r:id="rId10" action="ppaction://hlinksldjump"/>
          </p:cNvPr>
          <p:cNvSpPr>
            <a:spLocks noChangeArrowheads="1"/>
          </p:cNvSpPr>
          <p:nvPr/>
        </p:nvSpPr>
        <p:spPr bwMode="blackWhite">
          <a:xfrm>
            <a:off x="-301053" y="493482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6.7 Ventajas y desventajas en el uso de las aplicaciones tecnológica</a:t>
            </a:r>
          </a:p>
        </p:txBody>
      </p:sp>
      <p:sp>
        <p:nvSpPr>
          <p:cNvPr id="45" name="Autoforma 24">
            <a:hlinkClick r:id="rId11" action="ppaction://hlinksldjump"/>
          </p:cNvPr>
          <p:cNvSpPr>
            <a:spLocks noChangeArrowheads="1"/>
          </p:cNvSpPr>
          <p:nvPr/>
        </p:nvSpPr>
        <p:spPr bwMode="blackWhite">
          <a:xfrm>
            <a:off x="-301053" y="445256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6.6 Radar y Barredor Térmico</a:t>
            </a:r>
          </a:p>
        </p:txBody>
      </p:sp>
      <p:pic>
        <p:nvPicPr>
          <p:cNvPr id="19" name="Imagen 3" descr="G:\UAEMex-1.bmp">
            <a:hlinkClick r:id="rId12"/>
          </p:cNvPr>
          <p:cNvPicPr>
            <a:picLocks noChangeAspect="1" noChangeArrowheads="1"/>
          </p:cNvPicPr>
          <p:nvPr/>
        </p:nvPicPr>
        <p:blipFill>
          <a:blip r:embed="rId13"/>
          <a:srcRect/>
          <a:stretch>
            <a:fillRect/>
          </a:stretch>
        </p:blipFill>
        <p:spPr bwMode="auto">
          <a:xfrm>
            <a:off x="703263" y="71442"/>
            <a:ext cx="1431925" cy="1260475"/>
          </a:xfrm>
          <a:prstGeom prst="rect">
            <a:avLst/>
          </a:prstGeom>
          <a:noFill/>
          <a:ln w="9525">
            <a:noFill/>
            <a:miter lim="800000"/>
            <a:headEnd/>
            <a:tailEnd/>
          </a:ln>
        </p:spPr>
      </p:pic>
      <p:pic>
        <p:nvPicPr>
          <p:cNvPr id="22" name="Imagen 2" descr="F:\investigasiones\Imagenes\UAEMex\Escudo.JPG"/>
          <p:cNvPicPr>
            <a:picLocks noChangeAspect="1" noChangeArrowheads="1"/>
          </p:cNvPicPr>
          <p:nvPr/>
        </p:nvPicPr>
        <p:blipFill>
          <a:blip r:embed="rId14">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0-#ppt_w/2"/>
                                          </p:val>
                                        </p:tav>
                                        <p:tav tm="100000">
                                          <p:val>
                                            <p:strVal val="#ppt_x"/>
                                          </p:val>
                                        </p:tav>
                                      </p:tavLst>
                                    </p:anim>
                                    <p:anim calcmode="lin" valueType="num">
                                      <p:cBhvr additive="base">
                                        <p:cTn id="26" dur="50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0-#ppt_w/2"/>
                                          </p:val>
                                        </p:tav>
                                        <p:tav tm="100000">
                                          <p:val>
                                            <p:strVal val="#ppt_x"/>
                                          </p:val>
                                        </p:tav>
                                      </p:tavLst>
                                    </p:anim>
                                    <p:anim calcmode="lin" valueType="num">
                                      <p:cBhvr additive="base">
                                        <p:cTn id="36" dur="500" fill="hold"/>
                                        <p:tgtEl>
                                          <p:spTgt spid="42"/>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fill="hold"/>
                                        <p:tgtEl>
                                          <p:spTgt spid="41"/>
                                        </p:tgtEl>
                                        <p:attrNameLst>
                                          <p:attrName>ppt_x</p:attrName>
                                        </p:attrNameLst>
                                      </p:cBhvr>
                                      <p:tavLst>
                                        <p:tav tm="0">
                                          <p:val>
                                            <p:strVal val="0-#ppt_w/2"/>
                                          </p:val>
                                        </p:tav>
                                        <p:tav tm="100000">
                                          <p:val>
                                            <p:strVal val="#ppt_x"/>
                                          </p:val>
                                        </p:tav>
                                      </p:tavLst>
                                    </p:anim>
                                    <p:anim calcmode="lin" valueType="num">
                                      <p:cBhvr additive="base">
                                        <p:cTn id="41" dur="500" fill="hold"/>
                                        <p:tgtEl>
                                          <p:spTgt spid="41"/>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0-#ppt_w/2"/>
                                          </p:val>
                                        </p:tav>
                                        <p:tav tm="100000">
                                          <p:val>
                                            <p:strVal val="#ppt_x"/>
                                          </p:val>
                                        </p:tav>
                                      </p:tavLst>
                                    </p:anim>
                                    <p:anim calcmode="lin" valueType="num">
                                      <p:cBhvr additive="base">
                                        <p:cTn id="46" dur="500" fill="hold"/>
                                        <p:tgtEl>
                                          <p:spTgt spid="43"/>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8"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additive="base">
                                        <p:cTn id="50" dur="500" fill="hold"/>
                                        <p:tgtEl>
                                          <p:spTgt spid="45"/>
                                        </p:tgtEl>
                                        <p:attrNameLst>
                                          <p:attrName>ppt_x</p:attrName>
                                        </p:attrNameLst>
                                      </p:cBhvr>
                                      <p:tavLst>
                                        <p:tav tm="0">
                                          <p:val>
                                            <p:strVal val="0-#ppt_w/2"/>
                                          </p:val>
                                        </p:tav>
                                        <p:tav tm="100000">
                                          <p:val>
                                            <p:strVal val="#ppt_x"/>
                                          </p:val>
                                        </p:tav>
                                      </p:tavLst>
                                    </p:anim>
                                    <p:anim calcmode="lin" valueType="num">
                                      <p:cBhvr additive="base">
                                        <p:cTn id="51" dur="500" fill="hold"/>
                                        <p:tgtEl>
                                          <p:spTgt spid="45"/>
                                        </p:tgtEl>
                                        <p:attrNameLst>
                                          <p:attrName>ppt_y</p:attrName>
                                        </p:attrNameLst>
                                      </p:cBhvr>
                                      <p:tavLst>
                                        <p:tav tm="0">
                                          <p:val>
                                            <p:strVal val="#ppt_y"/>
                                          </p:val>
                                        </p:tav>
                                        <p:tav tm="100000">
                                          <p:val>
                                            <p:strVal val="#ppt_y"/>
                                          </p:val>
                                        </p:tav>
                                      </p:tavLst>
                                    </p:anim>
                                  </p:childTnLst>
                                </p:cTn>
                              </p:par>
                            </p:childTnLst>
                          </p:cTn>
                        </p:par>
                        <p:par>
                          <p:cTn id="52" fill="hold">
                            <p:stCondLst>
                              <p:cond delay="4500"/>
                            </p:stCondLst>
                            <p:childTnLst>
                              <p:par>
                                <p:cTn id="53" presetID="2" presetClass="entr" presetSubtype="8"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0-#ppt_w/2"/>
                                          </p:val>
                                        </p:tav>
                                        <p:tav tm="100000">
                                          <p:val>
                                            <p:strVal val="#ppt_x"/>
                                          </p:val>
                                        </p:tav>
                                      </p:tavLst>
                                    </p:anim>
                                    <p:anim calcmode="lin" valueType="num">
                                      <p:cBhvr additive="base">
                                        <p:cTn id="56"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Imagen 3"/>
          <p:cNvPicPr>
            <a:picLocks noChangeAspect="1" noChangeArrowheads="1"/>
          </p:cNvPicPr>
          <p:nvPr/>
        </p:nvPicPr>
        <p:blipFill rotWithShape="1">
          <a:blip r:embed="rId3"/>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17780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lang="es-MX" sz="2400" dirty="0" smtClean="0"/>
              <a:t>Cartografía Digital</a:t>
            </a:r>
            <a:endParaRPr kumimoji="1" lang="es-ES" sz="24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153605" name="1 CuadroTexto"/>
          <p:cNvSpPr txBox="1">
            <a:spLocks noChangeArrowheads="1"/>
          </p:cNvSpPr>
          <p:nvPr/>
        </p:nvSpPr>
        <p:spPr bwMode="auto">
          <a:xfrm>
            <a:off x="4859340" y="892179"/>
            <a:ext cx="5503862" cy="2031325"/>
          </a:xfrm>
          <a:prstGeom prst="rect">
            <a:avLst/>
          </a:prstGeom>
          <a:noFill/>
          <a:ln w="9525">
            <a:noFill/>
            <a:miter lim="800000"/>
            <a:headEnd/>
            <a:tailEnd/>
          </a:ln>
        </p:spPr>
        <p:txBody>
          <a:bodyPr>
            <a:spAutoFit/>
          </a:bodyPr>
          <a:lstStyle/>
          <a:p>
            <a:pPr algn="just"/>
            <a:r>
              <a:rPr lang="es-MX" sz="1400">
                <a:latin typeface="Calibri" pitchFamily="34" charset="0"/>
              </a:rPr>
              <a:t>Está distribuida en varios archivos que son vistos como capas </a:t>
            </a:r>
          </a:p>
          <a:p>
            <a:pPr algn="just"/>
            <a:r>
              <a:rPr lang="es-MX" sz="1400">
                <a:latin typeface="Calibri" pitchFamily="34" charset="0"/>
              </a:rPr>
              <a:t>(layers).  En el grupo principal se encuentran ejes de calles (nombres y numeración). Éstas capas pueden ser visualizadas y consultadas en forma particular o combinadas en forma que resulte necesario para cada usuario. Son editables.</a:t>
            </a:r>
            <a:endParaRPr lang="es-ES" sz="1400">
              <a:latin typeface="Calibri" pitchFamily="34" charset="0"/>
            </a:endParaRPr>
          </a:p>
          <a:p>
            <a:pPr algn="just"/>
            <a:endParaRPr lang="es-MX" sz="1400">
              <a:latin typeface="Calibri" pitchFamily="34" charset="0"/>
            </a:endParaRPr>
          </a:p>
          <a:p>
            <a:pPr algn="just"/>
            <a:r>
              <a:rPr lang="es-MX" sz="1400">
                <a:latin typeface="Calibri" pitchFamily="34" charset="0"/>
              </a:rPr>
              <a:t>Las coordenadas se encuentran en el sistema y están vinculadas a un punto de la red que comprende todo un territorio.</a:t>
            </a:r>
          </a:p>
          <a:p>
            <a:pPr algn="just"/>
            <a:endParaRPr lang="es-MX" sz="1400">
              <a:latin typeface="Calibri" pitchFamily="34" charset="0"/>
            </a:endParaRPr>
          </a:p>
        </p:txBody>
      </p:sp>
      <p:pic>
        <p:nvPicPr>
          <p:cNvPr id="153606" name="Imagen 8" descr="C:\Users\Prisciliano Lopez\Desktop\layers.gif">
            <a:hlinkClick r:id="rId4" action="ppaction://hlinksldjump"/>
          </p:cNvPr>
          <p:cNvPicPr>
            <a:picLocks noChangeAspect="1" noChangeArrowheads="1"/>
          </p:cNvPicPr>
          <p:nvPr/>
        </p:nvPicPr>
        <p:blipFill>
          <a:blip r:embed="rId5"/>
          <a:srcRect/>
          <a:stretch>
            <a:fillRect/>
          </a:stretch>
        </p:blipFill>
        <p:spPr bwMode="auto">
          <a:xfrm>
            <a:off x="3008313" y="788989"/>
            <a:ext cx="1851025" cy="2060575"/>
          </a:xfrm>
          <a:prstGeom prst="rect">
            <a:avLst/>
          </a:prstGeom>
          <a:noFill/>
          <a:ln w="9525">
            <a:noFill/>
            <a:miter lim="800000"/>
            <a:headEnd/>
            <a:tailEnd/>
          </a:ln>
        </p:spPr>
      </p:pic>
      <p:pic>
        <p:nvPicPr>
          <p:cNvPr id="153607" name="Imagen 2" descr="C:\Users\Prisciliano Lopez\Desktop\Geo\PcMarino_01.jpg"/>
          <p:cNvPicPr>
            <a:picLocks noChangeAspect="1" noChangeArrowheads="1"/>
          </p:cNvPicPr>
          <p:nvPr/>
        </p:nvPicPr>
        <p:blipFill>
          <a:blip r:embed="rId6"/>
          <a:srcRect/>
          <a:stretch>
            <a:fillRect/>
          </a:stretch>
        </p:blipFill>
        <p:spPr bwMode="auto">
          <a:xfrm>
            <a:off x="8988427" y="4716467"/>
            <a:ext cx="1749425" cy="1982787"/>
          </a:xfrm>
          <a:prstGeom prst="rect">
            <a:avLst/>
          </a:prstGeom>
          <a:noFill/>
          <a:ln w="9525">
            <a:noFill/>
            <a:miter lim="800000"/>
            <a:headEnd/>
            <a:tailEnd/>
          </a:ln>
        </p:spPr>
      </p:pic>
      <p:sp>
        <p:nvSpPr>
          <p:cNvPr id="20"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1" name="Autoforma 24">
            <a:hlinkClick r:id="rId8"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22" name="Autoforma 25">
            <a:hlinkClick r:id="rId9"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6.2 Sistemas de información Geográfica</a:t>
            </a:r>
          </a:p>
        </p:txBody>
      </p:sp>
      <p:sp>
        <p:nvSpPr>
          <p:cNvPr id="23" name="Autoforma 24">
            <a:hlinkClick r:id="rId10"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6.1 Cartografía Digital</a:t>
            </a:r>
          </a:p>
        </p:txBody>
      </p:sp>
      <p:sp>
        <p:nvSpPr>
          <p:cNvPr id="24" name="Autoforma 25">
            <a:hlinkClick r:id="rId11" action="ppaction://hlinksldjump"/>
          </p:cNvPr>
          <p:cNvSpPr>
            <a:spLocks noChangeArrowheads="1"/>
          </p:cNvSpPr>
          <p:nvPr/>
        </p:nvSpPr>
        <p:spPr bwMode="blackWhite">
          <a:xfrm>
            <a:off x="-301053" y="406080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6.4 Imágenes de Satélite</a:t>
            </a:r>
          </a:p>
        </p:txBody>
      </p:sp>
      <p:sp>
        <p:nvSpPr>
          <p:cNvPr id="25" name="Autoforma 24">
            <a:hlinkClick r:id="rId12" action="ppaction://hlinksldjump"/>
          </p:cNvPr>
          <p:cNvSpPr>
            <a:spLocks noChangeArrowheads="1"/>
          </p:cNvSpPr>
          <p:nvPr/>
        </p:nvSpPr>
        <p:spPr bwMode="blackWhite">
          <a:xfrm>
            <a:off x="-301053" y="357854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6.3 Sistemas de Posicionamiento Global GPS</a:t>
            </a:r>
          </a:p>
        </p:txBody>
      </p:sp>
      <p:sp>
        <p:nvSpPr>
          <p:cNvPr id="26" name="Autoforma 25">
            <a:hlinkClick r:id="rId13" action="ppaction://hlinksldjump"/>
          </p:cNvPr>
          <p:cNvSpPr>
            <a:spLocks noChangeArrowheads="1"/>
          </p:cNvSpPr>
          <p:nvPr/>
        </p:nvSpPr>
        <p:spPr bwMode="blackWhite">
          <a:xfrm>
            <a:off x="-301053" y="454735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6.5 Fotografía Aérea</a:t>
            </a:r>
          </a:p>
        </p:txBody>
      </p:sp>
      <p:sp>
        <p:nvSpPr>
          <p:cNvPr id="27" name="Autoforma 25">
            <a:hlinkClick r:id="rId14" action="ppaction://hlinksldjump"/>
          </p:cNvPr>
          <p:cNvSpPr>
            <a:spLocks noChangeArrowheads="1"/>
          </p:cNvSpPr>
          <p:nvPr/>
        </p:nvSpPr>
        <p:spPr bwMode="blackWhite">
          <a:xfrm>
            <a:off x="-301053" y="549205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6.7 Ventajas y desventajas en el uso de las aplicaciones tecnológica</a:t>
            </a:r>
          </a:p>
        </p:txBody>
      </p:sp>
      <p:sp>
        <p:nvSpPr>
          <p:cNvPr id="31" name="Autoforma 24">
            <a:hlinkClick r:id="rId15" action="ppaction://hlinksldjump"/>
          </p:cNvPr>
          <p:cNvSpPr>
            <a:spLocks noChangeArrowheads="1"/>
          </p:cNvSpPr>
          <p:nvPr/>
        </p:nvSpPr>
        <p:spPr bwMode="blackWhite">
          <a:xfrm>
            <a:off x="-301053" y="500979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6.6 Radar y Barredor Térmico</a:t>
            </a:r>
          </a:p>
        </p:txBody>
      </p:sp>
      <p:pic>
        <p:nvPicPr>
          <p:cNvPr id="33" name="Imagen 3" descr="G:\UAEMex-1.bmp">
            <a:hlinkClick r:id="rId16"/>
          </p:cNvPr>
          <p:cNvPicPr>
            <a:picLocks noChangeAspect="1" noChangeArrowheads="1"/>
          </p:cNvPicPr>
          <p:nvPr/>
        </p:nvPicPr>
        <p:blipFill>
          <a:blip r:embed="rId17"/>
          <a:srcRect/>
          <a:stretch>
            <a:fillRect/>
          </a:stretch>
        </p:blipFill>
        <p:spPr bwMode="auto">
          <a:xfrm>
            <a:off x="703263" y="71442"/>
            <a:ext cx="1431925" cy="1260475"/>
          </a:xfrm>
          <a:prstGeom prst="rect">
            <a:avLst/>
          </a:prstGeom>
          <a:noFill/>
          <a:ln w="9525">
            <a:noFill/>
            <a:miter lim="800000"/>
            <a:headEnd/>
            <a:tailEnd/>
          </a:ln>
        </p:spPr>
      </p:pic>
      <p:pic>
        <p:nvPicPr>
          <p:cNvPr id="41" name="Imagen 2" descr="F:\investigasiones\Imagenes\UAEMex\Escudo.JPG"/>
          <p:cNvPicPr>
            <a:picLocks noChangeAspect="1" noChangeArrowheads="1"/>
          </p:cNvPicPr>
          <p:nvPr/>
        </p:nvPicPr>
        <p:blipFill>
          <a:blip r:embed="rId18">
            <a:clrChange>
              <a:clrFrom>
                <a:srgbClr val="FFFFFF"/>
              </a:clrFrom>
              <a:clrTo>
                <a:srgbClr val="FFFFFF">
                  <a:alpha val="0"/>
                </a:srgbClr>
              </a:clrTo>
            </a:clrChange>
          </a:blip>
          <a:srcRect b="10722"/>
          <a:stretch>
            <a:fillRect/>
          </a:stretch>
        </p:blipFill>
        <p:spPr bwMode="auto">
          <a:xfrm>
            <a:off x="9253540" y="90488"/>
            <a:ext cx="1133475" cy="1079500"/>
          </a:xfrm>
          <a:prstGeom prst="rect">
            <a:avLst/>
          </a:prstGeom>
          <a:noFill/>
          <a:ln w="9525">
            <a:noFill/>
            <a:miter lim="800000"/>
            <a:headEnd/>
            <a:tailEnd/>
          </a:ln>
        </p:spPr>
      </p:pic>
      <p:sp>
        <p:nvSpPr>
          <p:cNvPr id="153619" name="29 CuadroTexto"/>
          <p:cNvSpPr txBox="1">
            <a:spLocks noChangeArrowheads="1"/>
          </p:cNvSpPr>
          <p:nvPr/>
        </p:nvSpPr>
        <p:spPr bwMode="auto">
          <a:xfrm>
            <a:off x="3206750" y="2922590"/>
            <a:ext cx="7026275" cy="2893100"/>
          </a:xfrm>
          <a:prstGeom prst="rect">
            <a:avLst/>
          </a:prstGeom>
          <a:noFill/>
          <a:ln w="9525">
            <a:noFill/>
            <a:miter lim="800000"/>
            <a:headEnd/>
            <a:tailEnd/>
          </a:ln>
        </p:spPr>
        <p:txBody>
          <a:bodyPr>
            <a:spAutoFit/>
          </a:bodyPr>
          <a:lstStyle/>
          <a:p>
            <a:pPr algn="just"/>
            <a:r>
              <a:rPr lang="es-MX" sz="1400">
                <a:latin typeface="Calibri" pitchFamily="34" charset="0"/>
              </a:rPr>
              <a:t>El sistema de información MapInfo Profesional es la herramienta idónea para operar con la cartografía Digital.</a:t>
            </a:r>
          </a:p>
          <a:p>
            <a:pPr algn="just"/>
            <a:endParaRPr lang="es-MX" sz="1400">
              <a:latin typeface="Calibri" pitchFamily="34" charset="0"/>
            </a:endParaRPr>
          </a:p>
          <a:p>
            <a:pPr algn="just"/>
            <a:r>
              <a:rPr lang="es-MX" sz="1400">
                <a:latin typeface="Calibri" pitchFamily="34" charset="0"/>
              </a:rPr>
              <a:t>Al quedar la información vinculada a los objetos y coordenadas de un mapa digital, se crea la posibilidad de seleccionar gráficamente los objetos de una región definida por el usuario y analizar  el contenido de los registros asociados a estos objetos.</a:t>
            </a:r>
          </a:p>
          <a:p>
            <a:pPr algn="just"/>
            <a:endParaRPr lang="es-MX" sz="1400">
              <a:latin typeface="Calibri" pitchFamily="34" charset="0"/>
            </a:endParaRPr>
          </a:p>
          <a:p>
            <a:pPr algn="just"/>
            <a:r>
              <a:rPr lang="es-MX" sz="1400">
                <a:latin typeface="Calibri" pitchFamily="34" charset="0"/>
              </a:rPr>
              <a:t>Combinando la selección gráfica con condiciones alfanuméricas, se pueden obtener resultados en forma de listas y mapas con la distribución de los  objetos seleccionados.</a:t>
            </a:r>
          </a:p>
          <a:p>
            <a:pPr algn="just"/>
            <a:endParaRPr lang="es-MX" sz="1400">
              <a:latin typeface="Calibri" pitchFamily="34" charset="0"/>
            </a:endParaRPr>
          </a:p>
          <a:p>
            <a:pPr algn="just"/>
            <a:r>
              <a:rPr lang="es-MX" sz="1400">
                <a:latin typeface="Calibri" pitchFamily="34" charset="0"/>
              </a:rPr>
              <a:t>El formato vectorial permite vincular a los objetos de la cartografía digital con </a:t>
            </a:r>
          </a:p>
          <a:p>
            <a:pPr algn="just"/>
            <a:r>
              <a:rPr lang="es-MX" sz="1400">
                <a:latin typeface="Calibri" pitchFamily="34" charset="0"/>
              </a:rPr>
              <a:t>cualquier tema que sea de interés tanto en sentido nacional como regional.</a:t>
            </a:r>
          </a:p>
          <a:p>
            <a:pPr algn="just"/>
            <a:r>
              <a:rPr lang="es-ES" sz="1400">
                <a:latin typeface="Calibri" pitchFamily="34" charset="0"/>
              </a:rPr>
              <a:t> </a:t>
            </a:r>
            <a:endParaRPr lang="es-ES" sz="1600">
              <a:latin typeface="Calibri" pitchFamily="34" charset="0"/>
            </a:endParaRPr>
          </a:p>
        </p:txBody>
      </p:sp>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0-#ppt_w/2"/>
                                          </p:val>
                                        </p:tav>
                                        <p:tav tm="100000">
                                          <p:val>
                                            <p:strVal val="#ppt_x"/>
                                          </p:val>
                                        </p:tav>
                                      </p:tavLst>
                                    </p:anim>
                                    <p:anim calcmode="lin" valueType="num">
                                      <p:cBhvr additive="base">
                                        <p:cTn id="27" dur="500" fill="hold"/>
                                        <p:tgtEl>
                                          <p:spTgt spid="2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0-#ppt_w/2"/>
                                          </p:val>
                                        </p:tav>
                                        <p:tav tm="100000">
                                          <p:val>
                                            <p:strVal val="#ppt_x"/>
                                          </p:val>
                                        </p:tav>
                                      </p:tavLst>
                                    </p:anim>
                                    <p:anim calcmode="lin" valueType="num">
                                      <p:cBhvr additive="base">
                                        <p:cTn id="37" dur="500" fill="hold"/>
                                        <p:tgtEl>
                                          <p:spTgt spid="25"/>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0-#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8"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fill="hold"/>
                                        <p:tgtEl>
                                          <p:spTgt spid="26"/>
                                        </p:tgtEl>
                                        <p:attrNameLst>
                                          <p:attrName>ppt_x</p:attrName>
                                        </p:attrNameLst>
                                      </p:cBhvr>
                                      <p:tavLst>
                                        <p:tav tm="0">
                                          <p:val>
                                            <p:strVal val="0-#ppt_w/2"/>
                                          </p:val>
                                        </p:tav>
                                        <p:tav tm="100000">
                                          <p:val>
                                            <p:strVal val="#ppt_x"/>
                                          </p:val>
                                        </p:tav>
                                      </p:tavLst>
                                    </p:anim>
                                    <p:anim calcmode="lin" valueType="num">
                                      <p:cBhvr additive="base">
                                        <p:cTn id="47" dur="500" fill="hold"/>
                                        <p:tgtEl>
                                          <p:spTgt spid="26"/>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8"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0-#ppt_w/2"/>
                                          </p:val>
                                        </p:tav>
                                        <p:tav tm="100000">
                                          <p:val>
                                            <p:strVal val="#ppt_x"/>
                                          </p:val>
                                        </p:tav>
                                      </p:tavLst>
                                    </p:anim>
                                    <p:anim calcmode="lin" valueType="num">
                                      <p:cBhvr additive="base">
                                        <p:cTn id="52" dur="500" fill="hold"/>
                                        <p:tgtEl>
                                          <p:spTgt spid="31"/>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8" fill="hold" nodeType="after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fill="hold"/>
                                        <p:tgtEl>
                                          <p:spTgt spid="27"/>
                                        </p:tgtEl>
                                        <p:attrNameLst>
                                          <p:attrName>ppt_x</p:attrName>
                                        </p:attrNameLst>
                                      </p:cBhvr>
                                      <p:tavLst>
                                        <p:tav tm="0">
                                          <p:val>
                                            <p:strVal val="0-#ppt_w/2"/>
                                          </p:val>
                                        </p:tav>
                                        <p:tav tm="100000">
                                          <p:val>
                                            <p:strVal val="#ppt_x"/>
                                          </p:val>
                                        </p:tav>
                                      </p:tavLst>
                                    </p:anim>
                                    <p:anim calcmode="lin" valueType="num">
                                      <p:cBhvr additive="base">
                                        <p:cTn id="57"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Imagen 3"/>
          <p:cNvPicPr>
            <a:picLocks noChangeAspect="1" noChangeArrowheads="1"/>
          </p:cNvPicPr>
          <p:nvPr/>
        </p:nvPicPr>
        <p:blipFill rotWithShape="1">
          <a:blip r:embed="rId3"/>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17780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lang="es-MX" sz="2400" dirty="0" smtClean="0"/>
              <a:t>Sistemas de Información Geográfica (SIG)</a:t>
            </a:r>
            <a:endParaRPr kumimoji="1" lang="es-ES" sz="24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2936877" y="912815"/>
            <a:ext cx="7413625" cy="1815882"/>
          </a:xfrm>
          <a:prstGeom prst="rect">
            <a:avLst/>
          </a:prstGeom>
          <a:noFill/>
          <a:ln w="9525">
            <a:noFill/>
            <a:miter lim="800000"/>
            <a:headEnd/>
            <a:tailEnd/>
          </a:ln>
        </p:spPr>
        <p:txBody>
          <a:bodyPr>
            <a:spAutoFit/>
          </a:bodyPr>
          <a:lstStyle/>
          <a:p>
            <a:pPr algn="just"/>
            <a:r>
              <a:rPr lang="es-MX" sz="1400">
                <a:latin typeface="Calibri" pitchFamily="34" charset="0"/>
              </a:rPr>
              <a:t>Es un sistema de hardware, software y procedimientos diseñados para soportar</a:t>
            </a:r>
          </a:p>
          <a:p>
            <a:pPr algn="just"/>
            <a:r>
              <a:rPr lang="es-MX" sz="1400">
                <a:latin typeface="Calibri" pitchFamily="34" charset="0"/>
              </a:rPr>
              <a:t>la captura, administración manipulación, análisis, modelamiento y traficación de datos</a:t>
            </a:r>
          </a:p>
          <a:p>
            <a:pPr algn="just"/>
            <a:r>
              <a:rPr lang="es-MX" sz="1400">
                <a:latin typeface="Calibri" pitchFamily="34" charset="0"/>
              </a:rPr>
              <a:t>u objetos referenciados espacialmente para resolver problemas complejos de planeación y administración.</a:t>
            </a:r>
          </a:p>
          <a:p>
            <a:pPr algn="just"/>
            <a:endParaRPr lang="es-MX" sz="1400">
              <a:latin typeface="Calibri" pitchFamily="34" charset="0"/>
            </a:endParaRPr>
          </a:p>
          <a:p>
            <a:r>
              <a:rPr lang="es-MX" sz="1400">
                <a:latin typeface="Calibri" pitchFamily="34" charset="0"/>
              </a:rPr>
              <a:t>Un SIG es una herramienta de análisis de información, ésta debe tener una referencia espacial y conserva una inteligencia propia sobre la topología y representación.</a:t>
            </a:r>
          </a:p>
          <a:p>
            <a:pPr algn="just"/>
            <a:r>
              <a:rPr lang="es-ES" sz="1400">
                <a:latin typeface="Calibri" pitchFamily="34" charset="0"/>
              </a:rPr>
              <a:t> </a:t>
            </a:r>
            <a:endParaRPr lang="es-ES" sz="1600">
              <a:latin typeface="Calibri" pitchFamily="34" charset="0"/>
            </a:endParaRPr>
          </a:p>
        </p:txBody>
      </p:sp>
      <p:graphicFrame>
        <p:nvGraphicFramePr>
          <p:cNvPr id="3" name="2 Diagrama"/>
          <p:cNvGraphicFramePr/>
          <p:nvPr/>
        </p:nvGraphicFramePr>
        <p:xfrm>
          <a:off x="2937330" y="2298700"/>
          <a:ext cx="6845300" cy="4292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Autoforma 45">
            <a:hlinkClick r:id="rId9"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0" name="Autoforma 24">
            <a:hlinkClick r:id="rId10"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21" name="Autoforma 25">
            <a:hlinkClick r:id="rId11"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6.2 Sistemas de información Geográfica</a:t>
            </a:r>
          </a:p>
        </p:txBody>
      </p:sp>
      <p:sp>
        <p:nvSpPr>
          <p:cNvPr id="35" name="Autoforma 24">
            <a:hlinkClick r:id="rId12"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6.1 Cartografía Digital</a:t>
            </a:r>
          </a:p>
        </p:txBody>
      </p:sp>
      <p:sp>
        <p:nvSpPr>
          <p:cNvPr id="36" name="Autoforma 25">
            <a:hlinkClick r:id="rId13" action="ppaction://hlinksldjump"/>
          </p:cNvPr>
          <p:cNvSpPr>
            <a:spLocks noChangeArrowheads="1"/>
          </p:cNvSpPr>
          <p:nvPr/>
        </p:nvSpPr>
        <p:spPr bwMode="blackWhite">
          <a:xfrm>
            <a:off x="-301053" y="406080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6.4 Imágenes de Satélite</a:t>
            </a:r>
          </a:p>
        </p:txBody>
      </p:sp>
      <p:sp>
        <p:nvSpPr>
          <p:cNvPr id="37" name="Autoforma 24">
            <a:hlinkClick r:id="rId14" action="ppaction://hlinksldjump"/>
          </p:cNvPr>
          <p:cNvSpPr>
            <a:spLocks noChangeArrowheads="1"/>
          </p:cNvSpPr>
          <p:nvPr/>
        </p:nvSpPr>
        <p:spPr bwMode="blackWhite">
          <a:xfrm>
            <a:off x="-301053" y="357854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6.3 Sistemas de Posicionamiento Global GPS</a:t>
            </a:r>
          </a:p>
        </p:txBody>
      </p:sp>
      <p:sp>
        <p:nvSpPr>
          <p:cNvPr id="38" name="Autoforma 25">
            <a:hlinkClick r:id="rId15" action="ppaction://hlinksldjump"/>
          </p:cNvPr>
          <p:cNvSpPr>
            <a:spLocks noChangeArrowheads="1"/>
          </p:cNvSpPr>
          <p:nvPr/>
        </p:nvSpPr>
        <p:spPr bwMode="blackWhite">
          <a:xfrm>
            <a:off x="-301053" y="454735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6.5 Fotografía Aérea</a:t>
            </a:r>
          </a:p>
        </p:txBody>
      </p:sp>
      <p:sp>
        <p:nvSpPr>
          <p:cNvPr id="39" name="Autoforma 25">
            <a:hlinkClick r:id="rId16" action="ppaction://hlinksldjump"/>
          </p:cNvPr>
          <p:cNvSpPr>
            <a:spLocks noChangeArrowheads="1"/>
          </p:cNvSpPr>
          <p:nvPr/>
        </p:nvSpPr>
        <p:spPr bwMode="blackWhite">
          <a:xfrm>
            <a:off x="-301053" y="549205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6.7 Ventajas y desventajas en el uso de las aplicaciones tecnológica</a:t>
            </a:r>
          </a:p>
        </p:txBody>
      </p:sp>
      <p:sp>
        <p:nvSpPr>
          <p:cNvPr id="40" name="Autoforma 24">
            <a:hlinkClick r:id="rId17" action="ppaction://hlinksldjump"/>
          </p:cNvPr>
          <p:cNvSpPr>
            <a:spLocks noChangeArrowheads="1"/>
          </p:cNvSpPr>
          <p:nvPr/>
        </p:nvSpPr>
        <p:spPr bwMode="blackWhite">
          <a:xfrm>
            <a:off x="-301053" y="500979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6.6 Radar y Barredor Térmico</a:t>
            </a:r>
          </a:p>
        </p:txBody>
      </p:sp>
      <p:pic>
        <p:nvPicPr>
          <p:cNvPr id="41" name="Imagen 3" descr="G:\UAEMex-1.bmp">
            <a:hlinkClick r:id="rId18"/>
          </p:cNvPr>
          <p:cNvPicPr>
            <a:picLocks noChangeAspect="1" noChangeArrowheads="1"/>
          </p:cNvPicPr>
          <p:nvPr/>
        </p:nvPicPr>
        <p:blipFill>
          <a:blip r:embed="rId19"/>
          <a:srcRect/>
          <a:stretch>
            <a:fillRect/>
          </a:stretch>
        </p:blipFill>
        <p:spPr bwMode="auto">
          <a:xfrm>
            <a:off x="703263" y="71442"/>
            <a:ext cx="1431925" cy="1260475"/>
          </a:xfrm>
          <a:prstGeom prst="rect">
            <a:avLst/>
          </a:prstGeom>
          <a:noFill/>
          <a:ln w="9525">
            <a:noFill/>
            <a:miter lim="800000"/>
            <a:headEnd/>
            <a:tailEnd/>
          </a:ln>
        </p:spPr>
      </p:pic>
      <p:pic>
        <p:nvPicPr>
          <p:cNvPr id="42" name="Imagen 2" descr="F:\investigasiones\Imagenes\UAEMex\Escudo.JPG"/>
          <p:cNvPicPr>
            <a:picLocks noChangeAspect="1" noChangeArrowheads="1"/>
          </p:cNvPicPr>
          <p:nvPr/>
        </p:nvPicPr>
        <p:blipFill>
          <a:blip r:embed="rId20">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3">
                                            <p:graphicEl>
                                              <a:dgm id="{95C7EFEB-BAD0-4D1C-B74D-20587DB9F2FC}"/>
                                            </p:graphicEl>
                                          </p:spTgt>
                                        </p:tgtEl>
                                        <p:attrNameLst>
                                          <p:attrName>style.visibility</p:attrName>
                                        </p:attrNameLst>
                                      </p:cBhvr>
                                      <p:to>
                                        <p:strVal val="visible"/>
                                      </p:to>
                                    </p:set>
                                    <p:animEffect transition="in" filter="fade">
                                      <p:cBhvr>
                                        <p:cTn id="21" dur="500"/>
                                        <p:tgtEl>
                                          <p:spTgt spid="3">
                                            <p:graphicEl>
                                              <a:dgm id="{95C7EFEB-BAD0-4D1C-B74D-20587DB9F2FC}"/>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graphicEl>
                                              <a:dgm id="{65CC8F70-5A95-4FED-B53C-99426386F3DF}"/>
                                            </p:graphicEl>
                                          </p:spTgt>
                                        </p:tgtEl>
                                        <p:attrNameLst>
                                          <p:attrName>style.visibility</p:attrName>
                                        </p:attrNameLst>
                                      </p:cBhvr>
                                      <p:to>
                                        <p:strVal val="visible"/>
                                      </p:to>
                                    </p:set>
                                    <p:animEffect transition="in" filter="fade">
                                      <p:cBhvr>
                                        <p:cTn id="24" dur="500"/>
                                        <p:tgtEl>
                                          <p:spTgt spid="3">
                                            <p:graphicEl>
                                              <a:dgm id="{65CC8F70-5A95-4FED-B53C-99426386F3DF}"/>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graphicEl>
                                              <a:dgm id="{EC6831EE-F0D4-4BB4-98CB-725AAE820390}"/>
                                            </p:graphicEl>
                                          </p:spTgt>
                                        </p:tgtEl>
                                        <p:attrNameLst>
                                          <p:attrName>style.visibility</p:attrName>
                                        </p:attrNameLst>
                                      </p:cBhvr>
                                      <p:to>
                                        <p:strVal val="visible"/>
                                      </p:to>
                                    </p:set>
                                    <p:animEffect transition="in" filter="fade">
                                      <p:cBhvr>
                                        <p:cTn id="27" dur="500"/>
                                        <p:tgtEl>
                                          <p:spTgt spid="3">
                                            <p:graphicEl>
                                              <a:dgm id="{EC6831EE-F0D4-4BB4-98CB-725AAE820390}"/>
                                            </p:graphicEl>
                                          </p:spTgt>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3">
                                            <p:graphicEl>
                                              <a:dgm id="{6CD13E2E-3DBA-4181-93DB-DB356CAF5CEF}"/>
                                            </p:graphicEl>
                                          </p:spTgt>
                                        </p:tgtEl>
                                        <p:attrNameLst>
                                          <p:attrName>style.visibility</p:attrName>
                                        </p:attrNameLst>
                                      </p:cBhvr>
                                      <p:to>
                                        <p:strVal val="visible"/>
                                      </p:to>
                                    </p:set>
                                    <p:animEffect transition="in" filter="fade">
                                      <p:cBhvr>
                                        <p:cTn id="31" dur="500"/>
                                        <p:tgtEl>
                                          <p:spTgt spid="3">
                                            <p:graphicEl>
                                              <a:dgm id="{6CD13E2E-3DBA-4181-93DB-DB356CAF5CEF}"/>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graphicEl>
                                              <a:dgm id="{2DB9F951-633C-4BD4-B21E-7714980FA933}"/>
                                            </p:graphicEl>
                                          </p:spTgt>
                                        </p:tgtEl>
                                        <p:attrNameLst>
                                          <p:attrName>style.visibility</p:attrName>
                                        </p:attrNameLst>
                                      </p:cBhvr>
                                      <p:to>
                                        <p:strVal val="visible"/>
                                      </p:to>
                                    </p:set>
                                    <p:animEffect transition="in" filter="fade">
                                      <p:cBhvr>
                                        <p:cTn id="34" dur="500"/>
                                        <p:tgtEl>
                                          <p:spTgt spid="3">
                                            <p:graphicEl>
                                              <a:dgm id="{2DB9F951-633C-4BD4-B21E-7714980FA933}"/>
                                            </p:graphicEl>
                                          </p:spTgt>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3">
                                            <p:graphicEl>
                                              <a:dgm id="{6C6EBFA1-BC37-4DCD-8A17-34EF97691088}"/>
                                            </p:graphicEl>
                                          </p:spTgt>
                                        </p:tgtEl>
                                        <p:attrNameLst>
                                          <p:attrName>style.visibility</p:attrName>
                                        </p:attrNameLst>
                                      </p:cBhvr>
                                      <p:to>
                                        <p:strVal val="visible"/>
                                      </p:to>
                                    </p:set>
                                    <p:animEffect transition="in" filter="fade">
                                      <p:cBhvr>
                                        <p:cTn id="38" dur="500"/>
                                        <p:tgtEl>
                                          <p:spTgt spid="3">
                                            <p:graphicEl>
                                              <a:dgm id="{6C6EBFA1-BC37-4DCD-8A17-34EF97691088}"/>
                                            </p:graphic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graphicEl>
                                              <a:dgm id="{D67CB5CD-A3B2-4303-87AE-CDC2CF128819}"/>
                                            </p:graphicEl>
                                          </p:spTgt>
                                        </p:tgtEl>
                                        <p:attrNameLst>
                                          <p:attrName>style.visibility</p:attrName>
                                        </p:attrNameLst>
                                      </p:cBhvr>
                                      <p:to>
                                        <p:strVal val="visible"/>
                                      </p:to>
                                    </p:set>
                                    <p:animEffect transition="in" filter="fade">
                                      <p:cBhvr>
                                        <p:cTn id="41" dur="500"/>
                                        <p:tgtEl>
                                          <p:spTgt spid="3">
                                            <p:graphicEl>
                                              <a:dgm id="{D67CB5CD-A3B2-4303-87AE-CDC2CF128819}"/>
                                            </p:graphicEl>
                                          </p:spTgt>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3">
                                            <p:graphicEl>
                                              <a:dgm id="{CA6E4D80-986D-46F7-925E-F124CA91EAB1}"/>
                                            </p:graphicEl>
                                          </p:spTgt>
                                        </p:tgtEl>
                                        <p:attrNameLst>
                                          <p:attrName>style.visibility</p:attrName>
                                        </p:attrNameLst>
                                      </p:cBhvr>
                                      <p:to>
                                        <p:strVal val="visible"/>
                                      </p:to>
                                    </p:set>
                                    <p:animEffect transition="in" filter="fade">
                                      <p:cBhvr>
                                        <p:cTn id="45" dur="500"/>
                                        <p:tgtEl>
                                          <p:spTgt spid="3">
                                            <p:graphicEl>
                                              <a:dgm id="{CA6E4D80-986D-46F7-925E-F124CA91EAB1}"/>
                                            </p:graphic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graphicEl>
                                              <a:dgm id="{1A741C09-9CE5-403B-A70A-565FF05E970F}"/>
                                            </p:graphicEl>
                                          </p:spTgt>
                                        </p:tgtEl>
                                        <p:attrNameLst>
                                          <p:attrName>style.visibility</p:attrName>
                                        </p:attrNameLst>
                                      </p:cBhvr>
                                      <p:to>
                                        <p:strVal val="visible"/>
                                      </p:to>
                                    </p:set>
                                    <p:animEffect transition="in" filter="fade">
                                      <p:cBhvr>
                                        <p:cTn id="48" dur="500"/>
                                        <p:tgtEl>
                                          <p:spTgt spid="3">
                                            <p:graphicEl>
                                              <a:dgm id="{1A741C09-9CE5-403B-A70A-565FF05E970F}"/>
                                            </p:graphicEl>
                                          </p:spTgt>
                                        </p:tgtEl>
                                      </p:cBhvr>
                                    </p:animEffect>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3">
                                            <p:graphicEl>
                                              <a:dgm id="{2F988C4C-C5C1-43C2-A6F0-07D3839D18EC}"/>
                                            </p:graphicEl>
                                          </p:spTgt>
                                        </p:tgtEl>
                                        <p:attrNameLst>
                                          <p:attrName>style.visibility</p:attrName>
                                        </p:attrNameLst>
                                      </p:cBhvr>
                                      <p:to>
                                        <p:strVal val="visible"/>
                                      </p:to>
                                    </p:set>
                                    <p:animEffect transition="in" filter="fade">
                                      <p:cBhvr>
                                        <p:cTn id="52" dur="500"/>
                                        <p:tgtEl>
                                          <p:spTgt spid="3">
                                            <p:graphicEl>
                                              <a:dgm id="{2F988C4C-C5C1-43C2-A6F0-07D3839D18EC}"/>
                                            </p:graphic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
                                            <p:graphicEl>
                                              <a:dgm id="{F84A6D81-77C9-43D9-A80B-1802A34DC4DC}"/>
                                            </p:graphicEl>
                                          </p:spTgt>
                                        </p:tgtEl>
                                        <p:attrNameLst>
                                          <p:attrName>style.visibility</p:attrName>
                                        </p:attrNameLst>
                                      </p:cBhvr>
                                      <p:to>
                                        <p:strVal val="visible"/>
                                      </p:to>
                                    </p:set>
                                    <p:animEffect transition="in" filter="fade">
                                      <p:cBhvr>
                                        <p:cTn id="55" dur="500"/>
                                        <p:tgtEl>
                                          <p:spTgt spid="3">
                                            <p:graphicEl>
                                              <a:dgm id="{F84A6D81-77C9-43D9-A80B-1802A34DC4DC}"/>
                                            </p:graphicEl>
                                          </p:spTgt>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4000"/>
                            </p:stCondLst>
                            <p:childTnLst>
                              <p:par>
                                <p:cTn id="61" presetID="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0-#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childTnLst>
                          </p:cTn>
                        </p:par>
                        <p:par>
                          <p:cTn id="65" fill="hold">
                            <p:stCondLst>
                              <p:cond delay="4500"/>
                            </p:stCondLst>
                            <p:childTnLst>
                              <p:par>
                                <p:cTn id="66" presetID="2" presetClass="entr" presetSubtype="8"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0-#ppt_w/2"/>
                                          </p:val>
                                        </p:tav>
                                        <p:tav tm="100000">
                                          <p:val>
                                            <p:strVal val="#ppt_x"/>
                                          </p:val>
                                        </p:tav>
                                      </p:tavLst>
                                    </p:anim>
                                    <p:anim calcmode="lin" valueType="num">
                                      <p:cBhvr additive="base">
                                        <p:cTn id="69" dur="500" fill="hold"/>
                                        <p:tgtEl>
                                          <p:spTgt spid="35"/>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2" presetClass="entr" presetSubtype="8"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0-#ppt_w/2"/>
                                          </p:val>
                                        </p:tav>
                                        <p:tav tm="100000">
                                          <p:val>
                                            <p:strVal val="#ppt_x"/>
                                          </p:val>
                                        </p:tav>
                                      </p:tavLst>
                                    </p:anim>
                                    <p:anim calcmode="lin" valueType="num">
                                      <p:cBhvr additive="base">
                                        <p:cTn id="74" dur="500" fill="hold"/>
                                        <p:tgtEl>
                                          <p:spTgt spid="21"/>
                                        </p:tgtEl>
                                        <p:attrNameLst>
                                          <p:attrName>ppt_y</p:attrName>
                                        </p:attrNameLst>
                                      </p:cBhvr>
                                      <p:tavLst>
                                        <p:tav tm="0">
                                          <p:val>
                                            <p:strVal val="#ppt_y"/>
                                          </p:val>
                                        </p:tav>
                                        <p:tav tm="100000">
                                          <p:val>
                                            <p:strVal val="#ppt_y"/>
                                          </p:val>
                                        </p:tav>
                                      </p:tavLst>
                                    </p:anim>
                                  </p:childTnLst>
                                </p:cTn>
                              </p:par>
                            </p:childTnLst>
                          </p:cTn>
                        </p:par>
                        <p:par>
                          <p:cTn id="75" fill="hold">
                            <p:stCondLst>
                              <p:cond delay="5500"/>
                            </p:stCondLst>
                            <p:childTnLst>
                              <p:par>
                                <p:cTn id="76" presetID="2" presetClass="entr" presetSubtype="8"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anim calcmode="lin" valueType="num">
                                      <p:cBhvr additive="base">
                                        <p:cTn id="78" dur="500" fill="hold"/>
                                        <p:tgtEl>
                                          <p:spTgt spid="37"/>
                                        </p:tgtEl>
                                        <p:attrNameLst>
                                          <p:attrName>ppt_x</p:attrName>
                                        </p:attrNameLst>
                                      </p:cBhvr>
                                      <p:tavLst>
                                        <p:tav tm="0">
                                          <p:val>
                                            <p:strVal val="0-#ppt_w/2"/>
                                          </p:val>
                                        </p:tav>
                                        <p:tav tm="100000">
                                          <p:val>
                                            <p:strVal val="#ppt_x"/>
                                          </p:val>
                                        </p:tav>
                                      </p:tavLst>
                                    </p:anim>
                                    <p:anim calcmode="lin" valueType="num">
                                      <p:cBhvr additive="base">
                                        <p:cTn id="79" dur="500" fill="hold"/>
                                        <p:tgtEl>
                                          <p:spTgt spid="37"/>
                                        </p:tgtEl>
                                        <p:attrNameLst>
                                          <p:attrName>ppt_y</p:attrName>
                                        </p:attrNameLst>
                                      </p:cBhvr>
                                      <p:tavLst>
                                        <p:tav tm="0">
                                          <p:val>
                                            <p:strVal val="#ppt_y"/>
                                          </p:val>
                                        </p:tav>
                                        <p:tav tm="100000">
                                          <p:val>
                                            <p:strVal val="#ppt_y"/>
                                          </p:val>
                                        </p:tav>
                                      </p:tavLst>
                                    </p:anim>
                                  </p:childTnLst>
                                </p:cTn>
                              </p:par>
                            </p:childTnLst>
                          </p:cTn>
                        </p:par>
                        <p:par>
                          <p:cTn id="80" fill="hold">
                            <p:stCondLst>
                              <p:cond delay="6000"/>
                            </p:stCondLst>
                            <p:childTnLst>
                              <p:par>
                                <p:cTn id="81" presetID="2" presetClass="entr" presetSubtype="8"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additive="base">
                                        <p:cTn id="83" dur="500" fill="hold"/>
                                        <p:tgtEl>
                                          <p:spTgt spid="36"/>
                                        </p:tgtEl>
                                        <p:attrNameLst>
                                          <p:attrName>ppt_x</p:attrName>
                                        </p:attrNameLst>
                                      </p:cBhvr>
                                      <p:tavLst>
                                        <p:tav tm="0">
                                          <p:val>
                                            <p:strVal val="0-#ppt_w/2"/>
                                          </p:val>
                                        </p:tav>
                                        <p:tav tm="100000">
                                          <p:val>
                                            <p:strVal val="#ppt_x"/>
                                          </p:val>
                                        </p:tav>
                                      </p:tavLst>
                                    </p:anim>
                                    <p:anim calcmode="lin" valueType="num">
                                      <p:cBhvr additive="base">
                                        <p:cTn id="84" dur="500" fill="hold"/>
                                        <p:tgtEl>
                                          <p:spTgt spid="36"/>
                                        </p:tgtEl>
                                        <p:attrNameLst>
                                          <p:attrName>ppt_y</p:attrName>
                                        </p:attrNameLst>
                                      </p:cBhvr>
                                      <p:tavLst>
                                        <p:tav tm="0">
                                          <p:val>
                                            <p:strVal val="#ppt_y"/>
                                          </p:val>
                                        </p:tav>
                                        <p:tav tm="100000">
                                          <p:val>
                                            <p:strVal val="#ppt_y"/>
                                          </p:val>
                                        </p:tav>
                                      </p:tavLst>
                                    </p:anim>
                                  </p:childTnLst>
                                </p:cTn>
                              </p:par>
                            </p:childTnLst>
                          </p:cTn>
                        </p:par>
                        <p:par>
                          <p:cTn id="85" fill="hold">
                            <p:stCondLst>
                              <p:cond delay="6500"/>
                            </p:stCondLst>
                            <p:childTnLst>
                              <p:par>
                                <p:cTn id="86" presetID="2" presetClass="entr" presetSubtype="8"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500" fill="hold"/>
                                        <p:tgtEl>
                                          <p:spTgt spid="38"/>
                                        </p:tgtEl>
                                        <p:attrNameLst>
                                          <p:attrName>ppt_x</p:attrName>
                                        </p:attrNameLst>
                                      </p:cBhvr>
                                      <p:tavLst>
                                        <p:tav tm="0">
                                          <p:val>
                                            <p:strVal val="0-#ppt_w/2"/>
                                          </p:val>
                                        </p:tav>
                                        <p:tav tm="100000">
                                          <p:val>
                                            <p:strVal val="#ppt_x"/>
                                          </p:val>
                                        </p:tav>
                                      </p:tavLst>
                                    </p:anim>
                                    <p:anim calcmode="lin" valueType="num">
                                      <p:cBhvr additive="base">
                                        <p:cTn id="89" dur="500" fill="hold"/>
                                        <p:tgtEl>
                                          <p:spTgt spid="38"/>
                                        </p:tgtEl>
                                        <p:attrNameLst>
                                          <p:attrName>ppt_y</p:attrName>
                                        </p:attrNameLst>
                                      </p:cBhvr>
                                      <p:tavLst>
                                        <p:tav tm="0">
                                          <p:val>
                                            <p:strVal val="#ppt_y"/>
                                          </p:val>
                                        </p:tav>
                                        <p:tav tm="100000">
                                          <p:val>
                                            <p:strVal val="#ppt_y"/>
                                          </p:val>
                                        </p:tav>
                                      </p:tavLst>
                                    </p:anim>
                                  </p:childTnLst>
                                </p:cTn>
                              </p:par>
                            </p:childTnLst>
                          </p:cTn>
                        </p:par>
                        <p:par>
                          <p:cTn id="90" fill="hold">
                            <p:stCondLst>
                              <p:cond delay="7000"/>
                            </p:stCondLst>
                            <p:childTnLst>
                              <p:par>
                                <p:cTn id="91" presetID="2" presetClass="entr" presetSubtype="8" fill="hold" grpId="0" nodeType="after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0-#ppt_w/2"/>
                                          </p:val>
                                        </p:tav>
                                        <p:tav tm="100000">
                                          <p:val>
                                            <p:strVal val="#ppt_x"/>
                                          </p:val>
                                        </p:tav>
                                      </p:tavLst>
                                    </p:anim>
                                    <p:anim calcmode="lin" valueType="num">
                                      <p:cBhvr additive="base">
                                        <p:cTn id="94" dur="500" fill="hold"/>
                                        <p:tgtEl>
                                          <p:spTgt spid="40"/>
                                        </p:tgtEl>
                                        <p:attrNameLst>
                                          <p:attrName>ppt_y</p:attrName>
                                        </p:attrNameLst>
                                      </p:cBhvr>
                                      <p:tavLst>
                                        <p:tav tm="0">
                                          <p:val>
                                            <p:strVal val="#ppt_y"/>
                                          </p:val>
                                        </p:tav>
                                        <p:tav tm="100000">
                                          <p:val>
                                            <p:strVal val="#ppt_y"/>
                                          </p:val>
                                        </p:tav>
                                      </p:tavLst>
                                    </p:anim>
                                  </p:childTnLst>
                                </p:cTn>
                              </p:par>
                            </p:childTnLst>
                          </p:cTn>
                        </p:par>
                        <p:par>
                          <p:cTn id="95" fill="hold">
                            <p:stCondLst>
                              <p:cond delay="7500"/>
                            </p:stCondLst>
                            <p:childTnLst>
                              <p:par>
                                <p:cTn id="96" presetID="2" presetClass="entr" presetSubtype="8" fill="hold" grpId="0" nodeType="afterEffect">
                                  <p:stCondLst>
                                    <p:cond delay="0"/>
                                  </p:stCondLst>
                                  <p:childTnLst>
                                    <p:set>
                                      <p:cBhvr>
                                        <p:cTn id="97" dur="1" fill="hold">
                                          <p:stCondLst>
                                            <p:cond delay="0"/>
                                          </p:stCondLst>
                                        </p:cTn>
                                        <p:tgtEl>
                                          <p:spTgt spid="39"/>
                                        </p:tgtEl>
                                        <p:attrNameLst>
                                          <p:attrName>style.visibility</p:attrName>
                                        </p:attrNameLst>
                                      </p:cBhvr>
                                      <p:to>
                                        <p:strVal val="visible"/>
                                      </p:to>
                                    </p:set>
                                    <p:anim calcmode="lin" valueType="num">
                                      <p:cBhvr additive="base">
                                        <p:cTn id="98" dur="500" fill="hold"/>
                                        <p:tgtEl>
                                          <p:spTgt spid="39"/>
                                        </p:tgtEl>
                                        <p:attrNameLst>
                                          <p:attrName>ppt_x</p:attrName>
                                        </p:attrNameLst>
                                      </p:cBhvr>
                                      <p:tavLst>
                                        <p:tav tm="0">
                                          <p:val>
                                            <p:strVal val="0-#ppt_w/2"/>
                                          </p:val>
                                        </p:tav>
                                        <p:tav tm="100000">
                                          <p:val>
                                            <p:strVal val="#ppt_x"/>
                                          </p:val>
                                        </p:tav>
                                      </p:tavLst>
                                    </p:anim>
                                    <p:anim calcmode="lin" valueType="num">
                                      <p:cBhvr additive="base">
                                        <p:cTn id="99"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Graphic spid="3" grpId="0">
        <p:bldSub>
          <a:bldDgm bld="one"/>
        </p:bldSub>
      </p:bldGraphic>
      <p:bldP spid="19" grpId="0" animBg="1"/>
      <p:bldP spid="20" grpId="0" animBg="1"/>
      <p:bldP spid="21" grpId="0" animBg="1"/>
      <p:bldP spid="35" grpId="0" animBg="1"/>
      <p:bldP spid="36" grpId="0" animBg="1"/>
      <p:bldP spid="37" grpId="0" animBg="1"/>
      <p:bldP spid="38" grpId="0" animBg="1"/>
      <p:bldP spid="39" grpId="0" animBg="1"/>
      <p:bldP spid="4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Imagen 3"/>
          <p:cNvPicPr>
            <a:picLocks noChangeAspect="1" noChangeArrowheads="1"/>
          </p:cNvPicPr>
          <p:nvPr/>
        </p:nvPicPr>
        <p:blipFill rotWithShape="1">
          <a:blip r:embed="rId3"/>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17780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lang="es-MX" sz="2000" dirty="0" smtClean="0"/>
              <a:t>Sistemas de Posicionamiento Global </a:t>
            </a:r>
            <a:br>
              <a:rPr lang="es-MX" sz="2000" dirty="0" smtClean="0"/>
            </a:br>
            <a:r>
              <a:rPr lang="es-MX" sz="2000" i="1" dirty="0" err="1" smtClean="0"/>
              <a:t>Global</a:t>
            </a:r>
            <a:r>
              <a:rPr lang="es-MX" sz="2000" i="1" dirty="0" smtClean="0"/>
              <a:t> Position System (GPS)</a:t>
            </a:r>
            <a:endParaRPr kumimoji="1" lang="es-ES" sz="20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p:nvPr/>
        </p:nvSpPr>
        <p:spPr>
          <a:xfrm>
            <a:off x="2936877" y="912813"/>
            <a:ext cx="7413625" cy="5478423"/>
          </a:xfrm>
          <a:prstGeom prst="rect">
            <a:avLst/>
          </a:prstGeom>
          <a:noFill/>
        </p:spPr>
        <p:txBody>
          <a:bodyPr>
            <a:spAutoFit/>
          </a:bodyPr>
          <a:lstStyle/>
          <a:p>
            <a:pPr algn="just" fontAlgn="auto">
              <a:spcBef>
                <a:spcPts val="0"/>
              </a:spcBef>
              <a:spcAft>
                <a:spcPts val="0"/>
              </a:spcAft>
              <a:defRPr/>
            </a:pPr>
            <a:r>
              <a:rPr lang="es-MX" sz="1400" dirty="0">
                <a:latin typeface="+mn-lt"/>
              </a:rPr>
              <a:t>Es un método para identificar y grabar generalmente en forma electrónica la ubicación </a:t>
            </a:r>
          </a:p>
          <a:p>
            <a:pPr algn="just" fontAlgn="auto">
              <a:spcBef>
                <a:spcPts val="0"/>
              </a:spcBef>
              <a:spcAft>
                <a:spcPts val="0"/>
              </a:spcAft>
              <a:defRPr/>
            </a:pPr>
            <a:r>
              <a:rPr lang="es-MX" sz="1400" dirty="0">
                <a:latin typeface="+mn-lt"/>
              </a:rPr>
              <a:t>de un objeto o persona; en general son un sistema de navegación basado en satélites </a:t>
            </a:r>
          </a:p>
          <a:p>
            <a:pPr algn="just" fontAlgn="auto">
              <a:spcBef>
                <a:spcPts val="0"/>
              </a:spcBef>
              <a:spcAft>
                <a:spcPts val="0"/>
              </a:spcAft>
              <a:defRPr/>
            </a:pPr>
            <a:r>
              <a:rPr lang="es-MX" sz="1400" dirty="0">
                <a:latin typeface="+mn-lt"/>
              </a:rPr>
              <a:t>creado y aprobado por el Departamento de Defensa de los Estados Unidos de América. El sistema fue concebido como un auxiliar para la navegación de las fuerzas militares de los Estados Unidos de América.</a:t>
            </a:r>
          </a:p>
          <a:p>
            <a:pPr algn="just" fontAlgn="auto">
              <a:spcBef>
                <a:spcPts val="0"/>
              </a:spcBef>
              <a:spcAft>
                <a:spcPts val="0"/>
              </a:spcAft>
              <a:defRPr/>
            </a:pPr>
            <a:endParaRPr lang="es-MX" sz="1400" dirty="0">
              <a:latin typeface="+mn-lt"/>
            </a:endParaRPr>
          </a:p>
          <a:p>
            <a:pPr algn="just" fontAlgn="auto">
              <a:spcBef>
                <a:spcPts val="0"/>
              </a:spcBef>
              <a:spcAft>
                <a:spcPts val="0"/>
              </a:spcAft>
              <a:defRPr/>
            </a:pPr>
            <a:r>
              <a:rPr lang="es-MX" sz="1400" dirty="0">
                <a:latin typeface="+mn-lt"/>
              </a:rPr>
              <a:t>Funcionamiento del GPS</a:t>
            </a:r>
          </a:p>
          <a:p>
            <a:pPr algn="just" fontAlgn="auto">
              <a:spcBef>
                <a:spcPts val="0"/>
              </a:spcBef>
              <a:spcAft>
                <a:spcPts val="0"/>
              </a:spcAft>
              <a:defRPr/>
            </a:pPr>
            <a:r>
              <a:rPr lang="es-MX" sz="1400" dirty="0">
                <a:latin typeface="+mn-lt"/>
              </a:rPr>
              <a:t>Se basa en las distancias entre el receptor y una serie de satélites para conocer su posición, mediante la triangulación de la señal que este emite, pero al mismo tiempo recibe</a:t>
            </a:r>
          </a:p>
          <a:p>
            <a:pPr algn="just" fontAlgn="auto">
              <a:spcBef>
                <a:spcPts val="0"/>
              </a:spcBef>
              <a:spcAft>
                <a:spcPts val="0"/>
              </a:spcAft>
              <a:defRPr/>
            </a:pPr>
            <a:endParaRPr lang="es-ES" sz="1400" dirty="0">
              <a:latin typeface="+mn-lt"/>
            </a:endParaRPr>
          </a:p>
          <a:p>
            <a:pPr algn="just" fontAlgn="auto">
              <a:spcBef>
                <a:spcPts val="0"/>
              </a:spcBef>
              <a:spcAft>
                <a:spcPts val="0"/>
              </a:spcAft>
              <a:defRPr/>
            </a:pPr>
            <a:endParaRPr lang="es-ES" sz="1400" dirty="0">
              <a:latin typeface="+mn-lt"/>
            </a:endParaRPr>
          </a:p>
          <a:p>
            <a:pPr algn="just" fontAlgn="auto">
              <a:spcBef>
                <a:spcPts val="0"/>
              </a:spcBef>
              <a:spcAft>
                <a:spcPts val="0"/>
              </a:spcAft>
              <a:defRPr/>
            </a:pPr>
            <a:endParaRPr lang="es-MX" sz="1400" dirty="0">
              <a:latin typeface="+mn-lt"/>
            </a:endParaRPr>
          </a:p>
          <a:p>
            <a:pPr algn="just" fontAlgn="auto">
              <a:spcBef>
                <a:spcPts val="0"/>
              </a:spcBef>
              <a:spcAft>
                <a:spcPts val="0"/>
              </a:spcAft>
              <a:defRPr/>
            </a:pPr>
            <a:r>
              <a:rPr lang="es-MX" sz="1400" dirty="0">
                <a:latin typeface="+mn-lt"/>
              </a:rPr>
              <a:t>Aplicaciones de los GPS</a:t>
            </a:r>
          </a:p>
          <a:p>
            <a:pPr algn="just" fontAlgn="auto">
              <a:spcBef>
                <a:spcPts val="0"/>
              </a:spcBef>
              <a:spcAft>
                <a:spcPts val="0"/>
              </a:spcAft>
              <a:defRPr/>
            </a:pPr>
            <a:r>
              <a:rPr lang="es-MX" sz="1400" dirty="0">
                <a:latin typeface="+mn-lt"/>
              </a:rPr>
              <a:t>Su finalidad es generar información puntual o local ya sea en redes geodésicas, levantamientos topográficos y navegación terrestre, marítima y aérea.</a:t>
            </a:r>
          </a:p>
          <a:p>
            <a:pPr marL="285750" indent="-285750" algn="just" fontAlgn="auto">
              <a:spcBef>
                <a:spcPts val="0"/>
              </a:spcBef>
              <a:spcAft>
                <a:spcPts val="0"/>
              </a:spcAft>
              <a:buClr>
                <a:srgbClr val="008080"/>
              </a:buClr>
              <a:buFont typeface="Wingdings 2" pitchFamily="18" charset="2"/>
              <a:buChar char="Û"/>
              <a:defRPr/>
            </a:pPr>
            <a:r>
              <a:rPr lang="es-MX" sz="1400" dirty="0">
                <a:latin typeface="+mn-lt"/>
              </a:rPr>
              <a:t>Control y actualización cartográfica digital.</a:t>
            </a:r>
          </a:p>
          <a:p>
            <a:pPr marL="285750" indent="-285750" algn="just" fontAlgn="auto">
              <a:spcBef>
                <a:spcPts val="0"/>
              </a:spcBef>
              <a:spcAft>
                <a:spcPts val="0"/>
              </a:spcAft>
              <a:buClr>
                <a:srgbClr val="008080"/>
              </a:buClr>
              <a:buFont typeface="Wingdings 2" pitchFamily="18" charset="2"/>
              <a:buChar char="Û"/>
              <a:defRPr/>
            </a:pPr>
            <a:r>
              <a:rPr lang="es-MX" sz="1400" dirty="0">
                <a:latin typeface="+mn-lt"/>
              </a:rPr>
              <a:t>Manipulación y actualización de base de datos cartográficos digitales.</a:t>
            </a:r>
          </a:p>
          <a:p>
            <a:pPr marL="285750" indent="-285750" algn="just" fontAlgn="auto">
              <a:spcBef>
                <a:spcPts val="0"/>
              </a:spcBef>
              <a:spcAft>
                <a:spcPts val="0"/>
              </a:spcAft>
              <a:buClr>
                <a:srgbClr val="008080"/>
              </a:buClr>
              <a:buFont typeface="Wingdings 2" pitchFamily="18" charset="2"/>
              <a:buChar char="Û"/>
              <a:defRPr/>
            </a:pPr>
            <a:r>
              <a:rPr lang="es-MX" sz="1400" dirty="0">
                <a:latin typeface="+mn-lt"/>
              </a:rPr>
              <a:t>Elaboración de un formato tanto gráfico como de atributos asociados a una base cartográfica, para un posterior análisis de la información territorial deducida.</a:t>
            </a:r>
          </a:p>
          <a:p>
            <a:pPr marL="285750" indent="-285750" algn="just" fontAlgn="auto">
              <a:spcBef>
                <a:spcPts val="0"/>
              </a:spcBef>
              <a:spcAft>
                <a:spcPts val="0"/>
              </a:spcAft>
              <a:buClr>
                <a:srgbClr val="008080"/>
              </a:buClr>
              <a:buFont typeface="Wingdings 2" pitchFamily="18" charset="2"/>
              <a:buChar char="Û"/>
              <a:defRPr/>
            </a:pPr>
            <a:r>
              <a:rPr lang="es-MX" sz="1400" dirty="0">
                <a:latin typeface="+mn-lt"/>
              </a:rPr>
              <a:t>Determinación y transformación de coordenadas de referencia en la proyección </a:t>
            </a:r>
            <a:r>
              <a:rPr lang="es-MX" sz="1400" dirty="0" err="1">
                <a:latin typeface="+mn-lt"/>
              </a:rPr>
              <a:t>UMT</a:t>
            </a:r>
            <a:r>
              <a:rPr lang="es-MX" sz="1400" dirty="0">
                <a:latin typeface="+mn-lt"/>
              </a:rPr>
              <a:t>.</a:t>
            </a:r>
          </a:p>
          <a:p>
            <a:pPr marL="285750" indent="-285750" algn="just" fontAlgn="auto">
              <a:spcBef>
                <a:spcPts val="0"/>
              </a:spcBef>
              <a:spcAft>
                <a:spcPts val="0"/>
              </a:spcAft>
              <a:buClr>
                <a:srgbClr val="008080"/>
              </a:buClr>
              <a:buFont typeface="Wingdings 2" pitchFamily="18" charset="2"/>
              <a:buChar char="Û"/>
              <a:defRPr/>
            </a:pPr>
            <a:r>
              <a:rPr lang="es-MX" sz="1400" dirty="0">
                <a:latin typeface="+mn-lt"/>
              </a:rPr>
              <a:t>Medición en terreno en tiempo real de deslindes, superficies, vías aéreas, marítimas y terrestres.</a:t>
            </a:r>
          </a:p>
          <a:p>
            <a:pPr marL="285750" indent="-285750" algn="just" fontAlgn="auto">
              <a:spcBef>
                <a:spcPts val="0"/>
              </a:spcBef>
              <a:spcAft>
                <a:spcPts val="0"/>
              </a:spcAft>
              <a:buClr>
                <a:srgbClr val="008080"/>
              </a:buClr>
              <a:buFont typeface="Wingdings 2" pitchFamily="18" charset="2"/>
              <a:buChar char="Û"/>
              <a:defRPr/>
            </a:pPr>
            <a:r>
              <a:rPr lang="es-MX" sz="1400" dirty="0">
                <a:latin typeface="+mn-lt"/>
              </a:rPr>
              <a:t>Navegación, replanteo, trazados simples y de precisión.</a:t>
            </a:r>
          </a:p>
          <a:p>
            <a:pPr marL="285750" indent="-285750" algn="just" fontAlgn="auto">
              <a:spcBef>
                <a:spcPts val="0"/>
              </a:spcBef>
              <a:spcAft>
                <a:spcPts val="0"/>
              </a:spcAft>
              <a:buClr>
                <a:srgbClr val="008080"/>
              </a:buClr>
              <a:buFont typeface="Wingdings 2" pitchFamily="18" charset="2"/>
              <a:buChar char="Û"/>
              <a:defRPr/>
            </a:pPr>
            <a:r>
              <a:rPr lang="es-MX" sz="1400" dirty="0">
                <a:latin typeface="+mn-lt"/>
              </a:rPr>
              <a:t>Apoyo a levantamientos fotogramétricos.</a:t>
            </a:r>
          </a:p>
          <a:p>
            <a:pPr marL="285750" indent="-285750" algn="just" fontAlgn="auto">
              <a:spcBef>
                <a:spcPts val="0"/>
              </a:spcBef>
              <a:spcAft>
                <a:spcPts val="0"/>
              </a:spcAft>
              <a:buClr>
                <a:srgbClr val="008080"/>
              </a:buClr>
              <a:buFont typeface="Wingdings 2" pitchFamily="18" charset="2"/>
              <a:buChar char="Û"/>
              <a:defRPr/>
            </a:pPr>
            <a:r>
              <a:rPr lang="es-MX" sz="1400" dirty="0">
                <a:latin typeface="+mn-lt"/>
              </a:rPr>
              <a:t>Apoyo a prospecciones geofísicas, geológicas y geoquímicas</a:t>
            </a:r>
            <a:endParaRPr lang="es-ES" sz="1600" dirty="0">
              <a:latin typeface="+mn-lt"/>
            </a:endParaRPr>
          </a:p>
        </p:txBody>
      </p:sp>
      <p:sp>
        <p:nvSpPr>
          <p:cNvPr id="10" name="9 Rectángulo redondeado">
            <a:hlinkClick r:id="rId4" action="ppaction://hlinksldjump"/>
          </p:cNvPr>
          <p:cNvSpPr/>
          <p:nvPr/>
        </p:nvSpPr>
        <p:spPr>
          <a:xfrm>
            <a:off x="4692652" y="2959104"/>
            <a:ext cx="3362325" cy="347663"/>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Funcionamiento de un GPS</a:t>
            </a:r>
            <a:endParaRPr lang="es-MX" dirty="0">
              <a:solidFill>
                <a:schemeClr val="tx1">
                  <a:lumMod val="65000"/>
                  <a:lumOff val="35000"/>
                </a:schemeClr>
              </a:solidFill>
            </a:endParaRPr>
          </a:p>
        </p:txBody>
      </p:sp>
      <p:sp>
        <p:nvSpPr>
          <p:cNvPr id="20"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1" name="Autoforma 24">
            <a:hlinkClick r:id="rId6"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22" name="Autoforma 25">
            <a:hlinkClick r:id="rId7"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6.2 Sistemas de información Geográfica</a:t>
            </a:r>
          </a:p>
        </p:txBody>
      </p:sp>
      <p:sp>
        <p:nvSpPr>
          <p:cNvPr id="23" name="Autoforma 24">
            <a:hlinkClick r:id="rId8"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6.1 Cartografía Digital</a:t>
            </a:r>
          </a:p>
        </p:txBody>
      </p:sp>
      <p:sp>
        <p:nvSpPr>
          <p:cNvPr id="24" name="Autoforma 25">
            <a:hlinkClick r:id="rId9" action="ppaction://hlinksldjump"/>
          </p:cNvPr>
          <p:cNvSpPr>
            <a:spLocks noChangeArrowheads="1"/>
          </p:cNvSpPr>
          <p:nvPr/>
        </p:nvSpPr>
        <p:spPr bwMode="blackWhite">
          <a:xfrm>
            <a:off x="-301053" y="406080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6.4 Imágenes de Satélite</a:t>
            </a:r>
          </a:p>
        </p:txBody>
      </p:sp>
      <p:sp>
        <p:nvSpPr>
          <p:cNvPr id="25" name="Autoforma 24">
            <a:hlinkClick r:id="rId10" action="ppaction://hlinksldjump"/>
          </p:cNvPr>
          <p:cNvSpPr>
            <a:spLocks noChangeArrowheads="1"/>
          </p:cNvSpPr>
          <p:nvPr/>
        </p:nvSpPr>
        <p:spPr bwMode="blackWhite">
          <a:xfrm>
            <a:off x="-301053" y="357854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6.3 Sistemas de Posicionamiento Global GPS</a:t>
            </a:r>
          </a:p>
        </p:txBody>
      </p:sp>
      <p:sp>
        <p:nvSpPr>
          <p:cNvPr id="26" name="Autoforma 25">
            <a:hlinkClick r:id="rId11" action="ppaction://hlinksldjump"/>
          </p:cNvPr>
          <p:cNvSpPr>
            <a:spLocks noChangeArrowheads="1"/>
          </p:cNvSpPr>
          <p:nvPr/>
        </p:nvSpPr>
        <p:spPr bwMode="blackWhite">
          <a:xfrm>
            <a:off x="-301053" y="454735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6.5 Fotografía Aérea</a:t>
            </a:r>
          </a:p>
        </p:txBody>
      </p:sp>
      <p:sp>
        <p:nvSpPr>
          <p:cNvPr id="27" name="Autoforma 25">
            <a:hlinkClick r:id="rId12" action="ppaction://hlinksldjump"/>
          </p:cNvPr>
          <p:cNvSpPr>
            <a:spLocks noChangeArrowheads="1"/>
          </p:cNvSpPr>
          <p:nvPr/>
        </p:nvSpPr>
        <p:spPr bwMode="blackWhite">
          <a:xfrm>
            <a:off x="-301053" y="549205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6.7 Ventajas y desventajas en el uso de las aplicaciones tecnológica</a:t>
            </a:r>
          </a:p>
        </p:txBody>
      </p:sp>
      <p:sp>
        <p:nvSpPr>
          <p:cNvPr id="31" name="Autoforma 24">
            <a:hlinkClick r:id="rId13" action="ppaction://hlinksldjump"/>
          </p:cNvPr>
          <p:cNvSpPr>
            <a:spLocks noChangeArrowheads="1"/>
          </p:cNvSpPr>
          <p:nvPr/>
        </p:nvSpPr>
        <p:spPr bwMode="blackWhite">
          <a:xfrm>
            <a:off x="-301053" y="500979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6.6 Radar y Barredor Térmico</a:t>
            </a:r>
          </a:p>
        </p:txBody>
      </p:sp>
      <p:pic>
        <p:nvPicPr>
          <p:cNvPr id="33"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34"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0-#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0-#ppt_w/2"/>
                                          </p:val>
                                        </p:tav>
                                        <p:tav tm="100000">
                                          <p:val>
                                            <p:strVal val="#ppt_x"/>
                                          </p:val>
                                        </p:tav>
                                      </p:tavLst>
                                    </p:anim>
                                    <p:anim calcmode="lin" valueType="num">
                                      <p:cBhvr additive="base">
                                        <p:cTn id="34" dur="500" fill="hold"/>
                                        <p:tgtEl>
                                          <p:spTgt spid="2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0-#ppt_w/2"/>
                                          </p:val>
                                        </p:tav>
                                        <p:tav tm="100000">
                                          <p:val>
                                            <p:strVal val="#ppt_x"/>
                                          </p:val>
                                        </p:tav>
                                      </p:tavLst>
                                    </p:anim>
                                    <p:anim calcmode="lin" valueType="num">
                                      <p:cBhvr additive="base">
                                        <p:cTn id="39" dur="500" fill="hold"/>
                                        <p:tgtEl>
                                          <p:spTgt spid="22"/>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0-#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0-#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8"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0-#ppt_w/2"/>
                                          </p:val>
                                        </p:tav>
                                        <p:tav tm="100000">
                                          <p:val>
                                            <p:strVal val="#ppt_x"/>
                                          </p:val>
                                        </p:tav>
                                      </p:tavLst>
                                    </p:anim>
                                    <p:anim calcmode="lin" valueType="num">
                                      <p:cBhvr additive="base">
                                        <p:cTn id="54" dur="500" fill="hold"/>
                                        <p:tgtEl>
                                          <p:spTgt spid="26"/>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8"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0-#ppt_w/2"/>
                                          </p:val>
                                        </p:tav>
                                        <p:tav tm="100000">
                                          <p:val>
                                            <p:strVal val="#ppt_x"/>
                                          </p:val>
                                        </p:tav>
                                      </p:tavLst>
                                    </p:anim>
                                    <p:anim calcmode="lin" valueType="num">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 presetClass="entr" presetSubtype="8"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0-#ppt_w/2"/>
                                          </p:val>
                                        </p:tav>
                                        <p:tav tm="100000">
                                          <p:val>
                                            <p:strVal val="#ppt_x"/>
                                          </p:val>
                                        </p:tav>
                                      </p:tavLst>
                                    </p:anim>
                                    <p:anim calcmode="lin" valueType="num">
                                      <p:cBhvr additive="base">
                                        <p:cTn id="6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Imagen 2"/>
          <p:cNvPicPr>
            <a:picLocks noChangeAspect="1" noChangeArrowheads="1"/>
          </p:cNvPicPr>
          <p:nvPr/>
        </p:nvPicPr>
        <p:blipFill>
          <a:blip r:embed="rId3"/>
          <a:srcRect/>
          <a:stretch>
            <a:fillRect/>
          </a:stretch>
        </p:blipFill>
        <p:spPr bwMode="auto">
          <a:xfrm>
            <a:off x="3324227" y="985838"/>
            <a:ext cx="6400800" cy="3179762"/>
          </a:xfrm>
          <a:prstGeom prst="rect">
            <a:avLst/>
          </a:prstGeom>
          <a:noFill/>
          <a:ln w="9525">
            <a:noFill/>
            <a:miter lim="800000"/>
            <a:headEnd/>
            <a:tailEnd/>
          </a:ln>
        </p:spPr>
      </p:pic>
      <p:pic>
        <p:nvPicPr>
          <p:cNvPr id="46" name="Imagen 3"/>
          <p:cNvPicPr>
            <a:picLocks noChangeAspect="1" noChangeArrowheads="1"/>
          </p:cNvPicPr>
          <p:nvPr/>
        </p:nvPicPr>
        <p:blipFill rotWithShape="1">
          <a:blip r:embed="rId4"/>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17780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lang="es-MX" sz="2400" dirty="0" smtClean="0"/>
              <a:t>Funcionamiento de un GPS</a:t>
            </a:r>
            <a:endParaRPr kumimoji="1" lang="es-ES" sz="24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2936876" y="4416427"/>
            <a:ext cx="7731125" cy="1815882"/>
          </a:xfrm>
          <a:prstGeom prst="rect">
            <a:avLst/>
          </a:prstGeom>
          <a:noFill/>
          <a:ln w="9525">
            <a:noFill/>
            <a:miter lim="800000"/>
            <a:headEnd/>
            <a:tailEnd/>
          </a:ln>
        </p:spPr>
        <p:txBody>
          <a:bodyPr>
            <a:spAutoFit/>
          </a:bodyPr>
          <a:lstStyle/>
          <a:p>
            <a:pPr algn="just"/>
            <a:r>
              <a:rPr lang="es-MX" sz="1400">
                <a:latin typeface="Calibri" pitchFamily="34" charset="0"/>
              </a:rPr>
              <a:t>Los satélites del Sistema de Posicionamiento Global (GPS) describen órbitas a gran altura sobre la Tierra en ubicaciones precisas. Permiten que el usuario de un receptor de GPS determine de forma exacta su latitud, longitud y altitud. </a:t>
            </a:r>
          </a:p>
          <a:p>
            <a:pPr algn="just"/>
            <a:endParaRPr lang="es-MX" sz="1400">
              <a:latin typeface="Calibri" pitchFamily="34" charset="0"/>
            </a:endParaRPr>
          </a:p>
          <a:p>
            <a:pPr algn="just"/>
            <a:r>
              <a:rPr lang="es-MX" sz="1400">
                <a:latin typeface="Calibri" pitchFamily="34" charset="0"/>
              </a:rPr>
              <a:t>El receptor mide el tiempo que tardan en llegar las señales enviadas desde los diferentes satélites (</a:t>
            </a:r>
            <a:r>
              <a:rPr lang="es-MX" sz="1400" i="1">
                <a:latin typeface="Calibri" pitchFamily="34" charset="0"/>
              </a:rPr>
              <a:t>A</a:t>
            </a:r>
            <a:r>
              <a:rPr lang="es-MX" sz="1400">
                <a:latin typeface="Calibri" pitchFamily="34" charset="0"/>
              </a:rPr>
              <a:t>, </a:t>
            </a:r>
            <a:r>
              <a:rPr lang="es-MX" sz="1400" i="1">
                <a:latin typeface="Calibri" pitchFamily="34" charset="0"/>
              </a:rPr>
              <a:t>B</a:t>
            </a:r>
            <a:r>
              <a:rPr lang="es-MX" sz="1400">
                <a:latin typeface="Calibri" pitchFamily="34" charset="0"/>
              </a:rPr>
              <a:t> y </a:t>
            </a:r>
            <a:r>
              <a:rPr lang="es-MX" sz="1400" i="1">
                <a:latin typeface="Calibri" pitchFamily="34" charset="0"/>
              </a:rPr>
              <a:t>C</a:t>
            </a:r>
            <a:r>
              <a:rPr lang="es-MX" sz="1400">
                <a:latin typeface="Calibri" pitchFamily="34" charset="0"/>
              </a:rPr>
              <a:t>). A partir de esos datos, el receptor triangula la posición exacta. En todo momento, cada punto de la Tierra recibe cobertura de varios satélites. Se necesitan tres satélites para determinar la latitud y la longitud, mientras que un cuarto satélite (</a:t>
            </a:r>
            <a:r>
              <a:rPr lang="es-MX" sz="1400" i="1">
                <a:latin typeface="Calibri" pitchFamily="34" charset="0"/>
              </a:rPr>
              <a:t>D</a:t>
            </a:r>
            <a:r>
              <a:rPr lang="es-MX" sz="1400">
                <a:latin typeface="Calibri" pitchFamily="34" charset="0"/>
              </a:rPr>
              <a:t>) es necesario para determinar la altitud.</a:t>
            </a:r>
            <a:endParaRPr lang="es-ES" sz="1400">
              <a:latin typeface="Calibri" pitchFamily="34" charset="0"/>
            </a:endParaRPr>
          </a:p>
        </p:txBody>
      </p:sp>
      <p:sp>
        <p:nvSpPr>
          <p:cNvPr id="10" name="9 Rectángulo redondeado">
            <a:hlinkClick r:id="rId5" action="ppaction://hlinksldjump"/>
          </p:cNvPr>
          <p:cNvSpPr/>
          <p:nvPr/>
        </p:nvSpPr>
        <p:spPr>
          <a:xfrm>
            <a:off x="8986840" y="6240463"/>
            <a:ext cx="1681162" cy="347662"/>
          </a:xfrm>
          <a:prstGeom prst="roundRect">
            <a:avLst/>
          </a:prstGeom>
          <a:solidFill>
            <a:schemeClr val="bg1">
              <a:lumMod val="85000"/>
              <a:alpha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chemeClr val="tx1">
                    <a:lumMod val="65000"/>
                    <a:lumOff val="35000"/>
                  </a:schemeClr>
                </a:solidFill>
              </a:rPr>
              <a:t>Volver</a:t>
            </a:r>
            <a:endParaRPr lang="es-MX" dirty="0">
              <a:solidFill>
                <a:schemeClr val="tx1">
                  <a:lumMod val="65000"/>
                  <a:lumOff val="35000"/>
                </a:schemeClr>
              </a:solidFill>
            </a:endParaRPr>
          </a:p>
        </p:txBody>
      </p:sp>
      <p:sp>
        <p:nvSpPr>
          <p:cNvPr id="20" name="Autoforma 45">
            <a:hlinkClick r:id="rId6"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1" name="Autoforma 24">
            <a:hlinkClick r:id="rId7"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22" name="Autoforma 25">
            <a:hlinkClick r:id="rId8"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6.2 Sistemas de información Geográfica</a:t>
            </a:r>
          </a:p>
        </p:txBody>
      </p:sp>
      <p:sp>
        <p:nvSpPr>
          <p:cNvPr id="23" name="Autoforma 24">
            <a:hlinkClick r:id="rId9"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6.1 Cartografía Digital</a:t>
            </a:r>
          </a:p>
        </p:txBody>
      </p:sp>
      <p:sp>
        <p:nvSpPr>
          <p:cNvPr id="24" name="Autoforma 25">
            <a:hlinkClick r:id="rId10" action="ppaction://hlinksldjump"/>
          </p:cNvPr>
          <p:cNvSpPr>
            <a:spLocks noChangeArrowheads="1"/>
          </p:cNvSpPr>
          <p:nvPr/>
        </p:nvSpPr>
        <p:spPr bwMode="blackWhite">
          <a:xfrm>
            <a:off x="-301053" y="406080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6.4 Imágenes de Satélite</a:t>
            </a:r>
          </a:p>
        </p:txBody>
      </p:sp>
      <p:sp>
        <p:nvSpPr>
          <p:cNvPr id="25" name="Autoforma 24">
            <a:hlinkClick r:id="rId5" action="ppaction://hlinksldjump"/>
          </p:cNvPr>
          <p:cNvSpPr>
            <a:spLocks noChangeArrowheads="1"/>
          </p:cNvSpPr>
          <p:nvPr/>
        </p:nvSpPr>
        <p:spPr bwMode="blackWhite">
          <a:xfrm>
            <a:off x="-301053" y="357854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6.3 Sistemas de Posicionamiento Global GPS</a:t>
            </a:r>
          </a:p>
        </p:txBody>
      </p:sp>
      <p:sp>
        <p:nvSpPr>
          <p:cNvPr id="26" name="Autoforma 25">
            <a:hlinkClick r:id="rId11" action="ppaction://hlinksldjump"/>
          </p:cNvPr>
          <p:cNvSpPr>
            <a:spLocks noChangeArrowheads="1"/>
          </p:cNvSpPr>
          <p:nvPr/>
        </p:nvSpPr>
        <p:spPr bwMode="blackWhite">
          <a:xfrm>
            <a:off x="-301053" y="454735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6.5 Fotografía Aérea</a:t>
            </a:r>
          </a:p>
        </p:txBody>
      </p:sp>
      <p:sp>
        <p:nvSpPr>
          <p:cNvPr id="27" name="Autoforma 25">
            <a:hlinkClick r:id="rId12" action="ppaction://hlinksldjump"/>
          </p:cNvPr>
          <p:cNvSpPr>
            <a:spLocks noChangeArrowheads="1"/>
          </p:cNvSpPr>
          <p:nvPr/>
        </p:nvSpPr>
        <p:spPr bwMode="blackWhite">
          <a:xfrm>
            <a:off x="-301053" y="549205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6.7 Ventajas y desventajas en el uso de las aplicaciones tecnológica</a:t>
            </a:r>
          </a:p>
        </p:txBody>
      </p:sp>
      <p:sp>
        <p:nvSpPr>
          <p:cNvPr id="31" name="Autoforma 24">
            <a:hlinkClick r:id="rId13" action="ppaction://hlinksldjump"/>
          </p:cNvPr>
          <p:cNvSpPr>
            <a:spLocks noChangeArrowheads="1"/>
          </p:cNvSpPr>
          <p:nvPr/>
        </p:nvSpPr>
        <p:spPr bwMode="blackWhite">
          <a:xfrm>
            <a:off x="-301053" y="500979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6.6 Radar y Barredor Térmico</a:t>
            </a:r>
          </a:p>
        </p:txBody>
      </p:sp>
      <p:pic>
        <p:nvPicPr>
          <p:cNvPr id="33"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34"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16386"/>
                                        </p:tgtEl>
                                        <p:attrNameLst>
                                          <p:attrName>style.visibility</p:attrName>
                                        </p:attrNameLst>
                                      </p:cBhvr>
                                      <p:to>
                                        <p:strVal val="visible"/>
                                      </p:to>
                                    </p:set>
                                    <p:animEffect transition="in" filter="fade">
                                      <p:cBhvr>
                                        <p:cTn id="17" dur="500"/>
                                        <p:tgtEl>
                                          <p:spTgt spid="1638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8"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0-#ppt_w/2"/>
                                          </p:val>
                                        </p:tav>
                                        <p:tav tm="100000">
                                          <p:val>
                                            <p:strVal val="#ppt_x"/>
                                          </p:val>
                                        </p:tav>
                                      </p:tavLst>
                                    </p:anim>
                                    <p:anim calcmode="lin" valueType="num">
                                      <p:cBhvr additive="base">
                                        <p:cTn id="38" dur="500" fill="hold"/>
                                        <p:tgtEl>
                                          <p:spTgt spid="2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0-#ppt_w/2"/>
                                          </p:val>
                                        </p:tav>
                                        <p:tav tm="100000">
                                          <p:val>
                                            <p:strVal val="#ppt_x"/>
                                          </p:val>
                                        </p:tav>
                                      </p:tavLst>
                                    </p:anim>
                                    <p:anim calcmode="lin" valueType="num">
                                      <p:cBhvr additive="base">
                                        <p:cTn id="43" dur="500" fill="hold"/>
                                        <p:tgtEl>
                                          <p:spTgt spid="22"/>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8"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0-#ppt_w/2"/>
                                          </p:val>
                                        </p:tav>
                                        <p:tav tm="100000">
                                          <p:val>
                                            <p:strVal val="#ppt_x"/>
                                          </p:val>
                                        </p:tav>
                                      </p:tavLst>
                                    </p:anim>
                                    <p:anim calcmode="lin" valueType="num">
                                      <p:cBhvr additive="base">
                                        <p:cTn id="48" dur="500" fill="hold"/>
                                        <p:tgtEl>
                                          <p:spTgt spid="25"/>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2" presetClass="entr" presetSubtype="8"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500" fill="hold"/>
                                        <p:tgtEl>
                                          <p:spTgt spid="26"/>
                                        </p:tgtEl>
                                        <p:attrNameLst>
                                          <p:attrName>ppt_x</p:attrName>
                                        </p:attrNameLst>
                                      </p:cBhvr>
                                      <p:tavLst>
                                        <p:tav tm="0">
                                          <p:val>
                                            <p:strVal val="0-#ppt_w/2"/>
                                          </p:val>
                                        </p:tav>
                                        <p:tav tm="100000">
                                          <p:val>
                                            <p:strVal val="#ppt_x"/>
                                          </p:val>
                                        </p:tav>
                                      </p:tavLst>
                                    </p:anim>
                                    <p:anim calcmode="lin" valueType="num">
                                      <p:cBhvr additive="base">
                                        <p:cTn id="58" dur="500" fill="hold"/>
                                        <p:tgtEl>
                                          <p:spTgt spid="26"/>
                                        </p:tgtEl>
                                        <p:attrNameLst>
                                          <p:attrName>ppt_y</p:attrName>
                                        </p:attrNameLst>
                                      </p:cBhvr>
                                      <p:tavLst>
                                        <p:tav tm="0">
                                          <p:val>
                                            <p:strVal val="#ppt_y"/>
                                          </p:val>
                                        </p:tav>
                                        <p:tav tm="100000">
                                          <p:val>
                                            <p:strVal val="#ppt_y"/>
                                          </p:val>
                                        </p:tav>
                                      </p:tavLst>
                                    </p:anim>
                                  </p:childTnLst>
                                </p:cTn>
                              </p:par>
                            </p:childTnLst>
                          </p:cTn>
                        </p:par>
                        <p:par>
                          <p:cTn id="59" fill="hold">
                            <p:stCondLst>
                              <p:cond delay="5000"/>
                            </p:stCondLst>
                            <p:childTnLst>
                              <p:par>
                                <p:cTn id="60" presetID="2" presetClass="entr" presetSubtype="8"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fill="hold"/>
                                        <p:tgtEl>
                                          <p:spTgt spid="31"/>
                                        </p:tgtEl>
                                        <p:attrNameLst>
                                          <p:attrName>ppt_x</p:attrName>
                                        </p:attrNameLst>
                                      </p:cBhvr>
                                      <p:tavLst>
                                        <p:tav tm="0">
                                          <p:val>
                                            <p:strVal val="0-#ppt_w/2"/>
                                          </p:val>
                                        </p:tav>
                                        <p:tav tm="100000">
                                          <p:val>
                                            <p:strVal val="#ppt_x"/>
                                          </p:val>
                                        </p:tav>
                                      </p:tavLst>
                                    </p:anim>
                                    <p:anim calcmode="lin" valueType="num">
                                      <p:cBhvr additive="base">
                                        <p:cTn id="63" dur="500" fill="hold"/>
                                        <p:tgtEl>
                                          <p:spTgt spid="31"/>
                                        </p:tgtEl>
                                        <p:attrNameLst>
                                          <p:attrName>ppt_y</p:attrName>
                                        </p:attrNameLst>
                                      </p:cBhvr>
                                      <p:tavLst>
                                        <p:tav tm="0">
                                          <p:val>
                                            <p:strVal val="#ppt_y"/>
                                          </p:val>
                                        </p:tav>
                                        <p:tav tm="100000">
                                          <p:val>
                                            <p:strVal val="#ppt_y"/>
                                          </p:val>
                                        </p:tav>
                                      </p:tavLst>
                                    </p:anim>
                                  </p:childTnLst>
                                </p:cTn>
                              </p:par>
                            </p:childTnLst>
                          </p:cTn>
                        </p:par>
                        <p:par>
                          <p:cTn id="64" fill="hold">
                            <p:stCondLst>
                              <p:cond delay="5500"/>
                            </p:stCondLst>
                            <p:childTnLst>
                              <p:par>
                                <p:cTn id="65" presetID="2" presetClass="entr" presetSubtype="8"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0-#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3" name="Imagen 5"/>
          <p:cNvPicPr>
            <a:picLocks noChangeAspect="1" noChangeArrowheads="1"/>
          </p:cNvPicPr>
          <p:nvPr/>
        </p:nvPicPr>
        <p:blipFill>
          <a:blip r:embed="rId3"/>
          <a:srcRect/>
          <a:stretch>
            <a:fillRect/>
          </a:stretch>
        </p:blipFill>
        <p:spPr bwMode="auto">
          <a:xfrm>
            <a:off x="3062288" y="2705100"/>
            <a:ext cx="3402012" cy="2152650"/>
          </a:xfrm>
          <a:prstGeom prst="rect">
            <a:avLst/>
          </a:prstGeom>
          <a:noFill/>
          <a:ln w="9525">
            <a:noFill/>
            <a:miter lim="800000"/>
            <a:headEnd/>
            <a:tailEnd/>
          </a:ln>
        </p:spPr>
      </p:pic>
      <p:pic>
        <p:nvPicPr>
          <p:cNvPr id="46" name="Imagen 3"/>
          <p:cNvPicPr>
            <a:picLocks noChangeAspect="1" noChangeArrowheads="1"/>
          </p:cNvPicPr>
          <p:nvPr/>
        </p:nvPicPr>
        <p:blipFill rotWithShape="1">
          <a:blip r:embed="rId4"/>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17780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lang="es-MX" sz="2400" dirty="0" smtClean="0"/>
              <a:t>Imágenes de Satélite</a:t>
            </a:r>
            <a:endParaRPr kumimoji="1" lang="es-ES" sz="24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2894014" y="889001"/>
            <a:ext cx="7731125" cy="1815882"/>
          </a:xfrm>
          <a:prstGeom prst="rect">
            <a:avLst/>
          </a:prstGeom>
          <a:noFill/>
          <a:ln w="9525">
            <a:noFill/>
            <a:miter lim="800000"/>
            <a:headEnd/>
            <a:tailEnd/>
          </a:ln>
        </p:spPr>
        <p:txBody>
          <a:bodyPr>
            <a:spAutoFit/>
          </a:bodyPr>
          <a:lstStyle/>
          <a:p>
            <a:pPr algn="just"/>
            <a:r>
              <a:rPr lang="es-MX" sz="1400">
                <a:latin typeface="Calibri" pitchFamily="34" charset="0"/>
              </a:rPr>
              <a:t>La percepción remota aérea es el proceso de obtener información tal como fotografías</a:t>
            </a:r>
          </a:p>
          <a:p>
            <a:pPr algn="just"/>
            <a:r>
              <a:rPr lang="es-MX" sz="1400">
                <a:latin typeface="Calibri" pitchFamily="34" charset="0"/>
              </a:rPr>
              <a:t> e imágenes de satélite con sensores a bordo de aeronaves. Incluyen cámaras aéreas, </a:t>
            </a:r>
          </a:p>
          <a:p>
            <a:pPr algn="just"/>
            <a:r>
              <a:rPr lang="es-MX" sz="1400">
                <a:latin typeface="Calibri" pitchFamily="34" charset="0"/>
              </a:rPr>
              <a:t>barredores electrónicos multiespectrales, barredores electrónicas térmicos infrarrojos, radiómetros pasivos para producir imágenes con microondas y radares aéreos de vista lateral.</a:t>
            </a:r>
          </a:p>
          <a:p>
            <a:pPr algn="just"/>
            <a:endParaRPr lang="es-MX" sz="1400">
              <a:latin typeface="Calibri" pitchFamily="34" charset="0"/>
            </a:endParaRPr>
          </a:p>
          <a:p>
            <a:pPr algn="just"/>
            <a:r>
              <a:rPr lang="es-MX" sz="1400">
                <a:latin typeface="Calibri" pitchFamily="34" charset="0"/>
              </a:rPr>
              <a:t>La disponibilidad de imágenes de percepción remota aérea, varía según el tipo de datos requeridos. La fotografía aérea está disponible para muchas aéreas de estudio en la mayor parte del mundo. Las imágenes de radar suelen tener carácter reservado.</a:t>
            </a:r>
            <a:endParaRPr lang="es-ES" sz="1400">
              <a:latin typeface="Calibri" pitchFamily="34" charset="0"/>
            </a:endParaRPr>
          </a:p>
        </p:txBody>
      </p:sp>
      <p:sp>
        <p:nvSpPr>
          <p:cNvPr id="3" name="2 CuadroTexto"/>
          <p:cNvSpPr txBox="1">
            <a:spLocks noChangeArrowheads="1"/>
          </p:cNvSpPr>
          <p:nvPr/>
        </p:nvSpPr>
        <p:spPr bwMode="auto">
          <a:xfrm>
            <a:off x="3265490" y="4860927"/>
            <a:ext cx="3019425" cy="646331"/>
          </a:xfrm>
          <a:prstGeom prst="rect">
            <a:avLst/>
          </a:prstGeom>
          <a:noFill/>
          <a:ln w="9525">
            <a:noFill/>
            <a:miter lim="800000"/>
            <a:headEnd/>
            <a:tailEnd/>
          </a:ln>
        </p:spPr>
        <p:txBody>
          <a:bodyPr>
            <a:spAutoFit/>
          </a:bodyPr>
          <a:lstStyle/>
          <a:p>
            <a:pPr algn="ctr"/>
            <a:r>
              <a:rPr lang="es-ES">
                <a:latin typeface="Calibri" pitchFamily="34" charset="0"/>
              </a:rPr>
              <a:t>Imagen Satelital</a:t>
            </a:r>
          </a:p>
          <a:p>
            <a:pPr algn="ctr"/>
            <a:r>
              <a:rPr lang="es-ES">
                <a:latin typeface="Calibri" pitchFamily="34" charset="0"/>
              </a:rPr>
              <a:t>Cd. De Toluca Edo. México</a:t>
            </a:r>
            <a:endParaRPr lang="es-MX">
              <a:latin typeface="Calibri" pitchFamily="34" charset="0"/>
            </a:endParaRPr>
          </a:p>
        </p:txBody>
      </p:sp>
      <p:grpSp>
        <p:nvGrpSpPr>
          <p:cNvPr id="4" name="3 Grupo"/>
          <p:cNvGrpSpPr>
            <a:grpSpLocks/>
          </p:cNvGrpSpPr>
          <p:nvPr/>
        </p:nvGrpSpPr>
        <p:grpSpPr bwMode="auto">
          <a:xfrm>
            <a:off x="6565902" y="2803527"/>
            <a:ext cx="4576763" cy="3503437"/>
            <a:chOff x="6565902" y="2803961"/>
            <a:chExt cx="4576761" cy="3503134"/>
          </a:xfrm>
        </p:grpSpPr>
        <p:pic>
          <p:nvPicPr>
            <p:cNvPr id="161812" name="Imagen 2" descr="C:\Users\Prisciliano Lopez\Desktop\Geo\google-maps.png"/>
            <p:cNvPicPr>
              <a:picLocks noChangeAspect="1" noChangeArrowheads="1"/>
            </p:cNvPicPr>
            <p:nvPr/>
          </p:nvPicPr>
          <p:blipFill>
            <a:blip r:embed="rId5"/>
            <a:srcRect/>
            <a:stretch>
              <a:fillRect/>
            </a:stretch>
          </p:blipFill>
          <p:spPr bwMode="auto">
            <a:xfrm>
              <a:off x="8841600" y="2803961"/>
              <a:ext cx="2301063" cy="1725797"/>
            </a:xfrm>
            <a:prstGeom prst="rect">
              <a:avLst/>
            </a:prstGeom>
            <a:noFill/>
            <a:ln w="9525">
              <a:noFill/>
              <a:miter lim="800000"/>
              <a:headEnd/>
              <a:tailEnd/>
            </a:ln>
          </p:spPr>
        </p:pic>
        <p:sp>
          <p:nvSpPr>
            <p:cNvPr id="161813" name="14 CuadroTexto"/>
            <p:cNvSpPr txBox="1">
              <a:spLocks noChangeArrowheads="1"/>
            </p:cNvSpPr>
            <p:nvPr/>
          </p:nvSpPr>
          <p:spPr bwMode="auto">
            <a:xfrm>
              <a:off x="6565902" y="2951456"/>
              <a:ext cx="2723241" cy="954024"/>
            </a:xfrm>
            <a:prstGeom prst="rect">
              <a:avLst/>
            </a:prstGeom>
            <a:noFill/>
            <a:ln w="9525">
              <a:noFill/>
              <a:miter lim="800000"/>
              <a:headEnd/>
              <a:tailEnd/>
            </a:ln>
          </p:spPr>
          <p:txBody>
            <a:bodyPr>
              <a:spAutoFit/>
            </a:bodyPr>
            <a:lstStyle/>
            <a:p>
              <a:pPr algn="just"/>
              <a:r>
                <a:rPr lang="es-ES" sz="1400">
                  <a:latin typeface="Calibri" pitchFamily="34" charset="0"/>
                </a:rPr>
                <a:t>Google Maps es una herramienta gratuita y publica en la cual puedes obtener imágenes satelitales de algún lugar o zona,  </a:t>
              </a:r>
            </a:p>
          </p:txBody>
        </p:sp>
        <p:sp>
          <p:nvSpPr>
            <p:cNvPr id="161814" name="16 CuadroTexto"/>
            <p:cNvSpPr txBox="1">
              <a:spLocks noChangeArrowheads="1"/>
            </p:cNvSpPr>
            <p:nvPr/>
          </p:nvSpPr>
          <p:spPr bwMode="auto">
            <a:xfrm>
              <a:off x="6565902" y="4275946"/>
              <a:ext cx="2723241" cy="2031149"/>
            </a:xfrm>
            <a:prstGeom prst="rect">
              <a:avLst/>
            </a:prstGeom>
            <a:noFill/>
            <a:ln w="9525">
              <a:noFill/>
              <a:miter lim="800000"/>
              <a:headEnd/>
              <a:tailEnd/>
            </a:ln>
          </p:spPr>
          <p:txBody>
            <a:bodyPr>
              <a:spAutoFit/>
            </a:bodyPr>
            <a:lstStyle/>
            <a:p>
              <a:pPr algn="just"/>
              <a:r>
                <a:rPr lang="es-ES" sz="1400">
                  <a:latin typeface="Calibri" pitchFamily="34" charset="0"/>
                </a:rPr>
                <a:t>La empresa de Software computacional Adobe® lanzo al mercado un software llamado Adobe Earth® La cual con la adquision de una licencia puedes visualizar imágenes en tiempo real, solo es necesario este software y una conexión a internet.</a:t>
              </a:r>
            </a:p>
          </p:txBody>
        </p:sp>
        <p:pic>
          <p:nvPicPr>
            <p:cNvPr id="161815" name="Imagen 3"/>
            <p:cNvPicPr>
              <a:picLocks noChangeAspect="1" noChangeArrowheads="1"/>
            </p:cNvPicPr>
            <p:nvPr/>
          </p:nvPicPr>
          <p:blipFill>
            <a:blip r:embed="rId6"/>
            <a:srcRect/>
            <a:stretch>
              <a:fillRect/>
            </a:stretch>
          </p:blipFill>
          <p:spPr bwMode="auto">
            <a:xfrm>
              <a:off x="9504363" y="4531423"/>
              <a:ext cx="1333500" cy="1304925"/>
            </a:xfrm>
            <a:prstGeom prst="rect">
              <a:avLst/>
            </a:prstGeom>
            <a:noFill/>
            <a:ln w="9525">
              <a:noFill/>
              <a:miter lim="800000"/>
              <a:headEnd/>
              <a:tailEnd/>
            </a:ln>
          </p:spPr>
        </p:pic>
      </p:grpSp>
      <p:sp>
        <p:nvSpPr>
          <p:cNvPr id="35"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36" name="Autoforma 24">
            <a:hlinkClick r:id="rId8"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37" name="Autoforma 25">
            <a:hlinkClick r:id="rId9"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6.2 Sistemas de información Geográfica</a:t>
            </a:r>
          </a:p>
        </p:txBody>
      </p:sp>
      <p:sp>
        <p:nvSpPr>
          <p:cNvPr id="38" name="Autoforma 24">
            <a:hlinkClick r:id="rId10"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6.1 Cartografía Digital</a:t>
            </a:r>
          </a:p>
        </p:txBody>
      </p:sp>
      <p:sp>
        <p:nvSpPr>
          <p:cNvPr id="39" name="Autoforma 25">
            <a:hlinkClick r:id="rId11" action="ppaction://hlinksldjump"/>
          </p:cNvPr>
          <p:cNvSpPr>
            <a:spLocks noChangeArrowheads="1"/>
          </p:cNvSpPr>
          <p:nvPr/>
        </p:nvSpPr>
        <p:spPr bwMode="blackWhite">
          <a:xfrm>
            <a:off x="-301053" y="406080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6.4 Imágenes de Satélite</a:t>
            </a:r>
          </a:p>
        </p:txBody>
      </p:sp>
      <p:sp>
        <p:nvSpPr>
          <p:cNvPr id="40" name="Autoforma 24">
            <a:hlinkClick r:id="rId12" action="ppaction://hlinksldjump"/>
          </p:cNvPr>
          <p:cNvSpPr>
            <a:spLocks noChangeArrowheads="1"/>
          </p:cNvSpPr>
          <p:nvPr/>
        </p:nvSpPr>
        <p:spPr bwMode="blackWhite">
          <a:xfrm>
            <a:off x="-301053" y="357854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6.3 Sistemas de Posicionamiento Global GPS</a:t>
            </a:r>
          </a:p>
        </p:txBody>
      </p:sp>
      <p:sp>
        <p:nvSpPr>
          <p:cNvPr id="41" name="Autoforma 25">
            <a:hlinkClick r:id="rId13" action="ppaction://hlinksldjump"/>
          </p:cNvPr>
          <p:cNvSpPr>
            <a:spLocks noChangeArrowheads="1"/>
          </p:cNvSpPr>
          <p:nvPr/>
        </p:nvSpPr>
        <p:spPr bwMode="blackWhite">
          <a:xfrm>
            <a:off x="-301053" y="454735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6.5 Fotografía Aérea</a:t>
            </a:r>
          </a:p>
        </p:txBody>
      </p:sp>
      <p:sp>
        <p:nvSpPr>
          <p:cNvPr id="42" name="Autoforma 25">
            <a:hlinkClick r:id="rId14" action="ppaction://hlinksldjump"/>
          </p:cNvPr>
          <p:cNvSpPr>
            <a:spLocks noChangeArrowheads="1"/>
          </p:cNvSpPr>
          <p:nvPr/>
        </p:nvSpPr>
        <p:spPr bwMode="blackWhite">
          <a:xfrm>
            <a:off x="-301053" y="549205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6.7 Ventajas y desventajas en el uso de las aplicaciones tecnológica</a:t>
            </a:r>
          </a:p>
        </p:txBody>
      </p:sp>
      <p:sp>
        <p:nvSpPr>
          <p:cNvPr id="43" name="Autoforma 24">
            <a:hlinkClick r:id="rId15" action="ppaction://hlinksldjump"/>
          </p:cNvPr>
          <p:cNvSpPr>
            <a:spLocks noChangeArrowheads="1"/>
          </p:cNvSpPr>
          <p:nvPr/>
        </p:nvSpPr>
        <p:spPr bwMode="blackWhite">
          <a:xfrm>
            <a:off x="-301053" y="500979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6.6 Radar y Barredor Térmico</a:t>
            </a:r>
          </a:p>
        </p:txBody>
      </p:sp>
      <p:pic>
        <p:nvPicPr>
          <p:cNvPr id="44" name="Imagen 3" descr="G:\UAEMex-1.bmp">
            <a:hlinkClick r:id="rId16"/>
          </p:cNvPr>
          <p:cNvPicPr>
            <a:picLocks noChangeAspect="1" noChangeArrowheads="1"/>
          </p:cNvPicPr>
          <p:nvPr/>
        </p:nvPicPr>
        <p:blipFill>
          <a:blip r:embed="rId17"/>
          <a:srcRect/>
          <a:stretch>
            <a:fillRect/>
          </a:stretch>
        </p:blipFill>
        <p:spPr bwMode="auto">
          <a:xfrm>
            <a:off x="703263" y="71442"/>
            <a:ext cx="1431925" cy="1260475"/>
          </a:xfrm>
          <a:prstGeom prst="rect">
            <a:avLst/>
          </a:prstGeom>
          <a:noFill/>
          <a:ln w="9525">
            <a:noFill/>
            <a:miter lim="800000"/>
            <a:headEnd/>
            <a:tailEnd/>
          </a:ln>
        </p:spPr>
      </p:pic>
      <p:pic>
        <p:nvPicPr>
          <p:cNvPr id="45" name="Imagen 2" descr="F:\investigasiones\Imagenes\UAEMex\Escudo.JPG"/>
          <p:cNvPicPr>
            <a:picLocks noChangeAspect="1" noChangeArrowheads="1"/>
          </p:cNvPicPr>
          <p:nvPr/>
        </p:nvPicPr>
        <p:blipFill>
          <a:blip r:embed="rId18">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0"/>
                                  </p:stCondLst>
                                  <p:childTnLst>
                                    <p:set>
                                      <p:cBhvr>
                                        <p:cTn id="19" dur="1" fill="hold">
                                          <p:stCondLst>
                                            <p:cond delay="0"/>
                                          </p:stCondLst>
                                        </p:cTn>
                                        <p:tgtEl>
                                          <p:spTgt spid="17413"/>
                                        </p:tgtEl>
                                        <p:attrNameLst>
                                          <p:attrName>style.visibility</p:attrName>
                                        </p:attrNameLst>
                                      </p:cBhvr>
                                      <p:to>
                                        <p:strVal val="visible"/>
                                      </p:to>
                                    </p:set>
                                    <p:animEffect transition="in" filter="fade">
                                      <p:cBhvr>
                                        <p:cTn id="20" dur="500"/>
                                        <p:tgtEl>
                                          <p:spTgt spid="174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0-#ppt_w/2"/>
                                          </p:val>
                                        </p:tav>
                                        <p:tav tm="100000">
                                          <p:val>
                                            <p:strVal val="#ppt_x"/>
                                          </p:val>
                                        </p:tav>
                                      </p:tavLst>
                                    </p:anim>
                                    <p:anim calcmode="lin" valueType="num">
                                      <p:cBhvr additive="base">
                                        <p:cTn id="40" dur="500" fill="hold"/>
                                        <p:tgtEl>
                                          <p:spTgt spid="38"/>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0-#ppt_w/2"/>
                                          </p:val>
                                        </p:tav>
                                        <p:tav tm="100000">
                                          <p:val>
                                            <p:strVal val="#ppt_x"/>
                                          </p:val>
                                        </p:tav>
                                      </p:tavLst>
                                    </p:anim>
                                    <p:anim calcmode="lin" valueType="num">
                                      <p:cBhvr additive="base">
                                        <p:cTn id="45" dur="500" fill="hold"/>
                                        <p:tgtEl>
                                          <p:spTgt spid="37"/>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0-#ppt_w/2"/>
                                          </p:val>
                                        </p:tav>
                                        <p:tav tm="100000">
                                          <p:val>
                                            <p:strVal val="#ppt_x"/>
                                          </p:val>
                                        </p:tav>
                                      </p:tavLst>
                                    </p:anim>
                                    <p:anim calcmode="lin" valueType="num">
                                      <p:cBhvr additive="base">
                                        <p:cTn id="50" dur="500" fill="hold"/>
                                        <p:tgtEl>
                                          <p:spTgt spid="40"/>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0-#ppt_w/2"/>
                                          </p:val>
                                        </p:tav>
                                        <p:tav tm="100000">
                                          <p:val>
                                            <p:strVal val="#ppt_x"/>
                                          </p:val>
                                        </p:tav>
                                      </p:tavLst>
                                    </p:anim>
                                    <p:anim calcmode="lin" valueType="num">
                                      <p:cBhvr additive="base">
                                        <p:cTn id="55" dur="500" fill="hold"/>
                                        <p:tgtEl>
                                          <p:spTgt spid="39"/>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8" fill="hold" nodeType="after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8" fill="hold" nodeType="after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additive="base">
                                        <p:cTn id="64" dur="500" fill="hold"/>
                                        <p:tgtEl>
                                          <p:spTgt spid="43"/>
                                        </p:tgtEl>
                                        <p:attrNameLst>
                                          <p:attrName>ppt_x</p:attrName>
                                        </p:attrNameLst>
                                      </p:cBhvr>
                                      <p:tavLst>
                                        <p:tav tm="0">
                                          <p:val>
                                            <p:strVal val="0-#ppt_w/2"/>
                                          </p:val>
                                        </p:tav>
                                        <p:tav tm="100000">
                                          <p:val>
                                            <p:strVal val="#ppt_x"/>
                                          </p:val>
                                        </p:tav>
                                      </p:tavLst>
                                    </p:anim>
                                    <p:anim calcmode="lin" valueType="num">
                                      <p:cBhvr additive="base">
                                        <p:cTn id="65" dur="500" fill="hold"/>
                                        <p:tgtEl>
                                          <p:spTgt spid="43"/>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8" fill="hold"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additive="base">
                                        <p:cTn id="69" dur="500" fill="hold"/>
                                        <p:tgtEl>
                                          <p:spTgt spid="42"/>
                                        </p:tgtEl>
                                        <p:attrNameLst>
                                          <p:attrName>ppt_x</p:attrName>
                                        </p:attrNameLst>
                                      </p:cBhvr>
                                      <p:tavLst>
                                        <p:tav tm="0">
                                          <p:val>
                                            <p:strVal val="0-#ppt_w/2"/>
                                          </p:val>
                                        </p:tav>
                                        <p:tav tm="100000">
                                          <p:val>
                                            <p:strVal val="#ppt_x"/>
                                          </p:val>
                                        </p:tav>
                                      </p:tavLst>
                                    </p:anim>
                                    <p:anim calcmode="lin" valueType="num">
                                      <p:cBhvr additive="base">
                                        <p:cTn id="70"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Imagen 3"/>
          <p:cNvPicPr>
            <a:picLocks noChangeAspect="1" noChangeArrowheads="1"/>
          </p:cNvPicPr>
          <p:nvPr/>
        </p:nvPicPr>
        <p:blipFill rotWithShape="1">
          <a:blip r:embed="rId3"/>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17780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lang="es-MX" sz="2400" dirty="0" smtClean="0"/>
              <a:t>Fotografía Aérea</a:t>
            </a:r>
            <a:endParaRPr kumimoji="1" lang="es-ES" sz="24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3051175" y="903290"/>
            <a:ext cx="6092825" cy="1323439"/>
          </a:xfrm>
          <a:prstGeom prst="rect">
            <a:avLst/>
          </a:prstGeom>
          <a:noFill/>
          <a:ln w="9525">
            <a:noFill/>
            <a:miter lim="800000"/>
            <a:headEnd/>
            <a:tailEnd/>
          </a:ln>
        </p:spPr>
        <p:txBody>
          <a:bodyPr>
            <a:spAutoFit/>
          </a:bodyPr>
          <a:lstStyle/>
          <a:p>
            <a:pPr algn="just"/>
            <a:r>
              <a:rPr lang="es-MX" sz="1600">
                <a:latin typeface="Calibri" pitchFamily="34" charset="0"/>
              </a:rPr>
              <a:t>Ofrece la interpretación más exacta de lo que ve el ojo humano, en términos de respuesta a la longitud de onda, resolución, perspectiva, visión estereoscópica, valores tonales y de color. Son probablemente los datos de percepción remota con los cuales, el planificador está más familiarizada.</a:t>
            </a:r>
          </a:p>
        </p:txBody>
      </p:sp>
      <p:pic>
        <p:nvPicPr>
          <p:cNvPr id="18438" name="Imagen 6" descr="C:\Users\Prisciliano Lopez\Desktop\Geo\fotos_aereas2.jpg"/>
          <p:cNvPicPr>
            <a:picLocks noChangeAspect="1" noChangeArrowheads="1"/>
          </p:cNvPicPr>
          <p:nvPr/>
        </p:nvPicPr>
        <p:blipFill>
          <a:blip r:embed="rId4"/>
          <a:srcRect/>
          <a:stretch>
            <a:fillRect/>
          </a:stretch>
        </p:blipFill>
        <p:spPr bwMode="auto">
          <a:xfrm>
            <a:off x="4432300" y="2243138"/>
            <a:ext cx="4286250" cy="2857500"/>
          </a:xfrm>
          <a:prstGeom prst="rect">
            <a:avLst/>
          </a:prstGeom>
          <a:noFill/>
          <a:ln w="9525">
            <a:noFill/>
            <a:miter lim="800000"/>
            <a:headEnd/>
            <a:tailEnd/>
          </a:ln>
        </p:spPr>
      </p:pic>
      <p:sp>
        <p:nvSpPr>
          <p:cNvPr id="22" name="21 CuadroTexto"/>
          <p:cNvSpPr txBox="1">
            <a:spLocks noChangeArrowheads="1"/>
          </p:cNvSpPr>
          <p:nvPr/>
        </p:nvSpPr>
        <p:spPr bwMode="auto">
          <a:xfrm>
            <a:off x="5072065" y="5072066"/>
            <a:ext cx="2957512" cy="338554"/>
          </a:xfrm>
          <a:prstGeom prst="rect">
            <a:avLst/>
          </a:prstGeom>
          <a:noFill/>
          <a:ln w="9525">
            <a:noFill/>
            <a:miter lim="800000"/>
            <a:headEnd/>
            <a:tailEnd/>
          </a:ln>
        </p:spPr>
        <p:txBody>
          <a:bodyPr>
            <a:spAutoFit/>
          </a:bodyPr>
          <a:lstStyle/>
          <a:p>
            <a:pPr algn="just"/>
            <a:r>
              <a:rPr lang="es-MX" sz="1600">
                <a:latin typeface="Calibri" pitchFamily="34" charset="0"/>
              </a:rPr>
              <a:t>Ejemplo de la fotografía Aérea</a:t>
            </a:r>
          </a:p>
        </p:txBody>
      </p:sp>
      <p:sp>
        <p:nvSpPr>
          <p:cNvPr id="20"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1" name="Autoforma 24">
            <a:hlinkClick r:id="rId6"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36" name="Autoforma 25">
            <a:hlinkClick r:id="rId7"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6.2 Sistemas de información Geográfica</a:t>
            </a:r>
          </a:p>
        </p:txBody>
      </p:sp>
      <p:sp>
        <p:nvSpPr>
          <p:cNvPr id="37" name="Autoforma 24">
            <a:hlinkClick r:id="rId8"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6.1 Cartografía Digital</a:t>
            </a:r>
          </a:p>
        </p:txBody>
      </p:sp>
      <p:sp>
        <p:nvSpPr>
          <p:cNvPr id="38" name="Autoforma 25">
            <a:hlinkClick r:id="rId9" action="ppaction://hlinksldjump"/>
          </p:cNvPr>
          <p:cNvSpPr>
            <a:spLocks noChangeArrowheads="1"/>
          </p:cNvSpPr>
          <p:nvPr/>
        </p:nvSpPr>
        <p:spPr bwMode="blackWhite">
          <a:xfrm>
            <a:off x="-301053" y="406080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6.4 Imágenes de Satélite</a:t>
            </a:r>
          </a:p>
        </p:txBody>
      </p:sp>
      <p:sp>
        <p:nvSpPr>
          <p:cNvPr id="39" name="Autoforma 24">
            <a:hlinkClick r:id="rId10" action="ppaction://hlinksldjump"/>
          </p:cNvPr>
          <p:cNvSpPr>
            <a:spLocks noChangeArrowheads="1"/>
          </p:cNvSpPr>
          <p:nvPr/>
        </p:nvSpPr>
        <p:spPr bwMode="blackWhite">
          <a:xfrm>
            <a:off x="-301053" y="357854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6.3 Sistemas de Posicionamiento Global GPS</a:t>
            </a:r>
          </a:p>
        </p:txBody>
      </p:sp>
      <p:sp>
        <p:nvSpPr>
          <p:cNvPr id="40" name="Autoforma 25">
            <a:hlinkClick r:id="rId11" action="ppaction://hlinksldjump"/>
          </p:cNvPr>
          <p:cNvSpPr>
            <a:spLocks noChangeArrowheads="1"/>
          </p:cNvSpPr>
          <p:nvPr/>
        </p:nvSpPr>
        <p:spPr bwMode="blackWhite">
          <a:xfrm>
            <a:off x="-301053" y="454735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6.5 Fotografía Aérea</a:t>
            </a:r>
          </a:p>
        </p:txBody>
      </p:sp>
      <p:sp>
        <p:nvSpPr>
          <p:cNvPr id="41" name="Autoforma 25">
            <a:hlinkClick r:id="rId12" action="ppaction://hlinksldjump"/>
          </p:cNvPr>
          <p:cNvSpPr>
            <a:spLocks noChangeArrowheads="1"/>
          </p:cNvSpPr>
          <p:nvPr/>
        </p:nvSpPr>
        <p:spPr bwMode="blackWhite">
          <a:xfrm>
            <a:off x="-301053" y="549205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6.7 Ventajas y desventajas en el uso de las aplicaciones tecnológica</a:t>
            </a:r>
          </a:p>
        </p:txBody>
      </p:sp>
      <p:sp>
        <p:nvSpPr>
          <p:cNvPr id="42" name="Autoforma 24">
            <a:hlinkClick r:id="rId13" action="ppaction://hlinksldjump"/>
          </p:cNvPr>
          <p:cNvSpPr>
            <a:spLocks noChangeArrowheads="1"/>
          </p:cNvSpPr>
          <p:nvPr/>
        </p:nvSpPr>
        <p:spPr bwMode="blackWhite">
          <a:xfrm>
            <a:off x="-301053" y="500979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6.6 Radar y Barredor Térmico</a:t>
            </a:r>
          </a:p>
        </p:txBody>
      </p:sp>
      <p:pic>
        <p:nvPicPr>
          <p:cNvPr id="43"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44"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0"/>
                                  </p:stCondLst>
                                  <p:childTnLst>
                                    <p:set>
                                      <p:cBhvr>
                                        <p:cTn id="19" dur="1" fill="hold">
                                          <p:stCondLst>
                                            <p:cond delay="0"/>
                                          </p:stCondLst>
                                        </p:cTn>
                                        <p:tgtEl>
                                          <p:spTgt spid="18438"/>
                                        </p:tgtEl>
                                        <p:attrNameLst>
                                          <p:attrName>style.visibility</p:attrName>
                                        </p:attrNameLst>
                                      </p:cBhvr>
                                      <p:to>
                                        <p:strVal val="visible"/>
                                      </p:to>
                                    </p:set>
                                    <p:animEffect transition="in" filter="fade">
                                      <p:cBhvr>
                                        <p:cTn id="20" dur="500"/>
                                        <p:tgtEl>
                                          <p:spTgt spid="184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500"/>
                            </p:stCondLst>
                            <p:childTnLst>
                              <p:par>
                                <p:cTn id="29" presetID="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 presetClass="entr" presetSubtype="8"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0-#ppt_w/2"/>
                                          </p:val>
                                        </p:tav>
                                        <p:tav tm="100000">
                                          <p:val>
                                            <p:strVal val="#ppt_x"/>
                                          </p:val>
                                        </p:tav>
                                      </p:tavLst>
                                    </p:anim>
                                    <p:anim calcmode="lin" valueType="num">
                                      <p:cBhvr additive="base">
                                        <p:cTn id="37" dur="500" fill="hold"/>
                                        <p:tgtEl>
                                          <p:spTgt spid="37"/>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2" presetClass="entr" presetSubtype="8" fill="hold"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0-#ppt_w/2"/>
                                          </p:val>
                                        </p:tav>
                                        <p:tav tm="100000">
                                          <p:val>
                                            <p:strVal val="#ppt_x"/>
                                          </p:val>
                                        </p:tav>
                                      </p:tavLst>
                                    </p:anim>
                                    <p:anim calcmode="lin" valueType="num">
                                      <p:cBhvr additive="base">
                                        <p:cTn id="42" dur="500" fill="hold"/>
                                        <p:tgtEl>
                                          <p:spTgt spid="36"/>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 presetClass="entr" presetSubtype="8"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0-#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2" presetClass="entr" presetSubtype="8"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0-#ppt_w/2"/>
                                          </p:val>
                                        </p:tav>
                                        <p:tav tm="100000">
                                          <p:val>
                                            <p:strVal val="#ppt_x"/>
                                          </p:val>
                                        </p:tav>
                                      </p:tavLst>
                                    </p:anim>
                                    <p:anim calcmode="lin" valueType="num">
                                      <p:cBhvr additive="base">
                                        <p:cTn id="52" dur="500" fill="hold"/>
                                        <p:tgtEl>
                                          <p:spTgt spid="38"/>
                                        </p:tgtEl>
                                        <p:attrNameLst>
                                          <p:attrName>ppt_y</p:attrName>
                                        </p:attrNameLst>
                                      </p:cBhvr>
                                      <p:tavLst>
                                        <p:tav tm="0">
                                          <p:val>
                                            <p:strVal val="#ppt_y"/>
                                          </p:val>
                                        </p:tav>
                                        <p:tav tm="100000">
                                          <p:val>
                                            <p:strVal val="#ppt_y"/>
                                          </p:val>
                                        </p:tav>
                                      </p:tavLst>
                                    </p:anim>
                                  </p:childTnLst>
                                </p:cTn>
                              </p:par>
                            </p:childTnLst>
                          </p:cTn>
                        </p:par>
                        <p:par>
                          <p:cTn id="53" fill="hold">
                            <p:stCondLst>
                              <p:cond delay="4000"/>
                            </p:stCondLst>
                            <p:childTnLst>
                              <p:par>
                                <p:cTn id="54" presetID="2" presetClass="entr" presetSubtype="8" fill="hold" nodeType="after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fill="hold"/>
                                        <p:tgtEl>
                                          <p:spTgt spid="40"/>
                                        </p:tgtEl>
                                        <p:attrNameLst>
                                          <p:attrName>ppt_x</p:attrName>
                                        </p:attrNameLst>
                                      </p:cBhvr>
                                      <p:tavLst>
                                        <p:tav tm="0">
                                          <p:val>
                                            <p:strVal val="0-#ppt_w/2"/>
                                          </p:val>
                                        </p:tav>
                                        <p:tav tm="100000">
                                          <p:val>
                                            <p:strVal val="#ppt_x"/>
                                          </p:val>
                                        </p:tav>
                                      </p:tavLst>
                                    </p:anim>
                                    <p:anim calcmode="lin" valueType="num">
                                      <p:cBhvr additive="base">
                                        <p:cTn id="57" dur="500" fill="hold"/>
                                        <p:tgtEl>
                                          <p:spTgt spid="40"/>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 presetClass="entr" presetSubtype="8" fill="hold" nodeType="after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additive="base">
                                        <p:cTn id="61" dur="500" fill="hold"/>
                                        <p:tgtEl>
                                          <p:spTgt spid="42"/>
                                        </p:tgtEl>
                                        <p:attrNameLst>
                                          <p:attrName>ppt_x</p:attrName>
                                        </p:attrNameLst>
                                      </p:cBhvr>
                                      <p:tavLst>
                                        <p:tav tm="0">
                                          <p:val>
                                            <p:strVal val="0-#ppt_w/2"/>
                                          </p:val>
                                        </p:tav>
                                        <p:tav tm="100000">
                                          <p:val>
                                            <p:strVal val="#ppt_x"/>
                                          </p:val>
                                        </p:tav>
                                      </p:tavLst>
                                    </p:anim>
                                    <p:anim calcmode="lin" valueType="num">
                                      <p:cBhvr additive="base">
                                        <p:cTn id="62" dur="500" fill="hold"/>
                                        <p:tgtEl>
                                          <p:spTgt spid="42"/>
                                        </p:tgtEl>
                                        <p:attrNameLst>
                                          <p:attrName>ppt_y</p:attrName>
                                        </p:attrNameLst>
                                      </p:cBhvr>
                                      <p:tavLst>
                                        <p:tav tm="0">
                                          <p:val>
                                            <p:strVal val="#ppt_y"/>
                                          </p:val>
                                        </p:tav>
                                        <p:tav tm="100000">
                                          <p:val>
                                            <p:strVal val="#ppt_y"/>
                                          </p:val>
                                        </p:tav>
                                      </p:tavLst>
                                    </p:anim>
                                  </p:childTnLst>
                                </p:cTn>
                              </p:par>
                            </p:childTnLst>
                          </p:cTn>
                        </p:par>
                        <p:par>
                          <p:cTn id="63" fill="hold">
                            <p:stCondLst>
                              <p:cond delay="5000"/>
                            </p:stCondLst>
                            <p:childTnLst>
                              <p:par>
                                <p:cTn id="64" presetID="2" presetClass="entr" presetSubtype="8" fill="hold"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additive="base">
                                        <p:cTn id="66" dur="500" fill="hold"/>
                                        <p:tgtEl>
                                          <p:spTgt spid="41"/>
                                        </p:tgtEl>
                                        <p:attrNameLst>
                                          <p:attrName>ppt_x</p:attrName>
                                        </p:attrNameLst>
                                      </p:cBhvr>
                                      <p:tavLst>
                                        <p:tav tm="0">
                                          <p:val>
                                            <p:strVal val="0-#ppt_w/2"/>
                                          </p:val>
                                        </p:tav>
                                        <p:tav tm="100000">
                                          <p:val>
                                            <p:strVal val="#ppt_x"/>
                                          </p:val>
                                        </p:tav>
                                      </p:tavLst>
                                    </p:anim>
                                    <p:anim calcmode="lin" valueType="num">
                                      <p:cBhvr additive="base">
                                        <p:cTn id="67"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Imagen 3"/>
          <p:cNvPicPr>
            <a:picLocks noChangeAspect="1" noChangeArrowheads="1"/>
          </p:cNvPicPr>
          <p:nvPr/>
        </p:nvPicPr>
        <p:blipFill rotWithShape="1">
          <a:blip r:embed="rId3"/>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177800"/>
            <a:ext cx="6020973" cy="769258"/>
          </a:xfrm>
        </p:spPr>
        <p:txBody>
          <a:bodyPr lIns="0" rIns="0" rtlCol="0">
            <a:noAutofit/>
            <a:scene3d>
              <a:camera prst="orthographicFront"/>
              <a:lightRig rig="threePt" dir="t"/>
            </a:scene3d>
            <a:sp3d extrusionH="57150">
              <a:bevelT w="38100" h="38100" prst="angle"/>
            </a:sp3d>
          </a:bodyPr>
          <a:lstStyle/>
          <a:p>
            <a:pPr marL="108000" fontAlgn="auto" hangingPunct="0">
              <a:spcAft>
                <a:spcPts val="0"/>
              </a:spcAft>
              <a:defRPr/>
            </a:pPr>
            <a:r>
              <a:rPr lang="es-MX" sz="2400" dirty="0" smtClean="0"/>
              <a:t>Radar</a:t>
            </a:r>
            <a:endParaRPr kumimoji="1" lang="es-ES" sz="24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a:spLocks noChangeArrowheads="1"/>
          </p:cNvSpPr>
          <p:nvPr/>
        </p:nvSpPr>
        <p:spPr bwMode="auto">
          <a:xfrm>
            <a:off x="3051175" y="774701"/>
            <a:ext cx="6092825" cy="830997"/>
          </a:xfrm>
          <a:prstGeom prst="rect">
            <a:avLst/>
          </a:prstGeom>
          <a:noFill/>
          <a:ln w="9525">
            <a:noFill/>
            <a:miter lim="800000"/>
            <a:headEnd/>
            <a:tailEnd/>
          </a:ln>
        </p:spPr>
        <p:txBody>
          <a:bodyPr>
            <a:spAutoFit/>
          </a:bodyPr>
          <a:lstStyle/>
          <a:p>
            <a:pPr algn="just"/>
            <a:r>
              <a:rPr lang="es-MX" sz="1600">
                <a:latin typeface="Calibri" pitchFamily="34" charset="0"/>
              </a:rPr>
              <a:t>El radar difiere de la aerofotografía como sensor remoto aéreo. Es un sensor activo que produce su propia iluminación. El mejor uso de las imágenes obtenidas   con   radares   aéreos   es   la   identificación   de</a:t>
            </a:r>
          </a:p>
        </p:txBody>
      </p:sp>
      <p:sp>
        <p:nvSpPr>
          <p:cNvPr id="19" name="18 CuadroTexto"/>
          <p:cNvSpPr txBox="1"/>
          <p:nvPr/>
        </p:nvSpPr>
        <p:spPr>
          <a:xfrm>
            <a:off x="2943227" y="1673229"/>
            <a:ext cx="7624763" cy="2554545"/>
          </a:xfrm>
          <a:prstGeom prst="rect">
            <a:avLst/>
          </a:prstGeom>
          <a:noFill/>
        </p:spPr>
        <p:txBody>
          <a:bodyPr>
            <a:spAutoFit/>
          </a:bodyPr>
          <a:lstStyle/>
          <a:p>
            <a:pPr algn="just" fontAlgn="auto">
              <a:spcBef>
                <a:spcPts val="0"/>
              </a:spcBef>
              <a:spcAft>
                <a:spcPts val="0"/>
              </a:spcAft>
              <a:defRPr/>
            </a:pPr>
            <a:r>
              <a:rPr lang="es-MX" sz="1600" dirty="0">
                <a:latin typeface="+mn-lt"/>
              </a:rPr>
              <a:t>Características geológicas o geomorfológicas. Presentan variaciones de tono, textura, forma, y patrones que corresponden a diferencias en rasgos y estructuras en la superficie.</a:t>
            </a:r>
          </a:p>
          <a:p>
            <a:pPr algn="just" fontAlgn="auto">
              <a:spcBef>
                <a:spcPts val="0"/>
              </a:spcBef>
              <a:spcAft>
                <a:spcPts val="0"/>
              </a:spcAft>
              <a:defRPr/>
            </a:pPr>
            <a:endParaRPr lang="es-MX" sz="1600" dirty="0">
              <a:latin typeface="+mn-lt"/>
            </a:endParaRPr>
          </a:p>
          <a:p>
            <a:pPr marL="2957513" algn="just" fontAlgn="auto">
              <a:spcBef>
                <a:spcPts val="0"/>
              </a:spcBef>
              <a:spcAft>
                <a:spcPts val="0"/>
              </a:spcAft>
              <a:defRPr/>
            </a:pPr>
            <a:r>
              <a:rPr lang="es-MX" sz="1600" dirty="0">
                <a:latin typeface="+mn-lt"/>
              </a:rPr>
              <a:t>Las variaciones de tono que presentan las imágenes de radar y que aparecen como propiedades no familiares, son el resultado de la interacción de la señal del radar con el terreno y la vegetación.</a:t>
            </a:r>
          </a:p>
          <a:p>
            <a:pPr algn="just" fontAlgn="auto">
              <a:spcBef>
                <a:spcPts val="0"/>
              </a:spcBef>
              <a:spcAft>
                <a:spcPts val="0"/>
              </a:spcAft>
              <a:defRPr/>
            </a:pPr>
            <a:r>
              <a:rPr lang="es-MX" sz="1600" dirty="0">
                <a:latin typeface="+mn-lt"/>
              </a:rPr>
              <a:t>.</a:t>
            </a:r>
          </a:p>
        </p:txBody>
      </p:sp>
      <p:pic>
        <p:nvPicPr>
          <p:cNvPr id="18437" name="Imagen 5" descr="C:\Users\Prisciliano Lopez\Desktop\Geo\400px-Radar-artefacts_filtered.png"/>
          <p:cNvPicPr>
            <a:picLocks noChangeAspect="1" noChangeArrowheads="1"/>
          </p:cNvPicPr>
          <p:nvPr/>
        </p:nvPicPr>
        <p:blipFill>
          <a:blip r:embed="rId4"/>
          <a:srcRect/>
          <a:stretch>
            <a:fillRect/>
          </a:stretch>
        </p:blipFill>
        <p:spPr bwMode="auto">
          <a:xfrm>
            <a:off x="3051178" y="2295525"/>
            <a:ext cx="2708275" cy="2274888"/>
          </a:xfrm>
          <a:prstGeom prst="rect">
            <a:avLst/>
          </a:prstGeom>
          <a:noFill/>
          <a:ln w="9525">
            <a:noFill/>
            <a:miter lim="800000"/>
            <a:headEnd/>
            <a:tailEnd/>
          </a:ln>
        </p:spPr>
      </p:pic>
      <p:sp>
        <p:nvSpPr>
          <p:cNvPr id="3" name="2 Rectángulo"/>
          <p:cNvSpPr>
            <a:spLocks noChangeArrowheads="1"/>
          </p:cNvSpPr>
          <p:nvPr/>
        </p:nvSpPr>
        <p:spPr bwMode="auto">
          <a:xfrm>
            <a:off x="3116265" y="5038725"/>
            <a:ext cx="7278687" cy="1201738"/>
          </a:xfrm>
          <a:prstGeom prst="rect">
            <a:avLst/>
          </a:prstGeom>
          <a:noFill/>
          <a:ln w="9525">
            <a:noFill/>
            <a:miter lim="800000"/>
            <a:headEnd/>
            <a:tailEnd/>
          </a:ln>
        </p:spPr>
        <p:txBody>
          <a:bodyPr>
            <a:spAutoFit/>
          </a:bodyPr>
          <a:lstStyle/>
          <a:p>
            <a:r>
              <a:rPr lang="es-MX">
                <a:latin typeface="Calibri" pitchFamily="34" charset="0"/>
              </a:rPr>
              <a:t>Es la mejor manera de producir imágenes que definen el patrón térmico del terreno. Los métodos alternos no pueden ser usados de manera efectiva a las altitudes de vuelo de la aeronave, pues carece de adecuada resolución térmica.</a:t>
            </a:r>
          </a:p>
        </p:txBody>
      </p:sp>
      <p:sp>
        <p:nvSpPr>
          <p:cNvPr id="13" name="8 Título"/>
          <p:cNvSpPr txBox="1">
            <a:spLocks/>
          </p:cNvSpPr>
          <p:nvPr/>
        </p:nvSpPr>
        <p:spPr>
          <a:xfrm>
            <a:off x="3745116" y="4487863"/>
            <a:ext cx="6020973" cy="769258"/>
          </a:xfrm>
          <a:prstGeom prst="rect">
            <a:avLst/>
          </a:prstGeom>
        </p:spPr>
        <p:txBody>
          <a:bodyPr lIns="0" rIns="0" anchor="ctr">
            <a:scene3d>
              <a:camera prst="orthographicFront"/>
              <a:lightRig rig="threePt" dir="t"/>
            </a:scene3d>
            <a:sp3d extrusionH="57150">
              <a:bevelT w="38100" h="38100" prst="angle"/>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08000" fontAlgn="auto" hangingPunct="0">
              <a:spcAft>
                <a:spcPts val="0"/>
              </a:spcAft>
              <a:defRPr/>
            </a:pPr>
            <a:r>
              <a:rPr lang="es-MX" sz="2400" dirty="0" smtClean="0"/>
              <a:t>Barredores Térmicos</a:t>
            </a:r>
            <a:endParaRPr kumimoji="1" lang="es-ES" sz="2400" b="1" i="1" dirty="0">
              <a:gradFill flip="none" rotWithShape="1">
                <a:gsLst>
                  <a:gs pos="0">
                    <a:schemeClr val="tx1">
                      <a:lumMod val="85000"/>
                      <a:lumOff val="15000"/>
                    </a:schemeClr>
                  </a:gs>
                  <a:gs pos="50000">
                    <a:schemeClr val="tx1">
                      <a:lumMod val="50000"/>
                      <a:lumOff val="50000"/>
                    </a:schemeClr>
                  </a:gs>
                  <a:gs pos="100000">
                    <a:schemeClr val="bg1">
                      <a:lumMod val="50000"/>
                    </a:schemeClr>
                  </a:gs>
                </a:gsLst>
                <a:lin ang="5400000" scaled="1"/>
                <a:tileRect/>
              </a:gradFill>
            </a:endParaRPr>
          </a:p>
        </p:txBody>
      </p:sp>
      <p:sp>
        <p:nvSpPr>
          <p:cNvPr id="24"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5" name="Autoforma 24">
            <a:hlinkClick r:id="rId6"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26" name="Autoforma 25">
            <a:hlinkClick r:id="rId7"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6.2 Sistemas de información Geográfica</a:t>
            </a:r>
          </a:p>
        </p:txBody>
      </p:sp>
      <p:sp>
        <p:nvSpPr>
          <p:cNvPr id="27" name="Autoforma 24">
            <a:hlinkClick r:id="rId8"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6.1 Cartografía Digital</a:t>
            </a:r>
          </a:p>
        </p:txBody>
      </p:sp>
      <p:sp>
        <p:nvSpPr>
          <p:cNvPr id="31" name="Autoforma 25">
            <a:hlinkClick r:id="rId9" action="ppaction://hlinksldjump"/>
          </p:cNvPr>
          <p:cNvSpPr>
            <a:spLocks noChangeArrowheads="1"/>
          </p:cNvSpPr>
          <p:nvPr/>
        </p:nvSpPr>
        <p:spPr bwMode="blackWhite">
          <a:xfrm>
            <a:off x="-301053" y="406080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6.4 Imágenes de Satélite</a:t>
            </a:r>
          </a:p>
        </p:txBody>
      </p:sp>
      <p:sp>
        <p:nvSpPr>
          <p:cNvPr id="33" name="Autoforma 24">
            <a:hlinkClick r:id="rId10" action="ppaction://hlinksldjump"/>
          </p:cNvPr>
          <p:cNvSpPr>
            <a:spLocks noChangeArrowheads="1"/>
          </p:cNvSpPr>
          <p:nvPr/>
        </p:nvSpPr>
        <p:spPr bwMode="blackWhite">
          <a:xfrm>
            <a:off x="-301053" y="357854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6.3 Sistemas de Posicionamiento Global GPS</a:t>
            </a:r>
          </a:p>
        </p:txBody>
      </p:sp>
      <p:sp>
        <p:nvSpPr>
          <p:cNvPr id="34" name="Autoforma 25">
            <a:hlinkClick r:id="rId11" action="ppaction://hlinksldjump"/>
          </p:cNvPr>
          <p:cNvSpPr>
            <a:spLocks noChangeArrowheads="1"/>
          </p:cNvSpPr>
          <p:nvPr/>
        </p:nvSpPr>
        <p:spPr bwMode="blackWhite">
          <a:xfrm>
            <a:off x="-301053" y="454735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6.5 Fotografía Aérea</a:t>
            </a:r>
          </a:p>
        </p:txBody>
      </p:sp>
      <p:sp>
        <p:nvSpPr>
          <p:cNvPr id="35" name="Autoforma 25">
            <a:hlinkClick r:id="rId12" action="ppaction://hlinksldjump"/>
          </p:cNvPr>
          <p:cNvSpPr>
            <a:spLocks noChangeArrowheads="1"/>
          </p:cNvSpPr>
          <p:nvPr/>
        </p:nvSpPr>
        <p:spPr bwMode="blackWhite">
          <a:xfrm>
            <a:off x="-301053" y="549205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6.7 Ventajas y desventajas en el uso de las aplicaciones tecnológica</a:t>
            </a:r>
          </a:p>
        </p:txBody>
      </p:sp>
      <p:sp>
        <p:nvSpPr>
          <p:cNvPr id="36" name="Autoforma 24">
            <a:hlinkClick r:id="rId13" action="ppaction://hlinksldjump"/>
          </p:cNvPr>
          <p:cNvSpPr>
            <a:spLocks noChangeArrowheads="1"/>
          </p:cNvSpPr>
          <p:nvPr/>
        </p:nvSpPr>
        <p:spPr bwMode="blackWhite">
          <a:xfrm>
            <a:off x="-301053" y="500979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6.6 Radar y Barredor Térmico</a:t>
            </a:r>
          </a:p>
        </p:txBody>
      </p:sp>
      <p:pic>
        <p:nvPicPr>
          <p:cNvPr id="37" name="Imagen 3" descr="G:\UAEMex-1.bmp">
            <a:hlinkClick r:id="rId14"/>
          </p:cNvPr>
          <p:cNvPicPr>
            <a:picLocks noChangeAspect="1" noChangeArrowheads="1"/>
          </p:cNvPicPr>
          <p:nvPr/>
        </p:nvPicPr>
        <p:blipFill>
          <a:blip r:embed="rId15"/>
          <a:srcRect/>
          <a:stretch>
            <a:fillRect/>
          </a:stretch>
        </p:blipFill>
        <p:spPr bwMode="auto">
          <a:xfrm>
            <a:off x="703263" y="71442"/>
            <a:ext cx="1431925" cy="1260475"/>
          </a:xfrm>
          <a:prstGeom prst="rect">
            <a:avLst/>
          </a:prstGeom>
          <a:noFill/>
          <a:ln w="9525">
            <a:noFill/>
            <a:miter lim="800000"/>
            <a:headEnd/>
            <a:tailEnd/>
          </a:ln>
        </p:spPr>
      </p:pic>
      <p:pic>
        <p:nvPicPr>
          <p:cNvPr id="38" name="Imagen 2" descr="F:\investigasiones\Imagenes\UAEMex\Escudo.JPG"/>
          <p:cNvPicPr>
            <a:picLocks noChangeAspect="1" noChangeArrowheads="1"/>
          </p:cNvPicPr>
          <p:nvPr/>
        </p:nvPicPr>
        <p:blipFill>
          <a:blip r:embed="rId16">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nodeType="withEffect">
                                  <p:stCondLst>
                                    <p:cond delay="0"/>
                                  </p:stCondLst>
                                  <p:childTnLst>
                                    <p:set>
                                      <p:cBhvr>
                                        <p:cTn id="22" dur="1" fill="hold">
                                          <p:stCondLst>
                                            <p:cond delay="0"/>
                                          </p:stCondLst>
                                        </p:cTn>
                                        <p:tgtEl>
                                          <p:spTgt spid="18437"/>
                                        </p:tgtEl>
                                        <p:attrNameLst>
                                          <p:attrName>style.visibility</p:attrName>
                                        </p:attrNameLst>
                                      </p:cBhvr>
                                      <p:to>
                                        <p:strVal val="visible"/>
                                      </p:to>
                                    </p:set>
                                    <p:animEffect transition="in" filter="fade">
                                      <p:cBhvr>
                                        <p:cTn id="23" dur="500"/>
                                        <p:tgtEl>
                                          <p:spTgt spid="18437"/>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par>
                          <p:cTn id="35" fill="hold">
                            <p:stCondLst>
                              <p:cond delay="2000"/>
                            </p:stCondLst>
                            <p:childTnLst>
                              <p:par>
                                <p:cTn id="36" presetID="2" presetClass="entr" presetSubtype="8"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0-#ppt_w/2"/>
                                          </p:val>
                                        </p:tav>
                                        <p:tav tm="100000">
                                          <p:val>
                                            <p:strVal val="#ppt_x"/>
                                          </p:val>
                                        </p:tav>
                                      </p:tavLst>
                                    </p:anim>
                                    <p:anim calcmode="lin" valueType="num">
                                      <p:cBhvr additive="base">
                                        <p:cTn id="39" dur="500" fill="hold"/>
                                        <p:tgtEl>
                                          <p:spTgt spid="25"/>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0-#ppt_w/2"/>
                                          </p:val>
                                        </p:tav>
                                        <p:tav tm="100000">
                                          <p:val>
                                            <p:strVal val="#ppt_x"/>
                                          </p:val>
                                        </p:tav>
                                      </p:tavLst>
                                    </p:anim>
                                    <p:anim calcmode="lin" valueType="num">
                                      <p:cBhvr additive="base">
                                        <p:cTn id="44" dur="500" fill="hold"/>
                                        <p:tgtEl>
                                          <p:spTgt spid="27"/>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8"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0-#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childTnLst>
                          </p:cTn>
                        </p:par>
                        <p:par>
                          <p:cTn id="50" fill="hold">
                            <p:stCondLst>
                              <p:cond delay="3500"/>
                            </p:stCondLst>
                            <p:childTnLst>
                              <p:par>
                                <p:cTn id="51" presetID="2" presetClass="entr" presetSubtype="8"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500" fill="hold"/>
                                        <p:tgtEl>
                                          <p:spTgt spid="33"/>
                                        </p:tgtEl>
                                        <p:attrNameLst>
                                          <p:attrName>ppt_x</p:attrName>
                                        </p:attrNameLst>
                                      </p:cBhvr>
                                      <p:tavLst>
                                        <p:tav tm="0">
                                          <p:val>
                                            <p:strVal val="0-#ppt_w/2"/>
                                          </p:val>
                                        </p:tav>
                                        <p:tav tm="100000">
                                          <p:val>
                                            <p:strVal val="#ppt_x"/>
                                          </p:val>
                                        </p:tav>
                                      </p:tavLst>
                                    </p:anim>
                                    <p:anim calcmode="lin" valueType="num">
                                      <p:cBhvr additive="base">
                                        <p:cTn id="54" dur="500" fill="hold"/>
                                        <p:tgtEl>
                                          <p:spTgt spid="33"/>
                                        </p:tgtEl>
                                        <p:attrNameLst>
                                          <p:attrName>ppt_y</p:attrName>
                                        </p:attrNameLst>
                                      </p:cBhvr>
                                      <p:tavLst>
                                        <p:tav tm="0">
                                          <p:val>
                                            <p:strVal val="#ppt_y"/>
                                          </p:val>
                                        </p:tav>
                                        <p:tav tm="100000">
                                          <p:val>
                                            <p:strVal val="#ppt_y"/>
                                          </p:val>
                                        </p:tav>
                                      </p:tavLst>
                                    </p:anim>
                                  </p:childTnLst>
                                </p:cTn>
                              </p:par>
                            </p:childTnLst>
                          </p:cTn>
                        </p:par>
                        <p:par>
                          <p:cTn id="55" fill="hold">
                            <p:stCondLst>
                              <p:cond delay="4000"/>
                            </p:stCondLst>
                            <p:childTnLst>
                              <p:par>
                                <p:cTn id="56" presetID="2" presetClass="entr" presetSubtype="8"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0-#ppt_w/2"/>
                                          </p:val>
                                        </p:tav>
                                        <p:tav tm="100000">
                                          <p:val>
                                            <p:strVal val="#ppt_x"/>
                                          </p:val>
                                        </p:tav>
                                      </p:tavLst>
                                    </p:anim>
                                    <p:anim calcmode="lin" valueType="num">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4500"/>
                            </p:stCondLst>
                            <p:childTnLst>
                              <p:par>
                                <p:cTn id="61" presetID="2" presetClass="entr" presetSubtype="8"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0-#ppt_w/2"/>
                                          </p:val>
                                        </p:tav>
                                        <p:tav tm="100000">
                                          <p:val>
                                            <p:strVal val="#ppt_x"/>
                                          </p:val>
                                        </p:tav>
                                      </p:tavLst>
                                    </p:anim>
                                    <p:anim calcmode="lin" valueType="num">
                                      <p:cBhvr additive="base">
                                        <p:cTn id="64" dur="500" fill="hold"/>
                                        <p:tgtEl>
                                          <p:spTgt spid="34"/>
                                        </p:tgtEl>
                                        <p:attrNameLst>
                                          <p:attrName>ppt_y</p:attrName>
                                        </p:attrNameLst>
                                      </p:cBhvr>
                                      <p:tavLst>
                                        <p:tav tm="0">
                                          <p:val>
                                            <p:strVal val="#ppt_y"/>
                                          </p:val>
                                        </p:tav>
                                        <p:tav tm="100000">
                                          <p:val>
                                            <p:strVal val="#ppt_y"/>
                                          </p:val>
                                        </p:tav>
                                      </p:tavLst>
                                    </p:anim>
                                  </p:childTnLst>
                                </p:cTn>
                              </p:par>
                            </p:childTnLst>
                          </p:cTn>
                        </p:par>
                        <p:par>
                          <p:cTn id="65" fill="hold">
                            <p:stCondLst>
                              <p:cond delay="5000"/>
                            </p:stCondLst>
                            <p:childTnLst>
                              <p:par>
                                <p:cTn id="66" presetID="2" presetClass="entr" presetSubtype="8" fill="hold" nodeType="afterEffect">
                                  <p:stCondLst>
                                    <p:cond delay="0"/>
                                  </p:stCondLst>
                                  <p:childTnLst>
                                    <p:set>
                                      <p:cBhvr>
                                        <p:cTn id="67" dur="1" fill="hold">
                                          <p:stCondLst>
                                            <p:cond delay="0"/>
                                          </p:stCondLst>
                                        </p:cTn>
                                        <p:tgtEl>
                                          <p:spTgt spid="36"/>
                                        </p:tgtEl>
                                        <p:attrNameLst>
                                          <p:attrName>style.visibility</p:attrName>
                                        </p:attrNameLst>
                                      </p:cBhvr>
                                      <p:to>
                                        <p:strVal val="visible"/>
                                      </p:to>
                                    </p:set>
                                    <p:anim calcmode="lin" valueType="num">
                                      <p:cBhvr additive="base">
                                        <p:cTn id="68" dur="500" fill="hold"/>
                                        <p:tgtEl>
                                          <p:spTgt spid="36"/>
                                        </p:tgtEl>
                                        <p:attrNameLst>
                                          <p:attrName>ppt_x</p:attrName>
                                        </p:attrNameLst>
                                      </p:cBhvr>
                                      <p:tavLst>
                                        <p:tav tm="0">
                                          <p:val>
                                            <p:strVal val="0-#ppt_w/2"/>
                                          </p:val>
                                        </p:tav>
                                        <p:tav tm="100000">
                                          <p:val>
                                            <p:strVal val="#ppt_x"/>
                                          </p:val>
                                        </p:tav>
                                      </p:tavLst>
                                    </p:anim>
                                    <p:anim calcmode="lin" valueType="num">
                                      <p:cBhvr additive="base">
                                        <p:cTn id="69" dur="500" fill="hold"/>
                                        <p:tgtEl>
                                          <p:spTgt spid="36"/>
                                        </p:tgtEl>
                                        <p:attrNameLst>
                                          <p:attrName>ppt_y</p:attrName>
                                        </p:attrNameLst>
                                      </p:cBhvr>
                                      <p:tavLst>
                                        <p:tav tm="0">
                                          <p:val>
                                            <p:strVal val="#ppt_y"/>
                                          </p:val>
                                        </p:tav>
                                        <p:tav tm="100000">
                                          <p:val>
                                            <p:strVal val="#ppt_y"/>
                                          </p:val>
                                        </p:tav>
                                      </p:tavLst>
                                    </p:anim>
                                  </p:childTnLst>
                                </p:cTn>
                              </p:par>
                            </p:childTnLst>
                          </p:cTn>
                        </p:par>
                        <p:par>
                          <p:cTn id="70" fill="hold">
                            <p:stCondLst>
                              <p:cond delay="5500"/>
                            </p:stCondLst>
                            <p:childTnLst>
                              <p:par>
                                <p:cTn id="71" presetID="2" presetClass="entr" presetSubtype="8" fill="hold" nodeType="after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0-#ppt_w/2"/>
                                          </p:val>
                                        </p:tav>
                                        <p:tav tm="100000">
                                          <p:val>
                                            <p:strVal val="#ppt_x"/>
                                          </p:val>
                                        </p:tav>
                                      </p:tavLst>
                                    </p:anim>
                                    <p:anim calcmode="lin" valueType="num">
                                      <p:cBhvr additive="base">
                                        <p:cTn id="74"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Imagen 3"/>
          <p:cNvPicPr>
            <a:picLocks noChangeAspect="1" noChangeArrowheads="1"/>
          </p:cNvPicPr>
          <p:nvPr/>
        </p:nvPicPr>
        <p:blipFill rotWithShape="1">
          <a:blip r:embed="rId3"/>
          <a:srcRect r="72948"/>
          <a:stretch/>
        </p:blipFill>
        <p:spPr bwMode="auto">
          <a:xfrm>
            <a:off x="2" y="11113"/>
            <a:ext cx="2932112" cy="6837362"/>
          </a:xfrm>
          <a:prstGeom prst="rect">
            <a:avLst/>
          </a:prstGeom>
          <a:noFill/>
          <a:ln w="9525">
            <a:solidFill>
              <a:schemeClr val="accent5">
                <a:lumMod val="75000"/>
              </a:schemeClr>
            </a:solidFill>
            <a:miter lim="800000"/>
            <a:headEnd/>
            <a:tailEnd/>
          </a:ln>
          <a:effectLst/>
          <a:extLst/>
        </p:spPr>
      </p:pic>
      <p:sp>
        <p:nvSpPr>
          <p:cNvPr id="9" name="8 Título"/>
          <p:cNvSpPr>
            <a:spLocks noGrp="1"/>
          </p:cNvSpPr>
          <p:nvPr>
            <p:ph type="title"/>
          </p:nvPr>
        </p:nvSpPr>
        <p:spPr>
          <a:xfrm>
            <a:off x="2983718" y="363544"/>
            <a:ext cx="6020973" cy="769258"/>
          </a:xfrm>
        </p:spPr>
        <p:txBody>
          <a:bodyPr lIns="0" rIns="0" rtlCol="0">
            <a:noAutofit/>
            <a:scene3d>
              <a:camera prst="orthographicFront"/>
              <a:lightRig rig="threePt" dir="t"/>
            </a:scene3d>
            <a:sp3d extrusionH="57150">
              <a:bevelT w="38100" h="38100" prst="angle"/>
            </a:sp3d>
          </a:bodyPr>
          <a:lstStyle/>
          <a:p>
            <a:pPr fontAlgn="auto">
              <a:spcAft>
                <a:spcPts val="0"/>
              </a:spcAft>
              <a:defRPr/>
            </a:pPr>
            <a:r>
              <a:rPr lang="es-MX" sz="2400" dirty="0"/>
              <a:t>Ventajas y limitaciones de las fotografías, radares y barredores térmicos.</a:t>
            </a:r>
          </a:p>
        </p:txBody>
      </p:sp>
      <p:sp>
        <p:nvSpPr>
          <p:cNvPr id="28"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9"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 name="1 CuadroTexto"/>
          <p:cNvSpPr txBox="1"/>
          <p:nvPr/>
        </p:nvSpPr>
        <p:spPr>
          <a:xfrm>
            <a:off x="3051178" y="1203328"/>
            <a:ext cx="7121525" cy="3785652"/>
          </a:xfrm>
          <a:prstGeom prst="rect">
            <a:avLst/>
          </a:prstGeom>
          <a:noFill/>
        </p:spPr>
        <p:txBody>
          <a:bodyPr>
            <a:spAutoFit/>
          </a:bodyPr>
          <a:lstStyle/>
          <a:p>
            <a:pPr algn="just" fontAlgn="auto">
              <a:spcBef>
                <a:spcPts val="0"/>
              </a:spcBef>
              <a:spcAft>
                <a:spcPts val="0"/>
              </a:spcAft>
              <a:defRPr/>
            </a:pPr>
            <a:r>
              <a:rPr lang="es-MX" sz="1600" dirty="0">
                <a:latin typeface="+mn-lt"/>
              </a:rPr>
              <a:t>Fotografías y radar.</a:t>
            </a:r>
          </a:p>
          <a:p>
            <a:pPr marL="342900" indent="-342900" algn="just" fontAlgn="auto">
              <a:spcBef>
                <a:spcPts val="0"/>
              </a:spcBef>
              <a:spcAft>
                <a:spcPts val="0"/>
              </a:spcAft>
              <a:buFont typeface="+mj-lt"/>
              <a:buAutoNum type="arabicParenR"/>
              <a:defRPr/>
            </a:pPr>
            <a:r>
              <a:rPr lang="es-MX" sz="1600" dirty="0">
                <a:latin typeface="+mn-lt"/>
              </a:rPr>
              <a:t>La fotografía no puede ser utilizada en cualquier momento y cualquier condición climática, pero el radar sí.</a:t>
            </a:r>
          </a:p>
          <a:p>
            <a:pPr marL="342900" indent="-342900" algn="just" fontAlgn="auto">
              <a:spcBef>
                <a:spcPts val="0"/>
              </a:spcBef>
              <a:spcAft>
                <a:spcPts val="0"/>
              </a:spcAft>
              <a:buFont typeface="+mj-lt"/>
              <a:buAutoNum type="arabicParenR"/>
              <a:defRPr/>
            </a:pPr>
            <a:endParaRPr lang="es-MX" sz="1600" dirty="0">
              <a:latin typeface="+mn-lt"/>
            </a:endParaRPr>
          </a:p>
          <a:p>
            <a:pPr marL="342900" indent="-342900" algn="just" fontAlgn="auto">
              <a:spcBef>
                <a:spcPts val="0"/>
              </a:spcBef>
              <a:spcAft>
                <a:spcPts val="0"/>
              </a:spcAft>
              <a:buFont typeface="+mj-lt"/>
              <a:buAutoNum type="arabicParenR"/>
              <a:defRPr/>
            </a:pPr>
            <a:r>
              <a:rPr lang="es-MX" sz="1600" dirty="0">
                <a:latin typeface="+mn-lt"/>
              </a:rPr>
              <a:t>Con el radar se puede medir la distancia con mayor precisión que con fotografías.</a:t>
            </a:r>
          </a:p>
          <a:p>
            <a:pPr marL="342900" indent="-342900" algn="just" fontAlgn="auto">
              <a:spcBef>
                <a:spcPts val="0"/>
              </a:spcBef>
              <a:spcAft>
                <a:spcPts val="0"/>
              </a:spcAft>
              <a:buFont typeface="+mj-lt"/>
              <a:buAutoNum type="arabicParenR"/>
              <a:defRPr/>
            </a:pPr>
            <a:endParaRPr lang="es-MX" sz="1600" dirty="0">
              <a:latin typeface="+mn-lt"/>
            </a:endParaRPr>
          </a:p>
          <a:p>
            <a:pPr marL="342900" indent="-342900" algn="just" fontAlgn="auto">
              <a:spcBef>
                <a:spcPts val="0"/>
              </a:spcBef>
              <a:spcAft>
                <a:spcPts val="0"/>
              </a:spcAft>
              <a:buFont typeface="+mj-lt"/>
              <a:buAutoNum type="arabicParenR"/>
              <a:defRPr/>
            </a:pPr>
            <a:r>
              <a:rPr lang="es-MX" sz="1600" dirty="0">
                <a:latin typeface="+mn-lt"/>
              </a:rPr>
              <a:t>La fotografía muestra significativo mayor detalle y proporciona una excelente modalidad estereoscópica para propósitos de interpretación, en contraste con el modelo obtenido del radar, más limitado pero siempre útil.</a:t>
            </a:r>
          </a:p>
          <a:p>
            <a:pPr marL="342900" indent="-342900" algn="just" fontAlgn="auto">
              <a:spcBef>
                <a:spcPts val="0"/>
              </a:spcBef>
              <a:spcAft>
                <a:spcPts val="0"/>
              </a:spcAft>
              <a:buFont typeface="+mj-lt"/>
              <a:buAutoNum type="arabicParenR"/>
              <a:defRPr/>
            </a:pPr>
            <a:endParaRPr lang="es-MX" sz="1600" dirty="0">
              <a:latin typeface="+mn-lt"/>
            </a:endParaRPr>
          </a:p>
          <a:p>
            <a:pPr marL="342900" indent="-342900" algn="just" fontAlgn="auto">
              <a:spcBef>
                <a:spcPts val="0"/>
              </a:spcBef>
              <a:spcAft>
                <a:spcPts val="0"/>
              </a:spcAft>
              <a:buFont typeface="+mj-lt"/>
              <a:buAutoNum type="arabicParenR"/>
              <a:defRPr/>
            </a:pPr>
            <a:r>
              <a:rPr lang="es-MX" sz="1600" dirty="0">
                <a:latin typeface="+mn-lt"/>
              </a:rPr>
              <a:t>Barredores electrónicos térmicos Infrarrojo (IR) Presentan distorsiones inherentes en la escena final de la imagen reconstituida debido a su técnica de registrar un barrido vertical sobre la cinta o película.</a:t>
            </a:r>
          </a:p>
        </p:txBody>
      </p:sp>
      <p:sp>
        <p:nvSpPr>
          <p:cNvPr id="19" name="Autoforma 45">
            <a:hlinkClick r:id="rId4"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0">
                      <a:schemeClr val="tx1">
                        <a:lumMod val="85000"/>
                        <a:lumOff val="15000"/>
                      </a:schemeClr>
                    </a:gs>
                    <a:gs pos="61000">
                      <a:schemeClr val="tx1">
                        <a:lumMod val="50000"/>
                        <a:lumOff val="50000"/>
                      </a:schemeClr>
                    </a:gs>
                    <a:gs pos="100000">
                      <a:schemeClr val="bg1">
                        <a:lumMod val="50000"/>
                      </a:schemeClr>
                    </a:gs>
                  </a:gsLst>
                  <a:lin ang="5400000" scaled="0"/>
                </a:gradFill>
                <a:effectLst>
                  <a:innerShdw blurRad="69850" dist="43180" dir="5400000">
                    <a:srgbClr val="000000">
                      <a:alpha val="65000"/>
                    </a:srgbClr>
                  </a:innerShdw>
                </a:effectLst>
                <a:latin typeface="+mn-lt"/>
              </a:rPr>
              <a:t>Inicio</a:t>
            </a:r>
          </a:p>
        </p:txBody>
      </p:sp>
      <p:sp>
        <p:nvSpPr>
          <p:cNvPr id="24" name="Autoforma 24">
            <a:hlinkClick r:id="rId5" action="ppaction://hlinksldjump"/>
          </p:cNvPr>
          <p:cNvSpPr>
            <a:spLocks noChangeArrowheads="1"/>
          </p:cNvSpPr>
          <p:nvPr/>
        </p:nvSpPr>
        <p:spPr bwMode="blackWhite">
          <a:xfrm>
            <a:off x="-301053" y="2130427"/>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        Presentación</a:t>
            </a:r>
          </a:p>
        </p:txBody>
      </p:sp>
      <p:sp>
        <p:nvSpPr>
          <p:cNvPr id="25" name="Autoforma 25">
            <a:hlinkClick r:id="rId6" action="ppaction://hlinksldjump"/>
          </p:cNvPr>
          <p:cNvSpPr>
            <a:spLocks noChangeArrowheads="1"/>
          </p:cNvSpPr>
          <p:nvPr/>
        </p:nvSpPr>
        <p:spPr bwMode="blackWhite">
          <a:xfrm>
            <a:off x="-301053" y="311610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6.2 Sistemas de información Geográfica</a:t>
            </a:r>
          </a:p>
        </p:txBody>
      </p:sp>
      <p:sp>
        <p:nvSpPr>
          <p:cNvPr id="26" name="Autoforma 24">
            <a:hlinkClick r:id="rId7" action="ppaction://hlinksldjump"/>
          </p:cNvPr>
          <p:cNvSpPr>
            <a:spLocks noChangeArrowheads="1"/>
          </p:cNvSpPr>
          <p:nvPr/>
        </p:nvSpPr>
        <p:spPr bwMode="blackWhite">
          <a:xfrm>
            <a:off x="-301053" y="263384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6.1 Cartografía Digital</a:t>
            </a:r>
          </a:p>
        </p:txBody>
      </p:sp>
      <p:sp>
        <p:nvSpPr>
          <p:cNvPr id="27" name="Autoforma 25">
            <a:hlinkClick r:id="rId8" action="ppaction://hlinksldjump"/>
          </p:cNvPr>
          <p:cNvSpPr>
            <a:spLocks noChangeArrowheads="1"/>
          </p:cNvSpPr>
          <p:nvPr/>
        </p:nvSpPr>
        <p:spPr bwMode="blackWhite">
          <a:xfrm>
            <a:off x="-301053" y="406080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6.4 Imágenes de Satélite</a:t>
            </a:r>
          </a:p>
        </p:txBody>
      </p:sp>
      <p:sp>
        <p:nvSpPr>
          <p:cNvPr id="31" name="Autoforma 24">
            <a:hlinkClick r:id="rId9" action="ppaction://hlinksldjump"/>
          </p:cNvPr>
          <p:cNvSpPr>
            <a:spLocks noChangeArrowheads="1"/>
          </p:cNvSpPr>
          <p:nvPr/>
        </p:nvSpPr>
        <p:spPr bwMode="blackWhite">
          <a:xfrm>
            <a:off x="-301053" y="357854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6.3 Sistemas de Posicionamiento Global GPS</a:t>
            </a:r>
          </a:p>
        </p:txBody>
      </p:sp>
      <p:sp>
        <p:nvSpPr>
          <p:cNvPr id="33" name="Autoforma 25">
            <a:hlinkClick r:id="rId10" action="ppaction://hlinksldjump"/>
          </p:cNvPr>
          <p:cNvSpPr>
            <a:spLocks noChangeArrowheads="1"/>
          </p:cNvSpPr>
          <p:nvPr/>
        </p:nvSpPr>
        <p:spPr bwMode="blackWhite">
          <a:xfrm>
            <a:off x="-301053" y="4547352"/>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6.5 Fotografía Aérea</a:t>
            </a:r>
          </a:p>
        </p:txBody>
      </p:sp>
      <p:sp>
        <p:nvSpPr>
          <p:cNvPr id="34" name="Autoforma 25">
            <a:hlinkClick r:id="rId11" action="ppaction://hlinksldjump"/>
          </p:cNvPr>
          <p:cNvSpPr>
            <a:spLocks noChangeArrowheads="1"/>
          </p:cNvSpPr>
          <p:nvPr/>
        </p:nvSpPr>
        <p:spPr bwMode="blackWhite">
          <a:xfrm>
            <a:off x="-301053" y="5492054"/>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6.7 Ventajas y desventajas en el uso de las aplicaciones tecnológica</a:t>
            </a:r>
          </a:p>
        </p:txBody>
      </p:sp>
      <p:sp>
        <p:nvSpPr>
          <p:cNvPr id="35" name="Autoforma 24">
            <a:hlinkClick r:id="rId12" action="ppaction://hlinksldjump"/>
          </p:cNvPr>
          <p:cNvSpPr>
            <a:spLocks noChangeArrowheads="1"/>
          </p:cNvSpPr>
          <p:nvPr/>
        </p:nvSpPr>
        <p:spPr bwMode="blackWhite">
          <a:xfrm>
            <a:off x="-301053" y="5009796"/>
            <a:ext cx="3010518" cy="432000"/>
          </a:xfrm>
          <a:prstGeom prst="roundRect">
            <a:avLst>
              <a:gd name="adj" fmla="val 50000"/>
            </a:avLst>
          </a:prstGeom>
          <a:solidFill>
            <a:schemeClr val="bg1">
              <a:lumMod val="85000"/>
              <a:alpha val="25000"/>
            </a:schemeClr>
          </a:solidFill>
          <a:ln w="12700">
            <a:solidFill>
              <a:schemeClr val="tx1">
                <a:lumMod val="50000"/>
                <a:lumOff val="50000"/>
              </a:schemeClr>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0">
                      <a:schemeClr val="tx1">
                        <a:lumMod val="85000"/>
                        <a:lumOff val="15000"/>
                      </a:schemeClr>
                    </a:gs>
                    <a:gs pos="90000">
                      <a:schemeClr val="tx1">
                        <a:lumMod val="50000"/>
                        <a:lumOff val="50000"/>
                      </a:schemeClr>
                    </a:gs>
                    <a:gs pos="100000">
                      <a:schemeClr val="bg1">
                        <a:lumMod val="50000"/>
                      </a:schemeClr>
                    </a:gs>
                  </a:gsLst>
                  <a:lin ang="5400000" scaled="0"/>
                </a:gradFill>
                <a:latin typeface="+mn-lt"/>
              </a:rPr>
              <a:t>6.6 Radar y Barredor Térmico</a:t>
            </a:r>
          </a:p>
        </p:txBody>
      </p:sp>
      <p:pic>
        <p:nvPicPr>
          <p:cNvPr id="36" name="Imagen 3" descr="G:\UAEMex-1.bmp">
            <a:hlinkClick r:id="rId13"/>
          </p:cNvPr>
          <p:cNvPicPr>
            <a:picLocks noChangeAspect="1" noChangeArrowheads="1"/>
          </p:cNvPicPr>
          <p:nvPr/>
        </p:nvPicPr>
        <p:blipFill>
          <a:blip r:embed="rId14"/>
          <a:srcRect/>
          <a:stretch>
            <a:fillRect/>
          </a:stretch>
        </p:blipFill>
        <p:spPr bwMode="auto">
          <a:xfrm>
            <a:off x="703263" y="71442"/>
            <a:ext cx="1431925" cy="1260475"/>
          </a:xfrm>
          <a:prstGeom prst="rect">
            <a:avLst/>
          </a:prstGeom>
          <a:noFill/>
          <a:ln w="9525">
            <a:noFill/>
            <a:miter lim="800000"/>
            <a:headEnd/>
            <a:tailEnd/>
          </a:ln>
        </p:spPr>
      </p:pic>
      <p:pic>
        <p:nvPicPr>
          <p:cNvPr id="37" name="Imagen 2" descr="F:\investigasiones\Imagenes\UAEMex\Escudo.JPG"/>
          <p:cNvPicPr>
            <a:picLocks noChangeAspect="1" noChangeArrowheads="1"/>
          </p:cNvPicPr>
          <p:nvPr/>
        </p:nvPicPr>
        <p:blipFill>
          <a:blip r:embed="rId15">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0-#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fill="hold"/>
                                        <p:tgtEl>
                                          <p:spTgt spid="26"/>
                                        </p:tgtEl>
                                        <p:attrNameLst>
                                          <p:attrName>ppt_x</p:attrName>
                                        </p:attrNameLst>
                                      </p:cBhvr>
                                      <p:tavLst>
                                        <p:tav tm="0">
                                          <p:val>
                                            <p:strVal val="0-#ppt_w/2"/>
                                          </p:val>
                                        </p:tav>
                                        <p:tav tm="100000">
                                          <p:val>
                                            <p:strVal val="#ppt_x"/>
                                          </p:val>
                                        </p:tav>
                                      </p:tavLst>
                                    </p:anim>
                                    <p:anim calcmode="lin" valueType="num">
                                      <p:cBhvr additive="base">
                                        <p:cTn id="31" dur="500" fill="hold"/>
                                        <p:tgtEl>
                                          <p:spTgt spid="26"/>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0-#ppt_w/2"/>
                                          </p:val>
                                        </p:tav>
                                        <p:tav tm="100000">
                                          <p:val>
                                            <p:strVal val="#ppt_x"/>
                                          </p:val>
                                        </p:tav>
                                      </p:tavLst>
                                    </p:anim>
                                    <p:anim calcmode="lin" valueType="num">
                                      <p:cBhvr additive="base">
                                        <p:cTn id="36" dur="500" fill="hold"/>
                                        <p:tgtEl>
                                          <p:spTgt spid="25"/>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0-#ppt_w/2"/>
                                          </p:val>
                                        </p:tav>
                                        <p:tav tm="100000">
                                          <p:val>
                                            <p:strVal val="#ppt_x"/>
                                          </p:val>
                                        </p:tav>
                                      </p:tavLst>
                                    </p:anim>
                                    <p:anim calcmode="lin" valueType="num">
                                      <p:cBhvr additive="base">
                                        <p:cTn id="41" dur="500" fill="hold"/>
                                        <p:tgtEl>
                                          <p:spTgt spid="31"/>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0-#ppt_w/2"/>
                                          </p:val>
                                        </p:tav>
                                        <p:tav tm="100000">
                                          <p:val>
                                            <p:strVal val="#ppt_x"/>
                                          </p:val>
                                        </p:tav>
                                      </p:tavLst>
                                    </p:anim>
                                    <p:anim calcmode="lin" valueType="num">
                                      <p:cBhvr additive="base">
                                        <p:cTn id="46" dur="500" fill="hold"/>
                                        <p:tgtEl>
                                          <p:spTgt spid="27"/>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8" fill="hold" nodeType="after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additive="base">
                                        <p:cTn id="50" dur="500" fill="hold"/>
                                        <p:tgtEl>
                                          <p:spTgt spid="33"/>
                                        </p:tgtEl>
                                        <p:attrNameLst>
                                          <p:attrName>ppt_x</p:attrName>
                                        </p:attrNameLst>
                                      </p:cBhvr>
                                      <p:tavLst>
                                        <p:tav tm="0">
                                          <p:val>
                                            <p:strVal val="0-#ppt_w/2"/>
                                          </p:val>
                                        </p:tav>
                                        <p:tav tm="100000">
                                          <p:val>
                                            <p:strVal val="#ppt_x"/>
                                          </p:val>
                                        </p:tav>
                                      </p:tavLst>
                                    </p:anim>
                                    <p:anim calcmode="lin" valueType="num">
                                      <p:cBhvr additive="base">
                                        <p:cTn id="51" dur="500" fill="hold"/>
                                        <p:tgtEl>
                                          <p:spTgt spid="33"/>
                                        </p:tgtEl>
                                        <p:attrNameLst>
                                          <p:attrName>ppt_y</p:attrName>
                                        </p:attrNameLst>
                                      </p:cBhvr>
                                      <p:tavLst>
                                        <p:tav tm="0">
                                          <p:val>
                                            <p:strVal val="#ppt_y"/>
                                          </p:val>
                                        </p:tav>
                                        <p:tav tm="100000">
                                          <p:val>
                                            <p:strVal val="#ppt_y"/>
                                          </p:val>
                                        </p:tav>
                                      </p:tavLst>
                                    </p:anim>
                                  </p:childTnLst>
                                </p:cTn>
                              </p:par>
                            </p:childTnLst>
                          </p:cTn>
                        </p:par>
                        <p:par>
                          <p:cTn id="52" fill="hold">
                            <p:stCondLst>
                              <p:cond delay="4500"/>
                            </p:stCondLst>
                            <p:childTnLst>
                              <p:par>
                                <p:cTn id="53" presetID="2" presetClass="entr" presetSubtype="8" fill="hold" nodeType="after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0-#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2" presetClass="entr" presetSubtype="8" fill="hold" nodeType="after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500" fill="hold"/>
                                        <p:tgtEl>
                                          <p:spTgt spid="34"/>
                                        </p:tgtEl>
                                        <p:attrNameLst>
                                          <p:attrName>ppt_x</p:attrName>
                                        </p:attrNameLst>
                                      </p:cBhvr>
                                      <p:tavLst>
                                        <p:tav tm="0">
                                          <p:val>
                                            <p:strVal val="0-#ppt_w/2"/>
                                          </p:val>
                                        </p:tav>
                                        <p:tav tm="100000">
                                          <p:val>
                                            <p:strVal val="#ppt_x"/>
                                          </p:val>
                                        </p:tav>
                                      </p:tavLst>
                                    </p:anim>
                                    <p:anim calcmode="lin" valueType="num">
                                      <p:cBhvr additive="base">
                                        <p:cTn id="61"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pPr>
              <a:defRPr/>
            </a:pPr>
            <a:r>
              <a:rPr lang="es-MX" smtClean="0"/>
              <a:t>Geografía </a:t>
            </a:r>
            <a:endParaRPr lang="es-MX"/>
          </a:p>
        </p:txBody>
      </p:sp>
      <p:sp>
        <p:nvSpPr>
          <p:cNvPr id="4" name="3 Marcador de pie de página"/>
          <p:cNvSpPr>
            <a:spLocks noGrp="1"/>
          </p:cNvSpPr>
          <p:nvPr>
            <p:ph type="ftr" sz="quarter" idx="11"/>
          </p:nvPr>
        </p:nvSpPr>
        <p:spPr/>
        <p:txBody>
          <a:bodyPr/>
          <a:lstStyle/>
          <a:p>
            <a:pPr>
              <a:defRPr/>
            </a:pPr>
            <a:r>
              <a:rPr lang="es-MX" smtClean="0"/>
              <a:t>Plantel "Lic. Adolfo López Mateos"</a:t>
            </a:r>
            <a:endParaRPr lang="es-MX"/>
          </a:p>
        </p:txBody>
      </p:sp>
      <p:sp>
        <p:nvSpPr>
          <p:cNvPr id="5" name="4 Rectángulo"/>
          <p:cNvSpPr/>
          <p:nvPr/>
        </p:nvSpPr>
        <p:spPr>
          <a:xfrm>
            <a:off x="3468414" y="653195"/>
            <a:ext cx="6653047" cy="5632311"/>
          </a:xfrm>
          <a:prstGeom prst="rect">
            <a:avLst/>
          </a:prstGeom>
        </p:spPr>
        <p:txBody>
          <a:bodyPr wrap="square">
            <a:spAutoFit/>
          </a:bodyPr>
          <a:lstStyle/>
          <a:p>
            <a:pPr algn="ctr"/>
            <a:r>
              <a:rPr lang="es-MX" b="1" dirty="0" smtClean="0"/>
              <a:t>BIBLIOGRAFÍA</a:t>
            </a:r>
          </a:p>
          <a:p>
            <a:pPr algn="ctr"/>
            <a:endParaRPr lang="es-MX" b="1" dirty="0"/>
          </a:p>
          <a:p>
            <a:pPr algn="ctr"/>
            <a:endParaRPr lang="es-MX" b="1" dirty="0" smtClean="0"/>
          </a:p>
          <a:p>
            <a:pPr algn="ctr"/>
            <a:endParaRPr lang="es-MX" b="1" dirty="0" smtClean="0"/>
          </a:p>
          <a:p>
            <a:r>
              <a:rPr lang="es-MX" dirty="0"/>
              <a:t> </a:t>
            </a:r>
          </a:p>
          <a:p>
            <a:pPr algn="just"/>
            <a:r>
              <a:rPr lang="es-MX" dirty="0"/>
              <a:t>-</a:t>
            </a:r>
            <a:r>
              <a:rPr lang="es-MX" dirty="0" err="1"/>
              <a:t>Buzai</a:t>
            </a:r>
            <a:r>
              <a:rPr lang="es-MX" dirty="0"/>
              <a:t>, G. (2008). </a:t>
            </a:r>
            <a:r>
              <a:rPr lang="es-MX" b="1" dirty="0"/>
              <a:t>Sistemas de información geográfica y cartografía temática</a:t>
            </a:r>
            <a:r>
              <a:rPr lang="es-MX" dirty="0"/>
              <a:t>. Buenos Aires: Lugar Editorial. </a:t>
            </a:r>
          </a:p>
          <a:p>
            <a:pPr algn="just"/>
            <a:r>
              <a:rPr lang="es-MX" dirty="0"/>
              <a:t>-Flores R. y Ernesto J. (2005). </a:t>
            </a:r>
            <a:r>
              <a:rPr lang="es-MX" b="1" dirty="0"/>
              <a:t>Elementos de cartografía temática</a:t>
            </a:r>
            <a:r>
              <a:rPr lang="es-MX" dirty="0"/>
              <a:t>. Universidad de los Andes, Mérida, Venezuela. </a:t>
            </a:r>
          </a:p>
          <a:p>
            <a:pPr algn="just"/>
            <a:r>
              <a:rPr lang="es-MX" dirty="0"/>
              <a:t>-Plata Rodríguez E., (2000). </a:t>
            </a:r>
            <a:r>
              <a:rPr lang="es-MX" b="1" dirty="0"/>
              <a:t>Fundamentos de Cartografía en los recursos naturales</a:t>
            </a:r>
            <a:r>
              <a:rPr lang="es-MX" dirty="0"/>
              <a:t>. Bogotá, Colombia: Universidad Santo Tomas, Bogotá, Colombia. </a:t>
            </a:r>
          </a:p>
          <a:p>
            <a:pPr algn="just"/>
            <a:r>
              <a:rPr lang="es-MX" dirty="0"/>
              <a:t>-</a:t>
            </a:r>
            <a:r>
              <a:rPr lang="es-MX" dirty="0" err="1"/>
              <a:t>Raisz</a:t>
            </a:r>
            <a:r>
              <a:rPr lang="es-MX" dirty="0"/>
              <a:t>, E., (1983). </a:t>
            </a:r>
            <a:r>
              <a:rPr lang="es-MX" b="1" dirty="0"/>
              <a:t>Cartografía. </a:t>
            </a:r>
            <a:r>
              <a:rPr lang="es-MX" dirty="0"/>
              <a:t>Madrid: Editorial Omega. </a:t>
            </a:r>
          </a:p>
          <a:p>
            <a:pPr algn="just"/>
            <a:r>
              <a:rPr lang="es-MX" dirty="0"/>
              <a:t>-Robinson A., Sale Randall., Morrison J., </a:t>
            </a:r>
            <a:r>
              <a:rPr lang="es-MX" dirty="0" err="1"/>
              <a:t>Muehrcke</a:t>
            </a:r>
            <a:r>
              <a:rPr lang="es-MX" dirty="0"/>
              <a:t> P. (2001). </a:t>
            </a:r>
            <a:r>
              <a:rPr lang="es-MX" b="1" dirty="0"/>
              <a:t>Elementos de cartografía</a:t>
            </a:r>
            <a:r>
              <a:rPr lang="es-MX" dirty="0"/>
              <a:t>. Barcelona: Ediciones Omega. </a:t>
            </a:r>
          </a:p>
          <a:p>
            <a:pPr algn="just"/>
            <a:r>
              <a:rPr lang="es-MX" dirty="0"/>
              <a:t>-Velázquez González, J. (2017). </a:t>
            </a:r>
            <a:r>
              <a:rPr lang="es-MX" b="1" i="1" dirty="0" smtClean="0"/>
              <a:t>Geografía.</a:t>
            </a:r>
            <a:r>
              <a:rPr lang="es-MX" b="1" dirty="0" smtClean="0"/>
              <a:t> </a:t>
            </a:r>
            <a:r>
              <a:rPr lang="es-MX" dirty="0"/>
              <a:t>México: </a:t>
            </a:r>
            <a:r>
              <a:rPr lang="es-MX" dirty="0" err="1"/>
              <a:t>UAEM</a:t>
            </a:r>
            <a:r>
              <a:rPr lang="es-MX" dirty="0"/>
              <a:t>.</a:t>
            </a:r>
          </a:p>
          <a:p>
            <a:pPr algn="just"/>
            <a:endParaRPr lang="es-MX" dirty="0"/>
          </a:p>
          <a:p>
            <a:endParaRPr lang="es-MX" dirty="0" smtClean="0"/>
          </a:p>
          <a:p>
            <a:endParaRPr lang="es-MX" dirty="0"/>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95751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4721338"/>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Imagen 2" descr="C:\Users\Prisciliano Lopez\Desktop\Cámara\800px-1589_Totius_Orbis_de_Jode.jpg"/>
          <p:cNvPicPr>
            <a:picLocks noChangeAspect="1" noChangeArrowheads="1"/>
          </p:cNvPicPr>
          <p:nvPr/>
        </p:nvPicPr>
        <p:blipFill>
          <a:blip r:embed="rId3">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pic>
        <p:nvPicPr>
          <p:cNvPr id="28674" name="Imagen 2" descr="C:\Users\Prisciliano Lopez\Desktop\bloglech.jpg"/>
          <p:cNvPicPr>
            <a:picLocks noChangeAspect="1" noChangeArrowheads="1"/>
          </p:cNvPicPr>
          <p:nvPr/>
        </p:nvPicPr>
        <p:blipFill>
          <a:blip r:embed="rId4"/>
          <a:srcRect/>
          <a:stretch>
            <a:fillRect/>
          </a:stretch>
        </p:blipFill>
        <p:spPr bwMode="auto">
          <a:xfrm>
            <a:off x="0" y="2"/>
            <a:ext cx="2965450" cy="6881813"/>
          </a:xfrm>
          <a:prstGeom prst="rect">
            <a:avLst/>
          </a:prstGeom>
          <a:noFill/>
          <a:ln w="9525">
            <a:noFill/>
            <a:miter lim="800000"/>
            <a:headEnd/>
            <a:tailEnd/>
          </a:ln>
        </p:spPr>
      </p:pic>
      <p:sp>
        <p:nvSpPr>
          <p:cNvPr id="31" name="Rectángulo 4"/>
          <p:cNvSpPr>
            <a:spLocks noChangeArrowheads="1"/>
          </p:cNvSpPr>
          <p:nvPr/>
        </p:nvSpPr>
        <p:spPr bwMode="auto">
          <a:xfrm>
            <a:off x="3200400" y="1447800"/>
            <a:ext cx="7543800" cy="5029200"/>
          </a:xfrm>
          <a:prstGeom prst="rect">
            <a:avLst/>
          </a:prstGeom>
          <a:noFill/>
          <a:ln>
            <a:noFill/>
          </a:ln>
          <a:extLst/>
        </p:spPr>
        <p:txBody>
          <a:bodyPr lIns="92075" tIns="46038" rIns="92075" bIns="46038"/>
          <a:lstStyle/>
          <a:p>
            <a:pPr algn="just" fontAlgn="auto">
              <a:spcBef>
                <a:spcPts val="0"/>
              </a:spcBef>
              <a:spcAft>
                <a:spcPts val="0"/>
              </a:spcAft>
              <a:defRPr/>
            </a:pPr>
            <a:r>
              <a:rPr lang="es-ES" sz="1600" dirty="0">
                <a:latin typeface="+mn-lt"/>
              </a:rPr>
              <a:t>Estos rigen en la elaboración de cartas cartografías, junto con la exactitud y precisión de las mismas</a:t>
            </a:r>
          </a:p>
          <a:p>
            <a:pPr algn="just" fontAlgn="auto">
              <a:spcBef>
                <a:spcPts val="0"/>
              </a:spcBef>
              <a:spcAft>
                <a:spcPts val="0"/>
              </a:spcAft>
              <a:defRPr/>
            </a:pPr>
            <a:endParaRPr lang="es-MX" sz="1600" dirty="0">
              <a:latin typeface="+mn-lt"/>
            </a:endParaRPr>
          </a:p>
          <a:p>
            <a:pPr marL="285750" indent="-285750" algn="just" fontAlgn="auto">
              <a:spcBef>
                <a:spcPts val="0"/>
              </a:spcBef>
              <a:spcAft>
                <a:spcPts val="0"/>
              </a:spcAft>
              <a:buClr>
                <a:srgbClr val="A86400"/>
              </a:buClr>
              <a:buSzPct val="125000"/>
              <a:buFont typeface="Wingdings" pitchFamily="2" charset="2"/>
              <a:buChar char="]"/>
              <a:defRPr/>
            </a:pPr>
            <a:r>
              <a:rPr lang="es-MX" sz="1600" dirty="0">
                <a:latin typeface="+mn-lt"/>
              </a:rPr>
              <a:t>Conocer perfectamente la superficie por representar y determinar sus relaciones espaciales.</a:t>
            </a:r>
          </a:p>
          <a:p>
            <a:pPr marL="285750" indent="-285750" algn="just" fontAlgn="auto">
              <a:spcBef>
                <a:spcPts val="0"/>
              </a:spcBef>
              <a:spcAft>
                <a:spcPts val="0"/>
              </a:spcAft>
              <a:buClr>
                <a:srgbClr val="A86400"/>
              </a:buClr>
              <a:buSzPct val="125000"/>
              <a:buFont typeface="Wingdings" pitchFamily="2" charset="2"/>
              <a:buChar char="]"/>
              <a:defRPr/>
            </a:pPr>
            <a:r>
              <a:rPr lang="es-MX" sz="1600" dirty="0">
                <a:latin typeface="+mn-lt"/>
              </a:rPr>
              <a:t>Establecer funciones matemáticas o reglas que permitan la transformación de dichas relaciones espaciales al plano de representación.</a:t>
            </a:r>
          </a:p>
          <a:p>
            <a:pPr marL="285750" indent="-285750" algn="just" fontAlgn="auto">
              <a:spcBef>
                <a:spcPts val="0"/>
              </a:spcBef>
              <a:spcAft>
                <a:spcPts val="0"/>
              </a:spcAft>
              <a:buClr>
                <a:srgbClr val="A86400"/>
              </a:buClr>
              <a:buSzPct val="125000"/>
              <a:buFont typeface="Wingdings" pitchFamily="2" charset="2"/>
              <a:buChar char="]"/>
              <a:defRPr/>
            </a:pPr>
            <a:r>
              <a:rPr lang="es-MX" sz="1600" dirty="0">
                <a:latin typeface="+mn-lt"/>
              </a:rPr>
              <a:t>Establecer sistemas que permitan la recopilación de los datos numéricos y los rasgos tipográficos.</a:t>
            </a:r>
          </a:p>
          <a:p>
            <a:pPr marL="285750" indent="-285750" algn="just" fontAlgn="auto">
              <a:spcBef>
                <a:spcPts val="0"/>
              </a:spcBef>
              <a:spcAft>
                <a:spcPts val="0"/>
              </a:spcAft>
              <a:buClr>
                <a:srgbClr val="A86400"/>
              </a:buClr>
              <a:buSzPct val="125000"/>
              <a:buFont typeface="Wingdings" pitchFamily="2" charset="2"/>
              <a:buChar char="]"/>
              <a:defRPr/>
            </a:pPr>
            <a:r>
              <a:rPr lang="es-MX" sz="1600" dirty="0">
                <a:latin typeface="+mn-lt"/>
              </a:rPr>
              <a:t>Generalizar y sintetizar los datos y modelos por representar.</a:t>
            </a:r>
          </a:p>
          <a:p>
            <a:pPr marL="285750" indent="-285750" algn="just" fontAlgn="auto">
              <a:spcBef>
                <a:spcPts val="0"/>
              </a:spcBef>
              <a:spcAft>
                <a:spcPts val="0"/>
              </a:spcAft>
              <a:buClr>
                <a:srgbClr val="A86400"/>
              </a:buClr>
              <a:buSzPct val="125000"/>
              <a:buFont typeface="Wingdings" pitchFamily="2" charset="2"/>
              <a:buChar char="]"/>
              <a:defRPr/>
            </a:pPr>
            <a:r>
              <a:rPr lang="es-MX" sz="1600" dirty="0">
                <a:latin typeface="+mn-lt"/>
              </a:rPr>
              <a:t>Transmitir por medio de la representación gráfica máxima información con mayor eficiencia, claridad.</a:t>
            </a:r>
          </a:p>
          <a:p>
            <a:pPr marL="285750" indent="-285750" algn="just" fontAlgn="auto">
              <a:spcBef>
                <a:spcPts val="0"/>
              </a:spcBef>
              <a:spcAft>
                <a:spcPts val="0"/>
              </a:spcAft>
              <a:buClr>
                <a:srgbClr val="A86400"/>
              </a:buClr>
              <a:buSzPct val="125000"/>
              <a:buFont typeface="Wingdings" pitchFamily="2" charset="2"/>
              <a:buChar char="]"/>
              <a:defRPr/>
            </a:pPr>
            <a:r>
              <a:rPr lang="es-MX" sz="1600" dirty="0">
                <a:latin typeface="+mn-lt"/>
              </a:rPr>
              <a:t>Diseñar los sistemas de edición y de reproducción adecuados para cada mapa en particular.</a:t>
            </a:r>
          </a:p>
          <a:p>
            <a:pPr marL="285750" indent="-285750" algn="just" fontAlgn="auto">
              <a:spcBef>
                <a:spcPts val="0"/>
              </a:spcBef>
              <a:spcAft>
                <a:spcPts val="0"/>
              </a:spcAft>
              <a:buClr>
                <a:srgbClr val="A86400"/>
              </a:buClr>
              <a:buSzPct val="125000"/>
              <a:buFont typeface="Wingdings" pitchFamily="2" charset="2"/>
              <a:buChar char="]"/>
              <a:defRPr/>
            </a:pPr>
            <a:r>
              <a:rPr lang="es-MX" sz="1600" dirty="0">
                <a:latin typeface="+mn-lt"/>
              </a:rPr>
              <a:t>Investigar el mejor aprovechamiento de los documentos cartográficos, implementar nuevas tecnologías, diseñar y producir mejores sistemas de expresión cartográfica.</a:t>
            </a:r>
          </a:p>
        </p:txBody>
      </p:sp>
      <p:sp>
        <p:nvSpPr>
          <p:cNvPr id="9" name="8 Título"/>
          <p:cNvSpPr>
            <a:spLocks noGrp="1"/>
          </p:cNvSpPr>
          <p:nvPr>
            <p:ph type="title"/>
          </p:nvPr>
        </p:nvSpPr>
        <p:spPr>
          <a:xfrm>
            <a:off x="2946402" y="276225"/>
            <a:ext cx="6067425" cy="768350"/>
          </a:xfrm>
        </p:spPr>
        <p:txBody>
          <a:bodyPr lIns="0" rIns="0">
            <a:normAutofit fontScale="90000"/>
          </a:bodyPr>
          <a:lstStyle/>
          <a:p>
            <a:pPr marL="107950" hangingPunct="0"/>
            <a:r>
              <a:rPr kumimoji="1" lang="es-ES" sz="2400" b="1" i="1" smtClean="0">
                <a:solidFill>
                  <a:srgbClr val="996600"/>
                </a:solidFill>
              </a:rPr>
              <a:t>Aspectos fundamentales del que constituyen </a:t>
            </a:r>
            <a:br>
              <a:rPr kumimoji="1" lang="es-ES" sz="2400" b="1" i="1" smtClean="0">
                <a:solidFill>
                  <a:srgbClr val="996600"/>
                </a:solidFill>
              </a:rPr>
            </a:br>
            <a:r>
              <a:rPr kumimoji="1" lang="es-ES" sz="2400" b="1" i="1" smtClean="0">
                <a:solidFill>
                  <a:srgbClr val="996600"/>
                </a:solidFill>
              </a:rPr>
              <a:t>al campo de la cartografía </a:t>
            </a:r>
          </a:p>
        </p:txBody>
      </p:sp>
      <p:sp>
        <p:nvSpPr>
          <p:cNvPr id="15"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17"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sp>
        <p:nvSpPr>
          <p:cNvPr id="26" name="Autoforma 45">
            <a:hlinkClick r:id="rId5"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95000"/>
              <a:alpha val="19000"/>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sp>
        <p:nvSpPr>
          <p:cNvPr id="27" name="Autoforma 24">
            <a:hlinkClick r:id="rId6" action="ppaction://hlinksldjump"/>
          </p:cNvPr>
          <p:cNvSpPr>
            <a:spLocks noChangeArrowheads="1"/>
          </p:cNvSpPr>
          <p:nvPr/>
        </p:nvSpPr>
        <p:spPr bwMode="blackWhite">
          <a:xfrm>
            <a:off x="-225789" y="2130427"/>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      Presentación</a:t>
            </a:r>
          </a:p>
        </p:txBody>
      </p:sp>
      <p:sp>
        <p:nvSpPr>
          <p:cNvPr id="28" name="Autoforma 24">
            <a:hlinkClick r:id="rId7" action="ppaction://hlinksldjump"/>
          </p:cNvPr>
          <p:cNvSpPr>
            <a:spLocks noChangeArrowheads="1"/>
          </p:cNvSpPr>
          <p:nvPr/>
        </p:nvSpPr>
        <p:spPr bwMode="blackWhite">
          <a:xfrm>
            <a:off x="-240304" y="3587761"/>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29" name="Autoforma 25">
            <a:hlinkClick r:id="rId8" action="ppaction://hlinksldjump"/>
          </p:cNvPr>
          <p:cNvSpPr>
            <a:spLocks noChangeArrowheads="1"/>
          </p:cNvSpPr>
          <p:nvPr/>
        </p:nvSpPr>
        <p:spPr bwMode="blackWhite">
          <a:xfrm>
            <a:off x="-240304" y="3101983"/>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30" name="Autoforma 24">
            <a:hlinkClick r:id="rId9" action="ppaction://hlinksldjump"/>
          </p:cNvPr>
          <p:cNvSpPr>
            <a:spLocks noChangeArrowheads="1"/>
          </p:cNvSpPr>
          <p:nvPr/>
        </p:nvSpPr>
        <p:spPr bwMode="blackWhite">
          <a:xfrm>
            <a:off x="-240304" y="2616205"/>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32" name="Autoforma 24">
            <a:hlinkClick r:id="rId10" action="ppaction://hlinksldjump"/>
          </p:cNvPr>
          <p:cNvSpPr>
            <a:spLocks noChangeArrowheads="1"/>
          </p:cNvSpPr>
          <p:nvPr/>
        </p:nvSpPr>
        <p:spPr bwMode="blackWhite">
          <a:xfrm>
            <a:off x="-240304" y="4073539"/>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pic>
        <p:nvPicPr>
          <p:cNvPr id="20" name="Imagen 3" descr="G:\UAEMex-1.bmp">
            <a:hlinkClick r:id="rId11"/>
          </p:cNvPr>
          <p:cNvPicPr>
            <a:picLocks noChangeAspect="1" noChangeArrowheads="1"/>
          </p:cNvPicPr>
          <p:nvPr/>
        </p:nvPicPr>
        <p:blipFill>
          <a:blip r:embed="rId12"/>
          <a:srcRect/>
          <a:stretch>
            <a:fillRect/>
          </a:stretch>
        </p:blipFill>
        <p:spPr bwMode="auto">
          <a:xfrm>
            <a:off x="703263" y="71442"/>
            <a:ext cx="1431925" cy="1260475"/>
          </a:xfrm>
          <a:prstGeom prst="rect">
            <a:avLst/>
          </a:prstGeom>
          <a:noFill/>
          <a:ln w="9525">
            <a:noFill/>
            <a:miter lim="800000"/>
            <a:headEnd/>
            <a:tailEnd/>
          </a:ln>
        </p:spPr>
      </p:pic>
      <p:pic>
        <p:nvPicPr>
          <p:cNvPr id="21" name="Imagen 2" descr="F:\investigasiones\Imagenes\UAEMex\Escudo.JPG"/>
          <p:cNvPicPr>
            <a:picLocks noChangeAspect="1" noChangeArrowheads="1"/>
          </p:cNvPicPr>
          <p:nvPr/>
        </p:nvPicPr>
        <p:blipFill>
          <a:blip r:embed="rId13">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0-#ppt_w/2"/>
                                          </p:val>
                                        </p:tav>
                                        <p:tav tm="100000">
                                          <p:val>
                                            <p:strVal val="#ppt_x"/>
                                          </p:val>
                                        </p:tav>
                                      </p:tavLst>
                                    </p:anim>
                                    <p:anim calcmode="lin" valueType="num">
                                      <p:cBhvr additive="base">
                                        <p:cTn id="26" dur="500" fill="hold"/>
                                        <p:tgtEl>
                                          <p:spTgt spid="2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fill="hold"/>
                                        <p:tgtEl>
                                          <p:spTgt spid="30"/>
                                        </p:tgtEl>
                                        <p:attrNameLst>
                                          <p:attrName>ppt_x</p:attrName>
                                        </p:attrNameLst>
                                      </p:cBhvr>
                                      <p:tavLst>
                                        <p:tav tm="0">
                                          <p:val>
                                            <p:strVal val="0-#ppt_w/2"/>
                                          </p:val>
                                        </p:tav>
                                        <p:tav tm="100000">
                                          <p:val>
                                            <p:strVal val="#ppt_x"/>
                                          </p:val>
                                        </p:tav>
                                      </p:tavLst>
                                    </p:anim>
                                    <p:anim calcmode="lin" valueType="num">
                                      <p:cBhvr additive="base">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0-#ppt_w/2"/>
                                          </p:val>
                                        </p:tav>
                                        <p:tav tm="100000">
                                          <p:val>
                                            <p:strVal val="#ppt_x"/>
                                          </p:val>
                                        </p:tav>
                                      </p:tavLst>
                                    </p:anim>
                                    <p:anim calcmode="lin" valueType="num">
                                      <p:cBhvr additive="base">
                                        <p:cTn id="36" dur="500" fill="hold"/>
                                        <p:tgtEl>
                                          <p:spTgt spid="29"/>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0-#ppt_w/2"/>
                                          </p:val>
                                        </p:tav>
                                        <p:tav tm="100000">
                                          <p:val>
                                            <p:strVal val="#ppt_x"/>
                                          </p:val>
                                        </p:tav>
                                      </p:tavLst>
                                    </p:anim>
                                    <p:anim calcmode="lin" valueType="num">
                                      <p:cBhvr additive="base">
                                        <p:cTn id="41" dur="500" fill="hold"/>
                                        <p:tgtEl>
                                          <p:spTgt spid="28"/>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0-#ppt_w/2"/>
                                          </p:val>
                                        </p:tav>
                                        <p:tav tm="100000">
                                          <p:val>
                                            <p:strVal val="#ppt_x"/>
                                          </p:val>
                                        </p:tav>
                                      </p:tavLst>
                                    </p:anim>
                                    <p:anim calcmode="lin" valueType="num">
                                      <p:cBhvr additive="base">
                                        <p:cTn id="4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Imagen 2" descr="C:\Users\Prisciliano Lopez\Desktop\Cámara\800px-1589_Totius_Orbis_de_Jode.jpg"/>
          <p:cNvPicPr>
            <a:picLocks noChangeAspect="1" noChangeArrowheads="1"/>
          </p:cNvPicPr>
          <p:nvPr/>
        </p:nvPicPr>
        <p:blipFill>
          <a:blip r:embed="rId3">
            <a:lum bright="70000" contrast="-70000"/>
          </a:blip>
          <a:srcRect l="1701" t="1591" r="1184" b="1352"/>
          <a:stretch>
            <a:fillRect/>
          </a:stretch>
        </p:blipFill>
        <p:spPr bwMode="auto">
          <a:xfrm>
            <a:off x="2959102" y="0"/>
            <a:ext cx="7878763" cy="6858000"/>
          </a:xfrm>
          <a:prstGeom prst="rect">
            <a:avLst/>
          </a:prstGeom>
          <a:noFill/>
          <a:ln w="9525">
            <a:noFill/>
            <a:miter lim="800000"/>
            <a:headEnd/>
            <a:tailEnd/>
          </a:ln>
        </p:spPr>
      </p:pic>
      <p:pic>
        <p:nvPicPr>
          <p:cNvPr id="30722" name="Imagen 2" descr="C:\Users\Prisciliano Lopez\Desktop\bloglech.jpg"/>
          <p:cNvPicPr>
            <a:picLocks noChangeAspect="1" noChangeArrowheads="1"/>
          </p:cNvPicPr>
          <p:nvPr/>
        </p:nvPicPr>
        <p:blipFill>
          <a:blip r:embed="rId4"/>
          <a:srcRect/>
          <a:stretch>
            <a:fillRect/>
          </a:stretch>
        </p:blipFill>
        <p:spPr bwMode="auto">
          <a:xfrm>
            <a:off x="0" y="2"/>
            <a:ext cx="2965450" cy="6881813"/>
          </a:xfrm>
          <a:prstGeom prst="rect">
            <a:avLst/>
          </a:prstGeom>
          <a:noFill/>
          <a:ln w="9525">
            <a:noFill/>
            <a:miter lim="800000"/>
            <a:headEnd/>
            <a:tailEnd/>
          </a:ln>
        </p:spPr>
      </p:pic>
      <p:sp>
        <p:nvSpPr>
          <p:cNvPr id="31" name="Rectángulo 4"/>
          <p:cNvSpPr>
            <a:spLocks noChangeArrowheads="1"/>
          </p:cNvSpPr>
          <p:nvPr/>
        </p:nvSpPr>
        <p:spPr bwMode="auto">
          <a:xfrm>
            <a:off x="3200400" y="1447800"/>
            <a:ext cx="7543800" cy="5029200"/>
          </a:xfrm>
          <a:prstGeom prst="rect">
            <a:avLst/>
          </a:prstGeom>
          <a:noFill/>
          <a:ln w="9525">
            <a:noFill/>
            <a:miter lim="800000"/>
            <a:headEnd/>
            <a:tailEnd/>
          </a:ln>
        </p:spPr>
        <p:txBody>
          <a:bodyPr lIns="92075" tIns="46038" rIns="92075" bIns="46038"/>
          <a:lstStyle/>
          <a:p>
            <a:pPr algn="just"/>
            <a:r>
              <a:rPr lang="es-MX" sz="1400">
                <a:latin typeface="Calibri" pitchFamily="34" charset="0"/>
              </a:rPr>
              <a:t>El siglo XVII es considerado como un periodo de transición durante el cual, se perfeccionan y complementan las realizaciones de una nueva cartografía y al final de este siglo aparecen las primeras innovaciones de la cartografía científica contemporánea.</a:t>
            </a:r>
          </a:p>
          <a:p>
            <a:pPr algn="just"/>
            <a:endParaRPr lang="es-MX" sz="1400">
              <a:latin typeface="Calibri" pitchFamily="34" charset="0"/>
            </a:endParaRPr>
          </a:p>
          <a:p>
            <a:pPr algn="just"/>
            <a:r>
              <a:rPr lang="es-MX" sz="1400">
                <a:latin typeface="Calibri" pitchFamily="34" charset="0"/>
              </a:rPr>
              <a:t>En 1498, Vasco de Gama, el descubridor portugués de la ruta marítima a la India, compró a un piloto árabe la posesión de una bitácora escrita y una carta costera del Océano Índico.</a:t>
            </a:r>
          </a:p>
          <a:p>
            <a:pPr algn="just"/>
            <a:endParaRPr lang="es-MX" sz="1400">
              <a:latin typeface="Calibri" pitchFamily="34" charset="0"/>
            </a:endParaRPr>
          </a:p>
          <a:p>
            <a:pPr algn="just"/>
            <a:r>
              <a:rPr lang="es-MX" sz="1400">
                <a:latin typeface="Calibri" pitchFamily="34" charset="0"/>
              </a:rPr>
              <a:t>El sistema del mundo de Copérnico perfeccionado por Kepler y Galileo va imponiéndose lentamente.</a:t>
            </a:r>
          </a:p>
          <a:p>
            <a:pPr algn="just"/>
            <a:endParaRPr lang="es-MX" sz="1400">
              <a:latin typeface="Calibri" pitchFamily="34" charset="0"/>
            </a:endParaRPr>
          </a:p>
          <a:p>
            <a:pPr algn="just"/>
            <a:r>
              <a:rPr lang="es-MX" sz="1400">
                <a:latin typeface="Calibri" pitchFamily="34" charset="0"/>
              </a:rPr>
              <a:t>El matemático Lambert calculó los parámetros de la proyección cónica que lleva su nombre.</a:t>
            </a:r>
          </a:p>
          <a:p>
            <a:pPr algn="just"/>
            <a:endParaRPr lang="es-MX" sz="1400">
              <a:latin typeface="Calibri" pitchFamily="34" charset="0"/>
            </a:endParaRPr>
          </a:p>
          <a:p>
            <a:pPr algn="just"/>
            <a:r>
              <a:rPr lang="es-MX" sz="1400">
                <a:latin typeface="Calibri" pitchFamily="34" charset="0"/>
              </a:rPr>
              <a:t>En el siglo XVII, la introducción de procedimientos modernos de investigación como la documentación estadística, la fotografía aérea, la informática, la teledirección, así acomodos progresos conseguidos en la expresión gráfica y en la impresión han contribuido al avance de la cartografía. Surge la teoría heliocéntrica, que es propuesta por Nicolás Copérnico.</a:t>
            </a:r>
          </a:p>
          <a:p>
            <a:pPr algn="just"/>
            <a:endParaRPr lang="es-MX" sz="1400">
              <a:latin typeface="Calibri" pitchFamily="34" charset="0"/>
            </a:endParaRPr>
          </a:p>
          <a:p>
            <a:pPr algn="just"/>
            <a:r>
              <a:rPr lang="es-MX" sz="1400">
                <a:latin typeface="Calibri" pitchFamily="34" charset="0"/>
              </a:rPr>
              <a:t>En México el gobierno federal creó en 1968 la Comisión de Estudios del Territorio Nacional (CETENAL), que posteriormente cambió su nombre por DETENAL y finalmente a principios de 1983, nace el Instituto Nacional de Estadística, Geografía e Informática (INEGI).</a:t>
            </a:r>
          </a:p>
        </p:txBody>
      </p:sp>
      <p:sp>
        <p:nvSpPr>
          <p:cNvPr id="9" name="8 Título"/>
          <p:cNvSpPr>
            <a:spLocks noGrp="1"/>
          </p:cNvSpPr>
          <p:nvPr>
            <p:ph type="title"/>
          </p:nvPr>
        </p:nvSpPr>
        <p:spPr>
          <a:xfrm>
            <a:off x="2946400" y="276225"/>
            <a:ext cx="6053138" cy="768350"/>
          </a:xfrm>
        </p:spPr>
        <p:txBody>
          <a:bodyPr lIns="0" rIns="0"/>
          <a:lstStyle/>
          <a:p>
            <a:pPr marL="107950" hangingPunct="0"/>
            <a:r>
              <a:rPr kumimoji="1" lang="es-ES" sz="3200" b="1" i="1" smtClean="0">
                <a:solidFill>
                  <a:srgbClr val="996600"/>
                </a:solidFill>
              </a:rPr>
              <a:t>Historia de la Cartografía</a:t>
            </a:r>
          </a:p>
        </p:txBody>
      </p:sp>
      <p:sp>
        <p:nvSpPr>
          <p:cNvPr id="17" name="2 Marcador de fecha"/>
          <p:cNvSpPr>
            <a:spLocks noGrp="1"/>
          </p:cNvSpPr>
          <p:nvPr>
            <p:ph type="dt" sz="half" idx="10"/>
          </p:nvPr>
        </p:nvSpPr>
        <p:spPr>
          <a:xfrm>
            <a:off x="3" y="6356355"/>
            <a:ext cx="2911074" cy="365125"/>
          </a:xfrm>
        </p:spPr>
        <p:txBody>
          <a:bodyPr>
            <a:scene3d>
              <a:camera prst="orthographicFront"/>
              <a:lightRig rig="threePt" dir="t"/>
            </a:scene3d>
            <a:sp3d extrusionH="57150">
              <a:bevelT w="38100" h="38100" prst="angle"/>
            </a:sp3d>
          </a:bodyPr>
          <a:lstStyle/>
          <a:p>
            <a:pPr algn="ctr">
              <a:defRPr/>
            </a:pPr>
            <a:r>
              <a:rPr lang="es-MX" sz="1400" b="1" smtClean="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rPr>
              <a:t>Geografía </a:t>
            </a:r>
            <a:endParaRPr lang="es-ES" sz="1400" b="1" dirty="0">
              <a:gradFill flip="none" rotWithShape="1">
                <a:gsLst>
                  <a:gs pos="0">
                    <a:srgbClr val="669900">
                      <a:shade val="30000"/>
                      <a:satMod val="115000"/>
                    </a:srgbClr>
                  </a:gs>
                  <a:gs pos="50000">
                    <a:srgbClr val="669900">
                      <a:shade val="67500"/>
                      <a:satMod val="115000"/>
                    </a:srgbClr>
                  </a:gs>
                  <a:gs pos="100000">
                    <a:srgbClr val="669900">
                      <a:shade val="100000"/>
                      <a:satMod val="115000"/>
                    </a:srgbClr>
                  </a:gs>
                </a:gsLst>
                <a:lin ang="16200000" scaled="1"/>
                <a:tileRect/>
              </a:gradFill>
            </a:endParaRPr>
          </a:p>
        </p:txBody>
      </p:sp>
      <p:sp>
        <p:nvSpPr>
          <p:cNvPr id="23" name="3 Marcador de pie de página"/>
          <p:cNvSpPr>
            <a:spLocks noGrp="1"/>
          </p:cNvSpPr>
          <p:nvPr>
            <p:ph type="ftr" sz="quarter" idx="11"/>
          </p:nvPr>
        </p:nvSpPr>
        <p:spPr/>
        <p:txBody>
          <a:bodyPr>
            <a:scene3d>
              <a:camera prst="orthographicFront"/>
              <a:lightRig rig="threePt" dir="t"/>
            </a:scene3d>
            <a:sp3d extrusionH="57150">
              <a:bevelT w="38100" h="38100" prst="angle"/>
            </a:sp3d>
          </a:bodyPr>
          <a:lstStyle/>
          <a:p>
            <a:pPr>
              <a:defRPr/>
            </a:pPr>
            <a:r>
              <a:rPr lang="es-ES" sz="1400" b="1"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Plantel "Lic. Adolfo López Mateos</a:t>
            </a:r>
            <a:r>
              <a:rPr lang="es-ES" sz="1400" dirty="0">
                <a:gradFill flip="none" rotWithShape="1">
                  <a:gsLst>
                    <a:gs pos="0">
                      <a:srgbClr val="FFCC00">
                        <a:shade val="30000"/>
                        <a:satMod val="115000"/>
                      </a:srgbClr>
                    </a:gs>
                    <a:gs pos="50000">
                      <a:srgbClr val="FFCC00">
                        <a:shade val="67500"/>
                        <a:satMod val="115000"/>
                      </a:srgbClr>
                    </a:gs>
                    <a:gs pos="100000">
                      <a:srgbClr val="FFCC00">
                        <a:shade val="100000"/>
                        <a:satMod val="115000"/>
                      </a:srgbClr>
                    </a:gs>
                  </a:gsLst>
                  <a:lin ang="16200000" scaled="1"/>
                  <a:tileRect/>
                </a:gradFill>
              </a:rPr>
              <a:t>"</a:t>
            </a:r>
          </a:p>
        </p:txBody>
      </p:sp>
      <p:grpSp>
        <p:nvGrpSpPr>
          <p:cNvPr id="3" name="2 Grupo"/>
          <p:cNvGrpSpPr>
            <a:grpSpLocks/>
          </p:cNvGrpSpPr>
          <p:nvPr/>
        </p:nvGrpSpPr>
        <p:grpSpPr bwMode="auto">
          <a:xfrm>
            <a:off x="9348791" y="5354642"/>
            <a:ext cx="1133475" cy="1508805"/>
            <a:chOff x="9348788" y="5340337"/>
            <a:chExt cx="1133475" cy="1509702"/>
          </a:xfrm>
        </p:grpSpPr>
        <p:pic>
          <p:nvPicPr>
            <p:cNvPr id="30737" name="Imagen 2">
              <a:hlinkClick r:id="rId5" action="ppaction://hlinksldjump"/>
            </p:cNvPr>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354464" y="5340337"/>
              <a:ext cx="1127125" cy="1104915"/>
            </a:xfrm>
            <a:prstGeom prst="rect">
              <a:avLst/>
            </a:prstGeom>
            <a:noFill/>
            <a:ln w="9525">
              <a:noFill/>
              <a:miter lim="800000"/>
              <a:headEnd/>
              <a:tailEnd/>
            </a:ln>
          </p:spPr>
        </p:pic>
        <p:sp>
          <p:nvSpPr>
            <p:cNvPr id="2" name="1 CuadroTexto"/>
            <p:cNvSpPr txBox="1"/>
            <p:nvPr/>
          </p:nvSpPr>
          <p:spPr>
            <a:xfrm>
              <a:off x="9348788" y="6388100"/>
              <a:ext cx="1133475" cy="461939"/>
            </a:xfrm>
            <a:prstGeom prst="rect">
              <a:avLst/>
            </a:prstGeom>
            <a:noFill/>
            <a:ln>
              <a:noFill/>
            </a:ln>
          </p:spPr>
          <p:txBody>
            <a:bodyPr>
              <a:spAutoFit/>
              <a:scene3d>
                <a:camera prst="orthographicFront"/>
                <a:lightRig rig="threePt" dir="t"/>
              </a:scene3d>
              <a:sp3d extrusionH="57150">
                <a:bevelT w="38100" h="38100" prst="angle"/>
              </a:sp3d>
            </a:bodyPr>
            <a:lstStyle/>
            <a:p>
              <a:pPr algn="ctr" fontAlgn="auto">
                <a:spcBef>
                  <a:spcPts val="0"/>
                </a:spcBef>
                <a:spcAft>
                  <a:spcPts val="0"/>
                </a:spcAft>
                <a:defRPr/>
              </a:pPr>
              <a:r>
                <a:rPr lang="es-ES" sz="1200" dirty="0">
                  <a:solidFill>
                    <a:srgbClr val="764416"/>
                  </a:solidFill>
                  <a:latin typeface="+mn-lt"/>
                </a:rPr>
                <a:t>Conoce mas…</a:t>
              </a:r>
              <a:endParaRPr lang="es-MX" sz="1200" dirty="0">
                <a:solidFill>
                  <a:srgbClr val="764416"/>
                </a:solidFill>
                <a:latin typeface="+mn-lt"/>
              </a:endParaRPr>
            </a:p>
          </p:txBody>
        </p:sp>
      </p:grpSp>
      <p:sp>
        <p:nvSpPr>
          <p:cNvPr id="28" name="Autoforma 45">
            <a:hlinkClick r:id="rId7" action="ppaction://hlinksldjump"/>
          </p:cNvPr>
          <p:cNvSpPr>
            <a:spLocks noChangeArrowheads="1"/>
          </p:cNvSpPr>
          <p:nvPr/>
        </p:nvSpPr>
        <p:spPr bwMode="blackWhite">
          <a:xfrm>
            <a:off x="-376315" y="1447800"/>
            <a:ext cx="3161043" cy="533400"/>
          </a:xfrm>
          <a:prstGeom prst="roundRect">
            <a:avLst>
              <a:gd name="adj" fmla="val 50000"/>
            </a:avLst>
          </a:prstGeom>
          <a:solidFill>
            <a:schemeClr val="bg1">
              <a:lumMod val="95000"/>
              <a:alpha val="19000"/>
            </a:schemeClr>
          </a:solidFill>
          <a:ln>
            <a:solidFill>
              <a:srgbClr val="493417"/>
            </a:solidFill>
          </a:ln>
          <a:effectLst/>
        </p:spPr>
        <p:txBody>
          <a:bodyPr lIns="92075" tIns="46038" rIns="92075" bIns="46038">
            <a:scene3d>
              <a:camera prst="orthographicFront"/>
              <a:lightRig rig="threePt" dir="t"/>
            </a:scene3d>
            <a:sp3d extrusionH="57150">
              <a:bevelT w="38100" h="38100" prst="angle"/>
            </a:sp3d>
          </a:bodyPr>
          <a:lstStyle/>
          <a:p>
            <a:pPr algn="ctr" fontAlgn="auto" hangingPunct="0">
              <a:lnSpc>
                <a:spcPct val="80000"/>
              </a:lnSpc>
              <a:spcBef>
                <a:spcPct val="50000"/>
              </a:spcBef>
              <a:spcAft>
                <a:spcPts val="0"/>
              </a:spcAft>
              <a:defRPr/>
            </a:pPr>
            <a:r>
              <a:rPr kumimoji="1" lang="es-ES" sz="3600" b="1" i="1" dirty="0">
                <a:ln w="1905"/>
                <a:gradFill>
                  <a:gsLst>
                    <a:gs pos="66000">
                      <a:srgbClr val="61441F"/>
                    </a:gs>
                    <a:gs pos="1250">
                      <a:schemeClr val="bg2">
                        <a:lumMod val="25000"/>
                      </a:schemeClr>
                    </a:gs>
                    <a:gs pos="100000">
                      <a:srgbClr val="774416"/>
                    </a:gs>
                  </a:gsLst>
                  <a:lin ang="5400000"/>
                </a:gradFill>
                <a:effectLst>
                  <a:innerShdw blurRad="69850" dist="43180" dir="5400000">
                    <a:srgbClr val="000000">
                      <a:alpha val="65000"/>
                    </a:srgbClr>
                  </a:innerShdw>
                </a:effectLst>
                <a:latin typeface="+mn-lt"/>
              </a:rPr>
              <a:t>Inicio</a:t>
            </a:r>
          </a:p>
        </p:txBody>
      </p:sp>
      <p:sp>
        <p:nvSpPr>
          <p:cNvPr id="29" name="Autoforma 24">
            <a:hlinkClick r:id="rId8" action="ppaction://hlinksldjump"/>
          </p:cNvPr>
          <p:cNvSpPr>
            <a:spLocks noChangeArrowheads="1"/>
          </p:cNvSpPr>
          <p:nvPr/>
        </p:nvSpPr>
        <p:spPr bwMode="blackWhite">
          <a:xfrm>
            <a:off x="-225789" y="2130427"/>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      Presentación</a:t>
            </a:r>
          </a:p>
        </p:txBody>
      </p:sp>
      <p:sp>
        <p:nvSpPr>
          <p:cNvPr id="30" name="Autoforma 24">
            <a:hlinkClick r:id="rId9" action="ppaction://hlinksldjump"/>
          </p:cNvPr>
          <p:cNvSpPr>
            <a:spLocks noChangeArrowheads="1"/>
          </p:cNvSpPr>
          <p:nvPr/>
        </p:nvSpPr>
        <p:spPr bwMode="blackWhite">
          <a:xfrm>
            <a:off x="-240304" y="3587761"/>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1.2 Historia de la Cartografía</a:t>
            </a:r>
          </a:p>
        </p:txBody>
      </p:sp>
      <p:sp>
        <p:nvSpPr>
          <p:cNvPr id="32" name="Autoforma 25">
            <a:hlinkClick r:id="rId10" action="ppaction://hlinksldjump"/>
          </p:cNvPr>
          <p:cNvSpPr>
            <a:spLocks noChangeArrowheads="1"/>
          </p:cNvSpPr>
          <p:nvPr/>
        </p:nvSpPr>
        <p:spPr bwMode="blackWhite">
          <a:xfrm>
            <a:off x="-240304" y="3101983"/>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200" b="1" i="1" dirty="0">
                <a:gradFill>
                  <a:gsLst>
                    <a:gs pos="49000">
                      <a:srgbClr val="61441F"/>
                    </a:gs>
                    <a:gs pos="2000">
                      <a:srgbClr val="493417"/>
                    </a:gs>
                    <a:gs pos="100000">
                      <a:srgbClr val="774416"/>
                    </a:gs>
                  </a:gsLst>
                  <a:lin ang="5400000" scaled="0"/>
                </a:gradFill>
                <a:latin typeface="+mn-lt"/>
              </a:rPr>
              <a:t>1.1 Aspectos fundamentales del que constituyen al campo de la cartografía </a:t>
            </a:r>
          </a:p>
        </p:txBody>
      </p:sp>
      <p:sp>
        <p:nvSpPr>
          <p:cNvPr id="33" name="Autoforma 24">
            <a:hlinkClick r:id="rId11" action="ppaction://hlinksldjump"/>
          </p:cNvPr>
          <p:cNvSpPr>
            <a:spLocks noChangeArrowheads="1"/>
          </p:cNvSpPr>
          <p:nvPr/>
        </p:nvSpPr>
        <p:spPr bwMode="blackWhite">
          <a:xfrm>
            <a:off x="-240304" y="2616205"/>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 Cartografía y su importancia en la geografía</a:t>
            </a:r>
          </a:p>
        </p:txBody>
      </p:sp>
      <p:sp>
        <p:nvSpPr>
          <p:cNvPr id="34" name="Autoforma 24">
            <a:hlinkClick r:id="rId12" action="ppaction://hlinksldjump"/>
          </p:cNvPr>
          <p:cNvSpPr>
            <a:spLocks noChangeArrowheads="1"/>
          </p:cNvSpPr>
          <p:nvPr/>
        </p:nvSpPr>
        <p:spPr bwMode="blackWhite">
          <a:xfrm>
            <a:off x="-240304" y="4073539"/>
            <a:ext cx="3010518" cy="432000"/>
          </a:xfrm>
          <a:prstGeom prst="roundRect">
            <a:avLst>
              <a:gd name="adj" fmla="val 50000"/>
            </a:avLst>
          </a:prstGeom>
          <a:solidFill>
            <a:schemeClr val="bg1">
              <a:lumMod val="95000"/>
              <a:alpha val="19000"/>
            </a:schemeClr>
          </a:solidFill>
          <a:ln>
            <a:solidFill>
              <a:srgbClr val="493417"/>
            </a:solidFill>
          </a:ln>
          <a:effectLst/>
        </p:spPr>
        <p:txBody>
          <a:bodyPr lIns="180000" tIns="0" rIns="0" bIns="0" anchor="ctr">
            <a:scene3d>
              <a:camera prst="orthographicFront"/>
              <a:lightRig rig="threePt" dir="t"/>
            </a:scene3d>
            <a:sp3d extrusionH="57150">
              <a:bevelT w="38100" h="38100" prst="angle"/>
            </a:sp3d>
          </a:bodyPr>
          <a:lstStyle/>
          <a:p>
            <a:pPr marL="108000" fontAlgn="auto" hangingPunct="0">
              <a:spcBef>
                <a:spcPts val="0"/>
              </a:spcBef>
              <a:spcAft>
                <a:spcPts val="0"/>
              </a:spcAft>
              <a:defRPr/>
            </a:pPr>
            <a:r>
              <a:rPr kumimoji="1" lang="es-ES" sz="1400" b="1" i="1" dirty="0">
                <a:gradFill>
                  <a:gsLst>
                    <a:gs pos="49000">
                      <a:srgbClr val="61441F"/>
                    </a:gs>
                    <a:gs pos="2000">
                      <a:srgbClr val="493417"/>
                    </a:gs>
                    <a:gs pos="100000">
                      <a:srgbClr val="774416"/>
                    </a:gs>
                  </a:gsLst>
                  <a:lin ang="5400000" scaled="0"/>
                </a:gradFill>
                <a:latin typeface="+mn-lt"/>
              </a:rPr>
              <a:t>1.3 Mapa y su orientación</a:t>
            </a:r>
          </a:p>
        </p:txBody>
      </p:sp>
      <p:pic>
        <p:nvPicPr>
          <p:cNvPr id="35" name="Imagen 4" descr="C:\Users\Prisciliano Lopez\Preparatoria\Cuarto Semestre\Geografia y medio Ambiente\Mapa\Mapa0001.bmp">
            <a:hlinkClick r:id="rId13"/>
          </p:cNvPr>
          <p:cNvPicPr>
            <a:picLocks noChangeAspect="1" noChangeArrowheads="1"/>
          </p:cNvPicPr>
          <p:nvPr/>
        </p:nvPicPr>
        <p:blipFill>
          <a:blip r:embed="rId14" cstate="print">
            <a:clrChange>
              <a:clrFrom>
                <a:srgbClr val="FFFFFF"/>
              </a:clrFrom>
              <a:clrTo>
                <a:srgbClr val="FFFFFF">
                  <a:alpha val="0"/>
                </a:srgbClr>
              </a:clrTo>
            </a:clrChange>
            <a:duotone>
              <a:schemeClr val="accent1">
                <a:shade val="45000"/>
                <a:satMod val="135000"/>
              </a:schemeClr>
              <a:prstClr val="white"/>
            </a:duotone>
            <a:extLst/>
          </a:blip>
          <a:srcRect/>
          <a:stretch>
            <a:fillRect/>
          </a:stretch>
        </p:blipFill>
        <p:spPr bwMode="auto">
          <a:xfrm>
            <a:off x="5181599" y="5581192"/>
            <a:ext cx="2161988" cy="806911"/>
          </a:xfrm>
          <a:prstGeom prst="rect">
            <a:avLst/>
          </a:prstGeom>
          <a:noFill/>
          <a:extLst/>
        </p:spPr>
      </p:pic>
      <p:pic>
        <p:nvPicPr>
          <p:cNvPr id="22" name="Imagen 3" descr="G:\UAEMex-1.bmp">
            <a:hlinkClick r:id="rId15"/>
          </p:cNvPr>
          <p:cNvPicPr>
            <a:picLocks noChangeAspect="1" noChangeArrowheads="1"/>
          </p:cNvPicPr>
          <p:nvPr/>
        </p:nvPicPr>
        <p:blipFill>
          <a:blip r:embed="rId16"/>
          <a:srcRect/>
          <a:stretch>
            <a:fillRect/>
          </a:stretch>
        </p:blipFill>
        <p:spPr bwMode="auto">
          <a:xfrm>
            <a:off x="703263" y="71442"/>
            <a:ext cx="1431925" cy="1260475"/>
          </a:xfrm>
          <a:prstGeom prst="rect">
            <a:avLst/>
          </a:prstGeom>
          <a:noFill/>
          <a:ln w="9525">
            <a:noFill/>
            <a:miter lim="800000"/>
            <a:headEnd/>
            <a:tailEnd/>
          </a:ln>
        </p:spPr>
      </p:pic>
      <p:pic>
        <p:nvPicPr>
          <p:cNvPr id="24" name="Imagen 2" descr="F:\investigasiones\Imagenes\UAEMex\Escudo.JPG"/>
          <p:cNvPicPr>
            <a:picLocks noChangeAspect="1" noChangeArrowheads="1"/>
          </p:cNvPicPr>
          <p:nvPr/>
        </p:nvPicPr>
        <p:blipFill>
          <a:blip r:embed="rId17">
            <a:clrChange>
              <a:clrFrom>
                <a:srgbClr val="FFFFFF"/>
              </a:clrFrom>
              <a:clrTo>
                <a:srgbClr val="FFFFFF">
                  <a:alpha val="0"/>
                </a:srgbClr>
              </a:clrTo>
            </a:clrChange>
          </a:blip>
          <a:srcRect b="10722"/>
          <a:stretch>
            <a:fillRect/>
          </a:stretch>
        </p:blipFill>
        <p:spPr bwMode="auto">
          <a:xfrm>
            <a:off x="9253540" y="114300"/>
            <a:ext cx="1133475" cy="1081088"/>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0-#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0-#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0-#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0-#ppt_w/2"/>
                                          </p:val>
                                        </p:tav>
                                        <p:tav tm="100000">
                                          <p:val>
                                            <p:strVal val="#ppt_x"/>
                                          </p:val>
                                        </p:tav>
                                      </p:tavLst>
                                    </p:anim>
                                    <p:anim calcmode="lin" valueType="num">
                                      <p:cBhvr additive="base">
                                        <p:cTn id="44" dur="500" fill="hold"/>
                                        <p:tgtEl>
                                          <p:spTgt spid="30"/>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0-#ppt_w/2"/>
                                          </p:val>
                                        </p:tav>
                                        <p:tav tm="100000">
                                          <p:val>
                                            <p:strVal val="#ppt_x"/>
                                          </p:val>
                                        </p:tav>
                                      </p:tavLst>
                                    </p:anim>
                                    <p:anim calcmode="lin" valueType="num">
                                      <p:cBhvr additive="base">
                                        <p:cTn id="49" dur="5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4468</TotalTime>
  <Words>7993</Words>
  <Application>Microsoft Office PowerPoint</Application>
  <PresentationFormat>Personalizado</PresentationFormat>
  <Paragraphs>1380</Paragraphs>
  <Slides>79</Slides>
  <Notes>76</Notes>
  <HiddenSlides>0</HiddenSlides>
  <MMClips>0</MMClips>
  <ScaleCrop>false</ScaleCrop>
  <HeadingPairs>
    <vt:vector size="4" baseType="variant">
      <vt:variant>
        <vt:lpstr>Tema</vt:lpstr>
      </vt:variant>
      <vt:variant>
        <vt:i4>1</vt:i4>
      </vt:variant>
      <vt:variant>
        <vt:lpstr>Títulos de diapositiva</vt:lpstr>
      </vt:variant>
      <vt:variant>
        <vt:i4>79</vt:i4>
      </vt:variant>
    </vt:vector>
  </HeadingPairs>
  <TitlesOfParts>
    <vt:vector size="80" baseType="lpstr">
      <vt:lpstr>Aspecto</vt:lpstr>
      <vt:lpstr> UNIVERSIDAD AUTÓNOMA DEL ESTADO DE MÉXICO   La cartografía como herramienta de la geografía </vt:lpstr>
      <vt:lpstr>Representación cartográfica del Planeta</vt:lpstr>
      <vt:lpstr>Guía y/o Ayuda</vt:lpstr>
      <vt:lpstr>En línea</vt:lpstr>
      <vt:lpstr>Presentación de PowerPoint</vt:lpstr>
      <vt:lpstr>Cartografía y su importancia en la geografía</vt:lpstr>
      <vt:lpstr>Cartografía y su importancia en la geografía</vt:lpstr>
      <vt:lpstr>Aspectos fundamentales del que constituyen  al campo de la cartografía </vt:lpstr>
      <vt:lpstr>Historia de la Cartografía</vt:lpstr>
      <vt:lpstr>Conoce más…</vt:lpstr>
      <vt:lpstr>Conoce más…</vt:lpstr>
      <vt:lpstr>Conoce más…</vt:lpstr>
      <vt:lpstr>Conoce más…</vt:lpstr>
      <vt:lpstr>Conoce más…</vt:lpstr>
      <vt:lpstr>Mapa y su Orientación</vt:lpstr>
      <vt:lpstr>Forma de la tierra; pruebas, consecuencias, medidas y movimientos</vt:lpstr>
      <vt:lpstr>Forma de la tierra; pruebas, consecuencias, medidas y movimientos</vt:lpstr>
      <vt:lpstr>Conoce más...</vt:lpstr>
      <vt:lpstr>Datos Numéricos de la tierra</vt:lpstr>
      <vt:lpstr>Isaac Newton</vt:lpstr>
      <vt:lpstr>Geoide</vt:lpstr>
      <vt:lpstr>Pruebas de la Forma de la tierra</vt:lpstr>
      <vt:lpstr>Consecuencias de la Forma de la tierra</vt:lpstr>
      <vt:lpstr>Zonas Térmicas</vt:lpstr>
      <vt:lpstr>Principales movimientos de la tierra (Rotación Y Traslación)</vt:lpstr>
      <vt:lpstr>Principales movimientos de la tierra (Nutación y Precesión)</vt:lpstr>
      <vt:lpstr>Puntos, Líneas y Círculos Geográficos</vt:lpstr>
      <vt:lpstr>Puntos</vt:lpstr>
      <vt:lpstr>Puntos Cardinales</vt:lpstr>
      <vt:lpstr>Líneas</vt:lpstr>
      <vt:lpstr>Líneas (Radios)</vt:lpstr>
      <vt:lpstr>Círculos Geográficos</vt:lpstr>
      <vt:lpstr>Presentación de PowerPoint</vt:lpstr>
      <vt:lpstr>Bases Matemáticas de la Cartografía</vt:lpstr>
      <vt:lpstr>Orientación</vt:lpstr>
      <vt:lpstr>Escala</vt:lpstr>
      <vt:lpstr>Escala Numérica</vt:lpstr>
      <vt:lpstr>Escala Grafica</vt:lpstr>
      <vt:lpstr>Unidades UTM</vt:lpstr>
      <vt:lpstr>Simbología</vt:lpstr>
      <vt:lpstr>Simbología Lineal</vt:lpstr>
      <vt:lpstr>Simbología Puntual</vt:lpstr>
      <vt:lpstr>Simbología Areal</vt:lpstr>
      <vt:lpstr>Simbología por color</vt:lpstr>
      <vt:lpstr>Rotulación</vt:lpstr>
      <vt:lpstr>Coordenadas</vt:lpstr>
      <vt:lpstr>Coordenadas Cartesianas</vt:lpstr>
      <vt:lpstr>Coordenadas Geográficas</vt:lpstr>
      <vt:lpstr>Elementos de las Coordenadas</vt:lpstr>
      <vt:lpstr>Ejemplo de Aplicación</vt:lpstr>
      <vt:lpstr>Proyecciones</vt:lpstr>
      <vt:lpstr>Proyección Cilíndrica</vt:lpstr>
      <vt:lpstr>Proyección Cónica</vt:lpstr>
      <vt:lpstr>Proyección Horizontal o Azimutal o Cenitales</vt:lpstr>
      <vt:lpstr>Presentación de PowerPoint</vt:lpstr>
      <vt:lpstr>Clasificación Cartográfica</vt:lpstr>
      <vt:lpstr>Clasificación por Escala</vt:lpstr>
      <vt:lpstr>Clasificación por Contenido</vt:lpstr>
      <vt:lpstr>Cartógrafo</vt:lpstr>
      <vt:lpstr>Tierra de Día</vt:lpstr>
      <vt:lpstr>Tierra de Noche</vt:lpstr>
      <vt:lpstr>Mapa físico</vt:lpstr>
      <vt:lpstr>Mapa Político</vt:lpstr>
      <vt:lpstr>Mapa de Vegetación</vt:lpstr>
      <vt:lpstr>Mapa de Climático</vt:lpstr>
      <vt:lpstr>Mapa de Idiomas</vt:lpstr>
      <vt:lpstr>Mapa de Religiones</vt:lpstr>
      <vt:lpstr>Mapa de husos horarios </vt:lpstr>
      <vt:lpstr>Mapa Tectónico</vt:lpstr>
      <vt:lpstr>Uso y aplicaciones de las nuevas tecnologías cartográficas</vt:lpstr>
      <vt:lpstr>Cartografía Digital</vt:lpstr>
      <vt:lpstr>Sistemas de Información Geográfica (SIG)</vt:lpstr>
      <vt:lpstr>Sistemas de Posicionamiento Global  Global Position System (GPS)</vt:lpstr>
      <vt:lpstr>Funcionamiento de un GPS</vt:lpstr>
      <vt:lpstr>Imágenes de Satélite</vt:lpstr>
      <vt:lpstr>Fotografía Aérea</vt:lpstr>
      <vt:lpstr>Radar</vt:lpstr>
      <vt:lpstr>Ventajas y limitaciones de las fotografías, radares y barredores térmicos.</vt:lpstr>
      <vt:lpstr>Presentación de PowerPoint</vt:lpstr>
    </vt:vector>
  </TitlesOfParts>
  <Manager>López Sánchez Eduardo</Manager>
  <Company>UAEMex plantel "Lic. Adolfo Lopez Mateos"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Representación Cartográfica de la Tierra</dc:title>
  <dc:subject>Actividad Integradora Segundo Parcial</dc:subject>
  <dc:creator>López Sánchez Eduardo;Loza López Alfredo Enrique</dc:creator>
  <dc:description>Actividad Integradora Segundo Parcial Representación Cartográfica de la Tierra_x000d_
_x000d_
Geografía y Medio Ambiente_x000d_
Geógrafo Jaime Velázquez González_x000d_
_x000d_
López Sánchez Eduardo 0912013_x000d_
Loza López Alfredo Enrique 0911984_x000d_
_x000d_
Cuarto Semestre Grupo 7_x000d_
_x000d_
7-junio-2011</dc:description>
  <cp:lastModifiedBy>PREPA 1</cp:lastModifiedBy>
  <cp:revision>169</cp:revision>
  <dcterms:created xsi:type="dcterms:W3CDTF">2011-05-23T02:49:17Z</dcterms:created>
  <dcterms:modified xsi:type="dcterms:W3CDTF">2018-09-25T19:22:00Z</dcterms:modified>
  <cp:category>Hipertexto</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ditor">
    <vt:lpwstr>López Sanchez Eduardo</vt:lpwstr>
  </property>
  <property fmtid="{D5CDD505-2E9C-101B-9397-08002B2CF9AE}" pid="3" name="Registrado por">
    <vt:lpwstr>López Sánchez Eduardo</vt:lpwstr>
  </property>
  <property fmtid="{D5CDD505-2E9C-101B-9397-08002B2CF9AE}" pid="4" name="Redactor">
    <vt:lpwstr>Lopez Sanchez Eduardo - Loza López Alfredo Enrique</vt:lpwstr>
  </property>
  <property fmtid="{D5CDD505-2E9C-101B-9397-08002B2CF9AE}" pid="5" name="Proyecto">
    <vt:lpwstr>Actividad Integradora Segundo Parcial 2011A (Representación Cartográfica de la Tierra)</vt:lpwstr>
  </property>
  <property fmtid="{D5CDD505-2E9C-101B-9397-08002B2CF9AE}" pid="6" name="Asignatura">
    <vt:lpwstr>Gegrafia y Medio Ambiente</vt:lpwstr>
  </property>
  <property fmtid="{D5CDD505-2E9C-101B-9397-08002B2CF9AE}" pid="7" name="Profresor">
    <vt:lpwstr>Geografo Jaime Velazquez Gonzalez</vt:lpwstr>
  </property>
  <property fmtid="{D5CDD505-2E9C-101B-9397-08002B2CF9AE}" pid="8" name="Plantel">
    <vt:lpwstr>Lic. Adolfo Lopez Mateos de la escuela Preparartoria UAEMex </vt:lpwstr>
  </property>
  <property fmtid="{D5CDD505-2E9C-101B-9397-08002B2CF9AE}" pid="9" name="Fecha de creacion">
    <vt:lpwstr>22-Mayo-2011</vt:lpwstr>
  </property>
  <property fmtid="{D5CDD505-2E9C-101B-9397-08002B2CF9AE}" pid="10" name="Fecha de registro">
    <vt:lpwstr>7-Junio-2011</vt:lpwstr>
  </property>
  <property fmtid="{D5CDD505-2E9C-101B-9397-08002B2CF9AE}" pid="11" name="Fecha de finalización">
    <vt:lpwstr>7-Junio-2011</vt:lpwstr>
  </property>
  <property fmtid="{D5CDD505-2E9C-101B-9397-08002B2CF9AE}" pid="12" name="Fecha de Ultima Edicion">
    <vt:lpwstr>15-Junio-2011</vt:lpwstr>
  </property>
  <property fmtid="{D5CDD505-2E9C-101B-9397-08002B2CF9AE}" pid="13" name="Lugar de Edicion">
    <vt:lpwstr>San Miguel Almoloyan Barrio El Plan, Almoloya de Juarez Mex.</vt:lpwstr>
  </property>
  <property fmtid="{D5CDD505-2E9C-101B-9397-08002B2CF9AE}" pid="14" name="Propietario">
    <vt:lpwstr>Lopez Sanchez Eduardo - Loza Lopez Alfredo Enrique</vt:lpwstr>
  </property>
  <property fmtid="{D5CDD505-2E9C-101B-9397-08002B2CF9AE}" pid="15" name="Numero de correciones de trabajo Final">
    <vt:i4>8</vt:i4>
  </property>
  <property fmtid="{D5CDD505-2E9C-101B-9397-08002B2CF9AE}" pid="16" name="Revisado por">
    <vt:lpwstr>Geografo Jaime Velazque Gonzalez</vt:lpwstr>
  </property>
  <property fmtid="{D5CDD505-2E9C-101B-9397-08002B2CF9AE}" pid="17" name="Lugar de Revicion">
    <vt:lpwstr>Plantel Lic. Adolfo Lopez Mateos de la escuela Preparatoria UAEMex</vt:lpwstr>
  </property>
  <property fmtid="{D5CDD505-2E9C-101B-9397-08002B2CF9AE}" pid="18" name="Destino">
    <vt:lpwstr>Actividad Integradora</vt:lpwstr>
  </property>
  <property fmtid="{D5CDD505-2E9C-101B-9397-08002B2CF9AE}" pid="19" name="Nombre de Archivo Original">
    <vt:lpwstr>Actividad Integradora Segundo Parcial Geografia.pptx</vt:lpwstr>
  </property>
</Properties>
</file>