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57"/>
  </p:notesMasterIdLst>
  <p:sldIdLst>
    <p:sldId id="258" r:id="rId2"/>
    <p:sldId id="259" r:id="rId3"/>
    <p:sldId id="260" r:id="rId4"/>
    <p:sldId id="262" r:id="rId5"/>
    <p:sldId id="265" r:id="rId6"/>
    <p:sldId id="264" r:id="rId7"/>
    <p:sldId id="267" r:id="rId8"/>
    <p:sldId id="268" r:id="rId9"/>
    <p:sldId id="370" r:id="rId10"/>
    <p:sldId id="371" r:id="rId11"/>
    <p:sldId id="372" r:id="rId12"/>
    <p:sldId id="373" r:id="rId13"/>
    <p:sldId id="374" r:id="rId14"/>
    <p:sldId id="270" r:id="rId15"/>
    <p:sldId id="271" r:id="rId16"/>
    <p:sldId id="272" r:id="rId17"/>
    <p:sldId id="375" r:id="rId18"/>
    <p:sldId id="273" r:id="rId19"/>
    <p:sldId id="274" r:id="rId20"/>
    <p:sldId id="354" r:id="rId21"/>
    <p:sldId id="355" r:id="rId22"/>
    <p:sldId id="356" r:id="rId23"/>
    <p:sldId id="357" r:id="rId24"/>
    <p:sldId id="358" r:id="rId25"/>
    <p:sldId id="275" r:id="rId26"/>
    <p:sldId id="276" r:id="rId27"/>
    <p:sldId id="277" r:id="rId28"/>
    <p:sldId id="278" r:id="rId29"/>
    <p:sldId id="279" r:id="rId30"/>
    <p:sldId id="281" r:id="rId31"/>
    <p:sldId id="282" r:id="rId32"/>
    <p:sldId id="360" r:id="rId33"/>
    <p:sldId id="361" r:id="rId34"/>
    <p:sldId id="362" r:id="rId35"/>
    <p:sldId id="363" r:id="rId36"/>
    <p:sldId id="364" r:id="rId37"/>
    <p:sldId id="366" r:id="rId38"/>
    <p:sldId id="285" r:id="rId39"/>
    <p:sldId id="365" r:id="rId40"/>
    <p:sldId id="367" r:id="rId41"/>
    <p:sldId id="368" r:id="rId42"/>
    <p:sldId id="287" r:id="rId43"/>
    <p:sldId id="369" r:id="rId44"/>
    <p:sldId id="359" r:id="rId45"/>
    <p:sldId id="288" r:id="rId46"/>
    <p:sldId id="377" r:id="rId47"/>
    <p:sldId id="353" r:id="rId48"/>
    <p:sldId id="376" r:id="rId49"/>
    <p:sldId id="289" r:id="rId50"/>
    <p:sldId id="352" r:id="rId51"/>
    <p:sldId id="290" r:id="rId52"/>
    <p:sldId id="291" r:id="rId53"/>
    <p:sldId id="351" r:id="rId54"/>
    <p:sldId id="350" r:id="rId55"/>
    <p:sldId id="349" r:id="rId5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2" autoAdjust="0"/>
    <p:restoredTop sz="94660"/>
  </p:normalViewPr>
  <p:slideViewPr>
    <p:cSldViewPr>
      <p:cViewPr varScale="1">
        <p:scale>
          <a:sx n="49" d="100"/>
          <a:sy n="49" d="100"/>
        </p:scale>
        <p:origin x="66" y="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4438E3-8F64-4AE4-BD7E-CF6D4920C0A6}" type="doc">
      <dgm:prSet loTypeId="urn:microsoft.com/office/officeart/2005/8/layout/hProcess9" loCatId="process" qsTypeId="urn:microsoft.com/office/officeart/2005/8/quickstyle/3d2" qsCatId="3D" csTypeId="urn:microsoft.com/office/officeart/2005/8/colors/colorful5" csCatId="colorful" phldr="1"/>
      <dgm:spPr/>
    </dgm:pt>
    <dgm:pt modelId="{84FE5AFD-677F-4B84-939C-A10667830264}">
      <dgm:prSet phldrT="[Texto]"/>
      <dgm:spPr/>
      <dgm:t>
        <a:bodyPr/>
        <a:lstStyle/>
        <a:p>
          <a:r>
            <a:rPr lang="es-MX" b="1" dirty="0" smtClean="0"/>
            <a:t>Emisor</a:t>
          </a:r>
          <a:endParaRPr lang="es-MX" b="1" dirty="0"/>
        </a:p>
      </dgm:t>
    </dgm:pt>
    <dgm:pt modelId="{1939098E-CB2C-48CD-9D7D-FCFF26B20972}" type="parTrans" cxnId="{F1A63D32-19A9-425B-9875-DFF70C204454}">
      <dgm:prSet/>
      <dgm:spPr/>
      <dgm:t>
        <a:bodyPr/>
        <a:lstStyle/>
        <a:p>
          <a:endParaRPr lang="es-MX" b="1"/>
        </a:p>
      </dgm:t>
    </dgm:pt>
    <dgm:pt modelId="{D4E6C0DD-FAF5-4A02-BE52-A5194313CC07}" type="sibTrans" cxnId="{F1A63D32-19A9-425B-9875-DFF70C204454}">
      <dgm:prSet/>
      <dgm:spPr/>
      <dgm:t>
        <a:bodyPr/>
        <a:lstStyle/>
        <a:p>
          <a:endParaRPr lang="es-MX" b="1"/>
        </a:p>
      </dgm:t>
    </dgm:pt>
    <dgm:pt modelId="{E0988BD0-C0D3-4E81-858F-C1B7B932BBA0}">
      <dgm:prSet phldrT="[Texto]"/>
      <dgm:spPr/>
      <dgm:t>
        <a:bodyPr/>
        <a:lstStyle/>
        <a:p>
          <a:r>
            <a:rPr lang="es-MX" b="1" dirty="0" smtClean="0"/>
            <a:t>Mensaje</a:t>
          </a:r>
          <a:endParaRPr lang="es-MX" b="1" dirty="0"/>
        </a:p>
      </dgm:t>
    </dgm:pt>
    <dgm:pt modelId="{CB5548E2-6EF8-4435-BA40-0CFA59D55DE2}" type="parTrans" cxnId="{740EAC02-568C-4F88-ACCC-A104F0893B9E}">
      <dgm:prSet/>
      <dgm:spPr/>
      <dgm:t>
        <a:bodyPr/>
        <a:lstStyle/>
        <a:p>
          <a:endParaRPr lang="es-MX" b="1"/>
        </a:p>
      </dgm:t>
    </dgm:pt>
    <dgm:pt modelId="{DB6378B4-ADF4-41D9-B632-DE131DC403B3}" type="sibTrans" cxnId="{740EAC02-568C-4F88-ACCC-A104F0893B9E}">
      <dgm:prSet/>
      <dgm:spPr/>
      <dgm:t>
        <a:bodyPr/>
        <a:lstStyle/>
        <a:p>
          <a:endParaRPr lang="es-MX" b="1"/>
        </a:p>
      </dgm:t>
    </dgm:pt>
    <dgm:pt modelId="{81508952-92EE-4EFD-852E-12907A81FE0B}">
      <dgm:prSet phldrT="[Texto]"/>
      <dgm:spPr/>
      <dgm:t>
        <a:bodyPr/>
        <a:lstStyle/>
        <a:p>
          <a:r>
            <a:rPr lang="es-MX" b="1" dirty="0" smtClean="0"/>
            <a:t>Canal</a:t>
          </a:r>
          <a:endParaRPr lang="es-MX" b="1" dirty="0"/>
        </a:p>
      </dgm:t>
    </dgm:pt>
    <dgm:pt modelId="{D44DE797-F2F3-429A-B48F-DF37F9106E0D}" type="parTrans" cxnId="{0B9F51DD-1BAD-4684-BE2A-A30DD329A4CE}">
      <dgm:prSet/>
      <dgm:spPr/>
      <dgm:t>
        <a:bodyPr/>
        <a:lstStyle/>
        <a:p>
          <a:endParaRPr lang="es-MX" b="1"/>
        </a:p>
      </dgm:t>
    </dgm:pt>
    <dgm:pt modelId="{6BAD107B-ABE9-4F26-AD43-67A33335A51A}" type="sibTrans" cxnId="{0B9F51DD-1BAD-4684-BE2A-A30DD329A4CE}">
      <dgm:prSet/>
      <dgm:spPr/>
      <dgm:t>
        <a:bodyPr/>
        <a:lstStyle/>
        <a:p>
          <a:endParaRPr lang="es-MX" b="1"/>
        </a:p>
      </dgm:t>
    </dgm:pt>
    <dgm:pt modelId="{2A368E86-BFB6-44BD-A62B-A50F91FE7847}">
      <dgm:prSet phldrT="[Texto]"/>
      <dgm:spPr/>
      <dgm:t>
        <a:bodyPr/>
        <a:lstStyle/>
        <a:p>
          <a:r>
            <a:rPr lang="es-MX" b="1" dirty="0" smtClean="0"/>
            <a:t>Código</a:t>
          </a:r>
          <a:endParaRPr lang="es-MX" b="1" dirty="0"/>
        </a:p>
      </dgm:t>
    </dgm:pt>
    <dgm:pt modelId="{276D54DC-24D7-411E-B82C-FEA6FEA1B338}" type="parTrans" cxnId="{4C0AACD3-D62D-4EBD-A968-ABAE5B906AC9}">
      <dgm:prSet/>
      <dgm:spPr/>
      <dgm:t>
        <a:bodyPr/>
        <a:lstStyle/>
        <a:p>
          <a:endParaRPr lang="es-MX" b="1"/>
        </a:p>
      </dgm:t>
    </dgm:pt>
    <dgm:pt modelId="{004794E8-040A-461E-8565-337E432FE3DE}" type="sibTrans" cxnId="{4C0AACD3-D62D-4EBD-A968-ABAE5B906AC9}">
      <dgm:prSet/>
      <dgm:spPr/>
      <dgm:t>
        <a:bodyPr/>
        <a:lstStyle/>
        <a:p>
          <a:endParaRPr lang="es-MX" b="1"/>
        </a:p>
      </dgm:t>
    </dgm:pt>
    <dgm:pt modelId="{6FE6315F-D7CB-4445-BAF3-C1521DD2E4E7}">
      <dgm:prSet phldrT="[Texto]"/>
      <dgm:spPr/>
      <dgm:t>
        <a:bodyPr/>
        <a:lstStyle/>
        <a:p>
          <a:r>
            <a:rPr lang="es-MX" b="1" dirty="0" smtClean="0"/>
            <a:t>Contexto</a:t>
          </a:r>
          <a:endParaRPr lang="es-MX" b="1" dirty="0"/>
        </a:p>
      </dgm:t>
    </dgm:pt>
    <dgm:pt modelId="{755EFB82-5AD9-45A1-A942-79E54A87EDBD}" type="parTrans" cxnId="{E7CA26A2-4D5E-4FD7-8318-26CE5BFC8CBD}">
      <dgm:prSet/>
      <dgm:spPr/>
      <dgm:t>
        <a:bodyPr/>
        <a:lstStyle/>
        <a:p>
          <a:endParaRPr lang="es-MX" b="1"/>
        </a:p>
      </dgm:t>
    </dgm:pt>
    <dgm:pt modelId="{00A6B783-E800-43E7-A7B3-B0367B6F2F03}" type="sibTrans" cxnId="{E7CA26A2-4D5E-4FD7-8318-26CE5BFC8CBD}">
      <dgm:prSet/>
      <dgm:spPr/>
      <dgm:t>
        <a:bodyPr/>
        <a:lstStyle/>
        <a:p>
          <a:endParaRPr lang="es-MX" b="1"/>
        </a:p>
      </dgm:t>
    </dgm:pt>
    <dgm:pt modelId="{9F126BA4-6A47-46DD-80B0-E36E028B44E0}">
      <dgm:prSet phldrT="[Texto]"/>
      <dgm:spPr/>
      <dgm:t>
        <a:bodyPr/>
        <a:lstStyle/>
        <a:p>
          <a:r>
            <a:rPr lang="es-MX" b="1" dirty="0" smtClean="0"/>
            <a:t>Receptor</a:t>
          </a:r>
          <a:endParaRPr lang="es-MX" b="1" dirty="0"/>
        </a:p>
      </dgm:t>
    </dgm:pt>
    <dgm:pt modelId="{CA51A854-ABCB-4689-A74B-F6C1FDF03E5E}" type="parTrans" cxnId="{7A8DB428-1601-413E-8882-3F74BD7E41F2}">
      <dgm:prSet/>
      <dgm:spPr/>
      <dgm:t>
        <a:bodyPr/>
        <a:lstStyle/>
        <a:p>
          <a:endParaRPr lang="es-MX" b="1"/>
        </a:p>
      </dgm:t>
    </dgm:pt>
    <dgm:pt modelId="{E6EE1F1F-949F-4D93-B04A-749F856AD863}" type="sibTrans" cxnId="{7A8DB428-1601-413E-8882-3F74BD7E41F2}">
      <dgm:prSet/>
      <dgm:spPr/>
      <dgm:t>
        <a:bodyPr/>
        <a:lstStyle/>
        <a:p>
          <a:endParaRPr lang="es-MX" b="1"/>
        </a:p>
      </dgm:t>
    </dgm:pt>
    <dgm:pt modelId="{09BFF248-F2FD-463C-91F7-741F68E97732}" type="pres">
      <dgm:prSet presAssocID="{CF4438E3-8F64-4AE4-BD7E-CF6D4920C0A6}" presName="CompostProcess" presStyleCnt="0">
        <dgm:presLayoutVars>
          <dgm:dir/>
          <dgm:resizeHandles val="exact"/>
        </dgm:presLayoutVars>
      </dgm:prSet>
      <dgm:spPr/>
    </dgm:pt>
    <dgm:pt modelId="{D336FA45-B58A-4C41-A476-2B643426BC93}" type="pres">
      <dgm:prSet presAssocID="{CF4438E3-8F64-4AE4-BD7E-CF6D4920C0A6}" presName="arrow" presStyleLbl="bgShp" presStyleIdx="0" presStyleCnt="1"/>
      <dgm:spPr/>
    </dgm:pt>
    <dgm:pt modelId="{CD337F96-05ED-4BE6-81E3-7EFF705DF3A6}" type="pres">
      <dgm:prSet presAssocID="{CF4438E3-8F64-4AE4-BD7E-CF6D4920C0A6}" presName="linearProcess" presStyleCnt="0"/>
      <dgm:spPr/>
    </dgm:pt>
    <dgm:pt modelId="{AD3426F8-C20B-4676-9185-1FF583A050C1}" type="pres">
      <dgm:prSet presAssocID="{84FE5AFD-677F-4B84-939C-A10667830264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B4F571-936A-4FAA-BDCF-F141D8E71A71}" type="pres">
      <dgm:prSet presAssocID="{D4E6C0DD-FAF5-4A02-BE52-A5194313CC07}" presName="sibTrans" presStyleCnt="0"/>
      <dgm:spPr/>
    </dgm:pt>
    <dgm:pt modelId="{9BFA849F-F68A-459C-AC26-7D15B21294A5}" type="pres">
      <dgm:prSet presAssocID="{E0988BD0-C0D3-4E81-858F-C1B7B932BBA0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7E325F-C70C-448F-B250-D1CF5C8B8DA0}" type="pres">
      <dgm:prSet presAssocID="{DB6378B4-ADF4-41D9-B632-DE131DC403B3}" presName="sibTrans" presStyleCnt="0"/>
      <dgm:spPr/>
    </dgm:pt>
    <dgm:pt modelId="{63AECEA2-B4CD-4274-BCF9-8B73413C696D}" type="pres">
      <dgm:prSet presAssocID="{81508952-92EE-4EFD-852E-12907A81FE0B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4EFAB4-34C6-4EED-999D-1A83661C89DF}" type="pres">
      <dgm:prSet presAssocID="{6BAD107B-ABE9-4F26-AD43-67A33335A51A}" presName="sibTrans" presStyleCnt="0"/>
      <dgm:spPr/>
    </dgm:pt>
    <dgm:pt modelId="{A4AECA8B-E8EF-4B8E-B6F1-5591A1EB3E24}" type="pres">
      <dgm:prSet presAssocID="{2A368E86-BFB6-44BD-A62B-A50F91FE7847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1270FF-107E-4B51-BB18-850C415CF533}" type="pres">
      <dgm:prSet presAssocID="{004794E8-040A-461E-8565-337E432FE3DE}" presName="sibTrans" presStyleCnt="0"/>
      <dgm:spPr/>
    </dgm:pt>
    <dgm:pt modelId="{8630EA65-80A7-44EC-B6C7-2C0702EE3F7D}" type="pres">
      <dgm:prSet presAssocID="{6FE6315F-D7CB-4445-BAF3-C1521DD2E4E7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23B4D4-B0CD-4EE6-9884-A4456B50F121}" type="pres">
      <dgm:prSet presAssocID="{00A6B783-E800-43E7-A7B3-B0367B6F2F03}" presName="sibTrans" presStyleCnt="0"/>
      <dgm:spPr/>
    </dgm:pt>
    <dgm:pt modelId="{382998E9-4F62-4268-AC08-E1DEC31C0D70}" type="pres">
      <dgm:prSet presAssocID="{9F126BA4-6A47-46DD-80B0-E36E028B44E0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1C7CCAD-BFAD-4B33-96A6-26AF3010FEA9}" type="presOf" srcId="{84FE5AFD-677F-4B84-939C-A10667830264}" destId="{AD3426F8-C20B-4676-9185-1FF583A050C1}" srcOrd="0" destOrd="0" presId="urn:microsoft.com/office/officeart/2005/8/layout/hProcess9"/>
    <dgm:cxn modelId="{5799BBC3-7107-4978-B6FB-BBADA51C53E4}" type="presOf" srcId="{9F126BA4-6A47-46DD-80B0-E36E028B44E0}" destId="{382998E9-4F62-4268-AC08-E1DEC31C0D70}" srcOrd="0" destOrd="0" presId="urn:microsoft.com/office/officeart/2005/8/layout/hProcess9"/>
    <dgm:cxn modelId="{0B9F51DD-1BAD-4684-BE2A-A30DD329A4CE}" srcId="{CF4438E3-8F64-4AE4-BD7E-CF6D4920C0A6}" destId="{81508952-92EE-4EFD-852E-12907A81FE0B}" srcOrd="2" destOrd="0" parTransId="{D44DE797-F2F3-429A-B48F-DF37F9106E0D}" sibTransId="{6BAD107B-ABE9-4F26-AD43-67A33335A51A}"/>
    <dgm:cxn modelId="{AA828F08-475C-4B37-B336-3D24E02B727B}" type="presOf" srcId="{E0988BD0-C0D3-4E81-858F-C1B7B932BBA0}" destId="{9BFA849F-F68A-459C-AC26-7D15B21294A5}" srcOrd="0" destOrd="0" presId="urn:microsoft.com/office/officeart/2005/8/layout/hProcess9"/>
    <dgm:cxn modelId="{329A43D8-1CC3-40E8-AA2E-311636C4F208}" type="presOf" srcId="{CF4438E3-8F64-4AE4-BD7E-CF6D4920C0A6}" destId="{09BFF248-F2FD-463C-91F7-741F68E97732}" srcOrd="0" destOrd="0" presId="urn:microsoft.com/office/officeart/2005/8/layout/hProcess9"/>
    <dgm:cxn modelId="{F1A63D32-19A9-425B-9875-DFF70C204454}" srcId="{CF4438E3-8F64-4AE4-BD7E-CF6D4920C0A6}" destId="{84FE5AFD-677F-4B84-939C-A10667830264}" srcOrd="0" destOrd="0" parTransId="{1939098E-CB2C-48CD-9D7D-FCFF26B20972}" sibTransId="{D4E6C0DD-FAF5-4A02-BE52-A5194313CC07}"/>
    <dgm:cxn modelId="{D9EB9BE7-344E-49E7-9BD4-1171020F067C}" type="presOf" srcId="{2A368E86-BFB6-44BD-A62B-A50F91FE7847}" destId="{A4AECA8B-E8EF-4B8E-B6F1-5591A1EB3E24}" srcOrd="0" destOrd="0" presId="urn:microsoft.com/office/officeart/2005/8/layout/hProcess9"/>
    <dgm:cxn modelId="{2DFDA5FC-B110-43C3-BBEF-623CB6B0DEE9}" type="presOf" srcId="{81508952-92EE-4EFD-852E-12907A81FE0B}" destId="{63AECEA2-B4CD-4274-BCF9-8B73413C696D}" srcOrd="0" destOrd="0" presId="urn:microsoft.com/office/officeart/2005/8/layout/hProcess9"/>
    <dgm:cxn modelId="{7A8DB428-1601-413E-8882-3F74BD7E41F2}" srcId="{CF4438E3-8F64-4AE4-BD7E-CF6D4920C0A6}" destId="{9F126BA4-6A47-46DD-80B0-E36E028B44E0}" srcOrd="5" destOrd="0" parTransId="{CA51A854-ABCB-4689-A74B-F6C1FDF03E5E}" sibTransId="{E6EE1F1F-949F-4D93-B04A-749F856AD863}"/>
    <dgm:cxn modelId="{740EAC02-568C-4F88-ACCC-A104F0893B9E}" srcId="{CF4438E3-8F64-4AE4-BD7E-CF6D4920C0A6}" destId="{E0988BD0-C0D3-4E81-858F-C1B7B932BBA0}" srcOrd="1" destOrd="0" parTransId="{CB5548E2-6EF8-4435-BA40-0CFA59D55DE2}" sibTransId="{DB6378B4-ADF4-41D9-B632-DE131DC403B3}"/>
    <dgm:cxn modelId="{4C0AACD3-D62D-4EBD-A968-ABAE5B906AC9}" srcId="{CF4438E3-8F64-4AE4-BD7E-CF6D4920C0A6}" destId="{2A368E86-BFB6-44BD-A62B-A50F91FE7847}" srcOrd="3" destOrd="0" parTransId="{276D54DC-24D7-411E-B82C-FEA6FEA1B338}" sibTransId="{004794E8-040A-461E-8565-337E432FE3DE}"/>
    <dgm:cxn modelId="{1F40C3ED-96B6-4546-BCEC-CB2866A86ACC}" type="presOf" srcId="{6FE6315F-D7CB-4445-BAF3-C1521DD2E4E7}" destId="{8630EA65-80A7-44EC-B6C7-2C0702EE3F7D}" srcOrd="0" destOrd="0" presId="urn:microsoft.com/office/officeart/2005/8/layout/hProcess9"/>
    <dgm:cxn modelId="{E7CA26A2-4D5E-4FD7-8318-26CE5BFC8CBD}" srcId="{CF4438E3-8F64-4AE4-BD7E-CF6D4920C0A6}" destId="{6FE6315F-D7CB-4445-BAF3-C1521DD2E4E7}" srcOrd="4" destOrd="0" parTransId="{755EFB82-5AD9-45A1-A942-79E54A87EDBD}" sibTransId="{00A6B783-E800-43E7-A7B3-B0367B6F2F03}"/>
    <dgm:cxn modelId="{6986B181-0567-4C67-8ECD-3B7AE28ACD13}" type="presParOf" srcId="{09BFF248-F2FD-463C-91F7-741F68E97732}" destId="{D336FA45-B58A-4C41-A476-2B643426BC93}" srcOrd="0" destOrd="0" presId="urn:microsoft.com/office/officeart/2005/8/layout/hProcess9"/>
    <dgm:cxn modelId="{8FA4B6F1-5E5D-4845-9EF5-8B309BBACC23}" type="presParOf" srcId="{09BFF248-F2FD-463C-91F7-741F68E97732}" destId="{CD337F96-05ED-4BE6-81E3-7EFF705DF3A6}" srcOrd="1" destOrd="0" presId="urn:microsoft.com/office/officeart/2005/8/layout/hProcess9"/>
    <dgm:cxn modelId="{D18D8FC8-D68B-47C0-BC9F-9F41280CF110}" type="presParOf" srcId="{CD337F96-05ED-4BE6-81E3-7EFF705DF3A6}" destId="{AD3426F8-C20B-4676-9185-1FF583A050C1}" srcOrd="0" destOrd="0" presId="urn:microsoft.com/office/officeart/2005/8/layout/hProcess9"/>
    <dgm:cxn modelId="{3A897FB5-E36C-47C6-B6E0-52300CAF8E65}" type="presParOf" srcId="{CD337F96-05ED-4BE6-81E3-7EFF705DF3A6}" destId="{86B4F571-936A-4FAA-BDCF-F141D8E71A71}" srcOrd="1" destOrd="0" presId="urn:microsoft.com/office/officeart/2005/8/layout/hProcess9"/>
    <dgm:cxn modelId="{92D035DE-CB28-4FB9-A671-D6318F891B6A}" type="presParOf" srcId="{CD337F96-05ED-4BE6-81E3-7EFF705DF3A6}" destId="{9BFA849F-F68A-459C-AC26-7D15B21294A5}" srcOrd="2" destOrd="0" presId="urn:microsoft.com/office/officeart/2005/8/layout/hProcess9"/>
    <dgm:cxn modelId="{9F0C9671-143F-4949-AA46-6CEF047D02E5}" type="presParOf" srcId="{CD337F96-05ED-4BE6-81E3-7EFF705DF3A6}" destId="{ED7E325F-C70C-448F-B250-D1CF5C8B8DA0}" srcOrd="3" destOrd="0" presId="urn:microsoft.com/office/officeart/2005/8/layout/hProcess9"/>
    <dgm:cxn modelId="{111BD7E9-5F13-4965-9B9F-48F2B7BF1C8A}" type="presParOf" srcId="{CD337F96-05ED-4BE6-81E3-7EFF705DF3A6}" destId="{63AECEA2-B4CD-4274-BCF9-8B73413C696D}" srcOrd="4" destOrd="0" presId="urn:microsoft.com/office/officeart/2005/8/layout/hProcess9"/>
    <dgm:cxn modelId="{D855BF77-0D08-477A-B36C-72E5F383B35C}" type="presParOf" srcId="{CD337F96-05ED-4BE6-81E3-7EFF705DF3A6}" destId="{8B4EFAB4-34C6-4EED-999D-1A83661C89DF}" srcOrd="5" destOrd="0" presId="urn:microsoft.com/office/officeart/2005/8/layout/hProcess9"/>
    <dgm:cxn modelId="{2C4E1F8D-2AF3-424D-A971-6319F483C7D9}" type="presParOf" srcId="{CD337F96-05ED-4BE6-81E3-7EFF705DF3A6}" destId="{A4AECA8B-E8EF-4B8E-B6F1-5591A1EB3E24}" srcOrd="6" destOrd="0" presId="urn:microsoft.com/office/officeart/2005/8/layout/hProcess9"/>
    <dgm:cxn modelId="{44798B31-0E1D-4FDE-9E5C-8CFD36259E29}" type="presParOf" srcId="{CD337F96-05ED-4BE6-81E3-7EFF705DF3A6}" destId="{8E1270FF-107E-4B51-BB18-850C415CF533}" srcOrd="7" destOrd="0" presId="urn:microsoft.com/office/officeart/2005/8/layout/hProcess9"/>
    <dgm:cxn modelId="{838C7740-A38D-4B3F-94F5-FCDBD47ECAAE}" type="presParOf" srcId="{CD337F96-05ED-4BE6-81E3-7EFF705DF3A6}" destId="{8630EA65-80A7-44EC-B6C7-2C0702EE3F7D}" srcOrd="8" destOrd="0" presId="urn:microsoft.com/office/officeart/2005/8/layout/hProcess9"/>
    <dgm:cxn modelId="{4564C45A-90B7-43BA-9B5A-50210531850F}" type="presParOf" srcId="{CD337F96-05ED-4BE6-81E3-7EFF705DF3A6}" destId="{DE23B4D4-B0CD-4EE6-9884-A4456B50F121}" srcOrd="9" destOrd="0" presId="urn:microsoft.com/office/officeart/2005/8/layout/hProcess9"/>
    <dgm:cxn modelId="{FEB7A1E7-19F4-41BE-A1CC-2A3C926D443F}" type="presParOf" srcId="{CD337F96-05ED-4BE6-81E3-7EFF705DF3A6}" destId="{382998E9-4F62-4268-AC08-E1DEC31C0D70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B6A151-AA7F-4314-94FE-CBAA010B9D07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EC8ED87-34E1-4EDA-9E8C-35810B39DA5D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Emisor</a:t>
          </a:r>
          <a:r>
            <a:rPr lang="es-MX" dirty="0" smtClean="0">
              <a:solidFill>
                <a:srgbClr val="002060"/>
              </a:solidFill>
            </a:rPr>
            <a:t>: La fuente, quien envía el mensaje</a:t>
          </a:r>
          <a:endParaRPr lang="es-MX" dirty="0">
            <a:solidFill>
              <a:srgbClr val="002060"/>
            </a:solidFill>
          </a:endParaRPr>
        </a:p>
      </dgm:t>
    </dgm:pt>
    <dgm:pt modelId="{7825B17C-A66A-4598-B982-04269D5BEAAB}" type="parTrans" cxnId="{297F3A87-807E-4CF2-898B-B0F0AF2E54F5}">
      <dgm:prSet/>
      <dgm:spPr/>
      <dgm:t>
        <a:bodyPr/>
        <a:lstStyle/>
        <a:p>
          <a:endParaRPr lang="es-MX"/>
        </a:p>
      </dgm:t>
    </dgm:pt>
    <dgm:pt modelId="{FD63BD06-A9FF-4B1D-BC73-01E82FCD7FCD}" type="sibTrans" cxnId="{297F3A87-807E-4CF2-898B-B0F0AF2E54F5}">
      <dgm:prSet/>
      <dgm:spPr/>
      <dgm:t>
        <a:bodyPr/>
        <a:lstStyle/>
        <a:p>
          <a:endParaRPr lang="es-MX"/>
        </a:p>
      </dgm:t>
    </dgm:pt>
    <dgm:pt modelId="{CB8E305F-6CD7-4715-A978-426F4F9A1A09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Receptor</a:t>
          </a:r>
          <a:r>
            <a:rPr lang="es-MX" dirty="0" smtClean="0">
              <a:solidFill>
                <a:srgbClr val="002060"/>
              </a:solidFill>
            </a:rPr>
            <a:t>: Quien recibe y decodifica el mensaje</a:t>
          </a:r>
          <a:endParaRPr lang="es-MX" dirty="0">
            <a:solidFill>
              <a:srgbClr val="002060"/>
            </a:solidFill>
          </a:endParaRPr>
        </a:p>
      </dgm:t>
    </dgm:pt>
    <dgm:pt modelId="{D87CE153-1844-49AA-A48F-5762CC135A18}" type="parTrans" cxnId="{26ED1601-4B7D-4C75-818E-DBACA9FD7043}">
      <dgm:prSet/>
      <dgm:spPr/>
      <dgm:t>
        <a:bodyPr/>
        <a:lstStyle/>
        <a:p>
          <a:endParaRPr lang="es-MX"/>
        </a:p>
      </dgm:t>
    </dgm:pt>
    <dgm:pt modelId="{8C6E7FA2-8058-486D-B0EA-80596D93F633}" type="sibTrans" cxnId="{26ED1601-4B7D-4C75-818E-DBACA9FD7043}">
      <dgm:prSet/>
      <dgm:spPr/>
      <dgm:t>
        <a:bodyPr/>
        <a:lstStyle/>
        <a:p>
          <a:endParaRPr lang="es-MX"/>
        </a:p>
      </dgm:t>
    </dgm:pt>
    <dgm:pt modelId="{1B2C21E0-E646-4371-BCAB-4FAAE12D6FFC}" type="pres">
      <dgm:prSet presAssocID="{B7B6A151-AA7F-4314-94FE-CBAA010B9D0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0D56934-2776-4D68-9D8E-2807BAC39C86}" type="pres">
      <dgm:prSet presAssocID="{3EC8ED87-34E1-4EDA-9E8C-35810B39DA5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0A6288-1BE5-4929-B9D0-B09DB2EC0019}" type="pres">
      <dgm:prSet presAssocID="{CB8E305F-6CD7-4715-A978-426F4F9A1A09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4C2C8E4-8108-409C-973C-E61A39B4F053}" type="presOf" srcId="{CB8E305F-6CD7-4715-A978-426F4F9A1A09}" destId="{2F0A6288-1BE5-4929-B9D0-B09DB2EC0019}" srcOrd="0" destOrd="0" presId="urn:microsoft.com/office/officeart/2005/8/layout/arrow5"/>
    <dgm:cxn modelId="{297F3A87-807E-4CF2-898B-B0F0AF2E54F5}" srcId="{B7B6A151-AA7F-4314-94FE-CBAA010B9D07}" destId="{3EC8ED87-34E1-4EDA-9E8C-35810B39DA5D}" srcOrd="0" destOrd="0" parTransId="{7825B17C-A66A-4598-B982-04269D5BEAAB}" sibTransId="{FD63BD06-A9FF-4B1D-BC73-01E82FCD7FCD}"/>
    <dgm:cxn modelId="{FAE7FDF7-6186-416D-B00C-1A436746A3D4}" type="presOf" srcId="{3EC8ED87-34E1-4EDA-9E8C-35810B39DA5D}" destId="{C0D56934-2776-4D68-9D8E-2807BAC39C86}" srcOrd="0" destOrd="0" presId="urn:microsoft.com/office/officeart/2005/8/layout/arrow5"/>
    <dgm:cxn modelId="{C25137AB-10A9-458C-9A59-4323575748F6}" type="presOf" srcId="{B7B6A151-AA7F-4314-94FE-CBAA010B9D07}" destId="{1B2C21E0-E646-4371-BCAB-4FAAE12D6FFC}" srcOrd="0" destOrd="0" presId="urn:microsoft.com/office/officeart/2005/8/layout/arrow5"/>
    <dgm:cxn modelId="{26ED1601-4B7D-4C75-818E-DBACA9FD7043}" srcId="{B7B6A151-AA7F-4314-94FE-CBAA010B9D07}" destId="{CB8E305F-6CD7-4715-A978-426F4F9A1A09}" srcOrd="1" destOrd="0" parTransId="{D87CE153-1844-49AA-A48F-5762CC135A18}" sibTransId="{8C6E7FA2-8058-486D-B0EA-80596D93F633}"/>
    <dgm:cxn modelId="{724D2A92-88BE-4973-9C48-E8A64A0F3BCA}" type="presParOf" srcId="{1B2C21E0-E646-4371-BCAB-4FAAE12D6FFC}" destId="{C0D56934-2776-4D68-9D8E-2807BAC39C86}" srcOrd="0" destOrd="0" presId="urn:microsoft.com/office/officeart/2005/8/layout/arrow5"/>
    <dgm:cxn modelId="{1220896D-44A4-4EB1-9ABE-BA57F276A45E}" type="presParOf" srcId="{1B2C21E0-E646-4371-BCAB-4FAAE12D6FFC}" destId="{2F0A6288-1BE5-4929-B9D0-B09DB2EC0019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DA7341-F7BD-43E6-A7C0-A4715DCE3CC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E8BD55BC-4963-4C33-9B38-1B601A2FCF6E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Mensaje: </a:t>
          </a:r>
          <a:r>
            <a:rPr lang="es-MX" b="0" dirty="0" smtClean="0">
              <a:solidFill>
                <a:srgbClr val="002060"/>
              </a:solidFill>
            </a:rPr>
            <a:t>Los datos o información codificada que se transmite</a:t>
          </a:r>
          <a:endParaRPr lang="es-MX" b="0" dirty="0">
            <a:solidFill>
              <a:srgbClr val="002060"/>
            </a:solidFill>
          </a:endParaRPr>
        </a:p>
      </dgm:t>
    </dgm:pt>
    <dgm:pt modelId="{BB565D40-81AA-4960-B939-3D5DBB223F20}" type="parTrans" cxnId="{8DFAB1BE-7E97-40DF-B922-9533FF766E16}">
      <dgm:prSet/>
      <dgm:spPr/>
      <dgm:t>
        <a:bodyPr/>
        <a:lstStyle/>
        <a:p>
          <a:endParaRPr lang="es-MX"/>
        </a:p>
      </dgm:t>
    </dgm:pt>
    <dgm:pt modelId="{57E59389-93E5-4CAC-9182-00B0AEA50D13}" type="sibTrans" cxnId="{8DFAB1BE-7E97-40DF-B922-9533FF766E16}">
      <dgm:prSet/>
      <dgm:spPr/>
      <dgm:t>
        <a:bodyPr/>
        <a:lstStyle/>
        <a:p>
          <a:endParaRPr lang="es-MX"/>
        </a:p>
      </dgm:t>
    </dgm:pt>
    <dgm:pt modelId="{E85DCC80-D6C5-415F-8483-4DADA947FDE4}" type="pres">
      <dgm:prSet presAssocID="{8CDA7341-F7BD-43E6-A7C0-A4715DCE3CCE}" presName="compositeShape" presStyleCnt="0">
        <dgm:presLayoutVars>
          <dgm:chMax val="7"/>
          <dgm:dir/>
          <dgm:resizeHandles val="exact"/>
        </dgm:presLayoutVars>
      </dgm:prSet>
      <dgm:spPr/>
    </dgm:pt>
    <dgm:pt modelId="{BA6B48E0-55C3-423A-ABBB-6C947FADBACB}" type="pres">
      <dgm:prSet presAssocID="{E8BD55BC-4963-4C33-9B38-1B601A2FCF6E}" presName="circ1TxSh" presStyleLbl="vennNode1" presStyleIdx="0" presStyleCnt="1"/>
      <dgm:spPr/>
      <dgm:t>
        <a:bodyPr/>
        <a:lstStyle/>
        <a:p>
          <a:endParaRPr lang="es-MX"/>
        </a:p>
      </dgm:t>
    </dgm:pt>
  </dgm:ptLst>
  <dgm:cxnLst>
    <dgm:cxn modelId="{7A43D8C4-35F9-4848-B879-A0DF5AFB0B04}" type="presOf" srcId="{8CDA7341-F7BD-43E6-A7C0-A4715DCE3CCE}" destId="{E85DCC80-D6C5-415F-8483-4DADA947FDE4}" srcOrd="0" destOrd="0" presId="urn:microsoft.com/office/officeart/2005/8/layout/venn1"/>
    <dgm:cxn modelId="{0A342544-0EE6-424A-9C41-9F4884CC25BC}" type="presOf" srcId="{E8BD55BC-4963-4C33-9B38-1B601A2FCF6E}" destId="{BA6B48E0-55C3-423A-ABBB-6C947FADBACB}" srcOrd="0" destOrd="0" presId="urn:microsoft.com/office/officeart/2005/8/layout/venn1"/>
    <dgm:cxn modelId="{8DFAB1BE-7E97-40DF-B922-9533FF766E16}" srcId="{8CDA7341-F7BD-43E6-A7C0-A4715DCE3CCE}" destId="{E8BD55BC-4963-4C33-9B38-1B601A2FCF6E}" srcOrd="0" destOrd="0" parTransId="{BB565D40-81AA-4960-B939-3D5DBB223F20}" sibTransId="{57E59389-93E5-4CAC-9182-00B0AEA50D13}"/>
    <dgm:cxn modelId="{418DBC2F-0006-48FB-BF1E-381443B333EF}" type="presParOf" srcId="{E85DCC80-D6C5-415F-8483-4DADA947FDE4}" destId="{BA6B48E0-55C3-423A-ABBB-6C947FADBACB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9E68C-F989-4889-8485-782583DBC41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B378A95-A07A-46DB-9736-CB5ED93A9921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Verbal</a:t>
          </a:r>
          <a:endParaRPr lang="es-MX" b="1" dirty="0">
            <a:solidFill>
              <a:srgbClr val="002060"/>
            </a:solidFill>
          </a:endParaRPr>
        </a:p>
      </dgm:t>
    </dgm:pt>
    <dgm:pt modelId="{2FA42169-0623-467F-891E-9BF96F09F87D}" type="parTrans" cxnId="{8C0EA117-BACF-4FC2-8BEC-448A3099370E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B136F22E-FAE9-4196-B53F-9CE1D6A47F4A}" type="sibTrans" cxnId="{8C0EA117-BACF-4FC2-8BEC-448A3099370E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48BE30FE-5B61-498D-A11C-F77A7FF8DA8D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No verbal</a:t>
          </a:r>
          <a:endParaRPr lang="es-MX" b="1" dirty="0">
            <a:solidFill>
              <a:srgbClr val="002060"/>
            </a:solidFill>
          </a:endParaRPr>
        </a:p>
      </dgm:t>
    </dgm:pt>
    <dgm:pt modelId="{49DE882E-1772-45A1-AF8A-9E3A4A790CD8}" type="parTrans" cxnId="{FB149F99-828B-4749-8F53-510FAF474266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45143FD9-DB15-4A52-B399-D69E770BE2C1}" type="sibTrans" cxnId="{FB149F99-828B-4749-8F53-510FAF474266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577BC80C-8578-4860-9BF2-7BA7D2971587}" type="pres">
      <dgm:prSet presAssocID="{4829E68C-F989-4889-8485-782583DBC417}" presName="compositeShape" presStyleCnt="0">
        <dgm:presLayoutVars>
          <dgm:chMax val="7"/>
          <dgm:dir/>
          <dgm:resizeHandles val="exact"/>
        </dgm:presLayoutVars>
      </dgm:prSet>
      <dgm:spPr/>
    </dgm:pt>
    <dgm:pt modelId="{5F6723BE-C471-48ED-AFF4-FCD6572026D2}" type="pres">
      <dgm:prSet presAssocID="{5B378A95-A07A-46DB-9736-CB5ED93A9921}" presName="circ1" presStyleLbl="vennNode1" presStyleIdx="0" presStyleCnt="2"/>
      <dgm:spPr/>
      <dgm:t>
        <a:bodyPr/>
        <a:lstStyle/>
        <a:p>
          <a:endParaRPr lang="es-MX"/>
        </a:p>
      </dgm:t>
    </dgm:pt>
    <dgm:pt modelId="{2ECAE786-C5DD-4417-B901-1F4EB9951309}" type="pres">
      <dgm:prSet presAssocID="{5B378A95-A07A-46DB-9736-CB5ED93A99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16AF82-C9C3-4DF0-8A94-021B5FFC80B1}" type="pres">
      <dgm:prSet presAssocID="{48BE30FE-5B61-498D-A11C-F77A7FF8DA8D}" presName="circ2" presStyleLbl="vennNode1" presStyleIdx="1" presStyleCnt="2"/>
      <dgm:spPr/>
      <dgm:t>
        <a:bodyPr/>
        <a:lstStyle/>
        <a:p>
          <a:endParaRPr lang="es-MX"/>
        </a:p>
      </dgm:t>
    </dgm:pt>
    <dgm:pt modelId="{39782112-C6CB-4E79-8E80-67B3417E8D1B}" type="pres">
      <dgm:prSet presAssocID="{48BE30FE-5B61-498D-A11C-F77A7FF8DA8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FADD4D0-269A-4778-A9EB-49EF3704634A}" type="presOf" srcId="{5B378A95-A07A-46DB-9736-CB5ED93A9921}" destId="{2ECAE786-C5DD-4417-B901-1F4EB9951309}" srcOrd="1" destOrd="0" presId="urn:microsoft.com/office/officeart/2005/8/layout/venn1"/>
    <dgm:cxn modelId="{FB149F99-828B-4749-8F53-510FAF474266}" srcId="{4829E68C-F989-4889-8485-782583DBC417}" destId="{48BE30FE-5B61-498D-A11C-F77A7FF8DA8D}" srcOrd="1" destOrd="0" parTransId="{49DE882E-1772-45A1-AF8A-9E3A4A790CD8}" sibTransId="{45143FD9-DB15-4A52-B399-D69E770BE2C1}"/>
    <dgm:cxn modelId="{038ADEC2-0B28-4C03-8B5B-15B6CE202A5D}" type="presOf" srcId="{4829E68C-F989-4889-8485-782583DBC417}" destId="{577BC80C-8578-4860-9BF2-7BA7D2971587}" srcOrd="0" destOrd="0" presId="urn:microsoft.com/office/officeart/2005/8/layout/venn1"/>
    <dgm:cxn modelId="{8C0EA117-BACF-4FC2-8BEC-448A3099370E}" srcId="{4829E68C-F989-4889-8485-782583DBC417}" destId="{5B378A95-A07A-46DB-9736-CB5ED93A9921}" srcOrd="0" destOrd="0" parTransId="{2FA42169-0623-467F-891E-9BF96F09F87D}" sibTransId="{B136F22E-FAE9-4196-B53F-9CE1D6A47F4A}"/>
    <dgm:cxn modelId="{F1D9C35D-FB8D-4221-AF24-CD3166066C9B}" type="presOf" srcId="{5B378A95-A07A-46DB-9736-CB5ED93A9921}" destId="{5F6723BE-C471-48ED-AFF4-FCD6572026D2}" srcOrd="0" destOrd="0" presId="urn:microsoft.com/office/officeart/2005/8/layout/venn1"/>
    <dgm:cxn modelId="{83F14FD6-3978-4CF2-8A36-043166CFABF0}" type="presOf" srcId="{48BE30FE-5B61-498D-A11C-F77A7FF8DA8D}" destId="{39782112-C6CB-4E79-8E80-67B3417E8D1B}" srcOrd="1" destOrd="0" presId="urn:microsoft.com/office/officeart/2005/8/layout/venn1"/>
    <dgm:cxn modelId="{A8C18E5D-A5C1-498E-9DD7-D7029DD3571A}" type="presOf" srcId="{48BE30FE-5B61-498D-A11C-F77A7FF8DA8D}" destId="{3616AF82-C9C3-4DF0-8A94-021B5FFC80B1}" srcOrd="0" destOrd="0" presId="urn:microsoft.com/office/officeart/2005/8/layout/venn1"/>
    <dgm:cxn modelId="{4EB5115C-84D2-414F-88C7-674C7E119BB8}" type="presParOf" srcId="{577BC80C-8578-4860-9BF2-7BA7D2971587}" destId="{5F6723BE-C471-48ED-AFF4-FCD6572026D2}" srcOrd="0" destOrd="0" presId="urn:microsoft.com/office/officeart/2005/8/layout/venn1"/>
    <dgm:cxn modelId="{31F708B6-B8D7-4EB3-B0A8-DB6017A5B1D3}" type="presParOf" srcId="{577BC80C-8578-4860-9BF2-7BA7D2971587}" destId="{2ECAE786-C5DD-4417-B901-1F4EB9951309}" srcOrd="1" destOrd="0" presId="urn:microsoft.com/office/officeart/2005/8/layout/venn1"/>
    <dgm:cxn modelId="{CADEDD40-51C4-47DD-B1CC-61B5D7BEAA95}" type="presParOf" srcId="{577BC80C-8578-4860-9BF2-7BA7D2971587}" destId="{3616AF82-C9C3-4DF0-8A94-021B5FFC80B1}" srcOrd="2" destOrd="0" presId="urn:microsoft.com/office/officeart/2005/8/layout/venn1"/>
    <dgm:cxn modelId="{FBF0E0FD-2E77-4096-B54B-EB301FBDFE6A}" type="presParOf" srcId="{577BC80C-8578-4860-9BF2-7BA7D2971587}" destId="{39782112-C6CB-4E79-8E80-67B3417E8D1B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9E9916-4213-493C-86C4-B391C18B65D9}" type="doc">
      <dgm:prSet loTypeId="urn:microsoft.com/office/officeart/2005/8/layout/arrow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EB16BFE-8F62-4FE3-BB6C-EF27461E0694}">
      <dgm:prSet phldrT="[Texto]"/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/>
            <a:t>COMUNICACIÓN VERBAL</a:t>
          </a:r>
          <a:endParaRPr lang="es-MX" b="1" dirty="0"/>
        </a:p>
      </dgm:t>
    </dgm:pt>
    <dgm:pt modelId="{FA95DA4A-EB52-4360-83A1-8D18F2DE4C30}" type="parTrans" cxnId="{79A889DA-7B5C-43D8-A004-687908E17AB0}">
      <dgm:prSet/>
      <dgm:spPr/>
      <dgm:t>
        <a:bodyPr/>
        <a:lstStyle/>
        <a:p>
          <a:endParaRPr lang="es-MX"/>
        </a:p>
      </dgm:t>
    </dgm:pt>
    <dgm:pt modelId="{EEABE43B-4C38-4F0A-B2ED-7E660C809748}" type="sibTrans" cxnId="{79A889DA-7B5C-43D8-A004-687908E17AB0}">
      <dgm:prSet/>
      <dgm:spPr/>
      <dgm:t>
        <a:bodyPr/>
        <a:lstStyle/>
        <a:p>
          <a:endParaRPr lang="es-MX"/>
        </a:p>
      </dgm:t>
    </dgm:pt>
    <dgm:pt modelId="{0A2FF0AB-4EE4-49AB-881D-EB3020537F7E}">
      <dgm:prSet phldrT="[Texto]"/>
      <dgm:spPr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/>
            <a:t>COMUNICACIÓN NO VERRBAL</a:t>
          </a:r>
        </a:p>
      </dgm:t>
    </dgm:pt>
    <dgm:pt modelId="{3AC5A21F-D904-447E-9804-1DBEF5FBDF22}" type="parTrans" cxnId="{EDBAE581-F003-4740-A6FA-2166CD38A9E7}">
      <dgm:prSet/>
      <dgm:spPr/>
      <dgm:t>
        <a:bodyPr/>
        <a:lstStyle/>
        <a:p>
          <a:endParaRPr lang="es-MX"/>
        </a:p>
      </dgm:t>
    </dgm:pt>
    <dgm:pt modelId="{5FFAE9EE-1808-43AB-BE01-C85FAEA8A19A}" type="sibTrans" cxnId="{EDBAE581-F003-4740-A6FA-2166CD38A9E7}">
      <dgm:prSet/>
      <dgm:spPr/>
      <dgm:t>
        <a:bodyPr/>
        <a:lstStyle/>
        <a:p>
          <a:endParaRPr lang="es-MX"/>
        </a:p>
      </dgm:t>
    </dgm:pt>
    <dgm:pt modelId="{09720E11-1549-4FD6-8770-48400F79042F}" type="pres">
      <dgm:prSet presAssocID="{B99E9916-4213-493C-86C4-B391C18B65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A1B1F14-17A4-4A49-8543-E08644B141A1}" type="pres">
      <dgm:prSet presAssocID="{DEB16BFE-8F62-4FE3-BB6C-EF27461E0694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6EA65D-3769-40BA-BC0E-8FD1731E4DB5}" type="pres">
      <dgm:prSet presAssocID="{0A2FF0AB-4EE4-49AB-881D-EB3020537F7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D5778BF-3EAD-4D47-8F1D-4FA0CF3A6601}" type="presOf" srcId="{DEB16BFE-8F62-4FE3-BB6C-EF27461E0694}" destId="{9A1B1F14-17A4-4A49-8543-E08644B141A1}" srcOrd="0" destOrd="0" presId="urn:microsoft.com/office/officeart/2005/8/layout/arrow1"/>
    <dgm:cxn modelId="{1A891896-C4BD-4395-878A-A7E438AEE493}" type="presOf" srcId="{0A2FF0AB-4EE4-49AB-881D-EB3020537F7E}" destId="{446EA65D-3769-40BA-BC0E-8FD1731E4DB5}" srcOrd="0" destOrd="0" presId="urn:microsoft.com/office/officeart/2005/8/layout/arrow1"/>
    <dgm:cxn modelId="{EDBAE581-F003-4740-A6FA-2166CD38A9E7}" srcId="{B99E9916-4213-493C-86C4-B391C18B65D9}" destId="{0A2FF0AB-4EE4-49AB-881D-EB3020537F7E}" srcOrd="1" destOrd="0" parTransId="{3AC5A21F-D904-447E-9804-1DBEF5FBDF22}" sibTransId="{5FFAE9EE-1808-43AB-BE01-C85FAEA8A19A}"/>
    <dgm:cxn modelId="{4E77BA4E-8139-4E76-8652-D705D6988454}" type="presOf" srcId="{B99E9916-4213-493C-86C4-B391C18B65D9}" destId="{09720E11-1549-4FD6-8770-48400F79042F}" srcOrd="0" destOrd="0" presId="urn:microsoft.com/office/officeart/2005/8/layout/arrow1"/>
    <dgm:cxn modelId="{79A889DA-7B5C-43D8-A004-687908E17AB0}" srcId="{B99E9916-4213-493C-86C4-B391C18B65D9}" destId="{DEB16BFE-8F62-4FE3-BB6C-EF27461E0694}" srcOrd="0" destOrd="0" parTransId="{FA95DA4A-EB52-4360-83A1-8D18F2DE4C30}" sibTransId="{EEABE43B-4C38-4F0A-B2ED-7E660C809748}"/>
    <dgm:cxn modelId="{B561236D-E6A9-4F63-B456-E0BC914F71A1}" type="presParOf" srcId="{09720E11-1549-4FD6-8770-48400F79042F}" destId="{9A1B1F14-17A4-4A49-8543-E08644B141A1}" srcOrd="0" destOrd="0" presId="urn:microsoft.com/office/officeart/2005/8/layout/arrow1"/>
    <dgm:cxn modelId="{2374B278-5FE7-42CB-A4DF-B89B6F42FA31}" type="presParOf" srcId="{09720E11-1549-4FD6-8770-48400F79042F}" destId="{446EA65D-3769-40BA-BC0E-8FD1731E4DB5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AC5B62-ED8C-469D-9504-E254DE1DFACF}" type="doc">
      <dgm:prSet loTypeId="urn:microsoft.com/office/officeart/2005/8/layout/arrow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78945DF-A962-4A76-AB41-46AD14AE603A}">
      <dgm:prSet phldrT="[Texto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Connotación</a:t>
          </a:r>
          <a:endParaRPr lang="es-MX" b="1" dirty="0">
            <a:solidFill>
              <a:srgbClr val="002060"/>
            </a:solidFill>
          </a:endParaRPr>
        </a:p>
      </dgm:t>
    </dgm:pt>
    <dgm:pt modelId="{446BDA28-2D8F-4B3F-A705-36988B506B60}" type="parTrans" cxnId="{E971416D-5FA3-4FCF-A817-9BE02E213C2E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AEA1DC26-BB99-4D63-AB9D-94DCDF6C01E7}" type="sibTrans" cxnId="{E971416D-5FA3-4FCF-A817-9BE02E213C2E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00F40E4D-D242-4A78-AB0C-56D3CDB73AC8}">
      <dgm:prSet phldrT="[Texto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effectLst>
          <a:glow rad="2286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MX" b="1" dirty="0" smtClean="0">
              <a:solidFill>
                <a:srgbClr val="002060"/>
              </a:solidFill>
            </a:rPr>
            <a:t>Denotación</a:t>
          </a:r>
          <a:endParaRPr lang="es-MX" b="1" dirty="0">
            <a:solidFill>
              <a:srgbClr val="002060"/>
            </a:solidFill>
          </a:endParaRPr>
        </a:p>
      </dgm:t>
    </dgm:pt>
    <dgm:pt modelId="{034B4AF2-8D4A-4214-BAA9-C03DC70E34DE}" type="parTrans" cxnId="{6278A546-FCEC-4E5F-98DE-A8FA102CDE74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EA7AEFDB-820A-4827-882E-F36ED0430194}" type="sibTrans" cxnId="{6278A546-FCEC-4E5F-98DE-A8FA102CDE74}">
      <dgm:prSet/>
      <dgm:spPr/>
      <dgm:t>
        <a:bodyPr/>
        <a:lstStyle/>
        <a:p>
          <a:endParaRPr lang="es-MX" b="1">
            <a:solidFill>
              <a:srgbClr val="002060"/>
            </a:solidFill>
          </a:endParaRPr>
        </a:p>
      </dgm:t>
    </dgm:pt>
    <dgm:pt modelId="{034E8C59-B394-4169-AE27-9A45828BF3AE}" type="pres">
      <dgm:prSet presAssocID="{F9AC5B62-ED8C-469D-9504-E254DE1DFA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3C3F01-4BC2-4248-B857-5594CD4B4D2A}" type="pres">
      <dgm:prSet presAssocID="{F78945DF-A962-4A76-AB41-46AD14AE603A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B8F316-35BC-4470-A593-4AA977F97FCA}" type="pres">
      <dgm:prSet presAssocID="{00F40E4D-D242-4A78-AB0C-56D3CDB73AC8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EAA8C2D-1F40-45D1-9B31-845448AEA027}" type="presOf" srcId="{00F40E4D-D242-4A78-AB0C-56D3CDB73AC8}" destId="{F5B8F316-35BC-4470-A593-4AA977F97FCA}" srcOrd="0" destOrd="0" presId="urn:microsoft.com/office/officeart/2005/8/layout/arrow1"/>
    <dgm:cxn modelId="{E971416D-5FA3-4FCF-A817-9BE02E213C2E}" srcId="{F9AC5B62-ED8C-469D-9504-E254DE1DFACF}" destId="{F78945DF-A962-4A76-AB41-46AD14AE603A}" srcOrd="0" destOrd="0" parTransId="{446BDA28-2D8F-4B3F-A705-36988B506B60}" sibTransId="{AEA1DC26-BB99-4D63-AB9D-94DCDF6C01E7}"/>
    <dgm:cxn modelId="{6278A546-FCEC-4E5F-98DE-A8FA102CDE74}" srcId="{F9AC5B62-ED8C-469D-9504-E254DE1DFACF}" destId="{00F40E4D-D242-4A78-AB0C-56D3CDB73AC8}" srcOrd="1" destOrd="0" parTransId="{034B4AF2-8D4A-4214-BAA9-C03DC70E34DE}" sibTransId="{EA7AEFDB-820A-4827-882E-F36ED0430194}"/>
    <dgm:cxn modelId="{F4F1D293-7240-4DC7-936D-208A846471F2}" type="presOf" srcId="{F9AC5B62-ED8C-469D-9504-E254DE1DFACF}" destId="{034E8C59-B394-4169-AE27-9A45828BF3AE}" srcOrd="0" destOrd="0" presId="urn:microsoft.com/office/officeart/2005/8/layout/arrow1"/>
    <dgm:cxn modelId="{290DEF1A-02FB-4BCA-AEE9-1D1D9E7B8746}" type="presOf" srcId="{F78945DF-A962-4A76-AB41-46AD14AE603A}" destId="{373C3F01-4BC2-4248-B857-5594CD4B4D2A}" srcOrd="0" destOrd="0" presId="urn:microsoft.com/office/officeart/2005/8/layout/arrow1"/>
    <dgm:cxn modelId="{09730912-E506-47D1-9E8E-476D73A03C1A}" type="presParOf" srcId="{034E8C59-B394-4169-AE27-9A45828BF3AE}" destId="{373C3F01-4BC2-4248-B857-5594CD4B4D2A}" srcOrd="0" destOrd="0" presId="urn:microsoft.com/office/officeart/2005/8/layout/arrow1"/>
    <dgm:cxn modelId="{E9CBF0EC-FCE3-4EFF-BBD4-61BD3649B90C}" type="presParOf" srcId="{034E8C59-B394-4169-AE27-9A45828BF3AE}" destId="{F5B8F316-35BC-4470-A593-4AA977F97FCA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7A02E-A119-4E5E-ABF3-96C5A6247906}" type="datetimeFigureOut">
              <a:rPr lang="es-MX" smtClean="0"/>
              <a:t>28/02/2020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FC561-F3DC-484B-9D44-592BC0A72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3605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8CF4AC-2538-478F-8F07-A0178FF7DD1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5881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3972" name="3 Marcador de número de diapositiva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1D3A3449-C596-4592-B4BB-6F9CCA725898}" type="slidenum">
              <a:rPr lang="es-ES" sz="1200">
                <a:latin typeface="Calibri" pitchFamily="34" charset="0"/>
              </a:rPr>
              <a:pPr algn="r"/>
              <a:t>2</a:t>
            </a:fld>
            <a:endParaRPr 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35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4996" name="3 Marcador de número de diapositiva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953EC62F-25E1-43F5-ADA6-0C78AA4688BB}" type="slidenum">
              <a:rPr lang="es-ES" sz="1200">
                <a:latin typeface="Calibri" pitchFamily="34" charset="0"/>
              </a:rPr>
              <a:pPr algn="r"/>
              <a:t>3</a:t>
            </a:fld>
            <a:endParaRPr lang="es-E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387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3B39F7-39B3-4AC1-8796-04045892ABF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211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1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02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790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4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420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2/28/2020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37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2/28/2020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1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99C93-F56F-46AB-9EB8-53614A95B15F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41188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2/28/2020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8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2/28/2020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57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2/28/2020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4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2/28/2020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0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ideiablog.files.wordpress.com/2010/02/aprendizaje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cidecame.uaeh.edu.mx/lcc/mapa/PROYECTO/libro27/13_conceptos_bsicos_de_comunicacin.html" TargetMode="Externa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13259" y="3645024"/>
            <a:ext cx="7387133" cy="1513789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Unidad de </a:t>
            </a:r>
            <a:r>
              <a:rPr lang="es-ES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aprendizaje: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2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Técnicas de expresión oral y escrita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908175" y="836613"/>
            <a:ext cx="5329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ookman Old Style" pitchFamily="18" charset="0"/>
              </a:rPr>
              <a:t>Centro Universitario UAEM Ecatepec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692275" y="285750"/>
            <a:ext cx="595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rgbClr val="000000"/>
                </a:solidFill>
                <a:latin typeface="Bookman Old Style" pitchFamily="18" charset="0"/>
              </a:rPr>
              <a:t>Universidad Autónoma del Estado de México</a:t>
            </a:r>
          </a:p>
        </p:txBody>
      </p:sp>
      <p:pic>
        <p:nvPicPr>
          <p:cNvPr id="10245" name="Picture 6" descr="EscudoCUE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85750"/>
            <a:ext cx="12239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258888" y="1414736"/>
            <a:ext cx="635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dirty="0" smtClean="0"/>
              <a:t>Licenciatura en Derecho</a:t>
            </a:r>
            <a:endParaRPr lang="es-ES" sz="3600" dirty="0"/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2699791" y="5651956"/>
            <a:ext cx="6408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latin typeface="Bookman Old Style" pitchFamily="18" charset="0"/>
              </a:rPr>
              <a:t>Fecha de elaboración: 22 de Septiembre de 2019</a:t>
            </a:r>
          </a:p>
        </p:txBody>
      </p:sp>
      <p:pic>
        <p:nvPicPr>
          <p:cNvPr id="10248" name="Picture 7" descr="EscudoUAEMmetali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14313"/>
            <a:ext cx="15113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395536" y="2545740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“</a:t>
            </a:r>
            <a:r>
              <a:rPr lang="es-MX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Fundamentos y modelos de la comunicación</a:t>
            </a:r>
            <a:r>
              <a:rPr lang="es-MX" sz="28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”</a:t>
            </a:r>
            <a:endParaRPr lang="es-ES" sz="2800" b="1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556048" y="6125234"/>
            <a:ext cx="69259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latin typeface="Bookman Old Style" pitchFamily="18" charset="0"/>
              </a:rPr>
              <a:t>Autor: M. en </a:t>
            </a:r>
            <a:r>
              <a:rPr lang="es-ES" sz="2000" dirty="0" smtClean="0">
                <a:latin typeface="Bookman Old Style" pitchFamily="18" charset="0"/>
              </a:rPr>
              <a:t>D.C. Rodrigo Amaury Arévalo Contreras </a:t>
            </a:r>
            <a:endParaRPr lang="es-ES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7473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-31547"/>
            <a:ext cx="7886700" cy="1228299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El Proceso comunicativo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8803382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Comunicar </a:t>
            </a:r>
            <a:r>
              <a:rPr lang="es-MX" dirty="0"/>
              <a:t>proviene de </a:t>
            </a:r>
            <a:r>
              <a:rPr lang="es-MX" i="1" dirty="0">
                <a:solidFill>
                  <a:srgbClr val="002060"/>
                </a:solidFill>
              </a:rPr>
              <a:t>comunicare</a:t>
            </a:r>
            <a:r>
              <a:rPr lang="es-MX" i="1" dirty="0"/>
              <a:t>,</a:t>
            </a:r>
            <a:r>
              <a:rPr lang="es-MX" dirty="0"/>
              <a:t> que significa “poner en común”. De esta manera la comunicación tiene como propósito poner en común conocimientos y sentimientos, lo que se logra mediante signos y símbolos tales como la palabra hablada, la señal, el gesto y la imagen. (De la Torre, 2009: 5</a:t>
            </a:r>
            <a:r>
              <a:rPr lang="es-MX" dirty="0" smtClean="0"/>
              <a:t>)</a:t>
            </a: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529" y="1041524"/>
            <a:ext cx="4366536" cy="289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69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-31547"/>
            <a:ext cx="7886700" cy="1228299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El Proceso comunicativo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8803382" cy="5400600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Para </a:t>
            </a:r>
            <a:r>
              <a:rPr lang="es-MX" dirty="0"/>
              <a:t>comprender mejor a la comunicación se señalan diversas definiciones según de la Torre (2009):</a:t>
            </a:r>
          </a:p>
          <a:p>
            <a:pPr algn="just"/>
            <a:r>
              <a:rPr lang="es-MX" i="1" dirty="0"/>
              <a:t>Aristóteles:</a:t>
            </a:r>
            <a:r>
              <a:rPr lang="es-MX" dirty="0"/>
              <a:t> “El objetivo principal de la comunicación es la persuasión”.</a:t>
            </a:r>
          </a:p>
          <a:p>
            <a:pPr algn="just"/>
            <a:r>
              <a:rPr lang="es-MX" i="1" dirty="0"/>
              <a:t>Antonio Paoli</a:t>
            </a:r>
            <a:r>
              <a:rPr lang="es-MX" dirty="0"/>
              <a:t>: “Acto de relación entre dos o más sujetos mediante el cual se evoca en común un significado”.</a:t>
            </a:r>
          </a:p>
          <a:p>
            <a:pPr algn="just"/>
            <a:r>
              <a:rPr lang="es-MX" i="1" dirty="0"/>
              <a:t>Aranguren: </a:t>
            </a:r>
            <a:r>
              <a:rPr lang="es-MX" dirty="0"/>
              <a:t>“Comunicación es la transmisión de un mensaje mediante un emisor una conducción una conducción y un receptor”</a:t>
            </a:r>
            <a:r>
              <a:rPr lang="es-MX" i="1" dirty="0"/>
              <a:t> </a:t>
            </a:r>
            <a:endParaRPr lang="es-MX" dirty="0"/>
          </a:p>
          <a:p>
            <a:pPr algn="just"/>
            <a:r>
              <a:rPr lang="es-MX" i="1" dirty="0"/>
              <a:t>David K. </a:t>
            </a:r>
            <a:r>
              <a:rPr lang="es-MX" i="1" dirty="0" err="1"/>
              <a:t>Berlo</a:t>
            </a:r>
            <a:r>
              <a:rPr lang="es-MX" i="1" dirty="0"/>
              <a:t>:</a:t>
            </a:r>
            <a:r>
              <a:rPr lang="es-MX" dirty="0"/>
              <a:t> “Es un proceso mediante el cual un emisor transmite un mensaje a través de un canal hacia un receptor</a:t>
            </a:r>
            <a:r>
              <a:rPr lang="es-MX" dirty="0" smtClean="0"/>
              <a:t>.”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37" y="4643025"/>
            <a:ext cx="4680520" cy="198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50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-31547"/>
            <a:ext cx="7886700" cy="1228299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El Proceso comunicativo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8803382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A </a:t>
            </a:r>
            <a:r>
              <a:rPr lang="es-MX" dirty="0"/>
              <a:t>manera de síntesis de las anteriores definiciones se puede afirmar que la comunicación es un proceso a través del cual se emplean signos comunes del emisor al receptor y viceversa, a través del cual se pretende modificar el comportamiento de los demás individuos</a:t>
            </a:r>
            <a:r>
              <a:rPr lang="es-MX" dirty="0" smtClean="0"/>
              <a:t>.</a:t>
            </a:r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El proceso de </a:t>
            </a:r>
            <a:r>
              <a:rPr lang="es-MX" dirty="0" smtClean="0"/>
              <a:t>comunicación en consecuencia es sistema </a:t>
            </a:r>
            <a:r>
              <a:rPr lang="es-MX" dirty="0"/>
              <a:t>más eficaz en el que dos interlocutores se hablan uno como emisor y el otro como receptor. Generalmente así se representa la comunicación </a:t>
            </a:r>
            <a:r>
              <a:rPr lang="es-MX" dirty="0" smtClean="0"/>
              <a:t>oral (</a:t>
            </a:r>
            <a:r>
              <a:rPr lang="es-MX" dirty="0"/>
              <a:t>De la Torre, 2009: 26</a:t>
            </a:r>
            <a:r>
              <a:rPr lang="es-MX" dirty="0" smtClean="0"/>
              <a:t>).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823007"/>
            <a:ext cx="4669110" cy="229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3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512" y="-31547"/>
            <a:ext cx="9144000" cy="1300307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rgbClr val="002060"/>
                </a:solidFill>
              </a:rPr>
              <a:t>Diferencia entre comunicación e información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4410894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400" dirty="0" smtClean="0"/>
          </a:p>
          <a:p>
            <a:pPr marL="0" indent="0" algn="just">
              <a:buNone/>
            </a:pPr>
            <a:endParaRPr lang="es-MX" sz="2400" dirty="0"/>
          </a:p>
          <a:p>
            <a:pPr marL="0" indent="0" algn="just">
              <a:buNone/>
            </a:pPr>
            <a:r>
              <a:rPr lang="es-MX" sz="2400" dirty="0" smtClean="0"/>
              <a:t>Ambos </a:t>
            </a:r>
            <a:r>
              <a:rPr lang="es-MX" sz="2400" dirty="0"/>
              <a:t>términos suelen utilizarse como sinónimos, sin embargo tienen diferencias: la información son datos que se obtienen de manera unilateral, la comunicación es la recepción de datos y su retroalimentación, es decir es bilateral</a:t>
            </a:r>
            <a:r>
              <a:rPr lang="es-MX" sz="2400" dirty="0" smtClean="0"/>
              <a:t>. (</a:t>
            </a:r>
            <a:r>
              <a:rPr lang="es-MX" sz="2400" dirty="0"/>
              <a:t>De la Torre, 2009: 6)</a:t>
            </a:r>
          </a:p>
          <a:p>
            <a:pPr marL="0" indent="0" algn="just">
              <a:buNone/>
            </a:pPr>
            <a:endParaRPr lang="es-MX" sz="2400" dirty="0"/>
          </a:p>
        </p:txBody>
      </p:sp>
      <p:sp>
        <p:nvSpPr>
          <p:cNvPr id="4" name="AutoShape 2" descr="Resultado de imagen para comunicación"/>
          <p:cNvSpPr>
            <a:spLocks noChangeAspect="1" noChangeArrowheads="1"/>
          </p:cNvSpPr>
          <p:nvPr/>
        </p:nvSpPr>
        <p:spPr bwMode="auto">
          <a:xfrm>
            <a:off x="3913134" y="3833606"/>
            <a:ext cx="243586" cy="24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0" name="Picture 4" descr="Resultado de imagen para comunic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891642" cy="225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594" y="3912486"/>
            <a:ext cx="3767048" cy="225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73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395536" y="2492896"/>
            <a:ext cx="8229600" cy="3489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endParaRPr lang="es-MX" sz="6000" b="1" dirty="0" smtClean="0"/>
          </a:p>
          <a:p>
            <a:pPr marL="114300" indent="0" algn="ctr">
              <a:buFont typeface="Arial" pitchFamily="34" charset="0"/>
              <a:buNone/>
            </a:pPr>
            <a:r>
              <a:rPr lang="es-MX" sz="6000" b="1" dirty="0" smtClean="0"/>
              <a:t>¿Qué función tiene la comunicación?</a:t>
            </a:r>
            <a:endParaRPr lang="es-MX" sz="6000" b="1" dirty="0"/>
          </a:p>
        </p:txBody>
      </p:sp>
      <p:pic>
        <p:nvPicPr>
          <p:cNvPr id="5122" name="Picture 2" descr="Resultado de imagen para llam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967" y="188640"/>
            <a:ext cx="4048737" cy="294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05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476672"/>
            <a:ext cx="8675688" cy="5327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200" dirty="0" smtClean="0">
                <a:solidFill>
                  <a:srgbClr val="002060"/>
                </a:solidFill>
              </a:rPr>
              <a:t>Según Cantú (2008) la comunicación cumple con las siguientes funciones:</a:t>
            </a:r>
          </a:p>
          <a:p>
            <a:endParaRPr lang="es-MX" sz="3200" dirty="0"/>
          </a:p>
          <a:p>
            <a:r>
              <a:rPr lang="es-MX" sz="3200" dirty="0" smtClean="0"/>
              <a:t>Interacción</a:t>
            </a:r>
          </a:p>
          <a:p>
            <a:r>
              <a:rPr lang="es-MX" sz="3200" dirty="0" smtClean="0"/>
              <a:t>Convivencia</a:t>
            </a:r>
          </a:p>
          <a:p>
            <a:r>
              <a:rPr lang="es-MX" sz="3200" dirty="0" smtClean="0"/>
              <a:t>Satisfacción de necesidades</a:t>
            </a:r>
          </a:p>
          <a:p>
            <a:r>
              <a:rPr lang="es-MX" sz="3200" dirty="0" smtClean="0"/>
              <a:t>Transmisión</a:t>
            </a:r>
            <a:endParaRPr lang="es-MX" sz="3200" dirty="0"/>
          </a:p>
          <a:p>
            <a:endParaRPr lang="es-MX" sz="3200" dirty="0"/>
          </a:p>
        </p:txBody>
      </p:sp>
      <p:pic>
        <p:nvPicPr>
          <p:cNvPr id="3076" name="Picture 4" descr="Resultado de imagen para comunicac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117" y="3573016"/>
            <a:ext cx="5461805" cy="320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13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539552" y="620688"/>
            <a:ext cx="8229600" cy="5566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r>
              <a:rPr lang="es-MX" sz="5400" b="1" dirty="0" smtClean="0"/>
              <a:t>¿Cuál es la importancia de la comunicación?</a:t>
            </a:r>
            <a:endParaRPr lang="es-MX" sz="54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140" y="3461424"/>
            <a:ext cx="3816424" cy="272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5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44624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Importancia de la comunicación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5122" y="1329109"/>
            <a:ext cx="8515350" cy="519623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2400" dirty="0" smtClean="0"/>
              <a:t>La </a:t>
            </a:r>
            <a:r>
              <a:rPr lang="es-MX" sz="2400" dirty="0"/>
              <a:t>comunicación humana es un fenómeno social, desde las primeras comunidades humanas (horda, clan, tribu) la satisfacción de necesidades humanas ha dependido de su facultad de  comunicarse. (De la Torre, 2009: </a:t>
            </a:r>
            <a:r>
              <a:rPr lang="es-MX" sz="2400" dirty="0" smtClean="0"/>
              <a:t>8).</a:t>
            </a:r>
            <a:endParaRPr lang="es-MX" sz="2400" dirty="0"/>
          </a:p>
          <a:p>
            <a:pPr marL="0" indent="0" algn="just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557" y="1484784"/>
            <a:ext cx="4812480" cy="288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9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644008" y="3733800"/>
            <a:ext cx="4499992" cy="3008313"/>
          </a:xfrm>
        </p:spPr>
        <p:txBody>
          <a:bodyPr>
            <a:normAutofit/>
          </a:bodyPr>
          <a:lstStyle/>
          <a:p>
            <a:r>
              <a:rPr lang="es-MX" sz="3200" dirty="0" smtClean="0"/>
              <a:t>Necesidad</a:t>
            </a:r>
          </a:p>
          <a:p>
            <a:r>
              <a:rPr lang="es-MX" sz="3200" dirty="0" smtClean="0"/>
              <a:t>Habilidad aprendida</a:t>
            </a:r>
          </a:p>
          <a:p>
            <a:r>
              <a:rPr lang="es-MX" sz="3200" dirty="0" smtClean="0"/>
              <a:t>Relacionarse</a:t>
            </a:r>
          </a:p>
          <a:p>
            <a:r>
              <a:rPr lang="es-MX" sz="3200" dirty="0" smtClean="0"/>
              <a:t>Supervivencia</a:t>
            </a:r>
          </a:p>
          <a:p>
            <a:r>
              <a:rPr lang="es-MX" sz="3200" dirty="0" smtClean="0"/>
              <a:t>Códigos</a:t>
            </a:r>
          </a:p>
          <a:p>
            <a:endParaRPr lang="es-MX" sz="3200" dirty="0" smtClean="0"/>
          </a:p>
          <a:p>
            <a:endParaRPr lang="es-MX" sz="3200" dirty="0"/>
          </a:p>
        </p:txBody>
      </p:sp>
      <p:sp>
        <p:nvSpPr>
          <p:cNvPr id="4" name="AutoShape 2" descr="Resultado de imagen para comunicac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60337"/>
            <a:ext cx="7072337" cy="3069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80281" y="3573016"/>
            <a:ext cx="3599631" cy="2952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>
                <a:solidFill>
                  <a:srgbClr val="002060"/>
                </a:solidFill>
              </a:rPr>
              <a:t>Además de que la comunicación es:</a:t>
            </a:r>
            <a:endParaRPr lang="es-MX" sz="3600" dirty="0">
              <a:solidFill>
                <a:srgbClr val="002060"/>
              </a:solidFill>
            </a:endParaRPr>
          </a:p>
        </p:txBody>
      </p:sp>
      <p:sp>
        <p:nvSpPr>
          <p:cNvPr id="5" name="Abrir llave 4"/>
          <p:cNvSpPr/>
          <p:nvPr/>
        </p:nvSpPr>
        <p:spPr>
          <a:xfrm>
            <a:off x="3995936" y="3429000"/>
            <a:ext cx="432048" cy="324036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870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7748" y="-27384"/>
            <a:ext cx="7886700" cy="975642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002060"/>
                </a:solidFill>
              </a:rPr>
              <a:t>1.2 Elementos del proceso Comunicativo </a:t>
            </a:r>
            <a:endParaRPr lang="es-MX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4293555"/>
              </p:ext>
            </p:extLst>
          </p:nvPr>
        </p:nvGraphicFramePr>
        <p:xfrm>
          <a:off x="251520" y="1863749"/>
          <a:ext cx="8733656" cy="4949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323528" y="1196752"/>
            <a:ext cx="4176464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tx1"/>
                </a:solidFill>
              </a:rPr>
              <a:t>Según Cantú (2008) los elementos de este proceso son:</a:t>
            </a:r>
            <a:endParaRPr lang="es-MX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75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Guion explicativo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2132856"/>
            <a:ext cx="7872413" cy="135731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sz="2400" dirty="0" smtClean="0">
                <a:cs typeface="Arial" charset="0"/>
              </a:rPr>
              <a:t>Se recomienda </a:t>
            </a:r>
            <a:r>
              <a:rPr lang="es-MX" sz="2400" dirty="0">
                <a:cs typeface="Arial" charset="0"/>
              </a:rPr>
              <a:t>utilizar éste material </a:t>
            </a:r>
            <a:r>
              <a:rPr lang="es-MX" sz="2400" dirty="0" smtClean="0">
                <a:cs typeface="Arial" charset="0"/>
              </a:rPr>
              <a:t>en forma continua, debido a su naturaleza secuencial del  objetivo y contenidos de la unidad de aprendizaje.</a:t>
            </a:r>
          </a:p>
          <a:p>
            <a:pPr algn="just"/>
            <a:endParaRPr lang="es-MX" dirty="0" smtClean="0">
              <a:cs typeface="Arial" charset="0"/>
            </a:endParaRPr>
          </a:p>
          <a:p>
            <a:pPr algn="just">
              <a:buFont typeface="Wingdings 2" pitchFamily="18" charset="2"/>
              <a:buNone/>
            </a:pPr>
            <a:endParaRPr lang="es-MX" dirty="0" smtClean="0">
              <a:cs typeface="Arial" charset="0"/>
            </a:endParaRPr>
          </a:p>
        </p:txBody>
      </p:sp>
      <p:pic>
        <p:nvPicPr>
          <p:cNvPr id="11268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508500"/>
            <a:ext cx="202247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99563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32982716"/>
              </p:ext>
            </p:extLst>
          </p:nvPr>
        </p:nvGraphicFramePr>
        <p:xfrm>
          <a:off x="0" y="765175"/>
          <a:ext cx="8893175" cy="5360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717748" y="116632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1.2.1 Emisor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5292080" y="116632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1.2.2 Receptor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4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12743608"/>
              </p:ext>
            </p:extLst>
          </p:nvPr>
        </p:nvGraphicFramePr>
        <p:xfrm>
          <a:off x="190500" y="404813"/>
          <a:ext cx="8953500" cy="611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251520" y="260648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1.2.3 Mensaje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93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683568" y="1340768"/>
            <a:ext cx="7992888" cy="4536504"/>
          </a:xfrm>
          <a:prstGeom prst="ellipse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rgbClr val="002060"/>
                </a:solidFill>
              </a:rPr>
              <a:t>Canal</a:t>
            </a:r>
            <a:r>
              <a:rPr lang="es-MX" sz="3200" dirty="0" smtClean="0">
                <a:solidFill>
                  <a:srgbClr val="002060"/>
                </a:solidFill>
              </a:rPr>
              <a:t>: Es la vía por la cual se transmite el mensaje, por ejemplo la voz o el papel</a:t>
            </a:r>
            <a:endParaRPr lang="es-MX" sz="3200" dirty="0">
              <a:solidFill>
                <a:srgbClr val="002060"/>
              </a:solidFill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395536" y="332656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1.2.4 Canal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5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395536" y="1196752"/>
            <a:ext cx="8424936" cy="4752528"/>
          </a:xfrm>
          <a:prstGeom prst="roundRect">
            <a:avLst/>
          </a:prstGeom>
          <a:effectLst>
            <a:reflection blurRad="6350" stA="50000" endA="300" endPos="555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3200" b="1" dirty="0" smtClean="0">
                <a:solidFill>
                  <a:srgbClr val="002060"/>
                </a:solidFill>
              </a:rPr>
              <a:t>Código</a:t>
            </a:r>
            <a:r>
              <a:rPr lang="es-MX" sz="3200" dirty="0" smtClean="0">
                <a:solidFill>
                  <a:srgbClr val="002060"/>
                </a:solidFill>
              </a:rPr>
              <a:t>: es el sistema de representación que le da significado común al mensaje, por ejemplo el actual significado que se les da a los </a:t>
            </a:r>
            <a:r>
              <a:rPr lang="es-MX" sz="3200" dirty="0" err="1" smtClean="0">
                <a:solidFill>
                  <a:srgbClr val="002060"/>
                </a:solidFill>
              </a:rPr>
              <a:t>emojis</a:t>
            </a:r>
            <a:r>
              <a:rPr lang="es-MX" sz="3200" dirty="0" smtClean="0">
                <a:solidFill>
                  <a:srgbClr val="002060"/>
                </a:solidFill>
              </a:rPr>
              <a:t>.</a:t>
            </a:r>
            <a:endParaRPr lang="es-MX" sz="3200" dirty="0">
              <a:solidFill>
                <a:srgbClr val="002060"/>
              </a:solidFill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717748" y="116632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1.2.5 Código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5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1628800"/>
            <a:ext cx="8712968" cy="417646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 smtClean="0">
                <a:solidFill>
                  <a:srgbClr val="002060"/>
                </a:solidFill>
              </a:rPr>
              <a:t>Contexto</a:t>
            </a:r>
            <a:r>
              <a:rPr lang="es-MX" sz="3600" dirty="0" smtClean="0">
                <a:solidFill>
                  <a:srgbClr val="002060"/>
                </a:solidFill>
              </a:rPr>
              <a:t>: implica la situación y las circunstancias de modo, tiempo y lugar que influyen en la transmisión del mensaje</a:t>
            </a:r>
            <a:endParaRPr lang="es-MX" sz="3600" dirty="0">
              <a:solidFill>
                <a:srgbClr val="002060"/>
              </a:solidFill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717748" y="116632"/>
            <a:ext cx="3134172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b="1" dirty="0" smtClean="0">
                <a:solidFill>
                  <a:srgbClr val="002060"/>
                </a:solidFill>
              </a:rPr>
              <a:t>1.2.6 Contexto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4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Actividad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sz="3200" dirty="0" smtClean="0">
              <a:solidFill>
                <a:srgbClr val="002060"/>
              </a:solidFill>
            </a:endParaRPr>
          </a:p>
          <a:p>
            <a:pPr algn="just"/>
            <a:endParaRPr lang="es-MX" sz="3200" dirty="0">
              <a:solidFill>
                <a:srgbClr val="002060"/>
              </a:solidFill>
            </a:endParaRPr>
          </a:p>
          <a:p>
            <a:pPr algn="just"/>
            <a:r>
              <a:rPr lang="es-MX" sz="3200" dirty="0" smtClean="0"/>
              <a:t>Teléfono descompuesto en equipos</a:t>
            </a:r>
          </a:p>
          <a:p>
            <a:pPr algn="just"/>
            <a:endParaRPr lang="es-MX" sz="3200" dirty="0"/>
          </a:p>
          <a:p>
            <a:pPr algn="just"/>
            <a:r>
              <a:rPr lang="es-MX" sz="3200" dirty="0" smtClean="0"/>
              <a:t>Proyección de video e identificar elementos del proceso comunicativo</a:t>
            </a:r>
          </a:p>
          <a:p>
            <a:pPr algn="just"/>
            <a:endParaRPr lang="es-MX" sz="3200" dirty="0">
              <a:solidFill>
                <a:srgbClr val="00206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798" y="647701"/>
            <a:ext cx="219075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06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El Proceso de comunicación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988840"/>
            <a:ext cx="6292155" cy="48245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dirty="0" smtClean="0"/>
              <a:t>Luego entonces de acuerdo con Cantú (2008) las condiciones que debe reunir el proceso comunicativo son: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b="1" dirty="0" smtClean="0"/>
              <a:t>Dos o más personas:</a:t>
            </a:r>
            <a:r>
              <a:rPr lang="es-MX" dirty="0" smtClean="0"/>
              <a:t> </a:t>
            </a:r>
            <a:r>
              <a:rPr lang="es-MX" i="1" dirty="0" smtClean="0"/>
              <a:t>Emisor</a:t>
            </a:r>
            <a:r>
              <a:rPr lang="es-MX" dirty="0" smtClean="0"/>
              <a:t> que manda un mensaje al</a:t>
            </a:r>
            <a:r>
              <a:rPr lang="es-MX" i="1" dirty="0" smtClean="0"/>
              <a:t> Receptor,</a:t>
            </a:r>
            <a:r>
              <a:rPr lang="es-MX" dirty="0" smtClean="0"/>
              <a:t> quien lo recibe.</a:t>
            </a:r>
            <a:r>
              <a:rPr lang="es-MX" i="1" dirty="0" smtClean="0"/>
              <a:t>  </a:t>
            </a:r>
            <a:endParaRPr lang="es-MX" dirty="0" smtClean="0"/>
          </a:p>
          <a:p>
            <a:pPr marL="114300" indent="0">
              <a:buNone/>
            </a:pPr>
            <a:r>
              <a:rPr lang="es-MX" dirty="0"/>
              <a:t>	</a:t>
            </a:r>
            <a:endParaRPr lang="es-MX" dirty="0" smtClean="0"/>
          </a:p>
          <a:p>
            <a:pPr marL="114300" indent="0">
              <a:buNone/>
            </a:pPr>
            <a:r>
              <a:rPr lang="es-MX" b="1" dirty="0" smtClean="0"/>
              <a:t>Mensaje:</a:t>
            </a:r>
            <a:r>
              <a:rPr lang="es-MX" dirty="0" smtClean="0"/>
              <a:t> Conjunto de símbolos que transmiten 	información.</a:t>
            </a:r>
          </a:p>
          <a:p>
            <a:pPr marL="114300" indent="0">
              <a:buNone/>
            </a:pPr>
            <a:endParaRPr lang="es-MX" dirty="0"/>
          </a:p>
          <a:p>
            <a:pPr marL="114300" indent="0">
              <a:buNone/>
            </a:pPr>
            <a:r>
              <a:rPr lang="es-MX" b="1" dirty="0" smtClean="0"/>
              <a:t>Significado en común:</a:t>
            </a:r>
            <a:r>
              <a:rPr lang="es-MX" dirty="0" smtClean="0"/>
              <a:t>  Signo lingüístico.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916" y="2636912"/>
            <a:ext cx="2533650" cy="296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8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El signo lingüístico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579296" cy="491676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s-MX" dirty="0" smtClean="0"/>
              <a:t>El signo lingüístico según Catú (2008) relaciona un concepto con una imagen acústica. En él podemos identificar tres elementos:</a:t>
            </a:r>
          </a:p>
          <a:p>
            <a:pPr marL="114300" indent="0">
              <a:buNone/>
            </a:pPr>
            <a:endParaRPr lang="es-MX" dirty="0"/>
          </a:p>
          <a:p>
            <a:pPr marL="571500" indent="-457200"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El Significante</a:t>
            </a:r>
            <a:r>
              <a:rPr lang="es-MX" dirty="0" smtClean="0"/>
              <a:t>: La imagen acústica, el sonido al pronunciar una palabra.</a:t>
            </a:r>
          </a:p>
          <a:p>
            <a:pPr marL="571500" indent="-457200">
              <a:buAutoNum type="arabicPeriod"/>
            </a:pPr>
            <a:endParaRPr lang="es-MX" dirty="0" smtClean="0"/>
          </a:p>
          <a:p>
            <a:pPr marL="571500" indent="-457200"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El significado</a:t>
            </a:r>
            <a:r>
              <a:rPr lang="es-MX" dirty="0" smtClean="0"/>
              <a:t>: La imagen conceptual, la idea que se representa en la mente al escuchar una palabra.</a:t>
            </a:r>
          </a:p>
          <a:p>
            <a:pPr marL="571500" indent="-457200">
              <a:buAutoNum type="arabicPeriod"/>
            </a:pPr>
            <a:endParaRPr lang="es-MX" dirty="0" smtClean="0"/>
          </a:p>
          <a:p>
            <a:pPr marL="571500" indent="-457200">
              <a:buAutoNum type="arabicPeriod"/>
            </a:pPr>
            <a:r>
              <a:rPr lang="es-MX" b="1" dirty="0" smtClean="0">
                <a:solidFill>
                  <a:srgbClr val="002060"/>
                </a:solidFill>
              </a:rPr>
              <a:t>El referente</a:t>
            </a:r>
            <a:r>
              <a:rPr lang="es-MX" dirty="0" smtClean="0"/>
              <a:t>: la cosa significada.</a:t>
            </a:r>
          </a:p>
          <a:p>
            <a:pPr marL="571500" indent="-457200">
              <a:buAutoNum type="arabicPeriod"/>
            </a:pPr>
            <a:endParaRPr lang="es-MX" dirty="0"/>
          </a:p>
          <a:p>
            <a:pPr marL="114300" indent="0">
              <a:buNone/>
            </a:pPr>
            <a:r>
              <a:rPr lang="es-MX" sz="3200" dirty="0" smtClean="0"/>
              <a:t>*</a:t>
            </a:r>
            <a:r>
              <a:rPr lang="es-MX" b="1" dirty="0" smtClean="0">
                <a:solidFill>
                  <a:srgbClr val="002060"/>
                </a:solidFill>
              </a:rPr>
              <a:t>Ruido</a:t>
            </a:r>
            <a:r>
              <a:rPr lang="es-MX" b="1" dirty="0" smtClean="0"/>
              <a:t>:</a:t>
            </a:r>
            <a:r>
              <a:rPr lang="es-MX" dirty="0" smtClean="0"/>
              <a:t> Elemento que interfiere en el proceso de comunicación, puede ser incluso de significado.</a:t>
            </a:r>
          </a:p>
        </p:txBody>
      </p:sp>
    </p:spTree>
    <p:extLst>
      <p:ext uri="{BB962C8B-B14F-4D97-AF65-F5344CB8AC3E}">
        <p14:creationId xmlns:p14="http://schemas.microsoft.com/office/powerpoint/2010/main" val="130542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5662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Resultado de imagen para sonido ico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19" y="2037096"/>
            <a:ext cx="2390776" cy="203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car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149080"/>
            <a:ext cx="23949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dios vac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149080"/>
            <a:ext cx="246843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Flecha derecha"/>
          <p:cNvSpPr/>
          <p:nvPr/>
        </p:nvSpPr>
        <p:spPr>
          <a:xfrm>
            <a:off x="2771800" y="404664"/>
            <a:ext cx="50405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Flecha derecha"/>
          <p:cNvSpPr/>
          <p:nvPr/>
        </p:nvSpPr>
        <p:spPr>
          <a:xfrm>
            <a:off x="2771800" y="2443322"/>
            <a:ext cx="50405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derecha"/>
          <p:cNvSpPr/>
          <p:nvPr/>
        </p:nvSpPr>
        <p:spPr>
          <a:xfrm>
            <a:off x="2699792" y="4469952"/>
            <a:ext cx="50405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derecha"/>
          <p:cNvSpPr/>
          <p:nvPr/>
        </p:nvSpPr>
        <p:spPr>
          <a:xfrm rot="10800000">
            <a:off x="6012160" y="4509119"/>
            <a:ext cx="50405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3203848" y="175662"/>
            <a:ext cx="3024336" cy="6598248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pitchFamily="34" charset="0"/>
              <a:buNone/>
            </a:pPr>
            <a:endParaRPr lang="es-MX" sz="3600" b="1" dirty="0"/>
          </a:p>
          <a:p>
            <a:pPr marL="114300" indent="0" algn="ctr">
              <a:buFont typeface="Arial" pitchFamily="34" charset="0"/>
              <a:buNone/>
            </a:pPr>
            <a:r>
              <a:rPr lang="es-MX" sz="3600" b="1" dirty="0" smtClean="0"/>
              <a:t>Referente</a:t>
            </a:r>
          </a:p>
          <a:p>
            <a:pPr marL="114300" indent="0" algn="ctr">
              <a:buFont typeface="Arial" pitchFamily="34" charset="0"/>
              <a:buNone/>
            </a:pPr>
            <a:endParaRPr lang="es-MX" sz="3600" b="1" dirty="0"/>
          </a:p>
          <a:p>
            <a:pPr marL="114300" indent="0" algn="ctr">
              <a:buFont typeface="Arial" pitchFamily="34" charset="0"/>
              <a:buNone/>
            </a:pPr>
            <a:endParaRPr lang="es-MX" sz="3600" b="1" dirty="0" smtClean="0"/>
          </a:p>
          <a:p>
            <a:pPr marL="114300" indent="0" algn="ctr">
              <a:buFont typeface="Arial" pitchFamily="34" charset="0"/>
              <a:buNone/>
            </a:pPr>
            <a:r>
              <a:rPr lang="es-MX" sz="3600" b="1" dirty="0" smtClean="0"/>
              <a:t>Significante</a:t>
            </a:r>
          </a:p>
          <a:p>
            <a:pPr marL="114300" indent="0" algn="ctr">
              <a:buFont typeface="Arial" pitchFamily="34" charset="0"/>
              <a:buNone/>
            </a:pPr>
            <a:endParaRPr lang="es-MX" sz="3600" b="1" dirty="0"/>
          </a:p>
          <a:p>
            <a:pPr marL="114300" indent="0" algn="ctr">
              <a:buFont typeface="Arial" pitchFamily="34" charset="0"/>
              <a:buNone/>
            </a:pPr>
            <a:endParaRPr lang="es-MX" sz="3600" b="1" dirty="0"/>
          </a:p>
          <a:p>
            <a:pPr marL="114300" indent="0" algn="ctr">
              <a:buFont typeface="Arial" pitchFamily="34" charset="0"/>
              <a:buNone/>
            </a:pPr>
            <a:r>
              <a:rPr lang="es-MX" sz="3600" b="1" dirty="0" smtClean="0"/>
              <a:t>Significado</a:t>
            </a:r>
            <a:endParaRPr lang="es-MX" sz="3600" b="1" dirty="0"/>
          </a:p>
        </p:txBody>
      </p:sp>
    </p:spTree>
    <p:extLst>
      <p:ext uri="{BB962C8B-B14F-4D97-AF65-F5344CB8AC3E}">
        <p14:creationId xmlns:p14="http://schemas.microsoft.com/office/powerpoint/2010/main" val="110797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002060"/>
                </a:solidFill>
              </a:rPr>
              <a:t>Actividad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5192" y="1883965"/>
            <a:ext cx="8435280" cy="4569371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Busca en internet o en el periódico una noticia, identifica el referente, el significante y el significado y en su caso el ruido.</a:t>
            </a:r>
          </a:p>
          <a:p>
            <a:endParaRPr lang="es-MX" dirty="0"/>
          </a:p>
          <a:p>
            <a:pPr algn="just"/>
            <a:r>
              <a:rPr lang="es-MX" dirty="0" smtClean="0"/>
              <a:t>Busca un artículo especializado en algún tema jurídico e identifica las palabras que te causen ruido y busca su significado en </a:t>
            </a:r>
            <a:r>
              <a:rPr lang="es-MX" dirty="0"/>
              <a:t>l</a:t>
            </a:r>
            <a:r>
              <a:rPr lang="es-MX" dirty="0" smtClean="0"/>
              <a:t>as fuentes. 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Identifica palabras o expresiones de tu lenguaje diario que le causen ruido a tus padres. Anótalas y explica porque.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Como puede presentarse ruido en un chat, televisión, radio, e-mail, teléfono.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0971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>
          <a:xfrm>
            <a:off x="474559" y="115503"/>
            <a:ext cx="8229600" cy="936625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Contenido temático</a:t>
            </a:r>
          </a:p>
        </p:txBody>
      </p:sp>
      <p:sp>
        <p:nvSpPr>
          <p:cNvPr id="4" name="3 Elipse"/>
          <p:cNvSpPr/>
          <p:nvPr/>
        </p:nvSpPr>
        <p:spPr>
          <a:xfrm>
            <a:off x="2987675" y="3141663"/>
            <a:ext cx="3097213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 smtClean="0">
                <a:solidFill>
                  <a:srgbClr val="002060"/>
                </a:solidFill>
              </a:rPr>
              <a:t>El proceso comunicativo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372200" y="1916832"/>
            <a:ext cx="2520950" cy="1223962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Conceptualización del proceso comunicativo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9 Redondear rectángulo de esquina diagonal"/>
          <p:cNvSpPr/>
          <p:nvPr/>
        </p:nvSpPr>
        <p:spPr>
          <a:xfrm>
            <a:off x="5949987" y="5589240"/>
            <a:ext cx="2951857" cy="1152128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>
                <a:solidFill>
                  <a:schemeClr val="tx1"/>
                </a:solidFill>
              </a:rPr>
              <a:t>E</a:t>
            </a:r>
            <a:r>
              <a:rPr lang="es-MX" dirty="0" smtClean="0">
                <a:solidFill>
                  <a:schemeClr val="tx1"/>
                </a:solidFill>
              </a:rPr>
              <a:t>lementos del proceso comunicativo</a:t>
            </a:r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179512" y="1916832"/>
            <a:ext cx="2520950" cy="122483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Tipos de comunicación</a:t>
            </a: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5076056" y="4005263"/>
            <a:ext cx="2349859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 flipV="1">
            <a:off x="5508104" y="2420889"/>
            <a:ext cx="792090" cy="792087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10800000">
            <a:off x="2771800" y="2492896"/>
            <a:ext cx="1224136" cy="647752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dondear rectángulo de esquina diagonal"/>
          <p:cNvSpPr/>
          <p:nvPr/>
        </p:nvSpPr>
        <p:spPr>
          <a:xfrm>
            <a:off x="251991" y="5660504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Modelos de comunicación</a:t>
            </a: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1727920" y="4005263"/>
            <a:ext cx="2412032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dondear rectángulo de esquina diagonal"/>
          <p:cNvSpPr/>
          <p:nvPr/>
        </p:nvSpPr>
        <p:spPr>
          <a:xfrm>
            <a:off x="3670614" y="1448867"/>
            <a:ext cx="1837490" cy="61198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Introducción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6" name="15 Conector recto de flecha"/>
          <p:cNvCxnSpPr>
            <a:endCxn id="14" idx="1"/>
          </p:cNvCxnSpPr>
          <p:nvPr/>
        </p:nvCxnSpPr>
        <p:spPr>
          <a:xfrm flipH="1" flipV="1">
            <a:off x="4589359" y="2060848"/>
            <a:ext cx="2113" cy="104736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9368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980728"/>
            <a:ext cx="8340600" cy="4968551"/>
          </a:xfrm>
        </p:spPr>
        <p:txBody>
          <a:bodyPr>
            <a:normAutofit/>
          </a:bodyPr>
          <a:lstStyle/>
          <a:p>
            <a:r>
              <a:rPr lang="es-MX" sz="5400" b="1" dirty="0" smtClean="0">
                <a:solidFill>
                  <a:srgbClr val="002060"/>
                </a:solidFill>
              </a:rPr>
              <a:t>1.3 Modelos de comunicación</a:t>
            </a:r>
            <a:endParaRPr lang="es-MX" sz="54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Resultado de imagen para modelos de comunic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416" y="764704"/>
            <a:ext cx="4226855" cy="373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0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5122" y="365126"/>
            <a:ext cx="8515350" cy="1325563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¿Qué son los modelos de comunicación?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Los modelos de la comunicación más </a:t>
            </a:r>
            <a:r>
              <a:rPr lang="es-MX" dirty="0"/>
              <a:t>importantes </a:t>
            </a:r>
            <a:r>
              <a:rPr lang="es-MX" dirty="0" smtClean="0"/>
              <a:t>según Cantú (2008: 10) y (De la Torre, 2009: 27-28). son</a:t>
            </a:r>
            <a:r>
              <a:rPr lang="es-MX" dirty="0"/>
              <a:t>:</a:t>
            </a:r>
          </a:p>
          <a:p>
            <a:endParaRPr lang="es-MX" dirty="0" smtClean="0"/>
          </a:p>
        </p:txBody>
      </p:sp>
      <p:sp>
        <p:nvSpPr>
          <p:cNvPr id="4" name="3 Flecha derecha"/>
          <p:cNvSpPr/>
          <p:nvPr/>
        </p:nvSpPr>
        <p:spPr>
          <a:xfrm>
            <a:off x="755576" y="1916832"/>
            <a:ext cx="7992888" cy="33123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2900" dirty="0"/>
              <a:t>Son los esquemas teóricos que representan explicaciones del proceso de la comunicación.</a:t>
            </a:r>
          </a:p>
        </p:txBody>
      </p:sp>
    </p:spTree>
    <p:extLst>
      <p:ext uri="{BB962C8B-B14F-4D97-AF65-F5344CB8AC3E}">
        <p14:creationId xmlns:p14="http://schemas.microsoft.com/office/powerpoint/2010/main" val="58082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002060"/>
                </a:solidFill>
              </a:rPr>
              <a:t>Modelo de </a:t>
            </a:r>
            <a:r>
              <a:rPr lang="es-MX" b="1" dirty="0" smtClean="0">
                <a:solidFill>
                  <a:srgbClr val="002060"/>
                </a:solidFill>
              </a:rPr>
              <a:t>Aristóteles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752601"/>
            <a:ext cx="8703732" cy="4988767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r>
              <a:rPr lang="es-MX" sz="2800" b="1" dirty="0" smtClean="0"/>
              <a:t>Quién-----------Dice---------</a:t>
            </a:r>
            <a:r>
              <a:rPr lang="es-MX" sz="2800" b="1" dirty="0"/>
              <a:t>Qué-</a:t>
            </a:r>
            <a:r>
              <a:rPr lang="es-MX" sz="2800" b="1" dirty="0" smtClean="0"/>
              <a:t>-----------a-------------Quién</a:t>
            </a:r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r>
              <a:rPr lang="es-MX" sz="2000" b="1" dirty="0" smtClean="0"/>
              <a:t>En este modelo, se establece el emisor el mensaje y receptor.</a:t>
            </a:r>
            <a:endParaRPr lang="es-MX" sz="20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 smtClean="0"/>
          </a:p>
          <a:p>
            <a:pPr marL="114300" indent="0">
              <a:buNone/>
            </a:pPr>
            <a:endParaRPr lang="es-MX" sz="2800" b="1" dirty="0"/>
          </a:p>
          <a:p>
            <a:pPr marL="114300" indent="0">
              <a:buNone/>
            </a:pPr>
            <a:endParaRPr lang="es-MX" sz="2800" b="1" dirty="0"/>
          </a:p>
        </p:txBody>
      </p:sp>
      <p:sp>
        <p:nvSpPr>
          <p:cNvPr id="4" name="Rectángulo redondeado 3"/>
          <p:cNvSpPr/>
          <p:nvPr/>
        </p:nvSpPr>
        <p:spPr>
          <a:xfrm>
            <a:off x="3523266" y="4165850"/>
            <a:ext cx="216024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dirty="0"/>
              <a:t>El discurso que pronuncia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6863625" y="4163282"/>
            <a:ext cx="216024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/>
              <a:t>La persona que escucha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251520" y="4165850"/>
            <a:ext cx="216024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dirty="0"/>
              <a:t>La persona que habla</a:t>
            </a:r>
          </a:p>
        </p:txBody>
      </p:sp>
      <p:sp>
        <p:nvSpPr>
          <p:cNvPr id="8" name="Flecha abajo 7"/>
          <p:cNvSpPr/>
          <p:nvPr/>
        </p:nvSpPr>
        <p:spPr>
          <a:xfrm>
            <a:off x="759878" y="2924944"/>
            <a:ext cx="62650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abajo 8"/>
          <p:cNvSpPr/>
          <p:nvPr/>
        </p:nvSpPr>
        <p:spPr>
          <a:xfrm>
            <a:off x="7875132" y="2924944"/>
            <a:ext cx="62650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Flecha abajo 9"/>
          <p:cNvSpPr/>
          <p:nvPr/>
        </p:nvSpPr>
        <p:spPr>
          <a:xfrm>
            <a:off x="4196752" y="2924944"/>
            <a:ext cx="62650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612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>
                <a:solidFill>
                  <a:srgbClr val="002060"/>
                </a:solidFill>
              </a:rPr>
              <a:t>La Teoría </a:t>
            </a:r>
            <a:r>
              <a:rPr lang="es-MX" b="1" dirty="0" smtClean="0">
                <a:solidFill>
                  <a:srgbClr val="002060"/>
                </a:solidFill>
              </a:rPr>
              <a:t>hipodérmica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es-MX" dirty="0"/>
          </a:p>
        </p:txBody>
      </p:sp>
      <p:sp>
        <p:nvSpPr>
          <p:cNvPr id="4" name="AutoShape 2" descr="Resultado de imagen para aguja hipoderm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050" y="2852936"/>
            <a:ext cx="2647950" cy="2448272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189784" y="1785165"/>
            <a:ext cx="6304444" cy="49520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 algn="just">
              <a:buNone/>
            </a:pPr>
            <a:r>
              <a:rPr lang="es-MX" sz="2400" dirty="0">
                <a:solidFill>
                  <a:schemeClr val="tx1"/>
                </a:solidFill>
              </a:rPr>
              <a:t>Surge de las ideas de los sociólogos y psicólogos sobre la propaganda de la 1a Guerra Mundial. Intenta explicar la persuasión de los medios de comunicación masiva tradicionales (cine, radio y prensa) sobre sus públicos a través de la propaganda comparándola con una aguja hipodérmica. Intenta explicar la manipulación. Es el primer intento científico de explicar la comunicación.</a:t>
            </a:r>
          </a:p>
        </p:txBody>
      </p:sp>
    </p:spTree>
    <p:extLst>
      <p:ext uri="{BB962C8B-B14F-4D97-AF65-F5344CB8AC3E}">
        <p14:creationId xmlns:p14="http://schemas.microsoft.com/office/powerpoint/2010/main" val="139647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16824" cy="1144488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</a:t>
            </a:r>
            <a:r>
              <a:rPr lang="es-MX" sz="3600" b="1" dirty="0">
                <a:solidFill>
                  <a:srgbClr val="002060"/>
                </a:solidFill>
              </a:rPr>
              <a:t>de </a:t>
            </a:r>
            <a:r>
              <a:rPr lang="es-MX" sz="3600" b="1" dirty="0" err="1" smtClean="0">
                <a:solidFill>
                  <a:srgbClr val="002060"/>
                </a:solidFill>
              </a:rPr>
              <a:t>Lasswell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28800"/>
            <a:ext cx="8132440" cy="4968552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es-MX" sz="2000" dirty="0"/>
              <a:t>Es de los primeros intentos en explicar los elementos de la </a:t>
            </a:r>
            <a:r>
              <a:rPr lang="es-MX" sz="2000" dirty="0" smtClean="0"/>
              <a:t>comunicación, por Harold Dwight </a:t>
            </a:r>
            <a:r>
              <a:rPr lang="es-MX" sz="2000" dirty="0" err="1" smtClean="0"/>
              <a:t>Lasswell</a:t>
            </a:r>
            <a:r>
              <a:rPr lang="es-MX" sz="2000" dirty="0" smtClean="0"/>
              <a:t>, a través de </a:t>
            </a:r>
            <a:r>
              <a:rPr lang="es-MX" sz="2000" dirty="0"/>
              <a:t>las siguientes preguntas</a:t>
            </a:r>
            <a:r>
              <a:rPr lang="es-MX" sz="2000" dirty="0" smtClean="0"/>
              <a:t>:</a:t>
            </a:r>
            <a:endParaRPr lang="es-MX" sz="2000" dirty="0"/>
          </a:p>
          <a:p>
            <a:endParaRPr lang="es-MX" sz="2000" dirty="0" smtClean="0"/>
          </a:p>
          <a:p>
            <a:endParaRPr lang="es-MX" sz="2000" dirty="0"/>
          </a:p>
          <a:p>
            <a:endParaRPr lang="es-MX" sz="2000" dirty="0" smtClean="0"/>
          </a:p>
          <a:p>
            <a:endParaRPr lang="es-MX" sz="2000" dirty="0"/>
          </a:p>
          <a:p>
            <a:endParaRPr lang="es-MX" sz="2000" dirty="0" smtClean="0"/>
          </a:p>
          <a:p>
            <a:endParaRPr lang="es-MX" sz="2000" dirty="0" smtClean="0"/>
          </a:p>
          <a:p>
            <a:endParaRPr lang="es-MX" sz="2000" dirty="0" smtClean="0"/>
          </a:p>
          <a:p>
            <a:r>
              <a:rPr lang="es-MX" sz="2000" dirty="0" smtClean="0"/>
              <a:t>Consiguió </a:t>
            </a:r>
            <a:r>
              <a:rPr lang="es-MX" sz="2000" dirty="0"/>
              <a:t>una primera y necesaria delimitación de los elementos que componen el proceso </a:t>
            </a:r>
            <a:r>
              <a:rPr lang="es-MX" sz="2000" dirty="0" smtClean="0"/>
              <a:t>comunicativo.</a:t>
            </a:r>
          </a:p>
          <a:p>
            <a:endParaRPr lang="es-MX" sz="2000" dirty="0" smtClean="0"/>
          </a:p>
          <a:p>
            <a:r>
              <a:rPr lang="es-MX" sz="2000" dirty="0" smtClean="0"/>
              <a:t>Este </a:t>
            </a:r>
            <a:r>
              <a:rPr lang="es-MX" sz="2000" dirty="0"/>
              <a:t>modelo es de gran importancia para los estudios de la comunicación de masas.</a:t>
            </a:r>
          </a:p>
          <a:p>
            <a:pPr marL="114300" indent="0">
              <a:buNone/>
            </a:pPr>
            <a:endParaRPr lang="es-MX" sz="2000" dirty="0"/>
          </a:p>
        </p:txBody>
      </p:sp>
      <p:sp>
        <p:nvSpPr>
          <p:cNvPr id="4" name="Rectángulo redondeado 3"/>
          <p:cNvSpPr/>
          <p:nvPr/>
        </p:nvSpPr>
        <p:spPr>
          <a:xfrm>
            <a:off x="395536" y="2636912"/>
            <a:ext cx="8352928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300" dirty="0" smtClean="0">
                <a:solidFill>
                  <a:srgbClr val="002060"/>
                </a:solidFill>
              </a:rPr>
              <a:t>¿Quién?                     		análisis </a:t>
            </a:r>
            <a:r>
              <a:rPr lang="es-MX" sz="2300" dirty="0">
                <a:solidFill>
                  <a:srgbClr val="002060"/>
                </a:solidFill>
              </a:rPr>
              <a:t>de control,</a:t>
            </a:r>
          </a:p>
          <a:p>
            <a:r>
              <a:rPr lang="es-MX" sz="2300" dirty="0" smtClean="0">
                <a:solidFill>
                  <a:srgbClr val="002060"/>
                </a:solidFill>
              </a:rPr>
              <a:t>¿Dice qué?        		análisis </a:t>
            </a:r>
            <a:r>
              <a:rPr lang="es-MX" sz="2300" dirty="0">
                <a:solidFill>
                  <a:srgbClr val="002060"/>
                </a:solidFill>
              </a:rPr>
              <a:t>de contenido,</a:t>
            </a:r>
          </a:p>
          <a:p>
            <a:r>
              <a:rPr lang="es-MX" sz="2300" dirty="0" smtClean="0">
                <a:solidFill>
                  <a:srgbClr val="002060"/>
                </a:solidFill>
              </a:rPr>
              <a:t>¿En </a:t>
            </a:r>
            <a:r>
              <a:rPr lang="es-MX" sz="2300" dirty="0">
                <a:solidFill>
                  <a:srgbClr val="002060"/>
                </a:solidFill>
              </a:rPr>
              <a:t>qué </a:t>
            </a:r>
            <a:r>
              <a:rPr lang="es-MX" sz="2300" dirty="0" smtClean="0">
                <a:solidFill>
                  <a:srgbClr val="002060"/>
                </a:solidFill>
              </a:rPr>
              <a:t>canal? 		análisis </a:t>
            </a:r>
            <a:r>
              <a:rPr lang="es-MX" sz="2300" dirty="0">
                <a:solidFill>
                  <a:srgbClr val="002060"/>
                </a:solidFill>
              </a:rPr>
              <a:t>de los medios,</a:t>
            </a:r>
          </a:p>
          <a:p>
            <a:r>
              <a:rPr lang="es-MX" sz="2300" dirty="0" smtClean="0">
                <a:solidFill>
                  <a:srgbClr val="002060"/>
                </a:solidFill>
              </a:rPr>
              <a:t>¿A quién? 			análisis </a:t>
            </a:r>
            <a:r>
              <a:rPr lang="es-MX" sz="2300" dirty="0">
                <a:solidFill>
                  <a:srgbClr val="002060"/>
                </a:solidFill>
              </a:rPr>
              <a:t>de la audiencia,</a:t>
            </a:r>
          </a:p>
          <a:p>
            <a:r>
              <a:rPr lang="es-MX" sz="2300" dirty="0" smtClean="0">
                <a:solidFill>
                  <a:srgbClr val="002060"/>
                </a:solidFill>
              </a:rPr>
              <a:t>¿Con </a:t>
            </a:r>
            <a:r>
              <a:rPr lang="es-MX" sz="2300" dirty="0">
                <a:solidFill>
                  <a:srgbClr val="002060"/>
                </a:solidFill>
              </a:rPr>
              <a:t>qué </a:t>
            </a:r>
            <a:r>
              <a:rPr lang="es-MX" sz="2300" dirty="0" smtClean="0">
                <a:solidFill>
                  <a:srgbClr val="002060"/>
                </a:solidFill>
              </a:rPr>
              <a:t>efectos? 		análisis </a:t>
            </a:r>
            <a:r>
              <a:rPr lang="es-MX" sz="2300" dirty="0">
                <a:solidFill>
                  <a:srgbClr val="002060"/>
                </a:solidFill>
              </a:rPr>
              <a:t>de los efectos.</a:t>
            </a:r>
          </a:p>
          <a:p>
            <a:endParaRPr lang="es-MX" sz="23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9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>
                <a:solidFill>
                  <a:srgbClr val="002060"/>
                </a:solidFill>
              </a:rPr>
              <a:t>Modelo de </a:t>
            </a:r>
            <a:r>
              <a:rPr lang="es-MX" sz="3600" b="1" dirty="0" err="1">
                <a:solidFill>
                  <a:srgbClr val="002060"/>
                </a:solidFill>
              </a:rPr>
              <a:t>Lasswell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3779912" y="3696815"/>
            <a:ext cx="1352557" cy="668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s-MX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Canal</a:t>
            </a:r>
            <a:endParaRPr lang="es-MX" sz="20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179512" y="3717032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Quién</a:t>
            </a:r>
            <a:endParaRPr lang="es-MX" sz="2000" b="1" dirty="0"/>
          </a:p>
        </p:txBody>
      </p:sp>
      <p:sp>
        <p:nvSpPr>
          <p:cNvPr id="9" name="Marcador de contenido 7"/>
          <p:cNvSpPr txBox="1">
            <a:spLocks/>
          </p:cNvSpPr>
          <p:nvPr/>
        </p:nvSpPr>
        <p:spPr>
          <a:xfrm>
            <a:off x="2051720" y="3722210"/>
            <a:ext cx="1244483" cy="6428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Qué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Marcador de contenido 7"/>
          <p:cNvSpPr txBox="1">
            <a:spLocks/>
          </p:cNvSpPr>
          <p:nvPr/>
        </p:nvSpPr>
        <p:spPr>
          <a:xfrm>
            <a:off x="7364717" y="3717032"/>
            <a:ext cx="1610115" cy="648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Efectos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Marcador de contenido 7"/>
          <p:cNvSpPr txBox="1">
            <a:spLocks/>
          </p:cNvSpPr>
          <p:nvPr/>
        </p:nvSpPr>
        <p:spPr>
          <a:xfrm>
            <a:off x="5652120" y="3722211"/>
            <a:ext cx="1368152" cy="642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smtClean="0">
                <a:ea typeface="Calibri" panose="020F0502020204030204" pitchFamily="34" charset="0"/>
                <a:cs typeface="Times New Roman" panose="02020603050405020304" pitchFamily="18" charset="0"/>
              </a:rPr>
              <a:t>Quién</a:t>
            </a:r>
            <a:endParaRPr lang="es-MX" sz="20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707408" y="4725144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14" name="2 Marcador de contenido"/>
          <p:cNvSpPr txBox="1">
            <a:spLocks/>
          </p:cNvSpPr>
          <p:nvPr/>
        </p:nvSpPr>
        <p:spPr>
          <a:xfrm>
            <a:off x="179512" y="1844824"/>
            <a:ext cx="8795320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endParaRPr lang="es-MX" sz="1600" dirty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r>
              <a:rPr lang="es-MX" dirty="0" smtClean="0">
                <a:solidFill>
                  <a:schemeClr val="tx1"/>
                </a:solidFill>
              </a:rPr>
              <a:t>Representación del modelo de </a:t>
            </a:r>
            <a:r>
              <a:rPr lang="es-MX" dirty="0" err="1" smtClean="0">
                <a:solidFill>
                  <a:schemeClr val="tx1"/>
                </a:solidFill>
              </a:rPr>
              <a:t>Lasswell</a:t>
            </a:r>
            <a:r>
              <a:rPr lang="es-MX" dirty="0" smtClean="0">
                <a:solidFill>
                  <a:schemeClr val="tx1"/>
                </a:solidFill>
              </a:rPr>
              <a:t>:</a:t>
            </a:r>
            <a:endParaRPr lang="es-MX" dirty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dirty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dirty="0">
              <a:solidFill>
                <a:schemeClr val="tx1"/>
              </a:solidFill>
            </a:endParaRPr>
          </a:p>
          <a:p>
            <a:pPr marL="114300" indent="0">
              <a:buFont typeface="Arial" pitchFamily="34" charset="0"/>
              <a:buNone/>
            </a:pPr>
            <a:r>
              <a:rPr lang="es-MX" b="1" dirty="0" smtClean="0">
                <a:solidFill>
                  <a:schemeClr val="tx1"/>
                </a:solidFill>
              </a:rPr>
              <a:t>                Dice		   en qué	       a		  con qué</a:t>
            </a:r>
            <a:endParaRPr lang="es-MX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rgbClr val="002060"/>
                </a:solidFill>
              </a:rPr>
              <a:t>Modelo de N</a:t>
            </a:r>
            <a:r>
              <a:rPr lang="es-MX" b="1" dirty="0" smtClean="0">
                <a:solidFill>
                  <a:srgbClr val="002060"/>
                </a:solidFill>
              </a:rPr>
              <a:t>ixon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179511" y="4592095"/>
            <a:ext cx="1971637" cy="14291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s-MX" sz="1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 qué intenciones</a:t>
            </a:r>
            <a:endParaRPr lang="es-MX" sz="1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179512" y="2852936"/>
            <a:ext cx="13681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Quién</a:t>
            </a:r>
            <a:endParaRPr lang="es-MX" sz="2000" b="1" dirty="0"/>
          </a:p>
        </p:txBody>
      </p:sp>
      <p:sp>
        <p:nvSpPr>
          <p:cNvPr id="9" name="Marcador de contenido 7"/>
          <p:cNvSpPr txBox="1">
            <a:spLocks/>
          </p:cNvSpPr>
          <p:nvPr/>
        </p:nvSpPr>
        <p:spPr>
          <a:xfrm>
            <a:off x="2823461" y="2858115"/>
            <a:ext cx="1244483" cy="6428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Qué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Marcador de contenido 7"/>
          <p:cNvSpPr txBox="1">
            <a:spLocks/>
          </p:cNvSpPr>
          <p:nvPr/>
        </p:nvSpPr>
        <p:spPr>
          <a:xfrm>
            <a:off x="7380312" y="4606894"/>
            <a:ext cx="1587768" cy="14143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Con qué efectos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Marcador de contenido 7"/>
          <p:cNvSpPr txBox="1">
            <a:spLocks/>
          </p:cNvSpPr>
          <p:nvPr/>
        </p:nvSpPr>
        <p:spPr>
          <a:xfrm>
            <a:off x="5292080" y="2872319"/>
            <a:ext cx="1368152" cy="642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smtClean="0">
                <a:ea typeface="Calibri" panose="020F0502020204030204" pitchFamily="34" charset="0"/>
                <a:cs typeface="Times New Roman" panose="02020603050405020304" pitchFamily="18" charset="0"/>
              </a:rPr>
              <a:t>Quién</a:t>
            </a:r>
            <a:endParaRPr lang="es-MX" sz="20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707408" y="4725144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14" name="2 Marcador de contenido"/>
          <p:cNvSpPr txBox="1">
            <a:spLocks/>
          </p:cNvSpPr>
          <p:nvPr/>
        </p:nvSpPr>
        <p:spPr>
          <a:xfrm>
            <a:off x="440084" y="116632"/>
            <a:ext cx="8795320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 smtClean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 smtClean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 smtClean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 smtClean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endParaRPr lang="es-MX" sz="1600" b="1" i="1" dirty="0">
              <a:solidFill>
                <a:srgbClr val="002060"/>
              </a:solidFill>
            </a:endParaRPr>
          </a:p>
          <a:p>
            <a:pPr marL="114300" indent="0">
              <a:buFont typeface="Arial" pitchFamily="34" charset="0"/>
              <a:buNone/>
            </a:pPr>
            <a:r>
              <a:rPr lang="es-MX" b="1" i="1" dirty="0" smtClean="0">
                <a:solidFill>
                  <a:srgbClr val="002060"/>
                </a:solidFill>
              </a:rPr>
              <a:t>                  </a:t>
            </a:r>
            <a:r>
              <a:rPr lang="es-MX" sz="2800" b="1" i="1" dirty="0" smtClean="0">
                <a:solidFill>
                  <a:srgbClr val="002060"/>
                </a:solidFill>
              </a:rPr>
              <a:t>Dice		    a	</a:t>
            </a:r>
            <a:endParaRPr lang="es-MX" sz="2800" b="1" i="1" dirty="0">
              <a:solidFill>
                <a:srgbClr val="002060"/>
              </a:solidFill>
            </a:endParaRPr>
          </a:p>
        </p:txBody>
      </p:sp>
      <p:sp>
        <p:nvSpPr>
          <p:cNvPr id="12" name="Marcador de contenido 7"/>
          <p:cNvSpPr txBox="1">
            <a:spLocks/>
          </p:cNvSpPr>
          <p:nvPr/>
        </p:nvSpPr>
        <p:spPr>
          <a:xfrm>
            <a:off x="5076056" y="4600720"/>
            <a:ext cx="1867134" cy="1420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En qué condiciones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Marcador de contenido 7"/>
          <p:cNvSpPr txBox="1">
            <a:spLocks/>
          </p:cNvSpPr>
          <p:nvPr/>
        </p:nvSpPr>
        <p:spPr>
          <a:xfrm>
            <a:off x="2704866" y="4586678"/>
            <a:ext cx="1723118" cy="14346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En qué canal</a:t>
            </a:r>
            <a:endParaRPr lang="es-MX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Flecha abajo 5"/>
          <p:cNvSpPr/>
          <p:nvPr/>
        </p:nvSpPr>
        <p:spPr>
          <a:xfrm>
            <a:off x="611560" y="3515210"/>
            <a:ext cx="468052" cy="9939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bajo 6"/>
          <p:cNvSpPr/>
          <p:nvPr/>
        </p:nvSpPr>
        <p:spPr>
          <a:xfrm>
            <a:off x="3347864" y="3515210"/>
            <a:ext cx="432048" cy="9939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abajo 15"/>
          <p:cNvSpPr/>
          <p:nvPr/>
        </p:nvSpPr>
        <p:spPr>
          <a:xfrm>
            <a:off x="5868144" y="3546888"/>
            <a:ext cx="432048" cy="962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lecha doblada 16"/>
          <p:cNvSpPr/>
          <p:nvPr/>
        </p:nvSpPr>
        <p:spPr>
          <a:xfrm rot="5400000">
            <a:off x="6948329" y="2708856"/>
            <a:ext cx="1522382" cy="195455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" name="Marcador de contenido 2"/>
          <p:cNvSpPr txBox="1">
            <a:spLocks/>
          </p:cNvSpPr>
          <p:nvPr/>
        </p:nvSpPr>
        <p:spPr>
          <a:xfrm>
            <a:off x="107504" y="1628800"/>
            <a:ext cx="8892480" cy="1172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Font typeface="Arial" pitchFamily="34" charset="0"/>
              <a:buNone/>
            </a:pPr>
            <a:r>
              <a:rPr lang="es-MX" sz="2300" dirty="0" smtClean="0">
                <a:solidFill>
                  <a:schemeClr val="tx1"/>
                </a:solidFill>
              </a:rPr>
              <a:t>Introduce dos elementos: intención de quien emite y condición en que llega el mensaje.</a:t>
            </a:r>
          </a:p>
          <a:p>
            <a:pPr marL="114300" indent="0" algn="just">
              <a:buFont typeface="Arial" pitchFamily="34" charset="0"/>
              <a:buNone/>
            </a:pPr>
            <a:endParaRPr lang="es-MX" sz="2300" dirty="0" smtClean="0">
              <a:solidFill>
                <a:schemeClr val="tx1"/>
              </a:solidFill>
            </a:endParaRPr>
          </a:p>
          <a:p>
            <a:pPr marL="114300" indent="0" algn="just">
              <a:buFont typeface="Arial" pitchFamily="34" charset="0"/>
              <a:buNone/>
            </a:pPr>
            <a:endParaRPr lang="es-MX" sz="2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1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1325563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Modelo de w. </a:t>
            </a:r>
            <a:r>
              <a:rPr lang="es-MX" sz="4000" b="1" dirty="0" err="1">
                <a:solidFill>
                  <a:srgbClr val="002060"/>
                </a:solidFill>
              </a:rPr>
              <a:t>S</a:t>
            </a:r>
            <a:r>
              <a:rPr lang="es-MX" sz="4000" b="1" dirty="0" err="1" smtClean="0">
                <a:solidFill>
                  <a:srgbClr val="002060"/>
                </a:solidFill>
              </a:rPr>
              <a:t>chramm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752600"/>
            <a:ext cx="8784976" cy="491676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MX" sz="2800" dirty="0" smtClean="0"/>
              <a:t>En este modelo señala que se presenta un proceso de comunicación interpersonal cuando existen campos comunes de experiencia entre emisor y receptor:</a:t>
            </a:r>
          </a:p>
          <a:p>
            <a:pPr marL="114300" indent="0" algn="just">
              <a:buNone/>
            </a:pPr>
            <a:endParaRPr lang="es-MX" sz="2400" dirty="0"/>
          </a:p>
          <a:p>
            <a:pPr marL="114300" indent="0" algn="just">
              <a:buNone/>
            </a:pPr>
            <a:endParaRPr lang="es-MX" sz="2400" dirty="0"/>
          </a:p>
        </p:txBody>
      </p:sp>
      <p:sp>
        <p:nvSpPr>
          <p:cNvPr id="5" name="Elipse 4"/>
          <p:cNvSpPr/>
          <p:nvPr/>
        </p:nvSpPr>
        <p:spPr>
          <a:xfrm>
            <a:off x="4067944" y="3933056"/>
            <a:ext cx="3960440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Mensaje-Receptor</a:t>
            </a:r>
            <a:endParaRPr lang="es-MX" sz="2800" dirty="0"/>
          </a:p>
        </p:txBody>
      </p:sp>
      <p:sp>
        <p:nvSpPr>
          <p:cNvPr id="4" name="Elipse 3"/>
          <p:cNvSpPr/>
          <p:nvPr/>
        </p:nvSpPr>
        <p:spPr>
          <a:xfrm>
            <a:off x="827584" y="3933056"/>
            <a:ext cx="3960440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Fuente (Emisor)</a:t>
            </a:r>
            <a:endParaRPr lang="es-MX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2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476672"/>
            <a:ext cx="8712968" cy="1080120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002060"/>
                </a:solidFill>
              </a:rPr>
              <a:t>Modelo de </a:t>
            </a:r>
            <a:r>
              <a:rPr lang="es-MX" b="1" dirty="0" smtClean="0">
                <a:solidFill>
                  <a:srgbClr val="002060"/>
                </a:solidFill>
              </a:rPr>
              <a:t>Shannon </a:t>
            </a:r>
            <a:br>
              <a:rPr lang="es-MX" b="1" dirty="0" smtClean="0">
                <a:solidFill>
                  <a:srgbClr val="002060"/>
                </a:solidFill>
              </a:rPr>
            </a:br>
            <a:r>
              <a:rPr lang="es-MX" sz="1600" b="1" dirty="0" smtClean="0">
                <a:solidFill>
                  <a:srgbClr val="002060"/>
                </a:solidFill>
              </a:rPr>
              <a:t>(</a:t>
            </a:r>
            <a:r>
              <a:rPr lang="es-MX" sz="1600" b="1" dirty="0">
                <a:solidFill>
                  <a:srgbClr val="002060"/>
                </a:solidFill>
              </a:rPr>
              <a:t>Teoría de la información o teoría matemática de la comunicación</a:t>
            </a:r>
            <a:r>
              <a:rPr lang="es-MX" sz="1600" b="1" dirty="0" smtClean="0">
                <a:solidFill>
                  <a:srgbClr val="002060"/>
                </a:solidFill>
              </a:rPr>
              <a:t>) 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4752528"/>
          </a:xfrm>
        </p:spPr>
        <p:txBody>
          <a:bodyPr>
            <a:noAutofit/>
          </a:bodyPr>
          <a:lstStyle/>
          <a:p>
            <a:pPr algn="just"/>
            <a:endParaRPr lang="es-MX" sz="2000" b="1" dirty="0"/>
          </a:p>
          <a:p>
            <a:pPr algn="just"/>
            <a:endParaRPr lang="es-MX" sz="2000" dirty="0" smtClean="0"/>
          </a:p>
          <a:p>
            <a:pPr algn="just"/>
            <a:endParaRPr lang="es-MX" sz="2000" dirty="0"/>
          </a:p>
          <a:p>
            <a:pPr algn="just"/>
            <a:endParaRPr lang="es-MX" sz="2000" dirty="0" smtClean="0"/>
          </a:p>
          <a:p>
            <a:pPr algn="just"/>
            <a:endParaRPr lang="es-MX" sz="2000" dirty="0"/>
          </a:p>
          <a:p>
            <a:pPr algn="just"/>
            <a:endParaRPr lang="es-MX" sz="2000" dirty="0" smtClean="0"/>
          </a:p>
          <a:p>
            <a:pPr algn="just"/>
            <a:r>
              <a:rPr lang="es-MX" sz="2000" dirty="0" smtClean="0"/>
              <a:t>Elaborado </a:t>
            </a:r>
            <a:r>
              <a:rPr lang="es-MX" sz="2000" dirty="0"/>
              <a:t>en 1948 por Claude </a:t>
            </a:r>
            <a:r>
              <a:rPr lang="es-MX" sz="2000" dirty="0" err="1"/>
              <a:t>Elwood</a:t>
            </a:r>
            <a:r>
              <a:rPr lang="es-MX" sz="2000" dirty="0"/>
              <a:t> </a:t>
            </a:r>
            <a:r>
              <a:rPr lang="es-MX" sz="2000" dirty="0" smtClean="0"/>
              <a:t>Shannon. Nace de cálculo </a:t>
            </a:r>
            <a:r>
              <a:rPr lang="es-MX" sz="2000" dirty="0"/>
              <a:t>de </a:t>
            </a:r>
            <a:r>
              <a:rPr lang="es-MX" sz="2000" dirty="0" smtClean="0"/>
              <a:t>las </a:t>
            </a:r>
            <a:r>
              <a:rPr lang="es-MX" sz="2000" b="1" dirty="0" smtClean="0"/>
              <a:t>probabilidades, las estadísticas </a:t>
            </a:r>
            <a:r>
              <a:rPr lang="es-MX" sz="2000" dirty="0" smtClean="0"/>
              <a:t>y los juegos de estrategia, </a:t>
            </a:r>
            <a:r>
              <a:rPr lang="es-MX" sz="2000" dirty="0"/>
              <a:t>Pero su modelo se origina del ámbito más concreto de los trabajos </a:t>
            </a:r>
            <a:r>
              <a:rPr lang="es-MX" sz="2000" dirty="0" smtClean="0"/>
              <a:t>de ingeniería de las telecomunicaciones. </a:t>
            </a:r>
            <a:r>
              <a:rPr lang="es-MX" sz="2000" dirty="0"/>
              <a:t>Su centro de atención es la transmisión eficaz de los </a:t>
            </a:r>
            <a:r>
              <a:rPr lang="es-MX" sz="2000" dirty="0" smtClean="0"/>
              <a:t>mensajes.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En base a la colaboración de Warren </a:t>
            </a:r>
            <a:r>
              <a:rPr lang="es-MX" sz="2000" dirty="0" err="1" smtClean="0"/>
              <a:t>Weaver</a:t>
            </a:r>
            <a:r>
              <a:rPr lang="es-MX" sz="2000" dirty="0" smtClean="0"/>
              <a:t>, se le conoce también como “Modelo </a:t>
            </a:r>
            <a:r>
              <a:rPr lang="es-MX" sz="2000" dirty="0"/>
              <a:t>de Shannon y </a:t>
            </a:r>
            <a:r>
              <a:rPr lang="es-MX" sz="2000" dirty="0" err="1"/>
              <a:t>Weaver</a:t>
            </a:r>
            <a:r>
              <a:rPr lang="es-MX" sz="2000" dirty="0" smtClean="0"/>
              <a:t>”.</a:t>
            </a:r>
          </a:p>
          <a:p>
            <a:pPr marL="0" indent="0" algn="just">
              <a:buNone/>
            </a:pPr>
            <a:r>
              <a:rPr lang="es-MX" sz="2000" dirty="0"/>
              <a:t/>
            </a:r>
            <a:br>
              <a:rPr lang="es-MX" sz="2000" dirty="0"/>
            </a:br>
            <a:endParaRPr lang="es-MX" sz="2000" dirty="0"/>
          </a:p>
        </p:txBody>
      </p:sp>
      <p:sp>
        <p:nvSpPr>
          <p:cNvPr id="4" name="Flecha derecha 3"/>
          <p:cNvSpPr/>
          <p:nvPr/>
        </p:nvSpPr>
        <p:spPr>
          <a:xfrm>
            <a:off x="323528" y="1772816"/>
            <a:ext cx="8597945" cy="144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000" dirty="0"/>
              <a:t>Este modelo se aplica a las </a:t>
            </a:r>
            <a:r>
              <a:rPr lang="es-MX" sz="2000" b="1" dirty="0"/>
              <a:t>comunicaciones electrónica y a la interpersonal.</a:t>
            </a:r>
          </a:p>
        </p:txBody>
      </p:sp>
    </p:spTree>
    <p:extLst>
      <p:ext uri="{BB962C8B-B14F-4D97-AF65-F5344CB8AC3E}">
        <p14:creationId xmlns:p14="http://schemas.microsoft.com/office/powerpoint/2010/main" val="327326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3772" y="44624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de </a:t>
            </a:r>
            <a:r>
              <a:rPr lang="es-MX" sz="3600" b="1" dirty="0">
                <a:solidFill>
                  <a:srgbClr val="002060"/>
                </a:solidFill>
              </a:rPr>
              <a:t>S</a:t>
            </a:r>
            <a:r>
              <a:rPr lang="es-MX" sz="3600" b="1" dirty="0" smtClean="0">
                <a:solidFill>
                  <a:srgbClr val="002060"/>
                </a:solidFill>
              </a:rPr>
              <a:t>hannon y </a:t>
            </a:r>
            <a:r>
              <a:rPr lang="es-MX" sz="3600" b="1" dirty="0" err="1" smtClean="0">
                <a:solidFill>
                  <a:srgbClr val="002060"/>
                </a:solidFill>
              </a:rPr>
              <a:t>Weaver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752600"/>
            <a:ext cx="8496944" cy="4556720"/>
          </a:xfrm>
        </p:spPr>
        <p:txBody>
          <a:bodyPr/>
          <a:lstStyle/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r>
              <a:rPr lang="es-MX" sz="2000" dirty="0"/>
              <a:t>	 </a:t>
            </a:r>
            <a:r>
              <a:rPr lang="es-MX" sz="2000" dirty="0" smtClean="0"/>
              <a:t>                </a:t>
            </a:r>
            <a:r>
              <a:rPr lang="es-MX" sz="2000" dirty="0" smtClean="0">
                <a:solidFill>
                  <a:srgbClr val="002060"/>
                </a:solidFill>
              </a:rPr>
              <a:t>Mensaje                                        Señal emitida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	                 Mensaje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						                                          Señal recibida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/>
          </a:p>
        </p:txBody>
      </p:sp>
      <p:sp>
        <p:nvSpPr>
          <p:cNvPr id="4" name="Rectángulo redondeado 3"/>
          <p:cNvSpPr/>
          <p:nvPr/>
        </p:nvSpPr>
        <p:spPr>
          <a:xfrm>
            <a:off x="179512" y="1923495"/>
            <a:ext cx="187220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 de información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3203848" y="1923495"/>
            <a:ext cx="187220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Transmisor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7020272" y="1923495"/>
            <a:ext cx="194421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Fuente de interferencia</a:t>
            </a:r>
            <a:endParaRPr lang="es-MX" dirty="0"/>
          </a:p>
        </p:txBody>
      </p:sp>
      <p:sp>
        <p:nvSpPr>
          <p:cNvPr id="9" name="Rectángulo redondeado 8"/>
          <p:cNvSpPr/>
          <p:nvPr/>
        </p:nvSpPr>
        <p:spPr>
          <a:xfrm>
            <a:off x="179512" y="3284984"/>
            <a:ext cx="187220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Destino</a:t>
            </a:r>
            <a:endParaRPr lang="es-MX" dirty="0"/>
          </a:p>
        </p:txBody>
      </p:sp>
      <p:sp>
        <p:nvSpPr>
          <p:cNvPr id="10" name="Rectángulo redondeado 9"/>
          <p:cNvSpPr/>
          <p:nvPr/>
        </p:nvSpPr>
        <p:spPr>
          <a:xfrm>
            <a:off x="3203848" y="3284984"/>
            <a:ext cx="216024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Receptor</a:t>
            </a:r>
            <a:endParaRPr lang="es-MX" dirty="0"/>
          </a:p>
        </p:txBody>
      </p:sp>
      <p:sp>
        <p:nvSpPr>
          <p:cNvPr id="11" name="Flecha abajo 10"/>
          <p:cNvSpPr/>
          <p:nvPr/>
        </p:nvSpPr>
        <p:spPr>
          <a:xfrm>
            <a:off x="7668344" y="292494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abajo 11"/>
          <p:cNvSpPr/>
          <p:nvPr/>
        </p:nvSpPr>
        <p:spPr>
          <a:xfrm rot="5400000">
            <a:off x="5987872" y="3456606"/>
            <a:ext cx="504056" cy="552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abajo 12"/>
          <p:cNvSpPr/>
          <p:nvPr/>
        </p:nvSpPr>
        <p:spPr>
          <a:xfrm rot="5400000">
            <a:off x="2375756" y="3371111"/>
            <a:ext cx="504056" cy="552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bajo 13"/>
          <p:cNvSpPr/>
          <p:nvPr/>
        </p:nvSpPr>
        <p:spPr>
          <a:xfrm rot="16200000">
            <a:off x="2459480" y="2468609"/>
            <a:ext cx="504056" cy="552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bajo 14"/>
          <p:cNvSpPr/>
          <p:nvPr/>
        </p:nvSpPr>
        <p:spPr>
          <a:xfrm rot="16200000">
            <a:off x="5987872" y="2468609"/>
            <a:ext cx="504056" cy="552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221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CuadroTexto"/>
          <p:cNvSpPr txBox="1">
            <a:spLocks noChangeArrowheads="1"/>
          </p:cNvSpPr>
          <p:nvPr/>
        </p:nvSpPr>
        <p:spPr bwMode="auto">
          <a:xfrm>
            <a:off x="1691680" y="692696"/>
            <a:ext cx="5286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dirty="0" smtClean="0">
                <a:solidFill>
                  <a:srgbClr val="00206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ea typeface="+mj-ea"/>
                <a:cs typeface="Arial" pitchFamily="34" charset="0"/>
              </a:rPr>
              <a:t>Objetivo</a:t>
            </a:r>
            <a:endParaRPr lang="es-MX" sz="3600" b="1" dirty="0">
              <a:solidFill>
                <a:srgbClr val="002060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8196" name="4 CuadroTexto"/>
          <p:cNvSpPr txBox="1">
            <a:spLocks noChangeArrowheads="1"/>
          </p:cNvSpPr>
          <p:nvPr/>
        </p:nvSpPr>
        <p:spPr bwMode="auto">
          <a:xfrm>
            <a:off x="611560" y="2276872"/>
            <a:ext cx="770485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3200" dirty="0">
              <a:solidFill>
                <a:srgbClr val="00206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3200" dirty="0">
              <a:solidFill>
                <a:srgbClr val="00206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3200" dirty="0" smtClean="0"/>
              <a:t>Comprender el </a:t>
            </a:r>
            <a:r>
              <a:rPr lang="es-MX" sz="3200" dirty="0"/>
              <a:t>proceso comunicativo a partir del análisis de sus elementos y tipología, ubicándolo como una actividad central del ser humano. </a:t>
            </a:r>
            <a:endParaRPr lang="es-MX" sz="32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888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44624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de David k. </a:t>
            </a:r>
            <a:r>
              <a:rPr lang="es-MX" sz="3600" b="1" dirty="0" err="1" smtClean="0">
                <a:solidFill>
                  <a:srgbClr val="002060"/>
                </a:solidFill>
              </a:rPr>
              <a:t>berlo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752600"/>
            <a:ext cx="8496944" cy="4556720"/>
          </a:xfrm>
        </p:spPr>
        <p:txBody>
          <a:bodyPr/>
          <a:lstStyle/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	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/>
          </a:p>
        </p:txBody>
      </p:sp>
      <p:sp>
        <p:nvSpPr>
          <p:cNvPr id="8" name="Rectángulo redondeado 7"/>
          <p:cNvSpPr/>
          <p:nvPr/>
        </p:nvSpPr>
        <p:spPr>
          <a:xfrm>
            <a:off x="502692" y="1752600"/>
            <a:ext cx="6661596" cy="24348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000" b="1" dirty="0" smtClean="0">
                <a:solidFill>
                  <a:srgbClr val="002060"/>
                </a:solidFill>
              </a:rPr>
              <a:t>David K. </a:t>
            </a:r>
            <a:r>
              <a:rPr lang="es-MX" sz="2000" b="1" dirty="0" err="1" smtClean="0">
                <a:solidFill>
                  <a:srgbClr val="002060"/>
                </a:solidFill>
              </a:rPr>
              <a:t>Berlo</a:t>
            </a:r>
            <a:r>
              <a:rPr lang="es-MX" sz="2000" b="1" dirty="0" smtClean="0">
                <a:solidFill>
                  <a:srgbClr val="002060"/>
                </a:solidFill>
              </a:rPr>
              <a:t> agrega dos elementos: el codificador  que adecua el mensaje y el decodificador que lo hace llegar al receptor en su forma y dimensión original.</a:t>
            </a:r>
            <a:endParaRPr lang="es-MX" sz="2000" b="1" dirty="0">
              <a:solidFill>
                <a:srgbClr val="002060"/>
              </a:solidFill>
            </a:endParaRPr>
          </a:p>
        </p:txBody>
      </p:sp>
      <p:sp>
        <p:nvSpPr>
          <p:cNvPr id="11" name="Flecha abajo 10"/>
          <p:cNvSpPr/>
          <p:nvPr/>
        </p:nvSpPr>
        <p:spPr>
          <a:xfrm>
            <a:off x="7452320" y="2276872"/>
            <a:ext cx="1116124" cy="13230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106648" y="4780351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>
                <a:solidFill>
                  <a:srgbClr val="002060"/>
                </a:solidFill>
              </a:rPr>
              <a:t>Fuente</a:t>
            </a:r>
          </a:p>
        </p:txBody>
      </p:sp>
      <p:sp>
        <p:nvSpPr>
          <p:cNvPr id="16" name="Flecha derecha 15"/>
          <p:cNvSpPr/>
          <p:nvPr/>
        </p:nvSpPr>
        <p:spPr>
          <a:xfrm>
            <a:off x="1259632" y="4780351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Codificador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20" name="Flecha derecha 19"/>
          <p:cNvSpPr/>
          <p:nvPr/>
        </p:nvSpPr>
        <p:spPr>
          <a:xfrm>
            <a:off x="2771800" y="4780351"/>
            <a:ext cx="1440160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Mensaje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19" name="Flecha derecha 18"/>
          <p:cNvSpPr/>
          <p:nvPr/>
        </p:nvSpPr>
        <p:spPr>
          <a:xfrm>
            <a:off x="3995936" y="4780351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Canal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7" name="Flecha derecha 16"/>
          <p:cNvSpPr/>
          <p:nvPr/>
        </p:nvSpPr>
        <p:spPr>
          <a:xfrm>
            <a:off x="5148064" y="4797152"/>
            <a:ext cx="2016224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Decodificador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18" name="Flecha derecha 17"/>
          <p:cNvSpPr/>
          <p:nvPr/>
        </p:nvSpPr>
        <p:spPr>
          <a:xfrm>
            <a:off x="6948264" y="4797152"/>
            <a:ext cx="1584176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Receptor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13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de Daniel Prieto </a:t>
            </a:r>
            <a:r>
              <a:rPr lang="es-MX" sz="3600" b="1" dirty="0">
                <a:solidFill>
                  <a:srgbClr val="002060"/>
                </a:solidFill>
              </a:rPr>
              <a:t>C</a:t>
            </a:r>
            <a:r>
              <a:rPr lang="es-MX" sz="3600" b="1" dirty="0" smtClean="0">
                <a:solidFill>
                  <a:srgbClr val="002060"/>
                </a:solidFill>
              </a:rPr>
              <a:t>astillo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752600"/>
            <a:ext cx="8496944" cy="4556720"/>
          </a:xfrm>
        </p:spPr>
        <p:txBody>
          <a:bodyPr/>
          <a:lstStyle/>
          <a:p>
            <a:pPr marL="114300" indent="0">
              <a:buNone/>
            </a:pPr>
            <a:endParaRPr lang="es-MX" dirty="0" smtClean="0"/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es-MX" sz="2000" dirty="0" smtClean="0">
                <a:solidFill>
                  <a:srgbClr val="002060"/>
                </a:solidFill>
              </a:rPr>
              <a:t>	</a:t>
            </a: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>
              <a:solidFill>
                <a:srgbClr val="002060"/>
              </a:solidFill>
            </a:endParaRPr>
          </a:p>
          <a:p>
            <a:pPr marL="114300" indent="0">
              <a:buNone/>
            </a:pPr>
            <a:endParaRPr lang="es-MX" sz="2000" dirty="0"/>
          </a:p>
        </p:txBody>
      </p:sp>
      <p:sp>
        <p:nvSpPr>
          <p:cNvPr id="8" name="Rectángulo redondeado 7"/>
          <p:cNvSpPr/>
          <p:nvPr/>
        </p:nvSpPr>
        <p:spPr>
          <a:xfrm>
            <a:off x="502692" y="1752600"/>
            <a:ext cx="6661596" cy="1316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000" b="1" dirty="0" smtClean="0">
                <a:solidFill>
                  <a:srgbClr val="002060"/>
                </a:solidFill>
              </a:rPr>
              <a:t>Independientemente del esquema cibernético incorpora nuevos elementos: el referente y el marco de referencia.</a:t>
            </a:r>
            <a:endParaRPr lang="es-MX" sz="2000" b="1" dirty="0">
              <a:solidFill>
                <a:srgbClr val="002060"/>
              </a:solidFill>
            </a:endParaRPr>
          </a:p>
        </p:txBody>
      </p:sp>
      <p:sp>
        <p:nvSpPr>
          <p:cNvPr id="11" name="Flecha abajo 10"/>
          <p:cNvSpPr/>
          <p:nvPr/>
        </p:nvSpPr>
        <p:spPr>
          <a:xfrm>
            <a:off x="7848364" y="3910257"/>
            <a:ext cx="1116124" cy="13230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Flecha derecha 4"/>
          <p:cNvSpPr/>
          <p:nvPr/>
        </p:nvSpPr>
        <p:spPr>
          <a:xfrm>
            <a:off x="251520" y="3456603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Emisor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6" name="Flecha derecha 15"/>
          <p:cNvSpPr/>
          <p:nvPr/>
        </p:nvSpPr>
        <p:spPr>
          <a:xfrm>
            <a:off x="2051720" y="3456603"/>
            <a:ext cx="172819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Código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20" name="Flecha derecha 19"/>
          <p:cNvSpPr/>
          <p:nvPr/>
        </p:nvSpPr>
        <p:spPr>
          <a:xfrm>
            <a:off x="4173098" y="3456603"/>
            <a:ext cx="1440160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sz="1600" b="1" dirty="0" smtClean="0">
                <a:solidFill>
                  <a:srgbClr val="002060"/>
                </a:solidFill>
              </a:rPr>
              <a:t>Mensaje</a:t>
            </a:r>
            <a:endParaRPr lang="es-MX" sz="1600" b="1" dirty="0">
              <a:solidFill>
                <a:srgbClr val="002060"/>
              </a:solidFill>
            </a:endParaRPr>
          </a:p>
        </p:txBody>
      </p:sp>
      <p:sp>
        <p:nvSpPr>
          <p:cNvPr id="19" name="Flecha derecha 18"/>
          <p:cNvSpPr/>
          <p:nvPr/>
        </p:nvSpPr>
        <p:spPr>
          <a:xfrm>
            <a:off x="6006444" y="3456603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Medio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6" name="Flecha izquierda 5"/>
          <p:cNvSpPr/>
          <p:nvPr/>
        </p:nvSpPr>
        <p:spPr>
          <a:xfrm>
            <a:off x="6127970" y="4891768"/>
            <a:ext cx="1684390" cy="8876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Perceptor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4" name="Flecha izquierda 13"/>
          <p:cNvSpPr/>
          <p:nvPr/>
        </p:nvSpPr>
        <p:spPr>
          <a:xfrm>
            <a:off x="4111746" y="4926075"/>
            <a:ext cx="1684390" cy="8876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Referente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15" name="Flecha izquierda 14"/>
          <p:cNvSpPr/>
          <p:nvPr/>
        </p:nvSpPr>
        <p:spPr>
          <a:xfrm>
            <a:off x="2095522" y="4891768"/>
            <a:ext cx="1684390" cy="8876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Marco de referencia</a:t>
            </a:r>
            <a:endParaRPr lang="es-MX" b="1" dirty="0">
              <a:solidFill>
                <a:srgbClr val="002060"/>
              </a:solidFill>
            </a:endParaRPr>
          </a:p>
        </p:txBody>
      </p:sp>
      <p:sp>
        <p:nvSpPr>
          <p:cNvPr id="21" name="Flecha izquierda 20"/>
          <p:cNvSpPr/>
          <p:nvPr/>
        </p:nvSpPr>
        <p:spPr>
          <a:xfrm>
            <a:off x="93400" y="4926075"/>
            <a:ext cx="1721141" cy="8876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0">
              <a:buNone/>
            </a:pPr>
            <a:r>
              <a:rPr lang="es-MX" b="1" dirty="0" smtClean="0">
                <a:solidFill>
                  <a:srgbClr val="002060"/>
                </a:solidFill>
              </a:rPr>
              <a:t>Formación social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53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Modelo </a:t>
            </a:r>
            <a:r>
              <a:rPr lang="es-MX" sz="3600" b="1" dirty="0">
                <a:solidFill>
                  <a:srgbClr val="002060"/>
                </a:solidFill>
              </a:rPr>
              <a:t>de comunicación de </a:t>
            </a:r>
            <a:r>
              <a:rPr lang="es-MX" sz="3600" b="1" dirty="0" smtClean="0">
                <a:solidFill>
                  <a:srgbClr val="002060"/>
                </a:solidFill>
              </a:rPr>
              <a:t>masas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4" name="3 Elipse"/>
          <p:cNvSpPr/>
          <p:nvPr/>
        </p:nvSpPr>
        <p:spPr>
          <a:xfrm>
            <a:off x="323528" y="1844824"/>
            <a:ext cx="8568952" cy="446449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 algn="just">
              <a:buNone/>
            </a:pPr>
            <a:r>
              <a:rPr lang="es-MX" sz="2800" b="1" dirty="0">
                <a:solidFill>
                  <a:srgbClr val="002060"/>
                </a:solidFill>
              </a:rPr>
              <a:t>T</a:t>
            </a:r>
            <a:r>
              <a:rPr lang="es-MX" sz="2800" b="1" dirty="0" smtClean="0">
                <a:solidFill>
                  <a:srgbClr val="002060"/>
                </a:solidFill>
              </a:rPr>
              <a:t>rata </a:t>
            </a:r>
            <a:r>
              <a:rPr lang="es-MX" sz="2800" b="1" dirty="0">
                <a:solidFill>
                  <a:srgbClr val="002060"/>
                </a:solidFill>
              </a:rPr>
              <a:t>de explicar los procesos comunicativos a partir de los medios tecnológicos actuales como internet y las redes </a:t>
            </a:r>
            <a:r>
              <a:rPr lang="es-MX" sz="2800" b="1" dirty="0" smtClean="0">
                <a:solidFill>
                  <a:srgbClr val="002060"/>
                </a:solidFill>
              </a:rPr>
              <a:t>sociales.</a:t>
            </a:r>
            <a:endParaRPr lang="es-MX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Actividad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28728"/>
          </a:xfrm>
        </p:spPr>
        <p:txBody>
          <a:bodyPr/>
          <a:lstStyle/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En base a los modelos de comunicación estudiados, en equipos de tres personas elaboren un esquema o modelo propio de comunicación.</a:t>
            </a:r>
          </a:p>
          <a:p>
            <a:pPr algn="just"/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En el salón de clase expliquen frente al grupo cada uno de los elementos de su modelo elaborado.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046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3568" y="4509120"/>
            <a:ext cx="7886700" cy="1368152"/>
          </a:xfrm>
        </p:spPr>
        <p:txBody>
          <a:bodyPr>
            <a:normAutofit/>
          </a:bodyPr>
          <a:lstStyle/>
          <a:p>
            <a:pPr algn="ctr"/>
            <a:r>
              <a:rPr lang="es-MX" sz="4800" b="1" dirty="0" smtClean="0">
                <a:solidFill>
                  <a:srgbClr val="002060"/>
                </a:solidFill>
              </a:rPr>
              <a:t>1.4 TIPOS </a:t>
            </a:r>
            <a:r>
              <a:rPr lang="es-MX" sz="4800" b="1" dirty="0">
                <a:solidFill>
                  <a:srgbClr val="002060"/>
                </a:solidFill>
              </a:rPr>
              <a:t>DE COMUNICACIÓN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638" y="332657"/>
            <a:ext cx="5040560" cy="377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8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7792" y="188640"/>
            <a:ext cx="8260672" cy="1039427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Tipos de comunicación</a:t>
            </a:r>
            <a:endParaRPr lang="es-MX" sz="4400" b="1" dirty="0">
              <a:solidFill>
                <a:srgbClr val="002060"/>
              </a:solidFill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5703085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120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7792" y="188640"/>
            <a:ext cx="8260672" cy="1039427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Tipos de comunicación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14092" y="1412776"/>
            <a:ext cx="4862364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600" dirty="0" smtClean="0"/>
          </a:p>
          <a:p>
            <a:pPr marL="0" indent="0" algn="just">
              <a:buNone/>
            </a:pPr>
            <a:r>
              <a:rPr lang="es-MX" sz="2600" dirty="0" smtClean="0"/>
              <a:t>La comunicación puede ser de dos tipos: Oral y escrita. La oral hace uso de la palabra hablada, mientras que la comunicación escrita se transmite a través de la escritura. Existen además otros tipos de comunicación como la gestual, la kinésica, la </a:t>
            </a:r>
            <a:r>
              <a:rPr lang="es-MX" sz="2600" dirty="0" err="1" smtClean="0"/>
              <a:t>proxémica</a:t>
            </a:r>
            <a:r>
              <a:rPr lang="es-MX" sz="2600" dirty="0" smtClean="0"/>
              <a:t> , la icónica, entre otras. (Cantú, 2008: 14)</a:t>
            </a:r>
            <a:endParaRPr lang="es-MX" sz="2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09712"/>
            <a:ext cx="3220112" cy="451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44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7792" y="188640"/>
            <a:ext cx="8260672" cy="1039427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rgbClr val="002060"/>
                </a:solidFill>
              </a:rPr>
              <a:t>Tipos de comunicación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6086680"/>
              </p:ext>
            </p:extLst>
          </p:nvPr>
        </p:nvGraphicFramePr>
        <p:xfrm>
          <a:off x="457200" y="1412776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2267744" y="5229200"/>
            <a:ext cx="2160240" cy="1224136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Oral y escrita</a:t>
            </a:r>
            <a:endParaRPr lang="es-MX" b="1" dirty="0"/>
          </a:p>
        </p:txBody>
      </p:sp>
      <p:sp>
        <p:nvSpPr>
          <p:cNvPr id="6" name="5 Rectángulo"/>
          <p:cNvSpPr/>
          <p:nvPr/>
        </p:nvSpPr>
        <p:spPr>
          <a:xfrm>
            <a:off x="4788024" y="5236408"/>
            <a:ext cx="2160240" cy="1224136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700" b="1" dirty="0" smtClean="0"/>
              <a:t>Imágenes, íconos, sonidos, gestos, formas, colores, olores, </a:t>
            </a:r>
            <a:r>
              <a:rPr lang="es-MX" sz="1700" b="1" dirty="0" err="1" smtClean="0"/>
              <a:t>etc</a:t>
            </a:r>
            <a:endParaRPr lang="es-MX" sz="1700" b="1" dirty="0"/>
          </a:p>
        </p:txBody>
      </p:sp>
    </p:spTree>
    <p:extLst>
      <p:ext uri="{BB962C8B-B14F-4D97-AF65-F5344CB8AC3E}">
        <p14:creationId xmlns:p14="http://schemas.microsoft.com/office/powerpoint/2010/main" val="334880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-27384"/>
            <a:ext cx="8047806" cy="1502049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Otros tipos de comunicación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79512" y="1690689"/>
            <a:ext cx="8623870" cy="50506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2400" dirty="0" smtClean="0"/>
              <a:t>Existen </a:t>
            </a:r>
            <a:r>
              <a:rPr lang="es-MX" sz="2400" dirty="0"/>
              <a:t>otros </a:t>
            </a:r>
            <a:r>
              <a:rPr lang="es-MX" sz="2400" dirty="0" smtClean="0"/>
              <a:t>tipos de comunicación como el icónico a </a:t>
            </a:r>
            <a:r>
              <a:rPr lang="es-MX" sz="2400" dirty="0"/>
              <a:t>través de imágenes visuales. El lenguaje </a:t>
            </a:r>
            <a:r>
              <a:rPr lang="es-MX" sz="2400" dirty="0" smtClean="0"/>
              <a:t>auditivo </a:t>
            </a:r>
            <a:r>
              <a:rPr lang="es-MX" sz="2400" dirty="0"/>
              <a:t>que percibe los sonidos y música del mundo físico y natural. La fusión de </a:t>
            </a:r>
            <a:r>
              <a:rPr lang="es-MX" sz="2400" dirty="0" smtClean="0"/>
              <a:t>estos dos constituye </a:t>
            </a:r>
            <a:r>
              <a:rPr lang="es-MX" sz="2400" dirty="0"/>
              <a:t>el lenguaje audiovisual</a:t>
            </a:r>
            <a:r>
              <a:rPr lang="es-MX" sz="2400" dirty="0" smtClean="0"/>
              <a:t>. Existe </a:t>
            </a:r>
            <a:r>
              <a:rPr lang="es-MX" sz="2400" dirty="0"/>
              <a:t>el lenguaje corporal y no verbal que se realiza a través de los movimientos del cuerpo y la gesticulación que reflejan el comportamiento y actitudes de un </a:t>
            </a:r>
            <a:r>
              <a:rPr lang="es-MX" sz="2400" dirty="0" smtClean="0"/>
              <a:t>sujeto</a:t>
            </a:r>
            <a:r>
              <a:rPr lang="es-MX" sz="2400" dirty="0"/>
              <a:t> </a:t>
            </a:r>
            <a:r>
              <a:rPr lang="es-MX" sz="2400" dirty="0" smtClean="0"/>
              <a:t>(De </a:t>
            </a:r>
            <a:r>
              <a:rPr lang="es-MX" sz="2400" dirty="0"/>
              <a:t>la Torre, 2009: 27</a:t>
            </a:r>
            <a:r>
              <a:rPr lang="es-MX" sz="2400" dirty="0" smtClean="0"/>
              <a:t>).</a:t>
            </a: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691" y="1196752"/>
            <a:ext cx="4981723" cy="253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88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Connotación y denotación</a:t>
            </a:r>
            <a:endParaRPr lang="es-MX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7304641"/>
              </p:ext>
            </p:extLst>
          </p:nvPr>
        </p:nvGraphicFramePr>
        <p:xfrm>
          <a:off x="179388" y="2976910"/>
          <a:ext cx="8713787" cy="3404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2 Marcador de contenido"/>
          <p:cNvSpPr txBox="1">
            <a:spLocks/>
          </p:cNvSpPr>
          <p:nvPr/>
        </p:nvSpPr>
        <p:spPr>
          <a:xfrm>
            <a:off x="179512" y="1628800"/>
            <a:ext cx="8712968" cy="4556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s-MX" dirty="0" smtClean="0">
                <a:solidFill>
                  <a:srgbClr val="002060"/>
                </a:solidFill>
              </a:rPr>
              <a:t>Un mensaje se puede comprender con la literalidad de sus palabras y con la intención, emoción o relación con que se expresan </a:t>
            </a:r>
            <a:r>
              <a:rPr lang="es-MX" dirty="0"/>
              <a:t>(Cantú, 2008: </a:t>
            </a:r>
            <a:r>
              <a:rPr lang="es-MX" dirty="0" smtClean="0"/>
              <a:t>11)</a:t>
            </a:r>
            <a:endParaRPr lang="es-MX" dirty="0"/>
          </a:p>
          <a:p>
            <a:pPr marL="114300" indent="0">
              <a:buFont typeface="Arial" pitchFamily="34" charset="0"/>
              <a:buNone/>
            </a:pPr>
            <a:endParaRPr lang="es-MX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9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>
                <a:solidFill>
                  <a:srgbClr val="002060"/>
                </a:solidFill>
              </a:rPr>
              <a:t>Unidad de competencia I</a:t>
            </a:r>
            <a:endParaRPr lang="es-MX" sz="4800" b="1" dirty="0">
              <a:solidFill>
                <a:srgbClr val="002060"/>
              </a:solidFill>
            </a:endParaRPr>
          </a:p>
        </p:txBody>
      </p:sp>
      <p:sp>
        <p:nvSpPr>
          <p:cNvPr id="2" name="1 Subtítulo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MX" sz="2800" b="1" dirty="0" smtClean="0">
                <a:solidFill>
                  <a:srgbClr val="002060"/>
                </a:solidFill>
              </a:rPr>
              <a:t>El proceso comunicativo</a:t>
            </a:r>
            <a:endParaRPr lang="es-MX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80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Connotación y denotación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844752"/>
          </a:xfrm>
        </p:spPr>
        <p:txBody>
          <a:bodyPr/>
          <a:lstStyle/>
          <a:p>
            <a:pPr marL="114300" indent="0">
              <a:buNone/>
            </a:pPr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179512" y="2060848"/>
            <a:ext cx="4320480" cy="4464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Significado Denotativo</a:t>
            </a:r>
          </a:p>
          <a:p>
            <a:pPr algn="ctr"/>
            <a:endParaRPr lang="es-MX" sz="2400" dirty="0" smtClean="0"/>
          </a:p>
          <a:p>
            <a:pPr algn="ctr"/>
            <a:r>
              <a:rPr lang="es-MX" sz="2400" dirty="0" smtClean="0"/>
              <a:t>Es el significado literal o común en una cultura </a:t>
            </a:r>
            <a:r>
              <a:rPr lang="es-MX" sz="2400" dirty="0"/>
              <a:t>determinada (Cantú, 2008: 11</a:t>
            </a:r>
            <a:r>
              <a:rPr lang="es-MX" sz="2400" dirty="0" smtClean="0"/>
              <a:t>).</a:t>
            </a:r>
            <a:endParaRPr lang="es-MX" sz="2400" dirty="0"/>
          </a:p>
          <a:p>
            <a:pPr algn="ctr"/>
            <a:endParaRPr lang="es-MX" sz="2400" dirty="0"/>
          </a:p>
        </p:txBody>
      </p:sp>
      <p:sp>
        <p:nvSpPr>
          <p:cNvPr id="5" name="4 Rectángulo redondeado"/>
          <p:cNvSpPr/>
          <p:nvPr/>
        </p:nvSpPr>
        <p:spPr>
          <a:xfrm>
            <a:off x="4499992" y="2060848"/>
            <a:ext cx="4320480" cy="4464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rgbClr val="002060"/>
                </a:solidFill>
              </a:rPr>
              <a:t>Significado Connotativo</a:t>
            </a:r>
          </a:p>
          <a:p>
            <a:pPr algn="ctr"/>
            <a:endParaRPr lang="es-MX" sz="2400" b="1" dirty="0" smtClean="0"/>
          </a:p>
          <a:p>
            <a:pPr algn="ctr"/>
            <a:r>
              <a:rPr lang="es-MX" sz="2000" dirty="0" smtClean="0"/>
              <a:t>Conlleva una carga emotiva u otro significado por asociación, compartido por miembros de una cultura en </a:t>
            </a:r>
            <a:r>
              <a:rPr lang="es-MX" sz="2000" dirty="0"/>
              <a:t>particular (Cantú, 2008: 11</a:t>
            </a:r>
            <a:r>
              <a:rPr lang="es-MX" sz="2000" dirty="0" smtClean="0"/>
              <a:t>).</a:t>
            </a:r>
          </a:p>
          <a:p>
            <a:pPr algn="ctr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3775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Connotación y denotación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844752"/>
          </a:xfrm>
        </p:spPr>
        <p:txBody>
          <a:bodyPr/>
          <a:lstStyle/>
          <a:p>
            <a:pPr marL="114300" indent="0">
              <a:buNone/>
            </a:pPr>
            <a:endParaRPr lang="es-MX" dirty="0"/>
          </a:p>
        </p:txBody>
      </p:sp>
      <p:sp>
        <p:nvSpPr>
          <p:cNvPr id="4" name="3 Rectángulo redondeado"/>
          <p:cNvSpPr/>
          <p:nvPr/>
        </p:nvSpPr>
        <p:spPr>
          <a:xfrm>
            <a:off x="179512" y="1628800"/>
            <a:ext cx="8640960" cy="489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/>
              <a:t>Échame aguas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A mi me gusta la lana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La rata está en el bote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Me voy para el otro lado 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mátala de amor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Llegaste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99557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5740" y="303237"/>
            <a:ext cx="7886700" cy="1325563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</a:rPr>
              <a:t>Actividad</a:t>
            </a:r>
            <a:endParaRPr lang="es-MX" sz="36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endParaRPr lang="es-MX" sz="3200" dirty="0" smtClean="0"/>
          </a:p>
          <a:p>
            <a:pPr algn="just"/>
            <a:endParaRPr lang="es-MX" sz="3200" dirty="0"/>
          </a:p>
          <a:p>
            <a:pPr algn="just"/>
            <a:r>
              <a:rPr lang="es-MX" sz="3200" dirty="0" smtClean="0"/>
              <a:t>Escribe en tu cuaderno tres ejemplos de mensajes con significado denotativo y tres con significado connotativo, coméntalos en el grupo.</a:t>
            </a:r>
          </a:p>
          <a:p>
            <a:pPr algn="just"/>
            <a:endParaRPr lang="es-MX" sz="3200" dirty="0"/>
          </a:p>
          <a:p>
            <a:pPr algn="just"/>
            <a:r>
              <a:rPr lang="es-MX" sz="3200" dirty="0" smtClean="0"/>
              <a:t>Escribe en tu cuaderno alguna situación que te haya ocasionado problemas por el significado connotativo de un mensaje y coméntalo. </a:t>
            </a:r>
          </a:p>
          <a:p>
            <a:pPr algn="just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04664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5780" y="260648"/>
            <a:ext cx="7886700" cy="1325563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Conclusión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endParaRPr lang="es-MX" sz="2800" dirty="0" smtClean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endParaRPr lang="es-MX" sz="2800" dirty="0">
              <a:solidFill>
                <a:srgbClr val="002060"/>
              </a:solidFill>
            </a:endParaRPr>
          </a:p>
          <a:p>
            <a:pPr marL="114300" indent="0" algn="just">
              <a:buNone/>
            </a:pPr>
            <a:r>
              <a:rPr lang="es-MX" sz="2800" dirty="0" smtClean="0"/>
              <a:t>La comunicación es uno de los proceso más comunes en la mayoría de los contextos sociales, que resulta necesario para una sana convivencia, en donde es necesario analizar su concepto, elementos y tipos para su debida comprensión. 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84360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323528" y="1340768"/>
            <a:ext cx="8461697" cy="53283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MX" sz="2200" dirty="0"/>
          </a:p>
          <a:p>
            <a:pPr algn="just"/>
            <a:r>
              <a:rPr lang="es-MX" sz="2200" dirty="0" smtClean="0"/>
              <a:t>Cantú, L., Flores, J. y Roque M. (2008) </a:t>
            </a:r>
            <a:r>
              <a:rPr lang="es-MX" sz="2200" i="1" dirty="0" smtClean="0"/>
              <a:t>Comunicación Oral y Escrita. </a:t>
            </a:r>
            <a:r>
              <a:rPr lang="es-MX" sz="2200" dirty="0" smtClean="0"/>
              <a:t>México: Grupo Editorial Patria.</a:t>
            </a:r>
          </a:p>
          <a:p>
            <a:pPr algn="just"/>
            <a:endParaRPr lang="es-MX" sz="2200" dirty="0"/>
          </a:p>
          <a:p>
            <a:pPr algn="just"/>
            <a:r>
              <a:rPr lang="es-MX" sz="2200" dirty="0"/>
              <a:t>De la </a:t>
            </a:r>
            <a:r>
              <a:rPr lang="es-MX" sz="2200" dirty="0" smtClean="0"/>
              <a:t>Torre, Z. y De </a:t>
            </a:r>
            <a:r>
              <a:rPr lang="es-MX" sz="2200" dirty="0"/>
              <a:t>La </a:t>
            </a:r>
            <a:r>
              <a:rPr lang="es-MX" sz="2200" dirty="0" smtClean="0"/>
              <a:t>Torre, F. (2009) </a:t>
            </a:r>
            <a:r>
              <a:rPr lang="es-MX" sz="2200" i="1" dirty="0"/>
              <a:t>Ciencias de la Comunicación I</a:t>
            </a:r>
            <a:r>
              <a:rPr lang="es-MX" sz="2200" dirty="0"/>
              <a:t>. </a:t>
            </a:r>
            <a:r>
              <a:rPr lang="es-MX" sz="2200" dirty="0" smtClean="0"/>
              <a:t>México: Editorial </a:t>
            </a:r>
            <a:r>
              <a:rPr lang="es-MX" sz="2200" dirty="0"/>
              <a:t>Mc Graw </a:t>
            </a:r>
            <a:r>
              <a:rPr lang="es-MX" sz="2200" dirty="0" smtClean="0"/>
              <a:t>Hill.</a:t>
            </a:r>
            <a:endParaRPr lang="es-MX" sz="2200" dirty="0"/>
          </a:p>
          <a:p>
            <a:pPr algn="just"/>
            <a:endParaRPr lang="es-MX" sz="2200" dirty="0" smtClean="0"/>
          </a:p>
          <a:p>
            <a:pPr algn="just"/>
            <a:r>
              <a:rPr lang="es-MX" sz="2200" dirty="0"/>
              <a:t>Universidad Autónoma del Estado de </a:t>
            </a:r>
            <a:r>
              <a:rPr lang="es-MX" sz="2200" dirty="0" smtClean="0"/>
              <a:t>Hidalgo. Centro </a:t>
            </a:r>
            <a:r>
              <a:rPr lang="es-MX" sz="2200" dirty="0"/>
              <a:t>de Innovación para el Desarrollo y la Capacitación en Materiales </a:t>
            </a:r>
            <a:r>
              <a:rPr lang="es-MX" sz="2200" dirty="0" smtClean="0"/>
              <a:t>Educativos. (2019) </a:t>
            </a:r>
            <a:r>
              <a:rPr lang="es-MX" sz="2200" i="1" dirty="0" smtClean="0"/>
              <a:t>El Proceso Comunicativo)</a:t>
            </a:r>
            <a:r>
              <a:rPr lang="es-MX" sz="2200" dirty="0" smtClean="0"/>
              <a:t> recuperado el 2 de Agosto de 2019 de: </a:t>
            </a:r>
          </a:p>
          <a:p>
            <a:pPr marL="0" indent="0" algn="just">
              <a:buNone/>
            </a:pPr>
            <a:r>
              <a:rPr lang="es-MX" sz="2200" u="sng" dirty="0" smtClean="0">
                <a:hlinkClick r:id="rId2"/>
              </a:rPr>
              <a:t>http://cidecame.uaeh.edu.mx/lcc/mapa/PROYECTO/libro27/13_conceptos_bsicos_de_comunicacin.html</a:t>
            </a:r>
            <a:endParaRPr lang="es-MX" sz="2200" dirty="0" smtClean="0"/>
          </a:p>
          <a:p>
            <a:pPr algn="just"/>
            <a:endParaRPr lang="es-MX" sz="2200" dirty="0" smtClean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005780" y="260649"/>
            <a:ext cx="7886700" cy="864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solidFill>
                  <a:srgbClr val="002060"/>
                </a:solidFill>
              </a:rPr>
              <a:t>Fuentes de información</a:t>
            </a:r>
            <a:endParaRPr lang="es-MX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08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731838"/>
            <a:ext cx="8135938" cy="5145087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endParaRPr lang="es-MX" sz="9600" dirty="0" smtClean="0"/>
          </a:p>
          <a:p>
            <a:pPr marL="114300" indent="0" algn="ctr">
              <a:buNone/>
            </a:pPr>
            <a:r>
              <a:rPr lang="es-MX" sz="9600" b="1" dirty="0" smtClean="0">
                <a:solidFill>
                  <a:srgbClr val="002060"/>
                </a:solidFill>
              </a:rPr>
              <a:t>Fin de la unidad</a:t>
            </a:r>
            <a:endParaRPr lang="es-MX" sz="9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95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115616" y="428625"/>
            <a:ext cx="4178697" cy="11287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4000" b="1" dirty="0" smtClean="0">
                <a:solidFill>
                  <a:srgbClr val="002060"/>
                </a:solidFill>
              </a:rPr>
              <a:t>Introducción</a:t>
            </a:r>
            <a:endParaRPr lang="es-ES" sz="4000" b="1" dirty="0">
              <a:solidFill>
                <a:srgbClr val="002060"/>
              </a:solidFill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438120" y="1988840"/>
            <a:ext cx="4214842" cy="4736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 smtClean="0">
                <a:solidFill>
                  <a:schemeClr val="tx1"/>
                </a:solidFill>
              </a:rPr>
              <a:t>Resulta necesario analizar los elementos de la comunicación para su debida comprensión.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994" y="1016719"/>
            <a:ext cx="3204374" cy="392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3023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8352928" cy="576064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s-MX" sz="3600" b="1" dirty="0" smtClean="0">
                <a:solidFill>
                  <a:srgbClr val="002060"/>
                </a:solidFill>
              </a:rPr>
              <a:t>1.1 El proceso de la comunicación</a:t>
            </a:r>
          </a:p>
          <a:p>
            <a:pPr marL="114300" indent="0" algn="ctr">
              <a:buNone/>
            </a:pPr>
            <a:endParaRPr lang="es-MX" sz="4400" b="1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endParaRPr lang="es-MX" sz="4400" b="1" dirty="0" smtClean="0">
              <a:solidFill>
                <a:srgbClr val="002060"/>
              </a:solidFill>
            </a:endParaRPr>
          </a:p>
          <a:p>
            <a:pPr marL="114300" indent="0" algn="ctr">
              <a:buNone/>
            </a:pPr>
            <a:r>
              <a:rPr lang="es-MX" sz="4400" b="1" dirty="0" smtClean="0">
                <a:solidFill>
                  <a:srgbClr val="002060"/>
                </a:solidFill>
              </a:rPr>
              <a:t>¿Qué es la comunicación?</a:t>
            </a:r>
            <a:endParaRPr lang="es-MX" sz="4400" b="1" dirty="0">
              <a:solidFill>
                <a:srgbClr val="00206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409" y="1988840"/>
            <a:ext cx="3947197" cy="262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002060"/>
                </a:solidFill>
              </a:rPr>
              <a:t>Actividad</a:t>
            </a:r>
            <a:endParaRPr lang="es-MX" sz="4000" b="1" dirty="0">
              <a:solidFill>
                <a:srgbClr val="00206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752600"/>
            <a:ext cx="8435280" cy="4844752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s-MX" sz="3200" dirty="0" smtClean="0">
              <a:solidFill>
                <a:srgbClr val="002060"/>
              </a:solidFill>
            </a:endParaRPr>
          </a:p>
          <a:p>
            <a:pPr algn="just"/>
            <a:endParaRPr lang="es-MX" sz="3200" dirty="0">
              <a:solidFill>
                <a:srgbClr val="002060"/>
              </a:solidFill>
            </a:endParaRPr>
          </a:p>
          <a:p>
            <a:pPr algn="just"/>
            <a:r>
              <a:rPr lang="es-MX" sz="3200" dirty="0" smtClean="0"/>
              <a:t>Comenta en clase lo que entiendes por  comunicación.</a:t>
            </a:r>
          </a:p>
          <a:p>
            <a:pPr algn="just"/>
            <a:endParaRPr lang="es-MX" sz="3200" dirty="0" smtClean="0"/>
          </a:p>
          <a:p>
            <a:pPr algn="just"/>
            <a:r>
              <a:rPr lang="es-MX" sz="3200" dirty="0" smtClean="0"/>
              <a:t>Anota en tu cuaderno las palabras que consideres importantes.</a:t>
            </a:r>
          </a:p>
          <a:p>
            <a:pPr algn="just"/>
            <a:endParaRPr lang="es-MX" sz="3200" dirty="0" smtClean="0"/>
          </a:p>
          <a:p>
            <a:pPr algn="just"/>
            <a:r>
              <a:rPr lang="es-MX" sz="3200" dirty="0" smtClean="0"/>
              <a:t>Con las palabras aportadas elabora tu propio concepto de comunicación.</a:t>
            </a:r>
          </a:p>
          <a:p>
            <a:pPr algn="just"/>
            <a:endParaRPr lang="es-MX" sz="3200" dirty="0" smtClean="0"/>
          </a:p>
          <a:p>
            <a:pPr algn="just"/>
            <a:r>
              <a:rPr lang="es-MX" sz="3200" dirty="0" smtClean="0"/>
              <a:t>Por último compara tu concepto con el de los siguientes  autores.</a:t>
            </a:r>
          </a:p>
          <a:p>
            <a:pPr algn="just"/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84044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44624"/>
            <a:ext cx="7886700" cy="1228299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rgbClr val="002060"/>
                </a:solidFill>
              </a:rPr>
              <a:t>El Proceso comunicativo</a:t>
            </a:r>
            <a:endParaRPr lang="es-MX" sz="4400" b="1" dirty="0">
              <a:solidFill>
                <a:srgbClr val="00206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106" y="1268760"/>
            <a:ext cx="8803382" cy="5400600"/>
          </a:xfrm>
        </p:spPr>
        <p:txBody>
          <a:bodyPr/>
          <a:lstStyle/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sz="2400" dirty="0" smtClean="0"/>
              <a:t>La </a:t>
            </a:r>
            <a:r>
              <a:rPr lang="es-MX" sz="2400" dirty="0"/>
              <a:t>comunicación </a:t>
            </a:r>
            <a:r>
              <a:rPr lang="es-MX" sz="2400" dirty="0" smtClean="0"/>
              <a:t>según el </a:t>
            </a:r>
            <a:r>
              <a:rPr lang="es-MX" sz="2400" dirty="0"/>
              <a:t>Centro de Innovación para el Desarrollo y la Capacitación en Materiales </a:t>
            </a:r>
            <a:r>
              <a:rPr lang="es-MX" sz="2400" dirty="0" smtClean="0"/>
              <a:t>Educativos de la Universidad Autónoma del Estado de Hidalgo UAEH </a:t>
            </a:r>
            <a:r>
              <a:rPr lang="es-MX" sz="2400" dirty="0"/>
              <a:t>(2019) </a:t>
            </a:r>
            <a:r>
              <a:rPr lang="es-MX" sz="2400" dirty="0" smtClean="0"/>
              <a:t>comienza </a:t>
            </a:r>
            <a:r>
              <a:rPr lang="es-MX" sz="2400" dirty="0"/>
              <a:t>con un </a:t>
            </a:r>
            <a:r>
              <a:rPr lang="es-MX" sz="2400" dirty="0" smtClean="0"/>
              <a:t>mensaje que se envía </a:t>
            </a:r>
            <a:r>
              <a:rPr lang="es-MX" sz="2400" dirty="0"/>
              <a:t>de una </a:t>
            </a:r>
            <a:r>
              <a:rPr lang="es-MX" sz="2400" dirty="0" smtClean="0"/>
              <a:t>persona a otra mediante diversos </a:t>
            </a:r>
            <a:r>
              <a:rPr lang="es-MX" sz="2400" dirty="0"/>
              <a:t>métodos de comunicación. Todos estos métodos tienen tres elementos en común. El </a:t>
            </a:r>
            <a:r>
              <a:rPr lang="es-MX" sz="2400" dirty="0" smtClean="0"/>
              <a:t>origen </a:t>
            </a:r>
            <a:r>
              <a:rPr lang="es-MX" sz="2400" dirty="0"/>
              <a:t>del </a:t>
            </a:r>
            <a:r>
              <a:rPr lang="es-MX" sz="2400" dirty="0" smtClean="0"/>
              <a:t>mensaje </a:t>
            </a:r>
            <a:r>
              <a:rPr lang="es-MX" sz="2400" dirty="0"/>
              <a:t>o </a:t>
            </a:r>
            <a:r>
              <a:rPr lang="es-MX" sz="2400" dirty="0" smtClean="0"/>
              <a:t>emisor, el </a:t>
            </a:r>
            <a:r>
              <a:rPr lang="es-MX" sz="2400" dirty="0"/>
              <a:t>destino o </a:t>
            </a:r>
            <a:r>
              <a:rPr lang="es-MX" sz="2400" dirty="0" smtClean="0"/>
              <a:t>receptor que lo interpreta y el canal o medios </a:t>
            </a:r>
            <a:r>
              <a:rPr lang="es-MX" sz="2400" dirty="0"/>
              <a:t>que proporcionan el camino por el que el mensaje viaja desde el origen hasta el destino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1052736"/>
            <a:ext cx="3306815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7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18258</TotalTime>
  <Words>2044</Words>
  <Application>Microsoft Office PowerPoint</Application>
  <PresentationFormat>Presentación en pantalla (4:3)</PresentationFormat>
  <Paragraphs>396</Paragraphs>
  <Slides>55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3" baseType="lpstr">
      <vt:lpstr>Arial</vt:lpstr>
      <vt:lpstr>Bookman Old Style</vt:lpstr>
      <vt:lpstr>Calibri</vt:lpstr>
      <vt:lpstr>Calibri Light</vt:lpstr>
      <vt:lpstr>Times New Roman</vt:lpstr>
      <vt:lpstr>Wingdings</vt:lpstr>
      <vt:lpstr>Wingdings 2</vt:lpstr>
      <vt:lpstr>Tema de Office</vt:lpstr>
      <vt:lpstr>Presentación de PowerPoint</vt:lpstr>
      <vt:lpstr>Guion explicativo</vt:lpstr>
      <vt:lpstr>Contenido temático</vt:lpstr>
      <vt:lpstr>Presentación de PowerPoint</vt:lpstr>
      <vt:lpstr>Unidad de competencia I</vt:lpstr>
      <vt:lpstr>Presentación de PowerPoint</vt:lpstr>
      <vt:lpstr>Presentación de PowerPoint</vt:lpstr>
      <vt:lpstr>Actividad</vt:lpstr>
      <vt:lpstr>El Proceso comunicativo</vt:lpstr>
      <vt:lpstr>El Proceso comunicativo</vt:lpstr>
      <vt:lpstr>El Proceso comunicativo</vt:lpstr>
      <vt:lpstr>El Proceso comunicativo</vt:lpstr>
      <vt:lpstr>Diferencia entre comunicación e información</vt:lpstr>
      <vt:lpstr>Presentación de PowerPoint</vt:lpstr>
      <vt:lpstr>Presentación de PowerPoint</vt:lpstr>
      <vt:lpstr>Presentación de PowerPoint</vt:lpstr>
      <vt:lpstr>Importancia de la comunicación</vt:lpstr>
      <vt:lpstr>Presentación de PowerPoint</vt:lpstr>
      <vt:lpstr>1.2 Elementos del proceso Comunicativo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Actividad</vt:lpstr>
      <vt:lpstr>El Proceso de comunicación</vt:lpstr>
      <vt:lpstr>El signo lingüístico</vt:lpstr>
      <vt:lpstr>Presentación de PowerPoint</vt:lpstr>
      <vt:lpstr>Actividad</vt:lpstr>
      <vt:lpstr>1.3 Modelos de comunicación</vt:lpstr>
      <vt:lpstr>¿Qué son los modelos de comunicación?</vt:lpstr>
      <vt:lpstr>Modelo de Aristóteles</vt:lpstr>
      <vt:lpstr>La Teoría hipodérmica</vt:lpstr>
      <vt:lpstr>Modelo de Lasswell</vt:lpstr>
      <vt:lpstr>Modelo de Lasswell</vt:lpstr>
      <vt:lpstr>Modelo de Nixon</vt:lpstr>
      <vt:lpstr>Modelo de w. Schramm</vt:lpstr>
      <vt:lpstr>Modelo de Shannon  (Teoría de la información o teoría matemática de la comunicación) </vt:lpstr>
      <vt:lpstr>Modelo de Shannon y Weaver</vt:lpstr>
      <vt:lpstr>Modelo de David k. berlo</vt:lpstr>
      <vt:lpstr>Modelo de Daniel Prieto Castillo</vt:lpstr>
      <vt:lpstr>Modelo de comunicación de masas</vt:lpstr>
      <vt:lpstr>Actividad</vt:lpstr>
      <vt:lpstr>1.4 TIPOS DE COMUNICACIÓN</vt:lpstr>
      <vt:lpstr>Tipos de comunicación</vt:lpstr>
      <vt:lpstr>Tipos de comunicación</vt:lpstr>
      <vt:lpstr>Tipos de comunicación</vt:lpstr>
      <vt:lpstr>Otros tipos de comunicación</vt:lpstr>
      <vt:lpstr>Connotación y denotación</vt:lpstr>
      <vt:lpstr>Connotación y denotación</vt:lpstr>
      <vt:lpstr>Connotación y denotación</vt:lpstr>
      <vt:lpstr>Actividad</vt:lpstr>
      <vt:lpstr>Conclusión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TÉCNICAS DE EXPRESIÓN ORAL Y ESCRITA</dc:title>
  <dc:creator>amaury</dc:creator>
  <cp:lastModifiedBy>UAEM</cp:lastModifiedBy>
  <cp:revision>52</cp:revision>
  <dcterms:created xsi:type="dcterms:W3CDTF">2018-09-29T03:45:26Z</dcterms:created>
  <dcterms:modified xsi:type="dcterms:W3CDTF">2020-02-28T21:02:34Z</dcterms:modified>
</cp:coreProperties>
</file>