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8"/>
  </p:notesMasterIdLst>
  <p:handoutMasterIdLst>
    <p:handoutMasterId r:id="rId49"/>
  </p:handoutMasterIdLst>
  <p:sldIdLst>
    <p:sldId id="290" r:id="rId2"/>
    <p:sldId id="341" r:id="rId3"/>
    <p:sldId id="305" r:id="rId4"/>
    <p:sldId id="315" r:id="rId5"/>
    <p:sldId id="306" r:id="rId6"/>
    <p:sldId id="340" r:id="rId7"/>
    <p:sldId id="314" r:id="rId8"/>
    <p:sldId id="316" r:id="rId9"/>
    <p:sldId id="317" r:id="rId10"/>
    <p:sldId id="304" r:id="rId11"/>
    <p:sldId id="296" r:id="rId12"/>
    <p:sldId id="297" r:id="rId13"/>
    <p:sldId id="294" r:id="rId14"/>
    <p:sldId id="291" r:id="rId15"/>
    <p:sldId id="318" r:id="rId16"/>
    <p:sldId id="333" r:id="rId17"/>
    <p:sldId id="334" r:id="rId18"/>
    <p:sldId id="335" r:id="rId19"/>
    <p:sldId id="320" r:id="rId20"/>
    <p:sldId id="337" r:id="rId21"/>
    <p:sldId id="321" r:id="rId22"/>
    <p:sldId id="336" r:id="rId23"/>
    <p:sldId id="338" r:id="rId24"/>
    <p:sldId id="293" r:id="rId25"/>
    <p:sldId id="292" r:id="rId26"/>
    <p:sldId id="298" r:id="rId27"/>
    <p:sldId id="301" r:id="rId28"/>
    <p:sldId id="339" r:id="rId29"/>
    <p:sldId id="299" r:id="rId30"/>
    <p:sldId id="302" r:id="rId31"/>
    <p:sldId id="263" r:id="rId32"/>
    <p:sldId id="295" r:id="rId33"/>
    <p:sldId id="323" r:id="rId34"/>
    <p:sldId id="322" r:id="rId35"/>
    <p:sldId id="324" r:id="rId36"/>
    <p:sldId id="325" r:id="rId37"/>
    <p:sldId id="326" r:id="rId38"/>
    <p:sldId id="327" r:id="rId39"/>
    <p:sldId id="328" r:id="rId40"/>
    <p:sldId id="329" r:id="rId41"/>
    <p:sldId id="330" r:id="rId42"/>
    <p:sldId id="331" r:id="rId43"/>
    <p:sldId id="332" r:id="rId44"/>
    <p:sldId id="273" r:id="rId45"/>
    <p:sldId id="319" r:id="rId46"/>
    <p:sldId id="300" r:id="rId47"/>
  </p:sldIdLst>
  <p:sldSz cx="12192000" cy="6858000"/>
  <p:notesSz cx="6858000" cy="9144000"/>
  <p:defaultTextStyle>
    <a:defPPr rtl="0">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3B4B98B0-60AC-42C2-AFA5-B58CD77FA1E5}">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490" autoAdjust="0"/>
    <p:restoredTop sz="94660"/>
  </p:normalViewPr>
  <p:slideViewPr>
    <p:cSldViewPr snapToGrid="0">
      <p:cViewPr varScale="1">
        <p:scale>
          <a:sx n="114" d="100"/>
          <a:sy n="114" d="100"/>
        </p:scale>
        <p:origin x="126" y="120"/>
      </p:cViewPr>
      <p:guideLst/>
    </p:cSldViewPr>
  </p:slideViewPr>
  <p:notesTextViewPr>
    <p:cViewPr>
      <p:scale>
        <a:sx n="1" d="1"/>
        <a:sy n="1" d="1"/>
      </p:scale>
      <p:origin x="0" y="0"/>
    </p:cViewPr>
  </p:notesTextViewPr>
  <p:sorterViewPr>
    <p:cViewPr varScale="1">
      <p:scale>
        <a:sx n="1" d="1"/>
        <a:sy n="1" d="1"/>
      </p:scale>
      <p:origin x="0" y="-4716"/>
    </p:cViewPr>
  </p:sorterViewPr>
  <p:notesViewPr>
    <p:cSldViewPr snapToGrid="0">
      <p:cViewPr varScale="1">
        <p:scale>
          <a:sx n="88" d="100"/>
          <a:sy n="88" d="100"/>
        </p:scale>
        <p:origin x="3060" y="10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F9055CF-8DEB-4A02-949A-DE72B6AC5D37}" type="doc">
      <dgm:prSet loTypeId="urn:microsoft.com/office/officeart/2005/8/layout/hList6" loCatId="list" qsTypeId="urn:microsoft.com/office/officeart/2005/8/quickstyle/simple3" qsCatId="simple" csTypeId="urn:microsoft.com/office/officeart/2005/8/colors/accent1_2" csCatId="accent1" phldr="1"/>
      <dgm:spPr/>
      <dgm:t>
        <a:bodyPr rtlCol="0"/>
        <a:lstStyle/>
        <a:p>
          <a:pPr rtl="0"/>
          <a:endParaRPr lang="en-US"/>
        </a:p>
      </dgm:t>
    </dgm:pt>
    <dgm:pt modelId="{082E8A29-955A-4C7C-A174-3E9DCD4DC89B}">
      <dgm:prSet phldrT="[Text]" custT="1"/>
      <dgm:spPr/>
      <dgm:t>
        <a:bodyPr rtlCol="0"/>
        <a:lstStyle/>
        <a:p>
          <a:pPr rtl="0">
            <a:lnSpc>
              <a:spcPct val="150000"/>
            </a:lnSpc>
          </a:pPr>
          <a:r>
            <a:rPr lang="es-ES" sz="2800" noProof="0" dirty="0" smtClean="0">
              <a:solidFill>
                <a:srgbClr val="C00000"/>
              </a:solidFill>
            </a:rPr>
            <a:t>PRESENCIA NACIONAL</a:t>
          </a:r>
          <a:endParaRPr lang="es-ES" sz="2800" noProof="0" dirty="0">
            <a:solidFill>
              <a:srgbClr val="C00000"/>
            </a:solidFill>
          </a:endParaRPr>
        </a:p>
      </dgm:t>
    </dgm:pt>
    <dgm:pt modelId="{BA7938E6-8DFA-40B7-B4C4-EACC6D85FC31}" type="parTrans" cxnId="{2986897A-7787-444F-B6C8-41F3823EF3C1}">
      <dgm:prSet/>
      <dgm:spPr/>
      <dgm:t>
        <a:bodyPr rtlCol="0"/>
        <a:lstStyle/>
        <a:p>
          <a:pPr rtl="0"/>
          <a:endParaRPr lang="en-US"/>
        </a:p>
      </dgm:t>
    </dgm:pt>
    <dgm:pt modelId="{C2176686-D23E-48EB-9D1B-1A1B46236638}" type="sibTrans" cxnId="{2986897A-7787-444F-B6C8-41F3823EF3C1}">
      <dgm:prSet/>
      <dgm:spPr/>
      <dgm:t>
        <a:bodyPr rtlCol="0"/>
        <a:lstStyle/>
        <a:p>
          <a:pPr rtl="0"/>
          <a:endParaRPr lang="en-US"/>
        </a:p>
      </dgm:t>
    </dgm:pt>
    <dgm:pt modelId="{B6E26FFC-9977-4BBC-BEC7-3D6B63754E52}">
      <dgm:prSet phldrT="[Text]"/>
      <dgm:spPr/>
      <dgm:t>
        <a:bodyPr rtlCol="0"/>
        <a:lstStyle/>
        <a:p>
          <a:pPr rtl="0">
            <a:lnSpc>
              <a:spcPct val="150000"/>
            </a:lnSpc>
          </a:pPr>
          <a:r>
            <a:rPr lang="es-ES" noProof="0" dirty="0" smtClean="0">
              <a:solidFill>
                <a:srgbClr val="0070C0"/>
              </a:solidFill>
            </a:rPr>
            <a:t>IMPACTO NACIONAL</a:t>
          </a:r>
          <a:endParaRPr lang="es-ES" noProof="0" dirty="0">
            <a:solidFill>
              <a:srgbClr val="0070C0"/>
            </a:solidFill>
          </a:endParaRPr>
        </a:p>
      </dgm:t>
    </dgm:pt>
    <dgm:pt modelId="{5CEFBD89-2F4F-4B51-A98A-0F3C86494166}" type="parTrans" cxnId="{17E73148-9C08-4999-B21E-F3C5A0E3FC0C}">
      <dgm:prSet/>
      <dgm:spPr/>
      <dgm:t>
        <a:bodyPr rtlCol="0"/>
        <a:lstStyle/>
        <a:p>
          <a:pPr rtl="0"/>
          <a:endParaRPr lang="en-US"/>
        </a:p>
      </dgm:t>
    </dgm:pt>
    <dgm:pt modelId="{48634C00-2335-4923-9072-EB7482323D9C}" type="sibTrans" cxnId="{17E73148-9C08-4999-B21E-F3C5A0E3FC0C}">
      <dgm:prSet/>
      <dgm:spPr/>
      <dgm:t>
        <a:bodyPr rtlCol="0"/>
        <a:lstStyle/>
        <a:p>
          <a:pPr rtl="0"/>
          <a:endParaRPr lang="en-US"/>
        </a:p>
      </dgm:t>
    </dgm:pt>
    <dgm:pt modelId="{6D0E5D9F-7263-4526-A227-51301233F549}">
      <dgm:prSet phldrT="[Text]"/>
      <dgm:spPr/>
      <dgm:t>
        <a:bodyPr rtlCol="0"/>
        <a:lstStyle/>
        <a:p>
          <a:pPr rtl="0">
            <a:lnSpc>
              <a:spcPct val="150000"/>
            </a:lnSpc>
          </a:pPr>
          <a:r>
            <a:rPr lang="es-ES" noProof="0" dirty="0" smtClean="0">
              <a:solidFill>
                <a:srgbClr val="C00000"/>
              </a:solidFill>
            </a:rPr>
            <a:t>PRESENCIA INTERNACIONAL</a:t>
          </a:r>
          <a:endParaRPr lang="es-ES" noProof="0" dirty="0">
            <a:solidFill>
              <a:srgbClr val="C00000"/>
            </a:solidFill>
          </a:endParaRPr>
        </a:p>
      </dgm:t>
    </dgm:pt>
    <dgm:pt modelId="{23416D07-25F8-426C-BC65-639E6BCF4D6D}" type="parTrans" cxnId="{C8C462C6-33A3-4E8B-91FE-36DBE92F1C4A}">
      <dgm:prSet/>
      <dgm:spPr/>
      <dgm:t>
        <a:bodyPr rtlCol="0"/>
        <a:lstStyle/>
        <a:p>
          <a:pPr rtl="0"/>
          <a:endParaRPr lang="en-US"/>
        </a:p>
      </dgm:t>
    </dgm:pt>
    <dgm:pt modelId="{DE289E29-1989-4D8E-8AA6-F030105B3F13}" type="sibTrans" cxnId="{C8C462C6-33A3-4E8B-91FE-36DBE92F1C4A}">
      <dgm:prSet/>
      <dgm:spPr/>
      <dgm:t>
        <a:bodyPr rtlCol="0"/>
        <a:lstStyle/>
        <a:p>
          <a:pPr rtl="0"/>
          <a:endParaRPr lang="en-US"/>
        </a:p>
      </dgm:t>
    </dgm:pt>
    <dgm:pt modelId="{E5E95E82-EF79-43CA-AA86-43B0E1CBCD3F}">
      <dgm:prSet phldrT="[Text]"/>
      <dgm:spPr/>
      <dgm:t>
        <a:bodyPr rtlCol="0"/>
        <a:lstStyle/>
        <a:p>
          <a:pPr rtl="0">
            <a:lnSpc>
              <a:spcPct val="150000"/>
            </a:lnSpc>
          </a:pPr>
          <a:r>
            <a:rPr lang="es-ES" noProof="0" dirty="0" smtClean="0">
              <a:solidFill>
                <a:srgbClr val="0070C0"/>
              </a:solidFill>
            </a:rPr>
            <a:t>IMPACTO INTERNACIONAL</a:t>
          </a:r>
          <a:endParaRPr lang="es-ES" noProof="0" dirty="0">
            <a:solidFill>
              <a:srgbClr val="0070C0"/>
            </a:solidFill>
          </a:endParaRPr>
        </a:p>
      </dgm:t>
    </dgm:pt>
    <dgm:pt modelId="{FD76A3AE-1B6C-45A0-8E84-63160283749F}" type="parTrans" cxnId="{A76240AD-13F6-40C0-BD9B-102D5EC0AE51}">
      <dgm:prSet/>
      <dgm:spPr/>
      <dgm:t>
        <a:bodyPr rtlCol="0"/>
        <a:lstStyle/>
        <a:p>
          <a:pPr rtl="0"/>
          <a:endParaRPr lang="en-US"/>
        </a:p>
      </dgm:t>
    </dgm:pt>
    <dgm:pt modelId="{BF76010C-5523-4E13-B3E7-886DCE6AEBD4}" type="sibTrans" cxnId="{A76240AD-13F6-40C0-BD9B-102D5EC0AE51}">
      <dgm:prSet/>
      <dgm:spPr/>
      <dgm:t>
        <a:bodyPr rtlCol="0"/>
        <a:lstStyle/>
        <a:p>
          <a:pPr rtl="0"/>
          <a:endParaRPr lang="en-US"/>
        </a:p>
      </dgm:t>
    </dgm:pt>
    <dgm:pt modelId="{6F1872F4-A030-4D64-A17C-72EA1ABBD62E}" type="pres">
      <dgm:prSet presAssocID="{CF9055CF-8DEB-4A02-949A-DE72B6AC5D37}" presName="Name0" presStyleCnt="0">
        <dgm:presLayoutVars>
          <dgm:dir/>
          <dgm:resizeHandles val="exact"/>
        </dgm:presLayoutVars>
      </dgm:prSet>
      <dgm:spPr/>
      <dgm:t>
        <a:bodyPr/>
        <a:lstStyle/>
        <a:p>
          <a:endParaRPr lang="es-ES"/>
        </a:p>
      </dgm:t>
    </dgm:pt>
    <dgm:pt modelId="{98302F07-D6A9-46A5-9807-EBF6C9F5B2DD}" type="pres">
      <dgm:prSet presAssocID="{082E8A29-955A-4C7C-A174-3E9DCD4DC89B}" presName="node" presStyleLbl="node1" presStyleIdx="0" presStyleCnt="4">
        <dgm:presLayoutVars>
          <dgm:bulletEnabled val="1"/>
        </dgm:presLayoutVars>
      </dgm:prSet>
      <dgm:spPr/>
      <dgm:t>
        <a:bodyPr/>
        <a:lstStyle/>
        <a:p>
          <a:endParaRPr lang="es-ES"/>
        </a:p>
      </dgm:t>
    </dgm:pt>
    <dgm:pt modelId="{6681DF6F-8E98-430C-9A87-14BEC6C3269E}" type="pres">
      <dgm:prSet presAssocID="{C2176686-D23E-48EB-9D1B-1A1B46236638}" presName="sibTrans" presStyleCnt="0"/>
      <dgm:spPr/>
    </dgm:pt>
    <dgm:pt modelId="{DAD9059A-916A-4916-A2A8-B42491568DD3}" type="pres">
      <dgm:prSet presAssocID="{B6E26FFC-9977-4BBC-BEC7-3D6B63754E52}" presName="node" presStyleLbl="node1" presStyleIdx="1" presStyleCnt="4">
        <dgm:presLayoutVars>
          <dgm:bulletEnabled val="1"/>
        </dgm:presLayoutVars>
      </dgm:prSet>
      <dgm:spPr/>
      <dgm:t>
        <a:bodyPr/>
        <a:lstStyle/>
        <a:p>
          <a:endParaRPr lang="es-ES"/>
        </a:p>
      </dgm:t>
    </dgm:pt>
    <dgm:pt modelId="{39AEACD1-F8CF-4528-8379-DAA829B3790B}" type="pres">
      <dgm:prSet presAssocID="{48634C00-2335-4923-9072-EB7482323D9C}" presName="sibTrans" presStyleCnt="0"/>
      <dgm:spPr/>
    </dgm:pt>
    <dgm:pt modelId="{25A33852-3C4B-4406-8856-3A4D6201948C}" type="pres">
      <dgm:prSet presAssocID="{6D0E5D9F-7263-4526-A227-51301233F549}" presName="node" presStyleLbl="node1" presStyleIdx="2" presStyleCnt="4">
        <dgm:presLayoutVars>
          <dgm:bulletEnabled val="1"/>
        </dgm:presLayoutVars>
      </dgm:prSet>
      <dgm:spPr/>
      <dgm:t>
        <a:bodyPr/>
        <a:lstStyle/>
        <a:p>
          <a:endParaRPr lang="es-ES"/>
        </a:p>
      </dgm:t>
    </dgm:pt>
    <dgm:pt modelId="{562EDDC3-60FD-463F-A6DB-A597D604B642}" type="pres">
      <dgm:prSet presAssocID="{DE289E29-1989-4D8E-8AA6-F030105B3F13}" presName="sibTrans" presStyleCnt="0"/>
      <dgm:spPr/>
    </dgm:pt>
    <dgm:pt modelId="{86146B22-5360-4D1B-AC91-3378F10134EE}" type="pres">
      <dgm:prSet presAssocID="{E5E95E82-EF79-43CA-AA86-43B0E1CBCD3F}" presName="node" presStyleLbl="node1" presStyleIdx="3" presStyleCnt="4">
        <dgm:presLayoutVars>
          <dgm:bulletEnabled val="1"/>
        </dgm:presLayoutVars>
      </dgm:prSet>
      <dgm:spPr/>
      <dgm:t>
        <a:bodyPr/>
        <a:lstStyle/>
        <a:p>
          <a:endParaRPr lang="es-ES"/>
        </a:p>
      </dgm:t>
    </dgm:pt>
  </dgm:ptLst>
  <dgm:cxnLst>
    <dgm:cxn modelId="{C8C462C6-33A3-4E8B-91FE-36DBE92F1C4A}" srcId="{CF9055CF-8DEB-4A02-949A-DE72B6AC5D37}" destId="{6D0E5D9F-7263-4526-A227-51301233F549}" srcOrd="2" destOrd="0" parTransId="{23416D07-25F8-426C-BC65-639E6BCF4D6D}" sibTransId="{DE289E29-1989-4D8E-8AA6-F030105B3F13}"/>
    <dgm:cxn modelId="{A76240AD-13F6-40C0-BD9B-102D5EC0AE51}" srcId="{CF9055CF-8DEB-4A02-949A-DE72B6AC5D37}" destId="{E5E95E82-EF79-43CA-AA86-43B0E1CBCD3F}" srcOrd="3" destOrd="0" parTransId="{FD76A3AE-1B6C-45A0-8E84-63160283749F}" sibTransId="{BF76010C-5523-4E13-B3E7-886DCE6AEBD4}"/>
    <dgm:cxn modelId="{2FA258D4-5B38-426D-B0D7-CD8F217A1137}" type="presOf" srcId="{E5E95E82-EF79-43CA-AA86-43B0E1CBCD3F}" destId="{86146B22-5360-4D1B-AC91-3378F10134EE}" srcOrd="0" destOrd="0" presId="urn:microsoft.com/office/officeart/2005/8/layout/hList6"/>
    <dgm:cxn modelId="{2986897A-7787-444F-B6C8-41F3823EF3C1}" srcId="{CF9055CF-8DEB-4A02-949A-DE72B6AC5D37}" destId="{082E8A29-955A-4C7C-A174-3E9DCD4DC89B}" srcOrd="0" destOrd="0" parTransId="{BA7938E6-8DFA-40B7-B4C4-EACC6D85FC31}" sibTransId="{C2176686-D23E-48EB-9D1B-1A1B46236638}"/>
    <dgm:cxn modelId="{5351B217-259B-4E6A-85F5-2E408BEB0764}" type="presOf" srcId="{082E8A29-955A-4C7C-A174-3E9DCD4DC89B}" destId="{98302F07-D6A9-46A5-9807-EBF6C9F5B2DD}" srcOrd="0" destOrd="0" presId="urn:microsoft.com/office/officeart/2005/8/layout/hList6"/>
    <dgm:cxn modelId="{0676BA07-1135-49D0-993A-27A9F99FC0CD}" type="presOf" srcId="{B6E26FFC-9977-4BBC-BEC7-3D6B63754E52}" destId="{DAD9059A-916A-4916-A2A8-B42491568DD3}" srcOrd="0" destOrd="0" presId="urn:microsoft.com/office/officeart/2005/8/layout/hList6"/>
    <dgm:cxn modelId="{24179AE2-AA7E-4702-A358-E95F80152CCA}" type="presOf" srcId="{CF9055CF-8DEB-4A02-949A-DE72B6AC5D37}" destId="{6F1872F4-A030-4D64-A17C-72EA1ABBD62E}" srcOrd="0" destOrd="0" presId="urn:microsoft.com/office/officeart/2005/8/layout/hList6"/>
    <dgm:cxn modelId="{17E73148-9C08-4999-B21E-F3C5A0E3FC0C}" srcId="{CF9055CF-8DEB-4A02-949A-DE72B6AC5D37}" destId="{B6E26FFC-9977-4BBC-BEC7-3D6B63754E52}" srcOrd="1" destOrd="0" parTransId="{5CEFBD89-2F4F-4B51-A98A-0F3C86494166}" sibTransId="{48634C00-2335-4923-9072-EB7482323D9C}"/>
    <dgm:cxn modelId="{77BD0D2D-7C4E-49B3-9A72-0FD33F32D294}" type="presOf" srcId="{6D0E5D9F-7263-4526-A227-51301233F549}" destId="{25A33852-3C4B-4406-8856-3A4D6201948C}" srcOrd="0" destOrd="0" presId="urn:microsoft.com/office/officeart/2005/8/layout/hList6"/>
    <dgm:cxn modelId="{D4055BC1-25B1-4CD1-BF08-20C154FADF73}" type="presParOf" srcId="{6F1872F4-A030-4D64-A17C-72EA1ABBD62E}" destId="{98302F07-D6A9-46A5-9807-EBF6C9F5B2DD}" srcOrd="0" destOrd="0" presId="urn:microsoft.com/office/officeart/2005/8/layout/hList6"/>
    <dgm:cxn modelId="{584E2F3E-994B-49B2-AD46-0E8D6E4A468B}" type="presParOf" srcId="{6F1872F4-A030-4D64-A17C-72EA1ABBD62E}" destId="{6681DF6F-8E98-430C-9A87-14BEC6C3269E}" srcOrd="1" destOrd="0" presId="urn:microsoft.com/office/officeart/2005/8/layout/hList6"/>
    <dgm:cxn modelId="{FD54A181-98DF-439C-9CA4-93CD1333DEC4}" type="presParOf" srcId="{6F1872F4-A030-4D64-A17C-72EA1ABBD62E}" destId="{DAD9059A-916A-4916-A2A8-B42491568DD3}" srcOrd="2" destOrd="0" presId="urn:microsoft.com/office/officeart/2005/8/layout/hList6"/>
    <dgm:cxn modelId="{B910F504-589D-4168-B820-FECB0EF26955}" type="presParOf" srcId="{6F1872F4-A030-4D64-A17C-72EA1ABBD62E}" destId="{39AEACD1-F8CF-4528-8379-DAA829B3790B}" srcOrd="3" destOrd="0" presId="urn:microsoft.com/office/officeart/2005/8/layout/hList6"/>
    <dgm:cxn modelId="{AEDC4C6E-DC7C-4364-8563-E748313EFA17}" type="presParOf" srcId="{6F1872F4-A030-4D64-A17C-72EA1ABBD62E}" destId="{25A33852-3C4B-4406-8856-3A4D6201948C}" srcOrd="4" destOrd="0" presId="urn:microsoft.com/office/officeart/2005/8/layout/hList6"/>
    <dgm:cxn modelId="{CBF7D188-2B16-4153-AEAE-C484C833188A}" type="presParOf" srcId="{6F1872F4-A030-4D64-A17C-72EA1ABBD62E}" destId="{562EDDC3-60FD-463F-A6DB-A597D604B642}" srcOrd="5" destOrd="0" presId="urn:microsoft.com/office/officeart/2005/8/layout/hList6"/>
    <dgm:cxn modelId="{A7220034-7FD2-4082-91F9-5EDDE0F524D0}" type="presParOf" srcId="{6F1872F4-A030-4D64-A17C-72EA1ABBD62E}" destId="{86146B22-5360-4D1B-AC91-3378F10134EE}" srcOrd="6" destOrd="0" presId="urn:microsoft.com/office/officeart/2005/8/layout/h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302F07-D6A9-46A5-9807-EBF6C9F5B2DD}">
      <dsp:nvSpPr>
        <dsp:cNvPr id="0" name=""/>
        <dsp:cNvSpPr/>
      </dsp:nvSpPr>
      <dsp:spPr>
        <a:xfrm rot="16200000">
          <a:off x="-851716" y="854037"/>
          <a:ext cx="3986213" cy="2278137"/>
        </a:xfrm>
        <a:prstGeom prst="flowChartManualOperation">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7800" tIns="0" rIns="177800" bIns="0" numCol="1" spcCol="1270" rtlCol="0" anchor="ctr" anchorCtr="0">
          <a:noAutofit/>
        </a:bodyPr>
        <a:lstStyle/>
        <a:p>
          <a:pPr lvl="0" algn="ctr" defTabSz="1244600" rtl="0">
            <a:lnSpc>
              <a:spcPct val="150000"/>
            </a:lnSpc>
            <a:spcBef>
              <a:spcPct val="0"/>
            </a:spcBef>
            <a:spcAft>
              <a:spcPct val="35000"/>
            </a:spcAft>
          </a:pPr>
          <a:r>
            <a:rPr lang="es-ES" sz="2800" kern="1200" noProof="0" dirty="0" smtClean="0">
              <a:solidFill>
                <a:srgbClr val="C00000"/>
              </a:solidFill>
            </a:rPr>
            <a:t>PRESENCIA NACIONAL</a:t>
          </a:r>
          <a:endParaRPr lang="es-ES" sz="2800" kern="1200" noProof="0" dirty="0">
            <a:solidFill>
              <a:srgbClr val="C00000"/>
            </a:solidFill>
          </a:endParaRPr>
        </a:p>
      </dsp:txBody>
      <dsp:txXfrm rot="5400000">
        <a:off x="2322" y="797242"/>
        <a:ext cx="2278137" cy="2391727"/>
      </dsp:txXfrm>
    </dsp:sp>
    <dsp:sp modelId="{DAD9059A-916A-4916-A2A8-B42491568DD3}">
      <dsp:nvSpPr>
        <dsp:cNvPr id="0" name=""/>
        <dsp:cNvSpPr/>
      </dsp:nvSpPr>
      <dsp:spPr>
        <a:xfrm rot="16200000">
          <a:off x="1597281" y="854037"/>
          <a:ext cx="3986213" cy="2278137"/>
        </a:xfrm>
        <a:prstGeom prst="flowChartManualOperation">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6050" tIns="0" rIns="146999" bIns="0" numCol="1" spcCol="1270" rtlCol="0" anchor="ctr" anchorCtr="0">
          <a:noAutofit/>
        </a:bodyPr>
        <a:lstStyle/>
        <a:p>
          <a:pPr lvl="0" algn="ctr" defTabSz="1022350" rtl="0">
            <a:lnSpc>
              <a:spcPct val="150000"/>
            </a:lnSpc>
            <a:spcBef>
              <a:spcPct val="0"/>
            </a:spcBef>
            <a:spcAft>
              <a:spcPct val="35000"/>
            </a:spcAft>
          </a:pPr>
          <a:r>
            <a:rPr lang="es-ES" sz="2300" kern="1200" noProof="0" dirty="0" smtClean="0">
              <a:solidFill>
                <a:srgbClr val="0070C0"/>
              </a:solidFill>
            </a:rPr>
            <a:t>IMPACTO NACIONAL</a:t>
          </a:r>
          <a:endParaRPr lang="es-ES" sz="2300" kern="1200" noProof="0" dirty="0">
            <a:solidFill>
              <a:srgbClr val="0070C0"/>
            </a:solidFill>
          </a:endParaRPr>
        </a:p>
      </dsp:txBody>
      <dsp:txXfrm rot="5400000">
        <a:off x="2451319" y="797242"/>
        <a:ext cx="2278137" cy="2391727"/>
      </dsp:txXfrm>
    </dsp:sp>
    <dsp:sp modelId="{25A33852-3C4B-4406-8856-3A4D6201948C}">
      <dsp:nvSpPr>
        <dsp:cNvPr id="0" name=""/>
        <dsp:cNvSpPr/>
      </dsp:nvSpPr>
      <dsp:spPr>
        <a:xfrm rot="16200000">
          <a:off x="4046280" y="854037"/>
          <a:ext cx="3986213" cy="2278137"/>
        </a:xfrm>
        <a:prstGeom prst="flowChartManualOperation">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6050" tIns="0" rIns="146999" bIns="0" numCol="1" spcCol="1270" rtlCol="0" anchor="ctr" anchorCtr="0">
          <a:noAutofit/>
        </a:bodyPr>
        <a:lstStyle/>
        <a:p>
          <a:pPr lvl="0" algn="ctr" defTabSz="1022350" rtl="0">
            <a:lnSpc>
              <a:spcPct val="150000"/>
            </a:lnSpc>
            <a:spcBef>
              <a:spcPct val="0"/>
            </a:spcBef>
            <a:spcAft>
              <a:spcPct val="35000"/>
            </a:spcAft>
          </a:pPr>
          <a:r>
            <a:rPr lang="es-ES" sz="2300" kern="1200" noProof="0" dirty="0" smtClean="0">
              <a:solidFill>
                <a:srgbClr val="C00000"/>
              </a:solidFill>
            </a:rPr>
            <a:t>PRESENCIA INTERNACIONAL</a:t>
          </a:r>
          <a:endParaRPr lang="es-ES" sz="2300" kern="1200" noProof="0" dirty="0">
            <a:solidFill>
              <a:srgbClr val="C00000"/>
            </a:solidFill>
          </a:endParaRPr>
        </a:p>
      </dsp:txBody>
      <dsp:txXfrm rot="5400000">
        <a:off x="4900318" y="797242"/>
        <a:ext cx="2278137" cy="2391727"/>
      </dsp:txXfrm>
    </dsp:sp>
    <dsp:sp modelId="{86146B22-5360-4D1B-AC91-3378F10134EE}">
      <dsp:nvSpPr>
        <dsp:cNvPr id="0" name=""/>
        <dsp:cNvSpPr/>
      </dsp:nvSpPr>
      <dsp:spPr>
        <a:xfrm rot="16200000">
          <a:off x="6495278" y="854037"/>
          <a:ext cx="3986213" cy="2278137"/>
        </a:xfrm>
        <a:prstGeom prst="flowChartManualOperation">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6050" tIns="0" rIns="146999" bIns="0" numCol="1" spcCol="1270" rtlCol="0" anchor="ctr" anchorCtr="0">
          <a:noAutofit/>
        </a:bodyPr>
        <a:lstStyle/>
        <a:p>
          <a:pPr lvl="0" algn="ctr" defTabSz="1022350" rtl="0">
            <a:lnSpc>
              <a:spcPct val="150000"/>
            </a:lnSpc>
            <a:spcBef>
              <a:spcPct val="0"/>
            </a:spcBef>
            <a:spcAft>
              <a:spcPct val="35000"/>
            </a:spcAft>
          </a:pPr>
          <a:r>
            <a:rPr lang="es-ES" sz="2300" kern="1200" noProof="0" dirty="0" smtClean="0">
              <a:solidFill>
                <a:srgbClr val="0070C0"/>
              </a:solidFill>
            </a:rPr>
            <a:t>IMPACTO INTERNACIONAL</a:t>
          </a:r>
          <a:endParaRPr lang="es-ES" sz="2300" kern="1200" noProof="0" dirty="0">
            <a:solidFill>
              <a:srgbClr val="0070C0"/>
            </a:solidFill>
          </a:endParaRPr>
        </a:p>
      </dsp:txBody>
      <dsp:txXfrm rot="5400000">
        <a:off x="7349316" y="797242"/>
        <a:ext cx="2278137" cy="2391727"/>
      </dsp:txXfrm>
    </dsp:sp>
  </dsp:spTree>
</dsp:drawing>
</file>

<file path=ppt/diagrams/layout1.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Marcador de posición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s-ES" dirty="0"/>
          </a:p>
        </p:txBody>
      </p:sp>
      <p:sp>
        <p:nvSpPr>
          <p:cNvPr id="3" name="Marcador de posición de fecha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FAD67AFF-0AE5-4D8B-883A-95F7023E07EC}" type="datetime1">
              <a:rPr lang="es-ES" smtClean="0"/>
              <a:t>23/08/2019</a:t>
            </a:fld>
            <a:endParaRPr lang="es-ES" dirty="0"/>
          </a:p>
        </p:txBody>
      </p:sp>
      <p:sp>
        <p:nvSpPr>
          <p:cNvPr id="4" name="Marcador de posición de pie de página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s-ES" dirty="0"/>
          </a:p>
        </p:txBody>
      </p:sp>
      <p:sp>
        <p:nvSpPr>
          <p:cNvPr id="5" name="Marcador de posición de número de diapositiva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B2977E94-A6AB-4E02-8E43-E89F9CF4757F}" type="slidenum">
              <a:rPr lang="es-ES"/>
              <a:t>‹Nº›</a:t>
            </a:fld>
            <a:endParaRPr lang="es-ES" dirty="0"/>
          </a:p>
        </p:txBody>
      </p:sp>
    </p:spTree>
    <p:extLst>
      <p:ext uri="{BB962C8B-B14F-4D97-AF65-F5344CB8AC3E}">
        <p14:creationId xmlns:p14="http://schemas.microsoft.com/office/powerpoint/2010/main" val="215425838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Marcador de posición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s-ES" noProof="0" dirty="0"/>
          </a:p>
        </p:txBody>
      </p:sp>
      <p:sp>
        <p:nvSpPr>
          <p:cNvPr id="3" name="Marcador de posición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C7D46D3C-0821-4916-87E8-732AE60A7DD6}" type="datetime1">
              <a:rPr lang="es-ES" noProof="0" smtClean="0"/>
              <a:t>23/08/2019</a:t>
            </a:fld>
            <a:endParaRPr lang="es-ES" noProof="0" dirty="0"/>
          </a:p>
        </p:txBody>
      </p:sp>
      <p:sp>
        <p:nvSpPr>
          <p:cNvPr id="4" name="Marcador de posición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es-ES" noProof="0" dirty="0"/>
          </a:p>
        </p:txBody>
      </p:sp>
      <p:sp>
        <p:nvSpPr>
          <p:cNvPr id="5" name="Marcador de posición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es-ES" noProof="0" dirty="0"/>
              <a:t>Haga clic para modificar el estilo de texto del patrón</a:t>
            </a:r>
          </a:p>
          <a:p>
            <a:pPr lvl="1" rtl="0"/>
            <a:r>
              <a:rPr lang="es-ES" noProof="0" dirty="0"/>
              <a:t>Segundo nivel</a:t>
            </a:r>
          </a:p>
          <a:p>
            <a:pPr lvl="2" rtl="0"/>
            <a:r>
              <a:rPr lang="es-ES" noProof="0" dirty="0"/>
              <a:t>Tercer nivel</a:t>
            </a:r>
          </a:p>
          <a:p>
            <a:pPr lvl="3" rtl="0"/>
            <a:r>
              <a:rPr lang="es-ES" noProof="0" dirty="0"/>
              <a:t>Cuarto nivel</a:t>
            </a:r>
          </a:p>
          <a:p>
            <a:pPr lvl="4" rtl="0"/>
            <a:r>
              <a:rPr lang="es-ES" noProof="0" dirty="0"/>
              <a:t>Quinto nivel</a:t>
            </a:r>
          </a:p>
        </p:txBody>
      </p:sp>
      <p:sp>
        <p:nvSpPr>
          <p:cNvPr id="6" name="Marcador de posición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s-ES" noProof="0" dirty="0"/>
          </a:p>
        </p:txBody>
      </p:sp>
      <p:sp>
        <p:nvSpPr>
          <p:cNvPr id="7" name="Marcador de posición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DED491D0-8E1B-49C7-849B-A28568D94497}" type="slidenum">
              <a:rPr lang="es-ES" noProof="0"/>
              <a:t>‹Nº›</a:t>
            </a:fld>
            <a:endParaRPr lang="es-ES" noProof="0" dirty="0"/>
          </a:p>
        </p:txBody>
      </p:sp>
    </p:spTree>
    <p:extLst>
      <p:ext uri="{BB962C8B-B14F-4D97-AF65-F5344CB8AC3E}">
        <p14:creationId xmlns:p14="http://schemas.microsoft.com/office/powerpoint/2010/main" val="1726325886"/>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noProof="0" dirty="0"/>
          </a:p>
        </p:txBody>
      </p:sp>
      <p:sp>
        <p:nvSpPr>
          <p:cNvPr id="4" name="Marcador de número de diapositiva 3"/>
          <p:cNvSpPr>
            <a:spLocks noGrp="1"/>
          </p:cNvSpPr>
          <p:nvPr>
            <p:ph type="sldNum" sz="quarter" idx="10"/>
          </p:nvPr>
        </p:nvSpPr>
        <p:spPr/>
        <p:txBody>
          <a:bodyPr/>
          <a:lstStyle/>
          <a:p>
            <a:pPr rtl="0"/>
            <a:fld id="{DED491D0-8E1B-49C7-849B-A28568D94497}" type="slidenum">
              <a:rPr lang="es-ES" noProof="0" smtClean="0"/>
              <a:t>31</a:t>
            </a:fld>
            <a:endParaRPr lang="es-ES" noProof="0" dirty="0"/>
          </a:p>
        </p:txBody>
      </p:sp>
    </p:spTree>
    <p:extLst>
      <p:ext uri="{BB962C8B-B14F-4D97-AF65-F5344CB8AC3E}">
        <p14:creationId xmlns:p14="http://schemas.microsoft.com/office/powerpoint/2010/main" val="366192528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bwMode="inv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9" name="Rectángulo 8"/>
          <p:cNvSpPr/>
          <p:nvPr/>
        </p:nvSpPr>
        <p:spPr>
          <a:xfrm>
            <a:off x="2832533" y="1371600"/>
            <a:ext cx="9359467" cy="2971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dirty="0"/>
          </a:p>
        </p:txBody>
      </p:sp>
      <p:sp>
        <p:nvSpPr>
          <p:cNvPr id="10" name="Rectángulo 9"/>
          <p:cNvSpPr/>
          <p:nvPr/>
        </p:nvSpPr>
        <p:spPr>
          <a:xfrm>
            <a:off x="2832533" y="4462272"/>
            <a:ext cx="9359467" cy="103327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dirty="0"/>
          </a:p>
        </p:txBody>
      </p:sp>
      <p:sp>
        <p:nvSpPr>
          <p:cNvPr id="2" name="Título 1"/>
          <p:cNvSpPr>
            <a:spLocks noGrp="1"/>
          </p:cNvSpPr>
          <p:nvPr>
            <p:ph type="ctrTitle"/>
          </p:nvPr>
        </p:nvSpPr>
        <p:spPr bwMode="black">
          <a:xfrm>
            <a:off x="3175199" y="1943842"/>
            <a:ext cx="8500062" cy="2387600"/>
          </a:xfrm>
        </p:spPr>
        <p:txBody>
          <a:bodyPr rtlCol="0" anchor="b"/>
          <a:lstStyle>
            <a:lvl1pPr algn="l">
              <a:lnSpc>
                <a:spcPct val="90000"/>
              </a:lnSpc>
              <a:defRPr sz="6000" b="1">
                <a:solidFill>
                  <a:schemeClr val="tx1"/>
                </a:solidFill>
              </a:defRPr>
            </a:lvl1pPr>
          </a:lstStyle>
          <a:p>
            <a:pPr rtl="0"/>
            <a:r>
              <a:rPr lang="es-ES" noProof="0" smtClean="0"/>
              <a:t>Haga clic para modificar el estilo de título del patrón</a:t>
            </a:r>
            <a:endParaRPr lang="es-ES" noProof="0" dirty="0"/>
          </a:p>
        </p:txBody>
      </p:sp>
      <p:sp>
        <p:nvSpPr>
          <p:cNvPr id="3" name="Subtítulo 2"/>
          <p:cNvSpPr>
            <a:spLocks noGrp="1"/>
          </p:cNvSpPr>
          <p:nvPr>
            <p:ph type="subTitle" idx="1"/>
          </p:nvPr>
        </p:nvSpPr>
        <p:spPr>
          <a:xfrm>
            <a:off x="3175199" y="4538659"/>
            <a:ext cx="8500062" cy="865321"/>
          </a:xfrm>
        </p:spPr>
        <p:txBody>
          <a:bodyPr rtlCol="0"/>
          <a:lstStyle>
            <a:lvl1pPr marL="0" indent="0" algn="l">
              <a:spcBef>
                <a:spcPts val="0"/>
              </a:spcBef>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es-ES" noProof="0" smtClean="0"/>
              <a:t>Haga clic para modificar el estilo de subtítulo del patrón</a:t>
            </a:r>
            <a:endParaRPr lang="es-ES" noProof="0" dirty="0"/>
          </a:p>
        </p:txBody>
      </p:sp>
      <p:sp>
        <p:nvSpPr>
          <p:cNvPr id="11" name="Marcador de posición de fecha 3"/>
          <p:cNvSpPr>
            <a:spLocks noGrp="1"/>
          </p:cNvSpPr>
          <p:nvPr>
            <p:ph type="dt" sz="half" idx="10"/>
          </p:nvPr>
        </p:nvSpPr>
        <p:spPr/>
        <p:txBody>
          <a:bodyPr rtlCol="0"/>
          <a:lstStyle>
            <a:lvl1pPr>
              <a:defRPr>
                <a:solidFill>
                  <a:schemeClr val="bg2"/>
                </a:solidFill>
              </a:defRPr>
            </a:lvl1pPr>
          </a:lstStyle>
          <a:p>
            <a:pPr rtl="0"/>
            <a:fld id="{855CB799-6499-4E1E-8257-C777037FBB0C}" type="datetime1">
              <a:rPr lang="es-ES" noProof="0" smtClean="0"/>
              <a:t>23/08/2019</a:t>
            </a:fld>
            <a:endParaRPr lang="es-ES" noProof="0" dirty="0"/>
          </a:p>
        </p:txBody>
      </p:sp>
      <p:sp>
        <p:nvSpPr>
          <p:cNvPr id="12" name="Marcador de posición de pie de página 4"/>
          <p:cNvSpPr>
            <a:spLocks noGrp="1"/>
          </p:cNvSpPr>
          <p:nvPr>
            <p:ph type="ftr" sz="quarter" idx="11"/>
          </p:nvPr>
        </p:nvSpPr>
        <p:spPr/>
        <p:txBody>
          <a:bodyPr rtlCol="0"/>
          <a:lstStyle>
            <a:lvl1pPr>
              <a:defRPr>
                <a:solidFill>
                  <a:schemeClr val="bg2"/>
                </a:solidFill>
              </a:defRPr>
            </a:lvl1pPr>
          </a:lstStyle>
          <a:p>
            <a:pPr rtl="0"/>
            <a:endParaRPr lang="es-ES" noProof="0" dirty="0"/>
          </a:p>
        </p:txBody>
      </p:sp>
      <p:sp>
        <p:nvSpPr>
          <p:cNvPr id="13" name="Marcador de posición de número de diapositiva 5"/>
          <p:cNvSpPr>
            <a:spLocks noGrp="1"/>
          </p:cNvSpPr>
          <p:nvPr>
            <p:ph type="sldNum" sz="quarter" idx="12"/>
          </p:nvPr>
        </p:nvSpPr>
        <p:spPr/>
        <p:txBody>
          <a:bodyPr rtlCol="0"/>
          <a:lstStyle>
            <a:lvl1pPr>
              <a:defRPr>
                <a:solidFill>
                  <a:schemeClr val="bg2"/>
                </a:solidFill>
              </a:defRPr>
            </a:lvl1pPr>
          </a:lstStyle>
          <a:p>
            <a:pPr rtl="0"/>
            <a:fld id="{BD266BE7-899D-4075-917F-DBDE33B6B692}" type="slidenum">
              <a:rPr lang="es-ES" noProof="0" smtClean="0"/>
              <a:pPr rtl="0"/>
              <a:t>‹Nº›</a:t>
            </a:fld>
            <a:endParaRPr lang="es-ES" noProof="0" dirty="0"/>
          </a:p>
        </p:txBody>
      </p:sp>
    </p:spTree>
    <p:extLst>
      <p:ext uri="{BB962C8B-B14F-4D97-AF65-F5344CB8AC3E}">
        <p14:creationId xmlns:p14="http://schemas.microsoft.com/office/powerpoint/2010/main" val="3047549913"/>
      </p:ext>
    </p:extLst>
  </p:cSld>
  <p:clrMapOvr>
    <a:masterClrMapping/>
  </p:clrMapOvr>
  <p:transition spd="slow">
    <p:randomBar dir="ver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smtClean="0"/>
              <a:t>Haga clic para modificar el estilo de título del patrón</a:t>
            </a:r>
            <a:endParaRPr lang="es-ES" noProof="0" dirty="0"/>
          </a:p>
        </p:txBody>
      </p:sp>
      <p:sp>
        <p:nvSpPr>
          <p:cNvPr id="3" name="Marcador de posición de texto vertical 2"/>
          <p:cNvSpPr>
            <a:spLocks noGrp="1"/>
          </p:cNvSpPr>
          <p:nvPr>
            <p:ph type="body" orient="vert" idx="1"/>
          </p:nvPr>
        </p:nvSpPr>
        <p:spPr/>
        <p:txBody>
          <a:bodyPr vert="eaVert" rtlCol="0"/>
          <a:lstStyle/>
          <a:p>
            <a:pPr lvl="0" rtl="0"/>
            <a:r>
              <a:rPr lang="es-ES" noProof="0" smtClean="0"/>
              <a:t>Haga clic para modificar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
        <p:nvSpPr>
          <p:cNvPr id="4" name="Marcador de posición de fecha 3"/>
          <p:cNvSpPr>
            <a:spLocks noGrp="1"/>
          </p:cNvSpPr>
          <p:nvPr>
            <p:ph type="dt" sz="half" idx="10"/>
          </p:nvPr>
        </p:nvSpPr>
        <p:spPr/>
        <p:txBody>
          <a:bodyPr rtlCol="0"/>
          <a:lstStyle/>
          <a:p>
            <a:pPr rtl="0"/>
            <a:fld id="{F637F32E-9C31-4EBC-9CF6-7E0795975D22}" type="datetime1">
              <a:rPr lang="es-ES" noProof="0" smtClean="0"/>
              <a:t>23/08/2019</a:t>
            </a:fld>
            <a:endParaRPr lang="es-ES" noProof="0" dirty="0"/>
          </a:p>
        </p:txBody>
      </p:sp>
      <p:sp>
        <p:nvSpPr>
          <p:cNvPr id="5" name="Marcador de posición de pie de página 4"/>
          <p:cNvSpPr>
            <a:spLocks noGrp="1"/>
          </p:cNvSpPr>
          <p:nvPr>
            <p:ph type="ftr" sz="quarter" idx="11"/>
          </p:nvPr>
        </p:nvSpPr>
        <p:spPr/>
        <p:txBody>
          <a:bodyPr rtlCol="0"/>
          <a:lstStyle/>
          <a:p>
            <a:pPr rtl="0"/>
            <a:endParaRPr lang="es-ES" noProof="0" dirty="0"/>
          </a:p>
        </p:txBody>
      </p:sp>
      <p:sp>
        <p:nvSpPr>
          <p:cNvPr id="6" name="Marcador de posición de número de diapositiva 5"/>
          <p:cNvSpPr>
            <a:spLocks noGrp="1"/>
          </p:cNvSpPr>
          <p:nvPr>
            <p:ph type="sldNum" sz="quarter" idx="12"/>
          </p:nvPr>
        </p:nvSpPr>
        <p:spPr/>
        <p:txBody>
          <a:bodyPr rtlCol="0"/>
          <a:lstStyle/>
          <a:p>
            <a:pPr rtl="0"/>
            <a:fld id="{BD266BE7-899D-4075-917F-DBDE33B6B692}" type="slidenum">
              <a:rPr lang="es-ES" noProof="0"/>
              <a:t>‹Nº›</a:t>
            </a:fld>
            <a:endParaRPr lang="es-ES" noProof="0" dirty="0"/>
          </a:p>
        </p:txBody>
      </p:sp>
    </p:spTree>
    <p:extLst>
      <p:ext uri="{BB962C8B-B14F-4D97-AF65-F5344CB8AC3E}">
        <p14:creationId xmlns:p14="http://schemas.microsoft.com/office/powerpoint/2010/main" val="2664405857"/>
      </p:ext>
    </p:extLst>
  </p:cSld>
  <p:clrMapOvr>
    <a:masterClrMapping/>
  </p:clrMapOvr>
  <p:transition spd="slow">
    <p:randomBar dir="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10" name="Rectángulo 9"/>
          <p:cNvSpPr/>
          <p:nvPr/>
        </p:nvSpPr>
        <p:spPr>
          <a:xfrm rot="5400000">
            <a:off x="8267671" y="3370131"/>
            <a:ext cx="6858000" cy="11887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dirty="0"/>
          </a:p>
        </p:txBody>
      </p:sp>
      <p:pic>
        <p:nvPicPr>
          <p:cNvPr id="7" name="Imagen 6"/>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invGray">
          <a:xfrm rot="5400000">
            <a:off x="7523375" y="2743540"/>
            <a:ext cx="6857433" cy="1371487"/>
          </a:xfrm>
          <a:prstGeom prst="rect">
            <a:avLst/>
          </a:prstGeom>
        </p:spPr>
      </p:pic>
      <p:sp>
        <p:nvSpPr>
          <p:cNvPr id="2" name="Título vertical 1"/>
          <p:cNvSpPr>
            <a:spLocks noGrp="1"/>
          </p:cNvSpPr>
          <p:nvPr>
            <p:ph type="title" orient="vert"/>
          </p:nvPr>
        </p:nvSpPr>
        <p:spPr>
          <a:xfrm>
            <a:off x="10266348" y="462249"/>
            <a:ext cx="1370886" cy="5714714"/>
          </a:xfrm>
        </p:spPr>
        <p:txBody>
          <a:bodyPr vert="eaVert" rtlCol="0"/>
          <a:lstStyle/>
          <a:p>
            <a:pPr rtl="0"/>
            <a:r>
              <a:rPr lang="es-ES" noProof="0" smtClean="0"/>
              <a:t>Haga clic para modificar el estilo de título del patrón</a:t>
            </a:r>
            <a:endParaRPr lang="es-ES" noProof="0" dirty="0"/>
          </a:p>
        </p:txBody>
      </p:sp>
      <p:sp>
        <p:nvSpPr>
          <p:cNvPr id="3" name="Marcador de posición de texto vertical 2"/>
          <p:cNvSpPr>
            <a:spLocks noGrp="1"/>
          </p:cNvSpPr>
          <p:nvPr>
            <p:ph type="body" orient="vert" idx="1"/>
          </p:nvPr>
        </p:nvSpPr>
        <p:spPr>
          <a:xfrm>
            <a:off x="378199" y="462249"/>
            <a:ext cx="9693088" cy="5714714"/>
          </a:xfrm>
        </p:spPr>
        <p:txBody>
          <a:bodyPr vert="eaVert" rtlCol="0"/>
          <a:lstStyle/>
          <a:p>
            <a:pPr lvl="0" rtl="0"/>
            <a:r>
              <a:rPr lang="es-ES" noProof="0" smtClean="0"/>
              <a:t>Haga clic para modificar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
        <p:nvSpPr>
          <p:cNvPr id="4" name="Marcador de posición de fecha 3"/>
          <p:cNvSpPr>
            <a:spLocks noGrp="1"/>
          </p:cNvSpPr>
          <p:nvPr>
            <p:ph type="dt" sz="half" idx="10"/>
          </p:nvPr>
        </p:nvSpPr>
        <p:spPr>
          <a:xfrm>
            <a:off x="378199" y="6356350"/>
            <a:ext cx="1971947" cy="365125"/>
          </a:xfrm>
        </p:spPr>
        <p:txBody>
          <a:bodyPr rtlCol="0"/>
          <a:lstStyle/>
          <a:p>
            <a:pPr rtl="0"/>
            <a:fld id="{0DE5E64D-8309-4EA3-9E01-E99A0B9E852A}" type="datetime1">
              <a:rPr lang="es-ES" noProof="0" smtClean="0"/>
              <a:t>23/08/2019</a:t>
            </a:fld>
            <a:endParaRPr lang="es-ES" noProof="0" dirty="0"/>
          </a:p>
        </p:txBody>
      </p:sp>
      <p:sp>
        <p:nvSpPr>
          <p:cNvPr id="5" name="Marcador de posición de pie de página 4"/>
          <p:cNvSpPr>
            <a:spLocks noGrp="1"/>
          </p:cNvSpPr>
          <p:nvPr>
            <p:ph type="ftr" sz="quarter" idx="11"/>
          </p:nvPr>
        </p:nvSpPr>
        <p:spPr>
          <a:xfrm>
            <a:off x="2382374" y="6356350"/>
            <a:ext cx="5687786" cy="365125"/>
          </a:xfrm>
        </p:spPr>
        <p:txBody>
          <a:bodyPr rtlCol="0"/>
          <a:lstStyle/>
          <a:p>
            <a:pPr rtl="0"/>
            <a:endParaRPr lang="es-ES" noProof="0" dirty="0"/>
          </a:p>
        </p:txBody>
      </p:sp>
      <p:sp>
        <p:nvSpPr>
          <p:cNvPr id="6" name="Marcador de posición de número de diapositiva 5"/>
          <p:cNvSpPr>
            <a:spLocks noGrp="1"/>
          </p:cNvSpPr>
          <p:nvPr>
            <p:ph type="sldNum" sz="quarter" idx="12"/>
          </p:nvPr>
        </p:nvSpPr>
        <p:spPr>
          <a:xfrm>
            <a:off x="8102389" y="6356350"/>
            <a:ext cx="1968898" cy="365125"/>
          </a:xfrm>
        </p:spPr>
        <p:txBody>
          <a:bodyPr rtlCol="0"/>
          <a:lstStyle/>
          <a:p>
            <a:pPr rtl="0"/>
            <a:fld id="{BD266BE7-899D-4075-917F-DBDE33B6B692}" type="slidenum">
              <a:rPr lang="es-ES" noProof="0"/>
              <a:t>‹Nº›</a:t>
            </a:fld>
            <a:endParaRPr lang="es-ES" noProof="0" dirty="0"/>
          </a:p>
        </p:txBody>
      </p:sp>
    </p:spTree>
    <p:extLst>
      <p:ext uri="{BB962C8B-B14F-4D97-AF65-F5344CB8AC3E}">
        <p14:creationId xmlns:p14="http://schemas.microsoft.com/office/powerpoint/2010/main" val="3029411111"/>
      </p:ext>
    </p:extLst>
  </p:cSld>
  <p:clrMapOvr>
    <a:masterClrMapping/>
  </p:clrMapOvr>
  <p:transition spd="slow">
    <p:randomBar dir="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contenido">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smtClean="0"/>
              <a:t>Haga clic para modificar el estilo de título del patrón</a:t>
            </a:r>
            <a:endParaRPr lang="es-ES" noProof="0" dirty="0"/>
          </a:p>
        </p:txBody>
      </p:sp>
      <p:sp>
        <p:nvSpPr>
          <p:cNvPr id="3" name="Marcador de posición de contenido 2"/>
          <p:cNvSpPr>
            <a:spLocks noGrp="1"/>
          </p:cNvSpPr>
          <p:nvPr>
            <p:ph idx="1"/>
          </p:nvPr>
        </p:nvSpPr>
        <p:spPr/>
        <p:txBody>
          <a:bodyPr rtlCol="0"/>
          <a:lstStyle/>
          <a:p>
            <a:pPr lvl="0" rtl="0"/>
            <a:r>
              <a:rPr lang="es-ES" noProof="0" smtClean="0"/>
              <a:t>Haga clic para modificar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
        <p:nvSpPr>
          <p:cNvPr id="4" name="Marcador de posición de fecha 3"/>
          <p:cNvSpPr>
            <a:spLocks noGrp="1"/>
          </p:cNvSpPr>
          <p:nvPr>
            <p:ph type="dt" sz="half" idx="10"/>
          </p:nvPr>
        </p:nvSpPr>
        <p:spPr/>
        <p:txBody>
          <a:bodyPr rtlCol="0"/>
          <a:lstStyle/>
          <a:p>
            <a:pPr rtl="0"/>
            <a:fld id="{55D7AF38-4C5D-4919-B713-BCE928D84993}" type="datetime1">
              <a:rPr lang="es-ES" noProof="0" smtClean="0"/>
              <a:t>23/08/2019</a:t>
            </a:fld>
            <a:endParaRPr lang="es-ES" noProof="0" dirty="0"/>
          </a:p>
        </p:txBody>
      </p:sp>
      <p:sp>
        <p:nvSpPr>
          <p:cNvPr id="5" name="Marcador de posición de pie de página 4"/>
          <p:cNvSpPr>
            <a:spLocks noGrp="1"/>
          </p:cNvSpPr>
          <p:nvPr>
            <p:ph type="ftr" sz="quarter" idx="11"/>
          </p:nvPr>
        </p:nvSpPr>
        <p:spPr/>
        <p:txBody>
          <a:bodyPr rtlCol="0"/>
          <a:lstStyle/>
          <a:p>
            <a:pPr rtl="0"/>
            <a:endParaRPr lang="es-ES" noProof="0" dirty="0"/>
          </a:p>
        </p:txBody>
      </p:sp>
      <p:sp>
        <p:nvSpPr>
          <p:cNvPr id="6" name="Marcador de posición de número de diapositiva 5"/>
          <p:cNvSpPr>
            <a:spLocks noGrp="1"/>
          </p:cNvSpPr>
          <p:nvPr>
            <p:ph type="sldNum" sz="quarter" idx="12"/>
          </p:nvPr>
        </p:nvSpPr>
        <p:spPr/>
        <p:txBody>
          <a:bodyPr rtlCol="0"/>
          <a:lstStyle/>
          <a:p>
            <a:pPr rtl="0"/>
            <a:fld id="{BD266BE7-899D-4075-917F-DBDE33B6B692}" type="slidenum">
              <a:rPr lang="es-ES" noProof="0"/>
              <a:t>‹Nº›</a:t>
            </a:fld>
            <a:endParaRPr lang="es-ES" noProof="0" dirty="0"/>
          </a:p>
        </p:txBody>
      </p:sp>
    </p:spTree>
    <p:extLst>
      <p:ext uri="{BB962C8B-B14F-4D97-AF65-F5344CB8AC3E}">
        <p14:creationId xmlns:p14="http://schemas.microsoft.com/office/powerpoint/2010/main" val="541333461"/>
      </p:ext>
    </p:extLst>
  </p:cSld>
  <p:clrMapOvr>
    <a:masterClrMapping/>
  </p:clrMapOvr>
  <p:transition spd="slow">
    <p:randomBar dir="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bwMode="inv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ángulo 7"/>
          <p:cNvSpPr/>
          <p:nvPr/>
        </p:nvSpPr>
        <p:spPr>
          <a:xfrm>
            <a:off x="3502152" y="-20637"/>
            <a:ext cx="7315200" cy="4343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dirty="0"/>
          </a:p>
        </p:txBody>
      </p:sp>
      <p:sp>
        <p:nvSpPr>
          <p:cNvPr id="9" name="Rectángulo 8"/>
          <p:cNvSpPr/>
          <p:nvPr/>
        </p:nvSpPr>
        <p:spPr>
          <a:xfrm>
            <a:off x="3502152" y="4462272"/>
            <a:ext cx="7315200" cy="171907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dirty="0"/>
          </a:p>
        </p:txBody>
      </p:sp>
      <p:sp>
        <p:nvSpPr>
          <p:cNvPr id="2" name="Título 1"/>
          <p:cNvSpPr>
            <a:spLocks noGrp="1"/>
          </p:cNvSpPr>
          <p:nvPr>
            <p:ph type="title"/>
          </p:nvPr>
        </p:nvSpPr>
        <p:spPr bwMode="black">
          <a:xfrm>
            <a:off x="3838015" y="658346"/>
            <a:ext cx="6597464" cy="3664417"/>
          </a:xfrm>
        </p:spPr>
        <p:txBody>
          <a:bodyPr rtlCol="0" anchor="b">
            <a:normAutofit/>
          </a:bodyPr>
          <a:lstStyle>
            <a:lvl1pPr>
              <a:lnSpc>
                <a:spcPct val="90000"/>
              </a:lnSpc>
              <a:defRPr sz="5000" b="1">
                <a:solidFill>
                  <a:schemeClr val="tx1"/>
                </a:solidFill>
              </a:defRPr>
            </a:lvl1pPr>
          </a:lstStyle>
          <a:p>
            <a:pPr rtl="0"/>
            <a:r>
              <a:rPr lang="es-ES" noProof="0" smtClean="0"/>
              <a:t>Haga clic para modificar el estilo de título del patrón</a:t>
            </a:r>
            <a:endParaRPr lang="es-ES" noProof="0" dirty="0"/>
          </a:p>
        </p:txBody>
      </p:sp>
      <p:sp>
        <p:nvSpPr>
          <p:cNvPr id="3" name="Marcador de posición de texto 2"/>
          <p:cNvSpPr>
            <a:spLocks noGrp="1"/>
          </p:cNvSpPr>
          <p:nvPr>
            <p:ph type="body" idx="1"/>
          </p:nvPr>
        </p:nvSpPr>
        <p:spPr>
          <a:xfrm>
            <a:off x="3838014" y="4589463"/>
            <a:ext cx="6597465" cy="1500187"/>
          </a:xfrm>
        </p:spPr>
        <p:txBody>
          <a:bodyPr rtlCol="0"/>
          <a:lstStyle>
            <a:lvl1pPr marL="0" indent="0">
              <a:spcBef>
                <a:spcPts val="0"/>
              </a:spcBef>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es-ES" noProof="0" smtClean="0"/>
              <a:t>Haga clic para modificar el estilo de texto del patrón</a:t>
            </a:r>
          </a:p>
        </p:txBody>
      </p:sp>
      <p:sp>
        <p:nvSpPr>
          <p:cNvPr id="4" name="Marcador de posición de fecha 3"/>
          <p:cNvSpPr>
            <a:spLocks noGrp="1"/>
          </p:cNvSpPr>
          <p:nvPr>
            <p:ph type="dt" sz="half" idx="10"/>
          </p:nvPr>
        </p:nvSpPr>
        <p:spPr/>
        <p:txBody>
          <a:bodyPr rtlCol="0"/>
          <a:lstStyle>
            <a:lvl1pPr>
              <a:defRPr>
                <a:solidFill>
                  <a:schemeClr val="bg2"/>
                </a:solidFill>
              </a:defRPr>
            </a:lvl1pPr>
          </a:lstStyle>
          <a:p>
            <a:pPr rtl="0"/>
            <a:fld id="{F8A7DBF6-2AC7-4A48-B394-E7B6C748C10D}" type="datetime1">
              <a:rPr lang="es-ES" noProof="0" smtClean="0"/>
              <a:t>23/08/2019</a:t>
            </a:fld>
            <a:endParaRPr lang="es-ES" noProof="0" dirty="0"/>
          </a:p>
        </p:txBody>
      </p:sp>
      <p:sp>
        <p:nvSpPr>
          <p:cNvPr id="5" name="Marcador de posición de pie de página 4"/>
          <p:cNvSpPr>
            <a:spLocks noGrp="1"/>
          </p:cNvSpPr>
          <p:nvPr>
            <p:ph type="ftr" sz="quarter" idx="11"/>
          </p:nvPr>
        </p:nvSpPr>
        <p:spPr/>
        <p:txBody>
          <a:bodyPr rtlCol="0"/>
          <a:lstStyle>
            <a:lvl1pPr>
              <a:defRPr>
                <a:solidFill>
                  <a:schemeClr val="bg2"/>
                </a:solidFill>
              </a:defRPr>
            </a:lvl1pPr>
          </a:lstStyle>
          <a:p>
            <a:pPr rtl="0"/>
            <a:endParaRPr lang="es-ES" noProof="0" dirty="0"/>
          </a:p>
        </p:txBody>
      </p:sp>
      <p:sp>
        <p:nvSpPr>
          <p:cNvPr id="6" name="Marcador de posición de número de diapositiva 5"/>
          <p:cNvSpPr>
            <a:spLocks noGrp="1"/>
          </p:cNvSpPr>
          <p:nvPr>
            <p:ph type="sldNum" sz="quarter" idx="12"/>
          </p:nvPr>
        </p:nvSpPr>
        <p:spPr/>
        <p:txBody>
          <a:bodyPr rtlCol="0"/>
          <a:lstStyle>
            <a:lvl1pPr>
              <a:defRPr>
                <a:solidFill>
                  <a:schemeClr val="bg2"/>
                </a:solidFill>
              </a:defRPr>
            </a:lvl1pPr>
          </a:lstStyle>
          <a:p>
            <a:pPr rtl="0"/>
            <a:fld id="{BD266BE7-899D-4075-917F-DBDE33B6B692}" type="slidenum">
              <a:rPr lang="es-ES" noProof="0" smtClean="0"/>
              <a:pPr rtl="0"/>
              <a:t>‹Nº›</a:t>
            </a:fld>
            <a:endParaRPr lang="es-ES" noProof="0" dirty="0"/>
          </a:p>
        </p:txBody>
      </p:sp>
    </p:spTree>
    <p:extLst>
      <p:ext uri="{BB962C8B-B14F-4D97-AF65-F5344CB8AC3E}">
        <p14:creationId xmlns:p14="http://schemas.microsoft.com/office/powerpoint/2010/main" val="4282452854"/>
      </p:ext>
    </p:extLst>
  </p:cSld>
  <p:clrMapOvr>
    <a:masterClrMapping/>
  </p:clrMapOvr>
  <p:transition spd="slow">
    <p:randomBar dir="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smtClean="0"/>
              <a:t>Haga clic para modificar el estilo de título del patrón</a:t>
            </a:r>
            <a:endParaRPr lang="es-ES" noProof="0" dirty="0"/>
          </a:p>
        </p:txBody>
      </p:sp>
      <p:sp>
        <p:nvSpPr>
          <p:cNvPr id="3" name="Marcador de posición de contenido 2"/>
          <p:cNvSpPr>
            <a:spLocks noGrp="1"/>
          </p:cNvSpPr>
          <p:nvPr>
            <p:ph sz="half" idx="1"/>
          </p:nvPr>
        </p:nvSpPr>
        <p:spPr>
          <a:xfrm>
            <a:off x="1280160" y="2194560"/>
            <a:ext cx="4489704" cy="3986784"/>
          </a:xfrm>
        </p:spPr>
        <p:txBody>
          <a:bodyPr rtlCol="0"/>
          <a:lstStyle/>
          <a:p>
            <a:pPr lvl="0" rtl="0"/>
            <a:r>
              <a:rPr lang="es-ES" noProof="0" smtClean="0"/>
              <a:t>Haga clic para modificar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
        <p:nvSpPr>
          <p:cNvPr id="4" name="Marcador de posición de contenido 3"/>
          <p:cNvSpPr>
            <a:spLocks noGrp="1"/>
          </p:cNvSpPr>
          <p:nvPr>
            <p:ph sz="half" idx="2"/>
          </p:nvPr>
        </p:nvSpPr>
        <p:spPr>
          <a:xfrm>
            <a:off x="6415368" y="2194560"/>
            <a:ext cx="4493424" cy="3986784"/>
          </a:xfrm>
        </p:spPr>
        <p:txBody>
          <a:bodyPr rtlCol="0"/>
          <a:lstStyle/>
          <a:p>
            <a:pPr lvl="0" rtl="0"/>
            <a:r>
              <a:rPr lang="es-ES" noProof="0" smtClean="0"/>
              <a:t>Haga clic para modificar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
        <p:nvSpPr>
          <p:cNvPr id="5" name="Marcador de posición de fecha 4"/>
          <p:cNvSpPr>
            <a:spLocks noGrp="1"/>
          </p:cNvSpPr>
          <p:nvPr>
            <p:ph type="dt" sz="half" idx="10"/>
          </p:nvPr>
        </p:nvSpPr>
        <p:spPr/>
        <p:txBody>
          <a:bodyPr rtlCol="0"/>
          <a:lstStyle/>
          <a:p>
            <a:pPr rtl="0"/>
            <a:fld id="{245771C8-10A4-40A2-B087-7EAE1E72B338}" type="datetime1">
              <a:rPr lang="es-ES" noProof="0" smtClean="0"/>
              <a:t>23/08/2019</a:t>
            </a:fld>
            <a:endParaRPr lang="es-ES" noProof="0" dirty="0"/>
          </a:p>
        </p:txBody>
      </p:sp>
      <p:sp>
        <p:nvSpPr>
          <p:cNvPr id="6" name="Marcador de posición de pie de página 5"/>
          <p:cNvSpPr>
            <a:spLocks noGrp="1"/>
          </p:cNvSpPr>
          <p:nvPr>
            <p:ph type="ftr" sz="quarter" idx="11"/>
          </p:nvPr>
        </p:nvSpPr>
        <p:spPr/>
        <p:txBody>
          <a:bodyPr rtlCol="0"/>
          <a:lstStyle/>
          <a:p>
            <a:pPr rtl="0"/>
            <a:endParaRPr lang="es-ES" noProof="0" dirty="0"/>
          </a:p>
        </p:txBody>
      </p:sp>
      <p:sp>
        <p:nvSpPr>
          <p:cNvPr id="7" name="Marcador de posición de número de diapositiva 6"/>
          <p:cNvSpPr>
            <a:spLocks noGrp="1"/>
          </p:cNvSpPr>
          <p:nvPr>
            <p:ph type="sldNum" sz="quarter" idx="12"/>
          </p:nvPr>
        </p:nvSpPr>
        <p:spPr/>
        <p:txBody>
          <a:bodyPr rtlCol="0"/>
          <a:lstStyle/>
          <a:p>
            <a:pPr rtl="0"/>
            <a:fld id="{BD266BE7-899D-4075-917F-DBDE33B6B692}" type="slidenum">
              <a:rPr lang="es-ES" noProof="0"/>
              <a:t>‹Nº›</a:t>
            </a:fld>
            <a:endParaRPr lang="es-ES" noProof="0" dirty="0"/>
          </a:p>
        </p:txBody>
      </p:sp>
    </p:spTree>
    <p:extLst>
      <p:ext uri="{BB962C8B-B14F-4D97-AF65-F5344CB8AC3E}">
        <p14:creationId xmlns:p14="http://schemas.microsoft.com/office/powerpoint/2010/main" val="3201040096"/>
      </p:ext>
    </p:extLst>
  </p:cSld>
  <p:clrMapOvr>
    <a:masterClrMapping/>
  </p:clrMapOvr>
  <p:transition spd="slow">
    <p:randomBar dir="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smtClean="0"/>
              <a:t>Haga clic para modificar el estilo de título del patrón</a:t>
            </a:r>
            <a:endParaRPr lang="es-ES" noProof="0" dirty="0"/>
          </a:p>
        </p:txBody>
      </p:sp>
      <p:sp>
        <p:nvSpPr>
          <p:cNvPr id="3" name="Marcador de posición de texto 2"/>
          <p:cNvSpPr>
            <a:spLocks noGrp="1"/>
          </p:cNvSpPr>
          <p:nvPr>
            <p:ph type="body" idx="1"/>
          </p:nvPr>
        </p:nvSpPr>
        <p:spPr>
          <a:xfrm>
            <a:off x="1280160" y="1828456"/>
            <a:ext cx="4489704" cy="830695"/>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smtClean="0"/>
              <a:t>Haga clic para modificar el estilo de texto del patrón</a:t>
            </a:r>
          </a:p>
        </p:txBody>
      </p:sp>
      <p:sp>
        <p:nvSpPr>
          <p:cNvPr id="4" name="Marcador de posición de contenido 3"/>
          <p:cNvSpPr>
            <a:spLocks noGrp="1"/>
          </p:cNvSpPr>
          <p:nvPr>
            <p:ph sz="half" idx="2"/>
          </p:nvPr>
        </p:nvSpPr>
        <p:spPr>
          <a:xfrm>
            <a:off x="1280160" y="2743194"/>
            <a:ext cx="4489704" cy="3433769"/>
          </a:xfrm>
        </p:spPr>
        <p:txBody>
          <a:bodyPr rtlCol="0"/>
          <a:lstStyle/>
          <a:p>
            <a:pPr lvl="0" rtl="0"/>
            <a:r>
              <a:rPr lang="es-ES" noProof="0" smtClean="0"/>
              <a:t>Haga clic para modificar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
        <p:nvSpPr>
          <p:cNvPr id="5" name="Marcador de posición de texto 4"/>
          <p:cNvSpPr>
            <a:spLocks noGrp="1"/>
          </p:cNvSpPr>
          <p:nvPr>
            <p:ph type="body" sz="quarter" idx="3"/>
          </p:nvPr>
        </p:nvSpPr>
        <p:spPr>
          <a:xfrm>
            <a:off x="6419088" y="1828456"/>
            <a:ext cx="4489704" cy="830695"/>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smtClean="0"/>
              <a:t>Haga clic para modificar el estilo de texto del patrón</a:t>
            </a:r>
          </a:p>
        </p:txBody>
      </p:sp>
      <p:sp>
        <p:nvSpPr>
          <p:cNvPr id="6" name="Marcador de posición de contenido 5"/>
          <p:cNvSpPr>
            <a:spLocks noGrp="1"/>
          </p:cNvSpPr>
          <p:nvPr>
            <p:ph sz="quarter" idx="4"/>
          </p:nvPr>
        </p:nvSpPr>
        <p:spPr>
          <a:xfrm>
            <a:off x="6419088" y="2743194"/>
            <a:ext cx="4489704" cy="3433769"/>
          </a:xfrm>
        </p:spPr>
        <p:txBody>
          <a:bodyPr rtlCol="0"/>
          <a:lstStyle/>
          <a:p>
            <a:pPr lvl="0" rtl="0"/>
            <a:r>
              <a:rPr lang="es-ES" noProof="0" smtClean="0"/>
              <a:t>Haga clic para modificar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
        <p:nvSpPr>
          <p:cNvPr id="7" name="Marcador de posición de fecha 6"/>
          <p:cNvSpPr>
            <a:spLocks noGrp="1"/>
          </p:cNvSpPr>
          <p:nvPr>
            <p:ph type="dt" sz="half" idx="10"/>
          </p:nvPr>
        </p:nvSpPr>
        <p:spPr/>
        <p:txBody>
          <a:bodyPr rtlCol="0"/>
          <a:lstStyle/>
          <a:p>
            <a:pPr rtl="0"/>
            <a:fld id="{D8C3F35A-BE91-47D4-B680-814AAA83232F}" type="datetime1">
              <a:rPr lang="es-ES" noProof="0" smtClean="0"/>
              <a:t>23/08/2019</a:t>
            </a:fld>
            <a:endParaRPr lang="es-ES" noProof="0" dirty="0"/>
          </a:p>
        </p:txBody>
      </p:sp>
      <p:sp>
        <p:nvSpPr>
          <p:cNvPr id="8" name="Marcador de posición de pie de página 7"/>
          <p:cNvSpPr>
            <a:spLocks noGrp="1"/>
          </p:cNvSpPr>
          <p:nvPr>
            <p:ph type="ftr" sz="quarter" idx="11"/>
          </p:nvPr>
        </p:nvSpPr>
        <p:spPr/>
        <p:txBody>
          <a:bodyPr rtlCol="0"/>
          <a:lstStyle/>
          <a:p>
            <a:pPr rtl="0"/>
            <a:endParaRPr lang="es-ES" noProof="0" dirty="0"/>
          </a:p>
        </p:txBody>
      </p:sp>
      <p:sp>
        <p:nvSpPr>
          <p:cNvPr id="9" name="Marcador de posición de número de diapositiva 8"/>
          <p:cNvSpPr>
            <a:spLocks noGrp="1"/>
          </p:cNvSpPr>
          <p:nvPr>
            <p:ph type="sldNum" sz="quarter" idx="12"/>
          </p:nvPr>
        </p:nvSpPr>
        <p:spPr/>
        <p:txBody>
          <a:bodyPr rtlCol="0"/>
          <a:lstStyle/>
          <a:p>
            <a:pPr rtl="0"/>
            <a:fld id="{BD266BE7-899D-4075-917F-DBDE33B6B692}" type="slidenum">
              <a:rPr lang="es-ES" noProof="0"/>
              <a:t>‹Nº›</a:t>
            </a:fld>
            <a:endParaRPr lang="es-ES" noProof="0" dirty="0"/>
          </a:p>
        </p:txBody>
      </p:sp>
    </p:spTree>
    <p:extLst>
      <p:ext uri="{BB962C8B-B14F-4D97-AF65-F5344CB8AC3E}">
        <p14:creationId xmlns:p14="http://schemas.microsoft.com/office/powerpoint/2010/main" val="4261286950"/>
      </p:ext>
    </p:extLst>
  </p:cSld>
  <p:clrMapOvr>
    <a:masterClrMapping/>
  </p:clrMapOvr>
  <p:transition spd="slow">
    <p:randomBar dir="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smtClean="0"/>
              <a:t>Haga clic para modificar el estilo de título del patrón</a:t>
            </a:r>
            <a:endParaRPr lang="es-ES" noProof="0" dirty="0"/>
          </a:p>
        </p:txBody>
      </p:sp>
      <p:sp>
        <p:nvSpPr>
          <p:cNvPr id="3" name="Marcador de posición de fecha 2"/>
          <p:cNvSpPr>
            <a:spLocks noGrp="1"/>
          </p:cNvSpPr>
          <p:nvPr>
            <p:ph type="dt" sz="half" idx="10"/>
          </p:nvPr>
        </p:nvSpPr>
        <p:spPr/>
        <p:txBody>
          <a:bodyPr rtlCol="0"/>
          <a:lstStyle/>
          <a:p>
            <a:pPr rtl="0"/>
            <a:fld id="{C84A5508-0173-4F7B-BA1F-6FDD23DC888F}" type="datetime1">
              <a:rPr lang="es-ES" noProof="0" smtClean="0"/>
              <a:t>23/08/2019</a:t>
            </a:fld>
            <a:endParaRPr lang="es-ES" noProof="0" dirty="0"/>
          </a:p>
        </p:txBody>
      </p:sp>
      <p:sp>
        <p:nvSpPr>
          <p:cNvPr id="4" name="Marcador de posición de pie de página 3"/>
          <p:cNvSpPr>
            <a:spLocks noGrp="1"/>
          </p:cNvSpPr>
          <p:nvPr>
            <p:ph type="ftr" sz="quarter" idx="11"/>
          </p:nvPr>
        </p:nvSpPr>
        <p:spPr/>
        <p:txBody>
          <a:bodyPr rtlCol="0"/>
          <a:lstStyle/>
          <a:p>
            <a:pPr rtl="0"/>
            <a:endParaRPr lang="es-ES" noProof="0" dirty="0"/>
          </a:p>
        </p:txBody>
      </p:sp>
      <p:sp>
        <p:nvSpPr>
          <p:cNvPr id="5" name="Marcador de posición de número de diapositiva 4"/>
          <p:cNvSpPr>
            <a:spLocks noGrp="1"/>
          </p:cNvSpPr>
          <p:nvPr>
            <p:ph type="sldNum" sz="quarter" idx="12"/>
          </p:nvPr>
        </p:nvSpPr>
        <p:spPr/>
        <p:txBody>
          <a:bodyPr rtlCol="0"/>
          <a:lstStyle/>
          <a:p>
            <a:pPr rtl="0"/>
            <a:fld id="{BD266BE7-899D-4075-917F-DBDE33B6B692}" type="slidenum">
              <a:rPr lang="es-ES" noProof="0"/>
              <a:t>‹Nº›</a:t>
            </a:fld>
            <a:endParaRPr lang="es-ES" noProof="0" dirty="0"/>
          </a:p>
        </p:txBody>
      </p:sp>
    </p:spTree>
    <p:extLst>
      <p:ext uri="{BB962C8B-B14F-4D97-AF65-F5344CB8AC3E}">
        <p14:creationId xmlns:p14="http://schemas.microsoft.com/office/powerpoint/2010/main" val="2641611224"/>
      </p:ext>
    </p:extLst>
  </p:cSld>
  <p:clrMapOvr>
    <a:masterClrMapping/>
  </p:clrMapOvr>
  <p:transition spd="slow">
    <p:randomBar dir="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Marcador de posición de fecha 1"/>
          <p:cNvSpPr>
            <a:spLocks noGrp="1"/>
          </p:cNvSpPr>
          <p:nvPr>
            <p:ph type="dt" sz="half" idx="10"/>
          </p:nvPr>
        </p:nvSpPr>
        <p:spPr/>
        <p:txBody>
          <a:bodyPr rtlCol="0"/>
          <a:lstStyle/>
          <a:p>
            <a:pPr rtl="0"/>
            <a:fld id="{903F45BD-EAC1-4ECC-91A9-2B1B76C5FA67}" type="datetime1">
              <a:rPr lang="es-ES" noProof="0" smtClean="0"/>
              <a:t>23/08/2019</a:t>
            </a:fld>
            <a:endParaRPr lang="es-ES" noProof="0" dirty="0"/>
          </a:p>
        </p:txBody>
      </p:sp>
      <p:sp>
        <p:nvSpPr>
          <p:cNvPr id="3" name="Marcador de posición de pie de página 2"/>
          <p:cNvSpPr>
            <a:spLocks noGrp="1"/>
          </p:cNvSpPr>
          <p:nvPr>
            <p:ph type="ftr" sz="quarter" idx="11"/>
          </p:nvPr>
        </p:nvSpPr>
        <p:spPr/>
        <p:txBody>
          <a:bodyPr rtlCol="0"/>
          <a:lstStyle/>
          <a:p>
            <a:pPr rtl="0"/>
            <a:endParaRPr lang="es-ES" noProof="0" dirty="0"/>
          </a:p>
        </p:txBody>
      </p:sp>
      <p:sp>
        <p:nvSpPr>
          <p:cNvPr id="4" name="Marcador de posición de número de diapositiva 3"/>
          <p:cNvSpPr>
            <a:spLocks noGrp="1"/>
          </p:cNvSpPr>
          <p:nvPr>
            <p:ph type="sldNum" sz="quarter" idx="12"/>
          </p:nvPr>
        </p:nvSpPr>
        <p:spPr/>
        <p:txBody>
          <a:bodyPr rtlCol="0"/>
          <a:lstStyle/>
          <a:p>
            <a:pPr rtl="0"/>
            <a:fld id="{BD266BE7-899D-4075-917F-DBDE33B6B692}" type="slidenum">
              <a:rPr lang="es-ES" noProof="0"/>
              <a:t>‹Nº›</a:t>
            </a:fld>
            <a:endParaRPr lang="es-ES" noProof="0" dirty="0"/>
          </a:p>
        </p:txBody>
      </p:sp>
    </p:spTree>
    <p:extLst>
      <p:ext uri="{BB962C8B-B14F-4D97-AF65-F5344CB8AC3E}">
        <p14:creationId xmlns:p14="http://schemas.microsoft.com/office/powerpoint/2010/main" val="1830296299"/>
      </p:ext>
    </p:extLst>
  </p:cSld>
  <p:clrMapOvr>
    <a:masterClrMapping/>
  </p:clrMapOvr>
  <p:transition spd="slow">
    <p:randomBar dir="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nchor="ctr">
            <a:normAutofit/>
          </a:bodyPr>
          <a:lstStyle>
            <a:lvl1pPr>
              <a:defRPr sz="3000"/>
            </a:lvl1pPr>
          </a:lstStyle>
          <a:p>
            <a:pPr rtl="0"/>
            <a:r>
              <a:rPr lang="es-ES" noProof="0" smtClean="0"/>
              <a:t>Haga clic para modificar el estilo de título del patrón</a:t>
            </a:r>
            <a:endParaRPr lang="es-ES" noProof="0" dirty="0"/>
          </a:p>
        </p:txBody>
      </p:sp>
      <p:sp>
        <p:nvSpPr>
          <p:cNvPr id="4" name="Marcador de posición de texto 2"/>
          <p:cNvSpPr>
            <a:spLocks noGrp="1"/>
          </p:cNvSpPr>
          <p:nvPr>
            <p:ph type="body" sz="half" idx="2"/>
          </p:nvPr>
        </p:nvSpPr>
        <p:spPr>
          <a:xfrm>
            <a:off x="1291818" y="2465294"/>
            <a:ext cx="3834874" cy="3711669"/>
          </a:xfrm>
        </p:spPr>
        <p:txBody>
          <a:bodyPr rtlCol="0">
            <a:normAutofit/>
          </a:bodyPr>
          <a:lstStyle>
            <a:lvl1pPr marL="0" indent="0">
              <a:spcBef>
                <a:spcPts val="1500"/>
              </a:spcBef>
              <a:buNone/>
              <a:defRPr sz="22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es-ES" noProof="0" smtClean="0"/>
              <a:t>Haga clic para modificar el estilo de texto del patrón</a:t>
            </a:r>
          </a:p>
        </p:txBody>
      </p:sp>
      <p:sp>
        <p:nvSpPr>
          <p:cNvPr id="3" name="Marcador de posición de contenido 3"/>
          <p:cNvSpPr>
            <a:spLocks noGrp="1"/>
          </p:cNvSpPr>
          <p:nvPr>
            <p:ph idx="1"/>
          </p:nvPr>
        </p:nvSpPr>
        <p:spPr>
          <a:xfrm>
            <a:off x="5518897" y="2465294"/>
            <a:ext cx="5174504" cy="3711669"/>
          </a:xfrm>
        </p:spPr>
        <p:txBody>
          <a:bodyPr rtlCol="0">
            <a:normAutofit/>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rtl="0"/>
            <a:r>
              <a:rPr lang="es-ES" noProof="0" smtClean="0"/>
              <a:t>Haga clic para modificar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
        <p:nvSpPr>
          <p:cNvPr id="5" name="Marcador de posición de fecha 4"/>
          <p:cNvSpPr>
            <a:spLocks noGrp="1"/>
          </p:cNvSpPr>
          <p:nvPr>
            <p:ph type="dt" sz="half" idx="10"/>
          </p:nvPr>
        </p:nvSpPr>
        <p:spPr/>
        <p:txBody>
          <a:bodyPr rtlCol="0"/>
          <a:lstStyle/>
          <a:p>
            <a:pPr rtl="0"/>
            <a:fld id="{1A10B4E3-ACD8-472A-AF6F-98A76C82A9AD}" type="datetime1">
              <a:rPr lang="es-ES" noProof="0" smtClean="0"/>
              <a:t>23/08/2019</a:t>
            </a:fld>
            <a:endParaRPr lang="es-ES" noProof="0" dirty="0"/>
          </a:p>
        </p:txBody>
      </p:sp>
      <p:sp>
        <p:nvSpPr>
          <p:cNvPr id="6" name="Marcador de posición de pie de página 5"/>
          <p:cNvSpPr>
            <a:spLocks noGrp="1"/>
          </p:cNvSpPr>
          <p:nvPr>
            <p:ph type="ftr" sz="quarter" idx="11"/>
          </p:nvPr>
        </p:nvSpPr>
        <p:spPr/>
        <p:txBody>
          <a:bodyPr rtlCol="0"/>
          <a:lstStyle/>
          <a:p>
            <a:pPr rtl="0"/>
            <a:endParaRPr lang="es-ES" noProof="0" dirty="0"/>
          </a:p>
        </p:txBody>
      </p:sp>
      <p:sp>
        <p:nvSpPr>
          <p:cNvPr id="7" name="Marcador de posición de número de diapositiva 6"/>
          <p:cNvSpPr>
            <a:spLocks noGrp="1"/>
          </p:cNvSpPr>
          <p:nvPr>
            <p:ph type="sldNum" sz="quarter" idx="12"/>
          </p:nvPr>
        </p:nvSpPr>
        <p:spPr/>
        <p:txBody>
          <a:bodyPr rtlCol="0"/>
          <a:lstStyle/>
          <a:p>
            <a:pPr rtl="0"/>
            <a:fld id="{BD266BE7-899D-4075-917F-DBDE33B6B692}" type="slidenum">
              <a:rPr lang="es-ES" noProof="0"/>
              <a:t>‹Nº›</a:t>
            </a:fld>
            <a:endParaRPr lang="es-ES" noProof="0" dirty="0"/>
          </a:p>
        </p:txBody>
      </p:sp>
    </p:spTree>
    <p:extLst>
      <p:ext uri="{BB962C8B-B14F-4D97-AF65-F5344CB8AC3E}">
        <p14:creationId xmlns:p14="http://schemas.microsoft.com/office/powerpoint/2010/main" val="3114742496"/>
      </p:ext>
    </p:extLst>
  </p:cSld>
  <p:clrMapOvr>
    <a:masterClrMapping/>
  </p:clrMapOvr>
  <p:transition spd="slow">
    <p:randomBar dir="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leyenda">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nchor="ctr">
            <a:normAutofit/>
          </a:bodyPr>
          <a:lstStyle>
            <a:lvl1pPr>
              <a:defRPr sz="3000"/>
            </a:lvl1pPr>
          </a:lstStyle>
          <a:p>
            <a:pPr rtl="0"/>
            <a:r>
              <a:rPr lang="es-ES" noProof="0" smtClean="0"/>
              <a:t>Haga clic para modificar el estilo de título del patrón</a:t>
            </a:r>
            <a:endParaRPr lang="es-ES" noProof="0" dirty="0"/>
          </a:p>
        </p:txBody>
      </p:sp>
      <p:sp>
        <p:nvSpPr>
          <p:cNvPr id="4" name="Marcador de posición de texto 3"/>
          <p:cNvSpPr>
            <a:spLocks noGrp="1"/>
          </p:cNvSpPr>
          <p:nvPr>
            <p:ph type="body" sz="half" idx="2"/>
          </p:nvPr>
        </p:nvSpPr>
        <p:spPr>
          <a:xfrm>
            <a:off x="1291819" y="2465293"/>
            <a:ext cx="3834874" cy="3711669"/>
          </a:xfrm>
        </p:spPr>
        <p:txBody>
          <a:bodyPr rtlCol="0">
            <a:normAutofit/>
          </a:bodyPr>
          <a:lstStyle>
            <a:lvl1pPr marL="0" indent="0">
              <a:buNone/>
              <a:defRPr sz="22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es-ES" noProof="0" smtClean="0"/>
              <a:t>Haga clic para modificar el estilo de texto del patrón</a:t>
            </a:r>
          </a:p>
        </p:txBody>
      </p:sp>
      <p:sp>
        <p:nvSpPr>
          <p:cNvPr id="3" name="Marcador de posición de imagen 2" descr="Marcador de posición vacío para agregar una imagen. Haga clic en el marcador de posición y seleccione la imagen que desee agregar"/>
          <p:cNvSpPr>
            <a:spLocks noGrp="1"/>
          </p:cNvSpPr>
          <p:nvPr>
            <p:ph type="pic" idx="1"/>
          </p:nvPr>
        </p:nvSpPr>
        <p:spPr>
          <a:xfrm>
            <a:off x="5518896" y="1828456"/>
            <a:ext cx="5389895" cy="5029544"/>
          </a:xfrm>
        </p:spPr>
        <p:txBody>
          <a:bodyPr tIns="1371600" rtlCol="0">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es-ES" noProof="0" smtClean="0"/>
              <a:t>Haga clic en el icono para agregar una imagen</a:t>
            </a:r>
            <a:endParaRPr lang="es-ES" noProof="0" dirty="0"/>
          </a:p>
        </p:txBody>
      </p:sp>
      <p:sp>
        <p:nvSpPr>
          <p:cNvPr id="5" name="Marcador de posición de fecha 4"/>
          <p:cNvSpPr>
            <a:spLocks noGrp="1"/>
          </p:cNvSpPr>
          <p:nvPr>
            <p:ph type="dt" sz="half" idx="10"/>
          </p:nvPr>
        </p:nvSpPr>
        <p:spPr/>
        <p:txBody>
          <a:bodyPr rtlCol="0"/>
          <a:lstStyle/>
          <a:p>
            <a:pPr rtl="0"/>
            <a:fld id="{84736085-0EE4-4C8F-879E-58330D243B98}" type="datetime1">
              <a:rPr lang="es-ES" noProof="0" smtClean="0"/>
              <a:t>23/08/2019</a:t>
            </a:fld>
            <a:endParaRPr lang="es-ES" noProof="0" dirty="0"/>
          </a:p>
        </p:txBody>
      </p:sp>
      <p:sp>
        <p:nvSpPr>
          <p:cNvPr id="6" name="Marcador de posición de pie de página 5"/>
          <p:cNvSpPr>
            <a:spLocks noGrp="1"/>
          </p:cNvSpPr>
          <p:nvPr>
            <p:ph type="ftr" sz="quarter" idx="11"/>
          </p:nvPr>
        </p:nvSpPr>
        <p:spPr/>
        <p:txBody>
          <a:bodyPr rtlCol="0"/>
          <a:lstStyle/>
          <a:p>
            <a:pPr rtl="0"/>
            <a:endParaRPr lang="es-ES" noProof="0" dirty="0"/>
          </a:p>
        </p:txBody>
      </p:sp>
      <p:sp>
        <p:nvSpPr>
          <p:cNvPr id="7" name="Marcador de posición de número de diapositiva 6"/>
          <p:cNvSpPr>
            <a:spLocks noGrp="1"/>
          </p:cNvSpPr>
          <p:nvPr>
            <p:ph type="sldNum" sz="quarter" idx="12"/>
          </p:nvPr>
        </p:nvSpPr>
        <p:spPr/>
        <p:txBody>
          <a:bodyPr rtlCol="0"/>
          <a:lstStyle/>
          <a:p>
            <a:pPr rtl="0"/>
            <a:fld id="{BD266BE7-899D-4075-917F-DBDE33B6B692}" type="slidenum">
              <a:rPr lang="es-ES" noProof="0"/>
              <a:t>‹Nº›</a:t>
            </a:fld>
            <a:endParaRPr lang="es-ES" noProof="0" dirty="0"/>
          </a:p>
        </p:txBody>
      </p:sp>
    </p:spTree>
    <p:extLst>
      <p:ext uri="{BB962C8B-B14F-4D97-AF65-F5344CB8AC3E}">
        <p14:creationId xmlns:p14="http://schemas.microsoft.com/office/powerpoint/2010/main" val="4161366492"/>
      </p:ext>
    </p:extLst>
  </p:cSld>
  <p:clrMapOvr>
    <a:masterClrMapping/>
  </p:clrMapOvr>
  <p:transition spd="slow">
    <p:randomBar dir="vert"/>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ángulo 8"/>
          <p:cNvSpPr/>
          <p:nvPr/>
        </p:nvSpPr>
        <p:spPr>
          <a:xfrm>
            <a:off x="0" y="347472"/>
            <a:ext cx="12188952" cy="11887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dirty="0"/>
          </a:p>
        </p:txBody>
      </p:sp>
      <p:pic>
        <p:nvPicPr>
          <p:cNvPr id="8" name="Imagen 7"/>
          <p:cNvPicPr>
            <a:picLocks noChangeAspect="1"/>
          </p:cNvPicPr>
          <p:nvPr/>
        </p:nvPicPr>
        <p:blipFill>
          <a:blip r:embed="rId13">
            <a:extLst>
              <a:ext uri="{28A0092B-C50C-407E-A947-70E740481C1C}">
                <a14:useLocalDpi xmlns:a14="http://schemas.microsoft.com/office/drawing/2010/main" val="0"/>
              </a:ext>
            </a:extLst>
          </a:blip>
          <a:stretch>
            <a:fillRect/>
          </a:stretch>
        </p:blipFill>
        <p:spPr bwMode="invGray">
          <a:xfrm>
            <a:off x="0" y="457200"/>
            <a:ext cx="12188952" cy="1371257"/>
          </a:xfrm>
          <a:prstGeom prst="rect">
            <a:avLst/>
          </a:prstGeom>
        </p:spPr>
      </p:pic>
      <p:sp>
        <p:nvSpPr>
          <p:cNvPr id="2" name="Marcador de posición de título 1"/>
          <p:cNvSpPr>
            <a:spLocks noGrp="1"/>
          </p:cNvSpPr>
          <p:nvPr>
            <p:ph type="title"/>
          </p:nvPr>
        </p:nvSpPr>
        <p:spPr bwMode="black">
          <a:xfrm>
            <a:off x="1280160" y="466343"/>
            <a:ext cx="9628632" cy="1362113"/>
          </a:xfrm>
          <a:prstGeom prst="rect">
            <a:avLst/>
          </a:prstGeom>
        </p:spPr>
        <p:txBody>
          <a:bodyPr vert="horz" lIns="91440" tIns="45720" rIns="91440" bIns="45720" rtlCol="0" anchor="ctr">
            <a:normAutofit/>
          </a:bodyPr>
          <a:lstStyle/>
          <a:p>
            <a:pPr rtl="0"/>
            <a:r>
              <a:rPr lang="es-ES" noProof="0" dirty="0"/>
              <a:t>Haga clic para modificar el estilo de título del patrón</a:t>
            </a:r>
          </a:p>
        </p:txBody>
      </p:sp>
      <p:sp>
        <p:nvSpPr>
          <p:cNvPr id="3" name="Marcador de posición de texto 2"/>
          <p:cNvSpPr>
            <a:spLocks noGrp="1"/>
          </p:cNvSpPr>
          <p:nvPr>
            <p:ph type="body" idx="1"/>
          </p:nvPr>
        </p:nvSpPr>
        <p:spPr>
          <a:xfrm>
            <a:off x="1280160" y="2190749"/>
            <a:ext cx="9628632" cy="3986213"/>
          </a:xfrm>
          <a:prstGeom prst="rect">
            <a:avLst/>
          </a:prstGeom>
        </p:spPr>
        <p:txBody>
          <a:bodyPr vert="horz" lIns="91440" tIns="45720" rIns="91440" bIns="45720" rtlCol="0">
            <a:normAutofit/>
          </a:bodyPr>
          <a:lstStyle/>
          <a:p>
            <a:pPr lvl="0" rtl="0"/>
            <a:r>
              <a:rPr lang="es-ES" noProof="0" dirty="0"/>
              <a:t>Haga clic para modificar el estilo de texto del patrón</a:t>
            </a:r>
          </a:p>
          <a:p>
            <a:pPr lvl="1" rtl="0"/>
            <a:r>
              <a:rPr lang="es-ES" noProof="0" dirty="0"/>
              <a:t>Segundo nivel</a:t>
            </a:r>
          </a:p>
          <a:p>
            <a:pPr lvl="2" rtl="0"/>
            <a:r>
              <a:rPr lang="es-ES" noProof="0" dirty="0"/>
              <a:t>Tercer nivel</a:t>
            </a:r>
          </a:p>
          <a:p>
            <a:pPr lvl="3" rtl="0"/>
            <a:r>
              <a:rPr lang="es-ES" noProof="0" dirty="0"/>
              <a:t>Cuarto nivel</a:t>
            </a:r>
          </a:p>
          <a:p>
            <a:pPr lvl="4" rtl="0"/>
            <a:r>
              <a:rPr lang="es-ES" noProof="0" dirty="0"/>
              <a:t>Quinto nivel</a:t>
            </a:r>
          </a:p>
          <a:p>
            <a:pPr lvl="5" rtl="0"/>
            <a:r>
              <a:rPr lang="es-ES" noProof="0" dirty="0"/>
              <a:t>Sexto</a:t>
            </a:r>
          </a:p>
          <a:p>
            <a:pPr lvl="6" rtl="0"/>
            <a:r>
              <a:rPr lang="es-ES" noProof="0" dirty="0"/>
              <a:t>Séptimo</a:t>
            </a:r>
          </a:p>
          <a:p>
            <a:pPr lvl="7" rtl="0"/>
            <a:r>
              <a:rPr lang="es-ES" noProof="0" dirty="0"/>
              <a:t>Octavo</a:t>
            </a:r>
          </a:p>
          <a:p>
            <a:pPr lvl="8" rtl="0"/>
            <a:r>
              <a:rPr lang="es-ES" noProof="0" dirty="0"/>
              <a:t>Noveno</a:t>
            </a:r>
          </a:p>
        </p:txBody>
      </p:sp>
      <p:sp>
        <p:nvSpPr>
          <p:cNvPr id="4" name="Marcador de posición de fecha 3"/>
          <p:cNvSpPr>
            <a:spLocks noGrp="1"/>
          </p:cNvSpPr>
          <p:nvPr>
            <p:ph type="dt" sz="half" idx="2"/>
          </p:nvPr>
        </p:nvSpPr>
        <p:spPr>
          <a:xfrm>
            <a:off x="1280160" y="6356350"/>
            <a:ext cx="1971947" cy="365125"/>
          </a:xfrm>
          <a:prstGeom prst="rect">
            <a:avLst/>
          </a:prstGeom>
        </p:spPr>
        <p:txBody>
          <a:bodyPr vert="horz" lIns="91440" tIns="45720" rIns="91440" bIns="45720" rtlCol="0" anchor="ctr"/>
          <a:lstStyle>
            <a:lvl1pPr algn="l">
              <a:defRPr sz="1200" baseline="0">
                <a:solidFill>
                  <a:schemeClr val="tx1"/>
                </a:solidFill>
              </a:defRPr>
            </a:lvl1pPr>
          </a:lstStyle>
          <a:p>
            <a:pPr rtl="0"/>
            <a:fld id="{3630E4A0-57EE-4B46-A340-CC6C398489DE}" type="datetime1">
              <a:rPr lang="es-ES" noProof="0" smtClean="0"/>
              <a:t>23/08/2019</a:t>
            </a:fld>
            <a:endParaRPr lang="es-ES" noProof="0" dirty="0"/>
          </a:p>
        </p:txBody>
      </p:sp>
      <p:sp>
        <p:nvSpPr>
          <p:cNvPr id="5" name="Marcador de posición de pie de página 4"/>
          <p:cNvSpPr>
            <a:spLocks noGrp="1"/>
          </p:cNvSpPr>
          <p:nvPr>
            <p:ph type="ftr" sz="quarter" idx="3"/>
          </p:nvPr>
        </p:nvSpPr>
        <p:spPr>
          <a:xfrm>
            <a:off x="3252107" y="6356350"/>
            <a:ext cx="5687786" cy="365125"/>
          </a:xfrm>
          <a:prstGeom prst="rect">
            <a:avLst/>
          </a:prstGeom>
        </p:spPr>
        <p:txBody>
          <a:bodyPr vert="horz" lIns="91440" tIns="45720" rIns="91440" bIns="45720" rtlCol="0" anchor="ctr"/>
          <a:lstStyle>
            <a:lvl1pPr algn="ctr">
              <a:defRPr sz="1200" baseline="0">
                <a:solidFill>
                  <a:schemeClr val="tx1"/>
                </a:solidFill>
              </a:defRPr>
            </a:lvl1pPr>
          </a:lstStyle>
          <a:p>
            <a:pPr rtl="0"/>
            <a:endParaRPr lang="es-ES" noProof="0" dirty="0"/>
          </a:p>
        </p:txBody>
      </p:sp>
      <p:sp>
        <p:nvSpPr>
          <p:cNvPr id="6" name="Marcador de posición de número de diapositiva 5"/>
          <p:cNvSpPr>
            <a:spLocks noGrp="1"/>
          </p:cNvSpPr>
          <p:nvPr>
            <p:ph type="sldNum" sz="quarter" idx="4"/>
          </p:nvPr>
        </p:nvSpPr>
        <p:spPr>
          <a:xfrm>
            <a:off x="8939894" y="6356350"/>
            <a:ext cx="1968898" cy="365125"/>
          </a:xfrm>
          <a:prstGeom prst="rect">
            <a:avLst/>
          </a:prstGeom>
        </p:spPr>
        <p:txBody>
          <a:bodyPr vert="horz" lIns="91440" tIns="45720" rIns="91440" bIns="45720" rtlCol="0" anchor="ctr"/>
          <a:lstStyle>
            <a:lvl1pPr algn="r">
              <a:defRPr sz="1200" baseline="0">
                <a:solidFill>
                  <a:schemeClr val="tx1"/>
                </a:solidFill>
              </a:defRPr>
            </a:lvl1pPr>
          </a:lstStyle>
          <a:p>
            <a:pPr rtl="0"/>
            <a:fld id="{BD266BE7-899D-4075-917F-DBDE33B6B692}" type="slidenum">
              <a:rPr lang="es-ES" noProof="0" smtClean="0"/>
              <a:pPr rtl="0"/>
              <a:t>‹Nº›</a:t>
            </a:fld>
            <a:endParaRPr lang="es-ES" noProof="0" dirty="0"/>
          </a:p>
        </p:txBody>
      </p:sp>
    </p:spTree>
    <p:extLst>
      <p:ext uri="{BB962C8B-B14F-4D97-AF65-F5344CB8AC3E}">
        <p14:creationId xmlns:p14="http://schemas.microsoft.com/office/powerpoint/2010/main" val="28719210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randomBar dir="vert"/>
  </p:transition>
  <p:hf sldNum="0" hdr="0" ftr="0" dt="0"/>
  <p:txStyles>
    <p:titleStyle>
      <a:lvl1pPr algn="l" defTabSz="914400" rtl="0" eaLnBrk="1" latinLnBrk="0" hangingPunct="1">
        <a:lnSpc>
          <a:spcPct val="95000"/>
        </a:lnSpc>
        <a:spcBef>
          <a:spcPct val="0"/>
        </a:spcBef>
        <a:buNone/>
        <a:defRPr sz="3000" kern="1200">
          <a:solidFill>
            <a:schemeClr val="bg1"/>
          </a:solidFill>
          <a:latin typeface="+mj-lt"/>
          <a:ea typeface="+mj-ea"/>
          <a:cs typeface="+mj-cs"/>
        </a:defRPr>
      </a:lvl1pPr>
    </p:titleStyle>
    <p:bodyStyle>
      <a:lvl1pPr marL="228600" indent="-228600" algn="l" defTabSz="914400" rtl="0" eaLnBrk="1" latinLnBrk="0" hangingPunct="1">
        <a:lnSpc>
          <a:spcPct val="100000"/>
        </a:lnSpc>
        <a:spcBef>
          <a:spcPts val="1500"/>
        </a:spcBef>
        <a:buFont typeface="Wingdings" panose="05000000000000000000" pitchFamily="2" charset="2"/>
        <a:buChar char="§"/>
        <a:defRPr sz="2200" kern="1200">
          <a:solidFill>
            <a:schemeClr val="tx1"/>
          </a:solidFill>
          <a:latin typeface="+mn-lt"/>
          <a:ea typeface="+mn-ea"/>
          <a:cs typeface="+mn-cs"/>
        </a:defRPr>
      </a:lvl1pPr>
      <a:lvl2pPr marL="685800" indent="-228600" algn="l" defTabSz="914400" rtl="0" eaLnBrk="1" latinLnBrk="0" hangingPunct="1">
        <a:lnSpc>
          <a:spcPct val="100000"/>
        </a:lnSpc>
        <a:spcBef>
          <a:spcPts val="300"/>
        </a:spcBef>
        <a:buFont typeface="Wingdings" panose="05000000000000000000" pitchFamily="2" charset="2"/>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300"/>
        </a:spcBef>
        <a:buFont typeface="Wingdings" panose="05000000000000000000" pitchFamily="2" charset="2"/>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0"/>
        </a:spcBef>
        <a:buFont typeface="Wingdings" panose="05000000000000000000" pitchFamily="2" charset="2"/>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0"/>
        </a:spcBef>
        <a:buFont typeface="Wingdings" panose="05000000000000000000" pitchFamily="2" charset="2"/>
        <a:buChar char="§"/>
        <a:defRPr sz="1600" kern="1200">
          <a:solidFill>
            <a:schemeClr val="tx1"/>
          </a:solidFill>
          <a:latin typeface="+mn-lt"/>
          <a:ea typeface="+mn-ea"/>
          <a:cs typeface="+mn-cs"/>
        </a:defRPr>
      </a:lvl5pPr>
      <a:lvl6pPr marL="2514600" indent="-228600" algn="l" defTabSz="914400" rtl="0" eaLnBrk="1" latinLnBrk="0" hangingPunct="1">
        <a:lnSpc>
          <a:spcPct val="100000"/>
        </a:lnSpc>
        <a:spcBef>
          <a:spcPts val="0"/>
        </a:spcBef>
        <a:buFont typeface="Wingdings" panose="05000000000000000000" pitchFamily="2" charset="2"/>
        <a:buChar char="§"/>
        <a:defRPr sz="1600" kern="1200">
          <a:solidFill>
            <a:schemeClr val="tx1"/>
          </a:solidFill>
          <a:latin typeface="+mn-lt"/>
          <a:ea typeface="+mn-ea"/>
          <a:cs typeface="+mn-cs"/>
        </a:defRPr>
      </a:lvl6pPr>
      <a:lvl7pPr marL="2971800" indent="-228600" algn="l" defTabSz="914400" rtl="0" eaLnBrk="1" latinLnBrk="0" hangingPunct="1">
        <a:lnSpc>
          <a:spcPct val="100000"/>
        </a:lnSpc>
        <a:spcBef>
          <a:spcPts val="0"/>
        </a:spcBef>
        <a:buFont typeface="Wingdings" panose="05000000000000000000" pitchFamily="2" charset="2"/>
        <a:buChar char="§"/>
        <a:defRPr sz="1600" kern="1200">
          <a:solidFill>
            <a:schemeClr val="tx1"/>
          </a:solidFill>
          <a:latin typeface="+mn-lt"/>
          <a:ea typeface="+mn-ea"/>
          <a:cs typeface="+mn-cs"/>
        </a:defRPr>
      </a:lvl7pPr>
      <a:lvl8pPr marL="3429000" indent="-228600" algn="l" defTabSz="914400" rtl="0" eaLnBrk="1" latinLnBrk="0" hangingPunct="1">
        <a:lnSpc>
          <a:spcPct val="100000"/>
        </a:lnSpc>
        <a:spcBef>
          <a:spcPts val="0"/>
        </a:spcBef>
        <a:buFont typeface="Wingdings" panose="05000000000000000000" pitchFamily="2" charset="2"/>
        <a:buChar char="§"/>
        <a:defRPr sz="1600" kern="1200">
          <a:solidFill>
            <a:schemeClr val="tx1"/>
          </a:solidFill>
          <a:latin typeface="+mn-lt"/>
          <a:ea typeface="+mn-ea"/>
          <a:cs typeface="+mn-cs"/>
        </a:defRPr>
      </a:lvl8pPr>
      <a:lvl9pPr marL="3886200" indent="-228600" algn="l" defTabSz="914400" rtl="0" eaLnBrk="1" latinLnBrk="0" hangingPunct="1">
        <a:lnSpc>
          <a:spcPct val="100000"/>
        </a:lnSpc>
        <a:spcBef>
          <a:spcPts val="0"/>
        </a:spcBef>
        <a:buFont typeface="Wingdings" panose="05000000000000000000" pitchFamily="2" charset="2"/>
        <a:buChar char="§"/>
        <a:defRPr sz="16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hyperlink" Target="http://ri.uaemex.mx/bitstream/handle/20.500.11799/80242/Patrones_de_internacionalizacion.pdf?sequence=2" TargetMode="Externa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hyperlink" Target="https://www.fecyt.es/es/recurso/web-science" TargetMode="External"/><Relationship Id="rId2" Type="http://schemas.openxmlformats.org/officeDocument/2006/relationships/hyperlink" Target="https://ucrindex.ucr.ac.cr/wp-content/uploads/2013/09/Revistas-de-Corriente-Principal.pdf" TargetMode="Externa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hyperlink" Target="http://revistacomsoc.pt/index.php/cecs_ebooks/article/view/2720/2628"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ctrTitle"/>
          </p:nvPr>
        </p:nvSpPr>
        <p:spPr>
          <a:xfrm>
            <a:off x="3314899" y="1753342"/>
            <a:ext cx="8500062" cy="2387600"/>
          </a:xfrm>
        </p:spPr>
        <p:txBody>
          <a:bodyPr>
            <a:normAutofit/>
          </a:bodyPr>
          <a:lstStyle/>
          <a:p>
            <a:pPr algn="ctr">
              <a:lnSpc>
                <a:spcPct val="150000"/>
              </a:lnSpc>
            </a:pPr>
            <a:r>
              <a:rPr lang="es-MX" sz="2400" dirty="0" smtClean="0">
                <a:solidFill>
                  <a:schemeClr val="tx2">
                    <a:lumMod val="65000"/>
                    <a:lumOff val="35000"/>
                  </a:schemeClr>
                </a:solidFill>
              </a:rPr>
              <a:t>UNIVERSIDAD AUTÓNOMA DEL ESTADO DE MÉXICO</a:t>
            </a:r>
            <a:r>
              <a:rPr lang="es-MX" sz="2400" dirty="0" smtClean="0">
                <a:solidFill>
                  <a:srgbClr val="C00000"/>
                </a:solidFill>
              </a:rPr>
              <a:t/>
            </a:r>
            <a:br>
              <a:rPr lang="es-MX" sz="2400" dirty="0" smtClean="0">
                <a:solidFill>
                  <a:srgbClr val="C00000"/>
                </a:solidFill>
              </a:rPr>
            </a:br>
            <a:r>
              <a:rPr lang="es-MX" sz="2400" dirty="0" smtClean="0">
                <a:solidFill>
                  <a:schemeClr val="accent1">
                    <a:lumMod val="75000"/>
                  </a:schemeClr>
                </a:solidFill>
              </a:rPr>
              <a:t>FACULTAD DE TURISMO Y GASTRONOMÍA</a:t>
            </a:r>
            <a:r>
              <a:rPr lang="es-MX" sz="2400" dirty="0" smtClean="0">
                <a:solidFill>
                  <a:srgbClr val="C00000"/>
                </a:solidFill>
              </a:rPr>
              <a:t/>
            </a:r>
            <a:br>
              <a:rPr lang="es-MX" sz="2400" dirty="0" smtClean="0">
                <a:solidFill>
                  <a:srgbClr val="C00000"/>
                </a:solidFill>
              </a:rPr>
            </a:br>
            <a:r>
              <a:rPr lang="es-MX" sz="2400" dirty="0">
                <a:solidFill>
                  <a:srgbClr val="C00000"/>
                </a:solidFill>
              </a:rPr>
              <a:t/>
            </a:r>
            <a:br>
              <a:rPr lang="es-MX" sz="2400" dirty="0">
                <a:solidFill>
                  <a:srgbClr val="C00000"/>
                </a:solidFill>
              </a:rPr>
            </a:br>
            <a:r>
              <a:rPr lang="es-MX" sz="2400" dirty="0" smtClean="0">
                <a:solidFill>
                  <a:schemeClr val="tx2">
                    <a:lumMod val="65000"/>
                    <a:lumOff val="35000"/>
                  </a:schemeClr>
                </a:solidFill>
              </a:rPr>
              <a:t>PROGRAMA EDUCATIVO: MAESTRÍA EN ESTUDIOS TURÍSTICOS</a:t>
            </a:r>
            <a:endParaRPr lang="es-MX" sz="2400" dirty="0">
              <a:solidFill>
                <a:schemeClr val="tx2">
                  <a:lumMod val="65000"/>
                  <a:lumOff val="35000"/>
                </a:schemeClr>
              </a:solidFill>
            </a:endParaRPr>
          </a:p>
        </p:txBody>
      </p:sp>
    </p:spTree>
    <p:extLst>
      <p:ext uri="{BB962C8B-B14F-4D97-AF65-F5344CB8AC3E}">
        <p14:creationId xmlns:p14="http://schemas.microsoft.com/office/powerpoint/2010/main" val="1269183000"/>
      </p:ext>
    </p:extLst>
  </p:cSld>
  <p:clrMapOvr>
    <a:masterClrMapping/>
  </p:clrMapOvr>
  <p:transition spd="slow">
    <p:randomBar dir="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ctrTitle"/>
          </p:nvPr>
        </p:nvSpPr>
        <p:spPr>
          <a:xfrm>
            <a:off x="3314899" y="1753342"/>
            <a:ext cx="8500062" cy="2387600"/>
          </a:xfrm>
        </p:spPr>
        <p:txBody>
          <a:bodyPr>
            <a:normAutofit/>
          </a:bodyPr>
          <a:lstStyle/>
          <a:p>
            <a:pPr algn="ctr">
              <a:lnSpc>
                <a:spcPct val="150000"/>
              </a:lnSpc>
            </a:pPr>
            <a:r>
              <a:rPr lang="es-MX" sz="4000" dirty="0" smtClean="0">
                <a:solidFill>
                  <a:schemeClr val="tx2">
                    <a:lumMod val="75000"/>
                    <a:lumOff val="25000"/>
                  </a:schemeClr>
                </a:solidFill>
              </a:rPr>
              <a:t>INTERNACIONALIZACIÓN DE LA PRODUCCIÓN CIENTÍFICA</a:t>
            </a:r>
            <a:endParaRPr lang="es-MX" sz="4000" dirty="0">
              <a:solidFill>
                <a:schemeClr val="tx2">
                  <a:lumMod val="75000"/>
                  <a:lumOff val="25000"/>
                </a:schemeClr>
              </a:solidFill>
            </a:endParaRPr>
          </a:p>
        </p:txBody>
      </p:sp>
    </p:spTree>
    <p:extLst>
      <p:ext uri="{BB962C8B-B14F-4D97-AF65-F5344CB8AC3E}">
        <p14:creationId xmlns:p14="http://schemas.microsoft.com/office/powerpoint/2010/main" val="548027368"/>
      </p:ext>
    </p:extLst>
  </p:cSld>
  <p:clrMapOvr>
    <a:masterClrMapping/>
  </p:clrMapOvr>
  <p:transition spd="slow">
    <p:randomBar dir="ver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00100" y="466343"/>
            <a:ext cx="10108692" cy="1362113"/>
          </a:xfrm>
        </p:spPr>
        <p:txBody>
          <a:bodyPr/>
          <a:lstStyle/>
          <a:p>
            <a:r>
              <a:rPr lang="es-MX" b="1" dirty="0" smtClean="0">
                <a:solidFill>
                  <a:schemeClr val="accent1">
                    <a:lumMod val="60000"/>
                    <a:lumOff val="40000"/>
                  </a:schemeClr>
                </a:solidFill>
              </a:rPr>
              <a:t>INTERNACIONALIZACIÓN: PROBLEMÁTICA (Prado, 2017)</a:t>
            </a:r>
            <a:endParaRPr lang="es-MX" b="1" dirty="0">
              <a:solidFill>
                <a:schemeClr val="accent1">
                  <a:lumMod val="60000"/>
                  <a:lumOff val="40000"/>
                </a:schemeClr>
              </a:solidFill>
            </a:endParaRPr>
          </a:p>
        </p:txBody>
      </p:sp>
      <p:sp>
        <p:nvSpPr>
          <p:cNvPr id="3" name="Marcador de contenido 2"/>
          <p:cNvSpPr>
            <a:spLocks noGrp="1"/>
          </p:cNvSpPr>
          <p:nvPr>
            <p:ph sz="half" idx="1"/>
          </p:nvPr>
        </p:nvSpPr>
        <p:spPr>
          <a:xfrm>
            <a:off x="393700" y="2207260"/>
            <a:ext cx="5600700" cy="4320540"/>
          </a:xfrm>
        </p:spPr>
        <p:txBody>
          <a:bodyPr>
            <a:normAutofit/>
          </a:bodyPr>
          <a:lstStyle/>
          <a:p>
            <a:pPr algn="just">
              <a:lnSpc>
                <a:spcPct val="150000"/>
              </a:lnSpc>
            </a:pPr>
            <a:r>
              <a:rPr lang="es-MX" sz="1800" dirty="0" smtClean="0">
                <a:solidFill>
                  <a:srgbClr val="C00000"/>
                </a:solidFill>
              </a:rPr>
              <a:t>Significativa reducción del presupuesto de los Estados para ciencia y tecnología.</a:t>
            </a:r>
          </a:p>
          <a:p>
            <a:pPr algn="just">
              <a:lnSpc>
                <a:spcPct val="150000"/>
              </a:lnSpc>
            </a:pPr>
            <a:r>
              <a:rPr lang="es-MX" sz="1800" dirty="0" smtClean="0">
                <a:solidFill>
                  <a:schemeClr val="accent1">
                    <a:lumMod val="50000"/>
                  </a:schemeClr>
                </a:solidFill>
              </a:rPr>
              <a:t>Recortes o descenso de ingresos en investigación redunda en disminución de gasto para los proyectos y/o detrimento de la calidad de los mismos.</a:t>
            </a:r>
          </a:p>
          <a:p>
            <a:pPr algn="just">
              <a:lnSpc>
                <a:spcPct val="150000"/>
              </a:lnSpc>
            </a:pPr>
            <a:r>
              <a:rPr lang="es-MX" sz="1800" dirty="0" smtClean="0">
                <a:solidFill>
                  <a:srgbClr val="C00000"/>
                </a:solidFill>
              </a:rPr>
              <a:t>Mayor expansión en el número de investigadores pero descenso en la demanda de carreras y posgrados en el área de Ciencias Sociales y Humanidades.</a:t>
            </a:r>
          </a:p>
          <a:p>
            <a:pPr marL="0" indent="0" algn="just">
              <a:lnSpc>
                <a:spcPct val="150000"/>
              </a:lnSpc>
              <a:buNone/>
            </a:pPr>
            <a:endParaRPr lang="es-MX" sz="1800" dirty="0" smtClean="0">
              <a:solidFill>
                <a:srgbClr val="C00000"/>
              </a:solidFill>
            </a:endParaRPr>
          </a:p>
          <a:p>
            <a:pPr algn="just">
              <a:lnSpc>
                <a:spcPct val="150000"/>
              </a:lnSpc>
            </a:pPr>
            <a:endParaRPr lang="es-MX" dirty="0" smtClean="0">
              <a:solidFill>
                <a:srgbClr val="C00000"/>
              </a:solidFill>
            </a:endParaRPr>
          </a:p>
        </p:txBody>
      </p:sp>
      <p:pic>
        <p:nvPicPr>
          <p:cNvPr id="4" name="Imagen 3"/>
          <p:cNvPicPr>
            <a:picLocks noChangeAspect="1"/>
          </p:cNvPicPr>
          <p:nvPr/>
        </p:nvPicPr>
        <p:blipFill>
          <a:blip r:embed="rId2"/>
          <a:stretch>
            <a:fillRect/>
          </a:stretch>
        </p:blipFill>
        <p:spPr>
          <a:xfrm>
            <a:off x="6551801" y="2383428"/>
            <a:ext cx="5276676" cy="3783583"/>
          </a:xfrm>
          <a:prstGeom prst="rect">
            <a:avLst/>
          </a:prstGeom>
          <a:ln w="38100">
            <a:solidFill>
              <a:schemeClr val="accent2">
                <a:lumMod val="50000"/>
              </a:schemeClr>
            </a:solidFill>
          </a:ln>
        </p:spPr>
      </p:pic>
    </p:spTree>
    <p:extLst>
      <p:ext uri="{BB962C8B-B14F-4D97-AF65-F5344CB8AC3E}">
        <p14:creationId xmlns:p14="http://schemas.microsoft.com/office/powerpoint/2010/main" val="2538456681"/>
      </p:ext>
    </p:extLst>
  </p:cSld>
  <p:clrMapOvr>
    <a:masterClrMapping/>
  </p:clrMapOvr>
  <p:transition spd="slow">
    <p:randomBar dir="ver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00100" y="466343"/>
            <a:ext cx="10108692" cy="1362113"/>
          </a:xfrm>
        </p:spPr>
        <p:txBody>
          <a:bodyPr/>
          <a:lstStyle/>
          <a:p>
            <a:r>
              <a:rPr lang="es-MX" dirty="0" smtClean="0"/>
              <a:t>INTERNACIONALIZACIÓN: PROBLEMÁTICA (Prado, 2017)</a:t>
            </a:r>
            <a:endParaRPr lang="es-MX" dirty="0"/>
          </a:p>
        </p:txBody>
      </p:sp>
      <p:sp>
        <p:nvSpPr>
          <p:cNvPr id="3" name="Marcador de contenido 2"/>
          <p:cNvSpPr>
            <a:spLocks noGrp="1"/>
          </p:cNvSpPr>
          <p:nvPr>
            <p:ph sz="half" idx="1"/>
          </p:nvPr>
        </p:nvSpPr>
        <p:spPr>
          <a:xfrm>
            <a:off x="393700" y="2207260"/>
            <a:ext cx="5600700" cy="4320540"/>
          </a:xfrm>
        </p:spPr>
        <p:txBody>
          <a:bodyPr>
            <a:normAutofit lnSpcReduction="10000"/>
          </a:bodyPr>
          <a:lstStyle/>
          <a:p>
            <a:pPr algn="just">
              <a:lnSpc>
                <a:spcPct val="150000"/>
              </a:lnSpc>
            </a:pPr>
            <a:r>
              <a:rPr lang="es-MX" sz="1800" dirty="0" smtClean="0">
                <a:solidFill>
                  <a:schemeClr val="accent1">
                    <a:lumMod val="50000"/>
                  </a:schemeClr>
                </a:solidFill>
              </a:rPr>
              <a:t>Nuevos sistemas de evaluación y promoción de profesores investigadores, redunda en multiplicación de producción científica.</a:t>
            </a:r>
          </a:p>
          <a:p>
            <a:pPr algn="just">
              <a:lnSpc>
                <a:spcPct val="150000"/>
              </a:lnSpc>
            </a:pPr>
            <a:r>
              <a:rPr lang="es-MX" sz="1800" dirty="0" smtClean="0">
                <a:solidFill>
                  <a:srgbClr val="C00000"/>
                </a:solidFill>
              </a:rPr>
              <a:t>Alto “índice de redundancia” en trabajos publicados.</a:t>
            </a:r>
          </a:p>
          <a:p>
            <a:pPr algn="just">
              <a:lnSpc>
                <a:spcPct val="150000"/>
              </a:lnSpc>
            </a:pPr>
            <a:r>
              <a:rPr lang="es-MX" sz="1800" dirty="0" smtClean="0">
                <a:solidFill>
                  <a:schemeClr val="accent1">
                    <a:lumMod val="50000"/>
                  </a:schemeClr>
                </a:solidFill>
              </a:rPr>
              <a:t>Predominancia de los artículos en revistas indizadas como forma de difusión de las investigaciones.</a:t>
            </a:r>
          </a:p>
          <a:p>
            <a:pPr algn="just">
              <a:lnSpc>
                <a:spcPct val="150000"/>
              </a:lnSpc>
            </a:pPr>
            <a:r>
              <a:rPr lang="es-MX" sz="1800" dirty="0" smtClean="0">
                <a:solidFill>
                  <a:srgbClr val="C00000"/>
                </a:solidFill>
              </a:rPr>
              <a:t>La mayor parte de las revistas registradas en índices de corriente “principal” (</a:t>
            </a:r>
            <a:r>
              <a:rPr lang="es-MX" sz="1800" dirty="0" err="1" smtClean="0">
                <a:solidFill>
                  <a:srgbClr val="C00000"/>
                </a:solidFill>
              </a:rPr>
              <a:t>WoS</a:t>
            </a:r>
            <a:r>
              <a:rPr lang="es-MX" sz="1800" dirty="0" smtClean="0">
                <a:solidFill>
                  <a:srgbClr val="C00000"/>
                </a:solidFill>
              </a:rPr>
              <a:t> y </a:t>
            </a:r>
            <a:r>
              <a:rPr lang="es-MX" sz="1800" dirty="0" err="1" smtClean="0">
                <a:solidFill>
                  <a:srgbClr val="C00000"/>
                </a:solidFill>
              </a:rPr>
              <a:t>Scopus</a:t>
            </a:r>
            <a:r>
              <a:rPr lang="es-MX" sz="1800" dirty="0" smtClean="0">
                <a:solidFill>
                  <a:srgbClr val="C00000"/>
                </a:solidFill>
              </a:rPr>
              <a:t>), se publican en lengua inglesa.</a:t>
            </a:r>
          </a:p>
          <a:p>
            <a:pPr marL="0" indent="0" algn="just">
              <a:lnSpc>
                <a:spcPct val="150000"/>
              </a:lnSpc>
              <a:buNone/>
            </a:pPr>
            <a:endParaRPr lang="es-MX" sz="1800" dirty="0" smtClean="0">
              <a:solidFill>
                <a:srgbClr val="C00000"/>
              </a:solidFill>
            </a:endParaRPr>
          </a:p>
          <a:p>
            <a:pPr algn="just">
              <a:lnSpc>
                <a:spcPct val="150000"/>
              </a:lnSpc>
            </a:pPr>
            <a:endParaRPr lang="es-MX" dirty="0" smtClean="0">
              <a:solidFill>
                <a:srgbClr val="C00000"/>
              </a:solidFill>
            </a:endParaRPr>
          </a:p>
        </p:txBody>
      </p:sp>
      <p:pic>
        <p:nvPicPr>
          <p:cNvPr id="4" name="Imagen 3"/>
          <p:cNvPicPr>
            <a:picLocks noChangeAspect="1"/>
          </p:cNvPicPr>
          <p:nvPr/>
        </p:nvPicPr>
        <p:blipFill>
          <a:blip r:embed="rId2"/>
          <a:stretch>
            <a:fillRect/>
          </a:stretch>
        </p:blipFill>
        <p:spPr>
          <a:xfrm>
            <a:off x="6392410" y="2357306"/>
            <a:ext cx="5377343" cy="3858936"/>
          </a:xfrm>
          <a:prstGeom prst="rect">
            <a:avLst/>
          </a:prstGeom>
          <a:ln w="38100">
            <a:solidFill>
              <a:srgbClr val="C00000"/>
            </a:solidFill>
          </a:ln>
        </p:spPr>
      </p:pic>
    </p:spTree>
    <p:extLst>
      <p:ext uri="{BB962C8B-B14F-4D97-AF65-F5344CB8AC3E}">
        <p14:creationId xmlns:p14="http://schemas.microsoft.com/office/powerpoint/2010/main" val="3369922783"/>
      </p:ext>
    </p:extLst>
  </p:cSld>
  <p:clrMapOvr>
    <a:masterClrMapping/>
  </p:clrMapOvr>
  <p:transition spd="slow">
    <p:randomBar dir="ver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00100" y="466343"/>
            <a:ext cx="10108692" cy="1362113"/>
          </a:xfrm>
        </p:spPr>
        <p:txBody>
          <a:bodyPr/>
          <a:lstStyle/>
          <a:p>
            <a:r>
              <a:rPr lang="es-MX" dirty="0" smtClean="0"/>
              <a:t>INTERNACIONALIZACIÓN: PROBLEMÁTICA (Russell, 2009)</a:t>
            </a:r>
            <a:endParaRPr lang="es-MX" dirty="0"/>
          </a:p>
        </p:txBody>
      </p:sp>
      <p:sp>
        <p:nvSpPr>
          <p:cNvPr id="3" name="Marcador de contenido 2"/>
          <p:cNvSpPr>
            <a:spLocks noGrp="1"/>
          </p:cNvSpPr>
          <p:nvPr>
            <p:ph sz="half" idx="1"/>
          </p:nvPr>
        </p:nvSpPr>
        <p:spPr>
          <a:xfrm>
            <a:off x="393700" y="2207260"/>
            <a:ext cx="5600700" cy="4320540"/>
          </a:xfrm>
        </p:spPr>
        <p:txBody>
          <a:bodyPr>
            <a:normAutofit lnSpcReduction="10000"/>
          </a:bodyPr>
          <a:lstStyle/>
          <a:p>
            <a:pPr algn="just">
              <a:lnSpc>
                <a:spcPct val="150000"/>
              </a:lnSpc>
            </a:pPr>
            <a:r>
              <a:rPr lang="es-MX" sz="1800" dirty="0" smtClean="0">
                <a:solidFill>
                  <a:srgbClr val="C00000"/>
                </a:solidFill>
              </a:rPr>
              <a:t>Las revistas nacionales pueden estar limitando su participación en el discurso científico internacional.</a:t>
            </a:r>
          </a:p>
          <a:p>
            <a:pPr algn="just">
              <a:lnSpc>
                <a:spcPct val="150000"/>
              </a:lnSpc>
            </a:pPr>
            <a:r>
              <a:rPr lang="es-MX" sz="1800" dirty="0" smtClean="0">
                <a:solidFill>
                  <a:srgbClr val="C00000"/>
                </a:solidFill>
              </a:rPr>
              <a:t>Los científicos nacionales se incorporan lentamente a la publicación en revistas de corriente principal.</a:t>
            </a:r>
          </a:p>
          <a:p>
            <a:pPr algn="just">
              <a:lnSpc>
                <a:spcPct val="150000"/>
              </a:lnSpc>
            </a:pPr>
            <a:r>
              <a:rPr lang="es-MX" sz="1800" dirty="0" smtClean="0">
                <a:solidFill>
                  <a:srgbClr val="C00000"/>
                </a:solidFill>
              </a:rPr>
              <a:t>Escasa colaboración internacional y falta de publicación en equipos internacionales.</a:t>
            </a:r>
          </a:p>
          <a:p>
            <a:pPr algn="just">
              <a:lnSpc>
                <a:spcPct val="150000"/>
              </a:lnSpc>
            </a:pPr>
            <a:r>
              <a:rPr lang="es-MX" sz="1800" dirty="0" smtClean="0">
                <a:solidFill>
                  <a:srgbClr val="C00000"/>
                </a:solidFill>
              </a:rPr>
              <a:t>La publicación en revistas internacionales constituye un factor de peso en la evaluación de la producción científica nacional.</a:t>
            </a:r>
          </a:p>
          <a:p>
            <a:pPr algn="just">
              <a:lnSpc>
                <a:spcPct val="150000"/>
              </a:lnSpc>
            </a:pPr>
            <a:endParaRPr lang="es-MX" dirty="0" smtClean="0">
              <a:solidFill>
                <a:srgbClr val="C00000"/>
              </a:solidFill>
            </a:endParaRPr>
          </a:p>
        </p:txBody>
      </p:sp>
      <p:pic>
        <p:nvPicPr>
          <p:cNvPr id="5" name="Imagen 4"/>
          <p:cNvPicPr>
            <a:picLocks noChangeAspect="1"/>
          </p:cNvPicPr>
          <p:nvPr/>
        </p:nvPicPr>
        <p:blipFill>
          <a:blip r:embed="rId2"/>
          <a:stretch>
            <a:fillRect/>
          </a:stretch>
        </p:blipFill>
        <p:spPr>
          <a:xfrm>
            <a:off x="6273800" y="2081212"/>
            <a:ext cx="5715000" cy="4446588"/>
          </a:xfrm>
          <a:prstGeom prst="rect">
            <a:avLst/>
          </a:prstGeom>
          <a:ln w="38100">
            <a:solidFill>
              <a:srgbClr val="C00000"/>
            </a:solidFill>
          </a:ln>
        </p:spPr>
      </p:pic>
    </p:spTree>
    <p:extLst>
      <p:ext uri="{BB962C8B-B14F-4D97-AF65-F5344CB8AC3E}">
        <p14:creationId xmlns:p14="http://schemas.microsoft.com/office/powerpoint/2010/main" val="318604060"/>
      </p:ext>
    </p:extLst>
  </p:cSld>
  <p:clrMapOvr>
    <a:masterClrMapping/>
  </p:clrMapOvr>
  <p:transition spd="slow">
    <p:randomBar dir="ver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600" dirty="0" smtClean="0">
                <a:solidFill>
                  <a:schemeClr val="accent3">
                    <a:lumMod val="40000"/>
                    <a:lumOff val="60000"/>
                  </a:schemeClr>
                </a:solidFill>
              </a:rPr>
              <a:t>INTERNACIONALIZACIÓN</a:t>
            </a:r>
            <a:endParaRPr lang="es-MX" sz="3600" dirty="0">
              <a:solidFill>
                <a:schemeClr val="accent3">
                  <a:lumMod val="40000"/>
                  <a:lumOff val="60000"/>
                </a:schemeClr>
              </a:solidFill>
            </a:endParaRPr>
          </a:p>
        </p:txBody>
      </p:sp>
      <p:sp>
        <p:nvSpPr>
          <p:cNvPr id="3" name="Marcador de contenido 2"/>
          <p:cNvSpPr>
            <a:spLocks noGrp="1"/>
          </p:cNvSpPr>
          <p:nvPr>
            <p:ph idx="1"/>
          </p:nvPr>
        </p:nvSpPr>
        <p:spPr>
          <a:xfrm>
            <a:off x="406400" y="2190749"/>
            <a:ext cx="10502392" cy="3986213"/>
          </a:xfrm>
        </p:spPr>
        <p:txBody>
          <a:bodyPr>
            <a:normAutofit/>
          </a:bodyPr>
          <a:lstStyle/>
          <a:p>
            <a:pPr algn="ctr">
              <a:lnSpc>
                <a:spcPct val="150000"/>
              </a:lnSpc>
            </a:pPr>
            <a:r>
              <a:rPr lang="es-MX" sz="2800" dirty="0" smtClean="0">
                <a:solidFill>
                  <a:schemeClr val="accent1">
                    <a:lumMod val="50000"/>
                  </a:schemeClr>
                </a:solidFill>
              </a:rPr>
              <a:t>El hecho de que una revista se publique en inglés, o en otro país, no significa que sea internacional.</a:t>
            </a:r>
          </a:p>
          <a:p>
            <a:pPr algn="ctr">
              <a:lnSpc>
                <a:spcPct val="150000"/>
              </a:lnSpc>
            </a:pPr>
            <a:r>
              <a:rPr lang="es-MX" sz="2800" dirty="0" smtClean="0">
                <a:solidFill>
                  <a:schemeClr val="accent1">
                    <a:lumMod val="50000"/>
                  </a:schemeClr>
                </a:solidFill>
              </a:rPr>
              <a:t>“Una revista científica se puede considerar internacional cuando logra incorporarse a los canales de comunicación de la ciencia global y alcanza a impactar la ciencia internacional” (Russell, 2009).</a:t>
            </a:r>
            <a:endParaRPr lang="es-MX" sz="2800" dirty="0">
              <a:solidFill>
                <a:schemeClr val="accent1">
                  <a:lumMod val="50000"/>
                </a:schemeClr>
              </a:solidFill>
            </a:endParaRPr>
          </a:p>
        </p:txBody>
      </p:sp>
    </p:spTree>
    <p:extLst>
      <p:ext uri="{BB962C8B-B14F-4D97-AF65-F5344CB8AC3E}">
        <p14:creationId xmlns:p14="http://schemas.microsoft.com/office/powerpoint/2010/main" val="1039630992"/>
      </p:ext>
    </p:extLst>
  </p:cSld>
  <p:clrMapOvr>
    <a:masterClrMapping/>
  </p:clrMapOvr>
  <p:transition spd="slow">
    <p:randomBar dir="ver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i="1" dirty="0" smtClean="0">
                <a:solidFill>
                  <a:schemeClr val="accent1">
                    <a:lumMod val="60000"/>
                    <a:lumOff val="40000"/>
                  </a:schemeClr>
                </a:solidFill>
              </a:rPr>
              <a:t>¿Qué son las revistas de corriente principal?</a:t>
            </a:r>
            <a:endParaRPr lang="en-US" b="1" i="1" dirty="0">
              <a:solidFill>
                <a:schemeClr val="accent1">
                  <a:lumMod val="60000"/>
                  <a:lumOff val="40000"/>
                </a:schemeClr>
              </a:solidFill>
            </a:endParaRPr>
          </a:p>
        </p:txBody>
      </p:sp>
      <p:sp>
        <p:nvSpPr>
          <p:cNvPr id="3" name="Marcador de contenido 2"/>
          <p:cNvSpPr>
            <a:spLocks noGrp="1"/>
          </p:cNvSpPr>
          <p:nvPr>
            <p:ph idx="1"/>
          </p:nvPr>
        </p:nvSpPr>
        <p:spPr/>
        <p:txBody>
          <a:bodyPr>
            <a:normAutofit/>
          </a:bodyPr>
          <a:lstStyle/>
          <a:p>
            <a:pPr marL="0" indent="0" algn="ctr">
              <a:lnSpc>
                <a:spcPct val="150000"/>
              </a:lnSpc>
              <a:buNone/>
            </a:pPr>
            <a:r>
              <a:rPr lang="es-MX" sz="2400" b="1" dirty="0" smtClean="0"/>
              <a:t>“Las </a:t>
            </a:r>
            <a:r>
              <a:rPr lang="es-MX" sz="2400" b="1" dirty="0"/>
              <a:t>revistas de corriente principal (</a:t>
            </a:r>
            <a:r>
              <a:rPr lang="es-MX" sz="2400" b="1" i="1" dirty="0" err="1"/>
              <a:t>main</a:t>
            </a:r>
            <a:r>
              <a:rPr lang="es-MX" sz="2400" b="1" i="1" dirty="0"/>
              <a:t> </a:t>
            </a:r>
            <a:r>
              <a:rPr lang="es-MX" sz="2400" b="1" i="1" dirty="0" err="1"/>
              <a:t>stream</a:t>
            </a:r>
            <a:r>
              <a:rPr lang="es-MX" sz="2400" b="1" i="1" dirty="0"/>
              <a:t> </a:t>
            </a:r>
            <a:r>
              <a:rPr lang="es-MX" sz="2400" b="1" i="1" dirty="0" err="1"/>
              <a:t>journals</a:t>
            </a:r>
            <a:r>
              <a:rPr lang="es-MX" sz="2400" b="1" dirty="0"/>
              <a:t>) son aquellas revistas que publican resultados de investigación científica, que son arbitradas por pares (</a:t>
            </a:r>
            <a:r>
              <a:rPr lang="es-MX" sz="2400" b="1" i="1" dirty="0"/>
              <a:t>peer </a:t>
            </a:r>
            <a:r>
              <a:rPr lang="es-MX" sz="2400" b="1" i="1" dirty="0" err="1"/>
              <a:t>reviewed</a:t>
            </a:r>
            <a:r>
              <a:rPr lang="es-MX" sz="2400" b="1" dirty="0"/>
              <a:t>), que están indizadas en bases de datos internacionales de prestigio y </a:t>
            </a:r>
            <a:r>
              <a:rPr lang="es-MX" sz="2400" b="1" dirty="0" smtClean="0"/>
              <a:t>que </a:t>
            </a:r>
            <a:r>
              <a:rPr lang="es-MX" sz="2400" b="1" dirty="0"/>
              <a:t>tienen influencia en el desarrollo del conocimiento universal</a:t>
            </a:r>
            <a:r>
              <a:rPr lang="es-MX" sz="2400" b="1" dirty="0" smtClean="0"/>
              <a:t>” </a:t>
            </a:r>
          </a:p>
          <a:p>
            <a:pPr marL="0" indent="0" algn="ctr">
              <a:lnSpc>
                <a:spcPct val="150000"/>
              </a:lnSpc>
              <a:buNone/>
            </a:pPr>
            <a:r>
              <a:rPr lang="es-MX" sz="2400" b="1" dirty="0" smtClean="0"/>
              <a:t>(Valderrama, 2012; cit. en Espinoza, 2013, p. 2).</a:t>
            </a:r>
            <a:endParaRPr lang="en-US" sz="2400" b="1" dirty="0"/>
          </a:p>
        </p:txBody>
      </p:sp>
    </p:spTree>
    <p:extLst>
      <p:ext uri="{BB962C8B-B14F-4D97-AF65-F5344CB8AC3E}">
        <p14:creationId xmlns:p14="http://schemas.microsoft.com/office/powerpoint/2010/main" val="1488924965"/>
      </p:ext>
    </p:extLst>
  </p:cSld>
  <p:clrMapOvr>
    <a:masterClrMapping/>
  </p:clrMapOvr>
  <p:transition spd="slow">
    <p:randomBar dir="ver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i="1" dirty="0" smtClean="0">
                <a:solidFill>
                  <a:schemeClr val="accent1">
                    <a:lumMod val="60000"/>
                    <a:lumOff val="40000"/>
                  </a:schemeClr>
                </a:solidFill>
              </a:rPr>
              <a:t>¿Qué son las revistas de corriente principal?</a:t>
            </a:r>
            <a:endParaRPr lang="en-US" b="1" i="1" dirty="0">
              <a:solidFill>
                <a:schemeClr val="accent1">
                  <a:lumMod val="60000"/>
                  <a:lumOff val="40000"/>
                </a:schemeClr>
              </a:solidFill>
            </a:endParaRPr>
          </a:p>
        </p:txBody>
      </p:sp>
      <p:sp>
        <p:nvSpPr>
          <p:cNvPr id="3" name="Marcador de contenido 2"/>
          <p:cNvSpPr>
            <a:spLocks noGrp="1"/>
          </p:cNvSpPr>
          <p:nvPr>
            <p:ph idx="1"/>
          </p:nvPr>
        </p:nvSpPr>
        <p:spPr/>
        <p:txBody>
          <a:bodyPr>
            <a:normAutofit/>
          </a:bodyPr>
          <a:lstStyle/>
          <a:p>
            <a:pPr marL="0" indent="0" algn="ctr">
              <a:lnSpc>
                <a:spcPct val="150000"/>
              </a:lnSpc>
              <a:buNone/>
            </a:pPr>
            <a:r>
              <a:rPr lang="es-MX" sz="2400" b="1" dirty="0" smtClean="0"/>
              <a:t>“… en </a:t>
            </a:r>
            <a:r>
              <a:rPr lang="es-MX" sz="2400" b="1" dirty="0"/>
              <a:t>todos los sistemas de evaluación la indización en la llamada corriente principal (</a:t>
            </a:r>
            <a:r>
              <a:rPr lang="es-MX" sz="2400" b="1" i="1" dirty="0" err="1"/>
              <a:t>WoS-Scopus</a:t>
            </a:r>
            <a:r>
              <a:rPr lang="es-MX" sz="2400" b="1" dirty="0"/>
              <a:t>) es el factor más importante para ser considerada como revista internacional, de calidad, representativa, etc., convirtiendo dicha indización en </a:t>
            </a:r>
            <a:r>
              <a:rPr lang="es-MX" sz="2400" b="1" dirty="0" smtClean="0"/>
              <a:t>legitimidad” </a:t>
            </a:r>
          </a:p>
          <a:p>
            <a:pPr marL="0" indent="0" algn="ctr">
              <a:lnSpc>
                <a:spcPct val="150000"/>
              </a:lnSpc>
              <a:buNone/>
            </a:pPr>
            <a:r>
              <a:rPr lang="es-MX" sz="2400" b="1" dirty="0" smtClean="0"/>
              <a:t>(Aguado-López, 2019, párr. 1).</a:t>
            </a:r>
            <a:endParaRPr lang="en-US" sz="2400" b="1" dirty="0"/>
          </a:p>
        </p:txBody>
      </p:sp>
    </p:spTree>
    <p:extLst>
      <p:ext uri="{BB962C8B-B14F-4D97-AF65-F5344CB8AC3E}">
        <p14:creationId xmlns:p14="http://schemas.microsoft.com/office/powerpoint/2010/main" val="1011710519"/>
      </p:ext>
    </p:extLst>
  </p:cSld>
  <p:clrMapOvr>
    <a:masterClrMapping/>
  </p:clrMapOvr>
  <p:transition spd="slow">
    <p:randomBar dir="ver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p:cNvSpPr>
            <a:spLocks noGrp="1"/>
          </p:cNvSpPr>
          <p:nvPr>
            <p:ph type="title"/>
          </p:nvPr>
        </p:nvSpPr>
        <p:spPr/>
        <p:txBody>
          <a:bodyPr/>
          <a:lstStyle/>
          <a:p>
            <a:r>
              <a:rPr lang="es-MX" b="1" i="1" dirty="0" smtClean="0">
                <a:solidFill>
                  <a:schemeClr val="accent1"/>
                </a:solidFill>
              </a:rPr>
              <a:t>¿Qué es </a:t>
            </a:r>
            <a:r>
              <a:rPr lang="es-MX" b="1" i="1" dirty="0" err="1" smtClean="0">
                <a:solidFill>
                  <a:schemeClr val="accent1"/>
                </a:solidFill>
              </a:rPr>
              <a:t>WoS</a:t>
            </a:r>
            <a:r>
              <a:rPr lang="es-MX" b="1" i="1" dirty="0" smtClean="0">
                <a:solidFill>
                  <a:schemeClr val="accent1"/>
                </a:solidFill>
              </a:rPr>
              <a:t>?</a:t>
            </a:r>
            <a:endParaRPr lang="en-US" b="1" i="1" dirty="0">
              <a:solidFill>
                <a:schemeClr val="accent1"/>
              </a:solidFill>
            </a:endParaRPr>
          </a:p>
        </p:txBody>
      </p:sp>
      <p:sp>
        <p:nvSpPr>
          <p:cNvPr id="8" name="Marcador de texto 7"/>
          <p:cNvSpPr>
            <a:spLocks noGrp="1"/>
          </p:cNvSpPr>
          <p:nvPr>
            <p:ph type="body" idx="1"/>
          </p:nvPr>
        </p:nvSpPr>
        <p:spPr/>
        <p:txBody>
          <a:bodyPr/>
          <a:lstStyle/>
          <a:p>
            <a:pPr algn="ctr"/>
            <a:r>
              <a:rPr lang="es-MX" dirty="0" smtClean="0"/>
              <a:t>WEB OF SCIENCE</a:t>
            </a:r>
            <a:endParaRPr lang="en-US" dirty="0"/>
          </a:p>
        </p:txBody>
      </p:sp>
      <p:sp>
        <p:nvSpPr>
          <p:cNvPr id="9" name="Marcador de contenido 8"/>
          <p:cNvSpPr>
            <a:spLocks noGrp="1"/>
          </p:cNvSpPr>
          <p:nvPr>
            <p:ph sz="half" idx="2"/>
          </p:nvPr>
        </p:nvSpPr>
        <p:spPr>
          <a:xfrm>
            <a:off x="604007" y="2743194"/>
            <a:ext cx="5444455" cy="3766663"/>
          </a:xfrm>
        </p:spPr>
        <p:txBody>
          <a:bodyPr>
            <a:normAutofit fontScale="85000" lnSpcReduction="20000"/>
          </a:bodyPr>
          <a:lstStyle/>
          <a:p>
            <a:pPr algn="just">
              <a:lnSpc>
                <a:spcPct val="160000"/>
              </a:lnSpc>
            </a:pPr>
            <a:r>
              <a:rPr lang="es-MX" dirty="0">
                <a:solidFill>
                  <a:schemeClr val="accent5">
                    <a:lumMod val="75000"/>
                  </a:schemeClr>
                </a:solidFill>
              </a:rPr>
              <a:t>P</a:t>
            </a:r>
            <a:r>
              <a:rPr lang="es-MX" dirty="0" smtClean="0">
                <a:solidFill>
                  <a:schemeClr val="accent5">
                    <a:lumMod val="75000"/>
                  </a:schemeClr>
                </a:solidFill>
              </a:rPr>
              <a:t>lataforma </a:t>
            </a:r>
            <a:r>
              <a:rPr lang="es-MX" dirty="0">
                <a:solidFill>
                  <a:schemeClr val="accent5">
                    <a:lumMod val="75000"/>
                  </a:schemeClr>
                </a:solidFill>
              </a:rPr>
              <a:t>basada en tecnología w</a:t>
            </a:r>
            <a:r>
              <a:rPr lang="es-MX" dirty="0" smtClean="0">
                <a:solidFill>
                  <a:schemeClr val="accent5">
                    <a:lumMod val="75000"/>
                  </a:schemeClr>
                </a:solidFill>
              </a:rPr>
              <a:t>eb </a:t>
            </a:r>
            <a:r>
              <a:rPr lang="es-MX" dirty="0">
                <a:solidFill>
                  <a:schemeClr val="accent5">
                    <a:lumMod val="75000"/>
                  </a:schemeClr>
                </a:solidFill>
              </a:rPr>
              <a:t>que recoge las referencias de las principales publicaciones científicas de cualquier disciplina del conocimiento, tanto científico como tecnológico, humanístico y sociológicos desde 1945, esenciales para el apoyo a la investigación y para el reconocimiento de los esfuerzos y avances realizados por la comunidad científica y </a:t>
            </a:r>
            <a:r>
              <a:rPr lang="es-MX" dirty="0" smtClean="0">
                <a:solidFill>
                  <a:schemeClr val="accent5">
                    <a:lumMod val="75000"/>
                  </a:schemeClr>
                </a:solidFill>
              </a:rPr>
              <a:t>tecnológica (</a:t>
            </a:r>
            <a:r>
              <a:rPr lang="es-MX" dirty="0" err="1" smtClean="0">
                <a:solidFill>
                  <a:schemeClr val="accent5">
                    <a:lumMod val="75000"/>
                  </a:schemeClr>
                </a:solidFill>
              </a:rPr>
              <a:t>FECyT</a:t>
            </a:r>
            <a:r>
              <a:rPr lang="es-MX" dirty="0" smtClean="0">
                <a:solidFill>
                  <a:schemeClr val="accent5">
                    <a:lumMod val="75000"/>
                  </a:schemeClr>
                </a:solidFill>
              </a:rPr>
              <a:t>, s/f). Es financiada por Thomson Reuters.</a:t>
            </a:r>
            <a:endParaRPr lang="en-US" dirty="0">
              <a:solidFill>
                <a:schemeClr val="accent5">
                  <a:lumMod val="75000"/>
                </a:schemeClr>
              </a:solidFill>
            </a:endParaRPr>
          </a:p>
        </p:txBody>
      </p:sp>
      <p:pic>
        <p:nvPicPr>
          <p:cNvPr id="13" name="Imagen 1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32358" y="2501667"/>
            <a:ext cx="3958555" cy="3941078"/>
          </a:xfrm>
          <a:prstGeom prst="rect">
            <a:avLst/>
          </a:prstGeom>
          <a:ln w="38100">
            <a:solidFill>
              <a:srgbClr val="FFC000"/>
            </a:solidFill>
          </a:ln>
        </p:spPr>
      </p:pic>
    </p:spTree>
    <p:extLst>
      <p:ext uri="{BB962C8B-B14F-4D97-AF65-F5344CB8AC3E}">
        <p14:creationId xmlns:p14="http://schemas.microsoft.com/office/powerpoint/2010/main" val="219364985"/>
      </p:ext>
    </p:extLst>
  </p:cSld>
  <p:clrMapOvr>
    <a:masterClrMapping/>
  </p:clrMapOvr>
  <p:transition spd="slow">
    <p:randomBar dir="vert"/>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p:cNvSpPr>
            <a:spLocks noGrp="1"/>
          </p:cNvSpPr>
          <p:nvPr>
            <p:ph type="title"/>
          </p:nvPr>
        </p:nvSpPr>
        <p:spPr/>
        <p:txBody>
          <a:bodyPr/>
          <a:lstStyle/>
          <a:p>
            <a:r>
              <a:rPr lang="es-MX" b="1" i="1" dirty="0" smtClean="0">
                <a:solidFill>
                  <a:schemeClr val="accent1"/>
                </a:solidFill>
              </a:rPr>
              <a:t>¿Qué es </a:t>
            </a:r>
            <a:r>
              <a:rPr lang="es-MX" b="1" i="1" dirty="0" err="1" smtClean="0">
                <a:solidFill>
                  <a:schemeClr val="accent1"/>
                </a:solidFill>
              </a:rPr>
              <a:t>Scopus</a:t>
            </a:r>
            <a:r>
              <a:rPr lang="es-MX" b="1" i="1" dirty="0" smtClean="0">
                <a:solidFill>
                  <a:schemeClr val="accent1"/>
                </a:solidFill>
              </a:rPr>
              <a:t>?</a:t>
            </a:r>
            <a:endParaRPr lang="en-US" b="1" i="1" dirty="0">
              <a:solidFill>
                <a:schemeClr val="accent1"/>
              </a:solidFill>
            </a:endParaRPr>
          </a:p>
        </p:txBody>
      </p:sp>
      <p:sp>
        <p:nvSpPr>
          <p:cNvPr id="8" name="Marcador de texto 7"/>
          <p:cNvSpPr>
            <a:spLocks noGrp="1"/>
          </p:cNvSpPr>
          <p:nvPr>
            <p:ph type="body" idx="1"/>
          </p:nvPr>
        </p:nvSpPr>
        <p:spPr>
          <a:xfrm>
            <a:off x="6419088" y="1828297"/>
            <a:ext cx="4489704" cy="830695"/>
          </a:xfrm>
        </p:spPr>
        <p:txBody>
          <a:bodyPr/>
          <a:lstStyle/>
          <a:p>
            <a:pPr algn="ctr"/>
            <a:r>
              <a:rPr lang="es-MX" dirty="0" smtClean="0"/>
              <a:t>SCOPUS</a:t>
            </a:r>
            <a:endParaRPr lang="en-US" dirty="0"/>
          </a:p>
        </p:txBody>
      </p:sp>
      <p:sp>
        <p:nvSpPr>
          <p:cNvPr id="9" name="Marcador de contenido 8"/>
          <p:cNvSpPr>
            <a:spLocks noGrp="1"/>
          </p:cNvSpPr>
          <p:nvPr>
            <p:ph sz="half" idx="2"/>
          </p:nvPr>
        </p:nvSpPr>
        <p:spPr>
          <a:xfrm>
            <a:off x="5763237" y="2717794"/>
            <a:ext cx="6073629" cy="3766663"/>
          </a:xfrm>
        </p:spPr>
        <p:txBody>
          <a:bodyPr>
            <a:normAutofit fontScale="92500" lnSpcReduction="10000"/>
          </a:bodyPr>
          <a:lstStyle/>
          <a:p>
            <a:pPr algn="just">
              <a:lnSpc>
                <a:spcPct val="160000"/>
              </a:lnSpc>
            </a:pPr>
            <a:r>
              <a:rPr lang="es-MX" i="1" dirty="0" err="1">
                <a:solidFill>
                  <a:schemeClr val="accent5">
                    <a:lumMod val="75000"/>
                  </a:schemeClr>
                </a:solidFill>
              </a:rPr>
              <a:t>Scopus</a:t>
            </a:r>
            <a:r>
              <a:rPr lang="es-MX" dirty="0">
                <a:solidFill>
                  <a:schemeClr val="accent5">
                    <a:lumMod val="75000"/>
                  </a:schemeClr>
                </a:solidFill>
              </a:rPr>
              <a:t> es la mayor base de datos de citas y resúmenes de bibliografía revisada por pares: revistas científicas, libros y actas de conferencias. </a:t>
            </a:r>
            <a:r>
              <a:rPr lang="es-MX" dirty="0" smtClean="0">
                <a:solidFill>
                  <a:schemeClr val="accent5">
                    <a:lumMod val="75000"/>
                  </a:schemeClr>
                </a:solidFill>
              </a:rPr>
              <a:t>Ofrece </a:t>
            </a:r>
            <a:r>
              <a:rPr lang="es-MX" dirty="0">
                <a:solidFill>
                  <a:schemeClr val="accent5">
                    <a:lumMod val="75000"/>
                  </a:schemeClr>
                </a:solidFill>
              </a:rPr>
              <a:t>un exhaustivo resumen de los resultados de la investigación mundial </a:t>
            </a:r>
            <a:r>
              <a:rPr lang="es-MX" dirty="0" smtClean="0">
                <a:solidFill>
                  <a:schemeClr val="accent5">
                    <a:lumMod val="75000"/>
                  </a:schemeClr>
                </a:solidFill>
              </a:rPr>
              <a:t>en </a:t>
            </a:r>
            <a:r>
              <a:rPr lang="es-MX" dirty="0">
                <a:solidFill>
                  <a:schemeClr val="accent5">
                    <a:lumMod val="75000"/>
                  </a:schemeClr>
                </a:solidFill>
              </a:rPr>
              <a:t>los campos de la ciencia, la tecnología, la medicina, las ciencias sociales y las artes y </a:t>
            </a:r>
            <a:r>
              <a:rPr lang="es-MX" dirty="0" smtClean="0">
                <a:solidFill>
                  <a:schemeClr val="accent5">
                    <a:lumMod val="75000"/>
                  </a:schemeClr>
                </a:solidFill>
              </a:rPr>
              <a:t>humanidades. Incluye </a:t>
            </a:r>
            <a:r>
              <a:rPr lang="es-MX" dirty="0">
                <a:solidFill>
                  <a:schemeClr val="accent5">
                    <a:lumMod val="75000"/>
                  </a:schemeClr>
                </a:solidFill>
              </a:rPr>
              <a:t>herramientas inteligentes para hacer un seguimiento, analizar y visualizar la </a:t>
            </a:r>
            <a:r>
              <a:rPr lang="es-MX" dirty="0" smtClean="0">
                <a:solidFill>
                  <a:schemeClr val="accent5">
                    <a:lumMod val="75000"/>
                  </a:schemeClr>
                </a:solidFill>
              </a:rPr>
              <a:t>investigación (</a:t>
            </a:r>
            <a:r>
              <a:rPr lang="es-MX" dirty="0" err="1" smtClean="0">
                <a:solidFill>
                  <a:schemeClr val="accent5">
                    <a:lumMod val="75000"/>
                  </a:schemeClr>
                </a:solidFill>
              </a:rPr>
              <a:t>Elsevier</a:t>
            </a:r>
            <a:r>
              <a:rPr lang="es-MX" dirty="0" smtClean="0">
                <a:solidFill>
                  <a:schemeClr val="accent5">
                    <a:lumMod val="75000"/>
                  </a:schemeClr>
                </a:solidFill>
              </a:rPr>
              <a:t>, 2019).</a:t>
            </a:r>
            <a:endParaRPr lang="en-US" dirty="0">
              <a:solidFill>
                <a:schemeClr val="accent5">
                  <a:lumMod val="75000"/>
                </a:schemeClr>
              </a:solidFill>
            </a:endParaRPr>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2491" y="2658992"/>
            <a:ext cx="4339292" cy="3884268"/>
          </a:xfrm>
          <a:prstGeom prst="rect">
            <a:avLst/>
          </a:prstGeom>
          <a:ln w="38100">
            <a:solidFill>
              <a:srgbClr val="FFC000"/>
            </a:solidFill>
          </a:ln>
        </p:spPr>
      </p:pic>
    </p:spTree>
    <p:extLst>
      <p:ext uri="{BB962C8B-B14F-4D97-AF65-F5344CB8AC3E}">
        <p14:creationId xmlns:p14="http://schemas.microsoft.com/office/powerpoint/2010/main" val="1217328258"/>
      </p:ext>
    </p:extLst>
  </p:cSld>
  <p:clrMapOvr>
    <a:masterClrMapping/>
  </p:clrMapOvr>
  <p:transition spd="slow">
    <p:randomBar dir="vert"/>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MX" b="1" dirty="0" smtClean="0">
                <a:solidFill>
                  <a:schemeClr val="accent1">
                    <a:lumMod val="60000"/>
                    <a:lumOff val="40000"/>
                  </a:schemeClr>
                </a:solidFill>
              </a:rPr>
              <a:t>CARACTERÍSTICAS de revistas de corriente principal (</a:t>
            </a:r>
            <a:r>
              <a:rPr lang="es-MX" b="1" i="1" dirty="0" err="1" smtClean="0">
                <a:solidFill>
                  <a:schemeClr val="accent1">
                    <a:lumMod val="60000"/>
                    <a:lumOff val="40000"/>
                  </a:schemeClr>
                </a:solidFill>
              </a:rPr>
              <a:t>mainstream</a:t>
            </a:r>
            <a:r>
              <a:rPr lang="es-MX" b="1" dirty="0" smtClean="0">
                <a:solidFill>
                  <a:schemeClr val="accent1">
                    <a:lumMod val="60000"/>
                    <a:lumOff val="40000"/>
                  </a:schemeClr>
                </a:solidFill>
              </a:rPr>
              <a:t>)</a:t>
            </a:r>
            <a:endParaRPr lang="en-US" b="1" dirty="0">
              <a:solidFill>
                <a:schemeClr val="accent1">
                  <a:lumMod val="60000"/>
                  <a:lumOff val="40000"/>
                </a:schemeClr>
              </a:solidFill>
            </a:endParaRPr>
          </a:p>
        </p:txBody>
      </p:sp>
      <p:sp>
        <p:nvSpPr>
          <p:cNvPr id="5" name="Marcador de contenido 4"/>
          <p:cNvSpPr>
            <a:spLocks noGrp="1"/>
          </p:cNvSpPr>
          <p:nvPr>
            <p:ph sz="half" idx="1"/>
          </p:nvPr>
        </p:nvSpPr>
        <p:spPr>
          <a:xfrm>
            <a:off x="444617" y="2194560"/>
            <a:ext cx="5325247" cy="3986784"/>
          </a:xfrm>
        </p:spPr>
        <p:txBody>
          <a:bodyPr>
            <a:normAutofit fontScale="92500"/>
          </a:bodyPr>
          <a:lstStyle/>
          <a:p>
            <a:pPr algn="just">
              <a:lnSpc>
                <a:spcPct val="150000"/>
              </a:lnSpc>
              <a:buFont typeface="Wingdings" panose="05000000000000000000" pitchFamily="2" charset="2"/>
              <a:buChar char="q"/>
            </a:pPr>
            <a:r>
              <a:rPr lang="es-MX" b="1" dirty="0" smtClean="0"/>
              <a:t>Dichas revistas tienen un alto Factor de Impacto.</a:t>
            </a:r>
          </a:p>
          <a:p>
            <a:pPr algn="just">
              <a:lnSpc>
                <a:spcPct val="150000"/>
              </a:lnSpc>
              <a:buFont typeface="Wingdings" panose="05000000000000000000" pitchFamily="2" charset="2"/>
              <a:buChar char="q"/>
            </a:pPr>
            <a:r>
              <a:rPr lang="es-MX" b="1" dirty="0" smtClean="0"/>
              <a:t>Por ende, su número de citación es elevado.</a:t>
            </a:r>
          </a:p>
          <a:p>
            <a:pPr algn="just">
              <a:lnSpc>
                <a:spcPct val="150000"/>
              </a:lnSpc>
              <a:buFont typeface="Wingdings" panose="05000000000000000000" pitchFamily="2" charset="2"/>
              <a:buChar char="q"/>
            </a:pPr>
            <a:r>
              <a:rPr lang="es-MX" b="1" dirty="0" smtClean="0"/>
              <a:t>Están presentes en el núcleo de la </a:t>
            </a:r>
            <a:r>
              <a:rPr lang="es-MX" b="1" i="1" dirty="0" smtClean="0"/>
              <a:t>Web of </a:t>
            </a:r>
            <a:r>
              <a:rPr lang="es-MX" b="1" i="1" dirty="0" err="1" smtClean="0"/>
              <a:t>Science</a:t>
            </a:r>
            <a:r>
              <a:rPr lang="es-MX" b="1" i="1" dirty="0" smtClean="0"/>
              <a:t> (</a:t>
            </a:r>
            <a:r>
              <a:rPr lang="es-MX" b="1" i="1" dirty="0" err="1" smtClean="0"/>
              <a:t>WoS</a:t>
            </a:r>
            <a:r>
              <a:rPr lang="es-MX" b="1" i="1" dirty="0" smtClean="0"/>
              <a:t>) </a:t>
            </a:r>
            <a:r>
              <a:rPr lang="es-MX" b="1" dirty="0" smtClean="0"/>
              <a:t>y de </a:t>
            </a:r>
            <a:r>
              <a:rPr lang="es-MX" b="1" i="1" dirty="0" err="1" smtClean="0"/>
              <a:t>Scopus</a:t>
            </a:r>
            <a:r>
              <a:rPr lang="es-MX" b="1" dirty="0" smtClean="0"/>
              <a:t>.</a:t>
            </a:r>
          </a:p>
          <a:p>
            <a:pPr algn="just">
              <a:lnSpc>
                <a:spcPct val="150000"/>
              </a:lnSpc>
              <a:buFont typeface="Wingdings" panose="05000000000000000000" pitchFamily="2" charset="2"/>
              <a:buChar char="q"/>
            </a:pPr>
            <a:r>
              <a:rPr lang="es-MX" b="1" dirty="0" smtClean="0"/>
              <a:t>Tienen presencia en múltiples índices internacionales.</a:t>
            </a:r>
            <a:endParaRPr lang="en-US" b="1" dirty="0"/>
          </a:p>
        </p:txBody>
      </p:sp>
      <p:pic>
        <p:nvPicPr>
          <p:cNvPr id="8" name="Imagen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331888" y="2287534"/>
            <a:ext cx="5860112" cy="4145288"/>
          </a:xfrm>
          <a:prstGeom prst="rect">
            <a:avLst/>
          </a:prstGeom>
          <a:ln w="38100">
            <a:solidFill>
              <a:schemeClr val="accent1">
                <a:lumMod val="60000"/>
                <a:lumOff val="40000"/>
              </a:schemeClr>
            </a:solidFill>
          </a:ln>
        </p:spPr>
      </p:pic>
    </p:spTree>
    <p:extLst>
      <p:ext uri="{BB962C8B-B14F-4D97-AF65-F5344CB8AC3E}">
        <p14:creationId xmlns:p14="http://schemas.microsoft.com/office/powerpoint/2010/main" val="891073731"/>
      </p:ext>
    </p:extLst>
  </p:cSld>
  <p:clrMapOvr>
    <a:masterClrMapping/>
  </p:clrMapOvr>
  <p:transition spd="slow">
    <p:randomBar dir="ver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normAutofit/>
          </a:bodyPr>
          <a:lstStyle/>
          <a:p>
            <a:pPr algn="ctr">
              <a:lnSpc>
                <a:spcPct val="150000"/>
              </a:lnSpc>
            </a:pPr>
            <a:r>
              <a:rPr lang="es-MX" sz="2400" dirty="0" smtClean="0">
                <a:solidFill>
                  <a:schemeClr val="tx2">
                    <a:lumMod val="65000"/>
                    <a:lumOff val="35000"/>
                  </a:schemeClr>
                </a:solidFill>
              </a:rPr>
              <a:t>UNIDAD DE APRENDIZAJE: </a:t>
            </a:r>
            <a:br>
              <a:rPr lang="es-MX" sz="2400" dirty="0" smtClean="0">
                <a:solidFill>
                  <a:schemeClr val="tx2">
                    <a:lumMod val="65000"/>
                    <a:lumOff val="35000"/>
                  </a:schemeClr>
                </a:solidFill>
              </a:rPr>
            </a:br>
            <a:r>
              <a:rPr lang="es-MX" sz="2400" dirty="0" smtClean="0">
                <a:solidFill>
                  <a:schemeClr val="tx2">
                    <a:lumMod val="65000"/>
                    <a:lumOff val="35000"/>
                  </a:schemeClr>
                </a:solidFill>
              </a:rPr>
              <a:t>DIFUSIÓN DE LA PRODUCCIÓN CIENTÍFICA</a:t>
            </a:r>
            <a:br>
              <a:rPr lang="es-MX" sz="2400" dirty="0" smtClean="0">
                <a:solidFill>
                  <a:schemeClr val="tx2">
                    <a:lumMod val="65000"/>
                    <a:lumOff val="35000"/>
                  </a:schemeClr>
                </a:solidFill>
              </a:rPr>
            </a:br>
            <a:r>
              <a:rPr lang="es-MX" sz="2400" dirty="0">
                <a:solidFill>
                  <a:schemeClr val="tx2">
                    <a:lumMod val="65000"/>
                    <a:lumOff val="35000"/>
                  </a:schemeClr>
                </a:solidFill>
              </a:rPr>
              <a:t/>
            </a:r>
            <a:br>
              <a:rPr lang="es-MX" sz="2400" dirty="0">
                <a:solidFill>
                  <a:schemeClr val="tx2">
                    <a:lumMod val="65000"/>
                    <a:lumOff val="35000"/>
                  </a:schemeClr>
                </a:solidFill>
              </a:rPr>
            </a:br>
            <a:r>
              <a:rPr lang="es-MX" sz="2400" dirty="0" smtClean="0">
                <a:solidFill>
                  <a:schemeClr val="accent5">
                    <a:lumMod val="50000"/>
                  </a:schemeClr>
                </a:solidFill>
              </a:rPr>
              <a:t>Segundo semestre</a:t>
            </a:r>
            <a:r>
              <a:rPr lang="es-MX" sz="2400" dirty="0" smtClean="0">
                <a:solidFill>
                  <a:schemeClr val="tx2">
                    <a:lumMod val="65000"/>
                    <a:lumOff val="35000"/>
                  </a:schemeClr>
                </a:solidFill>
              </a:rPr>
              <a:t/>
            </a:r>
            <a:br>
              <a:rPr lang="es-MX" sz="2400" dirty="0" smtClean="0">
                <a:solidFill>
                  <a:schemeClr val="tx2">
                    <a:lumMod val="65000"/>
                    <a:lumOff val="35000"/>
                  </a:schemeClr>
                </a:solidFill>
              </a:rPr>
            </a:br>
            <a:r>
              <a:rPr lang="es-MX" sz="2400" dirty="0" smtClean="0">
                <a:solidFill>
                  <a:schemeClr val="tx2">
                    <a:lumMod val="65000"/>
                    <a:lumOff val="35000"/>
                  </a:schemeClr>
                </a:solidFill>
              </a:rPr>
              <a:t/>
            </a:r>
            <a:br>
              <a:rPr lang="es-MX" sz="2400" dirty="0" smtClean="0">
                <a:solidFill>
                  <a:schemeClr val="tx2">
                    <a:lumMod val="65000"/>
                    <a:lumOff val="35000"/>
                  </a:schemeClr>
                </a:solidFill>
              </a:rPr>
            </a:br>
            <a:r>
              <a:rPr lang="es-MX" sz="2400" dirty="0"/>
              <a:t>PERIODO: 2019A</a:t>
            </a:r>
            <a:endParaRPr lang="es-MX" sz="2400" dirty="0">
              <a:solidFill>
                <a:schemeClr val="tx2">
                  <a:lumMod val="65000"/>
                  <a:lumOff val="35000"/>
                </a:schemeClr>
              </a:solidFill>
            </a:endParaRPr>
          </a:p>
        </p:txBody>
      </p:sp>
    </p:spTree>
    <p:extLst>
      <p:ext uri="{BB962C8B-B14F-4D97-AF65-F5344CB8AC3E}">
        <p14:creationId xmlns:p14="http://schemas.microsoft.com/office/powerpoint/2010/main" val="2244077335"/>
      </p:ext>
    </p:extLst>
  </p:cSld>
  <p:clrMapOvr>
    <a:masterClrMapping/>
  </p:clrMapOvr>
  <p:transition spd="slow">
    <p:randomBar dir="ver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MX" b="1" dirty="0" smtClean="0">
                <a:solidFill>
                  <a:schemeClr val="accent1">
                    <a:lumMod val="60000"/>
                    <a:lumOff val="40000"/>
                  </a:schemeClr>
                </a:solidFill>
              </a:rPr>
              <a:t>CARACTERÍSTICAS de revistas de corriente principal (</a:t>
            </a:r>
            <a:r>
              <a:rPr lang="es-MX" b="1" i="1" dirty="0" err="1" smtClean="0">
                <a:solidFill>
                  <a:schemeClr val="accent1">
                    <a:lumMod val="60000"/>
                    <a:lumOff val="40000"/>
                  </a:schemeClr>
                </a:solidFill>
              </a:rPr>
              <a:t>mainstream</a:t>
            </a:r>
            <a:r>
              <a:rPr lang="es-MX" b="1" dirty="0" smtClean="0">
                <a:solidFill>
                  <a:schemeClr val="accent1">
                    <a:lumMod val="60000"/>
                    <a:lumOff val="40000"/>
                  </a:schemeClr>
                </a:solidFill>
              </a:rPr>
              <a:t>)</a:t>
            </a:r>
            <a:endParaRPr lang="en-US" b="1" dirty="0">
              <a:solidFill>
                <a:schemeClr val="accent1">
                  <a:lumMod val="60000"/>
                  <a:lumOff val="40000"/>
                </a:schemeClr>
              </a:solidFill>
            </a:endParaRPr>
          </a:p>
        </p:txBody>
      </p:sp>
      <p:sp>
        <p:nvSpPr>
          <p:cNvPr id="5" name="Marcador de contenido 4"/>
          <p:cNvSpPr>
            <a:spLocks noGrp="1"/>
          </p:cNvSpPr>
          <p:nvPr>
            <p:ph sz="half" idx="1"/>
          </p:nvPr>
        </p:nvSpPr>
        <p:spPr>
          <a:xfrm>
            <a:off x="5444456" y="2270060"/>
            <a:ext cx="5975268" cy="3986784"/>
          </a:xfrm>
        </p:spPr>
        <p:txBody>
          <a:bodyPr>
            <a:normAutofit fontScale="92500"/>
          </a:bodyPr>
          <a:lstStyle/>
          <a:p>
            <a:pPr algn="just">
              <a:lnSpc>
                <a:spcPct val="150000"/>
              </a:lnSpc>
              <a:buFont typeface="Wingdings" panose="05000000000000000000" pitchFamily="2" charset="2"/>
              <a:buChar char="q"/>
            </a:pPr>
            <a:r>
              <a:rPr lang="es-MX" b="1" dirty="0" smtClean="0">
                <a:solidFill>
                  <a:schemeClr val="accent5">
                    <a:lumMod val="50000"/>
                  </a:schemeClr>
                </a:solidFill>
              </a:rPr>
              <a:t>Se consideran “de primer nivel” cuando son editadas y publicadas por sociedades científicas reconocidas internacionalmente.</a:t>
            </a:r>
          </a:p>
          <a:p>
            <a:pPr algn="just">
              <a:lnSpc>
                <a:spcPct val="150000"/>
              </a:lnSpc>
              <a:buFont typeface="Wingdings" panose="05000000000000000000" pitchFamily="2" charset="2"/>
              <a:buChar char="q"/>
            </a:pPr>
            <a:r>
              <a:rPr lang="es-MX" b="1" dirty="0" smtClean="0">
                <a:solidFill>
                  <a:schemeClr val="accent5">
                    <a:lumMod val="75000"/>
                  </a:schemeClr>
                </a:solidFill>
              </a:rPr>
              <a:t>O bien, pueden ser “de </a:t>
            </a:r>
            <a:r>
              <a:rPr lang="es-MX" b="1" dirty="0">
                <a:solidFill>
                  <a:schemeClr val="accent5">
                    <a:lumMod val="75000"/>
                  </a:schemeClr>
                </a:solidFill>
              </a:rPr>
              <a:t>segundo nivel” cuando los procesos de edición, publicación y comercialización se realizan a través de grandes compañías transnacionales, lo que además les confiere </a:t>
            </a:r>
            <a:r>
              <a:rPr lang="es-MX" b="1" dirty="0" smtClean="0">
                <a:solidFill>
                  <a:schemeClr val="accent5">
                    <a:lumMod val="75000"/>
                  </a:schemeClr>
                </a:solidFill>
              </a:rPr>
              <a:t>prestigio (Mendoza y </a:t>
            </a:r>
            <a:r>
              <a:rPr lang="es-MX" b="1" dirty="0" err="1" smtClean="0">
                <a:solidFill>
                  <a:schemeClr val="accent5">
                    <a:lumMod val="75000"/>
                  </a:schemeClr>
                </a:solidFill>
              </a:rPr>
              <a:t>Paravic</a:t>
            </a:r>
            <a:r>
              <a:rPr lang="es-MX" b="1" dirty="0" smtClean="0">
                <a:solidFill>
                  <a:schemeClr val="accent5">
                    <a:lumMod val="75000"/>
                  </a:schemeClr>
                </a:solidFill>
              </a:rPr>
              <a:t>, 2006).</a:t>
            </a:r>
            <a:endParaRPr lang="en-US" b="1" dirty="0">
              <a:solidFill>
                <a:schemeClr val="accent5">
                  <a:lumMod val="75000"/>
                </a:schemeClr>
              </a:solidFill>
            </a:endParaRPr>
          </a:p>
        </p:txBody>
      </p:sp>
      <p:pic>
        <p:nvPicPr>
          <p:cNvPr id="2" name="Imagen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4067" y="2493823"/>
            <a:ext cx="4120211" cy="3697251"/>
          </a:xfrm>
          <a:prstGeom prst="rect">
            <a:avLst/>
          </a:prstGeom>
          <a:ln w="57150">
            <a:solidFill>
              <a:schemeClr val="accent3">
                <a:lumMod val="75000"/>
              </a:schemeClr>
            </a:solidFill>
          </a:ln>
        </p:spPr>
      </p:pic>
    </p:spTree>
    <p:extLst>
      <p:ext uri="{BB962C8B-B14F-4D97-AF65-F5344CB8AC3E}">
        <p14:creationId xmlns:p14="http://schemas.microsoft.com/office/powerpoint/2010/main" val="237229090"/>
      </p:ext>
    </p:extLst>
  </p:cSld>
  <p:clrMapOvr>
    <a:masterClrMapping/>
  </p:clrMapOvr>
  <p:transition spd="slow">
    <p:randomBar dir="vert"/>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i="1" dirty="0" smtClean="0">
                <a:solidFill>
                  <a:schemeClr val="accent1">
                    <a:lumMod val="60000"/>
                    <a:lumOff val="40000"/>
                  </a:schemeClr>
                </a:solidFill>
              </a:rPr>
              <a:t>¿Y qué son las revistas de corriente periférica?</a:t>
            </a:r>
            <a:endParaRPr lang="en-US" b="1" i="1" dirty="0">
              <a:solidFill>
                <a:schemeClr val="accent1">
                  <a:lumMod val="60000"/>
                  <a:lumOff val="40000"/>
                </a:schemeClr>
              </a:solidFill>
            </a:endParaRPr>
          </a:p>
        </p:txBody>
      </p:sp>
      <p:sp>
        <p:nvSpPr>
          <p:cNvPr id="3" name="Marcador de contenido 2"/>
          <p:cNvSpPr>
            <a:spLocks noGrp="1"/>
          </p:cNvSpPr>
          <p:nvPr>
            <p:ph idx="1"/>
          </p:nvPr>
        </p:nvSpPr>
        <p:spPr/>
        <p:txBody>
          <a:bodyPr>
            <a:normAutofit/>
          </a:bodyPr>
          <a:lstStyle/>
          <a:p>
            <a:pPr marL="0" indent="0" algn="ctr">
              <a:lnSpc>
                <a:spcPct val="150000"/>
              </a:lnSpc>
              <a:buNone/>
            </a:pPr>
            <a:r>
              <a:rPr lang="es-MX" sz="2400" b="1" dirty="0"/>
              <a:t>“Las publicaciones periódicas latinoamericanas integran la periferia del conocimiento, constituyendo un universo científico con escasa presencia en importantes bases de datos internacionales, bibliotecas y centros de documentación, a pesar de la relevancia que puedan tener los artículos científicos que divulgan</a:t>
            </a:r>
            <a:r>
              <a:rPr lang="es-MX" sz="2400" b="1" dirty="0" smtClean="0"/>
              <a:t>.” </a:t>
            </a:r>
          </a:p>
          <a:p>
            <a:pPr marL="0" indent="0" algn="ctr">
              <a:lnSpc>
                <a:spcPct val="150000"/>
              </a:lnSpc>
              <a:buNone/>
            </a:pPr>
            <a:r>
              <a:rPr lang="es-MX" sz="2400" b="1" dirty="0" smtClean="0"/>
              <a:t>(Mendoza y </a:t>
            </a:r>
            <a:r>
              <a:rPr lang="es-MX" sz="2400" b="1" dirty="0" err="1" smtClean="0"/>
              <a:t>Paravic</a:t>
            </a:r>
            <a:r>
              <a:rPr lang="es-MX" sz="2400" b="1" dirty="0" smtClean="0"/>
              <a:t>, 2006).</a:t>
            </a:r>
            <a:endParaRPr lang="en-US" sz="2400" b="1" dirty="0"/>
          </a:p>
        </p:txBody>
      </p:sp>
    </p:spTree>
    <p:extLst>
      <p:ext uri="{BB962C8B-B14F-4D97-AF65-F5344CB8AC3E}">
        <p14:creationId xmlns:p14="http://schemas.microsoft.com/office/powerpoint/2010/main" val="617411382"/>
      </p:ext>
    </p:extLst>
  </p:cSld>
  <p:clrMapOvr>
    <a:masterClrMapping/>
  </p:clrMapOvr>
  <p:transition spd="slow">
    <p:randomBar dir="vert"/>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MX" b="1" dirty="0" smtClean="0">
                <a:solidFill>
                  <a:schemeClr val="accent1">
                    <a:lumMod val="60000"/>
                    <a:lumOff val="40000"/>
                  </a:schemeClr>
                </a:solidFill>
              </a:rPr>
              <a:t>CARACTERÍSTICAS de revistas periféricas</a:t>
            </a:r>
            <a:endParaRPr lang="en-US" b="1" dirty="0">
              <a:solidFill>
                <a:schemeClr val="accent1">
                  <a:lumMod val="60000"/>
                  <a:lumOff val="40000"/>
                </a:schemeClr>
              </a:solidFill>
            </a:endParaRPr>
          </a:p>
        </p:txBody>
      </p:sp>
      <p:sp>
        <p:nvSpPr>
          <p:cNvPr id="5" name="Marcador de contenido 4"/>
          <p:cNvSpPr>
            <a:spLocks noGrp="1"/>
          </p:cNvSpPr>
          <p:nvPr>
            <p:ph idx="1"/>
          </p:nvPr>
        </p:nvSpPr>
        <p:spPr>
          <a:xfrm>
            <a:off x="1006679" y="2190749"/>
            <a:ext cx="9902113" cy="3986213"/>
          </a:xfrm>
        </p:spPr>
        <p:txBody>
          <a:bodyPr>
            <a:normAutofit/>
          </a:bodyPr>
          <a:lstStyle/>
          <a:p>
            <a:pPr algn="just">
              <a:lnSpc>
                <a:spcPct val="150000"/>
              </a:lnSpc>
              <a:buFont typeface="Wingdings" panose="05000000000000000000" pitchFamily="2" charset="2"/>
              <a:buChar char="q"/>
            </a:pPr>
            <a:r>
              <a:rPr lang="es-MX" b="1" dirty="0"/>
              <a:t> </a:t>
            </a:r>
            <a:r>
              <a:rPr lang="es-MX" b="1" dirty="0" smtClean="0"/>
              <a:t>No tienen tanta visibilidad a nivel internacional, porque se producen distribuyen y/o circulan en ámbitos regionales y nacionales.</a:t>
            </a:r>
          </a:p>
          <a:p>
            <a:pPr algn="just">
              <a:lnSpc>
                <a:spcPct val="150000"/>
              </a:lnSpc>
              <a:buFont typeface="Wingdings" panose="05000000000000000000" pitchFamily="2" charset="2"/>
              <a:buChar char="q"/>
            </a:pPr>
            <a:r>
              <a:rPr lang="es-MX" b="1" dirty="0" smtClean="0">
                <a:solidFill>
                  <a:schemeClr val="accent1">
                    <a:lumMod val="75000"/>
                  </a:schemeClr>
                </a:solidFill>
              </a:rPr>
              <a:t>Pertenecen a índices más pequeños.</a:t>
            </a:r>
          </a:p>
          <a:p>
            <a:pPr algn="just">
              <a:lnSpc>
                <a:spcPct val="150000"/>
              </a:lnSpc>
              <a:buFont typeface="Wingdings" panose="05000000000000000000" pitchFamily="2" charset="2"/>
              <a:buChar char="q"/>
            </a:pPr>
            <a:r>
              <a:rPr lang="es-MX" b="1" dirty="0" smtClean="0"/>
              <a:t>Proceden de instituciones educativas de nivel superior o centros de investigación poco conocidos.</a:t>
            </a:r>
          </a:p>
          <a:p>
            <a:pPr algn="just">
              <a:lnSpc>
                <a:spcPct val="150000"/>
              </a:lnSpc>
              <a:buFont typeface="Wingdings" panose="05000000000000000000" pitchFamily="2" charset="2"/>
              <a:buChar char="q"/>
            </a:pPr>
            <a:r>
              <a:rPr lang="es-MX" b="1" dirty="0" smtClean="0">
                <a:solidFill>
                  <a:schemeClr val="accent1">
                    <a:lumMod val="75000"/>
                  </a:schemeClr>
                </a:solidFill>
              </a:rPr>
              <a:t>Su publicación suele ser endogámica.</a:t>
            </a:r>
          </a:p>
          <a:p>
            <a:pPr algn="just">
              <a:lnSpc>
                <a:spcPct val="150000"/>
              </a:lnSpc>
              <a:buFont typeface="Wingdings" panose="05000000000000000000" pitchFamily="2" charset="2"/>
              <a:buChar char="q"/>
            </a:pPr>
            <a:endParaRPr lang="es-MX" b="1" dirty="0" smtClean="0"/>
          </a:p>
        </p:txBody>
      </p:sp>
    </p:spTree>
    <p:extLst>
      <p:ext uri="{BB962C8B-B14F-4D97-AF65-F5344CB8AC3E}">
        <p14:creationId xmlns:p14="http://schemas.microsoft.com/office/powerpoint/2010/main" val="136405286"/>
      </p:ext>
    </p:extLst>
  </p:cSld>
  <p:clrMapOvr>
    <a:masterClrMapping/>
  </p:clrMapOvr>
  <p:transition spd="slow">
    <p:randomBar dir="vert"/>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MX" b="1" dirty="0" smtClean="0">
                <a:solidFill>
                  <a:schemeClr val="accent1">
                    <a:lumMod val="60000"/>
                    <a:lumOff val="40000"/>
                  </a:schemeClr>
                </a:solidFill>
              </a:rPr>
              <a:t>CARACTERÍSTICAS de revistas periféricas</a:t>
            </a:r>
            <a:endParaRPr lang="en-US" b="1" dirty="0">
              <a:solidFill>
                <a:schemeClr val="accent1">
                  <a:lumMod val="60000"/>
                  <a:lumOff val="40000"/>
                </a:schemeClr>
              </a:solidFill>
            </a:endParaRPr>
          </a:p>
        </p:txBody>
      </p:sp>
      <p:sp>
        <p:nvSpPr>
          <p:cNvPr id="5" name="Marcador de contenido 4"/>
          <p:cNvSpPr>
            <a:spLocks noGrp="1"/>
          </p:cNvSpPr>
          <p:nvPr>
            <p:ph sz="half" idx="1"/>
          </p:nvPr>
        </p:nvSpPr>
        <p:spPr>
          <a:xfrm>
            <a:off x="444617" y="2194560"/>
            <a:ext cx="5325247" cy="4238262"/>
          </a:xfrm>
        </p:spPr>
        <p:txBody>
          <a:bodyPr>
            <a:normAutofit fontScale="92500"/>
          </a:bodyPr>
          <a:lstStyle/>
          <a:p>
            <a:pPr algn="just">
              <a:lnSpc>
                <a:spcPct val="150000"/>
              </a:lnSpc>
              <a:buFont typeface="Wingdings" panose="05000000000000000000" pitchFamily="2" charset="2"/>
              <a:buChar char="q"/>
            </a:pPr>
            <a:r>
              <a:rPr lang="es-MX" b="1" dirty="0"/>
              <a:t> </a:t>
            </a:r>
            <a:r>
              <a:rPr lang="es-MX" b="1" dirty="0" smtClean="0"/>
              <a:t>Pueden llamarse de “tercer nivel”, cuando son editadas </a:t>
            </a:r>
            <a:r>
              <a:rPr lang="es-MX" b="1" dirty="0"/>
              <a:t>y publicadas por entidades </a:t>
            </a:r>
            <a:r>
              <a:rPr lang="es-MX" b="1" dirty="0" smtClean="0"/>
              <a:t>públicas, </a:t>
            </a:r>
            <a:r>
              <a:rPr lang="es-MX" b="1" dirty="0"/>
              <a:t>instituciones que les imprimen los problemas propios de la dependencia administrativa que tienen de ellas (bajos presupuestos de operación, cambios de funcionarios) y que a la larga favorecen la interrupción de su periodicidad, distribución y difusión.</a:t>
            </a:r>
            <a:endParaRPr lang="en-US" b="1" dirty="0"/>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68579" y="2106931"/>
            <a:ext cx="4664279" cy="4413520"/>
          </a:xfrm>
          <a:prstGeom prst="rect">
            <a:avLst/>
          </a:prstGeom>
          <a:ln w="38100">
            <a:solidFill>
              <a:schemeClr val="tx1"/>
            </a:solidFill>
          </a:ln>
        </p:spPr>
      </p:pic>
    </p:spTree>
    <p:extLst>
      <p:ext uri="{BB962C8B-B14F-4D97-AF65-F5344CB8AC3E}">
        <p14:creationId xmlns:p14="http://schemas.microsoft.com/office/powerpoint/2010/main" val="2603973556"/>
      </p:ext>
    </p:extLst>
  </p:cSld>
  <p:clrMapOvr>
    <a:masterClrMapping/>
  </p:clrMapOvr>
  <p:transition spd="slow">
    <p:randomBar dir="vert"/>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ítulo 5"/>
          <p:cNvSpPr>
            <a:spLocks noGrp="1"/>
          </p:cNvSpPr>
          <p:nvPr>
            <p:ph type="subTitle" idx="1"/>
          </p:nvPr>
        </p:nvSpPr>
        <p:spPr>
          <a:xfrm>
            <a:off x="3302199" y="1956542"/>
            <a:ext cx="8500062" cy="865321"/>
          </a:xfrm>
        </p:spPr>
        <p:txBody>
          <a:bodyPr>
            <a:noAutofit/>
          </a:bodyPr>
          <a:lstStyle/>
          <a:p>
            <a:pPr algn="ctr">
              <a:lnSpc>
                <a:spcPct val="150000"/>
              </a:lnSpc>
            </a:pPr>
            <a:r>
              <a:rPr lang="es-MX" sz="4000" i="1" dirty="0" smtClean="0">
                <a:solidFill>
                  <a:srgbClr val="C00000"/>
                </a:solidFill>
              </a:rPr>
              <a:t>¿Qué se necesita para que una revista pueda ser considerada internacional?</a:t>
            </a:r>
            <a:endParaRPr lang="es-MX" sz="4000" i="1" dirty="0">
              <a:solidFill>
                <a:srgbClr val="C00000"/>
              </a:solidFill>
            </a:endParaRPr>
          </a:p>
        </p:txBody>
      </p:sp>
    </p:spTree>
    <p:extLst>
      <p:ext uri="{BB962C8B-B14F-4D97-AF65-F5344CB8AC3E}">
        <p14:creationId xmlns:p14="http://schemas.microsoft.com/office/powerpoint/2010/main" val="2432642941"/>
      </p:ext>
    </p:extLst>
  </p:cSld>
  <p:clrMapOvr>
    <a:masterClrMapping/>
  </p:clrMapOvr>
  <p:transition spd="slow">
    <p:randomBar dir="vert"/>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600" dirty="0" smtClean="0">
                <a:solidFill>
                  <a:schemeClr val="accent3">
                    <a:lumMod val="40000"/>
                    <a:lumOff val="60000"/>
                  </a:schemeClr>
                </a:solidFill>
              </a:rPr>
              <a:t>CONDICIONES DE INTERNACIONALIZACIÓN (Russell, 2009)</a:t>
            </a:r>
            <a:endParaRPr lang="es-MX" sz="3600" dirty="0">
              <a:solidFill>
                <a:schemeClr val="accent3">
                  <a:lumMod val="40000"/>
                  <a:lumOff val="60000"/>
                </a:schemeClr>
              </a:solidFill>
            </a:endParaRPr>
          </a:p>
        </p:txBody>
      </p:sp>
      <p:sp>
        <p:nvSpPr>
          <p:cNvPr id="3" name="Marcador de contenido 2"/>
          <p:cNvSpPr>
            <a:spLocks noGrp="1"/>
          </p:cNvSpPr>
          <p:nvPr>
            <p:ph sz="half" idx="1"/>
          </p:nvPr>
        </p:nvSpPr>
        <p:spPr>
          <a:xfrm>
            <a:off x="330200" y="2194560"/>
            <a:ext cx="5223764" cy="4536440"/>
          </a:xfrm>
        </p:spPr>
        <p:txBody>
          <a:bodyPr>
            <a:normAutofit fontScale="85000" lnSpcReduction="20000"/>
          </a:bodyPr>
          <a:lstStyle/>
          <a:p>
            <a:pPr algn="ctr">
              <a:lnSpc>
                <a:spcPct val="150000"/>
              </a:lnSpc>
              <a:buFont typeface="Wingdings" panose="05000000000000000000" pitchFamily="2" charset="2"/>
              <a:buChar char="q"/>
            </a:pPr>
            <a:r>
              <a:rPr lang="es-MX" sz="2800" dirty="0" smtClean="0">
                <a:solidFill>
                  <a:srgbClr val="0070C0"/>
                </a:solidFill>
              </a:rPr>
              <a:t>Cumple con todos los requisitos de calidad establecidos internacionalmente para las revistas científicas.</a:t>
            </a:r>
          </a:p>
          <a:p>
            <a:pPr algn="ctr">
              <a:lnSpc>
                <a:spcPct val="150000"/>
              </a:lnSpc>
              <a:buFont typeface="Wingdings" panose="05000000000000000000" pitchFamily="2" charset="2"/>
              <a:buChar char="q"/>
            </a:pPr>
            <a:r>
              <a:rPr lang="es-MX" sz="2800" dirty="0" smtClean="0">
                <a:solidFill>
                  <a:srgbClr val="0070C0"/>
                </a:solidFill>
              </a:rPr>
              <a:t>Cuenta con un riguroso proceso de arbitraje.</a:t>
            </a:r>
          </a:p>
          <a:p>
            <a:pPr algn="ctr">
              <a:lnSpc>
                <a:spcPct val="150000"/>
              </a:lnSpc>
              <a:buFont typeface="Wingdings" panose="05000000000000000000" pitchFamily="2" charset="2"/>
              <a:buChar char="q"/>
            </a:pPr>
            <a:r>
              <a:rPr lang="es-MX" sz="2800" dirty="0" smtClean="0">
                <a:solidFill>
                  <a:srgbClr val="0070C0"/>
                </a:solidFill>
              </a:rPr>
              <a:t>Se encuentra disponible en línea para la comunidad internacional.</a:t>
            </a:r>
            <a:endParaRPr lang="es-MX" sz="2800" dirty="0">
              <a:solidFill>
                <a:srgbClr val="0070C0"/>
              </a:solidFill>
            </a:endParaRPr>
          </a:p>
        </p:txBody>
      </p:sp>
      <p:pic>
        <p:nvPicPr>
          <p:cNvPr id="5" name="Imagen 4"/>
          <p:cNvPicPr>
            <a:picLocks noChangeAspect="1"/>
          </p:cNvPicPr>
          <p:nvPr/>
        </p:nvPicPr>
        <p:blipFill>
          <a:blip r:embed="rId2"/>
          <a:stretch>
            <a:fillRect/>
          </a:stretch>
        </p:blipFill>
        <p:spPr>
          <a:xfrm>
            <a:off x="6200075" y="2194559"/>
            <a:ext cx="5762626" cy="4248185"/>
          </a:xfrm>
          <a:prstGeom prst="rect">
            <a:avLst/>
          </a:prstGeom>
          <a:ln w="38100">
            <a:solidFill>
              <a:srgbClr val="0070C0"/>
            </a:solidFill>
          </a:ln>
        </p:spPr>
      </p:pic>
    </p:spTree>
    <p:extLst>
      <p:ext uri="{BB962C8B-B14F-4D97-AF65-F5344CB8AC3E}">
        <p14:creationId xmlns:p14="http://schemas.microsoft.com/office/powerpoint/2010/main" val="1175075635"/>
      </p:ext>
    </p:extLst>
  </p:cSld>
  <p:clrMapOvr>
    <a:masterClrMapping/>
  </p:clrMapOvr>
  <p:transition spd="slow">
    <p:randomBar dir="vert"/>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600" dirty="0" smtClean="0">
                <a:solidFill>
                  <a:schemeClr val="accent3">
                    <a:lumMod val="40000"/>
                    <a:lumOff val="60000"/>
                  </a:schemeClr>
                </a:solidFill>
              </a:rPr>
              <a:t>CONDICIONES DE INTERNACIONALIZACIÓN</a:t>
            </a:r>
            <a:endParaRPr lang="es-MX" sz="3600" dirty="0">
              <a:solidFill>
                <a:schemeClr val="accent3">
                  <a:lumMod val="40000"/>
                  <a:lumOff val="60000"/>
                </a:schemeClr>
              </a:solidFill>
            </a:endParaRPr>
          </a:p>
        </p:txBody>
      </p:sp>
      <p:sp>
        <p:nvSpPr>
          <p:cNvPr id="4" name="Marcador de contenido 3"/>
          <p:cNvSpPr>
            <a:spLocks noGrp="1"/>
          </p:cNvSpPr>
          <p:nvPr>
            <p:ph sz="half" idx="2"/>
          </p:nvPr>
        </p:nvSpPr>
        <p:spPr>
          <a:xfrm>
            <a:off x="6121400" y="2194560"/>
            <a:ext cx="5803900" cy="4307840"/>
          </a:xfrm>
        </p:spPr>
        <p:txBody>
          <a:bodyPr>
            <a:noAutofit/>
          </a:bodyPr>
          <a:lstStyle/>
          <a:p>
            <a:pPr algn="ctr">
              <a:lnSpc>
                <a:spcPct val="170000"/>
              </a:lnSpc>
              <a:buFont typeface="Wingdings" panose="05000000000000000000" pitchFamily="2" charset="2"/>
              <a:buChar char="q"/>
            </a:pPr>
            <a:r>
              <a:rPr lang="es-MX" sz="2000" dirty="0" smtClean="0">
                <a:solidFill>
                  <a:srgbClr val="C00000"/>
                </a:solidFill>
              </a:rPr>
              <a:t>Cuenta con un grupo activo y verdaderamente internacional de editores, asesores, autores, árbitros y lectores.</a:t>
            </a:r>
          </a:p>
          <a:p>
            <a:pPr algn="ctr">
              <a:lnSpc>
                <a:spcPct val="170000"/>
              </a:lnSpc>
              <a:buFont typeface="Wingdings" panose="05000000000000000000" pitchFamily="2" charset="2"/>
              <a:buChar char="q"/>
            </a:pPr>
            <a:r>
              <a:rPr lang="es-MX" sz="2000" dirty="0" smtClean="0">
                <a:solidFill>
                  <a:srgbClr val="C00000"/>
                </a:solidFill>
              </a:rPr>
              <a:t>Goza de un amplio consenso en la comunidad de especialistas con respecto a su status internacional.</a:t>
            </a:r>
          </a:p>
          <a:p>
            <a:pPr algn="ctr">
              <a:lnSpc>
                <a:spcPct val="170000"/>
              </a:lnSpc>
              <a:buFont typeface="Wingdings" panose="05000000000000000000" pitchFamily="2" charset="2"/>
              <a:buChar char="q"/>
            </a:pPr>
            <a:r>
              <a:rPr lang="es-MX" sz="2000" dirty="0" smtClean="0">
                <a:solidFill>
                  <a:srgbClr val="C00000"/>
                </a:solidFill>
              </a:rPr>
              <a:t>Publicada en un idioma ampliamente comprendido por la comunidad internacional especialista.</a:t>
            </a:r>
            <a:endParaRPr lang="es-MX" sz="2000" dirty="0">
              <a:solidFill>
                <a:srgbClr val="C00000"/>
              </a:solidFill>
            </a:endParaRPr>
          </a:p>
        </p:txBody>
      </p:sp>
      <p:pic>
        <p:nvPicPr>
          <p:cNvPr id="5" name="Imagen 4"/>
          <p:cNvPicPr>
            <a:picLocks noChangeAspect="1"/>
          </p:cNvPicPr>
          <p:nvPr/>
        </p:nvPicPr>
        <p:blipFill>
          <a:blip r:embed="rId2"/>
          <a:stretch>
            <a:fillRect/>
          </a:stretch>
        </p:blipFill>
        <p:spPr>
          <a:xfrm>
            <a:off x="251670" y="2281805"/>
            <a:ext cx="5167618" cy="4353854"/>
          </a:xfrm>
          <a:prstGeom prst="rect">
            <a:avLst/>
          </a:prstGeom>
          <a:ln w="38100">
            <a:solidFill>
              <a:srgbClr val="C00000"/>
            </a:solidFill>
          </a:ln>
        </p:spPr>
      </p:pic>
    </p:spTree>
    <p:extLst>
      <p:ext uri="{BB962C8B-B14F-4D97-AF65-F5344CB8AC3E}">
        <p14:creationId xmlns:p14="http://schemas.microsoft.com/office/powerpoint/2010/main" val="2363571063"/>
      </p:ext>
    </p:extLst>
  </p:cSld>
  <p:clrMapOvr>
    <a:masterClrMapping/>
  </p:clrMapOvr>
  <p:transition spd="slow">
    <p:randomBar dir="vert"/>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600" dirty="0" smtClean="0">
                <a:solidFill>
                  <a:schemeClr val="accent3">
                    <a:lumMod val="40000"/>
                    <a:lumOff val="60000"/>
                  </a:schemeClr>
                </a:solidFill>
              </a:rPr>
              <a:t>CONDICIONES DE INTERNACIONALIZACIÓN</a:t>
            </a:r>
            <a:endParaRPr lang="es-MX" sz="3600" dirty="0">
              <a:solidFill>
                <a:schemeClr val="accent3">
                  <a:lumMod val="40000"/>
                  <a:lumOff val="60000"/>
                </a:schemeClr>
              </a:solidFill>
            </a:endParaRPr>
          </a:p>
        </p:txBody>
      </p:sp>
      <p:sp>
        <p:nvSpPr>
          <p:cNvPr id="3" name="Marcador de contenido 2"/>
          <p:cNvSpPr>
            <a:spLocks noGrp="1"/>
          </p:cNvSpPr>
          <p:nvPr>
            <p:ph sz="half" idx="1"/>
          </p:nvPr>
        </p:nvSpPr>
        <p:spPr>
          <a:xfrm>
            <a:off x="330200" y="2194560"/>
            <a:ext cx="10793602" cy="4536440"/>
          </a:xfrm>
        </p:spPr>
        <p:txBody>
          <a:bodyPr>
            <a:normAutofit/>
          </a:bodyPr>
          <a:lstStyle/>
          <a:p>
            <a:pPr marL="0" indent="0" algn="ctr">
              <a:lnSpc>
                <a:spcPct val="150000"/>
              </a:lnSpc>
              <a:buNone/>
            </a:pPr>
            <a:r>
              <a:rPr lang="es-MX" sz="2800" dirty="0" smtClean="0">
                <a:solidFill>
                  <a:srgbClr val="0070C0"/>
                </a:solidFill>
              </a:rPr>
              <a:t>Algunos autores (Miguel, González y Chinchilla-Rodríguez, 2015) establecen que </a:t>
            </a:r>
            <a:r>
              <a:rPr lang="es-MX" sz="2800" dirty="0">
                <a:solidFill>
                  <a:srgbClr val="0070C0"/>
                </a:solidFill>
              </a:rPr>
              <a:t>la internacionalización </a:t>
            </a:r>
            <a:r>
              <a:rPr lang="es-MX" sz="2800" dirty="0" smtClean="0">
                <a:solidFill>
                  <a:srgbClr val="0070C0"/>
                </a:solidFill>
              </a:rPr>
              <a:t>puede ser directa </a:t>
            </a:r>
            <a:r>
              <a:rPr lang="es-MX" sz="2800" dirty="0">
                <a:solidFill>
                  <a:srgbClr val="0070C0"/>
                </a:solidFill>
              </a:rPr>
              <a:t>e </a:t>
            </a:r>
            <a:r>
              <a:rPr lang="es-MX" sz="2800" dirty="0" smtClean="0">
                <a:solidFill>
                  <a:srgbClr val="0070C0"/>
                </a:solidFill>
              </a:rPr>
              <a:t>indirecta: la </a:t>
            </a:r>
            <a:r>
              <a:rPr lang="es-MX" sz="2800" dirty="0">
                <a:solidFill>
                  <a:srgbClr val="0070C0"/>
                </a:solidFill>
              </a:rPr>
              <a:t>primera </a:t>
            </a:r>
            <a:r>
              <a:rPr lang="es-MX" sz="2800" dirty="0" smtClean="0">
                <a:solidFill>
                  <a:srgbClr val="0070C0"/>
                </a:solidFill>
              </a:rPr>
              <a:t>se </a:t>
            </a:r>
            <a:r>
              <a:rPr lang="es-MX" sz="2800" dirty="0">
                <a:solidFill>
                  <a:srgbClr val="0070C0"/>
                </a:solidFill>
              </a:rPr>
              <a:t>obtiene por vía de la cooperación internacional, y la segunda es promovida por los organismos de ciencia nacionales a través de los parámetros de evaluación. </a:t>
            </a:r>
            <a:endParaRPr lang="es-MX" sz="2800" dirty="0" smtClean="0">
              <a:solidFill>
                <a:srgbClr val="0070C0"/>
              </a:solidFill>
            </a:endParaRPr>
          </a:p>
          <a:p>
            <a:pPr marL="0" indent="0" algn="just">
              <a:lnSpc>
                <a:spcPct val="150000"/>
              </a:lnSpc>
              <a:buNone/>
            </a:pPr>
            <a:endParaRPr lang="es-MX" sz="2000" dirty="0" smtClean="0">
              <a:solidFill>
                <a:srgbClr val="0070C0"/>
              </a:solidFill>
            </a:endParaRPr>
          </a:p>
        </p:txBody>
      </p:sp>
    </p:spTree>
    <p:extLst>
      <p:ext uri="{BB962C8B-B14F-4D97-AF65-F5344CB8AC3E}">
        <p14:creationId xmlns:p14="http://schemas.microsoft.com/office/powerpoint/2010/main" val="1388657680"/>
      </p:ext>
    </p:extLst>
  </p:cSld>
  <p:clrMapOvr>
    <a:masterClrMapping/>
  </p:clrMapOvr>
  <p:transition spd="slow">
    <p:randomBar dir="vert"/>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600" dirty="0" smtClean="0">
                <a:solidFill>
                  <a:schemeClr val="accent3">
                    <a:lumMod val="40000"/>
                    <a:lumOff val="60000"/>
                  </a:schemeClr>
                </a:solidFill>
              </a:rPr>
              <a:t>CONDICIONES DE INTERNACIONALIZACIÓN</a:t>
            </a:r>
            <a:endParaRPr lang="es-MX" sz="3600" dirty="0">
              <a:solidFill>
                <a:schemeClr val="accent3">
                  <a:lumMod val="40000"/>
                  <a:lumOff val="60000"/>
                </a:schemeClr>
              </a:solidFill>
            </a:endParaRPr>
          </a:p>
        </p:txBody>
      </p:sp>
      <p:sp>
        <p:nvSpPr>
          <p:cNvPr id="3" name="Marcador de contenido 2"/>
          <p:cNvSpPr>
            <a:spLocks noGrp="1"/>
          </p:cNvSpPr>
          <p:nvPr>
            <p:ph sz="half" idx="1"/>
          </p:nvPr>
        </p:nvSpPr>
        <p:spPr>
          <a:xfrm>
            <a:off x="483206" y="2312004"/>
            <a:ext cx="5254864" cy="4189463"/>
          </a:xfrm>
        </p:spPr>
        <p:txBody>
          <a:bodyPr>
            <a:normAutofit fontScale="85000" lnSpcReduction="10000"/>
          </a:bodyPr>
          <a:lstStyle/>
          <a:p>
            <a:pPr marL="0" indent="0" algn="just">
              <a:lnSpc>
                <a:spcPct val="150000"/>
              </a:lnSpc>
              <a:buNone/>
            </a:pPr>
            <a:r>
              <a:rPr lang="es-MX" sz="2000" dirty="0" smtClean="0">
                <a:solidFill>
                  <a:srgbClr val="0070C0"/>
                </a:solidFill>
              </a:rPr>
              <a:t>La internacionalización también se puede dar a través de:</a:t>
            </a:r>
          </a:p>
          <a:p>
            <a:pPr algn="just">
              <a:lnSpc>
                <a:spcPct val="150000"/>
              </a:lnSpc>
              <a:buFont typeface="Wingdings" panose="05000000000000000000" pitchFamily="2" charset="2"/>
              <a:buChar char="q"/>
            </a:pPr>
            <a:r>
              <a:rPr lang="es-MX" sz="2000" dirty="0" smtClean="0">
                <a:solidFill>
                  <a:srgbClr val="C00000"/>
                </a:solidFill>
              </a:rPr>
              <a:t>Publicaciones </a:t>
            </a:r>
            <a:r>
              <a:rPr lang="es-MX" sz="2000" dirty="0">
                <a:solidFill>
                  <a:srgbClr val="C00000"/>
                </a:solidFill>
              </a:rPr>
              <a:t>en coautoría </a:t>
            </a:r>
            <a:r>
              <a:rPr lang="es-MX" sz="2000" dirty="0" smtClean="0">
                <a:solidFill>
                  <a:srgbClr val="C00000"/>
                </a:solidFill>
              </a:rPr>
              <a:t>internacional. </a:t>
            </a:r>
          </a:p>
          <a:p>
            <a:pPr algn="just">
              <a:lnSpc>
                <a:spcPct val="150000"/>
              </a:lnSpc>
              <a:buFont typeface="Wingdings" panose="05000000000000000000" pitchFamily="2" charset="2"/>
              <a:buChar char="q"/>
            </a:pPr>
            <a:r>
              <a:rPr lang="es-MX" sz="2000" dirty="0" smtClean="0">
                <a:solidFill>
                  <a:srgbClr val="0070C0"/>
                </a:solidFill>
              </a:rPr>
              <a:t>En revistas de circulación global.</a:t>
            </a:r>
          </a:p>
          <a:p>
            <a:pPr algn="just">
              <a:lnSpc>
                <a:spcPct val="150000"/>
              </a:lnSpc>
              <a:buFont typeface="Wingdings" panose="05000000000000000000" pitchFamily="2" charset="2"/>
              <a:buChar char="q"/>
            </a:pPr>
            <a:r>
              <a:rPr lang="es-MX" sz="2000" dirty="0" smtClean="0">
                <a:solidFill>
                  <a:srgbClr val="C00000"/>
                </a:solidFill>
              </a:rPr>
              <a:t>Programas </a:t>
            </a:r>
            <a:r>
              <a:rPr lang="es-MX" sz="2000" dirty="0">
                <a:solidFill>
                  <a:srgbClr val="C00000"/>
                </a:solidFill>
              </a:rPr>
              <a:t>de cooperación </a:t>
            </a:r>
            <a:r>
              <a:rPr lang="es-MX" sz="2000" dirty="0" smtClean="0">
                <a:solidFill>
                  <a:srgbClr val="C00000"/>
                </a:solidFill>
              </a:rPr>
              <a:t>y movilidad científica tanto de alumnos de posgrado como de profesores investigadores.</a:t>
            </a:r>
          </a:p>
          <a:p>
            <a:pPr algn="just">
              <a:lnSpc>
                <a:spcPct val="150000"/>
              </a:lnSpc>
              <a:buFont typeface="Wingdings" panose="05000000000000000000" pitchFamily="2" charset="2"/>
              <a:buChar char="q"/>
            </a:pPr>
            <a:r>
              <a:rPr lang="es-MX" sz="2000" dirty="0" smtClean="0">
                <a:solidFill>
                  <a:srgbClr val="0070C0"/>
                </a:solidFill>
              </a:rPr>
              <a:t>Actividad académica internacional </a:t>
            </a:r>
            <a:r>
              <a:rPr lang="es-MX" sz="2000" dirty="0">
                <a:solidFill>
                  <a:srgbClr val="0070C0"/>
                </a:solidFill>
              </a:rPr>
              <a:t>dentro de los grupos de </a:t>
            </a:r>
            <a:r>
              <a:rPr lang="es-MX" sz="2000" dirty="0" smtClean="0">
                <a:solidFill>
                  <a:srgbClr val="0070C0"/>
                </a:solidFill>
              </a:rPr>
              <a:t>investigación.</a:t>
            </a:r>
          </a:p>
          <a:p>
            <a:pPr marL="0" indent="0" algn="just">
              <a:lnSpc>
                <a:spcPct val="150000"/>
              </a:lnSpc>
              <a:buNone/>
            </a:pPr>
            <a:endParaRPr lang="es-MX" sz="2000" dirty="0" smtClean="0">
              <a:solidFill>
                <a:srgbClr val="0070C0"/>
              </a:solidFill>
            </a:endParaRPr>
          </a:p>
        </p:txBody>
      </p:sp>
      <p:pic>
        <p:nvPicPr>
          <p:cNvPr id="5" name="Marcador de contenido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582866" y="2374085"/>
            <a:ext cx="5069441" cy="3783434"/>
          </a:xfrm>
          <a:ln w="38100">
            <a:solidFill>
              <a:srgbClr val="0070C0"/>
            </a:solidFill>
          </a:ln>
        </p:spPr>
      </p:pic>
    </p:spTree>
    <p:extLst>
      <p:ext uri="{BB962C8B-B14F-4D97-AF65-F5344CB8AC3E}">
        <p14:creationId xmlns:p14="http://schemas.microsoft.com/office/powerpoint/2010/main" val="3094401535"/>
      </p:ext>
    </p:extLst>
  </p:cSld>
  <p:clrMapOvr>
    <a:masterClrMapping/>
  </p:clrMapOvr>
  <p:transition spd="slow">
    <p:randomBar dir="vert"/>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600" dirty="0" smtClean="0">
                <a:solidFill>
                  <a:schemeClr val="accent3">
                    <a:lumMod val="40000"/>
                    <a:lumOff val="60000"/>
                  </a:schemeClr>
                </a:solidFill>
              </a:rPr>
              <a:t>CONDICIONES DE INTERNACIONALIZACIÓN (Sebastián, 2003)</a:t>
            </a:r>
            <a:endParaRPr lang="es-MX" sz="3600" dirty="0">
              <a:solidFill>
                <a:schemeClr val="accent3">
                  <a:lumMod val="40000"/>
                  <a:lumOff val="60000"/>
                </a:schemeClr>
              </a:solidFill>
            </a:endParaRPr>
          </a:p>
        </p:txBody>
      </p:sp>
      <p:sp>
        <p:nvSpPr>
          <p:cNvPr id="3" name="Marcador de contenido 2"/>
          <p:cNvSpPr>
            <a:spLocks noGrp="1"/>
          </p:cNvSpPr>
          <p:nvPr>
            <p:ph sz="half" idx="1"/>
          </p:nvPr>
        </p:nvSpPr>
        <p:spPr>
          <a:xfrm>
            <a:off x="330200" y="2194560"/>
            <a:ext cx="5223764" cy="4536440"/>
          </a:xfrm>
        </p:spPr>
        <p:txBody>
          <a:bodyPr>
            <a:normAutofit/>
          </a:bodyPr>
          <a:lstStyle/>
          <a:p>
            <a:pPr algn="just">
              <a:lnSpc>
                <a:spcPct val="150000"/>
              </a:lnSpc>
              <a:buFont typeface="Wingdings" panose="05000000000000000000" pitchFamily="2" charset="2"/>
              <a:buChar char="v"/>
            </a:pPr>
            <a:r>
              <a:rPr lang="es-MX" sz="2000" dirty="0" smtClean="0">
                <a:solidFill>
                  <a:srgbClr val="0070C0"/>
                </a:solidFill>
              </a:rPr>
              <a:t>La investigación debe ser interdisciplinaria.</a:t>
            </a:r>
          </a:p>
          <a:p>
            <a:pPr algn="just">
              <a:lnSpc>
                <a:spcPct val="150000"/>
              </a:lnSpc>
              <a:buFont typeface="Wingdings" panose="05000000000000000000" pitchFamily="2" charset="2"/>
              <a:buChar char="v"/>
            </a:pPr>
            <a:r>
              <a:rPr lang="es-MX" sz="2000" dirty="0" smtClean="0">
                <a:solidFill>
                  <a:srgbClr val="C00000"/>
                </a:solidFill>
              </a:rPr>
              <a:t>Debe abordar problemas complejos e interdependientes, comunes a varios contextos o realidades, y no sólo delimitarse a temas locales.</a:t>
            </a:r>
          </a:p>
          <a:p>
            <a:pPr algn="just">
              <a:lnSpc>
                <a:spcPct val="150000"/>
              </a:lnSpc>
              <a:buFont typeface="Wingdings" panose="05000000000000000000" pitchFamily="2" charset="2"/>
              <a:buChar char="v"/>
            </a:pPr>
            <a:r>
              <a:rPr lang="es-MX" sz="2000" dirty="0" smtClean="0">
                <a:solidFill>
                  <a:srgbClr val="0070C0"/>
                </a:solidFill>
              </a:rPr>
              <a:t>Generalizar temáticas como elemento </a:t>
            </a:r>
            <a:r>
              <a:rPr lang="es-MX" sz="2000" dirty="0">
                <a:solidFill>
                  <a:srgbClr val="0070C0"/>
                </a:solidFill>
              </a:rPr>
              <a:t>de cohesión de las comunidades científicas a nivel </a:t>
            </a:r>
            <a:r>
              <a:rPr lang="es-MX" sz="2000" dirty="0" smtClean="0">
                <a:solidFill>
                  <a:srgbClr val="0070C0"/>
                </a:solidFill>
              </a:rPr>
              <a:t>internacional.</a:t>
            </a:r>
          </a:p>
          <a:p>
            <a:pPr marL="0" indent="0" algn="just">
              <a:lnSpc>
                <a:spcPct val="150000"/>
              </a:lnSpc>
              <a:buNone/>
            </a:pPr>
            <a:endParaRPr lang="es-MX" sz="2000" dirty="0" smtClean="0">
              <a:solidFill>
                <a:srgbClr val="0070C0"/>
              </a:solidFill>
            </a:endParaRPr>
          </a:p>
        </p:txBody>
      </p:sp>
      <p:pic>
        <p:nvPicPr>
          <p:cNvPr id="5" name="Imagen 4"/>
          <p:cNvPicPr>
            <a:picLocks noChangeAspect="1"/>
          </p:cNvPicPr>
          <p:nvPr/>
        </p:nvPicPr>
        <p:blipFill>
          <a:blip r:embed="rId2"/>
          <a:stretch>
            <a:fillRect/>
          </a:stretch>
        </p:blipFill>
        <p:spPr>
          <a:xfrm>
            <a:off x="6094476" y="2380813"/>
            <a:ext cx="5431997" cy="3790950"/>
          </a:xfrm>
          <a:prstGeom prst="rect">
            <a:avLst/>
          </a:prstGeom>
          <a:ln w="38100">
            <a:solidFill>
              <a:srgbClr val="C00000"/>
            </a:solidFill>
          </a:ln>
        </p:spPr>
      </p:pic>
    </p:spTree>
    <p:extLst>
      <p:ext uri="{BB962C8B-B14F-4D97-AF65-F5344CB8AC3E}">
        <p14:creationId xmlns:p14="http://schemas.microsoft.com/office/powerpoint/2010/main" val="2338264199"/>
      </p:ext>
    </p:extLst>
  </p:cSld>
  <p:clrMapOvr>
    <a:masterClrMapping/>
  </p:clrMapOvr>
  <p:transition spd="slow">
    <p:randomBar dir="ver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normAutofit fontScale="90000"/>
          </a:bodyPr>
          <a:lstStyle/>
          <a:p>
            <a:pPr algn="ctr">
              <a:lnSpc>
                <a:spcPct val="150000"/>
              </a:lnSpc>
            </a:pPr>
            <a:r>
              <a:rPr lang="es-MX" sz="2800" dirty="0" smtClean="0">
                <a:solidFill>
                  <a:schemeClr val="accent1">
                    <a:lumMod val="60000"/>
                    <a:lumOff val="40000"/>
                  </a:schemeClr>
                </a:solidFill>
              </a:rPr>
              <a:t>MATERIAL DIDÁCTICO: PROYECTABLES</a:t>
            </a:r>
            <a:r>
              <a:rPr lang="es-MX" sz="2800" dirty="0" smtClean="0"/>
              <a:t/>
            </a:r>
            <a:br>
              <a:rPr lang="es-MX" sz="2800" dirty="0" smtClean="0"/>
            </a:br>
            <a:r>
              <a:rPr lang="es-MX" sz="2800" dirty="0"/>
              <a:t/>
            </a:r>
            <a:br>
              <a:rPr lang="es-MX" sz="2800" dirty="0"/>
            </a:br>
            <a:r>
              <a:rPr lang="es-MX" sz="2800" dirty="0" smtClean="0"/>
              <a:t>TÍTULO DEL MATERIAL: </a:t>
            </a:r>
            <a:br>
              <a:rPr lang="es-MX" sz="2800" dirty="0" smtClean="0"/>
            </a:br>
            <a:r>
              <a:rPr lang="es-MX" sz="2800" dirty="0" smtClean="0"/>
              <a:t>VISIBILIDAD INTERNACIONAL DE LA PRODUCCIÓN CIENTÍFICA</a:t>
            </a:r>
            <a:br>
              <a:rPr lang="es-MX" sz="2800" dirty="0" smtClean="0"/>
            </a:br>
            <a:r>
              <a:rPr lang="es-MX" sz="2800" dirty="0"/>
              <a:t/>
            </a:r>
            <a:br>
              <a:rPr lang="es-MX" sz="2800" dirty="0"/>
            </a:br>
            <a:endParaRPr lang="en-US" sz="2800" dirty="0"/>
          </a:p>
        </p:txBody>
      </p:sp>
    </p:spTree>
    <p:extLst>
      <p:ext uri="{BB962C8B-B14F-4D97-AF65-F5344CB8AC3E}">
        <p14:creationId xmlns:p14="http://schemas.microsoft.com/office/powerpoint/2010/main" val="2986082580"/>
      </p:ext>
    </p:extLst>
  </p:cSld>
  <p:clrMapOvr>
    <a:masterClrMapping/>
  </p:clrMapOvr>
  <p:transition spd="slow">
    <p:randomBar dir="vert"/>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600" dirty="0" smtClean="0">
                <a:solidFill>
                  <a:schemeClr val="accent3">
                    <a:lumMod val="40000"/>
                    <a:lumOff val="60000"/>
                  </a:schemeClr>
                </a:solidFill>
              </a:rPr>
              <a:t>CONDICIONES DE INTERNACIONALIZACIÓN (Sebastián, 2003)</a:t>
            </a:r>
            <a:endParaRPr lang="es-MX" sz="3600" dirty="0">
              <a:solidFill>
                <a:schemeClr val="accent3">
                  <a:lumMod val="40000"/>
                  <a:lumOff val="60000"/>
                </a:schemeClr>
              </a:solidFill>
            </a:endParaRPr>
          </a:p>
        </p:txBody>
      </p:sp>
      <p:sp>
        <p:nvSpPr>
          <p:cNvPr id="3" name="Marcador de contenido 2"/>
          <p:cNvSpPr>
            <a:spLocks noGrp="1"/>
          </p:cNvSpPr>
          <p:nvPr>
            <p:ph sz="half" idx="1"/>
          </p:nvPr>
        </p:nvSpPr>
        <p:spPr>
          <a:xfrm>
            <a:off x="6571609" y="2144226"/>
            <a:ext cx="5223764" cy="4536440"/>
          </a:xfrm>
        </p:spPr>
        <p:txBody>
          <a:bodyPr>
            <a:normAutofit/>
          </a:bodyPr>
          <a:lstStyle/>
          <a:p>
            <a:pPr algn="just">
              <a:lnSpc>
                <a:spcPct val="150000"/>
              </a:lnSpc>
              <a:buFont typeface="Wingdings" panose="05000000000000000000" pitchFamily="2" charset="2"/>
              <a:buChar char="v"/>
            </a:pPr>
            <a:r>
              <a:rPr lang="es-MX" sz="2000" dirty="0" smtClean="0">
                <a:solidFill>
                  <a:srgbClr val="0070C0"/>
                </a:solidFill>
              </a:rPr>
              <a:t>Desarrollar indicadores </a:t>
            </a:r>
            <a:r>
              <a:rPr lang="es-MX" sz="2000" dirty="0">
                <a:solidFill>
                  <a:srgbClr val="0070C0"/>
                </a:solidFill>
              </a:rPr>
              <a:t>comunes </a:t>
            </a:r>
            <a:r>
              <a:rPr lang="es-MX" sz="2000" dirty="0" smtClean="0">
                <a:solidFill>
                  <a:srgbClr val="0070C0"/>
                </a:solidFill>
              </a:rPr>
              <a:t>que contribuyan a </a:t>
            </a:r>
            <a:r>
              <a:rPr lang="es-MX" sz="2000" dirty="0">
                <a:solidFill>
                  <a:srgbClr val="0070C0"/>
                </a:solidFill>
              </a:rPr>
              <a:t>universalizar enfoques y metas en las políticas </a:t>
            </a:r>
            <a:r>
              <a:rPr lang="es-MX" sz="2000" dirty="0" smtClean="0">
                <a:solidFill>
                  <a:srgbClr val="0070C0"/>
                </a:solidFill>
              </a:rPr>
              <a:t>científicas.</a:t>
            </a:r>
          </a:p>
          <a:p>
            <a:pPr algn="just">
              <a:lnSpc>
                <a:spcPct val="150000"/>
              </a:lnSpc>
              <a:buFont typeface="Wingdings" panose="05000000000000000000" pitchFamily="2" charset="2"/>
              <a:buChar char="v"/>
            </a:pPr>
            <a:r>
              <a:rPr lang="es-MX" sz="2000" dirty="0" smtClean="0">
                <a:solidFill>
                  <a:srgbClr val="0070C0"/>
                </a:solidFill>
              </a:rPr>
              <a:t>Compartir infraestructura y/o equipamiento (además de ideas).</a:t>
            </a:r>
          </a:p>
          <a:p>
            <a:pPr algn="just">
              <a:lnSpc>
                <a:spcPct val="150000"/>
              </a:lnSpc>
              <a:buFont typeface="Wingdings" panose="05000000000000000000" pitchFamily="2" charset="2"/>
              <a:buChar char="v"/>
            </a:pPr>
            <a:r>
              <a:rPr lang="es-MX" sz="2000" dirty="0" smtClean="0">
                <a:solidFill>
                  <a:srgbClr val="0070C0"/>
                </a:solidFill>
              </a:rPr>
              <a:t>Participar en programas de cooperación internacional.</a:t>
            </a:r>
          </a:p>
          <a:p>
            <a:pPr marL="0" indent="0" algn="just">
              <a:lnSpc>
                <a:spcPct val="150000"/>
              </a:lnSpc>
              <a:buNone/>
            </a:pPr>
            <a:endParaRPr lang="es-MX" sz="2000" dirty="0" smtClean="0">
              <a:solidFill>
                <a:srgbClr val="0070C0"/>
              </a:solidFill>
            </a:endParaRPr>
          </a:p>
        </p:txBody>
      </p:sp>
      <p:pic>
        <p:nvPicPr>
          <p:cNvPr id="5" name="Imagen 4"/>
          <p:cNvPicPr>
            <a:picLocks noChangeAspect="1"/>
          </p:cNvPicPr>
          <p:nvPr/>
        </p:nvPicPr>
        <p:blipFill>
          <a:blip r:embed="rId2"/>
          <a:stretch>
            <a:fillRect/>
          </a:stretch>
        </p:blipFill>
        <p:spPr>
          <a:xfrm>
            <a:off x="477735" y="2247027"/>
            <a:ext cx="5293891" cy="3924300"/>
          </a:xfrm>
          <a:prstGeom prst="rect">
            <a:avLst/>
          </a:prstGeom>
          <a:ln w="38100">
            <a:solidFill>
              <a:srgbClr val="0070C0"/>
            </a:solidFill>
          </a:ln>
        </p:spPr>
      </p:pic>
    </p:spTree>
    <p:extLst>
      <p:ext uri="{BB962C8B-B14F-4D97-AF65-F5344CB8AC3E}">
        <p14:creationId xmlns:p14="http://schemas.microsoft.com/office/powerpoint/2010/main" val="593865777"/>
      </p:ext>
    </p:extLst>
  </p:cSld>
  <p:clrMapOvr>
    <a:masterClrMapping/>
  </p:clrMapOvr>
  <p:transition spd="slow">
    <p:randomBar dir="vert"/>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dirty="0" smtClean="0"/>
              <a:t>INTERNACIONALIZACIÓN</a:t>
            </a:r>
            <a:endParaRPr lang="es-ES" dirty="0"/>
          </a:p>
        </p:txBody>
      </p:sp>
      <p:graphicFrame>
        <p:nvGraphicFramePr>
          <p:cNvPr id="8" name="Marcador de posición de contenido 2" descr="Lista de trapezoides en la que se muestran 4 grupos que se organizan de izquierda a derecha con descripciones de tareas en cada grupo"/>
          <p:cNvGraphicFramePr>
            <a:graphicFrameLocks noGrp="1"/>
          </p:cNvGraphicFramePr>
          <p:nvPr>
            <p:ph idx="1"/>
            <p:extLst>
              <p:ext uri="{D42A27DB-BD31-4B8C-83A1-F6EECF244321}">
                <p14:modId xmlns:p14="http://schemas.microsoft.com/office/powerpoint/2010/main" val="1498484817"/>
              </p:ext>
            </p:extLst>
          </p:nvPr>
        </p:nvGraphicFramePr>
        <p:xfrm>
          <a:off x="1279525" y="2190750"/>
          <a:ext cx="9629775" cy="398621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249699226"/>
      </p:ext>
    </p:extLst>
  </p:cSld>
  <p:clrMapOvr>
    <a:masterClrMapping/>
  </p:clrMapOvr>
  <p:transition spd="slow">
    <p:randomBar dir="vert"/>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280160" y="466343"/>
            <a:ext cx="9628632" cy="397257"/>
          </a:xfrm>
        </p:spPr>
        <p:txBody>
          <a:bodyPr>
            <a:normAutofit fontScale="90000"/>
          </a:bodyPr>
          <a:lstStyle/>
          <a:p>
            <a:r>
              <a:rPr lang="es-MX" dirty="0" smtClean="0"/>
              <a:t>INTERNACIONALIZACIÓN</a:t>
            </a:r>
            <a:endParaRPr lang="es-MX" dirty="0"/>
          </a:p>
        </p:txBody>
      </p:sp>
      <p:pic>
        <p:nvPicPr>
          <p:cNvPr id="5" name="Imagen 4"/>
          <p:cNvPicPr>
            <a:picLocks noChangeAspect="1"/>
          </p:cNvPicPr>
          <p:nvPr/>
        </p:nvPicPr>
        <p:blipFill>
          <a:blip r:embed="rId2"/>
          <a:stretch>
            <a:fillRect/>
          </a:stretch>
        </p:blipFill>
        <p:spPr>
          <a:xfrm>
            <a:off x="0" y="863600"/>
            <a:ext cx="12192000" cy="5842000"/>
          </a:xfrm>
          <a:prstGeom prst="rect">
            <a:avLst/>
          </a:prstGeom>
        </p:spPr>
      </p:pic>
    </p:spTree>
    <p:extLst>
      <p:ext uri="{BB962C8B-B14F-4D97-AF65-F5344CB8AC3E}">
        <p14:creationId xmlns:p14="http://schemas.microsoft.com/office/powerpoint/2010/main" val="3439719948"/>
      </p:ext>
    </p:extLst>
  </p:cSld>
  <p:clrMapOvr>
    <a:masterClrMapping/>
  </p:clrMapOvr>
  <p:transition spd="slow">
    <p:randomBar dir="vert"/>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ctrTitle"/>
          </p:nvPr>
        </p:nvSpPr>
        <p:spPr/>
        <p:txBody>
          <a:bodyPr>
            <a:normAutofit/>
          </a:bodyPr>
          <a:lstStyle/>
          <a:p>
            <a:pPr algn="ctr">
              <a:lnSpc>
                <a:spcPct val="150000"/>
              </a:lnSpc>
            </a:pPr>
            <a:r>
              <a:rPr lang="es-MX" sz="2800" dirty="0" smtClean="0"/>
              <a:t>RECOMENDACIONES PARA INCREMENTAR LA VISIBILIDAD INTERNACIONAL</a:t>
            </a:r>
            <a:endParaRPr lang="en-US" sz="2800" dirty="0"/>
          </a:p>
        </p:txBody>
      </p:sp>
    </p:spTree>
    <p:extLst>
      <p:ext uri="{BB962C8B-B14F-4D97-AF65-F5344CB8AC3E}">
        <p14:creationId xmlns:p14="http://schemas.microsoft.com/office/powerpoint/2010/main" val="2977458637"/>
      </p:ext>
    </p:extLst>
  </p:cSld>
  <p:clrMapOvr>
    <a:masterClrMapping/>
  </p:clrMapOvr>
  <p:transition spd="slow">
    <p:randomBar dir="vert"/>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600" dirty="0" smtClean="0">
                <a:solidFill>
                  <a:schemeClr val="accent3">
                    <a:lumMod val="40000"/>
                    <a:lumOff val="60000"/>
                  </a:schemeClr>
                </a:solidFill>
              </a:rPr>
              <a:t>PARA INCREMENTAR LA VISIBILIDAD</a:t>
            </a:r>
            <a:endParaRPr lang="es-MX" sz="3600" dirty="0">
              <a:solidFill>
                <a:schemeClr val="accent3">
                  <a:lumMod val="40000"/>
                  <a:lumOff val="60000"/>
                </a:schemeClr>
              </a:solidFill>
            </a:endParaRPr>
          </a:p>
        </p:txBody>
      </p:sp>
      <p:sp>
        <p:nvSpPr>
          <p:cNvPr id="3" name="Marcador de contenido 2"/>
          <p:cNvSpPr>
            <a:spLocks noGrp="1"/>
          </p:cNvSpPr>
          <p:nvPr>
            <p:ph sz="half" idx="1"/>
          </p:nvPr>
        </p:nvSpPr>
        <p:spPr/>
        <p:txBody>
          <a:bodyPr>
            <a:normAutofit/>
          </a:bodyPr>
          <a:lstStyle/>
          <a:p>
            <a:pPr marL="0" indent="0" algn="just">
              <a:lnSpc>
                <a:spcPct val="150000"/>
              </a:lnSpc>
              <a:buNone/>
            </a:pPr>
            <a:r>
              <a:rPr lang="es-MX" sz="2800" dirty="0">
                <a:solidFill>
                  <a:srgbClr val="0070C0"/>
                </a:solidFill>
              </a:rPr>
              <a:t>Crear perfil profesional en páginas académicas y científicas (</a:t>
            </a:r>
            <a:r>
              <a:rPr lang="es-MX" sz="2800" i="1" dirty="0" err="1">
                <a:solidFill>
                  <a:srgbClr val="0070C0"/>
                </a:solidFill>
              </a:rPr>
              <a:t>ResearchGate</a:t>
            </a:r>
            <a:r>
              <a:rPr lang="es-MX" sz="2800" i="1" dirty="0">
                <a:solidFill>
                  <a:srgbClr val="0070C0"/>
                </a:solidFill>
              </a:rPr>
              <a:t>, Academia.edu, </a:t>
            </a:r>
            <a:r>
              <a:rPr lang="es-MX" sz="2800" i="1" dirty="0" err="1">
                <a:solidFill>
                  <a:srgbClr val="0070C0"/>
                </a:solidFill>
              </a:rPr>
              <a:t>Orcid</a:t>
            </a:r>
            <a:r>
              <a:rPr lang="es-MX" sz="2800" i="1" dirty="0">
                <a:solidFill>
                  <a:srgbClr val="0070C0"/>
                </a:solidFill>
              </a:rPr>
              <a:t>, </a:t>
            </a:r>
            <a:r>
              <a:rPr lang="es-MX" sz="2800" i="1" dirty="0" err="1">
                <a:solidFill>
                  <a:srgbClr val="0070C0"/>
                </a:solidFill>
              </a:rPr>
              <a:t>Redalyc</a:t>
            </a:r>
            <a:r>
              <a:rPr lang="es-MX" sz="2800" dirty="0">
                <a:solidFill>
                  <a:srgbClr val="0070C0"/>
                </a:solidFill>
              </a:rPr>
              <a:t>).</a:t>
            </a:r>
            <a:endParaRPr lang="es-MX" sz="2800" dirty="0" smtClean="0">
              <a:solidFill>
                <a:srgbClr val="0070C0"/>
              </a:solidFill>
            </a:endParaRPr>
          </a:p>
        </p:txBody>
      </p:sp>
      <p:pic>
        <p:nvPicPr>
          <p:cNvPr id="6" name="Imagen 5"/>
          <p:cNvPicPr>
            <a:picLocks noChangeAspect="1"/>
          </p:cNvPicPr>
          <p:nvPr/>
        </p:nvPicPr>
        <p:blipFill>
          <a:blip r:embed="rId2"/>
          <a:stretch>
            <a:fillRect/>
          </a:stretch>
        </p:blipFill>
        <p:spPr>
          <a:xfrm>
            <a:off x="6527405" y="2367189"/>
            <a:ext cx="5462489" cy="4243335"/>
          </a:xfrm>
          <a:prstGeom prst="rect">
            <a:avLst/>
          </a:prstGeom>
        </p:spPr>
      </p:pic>
    </p:spTree>
    <p:extLst>
      <p:ext uri="{BB962C8B-B14F-4D97-AF65-F5344CB8AC3E}">
        <p14:creationId xmlns:p14="http://schemas.microsoft.com/office/powerpoint/2010/main" val="2656385069"/>
      </p:ext>
    </p:extLst>
  </p:cSld>
  <p:clrMapOvr>
    <a:masterClrMapping/>
  </p:clrMapOvr>
  <p:transition spd="slow">
    <p:randomBar dir="vert"/>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600" dirty="0" smtClean="0">
                <a:solidFill>
                  <a:schemeClr val="accent3">
                    <a:lumMod val="40000"/>
                    <a:lumOff val="60000"/>
                  </a:schemeClr>
                </a:solidFill>
              </a:rPr>
              <a:t>RECOMENDACIONES PARA INCREMENTAR LA VISIBILIDAD</a:t>
            </a:r>
            <a:endParaRPr lang="es-MX" sz="3600" dirty="0">
              <a:solidFill>
                <a:schemeClr val="accent3">
                  <a:lumMod val="40000"/>
                  <a:lumOff val="60000"/>
                </a:schemeClr>
              </a:solidFill>
            </a:endParaRPr>
          </a:p>
        </p:txBody>
      </p:sp>
      <p:sp>
        <p:nvSpPr>
          <p:cNvPr id="3" name="Marcador de contenido 2"/>
          <p:cNvSpPr>
            <a:spLocks noGrp="1"/>
          </p:cNvSpPr>
          <p:nvPr>
            <p:ph sz="half" idx="1"/>
          </p:nvPr>
        </p:nvSpPr>
        <p:spPr>
          <a:xfrm>
            <a:off x="5897461" y="2513341"/>
            <a:ext cx="5316858" cy="3986784"/>
          </a:xfrm>
        </p:spPr>
        <p:txBody>
          <a:bodyPr>
            <a:normAutofit/>
          </a:bodyPr>
          <a:lstStyle/>
          <a:p>
            <a:pPr marL="0" indent="0" algn="ctr">
              <a:lnSpc>
                <a:spcPct val="150000"/>
              </a:lnSpc>
              <a:buNone/>
            </a:pPr>
            <a:r>
              <a:rPr lang="es-MX" sz="2800" b="1" dirty="0" smtClean="0">
                <a:solidFill>
                  <a:srgbClr val="0070C0"/>
                </a:solidFill>
              </a:rPr>
              <a:t>USAR REDES SOCIALES PARA DIFUNDIR LA PC</a:t>
            </a:r>
          </a:p>
          <a:p>
            <a:pPr marL="0" indent="0" algn="ctr">
              <a:lnSpc>
                <a:spcPct val="150000"/>
              </a:lnSpc>
              <a:buNone/>
            </a:pPr>
            <a:r>
              <a:rPr lang="es-MX" sz="2800" dirty="0" smtClean="0">
                <a:solidFill>
                  <a:srgbClr val="0070C0"/>
                </a:solidFill>
              </a:rPr>
              <a:t>Crear </a:t>
            </a:r>
            <a:r>
              <a:rPr lang="es-MX" sz="2800" dirty="0">
                <a:solidFill>
                  <a:srgbClr val="0070C0"/>
                </a:solidFill>
              </a:rPr>
              <a:t>página web personal, blogs u otro tipo de herramientas de la Web 2.0.</a:t>
            </a:r>
          </a:p>
        </p:txBody>
      </p:sp>
      <p:pic>
        <p:nvPicPr>
          <p:cNvPr id="5" name="Marcador de posición de imagen 7"/>
          <p:cNvPicPr>
            <a:picLocks noChangeAspect="1"/>
          </p:cNvPicPr>
          <p:nvPr/>
        </p:nvPicPr>
        <p:blipFill>
          <a:blip r:embed="rId2"/>
          <a:srcRect l="19813" r="19813"/>
          <a:stretch>
            <a:fillRect/>
          </a:stretch>
        </p:blipFill>
        <p:spPr>
          <a:xfrm>
            <a:off x="421256" y="2634143"/>
            <a:ext cx="4648490" cy="3701218"/>
          </a:xfrm>
          <a:prstGeom prst="rect">
            <a:avLst/>
          </a:prstGeom>
          <a:ln w="38100">
            <a:solidFill>
              <a:srgbClr val="0070C0"/>
            </a:solidFill>
          </a:ln>
        </p:spPr>
      </p:pic>
    </p:spTree>
    <p:extLst>
      <p:ext uri="{BB962C8B-B14F-4D97-AF65-F5344CB8AC3E}">
        <p14:creationId xmlns:p14="http://schemas.microsoft.com/office/powerpoint/2010/main" val="2879750553"/>
      </p:ext>
    </p:extLst>
  </p:cSld>
  <p:clrMapOvr>
    <a:masterClrMapping/>
  </p:clrMapOvr>
  <p:transition spd="slow">
    <p:randomBar dir="vert"/>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600" dirty="0" smtClean="0">
                <a:solidFill>
                  <a:schemeClr val="accent3">
                    <a:lumMod val="40000"/>
                    <a:lumOff val="60000"/>
                  </a:schemeClr>
                </a:solidFill>
              </a:rPr>
              <a:t>PARA INCREMENTAR LA VISIBILIDAD</a:t>
            </a:r>
            <a:endParaRPr lang="es-MX" sz="3600" dirty="0">
              <a:solidFill>
                <a:schemeClr val="accent3">
                  <a:lumMod val="40000"/>
                  <a:lumOff val="60000"/>
                </a:schemeClr>
              </a:solidFill>
            </a:endParaRPr>
          </a:p>
        </p:txBody>
      </p:sp>
      <p:sp>
        <p:nvSpPr>
          <p:cNvPr id="3" name="Marcador de contenido 2"/>
          <p:cNvSpPr>
            <a:spLocks noGrp="1"/>
          </p:cNvSpPr>
          <p:nvPr>
            <p:ph sz="half" idx="1"/>
          </p:nvPr>
        </p:nvSpPr>
        <p:spPr>
          <a:xfrm>
            <a:off x="1280160" y="2194560"/>
            <a:ext cx="4489704" cy="4390798"/>
          </a:xfrm>
        </p:spPr>
        <p:txBody>
          <a:bodyPr>
            <a:normAutofit fontScale="85000" lnSpcReduction="10000"/>
          </a:bodyPr>
          <a:lstStyle/>
          <a:p>
            <a:pPr algn="just">
              <a:lnSpc>
                <a:spcPct val="150000"/>
              </a:lnSpc>
              <a:buFont typeface="Wingdings" panose="05000000000000000000" pitchFamily="2" charset="2"/>
              <a:buChar char="q"/>
            </a:pPr>
            <a:r>
              <a:rPr lang="es-MX" sz="2800" dirty="0">
                <a:solidFill>
                  <a:schemeClr val="accent3">
                    <a:lumMod val="75000"/>
                  </a:schemeClr>
                </a:solidFill>
              </a:rPr>
              <a:t>Cuidar el orden en la coautoría.</a:t>
            </a:r>
          </a:p>
          <a:p>
            <a:pPr algn="just">
              <a:lnSpc>
                <a:spcPct val="150000"/>
              </a:lnSpc>
              <a:buFont typeface="Wingdings" panose="05000000000000000000" pitchFamily="2" charset="2"/>
              <a:buChar char="q"/>
            </a:pPr>
            <a:r>
              <a:rPr lang="es-MX" sz="2800" dirty="0">
                <a:solidFill>
                  <a:srgbClr val="C00000"/>
                </a:solidFill>
              </a:rPr>
              <a:t>Evitar participar en coautorías nutridas.</a:t>
            </a:r>
          </a:p>
          <a:p>
            <a:pPr algn="just">
              <a:lnSpc>
                <a:spcPct val="150000"/>
              </a:lnSpc>
              <a:buFont typeface="Wingdings" panose="05000000000000000000" pitchFamily="2" charset="2"/>
              <a:buChar char="q"/>
            </a:pPr>
            <a:r>
              <a:rPr lang="es-MX" sz="2800" dirty="0">
                <a:solidFill>
                  <a:schemeClr val="accent3">
                    <a:lumMod val="75000"/>
                  </a:schemeClr>
                </a:solidFill>
              </a:rPr>
              <a:t>Publicar en otros idiomas (inglés, portugués).</a:t>
            </a:r>
          </a:p>
          <a:p>
            <a:pPr algn="just">
              <a:lnSpc>
                <a:spcPct val="150000"/>
              </a:lnSpc>
              <a:buFont typeface="Wingdings" panose="05000000000000000000" pitchFamily="2" charset="2"/>
              <a:buChar char="q"/>
            </a:pPr>
            <a:r>
              <a:rPr lang="es-MX" sz="2800" dirty="0">
                <a:solidFill>
                  <a:srgbClr val="C00000"/>
                </a:solidFill>
              </a:rPr>
              <a:t>Homologar la firma digital (normalizar).</a:t>
            </a:r>
          </a:p>
        </p:txBody>
      </p:sp>
      <p:pic>
        <p:nvPicPr>
          <p:cNvPr id="4" name="Imagen 3"/>
          <p:cNvPicPr>
            <a:picLocks noChangeAspect="1"/>
          </p:cNvPicPr>
          <p:nvPr/>
        </p:nvPicPr>
        <p:blipFill>
          <a:blip r:embed="rId2"/>
          <a:stretch>
            <a:fillRect/>
          </a:stretch>
        </p:blipFill>
        <p:spPr>
          <a:xfrm>
            <a:off x="8007649" y="2306784"/>
            <a:ext cx="3686603" cy="3976570"/>
          </a:xfrm>
          <a:prstGeom prst="rect">
            <a:avLst/>
          </a:prstGeom>
          <a:ln w="28575">
            <a:solidFill>
              <a:schemeClr val="accent3">
                <a:lumMod val="75000"/>
              </a:schemeClr>
            </a:solidFill>
          </a:ln>
        </p:spPr>
      </p:pic>
    </p:spTree>
    <p:extLst>
      <p:ext uri="{BB962C8B-B14F-4D97-AF65-F5344CB8AC3E}">
        <p14:creationId xmlns:p14="http://schemas.microsoft.com/office/powerpoint/2010/main" val="3090465230"/>
      </p:ext>
    </p:extLst>
  </p:cSld>
  <p:clrMapOvr>
    <a:masterClrMapping/>
  </p:clrMapOvr>
  <p:transition spd="slow">
    <p:randomBar dir="vert"/>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600" dirty="0" smtClean="0">
                <a:solidFill>
                  <a:schemeClr val="accent3">
                    <a:lumMod val="40000"/>
                    <a:lumOff val="60000"/>
                  </a:schemeClr>
                </a:solidFill>
              </a:rPr>
              <a:t>RECOMENDACIONES PARA INCREMENTAR LA VISIBILIDAD</a:t>
            </a:r>
            <a:endParaRPr lang="es-MX" sz="3600" dirty="0">
              <a:solidFill>
                <a:schemeClr val="accent3">
                  <a:lumMod val="40000"/>
                  <a:lumOff val="60000"/>
                </a:schemeClr>
              </a:solidFill>
            </a:endParaRPr>
          </a:p>
        </p:txBody>
      </p:sp>
      <p:sp>
        <p:nvSpPr>
          <p:cNvPr id="3" name="Marcador de contenido 2"/>
          <p:cNvSpPr>
            <a:spLocks noGrp="1"/>
          </p:cNvSpPr>
          <p:nvPr>
            <p:ph sz="half" idx="1"/>
          </p:nvPr>
        </p:nvSpPr>
        <p:spPr>
          <a:xfrm>
            <a:off x="738231" y="2194560"/>
            <a:ext cx="5031633" cy="3986784"/>
          </a:xfrm>
        </p:spPr>
        <p:txBody>
          <a:bodyPr>
            <a:normAutofit fontScale="70000" lnSpcReduction="20000"/>
          </a:bodyPr>
          <a:lstStyle/>
          <a:p>
            <a:pPr algn="just">
              <a:lnSpc>
                <a:spcPct val="170000"/>
              </a:lnSpc>
              <a:buFont typeface="Wingdings" panose="05000000000000000000" pitchFamily="2" charset="2"/>
              <a:buChar char="ü"/>
            </a:pPr>
            <a:r>
              <a:rPr lang="es-MX" sz="2800" b="1" dirty="0">
                <a:solidFill>
                  <a:schemeClr val="accent3">
                    <a:lumMod val="75000"/>
                  </a:schemeClr>
                </a:solidFill>
              </a:rPr>
              <a:t>Definir la línea de investigación (Línea de Aplicación y Generación de Conocimiento –LGAC-).</a:t>
            </a:r>
          </a:p>
          <a:p>
            <a:pPr algn="just">
              <a:lnSpc>
                <a:spcPct val="170000"/>
              </a:lnSpc>
              <a:buFont typeface="Wingdings" panose="05000000000000000000" pitchFamily="2" charset="2"/>
              <a:buChar char="ü"/>
            </a:pPr>
            <a:r>
              <a:rPr lang="es-MX" sz="2800" b="1" dirty="0">
                <a:solidFill>
                  <a:srgbClr val="0070C0"/>
                </a:solidFill>
              </a:rPr>
              <a:t>Preferir el abordaje de temáticas de interés general.</a:t>
            </a:r>
          </a:p>
          <a:p>
            <a:pPr algn="just">
              <a:lnSpc>
                <a:spcPct val="170000"/>
              </a:lnSpc>
              <a:buFont typeface="Wingdings" panose="05000000000000000000" pitchFamily="2" charset="2"/>
              <a:buChar char="ü"/>
            </a:pPr>
            <a:r>
              <a:rPr lang="es-MX" sz="2800" b="1" dirty="0">
                <a:solidFill>
                  <a:schemeClr val="accent3">
                    <a:lumMod val="75000"/>
                  </a:schemeClr>
                </a:solidFill>
              </a:rPr>
              <a:t>Elegir temas novedosos, o bien, populares –pero siempre en función de la LGAC).</a:t>
            </a: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42689" y="2194560"/>
            <a:ext cx="5429250" cy="3986784"/>
          </a:xfrm>
          <a:prstGeom prst="rect">
            <a:avLst/>
          </a:prstGeom>
          <a:ln w="38100">
            <a:solidFill>
              <a:schemeClr val="tx2">
                <a:lumMod val="75000"/>
                <a:lumOff val="25000"/>
              </a:schemeClr>
            </a:solidFill>
          </a:ln>
        </p:spPr>
      </p:pic>
    </p:spTree>
    <p:extLst>
      <p:ext uri="{BB962C8B-B14F-4D97-AF65-F5344CB8AC3E}">
        <p14:creationId xmlns:p14="http://schemas.microsoft.com/office/powerpoint/2010/main" val="3682946987"/>
      </p:ext>
    </p:extLst>
  </p:cSld>
  <p:clrMapOvr>
    <a:masterClrMapping/>
  </p:clrMapOvr>
  <p:transition spd="slow">
    <p:randomBar dir="vert"/>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600" dirty="0" smtClean="0">
                <a:solidFill>
                  <a:schemeClr val="accent3">
                    <a:lumMod val="40000"/>
                    <a:lumOff val="60000"/>
                  </a:schemeClr>
                </a:solidFill>
              </a:rPr>
              <a:t>PARA INCREMENTAR LA VISIBILIDAD</a:t>
            </a:r>
            <a:endParaRPr lang="es-MX" sz="3600" dirty="0">
              <a:solidFill>
                <a:schemeClr val="accent3">
                  <a:lumMod val="40000"/>
                  <a:lumOff val="60000"/>
                </a:schemeClr>
              </a:solidFill>
            </a:endParaRPr>
          </a:p>
        </p:txBody>
      </p:sp>
      <p:sp>
        <p:nvSpPr>
          <p:cNvPr id="3" name="Marcador de contenido 2"/>
          <p:cNvSpPr>
            <a:spLocks noGrp="1"/>
          </p:cNvSpPr>
          <p:nvPr>
            <p:ph sz="half" idx="1"/>
          </p:nvPr>
        </p:nvSpPr>
        <p:spPr>
          <a:xfrm>
            <a:off x="5897461" y="2513341"/>
            <a:ext cx="5679346" cy="3986784"/>
          </a:xfrm>
        </p:spPr>
        <p:txBody>
          <a:bodyPr>
            <a:normAutofit fontScale="70000" lnSpcReduction="20000"/>
          </a:bodyPr>
          <a:lstStyle/>
          <a:p>
            <a:pPr algn="ctr">
              <a:lnSpc>
                <a:spcPct val="170000"/>
              </a:lnSpc>
              <a:buFont typeface="Wingdings" panose="05000000000000000000" pitchFamily="2" charset="2"/>
              <a:buChar char="q"/>
            </a:pPr>
            <a:r>
              <a:rPr lang="es-MX" sz="2800" b="1" dirty="0">
                <a:solidFill>
                  <a:schemeClr val="accent5">
                    <a:lumMod val="75000"/>
                  </a:schemeClr>
                </a:solidFill>
              </a:rPr>
              <a:t>Priorizar la publicación de artículos científicos, más que de libros y capítulos de libro que no son tan visibles en la red</a:t>
            </a:r>
            <a:r>
              <a:rPr lang="es-MX" sz="2800" b="1" dirty="0" smtClean="0">
                <a:solidFill>
                  <a:schemeClr val="accent5">
                    <a:lumMod val="75000"/>
                  </a:schemeClr>
                </a:solidFill>
              </a:rPr>
              <a:t>.</a:t>
            </a:r>
          </a:p>
          <a:p>
            <a:pPr marL="0" indent="0" algn="ctr">
              <a:lnSpc>
                <a:spcPct val="170000"/>
              </a:lnSpc>
              <a:buNone/>
            </a:pPr>
            <a:endParaRPr lang="es-MX" sz="2800" b="1" dirty="0">
              <a:solidFill>
                <a:schemeClr val="accent5">
                  <a:lumMod val="75000"/>
                </a:schemeClr>
              </a:solidFill>
            </a:endParaRPr>
          </a:p>
          <a:p>
            <a:pPr algn="ctr">
              <a:lnSpc>
                <a:spcPct val="170000"/>
              </a:lnSpc>
              <a:buFont typeface="Wingdings" panose="05000000000000000000" pitchFamily="2" charset="2"/>
              <a:buChar char="q"/>
            </a:pPr>
            <a:r>
              <a:rPr lang="es-MX" sz="2800" b="1" dirty="0">
                <a:solidFill>
                  <a:schemeClr val="accent5">
                    <a:lumMod val="75000"/>
                  </a:schemeClr>
                </a:solidFill>
              </a:rPr>
              <a:t>Difundir  -”subir”- TODA la producción científica, aunque sea sólo parte de ella (portada, índice).</a:t>
            </a:r>
          </a:p>
        </p:txBody>
      </p:sp>
      <p:pic>
        <p:nvPicPr>
          <p:cNvPr id="4" name="Imagen 3"/>
          <p:cNvPicPr>
            <a:picLocks noChangeAspect="1"/>
          </p:cNvPicPr>
          <p:nvPr/>
        </p:nvPicPr>
        <p:blipFill>
          <a:blip r:embed="rId2"/>
          <a:stretch>
            <a:fillRect/>
          </a:stretch>
        </p:blipFill>
        <p:spPr>
          <a:xfrm>
            <a:off x="639873" y="2410424"/>
            <a:ext cx="4359965" cy="3856151"/>
          </a:xfrm>
          <a:prstGeom prst="rect">
            <a:avLst/>
          </a:prstGeom>
        </p:spPr>
      </p:pic>
    </p:spTree>
    <p:extLst>
      <p:ext uri="{BB962C8B-B14F-4D97-AF65-F5344CB8AC3E}">
        <p14:creationId xmlns:p14="http://schemas.microsoft.com/office/powerpoint/2010/main" val="1105527685"/>
      </p:ext>
    </p:extLst>
  </p:cSld>
  <p:clrMapOvr>
    <a:masterClrMapping/>
  </p:clrMapOvr>
  <p:transition spd="slow">
    <p:randomBar dir="vert"/>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2800" b="1" dirty="0" smtClean="0">
                <a:solidFill>
                  <a:schemeClr val="accent5">
                    <a:lumMod val="40000"/>
                    <a:lumOff val="60000"/>
                  </a:schemeClr>
                </a:solidFill>
              </a:rPr>
              <a:t>RECOMENDACIONES PARA INCREMENTAR LA VISIBILIDAD</a:t>
            </a:r>
            <a:endParaRPr lang="es-MX" sz="2800" b="1" dirty="0">
              <a:solidFill>
                <a:schemeClr val="accent5">
                  <a:lumMod val="40000"/>
                  <a:lumOff val="60000"/>
                </a:schemeClr>
              </a:solidFill>
            </a:endParaRPr>
          </a:p>
        </p:txBody>
      </p:sp>
      <p:sp>
        <p:nvSpPr>
          <p:cNvPr id="3" name="Marcador de contenido 2"/>
          <p:cNvSpPr>
            <a:spLocks noGrp="1"/>
          </p:cNvSpPr>
          <p:nvPr>
            <p:ph sz="half" idx="1"/>
          </p:nvPr>
        </p:nvSpPr>
        <p:spPr>
          <a:xfrm>
            <a:off x="285226" y="2504952"/>
            <a:ext cx="5679346" cy="3986784"/>
          </a:xfrm>
        </p:spPr>
        <p:txBody>
          <a:bodyPr>
            <a:normAutofit fontScale="92500"/>
          </a:bodyPr>
          <a:lstStyle/>
          <a:p>
            <a:pPr algn="just">
              <a:lnSpc>
                <a:spcPct val="150000"/>
              </a:lnSpc>
              <a:buFont typeface="Wingdings" panose="05000000000000000000" pitchFamily="2" charset="2"/>
              <a:buChar char="ü"/>
            </a:pPr>
            <a:r>
              <a:rPr lang="es-MX" sz="2800" b="1" dirty="0">
                <a:solidFill>
                  <a:schemeClr val="accent5">
                    <a:lumMod val="75000"/>
                  </a:schemeClr>
                </a:solidFill>
              </a:rPr>
              <a:t>Realizar estudios comparativos entre distintos países</a:t>
            </a:r>
            <a:r>
              <a:rPr lang="es-MX" sz="2800" b="1" dirty="0" smtClean="0">
                <a:solidFill>
                  <a:schemeClr val="accent5">
                    <a:lumMod val="75000"/>
                  </a:schemeClr>
                </a:solidFill>
              </a:rPr>
              <a:t>.</a:t>
            </a:r>
          </a:p>
          <a:p>
            <a:pPr marL="0" indent="0" algn="just">
              <a:lnSpc>
                <a:spcPct val="150000"/>
              </a:lnSpc>
              <a:buNone/>
            </a:pPr>
            <a:endParaRPr lang="es-MX" sz="2800" b="1" dirty="0">
              <a:solidFill>
                <a:schemeClr val="accent5">
                  <a:lumMod val="75000"/>
                </a:schemeClr>
              </a:solidFill>
            </a:endParaRPr>
          </a:p>
          <a:p>
            <a:pPr algn="just">
              <a:lnSpc>
                <a:spcPct val="150000"/>
              </a:lnSpc>
              <a:buFont typeface="Wingdings" panose="05000000000000000000" pitchFamily="2" charset="2"/>
              <a:buChar char="ü"/>
            </a:pPr>
            <a:r>
              <a:rPr lang="es-MX" sz="2800" b="1" dirty="0">
                <a:solidFill>
                  <a:schemeClr val="accent5">
                    <a:lumMod val="75000"/>
                  </a:schemeClr>
                </a:solidFill>
              </a:rPr>
              <a:t>Buscar financiamientos –y por ende, participación- de otras universidades.</a:t>
            </a:r>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35692" y="2378103"/>
            <a:ext cx="5247051" cy="4031085"/>
          </a:xfrm>
          <a:prstGeom prst="rect">
            <a:avLst/>
          </a:prstGeom>
          <a:ln w="38100">
            <a:solidFill>
              <a:srgbClr val="C00000"/>
            </a:solidFill>
          </a:ln>
        </p:spPr>
      </p:pic>
    </p:spTree>
    <p:extLst>
      <p:ext uri="{BB962C8B-B14F-4D97-AF65-F5344CB8AC3E}">
        <p14:creationId xmlns:p14="http://schemas.microsoft.com/office/powerpoint/2010/main" val="3872645216"/>
      </p:ext>
    </p:extLst>
  </p:cSld>
  <p:clrMapOvr>
    <a:masterClrMapping/>
  </p:clrMapOvr>
  <p:transition spd="slow">
    <p:randomBar dir="ver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normAutofit/>
          </a:bodyPr>
          <a:lstStyle/>
          <a:p>
            <a:pPr algn="ctr">
              <a:lnSpc>
                <a:spcPct val="150000"/>
              </a:lnSpc>
            </a:pPr>
            <a:r>
              <a:rPr lang="es-MX" sz="2000" dirty="0"/>
              <a:t>MATERIAL RELACIONADO CON EL CONTENIDO TEMÁTICO NÚMERO 3: </a:t>
            </a:r>
            <a:br>
              <a:rPr lang="es-MX" sz="2000" dirty="0"/>
            </a:br>
            <a:r>
              <a:rPr lang="es-MX" sz="2000" dirty="0"/>
              <a:t>VISIBILIDAD DE LA PC (PRODUCCIÓN CIENTÍFICA</a:t>
            </a:r>
            <a:r>
              <a:rPr lang="es-MX" sz="2000" dirty="0" smtClean="0"/>
              <a:t>).</a:t>
            </a:r>
            <a:br>
              <a:rPr lang="es-MX" sz="2000" dirty="0" smtClean="0"/>
            </a:br>
            <a:r>
              <a:rPr lang="es-MX" sz="2000" dirty="0" smtClean="0"/>
              <a:t>¿Impacto nacional o internacional?</a:t>
            </a:r>
            <a:r>
              <a:rPr lang="es-MX" sz="2000" b="0" dirty="0" smtClean="0"/>
              <a:t/>
            </a:r>
            <a:br>
              <a:rPr lang="es-MX" sz="2000" b="0" dirty="0" smtClean="0"/>
            </a:br>
            <a:r>
              <a:rPr lang="es-MX" sz="2000" b="0" dirty="0"/>
              <a:t/>
            </a:r>
            <a:br>
              <a:rPr lang="es-MX" sz="2000" b="0" dirty="0"/>
            </a:br>
            <a:endParaRPr lang="en-US" sz="2000" b="0" dirty="0"/>
          </a:p>
        </p:txBody>
      </p:sp>
      <p:sp>
        <p:nvSpPr>
          <p:cNvPr id="6" name="Rectángulo 5"/>
          <p:cNvSpPr/>
          <p:nvPr/>
        </p:nvSpPr>
        <p:spPr>
          <a:xfrm>
            <a:off x="4339479" y="4884301"/>
            <a:ext cx="6096000" cy="880369"/>
          </a:xfrm>
          <a:prstGeom prst="rect">
            <a:avLst/>
          </a:prstGeom>
        </p:spPr>
        <p:txBody>
          <a:bodyPr>
            <a:spAutoFit/>
          </a:bodyPr>
          <a:lstStyle/>
          <a:p>
            <a:pPr algn="ctr">
              <a:lnSpc>
                <a:spcPct val="150000"/>
              </a:lnSpc>
            </a:pPr>
            <a:r>
              <a:rPr lang="es-MX" b="1" dirty="0">
                <a:solidFill>
                  <a:schemeClr val="tx2">
                    <a:lumMod val="75000"/>
                    <a:lumOff val="25000"/>
                  </a:schemeClr>
                </a:solidFill>
              </a:rPr>
              <a:t>Responsable de la Elaboración: </a:t>
            </a:r>
            <a:endParaRPr lang="es-MX" b="1" dirty="0" smtClean="0">
              <a:solidFill>
                <a:schemeClr val="tx2">
                  <a:lumMod val="75000"/>
                  <a:lumOff val="25000"/>
                </a:schemeClr>
              </a:solidFill>
            </a:endParaRPr>
          </a:p>
          <a:p>
            <a:pPr algn="ctr">
              <a:lnSpc>
                <a:spcPct val="150000"/>
              </a:lnSpc>
            </a:pPr>
            <a:r>
              <a:rPr lang="es-MX" b="1" dirty="0" smtClean="0">
                <a:solidFill>
                  <a:schemeClr val="tx2">
                    <a:lumMod val="75000"/>
                    <a:lumOff val="25000"/>
                  </a:schemeClr>
                </a:solidFill>
              </a:rPr>
              <a:t>Dra</a:t>
            </a:r>
            <a:r>
              <a:rPr lang="es-MX" b="1" dirty="0">
                <a:solidFill>
                  <a:schemeClr val="tx2">
                    <a:lumMod val="75000"/>
                    <a:lumOff val="25000"/>
                  </a:schemeClr>
                </a:solidFill>
              </a:rPr>
              <a:t>. en C. S. Diana Castro </a:t>
            </a:r>
            <a:r>
              <a:rPr lang="es-MX" b="1" dirty="0" err="1">
                <a:solidFill>
                  <a:schemeClr val="tx2">
                    <a:lumMod val="75000"/>
                    <a:lumOff val="25000"/>
                  </a:schemeClr>
                </a:solidFill>
              </a:rPr>
              <a:t>Ricalde</a:t>
            </a:r>
            <a:endParaRPr lang="en-US" b="1" dirty="0">
              <a:solidFill>
                <a:schemeClr val="tx2">
                  <a:lumMod val="75000"/>
                  <a:lumOff val="25000"/>
                </a:schemeClr>
              </a:solidFill>
            </a:endParaRPr>
          </a:p>
        </p:txBody>
      </p:sp>
    </p:spTree>
    <p:extLst>
      <p:ext uri="{BB962C8B-B14F-4D97-AF65-F5344CB8AC3E}">
        <p14:creationId xmlns:p14="http://schemas.microsoft.com/office/powerpoint/2010/main" val="3083208867"/>
      </p:ext>
    </p:extLst>
  </p:cSld>
  <p:clrMapOvr>
    <a:masterClrMapping/>
  </p:clrMapOvr>
  <p:transition spd="slow">
    <p:randomBar dir="vert"/>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600" dirty="0" smtClean="0">
                <a:solidFill>
                  <a:schemeClr val="accent3">
                    <a:lumMod val="40000"/>
                    <a:lumOff val="60000"/>
                  </a:schemeClr>
                </a:solidFill>
              </a:rPr>
              <a:t>PARA INCREMENTAR LA VISIBILIDAD</a:t>
            </a:r>
            <a:endParaRPr lang="es-MX" sz="3600" dirty="0">
              <a:solidFill>
                <a:schemeClr val="accent3">
                  <a:lumMod val="40000"/>
                  <a:lumOff val="60000"/>
                </a:schemeClr>
              </a:solidFill>
            </a:endParaRPr>
          </a:p>
        </p:txBody>
      </p:sp>
      <p:sp>
        <p:nvSpPr>
          <p:cNvPr id="3" name="Marcador de contenido 2"/>
          <p:cNvSpPr>
            <a:spLocks noGrp="1"/>
          </p:cNvSpPr>
          <p:nvPr>
            <p:ph sz="half" idx="1"/>
          </p:nvPr>
        </p:nvSpPr>
        <p:spPr>
          <a:xfrm>
            <a:off x="5897461" y="2513341"/>
            <a:ext cx="5679346" cy="3986784"/>
          </a:xfrm>
        </p:spPr>
        <p:txBody>
          <a:bodyPr>
            <a:normAutofit/>
          </a:bodyPr>
          <a:lstStyle/>
          <a:p>
            <a:pPr algn="ctr">
              <a:lnSpc>
                <a:spcPct val="170000"/>
              </a:lnSpc>
              <a:buFont typeface="Wingdings" panose="05000000000000000000" pitchFamily="2" charset="2"/>
              <a:buChar char="q"/>
            </a:pPr>
            <a:r>
              <a:rPr lang="es-MX" sz="2800" b="1" dirty="0">
                <a:solidFill>
                  <a:srgbClr val="C00000"/>
                </a:solidFill>
              </a:rPr>
              <a:t>Evitar publicar de manera repetida en la misma revista.</a:t>
            </a:r>
          </a:p>
          <a:p>
            <a:pPr algn="ctr">
              <a:lnSpc>
                <a:spcPct val="170000"/>
              </a:lnSpc>
              <a:buFont typeface="Wingdings" panose="05000000000000000000" pitchFamily="2" charset="2"/>
              <a:buChar char="q"/>
            </a:pPr>
            <a:r>
              <a:rPr lang="es-MX" sz="2800" b="1" dirty="0">
                <a:solidFill>
                  <a:schemeClr val="accent5">
                    <a:lumMod val="75000"/>
                  </a:schemeClr>
                </a:solidFill>
              </a:rPr>
              <a:t>Elegir cuidadosamente la publicación, para garantizar su prestigio y reconocimiento.</a:t>
            </a:r>
          </a:p>
        </p:txBody>
      </p:sp>
      <p:pic>
        <p:nvPicPr>
          <p:cNvPr id="5" name="Imagen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68100" y="2372029"/>
            <a:ext cx="4700854" cy="4128096"/>
          </a:xfrm>
          <a:prstGeom prst="rect">
            <a:avLst/>
          </a:prstGeom>
          <a:ln w="38100">
            <a:solidFill>
              <a:srgbClr val="C00000"/>
            </a:solidFill>
          </a:ln>
        </p:spPr>
      </p:pic>
    </p:spTree>
    <p:extLst>
      <p:ext uri="{BB962C8B-B14F-4D97-AF65-F5344CB8AC3E}">
        <p14:creationId xmlns:p14="http://schemas.microsoft.com/office/powerpoint/2010/main" val="3102784323"/>
      </p:ext>
    </p:extLst>
  </p:cSld>
  <p:clrMapOvr>
    <a:masterClrMapping/>
  </p:clrMapOvr>
  <p:transition spd="slow">
    <p:randomBar dir="vert"/>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nSpc>
                <a:spcPct val="150000"/>
              </a:lnSpc>
            </a:pPr>
            <a:r>
              <a:rPr lang="es-MX" sz="2800" b="1" dirty="0" smtClean="0">
                <a:solidFill>
                  <a:schemeClr val="accent3">
                    <a:lumMod val="40000"/>
                    <a:lumOff val="60000"/>
                  </a:schemeClr>
                </a:solidFill>
              </a:rPr>
              <a:t>RECOMENDACIONES PARA INCREMENTAR LA VISIBILIDAD</a:t>
            </a:r>
            <a:endParaRPr lang="es-MX" sz="2800" b="1" dirty="0">
              <a:solidFill>
                <a:schemeClr val="accent3">
                  <a:lumMod val="40000"/>
                  <a:lumOff val="60000"/>
                </a:schemeClr>
              </a:solidFill>
            </a:endParaRPr>
          </a:p>
        </p:txBody>
      </p:sp>
      <p:sp>
        <p:nvSpPr>
          <p:cNvPr id="3" name="Marcador de contenido 2"/>
          <p:cNvSpPr>
            <a:spLocks noGrp="1"/>
          </p:cNvSpPr>
          <p:nvPr>
            <p:ph sz="half" idx="1"/>
          </p:nvPr>
        </p:nvSpPr>
        <p:spPr>
          <a:xfrm>
            <a:off x="285226" y="2504952"/>
            <a:ext cx="5679346" cy="3986784"/>
          </a:xfrm>
        </p:spPr>
        <p:txBody>
          <a:bodyPr>
            <a:normAutofit fontScale="77500" lnSpcReduction="20000"/>
          </a:bodyPr>
          <a:lstStyle/>
          <a:p>
            <a:pPr algn="just">
              <a:lnSpc>
                <a:spcPct val="150000"/>
              </a:lnSpc>
              <a:buFont typeface="Wingdings" panose="05000000000000000000" pitchFamily="2" charset="2"/>
              <a:buChar char="ü"/>
            </a:pPr>
            <a:r>
              <a:rPr lang="es-MX" sz="2800" b="1" dirty="0">
                <a:solidFill>
                  <a:schemeClr val="accent5">
                    <a:lumMod val="75000"/>
                  </a:schemeClr>
                </a:solidFill>
              </a:rPr>
              <a:t>Garantizar el reconocimiento de la publicación, para su inclusión en diversos índices.</a:t>
            </a:r>
          </a:p>
          <a:p>
            <a:pPr algn="just">
              <a:lnSpc>
                <a:spcPct val="150000"/>
              </a:lnSpc>
              <a:buFont typeface="Wingdings" panose="05000000000000000000" pitchFamily="2" charset="2"/>
              <a:buChar char="ü"/>
            </a:pPr>
            <a:r>
              <a:rPr lang="es-MX" sz="2800" b="1" dirty="0">
                <a:solidFill>
                  <a:schemeClr val="accent5">
                    <a:lumMod val="75000"/>
                  </a:schemeClr>
                </a:solidFill>
              </a:rPr>
              <a:t>Publicar múltiples productos en un mismo periodo (productividad), sin descuidar la LGAC.</a:t>
            </a:r>
          </a:p>
          <a:p>
            <a:pPr algn="just">
              <a:lnSpc>
                <a:spcPct val="150000"/>
              </a:lnSpc>
              <a:buFont typeface="Wingdings" panose="05000000000000000000" pitchFamily="2" charset="2"/>
              <a:buChar char="ü"/>
            </a:pPr>
            <a:r>
              <a:rPr lang="es-MX" sz="2800" b="1" dirty="0">
                <a:solidFill>
                  <a:srgbClr val="7030A0"/>
                </a:solidFill>
              </a:rPr>
              <a:t>Conformar equipos de trabajo para propiciar sinergias.</a:t>
            </a:r>
          </a:p>
        </p:txBody>
      </p:sp>
      <p:pic>
        <p:nvPicPr>
          <p:cNvPr id="4" name="Imagen 3"/>
          <p:cNvPicPr>
            <a:picLocks noChangeAspect="1"/>
          </p:cNvPicPr>
          <p:nvPr/>
        </p:nvPicPr>
        <p:blipFill>
          <a:blip r:embed="rId2"/>
          <a:stretch>
            <a:fillRect/>
          </a:stretch>
        </p:blipFill>
        <p:spPr>
          <a:xfrm>
            <a:off x="6677637" y="2343162"/>
            <a:ext cx="5237928" cy="4074416"/>
          </a:xfrm>
          <a:prstGeom prst="rect">
            <a:avLst/>
          </a:prstGeom>
        </p:spPr>
      </p:pic>
    </p:spTree>
    <p:extLst>
      <p:ext uri="{BB962C8B-B14F-4D97-AF65-F5344CB8AC3E}">
        <p14:creationId xmlns:p14="http://schemas.microsoft.com/office/powerpoint/2010/main" val="527035047"/>
      </p:ext>
    </p:extLst>
  </p:cSld>
  <p:clrMapOvr>
    <a:masterClrMapping/>
  </p:clrMapOvr>
  <p:transition spd="slow">
    <p:randomBar dir="vert"/>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600" dirty="0" smtClean="0">
                <a:solidFill>
                  <a:schemeClr val="accent3">
                    <a:lumMod val="40000"/>
                    <a:lumOff val="60000"/>
                  </a:schemeClr>
                </a:solidFill>
              </a:rPr>
              <a:t>PARA INCREMENTAR LA VISIBILIDAD</a:t>
            </a:r>
            <a:endParaRPr lang="es-MX" sz="3600" dirty="0">
              <a:solidFill>
                <a:schemeClr val="accent3">
                  <a:lumMod val="40000"/>
                  <a:lumOff val="60000"/>
                </a:schemeClr>
              </a:solidFill>
            </a:endParaRPr>
          </a:p>
        </p:txBody>
      </p:sp>
      <p:sp>
        <p:nvSpPr>
          <p:cNvPr id="3" name="Marcador de contenido 2"/>
          <p:cNvSpPr>
            <a:spLocks noGrp="1"/>
          </p:cNvSpPr>
          <p:nvPr>
            <p:ph sz="half" idx="1"/>
          </p:nvPr>
        </p:nvSpPr>
        <p:spPr>
          <a:xfrm>
            <a:off x="5427677" y="2513341"/>
            <a:ext cx="6149130" cy="3986784"/>
          </a:xfrm>
        </p:spPr>
        <p:txBody>
          <a:bodyPr>
            <a:normAutofit fontScale="85000" lnSpcReduction="10000"/>
          </a:bodyPr>
          <a:lstStyle/>
          <a:p>
            <a:pPr algn="ctr">
              <a:lnSpc>
                <a:spcPct val="160000"/>
              </a:lnSpc>
              <a:buFont typeface="Wingdings" panose="05000000000000000000" pitchFamily="2" charset="2"/>
              <a:buChar char="q"/>
            </a:pPr>
            <a:r>
              <a:rPr lang="es-MX" sz="2800" b="1" dirty="0">
                <a:solidFill>
                  <a:schemeClr val="accent5">
                    <a:lumMod val="75000"/>
                  </a:schemeClr>
                </a:solidFill>
              </a:rPr>
              <a:t>Registrarse o inscribirse a alguna Red, y difundir la PC en ella, ya que se maximiza la visibilidad.</a:t>
            </a:r>
          </a:p>
          <a:p>
            <a:pPr algn="ctr">
              <a:lnSpc>
                <a:spcPct val="160000"/>
              </a:lnSpc>
              <a:buFont typeface="Wingdings" panose="05000000000000000000" pitchFamily="2" charset="2"/>
              <a:buChar char="q"/>
            </a:pPr>
            <a:r>
              <a:rPr lang="es-MX" sz="2800" b="1" dirty="0">
                <a:solidFill>
                  <a:schemeClr val="accent2">
                    <a:lumMod val="50000"/>
                  </a:schemeClr>
                </a:solidFill>
              </a:rPr>
              <a:t>Tratar que el Producto Científico sea incluido en el repositorio de universidades reconocidas y/o instituciones de prestigio.</a:t>
            </a: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8045" y="2373846"/>
            <a:ext cx="4563071" cy="3976619"/>
          </a:xfrm>
          <a:prstGeom prst="rect">
            <a:avLst/>
          </a:prstGeom>
          <a:ln w="38100">
            <a:solidFill>
              <a:schemeClr val="accent2">
                <a:lumMod val="75000"/>
              </a:schemeClr>
            </a:solidFill>
          </a:ln>
        </p:spPr>
      </p:pic>
    </p:spTree>
    <p:extLst>
      <p:ext uri="{BB962C8B-B14F-4D97-AF65-F5344CB8AC3E}">
        <p14:creationId xmlns:p14="http://schemas.microsoft.com/office/powerpoint/2010/main" val="3757390991"/>
      </p:ext>
    </p:extLst>
  </p:cSld>
  <p:clrMapOvr>
    <a:masterClrMapping/>
  </p:clrMapOvr>
  <p:transition spd="slow">
    <p:randomBar dir="vert"/>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nSpc>
                <a:spcPct val="150000"/>
              </a:lnSpc>
            </a:pPr>
            <a:r>
              <a:rPr lang="es-MX" sz="2800" b="1" dirty="0" smtClean="0">
                <a:solidFill>
                  <a:schemeClr val="accent3">
                    <a:lumMod val="40000"/>
                    <a:lumOff val="60000"/>
                  </a:schemeClr>
                </a:solidFill>
              </a:rPr>
              <a:t>RECOMENDACIONES PARA INCREMENTAR LA VISIBILIDAD</a:t>
            </a:r>
            <a:endParaRPr lang="es-MX" sz="2800" b="1" dirty="0">
              <a:solidFill>
                <a:schemeClr val="accent3">
                  <a:lumMod val="40000"/>
                  <a:lumOff val="60000"/>
                </a:schemeClr>
              </a:solidFill>
            </a:endParaRPr>
          </a:p>
        </p:txBody>
      </p:sp>
      <p:sp>
        <p:nvSpPr>
          <p:cNvPr id="3" name="Marcador de contenido 2"/>
          <p:cNvSpPr>
            <a:spLocks noGrp="1"/>
          </p:cNvSpPr>
          <p:nvPr>
            <p:ph sz="half" idx="1"/>
          </p:nvPr>
        </p:nvSpPr>
        <p:spPr>
          <a:xfrm>
            <a:off x="285226" y="2504952"/>
            <a:ext cx="5679346" cy="3986784"/>
          </a:xfrm>
        </p:spPr>
        <p:txBody>
          <a:bodyPr>
            <a:normAutofit lnSpcReduction="10000"/>
          </a:bodyPr>
          <a:lstStyle/>
          <a:p>
            <a:pPr algn="just">
              <a:lnSpc>
                <a:spcPct val="150000"/>
              </a:lnSpc>
              <a:buFont typeface="Wingdings" panose="05000000000000000000" pitchFamily="2" charset="2"/>
              <a:buChar char="ü"/>
            </a:pPr>
            <a:r>
              <a:rPr lang="es-MX" sz="2800" b="1" dirty="0">
                <a:solidFill>
                  <a:schemeClr val="accent1"/>
                </a:solidFill>
              </a:rPr>
              <a:t>Publicar en Open Access.</a:t>
            </a:r>
          </a:p>
          <a:p>
            <a:pPr algn="just">
              <a:lnSpc>
                <a:spcPct val="150000"/>
              </a:lnSpc>
              <a:buFont typeface="Wingdings" panose="05000000000000000000" pitchFamily="2" charset="2"/>
              <a:buChar char="ü"/>
            </a:pPr>
            <a:r>
              <a:rPr lang="es-MX" sz="2800" b="1" dirty="0">
                <a:solidFill>
                  <a:schemeClr val="accent5">
                    <a:lumMod val="75000"/>
                  </a:schemeClr>
                </a:solidFill>
              </a:rPr>
              <a:t>Evitar publicar entre hermanos y parientes (a menos que cultiven similar línea de investigación), o con el mismo equipo -de forma repetida-.</a:t>
            </a:r>
          </a:p>
        </p:txBody>
      </p:sp>
      <p:pic>
        <p:nvPicPr>
          <p:cNvPr id="5" name="Imagen 4"/>
          <p:cNvPicPr>
            <a:picLocks noChangeAspect="1"/>
          </p:cNvPicPr>
          <p:nvPr/>
        </p:nvPicPr>
        <p:blipFill>
          <a:blip r:embed="rId2"/>
          <a:stretch>
            <a:fillRect/>
          </a:stretch>
        </p:blipFill>
        <p:spPr>
          <a:xfrm>
            <a:off x="6727972" y="2521949"/>
            <a:ext cx="4724698" cy="3969787"/>
          </a:xfrm>
          <a:prstGeom prst="rect">
            <a:avLst/>
          </a:prstGeom>
          <a:ln w="38100">
            <a:solidFill>
              <a:srgbClr val="FFC000"/>
            </a:solidFill>
          </a:ln>
        </p:spPr>
      </p:pic>
    </p:spTree>
    <p:extLst>
      <p:ext uri="{BB962C8B-B14F-4D97-AF65-F5344CB8AC3E}">
        <p14:creationId xmlns:p14="http://schemas.microsoft.com/office/powerpoint/2010/main" val="4220942115"/>
      </p:ext>
    </p:extLst>
  </p:cSld>
  <p:clrMapOvr>
    <a:masterClrMapping/>
  </p:clrMapOvr>
  <p:transition spd="slow">
    <p:randomBar dir="vert"/>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r>
              <a:rPr lang="es-MX" dirty="0" smtClean="0"/>
              <a:t>FUENTES DE INFORMACIÓN</a:t>
            </a:r>
            <a:endParaRPr lang="es-MX" dirty="0"/>
          </a:p>
        </p:txBody>
      </p:sp>
      <p:sp>
        <p:nvSpPr>
          <p:cNvPr id="6" name="Marcador de contenido 5"/>
          <p:cNvSpPr>
            <a:spLocks noGrp="1"/>
          </p:cNvSpPr>
          <p:nvPr>
            <p:ph idx="1"/>
          </p:nvPr>
        </p:nvSpPr>
        <p:spPr>
          <a:xfrm>
            <a:off x="598517" y="2190749"/>
            <a:ext cx="11030988" cy="4210051"/>
          </a:xfrm>
        </p:spPr>
        <p:txBody>
          <a:bodyPr>
            <a:normAutofit fontScale="70000" lnSpcReduction="20000"/>
          </a:bodyPr>
          <a:lstStyle/>
          <a:p>
            <a:pPr algn="just">
              <a:lnSpc>
                <a:spcPct val="150000"/>
              </a:lnSpc>
            </a:pPr>
            <a:r>
              <a:rPr lang="es-MX" sz="2600" dirty="0" smtClean="0"/>
              <a:t>Aguado-López, Eduardo (2019). </a:t>
            </a:r>
            <a:r>
              <a:rPr lang="es-MX" sz="2600" i="1" dirty="0" smtClean="0"/>
              <a:t>¡Entendámoslo! En Ciencias Sociales y Humanidades, no existe ciencia de corriente principal. </a:t>
            </a:r>
            <a:r>
              <a:rPr lang="es-MX" sz="2600" dirty="0" smtClean="0"/>
              <a:t>Blog </a:t>
            </a:r>
            <a:r>
              <a:rPr lang="es-MX" sz="2600" dirty="0" err="1" smtClean="0"/>
              <a:t>Ameli</a:t>
            </a:r>
            <a:r>
              <a:rPr lang="es-MX" sz="2600" dirty="0" smtClean="0"/>
              <a:t>, conocimiento abierto sin fines de lucro propiedad de la Academia. México: Recuperado </a:t>
            </a:r>
            <a:r>
              <a:rPr lang="es-MX" sz="2600" dirty="0"/>
              <a:t>de: http://amelica.org/index.php/2019/02/21/entendamoslo-en-ciencias-sociales-y-humanidades-no-existe-ciencia-de-corriente-principal/</a:t>
            </a:r>
            <a:endParaRPr lang="es-MX" sz="2600" dirty="0" smtClean="0"/>
          </a:p>
          <a:p>
            <a:pPr algn="just">
              <a:lnSpc>
                <a:spcPct val="150000"/>
              </a:lnSpc>
            </a:pPr>
            <a:r>
              <a:rPr lang="es-MX" sz="2600" dirty="0" smtClean="0"/>
              <a:t>Aguado López, Eduardo et. Al. (2017). Patrones de internacionalización en Psicología desde la “Revista Interamericana de Psicología”. En </a:t>
            </a:r>
            <a:r>
              <a:rPr lang="es-MX" sz="2600" i="1" dirty="0" err="1" smtClean="0"/>
              <a:t>Interamerican</a:t>
            </a:r>
            <a:r>
              <a:rPr lang="es-MX" sz="2600" i="1" dirty="0" smtClean="0"/>
              <a:t> </a:t>
            </a:r>
            <a:r>
              <a:rPr lang="es-MX" sz="2600" i="1" dirty="0" err="1" smtClean="0"/>
              <a:t>Journal</a:t>
            </a:r>
            <a:r>
              <a:rPr lang="es-MX" sz="2600" i="1" dirty="0" smtClean="0"/>
              <a:t> of </a:t>
            </a:r>
            <a:r>
              <a:rPr lang="es-MX" sz="2600" i="1" dirty="0" err="1" smtClean="0"/>
              <a:t>Psychology</a:t>
            </a:r>
            <a:r>
              <a:rPr lang="es-MX" sz="2600" dirty="0"/>
              <a:t>,</a:t>
            </a:r>
            <a:r>
              <a:rPr lang="es-MX" sz="2600" dirty="0" smtClean="0"/>
              <a:t> Volumen 51, número 2, pp. 177 a 190. USA: Universidad de La Florida. Recuperado de: </a:t>
            </a:r>
            <a:r>
              <a:rPr lang="es-MX" sz="2600" dirty="0">
                <a:hlinkClick r:id="rId2"/>
              </a:rPr>
              <a:t>http://</a:t>
            </a:r>
            <a:r>
              <a:rPr lang="es-MX" sz="2600" dirty="0" smtClean="0">
                <a:hlinkClick r:id="rId2"/>
              </a:rPr>
              <a:t>ri.uaemex.mx/bitstream/handle/20.500.11799/80242/Patrones_de_internacionalizacion.pdf?sequence=2</a:t>
            </a:r>
            <a:endParaRPr lang="es-MX" sz="2600" dirty="0"/>
          </a:p>
          <a:p>
            <a:pPr algn="just">
              <a:lnSpc>
                <a:spcPct val="150000"/>
              </a:lnSpc>
            </a:pPr>
            <a:r>
              <a:rPr lang="es-MX" sz="2600" dirty="0" err="1" smtClean="0"/>
              <a:t>Elsevier</a:t>
            </a:r>
            <a:r>
              <a:rPr lang="es-MX" sz="2600" dirty="0" smtClean="0"/>
              <a:t> (2019). </a:t>
            </a:r>
            <a:r>
              <a:rPr lang="es-MX" sz="2600" i="1" dirty="0" smtClean="0"/>
              <a:t>Acerca de </a:t>
            </a:r>
            <a:r>
              <a:rPr lang="es-MX" sz="2600" i="1" dirty="0" err="1" smtClean="0"/>
              <a:t>Scopus</a:t>
            </a:r>
            <a:r>
              <a:rPr lang="es-MX" sz="2600" dirty="0" smtClean="0"/>
              <a:t>. Recuperado de: https://www.elsevier.com/es-mx/solutions/scopus</a:t>
            </a:r>
          </a:p>
          <a:p>
            <a:pPr algn="just">
              <a:lnSpc>
                <a:spcPct val="150000"/>
              </a:lnSpc>
            </a:pPr>
            <a:endParaRPr lang="es-MX" dirty="0"/>
          </a:p>
        </p:txBody>
      </p:sp>
    </p:spTree>
    <p:extLst>
      <p:ext uri="{BB962C8B-B14F-4D97-AF65-F5344CB8AC3E}">
        <p14:creationId xmlns:p14="http://schemas.microsoft.com/office/powerpoint/2010/main" val="1339585146"/>
      </p:ext>
    </p:extLst>
  </p:cSld>
  <p:clrMapOvr>
    <a:masterClrMapping/>
  </p:clrMapOvr>
  <p:transition spd="slow">
    <p:randomBar dir="vert"/>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r>
              <a:rPr lang="es-MX" dirty="0" smtClean="0"/>
              <a:t>FUENTES DE INFORMACIÓN</a:t>
            </a:r>
            <a:endParaRPr lang="es-MX" dirty="0"/>
          </a:p>
        </p:txBody>
      </p:sp>
      <p:sp>
        <p:nvSpPr>
          <p:cNvPr id="6" name="Marcador de contenido 5"/>
          <p:cNvSpPr>
            <a:spLocks noGrp="1"/>
          </p:cNvSpPr>
          <p:nvPr>
            <p:ph idx="1"/>
          </p:nvPr>
        </p:nvSpPr>
        <p:spPr>
          <a:xfrm>
            <a:off x="598517" y="2190749"/>
            <a:ext cx="11030988" cy="4210051"/>
          </a:xfrm>
        </p:spPr>
        <p:txBody>
          <a:bodyPr>
            <a:normAutofit fontScale="62500" lnSpcReduction="20000"/>
          </a:bodyPr>
          <a:lstStyle/>
          <a:p>
            <a:pPr algn="just">
              <a:lnSpc>
                <a:spcPct val="150000"/>
              </a:lnSpc>
            </a:pPr>
            <a:r>
              <a:rPr lang="es-MX" sz="2600" dirty="0"/>
              <a:t>Espinoza Rojas, Johan (2013). Revistas de corriente principal. Curador de contenidos y social media editor: Universidad de Costa Rica. Recuperado de: </a:t>
            </a:r>
            <a:r>
              <a:rPr lang="es-MX" sz="2600" dirty="0">
                <a:hlinkClick r:id="rId2"/>
              </a:rPr>
              <a:t>https://</a:t>
            </a:r>
            <a:r>
              <a:rPr lang="es-MX" sz="2600" dirty="0" smtClean="0">
                <a:hlinkClick r:id="rId2"/>
              </a:rPr>
              <a:t>ucrindex.ucr.ac.cr/wp-content/uploads/2013/09/Revistas-de-Corriente-Principal.pdf</a:t>
            </a:r>
            <a:endParaRPr lang="es-MX" sz="2600" dirty="0" smtClean="0"/>
          </a:p>
          <a:p>
            <a:pPr algn="just">
              <a:lnSpc>
                <a:spcPct val="150000"/>
              </a:lnSpc>
            </a:pPr>
            <a:r>
              <a:rPr lang="es-MX" sz="2600" dirty="0" err="1" smtClean="0"/>
              <a:t>FECyT</a:t>
            </a:r>
            <a:r>
              <a:rPr lang="es-MX" sz="2600" dirty="0" smtClean="0"/>
              <a:t> (s/f). </a:t>
            </a:r>
            <a:r>
              <a:rPr lang="es-MX" sz="2600" i="1" dirty="0" smtClean="0"/>
              <a:t>Web of </a:t>
            </a:r>
            <a:r>
              <a:rPr lang="es-MX" sz="2600" i="1" dirty="0" err="1" smtClean="0"/>
              <a:t>Science</a:t>
            </a:r>
            <a:r>
              <a:rPr lang="es-MX" sz="2600" dirty="0" smtClean="0"/>
              <a:t>. Sección Investigadores. España: Fundación Español para la Ciencia y la Tecnología. Recuperado </a:t>
            </a:r>
            <a:r>
              <a:rPr lang="es-MX" sz="2600" dirty="0"/>
              <a:t>de: </a:t>
            </a:r>
            <a:r>
              <a:rPr lang="es-MX" sz="2600" dirty="0">
                <a:hlinkClick r:id="rId3"/>
              </a:rPr>
              <a:t>https://</a:t>
            </a:r>
            <a:r>
              <a:rPr lang="es-MX" sz="2600" dirty="0" smtClean="0">
                <a:hlinkClick r:id="rId3"/>
              </a:rPr>
              <a:t>www.fecyt.es/es/recurso/web-science</a:t>
            </a:r>
            <a:endParaRPr lang="es-MX" sz="2600" dirty="0" smtClean="0"/>
          </a:p>
          <a:p>
            <a:pPr algn="just">
              <a:lnSpc>
                <a:spcPct val="150000"/>
              </a:lnSpc>
            </a:pPr>
            <a:r>
              <a:rPr lang="es-MX" sz="2600" dirty="0" smtClean="0"/>
              <a:t>Mendoza, Sara y </a:t>
            </a:r>
            <a:r>
              <a:rPr lang="es-MX" sz="2600" dirty="0" err="1" smtClean="0"/>
              <a:t>Paravic</a:t>
            </a:r>
            <a:r>
              <a:rPr lang="es-MX" sz="2600" dirty="0" smtClean="0"/>
              <a:t>, Tatiana (2006). Origen, clasificación y desafíos de las revistas científicas</a:t>
            </a:r>
            <a:r>
              <a:rPr lang="es-MX" sz="2600" i="1" dirty="0"/>
              <a:t>. Investigación y </a:t>
            </a:r>
            <a:r>
              <a:rPr lang="es-MX" sz="2600" i="1" dirty="0" smtClean="0"/>
              <a:t>Postgrado, </a:t>
            </a:r>
            <a:r>
              <a:rPr lang="es-MX" sz="2600" dirty="0"/>
              <a:t>v</a:t>
            </a:r>
            <a:r>
              <a:rPr lang="es-MX" sz="2600" dirty="0" smtClean="0"/>
              <a:t>. 21 </a:t>
            </a:r>
            <a:r>
              <a:rPr lang="es-MX" sz="2600" dirty="0"/>
              <a:t>n</a:t>
            </a:r>
            <a:r>
              <a:rPr lang="es-MX" sz="2600" dirty="0" smtClean="0"/>
              <a:t>. 1, Caracas, </a:t>
            </a:r>
            <a:r>
              <a:rPr lang="es-MX" sz="2600" dirty="0"/>
              <a:t>jun. </a:t>
            </a:r>
            <a:r>
              <a:rPr lang="es-MX" sz="2600" dirty="0" smtClean="0"/>
              <a:t>2006. Recuperado </a:t>
            </a:r>
            <a:r>
              <a:rPr lang="es-MX" sz="2600" dirty="0"/>
              <a:t>de: http://ve.scielo.org/scielo.php?script=sci_arttext&amp;pid=S1316-00872006000100003</a:t>
            </a:r>
            <a:endParaRPr lang="es-MX" sz="2600" dirty="0" smtClean="0"/>
          </a:p>
          <a:p>
            <a:pPr algn="just">
              <a:lnSpc>
                <a:spcPct val="150000"/>
              </a:lnSpc>
            </a:pPr>
            <a:r>
              <a:rPr lang="es-MX" sz="2600" dirty="0"/>
              <a:t>Miguel, Sandra; González, </a:t>
            </a:r>
            <a:r>
              <a:rPr lang="es-MX" sz="2600" dirty="0" smtClean="0"/>
              <a:t>Claudia y </a:t>
            </a:r>
            <a:r>
              <a:rPr lang="es-MX" sz="2600" dirty="0"/>
              <a:t>Chinchilla-Rodríguez, </a:t>
            </a:r>
            <a:r>
              <a:rPr lang="es-MX" sz="2600" dirty="0" smtClean="0"/>
              <a:t>Zaida (2015). Lo </a:t>
            </a:r>
            <a:r>
              <a:rPr lang="es-MX" sz="2600" dirty="0"/>
              <a:t>local y lo global en la producción científica argentina con visibilidad en </a:t>
            </a:r>
            <a:r>
              <a:rPr lang="es-MX" sz="2600" dirty="0" err="1"/>
              <a:t>Scopus</a:t>
            </a:r>
            <a:r>
              <a:rPr lang="es-MX" sz="2600" dirty="0"/>
              <a:t>, 2008-2012. Dimensiones nacionales e internacionales de la </a:t>
            </a:r>
            <a:r>
              <a:rPr lang="es-MX" sz="2600" dirty="0" smtClean="0"/>
              <a:t>investigación. </a:t>
            </a:r>
            <a:r>
              <a:rPr lang="es-MX" sz="2600" i="1" dirty="0" smtClean="0"/>
              <a:t>Información</a:t>
            </a:r>
            <a:r>
              <a:rPr lang="es-MX" sz="2600" i="1" dirty="0"/>
              <a:t>, cultura y sociedad: revista del Instituto de Investigaciones Bibliotecológicas</a:t>
            </a:r>
            <a:r>
              <a:rPr lang="es-MX" sz="2600" dirty="0" smtClean="0"/>
              <a:t>, núm</a:t>
            </a:r>
            <a:r>
              <a:rPr lang="es-MX" sz="2600" dirty="0"/>
              <a:t>. 32, </a:t>
            </a:r>
            <a:r>
              <a:rPr lang="es-MX" sz="2600" dirty="0" smtClean="0"/>
              <a:t>junio </a:t>
            </a:r>
            <a:r>
              <a:rPr lang="es-MX" sz="2600" dirty="0"/>
              <a:t>2015, pp. </a:t>
            </a:r>
            <a:r>
              <a:rPr lang="es-MX" sz="2600" dirty="0" smtClean="0"/>
              <a:t>55-74. </a:t>
            </a:r>
            <a:r>
              <a:rPr lang="es-MX" sz="2600" dirty="0"/>
              <a:t>Recuperado de: https://www.redalyc.org/pdf/2630/263039285004.pdf</a:t>
            </a:r>
            <a:endParaRPr lang="es-MX" sz="2600" dirty="0" smtClean="0"/>
          </a:p>
          <a:p>
            <a:pPr algn="just">
              <a:lnSpc>
                <a:spcPct val="150000"/>
              </a:lnSpc>
            </a:pPr>
            <a:endParaRPr lang="es-MX" dirty="0"/>
          </a:p>
        </p:txBody>
      </p:sp>
    </p:spTree>
    <p:extLst>
      <p:ext uri="{BB962C8B-B14F-4D97-AF65-F5344CB8AC3E}">
        <p14:creationId xmlns:p14="http://schemas.microsoft.com/office/powerpoint/2010/main" val="754888065"/>
      </p:ext>
    </p:extLst>
  </p:cSld>
  <p:clrMapOvr>
    <a:masterClrMapping/>
  </p:clrMapOvr>
  <p:transition spd="slow">
    <p:randomBar dir="vert"/>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r>
              <a:rPr lang="es-MX" dirty="0" smtClean="0"/>
              <a:t>FUENTES DE INFORMACIÓN</a:t>
            </a:r>
            <a:endParaRPr lang="es-MX" dirty="0"/>
          </a:p>
        </p:txBody>
      </p:sp>
      <p:sp>
        <p:nvSpPr>
          <p:cNvPr id="6" name="Marcador de contenido 5"/>
          <p:cNvSpPr>
            <a:spLocks noGrp="1"/>
          </p:cNvSpPr>
          <p:nvPr>
            <p:ph idx="1"/>
          </p:nvPr>
        </p:nvSpPr>
        <p:spPr>
          <a:xfrm>
            <a:off x="598517" y="2190749"/>
            <a:ext cx="11030988" cy="4210051"/>
          </a:xfrm>
        </p:spPr>
        <p:txBody>
          <a:bodyPr>
            <a:normAutofit fontScale="70000" lnSpcReduction="20000"/>
          </a:bodyPr>
          <a:lstStyle/>
          <a:p>
            <a:pPr algn="just">
              <a:lnSpc>
                <a:spcPct val="150000"/>
              </a:lnSpc>
            </a:pPr>
            <a:r>
              <a:rPr lang="es-MX" sz="2400" dirty="0"/>
              <a:t>Prado, </a:t>
            </a:r>
            <a:r>
              <a:rPr lang="es-MX" sz="2400" dirty="0" err="1"/>
              <a:t>Emili</a:t>
            </a:r>
            <a:r>
              <a:rPr lang="es-MX" sz="2400" dirty="0"/>
              <a:t> (2017). Política científica, publicación e internacionalización en el campo de la comunicación en España. </a:t>
            </a:r>
            <a:r>
              <a:rPr lang="es-MX" sz="2400" i="1" dirty="0"/>
              <a:t>Revista CECS, </a:t>
            </a:r>
            <a:r>
              <a:rPr lang="pt-BR" sz="2400" i="1" dirty="0"/>
              <a:t>Centro de Estudos de Comunicação e Sociedade Universidade do Minho</a:t>
            </a:r>
            <a:r>
              <a:rPr lang="pt-BR" sz="2400" dirty="0"/>
              <a:t>, pp. 201-2015. </a:t>
            </a:r>
            <a:r>
              <a:rPr lang="es-MX" sz="2400" dirty="0"/>
              <a:t>Recuperado de: </a:t>
            </a:r>
            <a:r>
              <a:rPr lang="es-MX" sz="2400" dirty="0">
                <a:hlinkClick r:id="rId2"/>
              </a:rPr>
              <a:t>http://revistacomsoc.pt/index.php/cecs_ebooks/article/view/2720/2628</a:t>
            </a:r>
            <a:r>
              <a:rPr lang="es-MX" sz="2400" dirty="0"/>
              <a:t> </a:t>
            </a:r>
          </a:p>
          <a:p>
            <a:pPr algn="just">
              <a:lnSpc>
                <a:spcPct val="150000"/>
              </a:lnSpc>
            </a:pPr>
            <a:r>
              <a:rPr lang="es-MX" sz="2400" dirty="0"/>
              <a:t>Russell, Jane (2009). </a:t>
            </a:r>
            <a:r>
              <a:rPr lang="es-MX" sz="2400" i="1" dirty="0"/>
              <a:t>La Internacionalización de las Revistas Científicas como Parámetro de Calidad</a:t>
            </a:r>
            <a:r>
              <a:rPr lang="es-MX" sz="2400" dirty="0"/>
              <a:t>. Taller: Calidad e Impacto de la Revista Científica Iberoamericana, 7 al 9 de octubre de 2009, Universidad de Costa Rica. México: Universidad Nacional Autónoma de México. Recuperado de: http://</a:t>
            </a:r>
            <a:r>
              <a:rPr lang="es-MX" sz="2400" dirty="0" smtClean="0"/>
              <a:t>www.latindex.org/lat/documentos/Taller_CIRI09/JRUSSELL_TallerUCR_2009.pdf</a:t>
            </a:r>
            <a:endParaRPr lang="es-MX" sz="2600" dirty="0" smtClean="0"/>
          </a:p>
          <a:p>
            <a:pPr algn="just">
              <a:lnSpc>
                <a:spcPct val="150000"/>
              </a:lnSpc>
            </a:pPr>
            <a:r>
              <a:rPr lang="es-MX" sz="2600" dirty="0" smtClean="0"/>
              <a:t>Sebastián</a:t>
            </a:r>
            <a:r>
              <a:rPr lang="es-MX" sz="2600" dirty="0"/>
              <a:t>, Jesús (2003). </a:t>
            </a:r>
            <a:r>
              <a:rPr lang="es-MX" sz="2600" i="1" dirty="0"/>
              <a:t>El manual de Santiago: una guía para medir la internacionalización de la </a:t>
            </a:r>
            <a:r>
              <a:rPr lang="es-MX" sz="2600" i="1" dirty="0" smtClean="0"/>
              <a:t>I+D</a:t>
            </a:r>
            <a:r>
              <a:rPr lang="es-MX" sz="2600" dirty="0" smtClean="0"/>
              <a:t>. Colombia: Centro de Información y Documentación Científica. </a:t>
            </a:r>
            <a:r>
              <a:rPr lang="es-MX" sz="2600" dirty="0"/>
              <a:t>Recuperado de: http://repositorio.colciencias.gov.co/handle/11146/224?show=full</a:t>
            </a:r>
            <a:endParaRPr lang="es-MX" sz="2800" dirty="0"/>
          </a:p>
          <a:p>
            <a:pPr algn="just">
              <a:lnSpc>
                <a:spcPct val="150000"/>
              </a:lnSpc>
            </a:pPr>
            <a:endParaRPr lang="es-MX" dirty="0"/>
          </a:p>
        </p:txBody>
      </p:sp>
    </p:spTree>
    <p:extLst>
      <p:ext uri="{BB962C8B-B14F-4D97-AF65-F5344CB8AC3E}">
        <p14:creationId xmlns:p14="http://schemas.microsoft.com/office/powerpoint/2010/main" val="3014740878"/>
      </p:ext>
    </p:extLst>
  </p:cSld>
  <p:clrMapOvr>
    <a:masterClrMapping/>
  </p:clrMapOvr>
  <p:transition spd="slow">
    <p:randomBar dir="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MX" b="1" dirty="0" smtClean="0">
                <a:solidFill>
                  <a:schemeClr val="accent1">
                    <a:lumMod val="75000"/>
                  </a:schemeClr>
                </a:solidFill>
              </a:rPr>
              <a:t>GUIÓN EXPLICATIVO DEL MATERIAL</a:t>
            </a:r>
            <a:endParaRPr lang="en-US" b="1" dirty="0">
              <a:solidFill>
                <a:schemeClr val="accent1">
                  <a:lumMod val="75000"/>
                </a:schemeClr>
              </a:solidFill>
            </a:endParaRPr>
          </a:p>
        </p:txBody>
      </p:sp>
      <p:sp>
        <p:nvSpPr>
          <p:cNvPr id="5" name="Marcador de contenido 4"/>
          <p:cNvSpPr>
            <a:spLocks noGrp="1"/>
          </p:cNvSpPr>
          <p:nvPr>
            <p:ph idx="1"/>
          </p:nvPr>
        </p:nvSpPr>
        <p:spPr/>
        <p:txBody>
          <a:bodyPr>
            <a:normAutofit fontScale="92500" lnSpcReduction="20000"/>
          </a:bodyPr>
          <a:lstStyle/>
          <a:p>
            <a:pPr algn="just">
              <a:lnSpc>
                <a:spcPct val="150000"/>
              </a:lnSpc>
            </a:pPr>
            <a:r>
              <a:rPr lang="es-MX" dirty="0" smtClean="0"/>
              <a:t>Esta presentación de 45 diapositivas, contiene información relativa al contenido temático número 3 de la Unidad de Aprendizaje “Difusión de la Producción Científica”, que se imparte en el segundo semestre del Programa de la Maestría en Estudios Turísticos.</a:t>
            </a:r>
          </a:p>
          <a:p>
            <a:pPr algn="just">
              <a:lnSpc>
                <a:spcPct val="150000"/>
              </a:lnSpc>
            </a:pPr>
            <a:r>
              <a:rPr lang="es-MX" dirty="0" smtClean="0"/>
              <a:t>Una vez que los alumnos han abordado y comprendido temas relacionados con la divulgación y difusión de la Producción </a:t>
            </a:r>
            <a:r>
              <a:rPr lang="es-MX" dirty="0"/>
              <a:t>C</a:t>
            </a:r>
            <a:r>
              <a:rPr lang="es-MX" dirty="0" smtClean="0"/>
              <a:t>ientífica (PC), con los principales canales para su comunicación; con la llamada “ruta verde” y “ruta dorada”, que hace referencia directa a las publicaciones científicas, especialmente a las revistas, es que se sugiere que comience a verse el presente tema relacionado con la visibilidad internacional de los productos de investigación.</a:t>
            </a:r>
            <a:endParaRPr lang="es-MX" dirty="0"/>
          </a:p>
          <a:p>
            <a:pPr algn="just">
              <a:lnSpc>
                <a:spcPct val="150000"/>
              </a:lnSpc>
            </a:pPr>
            <a:endParaRPr lang="en-US" dirty="0"/>
          </a:p>
        </p:txBody>
      </p:sp>
    </p:spTree>
    <p:extLst>
      <p:ext uri="{BB962C8B-B14F-4D97-AF65-F5344CB8AC3E}">
        <p14:creationId xmlns:p14="http://schemas.microsoft.com/office/powerpoint/2010/main" val="352675711"/>
      </p:ext>
    </p:extLst>
  </p:cSld>
  <p:clrMapOvr>
    <a:masterClrMapping/>
  </p:clrMapOvr>
  <p:transition spd="slow">
    <p:randomBar dir="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MX" b="1" dirty="0" smtClean="0">
                <a:solidFill>
                  <a:schemeClr val="accent1">
                    <a:lumMod val="75000"/>
                  </a:schemeClr>
                </a:solidFill>
              </a:rPr>
              <a:t>GUIÓN EXPLICATIVO DEL MATERIAL</a:t>
            </a:r>
            <a:endParaRPr lang="en-US" b="1" dirty="0">
              <a:solidFill>
                <a:schemeClr val="accent1">
                  <a:lumMod val="75000"/>
                </a:schemeClr>
              </a:solidFill>
            </a:endParaRPr>
          </a:p>
        </p:txBody>
      </p:sp>
      <p:sp>
        <p:nvSpPr>
          <p:cNvPr id="5" name="Marcador de contenido 4"/>
          <p:cNvSpPr>
            <a:spLocks noGrp="1"/>
          </p:cNvSpPr>
          <p:nvPr>
            <p:ph sz="half" idx="1"/>
          </p:nvPr>
        </p:nvSpPr>
        <p:spPr>
          <a:xfrm>
            <a:off x="558707" y="2194560"/>
            <a:ext cx="4130739" cy="3986784"/>
          </a:xfrm>
        </p:spPr>
        <p:txBody>
          <a:bodyPr>
            <a:normAutofit fontScale="77500" lnSpcReduction="20000"/>
          </a:bodyPr>
          <a:lstStyle/>
          <a:p>
            <a:pPr algn="just">
              <a:lnSpc>
                <a:spcPct val="150000"/>
              </a:lnSpc>
            </a:pPr>
            <a:r>
              <a:rPr lang="es-MX" dirty="0" smtClean="0"/>
              <a:t>Se sugiere que el profesor realice una </a:t>
            </a:r>
            <a:r>
              <a:rPr lang="es-MX" dirty="0" smtClean="0">
                <a:solidFill>
                  <a:schemeClr val="accent1">
                    <a:lumMod val="75000"/>
                  </a:schemeClr>
                </a:solidFill>
              </a:rPr>
              <a:t>presentación oral</a:t>
            </a:r>
            <a:r>
              <a:rPr lang="es-MX" dirty="0" smtClean="0"/>
              <a:t> ante los alumnos, con </a:t>
            </a:r>
            <a:r>
              <a:rPr lang="es-MX" dirty="0" smtClean="0">
                <a:solidFill>
                  <a:schemeClr val="accent1">
                    <a:lumMod val="75000"/>
                  </a:schemeClr>
                </a:solidFill>
              </a:rPr>
              <a:t>apoyo de este material visual</a:t>
            </a:r>
            <a:r>
              <a:rPr lang="es-MX" dirty="0" smtClean="0"/>
              <a:t>, para ir introduciendo la temática relativa a la visibilidad de los productos científicos: cómo lograr que la PC (Producción Científica) tenga mayor notoriedad y visibilidad a nivel internacional.</a:t>
            </a:r>
          </a:p>
          <a:p>
            <a:pPr algn="just">
              <a:lnSpc>
                <a:spcPct val="150000"/>
              </a:lnSpc>
            </a:pPr>
            <a:r>
              <a:rPr lang="es-MX" dirty="0"/>
              <a:t>Se recomienda dedicar por lo menos dos sesiones de dos horas de clase cada una, para abordar esta temática.</a:t>
            </a:r>
          </a:p>
          <a:p>
            <a:pPr algn="just">
              <a:lnSpc>
                <a:spcPct val="150000"/>
              </a:lnSpc>
            </a:pPr>
            <a:endParaRPr lang="en-US" dirty="0"/>
          </a:p>
        </p:txBody>
      </p:sp>
      <p:sp>
        <p:nvSpPr>
          <p:cNvPr id="6" name="Marcador de contenido 5"/>
          <p:cNvSpPr>
            <a:spLocks noGrp="1"/>
          </p:cNvSpPr>
          <p:nvPr>
            <p:ph sz="half" idx="2"/>
          </p:nvPr>
        </p:nvSpPr>
        <p:spPr>
          <a:xfrm>
            <a:off x="7373923" y="2199593"/>
            <a:ext cx="4404220" cy="3986784"/>
          </a:xfrm>
        </p:spPr>
        <p:txBody>
          <a:bodyPr>
            <a:normAutofit fontScale="77500" lnSpcReduction="20000"/>
          </a:bodyPr>
          <a:lstStyle/>
          <a:p>
            <a:pPr algn="just">
              <a:lnSpc>
                <a:spcPct val="160000"/>
              </a:lnSpc>
            </a:pPr>
            <a:r>
              <a:rPr lang="es-MX" dirty="0" smtClean="0"/>
              <a:t>Se puede ir acompañando la exposición de lecturas científicas relacionadas con el tema (recomendaciones que pueden obtenerse de la bibliografía que se encuentra registrada al final de este material), así como ejercicios de búsqueda de índices de revistas y artículos publicados en revistas internacionales, que permitan ir identificando sus características de visibilidad y/o proyección mundial.</a:t>
            </a:r>
            <a:endParaRPr lang="en-US" dirty="0"/>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13401" y="2282951"/>
            <a:ext cx="1962150" cy="4075903"/>
          </a:xfrm>
          <a:prstGeom prst="rect">
            <a:avLst/>
          </a:prstGeom>
          <a:ln w="38100">
            <a:solidFill>
              <a:schemeClr val="accent5">
                <a:lumMod val="50000"/>
              </a:schemeClr>
            </a:solidFill>
          </a:ln>
        </p:spPr>
      </p:pic>
    </p:spTree>
    <p:extLst>
      <p:ext uri="{BB962C8B-B14F-4D97-AF65-F5344CB8AC3E}">
        <p14:creationId xmlns:p14="http://schemas.microsoft.com/office/powerpoint/2010/main" val="1627643933"/>
      </p:ext>
    </p:extLst>
  </p:cSld>
  <p:clrMapOvr>
    <a:masterClrMapping/>
  </p:clrMapOvr>
  <p:transition spd="slow">
    <p:randomBar dir="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MX" b="1" dirty="0" smtClean="0">
                <a:solidFill>
                  <a:schemeClr val="accent1">
                    <a:lumMod val="75000"/>
                  </a:schemeClr>
                </a:solidFill>
              </a:rPr>
              <a:t>GUIÓN EXPLICATIVO DEL MATERIAL</a:t>
            </a:r>
            <a:endParaRPr lang="en-US" b="1" dirty="0">
              <a:solidFill>
                <a:schemeClr val="accent1">
                  <a:lumMod val="75000"/>
                </a:schemeClr>
              </a:solidFill>
            </a:endParaRPr>
          </a:p>
        </p:txBody>
      </p:sp>
      <p:sp>
        <p:nvSpPr>
          <p:cNvPr id="5" name="Marcador de contenido 4"/>
          <p:cNvSpPr>
            <a:spLocks noGrp="1"/>
          </p:cNvSpPr>
          <p:nvPr>
            <p:ph sz="half" idx="1"/>
          </p:nvPr>
        </p:nvSpPr>
        <p:spPr>
          <a:xfrm>
            <a:off x="558707" y="2194560"/>
            <a:ext cx="5019972" cy="3986784"/>
          </a:xfrm>
        </p:spPr>
        <p:txBody>
          <a:bodyPr>
            <a:normAutofit fontScale="77500" lnSpcReduction="20000"/>
          </a:bodyPr>
          <a:lstStyle/>
          <a:p>
            <a:pPr algn="just">
              <a:lnSpc>
                <a:spcPct val="150000"/>
              </a:lnSpc>
            </a:pPr>
            <a:r>
              <a:rPr lang="es-MX" dirty="0" smtClean="0"/>
              <a:t>Dichas búsquedas de información de revistas y publicaciones con mayor visibilidad, pueden hacerse durante la sesión presencial; para ello, los alumnos deberán contar con laptop o algún dispositivo electrónico con acceso a Internet.</a:t>
            </a:r>
          </a:p>
          <a:p>
            <a:pPr algn="just">
              <a:lnSpc>
                <a:spcPct val="150000"/>
              </a:lnSpc>
            </a:pPr>
            <a:r>
              <a:rPr lang="es-MX" dirty="0" smtClean="0"/>
              <a:t>El profesor puede ir guiando dicha búsqueda a través de sistemas de información nacionales e internacionales como es el caso del </a:t>
            </a:r>
            <a:r>
              <a:rPr lang="es-MX" dirty="0" err="1" smtClean="0"/>
              <a:t>CONACyT</a:t>
            </a:r>
            <a:r>
              <a:rPr lang="es-MX" dirty="0" smtClean="0"/>
              <a:t>, </a:t>
            </a:r>
            <a:r>
              <a:rPr lang="es-MX" dirty="0" err="1" smtClean="0"/>
              <a:t>CONRICyT</a:t>
            </a:r>
            <a:r>
              <a:rPr lang="es-MX" dirty="0" smtClean="0"/>
              <a:t>, DOAJ y las propias bases de datos que ofrece la Biblioteca Digital de la Universidad Autónoma del Estado de México (UAEMéx).</a:t>
            </a:r>
            <a:endParaRPr lang="en-US" dirty="0"/>
          </a:p>
        </p:txBody>
      </p:sp>
      <p:sp>
        <p:nvSpPr>
          <p:cNvPr id="6" name="Marcador de contenido 5"/>
          <p:cNvSpPr>
            <a:spLocks noGrp="1"/>
          </p:cNvSpPr>
          <p:nvPr>
            <p:ph sz="half" idx="2"/>
          </p:nvPr>
        </p:nvSpPr>
        <p:spPr>
          <a:xfrm>
            <a:off x="6165907" y="2194560"/>
            <a:ext cx="5511567" cy="3986784"/>
          </a:xfrm>
        </p:spPr>
        <p:txBody>
          <a:bodyPr>
            <a:normAutofit fontScale="77500" lnSpcReduction="20000"/>
          </a:bodyPr>
          <a:lstStyle/>
          <a:p>
            <a:pPr algn="just">
              <a:lnSpc>
                <a:spcPct val="150000"/>
              </a:lnSpc>
            </a:pPr>
            <a:r>
              <a:rPr lang="es-MX" dirty="0" smtClean="0"/>
              <a:t>Los hallazgos </a:t>
            </a:r>
            <a:r>
              <a:rPr lang="es-MX" dirty="0"/>
              <a:t>pueden irse proyectando de manera simultánea a través del </a:t>
            </a:r>
            <a:r>
              <a:rPr lang="es-MX" dirty="0" err="1"/>
              <a:t>videoproyector</a:t>
            </a:r>
            <a:r>
              <a:rPr lang="es-MX" dirty="0" smtClean="0"/>
              <a:t>. Asimismo, se les puede solicitar a los alumnos ofrecer ejemplos específicos de revistas arbitradas, indizadas en índices regionales, iberoamericanos y de presencia internacional.</a:t>
            </a:r>
          </a:p>
          <a:p>
            <a:pPr algn="just">
              <a:lnSpc>
                <a:spcPct val="150000"/>
              </a:lnSpc>
            </a:pPr>
            <a:r>
              <a:rPr lang="es-MX" dirty="0" smtClean="0"/>
              <a:t>Así, la presentación del profesor, la información contenida en estas diapositivas y el ejercicio de búsqueda, al igual que la posible lectura de documentos de apoyo, pueden propiciar el aprendizaje del alumno. Aunado al diálogo que pueda entablarse al respecto para enriquecer la temática.</a:t>
            </a:r>
            <a:endParaRPr lang="en-US" dirty="0"/>
          </a:p>
        </p:txBody>
      </p:sp>
    </p:spTree>
    <p:extLst>
      <p:ext uri="{BB962C8B-B14F-4D97-AF65-F5344CB8AC3E}">
        <p14:creationId xmlns:p14="http://schemas.microsoft.com/office/powerpoint/2010/main" val="3785135128"/>
      </p:ext>
    </p:extLst>
  </p:cSld>
  <p:clrMapOvr>
    <a:masterClrMapping/>
  </p:clrMapOvr>
  <p:transition spd="slow">
    <p:randomBar dir="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normAutofit/>
          </a:bodyPr>
          <a:lstStyle/>
          <a:p>
            <a:pPr algn="ctr">
              <a:lnSpc>
                <a:spcPct val="150000"/>
              </a:lnSpc>
            </a:pPr>
            <a:r>
              <a:rPr lang="es-MX" sz="2000" dirty="0" smtClean="0"/>
              <a:t>PROPÓSITO DE LA UNIDAD DE APRENDIZAJE:</a:t>
            </a:r>
            <a:br>
              <a:rPr lang="es-MX" sz="2000" dirty="0" smtClean="0"/>
            </a:br>
            <a:r>
              <a:rPr lang="es-MX" sz="2000" b="0" dirty="0" smtClean="0"/>
              <a:t>Analizar </a:t>
            </a:r>
            <a:r>
              <a:rPr lang="es-MX" sz="2000" b="0" dirty="0"/>
              <a:t>los criterios de comunicación de la producción científica para la integración de un producto de investigación basado en normas editoriales internacionales que facilite la apropiación social del conocimiento generado.</a:t>
            </a:r>
            <a:endParaRPr lang="en-US" sz="2000" b="0" dirty="0"/>
          </a:p>
        </p:txBody>
      </p:sp>
    </p:spTree>
    <p:extLst>
      <p:ext uri="{BB962C8B-B14F-4D97-AF65-F5344CB8AC3E}">
        <p14:creationId xmlns:p14="http://schemas.microsoft.com/office/powerpoint/2010/main" val="2719686679"/>
      </p:ext>
    </p:extLst>
  </p:cSld>
  <p:clrMapOvr>
    <a:masterClrMapping/>
  </p:clrMapOvr>
  <p:transition spd="slow">
    <p:randomBar dir="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normAutofit fontScale="90000"/>
          </a:bodyPr>
          <a:lstStyle/>
          <a:p>
            <a:pPr algn="ctr">
              <a:lnSpc>
                <a:spcPct val="150000"/>
              </a:lnSpc>
            </a:pPr>
            <a:r>
              <a:rPr lang="es-MX" b="1" dirty="0" smtClean="0">
                <a:solidFill>
                  <a:schemeClr val="accent1">
                    <a:lumMod val="40000"/>
                    <a:lumOff val="60000"/>
                  </a:schemeClr>
                </a:solidFill>
              </a:rPr>
              <a:t>OBJETIVO DEL CONTENIDO TEMÁTICO 3, Tema 1.</a:t>
            </a:r>
            <a:br>
              <a:rPr lang="es-MX" b="1" dirty="0" smtClean="0">
                <a:solidFill>
                  <a:schemeClr val="accent1">
                    <a:lumMod val="40000"/>
                    <a:lumOff val="60000"/>
                  </a:schemeClr>
                </a:solidFill>
              </a:rPr>
            </a:br>
            <a:r>
              <a:rPr lang="es-MX" sz="3200" b="1" dirty="0" smtClean="0">
                <a:solidFill>
                  <a:schemeClr val="accent1">
                    <a:lumMod val="40000"/>
                    <a:lumOff val="60000"/>
                  </a:schemeClr>
                </a:solidFill>
              </a:rPr>
              <a:t> </a:t>
            </a:r>
            <a:r>
              <a:rPr lang="es-MX" sz="3200" b="1" dirty="0">
                <a:solidFill>
                  <a:schemeClr val="accent1">
                    <a:lumMod val="40000"/>
                    <a:lumOff val="60000"/>
                  </a:schemeClr>
                </a:solidFill>
              </a:rPr>
              <a:t>¿Impacto nacional y/o internacional?</a:t>
            </a:r>
            <a:endParaRPr lang="en-US" b="1" dirty="0">
              <a:solidFill>
                <a:schemeClr val="accent1">
                  <a:lumMod val="40000"/>
                  <a:lumOff val="60000"/>
                </a:schemeClr>
              </a:solidFill>
            </a:endParaRPr>
          </a:p>
        </p:txBody>
      </p:sp>
      <p:sp>
        <p:nvSpPr>
          <p:cNvPr id="5" name="Marcador de contenido 4"/>
          <p:cNvSpPr>
            <a:spLocks noGrp="1"/>
          </p:cNvSpPr>
          <p:nvPr>
            <p:ph idx="1"/>
          </p:nvPr>
        </p:nvSpPr>
        <p:spPr>
          <a:xfrm>
            <a:off x="1338883" y="2685699"/>
            <a:ext cx="9628632" cy="3986213"/>
          </a:xfrm>
        </p:spPr>
        <p:txBody>
          <a:bodyPr>
            <a:normAutofit/>
          </a:bodyPr>
          <a:lstStyle/>
          <a:p>
            <a:pPr algn="ctr">
              <a:lnSpc>
                <a:spcPct val="150000"/>
              </a:lnSpc>
            </a:pPr>
            <a:r>
              <a:rPr lang="es-ES" sz="2800" b="1" dirty="0">
                <a:solidFill>
                  <a:schemeClr val="tx2">
                    <a:lumMod val="75000"/>
                    <a:lumOff val="25000"/>
                  </a:schemeClr>
                </a:solidFill>
              </a:rPr>
              <a:t>Describir las políticas nacionales e internacionales de divulgación y difusión de la Producción Científica, para el incremento de la visibilidad del autor y de sus trabajos de investigación.</a:t>
            </a:r>
            <a:endParaRPr lang="en-US" sz="2800" b="1" dirty="0">
              <a:solidFill>
                <a:schemeClr val="tx2">
                  <a:lumMod val="75000"/>
                  <a:lumOff val="25000"/>
                </a:schemeClr>
              </a:solidFill>
            </a:endParaRPr>
          </a:p>
        </p:txBody>
      </p:sp>
    </p:spTree>
    <p:extLst>
      <p:ext uri="{BB962C8B-B14F-4D97-AF65-F5344CB8AC3E}">
        <p14:creationId xmlns:p14="http://schemas.microsoft.com/office/powerpoint/2010/main" val="540318321"/>
      </p:ext>
    </p:extLst>
  </p:cSld>
  <p:clrMapOvr>
    <a:masterClrMapping/>
  </p:clrMapOvr>
  <p:transition spd="slow">
    <p:randomBar dir="vert"/>
  </p:transition>
  <p:timing>
    <p:tnLst>
      <p:par>
        <p:cTn id="1" dur="indefinite" restart="never" nodeType="tmRoot"/>
      </p:par>
    </p:tnLst>
  </p:timing>
</p:sld>
</file>

<file path=ppt/theme/theme1.xml><?xml version="1.0" encoding="utf-8"?>
<a:theme xmlns:a="http://schemas.openxmlformats.org/drawingml/2006/main" name="Asuntos educativos 16x9">
  <a:themeElements>
    <a:clrScheme name="Education">
      <a:dk1>
        <a:srgbClr val="3C4743"/>
      </a:dk1>
      <a:lt1>
        <a:srgbClr val="E5E6DA"/>
      </a:lt1>
      <a:dk2>
        <a:srgbClr val="000000"/>
      </a:dk2>
      <a:lt2>
        <a:srgbClr val="FFFFFF"/>
      </a:lt2>
      <a:accent1>
        <a:srgbClr val="DDC237"/>
      </a:accent1>
      <a:accent2>
        <a:srgbClr val="94A43E"/>
      </a:accent2>
      <a:accent3>
        <a:srgbClr val="6488A3"/>
      </a:accent3>
      <a:accent4>
        <a:srgbClr val="926E8F"/>
      </a:accent4>
      <a:accent5>
        <a:srgbClr val="96A1AA"/>
      </a:accent5>
      <a:accent6>
        <a:srgbClr val="A99E8A"/>
      </a:accent6>
      <a:hlink>
        <a:srgbClr val="6488A3"/>
      </a:hlink>
      <a:folHlink>
        <a:srgbClr val="926E8F"/>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_10525750_TF03462902_TF03462902.potx" id="{4CE945C6-95B6-4FA9-BB0F-C70DFDA6D9C8}" vid="{F60AB2A4-3AA5-45D0-B345-5DEC87621E67}"/>
    </a:ext>
  </a:extLst>
</a:theme>
</file>

<file path=ppt/theme/theme2.xml><?xml version="1.0" encoding="utf-8"?>
<a:theme xmlns:a="http://schemas.openxmlformats.org/drawingml/2006/main" name="Tema de Office">
  <a:themeElements>
    <a:clrScheme name="Education">
      <a:dk1>
        <a:srgbClr val="3C4743"/>
      </a:dk1>
      <a:lt1>
        <a:srgbClr val="E5E6DA"/>
      </a:lt1>
      <a:dk2>
        <a:srgbClr val="000000"/>
      </a:dk2>
      <a:lt2>
        <a:srgbClr val="FFFFFF"/>
      </a:lt2>
      <a:accent1>
        <a:srgbClr val="DDC237"/>
      </a:accent1>
      <a:accent2>
        <a:srgbClr val="94A43E"/>
      </a:accent2>
      <a:accent3>
        <a:srgbClr val="6488A3"/>
      </a:accent3>
      <a:accent4>
        <a:srgbClr val="926E8F"/>
      </a:accent4>
      <a:accent5>
        <a:srgbClr val="96A1AA"/>
      </a:accent5>
      <a:accent6>
        <a:srgbClr val="A99E8A"/>
      </a:accent6>
      <a:hlink>
        <a:srgbClr val="6488A3"/>
      </a:hlink>
      <a:folHlink>
        <a:srgbClr val="926E8F"/>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Education">
      <a:dk1>
        <a:srgbClr val="3C4743"/>
      </a:dk1>
      <a:lt1>
        <a:srgbClr val="E5E6DA"/>
      </a:lt1>
      <a:dk2>
        <a:srgbClr val="000000"/>
      </a:dk2>
      <a:lt2>
        <a:srgbClr val="FFFFFF"/>
      </a:lt2>
      <a:accent1>
        <a:srgbClr val="DDC237"/>
      </a:accent1>
      <a:accent2>
        <a:srgbClr val="94A43E"/>
      </a:accent2>
      <a:accent3>
        <a:srgbClr val="6488A3"/>
      </a:accent3>
      <a:accent4>
        <a:srgbClr val="926E8F"/>
      </a:accent4>
      <a:accent5>
        <a:srgbClr val="96A1AA"/>
      </a:accent5>
      <a:accent6>
        <a:srgbClr val="A99E8A"/>
      </a:accent6>
      <a:hlink>
        <a:srgbClr val="6488A3"/>
      </a:hlink>
      <a:folHlink>
        <a:srgbClr val="926E8F"/>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Presentación de temas educativos, diseño con ilustraciones en una pizarra (pantalla panorámica)</Template>
  <TotalTime>1006</TotalTime>
  <Words>2475</Words>
  <Application>Microsoft Office PowerPoint</Application>
  <PresentationFormat>Panorámica</PresentationFormat>
  <Paragraphs>150</Paragraphs>
  <Slides>46</Slides>
  <Notes>1</Notes>
  <HiddenSlides>0</HiddenSlides>
  <MMClips>0</MMClips>
  <ScaleCrop>false</ScaleCrop>
  <HeadingPairs>
    <vt:vector size="6" baseType="variant">
      <vt:variant>
        <vt:lpstr>Fuentes usadas</vt:lpstr>
      </vt:variant>
      <vt:variant>
        <vt:i4>2</vt:i4>
      </vt:variant>
      <vt:variant>
        <vt:lpstr>Tema</vt:lpstr>
      </vt:variant>
      <vt:variant>
        <vt:i4>1</vt:i4>
      </vt:variant>
      <vt:variant>
        <vt:lpstr>Títulos de diapositiva</vt:lpstr>
      </vt:variant>
      <vt:variant>
        <vt:i4>46</vt:i4>
      </vt:variant>
    </vt:vector>
  </HeadingPairs>
  <TitlesOfParts>
    <vt:vector size="49" baseType="lpstr">
      <vt:lpstr>Calibri</vt:lpstr>
      <vt:lpstr>Wingdings</vt:lpstr>
      <vt:lpstr>Asuntos educativos 16x9</vt:lpstr>
      <vt:lpstr>UNIVERSIDAD AUTÓNOMA DEL ESTADO DE MÉXICO FACULTAD DE TURISMO Y GASTRONOMÍA  PROGRAMA EDUCATIVO: MAESTRÍA EN ESTUDIOS TURÍSTICOS</vt:lpstr>
      <vt:lpstr>UNIDAD DE APRENDIZAJE:  DIFUSIÓN DE LA PRODUCCIÓN CIENTÍFICA  Segundo semestre  PERIODO: 2019A</vt:lpstr>
      <vt:lpstr>MATERIAL DIDÁCTICO: PROYECTABLES  TÍTULO DEL MATERIAL:  VISIBILIDAD INTERNACIONAL DE LA PRODUCCIÓN CIENTÍFICA  </vt:lpstr>
      <vt:lpstr>MATERIAL RELACIONADO CON EL CONTENIDO TEMÁTICO NÚMERO 3:  VISIBILIDAD DE LA PC (PRODUCCIÓN CIENTÍFICA). ¿Impacto nacional o internacional?  </vt:lpstr>
      <vt:lpstr>GUIÓN EXPLICATIVO DEL MATERIAL</vt:lpstr>
      <vt:lpstr>GUIÓN EXPLICATIVO DEL MATERIAL</vt:lpstr>
      <vt:lpstr>GUIÓN EXPLICATIVO DEL MATERIAL</vt:lpstr>
      <vt:lpstr>PROPÓSITO DE LA UNIDAD DE APRENDIZAJE: Analizar los criterios de comunicación de la producción científica para la integración de un producto de investigación basado en normas editoriales internacionales que facilite la apropiación social del conocimiento generado.</vt:lpstr>
      <vt:lpstr>OBJETIVO DEL CONTENIDO TEMÁTICO 3, Tema 1.  ¿Impacto nacional y/o internacional?</vt:lpstr>
      <vt:lpstr>INTERNACIONALIZACIÓN DE LA PRODUCCIÓN CIENTÍFICA</vt:lpstr>
      <vt:lpstr>INTERNACIONALIZACIÓN: PROBLEMÁTICA (Prado, 2017)</vt:lpstr>
      <vt:lpstr>INTERNACIONALIZACIÓN: PROBLEMÁTICA (Prado, 2017)</vt:lpstr>
      <vt:lpstr>INTERNACIONALIZACIÓN: PROBLEMÁTICA (Russell, 2009)</vt:lpstr>
      <vt:lpstr>INTERNACIONALIZACIÓN</vt:lpstr>
      <vt:lpstr>¿Qué son las revistas de corriente principal?</vt:lpstr>
      <vt:lpstr>¿Qué son las revistas de corriente principal?</vt:lpstr>
      <vt:lpstr>¿Qué es WoS?</vt:lpstr>
      <vt:lpstr>¿Qué es Scopus?</vt:lpstr>
      <vt:lpstr>CARACTERÍSTICAS de revistas de corriente principal (mainstream)</vt:lpstr>
      <vt:lpstr>CARACTERÍSTICAS de revistas de corriente principal (mainstream)</vt:lpstr>
      <vt:lpstr>¿Y qué son las revistas de corriente periférica?</vt:lpstr>
      <vt:lpstr>CARACTERÍSTICAS de revistas periféricas</vt:lpstr>
      <vt:lpstr>CARACTERÍSTICAS de revistas periféricas</vt:lpstr>
      <vt:lpstr>Presentación de PowerPoint</vt:lpstr>
      <vt:lpstr>CONDICIONES DE INTERNACIONALIZACIÓN (Russell, 2009)</vt:lpstr>
      <vt:lpstr>CONDICIONES DE INTERNACIONALIZACIÓN</vt:lpstr>
      <vt:lpstr>CONDICIONES DE INTERNACIONALIZACIÓN</vt:lpstr>
      <vt:lpstr>CONDICIONES DE INTERNACIONALIZACIÓN</vt:lpstr>
      <vt:lpstr>CONDICIONES DE INTERNACIONALIZACIÓN (Sebastián, 2003)</vt:lpstr>
      <vt:lpstr>CONDICIONES DE INTERNACIONALIZACIÓN (Sebastián, 2003)</vt:lpstr>
      <vt:lpstr>INTERNACIONALIZACIÓN</vt:lpstr>
      <vt:lpstr>INTERNACIONALIZACIÓN</vt:lpstr>
      <vt:lpstr>RECOMENDACIONES PARA INCREMENTAR LA VISIBILIDAD INTERNACIONAL</vt:lpstr>
      <vt:lpstr>PARA INCREMENTAR LA VISIBILIDAD</vt:lpstr>
      <vt:lpstr>RECOMENDACIONES PARA INCREMENTAR LA VISIBILIDAD</vt:lpstr>
      <vt:lpstr>PARA INCREMENTAR LA VISIBILIDAD</vt:lpstr>
      <vt:lpstr>RECOMENDACIONES PARA INCREMENTAR LA VISIBILIDAD</vt:lpstr>
      <vt:lpstr>PARA INCREMENTAR LA VISIBILIDAD</vt:lpstr>
      <vt:lpstr>RECOMENDACIONES PARA INCREMENTAR LA VISIBILIDAD</vt:lpstr>
      <vt:lpstr>PARA INCREMENTAR LA VISIBILIDAD</vt:lpstr>
      <vt:lpstr>RECOMENDACIONES PARA INCREMENTAR LA VISIBILIDAD</vt:lpstr>
      <vt:lpstr>PARA INCREMENTAR LA VISIBILIDAD</vt:lpstr>
      <vt:lpstr>RECOMENDACIONES PARA INCREMENTAR LA VISIBILIDAD</vt:lpstr>
      <vt:lpstr>FUENTES DE INFORMACIÓN</vt:lpstr>
      <vt:lpstr>FUENTES DE INFORMACIÓN</vt:lpstr>
      <vt:lpstr>FUENTES DE INFORMACIÓN</vt:lpstr>
    </vt:vector>
  </TitlesOfParts>
  <Company>Hewlett-Packard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Diseño del título</dc:title>
  <dc:creator>Diana Castro Ricalde</dc:creator>
  <cp:lastModifiedBy>Usuario de Windows</cp:lastModifiedBy>
  <cp:revision>125</cp:revision>
  <dcterms:created xsi:type="dcterms:W3CDTF">2018-05-16T23:27:44Z</dcterms:created>
  <dcterms:modified xsi:type="dcterms:W3CDTF">2019-08-23T21:23:33Z</dcterms:modified>
</cp:coreProperties>
</file>