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9" r:id="rId2"/>
    <p:sldId id="300" r:id="rId3"/>
    <p:sldId id="303" r:id="rId4"/>
    <p:sldId id="304" r:id="rId5"/>
    <p:sldId id="305" r:id="rId6"/>
    <p:sldId id="306" r:id="rId7"/>
    <p:sldId id="307" r:id="rId8"/>
    <p:sldId id="308" r:id="rId9"/>
    <p:sldId id="309" r:id="rId10"/>
    <p:sldId id="256" r:id="rId11"/>
    <p:sldId id="257" r:id="rId12"/>
    <p:sldId id="266" r:id="rId13"/>
    <p:sldId id="265" r:id="rId14"/>
    <p:sldId id="310" r:id="rId15"/>
    <p:sldId id="267" r:id="rId16"/>
    <p:sldId id="268" r:id="rId17"/>
    <p:sldId id="271" r:id="rId18"/>
    <p:sldId id="272" r:id="rId19"/>
    <p:sldId id="274" r:id="rId20"/>
    <p:sldId id="295" r:id="rId21"/>
    <p:sldId id="311" r:id="rId22"/>
    <p:sldId id="296" r:id="rId23"/>
    <p:sldId id="284" r:id="rId24"/>
    <p:sldId id="290" r:id="rId25"/>
    <p:sldId id="291" r:id="rId26"/>
    <p:sldId id="292" r:id="rId27"/>
    <p:sldId id="297" r:id="rId28"/>
    <p:sldId id="293" r:id="rId29"/>
    <p:sldId id="298" r:id="rId30"/>
    <p:sldId id="269" r:id="rId31"/>
    <p:sldId id="258" r:id="rId32"/>
    <p:sldId id="259" r:id="rId33"/>
    <p:sldId id="262" r:id="rId34"/>
    <p:sldId id="260" r:id="rId35"/>
    <p:sldId id="261" r:id="rId36"/>
    <p:sldId id="285" r:id="rId37"/>
    <p:sldId id="263" r:id="rId38"/>
    <p:sldId id="275" r:id="rId39"/>
    <p:sldId id="276" r:id="rId40"/>
    <p:sldId id="312" r:id="rId41"/>
    <p:sldId id="277" r:id="rId42"/>
    <p:sldId id="287" r:id="rId43"/>
    <p:sldId id="288" r:id="rId44"/>
    <p:sldId id="294" r:id="rId45"/>
    <p:sldId id="313" r:id="rId46"/>
    <p:sldId id="281" r:id="rId47"/>
    <p:sldId id="282" r:id="rId48"/>
    <p:sldId id="283" r:id="rId49"/>
    <p:sldId id="314" r:id="rId50"/>
    <p:sldId id="278" r:id="rId51"/>
    <p:sldId id="279" r:id="rId52"/>
    <p:sldId id="280" r:id="rId53"/>
    <p:sldId id="264" r:id="rId54"/>
    <p:sldId id="273" r:id="rId55"/>
    <p:sldId id="286"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97" autoAdjust="0"/>
    <p:restoredTop sz="94660"/>
  </p:normalViewPr>
  <p:slideViewPr>
    <p:cSldViewPr snapToGrid="0">
      <p:cViewPr varScale="1">
        <p:scale>
          <a:sx n="115" d="100"/>
          <a:sy n="115" d="100"/>
        </p:scale>
        <p:origin x="414" y="10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8/27/2019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‹Nº›</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8/27/2019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8/27/2019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8/27/2019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8/27/2019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‹Nº›</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8/27/2019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8/27/2019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8/27/2019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8/27/2019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‹Nº›</a:t>
            </a:fld>
            <a:endParaRPr lang="en-US" dirty="0"/>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8/27/2019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‹Nº›</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transition spd="slow">
    <p:randomBar dir="vert"/>
  </p:transition>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8/27/2019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‹Nº›</a:t>
            </a:fld>
            <a:endParaRPr lang="en-US" dirty="0"/>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8/27/2019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‹Nº›</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Bar dir="vert"/>
  </p:transition>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20.png"/><Relationship Id="rId4" Type="http://schemas.openxmlformats.org/officeDocument/2006/relationships/image" Target="../media/image19.wmf"/></Relationships>
</file>

<file path=ppt/slides/_rels/slide3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26.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5.wmf"/><Relationship Id="rId5" Type="http://schemas.openxmlformats.org/officeDocument/2006/relationships/oleObject" Target="../embeddings/oleObject3.bin"/><Relationship Id="rId4" Type="http://schemas.openxmlformats.org/officeDocument/2006/relationships/image" Target="../media/image24.wmf"/></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apastyle.org/index.aspx?_ga=2.2943097.872127489.1525355479-1849218836.1525355479" TargetMode="External"/><Relationship Id="rId2" Type="http://schemas.openxmlformats.org/officeDocument/2006/relationships/hyperlink" Target="http://www.ubu.es/sites/default/files/portal_page/files/une_iso_690_2013.pdf" TargetMode="External"/><Relationship Id="rId1" Type="http://schemas.openxmlformats.org/officeDocument/2006/relationships/slideLayout" Target="../slideLayouts/slideLayout2.xml"/><Relationship Id="rId4" Type="http://schemas.openxmlformats.org/officeDocument/2006/relationships/hyperlink" Target="https://www.intec.edu.do/downloads/documents/biblioteca/formatos-bibliograficos/citar-en-formato-turabian.pdf"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rua.ua.es/dspace/bitstream/10045/42563/1/Norma_ISO_690_2010_Doctorado.pdf" TargetMode="External"/><Relationship Id="rId2" Type="http://schemas.openxmlformats.org/officeDocument/2006/relationships/hyperlink" Target="http://www.dgbiblio.unam.mx/index.php/guias-y-consejos-de-busqueda/como-citar"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blogs.ujaen.es/biblio/wp-content/uploads/2015/07/citas-bibliograficas.pdf" TargetMode="External"/><Relationship Id="rId2" Type="http://schemas.openxmlformats.org/officeDocument/2006/relationships/hyperlink" Target="https://biblioteca.ugr.es/pages/busco_informacion/do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242929" y="1073888"/>
            <a:ext cx="8187071" cy="4892346"/>
          </a:xfrm>
        </p:spPr>
        <p:txBody>
          <a:bodyPr/>
          <a:lstStyle/>
          <a:p>
            <a:pPr algn="ctr">
              <a:lnSpc>
                <a:spcPct val="150000"/>
              </a:lnSpc>
            </a:pPr>
            <a:r>
              <a:rPr lang="es-MX" sz="2000" b="1" dirty="0" smtClean="0">
                <a:solidFill>
                  <a:schemeClr val="bg2">
                    <a:lumMod val="25000"/>
                    <a:lumOff val="75000"/>
                  </a:schemeClr>
                </a:solidFill>
                <a:latin typeface="Arial" panose="020B0604020202020204" pitchFamily="34" charset="0"/>
                <a:cs typeface="Arial" panose="020B0604020202020204" pitchFamily="34" charset="0"/>
              </a:rPr>
              <a:t>Universidad autónoma del estado de México</a:t>
            </a:r>
            <a:br>
              <a:rPr lang="es-MX" sz="2000" b="1" dirty="0" smtClean="0">
                <a:solidFill>
                  <a:schemeClr val="bg2">
                    <a:lumMod val="25000"/>
                    <a:lumOff val="75000"/>
                  </a:schemeClr>
                </a:solidFill>
                <a:latin typeface="Arial" panose="020B0604020202020204" pitchFamily="34" charset="0"/>
                <a:cs typeface="Arial" panose="020B0604020202020204" pitchFamily="34" charset="0"/>
              </a:rPr>
            </a:br>
            <a:r>
              <a:rPr lang="es-MX" sz="2000" b="1" dirty="0" smtClean="0">
                <a:solidFill>
                  <a:schemeClr val="bg2">
                    <a:lumMod val="25000"/>
                    <a:lumOff val="75000"/>
                  </a:schemeClr>
                </a:solidFill>
                <a:latin typeface="Arial" panose="020B0604020202020204" pitchFamily="34" charset="0"/>
                <a:cs typeface="Arial" panose="020B0604020202020204" pitchFamily="34" charset="0"/>
              </a:rPr>
              <a:t/>
            </a:r>
            <a:br>
              <a:rPr lang="es-MX" sz="2000" b="1" dirty="0" smtClean="0">
                <a:solidFill>
                  <a:schemeClr val="bg2">
                    <a:lumMod val="25000"/>
                    <a:lumOff val="75000"/>
                  </a:schemeClr>
                </a:solidFill>
                <a:latin typeface="Arial" panose="020B0604020202020204" pitchFamily="34" charset="0"/>
                <a:cs typeface="Arial" panose="020B0604020202020204" pitchFamily="34" charset="0"/>
              </a:rPr>
            </a:br>
            <a:r>
              <a:rPr lang="es-MX" sz="2000" b="1" dirty="0" smtClean="0">
                <a:solidFill>
                  <a:srgbClr val="FFC000"/>
                </a:solidFill>
                <a:latin typeface="Arial" panose="020B0604020202020204" pitchFamily="34" charset="0"/>
                <a:cs typeface="Arial" panose="020B0604020202020204" pitchFamily="34" charset="0"/>
              </a:rPr>
              <a:t>facultad de turismo y gastronomía</a:t>
            </a:r>
            <a:r>
              <a:rPr lang="es-MX" sz="2000" b="1" dirty="0" smtClean="0">
                <a:solidFill>
                  <a:schemeClr val="bg2">
                    <a:lumMod val="25000"/>
                    <a:lumOff val="75000"/>
                  </a:schemeClr>
                </a:solidFill>
                <a:latin typeface="Arial" panose="020B0604020202020204" pitchFamily="34" charset="0"/>
                <a:cs typeface="Arial" panose="020B0604020202020204" pitchFamily="34" charset="0"/>
              </a:rPr>
              <a:t/>
            </a:r>
            <a:br>
              <a:rPr lang="es-MX" sz="2000" b="1" dirty="0" smtClean="0">
                <a:solidFill>
                  <a:schemeClr val="bg2">
                    <a:lumMod val="25000"/>
                    <a:lumOff val="75000"/>
                  </a:schemeClr>
                </a:solidFill>
                <a:latin typeface="Arial" panose="020B0604020202020204" pitchFamily="34" charset="0"/>
                <a:cs typeface="Arial" panose="020B0604020202020204" pitchFamily="34" charset="0"/>
              </a:rPr>
            </a:br>
            <a:r>
              <a:rPr lang="es-MX" sz="2000" b="1" dirty="0">
                <a:solidFill>
                  <a:schemeClr val="bg2">
                    <a:lumMod val="25000"/>
                    <a:lumOff val="75000"/>
                  </a:schemeClr>
                </a:solidFill>
                <a:latin typeface="Arial" panose="020B0604020202020204" pitchFamily="34" charset="0"/>
                <a:cs typeface="Arial" panose="020B0604020202020204" pitchFamily="34" charset="0"/>
              </a:rPr>
              <a:t/>
            </a:r>
            <a:br>
              <a:rPr lang="es-MX" sz="2000" b="1" dirty="0">
                <a:solidFill>
                  <a:schemeClr val="bg2">
                    <a:lumMod val="25000"/>
                    <a:lumOff val="75000"/>
                  </a:schemeClr>
                </a:solidFill>
                <a:latin typeface="Arial" panose="020B0604020202020204" pitchFamily="34" charset="0"/>
                <a:cs typeface="Arial" panose="020B0604020202020204" pitchFamily="34" charset="0"/>
              </a:rPr>
            </a:br>
            <a:r>
              <a:rPr lang="es-MX" sz="2000" b="1" dirty="0" smtClean="0">
                <a:solidFill>
                  <a:schemeClr val="bg2">
                    <a:lumMod val="25000"/>
                    <a:lumOff val="75000"/>
                  </a:schemeClr>
                </a:solidFill>
                <a:latin typeface="Arial" panose="020B0604020202020204" pitchFamily="34" charset="0"/>
                <a:cs typeface="Arial" panose="020B0604020202020204" pitchFamily="34" charset="0"/>
              </a:rPr>
              <a:t>programa educativo: </a:t>
            </a:r>
            <a:br>
              <a:rPr lang="es-MX" sz="2000" b="1" dirty="0" smtClean="0">
                <a:solidFill>
                  <a:schemeClr val="bg2">
                    <a:lumMod val="25000"/>
                    <a:lumOff val="75000"/>
                  </a:schemeClr>
                </a:solidFill>
                <a:latin typeface="Arial" panose="020B0604020202020204" pitchFamily="34" charset="0"/>
                <a:cs typeface="Arial" panose="020B0604020202020204" pitchFamily="34" charset="0"/>
              </a:rPr>
            </a:br>
            <a:r>
              <a:rPr lang="es-MX" sz="2000" b="1" dirty="0" smtClean="0">
                <a:solidFill>
                  <a:schemeClr val="bg2">
                    <a:lumMod val="25000"/>
                    <a:lumOff val="75000"/>
                  </a:schemeClr>
                </a:solidFill>
                <a:latin typeface="Arial" panose="020B0604020202020204" pitchFamily="34" charset="0"/>
                <a:cs typeface="Arial" panose="020B0604020202020204" pitchFamily="34" charset="0"/>
              </a:rPr>
              <a:t>maestría en estudios turísticos</a:t>
            </a:r>
            <a:endParaRPr lang="en-US" sz="2000" b="1" dirty="0">
              <a:solidFill>
                <a:schemeClr val="bg2">
                  <a:lumMod val="25000"/>
                  <a:lumOff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3266243"/>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78522" y="628245"/>
            <a:ext cx="10318418" cy="4394988"/>
          </a:xfrm>
        </p:spPr>
        <p:txBody>
          <a:bodyPr/>
          <a:lstStyle/>
          <a:p>
            <a:pPr>
              <a:lnSpc>
                <a:spcPct val="150000"/>
              </a:lnSpc>
            </a:pPr>
            <a:r>
              <a:rPr lang="es-MX" sz="3600" b="1" dirty="0" smtClean="0">
                <a:solidFill>
                  <a:srgbClr val="C00000"/>
                </a:solidFill>
                <a:latin typeface="+mn-lt"/>
              </a:rPr>
              <a:t>NORMA ISO 690</a:t>
            </a:r>
            <a:br>
              <a:rPr lang="es-MX" sz="3600" b="1" dirty="0" smtClean="0">
                <a:solidFill>
                  <a:srgbClr val="C00000"/>
                </a:solidFill>
                <a:latin typeface="+mn-lt"/>
              </a:rPr>
            </a:br>
            <a:r>
              <a:rPr lang="es-MX" sz="3600" b="1" dirty="0" smtClean="0">
                <a:solidFill>
                  <a:srgbClr val="C00000"/>
                </a:solidFill>
                <a:latin typeface="+mn-lt"/>
              </a:rPr>
              <a:t>DOCUMENTACIÓN</a:t>
            </a:r>
            <a:endParaRPr lang="es-MX" sz="3600" b="1" dirty="0">
              <a:solidFill>
                <a:srgbClr val="C00000"/>
              </a:solidFill>
              <a:latin typeface="+mn-lt"/>
            </a:endParaRPr>
          </a:p>
        </p:txBody>
      </p:sp>
    </p:spTree>
    <p:extLst>
      <p:ext uri="{BB962C8B-B14F-4D97-AF65-F5344CB8AC3E}">
        <p14:creationId xmlns:p14="http://schemas.microsoft.com/office/powerpoint/2010/main" val="3697737206"/>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50000"/>
              </a:lnSpc>
            </a:pPr>
            <a:r>
              <a:rPr lang="es-MX" dirty="0" smtClean="0">
                <a:solidFill>
                  <a:srgbClr val="C00000"/>
                </a:solidFill>
              </a:rPr>
              <a:t>NORMA ISO 690 para documentación</a:t>
            </a:r>
            <a:endParaRPr lang="es-MX" dirty="0">
              <a:solidFill>
                <a:srgbClr val="C00000"/>
              </a:solidFill>
            </a:endParaRPr>
          </a:p>
        </p:txBody>
      </p:sp>
      <p:sp>
        <p:nvSpPr>
          <p:cNvPr id="3" name="Marcador de contenido 2"/>
          <p:cNvSpPr>
            <a:spLocks noGrp="1"/>
          </p:cNvSpPr>
          <p:nvPr>
            <p:ph idx="1"/>
          </p:nvPr>
        </p:nvSpPr>
        <p:spPr>
          <a:xfrm>
            <a:off x="1251678" y="1524000"/>
            <a:ext cx="10290748" cy="5056681"/>
          </a:xfrm>
        </p:spPr>
        <p:txBody>
          <a:bodyPr>
            <a:noAutofit/>
          </a:bodyPr>
          <a:lstStyle/>
          <a:p>
            <a:pPr algn="just">
              <a:lnSpc>
                <a:spcPct val="150000"/>
              </a:lnSpc>
            </a:pPr>
            <a:r>
              <a:rPr lang="es-MX" sz="2800" dirty="0" smtClean="0">
                <a:solidFill>
                  <a:schemeClr val="accent1">
                    <a:lumMod val="50000"/>
                  </a:schemeClr>
                </a:solidFill>
              </a:rPr>
              <a:t>La Norma ISO 690 (</a:t>
            </a:r>
            <a:r>
              <a:rPr lang="es-MX" sz="2800" i="1" dirty="0">
                <a:solidFill>
                  <a:schemeClr val="accent1">
                    <a:lumMod val="50000"/>
                  </a:schemeClr>
                </a:solidFill>
              </a:rPr>
              <a:t>International </a:t>
            </a:r>
            <a:r>
              <a:rPr lang="es-MX" sz="2800" i="1" dirty="0" err="1">
                <a:solidFill>
                  <a:schemeClr val="accent1">
                    <a:lumMod val="50000"/>
                  </a:schemeClr>
                </a:solidFill>
              </a:rPr>
              <a:t>Organization</a:t>
            </a:r>
            <a:r>
              <a:rPr lang="es-MX" sz="2800" i="1" dirty="0">
                <a:solidFill>
                  <a:schemeClr val="accent1">
                    <a:lumMod val="50000"/>
                  </a:schemeClr>
                </a:solidFill>
              </a:rPr>
              <a:t> </a:t>
            </a:r>
            <a:r>
              <a:rPr lang="es-MX" sz="2800" i="1" dirty="0" err="1">
                <a:solidFill>
                  <a:schemeClr val="accent1">
                    <a:lumMod val="50000"/>
                  </a:schemeClr>
                </a:solidFill>
              </a:rPr>
              <a:t>for</a:t>
            </a:r>
            <a:r>
              <a:rPr lang="es-MX" sz="2800" i="1" dirty="0">
                <a:solidFill>
                  <a:schemeClr val="accent1">
                    <a:lumMod val="50000"/>
                  </a:schemeClr>
                </a:solidFill>
              </a:rPr>
              <a:t> </a:t>
            </a:r>
            <a:r>
              <a:rPr lang="es-MX" sz="2800" i="1" dirty="0" err="1">
                <a:solidFill>
                  <a:schemeClr val="accent1">
                    <a:lumMod val="50000"/>
                  </a:schemeClr>
                </a:solidFill>
              </a:rPr>
              <a:t>Standardization</a:t>
            </a:r>
            <a:r>
              <a:rPr lang="es-MX" sz="2800" dirty="0" smtClean="0">
                <a:solidFill>
                  <a:schemeClr val="accent1">
                    <a:lumMod val="50000"/>
                  </a:schemeClr>
                </a:solidFill>
              </a:rPr>
              <a:t>) especifica </a:t>
            </a:r>
            <a:r>
              <a:rPr lang="es-MX" sz="2800" dirty="0">
                <a:solidFill>
                  <a:schemeClr val="accent1">
                    <a:lumMod val="50000"/>
                  </a:schemeClr>
                </a:solidFill>
              </a:rPr>
              <a:t>los datos que deben incluirse en las referencias </a:t>
            </a:r>
            <a:r>
              <a:rPr lang="es-MX" sz="2800" dirty="0" smtClean="0">
                <a:solidFill>
                  <a:schemeClr val="accent1">
                    <a:lumMod val="50000"/>
                  </a:schemeClr>
                </a:solidFill>
              </a:rPr>
              <a:t>bibliográficas; </a:t>
            </a:r>
            <a:r>
              <a:rPr lang="es-MX" sz="2800" dirty="0">
                <a:solidFill>
                  <a:schemeClr val="accent1">
                    <a:lumMod val="50000"/>
                  </a:schemeClr>
                </a:solidFill>
              </a:rPr>
              <a:t>determina el orden obligatorio de los datos que componen las referencias y establece las reglas para la transcripción y la presentación de la información. </a:t>
            </a:r>
            <a:endParaRPr lang="es-MX" sz="2800" dirty="0" smtClean="0">
              <a:solidFill>
                <a:schemeClr val="accent1">
                  <a:lumMod val="50000"/>
                </a:schemeClr>
              </a:solidFill>
            </a:endParaRPr>
          </a:p>
          <a:p>
            <a:pPr algn="just">
              <a:lnSpc>
                <a:spcPct val="150000"/>
              </a:lnSpc>
            </a:pPr>
            <a:r>
              <a:rPr lang="es-MX" sz="2800" dirty="0">
                <a:solidFill>
                  <a:schemeClr val="accent1">
                    <a:lumMod val="50000"/>
                  </a:schemeClr>
                </a:solidFill>
              </a:rPr>
              <a:t>E</a:t>
            </a:r>
            <a:r>
              <a:rPr lang="es-MX" sz="2800" dirty="0" smtClean="0">
                <a:solidFill>
                  <a:schemeClr val="accent1">
                    <a:lumMod val="50000"/>
                  </a:schemeClr>
                </a:solidFill>
              </a:rPr>
              <a:t>sta </a:t>
            </a:r>
            <a:r>
              <a:rPr lang="es-MX" sz="2800" dirty="0">
                <a:solidFill>
                  <a:schemeClr val="accent1">
                    <a:lumMod val="50000"/>
                  </a:schemeClr>
                </a:solidFill>
              </a:rPr>
              <a:t>norma no prescribe la puntuación y el estilo tipográfico. </a:t>
            </a:r>
            <a:endParaRPr lang="es-MX" sz="2800" dirty="0" smtClean="0">
              <a:solidFill>
                <a:schemeClr val="accent1">
                  <a:lumMod val="50000"/>
                </a:schemeClr>
              </a:solidFill>
            </a:endParaRPr>
          </a:p>
          <a:p>
            <a:pPr algn="just">
              <a:lnSpc>
                <a:spcPct val="150000"/>
              </a:lnSpc>
            </a:pPr>
            <a:r>
              <a:rPr lang="es-MX" sz="2800" dirty="0" smtClean="0">
                <a:solidFill>
                  <a:schemeClr val="accent1">
                    <a:lumMod val="50000"/>
                  </a:schemeClr>
                </a:solidFill>
              </a:rPr>
              <a:t>De ella se derivan los sistemas de </a:t>
            </a:r>
            <a:r>
              <a:rPr lang="es-MX" sz="2800" dirty="0" err="1" smtClean="0">
                <a:solidFill>
                  <a:schemeClr val="accent1">
                    <a:lumMod val="50000"/>
                  </a:schemeClr>
                </a:solidFill>
              </a:rPr>
              <a:t>referenciación</a:t>
            </a:r>
            <a:r>
              <a:rPr lang="es-MX" sz="2800" dirty="0" smtClean="0">
                <a:solidFill>
                  <a:schemeClr val="accent1">
                    <a:lumMod val="50000"/>
                  </a:schemeClr>
                </a:solidFill>
              </a:rPr>
              <a:t>.</a:t>
            </a:r>
            <a:endParaRPr lang="es-MX" sz="2800" dirty="0">
              <a:solidFill>
                <a:schemeClr val="accent1">
                  <a:lumMod val="50000"/>
                </a:schemeClr>
              </a:solidFill>
            </a:endParaRPr>
          </a:p>
        </p:txBody>
      </p:sp>
    </p:spTree>
    <p:extLst>
      <p:ext uri="{BB962C8B-B14F-4D97-AF65-F5344CB8AC3E}">
        <p14:creationId xmlns:p14="http://schemas.microsoft.com/office/powerpoint/2010/main" val="455947697"/>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154" y="1094282"/>
            <a:ext cx="10058399" cy="4302177"/>
          </a:xfrm>
          <a:prstGeom prst="rect">
            <a:avLst/>
          </a:prstGeom>
          <a:ln w="38100">
            <a:solidFill>
              <a:srgbClr val="C00000"/>
            </a:solidFill>
          </a:ln>
        </p:spPr>
      </p:pic>
    </p:spTree>
    <p:extLst>
      <p:ext uri="{BB962C8B-B14F-4D97-AF65-F5344CB8AC3E}">
        <p14:creationId xmlns:p14="http://schemas.microsoft.com/office/powerpoint/2010/main" val="2231329263"/>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50000"/>
              </a:lnSpc>
            </a:pPr>
            <a:r>
              <a:rPr lang="es-MX" dirty="0" smtClean="0">
                <a:solidFill>
                  <a:srgbClr val="C00000"/>
                </a:solidFill>
              </a:rPr>
              <a:t>NORMA ISO 690 para documentación</a:t>
            </a:r>
            <a:endParaRPr lang="es-MX" dirty="0">
              <a:solidFill>
                <a:srgbClr val="C00000"/>
              </a:solidFill>
            </a:endParaRPr>
          </a:p>
        </p:txBody>
      </p:sp>
      <p:sp>
        <p:nvSpPr>
          <p:cNvPr id="3" name="Marcador de contenido 2"/>
          <p:cNvSpPr>
            <a:spLocks noGrp="1"/>
          </p:cNvSpPr>
          <p:nvPr>
            <p:ph sz="half" idx="1"/>
          </p:nvPr>
        </p:nvSpPr>
        <p:spPr>
          <a:xfrm>
            <a:off x="1251678" y="1606989"/>
            <a:ext cx="4800600" cy="5011093"/>
          </a:xfrm>
        </p:spPr>
        <p:txBody>
          <a:bodyPr>
            <a:noAutofit/>
          </a:bodyPr>
          <a:lstStyle/>
          <a:p>
            <a:pPr algn="just">
              <a:lnSpc>
                <a:spcPct val="150000"/>
              </a:lnSpc>
            </a:pPr>
            <a:r>
              <a:rPr lang="es-MX" sz="2800" dirty="0">
                <a:solidFill>
                  <a:schemeClr val="accent1">
                    <a:lumMod val="50000"/>
                  </a:schemeClr>
                </a:solidFill>
              </a:rPr>
              <a:t>Fundada el 23 de febrero de 1947, la organización promueve el uso de estándares propietarios, industriales y comerciales a nivel mundial. Su sede está en Ginebra (</a:t>
            </a:r>
            <a:r>
              <a:rPr lang="es-MX" sz="2800" dirty="0" smtClean="0">
                <a:solidFill>
                  <a:schemeClr val="accent1">
                    <a:lumMod val="50000"/>
                  </a:schemeClr>
                </a:solidFill>
              </a:rPr>
              <a:t>Suiza) </a:t>
            </a:r>
            <a:r>
              <a:rPr lang="es-MX" sz="2800" dirty="0">
                <a:solidFill>
                  <a:schemeClr val="accent1">
                    <a:lumMod val="50000"/>
                  </a:schemeClr>
                </a:solidFill>
              </a:rPr>
              <a:t>y hasta 2015 trabajaba en 196 países</a:t>
            </a:r>
            <a:r>
              <a:rPr lang="es-MX" sz="2800" dirty="0" smtClean="0">
                <a:solidFill>
                  <a:schemeClr val="accent1">
                    <a:lumMod val="50000"/>
                  </a:schemeClr>
                </a:solidFill>
              </a:rPr>
              <a:t>.</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045" y="1795604"/>
            <a:ext cx="4401493" cy="4740998"/>
          </a:xfrm>
          <a:prstGeom prst="rect">
            <a:avLst/>
          </a:prstGeom>
          <a:ln w="38100">
            <a:solidFill>
              <a:srgbClr val="92D050"/>
            </a:solidFill>
          </a:ln>
        </p:spPr>
      </p:pic>
    </p:spTree>
    <p:extLst>
      <p:ext uri="{BB962C8B-B14F-4D97-AF65-F5344CB8AC3E}">
        <p14:creationId xmlns:p14="http://schemas.microsoft.com/office/powerpoint/2010/main" val="3840015478"/>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50000"/>
              </a:lnSpc>
            </a:pPr>
            <a:r>
              <a:rPr lang="es-MX" dirty="0" smtClean="0">
                <a:solidFill>
                  <a:srgbClr val="C00000"/>
                </a:solidFill>
              </a:rPr>
              <a:t>NORMA ISO 690 para documentación</a:t>
            </a:r>
            <a:endParaRPr lang="es-MX" dirty="0">
              <a:solidFill>
                <a:srgbClr val="C00000"/>
              </a:solidFill>
            </a:endParaRPr>
          </a:p>
        </p:txBody>
      </p:sp>
      <p:sp>
        <p:nvSpPr>
          <p:cNvPr id="3" name="Marcador de contenido 2"/>
          <p:cNvSpPr>
            <a:spLocks noGrp="1"/>
          </p:cNvSpPr>
          <p:nvPr>
            <p:ph sz="half" idx="1"/>
          </p:nvPr>
        </p:nvSpPr>
        <p:spPr>
          <a:xfrm>
            <a:off x="6444935" y="1453080"/>
            <a:ext cx="4800600" cy="4911505"/>
          </a:xfrm>
        </p:spPr>
        <p:txBody>
          <a:bodyPr>
            <a:noAutofit/>
          </a:bodyPr>
          <a:lstStyle/>
          <a:p>
            <a:pPr algn="just">
              <a:lnSpc>
                <a:spcPct val="150000"/>
              </a:lnSpc>
            </a:pPr>
            <a:r>
              <a:rPr lang="es-MX" sz="2600" dirty="0" smtClean="0">
                <a:solidFill>
                  <a:schemeClr val="accent1">
                    <a:lumMod val="50000"/>
                  </a:schemeClr>
                </a:solidFill>
              </a:rPr>
              <a:t>La Norma ISO </a:t>
            </a:r>
            <a:r>
              <a:rPr lang="es-MX" sz="2600" dirty="0">
                <a:solidFill>
                  <a:schemeClr val="accent1">
                    <a:lumMod val="50000"/>
                  </a:schemeClr>
                </a:solidFill>
              </a:rPr>
              <a:t>690</a:t>
            </a:r>
            <a:r>
              <a:rPr lang="es-MX" sz="2600" dirty="0" smtClean="0">
                <a:solidFill>
                  <a:schemeClr val="accent1">
                    <a:lumMod val="50000"/>
                  </a:schemeClr>
                </a:solidFill>
              </a:rPr>
              <a:t>: 2010 es </a:t>
            </a:r>
            <a:r>
              <a:rPr lang="es-MX" sz="2600" dirty="0">
                <a:solidFill>
                  <a:schemeClr val="accent1">
                    <a:lumMod val="50000"/>
                  </a:schemeClr>
                </a:solidFill>
              </a:rPr>
              <a:t>la edición actual y </a:t>
            </a:r>
            <a:r>
              <a:rPr lang="es-MX" sz="2600" dirty="0" smtClean="0">
                <a:solidFill>
                  <a:schemeClr val="accent1">
                    <a:lumMod val="50000"/>
                  </a:schemeClr>
                </a:solidFill>
              </a:rPr>
              <a:t>reemplaza </a:t>
            </a:r>
            <a:r>
              <a:rPr lang="es-MX" sz="2600" dirty="0">
                <a:solidFill>
                  <a:schemeClr val="accent1">
                    <a:lumMod val="50000"/>
                  </a:schemeClr>
                </a:solidFill>
              </a:rPr>
              <a:t>a </a:t>
            </a:r>
            <a:r>
              <a:rPr lang="es-MX" sz="2600" dirty="0" smtClean="0">
                <a:solidFill>
                  <a:schemeClr val="accent1">
                    <a:lumMod val="50000"/>
                  </a:schemeClr>
                </a:solidFill>
              </a:rPr>
              <a:t>las anteriores (1975, 1987, 1997</a:t>
            </a:r>
            <a:r>
              <a:rPr lang="es-MX" sz="2600" dirty="0">
                <a:solidFill>
                  <a:schemeClr val="accent1">
                    <a:lumMod val="50000"/>
                  </a:schemeClr>
                </a:solidFill>
              </a:rPr>
              <a:t>). </a:t>
            </a:r>
            <a:r>
              <a:rPr lang="es-MX" sz="2600" dirty="0">
                <a:solidFill>
                  <a:srgbClr val="C00000"/>
                </a:solidFill>
              </a:rPr>
              <a:t>“Información y Documentación - Directrices para la redacción de referencias bibliográficas y de citas de recursos de </a:t>
            </a:r>
            <a:r>
              <a:rPr lang="es-MX" sz="2600" dirty="0" smtClean="0">
                <a:solidFill>
                  <a:srgbClr val="C00000"/>
                </a:solidFill>
              </a:rPr>
              <a:t>información”.</a:t>
            </a:r>
            <a:endParaRPr lang="es-MX" sz="2600" dirty="0">
              <a:solidFill>
                <a:srgbClr val="C00000"/>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8456" y="1710728"/>
            <a:ext cx="4655349" cy="4518056"/>
          </a:xfrm>
          <a:prstGeom prst="rect">
            <a:avLst/>
          </a:prstGeom>
          <a:ln w="38100">
            <a:solidFill>
              <a:srgbClr val="C00000"/>
            </a:solidFill>
          </a:ln>
        </p:spPr>
      </p:pic>
    </p:spTree>
    <p:extLst>
      <p:ext uri="{BB962C8B-B14F-4D97-AF65-F5344CB8AC3E}">
        <p14:creationId xmlns:p14="http://schemas.microsoft.com/office/powerpoint/2010/main" val="4122889225"/>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696907"/>
          </a:xfrm>
        </p:spPr>
        <p:txBody>
          <a:bodyPr>
            <a:normAutofit fontScale="90000"/>
          </a:bodyPr>
          <a:lstStyle/>
          <a:p>
            <a:pPr algn="just">
              <a:lnSpc>
                <a:spcPct val="150000"/>
              </a:lnSpc>
            </a:pPr>
            <a:r>
              <a:rPr lang="es-MX" sz="3600" dirty="0" smtClean="0">
                <a:solidFill>
                  <a:srgbClr val="C00000"/>
                </a:solidFill>
              </a:rPr>
              <a:t>ALGUNOS PRINCIPIOS BÁSICOS DE LA NORMA ISO</a:t>
            </a:r>
            <a:endParaRPr lang="es-MX" sz="3600" dirty="0">
              <a:solidFill>
                <a:srgbClr val="C00000"/>
              </a:solidFill>
            </a:endParaRPr>
          </a:p>
        </p:txBody>
      </p:sp>
      <p:sp>
        <p:nvSpPr>
          <p:cNvPr id="3" name="Marcador de contenido 2"/>
          <p:cNvSpPr>
            <a:spLocks noGrp="1"/>
          </p:cNvSpPr>
          <p:nvPr>
            <p:ph idx="1"/>
          </p:nvPr>
        </p:nvSpPr>
        <p:spPr>
          <a:xfrm>
            <a:off x="809469" y="1229193"/>
            <a:ext cx="11107711" cy="5066676"/>
          </a:xfrm>
        </p:spPr>
        <p:txBody>
          <a:bodyPr>
            <a:noAutofit/>
          </a:bodyPr>
          <a:lstStyle/>
          <a:p>
            <a:pPr algn="just">
              <a:lnSpc>
                <a:spcPct val="170000"/>
              </a:lnSpc>
              <a:buFont typeface="Wingdings" panose="05000000000000000000" pitchFamily="2" charset="2"/>
              <a:buChar char="q"/>
            </a:pPr>
            <a:r>
              <a:rPr lang="es-MX" sz="2800" b="1" dirty="0">
                <a:solidFill>
                  <a:schemeClr val="accent1">
                    <a:lumMod val="50000"/>
                  </a:schemeClr>
                </a:solidFill>
              </a:rPr>
              <a:t>La </a:t>
            </a:r>
            <a:r>
              <a:rPr lang="es-MX" sz="2800" b="1" dirty="0">
                <a:solidFill>
                  <a:srgbClr val="C00000"/>
                </a:solidFill>
              </a:rPr>
              <a:t>información incluida </a:t>
            </a:r>
            <a:r>
              <a:rPr lang="es-MX" sz="2800" b="1" dirty="0">
                <a:solidFill>
                  <a:schemeClr val="accent1">
                    <a:lumMod val="50000"/>
                  </a:schemeClr>
                </a:solidFill>
              </a:rPr>
              <a:t>en una </a:t>
            </a:r>
            <a:r>
              <a:rPr lang="es-MX" sz="2800" b="1" dirty="0">
                <a:solidFill>
                  <a:srgbClr val="C00000"/>
                </a:solidFill>
              </a:rPr>
              <a:t>referencia</a:t>
            </a:r>
            <a:r>
              <a:rPr lang="es-MX" sz="2800" b="1" dirty="0">
                <a:solidFill>
                  <a:schemeClr val="accent1">
                    <a:lumMod val="50000"/>
                  </a:schemeClr>
                </a:solidFill>
              </a:rPr>
              <a:t> debería ser </a:t>
            </a:r>
            <a:r>
              <a:rPr lang="es-MX" sz="2800" b="1" dirty="0" smtClean="0">
                <a:solidFill>
                  <a:schemeClr val="accent1">
                    <a:lumMod val="50000"/>
                  </a:schemeClr>
                </a:solidFill>
              </a:rPr>
              <a:t>suficiente </a:t>
            </a:r>
            <a:r>
              <a:rPr lang="es-MX" sz="2800" b="1" dirty="0">
                <a:solidFill>
                  <a:schemeClr val="accent1">
                    <a:lumMod val="50000"/>
                  </a:schemeClr>
                </a:solidFill>
              </a:rPr>
              <a:t>para identificar con </a:t>
            </a:r>
            <a:r>
              <a:rPr lang="es-MX" sz="2800" b="1" dirty="0" smtClean="0">
                <a:solidFill>
                  <a:schemeClr val="accent1">
                    <a:lumMod val="50000"/>
                  </a:schemeClr>
                </a:solidFill>
              </a:rPr>
              <a:t>claridad </a:t>
            </a:r>
            <a:r>
              <a:rPr lang="es-MX" sz="2800" b="1" dirty="0">
                <a:solidFill>
                  <a:schemeClr val="accent1">
                    <a:lumMod val="50000"/>
                  </a:schemeClr>
                </a:solidFill>
              </a:rPr>
              <a:t>el material citado. </a:t>
            </a:r>
            <a:endParaRPr lang="es-MX" sz="2800" b="1" dirty="0" smtClean="0">
              <a:solidFill>
                <a:schemeClr val="accent1">
                  <a:lumMod val="50000"/>
                </a:schemeClr>
              </a:solidFill>
            </a:endParaRPr>
          </a:p>
          <a:p>
            <a:pPr algn="just">
              <a:lnSpc>
                <a:spcPct val="170000"/>
              </a:lnSpc>
              <a:buFont typeface="Wingdings" panose="05000000000000000000" pitchFamily="2" charset="2"/>
              <a:buChar char="q"/>
            </a:pPr>
            <a:r>
              <a:rPr lang="es-MX" sz="2800" b="1" dirty="0">
                <a:solidFill>
                  <a:schemeClr val="accent1">
                    <a:lumMod val="50000"/>
                  </a:schemeClr>
                </a:solidFill>
              </a:rPr>
              <a:t>Los datos incluidos en </a:t>
            </a:r>
            <a:r>
              <a:rPr lang="es-MX" sz="2800" b="1" dirty="0" smtClean="0">
                <a:solidFill>
                  <a:schemeClr val="accent1">
                    <a:lumMod val="50000"/>
                  </a:schemeClr>
                </a:solidFill>
              </a:rPr>
              <a:t>ella se </a:t>
            </a:r>
            <a:r>
              <a:rPr lang="es-MX" sz="2800" b="1" dirty="0">
                <a:solidFill>
                  <a:schemeClr val="accent1">
                    <a:lumMod val="50000"/>
                  </a:schemeClr>
                </a:solidFill>
              </a:rPr>
              <a:t>deberían obtener, siempre que sea posible, </a:t>
            </a:r>
            <a:r>
              <a:rPr lang="es-MX" sz="2800" b="1" dirty="0">
                <a:solidFill>
                  <a:srgbClr val="C00000"/>
                </a:solidFill>
              </a:rPr>
              <a:t>del recurso citado. </a:t>
            </a:r>
          </a:p>
          <a:p>
            <a:pPr algn="just">
              <a:lnSpc>
                <a:spcPct val="170000"/>
              </a:lnSpc>
              <a:buFont typeface="Wingdings" panose="05000000000000000000" pitchFamily="2" charset="2"/>
              <a:buChar char="q"/>
            </a:pPr>
            <a:r>
              <a:rPr lang="es-MX" sz="2800" b="1" dirty="0" smtClean="0">
                <a:solidFill>
                  <a:schemeClr val="accent1">
                    <a:lumMod val="50000"/>
                  </a:schemeClr>
                </a:solidFill>
              </a:rPr>
              <a:t>Los </a:t>
            </a:r>
            <a:r>
              <a:rPr lang="es-MX" sz="2800" b="1" dirty="0">
                <a:solidFill>
                  <a:schemeClr val="accent1">
                    <a:lumMod val="50000"/>
                  </a:schemeClr>
                </a:solidFill>
              </a:rPr>
              <a:t>datos anotados en la referencia </a:t>
            </a:r>
            <a:r>
              <a:rPr lang="es-MX" sz="2800" b="1" dirty="0">
                <a:solidFill>
                  <a:srgbClr val="C00000"/>
                </a:solidFill>
              </a:rPr>
              <a:t>deberían reflejar el </a:t>
            </a:r>
            <a:r>
              <a:rPr lang="es-MX" sz="2800" b="1" dirty="0" smtClean="0">
                <a:solidFill>
                  <a:srgbClr val="C00000"/>
                </a:solidFill>
              </a:rPr>
              <a:t>ejemplar </a:t>
            </a:r>
            <a:r>
              <a:rPr lang="es-MX" sz="2800" b="1" dirty="0">
                <a:solidFill>
                  <a:srgbClr val="C00000"/>
                </a:solidFill>
              </a:rPr>
              <a:t>o la ocurrencia concreta</a:t>
            </a:r>
            <a:r>
              <a:rPr lang="es-MX" sz="2800" b="1" dirty="0">
                <a:solidFill>
                  <a:schemeClr val="accent1">
                    <a:lumMod val="50000"/>
                  </a:schemeClr>
                </a:solidFill>
              </a:rPr>
              <a:t> del documento </a:t>
            </a:r>
            <a:r>
              <a:rPr lang="es-MX" sz="2800" b="1" dirty="0" smtClean="0">
                <a:solidFill>
                  <a:schemeClr val="accent1">
                    <a:lumMod val="50000"/>
                  </a:schemeClr>
                </a:solidFill>
              </a:rPr>
              <a:t>usado (AENOR, 2013). </a:t>
            </a:r>
          </a:p>
        </p:txBody>
      </p:sp>
    </p:spTree>
    <p:extLst>
      <p:ext uri="{BB962C8B-B14F-4D97-AF65-F5344CB8AC3E}">
        <p14:creationId xmlns:p14="http://schemas.microsoft.com/office/powerpoint/2010/main" val="324628786"/>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696907"/>
          </a:xfrm>
        </p:spPr>
        <p:txBody>
          <a:bodyPr>
            <a:normAutofit fontScale="90000"/>
          </a:bodyPr>
          <a:lstStyle/>
          <a:p>
            <a:pPr algn="just">
              <a:lnSpc>
                <a:spcPct val="150000"/>
              </a:lnSpc>
            </a:pPr>
            <a:r>
              <a:rPr lang="es-MX" sz="3600" dirty="0" smtClean="0">
                <a:solidFill>
                  <a:srgbClr val="C00000"/>
                </a:solidFill>
              </a:rPr>
              <a:t>ALGUNOS PRINCIPIOS BÁSICOS DE LA NORMA ISO</a:t>
            </a:r>
            <a:endParaRPr lang="es-MX" sz="3600" dirty="0">
              <a:solidFill>
                <a:srgbClr val="C00000"/>
              </a:solidFill>
            </a:endParaRPr>
          </a:p>
        </p:txBody>
      </p:sp>
      <p:sp>
        <p:nvSpPr>
          <p:cNvPr id="3" name="Marcador de contenido 2"/>
          <p:cNvSpPr>
            <a:spLocks noGrp="1"/>
          </p:cNvSpPr>
          <p:nvPr>
            <p:ph idx="1"/>
          </p:nvPr>
        </p:nvSpPr>
        <p:spPr>
          <a:xfrm>
            <a:off x="809469" y="1813809"/>
            <a:ext cx="11107711" cy="4482059"/>
          </a:xfrm>
        </p:spPr>
        <p:txBody>
          <a:bodyPr>
            <a:noAutofit/>
          </a:bodyPr>
          <a:lstStyle/>
          <a:p>
            <a:pPr algn="just">
              <a:lnSpc>
                <a:spcPct val="170000"/>
              </a:lnSpc>
              <a:buFont typeface="Wingdings" panose="05000000000000000000" pitchFamily="2" charset="2"/>
              <a:buChar char="q"/>
            </a:pPr>
            <a:r>
              <a:rPr lang="es-MX" sz="2400" b="1" dirty="0" smtClean="0">
                <a:solidFill>
                  <a:schemeClr val="accent1">
                    <a:lumMod val="50000"/>
                  </a:schemeClr>
                </a:solidFill>
              </a:rPr>
              <a:t>En el </a:t>
            </a:r>
            <a:r>
              <a:rPr lang="es-MX" sz="2400" b="1" dirty="0">
                <a:solidFill>
                  <a:schemeClr val="accent1">
                    <a:lumMod val="50000"/>
                  </a:schemeClr>
                </a:solidFill>
              </a:rPr>
              <a:t>caso de documentos en línea que son susceptibles de </a:t>
            </a:r>
            <a:r>
              <a:rPr lang="es-MX" sz="2400" b="1" dirty="0" smtClean="0">
                <a:solidFill>
                  <a:schemeClr val="accent1">
                    <a:lumMod val="50000"/>
                  </a:schemeClr>
                </a:solidFill>
              </a:rPr>
              <a:t>modificación</a:t>
            </a:r>
            <a:r>
              <a:rPr lang="es-MX" sz="2400" b="1" dirty="0">
                <a:solidFill>
                  <a:schemeClr val="accent1">
                    <a:lumMod val="50000"/>
                  </a:schemeClr>
                </a:solidFill>
              </a:rPr>
              <a:t>, estos </a:t>
            </a:r>
            <a:r>
              <a:rPr lang="es-MX" sz="2400" b="1" dirty="0">
                <a:solidFill>
                  <a:srgbClr val="C00000"/>
                </a:solidFill>
              </a:rPr>
              <a:t>datos incluirán la localización en la red </a:t>
            </a:r>
            <a:r>
              <a:rPr lang="es-MX" sz="2400" b="1" dirty="0">
                <a:solidFill>
                  <a:schemeClr val="accent1">
                    <a:lumMod val="50000"/>
                  </a:schemeClr>
                </a:solidFill>
              </a:rPr>
              <a:t>de la </a:t>
            </a:r>
            <a:r>
              <a:rPr lang="es-MX" sz="2400" b="1" dirty="0" smtClean="0">
                <a:solidFill>
                  <a:schemeClr val="accent1">
                    <a:lumMod val="50000"/>
                  </a:schemeClr>
                </a:solidFill>
              </a:rPr>
              <a:t>versión </a:t>
            </a:r>
            <a:r>
              <a:rPr lang="es-MX" sz="2400" b="1" dirty="0">
                <a:solidFill>
                  <a:schemeClr val="accent1">
                    <a:lumMod val="50000"/>
                  </a:schemeClr>
                </a:solidFill>
              </a:rPr>
              <a:t>concreta utilizada y la fecha de consulta del documento. </a:t>
            </a:r>
          </a:p>
          <a:p>
            <a:pPr algn="just">
              <a:lnSpc>
                <a:spcPct val="170000"/>
              </a:lnSpc>
              <a:buFont typeface="Wingdings" panose="05000000000000000000" pitchFamily="2" charset="2"/>
              <a:buChar char="q"/>
            </a:pPr>
            <a:r>
              <a:rPr lang="es-MX" sz="2400" b="1" dirty="0" smtClean="0">
                <a:solidFill>
                  <a:schemeClr val="accent1">
                    <a:lumMod val="50000"/>
                  </a:schemeClr>
                </a:solidFill>
              </a:rPr>
              <a:t>Se  </a:t>
            </a:r>
            <a:r>
              <a:rPr lang="es-MX" sz="2400" b="1" dirty="0">
                <a:solidFill>
                  <a:schemeClr val="accent1">
                    <a:lumMod val="50000"/>
                  </a:schemeClr>
                </a:solidFill>
              </a:rPr>
              <a:t>debe  </a:t>
            </a:r>
            <a:r>
              <a:rPr lang="es-MX" sz="2400" b="1" dirty="0">
                <a:solidFill>
                  <a:srgbClr val="C00000"/>
                </a:solidFill>
              </a:rPr>
              <a:t>usar  un  esquema  uniforme  de  estilo,  formato  y  puntuación  </a:t>
            </a:r>
            <a:r>
              <a:rPr lang="es-MX" sz="2400" b="1" dirty="0">
                <a:solidFill>
                  <a:schemeClr val="accent1">
                    <a:lumMod val="50000"/>
                  </a:schemeClr>
                </a:solidFill>
              </a:rPr>
              <a:t>para  todas  las  referencias  incluidas  en  un  </a:t>
            </a:r>
            <a:r>
              <a:rPr lang="es-MX" sz="2400" b="1" dirty="0" smtClean="0">
                <a:solidFill>
                  <a:schemeClr val="accent1">
                    <a:lumMod val="50000"/>
                  </a:schemeClr>
                </a:solidFill>
              </a:rPr>
              <a:t>documento</a:t>
            </a:r>
            <a:r>
              <a:rPr lang="es-MX" sz="2400" b="1" dirty="0">
                <a:solidFill>
                  <a:schemeClr val="accent1">
                    <a:lumMod val="50000"/>
                  </a:schemeClr>
                </a:solidFill>
              </a:rPr>
              <a:t>, independientemente de la guía de estilo concreta </a:t>
            </a:r>
            <a:r>
              <a:rPr lang="es-MX" sz="2400" b="1" dirty="0" smtClean="0">
                <a:solidFill>
                  <a:schemeClr val="accent1">
                    <a:lumMod val="50000"/>
                  </a:schemeClr>
                </a:solidFill>
              </a:rPr>
              <a:t>utilizada (AENOR, 2013). </a:t>
            </a:r>
            <a:endParaRPr lang="es-MX" sz="2400" b="1" dirty="0">
              <a:solidFill>
                <a:schemeClr val="accent1">
                  <a:lumMod val="50000"/>
                </a:schemeClr>
              </a:solidFill>
            </a:endParaRPr>
          </a:p>
        </p:txBody>
      </p:sp>
    </p:spTree>
    <p:extLst>
      <p:ext uri="{BB962C8B-B14F-4D97-AF65-F5344CB8AC3E}">
        <p14:creationId xmlns:p14="http://schemas.microsoft.com/office/powerpoint/2010/main" val="4105339824"/>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318170" y="540328"/>
            <a:ext cx="3092115" cy="1736998"/>
          </a:xfrm>
        </p:spPr>
        <p:txBody>
          <a:bodyPr>
            <a:noAutofit/>
          </a:bodyPr>
          <a:lstStyle/>
          <a:p>
            <a:pPr algn="ctr">
              <a:lnSpc>
                <a:spcPct val="150000"/>
              </a:lnSpc>
            </a:pPr>
            <a:r>
              <a:rPr lang="es-MX" sz="1400" dirty="0" smtClean="0"/>
              <a:t>ORDEN DE LOS ELEMENTOS PARA REGISTRAR UNA REFERENCIA AL FINAL DE UN TEXTO</a:t>
            </a:r>
            <a:endParaRPr lang="es-MX" sz="1400" dirty="0"/>
          </a:p>
        </p:txBody>
      </p:sp>
      <p:sp>
        <p:nvSpPr>
          <p:cNvPr id="6" name="Marcador de contenido 5"/>
          <p:cNvSpPr>
            <a:spLocks noGrp="1"/>
          </p:cNvSpPr>
          <p:nvPr>
            <p:ph idx="1"/>
          </p:nvPr>
        </p:nvSpPr>
        <p:spPr>
          <a:xfrm>
            <a:off x="765051" y="457198"/>
            <a:ext cx="7070654" cy="6140549"/>
          </a:xfrm>
        </p:spPr>
        <p:txBody>
          <a:bodyPr>
            <a:normAutofit fontScale="47500" lnSpcReduction="20000"/>
          </a:bodyPr>
          <a:lstStyle/>
          <a:p>
            <a:pPr marL="0" indent="0">
              <a:lnSpc>
                <a:spcPct val="170000"/>
              </a:lnSpc>
              <a:buNone/>
            </a:pPr>
            <a:r>
              <a:rPr lang="es-MX" b="1" dirty="0">
                <a:solidFill>
                  <a:schemeClr val="accent1">
                    <a:lumMod val="75000"/>
                  </a:schemeClr>
                </a:solidFill>
              </a:rPr>
              <a:t>El orden habitual de los elementos de una referencia es el siguiente: </a:t>
            </a:r>
          </a:p>
          <a:p>
            <a:pPr>
              <a:lnSpc>
                <a:spcPct val="170000"/>
              </a:lnSpc>
            </a:pPr>
            <a:r>
              <a:rPr lang="es-MX" b="1" dirty="0">
                <a:solidFill>
                  <a:schemeClr val="accent1">
                    <a:lumMod val="75000"/>
                  </a:schemeClr>
                </a:solidFill>
              </a:rPr>
              <a:t>a)   </a:t>
            </a:r>
            <a:r>
              <a:rPr lang="es-MX" b="1" dirty="0">
                <a:solidFill>
                  <a:srgbClr val="C00000"/>
                </a:solidFill>
              </a:rPr>
              <a:t>nombre(s) del(de los) creador(es), si está disponible; </a:t>
            </a:r>
          </a:p>
          <a:p>
            <a:pPr>
              <a:lnSpc>
                <a:spcPct val="170000"/>
              </a:lnSpc>
            </a:pPr>
            <a:r>
              <a:rPr lang="es-MX" b="1" dirty="0">
                <a:solidFill>
                  <a:schemeClr val="accent1">
                    <a:lumMod val="75000"/>
                  </a:schemeClr>
                </a:solidFill>
              </a:rPr>
              <a:t>b)  título;  </a:t>
            </a:r>
          </a:p>
          <a:p>
            <a:pPr>
              <a:lnSpc>
                <a:spcPct val="170000"/>
              </a:lnSpc>
            </a:pPr>
            <a:r>
              <a:rPr lang="es-MX" b="1" dirty="0">
                <a:solidFill>
                  <a:srgbClr val="C00000"/>
                </a:solidFill>
              </a:rPr>
              <a:t>c)   designación del soporte, si es necesario; </a:t>
            </a:r>
          </a:p>
          <a:p>
            <a:pPr>
              <a:lnSpc>
                <a:spcPct val="170000"/>
              </a:lnSpc>
            </a:pPr>
            <a:r>
              <a:rPr lang="es-MX" b="1" dirty="0">
                <a:solidFill>
                  <a:schemeClr val="accent1">
                    <a:lumMod val="75000"/>
                  </a:schemeClr>
                </a:solidFill>
              </a:rPr>
              <a:t>d)  edición;  </a:t>
            </a:r>
          </a:p>
          <a:p>
            <a:pPr>
              <a:lnSpc>
                <a:spcPct val="170000"/>
              </a:lnSpc>
            </a:pPr>
            <a:r>
              <a:rPr lang="es-MX" b="1" dirty="0">
                <a:solidFill>
                  <a:srgbClr val="C00000"/>
                </a:solidFill>
              </a:rPr>
              <a:t>e)   información relativa a la producción (lugar y editor); </a:t>
            </a:r>
          </a:p>
          <a:p>
            <a:pPr>
              <a:lnSpc>
                <a:spcPct val="170000"/>
              </a:lnSpc>
            </a:pPr>
            <a:r>
              <a:rPr lang="es-MX" b="1" dirty="0">
                <a:solidFill>
                  <a:schemeClr val="accent1">
                    <a:lumMod val="75000"/>
                  </a:schemeClr>
                </a:solidFill>
              </a:rPr>
              <a:t>f)   fecha  [en  el  sistema  de  «nombre  y  </a:t>
            </a:r>
            <a:r>
              <a:rPr lang="es-MX" b="1" dirty="0" smtClean="0">
                <a:solidFill>
                  <a:schemeClr val="accent1">
                    <a:lumMod val="75000"/>
                  </a:schemeClr>
                </a:solidFill>
              </a:rPr>
              <a:t>fecha»¨] </a:t>
            </a:r>
          </a:p>
          <a:p>
            <a:pPr>
              <a:lnSpc>
                <a:spcPct val="170000"/>
              </a:lnSpc>
            </a:pPr>
            <a:r>
              <a:rPr lang="es-MX" b="1" dirty="0" smtClean="0">
                <a:solidFill>
                  <a:srgbClr val="C00000"/>
                </a:solidFill>
              </a:rPr>
              <a:t>g</a:t>
            </a:r>
            <a:r>
              <a:rPr lang="es-MX" b="1" dirty="0">
                <a:solidFill>
                  <a:srgbClr val="C00000"/>
                </a:solidFill>
              </a:rPr>
              <a:t>)  título de la serie, si aplica; </a:t>
            </a:r>
          </a:p>
          <a:p>
            <a:pPr>
              <a:lnSpc>
                <a:spcPct val="170000"/>
              </a:lnSpc>
            </a:pPr>
            <a:r>
              <a:rPr lang="es-MX" b="1" dirty="0">
                <a:solidFill>
                  <a:schemeClr val="accent1">
                    <a:lumMod val="75000"/>
                  </a:schemeClr>
                </a:solidFill>
              </a:rPr>
              <a:t>h)  numeración en el recurso; </a:t>
            </a:r>
          </a:p>
          <a:p>
            <a:pPr>
              <a:lnSpc>
                <a:spcPct val="170000"/>
              </a:lnSpc>
            </a:pPr>
            <a:r>
              <a:rPr lang="es-MX" b="1" dirty="0">
                <a:solidFill>
                  <a:srgbClr val="C00000"/>
                </a:solidFill>
              </a:rPr>
              <a:t>i)   identificador normalizado, si aplica; </a:t>
            </a:r>
          </a:p>
          <a:p>
            <a:pPr>
              <a:lnSpc>
                <a:spcPct val="170000"/>
              </a:lnSpc>
            </a:pPr>
            <a:r>
              <a:rPr lang="es-MX" b="1" dirty="0">
                <a:solidFill>
                  <a:schemeClr val="accent1">
                    <a:lumMod val="75000"/>
                  </a:schemeClr>
                </a:solidFill>
              </a:rPr>
              <a:t>j)   disponibilidad, acceso o información relativa a la localización; </a:t>
            </a:r>
          </a:p>
          <a:p>
            <a:pPr>
              <a:lnSpc>
                <a:spcPct val="170000"/>
              </a:lnSpc>
            </a:pPr>
            <a:r>
              <a:rPr lang="es-MX" b="1" dirty="0">
                <a:solidFill>
                  <a:schemeClr val="accent1">
                    <a:lumMod val="75000"/>
                  </a:schemeClr>
                </a:solidFill>
              </a:rPr>
              <a:t>k)  </a:t>
            </a:r>
            <a:r>
              <a:rPr lang="es-MX" b="1" dirty="0">
                <a:solidFill>
                  <a:srgbClr val="C00000"/>
                </a:solidFill>
              </a:rPr>
              <a:t>información  general  adicional. </a:t>
            </a:r>
          </a:p>
        </p:txBody>
      </p:sp>
      <p:pic>
        <p:nvPicPr>
          <p:cNvPr id="8" name="Imagen 7"/>
          <p:cNvPicPr>
            <a:picLocks noChangeAspect="1"/>
          </p:cNvPicPr>
          <p:nvPr/>
        </p:nvPicPr>
        <p:blipFill>
          <a:blip r:embed="rId2"/>
          <a:stretch>
            <a:fillRect/>
          </a:stretch>
        </p:blipFill>
        <p:spPr>
          <a:xfrm>
            <a:off x="8943310" y="2603546"/>
            <a:ext cx="2466975" cy="3361155"/>
          </a:xfrm>
          <a:prstGeom prst="rect">
            <a:avLst/>
          </a:prstGeom>
          <a:ln w="38100">
            <a:solidFill>
              <a:srgbClr val="C00000"/>
            </a:solidFill>
          </a:ln>
        </p:spPr>
      </p:pic>
    </p:spTree>
    <p:extLst>
      <p:ext uri="{BB962C8B-B14F-4D97-AF65-F5344CB8AC3E}">
        <p14:creationId xmlns:p14="http://schemas.microsoft.com/office/powerpoint/2010/main" val="91927629"/>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37884" y="758535"/>
            <a:ext cx="3092115" cy="1487979"/>
          </a:xfrm>
        </p:spPr>
        <p:txBody>
          <a:bodyPr>
            <a:normAutofit fontScale="90000"/>
          </a:bodyPr>
          <a:lstStyle/>
          <a:p>
            <a:pPr algn="ctr">
              <a:lnSpc>
                <a:spcPct val="150000"/>
              </a:lnSpc>
            </a:pPr>
            <a:r>
              <a:rPr lang="es-MX" dirty="0" smtClean="0">
                <a:solidFill>
                  <a:schemeClr val="accent1">
                    <a:lumMod val="75000"/>
                  </a:schemeClr>
                </a:solidFill>
              </a:rPr>
              <a:t>¿QUÉ ES UNA REFERENCIA O ESTILO DE CITACIÓN Y REFERENCIACIÓN?</a:t>
            </a:r>
            <a:endParaRPr lang="en-US" dirty="0">
              <a:solidFill>
                <a:schemeClr val="accent1">
                  <a:lumMod val="75000"/>
                </a:schemeClr>
              </a:solidFill>
            </a:endParaRPr>
          </a:p>
        </p:txBody>
      </p:sp>
      <p:sp>
        <p:nvSpPr>
          <p:cNvPr id="3" name="Marcador de contenido 2"/>
          <p:cNvSpPr>
            <a:spLocks noGrp="1"/>
          </p:cNvSpPr>
          <p:nvPr>
            <p:ph idx="1"/>
          </p:nvPr>
        </p:nvSpPr>
        <p:spPr>
          <a:xfrm>
            <a:off x="357447" y="606830"/>
            <a:ext cx="7223760" cy="5793970"/>
          </a:xfrm>
        </p:spPr>
        <p:txBody>
          <a:bodyPr>
            <a:noAutofit/>
          </a:bodyPr>
          <a:lstStyle/>
          <a:p>
            <a:pPr>
              <a:lnSpc>
                <a:spcPct val="160000"/>
              </a:lnSpc>
              <a:buFont typeface="Wingdings" panose="05000000000000000000" pitchFamily="2" charset="2"/>
              <a:buChar char="v"/>
            </a:pPr>
            <a:r>
              <a:rPr lang="es-MX" sz="2400" dirty="0" smtClean="0">
                <a:solidFill>
                  <a:schemeClr val="tx2">
                    <a:lumMod val="75000"/>
                    <a:lumOff val="25000"/>
                  </a:schemeClr>
                </a:solidFill>
                <a:latin typeface="Arial" panose="020B0604020202020204" pitchFamily="34" charset="0"/>
                <a:cs typeface="Arial" panose="020B0604020202020204" pitchFamily="34" charset="0"/>
              </a:rPr>
              <a:t>Una </a:t>
            </a:r>
            <a:r>
              <a:rPr lang="es-MX" sz="2400" dirty="0" smtClean="0">
                <a:solidFill>
                  <a:srgbClr val="FF0000"/>
                </a:solidFill>
                <a:latin typeface="Arial" panose="020B0604020202020204" pitchFamily="34" charset="0"/>
                <a:cs typeface="Arial" panose="020B0604020202020204" pitchFamily="34" charset="0"/>
              </a:rPr>
              <a:t>referencia</a:t>
            </a:r>
            <a:r>
              <a:rPr lang="es-MX" sz="2400" dirty="0" smtClean="0">
                <a:solidFill>
                  <a:schemeClr val="tx2">
                    <a:lumMod val="75000"/>
                    <a:lumOff val="25000"/>
                  </a:schemeClr>
                </a:solidFill>
                <a:latin typeface="Arial" panose="020B0604020202020204" pitchFamily="34" charset="0"/>
                <a:cs typeface="Arial" panose="020B0604020202020204" pitchFamily="34" charset="0"/>
              </a:rPr>
              <a:t> es la forma de </a:t>
            </a:r>
            <a:r>
              <a:rPr lang="es-MX" sz="2400" dirty="0" smtClean="0">
                <a:solidFill>
                  <a:srgbClr val="C00000"/>
                </a:solidFill>
                <a:latin typeface="Arial" panose="020B0604020202020204" pitchFamily="34" charset="0"/>
                <a:cs typeface="Arial" panose="020B0604020202020204" pitchFamily="34" charset="0"/>
              </a:rPr>
              <a:t>dar crédito </a:t>
            </a:r>
            <a:r>
              <a:rPr lang="es-MX" sz="2400" dirty="0" smtClean="0">
                <a:solidFill>
                  <a:schemeClr val="tx2">
                    <a:lumMod val="75000"/>
                    <a:lumOff val="25000"/>
                  </a:schemeClr>
                </a:solidFill>
                <a:latin typeface="Arial" panose="020B0604020202020204" pitchFamily="34" charset="0"/>
                <a:cs typeface="Arial" panose="020B0604020202020204" pitchFamily="34" charset="0"/>
              </a:rPr>
              <a:t>a los individuos por su creatividad y </a:t>
            </a:r>
            <a:r>
              <a:rPr lang="es-MX" sz="2400" dirty="0" smtClean="0">
                <a:solidFill>
                  <a:srgbClr val="C00000"/>
                </a:solidFill>
                <a:latin typeface="Arial" panose="020B0604020202020204" pitchFamily="34" charset="0"/>
                <a:cs typeface="Arial" panose="020B0604020202020204" pitchFamily="34" charset="0"/>
              </a:rPr>
              <a:t>trabajo intelectual </a:t>
            </a:r>
            <a:r>
              <a:rPr lang="es-MX" sz="2400" dirty="0" smtClean="0">
                <a:solidFill>
                  <a:schemeClr val="tx2">
                    <a:lumMod val="75000"/>
                    <a:lumOff val="25000"/>
                  </a:schemeClr>
                </a:solidFill>
                <a:latin typeface="Arial" panose="020B0604020202020204" pitchFamily="34" charset="0"/>
                <a:cs typeface="Arial" panose="020B0604020202020204" pitchFamily="34" charset="0"/>
              </a:rPr>
              <a:t>que tú utilizas como soporte de tu investigación.</a:t>
            </a:r>
          </a:p>
          <a:p>
            <a:pPr>
              <a:lnSpc>
                <a:spcPct val="160000"/>
              </a:lnSpc>
              <a:buFont typeface="Wingdings" panose="05000000000000000000" pitchFamily="2" charset="2"/>
              <a:buChar char="v"/>
            </a:pPr>
            <a:r>
              <a:rPr lang="es-MX" sz="2400" dirty="0" smtClean="0">
                <a:solidFill>
                  <a:schemeClr val="tx2">
                    <a:lumMod val="75000"/>
                    <a:lumOff val="25000"/>
                  </a:schemeClr>
                </a:solidFill>
                <a:latin typeface="Arial" panose="020B0604020202020204" pitchFamily="34" charset="0"/>
                <a:cs typeface="Arial" panose="020B0604020202020204" pitchFamily="34" charset="0"/>
              </a:rPr>
              <a:t>También puede servir para </a:t>
            </a:r>
            <a:r>
              <a:rPr lang="es-MX" sz="2400" dirty="0" smtClean="0">
                <a:solidFill>
                  <a:srgbClr val="C00000"/>
                </a:solidFill>
                <a:latin typeface="Arial" panose="020B0604020202020204" pitchFamily="34" charset="0"/>
                <a:cs typeface="Arial" panose="020B0604020202020204" pitchFamily="34" charset="0"/>
              </a:rPr>
              <a:t>localizar fuentes particulares</a:t>
            </a:r>
            <a:r>
              <a:rPr lang="es-MX" sz="2400" dirty="0" smtClean="0">
                <a:solidFill>
                  <a:schemeClr val="tx2">
                    <a:lumMod val="75000"/>
                    <a:lumOff val="25000"/>
                  </a:schemeClr>
                </a:solidFill>
                <a:latin typeface="Arial" panose="020B0604020202020204" pitchFamily="34" charset="0"/>
                <a:cs typeface="Arial" panose="020B0604020202020204" pitchFamily="34" charset="0"/>
              </a:rPr>
              <a:t> y así evitar el plagio.</a:t>
            </a:r>
          </a:p>
          <a:p>
            <a:pPr>
              <a:lnSpc>
                <a:spcPct val="160000"/>
              </a:lnSpc>
              <a:buFont typeface="Wingdings" panose="05000000000000000000" pitchFamily="2" charset="2"/>
              <a:buChar char="v"/>
            </a:pPr>
            <a:r>
              <a:rPr lang="es-MX" sz="2400" dirty="0" smtClean="0">
                <a:solidFill>
                  <a:schemeClr val="tx2">
                    <a:lumMod val="75000"/>
                    <a:lumOff val="25000"/>
                  </a:schemeClr>
                </a:solidFill>
                <a:latin typeface="Arial" panose="020B0604020202020204" pitchFamily="34" charset="0"/>
                <a:cs typeface="Arial" panose="020B0604020202020204" pitchFamily="34" charset="0"/>
              </a:rPr>
              <a:t>El </a:t>
            </a:r>
            <a:r>
              <a:rPr lang="es-MX" sz="2400" dirty="0" smtClean="0">
                <a:solidFill>
                  <a:srgbClr val="C00000"/>
                </a:solidFill>
                <a:latin typeface="Arial" panose="020B0604020202020204" pitchFamily="34" charset="0"/>
                <a:cs typeface="Arial" panose="020B0604020202020204" pitchFamily="34" charset="0"/>
              </a:rPr>
              <a:t>estilo de citación </a:t>
            </a:r>
            <a:r>
              <a:rPr lang="es-MX" sz="2400" dirty="0" smtClean="0">
                <a:solidFill>
                  <a:schemeClr val="tx2">
                    <a:lumMod val="75000"/>
                    <a:lumOff val="25000"/>
                  </a:schemeClr>
                </a:solidFill>
                <a:latin typeface="Arial" panose="020B0604020202020204" pitchFamily="34" charset="0"/>
                <a:cs typeface="Arial" panose="020B0604020202020204" pitchFamily="34" charset="0"/>
              </a:rPr>
              <a:t>establece la </a:t>
            </a:r>
            <a:r>
              <a:rPr lang="es-MX" sz="2400" dirty="0" smtClean="0">
                <a:solidFill>
                  <a:srgbClr val="C00000"/>
                </a:solidFill>
                <a:latin typeface="Arial" panose="020B0604020202020204" pitchFamily="34" charset="0"/>
                <a:cs typeface="Arial" panose="020B0604020202020204" pitchFamily="34" charset="0"/>
              </a:rPr>
              <a:t>información</a:t>
            </a:r>
            <a:r>
              <a:rPr lang="es-MX" sz="2400" dirty="0" smtClean="0">
                <a:solidFill>
                  <a:schemeClr val="tx2">
                    <a:lumMod val="75000"/>
                    <a:lumOff val="25000"/>
                  </a:schemeClr>
                </a:solidFill>
                <a:latin typeface="Arial" panose="020B0604020202020204" pitchFamily="34" charset="0"/>
                <a:cs typeface="Arial" panose="020B0604020202020204" pitchFamily="34" charset="0"/>
              </a:rPr>
              <a:t> necesaria que debe llevar una cita y cómo debe ser </a:t>
            </a:r>
            <a:r>
              <a:rPr lang="es-MX" sz="2400" dirty="0" smtClean="0">
                <a:solidFill>
                  <a:srgbClr val="C00000"/>
                </a:solidFill>
                <a:latin typeface="Arial" panose="020B0604020202020204" pitchFamily="34" charset="0"/>
                <a:cs typeface="Arial" panose="020B0604020202020204" pitchFamily="34" charset="0"/>
              </a:rPr>
              <a:t>ordenada</a:t>
            </a:r>
            <a:r>
              <a:rPr lang="es-MX" sz="2400" dirty="0" smtClean="0">
                <a:solidFill>
                  <a:schemeClr val="tx2">
                    <a:lumMod val="75000"/>
                    <a:lumOff val="25000"/>
                  </a:schemeClr>
                </a:solidFill>
                <a:latin typeface="Arial" panose="020B0604020202020204" pitchFamily="34" charset="0"/>
                <a:cs typeface="Arial" panose="020B0604020202020204" pitchFamily="34" charset="0"/>
              </a:rPr>
              <a:t>; así como la </a:t>
            </a:r>
            <a:r>
              <a:rPr lang="es-MX" sz="2400" dirty="0" smtClean="0">
                <a:solidFill>
                  <a:srgbClr val="C00000"/>
                </a:solidFill>
                <a:latin typeface="Arial" panose="020B0604020202020204" pitchFamily="34" charset="0"/>
                <a:cs typeface="Arial" panose="020B0604020202020204" pitchFamily="34" charset="0"/>
              </a:rPr>
              <a:t>puntuación </a:t>
            </a:r>
            <a:r>
              <a:rPr lang="es-MX" sz="2400" dirty="0" smtClean="0">
                <a:solidFill>
                  <a:schemeClr val="tx2">
                    <a:lumMod val="75000"/>
                    <a:lumOff val="25000"/>
                  </a:schemeClr>
                </a:solidFill>
                <a:latin typeface="Arial" panose="020B0604020202020204" pitchFamily="34" charset="0"/>
                <a:cs typeface="Arial" panose="020B0604020202020204" pitchFamily="34" charset="0"/>
              </a:rPr>
              <a:t>y formato particular (</a:t>
            </a:r>
            <a:r>
              <a:rPr lang="es-MX" sz="2400" dirty="0" err="1" smtClean="0">
                <a:solidFill>
                  <a:schemeClr val="tx2">
                    <a:lumMod val="75000"/>
                    <a:lumOff val="25000"/>
                  </a:schemeClr>
                </a:solidFill>
                <a:latin typeface="Arial" panose="020B0604020202020204" pitchFamily="34" charset="0"/>
                <a:cs typeface="Arial" panose="020B0604020202020204" pitchFamily="34" charset="0"/>
              </a:rPr>
              <a:t>University</a:t>
            </a:r>
            <a:r>
              <a:rPr lang="es-MX" sz="2400" dirty="0" smtClean="0">
                <a:solidFill>
                  <a:schemeClr val="tx2">
                    <a:lumMod val="75000"/>
                    <a:lumOff val="25000"/>
                  </a:schemeClr>
                </a:solidFill>
                <a:latin typeface="Arial" panose="020B0604020202020204" pitchFamily="34" charset="0"/>
                <a:cs typeface="Arial" panose="020B0604020202020204" pitchFamily="34" charset="0"/>
              </a:rPr>
              <a:t> of Pittsburgh, 2018).</a:t>
            </a:r>
            <a:endParaRPr lang="en-US" sz="2400" dirty="0">
              <a:solidFill>
                <a:schemeClr val="tx2">
                  <a:lumMod val="75000"/>
                  <a:lumOff val="25000"/>
                </a:schemeClr>
              </a:solidFill>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8477163" y="2584305"/>
            <a:ext cx="2952836" cy="3467360"/>
          </a:xfrm>
          <a:prstGeom prst="rect">
            <a:avLst/>
          </a:prstGeom>
          <a:ln w="38100">
            <a:solidFill>
              <a:srgbClr val="FFC000"/>
            </a:solidFill>
          </a:ln>
        </p:spPr>
      </p:pic>
    </p:spTree>
    <p:extLst>
      <p:ext uri="{BB962C8B-B14F-4D97-AF65-F5344CB8AC3E}">
        <p14:creationId xmlns:p14="http://schemas.microsoft.com/office/powerpoint/2010/main" val="3662626120"/>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37883" y="800099"/>
            <a:ext cx="3092115" cy="1354976"/>
          </a:xfrm>
        </p:spPr>
        <p:txBody>
          <a:bodyPr>
            <a:normAutofit fontScale="90000"/>
          </a:bodyPr>
          <a:lstStyle/>
          <a:p>
            <a:pPr algn="ctr">
              <a:lnSpc>
                <a:spcPct val="150000"/>
              </a:lnSpc>
            </a:pPr>
            <a:r>
              <a:rPr lang="es-MX" dirty="0">
                <a:solidFill>
                  <a:schemeClr val="accent1">
                    <a:lumMod val="75000"/>
                  </a:schemeClr>
                </a:solidFill>
              </a:rPr>
              <a:t>¿QUÉ ES UNA REFERENCIA O ESTILO DE CITACIÓN Y REFERENCIACIÓN?</a:t>
            </a:r>
            <a:endParaRPr lang="en-US" dirty="0">
              <a:solidFill>
                <a:schemeClr val="accent1">
                  <a:lumMod val="75000"/>
                </a:schemeClr>
              </a:solidFill>
            </a:endParaRPr>
          </a:p>
        </p:txBody>
      </p:sp>
      <p:sp>
        <p:nvSpPr>
          <p:cNvPr id="3" name="Marcador de contenido 2"/>
          <p:cNvSpPr>
            <a:spLocks noGrp="1"/>
          </p:cNvSpPr>
          <p:nvPr>
            <p:ph idx="1"/>
          </p:nvPr>
        </p:nvSpPr>
        <p:spPr>
          <a:xfrm>
            <a:off x="357447" y="606830"/>
            <a:ext cx="7223760" cy="5793970"/>
          </a:xfrm>
        </p:spPr>
        <p:txBody>
          <a:bodyPr>
            <a:noAutofit/>
          </a:bodyPr>
          <a:lstStyle/>
          <a:p>
            <a:pPr algn="just">
              <a:lnSpc>
                <a:spcPct val="150000"/>
              </a:lnSpc>
              <a:buFont typeface="Wingdings" panose="05000000000000000000" pitchFamily="2" charset="2"/>
              <a:buChar char="v"/>
            </a:pPr>
            <a:r>
              <a:rPr lang="es-MX" sz="2000" dirty="0" smtClean="0">
                <a:solidFill>
                  <a:schemeClr val="tx2">
                    <a:lumMod val="75000"/>
                    <a:lumOff val="25000"/>
                  </a:schemeClr>
                </a:solidFill>
                <a:latin typeface="Arial" panose="020B0604020202020204" pitchFamily="34" charset="0"/>
                <a:cs typeface="Arial" panose="020B0604020202020204" pitchFamily="34" charset="0"/>
              </a:rPr>
              <a:t>El estilo de referenciación y citación depende, la mayoría de las veces, de la disciplina.</a:t>
            </a:r>
          </a:p>
          <a:p>
            <a:pPr marL="0" indent="0" algn="just">
              <a:lnSpc>
                <a:spcPct val="150000"/>
              </a:lnSpc>
              <a:buNone/>
            </a:pPr>
            <a:endParaRPr lang="es-MX" sz="2000" dirty="0" smtClean="0">
              <a:solidFill>
                <a:schemeClr val="tx2">
                  <a:lumMod val="75000"/>
                  <a:lumOff val="2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v"/>
            </a:pPr>
            <a:r>
              <a:rPr lang="es-MX" sz="2000" dirty="0" smtClean="0">
                <a:solidFill>
                  <a:schemeClr val="tx2">
                    <a:lumMod val="75000"/>
                    <a:lumOff val="25000"/>
                  </a:schemeClr>
                </a:solidFill>
                <a:latin typeface="Arial" panose="020B0604020202020204" pitchFamily="34" charset="0"/>
                <a:cs typeface="Arial" panose="020B0604020202020204" pitchFamily="34" charset="0"/>
              </a:rPr>
              <a:t>Incluso cada publicación puede decidir el sistema de referencias a emplear.</a:t>
            </a:r>
          </a:p>
          <a:p>
            <a:pPr marL="0" indent="0" algn="just">
              <a:lnSpc>
                <a:spcPct val="150000"/>
              </a:lnSpc>
              <a:buNone/>
            </a:pPr>
            <a:endParaRPr lang="es-MX" sz="2000" dirty="0" smtClean="0">
              <a:solidFill>
                <a:schemeClr val="tx2">
                  <a:lumMod val="75000"/>
                  <a:lumOff val="2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v"/>
            </a:pPr>
            <a:r>
              <a:rPr lang="es-MX" sz="2000" dirty="0" smtClean="0">
                <a:solidFill>
                  <a:schemeClr val="tx2">
                    <a:lumMod val="75000"/>
                    <a:lumOff val="25000"/>
                  </a:schemeClr>
                </a:solidFill>
                <a:latin typeface="Arial" panose="020B0604020202020204" pitchFamily="34" charset="0"/>
                <a:cs typeface="Arial" panose="020B0604020202020204" pitchFamily="34" charset="0"/>
              </a:rPr>
              <a:t>También existen los llamados “</a:t>
            </a:r>
            <a:r>
              <a:rPr lang="es-MX" sz="2000" dirty="0">
                <a:solidFill>
                  <a:schemeClr val="tx2">
                    <a:lumMod val="75000"/>
                    <a:lumOff val="25000"/>
                  </a:schemeClr>
                </a:solidFill>
                <a:latin typeface="Arial" panose="020B0604020202020204" pitchFamily="34" charset="0"/>
                <a:cs typeface="Arial" panose="020B0604020202020204" pitchFamily="34" charset="0"/>
              </a:rPr>
              <a:t>gestores bibliográficos” </a:t>
            </a:r>
            <a:r>
              <a:rPr lang="es-MX" sz="2000" dirty="0" smtClean="0">
                <a:solidFill>
                  <a:schemeClr val="tx2">
                    <a:lumMod val="75000"/>
                    <a:lumOff val="25000"/>
                  </a:schemeClr>
                </a:solidFill>
                <a:latin typeface="Arial" panose="020B0604020202020204" pitchFamily="34" charset="0"/>
                <a:cs typeface="Arial" panose="020B0604020202020204" pitchFamily="34" charset="0"/>
              </a:rPr>
              <a:t>(</a:t>
            </a:r>
            <a:r>
              <a:rPr lang="es-MX" sz="2000" i="1" dirty="0" err="1">
                <a:solidFill>
                  <a:schemeClr val="tx2">
                    <a:lumMod val="75000"/>
                    <a:lumOff val="25000"/>
                  </a:schemeClr>
                </a:solidFill>
                <a:latin typeface="Arial" panose="020B0604020202020204" pitchFamily="34" charset="0"/>
                <a:cs typeface="Arial" panose="020B0604020202020204" pitchFamily="34" charset="0"/>
              </a:rPr>
              <a:t>RefWorks</a:t>
            </a:r>
            <a:r>
              <a:rPr lang="es-MX" sz="2000" i="1" dirty="0">
                <a:solidFill>
                  <a:schemeClr val="tx2">
                    <a:lumMod val="75000"/>
                    <a:lumOff val="25000"/>
                  </a:schemeClr>
                </a:solidFill>
                <a:latin typeface="Arial" panose="020B0604020202020204" pitchFamily="34" charset="0"/>
                <a:cs typeface="Arial" panose="020B0604020202020204" pitchFamily="34" charset="0"/>
              </a:rPr>
              <a:t>, </a:t>
            </a:r>
            <a:r>
              <a:rPr lang="es-MX" sz="2000" i="1" dirty="0" err="1">
                <a:solidFill>
                  <a:schemeClr val="tx2">
                    <a:lumMod val="75000"/>
                    <a:lumOff val="25000"/>
                  </a:schemeClr>
                </a:solidFill>
                <a:latin typeface="Arial" panose="020B0604020202020204" pitchFamily="34" charset="0"/>
                <a:cs typeface="Arial" panose="020B0604020202020204" pitchFamily="34" charset="0"/>
              </a:rPr>
              <a:t>EndNote</a:t>
            </a:r>
            <a:r>
              <a:rPr lang="es-MX" sz="2000" i="1" dirty="0">
                <a:solidFill>
                  <a:schemeClr val="tx2">
                    <a:lumMod val="75000"/>
                    <a:lumOff val="25000"/>
                  </a:schemeClr>
                </a:solidFill>
                <a:latin typeface="Arial" panose="020B0604020202020204" pitchFamily="34" charset="0"/>
                <a:cs typeface="Arial" panose="020B0604020202020204" pitchFamily="34" charset="0"/>
              </a:rPr>
              <a:t>, </a:t>
            </a:r>
            <a:r>
              <a:rPr lang="es-MX" sz="2000" i="1" dirty="0" err="1" smtClean="0">
                <a:solidFill>
                  <a:schemeClr val="tx2">
                    <a:lumMod val="75000"/>
                    <a:lumOff val="25000"/>
                  </a:schemeClr>
                </a:solidFill>
                <a:latin typeface="Arial" panose="020B0604020202020204" pitchFamily="34" charset="0"/>
                <a:cs typeface="Arial" panose="020B0604020202020204" pitchFamily="34" charset="0"/>
              </a:rPr>
              <a:t>Mendeley</a:t>
            </a:r>
            <a:r>
              <a:rPr lang="es-MX" sz="2000" i="1" dirty="0" smtClean="0">
                <a:solidFill>
                  <a:schemeClr val="tx2">
                    <a:lumMod val="75000"/>
                    <a:lumOff val="25000"/>
                  </a:schemeClr>
                </a:solidFill>
                <a:latin typeface="Arial" panose="020B0604020202020204" pitchFamily="34" charset="0"/>
                <a:cs typeface="Arial" panose="020B0604020202020204" pitchFamily="34" charset="0"/>
              </a:rPr>
              <a:t>).</a:t>
            </a:r>
          </a:p>
          <a:p>
            <a:pPr marL="0" indent="0" algn="just">
              <a:lnSpc>
                <a:spcPct val="150000"/>
              </a:lnSpc>
              <a:buNone/>
            </a:pPr>
            <a:endParaRPr lang="es-MX" sz="2000" i="1" dirty="0" smtClean="0">
              <a:solidFill>
                <a:schemeClr val="tx2">
                  <a:lumMod val="75000"/>
                  <a:lumOff val="2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v"/>
            </a:pPr>
            <a:r>
              <a:rPr lang="es-MX" sz="2000" dirty="0" smtClean="0">
                <a:solidFill>
                  <a:schemeClr val="tx2">
                    <a:lumMod val="75000"/>
                    <a:lumOff val="25000"/>
                  </a:schemeClr>
                </a:solidFill>
                <a:latin typeface="Arial" panose="020B0604020202020204" pitchFamily="34" charset="0"/>
                <a:cs typeface="Arial" panose="020B0604020202020204" pitchFamily="34" charset="0"/>
              </a:rPr>
              <a:t>Se trata de un </a:t>
            </a:r>
            <a:r>
              <a:rPr lang="es-MX" sz="2000" i="1" dirty="0" smtClean="0">
                <a:solidFill>
                  <a:schemeClr val="tx2">
                    <a:lumMod val="75000"/>
                    <a:lumOff val="25000"/>
                  </a:schemeClr>
                </a:solidFill>
                <a:latin typeface="Arial" panose="020B0604020202020204" pitchFamily="34" charset="0"/>
                <a:cs typeface="Arial" panose="020B0604020202020204" pitchFamily="34" charset="0"/>
              </a:rPr>
              <a:t>software</a:t>
            </a:r>
            <a:r>
              <a:rPr lang="es-MX" sz="2000" dirty="0" smtClean="0">
                <a:solidFill>
                  <a:schemeClr val="tx2">
                    <a:lumMod val="75000"/>
                    <a:lumOff val="25000"/>
                  </a:schemeClr>
                </a:solidFill>
                <a:latin typeface="Arial" panose="020B0604020202020204" pitchFamily="34" charset="0"/>
                <a:cs typeface="Arial" panose="020B0604020202020204" pitchFamily="34" charset="0"/>
              </a:rPr>
              <a:t> </a:t>
            </a:r>
            <a:r>
              <a:rPr lang="es-MX" sz="2000" dirty="0">
                <a:solidFill>
                  <a:schemeClr val="tx2">
                    <a:lumMod val="75000"/>
                    <a:lumOff val="25000"/>
                  </a:schemeClr>
                </a:solidFill>
                <a:latin typeface="Arial" panose="020B0604020202020204" pitchFamily="34" charset="0"/>
                <a:cs typeface="Arial" panose="020B0604020202020204" pitchFamily="34" charset="0"/>
              </a:rPr>
              <a:t>que permite crear, almacenar, organizar, compartir e insertar referencias bibliográficas, las cuales recoge de las fuentes de </a:t>
            </a:r>
            <a:r>
              <a:rPr lang="es-MX" sz="2000" dirty="0" smtClean="0">
                <a:solidFill>
                  <a:schemeClr val="tx2">
                    <a:lumMod val="75000"/>
                    <a:lumOff val="25000"/>
                  </a:schemeClr>
                </a:solidFill>
                <a:latin typeface="Arial" panose="020B0604020202020204" pitchFamily="34" charset="0"/>
                <a:cs typeface="Arial" panose="020B0604020202020204" pitchFamily="34" charset="0"/>
              </a:rPr>
              <a:t>información.</a:t>
            </a:r>
            <a:endParaRPr lang="en-US" sz="2000" dirty="0">
              <a:solidFill>
                <a:schemeClr val="tx2">
                  <a:lumMod val="75000"/>
                  <a:lumOff val="2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8337884" y="2385754"/>
            <a:ext cx="3092115" cy="3519746"/>
          </a:xfrm>
          <a:prstGeom prst="rect">
            <a:avLst/>
          </a:prstGeom>
        </p:spPr>
      </p:pic>
      <p:sp>
        <p:nvSpPr>
          <p:cNvPr id="4" name="Marcador de texto 3"/>
          <p:cNvSpPr>
            <a:spLocks noGrp="1"/>
          </p:cNvSpPr>
          <p:nvPr>
            <p:ph type="body" sz="half" idx="2"/>
          </p:nvPr>
        </p:nvSpPr>
        <p:spPr>
          <a:xfrm>
            <a:off x="8337885" y="2385754"/>
            <a:ext cx="3092115" cy="3519746"/>
          </a:xfrm>
          <a:ln w="38100">
            <a:solidFill>
              <a:schemeClr val="tx2">
                <a:lumMod val="50000"/>
                <a:lumOff val="50000"/>
              </a:schemeClr>
            </a:solidFill>
          </a:ln>
        </p:spPr>
        <p:txBody>
          <a:bodyPr/>
          <a:lstStyle/>
          <a:p>
            <a:endParaRPr lang="en-US" dirty="0"/>
          </a:p>
        </p:txBody>
      </p:sp>
    </p:spTree>
    <p:extLst>
      <p:ext uri="{BB962C8B-B14F-4D97-AF65-F5344CB8AC3E}">
        <p14:creationId xmlns:p14="http://schemas.microsoft.com/office/powerpoint/2010/main" val="216384843"/>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242929" y="642796"/>
            <a:ext cx="8187071" cy="4495719"/>
          </a:xfrm>
        </p:spPr>
        <p:txBody>
          <a:bodyPr>
            <a:normAutofit fontScale="90000"/>
          </a:bodyPr>
          <a:lstStyle/>
          <a:p>
            <a:pPr algn="ctr">
              <a:lnSpc>
                <a:spcPct val="150000"/>
              </a:lnSpc>
            </a:pPr>
            <a:r>
              <a:rPr lang="es-MX" sz="3200" b="1" dirty="0" smtClean="0">
                <a:solidFill>
                  <a:schemeClr val="accent1">
                    <a:lumMod val="40000"/>
                    <a:lumOff val="60000"/>
                  </a:schemeClr>
                </a:solidFill>
                <a:latin typeface="Arial" panose="020B0604020202020204" pitchFamily="34" charset="0"/>
                <a:cs typeface="Arial" panose="020B0604020202020204" pitchFamily="34" charset="0"/>
              </a:rPr>
              <a:t>Material didáctico </a:t>
            </a:r>
            <a:r>
              <a:rPr lang="es-MX" sz="3200" b="1" dirty="0" err="1" smtClean="0">
                <a:solidFill>
                  <a:schemeClr val="accent1">
                    <a:lumMod val="40000"/>
                    <a:lumOff val="60000"/>
                  </a:schemeClr>
                </a:solidFill>
                <a:latin typeface="Arial" panose="020B0604020202020204" pitchFamily="34" charset="0"/>
                <a:cs typeface="Arial" panose="020B0604020202020204" pitchFamily="34" charset="0"/>
              </a:rPr>
              <a:t>proyectable</a:t>
            </a:r>
            <a:r>
              <a:rPr lang="es-MX" sz="3200" b="1" dirty="0" smtClean="0">
                <a:solidFill>
                  <a:schemeClr val="accent1">
                    <a:lumMod val="40000"/>
                    <a:lumOff val="60000"/>
                  </a:schemeClr>
                </a:solidFill>
                <a:latin typeface="Arial" panose="020B0604020202020204" pitchFamily="34" charset="0"/>
                <a:cs typeface="Arial" panose="020B0604020202020204" pitchFamily="34" charset="0"/>
              </a:rPr>
              <a:t> para la unidad de aprendizaje de:</a:t>
            </a:r>
            <a:br>
              <a:rPr lang="es-MX" sz="3200" b="1" dirty="0" smtClean="0">
                <a:solidFill>
                  <a:schemeClr val="accent1">
                    <a:lumMod val="40000"/>
                    <a:lumOff val="60000"/>
                  </a:schemeClr>
                </a:solidFill>
                <a:latin typeface="Arial" panose="020B0604020202020204" pitchFamily="34" charset="0"/>
                <a:cs typeface="Arial" panose="020B0604020202020204" pitchFamily="34" charset="0"/>
              </a:rPr>
            </a:br>
            <a:r>
              <a:rPr lang="es-MX" sz="3200" b="1" dirty="0" smtClean="0">
                <a:solidFill>
                  <a:schemeClr val="accent1">
                    <a:lumMod val="40000"/>
                    <a:lumOff val="60000"/>
                  </a:schemeClr>
                </a:solidFill>
                <a:latin typeface="Arial" panose="020B0604020202020204" pitchFamily="34" charset="0"/>
                <a:cs typeface="Arial" panose="020B0604020202020204" pitchFamily="34" charset="0"/>
              </a:rPr>
              <a:t/>
            </a:r>
            <a:br>
              <a:rPr lang="es-MX" sz="3200" b="1" dirty="0" smtClean="0">
                <a:solidFill>
                  <a:schemeClr val="accent1">
                    <a:lumMod val="40000"/>
                    <a:lumOff val="60000"/>
                  </a:schemeClr>
                </a:solidFill>
                <a:latin typeface="Arial" panose="020B0604020202020204" pitchFamily="34" charset="0"/>
                <a:cs typeface="Arial" panose="020B0604020202020204" pitchFamily="34" charset="0"/>
              </a:rPr>
            </a:br>
            <a:r>
              <a:rPr lang="es-MX" sz="3200" b="1" dirty="0" smtClean="0">
                <a:solidFill>
                  <a:srgbClr val="FFC000"/>
                </a:solidFill>
                <a:latin typeface="Arial" panose="020B0604020202020204" pitchFamily="34" charset="0"/>
                <a:cs typeface="Arial" panose="020B0604020202020204" pitchFamily="34" charset="0"/>
              </a:rPr>
              <a:t>Difusión de la producción científica</a:t>
            </a:r>
            <a:endParaRPr lang="en-US" sz="3200" b="1" dirty="0">
              <a:solidFill>
                <a:srgbClr val="FFC000"/>
              </a:solidFill>
              <a:latin typeface="Arial" panose="020B0604020202020204" pitchFamily="34" charset="0"/>
              <a:cs typeface="Arial" panose="020B0604020202020204" pitchFamily="34" charset="0"/>
            </a:endParaRPr>
          </a:p>
        </p:txBody>
      </p:sp>
      <p:sp>
        <p:nvSpPr>
          <p:cNvPr id="5" name="Marcador de texto 4"/>
          <p:cNvSpPr>
            <a:spLocks noGrp="1"/>
          </p:cNvSpPr>
          <p:nvPr>
            <p:ph type="body" idx="1"/>
          </p:nvPr>
        </p:nvSpPr>
        <p:spPr>
          <a:xfrm>
            <a:off x="8188036" y="5616981"/>
            <a:ext cx="3241964" cy="951135"/>
          </a:xfrm>
        </p:spPr>
        <p:txBody>
          <a:bodyPr>
            <a:normAutofit fontScale="70000" lnSpcReduction="20000"/>
          </a:bodyPr>
          <a:lstStyle/>
          <a:p>
            <a:pPr algn="r">
              <a:lnSpc>
                <a:spcPct val="170000"/>
              </a:lnSpc>
            </a:pPr>
            <a:r>
              <a:rPr lang="es-MX" dirty="0" smtClean="0"/>
              <a:t>Periodo 2019ª</a:t>
            </a:r>
          </a:p>
          <a:p>
            <a:pPr algn="r">
              <a:lnSpc>
                <a:spcPct val="170000"/>
              </a:lnSpc>
            </a:pPr>
            <a:r>
              <a:rPr lang="es-MX" dirty="0" smtClean="0"/>
              <a:t>Segundo semestre</a:t>
            </a:r>
            <a:endParaRPr lang="en-US" dirty="0"/>
          </a:p>
        </p:txBody>
      </p:sp>
    </p:spTree>
    <p:extLst>
      <p:ext uri="{BB962C8B-B14F-4D97-AF65-F5344CB8AC3E}">
        <p14:creationId xmlns:p14="http://schemas.microsoft.com/office/powerpoint/2010/main" val="3105226905"/>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65456" y="230862"/>
            <a:ext cx="3092115" cy="1196671"/>
          </a:xfrm>
        </p:spPr>
        <p:txBody>
          <a:bodyPr/>
          <a:lstStyle/>
          <a:p>
            <a:pPr algn="ctr"/>
            <a:r>
              <a:rPr lang="es-MX" dirty="0" smtClean="0"/>
              <a:t>Gestores bibliográficos</a:t>
            </a:r>
            <a:endParaRPr lang="en-US" dirty="0"/>
          </a:p>
        </p:txBody>
      </p:sp>
      <p:pic>
        <p:nvPicPr>
          <p:cNvPr id="6" name="Marcador de contenido 5"/>
          <p:cNvPicPr>
            <a:picLocks noGrp="1" noChangeAspect="1"/>
          </p:cNvPicPr>
          <p:nvPr>
            <p:ph idx="1"/>
          </p:nvPr>
        </p:nvPicPr>
        <p:blipFill>
          <a:blip r:embed="rId2"/>
          <a:stretch>
            <a:fillRect/>
          </a:stretch>
        </p:blipFill>
        <p:spPr>
          <a:xfrm>
            <a:off x="1003171" y="590204"/>
            <a:ext cx="5588821" cy="5536276"/>
          </a:xfrm>
          <a:prstGeom prst="rect">
            <a:avLst/>
          </a:prstGeom>
          <a:ln w="38100">
            <a:solidFill>
              <a:schemeClr val="tx2">
                <a:lumMod val="75000"/>
                <a:lumOff val="25000"/>
              </a:schemeClr>
            </a:solidFill>
          </a:ln>
        </p:spPr>
      </p:pic>
      <p:sp>
        <p:nvSpPr>
          <p:cNvPr id="8" name="Marcador de texto 7"/>
          <p:cNvSpPr>
            <a:spLocks noGrp="1"/>
          </p:cNvSpPr>
          <p:nvPr>
            <p:ph type="body" sz="half" idx="2"/>
          </p:nvPr>
        </p:nvSpPr>
        <p:spPr>
          <a:xfrm>
            <a:off x="7930836" y="1741336"/>
            <a:ext cx="3892989" cy="4858640"/>
          </a:xfrm>
        </p:spPr>
        <p:txBody>
          <a:bodyPr>
            <a:normAutofit/>
          </a:bodyPr>
          <a:lstStyle/>
          <a:p>
            <a:pPr algn="just">
              <a:lnSpc>
                <a:spcPct val="150000"/>
              </a:lnSpc>
            </a:pPr>
            <a:r>
              <a:rPr lang="es-MX" sz="2000" dirty="0" smtClean="0">
                <a:solidFill>
                  <a:srgbClr val="FFC000"/>
                </a:solidFill>
                <a:latin typeface="Arial" panose="020B0604020202020204" pitchFamily="34" charset="0"/>
                <a:cs typeface="Arial" panose="020B0604020202020204" pitchFamily="34" charset="0"/>
              </a:rPr>
              <a:t>En Word, en el comando “Referencias”, hay una aplicación de “Administrar fuentes” de acuerdo con el estilo elegido (APA, Chicago, MLA, etc.), que cumple con similar función que el “gestor de referencias”.</a:t>
            </a:r>
          </a:p>
          <a:p>
            <a:pPr algn="just">
              <a:lnSpc>
                <a:spcPct val="150000"/>
              </a:lnSpc>
            </a:pPr>
            <a:r>
              <a:rPr lang="es-MX" sz="2000" dirty="0" smtClean="0">
                <a:solidFill>
                  <a:srgbClr val="FFC000"/>
                </a:solidFill>
                <a:latin typeface="Arial" panose="020B0604020202020204" pitchFamily="34" charset="0"/>
                <a:cs typeface="Arial" panose="020B0604020202020204" pitchFamily="34" charset="0"/>
              </a:rPr>
              <a:t>También tiene la opción de “Insertar bibliografía”.</a:t>
            </a:r>
            <a:endParaRPr lang="en-US" sz="2000" dirty="0">
              <a:solidFill>
                <a:srgbClr val="FFC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9095261"/>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pPr>
              <a:lnSpc>
                <a:spcPct val="150000"/>
              </a:lnSpc>
            </a:pPr>
            <a:r>
              <a:rPr lang="es-MX" sz="7200" b="1" dirty="0" smtClean="0">
                <a:latin typeface="Arial" panose="020B0604020202020204" pitchFamily="34" charset="0"/>
                <a:cs typeface="Arial" panose="020B0604020202020204" pitchFamily="34" charset="0"/>
              </a:rPr>
              <a:t>Citas </a:t>
            </a:r>
            <a:r>
              <a:rPr lang="es-MX" sz="7200" b="1" dirty="0" smtClean="0">
                <a:latin typeface="Arial" panose="020B0604020202020204" pitchFamily="34" charset="0"/>
                <a:cs typeface="Arial" panose="020B0604020202020204" pitchFamily="34" charset="0"/>
              </a:rPr>
              <a:t>CORTAS Y CITAS LARGAS</a:t>
            </a:r>
            <a:endParaRPr lang="es-MX" sz="7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4248155"/>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Pero, ¿QUÉ ES UNA CITA, Y QUÉ ES UNA REFERENCIA?</a:t>
            </a:r>
            <a:endParaRPr lang="en-US" dirty="0"/>
          </a:p>
        </p:txBody>
      </p:sp>
      <p:sp>
        <p:nvSpPr>
          <p:cNvPr id="7" name="Marcador de contenido 6"/>
          <p:cNvSpPr>
            <a:spLocks noGrp="1"/>
          </p:cNvSpPr>
          <p:nvPr>
            <p:ph sz="half" idx="1"/>
          </p:nvPr>
        </p:nvSpPr>
        <p:spPr>
          <a:xfrm>
            <a:off x="1257300" y="2286000"/>
            <a:ext cx="4800600" cy="4229100"/>
          </a:xfrm>
        </p:spPr>
        <p:txBody>
          <a:bodyPr>
            <a:normAutofit fontScale="92500" lnSpcReduction="20000"/>
          </a:bodyPr>
          <a:lstStyle/>
          <a:p>
            <a:pPr algn="just">
              <a:lnSpc>
                <a:spcPct val="150000"/>
              </a:lnSpc>
            </a:pPr>
            <a:r>
              <a:rPr lang="es-MX" b="1" dirty="0" smtClean="0">
                <a:solidFill>
                  <a:schemeClr val="tx2">
                    <a:lumMod val="90000"/>
                    <a:lumOff val="10000"/>
                  </a:schemeClr>
                </a:solidFill>
              </a:rPr>
              <a:t>UNA CITA</a:t>
            </a:r>
            <a:r>
              <a:rPr lang="es-MX" b="1" dirty="0">
                <a:solidFill>
                  <a:schemeClr val="tx2">
                    <a:lumMod val="90000"/>
                    <a:lumOff val="10000"/>
                  </a:schemeClr>
                </a:solidFill>
              </a:rPr>
              <a:t>, </a:t>
            </a:r>
            <a:r>
              <a:rPr lang="es-MX" dirty="0" smtClean="0">
                <a:solidFill>
                  <a:schemeClr val="tx2">
                    <a:lumMod val="90000"/>
                    <a:lumOff val="10000"/>
                  </a:schemeClr>
                </a:solidFill>
              </a:rPr>
              <a:t>es </a:t>
            </a:r>
            <a:r>
              <a:rPr lang="es-MX" dirty="0">
                <a:solidFill>
                  <a:schemeClr val="tx2">
                    <a:lumMod val="90000"/>
                    <a:lumOff val="10000"/>
                  </a:schemeClr>
                </a:solidFill>
              </a:rPr>
              <a:t>la idea que se extrae de un documento de manera textual o parafraseada que sirve de fundamento al trabajo de </a:t>
            </a:r>
            <a:r>
              <a:rPr lang="es-MX" dirty="0" smtClean="0">
                <a:solidFill>
                  <a:schemeClr val="tx2">
                    <a:lumMod val="90000"/>
                    <a:lumOff val="10000"/>
                  </a:schemeClr>
                </a:solidFill>
              </a:rPr>
              <a:t>investigación (UNAM, 2017).</a:t>
            </a:r>
          </a:p>
          <a:p>
            <a:pPr algn="just">
              <a:lnSpc>
                <a:spcPct val="150000"/>
              </a:lnSpc>
            </a:pPr>
            <a:r>
              <a:rPr lang="es-MX" dirty="0" smtClean="0">
                <a:solidFill>
                  <a:schemeClr val="tx2">
                    <a:lumMod val="90000"/>
                    <a:lumOff val="10000"/>
                  </a:schemeClr>
                </a:solidFill>
              </a:rPr>
              <a:t>Se trata de transcribir, copiar y/o “pegar” tal cual la información que se ha identificado en algún documento o que ha sido proporcionada por algún autor (ya que puede tomarse de un discurso hablado).</a:t>
            </a:r>
            <a:endParaRPr lang="en-US" dirty="0">
              <a:solidFill>
                <a:schemeClr val="tx2">
                  <a:lumMod val="90000"/>
                  <a:lumOff val="10000"/>
                </a:schemeClr>
              </a:solidFill>
            </a:endParaRPr>
          </a:p>
        </p:txBody>
      </p:sp>
      <p:sp>
        <p:nvSpPr>
          <p:cNvPr id="8" name="Marcador de contenido 7"/>
          <p:cNvSpPr>
            <a:spLocks noGrp="1"/>
          </p:cNvSpPr>
          <p:nvPr>
            <p:ph sz="half" idx="2"/>
          </p:nvPr>
        </p:nvSpPr>
        <p:spPr>
          <a:xfrm>
            <a:off x="6712527" y="2389909"/>
            <a:ext cx="4800600" cy="3681845"/>
          </a:xfrm>
        </p:spPr>
        <p:txBody>
          <a:bodyPr>
            <a:normAutofit fontScale="92500" lnSpcReduction="20000"/>
          </a:bodyPr>
          <a:lstStyle/>
          <a:p>
            <a:pPr marL="0" indent="0" algn="just">
              <a:lnSpc>
                <a:spcPct val="150000"/>
              </a:lnSpc>
              <a:buNone/>
            </a:pPr>
            <a:r>
              <a:rPr lang="es-MX" b="1" dirty="0" smtClean="0">
                <a:solidFill>
                  <a:schemeClr val="tx2">
                    <a:lumMod val="90000"/>
                    <a:lumOff val="10000"/>
                  </a:schemeClr>
                </a:solidFill>
              </a:rPr>
              <a:t>UNA REFERENCIA</a:t>
            </a:r>
            <a:r>
              <a:rPr lang="es-MX" dirty="0" smtClean="0">
                <a:solidFill>
                  <a:schemeClr val="tx2">
                    <a:lumMod val="90000"/>
                    <a:lumOff val="10000"/>
                  </a:schemeClr>
                </a:solidFill>
              </a:rPr>
              <a:t>, es el registro de los datos mínimos de la fuente de información de donde se extrajo la cita, el resumen o la paráfrasis.</a:t>
            </a:r>
          </a:p>
          <a:p>
            <a:pPr marL="0" indent="0" algn="just">
              <a:lnSpc>
                <a:spcPct val="150000"/>
              </a:lnSpc>
              <a:buNone/>
            </a:pPr>
            <a:r>
              <a:rPr lang="es-MX" dirty="0" smtClean="0">
                <a:solidFill>
                  <a:schemeClr val="tx2">
                    <a:lumMod val="90000"/>
                    <a:lumOff val="10000"/>
                  </a:schemeClr>
                </a:solidFill>
              </a:rPr>
              <a:t>La referencia puede estar dentro del texto –cuando se incluyen los datos básicos de la fuente, de acuerdo con el sistema de referencias que se trate-, o al final del texto a manera de listado (bibliografía consultada).</a:t>
            </a:r>
            <a:endParaRPr lang="en-US" dirty="0">
              <a:solidFill>
                <a:schemeClr val="tx2">
                  <a:lumMod val="90000"/>
                  <a:lumOff val="10000"/>
                </a:schemeClr>
              </a:solidFill>
            </a:endParaRPr>
          </a:p>
        </p:txBody>
      </p:sp>
    </p:spTree>
    <p:extLst>
      <p:ext uri="{BB962C8B-B14F-4D97-AF65-F5344CB8AC3E}">
        <p14:creationId xmlns:p14="http://schemas.microsoft.com/office/powerpoint/2010/main" val="3810907127"/>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lnSpc>
                <a:spcPct val="150000"/>
              </a:lnSpc>
            </a:pPr>
            <a:r>
              <a:rPr lang="es-MX" dirty="0" smtClean="0"/>
              <a:t>¿QUÉ SE DEBE CITAR?</a:t>
            </a:r>
            <a:endParaRPr lang="en-US" dirty="0"/>
          </a:p>
        </p:txBody>
      </p:sp>
      <p:sp>
        <p:nvSpPr>
          <p:cNvPr id="3" name="Marcador de contenido 2"/>
          <p:cNvSpPr>
            <a:spLocks noGrp="1"/>
          </p:cNvSpPr>
          <p:nvPr>
            <p:ph idx="1"/>
          </p:nvPr>
        </p:nvSpPr>
        <p:spPr>
          <a:xfrm>
            <a:off x="765051" y="920376"/>
            <a:ext cx="6533524" cy="5530299"/>
          </a:xfrm>
        </p:spPr>
        <p:txBody>
          <a:bodyPr>
            <a:normAutofit fontScale="85000" lnSpcReduction="20000"/>
          </a:bodyPr>
          <a:lstStyle/>
          <a:p>
            <a:pPr algn="just">
              <a:lnSpc>
                <a:spcPct val="170000"/>
              </a:lnSpc>
              <a:buFont typeface="Wingdings" panose="05000000000000000000" pitchFamily="2" charset="2"/>
              <a:buChar char="v"/>
            </a:pPr>
            <a:r>
              <a:rPr lang="es-MX" b="1" dirty="0">
                <a:solidFill>
                  <a:schemeClr val="tx2">
                    <a:lumMod val="90000"/>
                    <a:lumOff val="10000"/>
                  </a:schemeClr>
                </a:solidFill>
              </a:rPr>
              <a:t>Todos los </a:t>
            </a:r>
            <a:r>
              <a:rPr lang="es-MX" b="1" dirty="0">
                <a:solidFill>
                  <a:srgbClr val="C00000"/>
                </a:solidFill>
              </a:rPr>
              <a:t>datos, cifras, estadísticas </a:t>
            </a:r>
            <a:r>
              <a:rPr lang="es-MX" b="1" dirty="0">
                <a:solidFill>
                  <a:schemeClr val="tx2">
                    <a:lumMod val="90000"/>
                    <a:lumOff val="10000"/>
                  </a:schemeClr>
                </a:solidFill>
              </a:rPr>
              <a:t>que no sean de conocimiento común</a:t>
            </a:r>
            <a:r>
              <a:rPr lang="es-MX" b="1" dirty="0" smtClean="0">
                <a:solidFill>
                  <a:schemeClr val="tx2">
                    <a:lumMod val="90000"/>
                    <a:lumOff val="10000"/>
                  </a:schemeClr>
                </a:solidFill>
              </a:rPr>
              <a:t>.</a:t>
            </a:r>
          </a:p>
          <a:p>
            <a:pPr algn="just">
              <a:lnSpc>
                <a:spcPct val="170000"/>
              </a:lnSpc>
              <a:buFont typeface="Wingdings" panose="05000000000000000000" pitchFamily="2" charset="2"/>
              <a:buChar char="v"/>
            </a:pPr>
            <a:r>
              <a:rPr lang="es-MX" b="1" dirty="0">
                <a:solidFill>
                  <a:srgbClr val="C00000"/>
                </a:solidFill>
              </a:rPr>
              <a:t>Teorías o ideas específicas </a:t>
            </a:r>
            <a:r>
              <a:rPr lang="es-MX" b="1" dirty="0">
                <a:solidFill>
                  <a:schemeClr val="tx2">
                    <a:lumMod val="90000"/>
                    <a:lumOff val="10000"/>
                  </a:schemeClr>
                </a:solidFill>
              </a:rPr>
              <a:t>que han sido propuestas por otras personas</a:t>
            </a:r>
            <a:r>
              <a:rPr lang="es-MX" b="1" dirty="0" smtClean="0">
                <a:solidFill>
                  <a:schemeClr val="tx2">
                    <a:lumMod val="90000"/>
                    <a:lumOff val="10000"/>
                  </a:schemeClr>
                </a:solidFill>
              </a:rPr>
              <a:t>.</a:t>
            </a:r>
          </a:p>
          <a:p>
            <a:pPr algn="just">
              <a:lnSpc>
                <a:spcPct val="170000"/>
              </a:lnSpc>
              <a:buFont typeface="Wingdings" panose="05000000000000000000" pitchFamily="2" charset="2"/>
              <a:buChar char="v"/>
            </a:pPr>
            <a:r>
              <a:rPr lang="es-MX" b="1" dirty="0">
                <a:solidFill>
                  <a:schemeClr val="tx2">
                    <a:lumMod val="90000"/>
                    <a:lumOff val="10000"/>
                  </a:schemeClr>
                </a:solidFill>
              </a:rPr>
              <a:t>Cualquier </a:t>
            </a:r>
            <a:r>
              <a:rPr lang="es-MX" b="1" dirty="0">
                <a:solidFill>
                  <a:srgbClr val="C00000"/>
                </a:solidFill>
              </a:rPr>
              <a:t>información específica que </a:t>
            </a:r>
            <a:r>
              <a:rPr lang="es-MX" b="1" dirty="0" smtClean="0">
                <a:solidFill>
                  <a:srgbClr val="C00000"/>
                </a:solidFill>
              </a:rPr>
              <a:t>no sea </a:t>
            </a:r>
            <a:r>
              <a:rPr lang="es-MX" b="1" dirty="0">
                <a:solidFill>
                  <a:srgbClr val="C00000"/>
                </a:solidFill>
              </a:rPr>
              <a:t>de conocimiento público</a:t>
            </a:r>
            <a:r>
              <a:rPr lang="es-MX" b="1" dirty="0" smtClean="0">
                <a:solidFill>
                  <a:srgbClr val="C00000"/>
                </a:solidFill>
              </a:rPr>
              <a:t>.</a:t>
            </a:r>
          </a:p>
          <a:p>
            <a:pPr algn="just">
              <a:lnSpc>
                <a:spcPct val="170000"/>
              </a:lnSpc>
              <a:buFont typeface="Wingdings" panose="05000000000000000000" pitchFamily="2" charset="2"/>
              <a:buChar char="v"/>
            </a:pPr>
            <a:r>
              <a:rPr lang="es-MX" b="1" dirty="0" smtClean="0">
                <a:solidFill>
                  <a:schemeClr val="tx2">
                    <a:lumMod val="90000"/>
                    <a:lumOff val="10000"/>
                  </a:schemeClr>
                </a:solidFill>
              </a:rPr>
              <a:t>Lo que es de </a:t>
            </a:r>
            <a:r>
              <a:rPr lang="es-MX" b="1" dirty="0" smtClean="0">
                <a:solidFill>
                  <a:srgbClr val="C00000"/>
                </a:solidFill>
              </a:rPr>
              <a:t>sabiduría popular, </a:t>
            </a:r>
            <a:r>
              <a:rPr lang="es-MX" b="1" dirty="0" smtClean="0">
                <a:solidFill>
                  <a:schemeClr val="tx2">
                    <a:lumMod val="90000"/>
                    <a:lumOff val="10000"/>
                  </a:schemeClr>
                </a:solidFill>
              </a:rPr>
              <a:t>no es necesario citarlo.</a:t>
            </a:r>
            <a:endParaRPr lang="en-US" b="1" dirty="0">
              <a:solidFill>
                <a:schemeClr val="tx2">
                  <a:lumMod val="90000"/>
                  <a:lumOff val="10000"/>
                </a:schemeClr>
              </a:solidFill>
            </a:endParaRPr>
          </a:p>
        </p:txBody>
      </p:sp>
      <p:pic>
        <p:nvPicPr>
          <p:cNvPr id="5" name="Imagen 4"/>
          <p:cNvPicPr>
            <a:picLocks noChangeAspect="1"/>
          </p:cNvPicPr>
          <p:nvPr/>
        </p:nvPicPr>
        <p:blipFill>
          <a:blip r:embed="rId2"/>
          <a:stretch>
            <a:fillRect/>
          </a:stretch>
        </p:blipFill>
        <p:spPr>
          <a:xfrm>
            <a:off x="8129846" y="1984403"/>
            <a:ext cx="3640976" cy="4466271"/>
          </a:xfrm>
          <a:prstGeom prst="rect">
            <a:avLst/>
          </a:prstGeom>
          <a:ln w="38100">
            <a:solidFill>
              <a:schemeClr val="tx2">
                <a:lumMod val="50000"/>
                <a:lumOff val="50000"/>
              </a:schemeClr>
            </a:solidFill>
          </a:ln>
        </p:spPr>
      </p:pic>
    </p:spTree>
    <p:extLst>
      <p:ext uri="{BB962C8B-B14F-4D97-AF65-F5344CB8AC3E}">
        <p14:creationId xmlns:p14="http://schemas.microsoft.com/office/powerpoint/2010/main" val="870889182"/>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251678" y="382385"/>
            <a:ext cx="10178322" cy="731520"/>
          </a:xfrm>
        </p:spPr>
        <p:txBody>
          <a:bodyPr>
            <a:normAutofit/>
          </a:bodyPr>
          <a:lstStyle/>
          <a:p>
            <a:r>
              <a:rPr lang="es-MX" sz="2800" b="1" dirty="0" smtClean="0">
                <a:solidFill>
                  <a:srgbClr val="C00000"/>
                </a:solidFill>
                <a:latin typeface="Arial" panose="020B0604020202020204" pitchFamily="34" charset="0"/>
                <a:cs typeface="Arial" panose="020B0604020202020204" pitchFamily="34" charset="0"/>
              </a:rPr>
              <a:t>¿para qué debemos citar? (UNAM, 2013)</a:t>
            </a:r>
            <a:endParaRPr lang="en-US" sz="2800" b="1" dirty="0">
              <a:solidFill>
                <a:srgbClr val="C00000"/>
              </a:solidFill>
              <a:latin typeface="Arial" panose="020B0604020202020204" pitchFamily="34" charset="0"/>
              <a:cs typeface="Arial" panose="020B0604020202020204" pitchFamily="34" charset="0"/>
            </a:endParaRPr>
          </a:p>
        </p:txBody>
      </p:sp>
      <p:sp>
        <p:nvSpPr>
          <p:cNvPr id="7" name="Marcador de contenido 6"/>
          <p:cNvSpPr>
            <a:spLocks noGrp="1"/>
          </p:cNvSpPr>
          <p:nvPr>
            <p:ph sz="half" idx="2"/>
          </p:nvPr>
        </p:nvSpPr>
        <p:spPr>
          <a:xfrm>
            <a:off x="6672734" y="1504604"/>
            <a:ext cx="4981709" cy="4641965"/>
          </a:xfrm>
        </p:spPr>
        <p:txBody>
          <a:bodyPr>
            <a:normAutofit fontScale="92500" lnSpcReduction="20000"/>
          </a:bodyPr>
          <a:lstStyle/>
          <a:p>
            <a:pPr>
              <a:lnSpc>
                <a:spcPct val="150000"/>
              </a:lnSpc>
              <a:buFont typeface="Wingdings" panose="05000000000000000000" pitchFamily="2" charset="2"/>
              <a:buChar char="Ø"/>
            </a:pPr>
            <a:r>
              <a:rPr lang="es-MX" b="1" dirty="0" smtClean="0">
                <a:solidFill>
                  <a:schemeClr val="accent1">
                    <a:lumMod val="50000"/>
                  </a:schemeClr>
                </a:solidFill>
              </a:rPr>
              <a:t>Reforzar </a:t>
            </a:r>
            <a:r>
              <a:rPr lang="es-MX" b="1" dirty="0">
                <a:solidFill>
                  <a:schemeClr val="accent1">
                    <a:lumMod val="50000"/>
                  </a:schemeClr>
                </a:solidFill>
              </a:rPr>
              <a:t>o aclarar una idea. </a:t>
            </a:r>
          </a:p>
          <a:p>
            <a:pPr>
              <a:lnSpc>
                <a:spcPct val="150000"/>
              </a:lnSpc>
              <a:buFont typeface="Wingdings" panose="05000000000000000000" pitchFamily="2" charset="2"/>
              <a:buChar char="Ø"/>
            </a:pPr>
            <a:r>
              <a:rPr lang="es-MX" b="1" dirty="0" smtClean="0">
                <a:solidFill>
                  <a:srgbClr val="C00000"/>
                </a:solidFill>
              </a:rPr>
              <a:t>Argumentar. </a:t>
            </a:r>
          </a:p>
          <a:p>
            <a:pPr>
              <a:lnSpc>
                <a:spcPct val="150000"/>
              </a:lnSpc>
              <a:buFont typeface="Wingdings" panose="05000000000000000000" pitchFamily="2" charset="2"/>
              <a:buChar char="Ø"/>
            </a:pPr>
            <a:r>
              <a:rPr lang="es-MX" b="1" dirty="0" smtClean="0">
                <a:solidFill>
                  <a:schemeClr val="accent1">
                    <a:lumMod val="50000"/>
                  </a:schemeClr>
                </a:solidFill>
              </a:rPr>
              <a:t>Referir </a:t>
            </a:r>
            <a:r>
              <a:rPr lang="es-MX" b="1" dirty="0">
                <a:solidFill>
                  <a:schemeClr val="accent1">
                    <a:lumMod val="50000"/>
                  </a:schemeClr>
                </a:solidFill>
              </a:rPr>
              <a:t>a las fuentes en las que está fundamentado el trabajo. </a:t>
            </a:r>
          </a:p>
          <a:p>
            <a:pPr>
              <a:lnSpc>
                <a:spcPct val="150000"/>
              </a:lnSpc>
              <a:buFont typeface="Wingdings" panose="05000000000000000000" pitchFamily="2" charset="2"/>
              <a:buChar char="Ø"/>
            </a:pPr>
            <a:r>
              <a:rPr lang="es-MX" b="1" dirty="0" smtClean="0">
                <a:solidFill>
                  <a:srgbClr val="C00000"/>
                </a:solidFill>
              </a:rPr>
              <a:t>Iniciar </a:t>
            </a:r>
            <a:r>
              <a:rPr lang="es-MX" b="1" dirty="0">
                <a:solidFill>
                  <a:srgbClr val="C00000"/>
                </a:solidFill>
              </a:rPr>
              <a:t>una discusión. </a:t>
            </a:r>
          </a:p>
          <a:p>
            <a:pPr>
              <a:lnSpc>
                <a:spcPct val="150000"/>
              </a:lnSpc>
              <a:buFont typeface="Wingdings" panose="05000000000000000000" pitchFamily="2" charset="2"/>
              <a:buChar char="Ø"/>
            </a:pPr>
            <a:r>
              <a:rPr lang="es-MX" b="1" dirty="0" smtClean="0">
                <a:solidFill>
                  <a:schemeClr val="accent1">
                    <a:lumMod val="50000"/>
                  </a:schemeClr>
                </a:solidFill>
              </a:rPr>
              <a:t>Dar una definición o concepto. </a:t>
            </a:r>
          </a:p>
          <a:p>
            <a:pPr>
              <a:lnSpc>
                <a:spcPct val="150000"/>
              </a:lnSpc>
              <a:buFont typeface="Wingdings" panose="05000000000000000000" pitchFamily="2" charset="2"/>
              <a:buChar char="Ø"/>
            </a:pPr>
            <a:endParaRPr lang="es-MX" b="1" dirty="0">
              <a:solidFill>
                <a:srgbClr val="C00000"/>
              </a:solidFill>
            </a:endParaRPr>
          </a:p>
          <a:p>
            <a:pPr marL="0" indent="0" algn="ctr">
              <a:lnSpc>
                <a:spcPct val="150000"/>
              </a:lnSpc>
              <a:buNone/>
            </a:pPr>
            <a:r>
              <a:rPr lang="es-MX" b="1" dirty="0" smtClean="0">
                <a:solidFill>
                  <a:srgbClr val="C00000"/>
                </a:solidFill>
              </a:rPr>
              <a:t>PARA EVITAR EL PLAGIO</a:t>
            </a:r>
          </a:p>
          <a:p>
            <a:pPr marL="0" indent="0" algn="ctr">
              <a:lnSpc>
                <a:spcPct val="150000"/>
              </a:lnSpc>
              <a:buNone/>
            </a:pPr>
            <a:r>
              <a:rPr lang="es-MX" b="1" dirty="0" smtClean="0">
                <a:solidFill>
                  <a:srgbClr val="C00000"/>
                </a:solidFill>
              </a:rPr>
              <a:t> (se cita y se acompaña la cita de la referencia correspondiente)</a:t>
            </a:r>
            <a:endParaRPr lang="es-MX" b="1" dirty="0">
              <a:solidFill>
                <a:srgbClr val="C00000"/>
              </a:solidFill>
            </a:endParaRPr>
          </a:p>
          <a:p>
            <a:pPr marL="0" indent="0">
              <a:buNone/>
            </a:pPr>
            <a:endParaRPr lang="en-US"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6343" y="1504604"/>
            <a:ext cx="3944995" cy="4455621"/>
          </a:xfrm>
          <a:prstGeom prst="rect">
            <a:avLst/>
          </a:prstGeom>
          <a:ln w="38100">
            <a:solidFill>
              <a:srgbClr val="C00000"/>
            </a:solidFill>
          </a:ln>
        </p:spPr>
      </p:pic>
    </p:spTree>
    <p:extLst>
      <p:ext uri="{BB962C8B-B14F-4D97-AF65-F5344CB8AC3E}">
        <p14:creationId xmlns:p14="http://schemas.microsoft.com/office/powerpoint/2010/main" val="2806744019"/>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1800" b="1" dirty="0" smtClean="0">
                <a:solidFill>
                  <a:srgbClr val="C00000"/>
                </a:solidFill>
                <a:latin typeface="Arial" panose="020B0604020202020204" pitchFamily="34" charset="0"/>
                <a:cs typeface="Arial" panose="020B0604020202020204" pitchFamily="34" charset="0"/>
              </a:rPr>
              <a:t>Tipos de citas (</a:t>
            </a:r>
            <a:r>
              <a:rPr lang="es-MX" sz="1800" b="1" dirty="0" err="1" smtClean="0">
                <a:solidFill>
                  <a:srgbClr val="C00000"/>
                </a:solidFill>
                <a:latin typeface="Arial" panose="020B0604020202020204" pitchFamily="34" charset="0"/>
                <a:cs typeface="Arial" panose="020B0604020202020204" pitchFamily="34" charset="0"/>
              </a:rPr>
              <a:t>unam</a:t>
            </a:r>
            <a:r>
              <a:rPr lang="es-MX" sz="1800" b="1" dirty="0" smtClean="0">
                <a:solidFill>
                  <a:srgbClr val="C00000"/>
                </a:solidFill>
                <a:latin typeface="Arial" panose="020B0604020202020204" pitchFamily="34" charset="0"/>
                <a:cs typeface="Arial" panose="020B0604020202020204" pitchFamily="34" charset="0"/>
              </a:rPr>
              <a:t>, 2013), de acuerdo con el sistema </a:t>
            </a:r>
            <a:r>
              <a:rPr lang="es-MX" sz="1800" b="1" dirty="0" err="1" smtClean="0">
                <a:solidFill>
                  <a:srgbClr val="C00000"/>
                </a:solidFill>
                <a:latin typeface="Arial" panose="020B0604020202020204" pitchFamily="34" charset="0"/>
                <a:cs typeface="Arial" panose="020B0604020202020204" pitchFamily="34" charset="0"/>
              </a:rPr>
              <a:t>apa</a:t>
            </a:r>
            <a:r>
              <a:rPr lang="es-MX" sz="1800" b="1" dirty="0" smtClean="0">
                <a:solidFill>
                  <a:srgbClr val="C00000"/>
                </a:solidFill>
                <a:latin typeface="Arial" panose="020B0604020202020204" pitchFamily="34" charset="0"/>
                <a:cs typeface="Arial" panose="020B0604020202020204" pitchFamily="34" charset="0"/>
              </a:rPr>
              <a:t> –</a:t>
            </a:r>
            <a:r>
              <a:rPr lang="es-MX" sz="1800" b="1" i="1" dirty="0" err="1" smtClean="0">
                <a:solidFill>
                  <a:srgbClr val="C00000"/>
                </a:solidFill>
                <a:latin typeface="Arial" panose="020B0604020202020204" pitchFamily="34" charset="0"/>
                <a:cs typeface="Arial" panose="020B0604020202020204" pitchFamily="34" charset="0"/>
              </a:rPr>
              <a:t>american</a:t>
            </a:r>
            <a:r>
              <a:rPr lang="es-MX" sz="1800" b="1" i="1" dirty="0" smtClean="0">
                <a:solidFill>
                  <a:srgbClr val="C00000"/>
                </a:solidFill>
                <a:latin typeface="Arial" panose="020B0604020202020204" pitchFamily="34" charset="0"/>
                <a:cs typeface="Arial" panose="020B0604020202020204" pitchFamily="34" charset="0"/>
              </a:rPr>
              <a:t> </a:t>
            </a:r>
            <a:r>
              <a:rPr lang="es-MX" sz="1800" b="1" i="1" dirty="0" err="1" smtClean="0">
                <a:solidFill>
                  <a:srgbClr val="C00000"/>
                </a:solidFill>
                <a:latin typeface="Arial" panose="020B0604020202020204" pitchFamily="34" charset="0"/>
                <a:cs typeface="Arial" panose="020B0604020202020204" pitchFamily="34" charset="0"/>
              </a:rPr>
              <a:t>psychological</a:t>
            </a:r>
            <a:r>
              <a:rPr lang="es-MX" sz="1800" b="1" i="1" dirty="0" smtClean="0">
                <a:solidFill>
                  <a:srgbClr val="C00000"/>
                </a:solidFill>
                <a:latin typeface="Arial" panose="020B0604020202020204" pitchFamily="34" charset="0"/>
                <a:cs typeface="Arial" panose="020B0604020202020204" pitchFamily="34" charset="0"/>
              </a:rPr>
              <a:t> </a:t>
            </a:r>
            <a:r>
              <a:rPr lang="es-MX" sz="1800" b="1" i="1" dirty="0" err="1" smtClean="0">
                <a:solidFill>
                  <a:srgbClr val="C00000"/>
                </a:solidFill>
                <a:latin typeface="Arial" panose="020B0604020202020204" pitchFamily="34" charset="0"/>
                <a:cs typeface="Arial" panose="020B0604020202020204" pitchFamily="34" charset="0"/>
              </a:rPr>
              <a:t>association</a:t>
            </a:r>
            <a:r>
              <a:rPr lang="es-MX" sz="1800" b="1" dirty="0" smtClean="0">
                <a:solidFill>
                  <a:srgbClr val="C00000"/>
                </a:solidFill>
                <a:latin typeface="Arial" panose="020B0604020202020204" pitchFamily="34" charset="0"/>
                <a:cs typeface="Arial" panose="020B0604020202020204" pitchFamily="34" charset="0"/>
              </a:rPr>
              <a:t>)</a:t>
            </a:r>
            <a:endParaRPr lang="en-US" sz="1800" b="1" dirty="0">
              <a:solidFill>
                <a:srgbClr val="C00000"/>
              </a:solidFill>
              <a:latin typeface="Arial" panose="020B0604020202020204" pitchFamily="34" charset="0"/>
              <a:cs typeface="Arial" panose="020B0604020202020204" pitchFamily="34" charset="0"/>
            </a:endParaRPr>
          </a:p>
        </p:txBody>
      </p:sp>
      <p:sp>
        <p:nvSpPr>
          <p:cNvPr id="3" name="Marcador de contenido 2"/>
          <p:cNvSpPr>
            <a:spLocks noGrp="1"/>
          </p:cNvSpPr>
          <p:nvPr>
            <p:ph sz="half" idx="1"/>
          </p:nvPr>
        </p:nvSpPr>
        <p:spPr>
          <a:xfrm>
            <a:off x="922713" y="1687483"/>
            <a:ext cx="5135187" cy="5079077"/>
          </a:xfrm>
        </p:spPr>
        <p:txBody>
          <a:bodyPr>
            <a:normAutofit fontScale="70000" lnSpcReduction="20000"/>
          </a:bodyPr>
          <a:lstStyle/>
          <a:p>
            <a:pPr marL="0" indent="0" algn="just">
              <a:lnSpc>
                <a:spcPct val="150000"/>
              </a:lnSpc>
              <a:buNone/>
            </a:pPr>
            <a:r>
              <a:rPr lang="es-MX" sz="2900" dirty="0" smtClean="0">
                <a:solidFill>
                  <a:srgbClr val="C00000"/>
                </a:solidFill>
              </a:rPr>
              <a:t>A) Cita </a:t>
            </a:r>
            <a:r>
              <a:rPr lang="es-MX" sz="2900" dirty="0">
                <a:solidFill>
                  <a:srgbClr val="C00000"/>
                </a:solidFill>
              </a:rPr>
              <a:t>textual corta: </a:t>
            </a:r>
            <a:r>
              <a:rPr lang="es-MX" sz="2900" dirty="0">
                <a:solidFill>
                  <a:schemeClr val="tx2">
                    <a:lumMod val="75000"/>
                    <a:lumOff val="25000"/>
                  </a:schemeClr>
                </a:solidFill>
              </a:rPr>
              <a:t>Tiene menos de 40 palabras y se incorpora al texto que se está redactando entre </a:t>
            </a:r>
            <a:r>
              <a:rPr lang="es-MX" sz="2900" dirty="0" smtClean="0">
                <a:solidFill>
                  <a:schemeClr val="tx2">
                    <a:lumMod val="75000"/>
                    <a:lumOff val="25000"/>
                  </a:schemeClr>
                </a:solidFill>
              </a:rPr>
              <a:t>comillas. </a:t>
            </a:r>
          </a:p>
          <a:p>
            <a:pPr marL="0" indent="0" algn="just">
              <a:lnSpc>
                <a:spcPct val="150000"/>
              </a:lnSpc>
              <a:buNone/>
            </a:pPr>
            <a:endParaRPr lang="es-MX" dirty="0" smtClean="0">
              <a:solidFill>
                <a:schemeClr val="tx2">
                  <a:lumMod val="75000"/>
                  <a:lumOff val="25000"/>
                </a:schemeClr>
              </a:solidFill>
            </a:endParaRPr>
          </a:p>
          <a:p>
            <a:pPr marL="0" indent="0" algn="just">
              <a:lnSpc>
                <a:spcPct val="150000"/>
              </a:lnSpc>
              <a:buNone/>
            </a:pPr>
            <a:endParaRPr lang="es-MX" dirty="0" smtClean="0">
              <a:solidFill>
                <a:schemeClr val="tx2">
                  <a:lumMod val="75000"/>
                  <a:lumOff val="25000"/>
                </a:schemeClr>
              </a:solidFill>
            </a:endParaRPr>
          </a:p>
          <a:p>
            <a:pPr marL="0" indent="0" algn="just">
              <a:lnSpc>
                <a:spcPct val="150000"/>
              </a:lnSpc>
              <a:buNone/>
            </a:pPr>
            <a:endParaRPr lang="es-MX" dirty="0" smtClean="0">
              <a:solidFill>
                <a:schemeClr val="tx2">
                  <a:lumMod val="75000"/>
                  <a:lumOff val="25000"/>
                </a:schemeClr>
              </a:solidFill>
            </a:endParaRPr>
          </a:p>
          <a:p>
            <a:pPr marL="0" indent="0" algn="just">
              <a:lnSpc>
                <a:spcPct val="150000"/>
              </a:lnSpc>
              <a:buNone/>
            </a:pPr>
            <a:endParaRPr lang="es-MX" dirty="0" smtClean="0">
              <a:solidFill>
                <a:schemeClr val="tx2">
                  <a:lumMod val="75000"/>
                  <a:lumOff val="25000"/>
                </a:schemeClr>
              </a:solidFill>
            </a:endParaRPr>
          </a:p>
          <a:p>
            <a:pPr marL="0" indent="0" algn="just">
              <a:lnSpc>
                <a:spcPct val="150000"/>
              </a:lnSpc>
              <a:buNone/>
            </a:pPr>
            <a:endParaRPr lang="es-MX" dirty="0" smtClean="0">
              <a:solidFill>
                <a:schemeClr val="tx2">
                  <a:lumMod val="75000"/>
                  <a:lumOff val="25000"/>
                </a:schemeClr>
              </a:solidFill>
            </a:endParaRPr>
          </a:p>
          <a:p>
            <a:pPr marL="0" indent="0" algn="just">
              <a:lnSpc>
                <a:spcPct val="150000"/>
              </a:lnSpc>
              <a:buNone/>
            </a:pPr>
            <a:r>
              <a:rPr lang="es-MX" sz="2900" dirty="0" smtClean="0">
                <a:solidFill>
                  <a:srgbClr val="C00000"/>
                </a:solidFill>
              </a:rPr>
              <a:t>B) Cita </a:t>
            </a:r>
            <a:r>
              <a:rPr lang="es-MX" sz="2900" dirty="0">
                <a:solidFill>
                  <a:srgbClr val="C00000"/>
                </a:solidFill>
              </a:rPr>
              <a:t>textual corta con énfasis en el contenido: </a:t>
            </a:r>
            <a:r>
              <a:rPr lang="es-MX" sz="2900" dirty="0">
                <a:solidFill>
                  <a:schemeClr val="tx2">
                    <a:lumMod val="75000"/>
                    <a:lumOff val="25000"/>
                  </a:schemeClr>
                </a:solidFill>
              </a:rPr>
              <a:t>El contenido de la cita va en primer lugar entrecomillado y al final entre paréntesis el autor o autores, el año y la página. </a:t>
            </a:r>
            <a:endParaRPr lang="en-US" sz="2900" dirty="0">
              <a:solidFill>
                <a:schemeClr val="tx2">
                  <a:lumMod val="75000"/>
                  <a:lumOff val="25000"/>
                </a:schemeClr>
              </a:solidFill>
            </a:endParaRPr>
          </a:p>
        </p:txBody>
      </p:sp>
      <p:sp>
        <p:nvSpPr>
          <p:cNvPr id="4" name="Marcador de contenido 3"/>
          <p:cNvSpPr>
            <a:spLocks noGrp="1"/>
          </p:cNvSpPr>
          <p:nvPr>
            <p:ph sz="half" idx="2"/>
          </p:nvPr>
        </p:nvSpPr>
        <p:spPr>
          <a:xfrm>
            <a:off x="6647796" y="1745673"/>
            <a:ext cx="4800600" cy="4638501"/>
          </a:xfrm>
        </p:spPr>
        <p:txBody>
          <a:bodyPr>
            <a:normAutofit fontScale="70000" lnSpcReduction="20000"/>
          </a:bodyPr>
          <a:lstStyle/>
          <a:p>
            <a:pPr marL="0" indent="0">
              <a:lnSpc>
                <a:spcPct val="170000"/>
              </a:lnSpc>
              <a:buNone/>
            </a:pPr>
            <a:r>
              <a:rPr lang="es-MX" b="1" dirty="0" smtClean="0">
                <a:solidFill>
                  <a:srgbClr val="C00000"/>
                </a:solidFill>
                <a:latin typeface="Arial" panose="020B0604020202020204" pitchFamily="34" charset="0"/>
                <a:cs typeface="Arial" panose="020B0604020202020204" pitchFamily="34" charset="0"/>
              </a:rPr>
              <a:t>EJEMPLOS:</a:t>
            </a:r>
          </a:p>
          <a:p>
            <a:pPr marL="0" indent="0" algn="just">
              <a:lnSpc>
                <a:spcPct val="170000"/>
              </a:lnSpc>
              <a:buNone/>
            </a:pPr>
            <a:r>
              <a:rPr lang="es-MX" dirty="0" smtClean="0">
                <a:solidFill>
                  <a:schemeClr val="tx2">
                    <a:lumMod val="90000"/>
                    <a:lumOff val="10000"/>
                  </a:schemeClr>
                </a:solidFill>
                <a:latin typeface="Arial" panose="020B0604020202020204" pitchFamily="34" charset="0"/>
                <a:cs typeface="Arial" panose="020B0604020202020204" pitchFamily="34" charset="0"/>
              </a:rPr>
              <a:t>A) Una </a:t>
            </a:r>
            <a:r>
              <a:rPr lang="es-MX" dirty="0">
                <a:solidFill>
                  <a:schemeClr val="tx2">
                    <a:lumMod val="90000"/>
                    <a:lumOff val="10000"/>
                  </a:schemeClr>
                </a:solidFill>
                <a:latin typeface="Arial" panose="020B0604020202020204" pitchFamily="34" charset="0"/>
                <a:cs typeface="Arial" panose="020B0604020202020204" pitchFamily="34" charset="0"/>
              </a:rPr>
              <a:t>cita textual debe ser fiel y transcribir el texto palabra por palabra de otro autor o de un documento propio previamente publicado; </a:t>
            </a:r>
            <a:r>
              <a:rPr lang="es-MX" dirty="0" smtClean="0">
                <a:solidFill>
                  <a:schemeClr val="tx2">
                    <a:lumMod val="90000"/>
                    <a:lumOff val="10000"/>
                  </a:schemeClr>
                </a:solidFill>
                <a:latin typeface="Arial" panose="020B0604020202020204" pitchFamily="34" charset="0"/>
                <a:cs typeface="Arial" panose="020B0604020202020204" pitchFamily="34" charset="0"/>
              </a:rPr>
              <a:t>con base en algunas directrices: “Los elementos </a:t>
            </a:r>
            <a:r>
              <a:rPr lang="es-MX" dirty="0">
                <a:solidFill>
                  <a:schemeClr val="tx2">
                    <a:lumMod val="90000"/>
                    <a:lumOff val="10000"/>
                  </a:schemeClr>
                </a:solidFill>
                <a:latin typeface="Arial" panose="020B0604020202020204" pitchFamily="34" charset="0"/>
                <a:cs typeface="Arial" panose="020B0604020202020204" pitchFamily="34" charset="0"/>
              </a:rPr>
              <a:t>de una cita textual pueden colocarse en distinto orden, dependiendo si lo que se quiere enfatizar es el contenido, el autor o el año de </a:t>
            </a:r>
            <a:r>
              <a:rPr lang="es-MX" dirty="0" smtClean="0">
                <a:solidFill>
                  <a:schemeClr val="tx2">
                    <a:lumMod val="90000"/>
                    <a:lumOff val="10000"/>
                  </a:schemeClr>
                </a:solidFill>
                <a:latin typeface="Arial" panose="020B0604020202020204" pitchFamily="34" charset="0"/>
                <a:cs typeface="Arial" panose="020B0604020202020204" pitchFamily="34" charset="0"/>
              </a:rPr>
              <a:t>publicación” (UNAM, 2013, p. 9).</a:t>
            </a:r>
            <a:endParaRPr lang="es-MX" dirty="0">
              <a:solidFill>
                <a:schemeClr val="tx2">
                  <a:lumMod val="90000"/>
                  <a:lumOff val="10000"/>
                </a:schemeClr>
              </a:solidFill>
              <a:latin typeface="Arial" panose="020B0604020202020204" pitchFamily="34" charset="0"/>
              <a:cs typeface="Arial" panose="020B0604020202020204" pitchFamily="34" charset="0"/>
            </a:endParaRPr>
          </a:p>
          <a:p>
            <a:pPr marL="0" indent="0">
              <a:lnSpc>
                <a:spcPct val="170000"/>
              </a:lnSpc>
              <a:buNone/>
            </a:pPr>
            <a:endParaRPr lang="es-MX" dirty="0" smtClean="0">
              <a:solidFill>
                <a:schemeClr val="tx2">
                  <a:lumMod val="90000"/>
                  <a:lumOff val="10000"/>
                </a:schemeClr>
              </a:solidFill>
              <a:latin typeface="Arial" panose="020B0604020202020204" pitchFamily="34" charset="0"/>
              <a:cs typeface="Arial" panose="020B0604020202020204" pitchFamily="34" charset="0"/>
            </a:endParaRPr>
          </a:p>
          <a:p>
            <a:pPr marL="0" indent="0" algn="just">
              <a:lnSpc>
                <a:spcPct val="170000"/>
              </a:lnSpc>
              <a:buNone/>
            </a:pPr>
            <a:r>
              <a:rPr lang="es-MX" dirty="0" smtClean="0">
                <a:solidFill>
                  <a:schemeClr val="tx2">
                    <a:lumMod val="90000"/>
                    <a:lumOff val="10000"/>
                  </a:schemeClr>
                </a:solidFill>
                <a:latin typeface="Arial" panose="020B0604020202020204" pitchFamily="34" charset="0"/>
                <a:cs typeface="Arial" panose="020B0604020202020204" pitchFamily="34" charset="0"/>
              </a:rPr>
              <a:t>B) "La </a:t>
            </a:r>
            <a:r>
              <a:rPr lang="es-MX" dirty="0">
                <a:solidFill>
                  <a:schemeClr val="tx2">
                    <a:lumMod val="90000"/>
                    <a:lumOff val="10000"/>
                  </a:schemeClr>
                </a:solidFill>
                <a:latin typeface="Arial" panose="020B0604020202020204" pitchFamily="34" charset="0"/>
                <a:cs typeface="Arial" panose="020B0604020202020204" pitchFamily="34" charset="0"/>
              </a:rPr>
              <a:t>incorporación de la mujer al mercado del trabajo…es la acción explicativa más importante en la configuración modal de la familia chilena" (Muñoz, Reyes, Covarrubias y Osorio, 1991, p. 29). </a:t>
            </a:r>
            <a:endParaRPr lang="en-US" dirty="0">
              <a:solidFill>
                <a:schemeClr val="tx2">
                  <a:lumMod val="90000"/>
                  <a:lumOff val="1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8686757"/>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rgbClr val="C00000"/>
                </a:solidFill>
                <a:latin typeface="Arial" panose="020B0604020202020204" pitchFamily="34" charset="0"/>
                <a:cs typeface="Arial" panose="020B0604020202020204" pitchFamily="34" charset="0"/>
              </a:rPr>
              <a:t>Tipos de citas (</a:t>
            </a:r>
            <a:r>
              <a:rPr lang="es-MX" sz="3200" b="1" dirty="0" err="1" smtClean="0">
                <a:solidFill>
                  <a:srgbClr val="C00000"/>
                </a:solidFill>
                <a:latin typeface="Arial" panose="020B0604020202020204" pitchFamily="34" charset="0"/>
                <a:cs typeface="Arial" panose="020B0604020202020204" pitchFamily="34" charset="0"/>
              </a:rPr>
              <a:t>unam</a:t>
            </a:r>
            <a:r>
              <a:rPr lang="es-MX" sz="3200" b="1" dirty="0" smtClean="0">
                <a:solidFill>
                  <a:srgbClr val="C00000"/>
                </a:solidFill>
                <a:latin typeface="Arial" panose="020B0604020202020204" pitchFamily="34" charset="0"/>
                <a:cs typeface="Arial" panose="020B0604020202020204" pitchFamily="34" charset="0"/>
              </a:rPr>
              <a:t>, 2013)</a:t>
            </a:r>
            <a:endParaRPr lang="en-US" sz="3200" b="1" dirty="0">
              <a:solidFill>
                <a:srgbClr val="C00000"/>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647796" y="1745673"/>
            <a:ext cx="4800600" cy="4638501"/>
          </a:xfrm>
        </p:spPr>
        <p:txBody>
          <a:bodyPr>
            <a:normAutofit fontScale="77500" lnSpcReduction="20000"/>
          </a:bodyPr>
          <a:lstStyle/>
          <a:p>
            <a:pPr marL="0" indent="0" algn="just">
              <a:lnSpc>
                <a:spcPct val="170000"/>
              </a:lnSpc>
              <a:buNone/>
            </a:pPr>
            <a:r>
              <a:rPr lang="es-MX" b="1" dirty="0" smtClean="0">
                <a:solidFill>
                  <a:srgbClr val="C00000"/>
                </a:solidFill>
                <a:latin typeface="Arial" panose="020B0604020202020204" pitchFamily="34" charset="0"/>
                <a:cs typeface="Arial" panose="020B0604020202020204" pitchFamily="34" charset="0"/>
              </a:rPr>
              <a:t>C) Cita </a:t>
            </a:r>
            <a:r>
              <a:rPr lang="es-MX" b="1" dirty="0">
                <a:solidFill>
                  <a:srgbClr val="C00000"/>
                </a:solidFill>
                <a:latin typeface="Arial" panose="020B0604020202020204" pitchFamily="34" charset="0"/>
                <a:cs typeface="Arial" panose="020B0604020202020204" pitchFamily="34" charset="0"/>
              </a:rPr>
              <a:t>textual corta con énfasis en el año: </a:t>
            </a:r>
            <a:r>
              <a:rPr lang="es-MX" b="1" dirty="0">
                <a:solidFill>
                  <a:schemeClr val="tx2">
                    <a:lumMod val="90000"/>
                    <a:lumOff val="10000"/>
                  </a:schemeClr>
                </a:solidFill>
                <a:latin typeface="Arial" panose="020B0604020202020204" pitchFamily="34" charset="0"/>
                <a:cs typeface="Arial" panose="020B0604020202020204" pitchFamily="34" charset="0"/>
              </a:rPr>
              <a:t>En este caso se anotará primero el año seguido del nombre del autor, la cita entrecomillada y al final, entre paréntesis, la página. </a:t>
            </a:r>
            <a:endParaRPr lang="es-MX" b="1" dirty="0" smtClean="0">
              <a:solidFill>
                <a:schemeClr val="tx2">
                  <a:lumMod val="90000"/>
                  <a:lumOff val="10000"/>
                </a:schemeClr>
              </a:solidFill>
              <a:latin typeface="Arial" panose="020B0604020202020204" pitchFamily="34" charset="0"/>
              <a:cs typeface="Arial" panose="020B0604020202020204" pitchFamily="34" charset="0"/>
            </a:endParaRPr>
          </a:p>
          <a:p>
            <a:pPr marL="0" indent="0" algn="just">
              <a:lnSpc>
                <a:spcPct val="170000"/>
              </a:lnSpc>
              <a:buNone/>
            </a:pPr>
            <a:endParaRPr lang="es-MX" b="1" dirty="0" smtClean="0">
              <a:solidFill>
                <a:schemeClr val="tx2">
                  <a:lumMod val="90000"/>
                  <a:lumOff val="10000"/>
                </a:schemeClr>
              </a:solidFill>
              <a:latin typeface="Arial" panose="020B0604020202020204" pitchFamily="34" charset="0"/>
              <a:cs typeface="Arial" panose="020B0604020202020204" pitchFamily="34" charset="0"/>
            </a:endParaRPr>
          </a:p>
          <a:p>
            <a:pPr marL="0" indent="0" algn="just">
              <a:lnSpc>
                <a:spcPct val="170000"/>
              </a:lnSpc>
              <a:buNone/>
            </a:pPr>
            <a:r>
              <a:rPr lang="es-MX" b="1" dirty="0" smtClean="0">
                <a:solidFill>
                  <a:srgbClr val="C00000"/>
                </a:solidFill>
                <a:latin typeface="Arial" panose="020B0604020202020204" pitchFamily="34" charset="0"/>
                <a:cs typeface="Arial" panose="020B0604020202020204" pitchFamily="34" charset="0"/>
              </a:rPr>
              <a:t>Ejemplo</a:t>
            </a:r>
            <a:r>
              <a:rPr lang="es-MX" b="1" dirty="0">
                <a:solidFill>
                  <a:srgbClr val="C00000"/>
                </a:solidFill>
                <a:latin typeface="Arial" panose="020B0604020202020204" pitchFamily="34" charset="0"/>
                <a:cs typeface="Arial" panose="020B0604020202020204" pitchFamily="34" charset="0"/>
              </a:rPr>
              <a:t>: </a:t>
            </a:r>
            <a:endParaRPr lang="es-MX" b="1" dirty="0" smtClean="0">
              <a:solidFill>
                <a:srgbClr val="C00000"/>
              </a:solidFill>
              <a:latin typeface="Arial" panose="020B0604020202020204" pitchFamily="34" charset="0"/>
              <a:cs typeface="Arial" panose="020B0604020202020204" pitchFamily="34" charset="0"/>
            </a:endParaRPr>
          </a:p>
          <a:p>
            <a:pPr marL="0" indent="0" algn="just">
              <a:lnSpc>
                <a:spcPct val="170000"/>
              </a:lnSpc>
              <a:buNone/>
            </a:pPr>
            <a:r>
              <a:rPr lang="es-MX" b="1" dirty="0" smtClean="0">
                <a:solidFill>
                  <a:schemeClr val="tx2">
                    <a:lumMod val="90000"/>
                    <a:lumOff val="10000"/>
                  </a:schemeClr>
                </a:solidFill>
                <a:latin typeface="Arial" panose="020B0604020202020204" pitchFamily="34" charset="0"/>
                <a:cs typeface="Arial" panose="020B0604020202020204" pitchFamily="34" charset="0"/>
              </a:rPr>
              <a:t>En </a:t>
            </a:r>
            <a:r>
              <a:rPr lang="es-MX" b="1" dirty="0">
                <a:solidFill>
                  <a:schemeClr val="tx2">
                    <a:lumMod val="90000"/>
                    <a:lumOff val="10000"/>
                  </a:schemeClr>
                </a:solidFill>
                <a:latin typeface="Arial" panose="020B0604020202020204" pitchFamily="34" charset="0"/>
                <a:cs typeface="Arial" panose="020B0604020202020204" pitchFamily="34" charset="0"/>
              </a:rPr>
              <a:t>1991, Muñoz, Reyes, Covarrubias y Osorio señalaron </a:t>
            </a:r>
            <a:r>
              <a:rPr lang="es-MX" b="1" dirty="0" smtClean="0">
                <a:solidFill>
                  <a:schemeClr val="tx2">
                    <a:lumMod val="90000"/>
                    <a:lumOff val="10000"/>
                  </a:schemeClr>
                </a:solidFill>
                <a:latin typeface="Arial" panose="020B0604020202020204" pitchFamily="34" charset="0"/>
                <a:cs typeface="Arial" panose="020B0604020202020204" pitchFamily="34" charset="0"/>
              </a:rPr>
              <a:t>que: “[…] la </a:t>
            </a:r>
            <a:r>
              <a:rPr lang="es-MX" b="1" dirty="0">
                <a:solidFill>
                  <a:schemeClr val="tx2">
                    <a:lumMod val="90000"/>
                    <a:lumOff val="10000"/>
                  </a:schemeClr>
                </a:solidFill>
                <a:latin typeface="Arial" panose="020B0604020202020204" pitchFamily="34" charset="0"/>
                <a:cs typeface="Arial" panose="020B0604020202020204" pitchFamily="34" charset="0"/>
              </a:rPr>
              <a:t>incorporación de la mujer al mercado del </a:t>
            </a:r>
            <a:r>
              <a:rPr lang="es-MX" b="1" dirty="0" smtClean="0">
                <a:solidFill>
                  <a:schemeClr val="tx2">
                    <a:lumMod val="90000"/>
                    <a:lumOff val="10000"/>
                  </a:schemeClr>
                </a:solidFill>
                <a:latin typeface="Arial" panose="020B0604020202020204" pitchFamily="34" charset="0"/>
                <a:cs typeface="Arial" panose="020B0604020202020204" pitchFamily="34" charset="0"/>
              </a:rPr>
              <a:t>trabajo es </a:t>
            </a:r>
            <a:r>
              <a:rPr lang="es-MX" b="1" dirty="0">
                <a:solidFill>
                  <a:schemeClr val="tx2">
                    <a:lumMod val="90000"/>
                    <a:lumOff val="10000"/>
                  </a:schemeClr>
                </a:solidFill>
                <a:latin typeface="Arial" panose="020B0604020202020204" pitchFamily="34" charset="0"/>
                <a:cs typeface="Arial" panose="020B0604020202020204" pitchFamily="34" charset="0"/>
              </a:rPr>
              <a:t>la acción explicativa más importante en la configuración modal de la familia chilena" (p. 29). </a:t>
            </a:r>
            <a:endParaRPr lang="en-US" dirty="0">
              <a:solidFill>
                <a:schemeClr val="tx2">
                  <a:lumMod val="90000"/>
                  <a:lumOff val="10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1534563" y="1515167"/>
            <a:ext cx="3868709" cy="4445058"/>
          </a:xfrm>
          <a:prstGeom prst="rect">
            <a:avLst/>
          </a:prstGeom>
          <a:ln w="38100">
            <a:solidFill>
              <a:srgbClr val="C00000"/>
            </a:solidFill>
          </a:ln>
        </p:spPr>
      </p:pic>
    </p:spTree>
    <p:extLst>
      <p:ext uri="{BB962C8B-B14F-4D97-AF65-F5344CB8AC3E}">
        <p14:creationId xmlns:p14="http://schemas.microsoft.com/office/powerpoint/2010/main" val="4148773713"/>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3242929" y="730989"/>
            <a:ext cx="8187071" cy="1077029"/>
          </a:xfrm>
        </p:spPr>
        <p:txBody>
          <a:bodyPr>
            <a:normAutofit/>
          </a:bodyPr>
          <a:lstStyle/>
          <a:p>
            <a:r>
              <a:rPr lang="es-MX" sz="6000" b="1" dirty="0" smtClean="0">
                <a:solidFill>
                  <a:schemeClr val="accent1">
                    <a:lumMod val="40000"/>
                    <a:lumOff val="60000"/>
                  </a:schemeClr>
                </a:solidFill>
                <a:latin typeface="Arial" panose="020B0604020202020204" pitchFamily="34" charset="0"/>
                <a:cs typeface="Arial" panose="020B0604020202020204" pitchFamily="34" charset="0"/>
              </a:rPr>
              <a:t>Recordatorio:</a:t>
            </a:r>
            <a:endParaRPr lang="en-US" sz="6000" b="1" dirty="0">
              <a:solidFill>
                <a:schemeClr val="accent1">
                  <a:lumMod val="40000"/>
                  <a:lumOff val="60000"/>
                </a:schemeClr>
              </a:solidFill>
              <a:latin typeface="Arial" panose="020B0604020202020204" pitchFamily="34" charset="0"/>
              <a:cs typeface="Arial" panose="020B0604020202020204" pitchFamily="34" charset="0"/>
            </a:endParaRPr>
          </a:p>
        </p:txBody>
      </p:sp>
      <p:sp>
        <p:nvSpPr>
          <p:cNvPr id="6" name="Marcador de texto 5"/>
          <p:cNvSpPr>
            <a:spLocks noGrp="1"/>
          </p:cNvSpPr>
          <p:nvPr>
            <p:ph type="body" idx="1"/>
          </p:nvPr>
        </p:nvSpPr>
        <p:spPr>
          <a:xfrm>
            <a:off x="3242928" y="2234047"/>
            <a:ext cx="7958471" cy="4076218"/>
          </a:xfrm>
        </p:spPr>
        <p:txBody>
          <a:bodyPr>
            <a:noAutofit/>
          </a:bodyPr>
          <a:lstStyle/>
          <a:p>
            <a:pPr algn="ctr">
              <a:lnSpc>
                <a:spcPct val="150000"/>
              </a:lnSpc>
            </a:pPr>
            <a:r>
              <a:rPr lang="es-MX" sz="1600" dirty="0" smtClean="0">
                <a:latin typeface="Arial" panose="020B0604020202020204" pitchFamily="34" charset="0"/>
                <a:cs typeface="Arial" panose="020B0604020202020204" pitchFamily="34" charset="0"/>
              </a:rPr>
              <a:t>Citas con menos de 40 palabras, van intercaladas en el texto, entre comillas, y acompañadas de la referencia correspondiente.</a:t>
            </a:r>
          </a:p>
          <a:p>
            <a:pPr algn="ctr">
              <a:lnSpc>
                <a:spcPct val="150000"/>
              </a:lnSpc>
            </a:pPr>
            <a:r>
              <a:rPr lang="es-MX" sz="1600" dirty="0" smtClean="0">
                <a:latin typeface="Arial" panose="020B0604020202020204" pitchFamily="34" charset="0"/>
                <a:cs typeface="Arial" panose="020B0604020202020204" pitchFamily="34" charset="0"/>
              </a:rPr>
              <a:t>La referencia debe contar con 3 datos indispensables: apellido de autor, año de la publicación, y número de página de donde se extrajo la cita. Cuando se trata de resúmenes o paráfrasis, no es necesario poner el número de página consultado.</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1371746"/>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rgbClr val="C00000"/>
                </a:solidFill>
                <a:latin typeface="Arial" panose="020B0604020202020204" pitchFamily="34" charset="0"/>
                <a:cs typeface="Arial" panose="020B0604020202020204" pitchFamily="34" charset="0"/>
              </a:rPr>
              <a:t>Tipos de citas (</a:t>
            </a:r>
            <a:r>
              <a:rPr lang="es-MX" sz="3200" b="1" dirty="0" err="1" smtClean="0">
                <a:solidFill>
                  <a:srgbClr val="C00000"/>
                </a:solidFill>
                <a:latin typeface="Arial" panose="020B0604020202020204" pitchFamily="34" charset="0"/>
                <a:cs typeface="Arial" panose="020B0604020202020204" pitchFamily="34" charset="0"/>
              </a:rPr>
              <a:t>unam</a:t>
            </a:r>
            <a:r>
              <a:rPr lang="es-MX" sz="3200" b="1" dirty="0" smtClean="0">
                <a:solidFill>
                  <a:srgbClr val="C00000"/>
                </a:solidFill>
                <a:latin typeface="Arial" panose="020B0604020202020204" pitchFamily="34" charset="0"/>
                <a:cs typeface="Arial" panose="020B0604020202020204" pitchFamily="34" charset="0"/>
              </a:rPr>
              <a:t>, 2013)</a:t>
            </a:r>
            <a:endParaRPr lang="en-US" sz="3200" b="1" dirty="0">
              <a:solidFill>
                <a:srgbClr val="C00000"/>
              </a:solidFill>
              <a:latin typeface="Arial" panose="020B0604020202020204" pitchFamily="34" charset="0"/>
              <a:cs typeface="Arial" panose="020B0604020202020204" pitchFamily="34" charset="0"/>
            </a:endParaRPr>
          </a:p>
        </p:txBody>
      </p:sp>
      <p:sp>
        <p:nvSpPr>
          <p:cNvPr id="3" name="Marcador de contenido 2"/>
          <p:cNvSpPr>
            <a:spLocks noGrp="1"/>
          </p:cNvSpPr>
          <p:nvPr>
            <p:ph sz="half" idx="1"/>
          </p:nvPr>
        </p:nvSpPr>
        <p:spPr>
          <a:xfrm>
            <a:off x="914401" y="1446414"/>
            <a:ext cx="5135187" cy="5079077"/>
          </a:xfrm>
        </p:spPr>
        <p:txBody>
          <a:bodyPr>
            <a:normAutofit fontScale="47500" lnSpcReduction="20000"/>
          </a:bodyPr>
          <a:lstStyle/>
          <a:p>
            <a:pPr marL="0" indent="0" algn="just">
              <a:lnSpc>
                <a:spcPct val="150000"/>
              </a:lnSpc>
              <a:buNone/>
            </a:pPr>
            <a:r>
              <a:rPr lang="es-MX" sz="2900" b="1" dirty="0" smtClean="0">
                <a:solidFill>
                  <a:srgbClr val="C00000"/>
                </a:solidFill>
              </a:rPr>
              <a:t>D) Cita </a:t>
            </a:r>
            <a:r>
              <a:rPr lang="es-MX" sz="2900" b="1" dirty="0">
                <a:solidFill>
                  <a:srgbClr val="C00000"/>
                </a:solidFill>
              </a:rPr>
              <a:t>textual larga: </a:t>
            </a:r>
            <a:r>
              <a:rPr lang="es-MX" sz="2900" dirty="0">
                <a:solidFill>
                  <a:schemeClr val="tx2">
                    <a:lumMod val="75000"/>
                    <a:lumOff val="25000"/>
                  </a:schemeClr>
                </a:solidFill>
              </a:rPr>
              <a:t>Es mayor de 40 palabras y se escribe en una nueva línea sin comillas. Todo el párrafo se pone a una distancia de 1.3 cm desde el margen izquierdo y no se utiliza el espaciado sencillo. </a:t>
            </a:r>
            <a:endParaRPr lang="es-MX" sz="2900" dirty="0" smtClean="0">
              <a:solidFill>
                <a:schemeClr val="tx2">
                  <a:lumMod val="75000"/>
                  <a:lumOff val="25000"/>
                </a:schemeClr>
              </a:solidFill>
            </a:endParaRPr>
          </a:p>
          <a:p>
            <a:pPr marL="0" indent="0" algn="just">
              <a:lnSpc>
                <a:spcPct val="150000"/>
              </a:lnSpc>
              <a:buNone/>
            </a:pPr>
            <a:r>
              <a:rPr lang="es-MX" sz="2900" dirty="0" smtClean="0">
                <a:solidFill>
                  <a:schemeClr val="tx2">
                    <a:lumMod val="75000"/>
                    <a:lumOff val="25000"/>
                  </a:schemeClr>
                </a:solidFill>
              </a:rPr>
              <a:t>EJEMPLO (con </a:t>
            </a:r>
            <a:r>
              <a:rPr lang="es-MX" sz="2900" dirty="0">
                <a:solidFill>
                  <a:schemeClr val="tx2">
                    <a:lumMod val="75000"/>
                    <a:lumOff val="25000"/>
                  </a:schemeClr>
                </a:solidFill>
              </a:rPr>
              <a:t>énfasis en el </a:t>
            </a:r>
            <a:r>
              <a:rPr lang="es-MX" sz="2900" dirty="0" smtClean="0">
                <a:solidFill>
                  <a:schemeClr val="tx2">
                    <a:lumMod val="75000"/>
                    <a:lumOff val="25000"/>
                  </a:schemeClr>
                </a:solidFill>
              </a:rPr>
              <a:t>autor): </a:t>
            </a:r>
          </a:p>
          <a:p>
            <a:pPr marL="0" indent="0" algn="just">
              <a:lnSpc>
                <a:spcPct val="150000"/>
              </a:lnSpc>
              <a:buNone/>
            </a:pPr>
            <a:r>
              <a:rPr lang="es-MX" sz="2900" dirty="0" smtClean="0">
                <a:solidFill>
                  <a:schemeClr val="tx2">
                    <a:lumMod val="75000"/>
                    <a:lumOff val="25000"/>
                  </a:schemeClr>
                </a:solidFill>
              </a:rPr>
              <a:t>	Para </a:t>
            </a:r>
            <a:r>
              <a:rPr lang="es-MX" sz="2900" dirty="0">
                <a:solidFill>
                  <a:schemeClr val="tx2">
                    <a:lumMod val="75000"/>
                    <a:lumOff val="25000"/>
                  </a:schemeClr>
                </a:solidFill>
              </a:rPr>
              <a:t>Dennis </a:t>
            </a:r>
            <a:r>
              <a:rPr lang="es-MX" sz="2900" dirty="0" err="1">
                <a:solidFill>
                  <a:schemeClr val="tx2">
                    <a:lumMod val="75000"/>
                    <a:lumOff val="25000"/>
                  </a:schemeClr>
                </a:solidFill>
              </a:rPr>
              <a:t>Coon</a:t>
            </a:r>
            <a:r>
              <a:rPr lang="es-MX" sz="2900" dirty="0">
                <a:solidFill>
                  <a:schemeClr val="tx2">
                    <a:lumMod val="75000"/>
                    <a:lumOff val="25000"/>
                  </a:schemeClr>
                </a:solidFill>
              </a:rPr>
              <a:t> (1998) </a:t>
            </a:r>
            <a:r>
              <a:rPr lang="es-MX" sz="2900" dirty="0" smtClean="0">
                <a:solidFill>
                  <a:schemeClr val="tx2">
                    <a:lumMod val="75000"/>
                    <a:lumOff val="25000"/>
                  </a:schemeClr>
                </a:solidFill>
              </a:rPr>
              <a:t>la </a:t>
            </a:r>
            <a:r>
              <a:rPr lang="es-MX" sz="2900" dirty="0">
                <a:solidFill>
                  <a:schemeClr val="tx2">
                    <a:lumMod val="75000"/>
                    <a:lumOff val="25000"/>
                  </a:schemeClr>
                </a:solidFill>
              </a:rPr>
              <a:t>comprensión es el </a:t>
            </a:r>
            <a:r>
              <a:rPr lang="es-MX" sz="2900" dirty="0" smtClean="0">
                <a:solidFill>
                  <a:schemeClr val="tx2">
                    <a:lumMod val="75000"/>
                    <a:lumOff val="25000"/>
                  </a:schemeClr>
                </a:solidFill>
              </a:rPr>
              <a:t>	segundo objetivo </a:t>
            </a:r>
            <a:r>
              <a:rPr lang="es-MX" sz="2900" dirty="0">
                <a:solidFill>
                  <a:schemeClr val="tx2">
                    <a:lumMod val="75000"/>
                    <a:lumOff val="25000"/>
                  </a:schemeClr>
                </a:solidFill>
              </a:rPr>
              <a:t>de la psicología se cumple </a:t>
            </a:r>
            <a:r>
              <a:rPr lang="es-MX" sz="2900" dirty="0" smtClean="0">
                <a:solidFill>
                  <a:schemeClr val="tx2">
                    <a:lumMod val="75000"/>
                    <a:lumOff val="25000"/>
                  </a:schemeClr>
                </a:solidFill>
              </a:rPr>
              <a:t>	cuando </a:t>
            </a:r>
            <a:r>
              <a:rPr lang="es-MX" sz="2900" dirty="0">
                <a:solidFill>
                  <a:schemeClr val="tx2">
                    <a:lumMod val="75000"/>
                    <a:lumOff val="25000"/>
                  </a:schemeClr>
                </a:solidFill>
              </a:rPr>
              <a:t>podemos </a:t>
            </a:r>
            <a:r>
              <a:rPr lang="es-MX" sz="2900" dirty="0" smtClean="0">
                <a:solidFill>
                  <a:schemeClr val="tx2">
                    <a:lumMod val="75000"/>
                    <a:lumOff val="25000"/>
                  </a:schemeClr>
                </a:solidFill>
              </a:rPr>
              <a:t>explicar un </a:t>
            </a:r>
            <a:r>
              <a:rPr lang="es-MX" sz="2900" dirty="0">
                <a:solidFill>
                  <a:schemeClr val="tx2">
                    <a:lumMod val="75000"/>
                    <a:lumOff val="25000"/>
                  </a:schemeClr>
                </a:solidFill>
              </a:rPr>
              <a:t>suceso. Es decir, </a:t>
            </a:r>
            <a:r>
              <a:rPr lang="es-MX" sz="2900" dirty="0" smtClean="0">
                <a:solidFill>
                  <a:schemeClr val="tx2">
                    <a:lumMod val="75000"/>
                    <a:lumOff val="25000"/>
                  </a:schemeClr>
                </a:solidFill>
              </a:rPr>
              <a:t>	comprender </a:t>
            </a:r>
            <a:r>
              <a:rPr lang="es-MX" sz="2900" dirty="0">
                <a:solidFill>
                  <a:schemeClr val="tx2">
                    <a:lumMod val="75000"/>
                    <a:lumOff val="25000"/>
                  </a:schemeClr>
                </a:solidFill>
              </a:rPr>
              <a:t>por lo general </a:t>
            </a:r>
            <a:r>
              <a:rPr lang="es-MX" sz="2900" dirty="0" smtClean="0">
                <a:solidFill>
                  <a:schemeClr val="tx2">
                    <a:lumMod val="75000"/>
                    <a:lumOff val="25000"/>
                  </a:schemeClr>
                </a:solidFill>
              </a:rPr>
              <a:t>significa </a:t>
            </a:r>
            <a:r>
              <a:rPr lang="es-MX" sz="2900" dirty="0">
                <a:solidFill>
                  <a:schemeClr val="tx2">
                    <a:lumMod val="75000"/>
                    <a:lumOff val="25000"/>
                  </a:schemeClr>
                </a:solidFill>
              </a:rPr>
              <a:t>que </a:t>
            </a:r>
            <a:r>
              <a:rPr lang="es-MX" sz="2900" dirty="0" smtClean="0">
                <a:solidFill>
                  <a:schemeClr val="tx2">
                    <a:lumMod val="75000"/>
                    <a:lumOff val="25000"/>
                  </a:schemeClr>
                </a:solidFill>
              </a:rPr>
              <a:t>	podemos </a:t>
            </a:r>
            <a:r>
              <a:rPr lang="es-MX" sz="2900" dirty="0">
                <a:solidFill>
                  <a:schemeClr val="tx2">
                    <a:lumMod val="75000"/>
                    <a:lumOff val="25000"/>
                  </a:schemeClr>
                </a:solidFill>
              </a:rPr>
              <a:t>determinar las causas de un </a:t>
            </a:r>
            <a:r>
              <a:rPr lang="es-MX" sz="2900" dirty="0" smtClean="0">
                <a:solidFill>
                  <a:schemeClr val="tx2">
                    <a:lumMod val="75000"/>
                    <a:lumOff val="25000"/>
                  </a:schemeClr>
                </a:solidFill>
              </a:rPr>
              <a:t>	comportamiento</a:t>
            </a:r>
            <a:r>
              <a:rPr lang="es-MX" sz="2900" dirty="0">
                <a:solidFill>
                  <a:schemeClr val="tx2">
                    <a:lumMod val="75000"/>
                    <a:lumOff val="25000"/>
                  </a:schemeClr>
                </a:solidFill>
              </a:rPr>
              <a:t>. Tomemos como ejemplo </a:t>
            </a:r>
            <a:r>
              <a:rPr lang="es-MX" sz="2900" dirty="0" smtClean="0">
                <a:solidFill>
                  <a:schemeClr val="tx2">
                    <a:lumMod val="75000"/>
                    <a:lumOff val="25000"/>
                  </a:schemeClr>
                </a:solidFill>
              </a:rPr>
              <a:t>	nuestra </a:t>
            </a:r>
            <a:r>
              <a:rPr lang="es-MX" sz="2900" dirty="0">
                <a:solidFill>
                  <a:schemeClr val="tx2">
                    <a:lumMod val="75000"/>
                    <a:lumOff val="25000"/>
                  </a:schemeClr>
                </a:solidFill>
              </a:rPr>
              <a:t>última </a:t>
            </a:r>
            <a:r>
              <a:rPr lang="es-MX" sz="2900" dirty="0" smtClean="0">
                <a:solidFill>
                  <a:schemeClr val="tx2">
                    <a:lumMod val="75000"/>
                    <a:lumOff val="25000"/>
                  </a:schemeClr>
                </a:solidFill>
              </a:rPr>
              <a:t>pregunta </a:t>
            </a:r>
            <a:r>
              <a:rPr lang="es-MX" sz="2900" dirty="0">
                <a:solidFill>
                  <a:schemeClr val="tx2">
                    <a:lumMod val="75000"/>
                    <a:lumOff val="25000"/>
                  </a:schemeClr>
                </a:solidFill>
              </a:rPr>
              <a:t>¿por qué? La </a:t>
            </a:r>
            <a:r>
              <a:rPr lang="es-MX" sz="2900" dirty="0" smtClean="0">
                <a:solidFill>
                  <a:schemeClr val="tx2">
                    <a:lumMod val="75000"/>
                    <a:lumOff val="25000"/>
                  </a:schemeClr>
                </a:solidFill>
              </a:rPr>
              <a:t>	investigación 	sobre </a:t>
            </a:r>
            <a:r>
              <a:rPr lang="es-MX" sz="2900" dirty="0">
                <a:solidFill>
                  <a:schemeClr val="tx2">
                    <a:lumMod val="75000"/>
                    <a:lumOff val="25000"/>
                  </a:schemeClr>
                </a:solidFill>
              </a:rPr>
              <a:t>la </a:t>
            </a:r>
            <a:r>
              <a:rPr lang="es-MX" sz="2900" dirty="0" smtClean="0">
                <a:solidFill>
                  <a:schemeClr val="tx2">
                    <a:lumMod val="75000"/>
                    <a:lumOff val="25000"/>
                  </a:schemeClr>
                </a:solidFill>
              </a:rPr>
              <a:t>‘apatía </a:t>
            </a:r>
            <a:r>
              <a:rPr lang="es-MX" sz="2900" dirty="0">
                <a:solidFill>
                  <a:schemeClr val="tx2">
                    <a:lumMod val="75000"/>
                    <a:lumOff val="25000"/>
                  </a:schemeClr>
                </a:solidFill>
              </a:rPr>
              <a:t>del </a:t>
            </a:r>
            <a:r>
              <a:rPr lang="es-MX" sz="2900" dirty="0" smtClean="0">
                <a:solidFill>
                  <a:schemeClr val="tx2">
                    <a:lumMod val="75000"/>
                    <a:lumOff val="25000"/>
                  </a:schemeClr>
                </a:solidFill>
              </a:rPr>
              <a:t>espectador’ </a:t>
            </a:r>
            <a:r>
              <a:rPr lang="es-MX" sz="2900" dirty="0">
                <a:solidFill>
                  <a:schemeClr val="tx2">
                    <a:lumMod val="75000"/>
                    <a:lumOff val="25000"/>
                  </a:schemeClr>
                </a:solidFill>
              </a:rPr>
              <a:t>ha </a:t>
            </a:r>
            <a:r>
              <a:rPr lang="es-MX" sz="2900" dirty="0" smtClean="0">
                <a:solidFill>
                  <a:schemeClr val="tx2">
                    <a:lumMod val="75000"/>
                    <a:lumOff val="25000"/>
                  </a:schemeClr>
                </a:solidFill>
              </a:rPr>
              <a:t>mostrado </a:t>
            </a:r>
            <a:r>
              <a:rPr lang="es-MX" sz="2900" dirty="0">
                <a:solidFill>
                  <a:schemeClr val="tx2">
                    <a:lumMod val="75000"/>
                    <a:lumOff val="25000"/>
                  </a:schemeClr>
                </a:solidFill>
              </a:rPr>
              <a:t>que las </a:t>
            </a:r>
            <a:r>
              <a:rPr lang="es-MX" sz="2900" dirty="0" smtClean="0">
                <a:solidFill>
                  <a:schemeClr val="tx2">
                    <a:lumMod val="75000"/>
                    <a:lumOff val="25000"/>
                  </a:schemeClr>
                </a:solidFill>
              </a:rPr>
              <a:t>	personas a </a:t>
            </a:r>
            <a:r>
              <a:rPr lang="es-MX" sz="2900" dirty="0">
                <a:solidFill>
                  <a:schemeClr val="tx2">
                    <a:lumMod val="75000"/>
                    <a:lumOff val="25000"/>
                  </a:schemeClr>
                </a:solidFill>
              </a:rPr>
              <a:t>menudo no ayudan cuando se encuentran </a:t>
            </a:r>
            <a:r>
              <a:rPr lang="es-MX" sz="2900" dirty="0" smtClean="0">
                <a:solidFill>
                  <a:schemeClr val="tx2">
                    <a:lumMod val="75000"/>
                    <a:lumOff val="25000"/>
                  </a:schemeClr>
                </a:solidFill>
              </a:rPr>
              <a:t>	cerca </a:t>
            </a:r>
            <a:r>
              <a:rPr lang="es-MX" sz="2900" dirty="0">
                <a:solidFill>
                  <a:schemeClr val="tx2">
                    <a:lumMod val="75000"/>
                    <a:lumOff val="25000"/>
                  </a:schemeClr>
                </a:solidFill>
              </a:rPr>
              <a:t>otras </a:t>
            </a:r>
            <a:r>
              <a:rPr lang="es-MX" sz="2900" dirty="0" smtClean="0">
                <a:solidFill>
                  <a:schemeClr val="tx2">
                    <a:lumMod val="75000"/>
                    <a:lumOff val="25000"/>
                  </a:schemeClr>
                </a:solidFill>
              </a:rPr>
              <a:t>personas </a:t>
            </a:r>
            <a:r>
              <a:rPr lang="es-MX" sz="2900" dirty="0">
                <a:solidFill>
                  <a:schemeClr val="tx2">
                    <a:lumMod val="75000"/>
                    <a:lumOff val="25000"/>
                  </a:schemeClr>
                </a:solidFill>
              </a:rPr>
              <a:t>que podrían ayudar (p. 7). </a:t>
            </a:r>
            <a:endParaRPr lang="en-US" sz="2900" dirty="0">
              <a:solidFill>
                <a:schemeClr val="tx2">
                  <a:lumMod val="75000"/>
                  <a:lumOff val="25000"/>
                </a:schemeClr>
              </a:solidFill>
            </a:endParaRPr>
          </a:p>
        </p:txBody>
      </p:sp>
      <p:pic>
        <p:nvPicPr>
          <p:cNvPr id="5" name="Imagen 4"/>
          <p:cNvPicPr>
            <a:picLocks noChangeAspect="1"/>
          </p:cNvPicPr>
          <p:nvPr/>
        </p:nvPicPr>
        <p:blipFill>
          <a:blip r:embed="rId2"/>
          <a:stretch>
            <a:fillRect/>
          </a:stretch>
        </p:blipFill>
        <p:spPr>
          <a:xfrm>
            <a:off x="6558742" y="1264573"/>
            <a:ext cx="5045825" cy="5143500"/>
          </a:xfrm>
          <a:prstGeom prst="rect">
            <a:avLst/>
          </a:prstGeom>
          <a:ln w="28575">
            <a:solidFill>
              <a:srgbClr val="C00000"/>
            </a:solidFill>
          </a:ln>
        </p:spPr>
      </p:pic>
    </p:spTree>
    <p:extLst>
      <p:ext uri="{BB962C8B-B14F-4D97-AF65-F5344CB8AC3E}">
        <p14:creationId xmlns:p14="http://schemas.microsoft.com/office/powerpoint/2010/main" val="3456513437"/>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3242929" y="730989"/>
            <a:ext cx="8187071" cy="1077029"/>
          </a:xfrm>
        </p:spPr>
        <p:txBody>
          <a:bodyPr>
            <a:normAutofit/>
          </a:bodyPr>
          <a:lstStyle/>
          <a:p>
            <a:pPr algn="ctr"/>
            <a:r>
              <a:rPr lang="es-MX" sz="6000" b="1" dirty="0" smtClean="0">
                <a:solidFill>
                  <a:schemeClr val="accent1">
                    <a:lumMod val="40000"/>
                    <a:lumOff val="60000"/>
                  </a:schemeClr>
                </a:solidFill>
                <a:latin typeface="Arial" panose="020B0604020202020204" pitchFamily="34" charset="0"/>
                <a:cs typeface="Arial" panose="020B0604020202020204" pitchFamily="34" charset="0"/>
              </a:rPr>
              <a:t>Recordatorio:</a:t>
            </a:r>
            <a:endParaRPr lang="en-US" sz="6000" b="1" dirty="0">
              <a:solidFill>
                <a:schemeClr val="accent1">
                  <a:lumMod val="40000"/>
                  <a:lumOff val="60000"/>
                </a:schemeClr>
              </a:solidFill>
              <a:latin typeface="Arial" panose="020B0604020202020204" pitchFamily="34" charset="0"/>
              <a:cs typeface="Arial" panose="020B0604020202020204" pitchFamily="34" charset="0"/>
            </a:endParaRPr>
          </a:p>
        </p:txBody>
      </p:sp>
      <p:sp>
        <p:nvSpPr>
          <p:cNvPr id="6" name="Marcador de texto 5"/>
          <p:cNvSpPr>
            <a:spLocks noGrp="1"/>
          </p:cNvSpPr>
          <p:nvPr>
            <p:ph type="body" idx="1"/>
          </p:nvPr>
        </p:nvSpPr>
        <p:spPr>
          <a:xfrm>
            <a:off x="3242928" y="2234047"/>
            <a:ext cx="7574007" cy="3605644"/>
          </a:xfrm>
        </p:spPr>
        <p:txBody>
          <a:bodyPr>
            <a:noAutofit/>
          </a:bodyPr>
          <a:lstStyle/>
          <a:p>
            <a:pPr algn="ctr">
              <a:lnSpc>
                <a:spcPct val="150000"/>
              </a:lnSpc>
            </a:pPr>
            <a:r>
              <a:rPr lang="es-MX" sz="1600" dirty="0" smtClean="0"/>
              <a:t>Citas con más de 40 palabras, se incorporan dejando un espacio –UNA LÍNEA-, MARGEN O SANGRÍA IZQUIERDA, SIN COMILLAS. </a:t>
            </a:r>
          </a:p>
          <a:p>
            <a:pPr algn="ctr">
              <a:lnSpc>
                <a:spcPct val="150000"/>
              </a:lnSpc>
            </a:pPr>
            <a:r>
              <a:rPr lang="es-MX" sz="1600" dirty="0" smtClean="0"/>
              <a:t>TAMBIÉN SE ACOMPAÑAN de la referencia correspondiente, Y ÉSTA PUEDE PONERSE AL INICIO O AL FINAL, O UNOS DATOS AL PRINCIPIO, Y OTROS DESPUÉS.</a:t>
            </a:r>
            <a:endParaRPr lang="en-US" sz="1600" dirty="0"/>
          </a:p>
        </p:txBody>
      </p:sp>
    </p:spTree>
    <p:extLst>
      <p:ext uri="{BB962C8B-B14F-4D97-AF65-F5344CB8AC3E}">
        <p14:creationId xmlns:p14="http://schemas.microsoft.com/office/powerpoint/2010/main" val="2367744851"/>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4616" y="184426"/>
            <a:ext cx="8187071" cy="4064627"/>
          </a:xfrm>
        </p:spPr>
        <p:txBody>
          <a:bodyPr>
            <a:normAutofit/>
          </a:bodyPr>
          <a:lstStyle/>
          <a:p>
            <a:pPr algn="ctr">
              <a:lnSpc>
                <a:spcPct val="150000"/>
              </a:lnSpc>
            </a:pPr>
            <a:r>
              <a:rPr lang="es-MX" sz="2800" dirty="0" smtClean="0">
                <a:solidFill>
                  <a:schemeClr val="accent1">
                    <a:lumMod val="60000"/>
                    <a:lumOff val="40000"/>
                  </a:schemeClr>
                </a:solidFill>
              </a:rPr>
              <a:t>Título del material: </a:t>
            </a:r>
            <a:br>
              <a:rPr lang="es-MX" sz="2800" dirty="0" smtClean="0">
                <a:solidFill>
                  <a:schemeClr val="accent1">
                    <a:lumMod val="60000"/>
                    <a:lumOff val="40000"/>
                  </a:schemeClr>
                </a:solidFill>
              </a:rPr>
            </a:br>
            <a:r>
              <a:rPr lang="es-MX" sz="4000" dirty="0" smtClean="0">
                <a:solidFill>
                  <a:schemeClr val="accent1">
                    <a:lumMod val="40000"/>
                    <a:lumOff val="60000"/>
                  </a:schemeClr>
                </a:solidFill>
              </a:rPr>
              <a:t>Sistemas de </a:t>
            </a:r>
            <a:r>
              <a:rPr lang="es-MX" sz="4000" dirty="0" smtClean="0">
                <a:solidFill>
                  <a:schemeClr val="accent1">
                    <a:lumMod val="40000"/>
                    <a:lumOff val="60000"/>
                  </a:schemeClr>
                </a:solidFill>
              </a:rPr>
              <a:t>referenciación </a:t>
            </a:r>
            <a:endParaRPr lang="en-US" sz="4000" dirty="0">
              <a:solidFill>
                <a:schemeClr val="accent1">
                  <a:lumMod val="40000"/>
                  <a:lumOff val="60000"/>
                </a:schemeClr>
              </a:solidFill>
            </a:endParaRPr>
          </a:p>
        </p:txBody>
      </p:sp>
      <p:sp>
        <p:nvSpPr>
          <p:cNvPr id="3" name="Marcador de texto 2"/>
          <p:cNvSpPr>
            <a:spLocks noGrp="1"/>
          </p:cNvSpPr>
          <p:nvPr>
            <p:ph type="body" idx="1"/>
          </p:nvPr>
        </p:nvSpPr>
        <p:spPr>
          <a:xfrm>
            <a:off x="3949512" y="4619453"/>
            <a:ext cx="7017488" cy="1540278"/>
          </a:xfrm>
        </p:spPr>
        <p:txBody>
          <a:bodyPr>
            <a:noAutofit/>
          </a:bodyPr>
          <a:lstStyle/>
          <a:p>
            <a:pPr algn="ctr">
              <a:lnSpc>
                <a:spcPct val="170000"/>
              </a:lnSpc>
            </a:pPr>
            <a:r>
              <a:rPr lang="es-MX" sz="1400" dirty="0" smtClean="0"/>
              <a:t>Responsable de la elaboración:</a:t>
            </a:r>
          </a:p>
          <a:p>
            <a:pPr algn="ctr">
              <a:lnSpc>
                <a:spcPct val="170000"/>
              </a:lnSpc>
            </a:pPr>
            <a:r>
              <a:rPr lang="es-MX" sz="1400" dirty="0" smtClean="0"/>
              <a:t>Diana castro </a:t>
            </a:r>
            <a:r>
              <a:rPr lang="es-MX" sz="1400" dirty="0" err="1" smtClean="0"/>
              <a:t>ricalde</a:t>
            </a:r>
            <a:endParaRPr lang="es-MX" sz="1400" dirty="0" smtClean="0"/>
          </a:p>
          <a:p>
            <a:pPr algn="ctr">
              <a:lnSpc>
                <a:spcPct val="170000"/>
              </a:lnSpc>
            </a:pPr>
            <a:r>
              <a:rPr lang="es-MX" sz="1400" dirty="0" smtClean="0"/>
              <a:t>Profesora de tiempo completo</a:t>
            </a:r>
            <a:endParaRPr lang="en-US" sz="1400" dirty="0"/>
          </a:p>
        </p:txBody>
      </p:sp>
    </p:spTree>
    <p:extLst>
      <p:ext uri="{BB962C8B-B14F-4D97-AF65-F5344CB8AC3E}">
        <p14:creationId xmlns:p14="http://schemas.microsoft.com/office/powerpoint/2010/main" val="816423097"/>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pPr>
              <a:lnSpc>
                <a:spcPct val="150000"/>
              </a:lnSpc>
            </a:pPr>
            <a:r>
              <a:rPr lang="es-MX" sz="4800" dirty="0" smtClean="0">
                <a:solidFill>
                  <a:srgbClr val="C00000"/>
                </a:solidFill>
              </a:rPr>
              <a:t>Algunos SISTEMAS DE REFERENCIACIÓN</a:t>
            </a:r>
            <a:endParaRPr lang="es-MX" sz="4800" dirty="0">
              <a:solidFill>
                <a:srgbClr val="C00000"/>
              </a:solidFill>
            </a:endParaRPr>
          </a:p>
        </p:txBody>
      </p:sp>
    </p:spTree>
    <p:extLst>
      <p:ext uri="{BB962C8B-B14F-4D97-AF65-F5344CB8AC3E}">
        <p14:creationId xmlns:p14="http://schemas.microsoft.com/office/powerpoint/2010/main" val="4164952912"/>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5"/>
            <a:ext cx="10178322" cy="746066"/>
          </a:xfrm>
        </p:spPr>
        <p:txBody>
          <a:bodyPr>
            <a:normAutofit/>
          </a:bodyPr>
          <a:lstStyle/>
          <a:p>
            <a:r>
              <a:rPr lang="es-MX" sz="4000" dirty="0" smtClean="0">
                <a:solidFill>
                  <a:srgbClr val="C00000"/>
                </a:solidFill>
              </a:rPr>
              <a:t>ESTILOS DE REFERENCIACIÓN</a:t>
            </a:r>
            <a:endParaRPr lang="es-MX" sz="4000" dirty="0">
              <a:solidFill>
                <a:srgbClr val="C00000"/>
              </a:solidFill>
            </a:endParaRPr>
          </a:p>
        </p:txBody>
      </p:sp>
      <p:sp>
        <p:nvSpPr>
          <p:cNvPr id="5" name="Marcador de contenido 4"/>
          <p:cNvSpPr>
            <a:spLocks noGrp="1"/>
          </p:cNvSpPr>
          <p:nvPr>
            <p:ph sz="half" idx="1"/>
          </p:nvPr>
        </p:nvSpPr>
        <p:spPr>
          <a:xfrm>
            <a:off x="1257299" y="1634837"/>
            <a:ext cx="5683827" cy="4849090"/>
          </a:xfrm>
        </p:spPr>
        <p:txBody>
          <a:bodyPr>
            <a:normAutofit fontScale="85000" lnSpcReduction="20000"/>
          </a:bodyPr>
          <a:lstStyle/>
          <a:p>
            <a:pPr algn="just">
              <a:lnSpc>
                <a:spcPct val="150000"/>
              </a:lnSpc>
            </a:pPr>
            <a:r>
              <a:rPr lang="es-MX" sz="3600" b="1" dirty="0" smtClean="0">
                <a:solidFill>
                  <a:srgbClr val="C00000"/>
                </a:solidFill>
              </a:rPr>
              <a:t>ESTILO APA </a:t>
            </a:r>
            <a:r>
              <a:rPr lang="es-MX" sz="3200" dirty="0" smtClean="0">
                <a:solidFill>
                  <a:schemeClr val="tx2">
                    <a:lumMod val="75000"/>
                    <a:lumOff val="25000"/>
                  </a:schemeClr>
                </a:solidFill>
              </a:rPr>
              <a:t>(</a:t>
            </a:r>
            <a:r>
              <a:rPr lang="es-MX" sz="3200" i="1" dirty="0" smtClean="0">
                <a:solidFill>
                  <a:schemeClr val="tx2">
                    <a:lumMod val="75000"/>
                    <a:lumOff val="25000"/>
                  </a:schemeClr>
                </a:solidFill>
              </a:rPr>
              <a:t>American </a:t>
            </a:r>
            <a:r>
              <a:rPr lang="es-MX" sz="3200" i="1" dirty="0" err="1" smtClean="0">
                <a:solidFill>
                  <a:schemeClr val="tx2">
                    <a:lumMod val="75000"/>
                    <a:lumOff val="25000"/>
                  </a:schemeClr>
                </a:solidFill>
              </a:rPr>
              <a:t>Psychological</a:t>
            </a:r>
            <a:r>
              <a:rPr lang="es-MX" sz="3200" i="1" dirty="0" smtClean="0">
                <a:solidFill>
                  <a:schemeClr val="tx2">
                    <a:lumMod val="75000"/>
                    <a:lumOff val="25000"/>
                  </a:schemeClr>
                </a:solidFill>
              </a:rPr>
              <a:t> </a:t>
            </a:r>
            <a:r>
              <a:rPr lang="es-MX" sz="3200" i="1" dirty="0" err="1" smtClean="0">
                <a:solidFill>
                  <a:schemeClr val="tx2">
                    <a:lumMod val="75000"/>
                    <a:lumOff val="25000"/>
                  </a:schemeClr>
                </a:solidFill>
              </a:rPr>
              <a:t>Association</a:t>
            </a:r>
            <a:r>
              <a:rPr lang="es-MX" sz="3200" dirty="0" smtClean="0">
                <a:solidFill>
                  <a:schemeClr val="tx2">
                    <a:lumMod val="75000"/>
                    <a:lumOff val="25000"/>
                  </a:schemeClr>
                </a:solidFill>
              </a:rPr>
              <a:t>), utilizado en Psicología, Educación y Ciencias Sociales (Universidad de Alicante, 2013).</a:t>
            </a:r>
          </a:p>
          <a:p>
            <a:pPr algn="just">
              <a:lnSpc>
                <a:spcPct val="150000"/>
              </a:lnSpc>
            </a:pPr>
            <a:r>
              <a:rPr lang="es-MX" sz="3200" dirty="0" smtClean="0">
                <a:solidFill>
                  <a:schemeClr val="tx2">
                    <a:lumMod val="75000"/>
                    <a:lumOff val="25000"/>
                  </a:schemeClr>
                </a:solidFill>
              </a:rPr>
              <a:t>El más conocido es el que corresponde a la sexta edición, que data de 2010.</a:t>
            </a:r>
          </a:p>
          <a:p>
            <a:pPr marL="0" indent="0" algn="just">
              <a:lnSpc>
                <a:spcPct val="150000"/>
              </a:lnSpc>
              <a:buNone/>
            </a:pPr>
            <a:endParaRPr lang="es-MX" sz="2400" b="1" dirty="0" smtClean="0">
              <a:solidFill>
                <a:schemeClr val="tx2">
                  <a:lumMod val="75000"/>
                  <a:lumOff val="25000"/>
                </a:schemeClr>
              </a:solidFill>
            </a:endParaRPr>
          </a:p>
        </p:txBody>
      </p:sp>
      <p:pic>
        <p:nvPicPr>
          <p:cNvPr id="7" name="Imagen 6"/>
          <p:cNvPicPr>
            <a:picLocks noChangeAspect="1"/>
          </p:cNvPicPr>
          <p:nvPr/>
        </p:nvPicPr>
        <p:blipFill>
          <a:blip r:embed="rId2"/>
          <a:stretch>
            <a:fillRect/>
          </a:stretch>
        </p:blipFill>
        <p:spPr>
          <a:xfrm>
            <a:off x="7647709" y="1288473"/>
            <a:ext cx="3938154" cy="4973782"/>
          </a:xfrm>
          <a:prstGeom prst="rect">
            <a:avLst/>
          </a:prstGeom>
          <a:ln w="38100">
            <a:solidFill>
              <a:srgbClr val="C00000"/>
            </a:solidFill>
          </a:ln>
        </p:spPr>
      </p:pic>
    </p:spTree>
    <p:extLst>
      <p:ext uri="{BB962C8B-B14F-4D97-AF65-F5344CB8AC3E}">
        <p14:creationId xmlns:p14="http://schemas.microsoft.com/office/powerpoint/2010/main" val="2748523168"/>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C00000"/>
                </a:solidFill>
              </a:rPr>
              <a:t>SISTEMAS DE REFERENCIACIÓN</a:t>
            </a:r>
            <a:endParaRPr lang="es-MX" dirty="0">
              <a:solidFill>
                <a:srgbClr val="C00000"/>
              </a:solidFill>
            </a:endParaRPr>
          </a:p>
        </p:txBody>
      </p:sp>
      <p:sp>
        <p:nvSpPr>
          <p:cNvPr id="4" name="Marcador de contenido 3"/>
          <p:cNvSpPr>
            <a:spLocks noGrp="1"/>
          </p:cNvSpPr>
          <p:nvPr>
            <p:ph sz="half" idx="2"/>
          </p:nvPr>
        </p:nvSpPr>
        <p:spPr>
          <a:xfrm>
            <a:off x="6629400" y="1264917"/>
            <a:ext cx="4800600" cy="4484719"/>
          </a:xfrm>
        </p:spPr>
        <p:txBody>
          <a:bodyPr/>
          <a:lstStyle/>
          <a:p>
            <a:pPr algn="just">
              <a:lnSpc>
                <a:spcPct val="150000"/>
              </a:lnSpc>
            </a:pPr>
            <a:r>
              <a:rPr lang="es-MX" b="1" dirty="0" smtClean="0">
                <a:solidFill>
                  <a:srgbClr val="C00000"/>
                </a:solidFill>
              </a:rPr>
              <a:t>ESTILO VANCOUVER </a:t>
            </a:r>
            <a:r>
              <a:rPr lang="es-MX" b="1" dirty="0" smtClean="0">
                <a:solidFill>
                  <a:schemeClr val="accent1">
                    <a:lumMod val="50000"/>
                  </a:schemeClr>
                </a:solidFill>
              </a:rPr>
              <a:t>para el área médica o de Ciencias de la Salud. Suele usar números arábigos que se intercalan en el texto ordenadamente.</a:t>
            </a:r>
            <a:endParaRPr lang="es-MX" dirty="0" smtClean="0"/>
          </a:p>
        </p:txBody>
      </p:sp>
      <p:pic>
        <p:nvPicPr>
          <p:cNvPr id="5" name="Imagen 4"/>
          <p:cNvPicPr>
            <a:picLocks noChangeAspect="1"/>
          </p:cNvPicPr>
          <p:nvPr/>
        </p:nvPicPr>
        <p:blipFill>
          <a:blip r:embed="rId2"/>
          <a:stretch>
            <a:fillRect/>
          </a:stretch>
        </p:blipFill>
        <p:spPr>
          <a:xfrm>
            <a:off x="1251678" y="1486589"/>
            <a:ext cx="4562686" cy="2731423"/>
          </a:xfrm>
          <a:prstGeom prst="rect">
            <a:avLst/>
          </a:prstGeom>
          <a:ln w="38100">
            <a:solidFill>
              <a:schemeClr val="tx1"/>
            </a:solidFill>
          </a:ln>
        </p:spPr>
      </p:pic>
      <p:pic>
        <p:nvPicPr>
          <p:cNvPr id="6" name="Imagen 5"/>
          <p:cNvPicPr>
            <a:picLocks noChangeAspect="1"/>
          </p:cNvPicPr>
          <p:nvPr/>
        </p:nvPicPr>
        <p:blipFill>
          <a:blip r:embed="rId3"/>
          <a:stretch>
            <a:fillRect/>
          </a:stretch>
        </p:blipFill>
        <p:spPr>
          <a:xfrm>
            <a:off x="7048500" y="3678382"/>
            <a:ext cx="3962399" cy="2819400"/>
          </a:xfrm>
          <a:prstGeom prst="rect">
            <a:avLst/>
          </a:prstGeom>
          <a:ln w="57150">
            <a:solidFill>
              <a:srgbClr val="C00000"/>
            </a:solidFill>
          </a:ln>
        </p:spPr>
      </p:pic>
      <p:sp>
        <p:nvSpPr>
          <p:cNvPr id="7" name="Rectángulo 6"/>
          <p:cNvSpPr/>
          <p:nvPr/>
        </p:nvSpPr>
        <p:spPr>
          <a:xfrm>
            <a:off x="1080654" y="4851168"/>
            <a:ext cx="5250873" cy="1477328"/>
          </a:xfrm>
          <a:prstGeom prst="rect">
            <a:avLst/>
          </a:prstGeom>
        </p:spPr>
        <p:txBody>
          <a:bodyPr wrap="square">
            <a:spAutoFit/>
          </a:bodyPr>
          <a:lstStyle/>
          <a:p>
            <a:pPr algn="just">
              <a:lnSpc>
                <a:spcPct val="150000"/>
              </a:lnSpc>
            </a:pPr>
            <a:r>
              <a:rPr lang="es-MX" sz="2000" b="1" dirty="0">
                <a:solidFill>
                  <a:srgbClr val="C00000"/>
                </a:solidFill>
              </a:rPr>
              <a:t>GUÍA DE ESTILO CSE (</a:t>
            </a:r>
            <a:r>
              <a:rPr lang="es-MX" sz="2000" b="1" i="1" dirty="0" err="1">
                <a:solidFill>
                  <a:srgbClr val="C00000"/>
                </a:solidFill>
              </a:rPr>
              <a:t>Scientific</a:t>
            </a:r>
            <a:r>
              <a:rPr lang="es-MX" sz="2000" b="1" i="1" dirty="0">
                <a:solidFill>
                  <a:srgbClr val="C00000"/>
                </a:solidFill>
              </a:rPr>
              <a:t> Style</a:t>
            </a:r>
            <a:r>
              <a:rPr lang="es-MX" sz="2000" b="1" dirty="0">
                <a:solidFill>
                  <a:srgbClr val="C00000"/>
                </a:solidFill>
              </a:rPr>
              <a:t>), que se utiliza en las áreas de biología y ciencias de la naturaleza.</a:t>
            </a:r>
          </a:p>
        </p:txBody>
      </p:sp>
    </p:spTree>
    <p:extLst>
      <p:ext uri="{BB962C8B-B14F-4D97-AF65-F5344CB8AC3E}">
        <p14:creationId xmlns:p14="http://schemas.microsoft.com/office/powerpoint/2010/main" val="2858469587"/>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5"/>
            <a:ext cx="10178322" cy="746066"/>
          </a:xfrm>
        </p:spPr>
        <p:txBody>
          <a:bodyPr>
            <a:normAutofit/>
          </a:bodyPr>
          <a:lstStyle/>
          <a:p>
            <a:r>
              <a:rPr lang="es-MX" sz="4000" dirty="0" smtClean="0">
                <a:solidFill>
                  <a:srgbClr val="C00000"/>
                </a:solidFill>
              </a:rPr>
              <a:t>ESTILOS DE REFERENCIACIÓN</a:t>
            </a:r>
            <a:endParaRPr lang="es-MX" sz="4000" dirty="0">
              <a:solidFill>
                <a:srgbClr val="C00000"/>
              </a:solidFill>
            </a:endParaRPr>
          </a:p>
        </p:txBody>
      </p:sp>
      <p:sp>
        <p:nvSpPr>
          <p:cNvPr id="5" name="Marcador de contenido 4"/>
          <p:cNvSpPr>
            <a:spLocks noGrp="1"/>
          </p:cNvSpPr>
          <p:nvPr>
            <p:ph sz="half" idx="1"/>
          </p:nvPr>
        </p:nvSpPr>
        <p:spPr>
          <a:xfrm>
            <a:off x="1257299" y="1634837"/>
            <a:ext cx="5683827" cy="4849090"/>
          </a:xfrm>
        </p:spPr>
        <p:txBody>
          <a:bodyPr>
            <a:normAutofit/>
          </a:bodyPr>
          <a:lstStyle/>
          <a:p>
            <a:pPr marL="0" indent="0" algn="just">
              <a:lnSpc>
                <a:spcPct val="150000"/>
              </a:lnSpc>
              <a:buNone/>
            </a:pPr>
            <a:endParaRPr lang="es-MX" sz="3200" b="1" dirty="0" smtClean="0">
              <a:solidFill>
                <a:schemeClr val="tx2">
                  <a:lumMod val="75000"/>
                  <a:lumOff val="25000"/>
                </a:schemeClr>
              </a:solidFill>
            </a:endParaRPr>
          </a:p>
          <a:p>
            <a:pPr algn="just">
              <a:lnSpc>
                <a:spcPct val="150000"/>
              </a:lnSpc>
            </a:pPr>
            <a:r>
              <a:rPr lang="es-MX" sz="3200" b="1" dirty="0" smtClean="0">
                <a:solidFill>
                  <a:srgbClr val="C00000"/>
                </a:solidFill>
              </a:rPr>
              <a:t>GUÍA DE ESTILO MLA </a:t>
            </a:r>
            <a:r>
              <a:rPr lang="es-MX" sz="3200" b="1" dirty="0" smtClean="0">
                <a:solidFill>
                  <a:schemeClr val="tx2">
                    <a:lumMod val="75000"/>
                    <a:lumOff val="25000"/>
                  </a:schemeClr>
                </a:solidFill>
              </a:rPr>
              <a:t>(Modern </a:t>
            </a:r>
            <a:r>
              <a:rPr lang="es-MX" sz="3200" b="1" dirty="0" err="1" smtClean="0">
                <a:solidFill>
                  <a:schemeClr val="tx2">
                    <a:lumMod val="75000"/>
                    <a:lumOff val="25000"/>
                  </a:schemeClr>
                </a:solidFill>
              </a:rPr>
              <a:t>Language</a:t>
            </a:r>
            <a:r>
              <a:rPr lang="es-MX" sz="3200" b="1" dirty="0" smtClean="0">
                <a:solidFill>
                  <a:schemeClr val="tx2">
                    <a:lumMod val="75000"/>
                    <a:lumOff val="25000"/>
                  </a:schemeClr>
                </a:solidFill>
              </a:rPr>
              <a:t> </a:t>
            </a:r>
            <a:r>
              <a:rPr lang="es-MX" sz="3200" b="1" dirty="0" err="1" smtClean="0">
                <a:solidFill>
                  <a:schemeClr val="tx2">
                    <a:lumMod val="75000"/>
                    <a:lumOff val="25000"/>
                  </a:schemeClr>
                </a:solidFill>
              </a:rPr>
              <a:t>Association</a:t>
            </a:r>
            <a:r>
              <a:rPr lang="es-MX" sz="3200" b="1" dirty="0">
                <a:solidFill>
                  <a:schemeClr val="tx2">
                    <a:lumMod val="75000"/>
                    <a:lumOff val="25000"/>
                  </a:schemeClr>
                </a:solidFill>
              </a:rPr>
              <a:t>), </a:t>
            </a:r>
            <a:r>
              <a:rPr lang="es-MX" sz="3200" b="1" dirty="0" smtClean="0">
                <a:solidFill>
                  <a:schemeClr val="tx2">
                    <a:lumMod val="75000"/>
                    <a:lumOff val="25000"/>
                  </a:schemeClr>
                </a:solidFill>
              </a:rPr>
              <a:t>para Ciencias Sociales</a:t>
            </a:r>
            <a:r>
              <a:rPr lang="es-MX" sz="3200" b="1" dirty="0">
                <a:solidFill>
                  <a:schemeClr val="tx2">
                    <a:lumMod val="75000"/>
                    <a:lumOff val="25000"/>
                  </a:schemeClr>
                </a:solidFill>
              </a:rPr>
              <a:t>, </a:t>
            </a:r>
            <a:r>
              <a:rPr lang="es-MX" sz="3200" b="1" dirty="0" smtClean="0">
                <a:solidFill>
                  <a:schemeClr val="tx2">
                    <a:lumMod val="75000"/>
                    <a:lumOff val="25000"/>
                  </a:schemeClr>
                </a:solidFill>
              </a:rPr>
              <a:t>Humanidades</a:t>
            </a:r>
            <a:r>
              <a:rPr lang="es-MX" sz="3200" b="1" dirty="0">
                <a:solidFill>
                  <a:schemeClr val="tx2">
                    <a:lumMod val="75000"/>
                    <a:lumOff val="25000"/>
                  </a:schemeClr>
                </a:solidFill>
              </a:rPr>
              <a:t>, </a:t>
            </a:r>
            <a:r>
              <a:rPr lang="es-MX" sz="3200" b="1" dirty="0" smtClean="0">
                <a:solidFill>
                  <a:schemeClr val="tx2">
                    <a:lumMod val="75000"/>
                    <a:lumOff val="25000"/>
                  </a:schemeClr>
                </a:solidFill>
              </a:rPr>
              <a:t>Lengua </a:t>
            </a:r>
            <a:r>
              <a:rPr lang="es-MX" sz="3200" b="1" dirty="0">
                <a:solidFill>
                  <a:schemeClr val="tx2">
                    <a:lumMod val="75000"/>
                    <a:lumOff val="25000"/>
                  </a:schemeClr>
                </a:solidFill>
              </a:rPr>
              <a:t>y </a:t>
            </a:r>
            <a:r>
              <a:rPr lang="es-MX" sz="3200" b="1" dirty="0" smtClean="0">
                <a:solidFill>
                  <a:schemeClr val="tx2">
                    <a:lumMod val="75000"/>
                    <a:lumOff val="25000"/>
                  </a:schemeClr>
                </a:solidFill>
              </a:rPr>
              <a:t>Literatura</a:t>
            </a:r>
            <a:r>
              <a:rPr lang="es-MX" sz="3200" b="1" dirty="0">
                <a:solidFill>
                  <a:schemeClr val="tx2">
                    <a:lumMod val="75000"/>
                    <a:lumOff val="25000"/>
                  </a:schemeClr>
                </a:solidFill>
              </a:rPr>
              <a:t>.</a:t>
            </a:r>
          </a:p>
        </p:txBody>
      </p:sp>
      <p:pic>
        <p:nvPicPr>
          <p:cNvPr id="8" name="Imagen 7"/>
          <p:cNvPicPr>
            <a:picLocks noChangeAspect="1"/>
          </p:cNvPicPr>
          <p:nvPr/>
        </p:nvPicPr>
        <p:blipFill>
          <a:blip r:embed="rId2"/>
          <a:stretch>
            <a:fillRect/>
          </a:stretch>
        </p:blipFill>
        <p:spPr>
          <a:xfrm>
            <a:off x="7491846" y="914400"/>
            <a:ext cx="4132118" cy="5943600"/>
          </a:xfrm>
          <a:prstGeom prst="rect">
            <a:avLst/>
          </a:prstGeom>
          <a:ln w="28575">
            <a:solidFill>
              <a:srgbClr val="C00000"/>
            </a:solidFill>
          </a:ln>
        </p:spPr>
      </p:pic>
    </p:spTree>
    <p:extLst>
      <p:ext uri="{BB962C8B-B14F-4D97-AF65-F5344CB8AC3E}">
        <p14:creationId xmlns:p14="http://schemas.microsoft.com/office/powerpoint/2010/main" val="2550506354"/>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C00000"/>
                </a:solidFill>
              </a:rPr>
              <a:t>SISTEMAS DE REFERENCIACIÓN</a:t>
            </a:r>
            <a:endParaRPr lang="es-MX" dirty="0">
              <a:solidFill>
                <a:srgbClr val="C00000"/>
              </a:solidFill>
            </a:endParaRPr>
          </a:p>
        </p:txBody>
      </p:sp>
      <p:sp>
        <p:nvSpPr>
          <p:cNvPr id="3" name="Marcador de contenido 2"/>
          <p:cNvSpPr>
            <a:spLocks noGrp="1"/>
          </p:cNvSpPr>
          <p:nvPr>
            <p:ph sz="half" idx="1"/>
          </p:nvPr>
        </p:nvSpPr>
        <p:spPr>
          <a:xfrm>
            <a:off x="1257300" y="1662545"/>
            <a:ext cx="5870435" cy="4904510"/>
          </a:xfrm>
        </p:spPr>
        <p:txBody>
          <a:bodyPr>
            <a:normAutofit fontScale="77500" lnSpcReduction="20000"/>
          </a:bodyPr>
          <a:lstStyle/>
          <a:p>
            <a:pPr>
              <a:lnSpc>
                <a:spcPct val="150000"/>
              </a:lnSpc>
            </a:pPr>
            <a:r>
              <a:rPr lang="es-MX" sz="3200" b="1" dirty="0" smtClean="0">
                <a:solidFill>
                  <a:srgbClr val="C00000"/>
                </a:solidFill>
              </a:rPr>
              <a:t>ESTILO CHICAGO, </a:t>
            </a:r>
            <a:r>
              <a:rPr lang="es-MX" sz="3200" b="1" dirty="0" smtClean="0">
                <a:solidFill>
                  <a:schemeClr val="accent1">
                    <a:lumMod val="50000"/>
                  </a:schemeClr>
                </a:solidFill>
              </a:rPr>
              <a:t>que </a:t>
            </a:r>
            <a:r>
              <a:rPr lang="es-MX" sz="3200" b="1" dirty="0">
                <a:solidFill>
                  <a:schemeClr val="accent1">
                    <a:lumMod val="50000"/>
                  </a:schemeClr>
                </a:solidFill>
              </a:rPr>
              <a:t>se aplica en </a:t>
            </a:r>
            <a:r>
              <a:rPr lang="es-MX" sz="3200" b="1" dirty="0" smtClean="0">
                <a:solidFill>
                  <a:schemeClr val="accent1">
                    <a:lumMod val="50000"/>
                  </a:schemeClr>
                </a:solidFill>
              </a:rPr>
              <a:t>Historia</a:t>
            </a:r>
            <a:r>
              <a:rPr lang="es-MX" sz="3200" b="1" dirty="0">
                <a:solidFill>
                  <a:schemeClr val="accent1">
                    <a:lumMod val="50000"/>
                  </a:schemeClr>
                </a:solidFill>
              </a:rPr>
              <a:t>, </a:t>
            </a:r>
            <a:r>
              <a:rPr lang="es-MX" sz="3200" b="1" dirty="0" smtClean="0">
                <a:solidFill>
                  <a:schemeClr val="accent1">
                    <a:lumMod val="50000"/>
                  </a:schemeClr>
                </a:solidFill>
              </a:rPr>
              <a:t>Negocios, Humanidades</a:t>
            </a:r>
            <a:r>
              <a:rPr lang="es-MX" sz="3200" b="1" dirty="0">
                <a:solidFill>
                  <a:schemeClr val="accent1">
                    <a:lumMod val="50000"/>
                  </a:schemeClr>
                </a:solidFill>
              </a:rPr>
              <a:t>, </a:t>
            </a:r>
            <a:r>
              <a:rPr lang="es-MX" sz="3200" b="1" dirty="0" smtClean="0">
                <a:solidFill>
                  <a:schemeClr val="accent1">
                    <a:lumMod val="50000"/>
                  </a:schemeClr>
                </a:solidFill>
              </a:rPr>
              <a:t>Arte</a:t>
            </a:r>
            <a:r>
              <a:rPr lang="es-MX" sz="3200" b="1" dirty="0">
                <a:solidFill>
                  <a:schemeClr val="accent1">
                    <a:lumMod val="50000"/>
                  </a:schemeClr>
                </a:solidFill>
              </a:rPr>
              <a:t>, </a:t>
            </a:r>
            <a:r>
              <a:rPr lang="es-MX" sz="3200" b="1" dirty="0" smtClean="0">
                <a:solidFill>
                  <a:schemeClr val="accent1">
                    <a:lumMod val="50000"/>
                  </a:schemeClr>
                </a:solidFill>
              </a:rPr>
              <a:t>Literatura </a:t>
            </a:r>
            <a:r>
              <a:rPr lang="es-MX" sz="3200" b="1" dirty="0">
                <a:solidFill>
                  <a:schemeClr val="accent1">
                    <a:lumMod val="50000"/>
                  </a:schemeClr>
                </a:solidFill>
              </a:rPr>
              <a:t>y </a:t>
            </a:r>
            <a:r>
              <a:rPr lang="es-MX" sz="3200" b="1" dirty="0" smtClean="0">
                <a:solidFill>
                  <a:schemeClr val="accent1">
                    <a:lumMod val="50000"/>
                  </a:schemeClr>
                </a:solidFill>
              </a:rPr>
              <a:t>Ciencias Sociales. Utiliza dos formas de referenciación: autor-año (autor-data) similar a APA, y como notas a pie de página donde pone de forma indistinta datos de la fuente, y comentarios adicionales al texto, en prosa.</a:t>
            </a:r>
            <a:endParaRPr lang="es-MX" sz="3200" b="1" dirty="0">
              <a:solidFill>
                <a:schemeClr val="accent1">
                  <a:lumMod val="50000"/>
                </a:schemeClr>
              </a:solidFill>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2735933068"/>
              </p:ext>
            </p:extLst>
          </p:nvPr>
        </p:nvGraphicFramePr>
        <p:xfrm>
          <a:off x="92075" y="92075"/>
          <a:ext cx="879475" cy="490538"/>
        </p:xfrm>
        <a:graphic>
          <a:graphicData uri="http://schemas.openxmlformats.org/presentationml/2006/ole">
            <mc:AlternateContent xmlns:mc="http://schemas.openxmlformats.org/markup-compatibility/2006">
              <mc:Choice xmlns:v="urn:schemas-microsoft-com:vml" Requires="v">
                <p:oleObj spid="_x0000_s1108" name="Objeto empaquetador del shell" showAsIcon="1" r:id="rId3" imgW="879480" imgH="491040" progId="Package">
                  <p:embed/>
                </p:oleObj>
              </mc:Choice>
              <mc:Fallback>
                <p:oleObj name="Objeto empaquetador del shell" showAsIcon="1" r:id="rId3" imgW="879480" imgH="491040" progId="Package">
                  <p:embed/>
                  <p:pic>
                    <p:nvPicPr>
                      <p:cNvPr id="0" name=""/>
                      <p:cNvPicPr/>
                      <p:nvPr/>
                    </p:nvPicPr>
                    <p:blipFill>
                      <a:blip r:embed="rId4"/>
                      <a:stretch>
                        <a:fillRect/>
                      </a:stretch>
                    </p:blipFill>
                    <p:spPr>
                      <a:xfrm>
                        <a:off x="92075" y="92075"/>
                        <a:ext cx="879475" cy="490538"/>
                      </a:xfrm>
                      <a:prstGeom prst="rect">
                        <a:avLst/>
                      </a:prstGeom>
                    </p:spPr>
                  </p:pic>
                </p:oleObj>
              </mc:Fallback>
            </mc:AlternateContent>
          </a:graphicData>
        </a:graphic>
      </p:graphicFrame>
      <p:pic>
        <p:nvPicPr>
          <p:cNvPr id="6" name="Imagen 5"/>
          <p:cNvPicPr>
            <a:picLocks noChangeAspect="1"/>
          </p:cNvPicPr>
          <p:nvPr/>
        </p:nvPicPr>
        <p:blipFill>
          <a:blip r:embed="rId5"/>
          <a:stretch>
            <a:fillRect/>
          </a:stretch>
        </p:blipFill>
        <p:spPr>
          <a:xfrm rot="1319293">
            <a:off x="7899137" y="1571784"/>
            <a:ext cx="3292935" cy="4760288"/>
          </a:xfrm>
          <a:prstGeom prst="rect">
            <a:avLst/>
          </a:prstGeom>
          <a:ln w="38100">
            <a:solidFill>
              <a:srgbClr val="C00000"/>
            </a:solidFill>
          </a:ln>
        </p:spPr>
      </p:pic>
    </p:spTree>
    <p:extLst>
      <p:ext uri="{BB962C8B-B14F-4D97-AF65-F5344CB8AC3E}">
        <p14:creationId xmlns:p14="http://schemas.microsoft.com/office/powerpoint/2010/main" val="1622147565"/>
      </p:ext>
    </p:extLst>
  </p:cSld>
  <p:clrMapOvr>
    <a:masterClrMapping/>
  </p:clrMapOvr>
  <p:transition spd="slow">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C00000"/>
                </a:solidFill>
              </a:rPr>
              <a:t>SISTEMAS DE REFERENCIACIÓN</a:t>
            </a:r>
            <a:endParaRPr lang="es-MX" dirty="0">
              <a:solidFill>
                <a:srgbClr val="C00000"/>
              </a:solidFill>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07502">
            <a:off x="1497589" y="1466850"/>
            <a:ext cx="4044229" cy="4975514"/>
          </a:xfrm>
          <a:prstGeom prst="rect">
            <a:avLst/>
          </a:prstGeom>
          <a:ln w="38100">
            <a:solidFill>
              <a:srgbClr val="C00000"/>
            </a:solidFill>
          </a:ln>
        </p:spPr>
      </p:pic>
      <p:sp>
        <p:nvSpPr>
          <p:cNvPr id="7" name="Marcador de contenido 6"/>
          <p:cNvSpPr>
            <a:spLocks noGrp="1"/>
          </p:cNvSpPr>
          <p:nvPr>
            <p:ph sz="half" idx="2"/>
          </p:nvPr>
        </p:nvSpPr>
        <p:spPr>
          <a:xfrm>
            <a:off x="6647796" y="1413164"/>
            <a:ext cx="4800600" cy="5084618"/>
          </a:xfrm>
        </p:spPr>
        <p:txBody>
          <a:bodyPr>
            <a:normAutofit/>
          </a:bodyPr>
          <a:lstStyle/>
          <a:p>
            <a:pPr marL="0" indent="0" algn="just">
              <a:lnSpc>
                <a:spcPct val="150000"/>
              </a:lnSpc>
              <a:buNone/>
            </a:pPr>
            <a:r>
              <a:rPr lang="es-MX" sz="2800" b="1" dirty="0" smtClean="0">
                <a:solidFill>
                  <a:srgbClr val="C00000"/>
                </a:solidFill>
              </a:rPr>
              <a:t>ESTILO TURABIAN</a:t>
            </a:r>
            <a:r>
              <a:rPr lang="es-MX" sz="2800" dirty="0" smtClean="0">
                <a:solidFill>
                  <a:srgbClr val="C00000"/>
                </a:solidFill>
              </a:rPr>
              <a:t>, más </a:t>
            </a:r>
            <a:r>
              <a:rPr lang="es-MX" sz="2800" dirty="0">
                <a:solidFill>
                  <a:srgbClr val="C00000"/>
                </a:solidFill>
              </a:rPr>
              <a:t>utilizado </a:t>
            </a:r>
            <a:r>
              <a:rPr lang="es-MX" sz="2800" dirty="0" smtClean="0">
                <a:solidFill>
                  <a:srgbClr val="C00000"/>
                </a:solidFill>
              </a:rPr>
              <a:t>en revistas </a:t>
            </a:r>
            <a:r>
              <a:rPr lang="es-MX" sz="2800" dirty="0">
                <a:solidFill>
                  <a:srgbClr val="C00000"/>
                </a:solidFill>
              </a:rPr>
              <a:t>y libros de humanidades; </a:t>
            </a:r>
            <a:r>
              <a:rPr lang="es-MX" sz="2800" dirty="0" smtClean="0">
                <a:solidFill>
                  <a:srgbClr val="C00000"/>
                </a:solidFill>
              </a:rPr>
              <a:t>consiste </a:t>
            </a:r>
            <a:r>
              <a:rPr lang="es-MX" sz="2800" dirty="0">
                <a:solidFill>
                  <a:srgbClr val="C00000"/>
                </a:solidFill>
              </a:rPr>
              <a:t>en </a:t>
            </a:r>
            <a:r>
              <a:rPr lang="es-MX" sz="2800" dirty="0" smtClean="0">
                <a:solidFill>
                  <a:srgbClr val="C00000"/>
                </a:solidFill>
              </a:rPr>
              <a:t>una </a:t>
            </a:r>
            <a:r>
              <a:rPr lang="es-MX" sz="2800" dirty="0">
                <a:solidFill>
                  <a:srgbClr val="C00000"/>
                </a:solidFill>
              </a:rPr>
              <a:t>simplificación </a:t>
            </a:r>
            <a:r>
              <a:rPr lang="es-MX" sz="2800" dirty="0" smtClean="0">
                <a:solidFill>
                  <a:srgbClr val="C00000"/>
                </a:solidFill>
              </a:rPr>
              <a:t>del estilo Chicago que </a:t>
            </a:r>
            <a:r>
              <a:rPr lang="es-MX" sz="2800" dirty="0">
                <a:solidFill>
                  <a:srgbClr val="C00000"/>
                </a:solidFill>
              </a:rPr>
              <a:t>se </a:t>
            </a:r>
            <a:r>
              <a:rPr lang="es-MX" sz="2800" dirty="0" smtClean="0">
                <a:solidFill>
                  <a:srgbClr val="C00000"/>
                </a:solidFill>
              </a:rPr>
              <a:t>utiliza </a:t>
            </a:r>
            <a:r>
              <a:rPr lang="es-MX" sz="2800" dirty="0">
                <a:solidFill>
                  <a:srgbClr val="C00000"/>
                </a:solidFill>
              </a:rPr>
              <a:t>en </a:t>
            </a:r>
            <a:r>
              <a:rPr lang="es-MX" sz="2800" dirty="0" smtClean="0">
                <a:solidFill>
                  <a:srgbClr val="C00000"/>
                </a:solidFill>
              </a:rPr>
              <a:t>Ciencias Sociales (Fernández, 2016).</a:t>
            </a:r>
            <a:endParaRPr lang="es-MX" sz="2800" dirty="0">
              <a:solidFill>
                <a:srgbClr val="C00000"/>
              </a:solidFill>
            </a:endParaRPr>
          </a:p>
        </p:txBody>
      </p:sp>
    </p:spTree>
    <p:extLst>
      <p:ext uri="{BB962C8B-B14F-4D97-AF65-F5344CB8AC3E}">
        <p14:creationId xmlns:p14="http://schemas.microsoft.com/office/powerpoint/2010/main" val="3428516516"/>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831273"/>
          </a:xfrm>
        </p:spPr>
        <p:txBody>
          <a:bodyPr/>
          <a:lstStyle/>
          <a:p>
            <a:r>
              <a:rPr lang="es-MX" dirty="0" smtClean="0">
                <a:solidFill>
                  <a:srgbClr val="C00000"/>
                </a:solidFill>
              </a:rPr>
              <a:t>SISTEMAS DE REFERENCIACIÓN</a:t>
            </a:r>
            <a:endParaRPr lang="en-US" dirty="0">
              <a:solidFill>
                <a:srgbClr val="C00000"/>
              </a:solidFill>
            </a:endParaRPr>
          </a:p>
        </p:txBody>
      </p:sp>
      <p:sp>
        <p:nvSpPr>
          <p:cNvPr id="4" name="Marcador de contenido 3"/>
          <p:cNvSpPr>
            <a:spLocks noGrp="1"/>
          </p:cNvSpPr>
          <p:nvPr>
            <p:ph sz="half" idx="2"/>
          </p:nvPr>
        </p:nvSpPr>
        <p:spPr/>
        <p:txBody>
          <a:bodyPr>
            <a:normAutofit/>
          </a:bodyPr>
          <a:lstStyle/>
          <a:p>
            <a:pPr algn="just">
              <a:lnSpc>
                <a:spcPct val="150000"/>
              </a:lnSpc>
            </a:pPr>
            <a:r>
              <a:rPr lang="en-US" sz="2400" b="1" dirty="0" smtClean="0">
                <a:solidFill>
                  <a:srgbClr val="C00000"/>
                </a:solidFill>
              </a:rPr>
              <a:t>MHRA, Modern Humanities </a:t>
            </a:r>
            <a:r>
              <a:rPr lang="en-US" sz="2400" b="1" dirty="0">
                <a:solidFill>
                  <a:srgbClr val="C00000"/>
                </a:solidFill>
              </a:rPr>
              <a:t>Research </a:t>
            </a:r>
            <a:r>
              <a:rPr lang="en-US" sz="2400" b="1" dirty="0" smtClean="0">
                <a:solidFill>
                  <a:srgbClr val="C00000"/>
                </a:solidFill>
              </a:rPr>
              <a:t>Association </a:t>
            </a:r>
            <a:r>
              <a:rPr lang="es-MX" sz="2400" dirty="0" smtClean="0">
                <a:solidFill>
                  <a:srgbClr val="C00000"/>
                </a:solidFill>
              </a:rPr>
              <a:t>es el utilizado </a:t>
            </a:r>
            <a:r>
              <a:rPr lang="es-MX" sz="2400" dirty="0">
                <a:solidFill>
                  <a:srgbClr val="C00000"/>
                </a:solidFill>
              </a:rPr>
              <a:t>principalmente para las publicaciones de Ciencias Sociales, Historia </a:t>
            </a:r>
            <a:r>
              <a:rPr lang="es-MX" sz="2400" dirty="0" smtClean="0">
                <a:solidFill>
                  <a:srgbClr val="C00000"/>
                </a:solidFill>
              </a:rPr>
              <a:t>contemporánea</a:t>
            </a:r>
            <a:r>
              <a:rPr lang="es-MX" sz="2400" dirty="0">
                <a:solidFill>
                  <a:srgbClr val="C00000"/>
                </a:solidFill>
              </a:rPr>
              <a:t>, Geografía, etc</a:t>
            </a:r>
            <a:r>
              <a:rPr lang="es-MX" sz="2400" dirty="0" smtClean="0">
                <a:solidFill>
                  <a:srgbClr val="C00000"/>
                </a:solidFill>
              </a:rPr>
              <a:t>. (Universidad de Jaén, 2015).</a:t>
            </a:r>
            <a:endParaRPr lang="en-US" sz="2400" dirty="0">
              <a:solidFill>
                <a:srgbClr val="C00000"/>
              </a:solidFill>
            </a:endParaRPr>
          </a:p>
        </p:txBody>
      </p:sp>
      <p:pic>
        <p:nvPicPr>
          <p:cNvPr id="5" name="Imagen 4"/>
          <p:cNvPicPr>
            <a:picLocks noChangeAspect="1"/>
          </p:cNvPicPr>
          <p:nvPr/>
        </p:nvPicPr>
        <p:blipFill>
          <a:blip r:embed="rId2"/>
          <a:stretch>
            <a:fillRect/>
          </a:stretch>
        </p:blipFill>
        <p:spPr>
          <a:xfrm rot="20148851">
            <a:off x="1837976" y="1419695"/>
            <a:ext cx="2807770" cy="3870914"/>
          </a:xfrm>
          <a:prstGeom prst="rect">
            <a:avLst/>
          </a:prstGeom>
          <a:ln w="38100">
            <a:solidFill>
              <a:srgbClr val="C00000"/>
            </a:solidFill>
          </a:ln>
        </p:spPr>
      </p:pic>
      <p:pic>
        <p:nvPicPr>
          <p:cNvPr id="6" name="Imagen 5"/>
          <p:cNvPicPr>
            <a:picLocks noChangeAspect="1"/>
          </p:cNvPicPr>
          <p:nvPr/>
        </p:nvPicPr>
        <p:blipFill>
          <a:blip r:embed="rId3"/>
          <a:stretch>
            <a:fillRect/>
          </a:stretch>
        </p:blipFill>
        <p:spPr>
          <a:xfrm>
            <a:off x="4037946" y="5604510"/>
            <a:ext cx="2609850" cy="952500"/>
          </a:xfrm>
          <a:prstGeom prst="rect">
            <a:avLst/>
          </a:prstGeom>
          <a:ln w="28575">
            <a:solidFill>
              <a:srgbClr val="C00000"/>
            </a:solidFill>
          </a:ln>
        </p:spPr>
      </p:pic>
    </p:spTree>
    <p:extLst>
      <p:ext uri="{BB962C8B-B14F-4D97-AF65-F5344CB8AC3E}">
        <p14:creationId xmlns:p14="http://schemas.microsoft.com/office/powerpoint/2010/main" val="3501096511"/>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C00000"/>
                </a:solidFill>
              </a:rPr>
              <a:t>SISTEMAS DE REFERENCIACIÓN</a:t>
            </a:r>
            <a:endParaRPr lang="es-MX" dirty="0">
              <a:solidFill>
                <a:srgbClr val="C00000"/>
              </a:solidFill>
            </a:endParaRPr>
          </a:p>
        </p:txBody>
      </p:sp>
      <p:sp>
        <p:nvSpPr>
          <p:cNvPr id="3" name="Marcador de contenido 2"/>
          <p:cNvSpPr>
            <a:spLocks noGrp="1"/>
          </p:cNvSpPr>
          <p:nvPr>
            <p:ph sz="half" idx="1"/>
          </p:nvPr>
        </p:nvSpPr>
        <p:spPr>
          <a:xfrm>
            <a:off x="1257300" y="1717965"/>
            <a:ext cx="5271606" cy="4862944"/>
          </a:xfrm>
        </p:spPr>
        <p:txBody>
          <a:bodyPr>
            <a:normAutofit fontScale="77500" lnSpcReduction="20000"/>
          </a:bodyPr>
          <a:lstStyle/>
          <a:p>
            <a:pPr>
              <a:lnSpc>
                <a:spcPct val="150000"/>
              </a:lnSpc>
            </a:pPr>
            <a:r>
              <a:rPr lang="es-MX" sz="3200" b="1" dirty="0" smtClean="0">
                <a:solidFill>
                  <a:srgbClr val="C00000"/>
                </a:solidFill>
              </a:rPr>
              <a:t>ESTILO HARVARD, </a:t>
            </a:r>
            <a:r>
              <a:rPr lang="es-MX" sz="3200" dirty="0" smtClean="0">
                <a:solidFill>
                  <a:srgbClr val="C00000"/>
                </a:solidFill>
              </a:rPr>
              <a:t>mayormente utilizado en universidades anglosajonas del Reino Unido para Física, Ciencias Naturales y en menor medida, Ciencias Sociales (Universidad de Alicante, 2013). No existe un manual como tal, sino varios, desarrollados según la universidad inglesa que se trate.</a:t>
            </a:r>
            <a:endParaRPr lang="es-MX" sz="3200" dirty="0">
              <a:solidFill>
                <a:srgbClr val="C00000"/>
              </a:solidFill>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1995162912"/>
              </p:ext>
            </p:extLst>
          </p:nvPr>
        </p:nvGraphicFramePr>
        <p:xfrm>
          <a:off x="92075" y="92075"/>
          <a:ext cx="879475" cy="490538"/>
        </p:xfrm>
        <a:graphic>
          <a:graphicData uri="http://schemas.openxmlformats.org/presentationml/2006/ole">
            <mc:AlternateContent xmlns:mc="http://schemas.openxmlformats.org/markup-compatibility/2006">
              <mc:Choice xmlns:v="urn:schemas-microsoft-com:vml" Requires="v">
                <p:oleObj spid="_x0000_s2204" name="Objeto empaquetador del shell" showAsIcon="1" r:id="rId3" imgW="879480" imgH="491040" progId="Package">
                  <p:embed/>
                </p:oleObj>
              </mc:Choice>
              <mc:Fallback>
                <p:oleObj name="Objeto empaquetador del shell" showAsIcon="1" r:id="rId3" imgW="879480" imgH="491040" progId="Package">
                  <p:embed/>
                  <p:pic>
                    <p:nvPicPr>
                      <p:cNvPr id="0" name=""/>
                      <p:cNvPicPr/>
                      <p:nvPr/>
                    </p:nvPicPr>
                    <p:blipFill>
                      <a:blip r:embed="rId4"/>
                      <a:stretch>
                        <a:fillRect/>
                      </a:stretch>
                    </p:blipFill>
                    <p:spPr>
                      <a:xfrm>
                        <a:off x="92075" y="92075"/>
                        <a:ext cx="879475" cy="490538"/>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3573379436"/>
              </p:ext>
            </p:extLst>
          </p:nvPr>
        </p:nvGraphicFramePr>
        <p:xfrm>
          <a:off x="92075" y="92075"/>
          <a:ext cx="879475" cy="490538"/>
        </p:xfrm>
        <a:graphic>
          <a:graphicData uri="http://schemas.openxmlformats.org/presentationml/2006/ole">
            <mc:AlternateContent xmlns:mc="http://schemas.openxmlformats.org/markup-compatibility/2006">
              <mc:Choice xmlns:v="urn:schemas-microsoft-com:vml" Requires="v">
                <p:oleObj spid="_x0000_s2205" name="Objeto empaquetador del shell" showAsIcon="1" r:id="rId5" imgW="879480" imgH="491040" progId="Package">
                  <p:embed/>
                </p:oleObj>
              </mc:Choice>
              <mc:Fallback>
                <p:oleObj name="Objeto empaquetador del shell" showAsIcon="1" r:id="rId5" imgW="879480" imgH="491040" progId="Package">
                  <p:embed/>
                  <p:pic>
                    <p:nvPicPr>
                      <p:cNvPr id="0" name=""/>
                      <p:cNvPicPr/>
                      <p:nvPr/>
                    </p:nvPicPr>
                    <p:blipFill>
                      <a:blip r:embed="rId6"/>
                      <a:stretch>
                        <a:fillRect/>
                      </a:stretch>
                    </p:blipFill>
                    <p:spPr>
                      <a:xfrm>
                        <a:off x="92075" y="92075"/>
                        <a:ext cx="879475" cy="490538"/>
                      </a:xfrm>
                      <a:prstGeom prst="rect">
                        <a:avLst/>
                      </a:prstGeom>
                    </p:spPr>
                  </p:pic>
                </p:oleObj>
              </mc:Fallback>
            </mc:AlternateContent>
          </a:graphicData>
        </a:graphic>
      </p:graphicFrame>
      <p:pic>
        <p:nvPicPr>
          <p:cNvPr id="7" name="Imagen 6"/>
          <p:cNvPicPr>
            <a:picLocks noChangeAspect="1"/>
          </p:cNvPicPr>
          <p:nvPr/>
        </p:nvPicPr>
        <p:blipFill>
          <a:blip r:embed="rId7"/>
          <a:stretch>
            <a:fillRect/>
          </a:stretch>
        </p:blipFill>
        <p:spPr>
          <a:xfrm rot="1171120">
            <a:off x="7460108" y="1497371"/>
            <a:ext cx="3477202" cy="4859767"/>
          </a:xfrm>
          <a:prstGeom prst="rect">
            <a:avLst/>
          </a:prstGeom>
          <a:ln>
            <a:solidFill>
              <a:srgbClr val="C00000"/>
            </a:solidFill>
          </a:ln>
        </p:spPr>
      </p:pic>
    </p:spTree>
    <p:extLst>
      <p:ext uri="{BB962C8B-B14F-4D97-AF65-F5344CB8AC3E}">
        <p14:creationId xmlns:p14="http://schemas.microsoft.com/office/powerpoint/2010/main" val="761150076"/>
      </p:ext>
    </p:extLst>
  </p:cSld>
  <p:clrMapOvr>
    <a:masterClrMapping/>
  </p:clrMapOvr>
  <p:transition spd="slow">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idx="1"/>
          </p:nvPr>
        </p:nvSpPr>
        <p:spPr>
          <a:xfrm>
            <a:off x="3982763" y="5350974"/>
            <a:ext cx="7017488" cy="951135"/>
          </a:xfrm>
        </p:spPr>
        <p:txBody>
          <a:bodyPr>
            <a:normAutofit lnSpcReduction="10000"/>
          </a:bodyPr>
          <a:lstStyle/>
          <a:p>
            <a:pPr algn="ctr">
              <a:lnSpc>
                <a:spcPct val="150000"/>
              </a:lnSpc>
            </a:pPr>
            <a:r>
              <a:rPr lang="es-MX" dirty="0" smtClean="0"/>
              <a:t>Estilo </a:t>
            </a:r>
            <a:r>
              <a:rPr lang="es-MX" dirty="0" err="1" smtClean="0"/>
              <a:t>apa</a:t>
            </a:r>
            <a:r>
              <a:rPr lang="es-MX" dirty="0" smtClean="0"/>
              <a:t> (</a:t>
            </a:r>
            <a:r>
              <a:rPr lang="es-MX" dirty="0" err="1" smtClean="0"/>
              <a:t>american</a:t>
            </a:r>
            <a:r>
              <a:rPr lang="es-MX" dirty="0" smtClean="0"/>
              <a:t> </a:t>
            </a:r>
            <a:r>
              <a:rPr lang="es-MX" dirty="0" err="1" smtClean="0"/>
              <a:t>psychological</a:t>
            </a:r>
            <a:r>
              <a:rPr lang="es-MX" dirty="0" smtClean="0"/>
              <a:t> </a:t>
            </a:r>
            <a:r>
              <a:rPr lang="es-MX" dirty="0" err="1" smtClean="0"/>
              <a:t>association</a:t>
            </a:r>
            <a:r>
              <a:rPr lang="es-MX" dirty="0" smtClean="0"/>
              <a:t>)</a:t>
            </a:r>
            <a:endParaRPr lang="en-US" dirty="0"/>
          </a:p>
        </p:txBody>
      </p:sp>
      <p:pic>
        <p:nvPicPr>
          <p:cNvPr id="7" name="Imagen 6"/>
          <p:cNvPicPr>
            <a:picLocks noChangeAspect="1"/>
          </p:cNvPicPr>
          <p:nvPr/>
        </p:nvPicPr>
        <p:blipFill>
          <a:blip r:embed="rId2"/>
          <a:stretch>
            <a:fillRect/>
          </a:stretch>
        </p:blipFill>
        <p:spPr>
          <a:xfrm>
            <a:off x="3351413" y="268778"/>
            <a:ext cx="7363691" cy="2715491"/>
          </a:xfrm>
          <a:prstGeom prst="rect">
            <a:avLst/>
          </a:prstGeom>
          <a:ln w="38100">
            <a:solidFill>
              <a:schemeClr val="bg2">
                <a:lumMod val="50000"/>
                <a:lumOff val="50000"/>
              </a:schemeClr>
            </a:solidFill>
          </a:ln>
        </p:spPr>
      </p:pic>
      <p:pic>
        <p:nvPicPr>
          <p:cNvPr id="8" name="Imagen 7"/>
          <p:cNvPicPr>
            <a:picLocks noChangeAspect="1"/>
          </p:cNvPicPr>
          <p:nvPr/>
        </p:nvPicPr>
        <p:blipFill>
          <a:blip r:embed="rId3"/>
          <a:stretch>
            <a:fillRect/>
          </a:stretch>
        </p:blipFill>
        <p:spPr>
          <a:xfrm>
            <a:off x="3351414" y="2984268"/>
            <a:ext cx="7363690" cy="1978429"/>
          </a:xfrm>
          <a:prstGeom prst="rect">
            <a:avLst/>
          </a:prstGeom>
          <a:ln w="38100">
            <a:solidFill>
              <a:srgbClr val="FFC000"/>
            </a:solidFill>
          </a:ln>
        </p:spPr>
      </p:pic>
    </p:spTree>
    <p:extLst>
      <p:ext uri="{BB962C8B-B14F-4D97-AF65-F5344CB8AC3E}">
        <p14:creationId xmlns:p14="http://schemas.microsoft.com/office/powerpoint/2010/main" val="2906326518"/>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5"/>
            <a:ext cx="10178322" cy="1002795"/>
          </a:xfrm>
        </p:spPr>
        <p:txBody>
          <a:bodyPr/>
          <a:lstStyle/>
          <a:p>
            <a:r>
              <a:rPr lang="es-MX" dirty="0" smtClean="0">
                <a:solidFill>
                  <a:srgbClr val="C00000"/>
                </a:solidFill>
              </a:rPr>
              <a:t>GENERALIDADES</a:t>
            </a:r>
            <a:endParaRPr lang="en-US" dirty="0">
              <a:solidFill>
                <a:srgbClr val="C00000"/>
              </a:solidFill>
            </a:endParaRPr>
          </a:p>
        </p:txBody>
      </p:sp>
      <p:sp>
        <p:nvSpPr>
          <p:cNvPr id="5" name="Marcador de contenido 4"/>
          <p:cNvSpPr>
            <a:spLocks noGrp="1"/>
          </p:cNvSpPr>
          <p:nvPr>
            <p:ph idx="1"/>
          </p:nvPr>
        </p:nvSpPr>
        <p:spPr>
          <a:xfrm>
            <a:off x="1251678" y="1313411"/>
            <a:ext cx="10178322" cy="5195454"/>
          </a:xfrm>
        </p:spPr>
        <p:txBody>
          <a:bodyPr>
            <a:normAutofit fontScale="92500"/>
          </a:bodyPr>
          <a:lstStyle/>
          <a:p>
            <a:pPr algn="ctr">
              <a:lnSpc>
                <a:spcPct val="160000"/>
              </a:lnSpc>
            </a:pPr>
            <a:r>
              <a:rPr lang="es-MX" sz="3200" dirty="0" smtClean="0">
                <a:solidFill>
                  <a:schemeClr val="tx2">
                    <a:lumMod val="75000"/>
                    <a:lumOff val="25000"/>
                  </a:schemeClr>
                </a:solidFill>
                <a:latin typeface="Arial" panose="020B0604020202020204" pitchFamily="34" charset="0"/>
                <a:cs typeface="Arial" panose="020B0604020202020204" pitchFamily="34" charset="0"/>
              </a:rPr>
              <a:t>Se originó en 1929, cuando un grupo de psicólogos, antropólogos y administradores convinieron en establecer una serie de procedimientos o reglas de estilo para </a:t>
            </a:r>
            <a:r>
              <a:rPr lang="es-MX" sz="3200" dirty="0" smtClean="0">
                <a:solidFill>
                  <a:srgbClr val="C00000"/>
                </a:solidFill>
                <a:latin typeface="Arial" panose="020B0604020202020204" pitchFamily="34" charset="0"/>
                <a:cs typeface="Arial" panose="020B0604020202020204" pitchFamily="34" charset="0"/>
              </a:rPr>
              <a:t>homologar los múltiples componentes involucrados en la escritura científica</a:t>
            </a:r>
            <a:r>
              <a:rPr lang="es-MX" sz="3200" dirty="0" smtClean="0">
                <a:solidFill>
                  <a:schemeClr val="tx2">
                    <a:lumMod val="75000"/>
                    <a:lumOff val="25000"/>
                  </a:schemeClr>
                </a:solidFill>
                <a:latin typeface="Arial" panose="020B0604020202020204" pitchFamily="34" charset="0"/>
                <a:cs typeface="Arial" panose="020B0604020202020204" pitchFamily="34" charset="0"/>
              </a:rPr>
              <a:t>, y así incrementar la facilidad de lectura y comprensión de los textos científicos.</a:t>
            </a:r>
          </a:p>
        </p:txBody>
      </p:sp>
    </p:spTree>
    <p:extLst>
      <p:ext uri="{BB962C8B-B14F-4D97-AF65-F5344CB8AC3E}">
        <p14:creationId xmlns:p14="http://schemas.microsoft.com/office/powerpoint/2010/main" val="197981377"/>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p:txBody>
          <a:bodyPr/>
          <a:lstStyle/>
          <a:p>
            <a:pPr marL="0" indent="0" algn="ctr">
              <a:lnSpc>
                <a:spcPct val="150000"/>
              </a:lnSpc>
              <a:buNone/>
            </a:pPr>
            <a:r>
              <a:rPr lang="es-MX" dirty="0">
                <a:solidFill>
                  <a:schemeClr val="tx2">
                    <a:lumMod val="90000"/>
                    <a:lumOff val="10000"/>
                  </a:schemeClr>
                </a:solidFill>
                <a:latin typeface="Arial Black" panose="020B0A04020102020204" pitchFamily="34" charset="0"/>
              </a:rPr>
              <a:t>Material para el contenido </a:t>
            </a:r>
            <a:r>
              <a:rPr lang="es-MX" dirty="0" smtClean="0">
                <a:solidFill>
                  <a:schemeClr val="tx2">
                    <a:lumMod val="90000"/>
                    <a:lumOff val="10000"/>
                  </a:schemeClr>
                </a:solidFill>
                <a:latin typeface="Arial Black" panose="020B0A04020102020204" pitchFamily="34" charset="0"/>
              </a:rPr>
              <a:t>4 de la Unidad de Aprendizaje: </a:t>
            </a:r>
          </a:p>
          <a:p>
            <a:pPr marL="0" indent="0" algn="ctr">
              <a:lnSpc>
                <a:spcPct val="150000"/>
              </a:lnSpc>
              <a:buNone/>
            </a:pPr>
            <a:r>
              <a:rPr lang="es-MX" dirty="0">
                <a:solidFill>
                  <a:schemeClr val="tx2">
                    <a:lumMod val="90000"/>
                    <a:lumOff val="10000"/>
                  </a:schemeClr>
                </a:solidFill>
                <a:latin typeface="Arial Black" panose="020B0A04020102020204" pitchFamily="34" charset="0"/>
              </a:rPr>
              <a:t/>
            </a:r>
            <a:br>
              <a:rPr lang="es-MX" dirty="0">
                <a:solidFill>
                  <a:schemeClr val="tx2">
                    <a:lumMod val="90000"/>
                    <a:lumOff val="10000"/>
                  </a:schemeClr>
                </a:solidFill>
                <a:latin typeface="Arial Black" panose="020B0A04020102020204" pitchFamily="34" charset="0"/>
              </a:rPr>
            </a:br>
            <a:r>
              <a:rPr lang="es-MX" dirty="0">
                <a:solidFill>
                  <a:schemeClr val="tx2">
                    <a:lumMod val="90000"/>
                    <a:lumOff val="10000"/>
                  </a:schemeClr>
                </a:solidFill>
                <a:latin typeface="Arial Black" panose="020B0A04020102020204" pitchFamily="34" charset="0"/>
              </a:rPr>
              <a:t>ELEMENTOS VINCULADOS CON LA EDICIÓN, PUBLICACIÓN Y EVALUACIÓN DE LA </a:t>
            </a:r>
            <a:r>
              <a:rPr lang="es-MX" dirty="0" smtClean="0">
                <a:solidFill>
                  <a:schemeClr val="tx2">
                    <a:lumMod val="90000"/>
                    <a:lumOff val="10000"/>
                  </a:schemeClr>
                </a:solidFill>
                <a:latin typeface="Arial Black" panose="020B0A04020102020204" pitchFamily="34" charset="0"/>
              </a:rPr>
              <a:t>PC:</a:t>
            </a:r>
          </a:p>
          <a:p>
            <a:pPr marL="0" indent="0" algn="ctr">
              <a:lnSpc>
                <a:spcPct val="150000"/>
              </a:lnSpc>
              <a:buNone/>
            </a:pPr>
            <a:r>
              <a:rPr lang="es-MX" dirty="0" smtClean="0">
                <a:solidFill>
                  <a:schemeClr val="tx2">
                    <a:lumMod val="90000"/>
                    <a:lumOff val="10000"/>
                  </a:schemeClr>
                </a:solidFill>
                <a:latin typeface="Arial Black" panose="020B0A04020102020204" pitchFamily="34" charset="0"/>
              </a:rPr>
              <a:t>TEMA: Sistemas de citación y referenciación.</a:t>
            </a:r>
            <a:endParaRPr lang="en-US" dirty="0">
              <a:solidFill>
                <a:schemeClr val="tx2">
                  <a:lumMod val="90000"/>
                  <a:lumOff val="10000"/>
                </a:schemeClr>
              </a:solidFill>
            </a:endParaRPr>
          </a:p>
        </p:txBody>
      </p:sp>
    </p:spTree>
    <p:extLst>
      <p:ext uri="{BB962C8B-B14F-4D97-AF65-F5344CB8AC3E}">
        <p14:creationId xmlns:p14="http://schemas.microsoft.com/office/powerpoint/2010/main" val="2512284336"/>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5"/>
            <a:ext cx="10178322" cy="812672"/>
          </a:xfrm>
        </p:spPr>
        <p:txBody>
          <a:bodyPr/>
          <a:lstStyle/>
          <a:p>
            <a:r>
              <a:rPr lang="es-MX" dirty="0" smtClean="0">
                <a:solidFill>
                  <a:srgbClr val="C00000"/>
                </a:solidFill>
              </a:rPr>
              <a:t>GENERALIDADES</a:t>
            </a:r>
            <a:endParaRPr lang="en-US" dirty="0">
              <a:solidFill>
                <a:srgbClr val="C00000"/>
              </a:solidFill>
            </a:endParaRPr>
          </a:p>
        </p:txBody>
      </p:sp>
      <p:sp>
        <p:nvSpPr>
          <p:cNvPr id="5" name="Marcador de contenido 4"/>
          <p:cNvSpPr>
            <a:spLocks noGrp="1"/>
          </p:cNvSpPr>
          <p:nvPr>
            <p:ph idx="1"/>
          </p:nvPr>
        </p:nvSpPr>
        <p:spPr>
          <a:xfrm>
            <a:off x="1251678" y="2018923"/>
            <a:ext cx="10178322" cy="4489942"/>
          </a:xfrm>
        </p:spPr>
        <p:txBody>
          <a:bodyPr>
            <a:normAutofit/>
          </a:bodyPr>
          <a:lstStyle/>
          <a:p>
            <a:pPr algn="ctr">
              <a:lnSpc>
                <a:spcPct val="160000"/>
              </a:lnSpc>
            </a:pPr>
            <a:r>
              <a:rPr lang="en-US" sz="2400" dirty="0" smtClean="0">
                <a:solidFill>
                  <a:schemeClr val="tx2">
                    <a:lumMod val="75000"/>
                    <a:lumOff val="25000"/>
                  </a:schemeClr>
                </a:solidFill>
                <a:latin typeface="Arial" panose="020B0604020202020204" pitchFamily="34" charset="0"/>
                <a:cs typeface="Arial" panose="020B0604020202020204" pitchFamily="34" charset="0"/>
              </a:rPr>
              <a:t>El APA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consiste</a:t>
            </a:r>
            <a:r>
              <a:rPr lang="en-US" sz="2400" dirty="0" smtClean="0">
                <a:solidFill>
                  <a:schemeClr val="tx2">
                    <a:lumMod val="75000"/>
                    <a:lumOff val="25000"/>
                  </a:schemeClr>
                </a:solidFill>
                <a:latin typeface="Arial" panose="020B0604020202020204" pitchFamily="34" charset="0"/>
                <a:cs typeface="Arial" panose="020B0604020202020204" pitchFamily="34" charset="0"/>
              </a:rPr>
              <a:t> en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una</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serie</a:t>
            </a:r>
            <a:r>
              <a:rPr lang="en-US" sz="2400" dirty="0" smtClean="0">
                <a:solidFill>
                  <a:schemeClr val="tx2">
                    <a:lumMod val="75000"/>
                    <a:lumOff val="25000"/>
                  </a:schemeClr>
                </a:solidFill>
                <a:latin typeface="Arial" panose="020B0604020202020204" pitchFamily="34" charset="0"/>
                <a:cs typeface="Arial" panose="020B0604020202020204" pitchFamily="34" charset="0"/>
              </a:rPr>
              <a:t> de </a:t>
            </a:r>
            <a:r>
              <a:rPr lang="en-US" sz="2400" dirty="0" err="1" smtClean="0">
                <a:solidFill>
                  <a:srgbClr val="C00000"/>
                </a:solidFill>
                <a:latin typeface="Arial" panose="020B0604020202020204" pitchFamily="34" charset="0"/>
                <a:cs typeface="Arial" panose="020B0604020202020204" pitchFamily="34" charset="0"/>
              </a:rPr>
              <a:t>reglas</a:t>
            </a:r>
            <a:r>
              <a:rPr lang="en-US" sz="2400" dirty="0" smtClean="0">
                <a:solidFill>
                  <a:srgbClr val="C00000"/>
                </a:solidFill>
                <a:latin typeface="Arial" panose="020B0604020202020204" pitchFamily="34" charset="0"/>
                <a:cs typeface="Arial" panose="020B0604020202020204" pitchFamily="34" charset="0"/>
              </a:rPr>
              <a:t> y </a:t>
            </a:r>
            <a:r>
              <a:rPr lang="en-US" sz="2400" dirty="0" err="1" smtClean="0">
                <a:solidFill>
                  <a:srgbClr val="C00000"/>
                </a:solidFill>
                <a:latin typeface="Arial" panose="020B0604020202020204" pitchFamily="34" charset="0"/>
                <a:cs typeface="Arial" panose="020B0604020202020204" pitchFamily="34" charset="0"/>
              </a:rPr>
              <a:t>orientaciones</a:t>
            </a:r>
            <a:r>
              <a:rPr lang="en-US" sz="2400" dirty="0" smtClean="0">
                <a:solidFill>
                  <a:srgbClr val="C00000"/>
                </a:solidFill>
                <a:latin typeface="Arial" panose="020B0604020202020204" pitchFamily="34" charset="0"/>
                <a:cs typeface="Arial" panose="020B0604020202020204" pitchFamily="34" charset="0"/>
              </a:rPr>
              <a:t> </a:t>
            </a:r>
            <a:r>
              <a:rPr lang="en-US" sz="2400" dirty="0" smtClean="0">
                <a:solidFill>
                  <a:schemeClr val="tx2">
                    <a:lumMod val="75000"/>
                    <a:lumOff val="25000"/>
                  </a:schemeClr>
                </a:solidFill>
                <a:latin typeface="Arial" panose="020B0604020202020204" pitchFamily="34" charset="0"/>
                <a:cs typeface="Arial" panose="020B0604020202020204" pitchFamily="34" charset="0"/>
              </a:rPr>
              <a:t>que un editor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debe</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observar</a:t>
            </a:r>
            <a:r>
              <a:rPr lang="en-US" sz="2400" dirty="0" smtClean="0">
                <a:solidFill>
                  <a:schemeClr val="tx2">
                    <a:lumMod val="75000"/>
                    <a:lumOff val="25000"/>
                  </a:schemeClr>
                </a:solidFill>
                <a:latin typeface="Arial" panose="020B0604020202020204" pitchFamily="34" charset="0"/>
                <a:cs typeface="Arial" panose="020B0604020202020204" pitchFamily="34" charset="0"/>
              </a:rPr>
              <a:t> para </a:t>
            </a:r>
            <a:r>
              <a:rPr lang="en-US" sz="2400" dirty="0" err="1" smtClean="0">
                <a:solidFill>
                  <a:srgbClr val="C00000"/>
                </a:solidFill>
                <a:latin typeface="Arial" panose="020B0604020202020204" pitchFamily="34" charset="0"/>
                <a:cs typeface="Arial" panose="020B0604020202020204" pitchFamily="34" charset="0"/>
              </a:rPr>
              <a:t>garantizar</a:t>
            </a:r>
            <a:r>
              <a:rPr lang="en-US" sz="2400" dirty="0" smtClean="0">
                <a:solidFill>
                  <a:srgbClr val="C00000"/>
                </a:solidFill>
                <a:latin typeface="Arial" panose="020B0604020202020204" pitchFamily="34" charset="0"/>
                <a:cs typeface="Arial" panose="020B0604020202020204" pitchFamily="34" charset="0"/>
              </a:rPr>
              <a:t> la </a:t>
            </a:r>
            <a:r>
              <a:rPr lang="en-US" sz="2400" dirty="0" err="1" smtClean="0">
                <a:solidFill>
                  <a:srgbClr val="C00000"/>
                </a:solidFill>
                <a:latin typeface="Arial" panose="020B0604020202020204" pitchFamily="34" charset="0"/>
                <a:cs typeface="Arial" panose="020B0604020202020204" pitchFamily="34" charset="0"/>
              </a:rPr>
              <a:t>claridad</a:t>
            </a:r>
            <a:r>
              <a:rPr lang="en-US" sz="2400" dirty="0" smtClean="0">
                <a:solidFill>
                  <a:srgbClr val="C00000"/>
                </a:solidFill>
                <a:latin typeface="Arial" panose="020B0604020202020204" pitchFamily="34" charset="0"/>
                <a:cs typeface="Arial" panose="020B0604020202020204" pitchFamily="34" charset="0"/>
              </a:rPr>
              <a:t> y </a:t>
            </a:r>
            <a:r>
              <a:rPr lang="en-US" sz="2400" dirty="0" err="1" smtClean="0">
                <a:solidFill>
                  <a:srgbClr val="C00000"/>
                </a:solidFill>
                <a:latin typeface="Arial" panose="020B0604020202020204" pitchFamily="34" charset="0"/>
                <a:cs typeface="Arial" panose="020B0604020202020204" pitchFamily="34" charset="0"/>
              </a:rPr>
              <a:t>consistencia</a:t>
            </a:r>
            <a:r>
              <a:rPr lang="en-US" sz="2400" dirty="0" smtClean="0">
                <a:solidFill>
                  <a:srgbClr val="C00000"/>
                </a:solidFill>
                <a:latin typeface="Arial" panose="020B0604020202020204" pitchFamily="34" charset="0"/>
                <a:cs typeface="Arial" panose="020B0604020202020204" pitchFamily="34" charset="0"/>
              </a:rPr>
              <a:t> en la </a:t>
            </a:r>
            <a:r>
              <a:rPr lang="en-US" sz="2400" dirty="0" err="1" smtClean="0">
                <a:solidFill>
                  <a:srgbClr val="C00000"/>
                </a:solidFill>
                <a:latin typeface="Arial" panose="020B0604020202020204" pitchFamily="34" charset="0"/>
                <a:cs typeface="Arial" panose="020B0604020202020204" pitchFamily="34" charset="0"/>
              </a:rPr>
              <a:t>presentación</a:t>
            </a:r>
            <a:r>
              <a:rPr lang="en-US" sz="2400" dirty="0" smtClean="0">
                <a:solidFill>
                  <a:srgbClr val="C00000"/>
                </a:solidFill>
                <a:latin typeface="Arial" panose="020B0604020202020204" pitchFamily="34" charset="0"/>
                <a:cs typeface="Arial" panose="020B0604020202020204" pitchFamily="34" charset="0"/>
              </a:rPr>
              <a:t> </a:t>
            </a:r>
            <a:r>
              <a:rPr lang="en-US" sz="2400" dirty="0" smtClean="0">
                <a:solidFill>
                  <a:schemeClr val="tx2">
                    <a:lumMod val="75000"/>
                    <a:lumOff val="25000"/>
                  </a:schemeClr>
                </a:solidFill>
                <a:latin typeface="Arial" panose="020B0604020202020204" pitchFamily="34" charset="0"/>
                <a:cs typeface="Arial" panose="020B0604020202020204" pitchFamily="34" charset="0"/>
              </a:rPr>
              <a:t>de un material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escrito</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Esto</a:t>
            </a:r>
            <a:r>
              <a:rPr lang="en-US" sz="2400" dirty="0" smtClean="0">
                <a:solidFill>
                  <a:schemeClr val="tx2">
                    <a:lumMod val="75000"/>
                    <a:lumOff val="25000"/>
                  </a:schemeClr>
                </a:solidFill>
                <a:latin typeface="Arial" panose="020B0604020202020204" pitchFamily="34" charset="0"/>
                <a:cs typeface="Arial" panose="020B0604020202020204" pitchFamily="34" charset="0"/>
              </a:rPr>
              <a:t> se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refiere</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 la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uniformidad</a:t>
            </a:r>
            <a:r>
              <a:rPr lang="en-US" sz="2400" dirty="0" smtClean="0">
                <a:solidFill>
                  <a:schemeClr val="tx2">
                    <a:lumMod val="75000"/>
                    <a:lumOff val="25000"/>
                  </a:schemeClr>
                </a:solidFill>
                <a:latin typeface="Arial" panose="020B0604020202020204" pitchFamily="34" charset="0"/>
                <a:cs typeface="Arial" panose="020B0604020202020204" pitchFamily="34" charset="0"/>
              </a:rPr>
              <a:t> de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todos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los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elementos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involucrados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como</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títulos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y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subtítulos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extension,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puntuación</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abreviaturas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presentación</a:t>
            </a:r>
            <a:r>
              <a:rPr lang="en-US" sz="2400" dirty="0" smtClean="0">
                <a:solidFill>
                  <a:schemeClr val="tx2">
                    <a:lumMod val="75000"/>
                    <a:lumOff val="25000"/>
                  </a:schemeClr>
                </a:solidFill>
                <a:latin typeface="Arial" panose="020B0604020202020204" pitchFamily="34" charset="0"/>
                <a:cs typeface="Arial" panose="020B0604020202020204" pitchFamily="34" charset="0"/>
              </a:rPr>
              <a:t> de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números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y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estadísticas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construcción</a:t>
            </a:r>
            <a:r>
              <a:rPr lang="en-US" sz="2400" dirty="0" smtClean="0">
                <a:solidFill>
                  <a:schemeClr val="tx2">
                    <a:lumMod val="75000"/>
                    <a:lumOff val="25000"/>
                  </a:schemeClr>
                </a:solidFill>
                <a:latin typeface="Arial" panose="020B0604020202020204" pitchFamily="34" charset="0"/>
                <a:cs typeface="Arial" panose="020B0604020202020204" pitchFamily="34" charset="0"/>
              </a:rPr>
              <a:t> de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tablas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y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figuras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Así</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como</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citación</a:t>
            </a:r>
            <a:r>
              <a:rPr lang="en-US" sz="2400" dirty="0" smtClean="0">
                <a:solidFill>
                  <a:schemeClr val="tx2">
                    <a:lumMod val="75000"/>
                    <a:lumOff val="25000"/>
                  </a:schemeClr>
                </a:solidFill>
                <a:latin typeface="Arial" panose="020B0604020202020204" pitchFamily="34" charset="0"/>
                <a:cs typeface="Arial" panose="020B0604020202020204" pitchFamily="34" charset="0"/>
              </a:rPr>
              <a:t> de las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referencias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y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otros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elementos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más</a:t>
            </a:r>
            <a:r>
              <a:rPr lang="en-US" sz="2400" dirty="0" smtClean="0">
                <a:solidFill>
                  <a:schemeClr val="tx2">
                    <a:lumMod val="75000"/>
                    <a:lumOff val="25000"/>
                  </a:schemeClr>
                </a:solidFill>
                <a:latin typeface="Arial" panose="020B0604020202020204" pitchFamily="34" charset="0"/>
                <a:cs typeface="Arial" panose="020B0604020202020204" pitchFamily="34" charset="0"/>
              </a:rPr>
              <a:t> que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forman</a:t>
            </a:r>
            <a:r>
              <a:rPr lang="en-US" sz="2400" dirty="0" smtClean="0">
                <a:solidFill>
                  <a:schemeClr val="tx2">
                    <a:lumMod val="75000"/>
                    <a:lumOff val="25000"/>
                  </a:schemeClr>
                </a:solidFill>
                <a:latin typeface="Arial" panose="020B0604020202020204" pitchFamily="34" charset="0"/>
                <a:cs typeface="Arial" panose="020B0604020202020204" pitchFamily="34" charset="0"/>
              </a:rPr>
              <a:t> parte de un </a:t>
            </a:r>
            <a:r>
              <a:rPr lang="en-US" sz="2400" dirty="0" err="1" smtClean="0">
                <a:solidFill>
                  <a:schemeClr val="tx2">
                    <a:lumMod val="75000"/>
                    <a:lumOff val="25000"/>
                  </a:schemeClr>
                </a:solidFill>
                <a:latin typeface="Arial" panose="020B0604020202020204" pitchFamily="34" charset="0"/>
                <a:cs typeface="Arial" panose="020B0604020202020204" pitchFamily="34" charset="0"/>
              </a:rPr>
              <a:t>manuscrito</a:t>
            </a:r>
            <a:r>
              <a:rPr lang="en-US" sz="2400" dirty="0" smtClean="0">
                <a:solidFill>
                  <a:schemeClr val="tx2">
                    <a:lumMod val="75000"/>
                    <a:lumOff val="25000"/>
                  </a:schemeClr>
                </a:solidFill>
                <a:latin typeface="Arial" panose="020B0604020202020204" pitchFamily="34" charset="0"/>
                <a:cs typeface="Arial" panose="020B0604020202020204" pitchFamily="34" charset="0"/>
              </a:rPr>
              <a:t> (APA, 2018). </a:t>
            </a:r>
            <a:endParaRPr lang="es-MX" sz="2400" dirty="0" smtClean="0">
              <a:solidFill>
                <a:schemeClr val="tx2">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6603907"/>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5"/>
            <a:ext cx="10178322" cy="756459"/>
          </a:xfrm>
        </p:spPr>
        <p:txBody>
          <a:bodyPr>
            <a:normAutofit fontScale="90000"/>
          </a:bodyPr>
          <a:lstStyle/>
          <a:p>
            <a:r>
              <a:rPr lang="es-MX" dirty="0" smtClean="0"/>
              <a:t>ESTILO APA</a:t>
            </a:r>
            <a:endParaRPr lang="en-US" dirty="0"/>
          </a:p>
        </p:txBody>
      </p:sp>
      <p:sp>
        <p:nvSpPr>
          <p:cNvPr id="5" name="Marcador de contenido 4"/>
          <p:cNvSpPr>
            <a:spLocks noGrp="1"/>
          </p:cNvSpPr>
          <p:nvPr>
            <p:ph sz="half" idx="1"/>
          </p:nvPr>
        </p:nvSpPr>
        <p:spPr>
          <a:xfrm>
            <a:off x="1257300" y="1654233"/>
            <a:ext cx="4800600" cy="4862945"/>
          </a:xfrm>
        </p:spPr>
        <p:txBody>
          <a:bodyPr>
            <a:normAutofit fontScale="92500" lnSpcReduction="10000"/>
          </a:bodyPr>
          <a:lstStyle/>
          <a:p>
            <a:pPr marL="0" indent="0" algn="just">
              <a:lnSpc>
                <a:spcPct val="150000"/>
              </a:lnSpc>
              <a:buNone/>
            </a:pPr>
            <a:r>
              <a:rPr lang="es-MX" b="1" dirty="0" smtClean="0">
                <a:solidFill>
                  <a:schemeClr val="tx2">
                    <a:lumMod val="90000"/>
                    <a:lumOff val="10000"/>
                  </a:schemeClr>
                </a:solidFill>
              </a:rPr>
              <a:t>El estilo APA establece que debe haber tres tipos de información en una referencia dentro del texto:</a:t>
            </a:r>
          </a:p>
          <a:p>
            <a:pPr algn="just">
              <a:lnSpc>
                <a:spcPct val="150000"/>
              </a:lnSpc>
              <a:buFont typeface="Wingdings" panose="05000000000000000000" pitchFamily="2" charset="2"/>
              <a:buChar char="ü"/>
            </a:pPr>
            <a:r>
              <a:rPr lang="es-MX" b="1" dirty="0" smtClean="0">
                <a:solidFill>
                  <a:srgbClr val="C00000"/>
                </a:solidFill>
              </a:rPr>
              <a:t>Apellido</a:t>
            </a:r>
            <a:r>
              <a:rPr lang="es-MX" b="1" dirty="0" smtClean="0">
                <a:solidFill>
                  <a:schemeClr val="tx2">
                    <a:lumMod val="90000"/>
                    <a:lumOff val="10000"/>
                  </a:schemeClr>
                </a:solidFill>
              </a:rPr>
              <a:t> del autor.</a:t>
            </a:r>
          </a:p>
          <a:p>
            <a:pPr algn="just">
              <a:lnSpc>
                <a:spcPct val="150000"/>
              </a:lnSpc>
              <a:buFont typeface="Wingdings" panose="05000000000000000000" pitchFamily="2" charset="2"/>
              <a:buChar char="ü"/>
            </a:pPr>
            <a:r>
              <a:rPr lang="es-MX" b="1" dirty="0" smtClean="0">
                <a:solidFill>
                  <a:srgbClr val="C00000"/>
                </a:solidFill>
              </a:rPr>
              <a:t>Fecha </a:t>
            </a:r>
            <a:r>
              <a:rPr lang="es-MX" b="1" dirty="0" smtClean="0">
                <a:solidFill>
                  <a:schemeClr val="tx2">
                    <a:lumMod val="90000"/>
                    <a:lumOff val="10000"/>
                  </a:schemeClr>
                </a:solidFill>
              </a:rPr>
              <a:t>de la publicación (que debe corresponder exactamente al registro completo de la referencia que se incluye en el listado final).</a:t>
            </a:r>
          </a:p>
          <a:p>
            <a:pPr algn="just">
              <a:lnSpc>
                <a:spcPct val="150000"/>
              </a:lnSpc>
              <a:buFont typeface="Wingdings" panose="05000000000000000000" pitchFamily="2" charset="2"/>
              <a:buChar char="ü"/>
            </a:pPr>
            <a:r>
              <a:rPr lang="es-MX" b="1" dirty="0" smtClean="0">
                <a:solidFill>
                  <a:srgbClr val="C00000"/>
                </a:solidFill>
              </a:rPr>
              <a:t>Número de página </a:t>
            </a:r>
            <a:r>
              <a:rPr lang="es-MX" b="1" dirty="0" smtClean="0">
                <a:solidFill>
                  <a:schemeClr val="tx2">
                    <a:lumMod val="90000"/>
                    <a:lumOff val="10000"/>
                  </a:schemeClr>
                </a:solidFill>
              </a:rPr>
              <a:t>(que debe incluirse únicamente cuando se trata de citas directas –entrecomilladas-).</a:t>
            </a:r>
          </a:p>
        </p:txBody>
      </p:sp>
      <p:sp>
        <p:nvSpPr>
          <p:cNvPr id="6" name="Marcador de contenido 5"/>
          <p:cNvSpPr>
            <a:spLocks noGrp="1"/>
          </p:cNvSpPr>
          <p:nvPr>
            <p:ph sz="half" idx="2"/>
          </p:nvPr>
        </p:nvSpPr>
        <p:spPr>
          <a:xfrm>
            <a:off x="6647796" y="656705"/>
            <a:ext cx="4800600" cy="5248795"/>
          </a:xfrm>
        </p:spPr>
        <p:txBody>
          <a:bodyPr>
            <a:normAutofit fontScale="92500" lnSpcReduction="10000"/>
          </a:bodyPr>
          <a:lstStyle/>
          <a:p>
            <a:pPr marL="0" indent="0" algn="just">
              <a:lnSpc>
                <a:spcPct val="160000"/>
              </a:lnSpc>
              <a:buNone/>
            </a:pPr>
            <a:r>
              <a:rPr lang="es-MX" b="1" dirty="0" smtClean="0">
                <a:solidFill>
                  <a:srgbClr val="C00000"/>
                </a:solidFill>
              </a:rPr>
              <a:t>EJEMPLO DE CITA DIRECTA</a:t>
            </a:r>
            <a:endParaRPr lang="en-US" b="1" dirty="0" smtClean="0">
              <a:solidFill>
                <a:srgbClr val="C00000"/>
              </a:solidFill>
            </a:endParaRPr>
          </a:p>
          <a:p>
            <a:pPr marL="0" indent="0" algn="just">
              <a:lnSpc>
                <a:spcPct val="160000"/>
              </a:lnSpc>
              <a:buNone/>
            </a:pPr>
            <a:r>
              <a:rPr lang="en-US" dirty="0" smtClean="0">
                <a:solidFill>
                  <a:schemeClr val="tx2">
                    <a:lumMod val="90000"/>
                    <a:lumOff val="10000"/>
                  </a:schemeClr>
                </a:solidFill>
              </a:rPr>
              <a:t>"</a:t>
            </a:r>
            <a:r>
              <a:rPr lang="en-US" dirty="0">
                <a:solidFill>
                  <a:schemeClr val="tx2">
                    <a:lumMod val="90000"/>
                    <a:lumOff val="10000"/>
                  </a:schemeClr>
                </a:solidFill>
              </a:rPr>
              <a:t>The potentially contradictory nature of Moscow's priorities surfaced first in its policies towards East Germany and Yugoslavia," (</a:t>
            </a:r>
            <a:r>
              <a:rPr lang="en-US" dirty="0" err="1">
                <a:solidFill>
                  <a:schemeClr val="tx2">
                    <a:lumMod val="90000"/>
                    <a:lumOff val="10000"/>
                  </a:schemeClr>
                </a:solidFill>
              </a:rPr>
              <a:t>Crockatt</a:t>
            </a:r>
            <a:r>
              <a:rPr lang="en-US" dirty="0">
                <a:solidFill>
                  <a:schemeClr val="tx2">
                    <a:lumMod val="90000"/>
                    <a:lumOff val="10000"/>
                  </a:schemeClr>
                </a:solidFill>
              </a:rPr>
              <a:t>, 1995, p. </a:t>
            </a:r>
            <a:r>
              <a:rPr lang="en-US" dirty="0" smtClean="0">
                <a:solidFill>
                  <a:schemeClr val="tx2">
                    <a:lumMod val="90000"/>
                    <a:lumOff val="10000"/>
                  </a:schemeClr>
                </a:solidFill>
              </a:rPr>
              <a:t>8).</a:t>
            </a:r>
            <a:endParaRPr lang="en-US" dirty="0">
              <a:solidFill>
                <a:schemeClr val="tx2">
                  <a:lumMod val="90000"/>
                  <a:lumOff val="10000"/>
                </a:schemeClr>
              </a:solidFill>
            </a:endParaRPr>
          </a:p>
        </p:txBody>
      </p:sp>
      <p:pic>
        <p:nvPicPr>
          <p:cNvPr id="7" name="Imagen 6"/>
          <p:cNvPicPr>
            <a:picLocks noChangeAspect="1"/>
          </p:cNvPicPr>
          <p:nvPr/>
        </p:nvPicPr>
        <p:blipFill>
          <a:blip r:embed="rId2"/>
          <a:stretch>
            <a:fillRect/>
          </a:stretch>
        </p:blipFill>
        <p:spPr>
          <a:xfrm>
            <a:off x="7281515" y="3610668"/>
            <a:ext cx="4166881" cy="2698692"/>
          </a:xfrm>
          <a:prstGeom prst="rect">
            <a:avLst/>
          </a:prstGeom>
        </p:spPr>
      </p:pic>
    </p:spTree>
    <p:extLst>
      <p:ext uri="{BB962C8B-B14F-4D97-AF65-F5344CB8AC3E}">
        <p14:creationId xmlns:p14="http://schemas.microsoft.com/office/powerpoint/2010/main" val="3207314232"/>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5"/>
            <a:ext cx="10178322" cy="756459"/>
          </a:xfrm>
        </p:spPr>
        <p:txBody>
          <a:bodyPr>
            <a:normAutofit fontScale="90000"/>
          </a:bodyPr>
          <a:lstStyle/>
          <a:p>
            <a:r>
              <a:rPr lang="es-MX" dirty="0" smtClean="0"/>
              <a:t>ESTILO APA</a:t>
            </a:r>
            <a:endParaRPr lang="en-US" dirty="0"/>
          </a:p>
        </p:txBody>
      </p:sp>
      <p:sp>
        <p:nvSpPr>
          <p:cNvPr id="5" name="Marcador de contenido 4"/>
          <p:cNvSpPr>
            <a:spLocks noGrp="1"/>
          </p:cNvSpPr>
          <p:nvPr>
            <p:ph sz="half" idx="1"/>
          </p:nvPr>
        </p:nvSpPr>
        <p:spPr>
          <a:xfrm>
            <a:off x="1257300" y="1654233"/>
            <a:ext cx="4800600" cy="4862945"/>
          </a:xfrm>
        </p:spPr>
        <p:txBody>
          <a:bodyPr>
            <a:normAutofit fontScale="85000" lnSpcReduction="20000"/>
          </a:bodyPr>
          <a:lstStyle/>
          <a:p>
            <a:pPr marL="0" indent="0" algn="just">
              <a:lnSpc>
                <a:spcPct val="150000"/>
              </a:lnSpc>
              <a:buNone/>
            </a:pPr>
            <a:r>
              <a:rPr lang="es-MX" b="1" dirty="0" smtClean="0">
                <a:solidFill>
                  <a:srgbClr val="C00000"/>
                </a:solidFill>
              </a:rPr>
              <a:t>¿QUÉ ES UNA CITA INDIRECTA? </a:t>
            </a:r>
            <a:r>
              <a:rPr lang="es-MX" b="1" dirty="0" smtClean="0">
                <a:solidFill>
                  <a:schemeClr val="tx2">
                    <a:lumMod val="90000"/>
                    <a:lumOff val="10000"/>
                  </a:schemeClr>
                </a:solidFill>
              </a:rPr>
              <a:t>Aquélla que se registra en forma de parafraseo o resumen; en ambos casos, se debe acompañar de la referencia correspondiente.</a:t>
            </a:r>
          </a:p>
        </p:txBody>
      </p:sp>
      <p:sp>
        <p:nvSpPr>
          <p:cNvPr id="6" name="Marcador de contenido 5"/>
          <p:cNvSpPr>
            <a:spLocks noGrp="1"/>
          </p:cNvSpPr>
          <p:nvPr>
            <p:ph sz="half" idx="2"/>
          </p:nvPr>
        </p:nvSpPr>
        <p:spPr>
          <a:xfrm>
            <a:off x="6647796" y="656706"/>
            <a:ext cx="4800600" cy="2892830"/>
          </a:xfrm>
        </p:spPr>
        <p:txBody>
          <a:bodyPr>
            <a:normAutofit fontScale="85000" lnSpcReduction="20000"/>
          </a:bodyPr>
          <a:lstStyle/>
          <a:p>
            <a:pPr marL="0" indent="0" algn="just">
              <a:lnSpc>
                <a:spcPct val="160000"/>
              </a:lnSpc>
              <a:buNone/>
            </a:pPr>
            <a:r>
              <a:rPr lang="es-MX" b="1" dirty="0" smtClean="0">
                <a:solidFill>
                  <a:srgbClr val="C00000"/>
                </a:solidFill>
              </a:rPr>
              <a:t>¿QUÉ ES UNA REFERENCIA?</a:t>
            </a:r>
          </a:p>
          <a:p>
            <a:pPr marL="0" indent="0" algn="just">
              <a:lnSpc>
                <a:spcPct val="160000"/>
              </a:lnSpc>
              <a:buNone/>
            </a:pPr>
            <a:r>
              <a:rPr lang="es-MX" b="1" dirty="0" smtClean="0">
                <a:solidFill>
                  <a:schemeClr val="tx2">
                    <a:lumMod val="90000"/>
                    <a:lumOff val="10000"/>
                  </a:schemeClr>
                </a:solidFill>
              </a:rPr>
              <a:t>Conjunto de datos de la fuente de información para que ésta pueda ser ubicada fácilmente por el lector para mayores datos o complementación.</a:t>
            </a:r>
          </a:p>
          <a:p>
            <a:pPr marL="0" indent="0" algn="just">
              <a:lnSpc>
                <a:spcPct val="160000"/>
              </a:lnSpc>
              <a:buNone/>
            </a:pPr>
            <a:r>
              <a:rPr lang="es-MX" b="1" dirty="0" smtClean="0">
                <a:solidFill>
                  <a:schemeClr val="tx2">
                    <a:lumMod val="90000"/>
                    <a:lumOff val="10000"/>
                  </a:schemeClr>
                </a:solidFill>
              </a:rPr>
              <a:t>Permite además identificar la fuente, y otorgar los créditos correspondientes.</a:t>
            </a:r>
            <a:endParaRPr lang="en-US" b="1" dirty="0" smtClean="0">
              <a:solidFill>
                <a:schemeClr val="tx2">
                  <a:lumMod val="90000"/>
                  <a:lumOff val="10000"/>
                </a:schemeClr>
              </a:solidFill>
            </a:endParaRPr>
          </a:p>
        </p:txBody>
      </p:sp>
      <p:pic>
        <p:nvPicPr>
          <p:cNvPr id="2" name="Imagen 1"/>
          <p:cNvPicPr>
            <a:picLocks noChangeAspect="1"/>
          </p:cNvPicPr>
          <p:nvPr/>
        </p:nvPicPr>
        <p:blipFill>
          <a:blip r:embed="rId2"/>
          <a:stretch>
            <a:fillRect/>
          </a:stretch>
        </p:blipFill>
        <p:spPr>
          <a:xfrm>
            <a:off x="1251678" y="4182688"/>
            <a:ext cx="9833824" cy="2051857"/>
          </a:xfrm>
          <a:prstGeom prst="rect">
            <a:avLst/>
          </a:prstGeom>
        </p:spPr>
      </p:pic>
    </p:spTree>
    <p:extLst>
      <p:ext uri="{BB962C8B-B14F-4D97-AF65-F5344CB8AC3E}">
        <p14:creationId xmlns:p14="http://schemas.microsoft.com/office/powerpoint/2010/main" val="1493385461"/>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C00000"/>
                </a:solidFill>
              </a:rPr>
              <a:t>¿Qué es una bibliografía?</a:t>
            </a:r>
            <a:endParaRPr lang="en-US" dirty="0">
              <a:solidFill>
                <a:srgbClr val="C00000"/>
              </a:solidFill>
            </a:endParaRPr>
          </a:p>
        </p:txBody>
      </p:sp>
      <p:sp>
        <p:nvSpPr>
          <p:cNvPr id="6" name="Marcador de contenido 5"/>
          <p:cNvSpPr>
            <a:spLocks noGrp="1"/>
          </p:cNvSpPr>
          <p:nvPr>
            <p:ph idx="1"/>
          </p:nvPr>
        </p:nvSpPr>
        <p:spPr>
          <a:xfrm>
            <a:off x="1251678" y="1711105"/>
            <a:ext cx="10178322" cy="4744016"/>
          </a:xfrm>
        </p:spPr>
        <p:txBody>
          <a:bodyPr>
            <a:normAutofit fontScale="92500"/>
          </a:bodyPr>
          <a:lstStyle/>
          <a:p>
            <a:pPr algn="ctr">
              <a:lnSpc>
                <a:spcPct val="150000"/>
              </a:lnSpc>
            </a:pPr>
            <a:r>
              <a:rPr lang="es-MX" sz="2800" dirty="0" smtClean="0">
                <a:solidFill>
                  <a:schemeClr val="tx2">
                    <a:lumMod val="90000"/>
                    <a:lumOff val="10000"/>
                  </a:schemeClr>
                </a:solidFill>
              </a:rPr>
              <a:t>Listado final que registra todos los trabajos que sirvieron de fundamento, consulta o que pueden ser útiles para una lectura posterior. Puede registrarse como “Bibliografía consultada”,  “Básica”, y “Bibliografía complementaria” (Universidad de Lima, 2014).</a:t>
            </a:r>
          </a:p>
          <a:p>
            <a:pPr marL="0" indent="0" algn="ctr">
              <a:lnSpc>
                <a:spcPct val="150000"/>
              </a:lnSpc>
              <a:buNone/>
            </a:pPr>
            <a:endParaRPr lang="es-MX" sz="2800" dirty="0" smtClean="0">
              <a:solidFill>
                <a:schemeClr val="tx2">
                  <a:lumMod val="90000"/>
                  <a:lumOff val="10000"/>
                </a:schemeClr>
              </a:solidFill>
            </a:endParaRPr>
          </a:p>
          <a:p>
            <a:pPr algn="ctr">
              <a:lnSpc>
                <a:spcPct val="150000"/>
              </a:lnSpc>
            </a:pPr>
            <a:r>
              <a:rPr lang="es-MX" sz="2800" dirty="0" smtClean="0">
                <a:solidFill>
                  <a:schemeClr val="tx2">
                    <a:lumMod val="90000"/>
                    <a:lumOff val="10000"/>
                  </a:schemeClr>
                </a:solidFill>
              </a:rPr>
              <a:t>O bien, como “Referencias” –listado de las referencias incluidas dentro del texto-; éste se conoce como “referencias fuera del texto</a:t>
            </a:r>
            <a:r>
              <a:rPr lang="es-MX" dirty="0" smtClean="0">
                <a:solidFill>
                  <a:schemeClr val="tx2">
                    <a:lumMod val="90000"/>
                    <a:lumOff val="10000"/>
                  </a:schemeClr>
                </a:solidFill>
              </a:rPr>
              <a:t>”.</a:t>
            </a:r>
            <a:endParaRPr lang="en-US" dirty="0">
              <a:solidFill>
                <a:schemeClr val="tx2">
                  <a:lumMod val="90000"/>
                  <a:lumOff val="10000"/>
                </a:schemeClr>
              </a:solidFill>
            </a:endParaRPr>
          </a:p>
        </p:txBody>
      </p:sp>
    </p:spTree>
    <p:extLst>
      <p:ext uri="{BB962C8B-B14F-4D97-AF65-F5344CB8AC3E}">
        <p14:creationId xmlns:p14="http://schemas.microsoft.com/office/powerpoint/2010/main" val="2471305947"/>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4"/>
            <a:ext cx="10178322" cy="939339"/>
          </a:xfrm>
        </p:spPr>
        <p:txBody>
          <a:bodyPr>
            <a:normAutofit fontScale="90000"/>
          </a:bodyPr>
          <a:lstStyle/>
          <a:p>
            <a:pPr>
              <a:lnSpc>
                <a:spcPct val="150000"/>
              </a:lnSpc>
            </a:pPr>
            <a:r>
              <a:rPr lang="es-MX" sz="2000" b="1" dirty="0" smtClean="0">
                <a:solidFill>
                  <a:srgbClr val="C00000"/>
                </a:solidFill>
                <a:latin typeface="Arial" panose="020B0604020202020204" pitchFamily="34" charset="0"/>
                <a:cs typeface="Arial" panose="020B0604020202020204" pitchFamily="34" charset="0"/>
              </a:rPr>
              <a:t>Algunas recomendaciones para registrar bibliografía (UNAM, 2013)</a:t>
            </a:r>
            <a:endParaRPr lang="en-US" sz="2000" b="1" dirty="0">
              <a:solidFill>
                <a:srgbClr val="C00000"/>
              </a:solidFill>
              <a:latin typeface="Arial" panose="020B0604020202020204" pitchFamily="34" charset="0"/>
              <a:cs typeface="Arial" panose="020B0604020202020204" pitchFamily="34" charset="0"/>
            </a:endParaRPr>
          </a:p>
        </p:txBody>
      </p:sp>
      <p:sp>
        <p:nvSpPr>
          <p:cNvPr id="5" name="Marcador de contenido 4"/>
          <p:cNvSpPr>
            <a:spLocks noGrp="1"/>
          </p:cNvSpPr>
          <p:nvPr>
            <p:ph sz="half" idx="1"/>
          </p:nvPr>
        </p:nvSpPr>
        <p:spPr>
          <a:xfrm>
            <a:off x="1161143" y="1469459"/>
            <a:ext cx="4800600" cy="5328458"/>
          </a:xfrm>
        </p:spPr>
        <p:txBody>
          <a:bodyPr>
            <a:normAutofit/>
          </a:bodyPr>
          <a:lstStyle/>
          <a:p>
            <a:pPr algn="just">
              <a:lnSpc>
                <a:spcPct val="150000"/>
              </a:lnSpc>
              <a:buFont typeface="Wingdings" panose="05000000000000000000" pitchFamily="2" charset="2"/>
              <a:buChar char="v"/>
            </a:pPr>
            <a:r>
              <a:rPr lang="es-MX" dirty="0">
                <a:solidFill>
                  <a:schemeClr val="tx2">
                    <a:lumMod val="90000"/>
                    <a:lumOff val="10000"/>
                  </a:schemeClr>
                </a:solidFill>
              </a:rPr>
              <a:t>Las referencias bibliográficas se organizan en orden alfabético por los apellidos de los autores o por los títulos cuando los primeros no aparecen. </a:t>
            </a:r>
            <a:endParaRPr lang="es-MX" dirty="0" smtClean="0">
              <a:solidFill>
                <a:schemeClr val="tx2">
                  <a:lumMod val="90000"/>
                  <a:lumOff val="10000"/>
                </a:schemeClr>
              </a:solidFill>
            </a:endParaRPr>
          </a:p>
          <a:p>
            <a:pPr algn="just">
              <a:lnSpc>
                <a:spcPct val="150000"/>
              </a:lnSpc>
              <a:buFont typeface="Wingdings" panose="05000000000000000000" pitchFamily="2" charset="2"/>
              <a:buChar char="v"/>
            </a:pPr>
            <a:r>
              <a:rPr lang="es-MX" dirty="0" smtClean="0">
                <a:solidFill>
                  <a:srgbClr val="C00000"/>
                </a:solidFill>
              </a:rPr>
              <a:t>Alfabetice </a:t>
            </a:r>
            <a:r>
              <a:rPr lang="es-MX" dirty="0">
                <a:solidFill>
                  <a:srgbClr val="C00000"/>
                </a:solidFill>
              </a:rPr>
              <a:t>letra por letra y palabra por palabra, por ejemplo, Corral precede a Corrales. </a:t>
            </a:r>
          </a:p>
          <a:p>
            <a:pPr algn="just">
              <a:lnSpc>
                <a:spcPct val="150000"/>
              </a:lnSpc>
              <a:buFont typeface="Wingdings" panose="05000000000000000000" pitchFamily="2" charset="2"/>
              <a:buChar char="v"/>
            </a:pPr>
            <a:r>
              <a:rPr lang="es-MX" dirty="0" smtClean="0">
                <a:solidFill>
                  <a:schemeClr val="tx2">
                    <a:lumMod val="90000"/>
                    <a:lumOff val="10000"/>
                  </a:schemeClr>
                </a:solidFill>
              </a:rPr>
              <a:t>Si </a:t>
            </a:r>
            <a:r>
              <a:rPr lang="es-MX" dirty="0">
                <a:solidFill>
                  <a:schemeClr val="tx2">
                    <a:lumMod val="90000"/>
                    <a:lumOff val="10000"/>
                  </a:schemeClr>
                </a:solidFill>
              </a:rPr>
              <a:t>hay más de una referencia de un mismo autor, se ponen en orden cronológico, de la más antigua a la más reciente. </a:t>
            </a:r>
            <a:endParaRPr lang="en-US" dirty="0">
              <a:solidFill>
                <a:schemeClr val="tx2">
                  <a:lumMod val="90000"/>
                  <a:lumOff val="10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6226" y="1469459"/>
            <a:ext cx="4353774" cy="4940394"/>
          </a:xfrm>
          <a:prstGeom prst="rect">
            <a:avLst/>
          </a:prstGeom>
          <a:ln w="38100">
            <a:solidFill>
              <a:srgbClr val="C00000"/>
            </a:solidFill>
          </a:ln>
        </p:spPr>
      </p:pic>
    </p:spTree>
    <p:extLst>
      <p:ext uri="{BB962C8B-B14F-4D97-AF65-F5344CB8AC3E}">
        <p14:creationId xmlns:p14="http://schemas.microsoft.com/office/powerpoint/2010/main" val="2534657152"/>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51678" y="382384"/>
            <a:ext cx="10178322" cy="939339"/>
          </a:xfrm>
        </p:spPr>
        <p:txBody>
          <a:bodyPr>
            <a:normAutofit fontScale="90000"/>
          </a:bodyPr>
          <a:lstStyle/>
          <a:p>
            <a:pPr>
              <a:lnSpc>
                <a:spcPct val="150000"/>
              </a:lnSpc>
            </a:pPr>
            <a:r>
              <a:rPr lang="es-MX" sz="2000" b="1" dirty="0" smtClean="0">
                <a:solidFill>
                  <a:srgbClr val="C00000"/>
                </a:solidFill>
                <a:latin typeface="Arial" panose="020B0604020202020204" pitchFamily="34" charset="0"/>
                <a:cs typeface="Arial" panose="020B0604020202020204" pitchFamily="34" charset="0"/>
              </a:rPr>
              <a:t>Algunas recomendaciones para registrar bibliografía (UNAM, 2013)</a:t>
            </a:r>
            <a:endParaRPr lang="en-US" sz="2000" b="1" dirty="0">
              <a:solidFill>
                <a:srgbClr val="C00000"/>
              </a:solidFill>
              <a:latin typeface="Arial" panose="020B0604020202020204" pitchFamily="34" charset="0"/>
              <a:cs typeface="Arial" panose="020B0604020202020204" pitchFamily="34" charset="0"/>
            </a:endParaRPr>
          </a:p>
        </p:txBody>
      </p:sp>
      <p:sp>
        <p:nvSpPr>
          <p:cNvPr id="6" name="Marcador de contenido 5"/>
          <p:cNvSpPr>
            <a:spLocks noGrp="1"/>
          </p:cNvSpPr>
          <p:nvPr>
            <p:ph sz="half" idx="2"/>
          </p:nvPr>
        </p:nvSpPr>
        <p:spPr>
          <a:xfrm>
            <a:off x="6550594" y="1321723"/>
            <a:ext cx="4800600" cy="4708467"/>
          </a:xfrm>
        </p:spPr>
        <p:txBody>
          <a:bodyPr>
            <a:noAutofit/>
          </a:bodyPr>
          <a:lstStyle/>
          <a:p>
            <a:pPr algn="just">
              <a:lnSpc>
                <a:spcPct val="150000"/>
              </a:lnSpc>
              <a:buFont typeface="Wingdings" panose="05000000000000000000" pitchFamily="2" charset="2"/>
              <a:buChar char="v"/>
            </a:pPr>
            <a:r>
              <a:rPr lang="es-MX" sz="1800" dirty="0" smtClean="0">
                <a:solidFill>
                  <a:srgbClr val="C00000"/>
                </a:solidFill>
              </a:rPr>
              <a:t>Si </a:t>
            </a:r>
            <a:r>
              <a:rPr lang="es-MX" sz="1800" dirty="0">
                <a:solidFill>
                  <a:srgbClr val="C00000"/>
                </a:solidFill>
              </a:rPr>
              <a:t>el autor referenciado tiene más de dos trabajos publicados en el mismo año, al final de cada año se agrega las letras a, b, c, etc., según corresponda y el título se ordena alfabéticamente. </a:t>
            </a:r>
          </a:p>
          <a:p>
            <a:pPr algn="just">
              <a:lnSpc>
                <a:spcPct val="150000"/>
              </a:lnSpc>
              <a:buFont typeface="Wingdings" panose="05000000000000000000" pitchFamily="2" charset="2"/>
              <a:buChar char="v"/>
            </a:pPr>
            <a:r>
              <a:rPr lang="es-MX" sz="1800" dirty="0" smtClean="0">
                <a:solidFill>
                  <a:schemeClr val="tx2">
                    <a:lumMod val="90000"/>
                    <a:lumOff val="10000"/>
                  </a:schemeClr>
                </a:solidFill>
              </a:rPr>
              <a:t>Cuando </a:t>
            </a:r>
            <a:r>
              <a:rPr lang="es-MX" sz="1800" dirty="0">
                <a:solidFill>
                  <a:schemeClr val="tx2">
                    <a:lumMod val="90000"/>
                    <a:lumOff val="10000"/>
                  </a:schemeClr>
                </a:solidFill>
              </a:rPr>
              <a:t>hay más de una referencia de un mismo autor, el nombre del autor no se repite, se sustituye un margen de 1.5 cm. </a:t>
            </a:r>
          </a:p>
          <a:p>
            <a:pPr algn="just">
              <a:lnSpc>
                <a:spcPct val="150000"/>
              </a:lnSpc>
              <a:buFont typeface="Wingdings" panose="05000000000000000000" pitchFamily="2" charset="2"/>
              <a:buChar char="v"/>
            </a:pPr>
            <a:r>
              <a:rPr lang="es-MX" sz="1800" dirty="0" smtClean="0">
                <a:solidFill>
                  <a:schemeClr val="tx2">
                    <a:lumMod val="90000"/>
                    <a:lumOff val="10000"/>
                  </a:schemeClr>
                </a:solidFill>
              </a:rPr>
              <a:t>Si </a:t>
            </a:r>
            <a:r>
              <a:rPr lang="es-MX" sz="1800" dirty="0">
                <a:solidFill>
                  <a:schemeClr val="tx2">
                    <a:lumMod val="90000"/>
                    <a:lumOff val="10000"/>
                  </a:schemeClr>
                </a:solidFill>
              </a:rPr>
              <a:t>aparece una obra de un autor y otra del mismo autor pero con otras personas, primero se pone la de autoría única y luego la de coautorías. </a:t>
            </a:r>
            <a:endParaRPr lang="en-US" sz="1800" dirty="0">
              <a:solidFill>
                <a:schemeClr val="tx2">
                  <a:lumMod val="90000"/>
                  <a:lumOff val="10000"/>
                </a:schemeClr>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0903" y="1656785"/>
            <a:ext cx="4561956" cy="4590106"/>
          </a:xfrm>
          <a:prstGeom prst="rect">
            <a:avLst/>
          </a:prstGeom>
          <a:ln w="38100">
            <a:solidFill>
              <a:srgbClr val="C00000"/>
            </a:solidFill>
          </a:ln>
        </p:spPr>
      </p:pic>
    </p:spTree>
    <p:extLst>
      <p:ext uri="{BB962C8B-B14F-4D97-AF65-F5344CB8AC3E}">
        <p14:creationId xmlns:p14="http://schemas.microsoft.com/office/powerpoint/2010/main" val="1027271250"/>
      </p:ext>
    </p:extLst>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814648"/>
          </a:xfrm>
        </p:spPr>
        <p:txBody>
          <a:bodyPr>
            <a:normAutofit/>
          </a:bodyPr>
          <a:lstStyle/>
          <a:p>
            <a:r>
              <a:rPr lang="es-MX" sz="2000" b="1" dirty="0" smtClean="0">
                <a:solidFill>
                  <a:srgbClr val="C00000"/>
                </a:solidFill>
                <a:latin typeface="Algerian" panose="04020705040A02060702" pitchFamily="82" charset="0"/>
              </a:rPr>
              <a:t>Ejemplos de listado de referencias </a:t>
            </a:r>
            <a:r>
              <a:rPr lang="es-MX" sz="2000" b="1" dirty="0" err="1" smtClean="0">
                <a:solidFill>
                  <a:srgbClr val="C00000"/>
                </a:solidFill>
                <a:latin typeface="Algerian" panose="04020705040A02060702" pitchFamily="82" charset="0"/>
              </a:rPr>
              <a:t>apa</a:t>
            </a:r>
            <a:r>
              <a:rPr lang="es-MX" sz="2000" b="1" dirty="0" smtClean="0">
                <a:solidFill>
                  <a:srgbClr val="C00000"/>
                </a:solidFill>
                <a:latin typeface="Algerian" panose="04020705040A02060702" pitchFamily="82" charset="0"/>
              </a:rPr>
              <a:t> al final de un texto (LIBROS, CAPÍTULOS DE LIBRO, ARTÍCULOS)</a:t>
            </a:r>
            <a:endParaRPr lang="en-US" sz="2000" b="1" dirty="0">
              <a:solidFill>
                <a:srgbClr val="C00000"/>
              </a:solidFill>
              <a:latin typeface="Algerian" panose="04020705040A02060702" pitchFamily="82" charset="0"/>
            </a:endParaRPr>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2400954705"/>
              </p:ext>
            </p:extLst>
          </p:nvPr>
        </p:nvGraphicFramePr>
        <p:xfrm>
          <a:off x="1388225" y="1109590"/>
          <a:ext cx="9468197" cy="5547280"/>
        </p:xfrm>
        <a:graphic>
          <a:graphicData uri="http://schemas.openxmlformats.org/drawingml/2006/table">
            <a:tbl>
              <a:tblPr/>
              <a:tblGrid>
                <a:gridCol w="3487502">
                  <a:extLst>
                    <a:ext uri="{9D8B030D-6E8A-4147-A177-3AD203B41FA5}">
                      <a16:colId xmlns:a16="http://schemas.microsoft.com/office/drawing/2014/main" val="730539907"/>
                    </a:ext>
                  </a:extLst>
                </a:gridCol>
                <a:gridCol w="5980695">
                  <a:extLst>
                    <a:ext uri="{9D8B030D-6E8A-4147-A177-3AD203B41FA5}">
                      <a16:colId xmlns:a16="http://schemas.microsoft.com/office/drawing/2014/main" val="13934398"/>
                    </a:ext>
                  </a:extLst>
                </a:gridCol>
              </a:tblGrid>
              <a:tr h="236687">
                <a:tc>
                  <a:txBody>
                    <a:bodyPr/>
                    <a:lstStyle/>
                    <a:p>
                      <a:pPr algn="ctr">
                        <a:lnSpc>
                          <a:spcPct val="150000"/>
                        </a:lnSpc>
                      </a:pPr>
                      <a:r>
                        <a:rPr lang="en-US" sz="1500" b="1">
                          <a:solidFill>
                            <a:schemeClr val="tx2">
                              <a:lumMod val="90000"/>
                              <a:lumOff val="10000"/>
                            </a:schemeClr>
                          </a:solidFill>
                        </a:rPr>
                        <a:t>Material Type</a:t>
                      </a:r>
                      <a:endParaRPr lang="en-US" sz="1500">
                        <a:solidFill>
                          <a:schemeClr val="tx2">
                            <a:lumMod val="90000"/>
                            <a:lumOff val="10000"/>
                          </a:schemeClr>
                        </a:solidFill>
                      </a:endParaRPr>
                    </a:p>
                  </a:txBody>
                  <a:tcPr marL="7685" marR="7685" marT="7685" marB="7685">
                    <a:lnL>
                      <a:noFill/>
                    </a:lnL>
                    <a:lnR>
                      <a:noFill/>
                    </a:lnR>
                    <a:lnT>
                      <a:noFill/>
                    </a:lnT>
                    <a:lnB>
                      <a:noFill/>
                    </a:lnB>
                  </a:tcPr>
                </a:tc>
                <a:tc>
                  <a:txBody>
                    <a:bodyPr/>
                    <a:lstStyle/>
                    <a:p>
                      <a:pPr algn="ctr">
                        <a:lnSpc>
                          <a:spcPct val="150000"/>
                        </a:lnSpc>
                      </a:pPr>
                      <a:r>
                        <a:rPr lang="en-US" sz="1500" b="1">
                          <a:solidFill>
                            <a:schemeClr val="tx2">
                              <a:lumMod val="90000"/>
                              <a:lumOff val="10000"/>
                            </a:schemeClr>
                          </a:solidFill>
                        </a:rPr>
                        <a:t>Reference List/Bibliography</a:t>
                      </a:r>
                      <a:endParaRPr lang="en-US" sz="1500">
                        <a:solidFill>
                          <a:schemeClr val="tx2">
                            <a:lumMod val="90000"/>
                            <a:lumOff val="10000"/>
                          </a:schemeClr>
                        </a:solidFill>
                      </a:endParaRPr>
                    </a:p>
                  </a:txBody>
                  <a:tcPr marL="7685" marR="7685" marT="7685" marB="7685">
                    <a:lnL>
                      <a:noFill/>
                    </a:lnL>
                    <a:lnR>
                      <a:noFill/>
                    </a:lnR>
                    <a:lnT>
                      <a:noFill/>
                    </a:lnT>
                    <a:lnB>
                      <a:noFill/>
                    </a:lnB>
                  </a:tcPr>
                </a:tc>
                <a:extLst>
                  <a:ext uri="{0D108BD9-81ED-4DB2-BD59-A6C34878D82A}">
                    <a16:rowId xmlns:a16="http://schemas.microsoft.com/office/drawing/2014/main" val="3750532948"/>
                  </a:ext>
                </a:extLst>
              </a:tr>
              <a:tr h="679324">
                <a:tc>
                  <a:txBody>
                    <a:bodyPr/>
                    <a:lstStyle/>
                    <a:p>
                      <a:pPr>
                        <a:lnSpc>
                          <a:spcPct val="150000"/>
                        </a:lnSpc>
                      </a:pPr>
                      <a:r>
                        <a:rPr lang="en-US" sz="1500" b="1">
                          <a:solidFill>
                            <a:schemeClr val="tx2">
                              <a:lumMod val="90000"/>
                              <a:lumOff val="10000"/>
                            </a:schemeClr>
                          </a:solidFill>
                        </a:rPr>
                        <a:t>A book in print</a:t>
                      </a:r>
                      <a:endParaRPr lang="en-US" sz="1500">
                        <a:solidFill>
                          <a:schemeClr val="tx2">
                            <a:lumMod val="90000"/>
                            <a:lumOff val="10000"/>
                          </a:schemeClr>
                        </a:solidFill>
                      </a:endParaRPr>
                    </a:p>
                  </a:txBody>
                  <a:tcPr marL="7685" marR="7685" marT="7685" marB="7685">
                    <a:lnL>
                      <a:noFill/>
                    </a:lnL>
                    <a:lnR>
                      <a:noFill/>
                    </a:lnR>
                    <a:lnT>
                      <a:noFill/>
                    </a:lnT>
                    <a:lnB>
                      <a:noFill/>
                    </a:lnB>
                  </a:tcPr>
                </a:tc>
                <a:tc>
                  <a:txBody>
                    <a:bodyPr/>
                    <a:lstStyle/>
                    <a:p>
                      <a:pPr>
                        <a:lnSpc>
                          <a:spcPct val="150000"/>
                        </a:lnSpc>
                      </a:pPr>
                      <a:r>
                        <a:rPr lang="en-US" sz="1500">
                          <a:solidFill>
                            <a:schemeClr val="tx2">
                              <a:lumMod val="90000"/>
                              <a:lumOff val="10000"/>
                            </a:schemeClr>
                          </a:solidFill>
                        </a:rPr>
                        <a:t>Baxter, C. (1997). </a:t>
                      </a:r>
                      <a:r>
                        <a:rPr lang="en-US" sz="1500" i="1">
                          <a:solidFill>
                            <a:schemeClr val="tx2">
                              <a:lumMod val="90000"/>
                              <a:lumOff val="10000"/>
                            </a:schemeClr>
                          </a:solidFill>
                        </a:rPr>
                        <a:t>Race equality in health care and education.</a:t>
                      </a:r>
                      <a:r>
                        <a:rPr lang="en-US" sz="1500">
                          <a:solidFill>
                            <a:schemeClr val="tx2">
                              <a:lumMod val="90000"/>
                              <a:lumOff val="10000"/>
                            </a:schemeClr>
                          </a:solidFill>
                        </a:rPr>
                        <a:t> Philadelphia: Ballière Tindall.</a:t>
                      </a:r>
                    </a:p>
                  </a:txBody>
                  <a:tcPr marL="7685" marR="7685" marT="7685" marB="7685">
                    <a:lnL>
                      <a:noFill/>
                    </a:lnL>
                    <a:lnR>
                      <a:noFill/>
                    </a:lnR>
                    <a:lnT>
                      <a:noFill/>
                    </a:lnT>
                    <a:lnB>
                      <a:noFill/>
                    </a:lnB>
                  </a:tcPr>
                </a:tc>
                <a:extLst>
                  <a:ext uri="{0D108BD9-81ED-4DB2-BD59-A6C34878D82A}">
                    <a16:rowId xmlns:a16="http://schemas.microsoft.com/office/drawing/2014/main" val="3936665103"/>
                  </a:ext>
                </a:extLst>
              </a:tr>
              <a:tr h="1121960">
                <a:tc>
                  <a:txBody>
                    <a:bodyPr/>
                    <a:lstStyle/>
                    <a:p>
                      <a:pPr>
                        <a:lnSpc>
                          <a:spcPct val="150000"/>
                        </a:lnSpc>
                      </a:pPr>
                      <a:r>
                        <a:rPr lang="en-US" sz="1500" b="1">
                          <a:solidFill>
                            <a:schemeClr val="tx2">
                              <a:lumMod val="90000"/>
                              <a:lumOff val="10000"/>
                            </a:schemeClr>
                          </a:solidFill>
                        </a:rPr>
                        <a:t>A book chapter, print version</a:t>
                      </a:r>
                      <a:endParaRPr lang="en-US" sz="1500">
                        <a:solidFill>
                          <a:schemeClr val="tx2">
                            <a:lumMod val="90000"/>
                            <a:lumOff val="10000"/>
                          </a:schemeClr>
                        </a:solidFill>
                      </a:endParaRPr>
                    </a:p>
                  </a:txBody>
                  <a:tcPr marL="7685" marR="7685" marT="7685" marB="7685">
                    <a:lnL>
                      <a:noFill/>
                    </a:lnL>
                    <a:lnR>
                      <a:noFill/>
                    </a:lnR>
                    <a:lnT>
                      <a:noFill/>
                    </a:lnT>
                    <a:lnB>
                      <a:noFill/>
                    </a:lnB>
                  </a:tcPr>
                </a:tc>
                <a:tc>
                  <a:txBody>
                    <a:bodyPr/>
                    <a:lstStyle/>
                    <a:p>
                      <a:pPr>
                        <a:lnSpc>
                          <a:spcPct val="150000"/>
                        </a:lnSpc>
                      </a:pPr>
                      <a:r>
                        <a:rPr lang="en-US" sz="1500">
                          <a:solidFill>
                            <a:schemeClr val="tx2">
                              <a:lumMod val="90000"/>
                              <a:lumOff val="10000"/>
                            </a:schemeClr>
                          </a:solidFill>
                        </a:rPr>
                        <a:t>Haybron, D. M. (2008). Philosophy and the science of subjective well-being. In M. Eid &amp; R. J. Larsen (Eds.), </a:t>
                      </a:r>
                      <a:r>
                        <a:rPr lang="en-US" sz="1500" i="1">
                          <a:solidFill>
                            <a:schemeClr val="tx2">
                              <a:lumMod val="90000"/>
                              <a:lumOff val="10000"/>
                            </a:schemeClr>
                          </a:solidFill>
                        </a:rPr>
                        <a:t>The science of subjective well-being</a:t>
                      </a:r>
                      <a:r>
                        <a:rPr lang="en-US" sz="1500">
                          <a:solidFill>
                            <a:schemeClr val="tx2">
                              <a:lumMod val="90000"/>
                              <a:lumOff val="10000"/>
                            </a:schemeClr>
                          </a:solidFill>
                        </a:rPr>
                        <a:t> (pp. 17-43). New York, NY: Guilford Press.</a:t>
                      </a:r>
                    </a:p>
                  </a:txBody>
                  <a:tcPr marL="7685" marR="7685" marT="7685" marB="7685">
                    <a:lnL>
                      <a:noFill/>
                    </a:lnL>
                    <a:lnR>
                      <a:noFill/>
                    </a:lnR>
                    <a:lnT>
                      <a:noFill/>
                    </a:lnT>
                    <a:lnB>
                      <a:noFill/>
                    </a:lnB>
                  </a:tcPr>
                </a:tc>
                <a:extLst>
                  <a:ext uri="{0D108BD9-81ED-4DB2-BD59-A6C34878D82A}">
                    <a16:rowId xmlns:a16="http://schemas.microsoft.com/office/drawing/2014/main" val="1639685997"/>
                  </a:ext>
                </a:extLst>
              </a:tr>
              <a:tr h="1121960">
                <a:tc>
                  <a:txBody>
                    <a:bodyPr/>
                    <a:lstStyle/>
                    <a:p>
                      <a:pPr>
                        <a:lnSpc>
                          <a:spcPct val="150000"/>
                        </a:lnSpc>
                      </a:pPr>
                      <a:r>
                        <a:rPr lang="en-US" sz="1500" b="1">
                          <a:solidFill>
                            <a:schemeClr val="tx2">
                              <a:lumMod val="90000"/>
                              <a:lumOff val="10000"/>
                            </a:schemeClr>
                          </a:solidFill>
                        </a:rPr>
                        <a:t>An eBook</a:t>
                      </a:r>
                      <a:endParaRPr lang="en-US" sz="1500">
                        <a:solidFill>
                          <a:schemeClr val="tx2">
                            <a:lumMod val="90000"/>
                            <a:lumOff val="10000"/>
                          </a:schemeClr>
                        </a:solidFill>
                      </a:endParaRPr>
                    </a:p>
                  </a:txBody>
                  <a:tcPr marL="7685" marR="7685" marT="7685" marB="7685">
                    <a:lnL>
                      <a:noFill/>
                    </a:lnL>
                    <a:lnR>
                      <a:noFill/>
                    </a:lnR>
                    <a:lnT>
                      <a:noFill/>
                    </a:lnT>
                    <a:lnB>
                      <a:noFill/>
                    </a:lnB>
                  </a:tcPr>
                </a:tc>
                <a:tc>
                  <a:txBody>
                    <a:bodyPr/>
                    <a:lstStyle/>
                    <a:p>
                      <a:pPr>
                        <a:lnSpc>
                          <a:spcPct val="150000"/>
                        </a:lnSpc>
                      </a:pPr>
                      <a:r>
                        <a:rPr lang="en-US" sz="1500">
                          <a:solidFill>
                            <a:schemeClr val="tx2">
                              <a:lumMod val="90000"/>
                              <a:lumOff val="10000"/>
                            </a:schemeClr>
                          </a:solidFill>
                        </a:rPr>
                        <a:t>Millbower, L. (2003). </a:t>
                      </a:r>
                      <a:r>
                        <a:rPr lang="en-US" sz="1500" i="1">
                          <a:solidFill>
                            <a:schemeClr val="tx2">
                              <a:lumMod val="90000"/>
                              <a:lumOff val="10000"/>
                            </a:schemeClr>
                          </a:solidFill>
                        </a:rPr>
                        <a:t>Show biz training: Fun and effective business training techniques from the worlds of stage, screen, and song</a:t>
                      </a:r>
                      <a:r>
                        <a:rPr lang="en-US" sz="1500">
                          <a:solidFill>
                            <a:schemeClr val="tx2">
                              <a:lumMod val="90000"/>
                              <a:lumOff val="10000"/>
                            </a:schemeClr>
                          </a:solidFill>
                        </a:rPr>
                        <a:t>. Retrieved from http://www.amacombooks.org/</a:t>
                      </a:r>
                    </a:p>
                  </a:txBody>
                  <a:tcPr marL="7685" marR="7685" marT="7685" marB="7685">
                    <a:lnL>
                      <a:noFill/>
                    </a:lnL>
                    <a:lnR>
                      <a:noFill/>
                    </a:lnR>
                    <a:lnT>
                      <a:noFill/>
                    </a:lnT>
                    <a:lnB>
                      <a:noFill/>
                    </a:lnB>
                  </a:tcPr>
                </a:tc>
                <a:extLst>
                  <a:ext uri="{0D108BD9-81ED-4DB2-BD59-A6C34878D82A}">
                    <a16:rowId xmlns:a16="http://schemas.microsoft.com/office/drawing/2014/main" val="98672735"/>
                  </a:ext>
                </a:extLst>
              </a:tr>
              <a:tr h="900642">
                <a:tc>
                  <a:txBody>
                    <a:bodyPr/>
                    <a:lstStyle/>
                    <a:p>
                      <a:pPr>
                        <a:lnSpc>
                          <a:spcPct val="150000"/>
                        </a:lnSpc>
                      </a:pPr>
                      <a:r>
                        <a:rPr lang="en-US" sz="1500" b="1">
                          <a:solidFill>
                            <a:schemeClr val="tx2">
                              <a:lumMod val="90000"/>
                              <a:lumOff val="10000"/>
                            </a:schemeClr>
                          </a:solidFill>
                        </a:rPr>
                        <a:t>An article in a print journal</a:t>
                      </a:r>
                      <a:endParaRPr lang="en-US" sz="1500">
                        <a:solidFill>
                          <a:schemeClr val="tx2">
                            <a:lumMod val="90000"/>
                            <a:lumOff val="10000"/>
                          </a:schemeClr>
                        </a:solidFill>
                      </a:endParaRPr>
                    </a:p>
                  </a:txBody>
                  <a:tcPr marL="7685" marR="7685" marT="7685" marB="7685">
                    <a:lnL>
                      <a:noFill/>
                    </a:lnL>
                    <a:lnR>
                      <a:noFill/>
                    </a:lnR>
                    <a:lnT>
                      <a:noFill/>
                    </a:lnT>
                    <a:lnB>
                      <a:noFill/>
                    </a:lnB>
                  </a:tcPr>
                </a:tc>
                <a:tc>
                  <a:txBody>
                    <a:bodyPr/>
                    <a:lstStyle/>
                    <a:p>
                      <a:pPr>
                        <a:lnSpc>
                          <a:spcPct val="150000"/>
                        </a:lnSpc>
                      </a:pPr>
                      <a:r>
                        <a:rPr lang="en-US" sz="1500">
                          <a:solidFill>
                            <a:schemeClr val="tx2">
                              <a:lumMod val="90000"/>
                              <a:lumOff val="10000"/>
                            </a:schemeClr>
                          </a:solidFill>
                        </a:rPr>
                        <a:t>Alibali, M. W. (1999). How children change their minds: Strategy change can be gradual or abrupt. </a:t>
                      </a:r>
                      <a:r>
                        <a:rPr lang="en-US" sz="1500" i="1">
                          <a:solidFill>
                            <a:schemeClr val="tx2">
                              <a:lumMod val="90000"/>
                              <a:lumOff val="10000"/>
                            </a:schemeClr>
                          </a:solidFill>
                        </a:rPr>
                        <a:t>Developmental Psychology, 35,</a:t>
                      </a:r>
                      <a:r>
                        <a:rPr lang="en-US" sz="1500">
                          <a:solidFill>
                            <a:schemeClr val="tx2">
                              <a:lumMod val="90000"/>
                              <a:lumOff val="10000"/>
                            </a:schemeClr>
                          </a:solidFill>
                        </a:rPr>
                        <a:t> 127-145.</a:t>
                      </a:r>
                    </a:p>
                  </a:txBody>
                  <a:tcPr marL="7685" marR="7685" marT="7685" marB="7685">
                    <a:lnL>
                      <a:noFill/>
                    </a:lnL>
                    <a:lnR>
                      <a:noFill/>
                    </a:lnR>
                    <a:lnT>
                      <a:noFill/>
                    </a:lnT>
                    <a:lnB>
                      <a:noFill/>
                    </a:lnB>
                  </a:tcPr>
                </a:tc>
                <a:extLst>
                  <a:ext uri="{0D108BD9-81ED-4DB2-BD59-A6C34878D82A}">
                    <a16:rowId xmlns:a16="http://schemas.microsoft.com/office/drawing/2014/main" val="2344917178"/>
                  </a:ext>
                </a:extLst>
              </a:tr>
              <a:tr h="1343278">
                <a:tc>
                  <a:txBody>
                    <a:bodyPr/>
                    <a:lstStyle/>
                    <a:p>
                      <a:pPr>
                        <a:lnSpc>
                          <a:spcPct val="150000"/>
                        </a:lnSpc>
                      </a:pPr>
                      <a:r>
                        <a:rPr lang="en-US" sz="1500" b="1">
                          <a:solidFill>
                            <a:schemeClr val="tx2">
                              <a:lumMod val="90000"/>
                              <a:lumOff val="10000"/>
                            </a:schemeClr>
                          </a:solidFill>
                        </a:rPr>
                        <a:t>An article in a journal without DOI</a:t>
                      </a:r>
                      <a:endParaRPr lang="en-US" sz="1500">
                        <a:solidFill>
                          <a:schemeClr val="tx2">
                            <a:lumMod val="90000"/>
                            <a:lumOff val="10000"/>
                          </a:schemeClr>
                        </a:solidFill>
                      </a:endParaRPr>
                    </a:p>
                  </a:txBody>
                  <a:tcPr marL="7685" marR="7685" marT="7685" marB="7685">
                    <a:lnL>
                      <a:noFill/>
                    </a:lnL>
                    <a:lnR>
                      <a:noFill/>
                    </a:lnR>
                    <a:lnT>
                      <a:noFill/>
                    </a:lnT>
                    <a:lnB>
                      <a:noFill/>
                    </a:lnB>
                  </a:tcPr>
                </a:tc>
                <a:tc>
                  <a:txBody>
                    <a:bodyPr/>
                    <a:lstStyle/>
                    <a:p>
                      <a:pPr>
                        <a:lnSpc>
                          <a:spcPct val="150000"/>
                        </a:lnSpc>
                      </a:pPr>
                      <a:r>
                        <a:rPr lang="en-US" sz="1500" dirty="0">
                          <a:solidFill>
                            <a:schemeClr val="tx2">
                              <a:lumMod val="90000"/>
                              <a:lumOff val="10000"/>
                            </a:schemeClr>
                          </a:solidFill>
                        </a:rPr>
                        <a:t>Carter, S., &amp; Dunbar-Odom, D. (2009). The converging literacies center: An integrated model for writing programs. </a:t>
                      </a:r>
                      <a:r>
                        <a:rPr lang="en-US" sz="1500" i="1" dirty="0">
                          <a:solidFill>
                            <a:schemeClr val="tx2">
                              <a:lumMod val="90000"/>
                              <a:lumOff val="10000"/>
                            </a:schemeClr>
                          </a:solidFill>
                        </a:rPr>
                        <a:t>Kairos: A Journal of Rhetoric, Technology, and Pedagogy, 14</a:t>
                      </a:r>
                      <a:r>
                        <a:rPr lang="en-US" sz="1500" dirty="0">
                          <a:solidFill>
                            <a:schemeClr val="tx2">
                              <a:lumMod val="90000"/>
                              <a:lumOff val="10000"/>
                            </a:schemeClr>
                          </a:solidFill>
                        </a:rPr>
                        <a:t>(1), 38-48. Retrieved from http://kairos.technorhetoric.net/</a:t>
                      </a:r>
                    </a:p>
                  </a:txBody>
                  <a:tcPr marL="7685" marR="7685" marT="7685" marB="7685">
                    <a:lnL>
                      <a:noFill/>
                    </a:lnL>
                    <a:lnR>
                      <a:noFill/>
                    </a:lnR>
                    <a:lnT>
                      <a:noFill/>
                    </a:lnT>
                    <a:lnB>
                      <a:noFill/>
                    </a:lnB>
                  </a:tcPr>
                </a:tc>
                <a:extLst>
                  <a:ext uri="{0D108BD9-81ED-4DB2-BD59-A6C34878D82A}">
                    <a16:rowId xmlns:a16="http://schemas.microsoft.com/office/drawing/2014/main" val="3055997890"/>
                  </a:ext>
                </a:extLst>
              </a:tr>
            </a:tbl>
          </a:graphicData>
        </a:graphic>
      </p:graphicFrame>
    </p:spTree>
    <p:extLst>
      <p:ext uri="{BB962C8B-B14F-4D97-AF65-F5344CB8AC3E}">
        <p14:creationId xmlns:p14="http://schemas.microsoft.com/office/powerpoint/2010/main" val="95188426"/>
      </p:ext>
    </p:extLst>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311324" cy="814648"/>
          </a:xfrm>
        </p:spPr>
        <p:txBody>
          <a:bodyPr>
            <a:normAutofit fontScale="90000"/>
          </a:bodyPr>
          <a:lstStyle/>
          <a:p>
            <a:pPr>
              <a:lnSpc>
                <a:spcPct val="150000"/>
              </a:lnSpc>
            </a:pPr>
            <a:r>
              <a:rPr lang="es-MX" sz="1800" b="1" dirty="0" smtClean="0">
                <a:solidFill>
                  <a:srgbClr val="C00000"/>
                </a:solidFill>
                <a:latin typeface="Algerian" panose="04020705040A02060702" pitchFamily="82" charset="0"/>
              </a:rPr>
              <a:t>Ejemplos de listado de referencias </a:t>
            </a:r>
            <a:r>
              <a:rPr lang="es-MX" sz="1800" b="1" dirty="0" err="1" smtClean="0">
                <a:solidFill>
                  <a:srgbClr val="C00000"/>
                </a:solidFill>
                <a:latin typeface="Algerian" panose="04020705040A02060702" pitchFamily="82" charset="0"/>
              </a:rPr>
              <a:t>apa</a:t>
            </a:r>
            <a:r>
              <a:rPr lang="es-MX" sz="1800" b="1" dirty="0" smtClean="0">
                <a:solidFill>
                  <a:srgbClr val="C00000"/>
                </a:solidFill>
                <a:latin typeface="Algerian" panose="04020705040A02060702" pitchFamily="82" charset="0"/>
              </a:rPr>
              <a:t> al final de un texto (artículos, páginas web, correos electrónicos)</a:t>
            </a:r>
            <a:endParaRPr lang="en-US" sz="1800" b="1" dirty="0">
              <a:solidFill>
                <a:srgbClr val="C00000"/>
              </a:solidFill>
              <a:latin typeface="Algerian" panose="04020705040A02060702" pitchFamily="82" charset="0"/>
            </a:endParaRPr>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818711931"/>
              </p:ext>
            </p:extLst>
          </p:nvPr>
        </p:nvGraphicFramePr>
        <p:xfrm>
          <a:off x="812875" y="1365435"/>
          <a:ext cx="11188930" cy="5734180"/>
        </p:xfrm>
        <a:graphic>
          <a:graphicData uri="http://schemas.openxmlformats.org/drawingml/2006/table">
            <a:tbl>
              <a:tblPr/>
              <a:tblGrid>
                <a:gridCol w="4121315">
                  <a:extLst>
                    <a:ext uri="{9D8B030D-6E8A-4147-A177-3AD203B41FA5}">
                      <a16:colId xmlns:a16="http://schemas.microsoft.com/office/drawing/2014/main" val="730539907"/>
                    </a:ext>
                  </a:extLst>
                </a:gridCol>
                <a:gridCol w="7067615">
                  <a:extLst>
                    <a:ext uri="{9D8B030D-6E8A-4147-A177-3AD203B41FA5}">
                      <a16:colId xmlns:a16="http://schemas.microsoft.com/office/drawing/2014/main" val="13934398"/>
                    </a:ext>
                  </a:extLst>
                </a:gridCol>
              </a:tblGrid>
              <a:tr h="1164297">
                <a:tc>
                  <a:txBody>
                    <a:bodyPr/>
                    <a:lstStyle/>
                    <a:p>
                      <a:pPr>
                        <a:lnSpc>
                          <a:spcPct val="150000"/>
                        </a:lnSpc>
                      </a:pPr>
                      <a:r>
                        <a:rPr lang="en-US" b="1" dirty="0">
                          <a:solidFill>
                            <a:schemeClr val="tx2">
                              <a:lumMod val="90000"/>
                              <a:lumOff val="10000"/>
                            </a:schemeClr>
                          </a:solidFill>
                        </a:rPr>
                        <a:t>An article in a journal with DOI</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nSpc>
                          <a:spcPct val="150000"/>
                        </a:lnSpc>
                      </a:pPr>
                      <a:r>
                        <a:rPr lang="en-US" dirty="0" err="1">
                          <a:solidFill>
                            <a:schemeClr val="tx2">
                              <a:lumMod val="90000"/>
                              <a:lumOff val="10000"/>
                            </a:schemeClr>
                          </a:solidFill>
                        </a:rPr>
                        <a:t>Gaudio</a:t>
                      </a:r>
                      <a:r>
                        <a:rPr lang="en-US" dirty="0">
                          <a:solidFill>
                            <a:schemeClr val="tx2">
                              <a:lumMod val="90000"/>
                              <a:lumOff val="10000"/>
                            </a:schemeClr>
                          </a:solidFill>
                        </a:rPr>
                        <a:t>, J. L., &amp; </a:t>
                      </a:r>
                      <a:r>
                        <a:rPr lang="en-US" dirty="0" err="1">
                          <a:solidFill>
                            <a:schemeClr val="tx2">
                              <a:lumMod val="90000"/>
                              <a:lumOff val="10000"/>
                            </a:schemeClr>
                          </a:solidFill>
                        </a:rPr>
                        <a:t>Snowdon</a:t>
                      </a:r>
                      <a:r>
                        <a:rPr lang="en-US" dirty="0">
                          <a:solidFill>
                            <a:schemeClr val="tx2">
                              <a:lumMod val="90000"/>
                              <a:lumOff val="10000"/>
                            </a:schemeClr>
                          </a:solidFill>
                        </a:rPr>
                        <a:t>, C. T. (2008). Spatial cues more salient than color cues in cotton-top tamarins (</a:t>
                      </a:r>
                      <a:r>
                        <a:rPr lang="en-US" dirty="0" err="1">
                          <a:solidFill>
                            <a:schemeClr val="tx2">
                              <a:lumMod val="90000"/>
                              <a:lumOff val="10000"/>
                            </a:schemeClr>
                          </a:solidFill>
                        </a:rPr>
                        <a:t>saguinus</a:t>
                      </a:r>
                      <a:r>
                        <a:rPr lang="en-US" dirty="0">
                          <a:solidFill>
                            <a:schemeClr val="tx2">
                              <a:lumMod val="90000"/>
                              <a:lumOff val="10000"/>
                            </a:schemeClr>
                          </a:solidFill>
                        </a:rPr>
                        <a:t> </a:t>
                      </a:r>
                      <a:r>
                        <a:rPr lang="en-US" dirty="0" err="1">
                          <a:solidFill>
                            <a:schemeClr val="tx2">
                              <a:lumMod val="90000"/>
                              <a:lumOff val="10000"/>
                            </a:schemeClr>
                          </a:solidFill>
                        </a:rPr>
                        <a:t>oedipus</a:t>
                      </a:r>
                      <a:r>
                        <a:rPr lang="en-US" dirty="0">
                          <a:solidFill>
                            <a:schemeClr val="tx2">
                              <a:lumMod val="90000"/>
                              <a:lumOff val="10000"/>
                            </a:schemeClr>
                          </a:solidFill>
                        </a:rPr>
                        <a:t>) reversal learning. </a:t>
                      </a:r>
                      <a:r>
                        <a:rPr lang="en-US" i="1" dirty="0">
                          <a:solidFill>
                            <a:schemeClr val="tx2">
                              <a:lumMod val="90000"/>
                              <a:lumOff val="10000"/>
                            </a:schemeClr>
                          </a:solidFill>
                        </a:rPr>
                        <a:t>Journal of Comparative Psychology, 122,</a:t>
                      </a:r>
                      <a:r>
                        <a:rPr lang="en-US" dirty="0">
                          <a:solidFill>
                            <a:schemeClr val="tx2">
                              <a:lumMod val="90000"/>
                              <a:lumOff val="10000"/>
                            </a:schemeClr>
                          </a:solidFill>
                        </a:rPr>
                        <a:t> 441-444. </a:t>
                      </a:r>
                      <a:r>
                        <a:rPr lang="en-US" dirty="0" err="1">
                          <a:solidFill>
                            <a:schemeClr val="tx2">
                              <a:lumMod val="90000"/>
                              <a:lumOff val="10000"/>
                            </a:schemeClr>
                          </a:solidFill>
                        </a:rPr>
                        <a:t>doi</a:t>
                      </a:r>
                      <a:r>
                        <a:rPr lang="en-US" dirty="0">
                          <a:solidFill>
                            <a:schemeClr val="tx2">
                              <a:lumMod val="90000"/>
                              <a:lumOff val="10000"/>
                            </a:schemeClr>
                          </a:solidFill>
                        </a:rPr>
                        <a:t>: 10.1037/0735-7036.122.4.441</a:t>
                      </a:r>
                    </a:p>
                  </a:txBody>
                  <a:tcPr marL="9525" marR="9525" marT="9525" marB="9525">
                    <a:lnL>
                      <a:noFill/>
                    </a:lnL>
                    <a:lnR>
                      <a:noFill/>
                    </a:lnR>
                    <a:lnT>
                      <a:noFill/>
                    </a:lnT>
                    <a:lnB>
                      <a:noFill/>
                    </a:lnB>
                  </a:tcPr>
                </a:tc>
                <a:extLst>
                  <a:ext uri="{0D108BD9-81ED-4DB2-BD59-A6C34878D82A}">
                    <a16:rowId xmlns:a16="http://schemas.microsoft.com/office/drawing/2014/main" val="3750532948"/>
                  </a:ext>
                </a:extLst>
              </a:tr>
              <a:tr h="684612">
                <a:tc>
                  <a:txBody>
                    <a:bodyPr/>
                    <a:lstStyle/>
                    <a:p>
                      <a:pPr>
                        <a:lnSpc>
                          <a:spcPct val="150000"/>
                        </a:lnSpc>
                      </a:pPr>
                      <a:r>
                        <a:rPr lang="en-US" b="1">
                          <a:solidFill>
                            <a:schemeClr val="tx2">
                              <a:lumMod val="90000"/>
                              <a:lumOff val="10000"/>
                            </a:schemeClr>
                          </a:solidFill>
                        </a:rPr>
                        <a:t>Websites - professional or personal sites</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nSpc>
                          <a:spcPct val="150000"/>
                        </a:lnSpc>
                      </a:pPr>
                      <a:r>
                        <a:rPr lang="en-US" i="1">
                          <a:solidFill>
                            <a:schemeClr val="tx2">
                              <a:lumMod val="90000"/>
                              <a:lumOff val="10000"/>
                            </a:schemeClr>
                          </a:solidFill>
                        </a:rPr>
                        <a:t>The World Famous Hot Dog Site. </a:t>
                      </a:r>
                      <a:r>
                        <a:rPr lang="en-US">
                          <a:solidFill>
                            <a:schemeClr val="tx2">
                              <a:lumMod val="90000"/>
                              <a:lumOff val="10000"/>
                            </a:schemeClr>
                          </a:solidFill>
                        </a:rPr>
                        <a:t>(1999, July 7). Retrieved January 5, 2008, from http://www.xroads.com/~tcs/hotdog/hotdog.html</a:t>
                      </a:r>
                    </a:p>
                  </a:txBody>
                  <a:tcPr marL="9525" marR="9525" marT="9525" marB="9525">
                    <a:lnL>
                      <a:noFill/>
                    </a:lnL>
                    <a:lnR>
                      <a:noFill/>
                    </a:lnR>
                    <a:lnT>
                      <a:noFill/>
                    </a:lnT>
                    <a:lnB>
                      <a:noFill/>
                    </a:lnB>
                  </a:tcPr>
                </a:tc>
                <a:extLst>
                  <a:ext uri="{0D108BD9-81ED-4DB2-BD59-A6C34878D82A}">
                    <a16:rowId xmlns:a16="http://schemas.microsoft.com/office/drawing/2014/main" val="3936665103"/>
                  </a:ext>
                </a:extLst>
              </a:tr>
              <a:tr h="1039543">
                <a:tc>
                  <a:txBody>
                    <a:bodyPr/>
                    <a:lstStyle/>
                    <a:p>
                      <a:pPr>
                        <a:lnSpc>
                          <a:spcPct val="150000"/>
                        </a:lnSpc>
                      </a:pPr>
                      <a:r>
                        <a:rPr lang="en-US" b="1">
                          <a:solidFill>
                            <a:schemeClr val="tx2">
                              <a:lumMod val="90000"/>
                              <a:lumOff val="10000"/>
                            </a:schemeClr>
                          </a:solidFill>
                        </a:rPr>
                        <a:t>Websites - online government publications</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nSpc>
                          <a:spcPct val="150000"/>
                        </a:lnSpc>
                      </a:pPr>
                      <a:r>
                        <a:rPr lang="en-US" dirty="0">
                          <a:solidFill>
                            <a:schemeClr val="tx2">
                              <a:lumMod val="90000"/>
                              <a:lumOff val="10000"/>
                            </a:schemeClr>
                          </a:solidFill>
                        </a:rPr>
                        <a:t>U.S. Department of Justice. (2006, September 10). Trends in violent victimization by age, 1973-2005. Retrieved from http://www.ojp.usdoj.gov/bjs/glance/vage.htm</a:t>
                      </a:r>
                    </a:p>
                  </a:txBody>
                  <a:tcPr marL="9525" marR="9525" marT="9525" marB="9525">
                    <a:lnL>
                      <a:noFill/>
                    </a:lnL>
                    <a:lnR>
                      <a:noFill/>
                    </a:lnR>
                    <a:lnT>
                      <a:noFill/>
                    </a:lnT>
                    <a:lnB>
                      <a:noFill/>
                    </a:lnB>
                  </a:tcPr>
                </a:tc>
                <a:extLst>
                  <a:ext uri="{0D108BD9-81ED-4DB2-BD59-A6C34878D82A}">
                    <a16:rowId xmlns:a16="http://schemas.microsoft.com/office/drawing/2014/main" val="1639685997"/>
                  </a:ext>
                </a:extLst>
              </a:tr>
              <a:tr h="684612">
                <a:tc>
                  <a:txBody>
                    <a:bodyPr/>
                    <a:lstStyle/>
                    <a:p>
                      <a:pPr>
                        <a:lnSpc>
                          <a:spcPct val="150000"/>
                        </a:lnSpc>
                      </a:pPr>
                      <a:r>
                        <a:rPr lang="en-US" b="1">
                          <a:solidFill>
                            <a:schemeClr val="tx2">
                              <a:lumMod val="90000"/>
                              <a:lumOff val="10000"/>
                            </a:schemeClr>
                          </a:solidFill>
                        </a:rPr>
                        <a:t>Emails (cited in-text only)</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nSpc>
                          <a:spcPct val="150000"/>
                        </a:lnSpc>
                      </a:pPr>
                      <a:r>
                        <a:rPr lang="en-US">
                          <a:solidFill>
                            <a:schemeClr val="tx2">
                              <a:lumMod val="90000"/>
                              <a:lumOff val="10000"/>
                            </a:schemeClr>
                          </a:solidFill>
                        </a:rPr>
                        <a:t>According to preservationist J. Mohlhenrich (personal communication, January 5, 2008).</a:t>
                      </a:r>
                    </a:p>
                  </a:txBody>
                  <a:tcPr marL="9525" marR="9525" marT="9525" marB="9525">
                    <a:lnL>
                      <a:noFill/>
                    </a:lnL>
                    <a:lnR>
                      <a:noFill/>
                    </a:lnR>
                    <a:lnT>
                      <a:noFill/>
                    </a:lnT>
                    <a:lnB>
                      <a:noFill/>
                    </a:lnB>
                  </a:tcPr>
                </a:tc>
                <a:extLst>
                  <a:ext uri="{0D108BD9-81ED-4DB2-BD59-A6C34878D82A}">
                    <a16:rowId xmlns:a16="http://schemas.microsoft.com/office/drawing/2014/main" val="98672735"/>
                  </a:ext>
                </a:extLst>
              </a:tr>
              <a:tr h="1039543">
                <a:tc>
                  <a:txBody>
                    <a:bodyPr/>
                    <a:lstStyle/>
                    <a:p>
                      <a:pPr>
                        <a:lnSpc>
                          <a:spcPct val="150000"/>
                        </a:lnSpc>
                      </a:pPr>
                      <a:r>
                        <a:rPr lang="en-US" b="1">
                          <a:solidFill>
                            <a:schemeClr val="tx2">
                              <a:lumMod val="90000"/>
                              <a:lumOff val="10000"/>
                            </a:schemeClr>
                          </a:solidFill>
                        </a:rPr>
                        <a:t>Mailing Lists (listserv)</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nSpc>
                          <a:spcPct val="150000"/>
                        </a:lnSpc>
                      </a:pPr>
                      <a:r>
                        <a:rPr lang="en-US" dirty="0">
                          <a:solidFill>
                            <a:schemeClr val="tx2">
                              <a:lumMod val="90000"/>
                              <a:lumOff val="10000"/>
                            </a:schemeClr>
                          </a:solidFill>
                        </a:rPr>
                        <a:t>Stein, C.(2006, January 5).  </a:t>
                      </a:r>
                      <a:r>
                        <a:rPr lang="en-US" dirty="0" err="1">
                          <a:solidFill>
                            <a:schemeClr val="tx2">
                              <a:lumMod val="90000"/>
                              <a:lumOff val="10000"/>
                            </a:schemeClr>
                          </a:solidFill>
                        </a:rPr>
                        <a:t>Chessie</a:t>
                      </a:r>
                      <a:r>
                        <a:rPr lang="en-US" dirty="0">
                          <a:solidFill>
                            <a:schemeClr val="tx2">
                              <a:lumMod val="90000"/>
                              <a:lumOff val="10000"/>
                            </a:schemeClr>
                          </a:solidFill>
                        </a:rPr>
                        <a:t> rescue - Annapolis, MD [Message posted to </a:t>
                      </a:r>
                      <a:r>
                        <a:rPr lang="en-US" dirty="0" err="1">
                          <a:solidFill>
                            <a:schemeClr val="tx2">
                              <a:lumMod val="90000"/>
                              <a:lumOff val="10000"/>
                            </a:schemeClr>
                          </a:solidFill>
                        </a:rPr>
                        <a:t>Chessie</a:t>
                      </a:r>
                      <a:r>
                        <a:rPr lang="en-US" dirty="0">
                          <a:solidFill>
                            <a:schemeClr val="tx2">
                              <a:lumMod val="90000"/>
                              <a:lumOff val="10000"/>
                            </a:schemeClr>
                          </a:solidFill>
                        </a:rPr>
                        <a:t>-L electronic mailing list]. Retrieved from  http://chessie-l-owner@lists.best.com</a:t>
                      </a:r>
                    </a:p>
                  </a:txBody>
                  <a:tcPr marL="9525" marR="9525" marT="9525" marB="9525">
                    <a:lnL>
                      <a:noFill/>
                    </a:lnL>
                    <a:lnR>
                      <a:noFill/>
                    </a:lnR>
                    <a:lnT>
                      <a:noFill/>
                    </a:lnT>
                    <a:lnB>
                      <a:noFill/>
                    </a:lnB>
                  </a:tcPr>
                </a:tc>
                <a:extLst>
                  <a:ext uri="{0D108BD9-81ED-4DB2-BD59-A6C34878D82A}">
                    <a16:rowId xmlns:a16="http://schemas.microsoft.com/office/drawing/2014/main" val="2344917178"/>
                  </a:ext>
                </a:extLst>
              </a:tr>
              <a:tr h="249878">
                <a:tc>
                  <a:txBody>
                    <a:bodyPr/>
                    <a:lstStyle/>
                    <a:p>
                      <a:endParaRPr lang="en-US"/>
                    </a:p>
                  </a:txBody>
                  <a:tcPr marL="7685" marR="7685" marT="7685" marB="7685">
                    <a:lnL>
                      <a:noFill/>
                    </a:lnL>
                    <a:lnR>
                      <a:noFill/>
                    </a:lnR>
                    <a:lnT>
                      <a:noFill/>
                    </a:lnT>
                    <a:lnB>
                      <a:noFill/>
                    </a:lnB>
                  </a:tcPr>
                </a:tc>
                <a:tc>
                  <a:txBody>
                    <a:bodyPr/>
                    <a:lstStyle/>
                    <a:p>
                      <a:endParaRPr lang="en-US" dirty="0"/>
                    </a:p>
                  </a:txBody>
                  <a:tcPr marL="7685" marR="7685" marT="7685" marB="7685">
                    <a:lnL>
                      <a:noFill/>
                    </a:lnL>
                    <a:lnR>
                      <a:noFill/>
                    </a:lnR>
                    <a:lnT>
                      <a:noFill/>
                    </a:lnT>
                    <a:lnB>
                      <a:noFill/>
                    </a:lnB>
                  </a:tcPr>
                </a:tc>
                <a:extLst>
                  <a:ext uri="{0D108BD9-81ED-4DB2-BD59-A6C34878D82A}">
                    <a16:rowId xmlns:a16="http://schemas.microsoft.com/office/drawing/2014/main" val="3055997890"/>
                  </a:ext>
                </a:extLst>
              </a:tr>
            </a:tbl>
          </a:graphicData>
        </a:graphic>
      </p:graphicFrame>
    </p:spTree>
    <p:extLst>
      <p:ext uri="{BB962C8B-B14F-4D97-AF65-F5344CB8AC3E}">
        <p14:creationId xmlns:p14="http://schemas.microsoft.com/office/powerpoint/2010/main" val="1458118685"/>
      </p:ext>
    </p:extLst>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0035" y="207816"/>
            <a:ext cx="10178322" cy="814648"/>
          </a:xfrm>
        </p:spPr>
        <p:txBody>
          <a:bodyPr>
            <a:normAutofit fontScale="90000"/>
          </a:bodyPr>
          <a:lstStyle/>
          <a:p>
            <a:pPr>
              <a:lnSpc>
                <a:spcPct val="150000"/>
              </a:lnSpc>
            </a:pPr>
            <a:r>
              <a:rPr lang="es-MX" sz="1800" b="1" dirty="0" smtClean="0">
                <a:solidFill>
                  <a:srgbClr val="C00000"/>
                </a:solidFill>
                <a:latin typeface="Algerian" panose="04020705040A02060702" pitchFamily="82" charset="0"/>
              </a:rPr>
              <a:t>Ejemplos de listado de referencias </a:t>
            </a:r>
            <a:r>
              <a:rPr lang="es-MX" sz="1800" b="1" dirty="0" err="1" smtClean="0">
                <a:solidFill>
                  <a:srgbClr val="C00000"/>
                </a:solidFill>
                <a:latin typeface="Algerian" panose="04020705040A02060702" pitchFamily="82" charset="0"/>
              </a:rPr>
              <a:t>apa</a:t>
            </a:r>
            <a:r>
              <a:rPr lang="es-MX" sz="1800" b="1" dirty="0" smtClean="0">
                <a:solidFill>
                  <a:srgbClr val="C00000"/>
                </a:solidFill>
                <a:latin typeface="Algerian" panose="04020705040A02060702" pitchFamily="82" charset="0"/>
              </a:rPr>
              <a:t> al final de un texto (programas de radio y tv, películas, fotografías)</a:t>
            </a:r>
            <a:endParaRPr lang="en-US" sz="1800" b="1" dirty="0">
              <a:solidFill>
                <a:srgbClr val="C00000"/>
              </a:solidFill>
              <a:latin typeface="Algerian" panose="04020705040A02060702" pitchFamily="82" charset="0"/>
            </a:endParaRPr>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2272061620"/>
              </p:ext>
            </p:extLst>
          </p:nvPr>
        </p:nvGraphicFramePr>
        <p:xfrm>
          <a:off x="1330035" y="1022464"/>
          <a:ext cx="10232967" cy="5855970"/>
        </p:xfrm>
        <a:graphic>
          <a:graphicData uri="http://schemas.openxmlformats.org/drawingml/2006/table">
            <a:tbl>
              <a:tblPr/>
              <a:tblGrid>
                <a:gridCol w="3769197">
                  <a:extLst>
                    <a:ext uri="{9D8B030D-6E8A-4147-A177-3AD203B41FA5}">
                      <a16:colId xmlns:a16="http://schemas.microsoft.com/office/drawing/2014/main" val="730539907"/>
                    </a:ext>
                  </a:extLst>
                </a:gridCol>
                <a:gridCol w="6463770">
                  <a:extLst>
                    <a:ext uri="{9D8B030D-6E8A-4147-A177-3AD203B41FA5}">
                      <a16:colId xmlns:a16="http://schemas.microsoft.com/office/drawing/2014/main" val="13934398"/>
                    </a:ext>
                  </a:extLst>
                </a:gridCol>
              </a:tblGrid>
              <a:tr h="1088396">
                <a:tc>
                  <a:txBody>
                    <a:bodyPr/>
                    <a:lstStyle/>
                    <a:p>
                      <a:pPr algn="just">
                        <a:lnSpc>
                          <a:spcPct val="150000"/>
                        </a:lnSpc>
                      </a:pPr>
                      <a:r>
                        <a:rPr lang="en-US" b="1" dirty="0" smtClean="0">
                          <a:solidFill>
                            <a:schemeClr val="tx2">
                              <a:lumMod val="90000"/>
                              <a:lumOff val="10000"/>
                            </a:schemeClr>
                          </a:solidFill>
                        </a:rPr>
                        <a:t>Radio </a:t>
                      </a:r>
                      <a:r>
                        <a:rPr lang="en-US" b="1" dirty="0">
                          <a:solidFill>
                            <a:schemeClr val="tx2">
                              <a:lumMod val="90000"/>
                              <a:lumOff val="10000"/>
                            </a:schemeClr>
                          </a:solidFill>
                        </a:rPr>
                        <a:t>and TV episodes </a:t>
                      </a:r>
                      <a:r>
                        <a:rPr lang="en-US" b="1" dirty="0" smtClean="0">
                          <a:solidFill>
                            <a:schemeClr val="tx2">
                              <a:lumMod val="90000"/>
                              <a:lumOff val="10000"/>
                            </a:schemeClr>
                          </a:solidFill>
                        </a:rPr>
                        <a:t>– </a:t>
                      </a:r>
                    </a:p>
                    <a:p>
                      <a:pPr algn="just">
                        <a:lnSpc>
                          <a:spcPct val="150000"/>
                        </a:lnSpc>
                      </a:pPr>
                      <a:r>
                        <a:rPr lang="en-US" b="1" dirty="0" smtClean="0">
                          <a:solidFill>
                            <a:schemeClr val="tx2">
                              <a:lumMod val="90000"/>
                              <a:lumOff val="10000"/>
                            </a:schemeClr>
                          </a:solidFill>
                        </a:rPr>
                        <a:t>from </a:t>
                      </a:r>
                      <a:r>
                        <a:rPr lang="en-US" b="1" dirty="0">
                          <a:solidFill>
                            <a:schemeClr val="tx2">
                              <a:lumMod val="90000"/>
                              <a:lumOff val="10000"/>
                            </a:schemeClr>
                          </a:solidFill>
                        </a:rPr>
                        <a:t>library databases</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dirty="0" err="1">
                          <a:solidFill>
                            <a:schemeClr val="tx2">
                              <a:lumMod val="90000"/>
                              <a:lumOff val="10000"/>
                            </a:schemeClr>
                          </a:solidFill>
                        </a:rPr>
                        <a:t>DeFord</a:t>
                      </a:r>
                      <a:r>
                        <a:rPr lang="en-US" dirty="0">
                          <a:solidFill>
                            <a:schemeClr val="tx2">
                              <a:lumMod val="90000"/>
                              <a:lumOff val="10000"/>
                            </a:schemeClr>
                          </a:solidFill>
                        </a:rPr>
                        <a:t>, F. (Writer). (2007, August 8). Beyond Vick: Animal cruelty for sport [Television series episode]. In NPR (Producer), </a:t>
                      </a:r>
                      <a:r>
                        <a:rPr lang="en-US" i="1" dirty="0">
                          <a:solidFill>
                            <a:schemeClr val="tx2">
                              <a:lumMod val="90000"/>
                              <a:lumOff val="10000"/>
                            </a:schemeClr>
                          </a:solidFill>
                        </a:rPr>
                        <a:t>Morning Edition.</a:t>
                      </a:r>
                      <a:r>
                        <a:rPr lang="en-US" dirty="0">
                          <a:solidFill>
                            <a:schemeClr val="tx2">
                              <a:lumMod val="90000"/>
                              <a:lumOff val="10000"/>
                            </a:schemeClr>
                          </a:solidFill>
                        </a:rPr>
                        <a:t> Retrieved from Academic OneFile database.</a:t>
                      </a:r>
                    </a:p>
                  </a:txBody>
                  <a:tcPr marL="9525" marR="9525" marT="9525" marB="9525">
                    <a:lnL>
                      <a:noFill/>
                    </a:lnL>
                    <a:lnR>
                      <a:noFill/>
                    </a:lnR>
                    <a:lnT>
                      <a:noFill/>
                    </a:lnT>
                    <a:lnB>
                      <a:noFill/>
                    </a:lnB>
                  </a:tcPr>
                </a:tc>
                <a:extLst>
                  <a:ext uri="{0D108BD9-81ED-4DB2-BD59-A6C34878D82A}">
                    <a16:rowId xmlns:a16="http://schemas.microsoft.com/office/drawing/2014/main" val="3055997890"/>
                  </a:ext>
                </a:extLst>
              </a:tr>
              <a:tr h="1088396">
                <a:tc>
                  <a:txBody>
                    <a:bodyPr/>
                    <a:lstStyle/>
                    <a:p>
                      <a:pPr algn="just">
                        <a:lnSpc>
                          <a:spcPct val="150000"/>
                        </a:lnSpc>
                      </a:pPr>
                      <a:r>
                        <a:rPr lang="en-US" b="1" dirty="0">
                          <a:solidFill>
                            <a:schemeClr val="tx2">
                              <a:lumMod val="90000"/>
                              <a:lumOff val="10000"/>
                            </a:schemeClr>
                          </a:solidFill>
                        </a:rPr>
                        <a:t>Radio and TV episodes </a:t>
                      </a:r>
                      <a:r>
                        <a:rPr lang="en-US" b="1" dirty="0" smtClean="0">
                          <a:solidFill>
                            <a:schemeClr val="tx2">
                              <a:lumMod val="90000"/>
                              <a:lumOff val="10000"/>
                            </a:schemeClr>
                          </a:solidFill>
                        </a:rPr>
                        <a:t>– </a:t>
                      </a:r>
                    </a:p>
                    <a:p>
                      <a:pPr algn="just">
                        <a:lnSpc>
                          <a:spcPct val="150000"/>
                        </a:lnSpc>
                      </a:pPr>
                      <a:r>
                        <a:rPr lang="en-US" b="1" dirty="0" smtClean="0">
                          <a:solidFill>
                            <a:schemeClr val="tx2">
                              <a:lumMod val="90000"/>
                              <a:lumOff val="10000"/>
                            </a:schemeClr>
                          </a:solidFill>
                        </a:rPr>
                        <a:t>from </a:t>
                      </a:r>
                      <a:r>
                        <a:rPr lang="en-US" b="1" dirty="0">
                          <a:solidFill>
                            <a:schemeClr val="tx2">
                              <a:lumMod val="90000"/>
                              <a:lumOff val="10000"/>
                            </a:schemeClr>
                          </a:solidFill>
                        </a:rPr>
                        <a:t>website</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a:solidFill>
                            <a:schemeClr val="tx2">
                              <a:lumMod val="90000"/>
                              <a:lumOff val="10000"/>
                            </a:schemeClr>
                          </a:solidFill>
                        </a:rPr>
                        <a:t>Sepic, M. (Writer). (2008). Federal prosecutors eye MySpace bullying case [Television series episode]. In NPR (Producer), </a:t>
                      </a:r>
                      <a:r>
                        <a:rPr lang="en-US" i="1">
                          <a:solidFill>
                            <a:schemeClr val="tx2">
                              <a:lumMod val="90000"/>
                              <a:lumOff val="10000"/>
                            </a:schemeClr>
                          </a:solidFill>
                        </a:rPr>
                        <a:t>All Things Considered</a:t>
                      </a:r>
                      <a:r>
                        <a:rPr lang="en-US">
                          <a:solidFill>
                            <a:schemeClr val="tx2">
                              <a:lumMod val="90000"/>
                              <a:lumOff val="10000"/>
                            </a:schemeClr>
                          </a:solidFill>
                        </a:rPr>
                        <a:t>. Retrieved from http://www.npr.org/templates/story/</a:t>
                      </a:r>
                    </a:p>
                  </a:txBody>
                  <a:tcPr marL="9525" marR="9525" marT="9525" marB="9525">
                    <a:lnL>
                      <a:noFill/>
                    </a:lnL>
                    <a:lnR>
                      <a:noFill/>
                    </a:lnR>
                    <a:lnT>
                      <a:noFill/>
                    </a:lnT>
                    <a:lnB>
                      <a:noFill/>
                    </a:lnB>
                  </a:tcPr>
                </a:tc>
                <a:extLst>
                  <a:ext uri="{0D108BD9-81ED-4DB2-BD59-A6C34878D82A}">
                    <a16:rowId xmlns:a16="http://schemas.microsoft.com/office/drawing/2014/main" val="2889244503"/>
                  </a:ext>
                </a:extLst>
              </a:tr>
              <a:tr h="1088396">
                <a:tc>
                  <a:txBody>
                    <a:bodyPr/>
                    <a:lstStyle/>
                    <a:p>
                      <a:pPr algn="just">
                        <a:lnSpc>
                          <a:spcPct val="150000"/>
                        </a:lnSpc>
                      </a:pPr>
                      <a:r>
                        <a:rPr lang="en-US" b="1">
                          <a:solidFill>
                            <a:schemeClr val="tx2">
                              <a:lumMod val="90000"/>
                              <a:lumOff val="10000"/>
                            </a:schemeClr>
                          </a:solidFill>
                        </a:rPr>
                        <a:t>Film Clips from website</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a:solidFill>
                            <a:schemeClr val="tx2">
                              <a:lumMod val="90000"/>
                              <a:lumOff val="10000"/>
                            </a:schemeClr>
                          </a:solidFill>
                        </a:rPr>
                        <a:t>Kaufman, J.C. (Producer), Lacy, L. (Director), &amp; Hawkey, P. (Writer). (1979). </a:t>
                      </a:r>
                      <a:r>
                        <a:rPr lang="en-US" i="1">
                          <a:solidFill>
                            <a:schemeClr val="tx2">
                              <a:lumMod val="90000"/>
                              <a:lumOff val="10000"/>
                            </a:schemeClr>
                          </a:solidFill>
                        </a:rPr>
                        <a:t>Mean Joe Greene</a:t>
                      </a:r>
                      <a:r>
                        <a:rPr lang="en-US">
                          <a:solidFill>
                            <a:schemeClr val="tx2">
                              <a:lumMod val="90000"/>
                              <a:lumOff val="10000"/>
                            </a:schemeClr>
                          </a:solidFill>
                        </a:rPr>
                        <a:t> [video file]. Retrieved from http://memory.loc.gov/mbrs/ccmp/meanjoe_01g.ram</a:t>
                      </a:r>
                    </a:p>
                  </a:txBody>
                  <a:tcPr marL="9525" marR="9525" marT="9525" marB="9525">
                    <a:lnL>
                      <a:noFill/>
                    </a:lnL>
                    <a:lnR>
                      <a:noFill/>
                    </a:lnR>
                    <a:lnT>
                      <a:noFill/>
                    </a:lnT>
                    <a:lnB>
                      <a:noFill/>
                    </a:lnB>
                  </a:tcPr>
                </a:tc>
                <a:extLst>
                  <a:ext uri="{0D108BD9-81ED-4DB2-BD59-A6C34878D82A}">
                    <a16:rowId xmlns:a16="http://schemas.microsoft.com/office/drawing/2014/main" val="1619959905"/>
                  </a:ext>
                </a:extLst>
              </a:tr>
              <a:tr h="733806">
                <a:tc>
                  <a:txBody>
                    <a:bodyPr/>
                    <a:lstStyle/>
                    <a:p>
                      <a:pPr algn="just">
                        <a:lnSpc>
                          <a:spcPct val="150000"/>
                        </a:lnSpc>
                      </a:pPr>
                      <a:r>
                        <a:rPr lang="en-US" b="1">
                          <a:solidFill>
                            <a:schemeClr val="tx2">
                              <a:lumMod val="90000"/>
                              <a:lumOff val="10000"/>
                            </a:schemeClr>
                          </a:solidFill>
                        </a:rPr>
                        <a:t>Film</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a:solidFill>
                            <a:schemeClr val="tx2">
                              <a:lumMod val="90000"/>
                              <a:lumOff val="10000"/>
                            </a:schemeClr>
                          </a:solidFill>
                        </a:rPr>
                        <a:t>Greene, C. (Producer), del Toro, G.(Director). (2015). </a:t>
                      </a:r>
                      <a:r>
                        <a:rPr lang="en-US" i="1">
                          <a:solidFill>
                            <a:schemeClr val="tx2">
                              <a:lumMod val="90000"/>
                              <a:lumOff val="10000"/>
                            </a:schemeClr>
                          </a:solidFill>
                        </a:rPr>
                        <a:t>Crimson peak </a:t>
                      </a:r>
                      <a:r>
                        <a:rPr lang="en-US">
                          <a:solidFill>
                            <a:schemeClr val="tx2">
                              <a:lumMod val="90000"/>
                              <a:lumOff val="10000"/>
                            </a:schemeClr>
                          </a:solidFill>
                        </a:rPr>
                        <a:t>[Motion picture]. United States: Legendary Pictures.</a:t>
                      </a:r>
                    </a:p>
                  </a:txBody>
                  <a:tcPr marL="9525" marR="9525" marT="9525" marB="9525">
                    <a:lnL>
                      <a:noFill/>
                    </a:lnL>
                    <a:lnR>
                      <a:noFill/>
                    </a:lnR>
                    <a:lnT>
                      <a:noFill/>
                    </a:lnT>
                    <a:lnB>
                      <a:noFill/>
                    </a:lnB>
                  </a:tcPr>
                </a:tc>
                <a:extLst>
                  <a:ext uri="{0D108BD9-81ED-4DB2-BD59-A6C34878D82A}">
                    <a16:rowId xmlns:a16="http://schemas.microsoft.com/office/drawing/2014/main" val="1387960022"/>
                  </a:ext>
                </a:extLst>
              </a:tr>
              <a:tr h="1088396">
                <a:tc>
                  <a:txBody>
                    <a:bodyPr/>
                    <a:lstStyle/>
                    <a:p>
                      <a:pPr algn="just">
                        <a:lnSpc>
                          <a:spcPct val="150000"/>
                        </a:lnSpc>
                      </a:pPr>
                      <a:r>
                        <a:rPr lang="en-US" b="1" dirty="0">
                          <a:solidFill>
                            <a:schemeClr val="tx2">
                              <a:lumMod val="90000"/>
                              <a:lumOff val="10000"/>
                            </a:schemeClr>
                          </a:solidFill>
                        </a:rPr>
                        <a:t>Photograph (from book, </a:t>
                      </a:r>
                      <a:endParaRPr lang="en-US" b="1" dirty="0" smtClean="0">
                        <a:solidFill>
                          <a:schemeClr val="tx2">
                            <a:lumMod val="90000"/>
                            <a:lumOff val="10000"/>
                          </a:schemeClr>
                        </a:solidFill>
                      </a:endParaRPr>
                    </a:p>
                    <a:p>
                      <a:pPr algn="just">
                        <a:lnSpc>
                          <a:spcPct val="150000"/>
                        </a:lnSpc>
                      </a:pPr>
                      <a:r>
                        <a:rPr lang="en-US" b="1" dirty="0" smtClean="0">
                          <a:solidFill>
                            <a:schemeClr val="tx2">
                              <a:lumMod val="90000"/>
                              <a:lumOff val="10000"/>
                            </a:schemeClr>
                          </a:solidFill>
                        </a:rPr>
                        <a:t>magazine </a:t>
                      </a:r>
                      <a:r>
                        <a:rPr lang="en-US" b="1" dirty="0">
                          <a:solidFill>
                            <a:schemeClr val="tx2">
                              <a:lumMod val="90000"/>
                              <a:lumOff val="10000"/>
                            </a:schemeClr>
                          </a:solidFill>
                        </a:rPr>
                        <a:t>or webpage)</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dirty="0">
                          <a:solidFill>
                            <a:schemeClr val="tx2">
                              <a:lumMod val="90000"/>
                              <a:lumOff val="10000"/>
                            </a:schemeClr>
                          </a:solidFill>
                        </a:rPr>
                        <a:t>Close, C. (2002). </a:t>
                      </a:r>
                      <a:r>
                        <a:rPr lang="en-US" i="1" dirty="0">
                          <a:solidFill>
                            <a:schemeClr val="tx2">
                              <a:lumMod val="90000"/>
                              <a:lumOff val="10000"/>
                            </a:schemeClr>
                          </a:solidFill>
                        </a:rPr>
                        <a:t>Ronald. </a:t>
                      </a:r>
                      <a:r>
                        <a:rPr lang="en-US" dirty="0">
                          <a:solidFill>
                            <a:schemeClr val="tx2">
                              <a:lumMod val="90000"/>
                              <a:lumOff val="10000"/>
                            </a:schemeClr>
                          </a:solidFill>
                        </a:rPr>
                        <a:t>[photograph]. Museum of Modern Art, New York, NY. Retrieved from http://www.moma.org/collection/object.php?object_id=108890</a:t>
                      </a:r>
                    </a:p>
                  </a:txBody>
                  <a:tcPr marL="9525" marR="9525" marT="9525" marB="9525">
                    <a:lnL>
                      <a:noFill/>
                    </a:lnL>
                    <a:lnR>
                      <a:noFill/>
                    </a:lnR>
                    <a:lnT>
                      <a:noFill/>
                    </a:lnT>
                    <a:lnB>
                      <a:noFill/>
                    </a:lnB>
                  </a:tcPr>
                </a:tc>
                <a:extLst>
                  <a:ext uri="{0D108BD9-81ED-4DB2-BD59-A6C34878D82A}">
                    <a16:rowId xmlns:a16="http://schemas.microsoft.com/office/drawing/2014/main" val="197781381"/>
                  </a:ext>
                </a:extLst>
              </a:tr>
            </a:tbl>
          </a:graphicData>
        </a:graphic>
      </p:graphicFrame>
    </p:spTree>
    <p:extLst>
      <p:ext uri="{BB962C8B-B14F-4D97-AF65-F5344CB8AC3E}">
        <p14:creationId xmlns:p14="http://schemas.microsoft.com/office/powerpoint/2010/main" val="170687685"/>
      </p:ext>
    </p:extLst>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0035" y="207816"/>
            <a:ext cx="10178322" cy="814648"/>
          </a:xfrm>
        </p:spPr>
        <p:txBody>
          <a:bodyPr>
            <a:normAutofit fontScale="90000"/>
          </a:bodyPr>
          <a:lstStyle/>
          <a:p>
            <a:pPr>
              <a:lnSpc>
                <a:spcPct val="150000"/>
              </a:lnSpc>
            </a:pPr>
            <a:r>
              <a:rPr lang="es-MX" sz="1800" b="1" dirty="0" smtClean="0">
                <a:solidFill>
                  <a:srgbClr val="C00000"/>
                </a:solidFill>
                <a:latin typeface="Algerian" panose="04020705040A02060702" pitchFamily="82" charset="0"/>
              </a:rPr>
              <a:t>Ejemplos de listado de referencias </a:t>
            </a:r>
            <a:r>
              <a:rPr lang="es-MX" sz="1800" b="1" dirty="0" err="1" smtClean="0">
                <a:solidFill>
                  <a:srgbClr val="C00000"/>
                </a:solidFill>
                <a:latin typeface="Algerian" panose="04020705040A02060702" pitchFamily="82" charset="0"/>
              </a:rPr>
              <a:t>apa</a:t>
            </a:r>
            <a:r>
              <a:rPr lang="es-MX" sz="1800" b="1" dirty="0" smtClean="0">
                <a:solidFill>
                  <a:srgbClr val="C00000"/>
                </a:solidFill>
                <a:latin typeface="Algerian" panose="04020705040A02060702" pitchFamily="82" charset="0"/>
              </a:rPr>
              <a:t> al final de un texto (programas de radio y tv, películas, fotografías)</a:t>
            </a:r>
            <a:endParaRPr lang="en-US" sz="1800" b="1" dirty="0">
              <a:solidFill>
                <a:srgbClr val="C00000"/>
              </a:solidFill>
              <a:latin typeface="Algerian" panose="04020705040A02060702" pitchFamily="82" charset="0"/>
            </a:endParaRPr>
          </a:p>
        </p:txBody>
      </p:sp>
      <p:graphicFrame>
        <p:nvGraphicFramePr>
          <p:cNvPr id="5" name="Marcador de contenido 4"/>
          <p:cNvGraphicFramePr>
            <a:graphicFrameLocks noGrp="1"/>
          </p:cNvGraphicFramePr>
          <p:nvPr>
            <p:ph sz="half" idx="1"/>
            <p:extLst>
              <p:ext uri="{D42A27DB-BD31-4B8C-83A1-F6EECF244321}">
                <p14:modId xmlns:p14="http://schemas.microsoft.com/office/powerpoint/2010/main" val="2272061620"/>
              </p:ext>
            </p:extLst>
          </p:nvPr>
        </p:nvGraphicFramePr>
        <p:xfrm>
          <a:off x="1330035" y="1022464"/>
          <a:ext cx="10232967" cy="5855970"/>
        </p:xfrm>
        <a:graphic>
          <a:graphicData uri="http://schemas.openxmlformats.org/drawingml/2006/table">
            <a:tbl>
              <a:tblPr/>
              <a:tblGrid>
                <a:gridCol w="3769197">
                  <a:extLst>
                    <a:ext uri="{9D8B030D-6E8A-4147-A177-3AD203B41FA5}">
                      <a16:colId xmlns:a16="http://schemas.microsoft.com/office/drawing/2014/main" val="730539907"/>
                    </a:ext>
                  </a:extLst>
                </a:gridCol>
                <a:gridCol w="6463770">
                  <a:extLst>
                    <a:ext uri="{9D8B030D-6E8A-4147-A177-3AD203B41FA5}">
                      <a16:colId xmlns:a16="http://schemas.microsoft.com/office/drawing/2014/main" val="13934398"/>
                    </a:ext>
                  </a:extLst>
                </a:gridCol>
              </a:tblGrid>
              <a:tr h="1088396">
                <a:tc>
                  <a:txBody>
                    <a:bodyPr/>
                    <a:lstStyle/>
                    <a:p>
                      <a:pPr algn="just">
                        <a:lnSpc>
                          <a:spcPct val="150000"/>
                        </a:lnSpc>
                      </a:pPr>
                      <a:r>
                        <a:rPr lang="en-US" b="1" dirty="0" smtClean="0">
                          <a:solidFill>
                            <a:schemeClr val="tx2">
                              <a:lumMod val="90000"/>
                              <a:lumOff val="10000"/>
                            </a:schemeClr>
                          </a:solidFill>
                        </a:rPr>
                        <a:t>Radio </a:t>
                      </a:r>
                      <a:r>
                        <a:rPr lang="en-US" b="1" dirty="0">
                          <a:solidFill>
                            <a:schemeClr val="tx2">
                              <a:lumMod val="90000"/>
                              <a:lumOff val="10000"/>
                            </a:schemeClr>
                          </a:solidFill>
                        </a:rPr>
                        <a:t>and TV episodes </a:t>
                      </a:r>
                      <a:r>
                        <a:rPr lang="en-US" b="1" dirty="0" smtClean="0">
                          <a:solidFill>
                            <a:schemeClr val="tx2">
                              <a:lumMod val="90000"/>
                              <a:lumOff val="10000"/>
                            </a:schemeClr>
                          </a:solidFill>
                        </a:rPr>
                        <a:t>– </a:t>
                      </a:r>
                    </a:p>
                    <a:p>
                      <a:pPr algn="just">
                        <a:lnSpc>
                          <a:spcPct val="150000"/>
                        </a:lnSpc>
                      </a:pPr>
                      <a:r>
                        <a:rPr lang="en-US" b="1" dirty="0" smtClean="0">
                          <a:solidFill>
                            <a:schemeClr val="tx2">
                              <a:lumMod val="90000"/>
                              <a:lumOff val="10000"/>
                            </a:schemeClr>
                          </a:solidFill>
                        </a:rPr>
                        <a:t>from </a:t>
                      </a:r>
                      <a:r>
                        <a:rPr lang="en-US" b="1" dirty="0">
                          <a:solidFill>
                            <a:schemeClr val="tx2">
                              <a:lumMod val="90000"/>
                              <a:lumOff val="10000"/>
                            </a:schemeClr>
                          </a:solidFill>
                        </a:rPr>
                        <a:t>library databases</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dirty="0" err="1">
                          <a:solidFill>
                            <a:schemeClr val="tx2">
                              <a:lumMod val="90000"/>
                              <a:lumOff val="10000"/>
                            </a:schemeClr>
                          </a:solidFill>
                        </a:rPr>
                        <a:t>DeFord</a:t>
                      </a:r>
                      <a:r>
                        <a:rPr lang="en-US" dirty="0">
                          <a:solidFill>
                            <a:schemeClr val="tx2">
                              <a:lumMod val="90000"/>
                              <a:lumOff val="10000"/>
                            </a:schemeClr>
                          </a:solidFill>
                        </a:rPr>
                        <a:t>, F. (Writer). (2007, August 8). Beyond Vick: Animal cruelty for sport [Television series episode]. In NPR (Producer), </a:t>
                      </a:r>
                      <a:r>
                        <a:rPr lang="en-US" i="1" dirty="0">
                          <a:solidFill>
                            <a:schemeClr val="tx2">
                              <a:lumMod val="90000"/>
                              <a:lumOff val="10000"/>
                            </a:schemeClr>
                          </a:solidFill>
                        </a:rPr>
                        <a:t>Morning Edition.</a:t>
                      </a:r>
                      <a:r>
                        <a:rPr lang="en-US" dirty="0">
                          <a:solidFill>
                            <a:schemeClr val="tx2">
                              <a:lumMod val="90000"/>
                              <a:lumOff val="10000"/>
                            </a:schemeClr>
                          </a:solidFill>
                        </a:rPr>
                        <a:t> Retrieved from Academic OneFile database.</a:t>
                      </a:r>
                    </a:p>
                  </a:txBody>
                  <a:tcPr marL="9525" marR="9525" marT="9525" marB="9525">
                    <a:lnL>
                      <a:noFill/>
                    </a:lnL>
                    <a:lnR>
                      <a:noFill/>
                    </a:lnR>
                    <a:lnT>
                      <a:noFill/>
                    </a:lnT>
                    <a:lnB>
                      <a:noFill/>
                    </a:lnB>
                  </a:tcPr>
                </a:tc>
                <a:extLst>
                  <a:ext uri="{0D108BD9-81ED-4DB2-BD59-A6C34878D82A}">
                    <a16:rowId xmlns:a16="http://schemas.microsoft.com/office/drawing/2014/main" val="3055997890"/>
                  </a:ext>
                </a:extLst>
              </a:tr>
              <a:tr h="1088396">
                <a:tc>
                  <a:txBody>
                    <a:bodyPr/>
                    <a:lstStyle/>
                    <a:p>
                      <a:pPr algn="just">
                        <a:lnSpc>
                          <a:spcPct val="150000"/>
                        </a:lnSpc>
                      </a:pPr>
                      <a:r>
                        <a:rPr lang="en-US" b="1" dirty="0">
                          <a:solidFill>
                            <a:schemeClr val="tx2">
                              <a:lumMod val="90000"/>
                              <a:lumOff val="10000"/>
                            </a:schemeClr>
                          </a:solidFill>
                        </a:rPr>
                        <a:t>Radio and TV episodes </a:t>
                      </a:r>
                      <a:r>
                        <a:rPr lang="en-US" b="1" dirty="0" smtClean="0">
                          <a:solidFill>
                            <a:schemeClr val="tx2">
                              <a:lumMod val="90000"/>
                              <a:lumOff val="10000"/>
                            </a:schemeClr>
                          </a:solidFill>
                        </a:rPr>
                        <a:t>– </a:t>
                      </a:r>
                    </a:p>
                    <a:p>
                      <a:pPr algn="just">
                        <a:lnSpc>
                          <a:spcPct val="150000"/>
                        </a:lnSpc>
                      </a:pPr>
                      <a:r>
                        <a:rPr lang="en-US" b="1" dirty="0" smtClean="0">
                          <a:solidFill>
                            <a:schemeClr val="tx2">
                              <a:lumMod val="90000"/>
                              <a:lumOff val="10000"/>
                            </a:schemeClr>
                          </a:solidFill>
                        </a:rPr>
                        <a:t>from </a:t>
                      </a:r>
                      <a:r>
                        <a:rPr lang="en-US" b="1" dirty="0">
                          <a:solidFill>
                            <a:schemeClr val="tx2">
                              <a:lumMod val="90000"/>
                              <a:lumOff val="10000"/>
                            </a:schemeClr>
                          </a:solidFill>
                        </a:rPr>
                        <a:t>website</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a:solidFill>
                            <a:schemeClr val="tx2">
                              <a:lumMod val="90000"/>
                              <a:lumOff val="10000"/>
                            </a:schemeClr>
                          </a:solidFill>
                        </a:rPr>
                        <a:t>Sepic, M. (Writer). (2008). Federal prosecutors eye MySpace bullying case [Television series episode]. In NPR (Producer), </a:t>
                      </a:r>
                      <a:r>
                        <a:rPr lang="en-US" i="1">
                          <a:solidFill>
                            <a:schemeClr val="tx2">
                              <a:lumMod val="90000"/>
                              <a:lumOff val="10000"/>
                            </a:schemeClr>
                          </a:solidFill>
                        </a:rPr>
                        <a:t>All Things Considered</a:t>
                      </a:r>
                      <a:r>
                        <a:rPr lang="en-US">
                          <a:solidFill>
                            <a:schemeClr val="tx2">
                              <a:lumMod val="90000"/>
                              <a:lumOff val="10000"/>
                            </a:schemeClr>
                          </a:solidFill>
                        </a:rPr>
                        <a:t>. Retrieved from http://www.npr.org/templates/story/</a:t>
                      </a:r>
                    </a:p>
                  </a:txBody>
                  <a:tcPr marL="9525" marR="9525" marT="9525" marB="9525">
                    <a:lnL>
                      <a:noFill/>
                    </a:lnL>
                    <a:lnR>
                      <a:noFill/>
                    </a:lnR>
                    <a:lnT>
                      <a:noFill/>
                    </a:lnT>
                    <a:lnB>
                      <a:noFill/>
                    </a:lnB>
                  </a:tcPr>
                </a:tc>
                <a:extLst>
                  <a:ext uri="{0D108BD9-81ED-4DB2-BD59-A6C34878D82A}">
                    <a16:rowId xmlns:a16="http://schemas.microsoft.com/office/drawing/2014/main" val="2889244503"/>
                  </a:ext>
                </a:extLst>
              </a:tr>
              <a:tr h="1088396">
                <a:tc>
                  <a:txBody>
                    <a:bodyPr/>
                    <a:lstStyle/>
                    <a:p>
                      <a:pPr algn="just">
                        <a:lnSpc>
                          <a:spcPct val="150000"/>
                        </a:lnSpc>
                      </a:pPr>
                      <a:r>
                        <a:rPr lang="en-US" b="1">
                          <a:solidFill>
                            <a:schemeClr val="tx2">
                              <a:lumMod val="90000"/>
                              <a:lumOff val="10000"/>
                            </a:schemeClr>
                          </a:solidFill>
                        </a:rPr>
                        <a:t>Film Clips from website</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dirty="0">
                          <a:solidFill>
                            <a:schemeClr val="tx2">
                              <a:lumMod val="90000"/>
                              <a:lumOff val="10000"/>
                            </a:schemeClr>
                          </a:solidFill>
                        </a:rPr>
                        <a:t>Kaufman, J.C. (Producer), Lacy, L. (Director), &amp; </a:t>
                      </a:r>
                      <a:r>
                        <a:rPr lang="en-US" dirty="0" err="1">
                          <a:solidFill>
                            <a:schemeClr val="tx2">
                              <a:lumMod val="90000"/>
                              <a:lumOff val="10000"/>
                            </a:schemeClr>
                          </a:solidFill>
                        </a:rPr>
                        <a:t>Hawkey</a:t>
                      </a:r>
                      <a:r>
                        <a:rPr lang="en-US" dirty="0">
                          <a:solidFill>
                            <a:schemeClr val="tx2">
                              <a:lumMod val="90000"/>
                              <a:lumOff val="10000"/>
                            </a:schemeClr>
                          </a:solidFill>
                        </a:rPr>
                        <a:t>, P. (Writer). (1979). </a:t>
                      </a:r>
                      <a:r>
                        <a:rPr lang="en-US" i="1" dirty="0">
                          <a:solidFill>
                            <a:schemeClr val="tx2">
                              <a:lumMod val="90000"/>
                              <a:lumOff val="10000"/>
                            </a:schemeClr>
                          </a:solidFill>
                        </a:rPr>
                        <a:t>Mean Joe Greene</a:t>
                      </a:r>
                      <a:r>
                        <a:rPr lang="en-US" dirty="0">
                          <a:solidFill>
                            <a:schemeClr val="tx2">
                              <a:lumMod val="90000"/>
                              <a:lumOff val="10000"/>
                            </a:schemeClr>
                          </a:solidFill>
                        </a:rPr>
                        <a:t> [video file]. Retrieved from http://memory.loc.gov/mbrs/ccmp/meanjoe_01g.ram</a:t>
                      </a:r>
                    </a:p>
                  </a:txBody>
                  <a:tcPr marL="9525" marR="9525" marT="9525" marB="9525">
                    <a:lnL>
                      <a:noFill/>
                    </a:lnL>
                    <a:lnR>
                      <a:noFill/>
                    </a:lnR>
                    <a:lnT>
                      <a:noFill/>
                    </a:lnT>
                    <a:lnB>
                      <a:noFill/>
                    </a:lnB>
                  </a:tcPr>
                </a:tc>
                <a:extLst>
                  <a:ext uri="{0D108BD9-81ED-4DB2-BD59-A6C34878D82A}">
                    <a16:rowId xmlns:a16="http://schemas.microsoft.com/office/drawing/2014/main" val="1619959905"/>
                  </a:ext>
                </a:extLst>
              </a:tr>
              <a:tr h="733806">
                <a:tc>
                  <a:txBody>
                    <a:bodyPr/>
                    <a:lstStyle/>
                    <a:p>
                      <a:pPr algn="just">
                        <a:lnSpc>
                          <a:spcPct val="150000"/>
                        </a:lnSpc>
                      </a:pPr>
                      <a:r>
                        <a:rPr lang="en-US" b="1">
                          <a:solidFill>
                            <a:schemeClr val="tx2">
                              <a:lumMod val="90000"/>
                              <a:lumOff val="10000"/>
                            </a:schemeClr>
                          </a:solidFill>
                        </a:rPr>
                        <a:t>Film</a:t>
                      </a:r>
                      <a:endParaRPr lang="en-US">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a:solidFill>
                            <a:schemeClr val="tx2">
                              <a:lumMod val="90000"/>
                              <a:lumOff val="10000"/>
                            </a:schemeClr>
                          </a:solidFill>
                        </a:rPr>
                        <a:t>Greene, C. (Producer), del Toro, G.(Director). (2015). </a:t>
                      </a:r>
                      <a:r>
                        <a:rPr lang="en-US" i="1">
                          <a:solidFill>
                            <a:schemeClr val="tx2">
                              <a:lumMod val="90000"/>
                              <a:lumOff val="10000"/>
                            </a:schemeClr>
                          </a:solidFill>
                        </a:rPr>
                        <a:t>Crimson peak </a:t>
                      </a:r>
                      <a:r>
                        <a:rPr lang="en-US">
                          <a:solidFill>
                            <a:schemeClr val="tx2">
                              <a:lumMod val="90000"/>
                              <a:lumOff val="10000"/>
                            </a:schemeClr>
                          </a:solidFill>
                        </a:rPr>
                        <a:t>[Motion picture]. United States: Legendary Pictures.</a:t>
                      </a:r>
                    </a:p>
                  </a:txBody>
                  <a:tcPr marL="9525" marR="9525" marT="9525" marB="9525">
                    <a:lnL>
                      <a:noFill/>
                    </a:lnL>
                    <a:lnR>
                      <a:noFill/>
                    </a:lnR>
                    <a:lnT>
                      <a:noFill/>
                    </a:lnT>
                    <a:lnB>
                      <a:noFill/>
                    </a:lnB>
                  </a:tcPr>
                </a:tc>
                <a:extLst>
                  <a:ext uri="{0D108BD9-81ED-4DB2-BD59-A6C34878D82A}">
                    <a16:rowId xmlns:a16="http://schemas.microsoft.com/office/drawing/2014/main" val="1387960022"/>
                  </a:ext>
                </a:extLst>
              </a:tr>
              <a:tr h="1088396">
                <a:tc>
                  <a:txBody>
                    <a:bodyPr/>
                    <a:lstStyle/>
                    <a:p>
                      <a:pPr algn="just">
                        <a:lnSpc>
                          <a:spcPct val="150000"/>
                        </a:lnSpc>
                      </a:pPr>
                      <a:r>
                        <a:rPr lang="en-US" b="1" dirty="0">
                          <a:solidFill>
                            <a:schemeClr val="tx2">
                              <a:lumMod val="90000"/>
                              <a:lumOff val="10000"/>
                            </a:schemeClr>
                          </a:solidFill>
                        </a:rPr>
                        <a:t>Photograph (from book, </a:t>
                      </a:r>
                      <a:endParaRPr lang="en-US" b="1" dirty="0" smtClean="0">
                        <a:solidFill>
                          <a:schemeClr val="tx2">
                            <a:lumMod val="90000"/>
                            <a:lumOff val="10000"/>
                          </a:schemeClr>
                        </a:solidFill>
                      </a:endParaRPr>
                    </a:p>
                    <a:p>
                      <a:pPr algn="just">
                        <a:lnSpc>
                          <a:spcPct val="150000"/>
                        </a:lnSpc>
                      </a:pPr>
                      <a:r>
                        <a:rPr lang="en-US" b="1" dirty="0" smtClean="0">
                          <a:solidFill>
                            <a:schemeClr val="tx2">
                              <a:lumMod val="90000"/>
                              <a:lumOff val="10000"/>
                            </a:schemeClr>
                          </a:solidFill>
                        </a:rPr>
                        <a:t>magazine </a:t>
                      </a:r>
                      <a:r>
                        <a:rPr lang="en-US" b="1" dirty="0">
                          <a:solidFill>
                            <a:schemeClr val="tx2">
                              <a:lumMod val="90000"/>
                              <a:lumOff val="10000"/>
                            </a:schemeClr>
                          </a:solidFill>
                        </a:rPr>
                        <a:t>or webpage)</a:t>
                      </a:r>
                      <a:endParaRPr lang="en-US" dirty="0">
                        <a:solidFill>
                          <a:schemeClr val="tx2">
                            <a:lumMod val="90000"/>
                            <a:lumOff val="10000"/>
                          </a:schemeClr>
                        </a:solidFill>
                      </a:endParaRPr>
                    </a:p>
                  </a:txBody>
                  <a:tcPr marL="9525" marR="9525" marT="9525" marB="9525">
                    <a:lnL>
                      <a:noFill/>
                    </a:lnL>
                    <a:lnR>
                      <a:noFill/>
                    </a:lnR>
                    <a:lnT>
                      <a:noFill/>
                    </a:lnT>
                    <a:lnB>
                      <a:noFill/>
                    </a:lnB>
                  </a:tcPr>
                </a:tc>
                <a:tc>
                  <a:txBody>
                    <a:bodyPr/>
                    <a:lstStyle/>
                    <a:p>
                      <a:pPr algn="just">
                        <a:lnSpc>
                          <a:spcPct val="150000"/>
                        </a:lnSpc>
                      </a:pPr>
                      <a:r>
                        <a:rPr lang="en-US" dirty="0">
                          <a:solidFill>
                            <a:schemeClr val="tx2">
                              <a:lumMod val="90000"/>
                              <a:lumOff val="10000"/>
                            </a:schemeClr>
                          </a:solidFill>
                        </a:rPr>
                        <a:t>Close, C. (2002). </a:t>
                      </a:r>
                      <a:r>
                        <a:rPr lang="en-US" i="1" dirty="0">
                          <a:solidFill>
                            <a:schemeClr val="tx2">
                              <a:lumMod val="90000"/>
                              <a:lumOff val="10000"/>
                            </a:schemeClr>
                          </a:solidFill>
                        </a:rPr>
                        <a:t>Ronald. </a:t>
                      </a:r>
                      <a:r>
                        <a:rPr lang="en-US" dirty="0">
                          <a:solidFill>
                            <a:schemeClr val="tx2">
                              <a:lumMod val="90000"/>
                              <a:lumOff val="10000"/>
                            </a:schemeClr>
                          </a:solidFill>
                        </a:rPr>
                        <a:t>[photograph]. Museum of Modern Art, New York, NY. Retrieved from http://www.moma.org/collection/object.php?object_id=108890</a:t>
                      </a:r>
                    </a:p>
                  </a:txBody>
                  <a:tcPr marL="9525" marR="9525" marT="9525" marB="9525">
                    <a:lnL>
                      <a:noFill/>
                    </a:lnL>
                    <a:lnR>
                      <a:noFill/>
                    </a:lnR>
                    <a:lnT>
                      <a:noFill/>
                    </a:lnT>
                    <a:lnB>
                      <a:noFill/>
                    </a:lnB>
                  </a:tcPr>
                </a:tc>
                <a:extLst>
                  <a:ext uri="{0D108BD9-81ED-4DB2-BD59-A6C34878D82A}">
                    <a16:rowId xmlns:a16="http://schemas.microsoft.com/office/drawing/2014/main" val="197781381"/>
                  </a:ext>
                </a:extLst>
              </a:tr>
            </a:tbl>
          </a:graphicData>
        </a:graphic>
      </p:graphicFrame>
    </p:spTree>
    <p:extLst>
      <p:ext uri="{BB962C8B-B14F-4D97-AF65-F5344CB8AC3E}">
        <p14:creationId xmlns:p14="http://schemas.microsoft.com/office/powerpoint/2010/main" val="117244738"/>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1014153"/>
          </a:xfrm>
        </p:spPr>
        <p:txBody>
          <a:bodyPr>
            <a:normAutofit fontScale="90000"/>
          </a:bodyPr>
          <a:lstStyle/>
          <a:p>
            <a:pPr algn="ctr"/>
            <a:r>
              <a:rPr lang="es-MX" sz="4000" dirty="0" err="1">
                <a:solidFill>
                  <a:schemeClr val="tx2">
                    <a:lumMod val="90000"/>
                    <a:lumOff val="10000"/>
                  </a:schemeClr>
                </a:solidFill>
                <a:latin typeface="Arial Black" panose="020B0A04020102020204" pitchFamily="34" charset="0"/>
              </a:rPr>
              <a:t>Guión</a:t>
            </a:r>
            <a:r>
              <a:rPr lang="es-MX" sz="4000" dirty="0">
                <a:solidFill>
                  <a:schemeClr val="tx2">
                    <a:lumMod val="90000"/>
                    <a:lumOff val="10000"/>
                  </a:schemeClr>
                </a:solidFill>
                <a:latin typeface="Arial Black" panose="020B0A04020102020204" pitchFamily="34" charset="0"/>
              </a:rPr>
              <a:t> explicativo del material</a:t>
            </a:r>
            <a:endParaRPr lang="en-US" sz="4000" dirty="0"/>
          </a:p>
        </p:txBody>
      </p:sp>
      <p:sp>
        <p:nvSpPr>
          <p:cNvPr id="3" name="Marcador de contenido 2"/>
          <p:cNvSpPr>
            <a:spLocks noGrp="1"/>
          </p:cNvSpPr>
          <p:nvPr>
            <p:ph idx="1"/>
          </p:nvPr>
        </p:nvSpPr>
        <p:spPr>
          <a:xfrm>
            <a:off x="1251678" y="1521229"/>
            <a:ext cx="10178322" cy="4358363"/>
          </a:xfrm>
        </p:spPr>
        <p:txBody>
          <a:bodyPr>
            <a:noAutofit/>
          </a:bodyPr>
          <a:lstStyle/>
          <a:p>
            <a:pPr marL="0" indent="0" algn="just">
              <a:lnSpc>
                <a:spcPct val="150000"/>
              </a:lnSpc>
              <a:buNone/>
            </a:pPr>
            <a:r>
              <a:rPr lang="es-MX" sz="2400" dirty="0" smtClean="0">
                <a:solidFill>
                  <a:schemeClr val="tx2">
                    <a:lumMod val="90000"/>
                    <a:lumOff val="10000"/>
                  </a:schemeClr>
                </a:solidFill>
              </a:rPr>
              <a:t>Este tema se aborda en la penúltima parte del curso “Difusión de la Producción Científica”, una vez que los alumnos de Posgrado han avanzado en la identificación de alguna revista científica indizada a la que puedan enviar a dictamen un artículo, producto de su proceso de investigación inicial.</a:t>
            </a:r>
          </a:p>
          <a:p>
            <a:pPr marL="0" indent="0" algn="just">
              <a:lnSpc>
                <a:spcPct val="150000"/>
              </a:lnSpc>
              <a:buNone/>
            </a:pPr>
            <a:r>
              <a:rPr lang="es-MX" sz="2400" dirty="0" smtClean="0">
                <a:solidFill>
                  <a:schemeClr val="tx2">
                    <a:lumMod val="90000"/>
                    <a:lumOff val="10000"/>
                  </a:schemeClr>
                </a:solidFill>
              </a:rPr>
              <a:t>Para ello se considera relevante conocer lo relacionado con los sistemas de citación y referenciación que son los más utilizados en el ámbito de las Ciencias Sociales, área de conocimiento en la cual se inscriben tanto el turismo como la gastronomía.</a:t>
            </a:r>
            <a:endParaRPr lang="en-US" sz="2400" dirty="0">
              <a:solidFill>
                <a:schemeClr val="tx2">
                  <a:lumMod val="90000"/>
                  <a:lumOff val="10000"/>
                </a:schemeClr>
              </a:solidFill>
            </a:endParaRPr>
          </a:p>
        </p:txBody>
      </p:sp>
    </p:spTree>
    <p:extLst>
      <p:ext uri="{BB962C8B-B14F-4D97-AF65-F5344CB8AC3E}">
        <p14:creationId xmlns:p14="http://schemas.microsoft.com/office/powerpoint/2010/main" val="2534242421"/>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3200" b="1" dirty="0" smtClean="0">
                <a:solidFill>
                  <a:srgbClr val="C00000"/>
                </a:solidFill>
                <a:latin typeface="Arial" panose="020B0604020202020204" pitchFamily="34" charset="0"/>
                <a:cs typeface="Arial" panose="020B0604020202020204" pitchFamily="34" charset="0"/>
              </a:rPr>
              <a:t>¿qué es </a:t>
            </a:r>
            <a:r>
              <a:rPr lang="es-MX" sz="3200" b="1" dirty="0" err="1" smtClean="0">
                <a:solidFill>
                  <a:srgbClr val="C00000"/>
                </a:solidFill>
                <a:latin typeface="Arial" panose="020B0604020202020204" pitchFamily="34" charset="0"/>
                <a:cs typeface="Arial" panose="020B0604020202020204" pitchFamily="34" charset="0"/>
              </a:rPr>
              <a:t>doi</a:t>
            </a:r>
            <a:r>
              <a:rPr lang="es-MX" sz="3200" b="1" dirty="0" smtClean="0">
                <a:solidFill>
                  <a:srgbClr val="C00000"/>
                </a:solidFill>
                <a:latin typeface="Arial" panose="020B0604020202020204" pitchFamily="34" charset="0"/>
                <a:cs typeface="Arial" panose="020B0604020202020204" pitchFamily="34" charset="0"/>
              </a:rPr>
              <a:t>? </a:t>
            </a:r>
            <a:br>
              <a:rPr lang="es-MX" sz="3200" b="1" dirty="0" smtClean="0">
                <a:solidFill>
                  <a:srgbClr val="C00000"/>
                </a:solidFill>
                <a:latin typeface="Arial" panose="020B0604020202020204" pitchFamily="34" charset="0"/>
                <a:cs typeface="Arial" panose="020B0604020202020204" pitchFamily="34" charset="0"/>
              </a:rPr>
            </a:br>
            <a:r>
              <a:rPr lang="es-MX" sz="3200" b="1" dirty="0" smtClean="0">
                <a:solidFill>
                  <a:srgbClr val="C00000"/>
                </a:solidFill>
                <a:latin typeface="Arial" panose="020B0604020202020204" pitchFamily="34" charset="0"/>
                <a:cs typeface="Arial" panose="020B0604020202020204" pitchFamily="34" charset="0"/>
              </a:rPr>
              <a:t>(EN ESTILO APA)</a:t>
            </a:r>
            <a:endParaRPr lang="en-US" sz="3200" b="1" dirty="0">
              <a:solidFill>
                <a:srgbClr val="C00000"/>
              </a:solidFill>
              <a:latin typeface="Arial" panose="020B0604020202020204" pitchFamily="34" charset="0"/>
              <a:cs typeface="Arial" panose="020B0604020202020204" pitchFamily="34" charset="0"/>
            </a:endParaRPr>
          </a:p>
        </p:txBody>
      </p:sp>
      <p:sp>
        <p:nvSpPr>
          <p:cNvPr id="3" name="Marcador de contenido 2"/>
          <p:cNvSpPr>
            <a:spLocks noGrp="1"/>
          </p:cNvSpPr>
          <p:nvPr>
            <p:ph sz="half" idx="2"/>
          </p:nvPr>
        </p:nvSpPr>
        <p:spPr>
          <a:xfrm>
            <a:off x="1252728" y="2319253"/>
            <a:ext cx="5068685" cy="4522122"/>
          </a:xfrm>
        </p:spPr>
        <p:txBody>
          <a:bodyPr>
            <a:normAutofit/>
          </a:bodyPr>
          <a:lstStyle/>
          <a:p>
            <a:pPr algn="just">
              <a:lnSpc>
                <a:spcPct val="170000"/>
              </a:lnSpc>
            </a:pPr>
            <a:r>
              <a:rPr lang="en-US" b="1" dirty="0" smtClean="0">
                <a:solidFill>
                  <a:srgbClr val="C00000"/>
                </a:solidFill>
              </a:rPr>
              <a:t>DIGITAL OBJECT IDENTIFIER: </a:t>
            </a:r>
            <a:r>
              <a:rPr lang="en-US" dirty="0" err="1" smtClean="0"/>
              <a:t>Es</a:t>
            </a:r>
            <a:r>
              <a:rPr lang="en-US" dirty="0" smtClean="0"/>
              <a:t> un enlace </a:t>
            </a:r>
            <a:r>
              <a:rPr lang="en-US" dirty="0" err="1" smtClean="0"/>
              <a:t>alfanumérico</a:t>
            </a:r>
            <a:r>
              <a:rPr lang="en-US" dirty="0" smtClean="0"/>
              <a:t> que </a:t>
            </a:r>
            <a:r>
              <a:rPr lang="en-US" dirty="0" err="1" smtClean="0"/>
              <a:t>sirve</a:t>
            </a:r>
            <a:r>
              <a:rPr lang="en-US" dirty="0" smtClean="0"/>
              <a:t> para </a:t>
            </a:r>
            <a:r>
              <a:rPr lang="en-US" dirty="0" err="1" smtClean="0"/>
              <a:t>identificar</a:t>
            </a:r>
            <a:r>
              <a:rPr lang="en-US" dirty="0" smtClean="0"/>
              <a:t> un </a:t>
            </a:r>
            <a:r>
              <a:rPr lang="en-US" dirty="0" err="1" smtClean="0"/>
              <a:t>objeto</a:t>
            </a:r>
            <a:r>
              <a:rPr lang="en-US" dirty="0" smtClean="0"/>
              <a:t> o </a:t>
            </a:r>
            <a:r>
              <a:rPr lang="en-US" dirty="0" err="1" smtClean="0"/>
              <a:t>texto</a:t>
            </a:r>
            <a:r>
              <a:rPr lang="en-US" dirty="0" smtClean="0"/>
              <a:t> </a:t>
            </a:r>
            <a:r>
              <a:rPr lang="en-US" dirty="0" err="1" smtClean="0"/>
              <a:t>en</a:t>
            </a:r>
            <a:r>
              <a:rPr lang="en-US" dirty="0" smtClean="0"/>
              <a:t> Internet, </a:t>
            </a:r>
            <a:r>
              <a:rPr lang="es-MX" dirty="0" smtClean="0"/>
              <a:t>sin </a:t>
            </a:r>
            <a:r>
              <a:rPr lang="es-MX" dirty="0"/>
              <a:t>importar su </a:t>
            </a:r>
            <a:r>
              <a:rPr lang="es-MX" dirty="0" smtClean="0"/>
              <a:t>URL. Es decir, si </a:t>
            </a:r>
            <a:r>
              <a:rPr lang="es-MX" dirty="0"/>
              <a:t>ésta cambia, el objeto sigue teniendo la misma identificación. </a:t>
            </a:r>
            <a:r>
              <a:rPr lang="es-MX" dirty="0" smtClean="0"/>
              <a:t>Una parte del código identifica a la entidad que registra, y otra al objeto.</a:t>
            </a:r>
          </a:p>
          <a:p>
            <a:pPr marL="0" indent="0" algn="just">
              <a:lnSpc>
                <a:spcPct val="170000"/>
              </a:lnSpc>
              <a:buNone/>
            </a:pPr>
            <a:endParaRPr lang="es-MX" dirty="0" smtClean="0"/>
          </a:p>
          <a:p>
            <a:pPr algn="just">
              <a:lnSpc>
                <a:spcPct val="170000"/>
              </a:lnSpc>
            </a:pPr>
            <a:endParaRPr lang="es-MX" dirty="0" smtClean="0"/>
          </a:p>
          <a:p>
            <a:endParaRPr lang="en-US" dirty="0"/>
          </a:p>
        </p:txBody>
      </p:sp>
      <p:pic>
        <p:nvPicPr>
          <p:cNvPr id="10" name="Imagen 9"/>
          <p:cNvPicPr>
            <a:picLocks noChangeAspect="1"/>
          </p:cNvPicPr>
          <p:nvPr/>
        </p:nvPicPr>
        <p:blipFill>
          <a:blip r:embed="rId2"/>
          <a:stretch>
            <a:fillRect/>
          </a:stretch>
        </p:blipFill>
        <p:spPr>
          <a:xfrm>
            <a:off x="7048717" y="380999"/>
            <a:ext cx="4578493" cy="6092229"/>
          </a:xfrm>
          <a:prstGeom prst="rect">
            <a:avLst/>
          </a:prstGeom>
        </p:spPr>
      </p:pic>
    </p:spTree>
    <p:extLst>
      <p:ext uri="{BB962C8B-B14F-4D97-AF65-F5344CB8AC3E}">
        <p14:creationId xmlns:p14="http://schemas.microsoft.com/office/powerpoint/2010/main" val="3745712649"/>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dirty="0" smtClean="0"/>
              <a:t>ESTILO APA</a:t>
            </a:r>
            <a:endParaRPr lang="en-US" dirty="0"/>
          </a:p>
        </p:txBody>
      </p:sp>
      <p:sp>
        <p:nvSpPr>
          <p:cNvPr id="3" name="Marcador de contenido 2"/>
          <p:cNvSpPr>
            <a:spLocks noGrp="1"/>
          </p:cNvSpPr>
          <p:nvPr>
            <p:ph sz="half" idx="2"/>
          </p:nvPr>
        </p:nvSpPr>
        <p:spPr>
          <a:xfrm>
            <a:off x="1257299" y="1986743"/>
            <a:ext cx="5068685" cy="4522122"/>
          </a:xfrm>
        </p:spPr>
        <p:txBody>
          <a:bodyPr>
            <a:normAutofit/>
          </a:bodyPr>
          <a:lstStyle/>
          <a:p>
            <a:pPr algn="just">
              <a:lnSpc>
                <a:spcPct val="170000"/>
              </a:lnSpc>
            </a:pPr>
            <a:endParaRPr lang="es-MX" dirty="0" smtClean="0"/>
          </a:p>
          <a:p>
            <a:endParaRPr lang="en-US" dirty="0"/>
          </a:p>
        </p:txBody>
      </p:sp>
      <p:sp>
        <p:nvSpPr>
          <p:cNvPr id="7" name="Marcador de texto 6"/>
          <p:cNvSpPr>
            <a:spLocks noGrp="1"/>
          </p:cNvSpPr>
          <p:nvPr>
            <p:ph type="body" sz="quarter" idx="3"/>
          </p:nvPr>
        </p:nvSpPr>
        <p:spPr>
          <a:xfrm>
            <a:off x="6733617" y="326964"/>
            <a:ext cx="4800600" cy="698268"/>
          </a:xfrm>
        </p:spPr>
        <p:txBody>
          <a:bodyPr/>
          <a:lstStyle/>
          <a:p>
            <a:r>
              <a:rPr lang="es-MX" dirty="0" smtClean="0">
                <a:solidFill>
                  <a:srgbClr val="C00000"/>
                </a:solidFill>
              </a:rPr>
              <a:t>¿CUÁNDO PONER DOI?</a:t>
            </a:r>
            <a:endParaRPr lang="en-US" dirty="0">
              <a:solidFill>
                <a:srgbClr val="C00000"/>
              </a:solidFill>
            </a:endParaRPr>
          </a:p>
        </p:txBody>
      </p:sp>
      <p:sp>
        <p:nvSpPr>
          <p:cNvPr id="8" name="Marcador de contenido 7"/>
          <p:cNvSpPr>
            <a:spLocks noGrp="1"/>
          </p:cNvSpPr>
          <p:nvPr>
            <p:ph sz="quarter" idx="4"/>
          </p:nvPr>
        </p:nvSpPr>
        <p:spPr>
          <a:xfrm>
            <a:off x="6799811" y="1434568"/>
            <a:ext cx="4927184" cy="4597699"/>
          </a:xfrm>
        </p:spPr>
        <p:txBody>
          <a:bodyPr>
            <a:normAutofit fontScale="85000" lnSpcReduction="20000"/>
          </a:bodyPr>
          <a:lstStyle/>
          <a:p>
            <a:pPr algn="just">
              <a:lnSpc>
                <a:spcPct val="150000"/>
              </a:lnSpc>
            </a:pPr>
            <a:r>
              <a:rPr lang="es-MX" dirty="0" smtClean="0"/>
              <a:t>Cuando el material no es fácilmente localizable, y sólo puede ubicarse en ciertas bases de datos.</a:t>
            </a:r>
          </a:p>
          <a:p>
            <a:pPr algn="just">
              <a:lnSpc>
                <a:spcPct val="150000"/>
              </a:lnSpc>
            </a:pPr>
            <a:r>
              <a:rPr lang="es-MX" dirty="0"/>
              <a:t>Es necesario </a:t>
            </a:r>
            <a:r>
              <a:rPr lang="es-MX" dirty="0" smtClean="0"/>
              <a:t>ubicar </a:t>
            </a:r>
            <a:r>
              <a:rPr lang="es-MX" dirty="0"/>
              <a:t>en la red el artículo en cuestión y el DOI aparecerá en la cabecera del propio documento electrónico o </a:t>
            </a:r>
            <a:r>
              <a:rPr lang="es-MX" dirty="0" smtClean="0"/>
              <a:t>bien, </a:t>
            </a:r>
            <a:r>
              <a:rPr lang="es-MX" dirty="0"/>
              <a:t>al pie de página del mismo. </a:t>
            </a:r>
            <a:endParaRPr lang="es-MX" dirty="0" smtClean="0"/>
          </a:p>
          <a:p>
            <a:pPr algn="just">
              <a:lnSpc>
                <a:spcPct val="150000"/>
              </a:lnSpc>
            </a:pPr>
            <a:r>
              <a:rPr lang="es-MX" dirty="0" smtClean="0"/>
              <a:t>Si no aparece, se puede solicitar a la editorial, empresa o institución que suele registrar sus objetos.</a:t>
            </a:r>
            <a:endParaRPr lang="es-MX" dirty="0"/>
          </a:p>
          <a:p>
            <a:pPr algn="just">
              <a:lnSpc>
                <a:spcPct val="150000"/>
              </a:lnSpc>
            </a:pPr>
            <a:r>
              <a:rPr lang="es-MX" dirty="0"/>
              <a:t>Los editores de las publicaciones electrónicas deben solicitar el número DOI a las agencias de registro </a:t>
            </a:r>
            <a:r>
              <a:rPr lang="es-MX" dirty="0" smtClean="0"/>
              <a:t>correspondientes (como </a:t>
            </a:r>
            <a:r>
              <a:rPr lang="es-MX" dirty="0" err="1" smtClean="0"/>
              <a:t>CrossRef</a:t>
            </a:r>
            <a:r>
              <a:rPr lang="es-MX" dirty="0" smtClean="0"/>
              <a:t>).</a:t>
            </a:r>
            <a:endParaRPr lang="en-US" dirty="0"/>
          </a:p>
        </p:txBody>
      </p:sp>
      <p:pic>
        <p:nvPicPr>
          <p:cNvPr id="5" name="Imagen 4"/>
          <p:cNvPicPr>
            <a:picLocks noChangeAspect="1"/>
          </p:cNvPicPr>
          <p:nvPr/>
        </p:nvPicPr>
        <p:blipFill>
          <a:blip r:embed="rId2"/>
          <a:stretch>
            <a:fillRect/>
          </a:stretch>
        </p:blipFill>
        <p:spPr>
          <a:xfrm>
            <a:off x="1511703" y="1874517"/>
            <a:ext cx="4041197" cy="3690678"/>
          </a:xfrm>
          <a:prstGeom prst="rect">
            <a:avLst/>
          </a:prstGeom>
          <a:ln w="38100">
            <a:solidFill>
              <a:schemeClr val="tx2">
                <a:lumMod val="90000"/>
                <a:lumOff val="10000"/>
              </a:schemeClr>
            </a:solidFill>
          </a:ln>
        </p:spPr>
      </p:pic>
    </p:spTree>
    <p:extLst>
      <p:ext uri="{BB962C8B-B14F-4D97-AF65-F5344CB8AC3E}">
        <p14:creationId xmlns:p14="http://schemas.microsoft.com/office/powerpoint/2010/main" val="2377417677"/>
      </p:ext>
    </p:extLst>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dirty="0" smtClean="0">
                <a:solidFill>
                  <a:srgbClr val="C00000"/>
                </a:solidFill>
              </a:rPr>
              <a:t>VENTAJAS EN EL USO DEL DOI</a:t>
            </a:r>
            <a:endParaRPr lang="en-US" dirty="0">
              <a:solidFill>
                <a:srgbClr val="C00000"/>
              </a:solidFill>
            </a:endParaRPr>
          </a:p>
        </p:txBody>
      </p:sp>
      <p:sp>
        <p:nvSpPr>
          <p:cNvPr id="8" name="Marcador de contenido 7"/>
          <p:cNvSpPr>
            <a:spLocks noGrp="1"/>
          </p:cNvSpPr>
          <p:nvPr>
            <p:ph idx="1"/>
          </p:nvPr>
        </p:nvSpPr>
        <p:spPr>
          <a:xfrm>
            <a:off x="1185176" y="1412211"/>
            <a:ext cx="7593064" cy="5187142"/>
          </a:xfrm>
        </p:spPr>
        <p:txBody>
          <a:bodyPr>
            <a:normAutofit fontScale="92500" lnSpcReduction="10000"/>
          </a:bodyPr>
          <a:lstStyle/>
          <a:p>
            <a:pPr>
              <a:lnSpc>
                <a:spcPct val="150000"/>
              </a:lnSpc>
              <a:buFont typeface="Wingdings" panose="05000000000000000000" pitchFamily="2" charset="2"/>
              <a:buChar char="q"/>
            </a:pPr>
            <a:r>
              <a:rPr lang="es-MX" b="1" dirty="0">
                <a:solidFill>
                  <a:srgbClr val="C00000"/>
                </a:solidFill>
              </a:rPr>
              <a:t>Garantiza el acceso directo y permanente al recurso electrónico </a:t>
            </a:r>
            <a:r>
              <a:rPr lang="es-MX" dirty="0">
                <a:solidFill>
                  <a:schemeClr val="tx2">
                    <a:lumMod val="90000"/>
                    <a:lumOff val="10000"/>
                  </a:schemeClr>
                </a:solidFill>
              </a:rPr>
              <a:t>que identifica, aunque cambie su dirección en la red</a:t>
            </a:r>
            <a:r>
              <a:rPr lang="es-MX" dirty="0" smtClean="0">
                <a:solidFill>
                  <a:schemeClr val="tx2">
                    <a:lumMod val="90000"/>
                    <a:lumOff val="10000"/>
                  </a:schemeClr>
                </a:solidFill>
              </a:rPr>
              <a:t>.</a:t>
            </a:r>
          </a:p>
          <a:p>
            <a:pPr marL="0" indent="0">
              <a:lnSpc>
                <a:spcPct val="150000"/>
              </a:lnSpc>
              <a:buNone/>
            </a:pPr>
            <a:endParaRPr lang="es-MX" dirty="0">
              <a:solidFill>
                <a:schemeClr val="tx2">
                  <a:lumMod val="90000"/>
                  <a:lumOff val="10000"/>
                </a:schemeClr>
              </a:solidFill>
            </a:endParaRPr>
          </a:p>
          <a:p>
            <a:pPr>
              <a:lnSpc>
                <a:spcPct val="150000"/>
              </a:lnSpc>
              <a:buFont typeface="Wingdings" panose="05000000000000000000" pitchFamily="2" charset="2"/>
              <a:buChar char="q"/>
            </a:pPr>
            <a:r>
              <a:rPr lang="es-MX" b="1" dirty="0">
                <a:solidFill>
                  <a:srgbClr val="C00000"/>
                </a:solidFill>
              </a:rPr>
              <a:t>Aumenta la visibilidad </a:t>
            </a:r>
            <a:r>
              <a:rPr lang="es-MX" dirty="0">
                <a:solidFill>
                  <a:schemeClr val="tx2">
                    <a:lumMod val="90000"/>
                    <a:lumOff val="10000"/>
                  </a:schemeClr>
                </a:solidFill>
              </a:rPr>
              <a:t>de las publicaciones científicas, aumentando el nivel de citación, ya que permite su rápida identificación y acceso</a:t>
            </a:r>
            <a:r>
              <a:rPr lang="es-MX" dirty="0" smtClean="0">
                <a:solidFill>
                  <a:schemeClr val="tx2">
                    <a:lumMod val="90000"/>
                    <a:lumOff val="10000"/>
                  </a:schemeClr>
                </a:solidFill>
              </a:rPr>
              <a:t>.</a:t>
            </a:r>
          </a:p>
          <a:p>
            <a:pPr marL="0" indent="0">
              <a:lnSpc>
                <a:spcPct val="150000"/>
              </a:lnSpc>
              <a:buNone/>
            </a:pPr>
            <a:endParaRPr lang="es-MX" dirty="0">
              <a:solidFill>
                <a:schemeClr val="tx2">
                  <a:lumMod val="90000"/>
                  <a:lumOff val="10000"/>
                </a:schemeClr>
              </a:solidFill>
            </a:endParaRPr>
          </a:p>
          <a:p>
            <a:pPr>
              <a:lnSpc>
                <a:spcPct val="150000"/>
              </a:lnSpc>
              <a:buFont typeface="Wingdings" panose="05000000000000000000" pitchFamily="2" charset="2"/>
              <a:buChar char="q"/>
            </a:pPr>
            <a:r>
              <a:rPr lang="es-MX" dirty="0">
                <a:solidFill>
                  <a:schemeClr val="tx2">
                    <a:lumMod val="90000"/>
                    <a:lumOff val="10000"/>
                  </a:schemeClr>
                </a:solidFill>
              </a:rPr>
              <a:t>Garantiza la </a:t>
            </a:r>
            <a:r>
              <a:rPr lang="es-MX" b="1" dirty="0" smtClean="0">
                <a:solidFill>
                  <a:srgbClr val="C00000"/>
                </a:solidFill>
              </a:rPr>
              <a:t>propiedad </a:t>
            </a:r>
            <a:r>
              <a:rPr lang="es-MX" b="1" dirty="0">
                <a:solidFill>
                  <a:srgbClr val="C00000"/>
                </a:solidFill>
              </a:rPr>
              <a:t>intelectual </a:t>
            </a:r>
            <a:r>
              <a:rPr lang="es-MX" dirty="0">
                <a:solidFill>
                  <a:schemeClr val="tx2">
                    <a:lumMod val="90000"/>
                    <a:lumOff val="10000"/>
                  </a:schemeClr>
                </a:solidFill>
              </a:rPr>
              <a:t>de un recurso electrónico, gracias a la información que lleva asociada </a:t>
            </a:r>
            <a:r>
              <a:rPr lang="es-MX" b="1" dirty="0">
                <a:solidFill>
                  <a:srgbClr val="C00000"/>
                </a:solidFill>
              </a:rPr>
              <a:t>en sus metadatos</a:t>
            </a:r>
            <a:r>
              <a:rPr lang="es-MX" dirty="0" smtClean="0">
                <a:solidFill>
                  <a:schemeClr val="tx2">
                    <a:lumMod val="90000"/>
                    <a:lumOff val="10000"/>
                  </a:schemeClr>
                </a:solidFill>
              </a:rPr>
              <a:t>.</a:t>
            </a:r>
          </a:p>
          <a:p>
            <a:pPr marL="0" indent="0">
              <a:lnSpc>
                <a:spcPct val="150000"/>
              </a:lnSpc>
              <a:buNone/>
            </a:pPr>
            <a:endParaRPr lang="es-MX" dirty="0">
              <a:solidFill>
                <a:schemeClr val="tx2">
                  <a:lumMod val="90000"/>
                  <a:lumOff val="10000"/>
                </a:schemeClr>
              </a:solidFill>
            </a:endParaRPr>
          </a:p>
          <a:p>
            <a:pPr>
              <a:lnSpc>
                <a:spcPct val="150000"/>
              </a:lnSpc>
              <a:buFont typeface="Wingdings" panose="05000000000000000000" pitchFamily="2" charset="2"/>
              <a:buChar char="q"/>
            </a:pPr>
            <a:r>
              <a:rPr lang="es-MX" dirty="0">
                <a:solidFill>
                  <a:schemeClr val="tx2">
                    <a:lumMod val="90000"/>
                    <a:lumOff val="10000"/>
                  </a:schemeClr>
                </a:solidFill>
              </a:rPr>
              <a:t>Permite la </a:t>
            </a:r>
            <a:r>
              <a:rPr lang="es-MX" b="1" dirty="0">
                <a:solidFill>
                  <a:srgbClr val="C00000"/>
                </a:solidFill>
              </a:rPr>
              <a:t>interoperabilidad</a:t>
            </a:r>
            <a:r>
              <a:rPr lang="es-MX" dirty="0">
                <a:solidFill>
                  <a:schemeClr val="tx2">
                    <a:lumMod val="90000"/>
                    <a:lumOff val="10000"/>
                  </a:schemeClr>
                </a:solidFill>
              </a:rPr>
              <a:t> con otras plataformas, repositorios o motores de </a:t>
            </a:r>
            <a:r>
              <a:rPr lang="es-MX" dirty="0" smtClean="0">
                <a:solidFill>
                  <a:schemeClr val="tx2">
                    <a:lumMod val="90000"/>
                    <a:lumOff val="10000"/>
                  </a:schemeClr>
                </a:solidFill>
              </a:rPr>
              <a:t>búsqueda (</a:t>
            </a:r>
            <a:r>
              <a:rPr lang="es-MX" dirty="0" err="1" smtClean="0">
                <a:solidFill>
                  <a:schemeClr val="tx2">
                    <a:lumMod val="90000"/>
                    <a:lumOff val="10000"/>
                  </a:schemeClr>
                </a:solidFill>
              </a:rPr>
              <a:t>Universidade</a:t>
            </a:r>
            <a:r>
              <a:rPr lang="es-MX" dirty="0" smtClean="0">
                <a:solidFill>
                  <a:schemeClr val="tx2">
                    <a:lumMod val="90000"/>
                    <a:lumOff val="10000"/>
                  </a:schemeClr>
                </a:solidFill>
              </a:rPr>
              <a:t> da Coruña, 2017).</a:t>
            </a:r>
            <a:endParaRPr lang="en-US" dirty="0">
              <a:solidFill>
                <a:schemeClr val="tx2">
                  <a:lumMod val="90000"/>
                  <a:lumOff val="10000"/>
                </a:schemeClr>
              </a:solidFill>
            </a:endParaRPr>
          </a:p>
        </p:txBody>
      </p:sp>
      <p:pic>
        <p:nvPicPr>
          <p:cNvPr id="9" name="Imagen 8"/>
          <p:cNvPicPr>
            <a:picLocks noChangeAspect="1"/>
          </p:cNvPicPr>
          <p:nvPr/>
        </p:nvPicPr>
        <p:blipFill>
          <a:blip r:embed="rId2"/>
          <a:stretch>
            <a:fillRect/>
          </a:stretch>
        </p:blipFill>
        <p:spPr>
          <a:xfrm>
            <a:off x="8969433" y="1412211"/>
            <a:ext cx="2718262" cy="4913774"/>
          </a:xfrm>
          <a:prstGeom prst="rect">
            <a:avLst/>
          </a:prstGeom>
          <a:ln w="38100">
            <a:solidFill>
              <a:srgbClr val="C00000"/>
            </a:solidFill>
          </a:ln>
        </p:spPr>
      </p:pic>
    </p:spTree>
    <p:extLst>
      <p:ext uri="{BB962C8B-B14F-4D97-AF65-F5344CB8AC3E}">
        <p14:creationId xmlns:p14="http://schemas.microsoft.com/office/powerpoint/2010/main" val="1173450908"/>
      </p:ext>
    </p:extLst>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C00000"/>
                </a:solidFill>
              </a:rPr>
              <a:t>FUENTES DE INFORMACIÓN</a:t>
            </a:r>
            <a:endParaRPr lang="es-MX" dirty="0">
              <a:solidFill>
                <a:srgbClr val="C00000"/>
              </a:solidFill>
            </a:endParaRPr>
          </a:p>
        </p:txBody>
      </p:sp>
      <p:sp>
        <p:nvSpPr>
          <p:cNvPr id="6" name="Marcador de contenido 5"/>
          <p:cNvSpPr>
            <a:spLocks noGrp="1"/>
          </p:cNvSpPr>
          <p:nvPr>
            <p:ph idx="1"/>
          </p:nvPr>
        </p:nvSpPr>
        <p:spPr>
          <a:xfrm>
            <a:off x="1251678" y="1274164"/>
            <a:ext cx="10178322" cy="5156615"/>
          </a:xfrm>
        </p:spPr>
        <p:txBody>
          <a:bodyPr>
            <a:normAutofit lnSpcReduction="10000"/>
          </a:bodyPr>
          <a:lstStyle/>
          <a:p>
            <a:pPr algn="just">
              <a:lnSpc>
                <a:spcPct val="150000"/>
              </a:lnSpc>
            </a:pPr>
            <a:r>
              <a:rPr lang="es-MX" dirty="0" smtClean="0"/>
              <a:t>AENOR (2013). </a:t>
            </a:r>
            <a:r>
              <a:rPr lang="es-MX" i="1" dirty="0" smtClean="0"/>
              <a:t>Directrices para la redacción de referencias bibliográficas y de citas de recursos de información</a:t>
            </a:r>
            <a:r>
              <a:rPr lang="es-MX" dirty="0" smtClean="0"/>
              <a:t>. España: Asociación Española de Normalización y Certificación. </a:t>
            </a:r>
            <a:r>
              <a:rPr lang="es-MX" dirty="0"/>
              <a:t>Recuperado de: </a:t>
            </a:r>
            <a:r>
              <a:rPr lang="es-MX" dirty="0" smtClean="0">
                <a:hlinkClick r:id="rId2"/>
              </a:rPr>
              <a:t>http</a:t>
            </a:r>
            <a:r>
              <a:rPr lang="es-MX" dirty="0">
                <a:hlinkClick r:id="rId2"/>
              </a:rPr>
              <a:t>://</a:t>
            </a:r>
            <a:r>
              <a:rPr lang="es-MX" dirty="0" smtClean="0">
                <a:hlinkClick r:id="rId2"/>
              </a:rPr>
              <a:t>www.ubu.es/sites/default/files/portal_page/files/une_iso_690_2013.pdf</a:t>
            </a:r>
            <a:endParaRPr lang="es-MX" dirty="0" smtClean="0"/>
          </a:p>
          <a:p>
            <a:pPr algn="just">
              <a:lnSpc>
                <a:spcPct val="150000"/>
              </a:lnSpc>
            </a:pPr>
            <a:r>
              <a:rPr lang="es-MX" dirty="0" smtClean="0"/>
              <a:t>APA (2018). </a:t>
            </a:r>
            <a:r>
              <a:rPr lang="es-MX" i="1" dirty="0" smtClean="0"/>
              <a:t>APA Style</a:t>
            </a:r>
            <a:r>
              <a:rPr lang="es-MX" dirty="0" smtClean="0"/>
              <a:t>.</a:t>
            </a:r>
            <a:r>
              <a:rPr lang="en-US" dirty="0"/>
              <a:t> </a:t>
            </a:r>
            <a:r>
              <a:rPr lang="en-US" i="1" dirty="0"/>
              <a:t>A Complete Resource for Writing and Publishing in the Social and Behavioral </a:t>
            </a:r>
            <a:r>
              <a:rPr lang="en-US" i="1" dirty="0" smtClean="0"/>
              <a:t>Sciences. </a:t>
            </a:r>
            <a:r>
              <a:rPr lang="en-US" dirty="0" smtClean="0"/>
              <a:t>American Psychological Association.</a:t>
            </a:r>
            <a:r>
              <a:rPr lang="es-MX" dirty="0" smtClean="0"/>
              <a:t> </a:t>
            </a:r>
            <a:r>
              <a:rPr lang="es-MX" dirty="0"/>
              <a:t>Recuperado de: </a:t>
            </a:r>
            <a:r>
              <a:rPr lang="es-MX" dirty="0" smtClean="0">
                <a:hlinkClick r:id="rId3"/>
              </a:rPr>
              <a:t>http</a:t>
            </a:r>
            <a:r>
              <a:rPr lang="es-MX" dirty="0">
                <a:hlinkClick r:id="rId3"/>
              </a:rPr>
              <a:t>://www.apastyle.org/index.aspx?_</a:t>
            </a:r>
            <a:r>
              <a:rPr lang="es-MX" dirty="0" smtClean="0">
                <a:hlinkClick r:id="rId3"/>
              </a:rPr>
              <a:t>ga=2.2943097.872127489.1525355479-1849218836.1525355479</a:t>
            </a:r>
            <a:endParaRPr lang="es-MX" dirty="0" smtClean="0"/>
          </a:p>
          <a:p>
            <a:pPr algn="just">
              <a:lnSpc>
                <a:spcPct val="150000"/>
              </a:lnSpc>
            </a:pPr>
            <a:r>
              <a:rPr lang="es-MX" dirty="0"/>
              <a:t>Fernández Carro, Remo (2016). </a:t>
            </a:r>
            <a:r>
              <a:rPr lang="es-MX" i="1" dirty="0"/>
              <a:t>Cómo citar en estilo </a:t>
            </a:r>
            <a:r>
              <a:rPr lang="es-MX" i="1" dirty="0" err="1"/>
              <a:t>Turabian</a:t>
            </a:r>
            <a:r>
              <a:rPr lang="es-MX" dirty="0"/>
              <a:t>. República Dominicana: Instituto Tecnológico de Santo Domingo. Recuperado de: </a:t>
            </a:r>
            <a:r>
              <a:rPr lang="es-MX" dirty="0" smtClean="0">
                <a:hlinkClick r:id="rId4"/>
              </a:rPr>
              <a:t>https</a:t>
            </a:r>
            <a:r>
              <a:rPr lang="es-MX" dirty="0">
                <a:hlinkClick r:id="rId4"/>
              </a:rPr>
              <a:t>://www.intec.edu.do/downloads/documents/biblioteca/formatos-bibliograficos/citar-en-formato-turabian.pdf</a:t>
            </a:r>
            <a:endParaRPr lang="es-MX" dirty="0"/>
          </a:p>
          <a:p>
            <a:pPr algn="just">
              <a:lnSpc>
                <a:spcPct val="150000"/>
              </a:lnSpc>
            </a:pPr>
            <a:endParaRPr lang="es-MX" dirty="0"/>
          </a:p>
        </p:txBody>
      </p:sp>
    </p:spTree>
    <p:extLst>
      <p:ext uri="{BB962C8B-B14F-4D97-AF65-F5344CB8AC3E}">
        <p14:creationId xmlns:p14="http://schemas.microsoft.com/office/powerpoint/2010/main" val="4194030872"/>
      </p:ext>
    </p:extLst>
  </p:cSld>
  <p:clrMapOvr>
    <a:masterClrMapping/>
  </p:clrMapOvr>
  <p:transition spd="slow">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C00000"/>
                </a:solidFill>
              </a:rPr>
              <a:t>FUENTES DE INFORMACIÓN</a:t>
            </a:r>
            <a:endParaRPr lang="es-MX" dirty="0">
              <a:solidFill>
                <a:srgbClr val="C00000"/>
              </a:solidFill>
            </a:endParaRPr>
          </a:p>
        </p:txBody>
      </p:sp>
      <p:sp>
        <p:nvSpPr>
          <p:cNvPr id="6" name="Marcador de contenido 5"/>
          <p:cNvSpPr>
            <a:spLocks noGrp="1"/>
          </p:cNvSpPr>
          <p:nvPr>
            <p:ph idx="1"/>
          </p:nvPr>
        </p:nvSpPr>
        <p:spPr>
          <a:xfrm>
            <a:off x="1251678" y="1274164"/>
            <a:ext cx="10178322" cy="5156615"/>
          </a:xfrm>
        </p:spPr>
        <p:txBody>
          <a:bodyPr>
            <a:normAutofit/>
          </a:bodyPr>
          <a:lstStyle/>
          <a:p>
            <a:pPr algn="just">
              <a:lnSpc>
                <a:spcPct val="150000"/>
              </a:lnSpc>
            </a:pPr>
            <a:r>
              <a:rPr lang="es-MX" dirty="0"/>
              <a:t>UNAM (2013). </a:t>
            </a:r>
            <a:r>
              <a:rPr lang="es-MX" i="1" dirty="0"/>
              <a:t>Recursos para usuarios: Guía y Consejos de Búsqueda</a:t>
            </a:r>
            <a:r>
              <a:rPr lang="es-MX" dirty="0"/>
              <a:t>. Dirección General de Bibliotecas [publicación electrónica]. México: Universidad Nacional Autónoma de México. </a:t>
            </a:r>
            <a:r>
              <a:rPr lang="es-MX" dirty="0" smtClean="0"/>
              <a:t>Recuperado de: </a:t>
            </a:r>
            <a:r>
              <a:rPr lang="es-MX" dirty="0">
                <a:hlinkClick r:id="rId2"/>
              </a:rPr>
              <a:t>http://</a:t>
            </a:r>
            <a:r>
              <a:rPr lang="es-MX" dirty="0" smtClean="0">
                <a:hlinkClick r:id="rId2"/>
              </a:rPr>
              <a:t>www.dgbiblio.unam.mx/index.php/guias-y-consejos-de-busqueda/como-citar</a:t>
            </a:r>
            <a:r>
              <a:rPr lang="es-MX" dirty="0" smtClean="0"/>
              <a:t> </a:t>
            </a:r>
          </a:p>
          <a:p>
            <a:pPr algn="just">
              <a:lnSpc>
                <a:spcPct val="150000"/>
              </a:lnSpc>
            </a:pPr>
            <a:r>
              <a:rPr lang="es-MX" dirty="0" smtClean="0"/>
              <a:t>UNAM (2017). </a:t>
            </a:r>
            <a:r>
              <a:rPr lang="es-MX" i="1" dirty="0" smtClean="0"/>
              <a:t>¿Cómo hacer citas y referencias en formato APA? </a:t>
            </a:r>
            <a:r>
              <a:rPr lang="es-MX" dirty="0" smtClean="0"/>
              <a:t>México: Bibliotecas UNAM. Recuperado </a:t>
            </a:r>
            <a:r>
              <a:rPr lang="es-MX" dirty="0"/>
              <a:t>de: http://bibliotecas.unam.mx/index.php/desarrollo-de-habilidades-informativas/como-hacer-citas-y-referencias-en-formato-apa</a:t>
            </a:r>
          </a:p>
          <a:p>
            <a:pPr algn="just">
              <a:lnSpc>
                <a:spcPct val="150000"/>
              </a:lnSpc>
            </a:pPr>
            <a:r>
              <a:rPr lang="es-MX" dirty="0" smtClean="0"/>
              <a:t>Universidad </a:t>
            </a:r>
            <a:r>
              <a:rPr lang="es-MX" dirty="0"/>
              <a:t>de Alicante (2013). </a:t>
            </a:r>
            <a:r>
              <a:rPr lang="es-MX" i="1" dirty="0"/>
              <a:t>La norma ISO 690:2010</a:t>
            </a:r>
            <a:r>
              <a:rPr lang="es-MX" dirty="0"/>
              <a:t>. España. Recuperado de: </a:t>
            </a:r>
            <a:r>
              <a:rPr lang="es-MX" dirty="0" smtClean="0">
                <a:hlinkClick r:id="rId3"/>
              </a:rPr>
              <a:t>https</a:t>
            </a:r>
            <a:r>
              <a:rPr lang="es-MX" dirty="0">
                <a:hlinkClick r:id="rId3"/>
              </a:rPr>
              <a:t>://</a:t>
            </a:r>
            <a:r>
              <a:rPr lang="es-MX" dirty="0" smtClean="0">
                <a:hlinkClick r:id="rId3"/>
              </a:rPr>
              <a:t>rua.ua.es/dspace/bitstream/10045/42563/1/Norma_ISO_690_2010_Doctorado.pdf</a:t>
            </a:r>
            <a:endParaRPr lang="es-MX" dirty="0" smtClean="0"/>
          </a:p>
        </p:txBody>
      </p:sp>
    </p:spTree>
    <p:extLst>
      <p:ext uri="{BB962C8B-B14F-4D97-AF65-F5344CB8AC3E}">
        <p14:creationId xmlns:p14="http://schemas.microsoft.com/office/powerpoint/2010/main" val="3158557684"/>
      </p:ext>
    </p:extLst>
  </p:cSld>
  <p:clrMapOvr>
    <a:masterClrMapping/>
  </p:clrMapOvr>
  <p:transition spd="slow">
    <p:randomBa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C00000"/>
                </a:solidFill>
              </a:rPr>
              <a:t>FUENTES DE INFORMACIÓN</a:t>
            </a:r>
            <a:endParaRPr lang="es-MX" dirty="0">
              <a:solidFill>
                <a:srgbClr val="C00000"/>
              </a:solidFill>
            </a:endParaRPr>
          </a:p>
        </p:txBody>
      </p:sp>
      <p:sp>
        <p:nvSpPr>
          <p:cNvPr id="6" name="Marcador de contenido 5"/>
          <p:cNvSpPr>
            <a:spLocks noGrp="1"/>
          </p:cNvSpPr>
          <p:nvPr>
            <p:ph idx="1"/>
          </p:nvPr>
        </p:nvSpPr>
        <p:spPr>
          <a:xfrm>
            <a:off x="1251678" y="1274164"/>
            <a:ext cx="10178322" cy="5156615"/>
          </a:xfrm>
        </p:spPr>
        <p:txBody>
          <a:bodyPr>
            <a:normAutofit fontScale="92500" lnSpcReduction="20000"/>
          </a:bodyPr>
          <a:lstStyle/>
          <a:p>
            <a:pPr algn="just">
              <a:lnSpc>
                <a:spcPct val="150000"/>
              </a:lnSpc>
            </a:pPr>
            <a:r>
              <a:rPr lang="es-MX" dirty="0"/>
              <a:t>Universidad de Granada (2018). </a:t>
            </a:r>
            <a:r>
              <a:rPr lang="es-MX" i="1" dirty="0"/>
              <a:t>El DOI de un artículo</a:t>
            </a:r>
            <a:r>
              <a:rPr lang="es-MX" dirty="0"/>
              <a:t>. España. Recuperado de: </a:t>
            </a:r>
            <a:r>
              <a:rPr lang="es-MX" dirty="0" smtClean="0">
                <a:hlinkClick r:id="rId2"/>
              </a:rPr>
              <a:t>https</a:t>
            </a:r>
            <a:r>
              <a:rPr lang="es-MX" dirty="0">
                <a:hlinkClick r:id="rId2"/>
              </a:rPr>
              <a:t>://biblioteca.ugr.es/pages/busco_informacion/doi</a:t>
            </a:r>
            <a:endParaRPr lang="es-MX" dirty="0"/>
          </a:p>
          <a:p>
            <a:pPr algn="just">
              <a:lnSpc>
                <a:spcPct val="150000"/>
              </a:lnSpc>
            </a:pPr>
            <a:r>
              <a:rPr lang="es-MX" dirty="0" err="1"/>
              <a:t>Universidade</a:t>
            </a:r>
            <a:r>
              <a:rPr lang="es-MX" dirty="0"/>
              <a:t> da Coruña (2017). </a:t>
            </a:r>
            <a:r>
              <a:rPr lang="es-MX" i="1" dirty="0"/>
              <a:t>¿Qué es DOI y cómo solicitarlo? </a:t>
            </a:r>
            <a:r>
              <a:rPr lang="es-MX" dirty="0"/>
              <a:t>España. Recuperado de: </a:t>
            </a:r>
            <a:r>
              <a:rPr lang="es-MX" dirty="0" smtClean="0"/>
              <a:t>https</a:t>
            </a:r>
            <a:r>
              <a:rPr lang="es-MX" dirty="0"/>
              <a:t>://</a:t>
            </a:r>
            <a:r>
              <a:rPr lang="es-MX" dirty="0" smtClean="0"/>
              <a:t>www.udc.es/biblioteca/servizos/apoio_investigacion/servizos_apoio/editar_revistas/publicar/doi.html?language=es</a:t>
            </a:r>
          </a:p>
          <a:p>
            <a:pPr algn="just">
              <a:lnSpc>
                <a:spcPct val="150000"/>
              </a:lnSpc>
            </a:pPr>
            <a:r>
              <a:rPr lang="es-MX" dirty="0" smtClean="0"/>
              <a:t>Universidad de Jaén (2015). </a:t>
            </a:r>
            <a:r>
              <a:rPr lang="es-MX" i="1" dirty="0" smtClean="0"/>
              <a:t>Principales estilos de citas</a:t>
            </a:r>
            <a:r>
              <a:rPr lang="es-MX" dirty="0" smtClean="0"/>
              <a:t>. Blog de la Universidad (UJA), España. </a:t>
            </a:r>
            <a:r>
              <a:rPr lang="es-MX" dirty="0"/>
              <a:t>Recuperado de: </a:t>
            </a:r>
            <a:r>
              <a:rPr lang="es-MX" dirty="0" smtClean="0">
                <a:hlinkClick r:id="rId3"/>
              </a:rPr>
              <a:t>http</a:t>
            </a:r>
            <a:r>
              <a:rPr lang="es-MX" dirty="0">
                <a:hlinkClick r:id="rId3"/>
              </a:rPr>
              <a:t>://</a:t>
            </a:r>
            <a:r>
              <a:rPr lang="es-MX" dirty="0" smtClean="0">
                <a:hlinkClick r:id="rId3"/>
              </a:rPr>
              <a:t>blogs.ujaen.es/biblio/wp-content/uploads/2015/07/citas-bibliograficas.pdf</a:t>
            </a:r>
            <a:endParaRPr lang="es-MX" dirty="0" smtClean="0"/>
          </a:p>
          <a:p>
            <a:pPr algn="just">
              <a:lnSpc>
                <a:spcPct val="150000"/>
              </a:lnSpc>
            </a:pPr>
            <a:r>
              <a:rPr lang="es-MX" dirty="0" smtClean="0"/>
              <a:t>Universidad de Lima (2014). </a:t>
            </a:r>
            <a:r>
              <a:rPr lang="es-MX" i="1" dirty="0" smtClean="0"/>
              <a:t>Citas y referencias</a:t>
            </a:r>
            <a:r>
              <a:rPr lang="es-MX" dirty="0" smtClean="0"/>
              <a:t>. Biblioteca de la Universidad. </a:t>
            </a:r>
            <a:r>
              <a:rPr lang="es-MX" dirty="0"/>
              <a:t>Recuperado de: http://www.upla.cl/bibliotecas/</a:t>
            </a:r>
            <a:r>
              <a:rPr lang="es-MX" dirty="0" err="1"/>
              <a:t>wp-content</a:t>
            </a:r>
            <a:r>
              <a:rPr lang="es-MX" dirty="0"/>
              <a:t>/</a:t>
            </a:r>
            <a:r>
              <a:rPr lang="es-MX" dirty="0" err="1"/>
              <a:t>uploads</a:t>
            </a:r>
            <a:r>
              <a:rPr lang="es-MX" dirty="0"/>
              <a:t>/APA-Gu%C3%ADa-02-6ED-Citas-Referencias-..pdf</a:t>
            </a:r>
          </a:p>
          <a:p>
            <a:pPr algn="just">
              <a:lnSpc>
                <a:spcPct val="150000"/>
              </a:lnSpc>
            </a:pPr>
            <a:r>
              <a:rPr lang="es-MX" dirty="0" err="1" smtClean="0"/>
              <a:t>University</a:t>
            </a:r>
            <a:r>
              <a:rPr lang="es-MX" dirty="0" smtClean="0"/>
              <a:t> </a:t>
            </a:r>
            <a:r>
              <a:rPr lang="es-MX" dirty="0"/>
              <a:t>of Pittsburgh (2018</a:t>
            </a:r>
            <a:r>
              <a:rPr lang="es-MX" dirty="0" smtClean="0"/>
              <a:t>).</a:t>
            </a:r>
            <a:r>
              <a:rPr lang="en-US" dirty="0"/>
              <a:t> </a:t>
            </a:r>
            <a:r>
              <a:rPr lang="en-US" i="1" dirty="0"/>
              <a:t>Citation Styles: APA, MLA, Chicago, </a:t>
            </a:r>
            <a:r>
              <a:rPr lang="en-US" i="1" dirty="0" err="1"/>
              <a:t>Turabian</a:t>
            </a:r>
            <a:r>
              <a:rPr lang="en-US" i="1" dirty="0"/>
              <a:t>, IEEE: </a:t>
            </a:r>
            <a:r>
              <a:rPr lang="en-US" i="1" dirty="0" smtClean="0"/>
              <a:t>Home. USA.</a:t>
            </a:r>
            <a:r>
              <a:rPr lang="es-MX" i="1" smtClean="0"/>
              <a:t> </a:t>
            </a:r>
            <a:r>
              <a:rPr lang="es-MX"/>
              <a:t>Recuperado de: http</a:t>
            </a:r>
            <a:r>
              <a:rPr lang="es-MX" dirty="0"/>
              <a:t>://pitt.libguides.com/c.php?g=12108&amp;p=64729</a:t>
            </a:r>
          </a:p>
        </p:txBody>
      </p:sp>
    </p:spTree>
    <p:extLst>
      <p:ext uri="{BB962C8B-B14F-4D97-AF65-F5344CB8AC3E}">
        <p14:creationId xmlns:p14="http://schemas.microsoft.com/office/powerpoint/2010/main" val="2807685951"/>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3600" dirty="0" err="1" smtClean="0">
                <a:solidFill>
                  <a:schemeClr val="tx2">
                    <a:lumMod val="90000"/>
                    <a:lumOff val="10000"/>
                  </a:schemeClr>
                </a:solidFill>
                <a:latin typeface="Arial Black" panose="020B0A04020102020204" pitchFamily="34" charset="0"/>
              </a:rPr>
              <a:t>Guión</a:t>
            </a:r>
            <a:r>
              <a:rPr lang="es-MX" sz="3600" dirty="0" smtClean="0">
                <a:solidFill>
                  <a:schemeClr val="tx2">
                    <a:lumMod val="90000"/>
                    <a:lumOff val="10000"/>
                  </a:schemeClr>
                </a:solidFill>
                <a:latin typeface="Arial Black" panose="020B0A04020102020204" pitchFamily="34" charset="0"/>
              </a:rPr>
              <a:t> explicativo del material</a:t>
            </a:r>
            <a:endParaRPr lang="en-US" sz="3600" dirty="0">
              <a:solidFill>
                <a:schemeClr val="tx2">
                  <a:lumMod val="90000"/>
                  <a:lumOff val="10000"/>
                </a:schemeClr>
              </a:solidFill>
              <a:latin typeface="Arial Black" panose="020B0A04020102020204" pitchFamily="34" charset="0"/>
            </a:endParaRPr>
          </a:p>
        </p:txBody>
      </p:sp>
      <p:sp>
        <p:nvSpPr>
          <p:cNvPr id="4" name="Marcador de contenido 3"/>
          <p:cNvSpPr>
            <a:spLocks noGrp="1"/>
          </p:cNvSpPr>
          <p:nvPr>
            <p:ph sz="half" idx="1"/>
          </p:nvPr>
        </p:nvSpPr>
        <p:spPr>
          <a:xfrm>
            <a:off x="939338" y="1596044"/>
            <a:ext cx="5558829" cy="4813069"/>
          </a:xfrm>
        </p:spPr>
        <p:txBody>
          <a:bodyPr>
            <a:noAutofit/>
          </a:bodyPr>
          <a:lstStyle/>
          <a:p>
            <a:pPr algn="just">
              <a:lnSpc>
                <a:spcPct val="160000"/>
              </a:lnSpc>
              <a:buFont typeface="Wingdings" panose="05000000000000000000" pitchFamily="2" charset="2"/>
              <a:buChar char="q"/>
            </a:pPr>
            <a:r>
              <a:rPr lang="es-MX" sz="1800" b="1" dirty="0" smtClean="0">
                <a:solidFill>
                  <a:schemeClr val="tx2">
                    <a:lumMod val="90000"/>
                    <a:lumOff val="10000"/>
                  </a:schemeClr>
                </a:solidFill>
              </a:rPr>
              <a:t>De aquí que se sugiera comenzar la explicación por parte del profesor, y con apoyo de la información contenida en estas diapositivas, partiendo de los lineamientos de referenciación generales establecidos en la Norma ISO 690 referida a la documentación.</a:t>
            </a:r>
          </a:p>
        </p:txBody>
      </p:sp>
      <p:sp>
        <p:nvSpPr>
          <p:cNvPr id="5" name="Marcador de contenido 4"/>
          <p:cNvSpPr>
            <a:spLocks noGrp="1"/>
          </p:cNvSpPr>
          <p:nvPr>
            <p:ph sz="half" idx="2"/>
          </p:nvPr>
        </p:nvSpPr>
        <p:spPr>
          <a:xfrm>
            <a:off x="6941740" y="1712421"/>
            <a:ext cx="4800600" cy="4696691"/>
          </a:xfrm>
        </p:spPr>
        <p:txBody>
          <a:bodyPr>
            <a:normAutofit/>
          </a:bodyPr>
          <a:lstStyle/>
          <a:p>
            <a:pPr algn="just">
              <a:lnSpc>
                <a:spcPct val="150000"/>
              </a:lnSpc>
              <a:buFont typeface="Wingdings" panose="05000000000000000000" pitchFamily="2" charset="2"/>
              <a:buChar char="q"/>
            </a:pPr>
            <a:r>
              <a:rPr lang="es-MX" sz="1800" dirty="0">
                <a:solidFill>
                  <a:schemeClr val="accent1">
                    <a:lumMod val="75000"/>
                  </a:schemeClr>
                </a:solidFill>
              </a:rPr>
              <a:t>De dicha norma, se pueden ir derivando los sistemas más conocidos en el área, o bien, aquéllos que podrían llegar a aplicarse por la afinidad de dos disciplinas, como puede ser el caso del turismo y la medicina (turismo médico, turismo de salud, turismo de bienestar). En cuyo caso suele utilizarse el sistema de referencias Vancouver, apto justamente para el área de Ciencias de la Salud.</a:t>
            </a:r>
            <a:endParaRPr lang="en-US" sz="1800" dirty="0">
              <a:solidFill>
                <a:schemeClr val="accent1">
                  <a:lumMod val="75000"/>
                </a:schemeClr>
              </a:solidFill>
            </a:endParaRPr>
          </a:p>
          <a:p>
            <a:pPr algn="just">
              <a:lnSpc>
                <a:spcPct val="150000"/>
              </a:lnSpc>
            </a:pPr>
            <a:endParaRPr lang="en-US" sz="1500" dirty="0">
              <a:solidFill>
                <a:schemeClr val="accent1">
                  <a:lumMod val="75000"/>
                </a:schemeClr>
              </a:solidFill>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536" y="4562945"/>
            <a:ext cx="5571654" cy="2012793"/>
          </a:xfrm>
          <a:prstGeom prst="rect">
            <a:avLst/>
          </a:prstGeom>
          <a:ln w="38100">
            <a:solidFill>
              <a:schemeClr val="tx2">
                <a:lumMod val="75000"/>
                <a:lumOff val="25000"/>
              </a:schemeClr>
            </a:solidFill>
          </a:ln>
        </p:spPr>
      </p:pic>
    </p:spTree>
    <p:extLst>
      <p:ext uri="{BB962C8B-B14F-4D97-AF65-F5344CB8AC3E}">
        <p14:creationId xmlns:p14="http://schemas.microsoft.com/office/powerpoint/2010/main" val="1349223351"/>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3600" dirty="0" err="1" smtClean="0">
                <a:solidFill>
                  <a:schemeClr val="tx2">
                    <a:lumMod val="90000"/>
                    <a:lumOff val="10000"/>
                  </a:schemeClr>
                </a:solidFill>
                <a:latin typeface="Arial Black" panose="020B0A04020102020204" pitchFamily="34" charset="0"/>
              </a:rPr>
              <a:t>Guión</a:t>
            </a:r>
            <a:r>
              <a:rPr lang="es-MX" sz="3600" dirty="0" smtClean="0">
                <a:solidFill>
                  <a:schemeClr val="tx2">
                    <a:lumMod val="90000"/>
                    <a:lumOff val="10000"/>
                  </a:schemeClr>
                </a:solidFill>
                <a:latin typeface="Arial Black" panose="020B0A04020102020204" pitchFamily="34" charset="0"/>
              </a:rPr>
              <a:t> explicativo del material</a:t>
            </a:r>
            <a:endParaRPr lang="en-US" sz="3600" dirty="0">
              <a:solidFill>
                <a:schemeClr val="tx2">
                  <a:lumMod val="90000"/>
                  <a:lumOff val="10000"/>
                </a:schemeClr>
              </a:solidFill>
              <a:latin typeface="Arial Black" panose="020B0A04020102020204" pitchFamily="34" charset="0"/>
            </a:endParaRPr>
          </a:p>
        </p:txBody>
      </p:sp>
      <p:sp>
        <p:nvSpPr>
          <p:cNvPr id="5" name="Marcador de contenido 4"/>
          <p:cNvSpPr>
            <a:spLocks noGrp="1"/>
          </p:cNvSpPr>
          <p:nvPr>
            <p:ph sz="half" idx="2"/>
          </p:nvPr>
        </p:nvSpPr>
        <p:spPr>
          <a:xfrm>
            <a:off x="5436525" y="1712421"/>
            <a:ext cx="6305816" cy="4696691"/>
          </a:xfrm>
        </p:spPr>
        <p:txBody>
          <a:bodyPr>
            <a:normAutofit lnSpcReduction="10000"/>
          </a:bodyPr>
          <a:lstStyle/>
          <a:p>
            <a:pPr algn="just">
              <a:lnSpc>
                <a:spcPct val="150000"/>
              </a:lnSpc>
            </a:pPr>
            <a:r>
              <a:rPr lang="es-MX" dirty="0">
                <a:solidFill>
                  <a:schemeClr val="accent1">
                    <a:lumMod val="75000"/>
                  </a:schemeClr>
                </a:solidFill>
              </a:rPr>
              <a:t>Asimismo, se sugiere hacer la diferenciación en términos de denominación, de lo que es una </a:t>
            </a:r>
            <a:r>
              <a:rPr lang="es-MX" b="1" dirty="0">
                <a:solidFill>
                  <a:srgbClr val="C00000"/>
                </a:solidFill>
              </a:rPr>
              <a:t>cita, una referencia, y el registro de una bibliografía, </a:t>
            </a:r>
            <a:r>
              <a:rPr lang="es-MX" dirty="0">
                <a:solidFill>
                  <a:schemeClr val="accent1">
                    <a:lumMod val="75000"/>
                  </a:schemeClr>
                </a:solidFill>
              </a:rPr>
              <a:t>ya que suelen utilizarse de forma indistinta y por ende, equivocada</a:t>
            </a:r>
            <a:r>
              <a:rPr lang="es-MX" dirty="0" smtClean="0">
                <a:solidFill>
                  <a:schemeClr val="accent1">
                    <a:lumMod val="75000"/>
                  </a:schemeClr>
                </a:solidFill>
              </a:rPr>
              <a:t>.</a:t>
            </a:r>
          </a:p>
          <a:p>
            <a:pPr marL="0" indent="0" algn="just">
              <a:lnSpc>
                <a:spcPct val="150000"/>
              </a:lnSpc>
              <a:buNone/>
            </a:pPr>
            <a:endParaRPr lang="es-MX" dirty="0">
              <a:solidFill>
                <a:schemeClr val="accent1">
                  <a:lumMod val="75000"/>
                </a:schemeClr>
              </a:solidFill>
            </a:endParaRPr>
          </a:p>
          <a:p>
            <a:pPr algn="just">
              <a:lnSpc>
                <a:spcPct val="150000"/>
              </a:lnSpc>
            </a:pPr>
            <a:r>
              <a:rPr lang="es-MX" dirty="0">
                <a:solidFill>
                  <a:schemeClr val="accent1">
                    <a:lumMod val="75000"/>
                  </a:schemeClr>
                </a:solidFill>
              </a:rPr>
              <a:t>Por supuesto, se sugiere hacer énfasis en el </a:t>
            </a:r>
            <a:r>
              <a:rPr lang="es-MX" b="1" dirty="0">
                <a:solidFill>
                  <a:srgbClr val="C00000"/>
                </a:solidFill>
              </a:rPr>
              <a:t>sistema de referencias APA </a:t>
            </a:r>
            <a:r>
              <a:rPr lang="es-MX" dirty="0">
                <a:solidFill>
                  <a:schemeClr val="accent1">
                    <a:lumMod val="75000"/>
                  </a:schemeClr>
                </a:solidFill>
              </a:rPr>
              <a:t>(American </a:t>
            </a:r>
            <a:r>
              <a:rPr lang="es-MX" dirty="0" err="1">
                <a:solidFill>
                  <a:schemeClr val="accent1">
                    <a:lumMod val="75000"/>
                  </a:schemeClr>
                </a:solidFill>
              </a:rPr>
              <a:t>Psychological</a:t>
            </a:r>
            <a:r>
              <a:rPr lang="es-MX" dirty="0">
                <a:solidFill>
                  <a:schemeClr val="accent1">
                    <a:lumMod val="75000"/>
                  </a:schemeClr>
                </a:solidFill>
              </a:rPr>
              <a:t> </a:t>
            </a:r>
            <a:r>
              <a:rPr lang="es-MX" dirty="0" err="1">
                <a:solidFill>
                  <a:schemeClr val="accent1">
                    <a:lumMod val="75000"/>
                  </a:schemeClr>
                </a:solidFill>
              </a:rPr>
              <a:t>Association</a:t>
            </a:r>
            <a:r>
              <a:rPr lang="es-MX" dirty="0">
                <a:solidFill>
                  <a:schemeClr val="accent1">
                    <a:lumMod val="75000"/>
                  </a:schemeClr>
                </a:solidFill>
              </a:rPr>
              <a:t>), el más ampliamente utilizado en el área de las Ciencias Sociales.</a:t>
            </a:r>
            <a:endParaRPr lang="en-US" dirty="0">
              <a:solidFill>
                <a:schemeClr val="accent1">
                  <a:lumMod val="75000"/>
                </a:schemeClr>
              </a:solidFill>
            </a:endParaRPr>
          </a:p>
          <a:p>
            <a:pPr algn="just">
              <a:lnSpc>
                <a:spcPct val="150000"/>
              </a:lnSpc>
            </a:pPr>
            <a:endParaRPr lang="en-US" sz="1500" dirty="0">
              <a:solidFill>
                <a:schemeClr val="accent1">
                  <a:lumMod val="75000"/>
                </a:schemeClr>
              </a:solidFill>
            </a:endParaRPr>
          </a:p>
        </p:txBody>
      </p:sp>
      <p:pic>
        <p:nvPicPr>
          <p:cNvPr id="6" name="Marcador de contenido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17104" y="1595812"/>
            <a:ext cx="3401322" cy="4813300"/>
          </a:xfrm>
          <a:prstGeom prst="rect">
            <a:avLst/>
          </a:prstGeom>
          <a:ln w="38100">
            <a:solidFill>
              <a:srgbClr val="FFC000"/>
            </a:solidFill>
          </a:ln>
        </p:spPr>
      </p:pic>
    </p:spTree>
    <p:extLst>
      <p:ext uri="{BB962C8B-B14F-4D97-AF65-F5344CB8AC3E}">
        <p14:creationId xmlns:p14="http://schemas.microsoft.com/office/powerpoint/2010/main" val="2068314253"/>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lnSpc>
                <a:spcPct val="150000"/>
              </a:lnSpc>
            </a:pPr>
            <a:r>
              <a:rPr lang="es-MX" sz="3600" dirty="0" err="1" smtClean="0">
                <a:solidFill>
                  <a:schemeClr val="tx2">
                    <a:lumMod val="90000"/>
                    <a:lumOff val="10000"/>
                  </a:schemeClr>
                </a:solidFill>
                <a:latin typeface="Arial Black" panose="020B0A04020102020204" pitchFamily="34" charset="0"/>
              </a:rPr>
              <a:t>Guión</a:t>
            </a:r>
            <a:r>
              <a:rPr lang="es-MX" sz="3600" dirty="0" smtClean="0">
                <a:solidFill>
                  <a:schemeClr val="tx2">
                    <a:lumMod val="90000"/>
                    <a:lumOff val="10000"/>
                  </a:schemeClr>
                </a:solidFill>
                <a:latin typeface="Arial Black" panose="020B0A04020102020204" pitchFamily="34" charset="0"/>
              </a:rPr>
              <a:t> explicativo del material</a:t>
            </a:r>
            <a:endParaRPr lang="en-US" sz="3600" dirty="0">
              <a:solidFill>
                <a:schemeClr val="tx2">
                  <a:lumMod val="90000"/>
                  <a:lumOff val="10000"/>
                </a:schemeClr>
              </a:solidFill>
              <a:latin typeface="Arial Black" panose="020B0A04020102020204" pitchFamily="34" charset="0"/>
            </a:endParaRPr>
          </a:p>
        </p:txBody>
      </p:sp>
      <p:sp>
        <p:nvSpPr>
          <p:cNvPr id="5" name="Marcador de contenido 4"/>
          <p:cNvSpPr>
            <a:spLocks noGrp="1"/>
          </p:cNvSpPr>
          <p:nvPr>
            <p:ph sz="half" idx="2"/>
          </p:nvPr>
        </p:nvSpPr>
        <p:spPr>
          <a:xfrm>
            <a:off x="1251678" y="1531352"/>
            <a:ext cx="7460052" cy="5159159"/>
          </a:xfrm>
        </p:spPr>
        <p:txBody>
          <a:bodyPr>
            <a:normAutofit/>
          </a:bodyPr>
          <a:lstStyle/>
          <a:p>
            <a:pPr algn="just">
              <a:lnSpc>
                <a:spcPct val="150000"/>
              </a:lnSpc>
              <a:buFont typeface="Wingdings" panose="05000000000000000000" pitchFamily="2" charset="2"/>
              <a:buChar char="q"/>
            </a:pPr>
            <a:r>
              <a:rPr lang="es-MX" sz="1800" dirty="0" smtClean="0">
                <a:solidFill>
                  <a:schemeClr val="accent1">
                    <a:lumMod val="75000"/>
                  </a:schemeClr>
                </a:solidFill>
              </a:rPr>
              <a:t>Este material puede servir de apoyo para dos sesiones de dos horas cada una, siempre y cuando se complemente con alguna lectura, con ejemplos extraídos de diferentes textos, o bien, incluso puede solicitarse a los alumnos la investigación de sus orígenes, sus características, etc., así como la consecuente exposición oral de cada uno para poder hacer la necesaria distinción y ejemplificación entre dichos sistemas.</a:t>
            </a:r>
          </a:p>
          <a:p>
            <a:pPr algn="just">
              <a:lnSpc>
                <a:spcPct val="150000"/>
              </a:lnSpc>
              <a:buFont typeface="Wingdings" panose="05000000000000000000" pitchFamily="2" charset="2"/>
              <a:buChar char="q"/>
            </a:pPr>
            <a:r>
              <a:rPr lang="es-MX" sz="1800" dirty="0" smtClean="0">
                <a:solidFill>
                  <a:schemeClr val="accent6">
                    <a:lumMod val="50000"/>
                  </a:schemeClr>
                </a:solidFill>
              </a:rPr>
              <a:t>También se sugiere la aplicación de diversos ejercicios de citación y referenciación, al igual que la identificación de los criterios editoriales de aquellas revistas relacionadas con el turismo y/o la gastronomía; para que se puedan ubicar los parámetros de referenciación solicitados por dichas publicaciones periódicas.</a:t>
            </a:r>
          </a:p>
          <a:p>
            <a:pPr algn="just">
              <a:lnSpc>
                <a:spcPct val="150000"/>
              </a:lnSpc>
            </a:pPr>
            <a:endParaRPr lang="en-US" sz="1500" dirty="0">
              <a:solidFill>
                <a:schemeClr val="accent1">
                  <a:lumMod val="75000"/>
                </a:schemeClr>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4173" y="1605858"/>
            <a:ext cx="2363315" cy="4758728"/>
          </a:xfrm>
          <a:prstGeom prst="rect">
            <a:avLst/>
          </a:prstGeom>
          <a:ln w="38100">
            <a:solidFill>
              <a:srgbClr val="FF0000"/>
            </a:solidFill>
          </a:ln>
        </p:spPr>
      </p:pic>
    </p:spTree>
    <p:extLst>
      <p:ext uri="{BB962C8B-B14F-4D97-AF65-F5344CB8AC3E}">
        <p14:creationId xmlns:p14="http://schemas.microsoft.com/office/powerpoint/2010/main" val="70316125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ctr">
              <a:lnSpc>
                <a:spcPct val="150000"/>
              </a:lnSpc>
            </a:pPr>
            <a:r>
              <a:rPr lang="es-MX" sz="4400" b="1" dirty="0" smtClean="0">
                <a:solidFill>
                  <a:srgbClr val="FFC000"/>
                </a:solidFill>
                <a:latin typeface="Arial" panose="020B0604020202020204" pitchFamily="34" charset="0"/>
                <a:cs typeface="Arial" panose="020B0604020202020204" pitchFamily="34" charset="0"/>
              </a:rPr>
              <a:t>SISTEMAS DE </a:t>
            </a:r>
            <a:r>
              <a:rPr lang="es-MX" sz="4400" b="1" dirty="0" smtClean="0">
                <a:solidFill>
                  <a:srgbClr val="FFC000"/>
                </a:solidFill>
                <a:latin typeface="Arial" panose="020B0604020202020204" pitchFamily="34" charset="0"/>
                <a:cs typeface="Arial" panose="020B0604020202020204" pitchFamily="34" charset="0"/>
              </a:rPr>
              <a:t>REFERENCIACIÓN</a:t>
            </a:r>
            <a:endParaRPr lang="es-MX" sz="4400" b="1" dirty="0">
              <a:solidFill>
                <a:srgbClr val="FFC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1565339"/>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Distintivo</Template>
  <TotalTime>398</TotalTime>
  <Words>3982</Words>
  <Application>Microsoft Office PowerPoint</Application>
  <PresentationFormat>Panorámica</PresentationFormat>
  <Paragraphs>246</Paragraphs>
  <Slides>55</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55</vt:i4>
      </vt:variant>
    </vt:vector>
  </HeadingPairs>
  <TitlesOfParts>
    <vt:vector size="63" baseType="lpstr">
      <vt:lpstr>Algerian</vt:lpstr>
      <vt:lpstr>Arial</vt:lpstr>
      <vt:lpstr>Arial Black</vt:lpstr>
      <vt:lpstr>Gill Sans MT</vt:lpstr>
      <vt:lpstr>Impact</vt:lpstr>
      <vt:lpstr>Wingdings</vt:lpstr>
      <vt:lpstr>Badge</vt:lpstr>
      <vt:lpstr>Objeto empaquetador del shell</vt:lpstr>
      <vt:lpstr>Universidad autónoma del estado de México  facultad de turismo y gastronomía  programa educativo:  maestría en estudios turísticos</vt:lpstr>
      <vt:lpstr>Material didáctico proyectable para la unidad de aprendizaje de:  Difusión de la producción científica</vt:lpstr>
      <vt:lpstr>Título del material:  Sistemas de referenciación </vt:lpstr>
      <vt:lpstr>Presentación de PowerPoint</vt:lpstr>
      <vt:lpstr>Guión explicativo del material</vt:lpstr>
      <vt:lpstr>Guión explicativo del material</vt:lpstr>
      <vt:lpstr>Guión explicativo del material</vt:lpstr>
      <vt:lpstr>Guión explicativo del material</vt:lpstr>
      <vt:lpstr>SISTEMAS DE REFERENCIACIÓN</vt:lpstr>
      <vt:lpstr>NORMA ISO 690 DOCUMENTACIÓN</vt:lpstr>
      <vt:lpstr>NORMA ISO 690 para documentación</vt:lpstr>
      <vt:lpstr>Presentación de PowerPoint</vt:lpstr>
      <vt:lpstr>NORMA ISO 690 para documentación</vt:lpstr>
      <vt:lpstr>NORMA ISO 690 para documentación</vt:lpstr>
      <vt:lpstr>ALGUNOS PRINCIPIOS BÁSICOS DE LA NORMA ISO</vt:lpstr>
      <vt:lpstr>ALGUNOS PRINCIPIOS BÁSICOS DE LA NORMA ISO</vt:lpstr>
      <vt:lpstr>ORDEN DE LOS ELEMENTOS PARA REGISTRAR UNA REFERENCIA AL FINAL DE UN TEXTO</vt:lpstr>
      <vt:lpstr>¿QUÉ ES UNA REFERENCIA O ESTILO DE CITACIÓN Y REFERENCIACIÓN?</vt:lpstr>
      <vt:lpstr>¿QUÉ ES UNA REFERENCIA O ESTILO DE CITACIÓN Y REFERENCIACIÓN?</vt:lpstr>
      <vt:lpstr>Gestores bibliográficos</vt:lpstr>
      <vt:lpstr>Citas CORTAS Y CITAS LARGAS</vt:lpstr>
      <vt:lpstr>Pero, ¿QUÉ ES UNA CITA, Y QUÉ ES UNA REFERENCIA?</vt:lpstr>
      <vt:lpstr>¿QUÉ SE DEBE CITAR?</vt:lpstr>
      <vt:lpstr>¿para qué debemos citar? (UNAM, 2013)</vt:lpstr>
      <vt:lpstr>Tipos de citas (unam, 2013), de acuerdo con el sistema apa –american psychological association)</vt:lpstr>
      <vt:lpstr>Tipos de citas (unam, 2013)</vt:lpstr>
      <vt:lpstr>Recordatorio:</vt:lpstr>
      <vt:lpstr>Tipos de citas (unam, 2013)</vt:lpstr>
      <vt:lpstr>Recordatorio:</vt:lpstr>
      <vt:lpstr>Algunos SISTEMAS DE REFERENCIACIÓN</vt:lpstr>
      <vt:lpstr>ESTILOS DE REFERENCIACIÓN</vt:lpstr>
      <vt:lpstr>SISTEMAS DE REFERENCIACIÓN</vt:lpstr>
      <vt:lpstr>ESTILOS DE REFERENCIACIÓN</vt:lpstr>
      <vt:lpstr>SISTEMAS DE REFERENCIACIÓN</vt:lpstr>
      <vt:lpstr>SISTEMAS DE REFERENCIACIÓN</vt:lpstr>
      <vt:lpstr>SISTEMAS DE REFERENCIACIÓN</vt:lpstr>
      <vt:lpstr>SISTEMAS DE REFERENCIACIÓN</vt:lpstr>
      <vt:lpstr>Presentación de PowerPoint</vt:lpstr>
      <vt:lpstr>GENERALIDADES</vt:lpstr>
      <vt:lpstr>GENERALIDADES</vt:lpstr>
      <vt:lpstr>ESTILO APA</vt:lpstr>
      <vt:lpstr>ESTILO APA</vt:lpstr>
      <vt:lpstr>¿Qué es una bibliografía?</vt:lpstr>
      <vt:lpstr>Algunas recomendaciones para registrar bibliografía (UNAM, 2013)</vt:lpstr>
      <vt:lpstr>Algunas recomendaciones para registrar bibliografía (UNAM, 2013)</vt:lpstr>
      <vt:lpstr>Ejemplos de listado de referencias apa al final de un texto (LIBROS, CAPÍTULOS DE LIBRO, ARTÍCULOS)</vt:lpstr>
      <vt:lpstr>Ejemplos de listado de referencias apa al final de un texto (artículos, páginas web, correos electrónicos)</vt:lpstr>
      <vt:lpstr>Ejemplos de listado de referencias apa al final de un texto (programas de radio y tv, películas, fotografías)</vt:lpstr>
      <vt:lpstr>Ejemplos de listado de referencias apa al final de un texto (programas de radio y tv, películas, fotografías)</vt:lpstr>
      <vt:lpstr>¿qué es doi?  (EN ESTILO APA)</vt:lpstr>
      <vt:lpstr>ESTILO APA</vt:lpstr>
      <vt:lpstr>VENTAJAS EN EL USO DEL DOI</vt:lpstr>
      <vt:lpstr>FUENTES DE INFORMACIÓN</vt:lpstr>
      <vt:lpstr>FUENTES DE INFORMACIÓN</vt:lpstr>
      <vt:lpstr>FUENTES DE INFORMACIÓN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SISTEMAS DE REFERENCIACIÓN</dc:title>
  <dc:creator>Diana Castro Ricalde</dc:creator>
  <cp:lastModifiedBy>Usuario de Windows</cp:lastModifiedBy>
  <cp:revision>86</cp:revision>
  <dcterms:created xsi:type="dcterms:W3CDTF">2018-05-03T03:39:21Z</dcterms:created>
  <dcterms:modified xsi:type="dcterms:W3CDTF">2019-08-27T12:48:39Z</dcterms:modified>
</cp:coreProperties>
</file>