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78" r:id="rId4"/>
    <p:sldId id="279" r:id="rId5"/>
    <p:sldId id="280" r:id="rId6"/>
    <p:sldId id="281" r:id="rId7"/>
    <p:sldId id="274" r:id="rId8"/>
    <p:sldId id="282" r:id="rId9"/>
    <p:sldId id="283" r:id="rId10"/>
    <p:sldId id="284" r:id="rId11"/>
    <p:sldId id="285" r:id="rId12"/>
    <p:sldId id="286" r:id="rId13"/>
    <p:sldId id="289" r:id="rId14"/>
    <p:sldId id="291" r:id="rId15"/>
    <p:sldId id="292" r:id="rId16"/>
    <p:sldId id="293" r:id="rId17"/>
    <p:sldId id="295" r:id="rId1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ptop3725" initials="L" lastIdx="1" clrIdx="0">
    <p:extLst>
      <p:ext uri="{19B8F6BF-5375-455C-9EA6-DF929625EA0E}">
        <p15:presenceInfo xmlns:p15="http://schemas.microsoft.com/office/powerpoint/2012/main" userId="Laptop3725"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544" autoAdjust="0"/>
    <p:restoredTop sz="86364" autoAdjust="0"/>
  </p:normalViewPr>
  <p:slideViewPr>
    <p:cSldViewPr snapToGrid="0">
      <p:cViewPr varScale="1">
        <p:scale>
          <a:sx n="79" d="100"/>
          <a:sy n="79" d="100"/>
        </p:scale>
        <p:origin x="222"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8-08T21:25:31.632" idx="1">
    <p:pos x="10" y="10"/>
    <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F28F1-21C4-48F8-AF8D-A0CC02491211}" type="datetimeFigureOut">
              <a:rPr lang="es-MX" smtClean="0"/>
              <a:t>30/09/2019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3B0BFF-AC68-47FA-85C1-A56DC38FE27F}" type="slidenum">
              <a:rPr lang="es-MX" smtClean="0"/>
              <a:t>‹Nº›</a:t>
            </a:fld>
            <a:endParaRPr lang="es-MX"/>
          </a:p>
        </p:txBody>
      </p:sp>
    </p:spTree>
    <p:extLst>
      <p:ext uri="{BB962C8B-B14F-4D97-AF65-F5344CB8AC3E}">
        <p14:creationId xmlns:p14="http://schemas.microsoft.com/office/powerpoint/2010/main" val="1976916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tema de Prevención de cáncer bucal y otras lesiones en mucosa oral corresponde a la Unidad de aprendizaje de Odontología Preventiva III de la licenciatura de Cirujano Dentista</a:t>
            </a:r>
            <a:r>
              <a:rPr lang="es-MX" baseline="0" dirty="0" smtClean="0"/>
              <a:t> de la Facultad de Odontología de la UAEMex. Es un tema que se integra partir del periodo 2019B.</a:t>
            </a:r>
            <a:endParaRPr lang="es-MX" dirty="0" smtClean="0"/>
          </a:p>
          <a:p>
            <a:endParaRPr lang="es-MX" dirty="0" smtClean="0"/>
          </a:p>
          <a:p>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1</a:t>
            </a:fld>
            <a:endParaRPr lang="es-MX"/>
          </a:p>
        </p:txBody>
      </p:sp>
    </p:spTree>
    <p:extLst>
      <p:ext uri="{BB962C8B-B14F-4D97-AF65-F5344CB8AC3E}">
        <p14:creationId xmlns:p14="http://schemas.microsoft.com/office/powerpoint/2010/main" val="3386918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Por ejemplo en pacientes con SIDA suelen presentar Sarcoma de Kaposi y carcinoma </a:t>
            </a:r>
            <a:r>
              <a:rPr lang="es-MX" dirty="0" err="1" smtClean="0"/>
              <a:t>epidermoide</a:t>
            </a:r>
            <a:r>
              <a:rPr lang="es-MX" dirty="0" smtClean="0"/>
              <a:t>.</a:t>
            </a:r>
          </a:p>
          <a:p>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10</a:t>
            </a:fld>
            <a:endParaRPr lang="es-MX"/>
          </a:p>
        </p:txBody>
      </p:sp>
    </p:spTree>
    <p:extLst>
      <p:ext uri="{BB962C8B-B14F-4D97-AF65-F5344CB8AC3E}">
        <p14:creationId xmlns:p14="http://schemas.microsoft.com/office/powerpoint/2010/main" val="19976796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 causa precisa no esta bien identificada y se considera que es de origen multifactorial en el que intervienen diversos factores.</a:t>
            </a:r>
          </a:p>
          <a:p>
            <a:r>
              <a:rPr lang="es-MX" dirty="0" smtClean="0"/>
              <a:t> Estas alteraciones en la mucosa podrían incrementar el</a:t>
            </a:r>
            <a:r>
              <a:rPr lang="es-MX" baseline="0" dirty="0" smtClean="0"/>
              <a:t> </a:t>
            </a:r>
            <a:r>
              <a:rPr lang="es-MX" dirty="0" smtClean="0"/>
              <a:t> riesgo de presentar una lesión. Al limitar la exposición a los factores de riesgo que pueden evitarse, se puede disminuir el riesgo de presentar ciertos  cánceres.</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11</a:t>
            </a:fld>
            <a:endParaRPr lang="es-MX"/>
          </a:p>
        </p:txBody>
      </p:sp>
    </p:spTree>
    <p:extLst>
      <p:ext uri="{BB962C8B-B14F-4D97-AF65-F5344CB8AC3E}">
        <p14:creationId xmlns:p14="http://schemas.microsoft.com/office/powerpoint/2010/main" val="16022440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menciona</a:t>
            </a:r>
            <a:r>
              <a:rPr lang="es-MX" baseline="0" dirty="0" smtClean="0"/>
              <a:t> a la reducción de estrógenos como un factor de riesgo en la etiología de cáncer. En cuanto a la predisposición genética como ce observa en la imagen existe controversia entre los profesionales.</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12</a:t>
            </a:fld>
            <a:endParaRPr lang="es-MX"/>
          </a:p>
        </p:txBody>
      </p:sp>
    </p:spTree>
    <p:extLst>
      <p:ext uri="{BB962C8B-B14F-4D97-AF65-F5344CB8AC3E}">
        <p14:creationId xmlns:p14="http://schemas.microsoft.com/office/powerpoint/2010/main" val="886574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 Algunos de estos factores de riesgo pueden evitarse; otros, como el envejecimiento, no pueden evitarse. Muchas cosas en nuestros genes,  estilo de vida y el medio ambiente que nos rodea aumentan o disminuyen el riesgo de presentar cáncer.</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13</a:t>
            </a:fld>
            <a:endParaRPr lang="es-MX"/>
          </a:p>
        </p:txBody>
      </p:sp>
    </p:spTree>
    <p:extLst>
      <p:ext uri="{BB962C8B-B14F-4D97-AF65-F5344CB8AC3E}">
        <p14:creationId xmlns:p14="http://schemas.microsoft.com/office/powerpoint/2010/main" val="27627933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exposición</a:t>
            </a:r>
            <a:r>
              <a:rPr lang="es-MX" baseline="0" dirty="0" smtClean="0"/>
              <a:t> a la radiación solar es un factor acumulativo a lo largo de la vida de las personas. </a:t>
            </a:r>
            <a:r>
              <a:rPr lang="es-MX" dirty="0" smtClean="0"/>
              <a:t>La irritación</a:t>
            </a:r>
            <a:r>
              <a:rPr lang="es-MX" baseline="0" dirty="0" smtClean="0"/>
              <a:t> crónica puede ser provocada por dientes fracturados, prótesis desajustadas, obturaciones mal adaptadas, restos de dientes,  entre otros.</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14</a:t>
            </a:fld>
            <a:endParaRPr lang="es-MX"/>
          </a:p>
        </p:txBody>
      </p:sp>
    </p:spTree>
    <p:extLst>
      <p:ext uri="{BB962C8B-B14F-4D97-AF65-F5344CB8AC3E}">
        <p14:creationId xmlns:p14="http://schemas.microsoft.com/office/powerpoint/2010/main" val="1716632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Dentro de los factores</a:t>
            </a:r>
            <a:r>
              <a:rPr lang="es-MX" baseline="0" dirty="0" smtClean="0"/>
              <a:t> extrínsecos más frecuentes están el tabaco y alcohol. El alquitrán es una de las substancias tóxicas del humo del cigarro. Existen otros productos como la sacarina que en algún momento se mencionó como factor de riesgo, sin embargo no existen estudios que demuestren contundentemente esta relación.</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15</a:t>
            </a:fld>
            <a:endParaRPr lang="es-MX"/>
          </a:p>
        </p:txBody>
      </p:sp>
    </p:spTree>
    <p:extLst>
      <p:ext uri="{BB962C8B-B14F-4D97-AF65-F5344CB8AC3E}">
        <p14:creationId xmlns:p14="http://schemas.microsoft.com/office/powerpoint/2010/main" val="13069180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Otro virus considerado como un factor de riesgo es el herpes tipo II, El virus </a:t>
            </a:r>
            <a:r>
              <a:rPr lang="es-MX" dirty="0" err="1" smtClean="0"/>
              <a:t>Eipstein</a:t>
            </a:r>
            <a:r>
              <a:rPr lang="es-MX" dirty="0" smtClean="0"/>
              <a:t> </a:t>
            </a:r>
            <a:r>
              <a:rPr lang="es-MX" dirty="0" err="1" smtClean="0"/>
              <a:t>Barr</a:t>
            </a:r>
            <a:r>
              <a:rPr lang="es-MX" dirty="0" smtClean="0"/>
              <a:t> es responsable de enfermedades como la </a:t>
            </a:r>
            <a:r>
              <a:rPr lang="es-MX" dirty="0" err="1" smtClean="0"/>
              <a:t>mononucleosis</a:t>
            </a:r>
            <a:r>
              <a:rPr lang="es-MX" dirty="0" smtClean="0"/>
              <a:t> infecciosa y se le asocia con diversos tumores como el</a:t>
            </a:r>
            <a:r>
              <a:rPr lang="es-MX" baseline="0" dirty="0" smtClean="0"/>
              <a:t> carcinoma nasofaríngeo. </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16</a:t>
            </a:fld>
            <a:endParaRPr lang="es-MX"/>
          </a:p>
        </p:txBody>
      </p:sp>
    </p:spTree>
    <p:extLst>
      <p:ext uri="{BB962C8B-B14F-4D97-AF65-F5344CB8AC3E}">
        <p14:creationId xmlns:p14="http://schemas.microsoft.com/office/powerpoint/2010/main" val="2572644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Las alteraciones potencialmente malignas son entidades que están asociadas a alteraciones en la homeostasis en el epitelio bucal que desencadenan su transformación maligna.</a:t>
            </a:r>
          </a:p>
          <a:p>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17</a:t>
            </a:fld>
            <a:endParaRPr lang="es-MX"/>
          </a:p>
        </p:txBody>
      </p:sp>
    </p:spTree>
    <p:extLst>
      <p:ext uri="{BB962C8B-B14F-4D97-AF65-F5344CB8AC3E}">
        <p14:creationId xmlns:p14="http://schemas.microsoft.com/office/powerpoint/2010/main" val="2154800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subtemas que se trataran en esta Unidad son;</a:t>
            </a:r>
            <a:r>
              <a:rPr lang="es-MX" baseline="0" dirty="0" smtClean="0"/>
              <a:t> el concepto y la etiología de cáncer bucal y otras lesiones en mucosa de la cavidad oral, factores de riesgo para cáncer bucal, eritroplasia y leucoplasia y el diagnóstico oportuno, la epidemiología de la enfermedad y las recomendaciones y práctica del autoexamen  como medidas para prevenir el cáncer bucal y otras lesiones.</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2</a:t>
            </a:fld>
            <a:endParaRPr lang="es-MX"/>
          </a:p>
        </p:txBody>
      </p:sp>
    </p:spTree>
    <p:extLst>
      <p:ext uri="{BB962C8B-B14F-4D97-AF65-F5344CB8AC3E}">
        <p14:creationId xmlns:p14="http://schemas.microsoft.com/office/powerpoint/2010/main" val="2565680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altLang="es-MX" sz="1200" dirty="0" smtClean="0"/>
              <a:t>Las manifestaciones clínicas de lesiones benignas varían de acuerdo al tejido que les dan origen pero en común se caracterizan por un crecimiento gradual, lento, sin causa aparente y son asintomáticas a menos que se traumaticen o infecten secundariamente.  </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3</a:t>
            </a:fld>
            <a:endParaRPr lang="es-MX"/>
          </a:p>
        </p:txBody>
      </p:sp>
    </p:spTree>
    <p:extLst>
      <p:ext uri="{BB962C8B-B14F-4D97-AF65-F5344CB8AC3E}">
        <p14:creationId xmlns:p14="http://schemas.microsoft.com/office/powerpoint/2010/main" val="2798815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 neoplasia sólo</a:t>
            </a:r>
            <a:r>
              <a:rPr lang="es-MX" baseline="0" dirty="0" smtClean="0"/>
              <a:t> causa daño por compresión a los órganos vecinos, </a:t>
            </a:r>
            <a:r>
              <a:rPr lang="es-MX" dirty="0" smtClean="0"/>
              <a:t> generalmente</a:t>
            </a:r>
            <a:r>
              <a:rPr lang="es-MX" baseline="0" dirty="0" smtClean="0"/>
              <a:t> el tratamiento es la extirpación quirúrgico y no hay recidiva.</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4</a:t>
            </a:fld>
            <a:endParaRPr lang="es-MX"/>
          </a:p>
        </p:txBody>
      </p:sp>
    </p:spTree>
    <p:extLst>
      <p:ext uri="{BB962C8B-B14F-4D97-AF65-F5344CB8AC3E}">
        <p14:creationId xmlns:p14="http://schemas.microsoft.com/office/powerpoint/2010/main" val="1103066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A diferencia de las neoplasias benignas estas</a:t>
            </a:r>
            <a:r>
              <a:rPr lang="es-MX" baseline="0" dirty="0" smtClean="0"/>
              <a:t> si metastatizan y su evolución es más rápida.</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5</a:t>
            </a:fld>
            <a:endParaRPr lang="es-MX"/>
          </a:p>
        </p:txBody>
      </p:sp>
    </p:spTree>
    <p:extLst>
      <p:ext uri="{BB962C8B-B14F-4D97-AF65-F5344CB8AC3E}">
        <p14:creationId xmlns:p14="http://schemas.microsoft.com/office/powerpoint/2010/main" val="2924391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Existen también los carcinosarcoma para epitelio y tejido </a:t>
            </a:r>
            <a:r>
              <a:rPr lang="es-MX" dirty="0" err="1" smtClean="0"/>
              <a:t>mesenquimatoso</a:t>
            </a:r>
            <a:r>
              <a:rPr lang="es-MX" dirty="0" smtClean="0"/>
              <a:t>,</a:t>
            </a:r>
            <a:r>
              <a:rPr lang="es-MX" baseline="0" dirty="0" smtClean="0"/>
              <a:t> el </a:t>
            </a:r>
            <a:r>
              <a:rPr lang="es-MX" dirty="0" err="1" smtClean="0"/>
              <a:t>Melanocarcinoma</a:t>
            </a:r>
            <a:r>
              <a:rPr lang="es-MX" baseline="0" dirty="0" smtClean="0"/>
              <a:t> de</a:t>
            </a:r>
            <a:r>
              <a:rPr lang="es-MX" dirty="0" smtClean="0"/>
              <a:t> </a:t>
            </a:r>
            <a:r>
              <a:rPr lang="es-MX" dirty="0" err="1" smtClean="0"/>
              <a:t>melanocitos</a:t>
            </a:r>
            <a:r>
              <a:rPr lang="es-MX" baseline="0" dirty="0" smtClean="0"/>
              <a:t> y el </a:t>
            </a:r>
            <a:r>
              <a:rPr lang="es-MX" dirty="0" smtClean="0"/>
              <a:t>Linfoma</a:t>
            </a:r>
            <a:r>
              <a:rPr lang="es-MX" baseline="0" dirty="0" smtClean="0"/>
              <a:t> para</a:t>
            </a:r>
            <a:r>
              <a:rPr lang="es-MX" dirty="0" smtClean="0"/>
              <a:t> células del sistema </a:t>
            </a:r>
            <a:r>
              <a:rPr lang="es-MX" dirty="0" err="1" smtClean="0"/>
              <a:t>linfo</a:t>
            </a:r>
            <a:r>
              <a:rPr lang="es-MX" dirty="0" smtClean="0"/>
              <a:t>-reticular</a:t>
            </a:r>
          </a:p>
          <a:p>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6</a:t>
            </a:fld>
            <a:endParaRPr lang="es-MX"/>
          </a:p>
        </p:txBody>
      </p:sp>
    </p:spTree>
    <p:extLst>
      <p:ext uri="{BB962C8B-B14F-4D97-AF65-F5344CB8AC3E}">
        <p14:creationId xmlns:p14="http://schemas.microsoft.com/office/powerpoint/2010/main" val="4250454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Además el cáncer puede afectar otras estructuras como la laringe, faringe y glándulas salivales entre otras.</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7</a:t>
            </a:fld>
            <a:endParaRPr lang="es-MX"/>
          </a:p>
        </p:txBody>
      </p:sp>
    </p:spTree>
    <p:extLst>
      <p:ext uri="{BB962C8B-B14F-4D97-AF65-F5344CB8AC3E}">
        <p14:creationId xmlns:p14="http://schemas.microsoft.com/office/powerpoint/2010/main" val="549535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carcinoma espino celular suele presentarse como una ulcera crónica.</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8</a:t>
            </a:fld>
            <a:endParaRPr lang="es-MX"/>
          </a:p>
        </p:txBody>
      </p:sp>
    </p:spTree>
    <p:extLst>
      <p:ext uri="{BB962C8B-B14F-4D97-AF65-F5344CB8AC3E}">
        <p14:creationId xmlns:p14="http://schemas.microsoft.com/office/powerpoint/2010/main" val="3126370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mayoría de los cánceres de ano, cuello uterino, cabeza, cuello y vagina son carcinomas epidermoides. Las células escamozas se parecen a las escamas</a:t>
            </a:r>
            <a:r>
              <a:rPr lang="es-MX" baseline="0" dirty="0" smtClean="0"/>
              <a:t> de los peces.</a:t>
            </a:r>
            <a:endParaRPr lang="es-MX" dirty="0"/>
          </a:p>
        </p:txBody>
      </p:sp>
      <p:sp>
        <p:nvSpPr>
          <p:cNvPr id="4" name="Marcador de número de diapositiva 3"/>
          <p:cNvSpPr>
            <a:spLocks noGrp="1"/>
          </p:cNvSpPr>
          <p:nvPr>
            <p:ph type="sldNum" sz="quarter" idx="10"/>
          </p:nvPr>
        </p:nvSpPr>
        <p:spPr/>
        <p:txBody>
          <a:bodyPr/>
          <a:lstStyle/>
          <a:p>
            <a:fld id="{183B0BFF-AC68-47FA-85C1-A56DC38FE27F}" type="slidenum">
              <a:rPr lang="es-MX" smtClean="0"/>
              <a:t>9</a:t>
            </a:fld>
            <a:endParaRPr lang="es-MX"/>
          </a:p>
        </p:txBody>
      </p:sp>
    </p:spTree>
    <p:extLst>
      <p:ext uri="{BB962C8B-B14F-4D97-AF65-F5344CB8AC3E}">
        <p14:creationId xmlns:p14="http://schemas.microsoft.com/office/powerpoint/2010/main" val="356795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p:txBody>
          <a:bodyPr/>
          <a:lstStyle/>
          <a:p>
            <a:fld id="{2208E1D1-ADDA-4292-91EE-C7BF9423545E}"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2549356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208E1D1-ADDA-4292-91EE-C7BF9423545E}"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2582197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208E1D1-ADDA-4292-91EE-C7BF9423545E}"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3858306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208E1D1-ADDA-4292-91EE-C7BF9423545E}"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4074134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2208E1D1-ADDA-4292-91EE-C7BF9423545E}" type="datetimeFigureOut">
              <a:rPr lang="es-MX" smtClean="0"/>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34406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2208E1D1-ADDA-4292-91EE-C7BF9423545E}"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166163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2208E1D1-ADDA-4292-91EE-C7BF9423545E}" type="datetimeFigureOut">
              <a:rPr lang="es-MX" smtClean="0"/>
              <a:t>30/09/2019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4069117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2208E1D1-ADDA-4292-91EE-C7BF9423545E}" type="datetimeFigureOut">
              <a:rPr lang="es-MX" smtClean="0"/>
              <a:t>30/09/2019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3070221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208E1D1-ADDA-4292-91EE-C7BF9423545E}" type="datetimeFigureOut">
              <a:rPr lang="es-MX" smtClean="0"/>
              <a:t>30/09/2019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2293739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2208E1D1-ADDA-4292-91EE-C7BF9423545E}"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8977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2208E1D1-ADDA-4292-91EE-C7BF9423545E}" type="datetimeFigureOut">
              <a:rPr lang="es-MX" smtClean="0"/>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F9D270BF-0848-425A-8B01-7585C3C189E9}" type="slidenum">
              <a:rPr lang="es-MX" smtClean="0"/>
              <a:t>‹Nº›</a:t>
            </a:fld>
            <a:endParaRPr lang="es-MX"/>
          </a:p>
        </p:txBody>
      </p:sp>
    </p:spTree>
    <p:extLst>
      <p:ext uri="{BB962C8B-B14F-4D97-AF65-F5344CB8AC3E}">
        <p14:creationId xmlns:p14="http://schemas.microsoft.com/office/powerpoint/2010/main" val="4225192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5000"/>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08E1D1-ADDA-4292-91EE-C7BF9423545E}" type="datetimeFigureOut">
              <a:rPr lang="es-MX" smtClean="0"/>
              <a:t>30/09/2019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D270BF-0848-425A-8B01-7585C3C189E9}" type="slidenum">
              <a:rPr lang="es-MX" smtClean="0"/>
              <a:t>‹Nº›</a:t>
            </a:fld>
            <a:endParaRPr lang="es-MX"/>
          </a:p>
        </p:txBody>
      </p:sp>
    </p:spTree>
    <p:extLst>
      <p:ext uri="{BB962C8B-B14F-4D97-AF65-F5344CB8AC3E}">
        <p14:creationId xmlns:p14="http://schemas.microsoft.com/office/powerpoint/2010/main" val="1269166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comments" Target="../comments/comment1.xml"/><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8.jp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13832" y="1111346"/>
            <a:ext cx="9144000" cy="1038946"/>
          </a:xfrm>
        </p:spPr>
        <p:txBody>
          <a:bodyPr>
            <a:noAutofit/>
          </a:bodyPr>
          <a:lstStyle/>
          <a:p>
            <a:r>
              <a:rPr lang="es-MX" sz="3200" dirty="0" smtClean="0">
                <a:latin typeface="+mn-lt"/>
              </a:rPr>
              <a:t>Universidad Autónoma del Estado de </a:t>
            </a:r>
            <a:br>
              <a:rPr lang="es-MX" sz="3200" dirty="0" smtClean="0">
                <a:latin typeface="+mn-lt"/>
              </a:rPr>
            </a:br>
            <a:r>
              <a:rPr lang="es-MX" sz="3200" dirty="0" smtClean="0">
                <a:latin typeface="+mn-lt"/>
              </a:rPr>
              <a:t>México</a:t>
            </a:r>
            <a:br>
              <a:rPr lang="es-MX" sz="3200" dirty="0" smtClean="0">
                <a:latin typeface="+mn-lt"/>
              </a:rPr>
            </a:br>
            <a:r>
              <a:rPr lang="es-MX" sz="3200" dirty="0" smtClean="0">
                <a:latin typeface="+mn-lt"/>
              </a:rPr>
              <a:t>Facultad de Odontología</a:t>
            </a:r>
            <a:br>
              <a:rPr lang="es-MX" sz="3200" dirty="0" smtClean="0">
                <a:latin typeface="+mn-lt"/>
              </a:rPr>
            </a:br>
            <a:r>
              <a:rPr lang="es-MX" sz="3200" dirty="0" smtClean="0">
                <a:latin typeface="+mn-lt"/>
              </a:rPr>
              <a:t>Unidad de Aprendizaje de Odontología Preventiva III</a:t>
            </a:r>
            <a:endParaRPr lang="es-MX" sz="3200" dirty="0">
              <a:latin typeface="+mn-lt"/>
            </a:endParaRPr>
          </a:p>
        </p:txBody>
      </p:sp>
      <p:sp>
        <p:nvSpPr>
          <p:cNvPr id="3" name="Subtítulo 2"/>
          <p:cNvSpPr>
            <a:spLocks noGrp="1"/>
          </p:cNvSpPr>
          <p:nvPr>
            <p:ph type="subTitle" idx="1"/>
          </p:nvPr>
        </p:nvSpPr>
        <p:spPr>
          <a:xfrm>
            <a:off x="1568068" y="4417286"/>
            <a:ext cx="9144000" cy="1655762"/>
          </a:xfrm>
        </p:spPr>
        <p:txBody>
          <a:bodyPr>
            <a:normAutofit fontScale="92500" lnSpcReduction="20000"/>
          </a:bodyPr>
          <a:lstStyle/>
          <a:p>
            <a:r>
              <a:rPr lang="es-ES" sz="1100" dirty="0" smtClean="0"/>
              <a:t>Imagen tomada de msdmanuals.com</a:t>
            </a:r>
          </a:p>
          <a:p>
            <a:r>
              <a:rPr lang="es-ES" sz="3000" dirty="0"/>
              <a:t>P</a:t>
            </a:r>
            <a:r>
              <a:rPr lang="es-ES" sz="3000" dirty="0" smtClean="0"/>
              <a:t>revención de cáncer bucal y otras lesiones en mucosa oral </a:t>
            </a:r>
          </a:p>
          <a:p>
            <a:endParaRPr lang="es-MX" sz="1400" dirty="0" smtClean="0"/>
          </a:p>
          <a:p>
            <a:r>
              <a:rPr lang="es-MX" dirty="0" smtClean="0"/>
              <a:t>Dra. en E. Judith Arjona Serrano</a:t>
            </a:r>
          </a:p>
          <a:p>
            <a:r>
              <a:rPr lang="es-MX" dirty="0" smtClean="0"/>
              <a:t>2019</a:t>
            </a:r>
            <a:endParaRPr lang="es-MX" dirty="0"/>
          </a:p>
        </p:txBody>
      </p:sp>
      <p:pic>
        <p:nvPicPr>
          <p:cNvPr id="4" name="Imagen 3"/>
          <p:cNvPicPr>
            <a:picLocks noChangeAspect="1"/>
          </p:cNvPicPr>
          <p:nvPr/>
        </p:nvPicPr>
        <p:blipFill rotWithShape="1">
          <a:blip r:embed="rId3">
            <a:extLst>
              <a:ext uri="{28A0092B-C50C-407E-A947-70E740481C1C}">
                <a14:useLocalDpi xmlns:a14="http://schemas.microsoft.com/office/drawing/2010/main" val="0"/>
              </a:ext>
            </a:extLst>
          </a:blip>
          <a:srcRect b="27818"/>
          <a:stretch/>
        </p:blipFill>
        <p:spPr>
          <a:xfrm>
            <a:off x="10954440" y="0"/>
            <a:ext cx="1153098" cy="1048734"/>
          </a:xfrm>
          <a:prstGeom prst="rect">
            <a:avLst/>
          </a:prstGeom>
        </p:spPr>
      </p:pic>
      <p:pic>
        <p:nvPicPr>
          <p:cNvPr id="5" name="Imagen 4"/>
          <p:cNvPicPr>
            <a:picLocks noChangeAspect="1"/>
          </p:cNvPicPr>
          <p:nvPr/>
        </p:nvPicPr>
        <p:blipFill rotWithShape="1">
          <a:blip r:embed="rId4">
            <a:extLst>
              <a:ext uri="{28A0092B-C50C-407E-A947-70E740481C1C}">
                <a14:useLocalDpi xmlns:a14="http://schemas.microsoft.com/office/drawing/2010/main" val="0"/>
              </a:ext>
            </a:extLst>
          </a:blip>
          <a:srcRect l="10336" r="9020" b="26474"/>
          <a:stretch/>
        </p:blipFill>
        <p:spPr>
          <a:xfrm>
            <a:off x="1" y="1"/>
            <a:ext cx="1509310" cy="1322024"/>
          </a:xfrm>
          <a:prstGeom prst="rect">
            <a:avLst/>
          </a:prstGeom>
        </p:spPr>
      </p:pic>
      <p:pic>
        <p:nvPicPr>
          <p:cNvPr id="6" name="Imagen 5"/>
          <p:cNvPicPr>
            <a:picLocks noChangeAspect="1"/>
          </p:cNvPicPr>
          <p:nvPr/>
        </p:nvPicPr>
        <p:blipFill rotWithShape="1">
          <a:blip r:embed="rId5">
            <a:extLst>
              <a:ext uri="{28A0092B-C50C-407E-A947-70E740481C1C}">
                <a14:useLocalDpi xmlns:a14="http://schemas.microsoft.com/office/drawing/2010/main" val="0"/>
              </a:ext>
            </a:extLst>
          </a:blip>
          <a:srcRect r="2431"/>
          <a:stretch/>
        </p:blipFill>
        <p:spPr>
          <a:xfrm>
            <a:off x="4208443" y="2188800"/>
            <a:ext cx="3128791" cy="2106975"/>
          </a:xfrm>
          <a:prstGeom prst="rect">
            <a:avLst/>
          </a:prstGeom>
        </p:spPr>
      </p:pic>
    </p:spTree>
    <p:extLst>
      <p:ext uri="{BB962C8B-B14F-4D97-AF65-F5344CB8AC3E}">
        <p14:creationId xmlns:p14="http://schemas.microsoft.com/office/powerpoint/2010/main" val="4134039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a:t>Etiología y factores de riesgo</a:t>
            </a:r>
          </a:p>
        </p:txBody>
      </p:sp>
      <p:sp>
        <p:nvSpPr>
          <p:cNvPr id="5" name="Título 1"/>
          <p:cNvSpPr>
            <a:spLocks noGrp="1"/>
          </p:cNvSpPr>
          <p:nvPr>
            <p:ph sz="half" idx="1"/>
          </p:nvPr>
        </p:nvSpPr>
        <p:spPr>
          <a:xfrm>
            <a:off x="838200" y="1825625"/>
            <a:ext cx="4796334" cy="3701718"/>
          </a:xfrm>
          <a:solidFill>
            <a:schemeClr val="accent6">
              <a:lumMod val="20000"/>
              <a:lumOff val="80000"/>
            </a:schemeClr>
          </a:solidFill>
        </p:spPr>
        <p:txBody>
          <a:bodyPr>
            <a:noAutofit/>
          </a:bodyPr>
          <a:lstStyle/>
          <a:p>
            <a:pPr marL="0" indent="0">
              <a:buNone/>
            </a:pPr>
            <a:r>
              <a:rPr lang="es-MX" sz="3200" dirty="0"/>
              <a:t>Inmunosupresión</a:t>
            </a:r>
          </a:p>
          <a:p>
            <a:pPr marL="0" indent="0" algn="just">
              <a:buNone/>
            </a:pPr>
            <a:r>
              <a:rPr lang="es-MX" sz="3200" dirty="0"/>
              <a:t>Las lesiones malignas se presentan con mayor frecuencia en niños y ancianos por sus sistema inmunológico inmaduro en los niños y deprimido en los ancianos</a:t>
            </a:r>
          </a:p>
        </p:txBody>
      </p:sp>
      <p:pic>
        <p:nvPicPr>
          <p:cNvPr id="3" name="Marcador de contenido 2"/>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473302" y="1476315"/>
            <a:ext cx="2179379" cy="2268536"/>
          </a:xfrm>
          <a:prstGeom prst="rect">
            <a:avLst/>
          </a:prstGeom>
          <a:ln>
            <a:noFill/>
          </a:ln>
          <a:effectLst>
            <a:softEdge rad="112500"/>
          </a:effectLst>
        </p:spPr>
      </p:pic>
      <p:sp>
        <p:nvSpPr>
          <p:cNvPr id="6" name="CuadroTexto 5"/>
          <p:cNvSpPr txBox="1"/>
          <p:nvPr/>
        </p:nvSpPr>
        <p:spPr>
          <a:xfrm>
            <a:off x="6473303" y="3657540"/>
            <a:ext cx="2934269" cy="246221"/>
          </a:xfrm>
          <a:prstGeom prst="rect">
            <a:avLst/>
          </a:prstGeom>
          <a:noFill/>
        </p:spPr>
        <p:txBody>
          <a:bodyPr wrap="square" rtlCol="0">
            <a:spAutoFit/>
          </a:bodyPr>
          <a:lstStyle/>
          <a:p>
            <a:r>
              <a:rPr lang="es-MX" sz="1000" dirty="0" smtClean="0"/>
              <a:t>Tomado de novedades jurídicas.com</a:t>
            </a:r>
            <a:endParaRPr lang="es-MX" sz="1000" dirty="0"/>
          </a:p>
        </p:txBody>
      </p:sp>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2728" y="3657540"/>
            <a:ext cx="2820031" cy="1869803"/>
          </a:xfrm>
          <a:prstGeom prst="rect">
            <a:avLst/>
          </a:prstGeom>
          <a:ln>
            <a:noFill/>
          </a:ln>
          <a:effectLst>
            <a:softEdge rad="112500"/>
          </a:effectLst>
        </p:spPr>
      </p:pic>
      <p:sp>
        <p:nvSpPr>
          <p:cNvPr id="8" name="CuadroTexto 7"/>
          <p:cNvSpPr txBox="1"/>
          <p:nvPr/>
        </p:nvSpPr>
        <p:spPr>
          <a:xfrm>
            <a:off x="9917943" y="5650172"/>
            <a:ext cx="2274057" cy="246221"/>
          </a:xfrm>
          <a:prstGeom prst="rect">
            <a:avLst/>
          </a:prstGeom>
          <a:noFill/>
        </p:spPr>
        <p:txBody>
          <a:bodyPr wrap="square" rtlCol="0">
            <a:spAutoFit/>
          </a:bodyPr>
          <a:lstStyle/>
          <a:p>
            <a:r>
              <a:rPr lang="es-MX" sz="1000" dirty="0" smtClean="0"/>
              <a:t>Tomada de pulso.com</a:t>
            </a:r>
            <a:endParaRPr lang="es-MX" sz="1000" dirty="0"/>
          </a:p>
        </p:txBody>
      </p:sp>
    </p:spTree>
    <p:extLst>
      <p:ext uri="{BB962C8B-B14F-4D97-AF65-F5344CB8AC3E}">
        <p14:creationId xmlns:p14="http://schemas.microsoft.com/office/powerpoint/2010/main" val="2575540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Factores de riesgo intrínsecos:</a:t>
            </a:r>
          </a:p>
        </p:txBody>
      </p:sp>
      <p:sp>
        <p:nvSpPr>
          <p:cNvPr id="3" name="Marcador de contenido 2"/>
          <p:cNvSpPr>
            <a:spLocks noGrp="1"/>
          </p:cNvSpPr>
          <p:nvPr>
            <p:ph sz="half" idx="1"/>
          </p:nvPr>
        </p:nvSpPr>
        <p:spPr>
          <a:solidFill>
            <a:schemeClr val="accent6">
              <a:lumMod val="20000"/>
              <a:lumOff val="80000"/>
            </a:schemeClr>
          </a:solidFill>
        </p:spPr>
        <p:txBody>
          <a:bodyPr>
            <a:normAutofit lnSpcReduction="10000"/>
          </a:bodyPr>
          <a:lstStyle/>
          <a:p>
            <a:pPr marL="0" indent="0">
              <a:buNone/>
            </a:pPr>
            <a:r>
              <a:rPr lang="es-MX" dirty="0" smtClean="0"/>
              <a:t>Nutricionales: </a:t>
            </a:r>
          </a:p>
          <a:p>
            <a:r>
              <a:rPr lang="es-MX" dirty="0" smtClean="0"/>
              <a:t>Grasas </a:t>
            </a:r>
          </a:p>
          <a:p>
            <a:r>
              <a:rPr lang="es-MX" dirty="0" smtClean="0"/>
              <a:t>Vitaminas</a:t>
            </a:r>
          </a:p>
          <a:p>
            <a:pPr marL="0" indent="0" algn="just">
              <a:buNone/>
            </a:pPr>
            <a:r>
              <a:rPr lang="es-MX" dirty="0" smtClean="0"/>
              <a:t>Se ha mencionado que las deficiencias proteínicas, vitamínicas y de hierro pueden causar alteraciones en las mucosas</a:t>
            </a:r>
            <a:r>
              <a:rPr lang="es-MX" altLang="es-MX" dirty="0" smtClean="0"/>
              <a:t>, </a:t>
            </a:r>
            <a:r>
              <a:rPr lang="es-MX" altLang="es-MX" dirty="0"/>
              <a:t>que se traducen en un terreno propicio para el efecto de agentes cancerígenos o promotores</a:t>
            </a:r>
            <a:endParaRPr lang="es-MX" dirty="0" smtClean="0"/>
          </a:p>
          <a:p>
            <a:endParaRPr lang="es-MX" dirty="0" smtClean="0"/>
          </a:p>
        </p:txBody>
      </p:sp>
      <p:pic>
        <p:nvPicPr>
          <p:cNvPr id="7" name="Marcador de contenido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996339" y="2283256"/>
            <a:ext cx="4617823" cy="2428081"/>
          </a:xfrm>
          <a:prstGeom prst="rect">
            <a:avLst/>
          </a:prstGeom>
          <a:ln>
            <a:noFill/>
          </a:ln>
          <a:effectLst>
            <a:softEdge rad="112500"/>
          </a:effectLst>
        </p:spPr>
      </p:pic>
      <p:sp>
        <p:nvSpPr>
          <p:cNvPr id="4" name="CuadroTexto 3"/>
          <p:cNvSpPr txBox="1"/>
          <p:nvPr/>
        </p:nvSpPr>
        <p:spPr>
          <a:xfrm>
            <a:off x="7888224" y="4949952"/>
            <a:ext cx="3465576" cy="261610"/>
          </a:xfrm>
          <a:prstGeom prst="rect">
            <a:avLst/>
          </a:prstGeom>
          <a:noFill/>
        </p:spPr>
        <p:txBody>
          <a:bodyPr wrap="square" rtlCol="0">
            <a:spAutoFit/>
          </a:bodyPr>
          <a:lstStyle/>
          <a:p>
            <a:r>
              <a:rPr lang="es-MX" sz="1100" dirty="0" smtClean="0"/>
              <a:t>Tomada de opinionpublicaslp.com</a:t>
            </a:r>
            <a:endParaRPr lang="es-MX" sz="1100" dirty="0"/>
          </a:p>
        </p:txBody>
      </p:sp>
    </p:spTree>
    <p:extLst>
      <p:ext uri="{BB962C8B-B14F-4D97-AF65-F5344CB8AC3E}">
        <p14:creationId xmlns:p14="http://schemas.microsoft.com/office/powerpoint/2010/main" val="2125218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Factores de riesgo intrínsecos:</a:t>
            </a:r>
          </a:p>
        </p:txBody>
      </p:sp>
      <p:sp>
        <p:nvSpPr>
          <p:cNvPr id="3" name="Marcador de contenido 2"/>
          <p:cNvSpPr>
            <a:spLocks noGrp="1"/>
          </p:cNvSpPr>
          <p:nvPr>
            <p:ph sz="half" idx="1"/>
          </p:nvPr>
        </p:nvSpPr>
        <p:spPr>
          <a:xfrm>
            <a:off x="838200" y="2357887"/>
            <a:ext cx="4784678" cy="2377885"/>
          </a:xfrm>
          <a:solidFill>
            <a:schemeClr val="accent6">
              <a:lumMod val="20000"/>
              <a:lumOff val="80000"/>
            </a:schemeClr>
          </a:solidFill>
        </p:spPr>
        <p:txBody>
          <a:bodyPr>
            <a:normAutofit lnSpcReduction="10000"/>
          </a:bodyPr>
          <a:lstStyle/>
          <a:p>
            <a:pPr marL="0" indent="0" algn="just">
              <a:buNone/>
            </a:pPr>
            <a:r>
              <a:rPr lang="es-MX" dirty="0"/>
              <a:t>Hormonales: </a:t>
            </a:r>
            <a:endParaRPr lang="es-MX" dirty="0" smtClean="0"/>
          </a:p>
          <a:p>
            <a:pPr marL="0" indent="0" algn="just">
              <a:buNone/>
            </a:pPr>
            <a:r>
              <a:rPr lang="es-MX" dirty="0" smtClean="0"/>
              <a:t>Tumores </a:t>
            </a:r>
            <a:r>
              <a:rPr lang="es-MX" dirty="0"/>
              <a:t>mamarios, </a:t>
            </a:r>
            <a:endParaRPr lang="es-MX" dirty="0" smtClean="0"/>
          </a:p>
          <a:p>
            <a:pPr marL="0" indent="0" algn="just">
              <a:buNone/>
            </a:pPr>
            <a:r>
              <a:rPr lang="es-MX" dirty="0" smtClean="0"/>
              <a:t>Eliminación </a:t>
            </a:r>
            <a:r>
              <a:rPr lang="es-MX" dirty="0"/>
              <a:t>de ovarios con una reducción de estrógenos</a:t>
            </a:r>
            <a:r>
              <a:rPr lang="es-MX" dirty="0" smtClean="0"/>
              <a:t>.</a:t>
            </a:r>
            <a:endParaRPr lang="es-MX" dirty="0"/>
          </a:p>
        </p:txBody>
      </p:sp>
      <p:sp>
        <p:nvSpPr>
          <p:cNvPr id="4" name="Marcador de contenido 3"/>
          <p:cNvSpPr>
            <a:spLocks noGrp="1"/>
          </p:cNvSpPr>
          <p:nvPr>
            <p:ph sz="half" idx="2"/>
          </p:nvPr>
        </p:nvSpPr>
        <p:spPr>
          <a:solidFill>
            <a:schemeClr val="accent6">
              <a:lumMod val="20000"/>
              <a:lumOff val="80000"/>
            </a:schemeClr>
          </a:solidFill>
        </p:spPr>
        <p:txBody>
          <a:bodyPr>
            <a:normAutofit lnSpcReduction="10000"/>
          </a:bodyPr>
          <a:lstStyle/>
          <a:p>
            <a:pPr marL="0" indent="0" algn="just">
              <a:buNone/>
            </a:pPr>
            <a:r>
              <a:rPr lang="es-MX" dirty="0"/>
              <a:t>Predisposición Genética:</a:t>
            </a:r>
          </a:p>
          <a:p>
            <a:pPr marL="0" indent="0" algn="just">
              <a:buNone/>
            </a:pPr>
            <a:r>
              <a:rPr lang="es-MX" dirty="0"/>
              <a:t>Este factor ha sido discutido ya que la prevalencia de algún tipo de lesiones en determinados grupos étnicos podrían relacionarse más con factores ambientales, hábitos y dieta que con la herencia</a:t>
            </a:r>
          </a:p>
          <a:p>
            <a:pPr marL="0" indent="0">
              <a:buNone/>
            </a:pPr>
            <a:r>
              <a:rPr lang="es-MX" dirty="0"/>
              <a:t>Sin embargo la presencia de neoplasias en familiares sugieren una predisposición genética.</a:t>
            </a:r>
          </a:p>
          <a:p>
            <a:endParaRPr lang="es-MX" dirty="0"/>
          </a:p>
        </p:txBody>
      </p:sp>
    </p:spTree>
    <p:extLst>
      <p:ext uri="{BB962C8B-B14F-4D97-AF65-F5344CB8AC3E}">
        <p14:creationId xmlns:p14="http://schemas.microsoft.com/office/powerpoint/2010/main" val="3086582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Factores de riesgo extrínsecos</a:t>
            </a:r>
            <a:endParaRPr lang="es-MX" dirty="0"/>
          </a:p>
        </p:txBody>
      </p:sp>
      <p:sp>
        <p:nvSpPr>
          <p:cNvPr id="5" name="Marcador de contenido 4"/>
          <p:cNvSpPr>
            <a:spLocks noGrp="1"/>
          </p:cNvSpPr>
          <p:nvPr>
            <p:ph sz="half" idx="1"/>
          </p:nvPr>
        </p:nvSpPr>
        <p:spPr>
          <a:xfrm>
            <a:off x="838200" y="1825625"/>
            <a:ext cx="5181600" cy="2405181"/>
          </a:xfrm>
          <a:solidFill>
            <a:schemeClr val="accent6">
              <a:lumMod val="20000"/>
              <a:lumOff val="80000"/>
            </a:schemeClr>
          </a:solidFill>
        </p:spPr>
        <p:txBody>
          <a:bodyPr>
            <a:normAutofit/>
          </a:bodyPr>
          <a:lstStyle/>
          <a:p>
            <a:endParaRPr lang="es-MX" dirty="0" smtClean="0"/>
          </a:p>
          <a:p>
            <a:pPr marL="0" indent="0">
              <a:buNone/>
            </a:pPr>
            <a:r>
              <a:rPr lang="es-MX" dirty="0" smtClean="0"/>
              <a:t>Provienen del medio ambiente en donde se desenvuelve la persona y se clasifican en:</a:t>
            </a:r>
          </a:p>
          <a:p>
            <a:endParaRPr lang="es-MX" dirty="0"/>
          </a:p>
        </p:txBody>
      </p:sp>
      <p:sp>
        <p:nvSpPr>
          <p:cNvPr id="6" name="Marcador de contenido 5"/>
          <p:cNvSpPr>
            <a:spLocks noGrp="1"/>
          </p:cNvSpPr>
          <p:nvPr>
            <p:ph sz="half" idx="2"/>
          </p:nvPr>
        </p:nvSpPr>
        <p:spPr>
          <a:xfrm>
            <a:off x="6718111" y="1825625"/>
            <a:ext cx="2521424" cy="2978387"/>
          </a:xfrm>
          <a:solidFill>
            <a:schemeClr val="accent6">
              <a:lumMod val="40000"/>
              <a:lumOff val="60000"/>
            </a:schemeClr>
          </a:solidFill>
        </p:spPr>
        <p:txBody>
          <a:bodyPr>
            <a:normAutofit/>
          </a:bodyPr>
          <a:lstStyle/>
          <a:p>
            <a:pPr marL="0" indent="0">
              <a:buNone/>
            </a:pPr>
            <a:r>
              <a:rPr lang="es-MX" dirty="0" smtClean="0"/>
              <a:t>Físicos</a:t>
            </a:r>
          </a:p>
          <a:p>
            <a:pPr marL="0" indent="0">
              <a:buNone/>
            </a:pPr>
            <a:endParaRPr lang="es-MX" dirty="0"/>
          </a:p>
          <a:p>
            <a:pPr marL="0" indent="0">
              <a:buNone/>
            </a:pPr>
            <a:r>
              <a:rPr lang="es-MX" dirty="0"/>
              <a:t>Químicos y </a:t>
            </a:r>
            <a:endParaRPr lang="es-MX" dirty="0" smtClean="0"/>
          </a:p>
          <a:p>
            <a:pPr marL="0" indent="0">
              <a:buNone/>
            </a:pPr>
            <a:endParaRPr lang="es-MX" dirty="0"/>
          </a:p>
          <a:p>
            <a:pPr marL="0" indent="0">
              <a:buNone/>
            </a:pPr>
            <a:r>
              <a:rPr lang="es-MX" dirty="0"/>
              <a:t>Biológicos</a:t>
            </a:r>
          </a:p>
          <a:p>
            <a:pPr marL="0" indent="0">
              <a:buNone/>
            </a:pPr>
            <a:endParaRPr lang="es-MX" dirty="0"/>
          </a:p>
        </p:txBody>
      </p:sp>
    </p:spTree>
    <p:extLst>
      <p:ext uri="{BB962C8B-B14F-4D97-AF65-F5344CB8AC3E}">
        <p14:creationId xmlns:p14="http://schemas.microsoft.com/office/powerpoint/2010/main" val="3115552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Factores extrínsecos:</a:t>
            </a:r>
            <a:endParaRPr lang="es-MX" dirty="0"/>
          </a:p>
        </p:txBody>
      </p:sp>
      <p:sp>
        <p:nvSpPr>
          <p:cNvPr id="3" name="Marcador de contenido 2"/>
          <p:cNvSpPr>
            <a:spLocks noGrp="1"/>
          </p:cNvSpPr>
          <p:nvPr>
            <p:ph sz="half" idx="1"/>
          </p:nvPr>
        </p:nvSpPr>
        <p:spPr>
          <a:xfrm>
            <a:off x="838200" y="2112228"/>
            <a:ext cx="3556379" cy="3292285"/>
          </a:xfrm>
          <a:solidFill>
            <a:schemeClr val="accent6">
              <a:lumMod val="40000"/>
              <a:lumOff val="60000"/>
            </a:schemeClr>
          </a:solidFill>
        </p:spPr>
        <p:txBody>
          <a:bodyPr>
            <a:normAutofit/>
          </a:bodyPr>
          <a:lstStyle/>
          <a:p>
            <a:pPr marL="0" indent="0">
              <a:buNone/>
            </a:pPr>
            <a:r>
              <a:rPr lang="es-MX" sz="3200" dirty="0"/>
              <a:t>Físicos: </a:t>
            </a:r>
            <a:endParaRPr lang="es-MX" sz="3200" dirty="0" smtClean="0"/>
          </a:p>
          <a:p>
            <a:r>
              <a:rPr lang="es-MX" sz="3200" dirty="0" smtClean="0"/>
              <a:t>Radiación</a:t>
            </a:r>
            <a:r>
              <a:rPr lang="es-MX" sz="3200" dirty="0"/>
              <a:t>, </a:t>
            </a:r>
            <a:endParaRPr lang="es-MX" sz="3200" dirty="0" smtClean="0"/>
          </a:p>
          <a:p>
            <a:r>
              <a:rPr lang="es-MX" sz="3200" dirty="0" smtClean="0"/>
              <a:t>Rayos </a:t>
            </a:r>
            <a:r>
              <a:rPr lang="es-MX" sz="3200" dirty="0"/>
              <a:t>x, </a:t>
            </a:r>
            <a:endParaRPr lang="es-MX" sz="3200" dirty="0" smtClean="0"/>
          </a:p>
          <a:p>
            <a:r>
              <a:rPr lang="es-MX" sz="3200" dirty="0" smtClean="0"/>
              <a:t>Radiación </a:t>
            </a:r>
            <a:r>
              <a:rPr lang="es-MX" sz="3200" dirty="0"/>
              <a:t>solar</a:t>
            </a:r>
            <a:r>
              <a:rPr lang="es-MX" sz="3200" dirty="0" smtClean="0"/>
              <a:t>,</a:t>
            </a:r>
          </a:p>
          <a:p>
            <a:r>
              <a:rPr lang="es-MX" sz="3200" dirty="0" smtClean="0"/>
              <a:t>Irritación </a:t>
            </a:r>
            <a:r>
              <a:rPr lang="es-MX" sz="3200" dirty="0"/>
              <a:t>crónica</a:t>
            </a:r>
          </a:p>
        </p:txBody>
      </p:sp>
      <p:pic>
        <p:nvPicPr>
          <p:cNvPr id="5" name="Marcador de contenido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993001" y="1846866"/>
            <a:ext cx="2864610" cy="1906268"/>
          </a:xfrm>
          <a:prstGeom prst="rect">
            <a:avLst/>
          </a:prstGeom>
          <a:ln>
            <a:noFill/>
          </a:ln>
          <a:effectLst>
            <a:softEdge rad="112500"/>
          </a:effectLst>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8306" y="4414553"/>
            <a:ext cx="3335548" cy="1631405"/>
          </a:xfrm>
          <a:prstGeom prst="rect">
            <a:avLst/>
          </a:prstGeom>
          <a:ln>
            <a:noFill/>
          </a:ln>
          <a:effectLst>
            <a:softEdge rad="112500"/>
          </a:effectLst>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82050" y="4271677"/>
            <a:ext cx="2736660" cy="1895390"/>
          </a:xfrm>
          <a:prstGeom prst="rect">
            <a:avLst/>
          </a:prstGeom>
          <a:ln>
            <a:noFill/>
          </a:ln>
          <a:effectLst>
            <a:softEdge rad="112500"/>
          </a:effectLst>
        </p:spPr>
      </p:pic>
      <p:sp>
        <p:nvSpPr>
          <p:cNvPr id="8" name="CuadroTexto 7"/>
          <p:cNvSpPr txBox="1"/>
          <p:nvPr/>
        </p:nvSpPr>
        <p:spPr>
          <a:xfrm>
            <a:off x="9530901" y="6273195"/>
            <a:ext cx="2661099" cy="261610"/>
          </a:xfrm>
          <a:prstGeom prst="rect">
            <a:avLst/>
          </a:prstGeom>
          <a:noFill/>
        </p:spPr>
        <p:txBody>
          <a:bodyPr wrap="square" rtlCol="0">
            <a:spAutoFit/>
          </a:bodyPr>
          <a:lstStyle/>
          <a:p>
            <a:r>
              <a:rPr lang="es-MX" sz="1100" dirty="0" smtClean="0"/>
              <a:t>Tomada de enciasana.cl</a:t>
            </a:r>
            <a:endParaRPr lang="es-MX" sz="1100" dirty="0"/>
          </a:p>
        </p:txBody>
      </p:sp>
      <p:sp>
        <p:nvSpPr>
          <p:cNvPr id="9" name="CuadroTexto 8"/>
          <p:cNvSpPr txBox="1"/>
          <p:nvPr/>
        </p:nvSpPr>
        <p:spPr>
          <a:xfrm>
            <a:off x="4940490" y="6045958"/>
            <a:ext cx="3153364" cy="261610"/>
          </a:xfrm>
          <a:prstGeom prst="rect">
            <a:avLst/>
          </a:prstGeom>
          <a:noFill/>
        </p:spPr>
        <p:txBody>
          <a:bodyPr wrap="square" rtlCol="0">
            <a:spAutoFit/>
          </a:bodyPr>
          <a:lstStyle/>
          <a:p>
            <a:r>
              <a:rPr lang="es-MX" sz="1100" dirty="0" smtClean="0"/>
              <a:t>Tomada de clínicacubells.com</a:t>
            </a:r>
            <a:endParaRPr lang="es-MX" sz="1100" dirty="0"/>
          </a:p>
        </p:txBody>
      </p:sp>
      <p:sp>
        <p:nvSpPr>
          <p:cNvPr id="4" name="CuadroTexto 3"/>
          <p:cNvSpPr txBox="1"/>
          <p:nvPr/>
        </p:nvSpPr>
        <p:spPr>
          <a:xfrm>
            <a:off x="6278880" y="3877056"/>
            <a:ext cx="2743200" cy="261610"/>
          </a:xfrm>
          <a:prstGeom prst="rect">
            <a:avLst/>
          </a:prstGeom>
          <a:noFill/>
        </p:spPr>
        <p:txBody>
          <a:bodyPr wrap="square" rtlCol="0">
            <a:spAutoFit/>
          </a:bodyPr>
          <a:lstStyle/>
          <a:p>
            <a:r>
              <a:rPr lang="es-MX" sz="1100" dirty="0" smtClean="0"/>
              <a:t>Tomada de mejorconsalud.com</a:t>
            </a:r>
            <a:endParaRPr lang="es-MX" sz="1100" dirty="0"/>
          </a:p>
        </p:txBody>
      </p:sp>
    </p:spTree>
    <p:extLst>
      <p:ext uri="{BB962C8B-B14F-4D97-AF65-F5344CB8AC3E}">
        <p14:creationId xmlns:p14="http://schemas.microsoft.com/office/powerpoint/2010/main" val="1317560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Factores extrínsecos:</a:t>
            </a:r>
          </a:p>
        </p:txBody>
      </p:sp>
      <p:sp>
        <p:nvSpPr>
          <p:cNvPr id="3" name="Marcador de contenido 2"/>
          <p:cNvSpPr>
            <a:spLocks noGrp="1"/>
          </p:cNvSpPr>
          <p:nvPr>
            <p:ph sz="half" idx="1"/>
          </p:nvPr>
        </p:nvSpPr>
        <p:spPr>
          <a:xfrm>
            <a:off x="1807191" y="2139524"/>
            <a:ext cx="2396319" cy="2910148"/>
          </a:xfrm>
          <a:solidFill>
            <a:schemeClr val="accent6">
              <a:lumMod val="20000"/>
              <a:lumOff val="80000"/>
            </a:schemeClr>
          </a:solidFill>
        </p:spPr>
        <p:txBody>
          <a:bodyPr/>
          <a:lstStyle/>
          <a:p>
            <a:pPr marL="0" indent="0">
              <a:buNone/>
            </a:pPr>
            <a:r>
              <a:rPr lang="es-MX" dirty="0"/>
              <a:t>Químicos: </a:t>
            </a:r>
            <a:endParaRPr lang="es-MX" dirty="0" smtClean="0"/>
          </a:p>
          <a:p>
            <a:r>
              <a:rPr lang="es-MX" dirty="0" smtClean="0"/>
              <a:t>Tabaco </a:t>
            </a:r>
          </a:p>
          <a:p>
            <a:r>
              <a:rPr lang="es-MX" dirty="0" smtClean="0"/>
              <a:t>Alcohol </a:t>
            </a:r>
          </a:p>
          <a:p>
            <a:r>
              <a:rPr lang="es-MX" dirty="0" smtClean="0"/>
              <a:t>Alquitranes</a:t>
            </a:r>
            <a:endParaRPr lang="es-MX" dirty="0"/>
          </a:p>
          <a:p>
            <a:endParaRPr lang="es-MX" dirty="0"/>
          </a:p>
        </p:txBody>
      </p:sp>
      <p:pic>
        <p:nvPicPr>
          <p:cNvPr id="5" name="Marcador de contenido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95030" y="1914089"/>
            <a:ext cx="3814858" cy="1937706"/>
          </a:xfrm>
          <a:prstGeom prst="rect">
            <a:avLst/>
          </a:prstGeom>
          <a:ln>
            <a:noFill/>
          </a:ln>
          <a:effectLst>
            <a:softEdge rad="112500"/>
          </a:effectLst>
        </p:spPr>
      </p:pic>
      <p:pic>
        <p:nvPicPr>
          <p:cNvPr id="4" name="Imagen 3"/>
          <p:cNvPicPr>
            <a:picLocks noChangeAspect="1"/>
          </p:cNvPicPr>
          <p:nvPr/>
        </p:nvPicPr>
        <p:blipFill>
          <a:blip r:embed="rId4"/>
          <a:stretch>
            <a:fillRect/>
          </a:stretch>
        </p:blipFill>
        <p:spPr>
          <a:xfrm>
            <a:off x="7534656" y="4357231"/>
            <a:ext cx="3521011" cy="1978361"/>
          </a:xfrm>
          <a:prstGeom prst="rect">
            <a:avLst/>
          </a:prstGeom>
        </p:spPr>
      </p:pic>
      <p:sp>
        <p:nvSpPr>
          <p:cNvPr id="10" name="CuadroTexto 9"/>
          <p:cNvSpPr txBox="1"/>
          <p:nvPr/>
        </p:nvSpPr>
        <p:spPr>
          <a:xfrm>
            <a:off x="6096000" y="3911425"/>
            <a:ext cx="3584448" cy="261610"/>
          </a:xfrm>
          <a:prstGeom prst="rect">
            <a:avLst/>
          </a:prstGeom>
          <a:noFill/>
        </p:spPr>
        <p:txBody>
          <a:bodyPr wrap="square" rtlCol="0">
            <a:spAutoFit/>
          </a:bodyPr>
          <a:lstStyle/>
          <a:p>
            <a:r>
              <a:rPr lang="es-MX" sz="1100" dirty="0" smtClean="0"/>
              <a:t>Tomada de elpais.com</a:t>
            </a:r>
            <a:endParaRPr lang="es-MX" sz="1100" dirty="0"/>
          </a:p>
        </p:txBody>
      </p:sp>
      <p:sp>
        <p:nvSpPr>
          <p:cNvPr id="11" name="CuadroTexto 10"/>
          <p:cNvSpPr txBox="1"/>
          <p:nvPr/>
        </p:nvSpPr>
        <p:spPr>
          <a:xfrm>
            <a:off x="8827008" y="6393772"/>
            <a:ext cx="3108960" cy="261610"/>
          </a:xfrm>
          <a:prstGeom prst="rect">
            <a:avLst/>
          </a:prstGeom>
          <a:noFill/>
        </p:spPr>
        <p:txBody>
          <a:bodyPr wrap="square" rtlCol="0">
            <a:spAutoFit/>
          </a:bodyPr>
          <a:lstStyle/>
          <a:p>
            <a:r>
              <a:rPr lang="es-MX" sz="1100" dirty="0" smtClean="0"/>
              <a:t>Tomada de abc.es</a:t>
            </a:r>
            <a:endParaRPr lang="es-MX" sz="1100" dirty="0"/>
          </a:p>
        </p:txBody>
      </p:sp>
    </p:spTree>
    <p:extLst>
      <p:ext uri="{BB962C8B-B14F-4D97-AF65-F5344CB8AC3E}">
        <p14:creationId xmlns:p14="http://schemas.microsoft.com/office/powerpoint/2010/main" val="3980847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Factores extrínsecos:</a:t>
            </a:r>
          </a:p>
        </p:txBody>
      </p:sp>
      <p:sp>
        <p:nvSpPr>
          <p:cNvPr id="3" name="Marcador de contenido 2"/>
          <p:cNvSpPr>
            <a:spLocks noGrp="1"/>
          </p:cNvSpPr>
          <p:nvPr>
            <p:ph sz="half" idx="1"/>
          </p:nvPr>
        </p:nvSpPr>
        <p:spPr/>
        <p:txBody>
          <a:bodyPr/>
          <a:lstStyle/>
          <a:p>
            <a:pPr marL="0" indent="0">
              <a:buNone/>
            </a:pPr>
            <a:r>
              <a:rPr lang="es-MX" dirty="0"/>
              <a:t>Biológicos</a:t>
            </a:r>
            <a:r>
              <a:rPr lang="es-MX" dirty="0" smtClean="0"/>
              <a:t>:</a:t>
            </a:r>
          </a:p>
          <a:p>
            <a:pPr marL="0" indent="0">
              <a:buNone/>
            </a:pPr>
            <a:r>
              <a:rPr lang="es-MX" dirty="0" smtClean="0"/>
              <a:t>Virus </a:t>
            </a:r>
          </a:p>
          <a:p>
            <a:r>
              <a:rPr lang="es-MX" dirty="0" smtClean="0"/>
              <a:t>Papiloma </a:t>
            </a:r>
            <a:r>
              <a:rPr lang="es-MX" dirty="0"/>
              <a:t>humano </a:t>
            </a:r>
          </a:p>
          <a:p>
            <a:r>
              <a:rPr lang="es-MX" dirty="0" err="1" smtClean="0"/>
              <a:t>Eipstein</a:t>
            </a:r>
            <a:r>
              <a:rPr lang="es-MX" dirty="0" smtClean="0"/>
              <a:t> </a:t>
            </a:r>
            <a:r>
              <a:rPr lang="es-MX" dirty="0" err="1" smtClean="0"/>
              <a:t>Barr</a:t>
            </a:r>
            <a:endParaRPr lang="es-MX" dirty="0" smtClean="0"/>
          </a:p>
          <a:p>
            <a:r>
              <a:rPr lang="es-MX" dirty="0" err="1" smtClean="0"/>
              <a:t>Citomegalovirus</a:t>
            </a:r>
            <a:r>
              <a:rPr lang="es-MX" dirty="0" smtClean="0"/>
              <a:t> </a:t>
            </a:r>
          </a:p>
          <a:p>
            <a:endParaRPr lang="es-MX" dirty="0"/>
          </a:p>
        </p:txBody>
      </p:sp>
      <p:pic>
        <p:nvPicPr>
          <p:cNvPr id="4" name="Imagen 3"/>
          <p:cNvPicPr>
            <a:picLocks noChangeAspect="1"/>
          </p:cNvPicPr>
          <p:nvPr/>
        </p:nvPicPr>
        <p:blipFill>
          <a:blip r:embed="rId3"/>
          <a:stretch>
            <a:fillRect/>
          </a:stretch>
        </p:blipFill>
        <p:spPr>
          <a:xfrm>
            <a:off x="2260092" y="4630921"/>
            <a:ext cx="2819400" cy="1619250"/>
          </a:xfrm>
          <a:prstGeom prst="rect">
            <a:avLst/>
          </a:prstGeom>
        </p:spPr>
      </p:pic>
      <p:sp>
        <p:nvSpPr>
          <p:cNvPr id="7" name="CuadroTexto 6"/>
          <p:cNvSpPr txBox="1"/>
          <p:nvPr/>
        </p:nvSpPr>
        <p:spPr>
          <a:xfrm>
            <a:off x="2804160" y="6386675"/>
            <a:ext cx="2702052" cy="261610"/>
          </a:xfrm>
          <a:prstGeom prst="rect">
            <a:avLst/>
          </a:prstGeom>
          <a:noFill/>
        </p:spPr>
        <p:txBody>
          <a:bodyPr wrap="square" rtlCol="0">
            <a:spAutoFit/>
          </a:bodyPr>
          <a:lstStyle/>
          <a:p>
            <a:r>
              <a:rPr lang="es-MX" sz="1100" dirty="0" smtClean="0"/>
              <a:t>Tomada de saludideal.es</a:t>
            </a:r>
            <a:endParaRPr lang="es-MX" sz="1100" dirty="0"/>
          </a:p>
        </p:txBody>
      </p:sp>
      <p:pic>
        <p:nvPicPr>
          <p:cNvPr id="8" name="Imagen 7"/>
          <p:cNvPicPr>
            <a:picLocks noChangeAspect="1"/>
          </p:cNvPicPr>
          <p:nvPr/>
        </p:nvPicPr>
        <p:blipFill>
          <a:blip r:embed="rId4"/>
          <a:stretch>
            <a:fillRect/>
          </a:stretch>
        </p:blipFill>
        <p:spPr>
          <a:xfrm>
            <a:off x="6429970" y="1668797"/>
            <a:ext cx="3414077" cy="2313569"/>
          </a:xfrm>
          <a:prstGeom prst="rect">
            <a:avLst/>
          </a:prstGeom>
        </p:spPr>
      </p:pic>
      <p:sp>
        <p:nvSpPr>
          <p:cNvPr id="9" name="CuadroTexto 8"/>
          <p:cNvSpPr txBox="1"/>
          <p:nvPr/>
        </p:nvSpPr>
        <p:spPr>
          <a:xfrm>
            <a:off x="6747883" y="4119321"/>
            <a:ext cx="3718560" cy="261610"/>
          </a:xfrm>
          <a:prstGeom prst="rect">
            <a:avLst/>
          </a:prstGeom>
          <a:noFill/>
        </p:spPr>
        <p:txBody>
          <a:bodyPr wrap="square" rtlCol="0">
            <a:spAutoFit/>
          </a:bodyPr>
          <a:lstStyle/>
          <a:p>
            <a:r>
              <a:rPr lang="es-MX" sz="1100" dirty="0" smtClean="0"/>
              <a:t>Tomada de msdmanuals.com</a:t>
            </a:r>
            <a:endParaRPr lang="es-MX" sz="1100" dirty="0"/>
          </a:p>
        </p:txBody>
      </p:sp>
      <p:pic>
        <p:nvPicPr>
          <p:cNvPr id="11" name="Imagen 10"/>
          <p:cNvPicPr>
            <a:picLocks noChangeAspect="1"/>
          </p:cNvPicPr>
          <p:nvPr/>
        </p:nvPicPr>
        <p:blipFill>
          <a:blip r:embed="rId5"/>
          <a:stretch>
            <a:fillRect/>
          </a:stretch>
        </p:blipFill>
        <p:spPr>
          <a:xfrm>
            <a:off x="6747883" y="4488046"/>
            <a:ext cx="2778253" cy="1882699"/>
          </a:xfrm>
          <a:prstGeom prst="rect">
            <a:avLst/>
          </a:prstGeom>
        </p:spPr>
      </p:pic>
      <p:sp>
        <p:nvSpPr>
          <p:cNvPr id="13" name="CuadroTexto 12"/>
          <p:cNvSpPr txBox="1"/>
          <p:nvPr/>
        </p:nvSpPr>
        <p:spPr>
          <a:xfrm>
            <a:off x="7376160" y="6465498"/>
            <a:ext cx="2791968" cy="261610"/>
          </a:xfrm>
          <a:prstGeom prst="rect">
            <a:avLst/>
          </a:prstGeom>
          <a:noFill/>
        </p:spPr>
        <p:txBody>
          <a:bodyPr wrap="square" rtlCol="0">
            <a:spAutoFit/>
          </a:bodyPr>
          <a:lstStyle/>
          <a:p>
            <a:r>
              <a:rPr lang="es-MX" sz="1100" dirty="0" smtClean="0"/>
              <a:t>Tomada de scielo.conicyt.cl</a:t>
            </a:r>
            <a:endParaRPr lang="es-MX" sz="1100" dirty="0"/>
          </a:p>
        </p:txBody>
      </p:sp>
    </p:spTree>
    <p:extLst>
      <p:ext uri="{BB962C8B-B14F-4D97-AF65-F5344CB8AC3E}">
        <p14:creationId xmlns:p14="http://schemas.microsoft.com/office/powerpoint/2010/main" val="2988567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Lesiones premalignas</a:t>
            </a:r>
            <a:endParaRPr lang="es-MX" dirty="0"/>
          </a:p>
        </p:txBody>
      </p:sp>
      <p:sp>
        <p:nvSpPr>
          <p:cNvPr id="3" name="Marcador de contenido 2"/>
          <p:cNvSpPr>
            <a:spLocks noGrp="1"/>
          </p:cNvSpPr>
          <p:nvPr>
            <p:ph idx="1"/>
          </p:nvPr>
        </p:nvSpPr>
        <p:spPr/>
        <p:txBody>
          <a:bodyPr/>
          <a:lstStyle/>
          <a:p>
            <a:pPr marL="0" indent="0">
              <a:buNone/>
            </a:pPr>
            <a:r>
              <a:rPr lang="es-MX" dirty="0" smtClean="0"/>
              <a:t>Las alteraciones potencialmente malignas son entidades que están asociadas a alteraciones en la homeostasis en el epitelio bucal que desencadenan su transformación maligna.</a:t>
            </a:r>
          </a:p>
          <a:p>
            <a:r>
              <a:rPr lang="es-MX" dirty="0" smtClean="0"/>
              <a:t>Según el Manual para la detección de alteraciones de la mucosa bucal potencialmente malignas son: </a:t>
            </a:r>
          </a:p>
          <a:p>
            <a:r>
              <a:rPr lang="es-MX" dirty="0" smtClean="0"/>
              <a:t>Leucoplasia</a:t>
            </a:r>
          </a:p>
          <a:p>
            <a:r>
              <a:rPr lang="es-MX" dirty="0" smtClean="0"/>
              <a:t>Eritroplasia</a:t>
            </a:r>
          </a:p>
          <a:p>
            <a:r>
              <a:rPr lang="es-MX" dirty="0" smtClean="0"/>
              <a:t>Queilitis actínica</a:t>
            </a:r>
            <a:endParaRPr lang="es-MX" dirty="0"/>
          </a:p>
        </p:txBody>
      </p:sp>
    </p:spTree>
    <p:extLst>
      <p:ext uri="{BB962C8B-B14F-4D97-AF65-F5344CB8AC3E}">
        <p14:creationId xmlns:p14="http://schemas.microsoft.com/office/powerpoint/2010/main" val="227493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6073" y="897210"/>
            <a:ext cx="10515600" cy="1614496"/>
          </a:xfrm>
        </p:spPr>
        <p:txBody>
          <a:bodyPr>
            <a:normAutofit fontScale="90000"/>
          </a:bodyPr>
          <a:lstStyle/>
          <a:p>
            <a:pPr algn="ctr"/>
            <a:r>
              <a:rPr lang="es-ES" sz="4000" dirty="0" smtClean="0">
                <a:latin typeface="+mn-lt"/>
              </a:rPr>
              <a:t/>
            </a:r>
            <a:br>
              <a:rPr lang="es-ES" sz="4000" dirty="0" smtClean="0">
                <a:latin typeface="+mn-lt"/>
              </a:rPr>
            </a:br>
            <a:r>
              <a:rPr lang="es-ES" sz="4000" dirty="0" smtClean="0">
                <a:latin typeface="+mn-lt"/>
              </a:rPr>
              <a:t>Prevención de cáncer bucal y otras lesiones en mucosa oral </a:t>
            </a:r>
            <a:br>
              <a:rPr lang="es-ES" sz="4000" dirty="0" smtClean="0">
                <a:latin typeface="+mn-lt"/>
              </a:rPr>
            </a:br>
            <a:r>
              <a:rPr lang="es-MX" dirty="0" smtClean="0"/>
              <a:t/>
            </a:r>
            <a:br>
              <a:rPr lang="es-MX" dirty="0" smtClean="0"/>
            </a:br>
            <a:r>
              <a:rPr lang="es-MX" dirty="0" smtClean="0"/>
              <a:t>Contenido</a:t>
            </a:r>
            <a:br>
              <a:rPr lang="es-MX" dirty="0" smtClean="0"/>
            </a:br>
            <a:endParaRPr lang="es-MX" dirty="0"/>
          </a:p>
        </p:txBody>
      </p:sp>
      <p:sp>
        <p:nvSpPr>
          <p:cNvPr id="3" name="Marcador de contenido 2"/>
          <p:cNvSpPr>
            <a:spLocks noGrp="1"/>
          </p:cNvSpPr>
          <p:nvPr>
            <p:ph idx="1"/>
          </p:nvPr>
        </p:nvSpPr>
        <p:spPr>
          <a:xfrm>
            <a:off x="1316736" y="2959945"/>
            <a:ext cx="8217408" cy="2387560"/>
          </a:xfrm>
          <a:solidFill>
            <a:schemeClr val="accent6">
              <a:lumMod val="40000"/>
              <a:lumOff val="60000"/>
            </a:schemeClr>
          </a:solidFill>
        </p:spPr>
        <p:txBody>
          <a:bodyPr>
            <a:normAutofit fontScale="85000" lnSpcReduction="20000"/>
          </a:bodyPr>
          <a:lstStyle/>
          <a:p>
            <a:pPr marL="0" lvl="0" indent="0">
              <a:spcAft>
                <a:spcPts val="0"/>
              </a:spcAft>
              <a:buFont typeface="+mj-lt"/>
              <a:buNone/>
              <a:tabLst>
                <a:tab pos="457200" algn="l"/>
                <a:tab pos="914400" algn="l"/>
                <a:tab pos="1371600" algn="l"/>
                <a:tab pos="1828800" algn="l"/>
                <a:tab pos="2286000" algn="l"/>
                <a:tab pos="2743200" algn="l"/>
                <a:tab pos="3200400" algn="l"/>
                <a:tab pos="3657600" algn="l"/>
                <a:tab pos="4114800" algn="l"/>
              </a:tabLst>
            </a:pPr>
            <a:r>
              <a:rPr lang="es-ES" b="1" dirty="0" smtClean="0"/>
              <a:t> </a:t>
            </a:r>
            <a:r>
              <a:rPr lang="es-ES" dirty="0" smtClean="0"/>
              <a:t>1.      Concepto </a:t>
            </a:r>
            <a:r>
              <a:rPr lang="es-ES" dirty="0"/>
              <a:t>y etiología</a:t>
            </a:r>
            <a:endParaRPr lang="es-MX" dirty="0"/>
          </a:p>
          <a:p>
            <a:pPr marL="0" indent="0">
              <a:spcAft>
                <a:spcPts val="0"/>
              </a:spcAft>
              <a:buNone/>
              <a:tabLst>
                <a:tab pos="2540" algn="l"/>
                <a:tab pos="2213610" algn="l"/>
              </a:tabLst>
            </a:pPr>
            <a:r>
              <a:rPr lang="es-ES" dirty="0" smtClean="0"/>
              <a:t> 2</a:t>
            </a:r>
            <a:r>
              <a:rPr lang="es-ES" dirty="0"/>
              <a:t>.      Factores de Riesgo del Cáncer Bucal.</a:t>
            </a:r>
            <a:endParaRPr lang="es-MX" dirty="0"/>
          </a:p>
          <a:p>
            <a:pPr marL="0" indent="0">
              <a:spcAft>
                <a:spcPts val="0"/>
              </a:spcAft>
              <a:buNone/>
              <a:tabLst>
                <a:tab pos="2213610" algn="l"/>
              </a:tabLst>
            </a:pPr>
            <a:r>
              <a:rPr lang="es-ES" dirty="0" smtClean="0"/>
              <a:t> 3</a:t>
            </a:r>
            <a:r>
              <a:rPr lang="es-ES" dirty="0"/>
              <a:t>.      Concepto de </a:t>
            </a:r>
            <a:r>
              <a:rPr lang="es-ES" dirty="0" err="1"/>
              <a:t>eritroplasia</a:t>
            </a:r>
            <a:r>
              <a:rPr lang="es-ES" dirty="0"/>
              <a:t> y    </a:t>
            </a:r>
            <a:r>
              <a:rPr lang="es-ES" dirty="0" err="1"/>
              <a:t>leucoplasia</a:t>
            </a:r>
            <a:r>
              <a:rPr lang="es-ES" dirty="0"/>
              <a:t>. </a:t>
            </a:r>
            <a:endParaRPr lang="es-MX" dirty="0" smtClean="0"/>
          </a:p>
          <a:p>
            <a:pPr marL="0" indent="0">
              <a:spcAft>
                <a:spcPts val="0"/>
              </a:spcAft>
              <a:buNone/>
              <a:tabLst>
                <a:tab pos="2213610" algn="l"/>
              </a:tabLst>
            </a:pPr>
            <a:r>
              <a:rPr lang="es-MX" dirty="0"/>
              <a:t> </a:t>
            </a:r>
            <a:r>
              <a:rPr lang="es-ES" dirty="0" smtClean="0"/>
              <a:t>4</a:t>
            </a:r>
            <a:r>
              <a:rPr lang="es-ES" dirty="0"/>
              <a:t>.      Diagnóstico oportuno en la prevención  </a:t>
            </a:r>
            <a:r>
              <a:rPr lang="es-ES" dirty="0" smtClean="0"/>
              <a:t>de </a:t>
            </a:r>
            <a:r>
              <a:rPr lang="es-ES" dirty="0"/>
              <a:t>cáncer oral</a:t>
            </a:r>
            <a:r>
              <a:rPr lang="es-ES" dirty="0" smtClean="0"/>
              <a:t>.</a:t>
            </a:r>
          </a:p>
          <a:p>
            <a:pPr marL="514350" indent="-514350">
              <a:spcAft>
                <a:spcPts val="0"/>
              </a:spcAft>
              <a:buAutoNum type="arabicPeriod" startAt="5"/>
              <a:tabLst>
                <a:tab pos="2213610" algn="l"/>
              </a:tabLst>
            </a:pPr>
            <a:r>
              <a:rPr lang="es-ES" dirty="0" smtClean="0">
                <a:ea typeface="Times New Roman" panose="02020603050405020304" pitchFamily="18" charset="0"/>
              </a:rPr>
              <a:t>   Epidemiología</a:t>
            </a:r>
          </a:p>
          <a:p>
            <a:pPr marL="514350" indent="-514350">
              <a:spcAft>
                <a:spcPts val="0"/>
              </a:spcAft>
              <a:buAutoNum type="arabicPeriod" startAt="5"/>
              <a:tabLst>
                <a:tab pos="2213610" algn="l"/>
              </a:tabLst>
            </a:pPr>
            <a:r>
              <a:rPr lang="es-ES" dirty="0" smtClean="0">
                <a:ea typeface="Times New Roman" panose="02020603050405020304" pitchFamily="18" charset="0"/>
              </a:rPr>
              <a:t>   Recomendaciones y autoexamen</a:t>
            </a:r>
            <a:endParaRPr lang="es-MX" dirty="0">
              <a:ea typeface="Times New Roman" panose="02020603050405020304" pitchFamily="18" charset="0"/>
            </a:endParaRPr>
          </a:p>
          <a:p>
            <a:endParaRPr lang="es-MX" dirty="0"/>
          </a:p>
        </p:txBody>
      </p:sp>
    </p:spTree>
    <p:extLst>
      <p:ext uri="{BB962C8B-B14F-4D97-AF65-F5344CB8AC3E}">
        <p14:creationId xmlns:p14="http://schemas.microsoft.com/office/powerpoint/2010/main" val="1539857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365125"/>
            <a:ext cx="10515600" cy="1726911"/>
          </a:xfrm>
          <a:solidFill>
            <a:schemeClr val="accent6">
              <a:lumMod val="40000"/>
              <a:lumOff val="60000"/>
            </a:schemeClr>
          </a:solidFill>
        </p:spPr>
        <p:txBody>
          <a:bodyPr>
            <a:noAutofit/>
          </a:bodyPr>
          <a:lstStyle/>
          <a:p>
            <a:pPr algn="just"/>
            <a:r>
              <a:rPr lang="es-MX" sz="3200" dirty="0" smtClean="0"/>
              <a:t>Neoplasia: Griego (nuevo crecimiento) Proceso de proliferación descontrolada de células de un tejido, el cual por sus características histológicas o genéticas puede ser:</a:t>
            </a:r>
            <a:endParaRPr lang="es-MX" sz="3200" dirty="0"/>
          </a:p>
        </p:txBody>
      </p:sp>
      <p:sp>
        <p:nvSpPr>
          <p:cNvPr id="5" name="Marcador de contenido 4"/>
          <p:cNvSpPr>
            <a:spLocks noGrp="1"/>
          </p:cNvSpPr>
          <p:nvPr>
            <p:ph sz="half" idx="1"/>
          </p:nvPr>
        </p:nvSpPr>
        <p:spPr>
          <a:xfrm>
            <a:off x="838200" y="2452255"/>
            <a:ext cx="4439856" cy="3022570"/>
          </a:xfrm>
          <a:solidFill>
            <a:schemeClr val="accent6">
              <a:lumMod val="20000"/>
              <a:lumOff val="80000"/>
            </a:schemeClr>
          </a:solidFill>
        </p:spPr>
        <p:txBody>
          <a:bodyPr>
            <a:normAutofit/>
          </a:bodyPr>
          <a:lstStyle/>
          <a:p>
            <a:r>
              <a:rPr lang="es-MX" dirty="0" smtClean="0"/>
              <a:t>Benigno</a:t>
            </a:r>
          </a:p>
          <a:p>
            <a:pPr marL="0" indent="0" algn="just">
              <a:buNone/>
            </a:pPr>
            <a:r>
              <a:rPr lang="es-MX" dirty="0"/>
              <a:t>Es un tumor localizado, delimitado, de forma regular y células bien diferenciadas. No invade el tejido adyacente ni </a:t>
            </a:r>
            <a:r>
              <a:rPr lang="es-MX" dirty="0" err="1" smtClean="0"/>
              <a:t>metastatiza</a:t>
            </a:r>
            <a:r>
              <a:rPr lang="es-MX" dirty="0" smtClean="0"/>
              <a:t>.</a:t>
            </a:r>
          </a:p>
        </p:txBody>
      </p:sp>
      <p:sp>
        <p:nvSpPr>
          <p:cNvPr id="6" name="Marcador de contenido 5"/>
          <p:cNvSpPr>
            <a:spLocks noGrp="1"/>
          </p:cNvSpPr>
          <p:nvPr>
            <p:ph sz="half" idx="2"/>
          </p:nvPr>
        </p:nvSpPr>
        <p:spPr>
          <a:xfrm>
            <a:off x="6585994" y="2352097"/>
            <a:ext cx="4691605" cy="3597290"/>
          </a:xfrm>
          <a:solidFill>
            <a:schemeClr val="accent6">
              <a:lumMod val="20000"/>
              <a:lumOff val="80000"/>
            </a:schemeClr>
          </a:solidFill>
        </p:spPr>
        <p:txBody>
          <a:bodyPr>
            <a:normAutofit/>
          </a:bodyPr>
          <a:lstStyle/>
          <a:p>
            <a:r>
              <a:rPr lang="es-MX" dirty="0" smtClean="0"/>
              <a:t>Maligno</a:t>
            </a:r>
          </a:p>
          <a:p>
            <a:pPr marL="0" indent="0" algn="just">
              <a:buNone/>
            </a:pPr>
            <a:r>
              <a:rPr lang="es-MX" dirty="0"/>
              <a:t>Nombre que se le da a un conjunto de enfermedades relacionadas, en la que las células del cuerpo empiezan a dividirse de forma descontrolada y se diseminan a los tejidos </a:t>
            </a:r>
            <a:r>
              <a:rPr lang="es-MX" dirty="0" smtClean="0"/>
              <a:t>cercanos (cáncer).</a:t>
            </a:r>
            <a:endParaRPr lang="es-MX" dirty="0"/>
          </a:p>
          <a:p>
            <a:pPr marL="0" indent="0">
              <a:buNone/>
            </a:pPr>
            <a:endParaRPr lang="es-MX" dirty="0"/>
          </a:p>
        </p:txBody>
      </p:sp>
    </p:spTree>
    <p:extLst>
      <p:ext uri="{BB962C8B-B14F-4D97-AF65-F5344CB8AC3E}">
        <p14:creationId xmlns:p14="http://schemas.microsoft.com/office/powerpoint/2010/main" val="3380704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770239"/>
            <a:ext cx="10515600" cy="1325563"/>
          </a:xfrm>
        </p:spPr>
        <p:txBody>
          <a:bodyPr>
            <a:normAutofit fontScale="90000"/>
          </a:bodyPr>
          <a:lstStyle/>
          <a:p>
            <a:r>
              <a:rPr lang="es-MX" dirty="0" smtClean="0"/>
              <a:t>Neoplasia Benigna</a:t>
            </a:r>
            <a:r>
              <a:rPr lang="es-MX" dirty="0"/>
              <a:t>:</a:t>
            </a:r>
            <a:br>
              <a:rPr lang="es-MX" dirty="0"/>
            </a:br>
            <a:r>
              <a:rPr lang="es-MX" sz="4000" dirty="0"/>
              <a:t>Se </a:t>
            </a:r>
            <a:r>
              <a:rPr lang="es-MX" sz="4000" dirty="0" smtClean="0"/>
              <a:t>les da </a:t>
            </a:r>
            <a:r>
              <a:rPr lang="es-MX" sz="4000" dirty="0"/>
              <a:t>nombre con los siguientes  </a:t>
            </a:r>
            <a:r>
              <a:rPr lang="es-MX" sz="4000" dirty="0" smtClean="0"/>
              <a:t>sufijos (nomenclatura): </a:t>
            </a:r>
            <a:r>
              <a:rPr lang="es-MX" dirty="0"/>
              <a:t/>
            </a:r>
            <a:br>
              <a:rPr lang="es-MX" dirty="0"/>
            </a:br>
            <a:endParaRPr lang="es-MX" dirty="0"/>
          </a:p>
        </p:txBody>
      </p:sp>
      <p:sp>
        <p:nvSpPr>
          <p:cNvPr id="3" name="Marcador de contenido 2"/>
          <p:cNvSpPr>
            <a:spLocks noGrp="1"/>
          </p:cNvSpPr>
          <p:nvPr>
            <p:ph sz="half" idx="1"/>
          </p:nvPr>
        </p:nvSpPr>
        <p:spPr>
          <a:xfrm>
            <a:off x="838200" y="2192840"/>
            <a:ext cx="4578752" cy="4351338"/>
          </a:xfrm>
          <a:solidFill>
            <a:schemeClr val="accent6">
              <a:lumMod val="20000"/>
              <a:lumOff val="80000"/>
            </a:schemeClr>
          </a:solidFill>
        </p:spPr>
        <p:txBody>
          <a:bodyPr>
            <a:normAutofit/>
          </a:bodyPr>
          <a:lstStyle/>
          <a:p>
            <a:pPr marL="0" indent="0" algn="just">
              <a:buNone/>
            </a:pPr>
            <a:r>
              <a:rPr lang="es-MX" dirty="0" smtClean="0"/>
              <a:t>Oma (tejidos blandos o mesenquimatosos) por ejemplo el papiloma. </a:t>
            </a:r>
          </a:p>
          <a:p>
            <a:pPr marL="0" indent="0" algn="just">
              <a:buNone/>
            </a:pPr>
            <a:endParaRPr lang="es-MX" dirty="0"/>
          </a:p>
          <a:p>
            <a:pPr marL="0" indent="0" algn="just">
              <a:buNone/>
            </a:pPr>
            <a:endParaRPr lang="es-MX" dirty="0" smtClean="0"/>
          </a:p>
          <a:p>
            <a:pPr marL="0" indent="0" algn="just">
              <a:buNone/>
            </a:pPr>
            <a:endParaRPr lang="es-MX" dirty="0"/>
          </a:p>
          <a:p>
            <a:pPr marL="0" indent="0" algn="just">
              <a:buNone/>
            </a:pPr>
            <a:endParaRPr lang="es-MX" dirty="0" smtClean="0"/>
          </a:p>
          <a:p>
            <a:pPr marL="0" indent="0" algn="just">
              <a:buNone/>
            </a:pPr>
            <a:endParaRPr lang="es-MX" dirty="0"/>
          </a:p>
          <a:p>
            <a:pPr marL="0" indent="0" algn="just">
              <a:buNone/>
            </a:pPr>
            <a:r>
              <a:rPr lang="es-MX" sz="1000" dirty="0"/>
              <a:t> </a:t>
            </a:r>
            <a:r>
              <a:rPr lang="es-MX" sz="1000" dirty="0" smtClean="0"/>
              <a:t>                                   Imagen tomada de es.slidershare.com</a:t>
            </a:r>
          </a:p>
        </p:txBody>
      </p:sp>
      <p:sp>
        <p:nvSpPr>
          <p:cNvPr id="4" name="Marcador de contenido 3"/>
          <p:cNvSpPr>
            <a:spLocks noGrp="1"/>
          </p:cNvSpPr>
          <p:nvPr>
            <p:ph sz="half" idx="2"/>
          </p:nvPr>
        </p:nvSpPr>
        <p:spPr>
          <a:xfrm>
            <a:off x="6817489" y="2030794"/>
            <a:ext cx="4790954" cy="4675429"/>
          </a:xfrm>
          <a:solidFill>
            <a:schemeClr val="accent6">
              <a:lumMod val="20000"/>
              <a:lumOff val="80000"/>
            </a:schemeClr>
          </a:solidFill>
        </p:spPr>
        <p:txBody>
          <a:bodyPr>
            <a:normAutofit/>
          </a:bodyPr>
          <a:lstStyle/>
          <a:p>
            <a:pPr marL="0" indent="0">
              <a:buNone/>
            </a:pPr>
            <a:r>
              <a:rPr lang="es-MX" dirty="0" smtClean="0"/>
              <a:t>El </a:t>
            </a:r>
            <a:r>
              <a:rPr lang="es-MX" dirty="0"/>
              <a:t>término adenoma (epitelios), </a:t>
            </a:r>
            <a:r>
              <a:rPr lang="es-MX" dirty="0" smtClean="0"/>
              <a:t> </a:t>
            </a:r>
            <a:r>
              <a:rPr lang="es-MX" dirty="0"/>
              <a:t>por ejemplo </a:t>
            </a:r>
            <a:r>
              <a:rPr lang="es-MX" dirty="0" smtClean="0"/>
              <a:t>los </a:t>
            </a:r>
            <a:r>
              <a:rPr lang="es-MX" dirty="0"/>
              <a:t>adenomas glandulares.</a:t>
            </a:r>
          </a:p>
          <a:p>
            <a:endParaRPr lang="es-MX" dirty="0" smtClean="0"/>
          </a:p>
          <a:p>
            <a:endParaRPr lang="es-MX" dirty="0"/>
          </a:p>
          <a:p>
            <a:endParaRPr lang="es-MX" dirty="0" smtClean="0"/>
          </a:p>
          <a:p>
            <a:endParaRPr lang="es-MX" dirty="0"/>
          </a:p>
          <a:p>
            <a:pPr marL="0" indent="0">
              <a:buNone/>
            </a:pPr>
            <a:endParaRPr lang="es-MX" dirty="0" smtClean="0"/>
          </a:p>
          <a:p>
            <a:pPr marL="0" indent="0">
              <a:buNone/>
            </a:pPr>
            <a:r>
              <a:rPr lang="es-MX" sz="1000" dirty="0"/>
              <a:t> </a:t>
            </a:r>
            <a:r>
              <a:rPr lang="es-MX" sz="1000" dirty="0" smtClean="0"/>
              <a:t>                                          Tomado de Acta Odontológica Venezolana</a:t>
            </a:r>
            <a:endParaRPr lang="es-MX" sz="1000" dirty="0"/>
          </a:p>
        </p:txBody>
      </p:sp>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1314" t="3433"/>
          <a:stretch/>
        </p:blipFill>
        <p:spPr>
          <a:xfrm>
            <a:off x="1724628" y="3750197"/>
            <a:ext cx="2609001" cy="2260263"/>
          </a:xfrm>
          <a:prstGeom prst="rect">
            <a:avLst/>
          </a:prstGeom>
          <a:ln>
            <a:noFill/>
          </a:ln>
          <a:effectLst>
            <a:softEdge rad="112500"/>
          </a:effectLst>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12816" y="3927828"/>
            <a:ext cx="2400300" cy="1905000"/>
          </a:xfrm>
          <a:prstGeom prst="rect">
            <a:avLst/>
          </a:prstGeom>
        </p:spPr>
      </p:pic>
    </p:spTree>
    <p:extLst>
      <p:ext uri="{BB962C8B-B14F-4D97-AF65-F5344CB8AC3E}">
        <p14:creationId xmlns:p14="http://schemas.microsoft.com/office/powerpoint/2010/main" val="2112846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419823"/>
            <a:ext cx="10515600" cy="1325563"/>
          </a:xfrm>
        </p:spPr>
        <p:txBody>
          <a:bodyPr/>
          <a:lstStyle/>
          <a:p>
            <a:r>
              <a:rPr lang="es-MX" dirty="0" smtClean="0"/>
              <a:t>Neoplasia maligna </a:t>
            </a:r>
            <a:endParaRPr lang="es-MX" dirty="0"/>
          </a:p>
        </p:txBody>
      </p:sp>
      <p:sp>
        <p:nvSpPr>
          <p:cNvPr id="3" name="Marcador de contenido 2"/>
          <p:cNvSpPr>
            <a:spLocks noGrp="1"/>
          </p:cNvSpPr>
          <p:nvPr>
            <p:ph idx="1"/>
          </p:nvPr>
        </p:nvSpPr>
        <p:spPr>
          <a:xfrm>
            <a:off x="838200" y="2196015"/>
            <a:ext cx="10515600" cy="2804248"/>
          </a:xfrm>
          <a:solidFill>
            <a:schemeClr val="accent6">
              <a:lumMod val="40000"/>
              <a:lumOff val="60000"/>
            </a:schemeClr>
          </a:solidFill>
        </p:spPr>
        <p:txBody>
          <a:bodyPr/>
          <a:lstStyle/>
          <a:p>
            <a:pPr marL="0" indent="0" algn="just">
              <a:buNone/>
            </a:pPr>
            <a:r>
              <a:rPr lang="es-MX" dirty="0"/>
              <a:t>Normalmente las células del cuerpo crecen y se dividen para formar nuevas células a medida que el cuerpo las necesita. En el cáncer este proceso se desordena y sobreviven células que deberían morir y se forman células nuevas que no son necesarias. Estas neoplasias también pueden diseminarse a otras regiones del cuerpo por medio del torrente sanguíneo y sistema linfático, formando metástasis.</a:t>
            </a:r>
          </a:p>
          <a:p>
            <a:pPr algn="just"/>
            <a:endParaRPr lang="es-MX" dirty="0" smtClean="0"/>
          </a:p>
        </p:txBody>
      </p:sp>
    </p:spTree>
    <p:extLst>
      <p:ext uri="{BB962C8B-B14F-4D97-AF65-F5344CB8AC3E}">
        <p14:creationId xmlns:p14="http://schemas.microsoft.com/office/powerpoint/2010/main" val="1495683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8421547" cy="1325563"/>
          </a:xfrm>
          <a:solidFill>
            <a:schemeClr val="accent6">
              <a:lumMod val="40000"/>
              <a:lumOff val="60000"/>
            </a:schemeClr>
          </a:solidFill>
        </p:spPr>
        <p:txBody>
          <a:bodyPr/>
          <a:lstStyle/>
          <a:p>
            <a:r>
              <a:rPr lang="es-MX" dirty="0"/>
              <a:t>Para </a:t>
            </a:r>
            <a:r>
              <a:rPr lang="es-MX" dirty="0" smtClean="0"/>
              <a:t>nombrarlas </a:t>
            </a:r>
            <a:r>
              <a:rPr lang="es-MX" dirty="0"/>
              <a:t>se </a:t>
            </a:r>
            <a:r>
              <a:rPr lang="es-MX" dirty="0" smtClean="0"/>
              <a:t>usan los sufijos:</a:t>
            </a:r>
            <a:endParaRPr lang="es-MX" dirty="0"/>
          </a:p>
        </p:txBody>
      </p:sp>
      <p:sp>
        <p:nvSpPr>
          <p:cNvPr id="3" name="Marcador de contenido 2"/>
          <p:cNvSpPr>
            <a:spLocks noGrp="1"/>
          </p:cNvSpPr>
          <p:nvPr>
            <p:ph sz="half" idx="1"/>
          </p:nvPr>
        </p:nvSpPr>
        <p:spPr>
          <a:xfrm>
            <a:off x="722453" y="2526636"/>
            <a:ext cx="4266236" cy="1617101"/>
          </a:xfrm>
          <a:solidFill>
            <a:schemeClr val="accent6">
              <a:lumMod val="20000"/>
              <a:lumOff val="80000"/>
            </a:schemeClr>
          </a:solidFill>
        </p:spPr>
        <p:txBody>
          <a:bodyPr/>
          <a:lstStyle/>
          <a:p>
            <a:pPr marL="0" indent="0">
              <a:buNone/>
            </a:pPr>
            <a:r>
              <a:rPr lang="es-MX" dirty="0" smtClean="0"/>
              <a:t>Sarcoma: Tejidos blandos  Carcinoma: Epitelios Adenosarcoma: Glándulas</a:t>
            </a:r>
            <a:endParaRPr lang="es-MX" dirty="0"/>
          </a:p>
          <a:p>
            <a:endParaRPr lang="es-MX" dirty="0"/>
          </a:p>
        </p:txBody>
      </p:sp>
      <p:pic>
        <p:nvPicPr>
          <p:cNvPr id="5" name="Marcador de contenido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550059" y="1822231"/>
            <a:ext cx="3128068" cy="1859642"/>
          </a:xfrm>
          <a:prstGeom prst="rect">
            <a:avLst/>
          </a:prstGeom>
          <a:ln>
            <a:noFill/>
          </a:ln>
          <a:effectLst>
            <a:softEdge rad="112500"/>
          </a:effectLst>
        </p:spPr>
      </p:pic>
      <p:sp>
        <p:nvSpPr>
          <p:cNvPr id="7" name="CuadroTexto 6"/>
          <p:cNvSpPr txBox="1"/>
          <p:nvPr/>
        </p:nvSpPr>
        <p:spPr>
          <a:xfrm>
            <a:off x="7895272" y="3782012"/>
            <a:ext cx="3032760" cy="261610"/>
          </a:xfrm>
          <a:prstGeom prst="rect">
            <a:avLst/>
          </a:prstGeom>
          <a:noFill/>
        </p:spPr>
        <p:txBody>
          <a:bodyPr wrap="square" rtlCol="0">
            <a:spAutoFit/>
          </a:bodyPr>
          <a:lstStyle/>
          <a:p>
            <a:r>
              <a:rPr lang="es-MX" sz="1100" dirty="0" smtClean="0"/>
              <a:t>  Tomada de sciencedirect.com</a:t>
            </a:r>
            <a:endParaRPr lang="es-MX" sz="1100" dirty="0"/>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7210" y="3891740"/>
            <a:ext cx="2980182" cy="2365224"/>
          </a:xfrm>
          <a:prstGeom prst="rect">
            <a:avLst/>
          </a:prstGeom>
        </p:spPr>
      </p:pic>
      <p:sp>
        <p:nvSpPr>
          <p:cNvPr id="6" name="CuadroTexto 5"/>
          <p:cNvSpPr txBox="1"/>
          <p:nvPr/>
        </p:nvSpPr>
        <p:spPr>
          <a:xfrm>
            <a:off x="4742688" y="6376416"/>
            <a:ext cx="3152584" cy="261610"/>
          </a:xfrm>
          <a:prstGeom prst="rect">
            <a:avLst/>
          </a:prstGeom>
          <a:noFill/>
        </p:spPr>
        <p:txBody>
          <a:bodyPr wrap="square" rtlCol="0">
            <a:spAutoFit/>
          </a:bodyPr>
          <a:lstStyle/>
          <a:p>
            <a:r>
              <a:rPr lang="es-MX" sz="1100" dirty="0" smtClean="0"/>
              <a:t>Imagen tomada de medigraphic.com</a:t>
            </a:r>
            <a:endParaRPr lang="es-MX" sz="1100" dirty="0"/>
          </a:p>
        </p:txBody>
      </p:sp>
    </p:spTree>
    <p:extLst>
      <p:ext uri="{BB962C8B-B14F-4D97-AF65-F5344CB8AC3E}">
        <p14:creationId xmlns:p14="http://schemas.microsoft.com/office/powerpoint/2010/main" val="3164037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7021010" cy="1325563"/>
          </a:xfrm>
          <a:solidFill>
            <a:schemeClr val="accent6">
              <a:lumMod val="40000"/>
              <a:lumOff val="60000"/>
            </a:schemeClr>
          </a:solidFill>
        </p:spPr>
        <p:txBody>
          <a:bodyPr>
            <a:normAutofit/>
          </a:bodyPr>
          <a:lstStyle/>
          <a:p>
            <a:r>
              <a:rPr lang="es-MX" sz="3600" dirty="0" smtClean="0"/>
              <a:t>Las lesiones pueden presentarse en:</a:t>
            </a:r>
            <a:endParaRPr lang="es-MX" sz="3600" dirty="0"/>
          </a:p>
        </p:txBody>
      </p:sp>
      <p:sp>
        <p:nvSpPr>
          <p:cNvPr id="3" name="Marcador de contenido 2"/>
          <p:cNvSpPr>
            <a:spLocks noGrp="1"/>
          </p:cNvSpPr>
          <p:nvPr>
            <p:ph idx="1"/>
          </p:nvPr>
        </p:nvSpPr>
        <p:spPr>
          <a:xfrm>
            <a:off x="838200" y="2265463"/>
            <a:ext cx="6453851" cy="4351338"/>
          </a:xfrm>
          <a:solidFill>
            <a:schemeClr val="accent6">
              <a:lumMod val="20000"/>
              <a:lumOff val="80000"/>
            </a:schemeClr>
          </a:solidFill>
        </p:spPr>
        <p:txBody>
          <a:bodyPr/>
          <a:lstStyle/>
          <a:p>
            <a:r>
              <a:rPr lang="es-MX" dirty="0" smtClean="0"/>
              <a:t>Los labios.</a:t>
            </a:r>
          </a:p>
          <a:p>
            <a:r>
              <a:rPr lang="es-MX" dirty="0" smtClean="0"/>
              <a:t>Los dos tercios del frente de la lengua.</a:t>
            </a:r>
          </a:p>
          <a:p>
            <a:r>
              <a:rPr lang="es-MX" dirty="0" smtClean="0"/>
              <a:t>El tejido gingival</a:t>
            </a:r>
          </a:p>
          <a:p>
            <a:r>
              <a:rPr lang="es-MX" dirty="0" smtClean="0"/>
              <a:t>La mucosa </a:t>
            </a:r>
            <a:r>
              <a:rPr lang="es-MX" dirty="0" err="1" smtClean="0"/>
              <a:t>yugal</a:t>
            </a:r>
            <a:endParaRPr lang="es-MX" dirty="0" smtClean="0"/>
          </a:p>
          <a:p>
            <a:r>
              <a:rPr lang="es-MX" dirty="0" smtClean="0"/>
              <a:t>El piso  de la boca debajo de la lengua.</a:t>
            </a:r>
          </a:p>
          <a:p>
            <a:r>
              <a:rPr lang="es-MX" dirty="0" smtClean="0"/>
              <a:t>El paladar duro </a:t>
            </a:r>
          </a:p>
          <a:p>
            <a:r>
              <a:rPr lang="es-MX" dirty="0" smtClean="0"/>
              <a:t>El trígono </a:t>
            </a:r>
            <a:r>
              <a:rPr lang="es-MX" dirty="0" err="1" smtClean="0"/>
              <a:t>retromolar</a:t>
            </a:r>
            <a:endParaRPr lang="es-MX" dirty="0" smtClean="0"/>
          </a:p>
          <a:p>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2067" y="3780745"/>
            <a:ext cx="3609517" cy="2350081"/>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7315" y="717324"/>
            <a:ext cx="2200275" cy="2076450"/>
          </a:xfrm>
          <a:prstGeom prst="rect">
            <a:avLst/>
          </a:prstGeom>
        </p:spPr>
      </p:pic>
      <p:sp>
        <p:nvSpPr>
          <p:cNvPr id="6" name="CuadroTexto 5"/>
          <p:cNvSpPr txBox="1"/>
          <p:nvPr/>
        </p:nvSpPr>
        <p:spPr>
          <a:xfrm>
            <a:off x="8926286" y="2960914"/>
            <a:ext cx="2467428" cy="261610"/>
          </a:xfrm>
          <a:prstGeom prst="rect">
            <a:avLst/>
          </a:prstGeom>
          <a:noFill/>
        </p:spPr>
        <p:txBody>
          <a:bodyPr wrap="square" rtlCol="0">
            <a:spAutoFit/>
          </a:bodyPr>
          <a:lstStyle/>
          <a:p>
            <a:r>
              <a:rPr lang="es-MX" sz="1100" dirty="0" smtClean="0"/>
              <a:t>Tomada de comofuncionaque.com</a:t>
            </a:r>
            <a:endParaRPr lang="es-MX" sz="1100" dirty="0"/>
          </a:p>
        </p:txBody>
      </p:sp>
      <p:sp>
        <p:nvSpPr>
          <p:cNvPr id="7" name="CuadroTexto 6"/>
          <p:cNvSpPr txBox="1"/>
          <p:nvPr/>
        </p:nvSpPr>
        <p:spPr>
          <a:xfrm>
            <a:off x="9057315" y="6130826"/>
            <a:ext cx="3323771" cy="261610"/>
          </a:xfrm>
          <a:prstGeom prst="rect">
            <a:avLst/>
          </a:prstGeom>
          <a:noFill/>
        </p:spPr>
        <p:txBody>
          <a:bodyPr wrap="square" rtlCol="0">
            <a:spAutoFit/>
          </a:bodyPr>
          <a:lstStyle/>
          <a:p>
            <a:r>
              <a:rPr lang="es-MX" sz="1100" dirty="0" smtClean="0"/>
              <a:t>Tomada de carluca.blogspot.com</a:t>
            </a:r>
            <a:endParaRPr lang="es-MX" sz="1100" dirty="0"/>
          </a:p>
        </p:txBody>
      </p:sp>
    </p:spTree>
    <p:extLst>
      <p:ext uri="{BB962C8B-B14F-4D97-AF65-F5344CB8AC3E}">
        <p14:creationId xmlns:p14="http://schemas.microsoft.com/office/powerpoint/2010/main" val="192848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Carcinoma Espinocelular</a:t>
            </a:r>
            <a:endParaRPr lang="es-MX" dirty="0"/>
          </a:p>
        </p:txBody>
      </p:sp>
      <p:sp>
        <p:nvSpPr>
          <p:cNvPr id="3" name="Marcador de contenido 2"/>
          <p:cNvSpPr>
            <a:spLocks noGrp="1"/>
          </p:cNvSpPr>
          <p:nvPr>
            <p:ph sz="half" idx="1"/>
          </p:nvPr>
        </p:nvSpPr>
        <p:spPr>
          <a:xfrm>
            <a:off x="838200" y="2043692"/>
            <a:ext cx="4763947" cy="2702832"/>
          </a:xfrm>
          <a:solidFill>
            <a:schemeClr val="accent6">
              <a:lumMod val="40000"/>
              <a:lumOff val="60000"/>
            </a:schemeClr>
          </a:solidFill>
        </p:spPr>
        <p:txBody>
          <a:bodyPr/>
          <a:lstStyle/>
          <a:p>
            <a:pPr marL="0" indent="0" algn="just">
              <a:buNone/>
            </a:pPr>
            <a:r>
              <a:rPr lang="es-MX" dirty="0" smtClean="0"/>
              <a:t>Es una de las neoplasias malignas más comunes en boca, suele presentarse como una úlcera crónica o como</a:t>
            </a:r>
            <a:r>
              <a:rPr lang="es-MX" altLang="es-MX" dirty="0" smtClean="0"/>
              <a:t> </a:t>
            </a:r>
            <a:r>
              <a:rPr lang="es-MX" altLang="es-MX" dirty="0"/>
              <a:t>una lesión elevada, con o sin ulceración.</a:t>
            </a:r>
            <a:r>
              <a:rPr lang="es-MX" dirty="0" smtClean="0"/>
              <a:t> </a:t>
            </a:r>
            <a:endParaRPr lang="es-MX" dirty="0"/>
          </a:p>
        </p:txBody>
      </p:sp>
      <p:pic>
        <p:nvPicPr>
          <p:cNvPr id="5" name="Marcador de contenido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380062" y="1703842"/>
            <a:ext cx="3720362" cy="2643415"/>
          </a:xfrm>
          <a:prstGeom prst="rect">
            <a:avLst/>
          </a:prstGeom>
          <a:ln>
            <a:noFill/>
          </a:ln>
          <a:effectLst>
            <a:softEdge rad="112500"/>
          </a:effectLst>
        </p:spPr>
      </p:pic>
      <p:sp>
        <p:nvSpPr>
          <p:cNvPr id="6" name="Rectángulo 5"/>
          <p:cNvSpPr/>
          <p:nvPr/>
        </p:nvSpPr>
        <p:spPr>
          <a:xfrm>
            <a:off x="7952612" y="4484914"/>
            <a:ext cx="2935419" cy="261610"/>
          </a:xfrm>
          <a:prstGeom prst="rect">
            <a:avLst/>
          </a:prstGeom>
        </p:spPr>
        <p:txBody>
          <a:bodyPr wrap="none">
            <a:spAutoFit/>
          </a:bodyPr>
          <a:lstStyle/>
          <a:p>
            <a:r>
              <a:rPr lang="es-MX" sz="1100" dirty="0"/>
              <a:t>Tomada de revistasinvestigacion.unmsm.edu.pe</a:t>
            </a:r>
          </a:p>
        </p:txBody>
      </p:sp>
    </p:spTree>
    <p:extLst>
      <p:ext uri="{BB962C8B-B14F-4D97-AF65-F5344CB8AC3E}">
        <p14:creationId xmlns:p14="http://schemas.microsoft.com/office/powerpoint/2010/main" val="127637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Carcinoma </a:t>
            </a:r>
            <a:r>
              <a:rPr lang="es-MX" dirty="0" err="1" smtClean="0"/>
              <a:t>Epidermoide</a:t>
            </a:r>
            <a:endParaRPr lang="es-MX" dirty="0"/>
          </a:p>
        </p:txBody>
      </p:sp>
      <p:sp>
        <p:nvSpPr>
          <p:cNvPr id="3" name="Marcador de contenido 2"/>
          <p:cNvSpPr>
            <a:spLocks noGrp="1"/>
          </p:cNvSpPr>
          <p:nvPr>
            <p:ph sz="half" idx="1"/>
          </p:nvPr>
        </p:nvSpPr>
        <p:spPr>
          <a:xfrm>
            <a:off x="838200" y="1825625"/>
            <a:ext cx="5181600" cy="3588204"/>
          </a:xfrm>
          <a:solidFill>
            <a:schemeClr val="accent6">
              <a:lumMod val="40000"/>
              <a:lumOff val="60000"/>
            </a:schemeClr>
          </a:solidFill>
        </p:spPr>
        <p:txBody>
          <a:bodyPr/>
          <a:lstStyle/>
          <a:p>
            <a:pPr algn="just"/>
            <a:r>
              <a:rPr lang="es-MX" dirty="0" smtClean="0"/>
              <a:t>Es un tipo de cáncer que inicia en las células escamozas, que se encuentran en el tejido que forma la superficie de la piel, el revestimiento de los órganos huecos del cuerpo y revestimiento de los aparatos respiratorio y digestivo. 1</a:t>
            </a:r>
            <a:endParaRPr lang="es-MX" dirty="0"/>
          </a:p>
        </p:txBody>
      </p:sp>
      <p:pic>
        <p:nvPicPr>
          <p:cNvPr id="7" name="Marcador de contenido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353980" y="1954327"/>
            <a:ext cx="3738563" cy="2885364"/>
          </a:xfrm>
        </p:spPr>
      </p:pic>
      <p:sp>
        <p:nvSpPr>
          <p:cNvPr id="8" name="CuadroTexto 7"/>
          <p:cNvSpPr txBox="1"/>
          <p:nvPr/>
        </p:nvSpPr>
        <p:spPr>
          <a:xfrm>
            <a:off x="8215085" y="5083117"/>
            <a:ext cx="3458029" cy="261610"/>
          </a:xfrm>
          <a:prstGeom prst="rect">
            <a:avLst/>
          </a:prstGeom>
          <a:noFill/>
        </p:spPr>
        <p:txBody>
          <a:bodyPr wrap="square" rtlCol="0">
            <a:spAutoFit/>
          </a:bodyPr>
          <a:lstStyle/>
          <a:p>
            <a:r>
              <a:rPr lang="es-MX" sz="1100" dirty="0" smtClean="0"/>
              <a:t>Tomada de medicosecuador.com</a:t>
            </a:r>
            <a:endParaRPr lang="es-MX" sz="1100" dirty="0"/>
          </a:p>
        </p:txBody>
      </p:sp>
    </p:spTree>
    <p:extLst>
      <p:ext uri="{BB962C8B-B14F-4D97-AF65-F5344CB8AC3E}">
        <p14:creationId xmlns:p14="http://schemas.microsoft.com/office/powerpoint/2010/main" val="101382632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1273</TotalTime>
  <Words>1309</Words>
  <Application>Microsoft Office PowerPoint</Application>
  <PresentationFormat>Panorámica</PresentationFormat>
  <Paragraphs>147</Paragraphs>
  <Slides>17</Slides>
  <Notes>17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Calibri</vt:lpstr>
      <vt:lpstr>Calibri Light</vt:lpstr>
      <vt:lpstr>Times New Roman</vt:lpstr>
      <vt:lpstr>Tema de Office</vt:lpstr>
      <vt:lpstr>Universidad Autónoma del Estado de  México Facultad de Odontología Unidad de Aprendizaje de Odontología Preventiva III</vt:lpstr>
      <vt:lpstr> Prevención de cáncer bucal y otras lesiones en mucosa oral   Contenido </vt:lpstr>
      <vt:lpstr>Neoplasia: Griego (nuevo crecimiento) Proceso de proliferación descontrolada de células de un tejido, el cual por sus características histológicas o genéticas puede ser:</vt:lpstr>
      <vt:lpstr>Neoplasia Benigna: Se les da nombre con los siguientes  sufijos (nomenclatura):  </vt:lpstr>
      <vt:lpstr>Neoplasia maligna </vt:lpstr>
      <vt:lpstr>Para nombrarlas se usan los sufijos:</vt:lpstr>
      <vt:lpstr>Las lesiones pueden presentarse en:</vt:lpstr>
      <vt:lpstr>Carcinoma Espinocelular</vt:lpstr>
      <vt:lpstr>Carcinoma Epidermoide</vt:lpstr>
      <vt:lpstr>Etiología y factores de riesgo</vt:lpstr>
      <vt:lpstr>Factores de riesgo intrínsecos:</vt:lpstr>
      <vt:lpstr>Factores de riesgo intrínsecos:</vt:lpstr>
      <vt:lpstr>Factores de riesgo extrínsecos</vt:lpstr>
      <vt:lpstr>Factores extrínsecos:</vt:lpstr>
      <vt:lpstr>Factores extrínsecos:</vt:lpstr>
      <vt:lpstr>Factores extrínsecos:</vt:lpstr>
      <vt:lpstr>Lesiones premalignas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Laptop3725</dc:creator>
  <cp:lastModifiedBy>UAEM</cp:lastModifiedBy>
  <cp:revision>141</cp:revision>
  <dcterms:created xsi:type="dcterms:W3CDTF">2019-07-29T16:10:18Z</dcterms:created>
  <dcterms:modified xsi:type="dcterms:W3CDTF">2019-09-30T16:08:33Z</dcterms:modified>
</cp:coreProperties>
</file>