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0" r:id="rId2"/>
    <p:sldId id="296" r:id="rId3"/>
    <p:sldId id="309" r:id="rId4"/>
    <p:sldId id="312" r:id="rId5"/>
    <p:sldId id="299" r:id="rId6"/>
    <p:sldId id="275" r:id="rId7"/>
    <p:sldId id="301" r:id="rId8"/>
    <p:sldId id="314" r:id="rId9"/>
    <p:sldId id="308" r:id="rId10"/>
    <p:sldId id="302" r:id="rId11"/>
    <p:sldId id="303" r:id="rId12"/>
    <p:sldId id="321" r:id="rId13"/>
    <p:sldId id="322" r:id="rId14"/>
    <p:sldId id="323" r:id="rId15"/>
    <p:sldId id="324" r:id="rId16"/>
    <p:sldId id="305" r:id="rId17"/>
    <p:sldId id="311" r:id="rId1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ptop3725" initials="L" lastIdx="1" clrIdx="0">
    <p:extLst>
      <p:ext uri="{19B8F6BF-5375-455C-9EA6-DF929625EA0E}">
        <p15:presenceInfo xmlns:p15="http://schemas.microsoft.com/office/powerpoint/2012/main" userId="Laptop372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544" autoAdjust="0"/>
    <p:restoredTop sz="86364" autoAdjust="0"/>
  </p:normalViewPr>
  <p:slideViewPr>
    <p:cSldViewPr snapToGrid="0">
      <p:cViewPr varScale="1">
        <p:scale>
          <a:sx n="79" d="100"/>
          <a:sy n="79" d="100"/>
        </p:scale>
        <p:origin x="22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F28F1-21C4-48F8-AF8D-A0CC02491211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B0BFF-AC68-47FA-85C1-A56DC38FE2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6916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 producida por factores extrínsecos como el tabaco, alcohol e irritación bucal persistente.</a:t>
            </a:r>
          </a:p>
          <a:p>
            <a:r>
              <a:rPr lang="es-MX" dirty="0" smtClean="0"/>
              <a:t>La literatura menciona como otro de los factores etiológicos el fumar en pipa y el consumo de alimentos picantes.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6674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 El cáncer oral es el 8° más frecuente en los hombres.</a:t>
            </a:r>
            <a:r>
              <a:rPr lang="es-MX" baseline="0" dirty="0" smtClean="0"/>
              <a:t> </a:t>
            </a:r>
            <a:r>
              <a:rPr lang="es-MX" dirty="0" smtClean="0"/>
              <a:t>La edad promedio al momento del diagnóstico es 62 años.</a:t>
            </a:r>
            <a:r>
              <a:rPr lang="es-MX" baseline="0" dirty="0" smtClean="0"/>
              <a:t> </a:t>
            </a:r>
            <a:r>
              <a:rPr lang="es-MX" dirty="0" smtClean="0"/>
              <a:t>Datos tomados de: Cancer.Net. American Society of Clinical Oncology (ASCO). Cáncer oral y orofaringeo: Esadísticas.01/2019 https://www.cáncer.net/es/tipos-de-cáncer/cáncer-oral-y-</a:t>
            </a:r>
            <a:r>
              <a:rPr lang="es-MX" dirty="0" err="1" smtClean="0"/>
              <a:t>orofaríngeo</a:t>
            </a:r>
            <a:r>
              <a:rPr lang="es-MX" dirty="0" smtClean="0"/>
              <a:t>/estadísticas.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075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Datos tomados de: Tirado L, Granados M, Epidemiología y Etiología del Cáncer de la Cabeza y el Cuello Cancerología 2 (2007)9-17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0028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Recomendaciones: Acudir al dentista cuando menos una vez al año para un examen detallado de los tejidos bucales y de la  cara.  </a:t>
            </a:r>
          </a:p>
          <a:p>
            <a:pPr algn="just"/>
            <a:r>
              <a:rPr lang="es-MX" dirty="0" smtClean="0"/>
              <a:t>Ante la presencia de cualquier aumento de volumen (bolita), mancha de reciente aparición o úlcera que no sana acudir inmediatamente</a:t>
            </a:r>
          </a:p>
          <a:p>
            <a:pPr algn="just"/>
            <a:r>
              <a:rPr lang="es-MX" dirty="0" smtClean="0"/>
              <a:t>Eliminar los irritantes reconocidos en cavidad bucal como prótesis mal ajustadas, restauraciones inadecuadas etc.</a:t>
            </a:r>
            <a:r>
              <a:rPr lang="es-MX" baseline="0" dirty="0" smtClean="0"/>
              <a:t> </a:t>
            </a:r>
            <a:r>
              <a:rPr lang="es-MX" dirty="0" smtClean="0"/>
              <a:t>Higiene bucal adecuada.</a:t>
            </a:r>
          </a:p>
          <a:p>
            <a:pPr algn="just"/>
            <a:r>
              <a:rPr lang="es-MX" dirty="0" smtClean="0"/>
              <a:t>No fumar ni mascar tabaco.</a:t>
            </a:r>
            <a:r>
              <a:rPr lang="es-MX" baseline="0" dirty="0" smtClean="0"/>
              <a:t> </a:t>
            </a:r>
            <a:r>
              <a:rPr lang="es-MX" dirty="0" smtClean="0"/>
              <a:t>Realizar la practica del auto-examen </a:t>
            </a:r>
            <a:r>
              <a:rPr lang="es-MX" baseline="0" dirty="0" smtClean="0"/>
              <a:t> </a:t>
            </a:r>
            <a:r>
              <a:rPr lang="es-MX" dirty="0" smtClean="0"/>
              <a:t>Referir los casos que requieran atención especializada. </a:t>
            </a:r>
          </a:p>
          <a:p>
            <a:pPr algn="just"/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3066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Recomendaciones generales para prevenir</a:t>
            </a:r>
            <a:r>
              <a:rPr lang="es-MX" baseline="0" dirty="0" smtClean="0"/>
              <a:t> el cáncer bucal y práctica de autoexamen bucal.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1362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Previo lavado de manos y colocación frente a un espejo</a:t>
            </a:r>
            <a:r>
              <a:rPr lang="es-MX" baseline="0" dirty="0" smtClean="0"/>
              <a:t> con buena iluminación, se recomienda seguir estos pasos.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1573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Otro cartel en el cual se hacen</a:t>
            </a:r>
            <a:r>
              <a:rPr lang="es-MX" baseline="0" dirty="0" smtClean="0"/>
              <a:t> algunas recomendaciones generales y se ilustran 6 pasos para realizar el autoexamen bucal.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50238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5183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Regularmente aparecen como lesiones bien delimitadas y en muy pocas ocasiones son sintomáticas.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435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Al encontrar una lesión de leucoplasia y no poder identificar si va ha sufrir, ha sufrido o esta sufriendo una transformación maligna es importante realizar una biopsia.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2148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eritroplasia según</a:t>
            </a:r>
            <a:r>
              <a:rPr lang="es-MX" baseline="0" dirty="0" smtClean="0"/>
              <a:t> el manual para la detección  de alteraciones de la mucosa bucal potencialmente malignas se define como la mácula o placa de color rojo aterciopelado que no puede ser diagnosticada como otra lesión específica y no puede ser atribuida ninguna otra entidad roja conocida.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82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Los factores de riesgo más comunes son el tabaco y alcohol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4413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tumefacción se refiere a inflamación de alguna parte</a:t>
            </a:r>
            <a:r>
              <a:rPr lang="es-MX" baseline="0" dirty="0" smtClean="0"/>
              <a:t> de la boca, y se debe descartar a la enfermedad periodontal., en la piel debemos identificar también, nódulos firmes de color rojo, úlceras planas con costra escamosa, zonas ásperas y escamosas en el labio que puedan convertirse en llagas abiertas.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4228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Alrededor de un tercio de las muertes se debe a los 5 principales factores de riesgo conductuales y dietéticos.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5584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tabaquismo es el principal factor de riesgo.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510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 pesar de que el cáncer de cavidad oral y el de orofaringe se pueden presentar en adultos de cualquier edad, es más frecuente en aquellos de 55 a 64 años.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B0BFF-AC68-47FA-85C1-A56DC38FE27F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6747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9356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2197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30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13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0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163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911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0221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3739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7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519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8E1D1-ADDA-4292-91EE-C7BF9423545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270BF-0848-425A-8B01-7585C3C189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9166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&#225;ncer.net/es/tipos-de-c&#225;ncer/c&#225;ncer-oral-y-orofar&#237;ngeo/estad&#237;stica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ancer.gov/espanol/publicaciones/diccionario/def/eritroplasia" TargetMode="External"/><Relationship Id="rId4" Type="http://schemas.openxmlformats.org/officeDocument/2006/relationships/hyperlink" Target="https://www.cancer.gov/espanol/instituto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Leucoplasia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968265"/>
            <a:ext cx="4800600" cy="349700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Lesión blanca que aparece sobre la mucosa de la boca y otros sitios que no se desprende al raspado y clínica e histológicamente no puede ser clasificada como otra lesión.</a:t>
            </a:r>
          </a:p>
          <a:p>
            <a:pPr marL="0" indent="0" algn="just">
              <a:buNone/>
            </a:pPr>
            <a:r>
              <a:rPr lang="es-MX" dirty="0" smtClean="0"/>
              <a:t>En muy pocas ocasiones es sintomática.</a:t>
            </a: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35"/>
          <a:stretch/>
        </p:blipFill>
        <p:spPr>
          <a:xfrm>
            <a:off x="6799215" y="1060351"/>
            <a:ext cx="3150003" cy="2235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215" y="4085653"/>
            <a:ext cx="3771249" cy="188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uadroTexto 7"/>
          <p:cNvSpPr txBox="1"/>
          <p:nvPr/>
        </p:nvSpPr>
        <p:spPr>
          <a:xfrm>
            <a:off x="7741920" y="3298128"/>
            <a:ext cx="3060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Tomada de scielo.isciii.es</a:t>
            </a:r>
            <a:endParaRPr lang="es-MX" sz="11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632192" y="5971278"/>
            <a:ext cx="39136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Tomada de centrodentalpedralbes.com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289336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Epidemiología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Se estima que este año de diagnosticará  cáncer oral y orofaringeo a 53000 adultos, 38140 hombres y 14860 mujeres en los Estados Unidos. </a:t>
            </a:r>
          </a:p>
          <a:p>
            <a:pPr algn="just"/>
            <a:r>
              <a:rPr lang="es-MX" dirty="0" smtClean="0"/>
              <a:t>El cáncer oral es el 8° más frecuente en los hombres.</a:t>
            </a:r>
          </a:p>
          <a:p>
            <a:pPr algn="just"/>
            <a:r>
              <a:rPr lang="es-MX" dirty="0" smtClean="0"/>
              <a:t>La edad promedio al momento del diagnóstico es 62 años</a:t>
            </a:r>
          </a:p>
          <a:p>
            <a:pPr algn="just"/>
            <a:r>
              <a:rPr lang="es-MX" dirty="0" smtClean="0"/>
              <a:t>Aproximadamente el 25% de los casos ocurre en personas menores de 55 años.</a:t>
            </a:r>
          </a:p>
          <a:p>
            <a:pPr algn="just"/>
            <a:r>
              <a:rPr lang="es-MX" dirty="0" smtClean="0"/>
              <a:t>La tasa de mortalidad aumentó un 1% de 2012 a 2016</a:t>
            </a:r>
          </a:p>
          <a:p>
            <a:pPr marL="0" indent="0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986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Epidemiología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72440" y="2353056"/>
            <a:ext cx="5181600" cy="273100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400" dirty="0" smtClean="0"/>
              <a:t>Epidemiología y etiología del cáncer de cabeza y cuello</a:t>
            </a:r>
          </a:p>
          <a:p>
            <a:pPr marL="0" indent="0" algn="just">
              <a:buNone/>
            </a:pPr>
            <a:r>
              <a:rPr lang="es-MX" sz="2400" dirty="0" smtClean="0"/>
              <a:t>Las malignidades ubicadas en cabeza y cuello representan el 17.6% de la totalidad (108,064) de las neoplasias malignas reportadas al Registro Histopatológico de las Neoplasias en México en el 2002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232" y="3336608"/>
            <a:ext cx="5792790" cy="2501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6" name="Rectángulo 5"/>
          <p:cNvSpPr/>
          <p:nvPr/>
        </p:nvSpPr>
        <p:spPr>
          <a:xfrm>
            <a:off x="6047232" y="2202752"/>
            <a:ext cx="609600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es-MX" sz="1600" dirty="0"/>
              <a:t>Neoplasias malignas de la cabeza y el cuello de acuerdo al Registro Histopatológico de las Neoplasias en México en el 2002 (con datos del propio registro y cifras del INEGI).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266688" y="5998464"/>
            <a:ext cx="5437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/>
              <a:t>Tomado de Tirado L, Granados M, Epidemiología y Etiología del Cáncer de la Cabeza y el Cuello  </a:t>
            </a:r>
          </a:p>
        </p:txBody>
      </p:sp>
    </p:spTree>
    <p:extLst>
      <p:ext uri="{BB962C8B-B14F-4D97-AF65-F5344CB8AC3E}">
        <p14:creationId xmlns:p14="http://schemas.microsoft.com/office/powerpoint/2010/main" val="199951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43939"/>
            <a:ext cx="10515600" cy="1325563"/>
          </a:xfrm>
        </p:spPr>
        <p:txBody>
          <a:bodyPr/>
          <a:lstStyle/>
          <a:p>
            <a:r>
              <a:rPr lang="es-ES" dirty="0"/>
              <a:t>Prevención de cáncer bucal y otras lesiones en mucosa </a:t>
            </a:r>
            <a:r>
              <a:rPr lang="es-ES" dirty="0" smtClean="0"/>
              <a:t>oral: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69502"/>
            <a:ext cx="10515600" cy="435133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/>
            </a:pPr>
            <a:r>
              <a:rPr lang="es-ES_tradnl" dirty="0" smtClean="0"/>
              <a:t>Acudir al dentista cuando menos una vez al año para un examen detallado de los tejidos bucales y de la  cara.  </a:t>
            </a:r>
          </a:p>
          <a:p>
            <a:pPr marL="0" indent="0" algn="just">
              <a:buNone/>
              <a:defRPr/>
            </a:pPr>
            <a:r>
              <a:rPr lang="es-ES_tradnl" dirty="0" smtClean="0"/>
              <a:t>Ante la presencia de cualquier aumento de volumen (bolita), mancha de reciente aparición o úlcera que no sana acudir inmediatamente</a:t>
            </a:r>
          </a:p>
          <a:p>
            <a:pPr marL="0" indent="0" algn="just">
              <a:buNone/>
              <a:defRPr/>
            </a:pPr>
            <a:r>
              <a:rPr lang="es-ES_tradnl" dirty="0" smtClean="0"/>
              <a:t>Eliminar los irritantes reconocidos en cavidad bucal como </a:t>
            </a:r>
            <a:r>
              <a:rPr lang="es-ES_tradnl" dirty="0"/>
              <a:t>prótesis mal ajustadas, restauraciones inadecuadas etc</a:t>
            </a:r>
            <a:r>
              <a:rPr lang="es-ES_tradnl" dirty="0" smtClean="0"/>
              <a:t>.</a:t>
            </a:r>
          </a:p>
          <a:p>
            <a:pPr marL="0" indent="0" algn="just">
              <a:buNone/>
              <a:defRPr/>
            </a:pPr>
            <a:r>
              <a:rPr lang="es-ES_tradnl" dirty="0" smtClean="0"/>
              <a:t>Higiene bucal adecuada.</a:t>
            </a:r>
          </a:p>
          <a:p>
            <a:pPr marL="0" indent="0" algn="just">
              <a:buNone/>
              <a:defRPr/>
            </a:pPr>
            <a:r>
              <a:rPr lang="es-ES_tradnl" dirty="0" smtClean="0"/>
              <a:t>No fumar ni mascar tabaco</a:t>
            </a:r>
          </a:p>
          <a:p>
            <a:pPr marL="0" indent="0" algn="just">
              <a:buNone/>
              <a:defRPr/>
            </a:pPr>
            <a:r>
              <a:rPr lang="es-ES_tradnl" dirty="0" smtClean="0"/>
              <a:t>Realizar la practica del auto-examen </a:t>
            </a:r>
          </a:p>
          <a:p>
            <a:pPr marL="0" indent="0" algn="just">
              <a:buNone/>
              <a:defRPr/>
            </a:pPr>
            <a:r>
              <a:rPr lang="es-MX" dirty="0" smtClean="0"/>
              <a:t>Referir </a:t>
            </a:r>
            <a:r>
              <a:rPr lang="es-MX" dirty="0"/>
              <a:t>los casos que requieran atención especializada. </a:t>
            </a:r>
            <a:endParaRPr lang="es-ES_tradnl" dirty="0" smtClean="0"/>
          </a:p>
          <a:p>
            <a:pPr algn="just">
              <a:defRPr/>
            </a:pPr>
            <a:endParaRPr lang="es-ES_tradnl" dirty="0" smtClean="0"/>
          </a:p>
          <a:p>
            <a:pPr algn="just">
              <a:defRPr/>
            </a:pPr>
            <a:endParaRPr lang="es-ES_tradnl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4428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1" y="243840"/>
            <a:ext cx="7680960" cy="588323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193792" y="6437376"/>
            <a:ext cx="5754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Tomado de es.slideshare.net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465533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5" y="952500"/>
            <a:ext cx="9353550" cy="4953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498592" y="6144768"/>
            <a:ext cx="40355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Tomado de buenapraxis.com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888049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19984" y="448580"/>
            <a:ext cx="5809488" cy="580948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14400" y="6352032"/>
            <a:ext cx="477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Tomado de msaludsgo.gov.ar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0045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199" y="1690688"/>
            <a:ext cx="10661073" cy="4892991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MX" sz="2400" dirty="0" smtClean="0"/>
              <a:t>1. Cancer.Net</a:t>
            </a:r>
            <a:r>
              <a:rPr lang="es-MX" sz="2400" dirty="0"/>
              <a:t>. American Society of Clinical Oncology (ASCO). Cáncer oral y orofaringeo: </a:t>
            </a:r>
            <a:r>
              <a:rPr lang="es-MX" sz="2400" dirty="0" smtClean="0"/>
              <a:t>Esadísticas.01/2019. Recuperado el 13 de agosto de 2019 de: </a:t>
            </a:r>
            <a:r>
              <a:rPr lang="es-MX" sz="2400" dirty="0">
                <a:hlinkClick r:id="rId3"/>
              </a:rPr>
              <a:t>https://www.cáncer.net/es/tipos-de-cáncer/cáncer-oral-y-</a:t>
            </a:r>
            <a:r>
              <a:rPr lang="es-MX" sz="2400" dirty="0" err="1">
                <a:hlinkClick r:id="rId3"/>
              </a:rPr>
              <a:t>orofaríngeo</a:t>
            </a:r>
            <a:r>
              <a:rPr lang="es-MX" sz="2400" dirty="0">
                <a:hlinkClick r:id="rId3"/>
              </a:rPr>
              <a:t>/estadísticas</a:t>
            </a:r>
            <a:r>
              <a:rPr lang="es-MX" sz="2400" dirty="0" smtClean="0"/>
              <a:t>. </a:t>
            </a:r>
            <a:endParaRPr lang="es-MX" sz="2400" dirty="0"/>
          </a:p>
          <a:p>
            <a:pPr algn="just"/>
            <a:r>
              <a:rPr lang="es-MX" sz="2400" dirty="0" smtClean="0"/>
              <a:t>2. Estela </a:t>
            </a:r>
            <a:r>
              <a:rPr lang="es-MX" sz="2400" dirty="0"/>
              <a:t>de la Rosa García, Gabriela Anaya Saavedra, Luz María Godoy Rivera. Manual para la detección de alteraciones de la mucosa bucal potencialmente malignas. Centro Nacional de vigilancia Epidemiológica y Control de Enfermedades</a:t>
            </a:r>
            <a:r>
              <a:rPr lang="es-MX" sz="2400" dirty="0" smtClean="0"/>
              <a:t>. Secretaría de Salud. </a:t>
            </a:r>
            <a:r>
              <a:rPr lang="es-MX" sz="2400" dirty="0"/>
              <a:t>2009</a:t>
            </a:r>
            <a:r>
              <a:rPr lang="es-MX" sz="2400" dirty="0" smtClean="0"/>
              <a:t>.</a:t>
            </a:r>
          </a:p>
          <a:p>
            <a:pPr algn="just"/>
            <a:r>
              <a:rPr lang="es-MX" sz="2400" dirty="0" smtClean="0"/>
              <a:t>3. Instituto Nacional del Cáncer de los Institutos Nacionales de la Salud de los EE UU. Recuperado el 2 de agosto de 2019, de: </a:t>
            </a:r>
            <a:r>
              <a:rPr lang="es-MX" sz="2400" dirty="0" smtClean="0">
                <a:hlinkClick r:id="rId4"/>
              </a:rPr>
              <a:t>https://www.cancer.gov/espanol/instituto</a:t>
            </a:r>
            <a:endParaRPr lang="es-MX" sz="2400" dirty="0" smtClean="0"/>
          </a:p>
          <a:p>
            <a:pPr algn="just"/>
            <a:r>
              <a:rPr lang="es-MX" sz="2400" dirty="0" smtClean="0"/>
              <a:t>4. Instituto </a:t>
            </a:r>
            <a:r>
              <a:rPr lang="es-MX" sz="2400" dirty="0"/>
              <a:t>Nacional del Cáncer de los Institutos Nacionales de la Salud de los EE UU. Recuperado el </a:t>
            </a:r>
            <a:r>
              <a:rPr lang="es-MX" sz="2400" dirty="0" smtClean="0"/>
              <a:t>5 </a:t>
            </a:r>
            <a:r>
              <a:rPr lang="es-MX" sz="2400" dirty="0"/>
              <a:t>de agosto de 2019, </a:t>
            </a:r>
            <a:r>
              <a:rPr lang="es-MX" sz="2400" dirty="0" smtClean="0"/>
              <a:t>de: </a:t>
            </a:r>
            <a:r>
              <a:rPr lang="es-MX" sz="2400" dirty="0" smtClean="0">
                <a:hlinkClick r:id="rId5"/>
              </a:rPr>
              <a:t>https</a:t>
            </a:r>
            <a:r>
              <a:rPr lang="es-MX" sz="2400" dirty="0">
                <a:hlinkClick r:id="rId5"/>
              </a:rPr>
              <a:t>://</a:t>
            </a:r>
            <a:r>
              <a:rPr lang="es-MX" sz="2400" dirty="0" smtClean="0">
                <a:hlinkClick r:id="rId5"/>
              </a:rPr>
              <a:t>www.cancer.gov/espanol/publicaciones/diccionario/def/eritroplasia</a:t>
            </a:r>
            <a:endParaRPr lang="es-MX" sz="2400" dirty="0" smtClean="0"/>
          </a:p>
          <a:p>
            <a:pPr algn="just"/>
            <a:r>
              <a:rPr lang="es-MX" sz="2400" dirty="0" smtClean="0"/>
              <a:t>5. MedlinePlus</a:t>
            </a:r>
            <a:r>
              <a:rPr lang="es-MX" sz="2400" dirty="0"/>
              <a:t>. (2016). Prevención del cáncer: hágase cargo de su estilo de vida. Recuperado el 25 de septiembre de 2019, de: https://</a:t>
            </a:r>
            <a:r>
              <a:rPr lang="es-MX" sz="2400" dirty="0" smtClean="0"/>
              <a:t>medlineplus.gov/spanish/ency/patientinstructions/000825.htm</a:t>
            </a:r>
          </a:p>
          <a:p>
            <a:pPr algn="just"/>
            <a:r>
              <a:rPr lang="es-MX" sz="2400" dirty="0" smtClean="0"/>
              <a:t>6. Organización Mundial de la Salud. Temas de salud. Cáncer, Datos y cifras. Sept 2018. Recuperado el 5 de agosto de 2019 de: https://www.who.int/es/news-room/fact-sheets/detail/cancer</a:t>
            </a:r>
          </a:p>
          <a:p>
            <a:pPr algn="just"/>
            <a:r>
              <a:rPr lang="es-MX" sz="2400" dirty="0" smtClean="0"/>
              <a:t>7. Pedro Valencia Mayoral, Mario </a:t>
            </a:r>
            <a:r>
              <a:rPr lang="es-MX" sz="2400" dirty="0" err="1" smtClean="0"/>
              <a:t>Perez</a:t>
            </a:r>
            <a:r>
              <a:rPr lang="es-MX" sz="2400" dirty="0" smtClean="0"/>
              <a:t> Peña, Carlos a Serrano Bello. Patología. Ed. Mc Graw Hill. España. </a:t>
            </a:r>
            <a:r>
              <a:rPr lang="es-MX" sz="2400" dirty="0"/>
              <a:t>2014 </a:t>
            </a:r>
            <a:endParaRPr lang="es-MX" sz="2400" dirty="0" smtClean="0"/>
          </a:p>
          <a:p>
            <a:pPr algn="just"/>
            <a:r>
              <a:rPr lang="es-MX" sz="2400" dirty="0" smtClean="0"/>
              <a:t>8. Secretaría de Salud. Norma Oficial Mexicana 013-SSA2-2015 para la prevención y el control de enfermedades bucales. DOF; México; 2016</a:t>
            </a:r>
          </a:p>
          <a:p>
            <a:pPr algn="just"/>
            <a:r>
              <a:rPr lang="es-MX" sz="2400" dirty="0"/>
              <a:t>9</a:t>
            </a:r>
            <a:r>
              <a:rPr lang="es-MX" sz="2400" dirty="0" smtClean="0"/>
              <a:t>. Segura Saint-</a:t>
            </a:r>
            <a:r>
              <a:rPr lang="es-MX" sz="2400" dirty="0" err="1" smtClean="0"/>
              <a:t>Gerons</a:t>
            </a:r>
            <a:r>
              <a:rPr lang="es-MX" sz="2400" dirty="0" smtClean="0"/>
              <a:t>, M Toro Rojas, </a:t>
            </a:r>
            <a:r>
              <a:rPr lang="es-MX" sz="2400" dirty="0" err="1" smtClean="0"/>
              <a:t>A.Blanco</a:t>
            </a:r>
            <a:r>
              <a:rPr lang="es-MX" sz="2400" dirty="0" smtClean="0"/>
              <a:t> Carrión, C. </a:t>
            </a:r>
            <a:r>
              <a:rPr lang="es-MX" sz="2400" dirty="0" err="1" smtClean="0"/>
              <a:t>Reymundo</a:t>
            </a:r>
            <a:r>
              <a:rPr lang="es-MX" sz="2400" dirty="0" smtClean="0"/>
              <a:t> García, J. </a:t>
            </a:r>
            <a:r>
              <a:rPr lang="es-MX" sz="2400" dirty="0" err="1" smtClean="0"/>
              <a:t>Fanego</a:t>
            </a:r>
            <a:r>
              <a:rPr lang="es-MX" sz="2400" dirty="0" smtClean="0"/>
              <a:t> Fernández. Lesiones precancerosas de la mucosa oral. Medicina Integral. </a:t>
            </a:r>
            <a:r>
              <a:rPr lang="es-MX" sz="2400" dirty="0" err="1" smtClean="0"/>
              <a:t>Cordoba</a:t>
            </a:r>
            <a:r>
              <a:rPr lang="es-MX" sz="2400" dirty="0" smtClean="0"/>
              <a:t>. </a:t>
            </a:r>
            <a:r>
              <a:rPr lang="es-MX" sz="2400" dirty="0" err="1" smtClean="0"/>
              <a:t>Elsevier</a:t>
            </a:r>
            <a:r>
              <a:rPr lang="es-MX" sz="2400" dirty="0" smtClean="0"/>
              <a:t>; </a:t>
            </a:r>
            <a:r>
              <a:rPr lang="es-MX" sz="2400" dirty="0" err="1" smtClean="0"/>
              <a:t>Vol</a:t>
            </a:r>
            <a:r>
              <a:rPr lang="es-MX" sz="2400" dirty="0" smtClean="0"/>
              <a:t> 36. </a:t>
            </a:r>
            <a:r>
              <a:rPr lang="es-MX" sz="2400" dirty="0" err="1" smtClean="0"/>
              <a:t>Num</a:t>
            </a:r>
            <a:r>
              <a:rPr lang="es-MX" sz="2400" dirty="0" smtClean="0"/>
              <a:t> 6. 2000. 217-222</a:t>
            </a:r>
          </a:p>
          <a:p>
            <a:pPr algn="just"/>
            <a:r>
              <a:rPr lang="es-MX" sz="2400" dirty="0" smtClean="0"/>
              <a:t>10. Tirado L, Granados M, Epidemiología y </a:t>
            </a:r>
            <a:r>
              <a:rPr lang="es-MX" sz="2400" dirty="0"/>
              <a:t>Etiología del </a:t>
            </a:r>
            <a:r>
              <a:rPr lang="es-MX" sz="2400" dirty="0" smtClean="0"/>
              <a:t>Cáncer de </a:t>
            </a:r>
            <a:r>
              <a:rPr lang="es-MX" sz="2400" dirty="0"/>
              <a:t>la Cabeza y el Cuello Cancerología 2 (</a:t>
            </a:r>
            <a:r>
              <a:rPr lang="es-MX" sz="2400" dirty="0" smtClean="0"/>
              <a:t>2007)9-17. Recuperado el 13 de agosto de 2019 de: http</a:t>
            </a:r>
            <a:r>
              <a:rPr lang="es-MX" sz="2400" dirty="0"/>
              <a:t>://</a:t>
            </a:r>
            <a:r>
              <a:rPr lang="es-MX" sz="2400" dirty="0" smtClean="0"/>
              <a:t>incan-mexico.org/revistainvestiga/elementos/documentosPortada/1181662434.pdf</a:t>
            </a:r>
          </a:p>
        </p:txBody>
      </p:sp>
    </p:spTree>
    <p:extLst>
      <p:ext uri="{BB962C8B-B14F-4D97-AF65-F5344CB8AC3E}">
        <p14:creationId xmlns:p14="http://schemas.microsoft.com/office/powerpoint/2010/main" val="2311753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38200" y="118418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4400" dirty="0" smtClean="0"/>
              <a:t>Por su atención</a:t>
            </a:r>
          </a:p>
          <a:p>
            <a:pPr marL="0" indent="0">
              <a:buNone/>
            </a:pPr>
            <a:endParaRPr lang="es-MX" sz="4400" dirty="0"/>
          </a:p>
          <a:p>
            <a:pPr marL="0" indent="0">
              <a:buNone/>
            </a:pPr>
            <a:r>
              <a:rPr lang="es-MX" sz="4400" dirty="0" smtClean="0"/>
              <a:t>                                   Gracias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192886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Leucoplasia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2344240"/>
            <a:ext cx="4539018" cy="286920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Las </a:t>
            </a:r>
            <a:r>
              <a:rPr lang="es-MX" dirty="0" err="1" smtClean="0"/>
              <a:t>leucoplasias</a:t>
            </a:r>
            <a:r>
              <a:rPr lang="es-MX" dirty="0" smtClean="0"/>
              <a:t> no homogéneas a veces dan la sensación de escozor fundamentalmente al consumir alimentos condimentados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2548957"/>
            <a:ext cx="5181600" cy="210493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Para el tratamiento lo más importante es eliminar los irritantes locales como el tabaco, alcohol, restauraciones, etc.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5196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Leucoplasia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37949" y="1645029"/>
            <a:ext cx="5181600" cy="342876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 smtClean="0"/>
              <a:t>De 1.4 a 6% de estas lesiones pueden transformarse en una lesión maligna.</a:t>
            </a:r>
          </a:p>
          <a:p>
            <a:endParaRPr lang="es-MX" dirty="0"/>
          </a:p>
          <a:p>
            <a:r>
              <a:rPr lang="es-MX" dirty="0" smtClean="0"/>
              <a:t>Las medidas preventivas más importantes son el control de factores de riesgo.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472450" y="1811634"/>
            <a:ext cx="5181600" cy="3237694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just"/>
            <a:r>
              <a:rPr lang="es-MX" dirty="0"/>
              <a:t>Al encontrar una lesión de leucoplasia y no poder identificar si va ha sufrir, ha sufrido o esta sufriendo una transformación maligna es importante realizar una biopsia.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7848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Eritroplasia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063367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Mancha anormal de color rojo, aterciopelada que se forma en las membranas mucosas de la boca, es menos común que la leucoplasia y tienen mayor probabilidad de evolucionar a un cáncer.</a:t>
            </a:r>
          </a:p>
          <a:p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993" y="572269"/>
            <a:ext cx="2916879" cy="2184844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0288" y="4064113"/>
            <a:ext cx="3285858" cy="217783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949440" y="3035808"/>
            <a:ext cx="3389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Tomada de gabrielaardila.wordpress.com</a:t>
            </a:r>
            <a:endParaRPr lang="es-MX" sz="1100" dirty="0"/>
          </a:p>
        </p:txBody>
      </p:sp>
      <p:sp>
        <p:nvSpPr>
          <p:cNvPr id="9" name="CuadroTexto 8"/>
          <p:cNvSpPr txBox="1"/>
          <p:nvPr/>
        </p:nvSpPr>
        <p:spPr>
          <a:xfrm>
            <a:off x="8887968" y="6376416"/>
            <a:ext cx="3425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Tomada de publicacionesmedicina.uc.cl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50252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Eritroplasia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33483" y="2180467"/>
            <a:ext cx="5181600" cy="3073921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just"/>
            <a:r>
              <a:rPr lang="es-MX" dirty="0" smtClean="0"/>
              <a:t>Presenta los mismos factores etiológicos que la leucoplasia.</a:t>
            </a:r>
          </a:p>
          <a:p>
            <a:pPr algn="just"/>
            <a:r>
              <a:rPr lang="es-MX" dirty="0" smtClean="0"/>
              <a:t>También es una lesión regularmente asintomática, pero es fácil que la lesión evolucione a un carcinoma.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87152" y="1825625"/>
            <a:ext cx="4966648" cy="435133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/>
              <a:t>Tratamiento</a:t>
            </a:r>
          </a:p>
          <a:p>
            <a:pPr marL="0" indent="0" algn="just">
              <a:buNone/>
            </a:pPr>
            <a:r>
              <a:rPr lang="es-MX" sz="3200" dirty="0"/>
              <a:t>Eliminación de irritantes locales</a:t>
            </a:r>
          </a:p>
          <a:p>
            <a:pPr marL="0" indent="0" algn="just">
              <a:buNone/>
            </a:pPr>
            <a:r>
              <a:rPr lang="es-MX" sz="3200" dirty="0"/>
              <a:t>Resección quirúrgica con bordes amplios para descartar un carcinoma </a:t>
            </a:r>
            <a:r>
              <a:rPr lang="es-MX" sz="3200" dirty="0" err="1"/>
              <a:t>epidermoide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132545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Signos de alerta de cáncer bucal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 smtClean="0"/>
              <a:t>Cualquier punto o ulceración dolorida de labios, lengua o cualquier otra zona de la boca que no cicatrice rápidamente.</a:t>
            </a:r>
          </a:p>
          <a:p>
            <a:r>
              <a:rPr lang="es-MX" dirty="0" smtClean="0"/>
              <a:t>Cualquier zona escamosa en el interior de la boca.</a:t>
            </a:r>
          </a:p>
          <a:p>
            <a:r>
              <a:rPr lang="es-MX" dirty="0" smtClean="0"/>
              <a:t>Tumefacción persistente de labios, encías u otras zonas del interior de la boca, se acompañen o no de dolor.</a:t>
            </a:r>
          </a:p>
          <a:p>
            <a:r>
              <a:rPr lang="es-MX" dirty="0" smtClean="0"/>
              <a:t>Hemorragia repetida en la boca, sin causa aparente.</a:t>
            </a:r>
          </a:p>
          <a:p>
            <a:r>
              <a:rPr lang="es-MX" dirty="0" err="1" smtClean="0"/>
              <a:t>Adormesimiento</a:t>
            </a:r>
            <a:r>
              <a:rPr lang="es-MX" dirty="0" smtClean="0"/>
              <a:t> o la pérdida de sensación en alguna parte de la boca.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7762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6968" y="316357"/>
            <a:ext cx="10515600" cy="1325563"/>
          </a:xfrm>
        </p:spPr>
        <p:txBody>
          <a:bodyPr/>
          <a:lstStyle/>
          <a:p>
            <a:r>
              <a:rPr lang="es-MX" dirty="0" smtClean="0"/>
              <a:t>Datos y cifras. OMS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94104" y="2093024"/>
            <a:ext cx="8391144" cy="328364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El cáncer es la segunda causa de muerte en el mundo.2015 ocasionó 8.8 millones de defunciones</a:t>
            </a:r>
          </a:p>
          <a:p>
            <a:pPr algn="just"/>
            <a:r>
              <a:rPr lang="es-MX" dirty="0" smtClean="0"/>
              <a:t>Casi el 70% de las muertes se registran en países de ingresos medios y bajos.</a:t>
            </a:r>
          </a:p>
          <a:p>
            <a:pPr algn="just"/>
            <a:r>
              <a:rPr lang="es-MX" dirty="0" smtClean="0"/>
              <a:t>Alrededor de un tercio de las muertes se debe a los 5 principales factores de riesgo conductuales y dietéticos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4953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Datos y cifras. OMS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7424" y="2057273"/>
            <a:ext cx="8766048" cy="330720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/>
              <a:t>Índice de masa corporal elevado, ingesta reducida de frutas y verduras, falta de actividad física, consumo de tabaco y consumo de </a:t>
            </a:r>
            <a:r>
              <a:rPr lang="es-MX" dirty="0" smtClean="0"/>
              <a:t>alcohol, son factores de riesgo.</a:t>
            </a:r>
            <a:endParaRPr lang="es-MX" dirty="0"/>
          </a:p>
          <a:p>
            <a:pPr algn="just"/>
            <a:r>
              <a:rPr lang="es-MX" dirty="0"/>
              <a:t>El tabaquismo es el principal factor de riesgo.</a:t>
            </a:r>
          </a:p>
          <a:p>
            <a:pPr algn="just"/>
            <a:r>
              <a:rPr lang="es-MX" dirty="0"/>
              <a:t>La detección de cáncer en una etapa avanzada y la falta de diagnóstico y tratamiento son problemas frecuentes.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9735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Epidemiología: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El número de casos nuevos de cáncer de cavidad oral, faringe y laringe, y el número de defunciones por estos cánceres varía mucho según la raza y el sexo.</a:t>
            </a:r>
          </a:p>
          <a:p>
            <a:pPr algn="just"/>
            <a:r>
              <a:rPr lang="es-MX" dirty="0"/>
              <a:t>Cáncer de cavidad oral y </a:t>
            </a:r>
            <a:r>
              <a:rPr lang="es-MX" dirty="0" smtClean="0"/>
              <a:t>de orofaringe : </a:t>
            </a:r>
            <a:r>
              <a:rPr lang="es-MX" dirty="0"/>
              <a:t>de 2006 a 2015, el número de casos nuevos por cáncer de cavidad oral y de orofaringe aumentó un poco en las personas blancas. El número disminuyó un poco en las personas negras.</a:t>
            </a:r>
          </a:p>
          <a:p>
            <a:pPr algn="just"/>
            <a:r>
              <a:rPr lang="es-MX" dirty="0"/>
              <a:t>El cáncer de cavidad oral y de orofaringe es más común en hombres que en mujeres. A pesar de que el cáncer de cavidad oral y el de orofaringe se pueden presentar en adultos de cualquier edad, es más frecuente en aquellos de 55 a 64 años.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84371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1654</Words>
  <Application>Microsoft Office PowerPoint</Application>
  <PresentationFormat>Panorámica</PresentationFormat>
  <Paragraphs>113</Paragraphs>
  <Slides>17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de Office</vt:lpstr>
      <vt:lpstr>Leucoplasia</vt:lpstr>
      <vt:lpstr>Leucoplasia</vt:lpstr>
      <vt:lpstr>Leucoplasia</vt:lpstr>
      <vt:lpstr>Eritroplasia</vt:lpstr>
      <vt:lpstr>Eritroplasia</vt:lpstr>
      <vt:lpstr>Signos de alerta de cáncer bucal</vt:lpstr>
      <vt:lpstr>Datos y cifras. OMS</vt:lpstr>
      <vt:lpstr>Datos y cifras. OMS</vt:lpstr>
      <vt:lpstr>Epidemiología:</vt:lpstr>
      <vt:lpstr>Epidemiología</vt:lpstr>
      <vt:lpstr>Epidemiología</vt:lpstr>
      <vt:lpstr>Prevención de cáncer bucal y otras lesiones en mucosa oral:</vt:lpstr>
      <vt:lpstr>Presentación de PowerPoint</vt:lpstr>
      <vt:lpstr>Presentación de PowerPoint</vt:lpstr>
      <vt:lpstr>Presentación de PowerPoint</vt:lpstr>
      <vt:lpstr>Referencias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Laptop3725</dc:creator>
  <cp:lastModifiedBy>UAEM</cp:lastModifiedBy>
  <cp:revision>140</cp:revision>
  <dcterms:created xsi:type="dcterms:W3CDTF">2019-07-29T16:10:18Z</dcterms:created>
  <dcterms:modified xsi:type="dcterms:W3CDTF">2019-09-30T16:10:25Z</dcterms:modified>
</cp:coreProperties>
</file>