
<file path=[Content_Types].xml><?xml version="1.0" encoding="utf-8"?>
<Types xmlns="http://schemas.openxmlformats.org/package/2006/content-types">
  <Override PartName="/ppt/slides/slide45.xml" ContentType="application/vnd.openxmlformats-officedocument.presentationml.slide+xml"/>
  <Override PartName="/ppt/slides/slide53.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Default Extension="tiff" ContentType="image/tiff"/>
  <Override PartName="/ppt/slides/slide20.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97" r:id="rId3"/>
    <p:sldId id="298" r:id="rId4"/>
    <p:sldId id="299" r:id="rId5"/>
    <p:sldId id="302" r:id="rId6"/>
    <p:sldId id="301" r:id="rId7"/>
    <p:sldId id="303" r:id="rId8"/>
    <p:sldId id="257" r:id="rId9"/>
    <p:sldId id="304" r:id="rId10"/>
    <p:sldId id="258" r:id="rId11"/>
    <p:sldId id="305" r:id="rId12"/>
    <p:sldId id="306" r:id="rId13"/>
    <p:sldId id="259" r:id="rId14"/>
    <p:sldId id="307" r:id="rId15"/>
    <p:sldId id="294" r:id="rId16"/>
    <p:sldId id="260" r:id="rId17"/>
    <p:sldId id="308" r:id="rId18"/>
    <p:sldId id="309" r:id="rId19"/>
    <p:sldId id="310" r:id="rId20"/>
    <p:sldId id="311" r:id="rId21"/>
    <p:sldId id="264" r:id="rId22"/>
    <p:sldId id="265" r:id="rId23"/>
    <p:sldId id="312" r:id="rId24"/>
    <p:sldId id="313" r:id="rId25"/>
    <p:sldId id="314" r:id="rId26"/>
    <p:sldId id="315" r:id="rId27"/>
    <p:sldId id="316" r:id="rId28"/>
    <p:sldId id="317" r:id="rId29"/>
    <p:sldId id="318" r:id="rId30"/>
    <p:sldId id="319" r:id="rId31"/>
    <p:sldId id="320" r:id="rId32"/>
    <p:sldId id="321" r:id="rId33"/>
    <p:sldId id="322" r:id="rId34"/>
    <p:sldId id="266" r:id="rId35"/>
    <p:sldId id="267" r:id="rId36"/>
    <p:sldId id="295" r:id="rId37"/>
    <p:sldId id="261" r:id="rId38"/>
    <p:sldId id="272" r:id="rId39"/>
    <p:sldId id="323" r:id="rId40"/>
    <p:sldId id="27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8A1529"/>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115" d="100"/>
          <a:sy n="115" d="100"/>
        </p:scale>
        <p:origin x="-104"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B9B64349-632F-8041-9978-10A9219531F2}" type="datetimeFigureOut">
              <a:rPr lang="es-ES_tradnl" smtClean="0"/>
              <a:pPr/>
              <a:t>28/9/19</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9577702B-3C5B-D341-90C3-D65C5B6AAB31}" type="slidenum">
              <a:rPr lang="es-ES_tradnl" smtClean="0"/>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B64349-632F-8041-9978-10A9219531F2}" type="datetimeFigureOut">
              <a:rPr lang="es-ES_tradnl" smtClean="0"/>
              <a:pPr/>
              <a:t>28/9/19</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77702B-3C5B-D341-90C3-D65C5B6AAB31}" type="slidenum">
              <a:rPr lang="es-ES_tradnl" smtClean="0"/>
              <a:pPr/>
              <a:t>‹Nr.›</a:t>
            </a:fld>
            <a:endParaRPr lang="es-ES_tradnl"/>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tif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hyperlink" Target="https://www.gatesfoundation.org/What-We-Do/Global-Growth-and-Opportunity/Water-Sanitation-and-Hygiene" TargetMode="External"/><Relationship Id="rId4" Type="http://schemas.openxmlformats.org/officeDocument/2006/relationships/hyperlink" Target="https://kevinlatorre.wordpress.com/2011/03/15/diseno-empaticoantropologia-al-servicio-del-diseno/" TargetMode="External"/><Relationship Id="rId1" Type="http://schemas.openxmlformats.org/officeDocument/2006/relationships/slideLayout" Target="../slideLayouts/slideLayout7.xml"/><Relationship Id="rId2" Type="http://schemas.openxmlformats.org/officeDocument/2006/relationships/hyperlink" Target="http://www.abc-discapacidad.com/archivos/pud-spanishv2.pdf"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valbhy.com/que-es-el-diseno-estrategico-2/" TargetMode="External"/><Relationship Id="rId3" Type="http://schemas.openxmlformats.org/officeDocument/2006/relationships/hyperlink" Target="https://www.roastbrief.com.mx/2012/07/el-diseo-emptico/"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4191000" y="685800"/>
            <a:ext cx="4495800" cy="3385542"/>
          </a:xfrm>
          <a:prstGeom prst="rect">
            <a:avLst/>
          </a:prstGeom>
          <a:noFill/>
        </p:spPr>
        <p:txBody>
          <a:bodyPr wrap="square" rtlCol="0">
            <a:spAutoFit/>
          </a:bodyPr>
          <a:lstStyle/>
          <a:p>
            <a:r>
              <a:rPr lang="es-ES_tradnl" sz="3200" dirty="0" smtClean="0">
                <a:solidFill>
                  <a:schemeClr val="accent6">
                    <a:lumMod val="75000"/>
                  </a:schemeClr>
                </a:solidFill>
              </a:rPr>
              <a:t>Una visión general de los enfoques </a:t>
            </a:r>
            <a:r>
              <a:rPr lang="es-ES_tradnl" sz="3200" smtClean="0">
                <a:solidFill>
                  <a:schemeClr val="accent6">
                    <a:lumMod val="75000"/>
                  </a:schemeClr>
                </a:solidFill>
              </a:rPr>
              <a:t>del </a:t>
            </a:r>
            <a:r>
              <a:rPr lang="es-ES_tradnl" sz="3200" smtClean="0">
                <a:solidFill>
                  <a:schemeClr val="accent6">
                    <a:lumMod val="75000"/>
                  </a:schemeClr>
                </a:solidFill>
              </a:rPr>
              <a:t>diseño: </a:t>
            </a:r>
            <a:r>
              <a:rPr lang="es-ES_tradnl" sz="3200" dirty="0" smtClean="0">
                <a:solidFill>
                  <a:srgbClr val="595959"/>
                </a:solidFill>
              </a:rPr>
              <a:t>Diseño empático, </a:t>
            </a:r>
          </a:p>
          <a:p>
            <a:r>
              <a:rPr lang="es-ES_tradnl" sz="3200" dirty="0" smtClean="0">
                <a:solidFill>
                  <a:srgbClr val="595959"/>
                </a:solidFill>
              </a:rPr>
              <a:t>Diseño universal y </a:t>
            </a:r>
          </a:p>
          <a:p>
            <a:r>
              <a:rPr lang="es-ES_tradnl" sz="3200" dirty="0" smtClean="0">
                <a:solidFill>
                  <a:srgbClr val="595959"/>
                </a:solidFill>
              </a:rPr>
              <a:t>Diseño estratégico</a:t>
            </a:r>
          </a:p>
          <a:p>
            <a:endParaRPr lang="es-ES_tradnl" b="1" dirty="0" smtClean="0">
              <a:solidFill>
                <a:schemeClr val="accent6">
                  <a:lumMod val="75000"/>
                </a:schemeClr>
              </a:solidFill>
            </a:endParaRPr>
          </a:p>
          <a:p>
            <a:endParaRPr lang="es-ES_tradnl" b="1" dirty="0" smtClean="0">
              <a:solidFill>
                <a:schemeClr val="accent6">
                  <a:lumMod val="75000"/>
                </a:schemeClr>
              </a:solidFill>
            </a:endParaRPr>
          </a:p>
          <a:p>
            <a:endParaRPr lang="es-ES_tradnl" b="1" dirty="0" smtClean="0">
              <a:solidFill>
                <a:schemeClr val="accent6">
                  <a:lumMod val="75000"/>
                </a:schemeClr>
              </a:solidFill>
            </a:endParaRPr>
          </a:p>
          <a:p>
            <a:endParaRPr lang="es-ES_tradnl" b="1" dirty="0" smtClean="0">
              <a:solidFill>
                <a:schemeClr val="accent6">
                  <a:lumMod val="75000"/>
                </a:schemeClr>
              </a:solidFill>
            </a:endParaRPr>
          </a:p>
        </p:txBody>
      </p:sp>
      <p:sp>
        <p:nvSpPr>
          <p:cNvPr id="3" name="Subtítulo 2"/>
          <p:cNvSpPr txBox="1">
            <a:spLocks/>
          </p:cNvSpPr>
          <p:nvPr/>
        </p:nvSpPr>
        <p:spPr>
          <a:xfrm>
            <a:off x="644351" y="3352800"/>
            <a:ext cx="7776864" cy="1752600"/>
          </a:xfrm>
          <a:prstGeom prst="rect">
            <a:avLst/>
          </a:prstGeom>
        </p:spPr>
        <p:txBody>
          <a:bodyPr vert="horz"/>
          <a:lstStyle/>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s-ES_tradnl" sz="2400" b="1" i="0" u="none" strike="noStrike" kern="1200" cap="none" spc="0" normalizeH="0" baseline="0" noProof="0" dirty="0" smtClean="0">
                <a:ln>
                  <a:noFill/>
                </a:ln>
                <a:solidFill>
                  <a:schemeClr val="tx1"/>
                </a:solidFill>
                <a:effectLst/>
                <a:uLnTx/>
                <a:uFillTx/>
                <a:latin typeface="+mn-lt"/>
                <a:ea typeface="+mn-ea"/>
                <a:cs typeface="+mn-cs"/>
              </a:rPr>
              <a:t>Elaboró: Dra. Linda Emi Oguri Campos</a:t>
            </a: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s-ES_tradnl" sz="2400" b="0" i="0" u="none" strike="noStrike" kern="1200" cap="none" spc="0" normalizeH="0" baseline="0" noProof="0" dirty="0" smtClean="0">
                <a:ln>
                  <a:noFill/>
                </a:ln>
                <a:solidFill>
                  <a:schemeClr val="tx1">
                    <a:tint val="75000"/>
                  </a:schemeClr>
                </a:solidFill>
                <a:effectLst/>
                <a:uLnTx/>
                <a:uFillTx/>
                <a:latin typeface="+mn-lt"/>
                <a:ea typeface="+mn-ea"/>
                <a:cs typeface="+mn-cs"/>
              </a:rPr>
              <a:t>Unidad de Aprendizaje: Bases para</a:t>
            </a:r>
            <a:r>
              <a:rPr kumimoji="0" lang="es-ES_tradnl" sz="2400" b="0" i="0" u="none" strike="noStrike" kern="1200" cap="none" spc="0" normalizeH="0" noProof="0" dirty="0" smtClean="0">
                <a:ln>
                  <a:noFill/>
                </a:ln>
                <a:solidFill>
                  <a:schemeClr val="tx1">
                    <a:tint val="75000"/>
                  </a:schemeClr>
                </a:solidFill>
                <a:effectLst/>
                <a:uLnTx/>
                <a:uFillTx/>
                <a:latin typeface="+mn-lt"/>
                <a:ea typeface="+mn-ea"/>
                <a:cs typeface="+mn-cs"/>
              </a:rPr>
              <a:t> el Diseño Industrial</a:t>
            </a: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lang="es-ES_tradnl" sz="2400" baseline="0" dirty="0" smtClean="0">
                <a:solidFill>
                  <a:schemeClr val="tx1">
                    <a:tint val="75000"/>
                  </a:schemeClr>
                </a:solidFill>
              </a:rPr>
              <a:t>Unidad 4. Enfoques del diseño</a:t>
            </a:r>
            <a:endParaRPr kumimoji="0" lang="es-ES_tradnl"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s-ES_tradnl" sz="2400" b="0" i="0" u="none" strike="noStrike" kern="1200" cap="none" spc="0" normalizeH="0" baseline="0" noProof="0" dirty="0" smtClean="0">
                <a:ln>
                  <a:noFill/>
                </a:ln>
                <a:solidFill>
                  <a:schemeClr val="tx1">
                    <a:tint val="75000"/>
                  </a:schemeClr>
                </a:solidFill>
                <a:effectLst/>
                <a:uLnTx/>
                <a:uFillTx/>
                <a:latin typeface="+mn-lt"/>
                <a:ea typeface="+mn-ea"/>
                <a:cs typeface="+mn-cs"/>
              </a:rPr>
              <a:t>Créditos 9</a:t>
            </a:r>
          </a:p>
          <a:p>
            <a:pPr marL="0" marR="0" lvl="0" indent="0" algn="r" defTabSz="457200" rtl="0" eaLnBrk="1" fontAlgn="auto" latinLnBrk="0" hangingPunct="1">
              <a:lnSpc>
                <a:spcPct val="100000"/>
              </a:lnSpc>
              <a:spcBef>
                <a:spcPct val="20000"/>
              </a:spcBef>
              <a:spcAft>
                <a:spcPts val="0"/>
              </a:spcAft>
              <a:buClrTx/>
              <a:buSzTx/>
              <a:buFont typeface="Arial"/>
              <a:buNone/>
              <a:tabLst/>
              <a:defRPr/>
            </a:pPr>
            <a:endParaRPr kumimoji="0" lang="es-ES_tradnl"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s-ES_tradnl" altLang="ja-JP" sz="2400" b="0" i="0" u="none" strike="noStrike" kern="1200" cap="none" spc="0" normalizeH="0" baseline="0" noProof="0" dirty="0" smtClean="0">
                <a:ln>
                  <a:noFill/>
                </a:ln>
                <a:solidFill>
                  <a:schemeClr val="tx1"/>
                </a:solidFill>
                <a:effectLst/>
                <a:uLnTx/>
                <a:uFillTx/>
                <a:latin typeface="+mn-lt"/>
                <a:ea typeface="+mn-ea"/>
                <a:cs typeface="HGｺﾞｼｯｸM"/>
              </a:rPr>
              <a:t/>
            </a:r>
            <a:br>
              <a:rPr kumimoji="0" lang="es-ES_tradnl" altLang="ja-JP" sz="2400" b="0" i="0" u="none" strike="noStrike" kern="1200" cap="none" spc="0" normalizeH="0" baseline="0" noProof="0" dirty="0" smtClean="0">
                <a:ln>
                  <a:noFill/>
                </a:ln>
                <a:solidFill>
                  <a:schemeClr val="tx1"/>
                </a:solidFill>
                <a:effectLst/>
                <a:uLnTx/>
                <a:uFillTx/>
                <a:latin typeface="+mn-lt"/>
                <a:ea typeface="+mn-ea"/>
                <a:cs typeface="HGｺﾞｼｯｸM"/>
              </a:rPr>
            </a:br>
            <a:r>
              <a:rPr kumimoji="0" lang="es-ES_tradnl" altLang="ja-JP" sz="2400" b="0" i="0" u="none" strike="noStrike" kern="1200" cap="none" spc="0" normalizeH="0" baseline="0" noProof="0" dirty="0" smtClean="0">
                <a:ln>
                  <a:noFill/>
                </a:ln>
                <a:solidFill>
                  <a:schemeClr val="tx1"/>
                </a:solidFill>
                <a:effectLst/>
                <a:uLnTx/>
                <a:uFillTx/>
                <a:latin typeface="+mn-lt"/>
                <a:ea typeface="+mn-ea"/>
                <a:cs typeface="HGｺﾞｼｯｸM"/>
              </a:rPr>
              <a:t/>
            </a:r>
            <a:br>
              <a:rPr kumimoji="0" lang="es-ES_tradnl" altLang="ja-JP" sz="2400" b="0" i="0" u="none" strike="noStrike" kern="1200" cap="none" spc="0" normalizeH="0" baseline="0" noProof="0" dirty="0" smtClean="0">
                <a:ln>
                  <a:noFill/>
                </a:ln>
                <a:solidFill>
                  <a:schemeClr val="tx1"/>
                </a:solidFill>
                <a:effectLst/>
                <a:uLnTx/>
                <a:uFillTx/>
                <a:latin typeface="+mn-lt"/>
                <a:ea typeface="+mn-ea"/>
                <a:cs typeface="HGｺﾞｼｯｸM"/>
              </a:rPr>
            </a:br>
            <a:endParaRPr kumimoji="0" lang="es-ES_tradnl" sz="2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5" name="Picture 6" descr="logo uaem vectores"/>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772687" y="5519960"/>
            <a:ext cx="990600" cy="8810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6" name="Picture 7" descr="logo FAD vectores"/>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5536" y="5661248"/>
            <a:ext cx="1177925" cy="7397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7" name="Título 1"/>
          <p:cNvSpPr txBox="1">
            <a:spLocks/>
          </p:cNvSpPr>
          <p:nvPr/>
        </p:nvSpPr>
        <p:spPr>
          <a:xfrm>
            <a:off x="3701288" y="5401642"/>
            <a:ext cx="4735120" cy="1470025"/>
          </a:xfrm>
          <a:prstGeom prst="rect">
            <a:avLst/>
          </a:prstGeom>
        </p:spPr>
        <p:txBody>
          <a:bodyPr vert="horz"/>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1800" dirty="0" smtClean="0"/>
              <a:t>Universidad Autónoma del Estado de México</a:t>
            </a:r>
          </a:p>
          <a:p>
            <a:r>
              <a:rPr lang="es-ES_tradnl" sz="1800" dirty="0" smtClean="0"/>
              <a:t>Facultad de Arquitectura y Diseño</a:t>
            </a:r>
          </a:p>
          <a:p>
            <a:r>
              <a:rPr lang="es-ES_tradnl" sz="1800" dirty="0" smtClean="0"/>
              <a:t>Licenciatura en Diseño Industrial</a:t>
            </a:r>
          </a:p>
          <a:p>
            <a:r>
              <a:rPr lang="es-ES_tradnl" sz="1800" dirty="0" smtClean="0"/>
              <a:t>Septiembre 2019</a:t>
            </a:r>
          </a:p>
          <a:p>
            <a:endParaRPr lang="es-ES_tradnl" sz="1800" dirty="0"/>
          </a:p>
          <a:p>
            <a:endParaRPr lang="es-ES_tradnl" sz="18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5562600" y="299352"/>
            <a:ext cx="4038600" cy="1754327"/>
          </a:xfrm>
          <a:prstGeom prst="rect">
            <a:avLst/>
          </a:prstGeom>
          <a:noFill/>
        </p:spPr>
        <p:txBody>
          <a:bodyPr wrap="square" rtlCol="0">
            <a:spAutoFit/>
          </a:bodyPr>
          <a:lstStyle/>
          <a:p>
            <a:r>
              <a:rPr lang="es-ES_tradnl" sz="5400" dirty="0" smtClean="0">
                <a:solidFill>
                  <a:schemeClr val="accent6">
                    <a:lumMod val="75000"/>
                  </a:schemeClr>
                </a:solidFill>
              </a:rPr>
              <a:t>Diseño empático</a:t>
            </a:r>
            <a:endParaRPr lang="es-ES_tradnl" sz="5400" dirty="0">
              <a:solidFill>
                <a:schemeClr val="accent6">
                  <a:lumMod val="75000"/>
                </a:schemeClr>
              </a:solidFill>
            </a:endParaRPr>
          </a:p>
        </p:txBody>
      </p:sp>
      <p:sp>
        <p:nvSpPr>
          <p:cNvPr id="3" name="CuadroTexto 2"/>
          <p:cNvSpPr txBox="1"/>
          <p:nvPr/>
        </p:nvSpPr>
        <p:spPr>
          <a:xfrm>
            <a:off x="3810000" y="3067497"/>
            <a:ext cx="2362200" cy="769441"/>
          </a:xfrm>
          <a:prstGeom prst="rect">
            <a:avLst/>
          </a:prstGeom>
          <a:noFill/>
        </p:spPr>
        <p:txBody>
          <a:bodyPr wrap="square" rtlCol="0">
            <a:spAutoFit/>
          </a:bodyPr>
          <a:lstStyle/>
          <a:p>
            <a:r>
              <a:rPr lang="es-ES_tradnl" sz="4400" dirty="0" smtClean="0"/>
              <a:t>Cliente</a:t>
            </a:r>
            <a:endParaRPr lang="es-ES_tradnl" sz="4400" dirty="0"/>
          </a:p>
        </p:txBody>
      </p:sp>
      <p:sp>
        <p:nvSpPr>
          <p:cNvPr id="4" name="CuadroTexto 3"/>
          <p:cNvSpPr txBox="1"/>
          <p:nvPr/>
        </p:nvSpPr>
        <p:spPr>
          <a:xfrm>
            <a:off x="457200" y="3494038"/>
            <a:ext cx="2057400" cy="769441"/>
          </a:xfrm>
          <a:prstGeom prst="rect">
            <a:avLst/>
          </a:prstGeom>
          <a:noFill/>
        </p:spPr>
        <p:txBody>
          <a:bodyPr wrap="square" rtlCol="0">
            <a:spAutoFit/>
          </a:bodyPr>
          <a:lstStyle/>
          <a:p>
            <a:r>
              <a:rPr lang="es-ES_tradnl" sz="4400" dirty="0" smtClean="0"/>
              <a:t>Usuario</a:t>
            </a:r>
            <a:endParaRPr lang="es-ES_tradnl" sz="4400" dirty="0"/>
          </a:p>
        </p:txBody>
      </p:sp>
      <p:sp>
        <p:nvSpPr>
          <p:cNvPr id="5" name="CuadroTexto 4"/>
          <p:cNvSpPr txBox="1"/>
          <p:nvPr/>
        </p:nvSpPr>
        <p:spPr>
          <a:xfrm>
            <a:off x="3810000" y="4263479"/>
            <a:ext cx="2362200" cy="769441"/>
          </a:xfrm>
          <a:prstGeom prst="rect">
            <a:avLst/>
          </a:prstGeom>
          <a:noFill/>
        </p:spPr>
        <p:txBody>
          <a:bodyPr wrap="square" rtlCol="0">
            <a:spAutoFit/>
          </a:bodyPr>
          <a:lstStyle/>
          <a:p>
            <a:r>
              <a:rPr lang="es-ES_tradnl" sz="4400" dirty="0" smtClean="0"/>
              <a:t>Persona</a:t>
            </a:r>
            <a:endParaRPr lang="es-ES_tradnl" sz="4400" dirty="0"/>
          </a:p>
        </p:txBody>
      </p:sp>
      <p:sp>
        <p:nvSpPr>
          <p:cNvPr id="6" name="Distinto de 5"/>
          <p:cNvSpPr/>
          <p:nvPr/>
        </p:nvSpPr>
        <p:spPr>
          <a:xfrm>
            <a:off x="2514600" y="3151138"/>
            <a:ext cx="914400" cy="685800"/>
          </a:xfrm>
          <a:prstGeom prst="mathNotEqual">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solidFill>
                <a:schemeClr val="tx1"/>
              </a:solidFill>
            </a:endParaRPr>
          </a:p>
        </p:txBody>
      </p:sp>
      <p:sp>
        <p:nvSpPr>
          <p:cNvPr id="7" name="Flecha derecha 6"/>
          <p:cNvSpPr/>
          <p:nvPr/>
        </p:nvSpPr>
        <p:spPr>
          <a:xfrm>
            <a:off x="2667000" y="4270920"/>
            <a:ext cx="762000" cy="548281"/>
          </a:xfrm>
          <a:prstGeom prst="rightArrow">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Rectángulo 9"/>
          <p:cNvSpPr/>
          <p:nvPr/>
        </p:nvSpPr>
        <p:spPr>
          <a:xfrm>
            <a:off x="6934200" y="3151138"/>
            <a:ext cx="2209800" cy="3036838"/>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7086600" y="3412153"/>
            <a:ext cx="2057400" cy="2585323"/>
          </a:xfrm>
          <a:prstGeom prst="rect">
            <a:avLst/>
          </a:prstGeom>
          <a:noFill/>
        </p:spPr>
        <p:txBody>
          <a:bodyPr wrap="square" rtlCol="0">
            <a:spAutoFit/>
          </a:bodyPr>
          <a:lstStyle/>
          <a:p>
            <a:r>
              <a:rPr lang="es-ES_tradnl" b="1" i="1" dirty="0">
                <a:solidFill>
                  <a:schemeClr val="bg1"/>
                </a:solidFill>
              </a:rPr>
              <a:t>C</a:t>
            </a:r>
            <a:r>
              <a:rPr lang="es-ES_tradnl" b="1" i="1" dirty="0" smtClean="0">
                <a:solidFill>
                  <a:schemeClr val="bg1"/>
                </a:solidFill>
              </a:rPr>
              <a:t>onsiste </a:t>
            </a:r>
            <a:r>
              <a:rPr lang="es-ES_tradnl" b="1" i="1" dirty="0">
                <a:solidFill>
                  <a:schemeClr val="bg1"/>
                </a:solidFill>
              </a:rPr>
              <a:t>en</a:t>
            </a:r>
            <a:r>
              <a:rPr lang="es-ES_tradnl" b="1" i="1" dirty="0" smtClean="0">
                <a:solidFill>
                  <a:schemeClr val="bg1"/>
                </a:solidFill>
              </a:rPr>
              <a:t> OBSERVAR </a:t>
            </a:r>
            <a:r>
              <a:rPr lang="es-ES_tradnl" b="1" i="1" dirty="0">
                <a:solidFill>
                  <a:schemeClr val="bg1"/>
                </a:solidFill>
              </a:rPr>
              <a:t>a los usuarios en su labores cotidianas, para detectar problemas o deficiencias en los productos que usan de forma común.</a:t>
            </a:r>
            <a:endParaRPr lang="es-ES_tradnl" b="1" dirty="0">
              <a:solidFill>
                <a:schemeClr val="bg1"/>
              </a:solidFill>
            </a:endParaRPr>
          </a:p>
        </p:txBody>
      </p:sp>
      <p:sp>
        <p:nvSpPr>
          <p:cNvPr id="12" name="CuadroTexto 11"/>
          <p:cNvSpPr txBox="1"/>
          <p:nvPr/>
        </p:nvSpPr>
        <p:spPr>
          <a:xfrm>
            <a:off x="457200" y="2053679"/>
            <a:ext cx="5943600" cy="1015663"/>
          </a:xfrm>
          <a:prstGeom prst="rect">
            <a:avLst/>
          </a:prstGeom>
          <a:noFill/>
        </p:spPr>
        <p:txBody>
          <a:bodyPr wrap="square" rtlCol="0">
            <a:spAutoFit/>
          </a:bodyPr>
          <a:lstStyle/>
          <a:p>
            <a:r>
              <a:rPr lang="es-MX" sz="2000" dirty="0" smtClean="0"/>
              <a:t>Por esa razón el usuario debe ser visto como persona y no como tan solo un cliente. </a:t>
            </a:r>
            <a:endParaRPr lang="es-ES_tradnl" sz="2000" dirty="0" smtClean="0"/>
          </a:p>
          <a:p>
            <a:r>
              <a:rPr lang="es-MX" sz="2000" dirty="0" smtClean="0">
                <a:solidFill>
                  <a:srgbClr val="595959"/>
                </a:solidFill>
              </a:rPr>
              <a:t> </a:t>
            </a:r>
            <a:endParaRPr lang="es-ES_tradnl" sz="2000" dirty="0">
              <a:solidFill>
                <a:srgbClr val="5959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990600" y="2667000"/>
            <a:ext cx="4876800" cy="3170099"/>
          </a:xfrm>
          <a:prstGeom prst="rect">
            <a:avLst/>
          </a:prstGeom>
          <a:noFill/>
        </p:spPr>
        <p:txBody>
          <a:bodyPr wrap="square" rtlCol="0">
            <a:spAutoFit/>
          </a:bodyPr>
          <a:lstStyle/>
          <a:p>
            <a:r>
              <a:rPr lang="es-MX" sz="2400" dirty="0" smtClean="0"/>
              <a:t>El diseño empático pretende llegar a soluciones sencillas y se debe tener claro antes y durante la observación las siguientes preguntas:</a:t>
            </a:r>
          </a:p>
          <a:p>
            <a:endParaRPr lang="es-MX" sz="2400" dirty="0" smtClean="0"/>
          </a:p>
          <a:p>
            <a:r>
              <a:rPr lang="es-MX" sz="2400" dirty="0" smtClean="0"/>
              <a:t> </a:t>
            </a:r>
            <a:endParaRPr lang="es-ES_tradnl" sz="2400" dirty="0" smtClean="0"/>
          </a:p>
          <a:p>
            <a:r>
              <a:rPr lang="es-MX" sz="2800" b="1" dirty="0" smtClean="0">
                <a:solidFill>
                  <a:srgbClr val="595959"/>
                </a:solidFill>
              </a:rPr>
              <a:t>¿Qué y a quién se debe observar?</a:t>
            </a:r>
            <a:endParaRPr lang="es-ES_tradnl" sz="2800" b="1" dirty="0" smtClean="0">
              <a:solidFill>
                <a:srgbClr val="595959"/>
              </a:solidFill>
            </a:endParaRPr>
          </a:p>
          <a:p>
            <a:endParaRPr lang="es-ES_tradnl" sz="2400" dirty="0">
              <a:solidFill>
                <a:srgbClr val="595959"/>
              </a:solidFill>
            </a:endParaRPr>
          </a:p>
        </p:txBody>
      </p:sp>
      <p:sp>
        <p:nvSpPr>
          <p:cNvPr id="5" name="Rectángulo 4"/>
          <p:cNvSpPr/>
          <p:nvPr/>
        </p:nvSpPr>
        <p:spPr>
          <a:xfrm>
            <a:off x="0" y="0"/>
            <a:ext cx="9144000" cy="21336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empático</a:t>
            </a:r>
            <a:endParaRPr lang="es-ES_tradnl" sz="4400" dirty="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990600" y="2667000"/>
            <a:ext cx="7315200" cy="4401205"/>
          </a:xfrm>
          <a:prstGeom prst="rect">
            <a:avLst/>
          </a:prstGeom>
          <a:noFill/>
        </p:spPr>
        <p:txBody>
          <a:bodyPr wrap="square" rtlCol="0">
            <a:spAutoFit/>
          </a:bodyPr>
          <a:lstStyle/>
          <a:p>
            <a:r>
              <a:rPr lang="es-MX" sz="2000" dirty="0" smtClean="0">
                <a:solidFill>
                  <a:srgbClr val="595959"/>
                </a:solidFill>
              </a:rPr>
              <a:t>A través del diseño empático, se puede obtener información diferente  y relevante que una investigación de campo tradicional, por ejemplo, se pueden obtener datos como:</a:t>
            </a:r>
          </a:p>
          <a:p>
            <a:endParaRPr lang="es-ES_tradnl" sz="2000" dirty="0" smtClean="0">
              <a:solidFill>
                <a:srgbClr val="595959"/>
              </a:solidFill>
            </a:endParaRPr>
          </a:p>
          <a:p>
            <a:r>
              <a:rPr lang="es-MX" sz="2000" dirty="0" smtClean="0">
                <a:solidFill>
                  <a:srgbClr val="595959"/>
                </a:solidFill>
              </a:rPr>
              <a:t>1. ¿Qué hace que la gente utilice sus productos o servicios?</a:t>
            </a:r>
            <a:endParaRPr lang="es-ES_tradnl" sz="2000" dirty="0" smtClean="0">
              <a:solidFill>
                <a:srgbClr val="595959"/>
              </a:solidFill>
            </a:endParaRPr>
          </a:p>
          <a:p>
            <a:r>
              <a:rPr lang="es-MX" sz="2000" dirty="0" smtClean="0">
                <a:solidFill>
                  <a:srgbClr val="595959"/>
                </a:solidFill>
              </a:rPr>
              <a:t>2. Interacciones con el entorno del usuario: ¿cómo el producto se desenvuelve en el sistema operativo único del usuario?</a:t>
            </a:r>
            <a:endParaRPr lang="es-ES_tradnl" sz="2000" dirty="0" smtClean="0">
              <a:solidFill>
                <a:srgbClr val="595959"/>
              </a:solidFill>
            </a:endParaRPr>
          </a:p>
          <a:p>
            <a:r>
              <a:rPr lang="es-MX" sz="2000" dirty="0" smtClean="0">
                <a:solidFill>
                  <a:srgbClr val="595959"/>
                </a:solidFill>
              </a:rPr>
              <a:t>3. Si el usuario reinventa o reajusta el producto para mejorarlo ¿su propio propósito?</a:t>
            </a:r>
            <a:endParaRPr lang="es-ES_tradnl" sz="2000" dirty="0" smtClean="0">
              <a:solidFill>
                <a:srgbClr val="595959"/>
              </a:solidFill>
            </a:endParaRPr>
          </a:p>
          <a:p>
            <a:r>
              <a:rPr lang="es-MX" sz="2000" dirty="0" smtClean="0">
                <a:solidFill>
                  <a:srgbClr val="595959"/>
                </a:solidFill>
              </a:rPr>
              <a:t>4. Cualidades intangibles del producto como son: el olor, sabor, el gusto por algún color particular, entre otros. (Estudio Latorre, 2011)</a:t>
            </a:r>
            <a:endParaRPr lang="es-ES_tradnl" sz="2000" dirty="0" smtClean="0">
              <a:solidFill>
                <a:srgbClr val="595959"/>
              </a:solidFill>
            </a:endParaRPr>
          </a:p>
          <a:p>
            <a:endParaRPr lang="es-MX" sz="2000" dirty="0" smtClean="0">
              <a:solidFill>
                <a:srgbClr val="595959"/>
              </a:solidFill>
            </a:endParaRPr>
          </a:p>
          <a:p>
            <a:endParaRPr lang="es-MX" sz="2000" dirty="0" smtClean="0">
              <a:solidFill>
                <a:srgbClr val="595959"/>
              </a:solidFill>
            </a:endParaRPr>
          </a:p>
          <a:p>
            <a:r>
              <a:rPr lang="es-MX" sz="2000" dirty="0" smtClean="0">
                <a:solidFill>
                  <a:srgbClr val="595959"/>
                </a:solidFill>
              </a:rPr>
              <a:t> </a:t>
            </a:r>
            <a:endParaRPr lang="es-ES_tradnl" sz="2000" dirty="0" smtClean="0">
              <a:solidFill>
                <a:srgbClr val="595959"/>
              </a:solidFill>
            </a:endParaRPr>
          </a:p>
          <a:p>
            <a:endParaRPr lang="es-ES_tradnl" sz="2000" dirty="0">
              <a:solidFill>
                <a:srgbClr val="595959"/>
              </a:solidFill>
            </a:endParaRPr>
          </a:p>
        </p:txBody>
      </p:sp>
      <p:sp>
        <p:nvSpPr>
          <p:cNvPr id="5" name="Rectángulo 4"/>
          <p:cNvSpPr/>
          <p:nvPr/>
        </p:nvSpPr>
        <p:spPr>
          <a:xfrm>
            <a:off x="0" y="0"/>
            <a:ext cx="9144000" cy="21336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empático</a:t>
            </a:r>
            <a:endParaRPr lang="es-ES_tradnl" sz="4400" dirty="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5257800" y="533400"/>
            <a:ext cx="4038600" cy="1077218"/>
          </a:xfrm>
          <a:prstGeom prst="rect">
            <a:avLst/>
          </a:prstGeom>
          <a:noFill/>
        </p:spPr>
        <p:txBody>
          <a:bodyPr wrap="square" rtlCol="0">
            <a:spAutoFit/>
          </a:bodyPr>
          <a:lstStyle/>
          <a:p>
            <a:r>
              <a:rPr lang="es-ES_tradnl" sz="3200" dirty="0" smtClean="0">
                <a:solidFill>
                  <a:schemeClr val="accent6">
                    <a:lumMod val="75000"/>
                  </a:schemeClr>
                </a:solidFill>
              </a:rPr>
              <a:t>Ejemplo de diseño empático</a:t>
            </a:r>
            <a:endParaRPr lang="es-ES_tradnl" sz="3200" dirty="0">
              <a:solidFill>
                <a:schemeClr val="accent6">
                  <a:lumMod val="75000"/>
                </a:schemeClr>
              </a:solidFill>
            </a:endParaRPr>
          </a:p>
        </p:txBody>
      </p:sp>
      <p:sp>
        <p:nvSpPr>
          <p:cNvPr id="6" name="CuadroTexto 5"/>
          <p:cNvSpPr txBox="1"/>
          <p:nvPr/>
        </p:nvSpPr>
        <p:spPr>
          <a:xfrm>
            <a:off x="685800" y="1755992"/>
            <a:ext cx="7620000" cy="4524315"/>
          </a:xfrm>
          <a:prstGeom prst="rect">
            <a:avLst/>
          </a:prstGeom>
          <a:noFill/>
        </p:spPr>
        <p:txBody>
          <a:bodyPr wrap="square" rtlCol="0">
            <a:spAutoFit/>
          </a:bodyPr>
          <a:lstStyle/>
          <a:p>
            <a:r>
              <a:rPr lang="es-MX" sz="2400" dirty="0" smtClean="0">
                <a:solidFill>
                  <a:srgbClr val="595959"/>
                </a:solidFill>
              </a:rPr>
              <a:t>Un ejemplo es el caso de la empresa Kimberly Clark que innovó los famosos Huggies Pull-Ups.</a:t>
            </a:r>
          </a:p>
          <a:p>
            <a:r>
              <a:rPr lang="es-MX" sz="2400" dirty="0" smtClean="0">
                <a:solidFill>
                  <a:srgbClr val="595959"/>
                </a:solidFill>
              </a:rPr>
              <a:t> </a:t>
            </a:r>
            <a:endParaRPr lang="es-ES_tradnl" sz="2400" dirty="0" smtClean="0">
              <a:solidFill>
                <a:srgbClr val="595959"/>
              </a:solidFill>
            </a:endParaRPr>
          </a:p>
          <a:p>
            <a:r>
              <a:rPr lang="es-MX" sz="2400" dirty="0" smtClean="0">
                <a:solidFill>
                  <a:srgbClr val="595959"/>
                </a:solidFill>
              </a:rPr>
              <a:t>“…Kimberly-Clark envió observadores para comprobar el modo en que los padres y los bebés usaban los pañales, comprendieron que los bebés necesitaban unos pañales que fueran un primer paso hacia el vestirse solos de los “mayores”. Esta comprensión que les llevó a diseñar el nuevo sistema Huggies Pull-Ups, que los bebés podían ponerse por sí mismos y que inauguró un mercado de cuatrocientos millones de dólares anuales antes de que lo hicieran sus competidores.” </a:t>
            </a:r>
            <a:r>
              <a:rPr lang="es-ES_tradnl" sz="2400" dirty="0" smtClean="0">
                <a:solidFill>
                  <a:srgbClr val="595959"/>
                </a:solidFill>
              </a:rPr>
              <a:t>(</a:t>
            </a:r>
            <a:r>
              <a:rPr lang="es-ES_tradnl" sz="2400" dirty="0" err="1" smtClean="0">
                <a:solidFill>
                  <a:srgbClr val="595959"/>
                </a:solidFill>
              </a:rPr>
              <a:t>Roastbrief</a:t>
            </a:r>
            <a:r>
              <a:rPr lang="es-ES_tradnl" sz="2400" dirty="0" smtClean="0">
                <a:solidFill>
                  <a:srgbClr val="595959"/>
                </a:solidFill>
              </a:rPr>
              <a:t>, 2012)</a:t>
            </a:r>
          </a:p>
          <a:p>
            <a:endParaRPr lang="es-ES_tradnl" sz="2400" dirty="0">
              <a:solidFill>
                <a:srgbClr val="59595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5257800" y="533400"/>
            <a:ext cx="4038600" cy="1077218"/>
          </a:xfrm>
          <a:prstGeom prst="rect">
            <a:avLst/>
          </a:prstGeom>
          <a:noFill/>
        </p:spPr>
        <p:txBody>
          <a:bodyPr wrap="square" rtlCol="0">
            <a:spAutoFit/>
          </a:bodyPr>
          <a:lstStyle/>
          <a:p>
            <a:r>
              <a:rPr lang="es-ES_tradnl" sz="3200" dirty="0" smtClean="0">
                <a:solidFill>
                  <a:schemeClr val="accent6">
                    <a:lumMod val="75000"/>
                  </a:schemeClr>
                </a:solidFill>
              </a:rPr>
              <a:t>Ejemplo de diseño empático</a:t>
            </a:r>
            <a:endParaRPr lang="es-ES_tradnl" sz="3200" dirty="0">
              <a:solidFill>
                <a:schemeClr val="accent6">
                  <a:lumMod val="75000"/>
                </a:schemeClr>
              </a:solidFill>
            </a:endParaRPr>
          </a:p>
        </p:txBody>
      </p:sp>
      <p:sp>
        <p:nvSpPr>
          <p:cNvPr id="10" name="Rectángulo 9"/>
          <p:cNvSpPr/>
          <p:nvPr/>
        </p:nvSpPr>
        <p:spPr>
          <a:xfrm>
            <a:off x="6934200" y="3151138"/>
            <a:ext cx="2209800" cy="3036838"/>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7086600" y="3325653"/>
            <a:ext cx="2057400" cy="2585323"/>
          </a:xfrm>
          <a:prstGeom prst="rect">
            <a:avLst/>
          </a:prstGeom>
          <a:noFill/>
        </p:spPr>
        <p:txBody>
          <a:bodyPr wrap="square" rtlCol="0">
            <a:spAutoFit/>
          </a:bodyPr>
          <a:lstStyle/>
          <a:p>
            <a:r>
              <a:rPr lang="es-ES_tradnl" b="1" i="1" dirty="0" smtClean="0">
                <a:solidFill>
                  <a:schemeClr val="bg1"/>
                </a:solidFill>
              </a:rPr>
              <a:t>Metodología:</a:t>
            </a:r>
          </a:p>
          <a:p>
            <a:endParaRPr lang="es-ES_tradnl" b="1" i="1" dirty="0" smtClean="0">
              <a:solidFill>
                <a:schemeClr val="bg1"/>
              </a:solidFill>
            </a:endParaRPr>
          </a:p>
          <a:p>
            <a:r>
              <a:rPr lang="es-ES_tradnl" b="1" i="1" dirty="0" smtClean="0">
                <a:solidFill>
                  <a:srgbClr val="FFFFFF"/>
                </a:solidFill>
              </a:rPr>
              <a:t>Observación</a:t>
            </a:r>
          </a:p>
          <a:p>
            <a:r>
              <a:rPr lang="es-ES_tradnl" b="1" i="1" dirty="0" smtClean="0">
                <a:solidFill>
                  <a:srgbClr val="FFFFFF"/>
                </a:solidFill>
              </a:rPr>
              <a:t>Recolección de datos</a:t>
            </a:r>
            <a:br>
              <a:rPr lang="es-ES_tradnl" b="1" i="1" dirty="0" smtClean="0">
                <a:solidFill>
                  <a:srgbClr val="FFFFFF"/>
                </a:solidFill>
              </a:rPr>
            </a:br>
            <a:r>
              <a:rPr lang="es-ES_tradnl" b="1" i="1" dirty="0" smtClean="0">
                <a:solidFill>
                  <a:srgbClr val="FFFFFF"/>
                </a:solidFill>
              </a:rPr>
              <a:t>Reflexión y análisis</a:t>
            </a:r>
          </a:p>
          <a:p>
            <a:r>
              <a:rPr lang="es-ES_tradnl" b="1" i="1" dirty="0" smtClean="0">
                <a:solidFill>
                  <a:srgbClr val="FFFFFF"/>
                </a:solidFill>
              </a:rPr>
              <a:t>Lluvia de ideas</a:t>
            </a:r>
            <a:br>
              <a:rPr lang="es-ES_tradnl" b="1" i="1" dirty="0" smtClean="0">
                <a:solidFill>
                  <a:srgbClr val="FFFFFF"/>
                </a:solidFill>
              </a:rPr>
            </a:br>
            <a:r>
              <a:rPr lang="es-ES_tradnl" b="1" i="1" dirty="0" smtClean="0">
                <a:solidFill>
                  <a:srgbClr val="FFFFFF"/>
                </a:solidFill>
              </a:rPr>
              <a:t>Desarrollo de prototipos</a:t>
            </a:r>
          </a:p>
          <a:p>
            <a:endParaRPr lang="es-ES_tradnl" b="1" dirty="0">
              <a:solidFill>
                <a:schemeClr val="bg1"/>
              </a:solidFill>
            </a:endParaRPr>
          </a:p>
        </p:txBody>
      </p:sp>
      <p:pic>
        <p:nvPicPr>
          <p:cNvPr id="13" name="Imagen 12" descr="Huggies-Pull-Ups-798x350.jpg"/>
          <p:cNvPicPr>
            <a:picLocks noChangeAspect="1"/>
          </p:cNvPicPr>
          <p:nvPr/>
        </p:nvPicPr>
        <p:blipFill>
          <a:blip r:embed="rId2"/>
          <a:stretch>
            <a:fillRect/>
          </a:stretch>
        </p:blipFill>
        <p:spPr>
          <a:xfrm>
            <a:off x="381000" y="1246138"/>
            <a:ext cx="4343400" cy="1905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n 1" descr="sb474c5e50ab1b6.jpg"/>
          <p:cNvPicPr>
            <a:picLocks noChangeAspect="1"/>
          </p:cNvPicPr>
          <p:nvPr/>
        </p:nvPicPr>
        <p:blipFill>
          <a:blip r:embed="rId2"/>
          <a:stretch>
            <a:fillRect/>
          </a:stretch>
        </p:blipFill>
        <p:spPr>
          <a:xfrm>
            <a:off x="533400" y="1198379"/>
            <a:ext cx="7294232" cy="565962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universal</a:t>
            </a:r>
            <a:endParaRPr lang="es-ES_tradnl" sz="4400" dirty="0">
              <a:solidFill>
                <a:srgbClr val="FFFFFF"/>
              </a:solidFill>
            </a:endParaRPr>
          </a:p>
        </p:txBody>
      </p:sp>
      <p:sp>
        <p:nvSpPr>
          <p:cNvPr id="4" name="CuadroTexto 3"/>
          <p:cNvSpPr txBox="1"/>
          <p:nvPr/>
        </p:nvSpPr>
        <p:spPr>
          <a:xfrm>
            <a:off x="914400" y="2438400"/>
            <a:ext cx="7315200" cy="3477875"/>
          </a:xfrm>
          <a:prstGeom prst="rect">
            <a:avLst/>
          </a:prstGeom>
          <a:noFill/>
        </p:spPr>
        <p:txBody>
          <a:bodyPr wrap="square" rtlCol="0">
            <a:spAutoFit/>
          </a:bodyPr>
          <a:lstStyle/>
          <a:p>
            <a:r>
              <a:rPr lang="es-MX" sz="2000" dirty="0" smtClean="0">
                <a:solidFill>
                  <a:srgbClr val="595959"/>
                </a:solidFill>
              </a:rPr>
              <a:t>La diversidad es una cualidad de la humanidad. Todas las personas nos diferenciamos unas de otras, y cambiamos a lo largo de la vida. Podemos ser altos, bajos, rápidos, lentos, … y nuestra capacidad de ver, oír, reaccionar y movernos es diferente.</a:t>
            </a:r>
          </a:p>
          <a:p>
            <a:endParaRPr lang="es-MX" sz="2000" dirty="0" smtClean="0">
              <a:solidFill>
                <a:srgbClr val="595959"/>
              </a:solidFill>
            </a:endParaRPr>
          </a:p>
          <a:p>
            <a:r>
              <a:rPr lang="es-MX" sz="2000" dirty="0" smtClean="0">
                <a:solidFill>
                  <a:srgbClr val="595959"/>
                </a:solidFill>
              </a:rPr>
              <a:t>Muchas personas necesitan hacer uso de ayudas técnicas desde edades tempranas, otras a lo largo de la vida, de forma continua o temporalmente.</a:t>
            </a:r>
          </a:p>
          <a:p>
            <a:endParaRPr lang="es-MX" sz="2000" dirty="0" smtClean="0">
              <a:solidFill>
                <a:srgbClr val="595959"/>
              </a:solidFill>
            </a:endParaRPr>
          </a:p>
          <a:p>
            <a:r>
              <a:rPr lang="es-MX" sz="2000" dirty="0" smtClean="0">
                <a:solidFill>
                  <a:srgbClr val="595959"/>
                </a:solidFill>
              </a:rPr>
              <a:t>Todos desde que nacemos hasta que morimos somos consumidores y usuarios de bienes y servicios.</a:t>
            </a:r>
            <a:endParaRPr lang="es-ES_tradnl" sz="2000" dirty="0" smtClean="0">
              <a:solidFill>
                <a:srgbClr val="595959"/>
              </a:solidFill>
            </a:endParaRPr>
          </a:p>
          <a:p>
            <a:endParaRPr lang="es-ES_tradnl" sz="2000" dirty="0">
              <a:solidFill>
                <a:srgbClr val="59595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universal</a:t>
            </a:r>
            <a:endParaRPr lang="es-ES_tradnl" sz="4400" dirty="0">
              <a:solidFill>
                <a:srgbClr val="FFFFFF"/>
              </a:solidFill>
            </a:endParaRPr>
          </a:p>
        </p:txBody>
      </p:sp>
      <p:sp>
        <p:nvSpPr>
          <p:cNvPr id="4" name="CuadroTexto 3"/>
          <p:cNvSpPr txBox="1"/>
          <p:nvPr/>
        </p:nvSpPr>
        <p:spPr>
          <a:xfrm>
            <a:off x="3352800" y="2971800"/>
            <a:ext cx="5334000" cy="2677656"/>
          </a:xfrm>
          <a:prstGeom prst="rect">
            <a:avLst/>
          </a:prstGeom>
          <a:noFill/>
        </p:spPr>
        <p:txBody>
          <a:bodyPr wrap="square" rtlCol="0">
            <a:spAutoFit/>
          </a:bodyPr>
          <a:lstStyle/>
          <a:p>
            <a:r>
              <a:rPr lang="es-ES_tradnl" sz="2400" dirty="0" smtClean="0">
                <a:solidFill>
                  <a:srgbClr val="595959"/>
                </a:solidFill>
              </a:rPr>
              <a:t>Se dirige al desarrollo </a:t>
            </a:r>
            <a:r>
              <a:rPr lang="es-ES_tradnl" sz="2400" dirty="0">
                <a:solidFill>
                  <a:srgbClr val="595959"/>
                </a:solidFill>
              </a:rPr>
              <a:t>de productos y entornos de fácil acceso para el mayor número de personas posible, sin la necesidad de adaptarlos o rediseñarlos de una forma especial. El concepto surge del diseño sin </a:t>
            </a:r>
            <a:r>
              <a:rPr lang="es-ES_tradnl" sz="2400" dirty="0" smtClean="0">
                <a:solidFill>
                  <a:srgbClr val="595959"/>
                </a:solidFill>
              </a:rPr>
              <a:t>barreras y </a:t>
            </a:r>
            <a:r>
              <a:rPr lang="es-ES_tradnl" sz="2400" dirty="0">
                <a:solidFill>
                  <a:srgbClr val="595959"/>
                </a:solidFill>
              </a:rPr>
              <a:t>del diseño </a:t>
            </a:r>
            <a:r>
              <a:rPr lang="es-ES_tradnl" sz="2400" dirty="0" smtClean="0">
                <a:solidFill>
                  <a:srgbClr val="595959"/>
                </a:solidFill>
              </a:rPr>
              <a:t>accesible.</a:t>
            </a:r>
            <a:endParaRPr lang="es-ES_tradnl" sz="2400" dirty="0">
              <a:solidFill>
                <a:srgbClr val="59595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universal</a:t>
            </a:r>
            <a:endParaRPr lang="es-ES_tradnl" sz="4400" dirty="0">
              <a:solidFill>
                <a:srgbClr val="FFFFFF"/>
              </a:solidFill>
            </a:endParaRPr>
          </a:p>
        </p:txBody>
      </p:sp>
      <p:sp>
        <p:nvSpPr>
          <p:cNvPr id="4" name="CuadroTexto 3"/>
          <p:cNvSpPr txBox="1"/>
          <p:nvPr/>
        </p:nvSpPr>
        <p:spPr>
          <a:xfrm>
            <a:off x="3352800" y="2971800"/>
            <a:ext cx="5334000" cy="2677656"/>
          </a:xfrm>
          <a:prstGeom prst="rect">
            <a:avLst/>
          </a:prstGeom>
          <a:noFill/>
        </p:spPr>
        <p:txBody>
          <a:bodyPr wrap="square" rtlCol="0">
            <a:spAutoFit/>
          </a:bodyPr>
          <a:lstStyle/>
          <a:p>
            <a:r>
              <a:rPr lang="es-MX" sz="2400" dirty="0" smtClean="0"/>
              <a:t>Propone alcanzar la accesibilidad universal: todo para el máximo número de personas, mediante sus siete principios para determinar que, si las condiciones de los espacios, la percepción de los mensajes e interacción con los objetos son adecuados.</a:t>
            </a:r>
            <a:endParaRPr lang="es-ES_tradnl" sz="2400" dirty="0" smtClean="0"/>
          </a:p>
          <a:p>
            <a:endParaRPr lang="es-ES_tradnl" sz="2400" dirty="0">
              <a:solidFill>
                <a:srgbClr val="59595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universal</a:t>
            </a:r>
            <a:endParaRPr lang="es-ES_tradnl" sz="4400" dirty="0">
              <a:solidFill>
                <a:srgbClr val="FFFFFF"/>
              </a:solidFill>
            </a:endParaRPr>
          </a:p>
        </p:txBody>
      </p:sp>
      <p:sp>
        <p:nvSpPr>
          <p:cNvPr id="4" name="CuadroTexto 3"/>
          <p:cNvSpPr txBox="1"/>
          <p:nvPr/>
        </p:nvSpPr>
        <p:spPr>
          <a:xfrm>
            <a:off x="1143000" y="2743200"/>
            <a:ext cx="5334000" cy="3416320"/>
          </a:xfrm>
          <a:prstGeom prst="rect">
            <a:avLst/>
          </a:prstGeom>
          <a:noFill/>
        </p:spPr>
        <p:txBody>
          <a:bodyPr wrap="square" rtlCol="0">
            <a:spAutoFit/>
          </a:bodyPr>
          <a:lstStyle/>
          <a:p>
            <a:r>
              <a:rPr lang="es-MX" sz="2400" dirty="0" smtClean="0"/>
              <a:t>El Diseño Universal beneficia a personas de todas las edades y capacidades. No hace separación entre las personas sino que busca la adecuación para todos, en todo momento, con el mismo diseño o bien ofreciendo elecciones para diferentes necesidades. Está pensado para ofrecer el mismo nivel de confort, seguridad y apoyo a múltiples usuarios.</a:t>
            </a:r>
            <a:endParaRPr lang="es-ES_tradnl" sz="2400" dirty="0" smtClean="0"/>
          </a:p>
          <a:p>
            <a:endParaRPr lang="es-ES_tradnl" sz="2400" dirty="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90600" y="685800"/>
            <a:ext cx="4038600" cy="769441"/>
          </a:xfrm>
          <a:prstGeom prst="rect">
            <a:avLst/>
          </a:prstGeom>
          <a:noFill/>
        </p:spPr>
        <p:txBody>
          <a:bodyPr wrap="square" rtlCol="0">
            <a:spAutoFit/>
          </a:bodyPr>
          <a:lstStyle/>
          <a:p>
            <a:r>
              <a:rPr lang="es-ES_tradnl" sz="4400" dirty="0" smtClean="0">
                <a:solidFill>
                  <a:srgbClr val="E46C0A"/>
                </a:solidFill>
              </a:rPr>
              <a:t>Índice</a:t>
            </a:r>
            <a:endParaRPr lang="es-ES_tradnl" sz="4400" dirty="0">
              <a:solidFill>
                <a:srgbClr val="E46C0A"/>
              </a:solidFill>
            </a:endParaRPr>
          </a:p>
        </p:txBody>
      </p:sp>
      <p:sp>
        <p:nvSpPr>
          <p:cNvPr id="3" name="CuadroTexto 2"/>
          <p:cNvSpPr txBox="1"/>
          <p:nvPr/>
        </p:nvSpPr>
        <p:spPr>
          <a:xfrm>
            <a:off x="838200" y="1752600"/>
            <a:ext cx="4419600" cy="4154983"/>
          </a:xfrm>
          <a:prstGeom prst="rect">
            <a:avLst/>
          </a:prstGeom>
          <a:noFill/>
        </p:spPr>
        <p:txBody>
          <a:bodyPr wrap="square" rtlCol="0">
            <a:spAutoFit/>
          </a:bodyPr>
          <a:lstStyle/>
          <a:p>
            <a:r>
              <a:rPr lang="es-ES_tradnl" sz="2400" dirty="0" smtClean="0"/>
              <a:t>Objetivo</a:t>
            </a:r>
          </a:p>
          <a:p>
            <a:r>
              <a:rPr lang="es-ES_tradnl" sz="2400" dirty="0" smtClean="0"/>
              <a:t>Introducción</a:t>
            </a:r>
          </a:p>
          <a:p>
            <a:r>
              <a:rPr lang="es-ES_tradnl" sz="2400" dirty="0" smtClean="0"/>
              <a:t>Diseño empático</a:t>
            </a:r>
          </a:p>
          <a:p>
            <a:r>
              <a:rPr lang="es-ES_tradnl" sz="2400" dirty="0" smtClean="0"/>
              <a:t>Ejemplo de diseño empático</a:t>
            </a:r>
          </a:p>
          <a:p>
            <a:r>
              <a:rPr lang="es-ES_tradnl" sz="2400" dirty="0" smtClean="0"/>
              <a:t>Diseño universal</a:t>
            </a:r>
          </a:p>
          <a:p>
            <a:r>
              <a:rPr lang="es-ES_tradnl" sz="2400" dirty="0" smtClean="0"/>
              <a:t>Principios del diseño universal</a:t>
            </a:r>
          </a:p>
          <a:p>
            <a:r>
              <a:rPr lang="es-ES_tradnl" sz="2400" dirty="0" smtClean="0"/>
              <a:t>Ejemplo de diseño universal</a:t>
            </a:r>
          </a:p>
          <a:p>
            <a:r>
              <a:rPr lang="es-ES_tradnl" sz="2400" dirty="0" smtClean="0"/>
              <a:t>Diseño estratégico</a:t>
            </a:r>
          </a:p>
          <a:p>
            <a:r>
              <a:rPr lang="es-ES_tradnl" sz="2400" dirty="0" smtClean="0"/>
              <a:t>Ejemplo de diseño estratégico</a:t>
            </a:r>
          </a:p>
          <a:p>
            <a:r>
              <a:rPr lang="es-ES_tradnl" sz="2400" dirty="0" smtClean="0"/>
              <a:t>Conclusiones</a:t>
            </a:r>
          </a:p>
          <a:p>
            <a:r>
              <a:rPr lang="es-ES_tradnl" sz="2400" dirty="0" smtClean="0"/>
              <a:t>Referencias</a:t>
            </a:r>
            <a:endParaRPr lang="es-ES_tradnl" sz="2400" dirty="0"/>
          </a:p>
        </p:txBody>
      </p:sp>
      <p:sp>
        <p:nvSpPr>
          <p:cNvPr id="4" name="CuadroTexto 3"/>
          <p:cNvSpPr txBox="1"/>
          <p:nvPr/>
        </p:nvSpPr>
        <p:spPr>
          <a:xfrm>
            <a:off x="6400800" y="1752600"/>
            <a:ext cx="4419600" cy="4154983"/>
          </a:xfrm>
          <a:prstGeom prst="rect">
            <a:avLst/>
          </a:prstGeom>
          <a:noFill/>
        </p:spPr>
        <p:txBody>
          <a:bodyPr wrap="square" rtlCol="0">
            <a:spAutoFit/>
          </a:bodyPr>
          <a:lstStyle/>
          <a:p>
            <a:r>
              <a:rPr lang="es-ES_tradnl" sz="2400" dirty="0" smtClean="0">
                <a:solidFill>
                  <a:schemeClr val="tx1">
                    <a:lumMod val="65000"/>
                    <a:lumOff val="35000"/>
                  </a:schemeClr>
                </a:solidFill>
              </a:rPr>
              <a:t> 3</a:t>
            </a:r>
          </a:p>
          <a:p>
            <a:r>
              <a:rPr lang="es-ES_tradnl" sz="2400" dirty="0" smtClean="0">
                <a:solidFill>
                  <a:schemeClr val="tx1">
                    <a:lumMod val="65000"/>
                    <a:lumOff val="35000"/>
                  </a:schemeClr>
                </a:solidFill>
              </a:rPr>
              <a:t> 4</a:t>
            </a:r>
          </a:p>
          <a:p>
            <a:r>
              <a:rPr lang="es-ES_tradnl" sz="2400" dirty="0" smtClean="0">
                <a:solidFill>
                  <a:schemeClr val="tx1">
                    <a:lumMod val="65000"/>
                    <a:lumOff val="35000"/>
                  </a:schemeClr>
                </a:solidFill>
              </a:rPr>
              <a:t> 8</a:t>
            </a:r>
          </a:p>
          <a:p>
            <a:r>
              <a:rPr lang="es-ES_tradnl" sz="2400" dirty="0" smtClean="0">
                <a:solidFill>
                  <a:schemeClr val="tx1">
                    <a:lumMod val="65000"/>
                    <a:lumOff val="35000"/>
                  </a:schemeClr>
                </a:solidFill>
              </a:rPr>
              <a:t>13</a:t>
            </a:r>
          </a:p>
          <a:p>
            <a:r>
              <a:rPr lang="es-ES_tradnl" sz="2400" dirty="0" smtClean="0">
                <a:solidFill>
                  <a:schemeClr val="tx1">
                    <a:lumMod val="65000"/>
                    <a:lumOff val="35000"/>
                  </a:schemeClr>
                </a:solidFill>
              </a:rPr>
              <a:t>16</a:t>
            </a:r>
          </a:p>
          <a:p>
            <a:r>
              <a:rPr lang="es-ES_tradnl" sz="2400" dirty="0" smtClean="0">
                <a:solidFill>
                  <a:schemeClr val="tx1">
                    <a:lumMod val="65000"/>
                    <a:lumOff val="35000"/>
                  </a:schemeClr>
                </a:solidFill>
              </a:rPr>
              <a:t>20</a:t>
            </a:r>
          </a:p>
          <a:p>
            <a:r>
              <a:rPr lang="es-ES_tradnl" sz="2400" dirty="0" smtClean="0">
                <a:solidFill>
                  <a:schemeClr val="tx1">
                    <a:lumMod val="65000"/>
                    <a:lumOff val="35000"/>
                  </a:schemeClr>
                </a:solidFill>
              </a:rPr>
              <a:t>31</a:t>
            </a:r>
          </a:p>
          <a:p>
            <a:r>
              <a:rPr lang="es-ES_tradnl" sz="2400" dirty="0" smtClean="0">
                <a:solidFill>
                  <a:schemeClr val="tx1">
                    <a:lumMod val="65000"/>
                    <a:lumOff val="35000"/>
                  </a:schemeClr>
                </a:solidFill>
              </a:rPr>
              <a:t>37</a:t>
            </a:r>
          </a:p>
          <a:p>
            <a:r>
              <a:rPr lang="es-ES_tradnl" sz="2400" dirty="0" smtClean="0">
                <a:solidFill>
                  <a:schemeClr val="tx1">
                    <a:lumMod val="65000"/>
                    <a:lumOff val="35000"/>
                  </a:schemeClr>
                </a:solidFill>
              </a:rPr>
              <a:t>41</a:t>
            </a:r>
          </a:p>
          <a:p>
            <a:r>
              <a:rPr lang="es-ES_tradnl" sz="2400" dirty="0" smtClean="0">
                <a:solidFill>
                  <a:schemeClr val="tx1">
                    <a:lumMod val="65000"/>
                    <a:lumOff val="35000"/>
                  </a:schemeClr>
                </a:solidFill>
              </a:rPr>
              <a:t>49</a:t>
            </a:r>
          </a:p>
          <a:p>
            <a:r>
              <a:rPr lang="es-ES_tradnl" sz="2400" dirty="0" smtClean="0">
                <a:solidFill>
                  <a:schemeClr val="tx1">
                    <a:lumMod val="65000"/>
                    <a:lumOff val="35000"/>
                  </a:schemeClr>
                </a:solidFill>
              </a:rPr>
              <a:t>52</a:t>
            </a:r>
            <a:endParaRPr lang="es-ES_tradnl" sz="2400" dirty="0">
              <a:solidFill>
                <a:schemeClr val="tx1">
                  <a:lumMod val="65000"/>
                  <a:lumOff val="35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17526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1600200" y="457200"/>
            <a:ext cx="7315200" cy="769441"/>
          </a:xfrm>
          <a:prstGeom prst="rect">
            <a:avLst/>
          </a:prstGeom>
          <a:noFill/>
        </p:spPr>
        <p:txBody>
          <a:bodyPr wrap="square" rtlCol="0">
            <a:spAutoFit/>
          </a:bodyPr>
          <a:lstStyle/>
          <a:p>
            <a:r>
              <a:rPr lang="es-ES_tradnl" sz="4400" dirty="0" smtClean="0">
                <a:solidFill>
                  <a:srgbClr val="FFFFFF"/>
                </a:solidFill>
              </a:rPr>
              <a:t>Principios del Diseño Universal</a:t>
            </a:r>
            <a:endParaRPr lang="es-ES_tradnl" sz="4400" dirty="0">
              <a:solidFill>
                <a:srgbClr val="FFFFFF"/>
              </a:solidFill>
            </a:endParaRPr>
          </a:p>
        </p:txBody>
      </p:sp>
      <p:sp>
        <p:nvSpPr>
          <p:cNvPr id="4" name="CuadroTexto 3"/>
          <p:cNvSpPr txBox="1"/>
          <p:nvPr/>
        </p:nvSpPr>
        <p:spPr>
          <a:xfrm>
            <a:off x="762000" y="2438400"/>
            <a:ext cx="6781800" cy="3416320"/>
          </a:xfrm>
          <a:prstGeom prst="rect">
            <a:avLst/>
          </a:prstGeom>
          <a:noFill/>
        </p:spPr>
        <p:txBody>
          <a:bodyPr wrap="square" rtlCol="0">
            <a:spAutoFit/>
          </a:bodyPr>
          <a:lstStyle/>
          <a:p>
            <a:r>
              <a:rPr lang="es-MX" sz="2400" dirty="0" smtClean="0"/>
              <a:t>Los autores del Diseño Universal, establecieron siete principios, que sirvan como guía para el amplio espectro de la disciplina del diseño, llámense entornos, productos, mensajes visuales. </a:t>
            </a:r>
          </a:p>
          <a:p>
            <a:endParaRPr lang="es-MX" sz="2400" dirty="0" smtClean="0"/>
          </a:p>
          <a:p>
            <a:r>
              <a:rPr lang="es-MX" sz="2400" dirty="0" smtClean="0"/>
              <a:t>Estos principios pueden utilizarse tanto para evaluar productos existentes como para guiar el proceso de diseño de nuevos productos y servicios.</a:t>
            </a:r>
            <a:endParaRPr lang="es-ES_tradnl" sz="2400" dirty="0" smtClean="0"/>
          </a:p>
          <a:p>
            <a:endParaRPr lang="es-ES_tradnl" sz="2400" dirty="0" smtClean="0"/>
          </a:p>
          <a:p>
            <a:endParaRPr lang="es-ES_tradnl" sz="2400" dirty="0">
              <a:solidFill>
                <a:srgbClr val="595959"/>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1600200"/>
            <a:ext cx="4648200" cy="4648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5105400" y="301079"/>
            <a:ext cx="4038600" cy="769441"/>
          </a:xfrm>
          <a:prstGeom prst="rect">
            <a:avLst/>
          </a:prstGeom>
          <a:noFill/>
        </p:spPr>
        <p:txBody>
          <a:bodyPr wrap="square" rtlCol="0">
            <a:spAutoFit/>
          </a:bodyPr>
          <a:lstStyle/>
          <a:p>
            <a:r>
              <a:rPr lang="es-ES_tradnl" sz="4400" dirty="0" smtClean="0">
                <a:solidFill>
                  <a:srgbClr val="000000"/>
                </a:solidFill>
              </a:rPr>
              <a:t>Diseño universal</a:t>
            </a:r>
            <a:endParaRPr lang="es-ES_tradnl" sz="4400" dirty="0">
              <a:solidFill>
                <a:srgbClr val="000000"/>
              </a:solidFill>
            </a:endParaRPr>
          </a:p>
        </p:txBody>
      </p:sp>
      <p:sp>
        <p:nvSpPr>
          <p:cNvPr id="5" name="CuadroTexto 4"/>
          <p:cNvSpPr txBox="1"/>
          <p:nvPr/>
        </p:nvSpPr>
        <p:spPr>
          <a:xfrm>
            <a:off x="381000" y="1828800"/>
            <a:ext cx="4267200" cy="4154983"/>
          </a:xfrm>
          <a:prstGeom prst="rect">
            <a:avLst/>
          </a:prstGeom>
          <a:noFill/>
        </p:spPr>
        <p:txBody>
          <a:bodyPr wrap="square" rtlCol="0">
            <a:spAutoFit/>
          </a:bodyPr>
          <a:lstStyle/>
          <a:p>
            <a:r>
              <a:rPr lang="es-ES_tradnl" sz="2400" b="1" i="1" dirty="0" smtClean="0">
                <a:solidFill>
                  <a:schemeClr val="bg1"/>
                </a:solidFill>
              </a:rPr>
              <a:t>Principios:</a:t>
            </a:r>
          </a:p>
          <a:p>
            <a:endParaRPr lang="es-ES_tradnl" sz="2400" b="1" i="1" dirty="0" smtClean="0">
              <a:solidFill>
                <a:schemeClr val="bg1"/>
              </a:solidFill>
            </a:endParaRPr>
          </a:p>
          <a:p>
            <a:pPr marL="342900" indent="-342900">
              <a:buAutoNum type="arabicPeriod"/>
            </a:pPr>
            <a:r>
              <a:rPr lang="es-ES_tradnl" sz="2400" b="1" i="1" dirty="0" smtClean="0">
                <a:solidFill>
                  <a:schemeClr val="bg1"/>
                </a:solidFill>
              </a:rPr>
              <a:t>Igualdad de uso </a:t>
            </a:r>
          </a:p>
          <a:p>
            <a:pPr marL="342900" indent="-342900">
              <a:buAutoNum type="arabicPeriod"/>
            </a:pPr>
            <a:r>
              <a:rPr lang="es-ES_tradnl" sz="2400" b="1" i="1" dirty="0" smtClean="0">
                <a:solidFill>
                  <a:schemeClr val="bg1"/>
                </a:solidFill>
              </a:rPr>
              <a:t>Flexibilidad</a:t>
            </a:r>
          </a:p>
          <a:p>
            <a:pPr marL="342900" indent="-342900">
              <a:buAutoNum type="arabicPeriod"/>
            </a:pPr>
            <a:r>
              <a:rPr lang="es-ES_tradnl" sz="2400" b="1" i="1" dirty="0" smtClean="0">
                <a:solidFill>
                  <a:schemeClr val="bg1"/>
                </a:solidFill>
              </a:rPr>
              <a:t>Simple e intuitivo</a:t>
            </a:r>
          </a:p>
          <a:p>
            <a:pPr marL="342900" indent="-342900">
              <a:buAutoNum type="arabicPeriod"/>
            </a:pPr>
            <a:r>
              <a:rPr lang="es-ES_tradnl" sz="2400" b="1" i="1" dirty="0" smtClean="0">
                <a:solidFill>
                  <a:schemeClr val="bg1"/>
                </a:solidFill>
              </a:rPr>
              <a:t>Información fácil de percibir</a:t>
            </a:r>
          </a:p>
          <a:p>
            <a:pPr marL="342900" indent="-342900">
              <a:buAutoNum type="arabicPeriod"/>
            </a:pPr>
            <a:r>
              <a:rPr lang="es-ES_tradnl" sz="2400" b="1" i="1" dirty="0" smtClean="0">
                <a:solidFill>
                  <a:schemeClr val="bg1"/>
                </a:solidFill>
              </a:rPr>
              <a:t>Tolerante a errores</a:t>
            </a:r>
          </a:p>
          <a:p>
            <a:pPr marL="342900" indent="-342900">
              <a:buAutoNum type="arabicPeriod"/>
            </a:pPr>
            <a:r>
              <a:rPr lang="es-ES_tradnl" sz="2400" b="1" i="1" dirty="0" smtClean="0">
                <a:solidFill>
                  <a:schemeClr val="bg1"/>
                </a:solidFill>
              </a:rPr>
              <a:t>Escaso esfuerzo físico</a:t>
            </a:r>
          </a:p>
          <a:p>
            <a:pPr marL="342900" indent="-342900">
              <a:buAutoNum type="arabicPeriod"/>
            </a:pPr>
            <a:r>
              <a:rPr lang="es-ES_tradnl" sz="2400" b="1" i="1" dirty="0" smtClean="0">
                <a:solidFill>
                  <a:schemeClr val="bg1"/>
                </a:solidFill>
              </a:rPr>
              <a:t>Adecuado tamaño de aproximación y uso.</a:t>
            </a:r>
            <a:endParaRPr lang="es-ES_tradnl" sz="2400" b="1" i="1" dirty="0" smtClean="0">
              <a:solidFill>
                <a:srgbClr val="FFFFFF"/>
              </a:solidFill>
            </a:endParaRPr>
          </a:p>
          <a:p>
            <a:endParaRPr lang="es-ES_tradnl" sz="2400" b="1"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447800"/>
            <a:ext cx="4267200" cy="5262979"/>
          </a:xfrm>
          <a:prstGeom prst="rect">
            <a:avLst/>
          </a:prstGeom>
          <a:noFill/>
        </p:spPr>
        <p:txBody>
          <a:bodyPr wrap="square" rtlCol="0">
            <a:spAutoFit/>
          </a:bodyPr>
          <a:lstStyle/>
          <a:p>
            <a:r>
              <a:rPr lang="es-ES_tradnl" sz="2400" dirty="0" smtClean="0">
                <a:solidFill>
                  <a:schemeClr val="bg1"/>
                </a:solidFill>
              </a:rPr>
              <a:t>Cada principio contiene requerimientos o guías  para diseñar y son:</a:t>
            </a:r>
          </a:p>
          <a:p>
            <a:endParaRPr lang="es-ES_tradnl" sz="2400" b="1" i="1" dirty="0" smtClean="0">
              <a:solidFill>
                <a:schemeClr val="bg1"/>
              </a:solidFill>
            </a:endParaRPr>
          </a:p>
          <a:p>
            <a:r>
              <a:rPr lang="es-MX" sz="2400" dirty="0" smtClean="0">
                <a:solidFill>
                  <a:schemeClr val="bg1"/>
                </a:solidFill>
              </a:rPr>
              <a:t>PRINCIPIO UNO: </a:t>
            </a:r>
          </a:p>
          <a:p>
            <a:r>
              <a:rPr lang="es-MX" sz="2400" dirty="0" smtClean="0">
                <a:solidFill>
                  <a:schemeClr val="bg1"/>
                </a:solidFill>
              </a:rPr>
              <a:t>Uso equitativo</a:t>
            </a:r>
            <a:endParaRPr lang="es-ES_tradnl" sz="2400" dirty="0" smtClean="0">
              <a:solidFill>
                <a:schemeClr val="bg1"/>
              </a:solidFill>
            </a:endParaRPr>
          </a:p>
          <a:p>
            <a:r>
              <a:rPr lang="es-MX" sz="2400" dirty="0" smtClean="0">
                <a:solidFill>
                  <a:schemeClr val="bg1"/>
                </a:solidFill>
              </a:rPr>
              <a:t>El diseño es útil y vendible a personas con diversas capacidades.</a:t>
            </a:r>
            <a:endParaRPr lang="es-ES_tradnl" sz="2400" dirty="0" smtClean="0">
              <a:solidFill>
                <a:schemeClr val="bg1"/>
              </a:solidFill>
            </a:endParaRPr>
          </a:p>
          <a:p>
            <a:endParaRPr lang="es-ES_tradnl" sz="2400" b="1" i="1" dirty="0" smtClean="0">
              <a:solidFill>
                <a:schemeClr val="bg1"/>
              </a:solidFill>
            </a:endParaRPr>
          </a:p>
          <a:p>
            <a:endParaRPr lang="es-ES_tradnl" sz="2400" b="1" i="1" dirty="0" smtClean="0">
              <a:solidFill>
                <a:schemeClr val="bg1"/>
              </a:solidFill>
            </a:endParaRPr>
          </a:p>
          <a:p>
            <a:endParaRPr lang="es-ES_tradnl" sz="2400" b="1" i="1" dirty="0" smtClean="0">
              <a:solidFill>
                <a:schemeClr val="bg1"/>
              </a:solidFill>
            </a:endParaRPr>
          </a:p>
          <a:p>
            <a:endParaRPr lang="es-ES_tradnl" sz="2400" b="1" i="1" dirty="0" smtClean="0">
              <a:solidFill>
                <a:schemeClr val="bg1"/>
              </a:solidFill>
            </a:endParaRPr>
          </a:p>
          <a:p>
            <a:endParaRPr lang="es-ES_tradnl" sz="2400" b="1" i="1" dirty="0" smtClean="0">
              <a:solidFill>
                <a:srgbClr val="FFFFFF"/>
              </a:solidFill>
            </a:endParaRPr>
          </a:p>
          <a:p>
            <a:endParaRPr lang="es-ES_tradnl" sz="2400" b="1" dirty="0">
              <a:solidFill>
                <a:schemeClr val="bg1"/>
              </a:solidFill>
            </a:endParaRPr>
          </a:p>
        </p:txBody>
      </p:sp>
      <p:sp>
        <p:nvSpPr>
          <p:cNvPr id="7" name="CuadroTexto 6"/>
          <p:cNvSpPr txBox="1"/>
          <p:nvPr/>
        </p:nvSpPr>
        <p:spPr>
          <a:xfrm>
            <a:off x="4724400" y="914400"/>
            <a:ext cx="3886200" cy="5324535"/>
          </a:xfrm>
          <a:prstGeom prst="rect">
            <a:avLst/>
          </a:prstGeom>
          <a:noFill/>
        </p:spPr>
        <p:txBody>
          <a:bodyPr wrap="square" rtlCol="0">
            <a:spAutoFit/>
          </a:bodyPr>
          <a:lstStyle/>
          <a:p>
            <a:r>
              <a:rPr lang="es-ES_tradnl" sz="2000" b="1" i="1" dirty="0" smtClean="0">
                <a:solidFill>
                  <a:schemeClr val="tx1">
                    <a:lumMod val="85000"/>
                    <a:lumOff val="15000"/>
                  </a:schemeClr>
                </a:solidFill>
              </a:rPr>
              <a:t> </a:t>
            </a:r>
            <a:r>
              <a:rPr lang="es-MX" sz="2000" dirty="0" smtClean="0"/>
              <a:t>Guías:</a:t>
            </a:r>
            <a:endParaRPr lang="es-ES_tradnl" sz="2000" dirty="0" smtClean="0"/>
          </a:p>
          <a:p>
            <a:r>
              <a:rPr lang="es-MX" sz="2000" dirty="0" smtClean="0"/>
              <a:t>1a. Proporciona las mismas formas de uso para todos: idénticas cuando sea posible, equivalentes</a:t>
            </a:r>
            <a:endParaRPr lang="es-ES_tradnl" sz="2000" dirty="0" smtClean="0"/>
          </a:p>
          <a:p>
            <a:r>
              <a:rPr lang="es-MX" sz="2000" dirty="0" smtClean="0"/>
              <a:t>cuando no.</a:t>
            </a:r>
          </a:p>
          <a:p>
            <a:endParaRPr lang="es-ES_tradnl" sz="2000" dirty="0" smtClean="0"/>
          </a:p>
          <a:p>
            <a:r>
              <a:rPr lang="es-MX" sz="2000" dirty="0" smtClean="0"/>
              <a:t>1b. Evita segregar o estigmatizar a cualquier usuario.</a:t>
            </a:r>
          </a:p>
          <a:p>
            <a:endParaRPr lang="es-ES_tradnl" sz="2000" dirty="0" smtClean="0"/>
          </a:p>
          <a:p>
            <a:r>
              <a:rPr lang="es-MX" sz="2000" dirty="0" smtClean="0"/>
              <a:t>1c. Todos los usuarios deben de contar con las mismas garantías de privacidad y seguridad.</a:t>
            </a:r>
          </a:p>
          <a:p>
            <a:endParaRPr lang="es-ES_tradnl" sz="2000" dirty="0" smtClean="0"/>
          </a:p>
          <a:p>
            <a:r>
              <a:rPr lang="es-MX" sz="2000" dirty="0" smtClean="0"/>
              <a:t>1d. Que el diseño sea agradable para todos.</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905000"/>
            <a:ext cx="4267200" cy="3785652"/>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PRINCIPIO DOS: Uso Flexible</a:t>
            </a:r>
            <a:endParaRPr lang="es-ES_tradnl" sz="2400" dirty="0" smtClean="0">
              <a:solidFill>
                <a:srgbClr val="FFFFFF"/>
              </a:solidFill>
            </a:endParaRPr>
          </a:p>
          <a:p>
            <a:r>
              <a:rPr lang="es-MX" sz="2400" dirty="0" smtClean="0">
                <a:solidFill>
                  <a:srgbClr val="FFFFFF"/>
                </a:solidFill>
              </a:rPr>
              <a:t>El diseño se acomoda a un amplio rango de preferencias y habilidades individuales.</a:t>
            </a:r>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914400"/>
            <a:ext cx="3886200" cy="3785652"/>
          </a:xfrm>
          <a:prstGeom prst="rect">
            <a:avLst/>
          </a:prstGeom>
          <a:noFill/>
        </p:spPr>
        <p:txBody>
          <a:bodyPr wrap="square" rtlCol="0">
            <a:spAutoFit/>
          </a:bodyPr>
          <a:lstStyle/>
          <a:p>
            <a:r>
              <a:rPr lang="es-ES_tradnl" sz="2000" b="1" i="1" dirty="0" smtClean="0">
                <a:solidFill>
                  <a:schemeClr val="tx1">
                    <a:lumMod val="85000"/>
                    <a:lumOff val="15000"/>
                  </a:schemeClr>
                </a:solidFill>
              </a:rPr>
              <a:t> </a:t>
            </a:r>
            <a:r>
              <a:rPr lang="es-MX" sz="2000" dirty="0" smtClean="0"/>
              <a:t>Guías:</a:t>
            </a:r>
          </a:p>
          <a:p>
            <a:endParaRPr lang="es-ES_tradnl" sz="2000" dirty="0" smtClean="0"/>
          </a:p>
          <a:p>
            <a:r>
              <a:rPr lang="es-MX" sz="2000" dirty="0" smtClean="0"/>
              <a:t>2a. Ofrece opciones en la forma de uso.</a:t>
            </a:r>
            <a:endParaRPr lang="es-ES_tradnl" sz="2000" dirty="0" smtClean="0"/>
          </a:p>
          <a:p>
            <a:r>
              <a:rPr lang="es-MX" sz="2000" dirty="0" smtClean="0"/>
              <a:t>2b. Sirve tanto para los diestros como para los zurdos.</a:t>
            </a:r>
            <a:endParaRPr lang="es-ES_tradnl" sz="2000" dirty="0" smtClean="0"/>
          </a:p>
          <a:p>
            <a:r>
              <a:rPr lang="es-MX" sz="2000" dirty="0" smtClean="0"/>
              <a:t>2c. Facilita al usuario la precisión y exactitud.</a:t>
            </a:r>
            <a:endParaRPr lang="es-ES_tradnl" sz="2000" dirty="0" smtClean="0"/>
          </a:p>
          <a:p>
            <a:r>
              <a:rPr lang="es-MX" sz="2000" dirty="0" smtClean="0"/>
              <a:t>2d. Se adapta al ritmo de uso del usuario.</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905000"/>
            <a:ext cx="4267200" cy="4893647"/>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PRINCIPIO TRES: Uso Simple e Intuitivo</a:t>
            </a:r>
            <a:endParaRPr lang="es-ES_tradnl" sz="2400" dirty="0" smtClean="0">
              <a:solidFill>
                <a:srgbClr val="FFFFFF"/>
              </a:solidFill>
            </a:endParaRPr>
          </a:p>
          <a:p>
            <a:r>
              <a:rPr lang="es-MX" sz="2400" dirty="0" smtClean="0">
                <a:solidFill>
                  <a:srgbClr val="FFFFFF"/>
                </a:solidFill>
              </a:rPr>
              <a:t>El uso del diseño es fácil de entender, sin importar la experiencia, conocimientos, habilidades del lenguaje o nivel de concentración del usuario.</a:t>
            </a:r>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914400"/>
            <a:ext cx="3886200" cy="5016758"/>
          </a:xfrm>
          <a:prstGeom prst="rect">
            <a:avLst/>
          </a:prstGeom>
          <a:noFill/>
        </p:spPr>
        <p:txBody>
          <a:bodyPr wrap="square" rtlCol="0">
            <a:spAutoFit/>
          </a:bodyPr>
          <a:lstStyle/>
          <a:p>
            <a:r>
              <a:rPr lang="es-ES_tradnl" sz="2000" b="1" i="1" dirty="0" smtClean="0">
                <a:solidFill>
                  <a:schemeClr val="tx1">
                    <a:lumMod val="85000"/>
                    <a:lumOff val="15000"/>
                  </a:schemeClr>
                </a:solidFill>
              </a:rPr>
              <a:t> </a:t>
            </a:r>
            <a:r>
              <a:rPr lang="es-MX" sz="2000" dirty="0" smtClean="0"/>
              <a:t>Guías:</a:t>
            </a:r>
          </a:p>
          <a:p>
            <a:endParaRPr lang="es-ES_tradnl" sz="2000" dirty="0" smtClean="0"/>
          </a:p>
          <a:p>
            <a:r>
              <a:rPr lang="es-MX" sz="2000" dirty="0" smtClean="0"/>
              <a:t>3a. Elimina la complejidad innecesaria.</a:t>
            </a:r>
            <a:endParaRPr lang="es-ES_tradnl" sz="2000" dirty="0" smtClean="0"/>
          </a:p>
          <a:p>
            <a:r>
              <a:rPr lang="es-MX" sz="2000" dirty="0" smtClean="0"/>
              <a:t>3b. Es consistente con la intuición y expectativas del usuario.</a:t>
            </a:r>
            <a:endParaRPr lang="es-ES_tradnl" sz="2000" dirty="0" smtClean="0"/>
          </a:p>
          <a:p>
            <a:r>
              <a:rPr lang="es-MX" sz="2000" dirty="0" smtClean="0"/>
              <a:t>3c. Se acomoda a un rango amplio de grados de alfabetización y conocimientos del lenguaje. </a:t>
            </a:r>
            <a:endParaRPr lang="es-ES_tradnl" sz="2000" dirty="0" smtClean="0"/>
          </a:p>
          <a:p>
            <a:r>
              <a:rPr lang="es-MX" sz="2000" dirty="0" smtClean="0"/>
              <a:t>3d. Ordena la información de acuerdo a su importancia.</a:t>
            </a:r>
            <a:endParaRPr lang="es-ES_tradnl" sz="2000" dirty="0" smtClean="0"/>
          </a:p>
          <a:p>
            <a:r>
              <a:rPr lang="es-MX" sz="2000" dirty="0" smtClean="0"/>
              <a:t>3e. Proporciona información y retroalimentación eficaces durante y después de la tarea.</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295400"/>
            <a:ext cx="4267200" cy="5632310"/>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PRINCIPIO CUATRO: </a:t>
            </a:r>
          </a:p>
          <a:p>
            <a:r>
              <a:rPr lang="es-MX" sz="2400" dirty="0" smtClean="0">
                <a:solidFill>
                  <a:srgbClr val="FFFFFF"/>
                </a:solidFill>
              </a:rPr>
              <a:t>Información Perceptible</a:t>
            </a:r>
          </a:p>
          <a:p>
            <a:endParaRPr lang="es-ES_tradnl" sz="2400" dirty="0" smtClean="0">
              <a:solidFill>
                <a:srgbClr val="FFFFFF"/>
              </a:solidFill>
            </a:endParaRPr>
          </a:p>
          <a:p>
            <a:r>
              <a:rPr lang="es-MX" sz="2400" dirty="0" smtClean="0">
                <a:solidFill>
                  <a:srgbClr val="FFFFFF"/>
                </a:solidFill>
              </a:rPr>
              <a:t>El diseño transmite la información necesaria de forma efectiva al usuario, sin importar las condiciones del ambiente o las capacidades sensoriales del usuario.</a:t>
            </a:r>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914400"/>
            <a:ext cx="3886200" cy="5940088"/>
          </a:xfrm>
          <a:prstGeom prst="rect">
            <a:avLst/>
          </a:prstGeom>
          <a:noFill/>
        </p:spPr>
        <p:txBody>
          <a:bodyPr wrap="square" rtlCol="0">
            <a:spAutoFit/>
          </a:bodyPr>
          <a:lstStyle/>
          <a:p>
            <a:r>
              <a:rPr lang="es-MX" sz="2000" dirty="0" smtClean="0"/>
              <a:t>Guías:</a:t>
            </a:r>
          </a:p>
          <a:p>
            <a:r>
              <a:rPr lang="es-MX" sz="2000" dirty="0" smtClean="0"/>
              <a:t>4a. Utiliza diferentes medios (pictóricos, verbales, táctiles) para la presentación de manera redundante de la información esencial.</a:t>
            </a:r>
            <a:endParaRPr lang="es-ES_tradnl" sz="2000" dirty="0" smtClean="0"/>
          </a:p>
          <a:p>
            <a:r>
              <a:rPr lang="es-MX" sz="2000" dirty="0" smtClean="0"/>
              <a:t>4b. Maximiza la legibilidad de la información esencial.</a:t>
            </a:r>
            <a:endParaRPr lang="es-ES_tradnl" sz="2000" dirty="0" smtClean="0"/>
          </a:p>
          <a:p>
            <a:r>
              <a:rPr lang="es-MX" sz="2000" dirty="0" smtClean="0"/>
              <a:t>4c. Diferencia elementos de manera que puedan ser descritos por sí solos (por ejemplo que las instrucciones dadas sean fácil de entender).</a:t>
            </a:r>
            <a:endParaRPr lang="es-ES_tradnl" sz="2000" dirty="0" smtClean="0"/>
          </a:p>
          <a:p>
            <a:r>
              <a:rPr lang="es-MX" sz="2000" dirty="0" smtClean="0"/>
              <a:t>4d. Proporciona compatibilidad con varias técnicas o dispositivos usados por personas con limitaciones sensoriales.</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295400"/>
            <a:ext cx="4267200" cy="4893647"/>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PRNCIPIO CINCO: </a:t>
            </a:r>
          </a:p>
          <a:p>
            <a:r>
              <a:rPr lang="es-MX" sz="2400" dirty="0" smtClean="0">
                <a:solidFill>
                  <a:srgbClr val="FFFFFF"/>
                </a:solidFill>
              </a:rPr>
              <a:t>Tolerancia al Error</a:t>
            </a:r>
          </a:p>
          <a:p>
            <a:endParaRPr lang="es-ES_tradnl" sz="2400" dirty="0" smtClean="0">
              <a:solidFill>
                <a:srgbClr val="FFFFFF"/>
              </a:solidFill>
            </a:endParaRPr>
          </a:p>
          <a:p>
            <a:r>
              <a:rPr lang="es-MX" sz="2400" dirty="0" smtClean="0">
                <a:solidFill>
                  <a:srgbClr val="FFFFFF"/>
                </a:solidFill>
              </a:rPr>
              <a:t>El diseño minimiza riegos y consecuencias adversas de acciones involuntarias o accidentales.</a:t>
            </a:r>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914400"/>
            <a:ext cx="3886200" cy="5324535"/>
          </a:xfrm>
          <a:prstGeom prst="rect">
            <a:avLst/>
          </a:prstGeom>
          <a:noFill/>
        </p:spPr>
        <p:txBody>
          <a:bodyPr wrap="square" rtlCol="0">
            <a:spAutoFit/>
          </a:bodyPr>
          <a:lstStyle/>
          <a:p>
            <a:r>
              <a:rPr lang="es-MX" sz="2000" dirty="0" smtClean="0"/>
              <a:t>Guías:</a:t>
            </a:r>
          </a:p>
          <a:p>
            <a:endParaRPr lang="es-MX" sz="2000" dirty="0" smtClean="0"/>
          </a:p>
          <a:p>
            <a:r>
              <a:rPr lang="es-MX" sz="2000" dirty="0" smtClean="0"/>
              <a:t>5a. Ordena los elementos para minimizar el peligro y errores: los elementos más usados están más accesibles; los elementos peligrosos son eliminados, aislados o cubiertos.</a:t>
            </a:r>
            <a:endParaRPr lang="es-ES_tradnl" sz="2000" dirty="0" smtClean="0"/>
          </a:p>
          <a:p>
            <a:r>
              <a:rPr lang="es-MX" sz="2000" dirty="0" smtClean="0"/>
              <a:t>5b. Advierte de los peligros y errores.</a:t>
            </a:r>
            <a:endParaRPr lang="es-ES_tradnl" sz="2000" dirty="0" smtClean="0"/>
          </a:p>
          <a:p>
            <a:r>
              <a:rPr lang="es-MX" sz="2000" dirty="0" smtClean="0"/>
              <a:t>5c. Proporciona características para controlar las fallas.</a:t>
            </a:r>
            <a:endParaRPr lang="es-ES_tradnl" sz="2000" dirty="0" smtClean="0"/>
          </a:p>
          <a:p>
            <a:r>
              <a:rPr lang="es-MX" sz="2000" dirty="0" smtClean="0"/>
              <a:t>5d. Descarta acciones inconscientes en tareas que requieren concentración.</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228600" y="1295400"/>
            <a:ext cx="4267200" cy="4524315"/>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PRINCIPIO SEIS:</a:t>
            </a:r>
          </a:p>
          <a:p>
            <a:r>
              <a:rPr lang="es-MX" sz="2400" dirty="0" smtClean="0">
                <a:solidFill>
                  <a:srgbClr val="FFFFFF"/>
                </a:solidFill>
              </a:rPr>
              <a:t>Mínimo esfuerzo físico</a:t>
            </a:r>
          </a:p>
          <a:p>
            <a:endParaRPr lang="es-ES_tradnl" sz="2400" dirty="0" smtClean="0">
              <a:solidFill>
                <a:srgbClr val="FFFFFF"/>
              </a:solidFill>
            </a:endParaRPr>
          </a:p>
          <a:p>
            <a:r>
              <a:rPr lang="es-MX" sz="2400" dirty="0" smtClean="0">
                <a:solidFill>
                  <a:srgbClr val="FFFFFF"/>
                </a:solidFill>
              </a:rPr>
              <a:t>El diseño puede ser usado cómoda y eficientemente minimizando la fatiga.</a:t>
            </a:r>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1295400"/>
            <a:ext cx="3886200" cy="3785652"/>
          </a:xfrm>
          <a:prstGeom prst="rect">
            <a:avLst/>
          </a:prstGeom>
          <a:noFill/>
        </p:spPr>
        <p:txBody>
          <a:bodyPr wrap="square" rtlCol="0">
            <a:spAutoFit/>
          </a:bodyPr>
          <a:lstStyle/>
          <a:p>
            <a:r>
              <a:rPr lang="es-MX" sz="2000" dirty="0" smtClean="0"/>
              <a:t>Guías:</a:t>
            </a:r>
          </a:p>
          <a:p>
            <a:endParaRPr lang="es-MX" sz="2000" dirty="0" smtClean="0"/>
          </a:p>
          <a:p>
            <a:r>
              <a:rPr lang="es-MX" sz="2000" dirty="0" smtClean="0"/>
              <a:t>6a. Permite al usuario mantener una posición neutral de su cuerpo.</a:t>
            </a:r>
            <a:endParaRPr lang="es-ES_tradnl" sz="2000" dirty="0" smtClean="0"/>
          </a:p>
          <a:p>
            <a:r>
              <a:rPr lang="es-MX" sz="2000" dirty="0" smtClean="0"/>
              <a:t>6b. Usa fuerzas de operación razonables.</a:t>
            </a:r>
            <a:endParaRPr lang="es-ES_tradnl" sz="2000" dirty="0" smtClean="0"/>
          </a:p>
          <a:p>
            <a:r>
              <a:rPr lang="es-MX" sz="2000" dirty="0" smtClean="0"/>
              <a:t>6c. Minimiza las acciones repetitivas.</a:t>
            </a:r>
            <a:endParaRPr lang="es-ES_tradnl" sz="2000" dirty="0" smtClean="0"/>
          </a:p>
          <a:p>
            <a:r>
              <a:rPr lang="es-MX" sz="2000" dirty="0" smtClean="0"/>
              <a:t>6d. Minimiza el esfuerzo físico constante.</a:t>
            </a:r>
            <a:endParaRPr lang="es-ES_tradnl" sz="2000" dirty="0" smtClean="0"/>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6858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57200" y="685800"/>
            <a:ext cx="4038600" cy="6740306"/>
          </a:xfrm>
          <a:prstGeom prst="rect">
            <a:avLst/>
          </a:prstGeom>
          <a:noFill/>
        </p:spPr>
        <p:txBody>
          <a:bodyPr wrap="square" rtlCol="0">
            <a:spAutoFit/>
          </a:bodyPr>
          <a:lstStyle/>
          <a:p>
            <a:endParaRPr lang="es-ES_tradnl" sz="2400" b="1" i="1" dirty="0" smtClean="0">
              <a:solidFill>
                <a:srgbClr val="FFFFFF"/>
              </a:solidFill>
            </a:endParaRPr>
          </a:p>
          <a:p>
            <a:r>
              <a:rPr lang="es-MX" sz="2400" dirty="0" smtClean="0">
                <a:solidFill>
                  <a:srgbClr val="FFFFFF"/>
                </a:solidFill>
              </a:rPr>
              <a:t>PRINCIPIO SIETE: </a:t>
            </a:r>
          </a:p>
          <a:p>
            <a:r>
              <a:rPr lang="es-MX" sz="2400" dirty="0" smtClean="0">
                <a:solidFill>
                  <a:srgbClr val="FFFFFF"/>
                </a:solidFill>
              </a:rPr>
              <a:t>Adecuado Tamaño de Aproximación y Uso.</a:t>
            </a:r>
          </a:p>
          <a:p>
            <a:endParaRPr lang="es-ES_tradnl" sz="2400" dirty="0" smtClean="0">
              <a:solidFill>
                <a:srgbClr val="FFFFFF"/>
              </a:solidFill>
            </a:endParaRPr>
          </a:p>
          <a:p>
            <a:r>
              <a:rPr lang="es-MX" sz="2400" dirty="0" smtClean="0">
                <a:solidFill>
                  <a:srgbClr val="FFFFFF"/>
                </a:solidFill>
              </a:rPr>
              <a:t>Proporciona un tamaño y espacio adecuado para el acercamiento, alcance, manipulación y uso, independientemente del tamaño corporal, postura o movilidad del usuario.</a:t>
            </a:r>
            <a:endParaRPr lang="es-ES_tradnl" sz="2400" dirty="0" smtClean="0">
              <a:solidFill>
                <a:srgbClr val="FFFFFF"/>
              </a:solidFill>
            </a:endParaRPr>
          </a:p>
          <a:p>
            <a:endParaRPr lang="es-ES_tradnl" sz="2400"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i="1" dirty="0" smtClean="0">
              <a:solidFill>
                <a:srgbClr val="FFFFFF"/>
              </a:solidFill>
            </a:endParaRPr>
          </a:p>
          <a:p>
            <a:endParaRPr lang="es-ES_tradnl" sz="2400" b="1" dirty="0">
              <a:solidFill>
                <a:srgbClr val="FFFFFF"/>
              </a:solidFill>
            </a:endParaRPr>
          </a:p>
        </p:txBody>
      </p:sp>
      <p:sp>
        <p:nvSpPr>
          <p:cNvPr id="7" name="CuadroTexto 6"/>
          <p:cNvSpPr txBox="1"/>
          <p:nvPr/>
        </p:nvSpPr>
        <p:spPr>
          <a:xfrm>
            <a:off x="4724400" y="685800"/>
            <a:ext cx="3886200" cy="5940088"/>
          </a:xfrm>
          <a:prstGeom prst="rect">
            <a:avLst/>
          </a:prstGeom>
          <a:noFill/>
        </p:spPr>
        <p:txBody>
          <a:bodyPr wrap="square" rtlCol="0">
            <a:spAutoFit/>
          </a:bodyPr>
          <a:lstStyle/>
          <a:p>
            <a:r>
              <a:rPr lang="es-MX" sz="2000" dirty="0" smtClean="0"/>
              <a:t>Guías:</a:t>
            </a:r>
          </a:p>
          <a:p>
            <a:endParaRPr lang="es-MX" sz="2000" dirty="0" smtClean="0"/>
          </a:p>
          <a:p>
            <a:r>
              <a:rPr lang="es-MX" sz="2000" dirty="0" smtClean="0"/>
              <a:t>7a. Proporciona una línea clara de visibilidad hacia los elementos importantes, para todos los usuarios de pie o sentados.</a:t>
            </a:r>
            <a:endParaRPr lang="es-ES_tradnl" sz="2000" dirty="0" smtClean="0"/>
          </a:p>
          <a:p>
            <a:r>
              <a:rPr lang="es-MX" sz="2000" dirty="0" smtClean="0"/>
              <a:t>7b. Proporciona una forma cómoda de alcanzar todos los componentes, tanto para los usuarios de pie como sentados.</a:t>
            </a:r>
            <a:endParaRPr lang="es-ES_tradnl" sz="2000" dirty="0" smtClean="0"/>
          </a:p>
          <a:p>
            <a:r>
              <a:rPr lang="es-MX" sz="2000" dirty="0" smtClean="0"/>
              <a:t>7c. Acomoda variantes en el tamaño de la mano y asimiento.</a:t>
            </a:r>
            <a:endParaRPr lang="es-ES_tradnl" sz="2000" dirty="0" smtClean="0"/>
          </a:p>
          <a:p>
            <a:r>
              <a:rPr lang="es-MX" sz="2000" dirty="0" smtClean="0"/>
              <a:t>7d. Proporciona un espacio adecuado para el uso de aparatos de asistencia o personal de ayuda. </a:t>
            </a:r>
            <a:r>
              <a:rPr lang="es-ES_tradnl" sz="2000" dirty="0" smtClean="0"/>
              <a:t>(</a:t>
            </a:r>
            <a:r>
              <a:rPr lang="es-ES_tradnl" sz="2000" dirty="0" err="1" smtClean="0"/>
              <a:t>Connel</a:t>
            </a:r>
            <a:r>
              <a:rPr lang="es-ES_tradnl" sz="2000" dirty="0" smtClean="0"/>
              <a:t>, Jones, Mace, &amp; </a:t>
            </a:r>
            <a:r>
              <a:rPr lang="es-ES_tradnl" sz="2000" dirty="0" err="1" smtClean="0"/>
              <a:t>Mueller</a:t>
            </a:r>
            <a:r>
              <a:rPr lang="es-ES_tradnl" sz="2000" dirty="0" smtClean="0"/>
              <a:t>, 2019)</a:t>
            </a: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a:p>
            <a:endParaRPr lang="es-ES_tradnl" sz="2000" b="1" i="1" dirty="0" smtClean="0">
              <a:solidFill>
                <a:schemeClr val="tx1">
                  <a:lumMod val="85000"/>
                  <a:lumOff val="15000"/>
                </a:schemeClr>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1600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57200" y="0"/>
            <a:ext cx="4038600" cy="4031873"/>
          </a:xfrm>
          <a:prstGeom prst="rect">
            <a:avLst/>
          </a:prstGeom>
          <a:noFill/>
        </p:spPr>
        <p:txBody>
          <a:bodyPr wrap="square" rtlCol="0">
            <a:spAutoFit/>
          </a:bodyPr>
          <a:lstStyle/>
          <a:p>
            <a:endParaRPr lang="es-ES_tradnl" sz="3200" b="1" i="1" dirty="0" smtClean="0">
              <a:solidFill>
                <a:srgbClr val="FFFFFF"/>
              </a:solidFill>
            </a:endParaRPr>
          </a:p>
          <a:p>
            <a:r>
              <a:rPr lang="es-ES_tradnl" sz="3200" b="1" dirty="0" smtClean="0">
                <a:solidFill>
                  <a:srgbClr val="FFFFFF"/>
                </a:solidFill>
              </a:rPr>
              <a:t>Diseño Universal</a:t>
            </a:r>
          </a:p>
          <a:p>
            <a:endParaRPr lang="es-ES_tradnl" sz="3200" b="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dirty="0">
              <a:solidFill>
                <a:srgbClr val="FFFFFF"/>
              </a:solidFill>
            </a:endParaRPr>
          </a:p>
        </p:txBody>
      </p:sp>
      <p:sp>
        <p:nvSpPr>
          <p:cNvPr id="7" name="CuadroTexto 6"/>
          <p:cNvSpPr txBox="1"/>
          <p:nvPr/>
        </p:nvSpPr>
        <p:spPr>
          <a:xfrm>
            <a:off x="609600" y="1981200"/>
            <a:ext cx="8115300" cy="4524315"/>
          </a:xfrm>
          <a:prstGeom prst="rect">
            <a:avLst/>
          </a:prstGeom>
          <a:noFill/>
        </p:spPr>
        <p:txBody>
          <a:bodyPr wrap="square" rtlCol="0">
            <a:spAutoFit/>
          </a:bodyPr>
          <a:lstStyle/>
          <a:p>
            <a:r>
              <a:rPr lang="es-MX" sz="2400" dirty="0" smtClean="0">
                <a:solidFill>
                  <a:schemeClr val="tx1">
                    <a:lumMod val="75000"/>
                    <a:lumOff val="25000"/>
                  </a:schemeClr>
                </a:solidFill>
              </a:rPr>
              <a:t>Los entornos y servicios accesibles y las fuentes de información clarificadoras, favorecen la capacidad de elegir libremente vivir independientemente y disfrutar de la ciudadanía.</a:t>
            </a:r>
          </a:p>
          <a:p>
            <a:r>
              <a:rPr lang="es-MX" sz="2400" dirty="0" smtClean="0">
                <a:solidFill>
                  <a:schemeClr val="tx1">
                    <a:lumMod val="75000"/>
                    <a:lumOff val="25000"/>
                  </a:schemeClr>
                </a:solidFill>
              </a:rPr>
              <a:t> </a:t>
            </a:r>
          </a:p>
          <a:p>
            <a:r>
              <a:rPr lang="es-MX" sz="2400" dirty="0" smtClean="0">
                <a:solidFill>
                  <a:schemeClr val="tx1">
                    <a:lumMod val="75000"/>
                    <a:lumOff val="25000"/>
                  </a:schemeClr>
                </a:solidFill>
              </a:rPr>
              <a:t>Los principios del Diseño Universal facilitan:</a:t>
            </a:r>
            <a:endParaRPr lang="es-ES_tradnl" sz="2400" dirty="0" smtClean="0">
              <a:solidFill>
                <a:schemeClr val="tx1">
                  <a:lumMod val="75000"/>
                  <a:lumOff val="25000"/>
                </a:schemeClr>
              </a:solidFill>
            </a:endParaRPr>
          </a:p>
          <a:p>
            <a:r>
              <a:rPr lang="es-MX" sz="2400" dirty="0" smtClean="0">
                <a:solidFill>
                  <a:schemeClr val="tx1">
                    <a:lumMod val="75000"/>
                    <a:lumOff val="25000"/>
                  </a:schemeClr>
                </a:solidFill>
              </a:rPr>
              <a:t>• sentirse seguro y libre.</a:t>
            </a:r>
            <a:endParaRPr lang="es-ES_tradnl" sz="2400" dirty="0" smtClean="0">
              <a:solidFill>
                <a:schemeClr val="tx1">
                  <a:lumMod val="75000"/>
                  <a:lumOff val="25000"/>
                </a:schemeClr>
              </a:solidFill>
            </a:endParaRPr>
          </a:p>
          <a:p>
            <a:r>
              <a:rPr lang="es-MX" sz="2400" dirty="0" smtClean="0">
                <a:solidFill>
                  <a:schemeClr val="tx1">
                    <a:lumMod val="75000"/>
                    <a:lumOff val="25000"/>
                  </a:schemeClr>
                </a:solidFill>
              </a:rPr>
              <a:t>• entender la información y lo que ocurre en el entorno.</a:t>
            </a:r>
            <a:endParaRPr lang="es-ES_tradnl" sz="2400" dirty="0" smtClean="0">
              <a:solidFill>
                <a:schemeClr val="tx1">
                  <a:lumMod val="75000"/>
                  <a:lumOff val="25000"/>
                </a:schemeClr>
              </a:solidFill>
            </a:endParaRPr>
          </a:p>
          <a:p>
            <a:r>
              <a:rPr lang="es-MX" sz="2400" dirty="0" smtClean="0">
                <a:solidFill>
                  <a:schemeClr val="tx1">
                    <a:lumMod val="75000"/>
                    <a:lumOff val="25000"/>
                  </a:schemeClr>
                </a:solidFill>
              </a:rPr>
              <a:t>• desenvolverse por uno mismo.</a:t>
            </a:r>
            <a:endParaRPr lang="es-ES_tradnl" sz="2400" dirty="0" smtClean="0">
              <a:solidFill>
                <a:schemeClr val="tx1">
                  <a:lumMod val="75000"/>
                  <a:lumOff val="25000"/>
                </a:schemeClr>
              </a:solidFill>
            </a:endParaRPr>
          </a:p>
          <a:p>
            <a:r>
              <a:rPr lang="es-MX" sz="2400" dirty="0" smtClean="0">
                <a:solidFill>
                  <a:schemeClr val="tx1">
                    <a:lumMod val="75000"/>
                    <a:lumOff val="25000"/>
                  </a:schemeClr>
                </a:solidFill>
              </a:rPr>
              <a:t>• saber donde se está y estar a gusto donde se está.</a:t>
            </a:r>
            <a:endParaRPr lang="es-ES_tradnl" sz="2400" dirty="0" smtClean="0">
              <a:solidFill>
                <a:schemeClr val="tx1">
                  <a:lumMod val="75000"/>
                  <a:lumOff val="25000"/>
                </a:schemeClr>
              </a:solidFill>
            </a:endParaRPr>
          </a:p>
          <a:p>
            <a:r>
              <a:rPr lang="es-MX" sz="2400" dirty="0" smtClean="0">
                <a:solidFill>
                  <a:schemeClr val="tx1">
                    <a:lumMod val="75000"/>
                    <a:lumOff val="25000"/>
                  </a:schemeClr>
                </a:solidFill>
              </a:rPr>
              <a:t>• celebrar lo que uno puede hacer, no lo que no puede hacer.</a:t>
            </a:r>
            <a:endParaRPr lang="es-ES_tradnl" sz="2400" dirty="0" smtClean="0">
              <a:solidFill>
                <a:schemeClr val="tx1">
                  <a:lumMod val="75000"/>
                  <a:lumOff val="25000"/>
                </a:schemeClr>
              </a:solidFill>
            </a:endParaRPr>
          </a:p>
          <a:p>
            <a:endParaRPr lang="es-ES_tradnl" sz="2400" b="1" i="1" dirty="0" smtClean="0">
              <a:solidFill>
                <a:schemeClr val="tx1">
                  <a:lumMod val="75000"/>
                  <a:lumOff val="25000"/>
                </a:schemeClr>
              </a:solidFill>
            </a:endParaRPr>
          </a:p>
          <a:p>
            <a:endParaRPr lang="es-ES_tradnl" sz="2400" b="1" i="1" dirty="0" smtClean="0">
              <a:solidFill>
                <a:schemeClr val="tx1">
                  <a:lumMod val="75000"/>
                  <a:lumOff val="25000"/>
                </a:schemeClr>
              </a:solidFill>
            </a:endParaRPr>
          </a:p>
          <a:p>
            <a:endParaRPr lang="es-ES_tradnl" sz="2400" b="1" i="1" dirty="0" smtClean="0">
              <a:solidFill>
                <a:schemeClr val="tx1">
                  <a:lumMod val="75000"/>
                  <a:lumOff val="2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14400" y="685800"/>
            <a:ext cx="4038600" cy="769441"/>
          </a:xfrm>
          <a:prstGeom prst="rect">
            <a:avLst/>
          </a:prstGeom>
          <a:noFill/>
        </p:spPr>
        <p:txBody>
          <a:bodyPr wrap="square" rtlCol="0">
            <a:spAutoFit/>
          </a:bodyPr>
          <a:lstStyle/>
          <a:p>
            <a:r>
              <a:rPr lang="es-ES_tradnl" sz="4400" dirty="0" smtClean="0">
                <a:solidFill>
                  <a:srgbClr val="E46C0A"/>
                </a:solidFill>
              </a:rPr>
              <a:t>Objetivo</a:t>
            </a:r>
            <a:endParaRPr lang="es-ES_tradnl" sz="4400" dirty="0">
              <a:solidFill>
                <a:srgbClr val="E46C0A"/>
              </a:solidFill>
            </a:endParaRPr>
          </a:p>
        </p:txBody>
      </p:sp>
      <p:sp>
        <p:nvSpPr>
          <p:cNvPr id="3" name="CuadroTexto 2"/>
          <p:cNvSpPr txBox="1"/>
          <p:nvPr/>
        </p:nvSpPr>
        <p:spPr>
          <a:xfrm>
            <a:off x="914400" y="2057400"/>
            <a:ext cx="5257800" cy="2308324"/>
          </a:xfrm>
          <a:prstGeom prst="rect">
            <a:avLst/>
          </a:prstGeom>
          <a:noFill/>
        </p:spPr>
        <p:txBody>
          <a:bodyPr wrap="square" rtlCol="0">
            <a:spAutoFit/>
          </a:bodyPr>
          <a:lstStyle/>
          <a:p>
            <a:r>
              <a:rPr lang="es-ES_tradnl" sz="2400" dirty="0" smtClean="0">
                <a:solidFill>
                  <a:schemeClr val="tx1">
                    <a:lumMod val="65000"/>
                    <a:lumOff val="35000"/>
                  </a:schemeClr>
                </a:solidFill>
              </a:rPr>
              <a:t>Tener un panorama general de los diferentes enfoques del diseño como son el diseño empático, diseño universal y diseño estratégico, para identificar las perspectivas actuales para abordar el diseño industrial.</a:t>
            </a:r>
            <a:endParaRPr lang="es-ES_tradnl" sz="2400" dirty="0">
              <a:solidFill>
                <a:schemeClr val="tx1">
                  <a:lumMod val="65000"/>
                  <a:lumOff val="35000"/>
                </a:schemeClr>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1600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57200" y="0"/>
            <a:ext cx="4038600" cy="4031873"/>
          </a:xfrm>
          <a:prstGeom prst="rect">
            <a:avLst/>
          </a:prstGeom>
          <a:noFill/>
        </p:spPr>
        <p:txBody>
          <a:bodyPr wrap="square" rtlCol="0">
            <a:spAutoFit/>
          </a:bodyPr>
          <a:lstStyle/>
          <a:p>
            <a:endParaRPr lang="es-ES_tradnl" sz="3200" b="1" i="1" dirty="0" smtClean="0">
              <a:solidFill>
                <a:srgbClr val="FFFFFF"/>
              </a:solidFill>
            </a:endParaRPr>
          </a:p>
          <a:p>
            <a:r>
              <a:rPr lang="es-ES_tradnl" sz="3200" b="1" dirty="0" smtClean="0">
                <a:solidFill>
                  <a:srgbClr val="FFFFFF"/>
                </a:solidFill>
              </a:rPr>
              <a:t>Diseño Universal</a:t>
            </a:r>
          </a:p>
          <a:p>
            <a:endParaRPr lang="es-ES_tradnl" sz="3200" b="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dirty="0">
              <a:solidFill>
                <a:srgbClr val="FFFFFF"/>
              </a:solidFill>
            </a:endParaRPr>
          </a:p>
        </p:txBody>
      </p:sp>
      <p:sp>
        <p:nvSpPr>
          <p:cNvPr id="7" name="CuadroTexto 6"/>
          <p:cNvSpPr txBox="1"/>
          <p:nvPr/>
        </p:nvSpPr>
        <p:spPr>
          <a:xfrm>
            <a:off x="609600" y="2323713"/>
            <a:ext cx="6248400" cy="3416320"/>
          </a:xfrm>
          <a:prstGeom prst="rect">
            <a:avLst/>
          </a:prstGeom>
          <a:noFill/>
        </p:spPr>
        <p:txBody>
          <a:bodyPr wrap="square" rtlCol="0">
            <a:spAutoFit/>
          </a:bodyPr>
          <a:lstStyle/>
          <a:p>
            <a:r>
              <a:rPr lang="es-MX" sz="2400" b="1" dirty="0" smtClean="0">
                <a:solidFill>
                  <a:schemeClr val="tx1">
                    <a:lumMod val="65000"/>
                    <a:lumOff val="35000"/>
                  </a:schemeClr>
                </a:solidFill>
              </a:rPr>
              <a:t>Para aplicar el Diseño Universal, es preciso tener en cuenta dos principios:</a:t>
            </a:r>
          </a:p>
          <a:p>
            <a:endParaRPr lang="es-MX" sz="2400" b="1" dirty="0" smtClean="0">
              <a:solidFill>
                <a:schemeClr val="tx1">
                  <a:lumMod val="65000"/>
                  <a:lumOff val="35000"/>
                </a:schemeClr>
              </a:solidFill>
            </a:endParaRPr>
          </a:p>
          <a:p>
            <a:r>
              <a:rPr lang="es-MX" sz="2400" b="1" dirty="0" smtClean="0">
                <a:solidFill>
                  <a:schemeClr val="tx1">
                    <a:lumMod val="65000"/>
                    <a:lumOff val="35000"/>
                  </a:schemeClr>
                </a:solidFill>
              </a:rPr>
              <a:t>Facilitar el uso de los productos y servicios a todos los usuarios y hacer que ellos mismos participen en el proceso de diseño y evaluación del producto.</a:t>
            </a:r>
            <a:endParaRPr lang="es-ES_tradnl" sz="2400" b="1" dirty="0" smtClean="0">
              <a:solidFill>
                <a:schemeClr val="tx1">
                  <a:lumMod val="65000"/>
                  <a:lumOff val="35000"/>
                </a:schemeClr>
              </a:solidFill>
            </a:endParaRPr>
          </a:p>
          <a:p>
            <a:endParaRPr lang="es-ES_tradnl" sz="2400" b="1" i="1" dirty="0" smtClean="0">
              <a:solidFill>
                <a:schemeClr val="tx1">
                  <a:lumMod val="65000"/>
                  <a:lumOff val="35000"/>
                </a:schemeClr>
              </a:solidFill>
            </a:endParaRPr>
          </a:p>
          <a:p>
            <a:endParaRPr lang="es-ES_tradnl" sz="2400" b="1" i="1" dirty="0" smtClean="0">
              <a:solidFill>
                <a:schemeClr val="tx1">
                  <a:lumMod val="65000"/>
                  <a:lumOff val="35000"/>
                </a:schemeClr>
              </a:solidFill>
            </a:endParaRPr>
          </a:p>
          <a:p>
            <a:endParaRPr lang="es-ES_tradnl" sz="2400" b="1" i="1" dirty="0" smtClean="0">
              <a:solidFill>
                <a:schemeClr val="tx1">
                  <a:lumMod val="65000"/>
                  <a:lumOff val="3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1600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57200" y="0"/>
            <a:ext cx="4038600" cy="4524315"/>
          </a:xfrm>
          <a:prstGeom prst="rect">
            <a:avLst/>
          </a:prstGeom>
          <a:noFill/>
        </p:spPr>
        <p:txBody>
          <a:bodyPr wrap="square" rtlCol="0">
            <a:spAutoFit/>
          </a:bodyPr>
          <a:lstStyle/>
          <a:p>
            <a:endParaRPr lang="es-ES_tradnl" sz="3200" b="1" i="1" dirty="0" smtClean="0">
              <a:solidFill>
                <a:srgbClr val="FFFFFF"/>
              </a:solidFill>
            </a:endParaRPr>
          </a:p>
          <a:p>
            <a:r>
              <a:rPr lang="es-ES_tradnl" sz="3200" b="1" dirty="0" smtClean="0">
                <a:solidFill>
                  <a:srgbClr val="FFFFFF"/>
                </a:solidFill>
              </a:rPr>
              <a:t>Ejemplo</a:t>
            </a:r>
          </a:p>
          <a:p>
            <a:r>
              <a:rPr lang="es-ES_tradnl" sz="3200" b="1" dirty="0" smtClean="0">
                <a:solidFill>
                  <a:srgbClr val="FFFFFF"/>
                </a:solidFill>
              </a:rPr>
              <a:t>Diseño Universal</a:t>
            </a:r>
          </a:p>
          <a:p>
            <a:endParaRPr lang="es-ES_tradnl" sz="3200" b="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dirty="0">
              <a:solidFill>
                <a:srgbClr val="FFFFFF"/>
              </a:solidFill>
            </a:endParaRPr>
          </a:p>
        </p:txBody>
      </p:sp>
      <p:sp>
        <p:nvSpPr>
          <p:cNvPr id="7" name="CuadroTexto 6"/>
          <p:cNvSpPr txBox="1"/>
          <p:nvPr/>
        </p:nvSpPr>
        <p:spPr>
          <a:xfrm>
            <a:off x="4800600" y="2149019"/>
            <a:ext cx="3810000" cy="3416320"/>
          </a:xfrm>
          <a:prstGeom prst="rect">
            <a:avLst/>
          </a:prstGeom>
          <a:noFill/>
        </p:spPr>
        <p:txBody>
          <a:bodyPr wrap="square" rtlCol="0">
            <a:spAutoFit/>
          </a:bodyPr>
          <a:lstStyle/>
          <a:p>
            <a:r>
              <a:rPr lang="es-MX" sz="2400" dirty="0" smtClean="0"/>
              <a:t>En el aeropuerto de Haneda, Japón,  se han diseñado mostradores, modificando sus dimensiones, de tal manera que sean accesibles a personas en silla de ruedas, embarazadas y niños.</a:t>
            </a:r>
          </a:p>
          <a:p>
            <a:endParaRPr lang="es-ES_tradnl" sz="2400" b="1" i="1" dirty="0" smtClean="0">
              <a:solidFill>
                <a:schemeClr val="tx1">
                  <a:lumMod val="65000"/>
                  <a:lumOff val="35000"/>
                </a:schemeClr>
              </a:solidFill>
            </a:endParaRPr>
          </a:p>
          <a:p>
            <a:endParaRPr lang="es-ES_tradnl" sz="2400" b="1" i="1" dirty="0" smtClean="0">
              <a:solidFill>
                <a:schemeClr val="tx1">
                  <a:lumMod val="65000"/>
                  <a:lumOff val="35000"/>
                </a:schemeClr>
              </a:solidFill>
            </a:endParaRPr>
          </a:p>
          <a:p>
            <a:endParaRPr lang="es-ES_tradnl" sz="2400" b="1" i="1" dirty="0" smtClean="0">
              <a:solidFill>
                <a:schemeClr val="tx1">
                  <a:lumMod val="65000"/>
                  <a:lumOff val="35000"/>
                </a:schemeClr>
              </a:solidFill>
            </a:endParaRPr>
          </a:p>
        </p:txBody>
      </p:sp>
      <p:pic>
        <p:nvPicPr>
          <p:cNvPr id="6" name="Imagen 5" descr="haneda-info-desk.jpg"/>
          <p:cNvPicPr>
            <a:picLocks noChangeAspect="1"/>
          </p:cNvPicPr>
          <p:nvPr/>
        </p:nvPicPr>
        <p:blipFill>
          <a:blip r:embed="rId2"/>
          <a:stretch>
            <a:fillRect/>
          </a:stretch>
        </p:blipFill>
        <p:spPr>
          <a:xfrm>
            <a:off x="0" y="2149019"/>
            <a:ext cx="4508837" cy="296080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4495800" cy="1600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57200" y="0"/>
            <a:ext cx="4038600" cy="4524315"/>
          </a:xfrm>
          <a:prstGeom prst="rect">
            <a:avLst/>
          </a:prstGeom>
          <a:noFill/>
        </p:spPr>
        <p:txBody>
          <a:bodyPr wrap="square" rtlCol="0">
            <a:spAutoFit/>
          </a:bodyPr>
          <a:lstStyle/>
          <a:p>
            <a:endParaRPr lang="es-ES_tradnl" sz="3200" b="1" i="1" dirty="0" smtClean="0">
              <a:solidFill>
                <a:srgbClr val="FFFFFF"/>
              </a:solidFill>
            </a:endParaRPr>
          </a:p>
          <a:p>
            <a:r>
              <a:rPr lang="es-ES_tradnl" sz="3200" b="1" dirty="0" smtClean="0">
                <a:solidFill>
                  <a:srgbClr val="FFFFFF"/>
                </a:solidFill>
              </a:rPr>
              <a:t>Ejemplo</a:t>
            </a:r>
          </a:p>
          <a:p>
            <a:r>
              <a:rPr lang="es-ES_tradnl" sz="3200" b="1" dirty="0" smtClean="0">
                <a:solidFill>
                  <a:srgbClr val="FFFFFF"/>
                </a:solidFill>
              </a:rPr>
              <a:t>Diseño Universal</a:t>
            </a:r>
          </a:p>
          <a:p>
            <a:endParaRPr lang="es-ES_tradnl" sz="3200" b="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dirty="0">
              <a:solidFill>
                <a:srgbClr val="FFFFFF"/>
              </a:solidFill>
            </a:endParaRPr>
          </a:p>
        </p:txBody>
      </p:sp>
      <p:sp>
        <p:nvSpPr>
          <p:cNvPr id="7" name="CuadroTexto 6"/>
          <p:cNvSpPr txBox="1"/>
          <p:nvPr/>
        </p:nvSpPr>
        <p:spPr>
          <a:xfrm>
            <a:off x="838200" y="1600200"/>
            <a:ext cx="8001000" cy="5262979"/>
          </a:xfrm>
          <a:prstGeom prst="rect">
            <a:avLst/>
          </a:prstGeom>
          <a:noFill/>
        </p:spPr>
        <p:txBody>
          <a:bodyPr wrap="square" rtlCol="0">
            <a:spAutoFit/>
          </a:bodyPr>
          <a:lstStyle/>
          <a:p>
            <a:endParaRPr lang="es-ES_tradnl" sz="2400" dirty="0" smtClean="0">
              <a:solidFill>
                <a:srgbClr val="595959"/>
              </a:solidFill>
            </a:endParaRPr>
          </a:p>
          <a:p>
            <a:r>
              <a:rPr lang="es-MX" sz="2400" dirty="0" smtClean="0">
                <a:solidFill>
                  <a:srgbClr val="595959"/>
                </a:solidFill>
              </a:rPr>
              <a:t>Asimismo las instalaciones de los sanitarios han sido reconocidas por ofrecer un ambiente más espacioso y accesible, al adaptarse a personas con problemas físicos o padres con bebés, donde todos los mecanismos para accesar y hacer uso del sanitario, como lo es el abrir la puerta, bajar y subir la tapa del sanitario, encender la luz, accionar el grifo del agua, el despachador de jabón, el secador de manos, todos ellos evitan el contacto directo con las manos, es decir, contienen sensores que se accionan por proximidad solamente, pensado en precisamente en la hospitalidad, confianza y facilidad de uso de los usuarios. </a:t>
            </a:r>
            <a:endParaRPr lang="es-ES_tradnl" sz="2400" dirty="0" smtClean="0">
              <a:solidFill>
                <a:srgbClr val="595959"/>
              </a:solidFill>
            </a:endParaRPr>
          </a:p>
          <a:p>
            <a:endParaRPr lang="es-ES_tradnl" sz="2400" b="1" i="1" dirty="0" smtClean="0">
              <a:solidFill>
                <a:srgbClr val="595959"/>
              </a:solidFill>
            </a:endParaRPr>
          </a:p>
          <a:p>
            <a:endParaRPr lang="es-ES_tradnl" sz="2400" b="1" i="1" dirty="0" smtClean="0">
              <a:solidFill>
                <a:srgbClr val="595959"/>
              </a:solidFill>
            </a:endParaRPr>
          </a:p>
          <a:p>
            <a:endParaRPr lang="es-ES_tradnl" sz="2400" b="1" i="1" dirty="0" smtClean="0">
              <a:solidFill>
                <a:srgbClr val="59595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3956236" y="0"/>
            <a:ext cx="4495800" cy="16002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413436" y="0"/>
            <a:ext cx="4038600" cy="4524315"/>
          </a:xfrm>
          <a:prstGeom prst="rect">
            <a:avLst/>
          </a:prstGeom>
          <a:noFill/>
        </p:spPr>
        <p:txBody>
          <a:bodyPr wrap="square" rtlCol="0">
            <a:spAutoFit/>
          </a:bodyPr>
          <a:lstStyle/>
          <a:p>
            <a:endParaRPr lang="es-ES_tradnl" sz="3200" b="1" i="1" dirty="0" smtClean="0">
              <a:solidFill>
                <a:srgbClr val="FFFFFF"/>
              </a:solidFill>
            </a:endParaRPr>
          </a:p>
          <a:p>
            <a:r>
              <a:rPr lang="es-ES_tradnl" sz="3200" b="1" dirty="0" smtClean="0">
                <a:solidFill>
                  <a:srgbClr val="FFFFFF"/>
                </a:solidFill>
              </a:rPr>
              <a:t>Ejemplos</a:t>
            </a:r>
          </a:p>
          <a:p>
            <a:r>
              <a:rPr lang="es-ES_tradnl" sz="3200" b="1" dirty="0" smtClean="0">
                <a:solidFill>
                  <a:srgbClr val="FFFFFF"/>
                </a:solidFill>
              </a:rPr>
              <a:t>Diseño Universal</a:t>
            </a:r>
          </a:p>
          <a:p>
            <a:endParaRPr lang="es-ES_tradnl" sz="3200" b="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i="1" dirty="0" smtClean="0">
              <a:solidFill>
                <a:srgbClr val="FFFFFF"/>
              </a:solidFill>
            </a:endParaRPr>
          </a:p>
          <a:p>
            <a:endParaRPr lang="es-ES_tradnl" sz="3200" b="1" dirty="0">
              <a:solidFill>
                <a:srgbClr val="FFFFFF"/>
              </a:solidFill>
            </a:endParaRPr>
          </a:p>
        </p:txBody>
      </p:sp>
      <p:pic>
        <p:nvPicPr>
          <p:cNvPr id="6" name="Imagen 5" descr="blob__18.png"/>
          <p:cNvPicPr>
            <a:picLocks noChangeAspect="1"/>
          </p:cNvPicPr>
          <p:nvPr/>
        </p:nvPicPr>
        <p:blipFill>
          <a:blip r:embed="rId2"/>
          <a:stretch>
            <a:fillRect/>
          </a:stretch>
        </p:blipFill>
        <p:spPr>
          <a:xfrm>
            <a:off x="539564" y="1600200"/>
            <a:ext cx="7912472" cy="52578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6858000" y="1219200"/>
            <a:ext cx="2286000" cy="4191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7086600" y="1371600"/>
            <a:ext cx="1905000" cy="3539430"/>
          </a:xfrm>
          <a:prstGeom prst="rect">
            <a:avLst/>
          </a:prstGeom>
          <a:noFill/>
        </p:spPr>
        <p:txBody>
          <a:bodyPr wrap="square" rtlCol="0">
            <a:spAutoFit/>
          </a:bodyPr>
          <a:lstStyle/>
          <a:p>
            <a:r>
              <a:rPr lang="es-ES_tradnl" sz="1600" b="1" i="1" dirty="0" smtClean="0">
                <a:solidFill>
                  <a:schemeClr val="bg1"/>
                </a:solidFill>
              </a:rPr>
              <a:t>Principios:</a:t>
            </a:r>
          </a:p>
          <a:p>
            <a:endParaRPr lang="es-ES_tradnl" sz="1600" b="1" i="1" dirty="0" smtClean="0">
              <a:solidFill>
                <a:schemeClr val="bg1"/>
              </a:solidFill>
            </a:endParaRPr>
          </a:p>
          <a:p>
            <a:pPr marL="342900" indent="-342900">
              <a:buAutoNum type="arabicPeriod"/>
            </a:pPr>
            <a:r>
              <a:rPr lang="es-ES_tradnl" sz="1600" b="1" i="1" dirty="0" smtClean="0">
                <a:solidFill>
                  <a:schemeClr val="bg1"/>
                </a:solidFill>
              </a:rPr>
              <a:t>Igualdad de uso </a:t>
            </a:r>
          </a:p>
          <a:p>
            <a:pPr marL="342900" indent="-342900">
              <a:buAutoNum type="arabicPeriod"/>
            </a:pPr>
            <a:r>
              <a:rPr lang="es-ES_tradnl" sz="1600" b="1" i="1" dirty="0" smtClean="0">
                <a:solidFill>
                  <a:schemeClr val="bg1"/>
                </a:solidFill>
              </a:rPr>
              <a:t>Flexibilidad</a:t>
            </a:r>
          </a:p>
          <a:p>
            <a:pPr marL="342900" indent="-342900">
              <a:buAutoNum type="arabicPeriod"/>
            </a:pPr>
            <a:r>
              <a:rPr lang="es-ES_tradnl" sz="1600" b="1" i="1" dirty="0" smtClean="0">
                <a:solidFill>
                  <a:schemeClr val="bg1"/>
                </a:solidFill>
              </a:rPr>
              <a:t>Simple e intuitivo</a:t>
            </a:r>
          </a:p>
          <a:p>
            <a:pPr marL="342900" indent="-342900">
              <a:buAutoNum type="arabicPeriod"/>
            </a:pPr>
            <a:r>
              <a:rPr lang="es-ES_tradnl" sz="1600" b="1" i="1" dirty="0" smtClean="0">
                <a:solidFill>
                  <a:schemeClr val="bg1"/>
                </a:solidFill>
              </a:rPr>
              <a:t>Información fácil de percibir</a:t>
            </a:r>
          </a:p>
          <a:p>
            <a:pPr marL="342900" indent="-342900">
              <a:buAutoNum type="arabicPeriod"/>
            </a:pPr>
            <a:r>
              <a:rPr lang="es-ES_tradnl" sz="1600" b="1" i="1" dirty="0" smtClean="0">
                <a:solidFill>
                  <a:schemeClr val="bg1"/>
                </a:solidFill>
              </a:rPr>
              <a:t>Tolerante a errores</a:t>
            </a:r>
          </a:p>
          <a:p>
            <a:pPr marL="342900" indent="-342900">
              <a:buAutoNum type="arabicPeriod"/>
            </a:pPr>
            <a:r>
              <a:rPr lang="es-ES_tradnl" sz="1600" b="1" i="1" dirty="0" smtClean="0">
                <a:solidFill>
                  <a:schemeClr val="bg1"/>
                </a:solidFill>
              </a:rPr>
              <a:t>Escaso esfuerzo físico</a:t>
            </a:r>
          </a:p>
          <a:p>
            <a:pPr marL="342900" indent="-342900">
              <a:buAutoNum type="arabicPeriod"/>
            </a:pPr>
            <a:r>
              <a:rPr lang="es-ES_tradnl" sz="1600" b="1" i="1" dirty="0" smtClean="0">
                <a:solidFill>
                  <a:schemeClr val="bg1"/>
                </a:solidFill>
              </a:rPr>
              <a:t>Dimensiones apropiadas</a:t>
            </a:r>
            <a:endParaRPr lang="es-ES_tradnl" sz="1600" b="1" i="1" dirty="0" smtClean="0">
              <a:solidFill>
                <a:srgbClr val="FFFFFF"/>
              </a:solidFill>
            </a:endParaRPr>
          </a:p>
          <a:p>
            <a:endParaRPr lang="es-ES_tradnl" sz="1600" b="1" dirty="0">
              <a:solidFill>
                <a:schemeClr val="bg1"/>
              </a:solidFill>
            </a:endParaRPr>
          </a:p>
        </p:txBody>
      </p:sp>
      <p:pic>
        <p:nvPicPr>
          <p:cNvPr id="6" name="Imagen 5" descr="DiseñoUniversal_3.jpg"/>
          <p:cNvPicPr>
            <a:picLocks noChangeAspect="1"/>
          </p:cNvPicPr>
          <p:nvPr/>
        </p:nvPicPr>
        <p:blipFill>
          <a:blip r:embed="rId2"/>
          <a:stretch>
            <a:fillRect/>
          </a:stretch>
        </p:blipFill>
        <p:spPr>
          <a:xfrm>
            <a:off x="0" y="1045845"/>
            <a:ext cx="6019800" cy="436435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6858000" y="1219200"/>
            <a:ext cx="2286000" cy="4191000"/>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7086600" y="2279541"/>
            <a:ext cx="1905000" cy="1815882"/>
          </a:xfrm>
          <a:prstGeom prst="rect">
            <a:avLst/>
          </a:prstGeom>
          <a:noFill/>
        </p:spPr>
        <p:txBody>
          <a:bodyPr wrap="square" rtlCol="0">
            <a:spAutoFit/>
          </a:bodyPr>
          <a:lstStyle/>
          <a:p>
            <a:r>
              <a:rPr lang="es-ES_tradnl" sz="1600" b="1" i="1" dirty="0" smtClean="0">
                <a:solidFill>
                  <a:schemeClr val="bg1"/>
                </a:solidFill>
              </a:rPr>
              <a:t>Proporciona un buen posicionamiento, estabilidad y seguridad.</a:t>
            </a:r>
          </a:p>
          <a:p>
            <a:r>
              <a:rPr lang="es-ES_tradnl" sz="1600" b="1" i="1" dirty="0" smtClean="0">
                <a:solidFill>
                  <a:schemeClr val="bg1"/>
                </a:solidFill>
              </a:rPr>
              <a:t>Inclusión de niños discapacitados.</a:t>
            </a:r>
            <a:endParaRPr lang="es-ES_tradnl" sz="1600" b="1" i="1" dirty="0" smtClean="0">
              <a:solidFill>
                <a:srgbClr val="FFFFFF"/>
              </a:solidFill>
            </a:endParaRPr>
          </a:p>
          <a:p>
            <a:endParaRPr lang="es-ES_tradnl" sz="1600" b="1" dirty="0">
              <a:solidFill>
                <a:schemeClr val="bg1"/>
              </a:solidFill>
            </a:endParaRPr>
          </a:p>
        </p:txBody>
      </p:sp>
      <p:pic>
        <p:nvPicPr>
          <p:cNvPr id="7" name="Imagen 6" descr="todos.jpg"/>
          <p:cNvPicPr>
            <a:picLocks noChangeAspect="1"/>
          </p:cNvPicPr>
          <p:nvPr/>
        </p:nvPicPr>
        <p:blipFill>
          <a:blip r:embed="rId2"/>
          <a:stretch>
            <a:fillRect/>
          </a:stretch>
        </p:blipFill>
        <p:spPr>
          <a:xfrm>
            <a:off x="-1" y="0"/>
            <a:ext cx="6478003" cy="68580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n 1" descr="lavadora.tiff"/>
          <p:cNvPicPr>
            <a:picLocks noChangeAspect="1"/>
          </p:cNvPicPr>
          <p:nvPr/>
        </p:nvPicPr>
        <p:blipFill>
          <a:blip r:embed="rId2"/>
          <a:srcRect l="2087"/>
          <a:stretch>
            <a:fillRect/>
          </a:stretch>
        </p:blipFill>
        <p:spPr>
          <a:xfrm>
            <a:off x="2743201" y="1676400"/>
            <a:ext cx="6400799" cy="456254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038600" y="685800"/>
            <a:ext cx="4648200" cy="769441"/>
          </a:xfrm>
          <a:prstGeom prst="rect">
            <a:avLst/>
          </a:prstGeom>
          <a:noFill/>
        </p:spPr>
        <p:txBody>
          <a:bodyPr wrap="square" rtlCol="0">
            <a:spAutoFit/>
          </a:bodyPr>
          <a:lstStyle/>
          <a:p>
            <a:r>
              <a:rPr lang="es-ES_tradnl" sz="4400" dirty="0" smtClean="0">
                <a:solidFill>
                  <a:srgbClr val="FFFFFF"/>
                </a:solidFill>
              </a:rPr>
              <a:t>Diseño estratégico</a:t>
            </a:r>
            <a:endParaRPr lang="es-ES_tradnl" sz="4400" dirty="0">
              <a:solidFill>
                <a:srgbClr val="FFFFFF"/>
              </a:solidFill>
            </a:endParaRPr>
          </a:p>
        </p:txBody>
      </p:sp>
      <p:sp>
        <p:nvSpPr>
          <p:cNvPr id="4" name="CuadroTexto 3"/>
          <p:cNvSpPr txBox="1"/>
          <p:nvPr/>
        </p:nvSpPr>
        <p:spPr>
          <a:xfrm>
            <a:off x="3581400" y="2667000"/>
            <a:ext cx="5257800" cy="3477875"/>
          </a:xfrm>
          <a:prstGeom prst="rect">
            <a:avLst/>
          </a:prstGeom>
          <a:noFill/>
        </p:spPr>
        <p:txBody>
          <a:bodyPr wrap="square" rtlCol="0">
            <a:spAutoFit/>
          </a:bodyPr>
          <a:lstStyle/>
          <a:p>
            <a:r>
              <a:rPr lang="es-MX" sz="2000" dirty="0" smtClean="0"/>
              <a:t>El diseño estratégico es el estudio que se aplica con el objetivo de solucionar problemas a partir de objetos o servicios que pueden mejorar las condiciones de vida de los seres humanos, según la cultura y el espacio en el que se desenvuelven.</a:t>
            </a:r>
          </a:p>
          <a:p>
            <a:r>
              <a:rPr lang="es-MX" sz="2000" dirty="0" smtClean="0"/>
              <a:t> </a:t>
            </a:r>
            <a:endParaRPr lang="es-ES_tradnl" sz="2000" dirty="0" smtClean="0"/>
          </a:p>
          <a:p>
            <a:r>
              <a:rPr lang="es-MX" sz="2000" dirty="0" smtClean="0"/>
              <a:t>El Diseño Estratégico se orienta a aumentar la capacidad de innovación y competencia de una organización, por lo que su aplicación se dirige hacia los desafíos globales, como lo son: la educación, la salud, entre otros. </a:t>
            </a:r>
            <a:endParaRPr lang="es-ES_tradnl" sz="2000"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038600" y="685800"/>
            <a:ext cx="4648200" cy="769441"/>
          </a:xfrm>
          <a:prstGeom prst="rect">
            <a:avLst/>
          </a:prstGeom>
          <a:noFill/>
        </p:spPr>
        <p:txBody>
          <a:bodyPr wrap="square" rtlCol="0">
            <a:spAutoFit/>
          </a:bodyPr>
          <a:lstStyle/>
          <a:p>
            <a:r>
              <a:rPr lang="es-ES_tradnl" sz="4400" dirty="0" smtClean="0">
                <a:solidFill>
                  <a:srgbClr val="FFFFFF"/>
                </a:solidFill>
              </a:rPr>
              <a:t>Diseño estratégico</a:t>
            </a:r>
            <a:endParaRPr lang="es-ES_tradnl" sz="4400" dirty="0">
              <a:solidFill>
                <a:srgbClr val="FFFFFF"/>
              </a:solidFill>
            </a:endParaRPr>
          </a:p>
        </p:txBody>
      </p:sp>
      <p:sp>
        <p:nvSpPr>
          <p:cNvPr id="4" name="CuadroTexto 3"/>
          <p:cNvSpPr txBox="1"/>
          <p:nvPr/>
        </p:nvSpPr>
        <p:spPr>
          <a:xfrm>
            <a:off x="2286000" y="2514600"/>
            <a:ext cx="5791200" cy="3785652"/>
          </a:xfrm>
          <a:prstGeom prst="rect">
            <a:avLst/>
          </a:prstGeom>
          <a:noFill/>
        </p:spPr>
        <p:txBody>
          <a:bodyPr wrap="square" rtlCol="0">
            <a:spAutoFit/>
          </a:bodyPr>
          <a:lstStyle/>
          <a:p>
            <a:r>
              <a:rPr lang="es-MX" sz="2400" dirty="0" smtClean="0">
                <a:solidFill>
                  <a:srgbClr val="595959"/>
                </a:solidFill>
              </a:rPr>
              <a:t>Se centra en </a:t>
            </a:r>
            <a:r>
              <a:rPr lang="es-MX" sz="2400" b="1" dirty="0" smtClean="0">
                <a:solidFill>
                  <a:srgbClr val="595959"/>
                </a:solidFill>
              </a:rPr>
              <a:t>identificar oportunidades </a:t>
            </a:r>
            <a:r>
              <a:rPr lang="es-MX" sz="2400" dirty="0" smtClean="0">
                <a:solidFill>
                  <a:srgbClr val="595959"/>
                </a:solidFill>
              </a:rPr>
              <a:t>de acción, ofrecer experiencias satisfactorias a los clientes o encontrar soluciones más completas y flexibles que las tradicionales para un determinado producto o servicio.</a:t>
            </a:r>
          </a:p>
          <a:p>
            <a:endParaRPr lang="es-MX" sz="2400" dirty="0" smtClean="0">
              <a:solidFill>
                <a:srgbClr val="595959"/>
              </a:solidFill>
            </a:endParaRPr>
          </a:p>
          <a:p>
            <a:r>
              <a:rPr lang="es-ES_tradnl" sz="2400" dirty="0" smtClean="0">
                <a:solidFill>
                  <a:srgbClr val="595959"/>
                </a:solidFill>
              </a:rPr>
              <a:t>Esta identificación de oportunidades están encaminadas a </a:t>
            </a:r>
            <a:r>
              <a:rPr lang="es-ES_tradnl" sz="2400" b="1" dirty="0" smtClean="0">
                <a:solidFill>
                  <a:srgbClr val="595959"/>
                </a:solidFill>
              </a:rPr>
              <a:t>producir cambios sociales duraderos</a:t>
            </a:r>
            <a:r>
              <a:rPr lang="es-ES_tradnl" sz="2400" dirty="0" smtClean="0">
                <a:solidFill>
                  <a:srgbClr val="595959"/>
                </a:solidFill>
              </a:rPr>
              <a:t>, más que hacia cambios tecnológicos o de mercado.</a:t>
            </a:r>
          </a:p>
          <a:p>
            <a:endParaRPr lang="es-ES_tradnl" sz="2400" dirty="0">
              <a:solidFill>
                <a:srgbClr val="59595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0" y="0"/>
            <a:ext cx="9144000" cy="2133600"/>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038600" y="685800"/>
            <a:ext cx="4648200" cy="769441"/>
          </a:xfrm>
          <a:prstGeom prst="rect">
            <a:avLst/>
          </a:prstGeom>
          <a:noFill/>
        </p:spPr>
        <p:txBody>
          <a:bodyPr wrap="square" rtlCol="0">
            <a:spAutoFit/>
          </a:bodyPr>
          <a:lstStyle/>
          <a:p>
            <a:r>
              <a:rPr lang="es-ES_tradnl" sz="4400" dirty="0" smtClean="0">
                <a:solidFill>
                  <a:srgbClr val="FFFFFF"/>
                </a:solidFill>
              </a:rPr>
              <a:t>Diseño estratégico</a:t>
            </a:r>
            <a:endParaRPr lang="es-ES_tradnl" sz="4400" dirty="0">
              <a:solidFill>
                <a:srgbClr val="FFFFFF"/>
              </a:solidFill>
            </a:endParaRPr>
          </a:p>
        </p:txBody>
      </p:sp>
      <p:sp>
        <p:nvSpPr>
          <p:cNvPr id="4" name="CuadroTexto 3"/>
          <p:cNvSpPr txBox="1"/>
          <p:nvPr/>
        </p:nvSpPr>
        <p:spPr>
          <a:xfrm>
            <a:off x="2667000" y="3200400"/>
            <a:ext cx="5791200" cy="2677656"/>
          </a:xfrm>
          <a:prstGeom prst="rect">
            <a:avLst/>
          </a:prstGeom>
          <a:noFill/>
        </p:spPr>
        <p:txBody>
          <a:bodyPr wrap="square" rtlCol="0">
            <a:spAutoFit/>
          </a:bodyPr>
          <a:lstStyle/>
          <a:p>
            <a:r>
              <a:rPr lang="es-MX" sz="2400" dirty="0" smtClean="0"/>
              <a:t>Por lo que el diseño estratégico requiere de  una sinergia entre cratividad y visión empresarial.  Combinando la generación de ideas y los métodos y pautas creativas del diseño con las herramientas y sistemas de evaluación propias de la gestión estratégica. </a:t>
            </a:r>
            <a:r>
              <a:rPr lang="es-ES_tradnl" sz="2400" dirty="0" smtClean="0"/>
              <a:t>(</a:t>
            </a:r>
            <a:r>
              <a:rPr lang="es-ES_tradnl" sz="2400" dirty="0" err="1" smtClean="0"/>
              <a:t>Gullón</a:t>
            </a:r>
            <a:r>
              <a:rPr lang="es-ES_tradnl" sz="2400" dirty="0" smtClean="0"/>
              <a:t>, 2018)</a:t>
            </a:r>
          </a:p>
          <a:p>
            <a:endParaRPr lang="es-ES_tradnl" sz="2400" dirty="0">
              <a:solidFill>
                <a:srgbClr val="59595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14400" y="685800"/>
            <a:ext cx="4038600" cy="769441"/>
          </a:xfrm>
          <a:prstGeom prst="rect">
            <a:avLst/>
          </a:prstGeom>
          <a:noFill/>
        </p:spPr>
        <p:txBody>
          <a:bodyPr wrap="square" rtlCol="0">
            <a:spAutoFit/>
          </a:bodyPr>
          <a:lstStyle/>
          <a:p>
            <a:r>
              <a:rPr lang="es-ES_tradnl" sz="4400" dirty="0" smtClean="0">
                <a:solidFill>
                  <a:srgbClr val="E46C0A"/>
                </a:solidFill>
              </a:rPr>
              <a:t>Introducción</a:t>
            </a:r>
            <a:endParaRPr lang="es-ES_tradnl" sz="4400" dirty="0">
              <a:solidFill>
                <a:srgbClr val="E46C0A"/>
              </a:solidFill>
            </a:endParaRPr>
          </a:p>
        </p:txBody>
      </p:sp>
      <p:sp>
        <p:nvSpPr>
          <p:cNvPr id="3" name="CuadroTexto 2"/>
          <p:cNvSpPr txBox="1"/>
          <p:nvPr/>
        </p:nvSpPr>
        <p:spPr>
          <a:xfrm>
            <a:off x="1066800" y="1752600"/>
            <a:ext cx="5943600" cy="3170099"/>
          </a:xfrm>
          <a:prstGeom prst="rect">
            <a:avLst/>
          </a:prstGeom>
          <a:noFill/>
        </p:spPr>
        <p:txBody>
          <a:bodyPr wrap="square" rtlCol="0">
            <a:spAutoFit/>
          </a:bodyPr>
          <a:lstStyle/>
          <a:p>
            <a:r>
              <a:rPr lang="es-MX" sz="2000" dirty="0" smtClean="0">
                <a:solidFill>
                  <a:srgbClr val="595959"/>
                </a:solidFill>
              </a:rPr>
              <a:t>Actualmente, la definición del Diseño Industrial indica:</a:t>
            </a:r>
          </a:p>
          <a:p>
            <a:endParaRPr lang="es-ES_tradnl" sz="2000" dirty="0" smtClean="0">
              <a:solidFill>
                <a:srgbClr val="595959"/>
              </a:solidFill>
            </a:endParaRPr>
          </a:p>
          <a:p>
            <a:r>
              <a:rPr lang="es-MX" sz="2000" dirty="0" smtClean="0">
                <a:solidFill>
                  <a:srgbClr val="595959"/>
                </a:solidFill>
              </a:rPr>
              <a:t>El diseño es una actividad creativa cuyo objetivo es establecer las cualidades multifacéticas de los objetos, procesos y servicios así como sus sistemas y sus ciclos de vida vitales de forma total.</a:t>
            </a:r>
          </a:p>
          <a:p>
            <a:endParaRPr lang="es-ES_tradnl" sz="2000" dirty="0" smtClean="0">
              <a:solidFill>
                <a:srgbClr val="595959"/>
              </a:solidFill>
            </a:endParaRPr>
          </a:p>
          <a:p>
            <a:r>
              <a:rPr lang="es-MX" sz="2000" dirty="0" smtClean="0">
                <a:solidFill>
                  <a:srgbClr val="595959"/>
                </a:solidFill>
              </a:rPr>
              <a:t>Por lo tanto, el diseño es el factor central para la innovación y la humanización de las tecnologías y un factor crucial para el intercambio cultural y económico.</a:t>
            </a:r>
            <a:endParaRPr lang="es-ES_tradnl" sz="2000" dirty="0">
              <a:solidFill>
                <a:srgbClr val="59595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5257800" y="990600"/>
            <a:ext cx="3886200" cy="4495800"/>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5" name="CuadroTexto 4"/>
          <p:cNvSpPr txBox="1"/>
          <p:nvPr/>
        </p:nvSpPr>
        <p:spPr>
          <a:xfrm>
            <a:off x="1600200" y="2057400"/>
            <a:ext cx="2895600" cy="830997"/>
          </a:xfrm>
          <a:prstGeom prst="rect">
            <a:avLst/>
          </a:prstGeom>
          <a:noFill/>
        </p:spPr>
        <p:txBody>
          <a:bodyPr wrap="square" rtlCol="0">
            <a:spAutoFit/>
          </a:bodyPr>
          <a:lstStyle/>
          <a:p>
            <a:r>
              <a:rPr lang="es-ES_tradnl" sz="4800" b="1" dirty="0" smtClean="0">
                <a:solidFill>
                  <a:schemeClr val="accent2">
                    <a:lumMod val="75000"/>
                  </a:schemeClr>
                </a:solidFill>
              </a:rPr>
              <a:t>empresa</a:t>
            </a:r>
            <a:endParaRPr lang="es-ES_tradnl" sz="4800" b="1" dirty="0">
              <a:solidFill>
                <a:schemeClr val="accent2">
                  <a:lumMod val="75000"/>
                </a:schemeClr>
              </a:solidFill>
            </a:endParaRPr>
          </a:p>
        </p:txBody>
      </p:sp>
      <p:sp>
        <p:nvSpPr>
          <p:cNvPr id="6" name="CuadroTexto 5"/>
          <p:cNvSpPr txBox="1"/>
          <p:nvPr/>
        </p:nvSpPr>
        <p:spPr>
          <a:xfrm>
            <a:off x="1524000" y="3893403"/>
            <a:ext cx="2667000" cy="830997"/>
          </a:xfrm>
          <a:prstGeom prst="rect">
            <a:avLst/>
          </a:prstGeom>
          <a:noFill/>
        </p:spPr>
        <p:txBody>
          <a:bodyPr wrap="square" rtlCol="0">
            <a:spAutoFit/>
          </a:bodyPr>
          <a:lstStyle/>
          <a:p>
            <a:r>
              <a:rPr lang="es-ES_tradnl" sz="4800" b="1" dirty="0" smtClean="0">
                <a:solidFill>
                  <a:schemeClr val="accent2">
                    <a:lumMod val="75000"/>
                  </a:schemeClr>
                </a:solidFill>
              </a:rPr>
              <a:t>sociedad</a:t>
            </a:r>
            <a:endParaRPr lang="es-ES_tradnl" sz="4800" b="1" dirty="0">
              <a:solidFill>
                <a:schemeClr val="accent2">
                  <a:lumMod val="75000"/>
                </a:schemeClr>
              </a:solidFill>
            </a:endParaRPr>
          </a:p>
        </p:txBody>
      </p:sp>
      <p:sp>
        <p:nvSpPr>
          <p:cNvPr id="7" name="Más 6"/>
          <p:cNvSpPr/>
          <p:nvPr/>
        </p:nvSpPr>
        <p:spPr>
          <a:xfrm>
            <a:off x="2362200" y="3048000"/>
            <a:ext cx="762000" cy="762000"/>
          </a:xfrm>
          <a:prstGeom prst="mathPlus">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5" name="CuadroTexto 4"/>
          <p:cNvSpPr txBox="1"/>
          <p:nvPr/>
        </p:nvSpPr>
        <p:spPr>
          <a:xfrm>
            <a:off x="609600" y="533906"/>
            <a:ext cx="4343400" cy="1200329"/>
          </a:xfrm>
          <a:prstGeom prst="rect">
            <a:avLst/>
          </a:prstGeom>
          <a:noFill/>
        </p:spPr>
        <p:txBody>
          <a:bodyPr wrap="square" rtlCol="0">
            <a:spAutoFit/>
          </a:bodyPr>
          <a:lstStyle/>
          <a:p>
            <a:r>
              <a:rPr lang="es-ES_tradnl" sz="3600" b="1" dirty="0" smtClean="0">
                <a:solidFill>
                  <a:schemeClr val="accent2">
                    <a:lumMod val="75000"/>
                  </a:schemeClr>
                </a:solidFill>
              </a:rPr>
              <a:t>Ejemplo</a:t>
            </a:r>
          </a:p>
          <a:p>
            <a:r>
              <a:rPr lang="es-ES_tradnl" sz="3600" b="1" dirty="0" smtClean="0">
                <a:solidFill>
                  <a:schemeClr val="accent2">
                    <a:lumMod val="75000"/>
                  </a:schemeClr>
                </a:solidFill>
              </a:rPr>
              <a:t>Diseño estratégico</a:t>
            </a:r>
            <a:endParaRPr lang="es-ES_tradnl" sz="3600" b="1" dirty="0">
              <a:solidFill>
                <a:schemeClr val="accent2">
                  <a:lumMod val="75000"/>
                </a:schemeClr>
              </a:solidFill>
            </a:endParaRPr>
          </a:p>
        </p:txBody>
      </p:sp>
      <p:sp>
        <p:nvSpPr>
          <p:cNvPr id="8" name="CuadroTexto 7"/>
          <p:cNvSpPr txBox="1"/>
          <p:nvPr/>
        </p:nvSpPr>
        <p:spPr>
          <a:xfrm>
            <a:off x="838200" y="1981200"/>
            <a:ext cx="2895600" cy="4154983"/>
          </a:xfrm>
          <a:prstGeom prst="rect">
            <a:avLst/>
          </a:prstGeom>
          <a:noFill/>
        </p:spPr>
        <p:txBody>
          <a:bodyPr wrap="square" rtlCol="0">
            <a:spAutoFit/>
          </a:bodyPr>
          <a:lstStyle/>
          <a:p>
            <a:r>
              <a:rPr lang="es-MX" sz="2400" dirty="0" smtClean="0"/>
              <a:t>Caso de estudio:</a:t>
            </a:r>
          </a:p>
          <a:p>
            <a:endParaRPr lang="es-ES_tradnl" sz="2400" dirty="0" smtClean="0"/>
          </a:p>
          <a:p>
            <a:r>
              <a:rPr lang="es-MX" sz="2400" dirty="0" smtClean="0"/>
              <a:t>Problema de condiciones sanitarias en zonas de pobreza extrema, donde practican la defecación al aire libre o tienen servicios sanitarios inseguros.</a:t>
            </a:r>
            <a:endParaRPr lang="es-ES_tradnl" sz="2400" dirty="0" smtClean="0"/>
          </a:p>
          <a:p>
            <a:endParaRPr lang="es-ES_tradnl" sz="2400" dirty="0"/>
          </a:p>
        </p:txBody>
      </p:sp>
      <p:pic>
        <p:nvPicPr>
          <p:cNvPr id="9" name="Imagen 8" descr="image_content_5668806_20151016153944.jpg"/>
          <p:cNvPicPr>
            <a:picLocks noChangeAspect="1"/>
          </p:cNvPicPr>
          <p:nvPr/>
        </p:nvPicPr>
        <p:blipFill>
          <a:blip r:embed="rId2"/>
          <a:stretch>
            <a:fillRect/>
          </a:stretch>
        </p:blipFill>
        <p:spPr>
          <a:xfrm>
            <a:off x="3733800" y="1981200"/>
            <a:ext cx="5468112" cy="35052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5" name="CuadroTexto 4"/>
          <p:cNvSpPr txBox="1"/>
          <p:nvPr/>
        </p:nvSpPr>
        <p:spPr>
          <a:xfrm>
            <a:off x="609600" y="533906"/>
            <a:ext cx="4343400" cy="1200329"/>
          </a:xfrm>
          <a:prstGeom prst="rect">
            <a:avLst/>
          </a:prstGeom>
          <a:noFill/>
        </p:spPr>
        <p:txBody>
          <a:bodyPr wrap="square" rtlCol="0">
            <a:spAutoFit/>
          </a:bodyPr>
          <a:lstStyle/>
          <a:p>
            <a:r>
              <a:rPr lang="es-ES_tradnl" sz="3600" b="1" dirty="0" smtClean="0">
                <a:solidFill>
                  <a:schemeClr val="accent2">
                    <a:lumMod val="75000"/>
                  </a:schemeClr>
                </a:solidFill>
              </a:rPr>
              <a:t>Ejemplo</a:t>
            </a:r>
          </a:p>
          <a:p>
            <a:r>
              <a:rPr lang="es-ES_tradnl" sz="3600" b="1" dirty="0" smtClean="0">
                <a:solidFill>
                  <a:schemeClr val="accent2">
                    <a:lumMod val="75000"/>
                  </a:schemeClr>
                </a:solidFill>
              </a:rPr>
              <a:t>Diseño estratégico</a:t>
            </a:r>
            <a:endParaRPr lang="es-ES_tradnl" sz="3600" b="1" dirty="0">
              <a:solidFill>
                <a:schemeClr val="accent2">
                  <a:lumMod val="75000"/>
                </a:schemeClr>
              </a:solidFill>
            </a:endParaRPr>
          </a:p>
        </p:txBody>
      </p:sp>
      <p:sp>
        <p:nvSpPr>
          <p:cNvPr id="8" name="CuadroTexto 7"/>
          <p:cNvSpPr txBox="1"/>
          <p:nvPr/>
        </p:nvSpPr>
        <p:spPr>
          <a:xfrm>
            <a:off x="609600" y="1981200"/>
            <a:ext cx="4724400" cy="3416320"/>
          </a:xfrm>
          <a:prstGeom prst="rect">
            <a:avLst/>
          </a:prstGeom>
          <a:noFill/>
        </p:spPr>
        <p:txBody>
          <a:bodyPr wrap="square" rtlCol="0">
            <a:spAutoFit/>
          </a:bodyPr>
          <a:lstStyle/>
          <a:p>
            <a:r>
              <a:rPr lang="es-MX" sz="2400" dirty="0" smtClean="0"/>
              <a:t>Se estudió la forma en que deben manejarse los desechos, desde la colección, su transporte y tratamiento, así como el estudio del entorno e identificar si los desechos se filtram en las aguas superficiales, los campos donde juegan los niños, estudiar las personas y comprender cómo viven, comen, beben y asean.</a:t>
            </a:r>
            <a:endParaRPr lang="es-ES_tradnl" sz="2400" dirty="0" smtClean="0"/>
          </a:p>
          <a:p>
            <a:endParaRPr lang="es-ES_tradnl" sz="2400"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pic>
        <p:nvPicPr>
          <p:cNvPr id="82946" name="Picture 2"/>
          <p:cNvPicPr>
            <a:picLocks noChangeAspect="1" noChangeArrowheads="1"/>
          </p:cNvPicPr>
          <p:nvPr/>
        </p:nvPicPr>
        <p:blipFill>
          <a:blip r:embed="rId2"/>
          <a:srcRect/>
          <a:stretch>
            <a:fillRect/>
          </a:stretch>
        </p:blipFill>
        <p:spPr bwMode="auto">
          <a:xfrm>
            <a:off x="-381000" y="0"/>
            <a:ext cx="10247946" cy="6858000"/>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5" name="CuadroTexto 4"/>
          <p:cNvSpPr txBox="1"/>
          <p:nvPr/>
        </p:nvSpPr>
        <p:spPr>
          <a:xfrm>
            <a:off x="609600" y="533906"/>
            <a:ext cx="4343400" cy="1200329"/>
          </a:xfrm>
          <a:prstGeom prst="rect">
            <a:avLst/>
          </a:prstGeom>
          <a:noFill/>
        </p:spPr>
        <p:txBody>
          <a:bodyPr wrap="square" rtlCol="0">
            <a:spAutoFit/>
          </a:bodyPr>
          <a:lstStyle/>
          <a:p>
            <a:r>
              <a:rPr lang="es-ES_tradnl" sz="3600" b="1" dirty="0" smtClean="0">
                <a:solidFill>
                  <a:schemeClr val="accent2">
                    <a:lumMod val="75000"/>
                  </a:schemeClr>
                </a:solidFill>
              </a:rPr>
              <a:t>Ejemplo</a:t>
            </a:r>
          </a:p>
          <a:p>
            <a:r>
              <a:rPr lang="es-ES_tradnl" sz="3600" b="1" dirty="0" smtClean="0">
                <a:solidFill>
                  <a:schemeClr val="accent2">
                    <a:lumMod val="75000"/>
                  </a:schemeClr>
                </a:solidFill>
              </a:rPr>
              <a:t>Diseño estratégico</a:t>
            </a:r>
            <a:endParaRPr lang="es-ES_tradnl" sz="3600" b="1" dirty="0">
              <a:solidFill>
                <a:schemeClr val="accent2">
                  <a:lumMod val="75000"/>
                </a:schemeClr>
              </a:solidFill>
            </a:endParaRPr>
          </a:p>
        </p:txBody>
      </p:sp>
      <p:sp>
        <p:nvSpPr>
          <p:cNvPr id="8" name="CuadroTexto 7"/>
          <p:cNvSpPr txBox="1"/>
          <p:nvPr/>
        </p:nvSpPr>
        <p:spPr>
          <a:xfrm>
            <a:off x="609600" y="1981200"/>
            <a:ext cx="5943600" cy="4154983"/>
          </a:xfrm>
          <a:prstGeom prst="rect">
            <a:avLst/>
          </a:prstGeom>
          <a:noFill/>
        </p:spPr>
        <p:txBody>
          <a:bodyPr wrap="square" rtlCol="0">
            <a:spAutoFit/>
          </a:bodyPr>
          <a:lstStyle/>
          <a:p>
            <a:r>
              <a:rPr lang="es-MX" sz="2400" dirty="0" smtClean="0"/>
              <a:t>Se encontró la oportunidad de resolver el problema del aseo personal y cuestiones sanitarias, desarrollando tecnologías innovadoras, sistemas prácticos, rentables y replicables a gran escala.</a:t>
            </a:r>
          </a:p>
          <a:p>
            <a:endParaRPr lang="es-ES_tradnl" sz="2400" dirty="0" smtClean="0"/>
          </a:p>
          <a:p>
            <a:r>
              <a:rPr lang="es-MX" sz="2400" dirty="0" smtClean="0"/>
              <a:t>La estrategia consistió en colaborar con el gobierno, instituciones del sector privado y tecnológico, enfocados en solucionar el tratamiento de desechos y baños.</a:t>
            </a:r>
            <a:endParaRPr lang="es-ES_tradnl" sz="2400" dirty="0" smtClean="0"/>
          </a:p>
          <a:p>
            <a:endParaRPr lang="es-ES_tradnl" sz="2400" dirty="0" smtClean="0"/>
          </a:p>
          <a:p>
            <a:endParaRPr lang="es-ES_tradnl" sz="2400"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uadroTexto 4"/>
          <p:cNvSpPr txBox="1"/>
          <p:nvPr/>
        </p:nvSpPr>
        <p:spPr>
          <a:xfrm>
            <a:off x="609600" y="533906"/>
            <a:ext cx="4343400" cy="1200329"/>
          </a:xfrm>
          <a:prstGeom prst="rect">
            <a:avLst/>
          </a:prstGeom>
          <a:noFill/>
        </p:spPr>
        <p:txBody>
          <a:bodyPr wrap="square" rtlCol="0">
            <a:spAutoFit/>
          </a:bodyPr>
          <a:lstStyle/>
          <a:p>
            <a:r>
              <a:rPr lang="es-ES_tradnl" sz="3600" b="1" dirty="0" smtClean="0">
                <a:solidFill>
                  <a:schemeClr val="accent2">
                    <a:lumMod val="75000"/>
                  </a:schemeClr>
                </a:solidFill>
              </a:rPr>
              <a:t>Ejemplo</a:t>
            </a:r>
          </a:p>
          <a:p>
            <a:r>
              <a:rPr lang="es-ES_tradnl" sz="3600" b="1" dirty="0" smtClean="0">
                <a:solidFill>
                  <a:schemeClr val="accent2">
                    <a:lumMod val="75000"/>
                  </a:schemeClr>
                </a:solidFill>
              </a:rPr>
              <a:t>Diseño estratégico</a:t>
            </a:r>
            <a:endParaRPr lang="es-ES_tradnl" sz="3600" b="1" dirty="0">
              <a:solidFill>
                <a:schemeClr val="accent2">
                  <a:lumMod val="75000"/>
                </a:schemeClr>
              </a:solidFill>
            </a:endParaRPr>
          </a:p>
        </p:txBody>
      </p:sp>
      <p:sp>
        <p:nvSpPr>
          <p:cNvPr id="8" name="CuadroTexto 7"/>
          <p:cNvSpPr txBox="1"/>
          <p:nvPr/>
        </p:nvSpPr>
        <p:spPr>
          <a:xfrm>
            <a:off x="457200" y="1734235"/>
            <a:ext cx="4343400" cy="4524315"/>
          </a:xfrm>
          <a:prstGeom prst="rect">
            <a:avLst/>
          </a:prstGeom>
          <a:noFill/>
        </p:spPr>
        <p:txBody>
          <a:bodyPr wrap="square" rtlCol="0">
            <a:spAutoFit/>
          </a:bodyPr>
          <a:lstStyle/>
          <a:p>
            <a:r>
              <a:rPr lang="es-MX" sz="2400" dirty="0" smtClean="0"/>
              <a:t>Para ello, la fundación Gates diseñaron inodoros a bajo costo que no requieren de instalaciones eeléctricas, suministros de agua o alcantarillas. </a:t>
            </a:r>
          </a:p>
          <a:p>
            <a:endParaRPr lang="es-MX" sz="2400" dirty="0" smtClean="0"/>
          </a:p>
          <a:p>
            <a:r>
              <a:rPr lang="es-MX" sz="2400" dirty="0" smtClean="0"/>
              <a:t>Estos inodoros funcionan con sistemas de combustión interna y tratamiento químico y se pueden instalar en áreas de difícil acceso con la infraestructura tradicional.</a:t>
            </a:r>
            <a:endParaRPr lang="es-ES_tradnl" sz="2400" dirty="0" smtClean="0"/>
          </a:p>
          <a:p>
            <a:endParaRPr lang="es-ES_tradnl" sz="2400" dirty="0"/>
          </a:p>
        </p:txBody>
      </p:sp>
      <p:pic>
        <p:nvPicPr>
          <p:cNvPr id="6" name="Picture 2"/>
          <p:cNvPicPr>
            <a:picLocks noChangeAspect="1" noChangeArrowheads="1"/>
          </p:cNvPicPr>
          <p:nvPr/>
        </p:nvPicPr>
        <p:blipFill>
          <a:blip r:embed="rId2"/>
          <a:srcRect/>
          <a:stretch>
            <a:fillRect/>
          </a:stretch>
        </p:blipFill>
        <p:spPr bwMode="auto">
          <a:xfrm>
            <a:off x="4800600" y="1981200"/>
            <a:ext cx="4267200" cy="3793067"/>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5" name="CuadroTexto 4"/>
          <p:cNvSpPr txBox="1"/>
          <p:nvPr/>
        </p:nvSpPr>
        <p:spPr>
          <a:xfrm>
            <a:off x="609600" y="533906"/>
            <a:ext cx="4343400" cy="1200329"/>
          </a:xfrm>
          <a:prstGeom prst="rect">
            <a:avLst/>
          </a:prstGeom>
          <a:noFill/>
        </p:spPr>
        <p:txBody>
          <a:bodyPr wrap="square" rtlCol="0">
            <a:spAutoFit/>
          </a:bodyPr>
          <a:lstStyle/>
          <a:p>
            <a:r>
              <a:rPr lang="es-ES_tradnl" sz="3600" b="1" dirty="0" smtClean="0">
                <a:solidFill>
                  <a:schemeClr val="accent2">
                    <a:lumMod val="75000"/>
                  </a:schemeClr>
                </a:solidFill>
              </a:rPr>
              <a:t>Ejemplo</a:t>
            </a:r>
          </a:p>
          <a:p>
            <a:r>
              <a:rPr lang="es-ES_tradnl" sz="3600" b="1" dirty="0" smtClean="0">
                <a:solidFill>
                  <a:schemeClr val="accent2">
                    <a:lumMod val="75000"/>
                  </a:schemeClr>
                </a:solidFill>
              </a:rPr>
              <a:t>Diseño estratégico</a:t>
            </a:r>
            <a:endParaRPr lang="es-ES_tradnl" sz="3600" b="1" dirty="0">
              <a:solidFill>
                <a:schemeClr val="accent2">
                  <a:lumMod val="75000"/>
                </a:schemeClr>
              </a:solidFill>
            </a:endParaRPr>
          </a:p>
        </p:txBody>
      </p:sp>
      <p:sp>
        <p:nvSpPr>
          <p:cNvPr id="8" name="CuadroTexto 7"/>
          <p:cNvSpPr txBox="1"/>
          <p:nvPr/>
        </p:nvSpPr>
        <p:spPr>
          <a:xfrm>
            <a:off x="609600" y="1981200"/>
            <a:ext cx="3962400" cy="4154983"/>
          </a:xfrm>
          <a:prstGeom prst="rect">
            <a:avLst/>
          </a:prstGeom>
          <a:noFill/>
        </p:spPr>
        <p:txBody>
          <a:bodyPr wrap="square" rtlCol="0">
            <a:spAutoFit/>
          </a:bodyPr>
          <a:lstStyle/>
          <a:p>
            <a:r>
              <a:rPr lang="es-MX" sz="2400" dirty="0" smtClean="0"/>
              <a:t>Pueden ofrecer los mismos beneficios que los inodoros conectados a las alcantarillas, además de beneficios completamente nuevos, incluida la eliminación de patógenos humanos y la generación de agua y electricidad utilizables. </a:t>
            </a:r>
            <a:r>
              <a:rPr lang="es-ES_tradnl" sz="2400" dirty="0" smtClean="0"/>
              <a:t>(Bill &amp; Melinda Gate </a:t>
            </a:r>
            <a:r>
              <a:rPr lang="es-ES_tradnl" sz="2400" dirty="0" err="1" smtClean="0"/>
              <a:t>Foundation</a:t>
            </a:r>
            <a:r>
              <a:rPr lang="es-ES_tradnl" sz="2400" dirty="0" smtClean="0"/>
              <a:t>, 2018)</a:t>
            </a:r>
          </a:p>
          <a:p>
            <a:endParaRPr lang="es-ES_tradnl" sz="2400"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pic>
        <p:nvPicPr>
          <p:cNvPr id="6" name="Imagen 5" descr=":WSH_SanitationFacilityKenya_450x300.jpg"/>
          <p:cNvPicPr/>
          <p:nvPr/>
        </p:nvPicPr>
        <p:blipFill>
          <a:blip r:embed="rId2"/>
          <a:srcRect/>
          <a:stretch>
            <a:fillRect/>
          </a:stretch>
        </p:blipFill>
        <p:spPr bwMode="auto">
          <a:xfrm>
            <a:off x="0" y="762000"/>
            <a:ext cx="9413822" cy="5513219"/>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pic>
        <p:nvPicPr>
          <p:cNvPr id="5" name="Imagen 4" descr=":WSH_ChooToiletKenya_225x200.jpg"/>
          <p:cNvPicPr/>
          <p:nvPr/>
        </p:nvPicPr>
        <p:blipFill>
          <a:blip r:embed="rId2"/>
          <a:srcRect/>
          <a:stretch>
            <a:fillRect/>
          </a:stretch>
        </p:blipFill>
        <p:spPr bwMode="auto">
          <a:xfrm>
            <a:off x="1981200" y="0"/>
            <a:ext cx="5307856" cy="4710766"/>
          </a:xfrm>
          <a:prstGeom prst="rect">
            <a:avLst/>
          </a:prstGeom>
          <a:noFill/>
          <a:ln w="9525">
            <a:noFill/>
            <a:miter lim="800000"/>
            <a:headEnd/>
            <a:tailEnd/>
          </a:ln>
        </p:spPr>
      </p:pic>
      <p:sp>
        <p:nvSpPr>
          <p:cNvPr id="7" name="CuadroTexto 6"/>
          <p:cNvSpPr txBox="1"/>
          <p:nvPr/>
        </p:nvSpPr>
        <p:spPr>
          <a:xfrm>
            <a:off x="2209800" y="4845784"/>
            <a:ext cx="4876800" cy="1631216"/>
          </a:xfrm>
          <a:prstGeom prst="rect">
            <a:avLst/>
          </a:prstGeom>
          <a:noFill/>
        </p:spPr>
        <p:txBody>
          <a:bodyPr wrap="square" rtlCol="0">
            <a:spAutoFit/>
          </a:bodyPr>
          <a:lstStyle/>
          <a:p>
            <a:pPr algn="ctr"/>
            <a:r>
              <a:rPr lang="es-MX" sz="2000" dirty="0" smtClean="0"/>
              <a:t>Estos baños se instalaron en los barrios bajos de Kenya, distribuidos a través de empresarios locales, que recolectan los desechos para generar electricidad y producir fertilizantes. </a:t>
            </a:r>
            <a:endParaRPr lang="es-ES_tradnl" sz="2000"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6" name="CuadroTexto 5"/>
          <p:cNvSpPr txBox="1"/>
          <p:nvPr/>
        </p:nvSpPr>
        <p:spPr>
          <a:xfrm>
            <a:off x="914400" y="857071"/>
            <a:ext cx="4343400" cy="646331"/>
          </a:xfrm>
          <a:prstGeom prst="rect">
            <a:avLst/>
          </a:prstGeom>
          <a:noFill/>
        </p:spPr>
        <p:txBody>
          <a:bodyPr wrap="square" rtlCol="0">
            <a:spAutoFit/>
          </a:bodyPr>
          <a:lstStyle/>
          <a:p>
            <a:r>
              <a:rPr lang="es-ES_tradnl" sz="3600" b="1" dirty="0" smtClean="0">
                <a:solidFill>
                  <a:schemeClr val="accent1">
                    <a:lumMod val="50000"/>
                  </a:schemeClr>
                </a:solidFill>
              </a:rPr>
              <a:t>Conclusiones</a:t>
            </a:r>
            <a:endParaRPr lang="es-ES_tradnl" sz="3600" b="1" dirty="0">
              <a:solidFill>
                <a:schemeClr val="accent1">
                  <a:lumMod val="50000"/>
                </a:schemeClr>
              </a:solidFill>
            </a:endParaRPr>
          </a:p>
        </p:txBody>
      </p:sp>
      <p:sp>
        <p:nvSpPr>
          <p:cNvPr id="8" name="CuadroTexto 7"/>
          <p:cNvSpPr txBox="1"/>
          <p:nvPr/>
        </p:nvSpPr>
        <p:spPr>
          <a:xfrm>
            <a:off x="914400" y="2286000"/>
            <a:ext cx="7086600" cy="1938992"/>
          </a:xfrm>
          <a:prstGeom prst="rect">
            <a:avLst/>
          </a:prstGeom>
          <a:noFill/>
        </p:spPr>
        <p:txBody>
          <a:bodyPr wrap="square" rtlCol="0">
            <a:spAutoFit/>
          </a:bodyPr>
          <a:lstStyle/>
          <a:p>
            <a:r>
              <a:rPr lang="es-MX" sz="2400" dirty="0" smtClean="0"/>
              <a:t>El diseño industrial en la actualidad, no sólo busca la creación de objetos útiles solamente, o bien de objetos estéticos, las necesidades actuales exigen otras formas de abordar el proceso creativo dentro del Diseño Industrial. </a:t>
            </a:r>
            <a:endParaRPr lang="es-ES_tradnl" sz="2400" dirty="0" smtClean="0"/>
          </a:p>
          <a:p>
            <a:endParaRPr lang="es-ES_tradnl"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14400" y="457200"/>
            <a:ext cx="4038600" cy="769441"/>
          </a:xfrm>
          <a:prstGeom prst="rect">
            <a:avLst/>
          </a:prstGeom>
          <a:noFill/>
        </p:spPr>
        <p:txBody>
          <a:bodyPr wrap="square" rtlCol="0">
            <a:spAutoFit/>
          </a:bodyPr>
          <a:lstStyle/>
          <a:p>
            <a:r>
              <a:rPr lang="es-ES_tradnl" sz="4400" dirty="0" smtClean="0">
                <a:solidFill>
                  <a:srgbClr val="E46C0A"/>
                </a:solidFill>
              </a:rPr>
              <a:t>Introducción</a:t>
            </a:r>
            <a:endParaRPr lang="es-ES_tradnl" sz="4400" dirty="0">
              <a:solidFill>
                <a:srgbClr val="E46C0A"/>
              </a:solidFill>
            </a:endParaRPr>
          </a:p>
        </p:txBody>
      </p:sp>
      <p:sp>
        <p:nvSpPr>
          <p:cNvPr id="3" name="CuadroTexto 2"/>
          <p:cNvSpPr txBox="1"/>
          <p:nvPr/>
        </p:nvSpPr>
        <p:spPr>
          <a:xfrm>
            <a:off x="1143000" y="1455241"/>
            <a:ext cx="6934200" cy="4401205"/>
          </a:xfrm>
          <a:prstGeom prst="rect">
            <a:avLst/>
          </a:prstGeom>
          <a:noFill/>
        </p:spPr>
        <p:txBody>
          <a:bodyPr wrap="square" rtlCol="0">
            <a:spAutoFit/>
          </a:bodyPr>
          <a:lstStyle/>
          <a:p>
            <a:r>
              <a:rPr lang="es-MX" sz="2000" dirty="0" smtClean="0">
                <a:solidFill>
                  <a:srgbClr val="595959"/>
                </a:solidFill>
              </a:rPr>
              <a:t>El diseño trata de descubrir y valorar las relaciones estructurales, organizativas, funcionales, expresivas y económicas con la misión de ofrecer:</a:t>
            </a:r>
          </a:p>
          <a:p>
            <a:endParaRPr lang="es-ES_tradnl" sz="2000" dirty="0" smtClean="0">
              <a:solidFill>
                <a:srgbClr val="595959"/>
              </a:solidFill>
            </a:endParaRPr>
          </a:p>
          <a:p>
            <a:pPr>
              <a:buFont typeface="Wingdings" charset="2"/>
              <a:buChar char="§"/>
            </a:pPr>
            <a:r>
              <a:rPr lang="es-MX" sz="2000" dirty="0" smtClean="0">
                <a:solidFill>
                  <a:srgbClr val="595959"/>
                </a:solidFill>
              </a:rPr>
              <a:t>ETICA GLOBAL: Mejorar la sostenibilidad global y la protección del medioambiente.</a:t>
            </a:r>
          </a:p>
          <a:p>
            <a:pPr>
              <a:buFont typeface="Wingdings" charset="2"/>
              <a:buChar char="§"/>
            </a:pPr>
            <a:endParaRPr lang="es-ES_tradnl" sz="2000" dirty="0" smtClean="0">
              <a:solidFill>
                <a:srgbClr val="595959"/>
              </a:solidFill>
            </a:endParaRPr>
          </a:p>
          <a:p>
            <a:pPr>
              <a:buFont typeface="Wingdings" charset="2"/>
              <a:buChar char="§"/>
            </a:pPr>
            <a:r>
              <a:rPr lang="es-MX" sz="2000" dirty="0" smtClean="0">
                <a:solidFill>
                  <a:srgbClr val="595959"/>
                </a:solidFill>
              </a:rPr>
              <a:t>ETICA SOCIAL: Ofrecer beneficios y fomentar la libertad de la humanidad, sea de forma individual o colectiva. Velar por los intereses de los usuarios, de los productores y de los protagonistas del mercado.</a:t>
            </a:r>
          </a:p>
          <a:p>
            <a:pPr>
              <a:buFont typeface="Wingdings" charset="2"/>
              <a:buChar char="§"/>
            </a:pPr>
            <a:endParaRPr lang="es-ES_tradnl" sz="2000" dirty="0" smtClean="0">
              <a:solidFill>
                <a:srgbClr val="595959"/>
              </a:solidFill>
            </a:endParaRPr>
          </a:p>
          <a:p>
            <a:pPr>
              <a:buFont typeface="Wingdings" charset="2"/>
              <a:buChar char="§"/>
            </a:pPr>
            <a:r>
              <a:rPr lang="es-MX" sz="2000" dirty="0" smtClean="0">
                <a:solidFill>
                  <a:srgbClr val="595959"/>
                </a:solidFill>
              </a:rPr>
              <a:t>ETICA CULTURAL: Velar por la cultura a pesar de la globalidad impuesta.</a:t>
            </a:r>
            <a:endParaRPr lang="es-ES_tradnl" sz="2000" dirty="0">
              <a:solidFill>
                <a:srgbClr val="59595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6" name="CuadroTexto 5"/>
          <p:cNvSpPr txBox="1"/>
          <p:nvPr/>
        </p:nvSpPr>
        <p:spPr>
          <a:xfrm>
            <a:off x="914400" y="857071"/>
            <a:ext cx="4343400" cy="646331"/>
          </a:xfrm>
          <a:prstGeom prst="rect">
            <a:avLst/>
          </a:prstGeom>
          <a:noFill/>
        </p:spPr>
        <p:txBody>
          <a:bodyPr wrap="square" rtlCol="0">
            <a:spAutoFit/>
          </a:bodyPr>
          <a:lstStyle/>
          <a:p>
            <a:r>
              <a:rPr lang="es-ES_tradnl" sz="3600" b="1" dirty="0" smtClean="0">
                <a:solidFill>
                  <a:schemeClr val="accent1">
                    <a:lumMod val="50000"/>
                  </a:schemeClr>
                </a:solidFill>
              </a:rPr>
              <a:t>Conclusiones</a:t>
            </a:r>
            <a:endParaRPr lang="es-ES_tradnl" sz="3600" b="1" dirty="0">
              <a:solidFill>
                <a:schemeClr val="accent1">
                  <a:lumMod val="50000"/>
                </a:schemeClr>
              </a:solidFill>
            </a:endParaRPr>
          </a:p>
        </p:txBody>
      </p:sp>
      <p:sp>
        <p:nvSpPr>
          <p:cNvPr id="8" name="CuadroTexto 7"/>
          <p:cNvSpPr txBox="1"/>
          <p:nvPr/>
        </p:nvSpPr>
        <p:spPr>
          <a:xfrm>
            <a:off x="914400" y="2286000"/>
            <a:ext cx="7086600" cy="3416320"/>
          </a:xfrm>
          <a:prstGeom prst="rect">
            <a:avLst/>
          </a:prstGeom>
          <a:noFill/>
        </p:spPr>
        <p:txBody>
          <a:bodyPr wrap="square" rtlCol="0">
            <a:spAutoFit/>
          </a:bodyPr>
          <a:lstStyle/>
          <a:p>
            <a:r>
              <a:rPr lang="es-MX" sz="2400" dirty="0" smtClean="0"/>
              <a:t>Es preciso estar a la par de la constante innovación que se experimenta, ocuparse no tan sólo en las necesidades del mercado de manera tradicional, sino abrir el panorama del Diseño, considerando aspectos actuales como las experiencias, la cultura, el género, la ecología, la comunicación, las emociones, las estrategias del mercado, entre otros, para ello han surgido los enfoques del Diseño que abordan el proceso creativo desde perspectivas muy particulares.</a:t>
            </a:r>
            <a:endParaRPr lang="es-ES_tradnl" sz="2400" dirty="0" smtClean="0"/>
          </a:p>
          <a:p>
            <a:endParaRPr lang="es-ES_tradnl" sz="2400"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6" name="CuadroTexto 5"/>
          <p:cNvSpPr txBox="1"/>
          <p:nvPr/>
        </p:nvSpPr>
        <p:spPr>
          <a:xfrm>
            <a:off x="914400" y="857071"/>
            <a:ext cx="4343400" cy="646331"/>
          </a:xfrm>
          <a:prstGeom prst="rect">
            <a:avLst/>
          </a:prstGeom>
          <a:noFill/>
        </p:spPr>
        <p:txBody>
          <a:bodyPr wrap="square" rtlCol="0">
            <a:spAutoFit/>
          </a:bodyPr>
          <a:lstStyle/>
          <a:p>
            <a:r>
              <a:rPr lang="es-ES_tradnl" sz="3600" b="1" dirty="0" smtClean="0">
                <a:solidFill>
                  <a:schemeClr val="accent1">
                    <a:lumMod val="50000"/>
                  </a:schemeClr>
                </a:solidFill>
              </a:rPr>
              <a:t>Conclusiones</a:t>
            </a:r>
            <a:endParaRPr lang="es-ES_tradnl" sz="3600" b="1" dirty="0">
              <a:solidFill>
                <a:schemeClr val="accent1">
                  <a:lumMod val="50000"/>
                </a:schemeClr>
              </a:solidFill>
            </a:endParaRPr>
          </a:p>
        </p:txBody>
      </p:sp>
      <p:sp>
        <p:nvSpPr>
          <p:cNvPr id="8" name="CuadroTexto 7"/>
          <p:cNvSpPr txBox="1"/>
          <p:nvPr/>
        </p:nvSpPr>
        <p:spPr>
          <a:xfrm>
            <a:off x="914400" y="2286000"/>
            <a:ext cx="7086600" cy="2308324"/>
          </a:xfrm>
          <a:prstGeom prst="rect">
            <a:avLst/>
          </a:prstGeom>
          <a:noFill/>
        </p:spPr>
        <p:txBody>
          <a:bodyPr wrap="square" rtlCol="0">
            <a:spAutoFit/>
          </a:bodyPr>
          <a:lstStyle/>
          <a:p>
            <a:r>
              <a:rPr lang="es-MX" sz="2400" dirty="0" smtClean="0"/>
              <a:t>Comprender los diversos enfoques del Diseño, no solo amplía el conocimiento del Diseñador, sino que provee herramientas esenciales que permiten llevar a cabo el proceso de diseño bajo una perspectiva más adecuada y particular, deacuerdo a la naturaleza del problema de diseño y los alcances que se pretenden conseguir.</a:t>
            </a:r>
            <a:endParaRPr lang="es-ES_tradnl" sz="2400" dirty="0" smtClean="0"/>
          </a:p>
          <a:p>
            <a:endParaRPr lang="es-ES_tradnl" sz="2400" dirty="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6" name="CuadroTexto 5"/>
          <p:cNvSpPr txBox="1"/>
          <p:nvPr/>
        </p:nvSpPr>
        <p:spPr>
          <a:xfrm>
            <a:off x="914400" y="857071"/>
            <a:ext cx="4343400" cy="646331"/>
          </a:xfrm>
          <a:prstGeom prst="rect">
            <a:avLst/>
          </a:prstGeom>
          <a:noFill/>
        </p:spPr>
        <p:txBody>
          <a:bodyPr wrap="square" rtlCol="0">
            <a:spAutoFit/>
          </a:bodyPr>
          <a:lstStyle/>
          <a:p>
            <a:r>
              <a:rPr lang="es-ES_tradnl" sz="3600" b="1" dirty="0" smtClean="0">
                <a:solidFill>
                  <a:schemeClr val="accent1">
                    <a:lumMod val="50000"/>
                  </a:schemeClr>
                </a:solidFill>
              </a:rPr>
              <a:t>Referencias</a:t>
            </a:r>
            <a:endParaRPr lang="es-ES_tradnl" sz="3600" b="1" dirty="0">
              <a:solidFill>
                <a:schemeClr val="accent1">
                  <a:lumMod val="50000"/>
                </a:schemeClr>
              </a:solidFill>
            </a:endParaRPr>
          </a:p>
        </p:txBody>
      </p:sp>
      <p:sp>
        <p:nvSpPr>
          <p:cNvPr id="8" name="CuadroTexto 7"/>
          <p:cNvSpPr txBox="1"/>
          <p:nvPr/>
        </p:nvSpPr>
        <p:spPr>
          <a:xfrm>
            <a:off x="914400" y="1688812"/>
            <a:ext cx="7086600" cy="3785652"/>
          </a:xfrm>
          <a:prstGeom prst="rect">
            <a:avLst/>
          </a:prstGeom>
          <a:noFill/>
        </p:spPr>
        <p:txBody>
          <a:bodyPr wrap="square" rtlCol="0">
            <a:spAutoFit/>
          </a:bodyPr>
          <a:lstStyle/>
          <a:p>
            <a:r>
              <a:rPr lang="es-MX" sz="1600" dirty="0" smtClean="0"/>
              <a:t>Connel, B. R., Jones, M., Mace, R., &amp; Mueller, J. (2019). </a:t>
            </a:r>
            <a:r>
              <a:rPr lang="es-MX" sz="1600" i="1" dirty="0" smtClean="0"/>
              <a:t>Los principios del diseño universal.</a:t>
            </a:r>
            <a:r>
              <a:rPr lang="es-MX" sz="1600" dirty="0" smtClean="0"/>
              <a:t> Recuperado el 2019, de abc Discapacidad: </a:t>
            </a:r>
            <a:r>
              <a:rPr lang="es-MX" sz="1600" dirty="0" smtClean="0">
                <a:hlinkClick r:id="rId2"/>
              </a:rPr>
              <a:t>http://www.abc-discapacidad.com/archivos/pud-spanishv2.pdf</a:t>
            </a:r>
            <a:endParaRPr lang="es-MX" sz="1600" dirty="0" smtClean="0"/>
          </a:p>
          <a:p>
            <a:endParaRPr lang="es-ES_tradnl" sz="1600" dirty="0" smtClean="0"/>
          </a:p>
          <a:p>
            <a:r>
              <a:rPr lang="es-MX" sz="1600" dirty="0" smtClean="0"/>
              <a:t>Cruz Minguez, V., Gallego Martín, E., &amp; González de Paula, L. (2008). </a:t>
            </a:r>
            <a:r>
              <a:rPr lang="es-MX" sz="1600" i="1" dirty="0" smtClean="0"/>
              <a:t>Sistema de evaluación de impacto ambiental.</a:t>
            </a:r>
            <a:r>
              <a:rPr lang="es-MX" sz="1600" dirty="0" smtClean="0"/>
              <a:t> Madrid: Universidad Complutense de Madrid.</a:t>
            </a:r>
          </a:p>
          <a:p>
            <a:endParaRPr lang="es-ES_tradnl" sz="1600" dirty="0" smtClean="0"/>
          </a:p>
          <a:p>
            <a:r>
              <a:rPr lang="es-MX" sz="1600" dirty="0" smtClean="0"/>
              <a:t>Bill &amp; Melinda Gate Foundation. (2018). </a:t>
            </a:r>
            <a:r>
              <a:rPr lang="es-MX" sz="1600" i="1" dirty="0" smtClean="0"/>
              <a:t>Eater, Sanitation &amp; Hygiene. Strategy Over view.</a:t>
            </a:r>
            <a:r>
              <a:rPr lang="es-MX" sz="1600" dirty="0" smtClean="0"/>
              <a:t> Recuperado el 18 de septiembre de 2019, de Bill &amp; Melinda Gate Foundation: </a:t>
            </a:r>
            <a:r>
              <a:rPr lang="es-MX" sz="1600" dirty="0" smtClean="0">
                <a:hlinkClick r:id="rId3"/>
              </a:rPr>
              <a:t>https://www.gatesfoundation.org/What-We-Do/Global-Growth-and-Opportunity/Water-Sanitation-and-Hygiene</a:t>
            </a:r>
            <a:endParaRPr lang="es-MX" sz="1600" dirty="0" smtClean="0"/>
          </a:p>
          <a:p>
            <a:endParaRPr lang="es-ES_tradnl" sz="1600" dirty="0" smtClean="0"/>
          </a:p>
          <a:p>
            <a:r>
              <a:rPr lang="es-MX" sz="1600" dirty="0" smtClean="0"/>
              <a:t>Estudio Latorre. (15 de marzo de 2011). </a:t>
            </a:r>
            <a:r>
              <a:rPr lang="es-MX" sz="1600" i="1" dirty="0" smtClean="0"/>
              <a:t>Diseño empático, antropología aplicada al diseño</a:t>
            </a:r>
            <a:r>
              <a:rPr lang="es-MX" sz="1600" dirty="0" smtClean="0"/>
              <a:t>. Obtenido de Estudio Latorre: </a:t>
            </a:r>
            <a:r>
              <a:rPr lang="es-MX" sz="1600" dirty="0" smtClean="0">
                <a:hlinkClick r:id="rId4"/>
              </a:rPr>
              <a:t>https://kevinlatorre.wordpress.com/2011/03/15/diseno-empaticoantropologia-al-servicio-del-diseno/</a:t>
            </a:r>
            <a:endParaRPr lang="es-ES_tradnl" sz="1600" dirty="0" smtClean="0"/>
          </a:p>
          <a:p>
            <a:endParaRPr lang="es-ES_tradnl" sz="1600" dirty="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5562600" y="1981200"/>
            <a:ext cx="3276600" cy="2554545"/>
          </a:xfrm>
          <a:prstGeom prst="rect">
            <a:avLst/>
          </a:prstGeom>
          <a:noFill/>
        </p:spPr>
        <p:txBody>
          <a:bodyPr wrap="square" rtlCol="0">
            <a:spAutoFit/>
          </a:bodyPr>
          <a:lstStyle/>
          <a:p>
            <a:r>
              <a:rPr lang="es-ES_tradnl" sz="2000" dirty="0" smtClean="0">
                <a:solidFill>
                  <a:schemeClr val="bg1"/>
                </a:solidFill>
              </a:rPr>
              <a:t>La planeación estratégica y metas a corto, mediano y largo plazo, que garanticen que la respuesta de diseño sea no solo contundente, sino que tenga un efecto duradero y genere un mayor desarrollo empresarial.</a:t>
            </a:r>
            <a:endParaRPr lang="es-ES_tradnl" sz="2000" dirty="0">
              <a:solidFill>
                <a:schemeClr val="bg1"/>
              </a:solidFill>
            </a:endParaRPr>
          </a:p>
        </p:txBody>
      </p:sp>
      <p:sp>
        <p:nvSpPr>
          <p:cNvPr id="6" name="CuadroTexto 5"/>
          <p:cNvSpPr txBox="1"/>
          <p:nvPr/>
        </p:nvSpPr>
        <p:spPr>
          <a:xfrm>
            <a:off x="914400" y="857071"/>
            <a:ext cx="4343400" cy="646331"/>
          </a:xfrm>
          <a:prstGeom prst="rect">
            <a:avLst/>
          </a:prstGeom>
          <a:noFill/>
        </p:spPr>
        <p:txBody>
          <a:bodyPr wrap="square" rtlCol="0">
            <a:spAutoFit/>
          </a:bodyPr>
          <a:lstStyle/>
          <a:p>
            <a:r>
              <a:rPr lang="es-ES_tradnl" sz="3600" b="1" dirty="0" smtClean="0">
                <a:solidFill>
                  <a:schemeClr val="accent1">
                    <a:lumMod val="50000"/>
                  </a:schemeClr>
                </a:solidFill>
              </a:rPr>
              <a:t>Referencias</a:t>
            </a:r>
            <a:endParaRPr lang="es-ES_tradnl" sz="3600" b="1" dirty="0">
              <a:solidFill>
                <a:schemeClr val="accent1">
                  <a:lumMod val="50000"/>
                </a:schemeClr>
              </a:solidFill>
            </a:endParaRPr>
          </a:p>
        </p:txBody>
      </p:sp>
      <p:sp>
        <p:nvSpPr>
          <p:cNvPr id="8" name="CuadroTexto 7"/>
          <p:cNvSpPr txBox="1"/>
          <p:nvPr/>
        </p:nvSpPr>
        <p:spPr>
          <a:xfrm>
            <a:off x="914400" y="1688812"/>
            <a:ext cx="7696200" cy="4770537"/>
          </a:xfrm>
          <a:prstGeom prst="rect">
            <a:avLst/>
          </a:prstGeom>
          <a:noFill/>
        </p:spPr>
        <p:txBody>
          <a:bodyPr wrap="square" rtlCol="0">
            <a:spAutoFit/>
          </a:bodyPr>
          <a:lstStyle/>
          <a:p>
            <a:r>
              <a:rPr lang="es-MX" sz="1600" dirty="0" smtClean="0"/>
              <a:t>Galindo, M. (4 de marzo de 2014). </a:t>
            </a:r>
            <a:r>
              <a:rPr lang="es-MX" sz="1600" i="1" dirty="0" smtClean="0"/>
              <a:t>Ecodiseño</a:t>
            </a:r>
            <a:r>
              <a:rPr lang="es-MX" sz="1600" dirty="0" smtClean="0"/>
              <a:t>. Recuperado el 23 de septiembre de 2019, de Eco es más: https://ecoesmas.com/ecodiseno-10-principios-10-ejemplos/</a:t>
            </a:r>
            <a:endParaRPr lang="es-ES_tradnl" sz="1600" dirty="0" smtClean="0"/>
          </a:p>
          <a:p>
            <a:r>
              <a:rPr lang="es-MX" sz="1600" dirty="0" smtClean="0"/>
              <a:t>Gullón, G. (16 de mayo de 2018). </a:t>
            </a:r>
            <a:r>
              <a:rPr lang="es-MX" sz="1600" i="1" dirty="0" smtClean="0"/>
              <a:t>¿Qué es el diseño estratégico?</a:t>
            </a:r>
            <a:r>
              <a:rPr lang="es-MX" sz="1600" dirty="0" smtClean="0"/>
              <a:t> Recuperado el 25 de septiembre de 2019, de Valbhy Design: </a:t>
            </a:r>
            <a:r>
              <a:rPr lang="es-MX" sz="1600" dirty="0" smtClean="0">
                <a:hlinkClick r:id="rId2"/>
              </a:rPr>
              <a:t>http://valbhy.com/que-es-el-diseno-estrategico-2/</a:t>
            </a:r>
            <a:endParaRPr lang="es-MX" sz="1600" dirty="0" smtClean="0"/>
          </a:p>
          <a:p>
            <a:endParaRPr lang="es-ES_tradnl" sz="1600" dirty="0" smtClean="0"/>
          </a:p>
          <a:p>
            <a:r>
              <a:rPr lang="es-MX" sz="1600" dirty="0" smtClean="0"/>
              <a:t>Mateo Hernández, J. M. (2019). La importancia de una definición del Diseño Industrial como base ideológica para el desarrollo profesional y la configuración de los planes académicos del diseño. </a:t>
            </a:r>
            <a:r>
              <a:rPr lang="es-MX" sz="1600" i="1" dirty="0" smtClean="0"/>
              <a:t>Congreso de Diseño Industrial de Málaga "Esto es Diseño Industrial"</a:t>
            </a:r>
            <a:r>
              <a:rPr lang="es-MX" sz="1600" dirty="0" smtClean="0"/>
              <a:t>, (págs. 1-54). Málaga.</a:t>
            </a:r>
          </a:p>
          <a:p>
            <a:endParaRPr lang="es-ES_tradnl" sz="1600" dirty="0" smtClean="0"/>
          </a:p>
          <a:p>
            <a:r>
              <a:rPr lang="es-MX" sz="1600" dirty="0" smtClean="0"/>
              <a:t>Mora Ojeda, E. (2019). </a:t>
            </a:r>
            <a:r>
              <a:rPr lang="es-MX" sz="1600" i="1" dirty="0" smtClean="0"/>
              <a:t>Desafíos del diseño. Teoría, Crítica e Historia.</a:t>
            </a:r>
            <a:r>
              <a:rPr lang="es-MX" sz="1600" dirty="0" smtClean="0"/>
              <a:t> México: Secretaría de Cultura.</a:t>
            </a:r>
          </a:p>
          <a:p>
            <a:endParaRPr lang="es-ES_tradnl" sz="1600" dirty="0" smtClean="0"/>
          </a:p>
          <a:p>
            <a:r>
              <a:rPr lang="es-MX" sz="1600" dirty="0" smtClean="0"/>
              <a:t>Roastbrief. (12 de junio de 2012). </a:t>
            </a:r>
            <a:r>
              <a:rPr lang="es-MX" sz="1600" i="1" dirty="0" smtClean="0"/>
              <a:t>Diseño empático</a:t>
            </a:r>
            <a:r>
              <a:rPr lang="es-MX" sz="1600" dirty="0" smtClean="0"/>
              <a:t>. (Roastbrief, Productor) Recuperado el 12 de febrero de 2019, de roastbrief: </a:t>
            </a:r>
            <a:r>
              <a:rPr lang="es-MX" sz="1600" dirty="0" smtClean="0">
                <a:hlinkClick r:id="rId3"/>
              </a:rPr>
              <a:t>https://www.roastbrief.com.mx/2012/07/el-diseo-emptico/</a:t>
            </a:r>
            <a:endParaRPr lang="es-MX" sz="1600" dirty="0" smtClean="0"/>
          </a:p>
          <a:p>
            <a:endParaRPr lang="es-ES_tradnl" sz="1600" dirty="0" smtClean="0"/>
          </a:p>
          <a:p>
            <a:r>
              <a:rPr lang="es-MX" sz="1600" dirty="0" smtClean="0"/>
              <a:t>Sanz Adán, F. (2014). </a:t>
            </a:r>
            <a:r>
              <a:rPr lang="es-MX" sz="1600" i="1" dirty="0" smtClean="0"/>
              <a:t>Ecodiseño. Un nuevo concepto en el desarrollo de productos.</a:t>
            </a:r>
            <a:r>
              <a:rPr lang="es-MX" sz="1600" dirty="0" smtClean="0"/>
              <a:t> España: Universidad de la Rioja.</a:t>
            </a:r>
            <a:endParaRPr lang="es-ES_tradnl" sz="1600" dirty="0" smtClean="0"/>
          </a:p>
          <a:p>
            <a:endParaRPr lang="es-ES_tradnl" sz="16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14400" y="685800"/>
            <a:ext cx="4038600" cy="769441"/>
          </a:xfrm>
          <a:prstGeom prst="rect">
            <a:avLst/>
          </a:prstGeom>
          <a:noFill/>
        </p:spPr>
        <p:txBody>
          <a:bodyPr wrap="square" rtlCol="0">
            <a:spAutoFit/>
          </a:bodyPr>
          <a:lstStyle/>
          <a:p>
            <a:r>
              <a:rPr lang="es-ES_tradnl" sz="4400" dirty="0" smtClean="0">
                <a:solidFill>
                  <a:srgbClr val="E46C0A"/>
                </a:solidFill>
              </a:rPr>
              <a:t>Introducción</a:t>
            </a:r>
            <a:endParaRPr lang="es-ES_tradnl" sz="4400" dirty="0">
              <a:solidFill>
                <a:srgbClr val="E46C0A"/>
              </a:solidFill>
            </a:endParaRPr>
          </a:p>
        </p:txBody>
      </p:sp>
      <p:sp>
        <p:nvSpPr>
          <p:cNvPr id="3" name="CuadroTexto 2"/>
          <p:cNvSpPr txBox="1"/>
          <p:nvPr/>
        </p:nvSpPr>
        <p:spPr>
          <a:xfrm>
            <a:off x="1066800" y="1752600"/>
            <a:ext cx="5943600" cy="3170099"/>
          </a:xfrm>
          <a:prstGeom prst="rect">
            <a:avLst/>
          </a:prstGeom>
          <a:noFill/>
        </p:spPr>
        <p:txBody>
          <a:bodyPr wrap="square" rtlCol="0">
            <a:spAutoFit/>
          </a:bodyPr>
          <a:lstStyle/>
          <a:p>
            <a:r>
              <a:rPr lang="es-MX" sz="2000" dirty="0" smtClean="0">
                <a:solidFill>
                  <a:srgbClr val="595959"/>
                </a:solidFill>
              </a:rPr>
              <a:t>Hoy entendemos el diseño industrial, como una profesión de amplio espectro relacionada con otras muchas profesiones que participan en las nuevas complejidades de las necesidades que buscan una mejora de la vida y las sociedades.</a:t>
            </a:r>
          </a:p>
          <a:p>
            <a:endParaRPr lang="es-ES_tradnl" sz="2000" dirty="0" smtClean="0">
              <a:solidFill>
                <a:srgbClr val="595959"/>
              </a:solidFill>
            </a:endParaRPr>
          </a:p>
          <a:p>
            <a:r>
              <a:rPr lang="es-MX" sz="2000" dirty="0" smtClean="0">
                <a:solidFill>
                  <a:srgbClr val="595959"/>
                </a:solidFill>
              </a:rPr>
              <a:t>Por lo tanto, el término diseñador se refiere a un profesional que práctica en realidad una profesión intelectual más allá de ofrecer un servicio para una empresa. (Mateo Hernández, 2019)</a:t>
            </a:r>
          </a:p>
          <a:p>
            <a:endParaRPr lang="es-ES_tradnl" sz="2000" dirty="0">
              <a:solidFill>
                <a:srgbClr val="59595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914400" y="685800"/>
            <a:ext cx="4038600" cy="769441"/>
          </a:xfrm>
          <a:prstGeom prst="rect">
            <a:avLst/>
          </a:prstGeom>
          <a:noFill/>
        </p:spPr>
        <p:txBody>
          <a:bodyPr wrap="square" rtlCol="0">
            <a:spAutoFit/>
          </a:bodyPr>
          <a:lstStyle/>
          <a:p>
            <a:r>
              <a:rPr lang="es-ES_tradnl" sz="4400" dirty="0" smtClean="0">
                <a:solidFill>
                  <a:srgbClr val="E46C0A"/>
                </a:solidFill>
              </a:rPr>
              <a:t>Introducción</a:t>
            </a:r>
            <a:endParaRPr lang="es-ES_tradnl" sz="4400" dirty="0">
              <a:solidFill>
                <a:srgbClr val="E46C0A"/>
              </a:solidFill>
            </a:endParaRPr>
          </a:p>
        </p:txBody>
      </p:sp>
      <p:sp>
        <p:nvSpPr>
          <p:cNvPr id="3" name="CuadroTexto 2"/>
          <p:cNvSpPr txBox="1"/>
          <p:nvPr/>
        </p:nvSpPr>
        <p:spPr>
          <a:xfrm>
            <a:off x="1066800" y="1752600"/>
            <a:ext cx="5943600" cy="3477875"/>
          </a:xfrm>
          <a:prstGeom prst="rect">
            <a:avLst/>
          </a:prstGeom>
          <a:noFill/>
        </p:spPr>
        <p:txBody>
          <a:bodyPr wrap="square" rtlCol="0">
            <a:spAutoFit/>
          </a:bodyPr>
          <a:lstStyle/>
          <a:p>
            <a:r>
              <a:rPr lang="es-ES_tradnl" sz="2000" dirty="0" smtClean="0">
                <a:solidFill>
                  <a:srgbClr val="595959"/>
                </a:solidFill>
              </a:rPr>
              <a:t>Ante esta situación, han surgidos diversos enfoques de diseño, para dar respuesta a las necesidades específicas de un usuario, que ya no se considera como un cliente, sino como persona con características particulares dentro de un sistema globalizado.</a:t>
            </a:r>
          </a:p>
          <a:p>
            <a:endParaRPr lang="es-ES_tradnl" sz="2000" dirty="0" smtClean="0">
              <a:solidFill>
                <a:srgbClr val="595959"/>
              </a:solidFill>
            </a:endParaRPr>
          </a:p>
          <a:p>
            <a:r>
              <a:rPr lang="es-MX" sz="2000" dirty="0" smtClean="0">
                <a:solidFill>
                  <a:srgbClr val="595959"/>
                </a:solidFill>
              </a:rPr>
              <a:t>Algunos de los principales enfoques del diseño son:</a:t>
            </a:r>
            <a:endParaRPr lang="es-ES_tradnl" sz="2000" dirty="0" smtClean="0">
              <a:solidFill>
                <a:srgbClr val="595959"/>
              </a:solidFill>
            </a:endParaRPr>
          </a:p>
          <a:p>
            <a:r>
              <a:rPr lang="es-MX" sz="2000" dirty="0" smtClean="0">
                <a:solidFill>
                  <a:srgbClr val="595959"/>
                </a:solidFill>
              </a:rPr>
              <a:t>Diseño empático</a:t>
            </a:r>
            <a:endParaRPr lang="es-ES_tradnl" sz="2000" dirty="0" smtClean="0">
              <a:solidFill>
                <a:srgbClr val="595959"/>
              </a:solidFill>
            </a:endParaRPr>
          </a:p>
          <a:p>
            <a:r>
              <a:rPr lang="es-MX" sz="2000" dirty="0" smtClean="0">
                <a:solidFill>
                  <a:srgbClr val="595959"/>
                </a:solidFill>
              </a:rPr>
              <a:t>Diseño universal</a:t>
            </a:r>
            <a:endParaRPr lang="es-ES_tradnl" sz="2000" dirty="0" smtClean="0">
              <a:solidFill>
                <a:srgbClr val="595959"/>
              </a:solidFill>
            </a:endParaRPr>
          </a:p>
          <a:p>
            <a:r>
              <a:rPr lang="es-MX" sz="2000" dirty="0" smtClean="0">
                <a:solidFill>
                  <a:srgbClr val="595959"/>
                </a:solidFill>
              </a:rPr>
              <a:t>Diseño estratégico</a:t>
            </a:r>
            <a:endParaRPr lang="es-ES_tradnl" sz="2000" dirty="0" smtClean="0">
              <a:solidFill>
                <a:srgbClr val="595959"/>
              </a:solidFill>
            </a:endParaRPr>
          </a:p>
          <a:p>
            <a:endParaRPr lang="es-MX" sz="2000" dirty="0" smtClean="0">
              <a:solidFill>
                <a:srgbClr val="595959"/>
              </a:solidFill>
            </a:endParaRPr>
          </a:p>
          <a:p>
            <a:endParaRPr lang="es-ES_tradnl" sz="2000" dirty="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uadroTexto 2"/>
          <p:cNvSpPr txBox="1"/>
          <p:nvPr/>
        </p:nvSpPr>
        <p:spPr>
          <a:xfrm>
            <a:off x="3810000" y="2676435"/>
            <a:ext cx="4876800" cy="1200329"/>
          </a:xfrm>
          <a:prstGeom prst="rect">
            <a:avLst/>
          </a:prstGeom>
          <a:noFill/>
        </p:spPr>
        <p:txBody>
          <a:bodyPr wrap="square" rtlCol="0">
            <a:spAutoFit/>
          </a:bodyPr>
          <a:lstStyle/>
          <a:p>
            <a:pPr algn="r"/>
            <a:r>
              <a:rPr lang="es-ES_tradnl" dirty="0" smtClean="0">
                <a:solidFill>
                  <a:schemeClr val="tx1">
                    <a:lumMod val="65000"/>
                    <a:lumOff val="35000"/>
                  </a:schemeClr>
                </a:solidFill>
              </a:rPr>
              <a:t>Surge de un replanteamiento del propio quehacer del diseño. Derivado de observar en los objetos que ya no resolvían nada, o peor aún, que complicaban más la vida cotidiana.</a:t>
            </a:r>
            <a:endParaRPr lang="es-ES_tradnl" dirty="0">
              <a:solidFill>
                <a:schemeClr val="tx1">
                  <a:lumMod val="65000"/>
                  <a:lumOff val="35000"/>
                </a:schemeClr>
              </a:solidFill>
            </a:endParaRPr>
          </a:p>
        </p:txBody>
      </p:sp>
      <p:sp>
        <p:nvSpPr>
          <p:cNvPr id="4" name="CuadroTexto 3"/>
          <p:cNvSpPr txBox="1"/>
          <p:nvPr/>
        </p:nvSpPr>
        <p:spPr>
          <a:xfrm>
            <a:off x="685800" y="4267200"/>
            <a:ext cx="5943600" cy="2031325"/>
          </a:xfrm>
          <a:prstGeom prst="rect">
            <a:avLst/>
          </a:prstGeom>
          <a:noFill/>
        </p:spPr>
        <p:txBody>
          <a:bodyPr wrap="square" rtlCol="0">
            <a:spAutoFit/>
          </a:bodyPr>
          <a:lstStyle/>
          <a:p>
            <a:r>
              <a:rPr lang="es-MX" dirty="0" smtClean="0">
                <a:solidFill>
                  <a:schemeClr val="tx1">
                    <a:lumMod val="65000"/>
                    <a:lumOff val="35000"/>
                  </a:schemeClr>
                </a:solidFill>
              </a:rPr>
              <a:t>El diseño empático es investigación por medio de observación.</a:t>
            </a:r>
          </a:p>
          <a:p>
            <a:endParaRPr lang="es-ES_tradnl" dirty="0" smtClean="0">
              <a:solidFill>
                <a:schemeClr val="tx1">
                  <a:lumMod val="65000"/>
                  <a:lumOff val="35000"/>
                </a:schemeClr>
              </a:solidFill>
            </a:endParaRPr>
          </a:p>
          <a:p>
            <a:r>
              <a:rPr lang="es-MX" dirty="0" smtClean="0">
                <a:solidFill>
                  <a:schemeClr val="tx1">
                    <a:lumMod val="65000"/>
                    <a:lumOff val="35000"/>
                  </a:schemeClr>
                </a:solidFill>
              </a:rPr>
              <a:t>Este proceso investiga sin interferir en el ambiente natural. Este método es diferente a otros ya que consiste en observar a las personas durante su cotidianidad y como estas se desenvuelven en su entorno.</a:t>
            </a:r>
            <a:endParaRPr lang="es-ES_tradnl" dirty="0">
              <a:solidFill>
                <a:schemeClr val="tx1">
                  <a:lumMod val="65000"/>
                  <a:lumOff val="35000"/>
                </a:schemeClr>
              </a:solidFill>
            </a:endParaRPr>
          </a:p>
        </p:txBody>
      </p:sp>
      <p:sp>
        <p:nvSpPr>
          <p:cNvPr id="5" name="Rectángulo 4"/>
          <p:cNvSpPr/>
          <p:nvPr/>
        </p:nvSpPr>
        <p:spPr>
          <a:xfrm>
            <a:off x="0" y="0"/>
            <a:ext cx="9144000" cy="21336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empático</a:t>
            </a:r>
            <a:endParaRPr lang="es-ES_tradnl" sz="4400" dirty="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uadroTexto 3"/>
          <p:cNvSpPr txBox="1"/>
          <p:nvPr/>
        </p:nvSpPr>
        <p:spPr>
          <a:xfrm>
            <a:off x="990600" y="2667000"/>
            <a:ext cx="4876800" cy="3693319"/>
          </a:xfrm>
          <a:prstGeom prst="rect">
            <a:avLst/>
          </a:prstGeom>
          <a:noFill/>
        </p:spPr>
        <p:txBody>
          <a:bodyPr wrap="square" rtlCol="0">
            <a:spAutoFit/>
          </a:bodyPr>
          <a:lstStyle/>
          <a:p>
            <a:r>
              <a:rPr lang="es-ES_tradnl" dirty="0" smtClean="0">
                <a:solidFill>
                  <a:srgbClr val="595959"/>
                </a:solidFill>
              </a:rPr>
              <a:t>La empatía es: “(…) la capacidad para comprender al otro y ponerse en su lugar a partir de lo que se observa, de la información verbal o de la información accesible desde la memoria”. (Moya </a:t>
            </a:r>
            <a:r>
              <a:rPr lang="es-ES_tradnl" dirty="0" err="1" smtClean="0">
                <a:solidFill>
                  <a:srgbClr val="595959"/>
                </a:solidFill>
              </a:rPr>
              <a:t>Albiol</a:t>
            </a:r>
            <a:r>
              <a:rPr lang="es-ES_tradnl" dirty="0" smtClean="0">
                <a:solidFill>
                  <a:srgbClr val="595959"/>
                </a:solidFill>
              </a:rPr>
              <a:t>, Luis)</a:t>
            </a:r>
          </a:p>
          <a:p>
            <a:endParaRPr lang="es-ES_tradnl" dirty="0" smtClean="0">
              <a:solidFill>
                <a:srgbClr val="595959"/>
              </a:solidFill>
            </a:endParaRPr>
          </a:p>
          <a:p>
            <a:r>
              <a:rPr lang="es-MX" dirty="0" smtClean="0"/>
              <a:t>El diseño empático es un acercamiento para diseñar donde el diseñador o antropólogo intenta conseguir un concepto más cercano de las vidas y las experiencias de las personas cuya meta es asegurarse de que el producto o resultado de la observación sea lo más acertado y cercano posible a la(s) personas.</a:t>
            </a:r>
            <a:endParaRPr lang="es-ES_tradnl" dirty="0" smtClean="0"/>
          </a:p>
          <a:p>
            <a:endParaRPr lang="es-ES_tradnl" dirty="0">
              <a:solidFill>
                <a:srgbClr val="595959"/>
              </a:solidFill>
            </a:endParaRPr>
          </a:p>
        </p:txBody>
      </p:sp>
      <p:sp>
        <p:nvSpPr>
          <p:cNvPr id="5" name="Rectángulo 4"/>
          <p:cNvSpPr/>
          <p:nvPr/>
        </p:nvSpPr>
        <p:spPr>
          <a:xfrm>
            <a:off x="0" y="0"/>
            <a:ext cx="9144000" cy="21336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4648200" y="685800"/>
            <a:ext cx="4038600" cy="769441"/>
          </a:xfrm>
          <a:prstGeom prst="rect">
            <a:avLst/>
          </a:prstGeom>
          <a:noFill/>
        </p:spPr>
        <p:txBody>
          <a:bodyPr wrap="square" rtlCol="0">
            <a:spAutoFit/>
          </a:bodyPr>
          <a:lstStyle/>
          <a:p>
            <a:r>
              <a:rPr lang="es-ES_tradnl" sz="4400" dirty="0" smtClean="0">
                <a:solidFill>
                  <a:srgbClr val="FFFFFF"/>
                </a:solidFill>
              </a:rPr>
              <a:t>Diseño empático</a:t>
            </a:r>
            <a:endParaRPr lang="es-ES_tradnl" sz="4400" dirty="0">
              <a:solidFill>
                <a:srgbClr val="FFFFFF"/>
              </a:solidFill>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922</TotalTime>
  <Words>3825</Words>
  <Application>Microsoft Office PowerPoint</Application>
  <PresentationFormat>Presentación en pantalla (4:3)</PresentationFormat>
  <Paragraphs>383</Paragraphs>
  <Slides>53</Slides>
  <Notes>0</Notes>
  <HiddenSlides>0</HiddenSlides>
  <MMClips>0</MMClips>
  <ScaleCrop>false</ScaleCrop>
  <HeadingPairs>
    <vt:vector size="4" baseType="variant">
      <vt:variant>
        <vt:lpstr>Plantilla de diseño</vt:lpstr>
      </vt:variant>
      <vt:variant>
        <vt:i4>1</vt:i4>
      </vt:variant>
      <vt:variant>
        <vt:lpstr>Títulos de diapositiva</vt:lpstr>
      </vt:variant>
      <vt:variant>
        <vt:i4>53</vt:i4>
      </vt:variant>
    </vt:vector>
  </HeadingPairs>
  <TitlesOfParts>
    <vt:vector size="5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vector>
  </TitlesOfParts>
  <Manager/>
  <Company>Alphabetho X</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juan kamanei</dc:creator>
  <cp:keywords/>
  <dc:description/>
  <cp:lastModifiedBy>juan kamanei</cp:lastModifiedBy>
  <cp:revision>83</cp:revision>
  <dcterms:created xsi:type="dcterms:W3CDTF">2019-09-28T23:21:33Z</dcterms:created>
  <dcterms:modified xsi:type="dcterms:W3CDTF">2019-09-28T23:23:23Z</dcterms:modified>
  <cp:category/>
</cp:coreProperties>
</file>