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notesMasterIdLst>
    <p:notesMasterId r:id="rId35"/>
  </p:notesMasterIdLst>
  <p:sldIdLst>
    <p:sldId id="283" r:id="rId2"/>
    <p:sldId id="288" r:id="rId3"/>
    <p:sldId id="285" r:id="rId4"/>
    <p:sldId id="286" r:id="rId5"/>
    <p:sldId id="268" r:id="rId6"/>
    <p:sldId id="296" r:id="rId7"/>
    <p:sldId id="292" r:id="rId8"/>
    <p:sldId id="257" r:id="rId9"/>
    <p:sldId id="258" r:id="rId10"/>
    <p:sldId id="269" r:id="rId11"/>
    <p:sldId id="259" r:id="rId12"/>
    <p:sldId id="270" r:id="rId13"/>
    <p:sldId id="271" r:id="rId14"/>
    <p:sldId id="260" r:id="rId15"/>
    <p:sldId id="289" r:id="rId16"/>
    <p:sldId id="272" r:id="rId17"/>
    <p:sldId id="295" r:id="rId18"/>
    <p:sldId id="294" r:id="rId19"/>
    <p:sldId id="261" r:id="rId20"/>
    <p:sldId id="274" r:id="rId21"/>
    <p:sldId id="273" r:id="rId22"/>
    <p:sldId id="262" r:id="rId23"/>
    <p:sldId id="263" r:id="rId24"/>
    <p:sldId id="264" r:id="rId25"/>
    <p:sldId id="276" r:id="rId26"/>
    <p:sldId id="277" r:id="rId27"/>
    <p:sldId id="275" r:id="rId28"/>
    <p:sldId id="265" r:id="rId29"/>
    <p:sldId id="266" r:id="rId30"/>
    <p:sldId id="267" r:id="rId31"/>
    <p:sldId id="278" r:id="rId32"/>
    <p:sldId id="279" r:id="rId33"/>
    <p:sldId id="290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10" autoAdjust="0"/>
    <p:restoredTop sz="94660"/>
  </p:normalViewPr>
  <p:slideViewPr>
    <p:cSldViewPr snapToGrid="0">
      <p:cViewPr>
        <p:scale>
          <a:sx n="66" d="100"/>
          <a:sy n="66" d="100"/>
        </p:scale>
        <p:origin x="115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E856D-90D9-458A-97A8-151F24763A87}" type="datetimeFigureOut">
              <a:rPr lang="es-MX" smtClean="0"/>
              <a:t>23/08/2019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C3E87-A702-4D8B-8B23-F1962A73CF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70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9508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6412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8658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664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84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40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2227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183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461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031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93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260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799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281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4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8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75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5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41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1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5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33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Oficio Modelo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5018" r="44618" b="87378"/>
          <a:stretch/>
        </p:blipFill>
        <p:spPr bwMode="auto">
          <a:xfrm>
            <a:off x="1004574" y="895"/>
            <a:ext cx="10353222" cy="2146293"/>
          </a:xfrm>
          <a:prstGeom prst="rect">
            <a:avLst/>
          </a:prstGeom>
          <a:noFill/>
        </p:spPr>
      </p:pic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997743"/>
              </p:ext>
            </p:extLst>
          </p:nvPr>
        </p:nvGraphicFramePr>
        <p:xfrm>
          <a:off x="877123" y="4770667"/>
          <a:ext cx="10480674" cy="1476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57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0857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Programa</a:t>
                      </a:r>
                      <a:r>
                        <a:rPr lang="es-MX" sz="2000" baseline="0" dirty="0"/>
                        <a:t> Educativo</a:t>
                      </a:r>
                      <a:endParaRPr lang="es-MX" sz="2000" dirty="0"/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Unidad de Aprendizaje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Clave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Unidad de Competencia</a:t>
                      </a:r>
                      <a:r>
                        <a:rPr lang="es-MX" sz="2000" baseline="0" dirty="0"/>
                        <a:t> que apoya</a:t>
                      </a:r>
                      <a:endParaRPr lang="es-MX" sz="2000" dirty="0"/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515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Contaduría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Matemáticas Financieras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L30140 </a:t>
                      </a:r>
                      <a:endParaRPr lang="es-MX" sz="2000" b="1" dirty="0"/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I. Progresiones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42129" y="1142490"/>
            <a:ext cx="10815669" cy="387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052" algn="l"/>
              </a:tabLst>
            </a:pPr>
            <a:endParaRPr lang="es-ES_tradnl" sz="16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052" algn="l"/>
              </a:tabLst>
            </a:pPr>
            <a:r>
              <a:rPr lang="es-MX" sz="5398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Progresiones Aritméticas y Geométricas.</a:t>
            </a:r>
            <a:endParaRPr lang="es-ES" sz="5398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052" algn="l"/>
              </a:tabLst>
            </a:pPr>
            <a:r>
              <a:rPr lang="es-ES_tradnl" sz="2799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                   </a:t>
            </a:r>
          </a:p>
          <a:p>
            <a:pPr algn="ctr">
              <a:tabLst>
                <a:tab pos="457052" algn="l"/>
              </a:tabLst>
            </a:pPr>
            <a:endParaRPr lang="es-ES_tradnl" sz="2799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052" algn="l"/>
              </a:tabLst>
            </a:pPr>
            <a:r>
              <a:rPr lang="es-ES_tradnl" sz="2399" b="1" dirty="0">
                <a:latin typeface="+mj-lt"/>
                <a:cs typeface="Arial" panose="020B0604020202020204" pitchFamily="34" charset="0"/>
              </a:rPr>
              <a:t>Realizó: M. en C. Oscar Espinoza Ortega</a:t>
            </a:r>
            <a:endParaRPr lang="es-ES" sz="2399" b="1" dirty="0">
              <a:latin typeface="+mj-lt"/>
              <a:cs typeface="Arial" panose="020B0604020202020204" pitchFamily="34" charset="0"/>
            </a:endParaRPr>
          </a:p>
          <a:p>
            <a:pPr algn="r">
              <a:tabLst>
                <a:tab pos="457052" algn="l"/>
              </a:tabLst>
            </a:pPr>
            <a:r>
              <a:rPr lang="es-ES_tradnl" sz="2799" b="1" dirty="0">
                <a:latin typeface="+mj-lt"/>
                <a:cs typeface="Arial" panose="020B0604020202020204" pitchFamily="34" charset="0"/>
              </a:rPr>
              <a:t>                 </a:t>
            </a:r>
            <a:r>
              <a:rPr lang="es-ES_tradnl" sz="2399" b="1" dirty="0">
                <a:latin typeface="+mj-lt"/>
                <a:cs typeface="Arial" panose="020B0604020202020204" pitchFamily="34" charset="0"/>
              </a:rPr>
              <a:t>Abril de 2019.</a:t>
            </a:r>
          </a:p>
          <a:p>
            <a:pPr algn="ctr">
              <a:tabLst>
                <a:tab pos="457052" algn="l"/>
              </a:tabLst>
            </a:pPr>
            <a:endParaRPr lang="es-ES_tradnl" sz="1400" b="1" dirty="0">
              <a:solidFill>
                <a:srgbClr val="FFC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" y="2851382"/>
            <a:ext cx="26003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1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002" y="0"/>
            <a:ext cx="10398259" cy="128089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Ejemplo 2. Determine el último término y la suma de la progresión aritmética 48, 45, 42… si cuenta</a:t>
            </a:r>
            <a:br>
              <a:rPr lang="es-MX" b="1" dirty="0"/>
            </a:br>
            <a:r>
              <a:rPr lang="es-MX" b="1" dirty="0"/>
              <a:t>con 15 términos.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488942" y="1748453"/>
                <a:ext cx="8915400" cy="540730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:r>
                  <a:rPr lang="es-MX" sz="2400" i="1" dirty="0">
                    <a:latin typeface="+mj-lt"/>
                  </a:rPr>
                  <a:t>a</a:t>
                </a:r>
                <a:r>
                  <a:rPr lang="es-MX" sz="2400" dirty="0">
                    <a:latin typeface="+mj-lt"/>
                  </a:rPr>
                  <a:t>) Para determinar el último término consideramos que: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=48</m:t>
                    </m:r>
                  </m:oMath>
                </a14:m>
                <a:r>
                  <a:rPr lang="es-MX" sz="2400" dirty="0"/>
                  <a:t> </a:t>
                </a:r>
                <a14:m>
                  <m:oMath xmlns:m="http://schemas.openxmlformats.org/officeDocument/2006/math"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= 15</m:t>
                    </m:r>
                  </m:oMath>
                </a14:m>
                <a:r>
                  <a:rPr lang="es-MX" sz="2400" dirty="0"/>
                  <a:t>  y </a:t>
                </a:r>
                <a14:m>
                  <m:oMath xmlns:m="http://schemas.openxmlformats.org/officeDocument/2006/math"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s-MX" sz="2400" dirty="0"/>
                  <a:t> </a:t>
                </a:r>
              </a:p>
              <a:p>
                <a:pPr marL="0" indent="0">
                  <a:buNone/>
                </a:pPr>
                <a:r>
                  <a:rPr lang="es-MX" sz="2400" dirty="0"/>
                  <a:t>La fórmula a utilizar es:    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=48+(15−1)(−3)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=48+(14)(−3)</m:t>
                    </m:r>
                  </m:oMath>
                </a14:m>
                <a:r>
                  <a:rPr lang="es-MX" sz="2400" dirty="0">
                    <a:latin typeface="+mj-lt"/>
                  </a:rPr>
                  <a:t>= 48-42= </a:t>
                </a:r>
                <a:r>
                  <a:rPr lang="es-MX" sz="2400" b="1" dirty="0">
                    <a:latin typeface="+mj-lt"/>
                  </a:rPr>
                  <a:t>6</a:t>
                </a:r>
              </a:p>
              <a:p>
                <a:pPr marL="0" indent="0">
                  <a:buNone/>
                </a:pPr>
                <a:endParaRPr lang="es-MX" sz="2400" b="1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i="1" dirty="0">
                    <a:latin typeface="+mj-lt"/>
                  </a:rPr>
                  <a:t>b</a:t>
                </a:r>
                <a:r>
                  <a:rPr lang="es-MX" sz="2400" dirty="0">
                    <a:latin typeface="+mj-lt"/>
                  </a:rPr>
                  <a:t>) La suma se determina aplicando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/2(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2400" dirty="0"/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=15/2 (48+6)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=7.5(54)</m:t>
                    </m:r>
                  </m:oMath>
                </a14:m>
                <a:r>
                  <a:rPr lang="es-MX" sz="2400" dirty="0">
                    <a:latin typeface="+mj-lt"/>
                  </a:rPr>
                  <a:t> = </a:t>
                </a:r>
                <a:r>
                  <a:rPr lang="es-MX" sz="2400" b="1" dirty="0">
                    <a:latin typeface="+mj-lt"/>
                  </a:rPr>
                  <a:t>405</a:t>
                </a:r>
              </a:p>
              <a:p>
                <a:pPr marL="0" indent="0">
                  <a:buNone/>
                </a:pPr>
                <a:endParaRPr lang="es-MX" sz="3800" b="1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8942" y="1748453"/>
                <a:ext cx="8915400" cy="5407306"/>
              </a:xfrm>
              <a:blipFill rotWithShape="0">
                <a:blip r:embed="rId2"/>
                <a:stretch>
                  <a:fillRect l="-1025" t="-90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0" y="525780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95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709005" y="97388"/>
                <a:ext cx="9911495" cy="999892"/>
              </a:xfrm>
            </p:spPr>
            <p:txBody>
              <a:bodyPr>
                <a:normAutofit fontScale="90000"/>
              </a:bodyPr>
              <a:lstStyle/>
              <a:p>
                <a:pPr lvl="0" algn="just"/>
                <a:r>
                  <a:rPr lang="es-MX" b="1" dirty="0"/>
                  <a:t>Ejemplo 3. El primer término de una progresión aritmética 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s-MX" b="1" dirty="0"/>
                  <a:t> mientras que el último es 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𝟒𝟖</m:t>
                    </m:r>
                  </m:oMath>
                </a14:m>
                <a:r>
                  <a:rPr lang="es-MX" b="1" dirty="0"/>
                  <a:t>, y la suma 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 panose="02040503050406030204" pitchFamily="18" charset="0"/>
                      </a:rPr>
                      <m:t>𝑺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𝟐𝟓𝟑</m:t>
                    </m:r>
                  </m:oMath>
                </a14:m>
                <a:r>
                  <a:rPr lang="es-MX" b="1" dirty="0"/>
                  <a:t>. Determine 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 panose="02040503050406030204" pitchFamily="18" charset="0"/>
                      </a:rPr>
                      <m:t>𝒏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b="1" dirty="0"/>
                  <a:t>y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s-MX" b="1" dirty="0"/>
                  <a:t>.</a:t>
                </a:r>
                <a:br>
                  <a:rPr lang="es-MX" dirty="0"/>
                </a:br>
                <a:endParaRPr lang="es-ES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09005" y="97388"/>
                <a:ext cx="9911495" cy="999892"/>
              </a:xfrm>
              <a:blipFill rotWithShape="0">
                <a:blip r:embed="rId2"/>
                <a:stretch>
                  <a:fillRect l="-1538" t="-7927" r="-1599" b="-7561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13852" y="1737360"/>
                <a:ext cx="8915400" cy="4221479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s-MX" sz="28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:r>
                  <a:rPr lang="es-MX" sz="2800" dirty="0">
                    <a:latin typeface="+mj-lt"/>
                  </a:rPr>
                  <a:t>Sustituyendo en </a:t>
                </a:r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/2</m:t>
                    </m:r>
                    <m:d>
                      <m:d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r>
                  <a:rPr lang="es-MX" sz="2800" dirty="0">
                    <a:latin typeface="+mj-lt"/>
                  </a:rPr>
                  <a:t>  se tiene: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253=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/2 (−2+48)</m:t>
                      </m:r>
                    </m:oMath>
                  </m:oMathPara>
                </a14:m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253</m:t>
                          </m:r>
                        </m:e>
                      </m:d>
                      <m:d>
                        <m:dPr>
                          <m:ctrlPr>
                            <a:rPr lang="es-MX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MX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MX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46</m:t>
                          </m:r>
                        </m:e>
                      </m:d>
                    </m:oMath>
                  </m:oMathPara>
                </a14:m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=506/46=</m:t>
                      </m:r>
                      <m:r>
                        <a:rPr lang="es-MX" sz="2800" b="1" i="1">
                          <a:latin typeface="Cambria Math" panose="02040503050406030204" pitchFamily="18" charset="0"/>
                        </a:rPr>
                        <m:t>𝟏𝟏</m:t>
                      </m:r>
                    </m:oMath>
                  </m:oMathPara>
                </a14:m>
                <a:endParaRPr lang="es-MX" sz="2800" b="1" dirty="0">
                  <a:latin typeface="+mj-lt"/>
                </a:endParaRPr>
              </a:p>
              <a:p>
                <a:pPr marL="0" indent="0">
                  <a:buNone/>
                </a:pPr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800" dirty="0">
                    <a:latin typeface="+mj-lt"/>
                  </a:rPr>
                  <a:t>Se sustituyen datos en </a:t>
                </a:r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8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s-MX" sz="28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s-MX" sz="2800" dirty="0">
                    <a:latin typeface="+mj-lt"/>
                  </a:rPr>
                  <a:t> y se determina </a:t>
                </a:r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s-MX" sz="2800" dirty="0">
                    <a:latin typeface="+mj-lt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48=−2+</m:t>
                      </m:r>
                      <m:d>
                        <m:dPr>
                          <m:ctrlPr>
                            <a:rPr lang="es-MX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11−1</m:t>
                          </m:r>
                        </m:e>
                      </m:d>
                      <m:r>
                        <a:rPr lang="es-MX" sz="2800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50=10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=50/10=</m:t>
                      </m:r>
                      <m:r>
                        <a:rPr lang="es-MX" sz="28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s-MX" sz="2800" b="1" dirty="0">
                  <a:latin typeface="+mj-lt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852" y="1737360"/>
                <a:ext cx="8915400" cy="4221479"/>
              </a:xfrm>
              <a:blipFill rotWithShape="0">
                <a:blip r:embed="rId3"/>
                <a:stretch>
                  <a:fillRect l="-1094" t="-202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820" y="4442460"/>
            <a:ext cx="1694483" cy="24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456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630681" y="0"/>
                <a:ext cx="9218916" cy="1280890"/>
              </a:xfrm>
            </p:spPr>
            <p:txBody>
              <a:bodyPr>
                <a:normAutofit fontScale="90000"/>
              </a:bodyPr>
              <a:lstStyle/>
              <a:p>
                <a:r>
                  <a:rPr lang="es-MX" b="1" dirty="0"/>
                  <a:t>Ejemplo 4. Conocidos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𝟐𝟕</m:t>
                    </m:r>
                  </m:oMath>
                </a14:m>
                <a:r>
                  <a:rPr lang="es-MX" b="1" dirty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𝟑𝟓</m:t>
                    </m:r>
                  </m:oMath>
                </a14:m>
                <a:r>
                  <a:rPr lang="es-MX" b="1" dirty="0"/>
                  <a:t> , determine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MX" b="1" dirty="0"/>
                  <a:t> 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</m:oMath>
                </a14:m>
                <a:r>
                  <a:rPr lang="es-MX" b="1" dirty="0"/>
                  <a:t>.</a:t>
                </a:r>
                <a:br>
                  <a:rPr lang="es-MX" dirty="0"/>
                </a:br>
                <a:endParaRPr lang="es-MX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30681" y="0"/>
                <a:ext cx="9218916" cy="1280890"/>
              </a:xfrm>
              <a:blipFill rotWithShape="0">
                <a:blip r:embed="rId2"/>
                <a:stretch>
                  <a:fillRect l="-1720" t="-61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82439" y="1158240"/>
                <a:ext cx="8915400" cy="49149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+6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=35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+4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=27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Restando la ecuación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s-MX" sz="2400" dirty="0">
                    <a:latin typeface="+mj-lt"/>
                  </a:rPr>
                  <a:t>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s-MX" sz="2400" dirty="0">
                    <a:latin typeface="+mj-lt"/>
                  </a:rPr>
                  <a:t> se tiene que: </a:t>
                </a: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+6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1 </m:t>
                            </m:r>
                          </m:sub>
                        </m:s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=35−27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=8/2=4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2439" y="1158240"/>
                <a:ext cx="8915400" cy="4914900"/>
              </a:xfrm>
              <a:blipFill rotWithShape="0">
                <a:blip r:embed="rId3"/>
                <a:stretch>
                  <a:fillRect l="-1025" t="-993" b="-210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914" y="633555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24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7302" y="-82280"/>
            <a:ext cx="4044095" cy="1280890"/>
          </a:xfrm>
        </p:spPr>
        <p:txBody>
          <a:bodyPr/>
          <a:lstStyle/>
          <a:p>
            <a:r>
              <a:rPr lang="es-MX" b="1" dirty="0"/>
              <a:t>Continuación 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06880" y="701040"/>
                <a:ext cx="9096692" cy="60655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Para determinar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>
                    <a:latin typeface="+mj-lt"/>
                  </a:rPr>
                  <a:t> se sustituye en cualquier ecuación y se tiene: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+6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=35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+6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=35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=35−24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𝟏𝟏</m:t>
                    </m:r>
                  </m:oMath>
                </a14:m>
                <a:endParaRPr lang="es-MX" sz="2400" b="1" dirty="0">
                  <a:latin typeface="+mj-lt"/>
                </a:endParaRP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La suma se determina sustituyendo los valores conocidos: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=7/2(11+35)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=3.5(46)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>
                        <a:latin typeface="Cambria Math" panose="02040503050406030204" pitchFamily="18" charset="0"/>
                      </a:rPr>
                      <m:t>𝟏𝟔𝟏</m:t>
                    </m:r>
                  </m:oMath>
                </a14:m>
                <a:endParaRPr lang="es-MX" sz="2400" b="1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06880" y="701040"/>
                <a:ext cx="9096692" cy="6065520"/>
              </a:xfrm>
              <a:blipFill rotWithShape="0">
                <a:blip r:embed="rId2"/>
                <a:stretch>
                  <a:fillRect l="-1005" t="-80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982" y="4480241"/>
            <a:ext cx="2857899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89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469071" y="0"/>
                <a:ext cx="10596043" cy="6774180"/>
              </a:xfrm>
            </p:spPr>
            <p:txBody>
              <a:bodyPr>
                <a:normAutofit/>
              </a:bodyPr>
              <a:lstStyle/>
              <a:p>
                <a:pPr marL="0" lvl="0" indent="0" algn="just">
                  <a:buNone/>
                </a:pPr>
                <a:r>
                  <a:rPr lang="es-MX" sz="2800" b="1" dirty="0">
                    <a:solidFill>
                      <a:schemeClr val="accent2">
                        <a:lumMod val="75000"/>
                      </a:schemeClr>
                    </a:solidFill>
                    <a:latin typeface="+mj-lt"/>
                  </a:rPr>
                  <a:t>Ejemplo 5. Se recibe un préstamo bancario de $12,000, el cual se acuerda pagar mediante 12 pagos mensuales de $1,000 más intereses sobre saldos insultos a razón de 5% mensual. ¿Qué cantidad de intereses se paga en total?</a:t>
                </a:r>
              </a:p>
              <a:p>
                <a:pPr marL="0" lvl="0" indent="0" algn="just">
                  <a:buNone/>
                </a:pPr>
                <a:r>
                  <a:rPr lang="es-MX" sz="2200" b="1" dirty="0">
                    <a:latin typeface="+mj-lt"/>
                  </a:rPr>
                  <a:t>Solución:</a:t>
                </a:r>
              </a:p>
              <a:p>
                <a:pPr marL="0" indent="0" algn="just">
                  <a:buNone/>
                </a:pPr>
                <a:r>
                  <a:rPr lang="es-MX" sz="2200" dirty="0">
                    <a:latin typeface="+mj-lt"/>
                  </a:rPr>
                  <a:t>El primer pago que deberá hacerse será de $1000 de capital más $600 de intereses (5% de 12,000). El segundo será de $1000 más $550 (5% de 11000); el tercero de 1000 más 500 (5% de 10,000), y así sucesivamente.</a:t>
                </a:r>
              </a:p>
              <a:p>
                <a:pPr marL="0" indent="0">
                  <a:buNone/>
                </a:pPr>
                <a:r>
                  <a:rPr lang="es-MX" sz="2200" dirty="0">
                    <a:latin typeface="+mj-lt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200" i="1">
                        <a:latin typeface="Cambria Math" panose="02040503050406030204" pitchFamily="18" charset="0"/>
                      </a:rPr>
                      <m:t>=600</m:t>
                    </m:r>
                  </m:oMath>
                </a14:m>
                <a:r>
                  <a:rPr lang="es-MX" sz="22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                                 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=−50</m:t>
                    </m:r>
                  </m:oMath>
                </a14:m>
                <a:r>
                  <a:rPr lang="es-MX" sz="2200" dirty="0">
                    <a:latin typeface="+mj-lt"/>
                  </a:rPr>
                  <a:t> 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                                      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200" dirty="0">
                    <a:latin typeface="+mj-lt"/>
                  </a:rPr>
                  <a:t>Aplicando la formula de la suma aritmética se tiene: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/2[2</m:t>
                      </m:r>
                      <m:sSub>
                        <m:sSub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2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=12/2[2</m:t>
                      </m:r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600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12−1</m:t>
                          </m:r>
                        </m:e>
                      </m:d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−50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=6[1200+</m:t>
                      </m:r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−550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=6</m:t>
                      </m:r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650</m:t>
                          </m:r>
                        </m:e>
                      </m:d>
                    </m:oMath>
                  </m:oMathPara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=$3,9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00</m:t>
                      </m:r>
                    </m:oMath>
                  </m:oMathPara>
                </a14:m>
                <a:endParaRPr lang="es-MX" sz="22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200" b="1" dirty="0">
                    <a:latin typeface="+mj-lt"/>
                  </a:rPr>
                  <a:t>Deberá pagar $3900 de intereses.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9071" y="0"/>
                <a:ext cx="10596043" cy="6774180"/>
              </a:xfrm>
              <a:blipFill rotWithShape="0">
                <a:blip r:embed="rId2"/>
                <a:stretch>
                  <a:fillRect l="-1208" t="-900" r="-11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055" y="495300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30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1234" y="1597477"/>
            <a:ext cx="4577608" cy="3663046"/>
          </a:xfrm>
          <a:prstGeom prst="rect">
            <a:avLst/>
          </a:prstGeom>
        </p:spPr>
        <p:txBody>
          <a:bodyPr spcFirstLastPara="1" vert="horz" wrap="square" lIns="121868" tIns="121868" rIns="121868" bIns="121868" rtlCol="0" anchor="ctr" anchorCtr="0">
            <a:noAutofit/>
          </a:bodyPr>
          <a:lstStyle/>
          <a:p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2. Progresión Geométrica</a:t>
            </a:r>
            <a:b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b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2.1 Concepto y fórmulas</a:t>
            </a:r>
            <a:endParaRPr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44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0530" y="485214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000" b="1" dirty="0"/>
              <a:t>Progresiones Geométricas</a:t>
            </a:r>
            <a:br>
              <a:rPr lang="es-MX" sz="4000" b="1" dirty="0"/>
            </a:br>
            <a:r>
              <a:rPr lang="es-MX" sz="4000" b="1" dirty="0"/>
              <a:t>Concepto.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68132" y="2275914"/>
            <a:ext cx="8915400" cy="3284220"/>
          </a:xfrm>
        </p:spPr>
        <p:txBody>
          <a:bodyPr/>
          <a:lstStyle/>
          <a:p>
            <a:pPr algn="just"/>
            <a:r>
              <a:rPr lang="es-MX" sz="2400" dirty="0"/>
              <a:t>Una </a:t>
            </a:r>
            <a:r>
              <a:rPr lang="es-MX" sz="2400" b="1" i="1" dirty="0"/>
              <a:t>progresión geométrica </a:t>
            </a:r>
            <a:r>
              <a:rPr lang="es-MX" sz="2400" dirty="0"/>
              <a:t>es una sucesión de números llamados </a:t>
            </a:r>
            <a:r>
              <a:rPr lang="es-MX" sz="2400" i="1" dirty="0"/>
              <a:t>términos</a:t>
            </a:r>
            <a:r>
              <a:rPr lang="es-MX" sz="2400" dirty="0"/>
              <a:t>, tales que dos números consecutivos cualesquiera de ella guardan </a:t>
            </a:r>
            <a:r>
              <a:rPr lang="es-MX" sz="2400" b="1" i="1" dirty="0"/>
              <a:t>un cociente </a:t>
            </a:r>
            <a:r>
              <a:rPr lang="es-MX" sz="2400" b="1" dirty="0"/>
              <a:t>o </a:t>
            </a:r>
            <a:r>
              <a:rPr lang="es-MX" sz="2400" b="1" i="1" dirty="0"/>
              <a:t>una razón común. </a:t>
            </a:r>
            <a:r>
              <a:rPr lang="es-MX" sz="2400" dirty="0"/>
              <a:t>En otras palabras, esto quiere decir que cualquier término posterior se puede obtener del anterior multiplicándolo por un número constante llamado </a:t>
            </a:r>
            <a:r>
              <a:rPr lang="es-MX" sz="2400" i="1" dirty="0"/>
              <a:t>cociente </a:t>
            </a:r>
            <a:r>
              <a:rPr lang="es-MX" sz="2400" dirty="0"/>
              <a:t>o </a:t>
            </a:r>
            <a:r>
              <a:rPr lang="es-MX" sz="2400" i="1" dirty="0"/>
              <a:t>razón común.</a:t>
            </a:r>
            <a:endParaRPr lang="es-MX" sz="24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300" y="0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71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13380" y="608229"/>
            <a:ext cx="2239505" cy="653972"/>
          </a:xfrm>
        </p:spPr>
        <p:txBody>
          <a:bodyPr/>
          <a:lstStyle/>
          <a:p>
            <a:r>
              <a:rPr lang="es-MX" b="1" dirty="0"/>
              <a:t>Fórmulas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7290567"/>
                  </p:ext>
                </p:extLst>
              </p:nvPr>
            </p:nvGraphicFramePr>
            <p:xfrm>
              <a:off x="5599832" y="1564420"/>
              <a:ext cx="6238010" cy="302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44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735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/>
                            <a:t>Representación: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/>
                            <a:t>Significado: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i="1" dirty="0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/>
                            <a:t>Último término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/>
                            <a:t>Suma de “n” términos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Primer término de la progresión</a:t>
                          </a:r>
                          <a:endParaRPr lang="es-MX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Número de términos </a:t>
                          </a:r>
                          <a:endParaRPr lang="es-MX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/>
                            <a:t>Razón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7290567"/>
                  </p:ext>
                </p:extLst>
              </p:nvPr>
            </p:nvGraphicFramePr>
            <p:xfrm>
              <a:off x="5599832" y="1564420"/>
              <a:ext cx="6238010" cy="302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4452"/>
                    <a:gridCol w="367355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Representación: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Significado: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8" t="-88000" r="-144418" b="-5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 smtClean="0"/>
                            <a:t>Último término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8" t="-188000" r="-144418" b="-4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 smtClean="0"/>
                            <a:t>Suma de “n” términos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8" t="-158824" r="-144418" b="-126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Primer término de la progresión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8" t="-469333" r="-144418" b="-1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Número de términos 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8" t="-569333" r="-144418" b="-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 smtClean="0"/>
                            <a:t>Razón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contenido 2"/>
              <p:cNvSpPr txBox="1">
                <a:spLocks/>
              </p:cNvSpPr>
              <p:nvPr/>
            </p:nvSpPr>
            <p:spPr>
              <a:xfrm>
                <a:off x="778256" y="1419420"/>
                <a:ext cx="5079279" cy="41584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es-MX" sz="2400" b="1" dirty="0">
                    <a:latin typeface="+mj-lt"/>
                  </a:rPr>
                  <a:t>Progresiones geométricas</a:t>
                </a:r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(1−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𝑝𝑎𝑟𝑎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−1)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𝑝𝑎𝑟𝑎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pPr marL="0" indent="0">
                  <a:buFont typeface="Wingdings 3" charset="2"/>
                  <a:buNone/>
                </a:pPr>
                <a:r>
                  <a:rPr lang="es-MX" sz="2400" b="1" dirty="0">
                    <a:latin typeface="+mj-lt"/>
                  </a:rPr>
                  <a:t>Progresiones geométricas infinitas</a:t>
                </a:r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𝑐𝑢𝑎𝑛𝑑𝑜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−1&lt;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&lt;1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s-MX" dirty="0"/>
                  <a:t> </a:t>
                </a: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6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256" y="1419420"/>
                <a:ext cx="5079279" cy="4158420"/>
              </a:xfrm>
              <a:prstGeom prst="rect">
                <a:avLst/>
              </a:prstGeom>
              <a:blipFill rotWithShape="0">
                <a:blip r:embed="rId3"/>
                <a:stretch>
                  <a:fillRect l="-1921" t="-11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600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1234" y="1597477"/>
            <a:ext cx="4577608" cy="3663046"/>
          </a:xfrm>
          <a:prstGeom prst="rect">
            <a:avLst/>
          </a:prstGeom>
        </p:spPr>
        <p:txBody>
          <a:bodyPr spcFirstLastPara="1" vert="horz" wrap="square" lIns="121868" tIns="121868" rIns="121868" bIns="121868" rtlCol="0" anchor="ctr" anchorCtr="0">
            <a:noAutofit/>
          </a:bodyPr>
          <a:lstStyle/>
          <a:p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2.2 Aplicaciones</a:t>
            </a:r>
            <a:endParaRPr sz="4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679" y="4343399"/>
            <a:ext cx="3576577" cy="235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686145" y="0"/>
                <a:ext cx="10132475" cy="1280890"/>
              </a:xfrm>
            </p:spPr>
            <p:txBody>
              <a:bodyPr>
                <a:normAutofit/>
              </a:bodyPr>
              <a:lstStyle/>
              <a:p>
                <a:pPr lvl="0"/>
                <a:r>
                  <a:rPr lang="es-MX" sz="3200" b="1" dirty="0"/>
                  <a:t>Ejemplo 6. Genere una progresión de 5 términos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32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200" b="1" i="1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s-MX" sz="3200" b="1" dirty="0"/>
                  <a:t>  y  </a:t>
                </a:r>
                <a14:m>
                  <m:oMath xmlns:m="http://schemas.openxmlformats.org/officeDocument/2006/math">
                    <m:r>
                      <a:rPr lang="es-MX" sz="32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2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2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s-MX" sz="3200" b="1" dirty="0"/>
                  <a:t>  </a:t>
                </a: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86145" y="0"/>
                <a:ext cx="10132475" cy="1280890"/>
              </a:xfrm>
              <a:blipFill rotWithShape="0">
                <a:blip r:embed="rId2"/>
                <a:stretch>
                  <a:fillRect l="-1564" t="-61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86145" y="1280890"/>
                <a:ext cx="8915400" cy="419789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s-MX" sz="2400" b="1" dirty="0"/>
                  <a:t>Solución:</a:t>
                </a:r>
              </a:p>
              <a:p>
                <a:pPr marL="0" indent="0">
                  <a:buNone/>
                </a:pPr>
                <a:r>
                  <a:rPr lang="es-MX" sz="2400" dirty="0"/>
                  <a:t>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3, 12, 48, 192, 768</m:t>
                    </m:r>
                  </m:oMath>
                </a14:m>
                <a:endParaRPr lang="es-MX" sz="2400" dirty="0"/>
              </a:p>
              <a:p>
                <a:pPr marL="0" indent="0">
                  <a:buNone/>
                </a:pPr>
                <a:endParaRPr lang="es-MX" sz="2400" dirty="0"/>
              </a:p>
              <a:p>
                <a:pPr marL="0" indent="0">
                  <a:buNone/>
                </a:pPr>
                <a:r>
                  <a:rPr lang="es-MX" sz="2400" dirty="0"/>
                  <a:t>Se multiplica por “4” el término anterior para obtener el siguiente.</a:t>
                </a:r>
              </a:p>
              <a:p>
                <a:pPr marL="0" indent="0">
                  <a:buNone/>
                </a:pPr>
                <a:endParaRPr lang="es-MX" sz="2400" dirty="0"/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Una Progresión geométrica será </a:t>
                </a:r>
                <a:r>
                  <a:rPr lang="es-MX" sz="2400" b="1" i="1" dirty="0">
                    <a:latin typeface="+mj-lt"/>
                  </a:rPr>
                  <a:t>decreciente</a:t>
                </a:r>
                <a:r>
                  <a:rPr lang="es-MX" sz="2400" dirty="0">
                    <a:latin typeface="+mj-lt"/>
                  </a:rPr>
                  <a:t> si la razón </a:t>
                </a:r>
                <a14:m>
                  <m:oMath xmlns:m="http://schemas.openxmlformats.org/officeDocument/2006/math"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dirty="0">
                    <a:latin typeface="+mj-lt"/>
                  </a:rPr>
                  <a:t> es positiva menor que 1. Será </a:t>
                </a:r>
                <a:r>
                  <a:rPr lang="es-MX" sz="2400" b="1" i="1" dirty="0">
                    <a:latin typeface="+mj-lt"/>
                  </a:rPr>
                  <a:t>creciente</a:t>
                </a:r>
                <a:r>
                  <a:rPr lang="es-MX" sz="2400" dirty="0">
                    <a:latin typeface="+mj-lt"/>
                  </a:rPr>
                  <a:t> si la razón 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dirty="0">
                    <a:latin typeface="+mj-lt"/>
                  </a:rPr>
                  <a:t> es positiva mayor que 1.</a:t>
                </a:r>
              </a:p>
              <a:p>
                <a:pPr marL="0" indent="0">
                  <a:buNone/>
                </a:pPr>
                <a:r>
                  <a:rPr lang="es-MX" dirty="0"/>
                  <a:t> 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145" y="1280890"/>
                <a:ext cx="8915400" cy="4197890"/>
              </a:xfrm>
              <a:blipFill rotWithShape="0">
                <a:blip r:embed="rId3"/>
                <a:stretch>
                  <a:fillRect l="-1094" t="-203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817" y="4735775"/>
            <a:ext cx="21240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9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2738" y="0"/>
            <a:ext cx="8911687" cy="1280890"/>
          </a:xfrm>
        </p:spPr>
        <p:txBody>
          <a:bodyPr>
            <a:normAutofit/>
          </a:bodyPr>
          <a:lstStyle/>
          <a:p>
            <a:r>
              <a:rPr lang="es-MX" sz="4000" b="1" dirty="0"/>
              <a:t>Presentación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0451" y="1280890"/>
            <a:ext cx="10964743" cy="532825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sz="2400" b="1" dirty="0">
                <a:solidFill>
                  <a:schemeClr val="tx1"/>
                </a:solidFill>
              </a:rPr>
              <a:t>En la Unidad de Aprendizaje Matemáticas Financieras de la licenciatura en Contaduría, se estudia principalmente el valor del dinero a través del tiempo, involucrando variables como tasa de interés (i), capital (C), monto (M) y tiempo (t), esta última variable se cuantifica durante “n” periodos que al sumarse dan origen justamente a lo que se conoce como una progresión, la cual puede ser aritmética o geométrica, lo cual es justamente la temática de este material en apoyo a la comprensión de dichos conceptos. </a:t>
            </a:r>
          </a:p>
          <a:p>
            <a:pPr marL="45720" indent="0" algn="just">
              <a:buNone/>
            </a:pPr>
            <a:endParaRPr lang="es-MX" sz="2400" b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s-MX" sz="2400" b="1" dirty="0">
                <a:solidFill>
                  <a:schemeClr val="tx1"/>
                </a:solidFill>
              </a:rPr>
              <a:t>Dentro de dicha Unidad de Aprendizaje, se tiene la Unidad de Competencia 1 denominada Progresiones, cuyo objetivo es conocer, identificar y diferenciar las progresiones aritméticas de las geométricas así como resolver aplicaciones de las mismas.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504" y="1"/>
            <a:ext cx="1544100" cy="86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41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680113" y="0"/>
                <a:ext cx="10146127" cy="1280890"/>
              </a:xfrm>
            </p:spPr>
            <p:txBody>
              <a:bodyPr>
                <a:normAutofit fontScale="90000"/>
              </a:bodyPr>
              <a:lstStyle/>
              <a:p>
                <a:r>
                  <a:rPr lang="es-MX" b="1" dirty="0"/>
                  <a:t>Ejemplo 7. Genere una progresión geométrica de 5 términos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𝟖𝟎</m:t>
                    </m:r>
                  </m:oMath>
                </a14:m>
                <a:r>
                  <a:rPr lang="es-MX" b="1" dirty="0"/>
                  <a:t> y </a:t>
                </a:r>
                <a14:m>
                  <m:oMath xmlns:m="http://schemas.openxmlformats.org/officeDocument/2006/math">
                    <m:r>
                      <a:rPr lang="es-MX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s-MX" b="1" i="1" dirty="0"/>
                  <a:t>.</a:t>
                </a:r>
                <a:endParaRPr lang="es-MX" b="1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80113" y="0"/>
                <a:ext cx="10146127" cy="1280890"/>
              </a:xfrm>
              <a:blipFill rotWithShape="0">
                <a:blip r:embed="rId2"/>
                <a:stretch>
                  <a:fillRect l="-1563" t="-6190" r="-10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9112" y="1973580"/>
            <a:ext cx="8915400" cy="2446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Solución:</a:t>
            </a:r>
            <a:endParaRPr lang="es-MX" sz="2400" dirty="0"/>
          </a:p>
          <a:p>
            <a:r>
              <a:rPr lang="es-MX" sz="2400" dirty="0"/>
              <a:t>80, 20, 5, 1.25, 0.3125</a:t>
            </a:r>
          </a:p>
          <a:p>
            <a:endParaRPr lang="es-MX" sz="2400" dirty="0"/>
          </a:p>
          <a:p>
            <a:pPr marL="0" indent="0">
              <a:buNone/>
            </a:pPr>
            <a:r>
              <a:rPr lang="es-MX" sz="2400" dirty="0"/>
              <a:t>El término siguiente se obtiene multiplicando por ¼ el término anterior.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820" y="5335182"/>
            <a:ext cx="32004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33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569721" y="0"/>
                <a:ext cx="10485120" cy="2836063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es-MX" b="1" dirty="0"/>
                  <a:t>Ejemplo 8. Encuentre el décimo término y la suma de los primeros 10 términos de las siguientes progresiones:                                                   </a:t>
                </a:r>
                <a14:m>
                  <m:oMath xmlns:m="http://schemas.openxmlformats.org/officeDocument/2006/math">
                    <m:r>
                      <a:rPr lang="es-MX" b="1" i="0" smtClean="0">
                        <a:latin typeface="Cambria Math" panose="02040503050406030204" pitchFamily="18" charset="0"/>
                      </a:rPr>
                      <m:t>           </m:t>
                    </m:r>
                    <m:r>
                      <a:rPr lang="es-MX" b="1" i="0" smtClean="0">
                        <a:latin typeface="Cambria Math" panose="02040503050406030204" pitchFamily="18" charset="0"/>
                      </a:rPr>
                      <m:t>𝐚</m:t>
                    </m:r>
                    <m:r>
                      <a:rPr lang="es-MX" b="1" i="0" smtClean="0">
                        <a:latin typeface="Cambria Math" panose="02040503050406030204" pitchFamily="18" charset="0"/>
                      </a:rPr>
                      <m:t>)   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br>
                  <a:rPr lang="es-MX" b="1" i="1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0" smtClean="0">
                          <a:latin typeface="Cambria Math" panose="02040503050406030204" pitchFamily="18" charset="0"/>
                        </a:rPr>
                        <m:t>𝐛</m:t>
                      </m:r>
                      <m:r>
                        <a:rPr lang="es-MX" b="1" i="0" smtClean="0">
                          <a:latin typeface="Cambria Math" panose="02040503050406030204" pitchFamily="18" charset="0"/>
                        </a:rPr>
                        <m:t>)   </m:t>
                      </m:r>
                      <m:sSup>
                        <m:sSupPr>
                          <m:ctrlPr>
                            <a:rPr lang="es-MX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𝟎𝟒</m:t>
                              </m:r>
                            </m:e>
                          </m:d>
                        </m:e>
                        <m:sup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MX" b="1" i="1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s-MX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𝟎𝟒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b="1" i="1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s-MX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𝟎𝟒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s-MX" b="1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br>
                  <a:rPr lang="es-MX" dirty="0"/>
                </a:br>
                <a:br>
                  <a:rPr lang="es-MX" dirty="0"/>
                </a:br>
                <a:endParaRPr lang="es-MX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69721" y="0"/>
                <a:ext cx="10485120" cy="2836063"/>
              </a:xfrm>
              <a:blipFill rotWithShape="0">
                <a:blip r:embed="rId2"/>
                <a:stretch>
                  <a:fillRect l="-1512" t="-279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569721" y="2670192"/>
                <a:ext cx="8638955" cy="402016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457200" lvl="0" indent="-457200">
                  <a:buAutoNum type="alphaLcParenR"/>
                </a:pPr>
                <a:r>
                  <a:rPr lang="es-MX" sz="2400" dirty="0">
                    <a:latin typeface="+mj-lt"/>
                  </a:rPr>
                  <a:t>Para determinar el décimo término se aplica la fórmula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400" dirty="0">
                    <a:latin typeface="+mj-lt"/>
                  </a:rPr>
                  <a:t> 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=1,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s-MX" sz="2400" dirty="0">
                    <a:latin typeface="+mj-lt"/>
                  </a:rPr>
                  <a:t>:</a:t>
                </a:r>
              </a:p>
              <a:p>
                <a:pPr marL="0" lv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(2)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10−1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(2)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512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𝟓𝟏𝟐</m:t>
                      </m:r>
                    </m:oMath>
                  </m:oMathPara>
                </a14:m>
                <a:endParaRPr lang="es-MX" sz="2400" b="1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69721" y="2670192"/>
                <a:ext cx="8638955" cy="4020167"/>
              </a:xfrm>
              <a:blipFill rotWithShape="0">
                <a:blip r:embed="rId3"/>
                <a:stretch>
                  <a:fillRect l="-1129" t="-12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940" y="4899908"/>
            <a:ext cx="26289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270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13852" y="1452376"/>
                <a:ext cx="8915400" cy="427689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s-MX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La suma de la progresión se obtiene aplicando la fórmula:</a:t>
                </a: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−1)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r>
                  <a:rPr lang="es-MX" sz="2400" dirty="0">
                    <a:latin typeface="+mj-lt"/>
                  </a:rPr>
                  <a:t> </a:t>
                </a: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−1)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2−1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(1024−1)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𝟏𝟎𝟐𝟑</m:t>
                      </m:r>
                    </m:oMath>
                  </m:oMathPara>
                </a14:m>
                <a:endParaRPr lang="es-MX" sz="2400" b="1" dirty="0">
                  <a:latin typeface="+mj-lt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852" y="1452376"/>
                <a:ext cx="8915400" cy="4276898"/>
              </a:xfrm>
              <a:blipFill rotWithShape="0">
                <a:blip r:embed="rId2"/>
                <a:stretch>
                  <a:fillRect l="-109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16625" y="706217"/>
            <a:ext cx="8911687" cy="1280890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419" y="4653889"/>
            <a:ext cx="3539555" cy="215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25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74812" y="1562100"/>
                <a:ext cx="8915400" cy="5013960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s-MX" sz="2600" dirty="0">
                    <a:latin typeface="+mj-lt"/>
                  </a:rPr>
                  <a:t>b) En la segunda progresión se tiene que:</a:t>
                </a:r>
              </a:p>
              <a:p>
                <a:pPr marL="0" lvl="0" indent="0">
                  <a:buNone/>
                </a:pPr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600" i="1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1.04)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MX" sz="2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(1.04)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600" dirty="0">
                    <a:latin typeface="+mj-lt"/>
                  </a:rPr>
                  <a:t>    y         </a:t>
                </a:r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600" dirty="0">
                    <a:latin typeface="+mj-lt"/>
                  </a:rPr>
                  <a:t>Para calcular el décimo término se aplica </a:t>
                </a:r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600" dirty="0">
                    <a:latin typeface="+mj-lt"/>
                  </a:rPr>
                  <a:t> 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MX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(1.04)</m:t>
                              </m:r>
                            </m:e>
                            <m:sup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s-MX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600" i="1">
                                      <a:latin typeface="Cambria Math" panose="02040503050406030204" pitchFamily="18" charset="0"/>
                                    </a:rPr>
                                    <m:t>1.04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10−1</m:t>
                          </m:r>
                        </m:sup>
                      </m:sSup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1.04</m:t>
                              </m:r>
                            </m:e>
                          </m:d>
                        </m:e>
                        <m: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(1.04)</m:t>
                          </m:r>
                        </m:e>
                        <m: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(1.04)</m:t>
                          </m:r>
                        </m:e>
                        <m:sup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𝟔𝟕𝟓𝟓𝟔𝟒</m:t>
                      </m:r>
                    </m:oMath>
                  </m:oMathPara>
                </a14:m>
                <a:endParaRPr lang="es-MX" sz="2600" b="1" dirty="0">
                  <a:latin typeface="+mj-lt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4812" y="1562100"/>
                <a:ext cx="8915400" cy="5013960"/>
              </a:xfrm>
              <a:blipFill rotWithShape="0">
                <a:blip r:embed="rId2"/>
                <a:stretch>
                  <a:fillRect l="-1231" t="-109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47105" y="685800"/>
            <a:ext cx="8911687" cy="1280890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900" y="57150"/>
            <a:ext cx="172402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70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86678" y="1322768"/>
                <a:ext cx="10628244" cy="55352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La suma se determina aplicando la fórmula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>
                    <a:latin typeface="+mj-lt"/>
                  </a:rPr>
                  <a:t>pues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&lt; 1</m:t>
                    </m:r>
                  </m:oMath>
                </a14:m>
                <a:r>
                  <a:rPr lang="es-MX" sz="2400" dirty="0">
                    <a:latin typeface="+mj-lt"/>
                  </a:rPr>
                  <a:t>.</a:t>
                </a: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(1.04)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1−[(1.04)</m:t>
                                  </m:r>
                                </m:e>
                                <m:sup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1.04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(1.04)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1−(1.04)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1.04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1.04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1.04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(1.04)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1−(1.04)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1.04−(1.04)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1−(1.04)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</m:sup>
                          </m:sSup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1.04−1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1−(1.04)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</m:sup>
                          </m:sSup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0.04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1−0.675554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0.04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>
                        <a:latin typeface="Cambria Math" panose="02040503050406030204" pitchFamily="18" charset="0"/>
                      </a:rPr>
                      <m:t>𝟖</m:t>
                    </m:r>
                    <m:r>
                      <a:rPr lang="es-MX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s-MX" sz="2400" b="1" i="1">
                        <a:latin typeface="Cambria Math" panose="02040503050406030204" pitchFamily="18" charset="0"/>
                      </a:rPr>
                      <m:t>𝟏𝟏𝟎𝟖𝟗𝟔</m:t>
                    </m:r>
                  </m:oMath>
                </a14:m>
                <a:r>
                  <a:rPr lang="es-MX" sz="2400" b="1" dirty="0">
                    <a:latin typeface="+mj-lt"/>
                  </a:rPr>
                  <a:t> </a:t>
                </a:r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6678" y="1322768"/>
                <a:ext cx="10628244" cy="5535232"/>
              </a:xfrm>
              <a:blipFill>
                <a:blip r:embed="rId2"/>
                <a:stretch>
                  <a:fillRect l="-86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67192" y="583096"/>
            <a:ext cx="8911687" cy="739672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804" y="4539622"/>
            <a:ext cx="272415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467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739485" y="0"/>
                <a:ext cx="9842915" cy="1828145"/>
              </a:xfrm>
            </p:spPr>
            <p:txBody>
              <a:bodyPr>
                <a:normAutofit fontScale="90000"/>
              </a:bodyPr>
              <a:lstStyle/>
              <a:p>
                <a:r>
                  <a:rPr lang="es-MX" sz="3100" b="1" dirty="0"/>
                  <a:t>Ejemplo 9. Una progresión geométrica tiene como primero y último términos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1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sz="31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31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𝟖𝟎</m:t>
                    </m:r>
                  </m:oMath>
                </a14:m>
                <a:r>
                  <a:rPr lang="es-MX" sz="3100" b="1" dirty="0"/>
                  <a:t>,</a:t>
                </a:r>
                <a:r>
                  <a:rPr lang="es-MX" sz="3100" b="1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1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sz="3100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s-MX" sz="31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s-MX" sz="3100" b="1" i="1" dirty="0"/>
                  <a:t> ; </a:t>
                </a:r>
                <a14:m>
                  <m:oMath xmlns:m="http://schemas.openxmlformats.org/officeDocument/2006/math">
                    <m:r>
                      <a:rPr lang="es-MX" sz="31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br>
                  <a:rPr lang="es-MX" sz="3100" b="1" dirty="0"/>
                </a:br>
                <a:r>
                  <a:rPr lang="es-MX" sz="3100" b="1" dirty="0"/>
                  <a:t>Determine </a:t>
                </a:r>
                <a14:m>
                  <m:oMath xmlns:m="http://schemas.openxmlformats.org/officeDocument/2006/math">
                    <m:r>
                      <a:rPr lang="es-MX" sz="3100" b="1" i="1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s-MX" sz="3100" b="1" i="1" dirty="0"/>
                  <a:t> </a:t>
                </a:r>
                <a:r>
                  <a:rPr lang="es-MX" sz="3100" b="1" dirty="0"/>
                  <a:t>y </a:t>
                </a:r>
                <a14:m>
                  <m:oMath xmlns:m="http://schemas.openxmlformats.org/officeDocument/2006/math">
                    <m:r>
                      <a:rPr lang="es-MX" sz="3100" b="1" i="1"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s-MX" sz="3100" b="1" i="1" dirty="0"/>
                  <a:t>.</a:t>
                </a:r>
                <a:br>
                  <a:rPr lang="es-MX" dirty="0"/>
                </a:br>
                <a:endParaRPr lang="es-MX" dirty="0"/>
              </a:p>
            </p:txBody>
          </p:sp>
        </mc:Choice>
        <mc:Fallback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39485" y="0"/>
                <a:ext cx="9842915" cy="1828145"/>
              </a:xfrm>
              <a:blipFill>
                <a:blip r:embed="rId2"/>
                <a:stretch>
                  <a:fillRect l="-1238" t="-3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38300" y="1828144"/>
                <a:ext cx="8915400" cy="4440133"/>
              </a:xfrm>
            </p:spPr>
            <p:txBody>
              <a:bodyPr>
                <a:normAutofit/>
              </a:bodyPr>
              <a:lstStyle/>
              <a:p>
                <a:r>
                  <a:rPr lang="es-MX" sz="2400" b="1" dirty="0">
                    <a:latin typeface="+mj-lt"/>
                  </a:rPr>
                  <a:t>Solución:</a:t>
                </a: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Sustituyendo los valores conocidos en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>
                    <a:latin typeface="+mj-lt"/>
                  </a:rPr>
                  <a:t>: </a:t>
                </a: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11/4=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80(1/2)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5/320=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(1/2)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s-MX" sz="24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1/64=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(1/2)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Si se pone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1/64</m:t>
                    </m:r>
                  </m:oMath>
                </a14:m>
                <a:r>
                  <a:rPr lang="es-MX" sz="2400" dirty="0">
                    <a:latin typeface="+mj-lt"/>
                  </a:rPr>
                  <a:t> en función de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1/2</m:t>
                    </m:r>
                  </m:oMath>
                </a14:m>
                <a:r>
                  <a:rPr lang="es-MX" sz="2400" dirty="0">
                    <a:latin typeface="+mj-lt"/>
                  </a:rPr>
                  <a:t>, se tiene:</a:t>
                </a:r>
              </a:p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1/64=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ya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que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=64)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8300" y="1828144"/>
                <a:ext cx="8915400" cy="4440133"/>
              </a:xfrm>
              <a:blipFill>
                <a:blip r:embed="rId3"/>
                <a:stretch>
                  <a:fillRect l="-1094" t="-109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568" y="4673195"/>
            <a:ext cx="3888432" cy="218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70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0156" y="608847"/>
            <a:ext cx="8911687" cy="675861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459255" y="1649143"/>
                <a:ext cx="8915400" cy="469202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s-MX" sz="2800" dirty="0">
                    <a:latin typeface="+mj-lt"/>
                  </a:rPr>
                  <a:t>Por lo tanto: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(1/2)</m:t>
                        </m:r>
                      </m:e>
                      <m:sup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MX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(1/2)</m:t>
                        </m:r>
                      </m:e>
                      <m:sup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s-MX" sz="2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−1=6</m:t>
                    </m:r>
                  </m:oMath>
                </a14:m>
                <a:endParaRPr lang="es-MX" sz="2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=6+1</m:t>
                    </m:r>
                  </m:oMath>
                </a14:m>
                <a:endParaRPr lang="es-MX" sz="2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:endParaRPr lang="es-MX" sz="28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800" dirty="0">
                    <a:latin typeface="+mj-lt"/>
                  </a:rPr>
                  <a:t>Se aplica </a:t>
                </a:r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s-MX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s-MX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800" dirty="0">
                    <a:latin typeface="+mj-lt"/>
                  </a:rPr>
                  <a:t> para determinar la suma:</a:t>
                </a:r>
              </a:p>
              <a:p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=80</m:t>
                    </m:r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s-MX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(1/2)</m:t>
                            </m:r>
                          </m:e>
                          <m:sup>
                            <m:r>
                              <a:rPr lang="es-MX" sz="28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1−(1/2)</m:t>
                        </m:r>
                      </m:den>
                    </m:f>
                    <m:r>
                      <a:rPr lang="es-MX" sz="2800" i="1">
                        <a:latin typeface="Cambria Math" panose="02040503050406030204" pitchFamily="18" charset="0"/>
                      </a:rPr>
                      <m:t>=80</m:t>
                    </m:r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0.992188</m:t>
                        </m:r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</a:rPr>
                          <m:t>0.5</m:t>
                        </m:r>
                      </m:den>
                    </m:f>
                  </m:oMath>
                </a14:m>
                <a:endParaRPr lang="es-MX" sz="28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800" i="1">
                        <a:latin typeface="Cambria Math" panose="02040503050406030204" pitchFamily="18" charset="0"/>
                      </a:rPr>
                      <m:t>=158.75</m:t>
                    </m:r>
                  </m:oMath>
                </a14:m>
                <a:endParaRPr lang="es-MX" sz="2800" dirty="0">
                  <a:latin typeface="+mj-lt"/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9255" y="1649143"/>
                <a:ext cx="8915400" cy="4692022"/>
              </a:xfrm>
              <a:blipFill>
                <a:blip r:embed="rId2"/>
                <a:stretch>
                  <a:fillRect l="-1025" t="-2601" b="-3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507" y="128470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4729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609945" y="0"/>
                <a:ext cx="10264003" cy="1280890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es-MX" b="1" dirty="0"/>
                  <a:t>Ejemplo 10. Una progresión geométrica cuenta entre sus términos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𝟖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MX" b="1" dirty="0"/>
                  <a:t>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r>
                      <a:rPr lang="es-MX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1" i="1">
                        <a:latin typeface="Cambria Math" panose="02040503050406030204" pitchFamily="18" charset="0"/>
                      </a:rPr>
                      <m:t>𝟓𝟏𝟐</m:t>
                    </m:r>
                  </m:oMath>
                </a14:m>
                <a:r>
                  <a:rPr lang="es-MX" b="1" dirty="0"/>
                  <a:t>. Determiné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s-MX" b="1" dirty="0"/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s-MX" b="1" dirty="0"/>
                  <a:t>.</a:t>
                </a:r>
                <a:br>
                  <a:rPr lang="es-MX" dirty="0"/>
                </a:br>
                <a:endParaRPr lang="es-MX" dirty="0"/>
              </a:p>
            </p:txBody>
          </p:sp>
        </mc:Choice>
        <mc:Fallback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09945" y="0"/>
                <a:ext cx="10264003" cy="1280890"/>
              </a:xfrm>
              <a:blipFill>
                <a:blip r:embed="rId2"/>
                <a:stretch>
                  <a:fillRect l="-1485" t="-6190" b="-371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06232" y="1638300"/>
                <a:ext cx="8915400" cy="37776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Se tiene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1 </m:t>
                        </m:r>
                      </m:sup>
                    </m:sSup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s-MX" sz="2400" dirty="0">
                  <a:latin typeface="+mj-lt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s-MX" sz="2400" dirty="0">
                    <a:latin typeface="+mj-lt"/>
                  </a:rPr>
                  <a:t>     y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=512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endParaRPr lang="es-ES" sz="2400" dirty="0">
                  <a:latin typeface="+mj-lt"/>
                </a:endParaRPr>
              </a:p>
              <a:p>
                <a:r>
                  <a:rPr lang="es-MX" sz="2400" dirty="0">
                    <a:latin typeface="+mj-lt"/>
                  </a:rPr>
                  <a:t> De la primera ecuación se despeja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sz="2400" dirty="0">
                    <a:latin typeface="+mj-lt"/>
                  </a:rPr>
                  <a:t>  y se sustituye en la segunda ecuación:</a:t>
                </a: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6232" y="1638300"/>
                <a:ext cx="8915400" cy="3777622"/>
              </a:xfrm>
              <a:blipFill>
                <a:blip r:embed="rId3"/>
                <a:stretch>
                  <a:fillRect l="-1025" t="-1292" r="-13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294" y="1638300"/>
            <a:ext cx="311467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544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942243" y="1247692"/>
                <a:ext cx="5372226" cy="546423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+mj-lt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+mj-lt"/>
                            </a:rPr>
                            <m:t>8</m:t>
                          </m:r>
                        </m:num>
                        <m:den>
                          <m:sSup>
                            <m:sSupPr>
                              <m:ctrlPr>
                                <a:rPr lang="es-MX" sz="2400" i="1"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+mj-lt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400" i="1"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+mj-lt"/>
                            </a:rPr>
                            <m:t>𝑟</m:t>
                          </m:r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5</m:t>
                          </m:r>
                        </m:sup>
                      </m:sSup>
                      <m:r>
                        <a:rPr lang="es-MX" sz="2400">
                          <a:latin typeface="+mj-lt"/>
                        </a:rPr>
                        <m:t>=512  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+mj-lt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+mj-lt"/>
                            </a:rPr>
                            <m:t>8</m:t>
                          </m:r>
                          <m:sSup>
                            <m:sSupPr>
                              <m:ctrlPr>
                                <a:rPr lang="es-MX" sz="2400" i="1"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+mj-lt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400" i="1">
                                  <a:latin typeface="+mj-lt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sz="2400" i="1"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+mj-lt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400" i="1"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sz="2400">
                          <a:latin typeface="+mj-lt"/>
                        </a:rPr>
                        <m:t>=512 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+mj-lt"/>
                        </a:rPr>
                        <m:t>8</m:t>
                      </m:r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+mj-lt"/>
                            </a:rPr>
                            <m:t>𝑟</m:t>
                          </m:r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3</m:t>
                          </m:r>
                        </m:sup>
                      </m:sSup>
                      <m:r>
                        <a:rPr lang="es-MX" sz="2400">
                          <a:latin typeface="+mj-lt"/>
                        </a:rPr>
                        <m:t>=512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+mj-lt"/>
                            </a:rPr>
                            <m:t>𝑟</m:t>
                          </m:r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3</m:t>
                          </m:r>
                        </m:sup>
                      </m:sSup>
                      <m:r>
                        <a:rPr lang="es-MX" sz="2400">
                          <a:latin typeface="+mj-lt"/>
                        </a:rPr>
                        <m:t>=512/8 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+mj-lt"/>
                            </a:rPr>
                            <m:t>𝑟</m:t>
                          </m:r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3 </m:t>
                          </m:r>
                        </m:sup>
                      </m:sSup>
                      <m:r>
                        <a:rPr lang="es-MX" sz="2400" i="1">
                          <a:latin typeface="+mj-lt"/>
                        </a:rPr>
                        <m:t>=64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sz="2400" i="1">
                        <a:latin typeface="+mj-lt"/>
                      </a:rPr>
                      <m:t>𝑟</m:t>
                    </m:r>
                    <m:r>
                      <a:rPr lang="es-MX" sz="2400" i="1">
                        <a:latin typeface="+mj-lt"/>
                      </a:rPr>
                      <m:t>=</m:t>
                    </m:r>
                    <m:sSup>
                      <m:sSupPr>
                        <m:ctrlPr>
                          <a:rPr lang="es-MX" sz="2400" i="1">
                            <a:latin typeface="+mj-lt"/>
                          </a:rPr>
                        </m:ctrlPr>
                      </m:sSupPr>
                      <m:e>
                        <m:r>
                          <a:rPr lang="es-MX" sz="2400" i="1">
                            <a:latin typeface="+mj-lt"/>
                          </a:rPr>
                          <m:t>(64)</m:t>
                        </m:r>
                      </m:e>
                      <m:sup>
                        <m:r>
                          <a:rPr lang="es-MX" sz="2400" i="1">
                            <a:latin typeface="+mj-lt"/>
                          </a:rPr>
                          <m:t>1/3</m:t>
                        </m:r>
                      </m:sup>
                    </m:sSup>
                  </m:oMath>
                </a14:m>
                <a:r>
                  <a:rPr lang="es-MX" sz="2400" dirty="0">
                    <a:latin typeface="+mj-lt"/>
                  </a:rPr>
                  <a:t>=4</a:t>
                </a: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 Sustituyendo: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latin typeface="+mj-lt"/>
                            </a:rPr>
                          </m:ctrlPr>
                        </m:sSubPr>
                        <m:e>
                          <m:r>
                            <a:rPr lang="es-MX" sz="2400" i="1">
                              <a:latin typeface="+mj-lt"/>
                            </a:rPr>
                            <m:t>𝑡</m:t>
                          </m:r>
                        </m:e>
                        <m:sub>
                          <m:r>
                            <a:rPr lang="es-MX" sz="2400" i="1">
                              <a:latin typeface="+mj-lt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+mj-lt"/>
                            </a:rPr>
                            <m:t>𝑟</m:t>
                          </m:r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+mj-lt"/>
                        </a:rPr>
                        <m:t>=8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>
                              <a:latin typeface="+mj-lt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s-MX" sz="2400" i="1">
                                  <a:latin typeface="+mj-lt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+mj-lt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i="1">
                                  <a:latin typeface="+mj-lt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s-MX" sz="2400" i="1">
                                  <a:latin typeface="+mj-lt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+mj-lt"/>
                                </a:rPr>
                                <m:t>4</m:t>
                              </m:r>
                            </m:e>
                          </m:d>
                        </m:e>
                        <m:sup>
                          <m:r>
                            <a:rPr lang="es-MX" sz="2400" i="1">
                              <a:latin typeface="+mj-lt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+mj-lt"/>
                        </a:rPr>
                        <m:t>=8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latin typeface="+mj-lt"/>
                            </a:rPr>
                          </m:ctrlPr>
                        </m:sSubPr>
                        <m:e>
                          <m:r>
                            <a:rPr lang="es-MX" sz="2400" i="1">
                              <a:latin typeface="+mj-lt"/>
                            </a:rPr>
                            <m:t>𝑡</m:t>
                          </m:r>
                        </m:e>
                        <m:sub>
                          <m:r>
                            <a:rPr lang="es-MX" sz="2400" i="1">
                              <a:latin typeface="+mj-lt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MX" sz="2400" i="1">
                              <a:latin typeface="+mj-lt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+mj-lt"/>
                            </a:rPr>
                            <m:t>16</m:t>
                          </m:r>
                        </m:e>
                      </m:d>
                      <m:r>
                        <a:rPr lang="es-MX" sz="2400" i="1">
                          <a:latin typeface="+mj-lt"/>
                        </a:rPr>
                        <m:t>=8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latin typeface="+mj-lt"/>
                            </a:rPr>
                          </m:ctrlPr>
                        </m:sSubPr>
                        <m:e>
                          <m:r>
                            <a:rPr lang="es-MX" sz="2400" i="1">
                              <a:latin typeface="+mj-lt"/>
                            </a:rPr>
                            <m:t>𝑡</m:t>
                          </m:r>
                        </m:e>
                        <m:sub>
                          <m:r>
                            <a:rPr lang="es-MX" sz="2400" i="1">
                              <a:latin typeface="+mj-lt"/>
                            </a:rPr>
                            <m:t>1</m:t>
                          </m:r>
                        </m:sub>
                      </m:sSub>
                      <m:r>
                        <a:rPr lang="es-MX" sz="2400" i="1">
                          <a:latin typeface="+mj-lt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latin typeface="+mj-lt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+mj-lt"/>
                            </a:rPr>
                            <m:t>8</m:t>
                          </m:r>
                        </m:num>
                        <m:den>
                          <m:r>
                            <a:rPr lang="es-MX" sz="2400" i="1">
                              <a:latin typeface="+mj-lt"/>
                            </a:rPr>
                            <m:t>16</m:t>
                          </m:r>
                        </m:den>
                      </m:f>
                      <m:r>
                        <a:rPr lang="es-MX" sz="2400" i="1">
                          <a:latin typeface="+mj-lt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latin typeface="+mj-lt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+mj-lt"/>
                            </a:rPr>
                            <m:t>1</m:t>
                          </m:r>
                        </m:num>
                        <m:den>
                          <m:r>
                            <a:rPr lang="es-MX" sz="2400" i="1">
                              <a:latin typeface="+mj-lt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MX" sz="2000" dirty="0">
                  <a:latin typeface="+mj-lt"/>
                </a:endParaRPr>
              </a:p>
              <a:p>
                <a:endParaRPr lang="es-ES" sz="700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42243" y="1247692"/>
                <a:ext cx="5372226" cy="5464233"/>
              </a:xfrm>
              <a:blipFill>
                <a:blip r:embed="rId2"/>
                <a:stretch>
                  <a:fillRect l="-22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40156" y="490331"/>
            <a:ext cx="8911687" cy="624840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509" y="4419783"/>
            <a:ext cx="3267520" cy="229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555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827212" y="1416114"/>
                <a:ext cx="8915400" cy="49028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Para determinar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s-MX" sz="2400" dirty="0">
                    <a:latin typeface="+mj-lt"/>
                  </a:rPr>
                  <a:t> se aplica: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400" dirty="0">
                    <a:latin typeface="+mj-lt"/>
                  </a:rPr>
                  <a:t> </a:t>
                </a:r>
                <a:endParaRPr lang="es-MX" sz="2400" i="1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1/2(4)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8−1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1/2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d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=1/2(16,384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𝟏𝟗𝟐</m:t>
                      </m:r>
                    </m:oMath>
                  </m:oMathPara>
                </a14:m>
                <a:endParaRPr lang="es-MX" sz="2400" b="1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 La suma se calcula utilizando:</a:t>
                </a:r>
                <a14:m>
                  <m:oMath xmlns:m="http://schemas.openxmlformats.org/officeDocument/2006/math"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4−1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65535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𝟗𝟐𝟐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es-MX" sz="2400" b="1" dirty="0">
                  <a:latin typeface="+mj-lt"/>
                </a:endParaRPr>
              </a:p>
              <a:p>
                <a:endParaRPr lang="es-ES" sz="800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27212" y="1416114"/>
                <a:ext cx="8915400" cy="4902899"/>
              </a:xfrm>
              <a:blipFill>
                <a:blip r:embed="rId2"/>
                <a:stretch>
                  <a:fillRect l="-1094" t="-99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827212" y="663330"/>
            <a:ext cx="8911687" cy="667657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959" y="4725646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6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360" y="118277"/>
            <a:ext cx="3508646" cy="835496"/>
          </a:xfrm>
        </p:spPr>
        <p:txBody>
          <a:bodyPr>
            <a:normAutofit/>
          </a:bodyPr>
          <a:lstStyle/>
          <a:p>
            <a:r>
              <a:rPr lang="es-MX" sz="4000" b="1" dirty="0"/>
              <a:t>Contenido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1920" y="1360025"/>
            <a:ext cx="10181861" cy="498290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s-MX" sz="2400" b="1" dirty="0">
                <a:solidFill>
                  <a:schemeClr val="tx1"/>
                </a:solidFill>
              </a:rPr>
              <a:t>1</a:t>
            </a:r>
            <a:r>
              <a:rPr lang="es-MX" sz="3200" b="1" dirty="0">
                <a:solidFill>
                  <a:schemeClr val="tx1"/>
                </a:solidFill>
              </a:rPr>
              <a:t>.- Progresión Aritmética</a:t>
            </a: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	1.1 Concepto y fórmulas</a:t>
            </a: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	1.2 Aplicaciones</a:t>
            </a:r>
          </a:p>
          <a:p>
            <a:pPr marL="45720" indent="0">
              <a:buNone/>
            </a:pPr>
            <a:endParaRPr lang="es-MX" sz="32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2.- Progresión Geométrica</a:t>
            </a: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	1.1 Concepto y fórmulas</a:t>
            </a: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	1.2 Aplicaciones</a:t>
            </a:r>
          </a:p>
          <a:p>
            <a:pPr marL="274320" lvl="1" indent="0">
              <a:buNone/>
            </a:pPr>
            <a:endParaRPr lang="es-MX" sz="24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s-MX" sz="3200" b="1" dirty="0">
                <a:solidFill>
                  <a:schemeClr val="tx1"/>
                </a:solidFill>
              </a:rPr>
              <a:t>Referencias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090" y="2170253"/>
            <a:ext cx="4036850" cy="227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2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40156" y="3673425"/>
                <a:ext cx="10385672" cy="195868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s-MX" sz="2400" dirty="0">
                    <a:latin typeface="+mj-lt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r>
                  <a:rPr lang="es-MX" sz="2400" dirty="0">
                    <a:latin typeface="+mj-lt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6 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   ¿</m:t>
                    </m:r>
                  </m:oMath>
                </a14:m>
                <a:r>
                  <a:rPr lang="es-MX" sz="2400" dirty="0">
                    <a:latin typeface="+mj-lt"/>
                  </a:rPr>
                  <a:t>   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1+0.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e>
                    </m:d>
                  </m:oMath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+mj-lt"/>
                  </a:rPr>
                  <a:t>Aplicando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400" dirty="0">
                    <a:latin typeface="+mj-lt"/>
                  </a:rPr>
                  <a:t>  se tiene:</a:t>
                </a:r>
              </a:p>
              <a:p>
                <a:pPr marL="0" indent="0">
                  <a:buNone/>
                </a:pPr>
                <a:endParaRPr lang="es-MX" i="1" dirty="0"/>
              </a:p>
              <a:p>
                <a:endParaRPr lang="es-ES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0156" y="3673425"/>
                <a:ext cx="10385672" cy="1958686"/>
              </a:xfrm>
              <a:blipFill>
                <a:blip r:embed="rId2"/>
                <a:stretch>
                  <a:fillRect l="-880" t="-24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40156" y="20069"/>
            <a:ext cx="10385673" cy="1506027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Ejemplo 11. La inflación de un país se ha incrementado 40% en promedio durante los últimos 5 años. </a:t>
            </a:r>
            <a:br>
              <a:rPr lang="es-MX" b="1" dirty="0"/>
            </a:br>
            <a:br>
              <a:rPr lang="es-MX" b="1" dirty="0"/>
            </a:br>
            <a:r>
              <a:rPr lang="es-MX" b="1" dirty="0"/>
              <a:t>¿Cuál es el precio actual de un bien que tenía un precio de $100 hace 5 años?</a:t>
            </a:r>
            <a:br>
              <a:rPr lang="es-MX" b="1" dirty="0"/>
            </a:b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776" y="4586515"/>
            <a:ext cx="3393617" cy="211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49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6379" y="537028"/>
            <a:ext cx="8911687" cy="943429"/>
          </a:xfrm>
        </p:spPr>
        <p:txBody>
          <a:bodyPr>
            <a:normAutofit/>
          </a:bodyPr>
          <a:lstStyle/>
          <a:p>
            <a:r>
              <a:rPr lang="es-MX" sz="3200" b="1" dirty="0"/>
              <a:t>Continuación ..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78276" y="1008742"/>
                <a:ext cx="8915400" cy="272868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100 (1.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6−1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=100(1.40)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=100(5.37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824)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=537.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82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algn="just"/>
                <a:r>
                  <a:rPr lang="es-MX" sz="2400" dirty="0">
                    <a:latin typeface="+mj-lt"/>
                  </a:rPr>
                  <a:t>Puede esperarse que el precio del bien se haya más que quintuplicado en ese periodo dada una inflación promedio de 40%, puesto que dicha inflación se va calculando sobre la del año anterior, que a su vez lo fue sobre la del año previo y así sucesivamente.</a:t>
                </a:r>
              </a:p>
              <a:p>
                <a:pPr marL="0" indent="0" algn="just">
                  <a:buNone/>
                </a:pPr>
                <a:endParaRPr lang="es-MX" sz="2400" dirty="0">
                  <a:latin typeface="+mj-lt"/>
                </a:endParaRPr>
              </a:p>
              <a:p>
                <a:pPr algn="just"/>
                <a:r>
                  <a:rPr lang="es-MX" sz="2400" dirty="0">
                    <a:latin typeface="+mj-lt"/>
                  </a:rPr>
                  <a:t>El precio se incrementó 437.82%</a:t>
                </a: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78276" y="1008742"/>
                <a:ext cx="8915400" cy="2728687"/>
              </a:xfrm>
              <a:blipFill>
                <a:blip r:embed="rId2"/>
                <a:stretch>
                  <a:fillRect l="-958" r="-1026" b="-8325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6B427D0E-4887-4B8E-A248-F4E173007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33" y="585106"/>
            <a:ext cx="3490242" cy="244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32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754919" y="431800"/>
                <a:ext cx="10274342" cy="1128879"/>
              </a:xfrm>
            </p:spPr>
            <p:txBody>
              <a:bodyPr>
                <a:normAutofit fontScale="90000"/>
              </a:bodyPr>
              <a:lstStyle/>
              <a:p>
                <a:r>
                  <a:rPr lang="es-MX" sz="3100" b="1" dirty="0"/>
                  <a:t>Ejemplo 11. La inflación de un país latinoamericano se ha incrementado </a:t>
                </a:r>
                <a14:m>
                  <m:oMath xmlns:m="http://schemas.openxmlformats.org/officeDocument/2006/math">
                    <m:r>
                      <a:rPr lang="es-MX" sz="3100" b="1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es-MX" sz="3100" b="1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s-MX" sz="3100" b="1" dirty="0"/>
                  <a:t> en promedio durante los últimos 5 años.</a:t>
                </a:r>
                <a:r>
                  <a:rPr lang="es-MX" sz="3100" dirty="0"/>
                  <a:t> </a:t>
                </a:r>
                <a:br>
                  <a:rPr lang="es-MX" sz="3100" dirty="0"/>
                </a:br>
                <a:r>
                  <a:rPr lang="es-MX" sz="3100" b="1" dirty="0"/>
                  <a:t>¿Cuál es el precio actual de un bien que tenía un precio de $100 hace 5 años?</a:t>
                </a:r>
                <a:br>
                  <a:rPr lang="es-MX" sz="3200" dirty="0"/>
                </a:br>
                <a:r>
                  <a:rPr lang="es-MX" sz="3100" b="1" dirty="0"/>
                  <a:t> </a:t>
                </a:r>
                <a:br>
                  <a:rPr lang="es-MX" dirty="0"/>
                </a:br>
                <a:br>
                  <a:rPr lang="es-MX" dirty="0"/>
                </a:br>
                <a:endParaRPr lang="es-MX" dirty="0"/>
              </a:p>
            </p:txBody>
          </p:sp>
        </mc:Choice>
        <mc:Fallback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54919" y="431800"/>
                <a:ext cx="10274342" cy="1128879"/>
              </a:xfrm>
              <a:blipFill>
                <a:blip r:embed="rId2"/>
                <a:stretch>
                  <a:fillRect l="-1246" t="-5946" r="-772" b="-7459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45319" y="2213247"/>
                <a:ext cx="10680742" cy="505760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600" b="1" dirty="0">
                    <a:latin typeface="+mj-lt"/>
                  </a:rPr>
                  <a:t>Solución:</a:t>
                </a:r>
                <a:endParaRPr lang="es-MX" sz="26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=6                         </m:t>
                    </m:r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600" i="1">
                        <a:latin typeface="Cambria Math" panose="02040503050406030204" pitchFamily="18" charset="0"/>
                      </a:rPr>
                      <m:t>=100                       </m:t>
                    </m:r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s-MX" sz="2600" i="1">
                        <a:latin typeface="Cambria Math" panose="02040503050406030204" pitchFamily="18" charset="0"/>
                      </a:rPr>
                      <m:t>= ?                    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=(1+0.04)</m:t>
                    </m:r>
                  </m:oMath>
                </a14:m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:endParaRPr lang="es-MX" sz="26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s-MX" sz="2600" dirty="0">
                    <a:latin typeface="+mj-lt"/>
                  </a:rPr>
                  <a:t>Aplicando </a:t>
                </a:r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s-MX" sz="2600" dirty="0">
                    <a:latin typeface="+mj-lt"/>
                  </a:rPr>
                  <a:t> se tiene:</a:t>
                </a:r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100(1.04)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6−1</m:t>
                        </m:r>
                      </m:sup>
                    </m:sSup>
                  </m:oMath>
                </a14:m>
                <a:endParaRPr lang="es-MX" sz="26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100(1.04)</m:t>
                        </m:r>
                      </m:e>
                      <m:sup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100</m:t>
                    </m:r>
                    <m:d>
                      <m:d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1.2166529</m:t>
                        </m:r>
                      </m:e>
                    </m:d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i="1" smtClean="0">
                        <a:latin typeface="Cambria Math" panose="02040503050406030204" pitchFamily="18" charset="0"/>
                      </a:rPr>
                      <m:t>121.67</m:t>
                    </m:r>
                  </m:oMath>
                </a14:m>
                <a:r>
                  <a:rPr lang="es-MX" sz="2600" dirty="0">
                    <a:latin typeface="+mj-lt"/>
                  </a:rPr>
                  <a:t> </a:t>
                </a:r>
              </a:p>
              <a:p>
                <a:pPr marL="0" indent="0" algn="just">
                  <a:buNone/>
                </a:pPr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:r>
                  <a:rPr lang="es-MX" sz="2600" dirty="0">
                    <a:latin typeface="+mj-lt"/>
                  </a:rPr>
                  <a:t>El precio del bien se incrementará 21.67% en 5 años.</a:t>
                </a: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5319" y="2213247"/>
                <a:ext cx="10680742" cy="5057602"/>
              </a:xfrm>
              <a:blipFill>
                <a:blip r:embed="rId3"/>
                <a:stretch>
                  <a:fillRect l="-1027" t="-10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93936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5" y="563150"/>
            <a:ext cx="8911687" cy="1280890"/>
          </a:xfrm>
        </p:spPr>
        <p:txBody>
          <a:bodyPr/>
          <a:lstStyle/>
          <a:p>
            <a:r>
              <a:rPr lang="es-MX" b="1" dirty="0"/>
              <a:t>Referencias.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1246" y="2235151"/>
            <a:ext cx="7382378" cy="2651470"/>
          </a:xfrm>
        </p:spPr>
        <p:txBody>
          <a:bodyPr/>
          <a:lstStyle/>
          <a:p>
            <a:pPr marL="0" indent="0">
              <a:buClr>
                <a:schemeClr val="bg1"/>
              </a:buClr>
              <a:buSzPct val="150000"/>
              <a:buNone/>
            </a:pPr>
            <a:r>
              <a:rPr lang="es-MX" sz="2400" dirty="0">
                <a:solidFill>
                  <a:schemeClr val="tx1"/>
                </a:solidFill>
              </a:rPr>
              <a:t>Villalobos, J. L. (2012).   Matemáticas Financieras. Cuarta Edición. México: Pearson.</a:t>
            </a:r>
          </a:p>
          <a:p>
            <a:pPr marL="0" indent="0">
              <a:buClr>
                <a:schemeClr val="bg1"/>
              </a:buClr>
              <a:buSzPct val="150000"/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>
              <a:buClr>
                <a:schemeClr val="bg1"/>
              </a:buClr>
              <a:buSzPct val="150000"/>
              <a:buNone/>
            </a:pPr>
            <a:r>
              <a:rPr lang="es-MX" sz="2400" dirty="0">
                <a:solidFill>
                  <a:schemeClr val="tx1"/>
                </a:solidFill>
              </a:rPr>
              <a:t>Díaz, M.A. (2013). Matemáticas Financieras. Quinta Edición. México: Mc Graw Hill.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447" y="-105680"/>
            <a:ext cx="4608512" cy="234083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92BC41A-FAEA-4EFB-9F60-03A976BC1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840" y="5508195"/>
            <a:ext cx="389572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1234" y="1597477"/>
            <a:ext cx="4577608" cy="3663046"/>
          </a:xfrm>
          <a:prstGeom prst="rect">
            <a:avLst/>
          </a:prstGeom>
        </p:spPr>
        <p:txBody>
          <a:bodyPr spcFirstLastPara="1" vert="horz" wrap="square" lIns="121868" tIns="121868" rIns="121868" bIns="121868" rtlCol="0" anchor="ctr" anchorCtr="0">
            <a:noAutofit/>
          </a:bodyPr>
          <a:lstStyle/>
          <a:p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1. Progresión Aritmética</a:t>
            </a:r>
            <a:b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b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1.1 Concepto y fórmulas</a:t>
            </a:r>
            <a:endParaRPr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83" y="36193"/>
            <a:ext cx="3648491" cy="241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13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b="1" dirty="0"/>
              <a:t>Progresión Aritmética</a:t>
            </a:r>
            <a:br>
              <a:rPr lang="es-MX" b="1" dirty="0"/>
            </a:br>
            <a:r>
              <a:rPr lang="es-MX" b="1" dirty="0"/>
              <a:t>Concepto.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7008" y="2162538"/>
            <a:ext cx="8915400" cy="3777622"/>
          </a:xfrm>
        </p:spPr>
        <p:txBody>
          <a:bodyPr/>
          <a:lstStyle/>
          <a:p>
            <a:pPr algn="just"/>
            <a:r>
              <a:rPr lang="es-MX" sz="2400" dirty="0"/>
              <a:t>Una </a:t>
            </a:r>
            <a:r>
              <a:rPr lang="es-MX" sz="2400" b="1" i="1" dirty="0"/>
              <a:t>progresión</a:t>
            </a:r>
            <a:r>
              <a:rPr lang="es-MX" sz="2400" i="1" dirty="0"/>
              <a:t> </a:t>
            </a:r>
            <a:r>
              <a:rPr lang="es-MX" sz="2400" dirty="0"/>
              <a:t>aritmética es una sucesión de números llamados </a:t>
            </a:r>
            <a:r>
              <a:rPr lang="es-MX" sz="2400" i="1" dirty="0"/>
              <a:t>términos</a:t>
            </a:r>
            <a:r>
              <a:rPr lang="es-MX" sz="2400" dirty="0"/>
              <a:t>, tales que dos números cualesquiera consecutivos de la sucesión están separados por una misma cantidad llamada </a:t>
            </a:r>
            <a:r>
              <a:rPr lang="es-MX" sz="2400" b="1" i="1" dirty="0"/>
              <a:t>diferencia común</a:t>
            </a:r>
            <a:r>
              <a:rPr lang="es-MX" sz="2400" i="1" dirty="0"/>
              <a:t>.</a:t>
            </a:r>
            <a:endParaRPr lang="es-MX" sz="24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" t="9036" r="10374" b="3720"/>
          <a:stretch/>
        </p:blipFill>
        <p:spPr>
          <a:xfrm>
            <a:off x="3865942" y="4236334"/>
            <a:ext cx="3417531" cy="262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99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9640" y="160421"/>
            <a:ext cx="2464552" cy="653972"/>
          </a:xfrm>
        </p:spPr>
        <p:txBody>
          <a:bodyPr/>
          <a:lstStyle/>
          <a:p>
            <a:r>
              <a:rPr lang="es-MX" b="1" dirty="0"/>
              <a:t>Fórmulas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85345" y="1331089"/>
                <a:ext cx="6021195" cy="36142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/>
                  <a:t>Progresiones aritméticas</a:t>
                </a:r>
              </a:p>
              <a:p>
                <a:pPr marL="0" indent="0">
                  <a:buNone/>
                </a:pPr>
                <a:endParaRPr lang="es-MX" sz="2400" dirty="0"/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6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s-MX" sz="26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                                </m:t>
                    </m:r>
                  </m:oMath>
                </a14:m>
                <a:r>
                  <a:rPr lang="es-MX" sz="2600" dirty="0">
                    <a:latin typeface="+mj-lt"/>
                  </a:rPr>
                  <a:t>      </a:t>
                </a:r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s-MX" sz="2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es-MX" sz="2600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s-MX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s-MX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s-MX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s-MX" sz="26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s-MX" sz="26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s-MX" sz="2600" i="1">
                        <a:latin typeface="Cambria Math" panose="02040503050406030204" pitchFamily="18" charset="0"/>
                      </a:rPr>
                      <m:t>                         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5345" y="1331089"/>
                <a:ext cx="6021195" cy="3614291"/>
              </a:xfrm>
              <a:blipFill rotWithShape="0">
                <a:blip r:embed="rId2"/>
                <a:stretch>
                  <a:fillRect l="-1518" t="-13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8821877"/>
                  </p:ext>
                </p:extLst>
              </p:nvPr>
            </p:nvGraphicFramePr>
            <p:xfrm>
              <a:off x="5095577" y="1469829"/>
              <a:ext cx="6238010" cy="302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8914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4886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/>
                            <a:t>Representación: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/>
                            <a:t>Significado: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i="1" dirty="0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/>
                            <a:t>Último término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/>
                            <a:t>Suma de “n” términos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Primer término de una progresión</a:t>
                          </a:r>
                          <a:endParaRPr lang="es-MX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Número de términos </a:t>
                          </a:r>
                          <a:endParaRPr lang="es-MX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Diferencia común</a:t>
                          </a:r>
                          <a:endParaRPr lang="es-MX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8821877"/>
                  </p:ext>
                </p:extLst>
              </p:nvPr>
            </p:nvGraphicFramePr>
            <p:xfrm>
              <a:off x="5095577" y="1469829"/>
              <a:ext cx="6238010" cy="302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89143"/>
                    <a:gridCol w="4048867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Representación: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Significado: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8" t="-88000" r="-185833" b="-5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 smtClean="0"/>
                            <a:t>Último término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8" t="-188000" r="-185833" b="-4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dirty="0" smtClean="0"/>
                            <a:t>Suma de “n” términos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8" t="-160000" r="-185833" b="-12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Primer término de una progresión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8" t="-468000" r="-185833" b="-1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Número de términos 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8" t="-568000" r="-185833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Diferencia común</a:t>
                          </a:r>
                          <a:endParaRPr lang="es-MX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9324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1234" y="1597477"/>
            <a:ext cx="4577608" cy="3663046"/>
          </a:xfrm>
          <a:prstGeom prst="rect">
            <a:avLst/>
          </a:prstGeom>
        </p:spPr>
        <p:txBody>
          <a:bodyPr spcFirstLastPara="1" vert="horz" wrap="square" lIns="121868" tIns="121868" rIns="121868" bIns="121868" rtlCol="0" anchor="ctr" anchorCtr="0">
            <a:noAutofit/>
          </a:bodyPr>
          <a:lstStyle/>
          <a:p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1.2 Aplicaciones</a:t>
            </a:r>
            <a:endParaRPr sz="4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" name="Picture 4" descr="Resultado de imagen para calificac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221"/>
            <a:ext cx="2706687" cy="346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89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39292" y="0"/>
            <a:ext cx="9952781" cy="1280890"/>
          </a:xfrm>
        </p:spPr>
        <p:txBody>
          <a:bodyPr>
            <a:normAutofit fontScale="90000"/>
          </a:bodyPr>
          <a:lstStyle/>
          <a:p>
            <a:pPr lvl="0"/>
            <a:r>
              <a:rPr lang="es-MX" b="1" dirty="0"/>
              <a:t>Ejemplo 1. Determine el 10º término y la suma de las siguiente progresión aritmética:</a:t>
            </a:r>
            <a:br>
              <a:rPr lang="es-MX" b="1" dirty="0"/>
            </a:br>
            <a:r>
              <a:rPr lang="es-MX" b="1" dirty="0"/>
              <a:t>3, 7,11…</a:t>
            </a:r>
            <a:br>
              <a:rPr lang="es-MX" b="1" dirty="0"/>
            </a:br>
            <a:endParaRPr lang="es-E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256818" y="1599235"/>
                <a:ext cx="8495817" cy="47938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>
                    <a:latin typeface="+mj-lt"/>
                  </a:rPr>
                  <a:t>Solución:</a:t>
                </a:r>
              </a:p>
              <a:p>
                <a:pPr mar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lvl="0" indent="0">
                  <a:buNone/>
                </a:pPr>
                <a:r>
                  <a:rPr lang="es-MX" sz="2400" dirty="0">
                    <a:latin typeface="+mj-lt"/>
                  </a:rPr>
                  <a:t>Se determina el último término aplicado la siguiente fórmula considerando: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=3,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=10 </m:t>
                    </m:r>
                  </m:oMath>
                </a14:m>
                <a:r>
                  <a:rPr lang="es-MX" sz="2400" dirty="0">
                    <a:latin typeface="+mj-lt"/>
                  </a:rPr>
                  <a:t> y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=4.</m:t>
                    </m:r>
                  </m:oMath>
                </a14:m>
                <a:endParaRPr lang="es-MX" sz="2400" dirty="0">
                  <a:latin typeface="+mj-lt"/>
                </a:endParaRPr>
              </a:p>
              <a:p>
                <a:pPr marL="0" lvl="0" indent="0">
                  <a:buNone/>
                </a:pPr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=3+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10−1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=3+36</m:t>
                      </m:r>
                    </m:oMath>
                  </m:oMathPara>
                </a14:m>
                <a:endParaRPr lang="es-MX" sz="2400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𝟑𝟗</m:t>
                      </m:r>
                    </m:oMath>
                  </m:oMathPara>
                </a14:m>
                <a:endParaRPr lang="es-MX" sz="2400" b="1" dirty="0">
                  <a:latin typeface="+mj-lt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6818" y="1599235"/>
                <a:ext cx="8495817" cy="4793848"/>
              </a:xfrm>
              <a:blipFill rotWithShape="0">
                <a:blip r:embed="rId2"/>
                <a:stretch>
                  <a:fillRect l="-1076" t="-10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040" y="4299030"/>
            <a:ext cx="3146801" cy="209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16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55994" y="336719"/>
                <a:ext cx="10010663" cy="5739990"/>
              </a:xfrm>
            </p:spPr>
            <p:txBody>
              <a:bodyPr>
                <a:normAutofit fontScale="92500" lnSpcReduction="20000"/>
              </a:bodyPr>
              <a:lstStyle/>
              <a:p>
                <a:pPr marL="0" lvl="0" indent="0" algn="just">
                  <a:buNone/>
                </a:pPr>
                <a:endParaRPr lang="es-MX" dirty="0"/>
              </a:p>
              <a:p>
                <a:pPr marL="0" lvl="0" indent="0" algn="just">
                  <a:buNone/>
                </a:pPr>
                <a:r>
                  <a:rPr lang="es-MX" sz="2600" dirty="0">
                    <a:latin typeface="+mj-lt"/>
                  </a:rPr>
                  <a:t>Para determinar la suma se aplica la fórmula:</a:t>
                </a:r>
              </a:p>
              <a:p>
                <a:pPr marL="0" indent="0" algn="just">
                  <a:buNone/>
                </a:pPr>
                <a:endParaRPr lang="es-MX" sz="2600" i="1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/2(</m:t>
                      </m:r>
                      <m:sSub>
                        <m:sSub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=10/2(3+39)</m:t>
                      </m:r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=5</m:t>
                      </m:r>
                      <m:d>
                        <m:d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42</m:t>
                          </m:r>
                        </m:e>
                      </m:d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𝟐𝟏𝟎</m:t>
                      </m:r>
                    </m:oMath>
                  </m:oMathPara>
                </a14:m>
                <a:endParaRPr lang="es-MX" sz="2600" b="1" dirty="0">
                  <a:latin typeface="+mj-lt"/>
                </a:endParaRPr>
              </a:p>
              <a:p>
                <a:pPr marL="0" indent="0" algn="just">
                  <a:buNone/>
                </a:pPr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:r>
                  <a:rPr lang="es-MX" sz="2600" dirty="0">
                    <a:latin typeface="+mj-lt"/>
                  </a:rPr>
                  <a:t>Otra alternativa para obtener la suma es usar la siguiente fórmula:</a:t>
                </a:r>
              </a:p>
              <a:p>
                <a:pPr marL="0" indent="0" algn="just">
                  <a:buNone/>
                </a:pPr>
                <a:endParaRPr lang="es-MX" sz="2600" i="1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/2[2</m:t>
                      </m:r>
                      <m:sSub>
                        <m:sSub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6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MX" sz="26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=10/2[2</m:t>
                      </m:r>
                      <m:d>
                        <m:d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MX" sz="26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10−1</m:t>
                          </m:r>
                        </m:e>
                      </m:d>
                      <m:r>
                        <a:rPr lang="es-MX" sz="2600" i="1">
                          <a:latin typeface="Cambria Math" panose="02040503050406030204" pitchFamily="18" charset="0"/>
                        </a:rPr>
                        <m:t>4]</m:t>
                      </m:r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=5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6+</m:t>
                          </m:r>
                          <m:d>
                            <m:dPr>
                              <m:ctrlPr>
                                <a:rPr lang="es-MX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e>
                          </m:d>
                          <m:d>
                            <m:dPr>
                              <m:ctrlPr>
                                <a:rPr lang="es-MX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sz="2600" i="1">
                          <a:latin typeface="Cambria Math" panose="02040503050406030204" pitchFamily="18" charset="0"/>
                        </a:rPr>
                        <m:t>=5</m:t>
                      </m:r>
                      <m:d>
                        <m:dPr>
                          <m:ctrlPr>
                            <a:rPr lang="es-MX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i="1">
                              <a:latin typeface="Cambria Math" panose="02040503050406030204" pitchFamily="18" charset="0"/>
                            </a:rPr>
                            <m:t>42</m:t>
                          </m:r>
                        </m:e>
                      </m:d>
                    </m:oMath>
                  </m:oMathPara>
                </a14:m>
                <a:endParaRPr lang="es-MX" sz="2600" dirty="0">
                  <a:latin typeface="+mj-lt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b="1" i="1">
                          <a:latin typeface="Cambria Math" panose="02040503050406030204" pitchFamily="18" charset="0"/>
                        </a:rPr>
                        <m:t>𝟐𝟏𝟎</m:t>
                      </m:r>
                    </m:oMath>
                  </m:oMathPara>
                </a14:m>
                <a:endParaRPr lang="es-MX" sz="2600" b="1" dirty="0">
                  <a:latin typeface="+mj-lt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55994" y="336719"/>
                <a:ext cx="10010663" cy="5739990"/>
              </a:xfrm>
              <a:blipFill rotWithShape="0">
                <a:blip r:embed="rId2"/>
                <a:stretch>
                  <a:fillRect l="-974" r="-60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21" y="4312284"/>
            <a:ext cx="3811136" cy="213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5956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1293</TotalTime>
  <Words>1630</Words>
  <Application>Microsoft Office PowerPoint</Application>
  <PresentationFormat>Panorámica</PresentationFormat>
  <Paragraphs>269</Paragraphs>
  <Slides>33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Century Gothic</vt:lpstr>
      <vt:lpstr>Pangolin</vt:lpstr>
      <vt:lpstr>Wingdings 3</vt:lpstr>
      <vt:lpstr>Espiral</vt:lpstr>
      <vt:lpstr>Presentación de PowerPoint</vt:lpstr>
      <vt:lpstr>Presentación</vt:lpstr>
      <vt:lpstr>Contenido</vt:lpstr>
      <vt:lpstr>1. Progresión Aritmética  1.1 Concepto y fórmulas</vt:lpstr>
      <vt:lpstr>Progresión Aritmética Concepto.</vt:lpstr>
      <vt:lpstr>Fórmulas</vt:lpstr>
      <vt:lpstr>1.2 Aplicaciones</vt:lpstr>
      <vt:lpstr>Ejemplo 1. Determine el 10º término y la suma de las siguiente progresión aritmética: 3, 7,11… </vt:lpstr>
      <vt:lpstr>Presentación de PowerPoint</vt:lpstr>
      <vt:lpstr>Ejemplo 2. Determine el último término y la suma de la progresión aritmética 48, 45, 42… si cuenta con 15 términos.</vt:lpstr>
      <vt:lpstr>Ejemplo 3. El primer término de una progresión aritmética es: t_1=-2 mientras que el último es u=48, y la suma S=253. Determine n y d. </vt:lpstr>
      <vt:lpstr>Ejemplo 4. Conocidos t_5=27,t_7=35 , determine  t_1 y  S_7. </vt:lpstr>
      <vt:lpstr>Continuación ..</vt:lpstr>
      <vt:lpstr>Presentación de PowerPoint</vt:lpstr>
      <vt:lpstr>2. Progresión Geométrica  2.1 Concepto y fórmulas</vt:lpstr>
      <vt:lpstr>Progresiones Geométricas Concepto.</vt:lpstr>
      <vt:lpstr>Fórmulas</vt:lpstr>
      <vt:lpstr>2.2 Aplicaciones</vt:lpstr>
      <vt:lpstr>Ejemplo 6. Genere una progresión de 5 términos con t_1=3  y  r=4  </vt:lpstr>
      <vt:lpstr>Ejemplo 7. Genere una progresión geométrica de 5 términos con t_1=80 y r=1/4.</vt:lpstr>
      <vt:lpstr>Ejemplo 8. Encuentre el décimo término y la suma de los primeros 10 términos de las siguientes progresiones:                                                              a)   1, 2, 4, 8 b)   (1+0.04)^(-1),〖(1+0.04)〗^(-2), 〖(1+0.04)〗^(-3)…  </vt:lpstr>
      <vt:lpstr>Continuación ..</vt:lpstr>
      <vt:lpstr>Continuación ..</vt:lpstr>
      <vt:lpstr>Continuación ..</vt:lpstr>
      <vt:lpstr>Ejemplo 9. Una progresión geométrica tiene como primero y último términos t_1=80, t_n=11/4 ; r=1/2 Determine n y S. </vt:lpstr>
      <vt:lpstr>Continuación ..</vt:lpstr>
      <vt:lpstr>Ejemplo 10. Una progresión geométrica cuenta entre sus términos con t_3=8  y  t_6=512. Determiné t_8 y S_8. </vt:lpstr>
      <vt:lpstr>Continuación ..</vt:lpstr>
      <vt:lpstr>Continuación ..</vt:lpstr>
      <vt:lpstr>Ejemplo 11. La inflación de un país se ha incrementado 40% en promedio durante los últimos 5 años.   ¿Cuál es el precio actual de un bien que tenía un precio de $100 hace 5 años? </vt:lpstr>
      <vt:lpstr>Continuación ..</vt:lpstr>
      <vt:lpstr>Ejemplo 11. La inflación de un país latinoamericano se ha incrementado 4% en promedio durante los últimos 5 años.  ¿Cuál es el precio actual de un bien que tenía un precio de $100 hace 5 años?    </vt:lpstr>
      <vt:lpstr>Referencias.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MALA FAMA BUENA VIDA</dc:creator>
  <cp:lastModifiedBy>pc424797</cp:lastModifiedBy>
  <cp:revision>52</cp:revision>
  <dcterms:created xsi:type="dcterms:W3CDTF">2019-04-24T02:32:43Z</dcterms:created>
  <dcterms:modified xsi:type="dcterms:W3CDTF">2019-08-24T01:38:14Z</dcterms:modified>
</cp:coreProperties>
</file>