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4"/>
  </p:notesMasterIdLst>
  <p:sldIdLst>
    <p:sldId id="292" r:id="rId2"/>
    <p:sldId id="293" r:id="rId3"/>
    <p:sldId id="288" r:id="rId4"/>
    <p:sldId id="320" r:id="rId5"/>
    <p:sldId id="308" r:id="rId6"/>
    <p:sldId id="298" r:id="rId7"/>
    <p:sldId id="311" r:id="rId8"/>
    <p:sldId id="312" r:id="rId9"/>
    <p:sldId id="313" r:id="rId10"/>
    <p:sldId id="314" r:id="rId11"/>
    <p:sldId id="322" r:id="rId12"/>
    <p:sldId id="323" r:id="rId13"/>
    <p:sldId id="315" r:id="rId14"/>
    <p:sldId id="316" r:id="rId15"/>
    <p:sldId id="317" r:id="rId16"/>
    <p:sldId id="324" r:id="rId17"/>
    <p:sldId id="318" r:id="rId18"/>
    <p:sldId id="319" r:id="rId19"/>
    <p:sldId id="309" r:id="rId20"/>
    <p:sldId id="276" r:id="rId21"/>
    <p:sldId id="275" r:id="rId22"/>
    <p:sldId id="277" r:id="rId23"/>
    <p:sldId id="295" r:id="rId24"/>
    <p:sldId id="278" r:id="rId25"/>
    <p:sldId id="272" r:id="rId26"/>
    <p:sldId id="296" r:id="rId27"/>
    <p:sldId id="279" r:id="rId28"/>
    <p:sldId id="280" r:id="rId29"/>
    <p:sldId id="297" r:id="rId30"/>
    <p:sldId id="281" r:id="rId31"/>
    <p:sldId id="283" r:id="rId32"/>
    <p:sldId id="321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843" autoAdjust="0"/>
    <p:restoredTop sz="90929"/>
  </p:normalViewPr>
  <p:slideViewPr>
    <p:cSldViewPr>
      <p:cViewPr varScale="1">
        <p:scale>
          <a:sx n="165" d="100"/>
          <a:sy n="165" d="100"/>
        </p:scale>
        <p:origin x="1596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B786C25-CDFC-4E57-8935-C204DC638173}" type="datetimeFigureOut">
              <a:rPr lang="es-MX"/>
              <a:pPr>
                <a:defRPr/>
              </a:pPr>
              <a:t>13/09/2019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los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MX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68D860F-E3C8-487D-B1A8-8DD4A90268F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9896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2 Marcador de notas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/>
          </a:p>
        </p:txBody>
      </p:sp>
      <p:sp>
        <p:nvSpPr>
          <p:cNvPr id="11268" name="3 Marcador de número de diapositiva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C478C36-45A7-4265-9981-F5085F1C3C4F}" type="slidenum">
              <a:rPr lang="es-MX" altLang="es-MX" sz="1200" smtClean="0"/>
              <a:pPr/>
              <a:t>22</a:t>
            </a:fld>
            <a:endParaRPr lang="es-MX" altLang="es-MX" sz="1200"/>
          </a:p>
        </p:txBody>
      </p:sp>
    </p:spTree>
    <p:extLst>
      <p:ext uri="{BB962C8B-B14F-4D97-AF65-F5344CB8AC3E}">
        <p14:creationId xmlns:p14="http://schemas.microsoft.com/office/powerpoint/2010/main" val="3994470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2 Marcador de notas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/>
          </a:p>
        </p:txBody>
      </p:sp>
      <p:sp>
        <p:nvSpPr>
          <p:cNvPr id="15364" name="3 Marcador de número de diapositiva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10CFFDD-E2C4-460F-985E-C9E6BA4B429E}" type="slidenum">
              <a:rPr lang="es-MX" altLang="es-MX" sz="1200" smtClean="0"/>
              <a:pPr/>
              <a:t>25</a:t>
            </a:fld>
            <a:endParaRPr lang="es-MX" altLang="es-MX" sz="1200"/>
          </a:p>
        </p:txBody>
      </p:sp>
    </p:spTree>
    <p:extLst>
      <p:ext uri="{BB962C8B-B14F-4D97-AF65-F5344CB8AC3E}">
        <p14:creationId xmlns:p14="http://schemas.microsoft.com/office/powerpoint/2010/main" val="3012479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/>
          </a:p>
        </p:txBody>
      </p:sp>
      <p:sp>
        <p:nvSpPr>
          <p:cNvPr id="19460" name="3 Marcador de número de diapositiva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8618DAE-4717-4153-B744-4325DD028CB7}" type="slidenum">
              <a:rPr lang="es-MX" altLang="es-MX" sz="1200" smtClean="0"/>
              <a:pPr/>
              <a:t>28</a:t>
            </a:fld>
            <a:endParaRPr lang="es-MX" altLang="es-MX" sz="1200"/>
          </a:p>
        </p:txBody>
      </p:sp>
    </p:spTree>
    <p:extLst>
      <p:ext uri="{BB962C8B-B14F-4D97-AF65-F5344CB8AC3E}">
        <p14:creationId xmlns:p14="http://schemas.microsoft.com/office/powerpoint/2010/main" val="2484760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es-ES" altLang="es-MX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7" name="Line 5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" name="Line 6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" name="Line 7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" name="Line 8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" name="Line 9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3" name="Line 11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4" name="Line 12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5" name="Line 13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6" name="Line 14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7" name="Line 15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8" name="Line 16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1" name="Line 19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2" name="Line 20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3" name="Line 21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4" name="Line 22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5" name="Line 23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6" name="Line 24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" name="Line 25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8" name="Line 26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9" name="Line 27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0" name="Line 28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1" name="Line 29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2" name="Line 30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3" name="Line 31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4" name="Line 32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5" name="Line 33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6" name="Line 34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7" name="Line 35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8" name="Line 36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9" name="Line 37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0" name="Line 38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" name="Line 39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2" name="Line 40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3" name="Line 41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4" name="Line 42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5" name="Line 43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6" name="Line 44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7" name="Line 45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8" name="Line 46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9" name="Line 47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0" name="Line 48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1" name="Line 49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2" name="Line 50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3" name="Line 51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4" name="Line 52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5" name="Line 53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6" name="Line 54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7" name="Line 55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8" name="Line 56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59" name="Line 57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60" name="Line 58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61" name="Line 59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62" name="Line 60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63" name="Line 61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64" name="Line 62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65" name="Line 63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66" name="Line 64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67" name="Line 65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68" name="Line 66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69" name="Line 67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0" name="Line 68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1" name="Line 69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2" name="Line 70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3" name="Line 71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4" name="Line 72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5" name="Line 73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6" name="Line 74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7" name="Line 75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8" name="Line 76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9" name="Line 77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0" name="Line 78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1" name="Line 79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2" name="Line 80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3" name="Line 81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4" name="Line 82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5" name="Line 83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6" name="Line 84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7" name="Line 85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8" name="Line 86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9" name="Line 87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0" name="Line 88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1" name="Line 89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2" name="Line 90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3" name="Line 91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4" name="Line 92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5" name="Line 93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6" name="Line 94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7" name="Line 95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8" name="Line 96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99" name="Line 97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0" name="Line 98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1" name="Line 99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2" name="Line 100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3" name="Line 101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4" name="Line 102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</p:grpSp>
      <p:sp>
        <p:nvSpPr>
          <p:cNvPr id="105" name="Rectangle 108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es-ES" altLang="es-MX"/>
          </a:p>
        </p:txBody>
      </p:sp>
      <p:sp>
        <p:nvSpPr>
          <p:cNvPr id="106" name="Rectangle 10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es-ES" altLang="es-MX"/>
          </a:p>
        </p:txBody>
      </p:sp>
      <p:sp>
        <p:nvSpPr>
          <p:cNvPr id="24682" name="Rectangle 106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683" name="Rectangle 107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7" name="Rectangle 103"/>
          <p:cNvSpPr>
            <a:spLocks noGrp="1" noChangeArrowheads="1"/>
          </p:cNvSpPr>
          <p:nvPr>
            <p:ph type="dt" sz="half" idx="10"/>
          </p:nvPr>
        </p:nvSpPr>
        <p:spPr>
          <a:xfrm>
            <a:off x="1387475" y="63579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" name="Rectangle 104"/>
          <p:cNvSpPr>
            <a:spLocks noGrp="1" noChangeArrowheads="1"/>
          </p:cNvSpPr>
          <p:nvPr>
            <p:ph type="ftr" sz="quarter" idx="11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" name="Rectangle 10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6EA8F-A5BB-4A3C-AE2C-9E0536BE11E3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407901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 autoUpdateAnimBg="0"/>
      <p:bldP spid="106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32CDE-8B19-435D-B8CF-B493CCE95F7C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147419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BFDC0-41D7-400F-B995-61BC41A2A9A0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6270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A9E6F-3147-483D-BAF6-CA09161FEE65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00523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A3F70-1570-4CE5-B924-E2DCEF5241BE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60156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826E8-5E70-49E9-BA20-33250D471F58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524860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2F4A2-073F-42F0-AA34-B1D44711D220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97185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F0EFD-DE6A-44A4-B71B-45E445617BDA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348451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0CF9E-388B-4909-8A2B-BA5625D62AF5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198832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DC3EB-D332-43DF-AE90-D9CA23D657FB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26119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97767-FDF8-436B-A2C1-AD676FD0A091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263890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8263"/>
            <a:ext cx="8915400" cy="6713537"/>
            <a:chOff x="0" y="43"/>
            <a:chExt cx="5616" cy="4229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1038" name="Line 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39" name="Line 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40" name="Line 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41" name="Line 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42" name="Line 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43" name="Line 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44" name="Line 1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45" name="Line 1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46" name="Line 1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47" name="Line 1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48" name="Line 1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49" name="Line 1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50" name="Line 1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51" name="Line 1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52" name="Line 1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53" name="Line 1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54" name="Line 2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55" name="Line 2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56" name="Line 2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57" name="Line 2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58" name="Line 2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59" name="Line 2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60" name="Line 2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61" name="Line 2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62" name="Line 2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63" name="Line 2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64" name="Line 3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65" name="Line 3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66" name="Line 3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67" name="Line 3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68" name="Line 3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69" name="Line 3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70" name="Line 3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71" name="Line 3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72" name="Line 3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73" name="Line 3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74" name="Line 4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75" name="Line 4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76" name="Line 4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77" name="Line 4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78" name="Line 4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79" name="Line 4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80" name="Line 4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81" name="Line 4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82" name="Line 4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83" name="Line 4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84" name="Line 5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85" name="Line 5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86" name="Line 5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87" name="Line 5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88" name="Line 5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89" name="Line 5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90" name="Line 5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91" name="Line 5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92" name="Line 5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93" name="Line 5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94" name="Line 6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95" name="Line 6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96" name="Line 6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97" name="Line 6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98" name="Line 6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099" name="Line 6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00" name="Line 6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01" name="Line 6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02" name="Line 6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03" name="Line 6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04" name="Line 7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05" name="Line 7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06" name="Line 7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07" name="Line 7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08" name="Line 7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09" name="Line 7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10" name="Line 7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11" name="Line 7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12" name="Line 7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13" name="Line 7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14" name="Line 8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15" name="Line 8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16" name="Line 8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17" name="Line 8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18" name="Line 8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19" name="Line 8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20" name="Line 8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21" name="Line 8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22" name="Line 8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23" name="Line 8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24" name="Line 9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25" name="Line 9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26" name="Line 9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27" name="Line 9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28" name="Line 9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29" name="Line 9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30" name="Line 9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31" name="Line 9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32" name="Line 9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33" name="Line 9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34" name="Line 10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35" name="Line 10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grpSp>
          <p:nvGrpSpPr>
            <p:cNvPr id="1033" name="Group 102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1034" name="Rectangle 103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MX"/>
              </a:p>
            </p:txBody>
          </p:sp>
          <p:sp>
            <p:nvSpPr>
              <p:cNvPr id="1035" name="Rectangle 104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MX"/>
              </a:p>
            </p:txBody>
          </p:sp>
          <p:sp>
            <p:nvSpPr>
              <p:cNvPr id="1036" name="Rectangle 105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MX"/>
              </a:p>
            </p:txBody>
          </p:sp>
          <p:sp>
            <p:nvSpPr>
              <p:cNvPr id="1037" name="Rectangle 106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MX"/>
              </a:p>
            </p:txBody>
          </p:sp>
        </p:grpSp>
      </p:grpSp>
      <p:sp>
        <p:nvSpPr>
          <p:cNvPr id="1027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text styles</a:t>
            </a:r>
          </a:p>
          <a:p>
            <a:pPr lvl="1"/>
            <a:r>
              <a:rPr lang="en-US" altLang="es-MX"/>
              <a:t>Second level</a:t>
            </a:r>
          </a:p>
          <a:p>
            <a:pPr lvl="2"/>
            <a:r>
              <a:rPr lang="en-US" altLang="es-MX"/>
              <a:t>Third level</a:t>
            </a:r>
          </a:p>
          <a:p>
            <a:pPr lvl="3"/>
            <a:r>
              <a:rPr lang="en-US" altLang="es-MX"/>
              <a:t>Fourth level</a:t>
            </a:r>
          </a:p>
          <a:p>
            <a:pPr lvl="4"/>
            <a:r>
              <a:rPr lang="en-US" altLang="es-MX"/>
              <a:t>Fifth level</a:t>
            </a:r>
          </a:p>
        </p:txBody>
      </p:sp>
      <p:sp>
        <p:nvSpPr>
          <p:cNvPr id="23660" name="Rectangle 10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61" name="Rectangle 10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62" name="Rectangle 1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fld id="{4DCD4BBB-AB30-42A9-8066-58343403A354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1031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 altLang="es-MX" dirty="0">
                <a:solidFill>
                  <a:srgbClr val="C00000"/>
                </a:solidFill>
              </a:rPr>
              <a:t>Derivadas Parciales</a:t>
            </a:r>
          </a:p>
        </p:txBody>
      </p:sp>
      <p:sp>
        <p:nvSpPr>
          <p:cNvPr id="4099" name="Subtítulo 2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2255838"/>
            <a:ext cx="7863731" cy="2994025"/>
          </a:xfrm>
        </p:spPr>
        <p:txBody>
          <a:bodyPr/>
          <a:lstStyle/>
          <a:p>
            <a:r>
              <a:rPr lang="es-MX" altLang="es-MX" sz="2400" dirty="0"/>
              <a:t>Universidad Autónoma del Estado de México</a:t>
            </a:r>
          </a:p>
          <a:p>
            <a:r>
              <a:rPr lang="es-MX" altLang="es-MX" sz="2400" dirty="0"/>
              <a:t>Centro Universitario UAEM Valle de Teotihuacán</a:t>
            </a:r>
          </a:p>
          <a:p>
            <a:endParaRPr lang="es-MX" altLang="es-MX" sz="2400" dirty="0"/>
          </a:p>
          <a:p>
            <a:pPr algn="l"/>
            <a:r>
              <a:rPr lang="es-MX" altLang="es-MX" sz="1800" dirty="0"/>
              <a:t>Realizó: M. en C. Oscar Espinoza Ortega</a:t>
            </a:r>
          </a:p>
          <a:p>
            <a:endParaRPr lang="es-MX" altLang="es-MX" sz="1800" dirty="0"/>
          </a:p>
          <a:p>
            <a:pPr algn="l"/>
            <a:r>
              <a:rPr lang="es-MX" altLang="es-MX" sz="1800" dirty="0"/>
              <a:t>Mayo 2019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038717"/>
              </p:ext>
            </p:extLst>
          </p:nvPr>
        </p:nvGraphicFramePr>
        <p:xfrm>
          <a:off x="571500" y="5013325"/>
          <a:ext cx="8191499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978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438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0262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56419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Programa</a:t>
                      </a:r>
                      <a:r>
                        <a:rPr lang="es-MX" sz="16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Educativo</a:t>
                      </a:r>
                      <a:endParaRPr lang="es-MX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300" marB="343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Unidad de Aprendizaje</a:t>
                      </a:r>
                    </a:p>
                  </a:txBody>
                  <a:tcPr marL="68591" marR="68591" marT="34300" marB="343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Clave</a:t>
                      </a:r>
                    </a:p>
                  </a:txBody>
                  <a:tcPr marL="68591" marR="68591" marT="34300" marB="343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Unidad de Competencia</a:t>
                      </a:r>
                      <a:r>
                        <a:rPr lang="es-MX" sz="16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que apoya</a:t>
                      </a:r>
                      <a:endParaRPr lang="es-MX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300" marB="3430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6419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Ingeniería en Computación</a:t>
                      </a:r>
                    </a:p>
                  </a:txBody>
                  <a:tcPr marL="68591" marR="68591" marT="34300" marB="343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Cálculo 2</a:t>
                      </a:r>
                    </a:p>
                  </a:txBody>
                  <a:tcPr marL="68591" marR="68591" marT="34300" marB="343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i="0" u="none" strike="noStrike" cap="non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L41107</a:t>
                      </a:r>
                      <a:endParaRPr lang="es-MX" sz="16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300" marB="343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II.</a:t>
                      </a:r>
                      <a:r>
                        <a:rPr lang="es-MX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Campos Escalares: Cálculo Diferencial</a:t>
                      </a:r>
                      <a:endParaRPr lang="es-MX" sz="16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300" marB="3430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152169"/>
            <a:ext cx="1873455" cy="1762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883D698-AECD-4B91-AEE1-EF47A56FA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>
                <a:solidFill>
                  <a:srgbClr val="C00000"/>
                </a:solidFill>
              </a:rPr>
              <a:t>…continuación</a:t>
            </a:r>
            <a:endParaRPr lang="es-MX" sz="32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xmlns="" id="{8CEEC1A4-2509-4B77-9C81-1DF5654116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71599" y="2214563"/>
                <a:ext cx="7796163" cy="3881437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s-MX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Como:</a:t>
                </a:r>
              </a:p>
              <a:p>
                <a:pPr marL="0" indent="0">
                  <a:buNone/>
                </a:pPr>
                <a:endParaRPr lang="es-MX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p>
                          <m:sSupPr>
                            <m:ctrlPr>
                              <a:rPr lang="es-MX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  <m:d>
                      <m:d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MX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s-MX" sz="2200" b="0" i="0" smtClean="0">
                        <a:latin typeface="Cambria Math" panose="02040503050406030204" pitchFamily="18" charset="0"/>
                      </a:rPr>
                      <m:t>         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p>
                          <m:sSupPr>
                            <m:ctrlPr>
                              <a:rPr lang="es-MX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  <m:r>
                      <a:rPr lang="es-MX" sz="2200" i="1">
                        <a:latin typeface="Cambria Math" panose="02040503050406030204" pitchFamily="18" charset="0"/>
                      </a:rPr>
                      <m:t>         </m:t>
                    </m:r>
                  </m:oMath>
                </a14:m>
                <a:r>
                  <a:rPr lang="es-MX" sz="2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Derivada </a:t>
                </a:r>
                <a:r>
                  <a:rPr lang="es-MX" sz="2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parcial con respecto a </a:t>
                </a:r>
                <a:r>
                  <a:rPr lang="es-MX" sz="2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2200" b="1" i="1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s-MX" sz="2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s-MX" sz="2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0" indent="0">
                  <a:buNone/>
                </a:pPr>
                <a:endParaRPr lang="es-MX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La derivada parcial de </a:t>
                </a:r>
                <a14:m>
                  <m:oMath xmlns:m="http://schemas.openxmlformats.org/officeDocument/2006/math">
                    <m:r>
                      <a:rPr lang="es-MX" sz="22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con respecto a </a:t>
                </a:r>
                <a14:m>
                  <m:oMath xmlns:m="http://schemas.openxmlformats.org/officeDocument/2006/math">
                    <m:r>
                      <a:rPr lang="es-MX" sz="22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en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1, </m:t>
                        </m:r>
                        <m:r>
                          <a:rPr lang="es-MX" sz="22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 2</m:t>
                        </m:r>
                      </m:e>
                    </m:d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es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1,</m:t>
                        </m:r>
                        <m:r>
                          <a:rPr lang="es-MX" sz="22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 2</m:t>
                        </m:r>
                      </m:e>
                    </m:d>
                    <m:r>
                      <a:rPr lang="es-MX" sz="2200" i="1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2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 2</m:t>
                        </m:r>
                      </m:sup>
                    </m:sSup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sz="2200" b="0" i="1" smtClean="0">
                        <a:latin typeface="Cambria Math" panose="02040503050406030204" pitchFamily="18" charset="0"/>
                      </a:rPr>
                      <m:t>                    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0" indent="0">
                  <a:buNone/>
                </a:pPr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CEEC1A4-2509-4B77-9C81-1DF5654116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599" y="2214563"/>
                <a:ext cx="7796163" cy="3881437"/>
              </a:xfrm>
              <a:blipFill rotWithShape="0">
                <a:blip r:embed="rId2"/>
                <a:stretch>
                  <a:fillRect l="-101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462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z="3200" dirty="0" smtClean="0">
                <a:solidFill>
                  <a:srgbClr val="C00000"/>
                </a:solidFill>
              </a:rPr>
              <a:t>Ejemplo 3: Cálculo de derivadas parciales</a:t>
            </a:r>
            <a:endParaRPr lang="es-MX" altLang="es-MX" sz="32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1187624" y="1750594"/>
                <a:ext cx="7254552" cy="43465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s-MX" sz="18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Calcule:  </a:t>
                </a: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s-MX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</m:d>
                    <m:r>
                      <a:rPr lang="es-MX" sz="1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 </m:t>
                    </m:r>
                    <m:r>
                      <a:rPr lang="es-MX" sz="18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s-MX" sz="1800" b="0" i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y</m:t>
                    </m:r>
                    <m:r>
                      <a:rPr lang="es-MX" sz="18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1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 </m:t>
                    </m:r>
                    <m:sSub>
                      <m:sSubPr>
                        <m:ctrlPr>
                          <a:rPr lang="es-MX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s-MX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s-MX" sz="180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 </a:t>
                </a:r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si </a:t>
                </a:r>
                <a14:m>
                  <m:oMath xmlns:m="http://schemas.openxmlformats.org/officeDocument/2006/math">
                    <m:r>
                      <a:rPr lang="es-MX" sz="1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1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es-MX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</m:d>
                    <m:r>
                      <a:rPr lang="es-MX" sz="1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=3</m:t>
                    </m:r>
                    <m:sSup>
                      <m:sSupPr>
                        <m:ctrlPr>
                          <a:rPr lang="es-MX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p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p>
                    </m:sSup>
                    <m:r>
                      <a:rPr lang="es-MX" sz="1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−4</m:t>
                    </m:r>
                    <m:sSup>
                      <m:sSupPr>
                        <m:ctrlPr>
                          <a:rPr lang="es-MX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p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s-MX" sz="1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s-MX" sz="1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+3</m:t>
                    </m:r>
                    <m:sSup>
                      <m:sSupPr>
                        <m:ctrlPr>
                          <a:rPr lang="es-MX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𝑥𝑦</m:t>
                        </m:r>
                      </m:e>
                      <m:sup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s-MX" sz="1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</m:t>
                    </m:r>
                    <m:func>
                      <m:funcPr>
                        <m:ctrlPr>
                          <a:rPr lang="es-MX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MX" sz="18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sen</m:t>
                        </m:r>
                      </m:fName>
                      <m:e>
                        <m:sSup>
                          <m:sSupPr>
                            <m:ctrlPr>
                              <a:rPr lang="es-MX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s-MX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𝑥𝑦</m:t>
                            </m:r>
                          </m:e>
                          <m:sup>
                            <m:r>
                              <a:rPr lang="es-MX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e>
                    </m:func>
                  </m:oMath>
                </a14:m>
                <a:endParaRPr lang="es-MX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endParaRPr lang="es-MX" sz="1800" b="1" dirty="0" smtClean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b="1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Solución</a:t>
                </a:r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       </a:t>
                </a:r>
                <a:endParaRPr lang="es-MX" sz="18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Si se considera </a:t>
                </a:r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”</a:t>
                </a: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como una función de </a:t>
                </a:r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”</a:t>
                </a: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y se toma como constante a </a:t>
                </a:r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</m:oMath>
                </a14:m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”</a:t>
                </a: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entonces se </a:t>
                </a:r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obtiene:  </a:t>
                </a:r>
                <a:endParaRPr lang="es-MX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𝒇</m:t>
                        </m:r>
                      </m:e>
                      <m:sub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𝒙</m:t>
                        </m:r>
                      </m:sub>
                    </m:sSub>
                    <m:d>
                      <m:dPr>
                        <m:ctrlP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𝒙</m:t>
                        </m:r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𝒚</m:t>
                        </m:r>
                      </m:e>
                    </m:d>
                    <m:r>
                      <a:rPr lang="es-MX" sz="1800" b="1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s-MX" sz="1800" b="1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𝟗</m:t>
                    </m:r>
                    <m:sSup>
                      <m:sSupPr>
                        <m:ctrlP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𝒙</m:t>
                        </m:r>
                      </m:e>
                      <m:sup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p>
                    </m:sSup>
                    <m:r>
                      <a:rPr lang="es-MX" sz="1800" b="1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MX" sz="1800" b="1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𝟖</m:t>
                    </m:r>
                    <m:r>
                      <a:rPr lang="es-MX" sz="1800" b="1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𝒙𝒚</m:t>
                    </m:r>
                    <m:r>
                      <a:rPr lang="es-MX" sz="1800" b="1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es-MX" sz="1800" b="1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𝟑</m:t>
                    </m:r>
                    <m:sSup>
                      <m:sSupPr>
                        <m:ctrlP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𝒚</m:t>
                        </m:r>
                      </m:e>
                      <m:sup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p>
                    </m:sSup>
                    <m:r>
                      <a:rPr lang="es-MX" sz="1800" b="1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</m:t>
                    </m:r>
                    <m:sSup>
                      <m:sSupPr>
                        <m:ctrlP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𝒚</m:t>
                        </m:r>
                      </m:e>
                      <m:sup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p>
                    </m:sSup>
                    <m:func>
                      <m:funcPr>
                        <m:ctrlP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uncPr>
                      <m:fName>
                        <m:r>
                          <a:rPr lang="es-MX" sz="1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𝒄𝒐𝒔</m:t>
                        </m:r>
                      </m:fName>
                      <m:e>
                        <m:sSup>
                          <m:sSupPr>
                            <m:ctrlPr>
                              <a:rPr lang="es-MX" sz="1800" b="1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s-MX" sz="1800" b="1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𝒙𝒚</m:t>
                            </m:r>
                          </m:e>
                          <m:sup>
                            <m:r>
                              <a:rPr lang="es-MX" sz="1800" b="1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𝟐</m:t>
                            </m:r>
                          </m:sup>
                        </m:sSup>
                      </m:e>
                    </m:func>
                  </m:oMath>
                </a14:m>
                <a:endParaRPr lang="es-MX" sz="16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endParaRPr lang="es-MX" sz="1800" dirty="0" smtClean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Al </a:t>
                </a: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considerar </a:t>
                </a:r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”</a:t>
                </a: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como una función soló de </a:t>
                </a:r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</m:oMath>
                </a14:m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”</a:t>
                </a: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y se tiene a </a:t>
                </a:r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”</a:t>
                </a: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como constante </a:t>
                </a:r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resulta:</a:t>
                </a:r>
                <a:endParaRPr lang="es-MX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𝒇</m:t>
                          </m:r>
                        </m:e>
                        <m:sub>
                          <m: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sub>
                      </m:sSub>
                      <m:d>
                        <m:dPr>
                          <m:ctrlP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𝒙</m:t>
                          </m:r>
                          <m: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</m:d>
                      <m:r>
                        <a:rPr lang="es-MX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=−</m:t>
                      </m:r>
                      <m:r>
                        <a:rPr lang="es-MX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𝟒</m:t>
                      </m:r>
                      <m:sSup>
                        <m:sSupPr>
                          <m:ctrlP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MX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s-MX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𝟔</m:t>
                      </m:r>
                      <m:r>
                        <a:rPr lang="es-MX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𝒙𝒚</m:t>
                      </m:r>
                      <m:r>
                        <a:rPr lang="es-MX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s-MX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MX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𝒙𝒚</m:t>
                      </m:r>
                      <m:func>
                        <m:funcPr>
                          <m:ctrlP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a:rPr lang="es-MX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𝒄𝒐𝒔</m:t>
                          </m:r>
                        </m:fName>
                        <m:e>
                          <m:sSup>
                            <m:sSupPr>
                              <m:ctrlPr>
                                <a:rPr lang="es-MX" sz="1800" b="1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MX" sz="1800" b="1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𝒙𝒚</m:t>
                              </m:r>
                            </m:e>
                            <m:sup>
                              <m:r>
                                <a:rPr lang="es-MX" sz="1800" b="1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s-MX" sz="20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750594"/>
                <a:ext cx="7254552" cy="4346511"/>
              </a:xfrm>
              <a:prstGeom prst="rect">
                <a:avLst/>
              </a:prstGeom>
              <a:blipFill rotWithShape="0">
                <a:blip r:embed="rId2"/>
                <a:stretch>
                  <a:fillRect l="-756" t="-701" r="-67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139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es-MX" altLang="es-MX" sz="3200" dirty="0" smtClean="0">
                <a:solidFill>
                  <a:srgbClr val="C00000"/>
                </a:solidFill>
              </a:rPr>
              <a:t>Ejemplo 4. Cálculo de derivadas parciales</a:t>
            </a:r>
            <a:endParaRPr lang="es-MX" altLang="es-MX" sz="32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611560" y="2276872"/>
                <a:ext cx="8352928" cy="44059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dirty="0" smtClean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Sea:                      </a:t>
                </a:r>
                <a:r>
                  <a:rPr lang="es-MX" sz="1800" b="1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s-MX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𝒇</m:t>
                    </m:r>
                    <m:d>
                      <m:dPr>
                        <m:ctrlPr>
                          <a:rPr lang="es-MX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MX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𝒙</m:t>
                        </m:r>
                        <m:r>
                          <a:rPr lang="es-MX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s-MX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𝒚</m:t>
                        </m:r>
                      </m:e>
                    </m:d>
                    <m:r>
                      <a:rPr lang="es-MX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s-MX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𝒙</m:t>
                        </m:r>
                      </m:e>
                      <m:sup>
                        <m:r>
                          <a:rPr lang="es-MX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𝟑</m:t>
                        </m:r>
                      </m:sup>
                    </m:sSup>
                    <m:r>
                      <a:rPr lang="es-MX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𝒚</m:t>
                    </m:r>
                    <m:r>
                      <a:rPr lang="es-MX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MX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𝒚</m:t>
                    </m:r>
                    <m:func>
                      <m:funcPr>
                        <m:ctrlPr>
                          <a:rPr lang="es-MX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uncPr>
                      <m:fName>
                        <m:r>
                          <a:rPr lang="es-MX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𝒄𝒐𝒔𝒉</m:t>
                        </m:r>
                      </m:fName>
                      <m:e>
                        <m:r>
                          <a:rPr lang="es-MX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𝒙𝒚</m:t>
                        </m:r>
                      </m:e>
                    </m:func>
                  </m:oMath>
                </a14:m>
                <a:endParaRPr lang="es-MX" sz="18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Calcule</a:t>
                </a: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: </a:t>
                </a: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b="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a)</a:t>
                </a:r>
                <a14:m>
                  <m:oMath xmlns:m="http://schemas.openxmlformats.org/officeDocument/2006/math">
                    <m:r>
                      <a:rPr lang="es-MX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𝑥𝑦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        </a:t>
                </a:r>
                <a:endParaRPr lang="es-MX" sz="180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i="1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</a:t>
                </a:r>
                <a:r>
                  <a:rPr lang="es-MX" sz="1800" i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𝑥𝑦</m:t>
                        </m:r>
                      </m:sub>
                    </m:sSub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s-MX" sz="18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endParaRPr lang="es-MX" sz="1800" b="1" dirty="0" smtClean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b="1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Solución</a:t>
                </a:r>
                <a:r>
                  <a:rPr lang="es-MX" sz="1800" b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:</a:t>
                </a:r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800" b="1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𝒂</m:t>
                        </m:r>
                        <m:r>
                          <a:rPr lang="es-ES" sz="1800" b="1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)  </m:t>
                        </m:r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=</m:t>
                    </m:r>
                    <m:sSup>
                      <m:sSupPr>
                        <m:ctrlP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</m:t>
                        </m:r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p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sSup>
                      <m:sSupPr>
                        <m:ctrlP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  <m:sup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 err="1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senh</a:t>
                </a: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𝑥𝑦</m:t>
                    </m:r>
                  </m:oMath>
                </a14:m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pPr lvl="0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𝑥𝑦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=3</m:t>
                    </m:r>
                    <m:sSup>
                      <m:sSupPr>
                        <m:ctrlPr>
                          <a:rPr lang="es-MX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p>
                        <m:r>
                          <a:rPr lang="es-MX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−2</m:t>
                    </m:r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𝑦</m:t>
                    </m:r>
                  </m:oMath>
                </a14:m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 err="1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senh</a:t>
                </a:r>
                <a:r>
                  <a:rPr lang="es-MX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𝑥𝑦</m:t>
                    </m:r>
                  </m:oMath>
                </a14:m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s-MX" sz="1800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s-MX" sz="1800" dirty="0">
                  <a:solidFill>
                    <a:srgbClr val="C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1800" b="1" i="1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b) </a:t>
                </a:r>
                <a:r>
                  <a:rPr lang="es-MX" sz="1800" b="1" i="1" dirty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p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p>
                    </m:sSup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cosh</a:t>
                </a:r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𝑥𝑦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𝑥𝑦</m:t>
                    </m:r>
                  </m:oMath>
                </a14:m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senh</a:t>
                </a:r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𝑥𝑦</m:t>
                    </m:r>
                  </m:oMath>
                </a14:m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/>
                </a:r>
                <a:b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𝑦𝑥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=3</m:t>
                    </m:r>
                    <m:sSup>
                      <m:sSupPr>
                        <m:ctrlP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p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</m:oMath>
                </a14:m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senh</a:t>
                </a:r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𝑥𝑦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</m:oMath>
                </a14:m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senh</a:t>
                </a:r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𝑥𝑦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  <m:sSup>
                      <m:sSupPr>
                        <m:ctrlP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  <m:sup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cosh</a:t>
                </a:r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𝑥𝑦</m:t>
                    </m:r>
                  </m:oMath>
                </a14:m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/>
                </a:r>
                <a:b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</a:br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=3</m:t>
                    </m:r>
                    <m:sSup>
                      <m:sSupPr>
                        <m:ctrlP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p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−2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</m:oMath>
                </a14:m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senh</a:t>
                </a:r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𝑥𝑦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  <m:sSup>
                      <m:sSupPr>
                        <m:ctrlP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  <m:sup>
                        <m:r>
                          <a:rPr lang="es-MX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cosh</a:t>
                </a:r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𝑥𝑦</m:t>
                    </m:r>
                  </m:oMath>
                </a14:m>
                <a:r>
                  <a:rPr lang="es-MX" sz="180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276872"/>
                <a:ext cx="8352928" cy="4405950"/>
              </a:xfrm>
              <a:prstGeom prst="rect">
                <a:avLst/>
              </a:prstGeom>
              <a:blipFill rotWithShape="0">
                <a:blip r:embed="rId2"/>
                <a:stretch>
                  <a:fillRect l="-584" t="-693" b="-97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3" b="26533"/>
          <a:stretch/>
        </p:blipFill>
        <p:spPr>
          <a:xfrm>
            <a:off x="6095208" y="3501008"/>
            <a:ext cx="2651870" cy="177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B42517E-9CE6-485E-8928-670101536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836712"/>
            <a:ext cx="7543800" cy="1004846"/>
          </a:xfrm>
        </p:spPr>
        <p:txBody>
          <a:bodyPr>
            <a:normAutofit fontScale="90000"/>
          </a:bodyPr>
          <a:lstStyle/>
          <a:p>
            <a:r>
              <a:rPr lang="es-MX" sz="3600" dirty="0">
                <a:solidFill>
                  <a:srgbClr val="C00000"/>
                </a:solidFill>
              </a:rPr>
              <a:t>Ejemplo </a:t>
            </a:r>
            <a:r>
              <a:rPr lang="es-MX" sz="3600" dirty="0" smtClean="0">
                <a:solidFill>
                  <a:srgbClr val="C00000"/>
                </a:solidFill>
              </a:rPr>
              <a:t>5: </a:t>
            </a:r>
            <a:r>
              <a:rPr lang="es-MX" sz="3600" dirty="0">
                <a:solidFill>
                  <a:srgbClr val="C00000"/>
                </a:solidFill>
              </a:rPr>
              <a:t>Hallar las pendientes de una superficie en las direcciones de “</a:t>
            </a:r>
            <a:r>
              <a:rPr lang="es-MX" sz="3600" i="1" dirty="0">
                <a:solidFill>
                  <a:srgbClr val="C00000"/>
                </a:solidFill>
              </a:rPr>
              <a:t>x</a:t>
            </a:r>
            <a:r>
              <a:rPr lang="es-MX" sz="3600" dirty="0">
                <a:solidFill>
                  <a:srgbClr val="C00000"/>
                </a:solidFill>
              </a:rPr>
              <a:t>” y de “</a:t>
            </a:r>
            <a:r>
              <a:rPr lang="es-MX" sz="3600" i="1" dirty="0">
                <a:solidFill>
                  <a:srgbClr val="C00000"/>
                </a:solidFill>
              </a:rPr>
              <a:t>y</a:t>
            </a:r>
            <a:r>
              <a:rPr lang="es-MX" sz="3600" dirty="0">
                <a:solidFill>
                  <a:srgbClr val="C00000"/>
                </a:solidFill>
              </a:rPr>
              <a:t>”</a:t>
            </a:r>
            <a:r>
              <a:rPr lang="es-MX" dirty="0">
                <a:solidFill>
                  <a:srgbClr val="C00000"/>
                </a:solidFill>
              </a:rPr>
              <a:t/>
            </a:r>
            <a:br>
              <a:rPr lang="es-MX" dirty="0">
                <a:solidFill>
                  <a:srgbClr val="C00000"/>
                </a:solidFill>
              </a:rPr>
            </a:br>
            <a:endParaRPr lang="es-MX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xmlns="" id="{1C3EB6FD-4986-4430-A2F8-40ED5DEB130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520" y="2095856"/>
                <a:ext cx="8712968" cy="4762143"/>
              </a:xfrm>
            </p:spPr>
            <p:txBody>
              <a:bodyPr>
                <a:normAutofit fontScale="25000" lnSpcReduction="20000"/>
              </a:bodyPr>
              <a:lstStyle/>
              <a:p>
                <a:pPr marL="0" indent="0" algn="ctr">
                  <a:buNone/>
                </a:pPr>
                <a:r>
                  <a:rPr lang="es-MX" sz="8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Hallar las pendientes en las direcciones de</a:t>
                </a:r>
                <a14:m>
                  <m:oMath xmlns:m="http://schemas.openxmlformats.org/officeDocument/2006/math">
                    <m:r>
                      <a:rPr lang="es-MX" sz="88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8800" b="1" i="1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88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8800" b="1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8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8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y de “</a:t>
                </a:r>
                <a14:m>
                  <m:oMath xmlns:m="http://schemas.openxmlformats.org/officeDocument/2006/math">
                    <m:r>
                      <a:rPr lang="es-MX" sz="8800" b="1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8800" b="1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8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8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 la superficie: </a:t>
                </a:r>
                <a14:m>
                  <m:oMath xmlns:m="http://schemas.openxmlformats.org/officeDocument/2006/math">
                    <m:r>
                      <a:rPr lang="es-MX" sz="88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8800" i="1">
                        <a:latin typeface="Cambria Math" panose="02040503050406030204" pitchFamily="18" charset="0"/>
                      </a:rPr>
                      <m:t>= − </m:t>
                    </m:r>
                    <m:f>
                      <m:f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sz="8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8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MX" sz="8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s-MX" sz="8800" i="1">
                        <a:latin typeface="Cambria Math" panose="02040503050406030204" pitchFamily="18" charset="0"/>
                      </a:rPr>
                      <m:t>− </m:t>
                    </m:r>
                    <m:sSup>
                      <m:sSup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8800" i="1">
                        <a:latin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s-MX" sz="88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 en el punto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8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8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s-MX" sz="8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, 1, 2</m:t>
                        </m:r>
                      </m:e>
                    </m:d>
                    <m:r>
                      <a:rPr lang="es-MX" sz="88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s-MX" sz="8800" dirty="0">
                  <a:latin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sz="8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8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Solución:  </a:t>
                </a:r>
              </a:p>
              <a:p>
                <a:pPr marL="0" indent="0">
                  <a:buNone/>
                </a:pPr>
                <a:r>
                  <a:rPr lang="es-MX" sz="8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Las derivadas parciales de </a:t>
                </a:r>
                <a14:m>
                  <m:oMath xmlns:m="http://schemas.openxmlformats.org/officeDocument/2006/math">
                    <m:r>
                      <a:rPr lang="es-MX" sz="8800" b="0" i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88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MX" sz="8800" b="0" i="1" smtClean="0">
                        <a:latin typeface="Cambria Math" panose="02040503050406030204" pitchFamily="18" charset="0"/>
                      </a:rPr>
                      <m:t>“</m:t>
                    </m:r>
                  </m:oMath>
                </a14:m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 con respecto a “</a:t>
                </a:r>
                <a14:m>
                  <m:oMath xmlns:m="http://schemas.openxmlformats.org/officeDocument/2006/math">
                    <m:r>
                      <a:rPr lang="es-MX" sz="8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88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8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y a “</a:t>
                </a:r>
                <a14:m>
                  <m:oMath xmlns:m="http://schemas.openxmlformats.org/officeDocument/2006/math">
                    <m:r>
                      <a:rPr lang="es-MX" sz="8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88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8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son: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8800" i="1">
                        <a:latin typeface="Cambria Math" panose="02040503050406030204" pitchFamily="18" charset="0"/>
                      </a:rPr>
                      <m:t>= −</m:t>
                    </m:r>
                    <m:r>
                      <a:rPr lang="es-MX" sz="8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880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y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8800" i="1">
                        <a:latin typeface="Cambria Math" panose="02040503050406030204" pitchFamily="18" charset="0"/>
                      </a:rPr>
                      <m:t>= −2</m:t>
                    </m:r>
                    <m:r>
                      <a:rPr lang="es-MX" sz="8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8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</a:t>
                </a:r>
              </a:p>
              <a:p>
                <a:pPr marL="0" indent="0">
                  <a:buNone/>
                </a:pPr>
                <a:endParaRPr lang="es-MX" sz="8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Por tanto, en la dirección de </a:t>
                </a:r>
                <a14:m>
                  <m:oMath xmlns:m="http://schemas.openxmlformats.org/officeDocument/2006/math">
                    <m:r>
                      <a:rPr lang="es-MX" sz="8800" b="0" i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8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88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, la pendiente es: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8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8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s-MX" sz="8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,1</m:t>
                        </m:r>
                      </m:e>
                    </m:d>
                    <m:r>
                      <a:rPr lang="es-MX" sz="8800" i="1">
                        <a:latin typeface="Cambria Math" panose="02040503050406030204" pitchFamily="18" charset="0"/>
                      </a:rPr>
                      <m:t>= − </m:t>
                    </m:r>
                    <m:f>
                      <m:f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</a:t>
                </a:r>
                <a:endParaRPr lang="es-MX" sz="8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y en la dirección de “</a:t>
                </a:r>
                <a14:m>
                  <m:oMath xmlns:m="http://schemas.openxmlformats.org/officeDocument/2006/math">
                    <m:r>
                      <a:rPr lang="es-MX" sz="8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88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, la pendiente es: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s-MX" sz="8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8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8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s-MX" sz="8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MX" sz="8800" i="1">
                            <a:latin typeface="Cambria Math" panose="02040503050406030204" pitchFamily="18" charset="0"/>
                          </a:rPr>
                          <m:t>,1</m:t>
                        </m:r>
                      </m:e>
                    </m:d>
                    <m:r>
                      <a:rPr lang="es-MX" sz="8800" i="1">
                        <a:latin typeface="Cambria Math" panose="02040503050406030204" pitchFamily="18" charset="0"/>
                      </a:rPr>
                      <m:t>= − 2.</m:t>
                    </m:r>
                  </m:oMath>
                </a14:m>
                <a:r>
                  <a:rPr lang="es-MX" sz="8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</a:t>
                </a:r>
                <a:endParaRPr lang="es-MX" sz="8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1C3EB6FD-4986-4430-A2F8-40ED5DEB13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095856"/>
                <a:ext cx="8712968" cy="4762143"/>
              </a:xfrm>
              <a:blipFill>
                <a:blip r:embed="rId2"/>
                <a:stretch>
                  <a:fillRect l="-909" t="-217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6" r="27589"/>
          <a:stretch/>
        </p:blipFill>
        <p:spPr>
          <a:xfrm>
            <a:off x="7182341" y="5143209"/>
            <a:ext cx="1944216" cy="169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4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3A3CAB6-C942-4A45-8BA3-69469FF67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>
                <a:solidFill>
                  <a:srgbClr val="C00000"/>
                </a:solidFill>
              </a:rPr>
              <a:t>…Interpretación gráfica</a:t>
            </a:r>
            <a:endParaRPr lang="es-MX" sz="3200" dirty="0">
              <a:solidFill>
                <a:srgbClr val="C00000"/>
              </a:solidFill>
            </a:endParaRPr>
          </a:p>
        </p:txBody>
      </p:sp>
      <p:pic>
        <p:nvPicPr>
          <p:cNvPr id="5" name="Imagen 4" descr="Calculo 2. De varias variables.pdf - Adobe Acrobat Reader DC">
            <a:extLst>
              <a:ext uri="{FF2B5EF4-FFF2-40B4-BE49-F238E27FC236}">
                <a16:creationId xmlns:a16="http://schemas.microsoft.com/office/drawing/2014/main" xmlns="" id="{52EFAB5B-63B2-4FB6-8E08-79605EF168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652" t="40966" r="33805" b="21113"/>
          <a:stretch/>
        </p:blipFill>
        <p:spPr>
          <a:xfrm>
            <a:off x="251520" y="2636912"/>
            <a:ext cx="9004232" cy="38884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2345571" y="2749447"/>
                <a:ext cx="2815195" cy="9554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1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s-MX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sz="1400" i="1">
                          <a:latin typeface="Cambria Math" panose="02040503050406030204" pitchFamily="18" charset="0"/>
                        </a:rPr>
                        <m:t>= − </m:t>
                      </m:r>
                      <m:f>
                        <m:fPr>
                          <m:ctrlPr>
                            <a:rPr lang="es-MX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MX" sz="1400" i="1">
                          <a:latin typeface="Cambria Math" panose="02040503050406030204" pitchFamily="18" charset="0"/>
                        </a:rPr>
                        <m:t>− </m:t>
                      </m:r>
                      <m:sSup>
                        <m:sSupPr>
                          <m:ctrlPr>
                            <a:rPr lang="es-MX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1400" i="1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s-MX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25</m:t>
                          </m:r>
                        </m:num>
                        <m:den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es-MX" sz="1400" dirty="0" smtClean="0"/>
              </a:p>
              <a:p>
                <a:endParaRPr lang="es-MX" sz="1400" dirty="0"/>
              </a:p>
              <a:p>
                <a:endParaRPr lang="es-MX" sz="1400" dirty="0"/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571" y="2749447"/>
                <a:ext cx="2815195" cy="95545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2269969" y="6021288"/>
                <a:ext cx="1491754" cy="5763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s-MX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,1</m:t>
                          </m:r>
                        </m:e>
                      </m:d>
                      <m:r>
                        <a:rPr lang="es-MX" sz="1400" i="1">
                          <a:latin typeface="Cambria Math" panose="02040503050406030204" pitchFamily="18" charset="0"/>
                        </a:rPr>
                        <m:t>= − </m:t>
                      </m:r>
                      <m:f>
                        <m:fPr>
                          <m:ctrlPr>
                            <a:rPr lang="es-MX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9969" y="6021288"/>
                <a:ext cx="1491754" cy="57637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6660232" y="6040876"/>
                <a:ext cx="1634102" cy="46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s-MX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,1</m:t>
                        </m:r>
                      </m:e>
                    </m:d>
                    <m:r>
                      <a:rPr lang="es-MX" sz="1600" i="1">
                        <a:latin typeface="Cambria Math" panose="02040503050406030204" pitchFamily="18" charset="0"/>
                      </a:rPr>
                      <m:t>= − 2.</m:t>
                    </m:r>
                  </m:oMath>
                </a14:m>
                <a:r>
                  <a:rPr lang="es-MX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s-MX" sz="1600" dirty="0"/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6040876"/>
                <a:ext cx="1634102" cy="460832"/>
              </a:xfrm>
              <a:prstGeom prst="rect">
                <a:avLst/>
              </a:prstGeom>
              <a:blipFill rotWithShape="0">
                <a:blip r:embed="rId5"/>
                <a:stretch>
                  <a:fillRect l="-37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/>
          <p:cNvSpPr txBox="1"/>
          <p:nvPr/>
        </p:nvSpPr>
        <p:spPr>
          <a:xfrm>
            <a:off x="2323297" y="5771526"/>
            <a:ext cx="2808312" cy="2312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Pendiente en la dirección de x:</a:t>
            </a:r>
            <a:endParaRPr lang="es-MX" sz="1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6588224" y="5809639"/>
            <a:ext cx="244827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Pendiente en la dirección de y:</a:t>
            </a:r>
            <a:endParaRPr lang="es-MX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/>
              <p:cNvSpPr/>
              <p:nvPr/>
            </p:nvSpPr>
            <p:spPr>
              <a:xfrm>
                <a:off x="2990804" y="4042259"/>
                <a:ext cx="897232" cy="5763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MX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,1</m:t>
                          </m:r>
                          <m: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, 2</m:t>
                          </m:r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804" y="4042259"/>
                <a:ext cx="897232" cy="57637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 11"/>
              <p:cNvSpPr/>
              <p:nvPr/>
            </p:nvSpPr>
            <p:spPr>
              <a:xfrm>
                <a:off x="7524328" y="3782453"/>
                <a:ext cx="897232" cy="5763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MX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s-MX" sz="1400" i="1">
                              <a:latin typeface="Cambria Math" panose="02040503050406030204" pitchFamily="18" charset="0"/>
                            </a:rPr>
                            <m:t>,1</m:t>
                          </m:r>
                          <m:r>
                            <a:rPr lang="es-MX" sz="1400" b="0" i="1" smtClean="0">
                              <a:latin typeface="Cambria Math" panose="02040503050406030204" pitchFamily="18" charset="0"/>
                            </a:rPr>
                            <m:t>, 2</m:t>
                          </m:r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2" name="Rectángu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328" y="3782453"/>
                <a:ext cx="897232" cy="57637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81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1A8DABB-FB4F-4655-BAD8-F20C15D65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963" y="836712"/>
            <a:ext cx="7543800" cy="1088068"/>
          </a:xfrm>
        </p:spPr>
        <p:txBody>
          <a:bodyPr>
            <a:normAutofit fontScale="90000"/>
          </a:bodyPr>
          <a:lstStyle/>
          <a:p>
            <a:r>
              <a:rPr lang="es-MX" sz="3600" dirty="0" smtClean="0">
                <a:solidFill>
                  <a:srgbClr val="C00000"/>
                </a:solidFill>
              </a:rPr>
              <a:t>Ejemplo 6: </a:t>
            </a:r>
            <a:r>
              <a:rPr lang="es-MX" sz="3600" dirty="0">
                <a:solidFill>
                  <a:srgbClr val="C00000"/>
                </a:solidFill>
              </a:rPr>
              <a:t>Hallar las pendientes de una superficie en las direcciones de </a:t>
            </a:r>
            <a:r>
              <a:rPr lang="es-MX" sz="3600" dirty="0" smtClean="0">
                <a:solidFill>
                  <a:srgbClr val="C00000"/>
                </a:solidFill>
              </a:rPr>
              <a:t>“x” </a:t>
            </a:r>
            <a:r>
              <a:rPr lang="es-MX" sz="3600" dirty="0">
                <a:solidFill>
                  <a:srgbClr val="C00000"/>
                </a:solidFill>
              </a:rPr>
              <a:t>y de </a:t>
            </a:r>
            <a:r>
              <a:rPr lang="es-MX" sz="3600" dirty="0" smtClean="0">
                <a:solidFill>
                  <a:srgbClr val="C00000"/>
                </a:solidFill>
              </a:rPr>
              <a:t>“y”</a:t>
            </a:r>
            <a:r>
              <a:rPr lang="es-MX" dirty="0">
                <a:solidFill>
                  <a:srgbClr val="C00000"/>
                </a:solidFill>
              </a:rPr>
              <a:t/>
            </a:r>
            <a:br>
              <a:rPr lang="es-MX" dirty="0">
                <a:solidFill>
                  <a:srgbClr val="C00000"/>
                </a:solidFill>
              </a:rPr>
            </a:br>
            <a:endParaRPr lang="es-MX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xmlns="" id="{CFA5F9CD-5D50-4C51-9203-DE37694B7A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09625" y="1988840"/>
                <a:ext cx="7958138" cy="3881437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s-MX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Hallar las pendientes de la superficie dada por: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18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s-MX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1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sz="1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sz="1800" i="1">
                          <a:latin typeface="Cambria Math" panose="02040503050406030204" pitchFamily="18" charset="0"/>
                        </a:rPr>
                        <m:t>=1−</m:t>
                      </m:r>
                      <m:sSup>
                        <m:sSupPr>
                          <m:ctrlPr>
                            <a:rPr lang="es-MX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1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MX" sz="1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sz="1800" i="1">
                              <a:latin typeface="Cambria Math" panose="02040503050406030204" pitchFamily="18" charset="0"/>
                            </a:rPr>
                            <m:t>−1)</m:t>
                          </m:r>
                        </m:e>
                        <m:sup>
                          <m:r>
                            <a:rPr lang="es-MX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1800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s-MX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1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MX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sz="1800" i="1">
                              <a:latin typeface="Cambria Math" panose="02040503050406030204" pitchFamily="18" charset="0"/>
                            </a:rPr>
                            <m:t>−2)</m:t>
                          </m:r>
                        </m:e>
                        <m:sup>
                          <m:r>
                            <a:rPr lang="es-MX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en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el punto </a:t>
                </a:r>
                <a14:m>
                  <m:oMath xmlns:m="http://schemas.openxmlformats.org/officeDocument/2006/math">
                    <m:r>
                      <a:rPr lang="es-MX" sz="1800" i="1">
                        <a:latin typeface="Cambria Math" panose="02040503050406030204" pitchFamily="18" charset="0"/>
                      </a:rPr>
                      <m:t>(1, 2, 1),</m:t>
                    </m:r>
                  </m:oMath>
                </a14:m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en las direcciones de </a:t>
                </a: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s-MX" sz="1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s-MX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y de </a:t>
                </a:r>
                <a14:m>
                  <m:oMath xmlns:m="http://schemas.openxmlformats.org/officeDocument/2006/math">
                    <m:r>
                      <a:rPr lang="es-MX" sz="1800" b="0" i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indent="0">
                  <a:buNone/>
                </a:pPr>
                <a:endParaRPr lang="es-MX" sz="1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Solución</a:t>
                </a:r>
                <a:r>
                  <a:rPr lang="es-MX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0" indent="0">
                  <a:buNone/>
                </a:pP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Las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derivadas parciales de</a:t>
                </a:r>
                <a14:m>
                  <m:oMath xmlns:m="http://schemas.openxmlformats.org/officeDocument/2006/math">
                    <m:r>
                      <a:rPr lang="es-MX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s-MX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con respecto a </a:t>
                </a: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s-MX" sz="1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s-MX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y </a:t>
                </a: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1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s-MX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son: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 −2 (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y </a:t>
                </a: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 −2 </m:t>
                    </m:r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s-MX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Derivadas parciales.</a:t>
                </a:r>
              </a:p>
              <a:p>
                <a:pPr marL="0" indent="0">
                  <a:buNone/>
                </a:pPr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Por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tanto, en el punto </a:t>
                </a:r>
                <a14:m>
                  <m:oMath xmlns:m="http://schemas.openxmlformats.org/officeDocument/2006/math">
                    <m:r>
                      <a:rPr lang="es-MX" sz="1800" i="1">
                        <a:latin typeface="Cambria Math" panose="02040503050406030204" pitchFamily="18" charset="0"/>
                      </a:rPr>
                      <m:t>(1, 2, 1),</m:t>
                    </m:r>
                  </m:oMath>
                </a14:m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las pendientes en las direcciones de </a:t>
                </a: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s-MX" sz="1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s-MX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y de </a:t>
                </a: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1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s-MX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son: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1,2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=−2 </m:t>
                    </m:r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1−1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y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1,2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 −2 </m:t>
                    </m:r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2−2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FA5F9CD-5D50-4C51-9203-DE37694B7A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9625" y="1988840"/>
                <a:ext cx="7958138" cy="3881437"/>
              </a:xfrm>
              <a:blipFill rotWithShape="0">
                <a:blip r:embed="rId2"/>
                <a:stretch>
                  <a:fillRect l="-690" t="-78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013176"/>
            <a:ext cx="2051720" cy="195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1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z="3200" dirty="0" smtClean="0">
                <a:solidFill>
                  <a:srgbClr val="C00000"/>
                </a:solidFill>
              </a:rPr>
              <a:t>Ejemplo 7: Cálculo de pendiente</a:t>
            </a:r>
            <a:endParaRPr lang="es-MX" altLang="es-MX" sz="32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3203848" y="2204864"/>
                <a:ext cx="4572000" cy="310751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800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Calcule la pendiente de la recta tangente a la curva de intersección de la superficie</a:t>
                </a:r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8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𝑧</m:t>
                      </m:r>
                      <m:r>
                        <a:rPr lang="es-E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r>
                        <a:rPr lang="es-E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s-MX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24− </m:t>
                          </m:r>
                          <m:sSup>
                            <m:sSupPr>
                              <m:ctrlPr>
                                <a:rPr lang="es-MX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E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E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− </m:t>
                          </m:r>
                          <m:sSub>
                            <m:sSubPr>
                              <m:ctrlPr>
                                <a:rPr lang="es-MX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s-E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s-MX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E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sub>
                          </m:sSub>
                        </m:e>
                      </m:rad>
                    </m:oMath>
                  </m:oMathPara>
                </a14:m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Con el plano  </a:t>
                </a:r>
                <a14:m>
                  <m:oMath xmlns:m="http://schemas.openxmlformats.org/officeDocument/2006/math">
                    <m:r>
                      <a:rPr lang="es-E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𝑌</m:t>
                    </m:r>
                    <m:r>
                      <a:rPr lang="es-E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=2</m:t>
                    </m:r>
                  </m:oMath>
                </a14:m>
                <a:r>
                  <a:rPr lang="es-E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en el punto  </a:t>
                </a:r>
                <a14:m>
                  <m:oMath xmlns:m="http://schemas.openxmlformats.org/officeDocument/2006/math">
                    <m:r>
                      <a:rPr lang="es-E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(2,2,√3</m:t>
                    </m:r>
                  </m:oMath>
                </a14:m>
                <a:r>
                  <a:rPr lang="es-E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).</a:t>
                </a:r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2204864"/>
                <a:ext cx="4572000" cy="3107517"/>
              </a:xfrm>
              <a:prstGeom prst="rect">
                <a:avLst/>
              </a:prstGeom>
              <a:blipFill rotWithShape="0">
                <a:blip r:embed="rId2"/>
                <a:stretch>
                  <a:fillRect l="-1200" t="-1179" r="-10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60848"/>
            <a:ext cx="2678588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83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2643805-8BA9-42A6-96AA-EC80611EF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620688"/>
            <a:ext cx="6656784" cy="1143000"/>
          </a:xfrm>
        </p:spPr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C00000"/>
                </a:solidFill>
              </a:rPr>
              <a:t>Ejemplo 8: </a:t>
            </a:r>
            <a:r>
              <a:rPr lang="es-MX" sz="3200" dirty="0">
                <a:solidFill>
                  <a:srgbClr val="C00000"/>
                </a:solidFill>
              </a:rPr>
              <a:t>Hallar derivadas parciales de segundo orden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xmlns="" id="{7B4B5867-EB94-4849-ABE4-0D4B0A6FB4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3568" y="2060848"/>
                <a:ext cx="7958138" cy="3881437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es-MX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Hallar las derivadas parciales de segundo orden de </a:t>
                </a:r>
                <a:endParaRPr lang="es-MX" sz="18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s-MX" sz="1800" b="1" i="1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s-MX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MX" sz="18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1800" b="1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s-MX" sz="1800" b="1" i="1">
                        <a:latin typeface="Cambria Math" panose="02040503050406030204" pitchFamily="18" charset="0"/>
                      </a:rPr>
                      <m:t>𝒙</m:t>
                    </m:r>
                    <m:sSup>
                      <m:sSupPr>
                        <m:ctrlPr>
                          <a:rPr lang="es-MX" sz="1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MX" sz="18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s-MX" sz="18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s-MX" sz="1800" b="1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18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1800" b="1" i="1">
                        <a:latin typeface="Cambria Math" panose="02040503050406030204" pitchFamily="18" charset="0"/>
                      </a:rPr>
                      <m:t>𝟓</m:t>
                    </m:r>
                    <m:sSup>
                      <m:sSupPr>
                        <m:ctrlPr>
                          <a:rPr lang="es-MX" sz="1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s-MX" sz="1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s-MX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y determinar el valor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𝒙𝒚</m:t>
                        </m:r>
                      </m:sub>
                    </m:sSub>
                    <m:d>
                      <m:dPr>
                        <m:ctrlPr>
                          <a:rPr lang="es-MX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1800" b="1" i="1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es-MX" sz="1800" b="1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s-MX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Solución</a:t>
                </a:r>
                <a:r>
                  <a:rPr lang="es-MX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0" indent="0">
                  <a:buNone/>
                </a:pP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Empezar por hallar las derivadas parciales de primer orden con respecto a </a:t>
                </a:r>
                <a14:m>
                  <m:oMath xmlns:m="http://schemas.openxmlformats.org/officeDocument/2006/math">
                    <m:r>
                      <a:rPr lang="es-MX" sz="1800" b="0" i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s-MX" sz="1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s-MX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y </a:t>
                </a: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s-MX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1800" i="1">
                        <a:latin typeface="Cambria Math" panose="02040503050406030204" pitchFamily="18" charset="0"/>
                      </a:rPr>
                      <m:t>+10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y </a:t>
                </a: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=6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𝑥𝑦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−2+10</m:t>
                    </m:r>
                    <m:sSup>
                      <m:sSup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18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Después, se deriva cada una de éstas con respecto a </a:t>
                </a: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18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y con respecto a </a:t>
                </a:r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18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”.</a:t>
                </a:r>
              </a:p>
              <a:p>
                <a:pPr marL="0" indent="0">
                  <a:buNone/>
                </a:pPr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=10</m:t>
                    </m:r>
                    <m:sSup>
                      <m:sSup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y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𝑦𝑦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=6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+10</m:t>
                    </m:r>
                    <m:sSup>
                      <m:sSup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𝑥𝑦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=6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+20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y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𝑦𝑥</m:t>
                        </m:r>
                      </m:sub>
                    </m:sSub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=6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+20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endParaRPr lang="es-MX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En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−1,2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𝑒𝑙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𝑣𝑎𝑙𝑜𝑟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𝑑𝑒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𝑥𝑦</m:t>
                        </m:r>
                      </m:sub>
                    </m:sSub>
                    <m:r>
                      <a:rPr lang="es-MX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𝑒𝑠</m:t>
                    </m:r>
                    <m:r>
                      <a:rPr lang="es-MX" sz="18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𝑦𝑥</m:t>
                        </m:r>
                      </m:sub>
                    </m:sSub>
                    <m:r>
                      <a:rPr lang="es-MX" sz="18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s-MX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800" i="1">
                            <a:latin typeface="Cambria Math" panose="02040503050406030204" pitchFamily="18" charset="0"/>
                          </a:rPr>
                          <m:t>−1,2</m:t>
                        </m:r>
                      </m:e>
                    </m:d>
                    <m:r>
                      <a:rPr lang="es-MX" sz="1800" i="1">
                        <a:latin typeface="Cambria Math" panose="02040503050406030204" pitchFamily="18" charset="0"/>
                      </a:rPr>
                      <m:t>=12−40=−28 </m:t>
                    </m:r>
                  </m:oMath>
                </a14:m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B4B5867-EB94-4849-ABE4-0D4B0A6FB4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2060848"/>
                <a:ext cx="7958138" cy="3881437"/>
              </a:xfrm>
              <a:blipFill rotWithShape="0">
                <a:blip r:embed="rId2"/>
                <a:stretch>
                  <a:fillRect l="-613" t="-785" b="-2260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02" t="11619" r="25423" b="12092"/>
          <a:stretch/>
        </p:blipFill>
        <p:spPr>
          <a:xfrm>
            <a:off x="-1" y="0"/>
            <a:ext cx="1739943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73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FFB8F14-4B57-4D8D-91AE-6D915C28E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696" y="692696"/>
            <a:ext cx="6147494" cy="1088068"/>
          </a:xfrm>
        </p:spPr>
        <p:txBody>
          <a:bodyPr>
            <a:normAutofit fontScale="90000"/>
          </a:bodyPr>
          <a:lstStyle/>
          <a:p>
            <a:r>
              <a:rPr lang="es-MX" sz="3600" dirty="0" smtClean="0">
                <a:solidFill>
                  <a:srgbClr val="C00000"/>
                </a:solidFill>
              </a:rPr>
              <a:t>Ejemplo 9: </a:t>
            </a:r>
            <a:r>
              <a:rPr lang="es-MX" sz="3600" dirty="0">
                <a:solidFill>
                  <a:srgbClr val="C00000"/>
                </a:solidFill>
              </a:rPr>
              <a:t>Hallar derivadas parciales de orden superior</a:t>
            </a:r>
            <a:r>
              <a:rPr lang="es-MX" dirty="0">
                <a:solidFill>
                  <a:srgbClr val="C00000"/>
                </a:solidFill>
              </a:rPr>
              <a:t/>
            </a:r>
            <a:br>
              <a:rPr lang="es-MX" dirty="0">
                <a:solidFill>
                  <a:srgbClr val="C00000"/>
                </a:solidFill>
              </a:rPr>
            </a:br>
            <a:endParaRPr lang="es-MX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xmlns="" id="{CF0CC147-2834-40D8-9264-6333791F89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9512" y="2177480"/>
                <a:ext cx="8964488" cy="4680520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 algn="ctr">
                  <a:buNone/>
                </a:pPr>
                <a:r>
                  <a:rPr lang="es-MX" sz="2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Mostrar 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9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900" b="1" i="1">
                            <a:latin typeface="Cambria Math" panose="02040503050406030204" pitchFamily="18" charset="0"/>
                          </a:rPr>
                          <m:t>𝒙𝒛</m:t>
                        </m:r>
                      </m:sub>
                    </m:sSub>
                    <m:r>
                      <a:rPr lang="es-MX" sz="2900" b="1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9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900" b="1" i="1">
                            <a:latin typeface="Cambria Math" panose="02040503050406030204" pitchFamily="18" charset="0"/>
                          </a:rPr>
                          <m:t>𝒛𝒙</m:t>
                        </m:r>
                      </m:sub>
                    </m:sSub>
                  </m:oMath>
                </a14:m>
                <a:r>
                  <a:rPr lang="es-MX" sz="2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2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9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900" b="1" i="1">
                            <a:latin typeface="Cambria Math" panose="02040503050406030204" pitchFamily="18" charset="0"/>
                          </a:rPr>
                          <m:t>𝒙𝒛𝒛</m:t>
                        </m:r>
                      </m:sub>
                    </m:sSub>
                    <m:r>
                      <a:rPr lang="es-MX" sz="2900" b="1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9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900" b="1" i="1">
                            <a:latin typeface="Cambria Math" panose="02040503050406030204" pitchFamily="18" charset="0"/>
                          </a:rPr>
                          <m:t>𝒛𝒙𝒛</m:t>
                        </m:r>
                      </m:sub>
                    </m:sSub>
                    <m:r>
                      <a:rPr lang="es-MX" sz="2900" b="1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9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900" b="1" i="1">
                            <a:latin typeface="Cambria Math" panose="02040503050406030204" pitchFamily="18" charset="0"/>
                          </a:rPr>
                          <m:t>𝒛𝒛𝒙</m:t>
                        </m:r>
                      </m:sub>
                    </m:sSub>
                  </m:oMath>
                </a14:m>
                <a:r>
                  <a:rPr lang="es-MX" sz="2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para la </a:t>
                </a:r>
                <a:r>
                  <a:rPr lang="es-MX" sz="2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función:</a:t>
                </a:r>
                <a:endParaRPr lang="es-MX" sz="2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sz="29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9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s-MX" sz="29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9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sz="29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9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sz="29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9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MX" sz="29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900" i="1">
                          <a:latin typeface="Cambria Math" panose="02040503050406030204" pitchFamily="18" charset="0"/>
                        </a:rPr>
                        <m:t>𝑦</m:t>
                      </m:r>
                      <m:sSup>
                        <m:sSupPr>
                          <m:ctrlPr>
                            <a:rPr lang="es-MX" sz="29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9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sz="2900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s-MX" sz="29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9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sz="29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900" i="1">
                          <a:latin typeface="Cambria Math" panose="02040503050406030204" pitchFamily="18" charset="0"/>
                        </a:rPr>
                        <m:t>𝐼𝑛</m:t>
                      </m:r>
                      <m:r>
                        <a:rPr lang="es-MX" sz="29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9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MX" sz="2900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s-MX" sz="2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Solución</a:t>
                </a:r>
                <a:r>
                  <a:rPr lang="es-MX" sz="2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endParaRPr lang="es-MX" sz="2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900" dirty="0">
                    <a:latin typeface="Arial" panose="020B0604020202020204" pitchFamily="34" charset="0"/>
                    <a:cs typeface="Arial" panose="020B0604020202020204" pitchFamily="34" charset="0"/>
                  </a:rPr>
                  <a:t>Derivadas parciales de primer orden: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s-MX" sz="29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900" i="1">
                        <a:latin typeface="Cambria Math" panose="02040503050406030204" pitchFamily="18" charset="0"/>
                      </a:rPr>
                      <m:t>𝑦</m:t>
                    </m:r>
                    <m:sSup>
                      <m:sSup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s-MX" sz="29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900" i="1">
                        <a:latin typeface="Cambria Math" panose="02040503050406030204" pitchFamily="18" charset="0"/>
                      </a:rPr>
                      <m:t>𝐼𝑛</m:t>
                    </m:r>
                    <m:r>
                      <a:rPr lang="es-MX" sz="29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9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900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s-MX" sz="29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s-MX" sz="2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s-MX" sz="29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</m:oMath>
                </a14:m>
                <a:endParaRPr lang="es-MX" sz="2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sz="29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Derivadas </a:t>
                </a:r>
                <a:r>
                  <a:rPr lang="es-MX" sz="2900" dirty="0">
                    <a:latin typeface="Arial" panose="020B0604020202020204" pitchFamily="34" charset="0"/>
                    <a:cs typeface="Arial" panose="020B0604020202020204" pitchFamily="34" charset="0"/>
                  </a:rPr>
                  <a:t>parciales de segundo orden </a:t>
                </a:r>
                <a:r>
                  <a:rPr lang="es-MX" sz="2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(las </a:t>
                </a:r>
                <a:r>
                  <a:rPr lang="es-MX" sz="2900" dirty="0">
                    <a:latin typeface="Arial" panose="020B0604020202020204" pitchFamily="34" charset="0"/>
                    <a:cs typeface="Arial" panose="020B0604020202020204" pitchFamily="34" charset="0"/>
                  </a:rPr>
                  <a:t>dos primeras son iguales):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𝑥𝑧</m:t>
                        </m:r>
                      </m:sub>
                    </m:sSub>
                    <m:d>
                      <m:d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s-MX" sz="29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</m:oMath>
                </a14:m>
                <a:r>
                  <a:rPr lang="es-MX" sz="2900" dirty="0">
                    <a:latin typeface="Arial" panose="020B0604020202020204" pitchFamily="34" charset="0"/>
                    <a:cs typeface="Arial" panose="020B0604020202020204" pitchFamily="34" charset="0"/>
                  </a:rPr>
                  <a:t>,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𝑧𝑥</m:t>
                        </m:r>
                      </m:sub>
                    </m:sSub>
                    <m:d>
                      <m:d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s-MX" sz="29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</m:oMath>
                </a14:m>
                <a:r>
                  <a:rPr lang="es-MX" sz="2900" dirty="0">
                    <a:latin typeface="Arial" panose="020B0604020202020204" pitchFamily="34" charset="0"/>
                    <a:cs typeface="Arial" panose="020B0604020202020204" pitchFamily="34" charset="0"/>
                  </a:rPr>
                  <a:t>,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𝑧𝑧</m:t>
                        </m:r>
                      </m:sub>
                    </m:sSub>
                    <m:d>
                      <m:d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s-MX" sz="2900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s-MX" sz="29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9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s-MX" sz="29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s-MX" sz="2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sz="29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Derivadas </a:t>
                </a:r>
                <a:r>
                  <a:rPr lang="es-MX" sz="2900" dirty="0">
                    <a:latin typeface="Arial" panose="020B0604020202020204" pitchFamily="34" charset="0"/>
                    <a:cs typeface="Arial" panose="020B0604020202020204" pitchFamily="34" charset="0"/>
                  </a:rPr>
                  <a:t>parciales de tercer orden </a:t>
                </a:r>
                <a:r>
                  <a:rPr lang="es-MX" sz="2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(las </a:t>
                </a:r>
                <a:r>
                  <a:rPr lang="es-MX" sz="2900" dirty="0">
                    <a:latin typeface="Arial" panose="020B0604020202020204" pitchFamily="34" charset="0"/>
                    <a:cs typeface="Arial" panose="020B0604020202020204" pitchFamily="34" charset="0"/>
                  </a:rPr>
                  <a:t>tres son iguales):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𝑥𝑧𝑧</m:t>
                        </m:r>
                      </m:sub>
                    </m:sSub>
                    <m:d>
                      <m:d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s-MX" sz="2900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s-MX" sz="29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9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s-MX" sz="29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s-MX" sz="2900" dirty="0">
                    <a:latin typeface="Arial" panose="020B0604020202020204" pitchFamily="34" charset="0"/>
                    <a:cs typeface="Arial" panose="020B0604020202020204" pitchFamily="34" charset="0"/>
                  </a:rPr>
                  <a:t>,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𝑧𝑥𝑧</m:t>
                        </m:r>
                      </m:sub>
                    </m:sSub>
                    <m:d>
                      <m:d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s-MX" sz="2900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s-MX" sz="29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9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s-MX" sz="29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s-MX" sz="2900" dirty="0">
                    <a:latin typeface="Arial" panose="020B0604020202020204" pitchFamily="34" charset="0"/>
                    <a:cs typeface="Arial" panose="020B0604020202020204" pitchFamily="34" charset="0"/>
                  </a:rPr>
                  <a:t>,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𝑧𝑧𝑥</m:t>
                        </m:r>
                      </m:sub>
                    </m:sSub>
                    <m:d>
                      <m:d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s-MX" sz="2900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s-MX" sz="29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9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s-MX" sz="29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9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s-MX" sz="29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s-MX" sz="2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F0CC147-2834-40D8-9264-6333791F89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177480"/>
                <a:ext cx="8964488" cy="4680520"/>
              </a:xfrm>
              <a:blipFill rotWithShape="0">
                <a:blip r:embed="rId2"/>
                <a:stretch>
                  <a:fillRect l="-884" t="-22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648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1043608" y="2091759"/>
                <a:ext cx="7706692" cy="45724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800" b="1" dirty="0" smtClean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Solución:</a:t>
                </a:r>
                <a:r>
                  <a:rPr lang="es-ES" sz="1800" b="1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s-ES" sz="1800" b="1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800" dirty="0" smtClean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En la figura se</a:t>
                </a:r>
                <a:r>
                  <a:rPr lang="es-ES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s-E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muestra la curva de intersección de la superficie y del plano así como la recta tangente. La pendiente requerida es el valor de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s-E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𝜕</m:t>
                        </m:r>
                        <m:r>
                          <a:rPr lang="es-E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𝑧</m:t>
                        </m:r>
                      </m:num>
                      <m:den>
                        <m:r>
                          <a:rPr lang="es-E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𝜕</m:t>
                        </m:r>
                        <m:r>
                          <a:rPr lang="es-E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s-E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es en el punto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MX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E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2,2, </m:t>
                        </m:r>
                        <m:rad>
                          <m:radPr>
                            <m:degHide m:val="on"/>
                            <m:ctrlPr>
                              <a:rPr lang="es-MX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s-E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3</m:t>
                            </m:r>
                          </m:e>
                        </m:rad>
                        <m:r>
                          <a:rPr lang="es-E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s-E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 </a:t>
                </a:r>
                <a:r>
                  <a:rPr lang="es-ES" sz="18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Así: </a:t>
                </a:r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𝜕</m:t>
                          </m:r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𝑧</m:t>
                          </m:r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</m:num>
                        <m:den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𝜕</m:t>
                          </m:r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𝑥</m:t>
                          </m:r>
                        </m:den>
                      </m:f>
                      <m:r>
                        <a:rPr lang="es-E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s-MX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num>
                        <m:den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2  </m:t>
                          </m:r>
                          <m:rad>
                            <m:radPr>
                              <m:degHide m:val="on"/>
                              <m:ctrlPr>
                                <a:rPr lang="es-MX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E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24− </m:t>
                              </m:r>
                              <m:sSup>
                                <m:sSupPr>
                                  <m:ctrlPr>
                                    <a:rPr lang="es-MX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E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E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 </m:t>
                              </m:r>
                              <m:sSub>
                                <m:sSubPr>
                                  <m:ctrlPr>
                                    <a:rPr lang="es-MX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s-MX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ES" sz="18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s-ES" sz="18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rad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De modo que en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E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s-E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2,2, </m:t>
                        </m:r>
                        <m:rad>
                          <m:radPr>
                            <m:degHide m:val="on"/>
                            <m:ctrlPr>
                              <a:rPr lang="es-MX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s-E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3</m:t>
                            </m:r>
                          </m:e>
                        </m:rad>
                        <m:r>
                          <a:rPr lang="es-E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</m:e>
                    </m:d>
                    <m:r>
                      <a:rPr lang="es-MX" sz="1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:</m:t>
                    </m:r>
                  </m:oMath>
                </a14:m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𝜕</m:t>
                          </m:r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𝑧</m:t>
                          </m:r>
                        </m:num>
                        <m:den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𝜕</m:t>
                          </m:r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𝑥</m:t>
                          </m:r>
                        </m:den>
                      </m:f>
                      <m:r>
                        <a:rPr lang="es-E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= </m:t>
                      </m:r>
                      <m:f>
                        <m:fPr>
                          <m:ctrlPr>
                            <a:rPr lang="es-MX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−2</m:t>
                          </m:r>
                        </m:num>
                        <m:den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2 </m:t>
                          </m:r>
                          <m:rad>
                            <m:radPr>
                              <m:degHide m:val="on"/>
                              <m:ctrlPr>
                                <a:rPr lang="es-MX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E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−1</m:t>
                          </m:r>
                        </m:num>
                        <m:den>
                          <m:r>
                            <a:rPr lang="es-E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2 </m:t>
                          </m:r>
                          <m:rad>
                            <m:radPr>
                              <m:degHide m:val="on"/>
                              <m:ctrlPr>
                                <a:rPr lang="es-MX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E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3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s-MX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091759"/>
                <a:ext cx="7706692" cy="4572470"/>
              </a:xfrm>
              <a:prstGeom prst="rect">
                <a:avLst/>
              </a:prstGeom>
              <a:blipFill rotWithShape="0">
                <a:blip r:embed="rId2"/>
                <a:stretch>
                  <a:fillRect l="-633" t="-667" r="-71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es-MX" sz="3200" dirty="0" smtClean="0">
                <a:solidFill>
                  <a:srgbClr val="C00000"/>
                </a:solidFill>
              </a:rPr>
              <a:t>…continuación</a:t>
            </a:r>
            <a:endParaRPr lang="es-MX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89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 noChangeArrowheads="1"/>
          </p:cNvSpPr>
          <p:nvPr>
            <p:ph type="ctrTitle"/>
          </p:nvPr>
        </p:nvSpPr>
        <p:spPr>
          <a:xfrm>
            <a:off x="1115616" y="1052736"/>
            <a:ext cx="7380287" cy="1012825"/>
          </a:xfrm>
        </p:spPr>
        <p:txBody>
          <a:bodyPr/>
          <a:lstStyle/>
          <a:p>
            <a:r>
              <a:rPr lang="es-MX" altLang="es-MX" dirty="0">
                <a:solidFill>
                  <a:srgbClr val="C00000"/>
                </a:solidFill>
              </a:rPr>
              <a:t>Presentación</a:t>
            </a:r>
          </a:p>
        </p:txBody>
      </p:sp>
      <p:sp>
        <p:nvSpPr>
          <p:cNvPr id="2" name="Rectángulo 1"/>
          <p:cNvSpPr/>
          <p:nvPr/>
        </p:nvSpPr>
        <p:spPr>
          <a:xfrm>
            <a:off x="611560" y="2348880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s-MX" sz="2000" dirty="0"/>
              <a:t>Este material apoya el desarrollo de la UA Cálculo 2, en su segunda Unidad de Competencia </a:t>
            </a:r>
            <a:r>
              <a:rPr lang="es-MX" sz="2000" i="1" dirty="0"/>
              <a:t>“Campos Escalares: Cálculo Diferencial”</a:t>
            </a:r>
            <a:r>
              <a:rPr lang="es-MX" sz="2000" dirty="0"/>
              <a:t>, concretamente en el tema </a:t>
            </a:r>
            <a:r>
              <a:rPr lang="es-MX" sz="2000" i="1" dirty="0"/>
              <a:t>2.1 Derivadas Parciales, Incremento y Diferencial.</a:t>
            </a:r>
            <a:r>
              <a:rPr lang="es-MX" sz="2000" dirty="0"/>
              <a:t> El concepto de derivada y sus aplicaciones, es parte básica en la formación del ingeniero y su  aprendizaje contribuye al logro de las competencias genéricas de modelación y solución de problemas.</a:t>
            </a:r>
          </a:p>
          <a:p>
            <a:pPr marL="0" indent="0" algn="just">
              <a:buNone/>
            </a:pPr>
            <a:endParaRPr lang="es-MX" sz="2000" dirty="0"/>
          </a:p>
          <a:p>
            <a:pPr marL="0" indent="0" algn="just">
              <a:buNone/>
            </a:pPr>
            <a:r>
              <a:rPr lang="es-MX" sz="2000" dirty="0"/>
              <a:t>Se retoman los conocimientos de la UA Cálculo 1 y se extienden al cálculo de varias variables que habrán de utilizarse en otras UA tales como: Cálculo 3, Ecuaciones Diferenciales y Electricidad y Magnetismo entre otras.</a:t>
            </a:r>
          </a:p>
          <a:p>
            <a:pPr marL="0" indent="0" algn="just">
              <a:buNone/>
            </a:pPr>
            <a:endParaRPr lang="es-MX" sz="2000" dirty="0"/>
          </a:p>
          <a:p>
            <a:pPr algn="just"/>
            <a:r>
              <a:rPr lang="es-MX" sz="2000" dirty="0"/>
              <a:t>Las relaciones funcionales o ecuaciones estudiadas en ingeniería se corresponden con fenómenos físicos en los cuales se tiene la influencia de una o más variables independientes cuyo efecto se refleja en la variable dependiente.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500" y="855663"/>
            <a:ext cx="8229600" cy="6540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b="1" dirty="0" smtClean="0">
                <a:solidFill>
                  <a:srgbClr val="C00000"/>
                </a:solidFill>
              </a:rPr>
              <a:t>3. Caso </a:t>
            </a:r>
            <a:r>
              <a:rPr lang="es-MX" b="1" dirty="0">
                <a:solidFill>
                  <a:srgbClr val="C00000"/>
                </a:solidFill>
              </a:rPr>
              <a:t>de </a:t>
            </a:r>
            <a:r>
              <a:rPr lang="es-MX" b="1" dirty="0" smtClean="0">
                <a:solidFill>
                  <a:srgbClr val="C00000"/>
                </a:solidFill>
              </a:rPr>
              <a:t>Análisis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grpSp>
        <p:nvGrpSpPr>
          <p:cNvPr id="9220" name="Grupo 2"/>
          <p:cNvGrpSpPr>
            <a:grpSpLocks/>
          </p:cNvGrpSpPr>
          <p:nvPr/>
        </p:nvGrpSpPr>
        <p:grpSpPr bwMode="auto">
          <a:xfrm>
            <a:off x="2268538" y="4724400"/>
            <a:ext cx="5010150" cy="2027238"/>
            <a:chOff x="2987824" y="4517317"/>
            <a:chExt cx="5011589" cy="2026358"/>
          </a:xfrm>
        </p:grpSpPr>
        <p:grpSp>
          <p:nvGrpSpPr>
            <p:cNvPr id="14" name="9 Grupo"/>
            <p:cNvGrpSpPr/>
            <p:nvPr/>
          </p:nvGrpSpPr>
          <p:grpSpPr>
            <a:xfrm>
              <a:off x="2987824" y="4517317"/>
              <a:ext cx="3807572" cy="1875062"/>
              <a:chOff x="1247775" y="3543300"/>
              <a:chExt cx="1790700" cy="71325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5" name="AutoShape 2"/>
              <p:cNvSpPr>
                <a:spLocks noChangeArrowheads="1"/>
              </p:cNvSpPr>
              <p:nvPr/>
            </p:nvSpPr>
            <p:spPr bwMode="auto">
              <a:xfrm>
                <a:off x="1247775" y="3543300"/>
                <a:ext cx="1790700" cy="523875"/>
              </a:xfrm>
              <a:prstGeom prst="parallelogram">
                <a:avLst>
                  <a:gd name="adj" fmla="val 85455"/>
                </a:avLst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/>
              </a:p>
            </p:txBody>
          </p:sp>
          <p:sp>
            <p:nvSpPr>
              <p:cNvPr id="16" name="Text Box 3"/>
              <p:cNvSpPr txBox="1">
                <a:spLocks noChangeArrowheads="1"/>
              </p:cNvSpPr>
              <p:nvPr/>
            </p:nvSpPr>
            <p:spPr bwMode="auto">
              <a:xfrm>
                <a:off x="1392209" y="3604372"/>
                <a:ext cx="134389" cy="1358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1000"/>
                  </a:spcAft>
                  <a:defRPr/>
                </a:pPr>
                <a:r>
                  <a:rPr lang="es-ES" sz="2400" i="1" dirty="0">
                    <a:latin typeface="Calibri" pitchFamily="34" charset="0"/>
                    <a:cs typeface="Arial" pitchFamily="34" charset="0"/>
                  </a:rPr>
                  <a:t>a</a:t>
                </a:r>
                <a:endParaRPr lang="es-MX" sz="2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Text Box 5"/>
              <p:cNvSpPr txBox="1">
                <a:spLocks noChangeArrowheads="1"/>
              </p:cNvSpPr>
              <p:nvPr/>
            </p:nvSpPr>
            <p:spPr bwMode="auto">
              <a:xfrm>
                <a:off x="1517650" y="4138613"/>
                <a:ext cx="143337" cy="1179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1000"/>
                  </a:spcAft>
                  <a:defRPr/>
                </a:pPr>
                <a:r>
                  <a:rPr lang="es-ES" sz="2400" i="1" dirty="0">
                    <a:latin typeface="Calibri" pitchFamily="34" charset="0"/>
                    <a:cs typeface="Arial" pitchFamily="34" charset="0"/>
                  </a:rPr>
                  <a:t>b</a:t>
                </a:r>
                <a:endParaRPr lang="es-MX" sz="4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 Box 6"/>
              <p:cNvSpPr txBox="1">
                <a:spLocks noChangeArrowheads="1"/>
              </p:cNvSpPr>
              <p:nvPr/>
            </p:nvSpPr>
            <p:spPr bwMode="auto">
              <a:xfrm>
                <a:off x="1627390" y="3848940"/>
                <a:ext cx="219075" cy="107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1000"/>
                  </a:spcAft>
                  <a:defRPr/>
                </a:pPr>
                <a:r>
                  <a:rPr lang="es-ES" i="1" dirty="0">
                    <a:latin typeface="Arial" pitchFamily="34" charset="0"/>
                    <a:cs typeface="Arial" pitchFamily="34" charset="0"/>
                  </a:rPr>
                  <a:t>Ө</a:t>
                </a:r>
                <a:endParaRPr lang="es-MX" sz="3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Arc 7"/>
              <p:cNvSpPr>
                <a:spLocks/>
              </p:cNvSpPr>
              <p:nvPr/>
            </p:nvSpPr>
            <p:spPr bwMode="auto">
              <a:xfrm>
                <a:off x="1459403" y="3876115"/>
                <a:ext cx="102697" cy="1910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/>
              </a:p>
            </p:txBody>
          </p:sp>
        </p:grpSp>
        <p:sp>
          <p:nvSpPr>
            <p:cNvPr id="3" name="25 CuadroTexto"/>
            <p:cNvSpPr txBox="1">
              <a:spLocks noChangeArrowheads="1"/>
            </p:cNvSpPr>
            <p:nvPr/>
          </p:nvSpPr>
          <p:spPr bwMode="auto">
            <a:xfrm>
              <a:off x="4356642" y="6081913"/>
              <a:ext cx="3642771" cy="461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r>
                <a:rPr lang="es-MX" altLang="es-MX" b="1" i="1" dirty="0" smtClean="0">
                  <a:solidFill>
                    <a:srgbClr val="002060"/>
                  </a:solidFill>
                </a:rPr>
                <a:t>Figura 1. </a:t>
              </a:r>
              <a:r>
                <a:rPr lang="es-MX" altLang="es-MX" b="1" i="1" dirty="0">
                  <a:solidFill>
                    <a:srgbClr val="002060"/>
                  </a:solidFill>
                </a:rPr>
                <a:t>Paralelogramo.</a:t>
              </a:r>
              <a:endParaRPr lang="es-MX" altLang="es-MX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9221" name="Rectángulo 3"/>
          <p:cNvSpPr>
            <a:spLocks noChangeArrowheads="1"/>
          </p:cNvSpPr>
          <p:nvPr/>
        </p:nvSpPr>
        <p:spPr bwMode="auto">
          <a:xfrm>
            <a:off x="2994025" y="1628775"/>
            <a:ext cx="5970588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graphicFrame>
        <p:nvGraphicFramePr>
          <p:cNvPr id="20" name="26 Tabla"/>
          <p:cNvGraphicFramePr>
            <a:graphicFrameLocks noGrp="1"/>
          </p:cNvGraphicFramePr>
          <p:nvPr/>
        </p:nvGraphicFramePr>
        <p:xfrm>
          <a:off x="971600" y="1637201"/>
          <a:ext cx="7704856" cy="2521868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38524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524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84508">
                <a:tc>
                  <a:txBody>
                    <a:bodyPr/>
                    <a:lstStyle/>
                    <a:p>
                      <a:pPr algn="ctr"/>
                      <a:r>
                        <a:rPr lang="es-MX" sz="2800" i="1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Área</a:t>
                      </a:r>
                      <a:r>
                        <a:rPr lang="es-MX" sz="2800" i="1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del paralelogramo</a:t>
                      </a:r>
                      <a:endParaRPr lang="es-MX" sz="2800" i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blipFill rotWithShape="0">
                      <a:blip r:embed="rId2"/>
                      <a:stretch>
                        <a:fillRect l="-100158" t="-7752" r="-316" b="-223256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37360">
                <a:tc>
                  <a:txBody>
                    <a:bodyPr/>
                    <a:lstStyle/>
                    <a:p>
                      <a:pPr algn="ctr"/>
                      <a:r>
                        <a:rPr lang="es-MX" sz="3600" i="1" dirty="0"/>
                        <a:t>Variables:</a:t>
                      </a:r>
                      <a:endParaRPr lang="es-MX" sz="3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2"/>
                      <a:stretch>
                        <a:fillRect l="-100158" t="-48601" r="-316" b="-699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236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52442"/>
              </p:ext>
            </p:extLst>
          </p:nvPr>
        </p:nvGraphicFramePr>
        <p:xfrm>
          <a:off x="1547664" y="658418"/>
          <a:ext cx="6572296" cy="1143008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8575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147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rgbClr val="C00000"/>
                          </a:solidFill>
                        </a:rPr>
                        <a:t>Función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rgbClr val="C00000"/>
                          </a:solidFill>
                        </a:rPr>
                        <a:t>Diferencial 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150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485124" y="5384198"/>
          <a:ext cx="4500594" cy="1143008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5716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289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8852"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rgbClr val="C00000"/>
                          </a:solidFill>
                        </a:rPr>
                        <a:t>Función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rgbClr val="C00000"/>
                          </a:solidFill>
                        </a:rPr>
                        <a:t>Derivadas Parciales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4156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819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88" y="5838825"/>
            <a:ext cx="25336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5999163"/>
            <a:ext cx="15748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1338263"/>
            <a:ext cx="15748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14 Llamada de nube"/>
          <p:cNvSpPr/>
          <p:nvPr/>
        </p:nvSpPr>
        <p:spPr>
          <a:xfrm>
            <a:off x="2915816" y="2621473"/>
            <a:ext cx="5813425" cy="2535411"/>
          </a:xfrm>
          <a:prstGeom prst="cloudCallout">
            <a:avLst>
              <a:gd name="adj1" fmla="val -26607"/>
              <a:gd name="adj2" fmla="val 716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sz="2000" b="1" dirty="0">
                <a:solidFill>
                  <a:schemeClr val="accent4"/>
                </a:solidFill>
              </a:rPr>
              <a:t>Representan la razón de cambio asociada al área del paralelogramo, con respecto a una de sus variables cuando las otras dos permanecen constantes.</a:t>
            </a:r>
          </a:p>
        </p:txBody>
      </p:sp>
      <p:sp>
        <p:nvSpPr>
          <p:cNvPr id="820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sp>
        <p:nvSpPr>
          <p:cNvPr id="8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pic>
        <p:nvPicPr>
          <p:cNvPr id="820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613" y="1266825"/>
            <a:ext cx="348138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6" name="1 CuadroTexto"/>
          <p:cNvSpPr txBox="1">
            <a:spLocks noChangeArrowheads="1"/>
          </p:cNvSpPr>
          <p:nvPr/>
        </p:nvSpPr>
        <p:spPr bwMode="auto">
          <a:xfrm>
            <a:off x="736600" y="3121108"/>
            <a:ext cx="30257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5400" dirty="0" smtClean="0">
                <a:solidFill>
                  <a:srgbClr val="C00000"/>
                </a:solidFill>
                <a:latin typeface="AR BLANCA"/>
              </a:rPr>
              <a:t>Teoría</a:t>
            </a:r>
            <a:endParaRPr lang="es-MX" altLang="es-MX" sz="5400" dirty="0">
              <a:solidFill>
                <a:srgbClr val="C00000"/>
              </a:solidFill>
              <a:latin typeface="AR BLANCA"/>
            </a:endParaRPr>
          </a:p>
        </p:txBody>
      </p:sp>
    </p:spTree>
    <p:extLst>
      <p:ext uri="{BB962C8B-B14F-4D97-AF65-F5344CB8AC3E}">
        <p14:creationId xmlns:p14="http://schemas.microsoft.com/office/powerpoint/2010/main" val="402712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7780593"/>
              </p:ext>
            </p:extLst>
          </p:nvPr>
        </p:nvGraphicFramePr>
        <p:xfrm>
          <a:off x="748516" y="3091633"/>
          <a:ext cx="8072494" cy="2279587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4001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795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6378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18160">
                <a:tc gridSpan="5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3"/>
                      <a:stretch>
                        <a:fillRect t="-1176" r="-75" b="-342353"/>
                      </a:stretch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890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t="-80374" r="-476957" b="-17196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89147" t="-80374" r="-325194" b="-17196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18834" t="-80374" r="-276233" b="-17196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07895" t="-80374" r="-80117" b="-17196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385714" t="-80374" r="-366" b="-171963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t="-316393" r="-476957" b="-2016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89147" t="-316393" r="-325194" b="-2016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18834" t="-316393" r="-276233" b="-2016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07895" t="-316393" r="-80117" b="-201639"/>
                      </a:stretch>
                    </a:blipFill>
                  </a:tcPr>
                </a:tc>
                <a:tc rowSpan="2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3"/>
                      <a:stretch>
                        <a:fillRect l="-385714" t="-158197" r="-366" b="-50820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t="-416393" r="-476957" b="-1016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89147" t="-416393" r="-325194" b="-1016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18834" t="-416393" r="-276233" b="-1016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3"/>
                      <a:stretch>
                        <a:fillRect l="-207895" t="-416393" r="-80117" b="-101639"/>
                      </a:stretch>
                    </a:blipFill>
                  </a:tcPr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3"/>
                      <a:stretch>
                        <a:fillRect t="-516393" r="-476957" b="-16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89147" t="-516393" r="-325194" b="-16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18834" t="-516393" r="-276233" b="-16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3"/>
                      <a:stretch>
                        <a:fillRect l="-207895" t="-516393" r="-80117" b="-16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3"/>
                      <a:stretch>
                        <a:fillRect l="-385714" t="-516393" r="-366" b="-1639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sp>
        <p:nvSpPr>
          <p:cNvPr id="10244" name="18 CuadroTexto"/>
          <p:cNvSpPr txBox="1">
            <a:spLocks noChangeArrowheads="1"/>
          </p:cNvSpPr>
          <p:nvPr/>
        </p:nvSpPr>
        <p:spPr bwMode="auto">
          <a:xfrm>
            <a:off x="1315643" y="327063"/>
            <a:ext cx="9286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6600" b="1" dirty="0">
                <a:solidFill>
                  <a:srgbClr val="C00000"/>
                </a:solidFill>
              </a:rPr>
              <a:t>1)</a:t>
            </a:r>
          </a:p>
        </p:txBody>
      </p:sp>
      <p:sp>
        <p:nvSpPr>
          <p:cNvPr id="10245" name="Rectángulo 1"/>
          <p:cNvSpPr>
            <a:spLocks noChangeArrowheads="1"/>
          </p:cNvSpPr>
          <p:nvPr/>
        </p:nvSpPr>
        <p:spPr bwMode="auto">
          <a:xfrm>
            <a:off x="2963863" y="1628775"/>
            <a:ext cx="6000750" cy="588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grpSp>
        <p:nvGrpSpPr>
          <p:cNvPr id="19" name="9 Grupo"/>
          <p:cNvGrpSpPr/>
          <p:nvPr/>
        </p:nvGrpSpPr>
        <p:grpSpPr>
          <a:xfrm>
            <a:off x="1777794" y="1345167"/>
            <a:ext cx="3214710" cy="1303558"/>
            <a:chOff x="1247775" y="3543300"/>
            <a:chExt cx="1790700" cy="713254"/>
          </a:xfrm>
          <a:solidFill>
            <a:schemeClr val="accent6">
              <a:lumMod val="75000"/>
            </a:schemeClr>
          </a:solidFill>
        </p:grpSpPr>
        <p:sp>
          <p:nvSpPr>
            <p:cNvPr id="20" name="AutoShape 2"/>
            <p:cNvSpPr>
              <a:spLocks noChangeArrowheads="1"/>
            </p:cNvSpPr>
            <p:nvPr/>
          </p:nvSpPr>
          <p:spPr bwMode="auto">
            <a:xfrm>
              <a:off x="1247775" y="3543300"/>
              <a:ext cx="1790700" cy="523875"/>
            </a:xfrm>
            <a:prstGeom prst="parallelogram">
              <a:avLst>
                <a:gd name="adj" fmla="val 85455"/>
              </a:avLst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/>
            </a:p>
          </p:txBody>
        </p:sp>
        <p:sp>
          <p:nvSpPr>
            <p:cNvPr id="22" name="Text Box 3"/>
            <p:cNvSpPr txBox="1">
              <a:spLocks noChangeArrowheads="1"/>
            </p:cNvSpPr>
            <p:nvPr/>
          </p:nvSpPr>
          <p:spPr bwMode="auto">
            <a:xfrm>
              <a:off x="1373262" y="3581265"/>
              <a:ext cx="134389" cy="1358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1000"/>
                </a:spcAft>
                <a:defRPr/>
              </a:pPr>
              <a:r>
                <a:rPr lang="es-ES" sz="2400" i="1" dirty="0">
                  <a:latin typeface="Calibri" pitchFamily="34" charset="0"/>
                  <a:cs typeface="Arial" pitchFamily="34" charset="0"/>
                </a:rPr>
                <a:t>a</a:t>
              </a:r>
              <a:endParaRPr lang="es-MX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1517650" y="4138613"/>
              <a:ext cx="143337" cy="1179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1000"/>
                </a:spcAft>
                <a:defRPr/>
              </a:pPr>
              <a:r>
                <a:rPr lang="es-ES" sz="2400" i="1" dirty="0">
                  <a:latin typeface="Calibri" pitchFamily="34" charset="0"/>
                  <a:cs typeface="Arial" pitchFamily="34" charset="0"/>
                </a:rPr>
                <a:t>b</a:t>
              </a:r>
              <a:endParaRPr lang="es-MX" sz="4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6"/>
            <p:cNvSpPr txBox="1">
              <a:spLocks noChangeArrowheads="1"/>
            </p:cNvSpPr>
            <p:nvPr/>
          </p:nvSpPr>
          <p:spPr bwMode="auto">
            <a:xfrm>
              <a:off x="1627390" y="3848940"/>
              <a:ext cx="219075" cy="107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1000"/>
                </a:spcAft>
                <a:defRPr/>
              </a:pPr>
              <a:r>
                <a:rPr lang="es-ES" i="1" dirty="0">
                  <a:latin typeface="Arial" pitchFamily="34" charset="0"/>
                  <a:cs typeface="Arial" pitchFamily="34" charset="0"/>
                </a:rPr>
                <a:t>Ө</a:t>
              </a:r>
              <a:endParaRPr lang="es-MX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Arc 7"/>
            <p:cNvSpPr>
              <a:spLocks/>
            </p:cNvSpPr>
            <p:nvPr/>
          </p:nvSpPr>
          <p:spPr bwMode="auto">
            <a:xfrm>
              <a:off x="1459403" y="3876115"/>
              <a:ext cx="102697" cy="19106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/>
            </a:p>
          </p:txBody>
        </p:sp>
      </p:grpSp>
      <p:sp>
        <p:nvSpPr>
          <p:cNvPr id="27" name="16 CuadroTexto"/>
          <p:cNvSpPr txBox="1"/>
          <p:nvPr/>
        </p:nvSpPr>
        <p:spPr>
          <a:xfrm>
            <a:off x="2398713" y="785813"/>
            <a:ext cx="21431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2000" i="1" dirty="0">
                <a:solidFill>
                  <a:schemeClr val="tx1">
                    <a:lumMod val="50000"/>
                  </a:schemeClr>
                </a:solidFill>
              </a:rPr>
              <a:t>Paralelogramo</a:t>
            </a:r>
            <a:r>
              <a:rPr lang="es-MX" sz="2000" i="1" dirty="0"/>
              <a:t>.</a:t>
            </a:r>
            <a:endParaRPr lang="es-MX" sz="2000" dirty="0"/>
          </a:p>
        </p:txBody>
      </p:sp>
      <p:sp>
        <p:nvSpPr>
          <p:cNvPr id="28" name="23 Llamada de nube"/>
          <p:cNvSpPr/>
          <p:nvPr/>
        </p:nvSpPr>
        <p:spPr>
          <a:xfrm>
            <a:off x="5341938" y="785813"/>
            <a:ext cx="3479800" cy="1625600"/>
          </a:xfrm>
          <a:prstGeom prst="cloudCallout">
            <a:avLst>
              <a:gd name="adj1" fmla="val 32221"/>
              <a:gd name="adj2" fmla="val 123378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i="1" dirty="0">
                <a:solidFill>
                  <a:schemeClr val="tx1">
                    <a:lumMod val="50000"/>
                  </a:schemeClr>
                </a:solidFill>
              </a:rPr>
              <a:t>El área incrementa 3.7 con respecto al cambio de 1 unidad en la variable </a:t>
            </a:r>
            <a:r>
              <a:rPr lang="es-MX" b="1" i="1" dirty="0">
                <a:solidFill>
                  <a:schemeClr val="tx1">
                    <a:lumMod val="50000"/>
                  </a:schemeClr>
                </a:solidFill>
              </a:rPr>
              <a:t>“a”</a:t>
            </a:r>
            <a:endParaRPr lang="es-MX" sz="1600" b="1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7740352" y="5013176"/>
            <a:ext cx="432048" cy="2880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36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151447"/>
              </p:ext>
            </p:extLst>
          </p:nvPr>
        </p:nvGraphicFramePr>
        <p:xfrm>
          <a:off x="1044175" y="1988840"/>
          <a:ext cx="7416825" cy="239612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8158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849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71005">
                <a:tc gridSpan="3">
                  <a:txBody>
                    <a:bodyPr/>
                    <a:lstStyle/>
                    <a:p>
                      <a:pPr algn="ctr"/>
                      <a:r>
                        <a:rPr lang="es-MX" sz="2400" i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Razón de cambio o tasa de variación</a:t>
                      </a:r>
                      <a:r>
                        <a:rPr lang="es-MX" sz="2400" i="1" kern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con respecto de “a”</a:t>
                      </a:r>
                      <a:endParaRPr lang="es-MX" sz="2400" i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5152">
                <a:tc>
                  <a:txBody>
                    <a:bodyPr/>
                    <a:lstStyle/>
                    <a:p>
                      <a:r>
                        <a:rPr lang="es-MX" i="1" dirty="0"/>
                        <a:t>Derivada parcial con respecto de “a”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2"/>
                      <a:stretch>
                        <a:fillRect l="-119279" t="-60159" r="-360" b="-398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5996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2"/>
                      <a:stretch>
                        <a:fillRect t="-221600" r="-94728" b="-8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0" name="20 Llamada de nube"/>
          <p:cNvSpPr/>
          <p:nvPr/>
        </p:nvSpPr>
        <p:spPr>
          <a:xfrm>
            <a:off x="3059832" y="4565650"/>
            <a:ext cx="4740260" cy="2292350"/>
          </a:xfrm>
          <a:prstGeom prst="cloudCallout">
            <a:avLst>
              <a:gd name="adj1" fmla="val 37281"/>
              <a:gd name="adj2" fmla="val -76103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i="1" dirty="0" smtClean="0">
                <a:solidFill>
                  <a:schemeClr val="tx1">
                    <a:lumMod val="50000"/>
                  </a:schemeClr>
                </a:solidFill>
              </a:rPr>
              <a:t>La derivada parcial o razón de cambio del área con respecto de  “</a:t>
            </a:r>
            <a:r>
              <a:rPr lang="es-MX" sz="2000" i="1" dirty="0" err="1" smtClean="0">
                <a:solidFill>
                  <a:schemeClr val="tx1">
                    <a:lumMod val="50000"/>
                  </a:schemeClr>
                </a:solidFill>
              </a:rPr>
              <a:t>a”es</a:t>
            </a:r>
            <a:r>
              <a:rPr lang="es-MX" sz="2000" i="1" dirty="0" smtClean="0">
                <a:solidFill>
                  <a:schemeClr val="tx1">
                    <a:lumMod val="50000"/>
                  </a:schemeClr>
                </a:solidFill>
              </a:rPr>
              <a:t> 3.7 cuando “b” </a:t>
            </a:r>
            <a:r>
              <a:rPr lang="es-MX" sz="2000" i="1" dirty="0">
                <a:solidFill>
                  <a:schemeClr val="tx1">
                    <a:lumMod val="50000"/>
                  </a:schemeClr>
                </a:solidFill>
              </a:rPr>
              <a:t>y ”</a:t>
            </a:r>
            <a:r>
              <a:rPr lang="el-GR" sz="2000" i="1" dirty="0">
                <a:solidFill>
                  <a:schemeClr val="tx1">
                    <a:lumMod val="50000"/>
                  </a:schemeClr>
                </a:solidFill>
              </a:rPr>
              <a:t> ϴ</a:t>
            </a:r>
            <a:r>
              <a:rPr lang="es-MX" sz="2000" i="1" dirty="0">
                <a:solidFill>
                  <a:schemeClr val="tx1">
                    <a:lumMod val="50000"/>
                  </a:schemeClr>
                </a:solidFill>
              </a:rPr>
              <a:t>” permanecen constantes</a:t>
            </a:r>
            <a:endParaRPr lang="es-MX" sz="2000" b="1" i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1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3 Marcador de contenido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571500"/>
            <a:ext cx="6738938" cy="4525963"/>
          </a:xfrm>
        </p:spPr>
      </p:pic>
      <p:sp>
        <p:nvSpPr>
          <p:cNvPr id="13316" name="4 Rectángulo"/>
          <p:cNvSpPr>
            <a:spLocks noChangeArrowheads="1"/>
          </p:cNvSpPr>
          <p:nvPr/>
        </p:nvSpPr>
        <p:spPr bwMode="auto">
          <a:xfrm>
            <a:off x="428625" y="5143500"/>
            <a:ext cx="82867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2400" b="1" i="1" dirty="0"/>
              <a:t>Figura 2. Representación gráfica del área del paralelogramo en función del lado “a”, con los parámetros “b” y “Ө” constantes.</a:t>
            </a:r>
            <a:endParaRPr lang="es-MX" altLang="es-MX" sz="2400" b="1" dirty="0"/>
          </a:p>
        </p:txBody>
      </p:sp>
      <p:cxnSp>
        <p:nvCxnSpPr>
          <p:cNvPr id="7" name="6 Conector recto"/>
          <p:cNvCxnSpPr/>
          <p:nvPr/>
        </p:nvCxnSpPr>
        <p:spPr>
          <a:xfrm flipV="1">
            <a:off x="4787900" y="2636838"/>
            <a:ext cx="0" cy="2160587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flipV="1">
            <a:off x="7451725" y="1052513"/>
            <a:ext cx="0" cy="374491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1331913" y="2636838"/>
            <a:ext cx="3455987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1331913" y="1052513"/>
            <a:ext cx="5976937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2" name="17 CuadroTexto"/>
          <p:cNvSpPr txBox="1">
            <a:spLocks noChangeArrowheads="1"/>
          </p:cNvSpPr>
          <p:nvPr/>
        </p:nvSpPr>
        <p:spPr bwMode="auto">
          <a:xfrm>
            <a:off x="7578173" y="4346178"/>
            <a:ext cx="15351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2400" b="1" dirty="0"/>
              <a:t>Lado “a”</a:t>
            </a:r>
          </a:p>
        </p:txBody>
      </p:sp>
      <p:sp>
        <p:nvSpPr>
          <p:cNvPr id="13323" name="18 CuadroTexto"/>
          <p:cNvSpPr txBox="1">
            <a:spLocks noChangeArrowheads="1"/>
          </p:cNvSpPr>
          <p:nvPr/>
        </p:nvSpPr>
        <p:spPr bwMode="auto">
          <a:xfrm>
            <a:off x="4573588" y="2360613"/>
            <a:ext cx="2508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4800" b="1"/>
              <a:t>*</a:t>
            </a:r>
          </a:p>
        </p:txBody>
      </p:sp>
      <p:sp>
        <p:nvSpPr>
          <p:cNvPr id="13324" name="20 CuadroTexto"/>
          <p:cNvSpPr txBox="1">
            <a:spLocks noChangeArrowheads="1"/>
          </p:cNvSpPr>
          <p:nvPr/>
        </p:nvSpPr>
        <p:spPr bwMode="auto">
          <a:xfrm>
            <a:off x="7169150" y="738188"/>
            <a:ext cx="2508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4800" b="1"/>
              <a:t>*</a:t>
            </a:r>
          </a:p>
        </p:txBody>
      </p:sp>
      <p:sp>
        <p:nvSpPr>
          <p:cNvPr id="13325" name="21 CuadroTexto"/>
          <p:cNvSpPr txBox="1">
            <a:spLocks noChangeArrowheads="1"/>
          </p:cNvSpPr>
          <p:nvPr/>
        </p:nvSpPr>
        <p:spPr bwMode="auto">
          <a:xfrm>
            <a:off x="6372225" y="1212850"/>
            <a:ext cx="2524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4800" b="1"/>
              <a:t>*</a:t>
            </a:r>
          </a:p>
        </p:txBody>
      </p:sp>
      <p:sp>
        <p:nvSpPr>
          <p:cNvPr id="13326" name="22 CuadroTexto"/>
          <p:cNvSpPr txBox="1">
            <a:spLocks noChangeArrowheads="1"/>
          </p:cNvSpPr>
          <p:nvPr/>
        </p:nvSpPr>
        <p:spPr bwMode="auto">
          <a:xfrm>
            <a:off x="5513388" y="1728788"/>
            <a:ext cx="2508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4800" b="1"/>
              <a:t>*</a:t>
            </a:r>
          </a:p>
        </p:txBody>
      </p:sp>
      <p:sp>
        <p:nvSpPr>
          <p:cNvPr id="13327" name="23 CuadroTexto"/>
          <p:cNvSpPr txBox="1">
            <a:spLocks noChangeArrowheads="1"/>
          </p:cNvSpPr>
          <p:nvPr/>
        </p:nvSpPr>
        <p:spPr bwMode="auto">
          <a:xfrm>
            <a:off x="3419475" y="3025775"/>
            <a:ext cx="2524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4800" b="1"/>
              <a:t>*</a:t>
            </a:r>
          </a:p>
        </p:txBody>
      </p:sp>
      <p:sp>
        <p:nvSpPr>
          <p:cNvPr id="13328" name="24 CuadroTexto"/>
          <p:cNvSpPr txBox="1">
            <a:spLocks noChangeArrowheads="1"/>
          </p:cNvSpPr>
          <p:nvPr/>
        </p:nvSpPr>
        <p:spPr bwMode="auto">
          <a:xfrm>
            <a:off x="2627313" y="3530600"/>
            <a:ext cx="2524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4800" b="1"/>
              <a:t>*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7668344" y="4725144"/>
            <a:ext cx="360040" cy="2160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23 Llamada de nube"/>
          <p:cNvSpPr/>
          <p:nvPr/>
        </p:nvSpPr>
        <p:spPr>
          <a:xfrm>
            <a:off x="3545681" y="531020"/>
            <a:ext cx="3744466" cy="990599"/>
          </a:xfrm>
          <a:prstGeom prst="cloudCallout">
            <a:avLst>
              <a:gd name="adj1" fmla="val -26295"/>
              <a:gd name="adj2" fmla="val 118795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i="1" dirty="0" smtClean="0">
                <a:solidFill>
                  <a:schemeClr val="tx1">
                    <a:lumMod val="50000"/>
                  </a:schemeClr>
                </a:solidFill>
              </a:rPr>
              <a:t>La pendiente o razón de cambio es la variación del área!!!</a:t>
            </a:r>
            <a:endParaRPr lang="es-MX" sz="2000" i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35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9662174"/>
              </p:ext>
            </p:extLst>
          </p:nvPr>
        </p:nvGraphicFramePr>
        <p:xfrm>
          <a:off x="827584" y="3573016"/>
          <a:ext cx="8072494" cy="218795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001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717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96714">
                <a:tc gridSpan="5">
                  <a:txBody>
                    <a:bodyPr/>
                    <a:lstStyle/>
                    <a:p>
                      <a:endParaRPr lang="es-MX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blipFill rotWithShape="0">
                      <a:blip r:embed="rId3"/>
                      <a:stretch>
                        <a:fillRect t="-1020" r="-151" b="-268367"/>
                      </a:stretch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711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t="-81818" r="-476957" b="-11735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89147" t="-81818" r="-325194" b="-11735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18834" t="-81818" r="-276233" b="-11735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>
                        <a:solidFill>
                          <a:srgbClr val="C00000"/>
                        </a:solidFill>
                      </a:endParaRPr>
                    </a:p>
                  </a:txBody>
                  <a:tcPr>
                    <a:blipFill rotWithShape="0">
                      <a:blip r:embed="rId3"/>
                      <a:stretch>
                        <a:fillRect l="-275581" t="-81818" r="-138760" b="-11735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blipFill rotWithShape="0">
                      <a:blip r:embed="rId3"/>
                      <a:stretch>
                        <a:fillRect l="-272191" t="-81818" r="-562" b="-117355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706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t="-309859" r="-476957" b="-1000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blipFill rotWithShape="0">
                      <a:blip r:embed="rId3"/>
                      <a:stretch>
                        <a:fillRect l="-89147" t="-309859" r="-325194" b="-1000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18834" t="-309859" r="-276233" b="-1000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75581" t="-309859" r="-138760" b="-100000"/>
                      </a:stretch>
                    </a:blipFill>
                  </a:tcPr>
                </a:tc>
                <a:tc rowSpan="2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3"/>
                      <a:stretch>
                        <a:fillRect l="-272191" t="-156028" r="-562" b="-709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706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t="-415714" r="-476957" b="-142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blipFill rotWithShape="0">
                      <a:blip r:embed="rId3"/>
                      <a:stretch>
                        <a:fillRect l="-89147" t="-415714" r="-325194" b="-142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18834" t="-415714" r="-276233" b="-142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75581" t="-415714" r="-138760" b="-1429"/>
                      </a:stretch>
                    </a:blipFill>
                  </a:tcPr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sp>
        <p:nvSpPr>
          <p:cNvPr id="14341" name="19 CuadroTexto"/>
          <p:cNvSpPr txBox="1">
            <a:spLocks noChangeArrowheads="1"/>
          </p:cNvSpPr>
          <p:nvPr/>
        </p:nvSpPr>
        <p:spPr bwMode="auto">
          <a:xfrm>
            <a:off x="1425970" y="279166"/>
            <a:ext cx="9286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6600" b="1" dirty="0">
                <a:solidFill>
                  <a:srgbClr val="C00000"/>
                </a:solidFill>
              </a:rPr>
              <a:t>2)</a:t>
            </a:r>
          </a:p>
        </p:txBody>
      </p:sp>
      <p:sp>
        <p:nvSpPr>
          <p:cNvPr id="14342" name="Rectángulo 2"/>
          <p:cNvSpPr>
            <a:spLocks noChangeArrowheads="1"/>
          </p:cNvSpPr>
          <p:nvPr/>
        </p:nvSpPr>
        <p:spPr bwMode="auto">
          <a:xfrm>
            <a:off x="2647950" y="1506538"/>
            <a:ext cx="6335713" cy="955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grpSp>
        <p:nvGrpSpPr>
          <p:cNvPr id="14343" name="Grupo 4"/>
          <p:cNvGrpSpPr>
            <a:grpSpLocks/>
          </p:cNvGrpSpPr>
          <p:nvPr/>
        </p:nvGrpSpPr>
        <p:grpSpPr bwMode="auto">
          <a:xfrm>
            <a:off x="683568" y="1268760"/>
            <a:ext cx="3671888" cy="2230438"/>
            <a:chOff x="2267744" y="1189868"/>
            <a:chExt cx="3217908" cy="1958514"/>
          </a:xfrm>
        </p:grpSpPr>
        <p:grpSp>
          <p:nvGrpSpPr>
            <p:cNvPr id="19" name="9 Grupo"/>
            <p:cNvGrpSpPr/>
            <p:nvPr/>
          </p:nvGrpSpPr>
          <p:grpSpPr>
            <a:xfrm>
              <a:off x="2267744" y="1844824"/>
              <a:ext cx="3214710" cy="1303558"/>
              <a:chOff x="1247775" y="3543300"/>
              <a:chExt cx="1790700" cy="713254"/>
            </a:xfrm>
            <a:solidFill>
              <a:schemeClr val="bg2">
                <a:lumMod val="90000"/>
              </a:schemeClr>
            </a:solidFill>
          </p:grpSpPr>
          <p:sp>
            <p:nvSpPr>
              <p:cNvPr id="20" name="AutoShape 2"/>
              <p:cNvSpPr>
                <a:spLocks noChangeArrowheads="1"/>
              </p:cNvSpPr>
              <p:nvPr/>
            </p:nvSpPr>
            <p:spPr bwMode="auto">
              <a:xfrm>
                <a:off x="1247775" y="3543300"/>
                <a:ext cx="1790700" cy="523875"/>
              </a:xfrm>
              <a:prstGeom prst="parallelogram">
                <a:avLst>
                  <a:gd name="adj" fmla="val 85455"/>
                </a:avLst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/>
              </a:p>
            </p:txBody>
          </p:sp>
          <p:sp>
            <p:nvSpPr>
              <p:cNvPr id="21" name="Text Box 3"/>
              <p:cNvSpPr txBox="1">
                <a:spLocks noChangeArrowheads="1"/>
              </p:cNvSpPr>
              <p:nvPr/>
            </p:nvSpPr>
            <p:spPr bwMode="auto">
              <a:xfrm>
                <a:off x="1392209" y="3604372"/>
                <a:ext cx="134389" cy="1358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1000"/>
                  </a:spcAft>
                  <a:defRPr/>
                </a:pPr>
                <a:r>
                  <a:rPr lang="es-ES" sz="2400" i="1" dirty="0">
                    <a:latin typeface="Calibri" pitchFamily="34" charset="0"/>
                    <a:cs typeface="Arial" pitchFamily="34" charset="0"/>
                  </a:rPr>
                  <a:t>a</a:t>
                </a:r>
                <a:endParaRPr lang="es-MX" sz="2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 Box 5"/>
              <p:cNvSpPr txBox="1">
                <a:spLocks noChangeArrowheads="1"/>
              </p:cNvSpPr>
              <p:nvPr/>
            </p:nvSpPr>
            <p:spPr bwMode="auto">
              <a:xfrm>
                <a:off x="1517650" y="4138613"/>
                <a:ext cx="143337" cy="1179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1000"/>
                  </a:spcAft>
                  <a:defRPr/>
                </a:pPr>
                <a:r>
                  <a:rPr lang="es-ES" sz="2400" i="1" dirty="0">
                    <a:latin typeface="Calibri" pitchFamily="34" charset="0"/>
                    <a:cs typeface="Arial" pitchFamily="34" charset="0"/>
                  </a:rPr>
                  <a:t>b</a:t>
                </a:r>
                <a:endParaRPr lang="es-MX" sz="4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 Box 6"/>
              <p:cNvSpPr txBox="1">
                <a:spLocks noChangeArrowheads="1"/>
              </p:cNvSpPr>
              <p:nvPr/>
            </p:nvSpPr>
            <p:spPr bwMode="auto">
              <a:xfrm>
                <a:off x="1627390" y="3848940"/>
                <a:ext cx="219075" cy="107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1000"/>
                  </a:spcAft>
                  <a:defRPr/>
                </a:pPr>
                <a:r>
                  <a:rPr lang="es-ES" i="1" dirty="0">
                    <a:latin typeface="Arial" pitchFamily="34" charset="0"/>
                    <a:cs typeface="Arial" pitchFamily="34" charset="0"/>
                  </a:rPr>
                  <a:t>Ө</a:t>
                </a:r>
                <a:endParaRPr lang="es-MX" sz="3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Arc 7"/>
              <p:cNvSpPr>
                <a:spLocks/>
              </p:cNvSpPr>
              <p:nvPr/>
            </p:nvSpPr>
            <p:spPr bwMode="auto">
              <a:xfrm>
                <a:off x="1459403" y="3876115"/>
                <a:ext cx="102697" cy="1910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/>
              </a:p>
            </p:txBody>
          </p:sp>
        </p:grpSp>
        <p:sp>
          <p:nvSpPr>
            <p:cNvPr id="14345" name="16 CuadroTexto"/>
            <p:cNvSpPr txBox="1">
              <a:spLocks noChangeArrowheads="1"/>
            </p:cNvSpPr>
            <p:nvPr/>
          </p:nvSpPr>
          <p:spPr bwMode="auto">
            <a:xfrm>
              <a:off x="3342527" y="1189868"/>
              <a:ext cx="2143125" cy="351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w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s-MX" altLang="es-MX" sz="2000" b="1" i="1" dirty="0"/>
                <a:t>Paralelogramo.</a:t>
              </a:r>
              <a:endParaRPr lang="es-MX" altLang="es-MX" sz="2000" b="1" dirty="0"/>
            </a:p>
          </p:txBody>
        </p:sp>
      </p:grpSp>
      <p:sp>
        <p:nvSpPr>
          <p:cNvPr id="15" name="23 Llamada de nube"/>
          <p:cNvSpPr/>
          <p:nvPr/>
        </p:nvSpPr>
        <p:spPr>
          <a:xfrm>
            <a:off x="4932040" y="1110804"/>
            <a:ext cx="3600450" cy="1790700"/>
          </a:xfrm>
          <a:prstGeom prst="cloudCallout">
            <a:avLst>
              <a:gd name="adj1" fmla="val 21763"/>
              <a:gd name="adj2" fmla="val 157194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i="1" dirty="0">
                <a:solidFill>
                  <a:schemeClr val="tx1">
                    <a:lumMod val="50000"/>
                  </a:schemeClr>
                </a:solidFill>
              </a:rPr>
              <a:t>El área cambia 1.15 con respecto al cambio de 1 unidad en la variable “b”</a:t>
            </a:r>
          </a:p>
        </p:txBody>
      </p:sp>
    </p:spTree>
    <p:extLst>
      <p:ext uri="{BB962C8B-B14F-4D97-AF65-F5344CB8AC3E}">
        <p14:creationId xmlns:p14="http://schemas.microsoft.com/office/powerpoint/2010/main" val="83029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160406"/>
              </p:ext>
            </p:extLst>
          </p:nvPr>
        </p:nvGraphicFramePr>
        <p:xfrm>
          <a:off x="1331640" y="2132856"/>
          <a:ext cx="7143795" cy="179628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10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083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96240">
                <a:tc gridSpan="3">
                  <a:txBody>
                    <a:bodyPr/>
                    <a:lstStyle/>
                    <a:p>
                      <a:pPr algn="ctr"/>
                      <a:r>
                        <a:rPr lang="es-MX" sz="2000" kern="1200" dirty="0">
                          <a:solidFill>
                            <a:srgbClr val="C00000"/>
                          </a:solidFill>
                        </a:rPr>
                        <a:t>Razón de cambio o tasa de </a:t>
                      </a:r>
                      <a:r>
                        <a:rPr lang="es-MX" sz="2000" kern="1200" dirty="0" smtClean="0">
                          <a:solidFill>
                            <a:srgbClr val="C00000"/>
                          </a:solidFill>
                        </a:rPr>
                        <a:t>variación de “A”</a:t>
                      </a:r>
                      <a:r>
                        <a:rPr lang="es-MX" sz="2000" kern="12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s-MX" sz="2000" kern="1200" baseline="0" dirty="0">
                          <a:solidFill>
                            <a:srgbClr val="C00000"/>
                          </a:solidFill>
                        </a:rPr>
                        <a:t>con respecto de </a:t>
                      </a:r>
                      <a:r>
                        <a:rPr lang="es-MX" sz="2000" kern="1200" baseline="0" dirty="0" smtClean="0">
                          <a:solidFill>
                            <a:srgbClr val="C00000"/>
                          </a:solidFill>
                        </a:rPr>
                        <a:t>“b”</a:t>
                      </a:r>
                      <a:endParaRPr lang="es-MX" sz="2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9129">
                <a:tc>
                  <a:txBody>
                    <a:bodyPr/>
                    <a:lstStyle/>
                    <a:p>
                      <a:r>
                        <a:rPr lang="es-MX" i="1" dirty="0"/>
                        <a:t>Derivada </a:t>
                      </a:r>
                      <a:r>
                        <a:rPr lang="es-MX" i="1" dirty="0" smtClean="0"/>
                        <a:t>parcial de “A” </a:t>
                      </a:r>
                      <a:r>
                        <a:rPr lang="es-MX" i="1" dirty="0"/>
                        <a:t>con respecto de </a:t>
                      </a:r>
                      <a:r>
                        <a:rPr lang="es-MX" i="1" dirty="0" smtClean="0"/>
                        <a:t>“b”</a:t>
                      </a:r>
                      <a:endParaRPr lang="es-MX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2"/>
                      <a:stretch>
                        <a:fillRect l="-154447" t="-30837" r="-217" b="-881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5996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2"/>
                      <a:stretch>
                        <a:fillRect t="-137600" r="-73669" b="-16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23 Llamada de nube"/>
          <p:cNvSpPr/>
          <p:nvPr/>
        </p:nvSpPr>
        <p:spPr>
          <a:xfrm>
            <a:off x="4960791" y="4797152"/>
            <a:ext cx="3528442" cy="1296144"/>
          </a:xfrm>
          <a:prstGeom prst="cloudCallout">
            <a:avLst>
              <a:gd name="adj1" fmla="val 22418"/>
              <a:gd name="adj2" fmla="val -157146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i="1" dirty="0" smtClean="0">
                <a:solidFill>
                  <a:schemeClr val="tx1">
                    <a:lumMod val="50000"/>
                  </a:schemeClr>
                </a:solidFill>
              </a:rPr>
              <a:t>La derivada parcial es la razón de cambio!!!</a:t>
            </a:r>
            <a:endParaRPr lang="es-MX" sz="2000" i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44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4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71500"/>
            <a:ext cx="6286500" cy="46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5 Rectángulo"/>
          <p:cNvSpPr>
            <a:spLocks noChangeArrowheads="1"/>
          </p:cNvSpPr>
          <p:nvPr/>
        </p:nvSpPr>
        <p:spPr bwMode="auto">
          <a:xfrm>
            <a:off x="428625" y="5214938"/>
            <a:ext cx="84296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2400" b="1" i="1"/>
              <a:t>Figura 3. Representación gráfica del área del paralelogramo en función del lado “b”, con los parámetros “a” y “Ө” constantes.</a:t>
            </a:r>
            <a:endParaRPr lang="es-MX" altLang="es-MX" sz="2400" b="1"/>
          </a:p>
        </p:txBody>
      </p:sp>
      <p:sp>
        <p:nvSpPr>
          <p:cNvPr id="4" name="23 Llamada de nube"/>
          <p:cNvSpPr/>
          <p:nvPr/>
        </p:nvSpPr>
        <p:spPr>
          <a:xfrm>
            <a:off x="3563888" y="44624"/>
            <a:ext cx="3528442" cy="1296144"/>
          </a:xfrm>
          <a:prstGeom prst="cloudCallout">
            <a:avLst>
              <a:gd name="adj1" fmla="val -26295"/>
              <a:gd name="adj2" fmla="val 118795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i="1" dirty="0" smtClean="0">
                <a:solidFill>
                  <a:schemeClr val="tx1">
                    <a:lumMod val="50000"/>
                  </a:schemeClr>
                </a:solidFill>
              </a:rPr>
              <a:t>La pendiente o razón de cambio es la variación del área!!!</a:t>
            </a:r>
            <a:endParaRPr lang="es-MX" sz="2000" i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22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409047"/>
              </p:ext>
            </p:extLst>
          </p:nvPr>
        </p:nvGraphicFramePr>
        <p:xfrm>
          <a:off x="827584" y="3245172"/>
          <a:ext cx="8072494" cy="251579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001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717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86126">
                <a:tc gridSpan="5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3"/>
                      <a:stretch>
                        <a:fillRect t="-885" r="-151" b="-267257"/>
                      </a:stretch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4756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blipFill rotWithShape="0">
                      <a:blip r:embed="rId3"/>
                      <a:stretch>
                        <a:fillRect t="-82014" r="-476957" b="-11726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89147" t="-82014" r="-325194" b="-11726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18834" t="-82014" r="-276233" b="-11726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75581" t="-82014" r="-138760" b="-11726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72191" t="-82014" r="-562" b="-117266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1051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t="-312346" r="-476957" b="-10123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89147" t="-312346" r="-325194" b="-10123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18834" t="-312346" r="-276233" b="-10123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75581" t="-312346" r="-138760" b="-101235"/>
                      </a:stretch>
                    </a:blipFill>
                  </a:tcPr>
                </a:tc>
                <a:tc rowSpan="2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72191" t="-156173" r="-562" b="-617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1051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t="-412346" r="-476957" b="-123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89147" t="-412346" r="-325194" b="-123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18834" t="-412346" r="-276233" b="-123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3"/>
                      <a:stretch>
                        <a:fillRect l="-275581" t="-412346" r="-138760" b="-1235"/>
                      </a:stretch>
                    </a:blipFill>
                  </a:tcPr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sp>
        <p:nvSpPr>
          <p:cNvPr id="1843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sp>
        <p:nvSpPr>
          <p:cNvPr id="18438" name="19 CuadroTexto"/>
          <p:cNvSpPr txBox="1">
            <a:spLocks noChangeArrowheads="1"/>
          </p:cNvSpPr>
          <p:nvPr/>
        </p:nvSpPr>
        <p:spPr bwMode="auto">
          <a:xfrm>
            <a:off x="1504837" y="514511"/>
            <a:ext cx="9286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6600" b="1" dirty="0">
                <a:solidFill>
                  <a:srgbClr val="C00000"/>
                </a:solidFill>
              </a:rPr>
              <a:t>3)</a:t>
            </a:r>
          </a:p>
        </p:txBody>
      </p:sp>
      <p:sp>
        <p:nvSpPr>
          <p:cNvPr id="18439" name="Rectángulo 16"/>
          <p:cNvSpPr>
            <a:spLocks noChangeArrowheads="1"/>
          </p:cNvSpPr>
          <p:nvPr/>
        </p:nvSpPr>
        <p:spPr bwMode="auto">
          <a:xfrm>
            <a:off x="2722563" y="1484313"/>
            <a:ext cx="6242050" cy="1152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grpSp>
        <p:nvGrpSpPr>
          <p:cNvPr id="18440" name="Grupo 2"/>
          <p:cNvGrpSpPr>
            <a:grpSpLocks/>
          </p:cNvGrpSpPr>
          <p:nvPr/>
        </p:nvGrpSpPr>
        <p:grpSpPr bwMode="auto">
          <a:xfrm>
            <a:off x="2916238" y="911225"/>
            <a:ext cx="3214687" cy="1981200"/>
            <a:chOff x="1435111" y="951442"/>
            <a:chExt cx="3214710" cy="1980917"/>
          </a:xfrm>
        </p:grpSpPr>
        <p:grpSp>
          <p:nvGrpSpPr>
            <p:cNvPr id="19" name="9 Grupo"/>
            <p:cNvGrpSpPr/>
            <p:nvPr/>
          </p:nvGrpSpPr>
          <p:grpSpPr>
            <a:xfrm>
              <a:off x="1435111" y="1628799"/>
              <a:ext cx="3214710" cy="1303560"/>
              <a:chOff x="1247775" y="3543299"/>
              <a:chExt cx="1790700" cy="713255"/>
            </a:xfrm>
            <a:solidFill>
              <a:schemeClr val="bg2"/>
            </a:solidFill>
          </p:grpSpPr>
          <p:sp>
            <p:nvSpPr>
              <p:cNvPr id="20" name="AutoShape 2"/>
              <p:cNvSpPr>
                <a:spLocks noChangeArrowheads="1"/>
              </p:cNvSpPr>
              <p:nvPr/>
            </p:nvSpPr>
            <p:spPr bwMode="auto">
              <a:xfrm>
                <a:off x="1247775" y="3543300"/>
                <a:ext cx="1790700" cy="523875"/>
              </a:xfrm>
              <a:prstGeom prst="parallelogram">
                <a:avLst>
                  <a:gd name="adj" fmla="val 85455"/>
                </a:avLst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/>
              </a:p>
            </p:txBody>
          </p:sp>
          <p:sp>
            <p:nvSpPr>
              <p:cNvPr id="21" name="Text Box 3"/>
              <p:cNvSpPr txBox="1">
                <a:spLocks noChangeArrowheads="1"/>
              </p:cNvSpPr>
              <p:nvPr/>
            </p:nvSpPr>
            <p:spPr bwMode="auto">
              <a:xfrm>
                <a:off x="1317344" y="3543299"/>
                <a:ext cx="134389" cy="1358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1000"/>
                  </a:spcAft>
                  <a:defRPr/>
                </a:pPr>
                <a:r>
                  <a:rPr lang="es-ES" sz="2400" i="1" dirty="0">
                    <a:latin typeface="Calibri" pitchFamily="34" charset="0"/>
                    <a:cs typeface="Arial" pitchFamily="34" charset="0"/>
                  </a:rPr>
                  <a:t>a</a:t>
                </a:r>
                <a:endParaRPr lang="es-MX" sz="2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 Box 5"/>
              <p:cNvSpPr txBox="1">
                <a:spLocks noChangeArrowheads="1"/>
              </p:cNvSpPr>
              <p:nvPr/>
            </p:nvSpPr>
            <p:spPr bwMode="auto">
              <a:xfrm>
                <a:off x="1517650" y="4138613"/>
                <a:ext cx="143337" cy="1179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1000"/>
                  </a:spcAft>
                  <a:defRPr/>
                </a:pPr>
                <a:r>
                  <a:rPr lang="es-ES" sz="2400" i="1" dirty="0">
                    <a:latin typeface="Calibri" pitchFamily="34" charset="0"/>
                    <a:cs typeface="Arial" pitchFamily="34" charset="0"/>
                  </a:rPr>
                  <a:t>b</a:t>
                </a:r>
                <a:endParaRPr lang="es-MX" sz="4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 Box 6"/>
              <p:cNvSpPr txBox="1">
                <a:spLocks noChangeArrowheads="1"/>
              </p:cNvSpPr>
              <p:nvPr/>
            </p:nvSpPr>
            <p:spPr bwMode="auto">
              <a:xfrm>
                <a:off x="1627390" y="3848940"/>
                <a:ext cx="219075" cy="10701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1000"/>
                  </a:spcAft>
                  <a:defRPr/>
                </a:pPr>
                <a:r>
                  <a:rPr lang="es-ES" i="1" dirty="0">
                    <a:latin typeface="Arial" pitchFamily="34" charset="0"/>
                    <a:cs typeface="Arial" pitchFamily="34" charset="0"/>
                  </a:rPr>
                  <a:t>Ө</a:t>
                </a:r>
                <a:endParaRPr lang="es-MX" sz="3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Arc 7"/>
              <p:cNvSpPr>
                <a:spLocks/>
              </p:cNvSpPr>
              <p:nvPr/>
            </p:nvSpPr>
            <p:spPr bwMode="auto">
              <a:xfrm>
                <a:off x="1459403" y="3876115"/>
                <a:ext cx="102697" cy="1910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s-MX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s-MX"/>
              </a:p>
            </p:txBody>
          </p:sp>
        </p:grpSp>
        <p:sp>
          <p:nvSpPr>
            <p:cNvPr id="18442" name="16 CuadroTexto"/>
            <p:cNvSpPr txBox="1">
              <a:spLocks noChangeArrowheads="1"/>
            </p:cNvSpPr>
            <p:nvPr/>
          </p:nvSpPr>
          <p:spPr bwMode="auto">
            <a:xfrm>
              <a:off x="2203136" y="951442"/>
              <a:ext cx="21431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w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§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s-MX" altLang="es-MX" sz="2000" i="1"/>
                <a:t>Paralelogramo.</a:t>
              </a:r>
              <a:endParaRPr lang="es-MX" altLang="es-MX" sz="2000"/>
            </a:p>
          </p:txBody>
        </p:sp>
      </p:grpSp>
      <p:sp>
        <p:nvSpPr>
          <p:cNvPr id="2" name="Rectángulo 1"/>
          <p:cNvSpPr/>
          <p:nvPr/>
        </p:nvSpPr>
        <p:spPr bwMode="auto">
          <a:xfrm>
            <a:off x="7092280" y="3356992"/>
            <a:ext cx="720080" cy="2880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05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547797"/>
              </p:ext>
            </p:extLst>
          </p:nvPr>
        </p:nvGraphicFramePr>
        <p:xfrm>
          <a:off x="1259632" y="2031456"/>
          <a:ext cx="7488831" cy="203571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6085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642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56622">
                <a:tc gridSpan="3">
                  <a:txBody>
                    <a:bodyPr/>
                    <a:lstStyle/>
                    <a:p>
                      <a:pPr algn="ctr"/>
                      <a:r>
                        <a:rPr lang="es-MX" sz="2400" i="1" kern="1200" dirty="0">
                          <a:solidFill>
                            <a:srgbClr val="C00000"/>
                          </a:solidFill>
                        </a:rPr>
                        <a:t>Razón de cambio o tasa de variación</a:t>
                      </a:r>
                      <a:r>
                        <a:rPr lang="es-MX" sz="2400" i="1" kern="1200" baseline="0" dirty="0">
                          <a:solidFill>
                            <a:srgbClr val="C00000"/>
                          </a:solidFill>
                        </a:rPr>
                        <a:t> con respecto de “</a:t>
                      </a:r>
                      <a:r>
                        <a:rPr lang="el-GR" sz="2400" i="1" dirty="0">
                          <a:solidFill>
                            <a:srgbClr val="C00000"/>
                          </a:solidFill>
                        </a:rPr>
                        <a:t>ϴ</a:t>
                      </a:r>
                      <a:r>
                        <a:rPr lang="es-MX" sz="2400" i="1" kern="1200" baseline="0" dirty="0">
                          <a:solidFill>
                            <a:srgbClr val="C00000"/>
                          </a:solidFill>
                        </a:rPr>
                        <a:t>”</a:t>
                      </a:r>
                      <a:endParaRPr lang="es-MX" sz="24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9129">
                <a:tc>
                  <a:txBody>
                    <a:bodyPr/>
                    <a:lstStyle/>
                    <a:p>
                      <a:r>
                        <a:rPr lang="es-MX" i="1" dirty="0"/>
                        <a:t>Derivada parcial con respecto de “</a:t>
                      </a:r>
                      <a:r>
                        <a:rPr lang="el-GR" sz="1800" i="1" dirty="0"/>
                        <a:t>ϴ</a:t>
                      </a:r>
                      <a:r>
                        <a:rPr lang="es-MX" i="1" dirty="0"/>
                        <a:t>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2"/>
                      <a:stretch>
                        <a:fillRect l="-181236" t="-50661" r="-229" b="-441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5996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2"/>
                      <a:stretch>
                        <a:fillRect t="-173600" r="-62698" b="-8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0483" name="Rectángulo 6"/>
          <p:cNvSpPr>
            <a:spLocks noChangeArrowheads="1"/>
          </p:cNvSpPr>
          <p:nvPr/>
        </p:nvSpPr>
        <p:spPr bwMode="auto">
          <a:xfrm>
            <a:off x="1619672" y="548680"/>
            <a:ext cx="6240462" cy="1152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MX" altLang="es-MX" sz="2400"/>
          </a:p>
        </p:txBody>
      </p:sp>
      <p:sp>
        <p:nvSpPr>
          <p:cNvPr id="8" name="23 Llamada de nube"/>
          <p:cNvSpPr/>
          <p:nvPr/>
        </p:nvSpPr>
        <p:spPr>
          <a:xfrm>
            <a:off x="683568" y="4653136"/>
            <a:ext cx="3600450" cy="1430338"/>
          </a:xfrm>
          <a:prstGeom prst="cloudCallout">
            <a:avLst>
              <a:gd name="adj1" fmla="val 14369"/>
              <a:gd name="adj2" fmla="val -106223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i="1" dirty="0" smtClean="0">
                <a:solidFill>
                  <a:schemeClr val="tx1">
                    <a:lumMod val="50000"/>
                  </a:schemeClr>
                </a:solidFill>
              </a:rPr>
              <a:t>Ahora la derivada parcial es </a:t>
            </a:r>
            <a:r>
              <a:rPr lang="es-MX" sz="2000" i="1" dirty="0">
                <a:solidFill>
                  <a:schemeClr val="tx1">
                    <a:lumMod val="50000"/>
                  </a:schemeClr>
                </a:solidFill>
              </a:rPr>
              <a:t>función del ángulo.</a:t>
            </a:r>
          </a:p>
        </p:txBody>
      </p:sp>
    </p:spTree>
    <p:extLst>
      <p:ext uri="{BB962C8B-B14F-4D97-AF65-F5344CB8AC3E}">
        <p14:creationId xmlns:p14="http://schemas.microsoft.com/office/powerpoint/2010/main" val="401622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 noChangeArrowheads="1"/>
          </p:cNvSpPr>
          <p:nvPr>
            <p:ph type="ctrTitle"/>
          </p:nvPr>
        </p:nvSpPr>
        <p:spPr>
          <a:xfrm>
            <a:off x="856256" y="1124744"/>
            <a:ext cx="7380287" cy="1012825"/>
          </a:xfrm>
        </p:spPr>
        <p:txBody>
          <a:bodyPr/>
          <a:lstStyle/>
          <a:p>
            <a:r>
              <a:rPr lang="es-MX" altLang="es-MX" dirty="0">
                <a:solidFill>
                  <a:srgbClr val="C00000"/>
                </a:solidFill>
              </a:rPr>
              <a:t>Contenido</a:t>
            </a:r>
          </a:p>
        </p:txBody>
      </p:sp>
      <p:sp>
        <p:nvSpPr>
          <p:cNvPr id="7171" name="Subtítulo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es-MX" altLang="es-MX" sz="3600" dirty="0" smtClean="0"/>
              <a:t>Interpretación geométrica</a:t>
            </a:r>
          </a:p>
          <a:p>
            <a:pPr marL="514350" indent="-514350" algn="l">
              <a:buFont typeface="+mj-lt"/>
              <a:buAutoNum type="arabicPeriod"/>
            </a:pPr>
            <a:r>
              <a:rPr lang="es-MX" altLang="es-MX" sz="3600" dirty="0" smtClean="0"/>
              <a:t>Cálculo de derivadas parciales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s-MX" altLang="es-MX" sz="3600" dirty="0" smtClean="0"/>
              <a:t>Caso de análisis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s-MX" altLang="es-MX" sz="3600" dirty="0" smtClean="0"/>
              <a:t>Referencias</a:t>
            </a:r>
            <a:endParaRPr lang="es-MX" altLang="es-MX" sz="3600" dirty="0"/>
          </a:p>
        </p:txBody>
      </p:sp>
      <p:sp>
        <p:nvSpPr>
          <p:cNvPr id="7" name="Rectángulo redondeado 6"/>
          <p:cNvSpPr/>
          <p:nvPr/>
        </p:nvSpPr>
        <p:spPr>
          <a:xfrm>
            <a:off x="6156176" y="4653136"/>
            <a:ext cx="2576479" cy="1947961"/>
          </a:xfrm>
          <a:prstGeom prst="roundRect">
            <a:avLst>
              <a:gd name="adj" fmla="val 10000"/>
            </a:avLst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 txBox="1">
            <a:spLocks noChangeArrowheads="1"/>
          </p:cNvSpPr>
          <p:nvPr/>
        </p:nvSpPr>
        <p:spPr bwMode="auto">
          <a:xfrm>
            <a:off x="755576" y="476672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MX" altLang="es-MX" sz="4400" dirty="0" smtClean="0">
                <a:solidFill>
                  <a:srgbClr val="C00000"/>
                </a:solidFill>
              </a:rPr>
              <a:t>¡¡¡Actividad </a:t>
            </a:r>
            <a:r>
              <a:rPr lang="es-MX" altLang="es-MX" sz="4400" dirty="0">
                <a:solidFill>
                  <a:srgbClr val="C00000"/>
                </a:solidFill>
              </a:rPr>
              <a:t>o </a:t>
            </a:r>
            <a:r>
              <a:rPr lang="es-MX" altLang="es-MX" sz="4400" dirty="0" smtClean="0">
                <a:solidFill>
                  <a:srgbClr val="C00000"/>
                </a:solidFill>
              </a:rPr>
              <a:t>reto posterior!!!</a:t>
            </a:r>
            <a:endParaRPr lang="es-MX" altLang="es-MX" sz="44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2 Marcador de contenido"/>
              <p:cNvSpPr txBox="1">
                <a:spLocks/>
              </p:cNvSpPr>
              <p:nvPr/>
            </p:nvSpPr>
            <p:spPr>
              <a:xfrm>
                <a:off x="609600" y="2330193"/>
                <a:ext cx="8229600" cy="4525963"/>
              </a:xfrm>
              <a:prstGeom prst="rect">
                <a:avLst/>
              </a:prstGeom>
            </p:spPr>
            <p:txBody>
              <a:bodyPr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 algn="just">
                  <a:buFont typeface="+mj-lt"/>
                  <a:buAutoNum type="arabicPeriod"/>
                  <a:defRPr/>
                </a:pPr>
                <a:endParaRPr lang="es-MX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514350" indent="-514350" algn="just">
                  <a:buFont typeface="+mj-lt"/>
                  <a:buAutoNum type="arabicPeriod"/>
                  <a:defRPr/>
                </a:pPr>
                <a:endParaRPr lang="es-MX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514350" indent="-514350" algn="just">
                  <a:buFont typeface="+mj-lt"/>
                  <a:buAutoNum type="arabicPeriod"/>
                  <a:defRPr/>
                </a:pPr>
                <a:r>
                  <a:rPr lang="es-MX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La parcial del área con respecto al ángulo es función del coseno de </a:t>
                </a:r>
                <a:r>
                  <a:rPr lang="es-MX" sz="2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Ө, </a:t>
                </a:r>
                <a:r>
                  <a:rPr lang="es-MX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por lo que en este caso la razón de cambio no es una constante como en el caso de las variables “a” y “b”.</a:t>
                </a:r>
              </a:p>
              <a:p>
                <a:pPr marL="514350" indent="-514350" algn="just">
                  <a:buFont typeface="+mj-lt"/>
                  <a:buAutoNum type="arabicPeriod" startAt="2"/>
                  <a:defRPr/>
                </a:pPr>
                <a:endParaRPr lang="es-MX" sz="2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514350" indent="-514350" algn="just">
                  <a:buFont typeface="+mj-lt"/>
                  <a:buAutoNum type="arabicPeriod" startAt="2"/>
                  <a:defRPr/>
                </a:pPr>
                <a:r>
                  <a:rPr lang="es-MX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Como actividad, se plantea que </a:t>
                </a:r>
                <a:r>
                  <a:rPr lang="es-MX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analizar </a:t>
                </a:r>
                <a:r>
                  <a:rPr lang="es-MX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el significado de la derivada parcial con respecto al ángulo  Ө.</a:t>
                </a:r>
              </a:p>
              <a:p>
                <a:pPr>
                  <a:defRPr/>
                </a:pPr>
                <a:endParaRPr lang="es-MX" sz="2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  <a:defRPr/>
                </a:pPr>
                <a:r>
                  <a:rPr lang="es-MX" sz="4600" dirty="0">
                    <a:cs typeface="Arial" panose="020B0604020202020204" pitchFamily="34" charset="0"/>
                  </a:rPr>
                  <a:t>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57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s-MX" sz="57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s-MX" sz="5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𝜕</m:t>
                            </m:r>
                            <m:r>
                              <a:rPr lang="es-ES" sz="5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𝐴</m:t>
                            </m:r>
                          </m:num>
                          <m:den>
                            <m:r>
                              <a:rPr lang="es-MX" sz="5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𝜕𝜃</m:t>
                            </m:r>
                          </m:den>
                        </m:f>
                      </m:e>
                      <m:sub>
                        <m:r>
                          <a:rPr lang="es-ES" sz="57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𝑎</m:t>
                        </m:r>
                        <m:r>
                          <a:rPr lang="es-ES" sz="57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s-ES" sz="57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</m:oMath>
                </a14:m>
                <a:endParaRPr lang="es-MX" sz="2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  <a:defRPr/>
                </a:pPr>
                <a:endParaRPr lang="es-MX" sz="2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  <a:defRPr/>
                </a:pPr>
                <a:endParaRPr lang="es-MX" sz="2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514350" indent="-514350">
                  <a:buFont typeface="+mj-lt"/>
                  <a:buAutoNum type="arabicPeriod" startAt="3"/>
                  <a:defRPr/>
                </a:pPr>
                <a:r>
                  <a:rPr lang="es-MX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Además, </a:t>
                </a:r>
                <a:r>
                  <a:rPr lang="es-MX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obtener la </a:t>
                </a:r>
                <a:r>
                  <a:rPr lang="es-MX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gráfica </a:t>
                </a:r>
                <a:r>
                  <a:rPr lang="es-MX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de la función derivada.</a:t>
                </a:r>
              </a:p>
              <a:p>
                <a:pPr>
                  <a:defRPr/>
                </a:pPr>
                <a:endParaRPr lang="es-MX" b="1" dirty="0"/>
              </a:p>
            </p:txBody>
          </p:sp>
        </mc:Choice>
        <mc:Fallback xmlns="">
          <p:sp>
            <p:nvSpPr>
              <p:cNvPr id="5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330193"/>
                <a:ext cx="8229600" cy="4525963"/>
              </a:xfrm>
              <a:prstGeom prst="rect">
                <a:avLst/>
              </a:prstGeom>
              <a:blipFill rotWithShape="0">
                <a:blip r:embed="rId2"/>
                <a:stretch>
                  <a:fillRect l="-667" r="-74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901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4 Rectángulo"/>
          <p:cNvSpPr>
            <a:spLocks noChangeArrowheads="1"/>
          </p:cNvSpPr>
          <p:nvPr/>
        </p:nvSpPr>
        <p:spPr bwMode="auto">
          <a:xfrm>
            <a:off x="539552" y="5373216"/>
            <a:ext cx="8429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w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2400" b="1" i="1" dirty="0"/>
              <a:t>Figura 4. Representación gráfica del área del paralelogramo en función del ángulo “Ө”, con los lados “a” y “b” constantes.</a:t>
            </a:r>
            <a:endParaRPr lang="es-MX" altLang="es-MX" sz="2400" b="1" dirty="0"/>
          </a:p>
        </p:txBody>
      </p:sp>
      <p:grpSp>
        <p:nvGrpSpPr>
          <p:cNvPr id="3" name="Grupo 2"/>
          <p:cNvGrpSpPr/>
          <p:nvPr/>
        </p:nvGrpSpPr>
        <p:grpSpPr>
          <a:xfrm>
            <a:off x="619960" y="298872"/>
            <a:ext cx="8357617" cy="5074344"/>
            <a:chOff x="619378" y="260648"/>
            <a:chExt cx="8357617" cy="5074344"/>
          </a:xfrm>
        </p:grpSpPr>
        <p:sp>
          <p:nvSpPr>
            <p:cNvPr id="2" name="Rectángulo 1"/>
            <p:cNvSpPr/>
            <p:nvPr/>
          </p:nvSpPr>
          <p:spPr bwMode="auto">
            <a:xfrm>
              <a:off x="619378" y="260648"/>
              <a:ext cx="8357617" cy="201622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5" name="3 Imag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48680"/>
              <a:ext cx="6143625" cy="4786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Rectángulo 5"/>
          <p:cNvSpPr/>
          <p:nvPr/>
        </p:nvSpPr>
        <p:spPr bwMode="auto">
          <a:xfrm>
            <a:off x="4788717" y="2088592"/>
            <a:ext cx="864096" cy="5760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4932040" y="2330023"/>
                <a:ext cx="27798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=2.3,   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=7.4</m:t>
                      </m:r>
                    </m:oMath>
                  </m:oMathPara>
                </a14:m>
                <a:endParaRPr lang="es-ES" b="0" dirty="0"/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2330023"/>
                <a:ext cx="2779864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877" r="-2193" b="-819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438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 noChangeArrowheads="1"/>
          </p:cNvSpPr>
          <p:nvPr>
            <p:ph type="ctrTitle"/>
          </p:nvPr>
        </p:nvSpPr>
        <p:spPr>
          <a:xfrm>
            <a:off x="856256" y="1124744"/>
            <a:ext cx="7380287" cy="1012825"/>
          </a:xfrm>
        </p:spPr>
        <p:txBody>
          <a:bodyPr/>
          <a:lstStyle/>
          <a:p>
            <a:r>
              <a:rPr lang="es-MX" altLang="es-MX" dirty="0" smtClean="0">
                <a:solidFill>
                  <a:srgbClr val="C00000"/>
                </a:solidFill>
              </a:rPr>
              <a:t>4. Referencias</a:t>
            </a:r>
            <a:endParaRPr lang="es-MX" altLang="es-MX" dirty="0">
              <a:solidFill>
                <a:srgbClr val="C00000"/>
              </a:solidFill>
            </a:endParaRPr>
          </a:p>
        </p:txBody>
      </p:sp>
      <p:sp>
        <p:nvSpPr>
          <p:cNvPr id="7171" name="Subtítulo 2"/>
          <p:cNvSpPr>
            <a:spLocks noGrp="1" noChangeArrowheads="1"/>
          </p:cNvSpPr>
          <p:nvPr>
            <p:ph type="subTitle" idx="1"/>
          </p:nvPr>
        </p:nvSpPr>
        <p:spPr>
          <a:xfrm>
            <a:off x="755577" y="2693988"/>
            <a:ext cx="7474024" cy="2994025"/>
          </a:xfrm>
        </p:spPr>
        <p:txBody>
          <a:bodyPr/>
          <a:lstStyle/>
          <a:p>
            <a:pPr marL="152396" algn="l">
              <a:lnSpc>
                <a:spcPct val="115000"/>
              </a:lnSpc>
              <a:buSzPct val="78000"/>
            </a:pPr>
            <a:r>
              <a:rPr lang="es-MX" sz="2800" dirty="0" err="1"/>
              <a:t>Larson</a:t>
            </a:r>
            <a:r>
              <a:rPr lang="es-MX" sz="2800" dirty="0"/>
              <a:t>, R. y Edwards, B. (2016). </a:t>
            </a:r>
            <a:r>
              <a:rPr lang="es-MX" sz="2800" dirty="0" err="1" smtClean="0"/>
              <a:t>CálculoTomo</a:t>
            </a:r>
            <a:r>
              <a:rPr lang="es-MX" sz="2800" dirty="0" smtClean="0"/>
              <a:t> </a:t>
            </a:r>
            <a:r>
              <a:rPr lang="es-MX" sz="2800" dirty="0"/>
              <a:t>I. Décima edición. México: CENGAGE </a:t>
            </a:r>
            <a:r>
              <a:rPr lang="es-MX" sz="2800" dirty="0" err="1"/>
              <a:t>Learning</a:t>
            </a:r>
            <a:r>
              <a:rPr lang="es-MX" sz="2800" dirty="0" smtClean="0"/>
              <a:t>.</a:t>
            </a:r>
          </a:p>
          <a:p>
            <a:pPr marL="152396" algn="l">
              <a:lnSpc>
                <a:spcPct val="115000"/>
              </a:lnSpc>
              <a:buSzPct val="78000"/>
            </a:pPr>
            <a:endParaRPr lang="es-MX" sz="2800" dirty="0"/>
          </a:p>
          <a:p>
            <a:pPr marL="152396" algn="l">
              <a:lnSpc>
                <a:spcPct val="115000"/>
              </a:lnSpc>
              <a:buSzPct val="78000"/>
            </a:pPr>
            <a:r>
              <a:rPr lang="en" sz="2800" dirty="0" smtClean="0"/>
              <a:t>Larson</a:t>
            </a:r>
            <a:r>
              <a:rPr lang="en" sz="2800" dirty="0"/>
              <a:t>, R., Hostetler, R.P. y Edwards, B.H. (2003). Cálculo de Varias Variables. Matemáticas 3. México:McGrawHill.</a:t>
            </a:r>
          </a:p>
          <a:p>
            <a:endParaRPr lang="es-MX" alt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76197"/>
            <a:ext cx="1481452" cy="189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68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61505"/>
            <a:ext cx="4433625" cy="3325219"/>
          </a:xfrm>
          <a:prstGeom prst="rect">
            <a:avLst/>
          </a:prstGeom>
        </p:spPr>
      </p:pic>
      <p:sp>
        <p:nvSpPr>
          <p:cNvPr id="5" name="Título 1"/>
          <p:cNvSpPr txBox="1">
            <a:spLocks noChangeArrowheads="1"/>
          </p:cNvSpPr>
          <p:nvPr/>
        </p:nvSpPr>
        <p:spPr bwMode="auto">
          <a:xfrm>
            <a:off x="1098550" y="548680"/>
            <a:ext cx="7380287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s-MX" altLang="es-MX" kern="0" dirty="0">
                <a:solidFill>
                  <a:srgbClr val="C00000"/>
                </a:solidFill>
              </a:rPr>
              <a:t>1</a:t>
            </a:r>
            <a:r>
              <a:rPr lang="es-MX" altLang="es-MX" kern="0" dirty="0" smtClean="0">
                <a:solidFill>
                  <a:srgbClr val="C00000"/>
                </a:solidFill>
              </a:rPr>
              <a:t>. Interpretación </a:t>
            </a:r>
            <a:r>
              <a:rPr lang="es-MX" altLang="es-MX" kern="0" dirty="0">
                <a:solidFill>
                  <a:srgbClr val="C00000"/>
                </a:solidFill>
              </a:rPr>
              <a:t>Geométrica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051720" y="5013176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Pendiente de la recta tangente a la curva que se genera cuando se corta la superficie con un plano paralelo al eje “y”.</a:t>
            </a:r>
            <a:endParaRPr lang="es-MX" dirty="0"/>
          </a:p>
        </p:txBody>
      </p:sp>
      <p:sp>
        <p:nvSpPr>
          <p:cNvPr id="7" name="23 Llamada de nube"/>
          <p:cNvSpPr/>
          <p:nvPr/>
        </p:nvSpPr>
        <p:spPr>
          <a:xfrm>
            <a:off x="6181105" y="2204864"/>
            <a:ext cx="2398414" cy="1131019"/>
          </a:xfrm>
          <a:prstGeom prst="cloudCallout">
            <a:avLst>
              <a:gd name="adj1" fmla="val -51510"/>
              <a:gd name="adj2" fmla="val 109562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i="1" dirty="0" smtClean="0">
                <a:solidFill>
                  <a:schemeClr val="tx1">
                    <a:lumMod val="50000"/>
                  </a:schemeClr>
                </a:solidFill>
              </a:rPr>
              <a:t>Derivada Parcial con respecto a “y”.</a:t>
            </a:r>
            <a:endParaRPr lang="es-MX" sz="1600" b="1" i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70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ángulo 3"/>
              <p:cNvSpPr/>
              <p:nvPr/>
            </p:nvSpPr>
            <p:spPr>
              <a:xfrm>
                <a:off x="3368999" y="599330"/>
                <a:ext cx="5324658" cy="47089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MX" sz="2000" dirty="0" smtClean="0">
                    <a:latin typeface="Arial" panose="020B0604020202020204" pitchFamily="34" charset="0"/>
                    <a:ea typeface="Times New Roman" panose="02020603050405020304" pitchFamily="18" charset="0"/>
                  </a:rPr>
                  <a:t>Las interpretaciones geométricas de las derivadas parciales de una función de dos variables son semejantes a la de una función de una variable</a:t>
                </a:r>
                <a:r>
                  <a:rPr lang="es-MX" sz="2000" dirty="0" smtClean="0">
                    <a:latin typeface="Arial" panose="020B0604020202020204" pitchFamily="34" charset="0"/>
                    <a:ea typeface="Times New Roman" panose="02020603050405020304" pitchFamily="18" charset="0"/>
                  </a:rPr>
                  <a:t>.</a:t>
                </a:r>
              </a:p>
              <a:p>
                <a:pPr algn="just"/>
                <a:endParaRPr lang="es-MX" sz="2000" dirty="0" smtClean="0"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  <a:p>
                <a:pPr algn="just"/>
                <a:r>
                  <a:rPr lang="es-MX" sz="20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/>
                </a:r>
                <a:br>
                  <a:rPr lang="es-MX" sz="2000" dirty="0">
                    <a:latin typeface="Arial" panose="020B0604020202020204" pitchFamily="34" charset="0"/>
                    <a:ea typeface="Times New Roman" panose="02020603050405020304" pitchFamily="18" charset="0"/>
                  </a:rPr>
                </a:br>
                <a:r>
                  <a:rPr lang="es-MX" sz="20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La grafica de una función </a:t>
                </a:r>
                <a:r>
                  <a:rPr lang="es-MX" sz="2000" dirty="0" smtClean="0">
                    <a:latin typeface="Arial" panose="020B0604020202020204" pitchFamily="34" charset="0"/>
                    <a:ea typeface="Times New Roman" panose="02020603050405020304" pitchFamily="18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𝑓</m:t>
                    </m:r>
                    <m:r>
                      <a:rPr lang="es-MX" sz="20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"</m:t>
                    </m:r>
                  </m:oMath>
                </a14:m>
                <a:r>
                  <a:rPr lang="es-MX" sz="20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de dos variables es una superficie que tiene ecuación </a:t>
                </a:r>
                <a14:m>
                  <m:oMath xmlns:m="http://schemas.openxmlformats.org/officeDocument/2006/math"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𝑧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𝑓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. Si </a:t>
                </a:r>
                <a14:m>
                  <m:oMath xmlns:m="http://schemas.openxmlformats.org/officeDocument/2006/math"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</m:oMath>
                </a14:m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se considera como constante (digamos, </a:t>
                </a:r>
                <a14:m>
                  <m:oMath xmlns:m="http://schemas.openxmlformats.org/officeDocument/2006/math"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  <m:sub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), entonces </a:t>
                </a:r>
                <a14:m>
                  <m:oMath xmlns:m="http://schemas.openxmlformats.org/officeDocument/2006/math"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𝑧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𝑓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  <m:sub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) es una ecuación de la traza de esta superficie en el plano </a:t>
                </a:r>
                <a14:m>
                  <m:oMath xmlns:m="http://schemas.openxmlformats.org/officeDocument/2006/math"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  <m:sub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s-MX" sz="20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.</a:t>
                </a:r>
              </a:p>
              <a:p>
                <a:pPr algn="just"/>
                <a:r>
                  <a:rPr lang="es-MX" sz="20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es-MX" sz="20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La </a:t>
                </a:r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curva puede representarse mediante las dos ecuaciones </a:t>
                </a:r>
                <a14:m>
                  <m:oMath xmlns:m="http://schemas.openxmlformats.org/officeDocument/2006/math"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e>
                      <m:sub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 </a:t>
                </a:r>
                <a:r>
                  <a:rPr lang="es-MX" sz="20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y  </a:t>
                </a:r>
                <a14:m>
                  <m:oMath xmlns:m="http://schemas.openxmlformats.org/officeDocument/2006/math"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𝑧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𝑓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s-MX" sz="2000" dirty="0"/>
                  <a:t>.</a:t>
                </a:r>
              </a:p>
            </p:txBody>
          </p:sp>
        </mc:Choice>
        <mc:Fallback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999" y="599330"/>
                <a:ext cx="5324658" cy="4708981"/>
              </a:xfrm>
              <a:prstGeom prst="rect">
                <a:avLst/>
              </a:prstGeom>
              <a:blipFill rotWithShape="0">
                <a:blip r:embed="rId2"/>
                <a:stretch>
                  <a:fillRect l="-1260" t="-517" r="-1145" b="-129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91208" y="-96559"/>
            <a:ext cx="6287880" cy="629884"/>
          </a:xfrm>
        </p:spPr>
        <p:txBody>
          <a:bodyPr/>
          <a:lstStyle/>
          <a:p>
            <a:r>
              <a:rPr lang="es-MX" sz="3200" dirty="0" smtClean="0">
                <a:solidFill>
                  <a:srgbClr val="C00000"/>
                </a:solidFill>
              </a:rPr>
              <a:t>…continuación</a:t>
            </a:r>
            <a:endParaRPr lang="es-MX" sz="3200" dirty="0">
              <a:solidFill>
                <a:srgbClr val="C00000"/>
              </a:solidFill>
            </a:endParaRPr>
          </a:p>
        </p:txBody>
      </p:sp>
      <p:grpSp>
        <p:nvGrpSpPr>
          <p:cNvPr id="29" name="Grupo 28"/>
          <p:cNvGrpSpPr/>
          <p:nvPr/>
        </p:nvGrpSpPr>
        <p:grpSpPr>
          <a:xfrm>
            <a:off x="179512" y="1202504"/>
            <a:ext cx="3091318" cy="4099245"/>
            <a:chOff x="40522" y="913931"/>
            <a:chExt cx="4353062" cy="535419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Cuadro de texto 24"/>
                <p:cNvSpPr txBox="1"/>
                <p:nvPr/>
              </p:nvSpPr>
              <p:spPr>
                <a:xfrm>
                  <a:off x="4078329" y="5602790"/>
                  <a:ext cx="232163" cy="303437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sz="11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𝑦</m:t>
                        </m:r>
                      </m:oMath>
                    </m:oMathPara>
                  </a14:m>
                  <a:endParaRPr lang="es-MX" sz="1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7" name="Cuadro de texto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78329" y="5602790"/>
                  <a:ext cx="232163" cy="30343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r="-29630" b="-13158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" name="Grupo 7"/>
            <p:cNvGrpSpPr/>
            <p:nvPr/>
          </p:nvGrpSpPr>
          <p:grpSpPr>
            <a:xfrm>
              <a:off x="40522" y="913931"/>
              <a:ext cx="4353062" cy="5354192"/>
              <a:chOff x="0" y="0"/>
              <a:chExt cx="4286250" cy="5210176"/>
            </a:xfrm>
          </p:grpSpPr>
          <p:grpSp>
            <p:nvGrpSpPr>
              <p:cNvPr id="9" name="Grupo 8"/>
              <p:cNvGrpSpPr/>
              <p:nvPr/>
            </p:nvGrpSpPr>
            <p:grpSpPr>
              <a:xfrm>
                <a:off x="0" y="0"/>
                <a:ext cx="4286250" cy="5210176"/>
                <a:chOff x="0" y="0"/>
                <a:chExt cx="4286250" cy="5210176"/>
              </a:xfrm>
            </p:grpSpPr>
            <p:grpSp>
              <p:nvGrpSpPr>
                <p:cNvPr id="12" name="Grupo 11"/>
                <p:cNvGrpSpPr/>
                <p:nvPr/>
              </p:nvGrpSpPr>
              <p:grpSpPr>
                <a:xfrm>
                  <a:off x="0" y="0"/>
                  <a:ext cx="4286250" cy="5210176"/>
                  <a:chOff x="0" y="0"/>
                  <a:chExt cx="4286250" cy="5210176"/>
                </a:xfrm>
              </p:grpSpPr>
              <p:grpSp>
                <p:nvGrpSpPr>
                  <p:cNvPr id="15" name="Grupo 14"/>
                  <p:cNvGrpSpPr/>
                  <p:nvPr/>
                </p:nvGrpSpPr>
                <p:grpSpPr>
                  <a:xfrm>
                    <a:off x="0" y="0"/>
                    <a:ext cx="4286250" cy="5210176"/>
                    <a:chOff x="0" y="0"/>
                    <a:chExt cx="4286250" cy="4314825"/>
                  </a:xfrm>
                </p:grpSpPr>
                <p:sp>
                  <p:nvSpPr>
                    <p:cNvPr id="23" name="Rectángulo 4"/>
                    <p:cNvSpPr/>
                    <p:nvPr/>
                  </p:nvSpPr>
                  <p:spPr>
                    <a:xfrm rot="20721382">
                      <a:off x="276225" y="752475"/>
                      <a:ext cx="3263807" cy="3533788"/>
                    </a:xfrm>
                    <a:custGeom>
                      <a:avLst/>
                      <a:gdLst>
                        <a:gd name="connsiteX0" fmla="*/ 0 w 2676525"/>
                        <a:gd name="connsiteY0" fmla="*/ 0 h 3057525"/>
                        <a:gd name="connsiteX1" fmla="*/ 2676525 w 2676525"/>
                        <a:gd name="connsiteY1" fmla="*/ 0 h 3057525"/>
                        <a:gd name="connsiteX2" fmla="*/ 2676525 w 2676525"/>
                        <a:gd name="connsiteY2" fmla="*/ 3057525 h 3057525"/>
                        <a:gd name="connsiteX3" fmla="*/ 0 w 2676525"/>
                        <a:gd name="connsiteY3" fmla="*/ 3057525 h 3057525"/>
                        <a:gd name="connsiteX4" fmla="*/ 0 w 2676525"/>
                        <a:gd name="connsiteY4" fmla="*/ 0 h 3057525"/>
                        <a:gd name="connsiteX0" fmla="*/ 288924 w 2676525"/>
                        <a:gd name="connsiteY0" fmla="*/ 0 h 3070634"/>
                        <a:gd name="connsiteX1" fmla="*/ 2676525 w 2676525"/>
                        <a:gd name="connsiteY1" fmla="*/ 13109 h 3070634"/>
                        <a:gd name="connsiteX2" fmla="*/ 2676525 w 2676525"/>
                        <a:gd name="connsiteY2" fmla="*/ 3070634 h 3070634"/>
                        <a:gd name="connsiteX3" fmla="*/ 0 w 2676525"/>
                        <a:gd name="connsiteY3" fmla="*/ 3070634 h 3070634"/>
                        <a:gd name="connsiteX4" fmla="*/ 288924 w 2676525"/>
                        <a:gd name="connsiteY4" fmla="*/ 0 h 3070634"/>
                        <a:gd name="connsiteX0" fmla="*/ 288924 w 2972673"/>
                        <a:gd name="connsiteY0" fmla="*/ 27653 h 3098287"/>
                        <a:gd name="connsiteX1" fmla="*/ 2972673 w 2972673"/>
                        <a:gd name="connsiteY1" fmla="*/ 0 h 3098287"/>
                        <a:gd name="connsiteX2" fmla="*/ 2676525 w 2972673"/>
                        <a:gd name="connsiteY2" fmla="*/ 3098287 h 3098287"/>
                        <a:gd name="connsiteX3" fmla="*/ 0 w 2972673"/>
                        <a:gd name="connsiteY3" fmla="*/ 3098287 h 3098287"/>
                        <a:gd name="connsiteX4" fmla="*/ 288924 w 2972673"/>
                        <a:gd name="connsiteY4" fmla="*/ 27653 h 3098287"/>
                        <a:gd name="connsiteX0" fmla="*/ 348802 w 3032551"/>
                        <a:gd name="connsiteY0" fmla="*/ 27653 h 3515915"/>
                        <a:gd name="connsiteX1" fmla="*/ 3032551 w 3032551"/>
                        <a:gd name="connsiteY1" fmla="*/ 0 h 3515915"/>
                        <a:gd name="connsiteX2" fmla="*/ 2736403 w 3032551"/>
                        <a:gd name="connsiteY2" fmla="*/ 3098287 h 3515915"/>
                        <a:gd name="connsiteX3" fmla="*/ 0 w 3032551"/>
                        <a:gd name="connsiteY3" fmla="*/ 3515915 h 3515915"/>
                        <a:gd name="connsiteX4" fmla="*/ 348802 w 3032551"/>
                        <a:gd name="connsiteY4" fmla="*/ 27653 h 3515915"/>
                        <a:gd name="connsiteX0" fmla="*/ 348802 w 3263807"/>
                        <a:gd name="connsiteY0" fmla="*/ 45997 h 3534259"/>
                        <a:gd name="connsiteX1" fmla="*/ 3263807 w 3263807"/>
                        <a:gd name="connsiteY1" fmla="*/ 0 h 3534259"/>
                        <a:gd name="connsiteX2" fmla="*/ 2736403 w 3263807"/>
                        <a:gd name="connsiteY2" fmla="*/ 3116631 h 3534259"/>
                        <a:gd name="connsiteX3" fmla="*/ 0 w 3263807"/>
                        <a:gd name="connsiteY3" fmla="*/ 3534259 h 3534259"/>
                        <a:gd name="connsiteX4" fmla="*/ 348802 w 3263807"/>
                        <a:gd name="connsiteY4" fmla="*/ 45997 h 35342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63807" h="3534259">
                          <a:moveTo>
                            <a:pt x="348802" y="45997"/>
                          </a:moveTo>
                          <a:lnTo>
                            <a:pt x="3263807" y="0"/>
                          </a:lnTo>
                          <a:lnTo>
                            <a:pt x="2736403" y="3116631"/>
                          </a:lnTo>
                          <a:lnTo>
                            <a:pt x="0" y="3534259"/>
                          </a:lnTo>
                          <a:lnTo>
                            <a:pt x="348802" y="45997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s-MX"/>
                    </a:p>
                  </p:txBody>
                </p:sp>
                <p:grpSp>
                  <p:nvGrpSpPr>
                    <p:cNvPr id="24" name="Grupo 23"/>
                    <p:cNvGrpSpPr/>
                    <p:nvPr/>
                  </p:nvGrpSpPr>
                  <p:grpSpPr>
                    <a:xfrm>
                      <a:off x="0" y="0"/>
                      <a:ext cx="4286250" cy="4314825"/>
                      <a:chOff x="0" y="0"/>
                      <a:chExt cx="4286250" cy="4314825"/>
                    </a:xfrm>
                  </p:grpSpPr>
                  <p:cxnSp>
                    <p:nvCxnSpPr>
                      <p:cNvPr id="25" name="Conector recto de flecha 24"/>
                      <p:cNvCxnSpPr/>
                      <p:nvPr/>
                    </p:nvCxnSpPr>
                    <p:spPr>
                      <a:xfrm>
                        <a:off x="2543175" y="3295650"/>
                        <a:ext cx="1743075" cy="552450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6" name="Conector recto de flecha 25"/>
                      <p:cNvCxnSpPr/>
                      <p:nvPr/>
                    </p:nvCxnSpPr>
                    <p:spPr>
                      <a:xfrm flipH="1">
                        <a:off x="0" y="3286125"/>
                        <a:ext cx="2543175" cy="1028700"/>
                      </a:xfrm>
                      <a:prstGeom prst="straightConnector1">
                        <a:avLst/>
                      </a:prstGeom>
                      <a:ln>
                        <a:prstDash val="lgDash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" name="Conector recto de flecha 26"/>
                      <p:cNvCxnSpPr/>
                      <p:nvPr/>
                    </p:nvCxnSpPr>
                    <p:spPr>
                      <a:xfrm flipH="1" flipV="1">
                        <a:off x="2371725" y="0"/>
                        <a:ext cx="171450" cy="3305175"/>
                      </a:xfrm>
                      <a:prstGeom prst="straightConnector1">
                        <a:avLst/>
                      </a:prstGeom>
                      <a:ln>
                        <a:prstDash val="lgDash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6" name="Grupo 15"/>
                  <p:cNvGrpSpPr/>
                  <p:nvPr/>
                </p:nvGrpSpPr>
                <p:grpSpPr>
                  <a:xfrm>
                    <a:off x="219075" y="866775"/>
                    <a:ext cx="3625532" cy="2627550"/>
                    <a:chOff x="0" y="0"/>
                    <a:chExt cx="3625532" cy="2627550"/>
                  </a:xfrm>
                </p:grpSpPr>
                <p:grpSp>
                  <p:nvGrpSpPr>
                    <p:cNvPr id="17" name="Grupo 16"/>
                    <p:cNvGrpSpPr/>
                    <p:nvPr/>
                  </p:nvGrpSpPr>
                  <p:grpSpPr>
                    <a:xfrm>
                      <a:off x="0" y="885825"/>
                      <a:ext cx="3625532" cy="1741725"/>
                      <a:chOff x="-45726" y="11534"/>
                      <a:chExt cx="3500239" cy="1847211"/>
                    </a:xfrm>
                  </p:grpSpPr>
                  <p:sp>
                    <p:nvSpPr>
                      <p:cNvPr id="21" name="Cilindro 9"/>
                      <p:cNvSpPr/>
                      <p:nvPr/>
                    </p:nvSpPr>
                    <p:spPr>
                      <a:xfrm rot="19679735">
                        <a:off x="209550" y="133350"/>
                        <a:ext cx="3171101" cy="1725395"/>
                      </a:xfrm>
                      <a:custGeom>
                        <a:avLst/>
                        <a:gdLst>
                          <a:gd name="connsiteX0" fmla="*/ 0 w 1924050"/>
                          <a:gd name="connsiteY0" fmla="*/ 129778 h 1038225"/>
                          <a:gd name="connsiteX1" fmla="*/ 962025 w 1924050"/>
                          <a:gd name="connsiteY1" fmla="*/ 259556 h 1038225"/>
                          <a:gd name="connsiteX2" fmla="*/ 1924050 w 1924050"/>
                          <a:gd name="connsiteY2" fmla="*/ 129778 h 1038225"/>
                          <a:gd name="connsiteX3" fmla="*/ 1924050 w 1924050"/>
                          <a:gd name="connsiteY3" fmla="*/ 908447 h 1038225"/>
                          <a:gd name="connsiteX4" fmla="*/ 962025 w 1924050"/>
                          <a:gd name="connsiteY4" fmla="*/ 1038225 h 1038225"/>
                          <a:gd name="connsiteX5" fmla="*/ 0 w 1924050"/>
                          <a:gd name="connsiteY5" fmla="*/ 908447 h 1038225"/>
                          <a:gd name="connsiteX6" fmla="*/ 0 w 1924050"/>
                          <a:gd name="connsiteY6" fmla="*/ 129778 h 1038225"/>
                          <a:gd name="connsiteX0" fmla="*/ 0 w 1924050"/>
                          <a:gd name="connsiteY0" fmla="*/ 129778 h 1038225"/>
                          <a:gd name="connsiteX1" fmla="*/ 962025 w 1924050"/>
                          <a:gd name="connsiteY1" fmla="*/ 0 h 1038225"/>
                          <a:gd name="connsiteX2" fmla="*/ 1924050 w 1924050"/>
                          <a:gd name="connsiteY2" fmla="*/ 129778 h 1038225"/>
                          <a:gd name="connsiteX3" fmla="*/ 962025 w 1924050"/>
                          <a:gd name="connsiteY3" fmla="*/ 259556 h 1038225"/>
                          <a:gd name="connsiteX4" fmla="*/ 0 w 1924050"/>
                          <a:gd name="connsiteY4" fmla="*/ 129778 h 1038225"/>
                          <a:gd name="connsiteX0" fmla="*/ 1924050 w 1924050"/>
                          <a:gd name="connsiteY0" fmla="*/ 129778 h 1038225"/>
                          <a:gd name="connsiteX1" fmla="*/ 962025 w 1924050"/>
                          <a:gd name="connsiteY1" fmla="*/ 259556 h 1038225"/>
                          <a:gd name="connsiteX2" fmla="*/ 0 w 1924050"/>
                          <a:gd name="connsiteY2" fmla="*/ 129778 h 1038225"/>
                          <a:gd name="connsiteX3" fmla="*/ 962025 w 1924050"/>
                          <a:gd name="connsiteY3" fmla="*/ 0 h 1038225"/>
                          <a:gd name="connsiteX4" fmla="*/ 1924050 w 1924050"/>
                          <a:gd name="connsiteY4" fmla="*/ 129778 h 1038225"/>
                          <a:gd name="connsiteX5" fmla="*/ 1924050 w 1924050"/>
                          <a:gd name="connsiteY5" fmla="*/ 908447 h 1038225"/>
                          <a:gd name="connsiteX6" fmla="*/ 962025 w 1924050"/>
                          <a:gd name="connsiteY6" fmla="*/ 1038225 h 1038225"/>
                          <a:gd name="connsiteX7" fmla="*/ 0 w 1924050"/>
                          <a:gd name="connsiteY7" fmla="*/ 908447 h 1038225"/>
                          <a:gd name="connsiteX8" fmla="*/ 0 w 1924050"/>
                          <a:gd name="connsiteY8" fmla="*/ 129778 h 1038225"/>
                          <a:gd name="connsiteX0" fmla="*/ 0 w 1924050"/>
                          <a:gd name="connsiteY0" fmla="*/ 129778 h 1038225"/>
                          <a:gd name="connsiteX1" fmla="*/ 962025 w 1924050"/>
                          <a:gd name="connsiteY1" fmla="*/ 259556 h 1038225"/>
                          <a:gd name="connsiteX2" fmla="*/ 1924050 w 1924050"/>
                          <a:gd name="connsiteY2" fmla="*/ 129778 h 1038225"/>
                          <a:gd name="connsiteX3" fmla="*/ 1924050 w 1924050"/>
                          <a:gd name="connsiteY3" fmla="*/ 908447 h 1038225"/>
                          <a:gd name="connsiteX4" fmla="*/ 962025 w 1924050"/>
                          <a:gd name="connsiteY4" fmla="*/ 1038225 h 1038225"/>
                          <a:gd name="connsiteX5" fmla="*/ 0 w 1924050"/>
                          <a:gd name="connsiteY5" fmla="*/ 908447 h 1038225"/>
                          <a:gd name="connsiteX6" fmla="*/ 0 w 1924050"/>
                          <a:gd name="connsiteY6" fmla="*/ 129778 h 1038225"/>
                          <a:gd name="connsiteX0" fmla="*/ 0 w 1924050"/>
                          <a:gd name="connsiteY0" fmla="*/ 129778 h 1038225"/>
                          <a:gd name="connsiteX1" fmla="*/ 962025 w 1924050"/>
                          <a:gd name="connsiteY1" fmla="*/ 0 h 1038225"/>
                          <a:gd name="connsiteX2" fmla="*/ 1924050 w 1924050"/>
                          <a:gd name="connsiteY2" fmla="*/ 129778 h 1038225"/>
                          <a:gd name="connsiteX3" fmla="*/ 962025 w 1924050"/>
                          <a:gd name="connsiteY3" fmla="*/ 259556 h 1038225"/>
                          <a:gd name="connsiteX4" fmla="*/ 0 w 1924050"/>
                          <a:gd name="connsiteY4" fmla="*/ 129778 h 1038225"/>
                          <a:gd name="connsiteX0" fmla="*/ 1924050 w 1924050"/>
                          <a:gd name="connsiteY0" fmla="*/ 129778 h 1038225"/>
                          <a:gd name="connsiteX1" fmla="*/ 962025 w 1924050"/>
                          <a:gd name="connsiteY1" fmla="*/ 259556 h 1038225"/>
                          <a:gd name="connsiteX2" fmla="*/ 0 w 1924050"/>
                          <a:gd name="connsiteY2" fmla="*/ 129778 h 1038225"/>
                          <a:gd name="connsiteX3" fmla="*/ 962025 w 1924050"/>
                          <a:gd name="connsiteY3" fmla="*/ 0 h 1038225"/>
                          <a:gd name="connsiteX4" fmla="*/ 1924050 w 1924050"/>
                          <a:gd name="connsiteY4" fmla="*/ 129778 h 1038225"/>
                          <a:gd name="connsiteX5" fmla="*/ 1924050 w 1924050"/>
                          <a:gd name="connsiteY5" fmla="*/ 908447 h 1038225"/>
                          <a:gd name="connsiteX6" fmla="*/ 933450 w 1924050"/>
                          <a:gd name="connsiteY6" fmla="*/ 657225 h 1038225"/>
                          <a:gd name="connsiteX7" fmla="*/ 0 w 1924050"/>
                          <a:gd name="connsiteY7" fmla="*/ 908447 h 1038225"/>
                          <a:gd name="connsiteX8" fmla="*/ 0 w 1924050"/>
                          <a:gd name="connsiteY8" fmla="*/ 129778 h 1038225"/>
                          <a:gd name="connsiteX0" fmla="*/ 0 w 1924050"/>
                          <a:gd name="connsiteY0" fmla="*/ 129778 h 918829"/>
                          <a:gd name="connsiteX1" fmla="*/ 962025 w 1924050"/>
                          <a:gd name="connsiteY1" fmla="*/ 259556 h 918829"/>
                          <a:gd name="connsiteX2" fmla="*/ 1924050 w 1924050"/>
                          <a:gd name="connsiteY2" fmla="*/ 129778 h 918829"/>
                          <a:gd name="connsiteX3" fmla="*/ 1924050 w 1924050"/>
                          <a:gd name="connsiteY3" fmla="*/ 908447 h 918829"/>
                          <a:gd name="connsiteX4" fmla="*/ 923925 w 1924050"/>
                          <a:gd name="connsiteY4" fmla="*/ 657225 h 918829"/>
                          <a:gd name="connsiteX5" fmla="*/ 0 w 1924050"/>
                          <a:gd name="connsiteY5" fmla="*/ 908447 h 918829"/>
                          <a:gd name="connsiteX6" fmla="*/ 0 w 1924050"/>
                          <a:gd name="connsiteY6" fmla="*/ 129778 h 918829"/>
                          <a:gd name="connsiteX0" fmla="*/ 0 w 1924050"/>
                          <a:gd name="connsiteY0" fmla="*/ 129778 h 918829"/>
                          <a:gd name="connsiteX1" fmla="*/ 962025 w 1924050"/>
                          <a:gd name="connsiteY1" fmla="*/ 0 h 918829"/>
                          <a:gd name="connsiteX2" fmla="*/ 1924050 w 1924050"/>
                          <a:gd name="connsiteY2" fmla="*/ 129778 h 918829"/>
                          <a:gd name="connsiteX3" fmla="*/ 962025 w 1924050"/>
                          <a:gd name="connsiteY3" fmla="*/ 259556 h 918829"/>
                          <a:gd name="connsiteX4" fmla="*/ 0 w 1924050"/>
                          <a:gd name="connsiteY4" fmla="*/ 129778 h 918829"/>
                          <a:gd name="connsiteX0" fmla="*/ 1924050 w 1924050"/>
                          <a:gd name="connsiteY0" fmla="*/ 129778 h 918829"/>
                          <a:gd name="connsiteX1" fmla="*/ 962025 w 1924050"/>
                          <a:gd name="connsiteY1" fmla="*/ 259556 h 918829"/>
                          <a:gd name="connsiteX2" fmla="*/ 0 w 1924050"/>
                          <a:gd name="connsiteY2" fmla="*/ 129778 h 918829"/>
                          <a:gd name="connsiteX3" fmla="*/ 962025 w 1924050"/>
                          <a:gd name="connsiteY3" fmla="*/ 0 h 918829"/>
                          <a:gd name="connsiteX4" fmla="*/ 1924050 w 1924050"/>
                          <a:gd name="connsiteY4" fmla="*/ 129778 h 918829"/>
                          <a:gd name="connsiteX5" fmla="*/ 1924050 w 1924050"/>
                          <a:gd name="connsiteY5" fmla="*/ 908447 h 918829"/>
                          <a:gd name="connsiteX6" fmla="*/ 933450 w 1924050"/>
                          <a:gd name="connsiteY6" fmla="*/ 657225 h 918829"/>
                          <a:gd name="connsiteX7" fmla="*/ 0 w 1924050"/>
                          <a:gd name="connsiteY7" fmla="*/ 908447 h 918829"/>
                          <a:gd name="connsiteX8" fmla="*/ 0 w 1924050"/>
                          <a:gd name="connsiteY8" fmla="*/ 129778 h 918829"/>
                          <a:gd name="connsiteX0" fmla="*/ 150305 w 2074355"/>
                          <a:gd name="connsiteY0" fmla="*/ 129778 h 918829"/>
                          <a:gd name="connsiteX1" fmla="*/ 1112330 w 2074355"/>
                          <a:gd name="connsiteY1" fmla="*/ 259556 h 918829"/>
                          <a:gd name="connsiteX2" fmla="*/ 2074355 w 2074355"/>
                          <a:gd name="connsiteY2" fmla="*/ 129778 h 918829"/>
                          <a:gd name="connsiteX3" fmla="*/ 2074355 w 2074355"/>
                          <a:gd name="connsiteY3" fmla="*/ 908447 h 918829"/>
                          <a:gd name="connsiteX4" fmla="*/ 1074230 w 2074355"/>
                          <a:gd name="connsiteY4" fmla="*/ 657225 h 918829"/>
                          <a:gd name="connsiteX5" fmla="*/ 150305 w 2074355"/>
                          <a:gd name="connsiteY5" fmla="*/ 908447 h 918829"/>
                          <a:gd name="connsiteX6" fmla="*/ 150305 w 2074355"/>
                          <a:gd name="connsiteY6" fmla="*/ 129778 h 918829"/>
                          <a:gd name="connsiteX0" fmla="*/ 150305 w 2074355"/>
                          <a:gd name="connsiteY0" fmla="*/ 129778 h 918829"/>
                          <a:gd name="connsiteX1" fmla="*/ 1112330 w 2074355"/>
                          <a:gd name="connsiteY1" fmla="*/ 0 h 918829"/>
                          <a:gd name="connsiteX2" fmla="*/ 2074355 w 2074355"/>
                          <a:gd name="connsiteY2" fmla="*/ 129778 h 918829"/>
                          <a:gd name="connsiteX3" fmla="*/ 1112330 w 2074355"/>
                          <a:gd name="connsiteY3" fmla="*/ 259556 h 918829"/>
                          <a:gd name="connsiteX4" fmla="*/ 150305 w 2074355"/>
                          <a:gd name="connsiteY4" fmla="*/ 129778 h 918829"/>
                          <a:gd name="connsiteX0" fmla="*/ 2074355 w 2074355"/>
                          <a:gd name="connsiteY0" fmla="*/ 129778 h 918829"/>
                          <a:gd name="connsiteX1" fmla="*/ 1112330 w 2074355"/>
                          <a:gd name="connsiteY1" fmla="*/ 259556 h 918829"/>
                          <a:gd name="connsiteX2" fmla="*/ 150305 w 2074355"/>
                          <a:gd name="connsiteY2" fmla="*/ 129778 h 918829"/>
                          <a:gd name="connsiteX3" fmla="*/ 1112330 w 2074355"/>
                          <a:gd name="connsiteY3" fmla="*/ 0 h 918829"/>
                          <a:gd name="connsiteX4" fmla="*/ 2074355 w 2074355"/>
                          <a:gd name="connsiteY4" fmla="*/ 129778 h 918829"/>
                          <a:gd name="connsiteX5" fmla="*/ 2074355 w 2074355"/>
                          <a:gd name="connsiteY5" fmla="*/ 908447 h 918829"/>
                          <a:gd name="connsiteX6" fmla="*/ 1083755 w 2074355"/>
                          <a:gd name="connsiteY6" fmla="*/ 657225 h 918829"/>
                          <a:gd name="connsiteX7" fmla="*/ 150305 w 2074355"/>
                          <a:gd name="connsiteY7" fmla="*/ 908447 h 918829"/>
                          <a:gd name="connsiteX8" fmla="*/ 0 w 2074355"/>
                          <a:gd name="connsiteY8" fmla="*/ 90849 h 918829"/>
                          <a:gd name="connsiteX0" fmla="*/ 150305 w 2074355"/>
                          <a:gd name="connsiteY0" fmla="*/ 129869 h 918920"/>
                          <a:gd name="connsiteX1" fmla="*/ 1112330 w 2074355"/>
                          <a:gd name="connsiteY1" fmla="*/ 259647 h 918920"/>
                          <a:gd name="connsiteX2" fmla="*/ 2074355 w 2074355"/>
                          <a:gd name="connsiteY2" fmla="*/ 129869 h 918920"/>
                          <a:gd name="connsiteX3" fmla="*/ 2074355 w 2074355"/>
                          <a:gd name="connsiteY3" fmla="*/ 908538 h 918920"/>
                          <a:gd name="connsiteX4" fmla="*/ 1074230 w 2074355"/>
                          <a:gd name="connsiteY4" fmla="*/ 657316 h 918920"/>
                          <a:gd name="connsiteX5" fmla="*/ 150305 w 2074355"/>
                          <a:gd name="connsiteY5" fmla="*/ 908538 h 918920"/>
                          <a:gd name="connsiteX6" fmla="*/ 150305 w 2074355"/>
                          <a:gd name="connsiteY6" fmla="*/ 129869 h 918920"/>
                          <a:gd name="connsiteX0" fmla="*/ 150305 w 2074355"/>
                          <a:gd name="connsiteY0" fmla="*/ 129869 h 918920"/>
                          <a:gd name="connsiteX1" fmla="*/ 1112330 w 2074355"/>
                          <a:gd name="connsiteY1" fmla="*/ 91 h 918920"/>
                          <a:gd name="connsiteX2" fmla="*/ 2074355 w 2074355"/>
                          <a:gd name="connsiteY2" fmla="*/ 129869 h 918920"/>
                          <a:gd name="connsiteX3" fmla="*/ 1112330 w 2074355"/>
                          <a:gd name="connsiteY3" fmla="*/ 259647 h 918920"/>
                          <a:gd name="connsiteX4" fmla="*/ 150305 w 2074355"/>
                          <a:gd name="connsiteY4" fmla="*/ 129869 h 918920"/>
                          <a:gd name="connsiteX0" fmla="*/ 2074355 w 2074355"/>
                          <a:gd name="connsiteY0" fmla="*/ 129869 h 918920"/>
                          <a:gd name="connsiteX1" fmla="*/ 1112330 w 2074355"/>
                          <a:gd name="connsiteY1" fmla="*/ 259647 h 918920"/>
                          <a:gd name="connsiteX2" fmla="*/ 6946 w 2074355"/>
                          <a:gd name="connsiteY2" fmla="*/ 115324 h 918920"/>
                          <a:gd name="connsiteX3" fmla="*/ 1112330 w 2074355"/>
                          <a:gd name="connsiteY3" fmla="*/ 91 h 918920"/>
                          <a:gd name="connsiteX4" fmla="*/ 2074355 w 2074355"/>
                          <a:gd name="connsiteY4" fmla="*/ 129869 h 918920"/>
                          <a:gd name="connsiteX5" fmla="*/ 2074355 w 2074355"/>
                          <a:gd name="connsiteY5" fmla="*/ 908538 h 918920"/>
                          <a:gd name="connsiteX6" fmla="*/ 1083755 w 2074355"/>
                          <a:gd name="connsiteY6" fmla="*/ 657316 h 918920"/>
                          <a:gd name="connsiteX7" fmla="*/ 150305 w 2074355"/>
                          <a:gd name="connsiteY7" fmla="*/ 908538 h 918920"/>
                          <a:gd name="connsiteX8" fmla="*/ 0 w 2074355"/>
                          <a:gd name="connsiteY8" fmla="*/ 90940 h 918920"/>
                          <a:gd name="connsiteX0" fmla="*/ 157637 w 2081687"/>
                          <a:gd name="connsiteY0" fmla="*/ 130412 h 919463"/>
                          <a:gd name="connsiteX1" fmla="*/ 1119662 w 2081687"/>
                          <a:gd name="connsiteY1" fmla="*/ 260190 h 919463"/>
                          <a:gd name="connsiteX2" fmla="*/ 2081687 w 2081687"/>
                          <a:gd name="connsiteY2" fmla="*/ 130412 h 919463"/>
                          <a:gd name="connsiteX3" fmla="*/ 2081687 w 2081687"/>
                          <a:gd name="connsiteY3" fmla="*/ 909081 h 919463"/>
                          <a:gd name="connsiteX4" fmla="*/ 1081562 w 2081687"/>
                          <a:gd name="connsiteY4" fmla="*/ 657859 h 919463"/>
                          <a:gd name="connsiteX5" fmla="*/ 157637 w 2081687"/>
                          <a:gd name="connsiteY5" fmla="*/ 909081 h 919463"/>
                          <a:gd name="connsiteX6" fmla="*/ 157637 w 2081687"/>
                          <a:gd name="connsiteY6" fmla="*/ 130412 h 919463"/>
                          <a:gd name="connsiteX0" fmla="*/ 0 w 2081687"/>
                          <a:gd name="connsiteY0" fmla="*/ 97249 h 919463"/>
                          <a:gd name="connsiteX1" fmla="*/ 1119662 w 2081687"/>
                          <a:gd name="connsiteY1" fmla="*/ 634 h 919463"/>
                          <a:gd name="connsiteX2" fmla="*/ 2081687 w 2081687"/>
                          <a:gd name="connsiteY2" fmla="*/ 130412 h 919463"/>
                          <a:gd name="connsiteX3" fmla="*/ 1119662 w 2081687"/>
                          <a:gd name="connsiteY3" fmla="*/ 260190 h 919463"/>
                          <a:gd name="connsiteX4" fmla="*/ 0 w 2081687"/>
                          <a:gd name="connsiteY4" fmla="*/ 97249 h 919463"/>
                          <a:gd name="connsiteX0" fmla="*/ 2081687 w 2081687"/>
                          <a:gd name="connsiteY0" fmla="*/ 130412 h 919463"/>
                          <a:gd name="connsiteX1" fmla="*/ 1119662 w 2081687"/>
                          <a:gd name="connsiteY1" fmla="*/ 260190 h 919463"/>
                          <a:gd name="connsiteX2" fmla="*/ 14278 w 2081687"/>
                          <a:gd name="connsiteY2" fmla="*/ 115867 h 919463"/>
                          <a:gd name="connsiteX3" fmla="*/ 1119662 w 2081687"/>
                          <a:gd name="connsiteY3" fmla="*/ 634 h 919463"/>
                          <a:gd name="connsiteX4" fmla="*/ 2081687 w 2081687"/>
                          <a:gd name="connsiteY4" fmla="*/ 130412 h 919463"/>
                          <a:gd name="connsiteX5" fmla="*/ 2081687 w 2081687"/>
                          <a:gd name="connsiteY5" fmla="*/ 909081 h 919463"/>
                          <a:gd name="connsiteX6" fmla="*/ 1091087 w 2081687"/>
                          <a:gd name="connsiteY6" fmla="*/ 657859 h 919463"/>
                          <a:gd name="connsiteX7" fmla="*/ 157637 w 2081687"/>
                          <a:gd name="connsiteY7" fmla="*/ 909081 h 919463"/>
                          <a:gd name="connsiteX8" fmla="*/ 7332 w 2081687"/>
                          <a:gd name="connsiteY8" fmla="*/ 91483 h 919463"/>
                          <a:gd name="connsiteX0" fmla="*/ 835 w 2081687"/>
                          <a:gd name="connsiteY0" fmla="*/ 36965 h 919463"/>
                          <a:gd name="connsiteX1" fmla="*/ 1119662 w 2081687"/>
                          <a:gd name="connsiteY1" fmla="*/ 260190 h 919463"/>
                          <a:gd name="connsiteX2" fmla="*/ 2081687 w 2081687"/>
                          <a:gd name="connsiteY2" fmla="*/ 130412 h 919463"/>
                          <a:gd name="connsiteX3" fmla="*/ 2081687 w 2081687"/>
                          <a:gd name="connsiteY3" fmla="*/ 909081 h 919463"/>
                          <a:gd name="connsiteX4" fmla="*/ 1081562 w 2081687"/>
                          <a:gd name="connsiteY4" fmla="*/ 657859 h 919463"/>
                          <a:gd name="connsiteX5" fmla="*/ 157637 w 2081687"/>
                          <a:gd name="connsiteY5" fmla="*/ 909081 h 919463"/>
                          <a:gd name="connsiteX6" fmla="*/ 835 w 2081687"/>
                          <a:gd name="connsiteY6" fmla="*/ 36965 h 919463"/>
                          <a:gd name="connsiteX0" fmla="*/ 0 w 2081687"/>
                          <a:gd name="connsiteY0" fmla="*/ 97249 h 919463"/>
                          <a:gd name="connsiteX1" fmla="*/ 1119662 w 2081687"/>
                          <a:gd name="connsiteY1" fmla="*/ 634 h 919463"/>
                          <a:gd name="connsiteX2" fmla="*/ 2081687 w 2081687"/>
                          <a:gd name="connsiteY2" fmla="*/ 130412 h 919463"/>
                          <a:gd name="connsiteX3" fmla="*/ 1119662 w 2081687"/>
                          <a:gd name="connsiteY3" fmla="*/ 260190 h 919463"/>
                          <a:gd name="connsiteX4" fmla="*/ 0 w 2081687"/>
                          <a:gd name="connsiteY4" fmla="*/ 97249 h 919463"/>
                          <a:gd name="connsiteX0" fmla="*/ 2081687 w 2081687"/>
                          <a:gd name="connsiteY0" fmla="*/ 130412 h 919463"/>
                          <a:gd name="connsiteX1" fmla="*/ 1119662 w 2081687"/>
                          <a:gd name="connsiteY1" fmla="*/ 260190 h 919463"/>
                          <a:gd name="connsiteX2" fmla="*/ 14278 w 2081687"/>
                          <a:gd name="connsiteY2" fmla="*/ 115867 h 919463"/>
                          <a:gd name="connsiteX3" fmla="*/ 1119662 w 2081687"/>
                          <a:gd name="connsiteY3" fmla="*/ 634 h 919463"/>
                          <a:gd name="connsiteX4" fmla="*/ 2081687 w 2081687"/>
                          <a:gd name="connsiteY4" fmla="*/ 130412 h 919463"/>
                          <a:gd name="connsiteX5" fmla="*/ 2081687 w 2081687"/>
                          <a:gd name="connsiteY5" fmla="*/ 909081 h 919463"/>
                          <a:gd name="connsiteX6" fmla="*/ 1091087 w 2081687"/>
                          <a:gd name="connsiteY6" fmla="*/ 657859 h 919463"/>
                          <a:gd name="connsiteX7" fmla="*/ 157637 w 2081687"/>
                          <a:gd name="connsiteY7" fmla="*/ 909081 h 919463"/>
                          <a:gd name="connsiteX8" fmla="*/ 7332 w 2081687"/>
                          <a:gd name="connsiteY8" fmla="*/ 91483 h 919463"/>
                          <a:gd name="connsiteX0" fmla="*/ 835 w 2081687"/>
                          <a:gd name="connsiteY0" fmla="*/ 36965 h 919463"/>
                          <a:gd name="connsiteX1" fmla="*/ 1119662 w 2081687"/>
                          <a:gd name="connsiteY1" fmla="*/ 260190 h 919463"/>
                          <a:gd name="connsiteX2" fmla="*/ 2081687 w 2081687"/>
                          <a:gd name="connsiteY2" fmla="*/ 130412 h 919463"/>
                          <a:gd name="connsiteX3" fmla="*/ 2081687 w 2081687"/>
                          <a:gd name="connsiteY3" fmla="*/ 909081 h 919463"/>
                          <a:gd name="connsiteX4" fmla="*/ 1081562 w 2081687"/>
                          <a:gd name="connsiteY4" fmla="*/ 657859 h 919463"/>
                          <a:gd name="connsiteX5" fmla="*/ 157637 w 2081687"/>
                          <a:gd name="connsiteY5" fmla="*/ 909081 h 919463"/>
                          <a:gd name="connsiteX6" fmla="*/ 835 w 2081687"/>
                          <a:gd name="connsiteY6" fmla="*/ 36965 h 919463"/>
                          <a:gd name="connsiteX0" fmla="*/ 0 w 2081687"/>
                          <a:gd name="connsiteY0" fmla="*/ 97249 h 919463"/>
                          <a:gd name="connsiteX1" fmla="*/ 1119662 w 2081687"/>
                          <a:gd name="connsiteY1" fmla="*/ 634 h 919463"/>
                          <a:gd name="connsiteX2" fmla="*/ 2081687 w 2081687"/>
                          <a:gd name="connsiteY2" fmla="*/ 130412 h 919463"/>
                          <a:gd name="connsiteX3" fmla="*/ 1119662 w 2081687"/>
                          <a:gd name="connsiteY3" fmla="*/ 260190 h 919463"/>
                          <a:gd name="connsiteX4" fmla="*/ 0 w 2081687"/>
                          <a:gd name="connsiteY4" fmla="*/ 97249 h 919463"/>
                          <a:gd name="connsiteX0" fmla="*/ 2081687 w 2081687"/>
                          <a:gd name="connsiteY0" fmla="*/ 130412 h 919463"/>
                          <a:gd name="connsiteX1" fmla="*/ 1119662 w 2081687"/>
                          <a:gd name="connsiteY1" fmla="*/ 260190 h 919463"/>
                          <a:gd name="connsiteX2" fmla="*/ 14278 w 2081687"/>
                          <a:gd name="connsiteY2" fmla="*/ 115867 h 919463"/>
                          <a:gd name="connsiteX3" fmla="*/ 1119662 w 2081687"/>
                          <a:gd name="connsiteY3" fmla="*/ 634 h 919463"/>
                          <a:gd name="connsiteX4" fmla="*/ 1971187 w 2081687"/>
                          <a:gd name="connsiteY4" fmla="*/ 105068 h 919463"/>
                          <a:gd name="connsiteX5" fmla="*/ 2081687 w 2081687"/>
                          <a:gd name="connsiteY5" fmla="*/ 909081 h 919463"/>
                          <a:gd name="connsiteX6" fmla="*/ 1091087 w 2081687"/>
                          <a:gd name="connsiteY6" fmla="*/ 657859 h 919463"/>
                          <a:gd name="connsiteX7" fmla="*/ 157637 w 2081687"/>
                          <a:gd name="connsiteY7" fmla="*/ 909081 h 919463"/>
                          <a:gd name="connsiteX8" fmla="*/ 7332 w 2081687"/>
                          <a:gd name="connsiteY8" fmla="*/ 91483 h 919463"/>
                          <a:gd name="connsiteX0" fmla="*/ 835 w 2081687"/>
                          <a:gd name="connsiteY0" fmla="*/ 36965 h 919463"/>
                          <a:gd name="connsiteX1" fmla="*/ 1119662 w 2081687"/>
                          <a:gd name="connsiteY1" fmla="*/ 260190 h 919463"/>
                          <a:gd name="connsiteX2" fmla="*/ 2081687 w 2081687"/>
                          <a:gd name="connsiteY2" fmla="*/ 130412 h 919463"/>
                          <a:gd name="connsiteX3" fmla="*/ 2081687 w 2081687"/>
                          <a:gd name="connsiteY3" fmla="*/ 909081 h 919463"/>
                          <a:gd name="connsiteX4" fmla="*/ 1081562 w 2081687"/>
                          <a:gd name="connsiteY4" fmla="*/ 657859 h 919463"/>
                          <a:gd name="connsiteX5" fmla="*/ 157637 w 2081687"/>
                          <a:gd name="connsiteY5" fmla="*/ 909081 h 919463"/>
                          <a:gd name="connsiteX6" fmla="*/ 835 w 2081687"/>
                          <a:gd name="connsiteY6" fmla="*/ 36965 h 919463"/>
                          <a:gd name="connsiteX0" fmla="*/ 0 w 2081687"/>
                          <a:gd name="connsiteY0" fmla="*/ 97249 h 919463"/>
                          <a:gd name="connsiteX1" fmla="*/ 1119662 w 2081687"/>
                          <a:gd name="connsiteY1" fmla="*/ 634 h 919463"/>
                          <a:gd name="connsiteX2" fmla="*/ 2081687 w 2081687"/>
                          <a:gd name="connsiteY2" fmla="*/ 130412 h 919463"/>
                          <a:gd name="connsiteX3" fmla="*/ 1119662 w 2081687"/>
                          <a:gd name="connsiteY3" fmla="*/ 260190 h 919463"/>
                          <a:gd name="connsiteX4" fmla="*/ 0 w 2081687"/>
                          <a:gd name="connsiteY4" fmla="*/ 97249 h 919463"/>
                          <a:gd name="connsiteX0" fmla="*/ 1976593 w 2081687"/>
                          <a:gd name="connsiteY0" fmla="*/ 108290 h 919463"/>
                          <a:gd name="connsiteX1" fmla="*/ 1119662 w 2081687"/>
                          <a:gd name="connsiteY1" fmla="*/ 260190 h 919463"/>
                          <a:gd name="connsiteX2" fmla="*/ 14278 w 2081687"/>
                          <a:gd name="connsiteY2" fmla="*/ 115867 h 919463"/>
                          <a:gd name="connsiteX3" fmla="*/ 1119662 w 2081687"/>
                          <a:gd name="connsiteY3" fmla="*/ 634 h 919463"/>
                          <a:gd name="connsiteX4" fmla="*/ 1971187 w 2081687"/>
                          <a:gd name="connsiteY4" fmla="*/ 105068 h 919463"/>
                          <a:gd name="connsiteX5" fmla="*/ 2081687 w 2081687"/>
                          <a:gd name="connsiteY5" fmla="*/ 909081 h 919463"/>
                          <a:gd name="connsiteX6" fmla="*/ 1091087 w 2081687"/>
                          <a:gd name="connsiteY6" fmla="*/ 657859 h 919463"/>
                          <a:gd name="connsiteX7" fmla="*/ 157637 w 2081687"/>
                          <a:gd name="connsiteY7" fmla="*/ 909081 h 919463"/>
                          <a:gd name="connsiteX8" fmla="*/ 7332 w 2081687"/>
                          <a:gd name="connsiteY8" fmla="*/ 91483 h 919463"/>
                          <a:gd name="connsiteX0" fmla="*/ 835 w 2081687"/>
                          <a:gd name="connsiteY0" fmla="*/ 36473 h 918971"/>
                          <a:gd name="connsiteX1" fmla="*/ 1119662 w 2081687"/>
                          <a:gd name="connsiteY1" fmla="*/ 259698 h 918971"/>
                          <a:gd name="connsiteX2" fmla="*/ 2081687 w 2081687"/>
                          <a:gd name="connsiteY2" fmla="*/ 129920 h 918971"/>
                          <a:gd name="connsiteX3" fmla="*/ 2081687 w 2081687"/>
                          <a:gd name="connsiteY3" fmla="*/ 908589 h 918971"/>
                          <a:gd name="connsiteX4" fmla="*/ 1081562 w 2081687"/>
                          <a:gd name="connsiteY4" fmla="*/ 657367 h 918971"/>
                          <a:gd name="connsiteX5" fmla="*/ 157637 w 2081687"/>
                          <a:gd name="connsiteY5" fmla="*/ 908589 h 918971"/>
                          <a:gd name="connsiteX6" fmla="*/ 835 w 2081687"/>
                          <a:gd name="connsiteY6" fmla="*/ 36473 h 918971"/>
                          <a:gd name="connsiteX0" fmla="*/ 0 w 2081687"/>
                          <a:gd name="connsiteY0" fmla="*/ 96757 h 918971"/>
                          <a:gd name="connsiteX1" fmla="*/ 1119662 w 2081687"/>
                          <a:gd name="connsiteY1" fmla="*/ 142 h 918971"/>
                          <a:gd name="connsiteX2" fmla="*/ 1982000 w 2081687"/>
                          <a:gd name="connsiteY2" fmla="*/ 111021 h 918971"/>
                          <a:gd name="connsiteX3" fmla="*/ 1119662 w 2081687"/>
                          <a:gd name="connsiteY3" fmla="*/ 259698 h 918971"/>
                          <a:gd name="connsiteX4" fmla="*/ 0 w 2081687"/>
                          <a:gd name="connsiteY4" fmla="*/ 96757 h 918971"/>
                          <a:gd name="connsiteX0" fmla="*/ 1976593 w 2081687"/>
                          <a:gd name="connsiteY0" fmla="*/ 107798 h 918971"/>
                          <a:gd name="connsiteX1" fmla="*/ 1119662 w 2081687"/>
                          <a:gd name="connsiteY1" fmla="*/ 259698 h 918971"/>
                          <a:gd name="connsiteX2" fmla="*/ 14278 w 2081687"/>
                          <a:gd name="connsiteY2" fmla="*/ 115375 h 918971"/>
                          <a:gd name="connsiteX3" fmla="*/ 1119662 w 2081687"/>
                          <a:gd name="connsiteY3" fmla="*/ 142 h 918971"/>
                          <a:gd name="connsiteX4" fmla="*/ 1971187 w 2081687"/>
                          <a:gd name="connsiteY4" fmla="*/ 104576 h 918971"/>
                          <a:gd name="connsiteX5" fmla="*/ 2081687 w 2081687"/>
                          <a:gd name="connsiteY5" fmla="*/ 908589 h 918971"/>
                          <a:gd name="connsiteX6" fmla="*/ 1091087 w 2081687"/>
                          <a:gd name="connsiteY6" fmla="*/ 657367 h 918971"/>
                          <a:gd name="connsiteX7" fmla="*/ 157637 w 2081687"/>
                          <a:gd name="connsiteY7" fmla="*/ 908589 h 918971"/>
                          <a:gd name="connsiteX8" fmla="*/ 7332 w 2081687"/>
                          <a:gd name="connsiteY8" fmla="*/ 90991 h 918971"/>
                          <a:gd name="connsiteX0" fmla="*/ 835 w 2081687"/>
                          <a:gd name="connsiteY0" fmla="*/ 36473 h 918971"/>
                          <a:gd name="connsiteX1" fmla="*/ 1119662 w 2081687"/>
                          <a:gd name="connsiteY1" fmla="*/ 259698 h 918971"/>
                          <a:gd name="connsiteX2" fmla="*/ 1977013 w 2081687"/>
                          <a:gd name="connsiteY2" fmla="*/ 77694 h 918971"/>
                          <a:gd name="connsiteX3" fmla="*/ 2081687 w 2081687"/>
                          <a:gd name="connsiteY3" fmla="*/ 908589 h 918971"/>
                          <a:gd name="connsiteX4" fmla="*/ 1081562 w 2081687"/>
                          <a:gd name="connsiteY4" fmla="*/ 657367 h 918971"/>
                          <a:gd name="connsiteX5" fmla="*/ 157637 w 2081687"/>
                          <a:gd name="connsiteY5" fmla="*/ 908589 h 918971"/>
                          <a:gd name="connsiteX6" fmla="*/ 835 w 2081687"/>
                          <a:gd name="connsiteY6" fmla="*/ 36473 h 918971"/>
                          <a:gd name="connsiteX0" fmla="*/ 0 w 2081687"/>
                          <a:gd name="connsiteY0" fmla="*/ 96757 h 918971"/>
                          <a:gd name="connsiteX1" fmla="*/ 1119662 w 2081687"/>
                          <a:gd name="connsiteY1" fmla="*/ 142 h 918971"/>
                          <a:gd name="connsiteX2" fmla="*/ 1982000 w 2081687"/>
                          <a:gd name="connsiteY2" fmla="*/ 111021 h 918971"/>
                          <a:gd name="connsiteX3" fmla="*/ 1119662 w 2081687"/>
                          <a:gd name="connsiteY3" fmla="*/ 259698 h 918971"/>
                          <a:gd name="connsiteX4" fmla="*/ 0 w 2081687"/>
                          <a:gd name="connsiteY4" fmla="*/ 96757 h 918971"/>
                          <a:gd name="connsiteX0" fmla="*/ 1976593 w 2081687"/>
                          <a:gd name="connsiteY0" fmla="*/ 107798 h 918971"/>
                          <a:gd name="connsiteX1" fmla="*/ 1119662 w 2081687"/>
                          <a:gd name="connsiteY1" fmla="*/ 259698 h 918971"/>
                          <a:gd name="connsiteX2" fmla="*/ 14278 w 2081687"/>
                          <a:gd name="connsiteY2" fmla="*/ 115375 h 918971"/>
                          <a:gd name="connsiteX3" fmla="*/ 1119662 w 2081687"/>
                          <a:gd name="connsiteY3" fmla="*/ 142 h 918971"/>
                          <a:gd name="connsiteX4" fmla="*/ 1971187 w 2081687"/>
                          <a:gd name="connsiteY4" fmla="*/ 104576 h 918971"/>
                          <a:gd name="connsiteX5" fmla="*/ 2081687 w 2081687"/>
                          <a:gd name="connsiteY5" fmla="*/ 908589 h 918971"/>
                          <a:gd name="connsiteX6" fmla="*/ 1091087 w 2081687"/>
                          <a:gd name="connsiteY6" fmla="*/ 657367 h 918971"/>
                          <a:gd name="connsiteX7" fmla="*/ 157637 w 2081687"/>
                          <a:gd name="connsiteY7" fmla="*/ 908589 h 918971"/>
                          <a:gd name="connsiteX8" fmla="*/ 7332 w 2081687"/>
                          <a:gd name="connsiteY8" fmla="*/ 90991 h 918971"/>
                          <a:gd name="connsiteX0" fmla="*/ 30680 w 2081687"/>
                          <a:gd name="connsiteY0" fmla="*/ 280969 h 918971"/>
                          <a:gd name="connsiteX1" fmla="*/ 1119662 w 2081687"/>
                          <a:gd name="connsiteY1" fmla="*/ 259698 h 918971"/>
                          <a:gd name="connsiteX2" fmla="*/ 1977013 w 2081687"/>
                          <a:gd name="connsiteY2" fmla="*/ 77694 h 918971"/>
                          <a:gd name="connsiteX3" fmla="*/ 2081687 w 2081687"/>
                          <a:gd name="connsiteY3" fmla="*/ 908589 h 918971"/>
                          <a:gd name="connsiteX4" fmla="*/ 1081562 w 2081687"/>
                          <a:gd name="connsiteY4" fmla="*/ 657367 h 918971"/>
                          <a:gd name="connsiteX5" fmla="*/ 157637 w 2081687"/>
                          <a:gd name="connsiteY5" fmla="*/ 908589 h 918971"/>
                          <a:gd name="connsiteX6" fmla="*/ 30680 w 2081687"/>
                          <a:gd name="connsiteY6" fmla="*/ 280969 h 918971"/>
                          <a:gd name="connsiteX0" fmla="*/ 0 w 2081687"/>
                          <a:gd name="connsiteY0" fmla="*/ 96757 h 918971"/>
                          <a:gd name="connsiteX1" fmla="*/ 1119662 w 2081687"/>
                          <a:gd name="connsiteY1" fmla="*/ 142 h 918971"/>
                          <a:gd name="connsiteX2" fmla="*/ 1982000 w 2081687"/>
                          <a:gd name="connsiteY2" fmla="*/ 111021 h 918971"/>
                          <a:gd name="connsiteX3" fmla="*/ 1119662 w 2081687"/>
                          <a:gd name="connsiteY3" fmla="*/ 259698 h 918971"/>
                          <a:gd name="connsiteX4" fmla="*/ 0 w 2081687"/>
                          <a:gd name="connsiteY4" fmla="*/ 96757 h 918971"/>
                          <a:gd name="connsiteX0" fmla="*/ 1976593 w 2081687"/>
                          <a:gd name="connsiteY0" fmla="*/ 107798 h 918971"/>
                          <a:gd name="connsiteX1" fmla="*/ 1119662 w 2081687"/>
                          <a:gd name="connsiteY1" fmla="*/ 259698 h 918971"/>
                          <a:gd name="connsiteX2" fmla="*/ 14278 w 2081687"/>
                          <a:gd name="connsiteY2" fmla="*/ 115375 h 918971"/>
                          <a:gd name="connsiteX3" fmla="*/ 1119662 w 2081687"/>
                          <a:gd name="connsiteY3" fmla="*/ 142 h 918971"/>
                          <a:gd name="connsiteX4" fmla="*/ 1971187 w 2081687"/>
                          <a:gd name="connsiteY4" fmla="*/ 104576 h 918971"/>
                          <a:gd name="connsiteX5" fmla="*/ 2081687 w 2081687"/>
                          <a:gd name="connsiteY5" fmla="*/ 908589 h 918971"/>
                          <a:gd name="connsiteX6" fmla="*/ 1091087 w 2081687"/>
                          <a:gd name="connsiteY6" fmla="*/ 657367 h 918971"/>
                          <a:gd name="connsiteX7" fmla="*/ 157637 w 2081687"/>
                          <a:gd name="connsiteY7" fmla="*/ 908589 h 918971"/>
                          <a:gd name="connsiteX8" fmla="*/ 7332 w 2081687"/>
                          <a:gd name="connsiteY8" fmla="*/ 90991 h 918971"/>
                          <a:gd name="connsiteX0" fmla="*/ 30680 w 2081687"/>
                          <a:gd name="connsiteY0" fmla="*/ 280969 h 918971"/>
                          <a:gd name="connsiteX1" fmla="*/ 1119662 w 2081687"/>
                          <a:gd name="connsiteY1" fmla="*/ 259698 h 918971"/>
                          <a:gd name="connsiteX2" fmla="*/ 1977013 w 2081687"/>
                          <a:gd name="connsiteY2" fmla="*/ 77694 h 918971"/>
                          <a:gd name="connsiteX3" fmla="*/ 2081687 w 2081687"/>
                          <a:gd name="connsiteY3" fmla="*/ 908589 h 918971"/>
                          <a:gd name="connsiteX4" fmla="*/ 1081562 w 2081687"/>
                          <a:gd name="connsiteY4" fmla="*/ 657367 h 918971"/>
                          <a:gd name="connsiteX5" fmla="*/ 157637 w 2081687"/>
                          <a:gd name="connsiteY5" fmla="*/ 908589 h 918971"/>
                          <a:gd name="connsiteX6" fmla="*/ 30680 w 2081687"/>
                          <a:gd name="connsiteY6" fmla="*/ 280969 h 918971"/>
                          <a:gd name="connsiteX0" fmla="*/ 0 w 2081687"/>
                          <a:gd name="connsiteY0" fmla="*/ 96757 h 918971"/>
                          <a:gd name="connsiteX1" fmla="*/ 1119662 w 2081687"/>
                          <a:gd name="connsiteY1" fmla="*/ 142 h 918971"/>
                          <a:gd name="connsiteX2" fmla="*/ 1982000 w 2081687"/>
                          <a:gd name="connsiteY2" fmla="*/ 111021 h 918971"/>
                          <a:gd name="connsiteX3" fmla="*/ 1119662 w 2081687"/>
                          <a:gd name="connsiteY3" fmla="*/ 259698 h 918971"/>
                          <a:gd name="connsiteX4" fmla="*/ 0 w 2081687"/>
                          <a:gd name="connsiteY4" fmla="*/ 96757 h 918971"/>
                          <a:gd name="connsiteX0" fmla="*/ 1976593 w 2081687"/>
                          <a:gd name="connsiteY0" fmla="*/ 107798 h 918971"/>
                          <a:gd name="connsiteX1" fmla="*/ 1119662 w 2081687"/>
                          <a:gd name="connsiteY1" fmla="*/ 259698 h 918971"/>
                          <a:gd name="connsiteX2" fmla="*/ 14278 w 2081687"/>
                          <a:gd name="connsiteY2" fmla="*/ 115375 h 918971"/>
                          <a:gd name="connsiteX3" fmla="*/ 1119662 w 2081687"/>
                          <a:gd name="connsiteY3" fmla="*/ 142 h 918971"/>
                          <a:gd name="connsiteX4" fmla="*/ 1971187 w 2081687"/>
                          <a:gd name="connsiteY4" fmla="*/ 104576 h 918971"/>
                          <a:gd name="connsiteX5" fmla="*/ 2081687 w 2081687"/>
                          <a:gd name="connsiteY5" fmla="*/ 908589 h 918971"/>
                          <a:gd name="connsiteX6" fmla="*/ 1091087 w 2081687"/>
                          <a:gd name="connsiteY6" fmla="*/ 657367 h 918971"/>
                          <a:gd name="connsiteX7" fmla="*/ 157637 w 2081687"/>
                          <a:gd name="connsiteY7" fmla="*/ 908589 h 918971"/>
                          <a:gd name="connsiteX8" fmla="*/ 59100 w 2081687"/>
                          <a:gd name="connsiteY8" fmla="*/ 322680 h 918971"/>
                          <a:gd name="connsiteX0" fmla="*/ 30680 w 2081687"/>
                          <a:gd name="connsiteY0" fmla="*/ 295149 h 933151"/>
                          <a:gd name="connsiteX1" fmla="*/ 1119662 w 2081687"/>
                          <a:gd name="connsiteY1" fmla="*/ 273878 h 933151"/>
                          <a:gd name="connsiteX2" fmla="*/ 1977013 w 2081687"/>
                          <a:gd name="connsiteY2" fmla="*/ 91874 h 933151"/>
                          <a:gd name="connsiteX3" fmla="*/ 2081687 w 2081687"/>
                          <a:gd name="connsiteY3" fmla="*/ 922769 h 933151"/>
                          <a:gd name="connsiteX4" fmla="*/ 1081562 w 2081687"/>
                          <a:gd name="connsiteY4" fmla="*/ 671547 h 933151"/>
                          <a:gd name="connsiteX5" fmla="*/ 157637 w 2081687"/>
                          <a:gd name="connsiteY5" fmla="*/ 922769 h 933151"/>
                          <a:gd name="connsiteX6" fmla="*/ 30680 w 2081687"/>
                          <a:gd name="connsiteY6" fmla="*/ 295149 h 933151"/>
                          <a:gd name="connsiteX0" fmla="*/ 0 w 2081687"/>
                          <a:gd name="connsiteY0" fmla="*/ 110937 h 933151"/>
                          <a:gd name="connsiteX1" fmla="*/ 1119662 w 2081687"/>
                          <a:gd name="connsiteY1" fmla="*/ 14322 h 933151"/>
                          <a:gd name="connsiteX2" fmla="*/ 1982000 w 2081687"/>
                          <a:gd name="connsiteY2" fmla="*/ 125201 h 933151"/>
                          <a:gd name="connsiteX3" fmla="*/ 1119662 w 2081687"/>
                          <a:gd name="connsiteY3" fmla="*/ 273878 h 933151"/>
                          <a:gd name="connsiteX4" fmla="*/ 0 w 2081687"/>
                          <a:gd name="connsiteY4" fmla="*/ 110937 h 933151"/>
                          <a:gd name="connsiteX0" fmla="*/ 1976593 w 2081687"/>
                          <a:gd name="connsiteY0" fmla="*/ 121978 h 933151"/>
                          <a:gd name="connsiteX1" fmla="*/ 1119662 w 2081687"/>
                          <a:gd name="connsiteY1" fmla="*/ 273878 h 933151"/>
                          <a:gd name="connsiteX2" fmla="*/ 51432 w 2081687"/>
                          <a:gd name="connsiteY2" fmla="*/ 404323 h 933151"/>
                          <a:gd name="connsiteX3" fmla="*/ 1119662 w 2081687"/>
                          <a:gd name="connsiteY3" fmla="*/ 14322 h 933151"/>
                          <a:gd name="connsiteX4" fmla="*/ 1971187 w 2081687"/>
                          <a:gd name="connsiteY4" fmla="*/ 118756 h 933151"/>
                          <a:gd name="connsiteX5" fmla="*/ 2081687 w 2081687"/>
                          <a:gd name="connsiteY5" fmla="*/ 922769 h 933151"/>
                          <a:gd name="connsiteX6" fmla="*/ 1091087 w 2081687"/>
                          <a:gd name="connsiteY6" fmla="*/ 671547 h 933151"/>
                          <a:gd name="connsiteX7" fmla="*/ 157637 w 2081687"/>
                          <a:gd name="connsiteY7" fmla="*/ 922769 h 933151"/>
                          <a:gd name="connsiteX8" fmla="*/ 59100 w 2081687"/>
                          <a:gd name="connsiteY8" fmla="*/ 336860 h 933151"/>
                          <a:gd name="connsiteX0" fmla="*/ 0 w 2051007"/>
                          <a:gd name="connsiteY0" fmla="*/ 295149 h 933151"/>
                          <a:gd name="connsiteX1" fmla="*/ 1088982 w 2051007"/>
                          <a:gd name="connsiteY1" fmla="*/ 273878 h 933151"/>
                          <a:gd name="connsiteX2" fmla="*/ 1946333 w 2051007"/>
                          <a:gd name="connsiteY2" fmla="*/ 91874 h 933151"/>
                          <a:gd name="connsiteX3" fmla="*/ 2051007 w 2051007"/>
                          <a:gd name="connsiteY3" fmla="*/ 922769 h 933151"/>
                          <a:gd name="connsiteX4" fmla="*/ 1050882 w 2051007"/>
                          <a:gd name="connsiteY4" fmla="*/ 671547 h 933151"/>
                          <a:gd name="connsiteX5" fmla="*/ 126957 w 2051007"/>
                          <a:gd name="connsiteY5" fmla="*/ 922769 h 933151"/>
                          <a:gd name="connsiteX6" fmla="*/ 0 w 2051007"/>
                          <a:gd name="connsiteY6" fmla="*/ 295149 h 933151"/>
                          <a:gd name="connsiteX0" fmla="*/ 38750 w 2051007"/>
                          <a:gd name="connsiteY0" fmla="*/ 398480 h 933151"/>
                          <a:gd name="connsiteX1" fmla="*/ 1088982 w 2051007"/>
                          <a:gd name="connsiteY1" fmla="*/ 14322 h 933151"/>
                          <a:gd name="connsiteX2" fmla="*/ 1951320 w 2051007"/>
                          <a:gd name="connsiteY2" fmla="*/ 125201 h 933151"/>
                          <a:gd name="connsiteX3" fmla="*/ 1088982 w 2051007"/>
                          <a:gd name="connsiteY3" fmla="*/ 273878 h 933151"/>
                          <a:gd name="connsiteX4" fmla="*/ 38750 w 2051007"/>
                          <a:gd name="connsiteY4" fmla="*/ 398480 h 933151"/>
                          <a:gd name="connsiteX0" fmla="*/ 1945913 w 2051007"/>
                          <a:gd name="connsiteY0" fmla="*/ 121978 h 933151"/>
                          <a:gd name="connsiteX1" fmla="*/ 1088982 w 2051007"/>
                          <a:gd name="connsiteY1" fmla="*/ 273878 h 933151"/>
                          <a:gd name="connsiteX2" fmla="*/ 20752 w 2051007"/>
                          <a:gd name="connsiteY2" fmla="*/ 404323 h 933151"/>
                          <a:gd name="connsiteX3" fmla="*/ 1088982 w 2051007"/>
                          <a:gd name="connsiteY3" fmla="*/ 14322 h 933151"/>
                          <a:gd name="connsiteX4" fmla="*/ 1940507 w 2051007"/>
                          <a:gd name="connsiteY4" fmla="*/ 118756 h 933151"/>
                          <a:gd name="connsiteX5" fmla="*/ 2051007 w 2051007"/>
                          <a:gd name="connsiteY5" fmla="*/ 922769 h 933151"/>
                          <a:gd name="connsiteX6" fmla="*/ 1060407 w 2051007"/>
                          <a:gd name="connsiteY6" fmla="*/ 671547 h 933151"/>
                          <a:gd name="connsiteX7" fmla="*/ 126957 w 2051007"/>
                          <a:gd name="connsiteY7" fmla="*/ 922769 h 933151"/>
                          <a:gd name="connsiteX8" fmla="*/ 28420 w 2051007"/>
                          <a:gd name="connsiteY8" fmla="*/ 336860 h 933151"/>
                          <a:gd name="connsiteX0" fmla="*/ 0 w 2051007"/>
                          <a:gd name="connsiteY0" fmla="*/ 295149 h 933909"/>
                          <a:gd name="connsiteX1" fmla="*/ 1088982 w 2051007"/>
                          <a:gd name="connsiteY1" fmla="*/ 273878 h 933909"/>
                          <a:gd name="connsiteX2" fmla="*/ 1946333 w 2051007"/>
                          <a:gd name="connsiteY2" fmla="*/ 91874 h 933909"/>
                          <a:gd name="connsiteX3" fmla="*/ 2051007 w 2051007"/>
                          <a:gd name="connsiteY3" fmla="*/ 922769 h 933909"/>
                          <a:gd name="connsiteX4" fmla="*/ 1050882 w 2051007"/>
                          <a:gd name="connsiteY4" fmla="*/ 671547 h 933909"/>
                          <a:gd name="connsiteX5" fmla="*/ 126957 w 2051007"/>
                          <a:gd name="connsiteY5" fmla="*/ 922769 h 933909"/>
                          <a:gd name="connsiteX6" fmla="*/ 0 w 2051007"/>
                          <a:gd name="connsiteY6" fmla="*/ 295149 h 933909"/>
                          <a:gd name="connsiteX0" fmla="*/ 38750 w 2051007"/>
                          <a:gd name="connsiteY0" fmla="*/ 398480 h 933909"/>
                          <a:gd name="connsiteX1" fmla="*/ 1088982 w 2051007"/>
                          <a:gd name="connsiteY1" fmla="*/ 14322 h 933909"/>
                          <a:gd name="connsiteX2" fmla="*/ 1951320 w 2051007"/>
                          <a:gd name="connsiteY2" fmla="*/ 125201 h 933909"/>
                          <a:gd name="connsiteX3" fmla="*/ 1088982 w 2051007"/>
                          <a:gd name="connsiteY3" fmla="*/ 273878 h 933909"/>
                          <a:gd name="connsiteX4" fmla="*/ 38750 w 2051007"/>
                          <a:gd name="connsiteY4" fmla="*/ 398480 h 933909"/>
                          <a:gd name="connsiteX0" fmla="*/ 1945913 w 2051007"/>
                          <a:gd name="connsiteY0" fmla="*/ 121978 h 933909"/>
                          <a:gd name="connsiteX1" fmla="*/ 1088982 w 2051007"/>
                          <a:gd name="connsiteY1" fmla="*/ 273878 h 933909"/>
                          <a:gd name="connsiteX2" fmla="*/ 20752 w 2051007"/>
                          <a:gd name="connsiteY2" fmla="*/ 404323 h 933909"/>
                          <a:gd name="connsiteX3" fmla="*/ 1088982 w 2051007"/>
                          <a:gd name="connsiteY3" fmla="*/ 14322 h 933909"/>
                          <a:gd name="connsiteX4" fmla="*/ 1940507 w 2051007"/>
                          <a:gd name="connsiteY4" fmla="*/ 118756 h 933909"/>
                          <a:gd name="connsiteX5" fmla="*/ 1646031 w 2051007"/>
                          <a:gd name="connsiteY5" fmla="*/ 765034 h 933909"/>
                          <a:gd name="connsiteX6" fmla="*/ 1060407 w 2051007"/>
                          <a:gd name="connsiteY6" fmla="*/ 671547 h 933909"/>
                          <a:gd name="connsiteX7" fmla="*/ 126957 w 2051007"/>
                          <a:gd name="connsiteY7" fmla="*/ 922769 h 933909"/>
                          <a:gd name="connsiteX8" fmla="*/ 28420 w 2051007"/>
                          <a:gd name="connsiteY8" fmla="*/ 336860 h 933909"/>
                          <a:gd name="connsiteX0" fmla="*/ 0 w 2051007"/>
                          <a:gd name="connsiteY0" fmla="*/ 295149 h 933909"/>
                          <a:gd name="connsiteX1" fmla="*/ 1088982 w 2051007"/>
                          <a:gd name="connsiteY1" fmla="*/ 273878 h 933909"/>
                          <a:gd name="connsiteX2" fmla="*/ 1946333 w 2051007"/>
                          <a:gd name="connsiteY2" fmla="*/ 91874 h 933909"/>
                          <a:gd name="connsiteX3" fmla="*/ 2051007 w 2051007"/>
                          <a:gd name="connsiteY3" fmla="*/ 922769 h 933909"/>
                          <a:gd name="connsiteX4" fmla="*/ 1050882 w 2051007"/>
                          <a:gd name="connsiteY4" fmla="*/ 671547 h 933909"/>
                          <a:gd name="connsiteX5" fmla="*/ 126957 w 2051007"/>
                          <a:gd name="connsiteY5" fmla="*/ 922769 h 933909"/>
                          <a:gd name="connsiteX6" fmla="*/ 0 w 2051007"/>
                          <a:gd name="connsiteY6" fmla="*/ 295149 h 933909"/>
                          <a:gd name="connsiteX0" fmla="*/ 38750 w 2051007"/>
                          <a:gd name="connsiteY0" fmla="*/ 398480 h 933909"/>
                          <a:gd name="connsiteX1" fmla="*/ 1088982 w 2051007"/>
                          <a:gd name="connsiteY1" fmla="*/ 14322 h 933909"/>
                          <a:gd name="connsiteX2" fmla="*/ 1951320 w 2051007"/>
                          <a:gd name="connsiteY2" fmla="*/ 125201 h 933909"/>
                          <a:gd name="connsiteX3" fmla="*/ 1088982 w 2051007"/>
                          <a:gd name="connsiteY3" fmla="*/ 273878 h 933909"/>
                          <a:gd name="connsiteX4" fmla="*/ 38750 w 2051007"/>
                          <a:gd name="connsiteY4" fmla="*/ 398480 h 933909"/>
                          <a:gd name="connsiteX0" fmla="*/ 1945913 w 2051007"/>
                          <a:gd name="connsiteY0" fmla="*/ 121978 h 933909"/>
                          <a:gd name="connsiteX1" fmla="*/ 1088982 w 2051007"/>
                          <a:gd name="connsiteY1" fmla="*/ 273878 h 933909"/>
                          <a:gd name="connsiteX2" fmla="*/ 20752 w 2051007"/>
                          <a:gd name="connsiteY2" fmla="*/ 404323 h 933909"/>
                          <a:gd name="connsiteX3" fmla="*/ 1088982 w 2051007"/>
                          <a:gd name="connsiteY3" fmla="*/ 14322 h 933909"/>
                          <a:gd name="connsiteX4" fmla="*/ 1940507 w 2051007"/>
                          <a:gd name="connsiteY4" fmla="*/ 118756 h 933909"/>
                          <a:gd name="connsiteX5" fmla="*/ 1646031 w 2051007"/>
                          <a:gd name="connsiteY5" fmla="*/ 765034 h 933909"/>
                          <a:gd name="connsiteX6" fmla="*/ 1060407 w 2051007"/>
                          <a:gd name="connsiteY6" fmla="*/ 671547 h 933909"/>
                          <a:gd name="connsiteX7" fmla="*/ 126957 w 2051007"/>
                          <a:gd name="connsiteY7" fmla="*/ 922769 h 933909"/>
                          <a:gd name="connsiteX8" fmla="*/ 28420 w 2051007"/>
                          <a:gd name="connsiteY8" fmla="*/ 336860 h 933909"/>
                          <a:gd name="connsiteX0" fmla="*/ 0 w 1951320"/>
                          <a:gd name="connsiteY0" fmla="*/ 295149 h 933909"/>
                          <a:gd name="connsiteX1" fmla="*/ 1088982 w 1951320"/>
                          <a:gd name="connsiteY1" fmla="*/ 273878 h 933909"/>
                          <a:gd name="connsiteX2" fmla="*/ 1946333 w 1951320"/>
                          <a:gd name="connsiteY2" fmla="*/ 91874 h 933909"/>
                          <a:gd name="connsiteX3" fmla="*/ 1644205 w 1951320"/>
                          <a:gd name="connsiteY3" fmla="*/ 757462 h 933909"/>
                          <a:gd name="connsiteX4" fmla="*/ 1050882 w 1951320"/>
                          <a:gd name="connsiteY4" fmla="*/ 671547 h 933909"/>
                          <a:gd name="connsiteX5" fmla="*/ 126957 w 1951320"/>
                          <a:gd name="connsiteY5" fmla="*/ 922769 h 933909"/>
                          <a:gd name="connsiteX6" fmla="*/ 0 w 1951320"/>
                          <a:gd name="connsiteY6" fmla="*/ 295149 h 933909"/>
                          <a:gd name="connsiteX0" fmla="*/ 38750 w 1951320"/>
                          <a:gd name="connsiteY0" fmla="*/ 398480 h 933909"/>
                          <a:gd name="connsiteX1" fmla="*/ 1088982 w 1951320"/>
                          <a:gd name="connsiteY1" fmla="*/ 14322 h 933909"/>
                          <a:gd name="connsiteX2" fmla="*/ 1951320 w 1951320"/>
                          <a:gd name="connsiteY2" fmla="*/ 125201 h 933909"/>
                          <a:gd name="connsiteX3" fmla="*/ 1088982 w 1951320"/>
                          <a:gd name="connsiteY3" fmla="*/ 273878 h 933909"/>
                          <a:gd name="connsiteX4" fmla="*/ 38750 w 1951320"/>
                          <a:gd name="connsiteY4" fmla="*/ 398480 h 933909"/>
                          <a:gd name="connsiteX0" fmla="*/ 1945913 w 1951320"/>
                          <a:gd name="connsiteY0" fmla="*/ 121978 h 933909"/>
                          <a:gd name="connsiteX1" fmla="*/ 1088982 w 1951320"/>
                          <a:gd name="connsiteY1" fmla="*/ 273878 h 933909"/>
                          <a:gd name="connsiteX2" fmla="*/ 20752 w 1951320"/>
                          <a:gd name="connsiteY2" fmla="*/ 404323 h 933909"/>
                          <a:gd name="connsiteX3" fmla="*/ 1088982 w 1951320"/>
                          <a:gd name="connsiteY3" fmla="*/ 14322 h 933909"/>
                          <a:gd name="connsiteX4" fmla="*/ 1940507 w 1951320"/>
                          <a:gd name="connsiteY4" fmla="*/ 118756 h 933909"/>
                          <a:gd name="connsiteX5" fmla="*/ 1646031 w 1951320"/>
                          <a:gd name="connsiteY5" fmla="*/ 765034 h 933909"/>
                          <a:gd name="connsiteX6" fmla="*/ 1060407 w 1951320"/>
                          <a:gd name="connsiteY6" fmla="*/ 671547 h 933909"/>
                          <a:gd name="connsiteX7" fmla="*/ 126957 w 1951320"/>
                          <a:gd name="connsiteY7" fmla="*/ 922769 h 933909"/>
                          <a:gd name="connsiteX8" fmla="*/ 28420 w 1951320"/>
                          <a:gd name="connsiteY8" fmla="*/ 336860 h 933909"/>
                          <a:gd name="connsiteX0" fmla="*/ 0 w 1951320"/>
                          <a:gd name="connsiteY0" fmla="*/ 295149 h 991315"/>
                          <a:gd name="connsiteX1" fmla="*/ 1088982 w 1951320"/>
                          <a:gd name="connsiteY1" fmla="*/ 273878 h 991315"/>
                          <a:gd name="connsiteX2" fmla="*/ 1946333 w 1951320"/>
                          <a:gd name="connsiteY2" fmla="*/ 91874 h 991315"/>
                          <a:gd name="connsiteX3" fmla="*/ 1644205 w 1951320"/>
                          <a:gd name="connsiteY3" fmla="*/ 757462 h 991315"/>
                          <a:gd name="connsiteX4" fmla="*/ 1050882 w 1951320"/>
                          <a:gd name="connsiteY4" fmla="*/ 671547 h 991315"/>
                          <a:gd name="connsiteX5" fmla="*/ 126957 w 1951320"/>
                          <a:gd name="connsiteY5" fmla="*/ 922769 h 991315"/>
                          <a:gd name="connsiteX6" fmla="*/ 0 w 1951320"/>
                          <a:gd name="connsiteY6" fmla="*/ 295149 h 991315"/>
                          <a:gd name="connsiteX0" fmla="*/ 38750 w 1951320"/>
                          <a:gd name="connsiteY0" fmla="*/ 398480 h 991315"/>
                          <a:gd name="connsiteX1" fmla="*/ 1088982 w 1951320"/>
                          <a:gd name="connsiteY1" fmla="*/ 14322 h 991315"/>
                          <a:gd name="connsiteX2" fmla="*/ 1951320 w 1951320"/>
                          <a:gd name="connsiteY2" fmla="*/ 125201 h 991315"/>
                          <a:gd name="connsiteX3" fmla="*/ 1088982 w 1951320"/>
                          <a:gd name="connsiteY3" fmla="*/ 273878 h 991315"/>
                          <a:gd name="connsiteX4" fmla="*/ 38750 w 1951320"/>
                          <a:gd name="connsiteY4" fmla="*/ 398480 h 991315"/>
                          <a:gd name="connsiteX0" fmla="*/ 1945913 w 1951320"/>
                          <a:gd name="connsiteY0" fmla="*/ 121978 h 991315"/>
                          <a:gd name="connsiteX1" fmla="*/ 1088982 w 1951320"/>
                          <a:gd name="connsiteY1" fmla="*/ 273878 h 991315"/>
                          <a:gd name="connsiteX2" fmla="*/ 20752 w 1951320"/>
                          <a:gd name="connsiteY2" fmla="*/ 404323 h 991315"/>
                          <a:gd name="connsiteX3" fmla="*/ 1088982 w 1951320"/>
                          <a:gd name="connsiteY3" fmla="*/ 14322 h 991315"/>
                          <a:gd name="connsiteX4" fmla="*/ 1940507 w 1951320"/>
                          <a:gd name="connsiteY4" fmla="*/ 118756 h 991315"/>
                          <a:gd name="connsiteX5" fmla="*/ 1646031 w 1951320"/>
                          <a:gd name="connsiteY5" fmla="*/ 765034 h 991315"/>
                          <a:gd name="connsiteX6" fmla="*/ 1060407 w 1951320"/>
                          <a:gd name="connsiteY6" fmla="*/ 671547 h 991315"/>
                          <a:gd name="connsiteX7" fmla="*/ 41096 w 1951320"/>
                          <a:gd name="connsiteY7" fmla="*/ 981561 h 991315"/>
                          <a:gd name="connsiteX8" fmla="*/ 28420 w 1951320"/>
                          <a:gd name="connsiteY8" fmla="*/ 336860 h 991315"/>
                          <a:gd name="connsiteX0" fmla="*/ 0 w 1951320"/>
                          <a:gd name="connsiteY0" fmla="*/ 295149 h 991315"/>
                          <a:gd name="connsiteX1" fmla="*/ 1088982 w 1951320"/>
                          <a:gd name="connsiteY1" fmla="*/ 273878 h 991315"/>
                          <a:gd name="connsiteX2" fmla="*/ 1946333 w 1951320"/>
                          <a:gd name="connsiteY2" fmla="*/ 91874 h 991315"/>
                          <a:gd name="connsiteX3" fmla="*/ 1644205 w 1951320"/>
                          <a:gd name="connsiteY3" fmla="*/ 757462 h 991315"/>
                          <a:gd name="connsiteX4" fmla="*/ 1050882 w 1951320"/>
                          <a:gd name="connsiteY4" fmla="*/ 671547 h 991315"/>
                          <a:gd name="connsiteX5" fmla="*/ 49013 w 1951320"/>
                          <a:gd name="connsiteY5" fmla="*/ 979811 h 991315"/>
                          <a:gd name="connsiteX6" fmla="*/ 0 w 1951320"/>
                          <a:gd name="connsiteY6" fmla="*/ 295149 h 991315"/>
                          <a:gd name="connsiteX0" fmla="*/ 38750 w 1951320"/>
                          <a:gd name="connsiteY0" fmla="*/ 398480 h 991315"/>
                          <a:gd name="connsiteX1" fmla="*/ 1088982 w 1951320"/>
                          <a:gd name="connsiteY1" fmla="*/ 14322 h 991315"/>
                          <a:gd name="connsiteX2" fmla="*/ 1951320 w 1951320"/>
                          <a:gd name="connsiteY2" fmla="*/ 125201 h 991315"/>
                          <a:gd name="connsiteX3" fmla="*/ 1088982 w 1951320"/>
                          <a:gd name="connsiteY3" fmla="*/ 273878 h 991315"/>
                          <a:gd name="connsiteX4" fmla="*/ 38750 w 1951320"/>
                          <a:gd name="connsiteY4" fmla="*/ 398480 h 991315"/>
                          <a:gd name="connsiteX0" fmla="*/ 1945913 w 1951320"/>
                          <a:gd name="connsiteY0" fmla="*/ 121978 h 991315"/>
                          <a:gd name="connsiteX1" fmla="*/ 1088982 w 1951320"/>
                          <a:gd name="connsiteY1" fmla="*/ 273878 h 991315"/>
                          <a:gd name="connsiteX2" fmla="*/ 20752 w 1951320"/>
                          <a:gd name="connsiteY2" fmla="*/ 404323 h 991315"/>
                          <a:gd name="connsiteX3" fmla="*/ 1088982 w 1951320"/>
                          <a:gd name="connsiteY3" fmla="*/ 14322 h 991315"/>
                          <a:gd name="connsiteX4" fmla="*/ 1940507 w 1951320"/>
                          <a:gd name="connsiteY4" fmla="*/ 118756 h 991315"/>
                          <a:gd name="connsiteX5" fmla="*/ 1646031 w 1951320"/>
                          <a:gd name="connsiteY5" fmla="*/ 765034 h 991315"/>
                          <a:gd name="connsiteX6" fmla="*/ 1060407 w 1951320"/>
                          <a:gd name="connsiteY6" fmla="*/ 671547 h 991315"/>
                          <a:gd name="connsiteX7" fmla="*/ 41096 w 1951320"/>
                          <a:gd name="connsiteY7" fmla="*/ 981561 h 991315"/>
                          <a:gd name="connsiteX8" fmla="*/ 28420 w 1951320"/>
                          <a:gd name="connsiteY8" fmla="*/ 336860 h 991315"/>
                          <a:gd name="connsiteX0" fmla="*/ 0 w 1951320"/>
                          <a:gd name="connsiteY0" fmla="*/ 298465 h 994631"/>
                          <a:gd name="connsiteX1" fmla="*/ 1088982 w 1951320"/>
                          <a:gd name="connsiteY1" fmla="*/ 277194 h 994631"/>
                          <a:gd name="connsiteX2" fmla="*/ 1946333 w 1951320"/>
                          <a:gd name="connsiteY2" fmla="*/ 95190 h 994631"/>
                          <a:gd name="connsiteX3" fmla="*/ 1644205 w 1951320"/>
                          <a:gd name="connsiteY3" fmla="*/ 760778 h 994631"/>
                          <a:gd name="connsiteX4" fmla="*/ 1050882 w 1951320"/>
                          <a:gd name="connsiteY4" fmla="*/ 674863 h 994631"/>
                          <a:gd name="connsiteX5" fmla="*/ 49013 w 1951320"/>
                          <a:gd name="connsiteY5" fmla="*/ 983127 h 994631"/>
                          <a:gd name="connsiteX6" fmla="*/ 0 w 1951320"/>
                          <a:gd name="connsiteY6" fmla="*/ 298465 h 994631"/>
                          <a:gd name="connsiteX0" fmla="*/ 38750 w 1951320"/>
                          <a:gd name="connsiteY0" fmla="*/ 401796 h 994631"/>
                          <a:gd name="connsiteX1" fmla="*/ 1088982 w 1951320"/>
                          <a:gd name="connsiteY1" fmla="*/ 17638 h 994631"/>
                          <a:gd name="connsiteX2" fmla="*/ 1951320 w 1951320"/>
                          <a:gd name="connsiteY2" fmla="*/ 128517 h 994631"/>
                          <a:gd name="connsiteX3" fmla="*/ 1088982 w 1951320"/>
                          <a:gd name="connsiteY3" fmla="*/ 277194 h 994631"/>
                          <a:gd name="connsiteX4" fmla="*/ 38750 w 1951320"/>
                          <a:gd name="connsiteY4" fmla="*/ 401796 h 994631"/>
                          <a:gd name="connsiteX0" fmla="*/ 1945913 w 1951320"/>
                          <a:gd name="connsiteY0" fmla="*/ 125294 h 994631"/>
                          <a:gd name="connsiteX1" fmla="*/ 1088982 w 1951320"/>
                          <a:gd name="connsiteY1" fmla="*/ 277194 h 994631"/>
                          <a:gd name="connsiteX2" fmla="*/ 137062 w 1951320"/>
                          <a:gd name="connsiteY2" fmla="*/ 457693 h 994631"/>
                          <a:gd name="connsiteX3" fmla="*/ 1088982 w 1951320"/>
                          <a:gd name="connsiteY3" fmla="*/ 17638 h 994631"/>
                          <a:gd name="connsiteX4" fmla="*/ 1940507 w 1951320"/>
                          <a:gd name="connsiteY4" fmla="*/ 122072 h 994631"/>
                          <a:gd name="connsiteX5" fmla="*/ 1646031 w 1951320"/>
                          <a:gd name="connsiteY5" fmla="*/ 768350 h 994631"/>
                          <a:gd name="connsiteX6" fmla="*/ 1060407 w 1951320"/>
                          <a:gd name="connsiteY6" fmla="*/ 674863 h 994631"/>
                          <a:gd name="connsiteX7" fmla="*/ 41096 w 1951320"/>
                          <a:gd name="connsiteY7" fmla="*/ 984877 h 994631"/>
                          <a:gd name="connsiteX8" fmla="*/ 28420 w 1951320"/>
                          <a:gd name="connsiteY8" fmla="*/ 340176 h 994631"/>
                          <a:gd name="connsiteX0" fmla="*/ 0 w 1951320"/>
                          <a:gd name="connsiteY0" fmla="*/ 298465 h 994631"/>
                          <a:gd name="connsiteX1" fmla="*/ 1088982 w 1951320"/>
                          <a:gd name="connsiteY1" fmla="*/ 277194 h 994631"/>
                          <a:gd name="connsiteX2" fmla="*/ 1946333 w 1951320"/>
                          <a:gd name="connsiteY2" fmla="*/ 95190 h 994631"/>
                          <a:gd name="connsiteX3" fmla="*/ 1644205 w 1951320"/>
                          <a:gd name="connsiteY3" fmla="*/ 760778 h 994631"/>
                          <a:gd name="connsiteX4" fmla="*/ 1050882 w 1951320"/>
                          <a:gd name="connsiteY4" fmla="*/ 674863 h 994631"/>
                          <a:gd name="connsiteX5" fmla="*/ 49013 w 1951320"/>
                          <a:gd name="connsiteY5" fmla="*/ 983127 h 994631"/>
                          <a:gd name="connsiteX6" fmla="*/ 0 w 1951320"/>
                          <a:gd name="connsiteY6" fmla="*/ 298465 h 994631"/>
                          <a:gd name="connsiteX0" fmla="*/ 38750 w 1951320"/>
                          <a:gd name="connsiteY0" fmla="*/ 401796 h 994631"/>
                          <a:gd name="connsiteX1" fmla="*/ 1088982 w 1951320"/>
                          <a:gd name="connsiteY1" fmla="*/ 17638 h 994631"/>
                          <a:gd name="connsiteX2" fmla="*/ 1951320 w 1951320"/>
                          <a:gd name="connsiteY2" fmla="*/ 128517 h 994631"/>
                          <a:gd name="connsiteX3" fmla="*/ 1088982 w 1951320"/>
                          <a:gd name="connsiteY3" fmla="*/ 277194 h 994631"/>
                          <a:gd name="connsiteX4" fmla="*/ 38750 w 1951320"/>
                          <a:gd name="connsiteY4" fmla="*/ 401796 h 994631"/>
                          <a:gd name="connsiteX0" fmla="*/ 1945913 w 1951320"/>
                          <a:gd name="connsiteY0" fmla="*/ 125294 h 994631"/>
                          <a:gd name="connsiteX1" fmla="*/ 1088982 w 1951320"/>
                          <a:gd name="connsiteY1" fmla="*/ 277194 h 994631"/>
                          <a:gd name="connsiteX2" fmla="*/ 137062 w 1951320"/>
                          <a:gd name="connsiteY2" fmla="*/ 457693 h 994631"/>
                          <a:gd name="connsiteX3" fmla="*/ 1088982 w 1951320"/>
                          <a:gd name="connsiteY3" fmla="*/ 17638 h 994631"/>
                          <a:gd name="connsiteX4" fmla="*/ 1940507 w 1951320"/>
                          <a:gd name="connsiteY4" fmla="*/ 122072 h 994631"/>
                          <a:gd name="connsiteX5" fmla="*/ 1646031 w 1951320"/>
                          <a:gd name="connsiteY5" fmla="*/ 768350 h 994631"/>
                          <a:gd name="connsiteX6" fmla="*/ 1060407 w 1951320"/>
                          <a:gd name="connsiteY6" fmla="*/ 674863 h 994631"/>
                          <a:gd name="connsiteX7" fmla="*/ 41096 w 1951320"/>
                          <a:gd name="connsiteY7" fmla="*/ 984877 h 994631"/>
                          <a:gd name="connsiteX8" fmla="*/ 122200 w 1951320"/>
                          <a:gd name="connsiteY8" fmla="*/ 435051 h 994631"/>
                          <a:gd name="connsiteX0" fmla="*/ 37370 w 1912570"/>
                          <a:gd name="connsiteY0" fmla="*/ 389265 h 994631"/>
                          <a:gd name="connsiteX1" fmla="*/ 1050232 w 1912570"/>
                          <a:gd name="connsiteY1" fmla="*/ 277194 h 994631"/>
                          <a:gd name="connsiteX2" fmla="*/ 1907583 w 1912570"/>
                          <a:gd name="connsiteY2" fmla="*/ 95190 h 994631"/>
                          <a:gd name="connsiteX3" fmla="*/ 1605455 w 1912570"/>
                          <a:gd name="connsiteY3" fmla="*/ 760778 h 994631"/>
                          <a:gd name="connsiteX4" fmla="*/ 1012132 w 1912570"/>
                          <a:gd name="connsiteY4" fmla="*/ 674863 h 994631"/>
                          <a:gd name="connsiteX5" fmla="*/ 10263 w 1912570"/>
                          <a:gd name="connsiteY5" fmla="*/ 983127 h 994631"/>
                          <a:gd name="connsiteX6" fmla="*/ 37370 w 1912570"/>
                          <a:gd name="connsiteY6" fmla="*/ 389265 h 994631"/>
                          <a:gd name="connsiteX0" fmla="*/ 0 w 1912570"/>
                          <a:gd name="connsiteY0" fmla="*/ 401796 h 994631"/>
                          <a:gd name="connsiteX1" fmla="*/ 1050232 w 1912570"/>
                          <a:gd name="connsiteY1" fmla="*/ 17638 h 994631"/>
                          <a:gd name="connsiteX2" fmla="*/ 1912570 w 1912570"/>
                          <a:gd name="connsiteY2" fmla="*/ 128517 h 994631"/>
                          <a:gd name="connsiteX3" fmla="*/ 1050232 w 1912570"/>
                          <a:gd name="connsiteY3" fmla="*/ 277194 h 994631"/>
                          <a:gd name="connsiteX4" fmla="*/ 0 w 1912570"/>
                          <a:gd name="connsiteY4" fmla="*/ 401796 h 994631"/>
                          <a:gd name="connsiteX0" fmla="*/ 1907163 w 1912570"/>
                          <a:gd name="connsiteY0" fmla="*/ 125294 h 994631"/>
                          <a:gd name="connsiteX1" fmla="*/ 1050232 w 1912570"/>
                          <a:gd name="connsiteY1" fmla="*/ 277194 h 994631"/>
                          <a:gd name="connsiteX2" fmla="*/ 98312 w 1912570"/>
                          <a:gd name="connsiteY2" fmla="*/ 457693 h 994631"/>
                          <a:gd name="connsiteX3" fmla="*/ 1050232 w 1912570"/>
                          <a:gd name="connsiteY3" fmla="*/ 17638 h 994631"/>
                          <a:gd name="connsiteX4" fmla="*/ 1901757 w 1912570"/>
                          <a:gd name="connsiteY4" fmla="*/ 122072 h 994631"/>
                          <a:gd name="connsiteX5" fmla="*/ 1607281 w 1912570"/>
                          <a:gd name="connsiteY5" fmla="*/ 768350 h 994631"/>
                          <a:gd name="connsiteX6" fmla="*/ 1021657 w 1912570"/>
                          <a:gd name="connsiteY6" fmla="*/ 674863 h 994631"/>
                          <a:gd name="connsiteX7" fmla="*/ 2346 w 1912570"/>
                          <a:gd name="connsiteY7" fmla="*/ 984877 h 994631"/>
                          <a:gd name="connsiteX8" fmla="*/ 83450 w 1912570"/>
                          <a:gd name="connsiteY8" fmla="*/ 435051 h 9946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912570" h="994631" stroke="0" extrusionOk="0">
                            <a:moveTo>
                              <a:pt x="37370" y="389265"/>
                            </a:moveTo>
                            <a:cubicBezTo>
                              <a:pt x="37370" y="460939"/>
                              <a:pt x="738530" y="326207"/>
                              <a:pt x="1050232" y="277194"/>
                            </a:cubicBezTo>
                            <a:cubicBezTo>
                              <a:pt x="1361934" y="228182"/>
                              <a:pt x="1907583" y="166864"/>
                              <a:pt x="1907583" y="95190"/>
                            </a:cubicBezTo>
                            <a:lnTo>
                              <a:pt x="1605455" y="760778"/>
                            </a:lnTo>
                            <a:cubicBezTo>
                              <a:pt x="1605455" y="832452"/>
                              <a:pt x="1543444" y="674863"/>
                              <a:pt x="1012132" y="674863"/>
                            </a:cubicBezTo>
                            <a:cubicBezTo>
                              <a:pt x="480820" y="674863"/>
                              <a:pt x="10263" y="1054801"/>
                              <a:pt x="10263" y="983127"/>
                            </a:cubicBezTo>
                            <a:lnTo>
                              <a:pt x="37370" y="389265"/>
                            </a:lnTo>
                            <a:close/>
                          </a:path>
                          <a:path w="1912570" h="994631" fill="lighten" stroke="0" extrusionOk="0">
                            <a:moveTo>
                              <a:pt x="0" y="401796"/>
                            </a:moveTo>
                            <a:cubicBezTo>
                              <a:pt x="0" y="330122"/>
                              <a:pt x="731470" y="63184"/>
                              <a:pt x="1050232" y="17638"/>
                            </a:cubicBezTo>
                            <a:cubicBezTo>
                              <a:pt x="1368994" y="-27908"/>
                              <a:pt x="1912570" y="56843"/>
                              <a:pt x="1912570" y="128517"/>
                            </a:cubicBezTo>
                            <a:cubicBezTo>
                              <a:pt x="1912570" y="200191"/>
                              <a:pt x="1368994" y="231648"/>
                              <a:pt x="1050232" y="277194"/>
                            </a:cubicBezTo>
                            <a:cubicBezTo>
                              <a:pt x="731470" y="322740"/>
                              <a:pt x="0" y="473470"/>
                              <a:pt x="0" y="401796"/>
                            </a:cubicBezTo>
                            <a:close/>
                          </a:path>
                          <a:path w="1912570" h="994631" fill="none" extrusionOk="0">
                            <a:moveTo>
                              <a:pt x="1907163" y="125294"/>
                            </a:moveTo>
                            <a:cubicBezTo>
                              <a:pt x="1907163" y="196968"/>
                              <a:pt x="1351707" y="221794"/>
                              <a:pt x="1050232" y="277194"/>
                            </a:cubicBezTo>
                            <a:cubicBezTo>
                              <a:pt x="748757" y="332594"/>
                              <a:pt x="98312" y="529367"/>
                              <a:pt x="98312" y="457693"/>
                            </a:cubicBezTo>
                            <a:cubicBezTo>
                              <a:pt x="98312" y="386019"/>
                              <a:pt x="749658" y="73575"/>
                              <a:pt x="1050232" y="17638"/>
                            </a:cubicBezTo>
                            <a:cubicBezTo>
                              <a:pt x="1350806" y="-38299"/>
                              <a:pt x="1901757" y="50398"/>
                              <a:pt x="1901757" y="122072"/>
                            </a:cubicBezTo>
                            <a:lnTo>
                              <a:pt x="1607281" y="768350"/>
                            </a:lnTo>
                            <a:cubicBezTo>
                              <a:pt x="1607281" y="840024"/>
                              <a:pt x="1289146" y="638775"/>
                              <a:pt x="1021657" y="674863"/>
                            </a:cubicBezTo>
                            <a:cubicBezTo>
                              <a:pt x="754168" y="710951"/>
                              <a:pt x="2346" y="1056551"/>
                              <a:pt x="2346" y="984877"/>
                            </a:cubicBezTo>
                            <a:lnTo>
                              <a:pt x="83450" y="435051"/>
                            </a:lnTo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s-MX"/>
                      </a:p>
                    </p:txBody>
                  </p:sp>
                  <p:sp>
                    <p:nvSpPr>
                      <p:cNvPr id="22" name="Cilindro 9"/>
                      <p:cNvSpPr/>
                      <p:nvPr/>
                    </p:nvSpPr>
                    <p:spPr>
                      <a:xfrm rot="19679735">
                        <a:off x="-45726" y="11534"/>
                        <a:ext cx="3500239" cy="1597018"/>
                      </a:xfrm>
                      <a:custGeom>
                        <a:avLst/>
                        <a:gdLst>
                          <a:gd name="connsiteX0" fmla="*/ 0 w 1924050"/>
                          <a:gd name="connsiteY0" fmla="*/ 129778 h 1038225"/>
                          <a:gd name="connsiteX1" fmla="*/ 962025 w 1924050"/>
                          <a:gd name="connsiteY1" fmla="*/ 259556 h 1038225"/>
                          <a:gd name="connsiteX2" fmla="*/ 1924050 w 1924050"/>
                          <a:gd name="connsiteY2" fmla="*/ 129778 h 1038225"/>
                          <a:gd name="connsiteX3" fmla="*/ 1924050 w 1924050"/>
                          <a:gd name="connsiteY3" fmla="*/ 908447 h 1038225"/>
                          <a:gd name="connsiteX4" fmla="*/ 962025 w 1924050"/>
                          <a:gd name="connsiteY4" fmla="*/ 1038225 h 1038225"/>
                          <a:gd name="connsiteX5" fmla="*/ 0 w 1924050"/>
                          <a:gd name="connsiteY5" fmla="*/ 908447 h 1038225"/>
                          <a:gd name="connsiteX6" fmla="*/ 0 w 1924050"/>
                          <a:gd name="connsiteY6" fmla="*/ 129778 h 1038225"/>
                          <a:gd name="connsiteX0" fmla="*/ 0 w 1924050"/>
                          <a:gd name="connsiteY0" fmla="*/ 129778 h 1038225"/>
                          <a:gd name="connsiteX1" fmla="*/ 962025 w 1924050"/>
                          <a:gd name="connsiteY1" fmla="*/ 0 h 1038225"/>
                          <a:gd name="connsiteX2" fmla="*/ 1924050 w 1924050"/>
                          <a:gd name="connsiteY2" fmla="*/ 129778 h 1038225"/>
                          <a:gd name="connsiteX3" fmla="*/ 962025 w 1924050"/>
                          <a:gd name="connsiteY3" fmla="*/ 259556 h 1038225"/>
                          <a:gd name="connsiteX4" fmla="*/ 0 w 1924050"/>
                          <a:gd name="connsiteY4" fmla="*/ 129778 h 1038225"/>
                          <a:gd name="connsiteX0" fmla="*/ 1924050 w 1924050"/>
                          <a:gd name="connsiteY0" fmla="*/ 129778 h 1038225"/>
                          <a:gd name="connsiteX1" fmla="*/ 962025 w 1924050"/>
                          <a:gd name="connsiteY1" fmla="*/ 259556 h 1038225"/>
                          <a:gd name="connsiteX2" fmla="*/ 0 w 1924050"/>
                          <a:gd name="connsiteY2" fmla="*/ 129778 h 1038225"/>
                          <a:gd name="connsiteX3" fmla="*/ 962025 w 1924050"/>
                          <a:gd name="connsiteY3" fmla="*/ 0 h 1038225"/>
                          <a:gd name="connsiteX4" fmla="*/ 1924050 w 1924050"/>
                          <a:gd name="connsiteY4" fmla="*/ 129778 h 1038225"/>
                          <a:gd name="connsiteX5" fmla="*/ 1924050 w 1924050"/>
                          <a:gd name="connsiteY5" fmla="*/ 908447 h 1038225"/>
                          <a:gd name="connsiteX6" fmla="*/ 962025 w 1924050"/>
                          <a:gd name="connsiteY6" fmla="*/ 1038225 h 1038225"/>
                          <a:gd name="connsiteX7" fmla="*/ 0 w 1924050"/>
                          <a:gd name="connsiteY7" fmla="*/ 908447 h 1038225"/>
                          <a:gd name="connsiteX8" fmla="*/ 0 w 1924050"/>
                          <a:gd name="connsiteY8" fmla="*/ 129778 h 1038225"/>
                          <a:gd name="connsiteX0" fmla="*/ 0 w 1924050"/>
                          <a:gd name="connsiteY0" fmla="*/ 129778 h 1038225"/>
                          <a:gd name="connsiteX1" fmla="*/ 962025 w 1924050"/>
                          <a:gd name="connsiteY1" fmla="*/ 259556 h 1038225"/>
                          <a:gd name="connsiteX2" fmla="*/ 1924050 w 1924050"/>
                          <a:gd name="connsiteY2" fmla="*/ 129778 h 1038225"/>
                          <a:gd name="connsiteX3" fmla="*/ 1924050 w 1924050"/>
                          <a:gd name="connsiteY3" fmla="*/ 908447 h 1038225"/>
                          <a:gd name="connsiteX4" fmla="*/ 962025 w 1924050"/>
                          <a:gd name="connsiteY4" fmla="*/ 1038225 h 1038225"/>
                          <a:gd name="connsiteX5" fmla="*/ 0 w 1924050"/>
                          <a:gd name="connsiteY5" fmla="*/ 908447 h 1038225"/>
                          <a:gd name="connsiteX6" fmla="*/ 0 w 1924050"/>
                          <a:gd name="connsiteY6" fmla="*/ 129778 h 1038225"/>
                          <a:gd name="connsiteX0" fmla="*/ 0 w 1924050"/>
                          <a:gd name="connsiteY0" fmla="*/ 129778 h 1038225"/>
                          <a:gd name="connsiteX1" fmla="*/ 962025 w 1924050"/>
                          <a:gd name="connsiteY1" fmla="*/ 0 h 1038225"/>
                          <a:gd name="connsiteX2" fmla="*/ 1924050 w 1924050"/>
                          <a:gd name="connsiteY2" fmla="*/ 129778 h 1038225"/>
                          <a:gd name="connsiteX3" fmla="*/ 962025 w 1924050"/>
                          <a:gd name="connsiteY3" fmla="*/ 259556 h 1038225"/>
                          <a:gd name="connsiteX4" fmla="*/ 0 w 1924050"/>
                          <a:gd name="connsiteY4" fmla="*/ 129778 h 1038225"/>
                          <a:gd name="connsiteX0" fmla="*/ 1924050 w 1924050"/>
                          <a:gd name="connsiteY0" fmla="*/ 129778 h 1038225"/>
                          <a:gd name="connsiteX1" fmla="*/ 962025 w 1924050"/>
                          <a:gd name="connsiteY1" fmla="*/ 259556 h 1038225"/>
                          <a:gd name="connsiteX2" fmla="*/ 0 w 1924050"/>
                          <a:gd name="connsiteY2" fmla="*/ 129778 h 1038225"/>
                          <a:gd name="connsiteX3" fmla="*/ 962025 w 1924050"/>
                          <a:gd name="connsiteY3" fmla="*/ 0 h 1038225"/>
                          <a:gd name="connsiteX4" fmla="*/ 1924050 w 1924050"/>
                          <a:gd name="connsiteY4" fmla="*/ 129778 h 1038225"/>
                          <a:gd name="connsiteX5" fmla="*/ 1924050 w 1924050"/>
                          <a:gd name="connsiteY5" fmla="*/ 908447 h 1038225"/>
                          <a:gd name="connsiteX6" fmla="*/ 933450 w 1924050"/>
                          <a:gd name="connsiteY6" fmla="*/ 657225 h 1038225"/>
                          <a:gd name="connsiteX7" fmla="*/ 0 w 1924050"/>
                          <a:gd name="connsiteY7" fmla="*/ 908447 h 1038225"/>
                          <a:gd name="connsiteX8" fmla="*/ 0 w 1924050"/>
                          <a:gd name="connsiteY8" fmla="*/ 129778 h 1038225"/>
                          <a:gd name="connsiteX0" fmla="*/ 0 w 1924050"/>
                          <a:gd name="connsiteY0" fmla="*/ 129778 h 918829"/>
                          <a:gd name="connsiteX1" fmla="*/ 962025 w 1924050"/>
                          <a:gd name="connsiteY1" fmla="*/ 259556 h 918829"/>
                          <a:gd name="connsiteX2" fmla="*/ 1924050 w 1924050"/>
                          <a:gd name="connsiteY2" fmla="*/ 129778 h 918829"/>
                          <a:gd name="connsiteX3" fmla="*/ 1924050 w 1924050"/>
                          <a:gd name="connsiteY3" fmla="*/ 908447 h 918829"/>
                          <a:gd name="connsiteX4" fmla="*/ 923925 w 1924050"/>
                          <a:gd name="connsiteY4" fmla="*/ 657225 h 918829"/>
                          <a:gd name="connsiteX5" fmla="*/ 0 w 1924050"/>
                          <a:gd name="connsiteY5" fmla="*/ 908447 h 918829"/>
                          <a:gd name="connsiteX6" fmla="*/ 0 w 1924050"/>
                          <a:gd name="connsiteY6" fmla="*/ 129778 h 918829"/>
                          <a:gd name="connsiteX0" fmla="*/ 0 w 1924050"/>
                          <a:gd name="connsiteY0" fmla="*/ 129778 h 918829"/>
                          <a:gd name="connsiteX1" fmla="*/ 962025 w 1924050"/>
                          <a:gd name="connsiteY1" fmla="*/ 0 h 918829"/>
                          <a:gd name="connsiteX2" fmla="*/ 1924050 w 1924050"/>
                          <a:gd name="connsiteY2" fmla="*/ 129778 h 918829"/>
                          <a:gd name="connsiteX3" fmla="*/ 962025 w 1924050"/>
                          <a:gd name="connsiteY3" fmla="*/ 259556 h 918829"/>
                          <a:gd name="connsiteX4" fmla="*/ 0 w 1924050"/>
                          <a:gd name="connsiteY4" fmla="*/ 129778 h 918829"/>
                          <a:gd name="connsiteX0" fmla="*/ 1924050 w 1924050"/>
                          <a:gd name="connsiteY0" fmla="*/ 129778 h 918829"/>
                          <a:gd name="connsiteX1" fmla="*/ 962025 w 1924050"/>
                          <a:gd name="connsiteY1" fmla="*/ 259556 h 918829"/>
                          <a:gd name="connsiteX2" fmla="*/ 0 w 1924050"/>
                          <a:gd name="connsiteY2" fmla="*/ 129778 h 918829"/>
                          <a:gd name="connsiteX3" fmla="*/ 962025 w 1924050"/>
                          <a:gd name="connsiteY3" fmla="*/ 0 h 918829"/>
                          <a:gd name="connsiteX4" fmla="*/ 1924050 w 1924050"/>
                          <a:gd name="connsiteY4" fmla="*/ 129778 h 918829"/>
                          <a:gd name="connsiteX5" fmla="*/ 1924050 w 1924050"/>
                          <a:gd name="connsiteY5" fmla="*/ 908447 h 918829"/>
                          <a:gd name="connsiteX6" fmla="*/ 933450 w 1924050"/>
                          <a:gd name="connsiteY6" fmla="*/ 657225 h 918829"/>
                          <a:gd name="connsiteX7" fmla="*/ 0 w 1924050"/>
                          <a:gd name="connsiteY7" fmla="*/ 908447 h 918829"/>
                          <a:gd name="connsiteX8" fmla="*/ 0 w 1924050"/>
                          <a:gd name="connsiteY8" fmla="*/ 129778 h 918829"/>
                          <a:gd name="connsiteX0" fmla="*/ 150305 w 2074355"/>
                          <a:gd name="connsiteY0" fmla="*/ 129778 h 918829"/>
                          <a:gd name="connsiteX1" fmla="*/ 1112330 w 2074355"/>
                          <a:gd name="connsiteY1" fmla="*/ 259556 h 918829"/>
                          <a:gd name="connsiteX2" fmla="*/ 2074355 w 2074355"/>
                          <a:gd name="connsiteY2" fmla="*/ 129778 h 918829"/>
                          <a:gd name="connsiteX3" fmla="*/ 2074355 w 2074355"/>
                          <a:gd name="connsiteY3" fmla="*/ 908447 h 918829"/>
                          <a:gd name="connsiteX4" fmla="*/ 1074230 w 2074355"/>
                          <a:gd name="connsiteY4" fmla="*/ 657225 h 918829"/>
                          <a:gd name="connsiteX5" fmla="*/ 150305 w 2074355"/>
                          <a:gd name="connsiteY5" fmla="*/ 908447 h 918829"/>
                          <a:gd name="connsiteX6" fmla="*/ 150305 w 2074355"/>
                          <a:gd name="connsiteY6" fmla="*/ 129778 h 918829"/>
                          <a:gd name="connsiteX0" fmla="*/ 150305 w 2074355"/>
                          <a:gd name="connsiteY0" fmla="*/ 129778 h 918829"/>
                          <a:gd name="connsiteX1" fmla="*/ 1112330 w 2074355"/>
                          <a:gd name="connsiteY1" fmla="*/ 0 h 918829"/>
                          <a:gd name="connsiteX2" fmla="*/ 2074355 w 2074355"/>
                          <a:gd name="connsiteY2" fmla="*/ 129778 h 918829"/>
                          <a:gd name="connsiteX3" fmla="*/ 1112330 w 2074355"/>
                          <a:gd name="connsiteY3" fmla="*/ 259556 h 918829"/>
                          <a:gd name="connsiteX4" fmla="*/ 150305 w 2074355"/>
                          <a:gd name="connsiteY4" fmla="*/ 129778 h 918829"/>
                          <a:gd name="connsiteX0" fmla="*/ 2074355 w 2074355"/>
                          <a:gd name="connsiteY0" fmla="*/ 129778 h 918829"/>
                          <a:gd name="connsiteX1" fmla="*/ 1112330 w 2074355"/>
                          <a:gd name="connsiteY1" fmla="*/ 259556 h 918829"/>
                          <a:gd name="connsiteX2" fmla="*/ 150305 w 2074355"/>
                          <a:gd name="connsiteY2" fmla="*/ 129778 h 918829"/>
                          <a:gd name="connsiteX3" fmla="*/ 1112330 w 2074355"/>
                          <a:gd name="connsiteY3" fmla="*/ 0 h 918829"/>
                          <a:gd name="connsiteX4" fmla="*/ 2074355 w 2074355"/>
                          <a:gd name="connsiteY4" fmla="*/ 129778 h 918829"/>
                          <a:gd name="connsiteX5" fmla="*/ 2074355 w 2074355"/>
                          <a:gd name="connsiteY5" fmla="*/ 908447 h 918829"/>
                          <a:gd name="connsiteX6" fmla="*/ 1083755 w 2074355"/>
                          <a:gd name="connsiteY6" fmla="*/ 657225 h 918829"/>
                          <a:gd name="connsiteX7" fmla="*/ 150305 w 2074355"/>
                          <a:gd name="connsiteY7" fmla="*/ 908447 h 918829"/>
                          <a:gd name="connsiteX8" fmla="*/ 0 w 2074355"/>
                          <a:gd name="connsiteY8" fmla="*/ 90849 h 918829"/>
                          <a:gd name="connsiteX0" fmla="*/ 150305 w 2074355"/>
                          <a:gd name="connsiteY0" fmla="*/ 129869 h 918920"/>
                          <a:gd name="connsiteX1" fmla="*/ 1112330 w 2074355"/>
                          <a:gd name="connsiteY1" fmla="*/ 259647 h 918920"/>
                          <a:gd name="connsiteX2" fmla="*/ 2074355 w 2074355"/>
                          <a:gd name="connsiteY2" fmla="*/ 129869 h 918920"/>
                          <a:gd name="connsiteX3" fmla="*/ 2074355 w 2074355"/>
                          <a:gd name="connsiteY3" fmla="*/ 908538 h 918920"/>
                          <a:gd name="connsiteX4" fmla="*/ 1074230 w 2074355"/>
                          <a:gd name="connsiteY4" fmla="*/ 657316 h 918920"/>
                          <a:gd name="connsiteX5" fmla="*/ 150305 w 2074355"/>
                          <a:gd name="connsiteY5" fmla="*/ 908538 h 918920"/>
                          <a:gd name="connsiteX6" fmla="*/ 150305 w 2074355"/>
                          <a:gd name="connsiteY6" fmla="*/ 129869 h 918920"/>
                          <a:gd name="connsiteX0" fmla="*/ 150305 w 2074355"/>
                          <a:gd name="connsiteY0" fmla="*/ 129869 h 918920"/>
                          <a:gd name="connsiteX1" fmla="*/ 1112330 w 2074355"/>
                          <a:gd name="connsiteY1" fmla="*/ 91 h 918920"/>
                          <a:gd name="connsiteX2" fmla="*/ 2074355 w 2074355"/>
                          <a:gd name="connsiteY2" fmla="*/ 129869 h 918920"/>
                          <a:gd name="connsiteX3" fmla="*/ 1112330 w 2074355"/>
                          <a:gd name="connsiteY3" fmla="*/ 259647 h 918920"/>
                          <a:gd name="connsiteX4" fmla="*/ 150305 w 2074355"/>
                          <a:gd name="connsiteY4" fmla="*/ 129869 h 918920"/>
                          <a:gd name="connsiteX0" fmla="*/ 2074355 w 2074355"/>
                          <a:gd name="connsiteY0" fmla="*/ 129869 h 918920"/>
                          <a:gd name="connsiteX1" fmla="*/ 1112330 w 2074355"/>
                          <a:gd name="connsiteY1" fmla="*/ 259647 h 918920"/>
                          <a:gd name="connsiteX2" fmla="*/ 6946 w 2074355"/>
                          <a:gd name="connsiteY2" fmla="*/ 115324 h 918920"/>
                          <a:gd name="connsiteX3" fmla="*/ 1112330 w 2074355"/>
                          <a:gd name="connsiteY3" fmla="*/ 91 h 918920"/>
                          <a:gd name="connsiteX4" fmla="*/ 2074355 w 2074355"/>
                          <a:gd name="connsiteY4" fmla="*/ 129869 h 918920"/>
                          <a:gd name="connsiteX5" fmla="*/ 2074355 w 2074355"/>
                          <a:gd name="connsiteY5" fmla="*/ 908538 h 918920"/>
                          <a:gd name="connsiteX6" fmla="*/ 1083755 w 2074355"/>
                          <a:gd name="connsiteY6" fmla="*/ 657316 h 918920"/>
                          <a:gd name="connsiteX7" fmla="*/ 150305 w 2074355"/>
                          <a:gd name="connsiteY7" fmla="*/ 908538 h 918920"/>
                          <a:gd name="connsiteX8" fmla="*/ 0 w 2074355"/>
                          <a:gd name="connsiteY8" fmla="*/ 90940 h 918920"/>
                          <a:gd name="connsiteX0" fmla="*/ 157637 w 2081687"/>
                          <a:gd name="connsiteY0" fmla="*/ 130412 h 919463"/>
                          <a:gd name="connsiteX1" fmla="*/ 1119662 w 2081687"/>
                          <a:gd name="connsiteY1" fmla="*/ 260190 h 919463"/>
                          <a:gd name="connsiteX2" fmla="*/ 2081687 w 2081687"/>
                          <a:gd name="connsiteY2" fmla="*/ 130412 h 919463"/>
                          <a:gd name="connsiteX3" fmla="*/ 2081687 w 2081687"/>
                          <a:gd name="connsiteY3" fmla="*/ 909081 h 919463"/>
                          <a:gd name="connsiteX4" fmla="*/ 1081562 w 2081687"/>
                          <a:gd name="connsiteY4" fmla="*/ 657859 h 919463"/>
                          <a:gd name="connsiteX5" fmla="*/ 157637 w 2081687"/>
                          <a:gd name="connsiteY5" fmla="*/ 909081 h 919463"/>
                          <a:gd name="connsiteX6" fmla="*/ 157637 w 2081687"/>
                          <a:gd name="connsiteY6" fmla="*/ 130412 h 919463"/>
                          <a:gd name="connsiteX0" fmla="*/ 0 w 2081687"/>
                          <a:gd name="connsiteY0" fmla="*/ 97249 h 919463"/>
                          <a:gd name="connsiteX1" fmla="*/ 1119662 w 2081687"/>
                          <a:gd name="connsiteY1" fmla="*/ 634 h 919463"/>
                          <a:gd name="connsiteX2" fmla="*/ 2081687 w 2081687"/>
                          <a:gd name="connsiteY2" fmla="*/ 130412 h 919463"/>
                          <a:gd name="connsiteX3" fmla="*/ 1119662 w 2081687"/>
                          <a:gd name="connsiteY3" fmla="*/ 260190 h 919463"/>
                          <a:gd name="connsiteX4" fmla="*/ 0 w 2081687"/>
                          <a:gd name="connsiteY4" fmla="*/ 97249 h 919463"/>
                          <a:gd name="connsiteX0" fmla="*/ 2081687 w 2081687"/>
                          <a:gd name="connsiteY0" fmla="*/ 130412 h 919463"/>
                          <a:gd name="connsiteX1" fmla="*/ 1119662 w 2081687"/>
                          <a:gd name="connsiteY1" fmla="*/ 260190 h 919463"/>
                          <a:gd name="connsiteX2" fmla="*/ 14278 w 2081687"/>
                          <a:gd name="connsiteY2" fmla="*/ 115867 h 919463"/>
                          <a:gd name="connsiteX3" fmla="*/ 1119662 w 2081687"/>
                          <a:gd name="connsiteY3" fmla="*/ 634 h 919463"/>
                          <a:gd name="connsiteX4" fmla="*/ 2081687 w 2081687"/>
                          <a:gd name="connsiteY4" fmla="*/ 130412 h 919463"/>
                          <a:gd name="connsiteX5" fmla="*/ 2081687 w 2081687"/>
                          <a:gd name="connsiteY5" fmla="*/ 909081 h 919463"/>
                          <a:gd name="connsiteX6" fmla="*/ 1091087 w 2081687"/>
                          <a:gd name="connsiteY6" fmla="*/ 657859 h 919463"/>
                          <a:gd name="connsiteX7" fmla="*/ 157637 w 2081687"/>
                          <a:gd name="connsiteY7" fmla="*/ 909081 h 919463"/>
                          <a:gd name="connsiteX8" fmla="*/ 7332 w 2081687"/>
                          <a:gd name="connsiteY8" fmla="*/ 91483 h 919463"/>
                          <a:gd name="connsiteX0" fmla="*/ 835 w 2081687"/>
                          <a:gd name="connsiteY0" fmla="*/ 36965 h 919463"/>
                          <a:gd name="connsiteX1" fmla="*/ 1119662 w 2081687"/>
                          <a:gd name="connsiteY1" fmla="*/ 260190 h 919463"/>
                          <a:gd name="connsiteX2" fmla="*/ 2081687 w 2081687"/>
                          <a:gd name="connsiteY2" fmla="*/ 130412 h 919463"/>
                          <a:gd name="connsiteX3" fmla="*/ 2081687 w 2081687"/>
                          <a:gd name="connsiteY3" fmla="*/ 909081 h 919463"/>
                          <a:gd name="connsiteX4" fmla="*/ 1081562 w 2081687"/>
                          <a:gd name="connsiteY4" fmla="*/ 657859 h 919463"/>
                          <a:gd name="connsiteX5" fmla="*/ 157637 w 2081687"/>
                          <a:gd name="connsiteY5" fmla="*/ 909081 h 919463"/>
                          <a:gd name="connsiteX6" fmla="*/ 835 w 2081687"/>
                          <a:gd name="connsiteY6" fmla="*/ 36965 h 919463"/>
                          <a:gd name="connsiteX0" fmla="*/ 0 w 2081687"/>
                          <a:gd name="connsiteY0" fmla="*/ 97249 h 919463"/>
                          <a:gd name="connsiteX1" fmla="*/ 1119662 w 2081687"/>
                          <a:gd name="connsiteY1" fmla="*/ 634 h 919463"/>
                          <a:gd name="connsiteX2" fmla="*/ 2081687 w 2081687"/>
                          <a:gd name="connsiteY2" fmla="*/ 130412 h 919463"/>
                          <a:gd name="connsiteX3" fmla="*/ 1119662 w 2081687"/>
                          <a:gd name="connsiteY3" fmla="*/ 260190 h 919463"/>
                          <a:gd name="connsiteX4" fmla="*/ 0 w 2081687"/>
                          <a:gd name="connsiteY4" fmla="*/ 97249 h 919463"/>
                          <a:gd name="connsiteX0" fmla="*/ 2081687 w 2081687"/>
                          <a:gd name="connsiteY0" fmla="*/ 130412 h 919463"/>
                          <a:gd name="connsiteX1" fmla="*/ 1119662 w 2081687"/>
                          <a:gd name="connsiteY1" fmla="*/ 260190 h 919463"/>
                          <a:gd name="connsiteX2" fmla="*/ 14278 w 2081687"/>
                          <a:gd name="connsiteY2" fmla="*/ 115867 h 919463"/>
                          <a:gd name="connsiteX3" fmla="*/ 1119662 w 2081687"/>
                          <a:gd name="connsiteY3" fmla="*/ 634 h 919463"/>
                          <a:gd name="connsiteX4" fmla="*/ 2081687 w 2081687"/>
                          <a:gd name="connsiteY4" fmla="*/ 130412 h 919463"/>
                          <a:gd name="connsiteX5" fmla="*/ 2081687 w 2081687"/>
                          <a:gd name="connsiteY5" fmla="*/ 909081 h 919463"/>
                          <a:gd name="connsiteX6" fmla="*/ 1091087 w 2081687"/>
                          <a:gd name="connsiteY6" fmla="*/ 657859 h 919463"/>
                          <a:gd name="connsiteX7" fmla="*/ 157637 w 2081687"/>
                          <a:gd name="connsiteY7" fmla="*/ 909081 h 919463"/>
                          <a:gd name="connsiteX8" fmla="*/ 7332 w 2081687"/>
                          <a:gd name="connsiteY8" fmla="*/ 91483 h 919463"/>
                          <a:gd name="connsiteX0" fmla="*/ 835 w 2081687"/>
                          <a:gd name="connsiteY0" fmla="*/ 36965 h 919463"/>
                          <a:gd name="connsiteX1" fmla="*/ 1119662 w 2081687"/>
                          <a:gd name="connsiteY1" fmla="*/ 260190 h 919463"/>
                          <a:gd name="connsiteX2" fmla="*/ 2081687 w 2081687"/>
                          <a:gd name="connsiteY2" fmla="*/ 130412 h 919463"/>
                          <a:gd name="connsiteX3" fmla="*/ 2081687 w 2081687"/>
                          <a:gd name="connsiteY3" fmla="*/ 909081 h 919463"/>
                          <a:gd name="connsiteX4" fmla="*/ 1081562 w 2081687"/>
                          <a:gd name="connsiteY4" fmla="*/ 657859 h 919463"/>
                          <a:gd name="connsiteX5" fmla="*/ 157637 w 2081687"/>
                          <a:gd name="connsiteY5" fmla="*/ 909081 h 919463"/>
                          <a:gd name="connsiteX6" fmla="*/ 835 w 2081687"/>
                          <a:gd name="connsiteY6" fmla="*/ 36965 h 919463"/>
                          <a:gd name="connsiteX0" fmla="*/ 0 w 2081687"/>
                          <a:gd name="connsiteY0" fmla="*/ 97249 h 919463"/>
                          <a:gd name="connsiteX1" fmla="*/ 1119662 w 2081687"/>
                          <a:gd name="connsiteY1" fmla="*/ 634 h 919463"/>
                          <a:gd name="connsiteX2" fmla="*/ 2081687 w 2081687"/>
                          <a:gd name="connsiteY2" fmla="*/ 130412 h 919463"/>
                          <a:gd name="connsiteX3" fmla="*/ 1119662 w 2081687"/>
                          <a:gd name="connsiteY3" fmla="*/ 260190 h 919463"/>
                          <a:gd name="connsiteX4" fmla="*/ 0 w 2081687"/>
                          <a:gd name="connsiteY4" fmla="*/ 97249 h 919463"/>
                          <a:gd name="connsiteX0" fmla="*/ 2081687 w 2081687"/>
                          <a:gd name="connsiteY0" fmla="*/ 130412 h 919463"/>
                          <a:gd name="connsiteX1" fmla="*/ 1119662 w 2081687"/>
                          <a:gd name="connsiteY1" fmla="*/ 260190 h 919463"/>
                          <a:gd name="connsiteX2" fmla="*/ 14278 w 2081687"/>
                          <a:gd name="connsiteY2" fmla="*/ 115867 h 919463"/>
                          <a:gd name="connsiteX3" fmla="*/ 1119662 w 2081687"/>
                          <a:gd name="connsiteY3" fmla="*/ 634 h 919463"/>
                          <a:gd name="connsiteX4" fmla="*/ 1971187 w 2081687"/>
                          <a:gd name="connsiteY4" fmla="*/ 105068 h 919463"/>
                          <a:gd name="connsiteX5" fmla="*/ 2081687 w 2081687"/>
                          <a:gd name="connsiteY5" fmla="*/ 909081 h 919463"/>
                          <a:gd name="connsiteX6" fmla="*/ 1091087 w 2081687"/>
                          <a:gd name="connsiteY6" fmla="*/ 657859 h 919463"/>
                          <a:gd name="connsiteX7" fmla="*/ 157637 w 2081687"/>
                          <a:gd name="connsiteY7" fmla="*/ 909081 h 919463"/>
                          <a:gd name="connsiteX8" fmla="*/ 7332 w 2081687"/>
                          <a:gd name="connsiteY8" fmla="*/ 91483 h 919463"/>
                          <a:gd name="connsiteX0" fmla="*/ 835 w 2081687"/>
                          <a:gd name="connsiteY0" fmla="*/ 36965 h 919463"/>
                          <a:gd name="connsiteX1" fmla="*/ 1119662 w 2081687"/>
                          <a:gd name="connsiteY1" fmla="*/ 260190 h 919463"/>
                          <a:gd name="connsiteX2" fmla="*/ 2081687 w 2081687"/>
                          <a:gd name="connsiteY2" fmla="*/ 130412 h 919463"/>
                          <a:gd name="connsiteX3" fmla="*/ 2081687 w 2081687"/>
                          <a:gd name="connsiteY3" fmla="*/ 909081 h 919463"/>
                          <a:gd name="connsiteX4" fmla="*/ 1081562 w 2081687"/>
                          <a:gd name="connsiteY4" fmla="*/ 657859 h 919463"/>
                          <a:gd name="connsiteX5" fmla="*/ 157637 w 2081687"/>
                          <a:gd name="connsiteY5" fmla="*/ 909081 h 919463"/>
                          <a:gd name="connsiteX6" fmla="*/ 835 w 2081687"/>
                          <a:gd name="connsiteY6" fmla="*/ 36965 h 919463"/>
                          <a:gd name="connsiteX0" fmla="*/ 0 w 2081687"/>
                          <a:gd name="connsiteY0" fmla="*/ 97249 h 919463"/>
                          <a:gd name="connsiteX1" fmla="*/ 1119662 w 2081687"/>
                          <a:gd name="connsiteY1" fmla="*/ 634 h 919463"/>
                          <a:gd name="connsiteX2" fmla="*/ 2081687 w 2081687"/>
                          <a:gd name="connsiteY2" fmla="*/ 130412 h 919463"/>
                          <a:gd name="connsiteX3" fmla="*/ 1119662 w 2081687"/>
                          <a:gd name="connsiteY3" fmla="*/ 260190 h 919463"/>
                          <a:gd name="connsiteX4" fmla="*/ 0 w 2081687"/>
                          <a:gd name="connsiteY4" fmla="*/ 97249 h 919463"/>
                          <a:gd name="connsiteX0" fmla="*/ 1976593 w 2081687"/>
                          <a:gd name="connsiteY0" fmla="*/ 108290 h 919463"/>
                          <a:gd name="connsiteX1" fmla="*/ 1119662 w 2081687"/>
                          <a:gd name="connsiteY1" fmla="*/ 260190 h 919463"/>
                          <a:gd name="connsiteX2" fmla="*/ 14278 w 2081687"/>
                          <a:gd name="connsiteY2" fmla="*/ 115867 h 919463"/>
                          <a:gd name="connsiteX3" fmla="*/ 1119662 w 2081687"/>
                          <a:gd name="connsiteY3" fmla="*/ 634 h 919463"/>
                          <a:gd name="connsiteX4" fmla="*/ 1971187 w 2081687"/>
                          <a:gd name="connsiteY4" fmla="*/ 105068 h 919463"/>
                          <a:gd name="connsiteX5" fmla="*/ 2081687 w 2081687"/>
                          <a:gd name="connsiteY5" fmla="*/ 909081 h 919463"/>
                          <a:gd name="connsiteX6" fmla="*/ 1091087 w 2081687"/>
                          <a:gd name="connsiteY6" fmla="*/ 657859 h 919463"/>
                          <a:gd name="connsiteX7" fmla="*/ 157637 w 2081687"/>
                          <a:gd name="connsiteY7" fmla="*/ 909081 h 919463"/>
                          <a:gd name="connsiteX8" fmla="*/ 7332 w 2081687"/>
                          <a:gd name="connsiteY8" fmla="*/ 91483 h 919463"/>
                          <a:gd name="connsiteX0" fmla="*/ 835 w 2081687"/>
                          <a:gd name="connsiteY0" fmla="*/ 36473 h 918971"/>
                          <a:gd name="connsiteX1" fmla="*/ 1119662 w 2081687"/>
                          <a:gd name="connsiteY1" fmla="*/ 259698 h 918971"/>
                          <a:gd name="connsiteX2" fmla="*/ 2081687 w 2081687"/>
                          <a:gd name="connsiteY2" fmla="*/ 129920 h 918971"/>
                          <a:gd name="connsiteX3" fmla="*/ 2081687 w 2081687"/>
                          <a:gd name="connsiteY3" fmla="*/ 908589 h 918971"/>
                          <a:gd name="connsiteX4" fmla="*/ 1081562 w 2081687"/>
                          <a:gd name="connsiteY4" fmla="*/ 657367 h 918971"/>
                          <a:gd name="connsiteX5" fmla="*/ 157637 w 2081687"/>
                          <a:gd name="connsiteY5" fmla="*/ 908589 h 918971"/>
                          <a:gd name="connsiteX6" fmla="*/ 835 w 2081687"/>
                          <a:gd name="connsiteY6" fmla="*/ 36473 h 918971"/>
                          <a:gd name="connsiteX0" fmla="*/ 0 w 2081687"/>
                          <a:gd name="connsiteY0" fmla="*/ 96757 h 918971"/>
                          <a:gd name="connsiteX1" fmla="*/ 1119662 w 2081687"/>
                          <a:gd name="connsiteY1" fmla="*/ 142 h 918971"/>
                          <a:gd name="connsiteX2" fmla="*/ 1982000 w 2081687"/>
                          <a:gd name="connsiteY2" fmla="*/ 111021 h 918971"/>
                          <a:gd name="connsiteX3" fmla="*/ 1119662 w 2081687"/>
                          <a:gd name="connsiteY3" fmla="*/ 259698 h 918971"/>
                          <a:gd name="connsiteX4" fmla="*/ 0 w 2081687"/>
                          <a:gd name="connsiteY4" fmla="*/ 96757 h 918971"/>
                          <a:gd name="connsiteX0" fmla="*/ 1976593 w 2081687"/>
                          <a:gd name="connsiteY0" fmla="*/ 107798 h 918971"/>
                          <a:gd name="connsiteX1" fmla="*/ 1119662 w 2081687"/>
                          <a:gd name="connsiteY1" fmla="*/ 259698 h 918971"/>
                          <a:gd name="connsiteX2" fmla="*/ 14278 w 2081687"/>
                          <a:gd name="connsiteY2" fmla="*/ 115375 h 918971"/>
                          <a:gd name="connsiteX3" fmla="*/ 1119662 w 2081687"/>
                          <a:gd name="connsiteY3" fmla="*/ 142 h 918971"/>
                          <a:gd name="connsiteX4" fmla="*/ 1971187 w 2081687"/>
                          <a:gd name="connsiteY4" fmla="*/ 104576 h 918971"/>
                          <a:gd name="connsiteX5" fmla="*/ 2081687 w 2081687"/>
                          <a:gd name="connsiteY5" fmla="*/ 908589 h 918971"/>
                          <a:gd name="connsiteX6" fmla="*/ 1091087 w 2081687"/>
                          <a:gd name="connsiteY6" fmla="*/ 657367 h 918971"/>
                          <a:gd name="connsiteX7" fmla="*/ 157637 w 2081687"/>
                          <a:gd name="connsiteY7" fmla="*/ 908589 h 918971"/>
                          <a:gd name="connsiteX8" fmla="*/ 7332 w 2081687"/>
                          <a:gd name="connsiteY8" fmla="*/ 90991 h 918971"/>
                          <a:gd name="connsiteX0" fmla="*/ 835 w 2081687"/>
                          <a:gd name="connsiteY0" fmla="*/ 36473 h 918971"/>
                          <a:gd name="connsiteX1" fmla="*/ 1119662 w 2081687"/>
                          <a:gd name="connsiteY1" fmla="*/ 259698 h 918971"/>
                          <a:gd name="connsiteX2" fmla="*/ 1977013 w 2081687"/>
                          <a:gd name="connsiteY2" fmla="*/ 77694 h 918971"/>
                          <a:gd name="connsiteX3" fmla="*/ 2081687 w 2081687"/>
                          <a:gd name="connsiteY3" fmla="*/ 908589 h 918971"/>
                          <a:gd name="connsiteX4" fmla="*/ 1081562 w 2081687"/>
                          <a:gd name="connsiteY4" fmla="*/ 657367 h 918971"/>
                          <a:gd name="connsiteX5" fmla="*/ 157637 w 2081687"/>
                          <a:gd name="connsiteY5" fmla="*/ 908589 h 918971"/>
                          <a:gd name="connsiteX6" fmla="*/ 835 w 2081687"/>
                          <a:gd name="connsiteY6" fmla="*/ 36473 h 918971"/>
                          <a:gd name="connsiteX0" fmla="*/ 0 w 2081687"/>
                          <a:gd name="connsiteY0" fmla="*/ 96757 h 918971"/>
                          <a:gd name="connsiteX1" fmla="*/ 1119662 w 2081687"/>
                          <a:gd name="connsiteY1" fmla="*/ 142 h 918971"/>
                          <a:gd name="connsiteX2" fmla="*/ 1982000 w 2081687"/>
                          <a:gd name="connsiteY2" fmla="*/ 111021 h 918971"/>
                          <a:gd name="connsiteX3" fmla="*/ 1119662 w 2081687"/>
                          <a:gd name="connsiteY3" fmla="*/ 259698 h 918971"/>
                          <a:gd name="connsiteX4" fmla="*/ 0 w 2081687"/>
                          <a:gd name="connsiteY4" fmla="*/ 96757 h 918971"/>
                          <a:gd name="connsiteX0" fmla="*/ 1976593 w 2081687"/>
                          <a:gd name="connsiteY0" fmla="*/ 107798 h 918971"/>
                          <a:gd name="connsiteX1" fmla="*/ 1119662 w 2081687"/>
                          <a:gd name="connsiteY1" fmla="*/ 259698 h 918971"/>
                          <a:gd name="connsiteX2" fmla="*/ 14278 w 2081687"/>
                          <a:gd name="connsiteY2" fmla="*/ 115375 h 918971"/>
                          <a:gd name="connsiteX3" fmla="*/ 1119662 w 2081687"/>
                          <a:gd name="connsiteY3" fmla="*/ 142 h 918971"/>
                          <a:gd name="connsiteX4" fmla="*/ 1971187 w 2081687"/>
                          <a:gd name="connsiteY4" fmla="*/ 104576 h 918971"/>
                          <a:gd name="connsiteX5" fmla="*/ 2081687 w 2081687"/>
                          <a:gd name="connsiteY5" fmla="*/ 908589 h 918971"/>
                          <a:gd name="connsiteX6" fmla="*/ 1091087 w 2081687"/>
                          <a:gd name="connsiteY6" fmla="*/ 657367 h 918971"/>
                          <a:gd name="connsiteX7" fmla="*/ 157637 w 2081687"/>
                          <a:gd name="connsiteY7" fmla="*/ 908589 h 918971"/>
                          <a:gd name="connsiteX8" fmla="*/ 7332 w 2081687"/>
                          <a:gd name="connsiteY8" fmla="*/ 90991 h 918971"/>
                          <a:gd name="connsiteX0" fmla="*/ 835 w 2081687"/>
                          <a:gd name="connsiteY0" fmla="*/ 36473 h 918971"/>
                          <a:gd name="connsiteX1" fmla="*/ 1119662 w 2081687"/>
                          <a:gd name="connsiteY1" fmla="*/ 259698 h 918971"/>
                          <a:gd name="connsiteX2" fmla="*/ 1977013 w 2081687"/>
                          <a:gd name="connsiteY2" fmla="*/ 77694 h 918971"/>
                          <a:gd name="connsiteX3" fmla="*/ 2081687 w 2081687"/>
                          <a:gd name="connsiteY3" fmla="*/ 908589 h 918971"/>
                          <a:gd name="connsiteX4" fmla="*/ 1081562 w 2081687"/>
                          <a:gd name="connsiteY4" fmla="*/ 657367 h 918971"/>
                          <a:gd name="connsiteX5" fmla="*/ 157637 w 2081687"/>
                          <a:gd name="connsiteY5" fmla="*/ 908589 h 918971"/>
                          <a:gd name="connsiteX6" fmla="*/ 835 w 2081687"/>
                          <a:gd name="connsiteY6" fmla="*/ 36473 h 918971"/>
                          <a:gd name="connsiteX0" fmla="*/ 0 w 2081687"/>
                          <a:gd name="connsiteY0" fmla="*/ 96757 h 918971"/>
                          <a:gd name="connsiteX1" fmla="*/ 1119662 w 2081687"/>
                          <a:gd name="connsiteY1" fmla="*/ 142 h 918971"/>
                          <a:gd name="connsiteX2" fmla="*/ 1982000 w 2081687"/>
                          <a:gd name="connsiteY2" fmla="*/ 111021 h 918971"/>
                          <a:gd name="connsiteX3" fmla="*/ 1119662 w 2081687"/>
                          <a:gd name="connsiteY3" fmla="*/ 259698 h 918971"/>
                          <a:gd name="connsiteX4" fmla="*/ 0 w 2081687"/>
                          <a:gd name="connsiteY4" fmla="*/ 96757 h 918971"/>
                          <a:gd name="connsiteX0" fmla="*/ 1976593 w 2081687"/>
                          <a:gd name="connsiteY0" fmla="*/ 107798 h 918971"/>
                          <a:gd name="connsiteX1" fmla="*/ 1113193 w 2081687"/>
                          <a:gd name="connsiteY1" fmla="*/ 138712 h 918971"/>
                          <a:gd name="connsiteX2" fmla="*/ 14278 w 2081687"/>
                          <a:gd name="connsiteY2" fmla="*/ 115375 h 918971"/>
                          <a:gd name="connsiteX3" fmla="*/ 1119662 w 2081687"/>
                          <a:gd name="connsiteY3" fmla="*/ 142 h 918971"/>
                          <a:gd name="connsiteX4" fmla="*/ 1971187 w 2081687"/>
                          <a:gd name="connsiteY4" fmla="*/ 104576 h 918971"/>
                          <a:gd name="connsiteX5" fmla="*/ 2081687 w 2081687"/>
                          <a:gd name="connsiteY5" fmla="*/ 908589 h 918971"/>
                          <a:gd name="connsiteX6" fmla="*/ 1091087 w 2081687"/>
                          <a:gd name="connsiteY6" fmla="*/ 657367 h 918971"/>
                          <a:gd name="connsiteX7" fmla="*/ 157637 w 2081687"/>
                          <a:gd name="connsiteY7" fmla="*/ 908589 h 918971"/>
                          <a:gd name="connsiteX8" fmla="*/ 7332 w 2081687"/>
                          <a:gd name="connsiteY8" fmla="*/ 90991 h 918971"/>
                          <a:gd name="connsiteX0" fmla="*/ 835 w 2081687"/>
                          <a:gd name="connsiteY0" fmla="*/ 36398 h 918896"/>
                          <a:gd name="connsiteX1" fmla="*/ 1119662 w 2081687"/>
                          <a:gd name="connsiteY1" fmla="*/ 259623 h 918896"/>
                          <a:gd name="connsiteX2" fmla="*/ 1977013 w 2081687"/>
                          <a:gd name="connsiteY2" fmla="*/ 77619 h 918896"/>
                          <a:gd name="connsiteX3" fmla="*/ 2081687 w 2081687"/>
                          <a:gd name="connsiteY3" fmla="*/ 908514 h 918896"/>
                          <a:gd name="connsiteX4" fmla="*/ 1081562 w 2081687"/>
                          <a:gd name="connsiteY4" fmla="*/ 657292 h 918896"/>
                          <a:gd name="connsiteX5" fmla="*/ 157637 w 2081687"/>
                          <a:gd name="connsiteY5" fmla="*/ 908514 h 918896"/>
                          <a:gd name="connsiteX6" fmla="*/ 835 w 2081687"/>
                          <a:gd name="connsiteY6" fmla="*/ 36398 h 918896"/>
                          <a:gd name="connsiteX0" fmla="*/ 0 w 2081687"/>
                          <a:gd name="connsiteY0" fmla="*/ 96682 h 918896"/>
                          <a:gd name="connsiteX1" fmla="*/ 1119662 w 2081687"/>
                          <a:gd name="connsiteY1" fmla="*/ 67 h 918896"/>
                          <a:gd name="connsiteX2" fmla="*/ 1982000 w 2081687"/>
                          <a:gd name="connsiteY2" fmla="*/ 110946 h 918896"/>
                          <a:gd name="connsiteX3" fmla="*/ 1123188 w 2081687"/>
                          <a:gd name="connsiteY3" fmla="*/ 165797 h 918896"/>
                          <a:gd name="connsiteX4" fmla="*/ 0 w 2081687"/>
                          <a:gd name="connsiteY4" fmla="*/ 96682 h 918896"/>
                          <a:gd name="connsiteX0" fmla="*/ 1976593 w 2081687"/>
                          <a:gd name="connsiteY0" fmla="*/ 107723 h 918896"/>
                          <a:gd name="connsiteX1" fmla="*/ 1113193 w 2081687"/>
                          <a:gd name="connsiteY1" fmla="*/ 138637 h 918896"/>
                          <a:gd name="connsiteX2" fmla="*/ 14278 w 2081687"/>
                          <a:gd name="connsiteY2" fmla="*/ 115300 h 918896"/>
                          <a:gd name="connsiteX3" fmla="*/ 1119662 w 2081687"/>
                          <a:gd name="connsiteY3" fmla="*/ 67 h 918896"/>
                          <a:gd name="connsiteX4" fmla="*/ 1971187 w 2081687"/>
                          <a:gd name="connsiteY4" fmla="*/ 104501 h 918896"/>
                          <a:gd name="connsiteX5" fmla="*/ 2081687 w 2081687"/>
                          <a:gd name="connsiteY5" fmla="*/ 908514 h 918896"/>
                          <a:gd name="connsiteX6" fmla="*/ 1091087 w 2081687"/>
                          <a:gd name="connsiteY6" fmla="*/ 657292 h 918896"/>
                          <a:gd name="connsiteX7" fmla="*/ 157637 w 2081687"/>
                          <a:gd name="connsiteY7" fmla="*/ 908514 h 918896"/>
                          <a:gd name="connsiteX8" fmla="*/ 7332 w 2081687"/>
                          <a:gd name="connsiteY8" fmla="*/ 90916 h 918896"/>
                          <a:gd name="connsiteX0" fmla="*/ 835 w 2081687"/>
                          <a:gd name="connsiteY0" fmla="*/ 36398 h 918896"/>
                          <a:gd name="connsiteX1" fmla="*/ 1080858 w 2081687"/>
                          <a:gd name="connsiteY1" fmla="*/ 137984 h 918896"/>
                          <a:gd name="connsiteX2" fmla="*/ 1977013 w 2081687"/>
                          <a:gd name="connsiteY2" fmla="*/ 77619 h 918896"/>
                          <a:gd name="connsiteX3" fmla="*/ 2081687 w 2081687"/>
                          <a:gd name="connsiteY3" fmla="*/ 908514 h 918896"/>
                          <a:gd name="connsiteX4" fmla="*/ 1081562 w 2081687"/>
                          <a:gd name="connsiteY4" fmla="*/ 657292 h 918896"/>
                          <a:gd name="connsiteX5" fmla="*/ 157637 w 2081687"/>
                          <a:gd name="connsiteY5" fmla="*/ 908514 h 918896"/>
                          <a:gd name="connsiteX6" fmla="*/ 835 w 2081687"/>
                          <a:gd name="connsiteY6" fmla="*/ 36398 h 918896"/>
                          <a:gd name="connsiteX0" fmla="*/ 0 w 2081687"/>
                          <a:gd name="connsiteY0" fmla="*/ 96682 h 918896"/>
                          <a:gd name="connsiteX1" fmla="*/ 1119662 w 2081687"/>
                          <a:gd name="connsiteY1" fmla="*/ 67 h 918896"/>
                          <a:gd name="connsiteX2" fmla="*/ 1982000 w 2081687"/>
                          <a:gd name="connsiteY2" fmla="*/ 110946 h 918896"/>
                          <a:gd name="connsiteX3" fmla="*/ 1123188 w 2081687"/>
                          <a:gd name="connsiteY3" fmla="*/ 165797 h 918896"/>
                          <a:gd name="connsiteX4" fmla="*/ 0 w 2081687"/>
                          <a:gd name="connsiteY4" fmla="*/ 96682 h 918896"/>
                          <a:gd name="connsiteX0" fmla="*/ 1976593 w 2081687"/>
                          <a:gd name="connsiteY0" fmla="*/ 107723 h 918896"/>
                          <a:gd name="connsiteX1" fmla="*/ 1113193 w 2081687"/>
                          <a:gd name="connsiteY1" fmla="*/ 138637 h 918896"/>
                          <a:gd name="connsiteX2" fmla="*/ 14278 w 2081687"/>
                          <a:gd name="connsiteY2" fmla="*/ 115300 h 918896"/>
                          <a:gd name="connsiteX3" fmla="*/ 1119662 w 2081687"/>
                          <a:gd name="connsiteY3" fmla="*/ 67 h 918896"/>
                          <a:gd name="connsiteX4" fmla="*/ 1971187 w 2081687"/>
                          <a:gd name="connsiteY4" fmla="*/ 104501 h 918896"/>
                          <a:gd name="connsiteX5" fmla="*/ 2081687 w 2081687"/>
                          <a:gd name="connsiteY5" fmla="*/ 908514 h 918896"/>
                          <a:gd name="connsiteX6" fmla="*/ 1091087 w 2081687"/>
                          <a:gd name="connsiteY6" fmla="*/ 657292 h 918896"/>
                          <a:gd name="connsiteX7" fmla="*/ 157637 w 2081687"/>
                          <a:gd name="connsiteY7" fmla="*/ 908514 h 918896"/>
                          <a:gd name="connsiteX8" fmla="*/ 7332 w 2081687"/>
                          <a:gd name="connsiteY8" fmla="*/ 90916 h 918896"/>
                          <a:gd name="connsiteX0" fmla="*/ 835 w 2081687"/>
                          <a:gd name="connsiteY0" fmla="*/ 36398 h 918896"/>
                          <a:gd name="connsiteX1" fmla="*/ 1080858 w 2081687"/>
                          <a:gd name="connsiteY1" fmla="*/ 137984 h 918896"/>
                          <a:gd name="connsiteX2" fmla="*/ 1977013 w 2081687"/>
                          <a:gd name="connsiteY2" fmla="*/ 77619 h 918896"/>
                          <a:gd name="connsiteX3" fmla="*/ 2081687 w 2081687"/>
                          <a:gd name="connsiteY3" fmla="*/ 908514 h 918896"/>
                          <a:gd name="connsiteX4" fmla="*/ 1081562 w 2081687"/>
                          <a:gd name="connsiteY4" fmla="*/ 657292 h 918896"/>
                          <a:gd name="connsiteX5" fmla="*/ 157637 w 2081687"/>
                          <a:gd name="connsiteY5" fmla="*/ 908514 h 918896"/>
                          <a:gd name="connsiteX6" fmla="*/ 835 w 2081687"/>
                          <a:gd name="connsiteY6" fmla="*/ 36398 h 918896"/>
                          <a:gd name="connsiteX0" fmla="*/ 0 w 2081687"/>
                          <a:gd name="connsiteY0" fmla="*/ 96682 h 918896"/>
                          <a:gd name="connsiteX1" fmla="*/ 1119662 w 2081687"/>
                          <a:gd name="connsiteY1" fmla="*/ 67 h 918896"/>
                          <a:gd name="connsiteX2" fmla="*/ 1982000 w 2081687"/>
                          <a:gd name="connsiteY2" fmla="*/ 110946 h 918896"/>
                          <a:gd name="connsiteX3" fmla="*/ 1123188 w 2081687"/>
                          <a:gd name="connsiteY3" fmla="*/ 165797 h 918896"/>
                          <a:gd name="connsiteX4" fmla="*/ 0 w 2081687"/>
                          <a:gd name="connsiteY4" fmla="*/ 96682 h 918896"/>
                          <a:gd name="connsiteX0" fmla="*/ 1976593 w 2081687"/>
                          <a:gd name="connsiteY0" fmla="*/ 107723 h 918896"/>
                          <a:gd name="connsiteX1" fmla="*/ 1113193 w 2081687"/>
                          <a:gd name="connsiteY1" fmla="*/ 138637 h 918896"/>
                          <a:gd name="connsiteX2" fmla="*/ 14278 w 2081687"/>
                          <a:gd name="connsiteY2" fmla="*/ 115300 h 918896"/>
                          <a:gd name="connsiteX3" fmla="*/ 1119662 w 2081687"/>
                          <a:gd name="connsiteY3" fmla="*/ 67 h 918896"/>
                          <a:gd name="connsiteX4" fmla="*/ 1971187 w 2081687"/>
                          <a:gd name="connsiteY4" fmla="*/ 104501 h 918896"/>
                          <a:gd name="connsiteX5" fmla="*/ 2081687 w 2081687"/>
                          <a:gd name="connsiteY5" fmla="*/ 908514 h 918896"/>
                          <a:gd name="connsiteX6" fmla="*/ 1091087 w 2081687"/>
                          <a:gd name="connsiteY6" fmla="*/ 657292 h 918896"/>
                          <a:gd name="connsiteX7" fmla="*/ 157637 w 2081687"/>
                          <a:gd name="connsiteY7" fmla="*/ 908514 h 918896"/>
                          <a:gd name="connsiteX8" fmla="*/ 5569 w 2081687"/>
                          <a:gd name="connsiteY8" fmla="*/ 137843 h 918896"/>
                          <a:gd name="connsiteX0" fmla="*/ 835 w 2081687"/>
                          <a:gd name="connsiteY0" fmla="*/ 36398 h 918896"/>
                          <a:gd name="connsiteX1" fmla="*/ 1080858 w 2081687"/>
                          <a:gd name="connsiteY1" fmla="*/ 137984 h 918896"/>
                          <a:gd name="connsiteX2" fmla="*/ 1977013 w 2081687"/>
                          <a:gd name="connsiteY2" fmla="*/ 77619 h 918896"/>
                          <a:gd name="connsiteX3" fmla="*/ 2081687 w 2081687"/>
                          <a:gd name="connsiteY3" fmla="*/ 908514 h 918896"/>
                          <a:gd name="connsiteX4" fmla="*/ 1081562 w 2081687"/>
                          <a:gd name="connsiteY4" fmla="*/ 657292 h 918896"/>
                          <a:gd name="connsiteX5" fmla="*/ 157637 w 2081687"/>
                          <a:gd name="connsiteY5" fmla="*/ 908514 h 918896"/>
                          <a:gd name="connsiteX6" fmla="*/ 835 w 2081687"/>
                          <a:gd name="connsiteY6" fmla="*/ 36398 h 918896"/>
                          <a:gd name="connsiteX0" fmla="*/ 0 w 2081687"/>
                          <a:gd name="connsiteY0" fmla="*/ 96682 h 918896"/>
                          <a:gd name="connsiteX1" fmla="*/ 1119662 w 2081687"/>
                          <a:gd name="connsiteY1" fmla="*/ 67 h 918896"/>
                          <a:gd name="connsiteX2" fmla="*/ 1982000 w 2081687"/>
                          <a:gd name="connsiteY2" fmla="*/ 110946 h 918896"/>
                          <a:gd name="connsiteX3" fmla="*/ 1123188 w 2081687"/>
                          <a:gd name="connsiteY3" fmla="*/ 165797 h 918896"/>
                          <a:gd name="connsiteX4" fmla="*/ 0 w 2081687"/>
                          <a:gd name="connsiteY4" fmla="*/ 96682 h 918896"/>
                          <a:gd name="connsiteX0" fmla="*/ 1976593 w 2081687"/>
                          <a:gd name="connsiteY0" fmla="*/ 107723 h 918896"/>
                          <a:gd name="connsiteX1" fmla="*/ 1113193 w 2081687"/>
                          <a:gd name="connsiteY1" fmla="*/ 138637 h 918896"/>
                          <a:gd name="connsiteX2" fmla="*/ 14278 w 2081687"/>
                          <a:gd name="connsiteY2" fmla="*/ 115300 h 918896"/>
                          <a:gd name="connsiteX3" fmla="*/ 1119662 w 2081687"/>
                          <a:gd name="connsiteY3" fmla="*/ 67 h 918896"/>
                          <a:gd name="connsiteX4" fmla="*/ 1971187 w 2081687"/>
                          <a:gd name="connsiteY4" fmla="*/ 104501 h 918896"/>
                          <a:gd name="connsiteX5" fmla="*/ 2081687 w 2081687"/>
                          <a:gd name="connsiteY5" fmla="*/ 908514 h 918896"/>
                          <a:gd name="connsiteX6" fmla="*/ 1091087 w 2081687"/>
                          <a:gd name="connsiteY6" fmla="*/ 657292 h 918896"/>
                          <a:gd name="connsiteX7" fmla="*/ 157637 w 2081687"/>
                          <a:gd name="connsiteY7" fmla="*/ 908514 h 918896"/>
                          <a:gd name="connsiteX8" fmla="*/ 30850 w 2081687"/>
                          <a:gd name="connsiteY8" fmla="*/ 216260 h 918896"/>
                          <a:gd name="connsiteX0" fmla="*/ 835 w 2081687"/>
                          <a:gd name="connsiteY0" fmla="*/ 38128 h 920626"/>
                          <a:gd name="connsiteX1" fmla="*/ 1080858 w 2081687"/>
                          <a:gd name="connsiteY1" fmla="*/ 139714 h 920626"/>
                          <a:gd name="connsiteX2" fmla="*/ 1977013 w 2081687"/>
                          <a:gd name="connsiteY2" fmla="*/ 79349 h 920626"/>
                          <a:gd name="connsiteX3" fmla="*/ 2081687 w 2081687"/>
                          <a:gd name="connsiteY3" fmla="*/ 910244 h 920626"/>
                          <a:gd name="connsiteX4" fmla="*/ 1081562 w 2081687"/>
                          <a:gd name="connsiteY4" fmla="*/ 659022 h 920626"/>
                          <a:gd name="connsiteX5" fmla="*/ 157637 w 2081687"/>
                          <a:gd name="connsiteY5" fmla="*/ 910244 h 920626"/>
                          <a:gd name="connsiteX6" fmla="*/ 835 w 2081687"/>
                          <a:gd name="connsiteY6" fmla="*/ 38128 h 920626"/>
                          <a:gd name="connsiteX0" fmla="*/ 0 w 2081687"/>
                          <a:gd name="connsiteY0" fmla="*/ 98412 h 920626"/>
                          <a:gd name="connsiteX1" fmla="*/ 1119662 w 2081687"/>
                          <a:gd name="connsiteY1" fmla="*/ 1797 h 920626"/>
                          <a:gd name="connsiteX2" fmla="*/ 1982000 w 2081687"/>
                          <a:gd name="connsiteY2" fmla="*/ 112676 h 920626"/>
                          <a:gd name="connsiteX3" fmla="*/ 1123188 w 2081687"/>
                          <a:gd name="connsiteY3" fmla="*/ 167527 h 920626"/>
                          <a:gd name="connsiteX4" fmla="*/ 0 w 2081687"/>
                          <a:gd name="connsiteY4" fmla="*/ 98412 h 920626"/>
                          <a:gd name="connsiteX0" fmla="*/ 1976593 w 2081687"/>
                          <a:gd name="connsiteY0" fmla="*/ 109453 h 920626"/>
                          <a:gd name="connsiteX1" fmla="*/ 1113193 w 2081687"/>
                          <a:gd name="connsiteY1" fmla="*/ 140367 h 920626"/>
                          <a:gd name="connsiteX2" fmla="*/ 8273 w 2081687"/>
                          <a:gd name="connsiteY2" fmla="*/ 174911 h 920626"/>
                          <a:gd name="connsiteX3" fmla="*/ 1119662 w 2081687"/>
                          <a:gd name="connsiteY3" fmla="*/ 1797 h 920626"/>
                          <a:gd name="connsiteX4" fmla="*/ 1971187 w 2081687"/>
                          <a:gd name="connsiteY4" fmla="*/ 106231 h 920626"/>
                          <a:gd name="connsiteX5" fmla="*/ 2081687 w 2081687"/>
                          <a:gd name="connsiteY5" fmla="*/ 910244 h 920626"/>
                          <a:gd name="connsiteX6" fmla="*/ 1091087 w 2081687"/>
                          <a:gd name="connsiteY6" fmla="*/ 659022 h 920626"/>
                          <a:gd name="connsiteX7" fmla="*/ 157637 w 2081687"/>
                          <a:gd name="connsiteY7" fmla="*/ 910244 h 920626"/>
                          <a:gd name="connsiteX8" fmla="*/ 30850 w 2081687"/>
                          <a:gd name="connsiteY8" fmla="*/ 217990 h 920626"/>
                          <a:gd name="connsiteX0" fmla="*/ 30230 w 2111082"/>
                          <a:gd name="connsiteY0" fmla="*/ 38128 h 920626"/>
                          <a:gd name="connsiteX1" fmla="*/ 1110253 w 2111082"/>
                          <a:gd name="connsiteY1" fmla="*/ 139714 h 920626"/>
                          <a:gd name="connsiteX2" fmla="*/ 2006408 w 2111082"/>
                          <a:gd name="connsiteY2" fmla="*/ 79349 h 920626"/>
                          <a:gd name="connsiteX3" fmla="*/ 2111082 w 2111082"/>
                          <a:gd name="connsiteY3" fmla="*/ 910244 h 920626"/>
                          <a:gd name="connsiteX4" fmla="*/ 1110957 w 2111082"/>
                          <a:gd name="connsiteY4" fmla="*/ 659022 h 920626"/>
                          <a:gd name="connsiteX5" fmla="*/ 187032 w 2111082"/>
                          <a:gd name="connsiteY5" fmla="*/ 910244 h 920626"/>
                          <a:gd name="connsiteX6" fmla="*/ 30230 w 2111082"/>
                          <a:gd name="connsiteY6" fmla="*/ 38128 h 920626"/>
                          <a:gd name="connsiteX0" fmla="*/ 0 w 2111082"/>
                          <a:gd name="connsiteY0" fmla="*/ 92855 h 920626"/>
                          <a:gd name="connsiteX1" fmla="*/ 1149057 w 2111082"/>
                          <a:gd name="connsiteY1" fmla="*/ 1797 h 920626"/>
                          <a:gd name="connsiteX2" fmla="*/ 2011395 w 2111082"/>
                          <a:gd name="connsiteY2" fmla="*/ 112676 h 920626"/>
                          <a:gd name="connsiteX3" fmla="*/ 1152583 w 2111082"/>
                          <a:gd name="connsiteY3" fmla="*/ 167527 h 920626"/>
                          <a:gd name="connsiteX4" fmla="*/ 0 w 2111082"/>
                          <a:gd name="connsiteY4" fmla="*/ 92855 h 920626"/>
                          <a:gd name="connsiteX0" fmla="*/ 2005988 w 2111082"/>
                          <a:gd name="connsiteY0" fmla="*/ 109453 h 920626"/>
                          <a:gd name="connsiteX1" fmla="*/ 1142588 w 2111082"/>
                          <a:gd name="connsiteY1" fmla="*/ 140367 h 920626"/>
                          <a:gd name="connsiteX2" fmla="*/ 37668 w 2111082"/>
                          <a:gd name="connsiteY2" fmla="*/ 174911 h 920626"/>
                          <a:gd name="connsiteX3" fmla="*/ 1149057 w 2111082"/>
                          <a:gd name="connsiteY3" fmla="*/ 1797 h 920626"/>
                          <a:gd name="connsiteX4" fmla="*/ 2000582 w 2111082"/>
                          <a:gd name="connsiteY4" fmla="*/ 106231 h 920626"/>
                          <a:gd name="connsiteX5" fmla="*/ 2111082 w 2111082"/>
                          <a:gd name="connsiteY5" fmla="*/ 910244 h 920626"/>
                          <a:gd name="connsiteX6" fmla="*/ 1120482 w 2111082"/>
                          <a:gd name="connsiteY6" fmla="*/ 659022 h 920626"/>
                          <a:gd name="connsiteX7" fmla="*/ 187032 w 2111082"/>
                          <a:gd name="connsiteY7" fmla="*/ 910244 h 920626"/>
                          <a:gd name="connsiteX8" fmla="*/ 60245 w 2111082"/>
                          <a:gd name="connsiteY8" fmla="*/ 217990 h 920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111082" h="920626" stroke="0" extrusionOk="0">
                            <a:moveTo>
                              <a:pt x="30230" y="38128"/>
                            </a:moveTo>
                            <a:cubicBezTo>
                              <a:pt x="30230" y="109802"/>
                              <a:pt x="780890" y="132844"/>
                              <a:pt x="1110253" y="139714"/>
                            </a:cubicBezTo>
                            <a:cubicBezTo>
                              <a:pt x="1439616" y="146584"/>
                              <a:pt x="2006408" y="151023"/>
                              <a:pt x="2006408" y="79349"/>
                            </a:cubicBezTo>
                            <a:lnTo>
                              <a:pt x="2111082" y="910244"/>
                            </a:lnTo>
                            <a:cubicBezTo>
                              <a:pt x="2111082" y="981918"/>
                              <a:pt x="1642269" y="659022"/>
                              <a:pt x="1110957" y="659022"/>
                            </a:cubicBezTo>
                            <a:cubicBezTo>
                              <a:pt x="579645" y="659022"/>
                              <a:pt x="187032" y="981918"/>
                              <a:pt x="187032" y="910244"/>
                            </a:cubicBezTo>
                            <a:lnTo>
                              <a:pt x="30230" y="38128"/>
                            </a:lnTo>
                            <a:close/>
                          </a:path>
                          <a:path w="2111082" h="920626" fill="lighten" stroke="0" extrusionOk="0">
                            <a:moveTo>
                              <a:pt x="0" y="92855"/>
                            </a:moveTo>
                            <a:cubicBezTo>
                              <a:pt x="-588" y="65233"/>
                              <a:pt x="813825" y="-1506"/>
                              <a:pt x="1149057" y="1797"/>
                            </a:cubicBezTo>
                            <a:cubicBezTo>
                              <a:pt x="1484289" y="5100"/>
                              <a:pt x="2011395" y="41002"/>
                              <a:pt x="2011395" y="112676"/>
                            </a:cubicBezTo>
                            <a:cubicBezTo>
                              <a:pt x="2011395" y="184350"/>
                              <a:pt x="1487815" y="170830"/>
                              <a:pt x="1152583" y="167527"/>
                            </a:cubicBezTo>
                            <a:cubicBezTo>
                              <a:pt x="817351" y="164224"/>
                              <a:pt x="588" y="120477"/>
                              <a:pt x="0" y="92855"/>
                            </a:cubicBezTo>
                            <a:close/>
                          </a:path>
                          <a:path w="2111082" h="920626" fill="none" extrusionOk="0">
                            <a:moveTo>
                              <a:pt x="2005988" y="109453"/>
                            </a:moveTo>
                            <a:cubicBezTo>
                              <a:pt x="2005988" y="181127"/>
                              <a:pt x="1470641" y="129457"/>
                              <a:pt x="1142588" y="140367"/>
                            </a:cubicBezTo>
                            <a:cubicBezTo>
                              <a:pt x="814535" y="151277"/>
                              <a:pt x="36590" y="198006"/>
                              <a:pt x="37668" y="174911"/>
                            </a:cubicBezTo>
                            <a:cubicBezTo>
                              <a:pt x="38746" y="151816"/>
                              <a:pt x="821905" y="13244"/>
                              <a:pt x="1149057" y="1797"/>
                            </a:cubicBezTo>
                            <a:cubicBezTo>
                              <a:pt x="1476209" y="-9650"/>
                              <a:pt x="2000582" y="34557"/>
                              <a:pt x="2000582" y="106231"/>
                            </a:cubicBezTo>
                            <a:lnTo>
                              <a:pt x="2111082" y="910244"/>
                            </a:lnTo>
                            <a:cubicBezTo>
                              <a:pt x="2111082" y="981918"/>
                              <a:pt x="1651794" y="659022"/>
                              <a:pt x="1120482" y="659022"/>
                            </a:cubicBezTo>
                            <a:cubicBezTo>
                              <a:pt x="589170" y="659022"/>
                              <a:pt x="187032" y="981918"/>
                              <a:pt x="187032" y="910244"/>
                            </a:cubicBezTo>
                            <a:lnTo>
                              <a:pt x="60245" y="217990"/>
                            </a:lnTo>
                          </a:path>
                        </a:pathLst>
                      </a:cu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s-MX"/>
                      </a:p>
                    </p:txBody>
                  </p:sp>
                </p:grpSp>
                <p:cxnSp>
                  <p:nvCxnSpPr>
                    <p:cNvPr id="18" name="Conector recto 17"/>
                    <p:cNvCxnSpPr/>
                    <p:nvPr/>
                  </p:nvCxnSpPr>
                  <p:spPr>
                    <a:xfrm flipV="1">
                      <a:off x="1343025" y="0"/>
                      <a:ext cx="1524000" cy="1304925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Conector recto 18"/>
                    <p:cNvCxnSpPr/>
                    <p:nvPr/>
                  </p:nvCxnSpPr>
                  <p:spPr>
                    <a:xfrm flipV="1">
                      <a:off x="447675" y="1314450"/>
                      <a:ext cx="876300" cy="685800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" name="Elipse 19"/>
                    <p:cNvSpPr/>
                    <p:nvPr/>
                  </p:nvSpPr>
                  <p:spPr>
                    <a:xfrm>
                      <a:off x="1247775" y="1238250"/>
                      <a:ext cx="152400" cy="1619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s-MX"/>
                    </a:p>
                  </p:txBody>
                </p:sp>
              </p:grpSp>
            </p:grp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13" name="Cuadro de texto 40"/>
                    <p:cNvSpPr txBox="1"/>
                    <p:nvPr/>
                  </p:nvSpPr>
                  <p:spPr>
                    <a:xfrm>
                      <a:off x="2988300" y="1080120"/>
                      <a:ext cx="1064933" cy="46914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s-MX" sz="9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𝑍</m:t>
                            </m:r>
                            <m:r>
                              <a:rPr lang="es-MX" sz="9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s-MX" sz="9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r>
                              <a:rPr lang="es-MX" sz="9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s-MX" sz="9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s-MX" sz="9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s-MX" sz="9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  <m:r>
                              <a:rPr lang="es-MX" sz="9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s-MX" sz="1100" dirty="0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>
                <p:sp>
                  <p:nvSpPr>
                    <p:cNvPr id="13" name="Cuadro de texto 4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88300" y="1080120"/>
                      <a:ext cx="1064933" cy="469145"/>
                    </a:xfrm>
                    <a:prstGeom prst="rect">
                      <a:avLst/>
                    </a:prstGeom>
                    <a:blipFill rotWithShape="0">
                      <a:blip r:embed="rId4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s-MX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4" name="Conector recto de flecha 13"/>
                <p:cNvCxnSpPr/>
                <p:nvPr/>
              </p:nvCxnSpPr>
              <p:spPr>
                <a:xfrm flipH="1">
                  <a:off x="3390900" y="1315340"/>
                  <a:ext cx="273156" cy="50393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0" name="Cuadro de texto 42"/>
                  <p:cNvSpPr txBox="1"/>
                  <p:nvPr/>
                </p:nvSpPr>
                <p:spPr>
                  <a:xfrm>
                    <a:off x="3371849" y="3459506"/>
                    <a:ext cx="886404" cy="471938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𝑦</m:t>
                          </m:r>
                          <m:r>
                            <a:rPr lang="es-MX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s-MX" sz="11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11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MX" sz="11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s-MX" sz="11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10" name="Cuadro de texto 4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71849" y="3459506"/>
                    <a:ext cx="886404" cy="471938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1" name="Conector recto de flecha 10"/>
              <p:cNvCxnSpPr/>
              <p:nvPr/>
            </p:nvCxnSpPr>
            <p:spPr>
              <a:xfrm flipH="1">
                <a:off x="3067051" y="3768105"/>
                <a:ext cx="699081" cy="28002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891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ítulo 1"/>
          <p:cNvSpPr>
            <a:spLocks noGrp="1"/>
          </p:cNvSpPr>
          <p:nvPr>
            <p:ph type="ctrTitle"/>
          </p:nvPr>
        </p:nvSpPr>
        <p:spPr>
          <a:xfrm>
            <a:off x="746757" y="1052736"/>
            <a:ext cx="8226747" cy="1012825"/>
          </a:xfrm>
        </p:spPr>
        <p:txBody>
          <a:bodyPr/>
          <a:lstStyle/>
          <a:p>
            <a:r>
              <a:rPr lang="es-MX" altLang="es-MX" sz="4400" dirty="0" smtClean="0">
                <a:solidFill>
                  <a:srgbClr val="C00000"/>
                </a:solidFill>
              </a:rPr>
              <a:t>2. Cálculo de Derivadas Parciales </a:t>
            </a:r>
            <a:endParaRPr lang="es-MX" altLang="es-MX" sz="44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Resultado de imagen para derivadas parci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261" y="2636912"/>
            <a:ext cx="5017740" cy="349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0B654A0-A7B9-4C38-AAC2-C801B1419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744" y="836712"/>
            <a:ext cx="6840760" cy="1143000"/>
          </a:xfrm>
        </p:spPr>
        <p:txBody>
          <a:bodyPr>
            <a:normAutofit fontScale="90000"/>
          </a:bodyPr>
          <a:lstStyle/>
          <a:p>
            <a:r>
              <a:rPr lang="es-MX" sz="3600" dirty="0">
                <a:solidFill>
                  <a:srgbClr val="C00000"/>
                </a:solidFill>
              </a:rPr>
              <a:t>Ejemplo1: Hallar las derivadas </a:t>
            </a:r>
            <a:r>
              <a:rPr lang="es-MX" sz="3600" dirty="0" smtClean="0">
                <a:solidFill>
                  <a:srgbClr val="C00000"/>
                </a:solidFill>
              </a:rPr>
              <a:t>parciales</a:t>
            </a:r>
            <a:r>
              <a:rPr lang="es-MX" dirty="0">
                <a:solidFill>
                  <a:srgbClr val="C00000"/>
                </a:solidFill>
              </a:rPr>
              <a:t/>
            </a:r>
            <a:br>
              <a:rPr lang="es-MX" dirty="0">
                <a:solidFill>
                  <a:srgbClr val="C00000"/>
                </a:solidFill>
              </a:rPr>
            </a:br>
            <a:endParaRPr lang="es-MX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xmlns="" id="{D50961F4-F016-4964-BB03-8BB16CD0EE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" y="2060848"/>
                <a:ext cx="9143999" cy="4176464"/>
              </a:xfrm>
            </p:spPr>
            <p:txBody>
              <a:bodyPr>
                <a:normAutofit lnSpcReduction="10000"/>
              </a:bodyPr>
              <a:lstStyle/>
              <a:p>
                <a:pPr algn="ctr"/>
                <a:endParaRPr lang="es-MX" sz="29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es-MX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Hallar las derivadas parciales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s-MX" sz="24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s-MX" sz="24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 la función</a:t>
                </a:r>
              </a:p>
              <a:p>
                <a:pPr marL="0" indent="0" algn="ctr">
                  <a:buNone/>
                </a:pPr>
                <a:endParaRPr lang="es-MX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− 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400" i="1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s-MX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Solución:</a:t>
                </a:r>
              </a:p>
              <a:p>
                <a:pPr marL="0" indent="0">
                  <a:buNone/>
                </a:pPr>
                <a:endParaRPr lang="es-MX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Si se considera </a:t>
                </a:r>
                <a14:m>
                  <m:oMath xmlns:m="http://schemas.openxmlformats.org/officeDocument/2006/math">
                    <m:r>
                      <a:rPr lang="es-MX" sz="2400" b="0" i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como constante y se deriva con respecto a</a:t>
                </a:r>
                <a14:m>
                  <m:oMath xmlns:m="http://schemas.openxmlformats.org/officeDocument/2006/math">
                    <m:r>
                      <a:rPr lang="es-MX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se 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obtiene la derivada parcial con respecto de “x”:</a:t>
                </a:r>
              </a:p>
              <a:p>
                <a:pPr marL="0" indent="0">
                  <a:buNone/>
                </a:pP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=3−2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400" i="1">
                          <a:latin typeface="Cambria Math" panose="02040503050406030204" pitchFamily="18" charset="0"/>
                        </a:rPr>
                        <m:t>+6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400" i="1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50961F4-F016-4964-BB03-8BB16CD0EE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" y="2060848"/>
                <a:ext cx="9143999" cy="4176464"/>
              </a:xfrm>
              <a:blipFill rotWithShape="0">
                <a:blip r:embed="rId2"/>
                <a:stretch>
                  <a:fillRect l="-1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4" r="20659" b="16728"/>
          <a:stretch/>
        </p:blipFill>
        <p:spPr>
          <a:xfrm>
            <a:off x="0" y="1052736"/>
            <a:ext cx="2058656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0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0B686F5-EF4A-46D4-AB42-DF443DD1C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>
                <a:solidFill>
                  <a:srgbClr val="C00000"/>
                </a:solidFill>
              </a:rPr>
              <a:t>…continuación</a:t>
            </a:r>
            <a:endParaRPr lang="es-MX" sz="32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xmlns="" id="{C7DB84F6-5254-48FA-B06F-5624D07360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3528" y="1581982"/>
                <a:ext cx="8964488" cy="3302669"/>
              </a:xfrm>
            </p:spPr>
            <p:txBody>
              <a:bodyPr/>
              <a:lstStyle/>
              <a:p>
                <a:endParaRPr lang="es-MX" sz="4000" dirty="0" smtClean="0"/>
              </a:p>
              <a:p>
                <a:pPr marL="0" indent="0" algn="just">
                  <a:buNone/>
                </a:pPr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Si se considera</a:t>
                </a:r>
                <a14:m>
                  <m:oMath xmlns:m="http://schemas.openxmlformats.org/officeDocument/2006/math">
                    <m:r>
                      <a:rPr lang="es-MX" sz="2200" b="0" i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22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constante y se deriva con respecto a </a:t>
                </a:r>
                <a14:m>
                  <m:oMath xmlns:m="http://schemas.openxmlformats.org/officeDocument/2006/math">
                    <m:r>
                      <a:rPr lang="es-MX" sz="2200" b="0" i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200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2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obtenemos:</a:t>
                </a:r>
                <a:endParaRPr lang="es-MX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:endParaRPr lang="es-MX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s-MX" sz="22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2200" i="1">
                        <a:latin typeface="Cambria Math" panose="02040503050406030204" pitchFamily="18" charset="0"/>
                      </a:rPr>
                      <m:t>=3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− </m:t>
                    </m:r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2200" i="1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s-MX" sz="22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  <a:r>
                  <a:rPr lang="es-MX" sz="2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Escribir la función original.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2200" i="1">
                        <a:latin typeface="Cambria Math" panose="02040503050406030204" pitchFamily="18" charset="0"/>
                      </a:rPr>
                      <m:t>=−2</m:t>
                    </m:r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22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:r>
                  <a:rPr lang="es-MX" sz="2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Derivada parcial con respecto a </a:t>
                </a:r>
                <a:r>
                  <a:rPr lang="es-MX" sz="2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2200" b="1" i="1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s-MX" sz="2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s-MX" sz="2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algn="just"/>
                <a:endParaRPr lang="es-MX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7DB84F6-5254-48FA-B06F-5624D07360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581982"/>
                <a:ext cx="8964488" cy="3302669"/>
              </a:xfrm>
              <a:blipFill rotWithShape="0">
                <a:blip r:embed="rId2"/>
                <a:stretch>
                  <a:fillRect l="-884" r="-13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ángulo redondeado 3"/>
          <p:cNvSpPr/>
          <p:nvPr/>
        </p:nvSpPr>
        <p:spPr>
          <a:xfrm>
            <a:off x="2987824" y="4725144"/>
            <a:ext cx="2576479" cy="1947961"/>
          </a:xfrm>
          <a:prstGeom prst="roundRect">
            <a:avLst>
              <a:gd name="adj" fmla="val 10000"/>
            </a:avLst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45725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8AC0399-1962-4BF8-BA40-451F62442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3735" y="1052736"/>
            <a:ext cx="6302516" cy="865842"/>
          </a:xfrm>
        </p:spPr>
        <p:txBody>
          <a:bodyPr>
            <a:normAutofit fontScale="90000"/>
          </a:bodyPr>
          <a:lstStyle/>
          <a:p>
            <a:r>
              <a:rPr lang="es-MX" sz="3600" dirty="0" smtClean="0">
                <a:solidFill>
                  <a:srgbClr val="C00000"/>
                </a:solidFill>
              </a:rPr>
              <a:t>Ejemplo 2:  Hallar y evaluar las derivadas parciales</a:t>
            </a:r>
            <a:r>
              <a:rPr lang="es-MX" dirty="0">
                <a:solidFill>
                  <a:srgbClr val="92D050"/>
                </a:solidFill>
              </a:rPr>
              <a:t/>
            </a:r>
            <a:br>
              <a:rPr lang="es-MX" dirty="0">
                <a:solidFill>
                  <a:srgbClr val="92D050"/>
                </a:solidFill>
              </a:rPr>
            </a:br>
            <a:endParaRPr lang="es-MX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xmlns="" id="{F8968400-F0F4-4153-884B-B1190FB943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3528" y="2337376"/>
                <a:ext cx="8820472" cy="418796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MX" sz="2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Dada </a:t>
                </a:r>
                <a14:m>
                  <m:oMath xmlns:m="http://schemas.openxmlformats.org/officeDocument/2006/math">
                    <m:r>
                      <a:rPr lang="es-MX" sz="22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p>
                          <m:sSupPr>
                            <m:ctrlPr>
                              <a:rPr lang="es-MX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, hallar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y evaluar cada una en el punto </a:t>
                </a:r>
                <a14:m>
                  <m:oMath xmlns:m="http://schemas.openxmlformats.org/officeDocument/2006/math">
                    <m:r>
                      <a:rPr lang="es-MX" sz="2200" i="1">
                        <a:latin typeface="Cambria Math" panose="02040503050406030204" pitchFamily="18" charset="0"/>
                      </a:rPr>
                      <m:t>(1, </m:t>
                    </m:r>
                    <m:r>
                      <a:rPr lang="es-MX" sz="22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s-MX" sz="220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 2).</m:t>
                    </m:r>
                  </m:oMath>
                </a14:m>
                <a:endParaRPr lang="es-MX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sz="2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Solución:</a:t>
                </a:r>
                <a:endParaRPr lang="es-MX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Como: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200" i="1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p>
                          <m:sSupPr>
                            <m:ctrlPr>
                              <a:rPr lang="es-MX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  <m:d>
                      <m:d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𝑥𝑦</m:t>
                        </m:r>
                      </m:e>
                    </m:d>
                    <m:r>
                      <a:rPr lang="es-MX" sz="2200" i="1"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p>
                          <m:sSupPr>
                            <m:ctrlPr>
                              <a:rPr lang="es-MX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MX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  <m:r>
                      <a:rPr lang="es-MX" sz="2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s-MX" sz="2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Derivada parcial con respecto a </a:t>
                </a:r>
                <a:r>
                  <a:rPr lang="es-MX" sz="2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es-MX" sz="2200" b="1" i="1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s-MX" sz="2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endParaRPr lang="es-MX" sz="2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s-MX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La derivada parcial de </a:t>
                </a:r>
                <a14:m>
                  <m:oMath xmlns:m="http://schemas.openxmlformats.org/officeDocument/2006/math">
                    <m:r>
                      <a:rPr lang="es-MX" sz="22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con respecto a </a:t>
                </a:r>
                <a14:m>
                  <m:oMath xmlns:m="http://schemas.openxmlformats.org/officeDocument/2006/math">
                    <m:r>
                      <a:rPr lang="es-MX" sz="22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en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MX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1, </m:t>
                        </m:r>
                        <m:r>
                          <a:rPr lang="es-MX" sz="22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200" i="1">
                            <a:latin typeface="Cambria Math" panose="02040503050406030204" pitchFamily="18" charset="0"/>
                          </a:rPr>
                          <m:t> 2</m:t>
                        </m:r>
                      </m:e>
                    </m:d>
                  </m:oMath>
                </a14:m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es: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lang="es-MX" sz="2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 2</m:t>
                          </m:r>
                        </m:e>
                      </m:d>
                      <m:r>
                        <a:rPr lang="es-MX" sz="2200" i="1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sz="2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 2</m:t>
                          </m:r>
                        </m:sup>
                      </m:sSup>
                      <m:d>
                        <m:d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es-MX" sz="2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 2</m:t>
                          </m:r>
                        </m:e>
                      </m:d>
                      <m:r>
                        <a:rPr lang="es-MX" sz="2200" i="1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s-MX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sz="2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MX" sz="2200" i="1">
                              <a:latin typeface="Cambria Math" panose="02040503050406030204" pitchFamily="18" charset="0"/>
                            </a:rPr>
                            <m:t> 2</m:t>
                          </m:r>
                        </m:sup>
                      </m:sSup>
                      <m:r>
                        <a:rPr lang="es-MX" sz="22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MX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200" i="1">
                          <a:latin typeface="Cambria Math" panose="02040503050406030204" pitchFamily="18" charset="0"/>
                        </a:rPr>
                        <m:t>=4 </m:t>
                      </m:r>
                      <m:r>
                        <a:rPr lang="es-MX" sz="2200" b="0" i="1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s-MX" sz="22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MX" sz="2200" i="1">
                          <a:latin typeface="Cambria Math" panose="02040503050406030204" pitchFamily="18" charset="0"/>
                        </a:rPr>
                        <m:t> 2+2</m:t>
                      </m:r>
                    </m:oMath>
                  </m:oMathPara>
                </a14:m>
                <a:endParaRPr lang="es-MX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8968400-F0F4-4153-884B-B1190FB943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337376"/>
                <a:ext cx="8820472" cy="4187968"/>
              </a:xfrm>
              <a:blipFill rotWithShape="0">
                <a:blip r:embed="rId2"/>
                <a:stretch>
                  <a:fillRect l="-898" t="-291" r="-62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9" r="2414" b="22957"/>
          <a:stretch/>
        </p:blipFill>
        <p:spPr>
          <a:xfrm>
            <a:off x="-74013" y="488446"/>
            <a:ext cx="2647748" cy="170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19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aight Edge">
  <a:themeElements>
    <a:clrScheme name="Straight Edge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Straight Edg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raight Edg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ight Edge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3111</TotalTime>
  <Words>994</Words>
  <Application>Microsoft Office PowerPoint</Application>
  <PresentationFormat>Presentación en pantalla (4:3)</PresentationFormat>
  <Paragraphs>236</Paragraphs>
  <Slides>32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9" baseType="lpstr">
      <vt:lpstr>AR BLANCA</vt:lpstr>
      <vt:lpstr>Arial</vt:lpstr>
      <vt:lpstr>Calibri</vt:lpstr>
      <vt:lpstr>Cambria Math</vt:lpstr>
      <vt:lpstr>Times New Roman</vt:lpstr>
      <vt:lpstr>Wingdings</vt:lpstr>
      <vt:lpstr>Straight Edge</vt:lpstr>
      <vt:lpstr>Derivadas Parciales</vt:lpstr>
      <vt:lpstr>Presentación</vt:lpstr>
      <vt:lpstr>Contenido</vt:lpstr>
      <vt:lpstr>Presentación de PowerPoint</vt:lpstr>
      <vt:lpstr>…continuación</vt:lpstr>
      <vt:lpstr>2. Cálculo de Derivadas Parciales </vt:lpstr>
      <vt:lpstr>Ejemplo1: Hallar las derivadas parciales </vt:lpstr>
      <vt:lpstr>…continuación</vt:lpstr>
      <vt:lpstr>Ejemplo 2:  Hallar y evaluar las derivadas parciales </vt:lpstr>
      <vt:lpstr>…continuación</vt:lpstr>
      <vt:lpstr>Ejemplo 3: Cálculo de derivadas parciales</vt:lpstr>
      <vt:lpstr>Ejemplo 4. Cálculo de derivadas parciales</vt:lpstr>
      <vt:lpstr>Ejemplo 5: Hallar las pendientes de una superficie en las direcciones de “x” y de “y” </vt:lpstr>
      <vt:lpstr>…Interpretación gráfica</vt:lpstr>
      <vt:lpstr>Ejemplo 6: Hallar las pendientes de una superficie en las direcciones de “x” y de “y” </vt:lpstr>
      <vt:lpstr>Ejemplo 7: Cálculo de pendiente</vt:lpstr>
      <vt:lpstr>Ejemplo 8: Hallar derivadas parciales de segundo orden</vt:lpstr>
      <vt:lpstr>Ejemplo 9: Hallar derivadas parciales de orden superior </vt:lpstr>
      <vt:lpstr>…continuación</vt:lpstr>
      <vt:lpstr>3. Caso de Análisis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4. Referencias</vt:lpstr>
    </vt:vector>
  </TitlesOfParts>
  <Company>CCEE - UFM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felicidad y el sentido de la vida</dc:title>
  <dc:creator>Moris Polanco</dc:creator>
  <cp:lastModifiedBy>Oscar</cp:lastModifiedBy>
  <cp:revision>81</cp:revision>
  <dcterms:created xsi:type="dcterms:W3CDTF">1999-09-14T14:51:09Z</dcterms:created>
  <dcterms:modified xsi:type="dcterms:W3CDTF">2019-09-13T18:46:52Z</dcterms:modified>
</cp:coreProperties>
</file>