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sldIdLst>
    <p:sldId id="25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7" r:id="rId11"/>
    <p:sldId id="298" r:id="rId12"/>
    <p:sldId id="299" r:id="rId13"/>
    <p:sldId id="295" r:id="rId14"/>
    <p:sldId id="319" r:id="rId15"/>
    <p:sldId id="300" r:id="rId16"/>
    <p:sldId id="317" r:id="rId17"/>
    <p:sldId id="296" r:id="rId18"/>
    <p:sldId id="301" r:id="rId19"/>
    <p:sldId id="304" r:id="rId20"/>
    <p:sldId id="313" r:id="rId21"/>
    <p:sldId id="302" r:id="rId22"/>
    <p:sldId id="303" r:id="rId23"/>
    <p:sldId id="311" r:id="rId24"/>
    <p:sldId id="314" r:id="rId25"/>
    <p:sldId id="305" r:id="rId26"/>
    <p:sldId id="306" r:id="rId27"/>
    <p:sldId id="320" r:id="rId28"/>
    <p:sldId id="307" r:id="rId29"/>
    <p:sldId id="312" r:id="rId30"/>
    <p:sldId id="308" r:id="rId31"/>
    <p:sldId id="309" r:id="rId32"/>
    <p:sldId id="322" r:id="rId33"/>
    <p:sldId id="323" r:id="rId34"/>
    <p:sldId id="324" r:id="rId35"/>
    <p:sldId id="271" r:id="rId36"/>
    <p:sldId id="272" r:id="rId37"/>
    <p:sldId id="310" r:id="rId38"/>
    <p:sldId id="273" r:id="rId39"/>
    <p:sldId id="257" r:id="rId40"/>
    <p:sldId id="325" r:id="rId4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26CD1-D670-4891-A07E-430257568393}" type="datetimeFigureOut">
              <a:rPr lang="es-MX" smtClean="0"/>
              <a:t>23/09/2019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BB365-7E4A-417F-B19B-101D1B55E2B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25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DFD9-2BAF-4A6C-9289-5401319FE0A2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6932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DFD9-2BAF-4A6C-9289-5401319FE0A2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6932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568450" y="4454525"/>
            <a:ext cx="7573963" cy="9525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 altLang="es-MX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 altLang="es-MX"/>
          </a:p>
        </p:txBody>
      </p:sp>
      <p:sp>
        <p:nvSpPr>
          <p:cNvPr id="16388" name="Freeform 4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>
              <a:gd name="T0" fmla="*/ 243 w 989"/>
              <a:gd name="T1" fmla="*/ 0 h 602"/>
              <a:gd name="T2" fmla="*/ 988 w 989"/>
              <a:gd name="T3" fmla="*/ 346 h 602"/>
              <a:gd name="T4" fmla="*/ 953 w 989"/>
              <a:gd name="T5" fmla="*/ 600 h 602"/>
              <a:gd name="T6" fmla="*/ 0 w 989"/>
              <a:gd name="T7" fmla="*/ 601 h 602"/>
              <a:gd name="T8" fmla="*/ 243 w 989"/>
              <a:gd name="T9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6389" name="Freeform 5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>
              <a:gd name="T0" fmla="*/ 0 w 988"/>
              <a:gd name="T1" fmla="*/ 428 h 429"/>
              <a:gd name="T2" fmla="*/ 427 w 988"/>
              <a:gd name="T3" fmla="*/ 0 h 429"/>
              <a:gd name="T4" fmla="*/ 987 w 988"/>
              <a:gd name="T5" fmla="*/ 219 h 429"/>
              <a:gd name="T6" fmla="*/ 987 w 988"/>
              <a:gd name="T7" fmla="*/ 428 h 429"/>
              <a:gd name="T8" fmla="*/ 0 w 988"/>
              <a:gd name="T9" fmla="*/ 428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 altLang="es-MX"/>
          </a:p>
        </p:txBody>
      </p:sp>
      <p:sp>
        <p:nvSpPr>
          <p:cNvPr id="16391" name="Freeform 7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>
              <a:gd name="T0" fmla="*/ 0 w 1393"/>
              <a:gd name="T1" fmla="*/ 0 h 4320"/>
              <a:gd name="T2" fmla="*/ 1392 w 1393"/>
              <a:gd name="T3" fmla="*/ 240 h 4320"/>
              <a:gd name="T4" fmla="*/ 288 w 1393"/>
              <a:gd name="T5" fmla="*/ 4319 h 4320"/>
              <a:gd name="T6" fmla="*/ 0 w 1393"/>
              <a:gd name="T7" fmla="*/ 4319 h 4320"/>
              <a:gd name="T8" fmla="*/ 0 w 1393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s-ES" altLang="es-MX" noProof="0" smtClean="0"/>
              <a:t>Haga clic para modificar el estilo de título del patrón</a:t>
            </a:r>
          </a:p>
        </p:txBody>
      </p:sp>
      <p:sp>
        <p:nvSpPr>
          <p:cNvPr id="16393" name="Freeform 9"/>
          <p:cNvSpPr>
            <a:spLocks/>
          </p:cNvSpPr>
          <p:nvPr/>
        </p:nvSpPr>
        <p:spPr bwMode="auto">
          <a:xfrm>
            <a:off x="3175" y="-15875"/>
            <a:ext cx="1522413" cy="6873875"/>
          </a:xfrm>
          <a:custGeom>
            <a:avLst/>
            <a:gdLst>
              <a:gd name="T0" fmla="*/ 0 w 959"/>
              <a:gd name="T1" fmla="*/ 0 h 4330"/>
              <a:gd name="T2" fmla="*/ 958 w 959"/>
              <a:gd name="T3" fmla="*/ 346 h 4330"/>
              <a:gd name="T4" fmla="*/ 286 w 959"/>
              <a:gd name="T5" fmla="*/ 4329 h 4330"/>
              <a:gd name="T6" fmla="*/ 0 w 959"/>
              <a:gd name="T7" fmla="*/ 4329 h 4330"/>
              <a:gd name="T8" fmla="*/ 0 w 959"/>
              <a:gd name="T9" fmla="*/ 0 h 4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6395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00200" y="4495800"/>
            <a:ext cx="6781800" cy="914400"/>
          </a:xfrm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s-ES" altLang="es-MX" noProof="0" smtClean="0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861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269163" y="153988"/>
            <a:ext cx="1716087" cy="59245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117725" y="153988"/>
            <a:ext cx="4999038" cy="59245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8892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17725" y="153988"/>
            <a:ext cx="6867525" cy="106521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2209800" y="1927225"/>
            <a:ext cx="6775450" cy="4151313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579438" y="6415088"/>
            <a:ext cx="1593850" cy="441325"/>
          </a:xfrm>
        </p:spPr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27263" y="6415088"/>
            <a:ext cx="5091112" cy="441325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3213" y="6415088"/>
            <a:ext cx="969962" cy="423862"/>
          </a:xfrm>
        </p:spPr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782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8675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721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209800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673725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376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6074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8664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4495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3243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0344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 altLang="es-MX"/>
          </a:p>
        </p:txBody>
      </p:sp>
      <p:sp>
        <p:nvSpPr>
          <p:cNvPr id="15363" name="Freeform 3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>
              <a:gd name="T0" fmla="*/ 243 w 989"/>
              <a:gd name="T1" fmla="*/ 0 h 602"/>
              <a:gd name="T2" fmla="*/ 988 w 989"/>
              <a:gd name="T3" fmla="*/ 346 h 602"/>
              <a:gd name="T4" fmla="*/ 953 w 989"/>
              <a:gd name="T5" fmla="*/ 600 h 602"/>
              <a:gd name="T6" fmla="*/ 0 w 989"/>
              <a:gd name="T7" fmla="*/ 601 h 602"/>
              <a:gd name="T8" fmla="*/ 243 w 989"/>
              <a:gd name="T9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5364" name="Freeform 4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>
              <a:gd name="T0" fmla="*/ 0 w 988"/>
              <a:gd name="T1" fmla="*/ 428 h 429"/>
              <a:gd name="T2" fmla="*/ 427 w 988"/>
              <a:gd name="T3" fmla="*/ 0 h 429"/>
              <a:gd name="T4" fmla="*/ 987 w 988"/>
              <a:gd name="T5" fmla="*/ 219 h 429"/>
              <a:gd name="T6" fmla="*/ 987 w 988"/>
              <a:gd name="T7" fmla="*/ 428 h 429"/>
              <a:gd name="T8" fmla="*/ 0 w 988"/>
              <a:gd name="T9" fmla="*/ 428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 altLang="es-MX"/>
          </a:p>
        </p:txBody>
      </p:sp>
      <p:sp>
        <p:nvSpPr>
          <p:cNvPr id="15366" name="Freeform 6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>
              <a:gd name="T0" fmla="*/ 0 w 1393"/>
              <a:gd name="T1" fmla="*/ 0 h 4320"/>
              <a:gd name="T2" fmla="*/ 1392 w 1393"/>
              <a:gd name="T3" fmla="*/ 240 h 4320"/>
              <a:gd name="T4" fmla="*/ 288 w 1393"/>
              <a:gd name="T5" fmla="*/ 4319 h 4320"/>
              <a:gd name="T6" fmla="*/ 0 w 1393"/>
              <a:gd name="T7" fmla="*/ 4319 h 4320"/>
              <a:gd name="T8" fmla="*/ 0 w 1393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438" y="6415088"/>
            <a:ext cx="1593850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fld id="{0F36F495-0755-4F27-963A-ED22F489AE87}" type="datetimeFigureOut">
              <a:rPr lang="es-MX" smtClean="0"/>
              <a:pPr/>
              <a:t>23/09/2019</a:t>
            </a:fld>
            <a:endParaRPr lang="es-MX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27263" y="6415088"/>
            <a:ext cx="5091112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s-MX"/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117725" y="153988"/>
            <a:ext cx="6867525" cy="106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</a:p>
        </p:txBody>
      </p:sp>
      <p:sp>
        <p:nvSpPr>
          <p:cNvPr id="15370" name="Freeform 10"/>
          <p:cNvSpPr>
            <a:spLocks/>
          </p:cNvSpPr>
          <p:nvPr/>
        </p:nvSpPr>
        <p:spPr bwMode="auto">
          <a:xfrm>
            <a:off x="0" y="-15875"/>
            <a:ext cx="1522413" cy="6873875"/>
          </a:xfrm>
          <a:custGeom>
            <a:avLst/>
            <a:gdLst>
              <a:gd name="T0" fmla="*/ 0 w 959"/>
              <a:gd name="T1" fmla="*/ 0 h 4330"/>
              <a:gd name="T2" fmla="*/ 958 w 959"/>
              <a:gd name="T3" fmla="*/ 346 h 4330"/>
              <a:gd name="T4" fmla="*/ 286 w 959"/>
              <a:gd name="T5" fmla="*/ 4329 h 4330"/>
              <a:gd name="T6" fmla="*/ 0 w 959"/>
              <a:gd name="T7" fmla="*/ 4329 h 4330"/>
              <a:gd name="T8" fmla="*/ 0 w 959"/>
              <a:gd name="T9" fmla="*/ 0 h 4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927225"/>
            <a:ext cx="6775450" cy="415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3213" y="6415088"/>
            <a:ext cx="969962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fld id="{BF946F33-9F33-43EC-B100-C0E06D0E5AF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sz="quarter"/>
          </p:nvPr>
        </p:nvSpPr>
        <p:spPr>
          <a:xfrm>
            <a:off x="1691680" y="116632"/>
            <a:ext cx="72008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600" dirty="0">
                <a:latin typeface="Aharoni" panose="02010803020104030203" pitchFamily="2" charset="-79"/>
                <a:cs typeface="Aharoni" panose="02010803020104030203" pitchFamily="2" charset="-79"/>
              </a:rPr>
              <a:t>U</a:t>
            </a:r>
            <a:r>
              <a:rPr lang="es-MX" sz="2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NIVERSIDAD AUTÓNOMA DEL ESTADO DE MÉXICO</a:t>
            </a:r>
            <a:br>
              <a:rPr lang="es-MX" sz="2600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s-MX" sz="2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FACULTAD DE ENFERMERÍA Y OBSTETRICIA</a:t>
            </a:r>
            <a:endParaRPr lang="es-MX" sz="2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sz="quarter" idx="1"/>
          </p:nvPr>
        </p:nvSpPr>
        <p:spPr>
          <a:xfrm>
            <a:off x="1115616" y="1196752"/>
            <a:ext cx="7704856" cy="5256584"/>
          </a:xfrm>
        </p:spPr>
        <p:txBody>
          <a:bodyPr>
            <a:normAutofit fontScale="55000" lnSpcReduction="20000"/>
          </a:bodyPr>
          <a:lstStyle/>
          <a:p>
            <a:pPr algn="ctr">
              <a:defRPr/>
            </a:pPr>
            <a:endParaRPr lang="es-MX" sz="2400" b="1" dirty="0" smtClean="0">
              <a:solidFill>
                <a:schemeClr val="accent3">
                  <a:lumMod val="10000"/>
                </a:schemeClr>
              </a:solidFill>
            </a:endParaRPr>
          </a:p>
          <a:p>
            <a:pPr algn="ctr">
              <a:defRPr/>
            </a:pPr>
            <a:endParaRPr lang="es-MX" sz="2400" b="1" dirty="0">
              <a:solidFill>
                <a:schemeClr val="accent3">
                  <a:lumMod val="10000"/>
                </a:schemeClr>
              </a:solidFill>
            </a:endParaRPr>
          </a:p>
          <a:p>
            <a:pPr>
              <a:defRPr/>
            </a:pPr>
            <a:endParaRPr lang="es-MX" sz="3100" b="1" dirty="0" smtClean="0">
              <a:solidFill>
                <a:schemeClr val="accent3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>
              <a:defRPr/>
            </a:pPr>
            <a:r>
              <a:rPr lang="es-MX" sz="4400" b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PROGRAMA </a:t>
            </a:r>
            <a:r>
              <a:rPr lang="es-MX" sz="4400" b="1" dirty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EDUCATIVO: Licenciado en </a:t>
            </a:r>
            <a:r>
              <a:rPr lang="es-MX" sz="4400" b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Enfermería</a:t>
            </a:r>
          </a:p>
          <a:p>
            <a:pPr algn="ctr">
              <a:defRPr/>
            </a:pPr>
            <a:endParaRPr lang="es-MX" sz="4400" b="1" dirty="0">
              <a:solidFill>
                <a:schemeClr val="accent3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 algn="ctr">
              <a:defRPr/>
            </a:pPr>
            <a:endParaRPr lang="es-MX" sz="4400" b="1" dirty="0">
              <a:solidFill>
                <a:schemeClr val="accent3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>
              <a:defRPr/>
            </a:pPr>
            <a:r>
              <a:rPr lang="es-ES" sz="4400" b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UNIDAD </a:t>
            </a:r>
            <a:r>
              <a:rPr lang="es-ES" sz="4400" b="1" dirty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DE APRENDIZAJE: </a:t>
            </a:r>
            <a:r>
              <a:rPr lang="es-ES" sz="4400" b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Enfermería del adulto mayor </a:t>
            </a:r>
          </a:p>
          <a:p>
            <a:pPr>
              <a:defRPr/>
            </a:pPr>
            <a:endParaRPr lang="es-ES" sz="4400" b="1" dirty="0" smtClean="0">
              <a:solidFill>
                <a:schemeClr val="accent3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>
              <a:defRPr/>
            </a:pPr>
            <a:endParaRPr lang="es-ES" sz="4400" b="1" dirty="0">
              <a:solidFill>
                <a:schemeClr val="accent3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>
              <a:defRPr/>
            </a:pPr>
            <a:r>
              <a:rPr lang="es-MX" sz="4400" b="1" dirty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TEMA: </a:t>
            </a:r>
            <a:r>
              <a:rPr lang="es-MX" sz="4400" b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La vejez   a través de la historia</a:t>
            </a:r>
          </a:p>
          <a:p>
            <a:pPr>
              <a:defRPr/>
            </a:pPr>
            <a:endParaRPr lang="es-MX" sz="4400" b="1" dirty="0" smtClean="0">
              <a:solidFill>
                <a:schemeClr val="accent3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 algn="ctr">
              <a:defRPr/>
            </a:pPr>
            <a:endParaRPr lang="es-ES" sz="4400" b="1" dirty="0" smtClean="0">
              <a:solidFill>
                <a:schemeClr val="accent3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>
              <a:defRPr/>
            </a:pPr>
            <a:r>
              <a:rPr lang="es-ES" sz="4400" b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RESPONSABLE</a:t>
            </a:r>
            <a:r>
              <a:rPr lang="es-ES" sz="4400" b="1" dirty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: </a:t>
            </a:r>
            <a:r>
              <a:rPr lang="es-ES" sz="4400" b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Dra. En </a:t>
            </a:r>
            <a:r>
              <a:rPr lang="es-ES" sz="4400" b="1" dirty="0" err="1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enf</a:t>
            </a:r>
            <a:r>
              <a:rPr lang="es-ES" sz="4400" b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. Beatriz </a:t>
            </a:r>
            <a:r>
              <a:rPr lang="es-ES" sz="4400" b="1" dirty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A</a:t>
            </a:r>
            <a:r>
              <a:rPr lang="es-ES" sz="4400" b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rana </a:t>
            </a:r>
            <a:r>
              <a:rPr lang="es-ES" sz="4400" b="1" dirty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G</a:t>
            </a:r>
            <a:r>
              <a:rPr lang="es-ES" sz="4400" b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ómez</a:t>
            </a:r>
            <a:endParaRPr lang="es-ES" sz="4400" b="1" dirty="0">
              <a:solidFill>
                <a:schemeClr val="accent3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 algn="ctr">
              <a:defRPr/>
            </a:pPr>
            <a:endParaRPr lang="es-ES" sz="3800" b="1" i="1" dirty="0" smtClean="0">
              <a:solidFill>
                <a:schemeClr val="accent3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 algn="ctr">
              <a:defRPr/>
            </a:pPr>
            <a:endParaRPr lang="es-ES" sz="3100" b="1" i="1" dirty="0">
              <a:solidFill>
                <a:schemeClr val="accent3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pPr algn="r">
              <a:defRPr/>
            </a:pPr>
            <a:r>
              <a:rPr lang="es-ES" sz="3100" b="1" i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TOLUCA</a:t>
            </a:r>
            <a:r>
              <a:rPr lang="es-ES" sz="3100" b="1" i="1" dirty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, </a:t>
            </a:r>
            <a:r>
              <a:rPr lang="es-ES" sz="3100" b="1" i="1" dirty="0" smtClean="0">
                <a:solidFill>
                  <a:schemeClr val="accent3">
                    <a:lumMod val="10000"/>
                  </a:schemeClr>
                </a:solidFill>
                <a:latin typeface="Candara" panose="020E0502030303020204" pitchFamily="34" charset="0"/>
              </a:rPr>
              <a:t>MÉXICO, Septiembre 2019</a:t>
            </a:r>
            <a:endParaRPr lang="es-ES" sz="3100" i="1" dirty="0">
              <a:solidFill>
                <a:schemeClr val="accent3">
                  <a:lumMod val="10000"/>
                </a:schemeClr>
              </a:solidFill>
              <a:latin typeface="Candara" panose="020E0502030303020204" pitchFamily="34" charset="0"/>
            </a:endParaRPr>
          </a:p>
          <a:p>
            <a:endParaRPr lang="es-MX" sz="3100" dirty="0" smtClean="0">
              <a:latin typeface="Candara" panose="020E0502030303020204" pitchFamily="34" charset="0"/>
            </a:endParaRPr>
          </a:p>
          <a:p>
            <a:endParaRPr lang="es-MX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3902073"/>
              </p:ext>
            </p:extLst>
          </p:nvPr>
        </p:nvGraphicFramePr>
        <p:xfrm>
          <a:off x="0" y="0"/>
          <a:ext cx="1293812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Picture" r:id="rId3" imgW="991087" imgH="889568" progId="Word.Picture.8">
                  <p:embed/>
                </p:oleObj>
              </mc:Choice>
              <mc:Fallback>
                <p:oleObj name="Picture" r:id="rId3" imgW="991087" imgH="889568" progId="Word.Pictur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93812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478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17725" y="153988"/>
            <a:ext cx="6867525" cy="898748"/>
          </a:xfrm>
        </p:spPr>
        <p:txBody>
          <a:bodyPr/>
          <a:lstStyle/>
          <a:p>
            <a:pPr algn="ctr"/>
            <a:r>
              <a:rPr lang="es-MX" b="1" dirty="0"/>
              <a:t>CIVILIZACIONES ANTIGUAS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19672" y="1556792"/>
            <a:ext cx="7056784" cy="4151313"/>
          </a:xfrm>
        </p:spPr>
        <p:txBody>
          <a:bodyPr/>
          <a:lstStyle/>
          <a:p>
            <a:pPr algn="just"/>
            <a:r>
              <a:rPr lang="es-MX" sz="4000" dirty="0">
                <a:solidFill>
                  <a:srgbClr val="FF0000"/>
                </a:solidFill>
                <a:latin typeface="Candara" panose="020E0502030303020204" pitchFamily="34" charset="0"/>
              </a:rPr>
              <a:t>Aristóteles</a:t>
            </a:r>
            <a:r>
              <a:rPr lang="es-MX" sz="4000" dirty="0">
                <a:latin typeface="Candara" panose="020E0502030303020204" pitchFamily="34" charset="0"/>
              </a:rPr>
              <a:t> creía que los AM  debían ser apartados del poder y decía que la vejez podía ser una bella edad siempre que no hubiera </a:t>
            </a:r>
            <a:r>
              <a:rPr lang="es-MX" sz="4000" dirty="0" smtClean="0">
                <a:latin typeface="Candara" panose="020E0502030303020204" pitchFamily="34" charset="0"/>
              </a:rPr>
              <a:t>invalidez</a:t>
            </a:r>
            <a:r>
              <a:rPr lang="es-MX" sz="4000" dirty="0">
                <a:latin typeface="Candara" panose="020E0502030303020204" pitchFamily="34" charset="0"/>
              </a:rPr>
              <a:t>.</a:t>
            </a:r>
            <a:endParaRPr lang="es-MX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869160"/>
            <a:ext cx="2016224" cy="208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525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17725" y="153988"/>
            <a:ext cx="6867525" cy="898748"/>
          </a:xfrm>
        </p:spPr>
        <p:txBody>
          <a:bodyPr/>
          <a:lstStyle/>
          <a:p>
            <a:pPr algn="ctr"/>
            <a:r>
              <a:rPr lang="es-MX" b="1" dirty="0"/>
              <a:t>CIVILIZACIONES ANTIGUAS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63688" y="1412776"/>
            <a:ext cx="6840760" cy="4968552"/>
          </a:xfrm>
        </p:spPr>
        <p:txBody>
          <a:bodyPr/>
          <a:lstStyle/>
          <a:p>
            <a:pPr algn="just"/>
            <a:r>
              <a:rPr lang="es-MX" sz="3600" b="1" dirty="0">
                <a:solidFill>
                  <a:srgbClr val="FF0000"/>
                </a:solidFill>
                <a:latin typeface="Candara" panose="020E0502030303020204" pitchFamily="34" charset="0"/>
              </a:rPr>
              <a:t>Platón</a:t>
            </a:r>
            <a:r>
              <a:rPr lang="es-MX" sz="3600" dirty="0">
                <a:solidFill>
                  <a:srgbClr val="FF0000"/>
                </a:solidFill>
                <a:latin typeface="Candara" panose="020E0502030303020204" pitchFamily="34" charset="0"/>
              </a:rPr>
              <a:t> </a:t>
            </a:r>
            <a:r>
              <a:rPr lang="es-MX" sz="3600" dirty="0">
                <a:latin typeface="Candara" panose="020E0502030303020204" pitchFamily="34" charset="0"/>
              </a:rPr>
              <a:t>creía que en la vejez se reunían más conocimientos y las personas se </a:t>
            </a:r>
            <a:r>
              <a:rPr lang="es-MX" sz="3600" dirty="0" smtClean="0">
                <a:latin typeface="Candara" panose="020E0502030303020204" pitchFamily="34" charset="0"/>
              </a:rPr>
              <a:t>acercaban </a:t>
            </a:r>
            <a:r>
              <a:rPr lang="es-MX" sz="3600" dirty="0">
                <a:latin typeface="Candara" panose="020E0502030303020204" pitchFamily="34" charset="0"/>
              </a:rPr>
              <a:t>a la verdad. </a:t>
            </a:r>
            <a:endParaRPr lang="es-MX" sz="3600" dirty="0" smtClean="0">
              <a:latin typeface="Candara" panose="020E0502030303020204" pitchFamily="34" charset="0"/>
            </a:endParaRPr>
          </a:p>
          <a:p>
            <a:pPr algn="just"/>
            <a:r>
              <a:rPr lang="es-MX" sz="3600" b="1" dirty="0" smtClean="0">
                <a:solidFill>
                  <a:srgbClr val="FF0000"/>
                </a:solidFill>
                <a:latin typeface="Candara" panose="020E0502030303020204" pitchFamily="34" charset="0"/>
              </a:rPr>
              <a:t>En su libro</a:t>
            </a:r>
            <a:r>
              <a:rPr lang="es-MX" sz="3600" dirty="0" smtClean="0">
                <a:latin typeface="Candara" panose="020E0502030303020204" pitchFamily="34" charset="0"/>
              </a:rPr>
              <a:t> </a:t>
            </a:r>
            <a:r>
              <a:rPr lang="es-MX" sz="3600" dirty="0">
                <a:latin typeface="Candara" panose="020E0502030303020204" pitchFamily="34" charset="0"/>
              </a:rPr>
              <a:t>la República adopta una postura de máximo respeto por las vivencias de las personas </a:t>
            </a:r>
            <a:r>
              <a:rPr lang="es-MX" sz="3600" dirty="0" smtClean="0">
                <a:latin typeface="Candara" panose="020E0502030303020204" pitchFamily="34" charset="0"/>
              </a:rPr>
              <a:t>mayores (Carbajo, 2008).</a:t>
            </a:r>
            <a:endParaRPr lang="es-MX" sz="3600" dirty="0">
              <a:latin typeface="Candara" panose="020E0502030303020204" pitchFamily="34" charset="0"/>
            </a:endParaRPr>
          </a:p>
          <a:p>
            <a:pPr algn="just"/>
            <a:endParaRPr lang="es-MX" sz="3600" dirty="0">
              <a:latin typeface="Candara" panose="020E0502030303020204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68070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116632"/>
            <a:ext cx="6867525" cy="936104"/>
          </a:xfrm>
        </p:spPr>
        <p:txBody>
          <a:bodyPr>
            <a:normAutofit/>
          </a:bodyPr>
          <a:lstStyle/>
          <a:p>
            <a:pPr algn="ctr"/>
            <a:r>
              <a:rPr lang="es-MX" b="1" dirty="0"/>
              <a:t>CIVILIZACIONES ANTIGUAS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47664" y="1844824"/>
            <a:ext cx="7056784" cy="44644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4400" dirty="0" smtClean="0">
                <a:latin typeface="Candara" panose="020E0502030303020204" pitchFamily="34" charset="0"/>
                <a:cs typeface="Aharoni" panose="02010803020104030203" pitchFamily="2" charset="-79"/>
              </a:rPr>
              <a:t>Elogia a la vejez como etapa de la vida en la que las personas alcanzan la máxima prudencia, discreción, sagacidad y juicio.</a:t>
            </a:r>
            <a:endParaRPr lang="es-MX" sz="4400" dirty="0">
              <a:latin typeface="Candara" panose="020E0502030303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21098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403648" y="1268760"/>
            <a:ext cx="7416823" cy="4896544"/>
          </a:xfrm>
        </p:spPr>
        <p:txBody>
          <a:bodyPr>
            <a:normAutofit lnSpcReduction="10000"/>
          </a:bodyPr>
          <a:lstStyle/>
          <a:p>
            <a:pPr lvl="0" algn="just">
              <a:buClr>
                <a:srgbClr val="31B6FD"/>
              </a:buClr>
            </a:pPr>
            <a:r>
              <a:rPr lang="es-MX" sz="3600" dirty="0" smtClean="0">
                <a:latin typeface="Candara" panose="020E0502030303020204" pitchFamily="34" charset="0"/>
              </a:rPr>
              <a:t>Era </a:t>
            </a:r>
            <a:r>
              <a:rPr lang="es-MX" sz="3600" dirty="0">
                <a:latin typeface="Candara" panose="020E0502030303020204" pitchFamily="34" charset="0"/>
              </a:rPr>
              <a:t>un honor llegar a la vejez, sin embargo era </a:t>
            </a:r>
            <a:r>
              <a:rPr lang="es-MX" sz="3600" dirty="0" smtClean="0">
                <a:latin typeface="Candara" panose="020E0502030303020204" pitchFamily="34" charset="0"/>
              </a:rPr>
              <a:t>aborrecida. </a:t>
            </a:r>
          </a:p>
          <a:p>
            <a:pPr lvl="0" algn="just">
              <a:buClr>
                <a:srgbClr val="31B6FD"/>
              </a:buClr>
            </a:pPr>
            <a:endParaRPr lang="es-MX" sz="3600" dirty="0" smtClean="0">
              <a:latin typeface="Candara" panose="020E0502030303020204" pitchFamily="34" charset="0"/>
            </a:endParaRPr>
          </a:p>
          <a:p>
            <a:pPr lvl="0" algn="just">
              <a:buClr>
                <a:srgbClr val="31B6FD"/>
              </a:buClr>
            </a:pPr>
            <a:r>
              <a:rPr lang="es-MX" sz="3600" dirty="0" smtClean="0">
                <a:latin typeface="Candara" panose="020E0502030303020204" pitchFamily="34" charset="0"/>
              </a:rPr>
              <a:t>Para </a:t>
            </a:r>
            <a:r>
              <a:rPr lang="es-MX" sz="3600" dirty="0">
                <a:latin typeface="Candara" panose="020E0502030303020204" pitchFamily="34" charset="0"/>
              </a:rPr>
              <a:t>el </a:t>
            </a:r>
            <a:r>
              <a:rPr lang="es-MX" sz="3600" dirty="0" smtClean="0">
                <a:latin typeface="Candara" panose="020E0502030303020204" pitchFamily="34" charset="0"/>
              </a:rPr>
              <a:t>varón </a:t>
            </a:r>
            <a:r>
              <a:rPr lang="es-MX" sz="3600" dirty="0">
                <a:latin typeface="Candara" panose="020E0502030303020204" pitchFamily="34" charset="0"/>
              </a:rPr>
              <a:t>la </a:t>
            </a:r>
            <a:r>
              <a:rPr lang="es-MX" sz="3600" dirty="0" smtClean="0">
                <a:latin typeface="Candara" panose="020E0502030303020204" pitchFamily="34" charset="0"/>
              </a:rPr>
              <a:t>vejez era </a:t>
            </a:r>
            <a:r>
              <a:rPr lang="es-MX" sz="3600" dirty="0">
                <a:latin typeface="Candara" panose="020E0502030303020204" pitchFamily="34" charset="0"/>
              </a:rPr>
              <a:t>perder el acceso a los </a:t>
            </a:r>
            <a:r>
              <a:rPr lang="es-MX" sz="3600" dirty="0" smtClean="0">
                <a:latin typeface="Candara" panose="020E0502030303020204" pitchFamily="34" charset="0"/>
              </a:rPr>
              <a:t>placeres </a:t>
            </a:r>
            <a:r>
              <a:rPr lang="es-MX" sz="3600" dirty="0">
                <a:latin typeface="Candara" panose="020E0502030303020204" pitchFamily="34" charset="0"/>
              </a:rPr>
              <a:t>de la vida, el amor, el vino y las mujeres. </a:t>
            </a:r>
            <a:endParaRPr lang="es-MX" sz="3600" dirty="0" smtClean="0">
              <a:latin typeface="Candara" panose="020E0502030303020204" pitchFamily="34" charset="0"/>
            </a:endParaRPr>
          </a:p>
          <a:p>
            <a:pPr lvl="0" algn="just">
              <a:buClr>
                <a:srgbClr val="31B6FD"/>
              </a:buClr>
            </a:pPr>
            <a:endParaRPr lang="es-MX" sz="3600" dirty="0" smtClean="0">
              <a:solidFill>
                <a:srgbClr val="073E87"/>
              </a:solidFill>
              <a:latin typeface="Candara" panose="020E0502030303020204" pitchFamily="34" charset="0"/>
            </a:endParaRPr>
          </a:p>
          <a:p>
            <a:pPr algn="just"/>
            <a:endParaRPr lang="es-MX" dirty="0"/>
          </a:p>
          <a:p>
            <a:r>
              <a:rPr lang="es-MX" dirty="0" smtClean="0"/>
              <a:t>|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867525" cy="72008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/>
              <a:t/>
            </a:r>
            <a:br>
              <a:rPr lang="es-MX" b="1" dirty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/>
              <a:t/>
            </a:r>
            <a:br>
              <a:rPr lang="es-MX" b="1" dirty="0"/>
            </a:br>
            <a:r>
              <a:rPr lang="es-MX" b="1" dirty="0"/>
              <a:t/>
            </a:r>
            <a:br>
              <a:rPr lang="es-MX" b="1" dirty="0"/>
            </a:br>
            <a:r>
              <a:rPr lang="es-MX" b="1" dirty="0" smtClean="0"/>
              <a:t>CI</a:t>
            </a:r>
            <a:r>
              <a:rPr lang="es-MX" sz="4000" b="1" dirty="0" smtClean="0"/>
              <a:t>VILIZACIONES ANTIGUAS</a:t>
            </a:r>
            <a:endParaRPr lang="es-MX" sz="4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254500"/>
            <a:ext cx="1755775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824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403648" y="1340768"/>
            <a:ext cx="7416823" cy="4896544"/>
          </a:xfrm>
        </p:spPr>
        <p:txBody>
          <a:bodyPr>
            <a:normAutofit/>
          </a:bodyPr>
          <a:lstStyle/>
          <a:p>
            <a:pPr lvl="0" algn="just">
              <a:buClr>
                <a:srgbClr val="31B6FD"/>
              </a:buClr>
            </a:pPr>
            <a:endParaRPr lang="es-MX" sz="3600" dirty="0" smtClean="0">
              <a:solidFill>
                <a:srgbClr val="073E87"/>
              </a:solidFill>
              <a:latin typeface="Candara" panose="020E0502030303020204" pitchFamily="34" charset="0"/>
            </a:endParaRPr>
          </a:p>
          <a:p>
            <a:pPr lvl="0" algn="just">
              <a:buClr>
                <a:srgbClr val="31B6FD"/>
              </a:buClr>
            </a:pPr>
            <a:r>
              <a:rPr lang="es-MX" sz="4000" b="1" dirty="0" smtClean="0">
                <a:solidFill>
                  <a:srgbClr val="FF0000"/>
                </a:solidFill>
                <a:latin typeface="Candara" panose="020E0502030303020204" pitchFamily="34" charset="0"/>
              </a:rPr>
              <a:t>Los </a:t>
            </a:r>
            <a:r>
              <a:rPr lang="es-MX" sz="4000" b="1" dirty="0">
                <a:solidFill>
                  <a:srgbClr val="FF0000"/>
                </a:solidFill>
                <a:latin typeface="Candara" panose="020E0502030303020204" pitchFamily="34" charset="0"/>
              </a:rPr>
              <a:t>cuidados del AM </a:t>
            </a:r>
            <a:r>
              <a:rPr lang="es-MX" sz="4000" b="1" dirty="0" smtClean="0">
                <a:solidFill>
                  <a:srgbClr val="FF0000"/>
                </a:solidFill>
                <a:latin typeface="Candara" panose="020E0502030303020204" pitchFamily="34" charset="0"/>
              </a:rPr>
              <a:t>eran </a:t>
            </a:r>
            <a:r>
              <a:rPr lang="es-MX" sz="4000" b="1" dirty="0">
                <a:solidFill>
                  <a:srgbClr val="FF0000"/>
                </a:solidFill>
                <a:latin typeface="Candara" panose="020E0502030303020204" pitchFamily="34" charset="0"/>
              </a:rPr>
              <a:t>delegados por los hijos a los sirvientes y </a:t>
            </a:r>
            <a:r>
              <a:rPr lang="es-MX" sz="4000" b="1" dirty="0" smtClean="0">
                <a:solidFill>
                  <a:srgbClr val="FF0000"/>
                </a:solidFill>
                <a:latin typeface="Candara" panose="020E0502030303020204" pitchFamily="34" charset="0"/>
              </a:rPr>
              <a:t>esclavos </a:t>
            </a:r>
            <a:r>
              <a:rPr lang="es-MX" sz="4000" b="1" dirty="0">
                <a:solidFill>
                  <a:srgbClr val="FF0000"/>
                </a:solidFill>
                <a:latin typeface="Candara" panose="020E0502030303020204" pitchFamily="34" charset="0"/>
              </a:rPr>
              <a:t>en las clases más </a:t>
            </a:r>
            <a:r>
              <a:rPr lang="es-MX" sz="4000" b="1" dirty="0" smtClean="0">
                <a:solidFill>
                  <a:srgbClr val="FF0000"/>
                </a:solidFill>
                <a:latin typeface="Candara" panose="020E0502030303020204" pitchFamily="34" charset="0"/>
              </a:rPr>
              <a:t>pudientes.</a:t>
            </a:r>
            <a:endParaRPr lang="es-MX" sz="4000" b="1" dirty="0">
              <a:solidFill>
                <a:srgbClr val="FF0000"/>
              </a:solidFill>
              <a:latin typeface="Candara" panose="020E0502030303020204" pitchFamily="34" charset="0"/>
            </a:endParaRPr>
          </a:p>
          <a:p>
            <a:pPr algn="just"/>
            <a:endParaRPr lang="es-MX" dirty="0"/>
          </a:p>
          <a:p>
            <a:r>
              <a:rPr lang="es-MX" dirty="0" smtClean="0"/>
              <a:t>|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867525" cy="72008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/>
              <a:t/>
            </a:r>
            <a:br>
              <a:rPr lang="es-MX" b="1" dirty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/>
              <a:t/>
            </a:r>
            <a:br>
              <a:rPr lang="es-MX" b="1" dirty="0"/>
            </a:br>
            <a:r>
              <a:rPr lang="es-MX" b="1" dirty="0"/>
              <a:t/>
            </a:r>
            <a:br>
              <a:rPr lang="es-MX" b="1" dirty="0"/>
            </a:br>
            <a:r>
              <a:rPr lang="es-MX" b="1" dirty="0" smtClean="0"/>
              <a:t>CI</a:t>
            </a:r>
            <a:r>
              <a:rPr lang="es-MX" sz="4000" b="1" dirty="0" smtClean="0"/>
              <a:t>VILIZACIONES ANTIGUAS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03719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5736" y="332656"/>
            <a:ext cx="6408712" cy="720080"/>
          </a:xfrm>
        </p:spPr>
        <p:txBody>
          <a:bodyPr>
            <a:noAutofit/>
          </a:bodyPr>
          <a:lstStyle/>
          <a:p>
            <a:pPr algn="ctr"/>
            <a:r>
              <a:rPr lang="es-MX" b="1" dirty="0"/>
              <a:t>CIVILIZACIONES </a:t>
            </a:r>
            <a:r>
              <a:rPr lang="es-MX" b="1" dirty="0" smtClean="0"/>
              <a:t>ANTIGUAS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47664" y="1447800"/>
            <a:ext cx="7200800" cy="48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>
                <a:solidFill>
                  <a:srgbClr val="FF0000"/>
                </a:solidFill>
                <a:latin typeface="Cardara"/>
              </a:rPr>
              <a:t>Los cuidados del AM eran delegados por los hijos a los sirvientes y esclavos en las clases más pudientes.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00538"/>
            <a:ext cx="2620963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890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914" y="1484784"/>
            <a:ext cx="6507088" cy="4847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1835696" y="332656"/>
            <a:ext cx="6867525" cy="72008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s-MX" b="1" kern="0" dirty="0" smtClean="0"/>
              <a:t>CIVILIZACIONES ANTIGUAS</a:t>
            </a:r>
            <a:endParaRPr lang="es-MX" kern="0" dirty="0"/>
          </a:p>
        </p:txBody>
      </p:sp>
    </p:spTree>
    <p:extLst>
      <p:ext uri="{BB962C8B-B14F-4D97-AF65-F5344CB8AC3E}">
        <p14:creationId xmlns:p14="http://schemas.microsoft.com/office/powerpoint/2010/main" val="1532580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619672" y="1844824"/>
            <a:ext cx="7156317" cy="4752528"/>
          </a:xfrm>
        </p:spPr>
        <p:txBody>
          <a:bodyPr>
            <a:normAutofit/>
          </a:bodyPr>
          <a:lstStyle/>
          <a:p>
            <a:pPr algn="just"/>
            <a:endParaRPr lang="es-MX" sz="3600" dirty="0" smtClean="0"/>
          </a:p>
          <a:p>
            <a:pPr algn="just"/>
            <a:endParaRPr lang="es-MX" sz="3600" dirty="0"/>
          </a:p>
          <a:p>
            <a:pPr algn="just"/>
            <a:endParaRPr lang="es-MX" sz="36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907704" y="476672"/>
            <a:ext cx="6867525" cy="1065212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CIVILIZACIONES </a:t>
            </a:r>
            <a:r>
              <a:rPr lang="es-MX" b="1" dirty="0"/>
              <a:t>ANTIGUAS</a:t>
            </a:r>
            <a:br>
              <a:rPr lang="es-MX" b="1" dirty="0"/>
            </a:br>
            <a:endParaRPr lang="es-MX" dirty="0"/>
          </a:p>
        </p:txBody>
      </p:sp>
      <p:sp>
        <p:nvSpPr>
          <p:cNvPr id="5" name="4 Rectángulo redondeado"/>
          <p:cNvSpPr/>
          <p:nvPr/>
        </p:nvSpPr>
        <p:spPr bwMode="auto">
          <a:xfrm>
            <a:off x="1619672" y="1844824"/>
            <a:ext cx="6912768" cy="3816424"/>
          </a:xfrm>
          <a:prstGeom prst="round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es-MX" sz="4000" dirty="0">
                <a:latin typeface="Cardara"/>
              </a:rPr>
              <a:t>Para la escuela hipocrática, la vejez empezaba después de los 50 años. Era consecuencia de los </a:t>
            </a:r>
            <a:r>
              <a:rPr kumimoji="1" lang="es-MX" sz="4000" dirty="0" smtClean="0">
                <a:latin typeface="Cardara"/>
              </a:rPr>
              <a:t>humores.</a:t>
            </a:r>
            <a:endParaRPr kumimoji="1" lang="es-MX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rdara"/>
            </a:endParaRPr>
          </a:p>
        </p:txBody>
      </p:sp>
    </p:spTree>
    <p:extLst>
      <p:ext uri="{BB962C8B-B14F-4D97-AF65-F5344CB8AC3E}">
        <p14:creationId xmlns:p14="http://schemas.microsoft.com/office/powerpoint/2010/main" val="93225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259632" y="1484784"/>
            <a:ext cx="7488832" cy="5328592"/>
          </a:xfrm>
        </p:spPr>
        <p:txBody>
          <a:bodyPr>
            <a:noAutofit/>
          </a:bodyPr>
          <a:lstStyle/>
          <a:p>
            <a:pPr algn="just"/>
            <a:r>
              <a:rPr lang="es-MX" sz="3400" dirty="0" smtClean="0">
                <a:latin typeface="Cardara"/>
              </a:rPr>
              <a:t>El progreso médico surgido en Grecia continuaba en el Imperio Romano, los privilegios de los AM disminuyo, varios médicos se preocuparon de las afecciones del envejecimiento, como Galeno</a:t>
            </a:r>
            <a:r>
              <a:rPr lang="es-MX" sz="3400" dirty="0" smtClean="0"/>
              <a:t>. 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23728" y="260648"/>
            <a:ext cx="6867525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ERA CRÍSTIANA</a:t>
            </a:r>
            <a:r>
              <a:rPr lang="es-MX" b="1" dirty="0"/>
              <a:t/>
            </a:r>
            <a:br>
              <a:rPr lang="es-MX" b="1" dirty="0"/>
            </a:b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641" y="4653136"/>
            <a:ext cx="3104289" cy="17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64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17725" y="153988"/>
            <a:ext cx="6867525" cy="898748"/>
          </a:xfrm>
        </p:spPr>
        <p:txBody>
          <a:bodyPr/>
          <a:lstStyle/>
          <a:p>
            <a:pPr algn="ctr"/>
            <a:r>
              <a:rPr lang="es-MX" b="1" dirty="0"/>
              <a:t>ERA CRÍSTIANA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75656" y="1340768"/>
            <a:ext cx="7272808" cy="4896544"/>
          </a:xfrm>
        </p:spPr>
        <p:txBody>
          <a:bodyPr/>
          <a:lstStyle/>
          <a:p>
            <a:pPr marL="0" indent="0">
              <a:buNone/>
            </a:pPr>
            <a:endParaRPr lang="es-MX" sz="3600" dirty="0" smtClean="0">
              <a:latin typeface="Candara" panose="020E0502030303020204" pitchFamily="34" charset="0"/>
            </a:endParaRPr>
          </a:p>
          <a:p>
            <a:pPr algn="just"/>
            <a:endParaRPr lang="es-MX" sz="3600" dirty="0">
              <a:latin typeface="Candara" panose="020E0502030303020204" pitchFamily="34" charset="0"/>
            </a:endParaRPr>
          </a:p>
          <a:p>
            <a:pPr algn="just"/>
            <a:endParaRPr lang="es-MX" sz="3600" dirty="0">
              <a:latin typeface="Candara" panose="020E0502030303020204" pitchFamily="34" charset="0"/>
            </a:endParaRPr>
          </a:p>
        </p:txBody>
      </p:sp>
      <p:sp>
        <p:nvSpPr>
          <p:cNvPr id="4" name="3 Flecha derecha"/>
          <p:cNvSpPr/>
          <p:nvPr/>
        </p:nvSpPr>
        <p:spPr bwMode="auto">
          <a:xfrm>
            <a:off x="1475656" y="1772816"/>
            <a:ext cx="7272808" cy="4032448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es-MX" sz="3200" dirty="0">
                <a:latin typeface="Cardara"/>
              </a:rPr>
              <a:t>El envejecimiento era la pérdida del calor interno y como consecuencia la deshidratación y la alteración de los humores.</a:t>
            </a:r>
          </a:p>
        </p:txBody>
      </p:sp>
    </p:spTree>
    <p:extLst>
      <p:ext uri="{BB962C8B-B14F-4D97-AF65-F5344CB8AC3E}">
        <p14:creationId xmlns:p14="http://schemas.microsoft.com/office/powerpoint/2010/main" val="2119239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259632" y="1196752"/>
            <a:ext cx="7416824" cy="5328592"/>
          </a:xfrm>
        </p:spPr>
        <p:txBody>
          <a:bodyPr/>
          <a:lstStyle/>
          <a:p>
            <a:pPr marL="742950" indent="-742950" algn="just">
              <a:buAutoNum type="arabicPeriod"/>
            </a:pPr>
            <a:r>
              <a:rPr lang="es-MX" sz="3400" b="1" dirty="0" smtClean="0">
                <a:latin typeface="Candara" panose="020E0502030303020204" pitchFamily="34" charset="0"/>
              </a:rPr>
              <a:t>La supervivencia estaba por encima de todo, subsistían los más fuertes.</a:t>
            </a:r>
          </a:p>
          <a:p>
            <a:pPr marL="742950" indent="-742950" algn="just">
              <a:buAutoNum type="arabicPeriod"/>
            </a:pPr>
            <a:r>
              <a:rPr lang="es-MX" sz="3400" b="1" dirty="0" smtClean="0">
                <a:latin typeface="Candara" panose="020E0502030303020204" pitchFamily="34" charset="0"/>
              </a:rPr>
              <a:t> La vejez era alcanzada por pocos, el cuidado de los AM no era prioritario.</a:t>
            </a:r>
          </a:p>
          <a:p>
            <a:pPr marL="742950" indent="-742950" algn="just">
              <a:buAutoNum type="arabicPeriod"/>
            </a:pPr>
            <a:r>
              <a:rPr lang="es-MX" sz="3400" b="1" dirty="0" smtClean="0">
                <a:latin typeface="Candara" panose="020E0502030303020204" pitchFamily="34" charset="0"/>
              </a:rPr>
              <a:t> En algunas tribus como los Yakutas siberianos, los AM era eliminados o abandonados.</a:t>
            </a:r>
          </a:p>
          <a:p>
            <a:endParaRPr lang="es-MX" b="1" dirty="0" smtClean="0"/>
          </a:p>
          <a:p>
            <a:endParaRPr lang="es-MX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17725" y="153988"/>
            <a:ext cx="6867525" cy="898748"/>
          </a:xfrm>
        </p:spPr>
        <p:txBody>
          <a:bodyPr/>
          <a:lstStyle/>
          <a:p>
            <a:pPr algn="ctr"/>
            <a:r>
              <a:rPr lang="es-MX" b="1" dirty="0"/>
              <a:t>PUEBLOS </a:t>
            </a:r>
            <a:r>
              <a:rPr lang="es-MX" b="1" dirty="0" smtClean="0"/>
              <a:t>PRIMITIVOS</a:t>
            </a:r>
            <a:r>
              <a:rPr lang="es-MX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84473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17725" y="153988"/>
            <a:ext cx="6867525" cy="898748"/>
          </a:xfrm>
        </p:spPr>
        <p:txBody>
          <a:bodyPr/>
          <a:lstStyle/>
          <a:p>
            <a:pPr algn="ctr"/>
            <a:r>
              <a:rPr lang="es-MX" b="1" dirty="0"/>
              <a:t>ERA CRÍSTIANA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75656" y="1340768"/>
            <a:ext cx="7272808" cy="5184576"/>
          </a:xfrm>
        </p:spPr>
        <p:txBody>
          <a:bodyPr/>
          <a:lstStyle/>
          <a:p>
            <a:pPr algn="just"/>
            <a:r>
              <a:rPr lang="es-MX" sz="4000" dirty="0" smtClean="0">
                <a:latin typeface="Candara" panose="020E0502030303020204" pitchFamily="34" charset="0"/>
              </a:rPr>
              <a:t>La </a:t>
            </a:r>
            <a:r>
              <a:rPr lang="es-MX" sz="4000" dirty="0">
                <a:latin typeface="Candara" panose="020E0502030303020204" pitchFamily="34" charset="0"/>
              </a:rPr>
              <a:t>caridad estableció una continuidad asistencial a los ancianos </a:t>
            </a:r>
            <a:r>
              <a:rPr lang="es-MX" sz="4000" dirty="0" smtClean="0">
                <a:latin typeface="Candara" panose="020E0502030303020204" pitchFamily="34" charset="0"/>
              </a:rPr>
              <a:t>desvalidos</a:t>
            </a:r>
            <a:r>
              <a:rPr lang="es-MX" sz="3600" dirty="0" smtClean="0">
                <a:latin typeface="Candara" panose="020E0502030303020204" pitchFamily="34" charset="0"/>
              </a:rPr>
              <a:t>.</a:t>
            </a:r>
            <a:endParaRPr lang="es-MX" sz="3600" dirty="0">
              <a:latin typeface="Candara" panose="020E0502030303020204" pitchFamily="34" charset="0"/>
            </a:endParaRPr>
          </a:p>
          <a:p>
            <a:pPr algn="just"/>
            <a:endParaRPr lang="es-MX" sz="3600" dirty="0">
              <a:latin typeface="Candara" panose="020E0502030303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058" y="3789040"/>
            <a:ext cx="415937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6823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475656" y="1268760"/>
            <a:ext cx="7668344" cy="5589240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>
                <a:latin typeface="Cardara"/>
              </a:rPr>
              <a:t>La doctrina de Cristo que predicaba amor y fraternidad, desarrollo un altruismo asistencial, basado en las obras de caridad dirigida a todos los necesitados, entre ellos los AM por sus condiciones físicas y mentales y por haber perdido la supremacía social.</a:t>
            </a:r>
            <a:endParaRPr lang="es-MX" sz="3200" dirty="0">
              <a:latin typeface="Cardara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867525" cy="754732"/>
          </a:xfrm>
        </p:spPr>
        <p:txBody>
          <a:bodyPr/>
          <a:lstStyle/>
          <a:p>
            <a:pPr algn="ctr"/>
            <a:r>
              <a:rPr lang="es-MX" b="1" dirty="0"/>
              <a:t>ERA CRÍSTIANA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42371"/>
            <a:ext cx="3744416" cy="2064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873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403648" y="1268760"/>
            <a:ext cx="7344816" cy="5347791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>
                <a:latin typeface="Cardara"/>
              </a:rPr>
              <a:t>En las comunidades eclesiásticas surgieron los </a:t>
            </a:r>
            <a:r>
              <a:rPr lang="es-MX" sz="3600" dirty="0" err="1" smtClean="0">
                <a:latin typeface="Cardara"/>
              </a:rPr>
              <a:t>gerontokomios</a:t>
            </a:r>
            <a:r>
              <a:rPr lang="es-MX" sz="3600" dirty="0" smtClean="0">
                <a:latin typeface="Cardara"/>
              </a:rPr>
              <a:t>,  hogares para ancianos integrados en establecimientos para atender a todo tipo de necesitados.</a:t>
            </a:r>
            <a:endParaRPr lang="es-MX" sz="3600" dirty="0">
              <a:latin typeface="Cardara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051720" y="404664"/>
            <a:ext cx="6867525" cy="754732"/>
          </a:xfrm>
        </p:spPr>
        <p:txBody>
          <a:bodyPr/>
          <a:lstStyle/>
          <a:p>
            <a:pPr algn="ctr"/>
            <a:r>
              <a:rPr lang="es-MX" b="1" dirty="0"/>
              <a:t>ERA CRÍSTIANA</a:t>
            </a:r>
            <a:endParaRPr lang="es-MX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25144"/>
            <a:ext cx="3365206" cy="1891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90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404664"/>
            <a:ext cx="6867525" cy="682724"/>
          </a:xfrm>
        </p:spPr>
        <p:txBody>
          <a:bodyPr>
            <a:normAutofit/>
          </a:bodyPr>
          <a:lstStyle/>
          <a:p>
            <a:pPr algn="ctr"/>
            <a:r>
              <a:rPr lang="es-MX" b="1" dirty="0">
                <a:latin typeface="Cardara"/>
              </a:rPr>
              <a:t>ERA CRÍSTIANA</a:t>
            </a:r>
            <a:endParaRPr lang="es-MX" dirty="0">
              <a:latin typeface="Cardara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63688" y="1268760"/>
            <a:ext cx="6912768" cy="5040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400" dirty="0" smtClean="0">
                <a:latin typeface="Cardara"/>
                <a:cs typeface="Arial" panose="020B0604020202020204" pitchFamily="34" charset="0"/>
              </a:rPr>
              <a:t>En la literatura bíblica del Antiguo Testamento la vejez es considerada de una forma positiva y sublimatoria.</a:t>
            </a:r>
          </a:p>
          <a:p>
            <a:pPr marL="0" indent="0" algn="just">
              <a:buNone/>
            </a:pPr>
            <a:endParaRPr lang="es-MX" sz="3400" dirty="0">
              <a:latin typeface="Cardara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3400" dirty="0" smtClean="0">
                <a:latin typeface="Cardara"/>
                <a:cs typeface="Arial" panose="020B0604020202020204" pitchFamily="34" charset="0"/>
              </a:rPr>
              <a:t>Destaca la dignidad y la sabiduría de las personas mayores junto a las especiales cualidades de la vejez para cargos elevados. </a:t>
            </a:r>
            <a:endParaRPr lang="es-MX" sz="3400" dirty="0">
              <a:latin typeface="Cardar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831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1720" y="404664"/>
            <a:ext cx="6867525" cy="682724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/>
              <a:t>ERA CRÍSTIANA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19672" y="1268760"/>
            <a:ext cx="7056784" cy="5040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39"/>
            <a:ext cx="6840760" cy="4529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5984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43608" y="1844824"/>
            <a:ext cx="7732381" cy="4752528"/>
          </a:xfrm>
        </p:spPr>
        <p:txBody>
          <a:bodyPr>
            <a:normAutofit/>
          </a:bodyPr>
          <a:lstStyle/>
          <a:p>
            <a:pPr algn="just"/>
            <a:r>
              <a:rPr lang="es-MX" sz="4000" dirty="0" smtClean="0">
                <a:latin typeface="Cardara"/>
              </a:rPr>
              <a:t>Retroceso de la evolución social de la humanidad repercutiendo en la situación de los AM. Los castigos por la muerte de un AM eran menores  que por dar muerte a un hombre en la plenitud.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EDAD MEDIA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405268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331640" y="1339205"/>
            <a:ext cx="7588365" cy="4968552"/>
          </a:xfrm>
        </p:spPr>
        <p:txBody>
          <a:bodyPr/>
          <a:lstStyle/>
          <a:p>
            <a:pPr algn="just"/>
            <a:r>
              <a:rPr lang="es-MX" sz="3600" dirty="0">
                <a:latin typeface="Cardara"/>
              </a:rPr>
              <a:t>Las </a:t>
            </a:r>
            <a:r>
              <a:rPr lang="es-MX" sz="3600" dirty="0" smtClean="0">
                <a:latin typeface="Cardara"/>
              </a:rPr>
              <a:t>difíciles </a:t>
            </a:r>
            <a:r>
              <a:rPr lang="es-MX" sz="3600" dirty="0">
                <a:latin typeface="Cardara"/>
              </a:rPr>
              <a:t>condiciones de vida no </a:t>
            </a:r>
            <a:r>
              <a:rPr lang="es-MX" sz="3600" i="1" dirty="0">
                <a:latin typeface="Cardara"/>
              </a:rPr>
              <a:t>permitían</a:t>
            </a:r>
            <a:r>
              <a:rPr lang="es-MX" sz="3600" dirty="0">
                <a:latin typeface="Cardara"/>
              </a:rPr>
              <a:t> a muchos llegar a AM.</a:t>
            </a:r>
          </a:p>
          <a:p>
            <a:pPr algn="just"/>
            <a:r>
              <a:rPr lang="es-MX" sz="3600" dirty="0">
                <a:latin typeface="Cardara"/>
              </a:rPr>
              <a:t>Se crearon hospicios y hospitales, los AM </a:t>
            </a:r>
            <a:r>
              <a:rPr lang="es-MX" sz="3600" dirty="0" smtClean="0">
                <a:latin typeface="Cardara"/>
              </a:rPr>
              <a:t>estaban excluidos </a:t>
            </a:r>
            <a:r>
              <a:rPr lang="es-MX" sz="3600" dirty="0">
                <a:latin typeface="Cardara"/>
              </a:rPr>
              <a:t>de la vida </a:t>
            </a:r>
            <a:r>
              <a:rPr lang="es-MX" sz="3600" dirty="0" smtClean="0">
                <a:latin typeface="Cardara"/>
              </a:rPr>
              <a:t>pública.</a:t>
            </a:r>
            <a:endParaRPr lang="es-MX" sz="3600" dirty="0">
              <a:latin typeface="Cardara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867525" cy="792088"/>
          </a:xfrm>
        </p:spPr>
        <p:txBody>
          <a:bodyPr/>
          <a:lstStyle/>
          <a:p>
            <a:pPr algn="ctr"/>
            <a:r>
              <a:rPr lang="es-MX" b="1" dirty="0"/>
              <a:t>EDAD MEDIA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624" y="4459238"/>
            <a:ext cx="3384376" cy="2389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15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19672" y="1412777"/>
            <a:ext cx="7056784" cy="4665762"/>
          </a:xfrm>
        </p:spPr>
        <p:txBody>
          <a:bodyPr/>
          <a:lstStyle/>
          <a:p>
            <a:pPr algn="just"/>
            <a:r>
              <a:rPr lang="es-MX" sz="3600" dirty="0">
                <a:latin typeface="Cardara"/>
              </a:rPr>
              <a:t>La sociedad estaba regida  por la fuerza de las armas que por las instituciones  estables</a:t>
            </a:r>
            <a:r>
              <a:rPr lang="es-MX" sz="3600" dirty="0" smtClean="0">
                <a:latin typeface="Cardara"/>
              </a:rPr>
              <a:t>.</a:t>
            </a:r>
          </a:p>
          <a:p>
            <a:pPr algn="just"/>
            <a:r>
              <a:rPr lang="es-MX" sz="3600" dirty="0">
                <a:latin typeface="Cardara"/>
              </a:rPr>
              <a:t>Los viejos que no tenían familia eran socorridos  por el señor o por el asilo.</a:t>
            </a:r>
          </a:p>
          <a:p>
            <a:pPr algn="just"/>
            <a:endParaRPr lang="es-MX" sz="3600" dirty="0">
              <a:latin typeface="Cardara"/>
            </a:endParaRPr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2 Título"/>
          <p:cNvSpPr>
            <a:spLocks noGrp="1"/>
          </p:cNvSpPr>
          <p:nvPr>
            <p:ph type="title"/>
          </p:nvPr>
        </p:nvSpPr>
        <p:spPr>
          <a:xfrm>
            <a:off x="2051720" y="260648"/>
            <a:ext cx="6867525" cy="898748"/>
          </a:xfrm>
        </p:spPr>
        <p:txBody>
          <a:bodyPr/>
          <a:lstStyle/>
          <a:p>
            <a:pPr algn="ctr"/>
            <a:r>
              <a:rPr lang="es-MX" b="1" dirty="0"/>
              <a:t>EDAD MEDIA</a:t>
            </a:r>
          </a:p>
        </p:txBody>
      </p:sp>
    </p:spTree>
    <p:extLst>
      <p:ext uri="{BB962C8B-B14F-4D97-AF65-F5344CB8AC3E}">
        <p14:creationId xmlns:p14="http://schemas.microsoft.com/office/powerpoint/2010/main" val="22510222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547663" y="1340768"/>
            <a:ext cx="7056785" cy="4752528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>
                <a:latin typeface="Cardara"/>
              </a:rPr>
              <a:t>En el campo el padre no conservaba su autoridad al envejecer y era suplantado por el hijo mayor quien tomaba posesión de la casa y de la propiedad e incluso desplazaba de la habitación al padre.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EDAD MEDIA</a:t>
            </a:r>
          </a:p>
        </p:txBody>
      </p:sp>
    </p:spTree>
    <p:extLst>
      <p:ext uri="{BB962C8B-B14F-4D97-AF65-F5344CB8AC3E}">
        <p14:creationId xmlns:p14="http://schemas.microsoft.com/office/powerpoint/2010/main" val="285822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23728" y="260648"/>
            <a:ext cx="6867525" cy="1065212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/>
              <a:t>RENACIMIENTO Y EDAD MODERNA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75656" y="1447800"/>
            <a:ext cx="7200800" cy="522156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Edad Media: </a:t>
            </a:r>
            <a:r>
              <a:rPr lang="es-MX" sz="3600" dirty="0" smtClean="0"/>
              <a:t>son transmitidos y acentuados ciertos estereotipos asumidos de las tradiciones culturales precedentes. </a:t>
            </a:r>
          </a:p>
          <a:p>
            <a:pPr marL="0" indent="0" algn="just">
              <a:buNone/>
            </a:pPr>
            <a:r>
              <a:rPr lang="es-MX" sz="3600" b="1" dirty="0" smtClean="0">
                <a:solidFill>
                  <a:srgbClr val="FF0000"/>
                </a:solidFill>
              </a:rPr>
              <a:t>Santo Tomás de Aquino: </a:t>
            </a:r>
            <a:r>
              <a:rPr lang="es-MX" sz="3600" dirty="0" smtClean="0"/>
              <a:t>afianza  el estereotipo aristotélico de la vejez como período decadente, física y moralmente, en el que las personas mayores están marcadas por comportamientos de interés únicamente personal.</a:t>
            </a:r>
          </a:p>
          <a:p>
            <a:pPr marL="0" indent="0" algn="just">
              <a:buNone/>
            </a:pPr>
            <a:endParaRPr lang="es-MX" sz="3600" dirty="0" smtClean="0"/>
          </a:p>
          <a:p>
            <a:pPr marL="0" indent="0" algn="just">
              <a:buNone/>
            </a:pP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70170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43608" y="1988840"/>
            <a:ext cx="7660373" cy="4680520"/>
          </a:xfrm>
        </p:spPr>
        <p:txBody>
          <a:bodyPr/>
          <a:lstStyle/>
          <a:p>
            <a:pPr lvl="0" algn="just">
              <a:buClr>
                <a:srgbClr val="31B6FD"/>
              </a:buClr>
            </a:pPr>
            <a:r>
              <a:rPr lang="es-MX" sz="3600" b="1" dirty="0">
                <a:latin typeface="Candara" panose="020E0502030303020204" pitchFamily="34" charset="0"/>
              </a:rPr>
              <a:t>Los </a:t>
            </a:r>
            <a:r>
              <a:rPr lang="es-MX" sz="3600" b="1" dirty="0" err="1" smtClean="0">
                <a:latin typeface="Candara" panose="020E0502030303020204" pitchFamily="34" charset="0"/>
              </a:rPr>
              <a:t>yaganes</a:t>
            </a:r>
            <a:r>
              <a:rPr lang="es-MX" sz="3600" b="1" dirty="0" smtClean="0">
                <a:latin typeface="Candara" panose="020E0502030303020204" pitchFamily="34" charset="0"/>
              </a:rPr>
              <a:t> (Sur de Argentina y Chile) Los  </a:t>
            </a:r>
            <a:r>
              <a:rPr lang="es-MX" sz="3600" b="1" dirty="0">
                <a:latin typeface="Candara" panose="020E0502030303020204" pitchFamily="34" charset="0"/>
              </a:rPr>
              <a:t>aceptaba y </a:t>
            </a:r>
            <a:r>
              <a:rPr lang="es-MX" sz="3600" b="1" dirty="0" smtClean="0">
                <a:latin typeface="Candara" panose="020E0502030303020204" pitchFamily="34" charset="0"/>
              </a:rPr>
              <a:t>respetaba.</a:t>
            </a:r>
            <a:endParaRPr lang="es-MX" sz="3600" b="1" dirty="0">
              <a:latin typeface="Candara" panose="020E0502030303020204" pitchFamily="34" charset="0"/>
            </a:endParaRPr>
          </a:p>
          <a:p>
            <a:pPr lvl="0" algn="just">
              <a:buClr>
                <a:srgbClr val="31B6FD"/>
              </a:buClr>
            </a:pPr>
            <a:r>
              <a:rPr lang="es-MX" sz="3600" b="1" dirty="0">
                <a:latin typeface="Candara" panose="020E0502030303020204" pitchFamily="34" charset="0"/>
              </a:rPr>
              <a:t>Eran los mejores conocedores del mas </a:t>
            </a:r>
            <a:r>
              <a:rPr lang="es-MX" sz="3600" b="1" dirty="0" smtClean="0">
                <a:latin typeface="Candara" panose="020E0502030303020204" pitchFamily="34" charset="0"/>
              </a:rPr>
              <a:t>allá por </a:t>
            </a:r>
            <a:r>
              <a:rPr lang="es-MX" sz="3600" b="1" dirty="0">
                <a:latin typeface="Candara" panose="020E0502030303020204" pitchFamily="34" charset="0"/>
              </a:rPr>
              <a:t>su cercanía con la </a:t>
            </a:r>
            <a:r>
              <a:rPr lang="es-MX" sz="3600" b="1" dirty="0" smtClean="0">
                <a:latin typeface="Candara" panose="020E0502030303020204" pitchFamily="34" charset="0"/>
              </a:rPr>
              <a:t>muerte.</a:t>
            </a:r>
          </a:p>
          <a:p>
            <a:pPr algn="just">
              <a:buClr>
                <a:srgbClr val="31B6FD"/>
              </a:buClr>
            </a:pPr>
            <a:r>
              <a:rPr lang="es-MX" sz="3600" b="1" dirty="0">
                <a:latin typeface="Candara" panose="020E0502030303020204" pitchFamily="34" charset="0"/>
              </a:rPr>
              <a:t>Asumían  la función de curar y alejar los </a:t>
            </a:r>
            <a:r>
              <a:rPr lang="es-MX" sz="3600" b="1" dirty="0" smtClean="0">
                <a:latin typeface="Candara" panose="020E0502030303020204" pitchFamily="34" charset="0"/>
              </a:rPr>
              <a:t>males.</a:t>
            </a:r>
            <a:endParaRPr lang="es-MX" sz="3600" b="1" dirty="0">
              <a:latin typeface="Candara" panose="020E0502030303020204" pitchFamily="34" charset="0"/>
            </a:endParaRPr>
          </a:p>
          <a:p>
            <a:pPr lvl="0" algn="just">
              <a:buClr>
                <a:srgbClr val="31B6FD"/>
              </a:buClr>
            </a:pPr>
            <a:endParaRPr lang="es-MX" b="1" dirty="0">
              <a:solidFill>
                <a:srgbClr val="073E87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Cont. PUEBLOS PRIMITIVOS</a:t>
            </a:r>
            <a:r>
              <a:rPr lang="es-MX" b="1" dirty="0"/>
              <a:t>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0444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619673" y="1340768"/>
            <a:ext cx="6984776" cy="540060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3200" dirty="0" smtClean="0">
                <a:latin typeface="Cardara"/>
              </a:rPr>
              <a:t>Avance de la burguesía, incipiente, capitalismo.</a:t>
            </a:r>
          </a:p>
          <a:p>
            <a:pPr algn="just"/>
            <a:r>
              <a:rPr lang="es-MX" sz="3200" dirty="0" smtClean="0">
                <a:latin typeface="Cardara"/>
              </a:rPr>
              <a:t>Los valores eran  los contratos y escrituras comerciales  y no las armas.</a:t>
            </a:r>
          </a:p>
          <a:p>
            <a:pPr algn="just"/>
            <a:r>
              <a:rPr lang="es-MX" sz="3200" dirty="0" smtClean="0">
                <a:latin typeface="Cardara"/>
              </a:rPr>
              <a:t> Los AM acumularon riquezas y llegaban a ser realmente poderosos</a:t>
            </a:r>
            <a:r>
              <a:rPr lang="es-MX" dirty="0" smtClean="0">
                <a:latin typeface="Cardara"/>
              </a:rPr>
              <a:t>.</a:t>
            </a:r>
          </a:p>
          <a:p>
            <a:r>
              <a:rPr lang="es-MX" sz="3000" dirty="0" smtClean="0">
                <a:latin typeface="Cardara"/>
              </a:rPr>
              <a:t>Existían varias posturas: la religiosa y  espiritualista y otra materialista y burlesca</a:t>
            </a:r>
            <a:r>
              <a:rPr lang="es-MX" sz="3000" dirty="0" smtClean="0"/>
              <a:t>. </a:t>
            </a:r>
            <a:endParaRPr lang="es-MX" sz="30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RENACIMIENTO Y EDAD MODERNA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7750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547664" y="1268760"/>
            <a:ext cx="7200801" cy="4968552"/>
          </a:xfrm>
        </p:spPr>
        <p:txBody>
          <a:bodyPr/>
          <a:lstStyle/>
          <a:p>
            <a:pPr algn="just"/>
            <a:r>
              <a:rPr lang="es-MX" sz="3200" dirty="0" smtClean="0">
                <a:latin typeface="Cardara"/>
              </a:rPr>
              <a:t>Criticaban a los AM  por enriquecerse  y acaparar poder, dinero y mujeres, la sexualidad del AM era vista con repugnancia. </a:t>
            </a:r>
          </a:p>
          <a:p>
            <a:pPr marL="0" indent="0" algn="just">
              <a:buNone/>
            </a:pPr>
            <a:endParaRPr lang="es-MX" sz="3200" dirty="0" smtClean="0">
              <a:latin typeface="Cardara"/>
            </a:endParaRP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400" b="1" dirty="0"/>
              <a:t>RENACIMIENTO Y EDAD MODERNA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56992"/>
            <a:ext cx="194468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2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403649" y="1340768"/>
            <a:ext cx="7200800" cy="4968552"/>
          </a:xfrm>
        </p:spPr>
        <p:txBody>
          <a:bodyPr/>
          <a:lstStyle/>
          <a:p>
            <a:pPr algn="just"/>
            <a:r>
              <a:rPr lang="es-MX" sz="3200" dirty="0" smtClean="0">
                <a:latin typeface="Cardara"/>
              </a:rPr>
              <a:t>Para </a:t>
            </a:r>
            <a:r>
              <a:rPr lang="es-MX" sz="3200" dirty="0">
                <a:latin typeface="Cardara"/>
              </a:rPr>
              <a:t>los pobres, la invalidez, dependencia, pasividad, decadencia y miseria económica eran su alimento habitual</a:t>
            </a:r>
            <a:r>
              <a:rPr lang="es-MX" sz="3200" dirty="0" smtClean="0">
                <a:latin typeface="Cardara"/>
              </a:rPr>
              <a:t>.</a:t>
            </a:r>
          </a:p>
          <a:p>
            <a:pPr marL="0" indent="0" algn="just">
              <a:buNone/>
            </a:pPr>
            <a:endParaRPr lang="es-MX" sz="3200" dirty="0">
              <a:latin typeface="Cardara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867525" cy="1065212"/>
          </a:xfrm>
        </p:spPr>
        <p:txBody>
          <a:bodyPr/>
          <a:lstStyle/>
          <a:p>
            <a:pPr algn="ctr"/>
            <a:r>
              <a:rPr lang="es-MX" sz="3400" b="1" dirty="0"/>
              <a:t>RENACIMIENTO Y EDAD MODERNA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40442"/>
            <a:ext cx="3672408" cy="2940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806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3968" y="2132856"/>
            <a:ext cx="41764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latin typeface="Cardara"/>
              </a:rPr>
              <a:t>Aparecieron  dos comunidades religiosas: las hijas de la caridad y las hermanas de san juan de Dios, las cuales ayudaban a los AM.</a:t>
            </a:r>
          </a:p>
        </p:txBody>
      </p:sp>
      <p:sp>
        <p:nvSpPr>
          <p:cNvPr id="7" name="2 Título"/>
          <p:cNvSpPr>
            <a:spLocks noGrp="1"/>
          </p:cNvSpPr>
          <p:nvPr>
            <p:ph type="title"/>
          </p:nvPr>
        </p:nvSpPr>
        <p:spPr>
          <a:xfrm>
            <a:off x="2051720" y="188640"/>
            <a:ext cx="6867525" cy="1065212"/>
          </a:xfrm>
        </p:spPr>
        <p:txBody>
          <a:bodyPr/>
          <a:lstStyle/>
          <a:p>
            <a:pPr algn="ctr"/>
            <a:r>
              <a:rPr lang="es-MX" sz="3400" dirty="0"/>
              <a:t>RENACIMIENTO Y EDAD MODERNA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48196"/>
            <a:ext cx="3310078" cy="25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899592" y="1340769"/>
            <a:ext cx="8085658" cy="4968552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305683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88840"/>
            <a:ext cx="4637889" cy="366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400" dirty="0"/>
              <a:t>RENACIMIENTO Y EDAD MODERNA</a:t>
            </a:r>
          </a:p>
        </p:txBody>
      </p:sp>
    </p:spTree>
    <p:extLst>
      <p:ext uri="{BB962C8B-B14F-4D97-AF65-F5344CB8AC3E}">
        <p14:creationId xmlns:p14="http://schemas.microsoft.com/office/powerpoint/2010/main" val="16428452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260648"/>
            <a:ext cx="6867525" cy="1065212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>
                <a:latin typeface="Cardara"/>
              </a:rPr>
              <a:t>RENACIMIENTO Y EDAD MODERNA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35696" y="1412776"/>
            <a:ext cx="6840760" cy="4320480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dirty="0" smtClean="0">
                <a:solidFill>
                  <a:srgbClr val="FF0000"/>
                </a:solidFill>
                <a:latin typeface="Cardara"/>
              </a:rPr>
              <a:t>En la época renacentista</a:t>
            </a:r>
            <a:r>
              <a:rPr lang="es-MX" sz="3600" dirty="0" smtClean="0">
                <a:latin typeface="Cardara"/>
              </a:rPr>
              <a:t>, se rechaza lo “senil” y lo “viejo”,  se evade el tema de la muerte, se da una imagen melancólica de la persona mayor e incluso se le atribuyen artimañas, brujerías y enredos. </a:t>
            </a:r>
            <a:endParaRPr lang="es-MX" sz="3600" dirty="0">
              <a:latin typeface="Cardara"/>
            </a:endParaRPr>
          </a:p>
        </p:txBody>
      </p:sp>
    </p:spTree>
    <p:extLst>
      <p:ext uri="{BB962C8B-B14F-4D97-AF65-F5344CB8AC3E}">
        <p14:creationId xmlns:p14="http://schemas.microsoft.com/office/powerpoint/2010/main" val="36385375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accent3">
                    <a:lumMod val="10000"/>
                  </a:schemeClr>
                </a:solidFill>
              </a:rPr>
              <a:t>HISTORIA DE LA VEJEZ: DESARROLLO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91680" y="1340768"/>
            <a:ext cx="5328592" cy="5040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solidFill>
                  <a:srgbClr val="FF0000"/>
                </a:solidFill>
                <a:latin typeface="Cardara"/>
              </a:rPr>
              <a:t>Período barroco </a:t>
            </a:r>
            <a:r>
              <a:rPr lang="es-MX" sz="3600" dirty="0" smtClean="0">
                <a:latin typeface="Cardara"/>
              </a:rPr>
              <a:t>adquieren la máxima actualidad y cultivo los temas del control de los vicios y pasiones, el perfeccionamiento constante en la vida y en la vejez, y el problema de la muerte.</a:t>
            </a:r>
            <a:endParaRPr lang="es-MX" sz="3600" dirty="0">
              <a:latin typeface="Cardara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852936"/>
            <a:ext cx="194421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80020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763688" y="1340768"/>
            <a:ext cx="7056784" cy="5517232"/>
          </a:xfrm>
        </p:spPr>
        <p:txBody>
          <a:bodyPr/>
          <a:lstStyle/>
          <a:p>
            <a:r>
              <a:rPr lang="es-MX" sz="3600" dirty="0" smtClean="0">
                <a:latin typeface="Cardara"/>
              </a:rPr>
              <a:t>La población aumento gracias  a las medidas de  higiene y la mejor alimentación.</a:t>
            </a:r>
          </a:p>
          <a:p>
            <a:r>
              <a:rPr lang="es-MX" sz="3600" dirty="0" smtClean="0">
                <a:latin typeface="Cardara"/>
              </a:rPr>
              <a:t>Dos clase de AM: los ricos y los pobres. </a:t>
            </a:r>
            <a:r>
              <a:rPr lang="es-MX" sz="3600" b="1" dirty="0" smtClean="0">
                <a:solidFill>
                  <a:srgbClr val="FF0000"/>
                </a:solidFill>
                <a:latin typeface="Cardara"/>
              </a:rPr>
              <a:t>Igual que ahora.</a:t>
            </a:r>
            <a:endParaRPr lang="es-MX" sz="3600" b="1" dirty="0">
              <a:solidFill>
                <a:srgbClr val="FF0000"/>
              </a:solidFill>
              <a:latin typeface="Cardara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400" b="1" dirty="0"/>
              <a:t>RENACIMIENTO Y EDAD MODERNA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653136"/>
            <a:ext cx="25431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2583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>
                <a:solidFill>
                  <a:schemeClr val="accent3">
                    <a:lumMod val="10000"/>
                  </a:schemeClr>
                </a:solidFill>
              </a:rPr>
              <a:t>LA VEJEZ   A TRAVÉS DE LA HISTORIA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19672" y="1412776"/>
            <a:ext cx="7056784" cy="48356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>
                <a:latin typeface="Cardara"/>
              </a:rPr>
              <a:t>Shakespeare, Schopenhauer, </a:t>
            </a:r>
            <a:r>
              <a:rPr lang="es-MX" sz="3600" dirty="0" err="1" smtClean="0">
                <a:latin typeface="Cardara"/>
              </a:rPr>
              <a:t>Hölderlin</a:t>
            </a:r>
            <a:r>
              <a:rPr lang="es-MX" sz="3600" dirty="0" smtClean="0">
                <a:latin typeface="Cardara"/>
              </a:rPr>
              <a:t> y Humboldt: consideran la vejez no sólo como una  “época difícil”  sino también como una etapa de la vida que ofrece aspectos agradables.</a:t>
            </a:r>
            <a:endParaRPr lang="es-MX" sz="3600" dirty="0">
              <a:latin typeface="Cardara"/>
            </a:endParaRPr>
          </a:p>
        </p:txBody>
      </p:sp>
    </p:spTree>
    <p:extLst>
      <p:ext uri="{BB962C8B-B14F-4D97-AF65-F5344CB8AC3E}">
        <p14:creationId xmlns:p14="http://schemas.microsoft.com/office/powerpoint/2010/main" val="1536316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188639"/>
            <a:ext cx="6867525" cy="1184389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s-ES" sz="2800" b="1" dirty="0" smtClean="0">
                <a:solidFill>
                  <a:schemeClr val="accent3">
                    <a:lumMod val="10000"/>
                  </a:schemeClr>
                </a:solidFill>
              </a:rPr>
              <a:t/>
            </a:r>
            <a:br>
              <a:rPr lang="es-ES" sz="2800" b="1" dirty="0" smtClean="0">
                <a:solidFill>
                  <a:schemeClr val="accent3">
                    <a:lumMod val="10000"/>
                  </a:schemeClr>
                </a:solidFill>
              </a:rPr>
            </a:br>
            <a:r>
              <a:rPr lang="es-ES" sz="2800" b="1" dirty="0">
                <a:solidFill>
                  <a:schemeClr val="accent3">
                    <a:lumMod val="10000"/>
                  </a:schemeClr>
                </a:solidFill>
              </a:rPr>
              <a:t/>
            </a:r>
            <a:br>
              <a:rPr lang="es-ES" sz="2800" b="1" dirty="0">
                <a:solidFill>
                  <a:schemeClr val="accent3">
                    <a:lumMod val="10000"/>
                  </a:schemeClr>
                </a:solidFill>
              </a:rPr>
            </a:br>
            <a:r>
              <a:rPr lang="es-ES" sz="2800" b="1" dirty="0" smtClean="0">
                <a:solidFill>
                  <a:schemeClr val="accent3">
                    <a:lumMod val="10000"/>
                  </a:schemeClr>
                </a:solidFill>
              </a:rPr>
              <a:t/>
            </a:r>
            <a:br>
              <a:rPr lang="es-ES" sz="2800" b="1" dirty="0" smtClean="0">
                <a:solidFill>
                  <a:schemeClr val="accent3">
                    <a:lumMod val="10000"/>
                  </a:schemeClr>
                </a:solidFill>
              </a:rPr>
            </a:br>
            <a:r>
              <a:rPr lang="es-ES" sz="2800" b="1" dirty="0" smtClean="0">
                <a:solidFill>
                  <a:schemeClr val="accent3">
                    <a:lumMod val="10000"/>
                  </a:schemeClr>
                </a:solidFill>
              </a:rPr>
              <a:t>LA </a:t>
            </a:r>
            <a:r>
              <a:rPr lang="es-ES" sz="2800" b="1" dirty="0">
                <a:solidFill>
                  <a:schemeClr val="accent3">
                    <a:lumMod val="10000"/>
                  </a:schemeClr>
                </a:solidFill>
              </a:rPr>
              <a:t>VEJEZ   A TRAVÉS DE LA HISTORIA 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19672" y="1556792"/>
            <a:ext cx="7200800" cy="4896544"/>
          </a:xfrm>
        </p:spPr>
        <p:txBody>
          <a:bodyPr>
            <a:normAutofit/>
          </a:bodyPr>
          <a:lstStyle/>
          <a:p>
            <a:pPr algn="just"/>
            <a:r>
              <a:rPr lang="es-MX" sz="4000" dirty="0" smtClean="0">
                <a:latin typeface="Cardara"/>
              </a:rPr>
              <a:t>Los seres humanos de todas las épocas se han preocupado por prolongar su vida con la intención de luchar contra la muerte y alcanzar la eterna juventud.</a:t>
            </a:r>
            <a:endParaRPr lang="es-MX" sz="4000" dirty="0">
              <a:latin typeface="Cardara"/>
            </a:endParaRPr>
          </a:p>
        </p:txBody>
      </p:sp>
    </p:spTree>
    <p:extLst>
      <p:ext uri="{BB962C8B-B14F-4D97-AF65-F5344CB8AC3E}">
        <p14:creationId xmlns:p14="http://schemas.microsoft.com/office/powerpoint/2010/main" val="340597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187624" y="1484784"/>
            <a:ext cx="7848872" cy="5373216"/>
          </a:xfrm>
        </p:spPr>
        <p:txBody>
          <a:bodyPr>
            <a:normAutofit/>
          </a:bodyPr>
          <a:lstStyle/>
          <a:p>
            <a:pPr algn="just"/>
            <a:r>
              <a:rPr lang="es-MX" sz="4000" dirty="0" smtClean="0">
                <a:latin typeface="Candara" panose="020E0502030303020204" pitchFamily="34" charset="0"/>
              </a:rPr>
              <a:t>Los AM eran los hechiceros, las brujas, practicaban una medicina primitiva, mezcla de magia, ritos y remedios naturistas.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PUEBLOS </a:t>
            </a:r>
            <a:r>
              <a:rPr lang="es-MX" b="1" dirty="0" smtClean="0"/>
              <a:t>PRIMITIVOS</a:t>
            </a:r>
            <a:r>
              <a:rPr lang="es-MX" b="1" dirty="0"/>
              <a:t>: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5104"/>
            <a:ext cx="273630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77072"/>
            <a:ext cx="2232248" cy="247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35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91680" y="1340768"/>
            <a:ext cx="6984776" cy="5040559"/>
          </a:xfrm>
        </p:spPr>
        <p:txBody>
          <a:bodyPr/>
          <a:lstStyle/>
          <a:p>
            <a:pPr algn="just"/>
            <a:r>
              <a:rPr lang="es-MX" sz="3400" dirty="0">
                <a:latin typeface="Cardara"/>
              </a:rPr>
              <a:t>Carbajo V. MC. (2008). La historia de la vejez, Universidad Valladolid España.</a:t>
            </a:r>
          </a:p>
          <a:p>
            <a:pPr algn="just"/>
            <a:r>
              <a:rPr lang="es-MX" sz="3400" dirty="0" smtClean="0">
                <a:latin typeface="Cardara"/>
              </a:rPr>
              <a:t>García </a:t>
            </a:r>
            <a:r>
              <a:rPr lang="es-MX" sz="3400" dirty="0">
                <a:latin typeface="Cardara"/>
              </a:rPr>
              <a:t>H.M</a:t>
            </a:r>
            <a:r>
              <a:rPr lang="es-MX" sz="3400" dirty="0" smtClean="0">
                <a:latin typeface="Cardara"/>
              </a:rPr>
              <a:t>., et al. </a:t>
            </a:r>
            <a:r>
              <a:rPr lang="es-MX" sz="3400" dirty="0">
                <a:latin typeface="Cardara"/>
              </a:rPr>
              <a:t>(1994). Enfermería Geriátrica. España, Masón</a:t>
            </a:r>
            <a:r>
              <a:rPr lang="es-MX" sz="3400" dirty="0" smtClean="0">
                <a:latin typeface="Cardara"/>
              </a:rPr>
              <a:t>.</a:t>
            </a:r>
          </a:p>
          <a:p>
            <a:pPr algn="just"/>
            <a:r>
              <a:rPr lang="es-MX" sz="3400" dirty="0" smtClean="0">
                <a:latin typeface="Cardara"/>
              </a:rPr>
              <a:t>Trejo M.C. El viejo en </a:t>
            </a:r>
            <a:r>
              <a:rPr lang="es-MX" sz="3400" dirty="0">
                <a:latin typeface="Cardara"/>
              </a:rPr>
              <a:t>la historia. Acta </a:t>
            </a:r>
            <a:r>
              <a:rPr lang="es-MX" sz="3400" dirty="0" err="1">
                <a:latin typeface="Cardara"/>
              </a:rPr>
              <a:t>bioeth</a:t>
            </a:r>
            <a:r>
              <a:rPr lang="es-MX" sz="3400" dirty="0">
                <a:latin typeface="Cardara"/>
              </a:rPr>
              <a:t>. v.7 n.1 Santiago  </a:t>
            </a:r>
            <a:r>
              <a:rPr lang="es-MX" sz="3400" dirty="0" smtClean="0">
                <a:latin typeface="Cardara"/>
              </a:rPr>
              <a:t>2001.</a:t>
            </a:r>
          </a:p>
          <a:p>
            <a:pPr marL="0" indent="0" algn="just">
              <a:buNone/>
            </a:pPr>
            <a:endParaRPr lang="es-MX" sz="3600" dirty="0" smtClean="0">
              <a:latin typeface="Cardara"/>
            </a:endParaRPr>
          </a:p>
          <a:p>
            <a:pPr algn="just"/>
            <a:endParaRPr lang="es-MX" sz="3200" dirty="0">
              <a:latin typeface="Cardara"/>
            </a:endParaRPr>
          </a:p>
          <a:p>
            <a:endParaRPr lang="es-MX" dirty="0">
              <a:latin typeface="Cardara"/>
            </a:endParaRPr>
          </a:p>
          <a:p>
            <a:endParaRPr lang="es-MX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b="1" dirty="0" smtClean="0">
                <a:latin typeface="Cardara"/>
              </a:rPr>
              <a:t>Fuentes de información</a:t>
            </a:r>
            <a:endParaRPr lang="es-MX" sz="4000" b="1" dirty="0">
              <a:latin typeface="Cardara"/>
            </a:endParaRPr>
          </a:p>
        </p:txBody>
      </p:sp>
    </p:spTree>
    <p:extLst>
      <p:ext uri="{BB962C8B-B14F-4D97-AF65-F5344CB8AC3E}">
        <p14:creationId xmlns:p14="http://schemas.microsoft.com/office/powerpoint/2010/main" val="25697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187624" y="1916832"/>
            <a:ext cx="7560840" cy="4032448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4000" dirty="0" smtClean="0"/>
              <a:t>Los AM llegaron </a:t>
            </a:r>
            <a:r>
              <a:rPr lang="es-MX" sz="4000" dirty="0"/>
              <a:t>a obtener el respeto y aceptación por el grupo</a:t>
            </a:r>
            <a:r>
              <a:rPr lang="es-MX" sz="4000" dirty="0" smtClean="0"/>
              <a:t>.</a:t>
            </a:r>
          </a:p>
          <a:p>
            <a:pPr marL="0" indent="0">
              <a:buNone/>
            </a:pPr>
            <a:endParaRPr lang="es-MX" sz="4000" dirty="0" smtClean="0"/>
          </a:p>
          <a:p>
            <a:pPr algn="just"/>
            <a:r>
              <a:rPr lang="es-MX" sz="4000" dirty="0" smtClean="0"/>
              <a:t> </a:t>
            </a:r>
            <a:r>
              <a:rPr lang="es-MX" sz="4000" dirty="0"/>
              <a:t>Eran depositarios de la sabiduría  de la tribu. </a:t>
            </a:r>
            <a:r>
              <a:rPr lang="es-MX" sz="4000" dirty="0">
                <a:solidFill>
                  <a:srgbClr val="FF0000"/>
                </a:solidFill>
              </a:rPr>
              <a:t>Cuidado y atenciones a los más </a:t>
            </a:r>
            <a:r>
              <a:rPr lang="es-MX" sz="4000" dirty="0" smtClean="0">
                <a:solidFill>
                  <a:srgbClr val="FF0000"/>
                </a:solidFill>
              </a:rPr>
              <a:t>viejos (García, 1995:3-4).</a:t>
            </a:r>
            <a:endParaRPr lang="es-MX" sz="4000" dirty="0">
              <a:solidFill>
                <a:srgbClr val="FF0000"/>
              </a:solidFill>
            </a:endParaRPr>
          </a:p>
          <a:p>
            <a:endParaRPr lang="es-MX" sz="40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17725" y="153988"/>
            <a:ext cx="6867525" cy="970756"/>
          </a:xfrm>
        </p:spPr>
        <p:txBody>
          <a:bodyPr/>
          <a:lstStyle/>
          <a:p>
            <a:pPr algn="ctr"/>
            <a:r>
              <a:rPr lang="es-MX" b="1" dirty="0"/>
              <a:t>PUEBLOS PRIMITIVOS: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18738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475656" y="1340768"/>
            <a:ext cx="7300333" cy="5040560"/>
          </a:xfrm>
        </p:spPr>
        <p:txBody>
          <a:bodyPr/>
          <a:lstStyle/>
          <a:p>
            <a:endParaRPr lang="es-MX" dirty="0" smtClean="0"/>
          </a:p>
          <a:p>
            <a:pPr algn="just"/>
            <a:r>
              <a:rPr lang="es-MX" sz="3600" dirty="0" smtClean="0">
                <a:latin typeface="Candara" panose="020E0502030303020204" pitchFamily="34" charset="0"/>
              </a:rPr>
              <a:t>Incorporación de la agricultura y ganadería a la vida cotidiana, asentamiento de las tribus, surgen las civilizaciones.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es-MX" b="1" dirty="0" smtClean="0">
                <a:solidFill>
                  <a:srgbClr val="073E87"/>
                </a:solidFill>
                <a:ea typeface="+mn-ea"/>
                <a:cs typeface="+mn-cs"/>
              </a:rPr>
              <a:t>CIVILIZACIONES </a:t>
            </a:r>
            <a:r>
              <a:rPr lang="es-MX" b="1" dirty="0">
                <a:solidFill>
                  <a:srgbClr val="073E87"/>
                </a:solidFill>
                <a:ea typeface="+mn-ea"/>
                <a:cs typeface="+mn-cs"/>
              </a:rPr>
              <a:t>ANTIGUAS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130098"/>
            <a:ext cx="2664296" cy="222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875" y="3977139"/>
            <a:ext cx="3528392" cy="237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747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331640" y="1340768"/>
            <a:ext cx="7344816" cy="4824536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3600" dirty="0" smtClean="0">
                <a:latin typeface="Candara" panose="020E0502030303020204" pitchFamily="34" charset="0"/>
              </a:rPr>
              <a:t>Leyendas, </a:t>
            </a:r>
            <a:r>
              <a:rPr lang="es-MX" sz="3600" dirty="0">
                <a:latin typeface="Candara" panose="020E0502030303020204" pitchFamily="34" charset="0"/>
              </a:rPr>
              <a:t>creencias y mitos sobre </a:t>
            </a:r>
            <a:r>
              <a:rPr lang="es-MX" sz="3600" dirty="0" smtClean="0">
                <a:latin typeface="Candara" panose="020E0502030303020204" pitchFamily="34" charset="0"/>
              </a:rPr>
              <a:t>la </a:t>
            </a:r>
            <a:r>
              <a:rPr lang="es-MX" sz="3600" dirty="0">
                <a:latin typeface="Candara" panose="020E0502030303020204" pitchFamily="34" charset="0"/>
              </a:rPr>
              <a:t>divinidad, crearon sistemas de adoración y ritos, construyeron templos, para solicitar la ayuda </a:t>
            </a:r>
            <a:r>
              <a:rPr lang="es-MX" sz="3600" dirty="0" smtClean="0">
                <a:latin typeface="Candara" panose="020E0502030303020204" pitchFamily="34" charset="0"/>
              </a:rPr>
              <a:t>divina, </a:t>
            </a:r>
            <a:r>
              <a:rPr lang="es-MX" sz="3600" dirty="0">
                <a:latin typeface="Candara" panose="020E0502030303020204" pitchFamily="34" charset="0"/>
              </a:rPr>
              <a:t>surge la moral y la </a:t>
            </a:r>
            <a:r>
              <a:rPr lang="es-MX" sz="3600" dirty="0" smtClean="0">
                <a:latin typeface="Candara" panose="020E0502030303020204" pitchFamily="34" charset="0"/>
              </a:rPr>
              <a:t>filosofía.</a:t>
            </a:r>
          </a:p>
          <a:p>
            <a:pPr algn="just"/>
            <a:endParaRPr lang="es-MX" sz="3600" dirty="0" smtClean="0">
              <a:latin typeface="Candara" panose="020E0502030303020204" pitchFamily="34" charset="0"/>
            </a:endParaRPr>
          </a:p>
          <a:p>
            <a:pPr algn="just"/>
            <a:r>
              <a:rPr lang="es-MX" sz="3600" dirty="0" smtClean="0">
                <a:latin typeface="Candara" panose="020E0502030303020204" pitchFamily="34" charset="0"/>
              </a:rPr>
              <a:t> </a:t>
            </a:r>
            <a:r>
              <a:rPr lang="es-MX" sz="3600" dirty="0">
                <a:latin typeface="Candara" panose="020E0502030303020204" pitchFamily="34" charset="0"/>
              </a:rPr>
              <a:t>Por lo tanto los </a:t>
            </a:r>
            <a:r>
              <a:rPr lang="es-MX" sz="3600" dirty="0" smtClean="0">
                <a:latin typeface="Candara" panose="020E0502030303020204" pitchFamily="34" charset="0"/>
              </a:rPr>
              <a:t>AM </a:t>
            </a:r>
            <a:r>
              <a:rPr lang="es-MX" sz="3600" dirty="0">
                <a:latin typeface="Candara" panose="020E0502030303020204" pitchFamily="34" charset="0"/>
              </a:rPr>
              <a:t>eran dispensados entre los hebreros y </a:t>
            </a:r>
            <a:r>
              <a:rPr lang="es-MX" sz="3600" dirty="0" smtClean="0">
                <a:latin typeface="Candara" panose="020E0502030303020204" pitchFamily="34" charset="0"/>
              </a:rPr>
              <a:t>griegos.</a:t>
            </a:r>
            <a:endParaRPr lang="es-MX" sz="3600" dirty="0">
              <a:latin typeface="Candara" panose="020E0502030303020204" pitchFamily="34" charset="0"/>
            </a:endParaRPr>
          </a:p>
          <a:p>
            <a:pPr algn="just"/>
            <a:endParaRPr lang="es-MX" sz="36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s-MX" b="1" dirty="0" smtClean="0"/>
              <a:t>CIVILIZACIONES </a:t>
            </a:r>
            <a:r>
              <a:rPr lang="es-MX" b="1" dirty="0"/>
              <a:t>ANTIGUAS</a:t>
            </a:r>
          </a:p>
        </p:txBody>
      </p:sp>
    </p:spTree>
    <p:extLst>
      <p:ext uri="{BB962C8B-B14F-4D97-AF65-F5344CB8AC3E}">
        <p14:creationId xmlns:p14="http://schemas.microsoft.com/office/powerpoint/2010/main" val="214873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619672" y="1412776"/>
            <a:ext cx="7156317" cy="4896544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>
                <a:latin typeface="Candara" panose="020E0502030303020204" pitchFamily="34" charset="0"/>
              </a:rPr>
              <a:t>En esta época, las personas  pretendían  que su gente fueran respetuosos con los AM  y que cuidaran de ellos cuando la debilidad física o mental, dejaba de valerse por si mismos.</a:t>
            </a:r>
          </a:p>
          <a:p>
            <a:pPr marL="0" indent="0" algn="just">
              <a:buNone/>
            </a:pPr>
            <a:endParaRPr lang="es-MX" sz="3600" dirty="0" smtClean="0">
              <a:latin typeface="Candara" panose="020E0502030303020204" pitchFamily="34" charset="0"/>
            </a:endParaRPr>
          </a:p>
          <a:p>
            <a:pPr algn="just"/>
            <a:r>
              <a:rPr lang="es-MX" sz="3600" b="1" dirty="0" smtClean="0">
                <a:solidFill>
                  <a:srgbClr val="FF0000"/>
                </a:solidFill>
                <a:latin typeface="Candara" panose="020E0502030303020204" pitchFamily="34" charset="0"/>
              </a:rPr>
              <a:t>Obligación moral hacia los AM</a:t>
            </a:r>
            <a:endParaRPr lang="es-MX" sz="3600" b="1" dirty="0">
              <a:solidFill>
                <a:srgbClr val="FF0000"/>
              </a:solidFill>
              <a:latin typeface="Candara" panose="020E0502030303020204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95737" y="332656"/>
            <a:ext cx="6696744" cy="1065212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CIVILIZACIONES </a:t>
            </a:r>
            <a:r>
              <a:rPr lang="es-MX" b="1" dirty="0"/>
              <a:t>ANTIGUAS</a:t>
            </a:r>
            <a:br>
              <a:rPr lang="es-MX" b="1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552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403648" y="1340768"/>
            <a:ext cx="7416823" cy="5416624"/>
          </a:xfrm>
        </p:spPr>
        <p:txBody>
          <a:bodyPr>
            <a:noAutofit/>
          </a:bodyPr>
          <a:lstStyle/>
          <a:p>
            <a:pPr lvl="0" algn="just">
              <a:buClr>
                <a:srgbClr val="31B6FD"/>
              </a:buClr>
            </a:pPr>
            <a:r>
              <a:rPr lang="es-MX" sz="3800" b="1" dirty="0" smtClean="0">
                <a:solidFill>
                  <a:srgbClr val="FF0000"/>
                </a:solidFill>
                <a:latin typeface="Candara" panose="020E0502030303020204" pitchFamily="34" charset="0"/>
              </a:rPr>
              <a:t>Para Aristóteles. </a:t>
            </a:r>
            <a:r>
              <a:rPr lang="es-MX" sz="3800" dirty="0">
                <a:latin typeface="Candara" panose="020E0502030303020204" pitchFamily="34" charset="0"/>
              </a:rPr>
              <a:t>La vida se pierde poco a poco por la </a:t>
            </a:r>
            <a:r>
              <a:rPr lang="es-MX" sz="3800" dirty="0" smtClean="0">
                <a:latin typeface="Candara" panose="020E0502030303020204" pitchFamily="34" charset="0"/>
              </a:rPr>
              <a:t>pérdida </a:t>
            </a:r>
            <a:r>
              <a:rPr lang="es-MX" sz="3800" dirty="0">
                <a:latin typeface="Candara" panose="020E0502030303020204" pitchFamily="34" charset="0"/>
              </a:rPr>
              <a:t>del calor interno, siendo el envejecimiento un enfriamiento </a:t>
            </a:r>
            <a:r>
              <a:rPr lang="es-MX" sz="3800" dirty="0" smtClean="0">
                <a:latin typeface="Candara" panose="020E0502030303020204" pitchFamily="34" charset="0"/>
              </a:rPr>
              <a:t>progresivo </a:t>
            </a:r>
            <a:r>
              <a:rPr lang="es-MX" sz="3800" dirty="0">
                <a:latin typeface="Candara" panose="020E0502030303020204" pitchFamily="34" charset="0"/>
              </a:rPr>
              <a:t>de la fuerza vital acumulada en el desarrollo. 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17725" y="153988"/>
            <a:ext cx="6630739" cy="1065212"/>
          </a:xfrm>
        </p:spPr>
        <p:txBody>
          <a:bodyPr/>
          <a:lstStyle/>
          <a:p>
            <a:pPr marL="0" indent="0" algn="ctr"/>
            <a:r>
              <a:rPr lang="es-MX" b="1" dirty="0" smtClean="0"/>
              <a:t>CIVILIZACIONES </a:t>
            </a:r>
            <a:r>
              <a:rPr lang="es-MX" b="1" dirty="0"/>
              <a:t>ANTIGUAS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5038155"/>
            <a:ext cx="3059832" cy="17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791086"/>
            <a:ext cx="2520280" cy="1677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22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ientación del empleado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rientación del emplead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es-MX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es-MX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rientación del empleado 1">
        <a:dk1>
          <a:srgbClr val="000000"/>
        </a:dk1>
        <a:lt1>
          <a:srgbClr val="0099CC"/>
        </a:lt1>
        <a:dk2>
          <a:srgbClr val="FFFFFF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ntación del empleado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ntación del empleado 3">
        <a:dk1>
          <a:srgbClr val="5F5F5F"/>
        </a:dk1>
        <a:lt1>
          <a:srgbClr val="FFFFFF"/>
        </a:lt1>
        <a:dk2>
          <a:srgbClr val="5F5F5F"/>
        </a:dk2>
        <a:lt2>
          <a:srgbClr val="80808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presentaciòn diana 2.1</Template>
  <TotalTime>1515</TotalTime>
  <Words>1311</Words>
  <Application>Microsoft Office PowerPoint</Application>
  <PresentationFormat>Presentación en pantalla (4:3)</PresentationFormat>
  <Paragraphs>130</Paragraphs>
  <Slides>40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2" baseType="lpstr">
      <vt:lpstr>Orientación del empleado</vt:lpstr>
      <vt:lpstr>Picture</vt:lpstr>
      <vt:lpstr>UNIVERSIDAD AUTÓNOMA DEL ESTADO DE MÉXICO FACULTAD DE ENFERMERÍA Y OBSTETRICIA</vt:lpstr>
      <vt:lpstr>PUEBLOS PRIMITIVOS:</vt:lpstr>
      <vt:lpstr>Cont. PUEBLOS PRIMITIVOS:</vt:lpstr>
      <vt:lpstr>PUEBLOS PRIMITIVOS:</vt:lpstr>
      <vt:lpstr>PUEBLOS PRIMITIVOS:</vt:lpstr>
      <vt:lpstr>CIVILIZACIONES ANTIGUAS</vt:lpstr>
      <vt:lpstr>CIVILIZACIONES ANTIGUAS</vt:lpstr>
      <vt:lpstr>CIVILIZACIONES ANTIGUAS </vt:lpstr>
      <vt:lpstr>CIVILIZACIONES ANTIGUAS</vt:lpstr>
      <vt:lpstr>CIVILIZACIONES ANTIGUAS</vt:lpstr>
      <vt:lpstr>CIVILIZACIONES ANTIGUAS</vt:lpstr>
      <vt:lpstr>CIVILIZACIONES ANTIGUAS</vt:lpstr>
      <vt:lpstr>      CIVILIZACIONES ANTIGUAS</vt:lpstr>
      <vt:lpstr>      CIVILIZACIONES ANTIGUAS</vt:lpstr>
      <vt:lpstr>CIVILIZACIONES ANTIGUAS</vt:lpstr>
      <vt:lpstr>Presentación de PowerPoint</vt:lpstr>
      <vt:lpstr> CIVILIZACIONES ANTIGUAS </vt:lpstr>
      <vt:lpstr> ERA CRÍSTIANA </vt:lpstr>
      <vt:lpstr>ERA CRÍSTIANA</vt:lpstr>
      <vt:lpstr>ERA CRÍSTIANA</vt:lpstr>
      <vt:lpstr>ERA CRÍSTIANA</vt:lpstr>
      <vt:lpstr>ERA CRÍSTIANA</vt:lpstr>
      <vt:lpstr>ERA CRÍSTIANA</vt:lpstr>
      <vt:lpstr>ERA CRÍSTIANA</vt:lpstr>
      <vt:lpstr>EDAD MEDIA</vt:lpstr>
      <vt:lpstr>EDAD MEDIA</vt:lpstr>
      <vt:lpstr>EDAD MEDIA</vt:lpstr>
      <vt:lpstr>EDAD MEDIA</vt:lpstr>
      <vt:lpstr>RENACIMIENTO Y EDAD MODERNA</vt:lpstr>
      <vt:lpstr>RENACIMIENTO Y EDAD MODERNA</vt:lpstr>
      <vt:lpstr>RENACIMIENTO Y EDAD MODERNA</vt:lpstr>
      <vt:lpstr>RENACIMIENTO Y EDAD MODERNA</vt:lpstr>
      <vt:lpstr>RENACIMIENTO Y EDAD MODERNA</vt:lpstr>
      <vt:lpstr>RENACIMIENTO Y EDAD MODERNA</vt:lpstr>
      <vt:lpstr>RENACIMIENTO Y EDAD MODERNA</vt:lpstr>
      <vt:lpstr>HISTORIA DE LA VEJEZ: DESARROLLO</vt:lpstr>
      <vt:lpstr>RENACIMIENTO Y EDAD MODERNA</vt:lpstr>
      <vt:lpstr>LA VEJEZ   A TRAVÉS DE LA HISTORIA</vt:lpstr>
      <vt:lpstr>   LA VEJEZ   A TRAVÉS DE LA HISTORIA  </vt:lpstr>
      <vt:lpstr>Fuentes de información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FACULTAD DE ENFERMERÍA Y OBSTETRICIA</dc:title>
  <dc:creator>TOSHIBA</dc:creator>
  <cp:lastModifiedBy>Usuario</cp:lastModifiedBy>
  <cp:revision>72</cp:revision>
  <dcterms:created xsi:type="dcterms:W3CDTF">2014-02-26T15:04:15Z</dcterms:created>
  <dcterms:modified xsi:type="dcterms:W3CDTF">2019-09-23T19:05:33Z</dcterms:modified>
</cp:coreProperties>
</file>