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8" r:id="rId33"/>
    <p:sldId id="289" r:id="rId34"/>
    <p:sldId id="290" r:id="rId35"/>
    <p:sldId id="291" r:id="rId36"/>
    <p:sldId id="292" r:id="rId37"/>
    <p:sldId id="295" r:id="rId38"/>
    <p:sldId id="296" r:id="rId39"/>
    <p:sldId id="297" r:id="rId40"/>
    <p:sldId id="298" r:id="rId41"/>
    <p:sldId id="299" r:id="rId42"/>
    <p:sldId id="300" r:id="rId43"/>
    <p:sldId id="301" r:id="rId44"/>
    <p:sldId id="302" r:id="rId45"/>
    <p:sldId id="303" r:id="rId46"/>
    <p:sldId id="293"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gn="ctr"/>
            <a:r>
              <a:rPr lang="es-MX" sz="4000" dirty="0" smtClean="0"/>
              <a:t>“ESTRUCTURA </a:t>
            </a:r>
            <a:r>
              <a:rPr lang="es-MX" sz="4000" dirty="0"/>
              <a:t>DE LAS NORMAS DE INFORMACIÓN </a:t>
            </a:r>
            <a:r>
              <a:rPr lang="es-MX" sz="4000" dirty="0" smtClean="0"/>
              <a:t>FINANCIERA”</a:t>
            </a:r>
            <a:endParaRPr lang="es-MX" sz="4000" dirty="0"/>
          </a:p>
        </p:txBody>
      </p:sp>
      <p:sp>
        <p:nvSpPr>
          <p:cNvPr id="3" name="Subtítulo 2"/>
          <p:cNvSpPr>
            <a:spLocks noGrp="1"/>
          </p:cNvSpPr>
          <p:nvPr>
            <p:ph type="subTitle" idx="1"/>
          </p:nvPr>
        </p:nvSpPr>
        <p:spPr/>
        <p:txBody>
          <a:bodyPr>
            <a:normAutofit fontScale="70000" lnSpcReduction="20000"/>
          </a:bodyPr>
          <a:lstStyle/>
          <a:p>
            <a:endParaRPr lang="es-MX" dirty="0" smtClean="0"/>
          </a:p>
          <a:p>
            <a:pPr algn="ctr"/>
            <a:r>
              <a:rPr lang="es-MX" dirty="0" smtClean="0"/>
              <a:t>Elaborado por: </a:t>
            </a:r>
            <a:r>
              <a:rPr lang="es-MX" dirty="0" smtClean="0"/>
              <a:t> </a:t>
            </a:r>
            <a:r>
              <a:rPr lang="es-MX" dirty="0" smtClean="0"/>
              <a:t>María Isabel Quiroz </a:t>
            </a:r>
            <a:r>
              <a:rPr lang="es-MX" dirty="0" smtClean="0"/>
              <a:t>Mendoza</a:t>
            </a:r>
          </a:p>
          <a:p>
            <a:pPr algn="ctr"/>
            <a:r>
              <a:rPr lang="es-MX" dirty="0" smtClean="0"/>
              <a:t>Profesora de Tiempo Completo – Autor </a:t>
            </a:r>
          </a:p>
          <a:p>
            <a:pPr algn="ctr"/>
            <a:r>
              <a:rPr lang="es-MX" dirty="0" smtClean="0"/>
              <a:t>AGOSTO 2019</a:t>
            </a:r>
            <a:endParaRPr lang="es-MX" dirty="0"/>
          </a:p>
        </p:txBody>
      </p:sp>
      <p:sp>
        <p:nvSpPr>
          <p:cNvPr id="4" name="CuadroTexto 3"/>
          <p:cNvSpPr txBox="1"/>
          <p:nvPr/>
        </p:nvSpPr>
        <p:spPr>
          <a:xfrm>
            <a:off x="1880315" y="598381"/>
            <a:ext cx="9014006" cy="954107"/>
          </a:xfrm>
          <a:prstGeom prst="rect">
            <a:avLst/>
          </a:prstGeom>
          <a:noFill/>
        </p:spPr>
        <p:txBody>
          <a:bodyPr wrap="none" rtlCol="0">
            <a:spAutoFit/>
          </a:bodyPr>
          <a:lstStyle/>
          <a:p>
            <a:pPr algn="ctr"/>
            <a:r>
              <a:rPr lang="es-MX" sz="2800" dirty="0" smtClean="0"/>
              <a:t>UNIVERSIDAD AUTÓNOMA DEL ESTADO DE MÉXICO</a:t>
            </a:r>
          </a:p>
          <a:p>
            <a:pPr algn="ctr"/>
            <a:r>
              <a:rPr lang="es-MX" sz="2800" dirty="0" smtClean="0"/>
              <a:t>CENTRO UNIVERSITARIO UAEM AMECAMECA</a:t>
            </a:r>
            <a:endParaRPr lang="es-MX" sz="2800" dirty="0"/>
          </a:p>
        </p:txBody>
      </p:sp>
      <p:sp>
        <p:nvSpPr>
          <p:cNvPr id="5" name="CuadroTexto 4"/>
          <p:cNvSpPr txBox="1"/>
          <p:nvPr/>
        </p:nvSpPr>
        <p:spPr>
          <a:xfrm>
            <a:off x="3786388" y="1746296"/>
            <a:ext cx="5200463" cy="923330"/>
          </a:xfrm>
          <a:prstGeom prst="rect">
            <a:avLst/>
          </a:prstGeom>
          <a:noFill/>
        </p:spPr>
        <p:txBody>
          <a:bodyPr wrap="none" rtlCol="0">
            <a:spAutoFit/>
          </a:bodyPr>
          <a:lstStyle/>
          <a:p>
            <a:r>
              <a:rPr lang="es-MX" dirty="0" smtClean="0"/>
              <a:t>UNIDAD DE APRENDIZAJE: CONTABILIDAD</a:t>
            </a:r>
          </a:p>
          <a:p>
            <a:r>
              <a:rPr lang="es-MX" dirty="0" smtClean="0"/>
              <a:t>PROGRAMA EDUCATIVO EN QUE SE IMPARTE:</a:t>
            </a:r>
          </a:p>
          <a:p>
            <a:r>
              <a:rPr lang="es-MX" dirty="0" smtClean="0"/>
              <a:t>LICENCIATURA EN CONTADURÍA </a:t>
            </a:r>
            <a:endParaRPr lang="es-MX" dirty="0"/>
          </a:p>
        </p:txBody>
      </p:sp>
      <p:sp>
        <p:nvSpPr>
          <p:cNvPr id="6" name="CuadroTexto 5"/>
          <p:cNvSpPr txBox="1"/>
          <p:nvPr/>
        </p:nvSpPr>
        <p:spPr>
          <a:xfrm>
            <a:off x="283334" y="2033543"/>
            <a:ext cx="1893195" cy="1200329"/>
          </a:xfrm>
          <a:prstGeom prst="rect">
            <a:avLst/>
          </a:prstGeom>
          <a:solidFill>
            <a:schemeClr val="accent2">
              <a:lumMod val="40000"/>
              <a:lumOff val="60000"/>
            </a:schemeClr>
          </a:solidFill>
        </p:spPr>
        <p:txBody>
          <a:bodyPr wrap="square" rtlCol="0">
            <a:spAutoFit/>
          </a:bodyPr>
          <a:lstStyle/>
          <a:p>
            <a:pPr algn="ctr"/>
            <a:r>
              <a:rPr lang="es-MX" dirty="0" smtClean="0"/>
              <a:t>MATERIAL</a:t>
            </a:r>
          </a:p>
          <a:p>
            <a:pPr algn="ctr"/>
            <a:r>
              <a:rPr lang="es-MX" dirty="0" smtClean="0"/>
              <a:t>AUDIOVISUAL</a:t>
            </a:r>
          </a:p>
          <a:p>
            <a:pPr algn="ctr"/>
            <a:r>
              <a:rPr lang="es-MX" dirty="0" smtClean="0"/>
              <a:t>(SOLO VISIÓN</a:t>
            </a:r>
          </a:p>
          <a:p>
            <a:pPr algn="ctr"/>
            <a:r>
              <a:rPr lang="es-MX" dirty="0" smtClean="0"/>
              <a:t>PROYECTABLE)</a:t>
            </a:r>
            <a:endParaRPr lang="es-MX" dirty="0"/>
          </a:p>
        </p:txBody>
      </p:sp>
    </p:spTree>
    <p:extLst>
      <p:ext uri="{BB962C8B-B14F-4D97-AF65-F5344CB8AC3E}">
        <p14:creationId xmlns:p14="http://schemas.microsoft.com/office/powerpoint/2010/main" val="2814205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Interpretaciones a las NIF tienen por objeto:</a:t>
            </a:r>
          </a:p>
        </p:txBody>
      </p:sp>
      <p:sp>
        <p:nvSpPr>
          <p:cNvPr id="3" name="Marcador de contenido 2"/>
          <p:cNvSpPr>
            <a:spLocks noGrp="1"/>
          </p:cNvSpPr>
          <p:nvPr>
            <p:ph idx="1"/>
          </p:nvPr>
        </p:nvSpPr>
        <p:spPr/>
        <p:txBody>
          <a:bodyPr>
            <a:normAutofit/>
          </a:bodyPr>
          <a:lstStyle/>
          <a:p>
            <a:pPr marL="457200" indent="-457200" algn="just">
              <a:buFont typeface="+mj-lt"/>
              <a:buAutoNum type="alphaLcParenR"/>
            </a:pPr>
            <a:r>
              <a:rPr lang="es-MX" sz="2200" dirty="0" smtClean="0"/>
              <a:t>aclarar </a:t>
            </a:r>
            <a:r>
              <a:rPr lang="es-MX" sz="2200" dirty="0"/>
              <a:t>o ampliar temas ya contemplados dentro de alguna NIF; </a:t>
            </a:r>
            <a:r>
              <a:rPr lang="es-MX" sz="2200" dirty="0" smtClean="0"/>
              <a:t>o</a:t>
            </a:r>
          </a:p>
          <a:p>
            <a:pPr marL="457200" indent="-457200" algn="just">
              <a:buFont typeface="+mj-lt"/>
              <a:buAutoNum type="alphaLcParenR"/>
            </a:pPr>
            <a:r>
              <a:rPr lang="es-MX" sz="2200" dirty="0" smtClean="0"/>
              <a:t>proporcionar </a:t>
            </a:r>
            <a:r>
              <a:rPr lang="es-MX" sz="2200" dirty="0"/>
              <a:t>oportunamente guías sobre nuevos problemas detectados en la información financiera que no estén tratados específicamente en las NIF, o bien sobre aquellos problemas sobre los que se hayan desarrollado, o que se desarrollen, tratamientos poco satisfactorios o contradictorios. </a:t>
            </a:r>
          </a:p>
        </p:txBody>
      </p:sp>
    </p:spTree>
    <p:extLst>
      <p:ext uri="{BB962C8B-B14F-4D97-AF65-F5344CB8AC3E}">
        <p14:creationId xmlns:p14="http://schemas.microsoft.com/office/powerpoint/2010/main" val="2657783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Marco Conceptual</a:t>
            </a:r>
          </a:p>
        </p:txBody>
      </p:sp>
      <p:sp>
        <p:nvSpPr>
          <p:cNvPr id="3" name="Marcador de contenido 2"/>
          <p:cNvSpPr>
            <a:spLocks noGrp="1"/>
          </p:cNvSpPr>
          <p:nvPr>
            <p:ph idx="1"/>
          </p:nvPr>
        </p:nvSpPr>
        <p:spPr/>
        <p:txBody>
          <a:bodyPr>
            <a:normAutofit/>
          </a:bodyPr>
          <a:lstStyle/>
          <a:p>
            <a:pPr algn="just"/>
            <a:r>
              <a:rPr lang="es-MX" sz="2200" dirty="0" smtClean="0"/>
              <a:t>El </a:t>
            </a:r>
            <a:r>
              <a:rPr lang="es-MX" sz="2200" dirty="0"/>
              <a:t>MC es un sistema coherente de objetivos y fundamentos interrelacionados, agrupados en un </a:t>
            </a:r>
            <a:r>
              <a:rPr lang="es-MX" sz="2200" dirty="0" smtClean="0"/>
              <a:t>orden </a:t>
            </a:r>
            <a:r>
              <a:rPr lang="es-MX" sz="2200" dirty="0"/>
              <a:t>lógico deductivo, destinado a servir como sustento racional para el desarrollo de normas de información financiera y como referencia en la solución de los problemas que surgen en la práctica contable.</a:t>
            </a:r>
          </a:p>
        </p:txBody>
      </p:sp>
    </p:spTree>
    <p:extLst>
      <p:ext uri="{BB962C8B-B14F-4D97-AF65-F5344CB8AC3E}">
        <p14:creationId xmlns:p14="http://schemas.microsoft.com/office/powerpoint/2010/main" val="3826311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MC sirve al usuario general de la información financiera al:</a:t>
            </a:r>
          </a:p>
        </p:txBody>
      </p:sp>
      <p:sp>
        <p:nvSpPr>
          <p:cNvPr id="3" name="Marcador de contenido 2"/>
          <p:cNvSpPr>
            <a:spLocks noGrp="1"/>
          </p:cNvSpPr>
          <p:nvPr>
            <p:ph idx="1"/>
          </p:nvPr>
        </p:nvSpPr>
        <p:spPr/>
        <p:txBody>
          <a:bodyPr/>
          <a:lstStyle/>
          <a:p>
            <a:pPr algn="just">
              <a:buFont typeface="+mj-lt"/>
              <a:buAutoNum type="alphaLcParenR"/>
            </a:pPr>
            <a:r>
              <a:rPr lang="es-MX" dirty="0" smtClean="0"/>
              <a:t>permitir </a:t>
            </a:r>
            <a:r>
              <a:rPr lang="es-MX" dirty="0"/>
              <a:t>un mayor entendimiento acerca de la naturaleza, función y limitaciones de la información financiera</a:t>
            </a:r>
            <a:r>
              <a:rPr lang="es-MX" dirty="0" smtClean="0"/>
              <a:t>;</a:t>
            </a:r>
          </a:p>
          <a:p>
            <a:pPr algn="just">
              <a:buFont typeface="+mj-lt"/>
              <a:buAutoNum type="alphaLcParenR"/>
            </a:pPr>
            <a:r>
              <a:rPr lang="es-MX" dirty="0"/>
              <a:t>dar sustento teórico para la emisión de las NIF particulares, evitando con ello, la emisión de normas arbitrarias que no sean consistentes entre sí; </a:t>
            </a:r>
            <a:endParaRPr lang="es-MX" dirty="0" smtClean="0"/>
          </a:p>
          <a:p>
            <a:pPr algn="just">
              <a:buFont typeface="+mj-lt"/>
              <a:buAutoNum type="alphaLcParenR"/>
            </a:pPr>
            <a:r>
              <a:rPr lang="es-MX" dirty="0" smtClean="0"/>
              <a:t>constituir </a:t>
            </a:r>
            <a:r>
              <a:rPr lang="es-MX" dirty="0"/>
              <a:t>un marco de referencia para aclarar o sustentar tratamientos contables; </a:t>
            </a:r>
            <a:endParaRPr lang="es-MX" dirty="0" smtClean="0"/>
          </a:p>
          <a:p>
            <a:pPr algn="just">
              <a:buFont typeface="+mj-lt"/>
              <a:buAutoNum type="alphaLcParenR"/>
            </a:pPr>
            <a:r>
              <a:rPr lang="es-MX" dirty="0" smtClean="0"/>
              <a:t>proporcionar </a:t>
            </a:r>
            <a:r>
              <a:rPr lang="es-MX" dirty="0"/>
              <a:t>una terminología y un punto de referencia común entre los usuarios generales de la información financiera, promoviendo una mejor comunicación entre ellos.</a:t>
            </a:r>
          </a:p>
        </p:txBody>
      </p:sp>
    </p:spTree>
    <p:extLst>
      <p:ext uri="{BB962C8B-B14F-4D97-AF65-F5344CB8AC3E}">
        <p14:creationId xmlns:p14="http://schemas.microsoft.com/office/powerpoint/2010/main" val="26837858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a:t>El MC se integra de una serie de normas interrelacionadas y ordenadas en forma </a:t>
            </a:r>
            <a:r>
              <a:rPr lang="es-MX" sz="2400" dirty="0" smtClean="0"/>
              <a:t>secuencial, de </a:t>
            </a:r>
            <a:r>
              <a:rPr lang="es-MX" sz="2400" dirty="0"/>
              <a:t>proposiciones generales a proposiciones particulares, como sigue:</a:t>
            </a:r>
          </a:p>
        </p:txBody>
      </p:sp>
      <p:sp>
        <p:nvSpPr>
          <p:cNvPr id="3" name="Marcador de contenido 2"/>
          <p:cNvSpPr>
            <a:spLocks noGrp="1"/>
          </p:cNvSpPr>
          <p:nvPr>
            <p:ph idx="1"/>
          </p:nvPr>
        </p:nvSpPr>
        <p:spPr>
          <a:xfrm>
            <a:off x="2589212" y="1905000"/>
            <a:ext cx="8915400" cy="4228563"/>
          </a:xfrm>
        </p:spPr>
        <p:txBody>
          <a:bodyPr>
            <a:noAutofit/>
          </a:bodyPr>
          <a:lstStyle/>
          <a:p>
            <a:r>
              <a:rPr lang="es-MX" dirty="0"/>
              <a:t>a) establecimiento de los postulados básicos del sistema de información contable (</a:t>
            </a:r>
            <a:r>
              <a:rPr lang="es-MX" dirty="0" smtClean="0"/>
              <a:t>NIF A-2</a:t>
            </a:r>
            <a:r>
              <a:rPr lang="es-MX" dirty="0"/>
              <a:t>);</a:t>
            </a:r>
          </a:p>
          <a:p>
            <a:r>
              <a:rPr lang="es-MX" dirty="0"/>
              <a:t>b) identificación de las necesidades de los usuarios y objetivos de los estados financieros (NIF A-3);</a:t>
            </a:r>
          </a:p>
          <a:p>
            <a:r>
              <a:rPr lang="es-MX" dirty="0"/>
              <a:t>c) establecimiento de las características cualitativas de los estados financieros </a:t>
            </a:r>
            <a:r>
              <a:rPr lang="es-MX" dirty="0" smtClean="0"/>
              <a:t>para cumplir </a:t>
            </a:r>
            <a:r>
              <a:rPr lang="es-MX" dirty="0"/>
              <a:t>con sus objetivos (NIF A-4);</a:t>
            </a:r>
          </a:p>
          <a:p>
            <a:r>
              <a:rPr lang="es-MX" dirty="0"/>
              <a:t>d) definición de los elementos básicos de los estados financieros (NIF A-5);</a:t>
            </a:r>
          </a:p>
          <a:p>
            <a:r>
              <a:rPr lang="es-MX" dirty="0"/>
              <a:t>e) establecimiento de los criterios generales de reconocimiento y valuación de los elementos de los estados financieros (NIF A-6);</a:t>
            </a:r>
          </a:p>
          <a:p>
            <a:r>
              <a:rPr lang="es-MX" dirty="0"/>
              <a:t>f) establecimiento de los criterios generales de presentación y revelación de la información financiera contenida en los estados financieros (NIF A-7); y</a:t>
            </a:r>
          </a:p>
          <a:p>
            <a:r>
              <a:rPr lang="es-MX" dirty="0"/>
              <a:t>g) establecimiento de las bases para la aplicación de normas supletorias en ausencia </a:t>
            </a:r>
            <a:r>
              <a:rPr lang="es-MX" dirty="0" smtClean="0"/>
              <a:t>de NIF </a:t>
            </a:r>
            <a:r>
              <a:rPr lang="es-MX" dirty="0"/>
              <a:t>particulares (NIF A-8).</a:t>
            </a:r>
          </a:p>
        </p:txBody>
      </p:sp>
    </p:spTree>
    <p:extLst>
      <p:ext uri="{BB962C8B-B14F-4D97-AF65-F5344CB8AC3E}">
        <p14:creationId xmlns:p14="http://schemas.microsoft.com/office/powerpoint/2010/main" val="2431457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t>
            </a:r>
            <a:r>
              <a:rPr lang="es-MX" dirty="0" smtClean="0"/>
              <a:t>ostulados </a:t>
            </a:r>
            <a:r>
              <a:rPr lang="es-MX" dirty="0"/>
              <a:t>básicos</a:t>
            </a:r>
          </a:p>
        </p:txBody>
      </p:sp>
      <p:sp>
        <p:nvSpPr>
          <p:cNvPr id="3" name="Marcador de contenido 2"/>
          <p:cNvSpPr>
            <a:spLocks noGrp="1"/>
          </p:cNvSpPr>
          <p:nvPr>
            <p:ph idx="1"/>
          </p:nvPr>
        </p:nvSpPr>
        <p:spPr/>
        <p:txBody>
          <a:bodyPr>
            <a:normAutofit/>
          </a:bodyPr>
          <a:lstStyle/>
          <a:p>
            <a:pPr algn="just"/>
            <a:r>
              <a:rPr lang="es-MX" sz="2200" dirty="0"/>
              <a:t>Los postulados básicos son fundamentos que configuran el sistema de información contable y </a:t>
            </a:r>
            <a:r>
              <a:rPr lang="es-MX" sz="2200" dirty="0" smtClean="0"/>
              <a:t>rigen </a:t>
            </a:r>
            <a:r>
              <a:rPr lang="es-MX" sz="2200" dirty="0"/>
              <a:t>el ambiente bajo el cual debe operar. Por lo tanto, tienen influencia en todas las fases que comprenden dicho sistema contable; esto es, inciden en la identificación, análisis, interpretación, captación, procesamiento y, finalmente, en el reconocimiento contable de las transacciones, transformaciones internas y de otros eventos, que lleva a cabo o que afectan económicamente a una entidad</a:t>
            </a:r>
            <a:r>
              <a:rPr lang="es-MX" sz="2200" dirty="0" smtClean="0"/>
              <a:t>.</a:t>
            </a:r>
          </a:p>
        </p:txBody>
      </p:sp>
    </p:spTree>
    <p:extLst>
      <p:ext uri="{BB962C8B-B14F-4D97-AF65-F5344CB8AC3E}">
        <p14:creationId xmlns:p14="http://schemas.microsoft.com/office/powerpoint/2010/main" val="6318610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Necesidades de los usuarios y objetivos de los estados financieros</a:t>
            </a:r>
          </a:p>
        </p:txBody>
      </p:sp>
      <p:sp>
        <p:nvSpPr>
          <p:cNvPr id="3" name="Marcador de contenido 2"/>
          <p:cNvSpPr>
            <a:spLocks noGrp="1"/>
          </p:cNvSpPr>
          <p:nvPr>
            <p:ph idx="1"/>
          </p:nvPr>
        </p:nvSpPr>
        <p:spPr/>
        <p:txBody>
          <a:bodyPr/>
          <a:lstStyle/>
          <a:p>
            <a:r>
              <a:rPr lang="es-MX" dirty="0"/>
              <a:t>Los objetivos de los estados financieros se derivan principalmente de las necesidades del </a:t>
            </a:r>
            <a:r>
              <a:rPr lang="es-MX" dirty="0" smtClean="0"/>
              <a:t>usuario </a:t>
            </a:r>
            <a:r>
              <a:rPr lang="es-MX" dirty="0"/>
              <a:t>general, las cuales dependen significativamente de la naturaleza de las actividades de la entidad y de la relación que dicho usuario tenga con ésta</a:t>
            </a:r>
            <a:r>
              <a:rPr lang="es-MX" dirty="0" smtClean="0"/>
              <a:t>.</a:t>
            </a:r>
          </a:p>
        </p:txBody>
      </p:sp>
    </p:spTree>
    <p:extLst>
      <p:ext uri="{BB962C8B-B14F-4D97-AF65-F5344CB8AC3E}">
        <p14:creationId xmlns:p14="http://schemas.microsoft.com/office/powerpoint/2010/main" val="1978570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Los estados financieros deben permitir al usuario general evaluar: </a:t>
            </a:r>
            <a:br>
              <a:rPr lang="es-MX" dirty="0"/>
            </a:br>
            <a:endParaRPr lang="es-MX" dirty="0"/>
          </a:p>
        </p:txBody>
      </p:sp>
      <p:sp>
        <p:nvSpPr>
          <p:cNvPr id="3" name="Marcador de contenido 2"/>
          <p:cNvSpPr>
            <a:spLocks noGrp="1"/>
          </p:cNvSpPr>
          <p:nvPr>
            <p:ph idx="1"/>
          </p:nvPr>
        </p:nvSpPr>
        <p:spPr/>
        <p:txBody>
          <a:bodyPr/>
          <a:lstStyle/>
          <a:p>
            <a:pPr algn="just">
              <a:buFont typeface="+mj-lt"/>
              <a:buAutoNum type="alphaLcParenR"/>
            </a:pPr>
            <a:r>
              <a:rPr lang="es-MX" sz="2200" dirty="0" smtClean="0"/>
              <a:t>el </a:t>
            </a:r>
            <a:r>
              <a:rPr lang="es-MX" sz="2200" dirty="0"/>
              <a:t>comportamiento económico–financiero de la entidad, su estabilidad y vulnerabilidad; así como, su efectividad y eficiencia en el cumplimiento de sus objetivos; y </a:t>
            </a:r>
          </a:p>
          <a:p>
            <a:pPr algn="just">
              <a:buFont typeface="+mj-lt"/>
              <a:buAutoNum type="alphaLcParenR"/>
            </a:pPr>
            <a:r>
              <a:rPr lang="es-MX" sz="2200" dirty="0" smtClean="0"/>
              <a:t>la </a:t>
            </a:r>
            <a:r>
              <a:rPr lang="es-MX" sz="2200" dirty="0"/>
              <a:t>capacidad de la entidad para mantener y optimizar sus recursos, obtener financiamientos adecuados, retribuir a sus fuentes de financiamiento y, en consecuencia, determinar la viabilidad de la entidad como negocio en marcha.</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260" y="4868213"/>
            <a:ext cx="3020666" cy="1886755"/>
          </a:xfrm>
          <a:prstGeom prst="rect">
            <a:avLst/>
          </a:prstGeom>
        </p:spPr>
      </p:pic>
    </p:spTree>
    <p:extLst>
      <p:ext uri="{BB962C8B-B14F-4D97-AF65-F5344CB8AC3E}">
        <p14:creationId xmlns:p14="http://schemas.microsoft.com/office/powerpoint/2010/main" val="47728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Características cualitativas de los estados financieros </a:t>
            </a:r>
          </a:p>
        </p:txBody>
      </p:sp>
      <p:sp>
        <p:nvSpPr>
          <p:cNvPr id="3" name="Marcador de contenido 2"/>
          <p:cNvSpPr>
            <a:spLocks noGrp="1"/>
          </p:cNvSpPr>
          <p:nvPr>
            <p:ph idx="1"/>
          </p:nvPr>
        </p:nvSpPr>
        <p:spPr>
          <a:xfrm>
            <a:off x="2589212" y="2133599"/>
            <a:ext cx="8915400" cy="4280079"/>
          </a:xfrm>
        </p:spPr>
        <p:txBody>
          <a:bodyPr>
            <a:noAutofit/>
          </a:bodyPr>
          <a:lstStyle/>
          <a:p>
            <a:pPr algn="just"/>
            <a:r>
              <a:rPr lang="es-MX" sz="2200" dirty="0"/>
              <a:t>La información financiera contenida en los estados financieros debe reunir determinadas </a:t>
            </a:r>
            <a:r>
              <a:rPr lang="es-MX" sz="2200" dirty="0" smtClean="0"/>
              <a:t>características </a:t>
            </a:r>
            <a:r>
              <a:rPr lang="es-MX" sz="2200" dirty="0"/>
              <a:t>cualitativas con la finalidad de ser útil para la toma de decisiones de los usuarios generales. </a:t>
            </a:r>
            <a:endParaRPr lang="es-MX" sz="2200" dirty="0" smtClean="0"/>
          </a:p>
          <a:p>
            <a:pPr algn="just"/>
            <a:r>
              <a:rPr lang="es-MX" sz="2200" dirty="0" smtClean="0"/>
              <a:t>La </a:t>
            </a:r>
            <a:r>
              <a:rPr lang="es-MX" sz="2200" dirty="0"/>
              <a:t>utilidad como característica fundamental de los estados financieros, es la cualidad de </a:t>
            </a:r>
            <a:r>
              <a:rPr lang="es-MX" sz="2200" dirty="0" smtClean="0"/>
              <a:t>adecuarse </a:t>
            </a:r>
            <a:r>
              <a:rPr lang="es-MX" sz="2200" dirty="0"/>
              <a:t>a las necesidades comunes del usuario general y constituye el punto de partida para derivar las características cualitativas restantes, las cuales se clasifican en: </a:t>
            </a:r>
            <a:endParaRPr lang="es-MX" sz="2200" dirty="0" smtClean="0"/>
          </a:p>
          <a:p>
            <a:pPr algn="just">
              <a:buFont typeface="+mj-lt"/>
              <a:buAutoNum type="alphaLcParenR"/>
            </a:pPr>
            <a:r>
              <a:rPr lang="es-MX" sz="2200" dirty="0" smtClean="0"/>
              <a:t>características </a:t>
            </a:r>
            <a:r>
              <a:rPr lang="es-MX" sz="2200" dirty="0"/>
              <a:t>primarias, y </a:t>
            </a:r>
            <a:endParaRPr lang="es-MX" sz="2200" dirty="0" smtClean="0"/>
          </a:p>
          <a:p>
            <a:pPr algn="just">
              <a:buFont typeface="+mj-lt"/>
              <a:buAutoNum type="alphaLcParenR"/>
            </a:pPr>
            <a:r>
              <a:rPr lang="es-MX" sz="2200" dirty="0" smtClean="0"/>
              <a:t>características </a:t>
            </a:r>
            <a:r>
              <a:rPr lang="es-MX" sz="2200" dirty="0"/>
              <a:t>secundarias.</a:t>
            </a:r>
          </a:p>
        </p:txBody>
      </p:sp>
    </p:spTree>
    <p:extLst>
      <p:ext uri="{BB962C8B-B14F-4D97-AF65-F5344CB8AC3E}">
        <p14:creationId xmlns:p14="http://schemas.microsoft.com/office/powerpoint/2010/main" val="1757064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Las características cualitativas primarias de los estados financieros son:</a:t>
            </a:r>
          </a:p>
        </p:txBody>
      </p:sp>
      <p:sp>
        <p:nvSpPr>
          <p:cNvPr id="3" name="Marcador de contenido 2"/>
          <p:cNvSpPr>
            <a:spLocks noGrp="1"/>
          </p:cNvSpPr>
          <p:nvPr>
            <p:ph idx="1"/>
          </p:nvPr>
        </p:nvSpPr>
        <p:spPr/>
        <p:txBody>
          <a:bodyPr>
            <a:normAutofit/>
          </a:bodyPr>
          <a:lstStyle/>
          <a:p>
            <a:pPr algn="just"/>
            <a:r>
              <a:rPr lang="es-MX" sz="2200" dirty="0"/>
              <a:t>a) la confiabilidad, a la que se encuentran asociadas como características </a:t>
            </a:r>
            <a:r>
              <a:rPr lang="es-MX" sz="2200" dirty="0" smtClean="0"/>
              <a:t>secundarias: la </a:t>
            </a:r>
            <a:r>
              <a:rPr lang="es-MX" sz="2200" dirty="0"/>
              <a:t>veracidad, la representatividad, la objetividad, la verificabilidad y la información suficiente;</a:t>
            </a:r>
          </a:p>
          <a:p>
            <a:pPr algn="just"/>
            <a:r>
              <a:rPr lang="es-MX" sz="2200" dirty="0"/>
              <a:t>b) la relevancia, a la que se encuentran asociadas como características secundarias: </a:t>
            </a:r>
            <a:r>
              <a:rPr lang="es-MX" sz="2200" dirty="0" smtClean="0"/>
              <a:t>la posibilidad </a:t>
            </a:r>
            <a:r>
              <a:rPr lang="es-MX" sz="2200" dirty="0"/>
              <a:t>de predicción y confirmación, así como la importancia relativa;</a:t>
            </a:r>
          </a:p>
          <a:p>
            <a:pPr algn="just"/>
            <a:r>
              <a:rPr lang="es-MX" sz="2200" dirty="0"/>
              <a:t>c) la comprensibilidad; y</a:t>
            </a:r>
          </a:p>
          <a:p>
            <a:pPr algn="just"/>
            <a:r>
              <a:rPr lang="es-MX" sz="2200" dirty="0"/>
              <a:t>d) la comparabilidad.</a:t>
            </a:r>
          </a:p>
        </p:txBody>
      </p:sp>
    </p:spTree>
    <p:extLst>
      <p:ext uri="{BB962C8B-B14F-4D97-AF65-F5344CB8AC3E}">
        <p14:creationId xmlns:p14="http://schemas.microsoft.com/office/powerpoint/2010/main" val="21705419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Elementos básicos de los estados financieros</a:t>
            </a:r>
          </a:p>
        </p:txBody>
      </p:sp>
      <p:sp>
        <p:nvSpPr>
          <p:cNvPr id="3" name="Marcador de contenido 2"/>
          <p:cNvSpPr>
            <a:spLocks noGrp="1"/>
          </p:cNvSpPr>
          <p:nvPr>
            <p:ph idx="1"/>
          </p:nvPr>
        </p:nvSpPr>
        <p:spPr/>
        <p:txBody>
          <a:bodyPr>
            <a:normAutofit/>
          </a:bodyPr>
          <a:lstStyle/>
          <a:p>
            <a:pPr algn="just"/>
            <a:r>
              <a:rPr lang="es-MX" sz="2200" dirty="0" smtClean="0"/>
              <a:t>Los </a:t>
            </a:r>
            <a:r>
              <a:rPr lang="es-MX" sz="2200" dirty="0"/>
              <a:t>elementos básicos de los estados financieros </a:t>
            </a:r>
            <a:r>
              <a:rPr lang="es-MX" sz="2200" dirty="0" smtClean="0"/>
              <a:t>son:</a:t>
            </a:r>
          </a:p>
          <a:p>
            <a:pPr marL="457200" indent="-457200" algn="just">
              <a:buFont typeface="+mj-lt"/>
              <a:buAutoNum type="alphaLcParenR"/>
            </a:pPr>
            <a:r>
              <a:rPr lang="es-MX" sz="2200" dirty="0" smtClean="0"/>
              <a:t>los </a:t>
            </a:r>
            <a:r>
              <a:rPr lang="es-MX" sz="2200" dirty="0"/>
              <a:t>activos, los pasivos y el capital contable de las entidades lucrativas; y los activos, los pasivos y el patrimonio contable, de las entidades con propósitos no lucrativos. Dichos elementos se presentan en el balance general; </a:t>
            </a:r>
          </a:p>
        </p:txBody>
      </p:sp>
    </p:spTree>
    <p:extLst>
      <p:ext uri="{BB962C8B-B14F-4D97-AF65-F5344CB8AC3E}">
        <p14:creationId xmlns:p14="http://schemas.microsoft.com/office/powerpoint/2010/main" val="16793900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EXPLICATIVO</a:t>
            </a:r>
            <a:endParaRPr lang="es-MX" dirty="0"/>
          </a:p>
        </p:txBody>
      </p:sp>
      <p:sp>
        <p:nvSpPr>
          <p:cNvPr id="3" name="Marcador de contenido 2"/>
          <p:cNvSpPr>
            <a:spLocks noGrp="1"/>
          </p:cNvSpPr>
          <p:nvPr>
            <p:ph idx="1"/>
          </p:nvPr>
        </p:nvSpPr>
        <p:spPr/>
        <p:txBody>
          <a:bodyPr/>
          <a:lstStyle/>
          <a:p>
            <a:r>
              <a:rPr lang="es-MX" dirty="0" smtClean="0"/>
              <a:t>EL PRESENTE MATERIAL ES UN RECURSO DIDÁCTICO SIRVE COMO HERRAMIENTA PARA FACILITAR LA EXPLICACIÓN DE LA ESTRUCTURA DE LAS NORMAS DE INFORMACIÓN FINANCIERAS DEL CONTENIDO TEMÁTICO DE LA UNIDAD 2, DE LA UNIDAD DE APRENDIZAJE CONTABILIDAD, QUE SE IMPARTE EN LA LICENCIATURA DE CONTADURÍA.</a:t>
            </a:r>
          </a:p>
          <a:p>
            <a:r>
              <a:rPr lang="es-MX" dirty="0" smtClean="0"/>
              <a:t>EL PROPÓSITO ES ANALIZAR EL PROPÓSITO,  ALCANCE Y ESTRUCTURA DE LA NIF – A1, DIFERENCIANDO EL CONTENIDO DE LOS POSTULADOS BÁSICOS.</a:t>
            </a:r>
            <a:endParaRPr lang="es-MX" dirty="0"/>
          </a:p>
        </p:txBody>
      </p:sp>
    </p:spTree>
    <p:extLst>
      <p:ext uri="{BB962C8B-B14F-4D97-AF65-F5344CB8AC3E}">
        <p14:creationId xmlns:p14="http://schemas.microsoft.com/office/powerpoint/2010/main" val="3050994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Elementos básicos de los estados financieros</a:t>
            </a:r>
          </a:p>
        </p:txBody>
      </p:sp>
      <p:sp>
        <p:nvSpPr>
          <p:cNvPr id="3" name="Marcador de contenido 2"/>
          <p:cNvSpPr>
            <a:spLocks noGrp="1"/>
          </p:cNvSpPr>
          <p:nvPr>
            <p:ph idx="1"/>
          </p:nvPr>
        </p:nvSpPr>
        <p:spPr/>
        <p:txBody>
          <a:bodyPr>
            <a:normAutofit/>
          </a:bodyPr>
          <a:lstStyle/>
          <a:p>
            <a:pPr algn="just"/>
            <a:r>
              <a:rPr lang="es-MX" sz="2200" dirty="0" smtClean="0"/>
              <a:t>Los </a:t>
            </a:r>
            <a:r>
              <a:rPr lang="es-MX" sz="2200" dirty="0"/>
              <a:t>elementos básicos de los estados financieros </a:t>
            </a:r>
            <a:r>
              <a:rPr lang="es-MX" sz="2200" dirty="0" smtClean="0"/>
              <a:t>son:</a:t>
            </a:r>
          </a:p>
          <a:p>
            <a:pPr algn="just"/>
            <a:r>
              <a:rPr lang="es-MX" sz="2400" dirty="0"/>
              <a:t>b) los ingresos, costos, gastos, la utilidad o pérdida neta, los otros resultados integrales y el resultado integral, los cuales se presentan en el estado de resultado integral de las entidades lucrativas; y los ingresos, costos, gastos y el cambio neto en el patrimonio, los cuales se presentan en el estado de actividades de las entidades con propósitos no lucrativos;</a:t>
            </a:r>
            <a:endParaRPr lang="es-MX" sz="2200" dirty="0" smtClean="0"/>
          </a:p>
        </p:txBody>
      </p:sp>
    </p:spTree>
    <p:extLst>
      <p:ext uri="{BB962C8B-B14F-4D97-AF65-F5344CB8AC3E}">
        <p14:creationId xmlns:p14="http://schemas.microsoft.com/office/powerpoint/2010/main" val="261064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Elementos básicos de los estados financieros</a:t>
            </a:r>
          </a:p>
        </p:txBody>
      </p:sp>
      <p:sp>
        <p:nvSpPr>
          <p:cNvPr id="3" name="Marcador de contenido 2"/>
          <p:cNvSpPr>
            <a:spLocks noGrp="1"/>
          </p:cNvSpPr>
          <p:nvPr>
            <p:ph idx="1"/>
          </p:nvPr>
        </p:nvSpPr>
        <p:spPr/>
        <p:txBody>
          <a:bodyPr>
            <a:normAutofit/>
          </a:bodyPr>
          <a:lstStyle/>
          <a:p>
            <a:pPr algn="just"/>
            <a:r>
              <a:rPr lang="es-MX" sz="2200" dirty="0" smtClean="0"/>
              <a:t>Los </a:t>
            </a:r>
            <a:r>
              <a:rPr lang="es-MX" sz="2200" dirty="0"/>
              <a:t>elementos básicos de los estados financieros </a:t>
            </a:r>
            <a:r>
              <a:rPr lang="es-MX" sz="2200" dirty="0" smtClean="0"/>
              <a:t>son:</a:t>
            </a:r>
          </a:p>
          <a:p>
            <a:pPr algn="just"/>
            <a:r>
              <a:rPr lang="es-MX" sz="2400" dirty="0"/>
              <a:t>c) los movimientos de propietarios, la creación de reservas y la utilidad o pérdida integral, los cuales se presentan en el estado de cambios en el capital contable de las entidades lucrativas; y</a:t>
            </a:r>
            <a:endParaRPr lang="es-MX" sz="2200"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3361" y="4108361"/>
            <a:ext cx="2701411" cy="2031461"/>
          </a:xfrm>
          <a:prstGeom prst="rect">
            <a:avLst/>
          </a:prstGeom>
        </p:spPr>
      </p:pic>
    </p:spTree>
    <p:extLst>
      <p:ext uri="{BB962C8B-B14F-4D97-AF65-F5344CB8AC3E}">
        <p14:creationId xmlns:p14="http://schemas.microsoft.com/office/powerpoint/2010/main" val="994786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Elementos básicos de los estados financieros</a:t>
            </a:r>
          </a:p>
        </p:txBody>
      </p:sp>
      <p:sp>
        <p:nvSpPr>
          <p:cNvPr id="3" name="Marcador de contenido 2"/>
          <p:cNvSpPr>
            <a:spLocks noGrp="1"/>
          </p:cNvSpPr>
          <p:nvPr>
            <p:ph idx="1"/>
          </p:nvPr>
        </p:nvSpPr>
        <p:spPr/>
        <p:txBody>
          <a:bodyPr>
            <a:normAutofit/>
          </a:bodyPr>
          <a:lstStyle/>
          <a:p>
            <a:pPr algn="just"/>
            <a:r>
              <a:rPr lang="es-MX" sz="2400" dirty="0" smtClean="0"/>
              <a:t>d</a:t>
            </a:r>
            <a:r>
              <a:rPr lang="es-MX" sz="2400" dirty="0"/>
              <a:t>) el origen y la aplicación de recursos, los cuales se presentan en el estado de flujos de efectivo o, en su caso, en el estado de cambios en la situación financiera, tanto por las entidades lucrativas como por las que tienen propósitos no lucrativos.</a:t>
            </a:r>
            <a:endParaRPr lang="es-MX" sz="2200"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3686" y="4480174"/>
            <a:ext cx="3554703" cy="1942983"/>
          </a:xfrm>
          <a:prstGeom prst="rect">
            <a:avLst/>
          </a:prstGeom>
        </p:spPr>
      </p:pic>
    </p:spTree>
    <p:extLst>
      <p:ext uri="{BB962C8B-B14F-4D97-AF65-F5344CB8AC3E}">
        <p14:creationId xmlns:p14="http://schemas.microsoft.com/office/powerpoint/2010/main" val="3887262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Reconocimiento y valuación de los elementos de los estados financieros</a:t>
            </a:r>
          </a:p>
        </p:txBody>
      </p:sp>
      <p:sp>
        <p:nvSpPr>
          <p:cNvPr id="3" name="Marcador de contenido 2"/>
          <p:cNvSpPr>
            <a:spLocks noGrp="1"/>
          </p:cNvSpPr>
          <p:nvPr>
            <p:ph idx="1"/>
          </p:nvPr>
        </p:nvSpPr>
        <p:spPr/>
        <p:txBody>
          <a:bodyPr>
            <a:normAutofit/>
          </a:bodyPr>
          <a:lstStyle/>
          <a:p>
            <a:pPr algn="just"/>
            <a:r>
              <a:rPr lang="es-MX" sz="2200" dirty="0"/>
              <a:t>El reconocimiento contable es el proceso que consiste en valuar, presentar y revelar, esto es, </a:t>
            </a:r>
            <a:r>
              <a:rPr lang="es-MX" sz="2200" dirty="0" smtClean="0"/>
              <a:t>incorporar </a:t>
            </a:r>
            <a:r>
              <a:rPr lang="es-MX" sz="2200" dirty="0"/>
              <a:t>de manera formal en el sistema de información contable, los efectos de las transacciones, transformaciones internas que realiza una entidad y otros eventos, que la han afectado económicamente, como una partida de activo, pasivo, capital contable o patrimonio contable, ingreso, costo o gasto.</a:t>
            </a:r>
          </a:p>
        </p:txBody>
      </p:sp>
    </p:spTree>
    <p:extLst>
      <p:ext uri="{BB962C8B-B14F-4D97-AF65-F5344CB8AC3E}">
        <p14:creationId xmlns:p14="http://schemas.microsoft.com/office/powerpoint/2010/main" val="3808425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reconocimiento contable se presenta en dos etapas:</a:t>
            </a:r>
          </a:p>
        </p:txBody>
      </p:sp>
      <p:sp>
        <p:nvSpPr>
          <p:cNvPr id="3" name="Marcador de contenido 2"/>
          <p:cNvSpPr>
            <a:spLocks noGrp="1"/>
          </p:cNvSpPr>
          <p:nvPr>
            <p:ph idx="1"/>
          </p:nvPr>
        </p:nvSpPr>
        <p:spPr/>
        <p:txBody>
          <a:bodyPr>
            <a:normAutofit/>
          </a:bodyPr>
          <a:lstStyle/>
          <a:p>
            <a:pPr marL="457200" indent="-457200" algn="just">
              <a:buFont typeface="+mj-lt"/>
              <a:buAutoNum type="alphaLcParenR"/>
            </a:pPr>
            <a:r>
              <a:rPr lang="es-MX" sz="2200" dirty="0" smtClean="0"/>
              <a:t>reconocimiento </a:t>
            </a:r>
            <a:r>
              <a:rPr lang="es-MX" sz="2200" dirty="0"/>
              <a:t>inicial – proceso de valuar, presentar y revelar una partida por primera vez en los estados financieros, al considerarse devengada; y </a:t>
            </a:r>
            <a:endParaRPr lang="es-MX" sz="2200" dirty="0" smtClean="0"/>
          </a:p>
          <a:p>
            <a:pPr marL="457200" indent="-457200" algn="just">
              <a:buFont typeface="+mj-lt"/>
              <a:buAutoNum type="alphaLcParenR"/>
            </a:pPr>
            <a:r>
              <a:rPr lang="es-MX" sz="2200" dirty="0" smtClean="0"/>
              <a:t>reconocimiento </a:t>
            </a:r>
            <a:r>
              <a:rPr lang="es-MX" sz="2200" dirty="0"/>
              <a:t>posterior – es la modificación de una partida reconocida inicialmente en los estados financieros, originada por eventos posteriores que la afectan de manera particular, para preservar su objetividad.</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08" y="4836689"/>
            <a:ext cx="3052562" cy="1914788"/>
          </a:xfrm>
          <a:prstGeom prst="rect">
            <a:avLst/>
          </a:prstGeom>
        </p:spPr>
      </p:pic>
    </p:spTree>
    <p:extLst>
      <p:ext uri="{BB962C8B-B14F-4D97-AF65-F5344CB8AC3E}">
        <p14:creationId xmlns:p14="http://schemas.microsoft.com/office/powerpoint/2010/main" val="12482138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VALUACIÓN</a:t>
            </a:r>
            <a:endParaRPr lang="es-MX" dirty="0"/>
          </a:p>
        </p:txBody>
      </p:sp>
      <p:sp>
        <p:nvSpPr>
          <p:cNvPr id="3" name="Marcador de contenido 2"/>
          <p:cNvSpPr>
            <a:spLocks noGrp="1"/>
          </p:cNvSpPr>
          <p:nvPr>
            <p:ph idx="1"/>
          </p:nvPr>
        </p:nvSpPr>
        <p:spPr/>
        <p:txBody>
          <a:bodyPr>
            <a:normAutofit/>
          </a:bodyPr>
          <a:lstStyle/>
          <a:p>
            <a:pPr algn="just"/>
            <a:r>
              <a:rPr lang="es-MX" sz="2200" dirty="0"/>
              <a:t>La valuación consiste en la cuantificación monetaria de los efectos de las operaciones que </a:t>
            </a:r>
            <a:r>
              <a:rPr lang="es-MX" sz="2200" dirty="0" smtClean="0"/>
              <a:t>se </a:t>
            </a:r>
            <a:r>
              <a:rPr lang="es-MX" sz="2200" dirty="0"/>
              <a:t>reconocen como activos, pasivos y capital contable o patrimonio contable en el sistema de información contable de una entidad.</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516" y="4277041"/>
            <a:ext cx="3006144" cy="1991570"/>
          </a:xfrm>
          <a:prstGeom prst="rect">
            <a:avLst/>
          </a:prstGeom>
        </p:spPr>
      </p:pic>
    </p:spTree>
    <p:extLst>
      <p:ext uri="{BB962C8B-B14F-4D97-AF65-F5344CB8AC3E}">
        <p14:creationId xmlns:p14="http://schemas.microsoft.com/office/powerpoint/2010/main" val="41167283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Presentación y revelación en los estados financieros</a:t>
            </a:r>
          </a:p>
        </p:txBody>
      </p:sp>
      <p:sp>
        <p:nvSpPr>
          <p:cNvPr id="3" name="Marcador de contenido 2"/>
          <p:cNvSpPr>
            <a:spLocks noGrp="1"/>
          </p:cNvSpPr>
          <p:nvPr>
            <p:ph idx="1"/>
          </p:nvPr>
        </p:nvSpPr>
        <p:spPr/>
        <p:txBody>
          <a:bodyPr>
            <a:normAutofit/>
          </a:bodyPr>
          <a:lstStyle/>
          <a:p>
            <a:pPr algn="just"/>
            <a:r>
              <a:rPr lang="es-MX" sz="2200" dirty="0"/>
              <a:t>La presentación de información financiera se refiere al modo de mostrar adecuadamente en </a:t>
            </a:r>
            <a:r>
              <a:rPr lang="es-MX" sz="2200" dirty="0" smtClean="0"/>
              <a:t>los estados </a:t>
            </a:r>
            <a:r>
              <a:rPr lang="es-MX" sz="2200" dirty="0"/>
              <a:t>financieros y sus notas, los efectos derivados de las transacciones, transformaciones internas y otros eventos, que afectan económicamente a una entidad. </a:t>
            </a:r>
            <a:endParaRPr lang="es-MX" sz="2200" dirty="0" smtClean="0"/>
          </a:p>
          <a:p>
            <a:pPr algn="just"/>
            <a:r>
              <a:rPr lang="es-MX" sz="2200" dirty="0" smtClean="0"/>
              <a:t>Implica </a:t>
            </a:r>
            <a:r>
              <a:rPr lang="es-MX" sz="2200" dirty="0"/>
              <a:t>un proceso de análisis, interpretación, simplificación, abstracción y agrupación de información en los estados financieros, para que éstos sean útiles en la toma de decisiones del usuario general. </a:t>
            </a:r>
          </a:p>
        </p:txBody>
      </p:sp>
    </p:spTree>
    <p:extLst>
      <p:ext uri="{BB962C8B-B14F-4D97-AF65-F5344CB8AC3E}">
        <p14:creationId xmlns:p14="http://schemas.microsoft.com/office/powerpoint/2010/main" val="39110883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Presentación y revelación en los estados financieros</a:t>
            </a:r>
          </a:p>
        </p:txBody>
      </p:sp>
      <p:sp>
        <p:nvSpPr>
          <p:cNvPr id="3" name="Marcador de contenido 2"/>
          <p:cNvSpPr>
            <a:spLocks noGrp="1"/>
          </p:cNvSpPr>
          <p:nvPr>
            <p:ph idx="1"/>
          </p:nvPr>
        </p:nvSpPr>
        <p:spPr/>
        <p:txBody>
          <a:bodyPr/>
          <a:lstStyle/>
          <a:p>
            <a:pPr algn="just"/>
            <a:r>
              <a:rPr lang="es-MX" sz="2200" dirty="0"/>
              <a:t>La revelación es la acción de divulgar en estados financieros y sus notas, toda aquella </a:t>
            </a:r>
            <a:r>
              <a:rPr lang="es-MX" sz="2200" dirty="0" smtClean="0"/>
              <a:t>información </a:t>
            </a:r>
            <a:r>
              <a:rPr lang="es-MX" sz="2200" dirty="0"/>
              <a:t>que amplíe el origen y significación de los elementos que se presentan en dichos estados, proporcionando información acerca de las políticas contables, así como del entorno en el que se desenvuelve la entidad.</a:t>
            </a:r>
          </a:p>
          <a:p>
            <a:endParaRPr lang="es-MX" dirty="0"/>
          </a:p>
        </p:txBody>
      </p:sp>
    </p:spTree>
    <p:extLst>
      <p:ext uri="{BB962C8B-B14F-4D97-AF65-F5344CB8AC3E}">
        <p14:creationId xmlns:p14="http://schemas.microsoft.com/office/powerpoint/2010/main" val="8803744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Establecimiento de las bases para la aplicación de normas supletorias</a:t>
            </a:r>
          </a:p>
        </p:txBody>
      </p:sp>
      <p:sp>
        <p:nvSpPr>
          <p:cNvPr id="3" name="Marcador de contenido 2"/>
          <p:cNvSpPr>
            <a:spLocks noGrp="1"/>
          </p:cNvSpPr>
          <p:nvPr>
            <p:ph idx="1"/>
          </p:nvPr>
        </p:nvSpPr>
        <p:spPr/>
        <p:txBody>
          <a:bodyPr/>
          <a:lstStyle/>
          <a:p>
            <a:pPr algn="just"/>
            <a:r>
              <a:rPr lang="es-MX" sz="2200" dirty="0"/>
              <a:t>Existe supletoriedad cuando la ausencia de Normas de Información Financiera es cubierta </a:t>
            </a:r>
            <a:r>
              <a:rPr lang="es-MX" sz="2200" dirty="0" smtClean="0"/>
              <a:t>por </a:t>
            </a:r>
            <a:r>
              <a:rPr lang="es-MX" sz="2200" dirty="0"/>
              <a:t>otro conjunto de normas formalmente establecido, distinto al mexicano. </a:t>
            </a:r>
          </a:p>
        </p:txBody>
      </p:sp>
    </p:spTree>
    <p:extLst>
      <p:ext uri="{BB962C8B-B14F-4D97-AF65-F5344CB8AC3E}">
        <p14:creationId xmlns:p14="http://schemas.microsoft.com/office/powerpoint/2010/main" val="11667425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Normas particulares</a:t>
            </a:r>
          </a:p>
        </p:txBody>
      </p:sp>
      <p:sp>
        <p:nvSpPr>
          <p:cNvPr id="3" name="Marcador de contenido 2"/>
          <p:cNvSpPr>
            <a:spLocks noGrp="1"/>
          </p:cNvSpPr>
          <p:nvPr>
            <p:ph idx="1"/>
          </p:nvPr>
        </p:nvSpPr>
        <p:spPr/>
        <p:txBody>
          <a:bodyPr>
            <a:normAutofit/>
          </a:bodyPr>
          <a:lstStyle/>
          <a:p>
            <a:pPr algn="just"/>
            <a:r>
              <a:rPr lang="es-MX" sz="2000" dirty="0"/>
              <a:t>Las NIF particulares establecen las bases concretas que deben observarse para reconocer </a:t>
            </a:r>
            <a:r>
              <a:rPr lang="es-MX" sz="2000" dirty="0" smtClean="0"/>
              <a:t>contablemente </a:t>
            </a:r>
            <a:r>
              <a:rPr lang="es-MX" sz="2000" dirty="0"/>
              <a:t>los elementos que integran los estados financieros en un momento determinado y comprenden normas de valuación, presentación y revelación. </a:t>
            </a:r>
            <a:endParaRPr lang="es-MX" sz="2000" dirty="0" smtClean="0"/>
          </a:p>
          <a:p>
            <a:pPr algn="just"/>
            <a:r>
              <a:rPr lang="es-MX" sz="2000" dirty="0" smtClean="0"/>
              <a:t>Las </a:t>
            </a:r>
            <a:r>
              <a:rPr lang="es-MX" sz="2000" dirty="0"/>
              <a:t>NIF particulares se clasifican en normas aplicables a los estados financieros en su </a:t>
            </a:r>
            <a:r>
              <a:rPr lang="es-MX" sz="2000" dirty="0" smtClean="0"/>
              <a:t>conjunto</a:t>
            </a:r>
            <a:r>
              <a:rPr lang="es-MX" sz="2000" dirty="0"/>
              <a:t>, a los conceptos específicos de los estados financieros, a problemas de determinación de resultados y a las actividades especializadas de distintos sectores. </a:t>
            </a:r>
            <a:endParaRPr lang="es-MX" sz="2000" dirty="0" smtClean="0"/>
          </a:p>
          <a:p>
            <a:pPr algn="just"/>
            <a:r>
              <a:rPr lang="es-MX" sz="2000" dirty="0" smtClean="0"/>
              <a:t>En </a:t>
            </a:r>
            <a:r>
              <a:rPr lang="es-MX" sz="2000" dirty="0"/>
              <a:t>el caso de que las NIF particulares mencionadas incluyan alternativas, debe utilizarse </a:t>
            </a:r>
            <a:r>
              <a:rPr lang="es-MX" sz="2000" dirty="0" smtClean="0"/>
              <a:t>el </a:t>
            </a:r>
            <a:r>
              <a:rPr lang="es-MX" sz="2000" dirty="0"/>
              <a:t>juicio profesional para seleccionar la más adecuada.</a:t>
            </a:r>
          </a:p>
        </p:txBody>
      </p:sp>
    </p:spTree>
    <p:extLst>
      <p:ext uri="{BB962C8B-B14F-4D97-AF65-F5344CB8AC3E}">
        <p14:creationId xmlns:p14="http://schemas.microsoft.com/office/powerpoint/2010/main" val="2717120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GENERAL</a:t>
            </a:r>
            <a:endParaRPr lang="es-MX" dirty="0"/>
          </a:p>
        </p:txBody>
      </p:sp>
      <p:sp>
        <p:nvSpPr>
          <p:cNvPr id="3" name="Marcador de contenido 2"/>
          <p:cNvSpPr>
            <a:spLocks noGrp="1"/>
          </p:cNvSpPr>
          <p:nvPr>
            <p:ph idx="1"/>
          </p:nvPr>
        </p:nvSpPr>
        <p:spPr/>
        <p:txBody>
          <a:bodyPr>
            <a:normAutofit/>
          </a:bodyPr>
          <a:lstStyle/>
          <a:p>
            <a:pPr algn="just"/>
            <a:r>
              <a:rPr lang="es-MX" sz="2200" dirty="0" smtClean="0"/>
              <a:t>Que el alumno conozca la </a:t>
            </a:r>
            <a:r>
              <a:rPr lang="es-MX" sz="2200" dirty="0"/>
              <a:t>estructura de las Normas de Información Financiera </a:t>
            </a:r>
            <a:r>
              <a:rPr lang="es-MX" sz="2200" dirty="0" smtClean="0"/>
              <a:t>(NIF</a:t>
            </a:r>
            <a:r>
              <a:rPr lang="es-MX" sz="2200" dirty="0"/>
              <a:t>) y establecer el enfoque sobre el que se </a:t>
            </a:r>
            <a:r>
              <a:rPr lang="es-MX" sz="2200" dirty="0" smtClean="0"/>
              <a:t>desarrollan, </a:t>
            </a:r>
            <a:r>
              <a:rPr lang="es-MX" sz="2200" dirty="0"/>
              <a:t>el Marco Conceptual (MC) y las NIF particulares.</a:t>
            </a:r>
          </a:p>
        </p:txBody>
      </p:sp>
    </p:spTree>
    <p:extLst>
      <p:ext uri="{BB962C8B-B14F-4D97-AF65-F5344CB8AC3E}">
        <p14:creationId xmlns:p14="http://schemas.microsoft.com/office/powerpoint/2010/main" val="6102273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a:t>JUICIO PROFESIONAL EN LA APLICACIÓN DE LAS NORMAS DE INFORMACIÓN FINANCIERA </a:t>
            </a:r>
          </a:p>
        </p:txBody>
      </p:sp>
      <p:sp>
        <p:nvSpPr>
          <p:cNvPr id="3" name="Marcador de contenido 2"/>
          <p:cNvSpPr>
            <a:spLocks noGrp="1"/>
          </p:cNvSpPr>
          <p:nvPr>
            <p:ph idx="1"/>
          </p:nvPr>
        </p:nvSpPr>
        <p:spPr>
          <a:xfrm>
            <a:off x="1886553" y="1682840"/>
            <a:ext cx="8915400" cy="3777622"/>
          </a:xfrm>
        </p:spPr>
        <p:txBody>
          <a:bodyPr>
            <a:normAutofit/>
          </a:bodyPr>
          <a:lstStyle/>
          <a:p>
            <a:pPr algn="just"/>
            <a:r>
              <a:rPr lang="es-MX" sz="2000" dirty="0"/>
              <a:t>El juicio profesional se refiere al empleo de los conocimientos técnicos y experiencia necesarios </a:t>
            </a:r>
            <a:r>
              <a:rPr lang="es-MX" sz="2000" dirty="0" smtClean="0"/>
              <a:t>para </a:t>
            </a:r>
            <a:r>
              <a:rPr lang="es-MX" sz="2000" dirty="0"/>
              <a:t>seleccionar posibles cursos de acción en la aplicación de las NIF, dentro del contexto de la sustancia económica de la operación a ser reconocida. </a:t>
            </a:r>
            <a:endParaRPr lang="es-MX" sz="2000" dirty="0" smtClean="0"/>
          </a:p>
          <a:p>
            <a:pPr algn="just"/>
            <a:r>
              <a:rPr lang="es-MX" sz="2000" dirty="0" smtClean="0"/>
              <a:t>El </a:t>
            </a:r>
            <a:r>
              <a:rPr lang="es-MX" sz="2000" dirty="0"/>
              <a:t>juicio profesional debe ejercerse con un criterio o enfoque prudencial, el cual consiste </a:t>
            </a:r>
            <a:r>
              <a:rPr lang="es-MX" sz="2000" dirty="0" smtClean="0"/>
              <a:t>en </a:t>
            </a:r>
            <a:r>
              <a:rPr lang="es-MX" sz="2000" dirty="0"/>
              <a:t>seleccionar la opción más conservadora, procurando en todo momento que la decisión se tome sobre bases equitativas para los usuarios de la información financiera. </a:t>
            </a:r>
          </a:p>
        </p:txBody>
      </p:sp>
      <p:pic>
        <p:nvPicPr>
          <p:cNvPr id="4" name="Imagen 3"/>
          <p:cNvPicPr>
            <a:picLocks noChangeAspect="1"/>
          </p:cNvPicPr>
          <p:nvPr/>
        </p:nvPicPr>
        <p:blipFill>
          <a:blip r:embed="rId2"/>
          <a:stretch>
            <a:fillRect/>
          </a:stretch>
        </p:blipFill>
        <p:spPr>
          <a:xfrm>
            <a:off x="9227602" y="4478580"/>
            <a:ext cx="2608084" cy="2237752"/>
          </a:xfrm>
          <a:prstGeom prst="rect">
            <a:avLst/>
          </a:prstGeom>
        </p:spPr>
      </p:pic>
    </p:spTree>
    <p:extLst>
      <p:ext uri="{BB962C8B-B14F-4D97-AF65-F5344CB8AC3E}">
        <p14:creationId xmlns:p14="http://schemas.microsoft.com/office/powerpoint/2010/main" val="30250984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juicio profesional se emplea comúnmente para:</a:t>
            </a:r>
          </a:p>
        </p:txBody>
      </p:sp>
      <p:sp>
        <p:nvSpPr>
          <p:cNvPr id="3" name="Marcador de contenido 2"/>
          <p:cNvSpPr>
            <a:spLocks noGrp="1"/>
          </p:cNvSpPr>
          <p:nvPr>
            <p:ph idx="1"/>
          </p:nvPr>
        </p:nvSpPr>
        <p:spPr/>
        <p:txBody>
          <a:bodyPr>
            <a:normAutofit/>
          </a:bodyPr>
          <a:lstStyle/>
          <a:p>
            <a:pPr algn="just">
              <a:buFont typeface="+mj-lt"/>
              <a:buAutoNum type="alphaLcParenR"/>
            </a:pPr>
            <a:r>
              <a:rPr lang="es-MX" sz="2000" dirty="0" smtClean="0"/>
              <a:t>la </a:t>
            </a:r>
            <a:r>
              <a:rPr lang="es-MX" sz="2000" dirty="0"/>
              <a:t>elaboración de estimaciones y provisiones contables que sean confiables; </a:t>
            </a:r>
          </a:p>
          <a:p>
            <a:pPr algn="just">
              <a:buFont typeface="+mj-lt"/>
              <a:buAutoNum type="alphaLcParenR"/>
            </a:pPr>
            <a:r>
              <a:rPr lang="es-MX" sz="2000" dirty="0" smtClean="0"/>
              <a:t>la </a:t>
            </a:r>
            <a:r>
              <a:rPr lang="es-MX" sz="2000" dirty="0"/>
              <a:t>determinación de grados de incertidumbre respecto a la eventual ocurrencia de sucesos futuros; </a:t>
            </a:r>
            <a:endParaRPr lang="es-MX" sz="2000" dirty="0" smtClean="0"/>
          </a:p>
          <a:p>
            <a:pPr algn="just">
              <a:buFont typeface="+mj-lt"/>
              <a:buAutoNum type="alphaLcParenR"/>
            </a:pPr>
            <a:r>
              <a:rPr lang="es-MX" sz="2000" dirty="0" smtClean="0"/>
              <a:t>la </a:t>
            </a:r>
            <a:r>
              <a:rPr lang="es-MX" sz="2000" dirty="0"/>
              <a:t>selección de tratamientos contables; </a:t>
            </a:r>
            <a:endParaRPr lang="es-MX" sz="2000" dirty="0" smtClean="0"/>
          </a:p>
          <a:p>
            <a:pPr algn="just">
              <a:buFont typeface="+mj-lt"/>
              <a:buAutoNum type="alphaLcParenR"/>
            </a:pPr>
            <a:r>
              <a:rPr lang="es-MX" sz="2000" dirty="0" smtClean="0"/>
              <a:t>la </a:t>
            </a:r>
            <a:r>
              <a:rPr lang="es-MX" sz="2000" dirty="0"/>
              <a:t>elección de normas contables supletorias a las NIF, cuando sea procedente; </a:t>
            </a:r>
            <a:endParaRPr lang="es-MX" sz="2000" dirty="0" smtClean="0"/>
          </a:p>
          <a:p>
            <a:pPr algn="just">
              <a:buFont typeface="+mj-lt"/>
              <a:buAutoNum type="alphaLcParenR"/>
            </a:pPr>
            <a:r>
              <a:rPr lang="es-MX" sz="2000" dirty="0" smtClean="0"/>
              <a:t>el </a:t>
            </a:r>
            <a:r>
              <a:rPr lang="es-MX" sz="2000" dirty="0"/>
              <a:t>establecimiento de tratamientos contables particulares; y </a:t>
            </a:r>
            <a:endParaRPr lang="es-MX" sz="2000" dirty="0" smtClean="0"/>
          </a:p>
          <a:p>
            <a:pPr algn="just">
              <a:buFont typeface="+mj-lt"/>
              <a:buAutoNum type="alphaLcParenR"/>
            </a:pPr>
            <a:r>
              <a:rPr lang="es-MX" sz="2000" dirty="0" smtClean="0"/>
              <a:t>lograr </a:t>
            </a:r>
            <a:r>
              <a:rPr lang="es-MX" sz="2000" dirty="0"/>
              <a:t>el equilibrio entre las características cualitativas de la información financiera. </a:t>
            </a:r>
          </a:p>
        </p:txBody>
      </p:sp>
    </p:spTree>
    <p:extLst>
      <p:ext uri="{BB962C8B-B14F-4D97-AF65-F5344CB8AC3E}">
        <p14:creationId xmlns:p14="http://schemas.microsoft.com/office/powerpoint/2010/main" val="36346270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63581862"/>
              </p:ext>
            </p:extLst>
          </p:nvPr>
        </p:nvGraphicFramePr>
        <p:xfrm>
          <a:off x="3760630" y="1171978"/>
          <a:ext cx="5956894" cy="4908490"/>
        </p:xfrm>
        <a:graphic>
          <a:graphicData uri="http://schemas.openxmlformats.org/drawingml/2006/table">
            <a:tbl>
              <a:tblPr/>
              <a:tblGrid>
                <a:gridCol w="2978447"/>
                <a:gridCol w="2978447"/>
              </a:tblGrid>
              <a:tr h="317590">
                <a:tc>
                  <a:txBody>
                    <a:bodyPr/>
                    <a:lstStyle/>
                    <a:p>
                      <a:r>
                        <a:rPr lang="es-MX" sz="1500" b="0">
                          <a:solidFill>
                            <a:srgbClr val="111111"/>
                          </a:solidFill>
                          <a:effectLst/>
                          <a:latin typeface="roboto"/>
                        </a:rPr>
                        <a:t>NIF/Boletín</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b="1">
                          <a:solidFill>
                            <a:srgbClr val="111111"/>
                          </a:solidFill>
                          <a:effectLst/>
                          <a:latin typeface="roboto"/>
                        </a:rPr>
                        <a:t>Serie NIF A</a:t>
                      </a:r>
                      <a:endParaRPr lang="es-MX" sz="1500" b="0">
                        <a:solidFill>
                          <a:srgbClr val="111111"/>
                        </a:solidFill>
                        <a:effectLst/>
                        <a:latin typeface="roboto"/>
                      </a:endParaRP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370227">
                <a:tc>
                  <a:txBody>
                    <a:bodyPr/>
                    <a:lstStyle/>
                    <a:p>
                      <a:r>
                        <a:rPr lang="es-MX" sz="1500" b="1">
                          <a:solidFill>
                            <a:srgbClr val="FF0000"/>
                          </a:solidFill>
                          <a:effectLst/>
                        </a:rPr>
                        <a:t>Marco Conceptual</a:t>
                      </a:r>
                      <a:endParaRPr lang="es-MX" sz="1500">
                        <a:effectLst/>
                      </a:endParaRP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endParaRPr lang="es-MX" sz="1500"/>
                    </a:p>
                  </a:txBody>
                  <a:tcPr marL="73672" marR="73672" marT="36836" marB="36836">
                    <a:lnL w="9525" cap="flat" cmpd="sng" algn="ctr">
                      <a:solidFill>
                        <a:srgbClr val="EDEDED"/>
                      </a:solidFill>
                      <a:prstDash val="solid"/>
                      <a:round/>
                      <a:headEnd type="none" w="med" len="med"/>
                      <a:tailEnd type="none" w="med" len="med"/>
                    </a:lnL>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tcPr>
                </a:tc>
              </a:tr>
              <a:tr h="597582">
                <a:tc>
                  <a:txBody>
                    <a:bodyPr/>
                    <a:lstStyle/>
                    <a:p>
                      <a:r>
                        <a:rPr lang="es-MX" sz="1500">
                          <a:effectLst/>
                        </a:rPr>
                        <a:t>NIF  A-1</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Estructura de las Normas de Información Financiera</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317590">
                <a:tc>
                  <a:txBody>
                    <a:bodyPr/>
                    <a:lstStyle/>
                    <a:p>
                      <a:r>
                        <a:rPr lang="es-MX" sz="1500">
                          <a:effectLst/>
                        </a:rPr>
                        <a:t>NIF  A-2</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Postulados básicos</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877575">
                <a:tc>
                  <a:txBody>
                    <a:bodyPr/>
                    <a:lstStyle/>
                    <a:p>
                      <a:r>
                        <a:rPr lang="es-MX" sz="1500">
                          <a:effectLst/>
                        </a:rPr>
                        <a:t>NIF  A-3</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Necesidades de los usuarios y objetivos de los estados financieros</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597582">
                <a:tc>
                  <a:txBody>
                    <a:bodyPr/>
                    <a:lstStyle/>
                    <a:p>
                      <a:r>
                        <a:rPr lang="es-MX" sz="1500">
                          <a:effectLst/>
                        </a:rPr>
                        <a:t>NIF  A-4</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Características cualitativas de los estados financieros</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597582">
                <a:tc>
                  <a:txBody>
                    <a:bodyPr/>
                    <a:lstStyle/>
                    <a:p>
                      <a:r>
                        <a:rPr lang="es-MX" sz="1500">
                          <a:effectLst/>
                        </a:rPr>
                        <a:t>NIF  A-5</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Elementos básicos de los estados financieros</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597582">
                <a:tc>
                  <a:txBody>
                    <a:bodyPr/>
                    <a:lstStyle/>
                    <a:p>
                      <a:r>
                        <a:rPr lang="es-MX" sz="1500">
                          <a:effectLst/>
                        </a:rPr>
                        <a:t>NIF  A-6</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Reconocimiento y valuación</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317590">
                <a:tc>
                  <a:txBody>
                    <a:bodyPr/>
                    <a:lstStyle/>
                    <a:p>
                      <a:r>
                        <a:rPr lang="es-MX" sz="1500">
                          <a:effectLst/>
                        </a:rPr>
                        <a:t>NIF  A-7</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a:effectLst/>
                        </a:rPr>
                        <a:t>Presentación y revelación</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317590">
                <a:tc>
                  <a:txBody>
                    <a:bodyPr/>
                    <a:lstStyle/>
                    <a:p>
                      <a:r>
                        <a:rPr lang="es-MX" sz="1500">
                          <a:effectLst/>
                        </a:rPr>
                        <a:t>NIF  A-8</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r>
                        <a:rPr lang="es-MX" sz="1500" dirty="0">
                          <a:effectLst/>
                        </a:rPr>
                        <a:t>Supletoriedad</a:t>
                      </a:r>
                    </a:p>
                  </a:txBody>
                  <a:tcPr marL="61393" marR="61393" marT="15348" marB="15348" anchor="ctr">
                    <a:lnL w="9525" cap="flat" cmpd="sng" algn="ctr">
                      <a:solidFill>
                        <a:srgbClr val="EDEDED"/>
                      </a:solidFill>
                      <a:prstDash val="solid"/>
                      <a:round/>
                      <a:headEnd type="none" w="med" len="med"/>
                      <a:tailEnd type="none" w="med" len="med"/>
                    </a:lnL>
                    <a:lnR w="9525" cap="flat" cmpd="sng" algn="ctr">
                      <a:solidFill>
                        <a:srgbClr val="EDEDED"/>
                      </a:solidFill>
                      <a:prstDash val="solid"/>
                      <a:round/>
                      <a:headEnd type="none" w="med" len="med"/>
                      <a:tailEnd type="none" w="med" len="med"/>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6106452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724150" y="857439"/>
            <a:ext cx="6381214" cy="5452873"/>
          </a:xfrm>
          <a:prstGeom prst="rect">
            <a:avLst/>
          </a:prstGeom>
        </p:spPr>
      </p:pic>
      <p:sp>
        <p:nvSpPr>
          <p:cNvPr id="4" name="CuadroTexto 3"/>
          <p:cNvSpPr txBox="1"/>
          <p:nvPr/>
        </p:nvSpPr>
        <p:spPr>
          <a:xfrm>
            <a:off x="3953814" y="463639"/>
            <a:ext cx="1353256" cy="369332"/>
          </a:xfrm>
          <a:prstGeom prst="rect">
            <a:avLst/>
          </a:prstGeom>
          <a:noFill/>
        </p:spPr>
        <p:txBody>
          <a:bodyPr wrap="none" rtlCol="0">
            <a:spAutoFit/>
          </a:bodyPr>
          <a:lstStyle/>
          <a:p>
            <a:r>
              <a:rPr lang="es-MX" b="1" dirty="0" smtClean="0"/>
              <a:t>NIF SERIE B</a:t>
            </a:r>
            <a:endParaRPr lang="es-MX" b="1" dirty="0"/>
          </a:p>
        </p:txBody>
      </p:sp>
    </p:spTree>
    <p:extLst>
      <p:ext uri="{BB962C8B-B14F-4D97-AF65-F5344CB8AC3E}">
        <p14:creationId xmlns:p14="http://schemas.microsoft.com/office/powerpoint/2010/main" val="38071813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498501" y="360114"/>
            <a:ext cx="5216108" cy="3838132"/>
          </a:xfrm>
          <a:prstGeom prst="rect">
            <a:avLst/>
          </a:prstGeom>
        </p:spPr>
      </p:pic>
      <p:pic>
        <p:nvPicPr>
          <p:cNvPr id="3" name="Imagen 2"/>
          <p:cNvPicPr>
            <a:picLocks noChangeAspect="1"/>
          </p:cNvPicPr>
          <p:nvPr/>
        </p:nvPicPr>
        <p:blipFill>
          <a:blip r:embed="rId3"/>
          <a:stretch>
            <a:fillRect/>
          </a:stretch>
        </p:blipFill>
        <p:spPr>
          <a:xfrm>
            <a:off x="2498501" y="4248400"/>
            <a:ext cx="5100198" cy="2206887"/>
          </a:xfrm>
          <a:prstGeom prst="rect">
            <a:avLst/>
          </a:prstGeom>
        </p:spPr>
      </p:pic>
      <p:sp>
        <p:nvSpPr>
          <p:cNvPr id="4" name="CuadroTexto 3"/>
          <p:cNvSpPr txBox="1"/>
          <p:nvPr/>
        </p:nvSpPr>
        <p:spPr>
          <a:xfrm>
            <a:off x="8834908" y="2816979"/>
            <a:ext cx="1391728" cy="369332"/>
          </a:xfrm>
          <a:prstGeom prst="rect">
            <a:avLst/>
          </a:prstGeom>
          <a:noFill/>
        </p:spPr>
        <p:txBody>
          <a:bodyPr wrap="none" rtlCol="0">
            <a:spAutoFit/>
          </a:bodyPr>
          <a:lstStyle/>
          <a:p>
            <a:r>
              <a:rPr lang="es-MX" dirty="0" smtClean="0"/>
              <a:t>NIF SERIE C</a:t>
            </a:r>
            <a:endParaRPr lang="es-MX" dirty="0"/>
          </a:p>
        </p:txBody>
      </p:sp>
    </p:spTree>
    <p:extLst>
      <p:ext uri="{BB962C8B-B14F-4D97-AF65-F5344CB8AC3E}">
        <p14:creationId xmlns:p14="http://schemas.microsoft.com/office/powerpoint/2010/main" val="615645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856091" y="1609861"/>
            <a:ext cx="7506625" cy="4187444"/>
          </a:xfrm>
          <a:prstGeom prst="rect">
            <a:avLst/>
          </a:prstGeom>
        </p:spPr>
      </p:pic>
      <p:sp>
        <p:nvSpPr>
          <p:cNvPr id="3" name="CuadroTexto 2"/>
          <p:cNvSpPr txBox="1"/>
          <p:nvPr/>
        </p:nvSpPr>
        <p:spPr>
          <a:xfrm>
            <a:off x="5344732" y="875763"/>
            <a:ext cx="1375698" cy="369332"/>
          </a:xfrm>
          <a:prstGeom prst="rect">
            <a:avLst/>
          </a:prstGeom>
          <a:noFill/>
        </p:spPr>
        <p:txBody>
          <a:bodyPr wrap="none" rtlCol="0">
            <a:spAutoFit/>
          </a:bodyPr>
          <a:lstStyle/>
          <a:p>
            <a:r>
              <a:rPr lang="es-MX" b="1" dirty="0" smtClean="0"/>
              <a:t>NIF SERIE D</a:t>
            </a:r>
            <a:endParaRPr lang="es-MX" b="1" dirty="0"/>
          </a:p>
        </p:txBody>
      </p:sp>
    </p:spTree>
    <p:extLst>
      <p:ext uri="{BB962C8B-B14F-4D97-AF65-F5344CB8AC3E}">
        <p14:creationId xmlns:p14="http://schemas.microsoft.com/office/powerpoint/2010/main" val="19599815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776537" y="1931832"/>
            <a:ext cx="7287244" cy="2749706"/>
          </a:xfrm>
          <a:prstGeom prst="rect">
            <a:avLst/>
          </a:prstGeom>
        </p:spPr>
      </p:pic>
    </p:spTree>
    <p:extLst>
      <p:ext uri="{BB962C8B-B14F-4D97-AF65-F5344CB8AC3E}">
        <p14:creationId xmlns:p14="http://schemas.microsoft.com/office/powerpoint/2010/main" val="14361431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POSTULADOS BÁSICOS</a:t>
            </a:r>
            <a:endParaRPr lang="es-MX" dirty="0"/>
          </a:p>
        </p:txBody>
      </p:sp>
      <p:sp>
        <p:nvSpPr>
          <p:cNvPr id="3" name="Marcador de contenido 2"/>
          <p:cNvSpPr>
            <a:spLocks noGrp="1"/>
          </p:cNvSpPr>
          <p:nvPr>
            <p:ph idx="1"/>
          </p:nvPr>
        </p:nvSpPr>
        <p:spPr/>
        <p:txBody>
          <a:bodyPr>
            <a:normAutofit/>
          </a:bodyPr>
          <a:lstStyle/>
          <a:p>
            <a:pPr algn="just"/>
            <a:r>
              <a:rPr lang="es-MX" sz="2000" dirty="0" smtClean="0"/>
              <a:t>Definición: Los postulados básicos son fundamentos que rigen el ambiente en el que debe operar el sistema de información contable y dan la pauta para explicar en que momento y como deben reconocerse los efectos derivados de las transacciones, transformaciones internas y otros eventos que afectan económicamente una entidad los cuales se explican a continuación:</a:t>
            </a:r>
            <a:endParaRPr lang="es-MX" sz="2000" dirty="0"/>
          </a:p>
        </p:txBody>
      </p:sp>
    </p:spTree>
    <p:extLst>
      <p:ext uri="{BB962C8B-B14F-4D97-AF65-F5344CB8AC3E}">
        <p14:creationId xmlns:p14="http://schemas.microsoft.com/office/powerpoint/2010/main" val="34737484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Sustancia Económica.</a:t>
            </a:r>
          </a:p>
        </p:txBody>
      </p:sp>
      <p:sp>
        <p:nvSpPr>
          <p:cNvPr id="3" name="Marcador de contenido 2"/>
          <p:cNvSpPr>
            <a:spLocks noGrp="1"/>
          </p:cNvSpPr>
          <p:nvPr>
            <p:ph idx="1"/>
          </p:nvPr>
        </p:nvSpPr>
        <p:spPr/>
        <p:txBody>
          <a:bodyPr/>
          <a:lstStyle/>
          <a:p>
            <a:r>
              <a:rPr lang="es-MX" dirty="0" smtClean="0"/>
              <a:t>La </a:t>
            </a:r>
            <a:r>
              <a:rPr lang="es-MX" dirty="0"/>
              <a:t>sustancia económica debe prevalecer en la delimitación y operación del sistema de información contable, así como en el reconocimiento contable de las transacciones, transformaciones internas y otros eventos, que afectan económicamente a una entidad. </a:t>
            </a:r>
          </a:p>
        </p:txBody>
      </p:sp>
    </p:spTree>
    <p:extLst>
      <p:ext uri="{BB962C8B-B14F-4D97-AF65-F5344CB8AC3E}">
        <p14:creationId xmlns:p14="http://schemas.microsoft.com/office/powerpoint/2010/main" val="38443422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Entidad Económica.</a:t>
            </a:r>
          </a:p>
        </p:txBody>
      </p:sp>
      <p:sp>
        <p:nvSpPr>
          <p:cNvPr id="3" name="Marcador de contenido 2"/>
          <p:cNvSpPr>
            <a:spLocks noGrp="1"/>
          </p:cNvSpPr>
          <p:nvPr>
            <p:ph idx="1"/>
          </p:nvPr>
        </p:nvSpPr>
        <p:spPr/>
        <p:txBody>
          <a:bodyPr/>
          <a:lstStyle/>
          <a:p>
            <a:r>
              <a:rPr lang="es-MX" dirty="0" smtClean="0"/>
              <a:t>La </a:t>
            </a:r>
            <a:r>
              <a:rPr lang="es-MX" dirty="0"/>
              <a:t>entidad económica es aquella unidad identificable que realiza actividades económicas , constituida por combinaciones de recursos humanos, materiales y financieros, conducidos y administrados por un único centro de control que toma decisiones encaminadas al cumplimiento de los fines específicos para los que fue creada; la personalidad de la entidad económica es independiente de la de sus accionistas, propietario o patrocinadores.</a:t>
            </a:r>
          </a:p>
        </p:txBody>
      </p:sp>
    </p:spTree>
    <p:extLst>
      <p:ext uri="{BB962C8B-B14F-4D97-AF65-F5344CB8AC3E}">
        <p14:creationId xmlns:p14="http://schemas.microsoft.com/office/powerpoint/2010/main" val="340366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
            </a:r>
            <a:br>
              <a:rPr lang="es-MX" dirty="0" smtClean="0"/>
            </a:br>
            <a:r>
              <a:rPr lang="es-MX" dirty="0" smtClean="0"/>
              <a:t>Contabilidad </a:t>
            </a:r>
            <a:endParaRPr lang="es-MX" dirty="0"/>
          </a:p>
        </p:txBody>
      </p:sp>
      <p:sp>
        <p:nvSpPr>
          <p:cNvPr id="3" name="Marcador de contenido 2"/>
          <p:cNvSpPr>
            <a:spLocks noGrp="1"/>
          </p:cNvSpPr>
          <p:nvPr>
            <p:ph idx="1"/>
          </p:nvPr>
        </p:nvSpPr>
        <p:spPr/>
        <p:txBody>
          <a:bodyPr>
            <a:normAutofit/>
          </a:bodyPr>
          <a:lstStyle/>
          <a:p>
            <a:endParaRPr lang="es-MX" sz="2200" dirty="0" smtClean="0"/>
          </a:p>
          <a:p>
            <a:endParaRPr lang="es-MX" sz="2200" dirty="0"/>
          </a:p>
          <a:p>
            <a:pPr algn="just"/>
            <a:r>
              <a:rPr lang="es-MX" sz="2200" dirty="0" smtClean="0"/>
              <a:t>La </a:t>
            </a:r>
            <a:r>
              <a:rPr lang="es-MX" sz="2200" dirty="0"/>
              <a:t>contabilidad es una técnica que se utiliza para el registro de las operaciones que </a:t>
            </a:r>
            <a:r>
              <a:rPr lang="es-MX" sz="2200" dirty="0" smtClean="0"/>
              <a:t>afectan </a:t>
            </a:r>
            <a:r>
              <a:rPr lang="es-MX" sz="2200" dirty="0"/>
              <a:t>económicamente a una entidad y que produce sistemática y estructuradamente información financiera. Las operaciones que afectan económicamente a una entidad incluyen las transacciones, transformaciones internas y otros eventos.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4772" y="384306"/>
            <a:ext cx="3011510" cy="2002654"/>
          </a:xfrm>
          <a:prstGeom prst="rect">
            <a:avLst/>
          </a:prstGeom>
        </p:spPr>
      </p:pic>
    </p:spTree>
    <p:extLst>
      <p:ext uri="{BB962C8B-B14F-4D97-AF65-F5344CB8AC3E}">
        <p14:creationId xmlns:p14="http://schemas.microsoft.com/office/powerpoint/2010/main" val="3355012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Negocio en Marcha.</a:t>
            </a:r>
          </a:p>
        </p:txBody>
      </p:sp>
      <p:sp>
        <p:nvSpPr>
          <p:cNvPr id="3" name="Marcador de contenido 2"/>
          <p:cNvSpPr>
            <a:spLocks noGrp="1"/>
          </p:cNvSpPr>
          <p:nvPr>
            <p:ph idx="1"/>
          </p:nvPr>
        </p:nvSpPr>
        <p:spPr/>
        <p:txBody>
          <a:bodyPr/>
          <a:lstStyle/>
          <a:p>
            <a:r>
              <a:rPr lang="es-MX" dirty="0" smtClean="0"/>
              <a:t>La </a:t>
            </a:r>
            <a:r>
              <a:rPr lang="es-MX" dirty="0"/>
              <a:t>entidad económica se presume en existencia permanente, dentro de un horizonte de tiempo ilimitado, salvo prueba en contrario por lo que las cifras en el sistema de información contable representan valores sistemáticamente obtenidos con base en las NIF. En tanto prevalezcan dichas condiciones, no deben determinarse valores estimados provenientes de la disposición o liquidación del conjunto de los activos netos de la entidad (disolución, suspensión de actividades, quiebra o liquidación).</a:t>
            </a:r>
          </a:p>
        </p:txBody>
      </p:sp>
    </p:spTree>
    <p:extLst>
      <p:ext uri="{BB962C8B-B14F-4D97-AF65-F5344CB8AC3E}">
        <p14:creationId xmlns:p14="http://schemas.microsoft.com/office/powerpoint/2010/main" val="27375276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Devengación</a:t>
            </a:r>
            <a:r>
              <a:rPr lang="es-MX" dirty="0"/>
              <a:t> Contable.</a:t>
            </a:r>
          </a:p>
        </p:txBody>
      </p:sp>
      <p:sp>
        <p:nvSpPr>
          <p:cNvPr id="3" name="Marcador de contenido 2"/>
          <p:cNvSpPr>
            <a:spLocks noGrp="1"/>
          </p:cNvSpPr>
          <p:nvPr>
            <p:ph idx="1"/>
          </p:nvPr>
        </p:nvSpPr>
        <p:spPr/>
        <p:txBody>
          <a:bodyPr/>
          <a:lstStyle/>
          <a:p>
            <a:r>
              <a:rPr lang="es-MX" dirty="0" smtClean="0"/>
              <a:t>Los </a:t>
            </a:r>
            <a:r>
              <a:rPr lang="es-MX" dirty="0"/>
              <a:t>efectos derivados de las transacciones que lleva a cabo una entidad económica con otras entidades, de las transformaciones internas y de otros eventos, que le han afectado económicamente, deben de reconocerse contablemente, en el momento en que ocurren, independientemente de la fecha en que se consideren realizados para fines contables.</a:t>
            </a:r>
          </a:p>
        </p:txBody>
      </p:sp>
    </p:spTree>
    <p:extLst>
      <p:ext uri="{BB962C8B-B14F-4D97-AF65-F5344CB8AC3E}">
        <p14:creationId xmlns:p14="http://schemas.microsoft.com/office/powerpoint/2010/main" val="3333896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Asociación de costos y gastos con ingresos.</a:t>
            </a:r>
          </a:p>
        </p:txBody>
      </p:sp>
      <p:sp>
        <p:nvSpPr>
          <p:cNvPr id="3" name="Marcador de contenido 2"/>
          <p:cNvSpPr>
            <a:spLocks noGrp="1"/>
          </p:cNvSpPr>
          <p:nvPr>
            <p:ph idx="1"/>
          </p:nvPr>
        </p:nvSpPr>
        <p:spPr/>
        <p:txBody>
          <a:bodyPr/>
          <a:lstStyle/>
          <a:p>
            <a:r>
              <a:rPr lang="es-MX" dirty="0" smtClean="0"/>
              <a:t>Los </a:t>
            </a:r>
            <a:r>
              <a:rPr lang="es-MX" dirty="0"/>
              <a:t>costos y los gastos de una entidad deben de identificarse con el ingreso que generen en el mismo periodo, independientemente de la fecha en que se realicen. 5 Los costos y gastos del periodo contable cuyos beneficios económicos futuros no pueden identificarse o cuantificarse razonablemente deben de reconocerse directamente en los resultados del periodo.</a:t>
            </a:r>
          </a:p>
        </p:txBody>
      </p:sp>
    </p:spTree>
    <p:extLst>
      <p:ext uri="{BB962C8B-B14F-4D97-AF65-F5344CB8AC3E}">
        <p14:creationId xmlns:p14="http://schemas.microsoft.com/office/powerpoint/2010/main" val="30428977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Dualidad Económica.</a:t>
            </a:r>
          </a:p>
        </p:txBody>
      </p:sp>
      <p:sp>
        <p:nvSpPr>
          <p:cNvPr id="3" name="Marcador de contenido 2"/>
          <p:cNvSpPr>
            <a:spLocks noGrp="1"/>
          </p:cNvSpPr>
          <p:nvPr>
            <p:ph idx="1"/>
          </p:nvPr>
        </p:nvSpPr>
        <p:spPr/>
        <p:txBody>
          <a:bodyPr/>
          <a:lstStyle/>
          <a:p>
            <a:r>
              <a:rPr lang="es-MX" dirty="0" smtClean="0"/>
              <a:t>La </a:t>
            </a:r>
            <a:r>
              <a:rPr lang="es-MX" dirty="0"/>
              <a:t>estructura financiera de una entidad económica está constituida por los recursos de los que dispone para la consecución de sus fines y por las fuentes para obtener dichos recursos, ya sean propias o ajenas. Derivado de lo anterior se destaca que los activos representan recursos económicos con los que cuenta la entidad, en tanto que los pasivos y el capital contable o patrimonio representan participaciones en la obtención de dichos recursos.</a:t>
            </a:r>
          </a:p>
        </p:txBody>
      </p:sp>
    </p:spTree>
    <p:extLst>
      <p:ext uri="{BB962C8B-B14F-4D97-AF65-F5344CB8AC3E}">
        <p14:creationId xmlns:p14="http://schemas.microsoft.com/office/powerpoint/2010/main" val="36187441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Consistencia.</a:t>
            </a:r>
          </a:p>
        </p:txBody>
      </p:sp>
      <p:sp>
        <p:nvSpPr>
          <p:cNvPr id="3" name="Marcador de contenido 2"/>
          <p:cNvSpPr>
            <a:spLocks noGrp="1"/>
          </p:cNvSpPr>
          <p:nvPr>
            <p:ph idx="1"/>
          </p:nvPr>
        </p:nvSpPr>
        <p:spPr/>
        <p:txBody>
          <a:bodyPr/>
          <a:lstStyle/>
          <a:p>
            <a:r>
              <a:rPr lang="es-MX" dirty="0" smtClean="0"/>
              <a:t>Ante </a:t>
            </a:r>
            <a:r>
              <a:rPr lang="es-MX" dirty="0"/>
              <a:t>la existencia de operaciones similares en una entidad, debe corresponder un mismo tratamiento contable, el cual debe permanecer a través del tiempo, en tanto no cambie la esencia económica de las operaciones. Cabe mencionar que algunas normas particulares establecen tratamientos contables alternos y se debe seleccionar el que mejor refleje la sustancia económica de la operación.</a:t>
            </a:r>
          </a:p>
        </p:txBody>
      </p:sp>
    </p:spTree>
    <p:extLst>
      <p:ext uri="{BB962C8B-B14F-4D97-AF65-F5344CB8AC3E}">
        <p14:creationId xmlns:p14="http://schemas.microsoft.com/office/powerpoint/2010/main" val="9357158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Acervo Bibliográfico</a:t>
            </a:r>
            <a:endParaRPr lang="es-MX" dirty="0"/>
          </a:p>
        </p:txBody>
      </p:sp>
      <p:pic>
        <p:nvPicPr>
          <p:cNvPr id="4" name="Marcador de contenido 3"/>
          <p:cNvPicPr>
            <a:picLocks noGrp="1" noChangeAspect="1"/>
          </p:cNvPicPr>
          <p:nvPr>
            <p:ph idx="1"/>
          </p:nvPr>
        </p:nvPicPr>
        <p:blipFill>
          <a:blip r:embed="rId2"/>
          <a:stretch>
            <a:fillRect/>
          </a:stretch>
        </p:blipFill>
        <p:spPr>
          <a:xfrm>
            <a:off x="2592925" y="2730322"/>
            <a:ext cx="7840192" cy="2001480"/>
          </a:xfrm>
          <a:prstGeom prst="rect">
            <a:avLst/>
          </a:prstGeom>
        </p:spPr>
      </p:pic>
    </p:spTree>
    <p:extLst>
      <p:ext uri="{BB962C8B-B14F-4D97-AF65-F5344CB8AC3E}">
        <p14:creationId xmlns:p14="http://schemas.microsoft.com/office/powerpoint/2010/main" val="23730180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35524" y="2967335"/>
            <a:ext cx="6320961" cy="1754326"/>
          </a:xfrm>
          <a:prstGeom prst="rect">
            <a:avLst/>
          </a:prstGeom>
          <a:noFill/>
        </p:spPr>
        <p:txBody>
          <a:bodyPr wrap="none" lIns="91440" tIns="45720" rIns="91440" bIns="45720">
            <a:spAutoFit/>
          </a:bodyPr>
          <a:lstStyle/>
          <a:p>
            <a:pPr algn="ctr"/>
            <a:r>
              <a:rPr lang="es-E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¡¡GRACIAS POR </a:t>
            </a:r>
            <a:r>
              <a:rPr lang="es-E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SU</a:t>
            </a:r>
          </a:p>
          <a:p>
            <a:pPr algn="ctr"/>
            <a:r>
              <a:rPr lang="es-E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ATENCIÓN¡¡¡</a:t>
            </a:r>
          </a:p>
        </p:txBody>
      </p:sp>
    </p:spTree>
    <p:extLst>
      <p:ext uri="{BB962C8B-B14F-4D97-AF65-F5344CB8AC3E}">
        <p14:creationId xmlns:p14="http://schemas.microsoft.com/office/powerpoint/2010/main" val="32455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250" fill="hold"/>
                                        <p:tgtEl>
                                          <p:spTgt spid="2"/>
                                        </p:tgtEl>
                                        <p:attrNameLst>
                                          <p:attrName>ppt_w</p:attrName>
                                        </p:attrNameLst>
                                      </p:cBhvr>
                                      <p:tavLst>
                                        <p:tav tm="0">
                                          <p:val>
                                            <p:fltVal val="0"/>
                                          </p:val>
                                        </p:tav>
                                        <p:tav tm="100000">
                                          <p:val>
                                            <p:strVal val="#ppt_w"/>
                                          </p:val>
                                        </p:tav>
                                      </p:tavLst>
                                    </p:anim>
                                    <p:anim calcmode="lin" valueType="num">
                                      <p:cBhvr>
                                        <p:cTn id="8" dur="3250" fill="hold"/>
                                        <p:tgtEl>
                                          <p:spTgt spid="2"/>
                                        </p:tgtEl>
                                        <p:attrNameLst>
                                          <p:attrName>ppt_h</p:attrName>
                                        </p:attrNameLst>
                                      </p:cBhvr>
                                      <p:tavLst>
                                        <p:tav tm="0">
                                          <p:val>
                                            <p:fltVal val="0"/>
                                          </p:val>
                                        </p:tav>
                                        <p:tav tm="100000">
                                          <p:val>
                                            <p:strVal val="#ppt_h"/>
                                          </p:val>
                                        </p:tav>
                                      </p:tavLst>
                                    </p:anim>
                                    <p:anim calcmode="lin" valueType="num">
                                      <p:cBhvr>
                                        <p:cTn id="9" dur="3250" fill="hold"/>
                                        <p:tgtEl>
                                          <p:spTgt spid="2"/>
                                        </p:tgtEl>
                                        <p:attrNameLst>
                                          <p:attrName>style.rotation</p:attrName>
                                        </p:attrNameLst>
                                      </p:cBhvr>
                                      <p:tavLst>
                                        <p:tav tm="0">
                                          <p:val>
                                            <p:fltVal val="90"/>
                                          </p:val>
                                        </p:tav>
                                        <p:tav tm="100000">
                                          <p:val>
                                            <p:fltVal val="0"/>
                                          </p:val>
                                        </p:tav>
                                      </p:tavLst>
                                    </p:anim>
                                    <p:animEffect transition="in" filter="fade">
                                      <p:cBhvr>
                                        <p:cTn id="10" dur="3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INFORMACIÓN FINANCIERA</a:t>
            </a:r>
            <a:endParaRPr lang="es-MX" dirty="0"/>
          </a:p>
        </p:txBody>
      </p:sp>
      <p:sp>
        <p:nvSpPr>
          <p:cNvPr id="3" name="Marcador de contenido 2"/>
          <p:cNvSpPr>
            <a:spLocks noGrp="1"/>
          </p:cNvSpPr>
          <p:nvPr>
            <p:ph idx="1"/>
          </p:nvPr>
        </p:nvSpPr>
        <p:spPr>
          <a:xfrm>
            <a:off x="2589212" y="1747233"/>
            <a:ext cx="8915400" cy="4344473"/>
          </a:xfrm>
        </p:spPr>
        <p:txBody>
          <a:bodyPr>
            <a:noAutofit/>
          </a:bodyPr>
          <a:lstStyle/>
          <a:p>
            <a:pPr algn="just"/>
            <a:r>
              <a:rPr lang="es-MX" sz="2200" dirty="0"/>
              <a:t>La información financiera que emana de la contabilidad, es información cuantitativa, </a:t>
            </a:r>
            <a:r>
              <a:rPr lang="es-MX" sz="2200" dirty="0" smtClean="0"/>
              <a:t>expresada </a:t>
            </a:r>
            <a:r>
              <a:rPr lang="es-MX" sz="2200" dirty="0"/>
              <a:t>en unidades monetarias y descriptiva, que muestra la posición y desempeño financiero de una entidad, y cuyo objetivo esencial es el de ser útil al usuario general en la toma de sus decisiones económicas. </a:t>
            </a:r>
            <a:endParaRPr lang="es-MX" sz="2200" dirty="0" smtClean="0"/>
          </a:p>
          <a:p>
            <a:pPr algn="just"/>
            <a:r>
              <a:rPr lang="es-MX" sz="2200" dirty="0" smtClean="0"/>
              <a:t>Su </a:t>
            </a:r>
            <a:r>
              <a:rPr lang="es-MX" sz="2200" dirty="0"/>
              <a:t>manifestación fundamental son los estados financieros. Se enfoca esencialmente a proveer información que permita evaluar el desenvolvimiento de la entidad, así como en proporcionar elementos de juicio para estimar el comportamiento futuro de los flujos de efectivo, entre otros aspectos.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617" y="1645901"/>
            <a:ext cx="2352452" cy="2352452"/>
          </a:xfrm>
          <a:prstGeom prst="rect">
            <a:avLst/>
          </a:prstGeom>
        </p:spPr>
      </p:pic>
    </p:spTree>
    <p:extLst>
      <p:ext uri="{BB962C8B-B14F-4D97-AF65-F5344CB8AC3E}">
        <p14:creationId xmlns:p14="http://schemas.microsoft.com/office/powerpoint/2010/main" val="2287885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NIF A1 </a:t>
            </a:r>
            <a:r>
              <a:rPr lang="es-MX" dirty="0" smtClean="0"/>
              <a:t>NORMAS DE INFORMACIÓN FINANCIERA (ESTRUCTURA)</a:t>
            </a:r>
            <a:endParaRPr lang="es-MX" dirty="0"/>
          </a:p>
        </p:txBody>
      </p:sp>
      <p:sp>
        <p:nvSpPr>
          <p:cNvPr id="3" name="Marcador de contenido 2"/>
          <p:cNvSpPr>
            <a:spLocks noGrp="1"/>
          </p:cNvSpPr>
          <p:nvPr>
            <p:ph idx="1"/>
          </p:nvPr>
        </p:nvSpPr>
        <p:spPr/>
        <p:txBody>
          <a:bodyPr>
            <a:normAutofit/>
          </a:bodyPr>
          <a:lstStyle/>
          <a:p>
            <a:pPr marL="0" indent="0" algn="just">
              <a:buNone/>
            </a:pPr>
            <a:endParaRPr lang="es-MX" sz="2200" dirty="0" smtClean="0"/>
          </a:p>
          <a:p>
            <a:pPr algn="just"/>
            <a:r>
              <a:rPr lang="es-MX" sz="2200" dirty="0" smtClean="0"/>
              <a:t>Conjunto </a:t>
            </a:r>
            <a:r>
              <a:rPr lang="es-MX" sz="2200" dirty="0"/>
              <a:t>de pronunciamientos normativos, conceptuales y particulares, emitidos por el CINIF o transferidos al CINIF, que regulan la información contenida en los estados financieros y sus notas, en un lugar y fecha determinados, que son aceptados de manera amplia y generalizada por todos los usuarios de la información financiera.</a:t>
            </a:r>
          </a:p>
          <a:p>
            <a:pPr marL="0" indent="0" algn="just">
              <a:buNone/>
            </a:pPr>
            <a:endParaRPr lang="es-MX" sz="22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741" y="4289268"/>
            <a:ext cx="2143125" cy="2143125"/>
          </a:xfrm>
          <a:prstGeom prst="rect">
            <a:avLst/>
          </a:prstGeom>
        </p:spPr>
      </p:pic>
    </p:spTree>
    <p:extLst>
      <p:ext uri="{BB962C8B-B14F-4D97-AF65-F5344CB8AC3E}">
        <p14:creationId xmlns:p14="http://schemas.microsoft.com/office/powerpoint/2010/main" val="14600511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NIF se conforman de:</a:t>
            </a:r>
          </a:p>
        </p:txBody>
      </p:sp>
      <p:sp>
        <p:nvSpPr>
          <p:cNvPr id="3" name="Marcador de contenido 2"/>
          <p:cNvSpPr>
            <a:spLocks noGrp="1"/>
          </p:cNvSpPr>
          <p:nvPr>
            <p:ph idx="1"/>
          </p:nvPr>
        </p:nvSpPr>
        <p:spPr/>
        <p:txBody>
          <a:bodyPr/>
          <a:lstStyle/>
          <a:p>
            <a:pPr algn="just">
              <a:buFont typeface="+mj-lt"/>
              <a:buAutoNum type="alphaLcParenR"/>
            </a:pPr>
            <a:r>
              <a:rPr lang="es-MX" dirty="0"/>
              <a:t>L</a:t>
            </a:r>
            <a:r>
              <a:rPr lang="es-MX" dirty="0" smtClean="0"/>
              <a:t>as </a:t>
            </a:r>
            <a:r>
              <a:rPr lang="es-MX" dirty="0"/>
              <a:t>NIF, sus Mejoras, las Interpretaciones a las NIF (INIF) y las orientaciones a las NIF (ONIF), aprobadas por el Consejo Emisor del CINIF y emitidas por el CINIF; </a:t>
            </a:r>
            <a:endParaRPr lang="es-MX" dirty="0" smtClean="0"/>
          </a:p>
          <a:p>
            <a:pPr algn="just">
              <a:buFont typeface="+mj-lt"/>
              <a:buAutoNum type="alphaLcParenR"/>
            </a:pPr>
            <a:r>
              <a:rPr lang="es-MX" dirty="0" smtClean="0"/>
              <a:t>los </a:t>
            </a:r>
            <a:r>
              <a:rPr lang="es-MX" dirty="0"/>
              <a:t>Boletines emitidos por la Comisión de Principios de Contabilidad (CPC) del Instituto Mexicano de Contadores Públicos (IMCP) y transferidos al CINIF el 31 de mayo de 2004, que no hayan sido modificados, sustituidos o derogados por nuevas NIF; y </a:t>
            </a:r>
            <a:endParaRPr lang="es-MX" dirty="0" smtClean="0"/>
          </a:p>
          <a:p>
            <a:pPr algn="just">
              <a:buFont typeface="+mj-lt"/>
              <a:buAutoNum type="alphaLcParenR"/>
            </a:pPr>
            <a:r>
              <a:rPr lang="es-MX" dirty="0" smtClean="0"/>
              <a:t>las </a:t>
            </a:r>
            <a:r>
              <a:rPr lang="es-MX" dirty="0"/>
              <a:t>Normas Internacionales de Información Financiera aplicables de manera supletoria.</a:t>
            </a:r>
          </a:p>
        </p:txBody>
      </p:sp>
      <p:pic>
        <p:nvPicPr>
          <p:cNvPr id="5" name="Imagen 4"/>
          <p:cNvPicPr>
            <a:picLocks noChangeAspect="1"/>
          </p:cNvPicPr>
          <p:nvPr/>
        </p:nvPicPr>
        <p:blipFill>
          <a:blip r:embed="rId2"/>
          <a:stretch>
            <a:fillRect/>
          </a:stretch>
        </p:blipFill>
        <p:spPr>
          <a:xfrm>
            <a:off x="1796267" y="5173034"/>
            <a:ext cx="2314575" cy="1476375"/>
          </a:xfrm>
          <a:prstGeom prst="rect">
            <a:avLst/>
          </a:prstGeom>
        </p:spPr>
      </p:pic>
    </p:spTree>
    <p:extLst>
      <p:ext uri="{BB962C8B-B14F-4D97-AF65-F5344CB8AC3E}">
        <p14:creationId xmlns:p14="http://schemas.microsoft.com/office/powerpoint/2010/main" val="3327994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NIF se conforman de cuatro grandes apartados:</a:t>
            </a:r>
          </a:p>
        </p:txBody>
      </p:sp>
      <p:sp>
        <p:nvSpPr>
          <p:cNvPr id="3" name="Marcador de contenido 2"/>
          <p:cNvSpPr>
            <a:spLocks noGrp="1"/>
          </p:cNvSpPr>
          <p:nvPr>
            <p:ph idx="1"/>
          </p:nvPr>
        </p:nvSpPr>
        <p:spPr/>
        <p:txBody>
          <a:bodyPr>
            <a:normAutofit/>
          </a:bodyPr>
          <a:lstStyle/>
          <a:p>
            <a:pPr>
              <a:buFont typeface="+mj-lt"/>
              <a:buAutoNum type="alphaLcParenR"/>
            </a:pPr>
            <a:r>
              <a:rPr lang="es-MX" sz="2200" dirty="0"/>
              <a:t>Normas de Información Financiera conceptuales o “Marco Conceptual</a:t>
            </a:r>
            <a:r>
              <a:rPr lang="es-MX" sz="2200" dirty="0" smtClean="0"/>
              <a:t>”;</a:t>
            </a:r>
          </a:p>
          <a:p>
            <a:pPr>
              <a:buFont typeface="+mj-lt"/>
              <a:buAutoNum type="alphaLcParenR"/>
            </a:pPr>
            <a:r>
              <a:rPr lang="es-MX" sz="2200" dirty="0"/>
              <a:t>Normas de Información Financiera particulares o “NIF particulares”; </a:t>
            </a:r>
            <a:endParaRPr lang="es-MX" sz="2200" dirty="0" smtClean="0"/>
          </a:p>
          <a:p>
            <a:pPr>
              <a:buFont typeface="+mj-lt"/>
              <a:buAutoNum type="alphaLcParenR"/>
            </a:pPr>
            <a:r>
              <a:rPr lang="es-MX" sz="2200" dirty="0" smtClean="0"/>
              <a:t>Interpretaciones </a:t>
            </a:r>
            <a:r>
              <a:rPr lang="es-MX" sz="2200" dirty="0"/>
              <a:t>a las NIF o “INIF”; y </a:t>
            </a:r>
            <a:endParaRPr lang="es-MX" sz="2200" dirty="0" smtClean="0"/>
          </a:p>
          <a:p>
            <a:pPr>
              <a:buFont typeface="+mj-lt"/>
              <a:buAutoNum type="alphaLcParenR"/>
            </a:pPr>
            <a:r>
              <a:rPr lang="es-MX" sz="2200" dirty="0" smtClean="0"/>
              <a:t>Orientaciones </a:t>
            </a:r>
            <a:r>
              <a:rPr lang="es-MX" sz="2200" dirty="0"/>
              <a:t>a las NIF o “ONIF</a:t>
            </a:r>
            <a:r>
              <a:rPr lang="es-MX" sz="2200" dirty="0" smtClean="0"/>
              <a:t>”.</a:t>
            </a:r>
            <a:endParaRPr lang="es-MX" sz="2200" dirty="0"/>
          </a:p>
          <a:p>
            <a:pPr marL="0" indent="0">
              <a:buNone/>
            </a:pPr>
            <a:endParaRPr lang="es-MX" sz="2200" dirty="0"/>
          </a:p>
        </p:txBody>
      </p:sp>
    </p:spTree>
    <p:extLst>
      <p:ext uri="{BB962C8B-B14F-4D97-AF65-F5344CB8AC3E}">
        <p14:creationId xmlns:p14="http://schemas.microsoft.com/office/powerpoint/2010/main" val="1579890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NIF se conforman de cuatro grandes apartados:</a:t>
            </a:r>
          </a:p>
        </p:txBody>
      </p:sp>
      <p:sp>
        <p:nvSpPr>
          <p:cNvPr id="3" name="Marcador de contenido 2"/>
          <p:cNvSpPr>
            <a:spLocks noGrp="1"/>
          </p:cNvSpPr>
          <p:nvPr>
            <p:ph idx="1"/>
          </p:nvPr>
        </p:nvSpPr>
        <p:spPr/>
        <p:txBody>
          <a:bodyPr>
            <a:normAutofit/>
          </a:bodyPr>
          <a:lstStyle/>
          <a:p>
            <a:pPr algn="just"/>
            <a:r>
              <a:rPr lang="es-MX" sz="2200" dirty="0"/>
              <a:t>El MC establece conceptos fundamentales que sirven de sustento para la elaboración de </a:t>
            </a:r>
            <a:r>
              <a:rPr lang="es-MX" sz="2200" dirty="0" smtClean="0"/>
              <a:t>NIF </a:t>
            </a:r>
            <a:r>
              <a:rPr lang="es-MX" sz="2200" dirty="0"/>
              <a:t>particulares. </a:t>
            </a:r>
            <a:endParaRPr lang="es-MX" sz="2200" dirty="0" smtClean="0"/>
          </a:p>
          <a:p>
            <a:pPr algn="just"/>
            <a:r>
              <a:rPr lang="es-MX" sz="2200" dirty="0" smtClean="0"/>
              <a:t>Las </a:t>
            </a:r>
            <a:r>
              <a:rPr lang="es-MX" sz="2200" dirty="0"/>
              <a:t>NIF particulares establecen las bases específicas de valuación, presentación y revelación </a:t>
            </a:r>
            <a:r>
              <a:rPr lang="es-MX" sz="2200" dirty="0" smtClean="0"/>
              <a:t>de </a:t>
            </a:r>
            <a:r>
              <a:rPr lang="es-MX" sz="2200" dirty="0"/>
              <a:t>las transacciones, transformaciones internas y otros eventos, que afectan económicamente a la entidad, que son sujetos de reconocimiento contable en la información financiera. </a:t>
            </a:r>
          </a:p>
        </p:txBody>
      </p:sp>
    </p:spTree>
    <p:extLst>
      <p:ext uri="{BB962C8B-B14F-4D97-AF65-F5344CB8AC3E}">
        <p14:creationId xmlns:p14="http://schemas.microsoft.com/office/powerpoint/2010/main" val="4161444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128</TotalTime>
  <Words>2804</Words>
  <Application>Microsoft Office PowerPoint</Application>
  <PresentationFormat>Panorámica</PresentationFormat>
  <Paragraphs>156</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Century Gothic</vt:lpstr>
      <vt:lpstr>roboto</vt:lpstr>
      <vt:lpstr>Wingdings 3</vt:lpstr>
      <vt:lpstr>Espiral</vt:lpstr>
      <vt:lpstr>“ESTRUCTURA DE LAS NORMAS DE INFORMACIÓN FINANCIERA”</vt:lpstr>
      <vt:lpstr>GUION EXPLICATIVO</vt:lpstr>
      <vt:lpstr>OBJETIVO GENERAL</vt:lpstr>
      <vt:lpstr> Contabilidad </vt:lpstr>
      <vt:lpstr>INFORMACIÓN FINANCIERA</vt:lpstr>
      <vt:lpstr>NIF A1 NORMAS DE INFORMACIÓN FINANCIERA (ESTRUCTURA)</vt:lpstr>
      <vt:lpstr>Las NIF se conforman de:</vt:lpstr>
      <vt:lpstr>Las NIF se conforman de cuatro grandes apartados:</vt:lpstr>
      <vt:lpstr>Las NIF se conforman de cuatro grandes apartados:</vt:lpstr>
      <vt:lpstr>Las Interpretaciones a las NIF tienen por objeto:</vt:lpstr>
      <vt:lpstr>Marco Conceptual</vt:lpstr>
      <vt:lpstr>El MC sirve al usuario general de la información financiera al:</vt:lpstr>
      <vt:lpstr>El MC se integra de una serie de normas interrelacionadas y ordenadas en forma secuencial, de proposiciones generales a proposiciones particulares, como sigue:</vt:lpstr>
      <vt:lpstr>Postulados básicos</vt:lpstr>
      <vt:lpstr>Necesidades de los usuarios y objetivos de los estados financieros</vt:lpstr>
      <vt:lpstr>Los estados financieros deben permitir al usuario general evaluar:  </vt:lpstr>
      <vt:lpstr>Características cualitativas de los estados financieros </vt:lpstr>
      <vt:lpstr>Las características cualitativas primarias de los estados financieros son:</vt:lpstr>
      <vt:lpstr>Elementos básicos de los estados financieros</vt:lpstr>
      <vt:lpstr>Elementos básicos de los estados financieros</vt:lpstr>
      <vt:lpstr>Elementos básicos de los estados financieros</vt:lpstr>
      <vt:lpstr>Elementos básicos de los estados financieros</vt:lpstr>
      <vt:lpstr>Reconocimiento y valuación de los elementos de los estados financieros</vt:lpstr>
      <vt:lpstr>El reconocimiento contable se presenta en dos etapas:</vt:lpstr>
      <vt:lpstr>VALUACIÓN</vt:lpstr>
      <vt:lpstr>Presentación y revelación en los estados financieros</vt:lpstr>
      <vt:lpstr>Presentación y revelación en los estados financieros</vt:lpstr>
      <vt:lpstr>Establecimiento de las bases para la aplicación de normas supletorias</vt:lpstr>
      <vt:lpstr>Normas particulares</vt:lpstr>
      <vt:lpstr>JUICIO PROFESIONAL EN LA APLICACIÓN DE LAS NORMAS DE INFORMACIÓN FINANCIERA </vt:lpstr>
      <vt:lpstr>El juicio profesional se emplea comúnmente para:</vt:lpstr>
      <vt:lpstr>Presentación de PowerPoint</vt:lpstr>
      <vt:lpstr>Presentación de PowerPoint</vt:lpstr>
      <vt:lpstr>Presentación de PowerPoint</vt:lpstr>
      <vt:lpstr>Presentación de PowerPoint</vt:lpstr>
      <vt:lpstr>Presentación de PowerPoint</vt:lpstr>
      <vt:lpstr>POSTULADOS BÁSICOS</vt:lpstr>
      <vt:lpstr>Sustancia Económica.</vt:lpstr>
      <vt:lpstr>Entidad Económica.</vt:lpstr>
      <vt:lpstr>Negocio en Marcha.</vt:lpstr>
      <vt:lpstr>Devengación Contable.</vt:lpstr>
      <vt:lpstr>Asociación de costos y gastos con ingresos.</vt:lpstr>
      <vt:lpstr>Dualidad Económica.</vt:lpstr>
      <vt:lpstr>Consistencia.</vt:lpstr>
      <vt:lpstr>Acervo Bibliográfico</vt:lpstr>
      <vt:lpstr>Presentación de PowerPoint</vt:lpstr>
    </vt:vector>
  </TitlesOfParts>
  <Company>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Full name</dc:creator>
  <cp:lastModifiedBy>Full name</cp:lastModifiedBy>
  <cp:revision>14</cp:revision>
  <dcterms:created xsi:type="dcterms:W3CDTF">2019-08-21T04:49:09Z</dcterms:created>
  <dcterms:modified xsi:type="dcterms:W3CDTF">2019-10-01T05:02:45Z</dcterms:modified>
</cp:coreProperties>
</file>