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sldIdLst>
    <p:sldId id="312" r:id="rId2"/>
    <p:sldId id="313" r:id="rId3"/>
    <p:sldId id="314" r:id="rId4"/>
    <p:sldId id="315" r:id="rId5"/>
    <p:sldId id="316" r:id="rId6"/>
    <p:sldId id="317" r:id="rId7"/>
    <p:sldId id="318" r:id="rId8"/>
    <p:sldId id="256" r:id="rId9"/>
    <p:sldId id="257" r:id="rId10"/>
    <p:sldId id="264" r:id="rId11"/>
    <p:sldId id="258" r:id="rId12"/>
    <p:sldId id="259" r:id="rId13"/>
    <p:sldId id="260" r:id="rId14"/>
    <p:sldId id="261" r:id="rId15"/>
    <p:sldId id="262" r:id="rId16"/>
    <p:sldId id="263" r:id="rId17"/>
    <p:sldId id="271" r:id="rId18"/>
    <p:sldId id="267" r:id="rId19"/>
    <p:sldId id="268" r:id="rId20"/>
    <p:sldId id="269"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5" r:id="rId34"/>
    <p:sldId id="286" r:id="rId35"/>
    <p:sldId id="287" r:id="rId36"/>
    <p:sldId id="288" r:id="rId37"/>
    <p:sldId id="289"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11" r:id="rId52"/>
    <p:sldId id="304" r:id="rId53"/>
    <p:sldId id="305" r:id="rId54"/>
    <p:sldId id="306" r:id="rId55"/>
    <p:sldId id="307" r:id="rId56"/>
    <p:sldId id="308" r:id="rId57"/>
    <p:sldId id="309" r:id="rId58"/>
    <p:sldId id="310" r:id="rId59"/>
    <p:sldId id="266" r:id="rId6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08"/>
      </p:cViewPr>
      <p:guideLst>
        <p:guide orient="horz" pos="2160"/>
        <p:guide pos="2880"/>
      </p:guideLst>
    </p:cSldViewPr>
  </p:slideViewPr>
  <p:notesTextViewPr>
    <p:cViewPr>
      <p:scale>
        <a:sx n="1" d="1"/>
        <a:sy n="1" d="1"/>
      </p:scale>
      <p:origin x="3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34DC87-8B7D-48A8-A53B-2A2A5041C0C6}" type="datetimeFigureOut">
              <a:rPr lang="es-MX" smtClean="0"/>
              <a:t>26/09/2019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C2E109-2D5F-4AD6-B3AE-024780854195}" type="slidenum">
              <a:rPr lang="es-MX" smtClean="0"/>
              <a:t>‹Nº›</a:t>
            </a:fld>
            <a:endParaRPr lang="es-MX"/>
          </a:p>
        </p:txBody>
      </p:sp>
    </p:spTree>
    <p:extLst>
      <p:ext uri="{BB962C8B-B14F-4D97-AF65-F5344CB8AC3E}">
        <p14:creationId xmlns:p14="http://schemas.microsoft.com/office/powerpoint/2010/main" val="3701436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Una prerrogativa es un permiso, un beneficio o una dispensa que se otorga a una persona respecto a un determinado asunto. Es un privilegio, un derecho reservado a ciertas funciones  o dignidades.</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9</a:t>
            </a:fld>
            <a:endParaRPr lang="es-MX"/>
          </a:p>
        </p:txBody>
      </p:sp>
    </p:spTree>
    <p:extLst>
      <p:ext uri="{BB962C8B-B14F-4D97-AF65-F5344CB8AC3E}">
        <p14:creationId xmlns:p14="http://schemas.microsoft.com/office/powerpoint/2010/main" val="34371762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Los Derechos Humanos han sido clasificados atendiendo a diversos criterios, así podemos encontrar clasificaciones que atienden a su naturaleza, al origen, contenido y por la materia a la que se refieren. Con un propósito pedagógico han sido clasificados en tres generaciones, esto en función al momento histórico en que surgieron o del reconocimiento que han tenido por parte de los Estados. Es conveniente indicar que el agrupamiento de los derechos humanos en generaciones no significa que algunos tengan mayor o menor importancia sobre otros pues todos ellos encuentran en la dignidad humana el principio y fin a alcanzar. Así entonces en la primera generación fueron agrupados los derechos civiles y políticos, en la segunda generación los derechos económicos, sociales y culturales y en la tercera generación se agruparon los que corresponden a grupos de personas o colectividades que comparten intereses comunes.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18</a:t>
            </a:fld>
            <a:endParaRPr lang="es-MX"/>
          </a:p>
        </p:txBody>
      </p:sp>
    </p:spTree>
    <p:extLst>
      <p:ext uri="{BB962C8B-B14F-4D97-AF65-F5344CB8AC3E}">
        <p14:creationId xmlns:p14="http://schemas.microsoft.com/office/powerpoint/2010/main" val="1619089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vida es un derecho fundamental consagrado en documentos fundamentales internacionales y nacionales de diversos países del mundo. El primero de todos los derechos si consideramos al titular de éste como generador de cualquier otro derecho posible. En este sentido, es inviolable y no admite excepción alguna, es decir, se tutela tanto en el ámbito privado como en el público a fin de cubrir la dimensión personal.</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19</a:t>
            </a:fld>
            <a:endParaRPr lang="es-MX"/>
          </a:p>
        </p:txBody>
      </p:sp>
    </p:spTree>
    <p:extLst>
      <p:ext uri="{BB962C8B-B14F-4D97-AF65-F5344CB8AC3E}">
        <p14:creationId xmlns:p14="http://schemas.microsoft.com/office/powerpoint/2010/main" val="2670491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prohíbe toda exclusión o trato diferenciado motivado por razones del origen étnico o nacional, género, edad, discapacidades, condición social, condiciones de salud, religión, opiniones, preferencias sexuales, estado civil o cualquier otra que atente contra la dignidad humana y tenga por objeto anular o menoscabar los derechos y libertades de las personas.</a:t>
            </a:r>
          </a:p>
          <a:p>
            <a:endParaRPr lang="es-MX" dirty="0" smtClean="0"/>
          </a:p>
          <a:p>
            <a:r>
              <a:rPr lang="es-MX" dirty="0" smtClean="0"/>
              <a:t>Todas las personas tienen derecho a gozar y disfrutar de la misma manera los derechos reconocidos por la Constitución, los tratados internacionales y las leyes.</a:t>
            </a:r>
          </a:p>
          <a:p>
            <a:r>
              <a:rPr lang="es-MX" dirty="0" smtClean="0"/>
              <a:t>De igual manera, queda prohibida toda práctica de exclusión que tenga por objeto impedir o anular el reconocimiento o ejercicio de los derechos humanos consagrados en nuestro orden jurídico.</a:t>
            </a:r>
          </a:p>
          <a:p>
            <a:r>
              <a:rPr lang="es-MX" dirty="0" smtClean="0"/>
              <a:t>En México los títulos de nobleza, privilegios u honores hereditarios no tendrán validez.</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20</a:t>
            </a:fld>
            <a:endParaRPr lang="es-MX"/>
          </a:p>
        </p:txBody>
      </p:sp>
    </p:spTree>
    <p:extLst>
      <p:ext uri="{BB962C8B-B14F-4D97-AF65-F5344CB8AC3E}">
        <p14:creationId xmlns:p14="http://schemas.microsoft.com/office/powerpoint/2010/main" val="2422514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igualdad de género es un principio constitucional que estipula que hombres y mujeres son iguales ante la ley”, lo que significa que todas las personas, sin distingo alguno tenemos los mismos derechos y deberes frente al Estado y la sociedad en su conjunto.</a:t>
            </a:r>
            <a:endParaRPr lang="es-MX" b="0"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21</a:t>
            </a:fld>
            <a:endParaRPr lang="es-MX"/>
          </a:p>
        </p:txBody>
      </p:sp>
    </p:spTree>
    <p:extLst>
      <p:ext uri="{BB962C8B-B14F-4D97-AF65-F5344CB8AC3E}">
        <p14:creationId xmlns:p14="http://schemas.microsoft.com/office/powerpoint/2010/main" val="1547768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contenido de la ley deberá atender a las circunstancias propias de cada persona a fin de crear condiciones que permitan el acceso a su protección en condiciones igualdad.</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22</a:t>
            </a:fld>
            <a:endParaRPr lang="es-MX"/>
          </a:p>
        </p:txBody>
      </p:sp>
    </p:spTree>
    <p:extLst>
      <p:ext uri="{BB962C8B-B14F-4D97-AF65-F5344CB8AC3E}">
        <p14:creationId xmlns:p14="http://schemas.microsoft.com/office/powerpoint/2010/main" val="2749556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Por lo que nadie puede ser obligado a prestar trabajos contra su voluntad y sin recibir un pago justo.</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23</a:t>
            </a:fld>
            <a:endParaRPr lang="es-MX"/>
          </a:p>
        </p:txBody>
      </p:sp>
    </p:spTree>
    <p:extLst>
      <p:ext uri="{BB962C8B-B14F-4D97-AF65-F5344CB8AC3E}">
        <p14:creationId xmlns:p14="http://schemas.microsoft.com/office/powerpoint/2010/main" val="2540423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 Constitución prohíbe las penas de muerte, de mutilación, de infamia, la marca, los azotes, los palos, el tormento de cualquier especie, la multa excesiva, la confiscación de bienes y cualesquiera otras penas inusitadas y trascendentales.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24</a:t>
            </a:fld>
            <a:endParaRPr lang="es-MX"/>
          </a:p>
        </p:txBody>
      </p:sp>
    </p:spTree>
    <p:extLst>
      <p:ext uri="{BB962C8B-B14F-4D97-AF65-F5344CB8AC3E}">
        <p14:creationId xmlns:p14="http://schemas.microsoft.com/office/powerpoint/2010/main" val="2132386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ejercicio de esta libertad sólo podrá limitarse por determinación de autoridad competente y dentro de los términos que marque la ley.</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25</a:t>
            </a:fld>
            <a:endParaRPr lang="es-MX"/>
          </a:p>
        </p:txBody>
      </p:sp>
    </p:spTree>
    <p:extLst>
      <p:ext uri="{BB962C8B-B14F-4D97-AF65-F5344CB8AC3E}">
        <p14:creationId xmlns:p14="http://schemas.microsoft.com/office/powerpoint/2010/main" val="23006526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No se puede restringir el derecho de expresión por medios indirectos, como el abuso de controles oficiales o particulares del papel para periódicos; de frecuencias radioeléctricas; de enseres y aparatos usados en la difusión de información; mediante la utilización del derecho penal o por cualquier medio encaminado a impedir la comunicación y la circulación de ideas y opiniones.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26</a:t>
            </a:fld>
            <a:endParaRPr lang="es-MX"/>
          </a:p>
        </p:txBody>
      </p:sp>
    </p:spTree>
    <p:extLst>
      <p:ext uri="{BB962C8B-B14F-4D97-AF65-F5344CB8AC3E}">
        <p14:creationId xmlns:p14="http://schemas.microsoft.com/office/powerpoint/2010/main" val="1256609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Toda persona tiene derecho a la libertad de pensamiento, de conciencia y de religión.</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27</a:t>
            </a:fld>
            <a:endParaRPr lang="es-MX"/>
          </a:p>
        </p:txBody>
      </p:sp>
    </p:spTree>
    <p:extLst>
      <p:ext uri="{BB962C8B-B14F-4D97-AF65-F5344CB8AC3E}">
        <p14:creationId xmlns:p14="http://schemas.microsoft.com/office/powerpoint/2010/main" val="1416900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derecho internacional de los derechos humanos establece las obligaciones que tienen los gobiernos de tomar medidas en determinadas situaciones, o de abstenerse de actuar de determinada forma en otras, a fin de promover y proteger los derechos humanos y las libertades fundamentales de los individuos o grupos.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10</a:t>
            </a:fld>
            <a:endParaRPr lang="es-MX"/>
          </a:p>
        </p:txBody>
      </p:sp>
    </p:spTree>
    <p:extLst>
      <p:ext uri="{BB962C8B-B14F-4D97-AF65-F5344CB8AC3E}">
        <p14:creationId xmlns:p14="http://schemas.microsoft.com/office/powerpoint/2010/main" val="3692591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libertad de imprenta es concebida como aquella libertad de la que gozan todas las personas para pensar, escribir y publicar textos de cualquier tema materia o asunto, así como para leerla o informarse de ella. La libertad de imprenta está pensada como un derecho limitado únicamente por la libertad de otras personas o terceros de no ser afectados en su dignidad, vida o estabilidad social. Por esta razón el Estado debe abstenerse de coartar o limitar la libre expresión a través de la publicación de las ideas a través de una censura previa. </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28</a:t>
            </a:fld>
            <a:endParaRPr lang="es-MX"/>
          </a:p>
        </p:txBody>
      </p:sp>
    </p:spTree>
    <p:extLst>
      <p:ext uri="{BB962C8B-B14F-4D97-AF65-F5344CB8AC3E}">
        <p14:creationId xmlns:p14="http://schemas.microsoft.com/office/powerpoint/2010/main" val="1837821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Con estas medidas se consagra la facultad de las personas y ciudadanos para desplazarse por el territorio nacional sin portar documentación alguna ni ser impedidos de ninguna manera por la autoridad para hacerlo.</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29</a:t>
            </a:fld>
            <a:endParaRPr lang="es-MX"/>
          </a:p>
        </p:txBody>
      </p:sp>
    </p:spTree>
    <p:extLst>
      <p:ext uri="{BB962C8B-B14F-4D97-AF65-F5344CB8AC3E}">
        <p14:creationId xmlns:p14="http://schemas.microsoft.com/office/powerpoint/2010/main" val="3208348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Los manifestantes deberán actuar de forma pacífica y con respeto a la dignidad de la persona y a las leyes.</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Solamente las ciudadanas y los ciudadanos de la República podrán hacerlo para tomar parte en los asuntos políticos del país.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30</a:t>
            </a:fld>
            <a:endParaRPr lang="es-MX"/>
          </a:p>
        </p:txBody>
      </p:sp>
    </p:spTree>
    <p:extLst>
      <p:ext uri="{BB962C8B-B14F-4D97-AF65-F5344CB8AC3E}">
        <p14:creationId xmlns:p14="http://schemas.microsoft.com/office/powerpoint/2010/main" val="34055085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Este derecho incluye la libertad de cambiar de religión o de creencia, así como la libertad de manifestar su religión o su creencia, individual y colectivamente, tanto en público como en privado, por la enseñanza, la práctica, el culto y la observancia.</a:t>
            </a:r>
          </a:p>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31</a:t>
            </a:fld>
            <a:endParaRPr lang="es-MX"/>
          </a:p>
        </p:txBody>
      </p:sp>
    </p:spTree>
    <p:extLst>
      <p:ext uri="{BB962C8B-B14F-4D97-AF65-F5344CB8AC3E}">
        <p14:creationId xmlns:p14="http://schemas.microsoft.com/office/powerpoint/2010/main" val="15171382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Toda persona tiene derecho a acudir ante los jueces o tribunales competentes, para que le amparen contra actos que violen sus derechos humanos.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32</a:t>
            </a:fld>
            <a:endParaRPr lang="es-MX"/>
          </a:p>
        </p:txBody>
      </p:sp>
    </p:spTree>
    <p:extLst>
      <p:ext uri="{BB962C8B-B14F-4D97-AF65-F5344CB8AC3E}">
        <p14:creationId xmlns:p14="http://schemas.microsoft.com/office/powerpoint/2010/main" val="12760925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Sin embargo, de acuerdo con la jurisprudencia de la Suprema Corte de Justicia de la Nación, cuando una Ley posterior establezca algún beneficio a la persona, sí es aplicable de forma retroactiva y se estará a lo dispuesto en el ordenamiento que le sea más favorable.</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33</a:t>
            </a:fld>
            <a:endParaRPr lang="es-MX"/>
          </a:p>
        </p:txBody>
      </p:sp>
    </p:spTree>
    <p:extLst>
      <p:ext uri="{BB962C8B-B14F-4D97-AF65-F5344CB8AC3E}">
        <p14:creationId xmlns:p14="http://schemas.microsoft.com/office/powerpoint/2010/main" val="24410748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debido proceso debe contemplar las formalidades que garanticen una defensa adecuada, es decir:</a:t>
            </a:r>
          </a:p>
          <a:p>
            <a:r>
              <a:rPr lang="es-MX" dirty="0" smtClean="0"/>
              <a:t>El aviso de inicio del procedimiento:</a:t>
            </a:r>
          </a:p>
          <a:p>
            <a:r>
              <a:rPr lang="es-MX" dirty="0" smtClean="0"/>
              <a:t>La oportunidad de ofrecer las pruebas y alegar en su defensa;</a:t>
            </a:r>
          </a:p>
          <a:p>
            <a:r>
              <a:rPr lang="es-MX" dirty="0" smtClean="0"/>
              <a:t>Una resolución que resuelva las cuestiones debatidas, y</a:t>
            </a:r>
          </a:p>
          <a:p>
            <a:r>
              <a:rPr lang="es-MX" dirty="0" smtClean="0"/>
              <a:t>La posibilidad de impugnar la resolución mediante los recursos procedentes.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34</a:t>
            </a:fld>
            <a:endParaRPr lang="es-MX"/>
          </a:p>
        </p:txBody>
      </p:sp>
    </p:spTree>
    <p:extLst>
      <p:ext uri="{BB962C8B-B14F-4D97-AF65-F5344CB8AC3E}">
        <p14:creationId xmlns:p14="http://schemas.microsoft.com/office/powerpoint/2010/main" val="26475625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Por tanto, si algún representante gubernamental quisiera realizar un cateo en el domicilio de cualquier persona, necesitaría previamente recibir una autorización explícita por parte de la autoridad competente, que es, en este caso, la autoridad judicial. </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35</a:t>
            </a:fld>
            <a:endParaRPr lang="es-MX"/>
          </a:p>
        </p:txBody>
      </p:sp>
    </p:spTree>
    <p:extLst>
      <p:ext uri="{BB962C8B-B14F-4D97-AF65-F5344CB8AC3E}">
        <p14:creationId xmlns:p14="http://schemas.microsoft.com/office/powerpoint/2010/main" val="11164626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Hay  ciertos casos extraordinarios en los que la autoridad judicial federal, previa solicitud por parte de la autoridad competente, podrá dar autorización para intervenir las comunicaciones. Son competentes las autoridades federales que la ley señale y los titulares de los Ministerios Públicos de las entidades federativas. </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36</a:t>
            </a:fld>
            <a:endParaRPr lang="es-MX"/>
          </a:p>
        </p:txBody>
      </p:sp>
    </p:spTree>
    <p:extLst>
      <p:ext uri="{BB962C8B-B14F-4D97-AF65-F5344CB8AC3E}">
        <p14:creationId xmlns:p14="http://schemas.microsoft.com/office/powerpoint/2010/main" val="9175376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Sólo en caso de interés público, y observando la debida indemnización, el Estado puede restringir el derecho a usar, disfrutar y disponer de ella.</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37</a:t>
            </a:fld>
            <a:endParaRPr lang="es-MX"/>
          </a:p>
        </p:txBody>
      </p:sp>
    </p:spTree>
    <p:extLst>
      <p:ext uri="{BB962C8B-B14F-4D97-AF65-F5344CB8AC3E}">
        <p14:creationId xmlns:p14="http://schemas.microsoft.com/office/powerpoint/2010/main" val="1660054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respeto</a:t>
            </a:r>
            <a:r>
              <a:rPr lang="es-MX" sz="1200" b="0" i="0" kern="1200" baseline="0" dirty="0" smtClean="0">
                <a:solidFill>
                  <a:schemeClr val="tx1"/>
                </a:solidFill>
                <a:effectLst/>
                <a:latin typeface="+mn-lt"/>
                <a:ea typeface="+mn-ea"/>
                <a:cs typeface="+mn-cs"/>
              </a:rPr>
              <a:t> </a:t>
            </a:r>
            <a:r>
              <a:rPr lang="es-MX" sz="1200" b="0" i="0" kern="1200" dirty="0" smtClean="0">
                <a:solidFill>
                  <a:schemeClr val="tx1"/>
                </a:solidFill>
                <a:effectLst/>
                <a:latin typeface="+mn-lt"/>
                <a:ea typeface="+mn-ea"/>
                <a:cs typeface="+mn-cs"/>
              </a:rPr>
              <a:t>y garantía de los Derechos Humanos es un propósito general de todas las constituciones, es el Estado quien tiene la obligación de respetarlos y de garantizarlos, adoptando las medidas necesarias para lograr su satisfacción en la población y asegurar la prestación de determinados servicios.</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11</a:t>
            </a:fld>
            <a:endParaRPr lang="es-MX"/>
          </a:p>
        </p:txBody>
      </p:sp>
    </p:spTree>
    <p:extLst>
      <p:ext uri="{BB962C8B-B14F-4D97-AF65-F5344CB8AC3E}">
        <p14:creationId xmlns:p14="http://schemas.microsoft.com/office/powerpoint/2010/main" val="38115022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También incluye el derecho a adoptar decisiones relativas a la reproducción sin sufrir discriminación, coacciones o violencia, de conformidad con lo establecido en los documentos de derechos humanos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38</a:t>
            </a:fld>
            <a:endParaRPr lang="es-MX"/>
          </a:p>
        </p:txBody>
      </p:sp>
    </p:spTree>
    <p:extLst>
      <p:ext uri="{BB962C8B-B14F-4D97-AF65-F5344CB8AC3E}">
        <p14:creationId xmlns:p14="http://schemas.microsoft.com/office/powerpoint/2010/main" val="7792778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acceso a la información constituye una herramienta esencial para hacer realidad el principio de transparencia en la gestión pública y mejorar la calidad de la democracia.</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39</a:t>
            </a:fld>
            <a:endParaRPr lang="es-MX"/>
          </a:p>
        </p:txBody>
      </p:sp>
    </p:spTree>
    <p:extLst>
      <p:ext uri="{BB962C8B-B14F-4D97-AF65-F5344CB8AC3E}">
        <p14:creationId xmlns:p14="http://schemas.microsoft.com/office/powerpoint/2010/main" val="41234955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Tiene derecho a solicitar el acceso, la rectificación, cancelación u oposición  al uso de sus datos personales en posesión de otras personas.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40</a:t>
            </a:fld>
            <a:endParaRPr lang="es-MX"/>
          </a:p>
        </p:txBody>
      </p:sp>
    </p:spTree>
    <p:extLst>
      <p:ext uri="{BB962C8B-B14F-4D97-AF65-F5344CB8AC3E}">
        <p14:creationId xmlns:p14="http://schemas.microsoft.com/office/powerpoint/2010/main" val="22457101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materia política sólo quienes posean la ciudadanía mexicana podrán hacer uso de este derecho. </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41</a:t>
            </a:fld>
            <a:endParaRPr lang="es-MX"/>
          </a:p>
        </p:txBody>
      </p:sp>
    </p:spTree>
    <p:extLst>
      <p:ext uri="{BB962C8B-B14F-4D97-AF65-F5344CB8AC3E}">
        <p14:creationId xmlns:p14="http://schemas.microsoft.com/office/powerpoint/2010/main" val="26401022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ciudadanía es una palabra que proviene del latín </a:t>
            </a:r>
            <a:r>
              <a:rPr lang="es-MX" sz="1200" b="0" i="1" kern="1200" dirty="0" err="1" smtClean="0">
                <a:solidFill>
                  <a:schemeClr val="tx1"/>
                </a:solidFill>
                <a:effectLst/>
                <a:latin typeface="+mn-lt"/>
                <a:ea typeface="+mn-ea"/>
                <a:cs typeface="+mn-cs"/>
              </a:rPr>
              <a:t>Civitas</a:t>
            </a:r>
            <a:r>
              <a:rPr lang="es-MX" sz="1200" b="0" i="0" kern="1200" dirty="0" smtClean="0">
                <a:solidFill>
                  <a:schemeClr val="tx1"/>
                </a:solidFill>
                <a:effectLst/>
                <a:latin typeface="+mn-lt"/>
                <a:ea typeface="+mn-ea"/>
                <a:cs typeface="+mn-cs"/>
              </a:rPr>
              <a:t> lo que significa “ciudad”, por lo tanto ciudadanía es considerada una condición, la cual se le es otorgada al ciudadano por ser miembro de una comunidad o sociedad organizada.</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Las ciudadanas y los ciudadanos mexicanos/as tienen el derecho de votar por el candidato o candidata que deseen que ocupe un cargo de elección popular. Asimismo, tienen el derecho a ser elegidos por el resto de la ciudadanía para ocupar cargos de esa naturaleza, o bien, ser nombrados para otro tipo de empleos o comisiones como servidores públicos, siempre que cumplan con los requisitos establecidos en la ley.</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42</a:t>
            </a:fld>
            <a:endParaRPr lang="es-MX"/>
          </a:p>
        </p:txBody>
      </p:sp>
    </p:spTree>
    <p:extLst>
      <p:ext uri="{BB962C8B-B14F-4D97-AF65-F5344CB8AC3E}">
        <p14:creationId xmlns:p14="http://schemas.microsoft.com/office/powerpoint/2010/main" val="30279429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Tendrá derecho a que se le garantice la aplicación de medidas de protección a su dignidad, libertad, seguridad, bienestar físico y psicológico e intimidad, así como recibir atención y asistencia, de acuerdo a sus necesidades, hasta su total recuperación. Esto incluye la reparación del daño que implica que se restituya a la víctima de manera proporcional a la gravedad del daño causado y la afectación a su proyecto de vida</a:t>
            </a:r>
          </a:p>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43</a:t>
            </a:fld>
            <a:endParaRPr lang="es-MX"/>
          </a:p>
        </p:txBody>
      </p:sp>
    </p:spTree>
    <p:extLst>
      <p:ext uri="{BB962C8B-B14F-4D97-AF65-F5344CB8AC3E}">
        <p14:creationId xmlns:p14="http://schemas.microsoft.com/office/powerpoint/2010/main" val="11023774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Por su carácter de derecho habilitante, la educación es un instrumento poderoso que permite a los niños y adultos que se encuentran social y económicamente marginados salir de la pobreza y participar plenamente en la vida de la comunidad.</a:t>
            </a:r>
          </a:p>
          <a:p>
            <a:r>
              <a:rPr lang="es-MX" sz="1200" b="0" i="0" kern="1200" dirty="0" smtClean="0">
                <a:solidFill>
                  <a:schemeClr val="tx1"/>
                </a:solidFill>
                <a:effectLst/>
                <a:latin typeface="+mn-lt"/>
                <a:ea typeface="+mn-ea"/>
                <a:cs typeface="+mn-cs"/>
              </a:rPr>
              <a:t>Sin embargo, millones</a:t>
            </a:r>
            <a:r>
              <a:rPr lang="es-MX" sz="1200" b="0" i="0" kern="1200" baseline="0" dirty="0" smtClean="0">
                <a:solidFill>
                  <a:schemeClr val="tx1"/>
                </a:solidFill>
                <a:effectLst/>
                <a:latin typeface="+mn-lt"/>
                <a:ea typeface="+mn-ea"/>
                <a:cs typeface="+mn-cs"/>
              </a:rPr>
              <a:t> de niños y adultos siguen privados de oportunidades educativas,</a:t>
            </a:r>
            <a:r>
              <a:rPr lang="es-MX" sz="1200" b="0" i="0" kern="1200" dirty="0" smtClean="0">
                <a:solidFill>
                  <a:schemeClr val="tx1"/>
                </a:solidFill>
                <a:effectLst/>
                <a:latin typeface="+mn-lt"/>
                <a:ea typeface="+mn-ea"/>
                <a:cs typeface="+mn-cs"/>
              </a:rPr>
              <a:t> en muchos casos debido a factores sociales, culturales y económicos.</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44</a:t>
            </a:fld>
            <a:endParaRPr lang="es-MX"/>
          </a:p>
        </p:txBody>
      </p:sp>
    </p:spTree>
    <p:extLst>
      <p:ext uri="{BB962C8B-B14F-4D97-AF65-F5344CB8AC3E}">
        <p14:creationId xmlns:p14="http://schemas.microsoft.com/office/powerpoint/2010/main" val="29045804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Estado otorgará servicios de salud a través de la Federación, Estados y Municipios de acuerdo a lo establecido en la ley.</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45</a:t>
            </a:fld>
            <a:endParaRPr lang="es-MX"/>
          </a:p>
        </p:txBody>
      </p:sp>
    </p:spTree>
    <p:extLst>
      <p:ext uri="{BB962C8B-B14F-4D97-AF65-F5344CB8AC3E}">
        <p14:creationId xmlns:p14="http://schemas.microsoft.com/office/powerpoint/2010/main" val="5231025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Debe considerarse más bien como el derecho a vivir en seguridad, paz y dignidad en alguna parte. </a:t>
            </a:r>
          </a:p>
          <a:p>
            <a:r>
              <a:rPr lang="es-MX" dirty="0" smtClean="0"/>
              <a:t>El derecho a una vivienda adecuada abarca libertades. </a:t>
            </a:r>
          </a:p>
          <a:p>
            <a:r>
              <a:rPr lang="es-MX" dirty="0" smtClean="0"/>
              <a:t>Estas libertades incluyen en particular: </a:t>
            </a:r>
          </a:p>
          <a:p>
            <a:r>
              <a:rPr lang="es-MX" dirty="0" smtClean="0"/>
              <a:t> La protección contra el desalojo forzoso y la destrucción y demolición arbitrarias del hogar; </a:t>
            </a:r>
          </a:p>
          <a:p>
            <a:r>
              <a:rPr lang="es-MX" dirty="0" smtClean="0"/>
              <a:t> El derecho de ser libre de injerencias arbitrarias en el hogar, la privacidad y la familia; y </a:t>
            </a:r>
          </a:p>
          <a:p>
            <a:r>
              <a:rPr lang="es-MX" dirty="0" smtClean="0"/>
              <a:t> El derecho de elegir la residencia y determinar dónde vivir y el derecho a la libertad de circulación</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46</a:t>
            </a:fld>
            <a:endParaRPr lang="es-MX"/>
          </a:p>
        </p:txBody>
      </p:sp>
    </p:spTree>
    <p:extLst>
      <p:ext uri="{BB962C8B-B14F-4D97-AF65-F5344CB8AC3E}">
        <p14:creationId xmlns:p14="http://schemas.microsoft.com/office/powerpoint/2010/main" val="41641718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l"/>
            <a:r>
              <a:rPr lang="es-MX" sz="1200" b="1" i="0" kern="1200" dirty="0" smtClean="0">
                <a:solidFill>
                  <a:schemeClr val="tx1"/>
                </a:solidFill>
                <a:effectLst/>
                <a:latin typeface="+mn-lt"/>
                <a:ea typeface="+mn-ea"/>
                <a:cs typeface="+mn-cs"/>
              </a:rPr>
              <a:t>Suficiente</a:t>
            </a:r>
            <a:r>
              <a:rPr lang="es-MX" sz="1200" b="0" i="0" kern="1200" dirty="0" smtClean="0">
                <a:solidFill>
                  <a:schemeClr val="tx1"/>
                </a:solidFill>
                <a:effectLst/>
                <a:latin typeface="+mn-lt"/>
                <a:ea typeface="+mn-ea"/>
                <a:cs typeface="+mn-cs"/>
              </a:rPr>
              <a:t>. El abastecimiento de agua por persona debe ser suficiente y continuo para el uso personal y doméstico. Estos usos incluyen de forma general el agua de beber, el saneamiento personal, el agua para realizar la colada, la preparación de alimentos, la limpieza del hogar y la higiene personal. De acuerdo</a:t>
            </a:r>
            <a:r>
              <a:rPr lang="es-MX" sz="1200" b="0" i="0" kern="1200" baseline="0" dirty="0" smtClean="0">
                <a:solidFill>
                  <a:schemeClr val="tx1"/>
                </a:solidFill>
                <a:effectLst/>
                <a:latin typeface="+mn-lt"/>
                <a:ea typeface="+mn-ea"/>
                <a:cs typeface="+mn-cs"/>
              </a:rPr>
              <a:t> </a:t>
            </a:r>
            <a:r>
              <a:rPr lang="es-MX" sz="1200" b="0" i="0" kern="1200" dirty="0" smtClean="0">
                <a:solidFill>
                  <a:schemeClr val="tx1"/>
                </a:solidFill>
                <a:effectLst/>
                <a:latin typeface="+mn-lt"/>
                <a:ea typeface="+mn-ea"/>
                <a:cs typeface="+mn-cs"/>
              </a:rPr>
              <a:t>con la Organización Mundial de la Salud (OMS), son necesarios entre 50 y 100 litros de agua por persona y día para garantizar que se cubren las necesidades más básicas y surgen pocas preocupaciones en materia de salud.</a:t>
            </a:r>
          </a:p>
          <a:p>
            <a:pPr algn="l"/>
            <a:r>
              <a:rPr lang="es-MX" sz="1200" b="1" i="0" kern="1200" dirty="0" smtClean="0">
                <a:solidFill>
                  <a:schemeClr val="tx1"/>
                </a:solidFill>
                <a:effectLst/>
                <a:latin typeface="+mn-lt"/>
                <a:ea typeface="+mn-ea"/>
                <a:cs typeface="+mn-cs"/>
              </a:rPr>
              <a:t>Saludable</a:t>
            </a:r>
            <a:r>
              <a:rPr lang="es-MX" sz="1200" b="0" i="0" kern="1200" dirty="0" smtClean="0">
                <a:solidFill>
                  <a:schemeClr val="tx1"/>
                </a:solidFill>
                <a:effectLst/>
                <a:latin typeface="+mn-lt"/>
                <a:ea typeface="+mn-ea"/>
                <a:cs typeface="+mn-cs"/>
              </a:rPr>
              <a:t>. El agua necesaria, tanto para el uso personal como doméstico, debe ser saludable; es decir, libre de microorganismos, sustancias químicas y peligros radiológicos que constituyan una amenaza para la salud humana. Las medidas de seguridad del agua potable vienen normalmente definidas por estándares nacionales y/o locales de calidad del agua de boca. Las Guías para la calidad del agua potable de la Organización Mundial de la Salud (OMS) proporcionan la bases para el desarrollo de estándares nacionales que, implementadas adecuadamente, garantizarán la salubridad del agua potable.</a:t>
            </a:r>
          </a:p>
          <a:p>
            <a:pPr algn="l"/>
            <a:r>
              <a:rPr lang="es-MX" sz="1200" b="1" i="0" kern="1200" dirty="0" smtClean="0">
                <a:solidFill>
                  <a:schemeClr val="tx1"/>
                </a:solidFill>
                <a:effectLst/>
                <a:latin typeface="+mn-lt"/>
                <a:ea typeface="+mn-ea"/>
                <a:cs typeface="+mn-cs"/>
              </a:rPr>
              <a:t>Aceptable</a:t>
            </a:r>
            <a:r>
              <a:rPr lang="es-MX" sz="1200" b="0" i="0" kern="1200" dirty="0" smtClean="0">
                <a:solidFill>
                  <a:schemeClr val="tx1"/>
                </a:solidFill>
                <a:effectLst/>
                <a:latin typeface="+mn-lt"/>
                <a:ea typeface="+mn-ea"/>
                <a:cs typeface="+mn-cs"/>
              </a:rPr>
              <a:t>. El agua ha de presentar un color, olor y sabor aceptables para ambos usos, personal y doméstico. […] Todas las instalaciones y servicios de agua deben ser culturalmente apropiados y sensibles al género, al ciclo de la vida y a las exigencias de privacidad.</a:t>
            </a:r>
          </a:p>
          <a:p>
            <a:pPr algn="l"/>
            <a:r>
              <a:rPr lang="es-MX" sz="1200" b="1" i="0" kern="1200" dirty="0" smtClean="0">
                <a:solidFill>
                  <a:schemeClr val="tx1"/>
                </a:solidFill>
                <a:effectLst/>
                <a:latin typeface="+mn-lt"/>
                <a:ea typeface="+mn-ea"/>
                <a:cs typeface="+mn-cs"/>
              </a:rPr>
              <a:t>Físicamente accesible.</a:t>
            </a:r>
            <a:r>
              <a:rPr lang="es-MX" sz="1200" b="0" i="0" kern="1200" dirty="0" smtClean="0">
                <a:solidFill>
                  <a:schemeClr val="tx1"/>
                </a:solidFill>
                <a:effectLst/>
                <a:latin typeface="+mn-lt"/>
                <a:ea typeface="+mn-ea"/>
                <a:cs typeface="+mn-cs"/>
              </a:rPr>
              <a:t> Todo el mundo tiene derecho a unos servicios de agua y saneamiento accesibles físicamente dentro o situados en la inmediata cercanía del hogar, de las instituciones académicas, en el lugar de trabajo o las instituciones de salud. De acuerdo con la OMS, la fuente de agua debe encontrarse a menos de 1.000 metros del hogar y el tiempo de desplazamiento para la  recogida no debería superar los 30 minutos.</a:t>
            </a:r>
          </a:p>
          <a:p>
            <a:pPr algn="l"/>
            <a:r>
              <a:rPr lang="es-MX" sz="1200" b="1" i="0" kern="1200" dirty="0" smtClean="0">
                <a:solidFill>
                  <a:schemeClr val="tx1"/>
                </a:solidFill>
                <a:effectLst/>
                <a:latin typeface="+mn-lt"/>
                <a:ea typeface="+mn-ea"/>
                <a:cs typeface="+mn-cs"/>
              </a:rPr>
              <a:t>Asequible</a:t>
            </a:r>
            <a:r>
              <a:rPr lang="es-MX" sz="1200" b="0" i="0" kern="1200" dirty="0" smtClean="0">
                <a:solidFill>
                  <a:schemeClr val="tx1"/>
                </a:solidFill>
                <a:effectLst/>
                <a:latin typeface="+mn-lt"/>
                <a:ea typeface="+mn-ea"/>
                <a:cs typeface="+mn-cs"/>
              </a:rPr>
              <a:t>. El agua y los servicios e instalaciones de acceso al agua deben ser asequibles para todos.</a:t>
            </a:r>
            <a:endParaRPr lang="es-MX" sz="1200" b="0" i="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47</a:t>
            </a:fld>
            <a:endParaRPr lang="es-MX"/>
          </a:p>
        </p:txBody>
      </p:sp>
    </p:spTree>
    <p:extLst>
      <p:ext uri="{BB962C8B-B14F-4D97-AF65-F5344CB8AC3E}">
        <p14:creationId xmlns:p14="http://schemas.microsoft.com/office/powerpoint/2010/main" val="3270189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a:t>
            </a:r>
            <a:r>
              <a:rPr lang="es-MX" baseline="0" dirty="0" smtClean="0"/>
              <a:t> siguientes diapositivas definiremos de que se trata cada uno de los principios aquí mencionados.</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12</a:t>
            </a:fld>
            <a:endParaRPr lang="es-MX"/>
          </a:p>
        </p:txBody>
      </p:sp>
    </p:spTree>
    <p:extLst>
      <p:ext uri="{BB962C8B-B14F-4D97-AF65-F5344CB8AC3E}">
        <p14:creationId xmlns:p14="http://schemas.microsoft.com/office/powerpoint/2010/main" val="27285102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derecho a la alimentación es un derecho humano, reconocido por la legislación internacional, que protege el derecho de todos los seres humanos a alimentarse con dignidad, ya sea produciendo su propio alimento o adquiriéndolo.</a:t>
            </a:r>
            <a:endParaRPr lang="es-MX" b="0"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48</a:t>
            </a:fld>
            <a:endParaRPr lang="es-MX"/>
          </a:p>
        </p:txBody>
      </p:sp>
    </p:spTree>
    <p:extLst>
      <p:ext uri="{BB962C8B-B14F-4D97-AF65-F5344CB8AC3E}">
        <p14:creationId xmlns:p14="http://schemas.microsoft.com/office/powerpoint/2010/main" val="19091867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Toda persona tiene derecho a gozar de un medio ambiente sano y ecológicamente equilibrado para su desarrollo y bienestar; corresponde al Estado garantizar este derecho. Quien ocasione un daño o deterioro ambiental tendrá las responsabilidades que establezcan las leyes.</a:t>
            </a:r>
          </a:p>
          <a:p>
            <a:endParaRPr lang="es-MX" b="0"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49</a:t>
            </a:fld>
            <a:endParaRPr lang="es-MX"/>
          </a:p>
        </p:txBody>
      </p:sp>
    </p:spTree>
    <p:extLst>
      <p:ext uri="{BB962C8B-B14F-4D97-AF65-F5344CB8AC3E}">
        <p14:creationId xmlns:p14="http://schemas.microsoft.com/office/powerpoint/2010/main" val="35229962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La Convención sobre los Derechos del Niño determina que: “El niño será inscrito inmediatamente después de su nacimiento y tendrá derecho desde que nace a un nombre, a adquirir una nacionalidad y en la medida de lo posible, a conocer a sus padres y a ser cuidado por ellos”.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50</a:t>
            </a:fld>
            <a:endParaRPr lang="es-MX"/>
          </a:p>
        </p:txBody>
      </p:sp>
    </p:spTree>
    <p:extLst>
      <p:ext uri="{BB962C8B-B14F-4D97-AF65-F5344CB8AC3E}">
        <p14:creationId xmlns:p14="http://schemas.microsoft.com/office/powerpoint/2010/main" val="9039075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Pertenecer a un grupo cultural y compartir con sus integrantes religión, idioma o lengua, sin que eso pueda ser entendido como razón para contrariar sus derechos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51</a:t>
            </a:fld>
            <a:endParaRPr lang="es-MX"/>
          </a:p>
        </p:txBody>
      </p:sp>
    </p:spTree>
    <p:extLst>
      <p:ext uri="{BB962C8B-B14F-4D97-AF65-F5344CB8AC3E}">
        <p14:creationId xmlns:p14="http://schemas.microsoft.com/office/powerpoint/2010/main" val="9039075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Son derechos promovidos para garantizar que las personas y las comunidades tengan acceso a la cultura y puedan participar en aquella que sea de su elección. Son fundamentalmente derechos humanos para asegurar el disfrute de la cultura y de sus componentes en condiciones de igualdad, dignidad humana y no discriminación</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52</a:t>
            </a:fld>
            <a:endParaRPr lang="es-MX"/>
          </a:p>
        </p:txBody>
      </p:sp>
    </p:spTree>
    <p:extLst>
      <p:ext uri="{BB962C8B-B14F-4D97-AF65-F5344CB8AC3E}">
        <p14:creationId xmlns:p14="http://schemas.microsoft.com/office/powerpoint/2010/main" val="9021076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fontAlgn="base"/>
            <a:r>
              <a:rPr lang="es-MX" sz="1200" b="0" i="0" kern="1200" dirty="0" smtClean="0">
                <a:solidFill>
                  <a:schemeClr val="tx1"/>
                </a:solidFill>
                <a:effectLst/>
                <a:latin typeface="+mn-lt"/>
                <a:ea typeface="+mn-ea"/>
                <a:cs typeface="+mn-cs"/>
              </a:rPr>
              <a:t>El derecho a la cultura física y el deporte, se inscribe dentro de la categoría de los derechos económicos, sociales y culturales, y debe promover vínculos más estrechos entre las personas, la solidaridad, el respeto y el entendimiento mutuos, así como el respeto de la integridad y la dignidad de todo ser humano.</a:t>
            </a:r>
          </a:p>
          <a:p>
            <a:pPr fontAlgn="base"/>
            <a:r>
              <a:rPr lang="es-MX" sz="1200" b="0" i="0" kern="1200" dirty="0" smtClean="0">
                <a:solidFill>
                  <a:schemeClr val="tx1"/>
                </a:solidFill>
                <a:effectLst/>
                <a:latin typeface="+mn-lt"/>
                <a:ea typeface="+mn-ea"/>
                <a:cs typeface="+mn-cs"/>
              </a:rPr>
              <a:t>El derecho al deporte es interdependiente, esto es, guarda estrechas relaciones con otros derechos como lo son la vida, la salud, la integridad personal, la educación, el mínimo vital y, en última instancia con la dignidad de las personas. Es un derecho que no sólo incide con una dimensión individual, sino sobre todo colectiva, por el papel que puede tener para promover una cultura sana, valores, armonía, la autoestima y una relación armónica con los demás, esto es, una cultura de paz, indispensable para los momentos en que nuestro país atraviesa.</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53</a:t>
            </a:fld>
            <a:endParaRPr lang="es-MX"/>
          </a:p>
        </p:txBody>
      </p:sp>
    </p:spTree>
    <p:extLst>
      <p:ext uri="{BB962C8B-B14F-4D97-AF65-F5344CB8AC3E}">
        <p14:creationId xmlns:p14="http://schemas.microsoft.com/office/powerpoint/2010/main" val="16626135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Este derecho permite a las personas gozar de una vida digna, toda vez que el trabajo favorece el desarrollo pleno, al sentirnos satisfechas por “haber logrado cumplir aquello a lo que aspiramos…”. </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Este derecho se encuentra contemplado en el artículos 5° de la Constitución Política de los Estados Unidos Mexicanos, así como en instrumentos internacionales, entre los que destacan la Declaración Universal de los Derechos Humanos y el Pacto Internacional de Derechos Económicos, Sociales y Culturales.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54</a:t>
            </a:fld>
            <a:endParaRPr lang="es-MX"/>
          </a:p>
        </p:txBody>
      </p:sp>
    </p:spTree>
    <p:extLst>
      <p:ext uri="{BB962C8B-B14F-4D97-AF65-F5344CB8AC3E}">
        <p14:creationId xmlns:p14="http://schemas.microsoft.com/office/powerpoint/2010/main" val="6123164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Por ejemplo, cuando una persona sufre un accidente en el trabajo o es despedida de éste, debe recibir un apoyo económico que le permita solventar sus necesidades; en el caso de las personas adultas mayores, a recibir la protección del Estado a través de lo que comúnmente se denomina pensión.</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55</a:t>
            </a:fld>
            <a:endParaRPr lang="es-MX"/>
          </a:p>
        </p:txBody>
      </p:sp>
    </p:spTree>
    <p:extLst>
      <p:ext uri="{BB962C8B-B14F-4D97-AF65-F5344CB8AC3E}">
        <p14:creationId xmlns:p14="http://schemas.microsoft.com/office/powerpoint/2010/main" val="15235875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 reparación adecuada, efectiva y rápida tiene por finalidad promover la justicia, remediando las violaciones manifiestas de las normas internacionales de derechos humanos o las violaciones graves del derecho internacional humanitario. La reparación ha de ser proporcional a la gravedad de las violaciones y al daño sufrido. Conforme a su derecho interno y a sus obligaciones jurídicas internacionales, los Estados concederán reparación a las víctimas por las acciones u omisiones que puedan atribuirse al Estado y constituyan violaciones manifiestas de las normas internacionales de derechos humanos o violaciones graves del derecho internacional humanitario. </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56</a:t>
            </a:fld>
            <a:endParaRPr lang="es-MX"/>
          </a:p>
        </p:txBody>
      </p:sp>
    </p:spTree>
    <p:extLst>
      <p:ext uri="{BB962C8B-B14F-4D97-AF65-F5344CB8AC3E}">
        <p14:creationId xmlns:p14="http://schemas.microsoft.com/office/powerpoint/2010/main" val="32484604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El Estado tiene la obligación de esclarecer los hechos, investigar, juzgar y sancionar a las personas responsables de violaciones de derechos humanos, así como garantizar el acceso a la información estatal al respecto, según lo prevean las leyes.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57</a:t>
            </a:fld>
            <a:endParaRPr lang="es-MX"/>
          </a:p>
        </p:txBody>
      </p:sp>
    </p:spTree>
    <p:extLst>
      <p:ext uri="{BB962C8B-B14F-4D97-AF65-F5344CB8AC3E}">
        <p14:creationId xmlns:p14="http://schemas.microsoft.com/office/powerpoint/2010/main" val="19353695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Señala que los derechos humanos corresponden a todas las personas por igual.</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Para lograr la igualdad real se debe atender a las circunstancias o necesidades específicas de las personas. </a:t>
            </a:r>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13</a:t>
            </a:fld>
            <a:endParaRPr lang="es-MX"/>
          </a:p>
        </p:txBody>
      </p:sp>
    </p:spTree>
    <p:extLst>
      <p:ext uri="{BB962C8B-B14F-4D97-AF65-F5344CB8AC3E}">
        <p14:creationId xmlns:p14="http://schemas.microsoft.com/office/powerpoint/2010/main" val="15972807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Ha sido una figura que se ha venido moldeando a lo largo de la historia para convertirse en un derecho de estas personas, el cual debe ser protegido y progresivo, de manera que constantemente se busque la mejoría de las condiciones de los sentenciados, a la vez que lo ya dispuesto para ellos se haga cumplir y se realice conforme a lo que se ha estipulado, pues si bien es cierto que lo correcto y esperado por la sociedad es la imposición de una pena a aquella persona que lesiona la norma, que comete un ilícito, también lo es que al cumplir el sentenciado con dicha sanción y salir de prisión, éste debería ser capaz de regresar a la sociedad, de volver con su familia, de tener un trabajo, educación, salud y de contar con la oportunidad de poder desarrollarse sanamente en la sociedad, para que de esta forma, no tienda a la reincidencia delictiva.</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58</a:t>
            </a:fld>
            <a:endParaRPr lang="es-MX"/>
          </a:p>
        </p:txBody>
      </p:sp>
    </p:spTree>
    <p:extLst>
      <p:ext uri="{BB962C8B-B14F-4D97-AF65-F5344CB8AC3E}">
        <p14:creationId xmlns:p14="http://schemas.microsoft.com/office/powerpoint/2010/main" val="3922657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Todos los derechos humanos son indivisibles e interdependientes. Estas características se derivan de una concepción integral de los derechos, en los que no opera ninguna forma de jerarquía ni sus violaciones o consecuencias pueden tratarse aisladamente de otras en las que no se haya actuado en forma directa. Si la integridad se rompe, se afecta la persona como un todo y no sólo una parte de ella.  La interdependencia significa que todos los derechos humanos están interrelacionados. No puede afectarse un derecho sin afectar otros.</a:t>
            </a:r>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14</a:t>
            </a:fld>
            <a:endParaRPr lang="es-MX"/>
          </a:p>
        </p:txBody>
      </p:sp>
    </p:spTree>
    <p:extLst>
      <p:ext uri="{BB962C8B-B14F-4D97-AF65-F5344CB8AC3E}">
        <p14:creationId xmlns:p14="http://schemas.microsoft.com/office/powerpoint/2010/main" val="3446986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Lo anterior quiere decir que el</a:t>
            </a:r>
            <a:r>
              <a:rPr lang="es-MX" baseline="0" dirty="0" smtClean="0"/>
              <a:t> </a:t>
            </a:r>
            <a:r>
              <a:rPr lang="es-MX" dirty="0" smtClean="0"/>
              <a:t>disfrute de los derechos humanos sólo es posible en conjunto y no de manera aislada ya que todos se encuentran estrechamente unidos.</a:t>
            </a:r>
          </a:p>
          <a:p>
            <a:pPr marL="0" marR="0" indent="0" algn="l" defTabSz="914400" rtl="0" eaLnBrk="1" fontAlgn="auto" latinLnBrk="0" hangingPunct="1">
              <a:lnSpc>
                <a:spcPct val="100000"/>
              </a:lnSpc>
              <a:spcBef>
                <a:spcPts val="0"/>
              </a:spcBef>
              <a:spcAft>
                <a:spcPts val="0"/>
              </a:spcAft>
              <a:buClrTx/>
              <a:buSzTx/>
              <a:buFontTx/>
              <a:buNone/>
              <a:tabLst/>
              <a:defRPr/>
            </a:pPr>
            <a:r>
              <a:rPr lang="es-MX" sz="1200" b="0" i="0" kern="1200" dirty="0" smtClean="0">
                <a:solidFill>
                  <a:schemeClr val="tx1"/>
                </a:solidFill>
                <a:effectLst/>
                <a:latin typeface="+mn-lt"/>
                <a:ea typeface="+mn-ea"/>
                <a:cs typeface="+mn-cs"/>
              </a:rPr>
              <a:t>La indivisibilidad significa que todos los derechos humanos están unidos por un mismo cuerpo de principios y que todos están situados a un mismo nivel. No hay derechos humanos más importantes que otros.</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15</a:t>
            </a:fld>
            <a:endParaRPr lang="es-MX"/>
          </a:p>
        </p:txBody>
      </p:sp>
    </p:spTree>
    <p:extLst>
      <p:ext uri="{BB962C8B-B14F-4D97-AF65-F5344CB8AC3E}">
        <p14:creationId xmlns:p14="http://schemas.microsoft.com/office/powerpoint/2010/main" val="3265792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Estado debe proveer las condiciones más óptimas de disfrute de los derechos y no disminuir ese nivel logrado.</a:t>
            </a:r>
          </a:p>
          <a:p>
            <a:r>
              <a:rPr lang="es-MX" dirty="0" smtClean="0"/>
              <a:t>El poder público debe hacer todo lo necesario para que sean superadas la desigualdad, la pobreza y la discriminación.</a:t>
            </a:r>
          </a:p>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16</a:t>
            </a:fld>
            <a:endParaRPr lang="es-MX"/>
          </a:p>
        </p:txBody>
      </p:sp>
    </p:spTree>
    <p:extLst>
      <p:ext uri="{BB962C8B-B14F-4D97-AF65-F5344CB8AC3E}">
        <p14:creationId xmlns:p14="http://schemas.microsoft.com/office/powerpoint/2010/main" val="3201818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 un documento que marca un hito en la historia de los derechos humanos. Elaborada por representantes de todas las regiones del mundo con diferentes antecedentes jurídicos y culturales.</a:t>
            </a:r>
          </a:p>
          <a:p>
            <a:endParaRPr lang="es-MX" dirty="0"/>
          </a:p>
        </p:txBody>
      </p:sp>
      <p:sp>
        <p:nvSpPr>
          <p:cNvPr id="4" name="3 Marcador de número de diapositiva"/>
          <p:cNvSpPr>
            <a:spLocks noGrp="1"/>
          </p:cNvSpPr>
          <p:nvPr>
            <p:ph type="sldNum" sz="quarter" idx="10"/>
          </p:nvPr>
        </p:nvSpPr>
        <p:spPr/>
        <p:txBody>
          <a:bodyPr/>
          <a:lstStyle/>
          <a:p>
            <a:fld id="{D8C2E109-2D5F-4AD6-B3AE-024780854195}" type="slidenum">
              <a:rPr lang="es-MX" smtClean="0"/>
              <a:t>17</a:t>
            </a:fld>
            <a:endParaRPr lang="es-MX"/>
          </a:p>
        </p:txBody>
      </p:sp>
    </p:spTree>
    <p:extLst>
      <p:ext uri="{BB962C8B-B14F-4D97-AF65-F5344CB8AC3E}">
        <p14:creationId xmlns:p14="http://schemas.microsoft.com/office/powerpoint/2010/main" val="2236001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8CA1D4EF-85DF-47EA-BEDD-350C6B301535}" type="datetimeFigureOut">
              <a:rPr lang="es-MX" smtClean="0"/>
              <a:t>26/09/2019</a:t>
            </a:fld>
            <a:endParaRPr lang="es-MX"/>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57B1B458-92D5-4A29-AAEA-8ED6D7BF1098}" type="slidenum">
              <a:rPr lang="es-MX" smtClean="0"/>
              <a:t>‹Nº›</a:t>
            </a:fld>
            <a:endParaRPr lang="es-MX"/>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CA1D4EF-85DF-47EA-BEDD-350C6B301535}" type="datetimeFigureOut">
              <a:rPr lang="es-MX" smtClean="0"/>
              <a:t>26/09/2019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7B1B458-92D5-4A29-AAEA-8ED6D7BF1098}"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CA1D4EF-85DF-47EA-BEDD-350C6B301535}" type="datetimeFigureOut">
              <a:rPr lang="es-MX" smtClean="0"/>
              <a:t>26/09/2019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7B1B458-92D5-4A29-AAEA-8ED6D7BF1098}"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A1D4EF-85DF-47EA-BEDD-350C6B301535}" type="datetimeFigureOut">
              <a:rPr lang="es-MX" smtClean="0"/>
              <a:t>26/09/2019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7B1B458-92D5-4A29-AAEA-8ED6D7BF1098}"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CA1D4EF-85DF-47EA-BEDD-350C6B301535}" type="datetimeFigureOut">
              <a:rPr lang="es-MX" smtClean="0"/>
              <a:t>26/09/2019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7B1B458-92D5-4A29-AAEA-8ED6D7BF1098}"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8CA1D4EF-85DF-47EA-BEDD-350C6B301535}" type="datetimeFigureOut">
              <a:rPr lang="es-MX" smtClean="0"/>
              <a:t>26/09/2019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7B1B458-92D5-4A29-AAEA-8ED6D7BF1098}" type="slidenum">
              <a:rPr lang="es-MX" smtClean="0"/>
              <a:t>‹Nº›</a:t>
            </a:fld>
            <a:endParaRPr lang="es-MX"/>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CA1D4EF-85DF-47EA-BEDD-350C6B301535}" type="datetimeFigureOut">
              <a:rPr lang="es-MX" smtClean="0"/>
              <a:t>26/09/2019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7B1B458-92D5-4A29-AAEA-8ED6D7BF1098}"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8CA1D4EF-85DF-47EA-BEDD-350C6B301535}" type="datetimeFigureOut">
              <a:rPr lang="es-MX" smtClean="0"/>
              <a:t>26/09/2019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7B1B458-92D5-4A29-AAEA-8ED6D7BF1098}"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A1D4EF-85DF-47EA-BEDD-350C6B301535}" type="datetimeFigureOut">
              <a:rPr lang="es-MX" smtClean="0"/>
              <a:t>26/09/2019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7B1B458-92D5-4A29-AAEA-8ED6D7BF1098}"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CA1D4EF-85DF-47EA-BEDD-350C6B301535}" type="datetimeFigureOut">
              <a:rPr lang="es-MX" smtClean="0"/>
              <a:t>26/09/2019</a:t>
            </a:fld>
            <a:endParaRPr lang="es-MX"/>
          </a:p>
        </p:txBody>
      </p:sp>
      <p:sp>
        <p:nvSpPr>
          <p:cNvPr id="7" name="Slide Number Placeholder 6"/>
          <p:cNvSpPr>
            <a:spLocks noGrp="1"/>
          </p:cNvSpPr>
          <p:nvPr>
            <p:ph type="sldNum" sz="quarter" idx="12"/>
          </p:nvPr>
        </p:nvSpPr>
        <p:spPr/>
        <p:txBody>
          <a:bodyPr/>
          <a:lstStyle/>
          <a:p>
            <a:fld id="{57B1B458-92D5-4A29-AAEA-8ED6D7BF1098}" type="slidenum">
              <a:rPr lang="es-MX" smtClean="0"/>
              <a:t>‹Nº›</a:t>
            </a:fld>
            <a:endParaRPr lang="es-MX"/>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CA1D4EF-85DF-47EA-BEDD-350C6B301535}" type="datetimeFigureOut">
              <a:rPr lang="es-MX" smtClean="0"/>
              <a:t>26/09/2019</a:t>
            </a:fld>
            <a:endParaRPr lang="es-MX"/>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57B1B458-92D5-4A29-AAEA-8ED6D7BF1098}"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8CA1D4EF-85DF-47EA-BEDD-350C6B301535}" type="datetimeFigureOut">
              <a:rPr lang="es-MX" smtClean="0"/>
              <a:t>26/09/2019</a:t>
            </a:fld>
            <a:endParaRPr lang="es-MX"/>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57B1B458-92D5-4A29-AAEA-8ED6D7BF1098}"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4.jp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5.jp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8.jpg"/><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9.jpg"/><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0.jpg"/><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32.jpg"/><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3.jpg"/><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6.jpg"/><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7.jpg"/><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8.jpg"/><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9.jpg"/><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jpe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41.jpg"/><Relationship Id="rId4" Type="http://schemas.openxmlformats.org/officeDocument/2006/relationships/image" Target="../media/image3.jpe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42.jpg"/><Relationship Id="rId4" Type="http://schemas.openxmlformats.org/officeDocument/2006/relationships/image" Target="../media/image3.jpe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43.jpg"/><Relationship Id="rId4" Type="http://schemas.openxmlformats.org/officeDocument/2006/relationships/image" Target="../media/image3.jpe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44.jp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45.jpg"/><Relationship Id="rId4"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46.jpg"/><Relationship Id="rId4" Type="http://schemas.openxmlformats.org/officeDocument/2006/relationships/image" Target="../media/image3.jpeg"/></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47.jpg"/><Relationship Id="rId4" Type="http://schemas.openxmlformats.org/officeDocument/2006/relationships/image" Target="../media/image3.jpeg"/></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48.jpg"/><Relationship Id="rId4" Type="http://schemas.openxmlformats.org/officeDocument/2006/relationships/image" Target="../media/image3.jpe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49.jpg"/><Relationship Id="rId4" Type="http://schemas.openxmlformats.org/officeDocument/2006/relationships/image" Target="../media/image3.jpeg"/></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2.jpe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51.jpg"/><Relationship Id="rId5" Type="http://schemas.openxmlformats.org/officeDocument/2006/relationships/image" Target="../media/image50.jpeg"/><Relationship Id="rId4" Type="http://schemas.openxmlformats.org/officeDocument/2006/relationships/image" Target="../media/image3.jpeg"/></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53.jpg"/><Relationship Id="rId4" Type="http://schemas.openxmlformats.org/officeDocument/2006/relationships/image" Target="../media/image3.jpeg"/></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54.jpg"/><Relationship Id="rId4" Type="http://schemas.openxmlformats.org/officeDocument/2006/relationships/image" Target="../media/image3.jpeg"/></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3.jpeg"/></Relationships>
</file>

<file path=ppt/slides/_rels/slide5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www.un.org/es/universal-declaration-human-rights/index.html" TargetMode="External"/><Relationship Id="rId7" Type="http://schemas.openxmlformats.org/officeDocument/2006/relationships/hyperlink" Target="https://revistas.juridicas.unam.mx/index.php/hechos-y-derechos/article/view/13477/14883.%20ISSN%202448-4725" TargetMode="External"/><Relationship Id="rId2" Type="http://schemas.openxmlformats.org/officeDocument/2006/relationships/hyperlink" Target="https://www.cndh.org.mx/derechos-humanos/que-son-los-derechos-humanos" TargetMode="External"/><Relationship Id="rId1" Type="http://schemas.openxmlformats.org/officeDocument/2006/relationships/slideLayout" Target="../slideLayouts/slideLayout2.xml"/><Relationship Id="rId6" Type="http://schemas.openxmlformats.org/officeDocument/2006/relationships/hyperlink" Target="https://revistas.juridicas.unam.mx/index.php/hechos-y-derechos/issue/view/607" TargetMode="External"/><Relationship Id="rId5" Type="http://schemas.openxmlformats.org/officeDocument/2006/relationships/hyperlink" Target="https://es.unesco.org/" TargetMode="External"/><Relationship Id="rId4" Type="http://schemas.openxmlformats.org/officeDocument/2006/relationships/hyperlink" Target="http://www.senado.gob.mx/comisiones/puntos_constitucionales/docs/Opinion/OS_nov2015.pdf" TargetMode="External"/><Relationship Id="rId9"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7850E258-3D8B-45C1-89D6-9163FA4CB85C}" type="slidenum">
              <a:rPr lang="es-ES" altLang="es-MX" smtClean="0"/>
              <a:pPr>
                <a:defRPr/>
              </a:pPr>
              <a:t>1</a:t>
            </a:fld>
            <a:endParaRPr lang="es-ES" altLang="es-MX"/>
          </a:p>
        </p:txBody>
      </p:sp>
      <p:sp>
        <p:nvSpPr>
          <p:cNvPr id="3" name="2 Marcador de contenido"/>
          <p:cNvSpPr>
            <a:spLocks noGrp="1"/>
          </p:cNvSpPr>
          <p:nvPr>
            <p:ph type="subTitle" idx="4294967295"/>
          </p:nvPr>
        </p:nvSpPr>
        <p:spPr>
          <a:xfrm>
            <a:off x="323850" y="669925"/>
            <a:ext cx="8064500" cy="6388100"/>
          </a:xfrm>
        </p:spPr>
        <p:txBody>
          <a:bodyPr>
            <a:noAutofit/>
          </a:bodyPr>
          <a:lstStyle/>
          <a:p>
            <a:pPr algn="ctr">
              <a:buFont typeface="Wingdings" pitchFamily="2" charset="2"/>
              <a:buNone/>
              <a:defRPr/>
            </a:pPr>
            <a:r>
              <a:rPr lang="es-ES" sz="1600" b="1" dirty="0" smtClean="0">
                <a:solidFill>
                  <a:schemeClr val="tx2"/>
                </a:solidFill>
              </a:rPr>
              <a:t>UNIVERSIDAD AUTÓNOMA DEL ESTADO DE MÉXICO</a:t>
            </a:r>
          </a:p>
          <a:p>
            <a:pPr algn="ctr">
              <a:buFont typeface="Wingdings" pitchFamily="2" charset="2"/>
              <a:buNone/>
              <a:defRPr/>
            </a:pPr>
            <a:r>
              <a:rPr lang="es-ES" sz="1600" dirty="0" smtClean="0">
                <a:solidFill>
                  <a:schemeClr val="tx2"/>
                </a:solidFill>
              </a:rPr>
              <a:t>FACULTAD DE ODONTOLOGÍA</a:t>
            </a:r>
          </a:p>
          <a:p>
            <a:pPr algn="ctr">
              <a:buFont typeface="Wingdings" pitchFamily="2" charset="2"/>
              <a:buNone/>
              <a:defRPr/>
            </a:pPr>
            <a:endParaRPr lang="es-ES" sz="1600" dirty="0" smtClean="0">
              <a:solidFill>
                <a:schemeClr val="tx2"/>
              </a:solidFill>
            </a:endParaRPr>
          </a:p>
          <a:p>
            <a:pPr algn="ctr">
              <a:buFont typeface="Wingdings" pitchFamily="2" charset="2"/>
              <a:buNone/>
              <a:defRPr/>
            </a:pPr>
            <a:r>
              <a:rPr lang="es-MX" sz="1600" b="1" dirty="0" smtClean="0">
                <a:solidFill>
                  <a:schemeClr val="tx2"/>
                </a:solidFill>
              </a:rPr>
              <a:t>PROGRAMA EDUCATIVO: </a:t>
            </a:r>
          </a:p>
          <a:p>
            <a:pPr algn="ctr">
              <a:buFont typeface="Wingdings" pitchFamily="2" charset="2"/>
              <a:buNone/>
              <a:defRPr/>
            </a:pPr>
            <a:r>
              <a:rPr lang="es-ES" sz="1600" dirty="0" smtClean="0">
                <a:solidFill>
                  <a:schemeClr val="tx2"/>
                </a:solidFill>
              </a:rPr>
              <a:t>ESPECIALIZACIÓN EN ORTODONCIA</a:t>
            </a:r>
          </a:p>
          <a:p>
            <a:pPr algn="ctr">
              <a:buFont typeface="Wingdings" pitchFamily="2" charset="2"/>
              <a:buNone/>
              <a:defRPr/>
            </a:pPr>
            <a:endParaRPr lang="es-ES" sz="1600" dirty="0" smtClean="0">
              <a:solidFill>
                <a:schemeClr val="tx2"/>
              </a:solidFill>
            </a:endParaRPr>
          </a:p>
          <a:p>
            <a:pPr marL="0" indent="0" algn="ctr">
              <a:buNone/>
            </a:pPr>
            <a:r>
              <a:rPr lang="es-ES" sz="1600" b="1" dirty="0" smtClean="0">
                <a:solidFill>
                  <a:schemeClr val="tx2"/>
                </a:solidFill>
              </a:rPr>
              <a:t>AREA CURRICULAR:</a:t>
            </a:r>
            <a:r>
              <a:rPr lang="es-ES" sz="1600" dirty="0" smtClean="0">
                <a:solidFill>
                  <a:schemeClr val="tx2"/>
                </a:solidFill>
              </a:rPr>
              <a:t> </a:t>
            </a:r>
            <a:endParaRPr lang="es-MX" sz="1600" dirty="0" smtClean="0">
              <a:solidFill>
                <a:schemeClr val="tx2"/>
              </a:solidFill>
            </a:endParaRPr>
          </a:p>
          <a:p>
            <a:pPr marL="68580" indent="0" algn="ctr">
              <a:buNone/>
            </a:pPr>
            <a:r>
              <a:rPr lang="es-MX" sz="1600" dirty="0" smtClean="0">
                <a:solidFill>
                  <a:schemeClr val="tx2"/>
                </a:solidFill>
              </a:rPr>
              <a:t>Formación disciplinaria</a:t>
            </a:r>
          </a:p>
          <a:p>
            <a:pPr algn="ctr"/>
            <a:endParaRPr lang="es-MX" sz="1600" dirty="0" smtClean="0">
              <a:solidFill>
                <a:schemeClr val="tx2"/>
              </a:solidFill>
            </a:endParaRPr>
          </a:p>
          <a:p>
            <a:pPr algn="ctr">
              <a:buFont typeface="Wingdings" pitchFamily="2" charset="2"/>
              <a:buNone/>
              <a:defRPr/>
            </a:pPr>
            <a:r>
              <a:rPr lang="es-MX" sz="1600" b="1" dirty="0" smtClean="0">
                <a:solidFill>
                  <a:schemeClr val="tx2"/>
                </a:solidFill>
              </a:rPr>
              <a:t>ASIGNATURA:</a:t>
            </a:r>
          </a:p>
          <a:p>
            <a:pPr algn="ctr">
              <a:buFont typeface="Wingdings" pitchFamily="2" charset="2"/>
              <a:buNone/>
              <a:defRPr/>
            </a:pPr>
            <a:r>
              <a:rPr lang="es-MX" sz="1600" dirty="0" smtClean="0">
                <a:solidFill>
                  <a:schemeClr val="tx2"/>
                </a:solidFill>
              </a:rPr>
              <a:t>BIOÉTICA</a:t>
            </a:r>
          </a:p>
          <a:p>
            <a:pPr algn="ctr">
              <a:buFont typeface="Wingdings" pitchFamily="2" charset="2"/>
              <a:buNone/>
              <a:defRPr/>
            </a:pPr>
            <a:endParaRPr lang="es-MX" sz="1600" dirty="0" smtClean="0">
              <a:solidFill>
                <a:schemeClr val="tx2"/>
              </a:solidFill>
            </a:endParaRPr>
          </a:p>
          <a:p>
            <a:pPr algn="ctr">
              <a:buFont typeface="Wingdings" pitchFamily="2" charset="2"/>
              <a:buNone/>
              <a:defRPr/>
            </a:pPr>
            <a:r>
              <a:rPr lang="es-MX" sz="1600" b="1" dirty="0" smtClean="0">
                <a:solidFill>
                  <a:schemeClr val="tx2"/>
                </a:solidFill>
              </a:rPr>
              <a:t>TEMA DEL MATERIAL:</a:t>
            </a:r>
          </a:p>
          <a:p>
            <a:pPr algn="ctr">
              <a:buFont typeface="Wingdings" pitchFamily="2" charset="2"/>
              <a:buNone/>
              <a:defRPr/>
            </a:pPr>
            <a:r>
              <a:rPr lang="es-MX" sz="1800" b="1" u="sng" dirty="0" smtClean="0"/>
              <a:t>DERECHOS HUMANOS</a:t>
            </a:r>
            <a:endParaRPr lang="es-MX" sz="1800" b="1" u="sng" dirty="0" smtClean="0">
              <a:solidFill>
                <a:schemeClr val="tx2"/>
              </a:solidFill>
            </a:endParaRPr>
          </a:p>
          <a:p>
            <a:pPr algn="ctr">
              <a:buFont typeface="Wingdings" pitchFamily="2" charset="2"/>
              <a:buNone/>
              <a:defRPr/>
            </a:pPr>
            <a:endParaRPr lang="es-ES" sz="1600" dirty="0" smtClean="0">
              <a:solidFill>
                <a:schemeClr val="tx2"/>
              </a:solidFill>
            </a:endParaRPr>
          </a:p>
          <a:p>
            <a:pPr algn="ctr">
              <a:buFont typeface="Wingdings" pitchFamily="2" charset="2"/>
              <a:buNone/>
              <a:defRPr/>
            </a:pPr>
            <a:r>
              <a:rPr lang="es-ES" sz="1600" b="1" dirty="0" smtClean="0">
                <a:solidFill>
                  <a:schemeClr val="tx2"/>
                </a:solidFill>
              </a:rPr>
              <a:t>ELABORADO POR:</a:t>
            </a:r>
          </a:p>
          <a:p>
            <a:pPr algn="ctr">
              <a:buFont typeface="Wingdings" pitchFamily="2" charset="2"/>
              <a:buNone/>
              <a:defRPr/>
            </a:pPr>
            <a:r>
              <a:rPr lang="es-ES" sz="1600" dirty="0" smtClean="0">
                <a:solidFill>
                  <a:schemeClr val="tx2"/>
                </a:solidFill>
              </a:rPr>
              <a:t>DRA. EN E.P. MARÍA DEL ROCÍO FLORES ESTRADA</a:t>
            </a:r>
          </a:p>
          <a:p>
            <a:pPr algn="ctr">
              <a:buFont typeface="Wingdings" pitchFamily="2" charset="2"/>
              <a:buNone/>
              <a:defRPr/>
            </a:pPr>
            <a:endParaRPr lang="es-ES" sz="1600" dirty="0"/>
          </a:p>
          <a:p>
            <a:pPr algn="ctr">
              <a:buFont typeface="Wingdings" pitchFamily="2" charset="2"/>
              <a:buNone/>
              <a:defRPr/>
            </a:pPr>
            <a:r>
              <a:rPr lang="es-ES" sz="1600" b="1" dirty="0" smtClean="0"/>
              <a:t>FECHA DE ELABORACIÓN:</a:t>
            </a:r>
          </a:p>
          <a:p>
            <a:pPr algn="ctr">
              <a:buFont typeface="Wingdings" pitchFamily="2" charset="2"/>
              <a:buNone/>
              <a:defRPr/>
            </a:pPr>
            <a:r>
              <a:rPr lang="es-ES" sz="1600" dirty="0" smtClean="0"/>
              <a:t>SEPTIEMBRE DE 2019</a:t>
            </a:r>
            <a:endParaRPr lang="es-ES" sz="1600" dirty="0">
              <a:solidFill>
                <a:schemeClr val="tx2"/>
              </a:solidFill>
            </a:endParaRPr>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05284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764704"/>
            <a:ext cx="7024744" cy="831273"/>
          </a:xfrm>
        </p:spPr>
        <p:txBody>
          <a:bodyPr/>
          <a:lstStyle/>
          <a:p>
            <a:r>
              <a:rPr lang="es-MX" dirty="0" smtClean="0"/>
              <a:t>Derechos humanos</a:t>
            </a:r>
            <a:endParaRPr lang="es-MX" dirty="0"/>
          </a:p>
        </p:txBody>
      </p:sp>
      <p:sp>
        <p:nvSpPr>
          <p:cNvPr id="3" name="2 Marcador de contenido"/>
          <p:cNvSpPr>
            <a:spLocks noGrp="1"/>
          </p:cNvSpPr>
          <p:nvPr>
            <p:ph idx="1"/>
          </p:nvPr>
        </p:nvSpPr>
        <p:spPr>
          <a:xfrm>
            <a:off x="683568" y="1916832"/>
            <a:ext cx="7857437" cy="3508977"/>
          </a:xfrm>
        </p:spPr>
        <p:txBody>
          <a:bodyPr>
            <a:normAutofit/>
          </a:bodyPr>
          <a:lstStyle/>
          <a:p>
            <a:r>
              <a:rPr lang="es-MX" dirty="0"/>
              <a:t>Los derechos humanos universales están a menudo contemplados en la ley y garantizados por ella, a través de los tratados, el derecho internacional consuetudinario, los principios generales y otras fuentes del derecho internacional. </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75656" y="4293095"/>
            <a:ext cx="2767241" cy="1987383"/>
          </a:xfrm>
          <a:prstGeom prst="rect">
            <a:avLst/>
          </a:prstGeom>
        </p:spPr>
      </p:pic>
      <p:pic>
        <p:nvPicPr>
          <p:cNvPr id="7" name="6 Imagen"/>
          <p:cNvPicPr>
            <a:picLocks noChangeAspect="1"/>
          </p:cNvPicPr>
          <p:nvPr/>
        </p:nvPicPr>
        <p:blipFill rotWithShape="1">
          <a:blip r:embed="rId6">
            <a:extLst>
              <a:ext uri="{28A0092B-C50C-407E-A947-70E740481C1C}">
                <a14:useLocalDpi xmlns:a14="http://schemas.microsoft.com/office/drawing/2010/main" val="0"/>
              </a:ext>
            </a:extLst>
          </a:blip>
          <a:srcRect t="12134"/>
          <a:stretch/>
        </p:blipFill>
        <p:spPr>
          <a:xfrm>
            <a:off x="5292079" y="3988830"/>
            <a:ext cx="2640317" cy="2299854"/>
          </a:xfrm>
          <a:prstGeom prst="rect">
            <a:avLst/>
          </a:prstGeom>
        </p:spPr>
      </p:pic>
    </p:spTree>
    <p:extLst>
      <p:ext uri="{BB962C8B-B14F-4D97-AF65-F5344CB8AC3E}">
        <p14:creationId xmlns:p14="http://schemas.microsoft.com/office/powerpoint/2010/main" val="3471163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685800"/>
            <a:ext cx="6912768" cy="789709"/>
          </a:xfrm>
        </p:spPr>
        <p:txBody>
          <a:bodyPr/>
          <a:lstStyle/>
          <a:p>
            <a:r>
              <a:rPr lang="es-MX" dirty="0" smtClean="0"/>
              <a:t>Derechos humanos</a:t>
            </a:r>
            <a:endParaRPr lang="es-MX" dirty="0"/>
          </a:p>
        </p:txBody>
      </p:sp>
      <p:sp>
        <p:nvSpPr>
          <p:cNvPr id="3" name="2 Marcador de contenido"/>
          <p:cNvSpPr>
            <a:spLocks noGrp="1"/>
          </p:cNvSpPr>
          <p:nvPr>
            <p:ph idx="1"/>
          </p:nvPr>
        </p:nvSpPr>
        <p:spPr>
          <a:xfrm>
            <a:off x="1259632" y="1700808"/>
            <a:ext cx="6777317" cy="3508977"/>
          </a:xfrm>
        </p:spPr>
        <p:txBody>
          <a:bodyPr>
            <a:normAutofit/>
          </a:bodyPr>
          <a:lstStyle/>
          <a:p>
            <a:r>
              <a:rPr lang="es-MX" dirty="0" smtClean="0"/>
              <a:t>El respeto hacia los derechos humanos de cada persona es un deber de todos. Todas las autoridades en el ámbito de sus competencias, tienen la obligación de promover, respetar, proteger y garantizar los derechos humanos consignados en favor del individuo.</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3848" y="4365104"/>
            <a:ext cx="2836919" cy="2099320"/>
          </a:xfrm>
          <a:prstGeom prst="rect">
            <a:avLst/>
          </a:prstGeom>
        </p:spPr>
      </p:pic>
    </p:spTree>
    <p:extLst>
      <p:ext uri="{BB962C8B-B14F-4D97-AF65-F5344CB8AC3E}">
        <p14:creationId xmlns:p14="http://schemas.microsoft.com/office/powerpoint/2010/main" val="34417726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052736"/>
            <a:ext cx="7578610" cy="1143000"/>
          </a:xfrm>
        </p:spPr>
        <p:txBody>
          <a:bodyPr>
            <a:normAutofit fontScale="90000"/>
          </a:bodyPr>
          <a:lstStyle/>
          <a:p>
            <a:r>
              <a:rPr lang="es-MX" dirty="0" smtClean="0"/>
              <a:t>Principios que rigen los Derechos humanos</a:t>
            </a:r>
            <a:endParaRPr lang="es-MX" dirty="0"/>
          </a:p>
        </p:txBody>
      </p:sp>
      <p:sp>
        <p:nvSpPr>
          <p:cNvPr id="3" name="2 Marcador de contenido"/>
          <p:cNvSpPr>
            <a:spLocks noGrp="1"/>
          </p:cNvSpPr>
          <p:nvPr>
            <p:ph idx="1"/>
          </p:nvPr>
        </p:nvSpPr>
        <p:spPr>
          <a:xfrm>
            <a:off x="755650" y="2323652"/>
            <a:ext cx="7632700" cy="3508977"/>
          </a:xfrm>
        </p:spPr>
        <p:txBody>
          <a:bodyPr/>
          <a:lstStyle/>
          <a:p>
            <a:r>
              <a:rPr lang="es-MX" dirty="0" smtClean="0"/>
              <a:t>La aplicación de los derechos humanos a la que se encuentran obligadas todas las autoridades se rige por los principios de universalidad, interdependencia, indivisibilidad y progresividad.</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51920" y="3933056"/>
            <a:ext cx="4320480" cy="2430271"/>
          </a:xfrm>
          <a:prstGeom prst="rect">
            <a:avLst/>
          </a:prstGeom>
        </p:spPr>
      </p:pic>
    </p:spTree>
    <p:extLst>
      <p:ext uri="{BB962C8B-B14F-4D97-AF65-F5344CB8AC3E}">
        <p14:creationId xmlns:p14="http://schemas.microsoft.com/office/powerpoint/2010/main" val="5651461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5612" y="699441"/>
            <a:ext cx="7024744" cy="757888"/>
          </a:xfrm>
        </p:spPr>
        <p:txBody>
          <a:bodyPr/>
          <a:lstStyle/>
          <a:p>
            <a:r>
              <a:rPr lang="es-MX" dirty="0" smtClean="0"/>
              <a:t>Principio de Universalidad</a:t>
            </a:r>
            <a:endParaRPr lang="es-MX" dirty="0"/>
          </a:p>
        </p:txBody>
      </p:sp>
      <p:sp>
        <p:nvSpPr>
          <p:cNvPr id="3" name="2 Marcador de contenido"/>
          <p:cNvSpPr>
            <a:spLocks noGrp="1"/>
          </p:cNvSpPr>
          <p:nvPr>
            <p:ph idx="1"/>
          </p:nvPr>
        </p:nvSpPr>
        <p:spPr>
          <a:xfrm>
            <a:off x="539552" y="1700808"/>
            <a:ext cx="5256700" cy="3508977"/>
          </a:xfrm>
        </p:spPr>
        <p:txBody>
          <a:bodyPr>
            <a:normAutofit/>
          </a:bodyPr>
          <a:lstStyle/>
          <a:p>
            <a:r>
              <a:rPr lang="es-MX" dirty="0" smtClean="0"/>
              <a:t>Todas </a:t>
            </a:r>
            <a:r>
              <a:rPr lang="es-MX" dirty="0"/>
              <a:t>las personas son titulares de todos los derechos humanos. Dicho principio se encuentra estrechamente relacionado a la igualdad y no </a:t>
            </a:r>
            <a:r>
              <a:rPr lang="es-MX" dirty="0" smtClean="0"/>
              <a:t>discriminación.</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662"/>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624"/>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49114" y="3608660"/>
            <a:ext cx="3694537" cy="2844676"/>
          </a:xfrm>
          <a:prstGeom prst="rect">
            <a:avLst/>
          </a:prstGeom>
        </p:spPr>
      </p:pic>
    </p:spTree>
    <p:extLst>
      <p:ext uri="{BB962C8B-B14F-4D97-AF65-F5344CB8AC3E}">
        <p14:creationId xmlns:p14="http://schemas.microsoft.com/office/powerpoint/2010/main" val="2685445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836712"/>
            <a:ext cx="7024744" cy="685880"/>
          </a:xfrm>
        </p:spPr>
        <p:txBody>
          <a:bodyPr>
            <a:normAutofit fontScale="90000"/>
          </a:bodyPr>
          <a:lstStyle/>
          <a:p>
            <a:r>
              <a:rPr lang="es-MX" dirty="0" smtClean="0"/>
              <a:t>Principio de Interdependencia</a:t>
            </a:r>
            <a:endParaRPr lang="es-MX" dirty="0"/>
          </a:p>
        </p:txBody>
      </p:sp>
      <p:sp>
        <p:nvSpPr>
          <p:cNvPr id="3" name="2 Marcador de contenido"/>
          <p:cNvSpPr>
            <a:spLocks noGrp="1"/>
          </p:cNvSpPr>
          <p:nvPr>
            <p:ph idx="1"/>
          </p:nvPr>
        </p:nvSpPr>
        <p:spPr>
          <a:xfrm>
            <a:off x="755650" y="1700808"/>
            <a:ext cx="6777317" cy="3508977"/>
          </a:xfrm>
        </p:spPr>
        <p:txBody>
          <a:bodyPr/>
          <a:lstStyle/>
          <a:p>
            <a:r>
              <a:rPr lang="es-MX" dirty="0" smtClean="0"/>
              <a:t>Consiste </a:t>
            </a:r>
            <a:r>
              <a:rPr lang="es-MX" dirty="0"/>
              <a:t>en que cada uno de los derechos humanos se encuentran ligados unos a otros, de tal manera que el reconocimiento </a:t>
            </a:r>
            <a:r>
              <a:rPr lang="es-MX" dirty="0" smtClean="0"/>
              <a:t>y ejercicio de </a:t>
            </a:r>
            <a:r>
              <a:rPr lang="es-MX" dirty="0"/>
              <a:t>uno de </a:t>
            </a:r>
            <a:r>
              <a:rPr lang="es-MX" dirty="0" smtClean="0"/>
              <a:t>ellos, </a:t>
            </a:r>
            <a:r>
              <a:rPr lang="es-MX" dirty="0"/>
              <a:t>implica </a:t>
            </a:r>
            <a:r>
              <a:rPr lang="es-MX" dirty="0" smtClean="0"/>
              <a:t>que </a:t>
            </a:r>
            <a:r>
              <a:rPr lang="es-MX" dirty="0"/>
              <a:t>se respeten y protejan múltiples derechos que se encuentran vinculados.</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19250" y="3933056"/>
            <a:ext cx="2431157" cy="2431157"/>
          </a:xfrm>
          <a:prstGeom prst="rect">
            <a:avLst/>
          </a:prstGeom>
        </p:spPr>
      </p:pic>
    </p:spTree>
    <p:extLst>
      <p:ext uri="{BB962C8B-B14F-4D97-AF65-F5344CB8AC3E}">
        <p14:creationId xmlns:p14="http://schemas.microsoft.com/office/powerpoint/2010/main" val="33852736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Principio de Indivisibilidad</a:t>
            </a:r>
            <a:endParaRPr lang="es-MX" dirty="0"/>
          </a:p>
        </p:txBody>
      </p:sp>
      <p:sp>
        <p:nvSpPr>
          <p:cNvPr id="3" name="2 Marcador de contenido"/>
          <p:cNvSpPr>
            <a:spLocks noGrp="1"/>
          </p:cNvSpPr>
          <p:nvPr>
            <p:ph idx="1"/>
          </p:nvPr>
        </p:nvSpPr>
        <p:spPr>
          <a:xfrm>
            <a:off x="1043492" y="2323652"/>
            <a:ext cx="7200916" cy="3508977"/>
          </a:xfrm>
        </p:spPr>
        <p:txBody>
          <a:bodyPr>
            <a:normAutofit/>
          </a:bodyPr>
          <a:lstStyle/>
          <a:p>
            <a:r>
              <a:rPr lang="es-MX" dirty="0" smtClean="0"/>
              <a:t>Los </a:t>
            </a:r>
            <a:r>
              <a:rPr lang="es-MX" dirty="0"/>
              <a:t>derechos humanos </a:t>
            </a:r>
            <a:r>
              <a:rPr lang="es-MX" dirty="0" smtClean="0"/>
              <a:t>poseen </a:t>
            </a:r>
            <a:r>
              <a:rPr lang="es-MX" dirty="0"/>
              <a:t>un carácter indivisible pues todos ellos son inherentes al ser humano y derivan de su dignidad.</a:t>
            </a:r>
          </a:p>
          <a:p>
            <a:pPr marL="0" indent="0">
              <a:buNone/>
            </a:pPr>
            <a:r>
              <a:rPr lang="es-MX" dirty="0" smtClean="0"/>
              <a:t/>
            </a:r>
            <a:br>
              <a:rPr lang="es-MX" dirty="0" smtClean="0"/>
            </a:b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92" y="3933056"/>
            <a:ext cx="4032448" cy="2377574"/>
          </a:xfrm>
          <a:prstGeom prst="rect">
            <a:avLst/>
          </a:prstGeom>
        </p:spPr>
      </p:pic>
    </p:spTree>
    <p:extLst>
      <p:ext uri="{BB962C8B-B14F-4D97-AF65-F5344CB8AC3E}">
        <p14:creationId xmlns:p14="http://schemas.microsoft.com/office/powerpoint/2010/main" val="773408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685880"/>
          </a:xfrm>
        </p:spPr>
        <p:txBody>
          <a:bodyPr>
            <a:normAutofit fontScale="90000"/>
          </a:bodyPr>
          <a:lstStyle/>
          <a:p>
            <a:r>
              <a:rPr lang="es-MX" dirty="0" smtClean="0"/>
              <a:t>Principio de Progresividad</a:t>
            </a:r>
            <a:endParaRPr lang="es-MX" dirty="0"/>
          </a:p>
        </p:txBody>
      </p:sp>
      <p:sp>
        <p:nvSpPr>
          <p:cNvPr id="3" name="2 Marcador de contenido"/>
          <p:cNvSpPr>
            <a:spLocks noGrp="1"/>
          </p:cNvSpPr>
          <p:nvPr>
            <p:ph idx="1"/>
          </p:nvPr>
        </p:nvSpPr>
        <p:spPr>
          <a:xfrm>
            <a:off x="1115616" y="1674511"/>
            <a:ext cx="6777317" cy="3508977"/>
          </a:xfrm>
        </p:spPr>
        <p:txBody>
          <a:bodyPr>
            <a:normAutofit/>
          </a:bodyPr>
          <a:lstStyle/>
          <a:p>
            <a:r>
              <a:rPr lang="es-MX" dirty="0" smtClean="0"/>
              <a:t>Constituye </a:t>
            </a:r>
            <a:r>
              <a:rPr lang="es-MX" dirty="0"/>
              <a:t>una obligación del Estado para asegurar el progreso en el desarrollo constructivo de los derechos humanos, al mismo tiempo, implica una prohibición para el Estado respecto a cualquier retroceso de los derechos</a:t>
            </a:r>
            <a:r>
              <a:rPr lang="es-MX" dirty="0" smtClean="0"/>
              <a:t>.</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t="11984" r="33460" b="8389"/>
          <a:stretch/>
        </p:blipFill>
        <p:spPr>
          <a:xfrm>
            <a:off x="2843808" y="3925060"/>
            <a:ext cx="3816424" cy="2566069"/>
          </a:xfrm>
          <a:prstGeom prst="rect">
            <a:avLst/>
          </a:prstGeom>
        </p:spPr>
      </p:pic>
    </p:spTree>
    <p:extLst>
      <p:ext uri="{BB962C8B-B14F-4D97-AF65-F5344CB8AC3E}">
        <p14:creationId xmlns:p14="http://schemas.microsoft.com/office/powerpoint/2010/main" val="4195775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85800"/>
            <a:ext cx="7024744" cy="1143000"/>
          </a:xfrm>
        </p:spPr>
        <p:txBody>
          <a:bodyPr>
            <a:normAutofit fontScale="90000"/>
          </a:bodyPr>
          <a:lstStyle/>
          <a:p>
            <a:r>
              <a:rPr lang="es-MX" dirty="0"/>
              <a:t>Declaración Universal de los Derechos Humanos </a:t>
            </a:r>
          </a:p>
        </p:txBody>
      </p:sp>
      <p:sp>
        <p:nvSpPr>
          <p:cNvPr id="3" name="2 Marcador de contenido"/>
          <p:cNvSpPr>
            <a:spLocks noGrp="1"/>
          </p:cNvSpPr>
          <p:nvPr>
            <p:ph idx="1"/>
          </p:nvPr>
        </p:nvSpPr>
        <p:spPr>
          <a:xfrm>
            <a:off x="611560" y="2060848"/>
            <a:ext cx="7920880" cy="3508977"/>
          </a:xfrm>
        </p:spPr>
        <p:txBody>
          <a:bodyPr>
            <a:normAutofit lnSpcReduction="10000"/>
          </a:bodyPr>
          <a:lstStyle/>
          <a:p>
            <a:r>
              <a:rPr lang="es-MX" dirty="0" smtClean="0"/>
              <a:t>Fue </a:t>
            </a:r>
            <a:r>
              <a:rPr lang="es-MX" dirty="0"/>
              <a:t>proclamada por la Asamblea General de las Naciones Unidas en París, el 10 de diciembre de </a:t>
            </a:r>
            <a:r>
              <a:rPr lang="es-MX" dirty="0" smtClean="0"/>
              <a:t>1948.</a:t>
            </a:r>
          </a:p>
          <a:p>
            <a:r>
              <a:rPr lang="es-MX" dirty="0" smtClean="0"/>
              <a:t>Establece</a:t>
            </a:r>
            <a:r>
              <a:rPr lang="es-MX" dirty="0"/>
              <a:t>, por primera vez, los derechos humanos fundamentales que deben protegerse en el mundo entero y ha </a:t>
            </a:r>
            <a:r>
              <a:rPr lang="es-MX" dirty="0" smtClean="0"/>
              <a:t>sido traducida en mas de 500 idiomas.</a:t>
            </a:r>
            <a:endParaRPr lang="es-MX" dirty="0"/>
          </a:p>
          <a:p>
            <a:pPr marL="0" indent="0">
              <a:buNone/>
            </a:pPr>
            <a:r>
              <a:rPr lang="es-MX" dirty="0"/>
              <a:t/>
            </a:r>
            <a:br>
              <a:rPr lang="es-MX" dirty="0"/>
            </a:b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17398" t="20090" r="16714"/>
          <a:stretch/>
        </p:blipFill>
        <p:spPr>
          <a:xfrm>
            <a:off x="3563888" y="4293096"/>
            <a:ext cx="2341241" cy="2131876"/>
          </a:xfrm>
          <a:prstGeom prst="rect">
            <a:avLst/>
          </a:prstGeom>
        </p:spPr>
      </p:pic>
    </p:spTree>
    <p:extLst>
      <p:ext uri="{BB962C8B-B14F-4D97-AF65-F5344CB8AC3E}">
        <p14:creationId xmlns:p14="http://schemas.microsoft.com/office/powerpoint/2010/main" val="1506748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759454" y="685800"/>
            <a:ext cx="7024744" cy="1143000"/>
          </a:xfrm>
        </p:spPr>
        <p:txBody>
          <a:bodyPr>
            <a:normAutofit fontScale="90000"/>
          </a:bodyPr>
          <a:lstStyle/>
          <a:p>
            <a:r>
              <a:rPr lang="es-MX" dirty="0" smtClean="0"/>
              <a:t>Clasificación de los derechos humanos </a:t>
            </a:r>
            <a:endParaRPr lang="es-MX" dirty="0"/>
          </a:p>
        </p:txBody>
      </p:sp>
      <p:sp>
        <p:nvSpPr>
          <p:cNvPr id="3" name="2 Marcador de contenido"/>
          <p:cNvSpPr>
            <a:spLocks noGrp="1"/>
          </p:cNvSpPr>
          <p:nvPr>
            <p:ph idx="1"/>
          </p:nvPr>
        </p:nvSpPr>
        <p:spPr>
          <a:xfrm>
            <a:off x="728297" y="1916832"/>
            <a:ext cx="6777317" cy="3508977"/>
          </a:xfrm>
        </p:spPr>
        <p:txBody>
          <a:bodyPr>
            <a:noAutofit/>
          </a:bodyPr>
          <a:lstStyle/>
          <a:p>
            <a:r>
              <a:rPr lang="es-MX" sz="2000" dirty="0" smtClean="0"/>
              <a:t>Han </a:t>
            </a:r>
            <a:r>
              <a:rPr lang="es-MX" sz="2000" dirty="0"/>
              <a:t>sido clasificados atendiendo a diversos </a:t>
            </a:r>
            <a:r>
              <a:rPr lang="es-MX" sz="2000" dirty="0" smtClean="0"/>
              <a:t>criterios.</a:t>
            </a:r>
          </a:p>
          <a:p>
            <a:r>
              <a:rPr lang="es-MX" sz="2000" dirty="0" smtClean="0"/>
              <a:t>Actualmente </a:t>
            </a:r>
            <a:r>
              <a:rPr lang="es-MX" sz="2000" dirty="0"/>
              <a:t>es mayormente aceptado clasificar los derechos humanos únicamente en civiles, económicos, sociales, culturales y ambientales.</a:t>
            </a:r>
          </a:p>
          <a:p>
            <a:r>
              <a:rPr lang="es-MX" sz="2000" dirty="0"/>
              <a:t>D</a:t>
            </a:r>
            <a:r>
              <a:rPr lang="es-MX" sz="2000" dirty="0" smtClean="0"/>
              <a:t>entro </a:t>
            </a:r>
            <a:r>
              <a:rPr lang="es-MX" sz="2000" dirty="0"/>
              <a:t>del conjunto de derechos humanos no existen niveles ni jerarquías pues todos tienen igual </a:t>
            </a:r>
            <a:r>
              <a:rPr lang="es-MX" sz="2000" dirty="0" smtClean="0"/>
              <a:t>relevancia.</a:t>
            </a:r>
            <a:r>
              <a:rPr lang="es-MX" sz="2000" dirty="0"/>
              <a:t/>
            </a:r>
            <a:br>
              <a:rPr lang="es-MX" sz="2000" dirty="0"/>
            </a:br>
            <a:endParaRPr lang="es-MX" sz="2000" dirty="0"/>
          </a:p>
        </p:txBody>
      </p:sp>
      <p:pic>
        <p:nvPicPr>
          <p:cNvPr id="5"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43808" y="4286631"/>
            <a:ext cx="3851920" cy="2166705"/>
          </a:xfrm>
          <a:prstGeom prst="rect">
            <a:avLst/>
          </a:prstGeom>
        </p:spPr>
      </p:pic>
    </p:spTree>
    <p:extLst>
      <p:ext uri="{BB962C8B-B14F-4D97-AF65-F5344CB8AC3E}">
        <p14:creationId xmlns:p14="http://schemas.microsoft.com/office/powerpoint/2010/main" val="861005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5643" y="836712"/>
            <a:ext cx="7024744" cy="688181"/>
          </a:xfrm>
        </p:spPr>
        <p:txBody>
          <a:bodyPr>
            <a:normAutofit fontScale="90000"/>
          </a:bodyPr>
          <a:lstStyle/>
          <a:p>
            <a:r>
              <a:rPr lang="es-MX" dirty="0" smtClean="0"/>
              <a:t>Derecho a la vida</a:t>
            </a:r>
            <a:endParaRPr lang="es-MX" dirty="0"/>
          </a:p>
        </p:txBody>
      </p:sp>
      <p:sp>
        <p:nvSpPr>
          <p:cNvPr id="3" name="2 Marcador de contenido"/>
          <p:cNvSpPr>
            <a:spLocks noGrp="1"/>
          </p:cNvSpPr>
          <p:nvPr>
            <p:ph idx="1"/>
          </p:nvPr>
        </p:nvSpPr>
        <p:spPr>
          <a:xfrm>
            <a:off x="755650" y="1628800"/>
            <a:ext cx="7776790" cy="3508977"/>
          </a:xfrm>
        </p:spPr>
        <p:txBody>
          <a:bodyPr>
            <a:normAutofit lnSpcReduction="10000"/>
          </a:bodyPr>
          <a:lstStyle/>
          <a:p>
            <a:pPr marL="0" indent="0">
              <a:buNone/>
            </a:pPr>
            <a:r>
              <a:rPr lang="es-MX" dirty="0"/>
              <a:t>Toda persona tiene derecho a que su vida sea respetada. Este derecho debe conceptualizarse en dos sentidos:</a:t>
            </a:r>
          </a:p>
          <a:p>
            <a:r>
              <a:rPr lang="es-MX" dirty="0"/>
              <a:t>a) Como una obligación para el Estado de respetar la vida dentro del ejercicio de sus funciones;</a:t>
            </a:r>
          </a:p>
          <a:p>
            <a:r>
              <a:rPr lang="es-MX" dirty="0"/>
              <a:t>b) Como una limitación al actuar de los particulares, para que ninguna persona prive de la vida a otra.</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3808" y="4806733"/>
            <a:ext cx="3672408" cy="1614127"/>
          </a:xfrm>
          <a:prstGeom prst="rect">
            <a:avLst/>
          </a:prstGeom>
        </p:spPr>
      </p:pic>
    </p:spTree>
    <p:extLst>
      <p:ext uri="{BB962C8B-B14F-4D97-AF65-F5344CB8AC3E}">
        <p14:creationId xmlns:p14="http://schemas.microsoft.com/office/powerpoint/2010/main" val="1056523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047750"/>
            <a:ext cx="8007350" cy="5310188"/>
          </a:xfrm>
        </p:spPr>
        <p:txBody>
          <a:bodyPr/>
          <a:lstStyle/>
          <a:p>
            <a:pPr>
              <a:buFont typeface="Wingdings" pitchFamily="2" charset="2"/>
              <a:buNone/>
              <a:defRPr/>
            </a:pPr>
            <a:r>
              <a:rPr lang="es-MX" sz="2800" b="1" dirty="0" smtClean="0"/>
              <a:t>PROGRAMA EDUCATIVO: </a:t>
            </a:r>
          </a:p>
          <a:p>
            <a:pPr>
              <a:defRPr/>
            </a:pPr>
            <a:r>
              <a:rPr lang="es-ES" sz="2800" dirty="0" smtClean="0"/>
              <a:t>ESPECIALIZACION </a:t>
            </a:r>
            <a:r>
              <a:rPr lang="es-ES" sz="2800" dirty="0"/>
              <a:t>EN </a:t>
            </a:r>
            <a:r>
              <a:rPr lang="es-ES" sz="2800" dirty="0" smtClean="0"/>
              <a:t>ORTODONCIA</a:t>
            </a:r>
            <a:endParaRPr lang="es-ES" sz="2800" dirty="0"/>
          </a:p>
          <a:p>
            <a:pPr>
              <a:buFont typeface="Wingdings" pitchFamily="2" charset="2"/>
              <a:buNone/>
              <a:defRPr/>
            </a:pPr>
            <a:endParaRPr lang="es-ES" sz="2800" dirty="0" smtClean="0"/>
          </a:p>
          <a:p>
            <a:pPr>
              <a:buFont typeface="Wingdings" pitchFamily="2" charset="2"/>
              <a:buNone/>
              <a:defRPr/>
            </a:pPr>
            <a:r>
              <a:rPr lang="es-MX" sz="2800" b="1" dirty="0" smtClean="0"/>
              <a:t>ÁREA DE DOCENCIA: </a:t>
            </a:r>
          </a:p>
          <a:p>
            <a:pPr>
              <a:defRPr/>
            </a:pPr>
            <a:r>
              <a:rPr lang="es-MX" sz="2800" dirty="0" smtClean="0"/>
              <a:t>FORMACIÓN DISCIPLINARIA</a:t>
            </a:r>
          </a:p>
          <a:p>
            <a:pPr>
              <a:defRPr/>
            </a:pPr>
            <a:endParaRPr lang="es-MX" sz="2800" dirty="0" smtClean="0"/>
          </a:p>
          <a:p>
            <a:pPr>
              <a:buFont typeface="Wingdings" pitchFamily="2" charset="2"/>
              <a:buNone/>
              <a:defRPr/>
            </a:pPr>
            <a:r>
              <a:rPr lang="es-MX" sz="2800" b="1" dirty="0" smtClean="0"/>
              <a:t>UNIDAD DE APRENDIZAJE:</a:t>
            </a:r>
          </a:p>
          <a:p>
            <a:pPr>
              <a:defRPr/>
            </a:pPr>
            <a:r>
              <a:rPr lang="es-MX" sz="2800" dirty="0" smtClean="0"/>
              <a:t>BIOÉTICA</a:t>
            </a:r>
          </a:p>
          <a:p>
            <a:pPr>
              <a:defRPr/>
            </a:pPr>
            <a:endParaRPr lang="es-ES" sz="2800" dirty="0"/>
          </a:p>
        </p:txBody>
      </p:sp>
      <p:sp>
        <p:nvSpPr>
          <p:cNvPr id="4" name="3 Marcador de número de diapositiva"/>
          <p:cNvSpPr>
            <a:spLocks noGrp="1"/>
          </p:cNvSpPr>
          <p:nvPr>
            <p:ph type="sldNum" sz="quarter" idx="11"/>
          </p:nvPr>
        </p:nvSpPr>
        <p:spPr/>
        <p:txBody>
          <a:bodyPr/>
          <a:lstStyle/>
          <a:p>
            <a:pPr>
              <a:defRPr/>
            </a:pPr>
            <a:fld id="{D9708385-683E-403E-96CF-C4898BC8CED9}" type="slidenum">
              <a:rPr lang="es-ES" altLang="es-MX" smtClean="0"/>
              <a:pPr>
                <a:defRPr/>
              </a:pPr>
              <a:t>2</a:t>
            </a:fld>
            <a:endParaRPr lang="es-ES" altLang="es-MX"/>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8474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696710"/>
            <a:ext cx="7024744" cy="1143000"/>
          </a:xfrm>
        </p:spPr>
        <p:txBody>
          <a:bodyPr>
            <a:normAutofit fontScale="90000"/>
          </a:bodyPr>
          <a:lstStyle/>
          <a:p>
            <a:r>
              <a:rPr lang="es-MX" dirty="0" smtClean="0"/>
              <a:t>Derecho a la igualdad y prohibición de discriminación </a:t>
            </a:r>
            <a:endParaRPr lang="es-MX" dirty="0"/>
          </a:p>
        </p:txBody>
      </p:sp>
      <p:sp>
        <p:nvSpPr>
          <p:cNvPr id="3" name="2 Marcador de contenido"/>
          <p:cNvSpPr>
            <a:spLocks noGrp="1"/>
          </p:cNvSpPr>
          <p:nvPr>
            <p:ph idx="1"/>
          </p:nvPr>
        </p:nvSpPr>
        <p:spPr>
          <a:xfrm>
            <a:off x="611560" y="1916832"/>
            <a:ext cx="7920880" cy="3508977"/>
          </a:xfrm>
        </p:spPr>
        <p:txBody>
          <a:bodyPr>
            <a:normAutofit/>
          </a:bodyPr>
          <a:lstStyle/>
          <a:p>
            <a:r>
              <a:rPr lang="es-MX" dirty="0"/>
              <a:t>Es el derecho de todos los seres humanos a ser iguales en dignidad, a ser tratados con respeto y consideración y a participar sobre bases iguales en cualquier área de la vida económica, social, política, cultural o civil. </a:t>
            </a:r>
            <a:endParaRPr lang="es-MX" dirty="0" smtClean="0"/>
          </a:p>
          <a:p>
            <a:r>
              <a:rPr lang="es-MX" dirty="0" smtClean="0"/>
              <a:t>Se </a:t>
            </a:r>
            <a:r>
              <a:rPr lang="es-MX" dirty="0"/>
              <a:t>prohíbe toda exclusión o trato diferenciado motivado </a:t>
            </a:r>
            <a:r>
              <a:rPr lang="es-MX" dirty="0" smtClean="0"/>
              <a:t>por cualquier razón.</a:t>
            </a:r>
            <a:endParaRPr lang="es-MX" dirty="0"/>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5408" t="9491" r="6776" b="4661"/>
          <a:stretch/>
        </p:blipFill>
        <p:spPr>
          <a:xfrm>
            <a:off x="3203848" y="4554483"/>
            <a:ext cx="2520280" cy="1884322"/>
          </a:xfrm>
          <a:prstGeom prst="rect">
            <a:avLst/>
          </a:prstGeom>
        </p:spPr>
      </p:pic>
    </p:spTree>
    <p:extLst>
      <p:ext uri="{BB962C8B-B14F-4D97-AF65-F5344CB8AC3E}">
        <p14:creationId xmlns:p14="http://schemas.microsoft.com/office/powerpoint/2010/main" val="3853921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9008" y="836712"/>
            <a:ext cx="7817106" cy="645693"/>
          </a:xfrm>
        </p:spPr>
        <p:txBody>
          <a:bodyPr>
            <a:normAutofit fontScale="90000"/>
          </a:bodyPr>
          <a:lstStyle/>
          <a:p>
            <a:r>
              <a:rPr lang="es-MX" dirty="0" smtClean="0"/>
              <a:t>Igualdad entre hombres y mujeres</a:t>
            </a:r>
            <a:endParaRPr lang="es-MX" dirty="0"/>
          </a:p>
        </p:txBody>
      </p:sp>
      <p:sp>
        <p:nvSpPr>
          <p:cNvPr id="3" name="2 Marcador de contenido"/>
          <p:cNvSpPr>
            <a:spLocks noGrp="1"/>
          </p:cNvSpPr>
          <p:nvPr>
            <p:ph idx="1"/>
          </p:nvPr>
        </p:nvSpPr>
        <p:spPr>
          <a:xfrm>
            <a:off x="755650" y="1484784"/>
            <a:ext cx="7776790" cy="3508977"/>
          </a:xfrm>
        </p:spPr>
        <p:txBody>
          <a:bodyPr/>
          <a:lstStyle/>
          <a:p>
            <a:r>
              <a:rPr lang="es-MX" dirty="0"/>
              <a:t>Todas las personas gozan los mismos derechos sin importar su sexo o género. El Estado establecerá las acciones necesarias que garanticen a las mujeres la erradicación de la violencia y el acceso a las mismas oportunidades e igualdad en todos los ámbitos de la vida pública y privada.</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9832" y="4372444"/>
            <a:ext cx="3429000" cy="1928813"/>
          </a:xfrm>
          <a:prstGeom prst="rect">
            <a:avLst/>
          </a:prstGeom>
        </p:spPr>
      </p:pic>
    </p:spTree>
    <p:extLst>
      <p:ext uri="{BB962C8B-B14F-4D97-AF65-F5344CB8AC3E}">
        <p14:creationId xmlns:p14="http://schemas.microsoft.com/office/powerpoint/2010/main" val="5623490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85800"/>
            <a:ext cx="7024744" cy="685880"/>
          </a:xfrm>
        </p:spPr>
        <p:txBody>
          <a:bodyPr>
            <a:normAutofit fontScale="90000"/>
          </a:bodyPr>
          <a:lstStyle/>
          <a:p>
            <a:r>
              <a:rPr lang="es-MX" dirty="0" smtClean="0"/>
              <a:t>Igualdad ante la ley</a:t>
            </a:r>
            <a:endParaRPr lang="es-MX" dirty="0"/>
          </a:p>
        </p:txBody>
      </p:sp>
      <p:sp>
        <p:nvSpPr>
          <p:cNvPr id="3" name="2 Marcador de contenido"/>
          <p:cNvSpPr>
            <a:spLocks noGrp="1"/>
          </p:cNvSpPr>
          <p:nvPr>
            <p:ph idx="1"/>
          </p:nvPr>
        </p:nvSpPr>
        <p:spPr>
          <a:xfrm>
            <a:off x="611560" y="1628800"/>
            <a:ext cx="5184692" cy="4203829"/>
          </a:xfrm>
        </p:spPr>
        <p:txBody>
          <a:bodyPr>
            <a:normAutofit/>
          </a:bodyPr>
          <a:lstStyle/>
          <a:p>
            <a:r>
              <a:rPr lang="es-MX" dirty="0"/>
              <a:t>Todas las personas gozarán de los derechos humanos reconocidos en la Constitución, en los tratados internacionales de los que el Estado Mexicano sea parte, y en las leyes que de ellos deriven.</a:t>
            </a:r>
          </a:p>
          <a:p>
            <a:r>
              <a:rPr lang="es-MX" dirty="0"/>
              <a:t>Todas las personas son iguales ante la ley. </a:t>
            </a:r>
            <a:endParaRPr lang="es-MX" dirty="0" smtClean="0"/>
          </a:p>
          <a:p>
            <a:pPr marL="68580" indent="0">
              <a:buNone/>
            </a:pP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2120" y="3492830"/>
            <a:ext cx="2875409" cy="2712137"/>
          </a:xfrm>
          <a:prstGeom prst="rect">
            <a:avLst/>
          </a:prstGeom>
        </p:spPr>
      </p:pic>
    </p:spTree>
    <p:extLst>
      <p:ext uri="{BB962C8B-B14F-4D97-AF65-F5344CB8AC3E}">
        <p14:creationId xmlns:p14="http://schemas.microsoft.com/office/powerpoint/2010/main" val="183785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85800"/>
            <a:ext cx="7024744" cy="685880"/>
          </a:xfrm>
        </p:spPr>
        <p:txBody>
          <a:bodyPr>
            <a:normAutofit fontScale="90000"/>
          </a:bodyPr>
          <a:lstStyle/>
          <a:p>
            <a:r>
              <a:rPr lang="es-MX" dirty="0" smtClean="0"/>
              <a:t>Libertad de la persona</a:t>
            </a:r>
            <a:endParaRPr lang="es-MX" dirty="0"/>
          </a:p>
        </p:txBody>
      </p:sp>
      <p:sp>
        <p:nvSpPr>
          <p:cNvPr id="3" name="2 Marcador de contenido"/>
          <p:cNvSpPr>
            <a:spLocks noGrp="1"/>
          </p:cNvSpPr>
          <p:nvPr>
            <p:ph idx="1"/>
          </p:nvPr>
        </p:nvSpPr>
        <p:spPr>
          <a:xfrm>
            <a:off x="539552" y="1412776"/>
            <a:ext cx="6777317" cy="3508977"/>
          </a:xfrm>
        </p:spPr>
        <p:txBody>
          <a:bodyPr>
            <a:normAutofit/>
          </a:bodyPr>
          <a:lstStyle/>
          <a:p>
            <a:r>
              <a:rPr lang="es-MX" dirty="0"/>
              <a:t>En </a:t>
            </a:r>
            <a:r>
              <a:rPr lang="es-MX" dirty="0" smtClean="0"/>
              <a:t>México se </a:t>
            </a:r>
            <a:r>
              <a:rPr lang="es-MX" dirty="0"/>
              <a:t>prohíbe la esclavitud en cualquiera de sus formas y toda persona extranjera que llegue a nuestro territorio con esa condición, recobrará su libertad y gozará de la protección de las leyes mexicanas.</a:t>
            </a:r>
          </a:p>
          <a:p>
            <a:r>
              <a:rPr lang="es-MX" dirty="0"/>
              <a:t>Así también, están prohibidos los trabajos forzosos y gratuitos o no </a:t>
            </a:r>
            <a:r>
              <a:rPr lang="es-MX" dirty="0" smtClean="0"/>
              <a:t>pagados</a:t>
            </a:r>
            <a:r>
              <a:rPr lang="es-MX" dirty="0"/>
              <a:t>.</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28184" y="4077072"/>
            <a:ext cx="2420888" cy="2420888"/>
          </a:xfrm>
          <a:prstGeom prst="rect">
            <a:avLst/>
          </a:prstGeom>
        </p:spPr>
      </p:pic>
    </p:spTree>
    <p:extLst>
      <p:ext uri="{BB962C8B-B14F-4D97-AF65-F5344CB8AC3E}">
        <p14:creationId xmlns:p14="http://schemas.microsoft.com/office/powerpoint/2010/main" val="1708318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699445"/>
            <a:ext cx="7024744" cy="1143000"/>
          </a:xfrm>
        </p:spPr>
        <p:txBody>
          <a:bodyPr>
            <a:normAutofit fontScale="90000"/>
          </a:bodyPr>
          <a:lstStyle/>
          <a:p>
            <a:r>
              <a:rPr lang="es-MX" dirty="0" smtClean="0"/>
              <a:t>Derecho a la integridad y seguridad personales</a:t>
            </a:r>
            <a:endParaRPr lang="es-MX" dirty="0"/>
          </a:p>
        </p:txBody>
      </p:sp>
      <p:sp>
        <p:nvSpPr>
          <p:cNvPr id="3" name="2 Marcador de contenido"/>
          <p:cNvSpPr>
            <a:spLocks noGrp="1"/>
          </p:cNvSpPr>
          <p:nvPr>
            <p:ph idx="1"/>
          </p:nvPr>
        </p:nvSpPr>
        <p:spPr>
          <a:xfrm>
            <a:off x="539552" y="2060848"/>
            <a:ext cx="6777317" cy="3508977"/>
          </a:xfrm>
        </p:spPr>
        <p:txBody>
          <a:bodyPr>
            <a:normAutofit/>
          </a:bodyPr>
          <a:lstStyle/>
          <a:p>
            <a:r>
              <a:rPr lang="es-MX" dirty="0"/>
              <a:t>Toda persona tiene el derecho a que el Estado respete su integridad física, moral y psíquica. </a:t>
            </a:r>
            <a:endParaRPr lang="es-MX" dirty="0" smtClean="0"/>
          </a:p>
          <a:p>
            <a:r>
              <a:rPr lang="es-MX" dirty="0" smtClean="0"/>
              <a:t>Existe </a:t>
            </a:r>
            <a:r>
              <a:rPr lang="es-MX" dirty="0"/>
              <a:t>una protección especial de este derecho en la prohibición de infligir tortura o malos tratos, tratos crueles, inhumanos o degradantes.</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t="16707"/>
          <a:stretch/>
        </p:blipFill>
        <p:spPr>
          <a:xfrm>
            <a:off x="6156177" y="4363916"/>
            <a:ext cx="2490358" cy="2074291"/>
          </a:xfrm>
          <a:prstGeom prst="rect">
            <a:avLst/>
          </a:prstGeom>
        </p:spPr>
      </p:pic>
    </p:spTree>
    <p:extLst>
      <p:ext uri="{BB962C8B-B14F-4D97-AF65-F5344CB8AC3E}">
        <p14:creationId xmlns:p14="http://schemas.microsoft.com/office/powerpoint/2010/main" val="29511459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592" y="685800"/>
            <a:ext cx="7024744" cy="1143000"/>
          </a:xfrm>
        </p:spPr>
        <p:txBody>
          <a:bodyPr>
            <a:normAutofit fontScale="90000"/>
          </a:bodyPr>
          <a:lstStyle/>
          <a:p>
            <a:r>
              <a:rPr lang="es-MX" dirty="0" smtClean="0"/>
              <a:t>Libertad de trabajo, profesión, industria o comercio</a:t>
            </a:r>
            <a:endParaRPr lang="es-MX" dirty="0"/>
          </a:p>
        </p:txBody>
      </p:sp>
      <p:sp>
        <p:nvSpPr>
          <p:cNvPr id="3" name="2 Marcador de contenido"/>
          <p:cNvSpPr>
            <a:spLocks noGrp="1"/>
          </p:cNvSpPr>
          <p:nvPr>
            <p:ph idx="1"/>
          </p:nvPr>
        </p:nvSpPr>
        <p:spPr>
          <a:xfrm>
            <a:off x="1039324" y="1916832"/>
            <a:ext cx="6777317" cy="3508977"/>
          </a:xfrm>
        </p:spPr>
        <p:txBody>
          <a:bodyPr/>
          <a:lstStyle/>
          <a:p>
            <a:r>
              <a:rPr lang="es-MX" dirty="0"/>
              <a:t>Toda persona tiene derecho a dedicarse a la profesión, industria, comercio o trabajo que le acomode, siendo lícitos. </a:t>
            </a:r>
            <a:endParaRPr lang="es-MX" dirty="0" smtClean="0"/>
          </a:p>
          <a:p>
            <a:r>
              <a:rPr lang="es-MX" dirty="0" smtClean="0"/>
              <a:t>Nadie </a:t>
            </a:r>
            <a:r>
              <a:rPr lang="es-MX" dirty="0"/>
              <a:t>puede ser privado del producto de su trabajo, sino por resolución judicial.</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47664" y="4149080"/>
            <a:ext cx="6047397" cy="2225442"/>
          </a:xfrm>
          <a:prstGeom prst="rect">
            <a:avLst/>
          </a:prstGeom>
        </p:spPr>
      </p:pic>
    </p:spTree>
    <p:extLst>
      <p:ext uri="{BB962C8B-B14F-4D97-AF65-F5344CB8AC3E}">
        <p14:creationId xmlns:p14="http://schemas.microsoft.com/office/powerpoint/2010/main" val="40826447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90883"/>
            <a:ext cx="7024744" cy="685880"/>
          </a:xfrm>
        </p:spPr>
        <p:txBody>
          <a:bodyPr>
            <a:normAutofit fontScale="90000"/>
          </a:bodyPr>
          <a:lstStyle/>
          <a:p>
            <a:r>
              <a:rPr lang="es-MX" dirty="0" smtClean="0"/>
              <a:t>Libertad de expresión</a:t>
            </a:r>
            <a:endParaRPr lang="es-MX" dirty="0"/>
          </a:p>
        </p:txBody>
      </p:sp>
      <p:sp>
        <p:nvSpPr>
          <p:cNvPr id="3" name="2 Marcador de contenido"/>
          <p:cNvSpPr>
            <a:spLocks noGrp="1"/>
          </p:cNvSpPr>
          <p:nvPr>
            <p:ph idx="1"/>
          </p:nvPr>
        </p:nvSpPr>
        <p:spPr>
          <a:xfrm>
            <a:off x="611560" y="1484784"/>
            <a:ext cx="7920880" cy="3508977"/>
          </a:xfrm>
        </p:spPr>
        <p:txBody>
          <a:bodyPr>
            <a:normAutofit/>
          </a:bodyPr>
          <a:lstStyle/>
          <a:p>
            <a:r>
              <a:rPr lang="es-MX" dirty="0"/>
              <a:t>Toda persona tiene derecho a la libertad de pensamiento y expresión. </a:t>
            </a:r>
            <a:r>
              <a:rPr lang="es-MX" dirty="0" smtClean="0"/>
              <a:t>Comprende </a:t>
            </a:r>
            <a:r>
              <a:rPr lang="es-MX" dirty="0"/>
              <a:t>la libertad de buscar, recibir y difundir </a:t>
            </a:r>
            <a:r>
              <a:rPr lang="es-MX" dirty="0" smtClean="0"/>
              <a:t>información </a:t>
            </a:r>
            <a:r>
              <a:rPr lang="es-MX" dirty="0"/>
              <a:t>e ideas, ya sea oralmente, por escrito, o a través de las nuevas tecnologías de la información; además, no puede estar sujeto a censura previa sino a responsabilidades ulteriores expresamente fijadas por la ley.</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7784" y="4365104"/>
            <a:ext cx="4032448" cy="2120287"/>
          </a:xfrm>
          <a:prstGeom prst="rect">
            <a:avLst/>
          </a:prstGeom>
        </p:spPr>
      </p:pic>
    </p:spTree>
    <p:extLst>
      <p:ext uri="{BB962C8B-B14F-4D97-AF65-F5344CB8AC3E}">
        <p14:creationId xmlns:p14="http://schemas.microsoft.com/office/powerpoint/2010/main" val="11884921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2780928"/>
            <a:ext cx="2939206" cy="3552606"/>
          </a:xfrm>
          <a:prstGeom prst="rect">
            <a:avLst/>
          </a:prstGeom>
        </p:spPr>
      </p:pic>
      <p:sp>
        <p:nvSpPr>
          <p:cNvPr id="2" name="1 Título"/>
          <p:cNvSpPr>
            <a:spLocks noGrp="1"/>
          </p:cNvSpPr>
          <p:nvPr>
            <p:ph type="title"/>
          </p:nvPr>
        </p:nvSpPr>
        <p:spPr/>
        <p:txBody>
          <a:bodyPr/>
          <a:lstStyle/>
          <a:p>
            <a:r>
              <a:rPr lang="es-MX" dirty="0" smtClean="0"/>
              <a:t>Libertad de conciencia</a:t>
            </a:r>
            <a:endParaRPr lang="es-MX" dirty="0"/>
          </a:p>
        </p:txBody>
      </p:sp>
      <p:sp>
        <p:nvSpPr>
          <p:cNvPr id="3" name="2 Marcador de contenido"/>
          <p:cNvSpPr>
            <a:spLocks noGrp="1"/>
          </p:cNvSpPr>
          <p:nvPr>
            <p:ph idx="1"/>
          </p:nvPr>
        </p:nvSpPr>
        <p:spPr/>
        <p:txBody>
          <a:bodyPr>
            <a:normAutofit/>
          </a:bodyPr>
          <a:lstStyle/>
          <a:p>
            <a:r>
              <a:rPr lang="es-MX" dirty="0"/>
              <a:t>Toda persona tiene derecho a creer y pensar libremente según sus ideas y </a:t>
            </a:r>
            <a:r>
              <a:rPr lang="es-MX" dirty="0" smtClean="0"/>
              <a:t>convicciones.</a:t>
            </a:r>
          </a:p>
        </p:txBody>
      </p:sp>
      <p:pic>
        <p:nvPicPr>
          <p:cNvPr id="4"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22125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836712"/>
            <a:ext cx="7024744" cy="757888"/>
          </a:xfrm>
        </p:spPr>
        <p:txBody>
          <a:bodyPr/>
          <a:lstStyle/>
          <a:p>
            <a:r>
              <a:rPr lang="es-MX" dirty="0" smtClean="0"/>
              <a:t>Libertad de imprenta</a:t>
            </a:r>
            <a:endParaRPr lang="es-MX" dirty="0"/>
          </a:p>
        </p:txBody>
      </p:sp>
      <p:sp>
        <p:nvSpPr>
          <p:cNvPr id="3" name="2 Marcador de contenido"/>
          <p:cNvSpPr>
            <a:spLocks noGrp="1"/>
          </p:cNvSpPr>
          <p:nvPr>
            <p:ph idx="1"/>
          </p:nvPr>
        </p:nvSpPr>
        <p:spPr>
          <a:xfrm>
            <a:off x="539552" y="1556792"/>
            <a:ext cx="6777317" cy="3508977"/>
          </a:xfrm>
        </p:spPr>
        <p:txBody>
          <a:bodyPr/>
          <a:lstStyle/>
          <a:p>
            <a:r>
              <a:rPr lang="es-MX" dirty="0"/>
              <a:t>Es la libertad de las personas para difundir, escribir y publicar opiniones, información e ideas o cualquier contenido, suceso o materia, siempre y cuando no se afecte la estabilidad social, la dignidad o vida de terceros.</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12400" y="3645024"/>
            <a:ext cx="2486000" cy="2568867"/>
          </a:xfrm>
          <a:prstGeom prst="rect">
            <a:avLst/>
          </a:prstGeom>
        </p:spPr>
      </p:pic>
    </p:spTree>
    <p:extLst>
      <p:ext uri="{BB962C8B-B14F-4D97-AF65-F5344CB8AC3E}">
        <p14:creationId xmlns:p14="http://schemas.microsoft.com/office/powerpoint/2010/main" val="42656379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836712"/>
            <a:ext cx="7848798" cy="1143000"/>
          </a:xfrm>
        </p:spPr>
        <p:txBody>
          <a:bodyPr>
            <a:normAutofit fontScale="90000"/>
          </a:bodyPr>
          <a:lstStyle/>
          <a:p>
            <a:r>
              <a:rPr lang="es-MX" dirty="0" smtClean="0"/>
              <a:t>Derecho a la libertad de tránsito o residencia</a:t>
            </a:r>
            <a:endParaRPr lang="es-MX" dirty="0"/>
          </a:p>
        </p:txBody>
      </p:sp>
      <p:sp>
        <p:nvSpPr>
          <p:cNvPr id="3" name="2 Marcador de contenido"/>
          <p:cNvSpPr>
            <a:spLocks noGrp="1"/>
          </p:cNvSpPr>
          <p:nvPr>
            <p:ph idx="1"/>
          </p:nvPr>
        </p:nvSpPr>
        <p:spPr>
          <a:xfrm>
            <a:off x="755650" y="2060848"/>
            <a:ext cx="7344742" cy="3508977"/>
          </a:xfrm>
        </p:spPr>
        <p:txBody>
          <a:bodyPr/>
          <a:lstStyle/>
          <a:p>
            <a:r>
              <a:rPr lang="es-MX" dirty="0"/>
              <a:t>Es un derecho de las personas para entrar y salir del país, viajar de un lugar a otro dentro del territorio mexicano o mudar su residencia, sin que se requiera algún permiso o documento legal para hacerlo, con las limitaciones establecidas en la ley.</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35696" y="4293096"/>
            <a:ext cx="5682208" cy="2159239"/>
          </a:xfrm>
          <a:prstGeom prst="rect">
            <a:avLst/>
          </a:prstGeom>
        </p:spPr>
      </p:pic>
    </p:spTree>
    <p:extLst>
      <p:ext uri="{BB962C8B-B14F-4D97-AF65-F5344CB8AC3E}">
        <p14:creationId xmlns:p14="http://schemas.microsoft.com/office/powerpoint/2010/main" val="3309420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428625"/>
            <a:ext cx="8007350" cy="5381625"/>
          </a:xfrm>
        </p:spPr>
        <p:txBody>
          <a:bodyPr>
            <a:normAutofit/>
          </a:bodyPr>
          <a:lstStyle/>
          <a:p>
            <a:pPr>
              <a:buFont typeface="Wingdings" pitchFamily="2" charset="2"/>
              <a:buNone/>
              <a:defRPr/>
            </a:pPr>
            <a:endParaRPr lang="es-ES" sz="2800" dirty="0" smtClean="0"/>
          </a:p>
          <a:p>
            <a:pPr>
              <a:buFont typeface="Wingdings" pitchFamily="2" charset="2"/>
              <a:buNone/>
              <a:defRPr/>
            </a:pPr>
            <a:r>
              <a:rPr lang="es-MX" sz="2800" b="1" dirty="0" smtClean="0"/>
              <a:t>Semestre:</a:t>
            </a:r>
            <a:endParaRPr lang="es-ES" sz="2800" dirty="0" smtClean="0"/>
          </a:p>
          <a:p>
            <a:pPr>
              <a:buFont typeface="Wingdings" pitchFamily="2" charset="2"/>
              <a:buNone/>
              <a:defRPr/>
            </a:pPr>
            <a:r>
              <a:rPr lang="es-ES" sz="2800" dirty="0" smtClean="0"/>
              <a:t>Primero</a:t>
            </a:r>
          </a:p>
          <a:p>
            <a:pPr>
              <a:buFont typeface="Wingdings" pitchFamily="2" charset="2"/>
              <a:buNone/>
              <a:defRPr/>
            </a:pPr>
            <a:endParaRPr lang="es-ES" sz="2800" dirty="0"/>
          </a:p>
          <a:p>
            <a:pPr>
              <a:buFont typeface="Wingdings" pitchFamily="2" charset="2"/>
              <a:buNone/>
              <a:defRPr/>
            </a:pPr>
            <a:r>
              <a:rPr lang="es-ES" sz="2800" dirty="0" smtClean="0"/>
              <a:t>Créditos: </a:t>
            </a:r>
          </a:p>
          <a:p>
            <a:pPr>
              <a:buFont typeface="Wingdings" pitchFamily="2" charset="2"/>
              <a:buNone/>
              <a:defRPr/>
            </a:pPr>
            <a:r>
              <a:rPr lang="es-ES" sz="2800" dirty="0"/>
              <a:t>4</a:t>
            </a:r>
            <a:endParaRPr lang="es-ES" sz="2800" dirty="0" smtClean="0"/>
          </a:p>
          <a:p>
            <a:pPr>
              <a:buFont typeface="Wingdings" pitchFamily="2" charset="2"/>
              <a:buNone/>
              <a:defRPr/>
            </a:pPr>
            <a:endParaRPr lang="es-ES" sz="2800" dirty="0" smtClean="0"/>
          </a:p>
          <a:p>
            <a:pPr>
              <a:buFont typeface="Wingdings" pitchFamily="2" charset="2"/>
              <a:buNone/>
              <a:defRPr/>
            </a:pPr>
            <a:r>
              <a:rPr lang="es-MX" sz="2800" b="1" dirty="0" smtClean="0"/>
              <a:t>Tipo</a:t>
            </a:r>
            <a:endParaRPr lang="es-ES" sz="2800" dirty="0" smtClean="0"/>
          </a:p>
          <a:p>
            <a:pPr>
              <a:buFont typeface="Wingdings" pitchFamily="2" charset="2"/>
              <a:buNone/>
              <a:defRPr/>
            </a:pPr>
            <a:r>
              <a:rPr lang="es-ES" sz="2400" dirty="0"/>
              <a:t>Obligatorio</a:t>
            </a:r>
            <a:endParaRPr lang="es-ES" sz="2800" dirty="0" smtClean="0"/>
          </a:p>
          <a:p>
            <a:pPr>
              <a:buFont typeface="Wingdings" pitchFamily="2" charset="2"/>
              <a:buNone/>
              <a:defRPr/>
            </a:pPr>
            <a:endParaRPr lang="es-ES" sz="2800" dirty="0"/>
          </a:p>
        </p:txBody>
      </p:sp>
      <p:sp>
        <p:nvSpPr>
          <p:cNvPr id="4" name="3 Marcador de número de diapositiva"/>
          <p:cNvSpPr>
            <a:spLocks noGrp="1"/>
          </p:cNvSpPr>
          <p:nvPr>
            <p:ph type="sldNum" sz="quarter" idx="11"/>
          </p:nvPr>
        </p:nvSpPr>
        <p:spPr/>
        <p:txBody>
          <a:bodyPr/>
          <a:lstStyle/>
          <a:p>
            <a:pPr>
              <a:defRPr/>
            </a:pPr>
            <a:fld id="{2C47B25A-F47B-4ADA-ACB4-0D1C9B37DA0E}" type="slidenum">
              <a:rPr lang="es-ES" altLang="es-MX" smtClean="0"/>
              <a:pPr>
                <a:defRPr/>
              </a:pPr>
              <a:t>3</a:t>
            </a:fld>
            <a:endParaRPr lang="es-ES" altLang="es-MX"/>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98258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7342" y="713300"/>
            <a:ext cx="7024744" cy="1143000"/>
          </a:xfrm>
        </p:spPr>
        <p:txBody>
          <a:bodyPr>
            <a:normAutofit fontScale="90000"/>
          </a:bodyPr>
          <a:lstStyle/>
          <a:p>
            <a:r>
              <a:rPr lang="es-MX" dirty="0" smtClean="0"/>
              <a:t>Libertad de asociación, reunión y manifestación</a:t>
            </a:r>
            <a:endParaRPr lang="es-MX" dirty="0"/>
          </a:p>
        </p:txBody>
      </p:sp>
      <p:sp>
        <p:nvSpPr>
          <p:cNvPr id="3" name="2 Marcador de contenido"/>
          <p:cNvSpPr>
            <a:spLocks noGrp="1"/>
          </p:cNvSpPr>
          <p:nvPr>
            <p:ph idx="1"/>
          </p:nvPr>
        </p:nvSpPr>
        <p:spPr>
          <a:xfrm>
            <a:off x="611560" y="1916832"/>
            <a:ext cx="7560956" cy="3508977"/>
          </a:xfrm>
        </p:spPr>
        <p:txBody>
          <a:bodyPr>
            <a:normAutofit lnSpcReduction="10000"/>
          </a:bodyPr>
          <a:lstStyle/>
          <a:p>
            <a:pPr marL="0" indent="0">
              <a:buNone/>
            </a:pPr>
            <a:r>
              <a:rPr lang="es-MX" dirty="0"/>
              <a:t>Las personas tienen el derecho:</a:t>
            </a:r>
          </a:p>
          <a:p>
            <a:r>
              <a:rPr lang="es-MX" dirty="0"/>
              <a:t>A agruparse pacíficamente con cualquier objeto </a:t>
            </a:r>
            <a:r>
              <a:rPr lang="es-MX" dirty="0" smtClean="0"/>
              <a:t>lícito,</a:t>
            </a:r>
          </a:p>
          <a:p>
            <a:r>
              <a:rPr lang="es-MX" dirty="0" smtClean="0"/>
              <a:t>Para </a:t>
            </a:r>
            <a:r>
              <a:rPr lang="es-MX" dirty="0"/>
              <a:t>congregarse libremente, siendo de forma pacífica y con fines lícitos. </a:t>
            </a:r>
            <a:endParaRPr lang="es-MX" dirty="0" smtClean="0"/>
          </a:p>
          <a:p>
            <a:r>
              <a:rPr lang="es-MX" dirty="0" smtClean="0"/>
              <a:t>A </a:t>
            </a:r>
            <a:r>
              <a:rPr lang="es-MX" dirty="0"/>
              <a:t>formar parte de una asamblea o reunión que tenga como propósito expresar o exponer cualquier idea, petición o protesta a la autoridad. </a:t>
            </a:r>
            <a:endParaRPr lang="es-MX" dirty="0" smtClean="0"/>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7824" y="4843030"/>
            <a:ext cx="2967608" cy="1654636"/>
          </a:xfrm>
          <a:prstGeom prst="rect">
            <a:avLst/>
          </a:prstGeom>
        </p:spPr>
      </p:pic>
    </p:spTree>
    <p:extLst>
      <p:ext uri="{BB962C8B-B14F-4D97-AF65-F5344CB8AC3E}">
        <p14:creationId xmlns:p14="http://schemas.microsoft.com/office/powerpoint/2010/main" val="1534486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4005064"/>
            <a:ext cx="3675712" cy="2446019"/>
          </a:xfrm>
          <a:prstGeom prst="rect">
            <a:avLst/>
          </a:prstGeom>
        </p:spPr>
      </p:pic>
      <p:sp>
        <p:nvSpPr>
          <p:cNvPr id="2" name="1 Título"/>
          <p:cNvSpPr>
            <a:spLocks noGrp="1"/>
          </p:cNvSpPr>
          <p:nvPr>
            <p:ph type="title"/>
          </p:nvPr>
        </p:nvSpPr>
        <p:spPr>
          <a:xfrm>
            <a:off x="539552" y="704641"/>
            <a:ext cx="7024744" cy="685880"/>
          </a:xfrm>
        </p:spPr>
        <p:txBody>
          <a:bodyPr>
            <a:normAutofit fontScale="90000"/>
          </a:bodyPr>
          <a:lstStyle/>
          <a:p>
            <a:r>
              <a:rPr lang="es-MX" dirty="0" smtClean="0"/>
              <a:t>Libertad religiosa y de culto</a:t>
            </a:r>
            <a:endParaRPr lang="es-MX" dirty="0"/>
          </a:p>
        </p:txBody>
      </p:sp>
      <p:sp>
        <p:nvSpPr>
          <p:cNvPr id="3" name="2 Marcador de contenido"/>
          <p:cNvSpPr>
            <a:spLocks noGrp="1"/>
          </p:cNvSpPr>
          <p:nvPr>
            <p:ph idx="1"/>
          </p:nvPr>
        </p:nvSpPr>
        <p:spPr>
          <a:xfrm>
            <a:off x="539552" y="1556792"/>
            <a:ext cx="8064896" cy="3508977"/>
          </a:xfrm>
        </p:spPr>
        <p:txBody>
          <a:bodyPr>
            <a:normAutofit/>
          </a:bodyPr>
          <a:lstStyle/>
          <a:p>
            <a:r>
              <a:rPr lang="es-MX" dirty="0"/>
              <a:t>Toda persona tiene libertad para adoptar, profesar, divulgar o </a:t>
            </a:r>
            <a:r>
              <a:rPr lang="es-MX" dirty="0" smtClean="0"/>
              <a:t>seguir, </a:t>
            </a:r>
            <a:r>
              <a:rPr lang="es-MX" dirty="0"/>
              <a:t>la creencia religiosa o filosófica que más le agrade o desee, y de practicar libremente las ceremonias religiosas, devociones, ritos, enseñanzas o demás actos del culto de su </a:t>
            </a:r>
            <a:r>
              <a:rPr lang="es-MX" dirty="0" smtClean="0"/>
              <a:t>religión, </a:t>
            </a:r>
            <a:r>
              <a:rPr lang="es-MX" dirty="0"/>
              <a:t>siempre que no afecte la dignidad de la persona o constituya o induzca a cometer algún delito o falta administrativa prevista en la ley.</a:t>
            </a:r>
          </a:p>
        </p:txBody>
      </p:sp>
      <p:pic>
        <p:nvPicPr>
          <p:cNvPr id="4"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7019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718592"/>
            <a:ext cx="7344860" cy="685880"/>
          </a:xfrm>
        </p:spPr>
        <p:txBody>
          <a:bodyPr>
            <a:normAutofit fontScale="90000"/>
          </a:bodyPr>
          <a:lstStyle/>
          <a:p>
            <a:r>
              <a:rPr lang="es-MX" dirty="0" smtClean="0"/>
              <a:t>Derecho de acceso a la justicia</a:t>
            </a:r>
            <a:endParaRPr lang="es-MX" dirty="0"/>
          </a:p>
        </p:txBody>
      </p:sp>
      <p:sp>
        <p:nvSpPr>
          <p:cNvPr id="3" name="2 Marcador de contenido"/>
          <p:cNvSpPr>
            <a:spLocks noGrp="1"/>
          </p:cNvSpPr>
          <p:nvPr>
            <p:ph idx="1"/>
          </p:nvPr>
        </p:nvSpPr>
        <p:spPr>
          <a:xfrm>
            <a:off x="539552" y="1484784"/>
            <a:ext cx="6777317" cy="3508977"/>
          </a:xfrm>
        </p:spPr>
        <p:txBody>
          <a:bodyPr>
            <a:normAutofit/>
          </a:bodyPr>
          <a:lstStyle/>
          <a:p>
            <a:r>
              <a:rPr lang="es-MX" dirty="0"/>
              <a:t>Toda persona tiene derecho de acudir ante los tribunales para que se le administre justicia de manera pronta, completa, imparcial y gratuita.</a:t>
            </a:r>
          </a:p>
          <a:p>
            <a:r>
              <a:rPr lang="es-MX" dirty="0"/>
              <a:t>El Estado procurará que este derecho se realice en condiciones de igualdad y de no </a:t>
            </a:r>
            <a:r>
              <a:rPr lang="es-MX" dirty="0" smtClean="0"/>
              <a:t>discriminación</a:t>
            </a:r>
            <a:r>
              <a:rPr lang="es-MX" dirty="0"/>
              <a:t>.</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3870578"/>
            <a:ext cx="3981157" cy="2582758"/>
          </a:xfrm>
          <a:prstGeom prst="rect">
            <a:avLst/>
          </a:prstGeom>
        </p:spPr>
      </p:pic>
    </p:spTree>
    <p:extLst>
      <p:ext uri="{BB962C8B-B14F-4D97-AF65-F5344CB8AC3E}">
        <p14:creationId xmlns:p14="http://schemas.microsoft.com/office/powerpoint/2010/main" val="130906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Derecho a la irretroactividad de la ley</a:t>
            </a:r>
          </a:p>
        </p:txBody>
      </p:sp>
      <p:sp>
        <p:nvSpPr>
          <p:cNvPr id="3" name="2 Marcador de contenido"/>
          <p:cNvSpPr>
            <a:spLocks noGrp="1"/>
          </p:cNvSpPr>
          <p:nvPr>
            <p:ph idx="1"/>
          </p:nvPr>
        </p:nvSpPr>
        <p:spPr/>
        <p:txBody>
          <a:bodyPr>
            <a:normAutofit/>
          </a:bodyPr>
          <a:lstStyle/>
          <a:p>
            <a:r>
              <a:rPr lang="es-MX" dirty="0" smtClean="0"/>
              <a:t>A ninguna </a:t>
            </a:r>
            <a:r>
              <a:rPr lang="es-MX" dirty="0"/>
              <a:t>Ley se le dará efecto retroactivo en perjuicio de persona alguna, lo que quiere decir que los actos que llevamos a cabo sólo pueden ser juzgados por Leyes que se hayan expedido con anterioridad y que se encuentren vigentes al momento de realizar la conducta de que se trate. </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2681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85800"/>
            <a:ext cx="7776790" cy="1143000"/>
          </a:xfrm>
        </p:spPr>
        <p:txBody>
          <a:bodyPr>
            <a:normAutofit fontScale="90000"/>
          </a:bodyPr>
          <a:lstStyle/>
          <a:p>
            <a:r>
              <a:rPr lang="es-MX" dirty="0" smtClean="0"/>
              <a:t>Derecho de audiencia y debido proceso legal</a:t>
            </a:r>
            <a:endParaRPr lang="es-MX" dirty="0"/>
          </a:p>
        </p:txBody>
      </p:sp>
      <p:sp>
        <p:nvSpPr>
          <p:cNvPr id="3" name="2 Marcador de contenido"/>
          <p:cNvSpPr>
            <a:spLocks noGrp="1"/>
          </p:cNvSpPr>
          <p:nvPr>
            <p:ph idx="1"/>
          </p:nvPr>
        </p:nvSpPr>
        <p:spPr>
          <a:xfrm>
            <a:off x="377825" y="1844824"/>
            <a:ext cx="7146503" cy="3508977"/>
          </a:xfrm>
        </p:spPr>
        <p:txBody>
          <a:bodyPr>
            <a:normAutofit/>
          </a:bodyPr>
          <a:lstStyle/>
          <a:p>
            <a:r>
              <a:rPr lang="es-MX" dirty="0"/>
              <a:t>D</a:t>
            </a:r>
            <a:r>
              <a:rPr lang="es-MX" dirty="0" smtClean="0"/>
              <a:t>erecho </a:t>
            </a:r>
            <a:r>
              <a:rPr lang="es-MX" dirty="0"/>
              <a:t>que tiene toda persona para ejercer su defensa y ser oída por la autoridad competente, con las debidas formalidades y dentro de un plazo razonable, previo al reconocimiento o restricción de sus derechos y obligaciones.</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8024" y="4116152"/>
            <a:ext cx="3815705" cy="2301164"/>
          </a:xfrm>
          <a:prstGeom prst="rect">
            <a:avLst/>
          </a:prstGeom>
        </p:spPr>
      </p:pic>
    </p:spTree>
    <p:extLst>
      <p:ext uri="{BB962C8B-B14F-4D97-AF65-F5344CB8AC3E}">
        <p14:creationId xmlns:p14="http://schemas.microsoft.com/office/powerpoint/2010/main" val="21652135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51616" y="836712"/>
            <a:ext cx="7024744" cy="1143000"/>
          </a:xfrm>
        </p:spPr>
        <p:txBody>
          <a:bodyPr>
            <a:normAutofit fontScale="90000"/>
          </a:bodyPr>
          <a:lstStyle/>
          <a:p>
            <a:r>
              <a:rPr lang="es-MX" dirty="0" smtClean="0"/>
              <a:t>Derecho a la inviolabilidad del domicilio</a:t>
            </a:r>
            <a:endParaRPr lang="es-MX" dirty="0"/>
          </a:p>
        </p:txBody>
      </p:sp>
      <p:sp>
        <p:nvSpPr>
          <p:cNvPr id="3" name="2 Marcador de contenido"/>
          <p:cNvSpPr>
            <a:spLocks noGrp="1"/>
          </p:cNvSpPr>
          <p:nvPr>
            <p:ph idx="1"/>
          </p:nvPr>
        </p:nvSpPr>
        <p:spPr>
          <a:xfrm>
            <a:off x="745422" y="2060848"/>
            <a:ext cx="7787018" cy="3508977"/>
          </a:xfrm>
        </p:spPr>
        <p:txBody>
          <a:bodyPr>
            <a:normAutofit/>
          </a:bodyPr>
          <a:lstStyle/>
          <a:p>
            <a:r>
              <a:rPr lang="es-MX" dirty="0"/>
              <a:t>Toda persona tiene derecho a que el Estado garantice la protección de su </a:t>
            </a:r>
            <a:r>
              <a:rPr lang="es-MX" dirty="0" smtClean="0"/>
              <a:t>domicilio.</a:t>
            </a:r>
          </a:p>
          <a:p>
            <a:r>
              <a:rPr lang="es-MX" dirty="0" smtClean="0"/>
              <a:t>La </a:t>
            </a:r>
            <a:r>
              <a:rPr lang="es-MX" dirty="0"/>
              <a:t>autoridad no puede molestar a las personas en su domicilio, posesiones, papeles y demás, a menos que haya una orden expedida por la autoridad competente para ello. </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9832" y="4581128"/>
            <a:ext cx="2808312" cy="1862033"/>
          </a:xfrm>
          <a:prstGeom prst="rect">
            <a:avLst/>
          </a:prstGeom>
        </p:spPr>
      </p:pic>
    </p:spTree>
    <p:extLst>
      <p:ext uri="{BB962C8B-B14F-4D97-AF65-F5344CB8AC3E}">
        <p14:creationId xmlns:p14="http://schemas.microsoft.com/office/powerpoint/2010/main" val="36980818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3718" y="685800"/>
            <a:ext cx="7024744" cy="1143000"/>
          </a:xfrm>
        </p:spPr>
        <p:txBody>
          <a:bodyPr>
            <a:normAutofit fontScale="90000"/>
          </a:bodyPr>
          <a:lstStyle/>
          <a:p>
            <a:r>
              <a:rPr lang="es-MX" dirty="0" smtClean="0"/>
              <a:t>Derecho a la inviolabilidad de comunicaciones privadas</a:t>
            </a:r>
            <a:endParaRPr lang="es-MX" dirty="0"/>
          </a:p>
        </p:txBody>
      </p:sp>
      <p:sp>
        <p:nvSpPr>
          <p:cNvPr id="3" name="2 Marcador de contenido"/>
          <p:cNvSpPr>
            <a:spLocks noGrp="1"/>
          </p:cNvSpPr>
          <p:nvPr>
            <p:ph idx="1"/>
          </p:nvPr>
        </p:nvSpPr>
        <p:spPr>
          <a:xfrm>
            <a:off x="611560" y="1916832"/>
            <a:ext cx="7992888" cy="3508977"/>
          </a:xfrm>
        </p:spPr>
        <p:txBody>
          <a:bodyPr>
            <a:normAutofit/>
          </a:bodyPr>
          <a:lstStyle/>
          <a:p>
            <a:r>
              <a:rPr lang="es-MX" sz="2000" dirty="0"/>
              <a:t>En México está prohibido que la autoridad o los particulares inspeccionen, fiscalicen, registren, abran o violen la correspondencia o paquetes de otros, que se envíen por el servicio postal, así como otro tipo de comunicaciones entre particulares.</a:t>
            </a:r>
          </a:p>
          <a:p>
            <a:r>
              <a:rPr lang="es-MX" sz="2000" dirty="0"/>
              <a:t>Sólo la autoridad judicial, previa petición del Ministerio Público, puede autorizar la intervención de comunicaciones privadas.</a:t>
            </a:r>
          </a:p>
          <a:p>
            <a:endParaRPr lang="es-MX" sz="2000"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92" y="4465555"/>
            <a:ext cx="4009628" cy="1944670"/>
          </a:xfrm>
          <a:prstGeom prst="rect">
            <a:avLst/>
          </a:prstGeom>
        </p:spPr>
      </p:pic>
    </p:spTree>
    <p:extLst>
      <p:ext uri="{BB962C8B-B14F-4D97-AF65-F5344CB8AC3E}">
        <p14:creationId xmlns:p14="http://schemas.microsoft.com/office/powerpoint/2010/main" val="12158851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85800"/>
            <a:ext cx="7024744" cy="685880"/>
          </a:xfrm>
        </p:spPr>
        <p:txBody>
          <a:bodyPr>
            <a:normAutofit fontScale="90000"/>
          </a:bodyPr>
          <a:lstStyle/>
          <a:p>
            <a:r>
              <a:rPr lang="es-MX" dirty="0" smtClean="0"/>
              <a:t>Derecho a la propiedad</a:t>
            </a:r>
            <a:endParaRPr lang="es-MX" dirty="0"/>
          </a:p>
        </p:txBody>
      </p:sp>
      <p:sp>
        <p:nvSpPr>
          <p:cNvPr id="3" name="2 Marcador de contenido"/>
          <p:cNvSpPr>
            <a:spLocks noGrp="1"/>
          </p:cNvSpPr>
          <p:nvPr>
            <p:ph idx="1"/>
          </p:nvPr>
        </p:nvSpPr>
        <p:spPr>
          <a:xfrm>
            <a:off x="539552" y="1628800"/>
            <a:ext cx="6777317" cy="3508977"/>
          </a:xfrm>
        </p:spPr>
        <p:txBody>
          <a:bodyPr>
            <a:normAutofit/>
          </a:bodyPr>
          <a:lstStyle/>
          <a:p>
            <a:r>
              <a:rPr lang="es-MX" dirty="0"/>
              <a:t>Es la prerrogativa que tiene toda persona de usar, gozar, disfrutar y de disponer sus bienes de acuerdo con la ley. Dicho derecho será protegido por el Estado, por lo que nadie podrá ser privado, ni molestado en sus bienes sino en virtud de un juicio que cumpla con las formalidades esenciales del procedimiento.</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63661" y="4293096"/>
            <a:ext cx="3440787" cy="2150492"/>
          </a:xfrm>
          <a:prstGeom prst="rect">
            <a:avLst/>
          </a:prstGeom>
        </p:spPr>
      </p:pic>
    </p:spTree>
    <p:extLst>
      <p:ext uri="{BB962C8B-B14F-4D97-AF65-F5344CB8AC3E}">
        <p14:creationId xmlns:p14="http://schemas.microsoft.com/office/powerpoint/2010/main" val="40024178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0854" y="908720"/>
            <a:ext cx="7848798" cy="685880"/>
          </a:xfrm>
        </p:spPr>
        <p:txBody>
          <a:bodyPr>
            <a:normAutofit fontScale="90000"/>
          </a:bodyPr>
          <a:lstStyle/>
          <a:p>
            <a:r>
              <a:rPr lang="es-MX" dirty="0"/>
              <a:t>Derechos sexuales y reproductivos</a:t>
            </a:r>
          </a:p>
        </p:txBody>
      </p:sp>
      <p:sp>
        <p:nvSpPr>
          <p:cNvPr id="3" name="2 Marcador de contenido"/>
          <p:cNvSpPr>
            <a:spLocks noGrp="1"/>
          </p:cNvSpPr>
          <p:nvPr>
            <p:ph idx="1"/>
          </p:nvPr>
        </p:nvSpPr>
        <p:spPr>
          <a:xfrm>
            <a:off x="611560" y="1700808"/>
            <a:ext cx="7920880" cy="3508977"/>
          </a:xfrm>
        </p:spPr>
        <p:txBody>
          <a:bodyPr>
            <a:normAutofit/>
          </a:bodyPr>
          <a:lstStyle/>
          <a:p>
            <a:r>
              <a:rPr lang="es-MX" dirty="0"/>
              <a:t>R</a:t>
            </a:r>
            <a:r>
              <a:rPr lang="es-MX" dirty="0" smtClean="0"/>
              <a:t>econocimiento </a:t>
            </a:r>
            <a:r>
              <a:rPr lang="es-MX" dirty="0"/>
              <a:t>del derecho básico de todas las parejas e individuos a decidir libre y responsablemente el número de hijos, el espaciamiento de los nacimientos y a disponer de la información y de los medios para ello, así como el derecho a alcanzar el nivel más elevado de salud sexual y reproductiva. </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t="37167" b="4895"/>
          <a:stretch/>
        </p:blipFill>
        <p:spPr>
          <a:xfrm>
            <a:off x="1898964" y="4437112"/>
            <a:ext cx="5439489" cy="1901104"/>
          </a:xfrm>
          <a:prstGeom prst="rect">
            <a:avLst/>
          </a:prstGeom>
        </p:spPr>
      </p:pic>
    </p:spTree>
    <p:extLst>
      <p:ext uri="{BB962C8B-B14F-4D97-AF65-F5344CB8AC3E}">
        <p14:creationId xmlns:p14="http://schemas.microsoft.com/office/powerpoint/2010/main" val="12650535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85800"/>
            <a:ext cx="7024744" cy="1143000"/>
          </a:xfrm>
        </p:spPr>
        <p:txBody>
          <a:bodyPr>
            <a:normAutofit fontScale="90000"/>
          </a:bodyPr>
          <a:lstStyle/>
          <a:p>
            <a:r>
              <a:rPr lang="es-MX" dirty="0" smtClean="0"/>
              <a:t>Derecho de acceso a la información</a:t>
            </a:r>
            <a:endParaRPr lang="es-MX" dirty="0"/>
          </a:p>
        </p:txBody>
      </p:sp>
      <p:sp>
        <p:nvSpPr>
          <p:cNvPr id="3" name="2 Marcador de contenido"/>
          <p:cNvSpPr>
            <a:spLocks noGrp="1"/>
          </p:cNvSpPr>
          <p:nvPr>
            <p:ph idx="1"/>
          </p:nvPr>
        </p:nvSpPr>
        <p:spPr>
          <a:xfrm>
            <a:off x="539552" y="1916832"/>
            <a:ext cx="6777317" cy="3508977"/>
          </a:xfrm>
        </p:spPr>
        <p:txBody>
          <a:bodyPr>
            <a:normAutofit/>
          </a:bodyPr>
          <a:lstStyle/>
          <a:p>
            <a:r>
              <a:rPr lang="es-MX" dirty="0"/>
              <a:t>El Estado debe garantizar el derecho de las personas para acceder a la información </a:t>
            </a:r>
            <a:r>
              <a:rPr lang="es-MX" dirty="0" smtClean="0"/>
              <a:t>pública; </a:t>
            </a:r>
            <a:r>
              <a:rPr lang="es-MX" dirty="0"/>
              <a:t>buscar, obtener y difundir libremente la información en cualquiera de sus manifestaciones (oral, escrita, medios electrónicos o informáticos). </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55976" y="4005064"/>
            <a:ext cx="4211960" cy="2445945"/>
          </a:xfrm>
          <a:prstGeom prst="rect">
            <a:avLst/>
          </a:prstGeom>
        </p:spPr>
      </p:pic>
    </p:spTree>
    <p:extLst>
      <p:ext uri="{BB962C8B-B14F-4D97-AF65-F5344CB8AC3E}">
        <p14:creationId xmlns:p14="http://schemas.microsoft.com/office/powerpoint/2010/main" val="2590127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72067" y="980728"/>
            <a:ext cx="7588365" cy="5145435"/>
          </a:xfrm>
        </p:spPr>
        <p:txBody>
          <a:bodyPr>
            <a:normAutofit/>
          </a:bodyPr>
          <a:lstStyle/>
          <a:p>
            <a:r>
              <a:rPr lang="es-MX" sz="2800" b="1" dirty="0"/>
              <a:t>Unidades de aprendizaje </a:t>
            </a:r>
            <a:r>
              <a:rPr lang="es-MX" sz="2800" b="1" dirty="0" smtClean="0"/>
              <a:t>antecedentes: </a:t>
            </a:r>
            <a:r>
              <a:rPr lang="es-MX" sz="2800" dirty="0" smtClean="0"/>
              <a:t>Ninguna</a:t>
            </a:r>
          </a:p>
          <a:p>
            <a:r>
              <a:rPr lang="es-MX" sz="2800" b="1" dirty="0"/>
              <a:t>Unidades de aprendizaje </a:t>
            </a:r>
            <a:r>
              <a:rPr lang="es-MX" sz="2800" b="1" dirty="0" smtClean="0"/>
              <a:t>simultaneas:</a:t>
            </a:r>
          </a:p>
          <a:p>
            <a:pPr lvl="1"/>
            <a:r>
              <a:rPr lang="es-MX" sz="2400" dirty="0"/>
              <a:t>Crecimiento y desarrollo </a:t>
            </a:r>
            <a:r>
              <a:rPr lang="es-MX" sz="2400" dirty="0" err="1"/>
              <a:t>craneofacial</a:t>
            </a:r>
            <a:endParaRPr lang="es-MX" sz="2800" dirty="0"/>
          </a:p>
          <a:p>
            <a:pPr lvl="1"/>
            <a:r>
              <a:rPr lang="es-MX" sz="2400" dirty="0"/>
              <a:t>Oclusión </a:t>
            </a:r>
            <a:endParaRPr lang="es-MX" sz="2800" dirty="0"/>
          </a:p>
          <a:p>
            <a:pPr lvl="1"/>
            <a:r>
              <a:rPr lang="es-MX" sz="2400" dirty="0" err="1"/>
              <a:t>Cefalometría</a:t>
            </a:r>
            <a:endParaRPr lang="es-MX" sz="2800" dirty="0"/>
          </a:p>
          <a:p>
            <a:pPr lvl="1"/>
            <a:r>
              <a:rPr lang="es-MX" sz="2400" dirty="0"/>
              <a:t>Introducción a la clínica de ortodoncia</a:t>
            </a:r>
            <a:endParaRPr lang="es-MX" sz="2800" dirty="0"/>
          </a:p>
          <a:p>
            <a:pPr lvl="1"/>
            <a:r>
              <a:rPr lang="es-MX" sz="2400" dirty="0"/>
              <a:t>Clínica de ortodoncia básica </a:t>
            </a:r>
            <a:r>
              <a:rPr lang="es-MX" sz="2400" dirty="0" smtClean="0"/>
              <a:t>I</a:t>
            </a:r>
          </a:p>
          <a:p>
            <a:r>
              <a:rPr lang="es-MX" sz="2800" b="1" dirty="0"/>
              <a:t>Unidades de aprendizaje consecuentes</a:t>
            </a:r>
            <a:r>
              <a:rPr lang="es-MX" sz="2800" b="1" dirty="0" smtClean="0"/>
              <a:t>: </a:t>
            </a:r>
            <a:r>
              <a:rPr lang="es-MX" sz="2800" dirty="0" smtClean="0"/>
              <a:t>Ninguna</a:t>
            </a:r>
            <a:endParaRPr lang="es-MX" sz="2800" dirty="0"/>
          </a:p>
        </p:txBody>
      </p:sp>
      <p:pic>
        <p:nvPicPr>
          <p:cNvPr id="3"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61928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4293096"/>
            <a:ext cx="4139961" cy="2069981"/>
          </a:xfrm>
          <a:prstGeom prst="rect">
            <a:avLst/>
          </a:prstGeom>
        </p:spPr>
      </p:pic>
      <p:sp>
        <p:nvSpPr>
          <p:cNvPr id="2" name="1 Título"/>
          <p:cNvSpPr>
            <a:spLocks noGrp="1"/>
          </p:cNvSpPr>
          <p:nvPr>
            <p:ph type="title"/>
          </p:nvPr>
        </p:nvSpPr>
        <p:spPr>
          <a:xfrm>
            <a:off x="539552" y="685800"/>
            <a:ext cx="7024744" cy="1143000"/>
          </a:xfrm>
        </p:spPr>
        <p:txBody>
          <a:bodyPr>
            <a:normAutofit fontScale="90000"/>
          </a:bodyPr>
          <a:lstStyle/>
          <a:p>
            <a:r>
              <a:rPr lang="es-MX" dirty="0" smtClean="0"/>
              <a:t>Derecho a la protección de datos personales</a:t>
            </a:r>
            <a:endParaRPr lang="es-MX" dirty="0"/>
          </a:p>
        </p:txBody>
      </p:sp>
      <p:sp>
        <p:nvSpPr>
          <p:cNvPr id="3" name="2 Marcador de contenido"/>
          <p:cNvSpPr>
            <a:spLocks noGrp="1"/>
          </p:cNvSpPr>
          <p:nvPr>
            <p:ph idx="1"/>
          </p:nvPr>
        </p:nvSpPr>
        <p:spPr>
          <a:xfrm>
            <a:off x="626662" y="1916832"/>
            <a:ext cx="7776790" cy="3508977"/>
          </a:xfrm>
        </p:spPr>
        <p:txBody>
          <a:bodyPr>
            <a:normAutofit/>
          </a:bodyPr>
          <a:lstStyle/>
          <a:p>
            <a:r>
              <a:rPr lang="es-MX" dirty="0" smtClean="0"/>
              <a:t>Toda persona tiene derecho a que el Estado proteja </a:t>
            </a:r>
            <a:r>
              <a:rPr lang="es-MX" dirty="0"/>
              <a:t>los datos que se refieren a su vida privada y datos personales cuando se encuentren en posesión de particulares o de la autoridad. Tendrá derecho en todo momento a acceder a ellos y en su caso a rectificarlos, cancelarlos o disponer de cualquier información concerniente a </a:t>
            </a:r>
            <a:r>
              <a:rPr lang="es-MX" dirty="0" smtClean="0"/>
              <a:t>ellos. </a:t>
            </a:r>
            <a:endParaRPr lang="es-MX" dirty="0"/>
          </a:p>
        </p:txBody>
      </p:sp>
      <p:pic>
        <p:nvPicPr>
          <p:cNvPr id="4"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77297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716035"/>
            <a:ext cx="7024744" cy="811591"/>
          </a:xfrm>
        </p:spPr>
        <p:txBody>
          <a:bodyPr/>
          <a:lstStyle/>
          <a:p>
            <a:r>
              <a:rPr lang="es-MX" dirty="0" smtClean="0"/>
              <a:t>Derecho de petición</a:t>
            </a:r>
            <a:endParaRPr lang="es-MX" dirty="0"/>
          </a:p>
        </p:txBody>
      </p:sp>
      <p:sp>
        <p:nvSpPr>
          <p:cNvPr id="3" name="2 Marcador de contenido"/>
          <p:cNvSpPr>
            <a:spLocks noGrp="1"/>
          </p:cNvSpPr>
          <p:nvPr>
            <p:ph idx="1"/>
          </p:nvPr>
        </p:nvSpPr>
        <p:spPr>
          <a:xfrm>
            <a:off x="611560" y="1556792"/>
            <a:ext cx="7920880" cy="3508977"/>
          </a:xfrm>
        </p:spPr>
        <p:txBody>
          <a:bodyPr/>
          <a:lstStyle/>
          <a:p>
            <a:r>
              <a:rPr lang="es-MX" dirty="0"/>
              <a:t>Toda persona tiene derecho para hacer peticiones o solicitudes a las autoridades o a los servidores públicos, siempre que las mismas se formulen por escrito, de manera pacífica y respetuosa. </a:t>
            </a:r>
            <a:r>
              <a:rPr lang="es-MX" dirty="0" smtClean="0"/>
              <a:t>Es </a:t>
            </a:r>
            <a:r>
              <a:rPr lang="es-MX" dirty="0"/>
              <a:t>obligación de la autoridad dar respuesta por escrito a dichas peticiones.</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7784" y="4293096"/>
            <a:ext cx="3888432" cy="2150226"/>
          </a:xfrm>
          <a:prstGeom prst="rect">
            <a:avLst/>
          </a:prstGeom>
        </p:spPr>
      </p:pic>
    </p:spTree>
    <p:extLst>
      <p:ext uri="{BB962C8B-B14F-4D97-AF65-F5344CB8AC3E}">
        <p14:creationId xmlns:p14="http://schemas.microsoft.com/office/powerpoint/2010/main" val="17499090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9735" y="688148"/>
            <a:ext cx="7024744" cy="685880"/>
          </a:xfrm>
        </p:spPr>
        <p:txBody>
          <a:bodyPr>
            <a:normAutofit fontScale="90000"/>
          </a:bodyPr>
          <a:lstStyle/>
          <a:p>
            <a:r>
              <a:rPr lang="es-MX" dirty="0" smtClean="0"/>
              <a:t>Derecho a la ciudadanía</a:t>
            </a:r>
            <a:endParaRPr lang="es-MX" dirty="0"/>
          </a:p>
        </p:txBody>
      </p:sp>
      <p:sp>
        <p:nvSpPr>
          <p:cNvPr id="3" name="2 Marcador de contenido"/>
          <p:cNvSpPr>
            <a:spLocks noGrp="1"/>
          </p:cNvSpPr>
          <p:nvPr>
            <p:ph idx="1"/>
          </p:nvPr>
        </p:nvSpPr>
        <p:spPr>
          <a:xfrm>
            <a:off x="767127" y="1700808"/>
            <a:ext cx="5853890" cy="3508977"/>
          </a:xfrm>
        </p:spPr>
        <p:txBody>
          <a:bodyPr>
            <a:normAutofit/>
          </a:bodyPr>
          <a:lstStyle/>
          <a:p>
            <a:r>
              <a:rPr lang="es-MX" dirty="0"/>
              <a:t>Todo hombre o mujer que tenga la nacionalidad mexicana y cumpla con los requisitos que la Constitución establece, tendrá el derecho a la ciudadanía mexicana.</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12220" r="9962"/>
          <a:stretch/>
        </p:blipFill>
        <p:spPr>
          <a:xfrm>
            <a:off x="4860032" y="3602779"/>
            <a:ext cx="3286441" cy="2639519"/>
          </a:xfrm>
          <a:prstGeom prst="rect">
            <a:avLst/>
          </a:prstGeom>
        </p:spPr>
      </p:pic>
    </p:spTree>
    <p:extLst>
      <p:ext uri="{BB962C8B-B14F-4D97-AF65-F5344CB8AC3E}">
        <p14:creationId xmlns:p14="http://schemas.microsoft.com/office/powerpoint/2010/main" val="7862723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85800"/>
            <a:ext cx="7024744" cy="1143000"/>
          </a:xfrm>
        </p:spPr>
        <p:txBody>
          <a:bodyPr>
            <a:normAutofit fontScale="90000"/>
          </a:bodyPr>
          <a:lstStyle/>
          <a:p>
            <a:r>
              <a:rPr lang="es-MX" dirty="0" smtClean="0"/>
              <a:t>Derecho a la reparación y a la máxima protección</a:t>
            </a:r>
            <a:endParaRPr lang="es-MX" dirty="0"/>
          </a:p>
        </p:txBody>
      </p:sp>
      <p:sp>
        <p:nvSpPr>
          <p:cNvPr id="3" name="2 Marcador de contenido"/>
          <p:cNvSpPr>
            <a:spLocks noGrp="1"/>
          </p:cNvSpPr>
          <p:nvPr>
            <p:ph idx="1"/>
          </p:nvPr>
        </p:nvSpPr>
        <p:spPr>
          <a:xfrm>
            <a:off x="539553" y="1916832"/>
            <a:ext cx="4968551" cy="3508977"/>
          </a:xfrm>
        </p:spPr>
        <p:txBody>
          <a:bodyPr>
            <a:normAutofit/>
          </a:bodyPr>
          <a:lstStyle/>
          <a:p>
            <a:r>
              <a:rPr lang="es-MX" dirty="0" smtClean="0"/>
              <a:t>Toda </a:t>
            </a:r>
            <a:r>
              <a:rPr lang="es-MX" dirty="0"/>
              <a:t>persona que ha sido víctima de un delito o de violaciones a derechos humanos tiene derecho a la asistencia, protección, atención, verdad, justicia, reparación integral, debida diligencia y demás </a:t>
            </a:r>
            <a:r>
              <a:rPr lang="es-MX" dirty="0" smtClean="0"/>
              <a:t>derechos.</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r="38291"/>
          <a:stretch/>
        </p:blipFill>
        <p:spPr>
          <a:xfrm>
            <a:off x="5292080" y="3804214"/>
            <a:ext cx="3311126" cy="2591513"/>
          </a:xfrm>
          <a:prstGeom prst="rect">
            <a:avLst/>
          </a:prstGeom>
        </p:spPr>
      </p:pic>
    </p:spTree>
    <p:extLst>
      <p:ext uri="{BB962C8B-B14F-4D97-AF65-F5344CB8AC3E}">
        <p14:creationId xmlns:p14="http://schemas.microsoft.com/office/powerpoint/2010/main" val="8103855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685800"/>
            <a:ext cx="7024744" cy="685880"/>
          </a:xfrm>
        </p:spPr>
        <p:txBody>
          <a:bodyPr>
            <a:normAutofit fontScale="90000"/>
          </a:bodyPr>
          <a:lstStyle/>
          <a:p>
            <a:r>
              <a:rPr lang="es-MX" dirty="0" smtClean="0"/>
              <a:t>Derecho a la educación </a:t>
            </a:r>
            <a:endParaRPr lang="es-MX" dirty="0"/>
          </a:p>
        </p:txBody>
      </p:sp>
      <p:sp>
        <p:nvSpPr>
          <p:cNvPr id="3" name="2 Marcador de contenido"/>
          <p:cNvSpPr>
            <a:spLocks noGrp="1"/>
          </p:cNvSpPr>
          <p:nvPr>
            <p:ph idx="1"/>
          </p:nvPr>
        </p:nvSpPr>
        <p:spPr>
          <a:xfrm>
            <a:off x="539552" y="1484784"/>
            <a:ext cx="6777317" cy="3508977"/>
          </a:xfrm>
        </p:spPr>
        <p:txBody>
          <a:bodyPr>
            <a:normAutofit/>
          </a:bodyPr>
          <a:lstStyle/>
          <a:p>
            <a:r>
              <a:rPr lang="es-MX" dirty="0"/>
              <a:t>Toda persona tiene derecho a recibir educación. En México el nivel preescolar, primaria, secundaria y media superior serán gratuitos y laicos.</a:t>
            </a:r>
          </a:p>
          <a:p>
            <a:r>
              <a:rPr lang="es-MX" dirty="0"/>
              <a:t>Los padres o tutores de los menores tienen la obligación de hacer que sus hijos o pupilos acudan a recibir educación.</a:t>
            </a:r>
          </a:p>
          <a:p>
            <a:pPr marL="0" indent="0">
              <a:buNone/>
            </a:pP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40" y="4212299"/>
            <a:ext cx="3361556" cy="2241037"/>
          </a:xfrm>
          <a:prstGeom prst="rect">
            <a:avLst/>
          </a:prstGeom>
        </p:spPr>
      </p:pic>
    </p:spTree>
    <p:extLst>
      <p:ext uri="{BB962C8B-B14F-4D97-AF65-F5344CB8AC3E}">
        <p14:creationId xmlns:p14="http://schemas.microsoft.com/office/powerpoint/2010/main" val="35927137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64704"/>
            <a:ext cx="7024744" cy="613872"/>
          </a:xfrm>
        </p:spPr>
        <p:txBody>
          <a:bodyPr>
            <a:normAutofit fontScale="90000"/>
          </a:bodyPr>
          <a:lstStyle/>
          <a:p>
            <a:r>
              <a:rPr lang="es-MX" dirty="0" smtClean="0"/>
              <a:t>Derecho a la salud</a:t>
            </a:r>
            <a:endParaRPr lang="es-MX" dirty="0"/>
          </a:p>
        </p:txBody>
      </p:sp>
      <p:sp>
        <p:nvSpPr>
          <p:cNvPr id="3" name="2 Marcador de contenido"/>
          <p:cNvSpPr>
            <a:spLocks noGrp="1"/>
          </p:cNvSpPr>
          <p:nvPr>
            <p:ph idx="1"/>
          </p:nvPr>
        </p:nvSpPr>
        <p:spPr>
          <a:xfrm>
            <a:off x="755650" y="1556792"/>
            <a:ext cx="6777317" cy="3508977"/>
          </a:xfrm>
        </p:spPr>
        <p:txBody>
          <a:bodyPr>
            <a:normAutofit/>
          </a:bodyPr>
          <a:lstStyle/>
          <a:p>
            <a:r>
              <a:rPr lang="es-MX" dirty="0"/>
              <a:t>Toda persona tiene derecho a la protección de la salud; si las personas hacen uso de los servicios de salud tienen el derecho de obtener prestaciones oportunas, profesionales, idóneas y responsables.</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9802" y="3717032"/>
            <a:ext cx="4097136" cy="2730619"/>
          </a:xfrm>
          <a:prstGeom prst="rect">
            <a:avLst/>
          </a:prstGeom>
        </p:spPr>
      </p:pic>
    </p:spTree>
    <p:extLst>
      <p:ext uri="{BB962C8B-B14F-4D97-AF65-F5344CB8AC3E}">
        <p14:creationId xmlns:p14="http://schemas.microsoft.com/office/powerpoint/2010/main" val="40766218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908720"/>
            <a:ext cx="7024744" cy="901904"/>
          </a:xfrm>
        </p:spPr>
        <p:txBody>
          <a:bodyPr/>
          <a:lstStyle/>
          <a:p>
            <a:r>
              <a:rPr lang="es-MX" dirty="0" smtClean="0"/>
              <a:t>Derecho a la vivienda</a:t>
            </a:r>
            <a:endParaRPr lang="es-MX" dirty="0"/>
          </a:p>
        </p:txBody>
      </p:sp>
      <p:sp>
        <p:nvSpPr>
          <p:cNvPr id="3" name="2 Marcador de contenido"/>
          <p:cNvSpPr>
            <a:spLocks noGrp="1"/>
          </p:cNvSpPr>
          <p:nvPr>
            <p:ph idx="1"/>
          </p:nvPr>
        </p:nvSpPr>
        <p:spPr/>
        <p:txBody>
          <a:bodyPr/>
          <a:lstStyle/>
          <a:p>
            <a:r>
              <a:rPr lang="es-MX" dirty="0"/>
              <a:t>Toda persona tiene derecho a disfrutar de vivienda digna y decorosa. La Ley establecerá los instrumentos y apoyos necesarios a fin de alcanzar tal objetivo.</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92" y="3861436"/>
            <a:ext cx="3787306" cy="2520280"/>
          </a:xfrm>
          <a:prstGeom prst="rect">
            <a:avLst/>
          </a:prstGeom>
        </p:spPr>
      </p:pic>
    </p:spTree>
    <p:extLst>
      <p:ext uri="{BB962C8B-B14F-4D97-AF65-F5344CB8AC3E}">
        <p14:creationId xmlns:p14="http://schemas.microsoft.com/office/powerpoint/2010/main" val="19175389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663682"/>
            <a:ext cx="7488950" cy="1143000"/>
          </a:xfrm>
        </p:spPr>
        <p:txBody>
          <a:bodyPr>
            <a:normAutofit fontScale="90000"/>
          </a:bodyPr>
          <a:lstStyle/>
          <a:p>
            <a:r>
              <a:rPr lang="es-MX" dirty="0" smtClean="0"/>
              <a:t>Derecho al agua y saneamiento</a:t>
            </a:r>
            <a:endParaRPr lang="es-MX" dirty="0"/>
          </a:p>
        </p:txBody>
      </p:sp>
      <p:sp>
        <p:nvSpPr>
          <p:cNvPr id="3" name="2 Marcador de contenido"/>
          <p:cNvSpPr>
            <a:spLocks noGrp="1"/>
          </p:cNvSpPr>
          <p:nvPr>
            <p:ph idx="1"/>
          </p:nvPr>
        </p:nvSpPr>
        <p:spPr/>
        <p:txBody>
          <a:bodyPr/>
          <a:lstStyle/>
          <a:p>
            <a:r>
              <a:rPr lang="es-MX" dirty="0" smtClean="0"/>
              <a:t>Toda </a:t>
            </a:r>
            <a:r>
              <a:rPr lang="es-MX" dirty="0"/>
              <a:t>persona tiene derecho al acceso, disposición y saneamiento de agua para consumo personal y doméstico en forma suficiente, salubre, aceptable y fácil de obtener.</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7864" y="3905267"/>
            <a:ext cx="2448272" cy="2448272"/>
          </a:xfrm>
          <a:prstGeom prst="rect">
            <a:avLst/>
          </a:prstGeom>
        </p:spPr>
      </p:pic>
    </p:spTree>
    <p:extLst>
      <p:ext uri="{BB962C8B-B14F-4D97-AF65-F5344CB8AC3E}">
        <p14:creationId xmlns:p14="http://schemas.microsoft.com/office/powerpoint/2010/main" val="31473365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85800"/>
            <a:ext cx="7024744" cy="1143000"/>
          </a:xfrm>
        </p:spPr>
        <p:txBody>
          <a:bodyPr/>
          <a:lstStyle/>
          <a:p>
            <a:r>
              <a:rPr lang="es-MX" dirty="0" smtClean="0"/>
              <a:t>Derecho a la alimentación</a:t>
            </a:r>
            <a:endParaRPr lang="es-MX" dirty="0"/>
          </a:p>
        </p:txBody>
      </p:sp>
      <p:sp>
        <p:nvSpPr>
          <p:cNvPr id="3" name="2 Marcador de contenido"/>
          <p:cNvSpPr>
            <a:spLocks noGrp="1"/>
          </p:cNvSpPr>
          <p:nvPr>
            <p:ph idx="1"/>
          </p:nvPr>
        </p:nvSpPr>
        <p:spPr/>
        <p:txBody>
          <a:bodyPr/>
          <a:lstStyle/>
          <a:p>
            <a:r>
              <a:rPr lang="es-MX" dirty="0"/>
              <a:t>Toda persona tiene derecho a la alimentación nutritiva, suficiente y de calidad. El Estado tiene la obligación de garantizar este derecho.</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5856" y="4005064"/>
            <a:ext cx="3131840" cy="2348880"/>
          </a:xfrm>
          <a:prstGeom prst="rect">
            <a:avLst/>
          </a:prstGeom>
        </p:spPr>
      </p:pic>
    </p:spTree>
    <p:extLst>
      <p:ext uri="{BB962C8B-B14F-4D97-AF65-F5344CB8AC3E}">
        <p14:creationId xmlns:p14="http://schemas.microsoft.com/office/powerpoint/2010/main" val="42680284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85800"/>
            <a:ext cx="7024744" cy="685880"/>
          </a:xfrm>
        </p:spPr>
        <p:txBody>
          <a:bodyPr>
            <a:normAutofit fontScale="90000"/>
          </a:bodyPr>
          <a:lstStyle/>
          <a:p>
            <a:r>
              <a:rPr lang="es-MX" dirty="0" smtClean="0"/>
              <a:t>Derecho a un ambiente sano</a:t>
            </a:r>
            <a:endParaRPr lang="es-MX" dirty="0"/>
          </a:p>
        </p:txBody>
      </p:sp>
      <p:sp>
        <p:nvSpPr>
          <p:cNvPr id="3" name="2 Marcador de contenido"/>
          <p:cNvSpPr>
            <a:spLocks noGrp="1"/>
          </p:cNvSpPr>
          <p:nvPr>
            <p:ph idx="1"/>
          </p:nvPr>
        </p:nvSpPr>
        <p:spPr>
          <a:xfrm>
            <a:off x="611560" y="1484784"/>
            <a:ext cx="6777317" cy="3508977"/>
          </a:xfrm>
        </p:spPr>
        <p:txBody>
          <a:bodyPr>
            <a:normAutofit/>
          </a:bodyPr>
          <a:lstStyle/>
          <a:p>
            <a:r>
              <a:rPr lang="es-MX" dirty="0" smtClean="0">
                <a:solidFill>
                  <a:schemeClr val="tx1"/>
                </a:solidFill>
              </a:rPr>
              <a:t>Todos </a:t>
            </a:r>
            <a:r>
              <a:rPr lang="es-MX" dirty="0">
                <a:solidFill>
                  <a:schemeClr val="tx1"/>
                </a:solidFill>
              </a:rPr>
              <a:t>los habitantes gozan del derecho a un ambiente sano, equilibrado, apto para el desarrollo humano y para que las actividades productivas satisfagan las necesidades presentes sin comprometer las de las generaciones futuras; y tienen el deber de preservarlo</a:t>
            </a:r>
            <a:endParaRPr lang="es-MX" dirty="0"/>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4310073"/>
            <a:ext cx="3960440" cy="2069990"/>
          </a:xfrm>
          <a:prstGeom prst="rect">
            <a:avLst/>
          </a:prstGeom>
        </p:spPr>
      </p:pic>
    </p:spTree>
    <p:extLst>
      <p:ext uri="{BB962C8B-B14F-4D97-AF65-F5344CB8AC3E}">
        <p14:creationId xmlns:p14="http://schemas.microsoft.com/office/powerpoint/2010/main" val="2226641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99592" y="2492896"/>
            <a:ext cx="7848872" cy="3450696"/>
          </a:xfrm>
        </p:spPr>
        <p:txBody>
          <a:bodyPr>
            <a:normAutofit/>
          </a:bodyPr>
          <a:lstStyle/>
          <a:p>
            <a:r>
              <a:rPr lang="es-MX" sz="2800" dirty="0" smtClean="0"/>
              <a:t>Exponer </a:t>
            </a:r>
            <a:r>
              <a:rPr lang="es-MX" sz="2800" dirty="0"/>
              <a:t>y seguir los principios bioéticos durante el tratamiento del paciente </a:t>
            </a:r>
            <a:r>
              <a:rPr lang="es-MX" sz="2800" dirty="0" err="1"/>
              <a:t>ortodóncico</a:t>
            </a:r>
            <a:r>
              <a:rPr lang="es-MX" sz="2800" dirty="0"/>
              <a:t>, así como integrar estos conocimientos a la realización de sus proyectos terminales. </a:t>
            </a:r>
          </a:p>
        </p:txBody>
      </p:sp>
      <p:sp>
        <p:nvSpPr>
          <p:cNvPr id="3" name="2 Título"/>
          <p:cNvSpPr>
            <a:spLocks noGrp="1"/>
          </p:cNvSpPr>
          <p:nvPr>
            <p:ph type="title"/>
          </p:nvPr>
        </p:nvSpPr>
        <p:spPr/>
        <p:txBody>
          <a:bodyPr>
            <a:normAutofit/>
          </a:bodyPr>
          <a:lstStyle/>
          <a:p>
            <a:r>
              <a:rPr lang="es-MX" b="1" dirty="0"/>
              <a:t>Objetivo </a:t>
            </a:r>
            <a:r>
              <a:rPr lang="es-MX" b="1" dirty="0" smtClean="0"/>
              <a:t>general</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8720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5445" y="764704"/>
            <a:ext cx="7560958" cy="1143000"/>
          </a:xfrm>
        </p:spPr>
        <p:txBody>
          <a:bodyPr>
            <a:normAutofit fontScale="90000"/>
          </a:bodyPr>
          <a:lstStyle/>
          <a:p>
            <a:r>
              <a:rPr lang="es-MX" dirty="0" smtClean="0"/>
              <a:t>Derecho a la identidad y al libre desarrollo de la personalidad</a:t>
            </a:r>
            <a:endParaRPr lang="es-MX" dirty="0"/>
          </a:p>
        </p:txBody>
      </p:sp>
      <p:sp>
        <p:nvSpPr>
          <p:cNvPr id="3" name="2 Marcador de contenido"/>
          <p:cNvSpPr>
            <a:spLocks noGrp="1"/>
          </p:cNvSpPr>
          <p:nvPr>
            <p:ph idx="1"/>
          </p:nvPr>
        </p:nvSpPr>
        <p:spPr>
          <a:xfrm>
            <a:off x="1043492" y="1988840"/>
            <a:ext cx="7344858" cy="3987805"/>
          </a:xfrm>
        </p:spPr>
        <p:txBody>
          <a:bodyPr>
            <a:normAutofit/>
          </a:bodyPr>
          <a:lstStyle/>
          <a:p>
            <a:r>
              <a:rPr lang="es-MX" dirty="0" smtClean="0"/>
              <a:t>Toda </a:t>
            </a:r>
            <a:r>
              <a:rPr lang="es-MX" dirty="0"/>
              <a:t>persona tiene derecho a pertenecer a un grupo social, para ello el Estado debe garantizar que las personas sean registradas de manera inmediata a su nacimiento, así como contar con una copia certificada del acta correspondiente.</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2160" y="4077072"/>
            <a:ext cx="2468612" cy="2350548"/>
          </a:xfrm>
          <a:prstGeom prst="rect">
            <a:avLst/>
          </a:prstGeom>
        </p:spPr>
      </p:pic>
    </p:spTree>
    <p:extLst>
      <p:ext uri="{BB962C8B-B14F-4D97-AF65-F5344CB8AC3E}">
        <p14:creationId xmlns:p14="http://schemas.microsoft.com/office/powerpoint/2010/main" val="32446644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685800"/>
            <a:ext cx="7560958" cy="1143000"/>
          </a:xfrm>
        </p:spPr>
        <p:txBody>
          <a:bodyPr>
            <a:normAutofit fontScale="90000"/>
          </a:bodyPr>
          <a:lstStyle/>
          <a:p>
            <a:r>
              <a:rPr lang="es-MX" dirty="0" smtClean="0"/>
              <a:t>Derecho a la identidad y al libre desarrollo de la personalidad</a:t>
            </a:r>
            <a:endParaRPr lang="es-MX" dirty="0"/>
          </a:p>
        </p:txBody>
      </p:sp>
      <p:sp>
        <p:nvSpPr>
          <p:cNvPr id="3" name="2 Marcador de contenido"/>
          <p:cNvSpPr>
            <a:spLocks noGrp="1"/>
          </p:cNvSpPr>
          <p:nvPr>
            <p:ph idx="1"/>
          </p:nvPr>
        </p:nvSpPr>
        <p:spPr>
          <a:xfrm>
            <a:off x="755650" y="1844824"/>
            <a:ext cx="7776790" cy="3987805"/>
          </a:xfrm>
        </p:spPr>
        <p:txBody>
          <a:bodyPr>
            <a:normAutofit/>
          </a:bodyPr>
          <a:lstStyle/>
          <a:p>
            <a:pPr marL="68580" indent="0">
              <a:buNone/>
            </a:pPr>
            <a:r>
              <a:rPr lang="es-MX" sz="2000" dirty="0" smtClean="0"/>
              <a:t>El </a:t>
            </a:r>
            <a:r>
              <a:rPr lang="es-MX" sz="2000" dirty="0"/>
              <a:t>derecho a la identidad está compuesto por:</a:t>
            </a:r>
          </a:p>
          <a:p>
            <a:r>
              <a:rPr lang="es-MX" sz="2000" dirty="0"/>
              <a:t>Tener un nombre y los apellidos de los padres desde que nazca, así como ser inscrito en el registro civil.</a:t>
            </a:r>
          </a:p>
          <a:p>
            <a:r>
              <a:rPr lang="es-MX" sz="2000" dirty="0"/>
              <a:t>Tener una </a:t>
            </a:r>
            <a:r>
              <a:rPr lang="es-MX" sz="2000" dirty="0" smtClean="0"/>
              <a:t>nacionalidad</a:t>
            </a:r>
            <a:r>
              <a:rPr lang="es-MX" sz="2000" dirty="0"/>
              <a:t>.</a:t>
            </a:r>
          </a:p>
          <a:p>
            <a:r>
              <a:rPr lang="es-MX" sz="2000" dirty="0"/>
              <a:t>Conocer su filiación y su </a:t>
            </a:r>
            <a:r>
              <a:rPr lang="es-MX" sz="2000" dirty="0" smtClean="0"/>
              <a:t>origen.</a:t>
            </a:r>
            <a:endParaRPr lang="es-MX" sz="2000" dirty="0"/>
          </a:p>
          <a:p>
            <a:r>
              <a:rPr lang="es-MX" sz="2000" dirty="0"/>
              <a:t>Pertenecer a un grupo </a:t>
            </a:r>
            <a:r>
              <a:rPr lang="es-MX" sz="2000" dirty="0" smtClean="0"/>
              <a:t>cultural</a:t>
            </a:r>
            <a:endParaRPr lang="es-MX" sz="2000"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t="18606" b="11576"/>
          <a:stretch/>
        </p:blipFill>
        <p:spPr>
          <a:xfrm>
            <a:off x="5582212" y="3410597"/>
            <a:ext cx="2806138" cy="2772444"/>
          </a:xfrm>
          <a:prstGeom prst="rect">
            <a:avLst/>
          </a:prstGeom>
        </p:spPr>
      </p:pic>
    </p:spTree>
    <p:extLst>
      <p:ext uri="{BB962C8B-B14F-4D97-AF65-F5344CB8AC3E}">
        <p14:creationId xmlns:p14="http://schemas.microsoft.com/office/powerpoint/2010/main" val="25510218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Derecho de acceso a la cultura</a:t>
            </a:r>
            <a:endParaRPr lang="es-MX" dirty="0"/>
          </a:p>
        </p:txBody>
      </p:sp>
      <p:sp>
        <p:nvSpPr>
          <p:cNvPr id="3" name="2 Marcador de contenido"/>
          <p:cNvSpPr>
            <a:spLocks noGrp="1"/>
          </p:cNvSpPr>
          <p:nvPr>
            <p:ph idx="1"/>
          </p:nvPr>
        </p:nvSpPr>
        <p:spPr/>
        <p:txBody>
          <a:bodyPr>
            <a:normAutofit/>
          </a:bodyPr>
          <a:lstStyle/>
          <a:p>
            <a:r>
              <a:rPr lang="es-MX" dirty="0"/>
              <a:t>Toda persona tiene derecho para acceder a la cultura y a sus beneficios, así como a disfrutar de los bienes y servicios que presta el Estado en la materia</a:t>
            </a:r>
            <a:r>
              <a:rPr lang="es-MX" dirty="0" smtClean="0"/>
              <a:t>.</a:t>
            </a:r>
          </a:p>
          <a:p>
            <a:pPr marL="68580" indent="0">
              <a:buNone/>
            </a:pP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92" y="4437112"/>
            <a:ext cx="3814118" cy="1907059"/>
          </a:xfrm>
          <a:prstGeom prst="rect">
            <a:avLst/>
          </a:prstGeom>
        </p:spPr>
      </p:pic>
    </p:spTree>
    <p:extLst>
      <p:ext uri="{BB962C8B-B14F-4D97-AF65-F5344CB8AC3E}">
        <p14:creationId xmlns:p14="http://schemas.microsoft.com/office/powerpoint/2010/main" val="324420170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Derecho a </a:t>
            </a:r>
            <a:r>
              <a:rPr lang="es-MX" dirty="0"/>
              <a:t>la cultura </a:t>
            </a:r>
            <a:r>
              <a:rPr lang="es-MX" dirty="0" smtClean="0"/>
              <a:t>física y deporte</a:t>
            </a:r>
            <a:endParaRPr lang="es-MX" dirty="0"/>
          </a:p>
        </p:txBody>
      </p:sp>
      <p:sp>
        <p:nvSpPr>
          <p:cNvPr id="3" name="2 Marcador de contenido"/>
          <p:cNvSpPr>
            <a:spLocks noGrp="1"/>
          </p:cNvSpPr>
          <p:nvPr>
            <p:ph idx="1"/>
          </p:nvPr>
        </p:nvSpPr>
        <p:spPr/>
        <p:txBody>
          <a:bodyPr/>
          <a:lstStyle/>
          <a:p>
            <a:r>
              <a:rPr lang="es-MX" dirty="0"/>
              <a:t>Toda persona tiene derecho a la cultura física y a </a:t>
            </a:r>
            <a:r>
              <a:rPr lang="es-MX" dirty="0" smtClean="0"/>
              <a:t>la. Le </a:t>
            </a:r>
            <a:r>
              <a:rPr lang="es-MX" dirty="0"/>
              <a:t>corresponde al Estado su promoción, fomento y estímulo conforme a las leyes en la materia.</a:t>
            </a:r>
            <a:r>
              <a:rPr lang="es-MX" dirty="0" smtClean="0"/>
              <a:t> </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568" y="4221088"/>
            <a:ext cx="7884368" cy="1911959"/>
          </a:xfrm>
          <a:prstGeom prst="rect">
            <a:avLst/>
          </a:prstGeom>
        </p:spPr>
      </p:pic>
    </p:spTree>
    <p:extLst>
      <p:ext uri="{BB962C8B-B14F-4D97-AF65-F5344CB8AC3E}">
        <p14:creationId xmlns:p14="http://schemas.microsoft.com/office/powerpoint/2010/main" val="37617133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685800"/>
            <a:ext cx="7024744" cy="757888"/>
          </a:xfrm>
        </p:spPr>
        <p:txBody>
          <a:bodyPr/>
          <a:lstStyle/>
          <a:p>
            <a:r>
              <a:rPr lang="es-MX" dirty="0" smtClean="0"/>
              <a:t>Derecho al trabajo</a:t>
            </a:r>
            <a:endParaRPr lang="es-MX" dirty="0"/>
          </a:p>
        </p:txBody>
      </p:sp>
      <p:sp>
        <p:nvSpPr>
          <p:cNvPr id="3" name="2 Marcador de contenido"/>
          <p:cNvSpPr>
            <a:spLocks noGrp="1"/>
          </p:cNvSpPr>
          <p:nvPr>
            <p:ph idx="1"/>
          </p:nvPr>
        </p:nvSpPr>
        <p:spPr>
          <a:xfrm>
            <a:off x="539552" y="1556792"/>
            <a:ext cx="7992888" cy="3699773"/>
          </a:xfrm>
        </p:spPr>
        <p:txBody>
          <a:bodyPr>
            <a:normAutofit/>
          </a:bodyPr>
          <a:lstStyle/>
          <a:p>
            <a:r>
              <a:rPr lang="es-MX" sz="2200" dirty="0" smtClean="0"/>
              <a:t>Comprende </a:t>
            </a:r>
            <a:r>
              <a:rPr lang="es-MX" sz="2200" dirty="0"/>
              <a:t>el derecho a tener un empleo; un salario suficiente y justo para satisfacer nuestras necesidades y, en su caso, la de nuestras familias; a gozar de condiciones equitativas, satisfactorias y a la protección contra el desempleo, sin discriminación alguna.</a:t>
            </a:r>
          </a:p>
          <a:p>
            <a:r>
              <a:rPr lang="es-MX" sz="2200" dirty="0"/>
              <a:t>El derecho al trabajo busca brindar seguridad económica y material, además de acceder a otros </a:t>
            </a:r>
            <a:r>
              <a:rPr lang="es-MX" sz="2200" dirty="0" smtClean="0"/>
              <a:t>derechos.</a:t>
            </a:r>
            <a:endParaRPr lang="es-MX" sz="2200"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t="28124" b="9828"/>
          <a:stretch/>
        </p:blipFill>
        <p:spPr>
          <a:xfrm>
            <a:off x="1299133" y="4653136"/>
            <a:ext cx="6707029" cy="1800200"/>
          </a:xfrm>
          <a:prstGeom prst="rect">
            <a:avLst/>
          </a:prstGeom>
        </p:spPr>
      </p:pic>
    </p:spTree>
    <p:extLst>
      <p:ext uri="{BB962C8B-B14F-4D97-AF65-F5344CB8AC3E}">
        <p14:creationId xmlns:p14="http://schemas.microsoft.com/office/powerpoint/2010/main" val="20060422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88148"/>
            <a:ext cx="7024744" cy="613872"/>
          </a:xfrm>
        </p:spPr>
        <p:txBody>
          <a:bodyPr>
            <a:normAutofit fontScale="90000"/>
          </a:bodyPr>
          <a:lstStyle/>
          <a:p>
            <a:r>
              <a:rPr lang="es-MX" dirty="0" smtClean="0"/>
              <a:t>Derecho a la seguridad social</a:t>
            </a:r>
            <a:endParaRPr lang="es-MX" dirty="0"/>
          </a:p>
        </p:txBody>
      </p:sp>
      <p:sp>
        <p:nvSpPr>
          <p:cNvPr id="3" name="2 Marcador de contenido"/>
          <p:cNvSpPr>
            <a:spLocks noGrp="1"/>
          </p:cNvSpPr>
          <p:nvPr>
            <p:ph idx="1"/>
          </p:nvPr>
        </p:nvSpPr>
        <p:spPr>
          <a:xfrm>
            <a:off x="1187624" y="1340768"/>
            <a:ext cx="6777317" cy="3508977"/>
          </a:xfrm>
        </p:spPr>
        <p:txBody>
          <a:bodyPr>
            <a:normAutofit/>
          </a:bodyPr>
          <a:lstStyle/>
          <a:p>
            <a:r>
              <a:rPr lang="es-MX" dirty="0"/>
              <a:t>Este derecho implica que el Estado debe realizar las acciones pertinentes para proporcionar servicios médicos, protección económica por enfermedad, maternidad, accidente de trabajo, desempleo, invalidez o </a:t>
            </a:r>
            <a:r>
              <a:rPr lang="es-MX" dirty="0" smtClean="0"/>
              <a:t>vejez</a:t>
            </a:r>
            <a:r>
              <a:rPr lang="es-MX" dirty="0"/>
              <a:t>.</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31640" y="4469216"/>
            <a:ext cx="1296144" cy="1778430"/>
          </a:xfrm>
          <a:prstGeom prst="rect">
            <a:avLst/>
          </a:prstGeom>
        </p:spPr>
      </p:pic>
      <p:pic>
        <p:nvPicPr>
          <p:cNvPr id="7" name="6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69517" y="3789040"/>
            <a:ext cx="1604963" cy="1838326"/>
          </a:xfrm>
          <a:prstGeom prst="rect">
            <a:avLst/>
          </a:prstGeom>
        </p:spPr>
      </p:pic>
      <p:pic>
        <p:nvPicPr>
          <p:cNvPr id="8" name="7 Imagen"/>
          <p:cNvPicPr>
            <a:picLocks noChangeAspect="1"/>
          </p:cNvPicPr>
          <p:nvPr/>
        </p:nvPicPr>
        <p:blipFill rotWithShape="1">
          <a:blip r:embed="rId7" cstate="print">
            <a:extLst>
              <a:ext uri="{28A0092B-C50C-407E-A947-70E740481C1C}">
                <a14:useLocalDpi xmlns:a14="http://schemas.microsoft.com/office/drawing/2010/main" val="0"/>
              </a:ext>
            </a:extLst>
          </a:blip>
          <a:srcRect r="58975"/>
          <a:stretch/>
        </p:blipFill>
        <p:spPr>
          <a:xfrm>
            <a:off x="5964941" y="5013176"/>
            <a:ext cx="2397010" cy="1458659"/>
          </a:xfrm>
          <a:prstGeom prst="rect">
            <a:avLst/>
          </a:prstGeom>
        </p:spPr>
      </p:pic>
    </p:spTree>
    <p:extLst>
      <p:ext uri="{BB962C8B-B14F-4D97-AF65-F5344CB8AC3E}">
        <p14:creationId xmlns:p14="http://schemas.microsoft.com/office/powerpoint/2010/main" val="25098978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6346" y="764704"/>
            <a:ext cx="8262118" cy="1143000"/>
          </a:xfrm>
        </p:spPr>
        <p:txBody>
          <a:bodyPr>
            <a:noAutofit/>
          </a:bodyPr>
          <a:lstStyle/>
          <a:p>
            <a:r>
              <a:rPr lang="es-MX" sz="3500" dirty="0" smtClean="0"/>
              <a:t>Derecho a la reparación por violaciones a los derechos humanos</a:t>
            </a:r>
            <a:endParaRPr lang="es-MX" sz="3500" dirty="0"/>
          </a:p>
        </p:txBody>
      </p:sp>
      <p:sp>
        <p:nvSpPr>
          <p:cNvPr id="3" name="2 Marcador de contenido"/>
          <p:cNvSpPr>
            <a:spLocks noGrp="1"/>
          </p:cNvSpPr>
          <p:nvPr>
            <p:ph idx="1"/>
          </p:nvPr>
        </p:nvSpPr>
        <p:spPr>
          <a:xfrm>
            <a:off x="755650" y="2492896"/>
            <a:ext cx="7632700" cy="3508977"/>
          </a:xfrm>
        </p:spPr>
        <p:txBody>
          <a:bodyPr/>
          <a:lstStyle/>
          <a:p>
            <a:r>
              <a:rPr lang="es-MX" dirty="0"/>
              <a:t>Toda persona que sufra una violación a sus derechos humanos, tiene derecho a que el Estado repare el daño o menoscabo sufrido, de manera integral, adecuada, diferenciada, transformadora y efectiva.</a:t>
            </a:r>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7744" y="4426445"/>
            <a:ext cx="4568056" cy="2041350"/>
          </a:xfrm>
          <a:prstGeom prst="rect">
            <a:avLst/>
          </a:prstGeom>
        </p:spPr>
      </p:pic>
    </p:spTree>
    <p:extLst>
      <p:ext uri="{BB962C8B-B14F-4D97-AF65-F5344CB8AC3E}">
        <p14:creationId xmlns:p14="http://schemas.microsoft.com/office/powerpoint/2010/main" val="18287870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764704"/>
            <a:ext cx="7024744" cy="757888"/>
          </a:xfrm>
        </p:spPr>
        <p:txBody>
          <a:bodyPr/>
          <a:lstStyle/>
          <a:p>
            <a:r>
              <a:rPr lang="es-MX" dirty="0" smtClean="0"/>
              <a:t>Derecho a la verdad</a:t>
            </a:r>
            <a:endParaRPr lang="es-MX" dirty="0"/>
          </a:p>
        </p:txBody>
      </p:sp>
      <p:sp>
        <p:nvSpPr>
          <p:cNvPr id="3" name="2 Marcador de contenido"/>
          <p:cNvSpPr>
            <a:spLocks noGrp="1"/>
          </p:cNvSpPr>
          <p:nvPr>
            <p:ph idx="1"/>
          </p:nvPr>
        </p:nvSpPr>
        <p:spPr>
          <a:xfrm>
            <a:off x="755650" y="1700808"/>
            <a:ext cx="7488758" cy="3508977"/>
          </a:xfrm>
        </p:spPr>
        <p:txBody>
          <a:bodyPr>
            <a:normAutofit/>
          </a:bodyPr>
          <a:lstStyle/>
          <a:p>
            <a:r>
              <a:rPr lang="es-MX" sz="2200" dirty="0"/>
              <a:t>Toda víctima y sus familiares tienen derecho a conocer la verdad de los hechos que originaron las violaciones a sus derechos humanos. Este derecho también corresponde a la sociedad en su conjunto, para saber la verdad de lo ocurrido y la razón y circunstancias que originaron los hechos, como una manera de coadyuvar para evitar que vuelvan a ocurrir.</a:t>
            </a:r>
          </a:p>
          <a:p>
            <a:endParaRPr lang="es-MX" sz="2200"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1800" y="4437112"/>
            <a:ext cx="3537235" cy="2016224"/>
          </a:xfrm>
          <a:prstGeom prst="rect">
            <a:avLst/>
          </a:prstGeom>
        </p:spPr>
      </p:pic>
    </p:spTree>
    <p:extLst>
      <p:ext uri="{BB962C8B-B14F-4D97-AF65-F5344CB8AC3E}">
        <p14:creationId xmlns:p14="http://schemas.microsoft.com/office/powerpoint/2010/main" val="42645368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4399" y="690127"/>
            <a:ext cx="7024744" cy="685880"/>
          </a:xfrm>
        </p:spPr>
        <p:txBody>
          <a:bodyPr>
            <a:normAutofit fontScale="90000"/>
          </a:bodyPr>
          <a:lstStyle/>
          <a:p>
            <a:r>
              <a:rPr lang="es-MX" dirty="0" smtClean="0"/>
              <a:t>Derecho a la reinserción social</a:t>
            </a:r>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l="3403" t="57027" r="10268" b="13723"/>
          <a:stretch/>
        </p:blipFill>
        <p:spPr>
          <a:xfrm>
            <a:off x="539554" y="1484784"/>
            <a:ext cx="4395304" cy="2088232"/>
          </a:xfrm>
          <a:prstGeom prst="rect">
            <a:avLst/>
          </a:prstGeom>
        </p:spPr>
      </p:pic>
      <p:sp>
        <p:nvSpPr>
          <p:cNvPr id="3" name="2 Marcador de contenido"/>
          <p:cNvSpPr>
            <a:spLocks noGrp="1"/>
          </p:cNvSpPr>
          <p:nvPr>
            <p:ph idx="1"/>
          </p:nvPr>
        </p:nvSpPr>
        <p:spPr>
          <a:xfrm>
            <a:off x="3768006" y="3645024"/>
            <a:ext cx="4608512" cy="2808312"/>
          </a:xfrm>
        </p:spPr>
        <p:txBody>
          <a:bodyPr>
            <a:normAutofit lnSpcReduction="10000"/>
          </a:bodyPr>
          <a:lstStyle/>
          <a:p>
            <a:r>
              <a:rPr lang="es-MX" dirty="0"/>
              <a:t>Es el hecho de reincorporar a la sociedad a aquellas personas que fueron privadas de su libertad por la comisión de algún delito y que ya han cumplido con su condena y son puestas en </a:t>
            </a:r>
            <a:r>
              <a:rPr lang="es-MX" dirty="0" smtClean="0"/>
              <a:t>libertad.</a:t>
            </a:r>
            <a:endParaRPr lang="es-MX" dirty="0"/>
          </a:p>
        </p:txBody>
      </p:sp>
      <p:sp>
        <p:nvSpPr>
          <p:cNvPr id="7" name="6 Rectángulo"/>
          <p:cNvSpPr/>
          <p:nvPr/>
        </p:nvSpPr>
        <p:spPr>
          <a:xfrm>
            <a:off x="4281150" y="3068960"/>
            <a:ext cx="650890" cy="50405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064940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76672"/>
            <a:ext cx="7024744" cy="1143000"/>
          </a:xfrm>
        </p:spPr>
        <p:txBody>
          <a:bodyPr/>
          <a:lstStyle/>
          <a:p>
            <a:r>
              <a:rPr lang="es-MX" dirty="0" smtClean="0"/>
              <a:t>Referencias Bibliográficas</a:t>
            </a:r>
            <a:endParaRPr lang="es-MX" dirty="0"/>
          </a:p>
        </p:txBody>
      </p:sp>
      <p:sp>
        <p:nvSpPr>
          <p:cNvPr id="3" name="2 Marcador de contenido"/>
          <p:cNvSpPr>
            <a:spLocks noGrp="1"/>
          </p:cNvSpPr>
          <p:nvPr>
            <p:ph idx="1"/>
          </p:nvPr>
        </p:nvSpPr>
        <p:spPr>
          <a:xfrm>
            <a:off x="1043608" y="1772816"/>
            <a:ext cx="6777317" cy="3508977"/>
          </a:xfrm>
        </p:spPr>
        <p:txBody>
          <a:bodyPr>
            <a:noAutofit/>
          </a:bodyPr>
          <a:lstStyle/>
          <a:p>
            <a:pPr lvl="0"/>
            <a:r>
              <a:rPr lang="es-MX" sz="1400" dirty="0" err="1">
                <a:solidFill>
                  <a:schemeClr val="tx1"/>
                </a:solidFill>
              </a:rPr>
              <a:t>Kuthy</a:t>
            </a:r>
            <a:r>
              <a:rPr lang="es-MX" sz="1400" dirty="0">
                <a:solidFill>
                  <a:schemeClr val="tx1"/>
                </a:solidFill>
              </a:rPr>
              <a:t>. J. Introducción a la Bioética. 4ª ed. Ciudad de México: Méndez Editores; 2015.</a:t>
            </a:r>
          </a:p>
          <a:p>
            <a:pPr lvl="0"/>
            <a:r>
              <a:rPr lang="es-MX" sz="1400" dirty="0">
                <a:solidFill>
                  <a:schemeClr val="tx1"/>
                </a:solidFill>
              </a:rPr>
              <a:t>Rivero, O. Tratado de bioética médica. 2ª ed. Ciudad de México: Trillas; 2012.</a:t>
            </a:r>
          </a:p>
          <a:p>
            <a:r>
              <a:rPr lang="es-MX" sz="1400" dirty="0">
                <a:solidFill>
                  <a:schemeClr val="tx1"/>
                </a:solidFill>
              </a:rPr>
              <a:t>Zamudio T. Bioética. Herramienta de las políticas públicas y de los derechos fundamentales del Siglo XXI. 2ª ed. Buenos Aires: UMSA; 2012.</a:t>
            </a:r>
          </a:p>
          <a:p>
            <a:r>
              <a:rPr lang="es-MX" sz="1400" dirty="0" smtClean="0">
                <a:solidFill>
                  <a:schemeClr val="tx1"/>
                </a:solidFill>
              </a:rPr>
              <a:t>Comisión Nacional de Derechos Humanos. </a:t>
            </a:r>
            <a:r>
              <a:rPr lang="es-MX" sz="1400" dirty="0" smtClean="0">
                <a:solidFill>
                  <a:schemeClr val="tx1"/>
                </a:solidFill>
                <a:hlinkClick r:id="rId2"/>
              </a:rPr>
              <a:t>D</a:t>
            </a:r>
            <a:r>
              <a:rPr lang="es-MX" sz="1400" dirty="0" smtClean="0">
                <a:solidFill>
                  <a:schemeClr val="tx1"/>
                </a:solidFill>
              </a:rPr>
              <a:t>isponible en: </a:t>
            </a:r>
            <a:r>
              <a:rPr lang="es-MX" sz="1400" dirty="0" smtClean="0">
                <a:solidFill>
                  <a:schemeClr val="tx1"/>
                </a:solidFill>
                <a:hlinkClick r:id="rId2"/>
              </a:rPr>
              <a:t>https</a:t>
            </a:r>
            <a:r>
              <a:rPr lang="es-MX" sz="1400" dirty="0">
                <a:solidFill>
                  <a:schemeClr val="tx1"/>
                </a:solidFill>
                <a:hlinkClick r:id="rId2"/>
              </a:rPr>
              <a:t>://</a:t>
            </a:r>
            <a:r>
              <a:rPr lang="es-MX" sz="1400" dirty="0" smtClean="0">
                <a:solidFill>
                  <a:schemeClr val="tx1"/>
                </a:solidFill>
                <a:hlinkClick r:id="rId2"/>
              </a:rPr>
              <a:t>www.cndh.org.mx/derechos-humanos/que-son-los-derechos-humanos</a:t>
            </a:r>
            <a:endParaRPr lang="es-MX" sz="1400" dirty="0" smtClean="0">
              <a:solidFill>
                <a:schemeClr val="tx1"/>
              </a:solidFill>
            </a:endParaRPr>
          </a:p>
          <a:p>
            <a:r>
              <a:rPr lang="es-MX" sz="1400" dirty="0" smtClean="0">
                <a:solidFill>
                  <a:schemeClr val="tx1"/>
                </a:solidFill>
              </a:rPr>
              <a:t>Naciones Unidas. </a:t>
            </a:r>
            <a:r>
              <a:rPr lang="es-MX" sz="1400" dirty="0" smtClean="0">
                <a:solidFill>
                  <a:schemeClr val="tx1"/>
                </a:solidFill>
              </a:rPr>
              <a:t>Disponible en: </a:t>
            </a:r>
            <a:r>
              <a:rPr lang="es-MX" sz="1400" dirty="0" smtClean="0">
                <a:solidFill>
                  <a:schemeClr val="tx1"/>
                </a:solidFill>
                <a:hlinkClick r:id="rId3"/>
              </a:rPr>
              <a:t>https</a:t>
            </a:r>
            <a:r>
              <a:rPr lang="es-MX" sz="1400" dirty="0">
                <a:solidFill>
                  <a:schemeClr val="tx1"/>
                </a:solidFill>
                <a:hlinkClick r:id="rId3"/>
              </a:rPr>
              <a:t>://www.un.org/es/universal-declaration-human-rights/index.html</a:t>
            </a:r>
            <a:endParaRPr lang="es-MX" sz="1400" dirty="0" smtClean="0">
              <a:solidFill>
                <a:schemeClr val="tx1"/>
              </a:solidFill>
            </a:endParaRPr>
          </a:p>
          <a:p>
            <a:r>
              <a:rPr lang="es-MX" sz="1400" dirty="0" smtClean="0">
                <a:solidFill>
                  <a:schemeClr val="tx1"/>
                </a:solidFill>
              </a:rPr>
              <a:t>El derecho a la vida, el primero de los derechos. </a:t>
            </a:r>
            <a:r>
              <a:rPr lang="es-MX" sz="1400" dirty="0" err="1" smtClean="0">
                <a:solidFill>
                  <a:schemeClr val="tx1"/>
                </a:solidFill>
              </a:rPr>
              <a:t>Sen</a:t>
            </a:r>
            <a:r>
              <a:rPr lang="es-MX" sz="1400" dirty="0" smtClean="0">
                <a:solidFill>
                  <a:schemeClr val="tx1"/>
                </a:solidFill>
              </a:rPr>
              <a:t>. José María Martínez </a:t>
            </a:r>
            <a:r>
              <a:rPr lang="es-MX" sz="1400" dirty="0" err="1" smtClean="0">
                <a:solidFill>
                  <a:schemeClr val="tx1"/>
                </a:solidFill>
              </a:rPr>
              <a:t>Martínez</a:t>
            </a:r>
            <a:r>
              <a:rPr lang="es-MX" sz="1400" dirty="0" smtClean="0">
                <a:solidFill>
                  <a:schemeClr val="tx1"/>
                </a:solidFill>
              </a:rPr>
              <a:t>. </a:t>
            </a:r>
            <a:r>
              <a:rPr lang="es-MX" sz="1400" dirty="0" smtClean="0">
                <a:solidFill>
                  <a:schemeClr val="tx1"/>
                </a:solidFill>
              </a:rPr>
              <a:t>Disponible en: </a:t>
            </a:r>
            <a:r>
              <a:rPr lang="es-MX" sz="1400" dirty="0" smtClean="0">
                <a:solidFill>
                  <a:schemeClr val="tx1"/>
                </a:solidFill>
                <a:hlinkClick r:id="rId4"/>
              </a:rPr>
              <a:t>http</a:t>
            </a:r>
            <a:r>
              <a:rPr lang="es-MX" sz="1400" dirty="0">
                <a:solidFill>
                  <a:schemeClr val="tx1"/>
                </a:solidFill>
                <a:hlinkClick r:id="rId4"/>
              </a:rPr>
              <a:t>://</a:t>
            </a:r>
            <a:r>
              <a:rPr lang="es-MX" sz="1400" dirty="0" smtClean="0">
                <a:solidFill>
                  <a:schemeClr val="tx1"/>
                </a:solidFill>
                <a:hlinkClick r:id="rId4"/>
              </a:rPr>
              <a:t>www.senado.gob.mx/comisiones/puntos_constitucionales/docs/Opinion/OS_nov2015.pdf</a:t>
            </a:r>
            <a:endParaRPr lang="es-MX" sz="1400" dirty="0" smtClean="0">
              <a:solidFill>
                <a:schemeClr val="tx1"/>
              </a:solidFill>
            </a:endParaRPr>
          </a:p>
          <a:p>
            <a:r>
              <a:rPr lang="es-MX" sz="1400" dirty="0">
                <a:solidFill>
                  <a:schemeClr val="tx1"/>
                </a:solidFill>
                <a:hlinkClick r:id="rId5"/>
              </a:rPr>
              <a:t>https://</a:t>
            </a:r>
            <a:r>
              <a:rPr lang="es-MX" sz="1400" dirty="0" smtClean="0">
                <a:solidFill>
                  <a:schemeClr val="tx1"/>
                </a:solidFill>
                <a:hlinkClick r:id="rId5"/>
              </a:rPr>
              <a:t>es.unesco.org</a:t>
            </a:r>
            <a:endParaRPr lang="es-MX" sz="1400" dirty="0">
              <a:solidFill>
                <a:schemeClr val="tx1"/>
              </a:solidFill>
            </a:endParaRPr>
          </a:p>
          <a:p>
            <a:r>
              <a:rPr lang="es-MX" sz="1400" dirty="0">
                <a:solidFill>
                  <a:schemeClr val="tx1"/>
                </a:solidFill>
              </a:rPr>
              <a:t>La reinserción social como derecho humano del </a:t>
            </a:r>
            <a:r>
              <a:rPr lang="es-MX" sz="1400" dirty="0" smtClean="0">
                <a:solidFill>
                  <a:schemeClr val="tx1"/>
                </a:solidFill>
              </a:rPr>
              <a:t>sentenciado. </a:t>
            </a:r>
            <a:r>
              <a:rPr lang="es-MX" sz="1400" dirty="0">
                <a:solidFill>
                  <a:schemeClr val="tx1"/>
                </a:solidFill>
              </a:rPr>
              <a:t>Erika Berenice Cisneros </a:t>
            </a:r>
            <a:r>
              <a:rPr lang="es-MX" sz="1400" dirty="0" smtClean="0">
                <a:solidFill>
                  <a:schemeClr val="tx1"/>
                </a:solidFill>
              </a:rPr>
              <a:t>Vidales. Revista Hechos y Derechos</a:t>
            </a:r>
            <a:r>
              <a:rPr lang="es-MX" sz="1400" dirty="0" smtClean="0">
                <a:solidFill>
                  <a:schemeClr val="tx1"/>
                </a:solidFill>
              </a:rPr>
              <a:t>. Disponible en:  </a:t>
            </a:r>
            <a:r>
              <a:rPr lang="es-MX" sz="1400" b="1" dirty="0">
                <a:solidFill>
                  <a:schemeClr val="tx1"/>
                </a:solidFill>
                <a:hlinkClick r:id="rId6"/>
              </a:rPr>
              <a:t>Número 50, marzo-abril 2019</a:t>
            </a:r>
            <a:r>
              <a:rPr lang="es-MX" sz="1400" b="1" dirty="0">
                <a:solidFill>
                  <a:schemeClr val="tx1"/>
                </a:solidFill>
              </a:rPr>
              <a:t> </a:t>
            </a:r>
            <a:r>
              <a:rPr lang="es-MX" sz="1400" b="1" dirty="0" smtClean="0">
                <a:solidFill>
                  <a:schemeClr val="tx1"/>
                </a:solidFill>
              </a:rPr>
              <a:t>. </a:t>
            </a:r>
            <a:r>
              <a:rPr lang="es-MX" sz="1400" dirty="0">
                <a:solidFill>
                  <a:schemeClr val="tx1"/>
                </a:solidFill>
                <a:hlinkClick r:id="rId7"/>
              </a:rPr>
              <a:t>https://</a:t>
            </a:r>
            <a:r>
              <a:rPr lang="es-MX" sz="1400" dirty="0" smtClean="0">
                <a:solidFill>
                  <a:schemeClr val="tx1"/>
                </a:solidFill>
                <a:hlinkClick r:id="rId7"/>
              </a:rPr>
              <a:t>revistas.juridicas.unam.mx/index.php/hechos-y-derechos/article/view/13477/14883. ISSN 2448-4725</a:t>
            </a:r>
            <a:endParaRPr lang="es-MX" sz="1400" dirty="0" smtClean="0">
              <a:solidFill>
                <a:schemeClr val="tx1"/>
              </a:solidFill>
            </a:endParaRPr>
          </a:p>
          <a:p>
            <a:endParaRPr lang="es-MX" sz="1400" dirty="0">
              <a:solidFill>
                <a:schemeClr val="tx1"/>
              </a:solidFill>
            </a:endParaRPr>
          </a:p>
        </p:txBody>
      </p:sp>
      <p:pic>
        <p:nvPicPr>
          <p:cNvPr id="4" name="3 Imagen" descr="Escudo%20UAE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6298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lvl="0" indent="0">
              <a:buNone/>
            </a:pPr>
            <a:r>
              <a:rPr lang="es-MX" dirty="0"/>
              <a:t>El ser humano como persona</a:t>
            </a:r>
          </a:p>
          <a:p>
            <a:pPr lvl="1"/>
            <a:r>
              <a:rPr lang="es-MX" dirty="0"/>
              <a:t>El ser humano como persona</a:t>
            </a:r>
            <a:endParaRPr lang="es-MX" sz="2600" dirty="0"/>
          </a:p>
          <a:p>
            <a:pPr lvl="1"/>
            <a:r>
              <a:rPr lang="es-MX" dirty="0"/>
              <a:t>Totalidad Unitaria</a:t>
            </a:r>
            <a:endParaRPr lang="es-MX" sz="2600" dirty="0"/>
          </a:p>
          <a:p>
            <a:pPr lvl="1"/>
            <a:r>
              <a:rPr lang="es-MX" dirty="0"/>
              <a:t>Dignidad del ser humano</a:t>
            </a:r>
            <a:endParaRPr lang="es-MX" sz="2600" dirty="0"/>
          </a:p>
          <a:p>
            <a:pPr lvl="1"/>
            <a:r>
              <a:rPr lang="es-MX" b="1" i="1" u="sng" dirty="0"/>
              <a:t>Derechos Humanos </a:t>
            </a:r>
            <a:endParaRPr lang="es-MX" sz="2600" b="1" i="1" u="sng" dirty="0"/>
          </a:p>
          <a:p>
            <a:pPr lvl="1"/>
            <a:r>
              <a:rPr lang="es-MX" dirty="0"/>
              <a:t>Acoso y Hostigamiento </a:t>
            </a:r>
            <a:endParaRPr lang="es-MX" sz="2600" dirty="0"/>
          </a:p>
          <a:p>
            <a:pPr lvl="1"/>
            <a:r>
              <a:rPr lang="es-MX" dirty="0"/>
              <a:t>Equidad de género</a:t>
            </a:r>
            <a:endParaRPr lang="es-MX" sz="2600" dirty="0"/>
          </a:p>
          <a:p>
            <a:pPr lvl="1"/>
            <a:r>
              <a:rPr lang="es-MX" dirty="0"/>
              <a:t>Definición de persona </a:t>
            </a:r>
            <a:endParaRPr lang="es-MX" sz="2600" dirty="0"/>
          </a:p>
          <a:p>
            <a:endParaRPr lang="es-MX" dirty="0"/>
          </a:p>
        </p:txBody>
      </p:sp>
      <p:sp>
        <p:nvSpPr>
          <p:cNvPr id="3" name="2 Título"/>
          <p:cNvSpPr>
            <a:spLocks noGrp="1"/>
          </p:cNvSpPr>
          <p:nvPr>
            <p:ph type="title"/>
          </p:nvPr>
        </p:nvSpPr>
        <p:spPr/>
        <p:txBody>
          <a:bodyPr/>
          <a:lstStyle/>
          <a:p>
            <a:r>
              <a:rPr lang="es-MX" dirty="0" smtClean="0"/>
              <a:t>Unidad I</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06574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Lectura</a:t>
            </a:r>
            <a:r>
              <a:rPr lang="es-MX" dirty="0"/>
              <a:t>, discusión y análisis de documentos relacionados con la bioética, de manera individual y grupal durante las sesiones</a:t>
            </a:r>
          </a:p>
          <a:p>
            <a:r>
              <a:rPr lang="es-MX" dirty="0"/>
              <a:t>Elaboración de resúmenes, mapas conceptuales, cuadros sinópticos</a:t>
            </a:r>
          </a:p>
          <a:p>
            <a:r>
              <a:rPr lang="es-MX" dirty="0"/>
              <a:t>Exposición en clase de lo estudiado, leído o realizado</a:t>
            </a:r>
          </a:p>
        </p:txBody>
      </p:sp>
      <p:sp>
        <p:nvSpPr>
          <p:cNvPr id="3" name="2 Título"/>
          <p:cNvSpPr>
            <a:spLocks noGrp="1"/>
          </p:cNvSpPr>
          <p:nvPr>
            <p:ph type="title"/>
          </p:nvPr>
        </p:nvSpPr>
        <p:spPr/>
        <p:txBody>
          <a:bodyPr>
            <a:normAutofit fontScale="90000"/>
          </a:bodyPr>
          <a:lstStyle/>
          <a:p>
            <a:r>
              <a:rPr lang="es-MX" b="1" dirty="0"/>
              <a:t>Actividades de Aprendizaje</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08663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sz="4000" b="1" dirty="0" smtClean="0"/>
              <a:t>DERECHOS HUMANOS</a:t>
            </a:r>
            <a:endParaRPr lang="es-MX" sz="4000" b="1" dirty="0"/>
          </a:p>
        </p:txBody>
      </p:sp>
      <p:sp>
        <p:nvSpPr>
          <p:cNvPr id="3" name="2 Subtítulo"/>
          <p:cNvSpPr>
            <a:spLocks noGrp="1"/>
          </p:cNvSpPr>
          <p:nvPr>
            <p:ph type="subTitle" idx="1"/>
          </p:nvPr>
        </p:nvSpPr>
        <p:spPr>
          <a:xfrm>
            <a:off x="4934605" y="5408731"/>
            <a:ext cx="3309803" cy="684565"/>
          </a:xfrm>
        </p:spPr>
        <p:txBody>
          <a:bodyPr>
            <a:noAutofit/>
          </a:bodyPr>
          <a:lstStyle/>
          <a:p>
            <a:pPr algn="r"/>
            <a:r>
              <a:rPr lang="es-MX" dirty="0" smtClean="0"/>
              <a:t>Dra. En E.P. María del Rocío Flores Estrada</a:t>
            </a:r>
          </a:p>
          <a:p>
            <a:pPr algn="r"/>
            <a:endParaRPr lang="es-MX" dirty="0"/>
          </a:p>
          <a:p>
            <a:pPr algn="r"/>
            <a:r>
              <a:rPr lang="es-MX" sz="1400" dirty="0" smtClean="0"/>
              <a:t>Septiembre de 2019</a:t>
            </a:r>
            <a:endParaRPr lang="es-MX" sz="1400"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4234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96710"/>
            <a:ext cx="7024744" cy="875572"/>
          </a:xfrm>
        </p:spPr>
        <p:txBody>
          <a:bodyPr/>
          <a:lstStyle/>
          <a:p>
            <a:r>
              <a:rPr lang="es-MX" dirty="0" smtClean="0"/>
              <a:t>Derechos humanos</a:t>
            </a:r>
            <a:endParaRPr lang="es-MX" dirty="0"/>
          </a:p>
        </p:txBody>
      </p:sp>
      <p:sp>
        <p:nvSpPr>
          <p:cNvPr id="3" name="2 Marcador de contenido"/>
          <p:cNvSpPr>
            <a:spLocks noGrp="1"/>
          </p:cNvSpPr>
          <p:nvPr>
            <p:ph idx="1"/>
          </p:nvPr>
        </p:nvSpPr>
        <p:spPr>
          <a:xfrm>
            <a:off x="755650" y="1844824"/>
            <a:ext cx="7776790" cy="3508977"/>
          </a:xfrm>
        </p:spPr>
        <p:txBody>
          <a:bodyPr>
            <a:normAutofit/>
          </a:bodyPr>
          <a:lstStyle/>
          <a:p>
            <a:r>
              <a:rPr lang="es-MX" dirty="0" smtClean="0"/>
              <a:t>Son el </a:t>
            </a:r>
            <a:r>
              <a:rPr lang="es-MX" dirty="0"/>
              <a:t>conjunto de prerrogativas sustentadas en la dignidad humana, cuya realización efectiva resulta indispensable para el desarrollo integral de la persona. </a:t>
            </a:r>
            <a:r>
              <a:rPr lang="es-MX" dirty="0" smtClean="0"/>
              <a:t>Se encuentran establecidos </a:t>
            </a:r>
            <a:r>
              <a:rPr lang="es-MX" dirty="0"/>
              <a:t>dentro del orden jurídico nacional, en nuestra Constitución Política, tratados internacionales y </a:t>
            </a:r>
            <a:r>
              <a:rPr lang="es-MX" dirty="0" smtClean="0"/>
              <a:t>en las </a:t>
            </a:r>
            <a:r>
              <a:rPr lang="es-MX" dirty="0"/>
              <a:t>leyes.</a:t>
            </a:r>
          </a:p>
          <a:p>
            <a:endParaRPr lang="es-MX"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6016" y="4293095"/>
            <a:ext cx="3839707" cy="2111839"/>
          </a:xfrm>
          <a:prstGeom prst="rect">
            <a:avLst/>
          </a:prstGeom>
        </p:spPr>
      </p:pic>
    </p:spTree>
    <p:extLst>
      <p:ext uri="{BB962C8B-B14F-4D97-AF65-F5344CB8AC3E}">
        <p14:creationId xmlns:p14="http://schemas.microsoft.com/office/powerpoint/2010/main" val="723416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828</TotalTime>
  <Words>5072</Words>
  <Application>Microsoft Office PowerPoint</Application>
  <PresentationFormat>Presentación en pantalla (4:3)</PresentationFormat>
  <Paragraphs>326</Paragraphs>
  <Slides>59</Slides>
  <Notes>50</Notes>
  <HiddenSlides>0</HiddenSlides>
  <MMClips>0</MMClips>
  <ScaleCrop>false</ScaleCrop>
  <HeadingPairs>
    <vt:vector size="4" baseType="variant">
      <vt:variant>
        <vt:lpstr>Tema</vt:lpstr>
      </vt:variant>
      <vt:variant>
        <vt:i4>1</vt:i4>
      </vt:variant>
      <vt:variant>
        <vt:lpstr>Títulos de diapositiva</vt:lpstr>
      </vt:variant>
      <vt:variant>
        <vt:i4>59</vt:i4>
      </vt:variant>
    </vt:vector>
  </HeadingPairs>
  <TitlesOfParts>
    <vt:vector size="60" baseType="lpstr">
      <vt:lpstr>Austin</vt:lpstr>
      <vt:lpstr>Presentación de PowerPoint</vt:lpstr>
      <vt:lpstr>Presentación de PowerPoint</vt:lpstr>
      <vt:lpstr>Presentación de PowerPoint</vt:lpstr>
      <vt:lpstr>Presentación de PowerPoint</vt:lpstr>
      <vt:lpstr>Objetivo general</vt:lpstr>
      <vt:lpstr>Unidad I</vt:lpstr>
      <vt:lpstr>Actividades de Aprendizaje</vt:lpstr>
      <vt:lpstr>DERECHOS HUMANOS</vt:lpstr>
      <vt:lpstr>Derechos humanos</vt:lpstr>
      <vt:lpstr>Derechos humanos</vt:lpstr>
      <vt:lpstr>Derechos humanos</vt:lpstr>
      <vt:lpstr>Principios que rigen los Derechos humanos</vt:lpstr>
      <vt:lpstr>Principio de Universalidad</vt:lpstr>
      <vt:lpstr>Principio de Interdependencia</vt:lpstr>
      <vt:lpstr>Principio de Indivisibilidad</vt:lpstr>
      <vt:lpstr>Principio de Progresividad</vt:lpstr>
      <vt:lpstr>Declaración Universal de los Derechos Humanos </vt:lpstr>
      <vt:lpstr>Clasificación de los derechos humanos </vt:lpstr>
      <vt:lpstr>Derecho a la vida</vt:lpstr>
      <vt:lpstr>Derecho a la igualdad y prohibición de discriminación </vt:lpstr>
      <vt:lpstr>Igualdad entre hombres y mujeres</vt:lpstr>
      <vt:lpstr>Igualdad ante la ley</vt:lpstr>
      <vt:lpstr>Libertad de la persona</vt:lpstr>
      <vt:lpstr>Derecho a la integridad y seguridad personales</vt:lpstr>
      <vt:lpstr>Libertad de trabajo, profesión, industria o comercio</vt:lpstr>
      <vt:lpstr>Libertad de expresión</vt:lpstr>
      <vt:lpstr>Libertad de conciencia</vt:lpstr>
      <vt:lpstr>Libertad de imprenta</vt:lpstr>
      <vt:lpstr>Derecho a la libertad de tránsito o residencia</vt:lpstr>
      <vt:lpstr>Libertad de asociación, reunión y manifestación</vt:lpstr>
      <vt:lpstr>Libertad religiosa y de culto</vt:lpstr>
      <vt:lpstr>Derecho de acceso a la justicia</vt:lpstr>
      <vt:lpstr>Derecho a la irretroactividad de la ley</vt:lpstr>
      <vt:lpstr>Derecho de audiencia y debido proceso legal</vt:lpstr>
      <vt:lpstr>Derecho a la inviolabilidad del domicilio</vt:lpstr>
      <vt:lpstr>Derecho a la inviolabilidad de comunicaciones privadas</vt:lpstr>
      <vt:lpstr>Derecho a la propiedad</vt:lpstr>
      <vt:lpstr>Derechos sexuales y reproductivos</vt:lpstr>
      <vt:lpstr>Derecho de acceso a la información</vt:lpstr>
      <vt:lpstr>Derecho a la protección de datos personales</vt:lpstr>
      <vt:lpstr>Derecho de petición</vt:lpstr>
      <vt:lpstr>Derecho a la ciudadanía</vt:lpstr>
      <vt:lpstr>Derecho a la reparación y a la máxima protección</vt:lpstr>
      <vt:lpstr>Derecho a la educación </vt:lpstr>
      <vt:lpstr>Derecho a la salud</vt:lpstr>
      <vt:lpstr>Derecho a la vivienda</vt:lpstr>
      <vt:lpstr>Derecho al agua y saneamiento</vt:lpstr>
      <vt:lpstr>Derecho a la alimentación</vt:lpstr>
      <vt:lpstr>Derecho a un ambiente sano</vt:lpstr>
      <vt:lpstr>Derecho a la identidad y al libre desarrollo de la personalidad</vt:lpstr>
      <vt:lpstr>Derecho a la identidad y al libre desarrollo de la personalidad</vt:lpstr>
      <vt:lpstr>Derecho de acceso a la cultura</vt:lpstr>
      <vt:lpstr>Derecho a la cultura física y deporte</vt:lpstr>
      <vt:lpstr>Derecho al trabajo</vt:lpstr>
      <vt:lpstr>Derecho a la seguridad social</vt:lpstr>
      <vt:lpstr>Derecho a la reparación por violaciones a los derechos humanos</vt:lpstr>
      <vt:lpstr>Derecho a la verdad</vt:lpstr>
      <vt:lpstr>Derecho a la reinserción social</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DERECHOS HUMANOS</dc:title>
  <dc:creator>Erendira Delgado</dc:creator>
  <cp:lastModifiedBy>Erendira Delgado</cp:lastModifiedBy>
  <cp:revision>62</cp:revision>
  <dcterms:created xsi:type="dcterms:W3CDTF">2019-06-27T20:34:22Z</dcterms:created>
  <dcterms:modified xsi:type="dcterms:W3CDTF">2019-09-27T02:54:35Z</dcterms:modified>
</cp:coreProperties>
</file>