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7"/>
  </p:notesMasterIdLst>
  <p:sldIdLst>
    <p:sldId id="367" r:id="rId2"/>
    <p:sldId id="354" r:id="rId3"/>
    <p:sldId id="355" r:id="rId4"/>
    <p:sldId id="356" r:id="rId5"/>
    <p:sldId id="357" r:id="rId6"/>
    <p:sldId id="369" r:id="rId7"/>
    <p:sldId id="358" r:id="rId8"/>
    <p:sldId id="370" r:id="rId9"/>
    <p:sldId id="376" r:id="rId10"/>
    <p:sldId id="371" r:id="rId11"/>
    <p:sldId id="359" r:id="rId12"/>
    <p:sldId id="360" r:id="rId13"/>
    <p:sldId id="372" r:id="rId14"/>
    <p:sldId id="361" r:id="rId15"/>
    <p:sldId id="362" r:id="rId16"/>
    <p:sldId id="363" r:id="rId17"/>
    <p:sldId id="373" r:id="rId18"/>
    <p:sldId id="374" r:id="rId19"/>
    <p:sldId id="365" r:id="rId20"/>
    <p:sldId id="366" r:id="rId21"/>
    <p:sldId id="368" r:id="rId22"/>
    <p:sldId id="330" r:id="rId23"/>
    <p:sldId id="257" r:id="rId24"/>
    <p:sldId id="260" r:id="rId25"/>
    <p:sldId id="377" r:id="rId26"/>
    <p:sldId id="331" r:id="rId27"/>
    <p:sldId id="274" r:id="rId28"/>
    <p:sldId id="275"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333" r:id="rId51"/>
    <p:sldId id="335" r:id="rId52"/>
    <p:sldId id="340" r:id="rId53"/>
    <p:sldId id="336" r:id="rId54"/>
    <p:sldId id="298" r:id="rId55"/>
    <p:sldId id="299" r:id="rId56"/>
    <p:sldId id="341" r:id="rId57"/>
    <p:sldId id="300" r:id="rId58"/>
    <p:sldId id="301" r:id="rId59"/>
    <p:sldId id="302" r:id="rId60"/>
    <p:sldId id="350" r:id="rId61"/>
    <p:sldId id="351" r:id="rId62"/>
    <p:sldId id="352" r:id="rId63"/>
    <p:sldId id="345" r:id="rId64"/>
    <p:sldId id="303" r:id="rId65"/>
    <p:sldId id="304" r:id="rId66"/>
    <p:sldId id="306" r:id="rId67"/>
    <p:sldId id="305" r:id="rId68"/>
    <p:sldId id="307" r:id="rId69"/>
    <p:sldId id="346" r:id="rId70"/>
    <p:sldId id="308" r:id="rId71"/>
    <p:sldId id="309" r:id="rId72"/>
    <p:sldId id="310" r:id="rId73"/>
    <p:sldId id="312" r:id="rId74"/>
    <p:sldId id="313" r:id="rId75"/>
    <p:sldId id="348" r:id="rId76"/>
    <p:sldId id="349" r:id="rId77"/>
    <p:sldId id="314" r:id="rId78"/>
    <p:sldId id="378" r:id="rId79"/>
    <p:sldId id="379" r:id="rId80"/>
    <p:sldId id="380" r:id="rId81"/>
    <p:sldId id="381" r:id="rId82"/>
    <p:sldId id="382" r:id="rId83"/>
    <p:sldId id="383" r:id="rId84"/>
    <p:sldId id="384" r:id="rId85"/>
    <p:sldId id="385" r:id="rId86"/>
    <p:sldId id="386" r:id="rId87"/>
    <p:sldId id="387" r:id="rId88"/>
    <p:sldId id="388" r:id="rId89"/>
    <p:sldId id="389" r:id="rId90"/>
    <p:sldId id="390" r:id="rId91"/>
    <p:sldId id="391" r:id="rId92"/>
    <p:sldId id="392" r:id="rId93"/>
    <p:sldId id="375" r:id="rId94"/>
    <p:sldId id="332" r:id="rId95"/>
    <p:sldId id="329" r:id="rId9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16" autoAdjust="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2.xml.rels><?xml version="1.0" encoding="UTF-8" standalone="yes"?>
<Relationships xmlns="http://schemas.openxmlformats.org/package/2006/relationships"><Relationship Id="rId1" Type="http://schemas.openxmlformats.org/officeDocument/2006/relationships/image" Target="../media/image23.png"/></Relationships>
</file>

<file path=ppt/diagrams/_rels/data3.xml.rels><?xml version="1.0" encoding="UTF-8" standalone="yes"?>
<Relationships xmlns="http://schemas.openxmlformats.org/package/2006/relationships"><Relationship Id="rId1" Type="http://schemas.openxmlformats.org/officeDocument/2006/relationships/image" Target="../media/image2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3.png"/></Relationships>
</file>

<file path=ppt/diagrams/_rels/drawing3.xml.rels><?xml version="1.0" encoding="UTF-8" standalone="yes"?>
<Relationships xmlns="http://schemas.openxmlformats.org/package/2006/relationships"><Relationship Id="rId1"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CF08A8-322F-42CC-B55E-17340D92223B}" type="doc">
      <dgm:prSet loTypeId="urn:microsoft.com/office/officeart/2005/8/layout/hProcess4" loCatId="process" qsTypeId="urn:microsoft.com/office/officeart/2005/8/quickstyle/3d1" qsCatId="3D" csTypeId="urn:microsoft.com/office/officeart/2005/8/colors/colorful3" csCatId="colorful" phldr="1"/>
      <dgm:spPr/>
      <dgm:t>
        <a:bodyPr/>
        <a:lstStyle/>
        <a:p>
          <a:endParaRPr lang="es-ES"/>
        </a:p>
      </dgm:t>
    </dgm:pt>
    <dgm:pt modelId="{20489D61-96E8-4F15-9A42-9D0B59521893}">
      <dgm:prSet phldrT="[Texto]" custT="1"/>
      <dgm:spPr/>
      <dgm:t>
        <a:bodyPr/>
        <a:lstStyle/>
        <a:p>
          <a:r>
            <a:rPr lang="es-ES" sz="1400" dirty="0" smtClean="0"/>
            <a:t>Dieta</a:t>
          </a:r>
          <a:r>
            <a:rPr lang="es-ES" sz="1800" dirty="0" smtClean="0"/>
            <a:t> </a:t>
          </a:r>
          <a:endParaRPr lang="es-ES" sz="1800" dirty="0"/>
        </a:p>
      </dgm:t>
    </dgm:pt>
    <dgm:pt modelId="{964045B6-7AE9-49CE-B5C8-952EF95DB0A5}" type="parTrans" cxnId="{F1100E19-FC64-4916-8D9D-5BF9805D19CA}">
      <dgm:prSet/>
      <dgm:spPr/>
      <dgm:t>
        <a:bodyPr/>
        <a:lstStyle/>
        <a:p>
          <a:endParaRPr lang="es-ES"/>
        </a:p>
      </dgm:t>
    </dgm:pt>
    <dgm:pt modelId="{A825B52C-78F5-48CE-B452-5B27D9233CF8}" type="sibTrans" cxnId="{F1100E19-FC64-4916-8D9D-5BF9805D19CA}">
      <dgm:prSet/>
      <dgm:spPr/>
      <dgm:t>
        <a:bodyPr/>
        <a:lstStyle/>
        <a:p>
          <a:endParaRPr lang="es-ES"/>
        </a:p>
      </dgm:t>
    </dgm:pt>
    <dgm:pt modelId="{50E59934-6974-4F0F-B876-51C395183AB8}">
      <dgm:prSet phldrT="[Texto]" custT="1"/>
      <dgm:spPr/>
      <dgm:t>
        <a:bodyPr/>
        <a:lstStyle/>
        <a:p>
          <a:r>
            <a:rPr lang="es-ES" sz="1200" dirty="0" err="1" smtClean="0"/>
            <a:t>Carbohidra</a:t>
          </a:r>
          <a:r>
            <a:rPr lang="es-ES" sz="1200" dirty="0" smtClean="0"/>
            <a:t>-tos fermentables</a:t>
          </a:r>
          <a:endParaRPr lang="es-ES" sz="1200" dirty="0"/>
        </a:p>
      </dgm:t>
    </dgm:pt>
    <dgm:pt modelId="{4247CC64-23CF-415A-8491-AFE7325F6F46}" type="parTrans" cxnId="{7B0D1530-79B2-4019-BA8D-C52AEA74C5F4}">
      <dgm:prSet/>
      <dgm:spPr/>
      <dgm:t>
        <a:bodyPr/>
        <a:lstStyle/>
        <a:p>
          <a:endParaRPr lang="es-ES"/>
        </a:p>
      </dgm:t>
    </dgm:pt>
    <dgm:pt modelId="{3FEF0FA9-4E25-4B92-92AF-126CF876F7EC}" type="sibTrans" cxnId="{7B0D1530-79B2-4019-BA8D-C52AEA74C5F4}">
      <dgm:prSet/>
      <dgm:spPr/>
      <dgm:t>
        <a:bodyPr/>
        <a:lstStyle/>
        <a:p>
          <a:endParaRPr lang="es-ES"/>
        </a:p>
      </dgm:t>
    </dgm:pt>
    <dgm:pt modelId="{C5ABD41F-4A3D-41CD-B307-8E207C8E7E57}">
      <dgm:prSet phldrT="[Texto]" custT="1"/>
      <dgm:spPr/>
      <dgm:t>
        <a:bodyPr/>
        <a:lstStyle/>
        <a:p>
          <a:r>
            <a:rPr lang="es-ES" sz="1400" dirty="0" smtClean="0"/>
            <a:t>Microorganismos </a:t>
          </a:r>
          <a:endParaRPr lang="es-ES" sz="1400" dirty="0"/>
        </a:p>
      </dgm:t>
    </dgm:pt>
    <dgm:pt modelId="{354B4A5C-5CFB-4646-96A2-2C9AD6C4367E}" type="parTrans" cxnId="{A9C67FD8-E0B1-4488-8371-1BD2802D5DEA}">
      <dgm:prSet/>
      <dgm:spPr/>
      <dgm:t>
        <a:bodyPr/>
        <a:lstStyle/>
        <a:p>
          <a:endParaRPr lang="es-ES"/>
        </a:p>
      </dgm:t>
    </dgm:pt>
    <dgm:pt modelId="{3D8949EC-E5F5-40A5-9EAB-9636C714DAC0}" type="sibTrans" cxnId="{A9C67FD8-E0B1-4488-8371-1BD2802D5DEA}">
      <dgm:prSet/>
      <dgm:spPr/>
      <dgm:t>
        <a:bodyPr/>
        <a:lstStyle/>
        <a:p>
          <a:endParaRPr lang="es-ES"/>
        </a:p>
      </dgm:t>
    </dgm:pt>
    <dgm:pt modelId="{EC5B5072-26DE-411E-9B9A-EBB1C2860353}">
      <dgm:prSet phldrT="[Texto]" custT="1"/>
      <dgm:spPr/>
      <dgm:t>
        <a:bodyPr/>
        <a:lstStyle/>
        <a:p>
          <a:r>
            <a:rPr lang="es-ES" sz="1200" dirty="0" smtClean="0"/>
            <a:t>Formación de ácidos </a:t>
          </a:r>
          <a:endParaRPr lang="es-ES" sz="1200" dirty="0"/>
        </a:p>
      </dgm:t>
    </dgm:pt>
    <dgm:pt modelId="{645E46EC-38BE-44DF-9D31-5037C0837048}" type="parTrans" cxnId="{8E7986AE-09B9-40C1-ABC7-CE99D956FD67}">
      <dgm:prSet/>
      <dgm:spPr/>
      <dgm:t>
        <a:bodyPr/>
        <a:lstStyle/>
        <a:p>
          <a:endParaRPr lang="es-ES"/>
        </a:p>
      </dgm:t>
    </dgm:pt>
    <dgm:pt modelId="{C68D5DE8-8BDF-4E23-A724-7DCF94129267}" type="sibTrans" cxnId="{8E7986AE-09B9-40C1-ABC7-CE99D956FD67}">
      <dgm:prSet/>
      <dgm:spPr/>
      <dgm:t>
        <a:bodyPr/>
        <a:lstStyle/>
        <a:p>
          <a:endParaRPr lang="es-ES"/>
        </a:p>
      </dgm:t>
    </dgm:pt>
    <dgm:pt modelId="{8388BEBA-ECDD-4F97-AB22-36AEECC3404C}">
      <dgm:prSet phldrT="[Texto]" custT="1"/>
      <dgm:spPr/>
      <dgm:t>
        <a:bodyPr/>
        <a:lstStyle/>
        <a:p>
          <a:r>
            <a:rPr lang="es-ES" sz="1400" dirty="0" smtClean="0"/>
            <a:t>Medio oral</a:t>
          </a:r>
          <a:endParaRPr lang="es-ES" sz="1400" dirty="0"/>
        </a:p>
      </dgm:t>
    </dgm:pt>
    <dgm:pt modelId="{C937C335-5C72-4271-8698-6A7C22E404D1}" type="parTrans" cxnId="{2CE6FF38-7B59-4CC2-A945-20AD2F123215}">
      <dgm:prSet/>
      <dgm:spPr/>
      <dgm:t>
        <a:bodyPr/>
        <a:lstStyle/>
        <a:p>
          <a:endParaRPr lang="es-ES"/>
        </a:p>
      </dgm:t>
    </dgm:pt>
    <dgm:pt modelId="{6EC2C450-A5A5-447A-A745-6FCCEF542AF1}" type="sibTrans" cxnId="{2CE6FF38-7B59-4CC2-A945-20AD2F123215}">
      <dgm:prSet/>
      <dgm:spPr/>
      <dgm:t>
        <a:bodyPr/>
        <a:lstStyle/>
        <a:p>
          <a:endParaRPr lang="es-ES"/>
        </a:p>
      </dgm:t>
    </dgm:pt>
    <dgm:pt modelId="{D3AFACF1-8C05-4962-AE2B-D20D712E59E5}">
      <dgm:prSet phldrT="[Texto]" custT="1"/>
      <dgm:spPr/>
      <dgm:t>
        <a:bodyPr/>
        <a:lstStyle/>
        <a:p>
          <a:r>
            <a:rPr lang="es-ES" sz="1200" dirty="0" err="1" smtClean="0"/>
            <a:t>Disminu-ción</a:t>
          </a:r>
          <a:r>
            <a:rPr lang="es-ES" sz="1200" dirty="0" smtClean="0"/>
            <a:t> del pH bucal</a:t>
          </a:r>
          <a:endParaRPr lang="es-ES" sz="1200" dirty="0"/>
        </a:p>
      </dgm:t>
    </dgm:pt>
    <dgm:pt modelId="{1A7F063E-EF12-41F3-A69C-E29037524C25}" type="parTrans" cxnId="{8913C4EB-08E8-47C1-8216-9649A740EB28}">
      <dgm:prSet/>
      <dgm:spPr/>
      <dgm:t>
        <a:bodyPr/>
        <a:lstStyle/>
        <a:p>
          <a:endParaRPr lang="es-ES"/>
        </a:p>
      </dgm:t>
    </dgm:pt>
    <dgm:pt modelId="{83D53458-4BD1-4CDB-9C3A-BE5408DE1953}" type="sibTrans" cxnId="{8913C4EB-08E8-47C1-8216-9649A740EB28}">
      <dgm:prSet/>
      <dgm:spPr/>
      <dgm:t>
        <a:bodyPr/>
        <a:lstStyle/>
        <a:p>
          <a:endParaRPr lang="es-ES"/>
        </a:p>
      </dgm:t>
    </dgm:pt>
    <dgm:pt modelId="{8D3980DE-2FB5-4BFF-A931-DC50523B310A}">
      <dgm:prSet custT="1"/>
      <dgm:spPr/>
      <dgm:t>
        <a:bodyPr/>
        <a:lstStyle/>
        <a:p>
          <a:r>
            <a:rPr lang="es-ES" sz="1400" dirty="0" smtClean="0"/>
            <a:t>Microorganismos</a:t>
          </a:r>
          <a:endParaRPr lang="es-ES" sz="900" dirty="0"/>
        </a:p>
      </dgm:t>
    </dgm:pt>
    <dgm:pt modelId="{83F12769-0897-460B-9B67-E8B69A832E9A}" type="parTrans" cxnId="{C19628D2-ED5A-4CA5-8566-DBA43CCFFB94}">
      <dgm:prSet/>
      <dgm:spPr/>
      <dgm:t>
        <a:bodyPr/>
        <a:lstStyle/>
        <a:p>
          <a:endParaRPr lang="es-ES"/>
        </a:p>
      </dgm:t>
    </dgm:pt>
    <dgm:pt modelId="{6EBAC530-E10D-4259-A9C8-E9313F5FBB3D}" type="sibTrans" cxnId="{C19628D2-ED5A-4CA5-8566-DBA43CCFFB94}">
      <dgm:prSet/>
      <dgm:spPr/>
      <dgm:t>
        <a:bodyPr/>
        <a:lstStyle/>
        <a:p>
          <a:endParaRPr lang="es-ES"/>
        </a:p>
      </dgm:t>
    </dgm:pt>
    <dgm:pt modelId="{5F8B5709-50B0-4DBB-BDC9-437423132B3E}">
      <dgm:prSet custT="1"/>
      <dgm:spPr/>
      <dgm:t>
        <a:bodyPr/>
        <a:lstStyle/>
        <a:p>
          <a:r>
            <a:rPr lang="es-ES" sz="1400" dirty="0" smtClean="0"/>
            <a:t>Tejido dental</a:t>
          </a:r>
          <a:endParaRPr lang="es-ES" sz="1400" dirty="0"/>
        </a:p>
      </dgm:t>
    </dgm:pt>
    <dgm:pt modelId="{61F9570C-45E5-47B2-B047-E4D131453D92}" type="parTrans" cxnId="{B52001BD-CAAC-4682-85AD-75433A050393}">
      <dgm:prSet/>
      <dgm:spPr/>
      <dgm:t>
        <a:bodyPr/>
        <a:lstStyle/>
        <a:p>
          <a:endParaRPr lang="es-ES"/>
        </a:p>
      </dgm:t>
    </dgm:pt>
    <dgm:pt modelId="{9C6DA92B-A9E7-44D4-9E98-D3F1AD4BE48A}" type="sibTrans" cxnId="{B52001BD-CAAC-4682-85AD-75433A050393}">
      <dgm:prSet/>
      <dgm:spPr/>
      <dgm:t>
        <a:bodyPr/>
        <a:lstStyle/>
        <a:p>
          <a:endParaRPr lang="es-ES"/>
        </a:p>
      </dgm:t>
    </dgm:pt>
    <dgm:pt modelId="{05DC8461-D2F4-4770-AA78-3097C12EE180}">
      <dgm:prSet custT="1"/>
      <dgm:spPr/>
      <dgm:t>
        <a:bodyPr/>
        <a:lstStyle/>
        <a:p>
          <a:r>
            <a:rPr lang="es-ES" sz="1200" dirty="0" smtClean="0"/>
            <a:t>Desarrollo de bacterias </a:t>
          </a:r>
          <a:r>
            <a:rPr lang="es-ES" sz="1200" dirty="0" err="1" smtClean="0"/>
            <a:t>cariogénicas</a:t>
          </a:r>
          <a:endParaRPr lang="es-ES" sz="1200" dirty="0"/>
        </a:p>
      </dgm:t>
    </dgm:pt>
    <dgm:pt modelId="{DB6486F5-5C5F-45C4-A582-291AFB6244F8}" type="parTrans" cxnId="{1AFD905D-BB31-4004-8387-7E1D44654046}">
      <dgm:prSet/>
      <dgm:spPr/>
      <dgm:t>
        <a:bodyPr/>
        <a:lstStyle/>
        <a:p>
          <a:endParaRPr lang="es-ES"/>
        </a:p>
      </dgm:t>
    </dgm:pt>
    <dgm:pt modelId="{2341D7F4-3F91-4F74-93B4-411AD04F2997}" type="sibTrans" cxnId="{1AFD905D-BB31-4004-8387-7E1D44654046}">
      <dgm:prSet/>
      <dgm:spPr/>
      <dgm:t>
        <a:bodyPr/>
        <a:lstStyle/>
        <a:p>
          <a:endParaRPr lang="es-ES"/>
        </a:p>
      </dgm:t>
    </dgm:pt>
    <dgm:pt modelId="{33C0429A-898F-4D20-82C3-5BA1EA675691}">
      <dgm:prSet custT="1"/>
      <dgm:spPr/>
      <dgm:t>
        <a:bodyPr/>
        <a:lstStyle/>
        <a:p>
          <a:r>
            <a:rPr lang="es-ES" sz="1200" dirty="0" err="1" smtClean="0"/>
            <a:t>Desminerali-zación</a:t>
          </a:r>
          <a:r>
            <a:rPr lang="es-ES" sz="1200" dirty="0" smtClean="0"/>
            <a:t> </a:t>
          </a:r>
          <a:endParaRPr lang="es-ES" sz="1200" dirty="0"/>
        </a:p>
      </dgm:t>
    </dgm:pt>
    <dgm:pt modelId="{6CAC7D94-F98E-48AA-8E39-BC3B077C1C4D}" type="parTrans" cxnId="{D6EE7DB2-CAF6-4701-A1F6-010BA947B2A0}">
      <dgm:prSet/>
      <dgm:spPr/>
      <dgm:t>
        <a:bodyPr/>
        <a:lstStyle/>
        <a:p>
          <a:endParaRPr lang="es-ES"/>
        </a:p>
      </dgm:t>
    </dgm:pt>
    <dgm:pt modelId="{D0DA91E2-072B-46B2-BE24-C94354C3B4D1}" type="sibTrans" cxnId="{D6EE7DB2-CAF6-4701-A1F6-010BA947B2A0}">
      <dgm:prSet/>
      <dgm:spPr/>
      <dgm:t>
        <a:bodyPr/>
        <a:lstStyle/>
        <a:p>
          <a:endParaRPr lang="es-ES"/>
        </a:p>
      </dgm:t>
    </dgm:pt>
    <dgm:pt modelId="{4B2B8FA7-536B-4F88-98D7-599D383603E5}" type="pres">
      <dgm:prSet presAssocID="{99CF08A8-322F-42CC-B55E-17340D92223B}" presName="Name0" presStyleCnt="0">
        <dgm:presLayoutVars>
          <dgm:dir/>
          <dgm:animLvl val="lvl"/>
          <dgm:resizeHandles val="exact"/>
        </dgm:presLayoutVars>
      </dgm:prSet>
      <dgm:spPr/>
      <dgm:t>
        <a:bodyPr/>
        <a:lstStyle/>
        <a:p>
          <a:endParaRPr lang="es-ES"/>
        </a:p>
      </dgm:t>
    </dgm:pt>
    <dgm:pt modelId="{C3B009AB-B353-4EEF-90EA-0A6D15A9087E}" type="pres">
      <dgm:prSet presAssocID="{99CF08A8-322F-42CC-B55E-17340D92223B}" presName="tSp" presStyleCnt="0"/>
      <dgm:spPr/>
      <dgm:t>
        <a:bodyPr/>
        <a:lstStyle/>
        <a:p>
          <a:endParaRPr lang="es-ES"/>
        </a:p>
      </dgm:t>
    </dgm:pt>
    <dgm:pt modelId="{37EB8B17-4D14-4ADF-AB41-64121BA62BAA}" type="pres">
      <dgm:prSet presAssocID="{99CF08A8-322F-42CC-B55E-17340D92223B}" presName="bSp" presStyleCnt="0"/>
      <dgm:spPr/>
      <dgm:t>
        <a:bodyPr/>
        <a:lstStyle/>
        <a:p>
          <a:endParaRPr lang="es-ES"/>
        </a:p>
      </dgm:t>
    </dgm:pt>
    <dgm:pt modelId="{3C35DB18-C4E6-4E99-A40E-AAD8861F9201}" type="pres">
      <dgm:prSet presAssocID="{99CF08A8-322F-42CC-B55E-17340D92223B}" presName="process" presStyleCnt="0"/>
      <dgm:spPr/>
      <dgm:t>
        <a:bodyPr/>
        <a:lstStyle/>
        <a:p>
          <a:endParaRPr lang="es-ES"/>
        </a:p>
      </dgm:t>
    </dgm:pt>
    <dgm:pt modelId="{2C47E1A6-D2D1-4D77-90AE-0F08A3A1B59A}" type="pres">
      <dgm:prSet presAssocID="{20489D61-96E8-4F15-9A42-9D0B59521893}" presName="composite1" presStyleCnt="0"/>
      <dgm:spPr/>
      <dgm:t>
        <a:bodyPr/>
        <a:lstStyle/>
        <a:p>
          <a:endParaRPr lang="es-ES"/>
        </a:p>
      </dgm:t>
    </dgm:pt>
    <dgm:pt modelId="{67E3F52D-ADBE-4025-960F-1846D4B4162D}" type="pres">
      <dgm:prSet presAssocID="{20489D61-96E8-4F15-9A42-9D0B59521893}" presName="dummyNode1" presStyleLbl="node1" presStyleIdx="0" presStyleCnt="5"/>
      <dgm:spPr/>
      <dgm:t>
        <a:bodyPr/>
        <a:lstStyle/>
        <a:p>
          <a:endParaRPr lang="es-ES"/>
        </a:p>
      </dgm:t>
    </dgm:pt>
    <dgm:pt modelId="{917B8D5E-2DC7-4BDE-BD6D-7FCBCB44CC57}" type="pres">
      <dgm:prSet presAssocID="{20489D61-96E8-4F15-9A42-9D0B59521893}" presName="childNode1" presStyleLbl="bgAcc1" presStyleIdx="0" presStyleCnt="5" custScaleX="145688">
        <dgm:presLayoutVars>
          <dgm:bulletEnabled val="1"/>
        </dgm:presLayoutVars>
      </dgm:prSet>
      <dgm:spPr/>
      <dgm:t>
        <a:bodyPr/>
        <a:lstStyle/>
        <a:p>
          <a:endParaRPr lang="es-ES"/>
        </a:p>
      </dgm:t>
    </dgm:pt>
    <dgm:pt modelId="{6117CD7C-B012-44DB-B270-58FBB7417B89}" type="pres">
      <dgm:prSet presAssocID="{20489D61-96E8-4F15-9A42-9D0B59521893}" presName="childNode1tx" presStyleLbl="bgAcc1" presStyleIdx="0" presStyleCnt="5">
        <dgm:presLayoutVars>
          <dgm:bulletEnabled val="1"/>
        </dgm:presLayoutVars>
      </dgm:prSet>
      <dgm:spPr/>
      <dgm:t>
        <a:bodyPr/>
        <a:lstStyle/>
        <a:p>
          <a:endParaRPr lang="es-ES"/>
        </a:p>
      </dgm:t>
    </dgm:pt>
    <dgm:pt modelId="{12728970-4D91-4021-B0E9-1F2FC506C14A}" type="pres">
      <dgm:prSet presAssocID="{20489D61-96E8-4F15-9A42-9D0B59521893}" presName="parentNode1" presStyleLbl="node1" presStyleIdx="0" presStyleCnt="5" custLinFactNeighborY="35646">
        <dgm:presLayoutVars>
          <dgm:chMax val="1"/>
          <dgm:bulletEnabled val="1"/>
        </dgm:presLayoutVars>
      </dgm:prSet>
      <dgm:spPr/>
      <dgm:t>
        <a:bodyPr/>
        <a:lstStyle/>
        <a:p>
          <a:endParaRPr lang="es-ES"/>
        </a:p>
      </dgm:t>
    </dgm:pt>
    <dgm:pt modelId="{AAA1D2F8-2305-4A31-B7E7-7D61EE3978D6}" type="pres">
      <dgm:prSet presAssocID="{20489D61-96E8-4F15-9A42-9D0B59521893}" presName="connSite1" presStyleCnt="0"/>
      <dgm:spPr/>
      <dgm:t>
        <a:bodyPr/>
        <a:lstStyle/>
        <a:p>
          <a:endParaRPr lang="es-ES"/>
        </a:p>
      </dgm:t>
    </dgm:pt>
    <dgm:pt modelId="{DE9DA032-A71A-444D-B5AA-A6EBF1DC36AE}" type="pres">
      <dgm:prSet presAssocID="{A825B52C-78F5-48CE-B452-5B27D9233CF8}" presName="Name9" presStyleLbl="sibTrans2D1" presStyleIdx="0" presStyleCnt="4"/>
      <dgm:spPr/>
      <dgm:t>
        <a:bodyPr/>
        <a:lstStyle/>
        <a:p>
          <a:endParaRPr lang="es-ES"/>
        </a:p>
      </dgm:t>
    </dgm:pt>
    <dgm:pt modelId="{3F3A7184-1F95-459A-9068-4F79FC2AC82C}" type="pres">
      <dgm:prSet presAssocID="{C5ABD41F-4A3D-41CD-B307-8E207C8E7E57}" presName="composite2" presStyleCnt="0"/>
      <dgm:spPr/>
      <dgm:t>
        <a:bodyPr/>
        <a:lstStyle/>
        <a:p>
          <a:endParaRPr lang="es-ES"/>
        </a:p>
      </dgm:t>
    </dgm:pt>
    <dgm:pt modelId="{96B89C98-7E82-43CD-80B0-09498BE9C558}" type="pres">
      <dgm:prSet presAssocID="{C5ABD41F-4A3D-41CD-B307-8E207C8E7E57}" presName="dummyNode2" presStyleLbl="node1" presStyleIdx="0" presStyleCnt="5"/>
      <dgm:spPr/>
      <dgm:t>
        <a:bodyPr/>
        <a:lstStyle/>
        <a:p>
          <a:endParaRPr lang="es-ES"/>
        </a:p>
      </dgm:t>
    </dgm:pt>
    <dgm:pt modelId="{7EA41C44-1DE4-4F55-88FA-1A75868DCF55}" type="pres">
      <dgm:prSet presAssocID="{C5ABD41F-4A3D-41CD-B307-8E207C8E7E57}" presName="childNode2" presStyleLbl="bgAcc1" presStyleIdx="1" presStyleCnt="5" custScaleX="157217" custScaleY="139475">
        <dgm:presLayoutVars>
          <dgm:bulletEnabled val="1"/>
        </dgm:presLayoutVars>
      </dgm:prSet>
      <dgm:spPr/>
      <dgm:t>
        <a:bodyPr/>
        <a:lstStyle/>
        <a:p>
          <a:endParaRPr lang="es-ES"/>
        </a:p>
      </dgm:t>
    </dgm:pt>
    <dgm:pt modelId="{00C7336B-C6BE-4852-B9A3-E2C235DB4686}" type="pres">
      <dgm:prSet presAssocID="{C5ABD41F-4A3D-41CD-B307-8E207C8E7E57}" presName="childNode2tx" presStyleLbl="bgAcc1" presStyleIdx="1" presStyleCnt="5">
        <dgm:presLayoutVars>
          <dgm:bulletEnabled val="1"/>
        </dgm:presLayoutVars>
      </dgm:prSet>
      <dgm:spPr/>
      <dgm:t>
        <a:bodyPr/>
        <a:lstStyle/>
        <a:p>
          <a:endParaRPr lang="es-ES"/>
        </a:p>
      </dgm:t>
    </dgm:pt>
    <dgm:pt modelId="{675AD7A3-525B-4DE0-A186-889F296EBFE1}" type="pres">
      <dgm:prSet presAssocID="{C5ABD41F-4A3D-41CD-B307-8E207C8E7E57}" presName="parentNode2" presStyleLbl="node1" presStyleIdx="1" presStyleCnt="5" custScaleX="183702" custScaleY="105825" custLinFactNeighborY="-71862">
        <dgm:presLayoutVars>
          <dgm:chMax val="0"/>
          <dgm:bulletEnabled val="1"/>
        </dgm:presLayoutVars>
      </dgm:prSet>
      <dgm:spPr/>
      <dgm:t>
        <a:bodyPr/>
        <a:lstStyle/>
        <a:p>
          <a:endParaRPr lang="es-ES"/>
        </a:p>
      </dgm:t>
    </dgm:pt>
    <dgm:pt modelId="{00A83D79-E3B2-4C79-ACBB-D9E01DE0DD2F}" type="pres">
      <dgm:prSet presAssocID="{C5ABD41F-4A3D-41CD-B307-8E207C8E7E57}" presName="connSite2" presStyleCnt="0"/>
      <dgm:spPr/>
      <dgm:t>
        <a:bodyPr/>
        <a:lstStyle/>
        <a:p>
          <a:endParaRPr lang="es-ES"/>
        </a:p>
      </dgm:t>
    </dgm:pt>
    <dgm:pt modelId="{94ADA838-09C3-4182-87FA-3302AA497167}" type="pres">
      <dgm:prSet presAssocID="{3D8949EC-E5F5-40A5-9EAB-9636C714DAC0}" presName="Name18" presStyleLbl="sibTrans2D1" presStyleIdx="1" presStyleCnt="4"/>
      <dgm:spPr/>
      <dgm:t>
        <a:bodyPr/>
        <a:lstStyle/>
        <a:p>
          <a:endParaRPr lang="es-ES"/>
        </a:p>
      </dgm:t>
    </dgm:pt>
    <dgm:pt modelId="{FEE0AC93-166D-463E-B058-3C0BA06AD897}" type="pres">
      <dgm:prSet presAssocID="{8388BEBA-ECDD-4F97-AB22-36AEECC3404C}" presName="composite1" presStyleCnt="0"/>
      <dgm:spPr/>
      <dgm:t>
        <a:bodyPr/>
        <a:lstStyle/>
        <a:p>
          <a:endParaRPr lang="es-ES"/>
        </a:p>
      </dgm:t>
    </dgm:pt>
    <dgm:pt modelId="{6A4AF291-CFC0-49FA-87A9-B2382824E544}" type="pres">
      <dgm:prSet presAssocID="{8388BEBA-ECDD-4F97-AB22-36AEECC3404C}" presName="dummyNode1" presStyleLbl="node1" presStyleIdx="1" presStyleCnt="5"/>
      <dgm:spPr/>
      <dgm:t>
        <a:bodyPr/>
        <a:lstStyle/>
        <a:p>
          <a:endParaRPr lang="es-ES"/>
        </a:p>
      </dgm:t>
    </dgm:pt>
    <dgm:pt modelId="{2A7BFBA5-8F77-411C-A24E-D3B55FD4C549}" type="pres">
      <dgm:prSet presAssocID="{8388BEBA-ECDD-4F97-AB22-36AEECC3404C}" presName="childNode1" presStyleLbl="bgAcc1" presStyleIdx="2" presStyleCnt="5" custScaleX="117863" custLinFactNeighborY="-8392">
        <dgm:presLayoutVars>
          <dgm:bulletEnabled val="1"/>
        </dgm:presLayoutVars>
      </dgm:prSet>
      <dgm:spPr/>
      <dgm:t>
        <a:bodyPr/>
        <a:lstStyle/>
        <a:p>
          <a:endParaRPr lang="es-ES"/>
        </a:p>
      </dgm:t>
    </dgm:pt>
    <dgm:pt modelId="{0E7329BF-C298-41D4-809B-AA617C70D027}" type="pres">
      <dgm:prSet presAssocID="{8388BEBA-ECDD-4F97-AB22-36AEECC3404C}" presName="childNode1tx" presStyleLbl="bgAcc1" presStyleIdx="2" presStyleCnt="5">
        <dgm:presLayoutVars>
          <dgm:bulletEnabled val="1"/>
        </dgm:presLayoutVars>
      </dgm:prSet>
      <dgm:spPr/>
      <dgm:t>
        <a:bodyPr/>
        <a:lstStyle/>
        <a:p>
          <a:endParaRPr lang="es-ES"/>
        </a:p>
      </dgm:t>
    </dgm:pt>
    <dgm:pt modelId="{AD1F4CE7-040D-4D85-BD03-0089DC8AC5AF}" type="pres">
      <dgm:prSet presAssocID="{8388BEBA-ECDD-4F97-AB22-36AEECC3404C}" presName="parentNode1" presStyleLbl="node1" presStyleIdx="2" presStyleCnt="5" custScaleX="142510" custScaleY="87443" custLinFactNeighborY="23980">
        <dgm:presLayoutVars>
          <dgm:chMax val="1"/>
          <dgm:bulletEnabled val="1"/>
        </dgm:presLayoutVars>
      </dgm:prSet>
      <dgm:spPr/>
      <dgm:t>
        <a:bodyPr/>
        <a:lstStyle/>
        <a:p>
          <a:endParaRPr lang="es-ES"/>
        </a:p>
      </dgm:t>
    </dgm:pt>
    <dgm:pt modelId="{982013FD-2129-4C97-9EE9-B94CCFDD8D28}" type="pres">
      <dgm:prSet presAssocID="{8388BEBA-ECDD-4F97-AB22-36AEECC3404C}" presName="connSite1" presStyleCnt="0"/>
      <dgm:spPr/>
      <dgm:t>
        <a:bodyPr/>
        <a:lstStyle/>
        <a:p>
          <a:endParaRPr lang="es-ES"/>
        </a:p>
      </dgm:t>
    </dgm:pt>
    <dgm:pt modelId="{E454D61A-049A-46EC-88E4-DAAA565806FD}" type="pres">
      <dgm:prSet presAssocID="{6EC2C450-A5A5-447A-A745-6FCCEF542AF1}" presName="Name9" presStyleLbl="sibTrans2D1" presStyleIdx="2" presStyleCnt="4"/>
      <dgm:spPr/>
      <dgm:t>
        <a:bodyPr/>
        <a:lstStyle/>
        <a:p>
          <a:endParaRPr lang="es-ES"/>
        </a:p>
      </dgm:t>
    </dgm:pt>
    <dgm:pt modelId="{2919C9D9-2456-46A9-AB66-29B6A167A157}" type="pres">
      <dgm:prSet presAssocID="{8D3980DE-2FB5-4BFF-A931-DC50523B310A}" presName="composite2" presStyleCnt="0"/>
      <dgm:spPr/>
      <dgm:t>
        <a:bodyPr/>
        <a:lstStyle/>
        <a:p>
          <a:endParaRPr lang="es-ES"/>
        </a:p>
      </dgm:t>
    </dgm:pt>
    <dgm:pt modelId="{51571970-A5EE-4BA7-A570-2C2629A9A517}" type="pres">
      <dgm:prSet presAssocID="{8D3980DE-2FB5-4BFF-A931-DC50523B310A}" presName="dummyNode2" presStyleLbl="node1" presStyleIdx="2" presStyleCnt="5"/>
      <dgm:spPr/>
      <dgm:t>
        <a:bodyPr/>
        <a:lstStyle/>
        <a:p>
          <a:endParaRPr lang="es-ES"/>
        </a:p>
      </dgm:t>
    </dgm:pt>
    <dgm:pt modelId="{B9367757-5EF2-4C85-BBC7-2C9FA4D01C01}" type="pres">
      <dgm:prSet presAssocID="{8D3980DE-2FB5-4BFF-A931-DC50523B310A}" presName="childNode2" presStyleLbl="bgAcc1" presStyleIdx="3" presStyleCnt="5" custScaleX="180535" custScaleY="131224" custLinFactNeighborY="7267">
        <dgm:presLayoutVars>
          <dgm:bulletEnabled val="1"/>
        </dgm:presLayoutVars>
      </dgm:prSet>
      <dgm:spPr/>
      <dgm:t>
        <a:bodyPr/>
        <a:lstStyle/>
        <a:p>
          <a:endParaRPr lang="es-ES"/>
        </a:p>
      </dgm:t>
    </dgm:pt>
    <dgm:pt modelId="{2E6B22E1-9820-4479-82B0-C54F67297F55}" type="pres">
      <dgm:prSet presAssocID="{8D3980DE-2FB5-4BFF-A931-DC50523B310A}" presName="childNode2tx" presStyleLbl="bgAcc1" presStyleIdx="3" presStyleCnt="5">
        <dgm:presLayoutVars>
          <dgm:bulletEnabled val="1"/>
        </dgm:presLayoutVars>
      </dgm:prSet>
      <dgm:spPr/>
      <dgm:t>
        <a:bodyPr/>
        <a:lstStyle/>
        <a:p>
          <a:endParaRPr lang="es-ES"/>
        </a:p>
      </dgm:t>
    </dgm:pt>
    <dgm:pt modelId="{35837A59-7509-45A4-83FD-F4FBF86CD2B0}" type="pres">
      <dgm:prSet presAssocID="{8D3980DE-2FB5-4BFF-A931-DC50523B310A}" presName="parentNode2" presStyleLbl="node1" presStyleIdx="3" presStyleCnt="5" custScaleX="193170" custScaleY="126019" custLinFactNeighborY="-44721">
        <dgm:presLayoutVars>
          <dgm:chMax val="0"/>
          <dgm:bulletEnabled val="1"/>
        </dgm:presLayoutVars>
      </dgm:prSet>
      <dgm:spPr/>
      <dgm:t>
        <a:bodyPr/>
        <a:lstStyle/>
        <a:p>
          <a:endParaRPr lang="es-ES"/>
        </a:p>
      </dgm:t>
    </dgm:pt>
    <dgm:pt modelId="{9C0AD54F-0516-4418-B561-A35E51C5380E}" type="pres">
      <dgm:prSet presAssocID="{8D3980DE-2FB5-4BFF-A931-DC50523B310A}" presName="connSite2" presStyleCnt="0"/>
      <dgm:spPr/>
      <dgm:t>
        <a:bodyPr/>
        <a:lstStyle/>
        <a:p>
          <a:endParaRPr lang="es-ES"/>
        </a:p>
      </dgm:t>
    </dgm:pt>
    <dgm:pt modelId="{83FAF0B9-3E6C-4370-9E94-22EF61B29AC5}" type="pres">
      <dgm:prSet presAssocID="{6EBAC530-E10D-4259-A9C8-E9313F5FBB3D}" presName="Name18" presStyleLbl="sibTrans2D1" presStyleIdx="3" presStyleCnt="4"/>
      <dgm:spPr/>
      <dgm:t>
        <a:bodyPr/>
        <a:lstStyle/>
        <a:p>
          <a:endParaRPr lang="es-ES"/>
        </a:p>
      </dgm:t>
    </dgm:pt>
    <dgm:pt modelId="{08123994-0592-4677-AD9A-EC00941AB4E4}" type="pres">
      <dgm:prSet presAssocID="{5F8B5709-50B0-4DBB-BDC9-437423132B3E}" presName="composite1" presStyleCnt="0"/>
      <dgm:spPr/>
      <dgm:t>
        <a:bodyPr/>
        <a:lstStyle/>
        <a:p>
          <a:endParaRPr lang="es-ES"/>
        </a:p>
      </dgm:t>
    </dgm:pt>
    <dgm:pt modelId="{F0AFC3CA-18F2-4B57-9111-4053291C700C}" type="pres">
      <dgm:prSet presAssocID="{5F8B5709-50B0-4DBB-BDC9-437423132B3E}" presName="dummyNode1" presStyleLbl="node1" presStyleIdx="3" presStyleCnt="5"/>
      <dgm:spPr/>
      <dgm:t>
        <a:bodyPr/>
        <a:lstStyle/>
        <a:p>
          <a:endParaRPr lang="es-ES"/>
        </a:p>
      </dgm:t>
    </dgm:pt>
    <dgm:pt modelId="{EE52E0CF-7AD7-45F2-AD73-2B54344D6310}" type="pres">
      <dgm:prSet presAssocID="{5F8B5709-50B0-4DBB-BDC9-437423132B3E}" presName="childNode1" presStyleLbl="bgAcc1" presStyleIdx="4" presStyleCnt="5" custScaleX="174649" custScaleY="108913">
        <dgm:presLayoutVars>
          <dgm:bulletEnabled val="1"/>
        </dgm:presLayoutVars>
      </dgm:prSet>
      <dgm:spPr/>
      <dgm:t>
        <a:bodyPr/>
        <a:lstStyle/>
        <a:p>
          <a:endParaRPr lang="es-ES"/>
        </a:p>
      </dgm:t>
    </dgm:pt>
    <dgm:pt modelId="{B27AF713-663B-42B1-970B-FE2221B13593}" type="pres">
      <dgm:prSet presAssocID="{5F8B5709-50B0-4DBB-BDC9-437423132B3E}" presName="childNode1tx" presStyleLbl="bgAcc1" presStyleIdx="4" presStyleCnt="5">
        <dgm:presLayoutVars>
          <dgm:bulletEnabled val="1"/>
        </dgm:presLayoutVars>
      </dgm:prSet>
      <dgm:spPr/>
      <dgm:t>
        <a:bodyPr/>
        <a:lstStyle/>
        <a:p>
          <a:endParaRPr lang="es-ES"/>
        </a:p>
      </dgm:t>
    </dgm:pt>
    <dgm:pt modelId="{16D3F52A-DDFF-4FA9-B78A-D3B363555021}" type="pres">
      <dgm:prSet presAssocID="{5F8B5709-50B0-4DBB-BDC9-437423132B3E}" presName="parentNode1" presStyleLbl="node1" presStyleIdx="4" presStyleCnt="5" custScaleX="139909" custScaleY="149998" custLinFactNeighborY="46605">
        <dgm:presLayoutVars>
          <dgm:chMax val="1"/>
          <dgm:bulletEnabled val="1"/>
        </dgm:presLayoutVars>
      </dgm:prSet>
      <dgm:spPr/>
      <dgm:t>
        <a:bodyPr/>
        <a:lstStyle/>
        <a:p>
          <a:endParaRPr lang="es-ES"/>
        </a:p>
      </dgm:t>
    </dgm:pt>
    <dgm:pt modelId="{6B587356-85D7-425B-82B6-9312292A1181}" type="pres">
      <dgm:prSet presAssocID="{5F8B5709-50B0-4DBB-BDC9-437423132B3E}" presName="connSite1" presStyleCnt="0"/>
      <dgm:spPr/>
      <dgm:t>
        <a:bodyPr/>
        <a:lstStyle/>
        <a:p>
          <a:endParaRPr lang="es-ES"/>
        </a:p>
      </dgm:t>
    </dgm:pt>
  </dgm:ptLst>
  <dgm:cxnLst>
    <dgm:cxn modelId="{F1100E19-FC64-4916-8D9D-5BF9805D19CA}" srcId="{99CF08A8-322F-42CC-B55E-17340D92223B}" destId="{20489D61-96E8-4F15-9A42-9D0B59521893}" srcOrd="0" destOrd="0" parTransId="{964045B6-7AE9-49CE-B5C8-952EF95DB0A5}" sibTransId="{A825B52C-78F5-48CE-B452-5B27D9233CF8}"/>
    <dgm:cxn modelId="{A9C67FD8-E0B1-4488-8371-1BD2802D5DEA}" srcId="{99CF08A8-322F-42CC-B55E-17340D92223B}" destId="{C5ABD41F-4A3D-41CD-B307-8E207C8E7E57}" srcOrd="1" destOrd="0" parTransId="{354B4A5C-5CFB-4646-96A2-2C9AD6C4367E}" sibTransId="{3D8949EC-E5F5-40A5-9EAB-9636C714DAC0}"/>
    <dgm:cxn modelId="{3BE09FDB-5048-4424-B63C-13FBAA3711F7}" type="presOf" srcId="{5F8B5709-50B0-4DBB-BDC9-437423132B3E}" destId="{16D3F52A-DDFF-4FA9-B78A-D3B363555021}" srcOrd="0" destOrd="0" presId="urn:microsoft.com/office/officeart/2005/8/layout/hProcess4"/>
    <dgm:cxn modelId="{8E7986AE-09B9-40C1-ABC7-CE99D956FD67}" srcId="{C5ABD41F-4A3D-41CD-B307-8E207C8E7E57}" destId="{EC5B5072-26DE-411E-9B9A-EBB1C2860353}" srcOrd="0" destOrd="0" parTransId="{645E46EC-38BE-44DF-9D31-5037C0837048}" sibTransId="{C68D5DE8-8BDF-4E23-A724-7DCF94129267}"/>
    <dgm:cxn modelId="{492CF50F-FDFC-4BA6-AAF0-55E3B5CAB14C}" type="presOf" srcId="{6EBAC530-E10D-4259-A9C8-E9313F5FBB3D}" destId="{83FAF0B9-3E6C-4370-9E94-22EF61B29AC5}" srcOrd="0" destOrd="0" presId="urn:microsoft.com/office/officeart/2005/8/layout/hProcess4"/>
    <dgm:cxn modelId="{2CE6FF38-7B59-4CC2-A945-20AD2F123215}" srcId="{99CF08A8-322F-42CC-B55E-17340D92223B}" destId="{8388BEBA-ECDD-4F97-AB22-36AEECC3404C}" srcOrd="2" destOrd="0" parTransId="{C937C335-5C72-4271-8698-6A7C22E404D1}" sibTransId="{6EC2C450-A5A5-447A-A745-6FCCEF542AF1}"/>
    <dgm:cxn modelId="{7B0D1530-79B2-4019-BA8D-C52AEA74C5F4}" srcId="{20489D61-96E8-4F15-9A42-9D0B59521893}" destId="{50E59934-6974-4F0F-B876-51C395183AB8}" srcOrd="0" destOrd="0" parTransId="{4247CC64-23CF-415A-8491-AFE7325F6F46}" sibTransId="{3FEF0FA9-4E25-4B92-92AF-126CF876F7EC}"/>
    <dgm:cxn modelId="{27C8A12B-D78E-400F-ABF4-3FCBAB111BC0}" type="presOf" srcId="{20489D61-96E8-4F15-9A42-9D0B59521893}" destId="{12728970-4D91-4021-B0E9-1F2FC506C14A}" srcOrd="0" destOrd="0" presId="urn:microsoft.com/office/officeart/2005/8/layout/hProcess4"/>
    <dgm:cxn modelId="{1AFD905D-BB31-4004-8387-7E1D44654046}" srcId="{8D3980DE-2FB5-4BFF-A931-DC50523B310A}" destId="{05DC8461-D2F4-4770-AA78-3097C12EE180}" srcOrd="0" destOrd="0" parTransId="{DB6486F5-5C5F-45C4-A582-291AFB6244F8}" sibTransId="{2341D7F4-3F91-4F74-93B4-411AD04F2997}"/>
    <dgm:cxn modelId="{A9FCFB1C-CC9C-4DC0-A692-3FEAAE5B4A10}" type="presOf" srcId="{33C0429A-898F-4D20-82C3-5BA1EA675691}" destId="{EE52E0CF-7AD7-45F2-AD73-2B54344D6310}" srcOrd="0" destOrd="0" presId="urn:microsoft.com/office/officeart/2005/8/layout/hProcess4"/>
    <dgm:cxn modelId="{7784DC1C-796E-4AE4-AB07-A1C584B2C3B1}" type="presOf" srcId="{50E59934-6974-4F0F-B876-51C395183AB8}" destId="{917B8D5E-2DC7-4BDE-BD6D-7FCBCB44CC57}" srcOrd="0" destOrd="0" presId="urn:microsoft.com/office/officeart/2005/8/layout/hProcess4"/>
    <dgm:cxn modelId="{C19628D2-ED5A-4CA5-8566-DBA43CCFFB94}" srcId="{99CF08A8-322F-42CC-B55E-17340D92223B}" destId="{8D3980DE-2FB5-4BFF-A931-DC50523B310A}" srcOrd="3" destOrd="0" parTransId="{83F12769-0897-460B-9B67-E8B69A832E9A}" sibTransId="{6EBAC530-E10D-4259-A9C8-E9313F5FBB3D}"/>
    <dgm:cxn modelId="{EE70CDCF-A4F4-4F99-905A-F76960DDA5ED}" type="presOf" srcId="{33C0429A-898F-4D20-82C3-5BA1EA675691}" destId="{B27AF713-663B-42B1-970B-FE2221B13593}" srcOrd="1" destOrd="0" presId="urn:microsoft.com/office/officeart/2005/8/layout/hProcess4"/>
    <dgm:cxn modelId="{332B83CE-A827-4521-AA86-FF50C55522AD}" type="presOf" srcId="{EC5B5072-26DE-411E-9B9A-EBB1C2860353}" destId="{00C7336B-C6BE-4852-B9A3-E2C235DB4686}" srcOrd="1" destOrd="0" presId="urn:microsoft.com/office/officeart/2005/8/layout/hProcess4"/>
    <dgm:cxn modelId="{E19121EB-3592-4AA6-B95E-ED5E18DD4CE8}" type="presOf" srcId="{99CF08A8-322F-42CC-B55E-17340D92223B}" destId="{4B2B8FA7-536B-4F88-98D7-599D383603E5}" srcOrd="0" destOrd="0" presId="urn:microsoft.com/office/officeart/2005/8/layout/hProcess4"/>
    <dgm:cxn modelId="{6C7C67BD-2409-4257-9403-A79BD1A50894}" type="presOf" srcId="{3D8949EC-E5F5-40A5-9EAB-9636C714DAC0}" destId="{94ADA838-09C3-4182-87FA-3302AA497167}" srcOrd="0" destOrd="0" presId="urn:microsoft.com/office/officeart/2005/8/layout/hProcess4"/>
    <dgm:cxn modelId="{8913C4EB-08E8-47C1-8216-9649A740EB28}" srcId="{8388BEBA-ECDD-4F97-AB22-36AEECC3404C}" destId="{D3AFACF1-8C05-4962-AE2B-D20D712E59E5}" srcOrd="0" destOrd="0" parTransId="{1A7F063E-EF12-41F3-A69C-E29037524C25}" sibTransId="{83D53458-4BD1-4CDB-9C3A-BE5408DE1953}"/>
    <dgm:cxn modelId="{B2A78C72-3FFD-4454-BB1B-0F2EE0AC4EC6}" type="presOf" srcId="{C5ABD41F-4A3D-41CD-B307-8E207C8E7E57}" destId="{675AD7A3-525B-4DE0-A186-889F296EBFE1}" srcOrd="0" destOrd="0" presId="urn:microsoft.com/office/officeart/2005/8/layout/hProcess4"/>
    <dgm:cxn modelId="{8FF93BF1-E4BD-4BB2-9112-285A9AC0CEEE}" type="presOf" srcId="{A825B52C-78F5-48CE-B452-5B27D9233CF8}" destId="{DE9DA032-A71A-444D-B5AA-A6EBF1DC36AE}" srcOrd="0" destOrd="0" presId="urn:microsoft.com/office/officeart/2005/8/layout/hProcess4"/>
    <dgm:cxn modelId="{D1BF35B3-8C53-4338-9C53-2A49B49D6CC1}" type="presOf" srcId="{6EC2C450-A5A5-447A-A745-6FCCEF542AF1}" destId="{E454D61A-049A-46EC-88E4-DAAA565806FD}" srcOrd="0" destOrd="0" presId="urn:microsoft.com/office/officeart/2005/8/layout/hProcess4"/>
    <dgm:cxn modelId="{B52001BD-CAAC-4682-85AD-75433A050393}" srcId="{99CF08A8-322F-42CC-B55E-17340D92223B}" destId="{5F8B5709-50B0-4DBB-BDC9-437423132B3E}" srcOrd="4" destOrd="0" parTransId="{61F9570C-45E5-47B2-B047-E4D131453D92}" sibTransId="{9C6DA92B-A9E7-44D4-9E98-D3F1AD4BE48A}"/>
    <dgm:cxn modelId="{EB73A6EF-B417-45A3-98AD-1ABB974789F5}" type="presOf" srcId="{50E59934-6974-4F0F-B876-51C395183AB8}" destId="{6117CD7C-B012-44DB-B270-58FBB7417B89}" srcOrd="1" destOrd="0" presId="urn:microsoft.com/office/officeart/2005/8/layout/hProcess4"/>
    <dgm:cxn modelId="{569BEBB2-BF64-47B5-90C5-905053197B86}" type="presOf" srcId="{D3AFACF1-8C05-4962-AE2B-D20D712E59E5}" destId="{2A7BFBA5-8F77-411C-A24E-D3B55FD4C549}" srcOrd="0" destOrd="0" presId="urn:microsoft.com/office/officeart/2005/8/layout/hProcess4"/>
    <dgm:cxn modelId="{BF944C56-6900-4686-BE88-BB2D8CCBB739}" type="presOf" srcId="{EC5B5072-26DE-411E-9B9A-EBB1C2860353}" destId="{7EA41C44-1DE4-4F55-88FA-1A75868DCF55}" srcOrd="0" destOrd="0" presId="urn:microsoft.com/office/officeart/2005/8/layout/hProcess4"/>
    <dgm:cxn modelId="{81788F99-724E-47FE-9D60-7D20BE9CCBED}" type="presOf" srcId="{8D3980DE-2FB5-4BFF-A931-DC50523B310A}" destId="{35837A59-7509-45A4-83FD-F4FBF86CD2B0}" srcOrd="0" destOrd="0" presId="urn:microsoft.com/office/officeart/2005/8/layout/hProcess4"/>
    <dgm:cxn modelId="{B46915E3-B037-48B7-9F48-1EDD0E34F3DE}" type="presOf" srcId="{05DC8461-D2F4-4770-AA78-3097C12EE180}" destId="{B9367757-5EF2-4C85-BBC7-2C9FA4D01C01}" srcOrd="0" destOrd="0" presId="urn:microsoft.com/office/officeart/2005/8/layout/hProcess4"/>
    <dgm:cxn modelId="{C948D251-B124-4EDE-B5BD-81B26BBD85CB}" type="presOf" srcId="{D3AFACF1-8C05-4962-AE2B-D20D712E59E5}" destId="{0E7329BF-C298-41D4-809B-AA617C70D027}" srcOrd="1" destOrd="0" presId="urn:microsoft.com/office/officeart/2005/8/layout/hProcess4"/>
    <dgm:cxn modelId="{D6EE7DB2-CAF6-4701-A1F6-010BA947B2A0}" srcId="{5F8B5709-50B0-4DBB-BDC9-437423132B3E}" destId="{33C0429A-898F-4D20-82C3-5BA1EA675691}" srcOrd="0" destOrd="0" parTransId="{6CAC7D94-F98E-48AA-8E39-BC3B077C1C4D}" sibTransId="{D0DA91E2-072B-46B2-BE24-C94354C3B4D1}"/>
    <dgm:cxn modelId="{9165895E-B5A0-407A-B1DE-8BE595A46A04}" type="presOf" srcId="{05DC8461-D2F4-4770-AA78-3097C12EE180}" destId="{2E6B22E1-9820-4479-82B0-C54F67297F55}" srcOrd="1" destOrd="0" presId="urn:microsoft.com/office/officeart/2005/8/layout/hProcess4"/>
    <dgm:cxn modelId="{A3E2FD17-64CE-44A2-9CD6-8ED0662F5B58}" type="presOf" srcId="{8388BEBA-ECDD-4F97-AB22-36AEECC3404C}" destId="{AD1F4CE7-040D-4D85-BD03-0089DC8AC5AF}" srcOrd="0" destOrd="0" presId="urn:microsoft.com/office/officeart/2005/8/layout/hProcess4"/>
    <dgm:cxn modelId="{46A82E85-D70B-4CEA-B8C7-3F653D9BE2C9}" type="presParOf" srcId="{4B2B8FA7-536B-4F88-98D7-599D383603E5}" destId="{C3B009AB-B353-4EEF-90EA-0A6D15A9087E}" srcOrd="0" destOrd="0" presId="urn:microsoft.com/office/officeart/2005/8/layout/hProcess4"/>
    <dgm:cxn modelId="{76AD3641-803C-4840-AC01-11E47C4029CD}" type="presParOf" srcId="{4B2B8FA7-536B-4F88-98D7-599D383603E5}" destId="{37EB8B17-4D14-4ADF-AB41-64121BA62BAA}" srcOrd="1" destOrd="0" presId="urn:microsoft.com/office/officeart/2005/8/layout/hProcess4"/>
    <dgm:cxn modelId="{395A6D12-1705-44E0-BE7A-7322E2BAC62E}" type="presParOf" srcId="{4B2B8FA7-536B-4F88-98D7-599D383603E5}" destId="{3C35DB18-C4E6-4E99-A40E-AAD8861F9201}" srcOrd="2" destOrd="0" presId="urn:microsoft.com/office/officeart/2005/8/layout/hProcess4"/>
    <dgm:cxn modelId="{B58B35DD-DFD7-4657-841B-D8D3A9266AC7}" type="presParOf" srcId="{3C35DB18-C4E6-4E99-A40E-AAD8861F9201}" destId="{2C47E1A6-D2D1-4D77-90AE-0F08A3A1B59A}" srcOrd="0" destOrd="0" presId="urn:microsoft.com/office/officeart/2005/8/layout/hProcess4"/>
    <dgm:cxn modelId="{172CA7C9-27A1-41F5-A509-B065B4338295}" type="presParOf" srcId="{2C47E1A6-D2D1-4D77-90AE-0F08A3A1B59A}" destId="{67E3F52D-ADBE-4025-960F-1846D4B4162D}" srcOrd="0" destOrd="0" presId="urn:microsoft.com/office/officeart/2005/8/layout/hProcess4"/>
    <dgm:cxn modelId="{1F0FB659-1AAA-4382-A22B-BE6BE4FFCCF5}" type="presParOf" srcId="{2C47E1A6-D2D1-4D77-90AE-0F08A3A1B59A}" destId="{917B8D5E-2DC7-4BDE-BD6D-7FCBCB44CC57}" srcOrd="1" destOrd="0" presId="urn:microsoft.com/office/officeart/2005/8/layout/hProcess4"/>
    <dgm:cxn modelId="{2B862340-5766-4D5A-96AD-6AB5AA155D21}" type="presParOf" srcId="{2C47E1A6-D2D1-4D77-90AE-0F08A3A1B59A}" destId="{6117CD7C-B012-44DB-B270-58FBB7417B89}" srcOrd="2" destOrd="0" presId="urn:microsoft.com/office/officeart/2005/8/layout/hProcess4"/>
    <dgm:cxn modelId="{00B4758E-3D70-4F44-9B44-996C61F557E2}" type="presParOf" srcId="{2C47E1A6-D2D1-4D77-90AE-0F08A3A1B59A}" destId="{12728970-4D91-4021-B0E9-1F2FC506C14A}" srcOrd="3" destOrd="0" presId="urn:microsoft.com/office/officeart/2005/8/layout/hProcess4"/>
    <dgm:cxn modelId="{FCEC1C27-A77B-4109-A881-C846D39F0540}" type="presParOf" srcId="{2C47E1A6-D2D1-4D77-90AE-0F08A3A1B59A}" destId="{AAA1D2F8-2305-4A31-B7E7-7D61EE3978D6}" srcOrd="4" destOrd="0" presId="urn:microsoft.com/office/officeart/2005/8/layout/hProcess4"/>
    <dgm:cxn modelId="{2AFEB45C-FE41-4F9E-98D5-6AD4907A05D5}" type="presParOf" srcId="{3C35DB18-C4E6-4E99-A40E-AAD8861F9201}" destId="{DE9DA032-A71A-444D-B5AA-A6EBF1DC36AE}" srcOrd="1" destOrd="0" presId="urn:microsoft.com/office/officeart/2005/8/layout/hProcess4"/>
    <dgm:cxn modelId="{B0605539-0F59-4FAF-A1F9-381A8D04C813}" type="presParOf" srcId="{3C35DB18-C4E6-4E99-A40E-AAD8861F9201}" destId="{3F3A7184-1F95-459A-9068-4F79FC2AC82C}" srcOrd="2" destOrd="0" presId="urn:microsoft.com/office/officeart/2005/8/layout/hProcess4"/>
    <dgm:cxn modelId="{0C8B3FB5-81A3-49A5-9D7D-33C2D977F2D5}" type="presParOf" srcId="{3F3A7184-1F95-459A-9068-4F79FC2AC82C}" destId="{96B89C98-7E82-43CD-80B0-09498BE9C558}" srcOrd="0" destOrd="0" presId="urn:microsoft.com/office/officeart/2005/8/layout/hProcess4"/>
    <dgm:cxn modelId="{5826C0DF-DF91-47C0-B13C-84B5F3D22B3A}" type="presParOf" srcId="{3F3A7184-1F95-459A-9068-4F79FC2AC82C}" destId="{7EA41C44-1DE4-4F55-88FA-1A75868DCF55}" srcOrd="1" destOrd="0" presId="urn:microsoft.com/office/officeart/2005/8/layout/hProcess4"/>
    <dgm:cxn modelId="{3EDD6CDA-147C-4041-B0E0-2FEFED30277A}" type="presParOf" srcId="{3F3A7184-1F95-459A-9068-4F79FC2AC82C}" destId="{00C7336B-C6BE-4852-B9A3-E2C235DB4686}" srcOrd="2" destOrd="0" presId="urn:microsoft.com/office/officeart/2005/8/layout/hProcess4"/>
    <dgm:cxn modelId="{A61576EE-3264-42E6-8533-E52D0C71804F}" type="presParOf" srcId="{3F3A7184-1F95-459A-9068-4F79FC2AC82C}" destId="{675AD7A3-525B-4DE0-A186-889F296EBFE1}" srcOrd="3" destOrd="0" presId="urn:microsoft.com/office/officeart/2005/8/layout/hProcess4"/>
    <dgm:cxn modelId="{FB16A33D-91DD-4381-B9F6-05543508F2A1}" type="presParOf" srcId="{3F3A7184-1F95-459A-9068-4F79FC2AC82C}" destId="{00A83D79-E3B2-4C79-ACBB-D9E01DE0DD2F}" srcOrd="4" destOrd="0" presId="urn:microsoft.com/office/officeart/2005/8/layout/hProcess4"/>
    <dgm:cxn modelId="{E00FB471-9613-4831-B40E-57F0096A3450}" type="presParOf" srcId="{3C35DB18-C4E6-4E99-A40E-AAD8861F9201}" destId="{94ADA838-09C3-4182-87FA-3302AA497167}" srcOrd="3" destOrd="0" presId="urn:microsoft.com/office/officeart/2005/8/layout/hProcess4"/>
    <dgm:cxn modelId="{B251DD23-20FD-4AB2-8E0A-59BE0FCE6EDB}" type="presParOf" srcId="{3C35DB18-C4E6-4E99-A40E-AAD8861F9201}" destId="{FEE0AC93-166D-463E-B058-3C0BA06AD897}" srcOrd="4" destOrd="0" presId="urn:microsoft.com/office/officeart/2005/8/layout/hProcess4"/>
    <dgm:cxn modelId="{9984F9D7-120D-407B-B8DF-0D28BFF3DB86}" type="presParOf" srcId="{FEE0AC93-166D-463E-B058-3C0BA06AD897}" destId="{6A4AF291-CFC0-49FA-87A9-B2382824E544}" srcOrd="0" destOrd="0" presId="urn:microsoft.com/office/officeart/2005/8/layout/hProcess4"/>
    <dgm:cxn modelId="{6466DC25-D64B-4650-BBC8-58AB08602290}" type="presParOf" srcId="{FEE0AC93-166D-463E-B058-3C0BA06AD897}" destId="{2A7BFBA5-8F77-411C-A24E-D3B55FD4C549}" srcOrd="1" destOrd="0" presId="urn:microsoft.com/office/officeart/2005/8/layout/hProcess4"/>
    <dgm:cxn modelId="{D8895884-F37C-4BEE-868E-67AB9EAF4A75}" type="presParOf" srcId="{FEE0AC93-166D-463E-B058-3C0BA06AD897}" destId="{0E7329BF-C298-41D4-809B-AA617C70D027}" srcOrd="2" destOrd="0" presId="urn:microsoft.com/office/officeart/2005/8/layout/hProcess4"/>
    <dgm:cxn modelId="{7B673674-1DB5-4AFC-B6FE-D3A139D343E1}" type="presParOf" srcId="{FEE0AC93-166D-463E-B058-3C0BA06AD897}" destId="{AD1F4CE7-040D-4D85-BD03-0089DC8AC5AF}" srcOrd="3" destOrd="0" presId="urn:microsoft.com/office/officeart/2005/8/layout/hProcess4"/>
    <dgm:cxn modelId="{3D1F8712-A8A6-4DB9-A70C-D52D47968D48}" type="presParOf" srcId="{FEE0AC93-166D-463E-B058-3C0BA06AD897}" destId="{982013FD-2129-4C97-9EE9-B94CCFDD8D28}" srcOrd="4" destOrd="0" presId="urn:microsoft.com/office/officeart/2005/8/layout/hProcess4"/>
    <dgm:cxn modelId="{D45BDB38-1FDD-4764-A85D-6FD2E7914828}" type="presParOf" srcId="{3C35DB18-C4E6-4E99-A40E-AAD8861F9201}" destId="{E454D61A-049A-46EC-88E4-DAAA565806FD}" srcOrd="5" destOrd="0" presId="urn:microsoft.com/office/officeart/2005/8/layout/hProcess4"/>
    <dgm:cxn modelId="{EDC887AF-457F-449C-B1CD-08313CE702F9}" type="presParOf" srcId="{3C35DB18-C4E6-4E99-A40E-AAD8861F9201}" destId="{2919C9D9-2456-46A9-AB66-29B6A167A157}" srcOrd="6" destOrd="0" presId="urn:microsoft.com/office/officeart/2005/8/layout/hProcess4"/>
    <dgm:cxn modelId="{1EA74019-0359-4834-96AB-86EAEB40B3D5}" type="presParOf" srcId="{2919C9D9-2456-46A9-AB66-29B6A167A157}" destId="{51571970-A5EE-4BA7-A570-2C2629A9A517}" srcOrd="0" destOrd="0" presId="urn:microsoft.com/office/officeart/2005/8/layout/hProcess4"/>
    <dgm:cxn modelId="{5FF441C0-2F07-4FB0-98E5-7A23ED1E9495}" type="presParOf" srcId="{2919C9D9-2456-46A9-AB66-29B6A167A157}" destId="{B9367757-5EF2-4C85-BBC7-2C9FA4D01C01}" srcOrd="1" destOrd="0" presId="urn:microsoft.com/office/officeart/2005/8/layout/hProcess4"/>
    <dgm:cxn modelId="{8597FB5B-C635-4F64-9933-2C8BAEBDFF4D}" type="presParOf" srcId="{2919C9D9-2456-46A9-AB66-29B6A167A157}" destId="{2E6B22E1-9820-4479-82B0-C54F67297F55}" srcOrd="2" destOrd="0" presId="urn:microsoft.com/office/officeart/2005/8/layout/hProcess4"/>
    <dgm:cxn modelId="{6D884155-265E-4883-8A07-6C6A1AB6A766}" type="presParOf" srcId="{2919C9D9-2456-46A9-AB66-29B6A167A157}" destId="{35837A59-7509-45A4-83FD-F4FBF86CD2B0}" srcOrd="3" destOrd="0" presId="urn:microsoft.com/office/officeart/2005/8/layout/hProcess4"/>
    <dgm:cxn modelId="{E3DA08FA-0487-42B9-88AF-829D3BCEB5FC}" type="presParOf" srcId="{2919C9D9-2456-46A9-AB66-29B6A167A157}" destId="{9C0AD54F-0516-4418-B561-A35E51C5380E}" srcOrd="4" destOrd="0" presId="urn:microsoft.com/office/officeart/2005/8/layout/hProcess4"/>
    <dgm:cxn modelId="{B96A9C2A-1D98-4639-9ADF-069E4CE8ED5C}" type="presParOf" srcId="{3C35DB18-C4E6-4E99-A40E-AAD8861F9201}" destId="{83FAF0B9-3E6C-4370-9E94-22EF61B29AC5}" srcOrd="7" destOrd="0" presId="urn:microsoft.com/office/officeart/2005/8/layout/hProcess4"/>
    <dgm:cxn modelId="{10B92B2C-487B-44D8-A78E-B4A67BC5C7C8}" type="presParOf" srcId="{3C35DB18-C4E6-4E99-A40E-AAD8861F9201}" destId="{08123994-0592-4677-AD9A-EC00941AB4E4}" srcOrd="8" destOrd="0" presId="urn:microsoft.com/office/officeart/2005/8/layout/hProcess4"/>
    <dgm:cxn modelId="{C70DE36E-1FCE-4A58-B423-83E5C1D1F953}" type="presParOf" srcId="{08123994-0592-4677-AD9A-EC00941AB4E4}" destId="{F0AFC3CA-18F2-4B57-9111-4053291C700C}" srcOrd="0" destOrd="0" presId="urn:microsoft.com/office/officeart/2005/8/layout/hProcess4"/>
    <dgm:cxn modelId="{15076800-A3EE-4CDB-85A5-A22CDA0AF9D6}" type="presParOf" srcId="{08123994-0592-4677-AD9A-EC00941AB4E4}" destId="{EE52E0CF-7AD7-45F2-AD73-2B54344D6310}" srcOrd="1" destOrd="0" presId="urn:microsoft.com/office/officeart/2005/8/layout/hProcess4"/>
    <dgm:cxn modelId="{80167ABC-81BB-43D6-B3FA-EFC72E504963}" type="presParOf" srcId="{08123994-0592-4677-AD9A-EC00941AB4E4}" destId="{B27AF713-663B-42B1-970B-FE2221B13593}" srcOrd="2" destOrd="0" presId="urn:microsoft.com/office/officeart/2005/8/layout/hProcess4"/>
    <dgm:cxn modelId="{D39B685C-7102-4488-B30B-47546CE1932B}" type="presParOf" srcId="{08123994-0592-4677-AD9A-EC00941AB4E4}" destId="{16D3F52A-DDFF-4FA9-B78A-D3B363555021}" srcOrd="3" destOrd="0" presId="urn:microsoft.com/office/officeart/2005/8/layout/hProcess4"/>
    <dgm:cxn modelId="{20CFAF27-0CE4-4ACF-B792-DECC3F74971A}" type="presParOf" srcId="{08123994-0592-4677-AD9A-EC00941AB4E4}" destId="{6B587356-85D7-425B-82B6-9312292A1181}"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41CDAE-7954-421A-AE67-FE2F917FCB4A}" type="doc">
      <dgm:prSet loTypeId="urn:microsoft.com/office/officeart/2005/8/layout/default#8" loCatId="list" qsTypeId="urn:microsoft.com/office/officeart/2005/8/quickstyle/simple1" qsCatId="simple" csTypeId="urn:microsoft.com/office/officeart/2005/8/colors/accent1_2" csCatId="accent1" phldr="1"/>
      <dgm:spPr/>
      <dgm:t>
        <a:bodyPr/>
        <a:lstStyle/>
        <a:p>
          <a:endParaRPr lang="es-ES"/>
        </a:p>
      </dgm:t>
    </dgm:pt>
    <dgm:pt modelId="{C4CCA6FB-04B5-40E3-AEBA-2663B472B08F}">
      <dgm:prSet phldrT="[Texto]" custT="1"/>
      <dgm:spPr>
        <a:blipFill rotWithShape="0">
          <a:blip xmlns:r="http://schemas.openxmlformats.org/officeDocument/2006/relationships" r:embed="rId1"/>
          <a:stretch>
            <a:fillRect/>
          </a:stretch>
        </a:blipFill>
      </dgm:spPr>
      <dgm:t>
        <a:bodyPr/>
        <a:lstStyle/>
        <a:p>
          <a:r>
            <a:rPr lang="es-ES" sz="3200" dirty="0" smtClean="0"/>
            <a:t>Flujo </a:t>
          </a:r>
        </a:p>
        <a:p>
          <a:r>
            <a:rPr lang="es-ES" sz="3200" dirty="0" smtClean="0"/>
            <a:t>salival</a:t>
          </a:r>
          <a:endParaRPr lang="es-ES" sz="3200" dirty="0"/>
        </a:p>
      </dgm:t>
    </dgm:pt>
    <dgm:pt modelId="{A9423668-EA82-4820-9226-7908C6AFC5ED}" type="parTrans" cxnId="{C008E0C3-454A-4964-A167-7307F4DA184F}">
      <dgm:prSet/>
      <dgm:spPr/>
      <dgm:t>
        <a:bodyPr/>
        <a:lstStyle/>
        <a:p>
          <a:endParaRPr lang="es-ES"/>
        </a:p>
      </dgm:t>
    </dgm:pt>
    <dgm:pt modelId="{68E8814E-DC68-40D3-94D1-825A2AFBB40E}" type="sibTrans" cxnId="{C008E0C3-454A-4964-A167-7307F4DA184F}">
      <dgm:prSet/>
      <dgm:spPr/>
      <dgm:t>
        <a:bodyPr/>
        <a:lstStyle/>
        <a:p>
          <a:endParaRPr lang="es-ES"/>
        </a:p>
      </dgm:t>
    </dgm:pt>
    <dgm:pt modelId="{167AFCA4-5E1A-4038-9705-30F7FF2788BB}" type="pres">
      <dgm:prSet presAssocID="{1441CDAE-7954-421A-AE67-FE2F917FCB4A}" presName="diagram" presStyleCnt="0">
        <dgm:presLayoutVars>
          <dgm:dir/>
          <dgm:resizeHandles val="exact"/>
        </dgm:presLayoutVars>
      </dgm:prSet>
      <dgm:spPr/>
      <dgm:t>
        <a:bodyPr/>
        <a:lstStyle/>
        <a:p>
          <a:endParaRPr lang="es-ES"/>
        </a:p>
      </dgm:t>
    </dgm:pt>
    <dgm:pt modelId="{8CDDC27C-4226-404E-8B0C-1BD38B000846}" type="pres">
      <dgm:prSet presAssocID="{C4CCA6FB-04B5-40E3-AEBA-2663B472B08F}" presName="node" presStyleLbl="node1" presStyleIdx="0" presStyleCnt="1" custLinFactNeighborX="-6492" custLinFactNeighborY="-31271">
        <dgm:presLayoutVars>
          <dgm:bulletEnabled val="1"/>
        </dgm:presLayoutVars>
      </dgm:prSet>
      <dgm:spPr/>
      <dgm:t>
        <a:bodyPr/>
        <a:lstStyle/>
        <a:p>
          <a:endParaRPr lang="es-ES"/>
        </a:p>
      </dgm:t>
    </dgm:pt>
  </dgm:ptLst>
  <dgm:cxnLst>
    <dgm:cxn modelId="{E865017A-B016-4BBC-9AAB-1F0B9EA780FE}" type="presOf" srcId="{1441CDAE-7954-421A-AE67-FE2F917FCB4A}" destId="{167AFCA4-5E1A-4038-9705-30F7FF2788BB}" srcOrd="0" destOrd="0" presId="urn:microsoft.com/office/officeart/2005/8/layout/default#8"/>
    <dgm:cxn modelId="{C008E0C3-454A-4964-A167-7307F4DA184F}" srcId="{1441CDAE-7954-421A-AE67-FE2F917FCB4A}" destId="{C4CCA6FB-04B5-40E3-AEBA-2663B472B08F}" srcOrd="0" destOrd="0" parTransId="{A9423668-EA82-4820-9226-7908C6AFC5ED}" sibTransId="{68E8814E-DC68-40D3-94D1-825A2AFBB40E}"/>
    <dgm:cxn modelId="{6BCC3F47-B960-43F4-BD68-16D160E39114}" type="presOf" srcId="{C4CCA6FB-04B5-40E3-AEBA-2663B472B08F}" destId="{8CDDC27C-4226-404E-8B0C-1BD38B000846}" srcOrd="0" destOrd="0" presId="urn:microsoft.com/office/officeart/2005/8/layout/default#8"/>
    <dgm:cxn modelId="{3CF7EB64-423A-464F-85CB-08C0B1E82A89}" type="presParOf" srcId="{167AFCA4-5E1A-4038-9705-30F7FF2788BB}" destId="{8CDDC27C-4226-404E-8B0C-1BD38B000846}" srcOrd="0" destOrd="0" presId="urn:microsoft.com/office/officeart/2005/8/layout/default#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C9BB8C-6C8A-4657-9121-5FAEA313B859}" type="doc">
      <dgm:prSet loTypeId="urn:microsoft.com/office/officeart/2005/8/layout/default#9" loCatId="list" qsTypeId="urn:microsoft.com/office/officeart/2005/8/quickstyle/simple1" qsCatId="simple" csTypeId="urn:microsoft.com/office/officeart/2005/8/colors/accent1_2" csCatId="accent1" phldr="1"/>
      <dgm:spPr/>
      <dgm:t>
        <a:bodyPr/>
        <a:lstStyle/>
        <a:p>
          <a:endParaRPr lang="es-ES"/>
        </a:p>
      </dgm:t>
    </dgm:pt>
    <dgm:pt modelId="{572E27B8-F666-499B-9965-BE98AF9F603D}">
      <dgm:prSet phldrT="[Texto]" custT="1"/>
      <dgm:spPr>
        <a:blipFill rotWithShape="0">
          <a:blip xmlns:r="http://schemas.openxmlformats.org/officeDocument/2006/relationships" r:embed="rId1"/>
          <a:stretch>
            <a:fillRect/>
          </a:stretch>
        </a:blipFill>
      </dgm:spPr>
      <dgm:t>
        <a:bodyPr/>
        <a:lstStyle/>
        <a:p>
          <a:r>
            <a:rPr lang="es-ES" sz="3200" dirty="0" smtClean="0"/>
            <a:t>Lesiones </a:t>
          </a:r>
        </a:p>
        <a:p>
          <a:r>
            <a:rPr lang="es-ES" sz="3200" dirty="0" smtClean="0"/>
            <a:t>cariosas</a:t>
          </a:r>
          <a:endParaRPr lang="es-ES" sz="3200" dirty="0"/>
        </a:p>
      </dgm:t>
    </dgm:pt>
    <dgm:pt modelId="{412A54BA-F5E3-46B3-A8A3-58BCB5487A18}" type="parTrans" cxnId="{C378B32C-98CF-4A7A-9F5B-6599464DB20C}">
      <dgm:prSet/>
      <dgm:spPr/>
      <dgm:t>
        <a:bodyPr/>
        <a:lstStyle/>
        <a:p>
          <a:endParaRPr lang="es-ES"/>
        </a:p>
      </dgm:t>
    </dgm:pt>
    <dgm:pt modelId="{4F5408BE-4825-43AE-9F9E-7A89E56953FF}" type="sibTrans" cxnId="{C378B32C-98CF-4A7A-9F5B-6599464DB20C}">
      <dgm:prSet/>
      <dgm:spPr/>
      <dgm:t>
        <a:bodyPr/>
        <a:lstStyle/>
        <a:p>
          <a:endParaRPr lang="es-ES"/>
        </a:p>
      </dgm:t>
    </dgm:pt>
    <dgm:pt modelId="{9567BCCB-411D-49CC-A9F9-72AE423CBBC5}" type="pres">
      <dgm:prSet presAssocID="{BBC9BB8C-6C8A-4657-9121-5FAEA313B859}" presName="diagram" presStyleCnt="0">
        <dgm:presLayoutVars>
          <dgm:dir/>
          <dgm:resizeHandles val="exact"/>
        </dgm:presLayoutVars>
      </dgm:prSet>
      <dgm:spPr/>
      <dgm:t>
        <a:bodyPr/>
        <a:lstStyle/>
        <a:p>
          <a:endParaRPr lang="es-ES"/>
        </a:p>
      </dgm:t>
    </dgm:pt>
    <dgm:pt modelId="{A72E8430-D6C9-4B07-893D-2D4EE852D68A}" type="pres">
      <dgm:prSet presAssocID="{572E27B8-F666-499B-9965-BE98AF9F603D}" presName="node" presStyleLbl="node1" presStyleIdx="0" presStyleCnt="1" custLinFactNeighborY="-679">
        <dgm:presLayoutVars>
          <dgm:bulletEnabled val="1"/>
        </dgm:presLayoutVars>
      </dgm:prSet>
      <dgm:spPr/>
      <dgm:t>
        <a:bodyPr/>
        <a:lstStyle/>
        <a:p>
          <a:endParaRPr lang="es-ES"/>
        </a:p>
      </dgm:t>
    </dgm:pt>
  </dgm:ptLst>
  <dgm:cxnLst>
    <dgm:cxn modelId="{95BBE846-F7D3-4E30-BDFE-0E637B349BD9}" type="presOf" srcId="{572E27B8-F666-499B-9965-BE98AF9F603D}" destId="{A72E8430-D6C9-4B07-893D-2D4EE852D68A}" srcOrd="0" destOrd="0" presId="urn:microsoft.com/office/officeart/2005/8/layout/default#9"/>
    <dgm:cxn modelId="{AB39D80A-690E-4E8A-B73E-9EA984C48E00}" type="presOf" srcId="{BBC9BB8C-6C8A-4657-9121-5FAEA313B859}" destId="{9567BCCB-411D-49CC-A9F9-72AE423CBBC5}" srcOrd="0" destOrd="0" presId="urn:microsoft.com/office/officeart/2005/8/layout/default#9"/>
    <dgm:cxn modelId="{C378B32C-98CF-4A7A-9F5B-6599464DB20C}" srcId="{BBC9BB8C-6C8A-4657-9121-5FAEA313B859}" destId="{572E27B8-F666-499B-9965-BE98AF9F603D}" srcOrd="0" destOrd="0" parTransId="{412A54BA-F5E3-46B3-A8A3-58BCB5487A18}" sibTransId="{4F5408BE-4825-43AE-9F9E-7A89E56953FF}"/>
    <dgm:cxn modelId="{B5486325-1C3D-407C-A3C1-F670DD8446E0}" type="presParOf" srcId="{9567BCCB-411D-49CC-A9F9-72AE423CBBC5}" destId="{A72E8430-D6C9-4B07-893D-2D4EE852D68A}" srcOrd="0" destOrd="0" presId="urn:microsoft.com/office/officeart/2005/8/layout/default#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26577D-9F0C-42FC-933D-439EC7F1F62F}" type="doc">
      <dgm:prSet loTypeId="urn:microsoft.com/office/officeart/2005/8/layout/arrow2" loCatId="process" qsTypeId="urn:microsoft.com/office/officeart/2005/8/quickstyle/3d1" qsCatId="3D" csTypeId="urn:microsoft.com/office/officeart/2005/8/colors/colorful5" csCatId="colorful" phldr="1"/>
      <dgm:spPr/>
    </dgm:pt>
    <dgm:pt modelId="{DE56C591-9E86-4A76-92E3-C5410D9A77AA}">
      <dgm:prSet phldrT="[Texto]"/>
      <dgm:spPr/>
      <dgm:t>
        <a:bodyPr/>
        <a:lstStyle/>
        <a:p>
          <a:r>
            <a:rPr lang="es-ES" dirty="0" err="1" smtClean="0"/>
            <a:t>Ph</a:t>
          </a:r>
          <a:r>
            <a:rPr lang="es-ES" dirty="0" smtClean="0"/>
            <a:t> crítico</a:t>
          </a:r>
          <a:endParaRPr lang="es-ES" dirty="0"/>
        </a:p>
      </dgm:t>
    </dgm:pt>
    <dgm:pt modelId="{D564CD75-52E4-4574-9618-261F8D7881FE}" type="parTrans" cxnId="{E4E59CDF-1A80-4202-9DB5-630E0557FCFB}">
      <dgm:prSet/>
      <dgm:spPr/>
      <dgm:t>
        <a:bodyPr/>
        <a:lstStyle/>
        <a:p>
          <a:endParaRPr lang="es-ES"/>
        </a:p>
      </dgm:t>
    </dgm:pt>
    <dgm:pt modelId="{C63B5034-9DAB-4088-B420-BC593B5BE720}" type="sibTrans" cxnId="{E4E59CDF-1A80-4202-9DB5-630E0557FCFB}">
      <dgm:prSet/>
      <dgm:spPr/>
      <dgm:t>
        <a:bodyPr/>
        <a:lstStyle/>
        <a:p>
          <a:endParaRPr lang="es-ES"/>
        </a:p>
      </dgm:t>
    </dgm:pt>
    <dgm:pt modelId="{095E3FF4-E74C-4809-9DA2-661C8B617B6A}">
      <dgm:prSet phldrT="[Texto]"/>
      <dgm:spPr/>
      <dgm:t>
        <a:bodyPr/>
        <a:lstStyle/>
        <a:p>
          <a:r>
            <a:rPr lang="es-ES" dirty="0" smtClean="0"/>
            <a:t>Disociación de cristales de </a:t>
          </a:r>
          <a:r>
            <a:rPr lang="es-ES" dirty="0" err="1" smtClean="0"/>
            <a:t>hidroxiapatita</a:t>
          </a:r>
          <a:endParaRPr lang="es-ES" dirty="0"/>
        </a:p>
      </dgm:t>
    </dgm:pt>
    <dgm:pt modelId="{E85D1FAB-1AAC-42A3-BE09-68521665F936}" type="parTrans" cxnId="{C9164253-F61A-4C11-AC64-02664B2BD436}">
      <dgm:prSet/>
      <dgm:spPr/>
      <dgm:t>
        <a:bodyPr/>
        <a:lstStyle/>
        <a:p>
          <a:endParaRPr lang="es-ES"/>
        </a:p>
      </dgm:t>
    </dgm:pt>
    <dgm:pt modelId="{18055BC8-E183-4D0F-BDB0-D5D88D05E349}" type="sibTrans" cxnId="{C9164253-F61A-4C11-AC64-02664B2BD436}">
      <dgm:prSet/>
      <dgm:spPr/>
      <dgm:t>
        <a:bodyPr/>
        <a:lstStyle/>
        <a:p>
          <a:endParaRPr lang="es-ES"/>
        </a:p>
      </dgm:t>
    </dgm:pt>
    <dgm:pt modelId="{96C8D270-E00F-40B2-9200-A59947E38CE6}">
      <dgm:prSet phldrT="[Texto]"/>
      <dgm:spPr/>
      <dgm:t>
        <a:bodyPr/>
        <a:lstStyle/>
        <a:p>
          <a:r>
            <a:rPr lang="es-ES" dirty="0" smtClean="0"/>
            <a:t>Desmineralización </a:t>
          </a:r>
          <a:endParaRPr lang="es-ES" dirty="0"/>
        </a:p>
      </dgm:t>
    </dgm:pt>
    <dgm:pt modelId="{4A7DF9EE-A014-4513-B2DC-00554D119CA6}" type="parTrans" cxnId="{EC04F72E-B2D4-49BC-94E0-2D1454C6AB87}">
      <dgm:prSet/>
      <dgm:spPr/>
      <dgm:t>
        <a:bodyPr/>
        <a:lstStyle/>
        <a:p>
          <a:endParaRPr lang="es-ES"/>
        </a:p>
      </dgm:t>
    </dgm:pt>
    <dgm:pt modelId="{25C0E589-763F-4BF3-9AF3-6D55E107C5DE}" type="sibTrans" cxnId="{EC04F72E-B2D4-49BC-94E0-2D1454C6AB87}">
      <dgm:prSet/>
      <dgm:spPr/>
      <dgm:t>
        <a:bodyPr/>
        <a:lstStyle/>
        <a:p>
          <a:endParaRPr lang="es-ES"/>
        </a:p>
      </dgm:t>
    </dgm:pt>
    <dgm:pt modelId="{C082EC07-A26F-42DD-B781-1FCB869CBC39}">
      <dgm:prSet/>
      <dgm:spPr/>
      <dgm:t>
        <a:bodyPr/>
        <a:lstStyle/>
        <a:p>
          <a:r>
            <a:rPr lang="es-ES" dirty="0" smtClean="0"/>
            <a:t>Acción buffer salival</a:t>
          </a:r>
          <a:endParaRPr lang="es-ES" dirty="0"/>
        </a:p>
      </dgm:t>
    </dgm:pt>
    <dgm:pt modelId="{395B5007-2764-4DFE-BB2F-5C616B5DEF72}" type="parTrans" cxnId="{F2083B17-A6C8-4C00-9C5E-3106CFEF5282}">
      <dgm:prSet/>
      <dgm:spPr/>
      <dgm:t>
        <a:bodyPr/>
        <a:lstStyle/>
        <a:p>
          <a:endParaRPr lang="es-ES"/>
        </a:p>
      </dgm:t>
    </dgm:pt>
    <dgm:pt modelId="{7A36D502-6CAF-4C2E-AEBA-1395E77140B0}" type="sibTrans" cxnId="{F2083B17-A6C8-4C00-9C5E-3106CFEF5282}">
      <dgm:prSet/>
      <dgm:spPr/>
      <dgm:t>
        <a:bodyPr/>
        <a:lstStyle/>
        <a:p>
          <a:endParaRPr lang="es-ES"/>
        </a:p>
      </dgm:t>
    </dgm:pt>
    <dgm:pt modelId="{33A447C7-BE23-4E27-9047-D02B6884CDF1}">
      <dgm:prSet/>
      <dgm:spPr/>
      <dgm:t>
        <a:bodyPr/>
        <a:lstStyle/>
        <a:p>
          <a:r>
            <a:rPr lang="es-ES" dirty="0" err="1" smtClean="0"/>
            <a:t>Remineralización</a:t>
          </a:r>
          <a:r>
            <a:rPr lang="es-ES" dirty="0" smtClean="0"/>
            <a:t> </a:t>
          </a:r>
          <a:endParaRPr lang="es-ES" dirty="0"/>
        </a:p>
      </dgm:t>
    </dgm:pt>
    <dgm:pt modelId="{94A4D93F-916D-41B3-AEA5-8C06F3078ABE}" type="parTrans" cxnId="{30D4DC06-735E-41AD-9295-71506944CB8A}">
      <dgm:prSet/>
      <dgm:spPr/>
      <dgm:t>
        <a:bodyPr/>
        <a:lstStyle/>
        <a:p>
          <a:endParaRPr lang="es-ES"/>
        </a:p>
      </dgm:t>
    </dgm:pt>
    <dgm:pt modelId="{424C8F33-9017-4A3F-B52E-85F548BF0A99}" type="sibTrans" cxnId="{30D4DC06-735E-41AD-9295-71506944CB8A}">
      <dgm:prSet/>
      <dgm:spPr/>
      <dgm:t>
        <a:bodyPr/>
        <a:lstStyle/>
        <a:p>
          <a:endParaRPr lang="es-ES"/>
        </a:p>
      </dgm:t>
    </dgm:pt>
    <dgm:pt modelId="{32163130-D70B-4216-B407-8D74E1A41821}" type="pres">
      <dgm:prSet presAssocID="{5A26577D-9F0C-42FC-933D-439EC7F1F62F}" presName="arrowDiagram" presStyleCnt="0">
        <dgm:presLayoutVars>
          <dgm:chMax val="5"/>
          <dgm:dir/>
          <dgm:resizeHandles val="exact"/>
        </dgm:presLayoutVars>
      </dgm:prSet>
      <dgm:spPr/>
    </dgm:pt>
    <dgm:pt modelId="{08749C6E-7DF0-4039-A46C-EE722CCFCD68}" type="pres">
      <dgm:prSet presAssocID="{5A26577D-9F0C-42FC-933D-439EC7F1F62F}" presName="arrow" presStyleLbl="bgShp" presStyleIdx="0" presStyleCnt="1"/>
      <dgm:spPr/>
    </dgm:pt>
    <dgm:pt modelId="{66FACABC-D0C5-4159-AFE1-9930976753EB}" type="pres">
      <dgm:prSet presAssocID="{5A26577D-9F0C-42FC-933D-439EC7F1F62F}" presName="arrowDiagram5" presStyleCnt="0"/>
      <dgm:spPr/>
    </dgm:pt>
    <dgm:pt modelId="{7AF0E6D8-5DCF-4620-8740-E1C737251949}" type="pres">
      <dgm:prSet presAssocID="{DE56C591-9E86-4A76-92E3-C5410D9A77AA}" presName="bullet5a" presStyleLbl="node1" presStyleIdx="0" presStyleCnt="5"/>
      <dgm:spPr/>
    </dgm:pt>
    <dgm:pt modelId="{092E5ABA-AE59-4C5F-A56E-8E7003D4C38F}" type="pres">
      <dgm:prSet presAssocID="{DE56C591-9E86-4A76-92E3-C5410D9A77AA}" presName="textBox5a" presStyleLbl="revTx" presStyleIdx="0" presStyleCnt="5">
        <dgm:presLayoutVars>
          <dgm:bulletEnabled val="1"/>
        </dgm:presLayoutVars>
      </dgm:prSet>
      <dgm:spPr/>
      <dgm:t>
        <a:bodyPr/>
        <a:lstStyle/>
        <a:p>
          <a:endParaRPr lang="es-ES"/>
        </a:p>
      </dgm:t>
    </dgm:pt>
    <dgm:pt modelId="{EB9DE272-0BD6-4C55-A882-628690B6B9D9}" type="pres">
      <dgm:prSet presAssocID="{095E3FF4-E74C-4809-9DA2-661C8B617B6A}" presName="bullet5b" presStyleLbl="node1" presStyleIdx="1" presStyleCnt="5"/>
      <dgm:spPr/>
    </dgm:pt>
    <dgm:pt modelId="{0797CB32-BF12-400A-8C91-987047B58967}" type="pres">
      <dgm:prSet presAssocID="{095E3FF4-E74C-4809-9DA2-661C8B617B6A}" presName="textBox5b" presStyleLbl="revTx" presStyleIdx="1" presStyleCnt="5">
        <dgm:presLayoutVars>
          <dgm:bulletEnabled val="1"/>
        </dgm:presLayoutVars>
      </dgm:prSet>
      <dgm:spPr/>
      <dgm:t>
        <a:bodyPr/>
        <a:lstStyle/>
        <a:p>
          <a:endParaRPr lang="es-ES"/>
        </a:p>
      </dgm:t>
    </dgm:pt>
    <dgm:pt modelId="{E934410F-A1EB-4399-A471-85A5343271B5}" type="pres">
      <dgm:prSet presAssocID="{96C8D270-E00F-40B2-9200-A59947E38CE6}" presName="bullet5c" presStyleLbl="node1" presStyleIdx="2" presStyleCnt="5"/>
      <dgm:spPr/>
    </dgm:pt>
    <dgm:pt modelId="{2339A45D-78A6-4DBA-937B-EE6F8B47ACC2}" type="pres">
      <dgm:prSet presAssocID="{96C8D270-E00F-40B2-9200-A59947E38CE6}" presName="textBox5c" presStyleLbl="revTx" presStyleIdx="2" presStyleCnt="5">
        <dgm:presLayoutVars>
          <dgm:bulletEnabled val="1"/>
        </dgm:presLayoutVars>
      </dgm:prSet>
      <dgm:spPr/>
      <dgm:t>
        <a:bodyPr/>
        <a:lstStyle/>
        <a:p>
          <a:endParaRPr lang="es-ES"/>
        </a:p>
      </dgm:t>
    </dgm:pt>
    <dgm:pt modelId="{8C0678DE-B850-4AB3-B80C-AD0B38732C3C}" type="pres">
      <dgm:prSet presAssocID="{C082EC07-A26F-42DD-B781-1FCB869CBC39}" presName="bullet5d" presStyleLbl="node1" presStyleIdx="3" presStyleCnt="5"/>
      <dgm:spPr/>
    </dgm:pt>
    <dgm:pt modelId="{5B6339C0-C4DE-4800-8E1D-269A32B94F44}" type="pres">
      <dgm:prSet presAssocID="{C082EC07-A26F-42DD-B781-1FCB869CBC39}" presName="textBox5d" presStyleLbl="revTx" presStyleIdx="3" presStyleCnt="5">
        <dgm:presLayoutVars>
          <dgm:bulletEnabled val="1"/>
        </dgm:presLayoutVars>
      </dgm:prSet>
      <dgm:spPr/>
      <dgm:t>
        <a:bodyPr/>
        <a:lstStyle/>
        <a:p>
          <a:endParaRPr lang="es-ES"/>
        </a:p>
      </dgm:t>
    </dgm:pt>
    <dgm:pt modelId="{0CF7D8A0-16DF-4D33-ABA3-58F2D60270A4}" type="pres">
      <dgm:prSet presAssocID="{33A447C7-BE23-4E27-9047-D02B6884CDF1}" presName="bullet5e" presStyleLbl="node1" presStyleIdx="4" presStyleCnt="5"/>
      <dgm:spPr/>
    </dgm:pt>
    <dgm:pt modelId="{4B61BFCB-3546-48CA-807A-3250ED8D5567}" type="pres">
      <dgm:prSet presAssocID="{33A447C7-BE23-4E27-9047-D02B6884CDF1}" presName="textBox5e" presStyleLbl="revTx" presStyleIdx="4" presStyleCnt="5">
        <dgm:presLayoutVars>
          <dgm:bulletEnabled val="1"/>
        </dgm:presLayoutVars>
      </dgm:prSet>
      <dgm:spPr/>
      <dgm:t>
        <a:bodyPr/>
        <a:lstStyle/>
        <a:p>
          <a:endParaRPr lang="es-ES"/>
        </a:p>
      </dgm:t>
    </dgm:pt>
  </dgm:ptLst>
  <dgm:cxnLst>
    <dgm:cxn modelId="{EC04F72E-B2D4-49BC-94E0-2D1454C6AB87}" srcId="{5A26577D-9F0C-42FC-933D-439EC7F1F62F}" destId="{96C8D270-E00F-40B2-9200-A59947E38CE6}" srcOrd="2" destOrd="0" parTransId="{4A7DF9EE-A014-4513-B2DC-00554D119CA6}" sibTransId="{25C0E589-763F-4BF3-9AF3-6D55E107C5DE}"/>
    <dgm:cxn modelId="{6D0BD690-BB2A-48BE-8371-04013FA443D8}" type="presOf" srcId="{33A447C7-BE23-4E27-9047-D02B6884CDF1}" destId="{4B61BFCB-3546-48CA-807A-3250ED8D5567}" srcOrd="0" destOrd="0" presId="urn:microsoft.com/office/officeart/2005/8/layout/arrow2"/>
    <dgm:cxn modelId="{D8E97000-08F8-4423-897A-80AC3D9F676F}" type="presOf" srcId="{DE56C591-9E86-4A76-92E3-C5410D9A77AA}" destId="{092E5ABA-AE59-4C5F-A56E-8E7003D4C38F}" srcOrd="0" destOrd="0" presId="urn:microsoft.com/office/officeart/2005/8/layout/arrow2"/>
    <dgm:cxn modelId="{42867DAB-1AE2-4FF6-9B7A-277269404C4C}" type="presOf" srcId="{5A26577D-9F0C-42FC-933D-439EC7F1F62F}" destId="{32163130-D70B-4216-B407-8D74E1A41821}" srcOrd="0" destOrd="0" presId="urn:microsoft.com/office/officeart/2005/8/layout/arrow2"/>
    <dgm:cxn modelId="{A822E660-FDD5-4DC5-964B-5C68C6867A19}" type="presOf" srcId="{96C8D270-E00F-40B2-9200-A59947E38CE6}" destId="{2339A45D-78A6-4DBA-937B-EE6F8B47ACC2}" srcOrd="0" destOrd="0" presId="urn:microsoft.com/office/officeart/2005/8/layout/arrow2"/>
    <dgm:cxn modelId="{DED30FA6-A6E2-4F3C-86C1-44B4F157D08F}" type="presOf" srcId="{095E3FF4-E74C-4809-9DA2-661C8B617B6A}" destId="{0797CB32-BF12-400A-8C91-987047B58967}" srcOrd="0" destOrd="0" presId="urn:microsoft.com/office/officeart/2005/8/layout/arrow2"/>
    <dgm:cxn modelId="{C9164253-F61A-4C11-AC64-02664B2BD436}" srcId="{5A26577D-9F0C-42FC-933D-439EC7F1F62F}" destId="{095E3FF4-E74C-4809-9DA2-661C8B617B6A}" srcOrd="1" destOrd="0" parTransId="{E85D1FAB-1AAC-42A3-BE09-68521665F936}" sibTransId="{18055BC8-E183-4D0F-BDB0-D5D88D05E349}"/>
    <dgm:cxn modelId="{F2083B17-A6C8-4C00-9C5E-3106CFEF5282}" srcId="{5A26577D-9F0C-42FC-933D-439EC7F1F62F}" destId="{C082EC07-A26F-42DD-B781-1FCB869CBC39}" srcOrd="3" destOrd="0" parTransId="{395B5007-2764-4DFE-BB2F-5C616B5DEF72}" sibTransId="{7A36D502-6CAF-4C2E-AEBA-1395E77140B0}"/>
    <dgm:cxn modelId="{30D4DC06-735E-41AD-9295-71506944CB8A}" srcId="{5A26577D-9F0C-42FC-933D-439EC7F1F62F}" destId="{33A447C7-BE23-4E27-9047-D02B6884CDF1}" srcOrd="4" destOrd="0" parTransId="{94A4D93F-916D-41B3-AEA5-8C06F3078ABE}" sibTransId="{424C8F33-9017-4A3F-B52E-85F548BF0A99}"/>
    <dgm:cxn modelId="{E4E59CDF-1A80-4202-9DB5-630E0557FCFB}" srcId="{5A26577D-9F0C-42FC-933D-439EC7F1F62F}" destId="{DE56C591-9E86-4A76-92E3-C5410D9A77AA}" srcOrd="0" destOrd="0" parTransId="{D564CD75-52E4-4574-9618-261F8D7881FE}" sibTransId="{C63B5034-9DAB-4088-B420-BC593B5BE720}"/>
    <dgm:cxn modelId="{EBDE832F-B313-474A-A748-A4A1F2B4CFE0}" type="presOf" srcId="{C082EC07-A26F-42DD-B781-1FCB869CBC39}" destId="{5B6339C0-C4DE-4800-8E1D-269A32B94F44}" srcOrd="0" destOrd="0" presId="urn:microsoft.com/office/officeart/2005/8/layout/arrow2"/>
    <dgm:cxn modelId="{24B614E6-E248-4444-90E7-859B29F828D2}" type="presParOf" srcId="{32163130-D70B-4216-B407-8D74E1A41821}" destId="{08749C6E-7DF0-4039-A46C-EE722CCFCD68}" srcOrd="0" destOrd="0" presId="urn:microsoft.com/office/officeart/2005/8/layout/arrow2"/>
    <dgm:cxn modelId="{105703A9-8BF5-496F-9107-E61D24965F55}" type="presParOf" srcId="{32163130-D70B-4216-B407-8D74E1A41821}" destId="{66FACABC-D0C5-4159-AFE1-9930976753EB}" srcOrd="1" destOrd="0" presId="urn:microsoft.com/office/officeart/2005/8/layout/arrow2"/>
    <dgm:cxn modelId="{05D4E08F-CC32-4286-BFA3-E1DF683D3705}" type="presParOf" srcId="{66FACABC-D0C5-4159-AFE1-9930976753EB}" destId="{7AF0E6D8-5DCF-4620-8740-E1C737251949}" srcOrd="0" destOrd="0" presId="urn:microsoft.com/office/officeart/2005/8/layout/arrow2"/>
    <dgm:cxn modelId="{3013C772-D267-430E-9B75-1124A9401EB7}" type="presParOf" srcId="{66FACABC-D0C5-4159-AFE1-9930976753EB}" destId="{092E5ABA-AE59-4C5F-A56E-8E7003D4C38F}" srcOrd="1" destOrd="0" presId="urn:microsoft.com/office/officeart/2005/8/layout/arrow2"/>
    <dgm:cxn modelId="{8557331B-44C1-4D0E-AA58-13899F9D1E38}" type="presParOf" srcId="{66FACABC-D0C5-4159-AFE1-9930976753EB}" destId="{EB9DE272-0BD6-4C55-A882-628690B6B9D9}" srcOrd="2" destOrd="0" presId="urn:microsoft.com/office/officeart/2005/8/layout/arrow2"/>
    <dgm:cxn modelId="{2018FF14-8F21-47B1-8E7F-7FFF7272BA6B}" type="presParOf" srcId="{66FACABC-D0C5-4159-AFE1-9930976753EB}" destId="{0797CB32-BF12-400A-8C91-987047B58967}" srcOrd="3" destOrd="0" presId="urn:microsoft.com/office/officeart/2005/8/layout/arrow2"/>
    <dgm:cxn modelId="{610D2627-6D19-4619-8920-796A1D173841}" type="presParOf" srcId="{66FACABC-D0C5-4159-AFE1-9930976753EB}" destId="{E934410F-A1EB-4399-A471-85A5343271B5}" srcOrd="4" destOrd="0" presId="urn:microsoft.com/office/officeart/2005/8/layout/arrow2"/>
    <dgm:cxn modelId="{3FD986D9-155A-4745-94AE-281F2BE0437F}" type="presParOf" srcId="{66FACABC-D0C5-4159-AFE1-9930976753EB}" destId="{2339A45D-78A6-4DBA-937B-EE6F8B47ACC2}" srcOrd="5" destOrd="0" presId="urn:microsoft.com/office/officeart/2005/8/layout/arrow2"/>
    <dgm:cxn modelId="{55247D22-AE0A-4684-953D-E99F1ABDB2F8}" type="presParOf" srcId="{66FACABC-D0C5-4159-AFE1-9930976753EB}" destId="{8C0678DE-B850-4AB3-B80C-AD0B38732C3C}" srcOrd="6" destOrd="0" presId="urn:microsoft.com/office/officeart/2005/8/layout/arrow2"/>
    <dgm:cxn modelId="{1ED8769E-397B-4579-8557-B58F3FA4711F}" type="presParOf" srcId="{66FACABC-D0C5-4159-AFE1-9930976753EB}" destId="{5B6339C0-C4DE-4800-8E1D-269A32B94F44}" srcOrd="7" destOrd="0" presId="urn:microsoft.com/office/officeart/2005/8/layout/arrow2"/>
    <dgm:cxn modelId="{9DC76553-07E2-4645-B263-A1D2DE4BA3E1}" type="presParOf" srcId="{66FACABC-D0C5-4159-AFE1-9930976753EB}" destId="{0CF7D8A0-16DF-4D33-ABA3-58F2D60270A4}" srcOrd="8" destOrd="0" presId="urn:microsoft.com/office/officeart/2005/8/layout/arrow2"/>
    <dgm:cxn modelId="{1B0EB107-958B-49F3-B1F7-1ED82E928D85}" type="presParOf" srcId="{66FACABC-D0C5-4159-AFE1-9930976753EB}" destId="{4B61BFCB-3546-48CA-807A-3250ED8D5567}"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4274E6-45E2-4010-98A5-C708875C1EAA}" type="doc">
      <dgm:prSet loTypeId="urn:microsoft.com/office/officeart/2005/8/layout/arrow2" loCatId="process" qsTypeId="urn:microsoft.com/office/officeart/2005/8/quickstyle/3d1" qsCatId="3D" csTypeId="urn:microsoft.com/office/officeart/2005/8/colors/colorful3" csCatId="colorful" phldr="1"/>
      <dgm:spPr/>
    </dgm:pt>
    <dgm:pt modelId="{98E26913-9C96-4B12-833B-466994995173}">
      <dgm:prSet phldrT="[Texto]" custT="1"/>
      <dgm:spPr/>
      <dgm:t>
        <a:bodyPr/>
        <a:lstStyle/>
        <a:p>
          <a:r>
            <a:rPr lang="es-ES" sz="1800" dirty="0" smtClean="0"/>
            <a:t>Ingesta de azúcar</a:t>
          </a:r>
          <a:endParaRPr lang="es-ES" sz="1800" dirty="0"/>
        </a:p>
      </dgm:t>
    </dgm:pt>
    <dgm:pt modelId="{D36FEB9A-8EBD-4BEA-B48B-CC805693D79C}" type="parTrans" cxnId="{E08C9577-2D4B-4BCE-80AA-9CDA8687DEBF}">
      <dgm:prSet/>
      <dgm:spPr/>
      <dgm:t>
        <a:bodyPr/>
        <a:lstStyle/>
        <a:p>
          <a:endParaRPr lang="es-ES" sz="1600"/>
        </a:p>
      </dgm:t>
    </dgm:pt>
    <dgm:pt modelId="{1D8F994B-BE4C-40F3-AF9E-6E406FEE60D7}" type="sibTrans" cxnId="{E08C9577-2D4B-4BCE-80AA-9CDA8687DEBF}">
      <dgm:prSet/>
      <dgm:spPr/>
      <dgm:t>
        <a:bodyPr/>
        <a:lstStyle/>
        <a:p>
          <a:endParaRPr lang="es-ES" sz="1600"/>
        </a:p>
      </dgm:t>
    </dgm:pt>
    <dgm:pt modelId="{E0438B6C-ACFA-440F-A78C-EA776F6879A2}">
      <dgm:prSet phldrT="[Texto]" custT="1"/>
      <dgm:spPr/>
      <dgm:t>
        <a:bodyPr/>
        <a:lstStyle/>
        <a:p>
          <a:r>
            <a:rPr lang="es-ES" sz="1800" dirty="0" smtClean="0"/>
            <a:t>Descenso del pH </a:t>
          </a:r>
          <a:endParaRPr lang="es-ES" sz="1800" dirty="0"/>
        </a:p>
      </dgm:t>
    </dgm:pt>
    <dgm:pt modelId="{596C3755-5883-489F-BB5E-C067598D4F6A}" type="parTrans" cxnId="{9A2C49AD-32CD-4A8D-B340-60D63B4D7C2E}">
      <dgm:prSet/>
      <dgm:spPr/>
      <dgm:t>
        <a:bodyPr/>
        <a:lstStyle/>
        <a:p>
          <a:endParaRPr lang="es-ES" sz="1600"/>
        </a:p>
      </dgm:t>
    </dgm:pt>
    <dgm:pt modelId="{3F55018D-9A1F-4350-97A1-3AC53B1981F7}" type="sibTrans" cxnId="{9A2C49AD-32CD-4A8D-B340-60D63B4D7C2E}">
      <dgm:prSet/>
      <dgm:spPr/>
      <dgm:t>
        <a:bodyPr/>
        <a:lstStyle/>
        <a:p>
          <a:endParaRPr lang="es-ES" sz="1600"/>
        </a:p>
      </dgm:t>
    </dgm:pt>
    <dgm:pt modelId="{D933A5EB-BB4C-4BA4-9DD9-DC658004B53E}">
      <dgm:prSet phldrT="[Texto]" custT="1"/>
      <dgm:spPr/>
      <dgm:t>
        <a:bodyPr/>
        <a:lstStyle/>
        <a:p>
          <a:r>
            <a:rPr lang="es-ES" sz="1800" dirty="0" smtClean="0"/>
            <a:t>Desmine-</a:t>
          </a:r>
          <a:r>
            <a:rPr lang="es-ES" sz="1800" dirty="0" err="1" smtClean="0"/>
            <a:t>ralización</a:t>
          </a:r>
          <a:r>
            <a:rPr lang="es-ES" sz="1800" dirty="0" smtClean="0"/>
            <a:t> </a:t>
          </a:r>
          <a:endParaRPr lang="es-ES" sz="1800" dirty="0"/>
        </a:p>
      </dgm:t>
    </dgm:pt>
    <dgm:pt modelId="{4D64D9F7-B1AC-4E4F-9DED-1D71CDE21117}" type="parTrans" cxnId="{63372133-2A69-440E-A314-83DC3A6897B7}">
      <dgm:prSet/>
      <dgm:spPr/>
      <dgm:t>
        <a:bodyPr/>
        <a:lstStyle/>
        <a:p>
          <a:endParaRPr lang="es-ES" sz="1600"/>
        </a:p>
      </dgm:t>
    </dgm:pt>
    <dgm:pt modelId="{D03D0480-5D71-4456-8C24-3A123FC4355D}" type="sibTrans" cxnId="{63372133-2A69-440E-A314-83DC3A6897B7}">
      <dgm:prSet/>
      <dgm:spPr/>
      <dgm:t>
        <a:bodyPr/>
        <a:lstStyle/>
        <a:p>
          <a:endParaRPr lang="es-ES" sz="1600"/>
        </a:p>
      </dgm:t>
    </dgm:pt>
    <dgm:pt modelId="{40A20845-CAFE-4364-830B-E64A862B6A3C}">
      <dgm:prSet custT="1"/>
      <dgm:spPr/>
      <dgm:t>
        <a:bodyPr/>
        <a:lstStyle/>
        <a:p>
          <a:r>
            <a:rPr lang="es-ES" sz="1600" dirty="0" smtClean="0"/>
            <a:t>Activación de MMP</a:t>
          </a:r>
          <a:endParaRPr lang="es-ES" sz="1600" dirty="0"/>
        </a:p>
      </dgm:t>
    </dgm:pt>
    <dgm:pt modelId="{0970F882-2643-4CC5-AF40-AC15DDF1E903}" type="parTrans" cxnId="{8E8E8A04-17D8-4BFA-B898-6DD0A10FA657}">
      <dgm:prSet/>
      <dgm:spPr/>
      <dgm:t>
        <a:bodyPr/>
        <a:lstStyle/>
        <a:p>
          <a:endParaRPr lang="es-ES" sz="1600"/>
        </a:p>
      </dgm:t>
    </dgm:pt>
    <dgm:pt modelId="{38B8F55C-EE83-4720-8EE4-203DDD94CBE5}" type="sibTrans" cxnId="{8E8E8A04-17D8-4BFA-B898-6DD0A10FA657}">
      <dgm:prSet/>
      <dgm:spPr/>
      <dgm:t>
        <a:bodyPr/>
        <a:lstStyle/>
        <a:p>
          <a:endParaRPr lang="es-ES" sz="1600"/>
        </a:p>
      </dgm:t>
    </dgm:pt>
    <dgm:pt modelId="{F9416525-D7F2-4303-BCF3-5FF2705CCB92}">
      <dgm:prSet custT="1"/>
      <dgm:spPr/>
      <dgm:t>
        <a:bodyPr/>
        <a:lstStyle/>
        <a:p>
          <a:r>
            <a:rPr lang="es-ES" sz="1600" dirty="0" smtClean="0"/>
            <a:t>Disolución de la matriz orgánica</a:t>
          </a:r>
        </a:p>
      </dgm:t>
    </dgm:pt>
    <dgm:pt modelId="{05D09F67-85EE-4C47-9941-3ED7A068BEA3}" type="parTrans" cxnId="{7E1D52E3-D4AF-4A7E-A6BE-F2607B20335A}">
      <dgm:prSet/>
      <dgm:spPr/>
      <dgm:t>
        <a:bodyPr/>
        <a:lstStyle/>
        <a:p>
          <a:endParaRPr lang="es-ES" sz="1600"/>
        </a:p>
      </dgm:t>
    </dgm:pt>
    <dgm:pt modelId="{2EB51411-D126-442A-9194-205D7DBFE713}" type="sibTrans" cxnId="{7E1D52E3-D4AF-4A7E-A6BE-F2607B20335A}">
      <dgm:prSet/>
      <dgm:spPr/>
      <dgm:t>
        <a:bodyPr/>
        <a:lstStyle/>
        <a:p>
          <a:endParaRPr lang="es-ES" sz="1600"/>
        </a:p>
      </dgm:t>
    </dgm:pt>
    <dgm:pt modelId="{C405D7B2-76E4-4BE5-BEDF-7B98A637EDDD}" type="pres">
      <dgm:prSet presAssocID="{704274E6-45E2-4010-98A5-C708875C1EAA}" presName="arrowDiagram" presStyleCnt="0">
        <dgm:presLayoutVars>
          <dgm:chMax val="5"/>
          <dgm:dir/>
          <dgm:resizeHandles val="exact"/>
        </dgm:presLayoutVars>
      </dgm:prSet>
      <dgm:spPr/>
    </dgm:pt>
    <dgm:pt modelId="{5DDF5394-A12E-4DF2-9B57-C9FDAF0710F6}" type="pres">
      <dgm:prSet presAssocID="{704274E6-45E2-4010-98A5-C708875C1EAA}" presName="arrow" presStyleLbl="bgShp" presStyleIdx="0" presStyleCnt="1"/>
      <dgm:spPr/>
    </dgm:pt>
    <dgm:pt modelId="{63003245-7869-4A54-AEED-566892526E4D}" type="pres">
      <dgm:prSet presAssocID="{704274E6-45E2-4010-98A5-C708875C1EAA}" presName="arrowDiagram5" presStyleCnt="0"/>
      <dgm:spPr/>
    </dgm:pt>
    <dgm:pt modelId="{62D60EFA-850C-4E00-BB22-0F62F58CE7A3}" type="pres">
      <dgm:prSet presAssocID="{98E26913-9C96-4B12-833B-466994995173}" presName="bullet5a" presStyleLbl="node1" presStyleIdx="0" presStyleCnt="5"/>
      <dgm:spPr/>
    </dgm:pt>
    <dgm:pt modelId="{93C1C442-7324-4257-85DB-1D0A21579D5C}" type="pres">
      <dgm:prSet presAssocID="{98E26913-9C96-4B12-833B-466994995173}" presName="textBox5a" presStyleLbl="revTx" presStyleIdx="0" presStyleCnt="5">
        <dgm:presLayoutVars>
          <dgm:bulletEnabled val="1"/>
        </dgm:presLayoutVars>
      </dgm:prSet>
      <dgm:spPr/>
      <dgm:t>
        <a:bodyPr/>
        <a:lstStyle/>
        <a:p>
          <a:endParaRPr lang="es-ES"/>
        </a:p>
      </dgm:t>
    </dgm:pt>
    <dgm:pt modelId="{6310EF6B-BBE1-4A9F-ABF2-05700F33E958}" type="pres">
      <dgm:prSet presAssocID="{E0438B6C-ACFA-440F-A78C-EA776F6879A2}" presName="bullet5b" presStyleLbl="node1" presStyleIdx="1" presStyleCnt="5"/>
      <dgm:spPr/>
    </dgm:pt>
    <dgm:pt modelId="{9CA26F11-0B7D-4779-8A40-CC994314221C}" type="pres">
      <dgm:prSet presAssocID="{E0438B6C-ACFA-440F-A78C-EA776F6879A2}" presName="textBox5b" presStyleLbl="revTx" presStyleIdx="1" presStyleCnt="5">
        <dgm:presLayoutVars>
          <dgm:bulletEnabled val="1"/>
        </dgm:presLayoutVars>
      </dgm:prSet>
      <dgm:spPr/>
      <dgm:t>
        <a:bodyPr/>
        <a:lstStyle/>
        <a:p>
          <a:endParaRPr lang="es-ES"/>
        </a:p>
      </dgm:t>
    </dgm:pt>
    <dgm:pt modelId="{7145DFF1-D24F-4A30-B2A5-D94D511AA4FD}" type="pres">
      <dgm:prSet presAssocID="{D933A5EB-BB4C-4BA4-9DD9-DC658004B53E}" presName="bullet5c" presStyleLbl="node1" presStyleIdx="2" presStyleCnt="5"/>
      <dgm:spPr/>
    </dgm:pt>
    <dgm:pt modelId="{5BDBB4E5-3D0C-4CDB-AE6B-57898CBA053C}" type="pres">
      <dgm:prSet presAssocID="{D933A5EB-BB4C-4BA4-9DD9-DC658004B53E}" presName="textBox5c" presStyleLbl="revTx" presStyleIdx="2" presStyleCnt="5">
        <dgm:presLayoutVars>
          <dgm:bulletEnabled val="1"/>
        </dgm:presLayoutVars>
      </dgm:prSet>
      <dgm:spPr/>
      <dgm:t>
        <a:bodyPr/>
        <a:lstStyle/>
        <a:p>
          <a:endParaRPr lang="es-ES"/>
        </a:p>
      </dgm:t>
    </dgm:pt>
    <dgm:pt modelId="{3CCD5F1A-660D-44A1-AD13-E75F6BCE64B9}" type="pres">
      <dgm:prSet presAssocID="{40A20845-CAFE-4364-830B-E64A862B6A3C}" presName="bullet5d" presStyleLbl="node1" presStyleIdx="3" presStyleCnt="5"/>
      <dgm:spPr/>
    </dgm:pt>
    <dgm:pt modelId="{3A46FA32-32B3-40B2-8F6D-CA04A984B981}" type="pres">
      <dgm:prSet presAssocID="{40A20845-CAFE-4364-830B-E64A862B6A3C}" presName="textBox5d" presStyleLbl="revTx" presStyleIdx="3" presStyleCnt="5">
        <dgm:presLayoutVars>
          <dgm:bulletEnabled val="1"/>
        </dgm:presLayoutVars>
      </dgm:prSet>
      <dgm:spPr/>
      <dgm:t>
        <a:bodyPr/>
        <a:lstStyle/>
        <a:p>
          <a:endParaRPr lang="es-ES"/>
        </a:p>
      </dgm:t>
    </dgm:pt>
    <dgm:pt modelId="{82FF39CF-8021-4FCC-AAEE-4AC7A0253E31}" type="pres">
      <dgm:prSet presAssocID="{F9416525-D7F2-4303-BCF3-5FF2705CCB92}" presName="bullet5e" presStyleLbl="node1" presStyleIdx="4" presStyleCnt="5"/>
      <dgm:spPr/>
    </dgm:pt>
    <dgm:pt modelId="{33CF23B1-70A8-41AA-9F02-837F7DBC7D47}" type="pres">
      <dgm:prSet presAssocID="{F9416525-D7F2-4303-BCF3-5FF2705CCB92}" presName="textBox5e" presStyleLbl="revTx" presStyleIdx="4" presStyleCnt="5">
        <dgm:presLayoutVars>
          <dgm:bulletEnabled val="1"/>
        </dgm:presLayoutVars>
      </dgm:prSet>
      <dgm:spPr/>
      <dgm:t>
        <a:bodyPr/>
        <a:lstStyle/>
        <a:p>
          <a:endParaRPr lang="es-ES"/>
        </a:p>
      </dgm:t>
    </dgm:pt>
  </dgm:ptLst>
  <dgm:cxnLst>
    <dgm:cxn modelId="{9A2C49AD-32CD-4A8D-B340-60D63B4D7C2E}" srcId="{704274E6-45E2-4010-98A5-C708875C1EAA}" destId="{E0438B6C-ACFA-440F-A78C-EA776F6879A2}" srcOrd="1" destOrd="0" parTransId="{596C3755-5883-489F-BB5E-C067598D4F6A}" sibTransId="{3F55018D-9A1F-4350-97A1-3AC53B1981F7}"/>
    <dgm:cxn modelId="{EA973CEA-806B-44C3-871C-32150F88E654}" type="presOf" srcId="{E0438B6C-ACFA-440F-A78C-EA776F6879A2}" destId="{9CA26F11-0B7D-4779-8A40-CC994314221C}" srcOrd="0" destOrd="0" presId="urn:microsoft.com/office/officeart/2005/8/layout/arrow2"/>
    <dgm:cxn modelId="{E08C9577-2D4B-4BCE-80AA-9CDA8687DEBF}" srcId="{704274E6-45E2-4010-98A5-C708875C1EAA}" destId="{98E26913-9C96-4B12-833B-466994995173}" srcOrd="0" destOrd="0" parTransId="{D36FEB9A-8EBD-4BEA-B48B-CC805693D79C}" sibTransId="{1D8F994B-BE4C-40F3-AF9E-6E406FEE60D7}"/>
    <dgm:cxn modelId="{B4D162D2-E14B-4ABD-AF23-F181470A0D2B}" type="presOf" srcId="{D933A5EB-BB4C-4BA4-9DD9-DC658004B53E}" destId="{5BDBB4E5-3D0C-4CDB-AE6B-57898CBA053C}" srcOrd="0" destOrd="0" presId="urn:microsoft.com/office/officeart/2005/8/layout/arrow2"/>
    <dgm:cxn modelId="{72153C0F-0EE2-43F8-9CED-0467E8EED1D6}" type="presOf" srcId="{40A20845-CAFE-4364-830B-E64A862B6A3C}" destId="{3A46FA32-32B3-40B2-8F6D-CA04A984B981}" srcOrd="0" destOrd="0" presId="urn:microsoft.com/office/officeart/2005/8/layout/arrow2"/>
    <dgm:cxn modelId="{63372133-2A69-440E-A314-83DC3A6897B7}" srcId="{704274E6-45E2-4010-98A5-C708875C1EAA}" destId="{D933A5EB-BB4C-4BA4-9DD9-DC658004B53E}" srcOrd="2" destOrd="0" parTransId="{4D64D9F7-B1AC-4E4F-9DED-1D71CDE21117}" sibTransId="{D03D0480-5D71-4456-8C24-3A123FC4355D}"/>
    <dgm:cxn modelId="{E667ADF3-9F71-4FBF-8C21-CF94670ABDD4}" type="presOf" srcId="{98E26913-9C96-4B12-833B-466994995173}" destId="{93C1C442-7324-4257-85DB-1D0A21579D5C}" srcOrd="0" destOrd="0" presId="urn:microsoft.com/office/officeart/2005/8/layout/arrow2"/>
    <dgm:cxn modelId="{8E8E8A04-17D8-4BFA-B898-6DD0A10FA657}" srcId="{704274E6-45E2-4010-98A5-C708875C1EAA}" destId="{40A20845-CAFE-4364-830B-E64A862B6A3C}" srcOrd="3" destOrd="0" parTransId="{0970F882-2643-4CC5-AF40-AC15DDF1E903}" sibTransId="{38B8F55C-EE83-4720-8EE4-203DDD94CBE5}"/>
    <dgm:cxn modelId="{C68119CA-28B8-4000-8897-7A684485AE18}" type="presOf" srcId="{F9416525-D7F2-4303-BCF3-5FF2705CCB92}" destId="{33CF23B1-70A8-41AA-9F02-837F7DBC7D47}" srcOrd="0" destOrd="0" presId="urn:microsoft.com/office/officeart/2005/8/layout/arrow2"/>
    <dgm:cxn modelId="{7E1D52E3-D4AF-4A7E-A6BE-F2607B20335A}" srcId="{704274E6-45E2-4010-98A5-C708875C1EAA}" destId="{F9416525-D7F2-4303-BCF3-5FF2705CCB92}" srcOrd="4" destOrd="0" parTransId="{05D09F67-85EE-4C47-9941-3ED7A068BEA3}" sibTransId="{2EB51411-D126-442A-9194-205D7DBFE713}"/>
    <dgm:cxn modelId="{51670BAB-C066-4BE1-B84D-FCC024D3AE27}" type="presOf" srcId="{704274E6-45E2-4010-98A5-C708875C1EAA}" destId="{C405D7B2-76E4-4BE5-BEDF-7B98A637EDDD}" srcOrd="0" destOrd="0" presId="urn:microsoft.com/office/officeart/2005/8/layout/arrow2"/>
    <dgm:cxn modelId="{51F2DDCB-CBE0-42AD-BFFE-0E6E4B26327D}" type="presParOf" srcId="{C405D7B2-76E4-4BE5-BEDF-7B98A637EDDD}" destId="{5DDF5394-A12E-4DF2-9B57-C9FDAF0710F6}" srcOrd="0" destOrd="0" presId="urn:microsoft.com/office/officeart/2005/8/layout/arrow2"/>
    <dgm:cxn modelId="{694C0CC6-9A7D-4DDC-966A-FCAC2ED84E17}" type="presParOf" srcId="{C405D7B2-76E4-4BE5-BEDF-7B98A637EDDD}" destId="{63003245-7869-4A54-AEED-566892526E4D}" srcOrd="1" destOrd="0" presId="urn:microsoft.com/office/officeart/2005/8/layout/arrow2"/>
    <dgm:cxn modelId="{045BF77B-3600-4851-9D47-AFBE9284EDC1}" type="presParOf" srcId="{63003245-7869-4A54-AEED-566892526E4D}" destId="{62D60EFA-850C-4E00-BB22-0F62F58CE7A3}" srcOrd="0" destOrd="0" presId="urn:microsoft.com/office/officeart/2005/8/layout/arrow2"/>
    <dgm:cxn modelId="{F194A340-5A42-420A-9A92-94D2DF71493C}" type="presParOf" srcId="{63003245-7869-4A54-AEED-566892526E4D}" destId="{93C1C442-7324-4257-85DB-1D0A21579D5C}" srcOrd="1" destOrd="0" presId="urn:microsoft.com/office/officeart/2005/8/layout/arrow2"/>
    <dgm:cxn modelId="{07B1C100-FAED-49B5-9974-904F9C2DB645}" type="presParOf" srcId="{63003245-7869-4A54-AEED-566892526E4D}" destId="{6310EF6B-BBE1-4A9F-ABF2-05700F33E958}" srcOrd="2" destOrd="0" presId="urn:microsoft.com/office/officeart/2005/8/layout/arrow2"/>
    <dgm:cxn modelId="{BB9D501B-59F8-4C33-AA10-42AC6A906C1A}" type="presParOf" srcId="{63003245-7869-4A54-AEED-566892526E4D}" destId="{9CA26F11-0B7D-4779-8A40-CC994314221C}" srcOrd="3" destOrd="0" presId="urn:microsoft.com/office/officeart/2005/8/layout/arrow2"/>
    <dgm:cxn modelId="{CC13DAA3-1229-4F84-9D6E-00162D1FE5A8}" type="presParOf" srcId="{63003245-7869-4A54-AEED-566892526E4D}" destId="{7145DFF1-D24F-4A30-B2A5-D94D511AA4FD}" srcOrd="4" destOrd="0" presId="urn:microsoft.com/office/officeart/2005/8/layout/arrow2"/>
    <dgm:cxn modelId="{8DB10EFE-5FF9-46D4-9AFB-19E9A9DEA9C6}" type="presParOf" srcId="{63003245-7869-4A54-AEED-566892526E4D}" destId="{5BDBB4E5-3D0C-4CDB-AE6B-57898CBA053C}" srcOrd="5" destOrd="0" presId="urn:microsoft.com/office/officeart/2005/8/layout/arrow2"/>
    <dgm:cxn modelId="{0093A9F1-1E33-44BD-B116-5532864FFA41}" type="presParOf" srcId="{63003245-7869-4A54-AEED-566892526E4D}" destId="{3CCD5F1A-660D-44A1-AD13-E75F6BCE64B9}" srcOrd="6" destOrd="0" presId="urn:microsoft.com/office/officeart/2005/8/layout/arrow2"/>
    <dgm:cxn modelId="{D66A624A-4D51-41AC-B47E-AD8E92FE70DA}" type="presParOf" srcId="{63003245-7869-4A54-AEED-566892526E4D}" destId="{3A46FA32-32B3-40B2-8F6D-CA04A984B981}" srcOrd="7" destOrd="0" presId="urn:microsoft.com/office/officeart/2005/8/layout/arrow2"/>
    <dgm:cxn modelId="{3309B11B-776E-4AC4-A876-BB31222D2B08}" type="presParOf" srcId="{63003245-7869-4A54-AEED-566892526E4D}" destId="{82FF39CF-8021-4FCC-AAEE-4AC7A0253E31}" srcOrd="8" destOrd="0" presId="urn:microsoft.com/office/officeart/2005/8/layout/arrow2"/>
    <dgm:cxn modelId="{13D5778D-D7E5-48C8-97BC-A969F3A8096E}" type="presParOf" srcId="{63003245-7869-4A54-AEED-566892526E4D}" destId="{33CF23B1-70A8-41AA-9F02-837F7DBC7D47}"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B8D5E-2DC7-4BDE-BD6D-7FCBCB44CC57}">
      <dsp:nvSpPr>
        <dsp:cNvPr id="0" name=""/>
        <dsp:cNvSpPr/>
      </dsp:nvSpPr>
      <dsp:spPr>
        <a:xfrm>
          <a:off x="585" y="1934591"/>
          <a:ext cx="1408055" cy="79714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ct val="15000"/>
            </a:spcAft>
            <a:buChar char="••"/>
          </a:pPr>
          <a:r>
            <a:rPr lang="es-ES" sz="1200" kern="1200" dirty="0" err="1" smtClean="0"/>
            <a:t>Carbohidra</a:t>
          </a:r>
          <a:r>
            <a:rPr lang="es-ES" sz="1200" kern="1200" dirty="0" smtClean="0"/>
            <a:t>-tos fermentables</a:t>
          </a:r>
          <a:endParaRPr lang="es-ES" sz="1200" kern="1200" dirty="0"/>
        </a:p>
      </dsp:txBody>
      <dsp:txXfrm>
        <a:off x="18930" y="1952936"/>
        <a:ext cx="1371365" cy="589642"/>
      </dsp:txXfrm>
    </dsp:sp>
    <dsp:sp modelId="{DE9DA032-A71A-444D-B5AA-A6EBF1DC36AE}">
      <dsp:nvSpPr>
        <dsp:cNvPr id="0" name=""/>
        <dsp:cNvSpPr/>
      </dsp:nvSpPr>
      <dsp:spPr>
        <a:xfrm>
          <a:off x="702342" y="1861208"/>
          <a:ext cx="1504443" cy="1504443"/>
        </a:xfrm>
        <a:prstGeom prst="leftCircularArrow">
          <a:avLst>
            <a:gd name="adj1" fmla="val 2096"/>
            <a:gd name="adj2" fmla="val 251657"/>
            <a:gd name="adj3" fmla="val 1708261"/>
            <a:gd name="adj4" fmla="val 8705583"/>
            <a:gd name="adj5" fmla="val 2445"/>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2728970-4D91-4021-B0E9-1F2FC506C14A}">
      <dsp:nvSpPr>
        <dsp:cNvPr id="0" name=""/>
        <dsp:cNvSpPr/>
      </dsp:nvSpPr>
      <dsp:spPr>
        <a:xfrm>
          <a:off x="436144" y="2682702"/>
          <a:ext cx="859099" cy="341635"/>
        </a:xfrm>
        <a:prstGeom prst="roundRect">
          <a:avLst>
            <a:gd name="adj" fmla="val 10000"/>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kern="1200" dirty="0" smtClean="0"/>
            <a:t>Dieta</a:t>
          </a:r>
          <a:r>
            <a:rPr lang="es-ES" sz="1800" kern="1200" dirty="0" smtClean="0"/>
            <a:t> </a:t>
          </a:r>
          <a:endParaRPr lang="es-ES" sz="1800" kern="1200" dirty="0"/>
        </a:p>
      </dsp:txBody>
      <dsp:txXfrm>
        <a:off x="446150" y="2692708"/>
        <a:ext cx="839087" cy="321623"/>
      </dsp:txXfrm>
    </dsp:sp>
    <dsp:sp modelId="{7EA41C44-1DE4-4F55-88FA-1A75868DCF55}">
      <dsp:nvSpPr>
        <dsp:cNvPr id="0" name=""/>
        <dsp:cNvSpPr/>
      </dsp:nvSpPr>
      <dsp:spPr>
        <a:xfrm>
          <a:off x="1558793" y="1781104"/>
          <a:ext cx="1519482" cy="111182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4134818"/>
              <a:satOff val="6705"/>
              <a:lumOff val="49"/>
              <a:alphaOff val="0"/>
            </a:schemeClr>
          </a:solidFill>
          <a:prstDash val="solid"/>
        </a:ln>
        <a:effectLst>
          <a:outerShdw blurRad="508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ct val="15000"/>
            </a:spcAft>
            <a:buChar char="••"/>
          </a:pPr>
          <a:r>
            <a:rPr lang="es-ES" sz="1200" kern="1200" dirty="0" smtClean="0"/>
            <a:t>Formación de ácidos </a:t>
          </a:r>
          <a:endParaRPr lang="es-ES" sz="1200" kern="1200" dirty="0"/>
        </a:p>
      </dsp:txBody>
      <dsp:txXfrm>
        <a:off x="1584379" y="2044939"/>
        <a:ext cx="1468310" cy="822404"/>
      </dsp:txXfrm>
    </dsp:sp>
    <dsp:sp modelId="{94ADA838-09C3-4182-87FA-3302AA497167}">
      <dsp:nvSpPr>
        <dsp:cNvPr id="0" name=""/>
        <dsp:cNvSpPr/>
      </dsp:nvSpPr>
      <dsp:spPr>
        <a:xfrm>
          <a:off x="2280557" y="1153966"/>
          <a:ext cx="1700014" cy="1700014"/>
        </a:xfrm>
        <a:prstGeom prst="circularArrow">
          <a:avLst>
            <a:gd name="adj1" fmla="val 1855"/>
            <a:gd name="adj2" fmla="val 221483"/>
            <a:gd name="adj3" fmla="val 20051807"/>
            <a:gd name="adj4" fmla="val 13024311"/>
            <a:gd name="adj5" fmla="val 2164"/>
          </a:avLst>
        </a:prstGeom>
        <a:gradFill rotWithShape="0">
          <a:gsLst>
            <a:gs pos="0">
              <a:schemeClr val="accent3">
                <a:hueOff val="-5513091"/>
                <a:satOff val="8941"/>
                <a:lumOff val="66"/>
                <a:alphaOff val="0"/>
                <a:tint val="43000"/>
                <a:satMod val="165000"/>
              </a:schemeClr>
            </a:gs>
            <a:gs pos="55000">
              <a:schemeClr val="accent3">
                <a:hueOff val="-5513091"/>
                <a:satOff val="8941"/>
                <a:lumOff val="66"/>
                <a:alphaOff val="0"/>
                <a:tint val="83000"/>
                <a:satMod val="155000"/>
              </a:schemeClr>
            </a:gs>
            <a:gs pos="100000">
              <a:schemeClr val="accent3">
                <a:hueOff val="-5513091"/>
                <a:satOff val="8941"/>
                <a:lumOff val="66"/>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75AD7A3-525B-4DE0-A186-889F296EBFE1}">
      <dsp:nvSpPr>
        <dsp:cNvPr id="0" name=""/>
        <dsp:cNvSpPr/>
      </dsp:nvSpPr>
      <dsp:spPr>
        <a:xfrm>
          <a:off x="1690524" y="1512168"/>
          <a:ext cx="1578183" cy="361535"/>
        </a:xfrm>
        <a:prstGeom prst="roundRect">
          <a:avLst>
            <a:gd name="adj" fmla="val 10000"/>
          </a:avLst>
        </a:prstGeom>
        <a:gradFill rotWithShape="0">
          <a:gsLst>
            <a:gs pos="0">
              <a:schemeClr val="accent3">
                <a:hueOff val="-4134818"/>
                <a:satOff val="6705"/>
                <a:lumOff val="49"/>
                <a:alphaOff val="0"/>
                <a:tint val="43000"/>
                <a:satMod val="165000"/>
              </a:schemeClr>
            </a:gs>
            <a:gs pos="55000">
              <a:schemeClr val="accent3">
                <a:hueOff val="-4134818"/>
                <a:satOff val="6705"/>
                <a:lumOff val="49"/>
                <a:alphaOff val="0"/>
                <a:tint val="83000"/>
                <a:satMod val="155000"/>
              </a:schemeClr>
            </a:gs>
            <a:gs pos="100000">
              <a:schemeClr val="accent3">
                <a:hueOff val="-4134818"/>
                <a:satOff val="6705"/>
                <a:lumOff val="49"/>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kern="1200" dirty="0" smtClean="0"/>
            <a:t>Microorganismos </a:t>
          </a:r>
          <a:endParaRPr lang="es-ES" sz="1400" kern="1200" dirty="0"/>
        </a:p>
      </dsp:txBody>
      <dsp:txXfrm>
        <a:off x="1701113" y="1522757"/>
        <a:ext cx="1557005" cy="340357"/>
      </dsp:txXfrm>
    </dsp:sp>
    <dsp:sp modelId="{2A7BFBA5-8F77-411C-A24E-D3B55FD4C549}">
      <dsp:nvSpPr>
        <dsp:cNvPr id="0" name=""/>
        <dsp:cNvSpPr/>
      </dsp:nvSpPr>
      <dsp:spPr>
        <a:xfrm>
          <a:off x="3418859" y="1867694"/>
          <a:ext cx="1139130" cy="79714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8269636"/>
              <a:satOff val="13411"/>
              <a:lumOff val="98"/>
              <a:alphaOff val="0"/>
            </a:schemeClr>
          </a:solidFill>
          <a:prstDash val="solid"/>
        </a:ln>
        <a:effectLst>
          <a:outerShdw blurRad="508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ct val="15000"/>
            </a:spcAft>
            <a:buChar char="••"/>
          </a:pPr>
          <a:r>
            <a:rPr lang="es-ES" sz="1200" kern="1200" dirty="0" err="1" smtClean="0"/>
            <a:t>Disminu-ción</a:t>
          </a:r>
          <a:r>
            <a:rPr lang="es-ES" sz="1200" kern="1200" dirty="0" smtClean="0"/>
            <a:t> del pH bucal</a:t>
          </a:r>
          <a:endParaRPr lang="es-ES" sz="1200" kern="1200" dirty="0"/>
        </a:p>
      </dsp:txBody>
      <dsp:txXfrm>
        <a:off x="3437204" y="1886039"/>
        <a:ext cx="1102440" cy="589642"/>
      </dsp:txXfrm>
    </dsp:sp>
    <dsp:sp modelId="{E454D61A-049A-46EC-88E4-DAAA565806FD}">
      <dsp:nvSpPr>
        <dsp:cNvPr id="0" name=""/>
        <dsp:cNvSpPr/>
      </dsp:nvSpPr>
      <dsp:spPr>
        <a:xfrm>
          <a:off x="4014202" y="1714797"/>
          <a:ext cx="1707610" cy="1707610"/>
        </a:xfrm>
        <a:prstGeom prst="leftCircularArrow">
          <a:avLst>
            <a:gd name="adj1" fmla="val 1847"/>
            <a:gd name="adj2" fmla="val 220456"/>
            <a:gd name="adj3" fmla="val 2045566"/>
            <a:gd name="adj4" fmla="val 9074088"/>
            <a:gd name="adj5" fmla="val 2154"/>
          </a:avLst>
        </a:prstGeom>
        <a:gradFill rotWithShape="0">
          <a:gsLst>
            <a:gs pos="0">
              <a:schemeClr val="accent3">
                <a:hueOff val="-11026182"/>
                <a:satOff val="17881"/>
                <a:lumOff val="131"/>
                <a:alphaOff val="0"/>
                <a:tint val="43000"/>
                <a:satMod val="165000"/>
              </a:schemeClr>
            </a:gs>
            <a:gs pos="55000">
              <a:schemeClr val="accent3">
                <a:hueOff val="-11026182"/>
                <a:satOff val="17881"/>
                <a:lumOff val="131"/>
                <a:alphaOff val="0"/>
                <a:tint val="83000"/>
                <a:satMod val="155000"/>
              </a:schemeClr>
            </a:gs>
            <a:gs pos="100000">
              <a:schemeClr val="accent3">
                <a:hueOff val="-11026182"/>
                <a:satOff val="17881"/>
                <a:lumOff val="131"/>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D1F4CE7-040D-4D85-BD03-0089DC8AC5AF}">
      <dsp:nvSpPr>
        <dsp:cNvPr id="0" name=""/>
        <dsp:cNvSpPr/>
      </dsp:nvSpPr>
      <dsp:spPr>
        <a:xfrm>
          <a:off x="3537355" y="2664296"/>
          <a:ext cx="1224303" cy="298736"/>
        </a:xfrm>
        <a:prstGeom prst="roundRect">
          <a:avLst>
            <a:gd name="adj" fmla="val 10000"/>
          </a:avLst>
        </a:prstGeom>
        <a:gradFill rotWithShape="0">
          <a:gsLst>
            <a:gs pos="0">
              <a:schemeClr val="accent3">
                <a:hueOff val="-8269636"/>
                <a:satOff val="13411"/>
                <a:lumOff val="98"/>
                <a:alphaOff val="0"/>
                <a:tint val="43000"/>
                <a:satMod val="165000"/>
              </a:schemeClr>
            </a:gs>
            <a:gs pos="55000">
              <a:schemeClr val="accent3">
                <a:hueOff val="-8269636"/>
                <a:satOff val="13411"/>
                <a:lumOff val="98"/>
                <a:alphaOff val="0"/>
                <a:tint val="83000"/>
                <a:satMod val="155000"/>
              </a:schemeClr>
            </a:gs>
            <a:gs pos="100000">
              <a:schemeClr val="accent3">
                <a:hueOff val="-8269636"/>
                <a:satOff val="13411"/>
                <a:lumOff val="98"/>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kern="1200" dirty="0" smtClean="0"/>
            <a:t>Medio oral</a:t>
          </a:r>
          <a:endParaRPr lang="es-ES" sz="1400" kern="1200" dirty="0"/>
        </a:p>
      </dsp:txBody>
      <dsp:txXfrm>
        <a:off x="3546105" y="2673046"/>
        <a:ext cx="1206803" cy="281236"/>
      </dsp:txXfrm>
    </dsp:sp>
    <dsp:sp modelId="{B9367757-5EF2-4C85-BBC7-2C9FA4D01C01}">
      <dsp:nvSpPr>
        <dsp:cNvPr id="0" name=""/>
        <dsp:cNvSpPr/>
      </dsp:nvSpPr>
      <dsp:spPr>
        <a:xfrm>
          <a:off x="4911810" y="1889402"/>
          <a:ext cx="1744847" cy="104605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2404454"/>
              <a:satOff val="20116"/>
              <a:lumOff val="148"/>
              <a:alphaOff val="0"/>
            </a:schemeClr>
          </a:solidFill>
          <a:prstDash val="solid"/>
        </a:ln>
        <a:effectLst>
          <a:outerShdw blurRad="508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ct val="15000"/>
            </a:spcAft>
            <a:buChar char="••"/>
          </a:pPr>
          <a:r>
            <a:rPr lang="es-ES" sz="1200" kern="1200" dirty="0" smtClean="0"/>
            <a:t>Desarrollo de bacterias </a:t>
          </a:r>
          <a:r>
            <a:rPr lang="es-ES" sz="1200" kern="1200" dirty="0" err="1" smtClean="0"/>
            <a:t>cariogénicas</a:t>
          </a:r>
          <a:endParaRPr lang="es-ES" sz="1200" kern="1200" dirty="0"/>
        </a:p>
      </dsp:txBody>
      <dsp:txXfrm>
        <a:off x="4935883" y="2137629"/>
        <a:ext cx="1696701" cy="773751"/>
      </dsp:txXfrm>
    </dsp:sp>
    <dsp:sp modelId="{83FAF0B9-3E6C-4370-9E94-22EF61B29AC5}">
      <dsp:nvSpPr>
        <dsp:cNvPr id="0" name=""/>
        <dsp:cNvSpPr/>
      </dsp:nvSpPr>
      <dsp:spPr>
        <a:xfrm>
          <a:off x="5741321" y="1116081"/>
          <a:ext cx="2054369" cy="2054369"/>
        </a:xfrm>
        <a:prstGeom prst="circularArrow">
          <a:avLst>
            <a:gd name="adj1" fmla="val 1535"/>
            <a:gd name="adj2" fmla="val 181955"/>
            <a:gd name="adj3" fmla="val 19907421"/>
            <a:gd name="adj4" fmla="val 12840397"/>
            <a:gd name="adj5" fmla="val 1791"/>
          </a:avLst>
        </a:prstGeom>
        <a:gradFill rotWithShape="0">
          <a:gsLst>
            <a:gs pos="0">
              <a:schemeClr val="accent3">
                <a:hueOff val="-16539272"/>
                <a:satOff val="26822"/>
                <a:lumOff val="197"/>
                <a:alphaOff val="0"/>
                <a:tint val="43000"/>
                <a:satMod val="165000"/>
              </a:schemeClr>
            </a:gs>
            <a:gs pos="55000">
              <a:schemeClr val="accent3">
                <a:hueOff val="-16539272"/>
                <a:satOff val="26822"/>
                <a:lumOff val="197"/>
                <a:alphaOff val="0"/>
                <a:tint val="83000"/>
                <a:satMod val="155000"/>
              </a:schemeClr>
            </a:gs>
            <a:gs pos="100000">
              <a:schemeClr val="accent3">
                <a:hueOff val="-16539272"/>
                <a:satOff val="26822"/>
                <a:lumOff val="19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5837A59-7509-45A4-83FD-F4FBF86CD2B0}">
      <dsp:nvSpPr>
        <dsp:cNvPr id="0" name=""/>
        <dsp:cNvSpPr/>
      </dsp:nvSpPr>
      <dsp:spPr>
        <a:xfrm>
          <a:off x="5115553" y="1587878"/>
          <a:ext cx="1659523" cy="430525"/>
        </a:xfrm>
        <a:prstGeom prst="roundRect">
          <a:avLst>
            <a:gd name="adj" fmla="val 10000"/>
          </a:avLst>
        </a:prstGeom>
        <a:gradFill rotWithShape="0">
          <a:gsLst>
            <a:gs pos="0">
              <a:schemeClr val="accent3">
                <a:hueOff val="-12404454"/>
                <a:satOff val="20116"/>
                <a:lumOff val="148"/>
                <a:alphaOff val="0"/>
                <a:tint val="43000"/>
                <a:satMod val="165000"/>
              </a:schemeClr>
            </a:gs>
            <a:gs pos="55000">
              <a:schemeClr val="accent3">
                <a:hueOff val="-12404454"/>
                <a:satOff val="20116"/>
                <a:lumOff val="148"/>
                <a:alphaOff val="0"/>
                <a:tint val="83000"/>
                <a:satMod val="155000"/>
              </a:schemeClr>
            </a:gs>
            <a:gs pos="100000">
              <a:schemeClr val="accent3">
                <a:hueOff val="-12404454"/>
                <a:satOff val="20116"/>
                <a:lumOff val="148"/>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kern="1200" dirty="0" smtClean="0"/>
            <a:t>Microorganismos</a:t>
          </a:r>
          <a:endParaRPr lang="es-ES" sz="900" kern="1200" dirty="0"/>
        </a:p>
      </dsp:txBody>
      <dsp:txXfrm>
        <a:off x="5128163" y="1600488"/>
        <a:ext cx="1634303" cy="405305"/>
      </dsp:txXfrm>
    </dsp:sp>
    <dsp:sp modelId="{EE52E0CF-7AD7-45F2-AD73-2B54344D6310}">
      <dsp:nvSpPr>
        <dsp:cNvPr id="0" name=""/>
        <dsp:cNvSpPr/>
      </dsp:nvSpPr>
      <dsp:spPr>
        <a:xfrm>
          <a:off x="6925229" y="1856617"/>
          <a:ext cx="1687960" cy="868199"/>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6539272"/>
              <a:satOff val="26822"/>
              <a:lumOff val="197"/>
              <a:alphaOff val="0"/>
            </a:schemeClr>
          </a:solidFill>
          <a:prstDash val="solid"/>
        </a:ln>
        <a:effectLst>
          <a:outerShdw blurRad="50800" dist="25400" dir="5400000" rotWithShape="0">
            <a:srgbClr val="000000">
              <a:alpha val="4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ct val="15000"/>
            </a:spcAft>
            <a:buChar char="••"/>
          </a:pPr>
          <a:r>
            <a:rPr lang="es-ES" sz="1200" kern="1200" dirty="0" err="1" smtClean="0"/>
            <a:t>Desminerali-zación</a:t>
          </a:r>
          <a:r>
            <a:rPr lang="es-ES" sz="1200" kern="1200" dirty="0" smtClean="0"/>
            <a:t> </a:t>
          </a:r>
          <a:endParaRPr lang="es-ES" sz="1200" kern="1200" dirty="0"/>
        </a:p>
      </dsp:txBody>
      <dsp:txXfrm>
        <a:off x="6945209" y="1876597"/>
        <a:ext cx="1648000" cy="642197"/>
      </dsp:txXfrm>
    </dsp:sp>
    <dsp:sp modelId="{16D3F52A-DDFF-4FA9-B78A-D3B363555021}">
      <dsp:nvSpPr>
        <dsp:cNvPr id="0" name=""/>
        <dsp:cNvSpPr/>
      </dsp:nvSpPr>
      <dsp:spPr>
        <a:xfrm>
          <a:off x="7329311" y="2592287"/>
          <a:ext cx="1201957" cy="512446"/>
        </a:xfrm>
        <a:prstGeom prst="roundRect">
          <a:avLst>
            <a:gd name="adj" fmla="val 10000"/>
          </a:avLst>
        </a:prstGeom>
        <a:gradFill rotWithShape="0">
          <a:gsLst>
            <a:gs pos="0">
              <a:schemeClr val="accent3">
                <a:hueOff val="-16539272"/>
                <a:satOff val="26822"/>
                <a:lumOff val="197"/>
                <a:alphaOff val="0"/>
                <a:tint val="43000"/>
                <a:satMod val="165000"/>
              </a:schemeClr>
            </a:gs>
            <a:gs pos="55000">
              <a:schemeClr val="accent3">
                <a:hueOff val="-16539272"/>
                <a:satOff val="26822"/>
                <a:lumOff val="197"/>
                <a:alphaOff val="0"/>
                <a:tint val="83000"/>
                <a:satMod val="155000"/>
              </a:schemeClr>
            </a:gs>
            <a:gs pos="100000">
              <a:schemeClr val="accent3">
                <a:hueOff val="-16539272"/>
                <a:satOff val="26822"/>
                <a:lumOff val="19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kern="1200" dirty="0" smtClean="0"/>
            <a:t>Tejido dental</a:t>
          </a:r>
          <a:endParaRPr lang="es-ES" sz="1400" kern="1200" dirty="0"/>
        </a:p>
      </dsp:txBody>
      <dsp:txXfrm>
        <a:off x="7344320" y="2607296"/>
        <a:ext cx="1171939" cy="4824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DC27C-4226-404E-8B0C-1BD38B000846}">
      <dsp:nvSpPr>
        <dsp:cNvPr id="0" name=""/>
        <dsp:cNvSpPr/>
      </dsp:nvSpPr>
      <dsp:spPr>
        <a:xfrm>
          <a:off x="0" y="0"/>
          <a:ext cx="3600400" cy="2160240"/>
        </a:xfrm>
        <a:prstGeom prst="rect">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Flujo </a:t>
          </a:r>
        </a:p>
        <a:p>
          <a:pPr lvl="0" algn="ctr" defTabSz="1422400">
            <a:lnSpc>
              <a:spcPct val="90000"/>
            </a:lnSpc>
            <a:spcBef>
              <a:spcPct val="0"/>
            </a:spcBef>
            <a:spcAft>
              <a:spcPct val="35000"/>
            </a:spcAft>
          </a:pPr>
          <a:r>
            <a:rPr lang="es-ES" sz="3200" kern="1200" dirty="0" smtClean="0"/>
            <a:t>salival</a:t>
          </a:r>
          <a:endParaRPr lang="es-ES" sz="3200" kern="1200" dirty="0"/>
        </a:p>
      </dsp:txBody>
      <dsp:txXfrm>
        <a:off x="0" y="0"/>
        <a:ext cx="3600400" cy="21602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E8430-D6C9-4B07-893D-2D4EE852D68A}">
      <dsp:nvSpPr>
        <dsp:cNvPr id="0" name=""/>
        <dsp:cNvSpPr/>
      </dsp:nvSpPr>
      <dsp:spPr>
        <a:xfrm>
          <a:off x="0" y="636931"/>
          <a:ext cx="3687522" cy="2212513"/>
        </a:xfrm>
        <a:prstGeom prst="rect">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Lesiones </a:t>
          </a:r>
        </a:p>
        <a:p>
          <a:pPr lvl="0" algn="ctr" defTabSz="1422400">
            <a:lnSpc>
              <a:spcPct val="90000"/>
            </a:lnSpc>
            <a:spcBef>
              <a:spcPct val="0"/>
            </a:spcBef>
            <a:spcAft>
              <a:spcPct val="35000"/>
            </a:spcAft>
          </a:pPr>
          <a:r>
            <a:rPr lang="es-ES" sz="3200" kern="1200" dirty="0" smtClean="0"/>
            <a:t>cariosas</a:t>
          </a:r>
          <a:endParaRPr lang="es-ES" sz="3200" kern="1200" dirty="0"/>
        </a:p>
      </dsp:txBody>
      <dsp:txXfrm>
        <a:off x="0" y="636931"/>
        <a:ext cx="3687522" cy="22125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749C6E-7DF0-4039-A46C-EE722CCFCD68}">
      <dsp:nvSpPr>
        <dsp:cNvPr id="0" name=""/>
        <dsp:cNvSpPr/>
      </dsp:nvSpPr>
      <dsp:spPr>
        <a:xfrm>
          <a:off x="0" y="142875"/>
          <a:ext cx="8001056" cy="5000660"/>
        </a:xfrm>
        <a:prstGeom prst="swooshArrow">
          <a:avLst>
            <a:gd name="adj1" fmla="val 25000"/>
            <a:gd name="adj2" fmla="val 25000"/>
          </a:avLst>
        </a:prstGeom>
        <a:gradFill rotWithShape="0">
          <a:gsLst>
            <a:gs pos="0">
              <a:schemeClr val="accent5">
                <a:tint val="40000"/>
                <a:hueOff val="0"/>
                <a:satOff val="0"/>
                <a:lumOff val="0"/>
                <a:alphaOff val="0"/>
                <a:tint val="43000"/>
                <a:satMod val="165000"/>
              </a:schemeClr>
            </a:gs>
            <a:gs pos="55000">
              <a:schemeClr val="accent5">
                <a:tint val="40000"/>
                <a:hueOff val="0"/>
                <a:satOff val="0"/>
                <a:lumOff val="0"/>
                <a:alphaOff val="0"/>
                <a:tint val="83000"/>
                <a:satMod val="155000"/>
              </a:schemeClr>
            </a:gs>
            <a:gs pos="100000">
              <a:schemeClr val="accent5">
                <a:tint val="40000"/>
                <a:hueOff val="0"/>
                <a:satOff val="0"/>
                <a:lumOff val="0"/>
                <a:alphaOff val="0"/>
                <a:shade val="85000"/>
              </a:schemeClr>
            </a:gs>
          </a:gsLst>
          <a:path path="circle">
            <a:fillToRect l="-40000" t="-90000" r="140000" b="19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7AF0E6D8-5DCF-4620-8740-E1C737251949}">
      <dsp:nvSpPr>
        <dsp:cNvPr id="0" name=""/>
        <dsp:cNvSpPr/>
      </dsp:nvSpPr>
      <dsp:spPr>
        <a:xfrm>
          <a:off x="788104" y="3861366"/>
          <a:ext cx="184024" cy="184024"/>
        </a:xfrm>
        <a:prstGeom prst="ellipse">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92E5ABA-AE59-4C5F-A56E-8E7003D4C38F}">
      <dsp:nvSpPr>
        <dsp:cNvPr id="0" name=""/>
        <dsp:cNvSpPr/>
      </dsp:nvSpPr>
      <dsp:spPr>
        <a:xfrm>
          <a:off x="880116" y="3953378"/>
          <a:ext cx="1048138" cy="1190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11" tIns="0" rIns="0" bIns="0" numCol="1" spcCol="1270" anchor="t" anchorCtr="0">
          <a:noAutofit/>
        </a:bodyPr>
        <a:lstStyle/>
        <a:p>
          <a:pPr lvl="0" algn="l" defTabSz="533400">
            <a:lnSpc>
              <a:spcPct val="90000"/>
            </a:lnSpc>
            <a:spcBef>
              <a:spcPct val="0"/>
            </a:spcBef>
            <a:spcAft>
              <a:spcPct val="35000"/>
            </a:spcAft>
          </a:pPr>
          <a:r>
            <a:rPr lang="es-ES" sz="1200" kern="1200" dirty="0" err="1" smtClean="0"/>
            <a:t>Ph</a:t>
          </a:r>
          <a:r>
            <a:rPr lang="es-ES" sz="1200" kern="1200" dirty="0" smtClean="0"/>
            <a:t> crítico</a:t>
          </a:r>
          <a:endParaRPr lang="es-ES" sz="1200" kern="1200" dirty="0"/>
        </a:p>
      </dsp:txBody>
      <dsp:txXfrm>
        <a:off x="880116" y="3953378"/>
        <a:ext cx="1048138" cy="1190157"/>
      </dsp:txXfrm>
    </dsp:sp>
    <dsp:sp modelId="{EB9DE272-0BD6-4C55-A882-628690B6B9D9}">
      <dsp:nvSpPr>
        <dsp:cNvPr id="0" name=""/>
        <dsp:cNvSpPr/>
      </dsp:nvSpPr>
      <dsp:spPr>
        <a:xfrm>
          <a:off x="1784235" y="2904240"/>
          <a:ext cx="288038" cy="288038"/>
        </a:xfrm>
        <a:prstGeom prst="ellipse">
          <a:avLst/>
        </a:prstGeom>
        <a:gradFill rotWithShape="0">
          <a:gsLst>
            <a:gs pos="0">
              <a:schemeClr val="accent5">
                <a:hueOff val="2684729"/>
                <a:satOff val="-361"/>
                <a:lumOff val="3578"/>
                <a:alphaOff val="0"/>
                <a:tint val="43000"/>
                <a:satMod val="165000"/>
              </a:schemeClr>
            </a:gs>
            <a:gs pos="55000">
              <a:schemeClr val="accent5">
                <a:hueOff val="2684729"/>
                <a:satOff val="-361"/>
                <a:lumOff val="3578"/>
                <a:alphaOff val="0"/>
                <a:tint val="83000"/>
                <a:satMod val="155000"/>
              </a:schemeClr>
            </a:gs>
            <a:gs pos="100000">
              <a:schemeClr val="accent5">
                <a:hueOff val="2684729"/>
                <a:satOff val="-361"/>
                <a:lumOff val="3578"/>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797CB32-BF12-400A-8C91-987047B58967}">
      <dsp:nvSpPr>
        <dsp:cNvPr id="0" name=""/>
        <dsp:cNvSpPr/>
      </dsp:nvSpPr>
      <dsp:spPr>
        <a:xfrm>
          <a:off x="1928254" y="3048259"/>
          <a:ext cx="1328175" cy="2095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625" tIns="0" rIns="0" bIns="0" numCol="1" spcCol="1270" anchor="t" anchorCtr="0">
          <a:noAutofit/>
        </a:bodyPr>
        <a:lstStyle/>
        <a:p>
          <a:pPr lvl="0" algn="l" defTabSz="533400">
            <a:lnSpc>
              <a:spcPct val="90000"/>
            </a:lnSpc>
            <a:spcBef>
              <a:spcPct val="0"/>
            </a:spcBef>
            <a:spcAft>
              <a:spcPct val="35000"/>
            </a:spcAft>
          </a:pPr>
          <a:r>
            <a:rPr lang="es-ES" sz="1200" kern="1200" dirty="0" smtClean="0"/>
            <a:t>Disociación de cristales de </a:t>
          </a:r>
          <a:r>
            <a:rPr lang="es-ES" sz="1200" kern="1200" dirty="0" err="1" smtClean="0"/>
            <a:t>hidroxiapatita</a:t>
          </a:r>
          <a:endParaRPr lang="es-ES" sz="1200" kern="1200" dirty="0"/>
        </a:p>
      </dsp:txBody>
      <dsp:txXfrm>
        <a:off x="1928254" y="3048259"/>
        <a:ext cx="1328175" cy="2095276"/>
      </dsp:txXfrm>
    </dsp:sp>
    <dsp:sp modelId="{E934410F-A1EB-4399-A471-85A5343271B5}">
      <dsp:nvSpPr>
        <dsp:cNvPr id="0" name=""/>
        <dsp:cNvSpPr/>
      </dsp:nvSpPr>
      <dsp:spPr>
        <a:xfrm>
          <a:off x="3064404" y="2141139"/>
          <a:ext cx="384050" cy="384050"/>
        </a:xfrm>
        <a:prstGeom prst="ellipse">
          <a:avLst/>
        </a:prstGeom>
        <a:gradFill rotWithShape="0">
          <a:gsLst>
            <a:gs pos="0">
              <a:schemeClr val="accent5">
                <a:hueOff val="5369458"/>
                <a:satOff val="-722"/>
                <a:lumOff val="7157"/>
                <a:alphaOff val="0"/>
                <a:tint val="43000"/>
                <a:satMod val="165000"/>
              </a:schemeClr>
            </a:gs>
            <a:gs pos="55000">
              <a:schemeClr val="accent5">
                <a:hueOff val="5369458"/>
                <a:satOff val="-722"/>
                <a:lumOff val="7157"/>
                <a:alphaOff val="0"/>
                <a:tint val="83000"/>
                <a:satMod val="155000"/>
              </a:schemeClr>
            </a:gs>
            <a:gs pos="100000">
              <a:schemeClr val="accent5">
                <a:hueOff val="5369458"/>
                <a:satOff val="-722"/>
                <a:lumOff val="715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339A45D-78A6-4DBA-937B-EE6F8B47ACC2}">
      <dsp:nvSpPr>
        <dsp:cNvPr id="0" name=""/>
        <dsp:cNvSpPr/>
      </dsp:nvSpPr>
      <dsp:spPr>
        <a:xfrm>
          <a:off x="3256429" y="2333165"/>
          <a:ext cx="1544203" cy="2810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501" tIns="0" rIns="0" bIns="0" numCol="1" spcCol="1270" anchor="t" anchorCtr="0">
          <a:noAutofit/>
        </a:bodyPr>
        <a:lstStyle/>
        <a:p>
          <a:pPr lvl="0" algn="l" defTabSz="533400">
            <a:lnSpc>
              <a:spcPct val="90000"/>
            </a:lnSpc>
            <a:spcBef>
              <a:spcPct val="0"/>
            </a:spcBef>
            <a:spcAft>
              <a:spcPct val="35000"/>
            </a:spcAft>
          </a:pPr>
          <a:r>
            <a:rPr lang="es-ES" sz="1200" kern="1200" dirty="0" smtClean="0"/>
            <a:t>Desmineralización </a:t>
          </a:r>
          <a:endParaRPr lang="es-ES" sz="1200" kern="1200" dirty="0"/>
        </a:p>
      </dsp:txBody>
      <dsp:txXfrm>
        <a:off x="3256429" y="2333165"/>
        <a:ext cx="1544203" cy="2810370"/>
      </dsp:txXfrm>
    </dsp:sp>
    <dsp:sp modelId="{8C0678DE-B850-4AB3-B80C-AD0B38732C3C}">
      <dsp:nvSpPr>
        <dsp:cNvPr id="0" name=""/>
        <dsp:cNvSpPr/>
      </dsp:nvSpPr>
      <dsp:spPr>
        <a:xfrm>
          <a:off x="4552600" y="1545061"/>
          <a:ext cx="496065" cy="496065"/>
        </a:xfrm>
        <a:prstGeom prst="ellipse">
          <a:avLst/>
        </a:prstGeom>
        <a:gradFill rotWithShape="0">
          <a:gsLst>
            <a:gs pos="0">
              <a:schemeClr val="accent5">
                <a:hueOff val="8054187"/>
                <a:satOff val="-1083"/>
                <a:lumOff val="10735"/>
                <a:alphaOff val="0"/>
                <a:tint val="43000"/>
                <a:satMod val="165000"/>
              </a:schemeClr>
            </a:gs>
            <a:gs pos="55000">
              <a:schemeClr val="accent5">
                <a:hueOff val="8054187"/>
                <a:satOff val="-1083"/>
                <a:lumOff val="10735"/>
                <a:alphaOff val="0"/>
                <a:tint val="83000"/>
                <a:satMod val="155000"/>
              </a:schemeClr>
            </a:gs>
            <a:gs pos="100000">
              <a:schemeClr val="accent5">
                <a:hueOff val="8054187"/>
                <a:satOff val="-1083"/>
                <a:lumOff val="10735"/>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B6339C0-C4DE-4800-8E1D-269A32B94F44}">
      <dsp:nvSpPr>
        <dsp:cNvPr id="0" name=""/>
        <dsp:cNvSpPr/>
      </dsp:nvSpPr>
      <dsp:spPr>
        <a:xfrm>
          <a:off x="4800633" y="1793093"/>
          <a:ext cx="1600211" cy="3350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855" tIns="0" rIns="0" bIns="0" numCol="1" spcCol="1270" anchor="t" anchorCtr="0">
          <a:noAutofit/>
        </a:bodyPr>
        <a:lstStyle/>
        <a:p>
          <a:pPr lvl="0" algn="l" defTabSz="533400">
            <a:lnSpc>
              <a:spcPct val="90000"/>
            </a:lnSpc>
            <a:spcBef>
              <a:spcPct val="0"/>
            </a:spcBef>
            <a:spcAft>
              <a:spcPct val="35000"/>
            </a:spcAft>
          </a:pPr>
          <a:r>
            <a:rPr lang="es-ES" sz="1200" kern="1200" dirty="0" smtClean="0"/>
            <a:t>Acción buffer salival</a:t>
          </a:r>
          <a:endParaRPr lang="es-ES" sz="1200" kern="1200" dirty="0"/>
        </a:p>
      </dsp:txBody>
      <dsp:txXfrm>
        <a:off x="4800633" y="1793093"/>
        <a:ext cx="1600211" cy="3350442"/>
      </dsp:txXfrm>
    </dsp:sp>
    <dsp:sp modelId="{0CF7D8A0-16DF-4D33-ABA3-58F2D60270A4}">
      <dsp:nvSpPr>
        <dsp:cNvPr id="0" name=""/>
        <dsp:cNvSpPr/>
      </dsp:nvSpPr>
      <dsp:spPr>
        <a:xfrm>
          <a:off x="6084803" y="1147008"/>
          <a:ext cx="632083" cy="632083"/>
        </a:xfrm>
        <a:prstGeom prst="ellipse">
          <a:avLst/>
        </a:prstGeom>
        <a:gradFill rotWithShape="0">
          <a:gsLst>
            <a:gs pos="0">
              <a:schemeClr val="accent5">
                <a:hueOff val="10738916"/>
                <a:satOff val="-1444"/>
                <a:lumOff val="14313"/>
                <a:alphaOff val="0"/>
                <a:tint val="43000"/>
                <a:satMod val="165000"/>
              </a:schemeClr>
            </a:gs>
            <a:gs pos="55000">
              <a:schemeClr val="accent5">
                <a:hueOff val="10738916"/>
                <a:satOff val="-1444"/>
                <a:lumOff val="14313"/>
                <a:alphaOff val="0"/>
                <a:tint val="83000"/>
                <a:satMod val="155000"/>
              </a:schemeClr>
            </a:gs>
            <a:gs pos="100000">
              <a:schemeClr val="accent5">
                <a:hueOff val="10738916"/>
                <a:satOff val="-1444"/>
                <a:lumOff val="14313"/>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B61BFCB-3546-48CA-807A-3250ED8D5567}">
      <dsp:nvSpPr>
        <dsp:cNvPr id="0" name=""/>
        <dsp:cNvSpPr/>
      </dsp:nvSpPr>
      <dsp:spPr>
        <a:xfrm>
          <a:off x="6400844" y="1463050"/>
          <a:ext cx="1600211" cy="3680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4928" tIns="0" rIns="0" bIns="0" numCol="1" spcCol="1270" anchor="t" anchorCtr="0">
          <a:noAutofit/>
        </a:bodyPr>
        <a:lstStyle/>
        <a:p>
          <a:pPr lvl="0" algn="l" defTabSz="533400">
            <a:lnSpc>
              <a:spcPct val="90000"/>
            </a:lnSpc>
            <a:spcBef>
              <a:spcPct val="0"/>
            </a:spcBef>
            <a:spcAft>
              <a:spcPct val="35000"/>
            </a:spcAft>
          </a:pPr>
          <a:r>
            <a:rPr lang="es-ES" sz="1200" kern="1200" dirty="0" err="1" smtClean="0"/>
            <a:t>Remineralización</a:t>
          </a:r>
          <a:r>
            <a:rPr lang="es-ES" sz="1200" kern="1200" dirty="0" smtClean="0"/>
            <a:t> </a:t>
          </a:r>
          <a:endParaRPr lang="es-ES" sz="1200" kern="1200" dirty="0"/>
        </a:p>
      </dsp:txBody>
      <dsp:txXfrm>
        <a:off x="6400844" y="1463050"/>
        <a:ext cx="1600211" cy="36804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F5394-A12E-4DF2-9B57-C9FDAF0710F6}">
      <dsp:nvSpPr>
        <dsp:cNvPr id="0" name=""/>
        <dsp:cNvSpPr/>
      </dsp:nvSpPr>
      <dsp:spPr>
        <a:xfrm>
          <a:off x="494029" y="0"/>
          <a:ext cx="7241540" cy="4525963"/>
        </a:xfrm>
        <a:prstGeom prst="swooshArrow">
          <a:avLst>
            <a:gd name="adj1" fmla="val 25000"/>
            <a:gd name="adj2" fmla="val 25000"/>
          </a:avLst>
        </a:prstGeom>
        <a:gradFill rotWithShape="0">
          <a:gsLst>
            <a:gs pos="0">
              <a:schemeClr val="accent3">
                <a:tint val="40000"/>
                <a:hueOff val="0"/>
                <a:satOff val="0"/>
                <a:lumOff val="0"/>
                <a:alphaOff val="0"/>
                <a:tint val="43000"/>
                <a:satMod val="165000"/>
              </a:schemeClr>
            </a:gs>
            <a:gs pos="55000">
              <a:schemeClr val="accent3">
                <a:tint val="40000"/>
                <a:hueOff val="0"/>
                <a:satOff val="0"/>
                <a:lumOff val="0"/>
                <a:alphaOff val="0"/>
                <a:tint val="83000"/>
                <a:satMod val="155000"/>
              </a:schemeClr>
            </a:gs>
            <a:gs pos="100000">
              <a:schemeClr val="accent3">
                <a:tint val="40000"/>
                <a:hueOff val="0"/>
                <a:satOff val="0"/>
                <a:lumOff val="0"/>
                <a:alphaOff val="0"/>
                <a:shade val="85000"/>
              </a:schemeClr>
            </a:gs>
          </a:gsLst>
          <a:path path="circle">
            <a:fillToRect l="-40000" t="-90000" r="140000" b="19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2D60EFA-850C-4E00-BB22-0F62F58CE7A3}">
      <dsp:nvSpPr>
        <dsp:cNvPr id="0" name=""/>
        <dsp:cNvSpPr/>
      </dsp:nvSpPr>
      <dsp:spPr>
        <a:xfrm>
          <a:off x="1207321" y="3365506"/>
          <a:ext cx="166555" cy="166555"/>
        </a:xfrm>
        <a:prstGeom prst="ellipse">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3C1C442-7324-4257-85DB-1D0A21579D5C}">
      <dsp:nvSpPr>
        <dsp:cNvPr id="0" name=""/>
        <dsp:cNvSpPr/>
      </dsp:nvSpPr>
      <dsp:spPr>
        <a:xfrm>
          <a:off x="1290599" y="3448783"/>
          <a:ext cx="948641" cy="1077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254" tIns="0" rIns="0" bIns="0" numCol="1" spcCol="1270" anchor="t" anchorCtr="0">
          <a:noAutofit/>
        </a:bodyPr>
        <a:lstStyle/>
        <a:p>
          <a:pPr lvl="0" algn="l" defTabSz="800100">
            <a:lnSpc>
              <a:spcPct val="90000"/>
            </a:lnSpc>
            <a:spcBef>
              <a:spcPct val="0"/>
            </a:spcBef>
            <a:spcAft>
              <a:spcPct val="35000"/>
            </a:spcAft>
          </a:pPr>
          <a:r>
            <a:rPr lang="es-ES" sz="1800" kern="1200" dirty="0" smtClean="0"/>
            <a:t>Ingesta de azúcar</a:t>
          </a:r>
          <a:endParaRPr lang="es-ES" sz="1800" kern="1200" dirty="0"/>
        </a:p>
      </dsp:txBody>
      <dsp:txXfrm>
        <a:off x="1290599" y="3448783"/>
        <a:ext cx="948641" cy="1077179"/>
      </dsp:txXfrm>
    </dsp:sp>
    <dsp:sp modelId="{6310EF6B-BBE1-4A9F-ABF2-05700F33E958}">
      <dsp:nvSpPr>
        <dsp:cNvPr id="0" name=""/>
        <dsp:cNvSpPr/>
      </dsp:nvSpPr>
      <dsp:spPr>
        <a:xfrm>
          <a:off x="2108893" y="2499236"/>
          <a:ext cx="260695" cy="260695"/>
        </a:xfrm>
        <a:prstGeom prst="ellipse">
          <a:avLst/>
        </a:prstGeom>
        <a:gradFill rotWithShape="0">
          <a:gsLst>
            <a:gs pos="0">
              <a:schemeClr val="accent3">
                <a:hueOff val="-4134818"/>
                <a:satOff val="6705"/>
                <a:lumOff val="49"/>
                <a:alphaOff val="0"/>
                <a:tint val="43000"/>
                <a:satMod val="165000"/>
              </a:schemeClr>
            </a:gs>
            <a:gs pos="55000">
              <a:schemeClr val="accent3">
                <a:hueOff val="-4134818"/>
                <a:satOff val="6705"/>
                <a:lumOff val="49"/>
                <a:alphaOff val="0"/>
                <a:tint val="83000"/>
                <a:satMod val="155000"/>
              </a:schemeClr>
            </a:gs>
            <a:gs pos="100000">
              <a:schemeClr val="accent3">
                <a:hueOff val="-4134818"/>
                <a:satOff val="6705"/>
                <a:lumOff val="49"/>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CA26F11-0B7D-4779-8A40-CC994314221C}">
      <dsp:nvSpPr>
        <dsp:cNvPr id="0" name=""/>
        <dsp:cNvSpPr/>
      </dsp:nvSpPr>
      <dsp:spPr>
        <a:xfrm>
          <a:off x="2239240" y="2629584"/>
          <a:ext cx="1202095" cy="189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37" tIns="0" rIns="0" bIns="0" numCol="1" spcCol="1270" anchor="t" anchorCtr="0">
          <a:noAutofit/>
        </a:bodyPr>
        <a:lstStyle/>
        <a:p>
          <a:pPr lvl="0" algn="l" defTabSz="800100">
            <a:lnSpc>
              <a:spcPct val="90000"/>
            </a:lnSpc>
            <a:spcBef>
              <a:spcPct val="0"/>
            </a:spcBef>
            <a:spcAft>
              <a:spcPct val="35000"/>
            </a:spcAft>
          </a:pPr>
          <a:r>
            <a:rPr lang="es-ES" sz="1800" kern="1200" dirty="0" smtClean="0"/>
            <a:t>Descenso del pH </a:t>
          </a:r>
          <a:endParaRPr lang="es-ES" sz="1800" kern="1200" dirty="0"/>
        </a:p>
      </dsp:txBody>
      <dsp:txXfrm>
        <a:off x="2239240" y="2629584"/>
        <a:ext cx="1202095" cy="1896378"/>
      </dsp:txXfrm>
    </dsp:sp>
    <dsp:sp modelId="{7145DFF1-D24F-4A30-B2A5-D94D511AA4FD}">
      <dsp:nvSpPr>
        <dsp:cNvPr id="0" name=""/>
        <dsp:cNvSpPr/>
      </dsp:nvSpPr>
      <dsp:spPr>
        <a:xfrm>
          <a:off x="3267539" y="1808574"/>
          <a:ext cx="347593" cy="347593"/>
        </a:xfrm>
        <a:prstGeom prst="ellipse">
          <a:avLst/>
        </a:prstGeom>
        <a:gradFill rotWithShape="0">
          <a:gsLst>
            <a:gs pos="0">
              <a:schemeClr val="accent3">
                <a:hueOff val="-8269636"/>
                <a:satOff val="13411"/>
                <a:lumOff val="98"/>
                <a:alphaOff val="0"/>
                <a:tint val="43000"/>
                <a:satMod val="165000"/>
              </a:schemeClr>
            </a:gs>
            <a:gs pos="55000">
              <a:schemeClr val="accent3">
                <a:hueOff val="-8269636"/>
                <a:satOff val="13411"/>
                <a:lumOff val="98"/>
                <a:alphaOff val="0"/>
                <a:tint val="83000"/>
                <a:satMod val="155000"/>
              </a:schemeClr>
            </a:gs>
            <a:gs pos="100000">
              <a:schemeClr val="accent3">
                <a:hueOff val="-8269636"/>
                <a:satOff val="13411"/>
                <a:lumOff val="98"/>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BDBB4E5-3D0C-4CDB-AE6B-57898CBA053C}">
      <dsp:nvSpPr>
        <dsp:cNvPr id="0" name=""/>
        <dsp:cNvSpPr/>
      </dsp:nvSpPr>
      <dsp:spPr>
        <a:xfrm>
          <a:off x="3441336" y="1982371"/>
          <a:ext cx="1397617" cy="254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183" tIns="0" rIns="0" bIns="0" numCol="1" spcCol="1270" anchor="t" anchorCtr="0">
          <a:noAutofit/>
        </a:bodyPr>
        <a:lstStyle/>
        <a:p>
          <a:pPr lvl="0" algn="l" defTabSz="800100">
            <a:lnSpc>
              <a:spcPct val="90000"/>
            </a:lnSpc>
            <a:spcBef>
              <a:spcPct val="0"/>
            </a:spcBef>
            <a:spcAft>
              <a:spcPct val="35000"/>
            </a:spcAft>
          </a:pPr>
          <a:r>
            <a:rPr lang="es-ES" sz="1800" kern="1200" dirty="0" smtClean="0"/>
            <a:t>Desmine-</a:t>
          </a:r>
          <a:r>
            <a:rPr lang="es-ES" sz="1800" kern="1200" dirty="0" err="1" smtClean="0"/>
            <a:t>ralización</a:t>
          </a:r>
          <a:r>
            <a:rPr lang="es-ES" sz="1800" kern="1200" dirty="0" smtClean="0"/>
            <a:t> </a:t>
          </a:r>
          <a:endParaRPr lang="es-ES" sz="1800" kern="1200" dirty="0"/>
        </a:p>
      </dsp:txBody>
      <dsp:txXfrm>
        <a:off x="3441336" y="1982371"/>
        <a:ext cx="1397617" cy="2543591"/>
      </dsp:txXfrm>
    </dsp:sp>
    <dsp:sp modelId="{3CCD5F1A-660D-44A1-AD13-E75F6BCE64B9}">
      <dsp:nvSpPr>
        <dsp:cNvPr id="0" name=""/>
        <dsp:cNvSpPr/>
      </dsp:nvSpPr>
      <dsp:spPr>
        <a:xfrm>
          <a:off x="4614466" y="1269080"/>
          <a:ext cx="448975" cy="448975"/>
        </a:xfrm>
        <a:prstGeom prst="ellipse">
          <a:avLst/>
        </a:prstGeom>
        <a:gradFill rotWithShape="0">
          <a:gsLst>
            <a:gs pos="0">
              <a:schemeClr val="accent3">
                <a:hueOff val="-12404454"/>
                <a:satOff val="20116"/>
                <a:lumOff val="148"/>
                <a:alphaOff val="0"/>
                <a:tint val="43000"/>
                <a:satMod val="165000"/>
              </a:schemeClr>
            </a:gs>
            <a:gs pos="55000">
              <a:schemeClr val="accent3">
                <a:hueOff val="-12404454"/>
                <a:satOff val="20116"/>
                <a:lumOff val="148"/>
                <a:alphaOff val="0"/>
                <a:tint val="83000"/>
                <a:satMod val="155000"/>
              </a:schemeClr>
            </a:gs>
            <a:gs pos="100000">
              <a:schemeClr val="accent3">
                <a:hueOff val="-12404454"/>
                <a:satOff val="20116"/>
                <a:lumOff val="148"/>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A46FA32-32B3-40B2-8F6D-CA04A984B981}">
      <dsp:nvSpPr>
        <dsp:cNvPr id="0" name=""/>
        <dsp:cNvSpPr/>
      </dsp:nvSpPr>
      <dsp:spPr>
        <a:xfrm>
          <a:off x="4838954" y="1493567"/>
          <a:ext cx="1448308" cy="303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03" tIns="0" rIns="0" bIns="0" numCol="1" spcCol="1270" anchor="t" anchorCtr="0">
          <a:noAutofit/>
        </a:bodyPr>
        <a:lstStyle/>
        <a:p>
          <a:pPr lvl="0" algn="l" defTabSz="711200">
            <a:lnSpc>
              <a:spcPct val="90000"/>
            </a:lnSpc>
            <a:spcBef>
              <a:spcPct val="0"/>
            </a:spcBef>
            <a:spcAft>
              <a:spcPct val="35000"/>
            </a:spcAft>
          </a:pPr>
          <a:r>
            <a:rPr lang="es-ES" sz="1600" kern="1200" dirty="0" smtClean="0"/>
            <a:t>Activación de MMP</a:t>
          </a:r>
          <a:endParaRPr lang="es-ES" sz="1600" kern="1200" dirty="0"/>
        </a:p>
      </dsp:txBody>
      <dsp:txXfrm>
        <a:off x="4838954" y="1493567"/>
        <a:ext cx="1448308" cy="3032395"/>
      </dsp:txXfrm>
    </dsp:sp>
    <dsp:sp modelId="{82FF39CF-8021-4FCC-AAEE-4AC7A0253E31}">
      <dsp:nvSpPr>
        <dsp:cNvPr id="0" name=""/>
        <dsp:cNvSpPr/>
      </dsp:nvSpPr>
      <dsp:spPr>
        <a:xfrm>
          <a:off x="6001221" y="908813"/>
          <a:ext cx="572081" cy="572081"/>
        </a:xfrm>
        <a:prstGeom prst="ellipse">
          <a:avLst/>
        </a:prstGeom>
        <a:gradFill rotWithShape="0">
          <a:gsLst>
            <a:gs pos="0">
              <a:schemeClr val="accent3">
                <a:hueOff val="-16539272"/>
                <a:satOff val="26822"/>
                <a:lumOff val="197"/>
                <a:alphaOff val="0"/>
                <a:tint val="43000"/>
                <a:satMod val="165000"/>
              </a:schemeClr>
            </a:gs>
            <a:gs pos="55000">
              <a:schemeClr val="accent3">
                <a:hueOff val="-16539272"/>
                <a:satOff val="26822"/>
                <a:lumOff val="197"/>
                <a:alphaOff val="0"/>
                <a:tint val="83000"/>
                <a:satMod val="155000"/>
              </a:schemeClr>
            </a:gs>
            <a:gs pos="100000">
              <a:schemeClr val="accent3">
                <a:hueOff val="-16539272"/>
                <a:satOff val="26822"/>
                <a:lumOff val="19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3CF23B1-70A8-41AA-9F02-837F7DBC7D47}">
      <dsp:nvSpPr>
        <dsp:cNvPr id="0" name=""/>
        <dsp:cNvSpPr/>
      </dsp:nvSpPr>
      <dsp:spPr>
        <a:xfrm>
          <a:off x="6287262" y="1194854"/>
          <a:ext cx="1448308" cy="3331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3134" tIns="0" rIns="0" bIns="0" numCol="1" spcCol="1270" anchor="t" anchorCtr="0">
          <a:noAutofit/>
        </a:bodyPr>
        <a:lstStyle/>
        <a:p>
          <a:pPr lvl="0" algn="l" defTabSz="711200">
            <a:lnSpc>
              <a:spcPct val="90000"/>
            </a:lnSpc>
            <a:spcBef>
              <a:spcPct val="0"/>
            </a:spcBef>
            <a:spcAft>
              <a:spcPct val="35000"/>
            </a:spcAft>
          </a:pPr>
          <a:r>
            <a:rPr lang="es-ES" sz="1600" kern="1200" dirty="0" smtClean="0"/>
            <a:t>Disolución de la matriz orgánica</a:t>
          </a:r>
        </a:p>
      </dsp:txBody>
      <dsp:txXfrm>
        <a:off x="6287262" y="1194854"/>
        <a:ext cx="1448308" cy="333110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8">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9">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1348-FC29-4131-8922-609CBD1C6063}" type="datetimeFigureOut">
              <a:rPr lang="es-MX" smtClean="0"/>
              <a:pPr/>
              <a:t>26/09/2019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61E21A-3997-410A-8927-81D8421492E5}" type="slidenum">
              <a:rPr lang="es-MX" smtClean="0"/>
              <a:pPr/>
              <a:t>‹Nº›</a:t>
            </a:fld>
            <a:endParaRPr lang="es-MX"/>
          </a:p>
        </p:txBody>
      </p:sp>
    </p:spTree>
    <p:extLst>
      <p:ext uri="{BB962C8B-B14F-4D97-AF65-F5344CB8AC3E}">
        <p14:creationId xmlns:p14="http://schemas.microsoft.com/office/powerpoint/2010/main" val="3763263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Caries es</a:t>
            </a:r>
            <a:r>
              <a:rPr lang="es-ES" baseline="0" dirty="0" smtClean="0"/>
              <a:t> la denominación exclusiva para la enfermedad, mientras que lesión cariosa corresponde al detrimento que produce en los dientes.</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22</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aparición</a:t>
            </a:r>
            <a:r>
              <a:rPr lang="es-ES" baseline="0" dirty="0" smtClean="0"/>
              <a:t> de caries dental no depende de manera exclusiva de los factores etiológicos primarios, sino que requiere la intervención de otros </a:t>
            </a:r>
            <a:r>
              <a:rPr lang="es-ES" baseline="0" dirty="0" err="1" smtClean="0"/>
              <a:t>llamasdos</a:t>
            </a:r>
            <a:r>
              <a:rPr lang="es-ES" baseline="0" dirty="0" smtClean="0"/>
              <a:t> factores etiológicos moduladores, los cuales influyen decisivamente en el surgimiento y evolución de las lesiones cariosas. No todos intervienen forzosamente en la generalidad de los individuos que contraen caries, sino que su presencia varía, favorable o desfavorablemente , de modo determinante según el individuo.</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31</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 los cuadros y diagramas de las diapositivas anteriores podemos concluir que cada uno de los factores etiológicos primarios son considerados como </a:t>
            </a:r>
            <a:r>
              <a:rPr lang="es-ES" b="0" dirty="0" smtClean="0"/>
              <a:t>causa necesaria</a:t>
            </a:r>
            <a:r>
              <a:rPr lang="es-ES" dirty="0" smtClean="0"/>
              <a:t>; son imprescindibles para que se de la enfermedad; por si solos no son causa suficiente para ocasionarla. Para ello es crucial la intervención de los factores etiológicos moduladores</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32</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generación de la caries</a:t>
            </a:r>
            <a:r>
              <a:rPr lang="es-ES" baseline="0" dirty="0" smtClean="0"/>
              <a:t> es el resultado de una interacción compleja entre varios factores etiológicos, que se dividen en primarios y moduladores. Así se configuró el Esquema Etiológico Multifactorial de la caries.</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33</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papel de los microorganismos en la etiología </a:t>
            </a:r>
            <a:r>
              <a:rPr lang="es-ES" baseline="0" dirty="0" smtClean="0"/>
              <a:t> de la caries fue instituido por Miller en 1890. </a:t>
            </a:r>
          </a:p>
          <a:p>
            <a:r>
              <a:rPr lang="es-ES" baseline="0" dirty="0" smtClean="0"/>
              <a:t>La cavidad bucal contiene una de las mas variadas y </a:t>
            </a:r>
            <a:r>
              <a:rPr lang="es-ES" baseline="0" dirty="0" err="1" smtClean="0"/>
              <a:t>cooncentradas</a:t>
            </a:r>
            <a:r>
              <a:rPr lang="es-ES" baseline="0" dirty="0" smtClean="0"/>
              <a:t> poblaciones microbianas del organismo. Se estiman mas de 1000 especies, cada una representada por una variedad de cepas. Entre las bacterias presentes en la boca se encuentran tres especies principalmente relacionadas con la caries: </a:t>
            </a:r>
            <a:r>
              <a:rPr lang="es-ES" i="1" baseline="0" dirty="0" err="1" smtClean="0"/>
              <a:t>Streptococcus</a:t>
            </a:r>
            <a:r>
              <a:rPr lang="es-ES" i="1" baseline="0" dirty="0" smtClean="0"/>
              <a:t>, </a:t>
            </a:r>
            <a:r>
              <a:rPr lang="es-ES" i="0" baseline="0" dirty="0" smtClean="0"/>
              <a:t>con </a:t>
            </a:r>
            <a:r>
              <a:rPr lang="es-ES" i="0" baseline="0" dirty="0" err="1" smtClean="0"/>
              <a:t>kas</a:t>
            </a:r>
            <a:r>
              <a:rPr lang="es-ES" i="0" baseline="0" dirty="0" smtClean="0"/>
              <a:t> subespecies </a:t>
            </a:r>
            <a:r>
              <a:rPr lang="es-ES" i="1" baseline="0" dirty="0" smtClean="0"/>
              <a:t>S. </a:t>
            </a:r>
            <a:r>
              <a:rPr lang="es-ES" i="1" baseline="0" dirty="0" err="1" smtClean="0"/>
              <a:t>mutans</a:t>
            </a:r>
            <a:r>
              <a:rPr lang="es-ES" i="1" baseline="0" dirty="0" smtClean="0"/>
              <a:t>, S. </a:t>
            </a:r>
            <a:r>
              <a:rPr lang="es-ES" i="1" baseline="0" dirty="0" err="1" smtClean="0"/>
              <a:t>sobrinus</a:t>
            </a:r>
            <a:r>
              <a:rPr lang="es-ES" i="1" baseline="0" dirty="0" smtClean="0"/>
              <a:t> y S. </a:t>
            </a:r>
            <a:r>
              <a:rPr lang="es-ES" i="1" baseline="0" dirty="0" err="1" smtClean="0"/>
              <a:t>sanguinis</a:t>
            </a:r>
            <a:r>
              <a:rPr lang="es-ES" i="1" baseline="0" dirty="0" smtClean="0"/>
              <a:t>; </a:t>
            </a:r>
            <a:r>
              <a:rPr lang="es-ES" i="1" baseline="0" dirty="0" err="1" smtClean="0"/>
              <a:t>Lactobacillus</a:t>
            </a:r>
            <a:r>
              <a:rPr lang="es-ES" i="1" baseline="0" dirty="0" smtClean="0"/>
              <a:t> </a:t>
            </a:r>
            <a:r>
              <a:rPr lang="es-ES" i="0" baseline="0" dirty="0" smtClean="0"/>
              <a:t>con las subespecies </a:t>
            </a:r>
            <a:r>
              <a:rPr lang="es-ES" i="1" baseline="0" dirty="0" smtClean="0"/>
              <a:t>L. </a:t>
            </a:r>
            <a:r>
              <a:rPr lang="es-ES" i="1" baseline="0" dirty="0" err="1" smtClean="0"/>
              <a:t>casei</a:t>
            </a:r>
            <a:r>
              <a:rPr lang="es-ES" i="1" baseline="0" dirty="0" smtClean="0"/>
              <a:t>, L. </a:t>
            </a:r>
            <a:r>
              <a:rPr lang="es-ES" i="1" baseline="0" dirty="0" err="1" smtClean="0"/>
              <a:t>fermentum</a:t>
            </a:r>
            <a:r>
              <a:rPr lang="es-ES" i="1" baseline="0" dirty="0" smtClean="0"/>
              <a:t>, L. </a:t>
            </a:r>
            <a:r>
              <a:rPr lang="es-ES" i="1" baseline="0" dirty="0" err="1" smtClean="0"/>
              <a:t>plantarum</a:t>
            </a:r>
            <a:r>
              <a:rPr lang="es-ES" i="1" baseline="0" dirty="0" smtClean="0"/>
              <a:t> y L. oris  </a:t>
            </a:r>
            <a:r>
              <a:rPr lang="es-ES" i="0" baseline="0" dirty="0" smtClean="0"/>
              <a:t>y los </a:t>
            </a:r>
            <a:r>
              <a:rPr lang="es-ES" i="1" baseline="0" dirty="0" err="1" smtClean="0"/>
              <a:t>Actinomyces</a:t>
            </a:r>
            <a:r>
              <a:rPr lang="es-ES" i="1" baseline="0" dirty="0" smtClean="0"/>
              <a:t> </a:t>
            </a:r>
            <a:r>
              <a:rPr lang="es-ES" i="0" baseline="0" dirty="0" smtClean="0"/>
              <a:t>con las subespecies </a:t>
            </a:r>
            <a:r>
              <a:rPr lang="es-ES" i="1" baseline="0" dirty="0" smtClean="0"/>
              <a:t>A. </a:t>
            </a:r>
            <a:r>
              <a:rPr lang="es-ES" i="1" baseline="0" dirty="0" err="1" smtClean="0"/>
              <a:t>israelis</a:t>
            </a:r>
            <a:r>
              <a:rPr lang="es-ES" i="1" baseline="0" dirty="0" smtClean="0"/>
              <a:t> y A. </a:t>
            </a:r>
            <a:r>
              <a:rPr lang="es-ES" i="1" baseline="0" dirty="0" err="1" smtClean="0"/>
              <a:t>naslundii</a:t>
            </a:r>
            <a:r>
              <a:rPr lang="es-ES" i="1" baseline="0" dirty="0" smtClean="0"/>
              <a: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34</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a:t>
            </a:r>
            <a:r>
              <a:rPr lang="es-ES" baseline="0" dirty="0" smtClean="0"/>
              <a:t> pH desempeña un rol fundamental en el metabolismo bacteriano. Stephan en 1940 después de aplicar carbohidratos al </a:t>
            </a:r>
            <a:r>
              <a:rPr lang="es-ES" baseline="0" dirty="0" err="1" smtClean="0"/>
              <a:t>biofilm</a:t>
            </a:r>
            <a:r>
              <a:rPr lang="es-ES" baseline="0" dirty="0" smtClean="0"/>
              <a:t> dental, observó que el pH descendía a niveles muy por debajo del punto de descalcificación del esmalte, también notó que luego de cierto tiempo, el </a:t>
            </a:r>
            <a:r>
              <a:rPr lang="es-ES" baseline="0" dirty="0" err="1" smtClean="0"/>
              <a:t>pHregresa</a:t>
            </a:r>
            <a:r>
              <a:rPr lang="es-ES" baseline="0" dirty="0" smtClean="0"/>
              <a:t> a sus niveles </a:t>
            </a:r>
            <a:r>
              <a:rPr lang="es-ES" baseline="0" dirty="0" err="1" smtClean="0"/>
              <a:t>origiales</a:t>
            </a:r>
            <a:r>
              <a:rPr lang="es-ES" baseline="0" dirty="0" smtClean="0"/>
              <a:t> (fenómeno conocido como curva de Stephan)</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35</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S" sz="2400" dirty="0" smtClean="0"/>
              <a:t>Localización de la masa de microorganismos en el diente (superficies lisas, fosas y fisuras y superficies radiculares).</a:t>
            </a:r>
          </a:p>
          <a:p>
            <a:r>
              <a:rPr lang="es-ES" dirty="0" smtClean="0"/>
              <a:t>La naturaleza gelatinosa del </a:t>
            </a:r>
            <a:r>
              <a:rPr lang="es-ES" dirty="0" err="1" smtClean="0"/>
              <a:t>biofilm</a:t>
            </a:r>
            <a:r>
              <a:rPr lang="es-ES" dirty="0" smtClean="0"/>
              <a:t> dental favorece la retención de compuestos formados en ella</a:t>
            </a:r>
            <a:r>
              <a:rPr lang="es-ES" baseline="0" dirty="0" smtClean="0"/>
              <a:t> y disminuye la difusión de elementos neutralizantes hacia su interior.</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36</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Los carbohidratos</a:t>
            </a:r>
            <a:r>
              <a:rPr lang="es-ES" baseline="0" dirty="0" smtClean="0"/>
              <a:t> constituyen una importante fuente de energía en la dieta. Los carbohidratos por si mismos no produce un daño directo al diete, pero en presencia de bacterias y modificados por muchas variables pueden producir caries dental.</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37</a:t>
            </a:fld>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sacarosa favorece tanto la colonización de microorganismos orales como la adhesividad de la placa,</a:t>
            </a:r>
            <a:r>
              <a:rPr lang="es-ES" baseline="0" dirty="0" smtClean="0"/>
              <a:t> lo cual le permite fijarse mejor sobre el diente.</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38</a:t>
            </a:fld>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mecanismo que interviene en el inicio de la </a:t>
            </a:r>
            <a:r>
              <a:rPr lang="es-ES" dirty="0" err="1" smtClean="0"/>
              <a:t>desminerelización</a:t>
            </a:r>
            <a:r>
              <a:rPr lang="es-ES" dirty="0" smtClean="0"/>
              <a:t> de los tejidos dentales duros es la formación de ácidos por parte de los microorganismo, durante su actividad </a:t>
            </a:r>
            <a:r>
              <a:rPr lang="es-ES" dirty="0" err="1" smtClean="0"/>
              <a:t>glicolítica</a:t>
            </a:r>
            <a:r>
              <a:rPr lang="es-ES" dirty="0" smtClean="0"/>
              <a:t>, a partir de sustancias de la dieta.</a:t>
            </a:r>
            <a:r>
              <a:rPr lang="es-ES" baseline="0" dirty="0" smtClean="0"/>
              <a:t> Esto se traduce en una caída del </a:t>
            </a:r>
            <a:r>
              <a:rPr lang="es-ES" baseline="0" dirty="0" err="1" smtClean="0"/>
              <a:t>ph</a:t>
            </a:r>
            <a:r>
              <a:rPr lang="es-ES" baseline="0" dirty="0" smtClean="0"/>
              <a:t> en el medio oral, lo que favorece un medio de desarrollo para otras bacterias </a:t>
            </a:r>
            <a:r>
              <a:rPr lang="es-ES" baseline="0" dirty="0" err="1" smtClean="0"/>
              <a:t>cariogéicas</a:t>
            </a:r>
            <a:r>
              <a:rPr lang="es-ES" baseline="0" dirty="0" smtClean="0"/>
              <a: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39</a:t>
            </a:fld>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Conjuntamente con la cantidad y la frecuencia de consumo de los alimentos, deben tomarse en cuenta otros factores, por ejemplo, la adherencia del alimento prolonga el tiempo de permanencia de éste en contacto con el diente. Debe tenerse en cuenta que existen alimentos como el cacahuate o el queso que son capaces de reducir</a:t>
            </a:r>
            <a:r>
              <a:rPr lang="es-ES" baseline="0" dirty="0" smtClean="0"/>
              <a:t> la producción de ácido después de un consumo previo de alimentos que contengan sacarosa.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40</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caries es un proceso infeccioso caracterizado por el desequilibrio del</a:t>
            </a:r>
            <a:r>
              <a:rPr lang="es-ES" baseline="0" dirty="0" smtClean="0"/>
              <a:t> balance fisiológico donde intervienen una multitud de factores que determinan la composición del fluido de la placa en la superficie dentaria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23</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las siguientes diapositivas vamos a describir los</a:t>
            </a:r>
            <a:r>
              <a:rPr lang="es-ES" baseline="0" dirty="0" smtClean="0"/>
              <a:t> factores del huésped que intervienen en el desarrollo de la caries dental.</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41</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a:t>
            </a:r>
            <a:r>
              <a:rPr lang="es-ES" baseline="0" dirty="0" smtClean="0"/>
              <a:t> casos con </a:t>
            </a:r>
            <a:r>
              <a:rPr lang="es-ES" baseline="0" dirty="0" err="1" smtClean="0"/>
              <a:t>hiposalivación</a:t>
            </a:r>
            <a:r>
              <a:rPr lang="es-ES" baseline="0" dirty="0" smtClean="0"/>
              <a:t> se observa frecuentemente una amplia y rápida destrucción de la dentición, debido a que se ve disminuido el rol de la saliva como medio de transporte de los mecanismo de defensa y de los agentes preventivos de la caries. A medida que disminuye el flujo salival aumenta la cantidad de microorganismos en la cavidad oral, presentándose un aumento dela actividad de los microorganismos </a:t>
            </a:r>
            <a:r>
              <a:rPr lang="es-ES" baseline="0" dirty="0" err="1" smtClean="0"/>
              <a:t>acidogénicos</a:t>
            </a:r>
            <a:r>
              <a:rPr lang="es-ES" baseline="0" dirty="0" smtClean="0"/>
              <a: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42</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Es importante señalar que la </a:t>
            </a:r>
            <a:r>
              <a:rPr lang="es-ES" sz="1200" kern="1200" dirty="0" err="1" smtClean="0">
                <a:solidFill>
                  <a:schemeClr val="tx1"/>
                </a:solidFill>
                <a:latin typeface="+mn-lt"/>
                <a:ea typeface="+mn-ea"/>
                <a:cs typeface="+mn-cs"/>
              </a:rPr>
              <a:t>microbiota</a:t>
            </a:r>
            <a:r>
              <a:rPr lang="es-ES" sz="1200" kern="1200" dirty="0" smtClean="0">
                <a:solidFill>
                  <a:schemeClr val="tx1"/>
                </a:solidFill>
                <a:latin typeface="+mn-lt"/>
                <a:ea typeface="+mn-ea"/>
                <a:cs typeface="+mn-cs"/>
              </a:rPr>
              <a:t> oral es cambiante en un mismo ecosistema oral, este proceso se conoce como </a:t>
            </a:r>
            <a:r>
              <a:rPr lang="es-ES" sz="1200" b="1" kern="1200" dirty="0" smtClean="0">
                <a:solidFill>
                  <a:schemeClr val="tx1"/>
                </a:solidFill>
                <a:latin typeface="+mn-lt"/>
                <a:ea typeface="+mn-ea"/>
                <a:cs typeface="+mn-cs"/>
              </a:rPr>
              <a:t>sucesión microbiana</a:t>
            </a:r>
            <a:r>
              <a:rPr lang="es-ES" sz="1200" kern="1200" dirty="0" smtClean="0">
                <a:solidFill>
                  <a:schemeClr val="tx1"/>
                </a:solidFill>
                <a:latin typeface="+mn-lt"/>
                <a:ea typeface="+mn-ea"/>
                <a:cs typeface="+mn-cs"/>
              </a:rPr>
              <a:t>, que es la sustitución de unos organismos por otros, existen dos tipos: </a:t>
            </a:r>
            <a:r>
              <a:rPr lang="es-ES" sz="1200" kern="1200" dirty="0" err="1" smtClean="0">
                <a:solidFill>
                  <a:schemeClr val="tx1"/>
                </a:solidFill>
                <a:latin typeface="+mn-lt"/>
                <a:ea typeface="+mn-ea"/>
                <a:cs typeface="+mn-cs"/>
              </a:rPr>
              <a:t>alogénica</a:t>
            </a:r>
            <a:r>
              <a:rPr lang="es-ES" sz="1200" kern="1200" dirty="0" smtClean="0">
                <a:solidFill>
                  <a:schemeClr val="tx1"/>
                </a:solidFill>
                <a:latin typeface="+mn-lt"/>
                <a:ea typeface="+mn-ea"/>
                <a:cs typeface="+mn-cs"/>
              </a:rPr>
              <a:t> y </a:t>
            </a:r>
            <a:r>
              <a:rPr lang="es-ES" sz="1200" kern="1200" dirty="0" err="1" smtClean="0">
                <a:solidFill>
                  <a:schemeClr val="tx1"/>
                </a:solidFill>
                <a:latin typeface="+mn-lt"/>
                <a:ea typeface="+mn-ea"/>
                <a:cs typeface="+mn-cs"/>
              </a:rPr>
              <a:t>autogénica</a:t>
            </a:r>
            <a:r>
              <a:rPr lang="es-ES" sz="1200" kern="1200" dirty="0" smtClean="0">
                <a:solidFill>
                  <a:schemeClr val="tx1"/>
                </a:solidFill>
                <a:latin typeface="+mn-lt"/>
                <a:ea typeface="+mn-ea"/>
                <a:cs typeface="+mn-cs"/>
              </a:rPr>
              <a:t>.</a:t>
            </a:r>
            <a:br>
              <a:rPr lang="es-ES" sz="1200" kern="1200" dirty="0" smtClean="0">
                <a:solidFill>
                  <a:schemeClr val="tx1"/>
                </a:solidFill>
                <a:latin typeface="+mn-lt"/>
                <a:ea typeface="+mn-ea"/>
                <a:cs typeface="+mn-cs"/>
              </a:rPr>
            </a:br>
            <a:r>
              <a:rPr lang="es-ES" sz="1200" kern="1200" dirty="0" smtClean="0">
                <a:solidFill>
                  <a:schemeClr val="tx1"/>
                </a:solidFill>
                <a:latin typeface="+mn-lt"/>
                <a:ea typeface="+mn-ea"/>
                <a:cs typeface="+mn-cs"/>
              </a:rPr>
              <a:t>La </a:t>
            </a:r>
            <a:r>
              <a:rPr lang="es-ES" sz="1200" b="1" kern="1200" dirty="0" err="1" smtClean="0">
                <a:solidFill>
                  <a:schemeClr val="tx1"/>
                </a:solidFill>
                <a:latin typeface="+mn-lt"/>
                <a:ea typeface="+mn-ea"/>
                <a:cs typeface="+mn-cs"/>
              </a:rPr>
              <a:t>alogénica</a:t>
            </a:r>
            <a:r>
              <a:rPr lang="es-ES" sz="1200" kern="1200" dirty="0" smtClean="0">
                <a:solidFill>
                  <a:schemeClr val="tx1"/>
                </a:solidFill>
                <a:latin typeface="+mn-lt"/>
                <a:ea typeface="+mn-ea"/>
                <a:cs typeface="+mn-cs"/>
              </a:rPr>
              <a:t> se produce por cambios en el </a:t>
            </a:r>
            <a:r>
              <a:rPr lang="es-ES" sz="1200" kern="1200" dirty="0" err="1" smtClean="0">
                <a:solidFill>
                  <a:schemeClr val="tx1"/>
                </a:solidFill>
                <a:latin typeface="+mn-lt"/>
                <a:ea typeface="+mn-ea"/>
                <a:cs typeface="+mn-cs"/>
              </a:rPr>
              <a:t>habitat</a:t>
            </a:r>
            <a:r>
              <a:rPr lang="es-ES" sz="1200" kern="1200" dirty="0" smtClean="0">
                <a:solidFill>
                  <a:schemeClr val="tx1"/>
                </a:solidFill>
                <a:latin typeface="+mn-lt"/>
                <a:ea typeface="+mn-ea"/>
                <a:cs typeface="+mn-cs"/>
              </a:rPr>
              <a:t> de tipo no microbiano como el nacimiento, la erupción de los primeros dientes, la vida adulta, la caída de los dientes, el uso de prótesis dentales, </a:t>
            </a:r>
            <a:r>
              <a:rPr lang="es-ES" sz="1200" kern="1200" dirty="0" err="1" smtClean="0">
                <a:solidFill>
                  <a:schemeClr val="tx1"/>
                </a:solidFill>
                <a:latin typeface="+mn-lt"/>
                <a:ea typeface="+mn-ea"/>
                <a:cs typeface="+mn-cs"/>
              </a:rPr>
              <a:t>etc</a:t>
            </a:r>
            <a:r>
              <a:rPr lang="es-ES" sz="1200" kern="1200" dirty="0" smtClean="0">
                <a:solidFill>
                  <a:schemeClr val="tx1"/>
                </a:solidFill>
                <a:latin typeface="+mn-lt"/>
                <a:ea typeface="+mn-ea"/>
                <a:cs typeface="+mn-cs"/>
              </a:rPr>
              <a:t>….</a:t>
            </a:r>
            <a:br>
              <a:rPr lang="es-ES" sz="1200" kern="1200" dirty="0" smtClean="0">
                <a:solidFill>
                  <a:schemeClr val="tx1"/>
                </a:solidFill>
                <a:latin typeface="+mn-lt"/>
                <a:ea typeface="+mn-ea"/>
                <a:cs typeface="+mn-cs"/>
              </a:rPr>
            </a:br>
            <a:r>
              <a:rPr lang="es-ES" sz="1200" kern="1200" dirty="0" smtClean="0">
                <a:solidFill>
                  <a:schemeClr val="tx1"/>
                </a:solidFill>
                <a:latin typeface="+mn-lt"/>
                <a:ea typeface="+mn-ea"/>
                <a:cs typeface="+mn-cs"/>
              </a:rPr>
              <a:t>La </a:t>
            </a:r>
            <a:r>
              <a:rPr lang="es-ES" sz="1200" b="1" kern="1200" dirty="0" err="1" smtClean="0">
                <a:solidFill>
                  <a:schemeClr val="tx1"/>
                </a:solidFill>
                <a:latin typeface="+mn-lt"/>
                <a:ea typeface="+mn-ea"/>
                <a:cs typeface="+mn-cs"/>
              </a:rPr>
              <a:t>autogénica</a:t>
            </a:r>
            <a:r>
              <a:rPr lang="es-ES" sz="1200" kern="1200" dirty="0" smtClean="0">
                <a:solidFill>
                  <a:schemeClr val="tx1"/>
                </a:solidFill>
                <a:latin typeface="+mn-lt"/>
                <a:ea typeface="+mn-ea"/>
                <a:cs typeface="+mn-cs"/>
              </a:rPr>
              <a:t> consiste en la sustitución de unos microorganismos por otros más adaptados al ambiente cambiado por los primeros colonizadores debido al consumo de nutrientes, acumulación de productos de desecho excretados, cambios de pH, etc. que propician la colonización por nuevas especies más </a:t>
            </a:r>
            <a:r>
              <a:rPr lang="es-ES" sz="1200" kern="1200" dirty="0" err="1" smtClean="0">
                <a:solidFill>
                  <a:schemeClr val="tx1"/>
                </a:solidFill>
                <a:latin typeface="+mn-lt"/>
                <a:ea typeface="+mn-ea"/>
                <a:cs typeface="+mn-cs"/>
              </a:rPr>
              <a:t>adapatadas</a:t>
            </a:r>
            <a:r>
              <a:rPr lang="es-ES" sz="1200" kern="1200" dirty="0" smtClean="0">
                <a:solidFill>
                  <a:schemeClr val="tx1"/>
                </a:solidFill>
                <a:latin typeface="+mn-lt"/>
                <a:ea typeface="+mn-ea"/>
                <a:cs typeface="+mn-cs"/>
              </a:rPr>
              <a:t> a las nuevas condiciones ambientales del ecosistema microbiano.</a:t>
            </a:r>
            <a:br>
              <a:rPr lang="es-ES" sz="1200" kern="1200" dirty="0" smtClean="0">
                <a:solidFill>
                  <a:schemeClr val="tx1"/>
                </a:solidFill>
                <a:latin typeface="+mn-lt"/>
                <a:ea typeface="+mn-ea"/>
                <a:cs typeface="+mn-cs"/>
              </a:rPr>
            </a:b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43</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Además de diluir</a:t>
            </a:r>
            <a:r>
              <a:rPr lang="es-ES" baseline="0" dirty="0" smtClean="0"/>
              <a:t> los azúcares, la saliva también tiene la capacidad de diluir rápidamente la concentración de los microorganismos y de los ácidos producidos durante el metabolismo del </a:t>
            </a:r>
            <a:r>
              <a:rPr lang="es-ES" baseline="0" dirty="0" err="1" smtClean="0"/>
              <a:t>fiofilm</a:t>
            </a:r>
            <a:r>
              <a:rPr lang="es-ES" baseline="0" dirty="0" smtClean="0"/>
              <a:t> dental.</a:t>
            </a:r>
          </a:p>
          <a:p>
            <a:r>
              <a:rPr lang="es-ES" baseline="0" dirty="0" smtClean="0"/>
              <a:t>En la saliva no estimulada la concentración de fosfato es igual a la concentración de bicarbonato, y ambos sistemas amortiguadores contribuyen con la capacidad amortiguadora de la saliva. Bajo condiciones de estimulación el ácido carbónico/bicarbonato cumple aproximadamente con el 90% de la actividad amortiguadora y su concentración depende del flujo salival.</a:t>
            </a:r>
          </a:p>
          <a:p>
            <a:r>
              <a:rPr lang="es-ES" baseline="0" dirty="0" smtClean="0"/>
              <a:t>La presencia del ión hidrógeno influye en la mayoría de las reacciones químicas que se dan en la cavidad bucal, especialmente en el equilibrio entre fosfato de calcio de los tejidos dentales calcificados y el líquido que los rodea. Los iones de calcio contenidos en la saliva intervienen en el equilibrio entre los fosfatos de calcio de los tejidos dentales calcificados.</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44</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Proclividad. Ciertos dientes presentan mayor incidencia de caries, algunas superficies dentarias son mas</a:t>
            </a:r>
            <a:r>
              <a:rPr lang="es-ES" baseline="0" dirty="0" smtClean="0"/>
              <a:t> propensas. La posibilidad de acumulación de </a:t>
            </a:r>
            <a:r>
              <a:rPr lang="es-ES" baseline="0" dirty="0" err="1" smtClean="0"/>
              <a:t>biofilm</a:t>
            </a:r>
            <a:r>
              <a:rPr lang="es-ES" baseline="0" dirty="0" smtClean="0"/>
              <a:t> depende de alineación de dientes, anatomía, textura superficial, anomalías del esmalte.</a:t>
            </a:r>
          </a:p>
          <a:p>
            <a:r>
              <a:rPr lang="es-ES" baseline="0" dirty="0" smtClean="0"/>
              <a:t>La </a:t>
            </a:r>
            <a:r>
              <a:rPr lang="es-ES" baseline="0" dirty="0" err="1" smtClean="0"/>
              <a:t>permeablidad</a:t>
            </a:r>
            <a:r>
              <a:rPr lang="es-ES" baseline="0" dirty="0" smtClean="0"/>
              <a:t> adamantina disminuye con la edad, asociada a alteraciones en la composición de la capa exterior del esmalte que se produce tras la erupción del diente.</a:t>
            </a:r>
          </a:p>
          <a:p>
            <a:r>
              <a:rPr lang="es-ES" baseline="0" dirty="0" smtClean="0"/>
              <a:t>La anatomía, disposición </a:t>
            </a:r>
            <a:r>
              <a:rPr lang="es-ES" baseline="0" dirty="0" err="1" smtClean="0"/>
              <a:t>yla</a:t>
            </a:r>
            <a:r>
              <a:rPr lang="es-ES" baseline="0" dirty="0" smtClean="0"/>
              <a:t> oclusión de los dientes guardan </a:t>
            </a:r>
            <a:r>
              <a:rPr lang="es-ES" baseline="0" dirty="0" err="1" smtClean="0"/>
              <a:t>estreca</a:t>
            </a:r>
            <a:r>
              <a:rPr lang="es-ES" baseline="0" dirty="0" smtClean="0"/>
              <a:t> relación con la aparición de lesiones cariosas., ya que favorecen la acumulación de placa además de dificultar la higiene.</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45</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Existen indicios</a:t>
            </a:r>
            <a:r>
              <a:rPr lang="es-ES" baseline="0" dirty="0" smtClean="0"/>
              <a:t> de que el sistema inmunitario es capaz de actuar contra la </a:t>
            </a:r>
            <a:r>
              <a:rPr lang="es-ES" baseline="0" dirty="0" err="1" smtClean="0"/>
              <a:t>microflora</a:t>
            </a:r>
            <a:r>
              <a:rPr lang="es-ES" baseline="0" dirty="0" smtClean="0"/>
              <a:t> </a:t>
            </a:r>
            <a:r>
              <a:rPr lang="es-ES" baseline="0" dirty="0" err="1" smtClean="0"/>
              <a:t>cariogénica</a:t>
            </a:r>
            <a:r>
              <a:rPr lang="es-ES" baseline="0" dirty="0" smtClean="0"/>
              <a:t>, produciendo respuesta humoral mediante anticuerpos del tipo Inmunoglobulina A salival, inmunoglobulina G sérica y respuesta celular mediante linfocitos 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46</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identificación de genes específicos permitirá determinar el riesgo de caries.</a:t>
            </a:r>
          </a:p>
          <a:p>
            <a:r>
              <a:rPr lang="es-ES" dirty="0" smtClean="0"/>
              <a:t>El avance del conocimiento del proceso de caries dental a nivel molecular ha permitido profundizar su correlación con la</a:t>
            </a:r>
            <a:r>
              <a:rPr lang="es-ES" baseline="0" dirty="0" smtClean="0"/>
              <a:t> genética.</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47</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Existen otros posibles genes que contribuyen al proceso,</a:t>
            </a:r>
            <a:r>
              <a:rPr lang="es-ES" baseline="0" dirty="0" smtClean="0"/>
              <a:t> tales como los que codifican la topografía </a:t>
            </a:r>
            <a:r>
              <a:rPr lang="es-ES" baseline="0" dirty="0" err="1" smtClean="0"/>
              <a:t>oclusal</a:t>
            </a:r>
            <a:r>
              <a:rPr lang="es-ES" baseline="0" dirty="0" smtClean="0"/>
              <a:t>, la profundidad de las fisuras y la inclinación de las paredes de estas, sin embargo aún no se han identificado.</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48</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Es importante reconocer las implicaciones clínicas</a:t>
            </a:r>
            <a:r>
              <a:rPr lang="es-ES" baseline="0" dirty="0" smtClean="0"/>
              <a:t> de la lesión cariosa dado que la progresión de la misma lleva consigo la necesidad de tratamiento. La propagación de la lesión suele ser en sentido lateral y </a:t>
            </a:r>
            <a:r>
              <a:rPr lang="es-ES" baseline="0" dirty="0" err="1" smtClean="0"/>
              <a:t>pulpar</a:t>
            </a:r>
            <a:r>
              <a:rPr lang="es-ES" baseline="0" dirty="0" smtClean="0"/>
              <a: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49</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Este proceso destructivo se origina por la acción de los microorganismos que forman parte de la placa </a:t>
            </a:r>
            <a:r>
              <a:rPr lang="es-MX" dirty="0" err="1" smtClean="0"/>
              <a:t>dentobacteriana</a:t>
            </a:r>
            <a:r>
              <a:rPr lang="es-MX" dirty="0" smtClean="0"/>
              <a:t> y por el efecto enzimático que estos gérmenes ejercen sobre los carbohidratos fermentables generando la producción de ácido láctico y </a:t>
            </a:r>
            <a:r>
              <a:rPr lang="es-MX" dirty="0" err="1" smtClean="0"/>
              <a:t>pirúvico</a:t>
            </a:r>
            <a:r>
              <a:rPr lang="es-MX" dirty="0" smtClean="0"/>
              <a:t> seguida de la invasión bacteriana de los túbulos dentales.</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50</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caries dental constituye un problema de salud pública con un alto grado de morbilidad y elevada prevalencia. En países desarrollados, desde la década de los sesentas, se produjo disminución en la prevalencia de caries, esta mejoría demuestra la eficacia de los programas de control y prevención a nivel masivo.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Su prevalencia es mayor en países menos desarrollados y con mayor índice de pobreza.</a:t>
            </a:r>
            <a:endParaRPr lang="es-MX"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24</a:t>
            </a:fld>
            <a:endParaRPr lang="es-MX"/>
          </a:p>
        </p:txBody>
      </p:sp>
    </p:spTree>
    <p:extLst>
      <p:ext uri="{BB962C8B-B14F-4D97-AF65-F5344CB8AC3E}">
        <p14:creationId xmlns:p14="http://schemas.microsoft.com/office/powerpoint/2010/main" val="29075351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Se explica en</a:t>
            </a:r>
            <a:r>
              <a:rPr lang="es-ES" baseline="0" dirty="0" smtClean="0"/>
              <a:t> la diapositiva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51</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Recordemos</a:t>
            </a:r>
            <a:r>
              <a:rPr lang="es-ES" baseline="0" dirty="0" smtClean="0"/>
              <a:t> que la lesión cariosa inicial se manifiesta como una mancha blanca.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52</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 </a:t>
            </a:r>
            <a:r>
              <a:rPr lang="es-MX" dirty="0" err="1" smtClean="0"/>
              <a:t>remineralización</a:t>
            </a:r>
            <a:r>
              <a:rPr lang="es-MX" dirty="0" smtClean="0"/>
              <a:t> convierte a estas últimas, en alteraciones que no requieren de tratamiento invasivo, ya que sólo necesitan de medidas que estimulen el proceso de </a:t>
            </a:r>
            <a:r>
              <a:rPr lang="es-MX" dirty="0" err="1" smtClean="0"/>
              <a:t>remineralización</a:t>
            </a:r>
            <a:r>
              <a:rPr lang="es-MX"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concepto</a:t>
            </a:r>
            <a:r>
              <a:rPr lang="es-MX" baseline="0" dirty="0" smtClean="0"/>
              <a:t> de la </a:t>
            </a:r>
            <a:r>
              <a:rPr lang="es-MX" baseline="0" dirty="0" err="1" smtClean="0"/>
              <a:t>remineralización</a:t>
            </a:r>
            <a:r>
              <a:rPr lang="es-MX" baseline="0" dirty="0" smtClean="0"/>
              <a:t> del esmalte y la dentina fue desarrollado en la década de los años 70, demostrándose que el tejido mineral del diente, si se encuentra en un ambiente en el que no hay ataque ácido y existiendo una sobresaturación de calcio en la saliva, las lesiones cariosas pueden cicatrizar.</a:t>
            </a:r>
            <a:endParaRPr lang="es-MX"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53</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Constituido por cristales de </a:t>
            </a:r>
            <a:r>
              <a:rPr lang="es-ES" dirty="0" err="1" smtClean="0"/>
              <a:t>hidroxiapatita</a:t>
            </a:r>
            <a:r>
              <a:rPr lang="es-ES" dirty="0" smtClean="0"/>
              <a:t> pura e </a:t>
            </a:r>
            <a:r>
              <a:rPr lang="es-ES" dirty="0" err="1" smtClean="0"/>
              <a:t>hidroxiapatita</a:t>
            </a:r>
            <a:r>
              <a:rPr lang="es-ES" dirty="0" smtClean="0"/>
              <a:t> carbonada, rodeados por una matriz de agua, proteínas y lípidos.</a:t>
            </a:r>
          </a:p>
          <a:p>
            <a:r>
              <a:rPr lang="es-ES" dirty="0" smtClean="0"/>
              <a:t>Del 12-14% del volumen del tejido consisten</a:t>
            </a:r>
            <a:r>
              <a:rPr lang="es-ES" baseline="0" dirty="0" smtClean="0"/>
              <a:t> en agua, proteínas y lípidos.</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54</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Tejido de origen ectodérmico que recubre la corona del diente.</a:t>
            </a:r>
          </a:p>
          <a:p>
            <a:r>
              <a:rPr lang="es-ES" dirty="0" smtClean="0"/>
              <a:t>Translúcido </a:t>
            </a:r>
          </a:p>
          <a:p>
            <a:r>
              <a:rPr lang="es-ES" dirty="0" smtClean="0"/>
              <a:t>Espesor variable</a:t>
            </a:r>
          </a:p>
          <a:p>
            <a:r>
              <a:rPr lang="es-ES" dirty="0" smtClean="0"/>
              <a:t>No posee vitalidad</a:t>
            </a:r>
          </a:p>
          <a:p>
            <a:r>
              <a:rPr lang="es-ES" dirty="0" smtClean="0"/>
              <a:t>Con la edad se desgasta y cambia la permeabilidad y naturaleza de su capa superficial.</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55</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Los espacios </a:t>
            </a:r>
            <a:r>
              <a:rPr lang="es-ES" dirty="0" err="1" smtClean="0"/>
              <a:t>interprismáticos</a:t>
            </a:r>
            <a:r>
              <a:rPr lang="es-ES" baseline="0" dirty="0" smtClean="0"/>
              <a:t> no están vacíos, sino llenos de agua y material orgánico. Los espacios </a:t>
            </a:r>
            <a:r>
              <a:rPr lang="es-ES" baseline="0" dirty="0" err="1" smtClean="0"/>
              <a:t>intercristalinos</a:t>
            </a:r>
            <a:r>
              <a:rPr lang="es-ES" baseline="0" dirty="0" smtClean="0"/>
              <a:t> forman todos juntos una red de vías de difusión potencial.</a:t>
            </a:r>
          </a:p>
          <a:p>
            <a:r>
              <a:rPr lang="es-ES" baseline="0" dirty="0" smtClean="0"/>
              <a:t>El </a:t>
            </a:r>
            <a:r>
              <a:rPr lang="es-ES" baseline="0" dirty="0" err="1" smtClean="0"/>
              <a:t>esmlate</a:t>
            </a:r>
            <a:r>
              <a:rPr lang="es-ES" baseline="0" dirty="0" smtClean="0"/>
              <a:t> puede ser considerado como un sólido </a:t>
            </a:r>
            <a:r>
              <a:rPr lang="es-ES" baseline="0" dirty="0" err="1" smtClean="0"/>
              <a:t>microporoso</a:t>
            </a:r>
            <a:r>
              <a:rPr lang="es-ES" baseline="0" dirty="0" smtClean="0"/>
              <a: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56</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condiciones normales del pH salival,</a:t>
            </a:r>
            <a:r>
              <a:rPr lang="es-ES" baseline="0" dirty="0" smtClean="0"/>
              <a:t> los cristales de </a:t>
            </a:r>
            <a:r>
              <a:rPr lang="es-ES" baseline="0" dirty="0" err="1" smtClean="0"/>
              <a:t>hidroxiapatita</a:t>
            </a:r>
            <a:r>
              <a:rPr lang="es-ES" baseline="0" dirty="0" smtClean="0"/>
              <a:t> se encuentran como tal, cuando el pH salival disminuye por acción de los ácidos hasta un </a:t>
            </a:r>
            <a:r>
              <a:rPr lang="es-ES" baseline="0" dirty="0" err="1" smtClean="0"/>
              <a:t>ph</a:t>
            </a:r>
            <a:r>
              <a:rPr lang="es-ES" baseline="0" dirty="0" smtClean="0"/>
              <a:t> crítico, los cristales se disocian y tienden a difundirse hacia el medio externo, produciéndose la desmineralización. Este fenómeno no ocurre de manera incesante, ya que por acción del buffer de la saliva el pH se vuelve a estabilizar, logrando incorporarse nuevos cristales en la superficie </a:t>
            </a:r>
            <a:r>
              <a:rPr lang="es-ES" baseline="0" dirty="0" err="1" smtClean="0"/>
              <a:t>dentinaria</a:t>
            </a:r>
            <a:r>
              <a:rPr lang="es-ES" baseline="0" dirty="0" smtClean="0"/>
              <a:t>, dando como resultando el proceso inverso, la </a:t>
            </a:r>
            <a:r>
              <a:rPr lang="es-ES" baseline="0" dirty="0" err="1" smtClean="0"/>
              <a:t>remineralización</a:t>
            </a:r>
            <a:r>
              <a:rPr lang="es-ES" baseline="0" dirty="0" smtClean="0"/>
              <a:t>, la cual demanda aproximadamente 20 minutos para producirse.</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57</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Resulta cuando se rompe el equilibrio a favor de la desmineralización. </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Cuando la caries inicia, el proceso ocurre a nivel </a:t>
            </a:r>
            <a:r>
              <a:rPr lang="es-ES" dirty="0" err="1" smtClean="0"/>
              <a:t>subclínico</a:t>
            </a:r>
            <a:r>
              <a:rPr lang="es-ES" dirty="0" smtClean="0"/>
              <a:t>, porque la enfermedad se establece en boca mucho tiempo antes de aparecer las primeras manifestaciones clínicas.</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Con el incremento de la porosidad, el esmalte se hace menos traslúcido, lo que clínicamente se observará como una opacidad blanquecina</a:t>
            </a:r>
          </a:p>
          <a:p>
            <a:r>
              <a:rPr lang="es-ES" dirty="0" smtClean="0"/>
              <a:t>También denominada caries precoz del esmalte, caries inicial o caries incipiente.</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58</a:t>
            </a:fld>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Su aspecto blanquecino se acentúa cuando el se seca con aire debido a que el aire</a:t>
            </a:r>
            <a:r>
              <a:rPr lang="es-ES" baseline="0" dirty="0" smtClean="0"/>
              <a:t> sustituye al agua presente en mayor proporción que el esmalte sano, dando como resultado una diferente difracción de la luz.</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59</a:t>
            </a:fld>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resumen podemos decir que es un cono con ápice en la unión </a:t>
            </a:r>
            <a:r>
              <a:rPr lang="es-ES" dirty="0" err="1" smtClean="0"/>
              <a:t>amelodentinaria</a:t>
            </a:r>
            <a:r>
              <a:rPr lang="es-ES" dirty="0" smtClean="0"/>
              <a:t> y base en la superficie</a:t>
            </a:r>
            <a:r>
              <a:rPr lang="es-ES" baseline="0" dirty="0" smtClean="0"/>
              <a:t> externa del esmalte.</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60</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prevalencia de caries dental es una medida primordial de la salud bucal y un indicador de las perspectivas a largo plazo para una dentición natural y funcional.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En México en décadas pasadas la caries afectaba alrededor de 95% de los niños y 99% de los adultos, a partir del año 2000 se ha reportado en la ciudad de México disminución de la prevalencia e incidencia de caries la cual es atribuida especialmente a la incorporación del flúor a la sal.</a:t>
            </a:r>
          </a:p>
          <a:p>
            <a:endParaRPr lang="es-MX"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25</a:t>
            </a:fld>
            <a:endParaRPr lang="es-MX"/>
          </a:p>
        </p:txBody>
      </p:sp>
    </p:spTree>
    <p:extLst>
      <p:ext uri="{BB962C8B-B14F-4D97-AF65-F5344CB8AC3E}">
        <p14:creationId xmlns:p14="http://schemas.microsoft.com/office/powerpoint/2010/main" val="29049680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resumen,</a:t>
            </a:r>
            <a:r>
              <a:rPr lang="es-ES" baseline="0" dirty="0" smtClean="0"/>
              <a:t> presenta forma de cono con base en la unión </a:t>
            </a:r>
            <a:r>
              <a:rPr lang="es-ES" baseline="0" dirty="0" err="1" smtClean="0"/>
              <a:t>amelodentinaria</a:t>
            </a:r>
            <a:r>
              <a:rPr lang="es-ES" baseline="0" dirty="0" smtClean="0"/>
              <a:t> y ápice en la proximidad a la pulpa, dirigiéndose en sentido cervical.</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61</a:t>
            </a:fld>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 lesión en esmalte, cuando se extiende guiada por la dirección de los prismas, se ensancha al aproximarse a la dentina. Con la dispersión lateral </a:t>
            </a:r>
            <a:r>
              <a:rPr lang="es-ES" dirty="0" err="1" smtClean="0"/>
              <a:t>amelodanetinaria</a:t>
            </a:r>
            <a:r>
              <a:rPr lang="es-ES" dirty="0" smtClean="0"/>
              <a:t>, el área de dentina, el área de la dentina afectada es más grande, inicialmente, que en una lesión de las superficies lisas, y debido a que los túbulos están relativamente rectos sobre la cara </a:t>
            </a:r>
            <a:r>
              <a:rPr lang="es-ES" dirty="0" err="1" smtClean="0"/>
              <a:t>oclusal</a:t>
            </a:r>
            <a:r>
              <a:rPr lang="es-ES" dirty="0" smtClean="0"/>
              <a:t> de la cámara </a:t>
            </a:r>
            <a:r>
              <a:rPr lang="es-ES" dirty="0" err="1" smtClean="0"/>
              <a:t>pulpar</a:t>
            </a:r>
            <a:r>
              <a:rPr lang="es-ES" dirty="0" smtClean="0"/>
              <a:t>. Es por eso que en ocasiones cuando comienza a tratarse una lesión </a:t>
            </a:r>
            <a:r>
              <a:rPr lang="es-ES" dirty="0" err="1" smtClean="0"/>
              <a:t>oclusal</a:t>
            </a:r>
            <a:r>
              <a:rPr lang="es-ES" dirty="0" smtClean="0"/>
              <a:t> aparentemente pequeña, a menudo se encuentra que tiene un esmalte extensamente socavado y un área grande de dentina reblandecida.</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62</a:t>
            </a:fld>
            <a:endParaRPr 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 esmalte posee un proceso constante de desmineralización y </a:t>
            </a:r>
            <a:r>
              <a:rPr lang="es-MX" dirty="0" err="1" smtClean="0"/>
              <a:t>remineralización</a:t>
            </a:r>
            <a:r>
              <a:rPr lang="es-MX" dirty="0" smtClean="0"/>
              <a:t> (disolución y cicatrización).</a:t>
            </a:r>
          </a:p>
          <a:p>
            <a:r>
              <a:rPr lang="es-MX" dirty="0" smtClean="0"/>
              <a:t>La caries en el esmalte es el resultado de la disgregación en el equilibrio de este proceso, con predominio de la desmineralización.</a:t>
            </a:r>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63</a:t>
            </a:fld>
            <a:endParaRPr 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La dentina es uno de los tejidos mineralizados del cuerpo. La dentina interviene en trastornos </a:t>
            </a:r>
            <a:r>
              <a:rPr lang="es-ES" sz="1200" kern="1200" dirty="0" err="1" smtClean="0">
                <a:solidFill>
                  <a:schemeClr val="tx1"/>
                </a:solidFill>
                <a:latin typeface="+mn-lt"/>
                <a:ea typeface="+mn-ea"/>
                <a:cs typeface="+mn-cs"/>
              </a:rPr>
              <a:t>pulpares</a:t>
            </a:r>
            <a:r>
              <a:rPr lang="es-ES" sz="1200" kern="1200" dirty="0" smtClean="0">
                <a:solidFill>
                  <a:schemeClr val="tx1"/>
                </a:solidFill>
                <a:latin typeface="+mn-lt"/>
                <a:ea typeface="+mn-ea"/>
                <a:cs typeface="+mn-cs"/>
              </a:rPr>
              <a:t> y en la terapéutica </a:t>
            </a:r>
            <a:r>
              <a:rPr lang="es-ES" sz="1200" kern="1200" dirty="0" err="1" smtClean="0">
                <a:solidFill>
                  <a:schemeClr val="tx1"/>
                </a:solidFill>
                <a:latin typeface="+mn-lt"/>
                <a:ea typeface="+mn-ea"/>
                <a:cs typeface="+mn-cs"/>
              </a:rPr>
              <a:t>endodóntica</a:t>
            </a:r>
            <a:r>
              <a:rPr lang="es-ES" sz="1200" kern="1200" dirty="0" smtClean="0">
                <a:solidFill>
                  <a:schemeClr val="tx1"/>
                </a:solidFill>
                <a:latin typeface="+mn-lt"/>
                <a:ea typeface="+mn-ea"/>
                <a:cs typeface="+mn-cs"/>
              </a:rPr>
              <a:t>. </a:t>
            </a:r>
            <a:endParaRPr lang="es-ES" dirty="0" smtClean="0"/>
          </a:p>
          <a:p>
            <a:r>
              <a:rPr lang="es-ES" sz="1200" kern="1200" dirty="0" smtClean="0">
                <a:solidFill>
                  <a:schemeClr val="tx1"/>
                </a:solidFill>
                <a:latin typeface="+mn-lt"/>
                <a:ea typeface="+mn-ea"/>
                <a:cs typeface="+mn-cs"/>
              </a:rPr>
              <a:t>La dentina de maduración completa está compuesta de aproximadamente un 65 % de material inorgánico en peso y la gran mayoría de este material se encuentra presente en forma de cristales de </a:t>
            </a:r>
            <a:r>
              <a:rPr lang="es-ES" sz="1200" kern="1200" dirty="0" err="1" smtClean="0">
                <a:solidFill>
                  <a:schemeClr val="tx1"/>
                </a:solidFill>
                <a:latin typeface="+mn-lt"/>
                <a:ea typeface="+mn-ea"/>
                <a:cs typeface="+mn-cs"/>
              </a:rPr>
              <a:t>hidroxiapatita</a:t>
            </a:r>
            <a:r>
              <a:rPr lang="es-ES" sz="1200" kern="1200" dirty="0" smtClean="0">
                <a:solidFill>
                  <a:schemeClr val="tx1"/>
                </a:solidFill>
                <a:latin typeface="+mn-lt"/>
                <a:ea typeface="+mn-ea"/>
                <a:cs typeface="+mn-cs"/>
              </a:rPr>
              <a:t>. El colágeno representa alrededor de un 20 % de la dentina. El citrato, el </a:t>
            </a:r>
            <a:r>
              <a:rPr lang="es-ES" sz="1200" kern="1200" dirty="0" err="1" smtClean="0">
                <a:solidFill>
                  <a:schemeClr val="tx1"/>
                </a:solidFill>
                <a:latin typeface="+mn-lt"/>
                <a:ea typeface="+mn-ea"/>
                <a:cs typeface="+mn-cs"/>
              </a:rPr>
              <a:t>condroitín</a:t>
            </a:r>
            <a:r>
              <a:rPr lang="es-ES" sz="1200" kern="1200" dirty="0" smtClean="0">
                <a:solidFill>
                  <a:schemeClr val="tx1"/>
                </a:solidFill>
                <a:latin typeface="+mn-lt"/>
                <a:ea typeface="+mn-ea"/>
                <a:cs typeface="+mn-cs"/>
              </a:rPr>
              <a:t> sulfato, las proteínas no </a:t>
            </a:r>
            <a:r>
              <a:rPr lang="es-ES" sz="1200" kern="1200" dirty="0" err="1" smtClean="0">
                <a:solidFill>
                  <a:schemeClr val="tx1"/>
                </a:solidFill>
                <a:latin typeface="+mn-lt"/>
                <a:ea typeface="+mn-ea"/>
                <a:cs typeface="+mn-cs"/>
              </a:rPr>
              <a:t>colágenas</a:t>
            </a:r>
            <a:r>
              <a:rPr lang="es-ES" sz="1200" kern="1200" dirty="0" smtClean="0">
                <a:solidFill>
                  <a:schemeClr val="tx1"/>
                </a:solidFill>
                <a:latin typeface="+mn-lt"/>
                <a:ea typeface="+mn-ea"/>
                <a:cs typeface="+mn-cs"/>
              </a:rPr>
              <a:t>, el lactato y los lípidos representan un 2%. El 13% restante consiste en agua. En volumen, el material inorgánico representa un 45% de la dentina, las moléculas orgánicas un 33% y el agua un 22% </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64</a:t>
            </a:fld>
            <a:endParaRPr 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sz="1200" kern="1200" dirty="0" smtClean="0">
                <a:solidFill>
                  <a:schemeClr val="tx1"/>
                </a:solidFill>
                <a:latin typeface="+mn-lt"/>
                <a:ea typeface="+mn-ea"/>
                <a:cs typeface="+mn-cs"/>
              </a:rPr>
              <a:t>Una característica de la dentina humana es la presencia de túbulos que albergan las principales proyecciones celulares de los </a:t>
            </a:r>
            <a:r>
              <a:rPr lang="es-ES_tradnl" sz="1200" kern="1200" dirty="0" err="1" smtClean="0">
                <a:solidFill>
                  <a:schemeClr val="tx1"/>
                </a:solidFill>
                <a:latin typeface="+mn-lt"/>
                <a:ea typeface="+mn-ea"/>
                <a:cs typeface="+mn-cs"/>
              </a:rPr>
              <a:t>odontoblastos</a:t>
            </a:r>
            <a:r>
              <a:rPr lang="es-ES_tradnl" sz="1200" kern="1200" dirty="0" smtClean="0">
                <a:solidFill>
                  <a:schemeClr val="tx1"/>
                </a:solidFill>
                <a:latin typeface="+mn-lt"/>
                <a:ea typeface="+mn-ea"/>
                <a:cs typeface="+mn-cs"/>
              </a:rPr>
              <a:t>. La elasticidad de la dentina proporciona flexibilidad al quebradizo esmalte </a:t>
            </a:r>
            <a:r>
              <a:rPr lang="es-ES_tradnl" sz="1200" kern="1200" dirty="0" err="1" smtClean="0">
                <a:solidFill>
                  <a:schemeClr val="tx1"/>
                </a:solidFill>
                <a:latin typeface="+mn-lt"/>
                <a:ea typeface="+mn-ea"/>
                <a:cs typeface="+mn-cs"/>
              </a:rPr>
              <a:t>suprayacente</a:t>
            </a:r>
            <a:r>
              <a:rPr lang="es-ES_tradnl" sz="1200" kern="1200" dirty="0" smtClean="0">
                <a:solidFill>
                  <a:schemeClr val="tx1"/>
                </a:solidFill>
                <a:latin typeface="+mn-lt"/>
                <a:ea typeface="+mn-ea"/>
                <a:cs typeface="+mn-cs"/>
              </a:rPr>
              <a:t>. </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65</a:t>
            </a:fld>
            <a:endParaRPr 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El </a:t>
            </a:r>
            <a:r>
              <a:rPr lang="es-ES" sz="1200" i="0" kern="1200" dirty="0" smtClean="0">
                <a:solidFill>
                  <a:schemeClr val="tx1"/>
                </a:solidFill>
                <a:latin typeface="+mn-lt"/>
                <a:ea typeface="+mn-ea"/>
                <a:cs typeface="+mn-cs"/>
              </a:rPr>
              <a:t>fluido </a:t>
            </a:r>
            <a:r>
              <a:rPr lang="es-ES" sz="1200" i="0" kern="1200" dirty="0" err="1" smtClean="0">
                <a:solidFill>
                  <a:schemeClr val="tx1"/>
                </a:solidFill>
                <a:latin typeface="+mn-lt"/>
                <a:ea typeface="+mn-ea"/>
                <a:cs typeface="+mn-cs"/>
              </a:rPr>
              <a:t>dentinario</a:t>
            </a:r>
            <a:r>
              <a:rPr lang="es-ES" sz="1200" i="0" kern="1200" dirty="0" smtClean="0">
                <a:solidFill>
                  <a:schemeClr val="tx1"/>
                </a:solidFill>
                <a:latin typeface="+mn-lt"/>
                <a:ea typeface="+mn-ea"/>
                <a:cs typeface="+mn-cs"/>
              </a:rPr>
              <a:t> libre </a:t>
            </a:r>
            <a:r>
              <a:rPr lang="es-ES" sz="1200" kern="1200" dirty="0" smtClean="0">
                <a:solidFill>
                  <a:schemeClr val="tx1"/>
                </a:solidFill>
                <a:latin typeface="+mn-lt"/>
                <a:ea typeface="+mn-ea"/>
                <a:cs typeface="+mn-cs"/>
              </a:rPr>
              <a:t>es un </a:t>
            </a:r>
            <a:r>
              <a:rPr lang="es-ES" sz="1200" kern="1200" dirty="0" err="1" smtClean="0">
                <a:solidFill>
                  <a:schemeClr val="tx1"/>
                </a:solidFill>
                <a:latin typeface="+mn-lt"/>
                <a:ea typeface="+mn-ea"/>
                <a:cs typeface="+mn-cs"/>
              </a:rPr>
              <a:t>ultrafiltrado</a:t>
            </a:r>
            <a:r>
              <a:rPr lang="es-ES" sz="1200" kern="1200" dirty="0" smtClean="0">
                <a:solidFill>
                  <a:schemeClr val="tx1"/>
                </a:solidFill>
                <a:latin typeface="+mn-lt"/>
                <a:ea typeface="+mn-ea"/>
                <a:cs typeface="+mn-cs"/>
              </a:rPr>
              <a:t> de sangre en los capilares de la pulpa y su composición es similar al del plasma en varios aspectos. El líquido fluye hacia fuera entre los </a:t>
            </a:r>
            <a:r>
              <a:rPr lang="es-ES" sz="1200" kern="1200" dirty="0" err="1" smtClean="0">
                <a:solidFill>
                  <a:schemeClr val="tx1"/>
                </a:solidFill>
                <a:latin typeface="+mn-lt"/>
                <a:ea typeface="+mn-ea"/>
                <a:cs typeface="+mn-cs"/>
              </a:rPr>
              <a:t>odontoblastos</a:t>
            </a:r>
            <a:r>
              <a:rPr lang="es-ES" sz="1200" kern="1200" dirty="0" smtClean="0">
                <a:solidFill>
                  <a:schemeClr val="tx1"/>
                </a:solidFill>
                <a:latin typeface="+mn-lt"/>
                <a:ea typeface="+mn-ea"/>
                <a:cs typeface="+mn-cs"/>
              </a:rPr>
              <a:t>, hacia el interior de los túbulos de dentina y eventualmente escapa a través de pequeños poros hacia el esmalte. Se ha demostrado que la presión tisular de la pulpa es mayor que en la cavidad oral lo que explica la dirección del flujo líquido. La exposición de los túbulos como resultado de una fractura dentaria o durante la preparación de la cavidad a menudo trae como consecuencia la aparición de líquido en la superficie expuesta de la dentina en forma de gotitas diminutas. Este movimiento de líquido hacia el exterior puede ser acelerado deshidratando la superficie de dentina con aire comprimido, calor seco o la aplicación de un papel absorbente. Se piensa que el rápido flujo de líquido a través de los túbulos es una de las causas de la sensibilidad de la dentina. </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66</a:t>
            </a:fld>
            <a:endParaRPr lang="es-MX"/>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A mayor edad disminuye el diámetro de los túbulos </a:t>
            </a:r>
            <a:r>
              <a:rPr lang="es-ES" dirty="0" err="1" smtClean="0"/>
              <a:t>dentinarios</a:t>
            </a:r>
            <a:r>
              <a:rPr lang="es-ES" dirty="0" smtClean="0"/>
              <a:t> debido a un continuo depósito de dentina </a:t>
            </a:r>
            <a:r>
              <a:rPr lang="es-ES" dirty="0" err="1" smtClean="0"/>
              <a:t>intratubular</a:t>
            </a:r>
            <a:r>
              <a:rPr lang="es-ES" dirty="0" smtClean="0"/>
              <a:t> o </a:t>
            </a:r>
            <a:r>
              <a:rPr lang="es-ES" dirty="0" err="1" smtClean="0"/>
              <a:t>peritubular</a:t>
            </a:r>
            <a:r>
              <a:rPr lang="es-E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En la región </a:t>
            </a:r>
            <a:r>
              <a:rPr lang="es-ES" dirty="0" err="1" smtClean="0"/>
              <a:t>dentinaria</a:t>
            </a:r>
            <a:r>
              <a:rPr lang="es-ES" dirty="0" smtClean="0"/>
              <a:t> colindante con la pulpa se deposita continuamente dentina secundaria.</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 dentina terciaria se forma por</a:t>
            </a:r>
            <a:r>
              <a:rPr lang="es-ES" baseline="0" dirty="0" smtClean="0"/>
              <a:t> agentes agresores como caries, desgaste dentario o procedimientos restauradores.</a:t>
            </a:r>
          </a:p>
          <a:p>
            <a:pPr marL="0" marR="0" indent="0" algn="l" defTabSz="914400" rtl="0" eaLnBrk="1" fontAlgn="auto" latinLnBrk="0" hangingPunct="1">
              <a:lnSpc>
                <a:spcPct val="100000"/>
              </a:lnSpc>
              <a:spcBef>
                <a:spcPts val="0"/>
              </a:spcBef>
              <a:spcAft>
                <a:spcPts val="0"/>
              </a:spcAft>
              <a:buClrTx/>
              <a:buSzTx/>
              <a:buFontTx/>
              <a:buNone/>
              <a:tabLst/>
              <a:defRPr/>
            </a:pP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67</a:t>
            </a:fld>
            <a:endParaRPr lang="es-MX"/>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A medida que el proceso carioso</a:t>
            </a:r>
            <a:r>
              <a:rPr lang="es-ES" baseline="0" dirty="0" smtClean="0"/>
              <a:t> invade y afecta la superficie externa </a:t>
            </a:r>
            <a:r>
              <a:rPr lang="es-ES" baseline="0" dirty="0" err="1" smtClean="0"/>
              <a:t>dentinaria</a:t>
            </a:r>
            <a:r>
              <a:rPr lang="es-ES" baseline="0" dirty="0" smtClean="0"/>
              <a:t>, aumenta significativamente el área de contacto con los producto </a:t>
            </a:r>
            <a:r>
              <a:rPr lang="es-ES" baseline="0" dirty="0" err="1" smtClean="0"/>
              <a:t>bacteriaos</a:t>
            </a:r>
            <a:r>
              <a:rPr lang="es-ES" baseline="0" dirty="0" smtClean="0"/>
              <a:t> y las propias bacterias y por lo tanto su diseminación por el tejido dentario.</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68</a:t>
            </a:fld>
            <a:endParaRPr lang="es-MX"/>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 reacción del complejo </a:t>
            </a:r>
            <a:r>
              <a:rPr lang="es-ES" dirty="0" err="1" smtClean="0"/>
              <a:t>dentino-pulpar</a:t>
            </a:r>
            <a:r>
              <a:rPr lang="es-ES" dirty="0" smtClean="0"/>
              <a:t> frente a las agresiones que</a:t>
            </a:r>
            <a:r>
              <a:rPr lang="es-ES" baseline="0" dirty="0" smtClean="0"/>
              <a:t> sufre, se manifiesta mediante diferentes mecanismos.</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69</a:t>
            </a:fld>
            <a:endParaRPr lang="es-MX"/>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El patrón de la reacción en la dentina pude depender</a:t>
            </a:r>
            <a:r>
              <a:rPr lang="es-ES" baseline="0" dirty="0" smtClean="0"/>
              <a:t> de la intensidad del estímulo. Una progresión rápida de destrucción del esmalte por caries puede limitar la cantidad de reacciones de defesa en la dentina, mientras que una progresión lenta de la lesión de caries puede ser equilibrada por una respuesta defensiva muy efectiva.</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70</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caries de los niños mexicanos se debe a muchos factores, entre los que se ha mencionado el elevado consumo de golosinas y alimentos chatarra, a esto se le agrega la falta de higiene oral y la inadecuada educación de la sociedad en relación al cuidado de la salud bucal.</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26</a:t>
            </a:fld>
            <a:endParaRPr lang="es-MX"/>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Degradación de las fibras </a:t>
            </a:r>
            <a:r>
              <a:rPr lang="es-ES" dirty="0" err="1" smtClean="0"/>
              <a:t>colágenas</a:t>
            </a:r>
            <a:r>
              <a:rPr lang="es-ES" dirty="0" smtClean="0"/>
              <a:t>, elementos altamente resistentes a la acción de los ácidos débiles provenientes del metabolismo de la sacarosa. Su destrucción solo es posible mediante la acción de </a:t>
            </a:r>
            <a:r>
              <a:rPr lang="es-ES" dirty="0" err="1" smtClean="0"/>
              <a:t>colagenasas</a:t>
            </a:r>
            <a:r>
              <a:rPr lang="es-ES" dirty="0" smtClean="0"/>
              <a:t> y/o </a:t>
            </a:r>
            <a:r>
              <a:rPr lang="es-ES" dirty="0" err="1" smtClean="0"/>
              <a:t>gelatinasas</a:t>
            </a:r>
            <a:r>
              <a:rPr lang="es-ES" dirty="0" smtClean="0"/>
              <a:t>.</a:t>
            </a:r>
          </a:p>
          <a:p>
            <a:r>
              <a:rPr lang="es-ES" dirty="0" smtClean="0"/>
              <a:t>La degradación del colágeno de la dentina cariada se debe a la acción de enzimas propias del huésped, que se encuentran latentes en la matriz calcificada y/o en la saliva. Estas enzimas pertenecen a la familia de las matriz-</a:t>
            </a:r>
            <a:r>
              <a:rPr lang="es-ES" dirty="0" err="1" smtClean="0"/>
              <a:t>metalproteinasas</a:t>
            </a:r>
            <a:r>
              <a:rPr lang="es-ES" dirty="0" smtClean="0"/>
              <a:t> (MMP) que incluyen la MMP-8,MMP-2 y MMP-9, que se activan con la disminución del pH por debajo del punto crítico de 5.5, ejerciendo su máxima acción durante su posterior ascenso</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71</a:t>
            </a:fld>
            <a:endParaRPr lang="es-MX"/>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secuencia de degradación</a:t>
            </a:r>
            <a:r>
              <a:rPr lang="es-ES" baseline="0" dirty="0" smtClean="0"/>
              <a:t> </a:t>
            </a:r>
            <a:r>
              <a:rPr lang="es-ES" baseline="0" dirty="0" err="1" smtClean="0"/>
              <a:t>dentinaria</a:t>
            </a:r>
            <a:r>
              <a:rPr lang="es-ES" baseline="0" dirty="0" smtClean="0"/>
              <a:t> durante la progresión de la lesión es de la siguiente manera:</a:t>
            </a:r>
          </a:p>
          <a:p>
            <a:r>
              <a:rPr lang="es-ES" baseline="0" dirty="0" smtClean="0"/>
              <a:t>Después de la ingesta de azúcar, el pH desciende más allá del punto crítico y comienza la desmineralización, lo que activa las MMP, debido a la acción buffer se va incrementado lentamente, pero la desmineralización continúa hasta sobrepasar el pH crítico y durante ese periodo la matriz orgánica se va </a:t>
            </a:r>
            <a:r>
              <a:rPr lang="es-ES" baseline="0" dirty="0" err="1" smtClean="0"/>
              <a:t>disolviedo.el</a:t>
            </a:r>
            <a:r>
              <a:rPr lang="es-ES" baseline="0" dirty="0" smtClean="0"/>
              <a:t> primero en disolverse es el mineral </a:t>
            </a:r>
            <a:r>
              <a:rPr lang="es-ES" baseline="0" dirty="0" err="1" smtClean="0"/>
              <a:t>extrafibrilar</a:t>
            </a:r>
            <a:r>
              <a:rPr lang="es-ES" baseline="0" dirty="0" smtClean="0"/>
              <a:t>, que está protegido por las moléculas de colágeno, se disuelve mas lentamente. Las fibras de colágeno quedan expuestas y se van degradando o desnaturalizando cada vez que el pH va subiendo, factor que incrementa la acción </a:t>
            </a:r>
            <a:r>
              <a:rPr lang="es-ES" baseline="0" dirty="0" err="1" smtClean="0"/>
              <a:t>colagenolítica</a:t>
            </a:r>
            <a:r>
              <a:rPr lang="es-ES" baseline="0" dirty="0" smtClean="0"/>
              <a:t> de las MMP ya activadas. Esta secuencia destructiva se repite con cada ingesta de azúcar. </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72</a:t>
            </a:fld>
            <a:endParaRPr lang="es-MX"/>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rtl="0"/>
            <a:r>
              <a:rPr lang="es-ES" sz="1200" kern="1200" dirty="0" smtClean="0">
                <a:solidFill>
                  <a:schemeClr val="tx1"/>
                </a:solidFill>
                <a:latin typeface="+mn-lt"/>
                <a:ea typeface="+mn-ea"/>
                <a:cs typeface="+mn-cs"/>
              </a:rPr>
              <a:t>El cemento es un tejido conectivo mineralizado, derivado de la capa celular </a:t>
            </a:r>
            <a:r>
              <a:rPr lang="es-ES" sz="1200" kern="1200" dirty="0" err="1" smtClean="0">
                <a:solidFill>
                  <a:schemeClr val="tx1"/>
                </a:solidFill>
                <a:latin typeface="+mn-lt"/>
                <a:ea typeface="+mn-ea"/>
                <a:cs typeface="+mn-cs"/>
              </a:rPr>
              <a:t>ectomesenquimática</a:t>
            </a:r>
            <a:r>
              <a:rPr lang="es-ES" sz="1200" kern="1200" dirty="0" smtClean="0">
                <a:solidFill>
                  <a:schemeClr val="tx1"/>
                </a:solidFill>
                <a:latin typeface="+mn-lt"/>
                <a:ea typeface="+mn-ea"/>
                <a:cs typeface="+mn-cs"/>
              </a:rPr>
              <a:t> del saco o folículo dentario que rodea el germen dentario.</a:t>
            </a:r>
          </a:p>
          <a:p>
            <a:pPr rtl="0"/>
            <a:r>
              <a:rPr lang="es-ES" sz="1200" kern="1200" dirty="0" smtClean="0">
                <a:solidFill>
                  <a:schemeClr val="tx1"/>
                </a:solidFill>
                <a:latin typeface="+mn-lt"/>
                <a:ea typeface="+mn-ea"/>
                <a:cs typeface="+mn-cs"/>
              </a:rPr>
              <a:t>A semejanza del esmalte, el cemento cubre la dentina, aunque solo en la porción radicular. </a:t>
            </a:r>
          </a:p>
          <a:p>
            <a:pPr rtl="0"/>
            <a:r>
              <a:rPr lang="es-ES" sz="1200" kern="1200" dirty="0" smtClean="0">
                <a:solidFill>
                  <a:schemeClr val="tx1"/>
                </a:solidFill>
                <a:latin typeface="+mn-lt"/>
                <a:ea typeface="+mn-ea"/>
                <a:cs typeface="+mn-cs"/>
              </a:rPr>
              <a:t>Tiene como función principal anclar las fibras del ligamento </a:t>
            </a:r>
            <a:r>
              <a:rPr lang="es-ES" sz="1200" kern="1200" dirty="0" err="1" smtClean="0">
                <a:solidFill>
                  <a:schemeClr val="tx1"/>
                </a:solidFill>
                <a:latin typeface="+mn-lt"/>
                <a:ea typeface="+mn-ea"/>
                <a:cs typeface="+mn-cs"/>
              </a:rPr>
              <a:t>periodontal</a:t>
            </a:r>
            <a:r>
              <a:rPr lang="es-ES" sz="1200" kern="1200" dirty="0" smtClean="0">
                <a:solidFill>
                  <a:schemeClr val="tx1"/>
                </a:solidFill>
                <a:latin typeface="+mn-lt"/>
                <a:ea typeface="+mn-ea"/>
                <a:cs typeface="+mn-cs"/>
              </a:rPr>
              <a:t> a la raíz del diente.</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73</a:t>
            </a:fld>
            <a:endParaRPr lang="es-MX"/>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rtl="0"/>
            <a:r>
              <a:rPr lang="es-ES" sz="1200" kern="1200" dirty="0" smtClean="0">
                <a:solidFill>
                  <a:schemeClr val="tx1"/>
                </a:solidFill>
                <a:latin typeface="+mn-lt"/>
                <a:ea typeface="+mn-ea"/>
                <a:cs typeface="+mn-cs"/>
              </a:rPr>
              <a:t>COMPOSICION</a:t>
            </a:r>
          </a:p>
          <a:p>
            <a:pPr rtl="0"/>
            <a:r>
              <a:rPr lang="es-ES" sz="1200" kern="1200" dirty="0" smtClean="0">
                <a:solidFill>
                  <a:schemeClr val="tx1"/>
                </a:solidFill>
                <a:latin typeface="+mn-lt"/>
                <a:ea typeface="+mn-ea"/>
                <a:cs typeface="+mn-cs"/>
              </a:rPr>
              <a:t>-</a:t>
            </a:r>
            <a:r>
              <a:rPr lang="es-ES" sz="1200" kern="1200" dirty="0" err="1" smtClean="0">
                <a:solidFill>
                  <a:schemeClr val="tx1"/>
                </a:solidFill>
                <a:latin typeface="+mn-lt"/>
                <a:ea typeface="+mn-ea"/>
                <a:cs typeface="+mn-cs"/>
              </a:rPr>
              <a:t>Celulas</a:t>
            </a:r>
            <a:r>
              <a:rPr lang="es-ES" sz="1200" kern="1200" dirty="0" smtClean="0">
                <a:solidFill>
                  <a:schemeClr val="tx1"/>
                </a:solidFill>
                <a:latin typeface="+mn-lt"/>
                <a:ea typeface="+mn-ea"/>
                <a:cs typeface="+mn-cs"/>
              </a:rPr>
              <a:t>: </a:t>
            </a:r>
          </a:p>
          <a:p>
            <a:pPr rtl="0"/>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Cementoblastos</a:t>
            </a:r>
            <a:r>
              <a:rPr lang="es-ES" sz="1200" kern="1200" dirty="0" smtClean="0">
                <a:solidFill>
                  <a:schemeClr val="tx1"/>
                </a:solidFill>
                <a:latin typeface="+mn-lt"/>
                <a:ea typeface="+mn-ea"/>
                <a:cs typeface="+mn-cs"/>
              </a:rPr>
              <a:t> (producen fibras </a:t>
            </a:r>
            <a:r>
              <a:rPr lang="es-ES" sz="1200" kern="1200" dirty="0" err="1" smtClean="0">
                <a:solidFill>
                  <a:schemeClr val="tx1"/>
                </a:solidFill>
                <a:latin typeface="+mn-lt"/>
                <a:ea typeface="+mn-ea"/>
                <a:cs typeface="+mn-cs"/>
              </a:rPr>
              <a:t>colagenos</a:t>
            </a:r>
            <a:r>
              <a:rPr lang="es-ES" sz="1200" kern="1200" dirty="0" smtClean="0">
                <a:solidFill>
                  <a:schemeClr val="tx1"/>
                </a:solidFill>
                <a:latin typeface="+mn-lt"/>
                <a:ea typeface="+mn-ea"/>
                <a:cs typeface="+mn-cs"/>
              </a:rPr>
              <a:t> y MEC )</a:t>
            </a:r>
          </a:p>
          <a:p>
            <a:pPr rtl="0"/>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Cementocitos</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cementoblastos</a:t>
            </a:r>
            <a:r>
              <a:rPr lang="es-ES" sz="1200" kern="1200" dirty="0" smtClean="0">
                <a:solidFill>
                  <a:schemeClr val="tx1"/>
                </a:solidFill>
                <a:latin typeface="+mn-lt"/>
                <a:ea typeface="+mn-ea"/>
                <a:cs typeface="+mn-cs"/>
              </a:rPr>
              <a:t> incluidos en </a:t>
            </a:r>
            <a:r>
              <a:rPr lang="es-ES" sz="1200" kern="1200" dirty="0" err="1" smtClean="0">
                <a:solidFill>
                  <a:schemeClr val="tx1"/>
                </a:solidFill>
                <a:latin typeface="+mn-lt"/>
                <a:ea typeface="+mn-ea"/>
                <a:cs typeface="+mn-cs"/>
              </a:rPr>
              <a:t>cemetnoplastos</a:t>
            </a:r>
            <a:r>
              <a:rPr lang="es-ES" sz="1200" kern="1200" dirty="0" smtClean="0">
                <a:solidFill>
                  <a:schemeClr val="tx1"/>
                </a:solidFill>
                <a:latin typeface="+mn-lt"/>
                <a:ea typeface="+mn-ea"/>
                <a:cs typeface="+mn-cs"/>
              </a:rPr>
              <a:t>, las cuales emiten prolongaciones hacia el ligamento del cual se nutren.</a:t>
            </a:r>
          </a:p>
          <a:p>
            <a:pPr rtl="0"/>
            <a:r>
              <a:rPr lang="es-ES" sz="1200" kern="1200" dirty="0" smtClean="0">
                <a:solidFill>
                  <a:schemeClr val="tx1"/>
                </a:solidFill>
                <a:latin typeface="+mn-lt"/>
                <a:ea typeface="+mn-ea"/>
                <a:cs typeface="+mn-cs"/>
              </a:rPr>
              <a:t>     Restos </a:t>
            </a:r>
            <a:r>
              <a:rPr lang="es-ES" sz="1200" kern="1200" dirty="0" err="1" smtClean="0">
                <a:solidFill>
                  <a:schemeClr val="tx1"/>
                </a:solidFill>
                <a:latin typeface="+mn-lt"/>
                <a:ea typeface="+mn-ea"/>
                <a:cs typeface="+mn-cs"/>
              </a:rPr>
              <a:t>epileliales</a:t>
            </a:r>
            <a:r>
              <a:rPr lang="es-ES" sz="1200" kern="1200" dirty="0" smtClean="0">
                <a:solidFill>
                  <a:schemeClr val="tx1"/>
                </a:solidFill>
                <a:latin typeface="+mn-lt"/>
                <a:ea typeface="+mn-ea"/>
                <a:cs typeface="+mn-cs"/>
              </a:rPr>
              <a:t> de </a:t>
            </a:r>
            <a:r>
              <a:rPr lang="es-ES" sz="1200" kern="1200" dirty="0" err="1" smtClean="0">
                <a:solidFill>
                  <a:schemeClr val="tx1"/>
                </a:solidFill>
                <a:latin typeface="+mn-lt"/>
                <a:ea typeface="+mn-ea"/>
                <a:cs typeface="+mn-cs"/>
              </a:rPr>
              <a:t>malassez</a:t>
            </a:r>
            <a:r>
              <a:rPr lang="es-ES" sz="1200" kern="1200" dirty="0" smtClean="0">
                <a:solidFill>
                  <a:schemeClr val="tx1"/>
                </a:solidFill>
                <a:latin typeface="+mn-lt"/>
                <a:ea typeface="+mn-ea"/>
                <a:cs typeface="+mn-cs"/>
              </a:rPr>
              <a:t> (proveniente de la vaina de </a:t>
            </a:r>
            <a:r>
              <a:rPr lang="es-ES" sz="1200" kern="1200" dirty="0" err="1" smtClean="0">
                <a:solidFill>
                  <a:schemeClr val="tx1"/>
                </a:solidFill>
                <a:latin typeface="+mn-lt"/>
                <a:ea typeface="+mn-ea"/>
                <a:cs typeface="+mn-cs"/>
              </a:rPr>
              <a:t>Hertwig</a:t>
            </a:r>
            <a:r>
              <a:rPr lang="es-ES" sz="1200" kern="1200" dirty="0" smtClean="0">
                <a:solidFill>
                  <a:schemeClr val="tx1"/>
                </a:solidFill>
                <a:latin typeface="+mn-lt"/>
                <a:ea typeface="+mn-ea"/>
                <a:cs typeface="+mn-cs"/>
              </a:rPr>
              <a:t>)</a:t>
            </a:r>
          </a:p>
          <a:p>
            <a:pPr rtl="0"/>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Cementoclastos</a:t>
            </a:r>
            <a:r>
              <a:rPr lang="es-ES" sz="1200" kern="1200" dirty="0" smtClean="0">
                <a:solidFill>
                  <a:schemeClr val="tx1"/>
                </a:solidFill>
                <a:latin typeface="+mn-lt"/>
                <a:ea typeface="+mn-ea"/>
                <a:cs typeface="+mn-cs"/>
              </a:rPr>
              <a:t> u </a:t>
            </a:r>
            <a:r>
              <a:rPr lang="es-ES" sz="1200" kern="1200" dirty="0" err="1" smtClean="0">
                <a:solidFill>
                  <a:schemeClr val="tx1"/>
                </a:solidFill>
                <a:latin typeface="+mn-lt"/>
                <a:ea typeface="+mn-ea"/>
                <a:cs typeface="+mn-cs"/>
              </a:rPr>
              <a:t>odontoclastos</a:t>
            </a:r>
            <a:r>
              <a:rPr lang="es-ES" sz="1200" kern="1200" dirty="0" smtClean="0">
                <a:solidFill>
                  <a:schemeClr val="tx1"/>
                </a:solidFill>
                <a:latin typeface="+mn-lt"/>
                <a:ea typeface="+mn-ea"/>
                <a:cs typeface="+mn-cs"/>
              </a:rPr>
              <a:t> (capacidad de reabsorción de tejidos duros.</a:t>
            </a:r>
          </a:p>
          <a:p>
            <a:pPr rtl="0"/>
            <a:r>
              <a:rPr lang="es-ES" sz="1200" kern="1200" dirty="0" smtClean="0">
                <a:solidFill>
                  <a:schemeClr val="tx1"/>
                </a:solidFill>
                <a:latin typeface="+mn-lt"/>
                <a:ea typeface="+mn-ea"/>
                <a:cs typeface="+mn-cs"/>
              </a:rPr>
              <a:t>•MEC  Calcificada</a:t>
            </a:r>
          </a:p>
          <a:p>
            <a:pPr rtl="0"/>
            <a:r>
              <a:rPr lang="es-ES" sz="1200" kern="1200" dirty="0" smtClean="0">
                <a:solidFill>
                  <a:schemeClr val="tx1"/>
                </a:solidFill>
                <a:latin typeface="+mn-lt"/>
                <a:ea typeface="+mn-ea"/>
                <a:cs typeface="+mn-cs"/>
              </a:rPr>
              <a:t>     46 a 50% de materia inorgánica (cristales de </a:t>
            </a:r>
            <a:r>
              <a:rPr lang="es-ES" sz="1200" kern="1200" dirty="0" err="1" smtClean="0">
                <a:solidFill>
                  <a:schemeClr val="tx1"/>
                </a:solidFill>
                <a:latin typeface="+mn-lt"/>
                <a:ea typeface="+mn-ea"/>
                <a:cs typeface="+mn-cs"/>
              </a:rPr>
              <a:t>hidroxiapatita</a:t>
            </a:r>
            <a:r>
              <a:rPr lang="es-ES" sz="1200" kern="1200" dirty="0" smtClean="0">
                <a:solidFill>
                  <a:schemeClr val="tx1"/>
                </a:solidFill>
                <a:latin typeface="+mn-lt"/>
                <a:ea typeface="+mn-ea"/>
                <a:cs typeface="+mn-cs"/>
              </a:rPr>
              <a:t>)</a:t>
            </a:r>
          </a:p>
          <a:p>
            <a:pPr rtl="0"/>
            <a:r>
              <a:rPr lang="es-ES" sz="1200" kern="1200" dirty="0" smtClean="0">
                <a:solidFill>
                  <a:schemeClr val="tx1"/>
                </a:solidFill>
                <a:latin typeface="+mn-lt"/>
                <a:ea typeface="+mn-ea"/>
                <a:cs typeface="+mn-cs"/>
              </a:rPr>
              <a:t>     22% </a:t>
            </a:r>
            <a:r>
              <a:rPr lang="es-ES" sz="1200" kern="1200" dirty="0" err="1" smtClean="0">
                <a:solidFill>
                  <a:schemeClr val="tx1"/>
                </a:solidFill>
                <a:latin typeface="+mn-lt"/>
                <a:ea typeface="+mn-ea"/>
                <a:cs typeface="+mn-cs"/>
              </a:rPr>
              <a:t>demateria</a:t>
            </a:r>
            <a:r>
              <a:rPr lang="es-ES" sz="1200" kern="1200" dirty="0" smtClean="0">
                <a:solidFill>
                  <a:schemeClr val="tx1"/>
                </a:solidFill>
                <a:latin typeface="+mn-lt"/>
                <a:ea typeface="+mn-ea"/>
                <a:cs typeface="+mn-cs"/>
              </a:rPr>
              <a:t> orgánica (</a:t>
            </a:r>
            <a:r>
              <a:rPr lang="es-ES" sz="1200" kern="1200" dirty="0" err="1" smtClean="0">
                <a:solidFill>
                  <a:schemeClr val="tx1"/>
                </a:solidFill>
                <a:latin typeface="+mn-lt"/>
                <a:ea typeface="+mn-ea"/>
                <a:cs typeface="+mn-cs"/>
              </a:rPr>
              <a:t>colágenas</a:t>
            </a:r>
            <a:r>
              <a:rPr lang="es-ES" sz="1200" kern="1200" dirty="0" smtClean="0">
                <a:solidFill>
                  <a:schemeClr val="tx1"/>
                </a:solidFill>
                <a:latin typeface="+mn-lt"/>
                <a:ea typeface="+mn-ea"/>
                <a:cs typeface="+mn-cs"/>
              </a:rPr>
              <a:t> tipo I, proteoglicanos, </a:t>
            </a:r>
            <a:r>
              <a:rPr lang="es-ES" sz="1200" kern="1200" dirty="0" err="1" smtClean="0">
                <a:solidFill>
                  <a:schemeClr val="tx1"/>
                </a:solidFill>
                <a:latin typeface="+mn-lt"/>
                <a:ea typeface="+mn-ea"/>
                <a:cs typeface="+mn-cs"/>
              </a:rPr>
              <a:t>glicosaminoglicanos</a:t>
            </a:r>
            <a:r>
              <a:rPr lang="es-ES" sz="1200" kern="1200" dirty="0" smtClean="0">
                <a:solidFill>
                  <a:schemeClr val="tx1"/>
                </a:solidFill>
                <a:latin typeface="+mn-lt"/>
                <a:ea typeface="+mn-ea"/>
                <a:cs typeface="+mn-cs"/>
              </a:rPr>
              <a:t> y glicoproteínas)</a:t>
            </a:r>
          </a:p>
          <a:p>
            <a:pPr rtl="0"/>
            <a:r>
              <a:rPr lang="es-ES" sz="1200" kern="1200" dirty="0" smtClean="0">
                <a:solidFill>
                  <a:schemeClr val="tx1"/>
                </a:solidFill>
                <a:latin typeface="+mn-lt"/>
                <a:ea typeface="+mn-ea"/>
                <a:cs typeface="+mn-cs"/>
              </a:rPr>
              <a:t>    32% agua</a:t>
            </a:r>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74</a:t>
            </a:fld>
            <a:endParaRPr lang="es-MX"/>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dentina de la raíz posee</a:t>
            </a:r>
            <a:r>
              <a:rPr lang="es-ES" baseline="0" dirty="0" smtClean="0"/>
              <a:t> menos túbulos que en la corona.</a:t>
            </a:r>
          </a:p>
          <a:p>
            <a:r>
              <a:rPr lang="es-ES" baseline="0" dirty="0" smtClean="0"/>
              <a:t>Lesión cariosa común en adultos mayores y en pacientes con presencia de recesión gingival.</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75</a:t>
            </a:fld>
            <a:endParaRPr lang="es-MX"/>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Las fosas y fisuras son hendiduras que</a:t>
            </a:r>
            <a:r>
              <a:rPr lang="es-ES" baseline="0" dirty="0" smtClean="0"/>
              <a:t> se forman con el crecimiento superpuesto de unas capas evolutivas de esmalte sobre otras.</a:t>
            </a:r>
          </a:p>
          <a:p>
            <a:r>
              <a:rPr lang="es-ES" baseline="0" dirty="0" smtClean="0"/>
              <a:t>En la dentición de las personas jóvenes los contactos entre los dientes so </a:t>
            </a:r>
            <a:r>
              <a:rPr lang="es-ES" baseline="0" dirty="0" err="1" smtClean="0"/>
              <a:t>puntiformes</a:t>
            </a:r>
            <a:r>
              <a:rPr lang="es-ES" baseline="0" dirty="0" smtClean="0"/>
              <a:t>, pero durante su función y debido a la abrasión yal desplazamiento </a:t>
            </a:r>
            <a:r>
              <a:rPr lang="es-ES" baseline="0" dirty="0" err="1" smtClean="0"/>
              <a:t>mesial</a:t>
            </a:r>
            <a:r>
              <a:rPr lang="es-ES" baseline="0" dirty="0" smtClean="0"/>
              <a:t> de los dientes, los puntos de contacto se acaban convirtiendo en superficies.</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76</a:t>
            </a:fld>
            <a:endParaRPr lang="es-MX"/>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próximas diapositivas se explican algunas de las clasificaciones de la caries, según su localización, según el número de superficies, por superficie anatómica, etc.</a:t>
            </a:r>
            <a:endParaRPr lang="es-MX"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77</a:t>
            </a:fld>
            <a:endParaRPr lang="es-MX"/>
          </a:p>
        </p:txBody>
      </p:sp>
    </p:spTree>
    <p:extLst>
      <p:ext uri="{BB962C8B-B14F-4D97-AF65-F5344CB8AC3E}">
        <p14:creationId xmlns:p14="http://schemas.microsoft.com/office/powerpoint/2010/main" val="426136287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b="0" u="none" kern="1200" dirty="0" smtClean="0">
                <a:solidFill>
                  <a:schemeClr val="tx1"/>
                </a:solidFill>
                <a:latin typeface="+mn-lt"/>
                <a:ea typeface="+mn-ea"/>
                <a:cs typeface="+mn-cs"/>
              </a:rPr>
              <a:t>En las caries de superficies lisas en esmalte la lesión adopta una forma de avance con el aspecto de un cono cuyo vértice está dirigido al límite </a:t>
            </a:r>
            <a:r>
              <a:rPr lang="es-ES" sz="1200" b="0" u="none" kern="1200" dirty="0" err="1" smtClean="0">
                <a:solidFill>
                  <a:schemeClr val="tx1"/>
                </a:solidFill>
                <a:latin typeface="+mn-lt"/>
                <a:ea typeface="+mn-ea"/>
                <a:cs typeface="+mn-cs"/>
              </a:rPr>
              <a:t>amelodentinario</a:t>
            </a:r>
            <a:r>
              <a:rPr lang="es-ES" sz="1200" b="0" u="none" kern="1200" dirty="0" smtClean="0">
                <a:solidFill>
                  <a:schemeClr val="tx1"/>
                </a:solidFill>
                <a:latin typeface="+mn-lt"/>
                <a:ea typeface="+mn-ea"/>
                <a:cs typeface="+mn-cs"/>
              </a:rPr>
              <a:t> y que presenta al corte un aspecto triangular. Siendo en dentina en forma también de cono con su base en el límite </a:t>
            </a:r>
            <a:r>
              <a:rPr lang="es-ES" sz="1200" b="0" u="none" kern="1200" dirty="0" err="1" smtClean="0">
                <a:solidFill>
                  <a:schemeClr val="tx1"/>
                </a:solidFill>
                <a:latin typeface="+mn-lt"/>
                <a:ea typeface="+mn-ea"/>
                <a:cs typeface="+mn-cs"/>
              </a:rPr>
              <a:t>amelodentinario</a:t>
            </a:r>
            <a:r>
              <a:rPr lang="es-ES" sz="1200" b="0" u="none" kern="1200" dirty="0" smtClean="0">
                <a:solidFill>
                  <a:schemeClr val="tx1"/>
                </a:solidFill>
                <a:latin typeface="+mn-lt"/>
                <a:ea typeface="+mn-ea"/>
                <a:cs typeface="+mn-cs"/>
              </a:rPr>
              <a:t> y el vértice en la pulpa.</a:t>
            </a:r>
          </a:p>
          <a:p>
            <a:r>
              <a:rPr lang="es-ES" sz="1200" b="0" u="none" kern="1200" dirty="0" smtClean="0">
                <a:solidFill>
                  <a:schemeClr val="tx1"/>
                </a:solidFill>
                <a:latin typeface="+mn-lt"/>
                <a:ea typeface="+mn-ea"/>
                <a:cs typeface="+mn-cs"/>
              </a:rPr>
              <a:t>En las caries de fosas y fisuras en esmalte el cono tiene su vértice hacia </a:t>
            </a:r>
            <a:r>
              <a:rPr lang="es-ES" sz="1200" b="0" u="none" kern="1200" dirty="0" err="1" smtClean="0">
                <a:solidFill>
                  <a:schemeClr val="tx1"/>
                </a:solidFill>
                <a:latin typeface="+mn-lt"/>
                <a:ea typeface="+mn-ea"/>
                <a:cs typeface="+mn-cs"/>
              </a:rPr>
              <a:t>oclusal</a:t>
            </a:r>
            <a:r>
              <a:rPr lang="es-ES" sz="1200" b="0" u="none" kern="1200" dirty="0" smtClean="0">
                <a:solidFill>
                  <a:schemeClr val="tx1"/>
                </a:solidFill>
                <a:latin typeface="+mn-lt"/>
                <a:ea typeface="+mn-ea"/>
                <a:cs typeface="+mn-cs"/>
              </a:rPr>
              <a:t> y su base hacia el límite </a:t>
            </a:r>
            <a:r>
              <a:rPr lang="es-ES" sz="1200" b="0" u="none" kern="1200" dirty="0" err="1" smtClean="0">
                <a:solidFill>
                  <a:schemeClr val="tx1"/>
                </a:solidFill>
                <a:latin typeface="+mn-lt"/>
                <a:ea typeface="+mn-ea"/>
                <a:cs typeface="+mn-cs"/>
              </a:rPr>
              <a:t>amelodentinario</a:t>
            </a:r>
            <a:r>
              <a:rPr lang="es-ES" sz="1200" b="0" u="none" kern="1200" dirty="0" smtClean="0">
                <a:solidFill>
                  <a:schemeClr val="tx1"/>
                </a:solidFill>
                <a:latin typeface="+mn-lt"/>
                <a:ea typeface="+mn-ea"/>
                <a:cs typeface="+mn-cs"/>
              </a:rPr>
              <a:t>, mientras que en dentina el cono tiene su base en el límite </a:t>
            </a:r>
            <a:r>
              <a:rPr lang="es-ES" sz="1200" b="0" u="none" kern="1200" dirty="0" err="1" smtClean="0">
                <a:solidFill>
                  <a:schemeClr val="tx1"/>
                </a:solidFill>
                <a:latin typeface="+mn-lt"/>
                <a:ea typeface="+mn-ea"/>
                <a:cs typeface="+mn-cs"/>
              </a:rPr>
              <a:t>amelodentinario</a:t>
            </a:r>
            <a:r>
              <a:rPr lang="es-ES" sz="1200" b="0" u="none" kern="1200" dirty="0" smtClean="0">
                <a:solidFill>
                  <a:schemeClr val="tx1"/>
                </a:solidFill>
                <a:latin typeface="+mn-lt"/>
                <a:ea typeface="+mn-ea"/>
                <a:cs typeface="+mn-cs"/>
              </a:rPr>
              <a:t> y su vértice hacia la pulpa</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0" u="none" kern="1200" dirty="0" smtClean="0">
                <a:solidFill>
                  <a:schemeClr val="tx1"/>
                </a:solidFill>
                <a:latin typeface="+mn-lt"/>
                <a:ea typeface="+mn-ea"/>
                <a:cs typeface="+mn-cs"/>
              </a:rPr>
              <a:t> </a:t>
            </a:r>
          </a:p>
          <a:p>
            <a:r>
              <a:rPr lang="es-ES" sz="1200" b="1" u="none" kern="1200" dirty="0" smtClean="0">
                <a:solidFill>
                  <a:schemeClr val="tx1"/>
                </a:solidFill>
                <a:latin typeface="+mn-lt"/>
                <a:ea typeface="+mn-ea"/>
                <a:cs typeface="+mn-cs"/>
              </a:rPr>
              <a:t> </a:t>
            </a:r>
            <a:endParaRPr lang="es-ES" sz="1200" u="none" kern="1200" dirty="0" smtClean="0">
              <a:solidFill>
                <a:schemeClr val="tx1"/>
              </a:solidFill>
              <a:latin typeface="+mn-lt"/>
              <a:ea typeface="+mn-ea"/>
              <a:cs typeface="+mn-cs"/>
            </a:endParaRPr>
          </a:p>
          <a:p>
            <a:endParaRPr lang="es-ES" u="none"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78</a:t>
            </a:fld>
            <a:endParaRPr lang="es-MX"/>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514350" indent="-514350">
              <a:buFont typeface="+mj-lt"/>
              <a:buAutoNum type="arabicPeriod"/>
            </a:pPr>
            <a:r>
              <a:rPr lang="es-ES" dirty="0" err="1" smtClean="0"/>
              <a:t>Oclusal</a:t>
            </a:r>
            <a:r>
              <a:rPr lang="es-ES" dirty="0" smtClean="0"/>
              <a:t>: superficie masticatoria de</a:t>
            </a:r>
            <a:r>
              <a:rPr lang="es-ES" baseline="0" dirty="0" smtClean="0"/>
              <a:t> piezas posteriores</a:t>
            </a:r>
            <a:endParaRPr lang="es-ES" dirty="0" smtClean="0"/>
          </a:p>
          <a:p>
            <a:pPr marL="514350" indent="-514350">
              <a:buFont typeface="+mj-lt"/>
              <a:buAutoNum type="arabicPeriod"/>
            </a:pPr>
            <a:r>
              <a:rPr lang="es-ES" dirty="0" err="1" smtClean="0"/>
              <a:t>Incisal</a:t>
            </a:r>
            <a:r>
              <a:rPr lang="es-ES" dirty="0" smtClean="0"/>
              <a:t>: superficie cortante de piezas anteriores</a:t>
            </a:r>
          </a:p>
          <a:p>
            <a:pPr marL="514350" indent="-514350">
              <a:buFont typeface="+mj-lt"/>
              <a:buAutoNum type="arabicPeriod"/>
            </a:pPr>
            <a:r>
              <a:rPr lang="es-ES" dirty="0" smtClean="0"/>
              <a:t>Proximal: superficie </a:t>
            </a:r>
            <a:r>
              <a:rPr lang="es-ES" dirty="0" err="1" smtClean="0"/>
              <a:t>mesial</a:t>
            </a:r>
            <a:r>
              <a:rPr lang="es-ES" dirty="0" smtClean="0"/>
              <a:t> o distal</a:t>
            </a:r>
            <a:r>
              <a:rPr lang="es-ES" baseline="0" dirty="0" smtClean="0"/>
              <a:t> de todas las piezas dentarias.</a:t>
            </a:r>
            <a:endParaRPr lang="es-ES" dirty="0" smtClean="0"/>
          </a:p>
          <a:p>
            <a:pPr marL="514350" indent="-514350">
              <a:buFont typeface="+mj-lt"/>
              <a:buAutoNum type="arabicPeriod"/>
            </a:pPr>
            <a:r>
              <a:rPr lang="es-ES" dirty="0" smtClean="0"/>
              <a:t>Cervical: tercio cervical o gingival de  la</a:t>
            </a:r>
            <a:r>
              <a:rPr lang="es-ES" baseline="0" dirty="0" smtClean="0"/>
              <a:t> pieza dentaria, puede incluir la </a:t>
            </a:r>
            <a:r>
              <a:rPr lang="es-ES" baseline="0" dirty="0" err="1" smtClean="0"/>
              <a:t>union</a:t>
            </a:r>
            <a:r>
              <a:rPr lang="es-ES" baseline="0" dirty="0" smtClean="0"/>
              <a:t> </a:t>
            </a:r>
            <a:r>
              <a:rPr lang="es-ES" baseline="0" dirty="0" err="1" smtClean="0"/>
              <a:t>amelocementaria</a:t>
            </a:r>
            <a:r>
              <a:rPr lang="es-ES" baseline="0" dirty="0" smtClean="0"/>
              <a:t>.</a:t>
            </a:r>
            <a:endParaRPr lang="es-ES" dirty="0" smtClean="0"/>
          </a:p>
          <a:p>
            <a:pPr marL="514350" indent="-514350">
              <a:buFont typeface="+mj-lt"/>
              <a:buAutoNum type="arabicPeriod"/>
            </a:pPr>
            <a:r>
              <a:rPr lang="es-ES" dirty="0" smtClean="0"/>
              <a:t>Caras libres:</a:t>
            </a:r>
            <a:r>
              <a:rPr lang="es-ES" baseline="0" dirty="0" smtClean="0"/>
              <a:t> en </a:t>
            </a:r>
            <a:r>
              <a:rPr lang="es-ES" baseline="0" dirty="0" err="1" smtClean="0"/>
              <a:t>vestibular</a:t>
            </a:r>
            <a:r>
              <a:rPr lang="es-ES" baseline="0" dirty="0" smtClean="0"/>
              <a:t>, palatino o lingual de todas las piezas dentarias</a:t>
            </a:r>
            <a:endParaRPr lang="es-ES" dirty="0" smtClean="0"/>
          </a:p>
          <a:p>
            <a:pPr marL="514350" indent="-514350">
              <a:buFont typeface="+mj-lt"/>
              <a:buAutoNum type="arabicPeriod"/>
            </a:pPr>
            <a:r>
              <a:rPr lang="es-ES" dirty="0" smtClean="0"/>
              <a:t>Combinación de superficies: </a:t>
            </a:r>
            <a:r>
              <a:rPr lang="es-ES" dirty="0" err="1" smtClean="0"/>
              <a:t>mesio-oclusal</a:t>
            </a:r>
            <a:r>
              <a:rPr lang="es-ES" dirty="0" smtClean="0"/>
              <a:t>,</a:t>
            </a:r>
            <a:r>
              <a:rPr lang="es-ES" baseline="0" dirty="0" smtClean="0"/>
              <a:t> disto-</a:t>
            </a:r>
            <a:r>
              <a:rPr lang="es-ES" baseline="0" dirty="0" err="1" smtClean="0"/>
              <a:t>oclusal</a:t>
            </a:r>
            <a:r>
              <a:rPr lang="es-ES" baseline="0" dirty="0" smtClean="0"/>
              <a:t>, </a:t>
            </a:r>
            <a:r>
              <a:rPr lang="es-ES" baseline="0" dirty="0" err="1" smtClean="0"/>
              <a:t>mesio-incisal</a:t>
            </a:r>
            <a:r>
              <a:rPr lang="es-ES" baseline="0" dirty="0" smtClean="0"/>
              <a:t>, </a:t>
            </a:r>
            <a:r>
              <a:rPr lang="es-ES" baseline="0" dirty="0" err="1" smtClean="0"/>
              <a:t>etc</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79</a:t>
            </a:fld>
            <a:endParaRPr lang="es-MX"/>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Simple: abarca una superficie dentaria</a:t>
            </a:r>
          </a:p>
          <a:p>
            <a:r>
              <a:rPr lang="es-ES" dirty="0" smtClean="0"/>
              <a:t>Compuesta: involucran</a:t>
            </a:r>
            <a:r>
              <a:rPr lang="es-ES" baseline="0" dirty="0" smtClean="0"/>
              <a:t> dos caras del diente</a:t>
            </a:r>
            <a:endParaRPr lang="es-ES" dirty="0" smtClean="0"/>
          </a:p>
          <a:p>
            <a:r>
              <a:rPr lang="es-ES" dirty="0" smtClean="0"/>
              <a:t>Compleja:</a:t>
            </a:r>
            <a:r>
              <a:rPr lang="es-ES" baseline="0" dirty="0" smtClean="0"/>
              <a:t> abarcan tres o mas superficies del diente</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80</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caries es una enfermedad compleja multifactorial. Se relaciona con la ingesta de carbohidratos</a:t>
            </a:r>
            <a:r>
              <a:rPr lang="es-ES" baseline="0" dirty="0" smtClean="0"/>
              <a:t> fermentables, además de la</a:t>
            </a:r>
            <a:r>
              <a:rPr lang="es-ES" dirty="0" smtClean="0"/>
              <a:t> acción de ciertos</a:t>
            </a:r>
            <a:r>
              <a:rPr lang="es-ES" baseline="0" dirty="0" smtClean="0"/>
              <a:t> microorganismos orales que producen ácidos orgánicos a través del metabolismo de los sustratos de </a:t>
            </a:r>
            <a:r>
              <a:rPr lang="es-ES" baseline="0" dirty="0" err="1" smtClean="0"/>
              <a:t>carboudratos</a:t>
            </a:r>
            <a:r>
              <a:rPr lang="es-ES" baseline="0" dirty="0" smtClean="0"/>
              <a:t>, los cuales atacan la superficie dental.</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27</a:t>
            </a:fld>
            <a:endParaRPr lang="es-MX"/>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Inicial o primaria: se produce</a:t>
            </a:r>
            <a:r>
              <a:rPr lang="es-ES" baseline="0" dirty="0" smtClean="0"/>
              <a:t> en superficies que no han sido restauradas</a:t>
            </a:r>
            <a:endParaRPr lang="es-ES" dirty="0" smtClean="0"/>
          </a:p>
          <a:p>
            <a:r>
              <a:rPr lang="es-ES" dirty="0" smtClean="0"/>
              <a:t>Secundaria:</a:t>
            </a:r>
            <a:r>
              <a:rPr lang="es-ES" baseline="0" dirty="0" smtClean="0"/>
              <a:t> se sitúa en la vecindad de una restauración o sellador.  Es la activación de una caries antigua y latente que se produce como consecuencia de una extracción inadecuada de dentina reblandecida del suelo de la cavidad, de las paredes de la cavidad o a un cierre defectuoso de los márgenes de una restauración.</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81</a:t>
            </a:fld>
            <a:endParaRPr lang="es-MX"/>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Las lesiones activas suelen</a:t>
            </a:r>
            <a:r>
              <a:rPr lang="es-ES" baseline="0" dirty="0" smtClean="0"/>
              <a:t> tener superficies blandas, en tanto que las lesiones inactivas tienen la misma dureza que el esmalte normal.</a:t>
            </a:r>
            <a:endParaRPr lang="es-ES" dirty="0" smtClean="0"/>
          </a:p>
          <a:p>
            <a:r>
              <a:rPr lang="es-ES" dirty="0" smtClean="0"/>
              <a:t>Las lesiones inactivas o detenidas son a menudo descritas como lesiones remineralizadas, es</a:t>
            </a:r>
            <a:r>
              <a:rPr lang="es-ES" baseline="0" dirty="0" smtClean="0"/>
              <a:t> importante reconocer que un factor importante en la detención de la progresión de la lesión es el resultado de la suspensión de los estímulos </a:t>
            </a:r>
            <a:r>
              <a:rPr lang="es-ES" baseline="0" dirty="0" err="1" smtClean="0"/>
              <a:t>cariogénicos</a:t>
            </a:r>
            <a:r>
              <a:rPr lang="es-ES" baseline="0" dirty="0" smtClean="0"/>
              <a:t> en el área.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82</a:t>
            </a:fld>
            <a:endParaRPr lang="es-MX"/>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las imágenes</a:t>
            </a:r>
            <a:r>
              <a:rPr lang="es-ES" baseline="0" dirty="0" smtClean="0"/>
              <a:t> podemos observar una esquematización de la caries según su profundidad.</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83</a:t>
            </a:fld>
            <a:endParaRPr lang="es-MX"/>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caries inicial es producto</a:t>
            </a:r>
            <a:r>
              <a:rPr lang="es-ES" baseline="0" dirty="0" smtClean="0"/>
              <a:t> de la alteración del equilibrio entre desmineralización y </a:t>
            </a:r>
            <a:r>
              <a:rPr lang="es-ES" baseline="0" dirty="0" err="1" smtClean="0"/>
              <a:t>remineralización</a:t>
            </a:r>
            <a:r>
              <a:rPr lang="es-ES" baseline="0" dirty="0" smtClean="0"/>
              <a:t> con predominio de la primera. No es posible diagnosticarla ni clínica ni radiológicamente. Es curable mediante </a:t>
            </a:r>
            <a:r>
              <a:rPr lang="es-ES" baseline="0" dirty="0" err="1" smtClean="0"/>
              <a:t>remineralización</a:t>
            </a:r>
            <a:r>
              <a:rPr lang="es-ES" baseline="0" dirty="0" smtClean="0"/>
              <a:t>.</a:t>
            </a:r>
          </a:p>
          <a:p>
            <a:r>
              <a:rPr lang="es-ES" baseline="0" dirty="0" smtClean="0"/>
              <a:t>Cuando la desmineralización progresa es una caries superficial. Se observa como una placa de desmineralización de color blanco tiza.</a:t>
            </a:r>
          </a:p>
          <a:p>
            <a:r>
              <a:rPr lang="es-ES" baseline="0" dirty="0" smtClean="0"/>
              <a:t>La caries profunda es cuando el proceso patológico alcanza el tercio de la dentina primaria más cercana a la pulpa.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84</a:t>
            </a:fld>
            <a:endParaRPr lang="es-MX"/>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Lesión</a:t>
            </a:r>
            <a:r>
              <a:rPr lang="es-ES" baseline="0" dirty="0" smtClean="0"/>
              <a:t> aguda: progresa rápidamente desde su primera manifestación clínica asta comprometer la </a:t>
            </a:r>
            <a:r>
              <a:rPr lang="es-ES" baseline="0" dirty="0" err="1" smtClean="0"/>
              <a:t>detina</a:t>
            </a:r>
            <a:r>
              <a:rPr lang="es-ES" baseline="0" dirty="0" smtClean="0"/>
              <a:t> o llegar a producir lesión </a:t>
            </a:r>
            <a:r>
              <a:rPr lang="es-ES" baseline="0" dirty="0" err="1" smtClean="0"/>
              <a:t>pulpar</a:t>
            </a:r>
            <a:r>
              <a:rPr lang="es-ES" baseline="0" dirty="0" smtClean="0"/>
              <a:t>. Suele tener color amarillo claro, puede o no haber dolor. Frecuente en niños y adultos jóvenes.</a:t>
            </a:r>
          </a:p>
          <a:p>
            <a:r>
              <a:rPr lang="es-ES" baseline="0" dirty="0" smtClean="0"/>
              <a:t>Lesión crónica: progresa lentamente, el compromiso </a:t>
            </a:r>
            <a:r>
              <a:rPr lang="es-ES" baseline="0" dirty="0" err="1" smtClean="0"/>
              <a:t>dentinario</a:t>
            </a:r>
            <a:r>
              <a:rPr lang="es-ES" baseline="0" dirty="0" smtClean="0"/>
              <a:t> y </a:t>
            </a:r>
            <a:r>
              <a:rPr lang="es-ES" baseline="0" dirty="0" err="1" smtClean="0"/>
              <a:t>pulpar</a:t>
            </a:r>
            <a:r>
              <a:rPr lang="es-ES" baseline="0" dirty="0" smtClean="0"/>
              <a:t> es lento. Común en adultos. Suele tener un color pardo oscuro. No es común el dolor.</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85</a:t>
            </a:fld>
            <a:endParaRPr lang="es-MX"/>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Del</a:t>
            </a:r>
            <a:r>
              <a:rPr lang="es-ES" baseline="0" dirty="0" smtClean="0"/>
              <a:t> grupo 1 surgió la clase I </a:t>
            </a:r>
            <a:r>
              <a:rPr lang="es-ES" baseline="0" dirty="0" err="1" smtClean="0"/>
              <a:t>yel</a:t>
            </a:r>
            <a:r>
              <a:rPr lang="es-ES" baseline="0" dirty="0" smtClean="0"/>
              <a:t> grupo 2 se subdividió en cuatro clases.</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86</a:t>
            </a:fld>
            <a:endParaRPr lang="es-MX"/>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Cavidades de puntos, fosas y fisuras en las caras </a:t>
            </a:r>
            <a:r>
              <a:rPr lang="es-ES" dirty="0" err="1" smtClean="0"/>
              <a:t>oclusales</a:t>
            </a:r>
            <a:r>
              <a:rPr lang="es-ES" dirty="0" smtClean="0"/>
              <a:t> de molares y premolares superiores e inferiores, en sus caras (libres) </a:t>
            </a:r>
            <a:r>
              <a:rPr lang="es-ES" dirty="0" err="1" smtClean="0"/>
              <a:t>vestibulares</a:t>
            </a:r>
            <a:r>
              <a:rPr lang="es-ES" dirty="0" smtClean="0"/>
              <a:t>, linguales ó palatina y en </a:t>
            </a:r>
            <a:r>
              <a:rPr lang="es-ES" dirty="0" err="1" smtClean="0"/>
              <a:t>cíngulum</a:t>
            </a:r>
            <a:r>
              <a:rPr lang="es-ES" dirty="0" smtClean="0"/>
              <a:t> de incisivos y caninos superiores e inferiores. </a:t>
            </a:r>
          </a:p>
          <a:p>
            <a:r>
              <a:rPr lang="es-ES" dirty="0" smtClean="0"/>
              <a:t>- </a:t>
            </a:r>
            <a:r>
              <a:rPr lang="es-ES" i="1" dirty="0" smtClean="0"/>
              <a:t>Puede ser simple, compuesta y compleja.</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87</a:t>
            </a:fld>
            <a:endParaRPr lang="es-MX"/>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Cavidades en caras proximales de molares y premolares.</a:t>
            </a:r>
          </a:p>
          <a:p>
            <a:r>
              <a:rPr lang="es-ES" dirty="0" smtClean="0"/>
              <a:t>-</a:t>
            </a:r>
            <a:r>
              <a:rPr lang="es-ES" i="1" dirty="0" smtClean="0"/>
              <a:t>Puede ser simple, compuesta y compleja.</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88</a:t>
            </a:fld>
            <a:endParaRPr lang="es-MX"/>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Cavidades en caras proximales de dientes anteriores (caninos e incisivos) que </a:t>
            </a:r>
            <a:r>
              <a:rPr lang="es-ES" b="1" u="sng" dirty="0" smtClean="0"/>
              <a:t>no</a:t>
            </a:r>
            <a:r>
              <a:rPr lang="es-ES" dirty="0" smtClean="0"/>
              <a:t> abarque el ángulo </a:t>
            </a:r>
            <a:r>
              <a:rPr lang="es-ES" dirty="0" err="1" smtClean="0"/>
              <a:t>incisal</a:t>
            </a:r>
            <a:r>
              <a:rPr lang="es-ES" dirty="0" smtClean="0"/>
              <a:t>.</a:t>
            </a:r>
          </a:p>
          <a:p>
            <a:r>
              <a:rPr lang="es-ES" dirty="0" smtClean="0"/>
              <a:t>-</a:t>
            </a:r>
            <a:r>
              <a:rPr lang="es-ES" i="1" dirty="0" smtClean="0"/>
              <a:t> Puede ser simple y compuesta ( no hay compleja).</a:t>
            </a:r>
            <a:r>
              <a:rPr lang="es-ES" dirty="0" smtClean="0"/>
              <a:t/>
            </a:r>
            <a:br>
              <a:rPr lang="es-ES" dirty="0" smtClean="0"/>
            </a:b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89</a:t>
            </a:fld>
            <a:endParaRPr lang="es-MX"/>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Cavidades en  caras proximales de incisivos y caninos donde si involucra ángulos y bordes </a:t>
            </a:r>
            <a:r>
              <a:rPr lang="es-ES" dirty="0" err="1" smtClean="0"/>
              <a:t>incisales</a:t>
            </a:r>
            <a:r>
              <a:rPr lang="es-ES" dirty="0" smtClean="0"/>
              <a:t>.</a:t>
            </a:r>
          </a:p>
          <a:p>
            <a:r>
              <a:rPr lang="es-ES" dirty="0" smtClean="0"/>
              <a:t>- </a:t>
            </a:r>
            <a:r>
              <a:rPr lang="es-ES" i="1" dirty="0" smtClean="0"/>
              <a:t>Puede ser Simple, compuesta y compleja</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90</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Sobre la base de la triada ecológica</a:t>
            </a:r>
            <a:r>
              <a:rPr lang="es-ES" baseline="0" dirty="0" smtClean="0"/>
              <a:t> formulada por Gordon, para la elaboración del modelo causal en epidemiología, en 1960 Paul </a:t>
            </a:r>
            <a:r>
              <a:rPr lang="es-ES" baseline="0" dirty="0" err="1" smtClean="0"/>
              <a:t>Keyes</a:t>
            </a:r>
            <a:r>
              <a:rPr lang="es-ES" baseline="0" dirty="0" smtClean="0"/>
              <a:t> estableció que la etiología  de la  caries obedecía a un esquema compuesto por tres agentes (huésped, microorganismos y dieta) que deben interactuar entre si.</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lesión cariosa requiere un diente susceptible y un tiempo suficiente de exposición que permita la desmineralización del tejido duro del diente.</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Se sostiene que el proceso de caries se fundamenta en las</a:t>
            </a:r>
            <a:r>
              <a:rPr lang="es-ES" baseline="0" dirty="0" smtClean="0"/>
              <a:t> características de los llamados factores básicos, primarios o principales: dieta, huésped y microorganismos cuya interacción se considera indispensable para vencer los mecanismos de defensa del esmalte y consecuentemente para que se provoque enfermedad, ya que de otro modo no sería posible que se produzca.</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28</a:t>
            </a:fld>
            <a:endParaRPr lang="es-MX"/>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0" i="0" u="none" dirty="0" smtClean="0"/>
              <a:t>Cavidades en el tercio gingival por </a:t>
            </a:r>
            <a:r>
              <a:rPr lang="es-ES" b="0" i="0" u="none" dirty="0" err="1" smtClean="0"/>
              <a:t>vestibular</a:t>
            </a:r>
            <a:r>
              <a:rPr lang="es-ES" b="0" i="0" u="none" dirty="0" smtClean="0"/>
              <a:t>, palatino ó lingual de todas las piezas.</a:t>
            </a:r>
            <a:br>
              <a:rPr lang="es-ES" b="0" i="0" u="none" dirty="0" smtClean="0"/>
            </a:br>
            <a:endParaRPr lang="es-ES" b="0" i="0" u="none" dirty="0" smtClean="0"/>
          </a:p>
          <a:p>
            <a:r>
              <a:rPr lang="es-ES" b="0" i="0" u="none" dirty="0" smtClean="0"/>
              <a:t>- Puede ser: </a:t>
            </a:r>
            <a:r>
              <a:rPr lang="es-ES" sz="1200" b="0" i="0" u="none" kern="1200" dirty="0" smtClean="0">
                <a:solidFill>
                  <a:schemeClr val="tx1"/>
                </a:solidFill>
                <a:latin typeface="+mn-lt"/>
                <a:ea typeface="+mn-ea"/>
                <a:cs typeface="+mn-cs"/>
              </a:rPr>
              <a:t>A, B y C.</a:t>
            </a:r>
            <a:r>
              <a:rPr lang="es-ES" b="0" i="0" u="none" dirty="0" smtClean="0"/>
              <a:t> (aquí no aplica simple, compuesta ni compleja).</a:t>
            </a:r>
            <a:br>
              <a:rPr lang="es-ES" b="0" i="0" u="none" dirty="0" smtClean="0"/>
            </a:br>
            <a:endParaRPr lang="es-ES" b="0" i="0" u="none" dirty="0" smtClean="0"/>
          </a:p>
          <a:p>
            <a:r>
              <a:rPr lang="es-ES" sz="1200" b="0" i="0" u="none" kern="1200" dirty="0" smtClean="0">
                <a:solidFill>
                  <a:schemeClr val="tx1"/>
                </a:solidFill>
                <a:latin typeface="+mn-lt"/>
                <a:ea typeface="+mn-ea"/>
                <a:cs typeface="+mn-cs"/>
              </a:rPr>
              <a:t>A</a:t>
            </a:r>
            <a:r>
              <a:rPr lang="es-ES" b="0" i="0" u="none" dirty="0" smtClean="0"/>
              <a:t>: Cuando afecta al tercio gingival en la zona del esmalte.</a:t>
            </a:r>
          </a:p>
          <a:p>
            <a:r>
              <a:rPr lang="es-ES" sz="1200" b="0" i="0" u="none" kern="1200" dirty="0" smtClean="0">
                <a:solidFill>
                  <a:schemeClr val="tx1"/>
                </a:solidFill>
                <a:latin typeface="+mn-lt"/>
                <a:ea typeface="+mn-ea"/>
                <a:cs typeface="+mn-cs"/>
              </a:rPr>
              <a:t>B</a:t>
            </a:r>
            <a:r>
              <a:rPr lang="es-ES" b="0" i="0" u="none" dirty="0" smtClean="0"/>
              <a:t>: Cuando afecta al tercio gingival en la zona del esmalte y cemento.</a:t>
            </a:r>
          </a:p>
          <a:p>
            <a:r>
              <a:rPr lang="es-ES" sz="1200" b="0" i="0" u="none" kern="1200" dirty="0" smtClean="0">
                <a:solidFill>
                  <a:schemeClr val="tx1"/>
                </a:solidFill>
                <a:latin typeface="+mn-lt"/>
                <a:ea typeface="+mn-ea"/>
                <a:cs typeface="+mn-cs"/>
              </a:rPr>
              <a:t>C</a:t>
            </a:r>
            <a:r>
              <a:rPr lang="es-ES" b="0" i="0" u="none" dirty="0" smtClean="0"/>
              <a:t>: Cuando afecta al tercio gingival en la zona del cemento.  </a:t>
            </a:r>
          </a:p>
          <a:p>
            <a:endParaRPr lang="es-ES" b="0" i="0" u="none"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91</a:t>
            </a:fld>
            <a:endParaRPr lang="es-MX"/>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Se explica en</a:t>
            </a:r>
            <a:r>
              <a:rPr lang="es-ES" baseline="0" dirty="0" smtClean="0"/>
              <a:t> la diapositiva</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92</a:t>
            </a:fld>
            <a:endParaRPr lang="es-MX"/>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higiene bucal adecuada es imprescindible para la</a:t>
            </a:r>
            <a:r>
              <a:rPr lang="es-MX" baseline="0" dirty="0" smtClean="0"/>
              <a:t> prevención de la caries pues es el medio físico y químico para eliminar la placa </a:t>
            </a:r>
            <a:r>
              <a:rPr lang="es-MX" baseline="0" dirty="0" err="1" smtClean="0"/>
              <a:t>dentobacteriana</a:t>
            </a:r>
            <a:r>
              <a:rPr lang="es-MX" baseline="0" dirty="0" smtClean="0"/>
              <a:t>.</a:t>
            </a:r>
          </a:p>
          <a:p>
            <a:r>
              <a:rPr lang="es-MX" baseline="0" dirty="0" smtClean="0"/>
              <a:t>Instruir al paciente de los alimentos no </a:t>
            </a:r>
            <a:r>
              <a:rPr lang="es-MX" baseline="0" dirty="0" err="1" smtClean="0"/>
              <a:t>cariogénicos</a:t>
            </a:r>
            <a:r>
              <a:rPr lang="es-MX" baseline="0" dirty="0" smtClean="0"/>
              <a:t>, así como también aquellos que debe evitar o disminuir su ingesta por favorecer el desarrollo de la caries. </a:t>
            </a:r>
          </a:p>
          <a:p>
            <a:r>
              <a:rPr lang="es-MX" baseline="0" dirty="0" smtClean="0"/>
              <a:t>Los auxiliares de higiene contribuyen a la higiene bucal, como es el hilo dental, enjuague bucal, limpiador de lengua, cepillos </a:t>
            </a:r>
            <a:r>
              <a:rPr lang="es-MX" baseline="0" dirty="0" err="1" smtClean="0"/>
              <a:t>interproximales</a:t>
            </a:r>
            <a:r>
              <a:rPr lang="es-MX" baseline="0" dirty="0" smtClean="0"/>
              <a:t>, etc.</a:t>
            </a:r>
          </a:p>
          <a:p>
            <a:r>
              <a:rPr lang="es-MX" dirty="0" smtClean="0"/>
              <a:t>La incorporación de fluoruro en</a:t>
            </a:r>
            <a:r>
              <a:rPr lang="es-MX" baseline="0" dirty="0" smtClean="0"/>
              <a:t> la sal de mesa fue una disposición en México adoptada a principios de los años noventa.</a:t>
            </a:r>
          </a:p>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El control mecánico de la placa puede o no ser eficaz, ya que la técnica debe ser adecuada , el paciente debe estar motivado y llevar un estilo de vida sano, con una dieta y hábitos de consumo adecuados. Se recomienda el cepillado durante dos minutos, posteriormente el uso de hilo y enjuague durante 30 o 60 segundos. </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93</a:t>
            </a:fld>
            <a:endParaRPr lang="es-MX"/>
          </a:p>
        </p:txBody>
      </p:sp>
    </p:spTree>
    <p:extLst>
      <p:ext uri="{BB962C8B-B14F-4D97-AF65-F5344CB8AC3E}">
        <p14:creationId xmlns:p14="http://schemas.microsoft.com/office/powerpoint/2010/main" val="208842031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baseline="0" dirty="0" smtClean="0"/>
              <a:t>La cultura de prevención se ha vuelto la carta fuerte en la salud y la cavidad bucal no es la excepción; es por ello que las visitas al dentista cada seis meses son de vital importancia para la aplicación de métodos preventivos y detección oportuna de caries u otras </a:t>
            </a:r>
            <a:r>
              <a:rPr lang="es-MX" baseline="0" smtClean="0"/>
              <a:t>enfermedades bucales.</a:t>
            </a:r>
            <a:endParaRPr lang="es-MX"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94</a:t>
            </a:fld>
            <a:endParaRPr lang="es-MX"/>
          </a:p>
        </p:txBody>
      </p:sp>
    </p:spTree>
    <p:extLst>
      <p:ext uri="{BB962C8B-B14F-4D97-AF65-F5344CB8AC3E}">
        <p14:creationId xmlns:p14="http://schemas.microsoft.com/office/powerpoint/2010/main" val="2088420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Newbrun</a:t>
            </a:r>
            <a:r>
              <a:rPr lang="es-ES" dirty="0" smtClean="0"/>
              <a:t> en 1978 ante la</a:t>
            </a:r>
            <a:r>
              <a:rPr lang="es-ES" baseline="0" dirty="0" smtClean="0"/>
              <a:t> evidencia proporcionada por nuevos estudios, tratando de hacer mas preciso el modelo de </a:t>
            </a:r>
            <a:r>
              <a:rPr lang="es-ES" baseline="0" dirty="0" err="1" smtClean="0"/>
              <a:t>Keyes</a:t>
            </a:r>
            <a:r>
              <a:rPr lang="es-ES" baseline="0" dirty="0" smtClean="0"/>
              <a:t>, añadió el factor tiempo como un cuarto factor etiológico, requerido para producir </a:t>
            </a:r>
            <a:r>
              <a:rPr lang="es-ES" baseline="0" dirty="0" err="1" smtClean="0"/>
              <a:t>cariesw</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29</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Basándose</a:t>
            </a:r>
            <a:r>
              <a:rPr lang="es-ES" baseline="0" dirty="0" smtClean="0"/>
              <a:t> en la importancia de la edad en la etiología de la caries, documentada por Miles en 1981, </a:t>
            </a:r>
            <a:r>
              <a:rPr lang="es-ES" sz="1200" dirty="0" smtClean="0"/>
              <a:t>Uribe-Echevarría y </a:t>
            </a:r>
            <a:r>
              <a:rPr lang="es-ES" sz="1200" dirty="0" err="1" smtClean="0"/>
              <a:t>Priotto</a:t>
            </a:r>
            <a:r>
              <a:rPr lang="es-ES" sz="1200" dirty="0" smtClean="0"/>
              <a:t> </a:t>
            </a:r>
            <a:r>
              <a:rPr lang="es-ES" sz="1200" dirty="0" err="1" smtClean="0"/>
              <a:t>propusiero</a:t>
            </a:r>
            <a:r>
              <a:rPr lang="es-ES" sz="1200" dirty="0" smtClean="0"/>
              <a:t> en 1990 la llamada gráfica </a:t>
            </a:r>
            <a:r>
              <a:rPr lang="es-ES" sz="1200" dirty="0" err="1" smtClean="0"/>
              <a:t>pentafactorial</a:t>
            </a:r>
            <a:r>
              <a:rPr lang="es-ES" sz="1200" dirty="0" smtClean="0"/>
              <a:t>.</a:t>
            </a:r>
            <a:endParaRPr lang="es-ES" dirty="0"/>
          </a:p>
        </p:txBody>
      </p:sp>
      <p:sp>
        <p:nvSpPr>
          <p:cNvPr id="4" name="3 Marcador de número de diapositiva"/>
          <p:cNvSpPr>
            <a:spLocks noGrp="1"/>
          </p:cNvSpPr>
          <p:nvPr>
            <p:ph type="sldNum" sz="quarter" idx="10"/>
          </p:nvPr>
        </p:nvSpPr>
        <p:spPr/>
        <p:txBody>
          <a:bodyPr/>
          <a:lstStyle/>
          <a:p>
            <a:fld id="{A561E21A-3997-410A-8927-81D8421492E5}" type="slidenum">
              <a:rPr lang="es-MX" smtClean="0"/>
              <a:pPr/>
              <a:t>30</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515D765D-70B4-436D-8DBC-3BD9567AF3DB}" type="datetime1">
              <a:rPr lang="es-MX" smtClean="0"/>
              <a:pPr/>
              <a:t>26/09/2019</a:t>
            </a:fld>
            <a:endParaRPr lang="es-MX"/>
          </a:p>
        </p:txBody>
      </p:sp>
      <p:sp>
        <p:nvSpPr>
          <p:cNvPr id="17" name="16 Marcador de pie de página"/>
          <p:cNvSpPr>
            <a:spLocks noGrp="1"/>
          </p:cNvSpPr>
          <p:nvPr>
            <p:ph type="ftr" sz="quarter" idx="11"/>
          </p:nvPr>
        </p:nvSpPr>
        <p:spPr>
          <a:xfrm>
            <a:off x="5410200" y="4205288"/>
            <a:ext cx="1295400" cy="457200"/>
          </a:xfrm>
        </p:spPr>
        <p:txBody>
          <a:bodyPr/>
          <a:lstStyle/>
          <a:p>
            <a:endParaRPr lang="es-MX"/>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9B26ADD-8E07-4E7F-93F4-708D45AD15DD}"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21D3BE5-740F-4458-B76F-210B42D87444}" type="datetime1">
              <a:rPr lang="es-MX" smtClean="0"/>
              <a:pPr/>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EC83CE1-686B-4C8A-9D0B-5A155EE2D648}" type="datetime1">
              <a:rPr lang="es-MX" smtClean="0"/>
              <a:pPr/>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6580E9E-D1E6-4F02-AA86-E873B6DE0FBF}" type="datetime1">
              <a:rPr lang="es-MX" smtClean="0"/>
              <a:pPr/>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96B874F-87AD-443C-B037-FF9F3DBD43D0}" type="datetime1">
              <a:rPr lang="es-MX" smtClean="0"/>
              <a:pPr/>
              <a:t>26/09/2019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43E5E13-8A16-4F6A-BA12-C4E3AD7AF3C3}" type="datetime1">
              <a:rPr lang="es-MX" smtClean="0"/>
              <a:pPr/>
              <a:t>26/09/2019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B2D46ABD-17FC-4FD4-9CFA-C4BA0A19EE66}" type="datetime1">
              <a:rPr lang="es-MX" smtClean="0"/>
              <a:pPr/>
              <a:t>26/09/2019</a:t>
            </a:fld>
            <a:endParaRPr lang="es-MX"/>
          </a:p>
        </p:txBody>
      </p:sp>
      <p:sp>
        <p:nvSpPr>
          <p:cNvPr id="27" name="26 Marcador de número de diapositiva"/>
          <p:cNvSpPr>
            <a:spLocks noGrp="1"/>
          </p:cNvSpPr>
          <p:nvPr>
            <p:ph type="sldNum" sz="quarter" idx="11"/>
          </p:nvPr>
        </p:nvSpPr>
        <p:spPr/>
        <p:txBody>
          <a:bodyPr rtlCol="0"/>
          <a:lstStyle/>
          <a:p>
            <a:fld id="{09B26ADD-8E07-4E7F-93F4-708D45AD15DD}" type="slidenum">
              <a:rPr lang="es-MX" smtClean="0"/>
              <a:pPr/>
              <a:t>‹Nº›</a:t>
            </a:fld>
            <a:endParaRPr lang="es-MX"/>
          </a:p>
        </p:txBody>
      </p:sp>
      <p:sp>
        <p:nvSpPr>
          <p:cNvPr id="28" name="2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A75F2788-8C87-4E87-8FCA-A59875C82A21}" type="datetime1">
              <a:rPr lang="es-MX" smtClean="0"/>
              <a:pPr/>
              <a:t>26/09/2019</a:t>
            </a:fld>
            <a:endParaRPr lang="es-MX"/>
          </a:p>
        </p:txBody>
      </p:sp>
      <p:sp>
        <p:nvSpPr>
          <p:cNvPr id="4" name="3 Marcador de pie de página"/>
          <p:cNvSpPr>
            <a:spLocks noGrp="1"/>
          </p:cNvSpPr>
          <p:nvPr>
            <p:ph type="ftr" sz="quarter" idx="11"/>
          </p:nvPr>
        </p:nvSpPr>
        <p:spPr>
          <a:xfrm>
            <a:off x="5257800" y="612648"/>
            <a:ext cx="1325880" cy="457200"/>
          </a:xfrm>
        </p:spPr>
        <p:txBody>
          <a:bodyPr/>
          <a:lstStyle/>
          <a:p>
            <a:endParaRPr lang="es-MX"/>
          </a:p>
        </p:txBody>
      </p:sp>
      <p:sp>
        <p:nvSpPr>
          <p:cNvPr id="5" name="4 Marcador de número de diapositiva"/>
          <p:cNvSpPr>
            <a:spLocks noGrp="1"/>
          </p:cNvSpPr>
          <p:nvPr>
            <p:ph type="sldNum" sz="quarter" idx="12"/>
          </p:nvPr>
        </p:nvSpPr>
        <p:spPr>
          <a:xfrm>
            <a:off x="8174736" y="2272"/>
            <a:ext cx="762000" cy="365760"/>
          </a:xfrm>
        </p:spPr>
        <p:txBody>
          <a:bodyPr/>
          <a:lstStyle/>
          <a:p>
            <a:fld id="{09B26ADD-8E07-4E7F-93F4-708D45AD15DD}"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F13766B-5FBE-40F4-8491-7979169408E7}" type="datetime1">
              <a:rPr lang="es-MX" smtClean="0"/>
              <a:pPr/>
              <a:t>26/09/2019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F13D0FB-D27C-49D5-92FB-67F68D600800}" type="datetime1">
              <a:rPr lang="es-MX" smtClean="0"/>
              <a:pPr/>
              <a:t>26/09/2019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9CEB19E-CE2D-4E30-AD0F-F896858EA368}" type="datetime1">
              <a:rPr lang="es-MX" smtClean="0"/>
              <a:pPr/>
              <a:t>26/09/2019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635FE78-B036-440B-A1A9-F1A5A495A350}" type="datetime1">
              <a:rPr lang="es-MX" smtClean="0"/>
              <a:pPr/>
              <a:t>26/09/2019</a:t>
            </a:fld>
            <a:endParaRPr lang="es-MX"/>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MX"/>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9B26ADD-8E07-4E7F-93F4-708D45AD15DD}"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tmp"/><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tmp"/><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tmp"/><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tmp"/><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9.jpg"/><Relationship Id="rId5" Type="http://schemas.openxmlformats.org/officeDocument/2006/relationships/image" Target="../media/image3.jpe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2.jpeg"/><Relationship Id="rId4" Type="http://schemas.openxmlformats.org/officeDocument/2006/relationships/image" Target="../media/image31.jpeg"/></Relationships>
</file>

<file path=ppt/slides/_rels/slide4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5.jp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jpeg"/></Relationships>
</file>

<file path=ppt/slides/_rels/slide5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47.jpg"/><Relationship Id="rId5" Type="http://schemas.openxmlformats.org/officeDocument/2006/relationships/image" Target="../media/image3.jpe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3.jpeg"/></Relationships>
</file>

<file path=ppt/slides/_rels/slide6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9.gif"/><Relationship Id="rId4" Type="http://schemas.openxmlformats.org/officeDocument/2006/relationships/image" Target="../media/image3.jpeg"/></Relationships>
</file>

<file path=ppt/slides/_rels/slide64.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6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7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72.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3.jpeg"/><Relationship Id="rId4" Type="http://schemas.openxmlformats.org/officeDocument/2006/relationships/diagramLayout" Target="../diagrams/layout5.xml"/><Relationship Id="rId9" Type="http://schemas.openxmlformats.org/officeDocument/2006/relationships/image" Target="../media/image2.png"/></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3.jpeg"/></Relationships>
</file>

<file path=ppt/slides/_rels/slide7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7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7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64.jpg"/><Relationship Id="rId5" Type="http://schemas.openxmlformats.org/officeDocument/2006/relationships/image" Target="../media/image63.jpg"/><Relationship Id="rId4" Type="http://schemas.openxmlformats.org/officeDocument/2006/relationships/image" Target="../media/image3.jpeg"/></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7.jp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66.jpg"/><Relationship Id="rId5" Type="http://schemas.openxmlformats.org/officeDocument/2006/relationships/image" Target="../media/image65.jp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67.jpg"/><Relationship Id="rId4" Type="http://schemas.openxmlformats.org/officeDocument/2006/relationships/image" Target="../media/image3.jpeg"/></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68.jpg"/><Relationship Id="rId5" Type="http://schemas.openxmlformats.org/officeDocument/2006/relationships/image" Target="../media/image6.jpg"/><Relationship Id="rId4" Type="http://schemas.openxmlformats.org/officeDocument/2006/relationships/image" Target="../media/image3.jpeg"/></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jpg"/><Relationship Id="rId4" Type="http://schemas.openxmlformats.org/officeDocument/2006/relationships/image" Target="../media/image3.jpeg"/></Relationships>
</file>

<file path=ppt/slides/_rels/slide8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2.xml"/><Relationship Id="rId5" Type="http://schemas.openxmlformats.org/officeDocument/2006/relationships/image" Target="../media/image71.tmp"/><Relationship Id="rId4" Type="http://schemas.openxmlformats.org/officeDocument/2006/relationships/image" Target="../media/image3.jpeg"/></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49.gif"/><Relationship Id="rId4" Type="http://schemas.openxmlformats.org/officeDocument/2006/relationships/image" Target="../media/image3.jpeg"/></Relationships>
</file>

<file path=ppt/slides/_rels/slide8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73.jpeg"/></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74.jpg"/><Relationship Id="rId4" Type="http://schemas.openxmlformats.org/officeDocument/2006/relationships/image" Target="../media/image3.jpeg"/></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2.xml"/><Relationship Id="rId5" Type="http://schemas.openxmlformats.org/officeDocument/2006/relationships/image" Target="../media/image74.jpg"/><Relationship Id="rId4" Type="http://schemas.openxmlformats.org/officeDocument/2006/relationships/image" Target="../media/image3.jpeg"/></Relationships>
</file>

<file path=ppt/slides/_rels/slide8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75.jp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image" Target="../media/image76.jpg"/><Relationship Id="rId4" Type="http://schemas.openxmlformats.org/officeDocument/2006/relationships/image" Target="../media/image3.jpeg"/></Relationships>
</file>

<file path=ppt/slides/_rels/slide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image" Target="../media/image76.jpg"/><Relationship Id="rId4" Type="http://schemas.openxmlformats.org/officeDocument/2006/relationships/image" Target="../media/image3.jpeg"/></Relationships>
</file>

<file path=ppt/slides/_rels/slide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2.xml"/><Relationship Id="rId5" Type="http://schemas.openxmlformats.org/officeDocument/2006/relationships/image" Target="../media/image76.jpg"/><Relationship Id="rId4" Type="http://schemas.openxmlformats.org/officeDocument/2006/relationships/image" Target="../media/image3.jpeg"/></Relationships>
</file>

<file path=ppt/slides/_rels/slide9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9.jpg"/><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image" Target="../media/image78.jpeg"/><Relationship Id="rId5" Type="http://schemas.openxmlformats.org/officeDocument/2006/relationships/image" Target="../media/image77.png"/><Relationship Id="rId4" Type="http://schemas.openxmlformats.org/officeDocument/2006/relationships/image" Target="../media/image3.jpeg"/></Relationships>
</file>

<file path=ppt/slides/_rels/slide9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2.jpg"/><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g"/><Relationship Id="rId4" Type="http://schemas.openxmlformats.org/officeDocument/2006/relationships/image" Target="../media/image3.jpeg"/></Relationships>
</file>

<file path=ppt/slides/_rels/slide9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b.mx/cms/uploads/attachment/file/459279/SIVEPAB_2017.pdf"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93585"/>
            <a:ext cx="8229600" cy="5578687"/>
          </a:xfrm>
        </p:spPr>
        <p:txBody>
          <a:bodyPr>
            <a:normAutofit fontScale="77500" lnSpcReduction="20000"/>
          </a:bodyPr>
          <a:lstStyle/>
          <a:p>
            <a:pPr algn="ctr">
              <a:buNone/>
            </a:pPr>
            <a:r>
              <a:rPr lang="es-ES" sz="2400" b="1" dirty="0" smtClean="0"/>
              <a:t>UNIVERSIDAD AUTÓNOMA DEL ESTADO DE MÉXICO</a:t>
            </a:r>
          </a:p>
          <a:p>
            <a:pPr algn="ctr">
              <a:buNone/>
            </a:pPr>
            <a:r>
              <a:rPr lang="es-ES" sz="2400" dirty="0" smtClean="0"/>
              <a:t>FACULTAD DE ODONTOLOGÍA</a:t>
            </a:r>
          </a:p>
          <a:p>
            <a:pPr algn="ctr">
              <a:buNone/>
            </a:pPr>
            <a:endParaRPr lang="es-ES" sz="2400" dirty="0" smtClean="0"/>
          </a:p>
          <a:p>
            <a:pPr algn="ctr">
              <a:buNone/>
            </a:pPr>
            <a:r>
              <a:rPr lang="es-MX" sz="2400" b="1" dirty="0" smtClean="0"/>
              <a:t>PROGRAMA EDUCATIVO:</a:t>
            </a:r>
            <a:r>
              <a:rPr lang="es-ES" sz="2400" b="1" dirty="0" smtClean="0"/>
              <a:t>   </a:t>
            </a:r>
          </a:p>
          <a:p>
            <a:pPr algn="ctr">
              <a:buNone/>
            </a:pPr>
            <a:r>
              <a:rPr lang="es-ES" sz="2400" dirty="0" smtClean="0"/>
              <a:t>LICENCIATURA DE CIRUJANO DENTISTA</a:t>
            </a:r>
          </a:p>
          <a:p>
            <a:pPr algn="ctr">
              <a:buNone/>
            </a:pPr>
            <a:endParaRPr lang="es-ES" sz="2400" dirty="0" smtClean="0"/>
          </a:p>
          <a:p>
            <a:pPr algn="ctr">
              <a:buNone/>
            </a:pPr>
            <a:r>
              <a:rPr lang="es-ES" sz="2400" b="1" dirty="0" smtClean="0"/>
              <a:t>ÁREA DE DOCENCIA:</a:t>
            </a:r>
          </a:p>
          <a:p>
            <a:pPr algn="ctr">
              <a:buNone/>
            </a:pPr>
            <a:r>
              <a:rPr lang="es-ES" sz="2400" dirty="0" smtClean="0"/>
              <a:t>REHABILITACIÓN ODONTOLÓGICA</a:t>
            </a:r>
          </a:p>
          <a:p>
            <a:pPr algn="ctr">
              <a:buNone/>
            </a:pPr>
            <a:endParaRPr lang="es-ES" sz="2400" dirty="0" smtClean="0"/>
          </a:p>
          <a:p>
            <a:pPr algn="ctr">
              <a:buNone/>
            </a:pPr>
            <a:r>
              <a:rPr lang="es-ES" sz="2400" b="1" dirty="0" smtClean="0"/>
              <a:t>UNIDAD DE APRENDIZAJE:</a:t>
            </a:r>
          </a:p>
          <a:p>
            <a:pPr algn="ctr">
              <a:buNone/>
            </a:pPr>
            <a:r>
              <a:rPr lang="es-ES" sz="2400" dirty="0" smtClean="0"/>
              <a:t>OPERATORIA PRECLÍNICA I</a:t>
            </a:r>
          </a:p>
          <a:p>
            <a:pPr algn="ctr">
              <a:buNone/>
            </a:pPr>
            <a:endParaRPr lang="es-ES" sz="2400" dirty="0" smtClean="0"/>
          </a:p>
          <a:p>
            <a:pPr algn="ctr">
              <a:buNone/>
            </a:pPr>
            <a:r>
              <a:rPr lang="es-ES" sz="2400" b="1" dirty="0" smtClean="0"/>
              <a:t>TEMA DEL MATERIAL:</a:t>
            </a:r>
          </a:p>
          <a:p>
            <a:pPr algn="ctr">
              <a:buNone/>
            </a:pPr>
            <a:r>
              <a:rPr lang="es-ES" sz="2400" dirty="0" smtClean="0"/>
              <a:t>CARIES</a:t>
            </a:r>
            <a:endParaRPr lang="es-ES" sz="2400" dirty="0" smtClean="0"/>
          </a:p>
          <a:p>
            <a:pPr algn="ctr">
              <a:buNone/>
            </a:pPr>
            <a:endParaRPr lang="es-ES" sz="2400" b="1" dirty="0" smtClean="0"/>
          </a:p>
          <a:p>
            <a:pPr algn="ctr">
              <a:buNone/>
            </a:pPr>
            <a:r>
              <a:rPr lang="es-ES" sz="2400" b="1" dirty="0" smtClean="0"/>
              <a:t>ELABORADO POR:</a:t>
            </a:r>
          </a:p>
          <a:p>
            <a:pPr algn="ctr">
              <a:buNone/>
            </a:pPr>
            <a:r>
              <a:rPr lang="es-ES" sz="2400" dirty="0" smtClean="0"/>
              <a:t>DRA. EN E.P. MARÍA DEL ROCÍO FLORES ESTRADA</a:t>
            </a:r>
          </a:p>
          <a:p>
            <a:pPr algn="ctr">
              <a:buNone/>
            </a:pPr>
            <a:endParaRPr lang="es-ES" sz="2400" dirty="0"/>
          </a:p>
          <a:p>
            <a:pPr algn="ctr">
              <a:buNone/>
            </a:pPr>
            <a:r>
              <a:rPr lang="es-ES" sz="2400" b="1" dirty="0" smtClean="0"/>
              <a:t>FECHA DE ELABORACIÓN:</a:t>
            </a:r>
          </a:p>
          <a:p>
            <a:pPr algn="ctr">
              <a:buNone/>
            </a:pPr>
            <a:r>
              <a:rPr lang="es-ES" sz="2400" dirty="0" smtClean="0"/>
              <a:t>SEPTIEMBRE DE 2019</a:t>
            </a:r>
            <a:endParaRPr lang="es-ES" sz="2400" dirty="0"/>
          </a:p>
        </p:txBody>
      </p:sp>
      <p:sp>
        <p:nvSpPr>
          <p:cNvPr id="3" name="2 Marcador de número de diapositiva"/>
          <p:cNvSpPr>
            <a:spLocks noGrp="1"/>
          </p:cNvSpPr>
          <p:nvPr>
            <p:ph type="sldNum" sz="quarter" idx="12"/>
          </p:nvPr>
        </p:nvSpPr>
        <p:spPr/>
        <p:txBody>
          <a:bodyPr/>
          <a:lstStyle/>
          <a:p>
            <a:fld id="{09B26ADD-8E07-4E7F-93F4-708D45AD15DD}" type="slidenum">
              <a:rPr lang="es-MX" smtClean="0"/>
              <a:pPr/>
              <a:t>1</a:t>
            </a:fld>
            <a:endParaRPr lang="es-MX"/>
          </a:p>
        </p:txBody>
      </p:sp>
      <p:pic>
        <p:nvPicPr>
          <p:cNvPr id="6" name="5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764704"/>
            <a:ext cx="8229600" cy="1066800"/>
          </a:xfrm>
        </p:spPr>
        <p:txBody>
          <a:bodyPr>
            <a:normAutofit fontScale="90000"/>
          </a:bodyPr>
          <a:lstStyle/>
          <a:p>
            <a:r>
              <a:rPr lang="es-ES" dirty="0" smtClean="0"/>
              <a:t>Competencia profesional (Competencia)</a:t>
            </a:r>
            <a:endParaRPr lang="es-ES" dirty="0"/>
          </a:p>
        </p:txBody>
      </p:sp>
      <p:sp>
        <p:nvSpPr>
          <p:cNvPr id="2" name="1 Marcador de contenido"/>
          <p:cNvSpPr>
            <a:spLocks noGrp="1"/>
          </p:cNvSpPr>
          <p:nvPr>
            <p:ph idx="1"/>
          </p:nvPr>
        </p:nvSpPr>
        <p:spPr>
          <a:xfrm>
            <a:off x="457200" y="2117747"/>
            <a:ext cx="8229600" cy="4525963"/>
          </a:xfrm>
        </p:spPr>
        <p:txBody>
          <a:bodyPr>
            <a:noAutofit/>
          </a:bodyPr>
          <a:lstStyle/>
          <a:p>
            <a:pPr lvl="1"/>
            <a:r>
              <a:rPr lang="es-ES" sz="2400" dirty="0" smtClean="0"/>
              <a:t>Conocimiento de todas aquellas acciones que evitan la evolución de dichos padecimientos bucales, mediante el abordaje y conocimiento de las diferentes técnicas de Operatoria Dental devolviendo la anatomía, fisiología y estética de los dientes permanentes, utilizando materiales dentales como: cementos dentales, amalgama, resina y </a:t>
            </a:r>
            <a:r>
              <a:rPr lang="es-ES" sz="2400" dirty="0" err="1" smtClean="0"/>
              <a:t>inonómero</a:t>
            </a:r>
            <a:r>
              <a:rPr lang="es-ES" sz="2400" dirty="0" smtClean="0"/>
              <a:t> de vidrio, etc.</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10</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Conocimiento </a:t>
            </a:r>
            <a:endParaRPr lang="es-ES" dirty="0"/>
          </a:p>
        </p:txBody>
      </p:sp>
      <p:sp>
        <p:nvSpPr>
          <p:cNvPr id="2" name="1 Marcador de contenido"/>
          <p:cNvSpPr>
            <a:spLocks noGrp="1"/>
          </p:cNvSpPr>
          <p:nvPr>
            <p:ph idx="1"/>
          </p:nvPr>
        </p:nvSpPr>
        <p:spPr/>
        <p:txBody>
          <a:bodyPr/>
          <a:lstStyle/>
          <a:p>
            <a:r>
              <a:rPr lang="es-ES" dirty="0" smtClean="0">
                <a:solidFill>
                  <a:schemeClr val="accent2">
                    <a:lumMod val="75000"/>
                  </a:schemeClr>
                </a:solidFill>
              </a:rPr>
              <a:t>Capacidad de observar, identificar y resolver lo referente al diagnóstico de caries y todo lo que implica su tratamiento en base a devolver la anatomía, fisiología y estética perdidas.</a:t>
            </a:r>
            <a:endParaRPr lang="es-ES"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11</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Habilidades </a:t>
            </a:r>
            <a:endParaRPr lang="es-ES" dirty="0"/>
          </a:p>
        </p:txBody>
      </p:sp>
      <p:sp>
        <p:nvSpPr>
          <p:cNvPr id="2" name="1 Marcador de contenido"/>
          <p:cNvSpPr>
            <a:spLocks noGrp="1"/>
          </p:cNvSpPr>
          <p:nvPr>
            <p:ph idx="1"/>
          </p:nvPr>
        </p:nvSpPr>
        <p:spPr/>
        <p:txBody>
          <a:bodyPr>
            <a:normAutofit/>
          </a:bodyPr>
          <a:lstStyle/>
          <a:p>
            <a:r>
              <a:rPr lang="es-ES" sz="3200" dirty="0" smtClean="0">
                <a:solidFill>
                  <a:schemeClr val="accent2">
                    <a:lumMod val="75000"/>
                  </a:schemeClr>
                </a:solidFill>
              </a:rPr>
              <a:t>Analizar el proceso salud enfermedad y sus determinantes; manejar los métodos de exploración clínica; aplicarlas normas para el manejo del expediente clínico;...</a:t>
            </a:r>
            <a:endParaRPr lang="es-ES" sz="3200"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12</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Habilidades (Continuación)  </a:t>
            </a:r>
            <a:endParaRPr lang="es-ES" dirty="0"/>
          </a:p>
        </p:txBody>
      </p:sp>
      <p:sp>
        <p:nvSpPr>
          <p:cNvPr id="2" name="1 Marcador de contenido"/>
          <p:cNvSpPr>
            <a:spLocks noGrp="1"/>
          </p:cNvSpPr>
          <p:nvPr>
            <p:ph idx="1"/>
          </p:nvPr>
        </p:nvSpPr>
        <p:spPr>
          <a:xfrm>
            <a:off x="457200" y="2287413"/>
            <a:ext cx="8229600" cy="4525963"/>
          </a:xfrm>
        </p:spPr>
        <p:txBody>
          <a:bodyPr>
            <a:normAutofit/>
          </a:bodyPr>
          <a:lstStyle/>
          <a:p>
            <a:r>
              <a:rPr lang="es-ES" sz="3200" dirty="0" smtClean="0">
                <a:solidFill>
                  <a:schemeClr val="accent2">
                    <a:lumMod val="75000"/>
                  </a:schemeClr>
                </a:solidFill>
              </a:rPr>
              <a:t>... selección y manejo de materiales dentales; realizar diagnóstico y tratamiento simple de alteraciones </a:t>
            </a:r>
            <a:r>
              <a:rPr lang="es-ES" sz="3200" dirty="0" err="1" smtClean="0">
                <a:solidFill>
                  <a:schemeClr val="accent2">
                    <a:lumMod val="75000"/>
                  </a:schemeClr>
                </a:solidFill>
              </a:rPr>
              <a:t>pulpares</a:t>
            </a:r>
            <a:r>
              <a:rPr lang="es-ES" sz="3200" dirty="0" smtClean="0">
                <a:solidFill>
                  <a:schemeClr val="accent2">
                    <a:lumMod val="75000"/>
                  </a:schemeClr>
                </a:solidFill>
              </a:rPr>
              <a:t>; aplicar procedimientos de restauración y rehabilitación.</a:t>
            </a:r>
            <a:endParaRPr lang="es-ES" sz="3200"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13</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Valores </a:t>
            </a:r>
            <a:endParaRPr lang="es-ES" dirty="0"/>
          </a:p>
        </p:txBody>
      </p:sp>
      <p:sp>
        <p:nvSpPr>
          <p:cNvPr id="2" name="1 Marcador de contenido"/>
          <p:cNvSpPr>
            <a:spLocks noGrp="1"/>
          </p:cNvSpPr>
          <p:nvPr>
            <p:ph idx="1"/>
          </p:nvPr>
        </p:nvSpPr>
        <p:spPr/>
        <p:txBody>
          <a:bodyPr>
            <a:normAutofit/>
          </a:bodyPr>
          <a:lstStyle/>
          <a:p>
            <a:r>
              <a:rPr lang="es-ES" sz="3200" dirty="0" smtClean="0">
                <a:solidFill>
                  <a:schemeClr val="accent2">
                    <a:lumMod val="75000"/>
                  </a:schemeClr>
                </a:solidFill>
              </a:rPr>
              <a:t>Tener iniciativa, responsabilidad y respeto a las normas establecidas por la Facultad.</a:t>
            </a:r>
            <a:endParaRPr lang="es-ES" sz="3200"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14</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90872" y="629816"/>
            <a:ext cx="8229600" cy="1143000"/>
          </a:xfrm>
        </p:spPr>
        <p:txBody>
          <a:bodyPr>
            <a:noAutofit/>
          </a:bodyPr>
          <a:lstStyle/>
          <a:p>
            <a:r>
              <a:rPr lang="es-ES" sz="3600" dirty="0" smtClean="0"/>
              <a:t>Unidad 2. Histología dental y caries en relación a la Operatoria Dental </a:t>
            </a:r>
            <a:endParaRPr lang="es-ES" sz="3600" dirty="0"/>
          </a:p>
        </p:txBody>
      </p:sp>
      <p:sp>
        <p:nvSpPr>
          <p:cNvPr id="2" name="1 Marcador de contenido"/>
          <p:cNvSpPr>
            <a:spLocks noGrp="1"/>
          </p:cNvSpPr>
          <p:nvPr>
            <p:ph idx="1"/>
          </p:nvPr>
        </p:nvSpPr>
        <p:spPr>
          <a:xfrm>
            <a:off x="457200" y="2015947"/>
            <a:ext cx="8229600" cy="4221365"/>
          </a:xfrm>
        </p:spPr>
        <p:txBody>
          <a:bodyPr>
            <a:normAutofit fontScale="92500" lnSpcReduction="10000"/>
          </a:bodyPr>
          <a:lstStyle/>
          <a:p>
            <a:pPr>
              <a:buNone/>
            </a:pPr>
            <a:r>
              <a:rPr lang="es-ES" dirty="0" smtClean="0"/>
              <a:t>2.1. Histología dental</a:t>
            </a:r>
          </a:p>
          <a:p>
            <a:pPr>
              <a:buNone/>
            </a:pPr>
            <a:r>
              <a:rPr lang="es-ES" b="1" u="sng" dirty="0" smtClean="0"/>
              <a:t>2.2. 	Caries</a:t>
            </a:r>
          </a:p>
          <a:p>
            <a:pPr lvl="1"/>
            <a:r>
              <a:rPr lang="es-ES" b="1" u="sng" dirty="0" smtClean="0"/>
              <a:t>Definición de caries</a:t>
            </a:r>
          </a:p>
          <a:p>
            <a:pPr lvl="1"/>
            <a:r>
              <a:rPr lang="es-ES" b="1" u="sng" dirty="0" smtClean="0"/>
              <a:t>Grados de caries</a:t>
            </a:r>
          </a:p>
          <a:p>
            <a:pPr lvl="1"/>
            <a:r>
              <a:rPr lang="es-ES" b="1" u="sng" dirty="0" smtClean="0"/>
              <a:t>Etiología de la caries</a:t>
            </a:r>
          </a:p>
          <a:p>
            <a:pPr lvl="1"/>
            <a:r>
              <a:rPr lang="es-ES" b="1" u="sng" dirty="0" smtClean="0"/>
              <a:t>Zonas de caries</a:t>
            </a:r>
          </a:p>
          <a:p>
            <a:pPr lvl="1"/>
            <a:r>
              <a:rPr lang="es-ES" b="1" u="sng" dirty="0" smtClean="0"/>
              <a:t>Localización de la caries (fosas, surcos)</a:t>
            </a:r>
          </a:p>
          <a:p>
            <a:pPr lvl="1"/>
            <a:r>
              <a:rPr lang="es-ES" b="1" u="sng" dirty="0" smtClean="0"/>
              <a:t>Conos de caries</a:t>
            </a:r>
          </a:p>
          <a:p>
            <a:pPr lvl="1"/>
            <a:r>
              <a:rPr lang="es-ES" dirty="0" smtClean="0"/>
              <a:t>Temas de investigación</a:t>
            </a:r>
          </a:p>
          <a:p>
            <a:pPr lvl="1"/>
            <a:r>
              <a:rPr lang="es-ES" dirty="0" smtClean="0"/>
              <a:t>Práctica en dientes naturales de sus propios compañeros. Presentación de caso clínico por equipo.</a:t>
            </a:r>
          </a:p>
          <a:p>
            <a:endParaRPr lang="es-ES"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15</a:t>
            </a:fld>
            <a:endParaRPr lang="es-MX"/>
          </a:p>
        </p:txBody>
      </p:sp>
      <p:pic>
        <p:nvPicPr>
          <p:cNvPr id="9" name="8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62" y="685800"/>
            <a:ext cx="8229600" cy="1066800"/>
          </a:xfrm>
        </p:spPr>
        <p:txBody>
          <a:bodyPr>
            <a:normAutofit fontScale="90000"/>
          </a:bodyPr>
          <a:lstStyle/>
          <a:p>
            <a:r>
              <a:rPr lang="es-ES" dirty="0" smtClean="0"/>
              <a:t>Conocimientos de la unidad de competencia</a:t>
            </a:r>
            <a:endParaRPr lang="es-ES" dirty="0"/>
          </a:p>
        </p:txBody>
      </p:sp>
      <p:sp>
        <p:nvSpPr>
          <p:cNvPr id="2" name="1 Marcador de contenido"/>
          <p:cNvSpPr>
            <a:spLocks noGrp="1"/>
          </p:cNvSpPr>
          <p:nvPr>
            <p:ph idx="1"/>
          </p:nvPr>
        </p:nvSpPr>
        <p:spPr>
          <a:xfrm>
            <a:off x="457200" y="1903433"/>
            <a:ext cx="8229600" cy="4525963"/>
          </a:xfrm>
        </p:spPr>
        <p:txBody>
          <a:bodyPr>
            <a:normAutofit/>
          </a:bodyPr>
          <a:lstStyle/>
          <a:p>
            <a:r>
              <a:rPr lang="es-ES" dirty="0" smtClean="0">
                <a:solidFill>
                  <a:schemeClr val="accent2">
                    <a:lumMod val="75000"/>
                  </a:schemeClr>
                </a:solidFill>
              </a:rPr>
              <a:t>Identificar cada tejido del diente que son tratados al preparar las cavidades para proteger adecuadamente la pulpa dentaria y así tener una buena respuesta al tratamiento odontológico.</a:t>
            </a:r>
          </a:p>
          <a:p>
            <a:r>
              <a:rPr lang="es-ES" dirty="0" smtClean="0">
                <a:solidFill>
                  <a:schemeClr val="accent2">
                    <a:lumMod val="75000"/>
                  </a:schemeClr>
                </a:solidFill>
              </a:rPr>
              <a:t>Diagnosticar los diferentes grados de caries dental.</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16</a:t>
            </a:fld>
            <a:endParaRPr lang="es-MX"/>
          </a:p>
        </p:txBody>
      </p:sp>
      <p:pic>
        <p:nvPicPr>
          <p:cNvPr id="9" name="8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Conocimientos de la unidad de competencia (Continuación)</a:t>
            </a:r>
            <a:endParaRPr lang="es-ES" dirty="0"/>
          </a:p>
        </p:txBody>
      </p:sp>
      <p:sp>
        <p:nvSpPr>
          <p:cNvPr id="2" name="1 Marcador de contenido"/>
          <p:cNvSpPr>
            <a:spLocks noGrp="1"/>
          </p:cNvSpPr>
          <p:nvPr>
            <p:ph idx="1"/>
          </p:nvPr>
        </p:nvSpPr>
        <p:spPr/>
        <p:txBody>
          <a:bodyPr>
            <a:normAutofit/>
          </a:bodyPr>
          <a:lstStyle/>
          <a:p>
            <a:endParaRPr lang="es-ES" dirty="0" smtClean="0">
              <a:solidFill>
                <a:schemeClr val="accent2">
                  <a:lumMod val="75000"/>
                </a:schemeClr>
              </a:solidFill>
            </a:endParaRPr>
          </a:p>
          <a:p>
            <a:r>
              <a:rPr lang="es-ES" dirty="0" smtClean="0">
                <a:solidFill>
                  <a:schemeClr val="accent2">
                    <a:lumMod val="75000"/>
                  </a:schemeClr>
                </a:solidFill>
              </a:rPr>
              <a:t>Diagnosticarlos distintos grados de caries en base a sus signos y síntomas, e identificará las zonas de las caries en la estructura dentaria, y elegir el tratamiento mas indicado al caso.</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17</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Conocimientos de la unidad de competencia (Continuación)</a:t>
            </a:r>
            <a:endParaRPr lang="es-ES" dirty="0"/>
          </a:p>
        </p:txBody>
      </p:sp>
      <p:sp>
        <p:nvSpPr>
          <p:cNvPr id="2" name="1 Marcador de contenido"/>
          <p:cNvSpPr>
            <a:spLocks noGrp="1"/>
          </p:cNvSpPr>
          <p:nvPr>
            <p:ph idx="1"/>
          </p:nvPr>
        </p:nvSpPr>
        <p:spPr/>
        <p:txBody>
          <a:bodyPr>
            <a:normAutofit/>
          </a:bodyPr>
          <a:lstStyle/>
          <a:p>
            <a:endParaRPr lang="es-ES" sz="3200" dirty="0" smtClean="0">
              <a:solidFill>
                <a:schemeClr val="accent2">
                  <a:lumMod val="75000"/>
                </a:schemeClr>
              </a:solidFill>
            </a:endParaRPr>
          </a:p>
          <a:p>
            <a:pPr>
              <a:buNone/>
            </a:pPr>
            <a:endParaRPr lang="es-ES" sz="3200" dirty="0" smtClean="0">
              <a:solidFill>
                <a:schemeClr val="accent2">
                  <a:lumMod val="75000"/>
                </a:schemeClr>
              </a:solidFill>
            </a:endParaRPr>
          </a:p>
          <a:p>
            <a:r>
              <a:rPr lang="es-ES" sz="3200" dirty="0" smtClean="0">
                <a:solidFill>
                  <a:schemeClr val="accent2">
                    <a:lumMod val="75000"/>
                  </a:schemeClr>
                </a:solidFill>
              </a:rPr>
              <a:t>Usar técnicas de interrogatorio, exposición de clases para una mejor comprensión y evaluar con un examen escrito que se aplica al final de la unidad.</a:t>
            </a:r>
            <a:endParaRPr lang="es-ES" sz="3200"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18</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90872" y="850032"/>
            <a:ext cx="8229600" cy="1066800"/>
          </a:xfrm>
        </p:spPr>
        <p:txBody>
          <a:bodyPr>
            <a:normAutofit fontScale="90000"/>
          </a:bodyPr>
          <a:lstStyle/>
          <a:p>
            <a:r>
              <a:rPr lang="es-ES" dirty="0" smtClean="0"/>
              <a:t>Habilidades de la unidad de competencia</a:t>
            </a:r>
            <a:endParaRPr lang="es-ES" dirty="0"/>
          </a:p>
        </p:txBody>
      </p:sp>
      <p:sp>
        <p:nvSpPr>
          <p:cNvPr id="2" name="1 Marcador de contenido"/>
          <p:cNvSpPr>
            <a:spLocks noGrp="1"/>
          </p:cNvSpPr>
          <p:nvPr>
            <p:ph idx="1"/>
          </p:nvPr>
        </p:nvSpPr>
        <p:spPr>
          <a:xfrm>
            <a:off x="457200" y="2287413"/>
            <a:ext cx="8229600" cy="4525963"/>
          </a:xfrm>
        </p:spPr>
        <p:txBody>
          <a:bodyPr>
            <a:normAutofit/>
          </a:bodyPr>
          <a:lstStyle/>
          <a:p>
            <a:r>
              <a:rPr lang="es-ES" sz="3200" dirty="0" smtClean="0">
                <a:solidFill>
                  <a:schemeClr val="accent2">
                    <a:lumMod val="75000"/>
                  </a:schemeClr>
                </a:solidFill>
              </a:rPr>
              <a:t>Identificar los diferentes tejidos histológico del diente, así como tener la habilidad de diagnosticar los diferentes grados de caries dental.</a:t>
            </a:r>
            <a:endParaRPr lang="es-ES" sz="3200"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19</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50709"/>
            <a:ext cx="8229600" cy="5435811"/>
          </a:xfrm>
        </p:spPr>
        <p:txBody>
          <a:bodyPr>
            <a:normAutofit fontScale="92500" lnSpcReduction="10000"/>
          </a:bodyPr>
          <a:lstStyle/>
          <a:p>
            <a:r>
              <a:rPr lang="es-ES" dirty="0" smtClean="0"/>
              <a:t>ORGANISMO ACADÉMICO</a:t>
            </a:r>
          </a:p>
          <a:p>
            <a:pPr lvl="1"/>
            <a:r>
              <a:rPr lang="es-ES" dirty="0" smtClean="0"/>
              <a:t>Facultad de Odontología</a:t>
            </a:r>
          </a:p>
          <a:p>
            <a:pPr lvl="1"/>
            <a:endParaRPr lang="es-ES" dirty="0" smtClean="0"/>
          </a:p>
          <a:p>
            <a:r>
              <a:rPr lang="es-ES" dirty="0" smtClean="0"/>
              <a:t>PROGRAMA EDUCATIVO</a:t>
            </a:r>
          </a:p>
          <a:p>
            <a:pPr lvl="1"/>
            <a:r>
              <a:rPr lang="es-ES" dirty="0" smtClean="0"/>
              <a:t>Licenciatura de Cirujano Dentista</a:t>
            </a:r>
          </a:p>
          <a:p>
            <a:pPr lvl="1"/>
            <a:endParaRPr lang="es-ES" dirty="0" smtClean="0"/>
          </a:p>
          <a:p>
            <a:r>
              <a:rPr lang="es-ES" dirty="0" smtClean="0"/>
              <a:t>ÁREA DE DOCENCIA</a:t>
            </a:r>
          </a:p>
          <a:p>
            <a:pPr lvl="1"/>
            <a:r>
              <a:rPr lang="es-ES" dirty="0" smtClean="0"/>
              <a:t>Rehabilitación Odontológica</a:t>
            </a:r>
          </a:p>
          <a:p>
            <a:pPr lvl="1"/>
            <a:endParaRPr lang="es-ES" dirty="0" smtClean="0"/>
          </a:p>
          <a:p>
            <a:r>
              <a:rPr lang="es-ES" dirty="0" smtClean="0"/>
              <a:t>UNIDAD DE APRENDIZAJE</a:t>
            </a:r>
          </a:p>
          <a:p>
            <a:pPr lvl="1"/>
            <a:r>
              <a:rPr lang="es-ES" dirty="0" smtClean="0"/>
              <a:t>Operatoria Preclínica I</a:t>
            </a:r>
          </a:p>
          <a:p>
            <a:pPr lvl="1"/>
            <a:endParaRPr lang="es-ES" dirty="0" smtClean="0"/>
          </a:p>
          <a:p>
            <a:r>
              <a:rPr lang="es-ES" dirty="0" smtClean="0"/>
              <a:t>CLAVE</a:t>
            </a:r>
          </a:p>
          <a:p>
            <a:pPr lvl="1"/>
            <a:r>
              <a:rPr lang="es-ES" dirty="0" smtClean="0"/>
              <a:t>L40033</a:t>
            </a:r>
            <a:endParaRPr lang="es-ES"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2</a:t>
            </a:fld>
            <a:endParaRPr lang="es-MX"/>
          </a:p>
        </p:txBody>
      </p:sp>
      <p:pic>
        <p:nvPicPr>
          <p:cNvPr id="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90872" y="629816"/>
            <a:ext cx="8229600" cy="1143000"/>
          </a:xfrm>
        </p:spPr>
        <p:txBody>
          <a:bodyPr>
            <a:normAutofit fontScale="90000"/>
          </a:bodyPr>
          <a:lstStyle/>
          <a:p>
            <a:r>
              <a:rPr lang="es-ES" dirty="0" smtClean="0"/>
              <a:t>Actitudes/Valores de la unidad de competencia </a:t>
            </a:r>
            <a:endParaRPr lang="es-ES" dirty="0"/>
          </a:p>
        </p:txBody>
      </p:sp>
      <p:sp>
        <p:nvSpPr>
          <p:cNvPr id="4" name="1 Marcador de contenido"/>
          <p:cNvSpPr>
            <a:spLocks noGrp="1"/>
          </p:cNvSpPr>
          <p:nvPr>
            <p:ph idx="1"/>
          </p:nvPr>
        </p:nvSpPr>
        <p:spPr>
          <a:xfrm>
            <a:off x="457200" y="1974871"/>
            <a:ext cx="8229600" cy="4525963"/>
          </a:xfrm>
        </p:spPr>
        <p:txBody>
          <a:bodyPr>
            <a:normAutofit/>
          </a:bodyPr>
          <a:lstStyle/>
          <a:p>
            <a:r>
              <a:rPr lang="es-ES" sz="3200" dirty="0" smtClean="0">
                <a:solidFill>
                  <a:schemeClr val="accent2">
                    <a:lumMod val="75000"/>
                  </a:schemeClr>
                </a:solidFill>
              </a:rPr>
              <a:t>Tener iniciativa, responsabilidad y respeto a las normas establecidas por la Facultad.</a:t>
            </a:r>
            <a:endParaRPr lang="es-ES" sz="3200"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20</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77825" y="1916832"/>
            <a:ext cx="8458200" cy="1470025"/>
          </a:xfrm>
        </p:spPr>
        <p:txBody>
          <a:bodyPr>
            <a:normAutofit/>
          </a:bodyPr>
          <a:lstStyle/>
          <a:p>
            <a:r>
              <a:rPr lang="es-MX" sz="8000" b="1" dirty="0" smtClean="0"/>
              <a:t>CARIES</a:t>
            </a:r>
            <a:endParaRPr lang="es-MX" sz="8000" b="1" dirty="0"/>
          </a:p>
        </p:txBody>
      </p:sp>
      <p:sp>
        <p:nvSpPr>
          <p:cNvPr id="3" name="2 Subtítulo"/>
          <p:cNvSpPr>
            <a:spLocks noGrp="1"/>
          </p:cNvSpPr>
          <p:nvPr>
            <p:ph type="subTitle" idx="1"/>
          </p:nvPr>
        </p:nvSpPr>
        <p:spPr>
          <a:xfrm>
            <a:off x="778530" y="4293096"/>
            <a:ext cx="7815290" cy="1389029"/>
          </a:xfrm>
        </p:spPr>
        <p:txBody>
          <a:bodyPr>
            <a:noAutofit/>
          </a:bodyPr>
          <a:lstStyle/>
          <a:p>
            <a:endParaRPr lang="es-MX" dirty="0" smtClean="0"/>
          </a:p>
          <a:p>
            <a:r>
              <a:rPr lang="es-MX" dirty="0" smtClean="0"/>
              <a:t>POR:</a:t>
            </a:r>
          </a:p>
          <a:p>
            <a:r>
              <a:rPr lang="es-MX" dirty="0" smtClean="0"/>
              <a:t>DRA. EN E.P. MARIA DEL ROCÍO FLORES ESTRADA</a:t>
            </a:r>
          </a:p>
          <a:p>
            <a:endParaRPr lang="es-MX" dirty="0"/>
          </a:p>
          <a:p>
            <a:pPr algn="r"/>
            <a:r>
              <a:rPr lang="es-MX" dirty="0" smtClean="0"/>
              <a:t>SEPTIEMBRE DE 2019</a:t>
            </a:r>
            <a:endParaRPr lang="es-MX"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21</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165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4332" y="415002"/>
            <a:ext cx="8229600" cy="1066800"/>
          </a:xfrm>
        </p:spPr>
        <p:txBody>
          <a:bodyPr/>
          <a:lstStyle/>
          <a:p>
            <a:r>
              <a:rPr lang="es-ES" dirty="0" smtClean="0"/>
              <a:t>Concepto</a:t>
            </a:r>
            <a:endParaRPr lang="es-ES" dirty="0"/>
          </a:p>
        </p:txBody>
      </p:sp>
      <p:sp>
        <p:nvSpPr>
          <p:cNvPr id="3" name="2 Marcador de contenido"/>
          <p:cNvSpPr>
            <a:spLocks noGrp="1"/>
          </p:cNvSpPr>
          <p:nvPr>
            <p:ph idx="1"/>
          </p:nvPr>
        </p:nvSpPr>
        <p:spPr>
          <a:xfrm>
            <a:off x="500062" y="1628800"/>
            <a:ext cx="8229600" cy="4525963"/>
          </a:xfrm>
        </p:spPr>
        <p:txBody>
          <a:bodyPr>
            <a:normAutofit/>
          </a:bodyPr>
          <a:lstStyle/>
          <a:p>
            <a:pPr algn="just"/>
            <a:r>
              <a:rPr lang="es-ES" sz="2400" dirty="0" smtClean="0"/>
              <a:t>Enfermedad infecciosa y transmisible de los dientes, que se caracteriza por la desintegración progresiva de sus tejidos calcificados, debido a la acción de microorganismos sobre los carbohidratos fermentables provenientes de la dieta, dando como resultado desmineralización de la porción mineral y la disgregación de la parte orgánica.</a:t>
            </a:r>
            <a:endParaRPr lang="es-ES" sz="2400"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22</a:t>
            </a:fld>
            <a:endParaRPr lang="es-MX"/>
          </a:p>
        </p:txBody>
      </p:sp>
      <p:pic>
        <p:nvPicPr>
          <p:cNvPr id="4" name="3 Imagen" descr="untitled.bmp"/>
          <p:cNvPicPr>
            <a:picLocks noChangeAspect="1"/>
          </p:cNvPicPr>
          <p:nvPr/>
        </p:nvPicPr>
        <p:blipFill>
          <a:blip r:embed="rId3"/>
          <a:stretch>
            <a:fillRect/>
          </a:stretch>
        </p:blipFill>
        <p:spPr>
          <a:xfrm>
            <a:off x="3071802" y="4429132"/>
            <a:ext cx="3357586" cy="2009366"/>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Caries</a:t>
            </a:r>
            <a:endParaRPr lang="es-MX" dirty="0"/>
          </a:p>
        </p:txBody>
      </p:sp>
      <p:sp>
        <p:nvSpPr>
          <p:cNvPr id="3" name="2 Marcador de contenido"/>
          <p:cNvSpPr>
            <a:spLocks noGrp="1"/>
          </p:cNvSpPr>
          <p:nvPr>
            <p:ph idx="1"/>
          </p:nvPr>
        </p:nvSpPr>
        <p:spPr/>
        <p:txBody>
          <a:bodyPr/>
          <a:lstStyle/>
          <a:p>
            <a:r>
              <a:rPr lang="es-MX" dirty="0" smtClean="0"/>
              <a:t>Es una enfermedad multifactorial que se caracteriza por desmineralización localizada y progresiva de las porciones inorgánicas del diente y el deterioro posterior de su parte orgánica.</a:t>
            </a:r>
            <a:endParaRPr lang="es-MX"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23</a:t>
            </a:fld>
            <a:endParaRPr lang="es-MX"/>
          </a:p>
        </p:txBody>
      </p:sp>
      <p:pic>
        <p:nvPicPr>
          <p:cNvPr id="4" name="3 Imagen" descr="2.bmp"/>
          <p:cNvPicPr>
            <a:picLocks noChangeAspect="1"/>
          </p:cNvPicPr>
          <p:nvPr/>
        </p:nvPicPr>
        <p:blipFill>
          <a:blip r:embed="rId3"/>
          <a:srcRect b="8745"/>
          <a:stretch>
            <a:fillRect/>
          </a:stretch>
        </p:blipFill>
        <p:spPr>
          <a:xfrm>
            <a:off x="2714612" y="4071942"/>
            <a:ext cx="4000151" cy="2433570"/>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44398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116632"/>
            <a:ext cx="8229600" cy="1143000"/>
          </a:xfrm>
        </p:spPr>
        <p:txBody>
          <a:bodyPr/>
          <a:lstStyle/>
          <a:p>
            <a:r>
              <a:rPr lang="es-MX" dirty="0" smtClean="0"/>
              <a:t>Epidemiología</a:t>
            </a:r>
            <a:endParaRPr lang="es-MX" dirty="0"/>
          </a:p>
        </p:txBody>
      </p:sp>
      <p:sp>
        <p:nvSpPr>
          <p:cNvPr id="3" name="2 Marcador de contenido"/>
          <p:cNvSpPr>
            <a:spLocks noGrp="1"/>
          </p:cNvSpPr>
          <p:nvPr>
            <p:ph idx="1"/>
          </p:nvPr>
        </p:nvSpPr>
        <p:spPr>
          <a:xfrm>
            <a:off x="836087" y="1196752"/>
            <a:ext cx="8229600" cy="4525963"/>
          </a:xfrm>
        </p:spPr>
        <p:txBody>
          <a:bodyPr>
            <a:normAutofit/>
          </a:bodyPr>
          <a:lstStyle/>
          <a:p>
            <a:r>
              <a:rPr lang="es-MX" dirty="0" smtClean="0"/>
              <a:t>Problema de salud pública </a:t>
            </a:r>
          </a:p>
          <a:p>
            <a:r>
              <a:rPr lang="es-MX" dirty="0" smtClean="0"/>
              <a:t>Alto grado de morbilidad y elevada prevalencia</a:t>
            </a:r>
          </a:p>
          <a:p>
            <a:r>
              <a:rPr lang="es-MX" dirty="0" smtClean="0"/>
              <a:t>Padecimiento de mayor prevalencia y costo.</a:t>
            </a:r>
          </a:p>
          <a:p>
            <a:r>
              <a:rPr lang="es-MX" dirty="0" smtClean="0"/>
              <a:t>Prevalencia mundial de un 70%</a:t>
            </a:r>
          </a:p>
          <a:p>
            <a:r>
              <a:rPr lang="es-MX" dirty="0" smtClean="0"/>
              <a:t>Década 60’s: disminución en la prevalencia de caries en países desarrollados, debido a programas de control y prevención.</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24</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3780377" y="4586920"/>
            <a:ext cx="2099136" cy="2388095"/>
          </a:xfrm>
          <a:prstGeom prst="rect">
            <a:avLst/>
          </a:prstGeom>
        </p:spPr>
      </p:pic>
    </p:spTree>
    <p:extLst>
      <p:ext uri="{BB962C8B-B14F-4D97-AF65-F5344CB8AC3E}">
        <p14:creationId xmlns:p14="http://schemas.microsoft.com/office/powerpoint/2010/main" val="4003543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28504" y="332656"/>
            <a:ext cx="8229600" cy="1143000"/>
          </a:xfrm>
        </p:spPr>
        <p:txBody>
          <a:bodyPr>
            <a:normAutofit fontScale="90000"/>
          </a:bodyPr>
          <a:lstStyle/>
          <a:p>
            <a:r>
              <a:rPr lang="es-MX" dirty="0"/>
              <a:t>Epidemiología </a:t>
            </a:r>
            <a:r>
              <a:rPr lang="es-MX" dirty="0" smtClean="0"/>
              <a:t>de la caries en </a:t>
            </a:r>
            <a:r>
              <a:rPr lang="es-MX" dirty="0"/>
              <a:t>México</a:t>
            </a:r>
          </a:p>
        </p:txBody>
      </p:sp>
      <p:sp>
        <p:nvSpPr>
          <p:cNvPr id="2" name="1 Marcador de contenido"/>
          <p:cNvSpPr>
            <a:spLocks noGrp="1"/>
          </p:cNvSpPr>
          <p:nvPr>
            <p:ph idx="1"/>
          </p:nvPr>
        </p:nvSpPr>
        <p:spPr>
          <a:xfrm>
            <a:off x="457200" y="1639341"/>
            <a:ext cx="8229600" cy="4525963"/>
          </a:xfrm>
        </p:spPr>
        <p:txBody>
          <a:bodyPr>
            <a:normAutofit/>
          </a:bodyPr>
          <a:lstStyle/>
          <a:p>
            <a:r>
              <a:rPr lang="es-MX" sz="2200" dirty="0"/>
              <a:t>De acuerdo con los Resultados del Sistema de Vigilancia Epidemiológica de Patologías Bucales (SIVEPAB) </a:t>
            </a:r>
            <a:r>
              <a:rPr lang="es-MX" sz="2200" dirty="0" smtClean="0"/>
              <a:t>2017, la </a:t>
            </a:r>
            <a:r>
              <a:rPr lang="es-MX" sz="2200" dirty="0"/>
              <a:t>prevalencia de caries dental fue 92.9%. Así mismo se estudió la prevalencia de caries en relación con la edad, encontrándose que en todos los grupos de edad ésta fue elevada, superior a 84.5%, sin embargo en la población mayor a 45 años la prevalencia fue superior a 95%</a:t>
            </a:r>
          </a:p>
        </p:txBody>
      </p:sp>
      <p:sp>
        <p:nvSpPr>
          <p:cNvPr id="3" name="2 Marcador de número de diapositiva"/>
          <p:cNvSpPr>
            <a:spLocks noGrp="1"/>
          </p:cNvSpPr>
          <p:nvPr>
            <p:ph type="sldNum" sz="quarter" idx="12"/>
          </p:nvPr>
        </p:nvSpPr>
        <p:spPr/>
        <p:txBody>
          <a:bodyPr/>
          <a:lstStyle/>
          <a:p>
            <a:fld id="{09B26ADD-8E07-4E7F-93F4-708D45AD15DD}" type="slidenum">
              <a:rPr lang="es-MX" smtClean="0"/>
              <a:pPr/>
              <a:t>25</a:t>
            </a:fld>
            <a:endParaRPr lang="es-MX"/>
          </a:p>
        </p:txBody>
      </p:sp>
      <p:pic>
        <p:nvPicPr>
          <p:cNvPr id="5" name="0 Imagen"/>
          <p:cNvPicPr/>
          <p:nvPr/>
        </p:nvPicPr>
        <p:blipFill rotWithShape="1">
          <a:blip r:embed="rId3">
            <a:extLst>
              <a:ext uri="{28A0092B-C50C-407E-A947-70E740481C1C}">
                <a14:useLocalDpi xmlns:a14="http://schemas.microsoft.com/office/drawing/2010/main" val="0"/>
              </a:ext>
            </a:extLst>
          </a:blip>
          <a:srcRect l="26449" t="18119" r="33398" b="25769"/>
          <a:stretch/>
        </p:blipFill>
        <p:spPr bwMode="auto">
          <a:xfrm>
            <a:off x="3851920" y="4437112"/>
            <a:ext cx="4464496" cy="2420888"/>
          </a:xfrm>
          <a:prstGeom prst="rect">
            <a:avLst/>
          </a:prstGeom>
          <a:ln>
            <a:noFill/>
          </a:ln>
          <a:extLst>
            <a:ext uri="{53640926-AAD7-44D8-BBD7-CCE9431645EC}">
              <a14:shadowObscured xmlns:a14="http://schemas.microsoft.com/office/drawing/2010/main"/>
            </a:ext>
          </a:extLst>
        </p:spPr>
      </p:pic>
      <p:pic>
        <p:nvPicPr>
          <p:cNvPr id="6" name="5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03347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673224" y="357187"/>
            <a:ext cx="8229600" cy="1143000"/>
          </a:xfrm>
        </p:spPr>
        <p:txBody>
          <a:bodyPr/>
          <a:lstStyle/>
          <a:p>
            <a:r>
              <a:rPr lang="es-MX" dirty="0" smtClean="0"/>
              <a:t>Epidemiología en México</a:t>
            </a:r>
            <a:endParaRPr lang="es-MX" dirty="0"/>
          </a:p>
        </p:txBody>
      </p:sp>
      <p:sp>
        <p:nvSpPr>
          <p:cNvPr id="3" name="2 Marcador de contenido"/>
          <p:cNvSpPr>
            <a:spLocks noGrp="1"/>
          </p:cNvSpPr>
          <p:nvPr>
            <p:ph idx="1"/>
          </p:nvPr>
        </p:nvSpPr>
        <p:spPr>
          <a:xfrm>
            <a:off x="377825" y="1556792"/>
            <a:ext cx="8501122" cy="4525963"/>
          </a:xfrm>
        </p:spPr>
        <p:txBody>
          <a:bodyPr>
            <a:normAutofit/>
          </a:bodyPr>
          <a:lstStyle/>
          <a:p>
            <a:r>
              <a:rPr lang="es-MX" sz="2800" dirty="0" smtClean="0"/>
              <a:t>La caries de los niños mexicanos se debe a un  elevado consumo de golosinas y alimentos chatarra, a esto se le agrega la falta de higiene oral y la inadecuada educación de la sociedad en relación al cuidado de la salud bucal.</a:t>
            </a:r>
            <a:endParaRPr lang="es-MX" sz="2800"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26</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3688" y="4373785"/>
            <a:ext cx="2251968" cy="2251968"/>
          </a:xfrm>
          <a:prstGeom prst="rect">
            <a:avLst/>
          </a:prstGeom>
        </p:spPr>
      </p:pic>
      <p:pic>
        <p:nvPicPr>
          <p:cNvPr id="10" name="9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8024" y="4509141"/>
            <a:ext cx="2971883" cy="1981255"/>
          </a:xfrm>
          <a:prstGeom prst="rect">
            <a:avLst/>
          </a:prstGeom>
        </p:spPr>
      </p:pic>
    </p:spTree>
    <p:extLst>
      <p:ext uri="{BB962C8B-B14F-4D97-AF65-F5344CB8AC3E}">
        <p14:creationId xmlns:p14="http://schemas.microsoft.com/office/powerpoint/2010/main" val="38486296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Etiología</a:t>
            </a:r>
            <a:endParaRPr lang="es-ES" dirty="0"/>
          </a:p>
        </p:txBody>
      </p:sp>
      <p:sp>
        <p:nvSpPr>
          <p:cNvPr id="3" name="2 Marcador de contenido"/>
          <p:cNvSpPr>
            <a:spLocks noGrp="1"/>
          </p:cNvSpPr>
          <p:nvPr>
            <p:ph idx="1"/>
          </p:nvPr>
        </p:nvSpPr>
        <p:spPr>
          <a:xfrm>
            <a:off x="875639" y="1523208"/>
            <a:ext cx="8229600" cy="4525963"/>
          </a:xfrm>
        </p:spPr>
        <p:txBody>
          <a:bodyPr/>
          <a:lstStyle/>
          <a:p>
            <a:r>
              <a:rPr lang="es-ES" dirty="0" smtClean="0"/>
              <a:t>Etiología multifactorial:</a:t>
            </a:r>
          </a:p>
          <a:p>
            <a:pPr lvl="1"/>
            <a:r>
              <a:rPr lang="es-ES" dirty="0" smtClean="0"/>
              <a:t>Microorganismos: </a:t>
            </a:r>
            <a:r>
              <a:rPr lang="es-ES" i="1" dirty="0" err="1" smtClean="0"/>
              <a:t>Streptococcus</a:t>
            </a:r>
            <a:r>
              <a:rPr lang="es-ES" i="1" dirty="0" smtClean="0"/>
              <a:t> </a:t>
            </a:r>
            <a:r>
              <a:rPr lang="es-ES" i="1" dirty="0" err="1" smtClean="0"/>
              <a:t>mutans</a:t>
            </a:r>
            <a:endParaRPr lang="es-ES" i="1" dirty="0" smtClean="0"/>
          </a:p>
          <a:p>
            <a:pPr lvl="1"/>
            <a:r>
              <a:rPr lang="es-ES" dirty="0" smtClean="0"/>
              <a:t>Dieta: carbohidratos</a:t>
            </a:r>
          </a:p>
          <a:p>
            <a:pPr lvl="1"/>
            <a:r>
              <a:rPr lang="es-ES" dirty="0" smtClean="0"/>
              <a:t>Huésped</a:t>
            </a:r>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27</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5695" y="3933056"/>
            <a:ext cx="3498589" cy="2112273"/>
          </a:xfrm>
          <a:prstGeom prst="rect">
            <a:avLst/>
          </a:prstGeom>
        </p:spPr>
      </p:pic>
      <p:pic>
        <p:nvPicPr>
          <p:cNvPr id="11" name="10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08463" y="2935232"/>
            <a:ext cx="2992599" cy="2079856"/>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Etiología </a:t>
            </a:r>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28</a:t>
            </a:fld>
            <a:endParaRPr lang="es-MX"/>
          </a:p>
        </p:txBody>
      </p:sp>
      <p:sp>
        <p:nvSpPr>
          <p:cNvPr id="7" name="6 CuadroTexto"/>
          <p:cNvSpPr txBox="1"/>
          <p:nvPr/>
        </p:nvSpPr>
        <p:spPr>
          <a:xfrm>
            <a:off x="2428860" y="5500702"/>
            <a:ext cx="4429156" cy="584775"/>
          </a:xfrm>
          <a:prstGeom prst="rect">
            <a:avLst/>
          </a:prstGeom>
          <a:noFill/>
        </p:spPr>
        <p:txBody>
          <a:bodyPr wrap="square" rtlCol="0">
            <a:spAutoFit/>
          </a:bodyPr>
          <a:lstStyle/>
          <a:p>
            <a:pPr algn="ctr"/>
            <a:r>
              <a:rPr lang="es-ES" sz="3200" dirty="0" smtClean="0"/>
              <a:t>Triada de </a:t>
            </a:r>
            <a:r>
              <a:rPr lang="es-ES" sz="3200" dirty="0" err="1" smtClean="0"/>
              <a:t>Keyes</a:t>
            </a:r>
            <a:r>
              <a:rPr lang="es-ES" sz="3200" dirty="0" smtClean="0"/>
              <a:t>, 1960</a:t>
            </a:r>
            <a:endParaRPr lang="es-ES" sz="3200" dirty="0"/>
          </a:p>
        </p:txBody>
      </p:sp>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0 Imagen"/>
          <p:cNvPicPr/>
          <p:nvPr/>
        </p:nvPicPr>
        <p:blipFill rotWithShape="1">
          <a:blip r:embed="rId5">
            <a:extLst>
              <a:ext uri="{28A0092B-C50C-407E-A947-70E740481C1C}">
                <a14:useLocalDpi xmlns:a14="http://schemas.microsoft.com/office/drawing/2010/main" val="0"/>
              </a:ext>
            </a:extLst>
          </a:blip>
          <a:srcRect l="44832" t="24390" r="25155" b="23345"/>
          <a:stretch/>
        </p:blipFill>
        <p:spPr bwMode="auto">
          <a:xfrm>
            <a:off x="2699792" y="1628800"/>
            <a:ext cx="3888432" cy="3528392"/>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Etiología </a:t>
            </a:r>
            <a:endParaRPr lang="es-ES" dirty="0"/>
          </a:p>
        </p:txBody>
      </p:sp>
      <p:sp>
        <p:nvSpPr>
          <p:cNvPr id="8" name="7 Marcador de contenido"/>
          <p:cNvSpPr>
            <a:spLocks noGrp="1"/>
          </p:cNvSpPr>
          <p:nvPr>
            <p:ph idx="1"/>
          </p:nvPr>
        </p:nvSpPr>
        <p:spPr/>
        <p:txBody>
          <a:bodyPr/>
          <a:lstStyle/>
          <a:p>
            <a:endParaRPr lang="es-ES" dirty="0" smtClean="0"/>
          </a:p>
          <a:p>
            <a:endParaRPr lang="es-ES" dirty="0"/>
          </a:p>
        </p:txBody>
      </p:sp>
      <p:sp>
        <p:nvSpPr>
          <p:cNvPr id="11" name="10 Marcador de número de diapositiva"/>
          <p:cNvSpPr>
            <a:spLocks noGrp="1"/>
          </p:cNvSpPr>
          <p:nvPr>
            <p:ph type="sldNum" sz="quarter" idx="12"/>
          </p:nvPr>
        </p:nvSpPr>
        <p:spPr/>
        <p:txBody>
          <a:bodyPr/>
          <a:lstStyle/>
          <a:p>
            <a:fld id="{09B26ADD-8E07-4E7F-93F4-708D45AD15DD}" type="slidenum">
              <a:rPr lang="es-MX" smtClean="0"/>
              <a:pPr/>
              <a:t>29</a:t>
            </a:fld>
            <a:endParaRPr lang="es-MX"/>
          </a:p>
        </p:txBody>
      </p:sp>
      <p:sp>
        <p:nvSpPr>
          <p:cNvPr id="10" name="9 CuadroTexto"/>
          <p:cNvSpPr txBox="1"/>
          <p:nvPr/>
        </p:nvSpPr>
        <p:spPr>
          <a:xfrm>
            <a:off x="785786" y="5773183"/>
            <a:ext cx="7500990" cy="584775"/>
          </a:xfrm>
          <a:prstGeom prst="rect">
            <a:avLst/>
          </a:prstGeom>
          <a:noFill/>
        </p:spPr>
        <p:txBody>
          <a:bodyPr wrap="square" rtlCol="0">
            <a:spAutoFit/>
          </a:bodyPr>
          <a:lstStyle/>
          <a:p>
            <a:pPr algn="ctr"/>
            <a:r>
              <a:rPr lang="es-ES" sz="3200" dirty="0" smtClean="0"/>
              <a:t>Esquema </a:t>
            </a:r>
            <a:r>
              <a:rPr lang="es-ES" sz="3200" dirty="0" err="1" smtClean="0"/>
              <a:t>tetrafactorial</a:t>
            </a:r>
            <a:r>
              <a:rPr lang="es-ES" sz="3200" dirty="0" smtClean="0"/>
              <a:t> de </a:t>
            </a:r>
            <a:r>
              <a:rPr lang="es-ES" sz="3200" dirty="0" err="1" smtClean="0"/>
              <a:t>Newbrun</a:t>
            </a:r>
            <a:r>
              <a:rPr lang="es-ES" sz="3200" dirty="0" smtClean="0"/>
              <a:t>, 1978</a:t>
            </a:r>
            <a:endParaRPr lang="es-ES" sz="3200" dirty="0"/>
          </a:p>
        </p:txBody>
      </p:sp>
      <p:pic>
        <p:nvPicPr>
          <p:cNvPr id="12" name="11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12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0 Imagen"/>
          <p:cNvPicPr/>
          <p:nvPr/>
        </p:nvPicPr>
        <p:blipFill rotWithShape="1">
          <a:blip r:embed="rId5">
            <a:extLst>
              <a:ext uri="{28A0092B-C50C-407E-A947-70E740481C1C}">
                <a14:useLocalDpi xmlns:a14="http://schemas.microsoft.com/office/drawing/2010/main" val="0"/>
              </a:ext>
            </a:extLst>
          </a:blip>
          <a:srcRect l="45395" t="24738" r="24968" b="18467"/>
          <a:stretch/>
        </p:blipFill>
        <p:spPr bwMode="auto">
          <a:xfrm>
            <a:off x="2699792" y="1354297"/>
            <a:ext cx="4214639" cy="4104456"/>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28670"/>
            <a:ext cx="8229600" cy="5078621"/>
          </a:xfrm>
        </p:spPr>
        <p:txBody>
          <a:bodyPr>
            <a:normAutofit lnSpcReduction="10000"/>
          </a:bodyPr>
          <a:lstStyle/>
          <a:p>
            <a:r>
              <a:rPr lang="es-ES" dirty="0" smtClean="0"/>
              <a:t>TIPO DE UNIDAD DE APRENDIZAJE</a:t>
            </a:r>
          </a:p>
          <a:p>
            <a:pPr lvl="1"/>
            <a:r>
              <a:rPr lang="es-ES" dirty="0" smtClean="0"/>
              <a:t>Teórico-Práctico</a:t>
            </a:r>
          </a:p>
          <a:p>
            <a:pPr lvl="1"/>
            <a:endParaRPr lang="es-ES" dirty="0" smtClean="0"/>
          </a:p>
          <a:p>
            <a:r>
              <a:rPr lang="es-ES" dirty="0" smtClean="0"/>
              <a:t>CARÁCTER DE LA UNIDAD DE APRENDIZAJE</a:t>
            </a:r>
          </a:p>
          <a:p>
            <a:pPr lvl="1"/>
            <a:r>
              <a:rPr lang="es-ES" dirty="0" smtClean="0"/>
              <a:t>Obligatorio</a:t>
            </a:r>
          </a:p>
          <a:p>
            <a:pPr lvl="1"/>
            <a:endParaRPr lang="es-ES" dirty="0" smtClean="0"/>
          </a:p>
          <a:p>
            <a:r>
              <a:rPr lang="es-ES" dirty="0" smtClean="0"/>
              <a:t>NÚCLEO DE FORMACIÓN</a:t>
            </a:r>
          </a:p>
          <a:p>
            <a:pPr lvl="1"/>
            <a:r>
              <a:rPr lang="es-ES" dirty="0" smtClean="0"/>
              <a:t>Sustantivo</a:t>
            </a:r>
          </a:p>
          <a:p>
            <a:pPr lvl="1"/>
            <a:endParaRPr lang="es-ES" dirty="0" smtClean="0"/>
          </a:p>
          <a:p>
            <a:r>
              <a:rPr lang="es-ES" dirty="0" smtClean="0"/>
              <a:t>MODALIDAD</a:t>
            </a:r>
          </a:p>
          <a:p>
            <a:pPr lvl="1"/>
            <a:r>
              <a:rPr lang="es-ES" dirty="0" smtClean="0"/>
              <a:t>Presencial</a:t>
            </a:r>
          </a:p>
          <a:p>
            <a:pPr lvl="1">
              <a:buNone/>
            </a:pPr>
            <a:endParaRPr lang="es-ES" dirty="0" smtClean="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3</a:t>
            </a:fld>
            <a:endParaRPr lang="es-MX"/>
          </a:p>
        </p:txBody>
      </p:sp>
      <p:pic>
        <p:nvPicPr>
          <p:cNvPr id="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Etiología </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30</a:t>
            </a:fld>
            <a:endParaRPr lang="es-MX"/>
          </a:p>
        </p:txBody>
      </p:sp>
      <p:sp>
        <p:nvSpPr>
          <p:cNvPr id="5" name="4 CuadroTexto"/>
          <p:cNvSpPr txBox="1"/>
          <p:nvPr/>
        </p:nvSpPr>
        <p:spPr>
          <a:xfrm>
            <a:off x="785786" y="5500702"/>
            <a:ext cx="7643866" cy="1077218"/>
          </a:xfrm>
          <a:prstGeom prst="rect">
            <a:avLst/>
          </a:prstGeom>
          <a:noFill/>
        </p:spPr>
        <p:txBody>
          <a:bodyPr wrap="square" rtlCol="0">
            <a:spAutoFit/>
          </a:bodyPr>
          <a:lstStyle/>
          <a:p>
            <a:pPr algn="ctr"/>
            <a:r>
              <a:rPr lang="es-ES" sz="3200" dirty="0" smtClean="0"/>
              <a:t>Gráfica </a:t>
            </a:r>
            <a:r>
              <a:rPr lang="es-ES" sz="3200" dirty="0" err="1" smtClean="0"/>
              <a:t>pentafactorial</a:t>
            </a:r>
            <a:r>
              <a:rPr lang="es-ES" sz="3200" dirty="0" smtClean="0"/>
              <a:t> (Uribe-Echevarría y </a:t>
            </a:r>
            <a:r>
              <a:rPr lang="es-ES" sz="3200" dirty="0" err="1" smtClean="0"/>
              <a:t>Priotto</a:t>
            </a:r>
            <a:r>
              <a:rPr lang="es-ES" sz="3200" dirty="0" smtClean="0"/>
              <a:t>, 1990)</a:t>
            </a:r>
            <a:endParaRPr lang="es-ES" sz="3200" dirty="0"/>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0 Imagen"/>
          <p:cNvPicPr/>
          <p:nvPr/>
        </p:nvPicPr>
        <p:blipFill rotWithShape="1">
          <a:blip r:embed="rId5">
            <a:extLst>
              <a:ext uri="{28A0092B-C50C-407E-A947-70E740481C1C}">
                <a14:useLocalDpi xmlns:a14="http://schemas.microsoft.com/office/drawing/2010/main" val="0"/>
              </a:ext>
            </a:extLst>
          </a:blip>
          <a:srcRect l="43707" t="25784" r="29657" b="26132"/>
          <a:stretch/>
        </p:blipFill>
        <p:spPr bwMode="auto">
          <a:xfrm>
            <a:off x="2771800" y="1480935"/>
            <a:ext cx="3865736" cy="3672408"/>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0912" y="274638"/>
            <a:ext cx="8229600" cy="654032"/>
          </a:xfrm>
        </p:spPr>
        <p:txBody>
          <a:bodyPr>
            <a:normAutofit fontScale="90000"/>
          </a:bodyPr>
          <a:lstStyle/>
          <a:p>
            <a:r>
              <a:rPr lang="es-ES" dirty="0" smtClean="0"/>
              <a:t>Etiología </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31</a:t>
            </a:fld>
            <a:endParaRPr lang="es-MX"/>
          </a:p>
        </p:txBody>
      </p:sp>
      <p:graphicFrame>
        <p:nvGraphicFramePr>
          <p:cNvPr id="6" name="5 Tabla"/>
          <p:cNvGraphicFramePr>
            <a:graphicFrameLocks noGrp="1"/>
          </p:cNvGraphicFramePr>
          <p:nvPr/>
        </p:nvGraphicFramePr>
        <p:xfrm>
          <a:off x="642910" y="1071546"/>
          <a:ext cx="8143932" cy="5286799"/>
        </p:xfrm>
        <a:graphic>
          <a:graphicData uri="http://schemas.openxmlformats.org/drawingml/2006/table">
            <a:tbl>
              <a:tblPr firstRow="1" bandRow="1">
                <a:tableStyleId>{5C22544A-7EE6-4342-B048-85BDC9FD1C3A}</a:tableStyleId>
              </a:tblPr>
              <a:tblGrid>
                <a:gridCol w="2035983"/>
                <a:gridCol w="2035983"/>
                <a:gridCol w="2035983"/>
                <a:gridCol w="2035983"/>
              </a:tblGrid>
              <a:tr h="461820">
                <a:tc gridSpan="4">
                  <a:txBody>
                    <a:bodyPr/>
                    <a:lstStyle/>
                    <a:p>
                      <a:pPr algn="ctr"/>
                      <a:r>
                        <a:rPr lang="es-ES" sz="2400" dirty="0" smtClean="0"/>
                        <a:t>Factores Moduladores</a:t>
                      </a:r>
                      <a:endParaRPr lang="es-ES" sz="2400" dirty="0"/>
                    </a:p>
                  </a:txBody>
                  <a:tcPr>
                    <a:solidFill>
                      <a:schemeClr val="tx2">
                        <a:lumMod val="60000"/>
                        <a:lumOff val="40000"/>
                      </a:schemeClr>
                    </a:solidFill>
                  </a:tcPr>
                </a:tc>
                <a:tc hMerge="1">
                  <a:txBody>
                    <a:bodyPr/>
                    <a:lstStyle/>
                    <a:p>
                      <a:endParaRPr lang="es-ES" dirty="0"/>
                    </a:p>
                  </a:txBody>
                  <a:tcPr/>
                </a:tc>
                <a:tc hMerge="1">
                  <a:txBody>
                    <a:bodyPr/>
                    <a:lstStyle/>
                    <a:p>
                      <a:endParaRPr lang="es-ES" dirty="0"/>
                    </a:p>
                  </a:txBody>
                  <a:tcPr/>
                </a:tc>
                <a:tc hMerge="1">
                  <a:txBody>
                    <a:bodyPr/>
                    <a:lstStyle/>
                    <a:p>
                      <a:endParaRPr lang="es-ES"/>
                    </a:p>
                  </a:txBody>
                  <a:tcPr/>
                </a:tc>
              </a:tr>
              <a:tr h="814976">
                <a:tc>
                  <a:txBody>
                    <a:bodyPr/>
                    <a:lstStyle/>
                    <a:p>
                      <a:r>
                        <a:rPr lang="es-ES" sz="1600" dirty="0" smtClean="0"/>
                        <a:t>Tiempo</a:t>
                      </a:r>
                      <a:endParaRPr lang="es-ES" sz="1600" dirty="0"/>
                    </a:p>
                  </a:txBody>
                  <a:tcPr>
                    <a:solidFill>
                      <a:schemeClr val="tx2">
                        <a:lumMod val="20000"/>
                        <a:lumOff val="80000"/>
                      </a:schemeClr>
                    </a:solidFill>
                  </a:tcPr>
                </a:tc>
                <a:tc>
                  <a:txBody>
                    <a:bodyPr/>
                    <a:lstStyle/>
                    <a:p>
                      <a:r>
                        <a:rPr lang="es-ES" sz="1600" dirty="0" smtClean="0"/>
                        <a:t>Interacción de los factores primarios</a:t>
                      </a:r>
                      <a:endParaRPr lang="es-ES" sz="1600" dirty="0"/>
                    </a:p>
                  </a:txBody>
                  <a:tcPr>
                    <a:solidFill>
                      <a:schemeClr val="tx2">
                        <a:lumMod val="40000"/>
                        <a:lumOff val="60000"/>
                      </a:schemeClr>
                    </a:solidFill>
                  </a:tcPr>
                </a:tc>
                <a:tc>
                  <a:txBody>
                    <a:bodyPr/>
                    <a:lstStyle/>
                    <a:p>
                      <a:r>
                        <a:rPr lang="es-ES" sz="1600" dirty="0" smtClean="0"/>
                        <a:t>Experiencia pasada de caries </a:t>
                      </a:r>
                      <a:endParaRPr lang="es-ES" sz="1600" dirty="0"/>
                    </a:p>
                  </a:txBody>
                  <a:tcPr>
                    <a:solidFill>
                      <a:schemeClr val="tx2">
                        <a:lumMod val="20000"/>
                        <a:lumOff val="80000"/>
                      </a:schemeClr>
                    </a:solidFill>
                  </a:tcPr>
                </a:tc>
                <a:tc>
                  <a:txBody>
                    <a:bodyPr/>
                    <a:lstStyle/>
                    <a:p>
                      <a:r>
                        <a:rPr lang="es-ES" sz="1600" dirty="0" smtClean="0"/>
                        <a:t>Presencia de restauraciones y extracciones</a:t>
                      </a:r>
                      <a:endParaRPr lang="es-ES" sz="1600" dirty="0"/>
                    </a:p>
                  </a:txBody>
                  <a:tcPr>
                    <a:solidFill>
                      <a:schemeClr val="accent1">
                        <a:lumMod val="60000"/>
                        <a:lumOff val="40000"/>
                      </a:schemeClr>
                    </a:solidFill>
                  </a:tcPr>
                </a:tc>
              </a:tr>
              <a:tr h="1059469">
                <a:tc>
                  <a:txBody>
                    <a:bodyPr/>
                    <a:lstStyle/>
                    <a:p>
                      <a:r>
                        <a:rPr lang="es-ES" sz="1600" dirty="0" smtClean="0"/>
                        <a:t>Edad</a:t>
                      </a:r>
                      <a:endParaRPr lang="es-ES" sz="1600" dirty="0"/>
                    </a:p>
                  </a:txBody>
                  <a:tcPr>
                    <a:solidFill>
                      <a:schemeClr val="tx2">
                        <a:lumMod val="20000"/>
                        <a:lumOff val="80000"/>
                      </a:schemeClr>
                    </a:solidFill>
                  </a:tcPr>
                </a:tc>
                <a:tc>
                  <a:txBody>
                    <a:bodyPr/>
                    <a:lstStyle/>
                    <a:p>
                      <a:r>
                        <a:rPr lang="es-ES" sz="1600" dirty="0" smtClean="0"/>
                        <a:t>Niños,</a:t>
                      </a:r>
                      <a:r>
                        <a:rPr lang="es-ES" sz="1600" baseline="0" dirty="0" smtClean="0"/>
                        <a:t> adolescentes, adultos y ancianos</a:t>
                      </a:r>
                      <a:endParaRPr lang="es-ES" sz="1600" dirty="0"/>
                    </a:p>
                  </a:txBody>
                  <a:tcPr>
                    <a:solidFill>
                      <a:schemeClr val="tx2">
                        <a:lumMod val="40000"/>
                        <a:lumOff val="60000"/>
                      </a:schemeClr>
                    </a:solidFill>
                  </a:tcPr>
                </a:tc>
                <a:tc>
                  <a:txBody>
                    <a:bodyPr/>
                    <a:lstStyle/>
                    <a:p>
                      <a:r>
                        <a:rPr lang="es-ES" sz="1600" dirty="0" smtClean="0"/>
                        <a:t>Grupo epidemiológico</a:t>
                      </a:r>
                      <a:endParaRPr lang="es-ES" sz="1600" dirty="0"/>
                    </a:p>
                  </a:txBody>
                  <a:tcPr>
                    <a:solidFill>
                      <a:schemeClr val="tx2">
                        <a:lumMod val="20000"/>
                        <a:lumOff val="80000"/>
                      </a:schemeClr>
                    </a:solidFill>
                  </a:tcPr>
                </a:tc>
                <a:tc>
                  <a:txBody>
                    <a:bodyPr/>
                    <a:lstStyle/>
                    <a:p>
                      <a:r>
                        <a:rPr lang="es-ES" sz="1600" dirty="0" smtClean="0"/>
                        <a:t>Grupos de alto y bajo riesgo</a:t>
                      </a:r>
                      <a:endParaRPr lang="es-ES" sz="1600" dirty="0"/>
                    </a:p>
                  </a:txBody>
                  <a:tcPr>
                    <a:solidFill>
                      <a:schemeClr val="accent1">
                        <a:lumMod val="60000"/>
                        <a:lumOff val="40000"/>
                      </a:schemeClr>
                    </a:solidFill>
                  </a:tcPr>
                </a:tc>
              </a:tr>
              <a:tr h="1548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S" sz="1600" dirty="0" smtClean="0"/>
                        <a:t>Salud general</a:t>
                      </a:r>
                    </a:p>
                    <a:p>
                      <a:endParaRPr lang="es-ES" sz="1600" dirty="0"/>
                    </a:p>
                  </a:txBody>
                  <a:tcPr>
                    <a:solidFill>
                      <a:schemeClr val="tx2">
                        <a:lumMod val="20000"/>
                        <a:lumOff val="80000"/>
                      </a:schemeClr>
                    </a:solidFill>
                  </a:tcPr>
                </a:tc>
                <a:tc>
                  <a:txBody>
                    <a:bodyPr/>
                    <a:lstStyle/>
                    <a:p>
                      <a:r>
                        <a:rPr lang="es-ES" sz="1600" dirty="0" smtClean="0"/>
                        <a:t>Impedimentos físicos,</a:t>
                      </a:r>
                      <a:r>
                        <a:rPr lang="es-ES" sz="1600" baseline="0" dirty="0" smtClean="0"/>
                        <a:t> consumo de medicamentos, enfermedades varias</a:t>
                      </a:r>
                      <a:endParaRPr lang="es-ES" sz="1600" dirty="0"/>
                    </a:p>
                  </a:txBody>
                  <a:tcPr>
                    <a:solidFill>
                      <a:schemeClr val="tx2">
                        <a:lumMod val="40000"/>
                        <a:lumOff val="6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S" sz="1600" dirty="0" smtClean="0"/>
                        <a:t>Variables de comportamiento</a:t>
                      </a:r>
                    </a:p>
                  </a:txBody>
                  <a:tcPr>
                    <a:solidFill>
                      <a:schemeClr val="tx2">
                        <a:lumMod val="20000"/>
                        <a:lumOff val="80000"/>
                      </a:schemeClr>
                    </a:solidFill>
                  </a:tcPr>
                </a:tc>
                <a:tc>
                  <a:txBody>
                    <a:bodyPr/>
                    <a:lstStyle/>
                    <a:p>
                      <a:r>
                        <a:rPr lang="es-ES" sz="1600" dirty="0" smtClean="0"/>
                        <a:t>Hábitos, usos y costumbres</a:t>
                      </a:r>
                      <a:endParaRPr lang="es-ES" sz="1600" dirty="0"/>
                    </a:p>
                  </a:txBody>
                  <a:tcPr>
                    <a:solidFill>
                      <a:schemeClr val="accent1">
                        <a:lumMod val="60000"/>
                        <a:lumOff val="40000"/>
                      </a:schemeClr>
                    </a:solidFill>
                  </a:tcPr>
                </a:tc>
              </a:tr>
              <a:tr h="81497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S" sz="1600" dirty="0" err="1" smtClean="0"/>
                        <a:t>Fluorosis</a:t>
                      </a:r>
                      <a:endParaRPr lang="es-ES" sz="1600" dirty="0" smtClean="0"/>
                    </a:p>
                    <a:p>
                      <a:endParaRPr lang="es-ES" sz="1600" dirty="0"/>
                    </a:p>
                  </a:txBody>
                  <a:tcPr>
                    <a:solidFill>
                      <a:schemeClr val="tx2">
                        <a:lumMod val="20000"/>
                        <a:lumOff val="80000"/>
                      </a:schemeClr>
                    </a:solidFill>
                  </a:tcPr>
                </a:tc>
                <a:tc>
                  <a:txBody>
                    <a:bodyPr/>
                    <a:lstStyle/>
                    <a:p>
                      <a:r>
                        <a:rPr lang="es-ES" sz="1600" dirty="0" err="1" smtClean="0"/>
                        <a:t>Remineralizadores</a:t>
                      </a:r>
                      <a:r>
                        <a:rPr lang="es-ES" sz="1600" dirty="0" smtClean="0"/>
                        <a:t> y </a:t>
                      </a:r>
                      <a:r>
                        <a:rPr lang="es-ES" sz="1600" dirty="0" err="1" smtClean="0"/>
                        <a:t>antibacteriannos</a:t>
                      </a:r>
                      <a:endParaRPr lang="es-ES" sz="1600" dirty="0"/>
                    </a:p>
                  </a:txBody>
                  <a:tcPr>
                    <a:solidFill>
                      <a:schemeClr val="tx2">
                        <a:lumMod val="40000"/>
                        <a:lumOff val="6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S" sz="1600" dirty="0" smtClean="0"/>
                        <a:t>Grado de  instrucción</a:t>
                      </a:r>
                    </a:p>
                  </a:txBody>
                  <a:tcPr>
                    <a:solidFill>
                      <a:schemeClr val="tx2">
                        <a:lumMod val="20000"/>
                        <a:lumOff val="80000"/>
                      </a:schemeClr>
                    </a:solidFill>
                  </a:tcPr>
                </a:tc>
                <a:tc>
                  <a:txBody>
                    <a:bodyPr/>
                    <a:lstStyle/>
                    <a:p>
                      <a:r>
                        <a:rPr lang="es-ES" sz="1600" dirty="0" smtClean="0"/>
                        <a:t>Primaria, secundaria, superior</a:t>
                      </a:r>
                      <a:endParaRPr lang="es-ES" sz="1600" dirty="0"/>
                    </a:p>
                  </a:txBody>
                  <a:tcPr>
                    <a:solidFill>
                      <a:schemeClr val="accent1">
                        <a:lumMod val="60000"/>
                        <a:lumOff val="40000"/>
                      </a:schemeClr>
                    </a:solidFill>
                  </a:tcPr>
                </a:tc>
              </a:tr>
              <a:tr h="570483">
                <a:tc>
                  <a:txBody>
                    <a:bodyPr/>
                    <a:lstStyle/>
                    <a:p>
                      <a:r>
                        <a:rPr lang="es-ES" sz="1600" dirty="0" smtClean="0"/>
                        <a:t>Nivel socioeconómico</a:t>
                      </a:r>
                      <a:endParaRPr lang="es-ES" sz="1600" dirty="0"/>
                    </a:p>
                  </a:txBody>
                  <a:tcPr>
                    <a:solidFill>
                      <a:schemeClr val="tx2">
                        <a:lumMod val="20000"/>
                        <a:lumOff val="80000"/>
                      </a:schemeClr>
                    </a:solidFill>
                  </a:tcPr>
                </a:tc>
                <a:tc>
                  <a:txBody>
                    <a:bodyPr/>
                    <a:lstStyle/>
                    <a:p>
                      <a:r>
                        <a:rPr lang="es-ES" sz="1600" dirty="0" smtClean="0"/>
                        <a:t>Bajo, medio,</a:t>
                      </a:r>
                      <a:r>
                        <a:rPr lang="es-ES" sz="1600" baseline="0" dirty="0" smtClean="0"/>
                        <a:t> alto</a:t>
                      </a:r>
                      <a:endParaRPr lang="es-ES" sz="1600" dirty="0"/>
                    </a:p>
                  </a:txBody>
                  <a:tcPr>
                    <a:solidFill>
                      <a:schemeClr val="tx2">
                        <a:lumMod val="40000"/>
                        <a:lumOff val="60000"/>
                      </a:schemeClr>
                    </a:solidFill>
                  </a:tcPr>
                </a:tc>
                <a:tc>
                  <a:txBody>
                    <a:bodyPr/>
                    <a:lstStyle/>
                    <a:p>
                      <a:endParaRPr lang="es-ES" sz="1600" dirty="0"/>
                    </a:p>
                  </a:txBody>
                  <a:tcPr>
                    <a:solidFill>
                      <a:schemeClr val="tx2">
                        <a:lumMod val="20000"/>
                        <a:lumOff val="80000"/>
                      </a:schemeClr>
                    </a:solidFill>
                  </a:tcPr>
                </a:tc>
                <a:tc>
                  <a:txBody>
                    <a:bodyPr/>
                    <a:lstStyle/>
                    <a:p>
                      <a:endParaRPr lang="es-ES" sz="1600" dirty="0"/>
                    </a:p>
                  </a:txBody>
                  <a:tcPr>
                    <a:solidFill>
                      <a:schemeClr val="accent1">
                        <a:lumMod val="60000"/>
                        <a:lumOff val="40000"/>
                      </a:schemeClr>
                    </a:solidFill>
                  </a:tcPr>
                </a:tc>
              </a:tr>
            </a:tbl>
          </a:graphicData>
        </a:graphic>
      </p:graphicFrame>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4638"/>
            <a:ext cx="8229600" cy="1143000"/>
          </a:xfrm>
        </p:spPr>
        <p:txBody>
          <a:bodyPr/>
          <a:lstStyle/>
          <a:p>
            <a:r>
              <a:rPr lang="es-ES" dirty="0" smtClean="0"/>
              <a:t>Etiología </a:t>
            </a:r>
            <a:endParaRPr lang="es-ES" dirty="0"/>
          </a:p>
        </p:txBody>
      </p:sp>
      <p:sp>
        <p:nvSpPr>
          <p:cNvPr id="3" name="2 Marcador de contenido"/>
          <p:cNvSpPr>
            <a:spLocks noGrp="1"/>
          </p:cNvSpPr>
          <p:nvPr>
            <p:ph idx="1"/>
          </p:nvPr>
        </p:nvSpPr>
        <p:spPr>
          <a:xfrm>
            <a:off x="512184" y="1412776"/>
            <a:ext cx="8229600" cy="4325112"/>
          </a:xfrm>
        </p:spPr>
        <p:txBody>
          <a:bodyPr/>
          <a:lstStyle/>
          <a:p>
            <a:r>
              <a:rPr lang="es-ES" dirty="0" smtClean="0"/>
              <a:t>Cada uno de los factores etiológicos primarios son considerados como </a:t>
            </a:r>
            <a:r>
              <a:rPr lang="es-ES" b="1" dirty="0" smtClean="0"/>
              <a:t>causa necesaria</a:t>
            </a:r>
            <a:r>
              <a:rPr lang="es-ES" dirty="0" smtClean="0"/>
              <a:t>; son imprescindibles para que se de la enfermedad; por si solos no son causa suficiente para ocasionarla. Para ello es crucial la intervención de los factores etiológicos moduladores.</a:t>
            </a:r>
            <a:endParaRPr lang="es-ES" b="1"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32</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6070" y="4581128"/>
            <a:ext cx="7092280" cy="2035176"/>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3001" y="707885"/>
            <a:ext cx="8229600" cy="1066800"/>
          </a:xfrm>
        </p:spPr>
        <p:txBody>
          <a:bodyPr/>
          <a:lstStyle/>
          <a:p>
            <a:r>
              <a:rPr lang="es-ES" dirty="0" smtClean="0"/>
              <a:t>Etiología </a:t>
            </a:r>
            <a:endParaRPr lang="es-ES" dirty="0"/>
          </a:p>
        </p:txBody>
      </p:sp>
      <p:sp>
        <p:nvSpPr>
          <p:cNvPr id="3" name="2 Marcador de contenido"/>
          <p:cNvSpPr>
            <a:spLocks noGrp="1"/>
          </p:cNvSpPr>
          <p:nvPr>
            <p:ph idx="1"/>
          </p:nvPr>
        </p:nvSpPr>
        <p:spPr>
          <a:xfrm>
            <a:off x="457200" y="5500702"/>
            <a:ext cx="8229600" cy="625461"/>
          </a:xfrm>
        </p:spPr>
        <p:txBody>
          <a:bodyPr/>
          <a:lstStyle/>
          <a:p>
            <a:pPr algn="ctr">
              <a:buNone/>
            </a:pPr>
            <a:r>
              <a:rPr lang="es-ES" dirty="0" smtClean="0"/>
              <a:t>Esquema Etiológico Multifactorial de la caries</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33</a:t>
            </a:fld>
            <a:endParaRPr lang="es-MX"/>
          </a:p>
        </p:txBody>
      </p:sp>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0 Imagen"/>
          <p:cNvPicPr/>
          <p:nvPr/>
        </p:nvPicPr>
        <p:blipFill rotWithShape="1">
          <a:blip r:embed="rId5">
            <a:extLst>
              <a:ext uri="{28A0092B-C50C-407E-A947-70E740481C1C}">
                <a14:useLocalDpi xmlns:a14="http://schemas.microsoft.com/office/drawing/2010/main" val="0"/>
              </a:ext>
            </a:extLst>
          </a:blip>
          <a:srcRect l="48771" t="33797" r="33221" b="33799"/>
          <a:stretch/>
        </p:blipFill>
        <p:spPr bwMode="auto">
          <a:xfrm>
            <a:off x="2699792" y="1708800"/>
            <a:ext cx="3816424" cy="3456384"/>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341784"/>
            <a:ext cx="8229600" cy="1143000"/>
          </a:xfrm>
        </p:spPr>
        <p:txBody>
          <a:bodyPr>
            <a:normAutofit fontScale="90000"/>
          </a:bodyPr>
          <a:lstStyle/>
          <a:p>
            <a:r>
              <a:rPr lang="es-ES" dirty="0" smtClean="0"/>
              <a:t>Microorganismos que intervienen en la lesión cariosa </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2914099953"/>
              </p:ext>
            </p:extLst>
          </p:nvPr>
        </p:nvGraphicFramePr>
        <p:xfrm>
          <a:off x="785786" y="1571612"/>
          <a:ext cx="7929618" cy="4310626"/>
        </p:xfrm>
        <a:graphic>
          <a:graphicData uri="http://schemas.openxmlformats.org/drawingml/2006/table">
            <a:tbl>
              <a:tblPr>
                <a:tableStyleId>{3C2FFA5D-87B4-456A-9821-1D502468CF0F}</a:tableStyleId>
              </a:tblPr>
              <a:tblGrid>
                <a:gridCol w="2286016"/>
                <a:gridCol w="5643602"/>
              </a:tblGrid>
              <a:tr h="290855">
                <a:tc>
                  <a:txBody>
                    <a:bodyPr/>
                    <a:lstStyle/>
                    <a:p>
                      <a:pPr>
                        <a:lnSpc>
                          <a:spcPct val="115000"/>
                        </a:lnSpc>
                        <a:spcAft>
                          <a:spcPts val="0"/>
                        </a:spcAft>
                      </a:pPr>
                      <a:r>
                        <a:rPr lang="es-ES" sz="2000" dirty="0"/>
                        <a:t>BACTERIAS</a:t>
                      </a:r>
                      <a:endParaRPr lang="es-ES" sz="2000" dirty="0">
                        <a:latin typeface="Calibri"/>
                        <a:ea typeface="Calibri"/>
                        <a:cs typeface="Times New Roman"/>
                      </a:endParaRPr>
                    </a:p>
                  </a:txBody>
                  <a:tcPr marL="68580" marR="68580" marT="0" marB="0"/>
                </a:tc>
                <a:tc>
                  <a:txBody>
                    <a:bodyPr/>
                    <a:lstStyle/>
                    <a:p>
                      <a:pPr>
                        <a:lnSpc>
                          <a:spcPct val="115000"/>
                        </a:lnSpc>
                        <a:spcAft>
                          <a:spcPts val="0"/>
                        </a:spcAft>
                      </a:pPr>
                      <a:r>
                        <a:rPr lang="es-ES" sz="2000"/>
                        <a:t>CARACTERÍSTICAS</a:t>
                      </a:r>
                      <a:endParaRPr lang="es-ES" sz="2000">
                        <a:latin typeface="Calibri"/>
                        <a:ea typeface="Calibri"/>
                        <a:cs typeface="Times New Roman"/>
                      </a:endParaRPr>
                    </a:p>
                  </a:txBody>
                  <a:tcPr marL="68580" marR="68580" marT="0" marB="0"/>
                </a:tc>
              </a:tr>
              <a:tr h="872564">
                <a:tc>
                  <a:txBody>
                    <a:bodyPr/>
                    <a:lstStyle/>
                    <a:p>
                      <a:pPr>
                        <a:lnSpc>
                          <a:spcPct val="115000"/>
                        </a:lnSpc>
                        <a:spcAft>
                          <a:spcPts val="0"/>
                        </a:spcAft>
                      </a:pPr>
                      <a:r>
                        <a:rPr lang="es-ES" sz="2000"/>
                        <a:t>Streptococcus mutans</a:t>
                      </a:r>
                      <a:endParaRPr lang="es-ES" sz="2000">
                        <a:latin typeface="Calibri"/>
                        <a:ea typeface="Calibri"/>
                        <a:cs typeface="Times New Roman"/>
                      </a:endParaRPr>
                    </a:p>
                  </a:txBody>
                  <a:tcPr marL="68580" marR="68580" marT="0" marB="0"/>
                </a:tc>
                <a:tc>
                  <a:txBody>
                    <a:bodyPr/>
                    <a:lstStyle/>
                    <a:p>
                      <a:pPr>
                        <a:lnSpc>
                          <a:spcPct val="115000"/>
                        </a:lnSpc>
                        <a:spcAft>
                          <a:spcPts val="0"/>
                        </a:spcAft>
                      </a:pPr>
                      <a:r>
                        <a:rPr lang="es-ES" sz="2000" dirty="0" smtClean="0"/>
                        <a:t>Producen </a:t>
                      </a:r>
                      <a:r>
                        <a:rPr lang="es-ES" sz="2000" dirty="0"/>
                        <a:t>grandes cantidades de polisacáridos extracelulares que permiten una gran formación de placa</a:t>
                      </a:r>
                      <a:endParaRPr lang="es-ES" sz="2000" dirty="0">
                        <a:latin typeface="Calibri"/>
                        <a:ea typeface="Calibri"/>
                        <a:cs typeface="Times New Roman"/>
                      </a:endParaRPr>
                    </a:p>
                  </a:txBody>
                  <a:tcPr marL="68580" marR="68580" marT="0" marB="0"/>
                </a:tc>
              </a:tr>
              <a:tr h="1454273">
                <a:tc>
                  <a:txBody>
                    <a:bodyPr/>
                    <a:lstStyle/>
                    <a:p>
                      <a:pPr>
                        <a:lnSpc>
                          <a:spcPct val="115000"/>
                        </a:lnSpc>
                        <a:spcAft>
                          <a:spcPts val="0"/>
                        </a:spcAft>
                      </a:pPr>
                      <a:r>
                        <a:rPr lang="es-ES" sz="2000"/>
                        <a:t>Lactobacillus </a:t>
                      </a:r>
                      <a:endParaRPr lang="es-ES" sz="2000">
                        <a:latin typeface="Calibri"/>
                        <a:ea typeface="Calibri"/>
                        <a:cs typeface="Times New Roman"/>
                      </a:endParaRPr>
                    </a:p>
                  </a:txBody>
                  <a:tcPr marL="68580" marR="68580" marT="0" marB="0"/>
                </a:tc>
                <a:tc>
                  <a:txBody>
                    <a:bodyPr/>
                    <a:lstStyle/>
                    <a:p>
                      <a:pPr>
                        <a:lnSpc>
                          <a:spcPct val="115000"/>
                        </a:lnSpc>
                        <a:spcAft>
                          <a:spcPts val="0"/>
                        </a:spcAft>
                      </a:pPr>
                      <a:r>
                        <a:rPr lang="es-ES" sz="2000"/>
                        <a:t>Aparecen cuando existe una frecuente ingesta de carbohidratos.</a:t>
                      </a:r>
                    </a:p>
                    <a:p>
                      <a:pPr>
                        <a:lnSpc>
                          <a:spcPct val="115000"/>
                        </a:lnSpc>
                        <a:spcAft>
                          <a:spcPts val="0"/>
                        </a:spcAft>
                      </a:pPr>
                      <a:r>
                        <a:rPr lang="es-ES" sz="2000"/>
                        <a:t>Producen gran cantidad de ácidos.</a:t>
                      </a:r>
                    </a:p>
                    <a:p>
                      <a:pPr>
                        <a:lnSpc>
                          <a:spcPct val="115000"/>
                        </a:lnSpc>
                        <a:spcAft>
                          <a:spcPts val="0"/>
                        </a:spcAft>
                      </a:pPr>
                      <a:r>
                        <a:rPr lang="es-ES" sz="2000"/>
                        <a:t>Cumplen importante papel en lesiones dentarias.</a:t>
                      </a:r>
                      <a:endParaRPr lang="es-ES" sz="2000">
                        <a:latin typeface="Calibri"/>
                        <a:ea typeface="Calibri"/>
                        <a:cs typeface="Times New Roman"/>
                      </a:endParaRPr>
                    </a:p>
                  </a:txBody>
                  <a:tcPr marL="68580" marR="68580" marT="0" marB="0"/>
                </a:tc>
              </a:tr>
              <a:tr h="1454273">
                <a:tc>
                  <a:txBody>
                    <a:bodyPr/>
                    <a:lstStyle/>
                    <a:p>
                      <a:pPr>
                        <a:lnSpc>
                          <a:spcPct val="115000"/>
                        </a:lnSpc>
                        <a:spcAft>
                          <a:spcPts val="0"/>
                        </a:spcAft>
                      </a:pPr>
                      <a:r>
                        <a:rPr lang="es-ES" sz="2000"/>
                        <a:t>Actinomyces</a:t>
                      </a:r>
                      <a:endParaRPr lang="es-ES" sz="2000">
                        <a:latin typeface="Calibri"/>
                        <a:ea typeface="Calibri"/>
                        <a:cs typeface="Times New Roman"/>
                      </a:endParaRPr>
                    </a:p>
                  </a:txBody>
                  <a:tcPr marL="68580" marR="68580" marT="0" marB="0"/>
                </a:tc>
                <a:tc>
                  <a:txBody>
                    <a:bodyPr/>
                    <a:lstStyle/>
                    <a:p>
                      <a:pPr>
                        <a:lnSpc>
                          <a:spcPct val="115000"/>
                        </a:lnSpc>
                        <a:spcAft>
                          <a:spcPts val="0"/>
                        </a:spcAft>
                      </a:pPr>
                      <a:r>
                        <a:rPr lang="es-ES" sz="2000" dirty="0"/>
                        <a:t>Relacionados con lesiones cariosas radiculares.</a:t>
                      </a:r>
                    </a:p>
                    <a:p>
                      <a:pPr>
                        <a:lnSpc>
                          <a:spcPct val="115000"/>
                        </a:lnSpc>
                        <a:spcAft>
                          <a:spcPts val="0"/>
                        </a:spcAft>
                      </a:pPr>
                      <a:r>
                        <a:rPr lang="es-ES" sz="2000" dirty="0"/>
                        <a:t>Raramente inducen caries en esmalte.</a:t>
                      </a:r>
                    </a:p>
                    <a:p>
                      <a:pPr>
                        <a:lnSpc>
                          <a:spcPct val="115000"/>
                        </a:lnSpc>
                        <a:spcAft>
                          <a:spcPts val="0"/>
                        </a:spcAft>
                      </a:pPr>
                      <a:r>
                        <a:rPr lang="es-ES" sz="2000" dirty="0"/>
                        <a:t>Producen lesiones de progresión más lenta que los otros microorganismos.</a:t>
                      </a:r>
                      <a:endParaRPr lang="es-ES" sz="2000" dirty="0">
                        <a:latin typeface="Calibri"/>
                        <a:ea typeface="Calibri"/>
                        <a:cs typeface="Times New Roman"/>
                      </a:endParaRPr>
                    </a:p>
                  </a:txBody>
                  <a:tcPr marL="68580" marR="68580" marT="0" marB="0"/>
                </a:tc>
              </a:tr>
            </a:tbl>
          </a:graphicData>
        </a:graphic>
      </p:graphicFrame>
      <p:sp>
        <p:nvSpPr>
          <p:cNvPr id="6" name="5 Marcador de número de diapositiva"/>
          <p:cNvSpPr>
            <a:spLocks noGrp="1"/>
          </p:cNvSpPr>
          <p:nvPr>
            <p:ph type="sldNum" sz="quarter" idx="12"/>
          </p:nvPr>
        </p:nvSpPr>
        <p:spPr/>
        <p:txBody>
          <a:bodyPr/>
          <a:lstStyle/>
          <a:p>
            <a:fld id="{09B26ADD-8E07-4E7F-93F4-708D45AD15DD}" type="slidenum">
              <a:rPr lang="es-MX" smtClean="0"/>
              <a:pPr/>
              <a:t>34</a:t>
            </a:fld>
            <a:endParaRPr lang="es-MX"/>
          </a:p>
        </p:txBody>
      </p:sp>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Microorganismos</a:t>
            </a:r>
            <a:endParaRPr lang="es-ES" dirty="0"/>
          </a:p>
        </p:txBody>
      </p:sp>
      <p:sp>
        <p:nvSpPr>
          <p:cNvPr id="3" name="2 Marcador de contenido"/>
          <p:cNvSpPr>
            <a:spLocks noGrp="1"/>
          </p:cNvSpPr>
          <p:nvPr>
            <p:ph idx="1"/>
          </p:nvPr>
        </p:nvSpPr>
        <p:spPr>
          <a:xfrm>
            <a:off x="457200" y="1340768"/>
            <a:ext cx="8229600" cy="4525963"/>
          </a:xfrm>
        </p:spPr>
        <p:txBody>
          <a:bodyPr/>
          <a:lstStyle/>
          <a:p>
            <a:r>
              <a:rPr lang="es-ES" dirty="0" smtClean="0"/>
              <a:t>Su capacidad de crecer y producir ácido a bajos niveles de pH(propiedad </a:t>
            </a:r>
            <a:r>
              <a:rPr lang="es-ES" dirty="0" err="1" smtClean="0"/>
              <a:t>acidogénica</a:t>
            </a:r>
            <a:r>
              <a:rPr lang="es-ES" dirty="0" smtClean="0"/>
              <a:t>) es importante para el desarrollo de  la caries.</a:t>
            </a:r>
          </a:p>
          <a:p>
            <a:r>
              <a:rPr lang="es-ES" dirty="0" smtClean="0"/>
              <a:t>pH crítico: es el pH al cual los tejidos dentales se disuelven.</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35</a:t>
            </a:fld>
            <a:endParaRPr lang="es-MX"/>
          </a:p>
        </p:txBody>
      </p:sp>
      <p:graphicFrame>
        <p:nvGraphicFramePr>
          <p:cNvPr id="4" name="3 Tabla"/>
          <p:cNvGraphicFramePr>
            <a:graphicFrameLocks noGrp="1"/>
          </p:cNvGraphicFramePr>
          <p:nvPr>
            <p:extLst>
              <p:ext uri="{D42A27DB-BD31-4B8C-83A1-F6EECF244321}">
                <p14:modId xmlns:p14="http://schemas.microsoft.com/office/powerpoint/2010/main" val="1938544362"/>
              </p:ext>
            </p:extLst>
          </p:nvPr>
        </p:nvGraphicFramePr>
        <p:xfrm>
          <a:off x="1619672" y="3717032"/>
          <a:ext cx="6096000" cy="13716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s-ES" sz="2400" dirty="0" smtClean="0"/>
                        <a:t>Estructura</a:t>
                      </a:r>
                      <a:r>
                        <a:rPr lang="es-ES" sz="2400" baseline="0" dirty="0" smtClean="0"/>
                        <a:t> </a:t>
                      </a:r>
                      <a:endParaRPr lang="es-ES" sz="2400" dirty="0"/>
                    </a:p>
                  </a:txBody>
                  <a:tcPr/>
                </a:tc>
                <a:tc>
                  <a:txBody>
                    <a:bodyPr/>
                    <a:lstStyle/>
                    <a:p>
                      <a:pPr algn="ctr"/>
                      <a:r>
                        <a:rPr lang="es-ES" sz="2400" dirty="0" smtClean="0"/>
                        <a:t>pH crítico</a:t>
                      </a:r>
                      <a:endParaRPr lang="es-ES" sz="2400" dirty="0"/>
                    </a:p>
                  </a:txBody>
                  <a:tcPr/>
                </a:tc>
              </a:tr>
              <a:tr h="370840">
                <a:tc>
                  <a:txBody>
                    <a:bodyPr/>
                    <a:lstStyle/>
                    <a:p>
                      <a:pPr algn="ctr"/>
                      <a:r>
                        <a:rPr lang="es-ES" sz="2400" dirty="0" smtClean="0"/>
                        <a:t>Esmalte </a:t>
                      </a:r>
                      <a:endParaRPr lang="es-ES" sz="2400" dirty="0"/>
                    </a:p>
                  </a:txBody>
                  <a:tcPr/>
                </a:tc>
                <a:tc>
                  <a:txBody>
                    <a:bodyPr/>
                    <a:lstStyle/>
                    <a:p>
                      <a:pPr algn="ctr"/>
                      <a:r>
                        <a:rPr lang="es-ES" sz="2400" dirty="0" smtClean="0"/>
                        <a:t>5.3-5.7</a:t>
                      </a:r>
                      <a:endParaRPr lang="es-ES" sz="2400" dirty="0"/>
                    </a:p>
                  </a:txBody>
                  <a:tcPr/>
                </a:tc>
              </a:tr>
              <a:tr h="370840">
                <a:tc>
                  <a:txBody>
                    <a:bodyPr/>
                    <a:lstStyle/>
                    <a:p>
                      <a:pPr algn="ctr"/>
                      <a:r>
                        <a:rPr lang="es-ES" sz="2400" dirty="0" smtClean="0"/>
                        <a:t>Dentina</a:t>
                      </a:r>
                      <a:endParaRPr lang="es-ES" sz="2400" dirty="0"/>
                    </a:p>
                  </a:txBody>
                  <a:tcPr/>
                </a:tc>
                <a:tc>
                  <a:txBody>
                    <a:bodyPr/>
                    <a:lstStyle/>
                    <a:p>
                      <a:pPr algn="ctr"/>
                      <a:r>
                        <a:rPr lang="es-ES" sz="2400" dirty="0" smtClean="0"/>
                        <a:t>6.5-6.7</a:t>
                      </a:r>
                      <a:endParaRPr lang="es-ES" sz="2400" dirty="0"/>
                    </a:p>
                  </a:txBody>
                  <a:tcPr/>
                </a:tc>
              </a:tr>
            </a:tbl>
          </a:graphicData>
        </a:graphic>
      </p:graphicFrame>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5651" y="5157192"/>
            <a:ext cx="4055324" cy="1401316"/>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0057" y="357187"/>
            <a:ext cx="8229600" cy="1143000"/>
          </a:xfrm>
        </p:spPr>
        <p:txBody>
          <a:bodyPr>
            <a:normAutofit fontScale="90000"/>
          </a:bodyPr>
          <a:lstStyle/>
          <a:p>
            <a:r>
              <a:rPr lang="es-ES" dirty="0" smtClean="0"/>
              <a:t>Grado  de </a:t>
            </a:r>
            <a:r>
              <a:rPr lang="es-ES" dirty="0" err="1" smtClean="0"/>
              <a:t>cariogenicidad</a:t>
            </a:r>
            <a:r>
              <a:rPr lang="es-ES" dirty="0" smtClean="0"/>
              <a:t> de la placa dental </a:t>
            </a:r>
            <a:endParaRPr lang="es-ES" dirty="0"/>
          </a:p>
        </p:txBody>
      </p:sp>
      <p:sp>
        <p:nvSpPr>
          <p:cNvPr id="3" name="2 Marcador de contenido"/>
          <p:cNvSpPr>
            <a:spLocks noGrp="1"/>
          </p:cNvSpPr>
          <p:nvPr>
            <p:ph idx="1"/>
          </p:nvPr>
        </p:nvSpPr>
        <p:spPr>
          <a:xfrm>
            <a:off x="958" y="1628800"/>
            <a:ext cx="7234838" cy="4752528"/>
          </a:xfrm>
        </p:spPr>
        <p:txBody>
          <a:bodyPr>
            <a:noAutofit/>
          </a:bodyPr>
          <a:lstStyle/>
          <a:p>
            <a:r>
              <a:rPr lang="es-ES" sz="3200" dirty="0" smtClean="0"/>
              <a:t>Depende de:</a:t>
            </a:r>
          </a:p>
          <a:p>
            <a:pPr lvl="1"/>
            <a:r>
              <a:rPr lang="es-ES" sz="2600" dirty="0" smtClean="0"/>
              <a:t>Localización de la masa de microorganismos en el diente.</a:t>
            </a:r>
          </a:p>
          <a:p>
            <a:pPr lvl="1"/>
            <a:r>
              <a:rPr lang="es-ES" sz="2600" dirty="0" smtClean="0"/>
              <a:t>Número de microorganismos concentrados en áreas de difícil higiene.</a:t>
            </a:r>
          </a:p>
          <a:p>
            <a:pPr lvl="1"/>
            <a:r>
              <a:rPr lang="es-ES" sz="2600" dirty="0" smtClean="0"/>
              <a:t>Producción de ácidos (láctico, acético, </a:t>
            </a:r>
            <a:r>
              <a:rPr lang="es-ES" sz="2600" dirty="0" err="1" smtClean="0"/>
              <a:t>propiónico</a:t>
            </a:r>
            <a:r>
              <a:rPr lang="es-ES" sz="2600" dirty="0" smtClean="0"/>
              <a:t>, </a:t>
            </a:r>
            <a:r>
              <a:rPr lang="es-ES" sz="2600" dirty="0" err="1" smtClean="0"/>
              <a:t>etc</a:t>
            </a:r>
            <a:r>
              <a:rPr lang="es-ES" sz="2600" dirty="0" smtClean="0"/>
              <a:t>).</a:t>
            </a:r>
          </a:p>
          <a:p>
            <a:pPr lvl="1"/>
            <a:r>
              <a:rPr lang="es-ES" sz="2600" dirty="0" smtClean="0"/>
              <a:t>Naturaleza gelatinosa del </a:t>
            </a:r>
            <a:r>
              <a:rPr lang="es-ES" sz="2600" dirty="0" err="1" smtClean="0"/>
              <a:t>biofilm</a:t>
            </a:r>
            <a:r>
              <a:rPr lang="es-ES" sz="2600" dirty="0" smtClean="0"/>
              <a:t> dental.</a:t>
            </a:r>
            <a:endParaRPr lang="es-ES" sz="2600"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36</a:t>
            </a:fld>
            <a:endParaRPr lang="es-MX"/>
          </a:p>
        </p:txBody>
      </p:sp>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52157" t="10930"/>
          <a:stretch/>
        </p:blipFill>
        <p:spPr>
          <a:xfrm>
            <a:off x="6897994" y="2348880"/>
            <a:ext cx="2041457" cy="283239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Dieta</a:t>
            </a:r>
            <a:endParaRPr lang="es-ES" dirty="0"/>
          </a:p>
        </p:txBody>
      </p:sp>
      <p:sp>
        <p:nvSpPr>
          <p:cNvPr id="3" name="2 Marcador de contenido"/>
          <p:cNvSpPr>
            <a:spLocks noGrp="1"/>
          </p:cNvSpPr>
          <p:nvPr>
            <p:ph idx="1"/>
          </p:nvPr>
        </p:nvSpPr>
        <p:spPr>
          <a:xfrm>
            <a:off x="457200" y="1600200"/>
            <a:ext cx="5257808" cy="4525963"/>
          </a:xfrm>
        </p:spPr>
        <p:txBody>
          <a:bodyPr/>
          <a:lstStyle/>
          <a:p>
            <a:r>
              <a:rPr lang="es-ES" dirty="0" smtClean="0"/>
              <a:t>Los nutrientes indispensables para el metabolismo de los microorganismos provienen de los alimentos.</a:t>
            </a:r>
          </a:p>
          <a:p>
            <a:r>
              <a:rPr lang="es-ES" dirty="0" smtClean="0"/>
              <a:t>Principales responsables:</a:t>
            </a:r>
          </a:p>
          <a:p>
            <a:pPr lvl="1"/>
            <a:r>
              <a:rPr lang="es-ES" dirty="0" smtClean="0"/>
              <a:t>Carbohidratos fermentables: sacarosa.</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37</a:t>
            </a:fld>
            <a:endParaRPr lang="es-MX"/>
          </a:p>
        </p:txBody>
      </p:sp>
      <p:pic>
        <p:nvPicPr>
          <p:cNvPr id="4" name="3 Imagen" descr="4772830-explosion-comida-chatarra.jpg"/>
          <p:cNvPicPr>
            <a:picLocks noChangeAspect="1"/>
          </p:cNvPicPr>
          <p:nvPr/>
        </p:nvPicPr>
        <p:blipFill>
          <a:blip r:embed="rId3" cstate="print"/>
          <a:stretch>
            <a:fillRect/>
          </a:stretch>
        </p:blipFill>
        <p:spPr>
          <a:xfrm>
            <a:off x="5643570" y="3071834"/>
            <a:ext cx="3143248" cy="3143248"/>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Dieta </a:t>
            </a:r>
            <a:endParaRPr lang="es-ES" dirty="0"/>
          </a:p>
        </p:txBody>
      </p:sp>
      <p:sp>
        <p:nvSpPr>
          <p:cNvPr id="3" name="2 Marcador de contenido"/>
          <p:cNvSpPr>
            <a:spLocks noGrp="1"/>
          </p:cNvSpPr>
          <p:nvPr>
            <p:ph idx="1"/>
          </p:nvPr>
        </p:nvSpPr>
        <p:spPr>
          <a:xfrm>
            <a:off x="611560" y="1412776"/>
            <a:ext cx="8229600" cy="4325112"/>
          </a:xfrm>
        </p:spPr>
        <p:txBody>
          <a:bodyPr/>
          <a:lstStyle/>
          <a:p>
            <a:r>
              <a:rPr lang="es-ES" dirty="0" smtClean="0"/>
              <a:t>La sacarosa es el carbohidrato fermentable con mayor potencial </a:t>
            </a:r>
            <a:r>
              <a:rPr lang="es-ES" dirty="0" err="1" smtClean="0"/>
              <a:t>cariogénico</a:t>
            </a:r>
            <a:r>
              <a:rPr lang="es-ES" dirty="0" smtClean="0"/>
              <a:t> y actúa como sustrato que permite producir polisacáridos extracelulares (</a:t>
            </a:r>
            <a:r>
              <a:rPr lang="es-ES" dirty="0" err="1" smtClean="0"/>
              <a:t>fructano</a:t>
            </a:r>
            <a:r>
              <a:rPr lang="es-ES" dirty="0" smtClean="0"/>
              <a:t> y </a:t>
            </a:r>
            <a:r>
              <a:rPr lang="es-ES" dirty="0" err="1" smtClean="0"/>
              <a:t>glucano</a:t>
            </a:r>
            <a:r>
              <a:rPr lang="es-ES" dirty="0" smtClean="0"/>
              <a:t>) y </a:t>
            </a:r>
            <a:r>
              <a:rPr lang="es-ES" dirty="0" err="1" smtClean="0"/>
              <a:t>polisacaridos</a:t>
            </a:r>
            <a:r>
              <a:rPr lang="es-ES" dirty="0" smtClean="0"/>
              <a:t> insolubles de la matriz (</a:t>
            </a:r>
            <a:r>
              <a:rPr lang="es-ES" dirty="0" err="1" smtClean="0"/>
              <a:t>mutano</a:t>
            </a:r>
            <a:r>
              <a:rPr lang="es-ES" dirty="0" smtClean="0"/>
              <a:t>).</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38</a:t>
            </a:fld>
            <a:endParaRPr lang="es-MX"/>
          </a:p>
        </p:txBody>
      </p:sp>
      <p:pic>
        <p:nvPicPr>
          <p:cNvPr id="4" name="3 Imagen" descr="sacarosa.jpg"/>
          <p:cNvPicPr>
            <a:picLocks noChangeAspect="1"/>
          </p:cNvPicPr>
          <p:nvPr/>
        </p:nvPicPr>
        <p:blipFill>
          <a:blip r:embed="rId3"/>
          <a:stretch>
            <a:fillRect/>
          </a:stretch>
        </p:blipFill>
        <p:spPr>
          <a:xfrm>
            <a:off x="2555776" y="3861048"/>
            <a:ext cx="4309650" cy="2397243"/>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Desmineralización </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41997957"/>
              </p:ext>
            </p:extLst>
          </p:nvPr>
        </p:nvGraphicFramePr>
        <p:xfrm>
          <a:off x="457199" y="1340768"/>
          <a:ext cx="8613775" cy="4666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Marcador de número de diapositiva"/>
          <p:cNvSpPr>
            <a:spLocks noGrp="1"/>
          </p:cNvSpPr>
          <p:nvPr>
            <p:ph type="sldNum" sz="quarter" idx="12"/>
          </p:nvPr>
        </p:nvSpPr>
        <p:spPr/>
        <p:txBody>
          <a:bodyPr/>
          <a:lstStyle/>
          <a:p>
            <a:fld id="{09B26ADD-8E07-4E7F-93F4-708D45AD15DD}" type="slidenum">
              <a:rPr lang="es-MX" smtClean="0"/>
              <a:pPr/>
              <a:t>39</a:t>
            </a:fld>
            <a:endParaRPr lang="es-MX"/>
          </a:p>
        </p:txBody>
      </p:sp>
      <p:pic>
        <p:nvPicPr>
          <p:cNvPr id="6" name="5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57232"/>
            <a:ext cx="8229600" cy="5150059"/>
          </a:xfrm>
        </p:spPr>
        <p:txBody>
          <a:bodyPr>
            <a:normAutofit/>
          </a:bodyPr>
          <a:lstStyle/>
          <a:p>
            <a:r>
              <a:rPr lang="es-ES" sz="3200" dirty="0" smtClean="0"/>
              <a:t>UNIDADES DE APRENDIZAJE ANTECEDENTES</a:t>
            </a:r>
          </a:p>
          <a:p>
            <a:pPr lvl="1"/>
            <a:r>
              <a:rPr lang="es-ES" sz="2800" dirty="0" smtClean="0"/>
              <a:t>Materiales Dentales</a:t>
            </a:r>
          </a:p>
          <a:p>
            <a:pPr lvl="1"/>
            <a:endParaRPr lang="es-ES" sz="2800" dirty="0" smtClean="0"/>
          </a:p>
          <a:p>
            <a:r>
              <a:rPr lang="es-ES" sz="3200" dirty="0" smtClean="0"/>
              <a:t>UNIDADES DE APRENDIZAJE CONSECUENTES</a:t>
            </a:r>
          </a:p>
          <a:p>
            <a:pPr lvl="1"/>
            <a:r>
              <a:rPr lang="es-ES" sz="2800" dirty="0" smtClean="0"/>
              <a:t>Operatoria Preclínica II</a:t>
            </a:r>
            <a:endParaRPr lang="es-ES" sz="2800"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4</a:t>
            </a:fld>
            <a:endParaRPr lang="es-MX"/>
          </a:p>
        </p:txBody>
      </p:sp>
      <p:pic>
        <p:nvPicPr>
          <p:cNvPr id="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4638"/>
            <a:ext cx="8229600" cy="1143000"/>
          </a:xfrm>
        </p:spPr>
        <p:txBody>
          <a:bodyPr/>
          <a:lstStyle/>
          <a:p>
            <a:r>
              <a:rPr lang="es-ES" dirty="0" smtClean="0"/>
              <a:t>Dieta </a:t>
            </a:r>
            <a:endParaRPr lang="es-ES" dirty="0"/>
          </a:p>
        </p:txBody>
      </p:sp>
      <p:sp>
        <p:nvSpPr>
          <p:cNvPr id="3" name="2 Marcador de contenido"/>
          <p:cNvSpPr>
            <a:spLocks noGrp="1"/>
          </p:cNvSpPr>
          <p:nvPr>
            <p:ph idx="1"/>
          </p:nvPr>
        </p:nvSpPr>
        <p:spPr>
          <a:xfrm>
            <a:off x="107504" y="1268760"/>
            <a:ext cx="5544892" cy="4525963"/>
          </a:xfrm>
        </p:spPr>
        <p:txBody>
          <a:bodyPr>
            <a:normAutofit lnSpcReduction="10000"/>
          </a:bodyPr>
          <a:lstStyle/>
          <a:p>
            <a:r>
              <a:rPr lang="es-ES" dirty="0" smtClean="0"/>
              <a:t>Factores a considerar</a:t>
            </a:r>
          </a:p>
          <a:p>
            <a:pPr lvl="1"/>
            <a:r>
              <a:rPr lang="es-ES" dirty="0"/>
              <a:t>Cantidad de alimentos</a:t>
            </a:r>
          </a:p>
          <a:p>
            <a:pPr lvl="1"/>
            <a:r>
              <a:rPr lang="es-ES" dirty="0"/>
              <a:t>Frecuencia de consumo</a:t>
            </a:r>
          </a:p>
          <a:p>
            <a:pPr lvl="1"/>
            <a:r>
              <a:rPr lang="es-ES" dirty="0"/>
              <a:t>Adherencia del alimento</a:t>
            </a:r>
          </a:p>
          <a:p>
            <a:pPr lvl="1"/>
            <a:r>
              <a:rPr lang="es-ES" dirty="0"/>
              <a:t>Tipo de carbohidrato</a:t>
            </a:r>
          </a:p>
          <a:p>
            <a:pPr lvl="1"/>
            <a:r>
              <a:rPr lang="es-ES" dirty="0"/>
              <a:t>Cantidad total de carbohidratos fermentables</a:t>
            </a:r>
          </a:p>
          <a:p>
            <a:pPr lvl="1"/>
            <a:r>
              <a:rPr lang="es-ES" dirty="0"/>
              <a:t>Acidez del alimento</a:t>
            </a:r>
          </a:p>
          <a:p>
            <a:pPr lvl="1"/>
            <a:r>
              <a:rPr lang="es-ES" dirty="0"/>
              <a:t>Secuencia de ingesta con respecto a otros alimentos y nutrientes</a:t>
            </a:r>
          </a:p>
          <a:p>
            <a:pPr lvl="1"/>
            <a:endParaRPr lang="es-ES" dirty="0" smtClean="0"/>
          </a:p>
          <a:p>
            <a:pPr lvl="1"/>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40</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rotWithShape="1">
          <a:blip r:embed="rId5" cstate="print">
            <a:extLst>
              <a:ext uri="{28A0092B-C50C-407E-A947-70E740481C1C}">
                <a14:useLocalDpi xmlns:a14="http://schemas.microsoft.com/office/drawing/2010/main" val="0"/>
              </a:ext>
            </a:extLst>
          </a:blip>
          <a:srcRect b="9814"/>
          <a:stretch/>
        </p:blipFill>
        <p:spPr>
          <a:xfrm>
            <a:off x="5781313" y="1057171"/>
            <a:ext cx="2981930" cy="4780946"/>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6896" y="274638"/>
            <a:ext cx="8229600" cy="1143000"/>
          </a:xfrm>
        </p:spPr>
        <p:txBody>
          <a:bodyPr/>
          <a:lstStyle/>
          <a:p>
            <a:r>
              <a:rPr lang="es-ES" dirty="0" smtClean="0"/>
              <a:t>Huésped </a:t>
            </a:r>
            <a:endParaRPr lang="es-ES" dirty="0"/>
          </a:p>
        </p:txBody>
      </p:sp>
      <p:sp>
        <p:nvSpPr>
          <p:cNvPr id="3" name="2 Marcador de contenido"/>
          <p:cNvSpPr>
            <a:spLocks noGrp="1"/>
          </p:cNvSpPr>
          <p:nvPr>
            <p:ph idx="1"/>
          </p:nvPr>
        </p:nvSpPr>
        <p:spPr/>
        <p:txBody>
          <a:bodyPr/>
          <a:lstStyle/>
          <a:p>
            <a:r>
              <a:rPr lang="es-ES" dirty="0" smtClean="0"/>
              <a:t>Factores</a:t>
            </a:r>
          </a:p>
          <a:p>
            <a:pPr lvl="1"/>
            <a:r>
              <a:rPr lang="es-ES" dirty="0" smtClean="0"/>
              <a:t>Saliva</a:t>
            </a:r>
          </a:p>
          <a:p>
            <a:pPr lvl="1"/>
            <a:r>
              <a:rPr lang="es-ES" dirty="0" smtClean="0"/>
              <a:t>Diente</a:t>
            </a:r>
          </a:p>
          <a:p>
            <a:pPr lvl="1"/>
            <a:r>
              <a:rPr lang="es-ES" dirty="0" smtClean="0"/>
              <a:t>Inmunización</a:t>
            </a:r>
          </a:p>
          <a:p>
            <a:pPr lvl="1"/>
            <a:r>
              <a:rPr lang="es-ES" dirty="0" smtClean="0"/>
              <a:t>Genética </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41</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l="61153" t="24042" r="16890" b="50510"/>
          <a:stretch>
            <a:fillRect/>
          </a:stretch>
        </p:blipFill>
        <p:spPr bwMode="auto">
          <a:xfrm>
            <a:off x="5436096" y="1398422"/>
            <a:ext cx="2554484" cy="1584176"/>
          </a:xfrm>
          <a:prstGeom prst="rect">
            <a:avLst/>
          </a:prstGeom>
          <a:noFill/>
          <a:extLst>
            <a:ext uri="{909E8E84-426E-40DD-AFC4-6F175D3DCCD1}">
              <a14:hiddenFill xmlns:a14="http://schemas.microsoft.com/office/drawing/2010/main">
                <a:solidFill>
                  <a:srgbClr val="FFFFFF"/>
                </a:solidFill>
              </a14:hiddenFill>
            </a:ext>
          </a:extLst>
        </p:spPr>
      </p:pic>
      <p:pic>
        <p:nvPicPr>
          <p:cNvPr id="1025" name="0 Imagen"/>
          <p:cNvPicPr>
            <a:picLocks noChangeAspect="1" noChangeArrowheads="1"/>
          </p:cNvPicPr>
          <p:nvPr/>
        </p:nvPicPr>
        <p:blipFill>
          <a:blip r:embed="rId5">
            <a:extLst>
              <a:ext uri="{28A0092B-C50C-407E-A947-70E740481C1C}">
                <a14:useLocalDpi xmlns:a14="http://schemas.microsoft.com/office/drawing/2010/main" val="0"/>
              </a:ext>
            </a:extLst>
          </a:blip>
          <a:srcRect l="45395" t="54704" r="33401" b="18805"/>
          <a:stretch>
            <a:fillRect/>
          </a:stretch>
        </p:blipFill>
        <p:spPr bwMode="auto">
          <a:xfrm>
            <a:off x="3389072" y="3356992"/>
            <a:ext cx="2553151" cy="172955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Huésped </a:t>
            </a:r>
            <a:endParaRPr lang="es-ES" dirty="0"/>
          </a:p>
        </p:txBody>
      </p:sp>
      <p:sp>
        <p:nvSpPr>
          <p:cNvPr id="3" name="2 Marcador de contenido"/>
          <p:cNvSpPr>
            <a:spLocks noGrp="1"/>
          </p:cNvSpPr>
          <p:nvPr>
            <p:ph idx="1"/>
          </p:nvPr>
        </p:nvSpPr>
        <p:spPr>
          <a:xfrm>
            <a:off x="384267" y="1212122"/>
            <a:ext cx="8229600" cy="4325112"/>
          </a:xfrm>
        </p:spPr>
        <p:txBody>
          <a:bodyPr/>
          <a:lstStyle/>
          <a:p>
            <a:r>
              <a:rPr lang="es-ES" dirty="0" smtClean="0"/>
              <a:t>Saliva </a:t>
            </a:r>
          </a:p>
          <a:p>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42</a:t>
            </a:fld>
            <a:endParaRPr lang="es-MX"/>
          </a:p>
        </p:txBody>
      </p:sp>
      <p:graphicFrame>
        <p:nvGraphicFramePr>
          <p:cNvPr id="5" name="4 Diagrama"/>
          <p:cNvGraphicFramePr/>
          <p:nvPr>
            <p:extLst>
              <p:ext uri="{D42A27DB-BD31-4B8C-83A1-F6EECF244321}">
                <p14:modId xmlns:p14="http://schemas.microsoft.com/office/powerpoint/2010/main" val="1597998853"/>
              </p:ext>
            </p:extLst>
          </p:nvPr>
        </p:nvGraphicFramePr>
        <p:xfrm>
          <a:off x="611560" y="2492896"/>
          <a:ext cx="3600400" cy="3511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Igual que"/>
          <p:cNvSpPr/>
          <p:nvPr/>
        </p:nvSpPr>
        <p:spPr>
          <a:xfrm>
            <a:off x="4067944" y="3087033"/>
            <a:ext cx="1071570" cy="642942"/>
          </a:xfrm>
          <a:prstGeom prst="mathEqual">
            <a:avLst/>
          </a:prstGeom>
          <a:solidFill>
            <a:srgbClr val="C0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graphicFrame>
        <p:nvGraphicFramePr>
          <p:cNvPr id="13" name="12 Diagrama"/>
          <p:cNvGraphicFramePr/>
          <p:nvPr>
            <p:extLst>
              <p:ext uri="{D42A27DB-BD31-4B8C-83A1-F6EECF244321}">
                <p14:modId xmlns:p14="http://schemas.microsoft.com/office/powerpoint/2010/main" val="1833719859"/>
              </p:ext>
            </p:extLst>
          </p:nvPr>
        </p:nvGraphicFramePr>
        <p:xfrm>
          <a:off x="5383453" y="1971764"/>
          <a:ext cx="3687522" cy="35164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0" name="9 Imagen" descr="Escudo%20UAEM.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274638"/>
            <a:ext cx="8229600" cy="1143000"/>
          </a:xfrm>
        </p:spPr>
        <p:txBody>
          <a:bodyPr/>
          <a:lstStyle/>
          <a:p>
            <a:r>
              <a:rPr lang="es-ES" dirty="0" smtClean="0"/>
              <a:t>Huésped </a:t>
            </a:r>
            <a:endParaRPr lang="es-ES" dirty="0"/>
          </a:p>
        </p:txBody>
      </p:sp>
      <p:sp>
        <p:nvSpPr>
          <p:cNvPr id="3" name="2 Marcador de contenido"/>
          <p:cNvSpPr>
            <a:spLocks noGrp="1"/>
          </p:cNvSpPr>
          <p:nvPr>
            <p:ph idx="1"/>
          </p:nvPr>
        </p:nvSpPr>
        <p:spPr>
          <a:xfrm>
            <a:off x="500062" y="1460816"/>
            <a:ext cx="8229600" cy="4325112"/>
          </a:xfrm>
        </p:spPr>
        <p:txBody>
          <a:bodyPr/>
          <a:lstStyle/>
          <a:p>
            <a:r>
              <a:rPr lang="es-ES" dirty="0" smtClean="0"/>
              <a:t>La acción salival promueve el desarrollo de la </a:t>
            </a:r>
            <a:r>
              <a:rPr lang="es-ES" dirty="0" err="1" smtClean="0"/>
              <a:t>microflora</a:t>
            </a:r>
            <a:r>
              <a:rPr lang="es-ES" dirty="0" smtClean="0"/>
              <a:t> mediante dos efectos:</a:t>
            </a:r>
          </a:p>
          <a:p>
            <a:pPr marL="109728" indent="0">
              <a:buNone/>
            </a:pPr>
            <a:endParaRPr lang="es-ES" dirty="0" smtClean="0"/>
          </a:p>
          <a:p>
            <a:pPr lvl="1"/>
            <a:r>
              <a:rPr lang="es-ES" dirty="0" smtClean="0"/>
              <a:t>Antimicrobianos: excluye microorganismos patógenos y mantiene la flora normal.</a:t>
            </a:r>
          </a:p>
          <a:p>
            <a:pPr lvl="1"/>
            <a:r>
              <a:rPr lang="es-ES" dirty="0" smtClean="0"/>
              <a:t>Nutricionales: estimula su crecimiento mediante el aporte de nutrientes.</a:t>
            </a:r>
          </a:p>
          <a:p>
            <a:pPr lvl="1">
              <a:buNone/>
            </a:pPr>
            <a:endParaRPr lang="es-ES"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43</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9672" y="4653136"/>
            <a:ext cx="2847975" cy="1600200"/>
          </a:xfrm>
          <a:prstGeom prst="rect">
            <a:avLst/>
          </a:prstGeom>
        </p:spPr>
      </p:pic>
      <p:pic>
        <p:nvPicPr>
          <p:cNvPr id="9" name="8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64088" y="5013176"/>
            <a:ext cx="2664296" cy="16002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4638"/>
            <a:ext cx="8229600" cy="1143000"/>
          </a:xfrm>
        </p:spPr>
        <p:txBody>
          <a:bodyPr>
            <a:normAutofit/>
          </a:bodyPr>
          <a:lstStyle/>
          <a:p>
            <a:r>
              <a:rPr lang="es-ES" dirty="0" smtClean="0"/>
              <a:t>Acciones protectoras de la saliva</a:t>
            </a:r>
            <a:endParaRPr lang="es-ES" dirty="0"/>
          </a:p>
        </p:txBody>
      </p:sp>
      <p:sp>
        <p:nvSpPr>
          <p:cNvPr id="3" name="2 Marcador de contenido"/>
          <p:cNvSpPr>
            <a:spLocks noGrp="1"/>
          </p:cNvSpPr>
          <p:nvPr>
            <p:ph idx="1"/>
          </p:nvPr>
        </p:nvSpPr>
        <p:spPr>
          <a:xfrm>
            <a:off x="457200" y="1600200"/>
            <a:ext cx="6043626" cy="4525963"/>
          </a:xfrm>
        </p:spPr>
        <p:txBody>
          <a:bodyPr/>
          <a:lstStyle/>
          <a:p>
            <a:r>
              <a:rPr lang="es-ES" dirty="0" smtClean="0"/>
              <a:t>Dilución y lavado de los azúcares de la dieta.</a:t>
            </a:r>
          </a:p>
          <a:p>
            <a:r>
              <a:rPr lang="es-ES" dirty="0" smtClean="0"/>
              <a:t>Neutralización y amortiguación de loas ácidos de la placa dental.</a:t>
            </a:r>
          </a:p>
          <a:p>
            <a:r>
              <a:rPr lang="es-ES" dirty="0" smtClean="0"/>
              <a:t>Provisión de iones para el proceso de </a:t>
            </a:r>
            <a:r>
              <a:rPr lang="es-ES" dirty="0" err="1" smtClean="0"/>
              <a:t>remineralización</a:t>
            </a:r>
            <a:r>
              <a:rPr lang="es-ES" dirty="0" smtClean="0"/>
              <a:t>.</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44</a:t>
            </a:fld>
            <a:endParaRPr lang="es-MX"/>
          </a:p>
        </p:txBody>
      </p:sp>
      <p:pic>
        <p:nvPicPr>
          <p:cNvPr id="4" name="3 Imagen" descr="odontologia-conservadora-sense-metalls3.jpg"/>
          <p:cNvPicPr>
            <a:picLocks noChangeAspect="1"/>
          </p:cNvPicPr>
          <p:nvPr/>
        </p:nvPicPr>
        <p:blipFill>
          <a:blip r:embed="rId3"/>
          <a:stretch>
            <a:fillRect/>
          </a:stretch>
        </p:blipFill>
        <p:spPr>
          <a:xfrm>
            <a:off x="6000760" y="3857628"/>
            <a:ext cx="2571768" cy="2571768"/>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4638"/>
            <a:ext cx="8229600" cy="1143000"/>
          </a:xfrm>
        </p:spPr>
        <p:txBody>
          <a:bodyPr/>
          <a:lstStyle/>
          <a:p>
            <a:r>
              <a:rPr lang="es-ES" dirty="0" smtClean="0"/>
              <a:t>Diente </a:t>
            </a:r>
            <a:endParaRPr lang="es-ES" dirty="0"/>
          </a:p>
        </p:txBody>
      </p:sp>
      <p:sp>
        <p:nvSpPr>
          <p:cNvPr id="3" name="2 Marcador de contenido"/>
          <p:cNvSpPr>
            <a:spLocks noGrp="1"/>
          </p:cNvSpPr>
          <p:nvPr>
            <p:ph idx="1"/>
          </p:nvPr>
        </p:nvSpPr>
        <p:spPr>
          <a:xfrm>
            <a:off x="500062" y="1268760"/>
            <a:ext cx="8229600" cy="4325112"/>
          </a:xfrm>
        </p:spPr>
        <p:txBody>
          <a:bodyPr/>
          <a:lstStyle/>
          <a:p>
            <a:r>
              <a:rPr lang="es-ES" dirty="0" smtClean="0"/>
              <a:t>Factores que favorecen el desarrollo de lesiones cariosas:</a:t>
            </a:r>
          </a:p>
          <a:p>
            <a:pPr lvl="1"/>
            <a:r>
              <a:rPr lang="es-ES" dirty="0" smtClean="0"/>
              <a:t>Proclividad</a:t>
            </a:r>
          </a:p>
          <a:p>
            <a:pPr lvl="1"/>
            <a:r>
              <a:rPr lang="es-ES" dirty="0" smtClean="0"/>
              <a:t>Permeabilidad adamantina</a:t>
            </a:r>
          </a:p>
          <a:p>
            <a:pPr lvl="1"/>
            <a:r>
              <a:rPr lang="es-ES" dirty="0" smtClean="0"/>
              <a:t>Anatomía </a:t>
            </a:r>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45</a:t>
            </a:fld>
            <a:endParaRPr lang="es-MX"/>
          </a:p>
        </p:txBody>
      </p:sp>
      <p:pic>
        <p:nvPicPr>
          <p:cNvPr id="4" name="3 Imagen" descr="morfol2.jpg"/>
          <p:cNvPicPr>
            <a:picLocks noChangeAspect="1"/>
          </p:cNvPicPr>
          <p:nvPr/>
        </p:nvPicPr>
        <p:blipFill>
          <a:blip r:embed="rId3"/>
          <a:stretch>
            <a:fillRect/>
          </a:stretch>
        </p:blipFill>
        <p:spPr>
          <a:xfrm>
            <a:off x="5771448" y="2204864"/>
            <a:ext cx="2958954" cy="2452684"/>
          </a:xfrm>
          <a:prstGeom prst="rect">
            <a:avLst/>
          </a:prstGeom>
        </p:spPr>
      </p:pic>
      <p:sp>
        <p:nvSpPr>
          <p:cNvPr id="6" name="5 CuadroTexto"/>
          <p:cNvSpPr txBox="1"/>
          <p:nvPr/>
        </p:nvSpPr>
        <p:spPr>
          <a:xfrm>
            <a:off x="6357950" y="4786322"/>
            <a:ext cx="1785950" cy="646331"/>
          </a:xfrm>
          <a:prstGeom prst="rect">
            <a:avLst/>
          </a:prstGeom>
          <a:noFill/>
        </p:spPr>
        <p:txBody>
          <a:bodyPr wrap="square" rtlCol="0">
            <a:spAutoFit/>
          </a:bodyPr>
          <a:lstStyle/>
          <a:p>
            <a:pPr algn="ctr"/>
            <a:r>
              <a:rPr lang="es-ES" dirty="0" smtClean="0"/>
              <a:t>Morfología de las fosas y fisuras</a:t>
            </a:r>
            <a:endParaRPr lang="es-ES" dirty="0"/>
          </a:p>
        </p:txBody>
      </p:sp>
      <p:pic>
        <p:nvPicPr>
          <p:cNvPr id="10" name="9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1640" y="3972837"/>
            <a:ext cx="2997200" cy="2273300"/>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Inmunización </a:t>
            </a:r>
            <a:endParaRPr lang="es-ES" dirty="0"/>
          </a:p>
        </p:txBody>
      </p:sp>
      <p:sp>
        <p:nvSpPr>
          <p:cNvPr id="3" name="2 Marcador de contenido"/>
          <p:cNvSpPr>
            <a:spLocks noGrp="1"/>
          </p:cNvSpPr>
          <p:nvPr>
            <p:ph idx="1"/>
          </p:nvPr>
        </p:nvSpPr>
        <p:spPr/>
        <p:txBody>
          <a:bodyPr/>
          <a:lstStyle/>
          <a:p>
            <a:r>
              <a:rPr lang="es-ES" dirty="0" smtClean="0"/>
              <a:t>El sistema inmunitario reacciona frente a las bacterias </a:t>
            </a:r>
            <a:r>
              <a:rPr lang="es-ES" dirty="0" err="1" smtClean="0"/>
              <a:t>cariogénicas</a:t>
            </a:r>
            <a:r>
              <a:rPr lang="es-ES" dirty="0" smtClean="0"/>
              <a:t> con respuesta humoral (</a:t>
            </a:r>
            <a:r>
              <a:rPr lang="es-ES" dirty="0" err="1" smtClean="0"/>
              <a:t>Ig</a:t>
            </a:r>
            <a:r>
              <a:rPr lang="es-ES" dirty="0" smtClean="0"/>
              <a:t> A e </a:t>
            </a:r>
            <a:r>
              <a:rPr lang="es-ES" dirty="0" err="1" smtClean="0"/>
              <a:t>Ig</a:t>
            </a:r>
            <a:r>
              <a:rPr lang="es-ES" dirty="0" smtClean="0"/>
              <a:t> G) y celular.</a:t>
            </a:r>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46</a:t>
            </a:fld>
            <a:endParaRPr lang="es-MX"/>
          </a:p>
        </p:txBody>
      </p:sp>
      <p:pic>
        <p:nvPicPr>
          <p:cNvPr id="4" name="3 Imagen" descr="200px-Ig_A.jpg"/>
          <p:cNvPicPr>
            <a:picLocks noChangeAspect="1"/>
          </p:cNvPicPr>
          <p:nvPr/>
        </p:nvPicPr>
        <p:blipFill>
          <a:blip r:embed="rId3"/>
          <a:stretch>
            <a:fillRect/>
          </a:stretch>
        </p:blipFill>
        <p:spPr>
          <a:xfrm>
            <a:off x="1142976" y="4254488"/>
            <a:ext cx="1857388" cy="1857388"/>
          </a:xfrm>
          <a:prstGeom prst="rect">
            <a:avLst/>
          </a:prstGeom>
        </p:spPr>
      </p:pic>
      <p:pic>
        <p:nvPicPr>
          <p:cNvPr id="5" name="4 Imagen" descr="200px-IgG_molecular_surface.jpg"/>
          <p:cNvPicPr>
            <a:picLocks noChangeAspect="1"/>
          </p:cNvPicPr>
          <p:nvPr/>
        </p:nvPicPr>
        <p:blipFill>
          <a:blip r:embed="rId4"/>
          <a:srcRect l="5405" r="10811" b="6757"/>
          <a:stretch>
            <a:fillRect/>
          </a:stretch>
        </p:blipFill>
        <p:spPr>
          <a:xfrm>
            <a:off x="3571868" y="4171954"/>
            <a:ext cx="2214578" cy="1971690"/>
          </a:xfrm>
          <a:prstGeom prst="rect">
            <a:avLst/>
          </a:prstGeom>
        </p:spPr>
      </p:pic>
      <p:pic>
        <p:nvPicPr>
          <p:cNvPr id="6" name="5 Imagen" descr="220px-Healthy_Human_T_Cell.jpg"/>
          <p:cNvPicPr>
            <a:picLocks noChangeAspect="1"/>
          </p:cNvPicPr>
          <p:nvPr/>
        </p:nvPicPr>
        <p:blipFill>
          <a:blip r:embed="rId5"/>
          <a:stretch>
            <a:fillRect/>
          </a:stretch>
        </p:blipFill>
        <p:spPr>
          <a:xfrm>
            <a:off x="6286512" y="4286256"/>
            <a:ext cx="1857388" cy="1785950"/>
          </a:xfrm>
          <a:prstGeom prst="rect">
            <a:avLst/>
          </a:prstGeom>
        </p:spPr>
      </p:pic>
      <p:pic>
        <p:nvPicPr>
          <p:cNvPr id="10" name="9 Imagen" descr="Escudo%20UAE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6896" y="-24"/>
            <a:ext cx="8229600" cy="1143000"/>
          </a:xfrm>
        </p:spPr>
        <p:txBody>
          <a:bodyPr/>
          <a:lstStyle/>
          <a:p>
            <a:r>
              <a:rPr lang="es-ES" dirty="0" smtClean="0"/>
              <a:t>Genética</a:t>
            </a:r>
            <a:endParaRPr lang="es-ES" dirty="0"/>
          </a:p>
        </p:txBody>
      </p:sp>
      <p:sp>
        <p:nvSpPr>
          <p:cNvPr id="3" name="2 Marcador de contenido"/>
          <p:cNvSpPr>
            <a:spLocks noGrp="1"/>
          </p:cNvSpPr>
          <p:nvPr>
            <p:ph idx="1"/>
          </p:nvPr>
        </p:nvSpPr>
        <p:spPr>
          <a:xfrm>
            <a:off x="285720" y="928670"/>
            <a:ext cx="7329510" cy="4525963"/>
          </a:xfrm>
        </p:spPr>
        <p:txBody>
          <a:bodyPr>
            <a:normAutofit/>
          </a:bodyPr>
          <a:lstStyle/>
          <a:p>
            <a:r>
              <a:rPr lang="es-ES" dirty="0" smtClean="0"/>
              <a:t>La contribución genética a la caries es de aproximadamente 40%.</a:t>
            </a:r>
          </a:p>
          <a:p>
            <a:r>
              <a:rPr lang="es-ES" dirty="0" smtClean="0"/>
              <a:t>No está asociada a un solo gen, sino mas bien a una interacción gen-medio ambiente.</a:t>
            </a:r>
          </a:p>
          <a:p>
            <a:r>
              <a:rPr lang="es-ES" dirty="0" smtClean="0"/>
              <a:t>Algunos aspectos son heredables: progresión, respuesta ante la inflamación, anatomía.</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47</a:t>
            </a:fld>
            <a:endParaRPr lang="es-MX"/>
          </a:p>
        </p:txBody>
      </p:sp>
      <p:pic>
        <p:nvPicPr>
          <p:cNvPr id="5" name="4 Imagen" descr="genetica1.jpg"/>
          <p:cNvPicPr>
            <a:picLocks noChangeAspect="1"/>
          </p:cNvPicPr>
          <p:nvPr/>
        </p:nvPicPr>
        <p:blipFill>
          <a:blip r:embed="rId3"/>
          <a:stretch>
            <a:fillRect/>
          </a:stretch>
        </p:blipFill>
        <p:spPr>
          <a:xfrm>
            <a:off x="3203848" y="4154250"/>
            <a:ext cx="3192458" cy="2419350"/>
          </a:xfrm>
          <a:prstGeom prst="rect">
            <a:avLst/>
          </a:prstGeom>
        </p:spPr>
      </p:pic>
      <p:pic>
        <p:nvPicPr>
          <p:cNvPr id="7" name="6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5746" y="721332"/>
            <a:ext cx="8229600" cy="1066800"/>
          </a:xfrm>
        </p:spPr>
        <p:txBody>
          <a:bodyPr/>
          <a:lstStyle/>
          <a:p>
            <a:r>
              <a:rPr lang="es-ES" dirty="0" smtClean="0"/>
              <a:t>Gen </a:t>
            </a:r>
            <a:r>
              <a:rPr lang="es-ES" dirty="0" err="1" smtClean="0"/>
              <a:t>tuftelina</a:t>
            </a:r>
            <a:endParaRPr lang="es-ES" dirty="0"/>
          </a:p>
        </p:txBody>
      </p:sp>
      <p:sp>
        <p:nvSpPr>
          <p:cNvPr id="3" name="2 Marcador de contenido"/>
          <p:cNvSpPr>
            <a:spLocks noGrp="1"/>
          </p:cNvSpPr>
          <p:nvPr>
            <p:ph idx="1"/>
          </p:nvPr>
        </p:nvSpPr>
        <p:spPr>
          <a:xfrm>
            <a:off x="500062" y="1916832"/>
            <a:ext cx="8229600" cy="4325112"/>
          </a:xfrm>
        </p:spPr>
        <p:txBody>
          <a:bodyPr/>
          <a:lstStyle/>
          <a:p>
            <a:r>
              <a:rPr lang="es-ES" dirty="0" smtClean="0"/>
              <a:t>Relacionado con el desarrollo adamantino y la mineralización</a:t>
            </a:r>
          </a:p>
          <a:p>
            <a:r>
              <a:rPr lang="es-ES" dirty="0" smtClean="0"/>
              <a:t>Puede transmitir información desfavorable y ésta se puede asociar con altos niveles de S. </a:t>
            </a:r>
            <a:r>
              <a:rPr lang="es-ES" dirty="0" err="1" smtClean="0"/>
              <a:t>mutans</a:t>
            </a:r>
            <a:r>
              <a:rPr lang="es-ES" dirty="0" smtClean="0"/>
              <a:t>, puede haber aumento de susceptibilidad a caries.</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48</a:t>
            </a:fld>
            <a:endParaRPr lang="es-MX"/>
          </a:p>
        </p:txBody>
      </p:sp>
      <p:pic>
        <p:nvPicPr>
          <p:cNvPr id="4" name="3 Imagen" descr="genes.jpg"/>
          <p:cNvPicPr>
            <a:picLocks noChangeAspect="1"/>
          </p:cNvPicPr>
          <p:nvPr/>
        </p:nvPicPr>
        <p:blipFill>
          <a:blip r:embed="rId3" cstate="print"/>
          <a:stretch>
            <a:fillRect/>
          </a:stretch>
        </p:blipFill>
        <p:spPr>
          <a:xfrm>
            <a:off x="3347864" y="4643446"/>
            <a:ext cx="2437261" cy="1928826"/>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6579" y="548680"/>
            <a:ext cx="8229600" cy="1066800"/>
          </a:xfrm>
        </p:spPr>
        <p:txBody>
          <a:bodyPr/>
          <a:lstStyle/>
          <a:p>
            <a:r>
              <a:rPr lang="es-ES" dirty="0" smtClean="0"/>
              <a:t>Lesión cariosa</a:t>
            </a:r>
            <a:endParaRPr lang="es-ES" dirty="0"/>
          </a:p>
        </p:txBody>
      </p:sp>
      <p:sp>
        <p:nvSpPr>
          <p:cNvPr id="3" name="2 Marcador de contenido"/>
          <p:cNvSpPr>
            <a:spLocks noGrp="1"/>
          </p:cNvSpPr>
          <p:nvPr>
            <p:ph idx="1"/>
          </p:nvPr>
        </p:nvSpPr>
        <p:spPr>
          <a:xfrm>
            <a:off x="432795" y="1554475"/>
            <a:ext cx="8229600" cy="4325112"/>
          </a:xfrm>
        </p:spPr>
        <p:txBody>
          <a:bodyPr/>
          <a:lstStyle/>
          <a:p>
            <a:r>
              <a:rPr lang="es-ES" dirty="0" smtClean="0"/>
              <a:t>Inicia en la periferia (esmalte o cemento) y avanza en sentido centrípeto hacia la dentina siguiendo un esquema inherente a la naturaleza de los tejidos (origen embriológico, composición, estructura histológica, fisiología, etc.)</a:t>
            </a:r>
            <a:endParaRPr lang="es-ES"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49</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rotWithShape="1">
          <a:blip r:embed="rId5" cstate="print">
            <a:extLst>
              <a:ext uri="{28A0092B-C50C-407E-A947-70E740481C1C}">
                <a14:useLocalDpi xmlns:a14="http://schemas.microsoft.com/office/drawing/2010/main" val="0"/>
              </a:ext>
            </a:extLst>
          </a:blip>
          <a:srcRect r="27500"/>
          <a:stretch/>
        </p:blipFill>
        <p:spPr>
          <a:xfrm>
            <a:off x="3059832" y="3933056"/>
            <a:ext cx="2973583" cy="251082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Propósito de la Unidad de Aprendizaje</a:t>
            </a:r>
            <a:endParaRPr lang="es-ES" dirty="0"/>
          </a:p>
        </p:txBody>
      </p:sp>
      <p:sp>
        <p:nvSpPr>
          <p:cNvPr id="2" name="1 Marcador de contenido"/>
          <p:cNvSpPr>
            <a:spLocks noGrp="1"/>
          </p:cNvSpPr>
          <p:nvPr>
            <p:ph idx="1"/>
          </p:nvPr>
        </p:nvSpPr>
        <p:spPr/>
        <p:txBody>
          <a:bodyPr/>
          <a:lstStyle/>
          <a:p>
            <a:r>
              <a:rPr lang="es-ES" dirty="0" smtClean="0">
                <a:solidFill>
                  <a:schemeClr val="accent2">
                    <a:lumMod val="75000"/>
                  </a:schemeClr>
                </a:solidFill>
              </a:rPr>
              <a:t>Conocer el área de contacto, relación de los dientes con sus antagonistas, histología dental, así como aprender a preparar cavidades y devolver la anatomía, fisiología y estética de los dientes permanentes,...</a:t>
            </a:r>
            <a:endParaRPr lang="es-ES"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5</a:t>
            </a:fld>
            <a:endParaRPr lang="es-MX"/>
          </a:p>
        </p:txBody>
      </p:sp>
      <p:pic>
        <p:nvPicPr>
          <p:cNvPr id="9" name="8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712658"/>
            <a:ext cx="8229600" cy="1066800"/>
          </a:xfrm>
        </p:spPr>
        <p:txBody>
          <a:bodyPr/>
          <a:lstStyle/>
          <a:p>
            <a:r>
              <a:rPr lang="es-MX" dirty="0" smtClean="0"/>
              <a:t>Patogenia</a:t>
            </a:r>
            <a:endParaRPr lang="es-MX" dirty="0"/>
          </a:p>
        </p:txBody>
      </p:sp>
      <p:sp>
        <p:nvSpPr>
          <p:cNvPr id="3" name="2 Marcador de contenido"/>
          <p:cNvSpPr>
            <a:spLocks noGrp="1"/>
          </p:cNvSpPr>
          <p:nvPr>
            <p:ph idx="1"/>
          </p:nvPr>
        </p:nvSpPr>
        <p:spPr>
          <a:xfrm>
            <a:off x="377825" y="1628800"/>
            <a:ext cx="8572560" cy="3233556"/>
          </a:xfrm>
        </p:spPr>
        <p:txBody>
          <a:bodyPr>
            <a:normAutofit/>
          </a:bodyPr>
          <a:lstStyle/>
          <a:p>
            <a:r>
              <a:rPr lang="es-MX" dirty="0" smtClean="0"/>
              <a:t>Se origina por la acción de los microorganismos que forman la placa </a:t>
            </a:r>
            <a:r>
              <a:rPr lang="es-MX" dirty="0" err="1" smtClean="0"/>
              <a:t>dentobacteriana</a:t>
            </a:r>
            <a:r>
              <a:rPr lang="es-MX" dirty="0" smtClean="0"/>
              <a:t> y por el efecto enzimático que estos gérmenes ejercen sobre los carbohidratos fermentables generando la producción de ácido láctico y pirúvico seguida de la invasión bacteriana de los túbulos dentales.</a:t>
            </a:r>
            <a:endParaRPr lang="es-MX"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50</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rotWithShape="1">
          <a:blip r:embed="rId5" cstate="print">
            <a:extLst>
              <a:ext uri="{28A0092B-C50C-407E-A947-70E740481C1C}">
                <a14:useLocalDpi xmlns:a14="http://schemas.microsoft.com/office/drawing/2010/main" val="0"/>
              </a:ext>
            </a:extLst>
          </a:blip>
          <a:srcRect b="10837"/>
          <a:stretch/>
        </p:blipFill>
        <p:spPr>
          <a:xfrm>
            <a:off x="3131840" y="4404440"/>
            <a:ext cx="3203848" cy="2036701"/>
          </a:xfrm>
          <a:prstGeom prst="rect">
            <a:avLst/>
          </a:prstGeom>
        </p:spPr>
      </p:pic>
    </p:spTree>
    <p:extLst>
      <p:ext uri="{BB962C8B-B14F-4D97-AF65-F5344CB8AC3E}">
        <p14:creationId xmlns:p14="http://schemas.microsoft.com/office/powerpoint/2010/main" val="143304014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3" cstate="print">
            <a:extLst>
              <a:ext uri="{28A0092B-C50C-407E-A947-70E740481C1C}">
                <a14:useLocalDpi xmlns:a14="http://schemas.microsoft.com/office/drawing/2010/main" val="0"/>
              </a:ext>
            </a:extLst>
          </a:blip>
          <a:srcRect b="9202"/>
          <a:stretch/>
        </p:blipFill>
        <p:spPr>
          <a:xfrm>
            <a:off x="5508104" y="3645024"/>
            <a:ext cx="2880246" cy="2661647"/>
          </a:xfrm>
          <a:prstGeom prst="rect">
            <a:avLst/>
          </a:prstGeom>
        </p:spPr>
      </p:pic>
      <p:sp>
        <p:nvSpPr>
          <p:cNvPr id="4" name="1 Título"/>
          <p:cNvSpPr>
            <a:spLocks noGrp="1"/>
          </p:cNvSpPr>
          <p:nvPr>
            <p:ph type="title"/>
          </p:nvPr>
        </p:nvSpPr>
        <p:spPr>
          <a:xfrm>
            <a:off x="500062" y="388144"/>
            <a:ext cx="8229600" cy="1066800"/>
          </a:xfrm>
        </p:spPr>
        <p:txBody>
          <a:bodyPr/>
          <a:lstStyle/>
          <a:p>
            <a:r>
              <a:rPr lang="es-MX" dirty="0" smtClean="0"/>
              <a:t>Patogenia</a:t>
            </a:r>
            <a:endParaRPr lang="es-MX" dirty="0"/>
          </a:p>
        </p:txBody>
      </p:sp>
      <p:sp>
        <p:nvSpPr>
          <p:cNvPr id="3" name="2 Marcador de contenido"/>
          <p:cNvSpPr>
            <a:spLocks noGrp="1"/>
          </p:cNvSpPr>
          <p:nvPr>
            <p:ph idx="1"/>
          </p:nvPr>
        </p:nvSpPr>
        <p:spPr>
          <a:xfrm>
            <a:off x="179512" y="1268760"/>
            <a:ext cx="6275511" cy="4325112"/>
          </a:xfrm>
        </p:spPr>
        <p:txBody>
          <a:bodyPr>
            <a:normAutofit/>
          </a:bodyPr>
          <a:lstStyle/>
          <a:p>
            <a:r>
              <a:rPr lang="es-MX" dirty="0" smtClean="0"/>
              <a:t>El proceso carioso se inicia con la disolución de la estructura mineral del diente mediante la acción de ácidos orgánicos producidos por la presencia de microorganismos de la placa </a:t>
            </a:r>
            <a:r>
              <a:rPr lang="es-MX" dirty="0" err="1" smtClean="0"/>
              <a:t>dentobacteriana</a:t>
            </a:r>
            <a:r>
              <a:rPr lang="es-MX" dirty="0" smtClean="0"/>
              <a:t>, alimentada principalmente por los carbohidratos de la dieta.</a:t>
            </a:r>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51</a:t>
            </a:fld>
            <a:endParaRPr lang="es-MX"/>
          </a:p>
        </p:txBody>
      </p:sp>
      <p:pic>
        <p:nvPicPr>
          <p:cNvPr id="7" name="6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75104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00062" y="669925"/>
            <a:ext cx="8229600" cy="1066800"/>
          </a:xfrm>
        </p:spPr>
        <p:txBody>
          <a:bodyPr/>
          <a:lstStyle/>
          <a:p>
            <a:r>
              <a:rPr lang="es-MX" dirty="0" smtClean="0"/>
              <a:t>Patogenia</a:t>
            </a:r>
            <a:endParaRPr lang="es-MX" dirty="0"/>
          </a:p>
        </p:txBody>
      </p:sp>
      <p:sp>
        <p:nvSpPr>
          <p:cNvPr id="3" name="2 Marcador de contenido"/>
          <p:cNvSpPr>
            <a:spLocks noGrp="1"/>
          </p:cNvSpPr>
          <p:nvPr>
            <p:ph idx="1"/>
          </p:nvPr>
        </p:nvSpPr>
        <p:spPr>
          <a:xfrm>
            <a:off x="500062" y="1844824"/>
            <a:ext cx="8229600" cy="4325112"/>
          </a:xfrm>
        </p:spPr>
        <p:txBody>
          <a:bodyPr/>
          <a:lstStyle/>
          <a:p>
            <a:r>
              <a:rPr lang="es-MX" dirty="0" smtClean="0"/>
              <a:t>La acción ácida del metabolismo de las bacterias que colonizan la superficie, ataca especialmente los defectos de la estructura del esmalte, penetrando rápidamente a la unión </a:t>
            </a:r>
            <a:r>
              <a:rPr lang="es-MX" dirty="0" err="1" smtClean="0"/>
              <a:t>amelodentinaria</a:t>
            </a:r>
            <a:r>
              <a:rPr lang="es-MX" dirty="0" smtClean="0"/>
              <a:t>.</a:t>
            </a:r>
          </a:p>
          <a:p>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52</a:t>
            </a:fld>
            <a:endParaRPr lang="es-MX"/>
          </a:p>
        </p:txBody>
      </p:sp>
      <p:pic>
        <p:nvPicPr>
          <p:cNvPr id="5" name="4 Imagen" descr="mancha2.jpg"/>
          <p:cNvPicPr>
            <a:picLocks noChangeAspect="1"/>
          </p:cNvPicPr>
          <p:nvPr/>
        </p:nvPicPr>
        <p:blipFill>
          <a:blip r:embed="rId3"/>
          <a:stretch>
            <a:fillRect/>
          </a:stretch>
        </p:blipFill>
        <p:spPr>
          <a:xfrm>
            <a:off x="5229200" y="4365104"/>
            <a:ext cx="3500462" cy="2076829"/>
          </a:xfrm>
          <a:prstGeom prst="rect">
            <a:avLst/>
          </a:prstGeom>
        </p:spPr>
      </p:pic>
      <p:pic>
        <p:nvPicPr>
          <p:cNvPr id="7" name="6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00062" y="707885"/>
            <a:ext cx="8229600" cy="1066800"/>
          </a:xfrm>
        </p:spPr>
        <p:txBody>
          <a:bodyPr/>
          <a:lstStyle/>
          <a:p>
            <a:r>
              <a:rPr lang="es-MX" dirty="0" smtClean="0"/>
              <a:t>Patogenia</a:t>
            </a:r>
            <a:endParaRPr lang="es-MX" dirty="0"/>
          </a:p>
        </p:txBody>
      </p:sp>
      <p:sp>
        <p:nvSpPr>
          <p:cNvPr id="3" name="2 Marcador de contenido"/>
          <p:cNvSpPr>
            <a:spLocks noGrp="1"/>
          </p:cNvSpPr>
          <p:nvPr>
            <p:ph idx="1"/>
          </p:nvPr>
        </p:nvSpPr>
        <p:spPr>
          <a:xfrm>
            <a:off x="506994" y="1700808"/>
            <a:ext cx="8229600" cy="4325112"/>
          </a:xfrm>
        </p:spPr>
        <p:txBody>
          <a:bodyPr>
            <a:normAutofit/>
          </a:bodyPr>
          <a:lstStyle/>
          <a:p>
            <a:r>
              <a:rPr lang="es-MX" dirty="0" smtClean="0"/>
              <a:t>Cuando la desmineralización predomina, la lesión cariosa produce una cavidad, pero la </a:t>
            </a:r>
            <a:r>
              <a:rPr lang="es-MX" dirty="0" err="1" smtClean="0"/>
              <a:t>remineralización</a:t>
            </a:r>
            <a:r>
              <a:rPr lang="es-MX" dirty="0" smtClean="0"/>
              <a:t> continuamente estimulada puede detenerla, teniendo entonces lesiones activas versus inactivas. </a:t>
            </a:r>
            <a:endParaRPr lang="es-MX"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53</a:t>
            </a:fld>
            <a:endParaRPr lang="es-MX"/>
          </a:p>
        </p:txBody>
      </p:sp>
      <p:pic>
        <p:nvPicPr>
          <p:cNvPr id="5" name="4 Imagen" descr="mancha4.jpg"/>
          <p:cNvPicPr>
            <a:picLocks noChangeAspect="1"/>
          </p:cNvPicPr>
          <p:nvPr/>
        </p:nvPicPr>
        <p:blipFill>
          <a:blip r:embed="rId3"/>
          <a:stretch>
            <a:fillRect/>
          </a:stretch>
        </p:blipFill>
        <p:spPr>
          <a:xfrm>
            <a:off x="2771800" y="4149080"/>
            <a:ext cx="3726272" cy="2232248"/>
          </a:xfrm>
          <a:prstGeom prst="rect">
            <a:avLst/>
          </a:prstGeom>
        </p:spPr>
      </p:pic>
      <p:pic>
        <p:nvPicPr>
          <p:cNvPr id="7" name="6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27868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0935" y="712658"/>
            <a:ext cx="8229600" cy="1066800"/>
          </a:xfrm>
        </p:spPr>
        <p:txBody>
          <a:bodyPr/>
          <a:lstStyle/>
          <a:p>
            <a:r>
              <a:rPr lang="es-ES" dirty="0" smtClean="0"/>
              <a:t>Esmalte</a:t>
            </a:r>
            <a:endParaRPr lang="es-ES" dirty="0"/>
          </a:p>
        </p:txBody>
      </p:sp>
      <p:sp>
        <p:nvSpPr>
          <p:cNvPr id="3" name="2 Marcador de contenido"/>
          <p:cNvSpPr>
            <a:spLocks noGrp="1"/>
          </p:cNvSpPr>
          <p:nvPr>
            <p:ph idx="1"/>
          </p:nvPr>
        </p:nvSpPr>
        <p:spPr>
          <a:xfrm>
            <a:off x="457200" y="2143397"/>
            <a:ext cx="5757874" cy="4525963"/>
          </a:xfrm>
        </p:spPr>
        <p:txBody>
          <a:bodyPr>
            <a:normAutofit/>
          </a:bodyPr>
          <a:lstStyle/>
          <a:p>
            <a:r>
              <a:rPr lang="es-ES" dirty="0" smtClean="0"/>
              <a:t>Composición:</a:t>
            </a:r>
          </a:p>
          <a:p>
            <a:pPr lvl="1"/>
            <a:r>
              <a:rPr lang="es-ES" dirty="0" smtClean="0"/>
              <a:t>96% de material inorgánico: cristales de </a:t>
            </a:r>
            <a:r>
              <a:rPr lang="es-ES" dirty="0" err="1" smtClean="0"/>
              <a:t>hidroxiapatita</a:t>
            </a:r>
            <a:r>
              <a:rPr lang="es-ES" dirty="0" smtClean="0"/>
              <a:t> [Ca</a:t>
            </a:r>
            <a:r>
              <a:rPr lang="es-ES" baseline="-25000" dirty="0" smtClean="0"/>
              <a:t>10</a:t>
            </a:r>
            <a:r>
              <a:rPr lang="es-ES" dirty="0" smtClean="0"/>
              <a:t>(PO</a:t>
            </a:r>
            <a:r>
              <a:rPr lang="es-ES" baseline="-25000" dirty="0" smtClean="0"/>
              <a:t>4)6</a:t>
            </a:r>
            <a:r>
              <a:rPr lang="es-ES" dirty="0" smtClean="0"/>
              <a:t>(OH</a:t>
            </a:r>
            <a:r>
              <a:rPr lang="es-ES" baseline="-25000" dirty="0" smtClean="0"/>
              <a:t>)2</a:t>
            </a:r>
            <a:r>
              <a:rPr lang="es-ES" dirty="0" smtClean="0"/>
              <a:t>]</a:t>
            </a:r>
          </a:p>
          <a:p>
            <a:pPr lvl="1"/>
            <a:r>
              <a:rPr lang="es-ES" dirty="0" smtClean="0"/>
              <a:t>1% de material orgánico</a:t>
            </a:r>
          </a:p>
          <a:p>
            <a:pPr lvl="1"/>
            <a:r>
              <a:rPr lang="es-ES" dirty="0" smtClean="0"/>
              <a:t>3% de agua</a:t>
            </a:r>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54</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1375" y="1268760"/>
            <a:ext cx="2466975" cy="1857375"/>
          </a:xfrm>
          <a:prstGeom prst="rect">
            <a:avLst/>
          </a:prstGeom>
        </p:spPr>
      </p:pic>
      <p:pic>
        <p:nvPicPr>
          <p:cNvPr id="6" name="5 Imagen"/>
          <p:cNvPicPr>
            <a:picLocks noChangeAspect="1"/>
          </p:cNvPicPr>
          <p:nvPr/>
        </p:nvPicPr>
        <p:blipFill rotWithShape="1">
          <a:blip r:embed="rId6">
            <a:extLst>
              <a:ext uri="{28A0092B-C50C-407E-A947-70E740481C1C}">
                <a14:useLocalDpi xmlns:a14="http://schemas.microsoft.com/office/drawing/2010/main" val="0"/>
              </a:ext>
            </a:extLst>
          </a:blip>
          <a:srcRect b="13593"/>
          <a:stretch/>
        </p:blipFill>
        <p:spPr>
          <a:xfrm>
            <a:off x="5886678" y="3645024"/>
            <a:ext cx="2501672" cy="1841376"/>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69925"/>
            <a:ext cx="8229600" cy="1066800"/>
          </a:xfrm>
        </p:spPr>
        <p:txBody>
          <a:bodyPr/>
          <a:lstStyle/>
          <a:p>
            <a:r>
              <a:rPr lang="es-ES" dirty="0" smtClean="0"/>
              <a:t>Esmalte </a:t>
            </a:r>
            <a:endParaRPr lang="es-ES" dirty="0"/>
          </a:p>
        </p:txBody>
      </p:sp>
      <p:sp>
        <p:nvSpPr>
          <p:cNvPr id="3" name="2 Marcador de contenido"/>
          <p:cNvSpPr>
            <a:spLocks noGrp="1"/>
          </p:cNvSpPr>
          <p:nvPr>
            <p:ph idx="1"/>
          </p:nvPr>
        </p:nvSpPr>
        <p:spPr>
          <a:xfrm>
            <a:off x="4429124" y="1600200"/>
            <a:ext cx="4257676" cy="4525963"/>
          </a:xfrm>
        </p:spPr>
        <p:txBody>
          <a:bodyPr>
            <a:normAutofit/>
          </a:bodyPr>
          <a:lstStyle/>
          <a:p>
            <a:r>
              <a:rPr lang="es-ES" dirty="0" smtClean="0"/>
              <a:t>Derivado del ectodermo</a:t>
            </a:r>
          </a:p>
          <a:p>
            <a:r>
              <a:rPr lang="es-ES" dirty="0" smtClean="0"/>
              <a:t>Tejido </a:t>
            </a:r>
            <a:r>
              <a:rPr lang="es-ES" dirty="0" err="1" smtClean="0"/>
              <a:t>microcristalino</a:t>
            </a:r>
            <a:r>
              <a:rPr lang="es-ES" dirty="0" smtClean="0"/>
              <a:t>, </a:t>
            </a:r>
            <a:r>
              <a:rPr lang="es-ES" dirty="0" err="1" smtClean="0"/>
              <a:t>microporoso</a:t>
            </a:r>
            <a:r>
              <a:rPr lang="es-ES" dirty="0" smtClean="0"/>
              <a:t>, anisótropo, </a:t>
            </a:r>
            <a:r>
              <a:rPr lang="es-ES" dirty="0" err="1" smtClean="0"/>
              <a:t>acelular</a:t>
            </a:r>
            <a:r>
              <a:rPr lang="es-ES" dirty="0" smtClean="0"/>
              <a:t>, </a:t>
            </a:r>
            <a:r>
              <a:rPr lang="es-ES" dirty="0" err="1" smtClean="0"/>
              <a:t>avascular</a:t>
            </a:r>
            <a:r>
              <a:rPr lang="es-ES" dirty="0" smtClean="0"/>
              <a:t>, </a:t>
            </a:r>
            <a:r>
              <a:rPr lang="es-ES" dirty="0" err="1" smtClean="0"/>
              <a:t>aneural</a:t>
            </a:r>
            <a:r>
              <a:rPr lang="es-ES" dirty="0" smtClean="0"/>
              <a:t>, de alta mineralización, traslúcido, brillante y extrema dureza.</a:t>
            </a:r>
          </a:p>
          <a:p>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55</a:t>
            </a:fld>
            <a:endParaRPr lang="es-MX"/>
          </a:p>
        </p:txBody>
      </p:sp>
      <p:pic>
        <p:nvPicPr>
          <p:cNvPr id="5" name="4 Imagen" descr="preview_html_602d762f.jpg"/>
          <p:cNvPicPr>
            <a:picLocks noChangeAspect="1"/>
          </p:cNvPicPr>
          <p:nvPr/>
        </p:nvPicPr>
        <p:blipFill>
          <a:blip r:embed="rId3"/>
          <a:stretch>
            <a:fillRect/>
          </a:stretch>
        </p:blipFill>
        <p:spPr>
          <a:xfrm>
            <a:off x="755508" y="2132613"/>
            <a:ext cx="3102112" cy="3582403"/>
          </a:xfrm>
          <a:prstGeom prst="rect">
            <a:avLst/>
          </a:prstGeom>
        </p:spPr>
      </p:pic>
      <p:pic>
        <p:nvPicPr>
          <p:cNvPr id="7" name="6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15632" y="836712"/>
            <a:ext cx="8229600" cy="1066800"/>
          </a:xfrm>
        </p:spPr>
        <p:txBody>
          <a:bodyPr/>
          <a:lstStyle/>
          <a:p>
            <a:r>
              <a:rPr lang="es-ES" dirty="0" smtClean="0"/>
              <a:t>Esmalte </a:t>
            </a:r>
            <a:endParaRPr lang="es-ES" dirty="0"/>
          </a:p>
        </p:txBody>
      </p:sp>
      <p:sp>
        <p:nvSpPr>
          <p:cNvPr id="5" name="4 Marcador de contenido"/>
          <p:cNvSpPr>
            <a:spLocks noGrp="1"/>
          </p:cNvSpPr>
          <p:nvPr>
            <p:ph idx="1"/>
          </p:nvPr>
        </p:nvSpPr>
        <p:spPr>
          <a:xfrm>
            <a:off x="500062" y="1916832"/>
            <a:ext cx="8229600" cy="4325112"/>
          </a:xfrm>
        </p:spPr>
        <p:txBody>
          <a:bodyPr/>
          <a:lstStyle/>
          <a:p>
            <a:r>
              <a:rPr lang="es-ES" dirty="0" smtClean="0"/>
              <a:t>Posee cristales que están dispuestos de manera ordenada formando prismas y espacios </a:t>
            </a:r>
            <a:r>
              <a:rPr lang="es-ES" dirty="0" err="1" smtClean="0"/>
              <a:t>interprismáticos</a:t>
            </a:r>
            <a:r>
              <a:rPr lang="es-ES" dirty="0" smtClean="0"/>
              <a:t>, estos últimos llenos de agua y material orgánico.</a:t>
            </a:r>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56</a:t>
            </a:fld>
            <a:endParaRPr lang="es-MX"/>
          </a:p>
        </p:txBody>
      </p:sp>
      <p:pic>
        <p:nvPicPr>
          <p:cNvPr id="7" name="6 Marcador de contenido" descr="esmalte%203.jpg"/>
          <p:cNvPicPr>
            <a:picLocks noGrp="1" noChangeAspect="1"/>
          </p:cNvPicPr>
          <p:nvPr>
            <p:ph sz="half" idx="4294967295"/>
          </p:nvPr>
        </p:nvPicPr>
        <p:blipFill>
          <a:blip r:embed="rId3"/>
          <a:stretch>
            <a:fillRect/>
          </a:stretch>
        </p:blipFill>
        <p:spPr>
          <a:xfrm>
            <a:off x="3203848" y="3861048"/>
            <a:ext cx="3175000" cy="2133600"/>
          </a:xfrm>
        </p:spPr>
      </p:pic>
      <p:pic>
        <p:nvPicPr>
          <p:cNvPr id="10" name="9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nvGraphicFramePr>
        <p:xfrm>
          <a:off x="500034" y="1214422"/>
          <a:ext cx="8001056"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Marcador de número de diapositiva"/>
          <p:cNvSpPr>
            <a:spLocks noGrp="1"/>
          </p:cNvSpPr>
          <p:nvPr>
            <p:ph type="sldNum" sz="quarter" idx="12"/>
          </p:nvPr>
        </p:nvSpPr>
        <p:spPr/>
        <p:txBody>
          <a:bodyPr/>
          <a:lstStyle/>
          <a:p>
            <a:fld id="{09B26ADD-8E07-4E7F-93F4-708D45AD15DD}" type="slidenum">
              <a:rPr lang="es-MX" smtClean="0"/>
              <a:pPr/>
              <a:t>57</a:t>
            </a:fld>
            <a:endParaRPr lang="es-MX"/>
          </a:p>
        </p:txBody>
      </p:sp>
      <p:sp>
        <p:nvSpPr>
          <p:cNvPr id="7" name="6 Título"/>
          <p:cNvSpPr>
            <a:spLocks noGrp="1"/>
          </p:cNvSpPr>
          <p:nvPr>
            <p:ph type="title" idx="4294967295"/>
          </p:nvPr>
        </p:nvSpPr>
        <p:spPr>
          <a:xfrm>
            <a:off x="734888" y="485800"/>
            <a:ext cx="8229600" cy="1143000"/>
          </a:xfrm>
        </p:spPr>
        <p:txBody>
          <a:bodyPr/>
          <a:lstStyle/>
          <a:p>
            <a:r>
              <a:rPr lang="es-ES" dirty="0" smtClean="0"/>
              <a:t>Dinámica de la caries</a:t>
            </a:r>
            <a:endParaRPr lang="es-ES" dirty="0"/>
          </a:p>
        </p:txBody>
      </p:sp>
      <p:pic>
        <p:nvPicPr>
          <p:cNvPr id="9" name="8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62" y="548680"/>
            <a:ext cx="8229600" cy="1066800"/>
          </a:xfrm>
        </p:spPr>
        <p:txBody>
          <a:bodyPr/>
          <a:lstStyle/>
          <a:p>
            <a:r>
              <a:rPr lang="es-ES" dirty="0" smtClean="0"/>
              <a:t>Mancha blanca</a:t>
            </a:r>
            <a:endParaRPr lang="es-ES" dirty="0"/>
          </a:p>
        </p:txBody>
      </p:sp>
      <p:sp>
        <p:nvSpPr>
          <p:cNvPr id="4" name="3 Marcador de contenido"/>
          <p:cNvSpPr>
            <a:spLocks noGrp="1"/>
          </p:cNvSpPr>
          <p:nvPr>
            <p:ph idx="1"/>
          </p:nvPr>
        </p:nvSpPr>
        <p:spPr>
          <a:xfrm>
            <a:off x="179512" y="1523208"/>
            <a:ext cx="5286412" cy="4525963"/>
          </a:xfrm>
        </p:spPr>
        <p:txBody>
          <a:bodyPr/>
          <a:lstStyle/>
          <a:p>
            <a:r>
              <a:rPr lang="es-ES" dirty="0" smtClean="0"/>
              <a:t>Resulta por una desmineralización que produce una pérdida de sustancia en el esmalte, cuya primera manifestación es un área blanquecina no </a:t>
            </a:r>
            <a:r>
              <a:rPr lang="es-ES" dirty="0" err="1" smtClean="0"/>
              <a:t>cavitada</a:t>
            </a:r>
            <a:r>
              <a:rPr lang="es-ES" dirty="0" smtClean="0"/>
              <a:t>, debida a un aumento de la porosidad.</a:t>
            </a:r>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58</a:t>
            </a:fld>
            <a:endParaRPr lang="es-MX"/>
          </a:p>
        </p:txBody>
      </p:sp>
      <p:pic>
        <p:nvPicPr>
          <p:cNvPr id="5" name="4 Imagen" descr="kreidefleck-an-schneidezahn01.jpg"/>
          <p:cNvPicPr>
            <a:picLocks noChangeAspect="1"/>
          </p:cNvPicPr>
          <p:nvPr/>
        </p:nvPicPr>
        <p:blipFill>
          <a:blip r:embed="rId3"/>
          <a:stretch>
            <a:fillRect/>
          </a:stretch>
        </p:blipFill>
        <p:spPr>
          <a:xfrm>
            <a:off x="5786446" y="3000372"/>
            <a:ext cx="2967425" cy="3429024"/>
          </a:xfrm>
          <a:prstGeom prst="rect">
            <a:avLst/>
          </a:prstGeom>
        </p:spPr>
      </p:pic>
      <p:sp>
        <p:nvSpPr>
          <p:cNvPr id="6" name="5 Flecha abajo"/>
          <p:cNvSpPr/>
          <p:nvPr/>
        </p:nvSpPr>
        <p:spPr>
          <a:xfrm rot="1705687">
            <a:off x="7267430" y="2694206"/>
            <a:ext cx="357190" cy="1071570"/>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707885"/>
            <a:ext cx="8229600" cy="1066800"/>
          </a:xfrm>
        </p:spPr>
        <p:txBody>
          <a:bodyPr>
            <a:normAutofit fontScale="90000"/>
          </a:bodyPr>
          <a:lstStyle/>
          <a:p>
            <a:r>
              <a:rPr lang="es-ES" dirty="0" smtClean="0"/>
              <a:t>Características clínicas de la mancha blanca</a:t>
            </a:r>
            <a:endParaRPr lang="es-ES" dirty="0"/>
          </a:p>
        </p:txBody>
      </p:sp>
      <p:sp>
        <p:nvSpPr>
          <p:cNvPr id="3" name="2 Marcador de contenido"/>
          <p:cNvSpPr>
            <a:spLocks noGrp="1"/>
          </p:cNvSpPr>
          <p:nvPr>
            <p:ph idx="1"/>
          </p:nvPr>
        </p:nvSpPr>
        <p:spPr>
          <a:xfrm>
            <a:off x="500062" y="1988840"/>
            <a:ext cx="8229600" cy="4325112"/>
          </a:xfrm>
        </p:spPr>
        <p:txBody>
          <a:bodyPr/>
          <a:lstStyle/>
          <a:p>
            <a:r>
              <a:rPr lang="es-ES" dirty="0" smtClean="0"/>
              <a:t>Se distingue mejor en las superficies lisas.</a:t>
            </a:r>
          </a:p>
          <a:p>
            <a:r>
              <a:rPr lang="es-ES" dirty="0" smtClean="0"/>
              <a:t>Su aspecto se acentúa cuando el diente se seca con aire.</a:t>
            </a:r>
          </a:p>
          <a:p>
            <a:r>
              <a:rPr lang="es-ES" dirty="0" smtClean="0"/>
              <a:t>Son irreversibles</a:t>
            </a:r>
          </a:p>
          <a:p>
            <a:r>
              <a:rPr lang="es-ES" dirty="0" smtClean="0"/>
              <a:t>No requiere tratamiento invasivo</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59</a:t>
            </a:fld>
            <a:endParaRPr lang="es-MX"/>
          </a:p>
        </p:txBody>
      </p:sp>
      <p:pic>
        <p:nvPicPr>
          <p:cNvPr id="4" name="3 Imagen" descr="kreidefleck-an-schneidezahn02-55pr.jpg"/>
          <p:cNvPicPr>
            <a:picLocks noChangeAspect="1"/>
          </p:cNvPicPr>
          <p:nvPr/>
        </p:nvPicPr>
        <p:blipFill>
          <a:blip r:embed="rId3"/>
          <a:stretch>
            <a:fillRect/>
          </a:stretch>
        </p:blipFill>
        <p:spPr>
          <a:xfrm>
            <a:off x="3286116" y="4357694"/>
            <a:ext cx="2794000" cy="2095500"/>
          </a:xfrm>
          <a:prstGeom prst="rect">
            <a:avLst/>
          </a:prstGeom>
        </p:spPr>
      </p:pic>
      <p:sp>
        <p:nvSpPr>
          <p:cNvPr id="5" name="4 Flecha abajo"/>
          <p:cNvSpPr/>
          <p:nvPr/>
        </p:nvSpPr>
        <p:spPr>
          <a:xfrm>
            <a:off x="5286380" y="4500570"/>
            <a:ext cx="285752" cy="428628"/>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pic>
        <p:nvPicPr>
          <p:cNvPr id="9" name="8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Propósito de la Unidad de Aprendizaje</a:t>
            </a:r>
            <a:endParaRPr lang="es-ES" dirty="0"/>
          </a:p>
        </p:txBody>
      </p:sp>
      <p:sp>
        <p:nvSpPr>
          <p:cNvPr id="2" name="1 Marcador de contenido"/>
          <p:cNvSpPr>
            <a:spLocks noGrp="1"/>
          </p:cNvSpPr>
          <p:nvPr>
            <p:ph idx="1"/>
          </p:nvPr>
        </p:nvSpPr>
        <p:spPr>
          <a:xfrm>
            <a:off x="500062" y="2564904"/>
            <a:ext cx="8229600" cy="4525963"/>
          </a:xfrm>
        </p:spPr>
        <p:txBody>
          <a:bodyPr/>
          <a:lstStyle/>
          <a:p>
            <a:r>
              <a:rPr lang="es-ES" dirty="0" smtClean="0">
                <a:solidFill>
                  <a:schemeClr val="accent2">
                    <a:lumMod val="75000"/>
                  </a:schemeClr>
                </a:solidFill>
              </a:rPr>
              <a:t>... utilizando para su práctica figurada </a:t>
            </a:r>
            <a:r>
              <a:rPr lang="es-ES" dirty="0" err="1" smtClean="0">
                <a:solidFill>
                  <a:schemeClr val="accent2">
                    <a:lumMod val="75000"/>
                  </a:schemeClr>
                </a:solidFill>
              </a:rPr>
              <a:t>tipodonto</a:t>
            </a:r>
            <a:r>
              <a:rPr lang="es-ES" dirty="0" smtClean="0">
                <a:solidFill>
                  <a:schemeClr val="accent2">
                    <a:lumMod val="75000"/>
                  </a:schemeClr>
                </a:solidFill>
              </a:rPr>
              <a:t>, piezas dentales extraídas, simuladores tipo </a:t>
            </a:r>
            <a:r>
              <a:rPr lang="es-ES" dirty="0" err="1" smtClean="0">
                <a:solidFill>
                  <a:schemeClr val="accent2">
                    <a:lumMod val="75000"/>
                  </a:schemeClr>
                </a:solidFill>
              </a:rPr>
              <a:t>maniquie</a:t>
            </a:r>
            <a:r>
              <a:rPr lang="es-ES" dirty="0" smtClean="0">
                <a:solidFill>
                  <a:schemeClr val="accent2">
                    <a:lumMod val="75000"/>
                  </a:schemeClr>
                </a:solidFill>
              </a:rPr>
              <a:t>, materiales dentales como: cementos dentales, amalgama, resina, </a:t>
            </a:r>
            <a:r>
              <a:rPr lang="es-ES" dirty="0" err="1" smtClean="0">
                <a:solidFill>
                  <a:schemeClr val="accent2">
                    <a:lumMod val="75000"/>
                  </a:schemeClr>
                </a:solidFill>
              </a:rPr>
              <a:t>ionómero</a:t>
            </a:r>
            <a:r>
              <a:rPr lang="es-ES" dirty="0" smtClean="0">
                <a:solidFill>
                  <a:schemeClr val="accent2">
                    <a:lumMod val="75000"/>
                  </a:schemeClr>
                </a:solidFill>
              </a:rPr>
              <a:t> de vidrio, etc.</a:t>
            </a:r>
            <a:endParaRPr lang="es-ES" dirty="0">
              <a:solidFill>
                <a:schemeClr val="accent2">
                  <a:lumMod val="75000"/>
                </a:schemeClr>
              </a:solidFill>
            </a:endParaRP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6</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639" y="685800"/>
            <a:ext cx="8229600" cy="1066800"/>
          </a:xfrm>
        </p:spPr>
        <p:txBody>
          <a:bodyPr>
            <a:normAutofit fontScale="90000"/>
          </a:bodyPr>
          <a:lstStyle/>
          <a:p>
            <a:r>
              <a:rPr lang="es-ES" dirty="0" smtClean="0"/>
              <a:t>Forma de la lesión cariosa en esmalte en superficies lisas</a:t>
            </a:r>
            <a:endParaRPr lang="es-ES" dirty="0"/>
          </a:p>
        </p:txBody>
      </p:sp>
      <p:sp>
        <p:nvSpPr>
          <p:cNvPr id="3" name="2 Marcador de contenido"/>
          <p:cNvSpPr>
            <a:spLocks noGrp="1"/>
          </p:cNvSpPr>
          <p:nvPr>
            <p:ph idx="1"/>
          </p:nvPr>
        </p:nvSpPr>
        <p:spPr>
          <a:xfrm>
            <a:off x="494836" y="1988840"/>
            <a:ext cx="8229600" cy="4325112"/>
          </a:xfrm>
        </p:spPr>
        <p:txBody>
          <a:bodyPr>
            <a:normAutofit/>
          </a:bodyPr>
          <a:lstStyle/>
          <a:p>
            <a:r>
              <a:rPr lang="es-ES" dirty="0" smtClean="0"/>
              <a:t>Las lesiones cariosas en las superficies lisas de los dientes tienden a ser cónicas con ápice en la unión </a:t>
            </a:r>
            <a:r>
              <a:rPr lang="es-ES" dirty="0" err="1" smtClean="0"/>
              <a:t>amelodentinaria</a:t>
            </a:r>
            <a:r>
              <a:rPr lang="es-ES" dirty="0" smtClean="0"/>
              <a:t>. La dispersión lateral desde este punto resulta en una base ensanchada hacia la lesión de dentina.</a:t>
            </a:r>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60</a:t>
            </a:fld>
            <a:endParaRPr lang="es-MX"/>
          </a:p>
        </p:txBody>
      </p:sp>
      <p:pic>
        <p:nvPicPr>
          <p:cNvPr id="4" name="3 Imagen" descr="manchablancaB.jpg"/>
          <p:cNvPicPr>
            <a:picLocks noChangeAspect="1"/>
          </p:cNvPicPr>
          <p:nvPr/>
        </p:nvPicPr>
        <p:blipFill>
          <a:blip r:embed="rId3"/>
          <a:stretch>
            <a:fillRect/>
          </a:stretch>
        </p:blipFill>
        <p:spPr>
          <a:xfrm>
            <a:off x="2051720" y="4409058"/>
            <a:ext cx="2638587" cy="2153613"/>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rotWithShape="1">
          <a:blip r:embed="rId6" cstate="print">
            <a:extLst>
              <a:ext uri="{28A0092B-C50C-407E-A947-70E740481C1C}">
                <a14:useLocalDpi xmlns:a14="http://schemas.microsoft.com/office/drawing/2010/main" val="0"/>
              </a:ext>
            </a:extLst>
          </a:blip>
          <a:srcRect l="6998" t="2373" r="53237" b="66224"/>
          <a:stretch/>
        </p:blipFill>
        <p:spPr>
          <a:xfrm>
            <a:off x="5652120" y="4409057"/>
            <a:ext cx="1604865" cy="2153613"/>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1684" y="476672"/>
            <a:ext cx="8229600" cy="1143000"/>
          </a:xfrm>
        </p:spPr>
        <p:txBody>
          <a:bodyPr>
            <a:noAutofit/>
          </a:bodyPr>
          <a:lstStyle/>
          <a:p>
            <a:r>
              <a:rPr lang="es-ES" sz="3600" dirty="0" smtClean="0"/>
              <a:t>Forma de la lesión cariosa en dentina en superficies lisas</a:t>
            </a:r>
            <a:endParaRPr lang="es-ES" sz="3600" dirty="0"/>
          </a:p>
        </p:txBody>
      </p:sp>
      <p:sp>
        <p:nvSpPr>
          <p:cNvPr id="3" name="2 Marcador de contenido"/>
          <p:cNvSpPr>
            <a:spLocks noGrp="1"/>
          </p:cNvSpPr>
          <p:nvPr>
            <p:ph idx="1"/>
          </p:nvPr>
        </p:nvSpPr>
        <p:spPr>
          <a:xfrm>
            <a:off x="561698" y="1855365"/>
            <a:ext cx="8186766" cy="4525963"/>
          </a:xfrm>
        </p:spPr>
        <p:txBody>
          <a:bodyPr/>
          <a:lstStyle/>
          <a:p>
            <a:r>
              <a:rPr lang="es-ES" dirty="0" smtClean="0"/>
              <a:t>En la dentina la lesión suele seguir la curvatura primaria de los túbulos </a:t>
            </a:r>
            <a:r>
              <a:rPr lang="es-ES" dirty="0" err="1" smtClean="0"/>
              <a:t>dentinarios</a:t>
            </a:r>
            <a:r>
              <a:rPr lang="es-ES" dirty="0" smtClean="0"/>
              <a:t> de modo que su ápice ligeramente se angosta y se aproxima a la superficie </a:t>
            </a:r>
            <a:r>
              <a:rPr lang="es-ES" dirty="0" err="1" smtClean="0"/>
              <a:t>pulpar</a:t>
            </a:r>
            <a:r>
              <a:rPr lang="es-ES" dirty="0" smtClean="0"/>
              <a:t> mas cerca del cuello que el nivel en el cual entró la lesión a la dentina.</a:t>
            </a:r>
          </a:p>
          <a:p>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61</a:t>
            </a:fld>
            <a:endParaRPr lang="es-MX"/>
          </a:p>
        </p:txBody>
      </p:sp>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rotWithShape="1">
          <a:blip r:embed="rId5" cstate="print">
            <a:extLst>
              <a:ext uri="{28A0092B-C50C-407E-A947-70E740481C1C}">
                <a14:useLocalDpi xmlns:a14="http://schemas.microsoft.com/office/drawing/2010/main" val="0"/>
              </a:ext>
            </a:extLst>
          </a:blip>
          <a:srcRect l="3760" t="50000" r="55549" b="14830"/>
          <a:stretch/>
        </p:blipFill>
        <p:spPr>
          <a:xfrm>
            <a:off x="3707904" y="4221088"/>
            <a:ext cx="1642188" cy="2411963"/>
          </a:xfrm>
          <a:prstGeom prst="rect">
            <a:avLst/>
          </a:prstGeo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69925"/>
            <a:ext cx="8229600" cy="1066800"/>
          </a:xfrm>
        </p:spPr>
        <p:txBody>
          <a:bodyPr>
            <a:normAutofit fontScale="90000"/>
          </a:bodyPr>
          <a:lstStyle/>
          <a:p>
            <a:r>
              <a:rPr lang="es-ES" dirty="0" smtClean="0"/>
              <a:t>Forma de la lesión cariosa en fisuras</a:t>
            </a:r>
            <a:endParaRPr lang="es-ES" dirty="0"/>
          </a:p>
        </p:txBody>
      </p:sp>
      <p:sp>
        <p:nvSpPr>
          <p:cNvPr id="3" name="2 Marcador de contenido"/>
          <p:cNvSpPr>
            <a:spLocks noGrp="1"/>
          </p:cNvSpPr>
          <p:nvPr>
            <p:ph idx="1"/>
          </p:nvPr>
        </p:nvSpPr>
        <p:spPr>
          <a:xfrm>
            <a:off x="489311" y="1855365"/>
            <a:ext cx="8229600" cy="4525963"/>
          </a:xfrm>
        </p:spPr>
        <p:txBody>
          <a:bodyPr>
            <a:normAutofit/>
          </a:bodyPr>
          <a:lstStyle/>
          <a:p>
            <a:r>
              <a:rPr lang="es-ES" dirty="0" smtClean="0"/>
              <a:t>La lesión en esmalte se ensancha al aproximarse a la dentina. El área de dentina afectada es más grande y debido a que los túbulos están relativamente rectos sobre la cara </a:t>
            </a:r>
            <a:r>
              <a:rPr lang="es-ES" dirty="0" err="1" smtClean="0"/>
              <a:t>oclusal</a:t>
            </a:r>
            <a:r>
              <a:rPr lang="es-ES" dirty="0" smtClean="0"/>
              <a:t> de la cámara </a:t>
            </a:r>
            <a:r>
              <a:rPr lang="es-ES" dirty="0" err="1" smtClean="0"/>
              <a:t>pulpar</a:t>
            </a:r>
            <a:r>
              <a:rPr lang="es-ES" dirty="0" smtClean="0"/>
              <a:t>. Las lesiones de la dentina son característicamente cónicas.</a:t>
            </a:r>
          </a:p>
          <a:p>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62</a:t>
            </a:fld>
            <a:endParaRPr lang="es-MX"/>
          </a:p>
        </p:txBody>
      </p:sp>
      <p:pic>
        <p:nvPicPr>
          <p:cNvPr id="4" name="3 Imagen" descr="VVR5CA9Z8MSHCA3MUM4ICAF94ZNKCA51DYFDCAZFHPI6CARK2LLGCA6O17E6CAAF4B6ICAPA2PROCAPD69YDCAEB7DA3CA3XINN1CADVHFAJCA253SVPCAK2Z2JRCA10RJ0PCAUWA8NKCA3PSS6DCAF566JS.jpg"/>
          <p:cNvPicPr>
            <a:picLocks noChangeAspect="1"/>
          </p:cNvPicPr>
          <p:nvPr/>
        </p:nvPicPr>
        <p:blipFill>
          <a:blip r:embed="rId3"/>
          <a:stretch>
            <a:fillRect/>
          </a:stretch>
        </p:blipFill>
        <p:spPr>
          <a:xfrm>
            <a:off x="3929058" y="4500570"/>
            <a:ext cx="1983287" cy="2128849"/>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74"/>
            <a:ext cx="8229600" cy="1143000"/>
          </a:xfrm>
        </p:spPr>
        <p:txBody>
          <a:bodyPr>
            <a:normAutofit/>
          </a:bodyPr>
          <a:lstStyle/>
          <a:p>
            <a:r>
              <a:rPr lang="es-ES" dirty="0" smtClean="0"/>
              <a:t>Progresión de la lesión del esmalte</a:t>
            </a:r>
            <a:endParaRPr lang="es-ES" dirty="0"/>
          </a:p>
        </p:txBody>
      </p:sp>
      <p:sp>
        <p:nvSpPr>
          <p:cNvPr id="3" name="2 Marcador de contenido"/>
          <p:cNvSpPr>
            <a:spLocks noGrp="1"/>
          </p:cNvSpPr>
          <p:nvPr>
            <p:ph idx="1"/>
          </p:nvPr>
        </p:nvSpPr>
        <p:spPr>
          <a:xfrm>
            <a:off x="107504" y="1700808"/>
            <a:ext cx="5904656" cy="4752528"/>
          </a:xfrm>
        </p:spPr>
        <p:txBody>
          <a:bodyPr>
            <a:normAutofit lnSpcReduction="10000"/>
          </a:bodyPr>
          <a:lstStyle/>
          <a:p>
            <a:r>
              <a:rPr lang="es-ES" dirty="0" smtClean="0"/>
              <a:t>Determinada por la distribución de la placa y la dirección de los prismas.</a:t>
            </a:r>
          </a:p>
          <a:p>
            <a:r>
              <a:rPr lang="es-ES" dirty="0" smtClean="0"/>
              <a:t>Puede alcanzarla unión </a:t>
            </a:r>
            <a:r>
              <a:rPr lang="es-ES" dirty="0" err="1" smtClean="0"/>
              <a:t>amelodentinaria</a:t>
            </a:r>
            <a:r>
              <a:rPr lang="es-ES" dirty="0" smtClean="0"/>
              <a:t> sin alteración visible o </a:t>
            </a:r>
            <a:r>
              <a:rPr lang="es-ES" dirty="0" err="1" smtClean="0"/>
              <a:t>microcavidades</a:t>
            </a:r>
            <a:r>
              <a:rPr lang="es-ES" dirty="0" smtClean="0"/>
              <a:t>.</a:t>
            </a:r>
          </a:p>
          <a:p>
            <a:r>
              <a:rPr lang="es-ES" dirty="0" smtClean="0"/>
              <a:t>En caso de desmineralización extensa puede formarse una cavidad que se extiende en el esmalte sin comunicación con dentina.</a:t>
            </a:r>
          </a:p>
          <a:p>
            <a:endParaRPr lang="es-ES"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63</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5761" y="1268760"/>
            <a:ext cx="2777553" cy="5407694"/>
          </a:xfrm>
          <a:prstGeom prst="rect">
            <a:avLst/>
          </a:prstGeom>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Dentina </a:t>
            </a:r>
            <a:endParaRPr lang="es-ES" dirty="0"/>
          </a:p>
        </p:txBody>
      </p:sp>
      <p:sp>
        <p:nvSpPr>
          <p:cNvPr id="3" name="2 Marcador de contenido"/>
          <p:cNvSpPr>
            <a:spLocks noGrp="1"/>
          </p:cNvSpPr>
          <p:nvPr>
            <p:ph idx="1"/>
          </p:nvPr>
        </p:nvSpPr>
        <p:spPr/>
        <p:txBody>
          <a:bodyPr/>
          <a:lstStyle/>
          <a:p>
            <a:r>
              <a:rPr lang="es-ES" dirty="0" smtClean="0"/>
              <a:t>Origen mesodérmico</a:t>
            </a:r>
          </a:p>
          <a:p>
            <a:r>
              <a:rPr lang="es-ES" dirty="0" smtClean="0"/>
              <a:t>Composición:</a:t>
            </a:r>
          </a:p>
          <a:p>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64</a:t>
            </a:fld>
            <a:endParaRPr lang="es-MX"/>
          </a:p>
        </p:txBody>
      </p:sp>
      <p:graphicFrame>
        <p:nvGraphicFramePr>
          <p:cNvPr id="4" name="3 Tabla"/>
          <p:cNvGraphicFramePr>
            <a:graphicFrameLocks noGrp="1"/>
          </p:cNvGraphicFramePr>
          <p:nvPr>
            <p:extLst>
              <p:ext uri="{D42A27DB-BD31-4B8C-83A1-F6EECF244321}">
                <p14:modId xmlns:p14="http://schemas.microsoft.com/office/powerpoint/2010/main" val="3765439430"/>
              </p:ext>
            </p:extLst>
          </p:nvPr>
        </p:nvGraphicFramePr>
        <p:xfrm>
          <a:off x="377826" y="3352622"/>
          <a:ext cx="8194702" cy="3218711"/>
        </p:xfrm>
        <a:graphic>
          <a:graphicData uri="http://schemas.openxmlformats.org/drawingml/2006/table">
            <a:tbl>
              <a:tblPr firstRow="1" bandRow="1">
                <a:tableStyleId>{E269D01E-BC32-4049-B463-5C60D7B0CCD2}</a:tableStyleId>
              </a:tblPr>
              <a:tblGrid>
                <a:gridCol w="1730882"/>
                <a:gridCol w="1730882"/>
                <a:gridCol w="1730882"/>
                <a:gridCol w="3002056"/>
              </a:tblGrid>
              <a:tr h="505007">
                <a:tc>
                  <a:txBody>
                    <a:bodyPr/>
                    <a:lstStyle/>
                    <a:p>
                      <a:r>
                        <a:rPr lang="es-ES" sz="1800" dirty="0" smtClean="0"/>
                        <a:t>Composición</a:t>
                      </a:r>
                      <a:r>
                        <a:rPr lang="es-ES" sz="2000" dirty="0" smtClean="0"/>
                        <a:t> </a:t>
                      </a:r>
                      <a:endParaRPr lang="es-ES" sz="1800" dirty="0"/>
                    </a:p>
                  </a:txBody>
                  <a:tcPr/>
                </a:tc>
                <a:tc>
                  <a:txBody>
                    <a:bodyPr/>
                    <a:lstStyle/>
                    <a:p>
                      <a:r>
                        <a:rPr lang="es-ES" sz="1800" dirty="0" smtClean="0"/>
                        <a:t>% en peso</a:t>
                      </a:r>
                      <a:endParaRPr lang="es-ES" sz="1800" dirty="0"/>
                    </a:p>
                  </a:txBody>
                  <a:tcPr/>
                </a:tc>
                <a:tc>
                  <a:txBody>
                    <a:bodyPr/>
                    <a:lstStyle/>
                    <a:p>
                      <a:r>
                        <a:rPr lang="es-ES" sz="1800" dirty="0" smtClean="0"/>
                        <a:t>% en volumen</a:t>
                      </a:r>
                      <a:endParaRPr lang="es-ES" sz="1800" dirty="0"/>
                    </a:p>
                  </a:txBody>
                  <a:tcPr/>
                </a:tc>
                <a:tc>
                  <a:txBody>
                    <a:bodyPr/>
                    <a:lstStyle/>
                    <a:p>
                      <a:r>
                        <a:rPr lang="es-ES" sz="1800" dirty="0" smtClean="0"/>
                        <a:t>Componentes</a:t>
                      </a:r>
                      <a:r>
                        <a:rPr lang="es-ES" sz="1800" baseline="0" dirty="0" smtClean="0"/>
                        <a:t> </a:t>
                      </a:r>
                      <a:endParaRPr lang="es-ES" sz="1800" dirty="0"/>
                    </a:p>
                  </a:txBody>
                  <a:tcPr/>
                </a:tc>
              </a:tr>
              <a:tr h="1299223">
                <a:tc>
                  <a:txBody>
                    <a:bodyPr/>
                    <a:lstStyle/>
                    <a:p>
                      <a:r>
                        <a:rPr lang="es-ES" sz="1800" dirty="0" smtClean="0"/>
                        <a:t>Material orgánico</a:t>
                      </a:r>
                    </a:p>
                  </a:txBody>
                  <a:tcPr/>
                </a:tc>
                <a:tc>
                  <a:txBody>
                    <a:bodyPr/>
                    <a:lstStyle/>
                    <a:p>
                      <a:r>
                        <a:rPr lang="es-ES" sz="1800" dirty="0" smtClean="0"/>
                        <a:t>20%</a:t>
                      </a:r>
                      <a:endParaRPr lang="es-ES" sz="1800" dirty="0"/>
                    </a:p>
                  </a:txBody>
                  <a:tcPr/>
                </a:tc>
                <a:tc>
                  <a:txBody>
                    <a:bodyPr/>
                    <a:lstStyle/>
                    <a:p>
                      <a:r>
                        <a:rPr lang="es-ES" sz="1800" dirty="0" smtClean="0"/>
                        <a:t>33%</a:t>
                      </a:r>
                      <a:endParaRPr lang="es-ES" sz="1800" dirty="0"/>
                    </a:p>
                  </a:txBody>
                  <a:tcPr/>
                </a:tc>
                <a:tc>
                  <a:txBody>
                    <a:bodyPr/>
                    <a:lstStyle/>
                    <a:p>
                      <a:r>
                        <a:rPr lang="es-ES" sz="1800" dirty="0" smtClean="0"/>
                        <a:t>Fibras </a:t>
                      </a:r>
                      <a:r>
                        <a:rPr lang="es-ES" sz="1800" dirty="0" err="1" smtClean="0"/>
                        <a:t>colágenas</a:t>
                      </a:r>
                      <a:r>
                        <a:rPr lang="es-ES" sz="1800" dirty="0" smtClean="0"/>
                        <a:t> tipo I, </a:t>
                      </a:r>
                      <a:r>
                        <a:rPr lang="es-ES" sz="1800" dirty="0" err="1" smtClean="0"/>
                        <a:t>glicosaminoglicanos</a:t>
                      </a:r>
                      <a:r>
                        <a:rPr lang="es-ES" sz="1800" dirty="0" smtClean="0"/>
                        <a:t>,</a:t>
                      </a:r>
                      <a:r>
                        <a:rPr lang="es-ES" sz="1800" baseline="0" dirty="0" smtClean="0"/>
                        <a:t> proteoglicanos y factores de crecimiento.</a:t>
                      </a:r>
                      <a:endParaRPr lang="es-ES" sz="1800" dirty="0"/>
                    </a:p>
                  </a:txBody>
                  <a:tcPr/>
                </a:tc>
              </a:tr>
              <a:tr h="774401">
                <a:tc>
                  <a:txBody>
                    <a:bodyPr/>
                    <a:lstStyle/>
                    <a:p>
                      <a:r>
                        <a:rPr lang="es-ES" sz="1800" dirty="0" smtClean="0"/>
                        <a:t>Material</a:t>
                      </a:r>
                      <a:r>
                        <a:rPr lang="es-ES" sz="1800" baseline="0" dirty="0" smtClean="0"/>
                        <a:t> inorgánico</a:t>
                      </a:r>
                      <a:endParaRPr lang="es-ES" sz="1800" dirty="0"/>
                    </a:p>
                  </a:txBody>
                  <a:tcPr/>
                </a:tc>
                <a:tc>
                  <a:txBody>
                    <a:bodyPr/>
                    <a:lstStyle/>
                    <a:p>
                      <a:r>
                        <a:rPr lang="es-ES" sz="1800" dirty="0" smtClean="0"/>
                        <a:t>70%</a:t>
                      </a:r>
                      <a:endParaRPr lang="es-ES" sz="1800" dirty="0"/>
                    </a:p>
                  </a:txBody>
                  <a:tcPr/>
                </a:tc>
                <a:tc>
                  <a:txBody>
                    <a:bodyPr/>
                    <a:lstStyle/>
                    <a:p>
                      <a:r>
                        <a:rPr lang="es-ES" sz="1800" dirty="0" smtClean="0"/>
                        <a:t>45%</a:t>
                      </a:r>
                      <a:endParaRPr lang="es-ES" sz="1800" dirty="0"/>
                    </a:p>
                  </a:txBody>
                  <a:tcPr/>
                </a:tc>
                <a:tc>
                  <a:txBody>
                    <a:bodyPr/>
                    <a:lstStyle/>
                    <a:p>
                      <a:r>
                        <a:rPr lang="es-ES" sz="1800" dirty="0" err="1" smtClean="0"/>
                        <a:t>Hidroxiapatita</a:t>
                      </a:r>
                      <a:r>
                        <a:rPr lang="es-ES" sz="1800" dirty="0" smtClean="0"/>
                        <a:t> </a:t>
                      </a:r>
                      <a:endParaRPr lang="es-ES" sz="1800" dirty="0"/>
                    </a:p>
                  </a:txBody>
                  <a:tcPr/>
                </a:tc>
              </a:tr>
              <a:tr h="505007">
                <a:tc>
                  <a:txBody>
                    <a:bodyPr/>
                    <a:lstStyle/>
                    <a:p>
                      <a:r>
                        <a:rPr lang="es-ES" sz="1800" dirty="0" smtClean="0"/>
                        <a:t>Agua </a:t>
                      </a:r>
                      <a:endParaRPr lang="es-ES" sz="1800" dirty="0"/>
                    </a:p>
                  </a:txBody>
                  <a:tcPr/>
                </a:tc>
                <a:tc>
                  <a:txBody>
                    <a:bodyPr/>
                    <a:lstStyle/>
                    <a:p>
                      <a:r>
                        <a:rPr lang="es-ES" sz="1800" dirty="0" smtClean="0"/>
                        <a:t>10%</a:t>
                      </a:r>
                      <a:endParaRPr lang="es-ES" sz="1800" dirty="0"/>
                    </a:p>
                  </a:txBody>
                  <a:tcPr/>
                </a:tc>
                <a:tc>
                  <a:txBody>
                    <a:bodyPr/>
                    <a:lstStyle/>
                    <a:p>
                      <a:r>
                        <a:rPr lang="es-ES" sz="1800" dirty="0" smtClean="0"/>
                        <a:t>22%</a:t>
                      </a:r>
                      <a:endParaRPr lang="es-ES" sz="1800" dirty="0"/>
                    </a:p>
                  </a:txBody>
                  <a:tcPr/>
                </a:tc>
                <a:tc>
                  <a:txBody>
                    <a:bodyPr/>
                    <a:lstStyle/>
                    <a:p>
                      <a:endParaRPr lang="es-ES" sz="1800" dirty="0"/>
                    </a:p>
                  </a:txBody>
                  <a:tcPr/>
                </a:tc>
              </a:tr>
            </a:tbl>
          </a:graphicData>
        </a:graphic>
      </p:graphicFrame>
      <p:pic>
        <p:nvPicPr>
          <p:cNvPr id="5" name="4 Imagen" descr="ATLASHOa3.gif"/>
          <p:cNvPicPr>
            <a:picLocks noChangeAspect="1"/>
          </p:cNvPicPr>
          <p:nvPr/>
        </p:nvPicPr>
        <p:blipFill>
          <a:blip r:embed="rId3"/>
          <a:stretch>
            <a:fillRect/>
          </a:stretch>
        </p:blipFill>
        <p:spPr>
          <a:xfrm>
            <a:off x="5715008" y="523125"/>
            <a:ext cx="2443165" cy="2620123"/>
          </a:xfrm>
          <a:prstGeom prst="rect">
            <a:avLst/>
          </a:prstGeom>
        </p:spPr>
      </p:pic>
      <p:pic>
        <p:nvPicPr>
          <p:cNvPr id="9" name="8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88144"/>
            <a:ext cx="8229600" cy="1066800"/>
          </a:xfrm>
        </p:spPr>
        <p:txBody>
          <a:bodyPr/>
          <a:lstStyle/>
          <a:p>
            <a:r>
              <a:rPr lang="es-ES" dirty="0" smtClean="0"/>
              <a:t>Dentina </a:t>
            </a:r>
            <a:endParaRPr lang="es-ES" dirty="0"/>
          </a:p>
        </p:txBody>
      </p:sp>
      <p:sp>
        <p:nvSpPr>
          <p:cNvPr id="3" name="2 Marcador de contenido"/>
          <p:cNvSpPr>
            <a:spLocks noGrp="1"/>
          </p:cNvSpPr>
          <p:nvPr>
            <p:ph idx="1"/>
          </p:nvPr>
        </p:nvSpPr>
        <p:spPr>
          <a:xfrm>
            <a:off x="377825" y="1628800"/>
            <a:ext cx="4726189" cy="3689038"/>
          </a:xfrm>
        </p:spPr>
        <p:txBody>
          <a:bodyPr>
            <a:noAutofit/>
          </a:bodyPr>
          <a:lstStyle/>
          <a:p>
            <a:r>
              <a:rPr lang="es-ES" sz="3200" dirty="0" smtClean="0"/>
              <a:t>Posee túbulos </a:t>
            </a:r>
            <a:r>
              <a:rPr lang="es-ES" sz="3200" dirty="0" err="1" smtClean="0"/>
              <a:t>dentinarios</a:t>
            </a:r>
            <a:r>
              <a:rPr lang="es-ES" sz="3200" dirty="0" smtClean="0"/>
              <a:t> que alojan en su interior la prolongación de las células </a:t>
            </a:r>
            <a:r>
              <a:rPr lang="es-ES" sz="3200" dirty="0" err="1" smtClean="0"/>
              <a:t>odontoblásticas</a:t>
            </a:r>
            <a:r>
              <a:rPr lang="es-ES" sz="3200" dirty="0" smtClean="0"/>
              <a:t>, proporcionan propiedades de permeabilidad y sensibilidad.</a:t>
            </a:r>
            <a:endParaRPr lang="es-ES" sz="3200"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65</a:t>
            </a:fld>
            <a:endParaRPr lang="es-MX"/>
          </a:p>
        </p:txBody>
      </p:sp>
      <p:pic>
        <p:nvPicPr>
          <p:cNvPr id="4" name="3 Imagen" descr="500px-Tubulos_dentinarios2.jpg"/>
          <p:cNvPicPr>
            <a:picLocks noChangeAspect="1"/>
          </p:cNvPicPr>
          <p:nvPr/>
        </p:nvPicPr>
        <p:blipFill>
          <a:blip r:embed="rId3"/>
          <a:stretch>
            <a:fillRect/>
          </a:stretch>
        </p:blipFill>
        <p:spPr>
          <a:xfrm>
            <a:off x="4778454" y="3228477"/>
            <a:ext cx="3913104" cy="3200919"/>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2779" y="669925"/>
            <a:ext cx="8229600" cy="1066800"/>
          </a:xfrm>
        </p:spPr>
        <p:txBody>
          <a:bodyPr/>
          <a:lstStyle/>
          <a:p>
            <a:r>
              <a:rPr lang="es-ES" dirty="0" smtClean="0"/>
              <a:t>Dentina </a:t>
            </a:r>
            <a:endParaRPr lang="es-ES" dirty="0"/>
          </a:p>
        </p:txBody>
      </p:sp>
      <p:sp>
        <p:nvSpPr>
          <p:cNvPr id="3" name="2 Marcador de contenido"/>
          <p:cNvSpPr>
            <a:spLocks noGrp="1"/>
          </p:cNvSpPr>
          <p:nvPr>
            <p:ph idx="1"/>
          </p:nvPr>
        </p:nvSpPr>
        <p:spPr>
          <a:xfrm>
            <a:off x="377825" y="1772816"/>
            <a:ext cx="5186370" cy="4525963"/>
          </a:xfrm>
        </p:spPr>
        <p:txBody>
          <a:bodyPr>
            <a:normAutofit/>
          </a:bodyPr>
          <a:lstStyle/>
          <a:p>
            <a:r>
              <a:rPr lang="es-ES" sz="3200" dirty="0" smtClean="0"/>
              <a:t>Los túbulos </a:t>
            </a:r>
            <a:r>
              <a:rPr lang="es-ES" sz="3200" dirty="0" err="1" smtClean="0"/>
              <a:t>dentinarios</a:t>
            </a:r>
            <a:r>
              <a:rPr lang="es-ES" sz="3200" dirty="0" smtClean="0"/>
              <a:t> se extienden radialmente a la pulpa, desde la cámara </a:t>
            </a:r>
            <a:r>
              <a:rPr lang="es-ES" sz="3200" dirty="0" err="1" smtClean="0"/>
              <a:t>pulpar</a:t>
            </a:r>
            <a:r>
              <a:rPr lang="es-ES" sz="3200" dirty="0" smtClean="0"/>
              <a:t> o conductos radiculares hasta alcanzar la unión </a:t>
            </a:r>
            <a:r>
              <a:rPr lang="es-ES" sz="3200" dirty="0" err="1" smtClean="0"/>
              <a:t>amelodentinaria</a:t>
            </a:r>
            <a:r>
              <a:rPr lang="es-ES" sz="3200" dirty="0" smtClean="0"/>
              <a:t> o </a:t>
            </a:r>
            <a:r>
              <a:rPr lang="es-ES" sz="3200" dirty="0" err="1" smtClean="0"/>
              <a:t>cementodentinaria</a:t>
            </a:r>
            <a:endParaRPr lang="es-ES" sz="3200"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66</a:t>
            </a:fld>
            <a:endParaRPr lang="es-MX"/>
          </a:p>
        </p:txBody>
      </p:sp>
      <p:pic>
        <p:nvPicPr>
          <p:cNvPr id="5" name="4 Imagen" descr="9.jpg"/>
          <p:cNvPicPr>
            <a:picLocks noChangeAspect="1"/>
          </p:cNvPicPr>
          <p:nvPr/>
        </p:nvPicPr>
        <p:blipFill>
          <a:blip r:embed="rId3"/>
          <a:srcRect l="45363" r="13038"/>
          <a:stretch>
            <a:fillRect/>
          </a:stretch>
        </p:blipFill>
        <p:spPr>
          <a:xfrm>
            <a:off x="6143636" y="1643050"/>
            <a:ext cx="2000264" cy="3681435"/>
          </a:xfrm>
          <a:prstGeom prst="rect">
            <a:avLst/>
          </a:prstGeom>
        </p:spPr>
      </p:pic>
      <p:pic>
        <p:nvPicPr>
          <p:cNvPr id="7" name="6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4888" y="197768"/>
            <a:ext cx="8229600" cy="1143000"/>
          </a:xfrm>
        </p:spPr>
        <p:txBody>
          <a:bodyPr/>
          <a:lstStyle/>
          <a:p>
            <a:r>
              <a:rPr lang="es-ES" dirty="0" smtClean="0"/>
              <a:t>Cambios de la dentina</a:t>
            </a:r>
            <a:endParaRPr lang="es-ES" dirty="0"/>
          </a:p>
        </p:txBody>
      </p:sp>
      <p:sp>
        <p:nvSpPr>
          <p:cNvPr id="3" name="2 Marcador de contenido"/>
          <p:cNvSpPr>
            <a:spLocks noGrp="1"/>
          </p:cNvSpPr>
          <p:nvPr>
            <p:ph idx="1"/>
          </p:nvPr>
        </p:nvSpPr>
        <p:spPr>
          <a:xfrm>
            <a:off x="457200" y="1260491"/>
            <a:ext cx="8435280" cy="4525963"/>
          </a:xfrm>
        </p:spPr>
        <p:txBody>
          <a:bodyPr>
            <a:normAutofit/>
          </a:bodyPr>
          <a:lstStyle/>
          <a:p>
            <a:r>
              <a:rPr lang="es-ES" sz="2800" dirty="0" smtClean="0"/>
              <a:t>A mayor edad disminuye el diámetro de los túbulos </a:t>
            </a:r>
            <a:r>
              <a:rPr lang="es-ES" sz="2800" dirty="0" err="1" smtClean="0"/>
              <a:t>dentinarios</a:t>
            </a:r>
            <a:r>
              <a:rPr lang="es-ES" sz="2800" dirty="0" smtClean="0"/>
              <a:t>.</a:t>
            </a:r>
          </a:p>
          <a:p>
            <a:r>
              <a:rPr lang="es-ES" sz="2800" dirty="0" smtClean="0"/>
              <a:t>Depósito de dentina secundaria en la colindancia con la pulpa.</a:t>
            </a:r>
          </a:p>
          <a:p>
            <a:r>
              <a:rPr lang="es-ES" sz="2800" dirty="0" smtClean="0"/>
              <a:t>Formación de dentina terciaria o de irritación como respuesta a agentes agresores, aumentando el espesor </a:t>
            </a:r>
            <a:r>
              <a:rPr lang="es-ES" sz="2800" dirty="0" err="1" smtClean="0"/>
              <a:t>dentinario</a:t>
            </a:r>
            <a:r>
              <a:rPr lang="es-ES" sz="2800" dirty="0" smtClean="0"/>
              <a:t>.</a:t>
            </a:r>
            <a:endParaRPr lang="es-ES" sz="2800"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67</a:t>
            </a:fld>
            <a:endParaRPr lang="es-MX"/>
          </a:p>
        </p:txBody>
      </p:sp>
      <p:pic>
        <p:nvPicPr>
          <p:cNvPr id="4" name="3 Imagen" descr="image2.jpg"/>
          <p:cNvPicPr>
            <a:picLocks noChangeAspect="1"/>
          </p:cNvPicPr>
          <p:nvPr/>
        </p:nvPicPr>
        <p:blipFill>
          <a:blip r:embed="rId3"/>
          <a:stretch>
            <a:fillRect/>
          </a:stretch>
        </p:blipFill>
        <p:spPr>
          <a:xfrm rot="5400000">
            <a:off x="3655946" y="4032211"/>
            <a:ext cx="2098793" cy="3124204"/>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69925"/>
            <a:ext cx="8229600" cy="1066800"/>
          </a:xfrm>
        </p:spPr>
        <p:txBody>
          <a:bodyPr/>
          <a:lstStyle/>
          <a:p>
            <a:r>
              <a:rPr lang="es-ES" dirty="0" smtClean="0"/>
              <a:t>Lesión cariosa en dentina</a:t>
            </a:r>
            <a:endParaRPr lang="es-ES" dirty="0"/>
          </a:p>
        </p:txBody>
      </p:sp>
      <p:sp>
        <p:nvSpPr>
          <p:cNvPr id="3" name="2 Marcador de contenido"/>
          <p:cNvSpPr>
            <a:spLocks noGrp="1"/>
          </p:cNvSpPr>
          <p:nvPr>
            <p:ph idx="1"/>
          </p:nvPr>
        </p:nvSpPr>
        <p:spPr>
          <a:xfrm>
            <a:off x="3779912" y="1772816"/>
            <a:ext cx="4906888" cy="4353347"/>
          </a:xfrm>
        </p:spPr>
        <p:txBody>
          <a:bodyPr>
            <a:normAutofit lnSpcReduction="10000"/>
          </a:bodyPr>
          <a:lstStyle/>
          <a:p>
            <a:r>
              <a:rPr lang="es-ES" sz="3200" dirty="0" smtClean="0"/>
              <a:t>Cuando la caries alcanza la unión </a:t>
            </a:r>
            <a:r>
              <a:rPr lang="es-ES" sz="3200" dirty="0" err="1" smtClean="0"/>
              <a:t>amelodentinaria</a:t>
            </a:r>
            <a:r>
              <a:rPr lang="es-ES" sz="3200" dirty="0" smtClean="0"/>
              <a:t>, los productos ácidos bacterianos se diseminan hacia los túbulos </a:t>
            </a:r>
            <a:r>
              <a:rPr lang="es-ES" sz="3200" dirty="0" err="1" smtClean="0"/>
              <a:t>dentinarios</a:t>
            </a:r>
            <a:r>
              <a:rPr lang="es-ES" sz="3200" dirty="0" smtClean="0"/>
              <a:t>, y a través de ellos llegan al tejido </a:t>
            </a:r>
            <a:r>
              <a:rPr lang="es-ES" sz="3200" dirty="0" err="1" smtClean="0"/>
              <a:t>pulpar</a:t>
            </a:r>
            <a:r>
              <a:rPr lang="es-ES" sz="3200" dirty="0" smtClean="0"/>
              <a:t>.</a:t>
            </a:r>
            <a:endParaRPr lang="es-ES" sz="3200"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68</a:t>
            </a:fld>
            <a:endParaRPr lang="es-MX"/>
          </a:p>
        </p:txBody>
      </p:sp>
      <p:pic>
        <p:nvPicPr>
          <p:cNvPr id="4" name="3 Imagen" descr="codigo30707.jpg"/>
          <p:cNvPicPr>
            <a:picLocks noChangeAspect="1"/>
          </p:cNvPicPr>
          <p:nvPr/>
        </p:nvPicPr>
        <p:blipFill>
          <a:blip r:embed="rId3"/>
          <a:stretch>
            <a:fillRect/>
          </a:stretch>
        </p:blipFill>
        <p:spPr>
          <a:xfrm>
            <a:off x="442710" y="3861048"/>
            <a:ext cx="3500441" cy="2625331"/>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93507"/>
            <a:ext cx="8229600" cy="1066800"/>
          </a:xfrm>
        </p:spPr>
        <p:txBody>
          <a:bodyPr/>
          <a:lstStyle/>
          <a:p>
            <a:r>
              <a:rPr lang="es-ES" dirty="0" smtClean="0"/>
              <a:t>Complejo </a:t>
            </a:r>
            <a:r>
              <a:rPr lang="es-ES" dirty="0" err="1" smtClean="0"/>
              <a:t>dentino-pulpar</a:t>
            </a:r>
            <a:endParaRPr lang="es-ES" dirty="0"/>
          </a:p>
        </p:txBody>
      </p:sp>
      <p:sp>
        <p:nvSpPr>
          <p:cNvPr id="3" name="2 Marcador de contenido"/>
          <p:cNvSpPr>
            <a:spLocks noGrp="1"/>
          </p:cNvSpPr>
          <p:nvPr>
            <p:ph idx="1"/>
          </p:nvPr>
        </p:nvSpPr>
        <p:spPr>
          <a:xfrm>
            <a:off x="377826" y="1772816"/>
            <a:ext cx="8514654" cy="4325112"/>
          </a:xfrm>
        </p:spPr>
        <p:txBody>
          <a:bodyPr>
            <a:normAutofit/>
          </a:bodyPr>
          <a:lstStyle/>
          <a:p>
            <a:r>
              <a:rPr lang="es-ES" sz="3200" dirty="0" smtClean="0"/>
              <a:t>La dentina y la pulpa forman el tejido viviente del diente, por lo que cualquier estímulo que afecte la dentina dará lugar  a una reacción defensiva en el complejo </a:t>
            </a:r>
            <a:r>
              <a:rPr lang="es-ES" sz="3200" dirty="0" err="1" smtClean="0"/>
              <a:t>dentino-pulpar</a:t>
            </a:r>
            <a:endParaRPr lang="es-ES" sz="3200"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69</a:t>
            </a:fld>
            <a:endParaRPr lang="es-MX"/>
          </a:p>
        </p:txBody>
      </p:sp>
      <p:pic>
        <p:nvPicPr>
          <p:cNvPr id="4" name="3 Imagen" descr="Colgate-Sensitive-Pro-Relief-Odontoblast-NoSparks.jpg"/>
          <p:cNvPicPr>
            <a:picLocks noChangeAspect="1"/>
          </p:cNvPicPr>
          <p:nvPr/>
        </p:nvPicPr>
        <p:blipFill>
          <a:blip r:embed="rId3"/>
          <a:stretch>
            <a:fillRect/>
          </a:stretch>
        </p:blipFill>
        <p:spPr>
          <a:xfrm>
            <a:off x="4932040" y="4240463"/>
            <a:ext cx="3118906" cy="2183234"/>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62" y="720120"/>
            <a:ext cx="8229600" cy="1066800"/>
          </a:xfrm>
        </p:spPr>
        <p:txBody>
          <a:bodyPr>
            <a:normAutofit/>
          </a:bodyPr>
          <a:lstStyle/>
          <a:p>
            <a:r>
              <a:rPr lang="es-ES" dirty="0" smtClean="0"/>
              <a:t>Competencia profesional</a:t>
            </a:r>
            <a:endParaRPr lang="es-ES" dirty="0"/>
          </a:p>
        </p:txBody>
      </p:sp>
      <p:sp>
        <p:nvSpPr>
          <p:cNvPr id="2" name="1 Marcador de contenido"/>
          <p:cNvSpPr>
            <a:spLocks noGrp="1"/>
          </p:cNvSpPr>
          <p:nvPr>
            <p:ph idx="1"/>
          </p:nvPr>
        </p:nvSpPr>
        <p:spPr>
          <a:xfrm>
            <a:off x="457200" y="1831995"/>
            <a:ext cx="8229600" cy="4525963"/>
          </a:xfrm>
        </p:spPr>
        <p:txBody>
          <a:bodyPr>
            <a:noAutofit/>
          </a:bodyPr>
          <a:lstStyle/>
          <a:p>
            <a:r>
              <a:rPr lang="es-ES" sz="2400" dirty="0" smtClean="0"/>
              <a:t>Manejo de los procesos de salud-enfermedad y sus relaciones contextuales</a:t>
            </a:r>
          </a:p>
          <a:p>
            <a:pPr lvl="1"/>
            <a:r>
              <a:rPr lang="es-ES" sz="2000" dirty="0" smtClean="0"/>
              <a:t>Aplicar el método clínico para el diagnóstico de salud bucal.</a:t>
            </a:r>
          </a:p>
          <a:p>
            <a:pPr lvl="1"/>
            <a:r>
              <a:rPr lang="es-ES" sz="2000" dirty="0" smtClean="0"/>
              <a:t>Diagnosticar los estados de salud bucal del paciente, sus alteraciones y su relación con su estado sistémico.</a:t>
            </a:r>
          </a:p>
          <a:p>
            <a:pPr lvl="1"/>
            <a:r>
              <a:rPr lang="es-ES" sz="2000" dirty="0" smtClean="0"/>
              <a:t>Elaborar programas de tratamiento preventivo, curativo, restaurativo y de rehabilitación de salud bucal del individuo en su contexto.</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7</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405" y="685800"/>
            <a:ext cx="8229600" cy="1066800"/>
          </a:xfrm>
        </p:spPr>
        <p:txBody>
          <a:bodyPr>
            <a:normAutofit fontScale="90000"/>
          </a:bodyPr>
          <a:lstStyle/>
          <a:p>
            <a:r>
              <a:rPr lang="es-ES" dirty="0" smtClean="0"/>
              <a:t>Mecanismos de reacción del complejo </a:t>
            </a:r>
            <a:r>
              <a:rPr lang="es-ES" dirty="0" err="1" smtClean="0"/>
              <a:t>dentino-pulpar</a:t>
            </a:r>
            <a:endParaRPr lang="es-ES" dirty="0"/>
          </a:p>
        </p:txBody>
      </p:sp>
      <p:sp>
        <p:nvSpPr>
          <p:cNvPr id="3" name="2 Marcador de contenido"/>
          <p:cNvSpPr>
            <a:spLocks noGrp="1"/>
          </p:cNvSpPr>
          <p:nvPr>
            <p:ph idx="1"/>
          </p:nvPr>
        </p:nvSpPr>
        <p:spPr>
          <a:xfrm>
            <a:off x="457200" y="2132856"/>
            <a:ext cx="8229600" cy="4325112"/>
          </a:xfrm>
        </p:spPr>
        <p:txBody>
          <a:bodyPr/>
          <a:lstStyle/>
          <a:p>
            <a:r>
              <a:rPr lang="es-ES" dirty="0" smtClean="0"/>
              <a:t>Esclerosis de los túbulos </a:t>
            </a:r>
            <a:r>
              <a:rPr lang="es-ES" dirty="0" err="1" smtClean="0"/>
              <a:t>dentinarios</a:t>
            </a:r>
            <a:endParaRPr lang="es-ES" dirty="0" smtClean="0"/>
          </a:p>
          <a:p>
            <a:r>
              <a:rPr lang="es-ES" dirty="0" smtClean="0"/>
              <a:t>Formación de dentina terciaria en el límite </a:t>
            </a:r>
            <a:r>
              <a:rPr lang="es-ES" dirty="0" err="1" smtClean="0"/>
              <a:t>dentino-pulpar</a:t>
            </a:r>
            <a:r>
              <a:rPr lang="es-ES" dirty="0" smtClean="0"/>
              <a:t>.</a:t>
            </a:r>
          </a:p>
          <a:p>
            <a:r>
              <a:rPr lang="es-ES" dirty="0" smtClean="0"/>
              <a:t>Establecimiento de un proceso inflamatorio en la pulpa.</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70</a:t>
            </a:fld>
            <a:endParaRPr lang="es-MX"/>
          </a:p>
        </p:txBody>
      </p:sp>
      <p:pic>
        <p:nvPicPr>
          <p:cNvPr id="4" name="3 Imagen" descr="006.jpg"/>
          <p:cNvPicPr>
            <a:picLocks noChangeAspect="1"/>
          </p:cNvPicPr>
          <p:nvPr/>
        </p:nvPicPr>
        <p:blipFill>
          <a:blip r:embed="rId3"/>
          <a:stretch>
            <a:fillRect/>
          </a:stretch>
        </p:blipFill>
        <p:spPr>
          <a:xfrm>
            <a:off x="3214678" y="4336811"/>
            <a:ext cx="2905132" cy="2188533"/>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90871"/>
            <a:ext cx="8229600" cy="1066800"/>
          </a:xfrm>
        </p:spPr>
        <p:txBody>
          <a:bodyPr/>
          <a:lstStyle/>
          <a:p>
            <a:r>
              <a:rPr lang="es-ES" dirty="0" smtClean="0"/>
              <a:t>Lesión cariosa en dentina</a:t>
            </a:r>
            <a:endParaRPr lang="es-ES" dirty="0"/>
          </a:p>
        </p:txBody>
      </p:sp>
      <p:sp>
        <p:nvSpPr>
          <p:cNvPr id="3" name="2 Marcador de contenido"/>
          <p:cNvSpPr>
            <a:spLocks noGrp="1"/>
          </p:cNvSpPr>
          <p:nvPr>
            <p:ph idx="1"/>
          </p:nvPr>
        </p:nvSpPr>
        <p:spPr>
          <a:xfrm>
            <a:off x="500062" y="1772816"/>
            <a:ext cx="8229600" cy="4525963"/>
          </a:xfrm>
        </p:spPr>
        <p:txBody>
          <a:bodyPr>
            <a:normAutofit/>
          </a:bodyPr>
          <a:lstStyle/>
          <a:p>
            <a:r>
              <a:rPr lang="es-ES" dirty="0" smtClean="0"/>
              <a:t>La degradación del colágeno de la dentina cariada se debe a la acción de enzimas que pertenecen a la familia de las matriz-</a:t>
            </a:r>
            <a:r>
              <a:rPr lang="es-ES" dirty="0" err="1" smtClean="0"/>
              <a:t>metalproteinasas</a:t>
            </a:r>
            <a:r>
              <a:rPr lang="es-ES" dirty="0" smtClean="0"/>
              <a:t> (MMP) que incluyen la MMP-8,MMP-2 y MMP-9, que se activan con la disminución del pH por debajo del punto crítico.</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71</a:t>
            </a:fld>
            <a:endParaRPr lang="es-MX"/>
          </a:p>
        </p:txBody>
      </p:sp>
      <p:pic>
        <p:nvPicPr>
          <p:cNvPr id="4" name="3 Imagen" descr="6.jpg"/>
          <p:cNvPicPr>
            <a:picLocks noChangeAspect="1"/>
          </p:cNvPicPr>
          <p:nvPr/>
        </p:nvPicPr>
        <p:blipFill>
          <a:blip r:embed="rId3"/>
          <a:srcRect r="25977"/>
          <a:stretch>
            <a:fillRect/>
          </a:stretch>
        </p:blipFill>
        <p:spPr>
          <a:xfrm>
            <a:off x="3419872" y="4572008"/>
            <a:ext cx="2500331" cy="2071702"/>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Lesión cariosa en dentina</a:t>
            </a:r>
            <a:endParaRPr lang="es-ES" dirty="0"/>
          </a:p>
        </p:txBody>
      </p:sp>
      <p:graphicFrame>
        <p:nvGraphicFramePr>
          <p:cNvPr id="4" name="3 Marcador de contenido"/>
          <p:cNvGraphicFramePr>
            <a:graphicFrameLocks noGrp="1"/>
          </p:cNvGraphicFramePr>
          <p:nvPr>
            <p:ph idx="1"/>
          </p:nvPr>
        </p:nvGraphicFramePr>
        <p:xfrm>
          <a:off x="457200" y="107154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Marcador de número de diapositiva"/>
          <p:cNvSpPr>
            <a:spLocks noGrp="1"/>
          </p:cNvSpPr>
          <p:nvPr>
            <p:ph type="sldNum" sz="quarter" idx="12"/>
          </p:nvPr>
        </p:nvSpPr>
        <p:spPr/>
        <p:txBody>
          <a:bodyPr/>
          <a:lstStyle/>
          <a:p>
            <a:fld id="{09B26ADD-8E07-4E7F-93F4-708D45AD15DD}" type="slidenum">
              <a:rPr lang="es-MX" smtClean="0"/>
              <a:pPr/>
              <a:t>72</a:t>
            </a:fld>
            <a:endParaRPr lang="es-MX"/>
          </a:p>
        </p:txBody>
      </p:sp>
      <p:pic>
        <p:nvPicPr>
          <p:cNvPr id="5" name="4 Imagen" descr="codigo30370.jpg"/>
          <p:cNvPicPr>
            <a:picLocks noChangeAspect="1"/>
          </p:cNvPicPr>
          <p:nvPr/>
        </p:nvPicPr>
        <p:blipFill>
          <a:blip r:embed="rId8"/>
          <a:stretch>
            <a:fillRect/>
          </a:stretch>
        </p:blipFill>
        <p:spPr>
          <a:xfrm>
            <a:off x="3786182" y="4214818"/>
            <a:ext cx="3143272" cy="2357454"/>
          </a:xfrm>
          <a:prstGeom prst="rect">
            <a:avLst/>
          </a:prstGeom>
        </p:spPr>
      </p:pic>
      <p:pic>
        <p:nvPicPr>
          <p:cNvPr id="7" name="6 Imagen" descr="Escudo%20UAEM.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72209"/>
            <a:ext cx="8229600" cy="1066800"/>
          </a:xfrm>
        </p:spPr>
        <p:txBody>
          <a:bodyPr/>
          <a:lstStyle/>
          <a:p>
            <a:r>
              <a:rPr lang="es-ES" dirty="0" smtClean="0"/>
              <a:t>Cemento </a:t>
            </a:r>
            <a:endParaRPr lang="es-ES" dirty="0"/>
          </a:p>
        </p:txBody>
      </p:sp>
      <p:sp>
        <p:nvSpPr>
          <p:cNvPr id="3" name="2 Marcador de contenido"/>
          <p:cNvSpPr>
            <a:spLocks noGrp="1"/>
          </p:cNvSpPr>
          <p:nvPr>
            <p:ph idx="1"/>
          </p:nvPr>
        </p:nvSpPr>
        <p:spPr>
          <a:xfrm>
            <a:off x="457200" y="1600200"/>
            <a:ext cx="8258204" cy="4525963"/>
          </a:xfrm>
        </p:spPr>
        <p:txBody>
          <a:bodyPr/>
          <a:lstStyle/>
          <a:p>
            <a:r>
              <a:rPr lang="es-ES" dirty="0" smtClean="0"/>
              <a:t>Tejido mineralizado </a:t>
            </a:r>
            <a:r>
              <a:rPr lang="es-ES" dirty="0" err="1" smtClean="0"/>
              <a:t>mesenquimático</a:t>
            </a:r>
            <a:endParaRPr lang="es-ES" dirty="0" smtClean="0"/>
          </a:p>
          <a:p>
            <a:r>
              <a:rPr lang="es-ES" dirty="0" smtClean="0"/>
              <a:t>Se origina del saco dentario</a:t>
            </a:r>
          </a:p>
          <a:p>
            <a:r>
              <a:rPr lang="es-ES" dirty="0" smtClean="0"/>
              <a:t>Recubre las raíces de los dientes.</a:t>
            </a:r>
          </a:p>
          <a:p>
            <a:r>
              <a:rPr lang="es-ES" dirty="0" smtClean="0"/>
              <a:t>Sirve de anclaje a las fibras </a:t>
            </a:r>
            <a:r>
              <a:rPr lang="es-ES" dirty="0" err="1" smtClean="0"/>
              <a:t>colágenas</a:t>
            </a:r>
            <a:r>
              <a:rPr lang="es-ES" dirty="0" smtClean="0"/>
              <a:t> del ligamento </a:t>
            </a:r>
            <a:r>
              <a:rPr lang="es-ES" dirty="0" err="1" smtClean="0"/>
              <a:t>periodontal</a:t>
            </a:r>
            <a:r>
              <a:rPr lang="es-ES" dirty="0" smtClean="0"/>
              <a:t> a la raíz del diente.</a:t>
            </a:r>
          </a:p>
          <a:p>
            <a:r>
              <a:rPr lang="es-ES" dirty="0" smtClean="0"/>
              <a:t>El cemento cervical es </a:t>
            </a:r>
            <a:r>
              <a:rPr lang="es-ES" dirty="0" err="1" smtClean="0"/>
              <a:t>acelular</a:t>
            </a:r>
            <a:r>
              <a:rPr lang="es-ES" dirty="0" smtClean="0"/>
              <a:t> y el apical es celular.</a:t>
            </a:r>
            <a:endParaRPr lang="es-ES"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73</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4653135"/>
            <a:ext cx="3096344" cy="2028105"/>
          </a:xfrm>
          <a:prstGeom prst="rect">
            <a:avLst/>
          </a:prstGeom>
        </p:spPr>
      </p:pic>
      <p:sp>
        <p:nvSpPr>
          <p:cNvPr id="10" name="9 Flecha derecha"/>
          <p:cNvSpPr/>
          <p:nvPr/>
        </p:nvSpPr>
        <p:spPr>
          <a:xfrm>
            <a:off x="2987824" y="5949280"/>
            <a:ext cx="720080" cy="288032"/>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izquierda"/>
          <p:cNvSpPr/>
          <p:nvPr/>
        </p:nvSpPr>
        <p:spPr>
          <a:xfrm>
            <a:off x="5724128" y="5373216"/>
            <a:ext cx="720080" cy="293971"/>
          </a:xfrm>
          <a:prstGeom prst="lef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709532"/>
            <a:ext cx="8229600" cy="1066800"/>
          </a:xfrm>
        </p:spPr>
        <p:txBody>
          <a:bodyPr/>
          <a:lstStyle/>
          <a:p>
            <a:r>
              <a:rPr lang="es-ES" dirty="0" smtClean="0"/>
              <a:t>Cemento </a:t>
            </a:r>
            <a:endParaRPr lang="es-ES" dirty="0"/>
          </a:p>
        </p:txBody>
      </p:sp>
      <p:sp>
        <p:nvSpPr>
          <p:cNvPr id="3" name="2 Marcador de contenido"/>
          <p:cNvSpPr>
            <a:spLocks noGrp="1"/>
          </p:cNvSpPr>
          <p:nvPr>
            <p:ph idx="1"/>
          </p:nvPr>
        </p:nvSpPr>
        <p:spPr>
          <a:xfrm>
            <a:off x="480386" y="1916832"/>
            <a:ext cx="8229600" cy="4325112"/>
          </a:xfrm>
        </p:spPr>
        <p:txBody>
          <a:bodyPr/>
          <a:lstStyle/>
          <a:p>
            <a:r>
              <a:rPr lang="es-ES" dirty="0" smtClean="0"/>
              <a:t>Composición:</a:t>
            </a:r>
          </a:p>
          <a:p>
            <a:pPr lvl="1"/>
            <a:r>
              <a:rPr lang="es-ES" dirty="0" smtClean="0"/>
              <a:t>45% de sustancia inorgánica</a:t>
            </a:r>
          </a:p>
          <a:p>
            <a:pPr lvl="1"/>
            <a:r>
              <a:rPr lang="es-ES" dirty="0" smtClean="0"/>
              <a:t>22% de sustancia orgánica: colágeno tipo I y sustancia fundamental</a:t>
            </a:r>
          </a:p>
          <a:p>
            <a:pPr lvl="1"/>
            <a:r>
              <a:rPr lang="es-ES" dirty="0" smtClean="0"/>
              <a:t>33% de agua</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74</a:t>
            </a:fld>
            <a:endParaRPr lang="es-MX"/>
          </a:p>
        </p:txBody>
      </p:sp>
      <p:pic>
        <p:nvPicPr>
          <p:cNvPr id="4" name="3 Imagen" descr="Imagen8.png"/>
          <p:cNvPicPr>
            <a:picLocks noChangeAspect="1"/>
          </p:cNvPicPr>
          <p:nvPr/>
        </p:nvPicPr>
        <p:blipFill>
          <a:blip r:embed="rId3"/>
          <a:stretch>
            <a:fillRect/>
          </a:stretch>
        </p:blipFill>
        <p:spPr>
          <a:xfrm>
            <a:off x="6150757" y="3501008"/>
            <a:ext cx="2259703" cy="3053186"/>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476672"/>
            <a:ext cx="8229600" cy="1066800"/>
          </a:xfrm>
        </p:spPr>
        <p:txBody>
          <a:bodyPr/>
          <a:lstStyle/>
          <a:p>
            <a:r>
              <a:rPr lang="es-ES" dirty="0" smtClean="0"/>
              <a:t>Lesión cariosa en cemento</a:t>
            </a:r>
            <a:endParaRPr lang="es-ES" dirty="0"/>
          </a:p>
        </p:txBody>
      </p:sp>
      <p:sp>
        <p:nvSpPr>
          <p:cNvPr id="3" name="2 Marcador de contenido"/>
          <p:cNvSpPr>
            <a:spLocks noGrp="1"/>
          </p:cNvSpPr>
          <p:nvPr>
            <p:ph idx="1"/>
          </p:nvPr>
        </p:nvSpPr>
        <p:spPr>
          <a:xfrm>
            <a:off x="457200" y="1600200"/>
            <a:ext cx="7043758" cy="4525963"/>
          </a:xfrm>
        </p:spPr>
        <p:txBody>
          <a:bodyPr>
            <a:normAutofit/>
          </a:bodyPr>
          <a:lstStyle/>
          <a:p>
            <a:r>
              <a:rPr lang="es-ES" dirty="0" smtClean="0"/>
              <a:t>Resultado de la exposición de las superficies radiculares al ambiente bucal </a:t>
            </a:r>
          </a:p>
          <a:p>
            <a:r>
              <a:rPr lang="es-ES" dirty="0" smtClean="0"/>
              <a:t>Pequeñas lesiones parduscas a lo largo de la unión </a:t>
            </a:r>
            <a:r>
              <a:rPr lang="es-ES" dirty="0" err="1" smtClean="0"/>
              <a:t>amelocementaria</a:t>
            </a:r>
            <a:r>
              <a:rPr lang="es-ES" dirty="0" smtClean="0"/>
              <a:t>.</a:t>
            </a:r>
          </a:p>
          <a:p>
            <a:r>
              <a:rPr lang="es-ES" dirty="0" smtClean="0"/>
              <a:t>Superficie blanda al tacto.</a:t>
            </a:r>
          </a:p>
          <a:p>
            <a:r>
              <a:rPr lang="es-ES" dirty="0" smtClean="0"/>
              <a:t>Su contenido orgánico favorece varias especies bacterianas.</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75</a:t>
            </a:fld>
            <a:endParaRPr lang="es-MX"/>
          </a:p>
        </p:txBody>
      </p:sp>
      <p:pic>
        <p:nvPicPr>
          <p:cNvPr id="4" name="3 Imagen" descr="150px-Toothdecay.png"/>
          <p:cNvPicPr>
            <a:picLocks noChangeAspect="1"/>
          </p:cNvPicPr>
          <p:nvPr/>
        </p:nvPicPr>
        <p:blipFill>
          <a:blip r:embed="rId3"/>
          <a:stretch>
            <a:fillRect/>
          </a:stretch>
        </p:blipFill>
        <p:spPr>
          <a:xfrm>
            <a:off x="7238566" y="1857364"/>
            <a:ext cx="1905434" cy="3976006"/>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188640"/>
            <a:ext cx="8229600" cy="1066800"/>
          </a:xfrm>
        </p:spPr>
        <p:txBody>
          <a:bodyPr/>
          <a:lstStyle/>
          <a:p>
            <a:r>
              <a:rPr lang="es-ES" dirty="0" smtClean="0"/>
              <a:t>Zonas prevalentes de caries</a:t>
            </a:r>
            <a:endParaRPr lang="es-ES" dirty="0"/>
          </a:p>
        </p:txBody>
      </p:sp>
      <p:sp>
        <p:nvSpPr>
          <p:cNvPr id="3" name="2 Marcador de contenido"/>
          <p:cNvSpPr>
            <a:spLocks noGrp="1"/>
          </p:cNvSpPr>
          <p:nvPr>
            <p:ph idx="1"/>
          </p:nvPr>
        </p:nvSpPr>
        <p:spPr>
          <a:xfrm>
            <a:off x="162603" y="1340768"/>
            <a:ext cx="8229600" cy="4525963"/>
          </a:xfrm>
        </p:spPr>
        <p:txBody>
          <a:bodyPr/>
          <a:lstStyle/>
          <a:p>
            <a:r>
              <a:rPr lang="es-ES" dirty="0" smtClean="0"/>
              <a:t>Depende de la anatomía y relación recíproca de los dientes.</a:t>
            </a:r>
          </a:p>
          <a:p>
            <a:r>
              <a:rPr lang="es-ES" dirty="0" smtClean="0"/>
              <a:t>Suelen ser las zonas habitualmente poco limpias, por ser de difícil acceso a la higiene espontánea o mecánica, por ejemplo:</a:t>
            </a:r>
          </a:p>
          <a:p>
            <a:pPr marL="925830" lvl="1" indent="-514350">
              <a:buFont typeface="+mj-lt"/>
              <a:buAutoNum type="arabicPeriod"/>
            </a:pPr>
            <a:r>
              <a:rPr lang="es-ES" dirty="0" smtClean="0"/>
              <a:t>Fosas y fisuras</a:t>
            </a:r>
          </a:p>
          <a:p>
            <a:pPr marL="925830" lvl="1" indent="-514350">
              <a:buFont typeface="+mj-lt"/>
              <a:buAutoNum type="arabicPeriod"/>
            </a:pPr>
            <a:r>
              <a:rPr lang="es-ES" dirty="0" smtClean="0"/>
              <a:t>Superficies de contacto </a:t>
            </a:r>
            <a:r>
              <a:rPr lang="es-ES" dirty="0" err="1" smtClean="0"/>
              <a:t>interproximales</a:t>
            </a:r>
            <a:endParaRPr lang="es-ES" dirty="0" smtClean="0"/>
          </a:p>
          <a:p>
            <a:pPr marL="925830" lvl="1" indent="-514350">
              <a:buFont typeface="+mj-lt"/>
              <a:buAutoNum type="arabicPeriod"/>
            </a:pPr>
            <a:r>
              <a:rPr lang="es-ES" dirty="0" smtClean="0"/>
              <a:t>Cuello del diente</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76</a:t>
            </a:fld>
            <a:endParaRPr lang="es-MX"/>
          </a:p>
        </p:txBody>
      </p:sp>
      <p:pic>
        <p:nvPicPr>
          <p:cNvPr id="5" name="4 Imagen" descr="la foto 4.JPG"/>
          <p:cNvPicPr>
            <a:picLocks noChangeAspect="1"/>
          </p:cNvPicPr>
          <p:nvPr/>
        </p:nvPicPr>
        <p:blipFill>
          <a:blip r:embed="rId3" cstate="print"/>
          <a:srcRect l="9375" t="24897" r="53125" b="25942"/>
          <a:stretch>
            <a:fillRect/>
          </a:stretch>
        </p:blipFill>
        <p:spPr>
          <a:xfrm>
            <a:off x="6657960" y="4543730"/>
            <a:ext cx="2071702" cy="2028542"/>
          </a:xfrm>
          <a:prstGeom prst="rect">
            <a:avLst/>
          </a:prstGeom>
        </p:spPr>
      </p:pic>
      <p:pic>
        <p:nvPicPr>
          <p:cNvPr id="8" name="7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r"/>
            <a:r>
              <a:rPr lang="es-ES" dirty="0" smtClean="0"/>
              <a:t>Clasificación de la caries</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77</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78904" y="485800"/>
            <a:ext cx="8229600" cy="1143000"/>
          </a:xfrm>
        </p:spPr>
        <p:txBody>
          <a:bodyPr>
            <a:normAutofit fontScale="90000"/>
          </a:bodyPr>
          <a:lstStyle/>
          <a:p>
            <a:r>
              <a:rPr lang="es-ES" dirty="0" smtClean="0"/>
              <a:t>Según su localización en el órgano dentario</a:t>
            </a:r>
            <a:endParaRPr lang="es-ES" dirty="0"/>
          </a:p>
        </p:txBody>
      </p:sp>
      <p:sp>
        <p:nvSpPr>
          <p:cNvPr id="5" name="4 Marcador de contenido"/>
          <p:cNvSpPr>
            <a:spLocks noGrp="1"/>
          </p:cNvSpPr>
          <p:nvPr>
            <p:ph idx="1"/>
          </p:nvPr>
        </p:nvSpPr>
        <p:spPr/>
        <p:txBody>
          <a:bodyPr/>
          <a:lstStyle/>
          <a:p>
            <a:pPr marL="514350" indent="-514350">
              <a:buFont typeface="+mj-lt"/>
              <a:buAutoNum type="arabicPeriod"/>
            </a:pPr>
            <a:r>
              <a:rPr lang="es-ES" dirty="0" smtClean="0"/>
              <a:t>De fosas y fisuras</a:t>
            </a:r>
          </a:p>
          <a:p>
            <a:pPr marL="514350" indent="-514350">
              <a:buNone/>
            </a:pPr>
            <a:endParaRPr lang="es-ES" dirty="0" smtClean="0"/>
          </a:p>
          <a:p>
            <a:pPr marL="514350" indent="-514350">
              <a:buNone/>
            </a:pPr>
            <a:endParaRPr lang="es-ES" dirty="0" smtClean="0"/>
          </a:p>
          <a:p>
            <a:pPr marL="514350" indent="-514350">
              <a:buNone/>
            </a:pPr>
            <a:endParaRPr lang="es-ES" dirty="0" smtClean="0"/>
          </a:p>
          <a:p>
            <a:pPr marL="514350" indent="-514350">
              <a:buNone/>
            </a:pPr>
            <a:endParaRPr lang="es-ES" dirty="0" smtClean="0"/>
          </a:p>
          <a:p>
            <a:pPr marL="514350" indent="-514350">
              <a:buNone/>
            </a:pPr>
            <a:r>
              <a:rPr lang="es-ES" dirty="0" smtClean="0"/>
              <a:t>2.  De superficies lisas</a:t>
            </a:r>
            <a:endParaRPr lang="es-ES" dirty="0"/>
          </a:p>
        </p:txBody>
      </p:sp>
      <p:sp>
        <p:nvSpPr>
          <p:cNvPr id="10" name="9 Marcador de número de diapositiva"/>
          <p:cNvSpPr>
            <a:spLocks noGrp="1"/>
          </p:cNvSpPr>
          <p:nvPr>
            <p:ph type="sldNum" sz="quarter" idx="12"/>
          </p:nvPr>
        </p:nvSpPr>
        <p:spPr/>
        <p:txBody>
          <a:bodyPr/>
          <a:lstStyle/>
          <a:p>
            <a:fld id="{09B26ADD-8E07-4E7F-93F4-708D45AD15DD}" type="slidenum">
              <a:rPr lang="es-MX" smtClean="0"/>
              <a:pPr/>
              <a:t>78</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rotWithShape="1">
          <a:blip r:embed="rId5">
            <a:extLst>
              <a:ext uri="{28A0092B-C50C-407E-A947-70E740481C1C}">
                <a14:useLocalDpi xmlns:a14="http://schemas.microsoft.com/office/drawing/2010/main" val="0"/>
              </a:ext>
            </a:extLst>
          </a:blip>
          <a:srcRect r="50787"/>
          <a:stretch/>
        </p:blipFill>
        <p:spPr>
          <a:xfrm>
            <a:off x="4644008" y="1565941"/>
            <a:ext cx="2783897" cy="1951627"/>
          </a:xfrm>
          <a:prstGeom prst="rect">
            <a:avLst/>
          </a:prstGeom>
        </p:spPr>
      </p:pic>
      <p:pic>
        <p:nvPicPr>
          <p:cNvPr id="3" name="2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16806" y="3789040"/>
            <a:ext cx="1803466" cy="1866378"/>
          </a:xfrm>
          <a:prstGeom prst="rect">
            <a:avLst/>
          </a:prstGeom>
        </p:spPr>
      </p:pic>
    </p:spTree>
    <p:extLst>
      <p:ext uri="{BB962C8B-B14F-4D97-AF65-F5344CB8AC3E}">
        <p14:creationId xmlns:p14="http://schemas.microsoft.com/office/powerpoint/2010/main" val="234625526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4179" y="669925"/>
            <a:ext cx="8229600" cy="1066800"/>
          </a:xfrm>
        </p:spPr>
        <p:txBody>
          <a:bodyPr/>
          <a:lstStyle/>
          <a:p>
            <a:r>
              <a:rPr lang="es-ES" dirty="0" smtClean="0"/>
              <a:t>Por superficie anatómica</a:t>
            </a:r>
            <a:endParaRPr lang="es-ES" dirty="0"/>
          </a:p>
        </p:txBody>
      </p:sp>
      <p:sp>
        <p:nvSpPr>
          <p:cNvPr id="3" name="2 Marcador de contenido"/>
          <p:cNvSpPr>
            <a:spLocks noGrp="1"/>
          </p:cNvSpPr>
          <p:nvPr>
            <p:ph idx="1"/>
          </p:nvPr>
        </p:nvSpPr>
        <p:spPr>
          <a:xfrm>
            <a:off x="400542" y="2132856"/>
            <a:ext cx="3538736" cy="4325112"/>
          </a:xfrm>
        </p:spPr>
        <p:txBody>
          <a:bodyPr>
            <a:normAutofit/>
          </a:bodyPr>
          <a:lstStyle/>
          <a:p>
            <a:pPr marL="514350" indent="-514350">
              <a:buFont typeface="+mj-lt"/>
              <a:buAutoNum type="arabicPeriod"/>
            </a:pPr>
            <a:r>
              <a:rPr lang="es-ES" sz="2400" dirty="0" err="1" smtClean="0"/>
              <a:t>Oclusal</a:t>
            </a:r>
            <a:endParaRPr lang="es-ES" sz="2400" dirty="0" smtClean="0"/>
          </a:p>
          <a:p>
            <a:pPr marL="514350" indent="-514350">
              <a:buNone/>
            </a:pPr>
            <a:endParaRPr lang="es-ES" sz="2400" dirty="0" smtClean="0"/>
          </a:p>
          <a:p>
            <a:pPr marL="514350" indent="-514350">
              <a:buNone/>
            </a:pPr>
            <a:endParaRPr lang="es-ES" sz="2400" dirty="0" smtClean="0"/>
          </a:p>
          <a:p>
            <a:pPr marL="514350" indent="-514350">
              <a:buNone/>
            </a:pPr>
            <a:endParaRPr lang="es-ES" sz="2400" dirty="0" smtClean="0"/>
          </a:p>
          <a:p>
            <a:pPr marL="514350" indent="-514350">
              <a:buNone/>
            </a:pPr>
            <a:r>
              <a:rPr lang="es-ES" sz="2400" dirty="0" smtClean="0"/>
              <a:t>2.    </a:t>
            </a:r>
            <a:r>
              <a:rPr lang="es-ES" sz="2400" dirty="0" err="1" smtClean="0"/>
              <a:t>Incisal</a:t>
            </a:r>
            <a:endParaRPr lang="es-ES" sz="2400" dirty="0" smtClean="0"/>
          </a:p>
          <a:p>
            <a:pPr marL="514350" indent="-514350">
              <a:buFont typeface="+mj-lt"/>
              <a:buAutoNum type="arabicPeriod"/>
            </a:pPr>
            <a:endParaRPr lang="es-ES" sz="2400" dirty="0" smtClean="0"/>
          </a:p>
          <a:p>
            <a:pPr marL="514350" indent="-514350">
              <a:buFont typeface="+mj-lt"/>
              <a:buAutoNum type="arabicPeriod"/>
            </a:pPr>
            <a:endParaRPr lang="es-ES" sz="2400" dirty="0" smtClean="0"/>
          </a:p>
          <a:p>
            <a:pPr marL="514350" indent="-514350">
              <a:buNone/>
            </a:pPr>
            <a:endParaRPr lang="es-ES" sz="2400" dirty="0" smtClean="0"/>
          </a:p>
          <a:p>
            <a:pPr marL="514350" indent="-514350">
              <a:buNone/>
            </a:pPr>
            <a:r>
              <a:rPr lang="es-ES" sz="2400" dirty="0" smtClean="0"/>
              <a:t>3.    Proximal</a:t>
            </a:r>
          </a:p>
        </p:txBody>
      </p:sp>
      <p:sp>
        <p:nvSpPr>
          <p:cNvPr id="16" name="15 Marcador de número de diapositiva"/>
          <p:cNvSpPr>
            <a:spLocks noGrp="1"/>
          </p:cNvSpPr>
          <p:nvPr>
            <p:ph type="sldNum" sz="quarter" idx="12"/>
          </p:nvPr>
        </p:nvSpPr>
        <p:spPr/>
        <p:txBody>
          <a:bodyPr/>
          <a:lstStyle/>
          <a:p>
            <a:fld id="{09B26ADD-8E07-4E7F-93F4-708D45AD15DD}" type="slidenum">
              <a:rPr lang="es-MX" smtClean="0"/>
              <a:pPr/>
              <a:t>79</a:t>
            </a:fld>
            <a:endParaRPr lang="es-MX"/>
          </a:p>
        </p:txBody>
      </p:sp>
      <p:sp>
        <p:nvSpPr>
          <p:cNvPr id="4" name="3 Marcador de contenido"/>
          <p:cNvSpPr>
            <a:spLocks noGrp="1"/>
          </p:cNvSpPr>
          <p:nvPr>
            <p:ph sz="half" idx="4294967295"/>
          </p:nvPr>
        </p:nvSpPr>
        <p:spPr>
          <a:xfrm>
            <a:off x="4067944" y="2060848"/>
            <a:ext cx="4038600" cy="4525962"/>
          </a:xfrm>
        </p:spPr>
        <p:txBody>
          <a:bodyPr>
            <a:normAutofit/>
          </a:bodyPr>
          <a:lstStyle/>
          <a:p>
            <a:pPr marL="514350" indent="-514350">
              <a:buAutoNum type="arabicPeriod" startAt="4"/>
            </a:pPr>
            <a:r>
              <a:rPr lang="es-ES" sz="2400" dirty="0" smtClean="0"/>
              <a:t>Cervical</a:t>
            </a:r>
          </a:p>
          <a:p>
            <a:pPr marL="0" indent="0">
              <a:buNone/>
            </a:pPr>
            <a:endParaRPr lang="es-ES" sz="2400" dirty="0" smtClean="0"/>
          </a:p>
          <a:p>
            <a:pPr marL="514350" indent="-514350">
              <a:buAutoNum type="arabicPeriod" startAt="4"/>
            </a:pPr>
            <a:endParaRPr lang="es-ES" sz="2400" dirty="0" smtClean="0"/>
          </a:p>
          <a:p>
            <a:pPr marL="514350" indent="-514350">
              <a:buAutoNum type="arabicPeriod" startAt="4"/>
            </a:pPr>
            <a:endParaRPr lang="es-ES" sz="2400" dirty="0" smtClean="0"/>
          </a:p>
          <a:p>
            <a:pPr marL="514350" indent="-514350">
              <a:buAutoNum type="arabicPeriod" startAt="5"/>
            </a:pPr>
            <a:r>
              <a:rPr lang="es-ES" sz="2400" dirty="0" smtClean="0"/>
              <a:t>Caras libres </a:t>
            </a:r>
          </a:p>
          <a:p>
            <a:pPr marL="514350" indent="-514350">
              <a:buAutoNum type="arabicPeriod" startAt="5"/>
            </a:pPr>
            <a:endParaRPr lang="es-ES" sz="2400" dirty="0" smtClean="0"/>
          </a:p>
          <a:p>
            <a:pPr marL="514350" indent="-514350">
              <a:buNone/>
            </a:pPr>
            <a:endParaRPr lang="es-ES" sz="2400" dirty="0" smtClean="0"/>
          </a:p>
          <a:p>
            <a:pPr marL="514350" indent="-514350">
              <a:buNone/>
            </a:pPr>
            <a:endParaRPr lang="es-ES" sz="2400" dirty="0" smtClean="0"/>
          </a:p>
          <a:p>
            <a:pPr marL="514350" indent="-514350">
              <a:buNone/>
            </a:pPr>
            <a:r>
              <a:rPr lang="es-ES" sz="2400" dirty="0" smtClean="0"/>
              <a:t>6.  Combinación de superficies</a:t>
            </a:r>
          </a:p>
          <a:p>
            <a:endParaRPr lang="es-ES" sz="2400" dirty="0"/>
          </a:p>
        </p:txBody>
      </p:sp>
      <p:pic>
        <p:nvPicPr>
          <p:cNvPr id="15" name="14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rotWithShape="1">
          <a:blip r:embed="rId5">
            <a:extLst>
              <a:ext uri="{28A0092B-C50C-407E-A947-70E740481C1C}">
                <a14:useLocalDpi xmlns:a14="http://schemas.microsoft.com/office/drawing/2010/main" val="0"/>
              </a:ext>
            </a:extLst>
          </a:blip>
          <a:srcRect l="37418" t="53567" r="38742" b="8659"/>
          <a:stretch/>
        </p:blipFill>
        <p:spPr>
          <a:xfrm>
            <a:off x="2396566" y="4924130"/>
            <a:ext cx="1301599" cy="1251537"/>
          </a:xfrm>
          <a:prstGeom prst="rect">
            <a:avLst/>
          </a:prstGeom>
        </p:spPr>
      </p:pic>
      <p:pic>
        <p:nvPicPr>
          <p:cNvPr id="10" name="9 Imagen"/>
          <p:cNvPicPr>
            <a:picLocks noChangeAspect="1"/>
          </p:cNvPicPr>
          <p:nvPr/>
        </p:nvPicPr>
        <p:blipFill rotWithShape="1">
          <a:blip r:embed="rId5">
            <a:extLst>
              <a:ext uri="{28A0092B-C50C-407E-A947-70E740481C1C}">
                <a14:useLocalDpi xmlns:a14="http://schemas.microsoft.com/office/drawing/2010/main" val="0"/>
              </a:ext>
            </a:extLst>
          </a:blip>
          <a:srcRect l="50000" t="3564" r="21139" b="54113"/>
          <a:stretch/>
        </p:blipFill>
        <p:spPr>
          <a:xfrm>
            <a:off x="7173238" y="3212976"/>
            <a:ext cx="1573456" cy="1400287"/>
          </a:xfrm>
          <a:prstGeom prst="rect">
            <a:avLst/>
          </a:prstGeom>
        </p:spPr>
      </p:pic>
      <p:pic>
        <p:nvPicPr>
          <p:cNvPr id="11" name="10 Imagen"/>
          <p:cNvPicPr>
            <a:picLocks noChangeAspect="1"/>
          </p:cNvPicPr>
          <p:nvPr/>
        </p:nvPicPr>
        <p:blipFill rotWithShape="1">
          <a:blip r:embed="rId5">
            <a:extLst>
              <a:ext uri="{28A0092B-C50C-407E-A947-70E740481C1C}">
                <a14:useLocalDpi xmlns:a14="http://schemas.microsoft.com/office/drawing/2010/main" val="0"/>
              </a:ext>
            </a:extLst>
          </a:blip>
          <a:srcRect l="3083" t="55414" r="66352" b="8227"/>
          <a:stretch/>
        </p:blipFill>
        <p:spPr>
          <a:xfrm>
            <a:off x="2191042" y="3534329"/>
            <a:ext cx="1712648" cy="1236407"/>
          </a:xfrm>
          <a:prstGeom prst="rect">
            <a:avLst/>
          </a:prstGeom>
        </p:spPr>
      </p:pic>
      <p:pic>
        <p:nvPicPr>
          <p:cNvPr id="12" name="11 Imagen"/>
          <p:cNvPicPr>
            <a:picLocks noChangeAspect="1"/>
          </p:cNvPicPr>
          <p:nvPr/>
        </p:nvPicPr>
        <p:blipFill rotWithShape="1">
          <a:blip r:embed="rId5">
            <a:extLst>
              <a:ext uri="{28A0092B-C50C-407E-A947-70E740481C1C}">
                <a14:useLocalDpi xmlns:a14="http://schemas.microsoft.com/office/drawing/2010/main" val="0"/>
              </a:ext>
            </a:extLst>
          </a:blip>
          <a:srcRect l="2727" t="428" r="52496" b="54113"/>
          <a:stretch/>
        </p:blipFill>
        <p:spPr>
          <a:xfrm>
            <a:off x="2191042" y="1844824"/>
            <a:ext cx="1742087" cy="1073300"/>
          </a:xfrm>
          <a:prstGeom prst="rect">
            <a:avLst/>
          </a:prstGeom>
        </p:spPr>
      </p:pic>
      <p:pic>
        <p:nvPicPr>
          <p:cNvPr id="6" name="5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8302" y="1432674"/>
            <a:ext cx="1568392" cy="1402950"/>
          </a:xfrm>
          <a:prstGeom prst="rect">
            <a:avLst/>
          </a:prstGeom>
        </p:spPr>
      </p:pic>
      <p:pic>
        <p:nvPicPr>
          <p:cNvPr id="7" name="6 Imagen"/>
          <p:cNvPicPr>
            <a:picLocks noChangeAspect="1"/>
          </p:cNvPicPr>
          <p:nvPr/>
        </p:nvPicPr>
        <p:blipFill rotWithShape="1">
          <a:blip r:embed="rId7">
            <a:extLst>
              <a:ext uri="{28A0092B-C50C-407E-A947-70E740481C1C}">
                <a14:useLocalDpi xmlns:a14="http://schemas.microsoft.com/office/drawing/2010/main" val="0"/>
              </a:ext>
            </a:extLst>
          </a:blip>
          <a:srcRect l="71548" t="3681" r="4003" b="63243"/>
          <a:stretch/>
        </p:blipFill>
        <p:spPr>
          <a:xfrm>
            <a:off x="7257321" y="5189114"/>
            <a:ext cx="1376290" cy="1275936"/>
          </a:xfrm>
          <a:prstGeom prst="rect">
            <a:avLst/>
          </a:prstGeom>
        </p:spPr>
      </p:pic>
    </p:spTree>
    <p:extLst>
      <p:ext uri="{BB962C8B-B14F-4D97-AF65-F5344CB8AC3E}">
        <p14:creationId xmlns:p14="http://schemas.microsoft.com/office/powerpoint/2010/main" val="2308460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13599" y="706016"/>
            <a:ext cx="8229600" cy="1066800"/>
          </a:xfrm>
        </p:spPr>
        <p:txBody>
          <a:bodyPr>
            <a:normAutofit fontScale="90000"/>
          </a:bodyPr>
          <a:lstStyle/>
          <a:p>
            <a:r>
              <a:rPr lang="es-ES" dirty="0" smtClean="0"/>
              <a:t>Competencia profesional (Competencia)</a:t>
            </a:r>
            <a:endParaRPr lang="es-ES" dirty="0"/>
          </a:p>
        </p:txBody>
      </p:sp>
      <p:sp>
        <p:nvSpPr>
          <p:cNvPr id="2" name="1 Marcador de contenido"/>
          <p:cNvSpPr>
            <a:spLocks noGrp="1"/>
          </p:cNvSpPr>
          <p:nvPr>
            <p:ph idx="1"/>
          </p:nvPr>
        </p:nvSpPr>
        <p:spPr>
          <a:xfrm>
            <a:off x="472638" y="1855365"/>
            <a:ext cx="8229600" cy="4525963"/>
          </a:xfrm>
        </p:spPr>
        <p:txBody>
          <a:bodyPr>
            <a:noAutofit/>
          </a:bodyPr>
          <a:lstStyle/>
          <a:p>
            <a:pPr lvl="1"/>
            <a:endParaRPr lang="es-ES" sz="2400" dirty="0" smtClean="0"/>
          </a:p>
          <a:p>
            <a:pPr lvl="1"/>
            <a:r>
              <a:rPr lang="es-ES" sz="2400" dirty="0" smtClean="0"/>
              <a:t>Realizar </a:t>
            </a:r>
            <a:r>
              <a:rPr lang="es-ES" sz="2400" dirty="0" smtClean="0"/>
              <a:t>el tratamiento con base en el diagnóstico, respetando las normas y valores imperantes.</a:t>
            </a:r>
          </a:p>
          <a:p>
            <a:pPr lvl="1"/>
            <a:r>
              <a:rPr lang="es-ES" sz="2400" dirty="0" smtClean="0"/>
              <a:t>Realizar investigación formativa para profundizar y actualizar el conocimiento teórico-práctico.</a:t>
            </a:r>
          </a:p>
          <a:p>
            <a:pPr lvl="1"/>
            <a:r>
              <a:rPr lang="es-ES" sz="2400" dirty="0" smtClean="0"/>
              <a:t>Actualizar su práctica cotidiana con los nuevos conocimientos que se generen con los avances científicos y las innovaciones tecnológicas</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8</a:t>
            </a:fld>
            <a:endParaRPr lang="es-MX"/>
          </a:p>
        </p:txBody>
      </p:sp>
      <p:pic>
        <p:nvPicPr>
          <p:cNvPr id="7" name="6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57158" y="357174"/>
            <a:ext cx="8229600" cy="1143000"/>
          </a:xfrm>
        </p:spPr>
        <p:txBody>
          <a:bodyPr/>
          <a:lstStyle/>
          <a:p>
            <a:r>
              <a:rPr lang="es-ES" dirty="0" smtClean="0"/>
              <a:t>Según el número de superficies</a:t>
            </a:r>
            <a:endParaRPr lang="es-ES" dirty="0"/>
          </a:p>
        </p:txBody>
      </p:sp>
      <p:sp>
        <p:nvSpPr>
          <p:cNvPr id="6" name="5 Marcador de contenido"/>
          <p:cNvSpPr>
            <a:spLocks noGrp="1"/>
          </p:cNvSpPr>
          <p:nvPr>
            <p:ph idx="1"/>
          </p:nvPr>
        </p:nvSpPr>
        <p:spPr>
          <a:xfrm>
            <a:off x="428596" y="1285860"/>
            <a:ext cx="8229600" cy="4525963"/>
          </a:xfrm>
        </p:spPr>
        <p:txBody>
          <a:bodyPr>
            <a:normAutofit/>
          </a:bodyPr>
          <a:lstStyle/>
          <a:p>
            <a:r>
              <a:rPr lang="es-ES" dirty="0" smtClean="0"/>
              <a:t>Simple</a:t>
            </a:r>
          </a:p>
          <a:p>
            <a:endParaRPr lang="es-ES" dirty="0" smtClean="0"/>
          </a:p>
          <a:p>
            <a:pPr>
              <a:buNone/>
            </a:pPr>
            <a:endParaRPr lang="es-ES" dirty="0" smtClean="0"/>
          </a:p>
          <a:p>
            <a:pPr>
              <a:buNone/>
            </a:pPr>
            <a:endParaRPr lang="es-ES" dirty="0" smtClean="0"/>
          </a:p>
          <a:p>
            <a:r>
              <a:rPr lang="es-ES" dirty="0" smtClean="0"/>
              <a:t>Compuesta</a:t>
            </a:r>
          </a:p>
          <a:p>
            <a:endParaRPr lang="es-ES" dirty="0" smtClean="0"/>
          </a:p>
          <a:p>
            <a:pPr>
              <a:buNone/>
            </a:pPr>
            <a:endParaRPr lang="es-ES" dirty="0" smtClean="0"/>
          </a:p>
          <a:p>
            <a:pPr>
              <a:buNone/>
            </a:pPr>
            <a:endParaRPr lang="es-ES" dirty="0" smtClean="0"/>
          </a:p>
          <a:p>
            <a:r>
              <a:rPr lang="es-ES" dirty="0" smtClean="0"/>
              <a:t>Compleja </a:t>
            </a:r>
            <a:endParaRPr lang="es-ES" dirty="0"/>
          </a:p>
        </p:txBody>
      </p:sp>
      <p:sp>
        <p:nvSpPr>
          <p:cNvPr id="12" name="11 Marcador de número de diapositiva"/>
          <p:cNvSpPr>
            <a:spLocks noGrp="1"/>
          </p:cNvSpPr>
          <p:nvPr>
            <p:ph type="sldNum" sz="quarter" idx="12"/>
          </p:nvPr>
        </p:nvSpPr>
        <p:spPr/>
        <p:txBody>
          <a:bodyPr/>
          <a:lstStyle/>
          <a:p>
            <a:fld id="{09B26ADD-8E07-4E7F-93F4-708D45AD15DD}" type="slidenum">
              <a:rPr lang="es-MX" smtClean="0"/>
              <a:pPr/>
              <a:t>80</a:t>
            </a:fld>
            <a:endParaRPr lang="es-MX"/>
          </a:p>
        </p:txBody>
      </p:sp>
      <p:pic>
        <p:nvPicPr>
          <p:cNvPr id="13" name="12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1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rotWithShape="1">
          <a:blip r:embed="rId5">
            <a:extLst>
              <a:ext uri="{28A0092B-C50C-407E-A947-70E740481C1C}">
                <a14:useLocalDpi xmlns:a14="http://schemas.microsoft.com/office/drawing/2010/main" val="0"/>
              </a:ext>
            </a:extLst>
          </a:blip>
          <a:srcRect l="41713" t="3681" r="33425" b="62940"/>
          <a:stretch/>
        </p:blipFill>
        <p:spPr>
          <a:xfrm>
            <a:off x="3399790" y="1196752"/>
            <a:ext cx="1399592" cy="1287624"/>
          </a:xfrm>
          <a:prstGeom prst="rect">
            <a:avLst/>
          </a:prstGeom>
        </p:spPr>
      </p:pic>
      <p:pic>
        <p:nvPicPr>
          <p:cNvPr id="8" name="7 Imagen"/>
          <p:cNvPicPr>
            <a:picLocks noChangeAspect="1"/>
          </p:cNvPicPr>
          <p:nvPr/>
        </p:nvPicPr>
        <p:blipFill rotWithShape="1">
          <a:blip r:embed="rId5">
            <a:extLst>
              <a:ext uri="{28A0092B-C50C-407E-A947-70E740481C1C}">
                <a14:useLocalDpi xmlns:a14="http://schemas.microsoft.com/office/drawing/2010/main" val="0"/>
              </a:ext>
            </a:extLst>
          </a:blip>
          <a:srcRect l="41657" t="50000" r="32486" b="13195"/>
          <a:stretch/>
        </p:blipFill>
        <p:spPr>
          <a:xfrm>
            <a:off x="3442386" y="4941167"/>
            <a:ext cx="1455576" cy="1419809"/>
          </a:xfrm>
          <a:prstGeom prst="rect">
            <a:avLst/>
          </a:prstGeom>
        </p:spPr>
      </p:pic>
      <p:pic>
        <p:nvPicPr>
          <p:cNvPr id="9" name="8 Imagen"/>
          <p:cNvPicPr>
            <a:picLocks noChangeAspect="1"/>
          </p:cNvPicPr>
          <p:nvPr/>
        </p:nvPicPr>
        <p:blipFill rotWithShape="1">
          <a:blip r:embed="rId5">
            <a:extLst>
              <a:ext uri="{28A0092B-C50C-407E-A947-70E740481C1C}">
                <a14:useLocalDpi xmlns:a14="http://schemas.microsoft.com/office/drawing/2010/main" val="0"/>
              </a:ext>
            </a:extLst>
          </a:blip>
          <a:srcRect l="4473" t="50000" r="61713" b="13759"/>
          <a:stretch/>
        </p:blipFill>
        <p:spPr>
          <a:xfrm>
            <a:off x="4427984" y="2996952"/>
            <a:ext cx="1903445" cy="1398038"/>
          </a:xfrm>
          <a:prstGeom prst="rect">
            <a:avLst/>
          </a:prstGeom>
        </p:spPr>
      </p:pic>
    </p:spTree>
    <p:extLst>
      <p:ext uri="{BB962C8B-B14F-4D97-AF65-F5344CB8AC3E}">
        <p14:creationId xmlns:p14="http://schemas.microsoft.com/office/powerpoint/2010/main" val="414820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85800"/>
            <a:ext cx="8229600" cy="1066800"/>
          </a:xfrm>
        </p:spPr>
        <p:txBody>
          <a:bodyPr/>
          <a:lstStyle/>
          <a:p>
            <a:r>
              <a:rPr lang="es-ES" dirty="0" smtClean="0"/>
              <a:t>Según el tipo de inicio</a:t>
            </a:r>
            <a:endParaRPr lang="es-ES" dirty="0"/>
          </a:p>
        </p:txBody>
      </p:sp>
      <p:sp>
        <p:nvSpPr>
          <p:cNvPr id="3" name="2 Marcador de contenido"/>
          <p:cNvSpPr>
            <a:spLocks noGrp="1"/>
          </p:cNvSpPr>
          <p:nvPr>
            <p:ph idx="1"/>
          </p:nvPr>
        </p:nvSpPr>
        <p:spPr>
          <a:xfrm>
            <a:off x="755650" y="1642085"/>
            <a:ext cx="8229600" cy="4525963"/>
          </a:xfrm>
        </p:spPr>
        <p:txBody>
          <a:bodyPr/>
          <a:lstStyle/>
          <a:p>
            <a:r>
              <a:rPr lang="es-ES" dirty="0" smtClean="0"/>
              <a:t>Inicial o primaria</a:t>
            </a:r>
          </a:p>
          <a:p>
            <a:endParaRPr lang="es-ES" dirty="0" smtClean="0"/>
          </a:p>
          <a:p>
            <a:pPr>
              <a:buNone/>
            </a:pPr>
            <a:endParaRPr lang="es-ES" dirty="0" smtClean="0"/>
          </a:p>
          <a:p>
            <a:pPr>
              <a:buNone/>
            </a:pPr>
            <a:endParaRPr lang="es-ES" dirty="0" smtClean="0"/>
          </a:p>
          <a:p>
            <a:pPr>
              <a:buNone/>
            </a:pPr>
            <a:endParaRPr lang="es-ES" dirty="0" smtClean="0"/>
          </a:p>
          <a:p>
            <a:r>
              <a:rPr lang="es-ES" dirty="0" smtClean="0"/>
              <a:t>Secundaria, recurrente, residual o recidivante. </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81</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4769782" y="2020671"/>
            <a:ext cx="1629933" cy="1854303"/>
          </a:xfrm>
          <a:prstGeom prst="rect">
            <a:avLst/>
          </a:prstGeom>
        </p:spPr>
      </p:pic>
      <p:pic>
        <p:nvPicPr>
          <p:cNvPr id="7" name="6 Imagen"/>
          <p:cNvPicPr>
            <a:picLocks noChangeAspect="1"/>
          </p:cNvPicPr>
          <p:nvPr/>
        </p:nvPicPr>
        <p:blipFill rotWithShape="1">
          <a:blip r:embed="rId6">
            <a:extLst>
              <a:ext uri="{28A0092B-C50C-407E-A947-70E740481C1C}">
                <a14:useLocalDpi xmlns:a14="http://schemas.microsoft.com/office/drawing/2010/main" val="0"/>
              </a:ext>
            </a:extLst>
          </a:blip>
          <a:srcRect r="46474" b="4775"/>
          <a:stretch/>
        </p:blipFill>
        <p:spPr>
          <a:xfrm rot="16200000">
            <a:off x="2676158" y="4516522"/>
            <a:ext cx="1916833" cy="2046045"/>
          </a:xfrm>
          <a:prstGeom prst="rect">
            <a:avLst/>
          </a:prstGeom>
        </p:spPr>
      </p:pic>
    </p:spTree>
    <p:extLst>
      <p:ext uri="{BB962C8B-B14F-4D97-AF65-F5344CB8AC3E}">
        <p14:creationId xmlns:p14="http://schemas.microsoft.com/office/powerpoint/2010/main" val="31771528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Según su actividad</a:t>
            </a:r>
            <a:endParaRPr lang="es-ES" dirty="0"/>
          </a:p>
        </p:txBody>
      </p:sp>
      <p:sp>
        <p:nvSpPr>
          <p:cNvPr id="3" name="2 Marcador de contenido"/>
          <p:cNvSpPr>
            <a:spLocks noGrp="1"/>
          </p:cNvSpPr>
          <p:nvPr>
            <p:ph idx="1"/>
          </p:nvPr>
        </p:nvSpPr>
        <p:spPr/>
        <p:txBody>
          <a:bodyPr/>
          <a:lstStyle/>
          <a:p>
            <a:r>
              <a:rPr lang="es-ES" dirty="0" smtClean="0"/>
              <a:t>Activa</a:t>
            </a:r>
          </a:p>
          <a:p>
            <a:endParaRPr lang="es-ES" dirty="0" smtClean="0"/>
          </a:p>
          <a:p>
            <a:endParaRPr lang="es-ES" dirty="0" smtClean="0"/>
          </a:p>
          <a:p>
            <a:pPr>
              <a:buNone/>
            </a:pPr>
            <a:endParaRPr lang="es-ES" dirty="0" smtClean="0"/>
          </a:p>
          <a:p>
            <a:r>
              <a:rPr lang="es-ES" dirty="0" smtClean="0"/>
              <a:t>Inactiva o detenida</a:t>
            </a:r>
          </a:p>
          <a:p>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82</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7143" t="26429" r="21255" b="10715"/>
          <a:stretch/>
        </p:blipFill>
        <p:spPr>
          <a:xfrm>
            <a:off x="2915815" y="2703443"/>
            <a:ext cx="2182419" cy="1436915"/>
          </a:xfrm>
          <a:prstGeom prst="rect">
            <a:avLst/>
          </a:prstGeom>
        </p:spPr>
      </p:pic>
      <p:pic>
        <p:nvPicPr>
          <p:cNvPr id="12" name="11 Imagen" descr="la foto 4.JPG"/>
          <p:cNvPicPr>
            <a:picLocks noChangeAspect="1"/>
          </p:cNvPicPr>
          <p:nvPr/>
        </p:nvPicPr>
        <p:blipFill>
          <a:blip r:embed="rId6" cstate="print"/>
          <a:srcRect l="51458" t="41632" r="14843" b="18621"/>
          <a:stretch>
            <a:fillRect/>
          </a:stretch>
        </p:blipFill>
        <p:spPr>
          <a:xfrm>
            <a:off x="4286248" y="4572008"/>
            <a:ext cx="2038018" cy="1795473"/>
          </a:xfrm>
          <a:prstGeom prst="rect">
            <a:avLst/>
          </a:prstGeom>
        </p:spPr>
      </p:pic>
    </p:spTree>
    <p:extLst>
      <p:ext uri="{BB962C8B-B14F-4D97-AF65-F5344CB8AC3E}">
        <p14:creationId xmlns:p14="http://schemas.microsoft.com/office/powerpoint/2010/main" val="279856158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3422" y="713264"/>
            <a:ext cx="8229600" cy="1066800"/>
          </a:xfrm>
        </p:spPr>
        <p:txBody>
          <a:bodyPr/>
          <a:lstStyle/>
          <a:p>
            <a:r>
              <a:rPr lang="es-ES" dirty="0" smtClean="0"/>
              <a:t>Según su profundidad</a:t>
            </a:r>
            <a:endParaRPr lang="es-ES" dirty="0"/>
          </a:p>
        </p:txBody>
      </p:sp>
      <p:sp>
        <p:nvSpPr>
          <p:cNvPr id="3" name="2 Marcador de contenido"/>
          <p:cNvSpPr>
            <a:spLocks noGrp="1"/>
          </p:cNvSpPr>
          <p:nvPr>
            <p:ph idx="1"/>
          </p:nvPr>
        </p:nvSpPr>
        <p:spPr>
          <a:xfrm>
            <a:off x="516478" y="1700808"/>
            <a:ext cx="8229600" cy="4325112"/>
          </a:xfrm>
        </p:spPr>
        <p:txBody>
          <a:bodyPr/>
          <a:lstStyle/>
          <a:p>
            <a:r>
              <a:rPr lang="es-ES" dirty="0" smtClean="0"/>
              <a:t>Lesión no </a:t>
            </a:r>
            <a:r>
              <a:rPr lang="es-ES" dirty="0" err="1" smtClean="0"/>
              <a:t>cavitada</a:t>
            </a:r>
            <a:endParaRPr lang="es-ES" dirty="0" smtClean="0"/>
          </a:p>
          <a:p>
            <a:r>
              <a:rPr lang="es-ES" dirty="0" smtClean="0"/>
              <a:t>Lesión superficial</a:t>
            </a:r>
          </a:p>
          <a:p>
            <a:r>
              <a:rPr lang="es-ES" dirty="0" smtClean="0"/>
              <a:t>Lesión moderada</a:t>
            </a:r>
          </a:p>
          <a:p>
            <a:r>
              <a:rPr lang="es-ES" dirty="0" smtClean="0"/>
              <a:t>Lesión profunda</a:t>
            </a:r>
          </a:p>
          <a:p>
            <a:r>
              <a:rPr lang="es-ES" dirty="0" smtClean="0"/>
              <a:t>Lesión muy profunda sin compromiso </a:t>
            </a:r>
            <a:r>
              <a:rPr lang="es-ES" dirty="0" err="1" smtClean="0"/>
              <a:t>pulpar</a:t>
            </a:r>
            <a:endParaRPr lang="es-ES" dirty="0" smtClean="0"/>
          </a:p>
          <a:p>
            <a:r>
              <a:rPr lang="es-ES" dirty="0" smtClean="0"/>
              <a:t>Lesión muy profunda con compromiso </a:t>
            </a:r>
            <a:r>
              <a:rPr lang="es-ES" dirty="0" err="1" smtClean="0"/>
              <a:t>pulpar</a:t>
            </a:r>
            <a:endParaRPr lang="es-ES" dirty="0"/>
          </a:p>
        </p:txBody>
      </p:sp>
      <p:sp>
        <p:nvSpPr>
          <p:cNvPr id="13" name="12 Marcador de número de diapositiva"/>
          <p:cNvSpPr>
            <a:spLocks noGrp="1"/>
          </p:cNvSpPr>
          <p:nvPr>
            <p:ph type="sldNum" sz="quarter" idx="12"/>
          </p:nvPr>
        </p:nvSpPr>
        <p:spPr/>
        <p:txBody>
          <a:bodyPr/>
          <a:lstStyle/>
          <a:p>
            <a:fld id="{09B26ADD-8E07-4E7F-93F4-708D45AD15DD}" type="slidenum">
              <a:rPr lang="es-MX" smtClean="0"/>
              <a:pPr/>
              <a:t>83</a:t>
            </a:fld>
            <a:endParaRPr lang="es-MX"/>
          </a:p>
        </p:txBody>
      </p:sp>
      <p:pic>
        <p:nvPicPr>
          <p:cNvPr id="12" name="11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1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0 Imagen"/>
          <p:cNvPicPr/>
          <p:nvPr/>
        </p:nvPicPr>
        <p:blipFill rotWithShape="1">
          <a:blip r:embed="rId5">
            <a:extLst>
              <a:ext uri="{28A0092B-C50C-407E-A947-70E740481C1C}">
                <a14:useLocalDpi xmlns:a14="http://schemas.microsoft.com/office/drawing/2010/main" val="0"/>
              </a:ext>
            </a:extLst>
          </a:blip>
          <a:srcRect l="20176" t="26653" r="9062" b="53908"/>
          <a:stretch/>
        </p:blipFill>
        <p:spPr bwMode="auto">
          <a:xfrm>
            <a:off x="971600" y="5013176"/>
            <a:ext cx="7560840" cy="12241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702725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Según su extensión</a:t>
            </a:r>
            <a:endParaRPr lang="es-ES" dirty="0"/>
          </a:p>
        </p:txBody>
      </p:sp>
      <p:sp>
        <p:nvSpPr>
          <p:cNvPr id="3" name="2 Marcador de contenido"/>
          <p:cNvSpPr>
            <a:spLocks noGrp="1"/>
          </p:cNvSpPr>
          <p:nvPr>
            <p:ph idx="1"/>
          </p:nvPr>
        </p:nvSpPr>
        <p:spPr>
          <a:xfrm>
            <a:off x="1259632" y="2636912"/>
            <a:ext cx="4176464" cy="3364560"/>
          </a:xfrm>
        </p:spPr>
        <p:txBody>
          <a:bodyPr>
            <a:normAutofit/>
          </a:bodyPr>
          <a:lstStyle/>
          <a:p>
            <a:r>
              <a:rPr lang="es-ES" sz="3200" dirty="0" smtClean="0"/>
              <a:t>Inicial</a:t>
            </a:r>
          </a:p>
          <a:p>
            <a:r>
              <a:rPr lang="es-ES" sz="3200" dirty="0" smtClean="0"/>
              <a:t>Superficial</a:t>
            </a:r>
          </a:p>
          <a:p>
            <a:r>
              <a:rPr lang="es-ES" sz="3200" dirty="0" smtClean="0"/>
              <a:t>Intermedia</a:t>
            </a:r>
          </a:p>
          <a:p>
            <a:r>
              <a:rPr lang="es-ES" sz="3200" dirty="0" smtClean="0"/>
              <a:t>Profunda </a:t>
            </a:r>
            <a:endParaRPr lang="es-ES" sz="3200" dirty="0"/>
          </a:p>
        </p:txBody>
      </p:sp>
      <p:sp>
        <p:nvSpPr>
          <p:cNvPr id="10" name="9 Marcador de número de diapositiva"/>
          <p:cNvSpPr>
            <a:spLocks noGrp="1"/>
          </p:cNvSpPr>
          <p:nvPr>
            <p:ph type="sldNum" sz="quarter" idx="12"/>
          </p:nvPr>
        </p:nvSpPr>
        <p:spPr/>
        <p:txBody>
          <a:bodyPr/>
          <a:lstStyle/>
          <a:p>
            <a:fld id="{09B26ADD-8E07-4E7F-93F4-708D45AD15DD}" type="slidenum">
              <a:rPr lang="es-MX" smtClean="0"/>
              <a:pPr/>
              <a:t>84</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6575" y="1196752"/>
            <a:ext cx="2713087" cy="5282183"/>
          </a:xfrm>
          <a:prstGeom prst="rect">
            <a:avLst/>
          </a:prstGeom>
        </p:spPr>
      </p:pic>
    </p:spTree>
    <p:extLst>
      <p:ext uri="{BB962C8B-B14F-4D97-AF65-F5344CB8AC3E}">
        <p14:creationId xmlns:p14="http://schemas.microsoft.com/office/powerpoint/2010/main" val="96300275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9710" y="685800"/>
            <a:ext cx="8229600" cy="1066800"/>
          </a:xfrm>
        </p:spPr>
        <p:txBody>
          <a:bodyPr>
            <a:normAutofit/>
          </a:bodyPr>
          <a:lstStyle/>
          <a:p>
            <a:r>
              <a:rPr lang="es-ES" dirty="0" smtClean="0"/>
              <a:t>Según la velocidad de progresión</a:t>
            </a:r>
            <a:endParaRPr lang="es-ES" dirty="0"/>
          </a:p>
        </p:txBody>
      </p:sp>
      <p:sp>
        <p:nvSpPr>
          <p:cNvPr id="3" name="2 Marcador de contenido"/>
          <p:cNvSpPr>
            <a:spLocks noGrp="1"/>
          </p:cNvSpPr>
          <p:nvPr>
            <p:ph idx="1"/>
          </p:nvPr>
        </p:nvSpPr>
        <p:spPr/>
        <p:txBody>
          <a:bodyPr/>
          <a:lstStyle/>
          <a:p>
            <a:r>
              <a:rPr lang="es-ES" dirty="0" smtClean="0"/>
              <a:t>Aguda</a:t>
            </a:r>
          </a:p>
          <a:p>
            <a:pPr>
              <a:buNone/>
            </a:pPr>
            <a:endParaRPr lang="es-ES" dirty="0" smtClean="0"/>
          </a:p>
          <a:p>
            <a:pPr>
              <a:buNone/>
            </a:pPr>
            <a:endParaRPr lang="es-ES" dirty="0" smtClean="0"/>
          </a:p>
          <a:p>
            <a:pPr>
              <a:buNone/>
            </a:pPr>
            <a:endParaRPr lang="es-ES" dirty="0" smtClean="0"/>
          </a:p>
          <a:p>
            <a:pPr>
              <a:buNone/>
            </a:pPr>
            <a:endParaRPr lang="es-ES" dirty="0" smtClean="0"/>
          </a:p>
          <a:p>
            <a:r>
              <a:rPr lang="es-ES" dirty="0" smtClean="0"/>
              <a:t>Crónica </a:t>
            </a:r>
            <a:endParaRPr lang="es-ES" dirty="0"/>
          </a:p>
        </p:txBody>
      </p:sp>
      <p:sp>
        <p:nvSpPr>
          <p:cNvPr id="9" name="8 Marcador de número de diapositiva"/>
          <p:cNvSpPr>
            <a:spLocks noGrp="1"/>
          </p:cNvSpPr>
          <p:nvPr>
            <p:ph type="sldNum" sz="quarter" idx="12"/>
          </p:nvPr>
        </p:nvSpPr>
        <p:spPr/>
        <p:txBody>
          <a:bodyPr/>
          <a:lstStyle/>
          <a:p>
            <a:fld id="{09B26ADD-8E07-4E7F-93F4-708D45AD15DD}" type="slidenum">
              <a:rPr lang="es-MX" smtClean="0"/>
              <a:pPr/>
              <a:t>85</a:t>
            </a:fld>
            <a:endParaRPr lang="es-MX"/>
          </a:p>
        </p:txBody>
      </p:sp>
      <p:pic>
        <p:nvPicPr>
          <p:cNvPr id="5" name="4 Imagen" descr="f0315407.jpg"/>
          <p:cNvPicPr>
            <a:picLocks noChangeAspect="1"/>
          </p:cNvPicPr>
          <p:nvPr/>
        </p:nvPicPr>
        <p:blipFill>
          <a:blip r:embed="rId3"/>
          <a:srcRect b="14773"/>
          <a:stretch>
            <a:fillRect/>
          </a:stretch>
        </p:blipFill>
        <p:spPr>
          <a:xfrm>
            <a:off x="2734630" y="2204864"/>
            <a:ext cx="2194560" cy="1555513"/>
          </a:xfrm>
          <a:prstGeom prst="rect">
            <a:avLst/>
          </a:prstGeom>
        </p:spPr>
      </p:pic>
      <p:pic>
        <p:nvPicPr>
          <p:cNvPr id="6" name="5 Imagen" descr="images.jpg"/>
          <p:cNvPicPr>
            <a:picLocks noChangeAspect="1"/>
          </p:cNvPicPr>
          <p:nvPr/>
        </p:nvPicPr>
        <p:blipFill>
          <a:blip r:embed="rId4"/>
          <a:stretch>
            <a:fillRect/>
          </a:stretch>
        </p:blipFill>
        <p:spPr>
          <a:xfrm>
            <a:off x="4429124" y="4214818"/>
            <a:ext cx="1928826" cy="1546536"/>
          </a:xfrm>
          <a:prstGeom prst="rect">
            <a:avLst/>
          </a:prstGeom>
        </p:spPr>
      </p:pic>
      <p:pic>
        <p:nvPicPr>
          <p:cNvPr id="8" name="7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112228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Clasificación de Black (1908)</a:t>
            </a:r>
            <a:endParaRPr lang="es-ES" dirty="0"/>
          </a:p>
        </p:txBody>
      </p:sp>
      <p:sp>
        <p:nvSpPr>
          <p:cNvPr id="3" name="2 Marcador de contenido"/>
          <p:cNvSpPr>
            <a:spLocks noGrp="1"/>
          </p:cNvSpPr>
          <p:nvPr>
            <p:ph idx="1"/>
          </p:nvPr>
        </p:nvSpPr>
        <p:spPr/>
        <p:txBody>
          <a:bodyPr/>
          <a:lstStyle/>
          <a:p>
            <a:r>
              <a:rPr lang="es-ES" dirty="0" smtClean="0"/>
              <a:t>Agrupa las lesiones cariosas de acuerdo a su localización en los arcos dentarios y a la superficie del diente en la cual se ubican.</a:t>
            </a:r>
          </a:p>
          <a:p>
            <a:r>
              <a:rPr lang="es-ES" dirty="0" smtClean="0"/>
              <a:t>Se dividieron en dos grupos:</a:t>
            </a:r>
          </a:p>
          <a:p>
            <a:pPr marL="109728" indent="0">
              <a:buNone/>
            </a:pPr>
            <a:endParaRPr lang="es-ES" dirty="0" smtClean="0"/>
          </a:p>
          <a:p>
            <a:pPr lvl="1"/>
            <a:r>
              <a:rPr lang="es-ES" dirty="0" smtClean="0"/>
              <a:t>Grupo 1: lesiones en fosas y fisuras (Clase 1)</a:t>
            </a:r>
          </a:p>
          <a:p>
            <a:pPr lvl="1"/>
            <a:r>
              <a:rPr lang="es-ES" dirty="0" smtClean="0"/>
              <a:t>Grupo 2: lesiones de superficies lisas (Clase2-5)</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86</a:t>
            </a:fld>
            <a:endParaRPr lang="es-MX"/>
          </a:p>
        </p:txBody>
      </p:sp>
      <p:pic>
        <p:nvPicPr>
          <p:cNvPr id="8" name="7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698259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Clase I</a:t>
            </a:r>
            <a:endParaRPr lang="es-ES" dirty="0"/>
          </a:p>
        </p:txBody>
      </p:sp>
      <p:sp>
        <p:nvSpPr>
          <p:cNvPr id="3" name="2 Marcador de contenido"/>
          <p:cNvSpPr>
            <a:spLocks noGrp="1"/>
          </p:cNvSpPr>
          <p:nvPr>
            <p:ph idx="1"/>
          </p:nvPr>
        </p:nvSpPr>
        <p:spPr/>
        <p:txBody>
          <a:bodyPr/>
          <a:lstStyle/>
          <a:p>
            <a:r>
              <a:rPr lang="es-ES" dirty="0" smtClean="0"/>
              <a:t>Ubicadas en fosas y fisuras</a:t>
            </a:r>
          </a:p>
          <a:p>
            <a:r>
              <a:rPr lang="es-ES" dirty="0" smtClean="0"/>
              <a:t>Superficies </a:t>
            </a:r>
            <a:r>
              <a:rPr lang="es-ES" dirty="0" err="1" smtClean="0"/>
              <a:t>oclusales</a:t>
            </a:r>
            <a:r>
              <a:rPr lang="es-ES" dirty="0" smtClean="0"/>
              <a:t> de molares y premolares</a:t>
            </a:r>
          </a:p>
          <a:p>
            <a:r>
              <a:rPr lang="es-ES" dirty="0" smtClean="0"/>
              <a:t>Superficies palatinas de dientes anteriores</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87</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7931" t="6229" r="62083" b="60668"/>
          <a:stretch/>
        </p:blipFill>
        <p:spPr>
          <a:xfrm>
            <a:off x="2762279" y="3717032"/>
            <a:ext cx="3430780" cy="2304256"/>
          </a:xfrm>
          <a:prstGeom prst="rect">
            <a:avLst/>
          </a:prstGeom>
        </p:spPr>
      </p:pic>
    </p:spTree>
    <p:extLst>
      <p:ext uri="{BB962C8B-B14F-4D97-AF65-F5344CB8AC3E}">
        <p14:creationId xmlns:p14="http://schemas.microsoft.com/office/powerpoint/2010/main" val="44892895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Clase II</a:t>
            </a:r>
            <a:endParaRPr lang="es-ES" dirty="0"/>
          </a:p>
        </p:txBody>
      </p:sp>
      <p:sp>
        <p:nvSpPr>
          <p:cNvPr id="3" name="2 Marcador de contenido"/>
          <p:cNvSpPr>
            <a:spLocks noGrp="1"/>
          </p:cNvSpPr>
          <p:nvPr>
            <p:ph idx="1"/>
          </p:nvPr>
        </p:nvSpPr>
        <p:spPr/>
        <p:txBody>
          <a:bodyPr/>
          <a:lstStyle/>
          <a:p>
            <a:r>
              <a:rPr lang="es-ES" dirty="0" smtClean="0"/>
              <a:t>Lesiones iniciadas en la superficie proximal (</a:t>
            </a:r>
            <a:r>
              <a:rPr lang="es-ES" dirty="0" err="1" smtClean="0"/>
              <a:t>mesial</a:t>
            </a:r>
            <a:r>
              <a:rPr lang="es-ES" dirty="0" smtClean="0"/>
              <a:t> o distal) de molares y premolares.</a:t>
            </a:r>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88</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39706" t="52575" r="33888" b="11746"/>
          <a:stretch/>
        </p:blipFill>
        <p:spPr>
          <a:xfrm>
            <a:off x="3419872" y="3573016"/>
            <a:ext cx="2585743" cy="2125568"/>
          </a:xfrm>
          <a:prstGeom prst="rect">
            <a:avLst/>
          </a:prstGeom>
        </p:spPr>
      </p:pic>
    </p:spTree>
    <p:extLst>
      <p:ext uri="{BB962C8B-B14F-4D97-AF65-F5344CB8AC3E}">
        <p14:creationId xmlns:p14="http://schemas.microsoft.com/office/powerpoint/2010/main" val="342794672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Clase III</a:t>
            </a:r>
            <a:endParaRPr lang="es-ES" dirty="0"/>
          </a:p>
        </p:txBody>
      </p:sp>
      <p:sp>
        <p:nvSpPr>
          <p:cNvPr id="3" name="2 Marcador de contenido"/>
          <p:cNvSpPr>
            <a:spLocks noGrp="1"/>
          </p:cNvSpPr>
          <p:nvPr>
            <p:ph idx="1"/>
          </p:nvPr>
        </p:nvSpPr>
        <p:spPr/>
        <p:txBody>
          <a:bodyPr/>
          <a:lstStyle/>
          <a:p>
            <a:r>
              <a:rPr lang="es-ES" dirty="0" smtClean="0"/>
              <a:t>Lesiones </a:t>
            </a:r>
            <a:r>
              <a:rPr lang="es-ES" dirty="0" err="1" smtClean="0"/>
              <a:t>iniciales</a:t>
            </a:r>
            <a:r>
              <a:rPr lang="es-ES" dirty="0" smtClean="0"/>
              <a:t> en la superficie proximal (</a:t>
            </a:r>
            <a:r>
              <a:rPr lang="es-ES" dirty="0" err="1" smtClean="0"/>
              <a:t>mesial</a:t>
            </a:r>
            <a:r>
              <a:rPr lang="es-ES" dirty="0" smtClean="0"/>
              <a:t> o distal) de dientes anteriores que no involucran el borde </a:t>
            </a:r>
            <a:r>
              <a:rPr lang="es-ES" dirty="0" err="1" smtClean="0"/>
              <a:t>incisal</a:t>
            </a:r>
            <a:r>
              <a:rPr lang="es-ES" dirty="0" smtClean="0"/>
              <a:t>.</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89</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5268" t="5147" r="2857" b="5147"/>
          <a:stretch/>
        </p:blipFill>
        <p:spPr>
          <a:xfrm>
            <a:off x="2915816" y="4115033"/>
            <a:ext cx="3265160" cy="2170427"/>
          </a:xfrm>
          <a:prstGeom prst="rect">
            <a:avLst/>
          </a:prstGeom>
        </p:spPr>
      </p:pic>
    </p:spTree>
    <p:extLst>
      <p:ext uri="{BB962C8B-B14F-4D97-AF65-F5344CB8AC3E}">
        <p14:creationId xmlns:p14="http://schemas.microsoft.com/office/powerpoint/2010/main" val="22395707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764704"/>
            <a:ext cx="8229600" cy="1066800"/>
          </a:xfrm>
        </p:spPr>
        <p:txBody>
          <a:bodyPr>
            <a:normAutofit fontScale="90000"/>
          </a:bodyPr>
          <a:lstStyle/>
          <a:p>
            <a:r>
              <a:rPr lang="es-ES" dirty="0" smtClean="0"/>
              <a:t>Competencia profesional (Competencia)</a:t>
            </a:r>
            <a:endParaRPr lang="es-ES" dirty="0"/>
          </a:p>
        </p:txBody>
      </p:sp>
      <p:sp>
        <p:nvSpPr>
          <p:cNvPr id="2" name="1 Marcador de contenido"/>
          <p:cNvSpPr>
            <a:spLocks noGrp="1"/>
          </p:cNvSpPr>
          <p:nvPr>
            <p:ph idx="1"/>
          </p:nvPr>
        </p:nvSpPr>
        <p:spPr>
          <a:xfrm>
            <a:off x="457200" y="2215405"/>
            <a:ext cx="8229600" cy="4525963"/>
          </a:xfrm>
        </p:spPr>
        <p:txBody>
          <a:bodyPr>
            <a:noAutofit/>
          </a:bodyPr>
          <a:lstStyle/>
          <a:p>
            <a:pPr lvl="1"/>
            <a:r>
              <a:rPr lang="es-ES" sz="2400" dirty="0" smtClean="0"/>
              <a:t>Actualizar su práctica cotidiana con los nuevos conocimientos que se generen con los avances científicos y las innovaciones tecnológicas.</a:t>
            </a:r>
          </a:p>
          <a:p>
            <a:pPr lvl="1"/>
            <a:r>
              <a:rPr lang="es-ES" sz="2400" dirty="0" smtClean="0"/>
              <a:t>Desarrollar un sentido </a:t>
            </a:r>
            <a:r>
              <a:rPr lang="es-ES" sz="2400" dirty="0" err="1" smtClean="0"/>
              <a:t>bioético</a:t>
            </a:r>
            <a:r>
              <a:rPr lang="es-ES" sz="2400" dirty="0" smtClean="0"/>
              <a:t> basado en la integridad moral en la atención del individuo y su comunidad.</a:t>
            </a:r>
          </a:p>
          <a:p>
            <a:pPr lvl="1"/>
            <a:endParaRPr lang="es-ES" sz="2400" dirty="0" smtClean="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9</a:t>
            </a:fld>
            <a:endParaRPr lang="es-MX"/>
          </a:p>
        </p:txBody>
      </p:sp>
      <p:pic>
        <p:nvPicPr>
          <p:cNvPr id="9" name="8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Clase IV</a:t>
            </a:r>
            <a:endParaRPr lang="es-ES" dirty="0"/>
          </a:p>
        </p:txBody>
      </p:sp>
      <p:sp>
        <p:nvSpPr>
          <p:cNvPr id="3" name="2 Marcador de contenido"/>
          <p:cNvSpPr>
            <a:spLocks noGrp="1"/>
          </p:cNvSpPr>
          <p:nvPr>
            <p:ph idx="1"/>
          </p:nvPr>
        </p:nvSpPr>
        <p:spPr/>
        <p:txBody>
          <a:bodyPr/>
          <a:lstStyle/>
          <a:p>
            <a:r>
              <a:rPr lang="es-ES" dirty="0" smtClean="0"/>
              <a:t>Lesiones en la superficie proximal de dientes anteriores con compromiso de ángulo </a:t>
            </a:r>
            <a:r>
              <a:rPr lang="es-ES" dirty="0" err="1" smtClean="0"/>
              <a:t>incisal</a:t>
            </a:r>
            <a:r>
              <a:rPr lang="es-ES" dirty="0" smtClean="0"/>
              <a:t> o que requiera la remoción de éste.</a:t>
            </a:r>
            <a:endParaRPr lang="es-ES" dirty="0"/>
          </a:p>
        </p:txBody>
      </p:sp>
      <p:sp>
        <p:nvSpPr>
          <p:cNvPr id="8" name="7 Marcador de número de diapositiva"/>
          <p:cNvSpPr>
            <a:spLocks noGrp="1"/>
          </p:cNvSpPr>
          <p:nvPr>
            <p:ph type="sldNum" sz="quarter" idx="12"/>
          </p:nvPr>
        </p:nvSpPr>
        <p:spPr/>
        <p:txBody>
          <a:bodyPr/>
          <a:lstStyle/>
          <a:p>
            <a:fld id="{09B26ADD-8E07-4E7F-93F4-708D45AD15DD}" type="slidenum">
              <a:rPr lang="es-MX" smtClean="0"/>
              <a:pPr/>
              <a:t>90</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rotWithShape="1">
          <a:blip r:embed="rId5">
            <a:extLst>
              <a:ext uri="{28A0092B-C50C-407E-A947-70E740481C1C}">
                <a14:useLocalDpi xmlns:a14="http://schemas.microsoft.com/office/drawing/2010/main" val="0"/>
              </a:ext>
            </a:extLst>
          </a:blip>
          <a:srcRect l="4675" t="6098" r="64661" b="63304"/>
          <a:stretch/>
        </p:blipFill>
        <p:spPr>
          <a:xfrm>
            <a:off x="3203848" y="4221088"/>
            <a:ext cx="3168352" cy="2150677"/>
          </a:xfrm>
          <a:prstGeom prst="rect">
            <a:avLst/>
          </a:prstGeom>
        </p:spPr>
      </p:pic>
    </p:spTree>
    <p:extLst>
      <p:ext uri="{BB962C8B-B14F-4D97-AF65-F5344CB8AC3E}">
        <p14:creationId xmlns:p14="http://schemas.microsoft.com/office/powerpoint/2010/main" val="22895511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Clase V</a:t>
            </a:r>
            <a:endParaRPr lang="es-ES" dirty="0"/>
          </a:p>
        </p:txBody>
      </p:sp>
      <p:sp>
        <p:nvSpPr>
          <p:cNvPr id="3" name="2 Marcador de contenido"/>
          <p:cNvSpPr>
            <a:spLocks noGrp="1"/>
          </p:cNvSpPr>
          <p:nvPr>
            <p:ph idx="1"/>
          </p:nvPr>
        </p:nvSpPr>
        <p:spPr/>
        <p:txBody>
          <a:bodyPr/>
          <a:lstStyle/>
          <a:p>
            <a:r>
              <a:rPr lang="es-ES" dirty="0" smtClean="0"/>
              <a:t>Lesiones ubicadas en el tercio cervical de las superficies </a:t>
            </a:r>
            <a:r>
              <a:rPr lang="es-ES" dirty="0" err="1" smtClean="0"/>
              <a:t>vestibular</a:t>
            </a:r>
            <a:r>
              <a:rPr lang="es-ES" dirty="0" smtClean="0"/>
              <a:t> y palatina o lingual de dientes anteriores y posteriores.</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91</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38960" t="5033" r="32805" b="62240"/>
          <a:stretch/>
        </p:blipFill>
        <p:spPr>
          <a:xfrm>
            <a:off x="3371096" y="4005064"/>
            <a:ext cx="2808312" cy="2214246"/>
          </a:xfrm>
          <a:prstGeom prst="rect">
            <a:avLst/>
          </a:prstGeom>
        </p:spPr>
      </p:pic>
    </p:spTree>
    <p:extLst>
      <p:ext uri="{BB962C8B-B14F-4D97-AF65-F5344CB8AC3E}">
        <p14:creationId xmlns:p14="http://schemas.microsoft.com/office/powerpoint/2010/main" val="90470612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548680"/>
            <a:ext cx="8229600" cy="1066800"/>
          </a:xfrm>
        </p:spPr>
        <p:txBody>
          <a:bodyPr/>
          <a:lstStyle/>
          <a:p>
            <a:r>
              <a:rPr lang="es-ES" dirty="0" smtClean="0"/>
              <a:t>Clase VI</a:t>
            </a:r>
            <a:endParaRPr lang="es-ES" dirty="0"/>
          </a:p>
        </p:txBody>
      </p:sp>
      <p:sp>
        <p:nvSpPr>
          <p:cNvPr id="3" name="2 Marcador de contenido"/>
          <p:cNvSpPr>
            <a:spLocks noGrp="1"/>
          </p:cNvSpPr>
          <p:nvPr>
            <p:ph idx="1"/>
          </p:nvPr>
        </p:nvSpPr>
        <p:spPr>
          <a:xfrm>
            <a:off x="501238" y="1556792"/>
            <a:ext cx="8463250" cy="4325112"/>
          </a:xfrm>
        </p:spPr>
        <p:txBody>
          <a:bodyPr/>
          <a:lstStyle/>
          <a:p>
            <a:r>
              <a:rPr lang="es-ES" dirty="0" smtClean="0"/>
              <a:t>Howard y </a:t>
            </a:r>
            <a:r>
              <a:rPr lang="es-ES" dirty="0" err="1" smtClean="0"/>
              <a:t>Simon</a:t>
            </a:r>
            <a:r>
              <a:rPr lang="es-ES" dirty="0" smtClean="0"/>
              <a:t> propusieron la incorporación de una clase adicional a la clasificación original de Black, denominada clase VI.</a:t>
            </a:r>
          </a:p>
          <a:p>
            <a:r>
              <a:rPr lang="es-ES" dirty="0" smtClean="0"/>
              <a:t>Lesiones localizadas e bordes </a:t>
            </a:r>
            <a:r>
              <a:rPr lang="es-ES" dirty="0" err="1" smtClean="0"/>
              <a:t>incisales</a:t>
            </a:r>
            <a:r>
              <a:rPr lang="es-ES" dirty="0" smtClean="0"/>
              <a:t> de dientes anteriores, cúspides de molares y premolares y áreas de fácil limpieza.</a:t>
            </a:r>
            <a:endParaRPr lang="es-ES" dirty="0"/>
          </a:p>
        </p:txBody>
      </p:sp>
      <p:sp>
        <p:nvSpPr>
          <p:cNvPr id="7" name="6 Marcador de número de diapositiva"/>
          <p:cNvSpPr>
            <a:spLocks noGrp="1"/>
          </p:cNvSpPr>
          <p:nvPr>
            <p:ph type="sldNum" sz="quarter" idx="12"/>
          </p:nvPr>
        </p:nvSpPr>
        <p:spPr/>
        <p:txBody>
          <a:bodyPr/>
          <a:lstStyle/>
          <a:p>
            <a:fld id="{09B26ADD-8E07-4E7F-93F4-708D45AD15DD}" type="slidenum">
              <a:rPr lang="es-MX" smtClean="0"/>
              <a:pPr/>
              <a:t>92</a:t>
            </a:fld>
            <a:endParaRPr lang="es-MX"/>
          </a:p>
        </p:txBody>
      </p:sp>
      <p:pic>
        <p:nvPicPr>
          <p:cNvPr id="9" name="8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70271" t="5831" r="4676" b="63304"/>
          <a:stretch/>
        </p:blipFill>
        <p:spPr>
          <a:xfrm>
            <a:off x="3419872" y="4437111"/>
            <a:ext cx="2592288" cy="2172465"/>
          </a:xfrm>
          <a:prstGeom prst="rect">
            <a:avLst/>
          </a:prstGeom>
        </p:spPr>
      </p:pic>
    </p:spTree>
    <p:extLst>
      <p:ext uri="{BB962C8B-B14F-4D97-AF65-F5344CB8AC3E}">
        <p14:creationId xmlns:p14="http://schemas.microsoft.com/office/powerpoint/2010/main" val="345310890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7526" y="620688"/>
            <a:ext cx="8229600" cy="1066800"/>
          </a:xfrm>
        </p:spPr>
        <p:txBody>
          <a:bodyPr/>
          <a:lstStyle/>
          <a:p>
            <a:r>
              <a:rPr lang="es-MX" dirty="0" smtClean="0"/>
              <a:t>PREVENCIÓN</a:t>
            </a:r>
            <a:endParaRPr lang="es-MX" dirty="0"/>
          </a:p>
        </p:txBody>
      </p:sp>
      <p:sp>
        <p:nvSpPr>
          <p:cNvPr id="3" name="2 Marcador de contenido"/>
          <p:cNvSpPr>
            <a:spLocks noGrp="1"/>
          </p:cNvSpPr>
          <p:nvPr>
            <p:ph idx="1"/>
          </p:nvPr>
        </p:nvSpPr>
        <p:spPr>
          <a:xfrm>
            <a:off x="495518" y="1556792"/>
            <a:ext cx="8229600" cy="4325112"/>
          </a:xfrm>
        </p:spPr>
        <p:txBody>
          <a:bodyPr/>
          <a:lstStyle/>
          <a:p>
            <a:r>
              <a:rPr lang="es-MX" dirty="0" smtClean="0"/>
              <a:t>Higiene bucal adecuada</a:t>
            </a:r>
          </a:p>
          <a:p>
            <a:r>
              <a:rPr lang="es-MX" dirty="0" smtClean="0"/>
              <a:t>Dieta no </a:t>
            </a:r>
            <a:r>
              <a:rPr lang="es-MX" dirty="0" err="1" smtClean="0"/>
              <a:t>cariogénica</a:t>
            </a:r>
            <a:endParaRPr lang="es-MX" dirty="0" smtClean="0"/>
          </a:p>
          <a:p>
            <a:r>
              <a:rPr lang="es-MX" dirty="0" smtClean="0"/>
              <a:t>Uso de fluoruros en los dentífricos, en el agua potable y sal de mesa.</a:t>
            </a:r>
          </a:p>
          <a:p>
            <a:r>
              <a:rPr lang="es-MX" dirty="0" smtClean="0"/>
              <a:t>Selladores de </a:t>
            </a:r>
            <a:r>
              <a:rPr lang="es-MX" dirty="0" err="1" smtClean="0"/>
              <a:t>fosetas</a:t>
            </a:r>
            <a:r>
              <a:rPr lang="es-MX" dirty="0" smtClean="0"/>
              <a:t> y fisuras</a:t>
            </a:r>
          </a:p>
          <a:p>
            <a:r>
              <a:rPr lang="es-MX" dirty="0" smtClean="0"/>
              <a:t>Hilo dental</a:t>
            </a:r>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93</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882" y="4549864"/>
            <a:ext cx="2063687" cy="1872059"/>
          </a:xfrm>
          <a:prstGeom prst="rect">
            <a:avLst/>
          </a:prstGeom>
        </p:spPr>
      </p:pic>
      <p:pic>
        <p:nvPicPr>
          <p:cNvPr id="5" name="4 Imagen"/>
          <p:cNvPicPr>
            <a:picLocks noChangeAspect="1"/>
          </p:cNvPicPr>
          <p:nvPr/>
        </p:nvPicPr>
        <p:blipFill rotWithShape="1">
          <a:blip r:embed="rId6" cstate="print">
            <a:extLst>
              <a:ext uri="{28A0092B-C50C-407E-A947-70E740481C1C}">
                <a14:useLocalDpi xmlns:a14="http://schemas.microsoft.com/office/drawing/2010/main" val="0"/>
              </a:ext>
            </a:extLst>
          </a:blip>
          <a:srcRect l="28749"/>
          <a:stretch/>
        </p:blipFill>
        <p:spPr>
          <a:xfrm>
            <a:off x="3131840" y="4549863"/>
            <a:ext cx="2000794" cy="1872059"/>
          </a:xfrm>
          <a:prstGeom prst="rect">
            <a:avLst/>
          </a:prstGeom>
        </p:spPr>
      </p:pic>
      <p:pic>
        <p:nvPicPr>
          <p:cNvPr id="9" name="8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83225" y="4700080"/>
            <a:ext cx="2905125" cy="1571625"/>
          </a:xfrm>
          <a:prstGeom prst="rect">
            <a:avLst/>
          </a:prstGeom>
        </p:spPr>
      </p:pic>
    </p:spTree>
    <p:extLst>
      <p:ext uri="{BB962C8B-B14F-4D97-AF65-F5344CB8AC3E}">
        <p14:creationId xmlns:p14="http://schemas.microsoft.com/office/powerpoint/2010/main" val="392390286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 y="685800"/>
            <a:ext cx="8229600" cy="1066800"/>
          </a:xfrm>
        </p:spPr>
        <p:txBody>
          <a:bodyPr/>
          <a:lstStyle/>
          <a:p>
            <a:r>
              <a:rPr lang="es-MX" dirty="0" smtClean="0"/>
              <a:t>PREVENCIÓN</a:t>
            </a:r>
            <a:endParaRPr lang="es-MX" dirty="0"/>
          </a:p>
        </p:txBody>
      </p:sp>
      <p:sp>
        <p:nvSpPr>
          <p:cNvPr id="3" name="2 Marcador de contenido"/>
          <p:cNvSpPr>
            <a:spLocks noGrp="1"/>
          </p:cNvSpPr>
          <p:nvPr>
            <p:ph idx="1"/>
          </p:nvPr>
        </p:nvSpPr>
        <p:spPr>
          <a:xfrm>
            <a:off x="500062" y="1844824"/>
            <a:ext cx="8229600" cy="4325112"/>
          </a:xfrm>
        </p:spPr>
        <p:txBody>
          <a:bodyPr/>
          <a:lstStyle/>
          <a:p>
            <a:r>
              <a:rPr lang="es-MX" dirty="0" smtClean="0"/>
              <a:t>Enjuague dental</a:t>
            </a:r>
          </a:p>
          <a:p>
            <a:r>
              <a:rPr lang="es-MX" dirty="0" smtClean="0"/>
              <a:t>Visitas periódicas al dentista</a:t>
            </a:r>
          </a:p>
          <a:p>
            <a:r>
              <a:rPr lang="es-ES" dirty="0" smtClean="0"/>
              <a:t>Barniz con una mezcla 1:1 de </a:t>
            </a:r>
            <a:r>
              <a:rPr lang="es-ES" dirty="0" err="1" smtClean="0"/>
              <a:t>clorhexidina</a:t>
            </a:r>
            <a:r>
              <a:rPr lang="es-ES" dirty="0" smtClean="0"/>
              <a:t>/timol cada tres meses reduce la incidencia de caries radicular.</a:t>
            </a:r>
          </a:p>
          <a:p>
            <a:endParaRPr lang="es-MX" dirty="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94</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68397" y="4419923"/>
            <a:ext cx="3194018" cy="2128259"/>
          </a:xfrm>
          <a:prstGeom prst="rect">
            <a:avLst/>
          </a:prstGeom>
        </p:spPr>
      </p:pic>
      <p:pic>
        <p:nvPicPr>
          <p:cNvPr id="5" name="4 Imagen"/>
          <p:cNvPicPr>
            <a:picLocks noChangeAspect="1"/>
          </p:cNvPicPr>
          <p:nvPr/>
        </p:nvPicPr>
        <p:blipFill rotWithShape="1">
          <a:blip r:embed="rId6" cstate="print">
            <a:extLst>
              <a:ext uri="{28A0092B-C50C-407E-A947-70E740481C1C}">
                <a14:useLocalDpi xmlns:a14="http://schemas.microsoft.com/office/drawing/2010/main" val="0"/>
              </a:ext>
            </a:extLst>
          </a:blip>
          <a:srcRect l="10988" r="34795"/>
          <a:stretch/>
        </p:blipFill>
        <p:spPr>
          <a:xfrm>
            <a:off x="611560" y="4271310"/>
            <a:ext cx="1234440" cy="2276872"/>
          </a:xfrm>
          <a:prstGeom prst="rect">
            <a:avLst/>
          </a:prstGeom>
        </p:spPr>
      </p:pic>
      <p:pic>
        <p:nvPicPr>
          <p:cNvPr id="9" name="8 Imagen"/>
          <p:cNvPicPr>
            <a:picLocks noChangeAspect="1"/>
          </p:cNvPicPr>
          <p:nvPr/>
        </p:nvPicPr>
        <p:blipFill rotWithShape="1">
          <a:blip r:embed="rId7">
            <a:extLst>
              <a:ext uri="{28A0092B-C50C-407E-A947-70E740481C1C}">
                <a14:useLocalDpi xmlns:a14="http://schemas.microsoft.com/office/drawing/2010/main" val="0"/>
              </a:ext>
            </a:extLst>
          </a:blip>
          <a:srcRect t="8710"/>
          <a:stretch/>
        </p:blipFill>
        <p:spPr>
          <a:xfrm>
            <a:off x="1846000" y="4419923"/>
            <a:ext cx="3371896" cy="2290192"/>
          </a:xfrm>
          <a:prstGeom prst="rect">
            <a:avLst/>
          </a:prstGeom>
        </p:spPr>
      </p:pic>
    </p:spTree>
    <p:extLst>
      <p:ext uri="{BB962C8B-B14F-4D97-AF65-F5344CB8AC3E}">
        <p14:creationId xmlns:p14="http://schemas.microsoft.com/office/powerpoint/2010/main" val="392390286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Bibliográficas</a:t>
            </a:r>
            <a:endParaRPr lang="es-MX" dirty="0"/>
          </a:p>
        </p:txBody>
      </p:sp>
      <p:sp>
        <p:nvSpPr>
          <p:cNvPr id="3" name="2 Marcador de contenido"/>
          <p:cNvSpPr>
            <a:spLocks noGrp="1"/>
          </p:cNvSpPr>
          <p:nvPr>
            <p:ph idx="1"/>
          </p:nvPr>
        </p:nvSpPr>
        <p:spPr/>
        <p:txBody>
          <a:bodyPr>
            <a:normAutofit fontScale="55000" lnSpcReduction="20000"/>
          </a:bodyPr>
          <a:lstStyle/>
          <a:p>
            <a:r>
              <a:rPr lang="es-MX" dirty="0" smtClean="0"/>
              <a:t>Oropeza-</a:t>
            </a:r>
            <a:r>
              <a:rPr lang="es-MX" dirty="0"/>
              <a:t>O</a:t>
            </a:r>
            <a:r>
              <a:rPr lang="es-MX" dirty="0" smtClean="0"/>
              <a:t>ropeza et al. (2012) Caries dental en primeros molares permanentes de escolares de la delegación Tláhuac. </a:t>
            </a:r>
            <a:r>
              <a:rPr lang="es-MX" i="1" dirty="0" smtClean="0"/>
              <a:t>Revista ADM ; </a:t>
            </a:r>
            <a:r>
              <a:rPr lang="es-MX" dirty="0" smtClean="0"/>
              <a:t>69(2): 63-8</a:t>
            </a:r>
          </a:p>
          <a:p>
            <a:r>
              <a:rPr lang="es-MX" dirty="0" smtClean="0"/>
              <a:t>Gilberto </a:t>
            </a:r>
            <a:r>
              <a:rPr lang="es-MX" dirty="0" err="1" smtClean="0"/>
              <a:t>Henostroza</a:t>
            </a:r>
            <a:r>
              <a:rPr lang="es-MX" dirty="0" smtClean="0"/>
              <a:t> </a:t>
            </a:r>
            <a:r>
              <a:rPr lang="es-MX" dirty="0" err="1" smtClean="0"/>
              <a:t>Haro</a:t>
            </a:r>
            <a:r>
              <a:rPr lang="es-MX" dirty="0" smtClean="0"/>
              <a:t>, et. al. (2007) Caries dental. Principios y procedimientos para el diagnóstico. Universidad Peruana Cayetano Heredia. 1ª edición. Lima.</a:t>
            </a:r>
          </a:p>
          <a:p>
            <a:r>
              <a:rPr lang="es-MX" dirty="0" err="1" smtClean="0"/>
              <a:t>Anders</a:t>
            </a:r>
            <a:r>
              <a:rPr lang="es-MX" dirty="0" smtClean="0"/>
              <a:t> </a:t>
            </a:r>
            <a:r>
              <a:rPr lang="es-MX" dirty="0" err="1" smtClean="0"/>
              <a:t>Thylstrup</a:t>
            </a:r>
            <a:r>
              <a:rPr lang="es-MX" dirty="0" smtClean="0"/>
              <a:t>, Ole </a:t>
            </a:r>
            <a:r>
              <a:rPr lang="es-MX" dirty="0" err="1" smtClean="0"/>
              <a:t>Fejerskov</a:t>
            </a:r>
            <a:r>
              <a:rPr lang="es-MX" dirty="0" smtClean="0"/>
              <a:t> (1988) Caries. Editorial Doyma.1ª edición. España. </a:t>
            </a:r>
          </a:p>
          <a:p>
            <a:r>
              <a:rPr lang="es-MX" dirty="0" smtClean="0"/>
              <a:t>Peter </a:t>
            </a:r>
            <a:r>
              <a:rPr lang="es-MX" dirty="0" err="1" smtClean="0"/>
              <a:t>Riethe</a:t>
            </a:r>
            <a:r>
              <a:rPr lang="es-MX" dirty="0" smtClean="0"/>
              <a:t>. (1990)Atlas de profilaxis de la caries y tratamiento conservador. Editorial SALVAT. 1ª edición. España.</a:t>
            </a:r>
          </a:p>
          <a:p>
            <a:r>
              <a:rPr lang="es-MX" dirty="0" smtClean="0"/>
              <a:t>Lewis </a:t>
            </a:r>
            <a:r>
              <a:rPr lang="es-MX" dirty="0" err="1" smtClean="0"/>
              <a:t>Menaker</a:t>
            </a:r>
            <a:r>
              <a:rPr lang="es-MX" dirty="0" smtClean="0"/>
              <a:t>, Robert E. </a:t>
            </a:r>
            <a:r>
              <a:rPr lang="es-MX" dirty="0" err="1" smtClean="0"/>
              <a:t>Morharrt</a:t>
            </a:r>
            <a:r>
              <a:rPr lang="es-MX" dirty="0" smtClean="0"/>
              <a:t>, Juan M. Navia (1986). Bases biológicas de la  caries dental. SALVAT editores, 1ª </a:t>
            </a:r>
            <a:r>
              <a:rPr lang="es-MX" dirty="0" err="1" smtClean="0"/>
              <a:t>edicion</a:t>
            </a:r>
            <a:r>
              <a:rPr lang="es-MX" dirty="0" smtClean="0"/>
              <a:t>. España.</a:t>
            </a:r>
          </a:p>
          <a:p>
            <a:r>
              <a:rPr lang="es-MX" dirty="0" smtClean="0"/>
              <a:t>LM </a:t>
            </a:r>
            <a:r>
              <a:rPr lang="es-MX" dirty="0" err="1" smtClean="0"/>
              <a:t>Silverstone</a:t>
            </a:r>
            <a:r>
              <a:rPr lang="es-MX" dirty="0" smtClean="0"/>
              <a:t>, NW Johnson, JM </a:t>
            </a:r>
            <a:r>
              <a:rPr lang="es-MX" dirty="0" err="1" smtClean="0"/>
              <a:t>Hradie</a:t>
            </a:r>
            <a:r>
              <a:rPr lang="es-MX" dirty="0" smtClean="0"/>
              <a:t>, RAD Williams (1985). Caries dental. Editorial Manual Moderno. 1ª </a:t>
            </a:r>
            <a:r>
              <a:rPr lang="es-MX" dirty="0" err="1" smtClean="0"/>
              <a:t>edicion</a:t>
            </a:r>
            <a:r>
              <a:rPr lang="es-MX" dirty="0" smtClean="0"/>
              <a:t>. México.</a:t>
            </a:r>
          </a:p>
          <a:p>
            <a:r>
              <a:rPr lang="es-MX" dirty="0" smtClean="0"/>
              <a:t>W. </a:t>
            </a:r>
            <a:r>
              <a:rPr lang="es-MX" dirty="0" err="1" smtClean="0"/>
              <a:t>Ketterl</a:t>
            </a:r>
            <a:r>
              <a:rPr lang="es-MX" dirty="0" smtClean="0"/>
              <a:t> (1994) Odontología conservadora. </a:t>
            </a:r>
            <a:r>
              <a:rPr lang="es-MX" dirty="0" err="1" smtClean="0"/>
              <a:t>Cariología</a:t>
            </a:r>
            <a:r>
              <a:rPr lang="es-MX" dirty="0" smtClean="0"/>
              <a:t>. Tratamiento mediante obturación. Editorial </a:t>
            </a:r>
            <a:r>
              <a:rPr lang="es-MX" dirty="0" err="1" smtClean="0"/>
              <a:t>Masson</a:t>
            </a:r>
            <a:r>
              <a:rPr lang="es-MX" dirty="0" smtClean="0"/>
              <a:t>-Salvat Odontología. 3ª edición. Barcelona, España.</a:t>
            </a:r>
          </a:p>
          <a:p>
            <a:r>
              <a:rPr lang="es-MX" dirty="0" err="1" smtClean="0"/>
              <a:t>Baum</a:t>
            </a:r>
            <a:r>
              <a:rPr lang="es-MX" dirty="0" smtClean="0"/>
              <a:t>  L (1996). Tratado de Operatoria Dental. Editorial Interamericana. 3ª edición. </a:t>
            </a:r>
          </a:p>
          <a:p>
            <a:r>
              <a:rPr lang="es-MX" dirty="0" smtClean="0"/>
              <a:t>Barrancos </a:t>
            </a:r>
            <a:r>
              <a:rPr lang="es-MX" dirty="0" err="1" smtClean="0"/>
              <a:t>Mooney</a:t>
            </a:r>
            <a:r>
              <a:rPr lang="es-MX" dirty="0" smtClean="0"/>
              <a:t> (2002). Operatoria Dental. Editorial Médica Panamericana. 3ª edición. </a:t>
            </a:r>
          </a:p>
          <a:p>
            <a:r>
              <a:rPr lang="es-MX" sz="2400" dirty="0"/>
              <a:t>Sistema de Vigilancia Epidemiológica de Patologías Bucales (SIVEPAB) </a:t>
            </a:r>
            <a:r>
              <a:rPr lang="es-MX" sz="2400" dirty="0" smtClean="0"/>
              <a:t>2017. </a:t>
            </a:r>
            <a:r>
              <a:rPr lang="es-MX" dirty="0">
                <a:hlinkClick r:id="rId2"/>
              </a:rPr>
              <a:t>https://www.gob.mx/cms/uploads/attachment/file/459279/SIVEPAB_2017.pdf</a:t>
            </a:r>
            <a:endParaRPr lang="es-MX" dirty="0" smtClean="0"/>
          </a:p>
        </p:txBody>
      </p:sp>
      <p:sp>
        <p:nvSpPr>
          <p:cNvPr id="6" name="5 Marcador de número de diapositiva"/>
          <p:cNvSpPr>
            <a:spLocks noGrp="1"/>
          </p:cNvSpPr>
          <p:nvPr>
            <p:ph type="sldNum" sz="quarter" idx="12"/>
          </p:nvPr>
        </p:nvSpPr>
        <p:spPr/>
        <p:txBody>
          <a:bodyPr/>
          <a:lstStyle/>
          <a:p>
            <a:fld id="{09B26ADD-8E07-4E7F-93F4-708D45AD15DD}" type="slidenum">
              <a:rPr lang="es-MX" smtClean="0"/>
              <a:pPr/>
              <a:t>95</a:t>
            </a:fld>
            <a:endParaRPr lang="es-MX"/>
          </a:p>
        </p:txBody>
      </p:sp>
      <p:pic>
        <p:nvPicPr>
          <p:cNvPr id="7" name="6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44570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2237</TotalTime>
  <Words>7374</Words>
  <Application>Microsoft Office PowerPoint</Application>
  <PresentationFormat>Presentación en pantalla (4:3)</PresentationFormat>
  <Paragraphs>785</Paragraphs>
  <Slides>95</Slides>
  <Notes>73</Notes>
  <HiddenSlides>0</HiddenSlides>
  <MMClips>0</MMClips>
  <ScaleCrop>false</ScaleCrop>
  <HeadingPairs>
    <vt:vector size="4" baseType="variant">
      <vt:variant>
        <vt:lpstr>Tema</vt:lpstr>
      </vt:variant>
      <vt:variant>
        <vt:i4>1</vt:i4>
      </vt:variant>
      <vt:variant>
        <vt:lpstr>Títulos de diapositiva</vt:lpstr>
      </vt:variant>
      <vt:variant>
        <vt:i4>95</vt:i4>
      </vt:variant>
    </vt:vector>
  </HeadingPairs>
  <TitlesOfParts>
    <vt:vector size="96" baseType="lpstr">
      <vt:lpstr>Urbano</vt:lpstr>
      <vt:lpstr>Presentación de PowerPoint</vt:lpstr>
      <vt:lpstr>Presentación de PowerPoint</vt:lpstr>
      <vt:lpstr>Presentación de PowerPoint</vt:lpstr>
      <vt:lpstr>Presentación de PowerPoint</vt:lpstr>
      <vt:lpstr>Propósito de la Unidad de Aprendizaje</vt:lpstr>
      <vt:lpstr>Propósito de la Unidad de Aprendizaje</vt:lpstr>
      <vt:lpstr>Competencia profesional</vt:lpstr>
      <vt:lpstr>Competencia profesional (Competencia)</vt:lpstr>
      <vt:lpstr>Competencia profesional (Competencia)</vt:lpstr>
      <vt:lpstr>Competencia profesional (Competencia)</vt:lpstr>
      <vt:lpstr>Conocimiento </vt:lpstr>
      <vt:lpstr>Habilidades </vt:lpstr>
      <vt:lpstr>Habilidades (Continuación)  </vt:lpstr>
      <vt:lpstr>Valores </vt:lpstr>
      <vt:lpstr>Unidad 2. Histología dental y caries en relación a la Operatoria Dental </vt:lpstr>
      <vt:lpstr>Conocimientos de la unidad de competencia</vt:lpstr>
      <vt:lpstr>Conocimientos de la unidad de competencia (Continuación)</vt:lpstr>
      <vt:lpstr>Conocimientos de la unidad de competencia (Continuación)</vt:lpstr>
      <vt:lpstr>Habilidades de la unidad de competencia</vt:lpstr>
      <vt:lpstr>Actitudes/Valores de la unidad de competencia </vt:lpstr>
      <vt:lpstr>CARIES</vt:lpstr>
      <vt:lpstr>Concepto</vt:lpstr>
      <vt:lpstr>Caries</vt:lpstr>
      <vt:lpstr>Epidemiología</vt:lpstr>
      <vt:lpstr>Epidemiología de la caries en México</vt:lpstr>
      <vt:lpstr>Epidemiología en México</vt:lpstr>
      <vt:lpstr>Etiología</vt:lpstr>
      <vt:lpstr>Etiología </vt:lpstr>
      <vt:lpstr>Etiología </vt:lpstr>
      <vt:lpstr>Etiología </vt:lpstr>
      <vt:lpstr>Etiología </vt:lpstr>
      <vt:lpstr>Etiología </vt:lpstr>
      <vt:lpstr>Etiología </vt:lpstr>
      <vt:lpstr>Microorganismos que intervienen en la lesión cariosa </vt:lpstr>
      <vt:lpstr>Microorganismos</vt:lpstr>
      <vt:lpstr>Grado  de cariogenicidad de la placa dental </vt:lpstr>
      <vt:lpstr>Dieta</vt:lpstr>
      <vt:lpstr>Dieta </vt:lpstr>
      <vt:lpstr>Desmineralización </vt:lpstr>
      <vt:lpstr>Dieta </vt:lpstr>
      <vt:lpstr>Huésped </vt:lpstr>
      <vt:lpstr>Huésped </vt:lpstr>
      <vt:lpstr>Huésped </vt:lpstr>
      <vt:lpstr>Acciones protectoras de la saliva</vt:lpstr>
      <vt:lpstr>Diente </vt:lpstr>
      <vt:lpstr>Inmunización </vt:lpstr>
      <vt:lpstr>Genética</vt:lpstr>
      <vt:lpstr>Gen tuftelina</vt:lpstr>
      <vt:lpstr>Lesión cariosa</vt:lpstr>
      <vt:lpstr>Patogenia</vt:lpstr>
      <vt:lpstr>Patogenia</vt:lpstr>
      <vt:lpstr>Patogenia</vt:lpstr>
      <vt:lpstr>Patogenia</vt:lpstr>
      <vt:lpstr>Esmalte</vt:lpstr>
      <vt:lpstr>Esmalte </vt:lpstr>
      <vt:lpstr>Esmalte </vt:lpstr>
      <vt:lpstr>Dinámica de la caries</vt:lpstr>
      <vt:lpstr>Mancha blanca</vt:lpstr>
      <vt:lpstr>Características clínicas de la mancha blanca</vt:lpstr>
      <vt:lpstr>Forma de la lesión cariosa en esmalte en superficies lisas</vt:lpstr>
      <vt:lpstr>Forma de la lesión cariosa en dentina en superficies lisas</vt:lpstr>
      <vt:lpstr>Forma de la lesión cariosa en fisuras</vt:lpstr>
      <vt:lpstr>Progresión de la lesión del esmalte</vt:lpstr>
      <vt:lpstr>Dentina </vt:lpstr>
      <vt:lpstr>Dentina </vt:lpstr>
      <vt:lpstr>Dentina </vt:lpstr>
      <vt:lpstr>Cambios de la dentina</vt:lpstr>
      <vt:lpstr>Lesión cariosa en dentina</vt:lpstr>
      <vt:lpstr>Complejo dentino-pulpar</vt:lpstr>
      <vt:lpstr>Mecanismos de reacción del complejo dentino-pulpar</vt:lpstr>
      <vt:lpstr>Lesión cariosa en dentina</vt:lpstr>
      <vt:lpstr>Lesión cariosa en dentina</vt:lpstr>
      <vt:lpstr>Cemento </vt:lpstr>
      <vt:lpstr>Cemento </vt:lpstr>
      <vt:lpstr>Lesión cariosa en cemento</vt:lpstr>
      <vt:lpstr>Zonas prevalentes de caries</vt:lpstr>
      <vt:lpstr>Clasificación de la caries</vt:lpstr>
      <vt:lpstr>Según su localización en el órgano dentario</vt:lpstr>
      <vt:lpstr>Por superficie anatómica</vt:lpstr>
      <vt:lpstr>Según el número de superficies</vt:lpstr>
      <vt:lpstr>Según el tipo de inicio</vt:lpstr>
      <vt:lpstr>Según su actividad</vt:lpstr>
      <vt:lpstr>Según su profundidad</vt:lpstr>
      <vt:lpstr>Según su extensión</vt:lpstr>
      <vt:lpstr>Según la velocidad de progresión</vt:lpstr>
      <vt:lpstr>Clasificación de Black (1908)</vt:lpstr>
      <vt:lpstr>Clase I</vt:lpstr>
      <vt:lpstr>Clase II</vt:lpstr>
      <vt:lpstr>Clase III</vt:lpstr>
      <vt:lpstr>Clase IV</vt:lpstr>
      <vt:lpstr>Clase V</vt:lpstr>
      <vt:lpstr>Clase VI</vt:lpstr>
      <vt:lpstr>PREVENCIÓN</vt:lpstr>
      <vt:lpstr>PREVENCIÓN</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CARIES</dc:title>
  <dc:creator>hp</dc:creator>
  <cp:lastModifiedBy>Erendira Delgado</cp:lastModifiedBy>
  <cp:revision>281</cp:revision>
  <dcterms:created xsi:type="dcterms:W3CDTF">2014-05-29T17:11:45Z</dcterms:created>
  <dcterms:modified xsi:type="dcterms:W3CDTF">2019-09-27T03:17:14Z</dcterms:modified>
</cp:coreProperties>
</file>