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94" r:id="rId2"/>
    <p:sldId id="295" r:id="rId3"/>
    <p:sldId id="296" r:id="rId4"/>
    <p:sldId id="297" r:id="rId5"/>
    <p:sldId id="298" r:id="rId6"/>
    <p:sldId id="299" r:id="rId7"/>
    <p:sldId id="300" r:id="rId8"/>
    <p:sldId id="301" r:id="rId9"/>
    <p:sldId id="302" r:id="rId10"/>
    <p:sldId id="303" r:id="rId11"/>
    <p:sldId id="304" r:id="rId12"/>
    <p:sldId id="256" r:id="rId13"/>
    <p:sldId id="257" r:id="rId14"/>
    <p:sldId id="258" r:id="rId15"/>
    <p:sldId id="259" r:id="rId16"/>
    <p:sldId id="260" r:id="rId17"/>
    <p:sldId id="261" r:id="rId18"/>
    <p:sldId id="262" r:id="rId19"/>
    <p:sldId id="263" r:id="rId20"/>
    <p:sldId id="264" r:id="rId21"/>
    <p:sldId id="265" r:id="rId22"/>
    <p:sldId id="283" r:id="rId23"/>
    <p:sldId id="284" r:id="rId24"/>
    <p:sldId id="285" r:id="rId25"/>
    <p:sldId id="286" r:id="rId26"/>
    <p:sldId id="287" r:id="rId27"/>
    <p:sldId id="288" r:id="rId28"/>
    <p:sldId id="289" r:id="rId29"/>
    <p:sldId id="290" r:id="rId30"/>
    <p:sldId id="291" r:id="rId31"/>
    <p:sldId id="292" r:id="rId32"/>
    <p:sldId id="293" r:id="rId33"/>
    <p:sldId id="266" r:id="rId34"/>
    <p:sldId id="267" r:id="rId35"/>
    <p:sldId id="268" r:id="rId36"/>
    <p:sldId id="269" r:id="rId37"/>
    <p:sldId id="270" r:id="rId38"/>
    <p:sldId id="271" r:id="rId39"/>
    <p:sldId id="272" r:id="rId40"/>
    <p:sldId id="273" r:id="rId41"/>
    <p:sldId id="274" r:id="rId42"/>
    <p:sldId id="275" r:id="rId43"/>
    <p:sldId id="276" r:id="rId44"/>
    <p:sldId id="277" r:id="rId45"/>
    <p:sldId id="278" r:id="rId46"/>
    <p:sldId id="279" r:id="rId47"/>
    <p:sldId id="280" r:id="rId48"/>
    <p:sldId id="281" r:id="rId49"/>
    <p:sldId id="282" r:id="rId50"/>
    <p:sldId id="305" r:id="rId51"/>
    <p:sldId id="306" r:id="rId5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484CD3-FF7B-413A-AAAE-444556D37407}"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s-MX"/>
        </a:p>
      </dgm:t>
    </dgm:pt>
    <dgm:pt modelId="{0A18EA59-3C06-4891-9316-B99E28E0CAD6}">
      <dgm:prSet phldrT="[Texto]"/>
      <dgm:spPr/>
      <dgm:t>
        <a:bodyPr/>
        <a:lstStyle/>
        <a:p>
          <a:r>
            <a:rPr lang="es-MX" dirty="0" smtClean="0"/>
            <a:t>1972</a:t>
          </a:r>
          <a:endParaRPr lang="es-MX" dirty="0"/>
        </a:p>
      </dgm:t>
    </dgm:pt>
    <dgm:pt modelId="{953FD96A-3F90-4830-A4B8-8724971CDB7D}" type="parTrans" cxnId="{454112B8-F9EE-41F3-97CF-C788E40C5DE2}">
      <dgm:prSet/>
      <dgm:spPr/>
      <dgm:t>
        <a:bodyPr/>
        <a:lstStyle/>
        <a:p>
          <a:endParaRPr lang="es-MX"/>
        </a:p>
      </dgm:t>
    </dgm:pt>
    <dgm:pt modelId="{2385DFFC-F20F-4832-A010-223ABC7861E6}" type="sibTrans" cxnId="{454112B8-F9EE-41F3-97CF-C788E40C5DE2}">
      <dgm:prSet/>
      <dgm:spPr/>
      <dgm:t>
        <a:bodyPr/>
        <a:lstStyle/>
        <a:p>
          <a:endParaRPr lang="es-MX"/>
        </a:p>
      </dgm:t>
    </dgm:pt>
    <dgm:pt modelId="{81596234-E45B-4F8F-8817-F6FD291610D6}">
      <dgm:prSet phldrT="[Texto]" custT="1"/>
      <dgm:spPr/>
      <dgm:t>
        <a:bodyPr/>
        <a:lstStyle/>
        <a:p>
          <a:r>
            <a:rPr lang="es-MX" sz="1600" dirty="0" smtClean="0"/>
            <a:t>Publicación de Prácticas estándar recomendadas para evaluación biológica de los materiales dentales.</a:t>
          </a:r>
          <a:endParaRPr lang="es-MX" sz="1600" dirty="0"/>
        </a:p>
      </dgm:t>
    </dgm:pt>
    <dgm:pt modelId="{A896281E-0163-4100-AEF8-DD34B38DC072}" type="parTrans" cxnId="{42DB8F0E-B240-442F-9F94-D8B5975B23E3}">
      <dgm:prSet/>
      <dgm:spPr/>
      <dgm:t>
        <a:bodyPr/>
        <a:lstStyle/>
        <a:p>
          <a:endParaRPr lang="es-MX"/>
        </a:p>
      </dgm:t>
    </dgm:pt>
    <dgm:pt modelId="{9BECEE3C-CE10-4AE8-BACE-7ED7ABAF5B4A}" type="sibTrans" cxnId="{42DB8F0E-B240-442F-9F94-D8B5975B23E3}">
      <dgm:prSet/>
      <dgm:spPr/>
      <dgm:t>
        <a:bodyPr/>
        <a:lstStyle/>
        <a:p>
          <a:endParaRPr lang="es-MX"/>
        </a:p>
      </dgm:t>
    </dgm:pt>
    <dgm:pt modelId="{68695F62-2D54-48F9-AF4A-B8BC5829BF08}">
      <dgm:prSet phldrT="[Texto]"/>
      <dgm:spPr/>
      <dgm:t>
        <a:bodyPr/>
        <a:lstStyle/>
        <a:p>
          <a:r>
            <a:rPr lang="es-MX" dirty="0" smtClean="0"/>
            <a:t>1979</a:t>
          </a:r>
          <a:endParaRPr lang="es-MX" dirty="0"/>
        </a:p>
      </dgm:t>
    </dgm:pt>
    <dgm:pt modelId="{6E1E5EE0-882A-4EC9-A8F7-5C3EFFB5222C}" type="parTrans" cxnId="{863BB17D-EB98-4A43-B8B8-AA23D0DB6A0A}">
      <dgm:prSet/>
      <dgm:spPr/>
      <dgm:t>
        <a:bodyPr/>
        <a:lstStyle/>
        <a:p>
          <a:endParaRPr lang="es-MX"/>
        </a:p>
      </dgm:t>
    </dgm:pt>
    <dgm:pt modelId="{4E519FD0-64D3-4876-BA29-EB5AE2B643B2}" type="sibTrans" cxnId="{863BB17D-EB98-4A43-B8B8-AA23D0DB6A0A}">
      <dgm:prSet/>
      <dgm:spPr/>
      <dgm:t>
        <a:bodyPr/>
        <a:lstStyle/>
        <a:p>
          <a:endParaRPr lang="es-MX"/>
        </a:p>
      </dgm:t>
    </dgm:pt>
    <dgm:pt modelId="{22A3D44E-DC56-4C4B-AC69-36631E45EE92}">
      <dgm:prSet phldrT="[Texto]" custT="1"/>
      <dgm:spPr/>
      <dgm:t>
        <a:bodyPr/>
        <a:lstStyle/>
        <a:p>
          <a:r>
            <a:rPr lang="es-MX" sz="1600" dirty="0" smtClean="0"/>
            <a:t>Documento </a:t>
          </a:r>
          <a:r>
            <a:rPr lang="es-MX" sz="1600" dirty="0" err="1" smtClean="0"/>
            <a:t>num</a:t>
          </a:r>
          <a:r>
            <a:rPr lang="es-MX" sz="1600" dirty="0" smtClean="0"/>
            <a:t>. 41</a:t>
          </a:r>
          <a:endParaRPr lang="es-MX" sz="1600" dirty="0"/>
        </a:p>
      </dgm:t>
    </dgm:pt>
    <dgm:pt modelId="{1CAF8A72-DD8E-480D-86B0-4241B5693D50}" type="parTrans" cxnId="{6EBFF2EE-F051-4E88-AEAA-63F11D9766F1}">
      <dgm:prSet/>
      <dgm:spPr/>
      <dgm:t>
        <a:bodyPr/>
        <a:lstStyle/>
        <a:p>
          <a:endParaRPr lang="es-MX"/>
        </a:p>
      </dgm:t>
    </dgm:pt>
    <dgm:pt modelId="{7CF69379-5166-4BDE-96A4-C67E46E63397}" type="sibTrans" cxnId="{6EBFF2EE-F051-4E88-AEAA-63F11D9766F1}">
      <dgm:prSet/>
      <dgm:spPr/>
      <dgm:t>
        <a:bodyPr/>
        <a:lstStyle/>
        <a:p>
          <a:endParaRPr lang="es-MX"/>
        </a:p>
      </dgm:t>
    </dgm:pt>
    <dgm:pt modelId="{00BCA2CE-339E-443B-8A1C-329ED546D7C7}">
      <dgm:prSet phldrT="[Texto]"/>
      <dgm:spPr/>
      <dgm:t>
        <a:bodyPr/>
        <a:lstStyle/>
        <a:p>
          <a:r>
            <a:rPr lang="es-MX" dirty="0" smtClean="0"/>
            <a:t>1984</a:t>
          </a:r>
          <a:endParaRPr lang="es-MX" dirty="0"/>
        </a:p>
      </dgm:t>
    </dgm:pt>
    <dgm:pt modelId="{D7C15BAC-EA5E-459A-80BD-34C76DAC16BA}" type="parTrans" cxnId="{97ADAB32-6357-42E1-AB95-4202A44CD90E}">
      <dgm:prSet/>
      <dgm:spPr/>
      <dgm:t>
        <a:bodyPr/>
        <a:lstStyle/>
        <a:p>
          <a:endParaRPr lang="es-MX"/>
        </a:p>
      </dgm:t>
    </dgm:pt>
    <dgm:pt modelId="{9ADD7E02-3DE1-432B-BA68-6BCCC3A084C5}" type="sibTrans" cxnId="{97ADAB32-6357-42E1-AB95-4202A44CD90E}">
      <dgm:prSet/>
      <dgm:spPr/>
      <dgm:t>
        <a:bodyPr/>
        <a:lstStyle/>
        <a:p>
          <a:endParaRPr lang="es-MX"/>
        </a:p>
      </dgm:t>
    </dgm:pt>
    <dgm:pt modelId="{5E197C5F-6A06-4DCD-BF92-F243101FF5B5}">
      <dgm:prSet phldrT="[Texto]" custT="1"/>
      <dgm:spPr/>
      <dgm:t>
        <a:bodyPr/>
        <a:lstStyle/>
        <a:p>
          <a:r>
            <a:rPr lang="es-MX" sz="1600" dirty="0" smtClean="0"/>
            <a:t>Documento de la FDI</a:t>
          </a:r>
          <a:endParaRPr lang="es-MX" sz="1600" dirty="0"/>
        </a:p>
      </dgm:t>
    </dgm:pt>
    <dgm:pt modelId="{63E70B8E-8D55-462B-9666-25E661327033}" type="parTrans" cxnId="{EEA17C76-524E-424C-B485-F0947F502796}">
      <dgm:prSet/>
      <dgm:spPr/>
      <dgm:t>
        <a:bodyPr/>
        <a:lstStyle/>
        <a:p>
          <a:endParaRPr lang="es-MX"/>
        </a:p>
      </dgm:t>
    </dgm:pt>
    <dgm:pt modelId="{F3DFA606-8076-4E0C-9BFD-2E280320DB43}" type="sibTrans" cxnId="{EEA17C76-524E-424C-B485-F0947F502796}">
      <dgm:prSet/>
      <dgm:spPr/>
      <dgm:t>
        <a:bodyPr/>
        <a:lstStyle/>
        <a:p>
          <a:endParaRPr lang="es-MX"/>
        </a:p>
      </dgm:t>
    </dgm:pt>
    <dgm:pt modelId="{D95928F4-D016-4BB8-A4D4-A4CCBFBCEEA0}">
      <dgm:prSet/>
      <dgm:spPr/>
      <dgm:t>
        <a:bodyPr/>
        <a:lstStyle/>
        <a:p>
          <a:r>
            <a:rPr lang="es-MX" dirty="0" smtClean="0"/>
            <a:t>Actualidad </a:t>
          </a:r>
          <a:endParaRPr lang="es-MX" dirty="0"/>
        </a:p>
      </dgm:t>
    </dgm:pt>
    <dgm:pt modelId="{AF7A2592-4FB8-481E-BE92-EC732E0C25D7}" type="parTrans" cxnId="{76E1E254-1029-4B25-BAF4-5BD6281B6739}">
      <dgm:prSet/>
      <dgm:spPr/>
      <dgm:t>
        <a:bodyPr/>
        <a:lstStyle/>
        <a:p>
          <a:endParaRPr lang="es-MX"/>
        </a:p>
      </dgm:t>
    </dgm:pt>
    <dgm:pt modelId="{22B4FD14-82BE-4768-8031-75008EB3C4DD}" type="sibTrans" cxnId="{76E1E254-1029-4B25-BAF4-5BD6281B6739}">
      <dgm:prSet/>
      <dgm:spPr/>
      <dgm:t>
        <a:bodyPr/>
        <a:lstStyle/>
        <a:p>
          <a:endParaRPr lang="es-MX"/>
        </a:p>
      </dgm:t>
    </dgm:pt>
    <dgm:pt modelId="{9E9F8C93-654D-4997-94DC-875670B9C4D8}">
      <dgm:prSet custT="1"/>
      <dgm:spPr/>
      <dgm:t>
        <a:bodyPr/>
        <a:lstStyle/>
        <a:p>
          <a:r>
            <a:rPr lang="es-MX" sz="1600" dirty="0" smtClean="0"/>
            <a:t>Evaluación preclínica de la </a:t>
          </a:r>
          <a:r>
            <a:rPr lang="es-MX" sz="1600" dirty="0" err="1" smtClean="0"/>
            <a:t>biocompatibilidad</a:t>
          </a:r>
          <a:r>
            <a:rPr lang="es-MX" sz="1600" dirty="0" smtClean="0"/>
            <a:t> de los aparatos médicos usados en métodos de prueba en odontología</a:t>
          </a:r>
          <a:endParaRPr lang="es-MX" sz="1600" dirty="0"/>
        </a:p>
      </dgm:t>
    </dgm:pt>
    <dgm:pt modelId="{FCF724D8-D80D-46B8-931A-8DB4D89AC3C3}" type="parTrans" cxnId="{EE6FC2F6-AE26-4694-8FD4-993E0E8F24B5}">
      <dgm:prSet/>
      <dgm:spPr/>
      <dgm:t>
        <a:bodyPr/>
        <a:lstStyle/>
        <a:p>
          <a:endParaRPr lang="es-MX"/>
        </a:p>
      </dgm:t>
    </dgm:pt>
    <dgm:pt modelId="{52CFE952-D94E-4F52-A681-42C57C73E126}" type="sibTrans" cxnId="{EE6FC2F6-AE26-4694-8FD4-993E0E8F24B5}">
      <dgm:prSet/>
      <dgm:spPr/>
      <dgm:t>
        <a:bodyPr/>
        <a:lstStyle/>
        <a:p>
          <a:endParaRPr lang="es-MX"/>
        </a:p>
      </dgm:t>
    </dgm:pt>
    <dgm:pt modelId="{CA264DE2-865D-4B91-844E-1B1A69CB29FC}" type="pres">
      <dgm:prSet presAssocID="{B2484CD3-FF7B-413A-AAAE-444556D37407}" presName="Name0" presStyleCnt="0">
        <dgm:presLayoutVars>
          <dgm:dir/>
          <dgm:animLvl val="lvl"/>
          <dgm:resizeHandles val="exact"/>
        </dgm:presLayoutVars>
      </dgm:prSet>
      <dgm:spPr/>
      <dgm:t>
        <a:bodyPr/>
        <a:lstStyle/>
        <a:p>
          <a:endParaRPr lang="es-MX"/>
        </a:p>
      </dgm:t>
    </dgm:pt>
    <dgm:pt modelId="{034FE151-DCE9-4C30-950C-F8CE2460B7F7}" type="pres">
      <dgm:prSet presAssocID="{0A18EA59-3C06-4891-9316-B99E28E0CAD6}" presName="linNode" presStyleCnt="0"/>
      <dgm:spPr/>
    </dgm:pt>
    <dgm:pt modelId="{FC051B80-9772-447E-9DD0-D36F5FD32FAB}" type="pres">
      <dgm:prSet presAssocID="{0A18EA59-3C06-4891-9316-B99E28E0CAD6}" presName="parentText" presStyleLbl="node1" presStyleIdx="0" presStyleCnt="4">
        <dgm:presLayoutVars>
          <dgm:chMax val="1"/>
          <dgm:bulletEnabled val="1"/>
        </dgm:presLayoutVars>
      </dgm:prSet>
      <dgm:spPr/>
      <dgm:t>
        <a:bodyPr/>
        <a:lstStyle/>
        <a:p>
          <a:endParaRPr lang="es-MX"/>
        </a:p>
      </dgm:t>
    </dgm:pt>
    <dgm:pt modelId="{6B746271-7A0B-4345-BC64-F5D573944FAE}" type="pres">
      <dgm:prSet presAssocID="{0A18EA59-3C06-4891-9316-B99E28E0CAD6}" presName="descendantText" presStyleLbl="alignAccFollowNode1" presStyleIdx="0" presStyleCnt="4">
        <dgm:presLayoutVars>
          <dgm:bulletEnabled val="1"/>
        </dgm:presLayoutVars>
      </dgm:prSet>
      <dgm:spPr/>
      <dgm:t>
        <a:bodyPr/>
        <a:lstStyle/>
        <a:p>
          <a:endParaRPr lang="es-MX"/>
        </a:p>
      </dgm:t>
    </dgm:pt>
    <dgm:pt modelId="{23DA1FE2-99AF-4FC3-A44B-ACFA7C14F9F3}" type="pres">
      <dgm:prSet presAssocID="{2385DFFC-F20F-4832-A010-223ABC7861E6}" presName="sp" presStyleCnt="0"/>
      <dgm:spPr/>
    </dgm:pt>
    <dgm:pt modelId="{628082B6-EEB1-4B8F-9F80-4085F4439CD3}" type="pres">
      <dgm:prSet presAssocID="{68695F62-2D54-48F9-AF4A-B8BC5829BF08}" presName="linNode" presStyleCnt="0"/>
      <dgm:spPr/>
    </dgm:pt>
    <dgm:pt modelId="{24373561-DA9E-4893-AA73-207CF3C8E747}" type="pres">
      <dgm:prSet presAssocID="{68695F62-2D54-48F9-AF4A-B8BC5829BF08}" presName="parentText" presStyleLbl="node1" presStyleIdx="1" presStyleCnt="4">
        <dgm:presLayoutVars>
          <dgm:chMax val="1"/>
          <dgm:bulletEnabled val="1"/>
        </dgm:presLayoutVars>
      </dgm:prSet>
      <dgm:spPr/>
      <dgm:t>
        <a:bodyPr/>
        <a:lstStyle/>
        <a:p>
          <a:endParaRPr lang="es-MX"/>
        </a:p>
      </dgm:t>
    </dgm:pt>
    <dgm:pt modelId="{9E8DE315-C3A5-4AD7-A3E9-A8A84C6AC331}" type="pres">
      <dgm:prSet presAssocID="{68695F62-2D54-48F9-AF4A-B8BC5829BF08}" presName="descendantText" presStyleLbl="alignAccFollowNode1" presStyleIdx="1" presStyleCnt="4">
        <dgm:presLayoutVars>
          <dgm:bulletEnabled val="1"/>
        </dgm:presLayoutVars>
      </dgm:prSet>
      <dgm:spPr/>
      <dgm:t>
        <a:bodyPr/>
        <a:lstStyle/>
        <a:p>
          <a:endParaRPr lang="es-MX"/>
        </a:p>
      </dgm:t>
    </dgm:pt>
    <dgm:pt modelId="{562686E3-5555-4EDA-83BD-1B90C493FFA7}" type="pres">
      <dgm:prSet presAssocID="{4E519FD0-64D3-4876-BA29-EB5AE2B643B2}" presName="sp" presStyleCnt="0"/>
      <dgm:spPr/>
    </dgm:pt>
    <dgm:pt modelId="{A58DAB7F-4A23-43EE-8DD0-B1537CEB203A}" type="pres">
      <dgm:prSet presAssocID="{00BCA2CE-339E-443B-8A1C-329ED546D7C7}" presName="linNode" presStyleCnt="0"/>
      <dgm:spPr/>
    </dgm:pt>
    <dgm:pt modelId="{7E101D1A-1A01-43FE-A33F-26775F7CF87F}" type="pres">
      <dgm:prSet presAssocID="{00BCA2CE-339E-443B-8A1C-329ED546D7C7}" presName="parentText" presStyleLbl="node1" presStyleIdx="2" presStyleCnt="4">
        <dgm:presLayoutVars>
          <dgm:chMax val="1"/>
          <dgm:bulletEnabled val="1"/>
        </dgm:presLayoutVars>
      </dgm:prSet>
      <dgm:spPr/>
      <dgm:t>
        <a:bodyPr/>
        <a:lstStyle/>
        <a:p>
          <a:endParaRPr lang="es-MX"/>
        </a:p>
      </dgm:t>
    </dgm:pt>
    <dgm:pt modelId="{B3B3BB1A-846F-4F9C-BAE0-77A934751D54}" type="pres">
      <dgm:prSet presAssocID="{00BCA2CE-339E-443B-8A1C-329ED546D7C7}" presName="descendantText" presStyleLbl="alignAccFollowNode1" presStyleIdx="2" presStyleCnt="4">
        <dgm:presLayoutVars>
          <dgm:bulletEnabled val="1"/>
        </dgm:presLayoutVars>
      </dgm:prSet>
      <dgm:spPr/>
      <dgm:t>
        <a:bodyPr/>
        <a:lstStyle/>
        <a:p>
          <a:endParaRPr lang="es-MX"/>
        </a:p>
      </dgm:t>
    </dgm:pt>
    <dgm:pt modelId="{66439939-4F47-43D0-8C31-0BB4928469AC}" type="pres">
      <dgm:prSet presAssocID="{9ADD7E02-3DE1-432B-BA68-6BCCC3A084C5}" presName="sp" presStyleCnt="0"/>
      <dgm:spPr/>
    </dgm:pt>
    <dgm:pt modelId="{5AAD877C-ACF3-4A7A-94D0-B3664BAA5310}" type="pres">
      <dgm:prSet presAssocID="{D95928F4-D016-4BB8-A4D4-A4CCBFBCEEA0}" presName="linNode" presStyleCnt="0"/>
      <dgm:spPr/>
    </dgm:pt>
    <dgm:pt modelId="{C4676FF7-F4C8-45B4-8842-5B04C36FB640}" type="pres">
      <dgm:prSet presAssocID="{D95928F4-D016-4BB8-A4D4-A4CCBFBCEEA0}" presName="parentText" presStyleLbl="node1" presStyleIdx="3" presStyleCnt="4">
        <dgm:presLayoutVars>
          <dgm:chMax val="1"/>
          <dgm:bulletEnabled val="1"/>
        </dgm:presLayoutVars>
      </dgm:prSet>
      <dgm:spPr/>
      <dgm:t>
        <a:bodyPr/>
        <a:lstStyle/>
        <a:p>
          <a:endParaRPr lang="es-MX"/>
        </a:p>
      </dgm:t>
    </dgm:pt>
    <dgm:pt modelId="{45FBD4FC-EE7B-43D3-BE31-2FEF8B711357}" type="pres">
      <dgm:prSet presAssocID="{D95928F4-D016-4BB8-A4D4-A4CCBFBCEEA0}" presName="descendantText" presStyleLbl="alignAccFollowNode1" presStyleIdx="3" presStyleCnt="4">
        <dgm:presLayoutVars>
          <dgm:bulletEnabled val="1"/>
        </dgm:presLayoutVars>
      </dgm:prSet>
      <dgm:spPr/>
      <dgm:t>
        <a:bodyPr/>
        <a:lstStyle/>
        <a:p>
          <a:endParaRPr lang="es-MX"/>
        </a:p>
      </dgm:t>
    </dgm:pt>
  </dgm:ptLst>
  <dgm:cxnLst>
    <dgm:cxn modelId="{8C0C2F31-98CC-483D-BDCB-06D9A88FEC31}" type="presOf" srcId="{9E9F8C93-654D-4997-94DC-875670B9C4D8}" destId="{45FBD4FC-EE7B-43D3-BE31-2FEF8B711357}" srcOrd="0" destOrd="0" presId="urn:microsoft.com/office/officeart/2005/8/layout/vList5"/>
    <dgm:cxn modelId="{F72E97A2-AFB8-4359-AB4C-EC1AE4F063A8}" type="presOf" srcId="{68695F62-2D54-48F9-AF4A-B8BC5829BF08}" destId="{24373561-DA9E-4893-AA73-207CF3C8E747}" srcOrd="0" destOrd="0" presId="urn:microsoft.com/office/officeart/2005/8/layout/vList5"/>
    <dgm:cxn modelId="{1A887D06-5EAD-46F2-AB3D-00C95516C61B}" type="presOf" srcId="{00BCA2CE-339E-443B-8A1C-329ED546D7C7}" destId="{7E101D1A-1A01-43FE-A33F-26775F7CF87F}" srcOrd="0" destOrd="0" presId="urn:microsoft.com/office/officeart/2005/8/layout/vList5"/>
    <dgm:cxn modelId="{97ADAB32-6357-42E1-AB95-4202A44CD90E}" srcId="{B2484CD3-FF7B-413A-AAAE-444556D37407}" destId="{00BCA2CE-339E-443B-8A1C-329ED546D7C7}" srcOrd="2" destOrd="0" parTransId="{D7C15BAC-EA5E-459A-80BD-34C76DAC16BA}" sibTransId="{9ADD7E02-3DE1-432B-BA68-6BCCC3A084C5}"/>
    <dgm:cxn modelId="{863BB17D-EB98-4A43-B8B8-AA23D0DB6A0A}" srcId="{B2484CD3-FF7B-413A-AAAE-444556D37407}" destId="{68695F62-2D54-48F9-AF4A-B8BC5829BF08}" srcOrd="1" destOrd="0" parTransId="{6E1E5EE0-882A-4EC9-A8F7-5C3EFFB5222C}" sibTransId="{4E519FD0-64D3-4876-BA29-EB5AE2B643B2}"/>
    <dgm:cxn modelId="{76E1E254-1029-4B25-BAF4-5BD6281B6739}" srcId="{B2484CD3-FF7B-413A-AAAE-444556D37407}" destId="{D95928F4-D016-4BB8-A4D4-A4CCBFBCEEA0}" srcOrd="3" destOrd="0" parTransId="{AF7A2592-4FB8-481E-BE92-EC732E0C25D7}" sibTransId="{22B4FD14-82BE-4768-8031-75008EB3C4DD}"/>
    <dgm:cxn modelId="{5EEE7F4C-5A2C-40DE-AF44-5180BEFC0F7D}" type="presOf" srcId="{5E197C5F-6A06-4DCD-BF92-F243101FF5B5}" destId="{B3B3BB1A-846F-4F9C-BAE0-77A934751D54}" srcOrd="0" destOrd="0" presId="urn:microsoft.com/office/officeart/2005/8/layout/vList5"/>
    <dgm:cxn modelId="{6EBFF2EE-F051-4E88-AEAA-63F11D9766F1}" srcId="{68695F62-2D54-48F9-AF4A-B8BC5829BF08}" destId="{22A3D44E-DC56-4C4B-AC69-36631E45EE92}" srcOrd="0" destOrd="0" parTransId="{1CAF8A72-DD8E-480D-86B0-4241B5693D50}" sibTransId="{7CF69379-5166-4BDE-96A4-C67E46E63397}"/>
    <dgm:cxn modelId="{2CBD178D-D6B7-4C53-8C73-F2FF313FCD3A}" type="presOf" srcId="{D95928F4-D016-4BB8-A4D4-A4CCBFBCEEA0}" destId="{C4676FF7-F4C8-45B4-8842-5B04C36FB640}" srcOrd="0" destOrd="0" presId="urn:microsoft.com/office/officeart/2005/8/layout/vList5"/>
    <dgm:cxn modelId="{49638C40-7645-4703-95EC-692E0DC0FBAF}" type="presOf" srcId="{B2484CD3-FF7B-413A-AAAE-444556D37407}" destId="{CA264DE2-865D-4B91-844E-1B1A69CB29FC}" srcOrd="0" destOrd="0" presId="urn:microsoft.com/office/officeart/2005/8/layout/vList5"/>
    <dgm:cxn modelId="{454112B8-F9EE-41F3-97CF-C788E40C5DE2}" srcId="{B2484CD3-FF7B-413A-AAAE-444556D37407}" destId="{0A18EA59-3C06-4891-9316-B99E28E0CAD6}" srcOrd="0" destOrd="0" parTransId="{953FD96A-3F90-4830-A4B8-8724971CDB7D}" sibTransId="{2385DFFC-F20F-4832-A010-223ABC7861E6}"/>
    <dgm:cxn modelId="{EEA17C76-524E-424C-B485-F0947F502796}" srcId="{00BCA2CE-339E-443B-8A1C-329ED546D7C7}" destId="{5E197C5F-6A06-4DCD-BF92-F243101FF5B5}" srcOrd="0" destOrd="0" parTransId="{63E70B8E-8D55-462B-9666-25E661327033}" sibTransId="{F3DFA606-8076-4E0C-9BFD-2E280320DB43}"/>
    <dgm:cxn modelId="{98929189-D5FF-4DF3-AC0D-F996756F54DD}" type="presOf" srcId="{81596234-E45B-4F8F-8817-F6FD291610D6}" destId="{6B746271-7A0B-4345-BC64-F5D573944FAE}" srcOrd="0" destOrd="0" presId="urn:microsoft.com/office/officeart/2005/8/layout/vList5"/>
    <dgm:cxn modelId="{EE6FC2F6-AE26-4694-8FD4-993E0E8F24B5}" srcId="{D95928F4-D016-4BB8-A4D4-A4CCBFBCEEA0}" destId="{9E9F8C93-654D-4997-94DC-875670B9C4D8}" srcOrd="0" destOrd="0" parTransId="{FCF724D8-D80D-46B8-931A-8DB4D89AC3C3}" sibTransId="{52CFE952-D94E-4F52-A681-42C57C73E126}"/>
    <dgm:cxn modelId="{42DB8F0E-B240-442F-9F94-D8B5975B23E3}" srcId="{0A18EA59-3C06-4891-9316-B99E28E0CAD6}" destId="{81596234-E45B-4F8F-8817-F6FD291610D6}" srcOrd="0" destOrd="0" parTransId="{A896281E-0163-4100-AEF8-DD34B38DC072}" sibTransId="{9BECEE3C-CE10-4AE8-BACE-7ED7ABAF5B4A}"/>
    <dgm:cxn modelId="{F93AC04C-1593-403F-A7FA-7C4D6B4F9054}" type="presOf" srcId="{0A18EA59-3C06-4891-9316-B99E28E0CAD6}" destId="{FC051B80-9772-447E-9DD0-D36F5FD32FAB}" srcOrd="0" destOrd="0" presId="urn:microsoft.com/office/officeart/2005/8/layout/vList5"/>
    <dgm:cxn modelId="{3A64E732-EFD2-4916-A962-9FDAAF24896E}" type="presOf" srcId="{22A3D44E-DC56-4C4B-AC69-36631E45EE92}" destId="{9E8DE315-C3A5-4AD7-A3E9-A8A84C6AC331}" srcOrd="0" destOrd="0" presId="urn:microsoft.com/office/officeart/2005/8/layout/vList5"/>
    <dgm:cxn modelId="{29844CA3-5E4E-4F38-A418-EC9565A46E53}" type="presParOf" srcId="{CA264DE2-865D-4B91-844E-1B1A69CB29FC}" destId="{034FE151-DCE9-4C30-950C-F8CE2460B7F7}" srcOrd="0" destOrd="0" presId="urn:microsoft.com/office/officeart/2005/8/layout/vList5"/>
    <dgm:cxn modelId="{1C53A887-6C7A-431E-8260-9A4D5FC1EEC5}" type="presParOf" srcId="{034FE151-DCE9-4C30-950C-F8CE2460B7F7}" destId="{FC051B80-9772-447E-9DD0-D36F5FD32FAB}" srcOrd="0" destOrd="0" presId="urn:microsoft.com/office/officeart/2005/8/layout/vList5"/>
    <dgm:cxn modelId="{59D3E2F4-C9F4-4C0F-894A-3A59FF90AF5F}" type="presParOf" srcId="{034FE151-DCE9-4C30-950C-F8CE2460B7F7}" destId="{6B746271-7A0B-4345-BC64-F5D573944FAE}" srcOrd="1" destOrd="0" presId="urn:microsoft.com/office/officeart/2005/8/layout/vList5"/>
    <dgm:cxn modelId="{298DC8EE-68A5-40F7-8637-B6BD078723DD}" type="presParOf" srcId="{CA264DE2-865D-4B91-844E-1B1A69CB29FC}" destId="{23DA1FE2-99AF-4FC3-A44B-ACFA7C14F9F3}" srcOrd="1" destOrd="0" presId="urn:microsoft.com/office/officeart/2005/8/layout/vList5"/>
    <dgm:cxn modelId="{1D994985-1857-42A4-864A-EE1538EC566E}" type="presParOf" srcId="{CA264DE2-865D-4B91-844E-1B1A69CB29FC}" destId="{628082B6-EEB1-4B8F-9F80-4085F4439CD3}" srcOrd="2" destOrd="0" presId="urn:microsoft.com/office/officeart/2005/8/layout/vList5"/>
    <dgm:cxn modelId="{D942BC1B-E113-4C86-99EA-25BF26BC9D05}" type="presParOf" srcId="{628082B6-EEB1-4B8F-9F80-4085F4439CD3}" destId="{24373561-DA9E-4893-AA73-207CF3C8E747}" srcOrd="0" destOrd="0" presId="urn:microsoft.com/office/officeart/2005/8/layout/vList5"/>
    <dgm:cxn modelId="{79B0FA29-BF07-4307-A071-CB3196A21157}" type="presParOf" srcId="{628082B6-EEB1-4B8F-9F80-4085F4439CD3}" destId="{9E8DE315-C3A5-4AD7-A3E9-A8A84C6AC331}" srcOrd="1" destOrd="0" presId="urn:microsoft.com/office/officeart/2005/8/layout/vList5"/>
    <dgm:cxn modelId="{477586A0-DABC-4D3D-BF09-074153B23417}" type="presParOf" srcId="{CA264DE2-865D-4B91-844E-1B1A69CB29FC}" destId="{562686E3-5555-4EDA-83BD-1B90C493FFA7}" srcOrd="3" destOrd="0" presId="urn:microsoft.com/office/officeart/2005/8/layout/vList5"/>
    <dgm:cxn modelId="{A82741CC-ED5F-4BA6-8B8E-A6D5A77E69E0}" type="presParOf" srcId="{CA264DE2-865D-4B91-844E-1B1A69CB29FC}" destId="{A58DAB7F-4A23-43EE-8DD0-B1537CEB203A}" srcOrd="4" destOrd="0" presId="urn:microsoft.com/office/officeart/2005/8/layout/vList5"/>
    <dgm:cxn modelId="{325D972D-5380-4F5A-96E4-2E0C39DB9D75}" type="presParOf" srcId="{A58DAB7F-4A23-43EE-8DD0-B1537CEB203A}" destId="{7E101D1A-1A01-43FE-A33F-26775F7CF87F}" srcOrd="0" destOrd="0" presId="urn:microsoft.com/office/officeart/2005/8/layout/vList5"/>
    <dgm:cxn modelId="{A16F7911-1219-4DA1-B1B9-0B3A67AAE431}" type="presParOf" srcId="{A58DAB7F-4A23-43EE-8DD0-B1537CEB203A}" destId="{B3B3BB1A-846F-4F9C-BAE0-77A934751D54}" srcOrd="1" destOrd="0" presId="urn:microsoft.com/office/officeart/2005/8/layout/vList5"/>
    <dgm:cxn modelId="{3E00B20C-8EF5-47D6-A440-829B9C530F40}" type="presParOf" srcId="{CA264DE2-865D-4B91-844E-1B1A69CB29FC}" destId="{66439939-4F47-43D0-8C31-0BB4928469AC}" srcOrd="5" destOrd="0" presId="urn:microsoft.com/office/officeart/2005/8/layout/vList5"/>
    <dgm:cxn modelId="{A01E5F51-E342-4741-94A8-4BE5E7AD456F}" type="presParOf" srcId="{CA264DE2-865D-4B91-844E-1B1A69CB29FC}" destId="{5AAD877C-ACF3-4A7A-94D0-B3664BAA5310}" srcOrd="6" destOrd="0" presId="urn:microsoft.com/office/officeart/2005/8/layout/vList5"/>
    <dgm:cxn modelId="{F3EF6654-D956-4066-8735-0B8B80366CE9}" type="presParOf" srcId="{5AAD877C-ACF3-4A7A-94D0-B3664BAA5310}" destId="{C4676FF7-F4C8-45B4-8842-5B04C36FB640}" srcOrd="0" destOrd="0" presId="urn:microsoft.com/office/officeart/2005/8/layout/vList5"/>
    <dgm:cxn modelId="{F6C9EFDC-8CB8-4351-B235-52D13667D902}" type="presParOf" srcId="{5AAD877C-ACF3-4A7A-94D0-B3664BAA5310}" destId="{45FBD4FC-EE7B-43D3-BE31-2FEF8B71135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746271-7A0B-4345-BC64-F5D573944FAE}">
      <dsp:nvSpPr>
        <dsp:cNvPr id="0" name=""/>
        <dsp:cNvSpPr/>
      </dsp:nvSpPr>
      <dsp:spPr>
        <a:xfrm rot="5400000">
          <a:off x="4802134" y="-1974456"/>
          <a:ext cx="727422" cy="4861972"/>
        </a:xfrm>
        <a:prstGeom prst="round2Same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Publicación de Prácticas estándar recomendadas para evaluación biológica de los materiales dentales.</a:t>
          </a:r>
          <a:endParaRPr lang="es-MX" sz="1600" kern="1200" dirty="0"/>
        </a:p>
      </dsp:txBody>
      <dsp:txXfrm rot="-5400000">
        <a:off x="2734859" y="128329"/>
        <a:ext cx="4826462" cy="656402"/>
      </dsp:txXfrm>
    </dsp:sp>
    <dsp:sp modelId="{FC051B80-9772-447E-9DD0-D36F5FD32FAB}">
      <dsp:nvSpPr>
        <dsp:cNvPr id="0" name=""/>
        <dsp:cNvSpPr/>
      </dsp:nvSpPr>
      <dsp:spPr>
        <a:xfrm>
          <a:off x="0" y="1890"/>
          <a:ext cx="2734859" cy="909277"/>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s-MX" sz="3800" kern="1200" dirty="0" smtClean="0"/>
            <a:t>1972</a:t>
          </a:r>
          <a:endParaRPr lang="es-MX" sz="3800" kern="1200" dirty="0"/>
        </a:p>
      </dsp:txBody>
      <dsp:txXfrm>
        <a:off x="44387" y="46277"/>
        <a:ext cx="2646085" cy="820503"/>
      </dsp:txXfrm>
    </dsp:sp>
    <dsp:sp modelId="{9E8DE315-C3A5-4AD7-A3E9-A8A84C6AC331}">
      <dsp:nvSpPr>
        <dsp:cNvPr id="0" name=""/>
        <dsp:cNvSpPr/>
      </dsp:nvSpPr>
      <dsp:spPr>
        <a:xfrm rot="5400000">
          <a:off x="4802134" y="-1019715"/>
          <a:ext cx="727422" cy="4861972"/>
        </a:xfrm>
        <a:prstGeom prst="round2SameRect">
          <a:avLst/>
        </a:prstGeom>
        <a:solidFill>
          <a:schemeClr val="accent2">
            <a:tint val="40000"/>
            <a:alpha val="90000"/>
            <a:hueOff val="-1825231"/>
            <a:satOff val="-1517"/>
            <a:lumOff val="106"/>
            <a:alphaOff val="0"/>
          </a:schemeClr>
        </a:solidFill>
        <a:ln w="15875" cap="flat" cmpd="sng" algn="ctr">
          <a:solidFill>
            <a:schemeClr val="accent2">
              <a:tint val="40000"/>
              <a:alpha val="90000"/>
              <a:hueOff val="-1825231"/>
              <a:satOff val="-1517"/>
              <a:lumOff val="1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Documento </a:t>
          </a:r>
          <a:r>
            <a:rPr lang="es-MX" sz="1600" kern="1200" dirty="0" err="1" smtClean="0"/>
            <a:t>num</a:t>
          </a:r>
          <a:r>
            <a:rPr lang="es-MX" sz="1600" kern="1200" dirty="0" smtClean="0"/>
            <a:t>. 41</a:t>
          </a:r>
          <a:endParaRPr lang="es-MX" sz="1600" kern="1200" dirty="0"/>
        </a:p>
      </dsp:txBody>
      <dsp:txXfrm rot="-5400000">
        <a:off x="2734859" y="1083070"/>
        <a:ext cx="4826462" cy="656402"/>
      </dsp:txXfrm>
    </dsp:sp>
    <dsp:sp modelId="{24373561-DA9E-4893-AA73-207CF3C8E747}">
      <dsp:nvSpPr>
        <dsp:cNvPr id="0" name=""/>
        <dsp:cNvSpPr/>
      </dsp:nvSpPr>
      <dsp:spPr>
        <a:xfrm>
          <a:off x="0" y="956631"/>
          <a:ext cx="2734859" cy="909277"/>
        </a:xfrm>
        <a:prstGeom prst="roundRect">
          <a:avLst/>
        </a:prstGeom>
        <a:solidFill>
          <a:schemeClr val="accent2">
            <a:hueOff val="-1570184"/>
            <a:satOff val="-2097"/>
            <a:lumOff val="124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s-MX" sz="3800" kern="1200" dirty="0" smtClean="0"/>
            <a:t>1979</a:t>
          </a:r>
          <a:endParaRPr lang="es-MX" sz="3800" kern="1200" dirty="0"/>
        </a:p>
      </dsp:txBody>
      <dsp:txXfrm>
        <a:off x="44387" y="1001018"/>
        <a:ext cx="2646085" cy="820503"/>
      </dsp:txXfrm>
    </dsp:sp>
    <dsp:sp modelId="{B3B3BB1A-846F-4F9C-BAE0-77A934751D54}">
      <dsp:nvSpPr>
        <dsp:cNvPr id="0" name=""/>
        <dsp:cNvSpPr/>
      </dsp:nvSpPr>
      <dsp:spPr>
        <a:xfrm rot="5400000">
          <a:off x="4802134" y="-64974"/>
          <a:ext cx="727422" cy="4861972"/>
        </a:xfrm>
        <a:prstGeom prst="round2SameRect">
          <a:avLst/>
        </a:prstGeom>
        <a:solidFill>
          <a:schemeClr val="accent2">
            <a:tint val="40000"/>
            <a:alpha val="90000"/>
            <a:hueOff val="-3650462"/>
            <a:satOff val="-3033"/>
            <a:lumOff val="213"/>
            <a:alphaOff val="0"/>
          </a:schemeClr>
        </a:solidFill>
        <a:ln w="15875" cap="flat" cmpd="sng" algn="ctr">
          <a:solidFill>
            <a:schemeClr val="accent2">
              <a:tint val="40000"/>
              <a:alpha val="90000"/>
              <a:hueOff val="-3650462"/>
              <a:satOff val="-3033"/>
              <a:lumOff val="2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Documento de la FDI</a:t>
          </a:r>
          <a:endParaRPr lang="es-MX" sz="1600" kern="1200" dirty="0"/>
        </a:p>
      </dsp:txBody>
      <dsp:txXfrm rot="-5400000">
        <a:off x="2734859" y="2037811"/>
        <a:ext cx="4826462" cy="656402"/>
      </dsp:txXfrm>
    </dsp:sp>
    <dsp:sp modelId="{7E101D1A-1A01-43FE-A33F-26775F7CF87F}">
      <dsp:nvSpPr>
        <dsp:cNvPr id="0" name=""/>
        <dsp:cNvSpPr/>
      </dsp:nvSpPr>
      <dsp:spPr>
        <a:xfrm>
          <a:off x="0" y="1911373"/>
          <a:ext cx="2734859" cy="909277"/>
        </a:xfrm>
        <a:prstGeom prst="roundRect">
          <a:avLst/>
        </a:prstGeom>
        <a:solidFill>
          <a:schemeClr val="accent2">
            <a:hueOff val="-3140368"/>
            <a:satOff val="-4193"/>
            <a:lumOff val="24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s-MX" sz="3800" kern="1200" dirty="0" smtClean="0"/>
            <a:t>1984</a:t>
          </a:r>
          <a:endParaRPr lang="es-MX" sz="3800" kern="1200" dirty="0"/>
        </a:p>
      </dsp:txBody>
      <dsp:txXfrm>
        <a:off x="44387" y="1955760"/>
        <a:ext cx="2646085" cy="820503"/>
      </dsp:txXfrm>
    </dsp:sp>
    <dsp:sp modelId="{45FBD4FC-EE7B-43D3-BE31-2FEF8B711357}">
      <dsp:nvSpPr>
        <dsp:cNvPr id="0" name=""/>
        <dsp:cNvSpPr/>
      </dsp:nvSpPr>
      <dsp:spPr>
        <a:xfrm rot="5400000">
          <a:off x="4802134" y="889767"/>
          <a:ext cx="727422" cy="4861972"/>
        </a:xfrm>
        <a:prstGeom prst="round2SameRect">
          <a:avLst/>
        </a:prstGeom>
        <a:solidFill>
          <a:schemeClr val="accent2">
            <a:tint val="40000"/>
            <a:alpha val="90000"/>
            <a:hueOff val="-5475693"/>
            <a:satOff val="-4550"/>
            <a:lumOff val="319"/>
            <a:alphaOff val="0"/>
          </a:schemeClr>
        </a:solidFill>
        <a:ln w="15875" cap="flat" cmpd="sng" algn="ctr">
          <a:solidFill>
            <a:schemeClr val="accent2">
              <a:tint val="40000"/>
              <a:alpha val="90000"/>
              <a:hueOff val="-5475693"/>
              <a:satOff val="-4550"/>
              <a:lumOff val="31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Evaluación preclínica de la </a:t>
          </a:r>
          <a:r>
            <a:rPr lang="es-MX" sz="1600" kern="1200" dirty="0" err="1" smtClean="0"/>
            <a:t>biocompatibilidad</a:t>
          </a:r>
          <a:r>
            <a:rPr lang="es-MX" sz="1600" kern="1200" dirty="0" smtClean="0"/>
            <a:t> de los aparatos médicos usados en métodos de prueba en odontología</a:t>
          </a:r>
          <a:endParaRPr lang="es-MX" sz="1600" kern="1200" dirty="0"/>
        </a:p>
      </dsp:txBody>
      <dsp:txXfrm rot="-5400000">
        <a:off x="2734859" y="2992552"/>
        <a:ext cx="4826462" cy="656402"/>
      </dsp:txXfrm>
    </dsp:sp>
    <dsp:sp modelId="{C4676FF7-F4C8-45B4-8842-5B04C36FB640}">
      <dsp:nvSpPr>
        <dsp:cNvPr id="0" name=""/>
        <dsp:cNvSpPr/>
      </dsp:nvSpPr>
      <dsp:spPr>
        <a:xfrm>
          <a:off x="0" y="2866114"/>
          <a:ext cx="2734859" cy="909277"/>
        </a:xfrm>
        <a:prstGeom prst="roundRect">
          <a:avLst/>
        </a:prstGeom>
        <a:solidFill>
          <a:schemeClr val="accent2">
            <a:hueOff val="-4710551"/>
            <a:satOff val="-6290"/>
            <a:lumOff val="372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s-MX" sz="3800" kern="1200" dirty="0" smtClean="0"/>
            <a:t>Actualidad </a:t>
          </a:r>
          <a:endParaRPr lang="es-MX" sz="3800" kern="1200" dirty="0"/>
        </a:p>
      </dsp:txBody>
      <dsp:txXfrm>
        <a:off x="44387" y="2910501"/>
        <a:ext cx="2646085" cy="82050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668BDF-DFDF-4BDA-8214-0274EBD948A8}" type="datetimeFigureOut">
              <a:rPr lang="es-MX" smtClean="0"/>
              <a:t>22/09/2019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7B0AD4-FA4A-47B5-AECE-6575B8EB6125}" type="slidenum">
              <a:rPr lang="es-MX" smtClean="0"/>
              <a:t>‹Nº›</a:t>
            </a:fld>
            <a:endParaRPr lang="es-MX"/>
          </a:p>
        </p:txBody>
      </p:sp>
    </p:spTree>
    <p:extLst>
      <p:ext uri="{BB962C8B-B14F-4D97-AF65-F5344CB8AC3E}">
        <p14:creationId xmlns:p14="http://schemas.microsoft.com/office/powerpoint/2010/main" val="1324540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Debido a la creciente preocupación de la Asociación Dental Norteamericana a principios de 1960 en cuanto</a:t>
            </a:r>
            <a:r>
              <a:rPr lang="es-MX" baseline="0" dirty="0" smtClean="0"/>
              <a:t> a seguridad y </a:t>
            </a:r>
            <a:r>
              <a:rPr lang="es-MX" baseline="0" dirty="0" err="1" smtClean="0"/>
              <a:t>biocompatibilidad</a:t>
            </a:r>
            <a:r>
              <a:rPr lang="es-MX" baseline="0" dirty="0" smtClean="0"/>
              <a:t> de los materiales y aparatos dentales. En 1972 se publicó el documento </a:t>
            </a:r>
            <a:r>
              <a:rPr lang="es-MX" sz="1200" dirty="0" smtClean="0"/>
              <a:t>Prácticas estándar recomendadas para evaluación biológica de los materiales dentales.</a:t>
            </a:r>
            <a:r>
              <a:rPr lang="es-MX" sz="1200" baseline="0" dirty="0" smtClean="0"/>
              <a:t> </a:t>
            </a:r>
            <a:r>
              <a:rPr lang="es-MX" sz="1200" dirty="0" smtClean="0"/>
              <a:t>El documento original era muy austero, por</a:t>
            </a:r>
            <a:r>
              <a:rPr lang="es-MX" sz="1200" baseline="0" dirty="0" smtClean="0"/>
              <a:t> lo que se volvió a publicar en 1979 como Documento num.41. en 1984 la </a:t>
            </a:r>
            <a:r>
              <a:rPr lang="es-MX" sz="1200" baseline="0" dirty="0" err="1" smtClean="0"/>
              <a:t>Federation</a:t>
            </a:r>
            <a:r>
              <a:rPr lang="es-MX" sz="1200" baseline="0" dirty="0" smtClean="0"/>
              <a:t> </a:t>
            </a:r>
            <a:r>
              <a:rPr lang="es-MX" sz="1200" baseline="0" dirty="0" err="1" smtClean="0"/>
              <a:t>Dentaire</a:t>
            </a:r>
            <a:r>
              <a:rPr lang="es-MX" sz="1200" baseline="0" dirty="0" smtClean="0"/>
              <a:t> </a:t>
            </a:r>
            <a:r>
              <a:rPr lang="es-MX" sz="1200" baseline="0" dirty="0" err="1" smtClean="0"/>
              <a:t>Internationale</a:t>
            </a:r>
            <a:r>
              <a:rPr lang="es-MX" sz="1200" baseline="0" dirty="0" smtClean="0"/>
              <a:t> (FDI) produjo y publicó un documento similar.</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13</a:t>
            </a:fld>
            <a:endParaRPr lang="es-MX"/>
          </a:p>
        </p:txBody>
      </p:sp>
    </p:spTree>
    <p:extLst>
      <p:ext uri="{BB962C8B-B14F-4D97-AF65-F5344CB8AC3E}">
        <p14:creationId xmlns:p14="http://schemas.microsoft.com/office/powerpoint/2010/main" val="312881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importante diferenciar la irritación de la sensibilización, pues la</a:t>
            </a:r>
            <a:r>
              <a:rPr lang="es-MX" baseline="0" dirty="0" smtClean="0"/>
              <a:t> primera involucra solo un proceso inflamatorio sin la intervención del sistema inmunológico.</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22</a:t>
            </a:fld>
            <a:endParaRPr lang="es-MX"/>
          </a:p>
        </p:txBody>
      </p:sp>
    </p:spTree>
    <p:extLst>
      <p:ext uri="{BB962C8B-B14F-4D97-AF65-F5344CB8AC3E}">
        <p14:creationId xmlns:p14="http://schemas.microsoft.com/office/powerpoint/2010/main" val="1740507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sensibilización</a:t>
            </a:r>
            <a:r>
              <a:rPr lang="es-MX" baseline="0" dirty="0" smtClean="0"/>
              <a:t> es la s</a:t>
            </a:r>
            <a:r>
              <a:rPr lang="es-MX" sz="1200" b="0" i="0" kern="1200" dirty="0" smtClean="0">
                <a:solidFill>
                  <a:schemeClr val="tx1"/>
                </a:solidFill>
                <a:effectLst/>
                <a:latin typeface="+mn-lt"/>
                <a:ea typeface="+mn-ea"/>
                <a:cs typeface="+mn-cs"/>
              </a:rPr>
              <a:t>ituación en la que el reiterado aporte de un determinado antígeno induce a la creación de anticuerpos específicos o a una respuesta inmune celular, capaces de producir manifestaciones clínicas ante una nueva exposición al antígeno.</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23</a:t>
            </a:fld>
            <a:endParaRPr lang="es-MX"/>
          </a:p>
        </p:txBody>
      </p:sp>
    </p:spTree>
    <p:extLst>
      <p:ext uri="{BB962C8B-B14F-4D97-AF65-F5344CB8AC3E}">
        <p14:creationId xmlns:p14="http://schemas.microsoft.com/office/powerpoint/2010/main" val="38370736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toda sustancia que puede determinar una sensibilización específica en ciertos individuos y provocar manifestaciones patológicas cuando penetra en el organismo previamente sensibilizado.</a:t>
            </a:r>
          </a:p>
          <a:p>
            <a:r>
              <a:rPr lang="es-MX" dirty="0" smtClean="0"/>
              <a:t>Los alérgenos, al ser introducidos en el organismos, inducen la formación de anticuerpos. Tienen una estructura química variada y naturaleza diversa, aunque con frecuencia son proteínas en estado coloidal o polisacáridos de alto peso molecular.</a:t>
            </a:r>
          </a:p>
          <a:p>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24</a:t>
            </a:fld>
            <a:endParaRPr lang="es-MX"/>
          </a:p>
        </p:txBody>
      </p:sp>
    </p:spTree>
    <p:extLst>
      <p:ext uri="{BB962C8B-B14F-4D97-AF65-F5344CB8AC3E}">
        <p14:creationId xmlns:p14="http://schemas.microsoft.com/office/powerpoint/2010/main" val="2154143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cobayo es el animal de laboratorio usado para establecer sensibilización</a:t>
            </a:r>
            <a:r>
              <a:rPr lang="es-MX" baseline="0" dirty="0" smtClean="0"/>
              <a:t> al contacto alérgico.</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25</a:t>
            </a:fld>
            <a:endParaRPr lang="es-MX"/>
          </a:p>
        </p:txBody>
      </p:sp>
    </p:spTree>
    <p:extLst>
      <p:ext uri="{BB962C8B-B14F-4D97-AF65-F5344CB8AC3E}">
        <p14:creationId xmlns:p14="http://schemas.microsoft.com/office/powerpoint/2010/main" val="3519058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 ninguno de los animales fallece, el producto</a:t>
            </a:r>
            <a:r>
              <a:rPr lang="es-MX" baseline="0" dirty="0" smtClean="0"/>
              <a:t> no resulta peligroso para el hombre.</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26</a:t>
            </a:fld>
            <a:endParaRPr lang="es-MX"/>
          </a:p>
        </p:txBody>
      </p:sp>
    </p:spTree>
    <p:extLst>
      <p:ext uri="{BB962C8B-B14F-4D97-AF65-F5344CB8AC3E}">
        <p14:creationId xmlns:p14="http://schemas.microsoft.com/office/powerpoint/2010/main" val="706471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odontólogo no debe asumir que los productos dentales que están a la venta o que se promueven en publicaciones prominentes en la materia cubren necesariamente todos los requisitos que se anuncian.</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27</a:t>
            </a:fld>
            <a:endParaRPr lang="es-MX"/>
          </a:p>
        </p:txBody>
      </p:sp>
    </p:spTree>
    <p:extLst>
      <p:ext uri="{BB962C8B-B14F-4D97-AF65-F5344CB8AC3E}">
        <p14:creationId xmlns:p14="http://schemas.microsoft.com/office/powerpoint/2010/main" val="3832046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preparaciones clase V se hacen sobre la superficie</a:t>
            </a:r>
            <a:r>
              <a:rPr lang="es-MX" baseline="0" dirty="0" smtClean="0"/>
              <a:t> labial, bucal o ambas, usando fresas perfectamente afiladas con rocío adecuado de aire y agua para dejar 1mm o menos de dentina tubular entre el piso de preparación de la cavidad y la pulpa.</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28</a:t>
            </a:fld>
            <a:endParaRPr lang="es-MX"/>
          </a:p>
        </p:txBody>
      </p:sp>
    </p:spTree>
    <p:extLst>
      <p:ext uri="{BB962C8B-B14F-4D97-AF65-F5344CB8AC3E}">
        <p14:creationId xmlns:p14="http://schemas.microsoft.com/office/powerpoint/2010/main" val="23375422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materiales de prueba prometedores inducen la menor respuesta inflamatoria en la pulpa, y si se produce una reacción, también se mide el tiempo para que desaparezca.</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29</a:t>
            </a:fld>
            <a:endParaRPr lang="es-MX"/>
          </a:p>
        </p:txBody>
      </p:sp>
    </p:spTree>
    <p:extLst>
      <p:ext uri="{BB962C8B-B14F-4D97-AF65-F5344CB8AC3E}">
        <p14:creationId xmlns:p14="http://schemas.microsoft.com/office/powerpoint/2010/main" val="1329585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prefiere encontrar un puente directamente contra el material de recubrimiento, lo que implica destrucción</a:t>
            </a:r>
            <a:r>
              <a:rPr lang="es-MX" baseline="0" dirty="0" smtClean="0"/>
              <a:t> mínima del tejido pulpar al momento que se aplicó el agente de recubrimiento de la pulpa.</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30</a:t>
            </a:fld>
            <a:endParaRPr lang="es-MX"/>
          </a:p>
        </p:txBody>
      </p:sp>
    </p:spTree>
    <p:extLst>
      <p:ext uri="{BB962C8B-B14F-4D97-AF65-F5344CB8AC3E}">
        <p14:creationId xmlns:p14="http://schemas.microsoft.com/office/powerpoint/2010/main" val="3337899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Cuando ocurre disolución se acumula líquido tisular en las áreas porosas del material de obturación y puede contribuir a la colonización de microorganismos, infecciones recurrentes y diferencia clínica.</a:t>
            </a:r>
          </a:p>
          <a:p>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31</a:t>
            </a:fld>
            <a:endParaRPr lang="es-MX"/>
          </a:p>
        </p:txBody>
      </p:sp>
    </p:spTree>
    <p:extLst>
      <p:ext uri="{BB962C8B-B14F-4D97-AF65-F5344CB8AC3E}">
        <p14:creationId xmlns:p14="http://schemas.microsoft.com/office/powerpoint/2010/main" val="214684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Definición</a:t>
            </a:r>
            <a:r>
              <a:rPr lang="es-MX" baseline="0" dirty="0" smtClean="0"/>
              <a:t> del Diccionario Médico </a:t>
            </a:r>
            <a:r>
              <a:rPr lang="es-MX" baseline="0" dirty="0" err="1" smtClean="0"/>
              <a:t>Ilistrado</a:t>
            </a:r>
            <a:r>
              <a:rPr lang="es-MX" baseline="0" dirty="0" smtClean="0"/>
              <a:t> </a:t>
            </a:r>
            <a:r>
              <a:rPr lang="es-MX" baseline="0" dirty="0" err="1" smtClean="0"/>
              <a:t>Dorland</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14</a:t>
            </a:fld>
            <a:endParaRPr lang="es-MX"/>
          </a:p>
        </p:txBody>
      </p:sp>
    </p:spTree>
    <p:extLst>
      <p:ext uri="{BB962C8B-B14F-4D97-AF65-F5344CB8AC3E}">
        <p14:creationId xmlns:p14="http://schemas.microsoft.com/office/powerpoint/2010/main" val="4156720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Este tiempo es afectado por la resistencia del material de prueba a la degradación y la disolución. </a:t>
            </a:r>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32</a:t>
            </a:fld>
            <a:endParaRPr lang="es-MX"/>
          </a:p>
        </p:txBody>
      </p:sp>
    </p:spTree>
    <p:extLst>
      <p:ext uri="{BB962C8B-B14F-4D97-AF65-F5344CB8AC3E}">
        <p14:creationId xmlns:p14="http://schemas.microsoft.com/office/powerpoint/2010/main" val="2146844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 hablará de algunas de las reacciones</a:t>
            </a:r>
            <a:r>
              <a:rPr lang="es-MX" baseline="0" dirty="0" smtClean="0"/>
              <a:t> alérgicas más comunes que se presentan con el uso de algunos de los materiales dentales</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33</a:t>
            </a:fld>
            <a:endParaRPr lang="es-MX"/>
          </a:p>
        </p:txBody>
      </p:sp>
    </p:spTree>
    <p:extLst>
      <p:ext uri="{BB962C8B-B14F-4D97-AF65-F5344CB8AC3E}">
        <p14:creationId xmlns:p14="http://schemas.microsoft.com/office/powerpoint/2010/main" val="1764213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puede confundir con la dermatitis irritante</a:t>
            </a:r>
            <a:r>
              <a:rPr lang="es-MX" baseline="0" dirty="0" smtClean="0"/>
              <a:t> primaria, </a:t>
            </a:r>
            <a:r>
              <a:rPr lang="es-MX" baseline="0" dirty="0" err="1" smtClean="0"/>
              <a:t>cuasada</a:t>
            </a:r>
            <a:r>
              <a:rPr lang="es-MX" baseline="0" dirty="0" smtClean="0"/>
              <a:t> por lesión química simple a la piel. La dermatitis irritante primaria depende de la dosis, en tanto que las reacciones alérgicas casi no dependen de la dosis.</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34</a:t>
            </a:fld>
            <a:endParaRPr lang="es-MX"/>
          </a:p>
        </p:txBody>
      </p:sp>
    </p:spTree>
    <p:extLst>
      <p:ext uri="{BB962C8B-B14F-4D97-AF65-F5344CB8AC3E}">
        <p14:creationId xmlns:p14="http://schemas.microsoft.com/office/powerpoint/2010/main" val="10819381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estima que alrededor</a:t>
            </a:r>
            <a:r>
              <a:rPr lang="es-MX" baseline="0" dirty="0" smtClean="0"/>
              <a:t> del 42% del personal relacionado con la salud bucal presenta reacciones adversas a los materiales usados en odontología. Se presenta con frecuencia dermatosis en manos  y dedos.</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35</a:t>
            </a:fld>
            <a:endParaRPr lang="es-MX"/>
          </a:p>
        </p:txBody>
      </p:sp>
    </p:spTree>
    <p:extLst>
      <p:ext uri="{BB962C8B-B14F-4D97-AF65-F5344CB8AC3E}">
        <p14:creationId xmlns:p14="http://schemas.microsoft.com/office/powerpoint/2010/main" val="4000448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reacciones adversas pueden localizarse cercanas a la lesión de contacto pero también puede haber reacciones a distancia (comezón en las plantas de las manos o en las plantas de los pies)</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36</a:t>
            </a:fld>
            <a:endParaRPr lang="es-MX"/>
          </a:p>
        </p:txBody>
      </p:sp>
    </p:spTree>
    <p:extLst>
      <p:ext uri="{BB962C8B-B14F-4D97-AF65-F5344CB8AC3E}">
        <p14:creationId xmlns:p14="http://schemas.microsoft.com/office/powerpoint/2010/main" val="32224808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fontAlgn="base"/>
            <a:r>
              <a:rPr lang="es-MX" sz="1200" b="0" i="0" kern="1200" dirty="0" smtClean="0">
                <a:solidFill>
                  <a:schemeClr val="tx1"/>
                </a:solidFill>
                <a:effectLst/>
                <a:latin typeface="+mn-lt"/>
                <a:ea typeface="+mn-ea"/>
                <a:cs typeface="+mn-cs"/>
              </a:rPr>
              <a:t>La prueba del parche es un método para diagnosticar la causa de la reacción después de que la sustancia toca la piel:</a:t>
            </a:r>
          </a:p>
          <a:p>
            <a:pPr fontAlgn="base"/>
            <a:r>
              <a:rPr lang="es-MX" sz="1200" b="0" i="0" kern="1200" dirty="0" smtClean="0">
                <a:solidFill>
                  <a:schemeClr val="tx1"/>
                </a:solidFill>
                <a:effectLst/>
                <a:latin typeface="+mn-lt"/>
                <a:ea typeface="+mn-ea"/>
                <a:cs typeface="+mn-cs"/>
              </a:rPr>
              <a:t>Posibles alérgenos se sujetan a la piel por 48 horas.</a:t>
            </a:r>
          </a:p>
          <a:p>
            <a:r>
              <a:rPr lang="es-MX" sz="1200" b="0" i="0" kern="1200" dirty="0" smtClean="0">
                <a:solidFill>
                  <a:schemeClr val="tx1"/>
                </a:solidFill>
                <a:effectLst/>
                <a:latin typeface="+mn-lt"/>
                <a:ea typeface="+mn-ea"/>
                <a:cs typeface="+mn-cs"/>
              </a:rPr>
              <a:t>El proveedor revisará el área en 72 a 96 horas.  </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37</a:t>
            </a:fld>
            <a:endParaRPr lang="es-MX"/>
          </a:p>
        </p:txBody>
      </p:sp>
    </p:spTree>
    <p:extLst>
      <p:ext uri="{BB962C8B-B14F-4D97-AF65-F5344CB8AC3E}">
        <p14:creationId xmlns:p14="http://schemas.microsoft.com/office/powerpoint/2010/main" val="18637857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reacciones alérgicas relacionadas con los materiales de resina básica afectan no solo a los pacientes, sino también al personal que trabaja con estos materiales.</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38</a:t>
            </a:fld>
            <a:endParaRPr lang="es-MX"/>
          </a:p>
        </p:txBody>
      </p:sp>
    </p:spTree>
    <p:extLst>
      <p:ext uri="{BB962C8B-B14F-4D97-AF65-F5344CB8AC3E}">
        <p14:creationId xmlns:p14="http://schemas.microsoft.com/office/powerpoint/2010/main" val="7587073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 mencionará</a:t>
            </a:r>
            <a:r>
              <a:rPr lang="es-MX" baseline="0" dirty="0" smtClean="0"/>
              <a:t> la respuesta del tejido pulpar a diferentes materiales empleados en odontología</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39</a:t>
            </a:fld>
            <a:endParaRPr lang="es-MX"/>
          </a:p>
        </p:txBody>
      </p:sp>
    </p:spTree>
    <p:extLst>
      <p:ext uri="{BB962C8B-B14F-4D97-AF65-F5344CB8AC3E}">
        <p14:creationId xmlns:p14="http://schemas.microsoft.com/office/powerpoint/2010/main" val="10611217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Ocurre ligera respuesta a la inflamación cuando se </a:t>
            </a:r>
            <a:r>
              <a:rPr lang="es-MX" dirty="0" err="1" smtClean="0"/>
              <a:t>prepra</a:t>
            </a:r>
            <a:r>
              <a:rPr lang="es-MX" dirty="0" smtClean="0"/>
              <a:t> una cavidad usando la técnica de enfriamiento con agua</a:t>
            </a:r>
            <a:r>
              <a:rPr lang="es-MX" baseline="0" dirty="0" smtClean="0"/>
              <a:t> y aire en rocío. </a:t>
            </a:r>
          </a:p>
          <a:p>
            <a:r>
              <a:rPr lang="es-MX" baseline="0" dirty="0" smtClean="0"/>
              <a:t>Cuando se coloca una restauración después de preparar el diente con alta velocidad , la presión de condensación intensificará la respuesta inflamatoria mínima inicial y subsecuentemente aumentará la formación de dentina de reparación.</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40</a:t>
            </a:fld>
            <a:endParaRPr lang="es-MX"/>
          </a:p>
        </p:txBody>
      </p:sp>
    </p:spTree>
    <p:extLst>
      <p:ext uri="{BB962C8B-B14F-4D97-AF65-F5344CB8AC3E}">
        <p14:creationId xmlns:p14="http://schemas.microsoft.com/office/powerpoint/2010/main" val="39250382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Se recomiendan preparaciones conservadoras con colocación creciente de capas de resina.</a:t>
            </a:r>
          </a:p>
          <a:p>
            <a:r>
              <a:rPr lang="es-MX" dirty="0" smtClean="0"/>
              <a:t>Con la introducción de técnicas de curación con luz con incremento de capas,</a:t>
            </a:r>
            <a:r>
              <a:rPr lang="es-MX" baseline="0" dirty="0" smtClean="0"/>
              <a:t> los compuestos que antes eran muy tóxicos para la pulpa se han vuelto mucho menos, y se ha eliminado la necesidad de matrices y presión para lograr adaptación aceptable.</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41</a:t>
            </a:fld>
            <a:endParaRPr lang="es-MX"/>
          </a:p>
        </p:txBody>
      </p:sp>
    </p:spTree>
    <p:extLst>
      <p:ext uri="{BB962C8B-B14F-4D97-AF65-F5344CB8AC3E}">
        <p14:creationId xmlns:p14="http://schemas.microsoft.com/office/powerpoint/2010/main" val="2814296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 deben tener sustancias difusibles</a:t>
            </a:r>
            <a:r>
              <a:rPr lang="es-MX" baseline="0" dirty="0" smtClean="0"/>
              <a:t> que puedan ser liberadas y absorbidas en el sistema circulatorio y causar respuesta tóxica generalizada.</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15</a:t>
            </a:fld>
            <a:endParaRPr lang="es-MX"/>
          </a:p>
        </p:txBody>
      </p:sp>
    </p:spTree>
    <p:extLst>
      <p:ext uri="{BB962C8B-B14F-4D97-AF65-F5344CB8AC3E}">
        <p14:creationId xmlns:p14="http://schemas.microsoft.com/office/powerpoint/2010/main" val="19403185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Hay pocos signos de inflamación pulpar cuando una corona es cementada temporalmente con cemento tipo ZOE después de preparar una corona mediante la técnica de alta velocidad con aire y agua.</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42</a:t>
            </a:fld>
            <a:endParaRPr lang="es-MX"/>
          </a:p>
        </p:txBody>
      </p:sp>
    </p:spTree>
    <p:extLst>
      <p:ext uri="{BB962C8B-B14F-4D97-AF65-F5344CB8AC3E}">
        <p14:creationId xmlns:p14="http://schemas.microsoft.com/office/powerpoint/2010/main" val="19603762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 diente viejo ha producido una cantidad considerable de dentina de reparación y esclerótica</a:t>
            </a:r>
            <a:r>
              <a:rPr lang="es-MX" baseline="0" dirty="0" smtClean="0"/>
              <a:t> que bloquea los túbulos y evita que los ácidos alcancen la pulpa.</a:t>
            </a:r>
          </a:p>
          <a:p>
            <a:r>
              <a:rPr lang="es-MX" baseline="0" dirty="0" smtClean="0"/>
              <a:t>El cemento de CH sella mecánicamente los túbulos de dentina y neutraliza los ácidos.</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43</a:t>
            </a:fld>
            <a:endParaRPr lang="es-MX"/>
          </a:p>
        </p:txBody>
      </p:sp>
    </p:spTree>
    <p:extLst>
      <p:ext uri="{BB962C8B-B14F-4D97-AF65-F5344CB8AC3E}">
        <p14:creationId xmlns:p14="http://schemas.microsoft.com/office/powerpoint/2010/main" val="22596046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algunos estudios se ha comparado la acidez inicial del ionómero con el </a:t>
            </a:r>
            <a:r>
              <a:rPr lang="es-MX" dirty="0" err="1" smtClean="0"/>
              <a:t>policarboxilato</a:t>
            </a:r>
            <a:r>
              <a:rPr lang="es-MX" dirty="0" smtClean="0"/>
              <a:t> de zinc y el cemento de fosfato de zinc y encontraron un incremento general del pH para todos los cementos durante los primeros 15 minutos. </a:t>
            </a:r>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44</a:t>
            </a:fld>
            <a:endParaRPr lang="es-MX"/>
          </a:p>
        </p:txBody>
      </p:sp>
    </p:spTree>
    <p:extLst>
      <p:ext uri="{BB962C8B-B14F-4D97-AF65-F5344CB8AC3E}">
        <p14:creationId xmlns:p14="http://schemas.microsoft.com/office/powerpoint/2010/main" val="22386154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Debe asegurarse la exposición adecuada a la luz </a:t>
            </a:r>
            <a:r>
              <a:rPr lang="es-MX" dirty="0" err="1" smtClean="0"/>
              <a:t>bucolingual</a:t>
            </a:r>
            <a:r>
              <a:rPr lang="es-MX" dirty="0" smtClean="0"/>
              <a:t> e </a:t>
            </a:r>
            <a:r>
              <a:rPr lang="es-MX" dirty="0" err="1" smtClean="0"/>
              <a:t>interproximal</a:t>
            </a:r>
            <a:r>
              <a:rPr lang="es-MX" dirty="0" smtClean="0"/>
              <a:t>.</a:t>
            </a:r>
          </a:p>
          <a:p>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45</a:t>
            </a:fld>
            <a:endParaRPr lang="es-MX"/>
          </a:p>
        </p:txBody>
      </p:sp>
    </p:spTree>
    <p:extLst>
      <p:ext uri="{BB962C8B-B14F-4D97-AF65-F5344CB8AC3E}">
        <p14:creationId xmlns:p14="http://schemas.microsoft.com/office/powerpoint/2010/main" val="35076123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 aplicación de ácido sobre la dentina aumenta la apertura de los túbulos </a:t>
            </a:r>
            <a:r>
              <a:rPr lang="es-MX" dirty="0" err="1" smtClean="0"/>
              <a:t>dentinarios</a:t>
            </a:r>
            <a:r>
              <a:rPr lang="es-MX" dirty="0" smtClean="0"/>
              <a:t> y desmineralizan la dentina </a:t>
            </a:r>
            <a:r>
              <a:rPr lang="es-MX" dirty="0" err="1" smtClean="0"/>
              <a:t>intertubular</a:t>
            </a:r>
            <a:r>
              <a:rPr lang="es-MX" dirty="0" smtClean="0"/>
              <a:t>, aumentando así la permeabilidad y la posibilidad de penetración de agentes irritantes hacia la pulpa. </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Investigadores han realizado estudios donde se hizo el grabado total de las cavidades y fueron obturadas con agente de unión y resina compuesta, en los resultados no se observó inflamación pulpar.  En otro estudio realizaron el grabado de la dentina con ácido fosfórico al 10% por 20 segundos, en cavidades poco profundas y evaluaron la respuesta de la pulpa y observaron que no hubo daño pulpar. </a:t>
            </a:r>
          </a:p>
          <a:p>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46</a:t>
            </a:fld>
            <a:endParaRPr lang="es-MX"/>
          </a:p>
        </p:txBody>
      </p:sp>
    </p:spTree>
    <p:extLst>
      <p:ext uri="{BB962C8B-B14F-4D97-AF65-F5344CB8AC3E}">
        <p14:creationId xmlns:p14="http://schemas.microsoft.com/office/powerpoint/2010/main" val="29773787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taponamiento de los túbulos de dentina evita la penetración de componentes tóxicos a la pulpa provenientes de restauraciones de compuestos de base de resina colocados posteriormente.</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47</a:t>
            </a:fld>
            <a:endParaRPr lang="es-MX"/>
          </a:p>
        </p:txBody>
      </p:sp>
    </p:spTree>
    <p:extLst>
      <p:ext uri="{BB962C8B-B14F-4D97-AF65-F5344CB8AC3E}">
        <p14:creationId xmlns:p14="http://schemas.microsoft.com/office/powerpoint/2010/main" val="2195534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 los 55</a:t>
            </a:r>
            <a:r>
              <a:rPr lang="es-MX" baseline="0" dirty="0" smtClean="0"/>
              <a:t> años de edad, el volumen del tejido pulpar equivale a una quinta parte del volumen a los 5 años de edad y contiene solo una quinta parte de su antiguo riego sanguíneo.</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48</a:t>
            </a:fld>
            <a:endParaRPr lang="es-MX"/>
          </a:p>
        </p:txBody>
      </p:sp>
    </p:spTree>
    <p:extLst>
      <p:ext uri="{BB962C8B-B14F-4D97-AF65-F5344CB8AC3E}">
        <p14:creationId xmlns:p14="http://schemas.microsoft.com/office/powerpoint/2010/main" val="17147489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 se desarrolla una reacción inflamatoria en la pulpa en pacientes ancianos, esa pulpa tiene mucho menos defensas para resolver una lesión y resistir</a:t>
            </a:r>
            <a:r>
              <a:rPr lang="es-MX" baseline="0" dirty="0" smtClean="0"/>
              <a:t> la infección.</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49</a:t>
            </a:fld>
            <a:endParaRPr lang="es-MX"/>
          </a:p>
        </p:txBody>
      </p:sp>
    </p:spTree>
    <p:extLst>
      <p:ext uri="{BB962C8B-B14F-4D97-AF65-F5344CB8AC3E}">
        <p14:creationId xmlns:p14="http://schemas.microsoft.com/office/powerpoint/2010/main" val="1360388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ciencia de los biomateriales</a:t>
            </a:r>
            <a:r>
              <a:rPr lang="es-MX" baseline="0" dirty="0" smtClean="0"/>
              <a:t> dentales debe fundamentarse en amplia información básica sobre ciertas consideraciones biológicas que se relacionan con el uso de los materiales diseñados para la cavidad bucal.</a:t>
            </a:r>
          </a:p>
          <a:p>
            <a:r>
              <a:rPr lang="es-MX" baseline="0" dirty="0" smtClean="0"/>
              <a:t>La fuerza o resistencia a la deformación no es importante si el material causa lesiones a la pulpa o los tejidos blandos.</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16</a:t>
            </a:fld>
            <a:endParaRPr lang="es-MX"/>
          </a:p>
        </p:txBody>
      </p:sp>
    </p:spTree>
    <p:extLst>
      <p:ext uri="{BB962C8B-B14F-4D97-AF65-F5344CB8AC3E}">
        <p14:creationId xmlns:p14="http://schemas.microsoft.com/office/powerpoint/2010/main" val="4286480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capacidad de los materiales para satisfacer las condiciones representa</a:t>
            </a:r>
            <a:r>
              <a:rPr lang="es-MX" baseline="0" dirty="0" smtClean="0"/>
              <a:t> una amplia consideración en la formulación y uso de los biomateriales.</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17</a:t>
            </a:fld>
            <a:endParaRPr lang="es-MX"/>
          </a:p>
        </p:txBody>
      </p:sp>
    </p:spTree>
    <p:extLst>
      <p:ext uri="{BB962C8B-B14F-4D97-AF65-F5344CB8AC3E}">
        <p14:creationId xmlns:p14="http://schemas.microsoft.com/office/powerpoint/2010/main" val="2652627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pruebas de primer nivel son las mas rápidas y económicas.</a:t>
            </a:r>
          </a:p>
          <a:p>
            <a:r>
              <a:rPr lang="es-MX" dirty="0" smtClean="0"/>
              <a:t>Un producto con atributos prometedores es sometido a pruebas secundarias</a:t>
            </a:r>
            <a:r>
              <a:rPr lang="es-MX" baseline="0" dirty="0" smtClean="0"/>
              <a:t> mas </a:t>
            </a:r>
            <a:r>
              <a:rPr lang="es-MX" baseline="0" dirty="0" err="1" smtClean="0"/>
              <a:t>cosotosas</a:t>
            </a:r>
            <a:r>
              <a:rPr lang="es-MX" baseline="0" dirty="0" smtClean="0"/>
              <a:t> y por {ultimo a pruebas preclínicas costosas en animales o en el hombre.</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18</a:t>
            </a:fld>
            <a:endParaRPr lang="es-MX"/>
          </a:p>
        </p:txBody>
      </p:sp>
    </p:spTree>
    <p:extLst>
      <p:ext uri="{BB962C8B-B14F-4D97-AF65-F5344CB8AC3E}">
        <p14:creationId xmlns:p14="http://schemas.microsoft.com/office/powerpoint/2010/main" val="3220395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Algunos productos</a:t>
            </a:r>
            <a:r>
              <a:rPr lang="es-MX" baseline="0" dirty="0" smtClean="0"/>
              <a:t> que inicialmente se consideran muy </a:t>
            </a:r>
            <a:r>
              <a:rPr lang="es-MX" baseline="0" dirty="0" err="1" smtClean="0"/>
              <a:t>citotóxicos</a:t>
            </a:r>
            <a:r>
              <a:rPr lang="es-MX" baseline="0" dirty="0" smtClean="0"/>
              <a:t> pueden mejorarse y su uso ser controlado por el fabricante para prevenir esa citotoxicidad.</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19</a:t>
            </a:fld>
            <a:endParaRPr lang="es-MX"/>
          </a:p>
        </p:txBody>
      </p:sp>
    </p:spTree>
    <p:extLst>
      <p:ext uri="{BB962C8B-B14F-4D97-AF65-F5344CB8AC3E}">
        <p14:creationId xmlns:p14="http://schemas.microsoft.com/office/powerpoint/2010/main" val="1906380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a:t>
            </a:r>
            <a:r>
              <a:rPr lang="es-MX" sz="1200" b="0" i="0" kern="1200" dirty="0" err="1" smtClean="0">
                <a:solidFill>
                  <a:schemeClr val="tx1"/>
                </a:solidFill>
                <a:effectLst/>
                <a:latin typeface="+mn-lt"/>
                <a:ea typeface="+mn-ea"/>
                <a:cs typeface="+mn-cs"/>
              </a:rPr>
              <a:t>genotoxicidad</a:t>
            </a:r>
            <a:r>
              <a:rPr lang="es-MX" sz="1200" b="0" i="0" kern="1200" dirty="0" smtClean="0">
                <a:solidFill>
                  <a:schemeClr val="tx1"/>
                </a:solidFill>
                <a:effectLst/>
                <a:latin typeface="+mn-lt"/>
                <a:ea typeface="+mn-ea"/>
                <a:cs typeface="+mn-cs"/>
              </a:rPr>
              <a:t> es la capacidad para causar daño al material genético por agentes físicos, químicos o biológicos; el daño en el material genético incluye no sólo al ADN, sino también a todos aquellos componentes celulares que se encuentran relacionados con la funcionalidad y comportamiento de los cromosomas</a:t>
            </a:r>
            <a:r>
              <a:rPr lang="es-MX" sz="1200" b="0" i="0" kern="1200" baseline="0" dirty="0" smtClean="0">
                <a:solidFill>
                  <a:schemeClr val="tx1"/>
                </a:solidFill>
                <a:effectLst/>
                <a:latin typeface="+mn-lt"/>
                <a:ea typeface="+mn-ea"/>
                <a:cs typeface="+mn-cs"/>
              </a:rPr>
              <a:t> </a:t>
            </a:r>
            <a:r>
              <a:rPr lang="es-MX" sz="1200" b="0" i="0" kern="1200" dirty="0" smtClean="0">
                <a:solidFill>
                  <a:schemeClr val="tx1"/>
                </a:solidFill>
                <a:effectLst/>
                <a:latin typeface="+mn-lt"/>
                <a:ea typeface="+mn-ea"/>
                <a:cs typeface="+mn-cs"/>
              </a:rPr>
              <a:t>dentro de la célula.</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20</a:t>
            </a:fld>
            <a:endParaRPr lang="es-MX"/>
          </a:p>
        </p:txBody>
      </p:sp>
    </p:spTree>
    <p:extLst>
      <p:ext uri="{BB962C8B-B14F-4D97-AF65-F5344CB8AC3E}">
        <p14:creationId xmlns:p14="http://schemas.microsoft.com/office/powerpoint/2010/main" val="2687765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necesidad</a:t>
            </a:r>
            <a:r>
              <a:rPr lang="es-MX" baseline="0" dirty="0" smtClean="0"/>
              <a:t> del estudio de la </a:t>
            </a:r>
            <a:r>
              <a:rPr lang="es-MX" baseline="0" dirty="0" err="1" smtClean="0"/>
              <a:t>biocompatibilidad</a:t>
            </a:r>
            <a:r>
              <a:rPr lang="es-MX" baseline="0" dirty="0" smtClean="0"/>
              <a:t> surge del reconocimiento de la diferencia existente entre tejido vivo y los materiales no viables. Es bien conocida la existencia de una elevada interacción entre el tejido y un material implantado, apareciendo efectos beneficiosos como perniciosos</a:t>
            </a:r>
            <a:endParaRPr lang="es-MX" dirty="0"/>
          </a:p>
        </p:txBody>
      </p:sp>
      <p:sp>
        <p:nvSpPr>
          <p:cNvPr id="4" name="3 Marcador de número de diapositiva"/>
          <p:cNvSpPr>
            <a:spLocks noGrp="1"/>
          </p:cNvSpPr>
          <p:nvPr>
            <p:ph type="sldNum" sz="quarter" idx="10"/>
          </p:nvPr>
        </p:nvSpPr>
        <p:spPr/>
        <p:txBody>
          <a:bodyPr/>
          <a:lstStyle/>
          <a:p>
            <a:fld id="{877B0AD4-FA4A-47B5-AECE-6575B8EB6125}" type="slidenum">
              <a:rPr lang="es-MX" smtClean="0"/>
              <a:t>21</a:t>
            </a:fld>
            <a:endParaRPr lang="es-MX"/>
          </a:p>
        </p:txBody>
      </p:sp>
    </p:spTree>
    <p:extLst>
      <p:ext uri="{BB962C8B-B14F-4D97-AF65-F5344CB8AC3E}">
        <p14:creationId xmlns:p14="http://schemas.microsoft.com/office/powerpoint/2010/main" val="2692412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B8E1C8F-4A3D-4630-BAB1-30A7B2AA39C1}" type="datetimeFigureOut">
              <a:rPr lang="es-MX" smtClean="0"/>
              <a:t>22/09/2019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44EC17-12D7-4759-B896-F503968F2A2F}"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8E1C8F-4A3D-4630-BAB1-30A7B2AA39C1}" type="datetimeFigureOut">
              <a:rPr lang="es-MX" smtClean="0"/>
              <a:t>22/09/2019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44EC17-12D7-4759-B896-F503968F2A2F}"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B8E1C8F-4A3D-4630-BAB1-30A7B2AA39C1}" type="datetimeFigureOut">
              <a:rPr lang="es-MX" smtClean="0"/>
              <a:t>22/09/2019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44EC17-12D7-4759-B896-F503968F2A2F}" type="slidenum">
              <a:rPr lang="es-MX" smtClean="0"/>
              <a:t>‹Nº›</a:t>
            </a:fld>
            <a:endParaRPr lang="es-MX"/>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8E1C8F-4A3D-4630-BAB1-30A7B2AA39C1}" type="datetimeFigureOut">
              <a:rPr lang="es-MX" smtClean="0"/>
              <a:t>22/09/2019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44EC17-12D7-4759-B896-F503968F2A2F}" type="slidenum">
              <a:rPr lang="es-MX" smtClean="0"/>
              <a:t>‹Nº›</a:t>
            </a:fld>
            <a:endParaRPr lang="es-MX"/>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B8E1C8F-4A3D-4630-BAB1-30A7B2AA39C1}" type="datetimeFigureOut">
              <a:rPr lang="es-MX" smtClean="0"/>
              <a:t>22/09/2019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44EC17-12D7-4759-B896-F503968F2A2F}"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DB8E1C8F-4A3D-4630-BAB1-30A7B2AA39C1}" type="datetimeFigureOut">
              <a:rPr lang="es-MX" smtClean="0"/>
              <a:t>22/09/2019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D44EC17-12D7-4759-B896-F503968F2A2F}" type="slidenum">
              <a:rPr lang="es-MX" smtClean="0"/>
              <a:t>‹Nº›</a:t>
            </a:fld>
            <a:endParaRPr lang="es-MX"/>
          </a:p>
        </p:txBody>
      </p:sp>
      <p:sp>
        <p:nvSpPr>
          <p:cNvPr id="9" name="Content Placeholder 8"/>
          <p:cNvSpPr>
            <a:spLocks noGrp="1"/>
          </p:cNvSpPr>
          <p:nvPr>
            <p:ph sz="quarter" idx="13"/>
          </p:nvPr>
        </p:nvSpPr>
        <p:spPr>
          <a:xfrm>
            <a:off x="676655"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B8E1C8F-4A3D-4630-BAB1-30A7B2AA39C1}" type="datetimeFigureOut">
              <a:rPr lang="es-MX" smtClean="0"/>
              <a:t>22/09/2019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8D44EC17-12D7-4759-B896-F503968F2A2F}"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DB8E1C8F-4A3D-4630-BAB1-30A7B2AA39C1}" type="datetimeFigureOut">
              <a:rPr lang="es-MX" smtClean="0"/>
              <a:t>22/09/2019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D44EC17-12D7-4759-B896-F503968F2A2F}"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DB8E1C8F-4A3D-4630-BAB1-30A7B2AA39C1}" type="datetimeFigureOut">
              <a:rPr lang="es-MX" smtClean="0"/>
              <a:t>22/09/2019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8D44EC17-12D7-4759-B896-F503968F2A2F}"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B8E1C8F-4A3D-4630-BAB1-30A7B2AA39C1}" type="datetimeFigureOut">
              <a:rPr lang="es-MX" smtClean="0"/>
              <a:t>22/09/2019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D44EC17-12D7-4759-B896-F503968F2A2F}" type="slidenum">
              <a:rPr lang="es-MX" smtClean="0"/>
              <a:t>‹Nº›</a:t>
            </a:fld>
            <a:endParaRPr lang="es-MX"/>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B8E1C8F-4A3D-4630-BAB1-30A7B2AA39C1}" type="datetimeFigureOut">
              <a:rPr lang="es-MX" smtClean="0"/>
              <a:t>22/09/2019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D44EC17-12D7-4759-B896-F503968F2A2F}" type="slidenum">
              <a:rPr lang="es-MX" smtClean="0"/>
              <a:t>‹Nº›</a:t>
            </a:fld>
            <a:endParaRPr lang="es-MX"/>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DB8E1C8F-4A3D-4630-BAB1-30A7B2AA39C1}" type="datetimeFigureOut">
              <a:rPr lang="es-MX" smtClean="0"/>
              <a:t>22/09/2019</a:t>
            </a:fld>
            <a:endParaRPr lang="es-MX"/>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s-MX"/>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8D44EC17-12D7-4759-B896-F503968F2A2F}" type="slidenum">
              <a:rPr lang="es-MX" smtClean="0"/>
              <a:t>‹Nº›</a:t>
            </a:fld>
            <a:endParaRPr lang="es-MX"/>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1.jpg"/></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28.jpg"/></Relationships>
</file>

<file path=ppt/slides/_rels/slide3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30.jp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4294967295"/>
          </p:nvPr>
        </p:nvSpPr>
        <p:spPr>
          <a:xfrm>
            <a:off x="827584" y="188640"/>
            <a:ext cx="7772400" cy="6025281"/>
          </a:xfrm>
          <a:prstGeom prst="rect">
            <a:avLst/>
          </a:prstGeom>
        </p:spPr>
        <p:txBody>
          <a:bodyPr>
            <a:noAutofit/>
          </a:bodyPr>
          <a:lstStyle/>
          <a:p>
            <a:pPr algn="ctr" eaLnBrk="1" hangingPunct="1">
              <a:buFont typeface="Wingdings" pitchFamily="2" charset="2"/>
              <a:buNone/>
            </a:pPr>
            <a:r>
              <a:rPr lang="es-ES" sz="1800" b="1" dirty="0" smtClean="0"/>
              <a:t>UNIVERSIDAD AUTÓNOMA DEL ESTADO DE MÉXICO</a:t>
            </a:r>
          </a:p>
          <a:p>
            <a:pPr algn="ctr" eaLnBrk="1" hangingPunct="1">
              <a:buFont typeface="Wingdings" pitchFamily="2" charset="2"/>
              <a:buNone/>
            </a:pPr>
            <a:r>
              <a:rPr lang="es-ES" sz="1800" dirty="0" smtClean="0"/>
              <a:t>FACULTAD DE ODONTOLOGÍA</a:t>
            </a:r>
          </a:p>
          <a:p>
            <a:pPr algn="ctr" eaLnBrk="1" hangingPunct="1">
              <a:buFont typeface="Wingdings" pitchFamily="2" charset="2"/>
              <a:buNone/>
            </a:pPr>
            <a:endParaRPr lang="es-ES" sz="1800" dirty="0" smtClean="0"/>
          </a:p>
          <a:p>
            <a:pPr algn="ctr">
              <a:buFont typeface="Wingdings" pitchFamily="2" charset="2"/>
              <a:buNone/>
            </a:pPr>
            <a:r>
              <a:rPr lang="es-MX" sz="1800" b="1" dirty="0" smtClean="0"/>
              <a:t>PROGRAMA EDUCATIVO: </a:t>
            </a:r>
          </a:p>
          <a:p>
            <a:pPr algn="ctr">
              <a:buFont typeface="Wingdings" pitchFamily="2" charset="2"/>
              <a:buNone/>
            </a:pPr>
            <a:r>
              <a:rPr lang="es-MX" sz="1800" dirty="0" smtClean="0"/>
              <a:t>LICENCIATURA DE CIRUJANO DENTISTA</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ÁREA DE DOCENCIA:</a:t>
            </a:r>
          </a:p>
          <a:p>
            <a:pPr algn="ctr" eaLnBrk="1" hangingPunct="1">
              <a:buFont typeface="Wingdings" pitchFamily="2" charset="2"/>
              <a:buNone/>
            </a:pPr>
            <a:r>
              <a:rPr lang="es-MX" sz="1800" dirty="0" smtClean="0"/>
              <a:t>REHABILITACIÓN ODONTOLÓGICA</a:t>
            </a:r>
          </a:p>
          <a:p>
            <a:pPr algn="ctr" eaLnBrk="1" hangingPunct="1">
              <a:buFont typeface="Wingdings" pitchFamily="2" charset="2"/>
              <a:buNone/>
            </a:pPr>
            <a:endParaRPr lang="es-MX" sz="1800" dirty="0" smtClean="0"/>
          </a:p>
          <a:p>
            <a:pPr algn="ctr" eaLnBrk="1" hangingPunct="1">
              <a:buFont typeface="Wingdings" pitchFamily="2" charset="2"/>
              <a:buNone/>
            </a:pPr>
            <a:r>
              <a:rPr lang="es-ES" sz="1800" b="1" dirty="0" smtClean="0"/>
              <a:t>UNIDAD DE APRENDIZAJE:           </a:t>
            </a:r>
          </a:p>
          <a:p>
            <a:pPr algn="ctr" eaLnBrk="1" hangingPunct="1">
              <a:buFont typeface="Wingdings" pitchFamily="2" charset="2"/>
              <a:buNone/>
            </a:pPr>
            <a:r>
              <a:rPr lang="es-ES" sz="1800" dirty="0" smtClean="0"/>
              <a:t>MATERIALES DENTALES</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TEMA:</a:t>
            </a:r>
          </a:p>
          <a:p>
            <a:pPr algn="ctr" eaLnBrk="1" hangingPunct="1">
              <a:buFont typeface="Wingdings" pitchFamily="2" charset="2"/>
              <a:buNone/>
            </a:pPr>
            <a:r>
              <a:rPr lang="es-ES" sz="1800" b="1" i="1" u="sng" dirty="0" smtClean="0"/>
              <a:t>BIOCOMPATIBILIDAD DE LOS MATERIALES DENTALES</a:t>
            </a:r>
          </a:p>
          <a:p>
            <a:pPr algn="ctr" eaLnBrk="1" hangingPunct="1">
              <a:buFont typeface="Wingdings" pitchFamily="2" charset="2"/>
              <a:buNone/>
            </a:pPr>
            <a:endParaRPr lang="es-ES" sz="1800" b="1" dirty="0" smtClean="0"/>
          </a:p>
          <a:p>
            <a:pPr algn="ctr" eaLnBrk="1" hangingPunct="1">
              <a:buFont typeface="Wingdings" pitchFamily="2" charset="2"/>
              <a:buNone/>
            </a:pPr>
            <a:r>
              <a:rPr lang="es-ES" sz="1800" b="1" dirty="0" smtClean="0"/>
              <a:t>ELABORADO POR:</a:t>
            </a:r>
          </a:p>
          <a:p>
            <a:pPr algn="ctr" eaLnBrk="1" hangingPunct="1">
              <a:buFont typeface="Wingdings" pitchFamily="2" charset="2"/>
              <a:buNone/>
            </a:pPr>
            <a:r>
              <a:rPr lang="es-ES" sz="1800" dirty="0" smtClean="0"/>
              <a:t>DRA. EN E.P. MARÍA DEL ROCÍO FLORES ESTRADA</a:t>
            </a:r>
          </a:p>
          <a:p>
            <a:pPr algn="ctr" eaLnBrk="1" hangingPunct="1">
              <a:buFont typeface="Wingdings" pitchFamily="2" charset="2"/>
              <a:buNone/>
            </a:pPr>
            <a:endParaRPr lang="es-ES" sz="1800" dirty="0"/>
          </a:p>
          <a:p>
            <a:pPr algn="ctr" eaLnBrk="1" hangingPunct="1">
              <a:buFont typeface="Wingdings" pitchFamily="2" charset="2"/>
              <a:buNone/>
            </a:pPr>
            <a:r>
              <a:rPr lang="es-ES" sz="1600" b="1" dirty="0" smtClean="0"/>
              <a:t>FECHA DE ELABORACIÓN:</a:t>
            </a:r>
            <a:endParaRPr lang="es-ES" sz="1600" dirty="0" smtClean="0"/>
          </a:p>
          <a:p>
            <a:pPr algn="ctr" eaLnBrk="1" hangingPunct="1">
              <a:buFont typeface="Wingdings" pitchFamily="2" charset="2"/>
              <a:buNone/>
            </a:pPr>
            <a:r>
              <a:rPr lang="es-ES" sz="1600" dirty="0" smtClean="0"/>
              <a:t>SEPTIEMBRE DE 2019</a:t>
            </a:r>
          </a:p>
        </p:txBody>
      </p:sp>
      <p:sp>
        <p:nvSpPr>
          <p:cNvPr id="4" name="3 Marcador de número de diapositiva"/>
          <p:cNvSpPr>
            <a:spLocks noGrp="1"/>
          </p:cNvSpPr>
          <p:nvPr>
            <p:ph type="sldNum" sz="quarter" idx="12"/>
          </p:nvPr>
        </p:nvSpPr>
        <p:spPr/>
        <p:txBody>
          <a:bodyPr/>
          <a:lstStyle/>
          <a:p>
            <a:pPr>
              <a:defRPr/>
            </a:pPr>
            <a:fld id="{A18C4F04-667A-4586-BA71-1B83E14AC04F}" type="slidenum">
              <a:rPr lang="es-ES" smtClean="0"/>
              <a:pPr>
                <a:defRPr/>
              </a:pPr>
              <a:t>1</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76478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8663" y="512763"/>
            <a:ext cx="7772400" cy="914400"/>
          </a:xfrm>
        </p:spPr>
        <p:txBody>
          <a:bodyPr>
            <a:noAutofit/>
          </a:bodyPr>
          <a:lstStyle/>
          <a:p>
            <a:pPr eaLnBrk="1" hangingPunct="1">
              <a:defRPr/>
            </a:pPr>
            <a:r>
              <a:rPr lang="es-ES" sz="3600" dirty="0" smtClean="0"/>
              <a:t>HABILIDADES DE LA UNIDAD DE COMPETENCIA I</a:t>
            </a:r>
            <a:endParaRPr lang="es-ES" sz="3600" dirty="0"/>
          </a:p>
        </p:txBody>
      </p:sp>
      <p:sp>
        <p:nvSpPr>
          <p:cNvPr id="17411" name="2 Marcador de contenido"/>
          <p:cNvSpPr>
            <a:spLocks noGrp="1"/>
          </p:cNvSpPr>
          <p:nvPr>
            <p:ph idx="4294967295"/>
          </p:nvPr>
        </p:nvSpPr>
        <p:spPr>
          <a:xfrm>
            <a:off x="457200" y="1600200"/>
            <a:ext cx="8229600" cy="4525963"/>
          </a:xfrm>
          <a:prstGeom prst="rect">
            <a:avLst/>
          </a:prstGeom>
        </p:spPr>
        <p:txBody>
          <a:bodyPr/>
          <a:lstStyle/>
          <a:p>
            <a:pPr eaLnBrk="1" hangingPunct="1"/>
            <a:endParaRPr lang="es-ES" sz="3600" dirty="0" smtClean="0"/>
          </a:p>
          <a:p>
            <a:r>
              <a:rPr lang="es-MX" dirty="0"/>
              <a:t>Reconocer las propiedades que deben ser consideradas para su </a:t>
            </a:r>
            <a:r>
              <a:rPr lang="es-MX" dirty="0" smtClean="0"/>
              <a:t>selección.  </a:t>
            </a:r>
          </a:p>
          <a:p>
            <a:r>
              <a:rPr lang="es-MX" dirty="0" smtClean="0"/>
              <a:t>Habilidad </a:t>
            </a:r>
            <a:r>
              <a:rPr lang="es-MX" dirty="0"/>
              <a:t>para establecer un criterio al seleccionar el material mas inocuo  de acuerdo a las indicaciones  y la valoración del paciente. </a:t>
            </a:r>
            <a:endParaRPr lang="es-ES" dirty="0" smtClean="0"/>
          </a:p>
        </p:txBody>
      </p:sp>
      <p:sp>
        <p:nvSpPr>
          <p:cNvPr id="4" name="3 Marcador de número de diapositiva"/>
          <p:cNvSpPr>
            <a:spLocks noGrp="1"/>
          </p:cNvSpPr>
          <p:nvPr>
            <p:ph type="sldNum" sz="quarter" idx="12"/>
          </p:nvPr>
        </p:nvSpPr>
        <p:spPr/>
        <p:txBody>
          <a:bodyPr/>
          <a:lstStyle/>
          <a:p>
            <a:pPr>
              <a:defRPr/>
            </a:pPr>
            <a:fld id="{A283E64F-0DB9-4A1F-AB7F-626665724480}" type="slidenum">
              <a:rPr lang="es-ES" smtClean="0"/>
              <a:pPr>
                <a:defRPr/>
              </a:pPr>
              <a:t>10</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0344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0326" y="692696"/>
            <a:ext cx="8229600" cy="1143000"/>
          </a:xfrm>
        </p:spPr>
        <p:txBody>
          <a:bodyPr>
            <a:noAutofit/>
          </a:bodyPr>
          <a:lstStyle/>
          <a:p>
            <a:pPr eaLnBrk="1" hangingPunct="1">
              <a:defRPr/>
            </a:pPr>
            <a:r>
              <a:rPr lang="es-ES" sz="3600" dirty="0" smtClean="0"/>
              <a:t>ACTITUDES/ VALORES DE LA UNIDAD DE COMPETENCIA </a:t>
            </a:r>
            <a:r>
              <a:rPr lang="es-ES" sz="3600" dirty="0"/>
              <a:t>I</a:t>
            </a:r>
          </a:p>
        </p:txBody>
      </p:sp>
      <p:sp>
        <p:nvSpPr>
          <p:cNvPr id="18435" name="2 Marcador de contenido"/>
          <p:cNvSpPr>
            <a:spLocks noGrp="1"/>
          </p:cNvSpPr>
          <p:nvPr>
            <p:ph idx="4294967295"/>
          </p:nvPr>
        </p:nvSpPr>
        <p:spPr>
          <a:xfrm>
            <a:off x="914400" y="2143125"/>
            <a:ext cx="7772400" cy="4572000"/>
          </a:xfrm>
          <a:prstGeom prst="rect">
            <a:avLst/>
          </a:prstGeom>
        </p:spPr>
        <p:txBody>
          <a:bodyPr/>
          <a:lstStyle/>
          <a:p>
            <a:pPr lvl="1"/>
            <a:r>
              <a:rPr lang="es-MX" sz="2800" dirty="0"/>
              <a:t>Inducir al desarrollo de la investigación en el área de los </a:t>
            </a:r>
            <a:r>
              <a:rPr lang="es-MX" sz="2800" dirty="0" smtClean="0"/>
              <a:t>materiales.</a:t>
            </a:r>
            <a:endParaRPr lang="es-ES" dirty="0" smtClean="0"/>
          </a:p>
        </p:txBody>
      </p:sp>
      <p:sp>
        <p:nvSpPr>
          <p:cNvPr id="4" name="3 Marcador de número de diapositiva"/>
          <p:cNvSpPr>
            <a:spLocks noGrp="1"/>
          </p:cNvSpPr>
          <p:nvPr>
            <p:ph type="sldNum" sz="quarter" idx="12"/>
          </p:nvPr>
        </p:nvSpPr>
        <p:spPr/>
        <p:txBody>
          <a:bodyPr/>
          <a:lstStyle/>
          <a:p>
            <a:pPr>
              <a:defRPr/>
            </a:pPr>
            <a:fld id="{5CA4BF1D-293A-41FF-A517-96CC753217A7}" type="slidenum">
              <a:rPr lang="es-ES" smtClean="0"/>
              <a:pPr>
                <a:defRPr/>
              </a:pPr>
              <a:t>11</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08221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916832"/>
            <a:ext cx="7772400" cy="1780108"/>
          </a:xfrm>
        </p:spPr>
        <p:txBody>
          <a:bodyPr>
            <a:noAutofit/>
          </a:bodyPr>
          <a:lstStyle/>
          <a:p>
            <a:pPr algn="r"/>
            <a:r>
              <a:rPr lang="es-MX" sz="5400" b="1" dirty="0" smtClean="0"/>
              <a:t>	BIOCOMPATIBILIDAD    DE LOS MATERIALES DENTALES</a:t>
            </a:r>
            <a:endParaRPr lang="es-MX" sz="5400" b="1" dirty="0"/>
          </a:p>
        </p:txBody>
      </p:sp>
      <p:sp>
        <p:nvSpPr>
          <p:cNvPr id="3" name="2 Subtítulo"/>
          <p:cNvSpPr>
            <a:spLocks noGrp="1"/>
          </p:cNvSpPr>
          <p:nvPr>
            <p:ph type="subTitle" idx="1"/>
          </p:nvPr>
        </p:nvSpPr>
        <p:spPr>
          <a:xfrm>
            <a:off x="2627784" y="4509120"/>
            <a:ext cx="6400800" cy="864096"/>
          </a:xfrm>
        </p:spPr>
        <p:txBody>
          <a:bodyPr>
            <a:noAutofit/>
          </a:bodyPr>
          <a:lstStyle/>
          <a:p>
            <a:r>
              <a:rPr lang="es-MX" sz="2800" dirty="0" smtClean="0"/>
              <a:t>DRA. EN E.P. MARÍA DEL ROCÍO FLORES </a:t>
            </a:r>
            <a:r>
              <a:rPr lang="es-MX" sz="2800" dirty="0" smtClean="0"/>
              <a:t>ESTRADA</a:t>
            </a:r>
          </a:p>
          <a:p>
            <a:endParaRPr lang="es-MX" sz="2800" dirty="0"/>
          </a:p>
          <a:p>
            <a:pPr algn="r"/>
            <a:r>
              <a:rPr lang="es-MX" dirty="0" smtClean="0">
                <a:solidFill>
                  <a:schemeClr val="bg2">
                    <a:lumMod val="50000"/>
                  </a:schemeClr>
                </a:solidFill>
              </a:rPr>
              <a:t>SEPTIEMBRE DE 2019</a:t>
            </a:r>
            <a:endParaRPr lang="es-MX" dirty="0">
              <a:solidFill>
                <a:schemeClr val="bg2">
                  <a:lumMod val="50000"/>
                </a:schemeClr>
              </a:solidFill>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56716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958406510"/>
              </p:ext>
            </p:extLst>
          </p:nvPr>
        </p:nvGraphicFramePr>
        <p:xfrm>
          <a:off x="683568" y="2348880"/>
          <a:ext cx="7596832" cy="37772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Título"/>
          <p:cNvSpPr>
            <a:spLocks noGrp="1"/>
          </p:cNvSpPr>
          <p:nvPr>
            <p:ph type="title"/>
          </p:nvPr>
        </p:nvSpPr>
        <p:spPr/>
        <p:txBody>
          <a:bodyPr/>
          <a:lstStyle/>
          <a:p>
            <a:r>
              <a:rPr lang="es-MX" dirty="0" smtClean="0"/>
              <a:t>Antecedentes </a:t>
            </a:r>
            <a:endParaRPr lang="es-MX" dirty="0"/>
          </a:p>
        </p:txBody>
      </p:sp>
      <p:pic>
        <p:nvPicPr>
          <p:cNvPr id="5" name="4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42533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1916832"/>
            <a:ext cx="7408333" cy="3450696"/>
          </a:xfrm>
        </p:spPr>
        <p:txBody>
          <a:bodyPr/>
          <a:lstStyle/>
          <a:p>
            <a:r>
              <a:rPr lang="es-MX" dirty="0" smtClean="0"/>
              <a:t>Armonía con la vida y que no tiene efectos tóxicos o dañinos sobre las funciones biológicas.</a:t>
            </a:r>
          </a:p>
          <a:p>
            <a:r>
              <a:rPr lang="es-MX" dirty="0" smtClean="0"/>
              <a:t>La </a:t>
            </a:r>
            <a:r>
              <a:rPr lang="es-MX" dirty="0" err="1" smtClean="0"/>
              <a:t>biocompatibilidad</a:t>
            </a:r>
            <a:r>
              <a:rPr lang="es-MX" dirty="0" smtClean="0"/>
              <a:t> se mide sobre la base de citotoxicidad localizada (como respuesta de la mucosa o la pulpa), respuestas generalizadas, </a:t>
            </a:r>
            <a:r>
              <a:rPr lang="es-MX" dirty="0" err="1" smtClean="0"/>
              <a:t>alergenicidad</a:t>
            </a:r>
            <a:r>
              <a:rPr lang="es-MX" dirty="0" smtClean="0"/>
              <a:t> y </a:t>
            </a:r>
            <a:r>
              <a:rPr lang="es-MX" dirty="0" err="1" smtClean="0"/>
              <a:t>carcinogenicidad</a:t>
            </a:r>
            <a:r>
              <a:rPr lang="es-MX" dirty="0" smtClean="0"/>
              <a:t>.</a:t>
            </a:r>
            <a:endParaRPr lang="es-MX" dirty="0"/>
          </a:p>
        </p:txBody>
      </p:sp>
      <p:sp>
        <p:nvSpPr>
          <p:cNvPr id="3" name="2 Título"/>
          <p:cNvSpPr>
            <a:spLocks noGrp="1"/>
          </p:cNvSpPr>
          <p:nvPr>
            <p:ph type="title"/>
          </p:nvPr>
        </p:nvSpPr>
        <p:spPr/>
        <p:txBody>
          <a:bodyPr/>
          <a:lstStyle/>
          <a:p>
            <a:r>
              <a:rPr lang="es-MX" dirty="0" err="1" smtClean="0"/>
              <a:t>Biocompatible</a:t>
            </a:r>
            <a:r>
              <a:rPr lang="es-MX" dirty="0" smtClean="0"/>
              <a:t>. Definición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7527" y="4581128"/>
            <a:ext cx="3210344" cy="2015108"/>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80200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2138544"/>
            <a:ext cx="7408333" cy="3450696"/>
          </a:xfrm>
        </p:spPr>
        <p:txBody>
          <a:bodyPr/>
          <a:lstStyle/>
          <a:p>
            <a:r>
              <a:rPr lang="es-MX" dirty="0" smtClean="0"/>
              <a:t>No deben ser peligrosos para la pulpa y los tejidos blandos.</a:t>
            </a:r>
          </a:p>
          <a:p>
            <a:r>
              <a:rPr lang="es-MX" dirty="0" smtClean="0"/>
              <a:t>No deben contener sustancias tóxicas difusibles.</a:t>
            </a:r>
          </a:p>
          <a:p>
            <a:r>
              <a:rPr lang="es-MX" dirty="0" smtClean="0"/>
              <a:t>Deben estar libres de potenciales </a:t>
            </a:r>
            <a:r>
              <a:rPr lang="es-MX" dirty="0" err="1" smtClean="0"/>
              <a:t>sensibilizantes</a:t>
            </a:r>
            <a:r>
              <a:rPr lang="es-MX" dirty="0" smtClean="0"/>
              <a:t> que puedan causar respuestas alérgicas.</a:t>
            </a:r>
          </a:p>
          <a:p>
            <a:r>
              <a:rPr lang="es-MX" dirty="0" smtClean="0"/>
              <a:t>No deben tener potencial carcinógeno.</a:t>
            </a:r>
            <a:endParaRPr lang="es-MX" dirty="0"/>
          </a:p>
        </p:txBody>
      </p:sp>
      <p:sp>
        <p:nvSpPr>
          <p:cNvPr id="3" name="2 Título"/>
          <p:cNvSpPr>
            <a:spLocks noGrp="1"/>
          </p:cNvSpPr>
          <p:nvPr>
            <p:ph type="title"/>
          </p:nvPr>
        </p:nvSpPr>
        <p:spPr>
          <a:xfrm>
            <a:off x="457200" y="548680"/>
            <a:ext cx="8229600" cy="1252728"/>
          </a:xfrm>
        </p:spPr>
        <p:txBody>
          <a:bodyPr>
            <a:normAutofit fontScale="90000"/>
          </a:bodyPr>
          <a:lstStyle/>
          <a:p>
            <a:r>
              <a:rPr lang="es-MX" dirty="0" smtClean="0"/>
              <a:t>Requisitos para </a:t>
            </a:r>
            <a:r>
              <a:rPr lang="es-MX" dirty="0" err="1" smtClean="0"/>
              <a:t>Biocompatibilidad</a:t>
            </a:r>
            <a:r>
              <a:rPr lang="es-MX" dirty="0" smtClean="0"/>
              <a:t> de los materiales dentales</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16943" t="29807" r="13750" b="9461"/>
          <a:stretch/>
        </p:blipFill>
        <p:spPr>
          <a:xfrm>
            <a:off x="3275856" y="4612295"/>
            <a:ext cx="3024336" cy="198969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4448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2132856"/>
            <a:ext cx="7408333" cy="3450696"/>
          </a:xfrm>
        </p:spPr>
        <p:txBody>
          <a:bodyPr/>
          <a:lstStyle/>
          <a:p>
            <a:r>
              <a:rPr lang="es-MX" dirty="0" smtClean="0"/>
              <a:t>Cualquier sustancia, que no sea droga, que pueda usarse por cualquier periodo como parte de un sistema de tratamiento, aumento o reemplazo de cualquier tejido, órgano o función del cuerpo.</a:t>
            </a:r>
            <a:endParaRPr lang="es-MX" dirty="0"/>
          </a:p>
        </p:txBody>
      </p:sp>
      <p:sp>
        <p:nvSpPr>
          <p:cNvPr id="3" name="2 Título"/>
          <p:cNvSpPr>
            <a:spLocks noGrp="1"/>
          </p:cNvSpPr>
          <p:nvPr>
            <p:ph type="title"/>
          </p:nvPr>
        </p:nvSpPr>
        <p:spPr/>
        <p:txBody>
          <a:bodyPr/>
          <a:lstStyle/>
          <a:p>
            <a:r>
              <a:rPr lang="es-MX" dirty="0" smtClean="0"/>
              <a:t>Biomateriales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4077072"/>
            <a:ext cx="3997052" cy="250250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18419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772816"/>
            <a:ext cx="8496943" cy="3960440"/>
          </a:xfrm>
        </p:spPr>
        <p:txBody>
          <a:bodyPr/>
          <a:lstStyle/>
          <a:p>
            <a:r>
              <a:rPr lang="es-MX" dirty="0" smtClean="0"/>
              <a:t>Los materiales dentales deben reunir los requisitos dados en las definiciones en términos de biomateriales, </a:t>
            </a:r>
            <a:r>
              <a:rPr lang="es-MX" dirty="0" err="1" smtClean="0"/>
              <a:t>biocompatibilidad</a:t>
            </a:r>
            <a:r>
              <a:rPr lang="es-MX" dirty="0" smtClean="0"/>
              <a:t> y </a:t>
            </a:r>
            <a:r>
              <a:rPr lang="es-MX" dirty="0" err="1" smtClean="0"/>
              <a:t>bioaceptación</a:t>
            </a:r>
            <a:r>
              <a:rPr lang="es-MX" dirty="0"/>
              <a:t>.</a:t>
            </a:r>
            <a:endParaRPr lang="es-MX" dirty="0" smtClean="0"/>
          </a:p>
          <a:p>
            <a:r>
              <a:rPr lang="es-MX" dirty="0" smtClean="0"/>
              <a:t>El ambiente del huésped es especialmente complicado por la presencia de bacterias y detritos en la cavidad bucal, propiedades corrosivas y de otros fluidos.</a:t>
            </a:r>
            <a:endParaRPr lang="es-MX" dirty="0"/>
          </a:p>
        </p:txBody>
      </p:sp>
      <p:sp>
        <p:nvSpPr>
          <p:cNvPr id="3" name="2 Título"/>
          <p:cNvSpPr>
            <a:spLocks noGrp="1"/>
          </p:cNvSpPr>
          <p:nvPr>
            <p:ph type="title"/>
          </p:nvPr>
        </p:nvSpPr>
        <p:spPr/>
        <p:txBody>
          <a:bodyPr/>
          <a:lstStyle/>
          <a:p>
            <a:r>
              <a:rPr lang="es-MX" dirty="0" err="1" smtClean="0"/>
              <a:t>Biocompatilidad</a:t>
            </a:r>
            <a:r>
              <a:rPr lang="es-MX" dirty="0" smtClean="0"/>
              <a:t> </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29029" y="4365104"/>
            <a:ext cx="3415177" cy="2268247"/>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29347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71600" y="2420888"/>
            <a:ext cx="7408333" cy="3450696"/>
          </a:xfrm>
        </p:spPr>
        <p:txBody>
          <a:bodyPr/>
          <a:lstStyle/>
          <a:p>
            <a:r>
              <a:rPr lang="es-MX" dirty="0" smtClean="0"/>
              <a:t>El propósito de las pruebas de </a:t>
            </a:r>
            <a:r>
              <a:rPr lang="es-MX" dirty="0" err="1" smtClean="0"/>
              <a:t>biocompatibilidad</a:t>
            </a:r>
            <a:r>
              <a:rPr lang="es-MX" dirty="0" smtClean="0"/>
              <a:t> es eliminar cualquier probable producto o componente de un producto que pueda causar daño al tejido bucal o maxilofacial. Las pruebas se clasifican en tres niveles.</a:t>
            </a:r>
            <a:endParaRPr lang="es-MX" dirty="0"/>
          </a:p>
        </p:txBody>
      </p:sp>
      <p:sp>
        <p:nvSpPr>
          <p:cNvPr id="3" name="2 Título"/>
          <p:cNvSpPr>
            <a:spLocks noGrp="1"/>
          </p:cNvSpPr>
          <p:nvPr>
            <p:ph type="title"/>
          </p:nvPr>
        </p:nvSpPr>
        <p:spPr/>
        <p:txBody>
          <a:bodyPr>
            <a:normAutofit fontScale="90000"/>
          </a:bodyPr>
          <a:lstStyle/>
          <a:p>
            <a:r>
              <a:rPr lang="es-MX" dirty="0" smtClean="0"/>
              <a:t>Pruebas de evaluación de </a:t>
            </a:r>
            <a:r>
              <a:rPr lang="es-MX" dirty="0" err="1" smtClean="0"/>
              <a:t>biocompatibilidad</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4509120"/>
            <a:ext cx="3368585" cy="2046883"/>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51275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43608" y="2204864"/>
            <a:ext cx="7408333" cy="3450696"/>
          </a:xfrm>
        </p:spPr>
        <p:txBody>
          <a:bodyPr/>
          <a:lstStyle/>
          <a:p>
            <a:r>
              <a:rPr lang="es-MX" dirty="0" smtClean="0"/>
              <a:t>Evaluaciones de citotoxicidad en las cuales los materiales dentales, en estado fresco o curados, se colocan directo en las células de cultivo de tejidos o en las membranas que recubren las células del cultivo de tejidos que reaccionan a los efectos de los componentes o productos que se filtran por las barreras.</a:t>
            </a:r>
            <a:endParaRPr lang="es-MX" dirty="0"/>
          </a:p>
        </p:txBody>
      </p:sp>
      <p:sp>
        <p:nvSpPr>
          <p:cNvPr id="3" name="2 Título"/>
          <p:cNvSpPr>
            <a:spLocks noGrp="1"/>
          </p:cNvSpPr>
          <p:nvPr>
            <p:ph type="title"/>
          </p:nvPr>
        </p:nvSpPr>
        <p:spPr/>
        <p:txBody>
          <a:bodyPr/>
          <a:lstStyle/>
          <a:p>
            <a:r>
              <a:rPr lang="es-MX" dirty="0" smtClean="0"/>
              <a:t>Grupo I: Pruebas primarias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5736" y="4941377"/>
            <a:ext cx="4988191" cy="172819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1219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4294967295"/>
          </p:nvPr>
        </p:nvSpPr>
        <p:spPr>
          <a:xfrm>
            <a:off x="914400" y="1457722"/>
            <a:ext cx="7772400" cy="5427662"/>
          </a:xfrm>
          <a:prstGeom prst="rect">
            <a:avLst/>
          </a:prstGeom>
        </p:spPr>
        <p:txBody>
          <a:bodyPr>
            <a:normAutofit/>
          </a:bodyPr>
          <a:lstStyle/>
          <a:p>
            <a:pPr>
              <a:buFont typeface="Wingdings" pitchFamily="2" charset="2"/>
              <a:buNone/>
            </a:pPr>
            <a:r>
              <a:rPr lang="es-MX" sz="2800" b="1" dirty="0" smtClean="0"/>
              <a:t>ORGANISMO ACADÉMICO : </a:t>
            </a:r>
          </a:p>
          <a:p>
            <a:r>
              <a:rPr lang="es-MX" sz="2800" dirty="0" smtClean="0"/>
              <a:t>FACULTAD DE ODONTOLOGÍA</a:t>
            </a:r>
          </a:p>
          <a:p>
            <a:endParaRPr lang="es-ES" sz="2800" dirty="0" smtClean="0"/>
          </a:p>
          <a:p>
            <a:pPr>
              <a:buFont typeface="Wingdings" pitchFamily="2" charset="2"/>
              <a:buNone/>
            </a:pPr>
            <a:r>
              <a:rPr lang="es-MX" sz="2800" b="1" dirty="0" smtClean="0"/>
              <a:t>PROGRAMA EDUCATIVO: </a:t>
            </a:r>
          </a:p>
          <a:p>
            <a:r>
              <a:rPr lang="es-MX" sz="2800" dirty="0" smtClean="0"/>
              <a:t>LICENCIATURA DE CIRUJANO DENTISTA</a:t>
            </a:r>
          </a:p>
          <a:p>
            <a:pPr>
              <a:buFont typeface="Wingdings" pitchFamily="2" charset="2"/>
              <a:buNone/>
            </a:pPr>
            <a:endParaRPr lang="es-ES" sz="2800" dirty="0" smtClean="0"/>
          </a:p>
          <a:p>
            <a:pPr>
              <a:buFont typeface="Wingdings" pitchFamily="2" charset="2"/>
              <a:buNone/>
            </a:pPr>
            <a:r>
              <a:rPr lang="es-ES" sz="2800" dirty="0" smtClean="0"/>
              <a:t> </a:t>
            </a:r>
            <a:r>
              <a:rPr lang="es-MX" sz="2800" b="1" dirty="0" smtClean="0"/>
              <a:t>ÁREA DE DOCENCIA: </a:t>
            </a:r>
          </a:p>
          <a:p>
            <a:r>
              <a:rPr lang="es-MX" sz="2800" dirty="0" smtClean="0"/>
              <a:t>REHABILITACIÓN ODONTOLÓGICA</a:t>
            </a:r>
            <a:endParaRPr lang="es-ES" sz="2800" dirty="0" smtClean="0"/>
          </a:p>
          <a:p>
            <a:endParaRPr lang="es-ES" sz="2800" dirty="0" smtClean="0"/>
          </a:p>
        </p:txBody>
      </p:sp>
      <p:sp>
        <p:nvSpPr>
          <p:cNvPr id="4" name="3 Marcador de número de diapositiva"/>
          <p:cNvSpPr>
            <a:spLocks noGrp="1"/>
          </p:cNvSpPr>
          <p:nvPr>
            <p:ph type="sldNum" sz="quarter" idx="12"/>
          </p:nvPr>
        </p:nvSpPr>
        <p:spPr/>
        <p:txBody>
          <a:bodyPr/>
          <a:lstStyle/>
          <a:p>
            <a:pPr>
              <a:defRPr/>
            </a:pPr>
            <a:fld id="{E787BB36-6261-441F-BDBC-1EE47F33511B}" type="slidenum">
              <a:rPr lang="es-ES" smtClean="0"/>
              <a:pPr>
                <a:defRPr/>
              </a:pPr>
              <a:t>2</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58894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2060848"/>
            <a:ext cx="7408333" cy="3450696"/>
          </a:xfrm>
        </p:spPr>
        <p:txBody>
          <a:bodyPr/>
          <a:lstStyle/>
          <a:p>
            <a:r>
              <a:rPr lang="es-MX" dirty="0" smtClean="0"/>
              <a:t>Se han utilizado células de mamíferos y de no mamíferos, bacterias, levaduras u hongos para determinar si las mutaciones genéticas, los cambios en la estructura cromosómica u otras modificaciones genéticas o del ADN son causadas por los materiales, aparatos y extractos de materiales probados.</a:t>
            </a:r>
          </a:p>
        </p:txBody>
      </p:sp>
      <p:sp>
        <p:nvSpPr>
          <p:cNvPr id="3" name="2 Título"/>
          <p:cNvSpPr>
            <a:spLocks noGrp="1"/>
          </p:cNvSpPr>
          <p:nvPr>
            <p:ph type="title"/>
          </p:nvPr>
        </p:nvSpPr>
        <p:spPr/>
        <p:txBody>
          <a:bodyPr/>
          <a:lstStyle/>
          <a:p>
            <a:r>
              <a:rPr lang="es-MX" dirty="0" smtClean="0"/>
              <a:t>Grupo I. Prueba de </a:t>
            </a:r>
            <a:r>
              <a:rPr lang="es-MX" dirty="0" err="1" smtClean="0"/>
              <a:t>genotoxicidad</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4507687"/>
            <a:ext cx="2476500" cy="1847850"/>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040" y="4507687"/>
            <a:ext cx="2466975" cy="1857375"/>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7745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producto es evaluado en busca de posibilidad para crear toxicidad sistémica, por inhalación, por irritación o sensibilización de la piel, y por respuestas de implantación.</a:t>
            </a:r>
            <a:endParaRPr lang="es-MX" dirty="0"/>
          </a:p>
        </p:txBody>
      </p:sp>
      <p:sp>
        <p:nvSpPr>
          <p:cNvPr id="3" name="2 Título"/>
          <p:cNvSpPr>
            <a:spLocks noGrp="1"/>
          </p:cNvSpPr>
          <p:nvPr>
            <p:ph type="title"/>
          </p:nvPr>
        </p:nvSpPr>
        <p:spPr/>
        <p:txBody>
          <a:bodyPr/>
          <a:lstStyle/>
          <a:p>
            <a:r>
              <a:rPr lang="es-MX" dirty="0" smtClean="0"/>
              <a:t>Grupo II: Pruebas secundarias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4221088"/>
            <a:ext cx="3403265" cy="2268843"/>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69249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70726" y="2348880"/>
            <a:ext cx="7408333" cy="3450696"/>
          </a:xfrm>
        </p:spPr>
        <p:txBody>
          <a:bodyPr/>
          <a:lstStyle/>
          <a:p>
            <a:endParaRPr lang="es-MX" dirty="0" smtClean="0"/>
          </a:p>
          <a:p>
            <a:r>
              <a:rPr lang="es-MX" dirty="0" smtClean="0"/>
              <a:t>Inflamación  en la cual no intervienen anticuerpos ni el sistema de inmunidad.</a:t>
            </a:r>
            <a:endParaRPr lang="es-MX" dirty="0"/>
          </a:p>
        </p:txBody>
      </p:sp>
      <p:sp>
        <p:nvSpPr>
          <p:cNvPr id="3" name="2 Título"/>
          <p:cNvSpPr>
            <a:spLocks noGrp="1"/>
          </p:cNvSpPr>
          <p:nvPr>
            <p:ph type="title"/>
          </p:nvPr>
        </p:nvSpPr>
        <p:spPr/>
        <p:txBody>
          <a:bodyPr/>
          <a:lstStyle/>
          <a:p>
            <a:r>
              <a:rPr lang="es-MX" dirty="0"/>
              <a:t>Irritación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4392844"/>
            <a:ext cx="3574139" cy="200821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62229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43608" y="1844824"/>
            <a:ext cx="7408333" cy="3450696"/>
          </a:xfrm>
        </p:spPr>
        <p:txBody>
          <a:bodyPr/>
          <a:lstStyle/>
          <a:p>
            <a:endParaRPr lang="es-MX" dirty="0" smtClean="0"/>
          </a:p>
          <a:p>
            <a:r>
              <a:rPr lang="es-MX" dirty="0" smtClean="0"/>
              <a:t>Respuesta inflamatoria que requiere la participación de un sistema específico de anticuerpos para el material alergénico en cuestión.</a:t>
            </a:r>
            <a:endParaRPr lang="es-MX" dirty="0"/>
          </a:p>
        </p:txBody>
      </p:sp>
      <p:sp>
        <p:nvSpPr>
          <p:cNvPr id="3" name="2 Título"/>
          <p:cNvSpPr>
            <a:spLocks noGrp="1"/>
          </p:cNvSpPr>
          <p:nvPr>
            <p:ph type="title"/>
          </p:nvPr>
        </p:nvSpPr>
        <p:spPr/>
        <p:txBody>
          <a:bodyPr/>
          <a:lstStyle/>
          <a:p>
            <a:r>
              <a:rPr lang="es-MX" dirty="0"/>
              <a:t>Sensibilización </a:t>
            </a:r>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17052" r="7139"/>
          <a:stretch/>
        </p:blipFill>
        <p:spPr>
          <a:xfrm>
            <a:off x="2602276" y="3717032"/>
            <a:ext cx="3902571" cy="2617183"/>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91506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5536" y="1772816"/>
            <a:ext cx="5040560" cy="3450696"/>
          </a:xfrm>
        </p:spPr>
        <p:txBody>
          <a:bodyPr>
            <a:normAutofit lnSpcReduction="10000"/>
          </a:bodyPr>
          <a:lstStyle/>
          <a:p>
            <a:endParaRPr lang="es-MX" dirty="0" smtClean="0"/>
          </a:p>
          <a:p>
            <a:r>
              <a:rPr lang="es-MX" dirty="0" smtClean="0"/>
              <a:t>Es una sustancia que no es principalmente irritante a la primera exposición, pero que produce reacciones más rápido en animales de constitución genética apropiada en exposiciones subsecuentes a concentraciones similares.</a:t>
            </a:r>
          </a:p>
          <a:p>
            <a:endParaRPr lang="es-MX" dirty="0"/>
          </a:p>
        </p:txBody>
      </p:sp>
      <p:sp>
        <p:nvSpPr>
          <p:cNvPr id="3" name="2 Título"/>
          <p:cNvSpPr>
            <a:spLocks noGrp="1"/>
          </p:cNvSpPr>
          <p:nvPr>
            <p:ph type="title"/>
          </p:nvPr>
        </p:nvSpPr>
        <p:spPr/>
        <p:txBody>
          <a:bodyPr/>
          <a:lstStyle/>
          <a:p>
            <a:r>
              <a:rPr lang="es-MX" dirty="0"/>
              <a:t>Alérgeno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2420888"/>
            <a:ext cx="2730500" cy="374650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796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material de prueba se pone en contacto sobre la piel rasurada de una rata albina por periodos que van desde 24 días a 90 días. Se pone al animal una cubierta de protección para evitar pérdida mecánica del agente en contacto.</a:t>
            </a:r>
            <a:endParaRPr lang="es-MX" dirty="0"/>
          </a:p>
        </p:txBody>
      </p:sp>
      <p:sp>
        <p:nvSpPr>
          <p:cNvPr id="3" name="2 Título"/>
          <p:cNvSpPr>
            <a:spLocks noGrp="1"/>
          </p:cNvSpPr>
          <p:nvPr>
            <p:ph type="title"/>
          </p:nvPr>
        </p:nvSpPr>
        <p:spPr/>
        <p:txBody>
          <a:bodyPr/>
          <a:lstStyle/>
          <a:p>
            <a:r>
              <a:rPr lang="es-MX" dirty="0" smtClean="0"/>
              <a:t>Toxicidad dérmica</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7864" y="4883402"/>
            <a:ext cx="2619375" cy="174307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02498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79512" y="1916832"/>
            <a:ext cx="8784976" cy="3450696"/>
          </a:xfrm>
        </p:spPr>
        <p:txBody>
          <a:bodyPr/>
          <a:lstStyle/>
          <a:p>
            <a:r>
              <a:rPr lang="es-MX" dirty="0" smtClean="0"/>
              <a:t>Se realiza en ratones, conejos y cobayos en una cámara de exposición con preparaciones en aerosol liberando el material para rociar alrededor de la cabeza y sobre el tronco de los animales. Los animales son sometidos a 30 segundos de este rocío con intervalos de 30 minutos.  Después de 10 exposiciones consecutivas se observa al animal. Si muere después de 2 o 3 minutos, se considera como un agente muy tóxico.</a:t>
            </a:r>
            <a:endParaRPr lang="es-MX" dirty="0"/>
          </a:p>
        </p:txBody>
      </p:sp>
      <p:sp>
        <p:nvSpPr>
          <p:cNvPr id="3" name="2 Título"/>
          <p:cNvSpPr>
            <a:spLocks noGrp="1"/>
          </p:cNvSpPr>
          <p:nvPr>
            <p:ph type="title"/>
          </p:nvPr>
        </p:nvSpPr>
        <p:spPr/>
        <p:txBody>
          <a:bodyPr/>
          <a:lstStyle/>
          <a:p>
            <a:r>
              <a:rPr lang="es-MX" dirty="0" smtClean="0"/>
              <a:t>Toxicidad por inhalación </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55794" t="34948" r="13037" b="28289"/>
          <a:stretch/>
        </p:blipFill>
        <p:spPr>
          <a:xfrm>
            <a:off x="3563888" y="4653136"/>
            <a:ext cx="2161309" cy="1911928"/>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57411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1556792"/>
            <a:ext cx="7408333" cy="3450696"/>
          </a:xfrm>
        </p:spPr>
        <p:txBody>
          <a:bodyPr/>
          <a:lstStyle/>
          <a:p>
            <a:r>
              <a:rPr lang="es-MX" dirty="0" smtClean="0"/>
              <a:t>Un producto puede ser aprobado por la FDA después de una serie de pruebas primarias y secundarias. </a:t>
            </a:r>
          </a:p>
          <a:p>
            <a:r>
              <a:rPr lang="es-MX" dirty="0" smtClean="0"/>
              <a:t>En relación a los materiales dentales, los fabricantes tienen hasta 7 años para comprobar la eficacia del producto después de que ha salido al mercado.</a:t>
            </a:r>
          </a:p>
          <a:p>
            <a:r>
              <a:rPr lang="es-MX" dirty="0" smtClean="0"/>
              <a:t>El odontólogo debe observar si el producto tiene Sello de Aprobación de la ADA.</a:t>
            </a:r>
            <a:endParaRPr lang="es-MX" dirty="0"/>
          </a:p>
        </p:txBody>
      </p:sp>
      <p:sp>
        <p:nvSpPr>
          <p:cNvPr id="3" name="2 Título"/>
          <p:cNvSpPr>
            <a:spLocks noGrp="1"/>
          </p:cNvSpPr>
          <p:nvPr>
            <p:ph type="title"/>
          </p:nvPr>
        </p:nvSpPr>
        <p:spPr/>
        <p:txBody>
          <a:bodyPr>
            <a:normAutofit fontScale="90000"/>
          </a:bodyPr>
          <a:lstStyle/>
          <a:p>
            <a:r>
              <a:rPr lang="es-MX" dirty="0" smtClean="0"/>
              <a:t>Grupo III: Pruebas para uso preclínico</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4221088"/>
            <a:ext cx="2425452" cy="242545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63316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1628800"/>
            <a:ext cx="7992888" cy="3450696"/>
          </a:xfrm>
        </p:spPr>
        <p:txBody>
          <a:bodyPr/>
          <a:lstStyle/>
          <a:p>
            <a:r>
              <a:rPr lang="es-MX" dirty="0" smtClean="0"/>
              <a:t>Son diseñadas para valorar la </a:t>
            </a:r>
            <a:r>
              <a:rPr lang="es-MX" dirty="0" err="1" smtClean="0"/>
              <a:t>biocompatibilidad</a:t>
            </a:r>
            <a:r>
              <a:rPr lang="es-MX" dirty="0" smtClean="0"/>
              <a:t> de los materiales dentales colocados en la dentina adyacente a la pulpa dental.</a:t>
            </a:r>
          </a:p>
          <a:p>
            <a:r>
              <a:rPr lang="es-MX" dirty="0" smtClean="0"/>
              <a:t>Se utilizan mamíferos no roedores para asegurar que su dentición contiene dientes permanentes intactos de reciente erupción y se preparan cavidades.</a:t>
            </a:r>
            <a:endParaRPr lang="es-MX" dirty="0"/>
          </a:p>
        </p:txBody>
      </p:sp>
      <p:sp>
        <p:nvSpPr>
          <p:cNvPr id="3" name="2 Título"/>
          <p:cNvSpPr>
            <a:spLocks noGrp="1"/>
          </p:cNvSpPr>
          <p:nvPr>
            <p:ph type="title"/>
          </p:nvPr>
        </p:nvSpPr>
        <p:spPr/>
        <p:txBody>
          <a:bodyPr>
            <a:normAutofit fontScale="90000"/>
          </a:bodyPr>
          <a:lstStyle/>
          <a:p>
            <a:r>
              <a:rPr lang="es-MX" dirty="0" smtClean="0"/>
              <a:t>Pruebas de uso en pulpa y dentina</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2273" t="18586"/>
          <a:stretch/>
        </p:blipFill>
        <p:spPr>
          <a:xfrm>
            <a:off x="2555776" y="4077072"/>
            <a:ext cx="4148158" cy="259179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986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772816"/>
            <a:ext cx="8280920" cy="3450696"/>
          </a:xfrm>
        </p:spPr>
        <p:txBody>
          <a:bodyPr/>
          <a:lstStyle/>
          <a:p>
            <a:r>
              <a:rPr lang="es-MX" dirty="0" smtClean="0"/>
              <a:t>Los animales se sacrifican después de siete días. Después del proceso histopatológico acostumbrado, las muestras se clasifican por el grado de respuesta inflamatoria; la prevalencia de la formación de dentina de reparación en la pulpa y el número de microorganismos atrapados en las paredes de la cavidad circundante y los túbulos de dentina cortados.</a:t>
            </a:r>
            <a:endParaRPr lang="es-MX" dirty="0"/>
          </a:p>
        </p:txBody>
      </p:sp>
      <p:sp>
        <p:nvSpPr>
          <p:cNvPr id="4" name="2 Título"/>
          <p:cNvSpPr>
            <a:spLocks noGrp="1"/>
          </p:cNvSpPr>
          <p:nvPr>
            <p:ph type="title"/>
          </p:nvPr>
        </p:nvSpPr>
        <p:spPr/>
        <p:txBody>
          <a:bodyPr>
            <a:normAutofit fontScale="90000"/>
          </a:bodyPr>
          <a:lstStyle/>
          <a:p>
            <a:r>
              <a:rPr lang="es-MX" dirty="0" smtClean="0"/>
              <a:t>Pruebas de uso en pulpa y dentina</a:t>
            </a:r>
            <a:endParaRPr lang="es-MX" dirty="0"/>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3808" y="4512952"/>
            <a:ext cx="3749040" cy="2109216"/>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9111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4294967295"/>
          </p:nvPr>
        </p:nvSpPr>
        <p:spPr>
          <a:xfrm>
            <a:off x="914400" y="642938"/>
            <a:ext cx="7872413" cy="5713412"/>
          </a:xfrm>
          <a:prstGeom prst="rect">
            <a:avLst/>
          </a:prstGeom>
        </p:spPr>
        <p:txBody>
          <a:bodyPr>
            <a:normAutofit/>
          </a:bodyPr>
          <a:lstStyle/>
          <a:p>
            <a:pPr eaLnBrk="1" hangingPunct="1">
              <a:buFont typeface="Wingdings" pitchFamily="2" charset="2"/>
              <a:buNone/>
            </a:pPr>
            <a:r>
              <a:rPr lang="es-MX" sz="2800" b="1" dirty="0" smtClean="0"/>
              <a:t>CLAVE:</a:t>
            </a:r>
            <a:endParaRPr lang="es-ES" sz="2800" dirty="0" smtClean="0"/>
          </a:p>
          <a:p>
            <a:pPr eaLnBrk="1" hangingPunct="1">
              <a:buFont typeface="Wingdings" pitchFamily="2" charset="2"/>
              <a:buNone/>
            </a:pPr>
            <a:r>
              <a:rPr lang="es-ES" sz="2800" dirty="0" smtClean="0"/>
              <a:t>L40007</a:t>
            </a:r>
          </a:p>
          <a:p>
            <a:pPr eaLnBrk="1" hangingPunct="1">
              <a:buFont typeface="Wingdings" pitchFamily="2" charset="2"/>
              <a:buNone/>
            </a:pPr>
            <a:endParaRPr lang="es-ES" sz="2800" dirty="0" smtClean="0"/>
          </a:p>
          <a:p>
            <a:pPr eaLnBrk="1" hangingPunct="1">
              <a:buFont typeface="Wingdings" pitchFamily="2" charset="2"/>
              <a:buNone/>
            </a:pPr>
            <a:r>
              <a:rPr lang="es-MX" sz="2800" b="1" dirty="0" smtClean="0"/>
              <a:t>TIPO DE UNIDAD DE APRENDIZAJE:</a:t>
            </a:r>
            <a:endParaRPr lang="es-ES" sz="2800" dirty="0" smtClean="0"/>
          </a:p>
          <a:p>
            <a:pPr eaLnBrk="1" hangingPunct="1">
              <a:buFont typeface="Wingdings" pitchFamily="2" charset="2"/>
              <a:buNone/>
            </a:pPr>
            <a:r>
              <a:rPr lang="es-ES" sz="2800" dirty="0" smtClean="0"/>
              <a:t>TEÓRICO- PRACTICO</a:t>
            </a:r>
          </a:p>
          <a:p>
            <a:pPr eaLnBrk="1" hangingPunct="1">
              <a:buFont typeface="Wingdings" pitchFamily="2" charset="2"/>
              <a:buNone/>
            </a:pPr>
            <a:endParaRPr lang="es-ES" sz="2800" dirty="0" smtClean="0"/>
          </a:p>
          <a:p>
            <a:pPr eaLnBrk="1" hangingPunct="1">
              <a:buFont typeface="Wingdings" pitchFamily="2" charset="2"/>
              <a:buNone/>
            </a:pPr>
            <a:r>
              <a:rPr lang="es-ES" sz="2800" b="1" dirty="0" smtClean="0"/>
              <a:t>CARÁCTER DE LA UNIDAD DE APRENDIZAJE:</a:t>
            </a:r>
            <a:endParaRPr lang="es-ES" sz="2800" dirty="0" smtClean="0"/>
          </a:p>
          <a:p>
            <a:pPr eaLnBrk="1" hangingPunct="1">
              <a:buFont typeface="Wingdings" pitchFamily="2" charset="2"/>
              <a:buNone/>
            </a:pPr>
            <a:r>
              <a:rPr lang="es-ES" sz="2800" dirty="0" smtClean="0"/>
              <a:t>OBLIGATORIO</a:t>
            </a:r>
          </a:p>
          <a:p>
            <a:pPr eaLnBrk="1" hangingPunct="1">
              <a:buFont typeface="Wingdings" pitchFamily="2" charset="2"/>
              <a:buNone/>
            </a:pPr>
            <a:endParaRPr lang="es-ES" sz="2800" dirty="0" smtClean="0"/>
          </a:p>
          <a:p>
            <a:pPr eaLnBrk="1" hangingPunct="1">
              <a:buFont typeface="Wingdings" pitchFamily="2" charset="2"/>
              <a:buNone/>
            </a:pPr>
            <a:r>
              <a:rPr lang="es-ES" sz="2800" b="1" dirty="0" smtClean="0"/>
              <a:t>MODALIDAD:</a:t>
            </a:r>
            <a:endParaRPr lang="es-ES" sz="2800" dirty="0" smtClean="0"/>
          </a:p>
          <a:p>
            <a:pPr eaLnBrk="1" hangingPunct="1">
              <a:buFont typeface="Wingdings" pitchFamily="2" charset="2"/>
              <a:buNone/>
            </a:pPr>
            <a:r>
              <a:rPr lang="es-ES" sz="2800" dirty="0" smtClean="0"/>
              <a:t>PRESENCIAL</a:t>
            </a:r>
          </a:p>
          <a:p>
            <a:pPr eaLnBrk="1" hangingPunct="1">
              <a:buFont typeface="Wingdings" pitchFamily="2" charset="2"/>
              <a:buNone/>
            </a:pPr>
            <a:endParaRPr lang="es-ES" sz="2800" dirty="0" smtClean="0"/>
          </a:p>
          <a:p>
            <a:pPr eaLnBrk="1" hangingPunct="1">
              <a:buFont typeface="Wingdings" pitchFamily="2" charset="2"/>
              <a:buNone/>
            </a:pPr>
            <a:endParaRPr lang="es-ES" sz="2800" dirty="0" smtClean="0"/>
          </a:p>
          <a:p>
            <a:pPr eaLnBrk="1" hangingPunct="1">
              <a:buFont typeface="Wingdings" pitchFamily="2" charset="2"/>
              <a:buNone/>
            </a:pPr>
            <a:endParaRPr lang="es-ES" sz="2800" dirty="0" smtClean="0"/>
          </a:p>
          <a:p>
            <a:pPr eaLnBrk="1" hangingPunct="1"/>
            <a:endParaRPr lang="es-ES" sz="2800" dirty="0" smtClean="0"/>
          </a:p>
        </p:txBody>
      </p:sp>
      <p:sp>
        <p:nvSpPr>
          <p:cNvPr id="4" name="3 Marcador de número de diapositiva"/>
          <p:cNvSpPr>
            <a:spLocks noGrp="1"/>
          </p:cNvSpPr>
          <p:nvPr>
            <p:ph type="sldNum" sz="quarter" idx="12"/>
          </p:nvPr>
        </p:nvSpPr>
        <p:spPr/>
        <p:txBody>
          <a:bodyPr/>
          <a:lstStyle/>
          <a:p>
            <a:pPr>
              <a:defRPr/>
            </a:pPr>
            <a:fld id="{2E01E00E-843E-4AC0-A1B7-70ADF8B3B667}" type="slidenum">
              <a:rPr lang="es-ES" smtClean="0"/>
              <a:pPr>
                <a:defRPr/>
              </a:pPr>
              <a:t>3</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89766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2132856"/>
            <a:ext cx="8352928" cy="3450696"/>
          </a:xfrm>
        </p:spPr>
        <p:txBody>
          <a:bodyPr/>
          <a:lstStyle/>
          <a:p>
            <a:r>
              <a:rPr lang="es-MX" dirty="0" smtClean="0"/>
              <a:t>Los procedimientos de prueba son similares a los descritos, excepto que la pulpa solo se expone para evaluación del recubrimiento pulpar y se quita parcialmente para valoración de la </a:t>
            </a:r>
            <a:r>
              <a:rPr lang="es-MX" dirty="0" err="1" smtClean="0"/>
              <a:t>pulpotomía</a:t>
            </a:r>
            <a:r>
              <a:rPr lang="es-MX" dirty="0" smtClean="0"/>
              <a:t>.</a:t>
            </a:r>
          </a:p>
          <a:p>
            <a:r>
              <a:rPr lang="es-MX" dirty="0" smtClean="0"/>
              <a:t>Se observa si ha ocurrido formación de un puente de dentina, se determina la calidad o estructura de la de la cubierta del puente de dentina.</a:t>
            </a:r>
            <a:endParaRPr lang="es-MX" dirty="0"/>
          </a:p>
        </p:txBody>
      </p:sp>
      <p:sp>
        <p:nvSpPr>
          <p:cNvPr id="3" name="2 Título"/>
          <p:cNvSpPr>
            <a:spLocks noGrp="1"/>
          </p:cNvSpPr>
          <p:nvPr>
            <p:ph type="title"/>
          </p:nvPr>
        </p:nvSpPr>
        <p:spPr/>
        <p:txBody>
          <a:bodyPr>
            <a:normAutofit fontScale="90000"/>
          </a:bodyPr>
          <a:lstStyle/>
          <a:p>
            <a:r>
              <a:rPr lang="es-MX" dirty="0" smtClean="0"/>
              <a:t>Pruebas de uso de recubrimiento pulpar y </a:t>
            </a:r>
            <a:r>
              <a:rPr lang="es-MX" dirty="0" err="1" smtClean="0"/>
              <a:t>pulpotomía</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50000" r="50000"/>
          <a:stretch/>
        </p:blipFill>
        <p:spPr>
          <a:xfrm>
            <a:off x="1043608" y="5013176"/>
            <a:ext cx="3600400" cy="1543029"/>
          </a:xfrm>
          <a:prstGeom prst="rect">
            <a:avLst/>
          </a:prstGeom>
        </p:spPr>
      </p:pic>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l="51750" t="4322" r="2406" b="5614"/>
          <a:stretch/>
        </p:blipFill>
        <p:spPr>
          <a:xfrm>
            <a:off x="5436096" y="4645480"/>
            <a:ext cx="2399770" cy="2020501"/>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122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23528" y="1772816"/>
            <a:ext cx="7368131" cy="3450696"/>
          </a:xfrm>
        </p:spPr>
        <p:txBody>
          <a:bodyPr>
            <a:normAutofit/>
          </a:bodyPr>
          <a:lstStyle/>
          <a:p>
            <a:r>
              <a:rPr lang="es-MX" dirty="0" smtClean="0"/>
              <a:t>La pulpa se elimina por completo de la cámara pulpar y de los conductos y se reemplaza por los materiales de prueba de obturación y el material de control (ZOE).</a:t>
            </a:r>
          </a:p>
          <a:p>
            <a:r>
              <a:rPr lang="es-MX" dirty="0" smtClean="0"/>
              <a:t>Los dientes se extraen junto con el tejido periodontal </a:t>
            </a:r>
            <a:r>
              <a:rPr lang="es-MX" dirty="0" err="1" smtClean="0"/>
              <a:t>periapical</a:t>
            </a:r>
            <a:r>
              <a:rPr lang="es-MX" dirty="0" smtClean="0"/>
              <a:t> circundante en un solo bloque.</a:t>
            </a:r>
          </a:p>
        </p:txBody>
      </p:sp>
      <p:sp>
        <p:nvSpPr>
          <p:cNvPr id="3" name="2 Título"/>
          <p:cNvSpPr>
            <a:spLocks noGrp="1"/>
          </p:cNvSpPr>
          <p:nvPr>
            <p:ph type="title"/>
          </p:nvPr>
        </p:nvSpPr>
        <p:spPr/>
        <p:txBody>
          <a:bodyPr/>
          <a:lstStyle/>
          <a:p>
            <a:r>
              <a:rPr lang="es-MX" dirty="0" smtClean="0"/>
              <a:t>Pruebas de uso </a:t>
            </a:r>
            <a:r>
              <a:rPr lang="es-MX" dirty="0" err="1" smtClean="0"/>
              <a:t>endodóntico</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307" t="7665" r="52122" b="2798"/>
          <a:stretch/>
        </p:blipFill>
        <p:spPr>
          <a:xfrm>
            <a:off x="6444208" y="3789040"/>
            <a:ext cx="2494902" cy="294270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67532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2675467"/>
            <a:ext cx="8208911" cy="3450696"/>
          </a:xfrm>
        </p:spPr>
        <p:txBody>
          <a:bodyPr>
            <a:normAutofit/>
          </a:bodyPr>
          <a:lstStyle/>
          <a:p>
            <a:r>
              <a:rPr lang="es-MX" dirty="0" smtClean="0"/>
              <a:t>Se evalúa el grado de inflamación.</a:t>
            </a:r>
          </a:p>
          <a:p>
            <a:r>
              <a:rPr lang="es-MX" dirty="0" smtClean="0"/>
              <a:t>En caso de materiales </a:t>
            </a:r>
            <a:r>
              <a:rPr lang="es-MX" dirty="0" err="1" smtClean="0"/>
              <a:t>biocompatibles</a:t>
            </a:r>
            <a:r>
              <a:rPr lang="es-MX" dirty="0" smtClean="0"/>
              <a:t> se observa si hay o no reacción mínima y el tiempo mas corto de resolución si se descubrió reacción. </a:t>
            </a:r>
            <a:endParaRPr lang="es-MX" dirty="0"/>
          </a:p>
        </p:txBody>
      </p:sp>
      <p:sp>
        <p:nvSpPr>
          <p:cNvPr id="3" name="2 Título"/>
          <p:cNvSpPr>
            <a:spLocks noGrp="1"/>
          </p:cNvSpPr>
          <p:nvPr>
            <p:ph type="title"/>
          </p:nvPr>
        </p:nvSpPr>
        <p:spPr/>
        <p:txBody>
          <a:bodyPr/>
          <a:lstStyle/>
          <a:p>
            <a:r>
              <a:rPr lang="es-MX" dirty="0" smtClean="0"/>
              <a:t>Pruebas de uso </a:t>
            </a:r>
            <a:r>
              <a:rPr lang="es-MX" dirty="0" err="1" smtClean="0"/>
              <a:t>endodóntico</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949" t="6364" r="3949" b="5617"/>
          <a:stretch/>
        </p:blipFill>
        <p:spPr>
          <a:xfrm>
            <a:off x="3059832" y="4581128"/>
            <a:ext cx="2902290" cy="208823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47788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90032" y="2060848"/>
            <a:ext cx="7842408" cy="1926712"/>
          </a:xfrm>
        </p:spPr>
        <p:txBody>
          <a:bodyPr>
            <a:normAutofit/>
          </a:bodyPr>
          <a:lstStyle/>
          <a:p>
            <a:r>
              <a:rPr lang="es-MX" sz="4800" dirty="0" smtClean="0"/>
              <a:t>Respuestas alérgicas a los materiales dentales</a:t>
            </a:r>
            <a:endParaRPr lang="es-MX" sz="4800"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26287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971600" y="1700808"/>
            <a:ext cx="7408333" cy="3450696"/>
          </a:xfrm>
        </p:spPr>
        <p:txBody>
          <a:bodyPr/>
          <a:lstStyle/>
          <a:p>
            <a:r>
              <a:rPr lang="es-MX" dirty="0" smtClean="0"/>
              <a:t>Es la enfermedad ocupacional mas común.</a:t>
            </a:r>
          </a:p>
          <a:p>
            <a:r>
              <a:rPr lang="es-MX" dirty="0" smtClean="0"/>
              <a:t>El intervalo entre la exposición al agente causante y la ocurrencia de la manifestación puede variar entre  y  12 y 48 horas.</a:t>
            </a:r>
          </a:p>
          <a:p>
            <a:r>
              <a:rPr lang="es-MX" dirty="0" smtClean="0"/>
              <a:t>Ocurre donde la superficie del cuerpo ha tenido contacto directo con el alérgeno.</a:t>
            </a:r>
          </a:p>
          <a:p>
            <a:r>
              <a:rPr lang="es-MX" dirty="0" smtClean="0"/>
              <a:t>Es frecuente con el uso de monómero.</a:t>
            </a:r>
            <a:endParaRPr lang="es-MX" dirty="0"/>
          </a:p>
        </p:txBody>
      </p:sp>
      <p:sp>
        <p:nvSpPr>
          <p:cNvPr id="4" name="3 Título"/>
          <p:cNvSpPr>
            <a:spLocks noGrp="1"/>
          </p:cNvSpPr>
          <p:nvPr>
            <p:ph type="title"/>
          </p:nvPr>
        </p:nvSpPr>
        <p:spPr/>
        <p:txBody>
          <a:bodyPr/>
          <a:lstStyle/>
          <a:p>
            <a:r>
              <a:rPr lang="es-MX" dirty="0" smtClean="0"/>
              <a:t>Dermatitis alérgica por contacto</a:t>
            </a:r>
            <a:endParaRPr lang="es-MX" dirty="0"/>
          </a:p>
        </p:txBody>
      </p:sp>
      <p:pic>
        <p:nvPicPr>
          <p:cNvPr id="2" name="1 Imagen"/>
          <p:cNvPicPr>
            <a:picLocks noChangeAspect="1"/>
          </p:cNvPicPr>
          <p:nvPr/>
        </p:nvPicPr>
        <p:blipFill rotWithShape="1">
          <a:blip r:embed="rId3" cstate="print">
            <a:extLst>
              <a:ext uri="{28A0092B-C50C-407E-A947-70E740481C1C}">
                <a14:useLocalDpi xmlns:a14="http://schemas.microsoft.com/office/drawing/2010/main" val="0"/>
              </a:ext>
            </a:extLst>
          </a:blip>
          <a:srcRect l="3371" t="4660" r="3374" b="5698"/>
          <a:stretch/>
        </p:blipFill>
        <p:spPr>
          <a:xfrm>
            <a:off x="3347864" y="4725144"/>
            <a:ext cx="2826328" cy="1884218"/>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96481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1844824"/>
            <a:ext cx="7408333" cy="3450696"/>
          </a:xfrm>
        </p:spPr>
        <p:txBody>
          <a:bodyPr/>
          <a:lstStyle/>
          <a:p>
            <a:r>
              <a:rPr lang="es-MX" dirty="0" smtClean="0"/>
              <a:t>La hipersensibilidad a productos que contienen látex puede representar una verdadera alergia al látex o una reacción a aceleradores y antioxidantes usados en el proceso del látex.</a:t>
            </a:r>
          </a:p>
          <a:p>
            <a:r>
              <a:rPr lang="es-MX" dirty="0" smtClean="0"/>
              <a:t>Las reacciones varían de simples, como el salpullido y la hinchazón, hasta tipos mas graves como el jadeo y el choque anafiláctico.</a:t>
            </a:r>
            <a:endParaRPr lang="es-MX" dirty="0"/>
          </a:p>
        </p:txBody>
      </p:sp>
      <p:sp>
        <p:nvSpPr>
          <p:cNvPr id="3" name="2 Título"/>
          <p:cNvSpPr>
            <a:spLocks noGrp="1"/>
          </p:cNvSpPr>
          <p:nvPr>
            <p:ph type="title"/>
          </p:nvPr>
        </p:nvSpPr>
        <p:spPr/>
        <p:txBody>
          <a:bodyPr/>
          <a:lstStyle/>
          <a:p>
            <a:r>
              <a:rPr lang="es-MX" dirty="0" smtClean="0"/>
              <a:t>Alergia a los productos látex</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1720" y="4656412"/>
            <a:ext cx="5040560" cy="1942947"/>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05215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39552" y="1700808"/>
            <a:ext cx="7920880" cy="3450696"/>
          </a:xfrm>
        </p:spPr>
        <p:txBody>
          <a:bodyPr/>
          <a:lstStyle/>
          <a:p>
            <a:r>
              <a:rPr lang="es-MX" dirty="0" smtClean="0"/>
              <a:t>Es una de las reacciones adversas mas comunes a los materiales dentales. </a:t>
            </a:r>
          </a:p>
          <a:p>
            <a:r>
              <a:rPr lang="es-MX" dirty="0" smtClean="0"/>
              <a:t>Las reacciones a largo plazo dependen de la composición de los materiales, los componentes tóxicos, los productos de degradación, la concentración de los componentes absorbidos y acumulados y de otros factores </a:t>
            </a:r>
            <a:endParaRPr lang="es-MX" dirty="0"/>
          </a:p>
        </p:txBody>
      </p:sp>
      <p:sp>
        <p:nvSpPr>
          <p:cNvPr id="3" name="2 Título"/>
          <p:cNvSpPr>
            <a:spLocks noGrp="1"/>
          </p:cNvSpPr>
          <p:nvPr>
            <p:ph type="title"/>
          </p:nvPr>
        </p:nvSpPr>
        <p:spPr/>
        <p:txBody>
          <a:bodyPr/>
          <a:lstStyle/>
          <a:p>
            <a:r>
              <a:rPr lang="es-MX" dirty="0" smtClean="0"/>
              <a:t>Estomatitis alérgica por contacto</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b="11124"/>
          <a:stretch/>
        </p:blipFill>
        <p:spPr>
          <a:xfrm>
            <a:off x="2843809" y="4499178"/>
            <a:ext cx="3672408" cy="2121915"/>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80458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1556792"/>
            <a:ext cx="7408333" cy="3450696"/>
          </a:xfrm>
        </p:spPr>
        <p:txBody>
          <a:bodyPr/>
          <a:lstStyle/>
          <a:p>
            <a:r>
              <a:rPr lang="es-MX" dirty="0" smtClean="0"/>
              <a:t>La prueba diagnóstica definitiva para dermatitis o estomatitis por contacto es la prueba del parche, que consiste en aplicar el alérgeno sospechoso a la piel con la intención de producir una pequeña área de dermatitis. La prueba tarda de 48 a 96 horas, aunque puede ocurrir antes de 24 horas. Puede haber hiperemia, edema, formación vesicular y comezón.</a:t>
            </a:r>
            <a:endParaRPr lang="es-MX" dirty="0"/>
          </a:p>
        </p:txBody>
      </p:sp>
      <p:sp>
        <p:nvSpPr>
          <p:cNvPr id="4" name="2 Título"/>
          <p:cNvSpPr>
            <a:spLocks noGrp="1"/>
          </p:cNvSpPr>
          <p:nvPr>
            <p:ph type="title"/>
          </p:nvPr>
        </p:nvSpPr>
        <p:spPr/>
        <p:txBody>
          <a:bodyPr/>
          <a:lstStyle/>
          <a:p>
            <a:r>
              <a:rPr lang="es-MX" dirty="0" smtClean="0"/>
              <a:t>Estomatitis alérgica por contacto</a:t>
            </a:r>
            <a:endParaRPr lang="es-MX" dirty="0"/>
          </a:p>
        </p:txBody>
      </p:sp>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l="23826"/>
          <a:stretch/>
        </p:blipFill>
        <p:spPr>
          <a:xfrm>
            <a:off x="1357744" y="4578399"/>
            <a:ext cx="3211111" cy="197526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0032" y="4588952"/>
            <a:ext cx="3131014" cy="196471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40621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2060848"/>
            <a:ext cx="7408333" cy="3450696"/>
          </a:xfrm>
        </p:spPr>
        <p:txBody>
          <a:bodyPr/>
          <a:lstStyle/>
          <a:p>
            <a:r>
              <a:rPr lang="es-MX" dirty="0" smtClean="0"/>
              <a:t>Los materiales dentales contienen muchos componentes conocidos y que comúnmente son precursores alérgicos, como cromo, cobalto, mercurio, </a:t>
            </a:r>
            <a:r>
              <a:rPr lang="es-MX" dirty="0" err="1" smtClean="0"/>
              <a:t>eugenol</a:t>
            </a:r>
            <a:r>
              <a:rPr lang="es-MX" dirty="0" smtClean="0"/>
              <a:t>, componentes de resina, colofonía y formaldehído. </a:t>
            </a:r>
            <a:endParaRPr lang="es-MX" dirty="0"/>
          </a:p>
        </p:txBody>
      </p:sp>
      <p:sp>
        <p:nvSpPr>
          <p:cNvPr id="5" name="2 Título"/>
          <p:cNvSpPr txBox="1">
            <a:spLocks/>
          </p:cNvSpPr>
          <p:nvPr/>
        </p:nvSpPr>
        <p:spPr>
          <a:xfrm>
            <a:off x="609600" y="490728"/>
            <a:ext cx="8229600" cy="12527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mtClean="0"/>
              <a:t>Estomatitis alérgica por contacto</a:t>
            </a:r>
            <a:endParaRPr lang="es-MX" dirty="0"/>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7" y="4221088"/>
            <a:ext cx="2837253" cy="1724025"/>
          </a:xfrm>
          <a:prstGeom prst="rect">
            <a:avLst/>
          </a:prstGeom>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0072" y="4797152"/>
            <a:ext cx="2647950" cy="1724025"/>
          </a:xfrm>
          <a:prstGeom prst="rect">
            <a:avLst/>
          </a:prstGeom>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4571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Respuesta pulpar a agentes y técnicas específicos</a:t>
            </a:r>
            <a:endParaRPr lang="es-MX"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9744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4294967295"/>
          </p:nvPr>
        </p:nvSpPr>
        <p:spPr>
          <a:xfrm>
            <a:off x="457200" y="1600200"/>
            <a:ext cx="8229600" cy="4525963"/>
          </a:xfrm>
          <a:prstGeom prst="rect">
            <a:avLst/>
          </a:prstGeom>
        </p:spPr>
        <p:txBody>
          <a:bodyPr/>
          <a:lstStyle/>
          <a:p>
            <a:pPr eaLnBrk="1" hangingPunct="1">
              <a:buFont typeface="Wingdings" pitchFamily="2" charset="2"/>
              <a:buNone/>
            </a:pPr>
            <a:r>
              <a:rPr lang="es-MX" sz="2800" b="1" dirty="0" smtClean="0"/>
              <a:t>Prerrequisitos  (Temas Aprendidos):</a:t>
            </a:r>
            <a:endParaRPr lang="es-ES" sz="2800" dirty="0" smtClean="0"/>
          </a:p>
          <a:p>
            <a:pPr eaLnBrk="1" hangingPunct="1"/>
            <a:r>
              <a:rPr lang="es-ES" sz="2800" dirty="0" smtClean="0"/>
              <a:t>Fundamentos de física, química y biológicas</a:t>
            </a:r>
          </a:p>
          <a:p>
            <a:pPr eaLnBrk="1" hangingPunct="1"/>
            <a:endParaRPr lang="es-ES" sz="2800" b="1" dirty="0" smtClean="0"/>
          </a:p>
          <a:p>
            <a:pPr eaLnBrk="1" hangingPunct="1">
              <a:buFont typeface="Wingdings" pitchFamily="2" charset="2"/>
              <a:buNone/>
            </a:pPr>
            <a:r>
              <a:rPr lang="es-ES" sz="2800" b="1" dirty="0" smtClean="0"/>
              <a:t>Unidad(es) de Aprendizaje Consecuente (Seriadas y Recomendadas): </a:t>
            </a:r>
            <a:endParaRPr lang="es-ES" sz="2800" dirty="0" smtClean="0"/>
          </a:p>
          <a:p>
            <a:pPr eaLnBrk="1" hangingPunct="1"/>
            <a:r>
              <a:rPr lang="es-ES" sz="2800" dirty="0" smtClean="0"/>
              <a:t>Operatoria preclínica I</a:t>
            </a:r>
          </a:p>
        </p:txBody>
      </p:sp>
      <p:sp>
        <p:nvSpPr>
          <p:cNvPr id="4" name="3 Marcador de número de diapositiva"/>
          <p:cNvSpPr>
            <a:spLocks noGrp="1"/>
          </p:cNvSpPr>
          <p:nvPr>
            <p:ph type="sldNum" sz="quarter" idx="12"/>
          </p:nvPr>
        </p:nvSpPr>
        <p:spPr/>
        <p:txBody>
          <a:bodyPr/>
          <a:lstStyle/>
          <a:p>
            <a:pPr>
              <a:defRPr/>
            </a:pPr>
            <a:fld id="{C2CF8162-4F5E-4C55-8A1B-2FAB2925A92F}" type="slidenum">
              <a:rPr lang="es-ES" smtClean="0"/>
              <a:pPr>
                <a:defRPr/>
              </a:pPr>
              <a:t>4</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3276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899592" y="1916832"/>
            <a:ext cx="7408333" cy="3450696"/>
          </a:xfrm>
        </p:spPr>
        <p:txBody>
          <a:bodyPr/>
          <a:lstStyle/>
          <a:p>
            <a:r>
              <a:rPr lang="es-MX" dirty="0" smtClean="0"/>
              <a:t>Las restauraciones convencionales de amalgama se consideran inertes o medianamente irritantes a la pulpa. El mercurio por si mismo no contribuye a cualquier respuesta pulpar.</a:t>
            </a:r>
          </a:p>
          <a:p>
            <a:r>
              <a:rPr lang="es-MX" dirty="0" smtClean="0"/>
              <a:t>La respuesta pulpar se debe principalmente a la condensación durante la colocación de la amalgama.</a:t>
            </a:r>
            <a:endParaRPr lang="es-MX" dirty="0"/>
          </a:p>
        </p:txBody>
      </p:sp>
      <p:sp>
        <p:nvSpPr>
          <p:cNvPr id="4" name="3 Título"/>
          <p:cNvSpPr>
            <a:spLocks noGrp="1"/>
          </p:cNvSpPr>
          <p:nvPr>
            <p:ph type="title"/>
          </p:nvPr>
        </p:nvSpPr>
        <p:spPr/>
        <p:txBody>
          <a:bodyPr/>
          <a:lstStyle/>
          <a:p>
            <a:r>
              <a:rPr lang="es-MX" dirty="0" smtClean="0"/>
              <a:t>Amalgama </a:t>
            </a:r>
            <a:endParaRPr lang="es-MX" dirty="0"/>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4509120"/>
            <a:ext cx="3732159" cy="2088232"/>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27371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39552" y="1916832"/>
            <a:ext cx="8424935" cy="3489251"/>
          </a:xfrm>
        </p:spPr>
        <p:txBody>
          <a:bodyPr/>
          <a:lstStyle/>
          <a:p>
            <a:r>
              <a:rPr lang="es-MX" dirty="0" smtClean="0"/>
              <a:t>Es importante obtener una polimerización completa para minimizar la respuesta pulpar. </a:t>
            </a:r>
          </a:p>
          <a:p>
            <a:r>
              <a:rPr lang="es-MX" dirty="0" smtClean="0"/>
              <a:t>La respuesta pulpar se intensifica en las preparaciones de cavidad profunda cuando la curación incompleta de la resina permite que haya altos niveles de concentración de monómero residual no polimerizado que alcanza la pulpa.</a:t>
            </a:r>
          </a:p>
        </p:txBody>
      </p:sp>
      <p:sp>
        <p:nvSpPr>
          <p:cNvPr id="3" name="2 Título"/>
          <p:cNvSpPr>
            <a:spLocks noGrp="1"/>
          </p:cNvSpPr>
          <p:nvPr>
            <p:ph type="title"/>
          </p:nvPr>
        </p:nvSpPr>
        <p:spPr/>
        <p:txBody>
          <a:bodyPr>
            <a:normAutofit fontScale="90000"/>
          </a:bodyPr>
          <a:lstStyle/>
          <a:p>
            <a:r>
              <a:rPr lang="es-MX" dirty="0" smtClean="0"/>
              <a:t>Compuestos de resina curados con luz visible</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4581128"/>
            <a:ext cx="3391074" cy="1944216"/>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76958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43608" y="2060848"/>
            <a:ext cx="7408333" cy="3450696"/>
          </a:xfrm>
        </p:spPr>
        <p:txBody>
          <a:bodyPr/>
          <a:lstStyle/>
          <a:p>
            <a:r>
              <a:rPr lang="es-MX" dirty="0" smtClean="0"/>
              <a:t>Cuando se emplea como base no es una sustancia tóxica.</a:t>
            </a:r>
          </a:p>
          <a:p>
            <a:r>
              <a:rPr lang="es-MX" dirty="0" smtClean="0"/>
              <a:t>Cuando se utiliza para cementar, al pedir al paciente que muerda un </a:t>
            </a:r>
            <a:r>
              <a:rPr lang="es-MX" dirty="0" err="1" smtClean="0"/>
              <a:t>abatelenguas</a:t>
            </a:r>
            <a:r>
              <a:rPr lang="es-MX" dirty="0" smtClean="0"/>
              <a:t> para asentar la restauración, el ácido fosfórico de la mezcla es forzado dentro de los túbulos de la dentina, creando lesión pulpar.</a:t>
            </a:r>
            <a:endParaRPr lang="es-MX" dirty="0"/>
          </a:p>
        </p:txBody>
      </p:sp>
      <p:sp>
        <p:nvSpPr>
          <p:cNvPr id="3" name="2 Título"/>
          <p:cNvSpPr>
            <a:spLocks noGrp="1"/>
          </p:cNvSpPr>
          <p:nvPr>
            <p:ph type="title"/>
          </p:nvPr>
        </p:nvSpPr>
        <p:spPr/>
        <p:txBody>
          <a:bodyPr/>
          <a:lstStyle/>
          <a:p>
            <a:r>
              <a:rPr lang="es-MX" dirty="0" smtClean="0"/>
              <a:t>Cemento de fosfato de zinc</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3740" y="4797152"/>
            <a:ext cx="2662250" cy="1944216"/>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53898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23528" y="1916832"/>
            <a:ext cx="8640960" cy="3450696"/>
          </a:xfrm>
        </p:spPr>
        <p:txBody>
          <a:bodyPr/>
          <a:lstStyle/>
          <a:p>
            <a:r>
              <a:rPr lang="es-MX" dirty="0" smtClean="0"/>
              <a:t>Un diente joven que posee túbulos de dentina muy abiertos es mas susceptible a una respuesta inflamatoria intensa que un diente viejo.</a:t>
            </a:r>
          </a:p>
          <a:p>
            <a:r>
              <a:rPr lang="es-MX" dirty="0" smtClean="0"/>
              <a:t>Una protección para que no penetre el ácido fosfórico es cubrir la dentina con dos capas de un barniz adecuado, un agente de enlace de dentina, una funda o lavado ligero con CH.</a:t>
            </a:r>
            <a:endParaRPr lang="es-MX" dirty="0"/>
          </a:p>
        </p:txBody>
      </p:sp>
      <p:sp>
        <p:nvSpPr>
          <p:cNvPr id="4" name="2 Título"/>
          <p:cNvSpPr>
            <a:spLocks noGrp="1"/>
          </p:cNvSpPr>
          <p:nvPr>
            <p:ph type="title"/>
          </p:nvPr>
        </p:nvSpPr>
        <p:spPr/>
        <p:txBody>
          <a:bodyPr/>
          <a:lstStyle/>
          <a:p>
            <a:r>
              <a:rPr lang="es-MX" dirty="0" smtClean="0"/>
              <a:t>Cemento de fosfato de zinc</a:t>
            </a:r>
            <a:endParaRPr lang="es-MX"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429294"/>
            <a:ext cx="2755378" cy="2063874"/>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22356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1916832"/>
            <a:ext cx="8208912" cy="3450696"/>
          </a:xfrm>
        </p:spPr>
        <p:txBody>
          <a:bodyPr/>
          <a:lstStyle/>
          <a:p>
            <a:r>
              <a:rPr lang="es-MX" dirty="0" smtClean="0"/>
              <a:t>El ionómero muestra un pH de 2.0 a los cinco minutos y un pH de 3.0 después de 10 minutos. Se recomienda aplicar una pequeña gota de CH solo en áreas  que están a 1mm de la pulpa.</a:t>
            </a:r>
          </a:p>
          <a:p>
            <a:r>
              <a:rPr lang="es-MX" dirty="0"/>
              <a:t>Los cementos de ionómero de </a:t>
            </a:r>
            <a:r>
              <a:rPr lang="es-MX" dirty="0" smtClean="0"/>
              <a:t>vidrio son </a:t>
            </a:r>
            <a:r>
              <a:rPr lang="es-MX" dirty="0"/>
              <a:t>irritantes </a:t>
            </a:r>
            <a:r>
              <a:rPr lang="es-MX" dirty="0" err="1"/>
              <a:t>pulpares</a:t>
            </a:r>
            <a:r>
              <a:rPr lang="es-MX" dirty="0"/>
              <a:t> solo cuando se usan como agentes limpiadores.</a:t>
            </a:r>
          </a:p>
          <a:p>
            <a:endParaRPr lang="es-MX" dirty="0"/>
          </a:p>
        </p:txBody>
      </p:sp>
      <p:sp>
        <p:nvSpPr>
          <p:cNvPr id="3" name="2 Título"/>
          <p:cNvSpPr>
            <a:spLocks noGrp="1"/>
          </p:cNvSpPr>
          <p:nvPr>
            <p:ph type="title"/>
          </p:nvPr>
        </p:nvSpPr>
        <p:spPr/>
        <p:txBody>
          <a:bodyPr/>
          <a:lstStyle/>
          <a:p>
            <a:r>
              <a:rPr lang="es-MX" dirty="0" smtClean="0"/>
              <a:t>Cemento de ionómero de vidrio</a:t>
            </a:r>
            <a:endParaRPr lang="es-MX"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7550" y="4797152"/>
            <a:ext cx="2628900" cy="174307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69596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2132856"/>
            <a:ext cx="8424935" cy="3450696"/>
          </a:xfrm>
        </p:spPr>
        <p:txBody>
          <a:bodyPr/>
          <a:lstStyle/>
          <a:p>
            <a:r>
              <a:rPr lang="es-MX" dirty="0" smtClean="0"/>
              <a:t>En estos compuestos es importante usar adecuadamente el tiempo de curación con luz. Si el tiempo es inadecuado, el mecanismo de </a:t>
            </a:r>
            <a:r>
              <a:rPr lang="es-MX" dirty="0" err="1" smtClean="0"/>
              <a:t>autocuración</a:t>
            </a:r>
            <a:r>
              <a:rPr lang="es-MX" dirty="0" smtClean="0"/>
              <a:t> puede no ser eficaz para completar la polimerización del remanente de resina que fue tratado con luz y pueden ocurrir respuestas </a:t>
            </a:r>
            <a:r>
              <a:rPr lang="es-MX" dirty="0" err="1" smtClean="0"/>
              <a:t>pulpares</a:t>
            </a:r>
            <a:r>
              <a:rPr lang="es-MX" dirty="0" smtClean="0"/>
              <a:t> excesivas. El incremento del tiempo de exposición a la luz visible no es dañino a la pulpa.</a:t>
            </a:r>
            <a:endParaRPr lang="es-MX" dirty="0"/>
          </a:p>
        </p:txBody>
      </p:sp>
      <p:sp>
        <p:nvSpPr>
          <p:cNvPr id="3" name="2 Título"/>
          <p:cNvSpPr>
            <a:spLocks noGrp="1"/>
          </p:cNvSpPr>
          <p:nvPr>
            <p:ph type="title"/>
          </p:nvPr>
        </p:nvSpPr>
        <p:spPr/>
        <p:txBody>
          <a:bodyPr>
            <a:normAutofit fontScale="90000"/>
          </a:bodyPr>
          <a:lstStyle/>
          <a:p>
            <a:r>
              <a:rPr lang="es-MX" dirty="0" smtClean="0"/>
              <a:t>Cementos compuestos de base de resina (doble curación)</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4799476"/>
            <a:ext cx="3528392" cy="1945656"/>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86553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44016" y="2060848"/>
            <a:ext cx="8964488" cy="3450696"/>
          </a:xfrm>
        </p:spPr>
        <p:txBody>
          <a:bodyPr>
            <a:normAutofit lnSpcReduction="10000"/>
          </a:bodyPr>
          <a:lstStyle/>
          <a:p>
            <a:r>
              <a:rPr lang="es-MX" dirty="0"/>
              <a:t>El grabado ácido de las paredes </a:t>
            </a:r>
            <a:r>
              <a:rPr lang="es-MX" dirty="0" err="1"/>
              <a:t>cavitarias</a:t>
            </a:r>
            <a:r>
              <a:rPr lang="es-MX" dirty="0"/>
              <a:t> está diseñado </a:t>
            </a:r>
            <a:r>
              <a:rPr lang="es-MX" dirty="0" smtClean="0"/>
              <a:t>para </a:t>
            </a:r>
            <a:r>
              <a:rPr lang="es-MX" dirty="0"/>
              <a:t>mejorar la adhesión de los materiales de restauración. </a:t>
            </a:r>
            <a:endParaRPr lang="es-MX" dirty="0" smtClean="0"/>
          </a:p>
          <a:p>
            <a:r>
              <a:rPr lang="es-MX" dirty="0" smtClean="0"/>
              <a:t>La </a:t>
            </a:r>
            <a:r>
              <a:rPr lang="es-MX" dirty="0"/>
              <a:t>técnica del grabado total no es inocua, sino que resulta un factor irritativo </a:t>
            </a:r>
            <a:r>
              <a:rPr lang="es-MX" dirty="0" smtClean="0"/>
              <a:t>más, </a:t>
            </a:r>
            <a:r>
              <a:rPr lang="es-MX" dirty="0"/>
              <a:t>sin embargo, su acción no es tan nociva como se pensaba</a:t>
            </a:r>
            <a:r>
              <a:rPr lang="es-MX" dirty="0" smtClean="0"/>
              <a:t>.</a:t>
            </a:r>
          </a:p>
          <a:p>
            <a:r>
              <a:rPr lang="es-MX" dirty="0" smtClean="0"/>
              <a:t>La </a:t>
            </a:r>
            <a:r>
              <a:rPr lang="es-MX" dirty="0"/>
              <a:t>dentina puede ser grabada si se efectúa el sellado inmediato con un sistema adhesivo que proteja a la pulpa de la </a:t>
            </a:r>
            <a:r>
              <a:rPr lang="es-MX" dirty="0" smtClean="0"/>
              <a:t>filtración.</a:t>
            </a:r>
            <a:r>
              <a:rPr lang="es-MX" dirty="0"/>
              <a:t/>
            </a:r>
            <a:br>
              <a:rPr lang="es-MX" dirty="0"/>
            </a:br>
            <a:r>
              <a:rPr lang="es-MX" dirty="0"/>
              <a:t/>
            </a:r>
            <a:br>
              <a:rPr lang="es-MX" dirty="0"/>
            </a:br>
            <a:endParaRPr lang="es-MX" dirty="0"/>
          </a:p>
        </p:txBody>
      </p:sp>
      <p:sp>
        <p:nvSpPr>
          <p:cNvPr id="3" name="2 Título"/>
          <p:cNvSpPr>
            <a:spLocks noGrp="1"/>
          </p:cNvSpPr>
          <p:nvPr>
            <p:ph type="title"/>
          </p:nvPr>
        </p:nvSpPr>
        <p:spPr/>
        <p:txBody>
          <a:bodyPr>
            <a:normAutofit fontScale="90000"/>
          </a:bodyPr>
          <a:lstStyle/>
          <a:p>
            <a:r>
              <a:rPr lang="es-MX" dirty="0" smtClean="0"/>
              <a:t>Agentes acondicionadores (grabado)</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4355" r="4963" b="5323"/>
          <a:stretch/>
        </p:blipFill>
        <p:spPr>
          <a:xfrm>
            <a:off x="3532909" y="4725144"/>
            <a:ext cx="2064327" cy="1902799"/>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25866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31539" y="1844824"/>
            <a:ext cx="8280919" cy="3450696"/>
          </a:xfrm>
        </p:spPr>
        <p:txBody>
          <a:bodyPr/>
          <a:lstStyle/>
          <a:p>
            <a:r>
              <a:rPr lang="es-MX" dirty="0" smtClean="0"/>
              <a:t>Los agentes de enlace al parecer no son tóxicos.  </a:t>
            </a:r>
          </a:p>
          <a:p>
            <a:r>
              <a:rPr lang="es-MX" dirty="0" smtClean="0"/>
              <a:t>Ayudan a reducir la respuesta pulpar esperada inducida por la colocación posterior de materiales compuestos a base de resina más tóxicos.</a:t>
            </a:r>
          </a:p>
          <a:p>
            <a:r>
              <a:rPr lang="es-MX" dirty="0" smtClean="0"/>
              <a:t>El </a:t>
            </a:r>
            <a:r>
              <a:rPr lang="es-MX" dirty="0"/>
              <a:t>sistema adhesivo cierra los túbulos formando tapones de resina y penetra en la zona </a:t>
            </a:r>
            <a:r>
              <a:rPr lang="es-MX" dirty="0" err="1"/>
              <a:t>intertubular</a:t>
            </a:r>
            <a:r>
              <a:rPr lang="es-MX" dirty="0"/>
              <a:t> completando el sellado mediante la </a:t>
            </a:r>
            <a:r>
              <a:rPr lang="es-MX" dirty="0" err="1" smtClean="0"/>
              <a:t>hibridización</a:t>
            </a:r>
            <a:r>
              <a:rPr lang="es-MX" dirty="0" smtClean="0"/>
              <a:t>.</a:t>
            </a:r>
            <a:endParaRPr lang="es-MX" dirty="0"/>
          </a:p>
        </p:txBody>
      </p:sp>
      <p:sp>
        <p:nvSpPr>
          <p:cNvPr id="3" name="2 Título"/>
          <p:cNvSpPr>
            <a:spLocks noGrp="1"/>
          </p:cNvSpPr>
          <p:nvPr>
            <p:ph type="title"/>
          </p:nvPr>
        </p:nvSpPr>
        <p:spPr/>
        <p:txBody>
          <a:bodyPr/>
          <a:lstStyle/>
          <a:p>
            <a:r>
              <a:rPr lang="es-MX" dirty="0" smtClean="0"/>
              <a:t>Agentes de enlace</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6032" b="14125"/>
          <a:stretch/>
        </p:blipFill>
        <p:spPr>
          <a:xfrm>
            <a:off x="2987824" y="4717143"/>
            <a:ext cx="3640284" cy="1880209"/>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2931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2204864"/>
            <a:ext cx="8208911" cy="3921299"/>
          </a:xfrm>
        </p:spPr>
        <p:txBody>
          <a:bodyPr/>
          <a:lstStyle/>
          <a:p>
            <a:r>
              <a:rPr lang="es-MX" dirty="0" smtClean="0"/>
              <a:t>A mayor edad menor tejido pulpar.</a:t>
            </a:r>
          </a:p>
          <a:p>
            <a:r>
              <a:rPr lang="es-MX" dirty="0" smtClean="0"/>
              <a:t>Conforme los dientes permanentes soportan los efectos de la abrasión, erosión, caries y procedimientos de restauración, la pulpa se reduce debido al depósito de dentina primaria, secundaria y de reparación, formación de tejido </a:t>
            </a:r>
            <a:r>
              <a:rPr lang="es-MX" dirty="0" err="1" smtClean="0"/>
              <a:t>cicatrizal</a:t>
            </a:r>
            <a:r>
              <a:rPr lang="es-MX" dirty="0" smtClean="0"/>
              <a:t> y crecimiento de piedras </a:t>
            </a:r>
            <a:r>
              <a:rPr lang="es-MX" dirty="0" err="1" smtClean="0"/>
              <a:t>pulpares</a:t>
            </a:r>
            <a:r>
              <a:rPr lang="es-MX" dirty="0" smtClean="0"/>
              <a:t> y calcificaciones </a:t>
            </a:r>
            <a:r>
              <a:rPr lang="es-MX" dirty="0" err="1" smtClean="0"/>
              <a:t>distróficas</a:t>
            </a:r>
            <a:r>
              <a:rPr lang="es-MX" dirty="0" smtClean="0"/>
              <a:t>.</a:t>
            </a:r>
            <a:endParaRPr lang="es-MX" dirty="0"/>
          </a:p>
        </p:txBody>
      </p:sp>
      <p:sp>
        <p:nvSpPr>
          <p:cNvPr id="3" name="2 Título"/>
          <p:cNvSpPr>
            <a:spLocks noGrp="1"/>
          </p:cNvSpPr>
          <p:nvPr>
            <p:ph type="title"/>
          </p:nvPr>
        </p:nvSpPr>
        <p:spPr/>
        <p:txBody>
          <a:bodyPr>
            <a:normAutofit fontScale="90000"/>
          </a:bodyPr>
          <a:lstStyle/>
          <a:p>
            <a:r>
              <a:rPr lang="es-MX" dirty="0" smtClean="0"/>
              <a:t>Influencia de la edad sobre la respuesta pulpar</a:t>
            </a:r>
            <a:endParaRPr lang="es-MX"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949" r="6756" b="8601"/>
          <a:stretch/>
        </p:blipFill>
        <p:spPr>
          <a:xfrm>
            <a:off x="3203848" y="4941168"/>
            <a:ext cx="2202873" cy="1697615"/>
          </a:xfrm>
          <a:prstGeom prst="rect">
            <a:avLst/>
          </a:prstGeom>
        </p:spPr>
      </p:pic>
      <p:sp>
        <p:nvSpPr>
          <p:cNvPr id="5" name="4 Flecha izquierda"/>
          <p:cNvSpPr/>
          <p:nvPr/>
        </p:nvSpPr>
        <p:spPr>
          <a:xfrm>
            <a:off x="4716016" y="5373216"/>
            <a:ext cx="864096"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17428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2060848"/>
            <a:ext cx="7408333" cy="3450696"/>
          </a:xfrm>
        </p:spPr>
        <p:txBody>
          <a:bodyPr/>
          <a:lstStyle/>
          <a:p>
            <a:r>
              <a:rPr lang="es-MX" dirty="0" smtClean="0"/>
              <a:t>Los factores que reducen el componente vascular disminuyen la capacidad de la pulpa para recuperarse si es lesionada. El pronóstico para la resolución y curación de lesiones </a:t>
            </a:r>
            <a:r>
              <a:rPr lang="es-MX" dirty="0" err="1" smtClean="0"/>
              <a:t>pulpares</a:t>
            </a:r>
            <a:r>
              <a:rPr lang="es-MX" dirty="0" smtClean="0"/>
              <a:t> aumenta con el  volumen del tejido pulpar y el aporte sanguíneo.</a:t>
            </a:r>
            <a:endParaRPr lang="es-MX" dirty="0"/>
          </a:p>
        </p:txBody>
      </p:sp>
      <p:sp>
        <p:nvSpPr>
          <p:cNvPr id="4" name="2 Título"/>
          <p:cNvSpPr>
            <a:spLocks noGrp="1"/>
          </p:cNvSpPr>
          <p:nvPr>
            <p:ph type="title"/>
          </p:nvPr>
        </p:nvSpPr>
        <p:spPr/>
        <p:txBody>
          <a:bodyPr>
            <a:normAutofit fontScale="90000"/>
          </a:bodyPr>
          <a:lstStyle/>
          <a:p>
            <a:r>
              <a:rPr lang="es-MX" dirty="0" smtClean="0"/>
              <a:t>Influencia de la edad sobre la respuesta pulpar</a:t>
            </a:r>
            <a:endParaRPr lang="es-MX" dirty="0"/>
          </a:p>
        </p:txBody>
      </p:sp>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b="5411"/>
          <a:stretch/>
        </p:blipFill>
        <p:spPr>
          <a:xfrm>
            <a:off x="2843808" y="4293096"/>
            <a:ext cx="3609783" cy="2232248"/>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1259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6549" y="539110"/>
            <a:ext cx="7924800" cy="1143000"/>
          </a:xfrm>
        </p:spPr>
        <p:txBody>
          <a:bodyPr>
            <a:noAutofit/>
          </a:bodyPr>
          <a:lstStyle/>
          <a:p>
            <a:pPr eaLnBrk="1" hangingPunct="1">
              <a:defRPr/>
            </a:pPr>
            <a:r>
              <a:rPr lang="es-ES" sz="3600" dirty="0" smtClean="0"/>
              <a:t>PROPÓSITO DE LA UNIDAD DE APRENDIZAJE</a:t>
            </a:r>
            <a:endParaRPr lang="es-ES" sz="3600" dirty="0"/>
          </a:p>
        </p:txBody>
      </p:sp>
      <p:sp>
        <p:nvSpPr>
          <p:cNvPr id="12291" name="2 Marcador de contenido"/>
          <p:cNvSpPr>
            <a:spLocks noGrp="1"/>
          </p:cNvSpPr>
          <p:nvPr>
            <p:ph idx="4294967295"/>
          </p:nvPr>
        </p:nvSpPr>
        <p:spPr>
          <a:xfrm>
            <a:off x="457200" y="2071389"/>
            <a:ext cx="8229600" cy="4525963"/>
          </a:xfrm>
          <a:prstGeom prst="rect">
            <a:avLst/>
          </a:prstGeom>
        </p:spPr>
        <p:txBody>
          <a:bodyPr>
            <a:normAutofit/>
          </a:bodyPr>
          <a:lstStyle/>
          <a:p>
            <a:pPr eaLnBrk="1" hangingPunct="1"/>
            <a:r>
              <a:rPr lang="es-ES" sz="2800" dirty="0" smtClean="0"/>
              <a:t>Conocerá la definición, composición, clasificación, manipulación, propiedades físicas y biológicas, indicaciones, marca comercial, así como los criterios de selección sobre la base de los principios y estudios científicos de cada uno de los materiales odontológicos usados con mayor frecuencia en la práctica. </a:t>
            </a:r>
          </a:p>
          <a:p>
            <a:pPr eaLnBrk="1" hangingPunct="1">
              <a:buFont typeface="Wingdings" pitchFamily="2" charset="2"/>
              <a:buNone/>
            </a:pPr>
            <a:endParaRPr lang="es-ES" sz="2800" dirty="0" smtClean="0"/>
          </a:p>
        </p:txBody>
      </p:sp>
      <p:sp>
        <p:nvSpPr>
          <p:cNvPr id="4" name="3 Marcador de número de diapositiva"/>
          <p:cNvSpPr>
            <a:spLocks noGrp="1"/>
          </p:cNvSpPr>
          <p:nvPr>
            <p:ph type="sldNum" sz="quarter" idx="12"/>
          </p:nvPr>
        </p:nvSpPr>
        <p:spPr/>
        <p:txBody>
          <a:bodyPr/>
          <a:lstStyle/>
          <a:p>
            <a:pPr>
              <a:defRPr/>
            </a:pPr>
            <a:fld id="{20677EEF-9045-4A75-8FB3-5AA129FACDB9}" type="slidenum">
              <a:rPr lang="es-ES" smtClean="0"/>
              <a:pPr>
                <a:defRPr/>
              </a:pPr>
              <a:t>5</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14908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20292594">
            <a:off x="1926679" y="3435408"/>
            <a:ext cx="4968552" cy="144655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8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GRACIAS</a:t>
            </a:r>
            <a:endParaRPr lang="es-ES" sz="8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2872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755576" y="1844824"/>
            <a:ext cx="7920879" cy="4752528"/>
          </a:xfrm>
        </p:spPr>
        <p:txBody>
          <a:bodyPr>
            <a:normAutofit fontScale="77500" lnSpcReduction="20000"/>
          </a:bodyPr>
          <a:lstStyle/>
          <a:p>
            <a:pPr lvl="0"/>
            <a:r>
              <a:rPr lang="es-ES" b="1" dirty="0"/>
              <a:t>La Ciencia de Los Materiales Dentales</a:t>
            </a:r>
            <a:r>
              <a:rPr lang="es-ES" dirty="0"/>
              <a:t> de Phillips </a:t>
            </a:r>
            <a:r>
              <a:rPr lang="fr-FR" dirty="0" err="1"/>
              <a:t>Kennet</a:t>
            </a:r>
            <a:r>
              <a:rPr lang="fr-FR" dirty="0"/>
              <a:t> J. </a:t>
            </a:r>
            <a:r>
              <a:rPr lang="fr-FR" dirty="0" err="1"/>
              <a:t>Anusa</a:t>
            </a:r>
            <a:r>
              <a:rPr lang="fr-FR" dirty="0"/>
              <a:t> Vice, </a:t>
            </a:r>
            <a:r>
              <a:rPr lang="fr-FR" dirty="0" err="1"/>
              <a:t>Phd</a:t>
            </a:r>
            <a:r>
              <a:rPr lang="fr-FR" dirty="0"/>
              <a:t>, </a:t>
            </a:r>
            <a:r>
              <a:rPr lang="fr-FR" dirty="0" err="1"/>
              <a:t>Dmd</a:t>
            </a:r>
            <a:r>
              <a:rPr lang="fr-FR" dirty="0"/>
              <a:t> -</a:t>
            </a:r>
            <a:r>
              <a:rPr lang="es-ES" dirty="0"/>
              <a:t>Editorial  </a:t>
            </a:r>
            <a:r>
              <a:rPr lang="es-ES" dirty="0" err="1"/>
              <a:t>Elsevier</a:t>
            </a:r>
            <a:r>
              <a:rPr lang="es-ES" dirty="0"/>
              <a:t> Saunders 11° Edición  Madrid España 2004 </a:t>
            </a:r>
            <a:r>
              <a:rPr lang="es-ES" dirty="0" err="1"/>
              <a:t>Isbn</a:t>
            </a:r>
            <a:r>
              <a:rPr lang="es-ES" dirty="0"/>
              <a:t> 84-8174-746-7</a:t>
            </a:r>
            <a:endParaRPr lang="es-MX" dirty="0"/>
          </a:p>
          <a:p>
            <a:pPr lvl="0"/>
            <a:r>
              <a:rPr lang="es-ES" b="1" dirty="0"/>
              <a:t>Materiales Dentales, conocimientos prácticos </a:t>
            </a:r>
            <a:r>
              <a:rPr lang="es-ES" b="1" dirty="0" smtClean="0"/>
              <a:t>aplicados. </a:t>
            </a:r>
            <a:r>
              <a:rPr lang="es-ES" dirty="0" smtClean="0"/>
              <a:t>Barceló. Editorial </a:t>
            </a:r>
            <a:r>
              <a:rPr lang="es-ES" dirty="0"/>
              <a:t>Trillas, 3ª Ed.  2010. </a:t>
            </a:r>
            <a:endParaRPr lang="es-MX" dirty="0"/>
          </a:p>
          <a:p>
            <a:pPr lvl="0"/>
            <a:r>
              <a:rPr lang="es-ES" b="1" dirty="0"/>
              <a:t>Biomateriales de uso </a:t>
            </a:r>
            <a:r>
              <a:rPr lang="es-ES" b="1" dirty="0" smtClean="0"/>
              <a:t>clínico. </a:t>
            </a:r>
            <a:r>
              <a:rPr lang="es-ES" dirty="0" smtClean="0"/>
              <a:t>Guzmán </a:t>
            </a:r>
            <a:r>
              <a:rPr lang="es-ES" dirty="0"/>
              <a:t>Humberto</a:t>
            </a:r>
            <a:r>
              <a:rPr lang="es-ES" dirty="0" smtClean="0"/>
              <a:t>,, </a:t>
            </a:r>
            <a:r>
              <a:rPr lang="es-ES" dirty="0"/>
              <a:t>Edit. ECOE Ediciones, 2013.</a:t>
            </a:r>
            <a:endParaRPr lang="es-MX" dirty="0"/>
          </a:p>
          <a:p>
            <a:pPr lvl="0"/>
            <a:r>
              <a:rPr lang="es-ES" b="1" dirty="0"/>
              <a:t>Materiales Dentales Directos, de los fundamentos a la aplicación </a:t>
            </a:r>
            <a:r>
              <a:rPr lang="es-ES" b="1" dirty="0" smtClean="0"/>
              <a:t>clínica. </a:t>
            </a:r>
            <a:r>
              <a:rPr lang="es-ES" dirty="0" smtClean="0"/>
              <a:t>Reis</a:t>
            </a:r>
            <a:r>
              <a:rPr lang="es-ES" dirty="0"/>
              <a:t>, A., </a:t>
            </a:r>
            <a:r>
              <a:rPr lang="es-ES" dirty="0" err="1"/>
              <a:t>Logercio</a:t>
            </a:r>
            <a:r>
              <a:rPr lang="es-ES" dirty="0"/>
              <a:t>, A</a:t>
            </a:r>
            <a:r>
              <a:rPr lang="es-ES" b="1" dirty="0" smtClean="0"/>
              <a:t>.,</a:t>
            </a:r>
            <a:r>
              <a:rPr lang="es-ES" dirty="0" smtClean="0"/>
              <a:t>, </a:t>
            </a:r>
            <a:r>
              <a:rPr lang="es-ES" dirty="0"/>
              <a:t>Nova </a:t>
            </a:r>
            <a:r>
              <a:rPr lang="es-ES" dirty="0" err="1"/>
              <a:t>Guanabara</a:t>
            </a:r>
            <a:r>
              <a:rPr lang="es-ES" dirty="0"/>
              <a:t> Editora, España, Enero del 2012.   </a:t>
            </a:r>
            <a:endParaRPr lang="es-MX" dirty="0"/>
          </a:p>
          <a:p>
            <a:pPr lvl="0"/>
            <a:r>
              <a:rPr lang="es-ES" b="1" dirty="0"/>
              <a:t>Manual de Materiales </a:t>
            </a:r>
            <a:r>
              <a:rPr lang="es-ES" b="1" dirty="0" smtClean="0"/>
              <a:t>Odontológicos. </a:t>
            </a:r>
            <a:r>
              <a:rPr lang="es-ES" dirty="0" smtClean="0"/>
              <a:t>Jiménez</a:t>
            </a:r>
            <a:r>
              <a:rPr lang="es-ES" dirty="0"/>
              <a:t>, Amparo, Planas</a:t>
            </a:r>
            <a:r>
              <a:rPr lang="es-ES" dirty="0" smtClean="0"/>
              <a:t>,, </a:t>
            </a:r>
            <a:r>
              <a:rPr lang="es-ES" dirty="0"/>
              <a:t>2ª Ed., Edit. Universidad de Sevilla Secretariado de Publicaciones, España, 2011</a:t>
            </a:r>
            <a:r>
              <a:rPr lang="es-ES" dirty="0" smtClean="0"/>
              <a:t>.</a:t>
            </a:r>
          </a:p>
          <a:p>
            <a:pPr lvl="0"/>
            <a:r>
              <a:rPr lang="es-ES" b="1" dirty="0" smtClean="0"/>
              <a:t>Materiales </a:t>
            </a:r>
            <a:r>
              <a:rPr lang="es-ES" b="1" dirty="0"/>
              <a:t>de Odontología Restauradora.</a:t>
            </a:r>
            <a:r>
              <a:rPr lang="es-MX" dirty="0"/>
              <a:t>Robert G. Craig. </a:t>
            </a:r>
            <a:r>
              <a:rPr lang="en-US" dirty="0"/>
              <a:t>Edit. </a:t>
            </a:r>
            <a:r>
              <a:rPr lang="en-US" dirty="0" err="1"/>
              <a:t>Harcout</a:t>
            </a:r>
            <a:r>
              <a:rPr lang="en-US" dirty="0"/>
              <a:t> Brace. </a:t>
            </a:r>
            <a:r>
              <a:rPr lang="es-ES" dirty="0"/>
              <a:t>España, 1998 ISBN 848174-287-2</a:t>
            </a:r>
            <a:endParaRPr lang="es-MX" dirty="0"/>
          </a:p>
          <a:p>
            <a:pPr lvl="0"/>
            <a:r>
              <a:rPr lang="es-ES" b="1" dirty="0"/>
              <a:t>Aspectos Clínicos de los Materiales Dentales. </a:t>
            </a:r>
            <a:r>
              <a:rPr lang="es-ES" dirty="0"/>
              <a:t>Marcia </a:t>
            </a:r>
            <a:r>
              <a:rPr lang="es-ES" dirty="0" err="1"/>
              <a:t>Gladwin</a:t>
            </a:r>
            <a:r>
              <a:rPr lang="es-ES" dirty="0"/>
              <a:t> Edit. Manual Moderno, México, 2001. ISBN  968-426934</a:t>
            </a:r>
            <a:endParaRPr lang="es-MX" dirty="0"/>
          </a:p>
          <a:p>
            <a:pPr lvl="0"/>
            <a:r>
              <a:rPr lang="es-ES" b="1" dirty="0" smtClean="0"/>
              <a:t>Biomateriales </a:t>
            </a:r>
            <a:r>
              <a:rPr lang="es-ES" b="1" dirty="0"/>
              <a:t>Dentales. </a:t>
            </a:r>
            <a:r>
              <a:rPr lang="es-ES" dirty="0"/>
              <a:t>José Luis </a:t>
            </a:r>
            <a:r>
              <a:rPr lang="es-ES" dirty="0" err="1"/>
              <a:t>Cova</a:t>
            </a:r>
            <a:r>
              <a:rPr lang="es-ES" dirty="0"/>
              <a:t> N. </a:t>
            </a:r>
            <a:r>
              <a:rPr lang="es-ES" dirty="0" err="1"/>
              <a:t>Edit</a:t>
            </a:r>
            <a:r>
              <a:rPr lang="es-ES" dirty="0"/>
              <a:t> </a:t>
            </a:r>
            <a:r>
              <a:rPr lang="es-ES" dirty="0" err="1"/>
              <a:t>Amolca</a:t>
            </a:r>
            <a:r>
              <a:rPr lang="es-ES" dirty="0"/>
              <a:t> , Colombia, 2004</a:t>
            </a:r>
            <a:endParaRPr lang="es-MX" dirty="0"/>
          </a:p>
          <a:p>
            <a:pPr lvl="0"/>
            <a:endParaRPr lang="es-MX" dirty="0"/>
          </a:p>
          <a:p>
            <a:endParaRPr lang="es-MX" dirty="0"/>
          </a:p>
        </p:txBody>
      </p:sp>
      <p:sp>
        <p:nvSpPr>
          <p:cNvPr id="3" name="2 Título"/>
          <p:cNvSpPr>
            <a:spLocks noGrp="1"/>
          </p:cNvSpPr>
          <p:nvPr>
            <p:ph type="title"/>
          </p:nvPr>
        </p:nvSpPr>
        <p:spPr/>
        <p:txBody>
          <a:bodyPr/>
          <a:lstStyle/>
          <a:p>
            <a:r>
              <a:rPr lang="es-MX" dirty="0" smtClean="0"/>
              <a:t>REFERENCIAS BIBLIOGRÁFICAS</a:t>
            </a:r>
            <a:endParaRPr lang="es-MX" dirty="0"/>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985" y="39688"/>
            <a:ext cx="771607"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4053" y="39688"/>
            <a:ext cx="714452" cy="65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7605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9769" y="404664"/>
            <a:ext cx="7924800" cy="1143000"/>
          </a:xfrm>
        </p:spPr>
        <p:txBody>
          <a:bodyPr>
            <a:noAutofit/>
          </a:bodyPr>
          <a:lstStyle/>
          <a:p>
            <a:pPr eaLnBrk="1" hangingPunct="1">
              <a:defRPr/>
            </a:pPr>
            <a:r>
              <a:rPr lang="es-ES" sz="3600" dirty="0" smtClean="0"/>
              <a:t> COMPETENCIAS PROFESIONALES</a:t>
            </a:r>
            <a:br>
              <a:rPr lang="es-ES" sz="3600" dirty="0" smtClean="0"/>
            </a:br>
            <a:endParaRPr lang="es-ES" sz="3600" dirty="0"/>
          </a:p>
        </p:txBody>
      </p:sp>
      <p:sp>
        <p:nvSpPr>
          <p:cNvPr id="13315" name="2 Marcador de contenido"/>
          <p:cNvSpPr>
            <a:spLocks noGrp="1"/>
          </p:cNvSpPr>
          <p:nvPr>
            <p:ph idx="4294967295"/>
          </p:nvPr>
        </p:nvSpPr>
        <p:spPr>
          <a:xfrm>
            <a:off x="457200" y="1927373"/>
            <a:ext cx="8229600" cy="4525963"/>
          </a:xfrm>
          <a:prstGeom prst="rect">
            <a:avLst/>
          </a:prstGeom>
        </p:spPr>
        <p:txBody>
          <a:bodyPr>
            <a:normAutofit/>
          </a:bodyPr>
          <a:lstStyle/>
          <a:p>
            <a:pPr eaLnBrk="1" hangingPunct="1"/>
            <a:r>
              <a:rPr lang="es-ES" sz="2800" dirty="0" smtClean="0"/>
              <a:t>Establecer las bases para la posterior aplicación de los materiales dentales, con base en las normas científicamente reconocidas lo cual permitirá al discente mantenerse en contacto con las innovaciones que los cambios del mundo actual nos demandan.</a:t>
            </a:r>
          </a:p>
        </p:txBody>
      </p:sp>
      <p:sp>
        <p:nvSpPr>
          <p:cNvPr id="4" name="3 Marcador de número de diapositiva"/>
          <p:cNvSpPr>
            <a:spLocks noGrp="1"/>
          </p:cNvSpPr>
          <p:nvPr>
            <p:ph type="sldNum" sz="quarter" idx="12"/>
          </p:nvPr>
        </p:nvSpPr>
        <p:spPr/>
        <p:txBody>
          <a:bodyPr/>
          <a:lstStyle/>
          <a:p>
            <a:pPr>
              <a:defRPr/>
            </a:pPr>
            <a:fld id="{34D77EF5-9E45-4254-AEAE-E40E36FC1BDC}" type="slidenum">
              <a:rPr lang="es-ES" smtClean="0"/>
              <a:pPr>
                <a:defRPr/>
              </a:pPr>
              <a:t>6</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6783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6549" y="567207"/>
            <a:ext cx="7924800" cy="1143000"/>
          </a:xfrm>
        </p:spPr>
        <p:txBody>
          <a:bodyPr>
            <a:noAutofit/>
          </a:bodyPr>
          <a:lstStyle/>
          <a:p>
            <a:pPr eaLnBrk="1" hangingPunct="1">
              <a:defRPr/>
            </a:pPr>
            <a:r>
              <a:rPr lang="es-MX" sz="3600" dirty="0" smtClean="0"/>
              <a:t>CONTRIBUCIÓN DE LA UNIDAD DE APRENDIZAJE AL PERFIL DE EGRESO</a:t>
            </a:r>
            <a:endParaRPr lang="es-ES" sz="3600" dirty="0"/>
          </a:p>
        </p:txBody>
      </p:sp>
      <p:sp>
        <p:nvSpPr>
          <p:cNvPr id="14339" name="2 Marcador de contenido"/>
          <p:cNvSpPr>
            <a:spLocks noGrp="1"/>
          </p:cNvSpPr>
          <p:nvPr>
            <p:ph idx="4294967295"/>
          </p:nvPr>
        </p:nvSpPr>
        <p:spPr>
          <a:xfrm>
            <a:off x="758949" y="2132856"/>
            <a:ext cx="7772400" cy="4572000"/>
          </a:xfrm>
          <a:prstGeom prst="rect">
            <a:avLst/>
          </a:prstGeom>
        </p:spPr>
        <p:txBody>
          <a:bodyPr/>
          <a:lstStyle/>
          <a:p>
            <a:pPr algn="just" eaLnBrk="1" hangingPunct="1"/>
            <a:r>
              <a:rPr lang="es-MX" sz="2400" dirty="0" smtClean="0"/>
              <a:t>Esta unidad de aprendizaje contribuye en el perfil de egreso a realizar el tratamiento de los órganos dentarios con base en el diagnóstico, respetando las normas y valores imperantes, con base en la información formativa, para profundizar y adquirir el conocimiento teórico practico, necesario para la selección y manejo de materiales dentales. Y aplicar las normas y reglamentaos de la institución específicos de cada área de conocimiento.</a:t>
            </a:r>
            <a:endParaRPr lang="es-ES" sz="2400" dirty="0" smtClean="0"/>
          </a:p>
        </p:txBody>
      </p:sp>
      <p:sp>
        <p:nvSpPr>
          <p:cNvPr id="4" name="3 Marcador de número de diapositiva"/>
          <p:cNvSpPr>
            <a:spLocks noGrp="1"/>
          </p:cNvSpPr>
          <p:nvPr>
            <p:ph type="sldNum" sz="quarter" idx="12"/>
          </p:nvPr>
        </p:nvSpPr>
        <p:spPr/>
        <p:txBody>
          <a:bodyPr/>
          <a:lstStyle/>
          <a:p>
            <a:pPr>
              <a:defRPr/>
            </a:pPr>
            <a:fld id="{1C5E9B16-16EE-48C1-94AE-F4871C5D41F3}" type="slidenum">
              <a:rPr lang="es-ES" smtClean="0"/>
              <a:pPr>
                <a:defRPr/>
              </a:pPr>
              <a:t>7</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61454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MX" sz="4000" dirty="0" smtClean="0"/>
              <a:t>UNIDAD DE COMPETENCIA I</a:t>
            </a:r>
            <a:endParaRPr lang="es-ES" sz="4000" dirty="0"/>
          </a:p>
        </p:txBody>
      </p:sp>
      <p:sp>
        <p:nvSpPr>
          <p:cNvPr id="15363" name="2 Marcador de contenido"/>
          <p:cNvSpPr>
            <a:spLocks noGrp="1"/>
          </p:cNvSpPr>
          <p:nvPr>
            <p:ph idx="4294967295"/>
          </p:nvPr>
        </p:nvSpPr>
        <p:spPr>
          <a:xfrm>
            <a:off x="457200" y="1600200"/>
            <a:ext cx="8229600" cy="4525963"/>
          </a:xfrm>
          <a:prstGeom prst="rect">
            <a:avLst/>
          </a:prstGeom>
        </p:spPr>
        <p:txBody>
          <a:bodyPr/>
          <a:lstStyle/>
          <a:p>
            <a:r>
              <a:rPr lang="es-MX" b="1" dirty="0"/>
              <a:t>BASES CONCEPTUALES, ESTRUCTURA FISICOQUÍMICA  DE LOS MATERIALES Y SU ACCIÓN SOBRE  LOS DIFERENTES TEJIDOS ORALES Y A NIVEL SISTÈMICO </a:t>
            </a:r>
            <a:endParaRPr lang="es-ES" sz="2400" b="1" dirty="0" smtClean="0"/>
          </a:p>
          <a:p>
            <a:pPr marL="759143" lvl="1" indent="-457200">
              <a:buFont typeface="+mj-lt"/>
              <a:buAutoNum type="arabicPeriod"/>
            </a:pPr>
            <a:r>
              <a:rPr lang="es-MX" dirty="0"/>
              <a:t>Estándares y organismos internacionales que han regido su evolución. </a:t>
            </a:r>
          </a:p>
          <a:p>
            <a:pPr marL="759143" lvl="1" indent="-457200">
              <a:buFont typeface="+mj-lt"/>
              <a:buAutoNum type="arabicPeriod"/>
            </a:pPr>
            <a:r>
              <a:rPr lang="es-MX" dirty="0" smtClean="0"/>
              <a:t>Normas </a:t>
            </a:r>
            <a:r>
              <a:rPr lang="es-MX" dirty="0"/>
              <a:t>internacionales para su selección. </a:t>
            </a:r>
          </a:p>
          <a:p>
            <a:pPr marL="759143" lvl="1" indent="-457200">
              <a:buFont typeface="+mj-lt"/>
              <a:buAutoNum type="arabicPeriod"/>
            </a:pPr>
            <a:r>
              <a:rPr lang="es-MX" dirty="0" smtClean="0"/>
              <a:t>Propiedades </a:t>
            </a:r>
            <a:r>
              <a:rPr lang="es-MX" dirty="0"/>
              <a:t>físicas, mecánicas y químicas de los materiales dentales </a:t>
            </a:r>
          </a:p>
          <a:p>
            <a:pPr marL="759143" lvl="1" indent="-457200">
              <a:buFont typeface="+mj-lt"/>
              <a:buAutoNum type="arabicPeriod"/>
            </a:pPr>
            <a:r>
              <a:rPr lang="es-MX" b="1" u="sng" dirty="0" err="1" smtClean="0"/>
              <a:t>Biocompatibilidad</a:t>
            </a:r>
            <a:r>
              <a:rPr lang="es-MX" b="1" u="sng" dirty="0" smtClean="0"/>
              <a:t> </a:t>
            </a:r>
            <a:r>
              <a:rPr lang="es-MX" b="1" u="sng" dirty="0"/>
              <a:t>de los materiales dentales y sus efectos locales y generales</a:t>
            </a:r>
          </a:p>
          <a:p>
            <a:pPr eaLnBrk="1" hangingPunct="1"/>
            <a:endParaRPr lang="es-ES" sz="2400" dirty="0" smtClean="0"/>
          </a:p>
        </p:txBody>
      </p:sp>
      <p:sp>
        <p:nvSpPr>
          <p:cNvPr id="4" name="3 Marcador de número de diapositiva"/>
          <p:cNvSpPr>
            <a:spLocks noGrp="1"/>
          </p:cNvSpPr>
          <p:nvPr>
            <p:ph type="sldNum" sz="quarter" idx="12"/>
          </p:nvPr>
        </p:nvSpPr>
        <p:spPr/>
        <p:txBody>
          <a:bodyPr/>
          <a:lstStyle/>
          <a:p>
            <a:pPr>
              <a:defRPr/>
            </a:pPr>
            <a:fld id="{C35C83B5-5948-4A64-9397-1AD8ED43E71C}" type="slidenum">
              <a:rPr lang="es-ES" smtClean="0"/>
              <a:pPr>
                <a:defRPr/>
              </a:pPr>
              <a:t>8</a:t>
            </a:fld>
            <a:endParaRPr lang="es-ES" dirty="0"/>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2878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1143000"/>
          </a:xfrm>
        </p:spPr>
        <p:txBody>
          <a:bodyPr>
            <a:noAutofit/>
          </a:bodyPr>
          <a:lstStyle/>
          <a:p>
            <a:pPr eaLnBrk="1" hangingPunct="1">
              <a:defRPr/>
            </a:pPr>
            <a:r>
              <a:rPr lang="es-ES" sz="4000" dirty="0" smtClean="0"/>
              <a:t>CONOCIMIENTOS DE LA UNIDAD DE COMPETENCIA I</a:t>
            </a:r>
            <a:endParaRPr lang="es-ES" sz="4000" dirty="0"/>
          </a:p>
        </p:txBody>
      </p:sp>
      <p:sp>
        <p:nvSpPr>
          <p:cNvPr id="16387" name="2 Marcador de contenido"/>
          <p:cNvSpPr>
            <a:spLocks noGrp="1"/>
          </p:cNvSpPr>
          <p:nvPr>
            <p:ph idx="4294967295"/>
          </p:nvPr>
        </p:nvSpPr>
        <p:spPr>
          <a:xfrm>
            <a:off x="457200" y="1600200"/>
            <a:ext cx="8229600" cy="4525963"/>
          </a:xfrm>
          <a:prstGeom prst="rect">
            <a:avLst/>
          </a:prstGeom>
        </p:spPr>
        <p:txBody>
          <a:bodyPr/>
          <a:lstStyle/>
          <a:p>
            <a:pPr eaLnBrk="1" hangingPunct="1"/>
            <a:endParaRPr lang="es-ES" sz="2400" dirty="0" smtClean="0"/>
          </a:p>
          <a:p>
            <a:pPr marL="759143" lvl="1" indent="-457200">
              <a:buFont typeface="+mj-lt"/>
              <a:buAutoNum type="arabicPeriod"/>
            </a:pPr>
            <a:r>
              <a:rPr lang="es-MX" dirty="0"/>
              <a:t>Estándares y organismos internacionales que han regido su evolución. </a:t>
            </a:r>
          </a:p>
          <a:p>
            <a:pPr marL="759143" lvl="1" indent="-457200">
              <a:buFont typeface="+mj-lt"/>
              <a:buAutoNum type="arabicPeriod"/>
            </a:pPr>
            <a:r>
              <a:rPr lang="es-MX" dirty="0"/>
              <a:t>Normas internacionales para su selección. </a:t>
            </a:r>
          </a:p>
          <a:p>
            <a:pPr marL="759143" lvl="1" indent="-457200">
              <a:buFont typeface="+mj-lt"/>
              <a:buAutoNum type="arabicPeriod"/>
            </a:pPr>
            <a:r>
              <a:rPr lang="es-MX" dirty="0"/>
              <a:t>Propiedades físicas, mecánicas y químicas de los materiales dentales </a:t>
            </a:r>
          </a:p>
          <a:p>
            <a:pPr marL="759143" lvl="1" indent="-457200">
              <a:buFont typeface="+mj-lt"/>
              <a:buAutoNum type="arabicPeriod"/>
            </a:pPr>
            <a:r>
              <a:rPr lang="es-MX" b="1" u="sng" dirty="0" err="1"/>
              <a:t>Biocompatibilidad</a:t>
            </a:r>
            <a:r>
              <a:rPr lang="es-MX" b="1" u="sng" dirty="0"/>
              <a:t> de los materiales dentales y sus efectos locales y generales</a:t>
            </a:r>
          </a:p>
        </p:txBody>
      </p:sp>
      <p:sp>
        <p:nvSpPr>
          <p:cNvPr id="4" name="3 Marcador de número de diapositiva"/>
          <p:cNvSpPr>
            <a:spLocks noGrp="1"/>
          </p:cNvSpPr>
          <p:nvPr>
            <p:ph type="sldNum" sz="quarter" idx="12"/>
          </p:nvPr>
        </p:nvSpPr>
        <p:spPr/>
        <p:txBody>
          <a:bodyPr/>
          <a:lstStyle/>
          <a:p>
            <a:pPr>
              <a:defRPr/>
            </a:pPr>
            <a:fld id="{B1930831-9244-461C-A656-97798DB47A7A}" type="slidenum">
              <a:rPr lang="es-ES" smtClean="0"/>
              <a:pPr>
                <a:defRPr/>
              </a:pPr>
              <a:t>9</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4155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699</TotalTime>
  <Words>3865</Words>
  <Application>Microsoft Office PowerPoint</Application>
  <PresentationFormat>Presentación en pantalla (4:3)</PresentationFormat>
  <Paragraphs>286</Paragraphs>
  <Slides>51</Slides>
  <Notes>37</Notes>
  <HiddenSlides>0</HiddenSlides>
  <MMClips>0</MMClips>
  <ScaleCrop>false</ScaleCrop>
  <HeadingPairs>
    <vt:vector size="4" baseType="variant">
      <vt:variant>
        <vt:lpstr>Tema</vt:lpstr>
      </vt:variant>
      <vt:variant>
        <vt:i4>1</vt:i4>
      </vt:variant>
      <vt:variant>
        <vt:lpstr>Títulos de diapositiva</vt:lpstr>
      </vt:variant>
      <vt:variant>
        <vt:i4>51</vt:i4>
      </vt:variant>
    </vt:vector>
  </HeadingPairs>
  <TitlesOfParts>
    <vt:vector size="52" baseType="lpstr">
      <vt:lpstr>Forma de onda</vt:lpstr>
      <vt:lpstr>Presentación de PowerPoint</vt:lpstr>
      <vt:lpstr>Presentación de PowerPoint</vt:lpstr>
      <vt:lpstr>Presentación de PowerPoint</vt:lpstr>
      <vt:lpstr>Presentación de PowerPoint</vt:lpstr>
      <vt:lpstr>PROPÓSITO DE LA UNIDAD DE APRENDIZAJE</vt:lpstr>
      <vt:lpstr> COMPETENCIAS PROFESIONALES </vt:lpstr>
      <vt:lpstr>CONTRIBUCIÓN DE LA UNIDAD DE APRENDIZAJE AL PERFIL DE EGRESO</vt:lpstr>
      <vt:lpstr>UNIDAD DE COMPETENCIA I</vt:lpstr>
      <vt:lpstr>CONOCIMIENTOS DE LA UNIDAD DE COMPETENCIA I</vt:lpstr>
      <vt:lpstr>HABILIDADES DE LA UNIDAD DE COMPETENCIA I</vt:lpstr>
      <vt:lpstr>ACTITUDES/ VALORES DE LA UNIDAD DE COMPETENCIA I</vt:lpstr>
      <vt:lpstr> BIOCOMPATIBILIDAD    DE LOS MATERIALES DENTALES</vt:lpstr>
      <vt:lpstr>Antecedentes </vt:lpstr>
      <vt:lpstr>Biocompatible. Definición </vt:lpstr>
      <vt:lpstr>Requisitos para Biocompatibilidad de los materiales dentales</vt:lpstr>
      <vt:lpstr>Biomateriales </vt:lpstr>
      <vt:lpstr>Biocompatilidad </vt:lpstr>
      <vt:lpstr>Pruebas de evaluación de biocompatibilidad</vt:lpstr>
      <vt:lpstr>Grupo I: Pruebas primarias</vt:lpstr>
      <vt:lpstr>Grupo I. Prueba de genotoxicidad</vt:lpstr>
      <vt:lpstr>Grupo II: Pruebas secundarias</vt:lpstr>
      <vt:lpstr>Irritación </vt:lpstr>
      <vt:lpstr>Sensibilización </vt:lpstr>
      <vt:lpstr>Alérgeno </vt:lpstr>
      <vt:lpstr>Toxicidad dérmica</vt:lpstr>
      <vt:lpstr>Toxicidad por inhalación </vt:lpstr>
      <vt:lpstr>Grupo III: Pruebas para uso preclínico</vt:lpstr>
      <vt:lpstr>Pruebas de uso en pulpa y dentina</vt:lpstr>
      <vt:lpstr>Pruebas de uso en pulpa y dentina</vt:lpstr>
      <vt:lpstr>Pruebas de uso de recubrimiento pulpar y pulpotomía</vt:lpstr>
      <vt:lpstr>Pruebas de uso endodóntico</vt:lpstr>
      <vt:lpstr>Pruebas de uso endodóntico</vt:lpstr>
      <vt:lpstr>Respuestas alérgicas a los materiales dentales</vt:lpstr>
      <vt:lpstr>Dermatitis alérgica por contacto</vt:lpstr>
      <vt:lpstr>Alergia a los productos látex</vt:lpstr>
      <vt:lpstr>Estomatitis alérgica por contacto</vt:lpstr>
      <vt:lpstr>Estomatitis alérgica por contacto</vt:lpstr>
      <vt:lpstr>Presentación de PowerPoint</vt:lpstr>
      <vt:lpstr>Respuesta pulpar a agentes y técnicas específicos</vt:lpstr>
      <vt:lpstr>Amalgama </vt:lpstr>
      <vt:lpstr>Compuestos de resina curados con luz visible</vt:lpstr>
      <vt:lpstr>Cemento de fosfato de zinc</vt:lpstr>
      <vt:lpstr>Cemento de fosfato de zinc</vt:lpstr>
      <vt:lpstr>Cemento de ionómero de vidrio</vt:lpstr>
      <vt:lpstr>Cementos compuestos de base de resina (doble curación)</vt:lpstr>
      <vt:lpstr>Agentes acondicionadores (grabado)</vt:lpstr>
      <vt:lpstr>Agentes de enlace</vt:lpstr>
      <vt:lpstr>Influencia de la edad sobre la respuesta pulpar</vt:lpstr>
      <vt:lpstr>Influencia de la edad sobre la respuesta pulpar</vt:lpstr>
      <vt:lpstr>Presentación de PowerPoint</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BIOCOMPATIBILIDAD</dc:title>
  <dc:creator>Erendira Delgado</dc:creator>
  <cp:lastModifiedBy>Erendira Delgado</cp:lastModifiedBy>
  <cp:revision>78</cp:revision>
  <dcterms:created xsi:type="dcterms:W3CDTF">2019-09-22T00:29:56Z</dcterms:created>
  <dcterms:modified xsi:type="dcterms:W3CDTF">2019-09-23T04:55:16Z</dcterms:modified>
</cp:coreProperties>
</file>