
<file path=[Content_Types].xml><?xml version="1.0" encoding="utf-8"?>
<Types xmlns="http://schemas.openxmlformats.org/package/2006/content-types">
  <Default Extension="png" ContentType="image/png"/>
  <Default Extension="jpeg" ContentType="image/jpeg"/>
  <Default Extension="jpe"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51"/>
  </p:notesMasterIdLst>
  <p:sldIdLst>
    <p:sldId id="286" r:id="rId2"/>
    <p:sldId id="287" r:id="rId3"/>
    <p:sldId id="288" r:id="rId4"/>
    <p:sldId id="289" r:id="rId5"/>
    <p:sldId id="290" r:id="rId6"/>
    <p:sldId id="291" r:id="rId7"/>
    <p:sldId id="295" r:id="rId8"/>
    <p:sldId id="292" r:id="rId9"/>
    <p:sldId id="293" r:id="rId10"/>
    <p:sldId id="294" r:id="rId11"/>
    <p:sldId id="256" r:id="rId12"/>
    <p:sldId id="269" r:id="rId13"/>
    <p:sldId id="259" r:id="rId14"/>
    <p:sldId id="257" r:id="rId15"/>
    <p:sldId id="258" r:id="rId16"/>
    <p:sldId id="260" r:id="rId17"/>
    <p:sldId id="261" r:id="rId18"/>
    <p:sldId id="262" r:id="rId19"/>
    <p:sldId id="271" r:id="rId20"/>
    <p:sldId id="263" r:id="rId21"/>
    <p:sldId id="264" r:id="rId22"/>
    <p:sldId id="266" r:id="rId23"/>
    <p:sldId id="267" r:id="rId24"/>
    <p:sldId id="272" r:id="rId25"/>
    <p:sldId id="273" r:id="rId26"/>
    <p:sldId id="274" r:id="rId27"/>
    <p:sldId id="305" r:id="rId28"/>
    <p:sldId id="307" r:id="rId29"/>
    <p:sldId id="308" r:id="rId30"/>
    <p:sldId id="309" r:id="rId31"/>
    <p:sldId id="310" r:id="rId32"/>
    <p:sldId id="311" r:id="rId33"/>
    <p:sldId id="312" r:id="rId34"/>
    <p:sldId id="313" r:id="rId35"/>
    <p:sldId id="314" r:id="rId36"/>
    <p:sldId id="315" r:id="rId37"/>
    <p:sldId id="316" r:id="rId38"/>
    <p:sldId id="317" r:id="rId39"/>
    <p:sldId id="318" r:id="rId40"/>
    <p:sldId id="319" r:id="rId41"/>
    <p:sldId id="320" r:id="rId42"/>
    <p:sldId id="321" r:id="rId43"/>
    <p:sldId id="322" r:id="rId44"/>
    <p:sldId id="323" r:id="rId45"/>
    <p:sldId id="324" r:id="rId46"/>
    <p:sldId id="325" r:id="rId47"/>
    <p:sldId id="326" r:id="rId48"/>
    <p:sldId id="327" r:id="rId49"/>
    <p:sldId id="328" r:id="rId5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6D2A01-B5F0-4BE5-8333-BFA6E31E5686}" type="doc">
      <dgm:prSet loTypeId="urn:microsoft.com/office/officeart/2005/8/layout/radial6" loCatId="cycle" qsTypeId="urn:microsoft.com/office/officeart/2005/8/quickstyle/simple1" qsCatId="simple" csTypeId="urn:microsoft.com/office/officeart/2005/8/colors/colorful5" csCatId="colorful" phldr="1"/>
      <dgm:spPr/>
      <dgm:t>
        <a:bodyPr/>
        <a:lstStyle/>
        <a:p>
          <a:endParaRPr lang="es-MX"/>
        </a:p>
      </dgm:t>
    </dgm:pt>
    <dgm:pt modelId="{A471AF32-F0E6-4B0B-A989-74396FA1B7B3}">
      <dgm:prSet phldrT="[Texto]" custT="1"/>
      <dgm:spPr/>
      <dgm:t>
        <a:bodyPr/>
        <a:lstStyle/>
        <a:p>
          <a:r>
            <a:rPr lang="es-MX" sz="2000" dirty="0" smtClean="0"/>
            <a:t>Principios </a:t>
          </a:r>
          <a:endParaRPr lang="es-MX" sz="2000" dirty="0"/>
        </a:p>
      </dgm:t>
    </dgm:pt>
    <dgm:pt modelId="{5A1192CB-12C4-4F2A-8375-1F75AD1FD7C3}" type="parTrans" cxnId="{82A47712-6EE6-498A-B332-D636D208E79D}">
      <dgm:prSet/>
      <dgm:spPr/>
      <dgm:t>
        <a:bodyPr/>
        <a:lstStyle/>
        <a:p>
          <a:endParaRPr lang="es-MX" sz="2400"/>
        </a:p>
      </dgm:t>
    </dgm:pt>
    <dgm:pt modelId="{59733D13-9EA8-4C3B-ADA4-058410B31700}" type="sibTrans" cxnId="{82A47712-6EE6-498A-B332-D636D208E79D}">
      <dgm:prSet/>
      <dgm:spPr/>
      <dgm:t>
        <a:bodyPr/>
        <a:lstStyle/>
        <a:p>
          <a:endParaRPr lang="es-MX" sz="2400"/>
        </a:p>
      </dgm:t>
    </dgm:pt>
    <dgm:pt modelId="{4F13ACA8-B799-4EB0-97D8-7E72F2423FEA}">
      <dgm:prSet phldrT="[Texto]" custT="1"/>
      <dgm:spPr/>
      <dgm:t>
        <a:bodyPr/>
        <a:lstStyle/>
        <a:p>
          <a:r>
            <a:rPr lang="es-MX" sz="1050" dirty="0" smtClean="0"/>
            <a:t>Autonomía </a:t>
          </a:r>
          <a:endParaRPr lang="es-MX" sz="1050" dirty="0"/>
        </a:p>
      </dgm:t>
    </dgm:pt>
    <dgm:pt modelId="{C5499E61-8BE6-4006-A36C-71FCEDF3DCF0}" type="parTrans" cxnId="{22CBE456-EE1A-44A0-A638-EEE56F11C33D}">
      <dgm:prSet/>
      <dgm:spPr/>
      <dgm:t>
        <a:bodyPr/>
        <a:lstStyle/>
        <a:p>
          <a:endParaRPr lang="es-MX" sz="2400"/>
        </a:p>
      </dgm:t>
    </dgm:pt>
    <dgm:pt modelId="{A9705B6B-DF27-4369-AD98-666CBB39536D}" type="sibTrans" cxnId="{22CBE456-EE1A-44A0-A638-EEE56F11C33D}">
      <dgm:prSet/>
      <dgm:spPr/>
      <dgm:t>
        <a:bodyPr/>
        <a:lstStyle/>
        <a:p>
          <a:endParaRPr lang="es-MX" sz="2400"/>
        </a:p>
      </dgm:t>
    </dgm:pt>
    <dgm:pt modelId="{3D0AF587-9B89-42B8-872F-38C635F88721}">
      <dgm:prSet phldrT="[Texto]" custT="1"/>
      <dgm:spPr/>
      <dgm:t>
        <a:bodyPr/>
        <a:lstStyle/>
        <a:p>
          <a:r>
            <a:rPr lang="es-MX" sz="1050" dirty="0" smtClean="0"/>
            <a:t>No maleficencia </a:t>
          </a:r>
          <a:endParaRPr lang="es-MX" sz="1050" dirty="0"/>
        </a:p>
      </dgm:t>
    </dgm:pt>
    <dgm:pt modelId="{AF3CEE0E-F3E2-4745-8C04-D9824988B7CF}" type="parTrans" cxnId="{5B1DB3B7-C630-437A-9B98-B2BDFD53E047}">
      <dgm:prSet/>
      <dgm:spPr/>
      <dgm:t>
        <a:bodyPr/>
        <a:lstStyle/>
        <a:p>
          <a:endParaRPr lang="es-MX" sz="2400"/>
        </a:p>
      </dgm:t>
    </dgm:pt>
    <dgm:pt modelId="{BBC79585-C08E-4116-93D3-8EA221136D9B}" type="sibTrans" cxnId="{5B1DB3B7-C630-437A-9B98-B2BDFD53E047}">
      <dgm:prSet/>
      <dgm:spPr/>
      <dgm:t>
        <a:bodyPr/>
        <a:lstStyle/>
        <a:p>
          <a:endParaRPr lang="es-MX" sz="2400"/>
        </a:p>
      </dgm:t>
    </dgm:pt>
    <dgm:pt modelId="{11D4F086-64F0-44C0-9432-3233DCA0ED8D}">
      <dgm:prSet phldrT="[Texto]" custT="1"/>
      <dgm:spPr/>
      <dgm:t>
        <a:bodyPr/>
        <a:lstStyle/>
        <a:p>
          <a:r>
            <a:rPr lang="es-MX" sz="1050" dirty="0" smtClean="0"/>
            <a:t>Beneficencia </a:t>
          </a:r>
          <a:endParaRPr lang="es-MX" sz="1050" dirty="0"/>
        </a:p>
      </dgm:t>
    </dgm:pt>
    <dgm:pt modelId="{6DC0C5A7-947F-46D3-8875-A32F4B6AF7BB}" type="parTrans" cxnId="{C1028789-A4F1-4662-B1C7-7991C9777052}">
      <dgm:prSet/>
      <dgm:spPr/>
      <dgm:t>
        <a:bodyPr/>
        <a:lstStyle/>
        <a:p>
          <a:endParaRPr lang="es-MX" sz="2400"/>
        </a:p>
      </dgm:t>
    </dgm:pt>
    <dgm:pt modelId="{4A646726-497D-43A7-B2E6-9A691B307708}" type="sibTrans" cxnId="{C1028789-A4F1-4662-B1C7-7991C9777052}">
      <dgm:prSet/>
      <dgm:spPr/>
      <dgm:t>
        <a:bodyPr/>
        <a:lstStyle/>
        <a:p>
          <a:endParaRPr lang="es-MX" sz="2400"/>
        </a:p>
      </dgm:t>
    </dgm:pt>
    <dgm:pt modelId="{FEF7405A-A747-4759-8AE8-9469454D856B}">
      <dgm:prSet phldrT="[Texto]" custT="1"/>
      <dgm:spPr/>
      <dgm:t>
        <a:bodyPr/>
        <a:lstStyle/>
        <a:p>
          <a:r>
            <a:rPr lang="es-MX" sz="1050" dirty="0" smtClean="0"/>
            <a:t>Justicia </a:t>
          </a:r>
          <a:endParaRPr lang="es-MX" sz="1050" dirty="0"/>
        </a:p>
      </dgm:t>
    </dgm:pt>
    <dgm:pt modelId="{0B418BEE-3664-4046-BB61-FA2E10050356}" type="parTrans" cxnId="{23B294E2-CBAF-48F0-833D-8368CE335DB5}">
      <dgm:prSet/>
      <dgm:spPr/>
      <dgm:t>
        <a:bodyPr/>
        <a:lstStyle/>
        <a:p>
          <a:endParaRPr lang="es-MX" sz="2400"/>
        </a:p>
      </dgm:t>
    </dgm:pt>
    <dgm:pt modelId="{76E105F8-BC64-43B8-8EFF-0573BEC2B63C}" type="sibTrans" cxnId="{23B294E2-CBAF-48F0-833D-8368CE335DB5}">
      <dgm:prSet/>
      <dgm:spPr/>
      <dgm:t>
        <a:bodyPr/>
        <a:lstStyle/>
        <a:p>
          <a:endParaRPr lang="es-MX" sz="2400"/>
        </a:p>
      </dgm:t>
    </dgm:pt>
    <dgm:pt modelId="{E1894E4A-8422-4FCD-A640-6920522A9DAF}" type="pres">
      <dgm:prSet presAssocID="{206D2A01-B5F0-4BE5-8333-BFA6E31E5686}" presName="Name0" presStyleCnt="0">
        <dgm:presLayoutVars>
          <dgm:chMax val="1"/>
          <dgm:dir/>
          <dgm:animLvl val="ctr"/>
          <dgm:resizeHandles val="exact"/>
        </dgm:presLayoutVars>
      </dgm:prSet>
      <dgm:spPr/>
    </dgm:pt>
    <dgm:pt modelId="{53DDD24E-C0BF-4C2E-866B-7E4C1D6CA52A}" type="pres">
      <dgm:prSet presAssocID="{A471AF32-F0E6-4B0B-A989-74396FA1B7B3}" presName="centerShape" presStyleLbl="node0" presStyleIdx="0" presStyleCnt="1"/>
      <dgm:spPr/>
    </dgm:pt>
    <dgm:pt modelId="{35988A44-41C5-4246-A855-D2209DC1EBFD}" type="pres">
      <dgm:prSet presAssocID="{4F13ACA8-B799-4EB0-97D8-7E72F2423FEA}" presName="node" presStyleLbl="node1" presStyleIdx="0" presStyleCnt="4">
        <dgm:presLayoutVars>
          <dgm:bulletEnabled val="1"/>
        </dgm:presLayoutVars>
      </dgm:prSet>
      <dgm:spPr/>
    </dgm:pt>
    <dgm:pt modelId="{14415F54-A860-430B-BC7E-86AFE4E91154}" type="pres">
      <dgm:prSet presAssocID="{4F13ACA8-B799-4EB0-97D8-7E72F2423FEA}" presName="dummy" presStyleCnt="0"/>
      <dgm:spPr/>
    </dgm:pt>
    <dgm:pt modelId="{C8D45456-6E90-4BC5-B308-CD5389434EA8}" type="pres">
      <dgm:prSet presAssocID="{A9705B6B-DF27-4369-AD98-666CBB39536D}" presName="sibTrans" presStyleLbl="sibTrans2D1" presStyleIdx="0" presStyleCnt="4"/>
      <dgm:spPr/>
    </dgm:pt>
    <dgm:pt modelId="{0A436DB5-516D-472F-A3AA-8FF266BFDB8E}" type="pres">
      <dgm:prSet presAssocID="{3D0AF587-9B89-42B8-872F-38C635F88721}" presName="node" presStyleLbl="node1" presStyleIdx="1" presStyleCnt="4">
        <dgm:presLayoutVars>
          <dgm:bulletEnabled val="1"/>
        </dgm:presLayoutVars>
      </dgm:prSet>
      <dgm:spPr/>
    </dgm:pt>
    <dgm:pt modelId="{8FBC5852-AADA-49D9-ACF2-4E4940E053DF}" type="pres">
      <dgm:prSet presAssocID="{3D0AF587-9B89-42B8-872F-38C635F88721}" presName="dummy" presStyleCnt="0"/>
      <dgm:spPr/>
    </dgm:pt>
    <dgm:pt modelId="{F6F52CC4-9670-4D6D-8D2F-6C039F697AB7}" type="pres">
      <dgm:prSet presAssocID="{BBC79585-C08E-4116-93D3-8EA221136D9B}" presName="sibTrans" presStyleLbl="sibTrans2D1" presStyleIdx="1" presStyleCnt="4"/>
      <dgm:spPr/>
    </dgm:pt>
    <dgm:pt modelId="{FCF589A9-7106-44FE-8D0D-8594D7A104B4}" type="pres">
      <dgm:prSet presAssocID="{11D4F086-64F0-44C0-9432-3233DCA0ED8D}" presName="node" presStyleLbl="node1" presStyleIdx="2" presStyleCnt="4">
        <dgm:presLayoutVars>
          <dgm:bulletEnabled val="1"/>
        </dgm:presLayoutVars>
      </dgm:prSet>
      <dgm:spPr/>
    </dgm:pt>
    <dgm:pt modelId="{E4B7ED52-6F8E-479B-BABF-405E2635DCF2}" type="pres">
      <dgm:prSet presAssocID="{11D4F086-64F0-44C0-9432-3233DCA0ED8D}" presName="dummy" presStyleCnt="0"/>
      <dgm:spPr/>
    </dgm:pt>
    <dgm:pt modelId="{1DCD153E-E838-48C2-99A8-2C8520189ECC}" type="pres">
      <dgm:prSet presAssocID="{4A646726-497D-43A7-B2E6-9A691B307708}" presName="sibTrans" presStyleLbl="sibTrans2D1" presStyleIdx="2" presStyleCnt="4"/>
      <dgm:spPr/>
    </dgm:pt>
    <dgm:pt modelId="{702B76A5-4EFC-4A37-A3A1-6D2B75E2EA04}" type="pres">
      <dgm:prSet presAssocID="{FEF7405A-A747-4759-8AE8-9469454D856B}" presName="node" presStyleLbl="node1" presStyleIdx="3" presStyleCnt="4">
        <dgm:presLayoutVars>
          <dgm:bulletEnabled val="1"/>
        </dgm:presLayoutVars>
      </dgm:prSet>
      <dgm:spPr/>
    </dgm:pt>
    <dgm:pt modelId="{CE5A5AF6-6337-47E8-82E4-17C91B1F1962}" type="pres">
      <dgm:prSet presAssocID="{FEF7405A-A747-4759-8AE8-9469454D856B}" presName="dummy" presStyleCnt="0"/>
      <dgm:spPr/>
    </dgm:pt>
    <dgm:pt modelId="{FEE40D38-47BD-4648-AE69-2750CBE4A516}" type="pres">
      <dgm:prSet presAssocID="{76E105F8-BC64-43B8-8EFF-0573BEC2B63C}" presName="sibTrans" presStyleLbl="sibTrans2D1" presStyleIdx="3" presStyleCnt="4"/>
      <dgm:spPr/>
    </dgm:pt>
  </dgm:ptLst>
  <dgm:cxnLst>
    <dgm:cxn modelId="{98738E33-72FE-4263-8992-ED5464B66D47}" type="presOf" srcId="{FEF7405A-A747-4759-8AE8-9469454D856B}" destId="{702B76A5-4EFC-4A37-A3A1-6D2B75E2EA04}" srcOrd="0" destOrd="0" presId="urn:microsoft.com/office/officeart/2005/8/layout/radial6"/>
    <dgm:cxn modelId="{C1028789-A4F1-4662-B1C7-7991C9777052}" srcId="{A471AF32-F0E6-4B0B-A989-74396FA1B7B3}" destId="{11D4F086-64F0-44C0-9432-3233DCA0ED8D}" srcOrd="2" destOrd="0" parTransId="{6DC0C5A7-947F-46D3-8875-A32F4B6AF7BB}" sibTransId="{4A646726-497D-43A7-B2E6-9A691B307708}"/>
    <dgm:cxn modelId="{A04D1AB0-CB83-45E9-B8CB-F7B31DF1D185}" type="presOf" srcId="{BBC79585-C08E-4116-93D3-8EA221136D9B}" destId="{F6F52CC4-9670-4D6D-8D2F-6C039F697AB7}" srcOrd="0" destOrd="0" presId="urn:microsoft.com/office/officeart/2005/8/layout/radial6"/>
    <dgm:cxn modelId="{E9E5329E-F5A3-49A7-B3F3-60845571FF39}" type="presOf" srcId="{206D2A01-B5F0-4BE5-8333-BFA6E31E5686}" destId="{E1894E4A-8422-4FCD-A640-6920522A9DAF}" srcOrd="0" destOrd="0" presId="urn:microsoft.com/office/officeart/2005/8/layout/radial6"/>
    <dgm:cxn modelId="{6DE0FC96-3B1B-4D36-923A-B7569B1EB904}" type="presOf" srcId="{11D4F086-64F0-44C0-9432-3233DCA0ED8D}" destId="{FCF589A9-7106-44FE-8D0D-8594D7A104B4}" srcOrd="0" destOrd="0" presId="urn:microsoft.com/office/officeart/2005/8/layout/radial6"/>
    <dgm:cxn modelId="{68F9C471-19F3-4EDD-9303-FF8A74810304}" type="presOf" srcId="{76E105F8-BC64-43B8-8EFF-0573BEC2B63C}" destId="{FEE40D38-47BD-4648-AE69-2750CBE4A516}" srcOrd="0" destOrd="0" presId="urn:microsoft.com/office/officeart/2005/8/layout/radial6"/>
    <dgm:cxn modelId="{23B294E2-CBAF-48F0-833D-8368CE335DB5}" srcId="{A471AF32-F0E6-4B0B-A989-74396FA1B7B3}" destId="{FEF7405A-A747-4759-8AE8-9469454D856B}" srcOrd="3" destOrd="0" parTransId="{0B418BEE-3664-4046-BB61-FA2E10050356}" sibTransId="{76E105F8-BC64-43B8-8EFF-0573BEC2B63C}"/>
    <dgm:cxn modelId="{F33FDDAF-4EFB-478E-AB39-9FCE9909D229}" type="presOf" srcId="{4A646726-497D-43A7-B2E6-9A691B307708}" destId="{1DCD153E-E838-48C2-99A8-2C8520189ECC}" srcOrd="0" destOrd="0" presId="urn:microsoft.com/office/officeart/2005/8/layout/radial6"/>
    <dgm:cxn modelId="{C9DBA389-80AA-4B60-87ED-B8A22C36803C}" type="presOf" srcId="{4F13ACA8-B799-4EB0-97D8-7E72F2423FEA}" destId="{35988A44-41C5-4246-A855-D2209DC1EBFD}" srcOrd="0" destOrd="0" presId="urn:microsoft.com/office/officeart/2005/8/layout/radial6"/>
    <dgm:cxn modelId="{3DCD0733-72E2-45DF-BB2B-5A9DA145BC30}" type="presOf" srcId="{A471AF32-F0E6-4B0B-A989-74396FA1B7B3}" destId="{53DDD24E-C0BF-4C2E-866B-7E4C1D6CA52A}" srcOrd="0" destOrd="0" presId="urn:microsoft.com/office/officeart/2005/8/layout/radial6"/>
    <dgm:cxn modelId="{5B1DB3B7-C630-437A-9B98-B2BDFD53E047}" srcId="{A471AF32-F0E6-4B0B-A989-74396FA1B7B3}" destId="{3D0AF587-9B89-42B8-872F-38C635F88721}" srcOrd="1" destOrd="0" parTransId="{AF3CEE0E-F3E2-4745-8C04-D9824988B7CF}" sibTransId="{BBC79585-C08E-4116-93D3-8EA221136D9B}"/>
    <dgm:cxn modelId="{B4E992BA-C38F-42EF-8CA8-34962C077BBA}" type="presOf" srcId="{A9705B6B-DF27-4369-AD98-666CBB39536D}" destId="{C8D45456-6E90-4BC5-B308-CD5389434EA8}" srcOrd="0" destOrd="0" presId="urn:microsoft.com/office/officeart/2005/8/layout/radial6"/>
    <dgm:cxn modelId="{22CBE456-EE1A-44A0-A638-EEE56F11C33D}" srcId="{A471AF32-F0E6-4B0B-A989-74396FA1B7B3}" destId="{4F13ACA8-B799-4EB0-97D8-7E72F2423FEA}" srcOrd="0" destOrd="0" parTransId="{C5499E61-8BE6-4006-A36C-71FCEDF3DCF0}" sibTransId="{A9705B6B-DF27-4369-AD98-666CBB39536D}"/>
    <dgm:cxn modelId="{82A47712-6EE6-498A-B332-D636D208E79D}" srcId="{206D2A01-B5F0-4BE5-8333-BFA6E31E5686}" destId="{A471AF32-F0E6-4B0B-A989-74396FA1B7B3}" srcOrd="0" destOrd="0" parTransId="{5A1192CB-12C4-4F2A-8375-1F75AD1FD7C3}" sibTransId="{59733D13-9EA8-4C3B-ADA4-058410B31700}"/>
    <dgm:cxn modelId="{3F1F3F76-4891-4F0C-82DA-5D0AF7B45F6D}" type="presOf" srcId="{3D0AF587-9B89-42B8-872F-38C635F88721}" destId="{0A436DB5-516D-472F-A3AA-8FF266BFDB8E}" srcOrd="0" destOrd="0" presId="urn:microsoft.com/office/officeart/2005/8/layout/radial6"/>
    <dgm:cxn modelId="{F2C2AAA1-501B-49C5-A1E6-D36AB621A3C7}" type="presParOf" srcId="{E1894E4A-8422-4FCD-A640-6920522A9DAF}" destId="{53DDD24E-C0BF-4C2E-866B-7E4C1D6CA52A}" srcOrd="0" destOrd="0" presId="urn:microsoft.com/office/officeart/2005/8/layout/radial6"/>
    <dgm:cxn modelId="{AA3334EF-EA0B-48C4-B68C-0EE0A4068523}" type="presParOf" srcId="{E1894E4A-8422-4FCD-A640-6920522A9DAF}" destId="{35988A44-41C5-4246-A855-D2209DC1EBFD}" srcOrd="1" destOrd="0" presId="urn:microsoft.com/office/officeart/2005/8/layout/radial6"/>
    <dgm:cxn modelId="{94904BC3-1C8C-4BE8-916E-77E04C285065}" type="presParOf" srcId="{E1894E4A-8422-4FCD-A640-6920522A9DAF}" destId="{14415F54-A860-430B-BC7E-86AFE4E91154}" srcOrd="2" destOrd="0" presId="urn:microsoft.com/office/officeart/2005/8/layout/radial6"/>
    <dgm:cxn modelId="{C3AF430A-8FB5-4C6E-8BA7-4D62526A6EF0}" type="presParOf" srcId="{E1894E4A-8422-4FCD-A640-6920522A9DAF}" destId="{C8D45456-6E90-4BC5-B308-CD5389434EA8}" srcOrd="3" destOrd="0" presId="urn:microsoft.com/office/officeart/2005/8/layout/radial6"/>
    <dgm:cxn modelId="{84DE126F-FA61-4EF7-807A-8C7C804965FB}" type="presParOf" srcId="{E1894E4A-8422-4FCD-A640-6920522A9DAF}" destId="{0A436DB5-516D-472F-A3AA-8FF266BFDB8E}" srcOrd="4" destOrd="0" presId="urn:microsoft.com/office/officeart/2005/8/layout/radial6"/>
    <dgm:cxn modelId="{8E2EE512-EE08-48A0-8B3A-953E1771A995}" type="presParOf" srcId="{E1894E4A-8422-4FCD-A640-6920522A9DAF}" destId="{8FBC5852-AADA-49D9-ACF2-4E4940E053DF}" srcOrd="5" destOrd="0" presId="urn:microsoft.com/office/officeart/2005/8/layout/radial6"/>
    <dgm:cxn modelId="{5EFE6DF2-5F02-4E7B-AC87-7210D40EA95F}" type="presParOf" srcId="{E1894E4A-8422-4FCD-A640-6920522A9DAF}" destId="{F6F52CC4-9670-4D6D-8D2F-6C039F697AB7}" srcOrd="6" destOrd="0" presId="urn:microsoft.com/office/officeart/2005/8/layout/radial6"/>
    <dgm:cxn modelId="{3E08A2E0-43B7-4B77-8F53-76E28ABEE8C8}" type="presParOf" srcId="{E1894E4A-8422-4FCD-A640-6920522A9DAF}" destId="{FCF589A9-7106-44FE-8D0D-8594D7A104B4}" srcOrd="7" destOrd="0" presId="urn:microsoft.com/office/officeart/2005/8/layout/radial6"/>
    <dgm:cxn modelId="{F9725424-CC7F-4D5A-A724-F7DA91F4032B}" type="presParOf" srcId="{E1894E4A-8422-4FCD-A640-6920522A9DAF}" destId="{E4B7ED52-6F8E-479B-BABF-405E2635DCF2}" srcOrd="8" destOrd="0" presId="urn:microsoft.com/office/officeart/2005/8/layout/radial6"/>
    <dgm:cxn modelId="{4AE37DBF-D891-4172-AF1B-971AFDBC58C8}" type="presParOf" srcId="{E1894E4A-8422-4FCD-A640-6920522A9DAF}" destId="{1DCD153E-E838-48C2-99A8-2C8520189ECC}" srcOrd="9" destOrd="0" presId="urn:microsoft.com/office/officeart/2005/8/layout/radial6"/>
    <dgm:cxn modelId="{E7074FCB-82B2-40E5-81AC-08E842E18971}" type="presParOf" srcId="{E1894E4A-8422-4FCD-A640-6920522A9DAF}" destId="{702B76A5-4EFC-4A37-A3A1-6D2B75E2EA04}" srcOrd="10" destOrd="0" presId="urn:microsoft.com/office/officeart/2005/8/layout/radial6"/>
    <dgm:cxn modelId="{42B2734D-BD4A-4734-9D38-C982B238626B}" type="presParOf" srcId="{E1894E4A-8422-4FCD-A640-6920522A9DAF}" destId="{CE5A5AF6-6337-47E8-82E4-17C91B1F1962}" srcOrd="11" destOrd="0" presId="urn:microsoft.com/office/officeart/2005/8/layout/radial6"/>
    <dgm:cxn modelId="{331AB4A4-BBE4-4591-BFE5-C06FB4E62ECB}" type="presParOf" srcId="{E1894E4A-8422-4FCD-A640-6920522A9DAF}" destId="{FEE40D38-47BD-4648-AE69-2750CBE4A516}"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E9B270-BC07-4FAD-964A-E4D3EF5B1E9B}" type="doc">
      <dgm:prSet loTypeId="urn:microsoft.com/office/officeart/2005/8/layout/arrow3" loCatId="relationship" qsTypeId="urn:microsoft.com/office/officeart/2005/8/quickstyle/simple5" qsCatId="simple" csTypeId="urn:microsoft.com/office/officeart/2005/8/colors/colorful4" csCatId="colorful" phldr="1"/>
      <dgm:spPr/>
      <dgm:t>
        <a:bodyPr/>
        <a:lstStyle/>
        <a:p>
          <a:endParaRPr lang="es-MX"/>
        </a:p>
      </dgm:t>
    </dgm:pt>
    <dgm:pt modelId="{A6A7D7BE-B731-4122-8591-F063CDE55A35}">
      <dgm:prSet phldrT="[Texto]"/>
      <dgm:spPr/>
      <dgm:t>
        <a:bodyPr/>
        <a:lstStyle/>
        <a:p>
          <a:r>
            <a:rPr lang="es-MX" dirty="0" smtClean="0"/>
            <a:t>Costo </a:t>
          </a:r>
          <a:endParaRPr lang="es-MX" dirty="0"/>
        </a:p>
      </dgm:t>
    </dgm:pt>
    <dgm:pt modelId="{D6DDA79C-4818-40DE-8607-5954446604D8}" type="parTrans" cxnId="{AD6242D7-9F0E-400E-BE07-CBFC8E5C19E5}">
      <dgm:prSet/>
      <dgm:spPr/>
      <dgm:t>
        <a:bodyPr/>
        <a:lstStyle/>
        <a:p>
          <a:endParaRPr lang="es-MX"/>
        </a:p>
      </dgm:t>
    </dgm:pt>
    <dgm:pt modelId="{A04C9F77-434A-4E94-9BF6-156E4AC64243}" type="sibTrans" cxnId="{AD6242D7-9F0E-400E-BE07-CBFC8E5C19E5}">
      <dgm:prSet/>
      <dgm:spPr/>
      <dgm:t>
        <a:bodyPr/>
        <a:lstStyle/>
        <a:p>
          <a:endParaRPr lang="es-MX"/>
        </a:p>
      </dgm:t>
    </dgm:pt>
    <dgm:pt modelId="{F892B863-740F-46E4-8F63-142D58774B19}">
      <dgm:prSet phldrT="[Texto]"/>
      <dgm:spPr/>
      <dgm:t>
        <a:bodyPr/>
        <a:lstStyle/>
        <a:p>
          <a:r>
            <a:rPr lang="es-MX" dirty="0" smtClean="0"/>
            <a:t>Beneficio </a:t>
          </a:r>
          <a:endParaRPr lang="es-MX" dirty="0"/>
        </a:p>
      </dgm:t>
    </dgm:pt>
    <dgm:pt modelId="{C4C14F2E-50B8-4275-A8AE-369D14C005EE}" type="sibTrans" cxnId="{9ADDB5BB-72DC-47FE-B46B-A3FFF0A31DE0}">
      <dgm:prSet/>
      <dgm:spPr/>
      <dgm:t>
        <a:bodyPr/>
        <a:lstStyle/>
        <a:p>
          <a:endParaRPr lang="es-MX"/>
        </a:p>
      </dgm:t>
    </dgm:pt>
    <dgm:pt modelId="{47FD9B99-204E-40B9-A77C-CB76F5C10596}" type="parTrans" cxnId="{9ADDB5BB-72DC-47FE-B46B-A3FFF0A31DE0}">
      <dgm:prSet/>
      <dgm:spPr/>
      <dgm:t>
        <a:bodyPr/>
        <a:lstStyle/>
        <a:p>
          <a:endParaRPr lang="es-MX"/>
        </a:p>
      </dgm:t>
    </dgm:pt>
    <dgm:pt modelId="{4012216F-5B88-4703-B7CB-8969B9664B74}" type="pres">
      <dgm:prSet presAssocID="{E4E9B270-BC07-4FAD-964A-E4D3EF5B1E9B}" presName="compositeShape" presStyleCnt="0">
        <dgm:presLayoutVars>
          <dgm:chMax val="2"/>
          <dgm:dir/>
          <dgm:resizeHandles val="exact"/>
        </dgm:presLayoutVars>
      </dgm:prSet>
      <dgm:spPr/>
    </dgm:pt>
    <dgm:pt modelId="{E6FF8300-A2E5-4C1B-BB19-6BD9FCF2CF53}" type="pres">
      <dgm:prSet presAssocID="{E4E9B270-BC07-4FAD-964A-E4D3EF5B1E9B}" presName="divider" presStyleLbl="fgShp" presStyleIdx="0" presStyleCnt="1"/>
      <dgm:spPr/>
    </dgm:pt>
    <dgm:pt modelId="{A6C78E58-DB6A-4C90-BC3C-BD9FE092D0E4}" type="pres">
      <dgm:prSet presAssocID="{F892B863-740F-46E4-8F63-142D58774B19}" presName="downArrow" presStyleLbl="node1" presStyleIdx="0" presStyleCnt="2"/>
      <dgm:spPr/>
    </dgm:pt>
    <dgm:pt modelId="{CE854507-F06E-4D60-8A59-59E362235026}" type="pres">
      <dgm:prSet presAssocID="{F892B863-740F-46E4-8F63-142D58774B19}" presName="downArrowText" presStyleLbl="revTx" presStyleIdx="0" presStyleCnt="2">
        <dgm:presLayoutVars>
          <dgm:bulletEnabled val="1"/>
        </dgm:presLayoutVars>
      </dgm:prSet>
      <dgm:spPr/>
      <dgm:t>
        <a:bodyPr/>
        <a:lstStyle/>
        <a:p>
          <a:endParaRPr lang="es-MX"/>
        </a:p>
      </dgm:t>
    </dgm:pt>
    <dgm:pt modelId="{55FBC716-C2CF-43D3-A9E6-D2ABFA771A92}" type="pres">
      <dgm:prSet presAssocID="{A6A7D7BE-B731-4122-8591-F063CDE55A35}" presName="upArrow" presStyleLbl="node1" presStyleIdx="1" presStyleCnt="2"/>
      <dgm:spPr/>
    </dgm:pt>
    <dgm:pt modelId="{FDD8EFA8-1AF8-48C9-B933-4BA6B4B6CF2A}" type="pres">
      <dgm:prSet presAssocID="{A6A7D7BE-B731-4122-8591-F063CDE55A35}" presName="upArrowText" presStyleLbl="revTx" presStyleIdx="1" presStyleCnt="2">
        <dgm:presLayoutVars>
          <dgm:bulletEnabled val="1"/>
        </dgm:presLayoutVars>
      </dgm:prSet>
      <dgm:spPr/>
    </dgm:pt>
  </dgm:ptLst>
  <dgm:cxnLst>
    <dgm:cxn modelId="{AD6242D7-9F0E-400E-BE07-CBFC8E5C19E5}" srcId="{E4E9B270-BC07-4FAD-964A-E4D3EF5B1E9B}" destId="{A6A7D7BE-B731-4122-8591-F063CDE55A35}" srcOrd="1" destOrd="0" parTransId="{D6DDA79C-4818-40DE-8607-5954446604D8}" sibTransId="{A04C9F77-434A-4E94-9BF6-156E4AC64243}"/>
    <dgm:cxn modelId="{63F7F3C1-3A1F-4D0B-9A3A-68983ACD813B}" type="presOf" srcId="{E4E9B270-BC07-4FAD-964A-E4D3EF5B1E9B}" destId="{4012216F-5B88-4703-B7CB-8969B9664B74}" srcOrd="0" destOrd="0" presId="urn:microsoft.com/office/officeart/2005/8/layout/arrow3"/>
    <dgm:cxn modelId="{B59EDF92-4929-49DF-8A71-6C206C6F7637}" type="presOf" srcId="{A6A7D7BE-B731-4122-8591-F063CDE55A35}" destId="{FDD8EFA8-1AF8-48C9-B933-4BA6B4B6CF2A}" srcOrd="0" destOrd="0" presId="urn:microsoft.com/office/officeart/2005/8/layout/arrow3"/>
    <dgm:cxn modelId="{EDBB2F9B-891D-41D7-B7E6-8E860F16E9DF}" type="presOf" srcId="{F892B863-740F-46E4-8F63-142D58774B19}" destId="{CE854507-F06E-4D60-8A59-59E362235026}" srcOrd="0" destOrd="0" presId="urn:microsoft.com/office/officeart/2005/8/layout/arrow3"/>
    <dgm:cxn modelId="{9ADDB5BB-72DC-47FE-B46B-A3FFF0A31DE0}" srcId="{E4E9B270-BC07-4FAD-964A-E4D3EF5B1E9B}" destId="{F892B863-740F-46E4-8F63-142D58774B19}" srcOrd="0" destOrd="0" parTransId="{47FD9B99-204E-40B9-A77C-CB76F5C10596}" sibTransId="{C4C14F2E-50B8-4275-A8AE-369D14C005EE}"/>
    <dgm:cxn modelId="{739BF5F6-A6BB-43AB-9344-2BD98969A86A}" type="presParOf" srcId="{4012216F-5B88-4703-B7CB-8969B9664B74}" destId="{E6FF8300-A2E5-4C1B-BB19-6BD9FCF2CF53}" srcOrd="0" destOrd="0" presId="urn:microsoft.com/office/officeart/2005/8/layout/arrow3"/>
    <dgm:cxn modelId="{A6A74CB9-CAD6-430A-A795-B43A26ED4D48}" type="presParOf" srcId="{4012216F-5B88-4703-B7CB-8969B9664B74}" destId="{A6C78E58-DB6A-4C90-BC3C-BD9FE092D0E4}" srcOrd="1" destOrd="0" presId="urn:microsoft.com/office/officeart/2005/8/layout/arrow3"/>
    <dgm:cxn modelId="{16F5B541-CBDF-44B0-BCD4-5C962D39D966}" type="presParOf" srcId="{4012216F-5B88-4703-B7CB-8969B9664B74}" destId="{CE854507-F06E-4D60-8A59-59E362235026}" srcOrd="2" destOrd="0" presId="urn:microsoft.com/office/officeart/2005/8/layout/arrow3"/>
    <dgm:cxn modelId="{88AD78B3-BD33-44A0-9499-62611210B4E8}" type="presParOf" srcId="{4012216F-5B88-4703-B7CB-8969B9664B74}" destId="{55FBC716-C2CF-43D3-A9E6-D2ABFA771A92}" srcOrd="3" destOrd="0" presId="urn:microsoft.com/office/officeart/2005/8/layout/arrow3"/>
    <dgm:cxn modelId="{0F481EC3-0921-4AC4-8786-C3AC08E49CFA}" type="presParOf" srcId="{4012216F-5B88-4703-B7CB-8969B9664B74}" destId="{FDD8EFA8-1AF8-48C9-B933-4BA6B4B6CF2A}"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E40D38-47BD-4648-AE69-2750CBE4A516}">
      <dsp:nvSpPr>
        <dsp:cNvPr id="0" name=""/>
        <dsp:cNvSpPr/>
      </dsp:nvSpPr>
      <dsp:spPr>
        <a:xfrm>
          <a:off x="1882124" y="536284"/>
          <a:ext cx="3580567" cy="3580567"/>
        </a:xfrm>
        <a:prstGeom prst="blockArc">
          <a:avLst>
            <a:gd name="adj1" fmla="val 10800000"/>
            <a:gd name="adj2" fmla="val 16200000"/>
            <a:gd name="adj3" fmla="val 4644"/>
          </a:avLst>
        </a:prstGeom>
        <a:solidFill>
          <a:schemeClr val="accent5">
            <a:hueOff val="6010699"/>
            <a:satOff val="-26380"/>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DCD153E-E838-48C2-99A8-2C8520189ECC}">
      <dsp:nvSpPr>
        <dsp:cNvPr id="0" name=""/>
        <dsp:cNvSpPr/>
      </dsp:nvSpPr>
      <dsp:spPr>
        <a:xfrm>
          <a:off x="1882124" y="536284"/>
          <a:ext cx="3580567" cy="3580567"/>
        </a:xfrm>
        <a:prstGeom prst="blockArc">
          <a:avLst>
            <a:gd name="adj1" fmla="val 5400000"/>
            <a:gd name="adj2" fmla="val 10800000"/>
            <a:gd name="adj3" fmla="val 4644"/>
          </a:avLst>
        </a:prstGeom>
        <a:solidFill>
          <a:schemeClr val="accent5">
            <a:hueOff val="4007133"/>
            <a:satOff val="-17587"/>
            <a:lumOff val="522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6F52CC4-9670-4D6D-8D2F-6C039F697AB7}">
      <dsp:nvSpPr>
        <dsp:cNvPr id="0" name=""/>
        <dsp:cNvSpPr/>
      </dsp:nvSpPr>
      <dsp:spPr>
        <a:xfrm>
          <a:off x="1882124" y="536284"/>
          <a:ext cx="3580567" cy="3580567"/>
        </a:xfrm>
        <a:prstGeom prst="blockArc">
          <a:avLst>
            <a:gd name="adj1" fmla="val 0"/>
            <a:gd name="adj2" fmla="val 5400000"/>
            <a:gd name="adj3" fmla="val 4644"/>
          </a:avLst>
        </a:prstGeom>
        <a:solidFill>
          <a:schemeClr val="accent5">
            <a:hueOff val="2003566"/>
            <a:satOff val="-8793"/>
            <a:lumOff val="261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8D45456-6E90-4BC5-B308-CD5389434EA8}">
      <dsp:nvSpPr>
        <dsp:cNvPr id="0" name=""/>
        <dsp:cNvSpPr/>
      </dsp:nvSpPr>
      <dsp:spPr>
        <a:xfrm>
          <a:off x="1882124" y="536284"/>
          <a:ext cx="3580567" cy="3580567"/>
        </a:xfrm>
        <a:prstGeom prst="blockArc">
          <a:avLst>
            <a:gd name="adj1" fmla="val 16200000"/>
            <a:gd name="adj2" fmla="val 0"/>
            <a:gd name="adj3" fmla="val 4644"/>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DDD24E-C0BF-4C2E-866B-7E4C1D6CA52A}">
      <dsp:nvSpPr>
        <dsp:cNvPr id="0" name=""/>
        <dsp:cNvSpPr/>
      </dsp:nvSpPr>
      <dsp:spPr>
        <a:xfrm>
          <a:off x="2847550" y="1501710"/>
          <a:ext cx="1649714" cy="164971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Principios </a:t>
          </a:r>
          <a:endParaRPr lang="es-MX" sz="2000" kern="1200" dirty="0"/>
        </a:p>
      </dsp:txBody>
      <dsp:txXfrm>
        <a:off x="3089145" y="1743305"/>
        <a:ext cx="1166524" cy="1166524"/>
      </dsp:txXfrm>
    </dsp:sp>
    <dsp:sp modelId="{35988A44-41C5-4246-A855-D2209DC1EBFD}">
      <dsp:nvSpPr>
        <dsp:cNvPr id="0" name=""/>
        <dsp:cNvSpPr/>
      </dsp:nvSpPr>
      <dsp:spPr>
        <a:xfrm>
          <a:off x="3095007" y="456"/>
          <a:ext cx="1154800" cy="115480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s-MX" sz="1050" kern="1200" dirty="0" smtClean="0"/>
            <a:t>Autonomía </a:t>
          </a:r>
          <a:endParaRPr lang="es-MX" sz="1050" kern="1200" dirty="0"/>
        </a:p>
      </dsp:txBody>
      <dsp:txXfrm>
        <a:off x="3264124" y="169573"/>
        <a:ext cx="816566" cy="816566"/>
      </dsp:txXfrm>
    </dsp:sp>
    <dsp:sp modelId="{0A436DB5-516D-472F-A3AA-8FF266BFDB8E}">
      <dsp:nvSpPr>
        <dsp:cNvPr id="0" name=""/>
        <dsp:cNvSpPr/>
      </dsp:nvSpPr>
      <dsp:spPr>
        <a:xfrm>
          <a:off x="4843719" y="1749167"/>
          <a:ext cx="1154800" cy="1154800"/>
        </a:xfrm>
        <a:prstGeom prst="ellipse">
          <a:avLst/>
        </a:prstGeom>
        <a:solidFill>
          <a:schemeClr val="accent5">
            <a:hueOff val="2003566"/>
            <a:satOff val="-8793"/>
            <a:lumOff val="26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s-MX" sz="1050" kern="1200" dirty="0" smtClean="0"/>
            <a:t>No maleficencia </a:t>
          </a:r>
          <a:endParaRPr lang="es-MX" sz="1050" kern="1200" dirty="0"/>
        </a:p>
      </dsp:txBody>
      <dsp:txXfrm>
        <a:off x="5012836" y="1918284"/>
        <a:ext cx="816566" cy="816566"/>
      </dsp:txXfrm>
    </dsp:sp>
    <dsp:sp modelId="{FCF589A9-7106-44FE-8D0D-8594D7A104B4}">
      <dsp:nvSpPr>
        <dsp:cNvPr id="0" name=""/>
        <dsp:cNvSpPr/>
      </dsp:nvSpPr>
      <dsp:spPr>
        <a:xfrm>
          <a:off x="3095007" y="3497879"/>
          <a:ext cx="1154800" cy="1154800"/>
        </a:xfrm>
        <a:prstGeom prst="ellipse">
          <a:avLst/>
        </a:prstGeom>
        <a:solidFill>
          <a:schemeClr val="accent5">
            <a:hueOff val="4007133"/>
            <a:satOff val="-17587"/>
            <a:lumOff val="52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s-MX" sz="1050" kern="1200" dirty="0" smtClean="0"/>
            <a:t>Beneficencia </a:t>
          </a:r>
          <a:endParaRPr lang="es-MX" sz="1050" kern="1200" dirty="0"/>
        </a:p>
      </dsp:txBody>
      <dsp:txXfrm>
        <a:off x="3264124" y="3666996"/>
        <a:ext cx="816566" cy="816566"/>
      </dsp:txXfrm>
    </dsp:sp>
    <dsp:sp modelId="{702B76A5-4EFC-4A37-A3A1-6D2B75E2EA04}">
      <dsp:nvSpPr>
        <dsp:cNvPr id="0" name=""/>
        <dsp:cNvSpPr/>
      </dsp:nvSpPr>
      <dsp:spPr>
        <a:xfrm>
          <a:off x="1346296" y="1749167"/>
          <a:ext cx="1154800" cy="1154800"/>
        </a:xfrm>
        <a:prstGeom prst="ellipse">
          <a:avLst/>
        </a:prstGeom>
        <a:solidFill>
          <a:schemeClr val="accent5">
            <a:hueOff val="6010699"/>
            <a:satOff val="-26380"/>
            <a:lumOff val="78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s-MX" sz="1050" kern="1200" dirty="0" smtClean="0"/>
            <a:t>Justicia </a:t>
          </a:r>
          <a:endParaRPr lang="es-MX" sz="1050" kern="1200" dirty="0"/>
        </a:p>
      </dsp:txBody>
      <dsp:txXfrm>
        <a:off x="1515413" y="1918284"/>
        <a:ext cx="816566" cy="8165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FF8300-A2E5-4C1B-BB19-6BD9FCF2CF53}">
      <dsp:nvSpPr>
        <dsp:cNvPr id="0" name=""/>
        <dsp:cNvSpPr/>
      </dsp:nvSpPr>
      <dsp:spPr>
        <a:xfrm rot="21300000">
          <a:off x="947180" y="610593"/>
          <a:ext cx="3506238" cy="306756"/>
        </a:xfrm>
        <a:prstGeom prst="mathMinus">
          <a:avLst/>
        </a:prstGeom>
        <a:gradFill rotWithShape="0">
          <a:gsLst>
            <a:gs pos="0">
              <a:schemeClr val="accent4">
                <a:tint val="40000"/>
                <a:hueOff val="0"/>
                <a:satOff val="0"/>
                <a:lumOff val="0"/>
                <a:alphaOff val="0"/>
                <a:tint val="98000"/>
                <a:shade val="25000"/>
                <a:satMod val="250000"/>
              </a:schemeClr>
            </a:gs>
            <a:gs pos="68000">
              <a:schemeClr val="accent4">
                <a:tint val="40000"/>
                <a:hueOff val="0"/>
                <a:satOff val="0"/>
                <a:lumOff val="0"/>
                <a:alphaOff val="0"/>
                <a:tint val="86000"/>
                <a:satMod val="115000"/>
              </a:schemeClr>
            </a:gs>
            <a:gs pos="100000">
              <a:schemeClr val="accent4">
                <a:tint val="4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tint val="40000"/>
              <a:hueOff val="0"/>
              <a:satOff val="0"/>
              <a:lumOff val="0"/>
              <a:alphaOff val="0"/>
              <a:shade val="9000"/>
              <a:alpha val="48000"/>
              <a:satMod val="105000"/>
            </a:schemeClr>
          </a:outerShdw>
        </a:effectLst>
        <a:scene3d>
          <a:camera prst="orthographicFront">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dsp:style>
    </dsp:sp>
    <dsp:sp modelId="{A6C78E58-DB6A-4C90-BC3C-BD9FE092D0E4}">
      <dsp:nvSpPr>
        <dsp:cNvPr id="0" name=""/>
        <dsp:cNvSpPr/>
      </dsp:nvSpPr>
      <dsp:spPr>
        <a:xfrm>
          <a:off x="648072" y="76397"/>
          <a:ext cx="1620180" cy="611177"/>
        </a:xfrm>
        <a:prstGeom prst="downArrow">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alpha val="48000"/>
              <a:satMod val="105000"/>
            </a:schemeClr>
          </a:outerShdw>
        </a:effectLst>
        <a:scene3d>
          <a:camera prst="orthographicFront">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sp>
    <dsp:sp modelId="{CE854507-F06E-4D60-8A59-59E362235026}">
      <dsp:nvSpPr>
        <dsp:cNvPr id="0" name=""/>
        <dsp:cNvSpPr/>
      </dsp:nvSpPr>
      <dsp:spPr>
        <a:xfrm>
          <a:off x="2862318" y="0"/>
          <a:ext cx="1728192" cy="641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MX" sz="2200" kern="1200" dirty="0" smtClean="0"/>
            <a:t>Beneficio </a:t>
          </a:r>
          <a:endParaRPr lang="es-MX" sz="2200" kern="1200" dirty="0"/>
        </a:p>
      </dsp:txBody>
      <dsp:txXfrm>
        <a:off x="2862318" y="0"/>
        <a:ext cx="1728192" cy="641736"/>
      </dsp:txXfrm>
    </dsp:sp>
    <dsp:sp modelId="{55FBC716-C2CF-43D3-A9E6-D2ABFA771A92}">
      <dsp:nvSpPr>
        <dsp:cNvPr id="0" name=""/>
        <dsp:cNvSpPr/>
      </dsp:nvSpPr>
      <dsp:spPr>
        <a:xfrm>
          <a:off x="3132347" y="840369"/>
          <a:ext cx="1620180" cy="611177"/>
        </a:xfrm>
        <a:prstGeom prst="upArrow">
          <a:avLst/>
        </a:prstGeom>
        <a:gradFill rotWithShape="0">
          <a:gsLst>
            <a:gs pos="0">
              <a:schemeClr val="accent4">
                <a:hueOff val="-2057156"/>
                <a:satOff val="-5690"/>
                <a:lumOff val="3530"/>
                <a:alphaOff val="0"/>
                <a:tint val="98000"/>
                <a:shade val="25000"/>
                <a:satMod val="250000"/>
              </a:schemeClr>
            </a:gs>
            <a:gs pos="68000">
              <a:schemeClr val="accent4">
                <a:hueOff val="-2057156"/>
                <a:satOff val="-5690"/>
                <a:lumOff val="3530"/>
                <a:alphaOff val="0"/>
                <a:tint val="86000"/>
                <a:satMod val="115000"/>
              </a:schemeClr>
            </a:gs>
            <a:gs pos="100000">
              <a:schemeClr val="accent4">
                <a:hueOff val="-2057156"/>
                <a:satOff val="-5690"/>
                <a:lumOff val="3530"/>
                <a:alphaOff val="0"/>
                <a:tint val="50000"/>
                <a:satMod val="150000"/>
              </a:schemeClr>
            </a:gs>
          </a:gsLst>
          <a:path path="circle">
            <a:fillToRect l="50000" t="130000" r="50000" b="-30000"/>
          </a:path>
        </a:gradFill>
        <a:ln>
          <a:noFill/>
        </a:ln>
        <a:effectLst>
          <a:outerShdw blurRad="57150" dist="38100" dir="5400000" algn="ctr" rotWithShape="0">
            <a:schemeClr val="accent4">
              <a:hueOff val="-2057156"/>
              <a:satOff val="-5690"/>
              <a:lumOff val="3530"/>
              <a:alphaOff val="0"/>
              <a:shade val="9000"/>
              <a:alpha val="48000"/>
              <a:satMod val="105000"/>
            </a:schemeClr>
          </a:outerShdw>
        </a:effectLst>
        <a:scene3d>
          <a:camera prst="orthographicFront">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sp>
    <dsp:sp modelId="{FDD8EFA8-1AF8-48C9-B933-4BA6B4B6CF2A}">
      <dsp:nvSpPr>
        <dsp:cNvPr id="0" name=""/>
        <dsp:cNvSpPr/>
      </dsp:nvSpPr>
      <dsp:spPr>
        <a:xfrm>
          <a:off x="810090" y="886207"/>
          <a:ext cx="1728192" cy="641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MX" sz="2200" kern="1200" dirty="0" smtClean="0"/>
            <a:t>Costo </a:t>
          </a:r>
          <a:endParaRPr lang="es-MX" sz="2200" kern="1200" dirty="0"/>
        </a:p>
      </dsp:txBody>
      <dsp:txXfrm>
        <a:off x="810090" y="886207"/>
        <a:ext cx="1728192" cy="64173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90D018-C523-4F9A-AD8F-A3F074632CAE}" type="datetimeFigureOut">
              <a:rPr lang="es-MX" smtClean="0"/>
              <a:t>27/09/2019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AB702C-F6BF-4C9C-89F4-8D79E1D0E398}" type="slidenum">
              <a:rPr lang="es-MX" smtClean="0"/>
              <a:t>‹Nº›</a:t>
            </a:fld>
            <a:endParaRPr lang="es-MX"/>
          </a:p>
        </p:txBody>
      </p:sp>
    </p:spTree>
    <p:extLst>
      <p:ext uri="{BB962C8B-B14F-4D97-AF65-F5344CB8AC3E}">
        <p14:creationId xmlns:p14="http://schemas.microsoft.com/office/powerpoint/2010/main" val="32699389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a:ln/>
        </p:spPr>
      </p:sp>
      <p:sp>
        <p:nvSpPr>
          <p:cNvPr id="8089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smtClean="0"/>
          </a:p>
        </p:txBody>
      </p:sp>
      <p:sp>
        <p:nvSpPr>
          <p:cNvPr id="8090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E22C85C-5893-49A7-B61A-A285C58208C3}" type="slidenum">
              <a:rPr lang="es-ES" altLang="es-MX" smtClean="0"/>
              <a:pPr eaLnBrk="1" hangingPunct="1"/>
              <a:t>6</a:t>
            </a:fld>
            <a:endParaRPr lang="es-ES" alt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este sentido el paciente tiene el derecho a decidir y debe estar correctamente informado para decidir sobre la enfermedad </a:t>
            </a:r>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20</a:t>
            </a:fld>
            <a:endParaRPr lang="es-MX"/>
          </a:p>
        </p:txBody>
      </p:sp>
    </p:spTree>
    <p:extLst>
      <p:ext uri="{BB962C8B-B14F-4D97-AF65-F5344CB8AC3E}">
        <p14:creationId xmlns:p14="http://schemas.microsoft.com/office/powerpoint/2010/main" val="100051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err="1" smtClean="0"/>
              <a:t>Beauchamp</a:t>
            </a:r>
            <a:r>
              <a:rPr lang="es-MX" dirty="0" smtClean="0"/>
              <a:t> y </a:t>
            </a:r>
            <a:r>
              <a:rPr lang="es-MX" dirty="0" err="1" smtClean="0"/>
              <a:t>Childress</a:t>
            </a:r>
            <a:r>
              <a:rPr lang="es-MX" dirty="0" smtClean="0"/>
              <a:t> entienden que ese ideal de autonomía es muy alto y que muy pocos pueden aspirar a alcanzarlo.</a:t>
            </a:r>
          </a:p>
          <a:p>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21</a:t>
            </a:fld>
            <a:endParaRPr lang="es-MX"/>
          </a:p>
        </p:txBody>
      </p:sp>
    </p:spTree>
    <p:extLst>
      <p:ext uri="{BB962C8B-B14F-4D97-AF65-F5344CB8AC3E}">
        <p14:creationId xmlns:p14="http://schemas.microsoft.com/office/powerpoint/2010/main" val="17995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autonomía es un concepto que admite grados, por eso, a </a:t>
            </a:r>
            <a:r>
              <a:rPr lang="es-MX" dirty="0" err="1" smtClean="0"/>
              <a:t>Beauchamp</a:t>
            </a:r>
            <a:r>
              <a:rPr lang="es-MX" dirty="0" smtClean="0"/>
              <a:t> y </a:t>
            </a:r>
            <a:r>
              <a:rPr lang="es-MX" dirty="0" err="1" smtClean="0"/>
              <a:t>Childress</a:t>
            </a:r>
            <a:r>
              <a:rPr lang="es-MX" dirty="0" smtClean="0"/>
              <a:t>, para tomar decisiones en casos clínicos, no les interesa tanto el concepto de autonomía como la noción de acción autónoma</a:t>
            </a:r>
            <a:r>
              <a:rPr lang="es-MX"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 intencionalidad no admite grados, la comprensión y la coacción sí. Para poder determinar si una acción es autónoma, tenemos que conocer si es o no intencional y, además, comprobar si supera un nivel substancial de comprensión y de libertad de coacciones, y no si alcanza una total comprensión o una total ausencia de influencias. A estas acciones se las llama </a:t>
            </a:r>
            <a:r>
              <a:rPr lang="es-MX" i="1" dirty="0" smtClean="0"/>
              <a:t>substancialmente autónomas, </a:t>
            </a:r>
            <a:r>
              <a:rPr lang="es-MX" dirty="0" smtClean="0"/>
              <a:t>pero no completamente autónomas.</a:t>
            </a:r>
          </a:p>
          <a:p>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22</a:t>
            </a:fld>
            <a:endParaRPr lang="es-MX"/>
          </a:p>
        </p:txBody>
      </p:sp>
    </p:spTree>
    <p:extLst>
      <p:ext uri="{BB962C8B-B14F-4D97-AF65-F5344CB8AC3E}">
        <p14:creationId xmlns:p14="http://schemas.microsoft.com/office/powerpoint/2010/main" val="2519392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err="1" smtClean="0"/>
              <a:t>Beauchamp</a:t>
            </a:r>
            <a:r>
              <a:rPr lang="es-MX" dirty="0" smtClean="0"/>
              <a:t> y </a:t>
            </a:r>
            <a:r>
              <a:rPr lang="es-MX" dirty="0" err="1" smtClean="0"/>
              <a:t>Childress</a:t>
            </a:r>
            <a:r>
              <a:rPr lang="es-MX" dirty="0" smtClean="0"/>
              <a:t> nos dan algunas reglas para tratar a las personas de manera autónoma:</a:t>
            </a:r>
          </a:p>
          <a:p>
            <a:pPr lvl="1"/>
            <a:r>
              <a:rPr lang="es-MX" dirty="0" smtClean="0"/>
              <a:t>Di la verdad</a:t>
            </a:r>
          </a:p>
          <a:p>
            <a:pPr lvl="1"/>
            <a:r>
              <a:rPr lang="es-MX" dirty="0" smtClean="0"/>
              <a:t>Respeta la privacidad de otros</a:t>
            </a:r>
          </a:p>
          <a:p>
            <a:pPr lvl="1"/>
            <a:r>
              <a:rPr lang="es-MX" dirty="0" smtClean="0"/>
              <a:t>Protege la confidencialidad de la información</a:t>
            </a:r>
          </a:p>
          <a:p>
            <a:pPr lvl="1"/>
            <a:r>
              <a:rPr lang="es-MX" dirty="0" smtClean="0"/>
              <a:t>Obtén consentimiento para las intervenciones a pacientes</a:t>
            </a:r>
          </a:p>
          <a:p>
            <a:pPr lvl="1"/>
            <a:r>
              <a:rPr lang="es-MX" dirty="0" smtClean="0"/>
              <a:t>Cuando te lo pidan, ayuda a otros a tomar decisiones importantes</a:t>
            </a:r>
          </a:p>
          <a:p>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23</a:t>
            </a:fld>
            <a:endParaRPr lang="es-MX"/>
          </a:p>
        </p:txBody>
      </p:sp>
    </p:spTree>
    <p:extLst>
      <p:ext uri="{BB962C8B-B14F-4D97-AF65-F5344CB8AC3E}">
        <p14:creationId xmlns:p14="http://schemas.microsoft.com/office/powerpoint/2010/main" val="2037094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Todo ser humano es un agente moral libre, y como tal, debe ser respetado por todos, incluso y especialmente por aquellos que nos comparten sus posiciones morales. </a:t>
            </a:r>
          </a:p>
          <a:p>
            <a:r>
              <a:rPr lang="es-MX" dirty="0" smtClean="0"/>
              <a:t>Hay </a:t>
            </a:r>
            <a:r>
              <a:rPr lang="es-MX" dirty="0" smtClean="0"/>
              <a:t>que </a:t>
            </a:r>
            <a:r>
              <a:rPr lang="es-MX" dirty="0" smtClean="0"/>
              <a:t>rechazar</a:t>
            </a:r>
            <a:r>
              <a:rPr lang="es-MX" baseline="0" dirty="0" smtClean="0"/>
              <a:t> </a:t>
            </a:r>
            <a:r>
              <a:rPr lang="es-MX" baseline="0" dirty="0" smtClean="0"/>
              <a:t>toda presión o violencia para obligar a las personas a aceptar un determinado valor o punto de vista que no comparte y que se las quiere imponer.</a:t>
            </a:r>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24</a:t>
            </a:fld>
            <a:endParaRPr lang="es-MX"/>
          </a:p>
        </p:txBody>
      </p:sp>
    </p:spTree>
    <p:extLst>
      <p:ext uri="{BB962C8B-B14F-4D97-AF65-F5344CB8AC3E}">
        <p14:creationId xmlns:p14="http://schemas.microsoft.com/office/powerpoint/2010/main" val="1609328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Sería deseable que</a:t>
            </a:r>
            <a:r>
              <a:rPr lang="es-MX" baseline="0" dirty="0" smtClean="0"/>
              <a:t> en la elaboración y concreción de un programa moral común, la razón o el discurso racional jugasen un papel importante; sin embargo allí donde la argumentación racional no parece llegar a n </a:t>
            </a:r>
            <a:r>
              <a:rPr lang="es-MX" baseline="0" dirty="0" err="1" smtClean="0"/>
              <a:t>ingún</a:t>
            </a:r>
            <a:r>
              <a:rPr lang="es-MX" baseline="0" dirty="0" smtClean="0"/>
              <a:t> fin, queda el consentimiento libremente acordado.</a:t>
            </a:r>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25</a:t>
            </a:fld>
            <a:endParaRPr lang="es-MX"/>
          </a:p>
        </p:txBody>
      </p:sp>
    </p:spTree>
    <p:extLst>
      <p:ext uri="{BB962C8B-B14F-4D97-AF65-F5344CB8AC3E}">
        <p14:creationId xmlns:p14="http://schemas.microsoft.com/office/powerpoint/2010/main" val="10317755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consentimiento informado es el procedimiento mediante el cual se garantiza que el sujeto ha expresado voluntariamente su intención de participar en la investigación, después de haber comprendido la información que se le ha dado, acerca de los objetivos del estudio, los beneficios, las molestias, los posibles riesgos y las alternativas, sus derechos y responsabilidades.</a:t>
            </a:r>
            <a:endParaRPr lang="es-MX" b="0"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26</a:t>
            </a:fld>
            <a:endParaRPr lang="es-MX"/>
          </a:p>
        </p:txBody>
      </p:sp>
    </p:spTree>
    <p:extLst>
      <p:ext uri="{BB962C8B-B14F-4D97-AF65-F5344CB8AC3E}">
        <p14:creationId xmlns:p14="http://schemas.microsoft.com/office/powerpoint/2010/main" val="11692636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consentimiento informado debe reunir al menos cuatro requisitos que son:</a:t>
            </a:r>
          </a:p>
          <a:p>
            <a:r>
              <a:rPr lang="es-MX" sz="1200" b="0" i="1" kern="1200" dirty="0" smtClean="0">
                <a:solidFill>
                  <a:schemeClr val="tx1"/>
                </a:solidFill>
                <a:effectLst/>
                <a:latin typeface="+mn-lt"/>
                <a:ea typeface="+mn-ea"/>
                <a:cs typeface="+mn-cs"/>
              </a:rPr>
              <a:t>Capacidad</a:t>
            </a:r>
            <a:r>
              <a:rPr lang="es-MX" sz="1200" b="0" i="0" kern="1200" dirty="0" smtClean="0">
                <a:solidFill>
                  <a:schemeClr val="tx1"/>
                </a:solidFill>
                <a:effectLst/>
                <a:latin typeface="+mn-lt"/>
                <a:ea typeface="+mn-ea"/>
                <a:cs typeface="+mn-cs"/>
              </a:rPr>
              <a:t>: el individuo debe tener la habilidad de tomar decisiones.</a:t>
            </a:r>
          </a:p>
          <a:p>
            <a:r>
              <a:rPr lang="es-MX" sz="1200" b="0" i="1" kern="1200" dirty="0" smtClean="0">
                <a:solidFill>
                  <a:schemeClr val="tx1"/>
                </a:solidFill>
                <a:effectLst/>
                <a:latin typeface="+mn-lt"/>
                <a:ea typeface="+mn-ea"/>
                <a:cs typeface="+mn-cs"/>
              </a:rPr>
              <a:t>Voluntariedad:</a:t>
            </a:r>
            <a:r>
              <a:rPr lang="es-MX" sz="1200" b="0" i="0" kern="1200" dirty="0" smtClean="0">
                <a:solidFill>
                  <a:schemeClr val="tx1"/>
                </a:solidFill>
                <a:effectLst/>
                <a:latin typeface="+mn-lt"/>
                <a:ea typeface="+mn-ea"/>
                <a:cs typeface="+mn-cs"/>
              </a:rPr>
              <a:t> Los sujetos deben decidir libremente someterse a un tratamiento o participar en un estudio sin que haya persuasión, manipulación ni</a:t>
            </a:r>
            <a:r>
              <a:rPr lang="es-MX" sz="1200" b="0" i="0" kern="1200" baseline="0" dirty="0" smtClean="0">
                <a:solidFill>
                  <a:schemeClr val="tx1"/>
                </a:solidFill>
                <a:effectLst/>
                <a:latin typeface="+mn-lt"/>
                <a:ea typeface="+mn-ea"/>
                <a:cs typeface="+mn-cs"/>
              </a:rPr>
              <a:t> coerción. </a:t>
            </a:r>
            <a:r>
              <a:rPr lang="es-MX" sz="1200" b="0" i="0" kern="1200" dirty="0" smtClean="0">
                <a:solidFill>
                  <a:schemeClr val="tx1"/>
                </a:solidFill>
                <a:effectLst/>
                <a:latin typeface="+mn-lt"/>
                <a:ea typeface="+mn-ea"/>
                <a:cs typeface="+mn-cs"/>
              </a:rPr>
              <a:t>El carácter voluntario del consentimiento es vulnerado cuando es solicitado por personas en posición de autoridad o no se ofrece un tiempo suficiente al paciente para reflexionar, consultar o decidir.</a:t>
            </a:r>
          </a:p>
          <a:p>
            <a:r>
              <a:rPr lang="es-MX" sz="1200" b="0" i="1" kern="1200" dirty="0" smtClean="0">
                <a:solidFill>
                  <a:schemeClr val="tx1"/>
                </a:solidFill>
                <a:effectLst/>
                <a:latin typeface="+mn-lt"/>
                <a:ea typeface="+mn-ea"/>
                <a:cs typeface="+mn-cs"/>
              </a:rPr>
              <a:t>Información:</a:t>
            </a:r>
            <a:r>
              <a:rPr lang="es-MX" sz="1200" b="0" i="0" kern="1200" dirty="0" smtClean="0">
                <a:solidFill>
                  <a:schemeClr val="tx1"/>
                </a:solidFill>
                <a:effectLst/>
                <a:latin typeface="+mn-lt"/>
                <a:ea typeface="+mn-ea"/>
                <a:cs typeface="+mn-cs"/>
              </a:rPr>
              <a:t> Las opciones deben ser comprensibles y deben incluir el objetivo del tratamiento o del estudio, su procedimiento, los beneficios y riesgos potenciales y que siempre existe la opción del paciente de rechazar el tratamiento o estudio una vez iniciado en cualquier momento, sin que ello le pueda perjudicar en otros tratamientos.</a:t>
            </a:r>
          </a:p>
          <a:p>
            <a:r>
              <a:rPr lang="es-MX" sz="1200" b="0" i="1" kern="1200" dirty="0" smtClean="0">
                <a:solidFill>
                  <a:schemeClr val="tx1"/>
                </a:solidFill>
                <a:effectLst/>
                <a:latin typeface="+mn-lt"/>
                <a:ea typeface="+mn-ea"/>
                <a:cs typeface="+mn-cs"/>
              </a:rPr>
              <a:t>Comprensión:</a:t>
            </a:r>
            <a:r>
              <a:rPr lang="es-MX" sz="1200" b="0" i="0" kern="1200" dirty="0" smtClean="0">
                <a:solidFill>
                  <a:schemeClr val="tx1"/>
                </a:solidFill>
                <a:effectLst/>
                <a:latin typeface="+mn-lt"/>
                <a:ea typeface="+mn-ea"/>
                <a:cs typeface="+mn-cs"/>
              </a:rPr>
              <a:t> Es la capacidad del paciente de comprender la información relevante.</a:t>
            </a:r>
          </a:p>
          <a:p>
            <a:r>
              <a:rPr lang="es-MX" sz="1200" b="0" i="0" kern="1200" dirty="0" smtClean="0">
                <a:solidFill>
                  <a:schemeClr val="tx1"/>
                </a:solidFill>
                <a:effectLst/>
                <a:latin typeface="+mn-lt"/>
                <a:ea typeface="+mn-ea"/>
                <a:cs typeface="+mn-cs"/>
              </a:rPr>
              <a:t>Estudios a nivel internacional demuestran que hay una fuerte tendencia a considerar el consentimiento informado como una herramienta que protege a los proveedores de salud de problemas legales y reclamos, en vez de un proceso en el que se toman las decisiones en forma conjunta y responsable por parte del paciente y el profesional. Dado el aumento en los últimos años de las demandas contra profesionales sanitarios, éstos se protegen con la práctica de la llamada "medicina defensiva".</a:t>
            </a:r>
          </a:p>
          <a:p>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27</a:t>
            </a:fld>
            <a:endParaRPr lang="es-MX"/>
          </a:p>
        </p:txBody>
      </p:sp>
    </p:spTree>
    <p:extLst>
      <p:ext uri="{BB962C8B-B14F-4D97-AF65-F5344CB8AC3E}">
        <p14:creationId xmlns:p14="http://schemas.microsoft.com/office/powerpoint/2010/main" val="27323393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Este principio se inscribe en la tradición de la máxima clásica </a:t>
            </a:r>
            <a:r>
              <a:rPr lang="es-MX" sz="1200" i="1" kern="1200" dirty="0" err="1" smtClean="0">
                <a:solidFill>
                  <a:schemeClr val="tx1"/>
                </a:solidFill>
                <a:effectLst/>
                <a:latin typeface="+mn-lt"/>
                <a:ea typeface="+mn-ea"/>
                <a:cs typeface="+mn-cs"/>
              </a:rPr>
              <a:t>primum</a:t>
            </a:r>
            <a:r>
              <a:rPr lang="es-MX" sz="1200" i="1" kern="1200" dirty="0" smtClean="0">
                <a:solidFill>
                  <a:schemeClr val="tx1"/>
                </a:solidFill>
                <a:effectLst/>
                <a:latin typeface="+mn-lt"/>
                <a:ea typeface="+mn-ea"/>
                <a:cs typeface="+mn-cs"/>
              </a:rPr>
              <a:t> non </a:t>
            </a:r>
            <a:r>
              <a:rPr lang="es-MX" sz="1200" i="1" kern="1200" dirty="0" err="1" smtClean="0">
                <a:solidFill>
                  <a:schemeClr val="tx1"/>
                </a:solidFill>
                <a:effectLst/>
                <a:latin typeface="+mn-lt"/>
                <a:ea typeface="+mn-ea"/>
                <a:cs typeface="+mn-cs"/>
              </a:rPr>
              <a:t>nocere</a:t>
            </a:r>
            <a:r>
              <a:rPr lang="es-MX" sz="1200" i="1" kern="120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(«lo primero no dañar»). Aunque la máxima como tal no se encuentra en los tratados hipocráticos, sí que existe una obligación de no maleficencia expresada en el juramento hipocrático. Así, sobre el uso del régimen para el beneficio de los pacientes, este juramento dice: «si es para su daño (...) lo impediré».</a:t>
            </a:r>
          </a:p>
          <a:p>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28</a:t>
            </a:fld>
            <a:endParaRPr lang="es-MX"/>
          </a:p>
        </p:txBody>
      </p:sp>
    </p:spTree>
    <p:extLst>
      <p:ext uri="{BB962C8B-B14F-4D97-AF65-F5344CB8AC3E}">
        <p14:creationId xmlns:p14="http://schemas.microsoft.com/office/powerpoint/2010/main" val="1118550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Es la expresión sintética de una serie de normas: no matar, no atentar contra la integridad personal, no perjudicar la salud, no inducir discapacidades, no incurrir en mal praxis, etc.</a:t>
            </a:r>
          </a:p>
          <a:p>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29</a:t>
            </a:fld>
            <a:endParaRPr lang="es-MX"/>
          </a:p>
        </p:txBody>
      </p:sp>
    </p:spTree>
    <p:extLst>
      <p:ext uri="{BB962C8B-B14F-4D97-AF65-F5344CB8AC3E}">
        <p14:creationId xmlns:p14="http://schemas.microsoft.com/office/powerpoint/2010/main" val="2445290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objeto de la bioética es la conducta humana en todo lo que tiene que ver con la vida y con la salud.. En el objeto de estudio</a:t>
            </a:r>
            <a:r>
              <a:rPr lang="es-MX" baseline="0" dirty="0" smtClean="0"/>
              <a:t> de la bioética quedan comprendidas la ética, la deontología médica, la biología, la medicina, la antropología, sociología, ecología, etc.</a:t>
            </a:r>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12</a:t>
            </a:fld>
            <a:endParaRPr lang="es-MX"/>
          </a:p>
        </p:txBody>
      </p:sp>
    </p:spTree>
    <p:extLst>
      <p:ext uri="{BB962C8B-B14F-4D97-AF65-F5344CB8AC3E}">
        <p14:creationId xmlns:p14="http://schemas.microsoft.com/office/powerpoint/2010/main" val="34391367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lvl="0"/>
            <a:r>
              <a:rPr lang="es-MX" dirty="0" smtClean="0"/>
              <a:t>Reglas típicas referidas al principio de no-maleficencia son las siguientes:</a:t>
            </a:r>
          </a:p>
          <a:p>
            <a:pPr lvl="0"/>
            <a:r>
              <a:rPr lang="es-MX" dirty="0" smtClean="0"/>
              <a:t>          1.   «No mate».</a:t>
            </a:r>
            <a:br>
              <a:rPr lang="es-MX" dirty="0" smtClean="0"/>
            </a:br>
            <a:r>
              <a:rPr lang="es-MX" dirty="0" smtClean="0"/>
              <a:t>          2.   «No cause dolor o sufrimiento a otros».</a:t>
            </a:r>
            <a:br>
              <a:rPr lang="es-MX" dirty="0" smtClean="0"/>
            </a:br>
            <a:r>
              <a:rPr lang="es-MX" dirty="0" smtClean="0"/>
              <a:t>          3.   «No incapacite a otros».</a:t>
            </a:r>
            <a:br>
              <a:rPr lang="es-MX" dirty="0" smtClean="0"/>
            </a:br>
            <a:r>
              <a:rPr lang="es-MX" dirty="0" smtClean="0"/>
              <a:t>          4.   «No ofenda a otros».</a:t>
            </a:r>
            <a:br>
              <a:rPr lang="es-MX" dirty="0" smtClean="0"/>
            </a:br>
            <a:r>
              <a:rPr lang="es-MX" dirty="0" smtClean="0"/>
              <a:t>          5.   «No prive a otros de aquello que aprecian en la vida».</a:t>
            </a:r>
          </a:p>
          <a:p>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30</a:t>
            </a:fld>
            <a:endParaRPr lang="es-MX"/>
          </a:p>
        </p:txBody>
      </p:sp>
    </p:spTree>
    <p:extLst>
      <p:ext uri="{BB962C8B-B14F-4D97-AF65-F5344CB8AC3E}">
        <p14:creationId xmlns:p14="http://schemas.microsoft.com/office/powerpoint/2010/main" val="5683327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lvl="0"/>
            <a:r>
              <a:rPr lang="es-MX" dirty="0" smtClean="0"/>
              <a:t>El deber de no hacer el mal, de no dañar es mas obligatorio, más claro y más perentorio que deber de hacer el bien. </a:t>
            </a:r>
          </a:p>
          <a:p>
            <a:pPr lvl="0"/>
            <a:r>
              <a:rPr lang="es-MX" dirty="0" smtClean="0"/>
              <a:t>Por algo decían los antiguos: «Ante todo, no dañar»</a:t>
            </a:r>
          </a:p>
          <a:p>
            <a:endParaRPr lang="es-MX" dirty="0" smtClean="0"/>
          </a:p>
          <a:p>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31</a:t>
            </a:fld>
            <a:endParaRPr lang="es-MX"/>
          </a:p>
        </p:txBody>
      </p:sp>
    </p:spTree>
    <p:extLst>
      <p:ext uri="{BB962C8B-B14F-4D97-AF65-F5344CB8AC3E}">
        <p14:creationId xmlns:p14="http://schemas.microsoft.com/office/powerpoint/2010/main" val="2005409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Algunos filósofos consideran a la no-maleficencia y la beneficencia como un mismo principio. Para </a:t>
            </a:r>
            <a:r>
              <a:rPr lang="es-MX" dirty="0" err="1" smtClean="0"/>
              <a:t>Beauchamp</a:t>
            </a:r>
            <a:r>
              <a:rPr lang="es-MX" dirty="0" smtClean="0"/>
              <a:t> y </a:t>
            </a:r>
            <a:r>
              <a:rPr lang="es-MX" dirty="0" err="1" smtClean="0"/>
              <a:t>Childress</a:t>
            </a:r>
            <a:r>
              <a:rPr lang="es-MX" dirty="0" smtClean="0"/>
              <a:t> la obligación de no dañar a otros, por ejemplo, no robar, no lastimar o no matar, es claramente distinta a la obligación de ayudar a otros, por ejemplo, ofrecer beneficios, proteger intereses o promover bienestar.</a:t>
            </a:r>
          </a:p>
          <a:p>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32</a:t>
            </a:fld>
            <a:endParaRPr lang="es-MX"/>
          </a:p>
        </p:txBody>
      </p:sp>
    </p:spTree>
    <p:extLst>
      <p:ext uri="{BB962C8B-B14F-4D97-AF65-F5344CB8AC3E}">
        <p14:creationId xmlns:p14="http://schemas.microsoft.com/office/powerpoint/2010/main" val="12277755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principio se interpreta normalmente en el sentido de que no se puede hacer daño o mal a otro directamente, pero si se permiten o toleran perjuicios indirectos. </a:t>
            </a:r>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33</a:t>
            </a:fld>
            <a:endParaRPr lang="es-MX"/>
          </a:p>
        </p:txBody>
      </p:sp>
    </p:spTree>
    <p:extLst>
      <p:ext uri="{BB962C8B-B14F-4D97-AF65-F5344CB8AC3E}">
        <p14:creationId xmlns:p14="http://schemas.microsoft.com/office/powerpoint/2010/main" val="13537407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La naturaleza de las decisiones que deben tomar los médicos lleva aparejada la posibilidad e desembocar </a:t>
            </a:r>
            <a:r>
              <a:rPr lang="es-MX" dirty="0" err="1" smtClean="0"/>
              <a:t>ineroxareblemente</a:t>
            </a:r>
            <a:r>
              <a:rPr lang="es-MX" dirty="0" smtClean="0"/>
              <a:t> en resultados penosos indeseables.</a:t>
            </a:r>
          </a:p>
          <a:p>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34</a:t>
            </a:fld>
            <a:endParaRPr lang="es-MX"/>
          </a:p>
        </p:txBody>
      </p:sp>
    </p:spTree>
    <p:extLst>
      <p:ext uri="{BB962C8B-B14F-4D97-AF65-F5344CB8AC3E}">
        <p14:creationId xmlns:p14="http://schemas.microsoft.com/office/powerpoint/2010/main" val="13595469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kern="1200" dirty="0" smtClean="0">
                <a:solidFill>
                  <a:schemeClr val="tx1"/>
                </a:solidFill>
                <a:effectLst/>
                <a:latin typeface="+mn-lt"/>
                <a:ea typeface="+mn-ea"/>
                <a:cs typeface="+mn-cs"/>
              </a:rPr>
              <a:t>El principio de beneficencia es una exigencia y no una mera invitación a la acción, por ello es importante distinguir en qué circunstancias hacer el bien.</a:t>
            </a:r>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35</a:t>
            </a:fld>
            <a:endParaRPr lang="es-MX"/>
          </a:p>
        </p:txBody>
      </p:sp>
    </p:spTree>
    <p:extLst>
      <p:ext uri="{BB962C8B-B14F-4D97-AF65-F5344CB8AC3E}">
        <p14:creationId xmlns:p14="http://schemas.microsoft.com/office/powerpoint/2010/main" val="20369132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lvl="0"/>
            <a:r>
              <a:rPr lang="es-MX" sz="1200" kern="1200" dirty="0" smtClean="0">
                <a:solidFill>
                  <a:schemeClr val="tx1"/>
                </a:solidFill>
                <a:effectLst/>
                <a:latin typeface="+mn-lt"/>
                <a:ea typeface="+mn-ea"/>
                <a:cs typeface="+mn-cs"/>
              </a:rPr>
              <a:t>Algunos ejemplos de reglas de beneficencia son las siguientes:</a:t>
            </a:r>
          </a:p>
          <a:p>
            <a:pPr lvl="0"/>
            <a:r>
              <a:rPr lang="es-MX" sz="1200" kern="1200" dirty="0" smtClean="0">
                <a:solidFill>
                  <a:schemeClr val="tx1"/>
                </a:solidFill>
                <a:effectLst/>
                <a:latin typeface="+mn-lt"/>
                <a:ea typeface="+mn-ea"/>
                <a:cs typeface="+mn-cs"/>
              </a:rPr>
              <a:t>     1.    Protege y defiende los derechos de otros.</a:t>
            </a:r>
            <a:br>
              <a:rPr lang="es-MX" sz="1200" kern="1200" dirty="0" smtClean="0">
                <a:solidFill>
                  <a:schemeClr val="tx1"/>
                </a:solidFill>
                <a:effectLst/>
                <a:latin typeface="+mn-lt"/>
                <a:ea typeface="+mn-ea"/>
                <a:cs typeface="+mn-cs"/>
              </a:rPr>
            </a:br>
            <a:r>
              <a:rPr lang="es-MX" sz="1200" kern="1200" dirty="0" smtClean="0">
                <a:solidFill>
                  <a:schemeClr val="tx1"/>
                </a:solidFill>
                <a:effectLst/>
                <a:latin typeface="+mn-lt"/>
                <a:ea typeface="+mn-ea"/>
                <a:cs typeface="+mn-cs"/>
              </a:rPr>
              <a:t>     2.    Previene el daño que pueda ocurrir a otros.</a:t>
            </a:r>
            <a:br>
              <a:rPr lang="es-MX" sz="1200" kern="1200" dirty="0" smtClean="0">
                <a:solidFill>
                  <a:schemeClr val="tx1"/>
                </a:solidFill>
                <a:effectLst/>
                <a:latin typeface="+mn-lt"/>
                <a:ea typeface="+mn-ea"/>
                <a:cs typeface="+mn-cs"/>
              </a:rPr>
            </a:br>
            <a:r>
              <a:rPr lang="es-MX" sz="1200" kern="1200" dirty="0" smtClean="0">
                <a:solidFill>
                  <a:schemeClr val="tx1"/>
                </a:solidFill>
                <a:effectLst/>
                <a:latin typeface="+mn-lt"/>
                <a:ea typeface="+mn-ea"/>
                <a:cs typeface="+mn-cs"/>
              </a:rPr>
              <a:t>     3.    Quita las condiciones que causarán daño a otros.</a:t>
            </a:r>
            <a:br>
              <a:rPr lang="es-MX" sz="1200" kern="1200" dirty="0" smtClean="0">
                <a:solidFill>
                  <a:schemeClr val="tx1"/>
                </a:solidFill>
                <a:effectLst/>
                <a:latin typeface="+mn-lt"/>
                <a:ea typeface="+mn-ea"/>
                <a:cs typeface="+mn-cs"/>
              </a:rPr>
            </a:br>
            <a:r>
              <a:rPr lang="es-MX" sz="1200" kern="1200" dirty="0" smtClean="0">
                <a:solidFill>
                  <a:schemeClr val="tx1"/>
                </a:solidFill>
                <a:effectLst/>
                <a:latin typeface="+mn-lt"/>
                <a:ea typeface="+mn-ea"/>
                <a:cs typeface="+mn-cs"/>
              </a:rPr>
              <a:t>     4.    Ayuda a personas con discapacidades.</a:t>
            </a:r>
            <a:br>
              <a:rPr lang="es-MX" sz="1200" kern="1200" dirty="0" smtClean="0">
                <a:solidFill>
                  <a:schemeClr val="tx1"/>
                </a:solidFill>
                <a:effectLst/>
                <a:latin typeface="+mn-lt"/>
                <a:ea typeface="+mn-ea"/>
                <a:cs typeface="+mn-cs"/>
              </a:rPr>
            </a:br>
            <a:r>
              <a:rPr lang="es-MX" sz="1200" kern="1200" dirty="0" smtClean="0">
                <a:solidFill>
                  <a:schemeClr val="tx1"/>
                </a:solidFill>
                <a:effectLst/>
                <a:latin typeface="+mn-lt"/>
                <a:ea typeface="+mn-ea"/>
                <a:cs typeface="+mn-cs"/>
              </a:rPr>
              <a:t>     5.    Rescata a personas en peligro.</a:t>
            </a:r>
          </a:p>
          <a:p>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36</a:t>
            </a:fld>
            <a:endParaRPr lang="es-MX"/>
          </a:p>
        </p:txBody>
      </p:sp>
    </p:spTree>
    <p:extLst>
      <p:ext uri="{BB962C8B-B14F-4D97-AF65-F5344CB8AC3E}">
        <p14:creationId xmlns:p14="http://schemas.microsoft.com/office/powerpoint/2010/main" val="1371223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b="0" dirty="0" smtClean="0"/>
              <a:t>La Declaración de Ginebra es una actualización del juramento hipocrático propuesto por la Asamblea General de la Asociación Médica Mundial (AMM). Toma su nombre de la sede en la que se realizó la reunión, la ciudad de Ginebra, Suiza.  </a:t>
            </a:r>
          </a:p>
          <a:p>
            <a:r>
              <a:rPr lang="es-MX" b="0" dirty="0" smtClean="0"/>
              <a:t>El texto tiene como finalidad principal la de crear un nuevo documento que cumpla la función que tuvo el texto hipocrático en el momento de su creación, la de crear una base moral para todos los médicos, sobre todo considerando la experiencia de la Segunda Guerra Mundial. Pese a su pretensión de ser un texto internacionalmente aceptado, lo cierto es que esta declaración ha tenido relativamente poca repercusión pública. </a:t>
            </a:r>
          </a:p>
          <a:p>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37</a:t>
            </a:fld>
            <a:endParaRPr lang="es-MX"/>
          </a:p>
        </p:txBody>
      </p:sp>
    </p:spTree>
    <p:extLst>
      <p:ext uri="{BB962C8B-B14F-4D97-AF65-F5344CB8AC3E}">
        <p14:creationId xmlns:p14="http://schemas.microsoft.com/office/powerpoint/2010/main" val="23885889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beneficencia positiva, obliga a obrar en beneficio de los demás. Pero, estos beneficios no suelen darse en forma aislada, porque la vida moral es muy compleja y la acción bene-</a:t>
            </a:r>
            <a:r>
              <a:rPr lang="es-MX" sz="1200" b="0" i="0" kern="1200" dirty="0" err="1" smtClean="0">
                <a:solidFill>
                  <a:schemeClr val="tx1"/>
                </a:solidFill>
                <a:effectLst/>
                <a:latin typeface="+mn-lt"/>
                <a:ea typeface="+mn-ea"/>
                <a:cs typeface="+mn-cs"/>
              </a:rPr>
              <a:t>ficente</a:t>
            </a:r>
            <a:r>
              <a:rPr lang="es-MX" sz="1200" b="0" i="0" kern="1200" dirty="0" smtClean="0">
                <a:solidFill>
                  <a:schemeClr val="tx1"/>
                </a:solidFill>
                <a:effectLst/>
                <a:latin typeface="+mn-lt"/>
                <a:ea typeface="+mn-ea"/>
                <a:cs typeface="+mn-cs"/>
              </a:rPr>
              <a:t> conlleva también riesgos y costos (se refiere a resultados de acciones, no sólo costos económicos), especialmente en el campo de la biomedicina, donde toda intervención médica conlleva riesgos y contraindicaciones, por esto es necesario acudir a un principio de utilidad, no solo económica sino en términos de salud, para sopesar los beneficios y los inconvenientes, esta-</a:t>
            </a:r>
            <a:r>
              <a:rPr lang="es-MX" sz="1200" b="0" i="0" kern="1200" dirty="0" err="1" smtClean="0">
                <a:solidFill>
                  <a:schemeClr val="tx1"/>
                </a:solidFill>
                <a:effectLst/>
                <a:latin typeface="+mn-lt"/>
                <a:ea typeface="+mn-ea"/>
                <a:cs typeface="+mn-cs"/>
              </a:rPr>
              <a:t>bleciendo</a:t>
            </a:r>
            <a:r>
              <a:rPr lang="es-MX" sz="1200" b="0" i="0" kern="1200" dirty="0" smtClean="0">
                <a:solidFill>
                  <a:schemeClr val="tx1"/>
                </a:solidFill>
                <a:effectLst/>
                <a:latin typeface="+mn-lt"/>
                <a:ea typeface="+mn-ea"/>
                <a:cs typeface="+mn-cs"/>
              </a:rPr>
              <a:t> el balance más favorable posible.</a:t>
            </a:r>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38</a:t>
            </a:fld>
            <a:endParaRPr lang="es-MX"/>
          </a:p>
        </p:txBody>
      </p:sp>
    </p:spTree>
    <p:extLst>
      <p:ext uri="{BB962C8B-B14F-4D97-AF65-F5344CB8AC3E}">
        <p14:creationId xmlns:p14="http://schemas.microsoft.com/office/powerpoint/2010/main" val="24245020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La beneficencia hace referencia a actos de buena voluntad, amabilidad, caridad, altruismo, amor o humanidad. </a:t>
            </a:r>
          </a:p>
          <a:p>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39</a:t>
            </a:fld>
            <a:endParaRPr lang="es-MX"/>
          </a:p>
        </p:txBody>
      </p:sp>
    </p:spTree>
    <p:extLst>
      <p:ext uri="{BB962C8B-B14F-4D97-AF65-F5344CB8AC3E}">
        <p14:creationId xmlns:p14="http://schemas.microsoft.com/office/powerpoint/2010/main" val="4255033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se hablará de los cuatro principio bioéticos médicos, que son autonomía, no maleficencia,</a:t>
            </a:r>
            <a:r>
              <a:rPr lang="es-MX" baseline="0" dirty="0" smtClean="0"/>
              <a:t> beneficencia y justicia.</a:t>
            </a:r>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13</a:t>
            </a:fld>
            <a:endParaRPr lang="es-MX"/>
          </a:p>
        </p:txBody>
      </p:sp>
    </p:spTree>
    <p:extLst>
      <p:ext uri="{BB962C8B-B14F-4D97-AF65-F5344CB8AC3E}">
        <p14:creationId xmlns:p14="http://schemas.microsoft.com/office/powerpoint/2010/main" val="20501613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Cuando </a:t>
            </a:r>
            <a:r>
              <a:rPr lang="es-MX" dirty="0" err="1" smtClean="0"/>
              <a:t>Beauchamp</a:t>
            </a:r>
            <a:r>
              <a:rPr lang="es-MX" dirty="0" smtClean="0"/>
              <a:t> y </a:t>
            </a:r>
            <a:r>
              <a:rPr lang="es-MX" dirty="0" err="1" smtClean="0"/>
              <a:t>Childress</a:t>
            </a:r>
            <a:r>
              <a:rPr lang="es-MX" dirty="0" smtClean="0"/>
              <a:t> hablan del </a:t>
            </a:r>
            <a:r>
              <a:rPr lang="es-MX" i="1" dirty="0" smtClean="0"/>
              <a:t>principio de beneficencia</a:t>
            </a:r>
            <a:r>
              <a:rPr lang="es-MX" dirty="0" smtClean="0"/>
              <a:t>. no se refieren a todos los actos realizados para hacer el bien, sino sólo a aquellos actos que son una exigencia ética en el ámbito de la medicina. </a:t>
            </a:r>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40</a:t>
            </a:fld>
            <a:endParaRPr lang="es-MX"/>
          </a:p>
        </p:txBody>
      </p:sp>
    </p:spTree>
    <p:extLst>
      <p:ext uri="{BB962C8B-B14F-4D97-AF65-F5344CB8AC3E}">
        <p14:creationId xmlns:p14="http://schemas.microsoft.com/office/powerpoint/2010/main" val="30406805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 la hora de entender este principio comienzan ciertas dificultades,</a:t>
            </a:r>
            <a:r>
              <a:rPr lang="es-MX" baseline="0" dirty="0" smtClean="0"/>
              <a:t> pues no se sabe con certeza que se entiende por bien pues cada persona tiene su propia definición, y lo que para uno puede ser bien, para otro puede representar lo contrario.</a:t>
            </a:r>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41</a:t>
            </a:fld>
            <a:endParaRPr lang="es-MX"/>
          </a:p>
        </p:txBody>
      </p:sp>
    </p:spTree>
    <p:extLst>
      <p:ext uri="{BB962C8B-B14F-4D97-AF65-F5344CB8AC3E}">
        <p14:creationId xmlns:p14="http://schemas.microsoft.com/office/powerpoint/2010/main" val="5348482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debe tener en consideración</a:t>
            </a:r>
            <a:r>
              <a:rPr lang="es-MX" baseline="0" dirty="0" smtClean="0"/>
              <a:t> que la voluntad del paciente es primordial en la toma de decisiones, es por ello que el principio de autonomía antecede al de beneficencia. </a:t>
            </a:r>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42</a:t>
            </a:fld>
            <a:endParaRPr lang="es-MX"/>
          </a:p>
        </p:txBody>
      </p:sp>
    </p:spTree>
    <p:extLst>
      <p:ext uri="{BB962C8B-B14F-4D97-AF65-F5344CB8AC3E}">
        <p14:creationId xmlns:p14="http://schemas.microsoft.com/office/powerpoint/2010/main" val="21584875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Recordar que el beneficio siempre debe superar los riesgos y ello es</a:t>
            </a:r>
            <a:r>
              <a:rPr lang="es-MX" baseline="0" dirty="0" smtClean="0"/>
              <a:t> determinante en la toma de decisiones.</a:t>
            </a:r>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43</a:t>
            </a:fld>
            <a:endParaRPr lang="es-MX"/>
          </a:p>
        </p:txBody>
      </p:sp>
    </p:spTree>
    <p:extLst>
      <p:ext uri="{BB962C8B-B14F-4D97-AF65-F5344CB8AC3E}">
        <p14:creationId xmlns:p14="http://schemas.microsoft.com/office/powerpoint/2010/main" val="40894193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Ulpiano,</a:t>
            </a:r>
            <a:r>
              <a:rPr lang="es-MX" baseline="0" dirty="0" smtClean="0"/>
              <a:t> definió la justicia como la constante y perpetua voluntad de dar a cada uno lo que es debido.</a:t>
            </a:r>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44</a:t>
            </a:fld>
            <a:endParaRPr lang="es-MX"/>
          </a:p>
        </p:txBody>
      </p:sp>
    </p:spTree>
    <p:extLst>
      <p:ext uri="{BB962C8B-B14F-4D97-AF65-F5344CB8AC3E}">
        <p14:creationId xmlns:p14="http://schemas.microsoft.com/office/powerpoint/2010/main" val="31150184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el ámbito de la bioética el principio de justicia tiene que ver, con el tema tan enorme y tan complejo de la distribución de los recursos médicos, cada mas enérgicamente exigidos pero también mas costosos y más escasos.</a:t>
            </a:r>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45</a:t>
            </a:fld>
            <a:endParaRPr lang="es-MX"/>
          </a:p>
        </p:txBody>
      </p:sp>
    </p:spTree>
    <p:extLst>
      <p:ext uri="{BB962C8B-B14F-4D97-AF65-F5344CB8AC3E}">
        <p14:creationId xmlns:p14="http://schemas.microsoft.com/office/powerpoint/2010/main" val="34214021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teoría lo «suyo» o lo «debido» a cada paciente sería lo que este necesita para recuperar su salud o para aliviar su sufrimiento. A veces no es posible, ya que frecuentemente hay diferencia entre los recursos disponibles y los requeridos para atender debidamente las necesidades.</a:t>
            </a:r>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46</a:t>
            </a:fld>
            <a:endParaRPr lang="es-MX"/>
          </a:p>
        </p:txBody>
      </p:sp>
    </p:spTree>
    <p:extLst>
      <p:ext uri="{BB962C8B-B14F-4D97-AF65-F5344CB8AC3E}">
        <p14:creationId xmlns:p14="http://schemas.microsoft.com/office/powerpoint/2010/main" val="7352748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Sus aspectos incluyen las políticas que asignan beneficios diversos y cargas tales como propiedad, recursos, privilegios y oportunidades. Son varias las instituciones públicas y privadas implicadas, incluyendo al Gobierno y al sistema sanitario.</a:t>
            </a:r>
          </a:p>
          <a:p>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47</a:t>
            </a:fld>
            <a:endParaRPr lang="es-MX"/>
          </a:p>
        </p:txBody>
      </p:sp>
    </p:spTree>
    <p:extLst>
      <p:ext uri="{BB962C8B-B14F-4D97-AF65-F5344CB8AC3E}">
        <p14:creationId xmlns:p14="http://schemas.microsoft.com/office/powerpoint/2010/main" val="32929342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Los problemas de la justicia distributiva aumentan bajo condiciones de escasez y competición. </a:t>
            </a:r>
          </a:p>
          <a:p>
            <a:endParaRPr lang="es-MX" dirty="0"/>
          </a:p>
        </p:txBody>
      </p:sp>
      <p:sp>
        <p:nvSpPr>
          <p:cNvPr id="4" name="3 Marcador de número de diapositiva"/>
          <p:cNvSpPr>
            <a:spLocks noGrp="1"/>
          </p:cNvSpPr>
          <p:nvPr>
            <p:ph type="sldNum" sz="quarter" idx="10"/>
          </p:nvPr>
        </p:nvSpPr>
        <p:spPr/>
        <p:txBody>
          <a:bodyPr/>
          <a:lstStyle/>
          <a:p>
            <a:fld id="{ABF511DB-130B-481F-9416-1333E1AE5366}" type="slidenum">
              <a:rPr lang="es-MX" smtClean="0"/>
              <a:t>48</a:t>
            </a:fld>
            <a:endParaRPr lang="es-MX"/>
          </a:p>
        </p:txBody>
      </p:sp>
    </p:spTree>
    <p:extLst>
      <p:ext uri="{BB962C8B-B14F-4D97-AF65-F5344CB8AC3E}">
        <p14:creationId xmlns:p14="http://schemas.microsoft.com/office/powerpoint/2010/main" val="531696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dirty="0" smtClean="0"/>
              <a:t>Surgen</a:t>
            </a:r>
            <a:r>
              <a:rPr lang="es-MX" sz="1200" baseline="0" dirty="0" smtClean="0"/>
              <a:t> </a:t>
            </a:r>
            <a:r>
              <a:rPr lang="es-MX" sz="1200" dirty="0" smtClean="0"/>
              <a:t>para identificar los principios éticos básicos que deben regir la investigación con seres humanos en la medicina y las ciencias de la conducta</a:t>
            </a:r>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14</a:t>
            </a:fld>
            <a:endParaRPr lang="es-MX"/>
          </a:p>
        </p:txBody>
      </p:sp>
    </p:spTree>
    <p:extLst>
      <p:ext uri="{BB962C8B-B14F-4D97-AF65-F5344CB8AC3E}">
        <p14:creationId xmlns:p14="http://schemas.microsoft.com/office/powerpoint/2010/main" val="1312133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Pero el Informe Belmont sólo se refiere a las cuestiones éticas surgidas en el ámbito de la investigación clínica, y más concretamente en la experimentación con seres humanos.</a:t>
            </a:r>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15</a:t>
            </a:fld>
            <a:endParaRPr lang="es-MX"/>
          </a:p>
        </p:txBody>
      </p:sp>
    </p:spTree>
    <p:extLst>
      <p:ext uri="{BB962C8B-B14F-4D97-AF65-F5344CB8AC3E}">
        <p14:creationId xmlns:p14="http://schemas.microsoft.com/office/powerpoint/2010/main" val="2831404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Tom L. </a:t>
            </a:r>
            <a:r>
              <a:rPr lang="es-MX" dirty="0" err="1" smtClean="0"/>
              <a:t>Beauchamp</a:t>
            </a:r>
            <a:r>
              <a:rPr lang="es-MX" dirty="0" smtClean="0"/>
              <a:t> era miembro</a:t>
            </a:r>
            <a:r>
              <a:rPr lang="es-MX" baseline="0" dirty="0" smtClean="0"/>
              <a:t> de la </a:t>
            </a:r>
            <a:r>
              <a:rPr lang="es-MX" sz="1200" dirty="0" smtClean="0"/>
              <a:t>Comisión Nacional para la Protección de los Sujetos Humanos de Investigación Biomédica y del Comportamiento </a:t>
            </a:r>
          </a:p>
          <a:p>
            <a:r>
              <a:rPr lang="es-MX" dirty="0" smtClean="0"/>
              <a:t>Coloca en primer lugar el principio de autonomía</a:t>
            </a:r>
            <a:r>
              <a:rPr lang="es-MX" baseline="0" dirty="0" smtClean="0"/>
              <a:t> </a:t>
            </a:r>
            <a:r>
              <a:rPr lang="es-MX" dirty="0" smtClean="0"/>
              <a:t>probablemente por las nefastas consecuencias conocidas por no respetarlo</a:t>
            </a:r>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16</a:t>
            </a:fld>
            <a:endParaRPr lang="es-MX"/>
          </a:p>
        </p:txBody>
      </p:sp>
    </p:spTree>
    <p:extLst>
      <p:ext uri="{BB962C8B-B14F-4D97-AF65-F5344CB8AC3E}">
        <p14:creationId xmlns:p14="http://schemas.microsoft.com/office/powerpoint/2010/main" val="1115727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A partir de entonces, los autores que han participado en el debate internacional sobre los fundamentos de la bioética no han podido evitar tomar posición frente a los principios de la bioética.</a:t>
            </a:r>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17</a:t>
            </a:fld>
            <a:endParaRPr lang="es-MX"/>
          </a:p>
        </p:txBody>
      </p:sp>
    </p:spTree>
    <p:extLst>
      <p:ext uri="{BB962C8B-B14F-4D97-AF65-F5344CB8AC3E}">
        <p14:creationId xmlns:p14="http://schemas.microsoft.com/office/powerpoint/2010/main" val="1647759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las siguientes diapositivas se hablará de cada uno de los principios bioéticos</a:t>
            </a:r>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18</a:t>
            </a:fld>
            <a:endParaRPr lang="es-MX"/>
          </a:p>
        </p:txBody>
      </p:sp>
    </p:spTree>
    <p:extLst>
      <p:ext uri="{BB962C8B-B14F-4D97-AF65-F5344CB8AC3E}">
        <p14:creationId xmlns:p14="http://schemas.microsoft.com/office/powerpoint/2010/main" val="2955463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Se usa por primera vez para referirse a la capacidad de autogobierno de las ciudades-estado griegas independientes.</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Los griegos tenían un claro sentido de la palabra y está relacionada con la libertad en un sentido político</a:t>
            </a:r>
          </a:p>
          <a:p>
            <a:endParaRPr lang="es-MX" dirty="0"/>
          </a:p>
        </p:txBody>
      </p:sp>
      <p:sp>
        <p:nvSpPr>
          <p:cNvPr id="4" name="3 Marcador de número de diapositiva"/>
          <p:cNvSpPr>
            <a:spLocks noGrp="1"/>
          </p:cNvSpPr>
          <p:nvPr>
            <p:ph type="sldNum" sz="quarter" idx="10"/>
          </p:nvPr>
        </p:nvSpPr>
        <p:spPr/>
        <p:txBody>
          <a:bodyPr/>
          <a:lstStyle/>
          <a:p>
            <a:fld id="{87AB702C-F6BF-4C9C-89F4-8D79E1D0E398}" type="slidenum">
              <a:rPr lang="es-MX" smtClean="0"/>
              <a:t>19</a:t>
            </a:fld>
            <a:endParaRPr lang="es-MX"/>
          </a:p>
        </p:txBody>
      </p:sp>
    </p:spTree>
    <p:extLst>
      <p:ext uri="{BB962C8B-B14F-4D97-AF65-F5344CB8AC3E}">
        <p14:creationId xmlns:p14="http://schemas.microsoft.com/office/powerpoint/2010/main" val="1139275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7D2A73C9-C39C-4EC4-BEA7-B9F4D359D374}" type="datetimeFigureOut">
              <a:rPr lang="es-MX" smtClean="0"/>
              <a:t>27/09/2019</a:t>
            </a:fld>
            <a:endParaRPr lang="es-MX"/>
          </a:p>
        </p:txBody>
      </p:sp>
      <p:sp>
        <p:nvSpPr>
          <p:cNvPr id="19" name="Footer Placeholder 18"/>
          <p:cNvSpPr>
            <a:spLocks noGrp="1"/>
          </p:cNvSpPr>
          <p:nvPr>
            <p:ph type="ftr" sz="quarter" idx="11"/>
          </p:nvPr>
        </p:nvSpPr>
        <p:spPr/>
        <p:txBody>
          <a:bodyPr/>
          <a:lstStyle/>
          <a:p>
            <a:endParaRPr lang="es-MX"/>
          </a:p>
        </p:txBody>
      </p:sp>
      <p:sp>
        <p:nvSpPr>
          <p:cNvPr id="27" name="Slide Number Placeholder 26"/>
          <p:cNvSpPr>
            <a:spLocks noGrp="1"/>
          </p:cNvSpPr>
          <p:nvPr>
            <p:ph type="sldNum" sz="quarter" idx="12"/>
          </p:nvPr>
        </p:nvSpPr>
        <p:spPr/>
        <p:txBody>
          <a:bodyPr/>
          <a:lstStyle/>
          <a:p>
            <a:fld id="{5935ED23-D848-4915-A7B1-7622BEE42828}"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7D2A73C9-C39C-4EC4-BEA7-B9F4D359D374}"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935ED23-D848-4915-A7B1-7622BEE42828}"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7D2A73C9-C39C-4EC4-BEA7-B9F4D359D374}"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935ED23-D848-4915-A7B1-7622BEE42828}"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7D2A73C9-C39C-4EC4-BEA7-B9F4D359D374}"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935ED23-D848-4915-A7B1-7622BEE42828}"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7D2A73C9-C39C-4EC4-BEA7-B9F4D359D374}"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935ED23-D848-4915-A7B1-7622BEE42828}"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7D2A73C9-C39C-4EC4-BEA7-B9F4D359D374}"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935ED23-D848-4915-A7B1-7622BEE42828}"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7D2A73C9-C39C-4EC4-BEA7-B9F4D359D374}" type="datetimeFigureOut">
              <a:rPr lang="es-MX" smtClean="0"/>
              <a:t>27/09/2019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935ED23-D848-4915-A7B1-7622BEE42828}"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7D2A73C9-C39C-4EC4-BEA7-B9F4D359D374}" type="datetimeFigureOut">
              <a:rPr lang="es-MX" smtClean="0"/>
              <a:t>27/09/2019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935ED23-D848-4915-A7B1-7622BEE42828}"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A73C9-C39C-4EC4-BEA7-B9F4D359D374}" type="datetimeFigureOut">
              <a:rPr lang="es-MX" smtClean="0"/>
              <a:t>27/09/2019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935ED23-D848-4915-A7B1-7622BEE42828}"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7D2A73C9-C39C-4EC4-BEA7-B9F4D359D374}"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935ED23-D848-4915-A7B1-7622BEE42828}"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7D2A73C9-C39C-4EC4-BEA7-B9F4D359D374}"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8077200" y="6356350"/>
            <a:ext cx="609600" cy="365125"/>
          </a:xfrm>
        </p:spPr>
        <p:txBody>
          <a:bodyPr/>
          <a:lstStyle/>
          <a:p>
            <a:fld id="{5935ED23-D848-4915-A7B1-7622BEE42828}" type="slidenum">
              <a:rPr lang="es-MX" smtClean="0"/>
              <a:t>‹Nº›</a:t>
            </a:fld>
            <a:endParaRPr lang="es-MX"/>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D2A73C9-C39C-4EC4-BEA7-B9F4D359D374}" type="datetimeFigureOut">
              <a:rPr lang="es-MX" smtClean="0"/>
              <a:t>27/09/2019</a:t>
            </a:fld>
            <a:endParaRPr lang="es-MX"/>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935ED23-D848-4915-A7B1-7622BEE42828}" type="slidenum">
              <a:rPr lang="es-MX" smtClean="0"/>
              <a:t>‹Nº›</a:t>
            </a:fld>
            <a:endParaRPr lang="es-MX"/>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27.jpe"/><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repositorio.una.ac.cr/bitstream/handle/11056/2886/recurso_975.pdf"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25090" y="427633"/>
            <a:ext cx="8007350" cy="5881687"/>
          </a:xfrm>
        </p:spPr>
        <p:txBody>
          <a:bodyPr>
            <a:normAutofit fontScale="92500" lnSpcReduction="20000"/>
          </a:bodyPr>
          <a:lstStyle/>
          <a:p>
            <a:pPr algn="ctr">
              <a:buFont typeface="Wingdings" pitchFamily="2" charset="2"/>
              <a:buNone/>
              <a:defRPr/>
            </a:pPr>
            <a:r>
              <a:rPr lang="es-ES" sz="2000" b="1" dirty="0" smtClean="0"/>
              <a:t>UNIVERSIDAD AUTÓNOMA DEL ESTADO DE MÉXICO</a:t>
            </a:r>
          </a:p>
          <a:p>
            <a:pPr algn="ctr">
              <a:buFont typeface="Wingdings" pitchFamily="2" charset="2"/>
              <a:buNone/>
              <a:defRPr/>
            </a:pPr>
            <a:r>
              <a:rPr lang="es-ES" sz="2000" dirty="0" smtClean="0"/>
              <a:t>FACULTAD DE ODONTOLOGÍA</a:t>
            </a:r>
          </a:p>
          <a:p>
            <a:pPr algn="ctr">
              <a:buFont typeface="Wingdings" pitchFamily="2" charset="2"/>
              <a:buNone/>
              <a:defRPr/>
            </a:pPr>
            <a:endParaRPr lang="es-ES" sz="2000" dirty="0" smtClean="0"/>
          </a:p>
          <a:p>
            <a:pPr algn="ctr">
              <a:buFont typeface="Wingdings" pitchFamily="2" charset="2"/>
              <a:buNone/>
              <a:defRPr/>
            </a:pPr>
            <a:r>
              <a:rPr lang="es-MX" sz="2000" b="1" dirty="0" smtClean="0"/>
              <a:t>PROGRAMA EDUCATIVO: </a:t>
            </a:r>
          </a:p>
          <a:p>
            <a:pPr algn="ctr">
              <a:buFont typeface="Wingdings" pitchFamily="2" charset="2"/>
              <a:buNone/>
              <a:defRPr/>
            </a:pPr>
            <a:r>
              <a:rPr lang="es-MX" sz="2000" dirty="0" smtClean="0"/>
              <a:t>LICENCIATURA DE CIRUJANO DENTISTA</a:t>
            </a:r>
            <a:endParaRPr lang="es-ES" sz="2000" dirty="0" smtClean="0"/>
          </a:p>
          <a:p>
            <a:pPr algn="ctr">
              <a:buFont typeface="Wingdings" pitchFamily="2" charset="2"/>
              <a:buNone/>
              <a:defRPr/>
            </a:pPr>
            <a:endParaRPr lang="es-ES" sz="2000" dirty="0" smtClean="0"/>
          </a:p>
          <a:p>
            <a:pPr algn="ctr">
              <a:buFont typeface="Wingdings" pitchFamily="2" charset="2"/>
              <a:buNone/>
              <a:defRPr/>
            </a:pPr>
            <a:r>
              <a:rPr lang="es-MX" sz="2000" b="1" dirty="0" smtClean="0"/>
              <a:t>ÁREA DE DOCENCIA: </a:t>
            </a:r>
          </a:p>
          <a:p>
            <a:pPr algn="ctr">
              <a:buFont typeface="Wingdings" pitchFamily="2" charset="2"/>
              <a:buNone/>
              <a:defRPr/>
            </a:pPr>
            <a:r>
              <a:rPr lang="es-MX" sz="2000" dirty="0" smtClean="0"/>
              <a:t>INVESTIGACIÓN Y FORMACIÓN BÁSICA</a:t>
            </a:r>
          </a:p>
          <a:p>
            <a:pPr algn="ctr">
              <a:buFont typeface="Wingdings" pitchFamily="2" charset="2"/>
              <a:buNone/>
              <a:defRPr/>
            </a:pPr>
            <a:endParaRPr lang="es-MX" sz="2000" dirty="0" smtClean="0"/>
          </a:p>
          <a:p>
            <a:pPr algn="ctr">
              <a:buFont typeface="Wingdings" pitchFamily="2" charset="2"/>
              <a:buNone/>
              <a:defRPr/>
            </a:pPr>
            <a:r>
              <a:rPr lang="es-MX" sz="2000" b="1" dirty="0" smtClean="0"/>
              <a:t>UNIDAD DE APRENDIZAJE:</a:t>
            </a:r>
          </a:p>
          <a:p>
            <a:pPr algn="ctr">
              <a:buFont typeface="Wingdings" pitchFamily="2" charset="2"/>
              <a:buNone/>
              <a:defRPr/>
            </a:pPr>
            <a:r>
              <a:rPr lang="es-MX" sz="2000" dirty="0" smtClean="0"/>
              <a:t>BIOÉTICA</a:t>
            </a:r>
          </a:p>
          <a:p>
            <a:pPr algn="ctr">
              <a:buFont typeface="Wingdings" pitchFamily="2" charset="2"/>
              <a:buNone/>
              <a:defRPr/>
            </a:pPr>
            <a:endParaRPr lang="es-MX" sz="2000" dirty="0" smtClean="0"/>
          </a:p>
          <a:p>
            <a:pPr algn="ctr">
              <a:buFont typeface="Wingdings" pitchFamily="2" charset="2"/>
              <a:buNone/>
              <a:defRPr/>
            </a:pPr>
            <a:r>
              <a:rPr lang="es-MX" sz="2000" b="1" dirty="0" smtClean="0"/>
              <a:t>TEMA DEL MATERIAL:</a:t>
            </a:r>
          </a:p>
          <a:p>
            <a:pPr algn="ctr">
              <a:buFont typeface="Wingdings" pitchFamily="2" charset="2"/>
              <a:buNone/>
              <a:defRPr/>
            </a:pPr>
            <a:r>
              <a:rPr lang="es-MX" sz="2000" dirty="0" smtClean="0"/>
              <a:t>PRINCIPIOS BIOÉTICOS MÉDICOS</a:t>
            </a:r>
            <a:endParaRPr lang="es-MX" sz="2000" dirty="0" smtClean="0"/>
          </a:p>
          <a:p>
            <a:pPr algn="ctr">
              <a:buFont typeface="Wingdings" pitchFamily="2" charset="2"/>
              <a:buNone/>
              <a:defRPr/>
            </a:pPr>
            <a:endParaRPr lang="es-ES" sz="2000" dirty="0" smtClean="0"/>
          </a:p>
          <a:p>
            <a:pPr algn="ctr">
              <a:buFont typeface="Wingdings" pitchFamily="2" charset="2"/>
              <a:buNone/>
              <a:defRPr/>
            </a:pPr>
            <a:r>
              <a:rPr lang="es-ES" sz="2000" b="1" dirty="0" smtClean="0"/>
              <a:t>ELABORADO POR:</a:t>
            </a:r>
          </a:p>
          <a:p>
            <a:pPr algn="ctr">
              <a:buFont typeface="Wingdings" pitchFamily="2" charset="2"/>
              <a:buNone/>
              <a:defRPr/>
            </a:pPr>
            <a:r>
              <a:rPr lang="es-ES" sz="2000" dirty="0" smtClean="0"/>
              <a:t>DRA. EN E.P. MARÍA DEL ROCÍO FLORES </a:t>
            </a:r>
            <a:r>
              <a:rPr lang="es-ES" sz="2000" dirty="0" smtClean="0"/>
              <a:t>ESTRADA</a:t>
            </a:r>
          </a:p>
          <a:p>
            <a:pPr algn="ctr">
              <a:buFont typeface="Wingdings" pitchFamily="2" charset="2"/>
              <a:buNone/>
              <a:defRPr/>
            </a:pPr>
            <a:endParaRPr lang="es-ES" sz="2000" dirty="0"/>
          </a:p>
          <a:p>
            <a:pPr algn="ctr">
              <a:buFont typeface="Wingdings" pitchFamily="2" charset="2"/>
              <a:buNone/>
              <a:defRPr/>
            </a:pPr>
            <a:r>
              <a:rPr lang="es-ES" sz="2000" b="1" dirty="0" smtClean="0"/>
              <a:t>FECHA DE ELABORACIÓN:</a:t>
            </a:r>
          </a:p>
          <a:p>
            <a:pPr algn="ctr">
              <a:buFont typeface="Wingdings" pitchFamily="2" charset="2"/>
              <a:buNone/>
              <a:defRPr/>
            </a:pPr>
            <a:r>
              <a:rPr lang="es-ES" sz="2000" dirty="0" smtClean="0"/>
              <a:t>SEPTIEMBRE DE 2019</a:t>
            </a:r>
            <a:endParaRPr lang="es-ES" sz="2000" dirty="0"/>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79310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0872" y="548680"/>
            <a:ext cx="8229600" cy="1143000"/>
          </a:xfrm>
        </p:spPr>
        <p:txBody>
          <a:bodyPr/>
          <a:lstStyle/>
          <a:p>
            <a:r>
              <a:rPr lang="es-MX" dirty="0" smtClean="0">
                <a:solidFill>
                  <a:schemeClr val="accent5">
                    <a:lumMod val="75000"/>
                  </a:schemeClr>
                </a:solidFill>
              </a:rPr>
              <a:t>Actitudes / Valores</a:t>
            </a:r>
            <a:endParaRPr lang="es-MX" dirty="0">
              <a:solidFill>
                <a:schemeClr val="accent5">
                  <a:lumMod val="75000"/>
                </a:schemeClr>
              </a:solidFill>
            </a:endParaRPr>
          </a:p>
        </p:txBody>
      </p:sp>
      <p:sp>
        <p:nvSpPr>
          <p:cNvPr id="3" name="2 Marcador de contenido"/>
          <p:cNvSpPr>
            <a:spLocks noGrp="1"/>
          </p:cNvSpPr>
          <p:nvPr>
            <p:ph idx="1"/>
          </p:nvPr>
        </p:nvSpPr>
        <p:spPr>
          <a:xfrm>
            <a:off x="457200" y="2136224"/>
            <a:ext cx="8229600" cy="4389120"/>
          </a:xfrm>
        </p:spPr>
        <p:txBody>
          <a:bodyPr/>
          <a:lstStyle/>
          <a:p>
            <a:r>
              <a:rPr lang="es-ES" dirty="0"/>
              <a:t>Puntualidad en la </a:t>
            </a:r>
            <a:r>
              <a:rPr lang="es-ES" dirty="0"/>
              <a:t>entrega de los trabajos tanto vía correo e impresos.</a:t>
            </a:r>
            <a:endParaRPr lang="es-MX" sz="3400" dirty="0"/>
          </a:p>
          <a:p>
            <a:r>
              <a:rPr lang="es-ES" dirty="0"/>
              <a:t>Responsabilidad.</a:t>
            </a:r>
            <a:endParaRPr lang="es-MX" sz="3400" dirty="0"/>
          </a:p>
          <a:p>
            <a:r>
              <a:rPr lang="es-ES" dirty="0"/>
              <a:t>Comportamiento respetuoso, amable y </a:t>
            </a:r>
            <a:r>
              <a:rPr lang="es-ES" dirty="0" smtClean="0"/>
              <a:t>atento</a:t>
            </a:r>
            <a:r>
              <a:rPr lang="es-ES" dirty="0"/>
              <a:t> </a:t>
            </a:r>
            <a:r>
              <a:rPr lang="es-ES" sz="2400" dirty="0"/>
              <a:t>en el salón de clases.</a:t>
            </a:r>
            <a:endParaRPr lang="es-ES" dirty="0" smtClean="0"/>
          </a:p>
          <a:p>
            <a:pPr marL="109728" indent="0">
              <a:buNone/>
            </a:pP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2445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20166" y="2060848"/>
            <a:ext cx="7851648" cy="1828800"/>
          </a:xfrm>
        </p:spPr>
        <p:txBody>
          <a:bodyPr>
            <a:noAutofit/>
          </a:bodyPr>
          <a:lstStyle/>
          <a:p>
            <a:pPr algn="ctr"/>
            <a:r>
              <a:rPr lang="es-MX" sz="8000" dirty="0" smtClean="0"/>
              <a:t>Principios Bioéticos Médicos</a:t>
            </a:r>
            <a:endParaRPr lang="es-MX" sz="8000" dirty="0"/>
          </a:p>
        </p:txBody>
      </p:sp>
      <p:sp>
        <p:nvSpPr>
          <p:cNvPr id="3" name="2 Subtítulo"/>
          <p:cNvSpPr>
            <a:spLocks noGrp="1"/>
          </p:cNvSpPr>
          <p:nvPr>
            <p:ph type="subTitle" idx="1"/>
          </p:nvPr>
        </p:nvSpPr>
        <p:spPr>
          <a:xfrm>
            <a:off x="1043608" y="4869160"/>
            <a:ext cx="7854696" cy="1752600"/>
          </a:xfrm>
        </p:spPr>
        <p:txBody>
          <a:bodyPr>
            <a:normAutofit fontScale="92500" lnSpcReduction="10000"/>
          </a:bodyPr>
          <a:lstStyle/>
          <a:p>
            <a:r>
              <a:rPr lang="es-MX" dirty="0" smtClean="0"/>
              <a:t>Por:</a:t>
            </a:r>
          </a:p>
          <a:p>
            <a:r>
              <a:rPr lang="es-MX" dirty="0" smtClean="0"/>
              <a:t>Dra. En E.P. María del Rocío Flores Estrada</a:t>
            </a:r>
          </a:p>
          <a:p>
            <a:endParaRPr lang="es-MX" dirty="0"/>
          </a:p>
          <a:p>
            <a:r>
              <a:rPr lang="es-MX" dirty="0" smtClean="0"/>
              <a:t>SEPTIEMBRE DE 2019</a:t>
            </a:r>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8994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Bioética</a:t>
            </a:r>
            <a:endParaRPr lang="es-MX" dirty="0"/>
          </a:p>
        </p:txBody>
      </p:sp>
      <p:sp>
        <p:nvSpPr>
          <p:cNvPr id="3" name="2 Marcador de contenido"/>
          <p:cNvSpPr>
            <a:spLocks noGrp="1"/>
          </p:cNvSpPr>
          <p:nvPr>
            <p:ph idx="1"/>
          </p:nvPr>
        </p:nvSpPr>
        <p:spPr/>
        <p:txBody>
          <a:bodyPr/>
          <a:lstStyle/>
          <a:p>
            <a:r>
              <a:rPr lang="es-MX" dirty="0" smtClean="0"/>
              <a:t>Es el estudio sistemático de la conducta humana en el área de las ciencias de la vida y del cuidado de la salud, en cuanto que dicha conducta es examinada a la luz de los valores y de los principios morales.</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27784" y="3838127"/>
            <a:ext cx="3816192" cy="2545059"/>
          </a:xfrm>
          <a:prstGeom prst="rect">
            <a:avLst/>
          </a:prstGeom>
        </p:spPr>
      </p:pic>
    </p:spTree>
    <p:extLst>
      <p:ext uri="{BB962C8B-B14F-4D97-AF65-F5344CB8AC3E}">
        <p14:creationId xmlns:p14="http://schemas.microsoft.com/office/powerpoint/2010/main" val="2781170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21653" y="1772816"/>
            <a:ext cx="7772400" cy="1362456"/>
          </a:xfrm>
        </p:spPr>
        <p:txBody>
          <a:bodyPr/>
          <a:lstStyle/>
          <a:p>
            <a:pPr algn="r"/>
            <a:r>
              <a:rPr lang="es-MX" dirty="0" smtClean="0"/>
              <a:t>Principios </a:t>
            </a:r>
            <a:r>
              <a:rPr lang="es-MX" dirty="0" smtClean="0"/>
              <a:t>bioéticos Médicos </a:t>
            </a:r>
            <a:endParaRPr lang="es-MX"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1779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Antecedentes </a:t>
            </a:r>
            <a:endParaRPr lang="es-MX" dirty="0"/>
          </a:p>
        </p:txBody>
      </p:sp>
      <p:sp>
        <p:nvSpPr>
          <p:cNvPr id="3" name="2 Marcador de contenido"/>
          <p:cNvSpPr>
            <a:spLocks noGrp="1"/>
          </p:cNvSpPr>
          <p:nvPr>
            <p:ph idx="1"/>
          </p:nvPr>
        </p:nvSpPr>
        <p:spPr/>
        <p:txBody>
          <a:bodyPr>
            <a:normAutofit/>
          </a:bodyPr>
          <a:lstStyle/>
          <a:p>
            <a:r>
              <a:rPr lang="es-MX" sz="2800" dirty="0"/>
              <a:t>El debate sobre los principios de la bioética se inicia en el año </a:t>
            </a:r>
            <a:r>
              <a:rPr lang="es-MX" sz="2800" b="1" dirty="0"/>
              <a:t>1974</a:t>
            </a:r>
            <a:r>
              <a:rPr lang="es-MX" sz="2800" dirty="0"/>
              <a:t>, cuando el Congreso de los Estados Unidos crea la </a:t>
            </a:r>
            <a:r>
              <a:rPr lang="es-MX" sz="2800" i="1" dirty="0"/>
              <a:t>Comisión Nacional para la Protección de los Sujetos Humanos de Investigación Biomédica </a:t>
            </a:r>
            <a:r>
              <a:rPr lang="es-MX" sz="2800" i="1" dirty="0" smtClean="0"/>
              <a:t>y </a:t>
            </a:r>
            <a:r>
              <a:rPr lang="es-MX" sz="2800" i="1" dirty="0"/>
              <a:t>del </a:t>
            </a:r>
            <a:r>
              <a:rPr lang="es-MX" sz="2800" i="1" dirty="0" smtClean="0"/>
              <a:t>Comportamiento</a:t>
            </a:r>
            <a:r>
              <a:rPr lang="es-MX" sz="2800" dirty="0" smtClean="0"/>
              <a:t>. </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83768" y="4307516"/>
            <a:ext cx="4211960" cy="2397841"/>
          </a:xfrm>
          <a:prstGeom prst="rect">
            <a:avLst/>
          </a:prstGeom>
        </p:spPr>
      </p:pic>
    </p:spTree>
    <p:extLst>
      <p:ext uri="{BB962C8B-B14F-4D97-AF65-F5344CB8AC3E}">
        <p14:creationId xmlns:p14="http://schemas.microsoft.com/office/powerpoint/2010/main" val="717787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Antecedentes </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3203374"/>
            <a:ext cx="2578596" cy="3466779"/>
          </a:xfrm>
          <a:prstGeom prst="rect">
            <a:avLst/>
          </a:prstGeom>
        </p:spPr>
      </p:pic>
      <p:sp>
        <p:nvSpPr>
          <p:cNvPr id="3" name="2 Marcador de contenido"/>
          <p:cNvSpPr>
            <a:spLocks noGrp="1"/>
          </p:cNvSpPr>
          <p:nvPr>
            <p:ph idx="1"/>
          </p:nvPr>
        </p:nvSpPr>
        <p:spPr/>
        <p:txBody>
          <a:bodyPr>
            <a:normAutofit/>
          </a:bodyPr>
          <a:lstStyle/>
          <a:p>
            <a:r>
              <a:rPr lang="es-MX" sz="2800" dirty="0" smtClean="0"/>
              <a:t>En </a:t>
            </a:r>
            <a:r>
              <a:rPr lang="es-MX" sz="2800" b="1" dirty="0"/>
              <a:t>1978</a:t>
            </a:r>
            <a:r>
              <a:rPr lang="es-MX" sz="2800" dirty="0"/>
              <a:t> </a:t>
            </a:r>
            <a:r>
              <a:rPr lang="es-MX" sz="2800" dirty="0" smtClean="0"/>
              <a:t>la </a:t>
            </a:r>
            <a:r>
              <a:rPr lang="es-MX" sz="2800" dirty="0"/>
              <a:t>Comisión Nacional para la Protección de los Sujetos Humanos de Investigación Biomédica y del Comportamiento </a:t>
            </a:r>
            <a:r>
              <a:rPr lang="es-MX" sz="2800" dirty="0" smtClean="0"/>
              <a:t>publican </a:t>
            </a:r>
            <a:r>
              <a:rPr lang="es-MX" sz="2800" dirty="0"/>
              <a:t>el «Informe Belmont</a:t>
            </a:r>
            <a:r>
              <a:rPr lang="es-MX" sz="2800" dirty="0" smtClean="0"/>
              <a:t>», </a:t>
            </a:r>
            <a:r>
              <a:rPr lang="es-MX" sz="2800" dirty="0"/>
              <a:t>donde distinguen tres principios éticos </a:t>
            </a:r>
            <a:r>
              <a:rPr lang="es-MX" sz="2800" dirty="0" smtClean="0"/>
              <a:t>básicos</a:t>
            </a:r>
          </a:p>
          <a:p>
            <a:pPr lvl="1"/>
            <a:r>
              <a:rPr lang="es-MX" sz="2800" dirty="0" smtClean="0"/>
              <a:t>Respeto </a:t>
            </a:r>
            <a:r>
              <a:rPr lang="es-MX" sz="2800" dirty="0"/>
              <a:t>por las </a:t>
            </a:r>
            <a:r>
              <a:rPr lang="es-MX" sz="2800" dirty="0" smtClean="0"/>
              <a:t>personas </a:t>
            </a:r>
          </a:p>
          <a:p>
            <a:pPr lvl="1"/>
            <a:r>
              <a:rPr lang="es-MX" sz="2800" dirty="0" smtClean="0"/>
              <a:t>Beneficencia  </a:t>
            </a:r>
            <a:endParaRPr lang="es-MX" sz="2800" dirty="0"/>
          </a:p>
          <a:p>
            <a:pPr lvl="1"/>
            <a:r>
              <a:rPr lang="es-MX" sz="2800" dirty="0" smtClean="0"/>
              <a:t>Justicia</a:t>
            </a:r>
            <a:r>
              <a:rPr lang="es-MX" sz="2800" dirty="0"/>
              <a:t>.</a:t>
            </a:r>
          </a:p>
          <a:p>
            <a:endParaRPr lang="es-MX" sz="2800" dirty="0"/>
          </a:p>
        </p:txBody>
      </p:sp>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41738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Antecedentes </a:t>
            </a:r>
          </a:p>
        </p:txBody>
      </p:sp>
      <p:sp>
        <p:nvSpPr>
          <p:cNvPr id="3" name="2 Marcador de contenido"/>
          <p:cNvSpPr>
            <a:spLocks noGrp="1"/>
          </p:cNvSpPr>
          <p:nvPr>
            <p:ph idx="1"/>
          </p:nvPr>
        </p:nvSpPr>
        <p:spPr>
          <a:xfrm>
            <a:off x="251520" y="1935480"/>
            <a:ext cx="6131024" cy="4389120"/>
          </a:xfrm>
        </p:spPr>
        <p:txBody>
          <a:bodyPr>
            <a:normAutofit/>
          </a:bodyPr>
          <a:lstStyle/>
          <a:p>
            <a:r>
              <a:rPr lang="es-MX" sz="2800" b="1" dirty="0" smtClean="0"/>
              <a:t>1979</a:t>
            </a:r>
            <a:r>
              <a:rPr lang="es-MX" sz="2800" dirty="0" smtClean="0"/>
              <a:t>:  </a:t>
            </a:r>
            <a:r>
              <a:rPr lang="es-MX" sz="2800" dirty="0"/>
              <a:t>Tom L. </a:t>
            </a:r>
            <a:r>
              <a:rPr lang="es-MX" sz="2800" dirty="0" err="1" smtClean="0"/>
              <a:t>Beauchamp</a:t>
            </a:r>
            <a:r>
              <a:rPr lang="es-MX" sz="2800" dirty="0" smtClean="0"/>
              <a:t> publica el libro </a:t>
            </a:r>
            <a:r>
              <a:rPr lang="es-MX" sz="2800" i="1" dirty="0" smtClean="0"/>
              <a:t>Principios </a:t>
            </a:r>
            <a:r>
              <a:rPr lang="es-MX" sz="2800" i="1" dirty="0"/>
              <a:t>de ética </a:t>
            </a:r>
            <a:r>
              <a:rPr lang="es-MX" sz="2800" i="1" dirty="0" smtClean="0"/>
              <a:t>biomédica</a:t>
            </a:r>
            <a:r>
              <a:rPr lang="es-MX" sz="2800" dirty="0" smtClean="0"/>
              <a:t>, reformula los principios </a:t>
            </a:r>
            <a:r>
              <a:rPr lang="es-MX" sz="2800" dirty="0"/>
              <a:t>para ser aplicados a la ética asistencial. </a:t>
            </a:r>
            <a:r>
              <a:rPr lang="es-MX" sz="2800" dirty="0" smtClean="0"/>
              <a:t>Y coloca en primer </a:t>
            </a:r>
            <a:r>
              <a:rPr lang="es-MX" sz="2800" dirty="0"/>
              <a:t>lugar el </a:t>
            </a:r>
            <a:r>
              <a:rPr lang="es-MX" sz="2800" dirty="0" smtClean="0"/>
              <a:t>principio de </a:t>
            </a:r>
            <a:r>
              <a:rPr lang="es-MX" sz="2800" dirty="0"/>
              <a:t>autonomía, probablemente por las nefastas consecuencias conocidas por no </a:t>
            </a:r>
            <a:r>
              <a:rPr lang="es-MX" sz="2800" dirty="0" smtClean="0"/>
              <a:t>respetarlo.</a:t>
            </a:r>
          </a:p>
          <a:p>
            <a:pPr marL="114300" indent="0">
              <a:buNone/>
            </a:pPr>
            <a:endParaRPr lang="es-MX" sz="2800" dirty="0"/>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2200" y="1556792"/>
            <a:ext cx="2695604" cy="4047453"/>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62810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476672"/>
            <a:ext cx="8229600" cy="1143000"/>
          </a:xfrm>
        </p:spPr>
        <p:txBody>
          <a:bodyPr/>
          <a:lstStyle/>
          <a:p>
            <a:r>
              <a:rPr lang="es-MX" dirty="0"/>
              <a:t>Antecedentes </a:t>
            </a:r>
          </a:p>
        </p:txBody>
      </p:sp>
      <p:sp>
        <p:nvSpPr>
          <p:cNvPr id="3" name="2 Marcador de contenido"/>
          <p:cNvSpPr>
            <a:spLocks noGrp="1"/>
          </p:cNvSpPr>
          <p:nvPr>
            <p:ph idx="1"/>
          </p:nvPr>
        </p:nvSpPr>
        <p:spPr>
          <a:xfrm>
            <a:off x="467544" y="1700808"/>
            <a:ext cx="8229600" cy="4389120"/>
          </a:xfrm>
        </p:spPr>
        <p:txBody>
          <a:bodyPr>
            <a:normAutofit/>
          </a:bodyPr>
          <a:lstStyle/>
          <a:p>
            <a:r>
              <a:rPr lang="es-MX" sz="2800" dirty="0"/>
              <a:t>Tom L. </a:t>
            </a:r>
            <a:r>
              <a:rPr lang="es-MX" sz="2800" dirty="0" err="1"/>
              <a:t>Beauchamp</a:t>
            </a:r>
            <a:r>
              <a:rPr lang="es-MX" sz="2800" dirty="0"/>
              <a:t> y James F. </a:t>
            </a:r>
            <a:r>
              <a:rPr lang="es-MX" sz="2800" dirty="0" err="1" smtClean="0"/>
              <a:t>Childress</a:t>
            </a:r>
            <a:r>
              <a:rPr lang="es-MX" sz="2800" dirty="0" smtClean="0"/>
              <a:t> distinguen </a:t>
            </a:r>
            <a:r>
              <a:rPr lang="es-MX" sz="2800" dirty="0"/>
              <a:t>cuatro principios: </a:t>
            </a:r>
            <a:endParaRPr lang="es-MX" sz="2800" dirty="0" smtClean="0"/>
          </a:p>
          <a:p>
            <a:pPr marL="393192" lvl="1" indent="0">
              <a:buNone/>
            </a:pPr>
            <a:endParaRPr lang="es-MX" sz="2800" dirty="0"/>
          </a:p>
          <a:p>
            <a:endParaRPr lang="es-MX" sz="2800" dirty="0"/>
          </a:p>
        </p:txBody>
      </p:sp>
      <p:graphicFrame>
        <p:nvGraphicFramePr>
          <p:cNvPr id="6" name="5 Diagrama"/>
          <p:cNvGraphicFramePr/>
          <p:nvPr>
            <p:extLst>
              <p:ext uri="{D42A27DB-BD31-4B8C-83A1-F6EECF244321}">
                <p14:modId xmlns:p14="http://schemas.microsoft.com/office/powerpoint/2010/main" val="1260936268"/>
              </p:ext>
            </p:extLst>
          </p:nvPr>
        </p:nvGraphicFramePr>
        <p:xfrm>
          <a:off x="1475656" y="2204864"/>
          <a:ext cx="7344816" cy="46531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6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10057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Antecedentes</a:t>
            </a:r>
          </a:p>
        </p:txBody>
      </p:sp>
      <p:sp>
        <p:nvSpPr>
          <p:cNvPr id="3" name="2 Marcador de contenido"/>
          <p:cNvSpPr>
            <a:spLocks noGrp="1"/>
          </p:cNvSpPr>
          <p:nvPr>
            <p:ph idx="1"/>
          </p:nvPr>
        </p:nvSpPr>
        <p:spPr/>
        <p:txBody>
          <a:bodyPr>
            <a:normAutofit/>
          </a:bodyPr>
          <a:lstStyle/>
          <a:p>
            <a:r>
              <a:rPr lang="es-MX" sz="2800" dirty="0"/>
              <a:t>El </a:t>
            </a:r>
            <a:r>
              <a:rPr lang="es-MX" sz="2800" dirty="0" err="1"/>
              <a:t>principialismo</a:t>
            </a:r>
            <a:r>
              <a:rPr lang="es-MX" sz="2800" dirty="0"/>
              <a:t> defiende que existen algunos principios generales descubiertos en el ámbito de la ética biomédica y que deben ser respetados cuando se plantean conflictos éticos en la investigación o en la práctica clínica.</a:t>
            </a:r>
          </a:p>
          <a:p>
            <a:endParaRPr lang="es-MX" sz="28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149080"/>
            <a:ext cx="2664296" cy="2536873"/>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20369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76672"/>
            <a:ext cx="8229600" cy="1143000"/>
          </a:xfrm>
        </p:spPr>
        <p:txBody>
          <a:bodyPr/>
          <a:lstStyle/>
          <a:p>
            <a:r>
              <a:rPr lang="es-MX" dirty="0"/>
              <a:t>Autonomía </a:t>
            </a:r>
          </a:p>
        </p:txBody>
      </p:sp>
      <p:sp>
        <p:nvSpPr>
          <p:cNvPr id="3" name="2 Marcador de contenido"/>
          <p:cNvSpPr>
            <a:spLocks noGrp="1"/>
          </p:cNvSpPr>
          <p:nvPr>
            <p:ph idx="1"/>
          </p:nvPr>
        </p:nvSpPr>
        <p:spPr/>
        <p:txBody>
          <a:bodyPr/>
          <a:lstStyle/>
          <a:p>
            <a:r>
              <a:rPr lang="es-MX" sz="2400" dirty="0"/>
              <a:t>El término autonomía se origina en el griego. </a:t>
            </a:r>
          </a:p>
          <a:p>
            <a:pPr lvl="1"/>
            <a:r>
              <a:rPr lang="es-MX" dirty="0" err="1" smtClean="0"/>
              <a:t>nomoi</a:t>
            </a:r>
            <a:r>
              <a:rPr lang="es-MX" dirty="0" smtClean="0"/>
              <a:t> (</a:t>
            </a:r>
            <a:r>
              <a:rPr lang="es-MX" dirty="0"/>
              <a:t>α</a:t>
            </a:r>
            <a:r>
              <a:rPr lang="es-MX" dirty="0" err="1"/>
              <a:t>ὐτός</a:t>
            </a:r>
            <a:r>
              <a:rPr lang="es-MX" dirty="0"/>
              <a:t>, α</a:t>
            </a:r>
            <a:r>
              <a:rPr lang="es-MX" dirty="0" err="1"/>
              <a:t>ὐτή</a:t>
            </a:r>
            <a:r>
              <a:rPr lang="es-MX" dirty="0"/>
              <a:t>, </a:t>
            </a:r>
            <a:r>
              <a:rPr lang="es-MX" dirty="0" smtClean="0"/>
              <a:t>α</a:t>
            </a:r>
            <a:r>
              <a:rPr lang="es-MX" dirty="0" err="1" smtClean="0"/>
              <a:t>ὐτόν</a:t>
            </a:r>
            <a:r>
              <a:rPr lang="es-MX" dirty="0" smtClean="0"/>
              <a:t>) = leyes </a:t>
            </a:r>
          </a:p>
          <a:p>
            <a:pPr lvl="1"/>
            <a:r>
              <a:rPr lang="es-MX" dirty="0" smtClean="0"/>
              <a:t>autos (</a:t>
            </a:r>
            <a:r>
              <a:rPr lang="es-MX" dirty="0" err="1"/>
              <a:t>νόμος</a:t>
            </a:r>
            <a:r>
              <a:rPr lang="es-MX" dirty="0"/>
              <a:t>, </a:t>
            </a:r>
            <a:r>
              <a:rPr lang="es-MX" dirty="0" err="1"/>
              <a:t>νόμου</a:t>
            </a:r>
            <a:r>
              <a:rPr lang="es-MX" dirty="0"/>
              <a:t> </a:t>
            </a:r>
            <a:r>
              <a:rPr lang="es-MX" dirty="0" smtClean="0"/>
              <a:t>) = a sí mismo</a:t>
            </a:r>
          </a:p>
          <a:p>
            <a:pPr lvl="1"/>
            <a:r>
              <a:rPr lang="es-MX" dirty="0" err="1" smtClean="0"/>
              <a:t>ía</a:t>
            </a:r>
            <a:r>
              <a:rPr lang="es-MX" dirty="0" smtClean="0"/>
              <a:t> (ια) = </a:t>
            </a:r>
            <a:r>
              <a:rPr lang="es-MX" dirty="0"/>
              <a:t>acción, cualidad.</a:t>
            </a:r>
            <a:r>
              <a:rPr lang="es-MX" dirty="0" smtClean="0"/>
              <a:t> </a:t>
            </a:r>
          </a:p>
          <a:p>
            <a:r>
              <a:rPr lang="es-MX" dirty="0" smtClean="0"/>
              <a:t>Significa darse leyes a sí mismo, imperio sobre si mismo, gobierno propio o autodeterminación.</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7130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047750"/>
            <a:ext cx="8007350" cy="5310188"/>
          </a:xfrm>
        </p:spPr>
        <p:txBody>
          <a:bodyPr/>
          <a:lstStyle/>
          <a:p>
            <a:pPr>
              <a:buFont typeface="Wingdings" pitchFamily="2" charset="2"/>
              <a:buNone/>
              <a:defRPr/>
            </a:pPr>
            <a:r>
              <a:rPr lang="es-MX" sz="2800" b="1" dirty="0" smtClean="0"/>
              <a:t>PROGRAMA EDUCATIVO: </a:t>
            </a:r>
          </a:p>
          <a:p>
            <a:pPr>
              <a:defRPr/>
            </a:pPr>
            <a:r>
              <a:rPr lang="es-MX" sz="2800" dirty="0" smtClean="0"/>
              <a:t>LICENCIATURA DE CIRUJANO DENTISTA</a:t>
            </a:r>
            <a:endParaRPr lang="es-ES" sz="2800" dirty="0" smtClean="0"/>
          </a:p>
          <a:p>
            <a:pPr>
              <a:buFont typeface="Wingdings" pitchFamily="2" charset="2"/>
              <a:buNone/>
              <a:defRPr/>
            </a:pPr>
            <a:endParaRPr lang="es-ES" sz="2800" dirty="0" smtClean="0"/>
          </a:p>
          <a:p>
            <a:pPr>
              <a:buFont typeface="Wingdings" pitchFamily="2" charset="2"/>
              <a:buNone/>
              <a:defRPr/>
            </a:pPr>
            <a:r>
              <a:rPr lang="es-MX" sz="2800" b="1" dirty="0" smtClean="0"/>
              <a:t>ÁREA DE DOCENCIA: </a:t>
            </a:r>
          </a:p>
          <a:p>
            <a:pPr>
              <a:defRPr/>
            </a:pPr>
            <a:r>
              <a:rPr lang="es-MX" sz="2800" dirty="0" smtClean="0"/>
              <a:t>INVESTIGACIÓN Y FORMACIÓN BÁSICA</a:t>
            </a:r>
          </a:p>
          <a:p>
            <a:pPr>
              <a:buFont typeface="Wingdings" pitchFamily="2" charset="2"/>
              <a:buNone/>
              <a:defRPr/>
            </a:pPr>
            <a:endParaRPr lang="es-MX" sz="2800" dirty="0" smtClean="0"/>
          </a:p>
          <a:p>
            <a:pPr>
              <a:buFont typeface="Wingdings" pitchFamily="2" charset="2"/>
              <a:buNone/>
              <a:defRPr/>
            </a:pPr>
            <a:r>
              <a:rPr lang="es-MX" sz="2800" b="1" dirty="0" smtClean="0"/>
              <a:t>UNIDAD DE APRENDIZAJE:</a:t>
            </a:r>
          </a:p>
          <a:p>
            <a:pPr>
              <a:defRPr/>
            </a:pPr>
            <a:r>
              <a:rPr lang="es-MX" sz="2800" dirty="0" smtClean="0"/>
              <a:t>BIOÉTICA</a:t>
            </a:r>
          </a:p>
          <a:p>
            <a:pPr>
              <a:defRPr/>
            </a:pPr>
            <a:endParaRPr lang="es-ES" sz="2800" dirty="0"/>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52205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Autonomía </a:t>
            </a:r>
            <a:endParaRPr lang="es-MX" dirty="0"/>
          </a:p>
        </p:txBody>
      </p:sp>
      <p:sp>
        <p:nvSpPr>
          <p:cNvPr id="3" name="2 Marcador de contenido"/>
          <p:cNvSpPr>
            <a:spLocks noGrp="1"/>
          </p:cNvSpPr>
          <p:nvPr>
            <p:ph idx="1"/>
          </p:nvPr>
        </p:nvSpPr>
        <p:spPr/>
        <p:txBody>
          <a:bodyPr>
            <a:normAutofit/>
          </a:bodyPr>
          <a:lstStyle/>
          <a:p>
            <a:r>
              <a:rPr lang="es-MX" sz="2400" dirty="0" smtClean="0"/>
              <a:t>Para </a:t>
            </a:r>
            <a:r>
              <a:rPr lang="es-MX" sz="2400" dirty="0" err="1"/>
              <a:t>Beauchamp</a:t>
            </a:r>
            <a:r>
              <a:rPr lang="es-MX" sz="2400" dirty="0"/>
              <a:t> y </a:t>
            </a:r>
            <a:r>
              <a:rPr lang="es-MX" sz="2400" dirty="0" err="1"/>
              <a:t>Childress</a:t>
            </a:r>
            <a:r>
              <a:rPr lang="es-MX" sz="2400" dirty="0"/>
              <a:t>, el individuo autónomo es el que </a:t>
            </a:r>
            <a:r>
              <a:rPr lang="es-MX" sz="2400" dirty="0" smtClean="0"/>
              <a:t>actúa </a:t>
            </a:r>
            <a:r>
              <a:rPr lang="es-MX" sz="2400" dirty="0"/>
              <a:t>libremente de acuerdo con un plan </a:t>
            </a:r>
            <a:r>
              <a:rPr lang="es-MX" sz="2400" dirty="0" err="1" smtClean="0"/>
              <a:t>autoescogido</a:t>
            </a:r>
            <a:r>
              <a:rPr lang="es-MX" sz="2400" dirty="0" smtClean="0"/>
              <a:t>. </a:t>
            </a:r>
          </a:p>
          <a:p>
            <a:r>
              <a:rPr lang="es-MX" sz="2400" dirty="0"/>
              <a:t>T</a:t>
            </a:r>
            <a:r>
              <a:rPr lang="es-MX" sz="2400" dirty="0" smtClean="0"/>
              <a:t>odas </a:t>
            </a:r>
            <a:r>
              <a:rPr lang="es-MX" sz="2400" dirty="0"/>
              <a:t>las teorías de la autonomía están de acuerdo en dos condiciones esenciales: </a:t>
            </a:r>
            <a:endParaRPr lang="es-MX" sz="2400" dirty="0" smtClean="0"/>
          </a:p>
          <a:p>
            <a:pPr marL="868680" lvl="1" indent="-457200">
              <a:buFont typeface="+mj-lt"/>
              <a:buAutoNum type="alphaLcParenR"/>
            </a:pPr>
            <a:r>
              <a:rPr lang="es-MX" sz="2400" dirty="0" smtClean="0"/>
              <a:t>La</a:t>
            </a:r>
            <a:r>
              <a:rPr lang="es-MX" sz="2400" dirty="0"/>
              <a:t> </a:t>
            </a:r>
            <a:r>
              <a:rPr lang="es-MX" sz="2400" i="1" dirty="0"/>
              <a:t>libertad, </a:t>
            </a:r>
            <a:r>
              <a:rPr lang="es-MX" sz="2400" dirty="0"/>
              <a:t>entendida como la independencia de influencias que controlen, y </a:t>
            </a:r>
            <a:endParaRPr lang="es-MX" sz="2400" dirty="0" smtClean="0"/>
          </a:p>
          <a:p>
            <a:pPr marL="868680" lvl="1" indent="-457200">
              <a:buFont typeface="+mj-lt"/>
              <a:buAutoNum type="alphaLcParenR"/>
            </a:pPr>
            <a:r>
              <a:rPr lang="es-MX" sz="2400" dirty="0" smtClean="0"/>
              <a:t>La</a:t>
            </a:r>
            <a:r>
              <a:rPr lang="es-MX" sz="2400" dirty="0"/>
              <a:t> </a:t>
            </a:r>
            <a:r>
              <a:rPr lang="es-MX" sz="2400" i="1" dirty="0"/>
              <a:t>agencia, </a:t>
            </a:r>
            <a:r>
              <a:rPr lang="es-MX" sz="2400" dirty="0"/>
              <a:t>es decir, la capacidad para la acción intencional.</a:t>
            </a:r>
          </a:p>
          <a:p>
            <a:endParaRPr lang="es-MX" sz="24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4941168"/>
            <a:ext cx="2476500" cy="177165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0216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Autonomía </a:t>
            </a:r>
            <a:endParaRPr lang="es-MX" dirty="0"/>
          </a:p>
        </p:txBody>
      </p:sp>
      <p:sp>
        <p:nvSpPr>
          <p:cNvPr id="3" name="2 Marcador de contenido"/>
          <p:cNvSpPr>
            <a:spLocks noGrp="1"/>
          </p:cNvSpPr>
          <p:nvPr>
            <p:ph idx="1"/>
          </p:nvPr>
        </p:nvSpPr>
        <p:spPr/>
        <p:txBody>
          <a:bodyPr>
            <a:normAutofit/>
          </a:bodyPr>
          <a:lstStyle/>
          <a:p>
            <a:r>
              <a:rPr lang="es-MX" sz="2400" dirty="0" smtClean="0"/>
              <a:t>Que </a:t>
            </a:r>
            <a:r>
              <a:rPr lang="es-MX" sz="2400" dirty="0"/>
              <a:t>un ser es autónomo no significa meramente que sigue sus propios deseos o inclinaciones. </a:t>
            </a:r>
            <a:endParaRPr lang="es-MX" sz="2400" dirty="0" smtClean="0"/>
          </a:p>
          <a:p>
            <a:r>
              <a:rPr lang="es-MX" sz="2400" dirty="0" smtClean="0"/>
              <a:t>De acuerdo con algunas teorías, una persona </a:t>
            </a:r>
            <a:r>
              <a:rPr lang="es-MX" sz="2400" dirty="0"/>
              <a:t>autónoma </a:t>
            </a:r>
            <a:r>
              <a:rPr lang="es-MX" sz="2400" dirty="0" smtClean="0"/>
              <a:t>posee los siguientes rasgos: </a:t>
            </a:r>
            <a:r>
              <a:rPr lang="es-MX" sz="2400" dirty="0"/>
              <a:t>excepcionalmente auténtica, </a:t>
            </a:r>
            <a:r>
              <a:rPr lang="es-MX" sz="2400" dirty="0" err="1"/>
              <a:t>autoposeída</a:t>
            </a:r>
            <a:r>
              <a:rPr lang="es-MX" sz="2400" dirty="0"/>
              <a:t>, consistente, independiente, autogobernada, resistente al control por autoridades, y fuente original de los valores, creencias y planes de vida personales. </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27784" y="4653136"/>
            <a:ext cx="4032448" cy="2016224"/>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8518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Autonomía</a:t>
            </a:r>
          </a:p>
        </p:txBody>
      </p:sp>
      <p:sp>
        <p:nvSpPr>
          <p:cNvPr id="3" name="2 Marcador de contenido"/>
          <p:cNvSpPr>
            <a:spLocks noGrp="1"/>
          </p:cNvSpPr>
          <p:nvPr>
            <p:ph idx="1"/>
          </p:nvPr>
        </p:nvSpPr>
        <p:spPr/>
        <p:txBody>
          <a:bodyPr>
            <a:normAutofit/>
          </a:bodyPr>
          <a:lstStyle/>
          <a:p>
            <a:r>
              <a:rPr lang="es-MX" dirty="0" smtClean="0"/>
              <a:t>Para </a:t>
            </a:r>
            <a:r>
              <a:rPr lang="es-MX" dirty="0" err="1"/>
              <a:t>Beauchamp</a:t>
            </a:r>
            <a:r>
              <a:rPr lang="es-MX" dirty="0"/>
              <a:t> y </a:t>
            </a:r>
            <a:r>
              <a:rPr lang="es-MX" dirty="0" err="1" smtClean="0"/>
              <a:t>Childress</a:t>
            </a:r>
            <a:r>
              <a:rPr lang="es-MX" dirty="0" smtClean="0"/>
              <a:t>, </a:t>
            </a:r>
            <a:r>
              <a:rPr lang="es-MX" dirty="0"/>
              <a:t>una acción es autónoma cuando el que actúa lo hace </a:t>
            </a:r>
            <a:endParaRPr lang="es-MX" dirty="0" smtClean="0"/>
          </a:p>
          <a:p>
            <a:pPr marL="868680" lvl="1" indent="-457200">
              <a:buFont typeface="+mj-lt"/>
              <a:buAutoNum type="alphaLcParenR"/>
            </a:pPr>
            <a:r>
              <a:rPr lang="es-MX" dirty="0" smtClean="0"/>
              <a:t>Intencionadamente </a:t>
            </a:r>
          </a:p>
          <a:p>
            <a:pPr marL="868680" lvl="1" indent="-457200">
              <a:buFont typeface="+mj-lt"/>
              <a:buAutoNum type="alphaLcParenR"/>
            </a:pPr>
            <a:r>
              <a:rPr lang="es-MX" dirty="0" smtClean="0"/>
              <a:t>Con </a:t>
            </a:r>
            <a:r>
              <a:rPr lang="es-MX" dirty="0"/>
              <a:t>comprensión y </a:t>
            </a:r>
            <a:endParaRPr lang="es-MX" dirty="0" smtClean="0"/>
          </a:p>
          <a:p>
            <a:pPr marL="868680" lvl="1" indent="-457200">
              <a:buFont typeface="+mj-lt"/>
              <a:buAutoNum type="alphaLcParenR"/>
            </a:pPr>
            <a:r>
              <a:rPr lang="es-MX" dirty="0" smtClean="0"/>
              <a:t>Sin </a:t>
            </a:r>
            <a:r>
              <a:rPr lang="es-MX" dirty="0"/>
              <a:t>influencias controladoras que determinen su acción. </a:t>
            </a:r>
            <a:endParaRPr lang="es-MX" dirty="0" smtClean="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13046" b="12870"/>
          <a:stretch/>
        </p:blipFill>
        <p:spPr>
          <a:xfrm>
            <a:off x="2843808" y="4587682"/>
            <a:ext cx="3990007" cy="2099644"/>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2861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476672"/>
            <a:ext cx="8229600" cy="1143000"/>
          </a:xfrm>
        </p:spPr>
        <p:txBody>
          <a:bodyPr/>
          <a:lstStyle/>
          <a:p>
            <a:r>
              <a:rPr lang="es-MX" dirty="0"/>
              <a:t>Autonomía</a:t>
            </a:r>
          </a:p>
        </p:txBody>
      </p:sp>
      <p:sp>
        <p:nvSpPr>
          <p:cNvPr id="3" name="2 Marcador de contenido"/>
          <p:cNvSpPr>
            <a:spLocks noGrp="1"/>
          </p:cNvSpPr>
          <p:nvPr>
            <p:ph idx="1"/>
          </p:nvPr>
        </p:nvSpPr>
        <p:spPr>
          <a:xfrm>
            <a:off x="251520" y="1628800"/>
            <a:ext cx="8712968" cy="4389120"/>
          </a:xfrm>
        </p:spPr>
        <p:txBody>
          <a:bodyPr>
            <a:normAutofit/>
          </a:bodyPr>
          <a:lstStyle/>
          <a:p>
            <a:r>
              <a:rPr lang="es-MX" dirty="0"/>
              <a:t>La autonomía </a:t>
            </a:r>
            <a:r>
              <a:rPr lang="es-MX" dirty="0" smtClean="0"/>
              <a:t>de una persona es </a:t>
            </a:r>
            <a:r>
              <a:rPr lang="es-MX" dirty="0"/>
              <a:t>respetada cuando se le reconoce el derecho a mantener puntos de vista, a hacer elecciones y a realizar acciones basadas en valores y creencias personales. El respeto por la autonomía del paciente obliga a los profesionales a revelar información, a asegurar la comprensión y la voluntariedad y a potenciar la participación del paciente en la toma de decisiones</a:t>
            </a:r>
            <a:r>
              <a:rPr lang="es-MX" dirty="0" smtClean="0"/>
              <a:t>.</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3808" y="4550837"/>
            <a:ext cx="3723902" cy="2190531"/>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1501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Autonomía</a:t>
            </a:r>
          </a:p>
        </p:txBody>
      </p:sp>
      <p:sp>
        <p:nvSpPr>
          <p:cNvPr id="3" name="2 Marcador de contenido"/>
          <p:cNvSpPr>
            <a:spLocks noGrp="1"/>
          </p:cNvSpPr>
          <p:nvPr>
            <p:ph idx="1"/>
          </p:nvPr>
        </p:nvSpPr>
        <p:spPr/>
        <p:txBody>
          <a:bodyPr>
            <a:normAutofit/>
          </a:bodyPr>
          <a:lstStyle/>
          <a:p>
            <a:pPr marL="114300" indent="0">
              <a:buNone/>
            </a:pPr>
            <a:r>
              <a:rPr lang="es-MX" dirty="0" smtClean="0"/>
              <a:t>Este principio afirma que:</a:t>
            </a:r>
          </a:p>
          <a:p>
            <a:r>
              <a:rPr lang="es-MX" dirty="0" smtClean="0"/>
              <a:t>Todo ser humano es un agente moral libre, y como tal, debe ser respetado por </a:t>
            </a:r>
            <a:r>
              <a:rPr lang="es-MX" dirty="0" smtClean="0"/>
              <a:t>todos</a:t>
            </a:r>
            <a:r>
              <a:rPr lang="es-MX" dirty="0"/>
              <a:t>.</a:t>
            </a:r>
            <a:endParaRPr lang="es-MX" dirty="0" smtClean="0"/>
          </a:p>
          <a:p>
            <a:r>
              <a:rPr lang="es-MX" dirty="0" smtClean="0"/>
              <a:t>No se puede, bajo ninguna </a:t>
            </a:r>
            <a:r>
              <a:rPr lang="es-MX" dirty="0" smtClean="0"/>
              <a:t>circunstancia, </a:t>
            </a:r>
            <a:r>
              <a:rPr lang="es-MX" dirty="0" smtClean="0"/>
              <a:t>hacer uso de la violencia o de la fuerza sobre un ser pacífico dotado de consciencia, razón y libertad.</a:t>
            </a:r>
          </a:p>
          <a:p>
            <a:r>
              <a:rPr lang="es-MX" dirty="0" smtClean="0"/>
              <a:t>Ninguna fuerza puede ser impuesta a quien no la haya consentido previa y libremente.</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4714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Autonomía</a:t>
            </a:r>
          </a:p>
        </p:txBody>
      </p:sp>
      <p:sp>
        <p:nvSpPr>
          <p:cNvPr id="3" name="2 Marcador de contenido"/>
          <p:cNvSpPr>
            <a:spLocks noGrp="1"/>
          </p:cNvSpPr>
          <p:nvPr>
            <p:ph idx="1"/>
          </p:nvPr>
        </p:nvSpPr>
        <p:spPr/>
        <p:txBody>
          <a:bodyPr>
            <a:normAutofit/>
          </a:bodyPr>
          <a:lstStyle/>
          <a:p>
            <a:r>
              <a:rPr lang="es-MX" dirty="0" smtClean="0"/>
              <a:t>Este principio hace posible una comunidad moral, es decir, una comunidad que comparte una concepción homogénea de la vida buena y una jerarquía </a:t>
            </a:r>
            <a:r>
              <a:rPr lang="es-MX" dirty="0" smtClean="0"/>
              <a:t>de </a:t>
            </a:r>
            <a:r>
              <a:rPr lang="es-MX" dirty="0" smtClean="0"/>
              <a:t>valores y fines a perseguir.</a:t>
            </a:r>
          </a:p>
          <a:p>
            <a:r>
              <a:rPr lang="es-MX" dirty="0" smtClean="0"/>
              <a:t>Protege la libertad </a:t>
            </a:r>
            <a:r>
              <a:rPr lang="es-MX" dirty="0" smtClean="0"/>
              <a:t>personal.</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4174422"/>
            <a:ext cx="3672830" cy="2452503"/>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49245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8229600" cy="1143000"/>
          </a:xfrm>
        </p:spPr>
        <p:txBody>
          <a:bodyPr/>
          <a:lstStyle/>
          <a:p>
            <a:r>
              <a:rPr lang="es-MX" dirty="0"/>
              <a:t>Autonomía</a:t>
            </a:r>
          </a:p>
        </p:txBody>
      </p:sp>
      <p:sp>
        <p:nvSpPr>
          <p:cNvPr id="3" name="2 Marcador de contenido"/>
          <p:cNvSpPr>
            <a:spLocks noGrp="1"/>
          </p:cNvSpPr>
          <p:nvPr>
            <p:ph idx="1"/>
          </p:nvPr>
        </p:nvSpPr>
        <p:spPr>
          <a:xfrm>
            <a:off x="457200" y="1700808"/>
            <a:ext cx="8229600" cy="4389120"/>
          </a:xfrm>
        </p:spPr>
        <p:txBody>
          <a:bodyPr>
            <a:normAutofit/>
          </a:bodyPr>
          <a:lstStyle/>
          <a:p>
            <a:r>
              <a:rPr lang="es-MX" dirty="0" smtClean="0"/>
              <a:t>La aplicación de este principio en el campo de la bioética conduce a la regla que estipula que hay que respetar la voluntad o decisión del paciente respecto a la realización u omisión de una determinada terapia y, también, a escoger entre varias alternativas de tratamiento, en el caso de que existan.</a:t>
            </a:r>
          </a:p>
          <a:p>
            <a:pPr marL="0" indent="0">
              <a:buNone/>
            </a:pP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V="1">
            <a:off x="2915816" y="4293096"/>
            <a:ext cx="3528392" cy="2354099"/>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55945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332656"/>
            <a:ext cx="8229600" cy="1143000"/>
          </a:xfrm>
        </p:spPr>
        <p:txBody>
          <a:bodyPr/>
          <a:lstStyle/>
          <a:p>
            <a:r>
              <a:rPr lang="es-MX" dirty="0">
                <a:solidFill>
                  <a:schemeClr val="accent5">
                    <a:lumMod val="75000"/>
                  </a:schemeClr>
                </a:solidFill>
              </a:rPr>
              <a:t>Autonomía</a:t>
            </a:r>
          </a:p>
        </p:txBody>
      </p:sp>
      <p:sp>
        <p:nvSpPr>
          <p:cNvPr id="3" name="2 Marcador de contenido"/>
          <p:cNvSpPr>
            <a:spLocks noGrp="1"/>
          </p:cNvSpPr>
          <p:nvPr>
            <p:ph idx="1"/>
          </p:nvPr>
        </p:nvSpPr>
        <p:spPr>
          <a:xfrm>
            <a:off x="539552" y="1484784"/>
            <a:ext cx="8229600" cy="4389120"/>
          </a:xfrm>
        </p:spPr>
        <p:txBody>
          <a:bodyPr>
            <a:normAutofit/>
          </a:bodyPr>
          <a:lstStyle/>
          <a:p>
            <a:r>
              <a:rPr lang="es-MX" dirty="0" smtClean="0"/>
              <a:t>Para </a:t>
            </a:r>
            <a:r>
              <a:rPr lang="es-MX" dirty="0" smtClean="0"/>
              <a:t>que el paciente pueda adoptar una decisión consciente, libre y responsable, se requiere que previamente se le haya dado una información, por parte del o de los profesionales respectivos, los mas completa y comprensible sobre cual es realmente su situación y las opciones existentes.</a:t>
            </a:r>
          </a:p>
          <a:p>
            <a:r>
              <a:rPr lang="es-MX" dirty="0" smtClean="0"/>
              <a:t>Es necesario que el paciente otorgue no cualquier consentimiento, sino un consentimiento informado.</a:t>
            </a:r>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797152"/>
            <a:ext cx="2853878" cy="1895897"/>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07248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548680"/>
            <a:ext cx="8229600" cy="1143000"/>
          </a:xfrm>
        </p:spPr>
        <p:txBody>
          <a:bodyPr/>
          <a:lstStyle/>
          <a:p>
            <a:r>
              <a:rPr lang="es-MX" dirty="0" smtClean="0">
                <a:solidFill>
                  <a:schemeClr val="accent5">
                    <a:lumMod val="75000"/>
                  </a:schemeClr>
                </a:solidFill>
              </a:rPr>
              <a:t>No maleficencia</a:t>
            </a:r>
            <a:endParaRPr lang="es-MX" dirty="0">
              <a:solidFill>
                <a:schemeClr val="accent5">
                  <a:lumMod val="75000"/>
                </a:schemeClr>
              </a:solidFill>
            </a:endParaRPr>
          </a:p>
        </p:txBody>
      </p:sp>
      <p:sp>
        <p:nvSpPr>
          <p:cNvPr id="3" name="2 Marcador de contenido"/>
          <p:cNvSpPr>
            <a:spLocks noGrp="1"/>
          </p:cNvSpPr>
          <p:nvPr>
            <p:ph idx="1"/>
          </p:nvPr>
        </p:nvSpPr>
        <p:spPr>
          <a:xfrm>
            <a:off x="251520" y="1916832"/>
            <a:ext cx="6347048" cy="4389120"/>
          </a:xfrm>
        </p:spPr>
        <p:txBody>
          <a:bodyPr>
            <a:normAutofit/>
          </a:bodyPr>
          <a:lstStyle/>
          <a:p>
            <a:pPr lvl="0"/>
            <a:r>
              <a:rPr lang="es-MX" dirty="0"/>
              <a:t>A</a:t>
            </a:r>
            <a:r>
              <a:rPr lang="es-MX" dirty="0" smtClean="0"/>
              <a:t>forismo clásico: </a:t>
            </a:r>
            <a:r>
              <a:rPr lang="es-MX" i="1" dirty="0" err="1" smtClean="0"/>
              <a:t>primum</a:t>
            </a:r>
            <a:r>
              <a:rPr lang="es-MX" i="1" dirty="0" smtClean="0"/>
              <a:t> </a:t>
            </a:r>
            <a:r>
              <a:rPr lang="es-MX" i="1" dirty="0"/>
              <a:t>non </a:t>
            </a:r>
            <a:r>
              <a:rPr lang="es-MX" i="1" dirty="0" err="1"/>
              <a:t>nocere</a:t>
            </a:r>
            <a:r>
              <a:rPr lang="es-MX" i="1" dirty="0"/>
              <a:t> </a:t>
            </a:r>
            <a:r>
              <a:rPr lang="es-MX" dirty="0"/>
              <a:t>«Ante todo, no hacer daño». Esto es lo que establece este principio: no hacer o causar mal.</a:t>
            </a:r>
          </a:p>
          <a:p>
            <a:pPr lvl="0"/>
            <a:r>
              <a:rPr lang="es-MX" dirty="0"/>
              <a:t>Maleficencia proviene de la expresión latina </a:t>
            </a:r>
            <a:r>
              <a:rPr lang="es-MX" i="1" dirty="0" err="1"/>
              <a:t>malum</a:t>
            </a:r>
            <a:r>
              <a:rPr lang="es-MX" i="1" dirty="0"/>
              <a:t> </a:t>
            </a:r>
            <a:r>
              <a:rPr lang="es-MX" i="1" dirty="0" err="1"/>
              <a:t>facere</a:t>
            </a:r>
            <a:r>
              <a:rPr lang="es-MX" dirty="0"/>
              <a:t>, literalmente: hacer el mal</a:t>
            </a:r>
            <a:r>
              <a:rPr lang="es-MX" dirty="0" smtClean="0"/>
              <a:t>.</a:t>
            </a:r>
          </a:p>
          <a:p>
            <a:r>
              <a:rPr lang="es-MX" dirty="0" smtClean="0"/>
              <a:t>Juramento Hipocrático: </a:t>
            </a:r>
            <a:r>
              <a:rPr lang="es-MX" dirty="0"/>
              <a:t>«si es para su daño (...) lo impediré».</a:t>
            </a:r>
          </a:p>
          <a:p>
            <a:pPr lvl="0"/>
            <a:endParaRPr lang="es-MX" dirty="0"/>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2200" y="2852936"/>
            <a:ext cx="2638425" cy="381000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91756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No maleficencia</a:t>
            </a:r>
            <a:endParaRPr lang="es-MX" dirty="0">
              <a:solidFill>
                <a:schemeClr val="accent5">
                  <a:lumMod val="75000"/>
                </a:schemeClr>
              </a:solidFill>
            </a:endParaRPr>
          </a:p>
        </p:txBody>
      </p:sp>
      <p:sp>
        <p:nvSpPr>
          <p:cNvPr id="3" name="2 Marcador de contenido"/>
          <p:cNvSpPr>
            <a:spLocks noGrp="1"/>
          </p:cNvSpPr>
          <p:nvPr>
            <p:ph idx="1"/>
          </p:nvPr>
        </p:nvSpPr>
        <p:spPr/>
        <p:txBody>
          <a:bodyPr>
            <a:normAutofit/>
          </a:bodyPr>
          <a:lstStyle/>
          <a:p>
            <a:pPr lvl="0"/>
            <a:r>
              <a:rPr lang="es-MX" dirty="0" smtClean="0"/>
              <a:t>Este principio puede ser aplicado universalmente a cualquier intervención médica, experimentación, etc.</a:t>
            </a:r>
          </a:p>
          <a:p>
            <a:pPr lvl="0"/>
            <a:r>
              <a:rPr lang="es-MX" dirty="0" smtClean="0"/>
              <a:t>Hace </a:t>
            </a:r>
            <a:r>
              <a:rPr lang="es-MX" dirty="0"/>
              <a:t>referencia a la obligación de no infringir daño intencionadamente. </a:t>
            </a:r>
          </a:p>
          <a:p>
            <a:pPr lvl="0"/>
            <a:endParaRPr lang="es-MX" dirty="0" smtClean="0"/>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2" y="3933056"/>
            <a:ext cx="3906698" cy="259973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0105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428625"/>
            <a:ext cx="8007350" cy="5381625"/>
          </a:xfrm>
        </p:spPr>
        <p:txBody>
          <a:bodyPr>
            <a:normAutofit lnSpcReduction="10000"/>
          </a:bodyPr>
          <a:lstStyle/>
          <a:p>
            <a:pPr>
              <a:buFont typeface="Wingdings" pitchFamily="2" charset="2"/>
              <a:buNone/>
              <a:defRPr/>
            </a:pPr>
            <a:r>
              <a:rPr lang="es-MX" sz="2800" b="1" dirty="0" smtClean="0"/>
              <a:t>Clave</a:t>
            </a:r>
            <a:endParaRPr lang="es-ES" sz="2800" dirty="0" smtClean="0"/>
          </a:p>
          <a:p>
            <a:pPr>
              <a:buFont typeface="Wingdings" pitchFamily="2" charset="2"/>
              <a:buNone/>
              <a:defRPr/>
            </a:pPr>
            <a:r>
              <a:rPr lang="es-ES" sz="2800" dirty="0" smtClean="0"/>
              <a:t>L40014</a:t>
            </a:r>
          </a:p>
          <a:p>
            <a:pPr>
              <a:buFont typeface="Wingdings" pitchFamily="2" charset="2"/>
              <a:buNone/>
              <a:defRPr/>
            </a:pPr>
            <a:endParaRPr lang="es-ES" sz="2800" dirty="0" smtClean="0"/>
          </a:p>
          <a:p>
            <a:pPr>
              <a:buFont typeface="Wingdings" pitchFamily="2" charset="2"/>
              <a:buNone/>
              <a:defRPr/>
            </a:pPr>
            <a:r>
              <a:rPr lang="es-ES_tradnl" sz="2800" b="1" dirty="0" smtClean="0"/>
              <a:t>Créditos</a:t>
            </a:r>
            <a:endParaRPr lang="es-ES" sz="2800" dirty="0" smtClean="0"/>
          </a:p>
          <a:p>
            <a:pPr>
              <a:buFont typeface="Wingdings" pitchFamily="2" charset="2"/>
              <a:buNone/>
              <a:defRPr/>
            </a:pPr>
            <a:r>
              <a:rPr lang="es-ES" sz="2800" dirty="0" smtClean="0"/>
              <a:t>2</a:t>
            </a:r>
          </a:p>
          <a:p>
            <a:pPr>
              <a:buFont typeface="Wingdings" pitchFamily="2" charset="2"/>
              <a:buNone/>
              <a:defRPr/>
            </a:pPr>
            <a:endParaRPr lang="es-ES" sz="2800" dirty="0" smtClean="0"/>
          </a:p>
          <a:p>
            <a:pPr>
              <a:buFont typeface="Wingdings" pitchFamily="2" charset="2"/>
              <a:buNone/>
              <a:defRPr/>
            </a:pPr>
            <a:r>
              <a:rPr lang="es-MX" sz="2800" b="1" dirty="0" smtClean="0"/>
              <a:t>Tipo de Unidad de Aprendizaje</a:t>
            </a:r>
            <a:endParaRPr lang="es-ES" sz="2800" dirty="0" smtClean="0"/>
          </a:p>
          <a:p>
            <a:pPr>
              <a:buFont typeface="Wingdings" pitchFamily="2" charset="2"/>
              <a:buNone/>
              <a:defRPr/>
            </a:pPr>
            <a:r>
              <a:rPr lang="es-ES" sz="2800" dirty="0" smtClean="0"/>
              <a:t>Curso Práctico</a:t>
            </a:r>
          </a:p>
          <a:p>
            <a:pPr>
              <a:buFont typeface="Wingdings" pitchFamily="2" charset="2"/>
              <a:buNone/>
              <a:defRPr/>
            </a:pPr>
            <a:endParaRPr lang="es-ES" sz="2800" dirty="0" smtClean="0"/>
          </a:p>
          <a:p>
            <a:pPr>
              <a:buFont typeface="Wingdings" pitchFamily="2" charset="2"/>
              <a:buNone/>
              <a:defRPr/>
            </a:pPr>
            <a:r>
              <a:rPr lang="es-ES" sz="2800" b="1" dirty="0" smtClean="0"/>
              <a:t>Carácter de la Unidad de Aprendizaje</a:t>
            </a:r>
            <a:endParaRPr lang="es-ES" sz="2800" dirty="0" smtClean="0"/>
          </a:p>
          <a:p>
            <a:pPr>
              <a:buFont typeface="Wingdings" pitchFamily="2" charset="2"/>
              <a:buNone/>
              <a:defRPr/>
            </a:pPr>
            <a:r>
              <a:rPr lang="es-ES" sz="2800" dirty="0" smtClean="0"/>
              <a:t>Obligatoria</a:t>
            </a:r>
          </a:p>
          <a:p>
            <a:pPr>
              <a:buFont typeface="Wingdings" pitchFamily="2" charset="2"/>
              <a:buNone/>
              <a:defRPr/>
            </a:pPr>
            <a:endParaRPr lang="es-ES" sz="2800" dirty="0"/>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79115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No maleficencia</a:t>
            </a:r>
            <a:endParaRPr lang="es-MX" dirty="0">
              <a:solidFill>
                <a:schemeClr val="accent5">
                  <a:lumMod val="75000"/>
                </a:schemeClr>
              </a:solidFill>
            </a:endParaRPr>
          </a:p>
        </p:txBody>
      </p:sp>
      <p:sp>
        <p:nvSpPr>
          <p:cNvPr id="3" name="2 Marcador de contenido"/>
          <p:cNvSpPr>
            <a:spLocks noGrp="1"/>
          </p:cNvSpPr>
          <p:nvPr>
            <p:ph idx="1"/>
          </p:nvPr>
        </p:nvSpPr>
        <p:spPr/>
        <p:txBody>
          <a:bodyPr>
            <a:normAutofit/>
          </a:bodyPr>
          <a:lstStyle/>
          <a:p>
            <a:pPr lvl="0"/>
            <a:r>
              <a:rPr lang="es-MX" dirty="0"/>
              <a:t>Este principio solicita «no dañar». Una persona daña a otra cuando lesiona los intereses de ésta. Estos intereses pueden considerarse de manera amplia como son los referidos a la reputación, la propiedad, la privacidad o la libertad. Definiciones más estrechas se refieren a intereses físicos y psicológicos, como la salud y la vida.</a:t>
            </a:r>
          </a:p>
          <a:p>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15816" y="4509120"/>
            <a:ext cx="3670374" cy="2166187"/>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97612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No maleficencia</a:t>
            </a:r>
            <a:endParaRPr lang="es-MX" dirty="0">
              <a:solidFill>
                <a:schemeClr val="accent5">
                  <a:lumMod val="75000"/>
                </a:schemeClr>
              </a:solidFill>
            </a:endParaRPr>
          </a:p>
        </p:txBody>
      </p:sp>
      <p:sp>
        <p:nvSpPr>
          <p:cNvPr id="3" name="2 Marcador de contenido"/>
          <p:cNvSpPr>
            <a:spLocks noGrp="1"/>
          </p:cNvSpPr>
          <p:nvPr>
            <p:ph idx="1"/>
          </p:nvPr>
        </p:nvSpPr>
        <p:spPr/>
        <p:txBody>
          <a:bodyPr>
            <a:normAutofit/>
          </a:bodyPr>
          <a:lstStyle/>
          <a:p>
            <a:pPr lvl="0"/>
            <a:r>
              <a:rPr lang="es-MX" dirty="0"/>
              <a:t>Tomás de </a:t>
            </a:r>
            <a:r>
              <a:rPr lang="es-MX" dirty="0" smtClean="0"/>
              <a:t>Aquino: «el </a:t>
            </a:r>
            <a:r>
              <a:rPr lang="es-MX" dirty="0"/>
              <a:t>bien común está por encima del bien singular de los </a:t>
            </a:r>
            <a:r>
              <a:rPr lang="es-MX" dirty="0" smtClean="0"/>
              <a:t>individuos», también estipula: «nadie </a:t>
            </a:r>
            <a:r>
              <a:rPr lang="es-MX" dirty="0"/>
              <a:t>puede dañar a otro injustamente, para promover el bien común».</a:t>
            </a:r>
          </a:p>
          <a:p>
            <a:pPr lvl="0"/>
            <a:r>
              <a:rPr lang="es-MX" dirty="0" smtClean="0"/>
              <a:t>El </a:t>
            </a:r>
            <a:r>
              <a:rPr lang="es-MX" dirty="0"/>
              <a:t>daño que se hace directamente a una persona es más condenable, </a:t>
            </a:r>
            <a:r>
              <a:rPr lang="es-MX" dirty="0" smtClean="0"/>
              <a:t>que </a:t>
            </a:r>
            <a:r>
              <a:rPr lang="es-MX" dirty="0"/>
              <a:t>el no haber promovido positivamente su bien. </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4653136"/>
            <a:ext cx="3246313" cy="20183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0921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No maleficencia</a:t>
            </a:r>
            <a:endParaRPr lang="es-MX" dirty="0">
              <a:solidFill>
                <a:schemeClr val="accent5">
                  <a:lumMod val="75000"/>
                </a:schemeClr>
              </a:solidFill>
            </a:endParaRPr>
          </a:p>
        </p:txBody>
      </p:sp>
      <p:sp>
        <p:nvSpPr>
          <p:cNvPr id="3" name="2 Marcador de contenido"/>
          <p:cNvSpPr>
            <a:spLocks noGrp="1"/>
          </p:cNvSpPr>
          <p:nvPr>
            <p:ph idx="1"/>
          </p:nvPr>
        </p:nvSpPr>
        <p:spPr>
          <a:xfrm>
            <a:off x="467544" y="2348880"/>
            <a:ext cx="8229600" cy="4389120"/>
          </a:xfrm>
        </p:spPr>
        <p:txBody>
          <a:bodyPr>
            <a:normAutofit/>
          </a:bodyPr>
          <a:lstStyle/>
          <a:p>
            <a:pPr lvl="0"/>
            <a:r>
              <a:rPr lang="es-MX" dirty="0"/>
              <a:t> </a:t>
            </a:r>
            <a:r>
              <a:rPr lang="es-MX" dirty="0" err="1" smtClean="0"/>
              <a:t>Beauchamp</a:t>
            </a:r>
            <a:r>
              <a:rPr lang="es-MX" dirty="0" smtClean="0"/>
              <a:t> </a:t>
            </a:r>
            <a:r>
              <a:rPr lang="es-MX" dirty="0"/>
              <a:t>y </a:t>
            </a:r>
            <a:r>
              <a:rPr lang="es-MX" dirty="0" err="1"/>
              <a:t>Childress</a:t>
            </a:r>
            <a:r>
              <a:rPr lang="es-MX" dirty="0"/>
              <a:t> en el diseño del principio de no-maleficencia se concentran en «los daños físicos, incluyendo el dolor, la discapacidad y la muerte, sin negar la importancia de los daños mentales y las lesiones de otros intereses». En particular enfatizan las acciones que causan o que permiten la muerte o el riesgo de muerte.</a:t>
            </a:r>
          </a:p>
          <a:p>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13883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63384" y="260648"/>
            <a:ext cx="8229600" cy="1143000"/>
          </a:xfrm>
        </p:spPr>
        <p:txBody>
          <a:bodyPr/>
          <a:lstStyle/>
          <a:p>
            <a:r>
              <a:rPr lang="es-MX" dirty="0" smtClean="0">
                <a:solidFill>
                  <a:schemeClr val="accent5">
                    <a:lumMod val="75000"/>
                  </a:schemeClr>
                </a:solidFill>
              </a:rPr>
              <a:t>No maleficencia</a:t>
            </a:r>
            <a:endParaRPr lang="es-MX" dirty="0">
              <a:solidFill>
                <a:schemeClr val="accent5">
                  <a:lumMod val="75000"/>
                </a:schemeClr>
              </a:solidFill>
            </a:endParaRPr>
          </a:p>
        </p:txBody>
      </p:sp>
      <p:sp>
        <p:nvSpPr>
          <p:cNvPr id="3" name="2 Marcador de contenido"/>
          <p:cNvSpPr>
            <a:spLocks noGrp="1"/>
          </p:cNvSpPr>
          <p:nvPr>
            <p:ph idx="1"/>
          </p:nvPr>
        </p:nvSpPr>
        <p:spPr>
          <a:xfrm>
            <a:off x="421407" y="1467085"/>
            <a:ext cx="8229600" cy="4389120"/>
          </a:xfrm>
        </p:spPr>
        <p:txBody>
          <a:bodyPr>
            <a:normAutofit/>
          </a:bodyPr>
          <a:lstStyle/>
          <a:p>
            <a:pPr lvl="0"/>
            <a:r>
              <a:rPr lang="es-MX" dirty="0" smtClean="0"/>
              <a:t>Cualquier </a:t>
            </a:r>
            <a:r>
              <a:rPr lang="es-MX" dirty="0"/>
              <a:t>acción quirúrgica infringe algún mal al paciente y puede producir daños colaterales que son inevitables. Lo que </a:t>
            </a:r>
            <a:r>
              <a:rPr lang="es-MX" dirty="0" smtClean="0"/>
              <a:t>exige </a:t>
            </a:r>
            <a:r>
              <a:rPr lang="es-MX" dirty="0"/>
              <a:t>este principio es que </a:t>
            </a:r>
            <a:r>
              <a:rPr lang="es-MX" dirty="0" smtClean="0"/>
              <a:t>haya </a:t>
            </a:r>
            <a:r>
              <a:rPr lang="es-MX" dirty="0"/>
              <a:t>una debida proporción entre los beneficios </a:t>
            </a:r>
            <a:r>
              <a:rPr lang="es-MX" dirty="0" smtClean="0"/>
              <a:t>y </a:t>
            </a:r>
            <a:r>
              <a:rPr lang="es-MX" dirty="0"/>
              <a:t>los daños o las secuelas </a:t>
            </a:r>
            <a:r>
              <a:rPr lang="es-MX" dirty="0" smtClean="0"/>
              <a:t>perjudiciales. </a:t>
            </a:r>
            <a:r>
              <a:rPr lang="es-MX" dirty="0"/>
              <a:t>Los beneficios deben ser superiores a los daños para que la acción sea lícita moralmente. </a:t>
            </a:r>
          </a:p>
          <a:p>
            <a:endParaRPr lang="es-MX" dirty="0"/>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4020859"/>
            <a:ext cx="4392910" cy="260740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2657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No maleficencia</a:t>
            </a:r>
            <a:endParaRPr lang="es-MX" dirty="0">
              <a:solidFill>
                <a:schemeClr val="accent5">
                  <a:lumMod val="75000"/>
                </a:schemeClr>
              </a:solidFill>
            </a:endParaRP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8" y="3874238"/>
            <a:ext cx="2887318" cy="2700777"/>
          </a:xfrm>
          <a:prstGeom prst="rect">
            <a:avLst/>
          </a:prstGeom>
        </p:spPr>
      </p:pic>
      <p:sp>
        <p:nvSpPr>
          <p:cNvPr id="3" name="2 Marcador de contenido"/>
          <p:cNvSpPr>
            <a:spLocks noGrp="1"/>
          </p:cNvSpPr>
          <p:nvPr>
            <p:ph idx="1"/>
          </p:nvPr>
        </p:nvSpPr>
        <p:spPr/>
        <p:txBody>
          <a:bodyPr>
            <a:normAutofit/>
          </a:bodyPr>
          <a:lstStyle/>
          <a:p>
            <a:pPr lvl="0"/>
            <a:r>
              <a:rPr lang="es-MX" dirty="0" smtClean="0"/>
              <a:t>El </a:t>
            </a:r>
            <a:r>
              <a:rPr lang="es-MX" dirty="0"/>
              <a:t>personal médico </a:t>
            </a:r>
            <a:r>
              <a:rPr lang="es-MX" dirty="0" smtClean="0"/>
              <a:t>debe abstenerse </a:t>
            </a:r>
            <a:r>
              <a:rPr lang="es-MX" dirty="0"/>
              <a:t>de proponer tratamientos que resulten perjudiciales o causen daño  al paciente, a menos que esto quede ampliamente compensado por los beneficios que se esperan conseguir. No siempre será fácil ponderar los beneficios y los perjuicios eventuales.</a:t>
            </a:r>
          </a:p>
          <a:p>
            <a:endParaRPr lang="es-MX" dirty="0"/>
          </a:p>
          <a:p>
            <a:endParaRPr lang="es-MX" dirty="0"/>
          </a:p>
        </p:txBody>
      </p:sp>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95511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Beneficencia</a:t>
            </a:r>
            <a:endParaRPr lang="es-MX" dirty="0">
              <a:solidFill>
                <a:schemeClr val="accent5">
                  <a:lumMod val="75000"/>
                </a:schemeClr>
              </a:solidFill>
            </a:endParaRPr>
          </a:p>
        </p:txBody>
      </p:sp>
      <p:sp>
        <p:nvSpPr>
          <p:cNvPr id="3" name="2 Marcador de contenido"/>
          <p:cNvSpPr>
            <a:spLocks noGrp="1"/>
          </p:cNvSpPr>
          <p:nvPr>
            <p:ph idx="1"/>
          </p:nvPr>
        </p:nvSpPr>
        <p:spPr/>
        <p:txBody>
          <a:bodyPr/>
          <a:lstStyle/>
          <a:p>
            <a:r>
              <a:rPr lang="es-MX" dirty="0" smtClean="0"/>
              <a:t>Del latín </a:t>
            </a:r>
            <a:r>
              <a:rPr lang="es-MX" i="1" dirty="0" smtClean="0"/>
              <a:t>Bene-</a:t>
            </a:r>
            <a:r>
              <a:rPr lang="es-MX" i="1" dirty="0" err="1" smtClean="0"/>
              <a:t>facere</a:t>
            </a:r>
            <a:r>
              <a:rPr lang="es-MX" dirty="0" smtClean="0"/>
              <a:t> </a:t>
            </a:r>
            <a:r>
              <a:rPr lang="es-MX" dirty="0"/>
              <a:t>o </a:t>
            </a:r>
            <a:r>
              <a:rPr lang="es-MX" i="1" dirty="0" err="1"/>
              <a:t>bonum</a:t>
            </a:r>
            <a:r>
              <a:rPr lang="es-MX" i="1" dirty="0"/>
              <a:t> </a:t>
            </a:r>
            <a:r>
              <a:rPr lang="es-MX" i="1" dirty="0" err="1"/>
              <a:t>facere</a:t>
            </a:r>
            <a:r>
              <a:rPr lang="es-MX" dirty="0"/>
              <a:t>: obrar bien o hacer el </a:t>
            </a:r>
            <a:r>
              <a:rPr lang="es-MX" dirty="0" smtClean="0"/>
              <a:t>bien.</a:t>
            </a:r>
            <a:endParaRPr lang="es-MX" dirty="0"/>
          </a:p>
          <a:p>
            <a:r>
              <a:rPr lang="es-MX" dirty="0"/>
              <a:t>Obliga al profesional de la salud a poner el máximo empeño en atender al paciente y a hacer cuanto pueda para mejorar la salud, de la forma que aquel considere más adecuada.</a:t>
            </a:r>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0412" y="4797152"/>
            <a:ext cx="2746626" cy="1944241"/>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9946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Beneficencia</a:t>
            </a:r>
            <a:endParaRPr lang="es-MX" dirty="0">
              <a:solidFill>
                <a:schemeClr val="accent5">
                  <a:lumMod val="75000"/>
                </a:schemeClr>
              </a:solidFill>
            </a:endParaRPr>
          </a:p>
        </p:txBody>
      </p:sp>
      <p:sp>
        <p:nvSpPr>
          <p:cNvPr id="3" name="2 Marcador de contenido"/>
          <p:cNvSpPr>
            <a:spLocks noGrp="1"/>
          </p:cNvSpPr>
          <p:nvPr>
            <p:ph idx="1"/>
          </p:nvPr>
        </p:nvSpPr>
        <p:spPr/>
        <p:txBody>
          <a:bodyPr/>
          <a:lstStyle/>
          <a:p>
            <a:pPr lvl="0"/>
            <a:r>
              <a:rPr lang="es-MX" dirty="0"/>
              <a:t>Consiste en prevenir el daño, eliminar el daño o hacer el bien a otros. </a:t>
            </a:r>
          </a:p>
          <a:p>
            <a:pPr lvl="0"/>
            <a:r>
              <a:rPr lang="es-MX" dirty="0"/>
              <a:t>Mientras que la no-maleficencia implica la ausencia de acción, la beneficencia incluye siempre la acción. </a:t>
            </a:r>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4005064"/>
            <a:ext cx="3967088" cy="269762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16341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Beneficencia</a:t>
            </a:r>
            <a:endParaRPr lang="es-MX" dirty="0">
              <a:solidFill>
                <a:schemeClr val="accent5">
                  <a:lumMod val="75000"/>
                </a:schemeClr>
              </a:solidFill>
            </a:endParaRPr>
          </a:p>
        </p:txBody>
      </p:sp>
      <p:sp>
        <p:nvSpPr>
          <p:cNvPr id="3" name="2 Marcador de contenido"/>
          <p:cNvSpPr>
            <a:spLocks noGrp="1"/>
          </p:cNvSpPr>
          <p:nvPr>
            <p:ph idx="1"/>
          </p:nvPr>
        </p:nvSpPr>
        <p:spPr>
          <a:xfrm>
            <a:off x="457200" y="1935480"/>
            <a:ext cx="4906888" cy="4389120"/>
          </a:xfrm>
        </p:spPr>
        <p:txBody>
          <a:bodyPr>
            <a:normAutofit/>
          </a:bodyPr>
          <a:lstStyle/>
          <a:p>
            <a:r>
              <a:rPr lang="es-MX" dirty="0"/>
              <a:t>Confirma la norma básica de la Declaración de Ginebra de la Asociación Médica Mundial de 1949: “La salud de mi paciente será mi primera consideración</a:t>
            </a:r>
            <a:r>
              <a:rPr lang="es-MX" dirty="0" smtClean="0"/>
              <a:t>”.</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8144" y="2132856"/>
            <a:ext cx="2959110" cy="450912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14814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Beneficencia</a:t>
            </a:r>
            <a:endParaRPr lang="es-MX" dirty="0">
              <a:solidFill>
                <a:schemeClr val="accent5">
                  <a:lumMod val="75000"/>
                </a:schemeClr>
              </a:solidFill>
            </a:endParaRPr>
          </a:p>
        </p:txBody>
      </p:sp>
      <p:sp>
        <p:nvSpPr>
          <p:cNvPr id="3" name="2 Marcador de contenido"/>
          <p:cNvSpPr>
            <a:spLocks noGrp="1"/>
          </p:cNvSpPr>
          <p:nvPr>
            <p:ph idx="1"/>
          </p:nvPr>
        </p:nvSpPr>
        <p:spPr/>
        <p:txBody>
          <a:bodyPr/>
          <a:lstStyle/>
          <a:p>
            <a:pPr marL="0" lvl="0" indent="0">
              <a:buNone/>
            </a:pPr>
            <a:r>
              <a:rPr lang="es-MX" dirty="0" err="1"/>
              <a:t>Beauchamp</a:t>
            </a:r>
            <a:r>
              <a:rPr lang="es-MX" dirty="0"/>
              <a:t> y </a:t>
            </a:r>
            <a:r>
              <a:rPr lang="es-MX" dirty="0" err="1"/>
              <a:t>Childress</a:t>
            </a:r>
            <a:r>
              <a:rPr lang="es-MX" dirty="0"/>
              <a:t> distinguen dos tipos de beneficencia: </a:t>
            </a:r>
          </a:p>
          <a:p>
            <a:pPr lvl="0"/>
            <a:r>
              <a:rPr lang="es-MX" dirty="0"/>
              <a:t>Beneficencia positiva:</a:t>
            </a:r>
            <a:r>
              <a:rPr lang="es-MX" i="1" dirty="0"/>
              <a:t> </a:t>
            </a:r>
            <a:r>
              <a:rPr lang="es-MX" dirty="0"/>
              <a:t>requiere la provisión de beneficios</a:t>
            </a:r>
          </a:p>
          <a:p>
            <a:pPr lvl="0"/>
            <a:r>
              <a:rPr lang="es-MX" dirty="0"/>
              <a:t>Utilidad:</a:t>
            </a:r>
            <a:r>
              <a:rPr lang="es-MX" i="1" dirty="0"/>
              <a:t> </a:t>
            </a:r>
            <a:r>
              <a:rPr lang="es-MX" dirty="0"/>
              <a:t>requiere un balance entre los beneficios y los daños.</a:t>
            </a:r>
          </a:p>
          <a:p>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50000"/>
          <a:stretch/>
        </p:blipFill>
        <p:spPr>
          <a:xfrm>
            <a:off x="4572000" y="5144387"/>
            <a:ext cx="2088232" cy="1465619"/>
          </a:xfrm>
          <a:prstGeom prst="rect">
            <a:avLst/>
          </a:prstGeom>
        </p:spPr>
      </p:pic>
      <p:pic>
        <p:nvPicPr>
          <p:cNvPr id="5" name="4 Imagen"/>
          <p:cNvPicPr>
            <a:picLocks noChangeAspect="1"/>
          </p:cNvPicPr>
          <p:nvPr/>
        </p:nvPicPr>
        <p:blipFill rotWithShape="1">
          <a:blip r:embed="rId3">
            <a:extLst>
              <a:ext uri="{28A0092B-C50C-407E-A947-70E740481C1C}">
                <a14:useLocalDpi xmlns:a14="http://schemas.microsoft.com/office/drawing/2010/main" val="0"/>
              </a:ext>
            </a:extLst>
          </a:blip>
          <a:srcRect r="53649"/>
          <a:stretch/>
        </p:blipFill>
        <p:spPr>
          <a:xfrm>
            <a:off x="2267744" y="4411577"/>
            <a:ext cx="1935832" cy="1465619"/>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68810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Beneficencia</a:t>
            </a:r>
            <a:endParaRPr lang="es-MX" dirty="0">
              <a:solidFill>
                <a:schemeClr val="accent5">
                  <a:lumMod val="75000"/>
                </a:schemeClr>
              </a:solidFill>
            </a:endParaRPr>
          </a:p>
        </p:txBody>
      </p:sp>
      <p:sp>
        <p:nvSpPr>
          <p:cNvPr id="3" name="2 Marcador de contenido"/>
          <p:cNvSpPr>
            <a:spLocks noGrp="1"/>
          </p:cNvSpPr>
          <p:nvPr>
            <p:ph idx="1"/>
          </p:nvPr>
        </p:nvSpPr>
        <p:spPr/>
        <p:txBody>
          <a:bodyPr>
            <a:normAutofit/>
          </a:bodyPr>
          <a:lstStyle/>
          <a:p>
            <a:r>
              <a:rPr lang="es-MX" dirty="0" smtClean="0"/>
              <a:t>Puede </a:t>
            </a:r>
            <a:r>
              <a:rPr lang="es-MX" dirty="0"/>
              <a:t>entenderse, como todo tipo de acción que tiene por finalidad el bien de otros. </a:t>
            </a:r>
            <a:endParaRPr lang="es-MX" dirty="0" smtClean="0"/>
          </a:p>
          <a:p>
            <a:r>
              <a:rPr lang="es-MX" dirty="0" smtClean="0"/>
              <a:t>Si </a:t>
            </a:r>
            <a:r>
              <a:rPr lang="es-MX" dirty="0"/>
              <a:t>la </a:t>
            </a:r>
            <a:r>
              <a:rPr lang="es-MX" i="1" dirty="0"/>
              <a:t>benevolencia </a:t>
            </a:r>
            <a:r>
              <a:rPr lang="es-MX" dirty="0"/>
              <a:t>se refiere a la voluntad de hacer el bien, con independencia de que se cumpla o no la voluntad, la </a:t>
            </a:r>
            <a:r>
              <a:rPr lang="es-MX" i="1" dirty="0"/>
              <a:t>beneficencia, </a:t>
            </a:r>
            <a:r>
              <a:rPr lang="es-MX" dirty="0"/>
              <a:t>en cambio, es un acto realizado por el bien de otros. </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3509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547688"/>
            <a:ext cx="8007350" cy="5453062"/>
          </a:xfrm>
        </p:spPr>
        <p:txBody>
          <a:bodyPr>
            <a:normAutofit lnSpcReduction="10000"/>
          </a:bodyPr>
          <a:lstStyle/>
          <a:p>
            <a:pPr>
              <a:buFont typeface="Wingdings" pitchFamily="2" charset="2"/>
              <a:buNone/>
              <a:defRPr/>
            </a:pPr>
            <a:r>
              <a:rPr lang="es-MX" sz="2400" b="1" dirty="0" smtClean="0"/>
              <a:t>Núcleo de formación</a:t>
            </a:r>
            <a:endParaRPr lang="es-ES" sz="2400" dirty="0" smtClean="0"/>
          </a:p>
          <a:p>
            <a:pPr>
              <a:defRPr/>
            </a:pPr>
            <a:r>
              <a:rPr lang="es-ES" sz="2400" dirty="0" smtClean="0"/>
              <a:t>Básico</a:t>
            </a:r>
          </a:p>
          <a:p>
            <a:pPr>
              <a:buFont typeface="Wingdings" pitchFamily="2" charset="2"/>
              <a:buNone/>
              <a:defRPr/>
            </a:pPr>
            <a:endParaRPr lang="es-ES" sz="2400" dirty="0" smtClean="0"/>
          </a:p>
          <a:p>
            <a:pPr>
              <a:buFont typeface="Wingdings" pitchFamily="2" charset="2"/>
              <a:buNone/>
              <a:defRPr/>
            </a:pPr>
            <a:r>
              <a:rPr lang="es-ES" sz="2400" b="1" dirty="0" smtClean="0"/>
              <a:t>Modalidad</a:t>
            </a:r>
            <a:endParaRPr lang="es-ES" sz="2400" dirty="0" smtClean="0"/>
          </a:p>
          <a:p>
            <a:pPr>
              <a:defRPr/>
            </a:pPr>
            <a:r>
              <a:rPr lang="es-ES" sz="2400" dirty="0" smtClean="0"/>
              <a:t>A Distancia</a:t>
            </a:r>
          </a:p>
          <a:p>
            <a:pPr>
              <a:buFont typeface="Wingdings" pitchFamily="2" charset="2"/>
              <a:buNone/>
              <a:defRPr/>
            </a:pPr>
            <a:endParaRPr lang="es-MX" sz="2400" b="1" dirty="0" smtClean="0"/>
          </a:p>
          <a:p>
            <a:pPr>
              <a:buFont typeface="Wingdings" pitchFamily="2" charset="2"/>
              <a:buNone/>
              <a:defRPr/>
            </a:pPr>
            <a:r>
              <a:rPr lang="es-MX" sz="2400" b="1" dirty="0" smtClean="0"/>
              <a:t>Prerrequisitos (Temas Aprendidos):</a:t>
            </a:r>
            <a:endParaRPr lang="es-ES" sz="2400" dirty="0" smtClean="0"/>
          </a:p>
          <a:p>
            <a:pPr>
              <a:defRPr/>
            </a:pPr>
            <a:r>
              <a:rPr lang="es-ES" sz="2400" dirty="0" smtClean="0"/>
              <a:t>Educación Ambiental</a:t>
            </a:r>
          </a:p>
          <a:p>
            <a:pPr>
              <a:defRPr/>
            </a:pPr>
            <a:r>
              <a:rPr lang="es-ES" sz="2400" dirty="0" smtClean="0"/>
              <a:t>Ergonomía y Administración</a:t>
            </a:r>
          </a:p>
          <a:p>
            <a:pPr>
              <a:buFont typeface="Wingdings" pitchFamily="2" charset="2"/>
              <a:buNone/>
              <a:defRPr/>
            </a:pPr>
            <a:endParaRPr lang="es-ES" sz="2400" b="1" dirty="0" smtClean="0"/>
          </a:p>
          <a:p>
            <a:pPr>
              <a:buFont typeface="Wingdings" pitchFamily="2" charset="2"/>
              <a:buNone/>
              <a:defRPr/>
            </a:pPr>
            <a:r>
              <a:rPr lang="es-ES" sz="2400" b="1" dirty="0" smtClean="0"/>
              <a:t>Unidad(es) de Aprendizaje Consecuente (Seriadas y Recomendadas):</a:t>
            </a:r>
            <a:endParaRPr lang="es-ES" sz="2400" dirty="0" smtClean="0"/>
          </a:p>
          <a:p>
            <a:pPr>
              <a:defRPr/>
            </a:pPr>
            <a:r>
              <a:rPr lang="es-ES" sz="2400" dirty="0" smtClean="0"/>
              <a:t>Ninguna</a:t>
            </a:r>
          </a:p>
          <a:p>
            <a:pPr>
              <a:buFont typeface="Wingdings" pitchFamily="2" charset="2"/>
              <a:buNone/>
              <a:defRPr/>
            </a:pPr>
            <a:endParaRPr lang="es-ES" sz="2400" dirty="0"/>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12130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0102" y="332656"/>
            <a:ext cx="8229600" cy="1143000"/>
          </a:xfrm>
        </p:spPr>
        <p:txBody>
          <a:bodyPr/>
          <a:lstStyle/>
          <a:p>
            <a:r>
              <a:rPr lang="es-MX" dirty="0" smtClean="0">
                <a:solidFill>
                  <a:schemeClr val="accent5">
                    <a:lumMod val="75000"/>
                  </a:schemeClr>
                </a:solidFill>
              </a:rPr>
              <a:t>Beneficencia</a:t>
            </a:r>
            <a:endParaRPr lang="es-MX" dirty="0">
              <a:solidFill>
                <a:schemeClr val="accent5">
                  <a:lumMod val="75000"/>
                </a:schemeClr>
              </a:solidFill>
            </a:endParaRPr>
          </a:p>
        </p:txBody>
      </p:sp>
      <p:sp>
        <p:nvSpPr>
          <p:cNvPr id="3" name="2 Marcador de contenido"/>
          <p:cNvSpPr>
            <a:spLocks noGrp="1"/>
          </p:cNvSpPr>
          <p:nvPr>
            <p:ph idx="1"/>
          </p:nvPr>
        </p:nvSpPr>
        <p:spPr>
          <a:xfrm>
            <a:off x="467544" y="1704176"/>
            <a:ext cx="8229600" cy="4389120"/>
          </a:xfrm>
        </p:spPr>
        <p:txBody>
          <a:bodyPr>
            <a:normAutofit/>
          </a:bodyPr>
          <a:lstStyle/>
          <a:p>
            <a:pPr lvl="0"/>
            <a:r>
              <a:rPr lang="es-MX" sz="2800" dirty="0" err="1" smtClean="0"/>
              <a:t>Beauchamp</a:t>
            </a:r>
            <a:r>
              <a:rPr lang="es-MX" sz="2800" dirty="0" smtClean="0"/>
              <a:t> y </a:t>
            </a:r>
            <a:r>
              <a:rPr lang="es-MX" sz="2800" dirty="0" err="1" smtClean="0"/>
              <a:t>Childress</a:t>
            </a:r>
            <a:r>
              <a:rPr lang="es-MX" sz="2800" dirty="0" smtClean="0"/>
              <a:t> se refieren a aquellos actos que son una exigencia ética en el ámbito de la medicina. Según </a:t>
            </a:r>
            <a:r>
              <a:rPr lang="es-MX" sz="2800" dirty="0"/>
              <a:t>estos autores, antes de realizar un tratamiento sobre un paciente, estamos obligados a hacer un balance de sus beneficios y riesgos.</a:t>
            </a:r>
          </a:p>
          <a:p>
            <a:endParaRPr lang="es-MX" sz="28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4149080"/>
            <a:ext cx="3286125" cy="248602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44621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011173"/>
            <a:ext cx="4629894" cy="2645654"/>
          </a:xfrm>
          <a:prstGeom prst="rect">
            <a:avLst/>
          </a:prstGeom>
        </p:spPr>
      </p:pic>
      <p:sp>
        <p:nvSpPr>
          <p:cNvPr id="2" name="1 Título"/>
          <p:cNvSpPr>
            <a:spLocks noGrp="1"/>
          </p:cNvSpPr>
          <p:nvPr>
            <p:ph type="title"/>
          </p:nvPr>
        </p:nvSpPr>
        <p:spPr/>
        <p:txBody>
          <a:bodyPr/>
          <a:lstStyle/>
          <a:p>
            <a:r>
              <a:rPr lang="es-MX" dirty="0" smtClean="0">
                <a:solidFill>
                  <a:schemeClr val="accent5">
                    <a:lumMod val="75000"/>
                  </a:schemeClr>
                </a:solidFill>
              </a:rPr>
              <a:t>Beneficencia</a:t>
            </a:r>
            <a:endParaRPr lang="es-MX" dirty="0">
              <a:solidFill>
                <a:schemeClr val="accent5">
                  <a:lumMod val="75000"/>
                </a:schemeClr>
              </a:solidFill>
            </a:endParaRPr>
          </a:p>
        </p:txBody>
      </p:sp>
      <p:sp>
        <p:nvSpPr>
          <p:cNvPr id="3" name="2 Marcador de contenido"/>
          <p:cNvSpPr>
            <a:spLocks noGrp="1"/>
          </p:cNvSpPr>
          <p:nvPr>
            <p:ph idx="1"/>
          </p:nvPr>
        </p:nvSpPr>
        <p:spPr/>
        <p:txBody>
          <a:bodyPr>
            <a:normAutofit/>
          </a:bodyPr>
          <a:lstStyle/>
          <a:p>
            <a:r>
              <a:rPr lang="es-MX" sz="2800" dirty="0"/>
              <a:t>Este principio se suele expresar en forma mas concreta y condicionada: “Haz a los demás lo que ellos consideran que es su bien”. Sin embargo dentro de esta formulación no queda asegurado que lo que el paciente considera bueno para el, lo sea efectivamente.</a:t>
            </a:r>
          </a:p>
          <a:p>
            <a:pPr marL="0" indent="0">
              <a:buNone/>
            </a:pPr>
            <a:endParaRPr lang="es-MX" sz="2800" dirty="0"/>
          </a:p>
        </p:txBody>
      </p:sp>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00757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Beneficencia</a:t>
            </a:r>
            <a:endParaRPr lang="es-MX" dirty="0">
              <a:solidFill>
                <a:schemeClr val="accent5">
                  <a:lumMod val="75000"/>
                </a:schemeClr>
              </a:solidFill>
            </a:endParaRPr>
          </a:p>
        </p:txBody>
      </p:sp>
      <p:sp>
        <p:nvSpPr>
          <p:cNvPr id="3" name="2 Marcador de contenido"/>
          <p:cNvSpPr>
            <a:spLocks noGrp="1"/>
          </p:cNvSpPr>
          <p:nvPr>
            <p:ph idx="1"/>
          </p:nvPr>
        </p:nvSpPr>
        <p:spPr/>
        <p:txBody>
          <a:bodyPr/>
          <a:lstStyle/>
          <a:p>
            <a:r>
              <a:rPr lang="es-MX" dirty="0"/>
              <a:t>El principio de autonomía es conceptualmente previo al principio de beneficencia. La obligación de hacer bien a los demás es un deber fundamental. Sin embargo, es suficiente que el paciente exprese su rechazo para que la autoridad del médico deje de afectar al paciente.</a:t>
            </a:r>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4389586"/>
            <a:ext cx="3461370" cy="231219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32089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Beneficencia</a:t>
            </a:r>
            <a:endParaRPr lang="es-MX" dirty="0">
              <a:solidFill>
                <a:schemeClr val="accent5">
                  <a:lumMod val="75000"/>
                </a:schemeClr>
              </a:solidFill>
            </a:endParaRPr>
          </a:p>
        </p:txBody>
      </p:sp>
      <p:sp>
        <p:nvSpPr>
          <p:cNvPr id="3" name="2 Marcador de contenido"/>
          <p:cNvSpPr>
            <a:spLocks noGrp="1"/>
          </p:cNvSpPr>
          <p:nvPr>
            <p:ph idx="1"/>
          </p:nvPr>
        </p:nvSpPr>
        <p:spPr/>
        <p:txBody>
          <a:bodyPr/>
          <a:lstStyle/>
          <a:p>
            <a:r>
              <a:rPr lang="es-MX" dirty="0"/>
              <a:t>La aplicación del principio de beneficencia es bastante compleja. Hay que sopesar y ponderar los </a:t>
            </a:r>
            <a:r>
              <a:rPr lang="es-MX" dirty="0" smtClean="0"/>
              <a:t>costos-beneficios. </a:t>
            </a:r>
            <a:r>
              <a:rPr lang="es-MX" dirty="0"/>
              <a:t>H</a:t>
            </a:r>
            <a:r>
              <a:rPr lang="es-MX" dirty="0" smtClean="0"/>
              <a:t>ay </a:t>
            </a:r>
            <a:r>
              <a:rPr lang="es-MX" dirty="0"/>
              <a:t>que tomar en cuenta los valores e intereses de las personas involucradas, las consecuencias previsibles que se seguirán de la realización del acto médico o de su omisión, etc.</a:t>
            </a:r>
          </a:p>
          <a:p>
            <a:endParaRPr lang="es-MX" dirty="0"/>
          </a:p>
        </p:txBody>
      </p:sp>
      <p:graphicFrame>
        <p:nvGraphicFramePr>
          <p:cNvPr id="4" name="3 Diagrama"/>
          <p:cNvGraphicFramePr/>
          <p:nvPr>
            <p:extLst>
              <p:ext uri="{D42A27DB-BD31-4B8C-83A1-F6EECF244321}">
                <p14:modId xmlns:p14="http://schemas.microsoft.com/office/powerpoint/2010/main" val="2491762144"/>
              </p:ext>
            </p:extLst>
          </p:nvPr>
        </p:nvGraphicFramePr>
        <p:xfrm>
          <a:off x="1835696" y="4797152"/>
          <a:ext cx="5400600" cy="1527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97868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Justicia </a:t>
            </a:r>
            <a:endParaRPr lang="es-MX" dirty="0">
              <a:solidFill>
                <a:schemeClr val="accent5">
                  <a:lumMod val="75000"/>
                </a:schemeClr>
              </a:solidFill>
            </a:endParaRPr>
          </a:p>
        </p:txBody>
      </p:sp>
      <p:sp>
        <p:nvSpPr>
          <p:cNvPr id="3" name="2 Marcador de contenido"/>
          <p:cNvSpPr>
            <a:spLocks noGrp="1"/>
          </p:cNvSpPr>
          <p:nvPr>
            <p:ph idx="1"/>
          </p:nvPr>
        </p:nvSpPr>
        <p:spPr/>
        <p:txBody>
          <a:bodyPr/>
          <a:lstStyle/>
          <a:p>
            <a:pPr lvl="0"/>
            <a:r>
              <a:rPr lang="es-MX" dirty="0" smtClean="0"/>
              <a:t>Las </a:t>
            </a:r>
            <a:r>
              <a:rPr lang="es-MX" dirty="0"/>
              <a:t>desigualdades en el acceso al cuidado de la salud y el incremento de los costos de estos cuidados han ocasionado en el ámbito de la sanidad el debate sobre la justicia social. </a:t>
            </a:r>
            <a:endParaRPr lang="es-MX" dirty="0" smtClean="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5091" b="11273"/>
          <a:stretch/>
        </p:blipFill>
        <p:spPr>
          <a:xfrm>
            <a:off x="1115616" y="3582420"/>
            <a:ext cx="7088138" cy="3129394"/>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01984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Justicia </a:t>
            </a:r>
            <a:endParaRPr lang="es-MX" dirty="0">
              <a:solidFill>
                <a:schemeClr val="accent5">
                  <a:lumMod val="75000"/>
                </a:schemeClr>
              </a:solidFill>
            </a:endParaRPr>
          </a:p>
        </p:txBody>
      </p:sp>
      <p:sp>
        <p:nvSpPr>
          <p:cNvPr id="3" name="2 Marcador de contenido"/>
          <p:cNvSpPr>
            <a:spLocks noGrp="1"/>
          </p:cNvSpPr>
          <p:nvPr>
            <p:ph idx="1"/>
          </p:nvPr>
        </p:nvSpPr>
        <p:spPr/>
        <p:txBody>
          <a:bodyPr/>
          <a:lstStyle/>
          <a:p>
            <a:r>
              <a:rPr lang="es-MX" dirty="0" smtClean="0"/>
              <a:t>El principio dice que los recursos terapéuticos disponibles se repartan y distribuyan de la forma mas justa y equitativa posible.</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3789040"/>
            <a:ext cx="6568908" cy="237113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49176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13391" r="8048"/>
          <a:stretch/>
        </p:blipFill>
        <p:spPr>
          <a:xfrm>
            <a:off x="5580112" y="3861052"/>
            <a:ext cx="3422073" cy="2969983"/>
          </a:xfrm>
          <a:prstGeom prst="rect">
            <a:avLst/>
          </a:prstGeom>
        </p:spPr>
      </p:pic>
      <p:sp>
        <p:nvSpPr>
          <p:cNvPr id="2" name="1 Título"/>
          <p:cNvSpPr>
            <a:spLocks noGrp="1"/>
          </p:cNvSpPr>
          <p:nvPr>
            <p:ph type="title"/>
          </p:nvPr>
        </p:nvSpPr>
        <p:spPr>
          <a:xfrm>
            <a:off x="741009" y="332656"/>
            <a:ext cx="8229600" cy="1143000"/>
          </a:xfrm>
        </p:spPr>
        <p:txBody>
          <a:bodyPr/>
          <a:lstStyle/>
          <a:p>
            <a:r>
              <a:rPr lang="es-MX" dirty="0" smtClean="0">
                <a:solidFill>
                  <a:schemeClr val="accent5">
                    <a:lumMod val="75000"/>
                  </a:schemeClr>
                </a:solidFill>
              </a:rPr>
              <a:t>Justicia </a:t>
            </a:r>
            <a:endParaRPr lang="es-MX" dirty="0">
              <a:solidFill>
                <a:schemeClr val="accent5">
                  <a:lumMod val="75000"/>
                </a:schemeClr>
              </a:solidFill>
            </a:endParaRPr>
          </a:p>
        </p:txBody>
      </p:sp>
      <p:sp>
        <p:nvSpPr>
          <p:cNvPr id="3" name="2 Marcador de contenido"/>
          <p:cNvSpPr>
            <a:spLocks noGrp="1"/>
          </p:cNvSpPr>
          <p:nvPr>
            <p:ph idx="1"/>
          </p:nvPr>
        </p:nvSpPr>
        <p:spPr>
          <a:xfrm>
            <a:off x="180109" y="1644535"/>
            <a:ext cx="5987008" cy="4389120"/>
          </a:xfrm>
        </p:spPr>
        <p:txBody>
          <a:bodyPr/>
          <a:lstStyle/>
          <a:p>
            <a:pPr lvl="0"/>
            <a:r>
              <a:rPr lang="es-MX" dirty="0" err="1"/>
              <a:t>Beauchamp</a:t>
            </a:r>
            <a:r>
              <a:rPr lang="es-MX" dirty="0"/>
              <a:t> y </a:t>
            </a:r>
            <a:r>
              <a:rPr lang="es-MX" dirty="0" err="1"/>
              <a:t>Childress</a:t>
            </a:r>
            <a:r>
              <a:rPr lang="es-MX" dirty="0"/>
              <a:t> entienden que la justicia es el tratamiento equitativo y apropiado a la luz de lo que es debido a una persona. Una injusticia se produce cuando se le niega a una persona el bien al que tiene derecho o no se distribuyen las cargas equitativamente.</a:t>
            </a:r>
          </a:p>
          <a:p>
            <a:endParaRPr lang="es-MX" dirty="0"/>
          </a:p>
        </p:txBody>
      </p:sp>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76598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Justicia </a:t>
            </a:r>
            <a:endParaRPr lang="es-MX" dirty="0">
              <a:solidFill>
                <a:schemeClr val="accent5">
                  <a:lumMod val="75000"/>
                </a:schemeClr>
              </a:solidFill>
            </a:endParaRPr>
          </a:p>
        </p:txBody>
      </p:sp>
      <p:sp>
        <p:nvSpPr>
          <p:cNvPr id="3" name="2 Marcador de contenido"/>
          <p:cNvSpPr>
            <a:spLocks noGrp="1"/>
          </p:cNvSpPr>
          <p:nvPr>
            <p:ph idx="1"/>
          </p:nvPr>
        </p:nvSpPr>
        <p:spPr/>
        <p:txBody>
          <a:bodyPr>
            <a:normAutofit/>
          </a:bodyPr>
          <a:lstStyle/>
          <a:p>
            <a:pPr lvl="0"/>
            <a:r>
              <a:rPr lang="es-MX" dirty="0"/>
              <a:t>El término relevante en este contexto es el de </a:t>
            </a:r>
            <a:r>
              <a:rPr lang="es-MX" i="1" dirty="0"/>
              <a:t>justicia distributiva </a:t>
            </a:r>
            <a:r>
              <a:rPr lang="es-MX" dirty="0"/>
              <a:t>que, </a:t>
            </a:r>
            <a:r>
              <a:rPr lang="es-MX" dirty="0" smtClean="0"/>
              <a:t>se </a:t>
            </a:r>
            <a:r>
              <a:rPr lang="es-MX" dirty="0"/>
              <a:t>refiere a «la distribución imparcial, equitativa y apropiada en la sociedad, determinada por normas justificadas que estructuran los términos de la cooperación social». </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3688" y="4005064"/>
            <a:ext cx="6228184" cy="2726854"/>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80813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5">
                    <a:lumMod val="75000"/>
                  </a:schemeClr>
                </a:solidFill>
              </a:rPr>
              <a:t>Justicia </a:t>
            </a:r>
            <a:endParaRPr lang="es-MX" dirty="0">
              <a:solidFill>
                <a:schemeClr val="accent5">
                  <a:lumMod val="75000"/>
                </a:schemeClr>
              </a:solidFill>
            </a:endParaRPr>
          </a:p>
        </p:txBody>
      </p:sp>
      <p:sp>
        <p:nvSpPr>
          <p:cNvPr id="3" name="2 Marcador de contenido"/>
          <p:cNvSpPr>
            <a:spLocks noGrp="1"/>
          </p:cNvSpPr>
          <p:nvPr>
            <p:ph idx="1"/>
          </p:nvPr>
        </p:nvSpPr>
        <p:spPr/>
        <p:txBody>
          <a:bodyPr>
            <a:normAutofit/>
          </a:bodyPr>
          <a:lstStyle/>
          <a:p>
            <a:pPr lvl="0"/>
            <a:r>
              <a:rPr lang="es-MX" dirty="0" smtClean="0"/>
              <a:t>Se </a:t>
            </a:r>
            <a:r>
              <a:rPr lang="es-MX" dirty="0"/>
              <a:t>han propuesto varios criterios de distribución: </a:t>
            </a:r>
            <a:endParaRPr lang="es-MX" dirty="0" smtClean="0"/>
          </a:p>
          <a:p>
            <a:pPr lvl="1"/>
            <a:r>
              <a:rPr lang="es-MX" dirty="0" smtClean="0"/>
              <a:t>A </a:t>
            </a:r>
            <a:r>
              <a:rPr lang="es-MX" dirty="0"/>
              <a:t>cada persona una participación </a:t>
            </a:r>
            <a:r>
              <a:rPr lang="es-MX" dirty="0" smtClean="0"/>
              <a:t>igual</a:t>
            </a:r>
          </a:p>
          <a:p>
            <a:pPr lvl="1"/>
            <a:r>
              <a:rPr lang="es-MX" dirty="0" smtClean="0"/>
              <a:t>A </a:t>
            </a:r>
            <a:r>
              <a:rPr lang="es-MX" dirty="0"/>
              <a:t>cada persona de acuerdo con sus necesidades </a:t>
            </a:r>
            <a:r>
              <a:rPr lang="es-MX" dirty="0" smtClean="0"/>
              <a:t>individuales</a:t>
            </a:r>
          </a:p>
          <a:p>
            <a:pPr lvl="1"/>
            <a:r>
              <a:rPr lang="es-MX" dirty="0"/>
              <a:t>A</a:t>
            </a:r>
            <a:r>
              <a:rPr lang="es-MX" dirty="0" smtClean="0"/>
              <a:t> </a:t>
            </a:r>
            <a:r>
              <a:rPr lang="es-MX" dirty="0"/>
              <a:t>cada persona de acuerdo a sus esfuerzos </a:t>
            </a:r>
            <a:r>
              <a:rPr lang="es-MX" dirty="0" smtClean="0"/>
              <a:t>individuales</a:t>
            </a:r>
          </a:p>
          <a:p>
            <a:pPr lvl="1"/>
            <a:r>
              <a:rPr lang="es-MX" dirty="0" smtClean="0"/>
              <a:t>A </a:t>
            </a:r>
            <a:r>
              <a:rPr lang="es-MX" dirty="0"/>
              <a:t>cada persona de acuerdo a su contribución social, y </a:t>
            </a:r>
            <a:endParaRPr lang="es-MX" dirty="0" smtClean="0"/>
          </a:p>
          <a:p>
            <a:pPr lvl="1"/>
            <a:r>
              <a:rPr lang="es-MX" dirty="0" smtClean="0"/>
              <a:t>A </a:t>
            </a:r>
            <a:r>
              <a:rPr lang="es-MX" dirty="0"/>
              <a:t>cada persona de acuerdo con sus méritos.</a:t>
            </a:r>
          </a:p>
          <a:p>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44822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7900" y="366192"/>
            <a:ext cx="8229600" cy="1143000"/>
          </a:xfrm>
        </p:spPr>
        <p:txBody>
          <a:bodyPr/>
          <a:lstStyle/>
          <a:p>
            <a:r>
              <a:rPr lang="es-ES" dirty="0">
                <a:solidFill>
                  <a:schemeClr val="accent5">
                    <a:lumMod val="75000"/>
                  </a:schemeClr>
                </a:solidFill>
              </a:rPr>
              <a:t>Referencias Bibliográficas </a:t>
            </a:r>
            <a:endParaRPr lang="es-MX" dirty="0">
              <a:solidFill>
                <a:schemeClr val="accent5">
                  <a:lumMod val="75000"/>
                </a:schemeClr>
              </a:solidFill>
            </a:endParaRPr>
          </a:p>
        </p:txBody>
      </p:sp>
      <p:sp>
        <p:nvSpPr>
          <p:cNvPr id="3" name="2 Marcador de contenido"/>
          <p:cNvSpPr>
            <a:spLocks noGrp="1"/>
          </p:cNvSpPr>
          <p:nvPr>
            <p:ph idx="1"/>
          </p:nvPr>
        </p:nvSpPr>
        <p:spPr>
          <a:xfrm>
            <a:off x="487011" y="1628800"/>
            <a:ext cx="8229600" cy="4389120"/>
          </a:xfrm>
        </p:spPr>
        <p:txBody>
          <a:bodyPr>
            <a:noAutofit/>
          </a:bodyPr>
          <a:lstStyle/>
          <a:p>
            <a:r>
              <a:rPr lang="es-MX" sz="1400" dirty="0" err="1" smtClean="0"/>
              <a:t>Siurana</a:t>
            </a:r>
            <a:r>
              <a:rPr lang="es-MX" sz="1400" dirty="0" smtClean="0"/>
              <a:t> </a:t>
            </a:r>
            <a:r>
              <a:rPr lang="es-MX" sz="1400" dirty="0" err="1" smtClean="0"/>
              <a:t>Aparisi</a:t>
            </a:r>
            <a:r>
              <a:rPr lang="es-MX" sz="1400" dirty="0" smtClean="0"/>
              <a:t> </a:t>
            </a:r>
            <a:r>
              <a:rPr lang="es-MX" sz="1400" dirty="0"/>
              <a:t>Juan Carlos. Los principios de la bioética y el surgimiento de una bioética intercultural.</a:t>
            </a:r>
            <a:r>
              <a:rPr lang="es-MX" sz="1400" i="1" dirty="0"/>
              <a:t> Veritas</a:t>
            </a:r>
            <a:r>
              <a:rPr lang="es-MX" sz="1400" dirty="0"/>
              <a:t> [online]. </a:t>
            </a:r>
            <a:r>
              <a:rPr lang="es-MX" sz="1400" dirty="0" smtClean="0"/>
              <a:t>2010, n.22 pp.121-157</a:t>
            </a:r>
          </a:p>
          <a:p>
            <a:r>
              <a:rPr lang="es-MX" sz="1400" dirty="0" smtClean="0"/>
              <a:t>Marlasca Antonio. Introducción a la Bioética. Ed. UNA. Versión </a:t>
            </a:r>
            <a:r>
              <a:rPr lang="es-MX" sz="1400" dirty="0"/>
              <a:t>electrónica 2002. </a:t>
            </a:r>
            <a:r>
              <a:rPr lang="es-MX" sz="1400" dirty="0" smtClean="0"/>
              <a:t>ISBN 9968-26-007-X. disponible en: </a:t>
            </a:r>
            <a:r>
              <a:rPr lang="es-MX" sz="1400" dirty="0">
                <a:hlinkClick r:id="rId2"/>
              </a:rPr>
              <a:t>https://</a:t>
            </a:r>
            <a:r>
              <a:rPr lang="es-MX" sz="1400" dirty="0" smtClean="0">
                <a:hlinkClick r:id="rId2"/>
              </a:rPr>
              <a:t>repositorio.una.ac.cr/bitstream/handle/11056/2886/recurso_975.pdf</a:t>
            </a:r>
            <a:endParaRPr lang="es-MX" sz="1400" dirty="0" smtClean="0"/>
          </a:p>
          <a:p>
            <a:pPr lvl="0"/>
            <a:r>
              <a:rPr lang="es-ES" sz="1400" dirty="0"/>
              <a:t>Álvarez de la Cadena, Carolina. Ética Odontológica.  Universidad Nacional Autónoma de México. 2004. </a:t>
            </a:r>
            <a:endParaRPr lang="es-MX" sz="1400" dirty="0"/>
          </a:p>
          <a:p>
            <a:pPr lvl="0"/>
            <a:r>
              <a:rPr lang="es-MX" sz="1400" dirty="0"/>
              <a:t>De la Torre Díaz Francisco Javier, Pasado, Presente y futuro de la Bioética Española, Universidad pontificia Comillas, España, 2011.</a:t>
            </a:r>
          </a:p>
          <a:p>
            <a:r>
              <a:rPr lang="es-ES_tradnl" sz="1400" dirty="0"/>
              <a:t>García R. H., Limón L.L., Bioética General,</a:t>
            </a:r>
            <a:r>
              <a:rPr lang="es-ES" sz="1400" dirty="0"/>
              <a:t> Editorial Trillas, 2ª edición, México D.F.  2014.</a:t>
            </a:r>
            <a:endParaRPr lang="es-MX" sz="1400" dirty="0"/>
          </a:p>
          <a:p>
            <a:pPr lvl="0"/>
            <a:r>
              <a:rPr lang="es-ES" sz="1400" dirty="0"/>
              <a:t>Hernández Arriaga Jorge Luis, Bioética General, Editorial Manual Moderno, México, 2002.</a:t>
            </a:r>
            <a:endParaRPr lang="es-MX" sz="1400" dirty="0"/>
          </a:p>
          <a:p>
            <a:pPr lvl="0"/>
            <a:r>
              <a:rPr lang="es-ES" sz="1400" dirty="0"/>
              <a:t> Hernández Arriaga Jorge Luis, Ética en Investigación Biomédica, Manual Moderno, 1999.</a:t>
            </a:r>
          </a:p>
          <a:p>
            <a:pPr lvl="0"/>
            <a:r>
              <a:rPr lang="pt-BR" sz="1400" dirty="0" err="1"/>
              <a:t>Kuth</a:t>
            </a:r>
            <a:r>
              <a:rPr lang="pt-BR" sz="1400" dirty="0"/>
              <a:t> P.J., </a:t>
            </a:r>
            <a:r>
              <a:rPr lang="pt-BR" sz="1400" dirty="0" err="1"/>
              <a:t>Villalobos</a:t>
            </a:r>
            <a:r>
              <a:rPr lang="pt-BR" sz="1400" dirty="0"/>
              <a:t> P.J., Martínez G.O.,</a:t>
            </a:r>
            <a:r>
              <a:rPr lang="pt-BR" sz="1400" dirty="0" err="1"/>
              <a:t>Tarasco</a:t>
            </a:r>
            <a:r>
              <a:rPr lang="pt-BR" sz="1400" dirty="0"/>
              <a:t> M.M. Cortés G.G.. </a:t>
            </a:r>
            <a:r>
              <a:rPr lang="es-ES" sz="1400" dirty="0"/>
              <a:t>Introducción a la Bioética. Méndez y Editores, 4ª Edición, México, D. F. 2015.</a:t>
            </a:r>
            <a:endParaRPr lang="es-MX" sz="1400" dirty="0"/>
          </a:p>
          <a:p>
            <a:r>
              <a:rPr lang="pt-BR" sz="1400" dirty="0"/>
              <a:t>Lucas L. R., Bioética para Todos, Editorial </a:t>
            </a:r>
            <a:r>
              <a:rPr lang="pt-BR" sz="1400" dirty="0" err="1"/>
              <a:t>Trillas</a:t>
            </a:r>
            <a:r>
              <a:rPr lang="pt-BR" sz="1400" dirty="0"/>
              <a:t>,, 4ª </a:t>
            </a:r>
            <a:r>
              <a:rPr lang="pt-BR" sz="1400" dirty="0" err="1"/>
              <a:t>Edición</a:t>
            </a:r>
            <a:r>
              <a:rPr lang="pt-BR" sz="1400" dirty="0"/>
              <a:t>, </a:t>
            </a:r>
            <a:r>
              <a:rPr lang="pt-BR" sz="1400" dirty="0" err="1"/>
              <a:t>España</a:t>
            </a:r>
            <a:r>
              <a:rPr lang="pt-BR" sz="1400" dirty="0"/>
              <a:t>, 2016 </a:t>
            </a:r>
          </a:p>
          <a:p>
            <a:r>
              <a:rPr lang="es-ES" sz="1400" dirty="0">
                <a:cs typeface="Arial"/>
              </a:rPr>
              <a:t>Lucas </a:t>
            </a:r>
            <a:r>
              <a:rPr lang="es-ES" sz="1400" dirty="0" err="1">
                <a:cs typeface="Arial"/>
              </a:rPr>
              <a:t>Lucas</a:t>
            </a:r>
            <a:r>
              <a:rPr lang="es-ES" sz="1400" dirty="0">
                <a:cs typeface="Arial"/>
              </a:rPr>
              <a:t> R. </a:t>
            </a:r>
            <a:r>
              <a:rPr lang="es-ES" sz="1400" dirty="0" err="1">
                <a:cs typeface="Arial"/>
              </a:rPr>
              <a:t>Bioetica</a:t>
            </a:r>
            <a:r>
              <a:rPr lang="es-ES" sz="1400" dirty="0">
                <a:cs typeface="Arial"/>
              </a:rPr>
              <a:t> para todos. 1ra. Edición. México: Editorial trillas; 2006. Pág. 13-24.</a:t>
            </a:r>
            <a:endParaRPr lang="es-ES_tradnl" sz="1400" dirty="0">
              <a:cs typeface="Arial"/>
            </a:endParaRPr>
          </a:p>
          <a:p>
            <a:r>
              <a:rPr lang="es-ES" sz="1400" dirty="0" err="1">
                <a:cs typeface="Arial"/>
              </a:rPr>
              <a:t>Santiesteban</a:t>
            </a:r>
            <a:r>
              <a:rPr lang="es-ES" sz="1400" dirty="0">
                <a:cs typeface="Arial"/>
              </a:rPr>
              <a:t> </a:t>
            </a:r>
            <a:r>
              <a:rPr lang="es-ES" sz="1400" dirty="0" err="1">
                <a:cs typeface="Arial"/>
              </a:rPr>
              <a:t>Badía</a:t>
            </a:r>
            <a:r>
              <a:rPr lang="es-ES" sz="1400" dirty="0">
                <a:cs typeface="Arial"/>
              </a:rPr>
              <a:t> H. Modelos éticos: El personalismo. Cuadernos BIOÉTICA, Pontificia Universidad de Chile. Chile. 2006. 21: 14-17.</a:t>
            </a:r>
            <a:endParaRPr lang="es-ES_tradnl" sz="1400" dirty="0">
              <a:cs typeface="Arial"/>
            </a:endParaRPr>
          </a:p>
          <a:p>
            <a:r>
              <a:rPr lang="es-ES" sz="1400" dirty="0" err="1">
                <a:cs typeface="Arial"/>
              </a:rPr>
              <a:t>Kuthy</a:t>
            </a:r>
            <a:r>
              <a:rPr lang="es-ES" sz="1400" dirty="0">
                <a:cs typeface="Arial"/>
              </a:rPr>
              <a:t> </a:t>
            </a:r>
            <a:r>
              <a:rPr lang="es-ES" sz="1400" dirty="0" err="1">
                <a:cs typeface="Arial"/>
              </a:rPr>
              <a:t>Porter</a:t>
            </a:r>
            <a:r>
              <a:rPr lang="es-ES" sz="1400" dirty="0">
                <a:cs typeface="Arial"/>
              </a:rPr>
              <a:t>, Villalobos </a:t>
            </a:r>
            <a:r>
              <a:rPr lang="es-ES" sz="1400" dirty="0" err="1">
                <a:cs typeface="Arial"/>
              </a:rPr>
              <a:t>Perez</a:t>
            </a:r>
            <a:r>
              <a:rPr lang="es-ES" sz="1400" dirty="0">
                <a:cs typeface="Arial"/>
              </a:rPr>
              <a:t>, </a:t>
            </a:r>
            <a:r>
              <a:rPr lang="es-ES" sz="1400" dirty="0" err="1">
                <a:cs typeface="Arial"/>
              </a:rPr>
              <a:t>Martinez</a:t>
            </a:r>
            <a:r>
              <a:rPr lang="es-ES" sz="1400" dirty="0">
                <a:cs typeface="Arial"/>
              </a:rPr>
              <a:t> </a:t>
            </a:r>
            <a:r>
              <a:rPr lang="es-ES" sz="1400" dirty="0" err="1">
                <a:cs typeface="Arial"/>
              </a:rPr>
              <a:t>Gonzalez</a:t>
            </a:r>
            <a:r>
              <a:rPr lang="es-ES" sz="1400" dirty="0">
                <a:cs typeface="Arial"/>
              </a:rPr>
              <a:t>, Tarasco Michel. Introducción a la Bioética. 3era. Edición. México: </a:t>
            </a:r>
            <a:r>
              <a:rPr lang="es-ES" sz="1400" dirty="0" err="1">
                <a:cs typeface="Arial"/>
              </a:rPr>
              <a:t>Mendez</a:t>
            </a:r>
            <a:r>
              <a:rPr lang="es-ES" sz="1400" dirty="0">
                <a:cs typeface="Arial"/>
              </a:rPr>
              <a:t> Editores; 2009. Pág. 35-40, 47-58</a:t>
            </a:r>
            <a:endParaRPr lang="es-ES_tradnl" sz="1400" dirty="0">
              <a:cs typeface="Arial"/>
            </a:endParaRPr>
          </a:p>
          <a:p>
            <a:r>
              <a:rPr lang="es-ES" sz="1400" dirty="0" err="1">
                <a:cs typeface="Arial"/>
              </a:rPr>
              <a:t>Ciccone</a:t>
            </a:r>
            <a:r>
              <a:rPr lang="es-ES" sz="1400" dirty="0">
                <a:cs typeface="Arial"/>
              </a:rPr>
              <a:t> Lino. Bioética: historia, principios, cuestiones. 2a Edición. España: Editorial Pelicano</a:t>
            </a:r>
            <a:r>
              <a:rPr lang="es-ES_tradnl" sz="1400" dirty="0">
                <a:cs typeface="Arial"/>
              </a:rPr>
              <a:t>; </a:t>
            </a:r>
            <a:r>
              <a:rPr lang="es-ES" sz="1400" dirty="0">
                <a:cs typeface="Arial"/>
              </a:rPr>
              <a:t>2003. Pág.47-56.</a:t>
            </a:r>
            <a:endParaRPr lang="es-ES_tradnl" sz="1400" dirty="0">
              <a:cs typeface="Arial"/>
            </a:endParaRPr>
          </a:p>
          <a:p>
            <a:pPr marL="0" indent="0">
              <a:buNone/>
            </a:pPr>
            <a:endParaRPr lang="es-MX" sz="14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083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143000"/>
          </a:xfrm>
        </p:spPr>
        <p:txBody>
          <a:bodyPr>
            <a:noAutofit/>
          </a:bodyPr>
          <a:lstStyle/>
          <a:p>
            <a:pPr algn="ctr">
              <a:defRPr/>
            </a:pPr>
            <a:r>
              <a:rPr lang="es-ES" sz="4400" dirty="0" smtClean="0">
                <a:solidFill>
                  <a:schemeClr val="accent5">
                    <a:lumMod val="75000"/>
                  </a:schemeClr>
                </a:solidFill>
              </a:rPr>
              <a:t/>
            </a:r>
            <a:br>
              <a:rPr lang="es-ES" sz="4400" dirty="0" smtClean="0">
                <a:solidFill>
                  <a:schemeClr val="accent5">
                    <a:lumMod val="75000"/>
                  </a:schemeClr>
                </a:solidFill>
              </a:rPr>
            </a:br>
            <a:r>
              <a:rPr lang="es-ES" sz="4400" dirty="0" smtClean="0">
                <a:solidFill>
                  <a:schemeClr val="accent5">
                    <a:lumMod val="75000"/>
                  </a:schemeClr>
                </a:solidFill>
              </a:rPr>
              <a:t/>
            </a:r>
            <a:br>
              <a:rPr lang="es-ES" sz="4400" dirty="0" smtClean="0">
                <a:solidFill>
                  <a:schemeClr val="accent5">
                    <a:lumMod val="75000"/>
                  </a:schemeClr>
                </a:solidFill>
              </a:rPr>
            </a:br>
            <a:r>
              <a:rPr lang="es-ES" sz="4400" dirty="0">
                <a:solidFill>
                  <a:schemeClr val="accent5">
                    <a:lumMod val="75000"/>
                  </a:schemeClr>
                </a:solidFill>
              </a:rPr>
              <a:t/>
            </a:r>
            <a:br>
              <a:rPr lang="es-ES" sz="4400" dirty="0">
                <a:solidFill>
                  <a:schemeClr val="accent5">
                    <a:lumMod val="75000"/>
                  </a:schemeClr>
                </a:solidFill>
              </a:rPr>
            </a:br>
            <a:r>
              <a:rPr lang="es-ES" sz="4400" dirty="0" smtClean="0">
                <a:solidFill>
                  <a:schemeClr val="accent5">
                    <a:lumMod val="75000"/>
                  </a:schemeClr>
                </a:solidFill>
              </a:rPr>
              <a:t/>
            </a:r>
            <a:br>
              <a:rPr lang="es-ES" sz="4400" dirty="0" smtClean="0">
                <a:solidFill>
                  <a:schemeClr val="accent5">
                    <a:lumMod val="75000"/>
                  </a:schemeClr>
                </a:solidFill>
              </a:rPr>
            </a:br>
            <a:r>
              <a:rPr lang="es-ES" sz="4400" dirty="0" smtClean="0">
                <a:solidFill>
                  <a:schemeClr val="accent5">
                    <a:lumMod val="75000"/>
                  </a:schemeClr>
                </a:solidFill>
              </a:rPr>
              <a:t/>
            </a:r>
            <a:br>
              <a:rPr lang="es-ES" sz="4400" dirty="0" smtClean="0">
                <a:solidFill>
                  <a:schemeClr val="accent5">
                    <a:lumMod val="75000"/>
                  </a:schemeClr>
                </a:solidFill>
              </a:rPr>
            </a:br>
            <a:r>
              <a:rPr lang="es-ES" sz="4400" dirty="0">
                <a:solidFill>
                  <a:schemeClr val="accent5">
                    <a:lumMod val="75000"/>
                  </a:schemeClr>
                </a:solidFill>
              </a:rPr>
              <a:t/>
            </a:r>
            <a:br>
              <a:rPr lang="es-ES" sz="4400" dirty="0">
                <a:solidFill>
                  <a:schemeClr val="accent5">
                    <a:lumMod val="75000"/>
                  </a:schemeClr>
                </a:solidFill>
              </a:rPr>
            </a:br>
            <a:r>
              <a:rPr lang="es-ES" sz="4400" dirty="0" smtClean="0">
                <a:solidFill>
                  <a:schemeClr val="accent5">
                    <a:lumMod val="75000"/>
                  </a:schemeClr>
                </a:solidFill>
              </a:rPr>
              <a:t/>
            </a:r>
            <a:br>
              <a:rPr lang="es-ES" sz="4400" dirty="0" smtClean="0">
                <a:solidFill>
                  <a:schemeClr val="accent5">
                    <a:lumMod val="75000"/>
                  </a:schemeClr>
                </a:solidFill>
              </a:rPr>
            </a:br>
            <a:r>
              <a:rPr lang="es-ES" sz="4400" dirty="0">
                <a:solidFill>
                  <a:schemeClr val="accent5">
                    <a:lumMod val="75000"/>
                  </a:schemeClr>
                </a:solidFill>
              </a:rPr>
              <a:t/>
            </a:r>
            <a:br>
              <a:rPr lang="es-ES" sz="4400" dirty="0">
                <a:solidFill>
                  <a:schemeClr val="accent5">
                    <a:lumMod val="75000"/>
                  </a:schemeClr>
                </a:solidFill>
              </a:rPr>
            </a:br>
            <a:r>
              <a:rPr lang="es-ES" sz="5400" dirty="0" smtClean="0">
                <a:solidFill>
                  <a:schemeClr val="accent5">
                    <a:lumMod val="75000"/>
                  </a:schemeClr>
                </a:solidFill>
              </a:rPr>
              <a:t>Propósito de la unidad de aprendizaje</a:t>
            </a:r>
            <a:r>
              <a:rPr lang="es-ES" sz="4400" dirty="0">
                <a:solidFill>
                  <a:schemeClr val="accent5">
                    <a:lumMod val="75000"/>
                  </a:schemeClr>
                </a:solidFill>
              </a:rPr>
              <a:t/>
            </a:r>
            <a:br>
              <a:rPr lang="es-ES" sz="4400" dirty="0">
                <a:solidFill>
                  <a:schemeClr val="accent5">
                    <a:lumMod val="75000"/>
                  </a:schemeClr>
                </a:solidFill>
              </a:rPr>
            </a:br>
            <a:r>
              <a:rPr lang="es-ES" sz="4400" dirty="0" smtClean="0">
                <a:solidFill>
                  <a:schemeClr val="accent5">
                    <a:lumMod val="75000"/>
                  </a:schemeClr>
                </a:solidFill>
              </a:rPr>
              <a:t/>
            </a:r>
            <a:br>
              <a:rPr lang="es-ES" sz="4400" dirty="0" smtClean="0">
                <a:solidFill>
                  <a:schemeClr val="accent5">
                    <a:lumMod val="75000"/>
                  </a:schemeClr>
                </a:solidFill>
              </a:rPr>
            </a:br>
            <a:r>
              <a:rPr lang="es-ES" sz="4400" dirty="0">
                <a:solidFill>
                  <a:schemeClr val="accent5">
                    <a:lumMod val="75000"/>
                  </a:schemeClr>
                </a:solidFill>
              </a:rPr>
              <a:t/>
            </a:r>
            <a:br>
              <a:rPr lang="es-ES" sz="4400" dirty="0">
                <a:solidFill>
                  <a:schemeClr val="accent5">
                    <a:lumMod val="75000"/>
                  </a:schemeClr>
                </a:solidFill>
              </a:rPr>
            </a:br>
            <a:r>
              <a:rPr lang="es-ES" sz="4400" dirty="0" smtClean="0">
                <a:solidFill>
                  <a:schemeClr val="accent5">
                    <a:lumMod val="75000"/>
                  </a:schemeClr>
                </a:solidFill>
              </a:rPr>
              <a:t/>
            </a:r>
            <a:br>
              <a:rPr lang="es-ES" sz="4400" dirty="0" smtClean="0">
                <a:solidFill>
                  <a:schemeClr val="accent5">
                    <a:lumMod val="75000"/>
                  </a:schemeClr>
                </a:solidFill>
              </a:rPr>
            </a:br>
            <a:r>
              <a:rPr lang="es-ES" sz="4400" dirty="0">
                <a:solidFill>
                  <a:schemeClr val="accent5">
                    <a:lumMod val="75000"/>
                  </a:schemeClr>
                </a:solidFill>
              </a:rPr>
              <a:t/>
            </a:r>
            <a:br>
              <a:rPr lang="es-ES" sz="4400" dirty="0">
                <a:solidFill>
                  <a:schemeClr val="accent5">
                    <a:lumMod val="75000"/>
                  </a:schemeClr>
                </a:solidFill>
              </a:rPr>
            </a:br>
            <a:r>
              <a:rPr lang="es-ES" sz="4400" dirty="0" smtClean="0">
                <a:solidFill>
                  <a:schemeClr val="accent5">
                    <a:lumMod val="75000"/>
                  </a:schemeClr>
                </a:solidFill>
              </a:rPr>
              <a:t> </a:t>
            </a:r>
            <a:br>
              <a:rPr lang="es-ES" sz="4400" dirty="0" smtClean="0">
                <a:solidFill>
                  <a:schemeClr val="accent5">
                    <a:lumMod val="75000"/>
                  </a:schemeClr>
                </a:solidFill>
              </a:rPr>
            </a:br>
            <a:r>
              <a:rPr lang="es-ES" sz="4400" dirty="0">
                <a:solidFill>
                  <a:schemeClr val="accent5">
                    <a:lumMod val="75000"/>
                  </a:schemeClr>
                </a:solidFill>
              </a:rPr>
              <a:t/>
            </a:r>
            <a:br>
              <a:rPr lang="es-ES" sz="4400" dirty="0">
                <a:solidFill>
                  <a:schemeClr val="accent5">
                    <a:lumMod val="75000"/>
                  </a:schemeClr>
                </a:solidFill>
              </a:rPr>
            </a:br>
            <a:r>
              <a:rPr lang="es-ES" sz="4400" dirty="0" smtClean="0">
                <a:solidFill>
                  <a:schemeClr val="accent5">
                    <a:lumMod val="75000"/>
                  </a:schemeClr>
                </a:solidFill>
              </a:rPr>
              <a:t/>
            </a:r>
            <a:br>
              <a:rPr lang="es-ES" sz="4400" dirty="0" smtClean="0">
                <a:solidFill>
                  <a:schemeClr val="accent5">
                    <a:lumMod val="75000"/>
                  </a:schemeClr>
                </a:solidFill>
              </a:rPr>
            </a:br>
            <a:r>
              <a:rPr lang="es-ES" sz="4400" dirty="0">
                <a:solidFill>
                  <a:schemeClr val="accent5">
                    <a:lumMod val="75000"/>
                  </a:schemeClr>
                </a:solidFill>
              </a:rPr>
              <a:t>P</a:t>
            </a:r>
            <a:r>
              <a:rPr lang="es-ES" sz="4400" dirty="0" smtClean="0">
                <a:solidFill>
                  <a:schemeClr val="accent5">
                    <a:lumMod val="75000"/>
                  </a:schemeClr>
                </a:solidFill>
              </a:rPr>
              <a:t>ropósito de la unidad de aprendizaje</a:t>
            </a:r>
            <a:endParaRPr lang="es-ES" sz="4400" dirty="0">
              <a:solidFill>
                <a:schemeClr val="accent5">
                  <a:lumMod val="75000"/>
                </a:schemeClr>
              </a:solidFill>
            </a:endParaRPr>
          </a:p>
        </p:txBody>
      </p:sp>
      <p:sp>
        <p:nvSpPr>
          <p:cNvPr id="3" name="2 Marcador de contenido"/>
          <p:cNvSpPr>
            <a:spLocks noGrp="1"/>
          </p:cNvSpPr>
          <p:nvPr>
            <p:ph idx="1"/>
          </p:nvPr>
        </p:nvSpPr>
        <p:spPr/>
        <p:txBody>
          <a:bodyPr>
            <a:normAutofit/>
          </a:bodyPr>
          <a:lstStyle/>
          <a:p>
            <a:pPr algn="just">
              <a:defRPr/>
            </a:pPr>
            <a:r>
              <a:rPr lang="es-MX" sz="2400" dirty="0" smtClean="0"/>
              <a:t>El participante, analizará las causas del actual comportamiento humano de los hombres de ciencia y de los seres humanos en general con el fin de que, al final del curso, sea capaz de describirlas.  Al ser estas las mismas causas que dieron origen a la formación de un Código de conducta, el participante tendrá la capacidad de comprender y describir  los estatutos establecidos en el actual Código de Bioética para el Personal de Salud Bucal y así lograr su cabal cumplimiento por convicción propia.</a:t>
            </a:r>
            <a:endParaRPr lang="es-ES" sz="2400" dirty="0" smtClean="0"/>
          </a:p>
          <a:p>
            <a:pPr marL="0" indent="0" algn="just">
              <a:buNone/>
              <a:defRPr/>
            </a:pPr>
            <a:endParaRPr lang="es-ES" sz="2400" dirty="0" smtClean="0"/>
          </a:p>
          <a:p>
            <a:pPr algn="just">
              <a:defRPr/>
            </a:pPr>
            <a:endParaRPr lang="es-ES" sz="2400" dirty="0"/>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5752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2024063"/>
            <a:ext cx="8007350" cy="4191000"/>
          </a:xfrm>
        </p:spPr>
        <p:txBody>
          <a:bodyPr/>
          <a:lstStyle/>
          <a:p>
            <a:pPr>
              <a:defRPr/>
            </a:pPr>
            <a:r>
              <a:rPr lang="es-MX" sz="2800" dirty="0" smtClean="0"/>
              <a:t>Desarrollar un sentido </a:t>
            </a:r>
            <a:r>
              <a:rPr lang="es-MX" sz="2800" dirty="0" err="1" smtClean="0"/>
              <a:t>bioético</a:t>
            </a:r>
            <a:r>
              <a:rPr lang="es-MX" sz="2800" dirty="0" smtClean="0"/>
              <a:t> basado en la integridad moral en la atención del individuo y su comunidad.</a:t>
            </a:r>
            <a:endParaRPr lang="es-ES" sz="2800" dirty="0" smtClean="0"/>
          </a:p>
          <a:p>
            <a:pPr>
              <a:defRPr/>
            </a:pPr>
            <a:r>
              <a:rPr lang="es-MX" sz="2800" dirty="0" smtClean="0"/>
              <a:t>Aplicar las políticas y normas oficiales de salud institucionales, estatales y nacionales en los programas de atención  individual o colectiva</a:t>
            </a:r>
            <a:endParaRPr lang="es-ES" sz="2800" dirty="0" smtClean="0"/>
          </a:p>
          <a:p>
            <a:pPr>
              <a:defRPr/>
            </a:pPr>
            <a:r>
              <a:rPr lang="es-MX" sz="2800" dirty="0" smtClean="0"/>
              <a:t>Aplicar las normas nacionales e internacionales de salud.</a:t>
            </a:r>
            <a:endParaRPr lang="es-ES" sz="2800" dirty="0" smtClean="0"/>
          </a:p>
          <a:p>
            <a:pPr marL="18288" indent="0">
              <a:buNone/>
              <a:defRPr/>
            </a:pPr>
            <a:endParaRPr lang="es-ES" sz="2800" dirty="0"/>
          </a:p>
        </p:txBody>
      </p:sp>
      <p:sp>
        <p:nvSpPr>
          <p:cNvPr id="2" name="1 Título"/>
          <p:cNvSpPr>
            <a:spLocks noGrp="1"/>
          </p:cNvSpPr>
          <p:nvPr>
            <p:ph type="title"/>
          </p:nvPr>
        </p:nvSpPr>
        <p:spPr>
          <a:xfrm>
            <a:off x="755650" y="548680"/>
            <a:ext cx="7857634" cy="1714128"/>
          </a:xfrm>
        </p:spPr>
        <p:txBody>
          <a:bodyPr>
            <a:noAutofit/>
          </a:bodyPr>
          <a:lstStyle/>
          <a:p>
            <a:pPr>
              <a:defRPr/>
            </a:pPr>
            <a:r>
              <a:rPr lang="es-ES" dirty="0" smtClean="0">
                <a:solidFill>
                  <a:schemeClr val="accent5">
                    <a:lumMod val="75000"/>
                  </a:schemeClr>
                </a:solidFill>
              </a:rPr>
              <a:t/>
            </a:r>
            <a:br>
              <a:rPr lang="es-ES" dirty="0" smtClean="0">
                <a:solidFill>
                  <a:schemeClr val="accent5">
                    <a:lumMod val="75000"/>
                  </a:schemeClr>
                </a:solidFill>
              </a:rPr>
            </a:br>
            <a:r>
              <a:rPr lang="es-ES" dirty="0" smtClean="0">
                <a:solidFill>
                  <a:schemeClr val="accent5">
                    <a:lumMod val="75000"/>
                  </a:schemeClr>
                </a:solidFill>
              </a:rPr>
              <a:t>Competencias profesionales </a:t>
            </a:r>
            <a:br>
              <a:rPr lang="es-ES" dirty="0" smtClean="0">
                <a:solidFill>
                  <a:schemeClr val="accent5">
                    <a:lumMod val="75000"/>
                  </a:schemeClr>
                </a:solidFill>
              </a:rPr>
            </a:br>
            <a:endParaRPr lang="es-ES" dirty="0">
              <a:solidFill>
                <a:schemeClr val="accent5">
                  <a:lumMod val="75000"/>
                </a:schemeClr>
              </a:solidFill>
            </a:endParaRPr>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57356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2920" y="260648"/>
            <a:ext cx="8229600" cy="1512168"/>
          </a:xfrm>
        </p:spPr>
        <p:txBody>
          <a:bodyPr>
            <a:normAutofit fontScale="90000"/>
          </a:bodyPr>
          <a:lstStyle/>
          <a:p>
            <a:r>
              <a:rPr lang="es-MX" dirty="0" smtClean="0">
                <a:solidFill>
                  <a:schemeClr val="accent5">
                    <a:lumMod val="75000"/>
                  </a:schemeClr>
                </a:solidFill>
              </a:rPr>
              <a:t/>
            </a:r>
            <a:br>
              <a:rPr lang="es-MX" dirty="0" smtClean="0">
                <a:solidFill>
                  <a:schemeClr val="accent5">
                    <a:lumMod val="75000"/>
                  </a:schemeClr>
                </a:solidFill>
              </a:rPr>
            </a:br>
            <a:r>
              <a:rPr lang="es-MX" dirty="0" smtClean="0">
                <a:solidFill>
                  <a:schemeClr val="accent5">
                    <a:lumMod val="75000"/>
                  </a:schemeClr>
                </a:solidFill>
              </a:rPr>
              <a:t>Contribución de la unidad de aprendizaje al perfil de egreso:</a:t>
            </a:r>
            <a:endParaRPr lang="es-MX" dirty="0">
              <a:solidFill>
                <a:schemeClr val="accent5">
                  <a:lumMod val="75000"/>
                </a:schemeClr>
              </a:solidFill>
            </a:endParaRPr>
          </a:p>
        </p:txBody>
      </p:sp>
      <p:sp>
        <p:nvSpPr>
          <p:cNvPr id="3" name="2 Marcador de contenido"/>
          <p:cNvSpPr>
            <a:spLocks noGrp="1"/>
          </p:cNvSpPr>
          <p:nvPr>
            <p:ph idx="1"/>
          </p:nvPr>
        </p:nvSpPr>
        <p:spPr/>
        <p:txBody>
          <a:bodyPr>
            <a:normAutofit/>
          </a:bodyPr>
          <a:lstStyle/>
          <a:p>
            <a:r>
              <a:rPr lang="es-MX" b="1" dirty="0"/>
              <a:t> </a:t>
            </a:r>
            <a:r>
              <a:rPr lang="es-MX" dirty="0" smtClean="0"/>
              <a:t>Aplicar </a:t>
            </a:r>
            <a:r>
              <a:rPr lang="es-MX" dirty="0"/>
              <a:t>las normas de expediente e historia clínica</a:t>
            </a:r>
          </a:p>
          <a:p>
            <a:pPr lvl="0"/>
            <a:r>
              <a:rPr lang="es-MX" dirty="0"/>
              <a:t>Consignar en el plan de tratamiento las acciones a realizar y el costo de las mismas de acuerdo con los lineamientos  de la Facultad de Odontología.</a:t>
            </a:r>
          </a:p>
          <a:p>
            <a:pPr lvl="0"/>
            <a:r>
              <a:rPr lang="es-MX" dirty="0"/>
              <a:t>Informar al paciente sobre su diagnóstico y tratamiento, en consecución de este, obtener la firma del consentimiento bajo información del paciente.</a:t>
            </a:r>
          </a:p>
          <a:p>
            <a:r>
              <a:rPr lang="es-MX" dirty="0"/>
              <a:t>Respeto a la cultura y valores de los pacientes </a:t>
            </a:r>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3962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404664"/>
            <a:ext cx="8229600" cy="1143000"/>
          </a:xfrm>
        </p:spPr>
        <p:txBody>
          <a:bodyPr/>
          <a:lstStyle/>
          <a:p>
            <a:r>
              <a:rPr lang="es-MX" dirty="0" smtClean="0">
                <a:solidFill>
                  <a:schemeClr val="accent5">
                    <a:lumMod val="75000"/>
                  </a:schemeClr>
                </a:solidFill>
              </a:rPr>
              <a:t>Unidad de Competencia </a:t>
            </a:r>
            <a:r>
              <a:rPr lang="es-MX" dirty="0" smtClean="0">
                <a:solidFill>
                  <a:schemeClr val="accent5">
                    <a:lumMod val="75000"/>
                  </a:schemeClr>
                </a:solidFill>
              </a:rPr>
              <a:t>II</a:t>
            </a:r>
            <a:endParaRPr lang="es-MX" dirty="0">
              <a:solidFill>
                <a:schemeClr val="accent5">
                  <a:lumMod val="75000"/>
                </a:schemeClr>
              </a:solidFill>
            </a:endParaRPr>
          </a:p>
        </p:txBody>
      </p:sp>
      <p:sp>
        <p:nvSpPr>
          <p:cNvPr id="3" name="2 Marcador de contenido"/>
          <p:cNvSpPr>
            <a:spLocks noGrp="1"/>
          </p:cNvSpPr>
          <p:nvPr>
            <p:ph idx="1"/>
          </p:nvPr>
        </p:nvSpPr>
        <p:spPr/>
        <p:txBody>
          <a:bodyPr>
            <a:normAutofit lnSpcReduction="10000"/>
          </a:bodyPr>
          <a:lstStyle/>
          <a:p>
            <a:pPr marL="0" indent="0">
              <a:buNone/>
            </a:pPr>
            <a:r>
              <a:rPr lang="es-ES" dirty="0" smtClean="0"/>
              <a:t>INTRODUCCIÓN A LA BIOÉTICA</a:t>
            </a:r>
          </a:p>
          <a:p>
            <a:pPr marL="0" indent="0">
              <a:buNone/>
            </a:pPr>
            <a:endParaRPr lang="es-ES" dirty="0" smtClean="0"/>
          </a:p>
          <a:p>
            <a:r>
              <a:rPr lang="es-ES" dirty="0" smtClean="0"/>
              <a:t>La </a:t>
            </a:r>
            <a:r>
              <a:rPr lang="es-ES" dirty="0"/>
              <a:t>persona y los Valores</a:t>
            </a:r>
            <a:endParaRPr lang="es-MX" dirty="0"/>
          </a:p>
          <a:p>
            <a:r>
              <a:rPr lang="es-ES" sz="2800" dirty="0"/>
              <a:t>Concepto de Ética y Moral </a:t>
            </a:r>
            <a:endParaRPr lang="es-MX" sz="3200" dirty="0"/>
          </a:p>
          <a:p>
            <a:r>
              <a:rPr lang="es-ES" sz="2800" dirty="0" smtClean="0"/>
              <a:t>Ley </a:t>
            </a:r>
            <a:r>
              <a:rPr lang="es-ES" sz="2800" dirty="0"/>
              <a:t>Natural y sus inclinaciones</a:t>
            </a:r>
            <a:endParaRPr lang="es-MX" sz="3200" dirty="0"/>
          </a:p>
          <a:p>
            <a:r>
              <a:rPr lang="es-ES" sz="2800" b="1" u="sng" dirty="0" smtClean="0"/>
              <a:t>Principios </a:t>
            </a:r>
            <a:r>
              <a:rPr lang="es-ES" sz="2800" b="1" u="sng" dirty="0"/>
              <a:t>bioéticos médicos </a:t>
            </a:r>
            <a:endParaRPr lang="es-MX" sz="3200" b="1" u="sng" dirty="0"/>
          </a:p>
          <a:p>
            <a:r>
              <a:rPr lang="es-ES" sz="2800" dirty="0" smtClean="0"/>
              <a:t>Principios </a:t>
            </a:r>
            <a:r>
              <a:rPr lang="es-ES" sz="2800" dirty="0"/>
              <a:t>personalistas</a:t>
            </a:r>
            <a:endParaRPr lang="es-MX" sz="3200" dirty="0"/>
          </a:p>
          <a:p>
            <a:r>
              <a:rPr lang="es-ES" sz="2800" dirty="0" smtClean="0"/>
              <a:t>Corrientes </a:t>
            </a:r>
            <a:r>
              <a:rPr lang="es-ES" sz="2800" dirty="0"/>
              <a:t>filosóficas</a:t>
            </a:r>
            <a:endParaRPr lang="es-MX" sz="3200" dirty="0"/>
          </a:p>
          <a:p>
            <a:r>
              <a:rPr lang="es-ES" sz="2800" dirty="0" smtClean="0"/>
              <a:t>Proceso </a:t>
            </a:r>
            <a:r>
              <a:rPr lang="es-ES" sz="2800" dirty="0"/>
              <a:t>de la comunicación</a:t>
            </a:r>
            <a:endParaRPr lang="es-MX" sz="3200" dirty="0"/>
          </a:p>
          <a:p>
            <a:pPr marL="925830" lvl="1" indent="-514350">
              <a:buFont typeface="+mj-lt"/>
              <a:buAutoNum type="arabicPeriod"/>
            </a:pPr>
            <a:endParaRPr lang="es-MX" b="1" i="1" u="sng" dirty="0"/>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2532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404664"/>
            <a:ext cx="8229600" cy="1143000"/>
          </a:xfrm>
        </p:spPr>
        <p:txBody>
          <a:bodyPr/>
          <a:lstStyle/>
          <a:p>
            <a:r>
              <a:rPr lang="es-MX" dirty="0" smtClean="0">
                <a:solidFill>
                  <a:schemeClr val="accent5">
                    <a:lumMod val="75000"/>
                  </a:schemeClr>
                </a:solidFill>
              </a:rPr>
              <a:t>Habilidades</a:t>
            </a:r>
            <a:endParaRPr lang="es-MX" dirty="0">
              <a:solidFill>
                <a:schemeClr val="accent5">
                  <a:lumMod val="75000"/>
                </a:schemeClr>
              </a:solidFill>
            </a:endParaRPr>
          </a:p>
        </p:txBody>
      </p:sp>
      <p:sp>
        <p:nvSpPr>
          <p:cNvPr id="3" name="2 Marcador de contenido"/>
          <p:cNvSpPr>
            <a:spLocks noGrp="1"/>
          </p:cNvSpPr>
          <p:nvPr>
            <p:ph idx="1"/>
          </p:nvPr>
        </p:nvSpPr>
        <p:spPr/>
        <p:txBody>
          <a:bodyPr>
            <a:normAutofit/>
          </a:bodyPr>
          <a:lstStyle/>
          <a:p>
            <a:r>
              <a:rPr lang="es-ES" dirty="0"/>
              <a:t>Análisis </a:t>
            </a:r>
            <a:r>
              <a:rPr lang="es-ES" dirty="0" smtClean="0"/>
              <a:t>de textos</a:t>
            </a:r>
          </a:p>
          <a:p>
            <a:r>
              <a:rPr lang="es-ES" dirty="0"/>
              <a:t>S</a:t>
            </a:r>
            <a:r>
              <a:rPr lang="es-ES" dirty="0" smtClean="0"/>
              <a:t>íntesis </a:t>
            </a:r>
            <a:r>
              <a:rPr lang="es-ES" dirty="0"/>
              <a:t>de textos. </a:t>
            </a: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62898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3017</TotalTime>
  <Words>3152</Words>
  <Application>Microsoft Office PowerPoint</Application>
  <PresentationFormat>Presentación en pantalla (4:3)</PresentationFormat>
  <Paragraphs>304</Paragraphs>
  <Slides>49</Slides>
  <Notes>38</Notes>
  <HiddenSlides>0</HiddenSlides>
  <MMClips>0</MMClips>
  <ScaleCrop>false</ScaleCrop>
  <HeadingPairs>
    <vt:vector size="4" baseType="variant">
      <vt:variant>
        <vt:lpstr>Tema</vt:lpstr>
      </vt:variant>
      <vt:variant>
        <vt:i4>1</vt:i4>
      </vt:variant>
      <vt:variant>
        <vt:lpstr>Títulos de diapositiva</vt:lpstr>
      </vt:variant>
      <vt:variant>
        <vt:i4>49</vt:i4>
      </vt:variant>
    </vt:vector>
  </HeadingPairs>
  <TitlesOfParts>
    <vt:vector size="50" baseType="lpstr">
      <vt:lpstr>Flujo</vt:lpstr>
      <vt:lpstr>Presentación de PowerPoint</vt:lpstr>
      <vt:lpstr>Presentación de PowerPoint</vt:lpstr>
      <vt:lpstr>Presentación de PowerPoint</vt:lpstr>
      <vt:lpstr>Presentación de PowerPoint</vt:lpstr>
      <vt:lpstr>        Propósito de la unidad de aprendizaje         Propósito de la unidad de aprendizaje</vt:lpstr>
      <vt:lpstr> Competencias profesionales  </vt:lpstr>
      <vt:lpstr> Contribución de la unidad de aprendizaje al perfil de egreso:</vt:lpstr>
      <vt:lpstr>Unidad de Competencia II</vt:lpstr>
      <vt:lpstr>Habilidades</vt:lpstr>
      <vt:lpstr>Actitudes / Valores</vt:lpstr>
      <vt:lpstr>Principios Bioéticos Médicos</vt:lpstr>
      <vt:lpstr>Bioética</vt:lpstr>
      <vt:lpstr>Principios bioéticos Médicos </vt:lpstr>
      <vt:lpstr>Antecedentes </vt:lpstr>
      <vt:lpstr>Antecedentes </vt:lpstr>
      <vt:lpstr>Antecedentes </vt:lpstr>
      <vt:lpstr>Antecedentes </vt:lpstr>
      <vt:lpstr>Antecedentes</vt:lpstr>
      <vt:lpstr>Autonomía </vt:lpstr>
      <vt:lpstr>Autonomía </vt:lpstr>
      <vt:lpstr>Autonomía </vt:lpstr>
      <vt:lpstr>Autonomía</vt:lpstr>
      <vt:lpstr>Autonomía</vt:lpstr>
      <vt:lpstr>Autonomía</vt:lpstr>
      <vt:lpstr>Autonomía</vt:lpstr>
      <vt:lpstr>Autonomía</vt:lpstr>
      <vt:lpstr>Autonomía</vt:lpstr>
      <vt:lpstr>No maleficencia</vt:lpstr>
      <vt:lpstr>No maleficencia</vt:lpstr>
      <vt:lpstr>No maleficencia</vt:lpstr>
      <vt:lpstr>No maleficencia</vt:lpstr>
      <vt:lpstr>No maleficencia</vt:lpstr>
      <vt:lpstr>No maleficencia</vt:lpstr>
      <vt:lpstr>No maleficencia</vt:lpstr>
      <vt:lpstr>Beneficencia</vt:lpstr>
      <vt:lpstr>Beneficencia</vt:lpstr>
      <vt:lpstr>Beneficencia</vt:lpstr>
      <vt:lpstr>Beneficencia</vt:lpstr>
      <vt:lpstr>Beneficencia</vt:lpstr>
      <vt:lpstr>Beneficencia</vt:lpstr>
      <vt:lpstr>Beneficencia</vt:lpstr>
      <vt:lpstr>Beneficencia</vt:lpstr>
      <vt:lpstr>Beneficencia</vt:lpstr>
      <vt:lpstr>Justicia </vt:lpstr>
      <vt:lpstr>Justicia </vt:lpstr>
      <vt:lpstr>Justicia </vt:lpstr>
      <vt:lpstr>Justicia </vt:lpstr>
      <vt:lpstr>Justicia </vt:lpstr>
      <vt:lpstr>Referencias Bibliográficas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Erendira Delgado</dc:creator>
  <cp:lastModifiedBy>Erendira Delgado</cp:lastModifiedBy>
  <cp:revision>71</cp:revision>
  <dcterms:created xsi:type="dcterms:W3CDTF">2019-09-26T03:48:03Z</dcterms:created>
  <dcterms:modified xsi:type="dcterms:W3CDTF">2019-09-29T06:16:26Z</dcterms:modified>
</cp:coreProperties>
</file>