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8"/>
  </p:notesMasterIdLst>
  <p:sldIdLst>
    <p:sldId id="357" r:id="rId2"/>
    <p:sldId id="358" r:id="rId3"/>
    <p:sldId id="359" r:id="rId4"/>
    <p:sldId id="360" r:id="rId5"/>
    <p:sldId id="361" r:id="rId6"/>
    <p:sldId id="362" r:id="rId7"/>
    <p:sldId id="363" r:id="rId8"/>
    <p:sldId id="364" r:id="rId9"/>
    <p:sldId id="365" r:id="rId10"/>
    <p:sldId id="366" r:id="rId11"/>
    <p:sldId id="367" r:id="rId12"/>
    <p:sldId id="368" r:id="rId13"/>
    <p:sldId id="369" r:id="rId14"/>
    <p:sldId id="370" r:id="rId15"/>
    <p:sldId id="269" r:id="rId16"/>
    <p:sldId id="270" r:id="rId17"/>
    <p:sldId id="271" r:id="rId18"/>
    <p:sldId id="274" r:id="rId19"/>
    <p:sldId id="275" r:id="rId20"/>
    <p:sldId id="287" r:id="rId21"/>
    <p:sldId id="288" r:id="rId22"/>
    <p:sldId id="289" r:id="rId23"/>
    <p:sldId id="290" r:id="rId24"/>
    <p:sldId id="291" r:id="rId25"/>
    <p:sldId id="340" r:id="rId26"/>
    <p:sldId id="341" r:id="rId27"/>
    <p:sldId id="342" r:id="rId28"/>
    <p:sldId id="343" r:id="rId29"/>
    <p:sldId id="344" r:id="rId30"/>
    <p:sldId id="345" r:id="rId31"/>
    <p:sldId id="346" r:id="rId32"/>
    <p:sldId id="347" r:id="rId33"/>
    <p:sldId id="292" r:id="rId34"/>
    <p:sldId id="334" r:id="rId35"/>
    <p:sldId id="325" r:id="rId36"/>
    <p:sldId id="326" r:id="rId37"/>
    <p:sldId id="327" r:id="rId38"/>
    <p:sldId id="295" r:id="rId39"/>
    <p:sldId id="294" r:id="rId40"/>
    <p:sldId id="329" r:id="rId41"/>
    <p:sldId id="336" r:id="rId42"/>
    <p:sldId id="337" r:id="rId43"/>
    <p:sldId id="338" r:id="rId44"/>
    <p:sldId id="339" r:id="rId45"/>
    <p:sldId id="333" r:id="rId46"/>
    <p:sldId id="309" r:id="rId47"/>
    <p:sldId id="310" r:id="rId48"/>
    <p:sldId id="311" r:id="rId49"/>
    <p:sldId id="312" r:id="rId50"/>
    <p:sldId id="313" r:id="rId51"/>
    <p:sldId id="316" r:id="rId52"/>
    <p:sldId id="317" r:id="rId53"/>
    <p:sldId id="318" r:id="rId54"/>
    <p:sldId id="319" r:id="rId55"/>
    <p:sldId id="322" r:id="rId56"/>
    <p:sldId id="323" r:id="rId57"/>
    <p:sldId id="348" r:id="rId58"/>
    <p:sldId id="349" r:id="rId59"/>
    <p:sldId id="350" r:id="rId60"/>
    <p:sldId id="351" r:id="rId61"/>
    <p:sldId id="352" r:id="rId62"/>
    <p:sldId id="353" r:id="rId63"/>
    <p:sldId id="354" r:id="rId64"/>
    <p:sldId id="355" r:id="rId65"/>
    <p:sldId id="356" r:id="rId66"/>
    <p:sldId id="324" r:id="rId6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562B87-8A40-4DA9-96C4-9C91AE214524}" type="datetimeFigureOut">
              <a:rPr lang="es-MX" smtClean="0"/>
              <a:t>29/09/2019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BAD43D-001F-4E3D-B108-88251240CC89}" type="slidenum">
              <a:rPr lang="es-MX" smtClean="0"/>
              <a:t>‹Nº›</a:t>
            </a:fld>
            <a:endParaRPr lang="es-MX"/>
          </a:p>
        </p:txBody>
      </p:sp>
    </p:spTree>
    <p:extLst>
      <p:ext uri="{BB962C8B-B14F-4D97-AF65-F5344CB8AC3E}">
        <p14:creationId xmlns:p14="http://schemas.microsoft.com/office/powerpoint/2010/main" val="2989929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Cada uno</a:t>
            </a:r>
            <a:r>
              <a:rPr lang="es-MX" baseline="0" dirty="0" smtClean="0"/>
              <a:t> de estos materiales duplica las estructuras bucales con exactitud suficiente para ser usados en la fabricación de restauraciones protésicas fijas o removibles.</a:t>
            </a:r>
          </a:p>
          <a:p>
            <a:r>
              <a:rPr lang="es-MX" dirty="0" smtClean="0"/>
              <a:t>La mayoría son sistemas de dos componentes proporcionados en forma de pasta.</a:t>
            </a:r>
          </a:p>
          <a:p>
            <a:endParaRPr lang="es-MX" dirty="0" smtClean="0"/>
          </a:p>
          <a:p>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16</a:t>
            </a:fld>
            <a:endParaRPr lang="es-MX"/>
          </a:p>
        </p:txBody>
      </p:sp>
    </p:spTree>
    <p:extLst>
      <p:ext uri="{BB962C8B-B14F-4D97-AF65-F5344CB8AC3E}">
        <p14:creationId xmlns:p14="http://schemas.microsoft.com/office/powerpoint/2010/main" val="3383970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ventajas que ofrece el material son buenas y son</a:t>
            </a:r>
            <a:r>
              <a:rPr lang="es-MX" baseline="0" dirty="0" smtClean="0"/>
              <a:t> adecuados para procedimientos de prótesis fija y operatoria dental</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25</a:t>
            </a:fld>
            <a:endParaRPr lang="es-MX"/>
          </a:p>
        </p:txBody>
      </p:sp>
    </p:spTree>
    <p:extLst>
      <p:ext uri="{BB962C8B-B14F-4D97-AF65-F5344CB8AC3E}">
        <p14:creationId xmlns:p14="http://schemas.microsoft.com/office/powerpoint/2010/main" val="22811553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Importante es considerar las desventajas</a:t>
            </a:r>
            <a:r>
              <a:rPr lang="es-MX" baseline="0" dirty="0" smtClean="0"/>
              <a:t> del material en relación al procedimiento que se va a realizar.</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26</a:t>
            </a:fld>
            <a:endParaRPr lang="es-MX"/>
          </a:p>
        </p:txBody>
      </p:sp>
    </p:spTree>
    <p:extLst>
      <p:ext uri="{BB962C8B-B14F-4D97-AF65-F5344CB8AC3E}">
        <p14:creationId xmlns:p14="http://schemas.microsoft.com/office/powerpoint/2010/main" val="2204366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Sus</a:t>
            </a:r>
            <a:r>
              <a:rPr lang="es-MX" baseline="0" dirty="0" smtClean="0"/>
              <a:t> características de elasticidad le confieren ciertas ventajas que sirven al momento de elegir un material de impresión.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27</a:t>
            </a:fld>
            <a:endParaRPr lang="es-MX"/>
          </a:p>
        </p:txBody>
      </p:sp>
    </p:spTree>
    <p:extLst>
      <p:ext uri="{BB962C8B-B14F-4D97-AF65-F5344CB8AC3E}">
        <p14:creationId xmlns:p14="http://schemas.microsoft.com/office/powerpoint/2010/main" val="55106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impresiones deben ser removidas pronto para que la deformación</a:t>
            </a:r>
            <a:r>
              <a:rPr lang="es-MX" baseline="0" dirty="0" smtClean="0"/>
              <a:t> sea elástica y recuperable.</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28</a:t>
            </a:fld>
            <a:endParaRPr lang="es-MX"/>
          </a:p>
        </p:txBody>
      </p:sp>
    </p:spTree>
    <p:extLst>
      <p:ext uri="{BB962C8B-B14F-4D97-AF65-F5344CB8AC3E}">
        <p14:creationId xmlns:p14="http://schemas.microsoft.com/office/powerpoint/2010/main" val="26711773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Si se aplica una fuerza rápida se asegura mayor resistencia al rasgado,</a:t>
            </a:r>
            <a:r>
              <a:rPr lang="es-MX" baseline="0" dirty="0" smtClean="0"/>
              <a:t> por lo que es importante remover pronto la impresión una vez que se ha roto el sello de aire.</a:t>
            </a:r>
            <a:endParaRPr lang="es-MX" dirty="0" smtClean="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29</a:t>
            </a:fld>
            <a:endParaRPr lang="es-MX"/>
          </a:p>
        </p:txBody>
      </p:sp>
    </p:spTree>
    <p:extLst>
      <p:ext uri="{BB962C8B-B14F-4D97-AF65-F5344CB8AC3E}">
        <p14:creationId xmlns:p14="http://schemas.microsoft.com/office/powerpoint/2010/main" val="963879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Debido a</a:t>
            </a:r>
            <a:r>
              <a:rPr lang="es-MX" baseline="0" dirty="0" smtClean="0"/>
              <a:t> que la reacción de polimerización continúa incluso después de que el material fragua clínicamente, el encogimiento por polimerización también continúa.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30</a:t>
            </a:fld>
            <a:endParaRPr lang="es-MX"/>
          </a:p>
        </p:txBody>
      </p:sp>
    </p:spTree>
    <p:extLst>
      <p:ext uri="{BB962C8B-B14F-4D97-AF65-F5344CB8AC3E}">
        <p14:creationId xmlns:p14="http://schemas.microsoft.com/office/powerpoint/2010/main" val="14857121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necesita una inspección cuidados de la impresión en busca de áreas rotas para asegurar el registro correcto de los detalles y en</a:t>
            </a:r>
            <a:r>
              <a:rPr lang="es-MX" baseline="0" dirty="0" smtClean="0"/>
              <a:t> caso de descubrir roturas se debe revisar para eliminar cualquier remanente del material.</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31</a:t>
            </a:fld>
            <a:endParaRPr lang="es-MX"/>
          </a:p>
        </p:txBody>
      </p:sp>
    </p:spTree>
    <p:extLst>
      <p:ext uri="{BB962C8B-B14F-4D97-AF65-F5344CB8AC3E}">
        <p14:creationId xmlns:p14="http://schemas.microsoft.com/office/powerpoint/2010/main" val="6786264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a:t>
            </a:r>
            <a:r>
              <a:rPr lang="es-MX" baseline="0" dirty="0" smtClean="0"/>
              <a:t> meta del fabricante es lograr un compromiso en los requerimientos conflictivos, como estabilidad del tiempo de vida a largo plazo, rápida  </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32</a:t>
            </a:fld>
            <a:endParaRPr lang="es-MX"/>
          </a:p>
        </p:txBody>
      </p:sp>
    </p:spTree>
    <p:extLst>
      <p:ext uri="{BB962C8B-B14F-4D97-AF65-F5344CB8AC3E}">
        <p14:creationId xmlns:p14="http://schemas.microsoft.com/office/powerpoint/2010/main" val="40740487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Al momento de ser utilizadas ambas sustancias</a:t>
            </a:r>
            <a:r>
              <a:rPr lang="es-MX" baseline="0" dirty="0" smtClean="0"/>
              <a:t> para que se lleve a cabo la reacción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33</a:t>
            </a:fld>
            <a:endParaRPr lang="es-MX"/>
          </a:p>
        </p:txBody>
      </p:sp>
    </p:spTree>
    <p:extLst>
      <p:ext uri="{BB962C8B-B14F-4D97-AF65-F5344CB8AC3E}">
        <p14:creationId xmlns:p14="http://schemas.microsoft.com/office/powerpoint/2010/main" val="17924189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Como el material se extiende sobre el borde de la bandeja, se recomienda</a:t>
            </a:r>
            <a:r>
              <a:rPr lang="es-MX" baseline="0" dirty="0" smtClean="0"/>
              <a:t> pintar adhesivo en los bordes externos de la bandeja para incrementar al máximo la retención.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34</a:t>
            </a:fld>
            <a:endParaRPr lang="es-MX"/>
          </a:p>
        </p:txBody>
      </p:sp>
    </p:spTree>
    <p:extLst>
      <p:ext uri="{BB962C8B-B14F-4D97-AF65-F5344CB8AC3E}">
        <p14:creationId xmlns:p14="http://schemas.microsoft.com/office/powerpoint/2010/main" val="2827767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Polimerización es el p</a:t>
            </a:r>
            <a:r>
              <a:rPr lang="es-MX" sz="1200" b="0" i="0" kern="1200" dirty="0" smtClean="0">
                <a:solidFill>
                  <a:schemeClr val="tx1"/>
                </a:solidFill>
                <a:effectLst/>
                <a:latin typeface="+mn-lt"/>
                <a:ea typeface="+mn-ea"/>
                <a:cs typeface="+mn-cs"/>
              </a:rPr>
              <a:t>roceso mediante el cual las moléculas simples, iguales o diferentes, reaccionan entre sí por adición o condensación y forman otras moléculas de peso doble, triple, etc.</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17</a:t>
            </a:fld>
            <a:endParaRPr lang="es-MX"/>
          </a:p>
        </p:txBody>
      </p:sp>
    </p:spTree>
    <p:extLst>
      <p:ext uri="{BB962C8B-B14F-4D97-AF65-F5344CB8AC3E}">
        <p14:creationId xmlns:p14="http://schemas.microsoft.com/office/powerpoint/2010/main" val="3654112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operador debe recordar</a:t>
            </a:r>
            <a:r>
              <a:rPr lang="es-MX" baseline="0" dirty="0" smtClean="0"/>
              <a:t> el número de cucharillas empleadas, pues de ello depende la cantidad de catalizador empleado.</a:t>
            </a:r>
            <a:endParaRPr lang="es-MX" dirty="0"/>
          </a:p>
        </p:txBody>
      </p:sp>
      <p:sp>
        <p:nvSpPr>
          <p:cNvPr id="4" name="3 Marcador de número de diapositiva"/>
          <p:cNvSpPr>
            <a:spLocks noGrp="1"/>
          </p:cNvSpPr>
          <p:nvPr>
            <p:ph type="sldNum" sz="quarter" idx="10"/>
          </p:nvPr>
        </p:nvSpPr>
        <p:spPr/>
        <p:txBody>
          <a:bodyPr/>
          <a:lstStyle/>
          <a:p>
            <a:fld id="{76BAD43D-001F-4E3D-B108-88251240CC89}" type="slidenum">
              <a:rPr lang="es-MX" smtClean="0"/>
              <a:t>35</a:t>
            </a:fld>
            <a:endParaRPr lang="es-MX"/>
          </a:p>
        </p:txBody>
      </p:sp>
    </p:spTree>
    <p:extLst>
      <p:ext uri="{BB962C8B-B14F-4D97-AF65-F5344CB8AC3E}">
        <p14:creationId xmlns:p14="http://schemas.microsoft.com/office/powerpoint/2010/main" val="36738100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Esta medida</a:t>
            </a:r>
            <a:r>
              <a:rPr lang="es-MX" baseline="0" dirty="0" smtClean="0"/>
              <a:t> sirve de guía al odontólogo para saber la cantidad de catalizador que empleará.</a:t>
            </a:r>
            <a:endParaRPr lang="es-MX" dirty="0"/>
          </a:p>
        </p:txBody>
      </p:sp>
      <p:sp>
        <p:nvSpPr>
          <p:cNvPr id="4" name="3 Marcador de número de diapositiva"/>
          <p:cNvSpPr>
            <a:spLocks noGrp="1"/>
          </p:cNvSpPr>
          <p:nvPr>
            <p:ph type="sldNum" sz="quarter" idx="10"/>
          </p:nvPr>
        </p:nvSpPr>
        <p:spPr/>
        <p:txBody>
          <a:bodyPr/>
          <a:lstStyle/>
          <a:p>
            <a:fld id="{76BAD43D-001F-4E3D-B108-88251240CC89}" type="slidenum">
              <a:rPr lang="es-MX" smtClean="0"/>
              <a:t>36</a:t>
            </a:fld>
            <a:endParaRPr lang="es-MX"/>
          </a:p>
        </p:txBody>
      </p:sp>
    </p:spTree>
    <p:extLst>
      <p:ext uri="{BB962C8B-B14F-4D97-AF65-F5344CB8AC3E}">
        <p14:creationId xmlns:p14="http://schemas.microsoft.com/office/powerpoint/2010/main" val="1629673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odontólogo debe cuidar las proporciones</a:t>
            </a:r>
            <a:r>
              <a:rPr lang="es-MX" baseline="0" dirty="0" smtClean="0"/>
              <a:t> propuestas por el fabricante para evitar alterar las propiedades del material.</a:t>
            </a:r>
            <a:endParaRPr lang="es-MX" dirty="0"/>
          </a:p>
        </p:txBody>
      </p:sp>
      <p:sp>
        <p:nvSpPr>
          <p:cNvPr id="4" name="3 Marcador de número de diapositiva"/>
          <p:cNvSpPr>
            <a:spLocks noGrp="1"/>
          </p:cNvSpPr>
          <p:nvPr>
            <p:ph type="sldNum" sz="quarter" idx="10"/>
          </p:nvPr>
        </p:nvSpPr>
        <p:spPr/>
        <p:txBody>
          <a:bodyPr/>
          <a:lstStyle/>
          <a:p>
            <a:fld id="{76BAD43D-001F-4E3D-B108-88251240CC89}" type="slidenum">
              <a:rPr lang="es-MX" smtClean="0"/>
              <a:t>37</a:t>
            </a:fld>
            <a:endParaRPr lang="es-MX"/>
          </a:p>
        </p:txBody>
      </p:sp>
    </p:spTree>
    <p:extLst>
      <p:ext uri="{BB962C8B-B14F-4D97-AF65-F5344CB8AC3E}">
        <p14:creationId xmlns:p14="http://schemas.microsoft.com/office/powerpoint/2010/main" val="35128444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producción</a:t>
            </a:r>
            <a:r>
              <a:rPr lang="es-MX" baseline="0" dirty="0" smtClean="0"/>
              <a:t> de material bien mezclado no es fácil cuando se mezclan masilla y líquido oleoso, por lo que algunos fabricantes han formulado un sistema de doble masilla.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38</a:t>
            </a:fld>
            <a:endParaRPr lang="es-MX"/>
          </a:p>
        </p:txBody>
      </p:sp>
    </p:spTree>
    <p:extLst>
      <p:ext uri="{BB962C8B-B14F-4D97-AF65-F5344CB8AC3E}">
        <p14:creationId xmlns:p14="http://schemas.microsoft.com/office/powerpoint/2010/main" val="28915542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a:t>
            </a:r>
            <a:r>
              <a:rPr lang="es-MX" baseline="0" dirty="0" smtClean="0"/>
              <a:t> mezcla homogénea debe tener un color uniforme después de haber mezclado ambos componentes.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39</a:t>
            </a:fld>
            <a:endParaRPr lang="es-MX"/>
          </a:p>
        </p:txBody>
      </p:sp>
    </p:spTree>
    <p:extLst>
      <p:ext uri="{BB962C8B-B14F-4D97-AF65-F5344CB8AC3E}">
        <p14:creationId xmlns:p14="http://schemas.microsoft.com/office/powerpoint/2010/main" val="29228060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 reproducir los ángulos agudos de las preparaciones</a:t>
            </a:r>
            <a:r>
              <a:rPr lang="es-MX" baseline="0" dirty="0" smtClean="0"/>
              <a:t> es necesario usar una jeringa e inyectar el material dentro de las preparaciones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40</a:t>
            </a:fld>
            <a:endParaRPr lang="es-MX"/>
          </a:p>
        </p:txBody>
      </p:sp>
    </p:spTree>
    <p:extLst>
      <p:ext uri="{BB962C8B-B14F-4D97-AF65-F5344CB8AC3E}">
        <p14:creationId xmlns:p14="http://schemas.microsoft.com/office/powerpoint/2010/main" val="8154201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a:t>
            </a:r>
            <a:r>
              <a:rPr lang="es-MX" baseline="0" dirty="0" smtClean="0"/>
              <a:t> impresión con el material ligero tiene la función de imprimir los detalles mas finos de la preparación para obtener una restauración mas precisa.</a:t>
            </a:r>
            <a:endParaRPr lang="es-MX" dirty="0"/>
          </a:p>
        </p:txBody>
      </p:sp>
      <p:sp>
        <p:nvSpPr>
          <p:cNvPr id="4" name="3 Marcador de número de diapositiva"/>
          <p:cNvSpPr>
            <a:spLocks noGrp="1"/>
          </p:cNvSpPr>
          <p:nvPr>
            <p:ph type="sldNum" sz="quarter" idx="10"/>
          </p:nvPr>
        </p:nvSpPr>
        <p:spPr/>
        <p:txBody>
          <a:bodyPr/>
          <a:lstStyle/>
          <a:p>
            <a:fld id="{76BAD43D-001F-4E3D-B108-88251240CC89}" type="slidenum">
              <a:rPr lang="es-MX" smtClean="0"/>
              <a:t>41</a:t>
            </a:fld>
            <a:endParaRPr lang="es-MX"/>
          </a:p>
        </p:txBody>
      </p:sp>
    </p:spTree>
    <p:extLst>
      <p:ext uri="{BB962C8B-B14F-4D97-AF65-F5344CB8AC3E}">
        <p14:creationId xmlns:p14="http://schemas.microsoft.com/office/powerpoint/2010/main" val="32003494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misma cantidad que</a:t>
            </a:r>
            <a:r>
              <a:rPr lang="es-MX" baseline="0" dirty="0" smtClean="0"/>
              <a:t> se coloca de silicón ligero es la misma que en longitud se ha de utilizar de catalizador, por ello se coloca en línea como se aprecia en la imagen.</a:t>
            </a:r>
            <a:endParaRPr lang="es-MX" dirty="0"/>
          </a:p>
        </p:txBody>
      </p:sp>
      <p:sp>
        <p:nvSpPr>
          <p:cNvPr id="4" name="3 Marcador de número de diapositiva"/>
          <p:cNvSpPr>
            <a:spLocks noGrp="1"/>
          </p:cNvSpPr>
          <p:nvPr>
            <p:ph type="sldNum" sz="quarter" idx="10"/>
          </p:nvPr>
        </p:nvSpPr>
        <p:spPr/>
        <p:txBody>
          <a:bodyPr/>
          <a:lstStyle/>
          <a:p>
            <a:fld id="{76BAD43D-001F-4E3D-B108-88251240CC89}" type="slidenum">
              <a:rPr lang="es-MX" smtClean="0"/>
              <a:t>42</a:t>
            </a:fld>
            <a:endParaRPr lang="es-MX"/>
          </a:p>
        </p:txBody>
      </p:sp>
    </p:spTree>
    <p:extLst>
      <p:ext uri="{BB962C8B-B14F-4D97-AF65-F5344CB8AC3E}">
        <p14:creationId xmlns:p14="http://schemas.microsoft.com/office/powerpoint/2010/main" val="21816006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Se verifica que el material este mezclado </a:t>
            </a:r>
            <a:r>
              <a:rPr lang="es-MX" sz="1200" b="0" i="0" kern="1200" dirty="0" err="1" smtClean="0">
                <a:solidFill>
                  <a:schemeClr val="tx1"/>
                </a:solidFill>
                <a:effectLst/>
                <a:latin typeface="+mn-lt"/>
                <a:ea typeface="+mn-ea"/>
                <a:cs typeface="+mn-cs"/>
              </a:rPr>
              <a:t>homogeneamente</a:t>
            </a:r>
            <a:r>
              <a:rPr lang="es-MX" sz="1200" b="0" i="0" kern="1200" dirty="0" smtClean="0">
                <a:solidFill>
                  <a:schemeClr val="tx1"/>
                </a:solidFill>
                <a:effectLst/>
                <a:latin typeface="+mn-lt"/>
                <a:ea typeface="+mn-ea"/>
                <a:cs typeface="+mn-cs"/>
              </a:rPr>
              <a:t> (sin vetas ni cambio de color)</a:t>
            </a:r>
            <a:endParaRPr lang="es-MX" dirty="0"/>
          </a:p>
        </p:txBody>
      </p:sp>
      <p:sp>
        <p:nvSpPr>
          <p:cNvPr id="4" name="3 Marcador de número de diapositiva"/>
          <p:cNvSpPr>
            <a:spLocks noGrp="1"/>
          </p:cNvSpPr>
          <p:nvPr>
            <p:ph type="sldNum" sz="quarter" idx="10"/>
          </p:nvPr>
        </p:nvSpPr>
        <p:spPr/>
        <p:txBody>
          <a:bodyPr/>
          <a:lstStyle/>
          <a:p>
            <a:fld id="{76BAD43D-001F-4E3D-B108-88251240CC89}" type="slidenum">
              <a:rPr lang="es-MX" smtClean="0"/>
              <a:t>43</a:t>
            </a:fld>
            <a:endParaRPr lang="es-MX"/>
          </a:p>
        </p:txBody>
      </p:sp>
    </p:spTree>
    <p:extLst>
      <p:ext uri="{BB962C8B-B14F-4D97-AF65-F5344CB8AC3E}">
        <p14:creationId xmlns:p14="http://schemas.microsoft.com/office/powerpoint/2010/main" val="3685637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verifica que la impresión esté completa, que se observen bien los detalles de la preparación</a:t>
            </a:r>
            <a:r>
              <a:rPr lang="es-MX" baseline="0" dirty="0" smtClean="0"/>
              <a:t> y que no esté rasgada la impresión.</a:t>
            </a:r>
            <a:endParaRPr lang="es-MX" dirty="0"/>
          </a:p>
        </p:txBody>
      </p:sp>
      <p:sp>
        <p:nvSpPr>
          <p:cNvPr id="4" name="3 Marcador de número de diapositiva"/>
          <p:cNvSpPr>
            <a:spLocks noGrp="1"/>
          </p:cNvSpPr>
          <p:nvPr>
            <p:ph type="sldNum" sz="quarter" idx="10"/>
          </p:nvPr>
        </p:nvSpPr>
        <p:spPr/>
        <p:txBody>
          <a:bodyPr/>
          <a:lstStyle/>
          <a:p>
            <a:fld id="{76BAD43D-001F-4E3D-B108-88251240CC89}" type="slidenum">
              <a:rPr lang="es-MX" smtClean="0"/>
              <a:t>44</a:t>
            </a:fld>
            <a:endParaRPr lang="es-MX"/>
          </a:p>
        </p:txBody>
      </p:sp>
    </p:spTree>
    <p:extLst>
      <p:ext uri="{BB962C8B-B14F-4D97-AF65-F5344CB8AC3E}">
        <p14:creationId xmlns:p14="http://schemas.microsoft.com/office/powerpoint/2010/main" val="750327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materiales de</a:t>
            </a:r>
            <a:r>
              <a:rPr lang="es-MX" baseline="0" dirty="0" smtClean="0"/>
              <a:t> impresión </a:t>
            </a:r>
            <a:r>
              <a:rPr lang="es-MX" dirty="0" smtClean="0"/>
              <a:t>actuales registran exactamente los detalles necesarios si son manejados correctamente.</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18</a:t>
            </a:fld>
            <a:endParaRPr lang="es-MX"/>
          </a:p>
        </p:txBody>
      </p:sp>
    </p:spTree>
    <p:extLst>
      <p:ext uri="{BB962C8B-B14F-4D97-AF65-F5344CB8AC3E}">
        <p14:creationId xmlns:p14="http://schemas.microsoft.com/office/powerpoint/2010/main" val="15836946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No</a:t>
            </a:r>
            <a:r>
              <a:rPr lang="es-MX" baseline="0" dirty="0" smtClean="0"/>
              <a:t> hay experiencia acerca de efectos adversos con el uso de laguna solución antiséptica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45</a:t>
            </a:fld>
            <a:endParaRPr lang="es-MX"/>
          </a:p>
        </p:txBody>
      </p:sp>
    </p:spTree>
    <p:extLst>
      <p:ext uri="{BB962C8B-B14F-4D97-AF65-F5344CB8AC3E}">
        <p14:creationId xmlns:p14="http://schemas.microsoft.com/office/powerpoint/2010/main" val="41925246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 evitar distorsiones es</a:t>
            </a:r>
            <a:r>
              <a:rPr lang="es-MX" baseline="0" dirty="0" smtClean="0"/>
              <a:t> importante realizar el vaciado de manera inmediata, después de haber removido la impresión de la boca del paciente.</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46</a:t>
            </a:fld>
            <a:endParaRPr lang="es-MX"/>
          </a:p>
        </p:txBody>
      </p:sp>
    </p:spTree>
    <p:extLst>
      <p:ext uri="{BB962C8B-B14F-4D97-AF65-F5344CB8AC3E}">
        <p14:creationId xmlns:p14="http://schemas.microsoft.com/office/powerpoint/2010/main" val="35234669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Uno</a:t>
            </a:r>
            <a:r>
              <a:rPr lang="es-MX" baseline="0" dirty="0" smtClean="0"/>
              <a:t> de los materiales con mayor estabilidad dimensional es la silicona por adición, en las siguientes diapositivas se describirán algunos detalles de la misma.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47</a:t>
            </a:fld>
            <a:endParaRPr lang="es-MX"/>
          </a:p>
        </p:txBody>
      </p:sp>
    </p:spTree>
    <p:extLst>
      <p:ext uri="{BB962C8B-B14F-4D97-AF65-F5344CB8AC3E}">
        <p14:creationId xmlns:p14="http://schemas.microsoft.com/office/powerpoint/2010/main" val="1205207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No hay subproductos de reacción en tanto se mantengan las proporciones correctas de silicona</a:t>
            </a:r>
            <a:r>
              <a:rPr lang="es-MX" baseline="0" dirty="0" smtClean="0"/>
              <a:t> de vinilo y silicona híbrida y no haya impurezas.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48</a:t>
            </a:fld>
            <a:endParaRPr lang="es-MX"/>
          </a:p>
        </p:txBody>
      </p:sp>
    </p:spTree>
    <p:extLst>
      <p:ext uri="{BB962C8B-B14F-4D97-AF65-F5344CB8AC3E}">
        <p14:creationId xmlns:p14="http://schemas.microsoft.com/office/powerpoint/2010/main" val="4105623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Ambas pastas (base y catalizador) contiene una forma de la silicona de vinilo.</a:t>
            </a:r>
          </a:p>
          <a:p>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49</a:t>
            </a:fld>
            <a:endParaRPr lang="es-MX"/>
          </a:p>
        </p:txBody>
      </p:sp>
    </p:spTree>
    <p:extLst>
      <p:ext uri="{BB962C8B-B14F-4D97-AF65-F5344CB8AC3E}">
        <p14:creationId xmlns:p14="http://schemas.microsoft.com/office/powerpoint/2010/main" val="579600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contaminación es tan invasiva que tocando el diente</a:t>
            </a:r>
            <a:r>
              <a:rPr lang="es-MX" baseline="0" dirty="0" smtClean="0"/>
              <a:t> con el guante antes de asentar la impresión puede inhibir el fraguado en la superficie mas próxima a los dientes.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50</a:t>
            </a:fld>
            <a:endParaRPr lang="es-MX"/>
          </a:p>
        </p:txBody>
      </p:sp>
    </p:spTree>
    <p:extLst>
      <p:ext uri="{BB962C8B-B14F-4D97-AF65-F5344CB8AC3E}">
        <p14:creationId xmlns:p14="http://schemas.microsoft.com/office/powerpoint/2010/main" val="37256443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excelente propiedad elástica presenta un problema en que la masilla de cuerpo</a:t>
            </a:r>
            <a:r>
              <a:rPr lang="es-MX" baseline="0" dirty="0" smtClean="0"/>
              <a:t> pesado empieza a reaccionar mientras todavía el funcionamiento está organizándose.</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51</a:t>
            </a:fld>
            <a:endParaRPr lang="es-MX"/>
          </a:p>
        </p:txBody>
      </p:sp>
    </p:spTree>
    <p:extLst>
      <p:ext uri="{BB962C8B-B14F-4D97-AF65-F5344CB8AC3E}">
        <p14:creationId xmlns:p14="http://schemas.microsoft.com/office/powerpoint/2010/main" val="38341603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incorrecta</a:t>
            </a:r>
            <a:r>
              <a:rPr lang="es-MX" baseline="0" dirty="0" smtClean="0"/>
              <a:t> manipulación de este material puede hacer que sus propiedades se vean afectadas.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52</a:t>
            </a:fld>
            <a:endParaRPr lang="es-MX"/>
          </a:p>
        </p:txBody>
      </p:sp>
    </p:spTree>
    <p:extLst>
      <p:ext uri="{BB962C8B-B14F-4D97-AF65-F5344CB8AC3E}">
        <p14:creationId xmlns:p14="http://schemas.microsoft.com/office/powerpoint/2010/main" val="28799679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cambio dimensional primario viene de la contracción térmica de los materiales conforme se enfría el material de la temperatura de la boca a</a:t>
            </a:r>
            <a:r>
              <a:rPr lang="es-MX" baseline="0" dirty="0" smtClean="0"/>
              <a:t> la ambiental.</a:t>
            </a:r>
          </a:p>
          <a:p>
            <a:r>
              <a:rPr lang="es-MX" baseline="0" dirty="0" smtClean="0"/>
              <a:t>Se pueden hacer varios modelos de la misma impresión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53</a:t>
            </a:fld>
            <a:endParaRPr lang="es-MX"/>
          </a:p>
        </p:txBody>
      </p:sp>
    </p:spTree>
    <p:extLst>
      <p:ext uri="{BB962C8B-B14F-4D97-AF65-F5344CB8AC3E}">
        <p14:creationId xmlns:p14="http://schemas.microsoft.com/office/powerpoint/2010/main" val="4400742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riesgo</a:t>
            </a:r>
            <a:r>
              <a:rPr lang="es-MX" baseline="0" dirty="0" smtClean="0"/>
              <a:t> de dejar material de impresión en la encía se reduce con un adecuado manejo del material y la recisión cuidadosa de los márgenes de la impresión.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54</a:t>
            </a:fld>
            <a:endParaRPr lang="es-MX"/>
          </a:p>
        </p:txBody>
      </p:sp>
    </p:spTree>
    <p:extLst>
      <p:ext uri="{BB962C8B-B14F-4D97-AF65-F5344CB8AC3E}">
        <p14:creationId xmlns:p14="http://schemas.microsoft.com/office/powerpoint/2010/main" val="1051499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este</a:t>
            </a:r>
            <a:r>
              <a:rPr lang="es-MX" baseline="0" dirty="0" smtClean="0"/>
              <a:t> cuadro se observan las características de los diferentes materiales de impresión. Los tiempos pueden variar de acuerdo a los fabricantes.</a:t>
            </a:r>
          </a:p>
          <a:p>
            <a:pPr marL="0" marR="0" indent="0" algn="l" defTabSz="914400" rtl="0" eaLnBrk="1" fontAlgn="auto" latinLnBrk="0" hangingPunct="1">
              <a:lnSpc>
                <a:spcPct val="100000"/>
              </a:lnSpc>
              <a:spcBef>
                <a:spcPts val="0"/>
              </a:spcBef>
              <a:spcAft>
                <a:spcPts val="0"/>
              </a:spcAft>
              <a:buClrTx/>
              <a:buSzTx/>
              <a:buFontTx/>
              <a:buNone/>
              <a:tabLst/>
              <a:defRPr/>
            </a:pPr>
            <a:r>
              <a:rPr lang="es-MX" baseline="0" dirty="0" smtClean="0"/>
              <a:t>El tiempo de trabajo e</a:t>
            </a:r>
            <a:r>
              <a:rPr lang="es-MX" dirty="0" smtClean="0"/>
              <a:t>mpieza cuando se inicia la mezcla y finaliza poco antes que el material de impresión haya desarrollado sus propiedades elásticas.</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El tiempo de fraguado es</a:t>
            </a:r>
            <a:r>
              <a:rPr lang="es-MX" baseline="0" dirty="0" smtClean="0"/>
              <a:t> el </a:t>
            </a:r>
            <a:r>
              <a:rPr lang="es-MX" dirty="0" smtClean="0"/>
              <a:t>que transcurre desde el inicio de la mezcla hasta que el curado ha avanzado lo suficiente para que la impresión pueda removerse de la boca con distorsión insignificante.</a:t>
            </a:r>
          </a:p>
          <a:p>
            <a:pPr marL="0" marR="0" indent="0" algn="l" defTabSz="914400" rtl="0" eaLnBrk="1" fontAlgn="auto" latinLnBrk="0" hangingPunct="1">
              <a:lnSpc>
                <a:spcPct val="100000"/>
              </a:lnSpc>
              <a:spcBef>
                <a:spcPts val="0"/>
              </a:spcBef>
              <a:spcAft>
                <a:spcPts val="0"/>
              </a:spcAft>
              <a:buClrTx/>
              <a:buSzTx/>
              <a:buFontTx/>
              <a:buNone/>
              <a:tabLst/>
              <a:defRPr/>
            </a:pP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19</a:t>
            </a:fld>
            <a:endParaRPr lang="es-MX"/>
          </a:p>
        </p:txBody>
      </p:sp>
    </p:spTree>
    <p:extLst>
      <p:ext uri="{BB962C8B-B14F-4D97-AF65-F5344CB8AC3E}">
        <p14:creationId xmlns:p14="http://schemas.microsoft.com/office/powerpoint/2010/main" val="46727856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viscosidad</a:t>
            </a:r>
            <a:r>
              <a:rPr lang="es-MX" baseline="0" dirty="0" smtClean="0"/>
              <a:t> de estos materiales no se afecta por la temperatura; sin embargo el tiempo de curado si se reduce.</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55</a:t>
            </a:fld>
            <a:endParaRPr lang="es-MX"/>
          </a:p>
        </p:txBody>
      </p:sp>
    </p:spTree>
    <p:extLst>
      <p:ext uri="{BB962C8B-B14F-4D97-AF65-F5344CB8AC3E}">
        <p14:creationId xmlns:p14="http://schemas.microsoft.com/office/powerpoint/2010/main" val="8041851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Debido a la estabilidad dimensional</a:t>
            </a:r>
            <a:r>
              <a:rPr lang="es-MX" baseline="0" dirty="0" smtClean="0"/>
              <a:t> y a la exactitud, es uno de los materiales de impresión de mayor elección en odontología.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56</a:t>
            </a:fld>
            <a:endParaRPr lang="es-MX"/>
          </a:p>
        </p:txBody>
      </p:sp>
    </p:spTree>
    <p:extLst>
      <p:ext uri="{BB962C8B-B14F-4D97-AF65-F5344CB8AC3E}">
        <p14:creationId xmlns:p14="http://schemas.microsoft.com/office/powerpoint/2010/main" val="14397930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Como la base y</a:t>
            </a:r>
            <a:r>
              <a:rPr lang="es-MX" baseline="0" dirty="0" smtClean="0"/>
              <a:t> el catalizador contienen materiales similares, también tienen viscosidades equivalentes, lo que facilita su mezclado</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57</a:t>
            </a:fld>
            <a:endParaRPr lang="es-MX"/>
          </a:p>
        </p:txBody>
      </p:sp>
    </p:spTree>
    <p:extLst>
      <p:ext uri="{BB962C8B-B14F-4D97-AF65-F5344CB8AC3E}">
        <p14:creationId xmlns:p14="http://schemas.microsoft.com/office/powerpoint/2010/main" val="7064030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Generalmente se usan para</a:t>
            </a:r>
            <a:r>
              <a:rPr lang="es-MX" baseline="0" dirty="0" smtClean="0"/>
              <a:t> materiales de baja y mediana viscosidad, los de masilla y cuerpo pesado se han modificado para que se acomoden en el mezclador.</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58</a:t>
            </a:fld>
            <a:endParaRPr lang="es-MX"/>
          </a:p>
        </p:txBody>
      </p:sp>
    </p:spTree>
    <p:extLst>
      <p:ext uri="{BB962C8B-B14F-4D97-AF65-F5344CB8AC3E}">
        <p14:creationId xmlns:p14="http://schemas.microsoft.com/office/powerpoint/2010/main" val="32544693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t>Los adhesivos pueden contener </a:t>
            </a:r>
            <a:r>
              <a:rPr lang="es-MX" sz="1200" dirty="0" err="1" smtClean="0"/>
              <a:t>siloxano</a:t>
            </a:r>
            <a:r>
              <a:rPr lang="es-MX" sz="1200" dirty="0" smtClean="0"/>
              <a:t> de </a:t>
            </a:r>
            <a:r>
              <a:rPr lang="es-MX" sz="1200" dirty="0" err="1" smtClean="0"/>
              <a:t>polidimetil</a:t>
            </a:r>
            <a:r>
              <a:rPr lang="es-MX" sz="1200" dirty="0" smtClean="0"/>
              <a:t> u otra silicona y silicato de etilo para crear un enlace físico con la bandeja.</a:t>
            </a:r>
          </a:p>
          <a:p>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59</a:t>
            </a:fld>
            <a:endParaRPr lang="es-MX"/>
          </a:p>
        </p:txBody>
      </p:sp>
    </p:spTree>
    <p:extLst>
      <p:ext uri="{BB962C8B-B14F-4D97-AF65-F5344CB8AC3E}">
        <p14:creationId xmlns:p14="http://schemas.microsoft.com/office/powerpoint/2010/main" val="282776779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dirty="0" smtClean="0"/>
              <a:t>Se extrae la cantidad necesaria de acuerdo al tamaño de la cucharilla de impresión.</a:t>
            </a:r>
            <a:endParaRPr lang="es-MX" sz="1200" dirty="0"/>
          </a:p>
        </p:txBody>
      </p:sp>
      <p:sp>
        <p:nvSpPr>
          <p:cNvPr id="4" name="3 Marcador de número de diapositiva"/>
          <p:cNvSpPr>
            <a:spLocks noGrp="1"/>
          </p:cNvSpPr>
          <p:nvPr>
            <p:ph type="sldNum" sz="quarter" idx="10"/>
          </p:nvPr>
        </p:nvSpPr>
        <p:spPr/>
        <p:txBody>
          <a:bodyPr/>
          <a:lstStyle/>
          <a:p>
            <a:fld id="{76BAD43D-001F-4E3D-B108-88251240CC89}" type="slidenum">
              <a:rPr lang="es-MX" smtClean="0"/>
              <a:t>60</a:t>
            </a:fld>
            <a:endParaRPr lang="es-MX"/>
          </a:p>
        </p:txBody>
      </p:sp>
    </p:spTree>
    <p:extLst>
      <p:ext uri="{BB962C8B-B14F-4D97-AF65-F5344CB8AC3E}">
        <p14:creationId xmlns:p14="http://schemas.microsoft.com/office/powerpoint/2010/main" val="36738100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t>Evitar el uso de guantes de látex, ya que poseen componentes de sulfuro que inhiben el fraguado de la masilla.</a:t>
            </a:r>
          </a:p>
          <a:p>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61</a:t>
            </a:fld>
            <a:endParaRPr lang="es-MX"/>
          </a:p>
        </p:txBody>
      </p:sp>
    </p:spTree>
    <p:extLst>
      <p:ext uri="{BB962C8B-B14F-4D97-AF65-F5344CB8AC3E}">
        <p14:creationId xmlns:p14="http://schemas.microsoft.com/office/powerpoint/2010/main" val="289155422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importante retirar el material de una sola intención para evitar distorsiones</a:t>
            </a:r>
            <a:r>
              <a:rPr lang="es-MX" baseline="0" dirty="0" smtClean="0"/>
              <a:t> en la impresión y fallas en la restauración que será elaborada.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62</a:t>
            </a:fld>
            <a:endParaRPr lang="es-MX"/>
          </a:p>
        </p:txBody>
      </p:sp>
    </p:spTree>
    <p:extLst>
      <p:ext uri="{BB962C8B-B14F-4D97-AF65-F5344CB8AC3E}">
        <p14:creationId xmlns:p14="http://schemas.microsoft.com/office/powerpoint/2010/main" val="8154201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técnica a emplear es a elección del odontólogo.</a:t>
            </a:r>
            <a:r>
              <a:rPr lang="es-MX" baseline="0" dirty="0" smtClean="0"/>
              <a:t>  Algunos sugieren que se pueden obtener mejores detalles d </a:t>
            </a:r>
            <a:r>
              <a:rPr lang="es-MX" baseline="0" dirty="0" err="1" smtClean="0"/>
              <a:t>ela</a:t>
            </a:r>
            <a:r>
              <a:rPr lang="es-MX" baseline="0" dirty="0" smtClean="0"/>
              <a:t> impresión colocando el material directamente sobre la preparación.</a:t>
            </a:r>
            <a:endParaRPr lang="es-MX" dirty="0"/>
          </a:p>
        </p:txBody>
      </p:sp>
      <p:sp>
        <p:nvSpPr>
          <p:cNvPr id="4" name="3 Marcador de número de diapositiva"/>
          <p:cNvSpPr>
            <a:spLocks noGrp="1"/>
          </p:cNvSpPr>
          <p:nvPr>
            <p:ph type="sldNum" sz="quarter" idx="10"/>
          </p:nvPr>
        </p:nvSpPr>
        <p:spPr/>
        <p:txBody>
          <a:bodyPr/>
          <a:lstStyle/>
          <a:p>
            <a:fld id="{B41DAF31-B354-4D4C-9487-E2956DE11CD6}" type="slidenum">
              <a:rPr lang="es-MX" smtClean="0"/>
              <a:t>63</a:t>
            </a:fld>
            <a:endParaRPr lang="es-MX"/>
          </a:p>
        </p:txBody>
      </p:sp>
    </p:spTree>
    <p:extLst>
      <p:ext uri="{BB962C8B-B14F-4D97-AF65-F5344CB8AC3E}">
        <p14:creationId xmlns:p14="http://schemas.microsoft.com/office/powerpoint/2010/main" val="378470407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inconveniencia de una inmersión mas larga es que el componente </a:t>
            </a:r>
            <a:r>
              <a:rPr lang="es-MX" dirty="0" err="1" smtClean="0"/>
              <a:t>tensoactivo</a:t>
            </a:r>
            <a:r>
              <a:rPr lang="es-MX" dirty="0" smtClean="0"/>
              <a:t> hace</a:t>
            </a:r>
            <a:r>
              <a:rPr lang="es-MX" baseline="0" dirty="0" smtClean="0"/>
              <a:t> mas </a:t>
            </a:r>
            <a:r>
              <a:rPr lang="es-MX" baseline="0" dirty="0" err="1" smtClean="0"/>
              <a:t>hidrofílicos</a:t>
            </a:r>
            <a:r>
              <a:rPr lang="es-MX" baseline="0" dirty="0" smtClean="0"/>
              <a:t> a los materiales.</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64</a:t>
            </a:fld>
            <a:endParaRPr lang="es-MX"/>
          </a:p>
        </p:txBody>
      </p:sp>
    </p:spTree>
    <p:extLst>
      <p:ext uri="{BB962C8B-B14F-4D97-AF65-F5344CB8AC3E}">
        <p14:creationId xmlns:p14="http://schemas.microsoft.com/office/powerpoint/2010/main" val="856650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Otro de los materiales de impresión que se va a abordar</a:t>
            </a:r>
            <a:r>
              <a:rPr lang="es-MX" baseline="0" dirty="0" smtClean="0"/>
              <a:t> en las siguientes diapositivas es la silicona por condensación.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20</a:t>
            </a:fld>
            <a:endParaRPr lang="es-MX"/>
          </a:p>
        </p:txBody>
      </p:sp>
    </p:spTree>
    <p:extLst>
      <p:ext uri="{BB962C8B-B14F-4D97-AF65-F5344CB8AC3E}">
        <p14:creationId xmlns:p14="http://schemas.microsoft.com/office/powerpoint/2010/main" val="253333134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Existen aerosoles </a:t>
            </a:r>
            <a:r>
              <a:rPr lang="es-MX" dirty="0" err="1" smtClean="0"/>
              <a:t>tensoactivos</a:t>
            </a:r>
            <a:r>
              <a:rPr lang="es-MX" baseline="0" dirty="0" smtClean="0"/>
              <a:t> en el mercado que reducen la tensión superficial y la humedad del yeso piedra en la superficie de la impresión.</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65</a:t>
            </a:fld>
            <a:endParaRPr lang="es-MX"/>
          </a:p>
        </p:txBody>
      </p:sp>
    </p:spTree>
    <p:extLst>
      <p:ext uri="{BB962C8B-B14F-4D97-AF65-F5344CB8AC3E}">
        <p14:creationId xmlns:p14="http://schemas.microsoft.com/office/powerpoint/2010/main" val="226587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formación del elastómero ocurre a través de enlace</a:t>
            </a:r>
            <a:r>
              <a:rPr lang="es-MX" baseline="0" dirty="0" smtClean="0"/>
              <a:t> cruzado entre los grupos terminales de los polímeros de silicona y el silicato alquilo para formar una red tridimensional.</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21</a:t>
            </a:fld>
            <a:endParaRPr lang="es-MX"/>
          </a:p>
        </p:txBody>
      </p:sp>
    </p:spTree>
    <p:extLst>
      <p:ext uri="{BB962C8B-B14F-4D97-AF65-F5344CB8AC3E}">
        <p14:creationId xmlns:p14="http://schemas.microsoft.com/office/powerpoint/2010/main" val="2788589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a:t>
            </a:r>
            <a:r>
              <a:rPr lang="es-MX" baseline="0" dirty="0" smtClean="0"/>
              <a:t> materiales de impresión de silicona por condensación son abastecidos como una pasta base y un líquido de baja viscosidad o pasta catalizadora</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22</a:t>
            </a:fld>
            <a:endParaRPr lang="es-MX"/>
          </a:p>
        </p:txBody>
      </p:sp>
    </p:spTree>
    <p:extLst>
      <p:ext uri="{BB962C8B-B14F-4D97-AF65-F5344CB8AC3E}">
        <p14:creationId xmlns:p14="http://schemas.microsoft.com/office/powerpoint/2010/main" val="4110973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t>Ley de las mezclas: Las propiedades de los materiales de impresión son influidas por las propiedades del relleno.</a:t>
            </a:r>
          </a:p>
          <a:p>
            <a:r>
              <a:rPr lang="es-MX" dirty="0" smtClean="0"/>
              <a:t>Debido</a:t>
            </a:r>
            <a:r>
              <a:rPr lang="es-MX" baseline="0" dirty="0" smtClean="0"/>
              <a:t> a la ley de las mezclas la expansión térmica total es menor que la del polímero debido a que la partícula de relleno tiene un coeficiente de expansión térmica más pequeño.</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23</a:t>
            </a:fld>
            <a:endParaRPr lang="es-MX"/>
          </a:p>
        </p:txBody>
      </p:sp>
    </p:spTree>
    <p:extLst>
      <p:ext uri="{BB962C8B-B14F-4D97-AF65-F5344CB8AC3E}">
        <p14:creationId xmlns:p14="http://schemas.microsoft.com/office/powerpoint/2010/main" val="4110973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Estos polímeros no tienen color característico, como el</a:t>
            </a:r>
            <a:r>
              <a:rPr lang="es-MX" baseline="0" dirty="0" smtClean="0"/>
              <a:t> color café del dióxido de plomo usado en los </a:t>
            </a:r>
            <a:r>
              <a:rPr lang="es-MX" baseline="0" dirty="0" err="1" smtClean="0"/>
              <a:t>polisulfuros</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B824B8C7-D707-491B-BF59-FD48FB13FB05}" type="slidenum">
              <a:rPr lang="es-MX" smtClean="0"/>
              <a:t>24</a:t>
            </a:fld>
            <a:endParaRPr lang="es-MX"/>
          </a:p>
        </p:txBody>
      </p:sp>
    </p:spTree>
    <p:extLst>
      <p:ext uri="{BB962C8B-B14F-4D97-AF65-F5344CB8AC3E}">
        <p14:creationId xmlns:p14="http://schemas.microsoft.com/office/powerpoint/2010/main" val="4110973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A0916E84-C542-44DC-BC1A-70393BB3717F}" type="datetimeFigureOut">
              <a:rPr lang="es-MX" smtClean="0"/>
              <a:t>29/09/2019</a:t>
            </a:fld>
            <a:endParaRPr lang="es-MX"/>
          </a:p>
        </p:txBody>
      </p:sp>
      <p:sp>
        <p:nvSpPr>
          <p:cNvPr id="8" name="Slide Number Placeholder 7"/>
          <p:cNvSpPr>
            <a:spLocks noGrp="1"/>
          </p:cNvSpPr>
          <p:nvPr>
            <p:ph type="sldNum" sz="quarter" idx="11"/>
          </p:nvPr>
        </p:nvSpPr>
        <p:spPr/>
        <p:txBody>
          <a:bodyPr/>
          <a:lstStyle/>
          <a:p>
            <a:fld id="{1EA138FD-1072-4A4F-97C3-5B142EB5E3B3}" type="slidenum">
              <a:rPr lang="es-MX" smtClean="0"/>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916E84-C542-44DC-BC1A-70393BB3717F}"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EA138FD-1072-4A4F-97C3-5B142EB5E3B3}"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0916E84-C542-44DC-BC1A-70393BB3717F}"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EA138FD-1072-4A4F-97C3-5B142EB5E3B3}"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0916E84-C542-44DC-BC1A-70393BB3717F}"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EA138FD-1072-4A4F-97C3-5B142EB5E3B3}"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0916E84-C542-44DC-BC1A-70393BB3717F}"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EA138FD-1072-4A4F-97C3-5B142EB5E3B3}"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916E84-C542-44DC-BC1A-70393BB3717F}"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EA138FD-1072-4A4F-97C3-5B142EB5E3B3}" type="slidenum">
              <a:rPr lang="es-MX" smtClean="0"/>
              <a:t>‹Nº›</a:t>
            </a:fld>
            <a:endParaRPr lang="es-MX"/>
          </a:p>
        </p:txBody>
      </p:sp>
      <p:sp>
        <p:nvSpPr>
          <p:cNvPr id="9" name="Title 8"/>
          <p:cNvSpPr>
            <a:spLocks noGrp="1"/>
          </p:cNvSpPr>
          <p:nvPr>
            <p:ph type="title"/>
          </p:nvPr>
        </p:nvSpPr>
        <p:spPr>
          <a:xfrm>
            <a:off x="914400" y="1544715"/>
            <a:ext cx="7315200" cy="1154097"/>
          </a:xfrm>
        </p:spPr>
        <p:txBody>
          <a:bodyPr/>
          <a:lstStyle/>
          <a:p>
            <a:r>
              <a:rPr lang="es-ES" smtClean="0"/>
              <a:t>Haga clic para modificar el estilo de título del patrón</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A0916E84-C542-44DC-BC1A-70393BB3717F}" type="datetimeFigureOut">
              <a:rPr lang="es-MX" smtClean="0"/>
              <a:t>29/09/2019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EA138FD-1072-4A4F-97C3-5B142EB5E3B3}" type="slidenum">
              <a:rPr lang="es-MX" smtClean="0"/>
              <a:t>‹Nº›</a:t>
            </a:fld>
            <a:endParaRPr lang="es-MX"/>
          </a:p>
        </p:txBody>
      </p:sp>
      <p:sp>
        <p:nvSpPr>
          <p:cNvPr id="10" name="Title 9"/>
          <p:cNvSpPr>
            <a:spLocks noGrp="1"/>
          </p:cNvSpPr>
          <p:nvPr>
            <p:ph type="title"/>
          </p:nvPr>
        </p:nvSpPr>
        <p:spPr>
          <a:xfrm>
            <a:off x="914400" y="1544715"/>
            <a:ext cx="7315200" cy="1154097"/>
          </a:xfrm>
        </p:spPr>
        <p:txBody>
          <a:bodyPr/>
          <a:lstStyle/>
          <a:p>
            <a:r>
              <a:rPr lang="es-ES" smtClean="0"/>
              <a:t>Haga clic para modificar el estilo de título del patrón</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0916E84-C542-44DC-BC1A-70393BB3717F}" type="datetimeFigureOut">
              <a:rPr lang="es-MX" smtClean="0"/>
              <a:t>29/09/2019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EA138FD-1072-4A4F-97C3-5B142EB5E3B3}"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916E84-C542-44DC-BC1A-70393BB3717F}" type="datetimeFigureOut">
              <a:rPr lang="es-MX" smtClean="0"/>
              <a:t>29/09/2019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EA138FD-1072-4A4F-97C3-5B142EB5E3B3}"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916E84-C542-44DC-BC1A-70393BB3717F}"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EA138FD-1072-4A4F-97C3-5B142EB5E3B3}"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0916E84-C542-44DC-BC1A-70393BB3717F}"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EA138FD-1072-4A4F-97C3-5B142EB5E3B3}"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A0916E84-C542-44DC-BC1A-70393BB3717F}" type="datetimeFigureOut">
              <a:rPr lang="es-MX" smtClean="0"/>
              <a:t>29/09/2019</a:t>
            </a:fld>
            <a:endParaRPr lang="es-MX"/>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1EA138FD-1072-4A4F-97C3-5B142EB5E3B3}" type="slidenum">
              <a:rPr lang="es-MX" smtClean="0"/>
              <a:t>‹Nº›</a:t>
            </a:fld>
            <a:endParaRPr lang="es-MX"/>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s-MX"/>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14.jpg"/></Relationships>
</file>

<file path=ppt/slides/_rels/slide3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0.png"/><Relationship Id="rId7"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7.jpg"/><Relationship Id="rId5" Type="http://schemas.openxmlformats.org/officeDocument/2006/relationships/image" Target="../media/image26.jpg"/><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4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4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2.jpg"/><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33.jpg"/><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34.jpg"/><Relationship Id="rId4" Type="http://schemas.openxmlformats.org/officeDocument/2006/relationships/image" Target="../media/image5.png"/></Relationships>
</file>

<file path=ppt/slides/_rels/slide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6.jpg"/><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7.jpg"/><Relationship Id="rId4" Type="http://schemas.openxmlformats.org/officeDocument/2006/relationships/image" Target="../media/image5.png"/></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8.jpg"/><Relationship Id="rId4" Type="http://schemas.openxmlformats.org/officeDocument/2006/relationships/image" Target="../media/image5.png"/></Relationships>
</file>

<file path=ppt/slides/_rels/slide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39.jpg"/><Relationship Id="rId4" Type="http://schemas.openxmlformats.org/officeDocument/2006/relationships/image" Target="../media/image5.png"/></Relationships>
</file>

<file path=ppt/slides/_rels/slide5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5.png"/></Relationships>
</file>

<file path=ppt/slides/_rels/slide5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42.jpg"/><Relationship Id="rId4" Type="http://schemas.openxmlformats.org/officeDocument/2006/relationships/image" Target="../media/image5.png"/></Relationships>
</file>

<file path=ppt/slides/_rels/slide5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3.tmp"/><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4.tmp"/></Relationships>
</file>

<file path=ppt/slides/_rels/slide6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46.tmp"/><Relationship Id="rId5" Type="http://schemas.openxmlformats.org/officeDocument/2006/relationships/image" Target="../media/image45.tmp"/><Relationship Id="rId4" Type="http://schemas.openxmlformats.org/officeDocument/2006/relationships/image" Target="../media/image5.png"/></Relationships>
</file>

<file path=ppt/slides/_rels/slide6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47.tmp"/><Relationship Id="rId4" Type="http://schemas.openxmlformats.org/officeDocument/2006/relationships/image" Target="../media/image5.png"/></Relationships>
</file>

<file path=ppt/slides/_rels/slide63.xml.rels><?xml version="1.0" encoding="UTF-8" standalone="yes"?>
<Relationships xmlns="http://schemas.openxmlformats.org/package/2006/relationships"><Relationship Id="rId3" Type="http://schemas.openxmlformats.org/officeDocument/2006/relationships/image" Target="../media/image48.tmp"/><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9.tmp"/></Relationships>
</file>

<file path=ppt/slides/_rels/slide6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5.png"/></Relationships>
</file>

<file path=ppt/slides/_rels/slide6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51.jpg"/><Relationship Id="rId4" Type="http://schemas.openxmlformats.org/officeDocument/2006/relationships/image" Target="../media/image5.png"/></Relationships>
</file>

<file path=ppt/slides/_rels/slide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contenido"/>
          <p:cNvSpPr>
            <a:spLocks noGrp="1"/>
          </p:cNvSpPr>
          <p:nvPr>
            <p:ph idx="1"/>
          </p:nvPr>
        </p:nvSpPr>
        <p:spPr>
          <a:xfrm>
            <a:off x="914400" y="357188"/>
            <a:ext cx="7772400" cy="5999162"/>
          </a:xfrm>
        </p:spPr>
        <p:txBody>
          <a:bodyPr>
            <a:normAutofit fontScale="92500" lnSpcReduction="10000"/>
          </a:bodyPr>
          <a:lstStyle/>
          <a:p>
            <a:pPr marL="548640" indent="-411480" algn="ctr" eaLnBrk="1" fontAlgn="auto" hangingPunct="1">
              <a:spcAft>
                <a:spcPts val="0"/>
              </a:spcAft>
              <a:buClr>
                <a:schemeClr val="tx1">
                  <a:shade val="95000"/>
                </a:schemeClr>
              </a:buClr>
              <a:buFont typeface="Wingdings" pitchFamily="2" charset="2"/>
              <a:buNone/>
              <a:defRPr/>
            </a:pPr>
            <a:r>
              <a:rPr lang="es-ES" dirty="0" smtClean="0"/>
              <a:t>UNIVERSIDAD AUTÓNOMA DEL ESTADO DE MÉXICO</a:t>
            </a:r>
          </a:p>
          <a:p>
            <a:pPr marL="548640" indent="-411480" algn="ctr" eaLnBrk="1" fontAlgn="auto" hangingPunct="1">
              <a:spcAft>
                <a:spcPts val="0"/>
              </a:spcAft>
              <a:buClr>
                <a:schemeClr val="tx1">
                  <a:shade val="95000"/>
                </a:schemeClr>
              </a:buClr>
              <a:buFont typeface="Wingdings" pitchFamily="2" charset="2"/>
              <a:buNone/>
              <a:defRPr/>
            </a:pPr>
            <a:r>
              <a:rPr lang="es-ES" dirty="0" smtClean="0"/>
              <a:t>FACULTAD DE ODONTOLOGÍA</a:t>
            </a:r>
          </a:p>
          <a:p>
            <a:pPr marL="548640" indent="-411480" algn="ctr" eaLnBrk="1" fontAlgn="auto" hangingPunct="1">
              <a:spcAft>
                <a:spcPts val="0"/>
              </a:spcAft>
              <a:buClr>
                <a:schemeClr val="tx1">
                  <a:shade val="95000"/>
                </a:schemeClr>
              </a:buClr>
              <a:buFont typeface="Wingdings" pitchFamily="2" charset="2"/>
              <a:buNone/>
              <a:defRPr/>
            </a:pPr>
            <a:r>
              <a:rPr lang="es-ES" dirty="0" smtClean="0"/>
              <a:t>LICENCIATURA DE CIRUJANO DENTISTA</a:t>
            </a:r>
          </a:p>
          <a:p>
            <a:pPr marL="548640" indent="-411480" algn="ctr" eaLnBrk="1" fontAlgn="auto" hangingPunct="1">
              <a:spcAft>
                <a:spcPts val="0"/>
              </a:spcAft>
              <a:buClr>
                <a:schemeClr val="tx1">
                  <a:shade val="95000"/>
                </a:schemeClr>
              </a:buClr>
              <a:buFont typeface="Wingdings" pitchFamily="2" charset="2"/>
              <a:buNone/>
              <a:defRPr/>
            </a:pPr>
            <a:endParaRPr lang="es-ES" dirty="0" smtClean="0"/>
          </a:p>
          <a:p>
            <a:pPr marL="548640" indent="-411480" algn="ctr" eaLnBrk="1" fontAlgn="auto" hangingPunct="1">
              <a:spcAft>
                <a:spcPts val="0"/>
              </a:spcAft>
              <a:buClr>
                <a:schemeClr val="tx1">
                  <a:shade val="95000"/>
                </a:schemeClr>
              </a:buClr>
              <a:buFont typeface="Wingdings" pitchFamily="2" charset="2"/>
              <a:buNone/>
              <a:defRPr/>
            </a:pPr>
            <a:r>
              <a:rPr lang="es-MX" b="1" dirty="0" smtClean="0"/>
              <a:t>ÁREA DE DOCENCIA: </a:t>
            </a:r>
          </a:p>
          <a:p>
            <a:pPr marL="548640" indent="-411480" algn="ctr" eaLnBrk="1" fontAlgn="auto" hangingPunct="1">
              <a:spcAft>
                <a:spcPts val="0"/>
              </a:spcAft>
              <a:buClr>
                <a:schemeClr val="tx1">
                  <a:shade val="95000"/>
                </a:schemeClr>
              </a:buClr>
              <a:buFont typeface="Wingdings" pitchFamily="2" charset="2"/>
              <a:buNone/>
              <a:defRPr/>
            </a:pPr>
            <a:r>
              <a:rPr lang="es-MX" dirty="0" smtClean="0"/>
              <a:t>REHABILITACIÓN ODONTOLÓGICA</a:t>
            </a:r>
          </a:p>
          <a:p>
            <a:pPr marL="548640" indent="-411480" algn="ctr" eaLnBrk="1" fontAlgn="auto" hangingPunct="1">
              <a:spcAft>
                <a:spcPts val="0"/>
              </a:spcAft>
              <a:buClr>
                <a:schemeClr val="tx1">
                  <a:shade val="95000"/>
                </a:schemeClr>
              </a:buClr>
              <a:buFont typeface="Wingdings" pitchFamily="2" charset="2"/>
              <a:buNone/>
              <a:defRPr/>
            </a:pPr>
            <a:endParaRPr lang="es-MX" dirty="0" smtClean="0"/>
          </a:p>
          <a:p>
            <a:pPr marL="548640" indent="-411480" algn="ctr" eaLnBrk="1" fontAlgn="auto" hangingPunct="1">
              <a:spcAft>
                <a:spcPts val="0"/>
              </a:spcAft>
              <a:buClr>
                <a:schemeClr val="tx1">
                  <a:shade val="95000"/>
                </a:schemeClr>
              </a:buClr>
              <a:buFont typeface="Wingdings" pitchFamily="2" charset="2"/>
              <a:buNone/>
              <a:defRPr/>
            </a:pPr>
            <a:r>
              <a:rPr lang="es-ES" b="1" dirty="0" smtClean="0"/>
              <a:t>UNIDAD DE APRENDIZAJE:  </a:t>
            </a:r>
          </a:p>
          <a:p>
            <a:pPr marL="548640" indent="-411480" algn="ctr" eaLnBrk="1" fontAlgn="auto" hangingPunct="1">
              <a:spcAft>
                <a:spcPts val="0"/>
              </a:spcAft>
              <a:buClr>
                <a:schemeClr val="tx1">
                  <a:shade val="95000"/>
                </a:schemeClr>
              </a:buClr>
              <a:buFont typeface="Wingdings" pitchFamily="2" charset="2"/>
              <a:buNone/>
              <a:defRPr/>
            </a:pPr>
            <a:r>
              <a:rPr lang="es-ES" dirty="0" smtClean="0"/>
              <a:t>INTRODUCCIÓN A LA CLÍNICA</a:t>
            </a:r>
          </a:p>
          <a:p>
            <a:pPr marL="548640" indent="-411480" algn="ctr" eaLnBrk="1" fontAlgn="auto" hangingPunct="1">
              <a:spcAft>
                <a:spcPts val="0"/>
              </a:spcAft>
              <a:buClr>
                <a:schemeClr val="tx1">
                  <a:shade val="95000"/>
                </a:schemeClr>
              </a:buClr>
              <a:buFont typeface="Wingdings" pitchFamily="2" charset="2"/>
              <a:buNone/>
              <a:defRPr/>
            </a:pPr>
            <a:endParaRPr lang="es-ES" dirty="0" smtClean="0"/>
          </a:p>
          <a:p>
            <a:pPr marL="548640" indent="-411480" algn="ctr" eaLnBrk="1" fontAlgn="auto" hangingPunct="1">
              <a:spcAft>
                <a:spcPts val="0"/>
              </a:spcAft>
              <a:buClr>
                <a:schemeClr val="tx1">
                  <a:shade val="95000"/>
                </a:schemeClr>
              </a:buClr>
              <a:buFont typeface="Wingdings" pitchFamily="2" charset="2"/>
              <a:buNone/>
              <a:defRPr/>
            </a:pPr>
            <a:r>
              <a:rPr lang="es-ES" b="1" dirty="0" smtClean="0"/>
              <a:t>TEMA DEL MATERIAL:</a:t>
            </a:r>
          </a:p>
          <a:p>
            <a:pPr marL="548640" indent="-411480" algn="ctr">
              <a:buClr>
                <a:schemeClr val="tx1">
                  <a:shade val="95000"/>
                </a:schemeClr>
              </a:buClr>
              <a:buNone/>
              <a:defRPr/>
            </a:pPr>
            <a:r>
              <a:rPr lang="es-MX" dirty="0" smtClean="0"/>
              <a:t>MANEJO CLÍNICO DE LOS MATERIALES DE IMPRESIÓN ELASTOMÉRICOS</a:t>
            </a:r>
          </a:p>
          <a:p>
            <a:pPr marL="548640" indent="-411480" algn="ctr">
              <a:buClr>
                <a:schemeClr val="tx1">
                  <a:shade val="95000"/>
                </a:schemeClr>
              </a:buClr>
              <a:buNone/>
              <a:defRPr/>
            </a:pPr>
            <a:endParaRPr lang="es-ES" dirty="0" smtClean="0"/>
          </a:p>
          <a:p>
            <a:pPr marL="548640" indent="-411480" algn="ctr" eaLnBrk="1" fontAlgn="auto" hangingPunct="1">
              <a:spcAft>
                <a:spcPts val="0"/>
              </a:spcAft>
              <a:buClr>
                <a:schemeClr val="tx1">
                  <a:shade val="95000"/>
                </a:schemeClr>
              </a:buClr>
              <a:buFont typeface="Wingdings" pitchFamily="2" charset="2"/>
              <a:buNone/>
              <a:defRPr/>
            </a:pPr>
            <a:r>
              <a:rPr lang="es-ES" b="1" dirty="0" smtClean="0"/>
              <a:t>ELABORADO POR:</a:t>
            </a:r>
          </a:p>
          <a:p>
            <a:pPr marL="548640" indent="-411480" algn="ctr" eaLnBrk="1" fontAlgn="auto" hangingPunct="1">
              <a:spcAft>
                <a:spcPts val="0"/>
              </a:spcAft>
              <a:buClr>
                <a:schemeClr val="tx1">
                  <a:shade val="95000"/>
                </a:schemeClr>
              </a:buClr>
              <a:buFont typeface="Wingdings" pitchFamily="2" charset="2"/>
              <a:buNone/>
              <a:defRPr/>
            </a:pPr>
            <a:r>
              <a:rPr lang="es-ES" dirty="0" smtClean="0"/>
              <a:t>DRA. EN E.P. MARÍA DEL ROCÍO FLORES ESTRADA</a:t>
            </a:r>
          </a:p>
          <a:p>
            <a:pPr marL="548640" indent="-411480" algn="ctr" eaLnBrk="1" fontAlgn="auto" hangingPunct="1">
              <a:spcAft>
                <a:spcPts val="0"/>
              </a:spcAft>
              <a:buClr>
                <a:schemeClr val="tx1">
                  <a:shade val="95000"/>
                </a:schemeClr>
              </a:buClr>
              <a:buFont typeface="Wingdings" pitchFamily="2" charset="2"/>
              <a:buNone/>
              <a:defRPr/>
            </a:pPr>
            <a:endParaRPr lang="es-ES" dirty="0"/>
          </a:p>
          <a:p>
            <a:pPr marL="548640" indent="-411480" algn="ctr" eaLnBrk="1" fontAlgn="auto" hangingPunct="1">
              <a:spcAft>
                <a:spcPts val="0"/>
              </a:spcAft>
              <a:buClr>
                <a:schemeClr val="tx1">
                  <a:shade val="95000"/>
                </a:schemeClr>
              </a:buClr>
              <a:buFont typeface="Wingdings" pitchFamily="2" charset="2"/>
              <a:buNone/>
              <a:defRPr/>
            </a:pPr>
            <a:r>
              <a:rPr lang="es-ES" dirty="0" smtClean="0"/>
              <a:t>SEPTIEMBRE DE 2019</a:t>
            </a:r>
          </a:p>
          <a:p>
            <a:pPr marL="548640" indent="-411480" algn="ctr" eaLnBrk="1" fontAlgn="auto" hangingPunct="1">
              <a:spcAft>
                <a:spcPts val="0"/>
              </a:spcAft>
              <a:buClr>
                <a:schemeClr val="tx1">
                  <a:shade val="95000"/>
                </a:schemeClr>
              </a:buClr>
              <a:buFont typeface="Wingdings" pitchFamily="2" charset="2"/>
              <a:buNone/>
              <a:defRPr/>
            </a:pPr>
            <a:endParaRPr lang="es-ES" dirty="0" smtClean="0"/>
          </a:p>
        </p:txBody>
      </p:sp>
      <p:sp>
        <p:nvSpPr>
          <p:cNvPr id="7171"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C3DB13C-DB07-4933-A084-7C76AED20064}" type="slidenum">
              <a:rPr lang="es-ES" smtClean="0">
                <a:solidFill>
                  <a:schemeClr val="tx2"/>
                </a:solidFill>
              </a:rPr>
              <a:pPr eaLnBrk="1" hangingPunct="1"/>
              <a:t>1</a:t>
            </a:fld>
            <a:endParaRPr lang="es-ES" smtClean="0">
              <a:solidFill>
                <a:schemeClr val="tx2"/>
              </a:solidFill>
            </a:endParaRPr>
          </a:p>
        </p:txBody>
      </p:sp>
      <p:pic>
        <p:nvPicPr>
          <p:cNvPr id="7172"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70636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99089"/>
            <a:ext cx="7971730" cy="1143000"/>
          </a:xfrm>
        </p:spPr>
        <p:txBody>
          <a:bodyPr>
            <a:noAutofit/>
          </a:bodyPr>
          <a:lstStyle/>
          <a:p>
            <a:pPr eaLnBrk="1" fontAlgn="auto" hangingPunct="1">
              <a:spcAft>
                <a:spcPts val="0"/>
              </a:spcAft>
              <a:defRPr/>
            </a:pPr>
            <a:r>
              <a:rPr lang="es-ES" sz="3600" dirty="0" smtClean="0">
                <a:solidFill>
                  <a:schemeClr val="accent2">
                    <a:lumMod val="60000"/>
                    <a:lumOff val="40000"/>
                  </a:schemeClr>
                </a:solidFill>
              </a:rPr>
              <a:t>COMPETENCIAS PROFESIONALES</a:t>
            </a:r>
            <a:br>
              <a:rPr lang="es-ES" sz="3600" dirty="0" smtClean="0">
                <a:solidFill>
                  <a:schemeClr val="accent2">
                    <a:lumMod val="60000"/>
                    <a:lumOff val="40000"/>
                  </a:schemeClr>
                </a:solidFill>
              </a:rPr>
            </a:br>
            <a:r>
              <a:rPr lang="es-ES" sz="3600" dirty="0" smtClean="0">
                <a:solidFill>
                  <a:schemeClr val="accent2">
                    <a:lumMod val="60000"/>
                    <a:lumOff val="40000"/>
                  </a:schemeClr>
                </a:solidFill>
              </a:rPr>
              <a:t> (Continuación)</a:t>
            </a:r>
            <a:endParaRPr lang="es-ES" sz="3600" dirty="0">
              <a:solidFill>
                <a:schemeClr val="accent2">
                  <a:lumMod val="60000"/>
                  <a:lumOff val="40000"/>
                </a:schemeClr>
              </a:solidFill>
            </a:endParaRPr>
          </a:p>
        </p:txBody>
      </p:sp>
      <p:sp>
        <p:nvSpPr>
          <p:cNvPr id="16387" name="2 Marcador de contenido"/>
          <p:cNvSpPr>
            <a:spLocks noGrp="1"/>
          </p:cNvSpPr>
          <p:nvPr>
            <p:ph idx="1"/>
          </p:nvPr>
        </p:nvSpPr>
        <p:spPr>
          <a:xfrm>
            <a:off x="914400" y="2071688"/>
            <a:ext cx="7772400" cy="4572000"/>
          </a:xfrm>
        </p:spPr>
        <p:txBody>
          <a:bodyPr>
            <a:normAutofit/>
          </a:bodyPr>
          <a:lstStyle/>
          <a:p>
            <a:pPr eaLnBrk="1" hangingPunct="1"/>
            <a:r>
              <a:rPr lang="es-MX" sz="2800" dirty="0" smtClean="0"/>
              <a:t>Aplicar las medidas preventivas de control de infecciones en Odontología</a:t>
            </a:r>
            <a:endParaRPr lang="es-ES" sz="2800" dirty="0" smtClean="0"/>
          </a:p>
          <a:p>
            <a:pPr eaLnBrk="1" hangingPunct="1"/>
            <a:r>
              <a:rPr lang="es-MX" sz="2800" dirty="0" smtClean="0"/>
              <a:t>Manejo de residuos peligrosos biológico infecciosos (RPBI).</a:t>
            </a:r>
            <a:endParaRPr lang="es-ES" sz="2800" dirty="0" smtClean="0"/>
          </a:p>
          <a:p>
            <a:pPr eaLnBrk="1" hangingPunct="1"/>
            <a:r>
              <a:rPr lang="es-MX" sz="2800" dirty="0" smtClean="0"/>
              <a:t>Manejo de materiales de impresión a base de </a:t>
            </a:r>
            <a:r>
              <a:rPr lang="es-MX" sz="2800" dirty="0" err="1" smtClean="0"/>
              <a:t>alginato</a:t>
            </a:r>
            <a:r>
              <a:rPr lang="es-MX" sz="2800" dirty="0" smtClean="0"/>
              <a:t> y </a:t>
            </a:r>
            <a:r>
              <a:rPr lang="es-MX" sz="2800" dirty="0" err="1" smtClean="0"/>
              <a:t>elastoméricos</a:t>
            </a:r>
            <a:endParaRPr lang="es-ES" sz="2800" dirty="0" smtClean="0"/>
          </a:p>
        </p:txBody>
      </p:sp>
      <p:sp>
        <p:nvSpPr>
          <p:cNvPr id="16388"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406A89C-AFB3-450B-98FA-84E98B8F9A41}" type="slidenum">
              <a:rPr lang="es-ES" smtClean="0">
                <a:solidFill>
                  <a:schemeClr val="tx2"/>
                </a:solidFill>
              </a:rPr>
              <a:pPr eaLnBrk="1" hangingPunct="1"/>
              <a:t>10</a:t>
            </a:fld>
            <a:endParaRPr lang="es-ES" smtClean="0">
              <a:solidFill>
                <a:schemeClr val="tx2"/>
              </a:solidFill>
            </a:endParaRPr>
          </a:p>
        </p:txBody>
      </p:sp>
      <p:pic>
        <p:nvPicPr>
          <p:cNvPr id="16389"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04749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052736"/>
            <a:ext cx="7315200" cy="1154097"/>
          </a:xfrm>
        </p:spPr>
        <p:txBody>
          <a:bodyPr/>
          <a:lstStyle/>
          <a:p>
            <a:r>
              <a:rPr lang="es-MX" dirty="0" smtClean="0"/>
              <a:t>UNIDAD DE COMPETENCIA V</a:t>
            </a:r>
            <a:endParaRPr lang="es-MX" dirty="0"/>
          </a:p>
        </p:txBody>
      </p:sp>
      <p:sp>
        <p:nvSpPr>
          <p:cNvPr id="17410" name="2 Marcador de contenido"/>
          <p:cNvSpPr>
            <a:spLocks noGrp="1"/>
          </p:cNvSpPr>
          <p:nvPr>
            <p:ph idx="1"/>
          </p:nvPr>
        </p:nvSpPr>
        <p:spPr/>
        <p:txBody>
          <a:bodyPr/>
          <a:lstStyle/>
          <a:p>
            <a:pPr marL="457200" indent="-457200"/>
            <a:r>
              <a:rPr lang="es-ES" sz="3200" dirty="0"/>
              <a:t>MANEJO DE MATERIALES DENTALES </a:t>
            </a:r>
          </a:p>
          <a:p>
            <a:pPr marL="0" indent="0" eaLnBrk="1" hangingPunct="1">
              <a:buNone/>
            </a:pPr>
            <a:endParaRPr lang="es-ES" u="sng" dirty="0" smtClean="0"/>
          </a:p>
        </p:txBody>
      </p:sp>
      <p:sp>
        <p:nvSpPr>
          <p:cNvPr id="17411"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70CC817-C6A9-4DAA-84C3-F624439313CF}" type="slidenum">
              <a:rPr lang="es-ES" smtClean="0">
                <a:solidFill>
                  <a:schemeClr val="tx2"/>
                </a:solidFill>
              </a:rPr>
              <a:pPr eaLnBrk="1" hangingPunct="1"/>
              <a:t>11</a:t>
            </a:fld>
            <a:endParaRPr lang="es-ES" smtClean="0">
              <a:solidFill>
                <a:schemeClr val="tx2"/>
              </a:solidFill>
            </a:endParaRPr>
          </a:p>
        </p:txBody>
      </p:sp>
      <p:pic>
        <p:nvPicPr>
          <p:cNvPr id="17412"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86497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650" y="447675"/>
            <a:ext cx="7467600" cy="1143000"/>
          </a:xfrm>
        </p:spPr>
        <p:txBody>
          <a:bodyPr>
            <a:normAutofit fontScale="90000"/>
          </a:bodyPr>
          <a:lstStyle/>
          <a:p>
            <a:pPr eaLnBrk="1" fontAlgn="auto" hangingPunct="1">
              <a:spcAft>
                <a:spcPts val="0"/>
              </a:spcAft>
              <a:defRPr/>
            </a:pPr>
            <a:r>
              <a:rPr lang="es-ES" dirty="0" smtClean="0">
                <a:solidFill>
                  <a:schemeClr val="accent2">
                    <a:lumMod val="60000"/>
                    <a:lumOff val="40000"/>
                  </a:schemeClr>
                </a:solidFill>
              </a:rPr>
              <a:t>CONOCIMIENTOS DE LA UNIDAD DE COMPETENCIA V </a:t>
            </a:r>
            <a:endParaRPr lang="es-ES" dirty="0">
              <a:solidFill>
                <a:schemeClr val="accent2">
                  <a:lumMod val="60000"/>
                  <a:lumOff val="40000"/>
                </a:schemeClr>
              </a:solidFill>
            </a:endParaRPr>
          </a:p>
        </p:txBody>
      </p:sp>
      <p:sp>
        <p:nvSpPr>
          <p:cNvPr id="18435" name="2 Marcador de contenido"/>
          <p:cNvSpPr>
            <a:spLocks noGrp="1"/>
          </p:cNvSpPr>
          <p:nvPr>
            <p:ph idx="1"/>
          </p:nvPr>
        </p:nvSpPr>
        <p:spPr/>
        <p:txBody>
          <a:bodyPr>
            <a:normAutofit/>
          </a:bodyPr>
          <a:lstStyle/>
          <a:p>
            <a:r>
              <a:rPr lang="es-MX" sz="2800" dirty="0"/>
              <a:t>Manejo clínico de los materiales de obturación dental a aplicar en operatoria, ( amalgama, resina compuesta, ionómero de vidrio y metales nobles, bases, medios cementantes, protectores </a:t>
            </a:r>
            <a:r>
              <a:rPr lang="es-MX" sz="2800" dirty="0" err="1"/>
              <a:t>pulpares</a:t>
            </a:r>
            <a:r>
              <a:rPr lang="es-MX" sz="2800" dirty="0"/>
              <a:t>, </a:t>
            </a:r>
            <a:r>
              <a:rPr lang="es-MX" sz="3200" b="1" u="sng" dirty="0"/>
              <a:t>materiales de impresión </a:t>
            </a:r>
            <a:r>
              <a:rPr lang="es-MX" sz="3200" b="1" u="sng" dirty="0" err="1"/>
              <a:t>elastoméricos</a:t>
            </a:r>
            <a:r>
              <a:rPr lang="es-MX" sz="2800" dirty="0"/>
              <a:t>) </a:t>
            </a:r>
          </a:p>
          <a:p>
            <a:pPr eaLnBrk="1" hangingPunct="1"/>
            <a:endParaRPr lang="es-ES" sz="2800" dirty="0" smtClean="0"/>
          </a:p>
        </p:txBody>
      </p:sp>
      <p:sp>
        <p:nvSpPr>
          <p:cNvPr id="18436"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A9920DF-021F-432F-9316-BAE677915F57}" type="slidenum">
              <a:rPr lang="es-ES" smtClean="0">
                <a:solidFill>
                  <a:schemeClr val="tx2"/>
                </a:solidFill>
              </a:rPr>
              <a:pPr eaLnBrk="1" hangingPunct="1"/>
              <a:t>12</a:t>
            </a:fld>
            <a:endParaRPr lang="es-ES" smtClean="0">
              <a:solidFill>
                <a:schemeClr val="tx2"/>
              </a:solidFill>
            </a:endParaRPr>
          </a:p>
        </p:txBody>
      </p:sp>
      <p:pic>
        <p:nvPicPr>
          <p:cNvPr id="18437"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0687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917848"/>
            <a:ext cx="7467600" cy="1143000"/>
          </a:xfrm>
        </p:spPr>
        <p:txBody>
          <a:bodyPr>
            <a:normAutofit fontScale="90000"/>
          </a:bodyPr>
          <a:lstStyle/>
          <a:p>
            <a:pPr eaLnBrk="1" fontAlgn="auto" hangingPunct="1">
              <a:spcAft>
                <a:spcPts val="0"/>
              </a:spcAft>
              <a:defRPr/>
            </a:pPr>
            <a:r>
              <a:rPr lang="es-ES" dirty="0" smtClean="0">
                <a:solidFill>
                  <a:schemeClr val="accent2">
                    <a:lumMod val="60000"/>
                    <a:lumOff val="40000"/>
                  </a:schemeClr>
                </a:solidFill>
              </a:rPr>
              <a:t>HABILIDADES DE LA UNIDAD DE COMPETENCIA V</a:t>
            </a:r>
            <a:r>
              <a:rPr lang="es-ES" sz="4400" dirty="0" smtClean="0">
                <a:solidFill>
                  <a:schemeClr val="accent2">
                    <a:lumMod val="60000"/>
                    <a:lumOff val="40000"/>
                  </a:schemeClr>
                </a:solidFill>
              </a:rPr>
              <a:t/>
            </a:r>
            <a:br>
              <a:rPr lang="es-ES" sz="4400" dirty="0" smtClean="0">
                <a:solidFill>
                  <a:schemeClr val="accent2">
                    <a:lumMod val="60000"/>
                    <a:lumOff val="40000"/>
                  </a:schemeClr>
                </a:solidFill>
              </a:rPr>
            </a:br>
            <a:endParaRPr lang="es-ES" dirty="0">
              <a:solidFill>
                <a:schemeClr val="accent2">
                  <a:lumMod val="60000"/>
                  <a:lumOff val="40000"/>
                </a:schemeClr>
              </a:solidFill>
            </a:endParaRPr>
          </a:p>
        </p:txBody>
      </p:sp>
      <p:sp>
        <p:nvSpPr>
          <p:cNvPr id="19459" name="2 Marcador de contenido"/>
          <p:cNvSpPr>
            <a:spLocks noGrp="1"/>
          </p:cNvSpPr>
          <p:nvPr>
            <p:ph idx="1"/>
          </p:nvPr>
        </p:nvSpPr>
        <p:spPr>
          <a:xfrm>
            <a:off x="914400" y="2143125"/>
            <a:ext cx="7772400" cy="4572000"/>
          </a:xfrm>
        </p:spPr>
        <p:txBody>
          <a:bodyPr>
            <a:normAutofit/>
          </a:bodyPr>
          <a:lstStyle/>
          <a:p>
            <a:pPr lvl="0"/>
            <a:r>
              <a:rPr lang="es-MX" sz="2800" dirty="0"/>
              <a:t>Selección, manipulación, indicaciones, aplicación de los materiales dentales de los materiales dentales aplicar en operatoria, siguiendo las indicaciones del fabricante) </a:t>
            </a:r>
            <a:endParaRPr lang="es-ES" sz="2800" dirty="0" smtClean="0"/>
          </a:p>
        </p:txBody>
      </p:sp>
      <p:sp>
        <p:nvSpPr>
          <p:cNvPr id="19460"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1EF960B-55FA-42AB-A8D9-ECBD1AAA2F32}" type="slidenum">
              <a:rPr lang="es-ES" smtClean="0">
                <a:solidFill>
                  <a:schemeClr val="tx2"/>
                </a:solidFill>
              </a:rPr>
              <a:pPr eaLnBrk="1" hangingPunct="1"/>
              <a:t>13</a:t>
            </a:fld>
            <a:endParaRPr lang="es-ES" smtClean="0">
              <a:solidFill>
                <a:schemeClr val="tx2"/>
              </a:solidFill>
            </a:endParaRPr>
          </a:p>
        </p:txBody>
      </p:sp>
      <p:pic>
        <p:nvPicPr>
          <p:cNvPr id="19461"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88981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0750" y="917848"/>
            <a:ext cx="7467600" cy="1143000"/>
          </a:xfrm>
        </p:spPr>
        <p:txBody>
          <a:bodyPr>
            <a:normAutofit fontScale="90000"/>
          </a:bodyPr>
          <a:lstStyle/>
          <a:p>
            <a:pPr eaLnBrk="1" fontAlgn="auto" hangingPunct="1">
              <a:spcAft>
                <a:spcPts val="0"/>
              </a:spcAft>
              <a:defRPr/>
            </a:pPr>
            <a:r>
              <a:rPr lang="es-ES" dirty="0" smtClean="0">
                <a:solidFill>
                  <a:schemeClr val="accent2">
                    <a:lumMod val="60000"/>
                    <a:lumOff val="40000"/>
                  </a:schemeClr>
                </a:solidFill>
              </a:rPr>
              <a:t>ACTITUDES/ VALORES DE LA UNIDAD DE COMPETENCIA V </a:t>
            </a:r>
            <a:r>
              <a:rPr lang="es-ES" sz="4400" dirty="0" smtClean="0">
                <a:solidFill>
                  <a:schemeClr val="accent2">
                    <a:lumMod val="60000"/>
                    <a:lumOff val="40000"/>
                  </a:schemeClr>
                </a:solidFill>
              </a:rPr>
              <a:t/>
            </a:r>
            <a:br>
              <a:rPr lang="es-ES" sz="4400" dirty="0" smtClean="0">
                <a:solidFill>
                  <a:schemeClr val="accent2">
                    <a:lumMod val="60000"/>
                    <a:lumOff val="40000"/>
                  </a:schemeClr>
                </a:solidFill>
              </a:rPr>
            </a:br>
            <a:endParaRPr lang="es-ES" dirty="0">
              <a:solidFill>
                <a:schemeClr val="accent2">
                  <a:lumMod val="60000"/>
                  <a:lumOff val="40000"/>
                </a:schemeClr>
              </a:solidFill>
            </a:endParaRPr>
          </a:p>
        </p:txBody>
      </p:sp>
      <p:sp>
        <p:nvSpPr>
          <p:cNvPr id="20483" name="2 Marcador de contenido"/>
          <p:cNvSpPr>
            <a:spLocks noGrp="1"/>
          </p:cNvSpPr>
          <p:nvPr>
            <p:ph idx="1"/>
          </p:nvPr>
        </p:nvSpPr>
        <p:spPr>
          <a:xfrm>
            <a:off x="914400" y="2143125"/>
            <a:ext cx="7772400" cy="4572000"/>
          </a:xfrm>
        </p:spPr>
        <p:txBody>
          <a:bodyPr>
            <a:normAutofit/>
          </a:bodyPr>
          <a:lstStyle/>
          <a:p>
            <a:endParaRPr lang="es-MX" sz="2800" dirty="0"/>
          </a:p>
          <a:p>
            <a:r>
              <a:rPr lang="es-MX" sz="2800" dirty="0"/>
              <a:t> Selección de los materiales a utilizar  Seguimiento de instrucciones,  Respeto a la naturaleza de cada material, dando los cuidados necesarios en su </a:t>
            </a:r>
            <a:r>
              <a:rPr lang="es-MX" sz="2800" dirty="0" smtClean="0"/>
              <a:t>utilización</a:t>
            </a:r>
            <a:endParaRPr lang="es-ES" sz="2800" dirty="0" smtClean="0"/>
          </a:p>
        </p:txBody>
      </p:sp>
      <p:sp>
        <p:nvSpPr>
          <p:cNvPr id="20484"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ABF7A8F-926F-42A6-8A68-BD1F1B9620E3}" type="slidenum">
              <a:rPr lang="es-ES" smtClean="0">
                <a:solidFill>
                  <a:schemeClr val="tx2"/>
                </a:solidFill>
              </a:rPr>
              <a:pPr eaLnBrk="1" hangingPunct="1"/>
              <a:t>14</a:t>
            </a:fld>
            <a:endParaRPr lang="es-ES" smtClean="0">
              <a:solidFill>
                <a:schemeClr val="tx2"/>
              </a:solidFill>
            </a:endParaRPr>
          </a:p>
        </p:txBody>
      </p:sp>
      <p:pic>
        <p:nvPicPr>
          <p:cNvPr id="20485"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64255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43608" y="1772816"/>
            <a:ext cx="7315200" cy="2595025"/>
          </a:xfrm>
        </p:spPr>
        <p:txBody>
          <a:bodyPr>
            <a:noAutofit/>
          </a:bodyPr>
          <a:lstStyle/>
          <a:p>
            <a:pPr marL="548640" indent="-411480" algn="r">
              <a:defRPr/>
            </a:pPr>
            <a:r>
              <a:rPr lang="es-MX" b="1" dirty="0" smtClean="0"/>
              <a:t>Manejo clínico de los materiales de impresión </a:t>
            </a:r>
            <a:r>
              <a:rPr lang="es-MX" b="1" dirty="0" err="1" smtClean="0"/>
              <a:t>elastoméricos</a:t>
            </a:r>
            <a:endParaRPr lang="es-MX" b="1" dirty="0"/>
          </a:p>
        </p:txBody>
      </p:sp>
      <p:sp>
        <p:nvSpPr>
          <p:cNvPr id="3" name="2 Subtítulo"/>
          <p:cNvSpPr>
            <a:spLocks noGrp="1"/>
          </p:cNvSpPr>
          <p:nvPr>
            <p:ph type="subTitle" idx="1"/>
          </p:nvPr>
        </p:nvSpPr>
        <p:spPr>
          <a:xfrm>
            <a:off x="1504726" y="5085184"/>
            <a:ext cx="7315200" cy="1144632"/>
          </a:xfrm>
        </p:spPr>
        <p:txBody>
          <a:bodyPr>
            <a:noAutofit/>
          </a:bodyPr>
          <a:lstStyle/>
          <a:p>
            <a:pPr algn="r"/>
            <a:r>
              <a:rPr lang="es-MX" sz="2800" dirty="0" smtClean="0"/>
              <a:t>Dra. En E.P. María Del Rocío Flores Estrada</a:t>
            </a:r>
          </a:p>
          <a:p>
            <a:pPr algn="r"/>
            <a:endParaRPr lang="es-MX" sz="2800" dirty="0"/>
          </a:p>
          <a:p>
            <a:pPr algn="r"/>
            <a:r>
              <a:rPr lang="es-MX" sz="2800" dirty="0" smtClean="0"/>
              <a:t>Septiembre de 2019</a:t>
            </a:r>
            <a:endParaRPr lang="es-MX" sz="2800"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53619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88640"/>
            <a:ext cx="7315200" cy="1154097"/>
          </a:xfrm>
        </p:spPr>
        <p:txBody>
          <a:bodyPr/>
          <a:lstStyle/>
          <a:p>
            <a:r>
              <a:rPr lang="es-MX" dirty="0" smtClean="0"/>
              <a:t>Elastómeros </a:t>
            </a:r>
            <a:endParaRPr lang="es-MX" dirty="0"/>
          </a:p>
        </p:txBody>
      </p:sp>
      <p:sp>
        <p:nvSpPr>
          <p:cNvPr id="3" name="2 Marcador de contenido"/>
          <p:cNvSpPr>
            <a:spLocks noGrp="1"/>
          </p:cNvSpPr>
          <p:nvPr>
            <p:ph idx="1"/>
          </p:nvPr>
        </p:nvSpPr>
        <p:spPr>
          <a:xfrm>
            <a:off x="971600" y="1916832"/>
            <a:ext cx="7315200" cy="3539527"/>
          </a:xfrm>
        </p:spPr>
        <p:txBody>
          <a:bodyPr>
            <a:normAutofit/>
          </a:bodyPr>
          <a:lstStyle/>
          <a:p>
            <a:r>
              <a:rPr lang="es-MX" sz="2800" dirty="0" smtClean="0"/>
              <a:t>Químicamente hay 4 elastómeros dentales usados como materiales de impresión:</a:t>
            </a:r>
          </a:p>
          <a:p>
            <a:pPr lvl="1"/>
            <a:r>
              <a:rPr lang="es-MX" sz="2400" dirty="0" err="1" smtClean="0"/>
              <a:t>Polisulfuro</a:t>
            </a:r>
            <a:r>
              <a:rPr lang="es-MX" sz="2400" dirty="0" smtClean="0"/>
              <a:t> </a:t>
            </a:r>
          </a:p>
          <a:p>
            <a:pPr lvl="1"/>
            <a:r>
              <a:rPr lang="es-MX" sz="2400" dirty="0" smtClean="0"/>
              <a:t>Silicona por condensación</a:t>
            </a:r>
          </a:p>
          <a:p>
            <a:pPr lvl="1"/>
            <a:r>
              <a:rPr lang="es-MX" sz="2400" dirty="0" smtClean="0"/>
              <a:t>Silicona por adición</a:t>
            </a:r>
          </a:p>
          <a:p>
            <a:pPr lvl="1"/>
            <a:r>
              <a:rPr lang="es-MX" sz="2400" dirty="0" err="1" smtClean="0"/>
              <a:t>Poliéter</a:t>
            </a:r>
            <a:r>
              <a:rPr lang="es-MX" sz="2400" dirty="0" smtClean="0"/>
              <a:t> </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3840088"/>
            <a:ext cx="2916324" cy="1944216"/>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779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288763"/>
            <a:ext cx="7315200" cy="1154097"/>
          </a:xfrm>
        </p:spPr>
        <p:txBody>
          <a:bodyPr/>
          <a:lstStyle/>
          <a:p>
            <a:r>
              <a:rPr lang="es-MX" dirty="0" smtClean="0"/>
              <a:t>Elastómeros </a:t>
            </a:r>
            <a:endParaRPr lang="es-MX" dirty="0"/>
          </a:p>
        </p:txBody>
      </p:sp>
      <p:sp>
        <p:nvSpPr>
          <p:cNvPr id="3" name="2 Marcador de contenido"/>
          <p:cNvSpPr>
            <a:spLocks noGrp="1"/>
          </p:cNvSpPr>
          <p:nvPr>
            <p:ph idx="1"/>
          </p:nvPr>
        </p:nvSpPr>
        <p:spPr>
          <a:xfrm>
            <a:off x="899592" y="1772816"/>
            <a:ext cx="7315200" cy="3539527"/>
          </a:xfrm>
        </p:spPr>
        <p:txBody>
          <a:bodyPr>
            <a:normAutofit/>
          </a:bodyPr>
          <a:lstStyle/>
          <a:p>
            <a:r>
              <a:rPr lang="es-MX" sz="2800" dirty="0" smtClean="0"/>
              <a:t>El fraguado ocurre por polimerización por alargamiento de las cadenas, por enlace cruzado, por reacciones de condensación o de adición, o por una combinación de éstos.</a:t>
            </a:r>
            <a:endParaRPr lang="es-MX" sz="2800"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rotWithShape="1">
          <a:blip r:embed="rId5" cstate="print">
            <a:extLst>
              <a:ext uri="{28A0092B-C50C-407E-A947-70E740481C1C}">
                <a14:useLocalDpi xmlns:a14="http://schemas.microsoft.com/office/drawing/2010/main" val="0"/>
              </a:ext>
            </a:extLst>
          </a:blip>
          <a:srcRect b="18513"/>
          <a:stretch/>
        </p:blipFill>
        <p:spPr>
          <a:xfrm>
            <a:off x="2987824" y="4293096"/>
            <a:ext cx="3995936" cy="2420804"/>
          </a:xfrm>
          <a:prstGeom prst="rect">
            <a:avLst/>
          </a:prstGeom>
        </p:spPr>
      </p:pic>
    </p:spTree>
    <p:extLst>
      <p:ext uri="{BB962C8B-B14F-4D97-AF65-F5344CB8AC3E}">
        <p14:creationId xmlns:p14="http://schemas.microsoft.com/office/powerpoint/2010/main" val="37554318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319649"/>
            <a:ext cx="7315200" cy="1154097"/>
          </a:xfrm>
        </p:spPr>
        <p:txBody>
          <a:bodyPr>
            <a:normAutofit fontScale="90000"/>
          </a:bodyPr>
          <a:lstStyle/>
          <a:p>
            <a:r>
              <a:rPr lang="es-MX" dirty="0" smtClean="0"/>
              <a:t>Características ideales de un material de impresión</a:t>
            </a:r>
            <a:endParaRPr lang="es-MX" dirty="0"/>
          </a:p>
        </p:txBody>
      </p:sp>
      <p:sp>
        <p:nvSpPr>
          <p:cNvPr id="3" name="2 Marcador de contenido"/>
          <p:cNvSpPr>
            <a:spLocks noGrp="1"/>
          </p:cNvSpPr>
          <p:nvPr>
            <p:ph idx="1"/>
          </p:nvPr>
        </p:nvSpPr>
        <p:spPr>
          <a:xfrm>
            <a:off x="424911" y="2532905"/>
            <a:ext cx="5698976" cy="3744416"/>
          </a:xfrm>
        </p:spPr>
        <p:txBody>
          <a:bodyPr>
            <a:normAutofit/>
          </a:bodyPr>
          <a:lstStyle/>
          <a:p>
            <a:r>
              <a:rPr lang="es-MX" sz="2800" dirty="0" smtClean="0"/>
              <a:t>Registra con exactitud las estructuras bucales</a:t>
            </a:r>
          </a:p>
          <a:p>
            <a:r>
              <a:rPr lang="es-MX" sz="2800" dirty="0" smtClean="0"/>
              <a:t>Se libera de la boca sin distorsión</a:t>
            </a:r>
          </a:p>
          <a:p>
            <a:r>
              <a:rPr lang="es-MX" sz="2800" dirty="0" smtClean="0"/>
              <a:t>Permanece estable dimensionalmente en la mesa  de laboratorio o cuando se vacía en yeso.</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8377" b="7774"/>
          <a:stretch/>
        </p:blipFill>
        <p:spPr>
          <a:xfrm>
            <a:off x="5633359" y="1844824"/>
            <a:ext cx="3052225" cy="1919460"/>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7031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0872" y="764704"/>
            <a:ext cx="8229600" cy="1143000"/>
          </a:xfrm>
        </p:spPr>
        <p:txBody>
          <a:bodyPr>
            <a:noAutofit/>
          </a:bodyPr>
          <a:lstStyle/>
          <a:p>
            <a:r>
              <a:rPr lang="es-MX" sz="3600" dirty="0" smtClean="0"/>
              <a:t>Tiempos de trabajo y de fraguado de materiales de Impresión elastómeros no acuosos</a:t>
            </a:r>
            <a:endParaRPr lang="es-MX" sz="36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727968733"/>
              </p:ext>
            </p:extLst>
          </p:nvPr>
        </p:nvGraphicFramePr>
        <p:xfrm>
          <a:off x="457200" y="2988528"/>
          <a:ext cx="8229600" cy="229108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rowSpan="2">
                  <a:txBody>
                    <a:bodyPr/>
                    <a:lstStyle/>
                    <a:p>
                      <a:pPr algn="ctr"/>
                      <a:r>
                        <a:rPr lang="es-MX" dirty="0" smtClean="0"/>
                        <a:t>Material</a:t>
                      </a:r>
                      <a:r>
                        <a:rPr lang="es-MX" baseline="0" dirty="0" smtClean="0"/>
                        <a:t> de impresión </a:t>
                      </a:r>
                      <a:endParaRPr lang="es-MX" dirty="0"/>
                    </a:p>
                  </a:txBody>
                  <a:tcPr/>
                </a:tc>
                <a:tc gridSpan="2">
                  <a:txBody>
                    <a:bodyPr/>
                    <a:lstStyle/>
                    <a:p>
                      <a:pPr algn="ctr"/>
                      <a:r>
                        <a:rPr lang="es-MX" dirty="0" smtClean="0"/>
                        <a:t>Tiempo de trabajo promedio (min)</a:t>
                      </a:r>
                      <a:endParaRPr lang="es-MX" dirty="0"/>
                    </a:p>
                  </a:txBody>
                  <a:tcPr/>
                </a:tc>
                <a:tc hMerge="1">
                  <a:txBody>
                    <a:bodyPr/>
                    <a:lstStyle/>
                    <a:p>
                      <a:endParaRPr lang="es-MX"/>
                    </a:p>
                  </a:txBody>
                  <a:tcPr/>
                </a:tc>
                <a:tc gridSpan="2">
                  <a:txBody>
                    <a:bodyPr/>
                    <a:lstStyle/>
                    <a:p>
                      <a:pPr algn="ctr"/>
                      <a:r>
                        <a:rPr lang="es-MX" dirty="0" smtClean="0"/>
                        <a:t>Tiempo de fraguado promedio (min)</a:t>
                      </a:r>
                      <a:endParaRPr lang="es-MX" dirty="0"/>
                    </a:p>
                  </a:txBody>
                  <a:tcPr/>
                </a:tc>
                <a:tc hMerge="1">
                  <a:txBody>
                    <a:bodyPr/>
                    <a:lstStyle/>
                    <a:p>
                      <a:endParaRPr lang="es-MX"/>
                    </a:p>
                  </a:txBody>
                  <a:tcPr/>
                </a:tc>
              </a:tr>
              <a:tr h="370840">
                <a:tc vMerge="1">
                  <a:txBody>
                    <a:bodyPr/>
                    <a:lstStyle/>
                    <a:p>
                      <a:endParaRPr lang="es-MX"/>
                    </a:p>
                  </a:txBody>
                  <a:tcPr/>
                </a:tc>
                <a:tc>
                  <a:txBody>
                    <a:bodyPr/>
                    <a:lstStyle/>
                    <a:p>
                      <a:pPr algn="ctr"/>
                      <a:r>
                        <a:rPr lang="es-MX" dirty="0" smtClean="0"/>
                        <a:t>23°C</a:t>
                      </a:r>
                      <a:endParaRPr lang="es-MX" dirty="0"/>
                    </a:p>
                  </a:txBody>
                  <a:tcPr/>
                </a:tc>
                <a:tc>
                  <a:txBody>
                    <a:bodyPr/>
                    <a:lstStyle/>
                    <a:p>
                      <a:pPr algn="ctr"/>
                      <a:r>
                        <a:rPr lang="es-MX" dirty="0" smtClean="0"/>
                        <a:t>37°C</a:t>
                      </a:r>
                      <a:endParaRPr lang="es-MX" dirty="0"/>
                    </a:p>
                  </a:txBody>
                  <a:tcPr/>
                </a:tc>
                <a:tc>
                  <a:txBody>
                    <a:bodyPr/>
                    <a:lstStyle/>
                    <a:p>
                      <a:pPr algn="ctr"/>
                      <a:r>
                        <a:rPr lang="es-MX" dirty="0" smtClean="0"/>
                        <a:t>23°C</a:t>
                      </a:r>
                      <a:endParaRPr lang="es-MX" dirty="0"/>
                    </a:p>
                  </a:txBody>
                  <a:tcPr/>
                </a:tc>
                <a:tc>
                  <a:txBody>
                    <a:bodyPr/>
                    <a:lstStyle/>
                    <a:p>
                      <a:pPr algn="ctr"/>
                      <a:r>
                        <a:rPr lang="es-MX" dirty="0" smtClean="0"/>
                        <a:t>37°C</a:t>
                      </a:r>
                      <a:endParaRPr lang="es-MX" dirty="0"/>
                    </a:p>
                  </a:txBody>
                  <a:tcPr/>
                </a:tc>
              </a:tr>
              <a:tr h="370840">
                <a:tc>
                  <a:txBody>
                    <a:bodyPr/>
                    <a:lstStyle/>
                    <a:p>
                      <a:r>
                        <a:rPr lang="es-MX" dirty="0" smtClean="0"/>
                        <a:t>Silicona por condensación </a:t>
                      </a:r>
                      <a:endParaRPr lang="es-MX" dirty="0"/>
                    </a:p>
                  </a:txBody>
                  <a:tcPr/>
                </a:tc>
                <a:tc>
                  <a:txBody>
                    <a:bodyPr/>
                    <a:lstStyle/>
                    <a:p>
                      <a:pPr algn="ctr"/>
                      <a:r>
                        <a:rPr lang="es-MX" dirty="0" smtClean="0"/>
                        <a:t>3.3</a:t>
                      </a:r>
                      <a:endParaRPr lang="es-MX" dirty="0"/>
                    </a:p>
                  </a:txBody>
                  <a:tcPr/>
                </a:tc>
                <a:tc>
                  <a:txBody>
                    <a:bodyPr/>
                    <a:lstStyle/>
                    <a:p>
                      <a:pPr algn="ctr"/>
                      <a:r>
                        <a:rPr lang="es-MX" dirty="0" smtClean="0"/>
                        <a:t>2.5</a:t>
                      </a:r>
                      <a:endParaRPr lang="es-MX" dirty="0"/>
                    </a:p>
                  </a:txBody>
                  <a:tcPr/>
                </a:tc>
                <a:tc>
                  <a:txBody>
                    <a:bodyPr/>
                    <a:lstStyle/>
                    <a:p>
                      <a:pPr algn="ctr"/>
                      <a:r>
                        <a:rPr lang="es-MX" dirty="0" smtClean="0"/>
                        <a:t>11.0</a:t>
                      </a:r>
                      <a:endParaRPr lang="es-MX" dirty="0"/>
                    </a:p>
                  </a:txBody>
                  <a:tcPr/>
                </a:tc>
                <a:tc>
                  <a:txBody>
                    <a:bodyPr/>
                    <a:lstStyle/>
                    <a:p>
                      <a:pPr algn="ctr"/>
                      <a:r>
                        <a:rPr lang="es-MX" dirty="0" smtClean="0"/>
                        <a:t>8.9</a:t>
                      </a:r>
                      <a:endParaRPr lang="es-MX" dirty="0"/>
                    </a:p>
                  </a:txBody>
                  <a:tcPr/>
                </a:tc>
              </a:tr>
              <a:tr h="370840">
                <a:tc>
                  <a:txBody>
                    <a:bodyPr/>
                    <a:lstStyle/>
                    <a:p>
                      <a:r>
                        <a:rPr lang="es-MX" dirty="0" smtClean="0"/>
                        <a:t>Silicona por adición </a:t>
                      </a:r>
                      <a:endParaRPr lang="es-MX" dirty="0"/>
                    </a:p>
                  </a:txBody>
                  <a:tcPr/>
                </a:tc>
                <a:tc>
                  <a:txBody>
                    <a:bodyPr/>
                    <a:lstStyle/>
                    <a:p>
                      <a:pPr algn="ctr"/>
                      <a:r>
                        <a:rPr lang="es-MX" dirty="0" smtClean="0"/>
                        <a:t>3.1</a:t>
                      </a:r>
                      <a:endParaRPr lang="es-MX" dirty="0"/>
                    </a:p>
                  </a:txBody>
                  <a:tcPr/>
                </a:tc>
                <a:tc>
                  <a:txBody>
                    <a:bodyPr/>
                    <a:lstStyle/>
                    <a:p>
                      <a:pPr algn="ctr"/>
                      <a:r>
                        <a:rPr lang="es-MX" dirty="0" smtClean="0"/>
                        <a:t>1.8</a:t>
                      </a:r>
                      <a:endParaRPr lang="es-MX" dirty="0"/>
                    </a:p>
                  </a:txBody>
                  <a:tcPr/>
                </a:tc>
                <a:tc>
                  <a:txBody>
                    <a:bodyPr/>
                    <a:lstStyle/>
                    <a:p>
                      <a:pPr algn="ctr"/>
                      <a:r>
                        <a:rPr lang="es-MX" dirty="0" smtClean="0"/>
                        <a:t>8.9</a:t>
                      </a:r>
                      <a:endParaRPr lang="es-MX" dirty="0"/>
                    </a:p>
                  </a:txBody>
                  <a:tcPr/>
                </a:tc>
                <a:tc>
                  <a:txBody>
                    <a:bodyPr/>
                    <a:lstStyle/>
                    <a:p>
                      <a:pPr algn="ctr"/>
                      <a:r>
                        <a:rPr lang="es-MX" dirty="0" smtClean="0"/>
                        <a:t>5.9</a:t>
                      </a:r>
                      <a:endParaRPr lang="es-MX" dirty="0"/>
                    </a:p>
                  </a:txBody>
                  <a:tcPr/>
                </a:tc>
              </a:tr>
            </a:tbl>
          </a:graphicData>
        </a:graphic>
      </p:graphicFrame>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3036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Marcador de contenido"/>
          <p:cNvSpPr>
            <a:spLocks noGrp="1"/>
          </p:cNvSpPr>
          <p:nvPr>
            <p:ph idx="1"/>
          </p:nvPr>
        </p:nvSpPr>
        <p:spPr>
          <a:xfrm>
            <a:off x="914400" y="741363"/>
            <a:ext cx="7772400" cy="5927725"/>
          </a:xfrm>
        </p:spPr>
        <p:txBody>
          <a:bodyPr/>
          <a:lstStyle/>
          <a:p>
            <a:pPr eaLnBrk="1" hangingPunct="1">
              <a:buFont typeface="Wingdings" pitchFamily="2" charset="2"/>
              <a:buNone/>
            </a:pPr>
            <a:r>
              <a:rPr lang="es-MX" sz="2400" b="1" smtClean="0"/>
              <a:t>ORGANISMO ACADÉMICO:</a:t>
            </a:r>
          </a:p>
          <a:p>
            <a:pPr eaLnBrk="1" hangingPunct="1">
              <a:buFont typeface="Wingdings" pitchFamily="2" charset="2"/>
              <a:buNone/>
            </a:pPr>
            <a:r>
              <a:rPr lang="es-MX" sz="2400" smtClean="0"/>
              <a:t>FACULTAD DE ODONTOLOGÍA</a:t>
            </a:r>
          </a:p>
          <a:p>
            <a:pPr eaLnBrk="1" hangingPunct="1">
              <a:buFont typeface="Wingdings" pitchFamily="2" charset="2"/>
              <a:buNone/>
            </a:pPr>
            <a:endParaRPr lang="es-MX" sz="2400" smtClean="0"/>
          </a:p>
          <a:p>
            <a:pPr eaLnBrk="1" hangingPunct="1">
              <a:buFont typeface="Wingdings" pitchFamily="2" charset="2"/>
              <a:buNone/>
            </a:pPr>
            <a:r>
              <a:rPr lang="es-MX" sz="2400" b="1" smtClean="0"/>
              <a:t>PROGRAMA EDUCATIVO : </a:t>
            </a:r>
          </a:p>
          <a:p>
            <a:pPr eaLnBrk="1" hangingPunct="1">
              <a:buFont typeface="Wingdings" pitchFamily="2" charset="2"/>
              <a:buNone/>
            </a:pPr>
            <a:r>
              <a:rPr lang="es-MX" sz="2400" smtClean="0"/>
              <a:t>LICENCIATURA DE CIRUJANO DENTISTA</a:t>
            </a:r>
          </a:p>
          <a:p>
            <a:pPr eaLnBrk="1" hangingPunct="1">
              <a:buFont typeface="Wingdings" pitchFamily="2" charset="2"/>
              <a:buNone/>
            </a:pPr>
            <a:endParaRPr lang="es-MX" sz="2400" smtClean="0"/>
          </a:p>
          <a:p>
            <a:pPr eaLnBrk="1" hangingPunct="1">
              <a:buFont typeface="Wingdings" pitchFamily="2" charset="2"/>
              <a:buNone/>
            </a:pPr>
            <a:r>
              <a:rPr lang="es-MX" sz="2400" b="1" smtClean="0"/>
              <a:t>ÁREA DE DOCENCIA: </a:t>
            </a:r>
          </a:p>
          <a:p>
            <a:pPr eaLnBrk="1" hangingPunct="1">
              <a:buFont typeface="Wingdings" pitchFamily="2" charset="2"/>
              <a:buNone/>
            </a:pPr>
            <a:r>
              <a:rPr lang="es-MX" sz="2400" smtClean="0"/>
              <a:t>REHABILITACIÓN ODONTOLÓGICA</a:t>
            </a:r>
          </a:p>
          <a:p>
            <a:pPr eaLnBrk="1" hangingPunct="1">
              <a:buFont typeface="Wingdings" pitchFamily="2" charset="2"/>
              <a:buNone/>
            </a:pPr>
            <a:endParaRPr lang="es-MX" sz="2400" smtClean="0"/>
          </a:p>
          <a:p>
            <a:pPr eaLnBrk="1" hangingPunct="1">
              <a:buFont typeface="Wingdings" pitchFamily="2" charset="2"/>
              <a:buNone/>
            </a:pPr>
            <a:r>
              <a:rPr lang="es-ES" sz="2400" b="1" smtClean="0"/>
              <a:t>UNIDAD DE APRENDIZAJE:  </a:t>
            </a:r>
          </a:p>
          <a:p>
            <a:pPr eaLnBrk="1" hangingPunct="1">
              <a:buFont typeface="Wingdings" pitchFamily="2" charset="2"/>
              <a:buNone/>
            </a:pPr>
            <a:r>
              <a:rPr lang="es-ES" sz="2400" smtClean="0"/>
              <a:t>INTRODUCCIÓN A LA CLÍNICA</a:t>
            </a:r>
          </a:p>
          <a:p>
            <a:pPr eaLnBrk="1" hangingPunct="1">
              <a:buFont typeface="Wingdings" pitchFamily="2" charset="2"/>
              <a:buNone/>
            </a:pPr>
            <a:endParaRPr lang="es-ES" sz="2400" smtClean="0"/>
          </a:p>
          <a:p>
            <a:pPr eaLnBrk="1" hangingPunct="1"/>
            <a:endParaRPr lang="es-ES" sz="2400" smtClean="0"/>
          </a:p>
        </p:txBody>
      </p:sp>
      <p:sp>
        <p:nvSpPr>
          <p:cNvPr id="8195"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EACE40A-A0EE-4104-85E7-E6B5B5704EA0}" type="slidenum">
              <a:rPr lang="es-ES" smtClean="0">
                <a:solidFill>
                  <a:schemeClr val="tx2"/>
                </a:solidFill>
              </a:rPr>
              <a:pPr eaLnBrk="1" hangingPunct="1"/>
              <a:t>2</a:t>
            </a:fld>
            <a:endParaRPr lang="es-ES" smtClean="0">
              <a:solidFill>
                <a:schemeClr val="tx2"/>
              </a:solidFill>
            </a:endParaRPr>
          </a:p>
        </p:txBody>
      </p:sp>
      <p:pic>
        <p:nvPicPr>
          <p:cNvPr id="819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158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0035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Silicona por condensación </a:t>
            </a:r>
            <a:endParaRPr lang="es-MX"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6159" y="980728"/>
            <a:ext cx="3048000" cy="3048000"/>
          </a:xfrm>
          <a:prstGeom prst="rect">
            <a:avLst/>
          </a:prstGeom>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08461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145232" y="188640"/>
            <a:ext cx="7315200" cy="1154097"/>
          </a:xfrm>
        </p:spPr>
        <p:txBody>
          <a:bodyPr>
            <a:normAutofit fontScale="90000"/>
          </a:bodyPr>
          <a:lstStyle/>
          <a:p>
            <a:r>
              <a:rPr lang="es-MX" dirty="0" smtClean="0"/>
              <a:t>Silicona por condensación. Química</a:t>
            </a:r>
            <a:endParaRPr lang="es-MX" dirty="0"/>
          </a:p>
        </p:txBody>
      </p:sp>
      <p:sp>
        <p:nvSpPr>
          <p:cNvPr id="5" name="4 Marcador de contenido"/>
          <p:cNvSpPr>
            <a:spLocks noGrp="1"/>
          </p:cNvSpPr>
          <p:nvPr>
            <p:ph idx="1"/>
          </p:nvPr>
        </p:nvSpPr>
        <p:spPr>
          <a:xfrm>
            <a:off x="462372" y="1556792"/>
            <a:ext cx="8435280" cy="4525963"/>
          </a:xfrm>
        </p:spPr>
        <p:txBody>
          <a:bodyPr>
            <a:normAutofit/>
          </a:bodyPr>
          <a:lstStyle/>
          <a:p>
            <a:r>
              <a:rPr lang="es-MX" sz="2800" dirty="0" smtClean="0"/>
              <a:t>El polímero consiste en </a:t>
            </a:r>
            <a:r>
              <a:rPr lang="el-GR" sz="2800" dirty="0" smtClean="0"/>
              <a:t>α</a:t>
            </a:r>
            <a:r>
              <a:rPr lang="es-MX" sz="2800" dirty="0" smtClean="0"/>
              <a:t>-</a:t>
            </a:r>
            <a:r>
              <a:rPr lang="el-GR" sz="2800" dirty="0" smtClean="0"/>
              <a:t>ω</a:t>
            </a:r>
            <a:r>
              <a:rPr lang="es-MX" sz="2800" dirty="0" smtClean="0"/>
              <a:t>- </a:t>
            </a:r>
            <a:r>
              <a:rPr lang="es-MX" sz="2800" dirty="0" err="1" smtClean="0"/>
              <a:t>hidroxi</a:t>
            </a:r>
            <a:r>
              <a:rPr lang="es-MX" sz="2800" dirty="0" smtClean="0"/>
              <a:t> </a:t>
            </a:r>
            <a:r>
              <a:rPr lang="es-MX" sz="2800" dirty="0" err="1" smtClean="0"/>
              <a:t>polidimetil</a:t>
            </a:r>
            <a:r>
              <a:rPr lang="es-MX" sz="2800" dirty="0" smtClean="0"/>
              <a:t> </a:t>
            </a:r>
            <a:r>
              <a:rPr lang="es-MX" sz="2800" dirty="0" err="1" smtClean="0"/>
              <a:t>siloxano</a:t>
            </a:r>
            <a:r>
              <a:rPr lang="es-MX" sz="2800" dirty="0" smtClean="0"/>
              <a:t> terminado.</a:t>
            </a:r>
          </a:p>
          <a:p>
            <a:r>
              <a:rPr lang="es-MX" sz="2800" dirty="0" smtClean="0"/>
              <a:t>La polimerización de condensación implica una reacción con silicatos alquílicos </a:t>
            </a:r>
            <a:r>
              <a:rPr lang="es-MX" sz="2800" dirty="0" err="1" smtClean="0"/>
              <a:t>trifuncionales</a:t>
            </a:r>
            <a:r>
              <a:rPr lang="es-MX" sz="2800" dirty="0" smtClean="0"/>
              <a:t> y </a:t>
            </a:r>
            <a:r>
              <a:rPr lang="es-MX" sz="2800" dirty="0" err="1" smtClean="0"/>
              <a:t>tetrafuncionales</a:t>
            </a:r>
            <a:r>
              <a:rPr lang="es-MX" sz="2800" dirty="0"/>
              <a:t> </a:t>
            </a:r>
            <a:r>
              <a:rPr lang="es-MX" sz="2800" dirty="0" smtClean="0"/>
              <a:t>(</a:t>
            </a:r>
            <a:r>
              <a:rPr lang="es-MX" sz="2800" dirty="0" err="1" smtClean="0"/>
              <a:t>ortosilicato</a:t>
            </a:r>
            <a:r>
              <a:rPr lang="es-MX" sz="2800" dirty="0" smtClean="0"/>
              <a:t> </a:t>
            </a:r>
            <a:r>
              <a:rPr lang="es-MX" sz="2800" dirty="0" err="1" smtClean="0"/>
              <a:t>tetraetílico</a:t>
            </a:r>
            <a:r>
              <a:rPr lang="es-MX" sz="2800" dirty="0" smtClean="0"/>
              <a:t> en presencia de </a:t>
            </a:r>
            <a:r>
              <a:rPr lang="es-MX" sz="2800" dirty="0" err="1" smtClean="0"/>
              <a:t>octoato</a:t>
            </a:r>
            <a:r>
              <a:rPr lang="es-MX" sz="2800" dirty="0" smtClean="0"/>
              <a:t> </a:t>
            </a:r>
            <a:r>
              <a:rPr lang="es-MX" sz="2800" dirty="0" err="1" smtClean="0"/>
              <a:t>estañoso</a:t>
            </a:r>
            <a:r>
              <a:rPr lang="es-MX" sz="2800" dirty="0" smtClean="0"/>
              <a:t>)</a:t>
            </a:r>
            <a:endParaRPr lang="es-MX" sz="28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3808" y="4458292"/>
            <a:ext cx="3456384" cy="2103392"/>
          </a:xfrm>
          <a:prstGeom prst="rect">
            <a:avLst/>
          </a:prstGeom>
        </p:spPr>
      </p:pic>
    </p:spTree>
    <p:extLst>
      <p:ext uri="{BB962C8B-B14F-4D97-AF65-F5344CB8AC3E}">
        <p14:creationId xmlns:p14="http://schemas.microsoft.com/office/powerpoint/2010/main" val="2233845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9820"/>
            <a:ext cx="7315200" cy="1154097"/>
          </a:xfrm>
        </p:spPr>
        <p:txBody>
          <a:bodyPr>
            <a:normAutofit fontScale="90000"/>
          </a:bodyPr>
          <a:lstStyle/>
          <a:p>
            <a:r>
              <a:rPr lang="es-MX" dirty="0"/>
              <a:t>Silicona por condensación</a:t>
            </a:r>
            <a:r>
              <a:rPr lang="es-MX" dirty="0" smtClean="0"/>
              <a:t>. Composición </a:t>
            </a:r>
            <a:endParaRPr lang="es-MX" dirty="0"/>
          </a:p>
        </p:txBody>
      </p:sp>
      <p:sp>
        <p:nvSpPr>
          <p:cNvPr id="3" name="2 Marcador de contenido"/>
          <p:cNvSpPr>
            <a:spLocks noGrp="1"/>
          </p:cNvSpPr>
          <p:nvPr>
            <p:ph idx="1"/>
          </p:nvPr>
        </p:nvSpPr>
        <p:spPr>
          <a:xfrm>
            <a:off x="555413" y="1556792"/>
            <a:ext cx="8229600" cy="4525963"/>
          </a:xfrm>
        </p:spPr>
        <p:txBody>
          <a:bodyPr>
            <a:normAutofit/>
          </a:bodyPr>
          <a:lstStyle/>
          <a:p>
            <a:r>
              <a:rPr lang="es-MX" sz="2800" dirty="0" smtClean="0"/>
              <a:t>Pasta base</a:t>
            </a:r>
          </a:p>
          <a:p>
            <a:r>
              <a:rPr lang="es-MX" sz="2800" dirty="0" smtClean="0"/>
              <a:t>Líquido de baja viscosidad o pasta catalizadora</a:t>
            </a:r>
          </a:p>
          <a:p>
            <a:r>
              <a:rPr lang="es-MX" sz="2800" dirty="0" smtClean="0"/>
              <a:t>El polímero de silicona es un líquido coloidal del sílice o de óxidos metálicos de tamaño pequeño, se agregan como relleno para formar una pasta.  </a:t>
            </a:r>
            <a:endParaRPr lang="es-MX" sz="2800"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51633" r="2295" b="52049"/>
          <a:stretch/>
        </p:blipFill>
        <p:spPr>
          <a:xfrm>
            <a:off x="5508104" y="4869160"/>
            <a:ext cx="2011812" cy="1721500"/>
          </a:xfrm>
          <a:prstGeom prst="rect">
            <a:avLst/>
          </a:prstGeom>
        </p:spPr>
      </p:pic>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r="52280" b="52049"/>
          <a:stretch/>
        </p:blipFill>
        <p:spPr>
          <a:xfrm>
            <a:off x="2057312" y="4869160"/>
            <a:ext cx="2083778" cy="1721500"/>
          </a:xfrm>
          <a:prstGeom prst="rect">
            <a:avLst/>
          </a:prstGeom>
        </p:spPr>
      </p:pic>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03043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8396" y="188640"/>
            <a:ext cx="7315200" cy="1154097"/>
          </a:xfrm>
        </p:spPr>
        <p:txBody>
          <a:bodyPr>
            <a:normAutofit fontScale="90000"/>
          </a:bodyPr>
          <a:lstStyle/>
          <a:p>
            <a:r>
              <a:rPr lang="es-MX" dirty="0"/>
              <a:t>Silicona por condensación</a:t>
            </a:r>
            <a:r>
              <a:rPr lang="es-MX" dirty="0" smtClean="0"/>
              <a:t>. Composición </a:t>
            </a:r>
            <a:endParaRPr lang="es-MX" dirty="0"/>
          </a:p>
        </p:txBody>
      </p:sp>
      <p:sp>
        <p:nvSpPr>
          <p:cNvPr id="3" name="2 Marcador de contenido"/>
          <p:cNvSpPr>
            <a:spLocks noGrp="1"/>
          </p:cNvSpPr>
          <p:nvPr>
            <p:ph idx="1"/>
          </p:nvPr>
        </p:nvSpPr>
        <p:spPr>
          <a:xfrm>
            <a:off x="743959" y="1609241"/>
            <a:ext cx="7315200" cy="3539527"/>
          </a:xfrm>
        </p:spPr>
        <p:txBody>
          <a:bodyPr>
            <a:normAutofit/>
          </a:bodyPr>
          <a:lstStyle/>
          <a:p>
            <a:r>
              <a:rPr lang="es-MX" sz="2800" dirty="0" smtClean="0"/>
              <a:t>Se ha desarrollado un material de alta viscosidad, comúnmente conocido como «masilla», para vencer la gran contracción de polimerización.</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69561" t="7578" r="4106" b="62025"/>
          <a:stretch/>
        </p:blipFill>
        <p:spPr>
          <a:xfrm>
            <a:off x="3131840" y="3926516"/>
            <a:ext cx="2520280" cy="2184243"/>
          </a:xfrm>
          <a:prstGeom prst="rect">
            <a:avLst/>
          </a:prstGeom>
        </p:spPr>
      </p:pic>
    </p:spTree>
    <p:extLst>
      <p:ext uri="{BB962C8B-B14F-4D97-AF65-F5344CB8AC3E}">
        <p14:creationId xmlns:p14="http://schemas.microsoft.com/office/powerpoint/2010/main" val="30836189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59820"/>
            <a:ext cx="7315200" cy="1154097"/>
          </a:xfrm>
        </p:spPr>
        <p:txBody>
          <a:bodyPr>
            <a:normAutofit fontScale="90000"/>
          </a:bodyPr>
          <a:lstStyle/>
          <a:p>
            <a:r>
              <a:rPr lang="es-MX" dirty="0"/>
              <a:t>Silicona por condensación</a:t>
            </a:r>
            <a:r>
              <a:rPr lang="es-MX" dirty="0" smtClean="0"/>
              <a:t>. Composición </a:t>
            </a:r>
            <a:endParaRPr lang="es-MX" dirty="0"/>
          </a:p>
        </p:txBody>
      </p:sp>
      <p:sp>
        <p:nvSpPr>
          <p:cNvPr id="3" name="2 Marcador de contenido"/>
          <p:cNvSpPr>
            <a:spLocks noGrp="1"/>
          </p:cNvSpPr>
          <p:nvPr>
            <p:ph idx="1"/>
          </p:nvPr>
        </p:nvSpPr>
        <p:spPr>
          <a:xfrm>
            <a:off x="971600" y="1268760"/>
            <a:ext cx="7315200" cy="3539527"/>
          </a:xfrm>
        </p:spPr>
        <p:txBody>
          <a:bodyPr>
            <a:normAutofit fontScale="92500"/>
          </a:bodyPr>
          <a:lstStyle/>
          <a:p>
            <a:r>
              <a:rPr lang="es-MX" sz="2800" dirty="0" smtClean="0"/>
              <a:t>No tienen un color característico, hay una variedad de ellos (rosa pastel, azul, verde y púrpura).</a:t>
            </a:r>
          </a:p>
          <a:p>
            <a:r>
              <a:rPr lang="es-MX" sz="2800" dirty="0"/>
              <a:t>El fabricante abastece el material en diferentes colores que corresponden a la viscosidad.</a:t>
            </a:r>
          </a:p>
          <a:p>
            <a:r>
              <a:rPr lang="es-MX" sz="2800" dirty="0"/>
              <a:t>La elección del producto depende del sistema, las propiedades deseadas y el fabricante.</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41667"/>
          <a:stretch/>
        </p:blipFill>
        <p:spPr>
          <a:xfrm>
            <a:off x="5436096" y="4365104"/>
            <a:ext cx="1749152" cy="2248910"/>
          </a:xfrm>
          <a:prstGeom prst="rect">
            <a:avLst/>
          </a:prstGeom>
        </p:spPr>
      </p:pic>
      <p:pic>
        <p:nvPicPr>
          <p:cNvPr id="7" name="6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11760" y="4618021"/>
            <a:ext cx="2619375" cy="1743075"/>
          </a:xfrm>
          <a:prstGeom prst="rect">
            <a:avLst/>
          </a:prstGeom>
        </p:spPr>
      </p:pic>
    </p:spTree>
    <p:extLst>
      <p:ext uri="{BB962C8B-B14F-4D97-AF65-F5344CB8AC3E}">
        <p14:creationId xmlns:p14="http://schemas.microsoft.com/office/powerpoint/2010/main" val="40003724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764704"/>
            <a:ext cx="7315200" cy="1154097"/>
          </a:xfrm>
        </p:spPr>
        <p:txBody>
          <a:bodyPr>
            <a:noAutofit/>
          </a:bodyPr>
          <a:lstStyle/>
          <a:p>
            <a:r>
              <a:rPr lang="es-MX" sz="3600" dirty="0" smtClean="0"/>
              <a:t>Ventajas de las silicona por condensación en comparación con los </a:t>
            </a:r>
            <a:r>
              <a:rPr lang="es-MX" sz="3600" dirty="0" err="1" smtClean="0"/>
              <a:t>polisulfuros</a:t>
            </a:r>
            <a:endParaRPr lang="es-MX" sz="3600" dirty="0"/>
          </a:p>
        </p:txBody>
      </p:sp>
      <p:sp>
        <p:nvSpPr>
          <p:cNvPr id="3" name="2 Marcador de contenido"/>
          <p:cNvSpPr>
            <a:spLocks noGrp="1"/>
          </p:cNvSpPr>
          <p:nvPr>
            <p:ph idx="1"/>
          </p:nvPr>
        </p:nvSpPr>
        <p:spPr>
          <a:xfrm>
            <a:off x="743959" y="2564904"/>
            <a:ext cx="7860489" cy="3933550"/>
          </a:xfrm>
        </p:spPr>
        <p:txBody>
          <a:bodyPr>
            <a:normAutofit/>
          </a:bodyPr>
          <a:lstStyle/>
          <a:p>
            <a:r>
              <a:rPr lang="es-MX" sz="2800" dirty="0" smtClean="0"/>
              <a:t>Tiempos  adecuados de trabajo y fraguado</a:t>
            </a:r>
          </a:p>
          <a:p>
            <a:r>
              <a:rPr lang="es-MX" sz="2800" dirty="0" smtClean="0"/>
              <a:t>Olor agradable y no mancha</a:t>
            </a:r>
          </a:p>
          <a:p>
            <a:r>
              <a:rPr lang="es-MX" sz="2800" dirty="0" smtClean="0"/>
              <a:t>Resistencia adecuada al desgarre</a:t>
            </a:r>
          </a:p>
          <a:p>
            <a:r>
              <a:rPr lang="es-MX" sz="2800" dirty="0" smtClean="0"/>
              <a:t>Mejor propiedad elástica a la remoción</a:t>
            </a:r>
          </a:p>
          <a:p>
            <a:r>
              <a:rPr lang="es-MX" sz="2800" dirty="0" smtClean="0"/>
              <a:t>Menos distorsión a la remoción</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0713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764704"/>
            <a:ext cx="7315200" cy="1154097"/>
          </a:xfrm>
        </p:spPr>
        <p:txBody>
          <a:bodyPr>
            <a:noAutofit/>
          </a:bodyPr>
          <a:lstStyle/>
          <a:p>
            <a:r>
              <a:rPr lang="es-MX" sz="3600" dirty="0" smtClean="0"/>
              <a:t>Desventajas de las silicona por condensación en comparación con los </a:t>
            </a:r>
            <a:r>
              <a:rPr lang="es-MX" sz="3600" dirty="0" err="1" smtClean="0"/>
              <a:t>polisulfuros</a:t>
            </a:r>
            <a:endParaRPr lang="es-MX" sz="3600" dirty="0"/>
          </a:p>
        </p:txBody>
      </p:sp>
      <p:sp>
        <p:nvSpPr>
          <p:cNvPr id="3" name="2 Marcador de contenido"/>
          <p:cNvSpPr>
            <a:spLocks noGrp="1"/>
          </p:cNvSpPr>
          <p:nvPr>
            <p:ph idx="1"/>
          </p:nvPr>
        </p:nvSpPr>
        <p:spPr>
          <a:xfrm>
            <a:off x="457200" y="2132856"/>
            <a:ext cx="8229600" cy="4525963"/>
          </a:xfrm>
        </p:spPr>
        <p:txBody>
          <a:bodyPr>
            <a:normAutofit/>
          </a:bodyPr>
          <a:lstStyle/>
          <a:p>
            <a:r>
              <a:rPr lang="es-MX" sz="2800" dirty="0" smtClean="0"/>
              <a:t>Adecuada exactitud si se vacía inmediatamente</a:t>
            </a:r>
          </a:p>
          <a:p>
            <a:r>
              <a:rPr lang="es-MX" sz="2800" dirty="0" smtClean="0"/>
              <a:t>Mala estabilidad dimensional</a:t>
            </a:r>
          </a:p>
          <a:p>
            <a:r>
              <a:rPr lang="es-MX" sz="2800" dirty="0" smtClean="0"/>
              <a:t>Potencial de distorsión significativo</a:t>
            </a:r>
          </a:p>
          <a:p>
            <a:r>
              <a:rPr lang="es-MX" sz="2800" dirty="0" smtClean="0"/>
              <a:t>Ligeramente mas costoso</a:t>
            </a:r>
          </a:p>
          <a:p>
            <a:r>
              <a:rPr lang="es-MX" sz="2800" dirty="0" smtClean="0"/>
              <a:t>Mala adecuación al tiempo de vida</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r="55301"/>
          <a:stretch/>
        </p:blipFill>
        <p:spPr>
          <a:xfrm>
            <a:off x="6347357" y="3789040"/>
            <a:ext cx="2448272" cy="2749632"/>
          </a:xfrm>
          <a:prstGeom prst="rect">
            <a:avLst/>
          </a:prstGeom>
        </p:spPr>
      </p:pic>
    </p:spTree>
    <p:extLst>
      <p:ext uri="{BB962C8B-B14F-4D97-AF65-F5344CB8AC3E}">
        <p14:creationId xmlns:p14="http://schemas.microsoft.com/office/powerpoint/2010/main" val="14138555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0030" y="188640"/>
            <a:ext cx="7315200" cy="1154097"/>
          </a:xfrm>
        </p:spPr>
        <p:txBody>
          <a:bodyPr>
            <a:normAutofit fontScale="90000"/>
          </a:bodyPr>
          <a:lstStyle/>
          <a:p>
            <a:r>
              <a:rPr lang="es-MX" dirty="0" smtClean="0"/>
              <a:t>Silicona por condensación. Elasticidad </a:t>
            </a:r>
            <a:endParaRPr lang="es-MX" dirty="0"/>
          </a:p>
        </p:txBody>
      </p:sp>
      <p:sp>
        <p:nvSpPr>
          <p:cNvPr id="3" name="2 Marcador de contenido"/>
          <p:cNvSpPr>
            <a:spLocks noGrp="1"/>
          </p:cNvSpPr>
          <p:nvPr>
            <p:ph idx="1"/>
          </p:nvPr>
        </p:nvSpPr>
        <p:spPr>
          <a:xfrm>
            <a:off x="1145232" y="1484784"/>
            <a:ext cx="7315200" cy="3539527"/>
          </a:xfrm>
        </p:spPr>
        <p:txBody>
          <a:bodyPr>
            <a:normAutofit/>
          </a:bodyPr>
          <a:lstStyle/>
          <a:p>
            <a:r>
              <a:rPr lang="es-MX" sz="2800" dirty="0" smtClean="0"/>
              <a:t>Son más elásticos que los </a:t>
            </a:r>
            <a:r>
              <a:rPr lang="es-MX" sz="2800" dirty="0" err="1" smtClean="0"/>
              <a:t>polisulfuros</a:t>
            </a:r>
            <a:r>
              <a:rPr lang="es-MX" sz="2800" dirty="0" smtClean="0"/>
              <a:t>.</a:t>
            </a:r>
          </a:p>
          <a:p>
            <a:r>
              <a:rPr lang="es-MX" sz="2800" dirty="0" smtClean="0"/>
              <a:t>Muestran mínima deformación permanente y se recuperan rápidamente cuando se distienden.</a:t>
            </a:r>
          </a:p>
          <a:p>
            <a:r>
              <a:rPr lang="es-MX" sz="2800" dirty="0" smtClean="0"/>
              <a:t>No son muy rígidos, por lo cual no es difícil removerlos de los socavados sin distorsión.</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7313" b="6318"/>
          <a:stretch/>
        </p:blipFill>
        <p:spPr>
          <a:xfrm>
            <a:off x="3059832" y="4365104"/>
            <a:ext cx="3095596" cy="2005207"/>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6018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3428" y="188640"/>
            <a:ext cx="7315200" cy="1154097"/>
          </a:xfrm>
        </p:spPr>
        <p:txBody>
          <a:bodyPr>
            <a:normAutofit fontScale="90000"/>
          </a:bodyPr>
          <a:lstStyle/>
          <a:p>
            <a:r>
              <a:rPr lang="es-MX" dirty="0"/>
              <a:t>Silicona por condensación. </a:t>
            </a:r>
            <a:r>
              <a:rPr lang="es-MX" dirty="0" err="1" smtClean="0"/>
              <a:t>Reología</a:t>
            </a:r>
            <a:r>
              <a:rPr lang="es-MX" dirty="0" smtClean="0"/>
              <a:t> </a:t>
            </a:r>
            <a:endParaRPr lang="es-MX" dirty="0"/>
          </a:p>
        </p:txBody>
      </p:sp>
      <p:sp>
        <p:nvSpPr>
          <p:cNvPr id="3" name="2 Marcador de contenido"/>
          <p:cNvSpPr>
            <a:spLocks noGrp="1"/>
          </p:cNvSpPr>
          <p:nvPr>
            <p:ph idx="1"/>
          </p:nvPr>
        </p:nvSpPr>
        <p:spPr>
          <a:xfrm>
            <a:off x="993428" y="1484784"/>
            <a:ext cx="7315200" cy="3539527"/>
          </a:xfrm>
        </p:spPr>
        <p:txBody>
          <a:bodyPr>
            <a:normAutofit/>
          </a:bodyPr>
          <a:lstStyle/>
          <a:p>
            <a:r>
              <a:rPr lang="es-MX" sz="2800" dirty="0" smtClean="0"/>
              <a:t>Las características </a:t>
            </a:r>
            <a:r>
              <a:rPr lang="es-MX" sz="2800" dirty="0" err="1" smtClean="0"/>
              <a:t>viscoelásticas</a:t>
            </a:r>
            <a:r>
              <a:rPr lang="es-MX" sz="2800" dirty="0" smtClean="0"/>
              <a:t> de estos materiales sugieren que pueden responder en forma elástica o como líquidos viscosos que fácilmente mantienen deformación permanente. Es más fácil que el material responda como un elástico si se distiende rápidamente.</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33044" t="59461" r="33912"/>
          <a:stretch/>
        </p:blipFill>
        <p:spPr>
          <a:xfrm>
            <a:off x="3275856" y="4653136"/>
            <a:ext cx="2750345" cy="1957427"/>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94965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8386" y="340201"/>
            <a:ext cx="7315200" cy="1154097"/>
          </a:xfrm>
        </p:spPr>
        <p:txBody>
          <a:bodyPr>
            <a:normAutofit fontScale="90000"/>
          </a:bodyPr>
          <a:lstStyle/>
          <a:p>
            <a:r>
              <a:rPr lang="es-MX" dirty="0"/>
              <a:t>Silicona por condensación. </a:t>
            </a:r>
            <a:r>
              <a:rPr lang="es-MX" dirty="0" smtClean="0"/>
              <a:t>Energía del rasgado</a:t>
            </a:r>
            <a:endParaRPr lang="es-MX" dirty="0"/>
          </a:p>
        </p:txBody>
      </p:sp>
      <p:sp>
        <p:nvSpPr>
          <p:cNvPr id="3" name="2 Marcador de contenido"/>
          <p:cNvSpPr>
            <a:spLocks noGrp="1"/>
          </p:cNvSpPr>
          <p:nvPr>
            <p:ph idx="1"/>
          </p:nvPr>
        </p:nvSpPr>
        <p:spPr>
          <a:xfrm>
            <a:off x="481186" y="1888157"/>
            <a:ext cx="8229600" cy="4525963"/>
          </a:xfrm>
        </p:spPr>
        <p:txBody>
          <a:bodyPr>
            <a:normAutofit/>
          </a:bodyPr>
          <a:lstStyle/>
          <a:p>
            <a:r>
              <a:rPr lang="es-MX" sz="2800" dirty="0" smtClean="0"/>
              <a:t>Tienen baja resistencia al rasgado.</a:t>
            </a:r>
          </a:p>
          <a:p>
            <a:r>
              <a:rPr lang="es-MX" sz="2800" dirty="0" smtClean="0"/>
              <a:t>Deben ser manejados con cuidado para no arruinar los márgenes de la preparación.</a:t>
            </a:r>
          </a:p>
          <a:p>
            <a:r>
              <a:rPr lang="es-MX" sz="2800" dirty="0" smtClean="0"/>
              <a:t>Si se aplica una fuerza rápida se asegura mayor resistencia al rasgado.</a:t>
            </a:r>
          </a:p>
          <a:p>
            <a:endParaRPr lang="es-MX" sz="28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5836" y="4509120"/>
            <a:ext cx="2400300" cy="1905000"/>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8889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914400" y="714375"/>
            <a:ext cx="7772400" cy="5641975"/>
          </a:xfrm>
        </p:spPr>
        <p:txBody>
          <a:bodyPr/>
          <a:lstStyle/>
          <a:p>
            <a:pPr eaLnBrk="1" hangingPunct="1">
              <a:spcBef>
                <a:spcPct val="0"/>
              </a:spcBef>
              <a:buFont typeface="Wingdings" pitchFamily="2" charset="2"/>
              <a:buNone/>
            </a:pPr>
            <a:r>
              <a:rPr lang="es-MX" sz="2400" b="1" smtClean="0"/>
              <a:t>CLAVE:</a:t>
            </a:r>
            <a:endParaRPr lang="es-ES" sz="2400" smtClean="0"/>
          </a:p>
          <a:p>
            <a:pPr eaLnBrk="1" hangingPunct="1">
              <a:spcBef>
                <a:spcPct val="0"/>
              </a:spcBef>
              <a:buFont typeface="Wingdings" pitchFamily="2" charset="2"/>
              <a:buNone/>
            </a:pPr>
            <a:r>
              <a:rPr lang="es-ES" sz="2400" smtClean="0"/>
              <a:t>L40030</a:t>
            </a:r>
          </a:p>
          <a:p>
            <a:pPr eaLnBrk="1" hangingPunct="1">
              <a:spcBef>
                <a:spcPct val="0"/>
              </a:spcBef>
              <a:buFont typeface="Wingdings" pitchFamily="2" charset="2"/>
              <a:buNone/>
            </a:pPr>
            <a:endParaRPr lang="es-ES" sz="2400" smtClean="0"/>
          </a:p>
          <a:p>
            <a:pPr eaLnBrk="1" hangingPunct="1">
              <a:spcBef>
                <a:spcPct val="0"/>
              </a:spcBef>
              <a:buFont typeface="Wingdings" pitchFamily="2" charset="2"/>
              <a:buNone/>
            </a:pPr>
            <a:r>
              <a:rPr lang="es-ES_tradnl" sz="2400" b="1" smtClean="0"/>
              <a:t>Créditos</a:t>
            </a:r>
            <a:r>
              <a:rPr lang="es-ES" sz="2400" b="1" smtClean="0"/>
              <a:t>:</a:t>
            </a:r>
            <a:endParaRPr lang="es-ES" sz="2400" smtClean="0"/>
          </a:p>
          <a:p>
            <a:pPr eaLnBrk="1" hangingPunct="1">
              <a:spcBef>
                <a:spcPct val="0"/>
              </a:spcBef>
              <a:buFont typeface="Wingdings" pitchFamily="2" charset="2"/>
              <a:buNone/>
            </a:pPr>
            <a:r>
              <a:rPr lang="es-ES" sz="2400" smtClean="0"/>
              <a:t>6</a:t>
            </a:r>
          </a:p>
          <a:p>
            <a:pPr eaLnBrk="1" hangingPunct="1">
              <a:spcBef>
                <a:spcPct val="0"/>
              </a:spcBef>
              <a:buFont typeface="Wingdings" pitchFamily="2" charset="2"/>
              <a:buNone/>
            </a:pPr>
            <a:endParaRPr lang="es-ES" sz="2400" smtClean="0"/>
          </a:p>
          <a:p>
            <a:pPr eaLnBrk="1" hangingPunct="1">
              <a:spcBef>
                <a:spcPct val="0"/>
              </a:spcBef>
              <a:buFont typeface="Wingdings" pitchFamily="2" charset="2"/>
              <a:buNone/>
            </a:pPr>
            <a:r>
              <a:rPr lang="es-MX" sz="2400" b="1" smtClean="0"/>
              <a:t>TIPO DE UNIDAD DE APRENDIZAJE:</a:t>
            </a:r>
            <a:endParaRPr lang="es-ES" sz="2400" smtClean="0"/>
          </a:p>
          <a:p>
            <a:pPr eaLnBrk="1" hangingPunct="1">
              <a:spcBef>
                <a:spcPct val="0"/>
              </a:spcBef>
              <a:buFont typeface="Wingdings" pitchFamily="2" charset="2"/>
              <a:buNone/>
            </a:pPr>
            <a:r>
              <a:rPr lang="es-ES" sz="2400" smtClean="0"/>
              <a:t>PRACTICA CLÍNICA</a:t>
            </a:r>
          </a:p>
          <a:p>
            <a:pPr eaLnBrk="1" hangingPunct="1">
              <a:spcBef>
                <a:spcPct val="0"/>
              </a:spcBef>
              <a:buFont typeface="Wingdings" pitchFamily="2" charset="2"/>
              <a:buNone/>
            </a:pPr>
            <a:endParaRPr lang="es-ES" sz="2400" smtClean="0"/>
          </a:p>
          <a:p>
            <a:pPr eaLnBrk="1" hangingPunct="1">
              <a:spcBef>
                <a:spcPct val="0"/>
              </a:spcBef>
              <a:buFont typeface="Wingdings" pitchFamily="2" charset="2"/>
              <a:buNone/>
            </a:pPr>
            <a:r>
              <a:rPr lang="es-ES" sz="2400" b="1" smtClean="0"/>
              <a:t>CARÁCTER DE LA UNIDAD DE APRENDIZAJE</a:t>
            </a:r>
            <a:endParaRPr lang="es-ES" sz="2400" smtClean="0"/>
          </a:p>
          <a:p>
            <a:pPr eaLnBrk="1" hangingPunct="1">
              <a:spcBef>
                <a:spcPct val="0"/>
              </a:spcBef>
              <a:buFont typeface="Wingdings" pitchFamily="2" charset="2"/>
              <a:buNone/>
            </a:pPr>
            <a:r>
              <a:rPr lang="es-ES" sz="2400" smtClean="0"/>
              <a:t>OBLIGATORIA</a:t>
            </a:r>
          </a:p>
          <a:p>
            <a:pPr eaLnBrk="1" hangingPunct="1">
              <a:spcBef>
                <a:spcPct val="0"/>
              </a:spcBef>
              <a:buFont typeface="Wingdings" pitchFamily="2" charset="2"/>
              <a:buNone/>
            </a:pPr>
            <a:endParaRPr lang="es-ES" sz="2400" smtClean="0"/>
          </a:p>
          <a:p>
            <a:pPr eaLnBrk="1" hangingPunct="1">
              <a:spcBef>
                <a:spcPct val="0"/>
              </a:spcBef>
              <a:buFont typeface="Wingdings" pitchFamily="2" charset="2"/>
              <a:buNone/>
            </a:pPr>
            <a:r>
              <a:rPr lang="es-ES" sz="2400" b="1" smtClean="0"/>
              <a:t>MODALIDAD:</a:t>
            </a:r>
            <a:endParaRPr lang="es-ES" sz="2400" smtClean="0"/>
          </a:p>
          <a:p>
            <a:pPr eaLnBrk="1" hangingPunct="1">
              <a:spcBef>
                <a:spcPct val="0"/>
              </a:spcBef>
              <a:buFont typeface="Wingdings" pitchFamily="2" charset="2"/>
              <a:buNone/>
            </a:pPr>
            <a:r>
              <a:rPr lang="es-ES" sz="2400" smtClean="0"/>
              <a:t>PRESENCIAL</a:t>
            </a:r>
          </a:p>
          <a:p>
            <a:pPr eaLnBrk="1" hangingPunct="1">
              <a:buFont typeface="Wingdings" pitchFamily="2" charset="2"/>
              <a:buNone/>
            </a:pPr>
            <a:endParaRPr lang="es-ES" smtClean="0"/>
          </a:p>
          <a:p>
            <a:pPr eaLnBrk="1" hangingPunct="1">
              <a:buFont typeface="Wingdings" pitchFamily="2" charset="2"/>
              <a:buNone/>
            </a:pPr>
            <a:endParaRPr lang="es-ES" smtClean="0"/>
          </a:p>
          <a:p>
            <a:pPr eaLnBrk="1" hangingPunct="1">
              <a:buFont typeface="Wingdings" pitchFamily="2" charset="2"/>
              <a:buNone/>
            </a:pPr>
            <a:endParaRPr lang="es-ES" smtClean="0"/>
          </a:p>
          <a:p>
            <a:pPr eaLnBrk="1" hangingPunct="1">
              <a:buFont typeface="Wingdings" pitchFamily="2" charset="2"/>
              <a:buNone/>
            </a:pPr>
            <a:endParaRPr lang="es-ES" smtClean="0"/>
          </a:p>
          <a:p>
            <a:pPr eaLnBrk="1" hangingPunct="1"/>
            <a:endParaRPr lang="es-ES" smtClean="0"/>
          </a:p>
        </p:txBody>
      </p:sp>
      <p:sp>
        <p:nvSpPr>
          <p:cNvPr id="9219"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9D06336-3E09-47FC-A054-DCD9E98FF6EA}" type="slidenum">
              <a:rPr lang="es-ES" smtClean="0">
                <a:solidFill>
                  <a:schemeClr val="tx2"/>
                </a:solidFill>
              </a:rPr>
              <a:pPr eaLnBrk="1" hangingPunct="1"/>
              <a:t>3</a:t>
            </a:fld>
            <a:endParaRPr lang="es-ES" smtClean="0">
              <a:solidFill>
                <a:schemeClr val="tx2"/>
              </a:solidFill>
            </a:endParaRPr>
          </a:p>
        </p:txBody>
      </p:sp>
      <p:pic>
        <p:nvPicPr>
          <p:cNvPr id="9220"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34346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68660" y="294675"/>
            <a:ext cx="7315200" cy="1154097"/>
          </a:xfrm>
        </p:spPr>
        <p:txBody>
          <a:bodyPr>
            <a:normAutofit fontScale="90000"/>
          </a:bodyPr>
          <a:lstStyle/>
          <a:p>
            <a:r>
              <a:rPr lang="es-MX" dirty="0"/>
              <a:t>Silicona por </a:t>
            </a:r>
            <a:r>
              <a:rPr lang="es-MX" dirty="0" smtClean="0"/>
              <a:t>condensación. Estabilidad dimensional</a:t>
            </a:r>
            <a:endParaRPr lang="es-MX" dirty="0"/>
          </a:p>
        </p:txBody>
      </p:sp>
      <p:sp>
        <p:nvSpPr>
          <p:cNvPr id="3" name="2 Marcador de contenido"/>
          <p:cNvSpPr>
            <a:spLocks noGrp="1"/>
          </p:cNvSpPr>
          <p:nvPr>
            <p:ph idx="1"/>
          </p:nvPr>
        </p:nvSpPr>
        <p:spPr>
          <a:xfrm>
            <a:off x="827584" y="1556792"/>
            <a:ext cx="7851266" cy="3539527"/>
          </a:xfrm>
        </p:spPr>
        <p:txBody>
          <a:bodyPr>
            <a:normAutofit/>
          </a:bodyPr>
          <a:lstStyle/>
          <a:p>
            <a:r>
              <a:rPr lang="es-MX" sz="2600" dirty="0" smtClean="0"/>
              <a:t>Tienen mala estabilidad dimensional.</a:t>
            </a:r>
          </a:p>
          <a:p>
            <a:r>
              <a:rPr lang="es-MX" sz="2600" dirty="0" smtClean="0"/>
              <a:t>El grado de contracción lineal es dos a cuatro veces mayor que para los otros materiales de impresión.</a:t>
            </a:r>
          </a:p>
          <a:p>
            <a:r>
              <a:rPr lang="es-MX" sz="2600" dirty="0" smtClean="0"/>
              <a:t>El modelo mas preciso se obtiene por vaciado de la impresión inmediatamente después de haberlo sacado de la boca (primeros 30min)</a:t>
            </a:r>
          </a:p>
          <a:p>
            <a:endParaRPr lang="es-MX" sz="2600" dirty="0"/>
          </a:p>
          <a:p>
            <a:endParaRPr lang="es-MX" sz="2600"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39688"/>
            <a:ext cx="623327"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1349" y="39688"/>
            <a:ext cx="577155"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24336" y="4653136"/>
            <a:ext cx="3203848" cy="2012889"/>
          </a:xfrm>
          <a:prstGeom prst="rect">
            <a:avLst/>
          </a:prstGeom>
        </p:spPr>
      </p:pic>
    </p:spTree>
    <p:extLst>
      <p:ext uri="{BB962C8B-B14F-4D97-AF65-F5344CB8AC3E}">
        <p14:creationId xmlns:p14="http://schemas.microsoft.com/office/powerpoint/2010/main" val="2495286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67964" y="340201"/>
            <a:ext cx="7315200" cy="1154097"/>
          </a:xfrm>
        </p:spPr>
        <p:txBody>
          <a:bodyPr>
            <a:normAutofit fontScale="90000"/>
          </a:bodyPr>
          <a:lstStyle/>
          <a:p>
            <a:r>
              <a:rPr lang="es-MX" dirty="0"/>
              <a:t>Silicona por </a:t>
            </a:r>
            <a:r>
              <a:rPr lang="es-MX" dirty="0" smtClean="0"/>
              <a:t>condensación. </a:t>
            </a:r>
            <a:r>
              <a:rPr lang="es-MX" dirty="0" err="1" smtClean="0"/>
              <a:t>Biocompatibilidad</a:t>
            </a:r>
            <a:r>
              <a:rPr lang="es-MX" dirty="0" smtClean="0"/>
              <a:t> </a:t>
            </a:r>
            <a:endParaRPr lang="es-MX" dirty="0"/>
          </a:p>
        </p:txBody>
      </p:sp>
      <p:sp>
        <p:nvSpPr>
          <p:cNvPr id="3" name="2 Marcador de contenido"/>
          <p:cNvSpPr>
            <a:spLocks noGrp="1"/>
          </p:cNvSpPr>
          <p:nvPr>
            <p:ph idx="1"/>
          </p:nvPr>
        </p:nvSpPr>
        <p:spPr>
          <a:xfrm>
            <a:off x="967963" y="1772816"/>
            <a:ext cx="7817049" cy="3539527"/>
          </a:xfrm>
        </p:spPr>
        <p:txBody>
          <a:bodyPr>
            <a:normAutofit/>
          </a:bodyPr>
          <a:lstStyle/>
          <a:p>
            <a:r>
              <a:rPr lang="es-MX" sz="2600" dirty="0" smtClean="0"/>
              <a:t>Es uno de los materiales biológicos mas inertes.</a:t>
            </a:r>
          </a:p>
          <a:p>
            <a:r>
              <a:rPr lang="es-MX" sz="2600" dirty="0" smtClean="0"/>
              <a:t>Poco probable que causen problemas de </a:t>
            </a:r>
            <a:r>
              <a:rPr lang="es-MX" sz="2600" dirty="0" err="1" smtClean="0"/>
              <a:t>biocompatibilidad</a:t>
            </a:r>
            <a:r>
              <a:rPr lang="es-MX" sz="2600" dirty="0" smtClean="0"/>
              <a:t>.</a:t>
            </a:r>
          </a:p>
          <a:p>
            <a:r>
              <a:rPr lang="es-MX" sz="2600" dirty="0" smtClean="0"/>
              <a:t>El mayor riesgo es la posibilidad de dejar restos del material de impresión en el surco gingival.</a:t>
            </a:r>
          </a:p>
          <a:p>
            <a:r>
              <a:rPr lang="es-MX" sz="2600" dirty="0" smtClean="0"/>
              <a:t>No son radiopacos.</a:t>
            </a:r>
            <a:endParaRPr lang="es-MX" sz="26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11760" y="4726426"/>
            <a:ext cx="4427608" cy="1855689"/>
          </a:xfrm>
          <a:prstGeom prst="rect">
            <a:avLst/>
          </a:prstGeom>
        </p:spPr>
      </p:pic>
    </p:spTree>
    <p:extLst>
      <p:ext uri="{BB962C8B-B14F-4D97-AF65-F5344CB8AC3E}">
        <p14:creationId xmlns:p14="http://schemas.microsoft.com/office/powerpoint/2010/main" val="27867576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310994"/>
            <a:ext cx="7315200" cy="1154097"/>
          </a:xfrm>
        </p:spPr>
        <p:txBody>
          <a:bodyPr>
            <a:normAutofit fontScale="90000"/>
          </a:bodyPr>
          <a:lstStyle/>
          <a:p>
            <a:r>
              <a:rPr lang="es-MX" dirty="0"/>
              <a:t>Silicona por condensación</a:t>
            </a:r>
            <a:r>
              <a:rPr lang="es-MX" dirty="0" smtClean="0"/>
              <a:t>. Tiempo </a:t>
            </a:r>
            <a:br>
              <a:rPr lang="es-MX" dirty="0" smtClean="0"/>
            </a:br>
            <a:r>
              <a:rPr lang="es-MX" dirty="0" smtClean="0"/>
              <a:t>de vida</a:t>
            </a:r>
            <a:endParaRPr lang="es-MX" dirty="0"/>
          </a:p>
        </p:txBody>
      </p:sp>
      <p:sp>
        <p:nvSpPr>
          <p:cNvPr id="3" name="2 Marcador de contenido"/>
          <p:cNvSpPr>
            <a:spLocks noGrp="1"/>
          </p:cNvSpPr>
          <p:nvPr>
            <p:ph idx="1"/>
          </p:nvPr>
        </p:nvSpPr>
        <p:spPr>
          <a:xfrm>
            <a:off x="971600" y="1772816"/>
            <a:ext cx="7315200" cy="3539527"/>
          </a:xfrm>
        </p:spPr>
        <p:txBody>
          <a:bodyPr>
            <a:normAutofit lnSpcReduction="10000"/>
          </a:bodyPr>
          <a:lstStyle/>
          <a:p>
            <a:r>
              <a:rPr lang="es-MX" sz="2800" dirty="0" smtClean="0"/>
              <a:t>Son ligeramente inestables, en particular si se mezclan con un componente de estaño para formar un líquido catalizador.</a:t>
            </a:r>
          </a:p>
          <a:p>
            <a:r>
              <a:rPr lang="es-MX" sz="2800" dirty="0" smtClean="0"/>
              <a:t>El tiempo de vida limitado puede deberse a oxidación del componente de estaño con el catalizador.</a:t>
            </a:r>
          </a:p>
          <a:p>
            <a:r>
              <a:rPr lang="es-MX" sz="2800" dirty="0" smtClean="0"/>
              <a:t>Por degradación de la base o el enlace cruzado.</a:t>
            </a:r>
            <a:endParaRPr lang="es-MX" sz="28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192" y="4915639"/>
            <a:ext cx="2619375" cy="1743075"/>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6384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0291" y="188640"/>
            <a:ext cx="7315200" cy="1154097"/>
          </a:xfrm>
        </p:spPr>
        <p:txBody>
          <a:bodyPr>
            <a:normAutofit fontScale="90000"/>
          </a:bodyPr>
          <a:lstStyle/>
          <a:p>
            <a:r>
              <a:rPr lang="es-MX" dirty="0"/>
              <a:t>Silicona por condensación</a:t>
            </a:r>
            <a:r>
              <a:rPr lang="es-MX" dirty="0" smtClean="0"/>
              <a:t>. Manipulación</a:t>
            </a:r>
            <a:endParaRPr lang="es-MX" dirty="0"/>
          </a:p>
        </p:txBody>
      </p:sp>
      <p:sp>
        <p:nvSpPr>
          <p:cNvPr id="3" name="2 Marcador de contenido"/>
          <p:cNvSpPr>
            <a:spLocks noGrp="1"/>
          </p:cNvSpPr>
          <p:nvPr>
            <p:ph idx="1"/>
          </p:nvPr>
        </p:nvSpPr>
        <p:spPr>
          <a:xfrm>
            <a:off x="950291" y="1947268"/>
            <a:ext cx="7315200" cy="3539527"/>
          </a:xfrm>
        </p:spPr>
        <p:txBody>
          <a:bodyPr>
            <a:normAutofit/>
          </a:bodyPr>
          <a:lstStyle/>
          <a:p>
            <a:r>
              <a:rPr lang="es-MX" sz="2800" dirty="0" smtClean="0"/>
              <a:t>Las siliconas por condensación se abastecen como una base y un líquido catalizador o reactivo.</a:t>
            </a: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566" y="3717032"/>
            <a:ext cx="3816650" cy="2546983"/>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19044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404664"/>
            <a:ext cx="7315200" cy="1154097"/>
          </a:xfrm>
        </p:spPr>
        <p:txBody>
          <a:bodyPr>
            <a:normAutofit fontScale="90000"/>
          </a:bodyPr>
          <a:lstStyle/>
          <a:p>
            <a:r>
              <a:rPr lang="es-MX" dirty="0"/>
              <a:t>Silicona por </a:t>
            </a:r>
            <a:r>
              <a:rPr lang="es-MX" dirty="0" smtClean="0"/>
              <a:t>condensación. Manipulación </a:t>
            </a:r>
            <a:endParaRPr lang="es-MX" dirty="0"/>
          </a:p>
        </p:txBody>
      </p:sp>
      <p:sp>
        <p:nvSpPr>
          <p:cNvPr id="3" name="2 Marcador de contenido"/>
          <p:cNvSpPr>
            <a:spLocks noGrp="1"/>
          </p:cNvSpPr>
          <p:nvPr>
            <p:ph idx="1"/>
          </p:nvPr>
        </p:nvSpPr>
        <p:spPr>
          <a:xfrm>
            <a:off x="405203" y="1988840"/>
            <a:ext cx="5651862" cy="4525963"/>
          </a:xfrm>
        </p:spPr>
        <p:txBody>
          <a:bodyPr>
            <a:normAutofit/>
          </a:bodyPr>
          <a:lstStyle/>
          <a:p>
            <a:r>
              <a:rPr lang="es-MX" sz="2800" dirty="0" smtClean="0"/>
              <a:t>Para mantener el material en su lugar, la bandeja se pinta con adhesivo.</a:t>
            </a:r>
          </a:p>
          <a:p>
            <a:r>
              <a:rPr lang="es-MX" sz="2800" dirty="0" smtClean="0"/>
              <a:t>Los adhesivos pueden contener </a:t>
            </a:r>
            <a:r>
              <a:rPr lang="es-MX" sz="2800" dirty="0" err="1" smtClean="0"/>
              <a:t>siloxano</a:t>
            </a:r>
            <a:r>
              <a:rPr lang="es-MX" sz="2800" dirty="0" smtClean="0"/>
              <a:t> de </a:t>
            </a:r>
            <a:r>
              <a:rPr lang="es-MX" sz="2800" dirty="0" err="1" smtClean="0"/>
              <a:t>polidimetil</a:t>
            </a:r>
            <a:r>
              <a:rPr lang="es-MX" sz="2800" dirty="0" smtClean="0"/>
              <a:t> u otra silicona y silicato de etilo para crear un enlace físico con la bandeja.</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20636" r="23727"/>
          <a:stretch/>
        </p:blipFill>
        <p:spPr>
          <a:xfrm>
            <a:off x="6404417" y="2492896"/>
            <a:ext cx="2119746" cy="2857500"/>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42856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1772816"/>
            <a:ext cx="7315200" cy="4320520"/>
          </a:xfrm>
        </p:spPr>
        <p:txBody>
          <a:bodyPr>
            <a:normAutofit/>
          </a:bodyPr>
          <a:lstStyle/>
          <a:p>
            <a:r>
              <a:rPr lang="es-MX" sz="2800" dirty="0" smtClean="0"/>
              <a:t>Se extrae la masilla con una cucharilla dosificadora (proporcionada por el fabricante). Se extrae la cantidad necesaria de acuerdo al tamaño de la cucharilla de impresión.</a:t>
            </a:r>
            <a:endParaRPr lang="es-MX" sz="2800" dirty="0"/>
          </a:p>
        </p:txBody>
      </p:sp>
      <p:sp>
        <p:nvSpPr>
          <p:cNvPr id="4" name="1 Título"/>
          <p:cNvSpPr>
            <a:spLocks noGrp="1"/>
          </p:cNvSpPr>
          <p:nvPr>
            <p:ph type="title"/>
          </p:nvPr>
        </p:nvSpPr>
        <p:spPr>
          <a:xfrm>
            <a:off x="1043608" y="476672"/>
            <a:ext cx="7315200" cy="1154113"/>
          </a:xfrm>
        </p:spPr>
        <p:txBody>
          <a:bodyPr>
            <a:normAutofit fontScale="90000"/>
          </a:bodyPr>
          <a:lstStyle/>
          <a:p>
            <a:r>
              <a:rPr lang="es-MX" dirty="0"/>
              <a:t>Silicona por condensación</a:t>
            </a:r>
            <a:r>
              <a:rPr lang="es-MX" dirty="0" smtClean="0"/>
              <a:t>. Manipulación</a:t>
            </a:r>
            <a:endParaRPr lang="es-MX" dirty="0"/>
          </a:p>
        </p:txBody>
      </p:sp>
      <p:pic>
        <p:nvPicPr>
          <p:cNvPr id="6" name="5 Imagen"/>
          <p:cNvPicPr>
            <a:picLocks noChangeAspect="1"/>
          </p:cNvPicPr>
          <p:nvPr/>
        </p:nvPicPr>
        <p:blipFill rotWithShape="1">
          <a:blip r:embed="rId3">
            <a:extLst>
              <a:ext uri="{28A0092B-C50C-407E-A947-70E740481C1C}">
                <a14:useLocalDpi xmlns:a14="http://schemas.microsoft.com/office/drawing/2010/main" val="0"/>
              </a:ext>
            </a:extLst>
          </a:blip>
          <a:srcRect l="69151" t="8246" r="4859" b="63513"/>
          <a:stretch/>
        </p:blipFill>
        <p:spPr>
          <a:xfrm>
            <a:off x="5076056" y="4501541"/>
            <a:ext cx="2304256" cy="1879787"/>
          </a:xfrm>
          <a:prstGeom prst="rect">
            <a:avLst/>
          </a:prstGeom>
        </p:spPr>
      </p:pic>
      <p:pic>
        <p:nvPicPr>
          <p:cNvPr id="8" name="7 Imagen"/>
          <p:cNvPicPr>
            <a:picLocks noChangeAspect="1"/>
          </p:cNvPicPr>
          <p:nvPr/>
        </p:nvPicPr>
        <p:blipFill rotWithShape="1">
          <a:blip r:embed="rId4">
            <a:extLst>
              <a:ext uri="{28A0092B-C50C-407E-A947-70E740481C1C}">
                <a14:useLocalDpi xmlns:a14="http://schemas.microsoft.com/office/drawing/2010/main" val="0"/>
              </a:ext>
            </a:extLst>
          </a:blip>
          <a:srcRect l="41667"/>
          <a:stretch/>
        </p:blipFill>
        <p:spPr>
          <a:xfrm>
            <a:off x="2195736" y="4316979"/>
            <a:ext cx="1749152" cy="2248910"/>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07814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683568" y="1772816"/>
            <a:ext cx="8064896" cy="3539527"/>
          </a:xfrm>
        </p:spPr>
        <p:txBody>
          <a:bodyPr>
            <a:normAutofit/>
          </a:bodyPr>
          <a:lstStyle/>
          <a:p>
            <a:r>
              <a:rPr lang="es-MX" sz="2800" dirty="0" smtClean="0"/>
              <a:t>Sobre la masilla se realiza una depresión con la cucharilla dosificadora que servirá como referencia para medir el catalizador. </a:t>
            </a:r>
          </a:p>
        </p:txBody>
      </p:sp>
      <p:pic>
        <p:nvPicPr>
          <p:cNvPr id="8" name="3 Marcador de contenido"/>
          <p:cNvPicPr>
            <a:picLocks noChangeAspect="1"/>
          </p:cNvPicPr>
          <p:nvPr/>
        </p:nvPicPr>
        <p:blipFill rotWithShape="1">
          <a:blip r:embed="rId3">
            <a:extLst>
              <a:ext uri="{28A0092B-C50C-407E-A947-70E740481C1C}">
                <a14:useLocalDpi xmlns:a14="http://schemas.microsoft.com/office/drawing/2010/main" val="0"/>
              </a:ext>
            </a:extLst>
          </a:blip>
          <a:srcRect l="4977" t="39045" r="74855" b="30478"/>
          <a:stretch/>
        </p:blipFill>
        <p:spPr>
          <a:xfrm>
            <a:off x="3631386" y="3501008"/>
            <a:ext cx="2156691" cy="2446969"/>
          </a:xfrm>
          <a:prstGeom prst="rect">
            <a:avLst/>
          </a:prstGeom>
        </p:spPr>
      </p:pic>
      <p:sp>
        <p:nvSpPr>
          <p:cNvPr id="9" name="1 Título"/>
          <p:cNvSpPr>
            <a:spLocks noGrp="1"/>
          </p:cNvSpPr>
          <p:nvPr>
            <p:ph type="title"/>
          </p:nvPr>
        </p:nvSpPr>
        <p:spPr>
          <a:xfrm>
            <a:off x="971600" y="476672"/>
            <a:ext cx="7315200" cy="1154112"/>
          </a:xfrm>
        </p:spPr>
        <p:txBody>
          <a:bodyPr>
            <a:normAutofit fontScale="90000"/>
          </a:bodyPr>
          <a:lstStyle/>
          <a:p>
            <a:r>
              <a:rPr lang="es-MX" dirty="0"/>
              <a:t>Silicona por condensación</a:t>
            </a:r>
            <a:r>
              <a:rPr lang="es-MX" dirty="0" smtClean="0"/>
              <a:t>. Manipulación</a:t>
            </a:r>
            <a:endParaRPr lang="es-MX" dirty="0"/>
          </a:p>
        </p:txBody>
      </p:sp>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5346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683568" y="1772816"/>
            <a:ext cx="8064896" cy="3539527"/>
          </a:xfrm>
        </p:spPr>
        <p:txBody>
          <a:bodyPr>
            <a:normAutofit/>
          </a:bodyPr>
          <a:lstStyle/>
          <a:p>
            <a:r>
              <a:rPr lang="es-MX" sz="2800" dirty="0" smtClean="0"/>
              <a:t>Se añade la pasta catalizadora, por cada cucharilla de masilla se agrega una línea de catalizador del tamaño de la depresión dejada por la cuchara dosificadora.</a:t>
            </a:r>
            <a:endParaRPr lang="es-MX" sz="2800" dirty="0"/>
          </a:p>
        </p:txBody>
      </p:sp>
      <p:pic>
        <p:nvPicPr>
          <p:cNvPr id="8" name="3 Marcador de contenido"/>
          <p:cNvPicPr>
            <a:picLocks noChangeAspect="1"/>
          </p:cNvPicPr>
          <p:nvPr/>
        </p:nvPicPr>
        <p:blipFill rotWithShape="1">
          <a:blip r:embed="rId3">
            <a:extLst>
              <a:ext uri="{28A0092B-C50C-407E-A947-70E740481C1C}">
                <a14:useLocalDpi xmlns:a14="http://schemas.microsoft.com/office/drawing/2010/main" val="0"/>
              </a:ext>
            </a:extLst>
          </a:blip>
          <a:srcRect l="43433" t="38929" r="38342" b="36013"/>
          <a:stretch/>
        </p:blipFill>
        <p:spPr>
          <a:xfrm>
            <a:off x="3635896" y="3717032"/>
            <a:ext cx="2185927" cy="2256441"/>
          </a:xfrm>
          <a:prstGeom prst="rect">
            <a:avLst/>
          </a:prstGeom>
        </p:spPr>
      </p:pic>
      <p:sp>
        <p:nvSpPr>
          <p:cNvPr id="9" name="1 Título"/>
          <p:cNvSpPr>
            <a:spLocks noGrp="1"/>
          </p:cNvSpPr>
          <p:nvPr>
            <p:ph type="title"/>
          </p:nvPr>
        </p:nvSpPr>
        <p:spPr>
          <a:xfrm>
            <a:off x="971600" y="476672"/>
            <a:ext cx="7315200" cy="1154112"/>
          </a:xfrm>
        </p:spPr>
        <p:txBody>
          <a:bodyPr>
            <a:normAutofit fontScale="90000"/>
          </a:bodyPr>
          <a:lstStyle/>
          <a:p>
            <a:r>
              <a:rPr lang="es-MX" dirty="0"/>
              <a:t>Silicona por condensación</a:t>
            </a:r>
            <a:r>
              <a:rPr lang="es-MX" dirty="0" smtClean="0"/>
              <a:t>. Manipulación</a:t>
            </a:r>
            <a:endParaRPr lang="es-MX" dirty="0"/>
          </a:p>
        </p:txBody>
      </p:sp>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97112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81255" y="188640"/>
            <a:ext cx="7315200" cy="1154097"/>
          </a:xfrm>
        </p:spPr>
        <p:txBody>
          <a:bodyPr>
            <a:normAutofit fontScale="90000"/>
          </a:bodyPr>
          <a:lstStyle/>
          <a:p>
            <a:r>
              <a:rPr lang="es-MX" dirty="0"/>
              <a:t>Silicona por condensación. Manipulación</a:t>
            </a:r>
          </a:p>
        </p:txBody>
      </p:sp>
      <p:sp>
        <p:nvSpPr>
          <p:cNvPr id="3" name="2 Marcador de contenido"/>
          <p:cNvSpPr>
            <a:spLocks noGrp="1"/>
          </p:cNvSpPr>
          <p:nvPr>
            <p:ph idx="1"/>
          </p:nvPr>
        </p:nvSpPr>
        <p:spPr>
          <a:xfrm>
            <a:off x="410219" y="1888914"/>
            <a:ext cx="8229600" cy="4525963"/>
          </a:xfrm>
        </p:spPr>
        <p:txBody>
          <a:bodyPr>
            <a:normAutofit/>
          </a:bodyPr>
          <a:lstStyle/>
          <a:p>
            <a:r>
              <a:rPr lang="es-MX" sz="2800" dirty="0" smtClean="0"/>
              <a:t>La mejor técnica de mezclado es amasar el material con los dedos.</a:t>
            </a:r>
          </a:p>
          <a:p>
            <a:r>
              <a:rPr lang="es-MX" sz="2800" dirty="0" smtClean="0"/>
              <a:t>Evitar el uso de guantes de látex, ya que poseen componentes de sulfuro que inhiben el fraguado de la masilla.</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34846" t="29146" r="39103" b="29345"/>
          <a:stretch/>
        </p:blipFill>
        <p:spPr>
          <a:xfrm>
            <a:off x="5220072" y="4293096"/>
            <a:ext cx="2281417" cy="2045410"/>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rotWithShape="1">
          <a:blip r:embed="rId3">
            <a:extLst>
              <a:ext uri="{28A0092B-C50C-407E-A947-70E740481C1C}">
                <a14:useLocalDpi xmlns:a14="http://schemas.microsoft.com/office/drawing/2010/main" val="0"/>
              </a:ext>
            </a:extLst>
          </a:blip>
          <a:srcRect l="2244" t="29146" r="67662" b="29345"/>
          <a:stretch/>
        </p:blipFill>
        <p:spPr>
          <a:xfrm>
            <a:off x="1547662" y="4293096"/>
            <a:ext cx="2997481" cy="2063513"/>
          </a:xfrm>
          <a:prstGeom prst="rect">
            <a:avLst/>
          </a:prstGeom>
        </p:spPr>
      </p:pic>
    </p:spTree>
    <p:extLst>
      <p:ext uri="{BB962C8B-B14F-4D97-AF65-F5344CB8AC3E}">
        <p14:creationId xmlns:p14="http://schemas.microsoft.com/office/powerpoint/2010/main" val="22940006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88640"/>
            <a:ext cx="7315200" cy="1154097"/>
          </a:xfrm>
        </p:spPr>
        <p:txBody>
          <a:bodyPr>
            <a:normAutofit fontScale="90000"/>
          </a:bodyPr>
          <a:lstStyle/>
          <a:p>
            <a:r>
              <a:rPr lang="es-MX" dirty="0"/>
              <a:t>Silicona por condensación. Manipulación</a:t>
            </a:r>
          </a:p>
        </p:txBody>
      </p:sp>
      <p:sp>
        <p:nvSpPr>
          <p:cNvPr id="3" name="2 Marcador de contenido"/>
          <p:cNvSpPr>
            <a:spLocks noGrp="1"/>
          </p:cNvSpPr>
          <p:nvPr>
            <p:ph idx="1"/>
          </p:nvPr>
        </p:nvSpPr>
        <p:spPr>
          <a:xfrm>
            <a:off x="457200" y="1927373"/>
            <a:ext cx="8229600" cy="4525963"/>
          </a:xfrm>
        </p:spPr>
        <p:txBody>
          <a:bodyPr>
            <a:normAutofit/>
          </a:bodyPr>
          <a:lstStyle/>
          <a:p>
            <a:r>
              <a:rPr lang="es-MX" sz="2800" dirty="0" smtClean="0"/>
              <a:t>Estos materiales tienen una dificultad por la disparidad en la viscosidad de ambos componentes, sin embargo, la diferencia de color de los dos componentes proporciona una clave visual para saber si la mezcla se ha completado.</a:t>
            </a:r>
            <a:endParaRPr lang="es-MX" sz="2800" dirty="0"/>
          </a:p>
        </p:txBody>
      </p:sp>
      <p:pic>
        <p:nvPicPr>
          <p:cNvPr id="5" name="4 Imagen"/>
          <p:cNvPicPr>
            <a:picLocks noChangeAspect="1"/>
          </p:cNvPicPr>
          <p:nvPr/>
        </p:nvPicPr>
        <p:blipFill rotWithShape="1">
          <a:blip r:embed="rId3">
            <a:extLst>
              <a:ext uri="{28A0092B-C50C-407E-A947-70E740481C1C}">
                <a14:useLocalDpi xmlns:a14="http://schemas.microsoft.com/office/drawing/2010/main" val="0"/>
              </a:ext>
            </a:extLst>
          </a:blip>
          <a:srcRect l="64303" t="33957" r="2010" b="32915"/>
          <a:stretch/>
        </p:blipFill>
        <p:spPr>
          <a:xfrm>
            <a:off x="3275856" y="4653136"/>
            <a:ext cx="2630530" cy="1671583"/>
          </a:xfrm>
          <a:prstGeom prst="rect">
            <a:avLst/>
          </a:prstGeom>
        </p:spPr>
      </p:pic>
      <p:pic>
        <p:nvPicPr>
          <p:cNvPr id="6"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7499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914400" y="812800"/>
            <a:ext cx="7772400" cy="5856288"/>
          </a:xfrm>
        </p:spPr>
        <p:txBody>
          <a:bodyPr/>
          <a:lstStyle/>
          <a:p>
            <a:pPr eaLnBrk="1" hangingPunct="1">
              <a:buFont typeface="Wingdings" pitchFamily="2" charset="2"/>
              <a:buNone/>
            </a:pPr>
            <a:r>
              <a:rPr lang="es-MX" sz="2400" b="1" smtClean="0"/>
              <a:t>PRERREQUISITOS (TEMAS APRENDIDOS):</a:t>
            </a:r>
            <a:endParaRPr lang="es-ES" sz="2400" smtClean="0"/>
          </a:p>
          <a:p>
            <a:pPr eaLnBrk="1" hangingPunct="1"/>
            <a:r>
              <a:rPr lang="es-ES" sz="2400" smtClean="0"/>
              <a:t>MATERIALES DENTALES</a:t>
            </a:r>
          </a:p>
          <a:p>
            <a:pPr eaLnBrk="1" hangingPunct="1"/>
            <a:r>
              <a:rPr lang="es-ES" sz="2400" smtClean="0"/>
              <a:t>OPERATORIA DENTAL I Y II</a:t>
            </a:r>
          </a:p>
          <a:p>
            <a:pPr eaLnBrk="1" hangingPunct="1"/>
            <a:r>
              <a:rPr lang="es-ES" sz="2400" smtClean="0"/>
              <a:t>PREVENTIVA III</a:t>
            </a:r>
          </a:p>
          <a:p>
            <a:pPr eaLnBrk="1" hangingPunct="1">
              <a:buFont typeface="Wingdings" pitchFamily="2" charset="2"/>
              <a:buNone/>
            </a:pPr>
            <a:endParaRPr lang="es-ES" sz="2400" smtClean="0"/>
          </a:p>
          <a:p>
            <a:pPr eaLnBrk="1" hangingPunct="1">
              <a:buFont typeface="Wingdings" pitchFamily="2" charset="2"/>
              <a:buNone/>
            </a:pPr>
            <a:endParaRPr lang="es-ES" sz="2400" smtClean="0"/>
          </a:p>
          <a:p>
            <a:pPr eaLnBrk="1" hangingPunct="1">
              <a:buFont typeface="Wingdings" pitchFamily="2" charset="2"/>
              <a:buNone/>
            </a:pPr>
            <a:r>
              <a:rPr lang="es-ES" sz="2400" b="1" smtClean="0"/>
              <a:t>UNIDAD(ES) DE APRENDIZAJE CONSECUENTE (SERIADAS Y RECOMENDADAS):</a:t>
            </a:r>
            <a:endParaRPr lang="es-ES" sz="2400" smtClean="0"/>
          </a:p>
          <a:p>
            <a:pPr eaLnBrk="1" hangingPunct="1"/>
            <a:r>
              <a:rPr lang="es-ES" sz="2400" smtClean="0"/>
              <a:t>CLÍNICA DE OPERATORIA DENTAL I</a:t>
            </a:r>
          </a:p>
          <a:p>
            <a:pPr eaLnBrk="1" hangingPunct="1"/>
            <a:r>
              <a:rPr lang="es-ES" sz="2400" smtClean="0"/>
              <a:t> CLÍNICA DE OPERATORIA DENTAL II</a:t>
            </a:r>
          </a:p>
        </p:txBody>
      </p:sp>
      <p:sp>
        <p:nvSpPr>
          <p:cNvPr id="10243"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725186A-52DD-4E50-BF6A-848430695252}" type="slidenum">
              <a:rPr lang="es-ES" smtClean="0">
                <a:solidFill>
                  <a:schemeClr val="tx2"/>
                </a:solidFill>
              </a:rPr>
              <a:pPr eaLnBrk="1" hangingPunct="1"/>
              <a:t>4</a:t>
            </a:fld>
            <a:endParaRPr lang="es-ES" smtClean="0">
              <a:solidFill>
                <a:schemeClr val="tx2"/>
              </a:solidFill>
            </a:endParaRPr>
          </a:p>
        </p:txBody>
      </p:sp>
      <p:pic>
        <p:nvPicPr>
          <p:cNvPr id="1024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00386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5232" y="548680"/>
            <a:ext cx="7315200" cy="1154097"/>
          </a:xfrm>
        </p:spPr>
        <p:txBody>
          <a:bodyPr>
            <a:normAutofit fontScale="90000"/>
          </a:bodyPr>
          <a:lstStyle/>
          <a:p>
            <a:r>
              <a:rPr lang="es-MX" dirty="0"/>
              <a:t>Silicona por </a:t>
            </a:r>
            <a:r>
              <a:rPr lang="es-MX" dirty="0" smtClean="0"/>
              <a:t>condensación. Manipulación </a:t>
            </a:r>
            <a:endParaRPr lang="es-MX" dirty="0"/>
          </a:p>
        </p:txBody>
      </p:sp>
      <p:sp>
        <p:nvSpPr>
          <p:cNvPr id="3" name="2 Marcador de contenido"/>
          <p:cNvSpPr>
            <a:spLocks noGrp="1"/>
          </p:cNvSpPr>
          <p:nvPr>
            <p:ph idx="1"/>
          </p:nvPr>
        </p:nvSpPr>
        <p:spPr>
          <a:xfrm>
            <a:off x="950797" y="1988840"/>
            <a:ext cx="7315200" cy="3539527"/>
          </a:xfrm>
        </p:spPr>
        <p:txBody>
          <a:bodyPr>
            <a:normAutofit/>
          </a:bodyPr>
          <a:lstStyle/>
          <a:p>
            <a:r>
              <a:rPr lang="es-MX" sz="2600" dirty="0" smtClean="0"/>
              <a:t>Se coloca masilla sobre la bandeja y se efectúa una impresión preliminar.</a:t>
            </a:r>
          </a:p>
          <a:p>
            <a:r>
              <a:rPr lang="es-MX" sz="2600" dirty="0" smtClean="0"/>
              <a:t>Se crea un espacio para «lavar» el material de cuerpo ligero mediante corte transversal de la parte de la masilla de la bandeja o usando una hoja de polietileno como espaciador</a:t>
            </a:r>
            <a:endParaRPr lang="es-MX" sz="26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rotWithShape="1">
          <a:blip r:embed="rId5">
            <a:extLst>
              <a:ext uri="{28A0092B-C50C-407E-A947-70E740481C1C}">
                <a14:useLocalDpi xmlns:a14="http://schemas.microsoft.com/office/drawing/2010/main" val="0"/>
              </a:ext>
            </a:extLst>
          </a:blip>
          <a:srcRect l="83181" t="25656" r="1970" b="39395"/>
          <a:stretch/>
        </p:blipFill>
        <p:spPr>
          <a:xfrm>
            <a:off x="7427267" y="4232415"/>
            <a:ext cx="1357746" cy="2396838"/>
          </a:xfrm>
          <a:prstGeom prst="rect">
            <a:avLst/>
          </a:prstGeom>
        </p:spPr>
      </p:pic>
      <p:pic>
        <p:nvPicPr>
          <p:cNvPr id="9" name="8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2000" y="4774342"/>
            <a:ext cx="1860188" cy="1860188"/>
          </a:xfrm>
          <a:prstGeom prst="rect">
            <a:avLst/>
          </a:prstGeom>
        </p:spPr>
      </p:pic>
      <p:pic>
        <p:nvPicPr>
          <p:cNvPr id="10" name="9 Imagen"/>
          <p:cNvPicPr>
            <a:picLocks noChangeAspect="1"/>
          </p:cNvPicPr>
          <p:nvPr/>
        </p:nvPicPr>
        <p:blipFill rotWithShape="1">
          <a:blip r:embed="rId7">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52538" t="25656" r="17937" b="44480"/>
          <a:stretch/>
        </p:blipFill>
        <p:spPr>
          <a:xfrm>
            <a:off x="971600" y="4779619"/>
            <a:ext cx="2445144" cy="1854911"/>
          </a:xfrm>
          <a:prstGeom prst="rect">
            <a:avLst/>
          </a:prstGeom>
        </p:spPr>
      </p:pic>
    </p:spTree>
    <p:extLst>
      <p:ext uri="{BB962C8B-B14F-4D97-AF65-F5344CB8AC3E}">
        <p14:creationId xmlns:p14="http://schemas.microsoft.com/office/powerpoint/2010/main" val="28646617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92696"/>
            <a:ext cx="7315200" cy="1154097"/>
          </a:xfrm>
        </p:spPr>
        <p:txBody>
          <a:bodyPr>
            <a:normAutofit fontScale="90000"/>
          </a:bodyPr>
          <a:lstStyle/>
          <a:p>
            <a:r>
              <a:rPr lang="es-MX" dirty="0"/>
              <a:t>Silicona por condensación. Manipulación </a:t>
            </a:r>
          </a:p>
        </p:txBody>
      </p:sp>
      <p:sp>
        <p:nvSpPr>
          <p:cNvPr id="3" name="2 Marcador de contenido"/>
          <p:cNvSpPr>
            <a:spLocks noGrp="1"/>
          </p:cNvSpPr>
          <p:nvPr>
            <p:ph idx="1"/>
          </p:nvPr>
        </p:nvSpPr>
        <p:spPr>
          <a:xfrm>
            <a:off x="899592" y="2060848"/>
            <a:ext cx="7315200" cy="3539527"/>
          </a:xfrm>
        </p:spPr>
        <p:txBody>
          <a:bodyPr>
            <a:normAutofit/>
          </a:bodyPr>
          <a:lstStyle/>
          <a:p>
            <a:r>
              <a:rPr lang="es-MX" sz="2800" dirty="0"/>
              <a:t>Se toma una segunda </a:t>
            </a:r>
            <a:r>
              <a:rPr lang="es-MX" sz="2800" dirty="0" smtClean="0"/>
              <a:t>impresión </a:t>
            </a:r>
            <a:r>
              <a:rPr lang="es-MX" sz="2800" dirty="0"/>
              <a:t>ahora con el </a:t>
            </a:r>
            <a:r>
              <a:rPr lang="es-MX" sz="2800" dirty="0" smtClean="0"/>
              <a:t>silicón </a:t>
            </a:r>
            <a:r>
              <a:rPr lang="es-MX" sz="2800" dirty="0"/>
              <a:t>ligero, cuidando que el porta impresiones quede en el mismo lugar que la primera </a:t>
            </a:r>
            <a:r>
              <a:rPr lang="es-MX" sz="2800" dirty="0" smtClean="0"/>
              <a:t>impresión.</a:t>
            </a:r>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t="7313" b="6318"/>
          <a:stretch/>
        </p:blipFill>
        <p:spPr>
          <a:xfrm>
            <a:off x="3059832" y="4365104"/>
            <a:ext cx="3095596" cy="2005207"/>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70059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50404" y="2132856"/>
            <a:ext cx="7315200" cy="3539527"/>
          </a:xfrm>
        </p:spPr>
        <p:txBody>
          <a:bodyPr>
            <a:normAutofit/>
          </a:bodyPr>
          <a:lstStyle/>
          <a:p>
            <a:r>
              <a:rPr lang="es-MX" sz="2800" dirty="0" smtClean="0"/>
              <a:t>Sobre una loseta </a:t>
            </a:r>
            <a:r>
              <a:rPr lang="es-MX" sz="2800" dirty="0"/>
              <a:t>de </a:t>
            </a:r>
            <a:r>
              <a:rPr lang="es-MX" sz="2800" dirty="0" smtClean="0"/>
              <a:t>vidrio o </a:t>
            </a:r>
            <a:r>
              <a:rPr lang="es-MX" sz="2800" dirty="0"/>
              <a:t>sobre un block de </a:t>
            </a:r>
            <a:r>
              <a:rPr lang="es-MX" sz="2800" dirty="0" smtClean="0"/>
              <a:t>mezclas se coloca en </a:t>
            </a:r>
            <a:r>
              <a:rPr lang="es-MX" sz="2800" dirty="0"/>
              <a:t>proporciones iguales la </a:t>
            </a:r>
            <a:r>
              <a:rPr lang="es-MX" sz="2800" dirty="0" smtClean="0"/>
              <a:t>silicona ligera y el activador. </a:t>
            </a:r>
          </a:p>
          <a:p>
            <a:endParaRPr lang="es-MX" sz="2800" dirty="0"/>
          </a:p>
          <a:p>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5543" t="70801" r="62539" b="7335"/>
          <a:stretch/>
        </p:blipFill>
        <p:spPr>
          <a:xfrm>
            <a:off x="3059832" y="4293096"/>
            <a:ext cx="3096344" cy="1592407"/>
          </a:xfrm>
          <a:prstGeom prst="rect">
            <a:avLst/>
          </a:prstGeom>
        </p:spPr>
      </p:pic>
      <p:sp>
        <p:nvSpPr>
          <p:cNvPr id="6" name="1 Título"/>
          <p:cNvSpPr>
            <a:spLocks noGrp="1"/>
          </p:cNvSpPr>
          <p:nvPr>
            <p:ph type="title"/>
          </p:nvPr>
        </p:nvSpPr>
        <p:spPr>
          <a:xfrm>
            <a:off x="950404" y="692696"/>
            <a:ext cx="7315200" cy="1154097"/>
          </a:xfrm>
        </p:spPr>
        <p:txBody>
          <a:bodyPr>
            <a:normAutofit fontScale="90000"/>
          </a:bodyPr>
          <a:lstStyle/>
          <a:p>
            <a:r>
              <a:rPr lang="es-MX" dirty="0"/>
              <a:t>Silicona por condensación. Manipulación </a:t>
            </a:r>
          </a:p>
        </p:txBody>
      </p:sp>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74286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48680"/>
            <a:ext cx="7315200" cy="1154097"/>
          </a:xfrm>
        </p:spPr>
        <p:txBody>
          <a:bodyPr>
            <a:normAutofit fontScale="90000"/>
          </a:bodyPr>
          <a:lstStyle/>
          <a:p>
            <a:r>
              <a:rPr lang="es-MX" dirty="0"/>
              <a:t>Silicona por condensación. Manipulación </a:t>
            </a:r>
          </a:p>
        </p:txBody>
      </p:sp>
      <p:sp>
        <p:nvSpPr>
          <p:cNvPr id="3" name="2 Marcador de contenido"/>
          <p:cNvSpPr>
            <a:spLocks noGrp="1"/>
          </p:cNvSpPr>
          <p:nvPr>
            <p:ph idx="1"/>
          </p:nvPr>
        </p:nvSpPr>
        <p:spPr>
          <a:xfrm>
            <a:off x="853480" y="1916832"/>
            <a:ext cx="7315200" cy="3539527"/>
          </a:xfrm>
        </p:spPr>
        <p:txBody>
          <a:bodyPr>
            <a:normAutofit/>
          </a:bodyPr>
          <a:lstStyle/>
          <a:p>
            <a:r>
              <a:rPr lang="es-MX" sz="2800" dirty="0"/>
              <a:t>Se mezcla el </a:t>
            </a:r>
            <a:r>
              <a:rPr lang="es-MX" sz="2800" dirty="0" smtClean="0"/>
              <a:t>silicón </a:t>
            </a:r>
            <a:r>
              <a:rPr lang="es-MX" sz="2800" dirty="0"/>
              <a:t>ligero con el </a:t>
            </a:r>
            <a:r>
              <a:rPr lang="es-MX" sz="2800" dirty="0" smtClean="0"/>
              <a:t>activador con </a:t>
            </a:r>
            <a:r>
              <a:rPr lang="es-MX" sz="2800" dirty="0"/>
              <a:t>movimientos circulares durante </a:t>
            </a:r>
            <a:r>
              <a:rPr lang="es-MX" sz="2800" dirty="0" smtClean="0"/>
              <a:t>30 segundos, se coloca en la impresión previamente realizada en silicona pesada.</a:t>
            </a:r>
            <a:endParaRPr lang="es-MX" sz="2800" dirty="0"/>
          </a:p>
        </p:txBody>
      </p:sp>
      <p:pic>
        <p:nvPicPr>
          <p:cNvPr id="5" name="4 Imagen"/>
          <p:cNvPicPr>
            <a:picLocks noChangeAspect="1"/>
          </p:cNvPicPr>
          <p:nvPr/>
        </p:nvPicPr>
        <p:blipFill rotWithShape="1">
          <a:blip r:embed="rId3">
            <a:extLst>
              <a:ext uri="{28A0092B-C50C-407E-A947-70E740481C1C}">
                <a14:useLocalDpi xmlns:a14="http://schemas.microsoft.com/office/drawing/2010/main" val="0"/>
              </a:ext>
            </a:extLst>
          </a:blip>
          <a:srcRect l="30833" t="64039" r="38333" b="5455"/>
          <a:stretch/>
        </p:blipFill>
        <p:spPr>
          <a:xfrm>
            <a:off x="1691680" y="4151814"/>
            <a:ext cx="2819400" cy="2092037"/>
          </a:xfrm>
          <a:prstGeom prst="rect">
            <a:avLst/>
          </a:prstGeom>
        </p:spPr>
      </p:pic>
      <p:pic>
        <p:nvPicPr>
          <p:cNvPr id="7" name="6 Imagen"/>
          <p:cNvPicPr>
            <a:picLocks noChangeAspect="1"/>
          </p:cNvPicPr>
          <p:nvPr/>
        </p:nvPicPr>
        <p:blipFill rotWithShape="1">
          <a:blip r:embed="rId3">
            <a:extLst>
              <a:ext uri="{28A0092B-C50C-407E-A947-70E740481C1C}">
                <a14:useLocalDpi xmlns:a14="http://schemas.microsoft.com/office/drawing/2010/main" val="0"/>
              </a:ext>
            </a:extLst>
          </a:blip>
          <a:srcRect l="66363" t="64242" r="4091" b="6263"/>
          <a:stretch/>
        </p:blipFill>
        <p:spPr>
          <a:xfrm>
            <a:off x="5292080" y="4186449"/>
            <a:ext cx="2701636" cy="202276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55275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404664"/>
            <a:ext cx="7315200" cy="1154097"/>
          </a:xfrm>
        </p:spPr>
        <p:txBody>
          <a:bodyPr>
            <a:normAutofit fontScale="90000"/>
          </a:bodyPr>
          <a:lstStyle/>
          <a:p>
            <a:r>
              <a:rPr lang="es-MX" dirty="0"/>
              <a:t>Silicona por condensación. Manipulación </a:t>
            </a:r>
          </a:p>
        </p:txBody>
      </p:sp>
      <p:sp>
        <p:nvSpPr>
          <p:cNvPr id="3" name="2 Marcador de contenido"/>
          <p:cNvSpPr>
            <a:spLocks noGrp="1"/>
          </p:cNvSpPr>
          <p:nvPr>
            <p:ph idx="1"/>
          </p:nvPr>
        </p:nvSpPr>
        <p:spPr>
          <a:xfrm>
            <a:off x="899592" y="1772816"/>
            <a:ext cx="7776864" cy="3539527"/>
          </a:xfrm>
        </p:spPr>
        <p:txBody>
          <a:bodyPr>
            <a:normAutofit/>
          </a:bodyPr>
          <a:lstStyle/>
          <a:p>
            <a:r>
              <a:rPr lang="es-MX" sz="2600" dirty="0" smtClean="0"/>
              <a:t>Se lleva el </a:t>
            </a:r>
            <a:r>
              <a:rPr lang="es-MX" sz="2600" dirty="0" err="1" smtClean="0"/>
              <a:t>portaimpresiones</a:t>
            </a:r>
            <a:r>
              <a:rPr lang="es-MX" sz="2600" dirty="0" smtClean="0"/>
              <a:t> a la boca del paciente </a:t>
            </a:r>
            <a:r>
              <a:rPr lang="es-MX" sz="2600" dirty="0"/>
              <a:t>cuidando que </a:t>
            </a:r>
            <a:r>
              <a:rPr lang="es-MX" sz="2600" dirty="0" smtClean="0"/>
              <a:t>quede </a:t>
            </a:r>
            <a:r>
              <a:rPr lang="es-MX" sz="2600" dirty="0"/>
              <a:t>en el mismo lugar que la </a:t>
            </a:r>
            <a:r>
              <a:rPr lang="es-MX" sz="2600" dirty="0" smtClean="0"/>
              <a:t>primera, se realiza presión uniforme sobre el </a:t>
            </a:r>
            <a:r>
              <a:rPr lang="es-MX" sz="2600" dirty="0" err="1" smtClean="0"/>
              <a:t>portaimpresiones</a:t>
            </a:r>
            <a:r>
              <a:rPr lang="es-MX" sz="2600" dirty="0" smtClean="0"/>
              <a:t> y se espera de 3 a 4 minutos para que se complete la polimerización. Se retira de una sola intención de la boca del paciente.</a:t>
            </a:r>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20000" t="15334" r="6000" b="25555"/>
          <a:stretch/>
        </p:blipFill>
        <p:spPr>
          <a:xfrm>
            <a:off x="2987824" y="4653136"/>
            <a:ext cx="3383280" cy="2026920"/>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13856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764704"/>
            <a:ext cx="7315200" cy="1154097"/>
          </a:xfrm>
        </p:spPr>
        <p:txBody>
          <a:bodyPr>
            <a:normAutofit fontScale="90000"/>
          </a:bodyPr>
          <a:lstStyle/>
          <a:p>
            <a:r>
              <a:rPr lang="es-MX" dirty="0"/>
              <a:t>Silicona por condensación. </a:t>
            </a:r>
            <a:r>
              <a:rPr lang="es-MX" dirty="0" smtClean="0"/>
              <a:t>Desinfección de la impresión</a:t>
            </a:r>
            <a:endParaRPr lang="es-MX" dirty="0"/>
          </a:p>
        </p:txBody>
      </p:sp>
      <p:sp>
        <p:nvSpPr>
          <p:cNvPr id="3" name="2 Marcador de contenido"/>
          <p:cNvSpPr>
            <a:spLocks noGrp="1"/>
          </p:cNvSpPr>
          <p:nvPr>
            <p:ph idx="1"/>
          </p:nvPr>
        </p:nvSpPr>
        <p:spPr>
          <a:xfrm>
            <a:off x="555413" y="2319109"/>
            <a:ext cx="8229600" cy="4525963"/>
          </a:xfrm>
        </p:spPr>
        <p:txBody>
          <a:bodyPr>
            <a:normAutofit/>
          </a:bodyPr>
          <a:lstStyle/>
          <a:p>
            <a:r>
              <a:rPr lang="es-MX" sz="2800" dirty="0" smtClean="0"/>
              <a:t>Pueden ser sumergidas en la mayor parte de las soluciones antimicrobianas comerciales por periodos cortos (menos de una hora).</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43808" y="4005064"/>
            <a:ext cx="3614936" cy="2464730"/>
          </a:xfrm>
          <a:prstGeom prst="rect">
            <a:avLst/>
          </a:prstGeom>
        </p:spPr>
      </p:pic>
    </p:spTree>
    <p:extLst>
      <p:ext uri="{BB962C8B-B14F-4D97-AF65-F5344CB8AC3E}">
        <p14:creationId xmlns:p14="http://schemas.microsoft.com/office/powerpoint/2010/main" val="18877804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3959" y="476672"/>
            <a:ext cx="8229600" cy="1143000"/>
          </a:xfrm>
        </p:spPr>
        <p:txBody>
          <a:bodyPr>
            <a:normAutofit fontScale="90000"/>
          </a:bodyPr>
          <a:lstStyle/>
          <a:p>
            <a:r>
              <a:rPr lang="es-MX" dirty="0"/>
              <a:t>Silicona por condensación. </a:t>
            </a:r>
            <a:r>
              <a:rPr lang="es-MX" dirty="0" smtClean="0"/>
              <a:t>Preparación de los dados de yeso</a:t>
            </a:r>
            <a:endParaRPr lang="es-MX" dirty="0"/>
          </a:p>
        </p:txBody>
      </p:sp>
      <p:sp>
        <p:nvSpPr>
          <p:cNvPr id="3" name="2 Marcador de contenido"/>
          <p:cNvSpPr>
            <a:spLocks noGrp="1"/>
          </p:cNvSpPr>
          <p:nvPr>
            <p:ph idx="1"/>
          </p:nvPr>
        </p:nvSpPr>
        <p:spPr>
          <a:xfrm>
            <a:off x="555413" y="2060848"/>
            <a:ext cx="8229600" cy="4525963"/>
          </a:xfrm>
        </p:spPr>
        <p:txBody>
          <a:bodyPr>
            <a:normAutofit/>
          </a:bodyPr>
          <a:lstStyle/>
          <a:p>
            <a:r>
              <a:rPr lang="es-MX" sz="2800" dirty="0" smtClean="0"/>
              <a:t>El vaciado de la impresión debe realizarse lo mas pronto posible después de haber removido la impresión de la boca.</a:t>
            </a:r>
          </a:p>
          <a:p>
            <a:r>
              <a:rPr lang="es-MX" sz="2800" dirty="0" smtClean="0"/>
              <a:t>Son compatibles con todos los productos de yeso.</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18833" t="19778" r="46000" b="21851"/>
          <a:stretch/>
        </p:blipFill>
        <p:spPr>
          <a:xfrm>
            <a:off x="3491880" y="4293096"/>
            <a:ext cx="2367261" cy="2210192"/>
          </a:xfrm>
          <a:prstGeom prst="rect">
            <a:avLst/>
          </a:prstGeom>
        </p:spPr>
      </p:pic>
    </p:spTree>
    <p:extLst>
      <p:ext uri="{BB962C8B-B14F-4D97-AF65-F5344CB8AC3E}">
        <p14:creationId xmlns:p14="http://schemas.microsoft.com/office/powerpoint/2010/main" val="20408687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Silicona por reacción de adición (</a:t>
            </a:r>
            <a:r>
              <a:rPr lang="es-MX" dirty="0" err="1" smtClean="0"/>
              <a:t>polisiloxano</a:t>
            </a:r>
            <a:r>
              <a:rPr lang="es-MX" dirty="0" smtClean="0"/>
              <a:t> de vinilo)</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8024" y="1268760"/>
            <a:ext cx="3624776" cy="2381622"/>
          </a:xfrm>
          <a:prstGeom prst="rect">
            <a:avLst/>
          </a:prstGeom>
        </p:spPr>
      </p:pic>
    </p:spTree>
    <p:extLst>
      <p:ext uri="{BB962C8B-B14F-4D97-AF65-F5344CB8AC3E}">
        <p14:creationId xmlns:p14="http://schemas.microsoft.com/office/powerpoint/2010/main" val="25681492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971600" y="340201"/>
            <a:ext cx="7315200" cy="781722"/>
          </a:xfrm>
        </p:spPr>
        <p:txBody>
          <a:bodyPr/>
          <a:lstStyle/>
          <a:p>
            <a:r>
              <a:rPr lang="es-MX" dirty="0" smtClean="0"/>
              <a:t>Silicona por adición. Química </a:t>
            </a:r>
            <a:endParaRPr lang="es-MX" dirty="0"/>
          </a:p>
        </p:txBody>
      </p:sp>
      <p:sp>
        <p:nvSpPr>
          <p:cNvPr id="5" name="4 Marcador de contenido"/>
          <p:cNvSpPr>
            <a:spLocks noGrp="1"/>
          </p:cNvSpPr>
          <p:nvPr>
            <p:ph idx="1"/>
          </p:nvPr>
        </p:nvSpPr>
        <p:spPr>
          <a:xfrm>
            <a:off x="539553" y="1484784"/>
            <a:ext cx="8245460" cy="3539527"/>
          </a:xfrm>
        </p:spPr>
        <p:txBody>
          <a:bodyPr>
            <a:normAutofit/>
          </a:bodyPr>
          <a:lstStyle/>
          <a:p>
            <a:r>
              <a:rPr lang="es-MX" sz="2800" dirty="0" smtClean="0"/>
              <a:t>Se llaman </a:t>
            </a:r>
            <a:r>
              <a:rPr lang="es-MX" sz="2800" dirty="0" err="1" smtClean="0"/>
              <a:t>polivinilsiloxano</a:t>
            </a:r>
            <a:r>
              <a:rPr lang="es-MX" sz="2800" dirty="0" smtClean="0"/>
              <a:t> o </a:t>
            </a:r>
            <a:r>
              <a:rPr lang="es-MX" sz="2800" dirty="0" err="1" smtClean="0"/>
              <a:t>polisiloxano</a:t>
            </a:r>
            <a:r>
              <a:rPr lang="es-MX" sz="2800" dirty="0" smtClean="0"/>
              <a:t> de vinilo.</a:t>
            </a:r>
          </a:p>
          <a:p>
            <a:r>
              <a:rPr lang="es-MX" sz="2800" dirty="0" smtClean="0"/>
              <a:t>La reacción de adición del polímero termina con grupos vinilo y tiene enlace cruzado con los grupos híbridos activados por un catalizador de sales de platino.</a:t>
            </a:r>
            <a:endParaRPr lang="es-MX" sz="2800" dirty="0"/>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5856" y="4198528"/>
            <a:ext cx="2736304" cy="2243770"/>
          </a:xfrm>
          <a:prstGeom prst="rect">
            <a:avLst/>
          </a:prstGeom>
        </p:spPr>
      </p:pic>
    </p:spTree>
    <p:extLst>
      <p:ext uri="{BB962C8B-B14F-4D97-AF65-F5344CB8AC3E}">
        <p14:creationId xmlns:p14="http://schemas.microsoft.com/office/powerpoint/2010/main" val="13599404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41823" y="188640"/>
            <a:ext cx="7315200" cy="1154097"/>
          </a:xfrm>
        </p:spPr>
        <p:txBody>
          <a:bodyPr>
            <a:noAutofit/>
          </a:bodyPr>
          <a:lstStyle/>
          <a:p>
            <a:r>
              <a:rPr lang="es-MX" sz="3600" dirty="0"/>
              <a:t>Silicona por adición. </a:t>
            </a:r>
            <a:r>
              <a:rPr lang="es-MX" sz="3600" dirty="0" smtClean="0"/>
              <a:t>Composición </a:t>
            </a:r>
            <a:endParaRPr lang="es-MX" sz="3600" dirty="0"/>
          </a:p>
        </p:txBody>
      </p:sp>
      <p:sp>
        <p:nvSpPr>
          <p:cNvPr id="3" name="2 Marcador de contenido"/>
          <p:cNvSpPr>
            <a:spLocks noGrp="1"/>
          </p:cNvSpPr>
          <p:nvPr>
            <p:ph idx="1"/>
          </p:nvPr>
        </p:nvSpPr>
        <p:spPr>
          <a:xfrm>
            <a:off x="941823" y="1556792"/>
            <a:ext cx="7315200" cy="3539527"/>
          </a:xfrm>
        </p:spPr>
        <p:txBody>
          <a:bodyPr>
            <a:normAutofit/>
          </a:bodyPr>
          <a:lstStyle/>
          <a:p>
            <a:r>
              <a:rPr lang="es-MX" sz="2800" dirty="0" smtClean="0"/>
              <a:t>Pasta base: </a:t>
            </a:r>
            <a:r>
              <a:rPr lang="es-MX" sz="2800" dirty="0" err="1" smtClean="0"/>
              <a:t>siloxano</a:t>
            </a:r>
            <a:r>
              <a:rPr lang="es-MX" sz="2800" dirty="0" smtClean="0"/>
              <a:t> de hidrógeno </a:t>
            </a:r>
            <a:r>
              <a:rPr lang="es-MX" sz="2800" dirty="0" err="1" smtClean="0"/>
              <a:t>polimetilo</a:t>
            </a:r>
            <a:r>
              <a:rPr lang="es-MX" sz="2800" dirty="0" smtClean="0"/>
              <a:t> y otros </a:t>
            </a:r>
            <a:r>
              <a:rPr lang="es-MX" sz="2800" dirty="0" err="1" smtClean="0"/>
              <a:t>prepolímeros</a:t>
            </a:r>
            <a:r>
              <a:rPr lang="es-MX" sz="2800" dirty="0" smtClean="0"/>
              <a:t> de </a:t>
            </a:r>
            <a:r>
              <a:rPr lang="es-MX" sz="2800" dirty="0" err="1" smtClean="0"/>
              <a:t>siloxano</a:t>
            </a:r>
            <a:r>
              <a:rPr lang="es-MX" sz="2800" dirty="0" smtClean="0"/>
              <a:t>.</a:t>
            </a:r>
          </a:p>
          <a:p>
            <a:r>
              <a:rPr lang="es-MX" sz="2800" dirty="0" smtClean="0"/>
              <a:t>Pasta catalizadora: </a:t>
            </a:r>
            <a:r>
              <a:rPr lang="es-MX" sz="2800" dirty="0" err="1" smtClean="0"/>
              <a:t>siloxano</a:t>
            </a:r>
            <a:r>
              <a:rPr lang="es-MX" sz="2800" dirty="0" smtClean="0"/>
              <a:t> de </a:t>
            </a:r>
            <a:r>
              <a:rPr lang="es-MX" sz="2800" dirty="0" err="1" smtClean="0"/>
              <a:t>divinil</a:t>
            </a:r>
            <a:r>
              <a:rPr lang="es-MX" sz="2800" dirty="0" smtClean="0"/>
              <a:t> </a:t>
            </a:r>
            <a:r>
              <a:rPr lang="es-MX" sz="2800" dirty="0" err="1" smtClean="0"/>
              <a:t>polidimetilo</a:t>
            </a:r>
            <a:r>
              <a:rPr lang="es-MX" sz="2800" dirty="0" smtClean="0"/>
              <a:t> y otros </a:t>
            </a:r>
            <a:r>
              <a:rPr lang="es-MX" sz="2800" dirty="0" err="1" smtClean="0"/>
              <a:t>prepolímeros</a:t>
            </a:r>
            <a:r>
              <a:rPr lang="es-MX" sz="2800" dirty="0" smtClean="0"/>
              <a:t> de </a:t>
            </a:r>
            <a:r>
              <a:rPr lang="es-MX" sz="2800" dirty="0" err="1" smtClean="0"/>
              <a:t>siloxano</a:t>
            </a:r>
            <a:r>
              <a:rPr lang="es-MX" sz="2800" dirty="0" smtClean="0"/>
              <a:t>.</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0474" y="4149080"/>
            <a:ext cx="2857899" cy="2229161"/>
          </a:xfrm>
          <a:prstGeom prst="rect">
            <a:avLst/>
          </a:prstGeom>
        </p:spPr>
      </p:pic>
    </p:spTree>
    <p:extLst>
      <p:ext uri="{BB962C8B-B14F-4D97-AF65-F5344CB8AC3E}">
        <p14:creationId xmlns:p14="http://schemas.microsoft.com/office/powerpoint/2010/main" val="3611237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908050"/>
            <a:ext cx="8015287" cy="914400"/>
          </a:xfrm>
        </p:spPr>
        <p:txBody>
          <a:bodyPr>
            <a:noAutofit/>
          </a:bodyPr>
          <a:lstStyle/>
          <a:p>
            <a:pPr eaLnBrk="1" fontAlgn="auto" hangingPunct="1">
              <a:spcAft>
                <a:spcPts val="0"/>
              </a:spcAft>
              <a:defRPr/>
            </a:pPr>
            <a:r>
              <a:rPr lang="es-ES" sz="3600" dirty="0" smtClean="0">
                <a:solidFill>
                  <a:schemeClr val="accent2">
                    <a:lumMod val="60000"/>
                    <a:lumOff val="40000"/>
                  </a:schemeClr>
                </a:solidFill>
              </a:rPr>
              <a:t>PROPÓSITO DE LA UNIDAD DE APRENDIZAJE</a:t>
            </a:r>
            <a:br>
              <a:rPr lang="es-ES" sz="3600" dirty="0" smtClean="0">
                <a:solidFill>
                  <a:schemeClr val="accent2">
                    <a:lumMod val="60000"/>
                    <a:lumOff val="40000"/>
                  </a:schemeClr>
                </a:solidFill>
              </a:rPr>
            </a:br>
            <a:endParaRPr lang="es-ES" sz="3600" dirty="0">
              <a:solidFill>
                <a:schemeClr val="accent2">
                  <a:lumMod val="60000"/>
                  <a:lumOff val="40000"/>
                </a:schemeClr>
              </a:solidFill>
            </a:endParaRPr>
          </a:p>
        </p:txBody>
      </p:sp>
      <p:sp>
        <p:nvSpPr>
          <p:cNvPr id="11267" name="2 Marcador de contenido"/>
          <p:cNvSpPr>
            <a:spLocks noGrp="1"/>
          </p:cNvSpPr>
          <p:nvPr>
            <p:ph idx="1"/>
          </p:nvPr>
        </p:nvSpPr>
        <p:spPr>
          <a:xfrm>
            <a:off x="914400" y="2000250"/>
            <a:ext cx="7772400" cy="4572000"/>
          </a:xfrm>
        </p:spPr>
        <p:txBody>
          <a:bodyPr>
            <a:normAutofit/>
          </a:bodyPr>
          <a:lstStyle/>
          <a:p>
            <a:pPr eaLnBrk="1" hangingPunct="1"/>
            <a:r>
              <a:rPr lang="es-ES" sz="2800" dirty="0" smtClean="0"/>
              <a:t>Al término del curso, el participante aplicará los principios y medidas preventivas para el control de infecciones y manejo de residuos, así como las actividades que rigen la atención odontológica dentro de las clínicas de la facultad bajo su normatividad vigente.</a:t>
            </a:r>
          </a:p>
        </p:txBody>
      </p:sp>
      <p:sp>
        <p:nvSpPr>
          <p:cNvPr id="11268"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3FFD9DD-4D8F-48D0-9352-FA0958AEFC96}" type="slidenum">
              <a:rPr lang="es-ES" smtClean="0">
                <a:solidFill>
                  <a:schemeClr val="tx2"/>
                </a:solidFill>
              </a:rPr>
              <a:pPr eaLnBrk="1" hangingPunct="1"/>
              <a:t>5</a:t>
            </a:fld>
            <a:endParaRPr lang="es-ES" smtClean="0">
              <a:solidFill>
                <a:schemeClr val="tx2"/>
              </a:solidFill>
            </a:endParaRPr>
          </a:p>
        </p:txBody>
      </p:sp>
      <p:pic>
        <p:nvPicPr>
          <p:cNvPr id="11269"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7894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7173" y="239840"/>
            <a:ext cx="7315200" cy="794057"/>
          </a:xfrm>
        </p:spPr>
        <p:txBody>
          <a:bodyPr>
            <a:normAutofit fontScale="90000"/>
          </a:bodyPr>
          <a:lstStyle/>
          <a:p>
            <a:r>
              <a:rPr lang="es-MX" dirty="0"/>
              <a:t>Silicona por adición. Composición </a:t>
            </a:r>
          </a:p>
        </p:txBody>
      </p:sp>
      <p:sp>
        <p:nvSpPr>
          <p:cNvPr id="3" name="2 Marcador de contenido"/>
          <p:cNvSpPr>
            <a:spLocks noGrp="1"/>
          </p:cNvSpPr>
          <p:nvPr>
            <p:ph idx="1"/>
          </p:nvPr>
        </p:nvSpPr>
        <p:spPr>
          <a:xfrm>
            <a:off x="917173" y="1196752"/>
            <a:ext cx="7315200" cy="3539527"/>
          </a:xfrm>
        </p:spPr>
        <p:txBody>
          <a:bodyPr>
            <a:normAutofit/>
          </a:bodyPr>
          <a:lstStyle/>
          <a:p>
            <a:r>
              <a:rPr lang="es-MX" sz="2800" dirty="0" smtClean="0"/>
              <a:t>La contaminación por el sulfuro de los guantes de caucho inhibe el fraguado del material de impresión.</a:t>
            </a:r>
          </a:p>
          <a:p>
            <a:r>
              <a:rPr lang="es-MX" sz="2800" dirty="0" smtClean="0"/>
              <a:t>Los guantes de vinilo pueden tener el mismo efecto por el azufre que contienen como estabilizador.</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5855" y="4077072"/>
            <a:ext cx="2597835" cy="2597835"/>
          </a:xfrm>
          <a:prstGeom prst="rect">
            <a:avLst/>
          </a:prstGeom>
        </p:spPr>
      </p:pic>
    </p:spTree>
    <p:extLst>
      <p:ext uri="{BB962C8B-B14F-4D97-AF65-F5344CB8AC3E}">
        <p14:creationId xmlns:p14="http://schemas.microsoft.com/office/powerpoint/2010/main" val="12870852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914400" y="633023"/>
            <a:ext cx="7315200" cy="853988"/>
          </a:xfrm>
        </p:spPr>
        <p:txBody>
          <a:bodyPr>
            <a:normAutofit fontScale="90000"/>
          </a:bodyPr>
          <a:lstStyle/>
          <a:p>
            <a:r>
              <a:rPr lang="es-MX" dirty="0"/>
              <a:t>Silicona por adición. </a:t>
            </a:r>
            <a:r>
              <a:rPr lang="es-MX" dirty="0" smtClean="0"/>
              <a:t>Elasticidad </a:t>
            </a:r>
            <a:endParaRPr lang="es-MX" dirty="0"/>
          </a:p>
        </p:txBody>
      </p:sp>
      <p:sp>
        <p:nvSpPr>
          <p:cNvPr id="3" name="2 Marcador de contenido"/>
          <p:cNvSpPr>
            <a:spLocks noGrp="1"/>
          </p:cNvSpPr>
          <p:nvPr>
            <p:ph idx="1"/>
          </p:nvPr>
        </p:nvSpPr>
        <p:spPr>
          <a:xfrm>
            <a:off x="914400" y="1730742"/>
            <a:ext cx="7315200" cy="3539527"/>
          </a:xfrm>
        </p:spPr>
        <p:txBody>
          <a:bodyPr>
            <a:normAutofit/>
          </a:bodyPr>
          <a:lstStyle/>
          <a:p>
            <a:r>
              <a:rPr lang="es-MX" sz="2800" dirty="0" smtClean="0"/>
              <a:t>Es elástico</a:t>
            </a:r>
          </a:p>
          <a:p>
            <a:r>
              <a:rPr lang="es-MX" sz="2800" dirty="0" smtClean="0"/>
              <a:t>La distorsión a la remoción de la impresión es casi inexistente</a:t>
            </a:r>
          </a:p>
          <a:p>
            <a:r>
              <a:rPr lang="es-MX" sz="2800" dirty="0" smtClean="0"/>
              <a:t>Tiene bajo valor de tensión en compresión</a:t>
            </a:r>
            <a:endParaRPr lang="es-MX" sz="2800" dirty="0"/>
          </a:p>
        </p:txBody>
      </p:sp>
      <p:pic>
        <p:nvPicPr>
          <p:cNvPr id="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43250" y="4293096"/>
            <a:ext cx="2857500" cy="1905000"/>
          </a:xfrm>
          <a:prstGeom prst="rect">
            <a:avLst/>
          </a:prstGeom>
        </p:spPr>
      </p:pic>
    </p:spTree>
    <p:extLst>
      <p:ext uri="{BB962C8B-B14F-4D97-AF65-F5344CB8AC3E}">
        <p14:creationId xmlns:p14="http://schemas.microsoft.com/office/powerpoint/2010/main" val="16823255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939552" y="342549"/>
            <a:ext cx="7315200" cy="1154097"/>
          </a:xfrm>
        </p:spPr>
        <p:txBody>
          <a:bodyPr>
            <a:normAutofit fontScale="90000"/>
          </a:bodyPr>
          <a:lstStyle/>
          <a:p>
            <a:r>
              <a:rPr lang="es-MX" dirty="0"/>
              <a:t>Silicona por adición. </a:t>
            </a:r>
            <a:r>
              <a:rPr lang="es-MX" dirty="0" smtClean="0"/>
              <a:t>Energía de rasgado</a:t>
            </a:r>
            <a:endParaRPr lang="es-MX" dirty="0"/>
          </a:p>
        </p:txBody>
      </p:sp>
      <p:sp>
        <p:nvSpPr>
          <p:cNvPr id="3" name="2 Marcador de contenido"/>
          <p:cNvSpPr>
            <a:spLocks noGrp="1"/>
          </p:cNvSpPr>
          <p:nvPr>
            <p:ph idx="1"/>
          </p:nvPr>
        </p:nvSpPr>
        <p:spPr>
          <a:xfrm>
            <a:off x="457200" y="1783357"/>
            <a:ext cx="8229600" cy="4525963"/>
          </a:xfrm>
        </p:spPr>
        <p:txBody>
          <a:bodyPr>
            <a:normAutofit/>
          </a:bodyPr>
          <a:lstStyle/>
          <a:p>
            <a:r>
              <a:rPr lang="es-MX" sz="2800" dirty="0" smtClean="0"/>
              <a:t>Resistencia al rasgado adecuada</a:t>
            </a:r>
          </a:p>
          <a:p>
            <a:r>
              <a:rPr lang="es-MX" sz="2800" dirty="0" smtClean="0"/>
              <a:t>Si no se manejan correctamente, estos materiales pueden rasgarse en vez de estirarse</a:t>
            </a:r>
          </a:p>
          <a:p>
            <a:r>
              <a:rPr lang="es-MX" sz="2800" dirty="0" smtClean="0"/>
              <a:t>Altamente </a:t>
            </a:r>
            <a:r>
              <a:rPr lang="es-MX" sz="2800" dirty="0" err="1" smtClean="0"/>
              <a:t>viscoelástico</a:t>
            </a:r>
            <a:endParaRPr lang="es-MX" sz="2800" dirty="0"/>
          </a:p>
        </p:txBody>
      </p:sp>
      <p:pic>
        <p:nvPicPr>
          <p:cNvPr id="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62840" y="4149080"/>
            <a:ext cx="3468624" cy="2243328"/>
          </a:xfrm>
          <a:prstGeom prst="rect">
            <a:avLst/>
          </a:prstGeom>
        </p:spPr>
      </p:pic>
    </p:spTree>
    <p:extLst>
      <p:ext uri="{BB962C8B-B14F-4D97-AF65-F5344CB8AC3E}">
        <p14:creationId xmlns:p14="http://schemas.microsoft.com/office/powerpoint/2010/main" val="3587408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971600" y="310994"/>
            <a:ext cx="7315200" cy="1154097"/>
          </a:xfrm>
        </p:spPr>
        <p:txBody>
          <a:bodyPr>
            <a:normAutofit fontScale="90000"/>
          </a:bodyPr>
          <a:lstStyle/>
          <a:p>
            <a:r>
              <a:rPr lang="es-MX" dirty="0"/>
              <a:t>Silicona por adición. </a:t>
            </a:r>
            <a:r>
              <a:rPr lang="es-MX" dirty="0" smtClean="0"/>
              <a:t>Estabilidad dimensional</a:t>
            </a:r>
            <a:endParaRPr lang="es-MX" dirty="0"/>
          </a:p>
        </p:txBody>
      </p:sp>
      <p:sp>
        <p:nvSpPr>
          <p:cNvPr id="3" name="2 Marcador de contenido"/>
          <p:cNvSpPr>
            <a:spLocks noGrp="1"/>
          </p:cNvSpPr>
          <p:nvPr>
            <p:ph idx="1"/>
          </p:nvPr>
        </p:nvSpPr>
        <p:spPr>
          <a:xfrm>
            <a:off x="457200" y="2071389"/>
            <a:ext cx="8229600" cy="4525963"/>
          </a:xfrm>
        </p:spPr>
        <p:txBody>
          <a:bodyPr>
            <a:noAutofit/>
          </a:bodyPr>
          <a:lstStyle/>
          <a:p>
            <a:r>
              <a:rPr lang="es-MX" sz="2800" dirty="0" smtClean="0"/>
              <a:t>Son dimensionalmente mas estables que el resto de materiales existentes.</a:t>
            </a:r>
          </a:p>
          <a:p>
            <a:r>
              <a:rPr lang="es-MX" sz="2800" dirty="0" smtClean="0"/>
              <a:t>No se libera subproductos de reacción volátil que cause encogimiento del material.</a:t>
            </a:r>
          </a:p>
          <a:p>
            <a:r>
              <a:rPr lang="es-MX" sz="2800" dirty="0" smtClean="0"/>
              <a:t>Los modelos vaciados entre 24 horas y una semana tiene una exactitud como si el modelo se hubiera hecho en la primera hora.</a:t>
            </a:r>
            <a:endParaRPr lang="es-MX" sz="2800" dirty="0"/>
          </a:p>
        </p:txBody>
      </p:sp>
      <p:pic>
        <p:nvPicPr>
          <p:cNvPr id="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58955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336355"/>
            <a:ext cx="7315200" cy="1154097"/>
          </a:xfrm>
        </p:spPr>
        <p:txBody>
          <a:bodyPr>
            <a:normAutofit fontScale="90000"/>
          </a:bodyPr>
          <a:lstStyle/>
          <a:p>
            <a:r>
              <a:rPr lang="es-MX" dirty="0"/>
              <a:t>Silicona por </a:t>
            </a:r>
            <a:r>
              <a:rPr lang="es-MX" dirty="0" smtClean="0"/>
              <a:t>adición. </a:t>
            </a:r>
            <a:r>
              <a:rPr lang="es-MX" dirty="0" err="1" smtClean="0"/>
              <a:t>Biocompatibilidad</a:t>
            </a:r>
            <a:r>
              <a:rPr lang="es-MX" dirty="0" smtClean="0"/>
              <a:t> </a:t>
            </a:r>
            <a:endParaRPr lang="es-MX" dirty="0"/>
          </a:p>
        </p:txBody>
      </p:sp>
      <p:sp>
        <p:nvSpPr>
          <p:cNvPr id="3" name="2 Marcador de contenido"/>
          <p:cNvSpPr>
            <a:spLocks noGrp="1"/>
          </p:cNvSpPr>
          <p:nvPr>
            <p:ph idx="1"/>
          </p:nvPr>
        </p:nvSpPr>
        <p:spPr>
          <a:xfrm>
            <a:off x="543269" y="1856353"/>
            <a:ext cx="8229600" cy="4525963"/>
          </a:xfrm>
        </p:spPr>
        <p:txBody>
          <a:bodyPr>
            <a:normAutofit/>
          </a:bodyPr>
          <a:lstStyle/>
          <a:p>
            <a:r>
              <a:rPr lang="es-MX" sz="2800" dirty="0" smtClean="0"/>
              <a:t>Son altamente </a:t>
            </a:r>
            <a:r>
              <a:rPr lang="es-MX" sz="2800" dirty="0" err="1" smtClean="0"/>
              <a:t>biocompatibles</a:t>
            </a:r>
            <a:r>
              <a:rPr lang="es-MX" sz="2800" dirty="0" smtClean="0"/>
              <a:t>.</a:t>
            </a:r>
          </a:p>
          <a:p>
            <a:r>
              <a:rPr lang="es-MX" sz="2800" dirty="0" smtClean="0"/>
              <a:t>Dejar un resto del material de impresión puede causar inflamación gingival.</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b="20030"/>
          <a:stretch/>
        </p:blipFill>
        <p:spPr>
          <a:xfrm>
            <a:off x="2771800" y="3861048"/>
            <a:ext cx="4019550" cy="2521268"/>
          </a:xfrm>
          <a:prstGeom prst="rect">
            <a:avLst/>
          </a:prstGeom>
        </p:spPr>
      </p:pic>
    </p:spTree>
    <p:extLst>
      <p:ext uri="{BB962C8B-B14F-4D97-AF65-F5344CB8AC3E}">
        <p14:creationId xmlns:p14="http://schemas.microsoft.com/office/powerpoint/2010/main" val="46722288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340201"/>
            <a:ext cx="7315200" cy="1154097"/>
          </a:xfrm>
        </p:spPr>
        <p:txBody>
          <a:bodyPr>
            <a:normAutofit fontScale="90000"/>
          </a:bodyPr>
          <a:lstStyle/>
          <a:p>
            <a:r>
              <a:rPr lang="es-MX" dirty="0"/>
              <a:t>Silicona por adición</a:t>
            </a:r>
            <a:r>
              <a:rPr lang="es-MX" dirty="0" smtClean="0"/>
              <a:t>. Tiempo de vida</a:t>
            </a:r>
            <a:endParaRPr lang="es-MX" dirty="0"/>
          </a:p>
        </p:txBody>
      </p:sp>
      <p:sp>
        <p:nvSpPr>
          <p:cNvPr id="3" name="2 Marcador de contenido"/>
          <p:cNvSpPr>
            <a:spLocks noGrp="1"/>
          </p:cNvSpPr>
          <p:nvPr>
            <p:ph idx="1"/>
          </p:nvPr>
        </p:nvSpPr>
        <p:spPr>
          <a:xfrm>
            <a:off x="777139" y="1916832"/>
            <a:ext cx="6707088" cy="4525963"/>
          </a:xfrm>
        </p:spPr>
        <p:txBody>
          <a:bodyPr>
            <a:normAutofit/>
          </a:bodyPr>
          <a:lstStyle/>
          <a:p>
            <a:r>
              <a:rPr lang="es-MX" sz="2800" dirty="0" smtClean="0"/>
              <a:t>Dos años de vida útil.</a:t>
            </a:r>
          </a:p>
          <a:p>
            <a:r>
              <a:rPr lang="es-MX" sz="2800" dirty="0" smtClean="0"/>
              <a:t>Se presentan en tubos o contenedores que puedan ser fuertemente cerrados porque evitan su deterioro.</a:t>
            </a:r>
          </a:p>
          <a:p>
            <a:r>
              <a:rPr lang="es-MX" sz="2800" dirty="0" smtClean="0"/>
              <a:t>Se puede alargar el tiempo almacenando el material en un medio frío y ambiente seco</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94378" y="3284984"/>
            <a:ext cx="2565426" cy="3573016"/>
          </a:xfrm>
          <a:prstGeom prst="rect">
            <a:avLst/>
          </a:prstGeom>
        </p:spPr>
      </p:pic>
    </p:spTree>
    <p:extLst>
      <p:ext uri="{BB962C8B-B14F-4D97-AF65-F5344CB8AC3E}">
        <p14:creationId xmlns:p14="http://schemas.microsoft.com/office/powerpoint/2010/main" val="9895568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69661"/>
            <a:ext cx="7315200" cy="1154097"/>
          </a:xfrm>
        </p:spPr>
        <p:txBody>
          <a:bodyPr>
            <a:normAutofit fontScale="90000"/>
          </a:bodyPr>
          <a:lstStyle/>
          <a:p>
            <a:r>
              <a:rPr lang="es-MX" dirty="0" smtClean="0"/>
              <a:t>Ventajas de las siliconas de adición comparadas con los </a:t>
            </a:r>
            <a:r>
              <a:rPr lang="es-MX" dirty="0" err="1" smtClean="0"/>
              <a:t>polisulfuros</a:t>
            </a:r>
            <a:endParaRPr lang="es-MX" dirty="0"/>
          </a:p>
        </p:txBody>
      </p:sp>
      <p:sp>
        <p:nvSpPr>
          <p:cNvPr id="3" name="2 Marcador de contenido"/>
          <p:cNvSpPr>
            <a:spLocks noGrp="1"/>
          </p:cNvSpPr>
          <p:nvPr>
            <p:ph idx="1"/>
          </p:nvPr>
        </p:nvSpPr>
        <p:spPr>
          <a:xfrm>
            <a:off x="518864" y="2071389"/>
            <a:ext cx="8229600" cy="4525963"/>
          </a:xfrm>
        </p:spPr>
        <p:txBody>
          <a:bodyPr>
            <a:normAutofit/>
          </a:bodyPr>
          <a:lstStyle/>
          <a:p>
            <a:r>
              <a:rPr lang="es-MX" sz="2800" dirty="0" smtClean="0"/>
              <a:t>Tiempo de fraguado más corto</a:t>
            </a:r>
          </a:p>
          <a:p>
            <a:r>
              <a:rPr lang="es-MX" sz="2800" dirty="0" smtClean="0"/>
              <a:t>Fácil de mezclar con aparatos automáticos</a:t>
            </a:r>
          </a:p>
          <a:p>
            <a:r>
              <a:rPr lang="es-MX" sz="2800" dirty="0" smtClean="0"/>
              <a:t>Adecuada resistencia al desgarre</a:t>
            </a:r>
          </a:p>
          <a:p>
            <a:r>
              <a:rPr lang="es-MX" sz="2800" dirty="0" smtClean="0"/>
              <a:t>Extremadamente exacto</a:t>
            </a:r>
          </a:p>
          <a:p>
            <a:r>
              <a:rPr lang="es-MX" sz="2800" dirty="0" err="1" smtClean="0"/>
              <a:t>Distorisión</a:t>
            </a:r>
            <a:r>
              <a:rPr lang="es-MX" sz="2800" dirty="0" smtClean="0"/>
              <a:t> no detectable cuando se remueve</a:t>
            </a:r>
          </a:p>
          <a:p>
            <a:r>
              <a:rPr lang="es-MX" sz="2800" dirty="0" smtClean="0"/>
              <a:t>Dimensionalmente estable</a:t>
            </a:r>
          </a:p>
          <a:p>
            <a:r>
              <a:rPr lang="es-MX" sz="2800" dirty="0" smtClean="0"/>
              <a:t>Menos distorsión al removerse</a:t>
            </a:r>
          </a:p>
          <a:p>
            <a:pPr marL="0" indent="0">
              <a:buNone/>
            </a:pP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51871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86408" y="340201"/>
            <a:ext cx="7315200" cy="1154097"/>
          </a:xfrm>
        </p:spPr>
        <p:txBody>
          <a:bodyPr>
            <a:normAutofit fontScale="90000"/>
          </a:bodyPr>
          <a:lstStyle/>
          <a:p>
            <a:r>
              <a:rPr lang="es-MX" dirty="0"/>
              <a:t>Silicona por adición. </a:t>
            </a:r>
            <a:r>
              <a:rPr lang="es-MX" dirty="0" smtClean="0"/>
              <a:t>Manipulación </a:t>
            </a:r>
            <a:endParaRPr lang="es-MX" dirty="0"/>
          </a:p>
        </p:txBody>
      </p:sp>
      <p:sp>
        <p:nvSpPr>
          <p:cNvPr id="3" name="2 Marcador de contenido"/>
          <p:cNvSpPr>
            <a:spLocks noGrp="1"/>
          </p:cNvSpPr>
          <p:nvPr>
            <p:ph idx="1"/>
          </p:nvPr>
        </p:nvSpPr>
        <p:spPr>
          <a:xfrm>
            <a:off x="986408" y="1916832"/>
            <a:ext cx="7315200" cy="3539527"/>
          </a:xfrm>
        </p:spPr>
        <p:txBody>
          <a:bodyPr>
            <a:normAutofit/>
          </a:bodyPr>
          <a:lstStyle/>
          <a:p>
            <a:r>
              <a:rPr lang="es-MX" sz="2800" dirty="0"/>
              <a:t>El cuerpo pesado se expende en dos tarros de base y catalizador de alta viscosidad.</a:t>
            </a:r>
          </a:p>
          <a:p>
            <a:r>
              <a:rPr lang="es-MX" sz="2800" dirty="0" smtClean="0"/>
              <a:t>Los de cuerpo ligero y mediano se expenden en dos pastas.</a:t>
            </a: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7824" y="4318759"/>
            <a:ext cx="3312368" cy="2097833"/>
          </a:xfrm>
          <a:prstGeom prst="rect">
            <a:avLst/>
          </a:prstGeom>
        </p:spPr>
      </p:pic>
    </p:spTree>
    <p:extLst>
      <p:ext uri="{BB962C8B-B14F-4D97-AF65-F5344CB8AC3E}">
        <p14:creationId xmlns:p14="http://schemas.microsoft.com/office/powerpoint/2010/main" val="7527129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899592" y="340201"/>
            <a:ext cx="7315200" cy="709972"/>
          </a:xfrm>
        </p:spPr>
        <p:txBody>
          <a:bodyPr>
            <a:normAutofit fontScale="90000"/>
          </a:bodyPr>
          <a:lstStyle/>
          <a:p>
            <a:r>
              <a:rPr lang="es-MX" dirty="0"/>
              <a:t>Silicona por adición. </a:t>
            </a:r>
            <a:r>
              <a:rPr lang="es-MX" dirty="0" smtClean="0"/>
              <a:t>Manipulación </a:t>
            </a:r>
            <a:endParaRPr lang="es-MX" dirty="0"/>
          </a:p>
        </p:txBody>
      </p:sp>
      <p:sp>
        <p:nvSpPr>
          <p:cNvPr id="3" name="2 Marcador de contenido"/>
          <p:cNvSpPr>
            <a:spLocks noGrp="1"/>
          </p:cNvSpPr>
          <p:nvPr>
            <p:ph idx="1"/>
          </p:nvPr>
        </p:nvSpPr>
        <p:spPr>
          <a:xfrm>
            <a:off x="743959" y="1196752"/>
            <a:ext cx="7315200" cy="3539527"/>
          </a:xfrm>
        </p:spPr>
        <p:txBody>
          <a:bodyPr>
            <a:normAutofit fontScale="92500"/>
          </a:bodyPr>
          <a:lstStyle/>
          <a:p>
            <a:r>
              <a:rPr lang="es-MX" sz="2800" dirty="0" smtClean="0"/>
              <a:t>Estos materiales son apropiados para uso en un aparato mezclador y de suministro automático.</a:t>
            </a:r>
          </a:p>
          <a:p>
            <a:r>
              <a:rPr lang="es-MX" sz="2800" dirty="0" smtClean="0"/>
              <a:t>Con el aparato mecánico se tiene uniformidad en el suministro y en la mezcla, se incorpora menos aire, se reduce el tiempo de mezclado y hay pocas probabilidades de contaminación del material.</a:t>
            </a:r>
            <a:endParaRPr lang="es-MX" sz="2800" dirty="0"/>
          </a:p>
        </p:txBody>
      </p:sp>
      <p:pic>
        <p:nvPicPr>
          <p:cNvPr id="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7904" y="4366984"/>
            <a:ext cx="2238896" cy="2238896"/>
          </a:xfrm>
          <a:prstGeom prst="rect">
            <a:avLst/>
          </a:prstGeom>
        </p:spPr>
      </p:pic>
    </p:spTree>
    <p:extLst>
      <p:ext uri="{BB962C8B-B14F-4D97-AF65-F5344CB8AC3E}">
        <p14:creationId xmlns:p14="http://schemas.microsoft.com/office/powerpoint/2010/main" val="22038118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20688"/>
            <a:ext cx="7315200" cy="1154097"/>
          </a:xfrm>
        </p:spPr>
        <p:txBody>
          <a:bodyPr>
            <a:normAutofit fontScale="90000"/>
          </a:bodyPr>
          <a:lstStyle/>
          <a:p>
            <a:r>
              <a:rPr lang="es-MX" dirty="0"/>
              <a:t>Silicona por </a:t>
            </a:r>
            <a:r>
              <a:rPr lang="es-MX" dirty="0" smtClean="0"/>
              <a:t>adición. Manipulación </a:t>
            </a:r>
            <a:endParaRPr lang="es-MX" dirty="0"/>
          </a:p>
        </p:txBody>
      </p:sp>
      <p:sp>
        <p:nvSpPr>
          <p:cNvPr id="3" name="2 Marcador de contenido"/>
          <p:cNvSpPr>
            <a:spLocks noGrp="1"/>
          </p:cNvSpPr>
          <p:nvPr>
            <p:ph idx="1"/>
          </p:nvPr>
        </p:nvSpPr>
        <p:spPr>
          <a:xfrm>
            <a:off x="405203" y="1988840"/>
            <a:ext cx="5651862" cy="4525963"/>
          </a:xfrm>
        </p:spPr>
        <p:txBody>
          <a:bodyPr>
            <a:normAutofit/>
          </a:bodyPr>
          <a:lstStyle/>
          <a:p>
            <a:r>
              <a:rPr lang="es-MX" sz="2800" dirty="0" smtClean="0"/>
              <a:t>Preparar el </a:t>
            </a:r>
            <a:r>
              <a:rPr lang="es-MX" sz="2800" dirty="0" err="1" smtClean="0"/>
              <a:t>portaimpresiones</a:t>
            </a:r>
            <a:r>
              <a:rPr lang="es-MX" sz="2800" dirty="0" smtClean="0"/>
              <a:t> con adhesivo para mantener el material en su lugar.</a:t>
            </a:r>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20636" r="23727"/>
          <a:stretch/>
        </p:blipFill>
        <p:spPr>
          <a:xfrm>
            <a:off x="6404417" y="2492896"/>
            <a:ext cx="2119746" cy="2857500"/>
          </a:xfrm>
          <a:prstGeom prst="rect">
            <a:avLst/>
          </a:prstGeom>
        </p:spPr>
      </p:pic>
      <p:pic>
        <p:nvPicPr>
          <p:cNvPr id="5"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48723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981075"/>
            <a:ext cx="8015287" cy="914400"/>
          </a:xfrm>
        </p:spPr>
        <p:txBody>
          <a:bodyPr>
            <a:noAutofit/>
          </a:bodyPr>
          <a:lstStyle/>
          <a:p>
            <a:pPr eaLnBrk="1" fontAlgn="auto" hangingPunct="1">
              <a:spcAft>
                <a:spcPts val="0"/>
              </a:spcAft>
              <a:defRPr/>
            </a:pPr>
            <a:r>
              <a:rPr lang="es-ES" sz="3600" dirty="0" smtClean="0">
                <a:solidFill>
                  <a:schemeClr val="accent2">
                    <a:lumMod val="60000"/>
                    <a:lumOff val="40000"/>
                  </a:schemeClr>
                </a:solidFill>
              </a:rPr>
              <a:t>PROPÓSITO DE LA UNIDAD DE APRENDIZAJE (Continuación)</a:t>
            </a:r>
            <a:br>
              <a:rPr lang="es-ES" sz="3600" dirty="0" smtClean="0">
                <a:solidFill>
                  <a:schemeClr val="accent2">
                    <a:lumMod val="60000"/>
                    <a:lumOff val="40000"/>
                  </a:schemeClr>
                </a:solidFill>
              </a:rPr>
            </a:br>
            <a:endParaRPr lang="es-ES" sz="3600" dirty="0">
              <a:solidFill>
                <a:schemeClr val="accent2">
                  <a:lumMod val="60000"/>
                  <a:lumOff val="40000"/>
                </a:schemeClr>
              </a:solidFill>
            </a:endParaRPr>
          </a:p>
        </p:txBody>
      </p:sp>
      <p:sp>
        <p:nvSpPr>
          <p:cNvPr id="12291" name="2 Marcador de contenido"/>
          <p:cNvSpPr>
            <a:spLocks noGrp="1"/>
          </p:cNvSpPr>
          <p:nvPr>
            <p:ph idx="1"/>
          </p:nvPr>
        </p:nvSpPr>
        <p:spPr>
          <a:xfrm>
            <a:off x="914400" y="2357438"/>
            <a:ext cx="7772400" cy="4572000"/>
          </a:xfrm>
        </p:spPr>
        <p:txBody>
          <a:bodyPr>
            <a:normAutofit/>
          </a:bodyPr>
          <a:lstStyle/>
          <a:p>
            <a:pPr eaLnBrk="1" hangingPunct="1"/>
            <a:r>
              <a:rPr lang="es-ES" sz="2800" dirty="0" smtClean="0"/>
              <a:t>Desarrollará, las actividades propias de la Odontología Preventiva y de Operatoria dentro de las clínicas de la Facultad.</a:t>
            </a:r>
          </a:p>
          <a:p>
            <a:pPr eaLnBrk="1" hangingPunct="1"/>
            <a:r>
              <a:rPr lang="es-ES" sz="2800" dirty="0" smtClean="0"/>
              <a:t>Conocerá y aplicará los principios básicos y variaciones de algunos de los casos    especiales paran la colocación de dique de hule.  </a:t>
            </a:r>
          </a:p>
        </p:txBody>
      </p:sp>
      <p:sp>
        <p:nvSpPr>
          <p:cNvPr id="12292"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AD83CED-F1E0-4C0B-92DF-EC8930B7C060}" type="slidenum">
              <a:rPr lang="es-ES" smtClean="0">
                <a:solidFill>
                  <a:schemeClr val="tx2"/>
                </a:solidFill>
              </a:rPr>
              <a:pPr eaLnBrk="1" hangingPunct="1"/>
              <a:t>6</a:t>
            </a:fld>
            <a:endParaRPr lang="es-ES" smtClean="0">
              <a:solidFill>
                <a:schemeClr val="tx2"/>
              </a:solidFill>
            </a:endParaRPr>
          </a:p>
        </p:txBody>
      </p:sp>
      <p:pic>
        <p:nvPicPr>
          <p:cNvPr id="12293"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792247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1772816"/>
            <a:ext cx="7315200" cy="4320520"/>
          </a:xfrm>
        </p:spPr>
        <p:txBody>
          <a:bodyPr>
            <a:normAutofit/>
          </a:bodyPr>
          <a:lstStyle/>
          <a:p>
            <a:r>
              <a:rPr lang="es-MX" sz="2800" dirty="0" smtClean="0"/>
              <a:t>Se extrae la base y el catalizador de su respectivo tarro, en la misma proporción con ayuda de la cucharilla dosificadora. </a:t>
            </a:r>
            <a:endParaRPr lang="es-MX" sz="2800" dirty="0"/>
          </a:p>
        </p:txBody>
      </p:sp>
      <p:sp>
        <p:nvSpPr>
          <p:cNvPr id="4" name="1 Título"/>
          <p:cNvSpPr>
            <a:spLocks noGrp="1"/>
          </p:cNvSpPr>
          <p:nvPr>
            <p:ph type="title"/>
          </p:nvPr>
        </p:nvSpPr>
        <p:spPr>
          <a:xfrm>
            <a:off x="1043608" y="476672"/>
            <a:ext cx="7315200" cy="1154113"/>
          </a:xfrm>
        </p:spPr>
        <p:txBody>
          <a:bodyPr>
            <a:normAutofit fontScale="90000"/>
          </a:bodyPr>
          <a:lstStyle/>
          <a:p>
            <a:r>
              <a:rPr lang="es-MX" dirty="0"/>
              <a:t>Silicona por </a:t>
            </a:r>
            <a:r>
              <a:rPr lang="es-MX" dirty="0" smtClean="0"/>
              <a:t>adición. Manipulación</a:t>
            </a:r>
            <a:endParaRPr lang="es-MX" dirty="0"/>
          </a:p>
        </p:txBody>
      </p:sp>
      <p:pic>
        <p:nvPicPr>
          <p:cNvPr id="7" name="0 Imagen"/>
          <p:cNvPicPr/>
          <p:nvPr/>
        </p:nvPicPr>
        <p:blipFill rotWithShape="1">
          <a:blip r:embed="rId3">
            <a:extLst>
              <a:ext uri="{28A0092B-C50C-407E-A947-70E740481C1C}">
                <a14:useLocalDpi xmlns:a14="http://schemas.microsoft.com/office/drawing/2010/main" val="0"/>
              </a:ext>
            </a:extLst>
          </a:blip>
          <a:srcRect l="12477" t="24550" r="47777" b="30511"/>
          <a:stretch/>
        </p:blipFill>
        <p:spPr>
          <a:xfrm>
            <a:off x="1691680" y="3264182"/>
            <a:ext cx="2749690" cy="2111381"/>
          </a:xfrm>
          <a:prstGeom prst="rect">
            <a:avLst/>
          </a:prstGeom>
        </p:spPr>
      </p:pic>
      <p:pic>
        <p:nvPicPr>
          <p:cNvPr id="9" name="0 Imagen"/>
          <p:cNvPicPr/>
          <p:nvPr/>
        </p:nvPicPr>
        <p:blipFill rotWithShape="1">
          <a:blip r:embed="rId4">
            <a:extLst>
              <a:ext uri="{28A0092B-C50C-407E-A947-70E740481C1C}">
                <a14:useLocalDpi xmlns:a14="http://schemas.microsoft.com/office/drawing/2010/main" val="0"/>
              </a:ext>
            </a:extLst>
          </a:blip>
          <a:srcRect l="12230" t="22257" r="49259" b="30511"/>
          <a:stretch/>
        </p:blipFill>
        <p:spPr>
          <a:xfrm>
            <a:off x="5292080" y="3789040"/>
            <a:ext cx="2664296" cy="2219107"/>
          </a:xfrm>
          <a:prstGeom prst="rect">
            <a:avLst/>
          </a:prstGeom>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29905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81255" y="188640"/>
            <a:ext cx="7315200" cy="1154097"/>
          </a:xfrm>
        </p:spPr>
        <p:txBody>
          <a:bodyPr>
            <a:normAutofit fontScale="90000"/>
          </a:bodyPr>
          <a:lstStyle/>
          <a:p>
            <a:r>
              <a:rPr lang="es-MX" dirty="0"/>
              <a:t>Silicona por </a:t>
            </a:r>
            <a:r>
              <a:rPr lang="es-MX" dirty="0" smtClean="0"/>
              <a:t>adición. </a:t>
            </a:r>
            <a:r>
              <a:rPr lang="es-MX" dirty="0"/>
              <a:t>Manipulación</a:t>
            </a:r>
          </a:p>
        </p:txBody>
      </p:sp>
      <p:sp>
        <p:nvSpPr>
          <p:cNvPr id="3" name="2 Marcador de contenido"/>
          <p:cNvSpPr>
            <a:spLocks noGrp="1"/>
          </p:cNvSpPr>
          <p:nvPr>
            <p:ph idx="1"/>
          </p:nvPr>
        </p:nvSpPr>
        <p:spPr>
          <a:xfrm>
            <a:off x="410219" y="1888914"/>
            <a:ext cx="8229600" cy="4525963"/>
          </a:xfrm>
        </p:spPr>
        <p:txBody>
          <a:bodyPr>
            <a:normAutofit/>
          </a:bodyPr>
          <a:lstStyle/>
          <a:p>
            <a:r>
              <a:rPr lang="es-MX" sz="2800" dirty="0" smtClean="0"/>
              <a:t>Se amasa el material con los dedos, hasta lograr una mezcla de color homogéneo y se coloca en el </a:t>
            </a:r>
            <a:r>
              <a:rPr lang="es-MX" sz="2800" dirty="0" err="1" smtClean="0"/>
              <a:t>portaimpresiones</a:t>
            </a:r>
            <a:r>
              <a:rPr lang="es-MX" sz="2800" dirty="0" smtClean="0"/>
              <a:t> previamente preparado con adhesivo. </a:t>
            </a:r>
          </a:p>
        </p:txBody>
      </p:sp>
      <p:pic>
        <p:nvPicPr>
          <p:cNvPr id="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0 Imagen"/>
          <p:cNvPicPr/>
          <p:nvPr/>
        </p:nvPicPr>
        <p:blipFill rotWithShape="1">
          <a:blip r:embed="rId5">
            <a:extLst>
              <a:ext uri="{28A0092B-C50C-407E-A947-70E740481C1C}">
                <a14:useLocalDpi xmlns:a14="http://schemas.microsoft.com/office/drawing/2010/main" val="0"/>
              </a:ext>
            </a:extLst>
          </a:blip>
          <a:srcRect l="12723" t="22257" r="48025" b="31887"/>
          <a:stretch/>
        </p:blipFill>
        <p:spPr>
          <a:xfrm>
            <a:off x="1259632" y="3789040"/>
            <a:ext cx="3374404" cy="2333064"/>
          </a:xfrm>
          <a:prstGeom prst="rect">
            <a:avLst/>
          </a:prstGeom>
        </p:spPr>
      </p:pic>
      <p:pic>
        <p:nvPicPr>
          <p:cNvPr id="9" name="0 Imagen"/>
          <p:cNvPicPr/>
          <p:nvPr/>
        </p:nvPicPr>
        <p:blipFill rotWithShape="1">
          <a:blip r:embed="rId6">
            <a:extLst>
              <a:ext uri="{28A0092B-C50C-407E-A947-70E740481C1C}">
                <a14:useLocalDpi xmlns:a14="http://schemas.microsoft.com/office/drawing/2010/main" val="0"/>
              </a:ext>
            </a:extLst>
          </a:blip>
          <a:srcRect l="14451" t="24550" r="48272" b="31887"/>
          <a:stretch/>
        </p:blipFill>
        <p:spPr>
          <a:xfrm>
            <a:off x="5076056" y="4149080"/>
            <a:ext cx="3204623" cy="2333064"/>
          </a:xfrm>
          <a:prstGeom prst="rect">
            <a:avLst/>
          </a:prstGeom>
        </p:spPr>
      </p:pic>
    </p:spTree>
    <p:extLst>
      <p:ext uri="{BB962C8B-B14F-4D97-AF65-F5344CB8AC3E}">
        <p14:creationId xmlns:p14="http://schemas.microsoft.com/office/powerpoint/2010/main" val="410664235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5232" y="548680"/>
            <a:ext cx="7315200" cy="1154097"/>
          </a:xfrm>
        </p:spPr>
        <p:txBody>
          <a:bodyPr>
            <a:normAutofit fontScale="90000"/>
          </a:bodyPr>
          <a:lstStyle/>
          <a:p>
            <a:r>
              <a:rPr lang="es-MX" dirty="0"/>
              <a:t>Silicona por </a:t>
            </a:r>
            <a:r>
              <a:rPr lang="es-MX" dirty="0" smtClean="0"/>
              <a:t>adición. Manipulación </a:t>
            </a:r>
            <a:endParaRPr lang="es-MX" dirty="0"/>
          </a:p>
        </p:txBody>
      </p:sp>
      <p:sp>
        <p:nvSpPr>
          <p:cNvPr id="3" name="2 Marcador de contenido"/>
          <p:cNvSpPr>
            <a:spLocks noGrp="1"/>
          </p:cNvSpPr>
          <p:nvPr>
            <p:ph idx="1"/>
          </p:nvPr>
        </p:nvSpPr>
        <p:spPr>
          <a:xfrm>
            <a:off x="950797" y="1988840"/>
            <a:ext cx="7315200" cy="3539527"/>
          </a:xfrm>
        </p:spPr>
        <p:txBody>
          <a:bodyPr>
            <a:normAutofit/>
          </a:bodyPr>
          <a:lstStyle/>
          <a:p>
            <a:r>
              <a:rPr lang="es-MX" sz="2600" dirty="0" smtClean="0"/>
              <a:t>Se efectúa una impresión preliminar, colocando la bandeja en la boca del paciente y se espera a que polimerice, respetando los tiempos proporcionados por el fabricante.</a:t>
            </a:r>
          </a:p>
          <a:p>
            <a:r>
              <a:rPr lang="es-MX" sz="2600" dirty="0" smtClean="0"/>
              <a:t>Se retira la impresión de la boca con un movimiento de una sola intención.</a:t>
            </a:r>
          </a:p>
        </p:txBody>
      </p:sp>
      <p:pic>
        <p:nvPicPr>
          <p:cNvPr id="6"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0 Imagen"/>
          <p:cNvPicPr/>
          <p:nvPr/>
        </p:nvPicPr>
        <p:blipFill rotWithShape="1">
          <a:blip r:embed="rId5">
            <a:extLst>
              <a:ext uri="{28A0092B-C50C-407E-A947-70E740481C1C}">
                <a14:useLocalDpi xmlns:a14="http://schemas.microsoft.com/office/drawing/2010/main" val="0"/>
              </a:ext>
            </a:extLst>
          </a:blip>
          <a:srcRect l="17660" t="29135" r="52716" b="30053"/>
          <a:stretch/>
        </p:blipFill>
        <p:spPr>
          <a:xfrm>
            <a:off x="3131840" y="4653136"/>
            <a:ext cx="3044196" cy="2088232"/>
          </a:xfrm>
          <a:prstGeom prst="rect">
            <a:avLst/>
          </a:prstGeom>
        </p:spPr>
      </p:pic>
    </p:spTree>
    <p:extLst>
      <p:ext uri="{BB962C8B-B14F-4D97-AF65-F5344CB8AC3E}">
        <p14:creationId xmlns:p14="http://schemas.microsoft.com/office/powerpoint/2010/main" val="357064126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16632"/>
            <a:ext cx="7315200" cy="1154097"/>
          </a:xfrm>
        </p:spPr>
        <p:txBody>
          <a:bodyPr>
            <a:normAutofit fontScale="90000"/>
          </a:bodyPr>
          <a:lstStyle/>
          <a:p>
            <a:r>
              <a:rPr lang="es-MX" dirty="0"/>
              <a:t>Silicona por </a:t>
            </a:r>
            <a:r>
              <a:rPr lang="es-MX" dirty="0" smtClean="0"/>
              <a:t>adición. </a:t>
            </a:r>
            <a:r>
              <a:rPr lang="es-MX" dirty="0"/>
              <a:t>Manipulación </a:t>
            </a:r>
          </a:p>
        </p:txBody>
      </p:sp>
      <p:sp>
        <p:nvSpPr>
          <p:cNvPr id="3" name="2 Marcador de contenido"/>
          <p:cNvSpPr>
            <a:spLocks noGrp="1"/>
          </p:cNvSpPr>
          <p:nvPr>
            <p:ph idx="1"/>
          </p:nvPr>
        </p:nvSpPr>
        <p:spPr>
          <a:xfrm>
            <a:off x="467544" y="1484784"/>
            <a:ext cx="8352928" cy="3539527"/>
          </a:xfrm>
        </p:spPr>
        <p:txBody>
          <a:bodyPr>
            <a:normAutofit/>
          </a:bodyPr>
          <a:lstStyle/>
          <a:p>
            <a:r>
              <a:rPr lang="es-MX" sz="2400" dirty="0"/>
              <a:t>Se toma una segunda </a:t>
            </a:r>
            <a:r>
              <a:rPr lang="es-MX" sz="2400" dirty="0" smtClean="0"/>
              <a:t>impresión </a:t>
            </a:r>
            <a:r>
              <a:rPr lang="es-MX" sz="2400" dirty="0"/>
              <a:t>ahora con el </a:t>
            </a:r>
            <a:r>
              <a:rPr lang="es-MX" sz="2400" dirty="0" smtClean="0"/>
              <a:t>material ligero</a:t>
            </a:r>
            <a:r>
              <a:rPr lang="es-MX" sz="2400" dirty="0"/>
              <a:t>, </a:t>
            </a:r>
            <a:r>
              <a:rPr lang="es-MX" sz="2400" dirty="0" smtClean="0"/>
              <a:t>este viene con sistema de </a:t>
            </a:r>
            <a:r>
              <a:rPr lang="es-MX" sz="2400" dirty="0" err="1" smtClean="0"/>
              <a:t>automezclado</a:t>
            </a:r>
            <a:r>
              <a:rPr lang="es-MX" sz="2400" dirty="0" smtClean="0"/>
              <a:t>, se puede llevar el material directamente a la boca o se coloca sobre el porta impresiones.</a:t>
            </a:r>
          </a:p>
          <a:p>
            <a:r>
              <a:rPr lang="es-MX" sz="2400" dirty="0" smtClean="0"/>
              <a:t>Se vuelve a colocar el porta </a:t>
            </a:r>
            <a:r>
              <a:rPr lang="es-MX" sz="2400" dirty="0"/>
              <a:t>impresiones </a:t>
            </a:r>
            <a:r>
              <a:rPr lang="es-MX" sz="2400" dirty="0" smtClean="0"/>
              <a:t>en </a:t>
            </a:r>
            <a:r>
              <a:rPr lang="es-MX" sz="2400" dirty="0"/>
              <a:t>el mismo lugar que la primera </a:t>
            </a:r>
            <a:r>
              <a:rPr lang="es-MX" sz="2400" dirty="0" smtClean="0"/>
              <a:t>impresión. Se espera a que polimerice y se retira la impresión.</a:t>
            </a:r>
            <a:endParaRPr lang="es-MX" sz="2400" dirty="0"/>
          </a:p>
        </p:txBody>
      </p:sp>
      <p:pic>
        <p:nvPicPr>
          <p:cNvPr id="5" name="0 Imagen"/>
          <p:cNvPicPr/>
          <p:nvPr/>
        </p:nvPicPr>
        <p:blipFill rotWithShape="1">
          <a:blip r:embed="rId3">
            <a:extLst>
              <a:ext uri="{28A0092B-C50C-407E-A947-70E740481C1C}">
                <a14:useLocalDpi xmlns:a14="http://schemas.microsoft.com/office/drawing/2010/main" val="0"/>
              </a:ext>
            </a:extLst>
          </a:blip>
          <a:srcRect l="8774" t="24550" r="43087" b="27302"/>
          <a:stretch/>
        </p:blipFill>
        <p:spPr>
          <a:xfrm>
            <a:off x="1691680" y="4778276"/>
            <a:ext cx="2701636" cy="1728192"/>
          </a:xfrm>
          <a:prstGeom prst="rect">
            <a:avLst/>
          </a:prstGeom>
        </p:spPr>
      </p:pic>
      <p:pic>
        <p:nvPicPr>
          <p:cNvPr id="6" name="0 Imagen"/>
          <p:cNvPicPr/>
          <p:nvPr/>
        </p:nvPicPr>
        <p:blipFill rotWithShape="1">
          <a:blip r:embed="rId4">
            <a:extLst>
              <a:ext uri="{28A0092B-C50C-407E-A947-70E740481C1C}">
                <a14:useLocalDpi xmlns:a14="http://schemas.microsoft.com/office/drawing/2010/main" val="0"/>
              </a:ext>
            </a:extLst>
          </a:blip>
          <a:srcRect l="17413" t="28678" r="52716" b="28218"/>
          <a:stretch/>
        </p:blipFill>
        <p:spPr>
          <a:xfrm>
            <a:off x="5292080" y="4744888"/>
            <a:ext cx="2232248" cy="1728191"/>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4828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5861" y="340201"/>
            <a:ext cx="7315200" cy="1154097"/>
          </a:xfrm>
        </p:spPr>
        <p:txBody>
          <a:bodyPr>
            <a:normAutofit fontScale="90000"/>
          </a:bodyPr>
          <a:lstStyle/>
          <a:p>
            <a:r>
              <a:rPr lang="es-MX" dirty="0"/>
              <a:t>Silicona por </a:t>
            </a:r>
            <a:r>
              <a:rPr lang="es-MX" dirty="0" smtClean="0"/>
              <a:t>adición. Desinfección</a:t>
            </a:r>
            <a:endParaRPr lang="es-MX" dirty="0"/>
          </a:p>
        </p:txBody>
      </p:sp>
      <p:sp>
        <p:nvSpPr>
          <p:cNvPr id="3" name="2 Marcador de contenido"/>
          <p:cNvSpPr>
            <a:spLocks noGrp="1"/>
          </p:cNvSpPr>
          <p:nvPr>
            <p:ph idx="1"/>
          </p:nvPr>
        </p:nvSpPr>
        <p:spPr>
          <a:xfrm>
            <a:off x="578364" y="1739185"/>
            <a:ext cx="8229600" cy="4525963"/>
          </a:xfrm>
        </p:spPr>
        <p:txBody>
          <a:bodyPr>
            <a:normAutofit/>
          </a:bodyPr>
          <a:lstStyle/>
          <a:p>
            <a:r>
              <a:rPr lang="es-MX" sz="2800" dirty="0" smtClean="0"/>
              <a:t>Inmersión en hipoclorito a 10% o solución de </a:t>
            </a:r>
            <a:r>
              <a:rPr lang="es-MX" sz="2800" dirty="0" err="1" smtClean="0"/>
              <a:t>glutaraldehído</a:t>
            </a:r>
            <a:r>
              <a:rPr lang="es-MX" sz="2800" dirty="0" smtClean="0"/>
              <a:t> a 2% durante 10-15 minutos.</a:t>
            </a:r>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3808" y="3763872"/>
            <a:ext cx="3539306" cy="2501276"/>
          </a:xfrm>
          <a:prstGeom prst="rect">
            <a:avLst/>
          </a:prstGeom>
        </p:spPr>
      </p:pic>
    </p:spTree>
    <p:extLst>
      <p:ext uri="{BB962C8B-B14F-4D97-AF65-F5344CB8AC3E}">
        <p14:creationId xmlns:p14="http://schemas.microsoft.com/office/powerpoint/2010/main" val="42624759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548680"/>
            <a:ext cx="7315200" cy="1154097"/>
          </a:xfrm>
        </p:spPr>
        <p:txBody>
          <a:bodyPr>
            <a:noAutofit/>
          </a:bodyPr>
          <a:lstStyle/>
          <a:p>
            <a:r>
              <a:rPr lang="es-MX" sz="3600" dirty="0"/>
              <a:t>Silicona por </a:t>
            </a:r>
            <a:r>
              <a:rPr lang="es-MX" sz="3600" dirty="0" smtClean="0"/>
              <a:t>adición. Preparación de los modelos y los dados de yeso piedra</a:t>
            </a:r>
            <a:endParaRPr lang="es-MX" sz="3600" dirty="0"/>
          </a:p>
        </p:txBody>
      </p:sp>
      <p:sp>
        <p:nvSpPr>
          <p:cNvPr id="3" name="2 Marcador de contenido"/>
          <p:cNvSpPr>
            <a:spLocks noGrp="1"/>
          </p:cNvSpPr>
          <p:nvPr>
            <p:ph idx="1"/>
          </p:nvPr>
        </p:nvSpPr>
        <p:spPr>
          <a:xfrm>
            <a:off x="323528" y="1844824"/>
            <a:ext cx="7315200" cy="3539527"/>
          </a:xfrm>
        </p:spPr>
        <p:txBody>
          <a:bodyPr>
            <a:normAutofit/>
          </a:bodyPr>
          <a:lstStyle/>
          <a:p>
            <a:r>
              <a:rPr lang="es-MX" sz="2800" dirty="0" smtClean="0"/>
              <a:t>La mayor parte de los materiales de </a:t>
            </a:r>
            <a:r>
              <a:rPr lang="es-MX" sz="2800" dirty="0" err="1" smtClean="0"/>
              <a:t>polisiloxano</a:t>
            </a:r>
            <a:r>
              <a:rPr lang="es-MX" sz="2800" dirty="0" smtClean="0"/>
              <a:t> de vinilo son compatibles con los productos de yeso disponibles.</a:t>
            </a:r>
          </a:p>
          <a:p>
            <a:r>
              <a:rPr lang="es-MX" sz="2800" dirty="0"/>
              <a:t>Las características </a:t>
            </a:r>
            <a:r>
              <a:rPr lang="es-MX" sz="2800" dirty="0" err="1" smtClean="0"/>
              <a:t>hidrofóbicas</a:t>
            </a:r>
            <a:r>
              <a:rPr lang="es-MX" sz="2800" dirty="0" smtClean="0"/>
              <a:t> </a:t>
            </a:r>
            <a:r>
              <a:rPr lang="es-MX" sz="2800" dirty="0"/>
              <a:t>del material hacen mas </a:t>
            </a:r>
            <a:r>
              <a:rPr lang="es-MX" sz="2800" dirty="0" smtClean="0"/>
              <a:t>difícil </a:t>
            </a:r>
            <a:r>
              <a:rPr lang="es-MX" sz="2800" dirty="0"/>
              <a:t>la humedad de la superficie dificultando vaciar el molde libre de burbujas.</a:t>
            </a:r>
          </a:p>
          <a:p>
            <a:endParaRPr lang="es-MX"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4208" y="4600330"/>
            <a:ext cx="2569468" cy="2098399"/>
          </a:xfrm>
          <a:prstGeom prst="rect">
            <a:avLst/>
          </a:prstGeom>
        </p:spPr>
      </p:pic>
    </p:spTree>
    <p:extLst>
      <p:ext uri="{BB962C8B-B14F-4D97-AF65-F5344CB8AC3E}">
        <p14:creationId xmlns:p14="http://schemas.microsoft.com/office/powerpoint/2010/main" val="489356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6438" y="512763"/>
            <a:ext cx="8156575" cy="776287"/>
          </a:xfrm>
        </p:spPr>
        <p:txBody>
          <a:bodyPr>
            <a:normAutofit fontScale="90000"/>
          </a:bodyPr>
          <a:lstStyle/>
          <a:p>
            <a:pPr eaLnBrk="1" fontAlgn="auto" hangingPunct="1">
              <a:spcAft>
                <a:spcPts val="0"/>
              </a:spcAft>
              <a:defRPr/>
            </a:pPr>
            <a:r>
              <a:rPr lang="es-ES" dirty="0" smtClean="0">
                <a:solidFill>
                  <a:schemeClr val="tx2">
                    <a:satMod val="200000"/>
                  </a:schemeClr>
                </a:solidFill>
              </a:rPr>
              <a:t>REFERENCIAS BIBLIOGRÁFICAS</a:t>
            </a:r>
            <a:endParaRPr lang="es-ES" dirty="0">
              <a:solidFill>
                <a:schemeClr val="tx2">
                  <a:satMod val="200000"/>
                </a:schemeClr>
              </a:solidFill>
            </a:endParaRPr>
          </a:p>
        </p:txBody>
      </p:sp>
      <p:sp>
        <p:nvSpPr>
          <p:cNvPr id="3" name="2 Marcador de texto"/>
          <p:cNvSpPr>
            <a:spLocks noGrp="1"/>
          </p:cNvSpPr>
          <p:nvPr>
            <p:ph type="body" idx="1"/>
          </p:nvPr>
        </p:nvSpPr>
        <p:spPr>
          <a:xfrm>
            <a:off x="706438" y="1350963"/>
            <a:ext cx="8223250" cy="5006975"/>
          </a:xfrm>
        </p:spPr>
        <p:txBody>
          <a:bodyPr>
            <a:noAutofit/>
          </a:bodyPr>
          <a:lstStyle/>
          <a:p>
            <a:pPr marL="512064" indent="-457200" eaLnBrk="1" fontAlgn="auto" hangingPunct="1">
              <a:spcAft>
                <a:spcPts val="0"/>
              </a:spcAft>
              <a:buFont typeface="+mj-lt"/>
              <a:buAutoNum type="arabicPeriod"/>
              <a:defRPr/>
            </a:pPr>
            <a:endParaRPr lang="es-ES" sz="1600" dirty="0" smtClean="0"/>
          </a:p>
          <a:p>
            <a:pPr marL="512064" indent="-457200" eaLnBrk="1" hangingPunct="1">
              <a:buFont typeface="+mj-lt"/>
              <a:buAutoNum type="arabicPeriod"/>
              <a:defRPr/>
            </a:pPr>
            <a:r>
              <a:rPr lang="fr-FR" sz="1600" dirty="0" err="1" smtClean="0"/>
              <a:t>Kennet</a:t>
            </a:r>
            <a:r>
              <a:rPr lang="fr-FR" sz="1600" dirty="0" smtClean="0"/>
              <a:t> J. </a:t>
            </a:r>
            <a:r>
              <a:rPr lang="fr-FR" sz="1600" dirty="0" err="1" smtClean="0"/>
              <a:t>Anusavice</a:t>
            </a:r>
            <a:r>
              <a:rPr lang="fr-FR" sz="1600" dirty="0" smtClean="0"/>
              <a:t>, </a:t>
            </a:r>
            <a:r>
              <a:rPr lang="fr-FR" sz="1600" dirty="0" err="1" smtClean="0"/>
              <a:t>Phd</a:t>
            </a:r>
            <a:r>
              <a:rPr lang="fr-FR" sz="1600" dirty="0" smtClean="0"/>
              <a:t>, </a:t>
            </a:r>
            <a:r>
              <a:rPr lang="fr-FR" sz="1600" dirty="0" err="1" smtClean="0"/>
              <a:t>Dmd</a:t>
            </a:r>
            <a:r>
              <a:rPr lang="fr-FR" sz="1600" dirty="0" smtClean="0"/>
              <a:t> (2004): </a:t>
            </a:r>
            <a:r>
              <a:rPr lang="es-ES" sz="1600" dirty="0" smtClean="0"/>
              <a:t>La Ciencia de Los Materiales Dentales de Phillips .Editorial  </a:t>
            </a:r>
            <a:r>
              <a:rPr lang="es-ES" sz="1600" dirty="0" err="1" smtClean="0"/>
              <a:t>Elsevier</a:t>
            </a:r>
            <a:r>
              <a:rPr lang="es-ES" sz="1600" dirty="0" smtClean="0"/>
              <a:t> Saunders, 11° Edición , Madrid España.</a:t>
            </a:r>
          </a:p>
          <a:p>
            <a:pPr marL="512064" indent="-457200" eaLnBrk="1" hangingPunct="1">
              <a:buFont typeface="+mj-lt"/>
              <a:buAutoNum type="arabicPeriod"/>
              <a:defRPr/>
            </a:pPr>
            <a:r>
              <a:rPr lang="es-ES" sz="1600" dirty="0" smtClean="0"/>
              <a:t> </a:t>
            </a:r>
            <a:r>
              <a:rPr lang="es-ES" sz="1600" dirty="0" err="1" smtClean="0"/>
              <a:t>Cova</a:t>
            </a:r>
            <a:r>
              <a:rPr lang="es-ES" sz="1600" dirty="0" smtClean="0"/>
              <a:t> N. José Luis (2010): Biomateriales Dentales. Editorial </a:t>
            </a:r>
            <a:r>
              <a:rPr lang="es-ES" sz="1600" dirty="0" err="1" smtClean="0"/>
              <a:t>Amolca</a:t>
            </a:r>
            <a:r>
              <a:rPr lang="es-ES" sz="1600" dirty="0" smtClean="0"/>
              <a:t>, 2ª edición. México</a:t>
            </a:r>
            <a:r>
              <a:rPr lang="es-ES" sz="1600" dirty="0" smtClean="0"/>
              <a:t>.</a:t>
            </a:r>
          </a:p>
          <a:p>
            <a:pPr marL="512064" lvl="0" indent="-457200">
              <a:buFont typeface="+mj-lt"/>
              <a:buAutoNum type="arabicPeriod"/>
              <a:defRPr/>
            </a:pPr>
            <a:r>
              <a:rPr lang="es-ES" sz="1600" dirty="0"/>
              <a:t> </a:t>
            </a:r>
            <a:r>
              <a:rPr lang="es-ES" sz="1600" dirty="0" err="1"/>
              <a:t>Chasteen</a:t>
            </a:r>
            <a:r>
              <a:rPr lang="es-ES" sz="1600" dirty="0"/>
              <a:t>, Joseph, E: </a:t>
            </a:r>
            <a:r>
              <a:rPr lang="es-ES" sz="1600" b="1" dirty="0"/>
              <a:t>Principios de Clínica Odontológica</a:t>
            </a:r>
            <a:r>
              <a:rPr lang="es-ES" sz="1600" dirty="0"/>
              <a:t>. 2ª Edición, Editorial Manual Moderno, p.p. 31-72, 164-176, 115-147, 196-206, 226-241, 256-277, 1986.</a:t>
            </a:r>
            <a:endParaRPr lang="es-MX" sz="1600" dirty="0"/>
          </a:p>
          <a:p>
            <a:pPr marL="512064" lvl="0" indent="-457200">
              <a:buFont typeface="+mj-lt"/>
              <a:buAutoNum type="arabicPeriod"/>
              <a:defRPr/>
            </a:pPr>
            <a:r>
              <a:rPr lang="es-ES" sz="1600" dirty="0" err="1"/>
              <a:t>Gladwin</a:t>
            </a:r>
            <a:r>
              <a:rPr lang="es-ES" sz="1600" dirty="0"/>
              <a:t> Marcia, </a:t>
            </a:r>
            <a:r>
              <a:rPr lang="es-ES" sz="1600" dirty="0" err="1"/>
              <a:t>Bagby</a:t>
            </a:r>
            <a:r>
              <a:rPr lang="es-ES" sz="1600" dirty="0"/>
              <a:t> M. Aspectos clínicos de los materiales en Odontología. ISBN 0-683-3029-4 . Editorial Manual Moderno, impreso en México </a:t>
            </a:r>
            <a:r>
              <a:rPr lang="es-ES" sz="1600" dirty="0" smtClean="0"/>
              <a:t>2001</a:t>
            </a:r>
            <a:endParaRPr lang="es-ES" sz="1600" dirty="0" smtClean="0"/>
          </a:p>
          <a:p>
            <a:pPr marL="512064" indent="-457200" eaLnBrk="1" fontAlgn="auto" hangingPunct="1">
              <a:spcAft>
                <a:spcPts val="0"/>
              </a:spcAft>
              <a:buFont typeface="+mj-lt"/>
              <a:buAutoNum type="arabicPeriod"/>
              <a:defRPr/>
            </a:pPr>
            <a:r>
              <a:rPr lang="es-ES" sz="1600" dirty="0" smtClean="0"/>
              <a:t>Barceló Santana Federico Humberto y Palma Calero Jorge  Mario (2010): Materiales dentales. Conocimientos básicos aplicados.  Editorial Trillas, 3ª edición. México.</a:t>
            </a:r>
          </a:p>
          <a:p>
            <a:pPr marL="512064" indent="-457200" eaLnBrk="1" fontAlgn="auto" hangingPunct="1">
              <a:spcAft>
                <a:spcPts val="0"/>
              </a:spcAft>
              <a:buFont typeface="+mj-lt"/>
              <a:buAutoNum type="arabicPeriod"/>
              <a:defRPr/>
            </a:pPr>
            <a:r>
              <a:rPr lang="es-ES" sz="1600" dirty="0" smtClean="0"/>
              <a:t>Macchi Ricardo Luis (2007). Materiales Dentales. Editorial Médica Panamericana, 4ª edición. Buenos Aires.</a:t>
            </a:r>
          </a:p>
          <a:p>
            <a:pPr marL="512064" indent="-457200" eaLnBrk="1" hangingPunct="1">
              <a:buFont typeface="+mj-lt"/>
              <a:buAutoNum type="arabicPeriod"/>
              <a:defRPr/>
            </a:pPr>
            <a:r>
              <a:rPr lang="es-MX" sz="1600" dirty="0" smtClean="0"/>
              <a:t>Craig Robert G (1998):  </a:t>
            </a:r>
            <a:r>
              <a:rPr lang="es-ES" sz="1600" dirty="0" smtClean="0"/>
              <a:t>Materiales de Odontología Restauradora.</a:t>
            </a:r>
            <a:r>
              <a:rPr lang="es-MX" sz="1600" dirty="0" smtClean="0"/>
              <a:t> </a:t>
            </a:r>
            <a:r>
              <a:rPr lang="en-US" sz="1600" dirty="0" smtClean="0"/>
              <a:t>Editorial </a:t>
            </a:r>
            <a:r>
              <a:rPr lang="en-US" sz="1600" dirty="0" err="1" smtClean="0"/>
              <a:t>Harcout</a:t>
            </a:r>
            <a:r>
              <a:rPr lang="en-US" sz="1600" dirty="0" smtClean="0"/>
              <a:t> Brace. </a:t>
            </a:r>
            <a:r>
              <a:rPr lang="es-ES" sz="1600" dirty="0" smtClean="0"/>
              <a:t>España.</a:t>
            </a:r>
          </a:p>
          <a:p>
            <a:pPr marL="512064" indent="-457200" eaLnBrk="1" hangingPunct="1">
              <a:buFont typeface="+mj-lt"/>
              <a:buAutoNum type="arabicPeriod"/>
              <a:defRPr/>
            </a:pPr>
            <a:r>
              <a:rPr lang="es-ES" sz="1600" dirty="0" err="1" smtClean="0"/>
              <a:t>Gladwin</a:t>
            </a:r>
            <a:r>
              <a:rPr lang="es-ES" sz="1600" dirty="0" smtClean="0"/>
              <a:t> Marcia  (2001): Aspectos Clínicos de los Materiales Dentales. Editorial Manual Moderno, México.</a:t>
            </a:r>
          </a:p>
          <a:p>
            <a:pPr marL="512064" indent="-457200" eaLnBrk="1" fontAlgn="auto" hangingPunct="1">
              <a:spcAft>
                <a:spcPts val="0"/>
              </a:spcAft>
              <a:buFont typeface="+mj-lt"/>
              <a:buAutoNum type="arabicPeriod"/>
              <a:defRPr/>
            </a:pPr>
            <a:r>
              <a:rPr lang="en-US" sz="1600" dirty="0" smtClean="0"/>
              <a:t>Baum, Phillips, Lund (1996):</a:t>
            </a:r>
            <a:r>
              <a:rPr lang="es-ES" sz="1600" dirty="0" smtClean="0"/>
              <a:t>Tratado de Operatoria Dental.</a:t>
            </a:r>
            <a:r>
              <a:rPr lang="en-US" sz="1600" dirty="0" smtClean="0"/>
              <a:t> Editorial </a:t>
            </a:r>
            <a:r>
              <a:rPr lang="en-US" sz="1600" dirty="0" err="1" smtClean="0"/>
              <a:t>McGraww</a:t>
            </a:r>
            <a:r>
              <a:rPr lang="en-US" sz="1600" dirty="0" smtClean="0"/>
              <a:t>. </a:t>
            </a:r>
            <a:r>
              <a:rPr lang="es-MX" sz="1600" dirty="0" smtClean="0"/>
              <a:t>Hill Interamericana</a:t>
            </a:r>
            <a:r>
              <a:rPr lang="en-US" sz="1600" dirty="0" smtClean="0"/>
              <a:t>, 3ª </a:t>
            </a:r>
            <a:r>
              <a:rPr lang="en-US" sz="1600" dirty="0" err="1" smtClean="0"/>
              <a:t>Edición</a:t>
            </a:r>
            <a:r>
              <a:rPr lang="es-MX" sz="1600" dirty="0" smtClean="0"/>
              <a:t>, México. </a:t>
            </a:r>
            <a:r>
              <a:rPr lang="es-ES" sz="1600" dirty="0" smtClean="0"/>
              <a:t> </a:t>
            </a:r>
            <a:endParaRPr lang="es-ES" sz="1600" dirty="0"/>
          </a:p>
        </p:txBody>
      </p:sp>
      <p:sp>
        <p:nvSpPr>
          <p:cNvPr id="61443" name="4 Marcador de número de diapositiva"/>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normAutofit/>
          </a:bodyPr>
          <a:lstStyle/>
          <a:p>
            <a:pPr fontAlgn="base">
              <a:spcBef>
                <a:spcPct val="0"/>
              </a:spcBef>
              <a:spcAft>
                <a:spcPct val="0"/>
              </a:spcAft>
              <a:defRPr/>
            </a:pPr>
            <a:fld id="{16CADF04-78D8-4978-BAC4-D1A427726D1A}" type="slidenum">
              <a:rPr lang="es-ES" smtClean="0"/>
              <a:pPr fontAlgn="base">
                <a:spcBef>
                  <a:spcPct val="0"/>
                </a:spcBef>
                <a:spcAft>
                  <a:spcPct val="0"/>
                </a:spcAft>
                <a:defRPr/>
              </a:pPr>
              <a:t>66</a:t>
            </a:fld>
            <a:endParaRPr lang="es-ES" smtClean="0"/>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63" y="39688"/>
            <a:ext cx="701096"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60432" y="43534"/>
            <a:ext cx="649163" cy="59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8205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1675" y="908050"/>
            <a:ext cx="8015288" cy="914400"/>
          </a:xfrm>
        </p:spPr>
        <p:txBody>
          <a:bodyPr>
            <a:noAutofit/>
          </a:bodyPr>
          <a:lstStyle/>
          <a:p>
            <a:pPr eaLnBrk="1" fontAlgn="auto" hangingPunct="1">
              <a:spcAft>
                <a:spcPts val="0"/>
              </a:spcAft>
              <a:defRPr/>
            </a:pPr>
            <a:r>
              <a:rPr lang="es-ES" sz="3600" dirty="0" smtClean="0">
                <a:solidFill>
                  <a:schemeClr val="accent2">
                    <a:lumMod val="60000"/>
                    <a:lumOff val="40000"/>
                  </a:schemeClr>
                </a:solidFill>
              </a:rPr>
              <a:t>PROPÓSITO DE LA UNIDAD DE APRENDIZAJE (Continuación) </a:t>
            </a:r>
            <a:br>
              <a:rPr lang="es-ES" sz="3600" dirty="0" smtClean="0">
                <a:solidFill>
                  <a:schemeClr val="accent2">
                    <a:lumMod val="60000"/>
                    <a:lumOff val="40000"/>
                  </a:schemeClr>
                </a:solidFill>
              </a:rPr>
            </a:br>
            <a:endParaRPr lang="es-ES" sz="3600" dirty="0">
              <a:solidFill>
                <a:schemeClr val="accent2">
                  <a:lumMod val="60000"/>
                  <a:lumOff val="40000"/>
                </a:schemeClr>
              </a:solidFill>
            </a:endParaRPr>
          </a:p>
        </p:txBody>
      </p:sp>
      <p:sp>
        <p:nvSpPr>
          <p:cNvPr id="13315" name="2 Marcador de contenido"/>
          <p:cNvSpPr>
            <a:spLocks noGrp="1"/>
          </p:cNvSpPr>
          <p:nvPr>
            <p:ph idx="1"/>
          </p:nvPr>
        </p:nvSpPr>
        <p:spPr>
          <a:xfrm>
            <a:off x="914400" y="2143125"/>
            <a:ext cx="7772400" cy="4572000"/>
          </a:xfrm>
        </p:spPr>
        <p:txBody>
          <a:bodyPr>
            <a:normAutofit/>
          </a:bodyPr>
          <a:lstStyle/>
          <a:p>
            <a:pPr eaLnBrk="1" hangingPunct="1"/>
            <a:r>
              <a:rPr lang="es-ES" sz="2800" dirty="0" smtClean="0"/>
              <a:t>Aplicará en paciente, los conocimientos adquiridos en las unidades de aprendizaje precedentes acerca de preparación de cavidades y colocación de materiales de obturación, tales como resina ionómero de vidrio, incrustaciones a base de resina y de metal noble, con aplicación de bases y cementos convencionales. </a:t>
            </a:r>
          </a:p>
        </p:txBody>
      </p:sp>
      <p:sp>
        <p:nvSpPr>
          <p:cNvPr id="13316"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9C37A4C-E70A-4060-9DB4-B9D965D4FA7E}" type="slidenum">
              <a:rPr lang="es-ES" smtClean="0">
                <a:solidFill>
                  <a:schemeClr val="tx2"/>
                </a:solidFill>
              </a:rPr>
              <a:pPr eaLnBrk="1" hangingPunct="1"/>
              <a:t>7</a:t>
            </a:fld>
            <a:endParaRPr lang="es-ES" smtClean="0">
              <a:solidFill>
                <a:schemeClr val="tx2"/>
              </a:solidFill>
            </a:endParaRPr>
          </a:p>
        </p:txBody>
      </p:sp>
      <p:pic>
        <p:nvPicPr>
          <p:cNvPr id="13317"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5108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188" y="350838"/>
            <a:ext cx="7467600" cy="1143000"/>
          </a:xfrm>
        </p:spPr>
        <p:txBody>
          <a:bodyPr>
            <a:normAutofit fontScale="90000"/>
          </a:bodyPr>
          <a:lstStyle/>
          <a:p>
            <a:pPr eaLnBrk="1" fontAlgn="auto" hangingPunct="1">
              <a:spcAft>
                <a:spcPts val="0"/>
              </a:spcAft>
              <a:defRPr/>
            </a:pPr>
            <a:r>
              <a:rPr lang="es-ES" dirty="0" smtClean="0">
                <a:solidFill>
                  <a:schemeClr val="accent2">
                    <a:lumMod val="60000"/>
                    <a:lumOff val="40000"/>
                  </a:schemeClr>
                </a:solidFill>
              </a:rPr>
              <a:t>COMPETENCIAS PROFESIONALES</a:t>
            </a:r>
            <a:endParaRPr lang="es-ES" dirty="0">
              <a:solidFill>
                <a:schemeClr val="accent2">
                  <a:lumMod val="60000"/>
                  <a:lumOff val="40000"/>
                </a:schemeClr>
              </a:solidFill>
            </a:endParaRPr>
          </a:p>
        </p:txBody>
      </p:sp>
      <p:sp>
        <p:nvSpPr>
          <p:cNvPr id="14339" name="2 Marcador de contenido"/>
          <p:cNvSpPr>
            <a:spLocks noGrp="1"/>
          </p:cNvSpPr>
          <p:nvPr>
            <p:ph idx="1"/>
          </p:nvPr>
        </p:nvSpPr>
        <p:spPr/>
        <p:txBody>
          <a:bodyPr>
            <a:normAutofit lnSpcReduction="10000"/>
          </a:bodyPr>
          <a:lstStyle/>
          <a:p>
            <a:pPr eaLnBrk="1" hangingPunct="1"/>
            <a:r>
              <a:rPr lang="es-MX" sz="2800" smtClean="0"/>
              <a:t>Con base en el expediente clínico, establecer una relación odontólogo-paciente.</a:t>
            </a:r>
            <a:endParaRPr lang="es-ES" sz="2800" smtClean="0"/>
          </a:p>
          <a:p>
            <a:pPr eaLnBrk="1" hangingPunct="1"/>
            <a:r>
              <a:rPr lang="es-MX" sz="2800" smtClean="0"/>
              <a:t>Realizar operatoria dental de baja complejidad</a:t>
            </a:r>
            <a:endParaRPr lang="es-ES" sz="2800" smtClean="0"/>
          </a:p>
          <a:p>
            <a:pPr eaLnBrk="1" hangingPunct="1"/>
            <a:r>
              <a:rPr lang="es-MX" sz="2800" smtClean="0"/>
              <a:t>Aplicación de medidas preventivas de primer  y segundo nivel de prevención de salud bucal</a:t>
            </a:r>
            <a:endParaRPr lang="es-ES" sz="2800" smtClean="0"/>
          </a:p>
          <a:p>
            <a:pPr eaLnBrk="1" hangingPunct="1"/>
            <a:endParaRPr lang="es-ES" sz="2800" smtClean="0"/>
          </a:p>
        </p:txBody>
      </p:sp>
      <p:sp>
        <p:nvSpPr>
          <p:cNvPr id="14340"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240D416-1A26-49B5-A309-72132D36F521}" type="slidenum">
              <a:rPr lang="es-ES" smtClean="0">
                <a:solidFill>
                  <a:schemeClr val="tx2"/>
                </a:solidFill>
              </a:rPr>
              <a:pPr eaLnBrk="1" hangingPunct="1"/>
              <a:t>8</a:t>
            </a:fld>
            <a:endParaRPr lang="es-ES" smtClean="0">
              <a:solidFill>
                <a:schemeClr val="tx2"/>
              </a:solidFill>
            </a:endParaRPr>
          </a:p>
        </p:txBody>
      </p:sp>
      <p:pic>
        <p:nvPicPr>
          <p:cNvPr id="14341"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46723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0750" y="357188"/>
            <a:ext cx="7467600" cy="1143000"/>
          </a:xfrm>
        </p:spPr>
        <p:txBody>
          <a:bodyPr>
            <a:noAutofit/>
          </a:bodyPr>
          <a:lstStyle/>
          <a:p>
            <a:pPr eaLnBrk="1" fontAlgn="auto" hangingPunct="1">
              <a:spcAft>
                <a:spcPts val="0"/>
              </a:spcAft>
              <a:defRPr/>
            </a:pPr>
            <a:r>
              <a:rPr lang="es-ES" sz="3600" dirty="0" smtClean="0">
                <a:solidFill>
                  <a:schemeClr val="accent2">
                    <a:lumMod val="60000"/>
                    <a:lumOff val="40000"/>
                  </a:schemeClr>
                </a:solidFill>
              </a:rPr>
              <a:t>COMPETENCIAS PROFESIONALES (Continuación)</a:t>
            </a:r>
            <a:endParaRPr lang="es-ES" sz="3600" dirty="0">
              <a:solidFill>
                <a:schemeClr val="accent2">
                  <a:lumMod val="60000"/>
                  <a:lumOff val="40000"/>
                </a:schemeClr>
              </a:solidFill>
            </a:endParaRPr>
          </a:p>
        </p:txBody>
      </p:sp>
      <p:sp>
        <p:nvSpPr>
          <p:cNvPr id="15363" name="2 Marcador de contenido"/>
          <p:cNvSpPr>
            <a:spLocks noGrp="1"/>
          </p:cNvSpPr>
          <p:nvPr>
            <p:ph idx="1"/>
          </p:nvPr>
        </p:nvSpPr>
        <p:spPr>
          <a:xfrm>
            <a:off x="914400" y="2143125"/>
            <a:ext cx="7772400" cy="4572000"/>
          </a:xfrm>
        </p:spPr>
        <p:txBody>
          <a:bodyPr/>
          <a:lstStyle/>
          <a:p>
            <a:pPr eaLnBrk="1" hangingPunct="1"/>
            <a:r>
              <a:rPr lang="es-MX" sz="2800" smtClean="0"/>
              <a:t>Diseñará un plan de tratamiento  y en su caso canalizando a grados superiores en caso de requerirlo.</a:t>
            </a:r>
            <a:endParaRPr lang="es-ES" sz="2800" smtClean="0"/>
          </a:p>
          <a:p>
            <a:pPr eaLnBrk="1" hangingPunct="1"/>
            <a:r>
              <a:rPr lang="es-MX" sz="2800" smtClean="0"/>
              <a:t>Reafirmar el manejo de materiales dentales en obturaciones de ionómero, resina compuesta y metal noble así como las bases y protectores de bases intermedias.</a:t>
            </a:r>
            <a:endParaRPr lang="es-ES" sz="2800" smtClean="0"/>
          </a:p>
          <a:p>
            <a:pPr eaLnBrk="1" hangingPunct="1"/>
            <a:endParaRPr lang="es-ES" sz="2800" smtClean="0"/>
          </a:p>
        </p:txBody>
      </p:sp>
      <p:sp>
        <p:nvSpPr>
          <p:cNvPr id="15364"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46618A6-C354-4299-86D6-4D00BA517656}" type="slidenum">
              <a:rPr lang="es-ES" smtClean="0">
                <a:solidFill>
                  <a:schemeClr val="tx2"/>
                </a:solidFill>
              </a:rPr>
              <a:pPr eaLnBrk="1" hangingPunct="1"/>
              <a:t>9</a:t>
            </a:fld>
            <a:endParaRPr lang="es-ES" smtClean="0">
              <a:solidFill>
                <a:schemeClr val="tx2"/>
              </a:solidFill>
            </a:endParaRPr>
          </a:p>
        </p:txBody>
      </p:sp>
      <p:pic>
        <p:nvPicPr>
          <p:cNvPr id="15365"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47487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a">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a">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681</TotalTime>
  <Words>3756</Words>
  <Application>Microsoft Office PowerPoint</Application>
  <PresentationFormat>Presentación en pantalla (4:3)</PresentationFormat>
  <Paragraphs>387</Paragraphs>
  <Slides>66</Slides>
  <Notes>50</Notes>
  <HiddenSlides>0</HiddenSlides>
  <MMClips>0</MMClips>
  <ScaleCrop>false</ScaleCrop>
  <HeadingPairs>
    <vt:vector size="4" baseType="variant">
      <vt:variant>
        <vt:lpstr>Tema</vt:lpstr>
      </vt:variant>
      <vt:variant>
        <vt:i4>1</vt:i4>
      </vt:variant>
      <vt:variant>
        <vt:lpstr>Títulos de diapositiva</vt:lpstr>
      </vt:variant>
      <vt:variant>
        <vt:i4>66</vt:i4>
      </vt:variant>
    </vt:vector>
  </HeadingPairs>
  <TitlesOfParts>
    <vt:vector size="67" baseType="lpstr">
      <vt:lpstr>Perspectiva</vt:lpstr>
      <vt:lpstr>Presentación de PowerPoint</vt:lpstr>
      <vt:lpstr>Presentación de PowerPoint</vt:lpstr>
      <vt:lpstr>Presentación de PowerPoint</vt:lpstr>
      <vt:lpstr>Presentación de PowerPoint</vt:lpstr>
      <vt:lpstr>PROPÓSITO DE LA UNIDAD DE APRENDIZAJE </vt:lpstr>
      <vt:lpstr>PROPÓSITO DE LA UNIDAD DE APRENDIZAJE (Continuación) </vt:lpstr>
      <vt:lpstr>PROPÓSITO DE LA UNIDAD DE APRENDIZAJE (Continuación)  </vt:lpstr>
      <vt:lpstr>COMPETENCIAS PROFESIONALES</vt:lpstr>
      <vt:lpstr>COMPETENCIAS PROFESIONALES (Continuación)</vt:lpstr>
      <vt:lpstr>COMPETENCIAS PROFESIONALES  (Continuación)</vt:lpstr>
      <vt:lpstr>UNIDAD DE COMPETENCIA V</vt:lpstr>
      <vt:lpstr>CONOCIMIENTOS DE LA UNIDAD DE COMPETENCIA V </vt:lpstr>
      <vt:lpstr>HABILIDADES DE LA UNIDAD DE COMPETENCIA V </vt:lpstr>
      <vt:lpstr>ACTITUDES/ VALORES DE LA UNIDAD DE COMPETENCIA V  </vt:lpstr>
      <vt:lpstr>Manejo clínico de los materiales de impresión elastoméricos</vt:lpstr>
      <vt:lpstr>Elastómeros </vt:lpstr>
      <vt:lpstr>Elastómeros </vt:lpstr>
      <vt:lpstr>Características ideales de un material de impresión</vt:lpstr>
      <vt:lpstr>Tiempos de trabajo y de fraguado de materiales de Impresión elastómeros no acuosos</vt:lpstr>
      <vt:lpstr>Silicona por condensación </vt:lpstr>
      <vt:lpstr>Silicona por condensación. Química</vt:lpstr>
      <vt:lpstr>Silicona por condensación. Composición </vt:lpstr>
      <vt:lpstr>Silicona por condensación. Composición </vt:lpstr>
      <vt:lpstr>Silicona por condensación. Composición </vt:lpstr>
      <vt:lpstr>Ventajas de las silicona por condensación en comparación con los polisulfuros</vt:lpstr>
      <vt:lpstr>Desventajas de las silicona por condensación en comparación con los polisulfuros</vt:lpstr>
      <vt:lpstr>Silicona por condensación. Elasticidad </vt:lpstr>
      <vt:lpstr>Silicona por condensación. Reología </vt:lpstr>
      <vt:lpstr>Silicona por condensación. Energía del rasgado</vt:lpstr>
      <vt:lpstr>Silicona por condensación. Estabilidad dimensional</vt:lpstr>
      <vt:lpstr>Silicona por condensación. Biocompatibilidad </vt:lpstr>
      <vt:lpstr>Silicona por condensación. Tiempo  de vida</vt:lpstr>
      <vt:lpstr>Silicona por condensación. Manipulación</vt:lpstr>
      <vt:lpstr>Silicona por condensación. Manipulación </vt:lpstr>
      <vt:lpstr>Silicona por condensación. Manipulación</vt:lpstr>
      <vt:lpstr>Silicona por condensación. Manipulación</vt:lpstr>
      <vt:lpstr>Silicona por condensación. Manipulación</vt:lpstr>
      <vt:lpstr>Silicona por condensación. Manipulación</vt:lpstr>
      <vt:lpstr>Silicona por condensación. Manipulación</vt:lpstr>
      <vt:lpstr>Silicona por condensación. Manipulación </vt:lpstr>
      <vt:lpstr>Silicona por condensación. Manipulación </vt:lpstr>
      <vt:lpstr>Silicona por condensación. Manipulación </vt:lpstr>
      <vt:lpstr>Silicona por condensación. Manipulación </vt:lpstr>
      <vt:lpstr>Silicona por condensación. Manipulación </vt:lpstr>
      <vt:lpstr>Silicona por condensación. Desinfección de la impresión</vt:lpstr>
      <vt:lpstr>Silicona por condensación. Preparación de los dados de yeso</vt:lpstr>
      <vt:lpstr>Silicona por reacción de adición (polisiloxano de vinilo)</vt:lpstr>
      <vt:lpstr>Silicona por adición. Química </vt:lpstr>
      <vt:lpstr>Silicona por adición. Composición </vt:lpstr>
      <vt:lpstr>Silicona por adición. Composición </vt:lpstr>
      <vt:lpstr>Silicona por adición. Elasticidad </vt:lpstr>
      <vt:lpstr>Silicona por adición. Energía de rasgado</vt:lpstr>
      <vt:lpstr>Silicona por adición. Estabilidad dimensional</vt:lpstr>
      <vt:lpstr>Silicona por adición. Biocompatibilidad </vt:lpstr>
      <vt:lpstr>Silicona por adición. Tiempo de vida</vt:lpstr>
      <vt:lpstr>Ventajas de las siliconas de adición comparadas con los polisulfuros</vt:lpstr>
      <vt:lpstr>Silicona por adición. Manipulación </vt:lpstr>
      <vt:lpstr>Silicona por adición. Manipulación </vt:lpstr>
      <vt:lpstr>Silicona por adición. Manipulación </vt:lpstr>
      <vt:lpstr>Silicona por adición. Manipulación</vt:lpstr>
      <vt:lpstr>Silicona por adición. Manipulación</vt:lpstr>
      <vt:lpstr>Silicona por adición. Manipulación </vt:lpstr>
      <vt:lpstr>Silicona por adición. Manipulación </vt:lpstr>
      <vt:lpstr>Silicona por adición. Desinfección</vt:lpstr>
      <vt:lpstr>Silicona por adición. Preparación de los modelos y los dados de yeso piedra</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Manejo clínico de las siliconas para toma de impresión</dc:title>
  <dc:creator>Erendira Delgado</dc:creator>
  <cp:lastModifiedBy>Erendira Delgado</cp:lastModifiedBy>
  <cp:revision>23</cp:revision>
  <dcterms:created xsi:type="dcterms:W3CDTF">2019-09-14T01:49:19Z</dcterms:created>
  <dcterms:modified xsi:type="dcterms:W3CDTF">2019-09-29T21:04:28Z</dcterms:modified>
</cp:coreProperties>
</file>